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6" r:id="rId1"/>
  </p:sldMasterIdLst>
  <p:notesMasterIdLst>
    <p:notesMasterId r:id="rId59"/>
  </p:notesMasterIdLst>
  <p:sldIdLst>
    <p:sldId id="1385" r:id="rId2"/>
    <p:sldId id="1386" r:id="rId3"/>
    <p:sldId id="1452" r:id="rId4"/>
    <p:sldId id="259" r:id="rId5"/>
    <p:sldId id="1441" r:id="rId6"/>
    <p:sldId id="1454" r:id="rId7"/>
    <p:sldId id="1401" r:id="rId8"/>
    <p:sldId id="1453" r:id="rId9"/>
    <p:sldId id="1387" r:id="rId10"/>
    <p:sldId id="1442" r:id="rId11"/>
    <p:sldId id="1443" r:id="rId12"/>
    <p:sldId id="1389" r:id="rId13"/>
    <p:sldId id="1393" r:id="rId14"/>
    <p:sldId id="1391" r:id="rId15"/>
    <p:sldId id="1392" r:id="rId16"/>
    <p:sldId id="1395" r:id="rId17"/>
    <p:sldId id="1396" r:id="rId18"/>
    <p:sldId id="1402" r:id="rId19"/>
    <p:sldId id="1397" r:id="rId20"/>
    <p:sldId id="1398" r:id="rId21"/>
    <p:sldId id="1400" r:id="rId22"/>
    <p:sldId id="1403" r:id="rId23"/>
    <p:sldId id="1404" r:id="rId24"/>
    <p:sldId id="1439" r:id="rId25"/>
    <p:sldId id="1406" r:id="rId26"/>
    <p:sldId id="1450" r:id="rId27"/>
    <p:sldId id="1462" r:id="rId28"/>
    <p:sldId id="1449" r:id="rId29"/>
    <p:sldId id="1451" r:id="rId30"/>
    <p:sldId id="1407" r:id="rId31"/>
    <p:sldId id="1408" r:id="rId32"/>
    <p:sldId id="1409" r:id="rId33"/>
    <p:sldId id="1410" r:id="rId34"/>
    <p:sldId id="1411" r:id="rId35"/>
    <p:sldId id="1461" r:id="rId36"/>
    <p:sldId id="1465" r:id="rId37"/>
    <p:sldId id="1412" r:id="rId38"/>
    <p:sldId id="1463" r:id="rId39"/>
    <p:sldId id="1464" r:id="rId40"/>
    <p:sldId id="1458" r:id="rId41"/>
    <p:sldId id="1414" r:id="rId42"/>
    <p:sldId id="1415" r:id="rId43"/>
    <p:sldId id="1416" r:id="rId44"/>
    <p:sldId id="1418" r:id="rId45"/>
    <p:sldId id="1419" r:id="rId46"/>
    <p:sldId id="1420" r:id="rId47"/>
    <p:sldId id="1421" r:id="rId48"/>
    <p:sldId id="1422" r:id="rId49"/>
    <p:sldId id="1423" r:id="rId50"/>
    <p:sldId id="1424" r:id="rId51"/>
    <p:sldId id="1459" r:id="rId52"/>
    <p:sldId id="1427" r:id="rId53"/>
    <p:sldId id="1429" r:id="rId54"/>
    <p:sldId id="1433" r:id="rId55"/>
    <p:sldId id="1460" r:id="rId56"/>
    <p:sldId id="1437" r:id="rId57"/>
    <p:sldId id="438" r:id="rId58"/>
  </p:sldIdLst>
  <p:sldSz cx="12192000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45" y="130"/>
      </p:cViewPr>
      <p:guideLst>
        <p:guide orient="horz" pos="120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E69E5-A870-4A87-BA20-531A75D900E9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1143000"/>
            <a:ext cx="5226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9DABD-CCCB-4727-860F-450E9ADFE7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638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F85E2-A756-4E31-9B35-B1D13EFD36D1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3" y="744538"/>
            <a:ext cx="6305550" cy="3722687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7475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153576-7155-4991-8A23-797223A54A9B}" type="slidenum">
              <a:rPr lang="zh-TW" altLang="en-US"/>
              <a:pPr/>
              <a:t>49</a:t>
            </a:fld>
            <a:endParaRPr lang="en-US" altLang="zh-TW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57238"/>
            <a:ext cx="6269037" cy="370205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4711700"/>
            <a:ext cx="5032375" cy="44577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93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153576-7155-4991-8A23-797223A54A9B}" type="slidenum">
              <a:rPr lang="zh-TW" altLang="en-US"/>
              <a:pPr/>
              <a:t>50</a:t>
            </a:fld>
            <a:endParaRPr lang="en-US" altLang="zh-TW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57238"/>
            <a:ext cx="6269037" cy="370205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4711700"/>
            <a:ext cx="5032375" cy="44577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764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16721F53-6D37-4C00-8C4C-8439A4693422}" type="slidenum">
              <a:rPr lang="en-US" altLang="zh-TW" sz="1200"/>
              <a:pPr/>
              <a:t>52</a:t>
            </a:fld>
            <a:endParaRPr lang="en-US" altLang="zh-TW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7650" y="744538"/>
            <a:ext cx="6305550" cy="372268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336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0305A6E6-9A7D-40DA-81AA-368EBB267A95}" type="slidenum">
              <a:rPr lang="en-US" altLang="zh-TW" sz="1200"/>
              <a:pPr/>
              <a:t>53</a:t>
            </a:fld>
            <a:endParaRPr lang="en-US" altLang="zh-TW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7650" y="744538"/>
            <a:ext cx="6305550" cy="372268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348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F8ECA92A-3B15-4003-B603-30E2ED134D58}" type="slidenum">
              <a:rPr lang="en-US" altLang="zh-TW" sz="1200"/>
              <a:pPr/>
              <a:t>54</a:t>
            </a:fld>
            <a:endParaRPr lang="en-US" altLang="zh-TW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7650" y="744538"/>
            <a:ext cx="6305550" cy="3722687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5106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881F3893-FF8B-404B-BE1B-9F698EDAA60B}" type="slidenum">
              <a:rPr lang="en-US" altLang="zh-TW" sz="1200"/>
              <a:pPr/>
              <a:t>56</a:t>
            </a:fld>
            <a:endParaRPr lang="en-US" altLang="zh-TW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7650" y="744538"/>
            <a:ext cx="6305550" cy="3722687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6471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F17E7-72BF-48E4-808E-1A39ED26CCFC}" type="slidenum">
              <a:rPr lang="zh-TW" altLang="en-US"/>
              <a:pPr/>
              <a:t>9</a:t>
            </a:fld>
            <a:endParaRPr lang="en-US" altLang="zh-TW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57238"/>
            <a:ext cx="6269037" cy="3702050"/>
          </a:xfrm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4711700"/>
            <a:ext cx="5032375" cy="44577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300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4BF22-B38D-42D3-95BB-9B3A7EFEE3CA}" type="slidenum">
              <a:rPr lang="zh-TW" altLang="en-US"/>
              <a:pPr/>
              <a:t>42</a:t>
            </a:fld>
            <a:endParaRPr lang="en-US" altLang="zh-TW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57238"/>
            <a:ext cx="6269037" cy="370205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4711700"/>
            <a:ext cx="5032375" cy="44577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88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944231-DD55-4BA4-9FDB-8F6382EE48A6}" type="slidenum">
              <a:rPr lang="zh-TW" altLang="en-US"/>
              <a:pPr/>
              <a:t>43</a:t>
            </a:fld>
            <a:endParaRPr lang="en-US" altLang="zh-TW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57238"/>
            <a:ext cx="6269037" cy="3702050"/>
          </a:xfrm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4711700"/>
            <a:ext cx="5032375" cy="44577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061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944231-DD55-4BA4-9FDB-8F6382EE48A6}" type="slidenum">
              <a:rPr lang="zh-TW" altLang="en-US"/>
              <a:pPr/>
              <a:t>44</a:t>
            </a:fld>
            <a:endParaRPr lang="en-US" altLang="zh-TW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57238"/>
            <a:ext cx="6269037" cy="3702050"/>
          </a:xfrm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4711700"/>
            <a:ext cx="5032375" cy="44577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9578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944231-DD55-4BA4-9FDB-8F6382EE48A6}" type="slidenum">
              <a:rPr lang="zh-TW" altLang="en-US"/>
              <a:pPr/>
              <a:t>45</a:t>
            </a:fld>
            <a:endParaRPr lang="en-US" altLang="zh-TW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57238"/>
            <a:ext cx="6269037" cy="3702050"/>
          </a:xfrm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4711700"/>
            <a:ext cx="5032375" cy="44577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984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153576-7155-4991-8A23-797223A54A9B}" type="slidenum">
              <a:rPr lang="zh-TW" altLang="en-US"/>
              <a:pPr/>
              <a:t>46</a:t>
            </a:fld>
            <a:endParaRPr lang="en-US" altLang="zh-TW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57238"/>
            <a:ext cx="6269037" cy="370205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4711700"/>
            <a:ext cx="5032375" cy="44577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2854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153576-7155-4991-8A23-797223A54A9B}" type="slidenum">
              <a:rPr lang="zh-TW" altLang="en-US"/>
              <a:pPr/>
              <a:t>47</a:t>
            </a:fld>
            <a:endParaRPr lang="en-US" altLang="zh-TW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57238"/>
            <a:ext cx="6269037" cy="370205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4711700"/>
            <a:ext cx="5032375" cy="44577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8159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153576-7155-4991-8A23-797223A54A9B}" type="slidenum">
              <a:rPr lang="zh-TW" altLang="en-US"/>
              <a:pPr/>
              <a:t>48</a:t>
            </a:fld>
            <a:endParaRPr lang="en-US" altLang="zh-TW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688" y="757238"/>
            <a:ext cx="6269037" cy="370205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4711700"/>
            <a:ext cx="5032375" cy="44577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40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07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CA59E25-9006-4285-8E80-7ABD030C91F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" y="6790313"/>
            <a:ext cx="891540" cy="40899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fld id="{0DA54100-079A-475C-8A2C-C4FA8E31335F}" type="slidenum">
              <a:rPr kumimoji="1" lang="en-US" altLang="zh-TW" sz="2000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pPr algn="ctr"/>
              <a:t>‹#›</a:t>
            </a:fld>
            <a:r>
              <a:rPr kumimoji="1" lang="en-US" altLang="zh-TW" sz="200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/57</a:t>
            </a:r>
            <a:endParaRPr kumimoji="1" lang="en-US" altLang="zh-TW" sz="2000" dirty="0">
              <a:solidFill>
                <a:srgbClr val="FF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DBE5C50-37C1-4CE8-A117-E653927FBD29}"/>
              </a:ext>
            </a:extLst>
          </p:cNvPr>
          <p:cNvSpPr/>
          <p:nvPr userDrawn="1"/>
        </p:nvSpPr>
        <p:spPr>
          <a:xfrm>
            <a:off x="1831050" y="31088"/>
            <a:ext cx="8529899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en-US" altLang="zh-TW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</a:t>
            </a:r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曲面認知與演進</a:t>
            </a:r>
            <a:endParaRPr lang="en-US" altLang="zh-TW" sz="4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(P)" pitchFamily="34" charset="-120"/>
              <a:ea typeface="華康中圓體(P)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0D38BFD-C0B2-4400-9726-48CD1722E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2796" y="6412404"/>
            <a:ext cx="2236036" cy="75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7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7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solidworks.org.tw/forum.php?mod=viewthread&amp;tid=15297&amp;extra=page%3D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idworks.org.tw/home.php?mod=space&amp;uid=13144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://www.solidworks.org.tw/home.php?mod=space&amp;uid=13144" TargetMode="External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hyperlink" Target="https://www.youtube.com/@EasyCADSolutions" TargetMode="External"/><Relationship Id="rId4" Type="http://schemas.openxmlformats.org/officeDocument/2006/relationships/image" Target="../media/image1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jpe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10" Type="http://schemas.openxmlformats.org/officeDocument/2006/relationships/image" Target="../media/image186.jpeg"/><Relationship Id="rId4" Type="http://schemas.openxmlformats.org/officeDocument/2006/relationships/image" Target="../media/image180.jpeg"/><Relationship Id="rId9" Type="http://schemas.openxmlformats.org/officeDocument/2006/relationships/image" Target="../media/image18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jpeg"/><Relationship Id="rId4" Type="http://schemas.openxmlformats.org/officeDocument/2006/relationships/image" Target="../media/image1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2.gif"/><Relationship Id="rId4" Type="http://schemas.openxmlformats.org/officeDocument/2006/relationships/hyperlink" Target="https://geometry-sw.com.tw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syzygia.com.tw/" TargetMode="External"/><Relationship Id="rId7" Type="http://schemas.openxmlformats.org/officeDocument/2006/relationships/hyperlink" Target="https://www.e-novadesign.co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surface3d.com.tw/product/rhino7_level1/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146" y="744949"/>
            <a:ext cx="6802862" cy="5669052"/>
          </a:xfrm>
          <a:prstGeom prst="rect">
            <a:avLst/>
          </a:prstGeom>
        </p:spPr>
      </p:pic>
      <p:pic>
        <p:nvPicPr>
          <p:cNvPr id="186379" name="Picture 2" descr="http://www.principalspage.com/theblog/wp-content/uploads/2008/08/NEW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" y="956776"/>
            <a:ext cx="3845635" cy="342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3" name="Picture 15" descr="ava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14" y="4999581"/>
            <a:ext cx="1160092" cy="124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日期版面配置區 3"/>
          <p:cNvSpPr txBox="1">
            <a:spLocks/>
          </p:cNvSpPr>
          <p:nvPr/>
        </p:nvSpPr>
        <p:spPr>
          <a:xfrm>
            <a:off x="223520" y="6242537"/>
            <a:ext cx="1419327" cy="35289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632"/>
              <a:pPr/>
              <a:t>2024/11/4</a:t>
            </a:fld>
            <a:endParaRPr lang="zh-TW" altLang="en-US" sz="1632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1D219DE-FEB0-41E7-98BF-0E2049108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8960" y="4921258"/>
            <a:ext cx="1218524" cy="124295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A15F282-2F57-417F-942D-737C44C28D7A}"/>
              </a:ext>
            </a:extLst>
          </p:cNvPr>
          <p:cNvSpPr/>
          <p:nvPr/>
        </p:nvSpPr>
        <p:spPr>
          <a:xfrm>
            <a:off x="2618124" y="6533372"/>
            <a:ext cx="6955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b="0" dirty="0">
                <a:latin typeface="華康細圓體" panose="020F0309000000000000" pitchFamily="49" charset="-120"/>
                <a:ea typeface="華康細圓體" panose="020F0309000000000000" pitchFamily="49" charset="-120"/>
                <a:hlinkClick r:id="rId7"/>
              </a:rPr>
              <a:t>68-90-2</a:t>
            </a:r>
            <a:r>
              <a:rPr lang="zh-TW" altLang="en-US" sz="3200" b="0" dirty="0">
                <a:latin typeface="華康細圓體" panose="020F0309000000000000" pitchFamily="49" charset="-120"/>
                <a:ea typeface="華康細圓體" panose="020F0309000000000000" pitchFamily="49" charset="-120"/>
                <a:hlinkClick r:id="rId7"/>
              </a:rPr>
              <a:t> </a:t>
            </a:r>
            <a:r>
              <a:rPr lang="en-US" altLang="zh-TW" sz="3200" b="0" dirty="0">
                <a:latin typeface="華康細圓體" panose="020F0309000000000000" pitchFamily="49" charset="-120"/>
                <a:ea typeface="華康細圓體" panose="020F0309000000000000" pitchFamily="49" charset="-120"/>
                <a:hlinkClick r:id="rId7"/>
              </a:rPr>
              <a:t>SolidWorks</a:t>
            </a:r>
            <a:r>
              <a:rPr lang="zh-TW" altLang="en-US" sz="3200" b="0" dirty="0">
                <a:latin typeface="華康細圓體" panose="020F0309000000000000" pitchFamily="49" charset="-120"/>
                <a:ea typeface="華康細圓體" panose="020F0309000000000000" pitchFamily="49" charset="-120"/>
                <a:hlinkClick r:id="rId7"/>
              </a:rPr>
              <a:t> 曲面認知與演進</a:t>
            </a:r>
            <a:endParaRPr lang="zh-TW" altLang="en-US" sz="3200" b="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185ABB4-7D32-48BA-B34F-2C6573180BF9}"/>
              </a:ext>
            </a:extLst>
          </p:cNvPr>
          <p:cNvGrpSpPr/>
          <p:nvPr/>
        </p:nvGrpSpPr>
        <p:grpSpPr>
          <a:xfrm>
            <a:off x="10497794" y="3335580"/>
            <a:ext cx="1489690" cy="1398369"/>
            <a:chOff x="530763" y="5337866"/>
            <a:chExt cx="1657350" cy="1555750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9A3BA41B-8E7A-4332-9086-60B84B3126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15" name="Oval 4">
                <a:extLst>
                  <a:ext uri="{FF2B5EF4-FFF2-40B4-BE49-F238E27FC236}">
                    <a16:creationId xmlns:a16="http://schemas.microsoft.com/office/drawing/2014/main" id="{03324581-E470-4D1E-A0D1-EB0A4012A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latin typeface="華康細圓體" panose="020F0309000000000000" pitchFamily="49" charset="-120"/>
                  <a:ea typeface="華康細圓體" panose="020F0309000000000000" pitchFamily="49" charset="-120"/>
                </a:endParaRPr>
              </a:p>
            </p:txBody>
          </p:sp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B33B51A5-6DD6-4814-A9CB-5421C2D02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latin typeface="華康細圓體" panose="020F0309000000000000" pitchFamily="49" charset="-120"/>
                  <a:ea typeface="華康細圓體" panose="020F0309000000000000" pitchFamily="49" charset="-120"/>
                </a:endParaRPr>
              </a:p>
            </p:txBody>
          </p:sp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E111A87-1EEE-4102-A192-9ACAE6B41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latin typeface="華康細圓體" panose="020F0309000000000000" pitchFamily="49" charset="-120"/>
                  <a:ea typeface="華康細圓體" panose="020F0309000000000000" pitchFamily="49" charset="-120"/>
                </a:endParaRPr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3FA9EDD-4D96-434F-BE79-462429FDE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8" y="346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57">
                  <a:latin typeface="華康細圓體" panose="020F0309000000000000" pitchFamily="49" charset="-120"/>
                  <a:ea typeface="華康細圓體" panose="020F0309000000000000" pitchFamily="49" charset="-120"/>
                </a:endParaRPr>
              </a:p>
            </p:txBody>
          </p:sp>
          <p:sp>
            <p:nvSpPr>
              <p:cNvPr id="19" name="Rectangle 8">
                <a:extLst>
                  <a:ext uri="{FF2B5EF4-FFF2-40B4-BE49-F238E27FC236}">
                    <a16:creationId xmlns:a16="http://schemas.microsoft.com/office/drawing/2014/main" id="{C7453AF2-29E0-4309-8FAA-F8A074F7F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0" y="285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57">
                  <a:latin typeface="華康細圓體" panose="020F0309000000000000" pitchFamily="49" charset="-120"/>
                  <a:ea typeface="華康細圓體" panose="020F0309000000000000" pitchFamily="49" charset="-120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85DE13EA-E148-4AA1-B322-B0B543B68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034" y="5609210"/>
              <a:ext cx="933083" cy="4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zh-TW" sz="2157" dirty="0">
                  <a:solidFill>
                    <a:schemeClr val="bg1"/>
                  </a:solidFill>
                  <a:latin typeface="華康細圓體" panose="020F0309000000000000" pitchFamily="49" charset="-120"/>
                  <a:ea typeface="華康細圓體" panose="020F0309000000000000" pitchFamily="49" charset="-120"/>
                </a:rPr>
                <a:t>20</a:t>
              </a:r>
              <a:r>
                <a:rPr lang="en-US" altLang="ko-KR" sz="2157" dirty="0">
                  <a:solidFill>
                    <a:schemeClr val="bg1"/>
                  </a:solidFill>
                  <a:latin typeface="華康細圓體" panose="020F0309000000000000" pitchFamily="49" charset="-120"/>
                  <a:ea typeface="華康細圓體" panose="020F0309000000000000" pitchFamily="49" charset="-120"/>
                </a:rPr>
                <a:t> </a:t>
              </a:r>
              <a:r>
                <a:rPr lang="en-US" altLang="ko-KR" sz="1258" dirty="0">
                  <a:solidFill>
                    <a:schemeClr val="bg1"/>
                  </a:solidFill>
                  <a:latin typeface="華康細圓體" panose="020F0309000000000000" pitchFamily="49" charset="-120"/>
                  <a:ea typeface="華康細圓體" panose="020F0309000000000000" pitchFamily="49" charset="-120"/>
                </a:rPr>
                <a:t>min</a:t>
              </a: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054FB3B3-0035-41ED-89B3-B17AEEA61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0" hangingPunct="0"/>
              <a:endParaRPr lang="en-US" altLang="zh-TW" sz="2157">
                <a:latin typeface="華康細圓體" panose="020F0309000000000000" pitchFamily="49" charset="-120"/>
                <a:ea typeface="華康細圓體" panose="020F0309000000000000" pitchFamily="49" charset="-120"/>
              </a:endParaRPr>
            </a:p>
          </p:txBody>
        </p:sp>
      </p:grpSp>
      <p:sp>
        <p:nvSpPr>
          <p:cNvPr id="20" name="Line 10">
            <a:extLst>
              <a:ext uri="{FF2B5EF4-FFF2-40B4-BE49-F238E27FC236}">
                <a16:creationId xmlns:a16="http://schemas.microsoft.com/office/drawing/2014/main" id="{CD6FE279-7BCC-485D-A7C8-54BA74520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35097" y="4116576"/>
            <a:ext cx="406281" cy="42428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617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0003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175C2E9-8C7E-4C3E-A564-44C2B5AB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26" y="3926414"/>
            <a:ext cx="10977667" cy="230038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44775" name="Rectangle 7"/>
          <p:cNvSpPr>
            <a:spLocks noChangeArrowheads="1"/>
          </p:cNvSpPr>
          <p:nvPr/>
        </p:nvSpPr>
        <p:spPr bwMode="auto">
          <a:xfrm>
            <a:off x="0" y="866697"/>
            <a:ext cx="12193440" cy="110196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0-6</a:t>
            </a:r>
            <a:r>
              <a:rPr lang="zh-TW" altLang="en-US" sz="3600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如何取得曲面</a:t>
            </a: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工具列觀念相同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44777" name="Rectangle 9"/>
          <p:cNvSpPr>
            <a:spLocks noChangeArrowheads="1"/>
          </p:cNvSpPr>
          <p:nvPr/>
        </p:nvSpPr>
        <p:spPr bwMode="auto">
          <a:xfrm>
            <a:off x="3860034" y="425399"/>
            <a:ext cx="184731" cy="76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 altLang="zh-TW" sz="4353">
              <a:solidFill>
                <a:srgbClr val="0000FF"/>
              </a:solidFill>
              <a:ea typeface="標楷體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D3B60D3-8DA6-4B5A-B15F-6E084B47F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26" y="2397906"/>
            <a:ext cx="10911130" cy="1275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7AC6EF-275D-4C08-ADC6-4ECE658ADA76}"/>
              </a:ext>
            </a:extLst>
          </p:cNvPr>
          <p:cNvSpPr/>
          <p:nvPr/>
        </p:nvSpPr>
        <p:spPr bwMode="auto">
          <a:xfrm>
            <a:off x="4150179" y="4285124"/>
            <a:ext cx="2778160" cy="960008"/>
          </a:xfrm>
          <a:prstGeom prst="rect">
            <a:avLst/>
          </a:prstGeom>
          <a:noFill/>
          <a:ln w="762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algn="ctr" defTabSz="902695" fontAlgn="base">
              <a:spcBef>
                <a:spcPct val="0"/>
              </a:spcBef>
              <a:spcAft>
                <a:spcPct val="0"/>
              </a:spcAft>
            </a:pPr>
            <a:endParaRPr lang="zh-TW" altLang="en-US" sz="1451" b="1">
              <a:latin typeface="Arial" pitchFamily="34" charset="0"/>
              <a:ea typeface="華康中圓體" pitchFamily="49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F4BD9C8-497F-4650-831D-B970868A7D70}"/>
              </a:ext>
            </a:extLst>
          </p:cNvPr>
          <p:cNvSpPr/>
          <p:nvPr/>
        </p:nvSpPr>
        <p:spPr bwMode="auto">
          <a:xfrm>
            <a:off x="457726" y="5294414"/>
            <a:ext cx="2738320" cy="1038202"/>
          </a:xfrm>
          <a:prstGeom prst="rect">
            <a:avLst/>
          </a:prstGeom>
          <a:noFill/>
          <a:ln w="762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algn="ctr" defTabSz="902695" fontAlgn="base">
              <a:spcBef>
                <a:spcPct val="0"/>
              </a:spcBef>
              <a:spcAft>
                <a:spcPct val="0"/>
              </a:spcAft>
            </a:pPr>
            <a:endParaRPr lang="zh-TW" altLang="en-US" sz="1451" b="1">
              <a:latin typeface="Arial" pitchFamily="34" charset="0"/>
              <a:ea typeface="華康中圓體" pitchFamily="49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89E354D-0E13-400E-AD8E-879FB0AC0BE0}"/>
              </a:ext>
            </a:extLst>
          </p:cNvPr>
          <p:cNvSpPr/>
          <p:nvPr/>
        </p:nvSpPr>
        <p:spPr bwMode="auto">
          <a:xfrm>
            <a:off x="3298810" y="5418697"/>
            <a:ext cx="2778160" cy="913919"/>
          </a:xfrm>
          <a:prstGeom prst="rect">
            <a:avLst/>
          </a:prstGeom>
          <a:noFill/>
          <a:ln w="762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algn="ctr" defTabSz="902695" fontAlgn="base">
              <a:spcBef>
                <a:spcPct val="0"/>
              </a:spcBef>
              <a:spcAft>
                <a:spcPct val="0"/>
              </a:spcAft>
            </a:pPr>
            <a:endParaRPr lang="zh-TW" altLang="en-US" sz="1451" b="1">
              <a:latin typeface="Arial" pitchFamily="34" charset="0"/>
              <a:ea typeface="華康中圓體" pitchFamily="49" charset="-120"/>
            </a:endParaRPr>
          </a:p>
        </p:txBody>
      </p:sp>
      <p:sp>
        <p:nvSpPr>
          <p:cNvPr id="13" name="Line 25">
            <a:extLst>
              <a:ext uri="{FF2B5EF4-FFF2-40B4-BE49-F238E27FC236}">
                <a16:creationId xmlns:a16="http://schemas.microsoft.com/office/drawing/2014/main" id="{862DAE7F-9E43-416A-852E-B25FCAC938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4737" y="3604846"/>
            <a:ext cx="17585" cy="80602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445" tIns="31222" rIns="62445" bIns="31222"/>
          <a:lstStyle/>
          <a:p>
            <a:endParaRPr lang="zh-TW" altLang="en-US" sz="598"/>
          </a:p>
        </p:txBody>
      </p:sp>
      <p:sp>
        <p:nvSpPr>
          <p:cNvPr id="15" name="Line 25">
            <a:extLst>
              <a:ext uri="{FF2B5EF4-FFF2-40B4-BE49-F238E27FC236}">
                <a16:creationId xmlns:a16="http://schemas.microsoft.com/office/drawing/2014/main" id="{53E752A9-FD6D-4929-84D6-B94508EDF8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1552" y="3604846"/>
            <a:ext cx="17585" cy="80602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445" tIns="31222" rIns="62445" bIns="31222"/>
          <a:lstStyle/>
          <a:p>
            <a:endParaRPr lang="zh-TW" altLang="en-US" sz="598"/>
          </a:p>
        </p:txBody>
      </p:sp>
      <p:sp>
        <p:nvSpPr>
          <p:cNvPr id="17" name="Line 25">
            <a:extLst>
              <a:ext uri="{FF2B5EF4-FFF2-40B4-BE49-F238E27FC236}">
                <a16:creationId xmlns:a16="http://schemas.microsoft.com/office/drawing/2014/main" id="{D9BDE794-0A85-4B74-BEBA-EF985E6B76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4742" y="3604846"/>
            <a:ext cx="17585" cy="80602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445" tIns="31222" rIns="62445" bIns="31222"/>
          <a:lstStyle/>
          <a:p>
            <a:endParaRPr lang="zh-TW" altLang="en-US" sz="598"/>
          </a:p>
        </p:txBody>
      </p:sp>
      <p:sp>
        <p:nvSpPr>
          <p:cNvPr id="18" name="Line 25">
            <a:extLst>
              <a:ext uri="{FF2B5EF4-FFF2-40B4-BE49-F238E27FC236}">
                <a16:creationId xmlns:a16="http://schemas.microsoft.com/office/drawing/2014/main" id="{BB284588-EC61-4265-BCD3-87B9FB7179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345" y="3633795"/>
            <a:ext cx="17585" cy="80602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445" tIns="31222" rIns="62445" bIns="31222"/>
          <a:lstStyle/>
          <a:p>
            <a:endParaRPr lang="zh-TW" altLang="en-US" sz="598"/>
          </a:p>
        </p:txBody>
      </p:sp>
    </p:spTree>
    <p:extLst>
      <p:ext uri="{BB962C8B-B14F-4D97-AF65-F5344CB8AC3E}">
        <p14:creationId xmlns:p14="http://schemas.microsoft.com/office/powerpoint/2010/main" val="24325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8673" y="1379098"/>
            <a:ext cx="6024010" cy="4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460727" y="1535186"/>
            <a:ext cx="2883363" cy="79584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曲面原理</a:t>
            </a:r>
            <a:endParaRPr lang="zh-TW" altLang="en-US" sz="360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446906" y="2586230"/>
            <a:ext cx="2883363" cy="79584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技術演進</a:t>
            </a:r>
            <a:endParaRPr lang="en-US" altLang="zh-TW" sz="36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449209" y="3754057"/>
            <a:ext cx="2883363" cy="7958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en-US" altLang="zh-TW" sz="3600" dirty="0" err="1">
                <a:latin typeface="華康細圓體" panose="020F0309000000000000" pitchFamily="49" charset="-120"/>
                <a:ea typeface="華康細圓體" panose="020F0309000000000000" pitchFamily="49" charset="-120"/>
              </a:rPr>
              <a:t>CAID</a:t>
            </a:r>
            <a:r>
              <a:rPr lang="zh-TW" altLang="en-US" sz="36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流程</a:t>
            </a:r>
            <a:endParaRPr lang="en-US" altLang="zh-TW" sz="36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449210" y="4890869"/>
            <a:ext cx="4610469" cy="79584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</a:t>
            </a:r>
            <a:r>
              <a:rPr lang="en-US" altLang="zh-TW" sz="3600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CAID</a:t>
            </a:r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/CAD/CAM</a:t>
            </a:r>
            <a:r>
              <a:rPr lang="zh-TW" altLang="en-US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流程  </a:t>
            </a:r>
            <a:endParaRPr lang="en-US" altLang="zh-TW" sz="36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1843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ChangeArrowheads="1"/>
          </p:cNvSpPr>
          <p:nvPr/>
        </p:nvSpPr>
        <p:spPr bwMode="auto">
          <a:xfrm>
            <a:off x="0" y="908922"/>
            <a:ext cx="12193440" cy="101752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曲面＝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Surface [ˋ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cs typeface="Arial Unicode MS" pitchFamily="34" charset="-120"/>
              </a:rPr>
              <a:t>ɝ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f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cs typeface="Arial Unicode MS" pitchFamily="34" charset="-120"/>
              </a:rPr>
              <a:t>ɪ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] </a:t>
            </a:r>
          </a:p>
        </p:txBody>
      </p:sp>
      <p:pic>
        <p:nvPicPr>
          <p:cNvPr id="652292" name="Picture 4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329" y="2113450"/>
            <a:ext cx="3133572" cy="311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2293" name="Picture 5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08" y="3668765"/>
            <a:ext cx="3610683" cy="262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0603B-EE43-4667-B5B3-6AB194D86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6602" y="2113451"/>
            <a:ext cx="3602771" cy="197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F8B8A-5E8F-44F7-8AEE-0EA2DD1ED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696" y="4429687"/>
            <a:ext cx="3043454" cy="197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2677306-034E-459A-9E3D-A072B74A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968" y="6626098"/>
            <a:ext cx="1624064" cy="435270"/>
          </a:xfrm>
          <a:prstGeom prst="rect">
            <a:avLst/>
          </a:prstGeom>
          <a:noFill/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沒厚度≠</a:t>
            </a:r>
            <a:r>
              <a:rPr lang="en-US" altLang="zh-TW" sz="24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32440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曲面生活中看不見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56389" name="Rectangle 5"/>
          <p:cNvSpPr>
            <a:spLocks noChangeArrowheads="1"/>
          </p:cNvSpPr>
          <p:nvPr/>
        </p:nvSpPr>
        <p:spPr bwMode="auto">
          <a:xfrm>
            <a:off x="742482" y="5649732"/>
            <a:ext cx="2133744" cy="456686"/>
          </a:xfrm>
          <a:prstGeom prst="rect">
            <a:avLst/>
          </a:prstGeom>
          <a:noFill/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曲面和雲不同</a:t>
            </a:r>
            <a:endParaRPr lang="en-US" altLang="zh-TW" sz="2539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3091" y="6104839"/>
            <a:ext cx="2912528" cy="59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88">
                <a:latin typeface="華康細圓體" panose="020F0309000000000000" pitchFamily="49" charset="-120"/>
                <a:ea typeface="華康細圓體" panose="020F0309000000000000" pitchFamily="49" charset="-120"/>
              </a:rPr>
              <a:t>https://techcrunch.com/2016/10/20/indias-wipro-buys-cloud-services-consultancy-appirio-for-500m/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6" y="2201755"/>
            <a:ext cx="4965898" cy="3363148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6D3F111-2579-4A1F-A749-E8209DB80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624" y="2394112"/>
            <a:ext cx="2973891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177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en-US" altLang="zh-TW" sz="2177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.</a:t>
            </a:r>
            <a:r>
              <a:rPr lang="zh-TW" altLang="en-US" sz="2177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為何我看得見</a:t>
            </a:r>
            <a:r>
              <a:rPr lang="zh-TW" altLang="en-US" sz="2177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曲面？</a:t>
            </a:r>
          </a:p>
        </p:txBody>
      </p:sp>
      <p:pic>
        <p:nvPicPr>
          <p:cNvPr id="9" name="Picture 6" descr="bingo">
            <a:extLst>
              <a:ext uri="{FF2B5EF4-FFF2-40B4-BE49-F238E27FC236}">
                <a16:creationId xmlns:a16="http://schemas.microsoft.com/office/drawing/2014/main" id="{3AB36303-EFD1-4F66-8B01-E929B2EC66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6900" y="4983977"/>
            <a:ext cx="875049" cy="87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q">
            <a:extLst>
              <a:ext uri="{FF2B5EF4-FFF2-40B4-BE49-F238E27FC236}">
                <a16:creationId xmlns:a16="http://schemas.microsoft.com/office/drawing/2014/main" id="{D1A209F8-E3C5-4E6F-BD66-091FA52AE5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168" y="2817196"/>
            <a:ext cx="736831" cy="7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27E9066D-7CA5-46BB-B150-886BB4906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163" y="4051931"/>
            <a:ext cx="2492265" cy="7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02695"/>
            <a:r>
              <a:rPr lang="en-US" altLang="zh-TW" sz="2177" dirty="0">
                <a:solidFill>
                  <a:srgbClr val="0033CC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  <a:r>
              <a:rPr lang="zh-TW" altLang="en-US" sz="2177" dirty="0">
                <a:solidFill>
                  <a:srgbClr val="0033CC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曲面是電腦繪圖</a:t>
            </a:r>
            <a:endParaRPr lang="en-US" altLang="zh-TW" sz="2177" dirty="0">
              <a:solidFill>
                <a:srgbClr val="0033CC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defTabSz="902695"/>
            <a:r>
              <a:rPr lang="zh-TW" altLang="en-US" sz="2177" dirty="0">
                <a:solidFill>
                  <a:srgbClr val="0033CC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 所以</a:t>
            </a:r>
            <a:r>
              <a:rPr lang="zh-TW" altLang="en-US" sz="2177">
                <a:solidFill>
                  <a:srgbClr val="0033CC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圖形可見</a:t>
            </a:r>
            <a:endParaRPr lang="zh-TW" altLang="en-US" sz="2177" dirty="0">
              <a:solidFill>
                <a:srgbClr val="0033CC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2" name="Picture 10" descr="dog">
            <a:extLst>
              <a:ext uri="{FF2B5EF4-FFF2-40B4-BE49-F238E27FC236}">
                <a16:creationId xmlns:a16="http://schemas.microsoft.com/office/drawing/2014/main" id="{7821B94E-74F7-408C-B9D3-D488706E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387" y="2178528"/>
            <a:ext cx="4253665" cy="439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3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曲面沒有體積與質量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54339" name="Rectangle 3"/>
          <p:cNvSpPr>
            <a:spLocks noChangeArrowheads="1"/>
          </p:cNvSpPr>
          <p:nvPr/>
        </p:nvSpPr>
        <p:spPr bwMode="auto">
          <a:xfrm>
            <a:off x="4696542" y="6430271"/>
            <a:ext cx="2798919" cy="50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zh-TW" altLang="en-US" sz="3265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654341" name="Rectangle 5"/>
          <p:cNvSpPr>
            <a:spLocks noChangeArrowheads="1"/>
          </p:cNvSpPr>
          <p:nvPr/>
        </p:nvSpPr>
        <p:spPr bwMode="auto">
          <a:xfrm>
            <a:off x="4602487" y="6430271"/>
            <a:ext cx="2987025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無法使用物質特性</a:t>
            </a:r>
            <a:endParaRPr lang="en-US" altLang="zh-TW" sz="2800" dirty="0">
              <a:solidFill>
                <a:srgbClr val="FF0000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4" y="2195358"/>
            <a:ext cx="5030284" cy="4008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58" y="2879591"/>
            <a:ext cx="4688100" cy="327467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0FF661B-8EF4-40B1-A8D1-1712DC971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789" y="2079257"/>
            <a:ext cx="2310447" cy="11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24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4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曲面唯一可見表面積與周長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55364" name="Rectangle 4"/>
          <p:cNvSpPr>
            <a:spLocks noChangeArrowheads="1"/>
          </p:cNvSpPr>
          <p:nvPr/>
        </p:nvSpPr>
        <p:spPr bwMode="auto">
          <a:xfrm>
            <a:off x="4059441" y="6407989"/>
            <a:ext cx="4073118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量測是最簡單的測量方式</a:t>
            </a:r>
            <a:endParaRPr lang="en-US" altLang="zh-TW" sz="2800" dirty="0">
              <a:solidFill>
                <a:srgbClr val="FF0000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6" y="2977674"/>
            <a:ext cx="4722605" cy="269597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691" y="2010109"/>
            <a:ext cx="6379844" cy="434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11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urvature-on-iph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9765" y="2021175"/>
            <a:ext cx="4008329" cy="437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 descr="iph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794" y="1962903"/>
            <a:ext cx="4492093" cy="433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9460" name="Rectangle 4"/>
          <p:cNvSpPr>
            <a:spLocks noChangeArrowheads="1"/>
          </p:cNvSpPr>
          <p:nvPr/>
        </p:nvSpPr>
        <p:spPr bwMode="auto">
          <a:xfrm>
            <a:off x="7221682" y="6526116"/>
            <a:ext cx="2480231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造 型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部分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59461" name="Rectangle 5"/>
          <p:cNvSpPr>
            <a:spLocks noChangeArrowheads="1"/>
          </p:cNvSpPr>
          <p:nvPr/>
        </p:nvSpPr>
        <p:spPr bwMode="auto">
          <a:xfrm>
            <a:off x="1786706" y="6526117"/>
            <a:ext cx="2432003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外 觀(整體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6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曲面應用於外觀和造型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8992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7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曲面應用於外觀和造型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7738062" y="6478827"/>
            <a:ext cx="1536957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造 型</a:t>
            </a:r>
          </a:p>
        </p:txBody>
      </p:sp>
      <p:pic>
        <p:nvPicPr>
          <p:cNvPr id="65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6" t="1161" r="24701" b="4065"/>
          <a:stretch>
            <a:fillRect/>
          </a:stretch>
        </p:blipFill>
        <p:spPr bwMode="auto">
          <a:xfrm>
            <a:off x="843709" y="2023642"/>
            <a:ext cx="2708213" cy="435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843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"/>
          <a:stretch/>
        </p:blipFill>
        <p:spPr bwMode="auto">
          <a:xfrm>
            <a:off x="9275020" y="1940319"/>
            <a:ext cx="2174951" cy="434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843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3182"/>
          <a:stretch/>
        </p:blipFill>
        <p:spPr bwMode="auto">
          <a:xfrm>
            <a:off x="4795895" y="2165620"/>
            <a:ext cx="3647657" cy="42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8439" name="Rectangle 7"/>
          <p:cNvSpPr>
            <a:spLocks noChangeArrowheads="1"/>
          </p:cNvSpPr>
          <p:nvPr/>
        </p:nvSpPr>
        <p:spPr bwMode="auto">
          <a:xfrm>
            <a:off x="1456910" y="6478827"/>
            <a:ext cx="1460070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外 觀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995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2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曲面是魔術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5018805" y="6544987"/>
            <a:ext cx="2154390" cy="4968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不知怎麼來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30" y="2427325"/>
            <a:ext cx="3870111" cy="385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43" y="2125094"/>
            <a:ext cx="4631259" cy="410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CEB0CAD-86F6-47E1-8148-E27196DB1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273" y="3881084"/>
            <a:ext cx="2514825" cy="234971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564683E-025F-466C-A02C-07353B818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260" y="2106102"/>
            <a:ext cx="2507739" cy="160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8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62" name="Rectangle 6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8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曲面應用在模型轉檔處理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469818" y="6314003"/>
            <a:ext cx="2425923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破壞特徵結構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4164D1F-D524-495D-965C-430BF2A5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49" y="2262356"/>
            <a:ext cx="2172922" cy="205466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6555EDC-72C9-4241-B232-4A81F604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0719" y="2658016"/>
            <a:ext cx="4316116" cy="318716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6F1B993-B6F1-4CA8-9055-4063E415B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018" y="6314003"/>
            <a:ext cx="4225415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破面處理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4524247-EA83-44AA-A709-3987BF17F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8560" y="2089165"/>
            <a:ext cx="3790951" cy="40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9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 bwMode="auto">
          <a:xfrm>
            <a:off x="5433210" y="2041858"/>
            <a:ext cx="3270760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曲面指令運用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5433209" y="2817497"/>
            <a:ext cx="3270760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多了建模思考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5420663" y="3579970"/>
            <a:ext cx="3270760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技術判斷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5433209" y="4342442"/>
            <a:ext cx="3270760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</a:t>
            </a:r>
            <a:r>
              <a:rPr lang="zh-TW" altLang="zh-TW" sz="2902">
                <a:latin typeface="華康細圓體" panose="020F0309000000000000" pitchFamily="49" charset="-120"/>
                <a:ea typeface="華康細圓體" panose="020F0309000000000000" pitchFamily="49" charset="-120"/>
              </a:rPr>
              <a:t>多</a:t>
            </a:r>
            <a:r>
              <a:rPr lang="zh-TW" altLang="en-US" sz="2902">
                <a:latin typeface="華康細圓體" panose="020F0309000000000000" pitchFamily="49" charset="-120"/>
                <a:ea typeface="華康細圓體" panose="020F0309000000000000" pitchFamily="49" charset="-120"/>
              </a:rPr>
              <a:t>一項專業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剪去對角線角落矩形 14"/>
          <p:cNvSpPr/>
          <p:nvPr/>
        </p:nvSpPr>
        <p:spPr bwMode="auto">
          <a:xfrm>
            <a:off x="5179406" y="1257472"/>
            <a:ext cx="3624967" cy="628830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2733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課程效益</a:t>
            </a:r>
          </a:p>
        </p:txBody>
      </p:sp>
      <p:sp>
        <p:nvSpPr>
          <p:cNvPr id="18" name="剪去對角線角落矩形 17"/>
          <p:cNvSpPr/>
          <p:nvPr/>
        </p:nvSpPr>
        <p:spPr bwMode="auto">
          <a:xfrm>
            <a:off x="9038491" y="1269986"/>
            <a:ext cx="3031331" cy="628830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2733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訓練方式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9351238" y="2055371"/>
            <a:ext cx="2473150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曲面投影片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0" name="圓角矩形 19"/>
          <p:cNvSpPr/>
          <p:nvPr/>
        </p:nvSpPr>
        <p:spPr bwMode="auto">
          <a:xfrm>
            <a:off x="9351239" y="2888315"/>
            <a:ext cx="2473149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曲面講義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圓角矩形 20"/>
          <p:cNvSpPr/>
          <p:nvPr/>
        </p:nvSpPr>
        <p:spPr bwMode="auto">
          <a:xfrm>
            <a:off x="9361407" y="3659136"/>
            <a:ext cx="2462636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曲面模型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2" name="圓角矩形 21"/>
          <p:cNvSpPr/>
          <p:nvPr/>
        </p:nvSpPr>
        <p:spPr bwMode="auto">
          <a:xfrm>
            <a:off x="9361407" y="4428844"/>
            <a:ext cx="2462636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</a:t>
            </a:r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曲面實務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36E66B8-0414-47DC-913F-F80C854EF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27" y="2734212"/>
            <a:ext cx="2151962" cy="291124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3C58213-488C-836F-D6D3-982B9917F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72" y="982511"/>
            <a:ext cx="3820339" cy="53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88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8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有曲線才有曲面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60483" name="Rectangle 3"/>
          <p:cNvSpPr>
            <a:spLocks noChangeArrowheads="1"/>
          </p:cNvSpPr>
          <p:nvPr/>
        </p:nvSpPr>
        <p:spPr bwMode="auto">
          <a:xfrm>
            <a:off x="4494972" y="6689827"/>
            <a:ext cx="3202056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可是沒講曲線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4265A1A-1803-493B-9F94-D0BC5E321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7" y="4525272"/>
            <a:ext cx="2916981" cy="171014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7AC53CA-393B-4AE6-8884-80F381DE6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7" y="1931681"/>
            <a:ext cx="3810609" cy="224356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26F608A-0E38-4C5E-BD2E-04D10F6A4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644" y="3373317"/>
            <a:ext cx="2165427" cy="305909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E577AB-23E6-42B8-AECC-74F200EF5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211" y="1887521"/>
            <a:ext cx="1757442" cy="241412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AB670AC-F455-4273-A945-D734C08AD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3137" y="2183475"/>
            <a:ext cx="4575599" cy="164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j0313970.jpg">
            <a:extLst>
              <a:ext uri="{FF2B5EF4-FFF2-40B4-BE49-F238E27FC236}">
                <a16:creationId xmlns:a16="http://schemas.microsoft.com/office/drawing/2014/main" id="{E364AF34-36FD-4C8D-8FE6-398B791FCD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4824" y="4448160"/>
            <a:ext cx="3521576" cy="18643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40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3292212-D260-4B08-A190-F57DDD6F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32" y="2097385"/>
            <a:ext cx="5612390" cy="4268246"/>
          </a:xfrm>
          <a:prstGeom prst="rect">
            <a:avLst/>
          </a:prstGeom>
        </p:spPr>
      </p:pic>
      <p:sp>
        <p:nvSpPr>
          <p:cNvPr id="661506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曲面會有邊界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4345142" y="6493568"/>
            <a:ext cx="3501715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看曲線工具即可明白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282" y="3066828"/>
            <a:ext cx="3967825" cy="30782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095129B-A7CF-429E-BBEF-E27B8F7D3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23" y="3598863"/>
            <a:ext cx="2916981" cy="17101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2E900C4-EAF0-456D-884B-906212C24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923" y="3029688"/>
            <a:ext cx="3810609" cy="224356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2537C5A-9A11-476A-9F88-ADEFD1DEA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03" y="1984517"/>
            <a:ext cx="994869" cy="88633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550B1C6-3761-40D6-A3F2-0E742F045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527" y="2047884"/>
            <a:ext cx="1216760" cy="1106144"/>
          </a:xfrm>
          <a:prstGeom prst="rect">
            <a:avLst/>
          </a:prstGeom>
        </p:spPr>
      </p:pic>
      <p:sp>
        <p:nvSpPr>
          <p:cNvPr id="12" name="AutoShape 32">
            <a:extLst>
              <a:ext uri="{FF2B5EF4-FFF2-40B4-BE49-F238E27FC236}">
                <a16:creationId xmlns:a16="http://schemas.microsoft.com/office/drawing/2014/main" id="{D1542692-E281-4FAC-A028-C2AFF8068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39" y="5111096"/>
            <a:ext cx="699531" cy="360065"/>
          </a:xfrm>
          <a:prstGeom prst="wedgeRoundRectCallout">
            <a:avLst>
              <a:gd name="adj1" fmla="val -53426"/>
              <a:gd name="adj2" fmla="val -11846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</a:t>
            </a:r>
            <a:endParaRPr lang="en-US" altLang="zh-TW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AutoShape 32">
            <a:extLst>
              <a:ext uri="{FF2B5EF4-FFF2-40B4-BE49-F238E27FC236}">
                <a16:creationId xmlns:a16="http://schemas.microsoft.com/office/drawing/2014/main" id="{72104F35-22FE-4088-86B3-543418517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777" y="5128971"/>
            <a:ext cx="699531" cy="360065"/>
          </a:xfrm>
          <a:prstGeom prst="wedgeRoundRectCallout">
            <a:avLst>
              <a:gd name="adj1" fmla="val -38343"/>
              <a:gd name="adj2" fmla="val -9404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</a:t>
            </a:r>
            <a:endParaRPr lang="en-US" altLang="zh-TW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ChangeArrowheads="1"/>
          </p:cNvSpPr>
          <p:nvPr/>
        </p:nvSpPr>
        <p:spPr bwMode="auto">
          <a:xfrm>
            <a:off x="4963846" y="6610141"/>
            <a:ext cx="2264308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曲面重大迷失</a:t>
            </a:r>
          </a:p>
        </p:txBody>
      </p:sp>
      <p:sp>
        <p:nvSpPr>
          <p:cNvPr id="675843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12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不會畫或外型就認為是曲面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3555" name="Picture 3" descr="W:\SolidWorks Publisher(書籍內容)\08 SolidWorks 曲面建模訓練手冊\00 曲面演講\肥爺車輛\20.JPG"/>
          <p:cNvPicPr>
            <a:picLocks noChangeAspect="1" noChangeArrowheads="1"/>
          </p:cNvPicPr>
          <p:nvPr/>
        </p:nvPicPr>
        <p:blipFill rotWithShape="1">
          <a:blip r:embed="rId2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148718" y="2059410"/>
            <a:ext cx="8559415" cy="437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89B310D-D813-43CA-A8B8-20F78D19DD78}"/>
              </a:ext>
            </a:extLst>
          </p:cNvPr>
          <p:cNvSpPr/>
          <p:nvPr/>
        </p:nvSpPr>
        <p:spPr>
          <a:xfrm>
            <a:off x="561058" y="5369923"/>
            <a:ext cx="604653" cy="59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32" u="sng">
                <a:hlinkClick r:id="rId3"/>
              </a:rPr>
              <a:t>作者</a:t>
            </a:r>
            <a:endParaRPr lang="en-US" altLang="zh-TW" sz="1632" u="sng">
              <a:hlinkClick r:id="rId3"/>
            </a:endParaRPr>
          </a:p>
          <a:p>
            <a:r>
              <a:rPr lang="zh-TW" altLang="en-US" sz="1632" u="sng">
                <a:hlinkClick r:id="rId3"/>
              </a:rPr>
              <a:t>肥爺</a:t>
            </a:r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2774053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ChangeArrowheads="1"/>
          </p:cNvSpPr>
          <p:nvPr/>
        </p:nvSpPr>
        <p:spPr bwMode="auto">
          <a:xfrm>
            <a:off x="4205284" y="6511275"/>
            <a:ext cx="3781431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你想像不到的建模方式</a:t>
            </a:r>
          </a:p>
        </p:txBody>
      </p:sp>
      <p:sp>
        <p:nvSpPr>
          <p:cNvPr id="675843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13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曲面技術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-1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75847" name="Picture 7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5338" y="4207030"/>
            <a:ext cx="3248128" cy="218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59196" y="6016597"/>
            <a:ext cx="604653" cy="59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32" u="sng">
                <a:hlinkClick r:id="rId3"/>
              </a:rPr>
              <a:t>作者</a:t>
            </a:r>
            <a:endParaRPr lang="en-US" altLang="zh-TW" sz="1632" u="sng">
              <a:hlinkClick r:id="rId3"/>
            </a:endParaRPr>
          </a:p>
          <a:p>
            <a:r>
              <a:rPr lang="zh-TW" altLang="en-US" sz="1632" u="sng">
                <a:hlinkClick r:id="rId3"/>
              </a:rPr>
              <a:t>肥爺</a:t>
            </a:r>
            <a:endParaRPr lang="zh-TW" altLang="en-US" sz="1632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C9DB107-95AF-4068-A960-05DEB5253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430" y="4897148"/>
            <a:ext cx="1263743" cy="14167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8969F07-FBCF-4F8D-9868-37F600AD6C2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8198516" y="3889015"/>
            <a:ext cx="3850280" cy="272223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6D631B1-4F30-4896-A8BA-AF0E09D6E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7" y="2066721"/>
            <a:ext cx="3789789" cy="251825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4BA959F-4B79-4245-8288-FA65A62A3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904" y="1997168"/>
            <a:ext cx="3526190" cy="239614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B95AC9C-D961-4790-8745-960F1B304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8516" y="1417683"/>
            <a:ext cx="3662874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8649" y="2077981"/>
            <a:ext cx="1065487" cy="1499205"/>
          </a:xfrm>
          <a:prstGeom prst="rect">
            <a:avLst/>
          </a:prstGeom>
        </p:spPr>
      </p:pic>
      <p:sp>
        <p:nvSpPr>
          <p:cNvPr id="675842" name="Rectangle 2"/>
          <p:cNvSpPr>
            <a:spLocks noChangeArrowheads="1"/>
          </p:cNvSpPr>
          <p:nvPr/>
        </p:nvSpPr>
        <p:spPr bwMode="auto">
          <a:xfrm>
            <a:off x="4401387" y="6575756"/>
            <a:ext cx="3389226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想像不到建模方式</a:t>
            </a:r>
          </a:p>
        </p:txBody>
      </p:sp>
      <p:sp>
        <p:nvSpPr>
          <p:cNvPr id="675843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13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曲面技術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-2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833" y="2361286"/>
            <a:ext cx="3181167" cy="247673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66E7BEB-CC15-4255-8A54-0A66E3217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22" y="1908175"/>
            <a:ext cx="3815946" cy="289340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B722663-60F7-4076-96D7-9D38441D3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595" y="4184393"/>
            <a:ext cx="3053985" cy="23913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2F8B882-DAF6-4A3B-AEE8-E892FD0D2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7712" y="3950776"/>
            <a:ext cx="3266424" cy="244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01387" y="6418306"/>
            <a:ext cx="3389226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想像不到建模方式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14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進階實體特徵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變形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4C04C5-A0BF-4895-8515-113322B4D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15" y="2120466"/>
            <a:ext cx="797634" cy="110671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E47CB8F-A6BE-415E-BF07-7626A4E1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397" y="3568909"/>
            <a:ext cx="5034796" cy="307798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7686A5D-39F0-49F0-A022-3B6665477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04" y="3421591"/>
            <a:ext cx="2279232" cy="3256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B92662B-8337-4658-8778-9AF1F415F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408" y="4012532"/>
            <a:ext cx="4575154" cy="243970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F048F1D-AC4C-499E-8947-E46F8D324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009" y="2049846"/>
            <a:ext cx="6526135" cy="182124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C3CEDCA-C124-4830-8FCA-B03BECAB7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7581" y="2273921"/>
            <a:ext cx="809836" cy="89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2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01387" y="6599281"/>
            <a:ext cx="3389226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想像不到建模方式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14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進階實體特徵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變形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4C04C5-A0BF-4895-8515-113322B4D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458" y="5610545"/>
            <a:ext cx="797634" cy="110671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67A5729-9D0D-4B21-8355-ED3DF12AE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162" y="2436112"/>
            <a:ext cx="3737347" cy="35131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ED16E23-704F-47CE-A625-A3BC36FFF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777" y="1791222"/>
            <a:ext cx="5038249" cy="476720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7E8DD5C-D3FC-4120-95A2-D9C058EAD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65" y="2467983"/>
            <a:ext cx="2468187" cy="29272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1192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01387" y="6599281"/>
            <a:ext cx="3389226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想像不到建模方式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14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進階實體特徵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變形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4C04C5-A0BF-4895-8515-113322B4D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03" y="5497529"/>
            <a:ext cx="1133707" cy="157301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7E8DD5C-D3FC-4120-95A2-D9C058EAD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65" y="2467983"/>
            <a:ext cx="2468187" cy="2927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5D321E-E905-4D27-AC15-0B88B7D7D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552" y="2365203"/>
            <a:ext cx="5456094" cy="352203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791A4E4-9508-4F41-A450-B4C46664F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933" y="2100972"/>
            <a:ext cx="3097067" cy="173087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E07B2DB-F55F-4136-8BEB-9BEA0B768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518" y="4006758"/>
            <a:ext cx="4309749" cy="24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73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01387" y="6418306"/>
            <a:ext cx="3389226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想像不到建模方式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14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進階實體特徵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B14AB82-8A88-4824-B815-F4F8AE8EA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39" y="2190612"/>
            <a:ext cx="2915135" cy="16857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32DAF6C-63D5-41EE-8C97-75F7E2055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905" y="3467971"/>
            <a:ext cx="4775752" cy="282203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A03C7A0-AA8D-4B38-9980-BA7F3AB20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28" y="4577529"/>
            <a:ext cx="1416386" cy="189613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759A031-348D-4DDD-B487-598825139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621" y="2120635"/>
            <a:ext cx="6135821" cy="410309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680DEE2-29F1-4791-A495-8EE80E645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87" y="2120635"/>
            <a:ext cx="1581427" cy="22623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43629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4E3956A-C4A9-4A26-B0E3-DA17BC8DB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03" y="2081596"/>
            <a:ext cx="5875424" cy="4495335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244811" y="6576931"/>
            <a:ext cx="3702378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>
                <a:solidFill>
                  <a:srgbClr val="0000FF"/>
                </a:solidFill>
                <a:ea typeface="華康細圓體" pitchFamily="49" charset="-120"/>
              </a:rPr>
              <a:t>自由形態</a:t>
            </a:r>
            <a:endParaRPr lang="zh-TW" altLang="en-US" sz="2800" dirty="0">
              <a:solidFill>
                <a:srgbClr val="0000FF"/>
              </a:solidFill>
              <a:ea typeface="華康細圓體" pitchFamily="49" charset="-12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14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進階實體特徵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AE24A5E-3E01-456D-95AD-0400BA4974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883" y="3363985"/>
            <a:ext cx="5875424" cy="285225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2DECCF9-8B08-492A-8BC8-AB8273D4C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3" y="2081596"/>
            <a:ext cx="1714545" cy="25201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6725797-7B55-25D1-B80D-14E9C75A5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41" y="4819668"/>
            <a:ext cx="1082428" cy="133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10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4E4D6FF-E753-40BE-BA95-39ACB341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293" y="3890129"/>
            <a:ext cx="4226146" cy="2468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50F3D81-B3FC-44BD-9B04-20D9D64ED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293" y="1108578"/>
            <a:ext cx="4226146" cy="23707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C051DFA-E615-4D7A-8F19-BE7A64C34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61" y="1231346"/>
            <a:ext cx="4496399" cy="26587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CF63238-48CE-45A3-9FA7-1ED2AE518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78" y="4186163"/>
            <a:ext cx="4200288" cy="2352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E63E229-CBBF-4A00-8AC6-F79650E4C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623" y="2446805"/>
            <a:ext cx="5040984" cy="28191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42055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244811" y="6462631"/>
            <a:ext cx="3702378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>
                <a:solidFill>
                  <a:srgbClr val="0000FF"/>
                </a:solidFill>
                <a:ea typeface="華康細圓體" pitchFamily="49" charset="-120"/>
              </a:rPr>
              <a:t>想像</a:t>
            </a:r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不到的建模方式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15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活用曲面技術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CD149DE-3821-4EEE-A67D-3513F5D6C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925" y="2061275"/>
            <a:ext cx="1135050" cy="125612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667700-0AF4-48EA-98EA-1C39B036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11" y="2173997"/>
            <a:ext cx="1135050" cy="1030678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6C2BE2-9E3B-4A06-A509-2AA01E887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792" y="2226246"/>
            <a:ext cx="4573700" cy="283408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EFEF1D6-81CA-4B1B-8BDF-A1B42E559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507" y="2882398"/>
            <a:ext cx="8084887" cy="35878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C7CC6FA-3A6C-48FA-94B8-4B844C90B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8" y="3263165"/>
            <a:ext cx="2133000" cy="328887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F61B987-A53F-AC4F-833B-B0B2E35F32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7713" y="4905863"/>
            <a:ext cx="1658097" cy="16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34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01387" y="6638006"/>
            <a:ext cx="3389226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想像不到建模方式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16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圓角可執行曲面技術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177822" y="2764451"/>
            <a:ext cx="4900409" cy="352555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9628027" y="727582"/>
            <a:ext cx="2753860" cy="173402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AE57878-8AC4-4C37-9AE1-E87B3AB76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7" y="2071572"/>
            <a:ext cx="1878344" cy="20549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5FDA8DD-A59F-4DA4-B4A4-6094F5FE3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809" y="2383529"/>
            <a:ext cx="4900409" cy="401084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93BC14F-1F48-65AF-41F4-3A1AAC1FE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82" y="4764876"/>
            <a:ext cx="843161" cy="10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4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58730" y="6596050"/>
            <a:ext cx="3274540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想像不到建模方式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17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拔模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+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圓角執行曲面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4916966" y="2080948"/>
            <a:ext cx="4255609" cy="42844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745592" y="2843352"/>
            <a:ext cx="3318547" cy="349934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8098D93-6FA2-4C1C-B6A6-B2F19F9B6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61" y="2352436"/>
            <a:ext cx="2114255" cy="17678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A613541-F109-4C1C-9636-316DB05A3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367" y="2485615"/>
            <a:ext cx="3428922" cy="338858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8D70FD6-7648-5A7B-601C-721B68B0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99" y="4730526"/>
            <a:ext cx="1051430" cy="10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F63F7D9-9BCE-4900-95AB-8180B4871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960" y="2027882"/>
            <a:ext cx="3848449" cy="4821536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95938" y="6698476"/>
            <a:ext cx="3224206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想像不到建模方式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18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曲面靈活度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投影法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Picture 3" descr="D:\3DVision Files\sww\surfacing tricks for solid modeling\images\loft\1.pn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60511" y="2548185"/>
            <a:ext cx="2761387" cy="3528161"/>
          </a:xfrm>
          <a:prstGeom prst="rect">
            <a:avLst/>
          </a:prstGeom>
          <a:noFill/>
        </p:spPr>
      </p:pic>
      <p:pic>
        <p:nvPicPr>
          <p:cNvPr id="9" name="Picture 7" descr="D:\3DVision Files\sww\surfacing tricks for solid modeling\images\loft\5.pn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7419975" y="3133052"/>
            <a:ext cx="2790554" cy="3565424"/>
          </a:xfrm>
          <a:prstGeom prst="rect">
            <a:avLst/>
          </a:prstGeom>
          <a:noFill/>
        </p:spPr>
      </p:pic>
      <p:pic>
        <p:nvPicPr>
          <p:cNvPr id="10" name="Picture 2" descr="C:\Users\Jordan\Desktop\2011-01-26 07.53.4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807939" y="2027882"/>
            <a:ext cx="2166969" cy="162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AutoShape 32">
            <a:extLst>
              <a:ext uri="{FF2B5EF4-FFF2-40B4-BE49-F238E27FC236}">
                <a16:creationId xmlns:a16="http://schemas.microsoft.com/office/drawing/2014/main" id="{E45D8173-F2BA-4329-9605-3D8C227C1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888" y="6394956"/>
            <a:ext cx="1742167" cy="519593"/>
          </a:xfrm>
          <a:prstGeom prst="wedgeRoundRectCallout">
            <a:avLst>
              <a:gd name="adj1" fmla="val 46032"/>
              <a:gd name="adj2" fmla="val -12065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48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平面花邊</a:t>
            </a:r>
            <a:endParaRPr lang="en-US" altLang="zh-TW" sz="248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AutoShape 32">
            <a:extLst>
              <a:ext uri="{FF2B5EF4-FFF2-40B4-BE49-F238E27FC236}">
                <a16:creationId xmlns:a16="http://schemas.microsoft.com/office/drawing/2014/main" id="{31806FE8-28D9-4281-9070-FE56239E6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195" y="2093013"/>
            <a:ext cx="1742167" cy="519593"/>
          </a:xfrm>
          <a:prstGeom prst="wedgeRoundRectCallout">
            <a:avLst>
              <a:gd name="adj1" fmla="val 69163"/>
              <a:gd name="adj2" fmla="val 10143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248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曲面花邊</a:t>
            </a:r>
            <a:endParaRPr lang="en-US" altLang="zh-TW" sz="248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62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olidworks.org.tw/data/attachment/forum/201506/01/214121emyjzcb2z4j265c0.png">
            <a:extLst>
              <a:ext uri="{FF2B5EF4-FFF2-40B4-BE49-F238E27FC236}">
                <a16:creationId xmlns:a16="http://schemas.microsoft.com/office/drawing/2014/main" id="{E7F7B013-746A-4E34-AB7E-06B508EE9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1970" y="3861511"/>
            <a:ext cx="2733560" cy="25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18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曲面靈活度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先球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8434" name="Picture 2" descr="未命名.png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01" y="2290249"/>
            <a:ext cx="2091592" cy="395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solidworks.org.tw/data/attachment/forum/201506/01/214410mkvr6aiv5piii2p5.gif"/>
          <p:cNvPicPr>
            <a:picLocks noChangeAspect="1" noChangeArrowheads="1" noCrop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3075" y="2094515"/>
            <a:ext cx="6867949" cy="455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6F597D0-F6B1-4DEA-814F-4102F2762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4021" y="1376246"/>
            <a:ext cx="3396432" cy="29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94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5035B63-2A6F-4C92-80E7-BA094A05C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885" y="2931945"/>
            <a:ext cx="7821713" cy="4032527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18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靈活度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4F46D8-263F-4D95-93F3-27EA03AB4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2638" y="1975127"/>
            <a:ext cx="4463919" cy="17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214369F-A9E8-460D-AD61-90F52AA0C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28" y="2226118"/>
            <a:ext cx="1802589" cy="44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16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A74A-3B0F-9091-77A2-A0EC6A34E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90ABB6F4-FB99-0FD8-378C-2B2DA7A5E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18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靈活度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FE7D0E-B2A1-5346-BF01-2592F561E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44" y="1976593"/>
            <a:ext cx="2857575" cy="28249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8D16737-F1FF-C7BA-7B3F-135654D6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935" y="2039410"/>
            <a:ext cx="2732386" cy="261808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DDBFE09-7465-2FAC-9638-F784618CE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92" y="4852044"/>
            <a:ext cx="10217136" cy="1624538"/>
          </a:xfrm>
          <a:prstGeom prst="rect">
            <a:avLst/>
          </a:prstGeom>
        </p:spPr>
      </p:pic>
      <p:pic>
        <p:nvPicPr>
          <p:cNvPr id="11" name="圖片 10">
            <a:hlinkClick r:id="rId5"/>
            <a:extLst>
              <a:ext uri="{FF2B5EF4-FFF2-40B4-BE49-F238E27FC236}">
                <a16:creationId xmlns:a16="http://schemas.microsoft.com/office/drawing/2014/main" id="{05A6F2AF-3D7B-FDC1-FCD1-53F39912D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83" y="2347268"/>
            <a:ext cx="3514172" cy="211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25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0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20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曲面是自我行銷利器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6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56" y="2006680"/>
            <a:ext cx="4922584" cy="428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9700" name="Rectangle 4"/>
          <p:cNvSpPr>
            <a:spLocks noChangeArrowheads="1"/>
          </p:cNvSpPr>
          <p:nvPr/>
        </p:nvSpPr>
        <p:spPr bwMode="auto">
          <a:xfrm>
            <a:off x="4614963" y="6489674"/>
            <a:ext cx="2962073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曲面你不能不會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924EA4-8593-4C54-BA46-20D4A8014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9782" y="2113486"/>
            <a:ext cx="6882218" cy="43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97F6CEA-DAFD-43CD-865F-81A7BB290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955" y="4291032"/>
            <a:ext cx="4887489" cy="219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85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0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曲面原理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20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曲面是自我行銷利器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69700" name="Rectangle 4"/>
          <p:cNvSpPr>
            <a:spLocks noChangeArrowheads="1"/>
          </p:cNvSpPr>
          <p:nvPr/>
        </p:nvSpPr>
        <p:spPr bwMode="auto">
          <a:xfrm>
            <a:off x="4614963" y="6489674"/>
            <a:ext cx="2962073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曲面你不能不會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A45625D-1640-43F5-B417-E40687195B0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53" y="1973197"/>
            <a:ext cx="5185634" cy="239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7DFC25C-D63C-43BD-AD0C-07517FB8C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1743" y="1973197"/>
            <a:ext cx="5611007" cy="239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8602194-ACBD-4708-9B44-0C8BBF3B4863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3690" y="4620921"/>
            <a:ext cx="5806749" cy="19554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9869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41DF520-1880-2004-C3D1-6D3DA79CF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22" y="861017"/>
            <a:ext cx="10656356" cy="54756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2106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934935"/>
            <a:ext cx="12191998" cy="9395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4181" tIns="37091" rIns="74181" bIns="37091" anchor="ctr">
            <a:spAutoFit/>
          </a:bodyPr>
          <a:lstStyle/>
          <a:p>
            <a:pPr algn="ctr" defTabSz="741768">
              <a:lnSpc>
                <a:spcPct val="110000"/>
              </a:lnSpc>
            </a:pPr>
            <a:r>
              <a:rPr lang="en-US" altLang="zh-TW" sz="2962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0-1</a:t>
            </a:r>
            <a:r>
              <a:rPr lang="zh-TW" altLang="en-US" sz="2962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心理建設</a:t>
            </a:r>
          </a:p>
          <a:p>
            <a:pPr algn="ctr" defTabSz="741768">
              <a:lnSpc>
                <a:spcPct val="110000"/>
              </a:lnSpc>
            </a:pPr>
            <a:r>
              <a:rPr lang="zh-TW" altLang="en-US" sz="2304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天高地厚</a:t>
            </a:r>
          </a:p>
        </p:txBody>
      </p:sp>
      <p:sp>
        <p:nvSpPr>
          <p:cNvPr id="3" name="箭號: ＞形 2"/>
          <p:cNvSpPr/>
          <p:nvPr/>
        </p:nvSpPr>
        <p:spPr bwMode="auto">
          <a:xfrm>
            <a:off x="619333" y="2172652"/>
            <a:ext cx="2585267" cy="849783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229" tIns="37615" rIns="75229" bIns="37615" numCol="1" rtlCol="0" anchor="ctr" anchorCtr="0" compatLnSpc="1">
            <a:prstTxWarp prst="textNoShape">
              <a:avLst/>
            </a:prstTxWarp>
          </a:bodyPr>
          <a:lstStyle/>
          <a:p>
            <a:pPr defTabSz="818818"/>
            <a:r>
              <a:rPr lang="zh-TW" altLang="en-US" sz="296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第</a:t>
            </a:r>
            <a:r>
              <a:rPr lang="en-US" altLang="zh-TW" sz="296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96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階段</a:t>
            </a:r>
            <a:endParaRPr lang="en-US" altLang="zh-TW" sz="296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defTabSz="818818"/>
            <a:r>
              <a:rPr lang="zh-TW" altLang="en-US" sz="148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每個指令</a:t>
            </a:r>
          </a:p>
        </p:txBody>
      </p:sp>
      <p:sp>
        <p:nvSpPr>
          <p:cNvPr id="14" name="箭號: ＞形 13"/>
          <p:cNvSpPr/>
          <p:nvPr/>
        </p:nvSpPr>
        <p:spPr bwMode="auto">
          <a:xfrm>
            <a:off x="619332" y="3736498"/>
            <a:ext cx="2585267" cy="849783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229" tIns="37615" rIns="75229" bIns="37615" numCol="1" rtlCol="0" anchor="ctr" anchorCtr="0" compatLnSpc="1">
            <a:prstTxWarp prst="textNoShape">
              <a:avLst/>
            </a:prstTxWarp>
          </a:bodyPr>
          <a:lstStyle/>
          <a:p>
            <a:pPr defTabSz="818818"/>
            <a:r>
              <a:rPr lang="zh-TW" altLang="en-US" sz="296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第</a:t>
            </a:r>
            <a:r>
              <a:rPr lang="en-US" altLang="zh-TW" sz="296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96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階段</a:t>
            </a:r>
            <a:endParaRPr lang="en-US" altLang="zh-TW" sz="296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defTabSz="818818"/>
            <a:r>
              <a:rPr lang="zh-TW" altLang="en-US" sz="148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指令認知與特性</a:t>
            </a:r>
            <a:endParaRPr lang="zh-TW" altLang="en-US" sz="148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箭號: ＞形 14"/>
          <p:cNvSpPr/>
          <p:nvPr/>
        </p:nvSpPr>
        <p:spPr bwMode="auto">
          <a:xfrm>
            <a:off x="619331" y="5519339"/>
            <a:ext cx="2585267" cy="849783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229" tIns="37615" rIns="75229" bIns="37615" numCol="1" rtlCol="0" anchor="ctr" anchorCtr="0" compatLnSpc="1">
            <a:prstTxWarp prst="textNoShape">
              <a:avLst/>
            </a:prstTxWarp>
          </a:bodyPr>
          <a:lstStyle/>
          <a:p>
            <a:pPr defTabSz="818818"/>
            <a:r>
              <a:rPr lang="zh-TW" altLang="en-US" sz="296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第</a:t>
            </a:r>
            <a:r>
              <a:rPr lang="en-US" altLang="zh-TW" sz="296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96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階段</a:t>
            </a:r>
            <a:endParaRPr lang="en-US" altLang="zh-TW" sz="296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defTabSz="818818"/>
            <a:r>
              <a:rPr lang="zh-TW" altLang="en-US" sz="148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曲面實務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DF39CC7-602E-4C83-8787-B1AE00F8C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291" y="2027993"/>
            <a:ext cx="5641877" cy="1153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12BFF48-8DBB-4C99-871D-CAA772BDA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769" y="3526691"/>
            <a:ext cx="3760549" cy="137183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6549344-3068-4244-8E5A-F9912588B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908" y="3790414"/>
            <a:ext cx="967528" cy="86197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FB64AFA-1D04-41E6-B31A-621F8C21B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920" y="3772822"/>
            <a:ext cx="967528" cy="87957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7328DD4-9FF8-42B0-865D-323B3B2A8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769" y="5301369"/>
            <a:ext cx="2710999" cy="172830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2B9FB72-7604-4293-A702-BFF3E175ADD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206" y="4913684"/>
            <a:ext cx="3441888" cy="2285629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3FB10769-A507-4B1F-94FD-8F125AD8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35" y="3977501"/>
            <a:ext cx="2346943" cy="244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1922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8673" y="1379098"/>
            <a:ext cx="6024010" cy="4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460727" y="1535186"/>
            <a:ext cx="2883363" cy="79584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曲面原理</a:t>
            </a:r>
            <a:endParaRPr lang="zh-TW" altLang="en-US" sz="360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446906" y="2586230"/>
            <a:ext cx="2883363" cy="79584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技術演進</a:t>
            </a:r>
            <a:endParaRPr lang="en-US" altLang="zh-TW" sz="36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449209" y="3754057"/>
            <a:ext cx="2883363" cy="79584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en-US" altLang="zh-TW" sz="3600" dirty="0" err="1">
                <a:latin typeface="華康細圓體" panose="020F0309000000000000" pitchFamily="49" charset="-120"/>
                <a:ea typeface="華康細圓體" panose="020F0309000000000000" pitchFamily="49" charset="-120"/>
              </a:rPr>
              <a:t>CAID</a:t>
            </a:r>
            <a:r>
              <a:rPr lang="zh-TW" altLang="en-US" sz="36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流程</a:t>
            </a:r>
            <a:endParaRPr lang="en-US" altLang="zh-TW" sz="36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449210" y="4890869"/>
            <a:ext cx="4610469" cy="79584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</a:t>
            </a:r>
            <a:r>
              <a:rPr lang="en-US" altLang="zh-TW" sz="3600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CAID</a:t>
            </a:r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/CAD/CAM</a:t>
            </a:r>
            <a:r>
              <a:rPr lang="zh-TW" altLang="en-US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流程  </a:t>
            </a:r>
            <a:endParaRPr lang="en-US" altLang="zh-TW" sz="36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5786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1246846" y="912128"/>
            <a:ext cx="9696873" cy="61516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3265">
                <a:solidFill>
                  <a:srgbClr val="FFFF00"/>
                </a:solidFill>
                <a:ea typeface="華康細圓體" pitchFamily="49" charset="-120"/>
              </a:rPr>
              <a:t>曲面課程大綱</a:t>
            </a:r>
            <a:endParaRPr lang="en-US" altLang="zh-TW" sz="2358">
              <a:solidFill>
                <a:schemeClr val="bg1"/>
              </a:solidFill>
              <a:ea typeface="華康細圓體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731" y="4429687"/>
            <a:ext cx="3386479" cy="2116549"/>
          </a:xfrm>
          <a:prstGeom prst="rect">
            <a:avLst/>
          </a:prstGeom>
        </p:spPr>
      </p:pic>
      <p:pic>
        <p:nvPicPr>
          <p:cNvPr id="9" name="Picture 4" descr="carri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381" y="2304422"/>
            <a:ext cx="3116711" cy="180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910166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曲面技術演進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製造與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演變</a:t>
            </a:r>
            <a:r>
              <a:rPr lang="zh-TW" altLang="en-US" sz="163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pic>
        <p:nvPicPr>
          <p:cNvPr id="11" name="Picture 15" descr="box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7492" y="2216942"/>
            <a:ext cx="2971692" cy="1941871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23" y="4429686"/>
            <a:ext cx="3179019" cy="197777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arm6.staticflickr.com/5315/5912507709_197d1e5cae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820" y="2199195"/>
            <a:ext cx="2848961" cy="19647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167" y="4245371"/>
            <a:ext cx="2570342" cy="214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9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77" name="Rectangle 7"/>
          <p:cNvSpPr>
            <a:spLocks noChangeArrowheads="1"/>
          </p:cNvSpPr>
          <p:nvPr/>
        </p:nvSpPr>
        <p:spPr bwMode="auto">
          <a:xfrm>
            <a:off x="0" y="910166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曲面技術演進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外型</a:t>
            </a:r>
            <a:r>
              <a:rPr lang="zh-TW" altLang="en-US" sz="163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8514820" y="5599248"/>
            <a:ext cx="1066025" cy="446330"/>
          </a:xfrm>
          <a:prstGeom prst="wedgeRoundRectCallout">
            <a:avLst>
              <a:gd name="adj1" fmla="val -52259"/>
              <a:gd name="adj2" fmla="val -16369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en-US" altLang="zh-TW" sz="2358">
                <a:latin typeface="華康中圓體" panose="020F0509000000000000" pitchFamily="49" charset="-120"/>
              </a:rPr>
              <a:t>.</a:t>
            </a:r>
            <a:r>
              <a:rPr kumimoji="1" lang="zh-TW" altLang="en-US" sz="2358" dirty="0">
                <a:latin typeface="華康中圓體" panose="020F0509000000000000" pitchFamily="49" charset="-120"/>
              </a:rPr>
              <a:t>品質</a:t>
            </a:r>
            <a:endParaRPr kumimoji="1" lang="en-US" altLang="zh-TW" sz="2358" dirty="0">
              <a:latin typeface="華康中圓體" panose="020F0509000000000000" pitchFamily="49" charset="-120"/>
            </a:endParaRPr>
          </a:p>
        </p:txBody>
      </p:sp>
      <p:pic>
        <p:nvPicPr>
          <p:cNvPr id="1026" name="Picture 2" descr="File:1981 DeLorean DMC-12 - Flickr - skinnylawyer.jpg">
            <a:extLst>
              <a:ext uri="{FF2B5EF4-FFF2-40B4-BE49-F238E27FC236}">
                <a16:creationId xmlns:a16="http://schemas.microsoft.com/office/drawing/2014/main" id="{ABC6A595-FC47-4D95-A3E7-FAA2AB7B0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287" y="2392517"/>
            <a:ext cx="5328335" cy="3350243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logs.solidworks.com/solidworksblog/wp-content/uploads/sites/2/2018/07/tt_blog_image1.jpg">
            <a:extLst>
              <a:ext uri="{FF2B5EF4-FFF2-40B4-BE49-F238E27FC236}">
                <a16:creationId xmlns:a16="http://schemas.microsoft.com/office/drawing/2014/main" id="{C94C1D3D-6D9C-4C7C-96FA-60BA67E24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1" y="2555727"/>
            <a:ext cx="5972783" cy="374503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2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7"/>
          <p:cNvSpPr>
            <a:spLocks noChangeArrowheads="1"/>
          </p:cNvSpPr>
          <p:nvPr/>
        </p:nvSpPr>
        <p:spPr bwMode="auto">
          <a:xfrm>
            <a:off x="0" y="910166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曲面技術演進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人工大弧</a:t>
            </a:r>
          </a:p>
        </p:txBody>
      </p:sp>
      <p:pic>
        <p:nvPicPr>
          <p:cNvPr id="635912" name="Picture 4" descr="spline gu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3" y="3726206"/>
            <a:ext cx="3618077" cy="2706204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619435" y="6432410"/>
            <a:ext cx="953130" cy="4968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人工</a:t>
            </a:r>
          </a:p>
        </p:txBody>
      </p:sp>
      <p:pic>
        <p:nvPicPr>
          <p:cNvPr id="7" name="Picture 6" descr="shi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816" y="1989986"/>
            <a:ext cx="3030030" cy="21533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blogs.solidworks.com/solidworksblog/wp-content/uploads/sites/2/2014/12/1507681_646232588745561_1632633518_n.jpg">
            <a:extLst>
              <a:ext uri="{FF2B5EF4-FFF2-40B4-BE49-F238E27FC236}">
                <a16:creationId xmlns:a16="http://schemas.microsoft.com/office/drawing/2014/main" id="{E1C6455C-18E9-4365-AF57-F70855D1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9474" y="2503335"/>
            <a:ext cx="2847872" cy="37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blogs.solidworks.com/solidworksblog/wp-content/uploads/sites/2/2014/12/Buck-2.jpg">
            <a:extLst>
              <a:ext uri="{FF2B5EF4-FFF2-40B4-BE49-F238E27FC236}">
                <a16:creationId xmlns:a16="http://schemas.microsoft.com/office/drawing/2014/main" id="{30D8E60E-806E-41AD-B9D0-0706B46B6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35"/>
          <a:stretch/>
        </p:blipFill>
        <p:spPr bwMode="auto">
          <a:xfrm>
            <a:off x="4166833" y="2865172"/>
            <a:ext cx="4543924" cy="2240437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245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7"/>
          <p:cNvSpPr>
            <a:spLocks noChangeArrowheads="1"/>
          </p:cNvSpPr>
          <p:nvPr/>
        </p:nvSpPr>
        <p:spPr bwMode="auto">
          <a:xfrm>
            <a:off x="0" y="910166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曲面技術演進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軟體設計</a:t>
            </a:r>
            <a:r>
              <a:rPr lang="zh-TW" altLang="en-US" sz="163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71459" y="6437529"/>
            <a:ext cx="2849081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虛擬曲線與模型</a:t>
            </a:r>
          </a:p>
        </p:txBody>
      </p:sp>
      <p:pic>
        <p:nvPicPr>
          <p:cNvPr id="7" name="Picture 4" descr="PT car XXIV edit 2 sharp"/>
          <p:cNvPicPr>
            <a:picLocks noChangeAspect="1" noChangeArrowheads="1"/>
          </p:cNvPicPr>
          <p:nvPr/>
        </p:nvPicPr>
        <p:blipFill rotWithShape="1">
          <a:blip r:embed="rId3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3283" y="2701238"/>
            <a:ext cx="5936674" cy="310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R LOFT SKETCHES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17" y="1989969"/>
            <a:ext cx="5846865" cy="431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11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7"/>
          <p:cNvSpPr>
            <a:spLocks noChangeArrowheads="1"/>
          </p:cNvSpPr>
          <p:nvPr/>
        </p:nvSpPr>
        <p:spPr bwMode="auto">
          <a:xfrm>
            <a:off x="0" y="910166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曲面技術演進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軟體功能的曲面設計</a:t>
            </a:r>
            <a:r>
              <a:rPr lang="zh-TW" altLang="en-US" sz="1632" dirty="0">
                <a:solidFill>
                  <a:schemeClr val="bg1"/>
                </a:solidFill>
                <a:ea typeface="華康細圓體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11318" y="6521419"/>
            <a:ext cx="1769363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自由曲面</a:t>
            </a:r>
          </a:p>
        </p:txBody>
      </p:sp>
      <p:pic>
        <p:nvPicPr>
          <p:cNvPr id="20482" name="Picture 2" descr="http://www.solidworks.org.tw/data/attachment/forum/201305/13/164541mjjsjbgnrhjn7a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71" y="2007125"/>
            <a:ext cx="5459620" cy="43200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Sal\SolidWorks World\Supporting Data\Swoopy Defined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1545" y="2286583"/>
            <a:ext cx="5183184" cy="372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0723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W_concept1_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5366" y="2214228"/>
            <a:ext cx="4421268" cy="418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91" y="2269259"/>
            <a:ext cx="3395611" cy="39013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894869" y="6491225"/>
            <a:ext cx="2402262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逆向工程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910166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曲面技術演進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軟體功能的曲面設計</a:t>
            </a:r>
            <a:r>
              <a:rPr lang="zh-TW" altLang="en-US" sz="163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pic>
        <p:nvPicPr>
          <p:cNvPr id="9" name="Picture 4" descr="finalrender sketch">
            <a:extLst>
              <a:ext uri="{FF2B5EF4-FFF2-40B4-BE49-F238E27FC236}">
                <a16:creationId xmlns:a16="http://schemas.microsoft.com/office/drawing/2014/main" id="{FDDF0C62-BA9D-41D2-BDA9-C4ACDF190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099834" y="2311872"/>
            <a:ext cx="2918230" cy="3979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2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56651" y="6541559"/>
            <a:ext cx="2678698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掃描參考與成形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910166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曲面技術演進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4.3D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掃描技術</a:t>
            </a:r>
            <a:r>
              <a:rPr lang="zh-TW" altLang="en-US" sz="163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8964" y="2677216"/>
            <a:ext cx="3169563" cy="3504941"/>
          </a:xfrm>
          <a:prstGeom prst="rect">
            <a:avLst/>
          </a:prstGeom>
        </p:spPr>
      </p:pic>
      <p:pic>
        <p:nvPicPr>
          <p:cNvPr id="9" name="Picture 4" descr="nancy-being-scann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410" y="2795823"/>
            <a:ext cx="2522856" cy="3504941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AD9DCB9-2836-41CD-8A28-EE833DDBA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731" y="2677215"/>
            <a:ext cx="5420271" cy="32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70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 descr="roadster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3329" y="2424802"/>
            <a:ext cx="5320681" cy="35000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1" descr="IMG_97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45" y="2417539"/>
            <a:ext cx="5320681" cy="3549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910166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曲面技術演進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4.3D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掃描技術</a:t>
            </a:r>
            <a:r>
              <a:rPr lang="zh-TW" altLang="en-US" sz="163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756651" y="6412985"/>
            <a:ext cx="2678698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掃描參考與成形</a:t>
            </a:r>
          </a:p>
        </p:txBody>
      </p:sp>
    </p:spTree>
    <p:extLst>
      <p:ext uri="{BB962C8B-B14F-4D97-AF65-F5344CB8AC3E}">
        <p14:creationId xmlns:p14="http://schemas.microsoft.com/office/powerpoint/2010/main" val="37320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SCN8356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35" y="2286583"/>
            <a:ext cx="5644143" cy="37377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585960" y="6374193"/>
            <a:ext cx="1020080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觸碰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910166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曲面技術演進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5.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觸碰功能曲面設計</a:t>
            </a:r>
            <a:r>
              <a:rPr lang="zh-TW" altLang="en-US" sz="163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pic>
        <p:nvPicPr>
          <p:cNvPr id="6" name="Picture 4" descr="https://blogs.solidworks.com/solidworksblog/wp-content/uploads/sites/2/2018/01/hologram2-3-615x346.png">
            <a:extLst>
              <a:ext uri="{FF2B5EF4-FFF2-40B4-BE49-F238E27FC236}">
                <a16:creationId xmlns:a16="http://schemas.microsoft.com/office/drawing/2014/main" id="{C19CCD53-F5F7-4D18-A742-FC999C4B9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438" y="2721142"/>
            <a:ext cx="5312763" cy="2988969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22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 bwMode="auto">
          <a:xfrm>
            <a:off x="7746022" y="2123387"/>
            <a:ext cx="2887826" cy="712744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第</a:t>
            </a:r>
            <a:r>
              <a:rPr lang="en-US" altLang="zh-TW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脈 指令特性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7412431" y="4067459"/>
            <a:ext cx="3270760" cy="712744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第</a:t>
            </a:r>
            <a:r>
              <a:rPr lang="en-US" altLang="zh-TW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902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脈 模型庫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剪去對角線角落矩形 14"/>
          <p:cNvSpPr/>
          <p:nvPr/>
        </p:nvSpPr>
        <p:spPr bwMode="auto">
          <a:xfrm>
            <a:off x="0" y="877359"/>
            <a:ext cx="12192000" cy="994304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4353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0-2</a:t>
            </a:r>
            <a:r>
              <a:rPr lang="zh-TW" altLang="en-US" sz="4353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任督二脈</a:t>
            </a:r>
          </a:p>
        </p:txBody>
      </p:sp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299" y="2134031"/>
            <a:ext cx="5877224" cy="418830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F18A0A6-7C6C-4856-8419-C35DACBE1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5824" y="2969561"/>
            <a:ext cx="5641877" cy="712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E50B68EA-1E31-49AB-891B-5DC6D4FD2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022" y="4898498"/>
            <a:ext cx="3155769" cy="148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5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088619" y="6456728"/>
            <a:ext cx="2014761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未來的可能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910166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曲面技術演進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5.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觸碰功能曲面設計</a:t>
            </a:r>
            <a:r>
              <a:rPr lang="zh-TW" altLang="en-US" sz="163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189184" y="2592841"/>
            <a:ext cx="5637427" cy="345617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" name="Picture 4" descr="http://img.epochtimes.com/i6/1002080609302175.jpg">
            <a:extLst>
              <a:ext uri="{FF2B5EF4-FFF2-40B4-BE49-F238E27FC236}">
                <a16:creationId xmlns:a16="http://schemas.microsoft.com/office/drawing/2014/main" id="{D562A154-F550-4277-9F57-017DA986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803" y="2654029"/>
            <a:ext cx="5791060" cy="3257472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052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8673" y="1379098"/>
            <a:ext cx="6024010" cy="4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460727" y="1535186"/>
            <a:ext cx="2883363" cy="79584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曲面原理</a:t>
            </a:r>
            <a:endParaRPr lang="zh-TW" altLang="en-US" sz="360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446906" y="2586230"/>
            <a:ext cx="2883363" cy="79584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技術演進</a:t>
            </a:r>
            <a:endParaRPr lang="en-US" altLang="zh-TW" sz="36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449209" y="3754057"/>
            <a:ext cx="2883363" cy="7958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en-US" altLang="zh-TW" sz="3600" dirty="0" err="1">
                <a:latin typeface="華康細圓體" panose="020F0309000000000000" pitchFamily="49" charset="-120"/>
                <a:ea typeface="華康細圓體" panose="020F0309000000000000" pitchFamily="49" charset="-120"/>
              </a:rPr>
              <a:t>CAID</a:t>
            </a:r>
            <a:r>
              <a:rPr lang="zh-TW" altLang="en-US" sz="36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流程</a:t>
            </a:r>
            <a:endParaRPr lang="en-US" altLang="zh-TW" sz="36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449210" y="4890869"/>
            <a:ext cx="4610469" cy="79584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</a:t>
            </a:r>
            <a:r>
              <a:rPr lang="en-US" altLang="zh-TW" sz="3600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CAID</a:t>
            </a:r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/CAD/CAM</a:t>
            </a:r>
            <a:r>
              <a:rPr lang="zh-TW" altLang="en-US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流程  </a:t>
            </a:r>
            <a:endParaRPr lang="en-US" altLang="zh-TW" sz="36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7180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tablet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17" y="2154936"/>
            <a:ext cx="5252293" cy="393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910167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CAID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設計流程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手繪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33890" y="6537514"/>
            <a:ext cx="1277169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繪圖板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05721" y="6339572"/>
            <a:ext cx="1146084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手稿</a:t>
            </a:r>
          </a:p>
        </p:txBody>
      </p:sp>
      <p:pic>
        <p:nvPicPr>
          <p:cNvPr id="7" name="Picture 11" descr="facemask1 sketch">
            <a:extLst>
              <a:ext uri="{FF2B5EF4-FFF2-40B4-BE49-F238E27FC236}">
                <a16:creationId xmlns:a16="http://schemas.microsoft.com/office/drawing/2014/main" id="{516470A7-9047-475B-8539-6E5B025BC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6664" y="4969727"/>
            <a:ext cx="1559044" cy="182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facemask2 sketch">
            <a:extLst>
              <a:ext uri="{FF2B5EF4-FFF2-40B4-BE49-F238E27FC236}">
                <a16:creationId xmlns:a16="http://schemas.microsoft.com/office/drawing/2014/main" id="{C29A96AF-4C56-406B-AE80-92E6D3AC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619" y="2134501"/>
            <a:ext cx="2211271" cy="25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facemask3 sketch">
            <a:extLst>
              <a:ext uri="{FF2B5EF4-FFF2-40B4-BE49-F238E27FC236}">
                <a16:creationId xmlns:a16="http://schemas.microsoft.com/office/drawing/2014/main" id="{3DAF393E-17DA-409E-A356-BFE99B14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1457" y="2068074"/>
            <a:ext cx="2211271" cy="25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29BF39-D079-4A2E-ACFF-64E622134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6079" y="4348791"/>
            <a:ext cx="1626581" cy="190614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D2AD6C2-04FE-4B96-9A6B-7B361B684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5807" y="4043837"/>
            <a:ext cx="2042192" cy="23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68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1868" y="2540499"/>
            <a:ext cx="3745240" cy="329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2948" y="5905328"/>
            <a:ext cx="1486303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臉型基準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910167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CAID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設計流程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逆向工程</a:t>
            </a:r>
          </a:p>
        </p:txBody>
      </p:sp>
      <p:pic>
        <p:nvPicPr>
          <p:cNvPr id="7" name="Picture 5" descr="corel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53" y="3115893"/>
            <a:ext cx="1668698" cy="236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W_concept1_010">
            <a:extLst>
              <a:ext uri="{FF2B5EF4-FFF2-40B4-BE49-F238E27FC236}">
                <a16:creationId xmlns:a16="http://schemas.microsoft.com/office/drawing/2014/main" id="{DD52C77A-E8FD-4EB7-B84C-72AED4697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7456" y="2984540"/>
            <a:ext cx="2934350" cy="28532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W_concept1_012">
            <a:extLst>
              <a:ext uri="{FF2B5EF4-FFF2-40B4-BE49-F238E27FC236}">
                <a16:creationId xmlns:a16="http://schemas.microsoft.com/office/drawing/2014/main" id="{53D92176-7883-4F69-8C18-0840FE147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6357" y="2964699"/>
            <a:ext cx="2608310" cy="28928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241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SW_concept1_0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4211" y="2046790"/>
            <a:ext cx="4253850" cy="36959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7" descr="SW_concept1_0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08" y="3589947"/>
            <a:ext cx="1520401" cy="21153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910167"/>
            <a:ext cx="12193440" cy="10265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CAID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設計流程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逆向完成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彩現</a:t>
            </a:r>
          </a:p>
        </p:txBody>
      </p:sp>
      <p:pic>
        <p:nvPicPr>
          <p:cNvPr id="6" name="Picture 4" descr="c1_ver1">
            <a:extLst>
              <a:ext uri="{FF2B5EF4-FFF2-40B4-BE49-F238E27FC236}">
                <a16:creationId xmlns:a16="http://schemas.microsoft.com/office/drawing/2014/main" id="{43E790F9-DE25-4E06-9016-4214CE51A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765" y="2073089"/>
            <a:ext cx="1630181" cy="19685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1_ver2">
            <a:extLst>
              <a:ext uri="{FF2B5EF4-FFF2-40B4-BE49-F238E27FC236}">
                <a16:creationId xmlns:a16="http://schemas.microsoft.com/office/drawing/2014/main" id="{316C7606-3CFD-4606-9696-F79F4C107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4821" y="2095920"/>
            <a:ext cx="1610341" cy="194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3_ve1">
            <a:extLst>
              <a:ext uri="{FF2B5EF4-FFF2-40B4-BE49-F238E27FC236}">
                <a16:creationId xmlns:a16="http://schemas.microsoft.com/office/drawing/2014/main" id="{F3275710-C306-4334-90B3-C764F252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766" y="4166364"/>
            <a:ext cx="1672493" cy="20208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4_ver2">
            <a:extLst>
              <a:ext uri="{FF2B5EF4-FFF2-40B4-BE49-F238E27FC236}">
                <a16:creationId xmlns:a16="http://schemas.microsoft.com/office/drawing/2014/main" id="{87FA6080-F319-472D-AB7A-F3916085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4820" y="4170607"/>
            <a:ext cx="1667909" cy="20153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1_ver4">
            <a:extLst>
              <a:ext uri="{FF2B5EF4-FFF2-40B4-BE49-F238E27FC236}">
                <a16:creationId xmlns:a16="http://schemas.microsoft.com/office/drawing/2014/main" id="{5E497E2C-6D92-4E2A-9274-B56AEF13F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0765" y="2095919"/>
            <a:ext cx="1610340" cy="1945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4_ver4">
            <a:extLst>
              <a:ext uri="{FF2B5EF4-FFF2-40B4-BE49-F238E27FC236}">
                <a16:creationId xmlns:a16="http://schemas.microsoft.com/office/drawing/2014/main" id="{FFEEF8B1-BDD7-4777-B066-D6297476E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0767" y="4189194"/>
            <a:ext cx="1667909" cy="20153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965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8673" y="1379098"/>
            <a:ext cx="6024010" cy="4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460727" y="1535186"/>
            <a:ext cx="2883363" cy="79584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36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60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曲面原理</a:t>
            </a:r>
            <a:endParaRPr lang="zh-TW" altLang="en-US" sz="360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446906" y="2586230"/>
            <a:ext cx="2883363" cy="79584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技術演進</a:t>
            </a:r>
            <a:endParaRPr lang="en-US" altLang="zh-TW" sz="36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449209" y="3754057"/>
            <a:ext cx="2883363" cy="79584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en-US" altLang="zh-TW" sz="3600" dirty="0" err="1">
                <a:latin typeface="華康細圓體" panose="020F0309000000000000" pitchFamily="49" charset="-120"/>
                <a:ea typeface="華康細圓體" panose="020F0309000000000000" pitchFamily="49" charset="-120"/>
              </a:rPr>
              <a:t>CAID</a:t>
            </a:r>
            <a:r>
              <a:rPr lang="zh-TW" altLang="en-US" sz="36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流程</a:t>
            </a:r>
            <a:endParaRPr lang="en-US" altLang="zh-TW" sz="36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449210" y="4890869"/>
            <a:ext cx="4610469" cy="79584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</a:t>
            </a:r>
            <a:r>
              <a:rPr lang="en-US" altLang="zh-TW" sz="3600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CAID</a:t>
            </a:r>
            <a:r>
              <a:rPr lang="en-US" altLang="zh-TW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/CAD/CAM</a:t>
            </a:r>
            <a:r>
              <a:rPr lang="zh-TW" altLang="en-US" sz="36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流程  </a:t>
            </a:r>
            <a:endParaRPr lang="en-US" altLang="zh-TW" sz="360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98737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913374"/>
            <a:ext cx="12193440" cy="102013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CAID/CAD/CAM </a:t>
            </a:r>
            <a:r>
              <a:rPr lang="zh-TW" altLang="en-US" sz="3174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流程</a:t>
            </a:r>
          </a:p>
          <a:p>
            <a:pPr algn="ctr" defTabSz="817752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連結關係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615" y="2170551"/>
            <a:ext cx="3524565" cy="370746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39" y="3115892"/>
            <a:ext cx="2888814" cy="2211492"/>
          </a:xfrm>
          <a:prstGeom prst="rect">
            <a:avLst/>
          </a:prstGeom>
        </p:spPr>
      </p:pic>
      <p:pic>
        <p:nvPicPr>
          <p:cNvPr id="6" name="Picture 2" descr="http://www.wrightwoodprecision.com/images/CNC%20Machining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1947" y="2183996"/>
            <a:ext cx="3386347" cy="369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617" y="5878037"/>
            <a:ext cx="2418819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en-US" altLang="zh-TW" sz="2539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  <a:r>
              <a:rPr lang="zh-TW" altLang="en-US" sz="2539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上</a:t>
            </a:r>
            <a:r>
              <a:rPr lang="en-US" altLang="zh-TW" sz="2539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=CAID</a:t>
            </a:r>
            <a:endParaRPr lang="zh-TW" altLang="en-US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722206" y="6106380"/>
            <a:ext cx="2418819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en-US" altLang="zh-TW" sz="2539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  <a:r>
              <a:rPr lang="zh-TW" altLang="en-US" sz="2539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中</a:t>
            </a:r>
            <a:r>
              <a:rPr lang="en-US" altLang="zh-TW" sz="2539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=CAD</a:t>
            </a:r>
            <a:endParaRPr lang="zh-TW" altLang="en-US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87827" y="5976797"/>
            <a:ext cx="2418819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en-US" altLang="zh-TW" sz="2539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  <a:r>
              <a:rPr lang="zh-TW" altLang="en-US" sz="2539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下</a:t>
            </a:r>
            <a:r>
              <a:rPr lang="en-US" altLang="zh-TW" sz="2539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=CAM</a:t>
            </a:r>
            <a:endParaRPr lang="zh-TW" altLang="en-US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437382" y="6645935"/>
            <a:ext cx="2988469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你黑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~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因為你全包</a:t>
            </a:r>
          </a:p>
        </p:txBody>
      </p:sp>
    </p:spTree>
    <p:extLst>
      <p:ext uri="{BB962C8B-B14F-4D97-AF65-F5344CB8AC3E}">
        <p14:creationId xmlns:p14="http://schemas.microsoft.com/office/powerpoint/2010/main" val="8050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146" y="1210599"/>
            <a:ext cx="7268014" cy="51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8B6C1899-0EEF-F373-7BD4-5BEC76E16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846" y="4372631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51F4CC54-1E98-7EFF-F124-14C5794B32B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340" y="1463579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ED385636-C465-8EEC-F15D-E8FD51BF5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256" y="1609674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755A951-423A-4411-9C21-E15E94E73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21" y="2101737"/>
            <a:ext cx="10910742" cy="2059393"/>
          </a:xfrm>
          <a:prstGeom prst="rect">
            <a:avLst/>
          </a:prstGeom>
          <a:ln>
            <a:solidFill>
              <a:srgbClr val="33CC33"/>
            </a:solidFill>
          </a:ln>
        </p:spPr>
      </p:pic>
      <p:sp>
        <p:nvSpPr>
          <p:cNvPr id="544775" name="Rectangle 7"/>
          <p:cNvSpPr>
            <a:spLocks noChangeArrowheads="1"/>
          </p:cNvSpPr>
          <p:nvPr/>
        </p:nvSpPr>
        <p:spPr bwMode="auto">
          <a:xfrm>
            <a:off x="0" y="944634"/>
            <a:ext cx="12193440" cy="94609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0-3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曲面指令任督</a:t>
            </a: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脈</a:t>
            </a:r>
          </a:p>
        </p:txBody>
      </p:sp>
      <p:sp>
        <p:nvSpPr>
          <p:cNvPr id="544777" name="Rectangle 9"/>
          <p:cNvSpPr>
            <a:spLocks noChangeArrowheads="1"/>
          </p:cNvSpPr>
          <p:nvPr/>
        </p:nvSpPr>
        <p:spPr bwMode="auto">
          <a:xfrm>
            <a:off x="3860034" y="425399"/>
            <a:ext cx="184731" cy="76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 altLang="zh-TW" sz="4353">
              <a:solidFill>
                <a:srgbClr val="0000FF"/>
              </a:solidFill>
              <a:ea typeface="標楷體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B9FFC5E-2113-4D7C-A7AD-38606B28C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37" y="4894343"/>
            <a:ext cx="3313787" cy="1224202"/>
          </a:xfrm>
          <a:prstGeom prst="rect">
            <a:avLst/>
          </a:prstGeom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198E4BC-7800-47C0-882C-A3D626B55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88" y="4894343"/>
            <a:ext cx="3083085" cy="1111588"/>
          </a:xfrm>
          <a:prstGeom prst="rect">
            <a:avLst/>
          </a:prstGeom>
          <a:ln>
            <a:noFill/>
          </a:ln>
        </p:spPr>
      </p:pic>
      <p:sp>
        <p:nvSpPr>
          <p:cNvPr id="2" name="AutoShape 32">
            <a:extLst>
              <a:ext uri="{FF2B5EF4-FFF2-40B4-BE49-F238E27FC236}">
                <a16:creationId xmlns:a16="http://schemas.microsoft.com/office/drawing/2014/main" id="{E7C3F9E3-8C8A-17B6-CECB-80CC4778C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36" y="4731392"/>
            <a:ext cx="3773788" cy="1387154"/>
          </a:xfrm>
          <a:prstGeom prst="wedgeRoundRectCallout">
            <a:avLst>
              <a:gd name="adj1" fmla="val -17890"/>
              <a:gd name="adj2" fmla="val -85761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487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3" name="AutoShape 32">
            <a:extLst>
              <a:ext uri="{FF2B5EF4-FFF2-40B4-BE49-F238E27FC236}">
                <a16:creationId xmlns:a16="http://schemas.microsoft.com/office/drawing/2014/main" id="{EFDBC9ED-DBAF-9DF0-6C7A-040E5E1BE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31391"/>
            <a:ext cx="3773788" cy="1387154"/>
          </a:xfrm>
          <a:prstGeom prst="wedgeRoundRectCallout">
            <a:avLst>
              <a:gd name="adj1" fmla="val -71463"/>
              <a:gd name="adj2" fmla="val -178894"/>
              <a:gd name="adj3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en-US" altLang="zh-TW" sz="2487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381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0-4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目前問題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1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曲面是</a:t>
            </a: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Know How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，</a:t>
            </a:r>
            <a:r>
              <a:rPr lang="zh-TW" altLang="en-US" sz="2400">
                <a:solidFill>
                  <a:schemeClr val="bg1"/>
                </a:solidFill>
                <a:ea typeface="華康細圓體" pitchFamily="49" charset="-120"/>
              </a:rPr>
              <a:t>很少開班傳授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409292" y="6041593"/>
            <a:ext cx="3034759" cy="4968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曲面很少開班傳授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AD65948-9C50-A28E-A0C3-C15D30232F9A}"/>
              </a:ext>
            </a:extLst>
          </p:cNvPr>
          <p:cNvSpPr txBox="1"/>
          <p:nvPr/>
        </p:nvSpPr>
        <p:spPr>
          <a:xfrm>
            <a:off x="4598551" y="5985202"/>
            <a:ext cx="3280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/>
              <a:t>https://www.e-novadesign.com/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BABB93D-A68A-6EE0-725C-FAD3A6E4B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56" y="5105624"/>
            <a:ext cx="1175688" cy="408225"/>
          </a:xfrm>
          <a:prstGeom prst="rect">
            <a:avLst/>
          </a:prstGeom>
        </p:spPr>
      </p:pic>
      <p:sp>
        <p:nvSpPr>
          <p:cNvPr id="7" name="AutoShape 2" descr="logo-black">
            <a:extLst>
              <a:ext uri="{FF2B5EF4-FFF2-40B4-BE49-F238E27FC236}">
                <a16:creationId xmlns:a16="http://schemas.microsoft.com/office/drawing/2014/main" id="{9F257F9F-D702-6229-6EEB-DD8EEA72FC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464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" name="圖片 8">
            <a:hlinkClick r:id="rId3"/>
            <a:extLst>
              <a:ext uri="{FF2B5EF4-FFF2-40B4-BE49-F238E27FC236}">
                <a16:creationId xmlns:a16="http://schemas.microsoft.com/office/drawing/2014/main" id="{3BC572F7-EDA1-E720-BD7A-A5B0985AE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11" y="2275010"/>
            <a:ext cx="4624009" cy="2647706"/>
          </a:xfrm>
          <a:prstGeom prst="rect">
            <a:avLst/>
          </a:prstGeom>
        </p:spPr>
      </p:pic>
      <p:pic>
        <p:nvPicPr>
          <p:cNvPr id="11" name="圖片 10">
            <a:hlinkClick r:id="rId5"/>
            <a:extLst>
              <a:ext uri="{FF2B5EF4-FFF2-40B4-BE49-F238E27FC236}">
                <a16:creationId xmlns:a16="http://schemas.microsoft.com/office/drawing/2014/main" id="{960F01EF-7A55-9F5F-1BB1-09558E252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3453" y="2031135"/>
            <a:ext cx="3004536" cy="421832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C3A3505-4CB4-B3B4-2C0D-048F1391A8F9}"/>
              </a:ext>
            </a:extLst>
          </p:cNvPr>
          <p:cNvSpPr txBox="1"/>
          <p:nvPr/>
        </p:nvSpPr>
        <p:spPr>
          <a:xfrm>
            <a:off x="8455294" y="6216035"/>
            <a:ext cx="3415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/>
              <a:t>https://surface3d.com.tw/product/rhino7_level1/</a:t>
            </a:r>
          </a:p>
        </p:txBody>
      </p:sp>
      <p:pic>
        <p:nvPicPr>
          <p:cNvPr id="15" name="圖片 14">
            <a:hlinkClick r:id="rId7"/>
            <a:extLst>
              <a:ext uri="{FF2B5EF4-FFF2-40B4-BE49-F238E27FC236}">
                <a16:creationId xmlns:a16="http://schemas.microsoft.com/office/drawing/2014/main" id="{35C063A0-183B-9B34-3EE7-005B5CB0B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94" y="2680354"/>
            <a:ext cx="3280099" cy="171910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E79F177-7917-EC6F-8F95-C676D289D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48" y="5141003"/>
            <a:ext cx="533414" cy="576958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8CBEBD44-D458-CF16-83C4-4C62CAEDBC56}"/>
              </a:ext>
            </a:extLst>
          </p:cNvPr>
          <p:cNvSpPr txBox="1"/>
          <p:nvPr/>
        </p:nvSpPr>
        <p:spPr>
          <a:xfrm>
            <a:off x="834362" y="5221966"/>
            <a:ext cx="1069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i="0">
                <a:solidFill>
                  <a:srgbClr val="000000"/>
                </a:solidFill>
                <a:effectLst/>
                <a:latin typeface="-apple-system"/>
              </a:rPr>
              <a:t>宙盟</a:t>
            </a:r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A94B1AB-60BF-A946-94DA-6A014FAC51BF}"/>
              </a:ext>
            </a:extLst>
          </p:cNvPr>
          <p:cNvSpPr txBox="1"/>
          <p:nvPr/>
        </p:nvSpPr>
        <p:spPr>
          <a:xfrm>
            <a:off x="6767033" y="5153756"/>
            <a:ext cx="1069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  <a:latin typeface="-apple-system"/>
              </a:rPr>
              <a:t>浩漢</a:t>
            </a:r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71CE499-AAB5-E5D2-6612-AC38F2762B41}"/>
              </a:ext>
            </a:extLst>
          </p:cNvPr>
          <p:cNvSpPr txBox="1"/>
          <p:nvPr/>
        </p:nvSpPr>
        <p:spPr>
          <a:xfrm>
            <a:off x="8455131" y="5603129"/>
            <a:ext cx="1069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rgbClr val="000000"/>
                </a:solidFill>
                <a:latin typeface="-apple-system"/>
              </a:rPr>
              <a:t>曲面</a:t>
            </a:r>
            <a:endParaRPr lang="en-US" altLang="zh-TW" b="1">
              <a:solidFill>
                <a:srgbClr val="000000"/>
              </a:solidFill>
              <a:latin typeface="-apple-system"/>
            </a:endParaRPr>
          </a:p>
          <a:p>
            <a:r>
              <a:rPr lang="zh-TW" altLang="en-US" b="1">
                <a:solidFill>
                  <a:srgbClr val="000000"/>
                </a:solidFill>
                <a:latin typeface="-apple-system"/>
              </a:rPr>
              <a:t>實業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094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ChangeArrowheads="1"/>
          </p:cNvSpPr>
          <p:nvPr/>
        </p:nvSpPr>
        <p:spPr bwMode="auto">
          <a:xfrm>
            <a:off x="0" y="909307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0-5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目前問題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2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358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2D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投影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6DD77D9-C0D8-4F01-9C4D-E26E3691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7" y="2049629"/>
            <a:ext cx="6172202" cy="467834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D2C4587-7291-4C2F-8EB5-7223358DE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923" y="2177270"/>
            <a:ext cx="3134077" cy="22115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54CD013-6D5D-81AA-EB47-A3DCB526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0486" y="2049629"/>
            <a:ext cx="5487278" cy="41648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27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7"/>
          <p:cNvSpPr>
            <a:spLocks noChangeArrowheads="1"/>
          </p:cNvSpPr>
          <p:nvPr/>
        </p:nvSpPr>
        <p:spPr bwMode="auto">
          <a:xfrm>
            <a:off x="0" y="933185"/>
            <a:ext cx="12193440" cy="980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2902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0-6</a:t>
            </a:r>
            <a:r>
              <a:rPr lang="zh-TW" altLang="en-US" sz="2902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如何取得曲面</a:t>
            </a:r>
          </a:p>
          <a:p>
            <a:pPr algn="ctr" defTabSz="817752">
              <a:lnSpc>
                <a:spcPct val="110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內建曲面工具列</a:t>
            </a:r>
            <a:r>
              <a:rPr lang="zh-TW" altLang="en-US" sz="163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275" y="2155048"/>
            <a:ext cx="3680791" cy="4030838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 bwMode="auto">
          <a:xfrm rot="17999424">
            <a:off x="1712963" y="3088924"/>
            <a:ext cx="441844" cy="29932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E156D7E-B1D6-40C8-A379-10D626B83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25" y="2236501"/>
            <a:ext cx="7306012" cy="73060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AutoShape 10">
            <a:extLst>
              <a:ext uri="{FF2B5EF4-FFF2-40B4-BE49-F238E27FC236}">
                <a16:creationId xmlns:a16="http://schemas.microsoft.com/office/drawing/2014/main" id="{C0C03C4B-3235-4A3D-BBBE-1AF21501D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291" y="3262499"/>
            <a:ext cx="2166473" cy="452784"/>
          </a:xfrm>
          <a:prstGeom prst="wedgeRoundRectCallout">
            <a:avLst>
              <a:gd name="adj1" fmla="val -77263"/>
              <a:gd name="adj2" fmla="val -5520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kumimoji="1" lang="zh-TW" altLang="en-US" sz="2358"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曲面工具列</a:t>
            </a: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4420CF65-EAF2-4127-907A-526F1DD92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381" y="5356578"/>
            <a:ext cx="1036637" cy="829309"/>
          </a:xfrm>
          <a:prstGeom prst="wedgeRoundRectCallout">
            <a:avLst>
              <a:gd name="adj1" fmla="val 31066"/>
              <a:gd name="adj2" fmla="val -9548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kumimoji="1" lang="zh-TW" altLang="en-US" sz="2358">
                <a:latin typeface="華康細圓體" panose="020F0309000000000000" pitchFamily="49" charset="-120"/>
                <a:ea typeface="華康細圓體" panose="020F0309000000000000" pitchFamily="49" charset="-120"/>
              </a:rPr>
              <a:t>實體</a:t>
            </a:r>
          </a:p>
          <a:p>
            <a:r>
              <a:rPr kumimoji="1" lang="zh-TW" altLang="en-US" sz="2358">
                <a:latin typeface="華康細圓體" panose="020F0309000000000000" pitchFamily="49" charset="-120"/>
                <a:ea typeface="華康細圓體" panose="020F0309000000000000" pitchFamily="49" charset="-120"/>
              </a:rPr>
              <a:t>工具列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5D0653F-1423-46BD-9EE1-D4EF7DA71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6155" y="6335261"/>
            <a:ext cx="3999690" cy="496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曲面與實體工具觀念相同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57CD404-3E4C-4A62-8D18-76C765E11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11" y="4038544"/>
            <a:ext cx="7654990" cy="8948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3170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971</Words>
  <Application>Microsoft Office PowerPoint</Application>
  <PresentationFormat>自訂</PresentationFormat>
  <Paragraphs>219</Paragraphs>
  <Slides>57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7" baseType="lpstr">
      <vt:lpstr>-apple-system</vt:lpstr>
      <vt:lpstr>華康中圓體</vt:lpstr>
      <vt:lpstr>華康中圓體(P)</vt:lpstr>
      <vt:lpstr>華康細圓體</vt:lpstr>
      <vt:lpstr>華康細圓體(P)</vt:lpstr>
      <vt:lpstr>新細明體</vt:lpstr>
      <vt:lpstr>標楷體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2018-11-14T04:22:49Z</dcterms:created>
  <dcterms:modified xsi:type="dcterms:W3CDTF">2024-11-04T11:07:05Z</dcterms:modified>
</cp:coreProperties>
</file>