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07C42C3-0C08-46A8-B9DA-3CCBF92366F1}">
  <a:tblStyle styleId="{007C42C3-0C08-46A8-B9DA-3CCBF92366F1}" styleName="Table_0">
    <a:wholeTbl>
      <a:tcTxStyle b="off" i="off">
        <a:font>
          <a:latin typeface="Calibri"/>
          <a:ea typeface="Calibri"/>
          <a:cs typeface="Calibri"/>
        </a:font>
        <a:schemeClr val="lt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8" name="Google Shape;16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4" name="Google Shape;19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2" name="Google Shape;21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8" name="Google Shape;218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3" name="Google Shape;12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0" name="Google Shape;13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9" name="Google Shape;14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✧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Descriptive Approach to </a:t>
            </a:r>
            <a:b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a School Culture</a:t>
            </a:r>
            <a:b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3827463" y="6461125"/>
            <a:ext cx="14890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Summit, 2012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2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Analytical Task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2" name="Google Shape;172;p22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{007C42C3-0C08-46A8-B9DA-3CCBF92366F1}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11430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3" name="Google Shape;173;p22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74" name="Google Shape;174;p22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75" name="Google Shape;175;p22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76" name="Google Shape;176;p22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77" name="Google Shape;177;p22"/>
          <p:cNvSpPr txBox="1"/>
          <p:nvPr/>
        </p:nvSpPr>
        <p:spPr>
          <a:xfrm>
            <a:off x="5256213" y="2020888"/>
            <a:ext cx="3019425" cy="212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Barriers to higher frequencies?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Lack of time?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Lack of resources?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2"/>
          <p:cNvSpPr txBox="1"/>
          <p:nvPr/>
        </p:nvSpPr>
        <p:spPr>
          <a:xfrm>
            <a:off x="1644650" y="2020888"/>
            <a:ext cx="3055938" cy="175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contingencies support these practices?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What maintains these contingencies?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2"/>
          <p:cNvSpPr txBox="1"/>
          <p:nvPr/>
        </p:nvSpPr>
        <p:spPr>
          <a:xfrm>
            <a:off x="1831975" y="4033838"/>
            <a:ext cx="3055938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Differences between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high/low performers?</a:t>
            </a:r>
            <a:endParaRPr/>
          </a:p>
        </p:txBody>
      </p:sp>
      <p:sp>
        <p:nvSpPr>
          <p:cNvPr id="180" name="Google Shape;180;p22"/>
          <p:cNvSpPr txBox="1"/>
          <p:nvPr/>
        </p:nvSpPr>
        <p:spPr>
          <a:xfrm>
            <a:off x="1644650" y="4945063"/>
            <a:ext cx="3243263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2"/>
          <p:cNvSpPr txBox="1"/>
          <p:nvPr/>
        </p:nvSpPr>
        <p:spPr>
          <a:xfrm>
            <a:off x="5378450" y="4059238"/>
            <a:ext cx="3006725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Barriers to greater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prevalence/incidence?</a:t>
            </a:r>
            <a:endParaRPr/>
          </a:p>
        </p:txBody>
      </p:sp>
      <p:sp>
        <p:nvSpPr>
          <p:cNvPr id="182" name="Google Shape;182;p22"/>
          <p:cNvSpPr txBox="1"/>
          <p:nvPr/>
        </p:nvSpPr>
        <p:spPr>
          <a:xfrm>
            <a:off x="5037138" y="4772025"/>
            <a:ext cx="3455987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Verbal repertoires?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Training?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/>
          </a:p>
        </p:txBody>
      </p:sp>
      <p:sp>
        <p:nvSpPr>
          <p:cNvPr id="183" name="Google Shape;183;p22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84" name="Google Shape;184;p22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  <p:sp>
        <p:nvSpPr>
          <p:cNvPr id="185" name="Google Shape;185;p22"/>
          <p:cNvSpPr txBox="1"/>
          <p:nvPr/>
        </p:nvSpPr>
        <p:spPr>
          <a:xfrm>
            <a:off x="2120900" y="4945063"/>
            <a:ext cx="2387600" cy="92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Training?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Experience?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Peer group?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Verbal Behavior</a:t>
            </a:r>
            <a:endParaRPr/>
          </a:p>
        </p:txBody>
      </p:sp>
      <p:sp>
        <p:nvSpPr>
          <p:cNvPr id="191" name="Google Shape;191;p23"/>
          <p:cNvSpPr txBox="1"/>
          <p:nvPr>
            <p:ph idx="1" type="body"/>
          </p:nvPr>
        </p:nvSpPr>
        <p:spPr>
          <a:xfrm>
            <a:off x="457200" y="1252538"/>
            <a:ext cx="8229600" cy="5605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Some occasions prevalence more important measure than frequency.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Verbal behavior measures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Example: “attitudes” toward data-based decision making.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Task is to identify breadth and depth of “attitude.”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Example: Aarons (2005) measured attitude toward EBP among mental health workers.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Verbal behavior does not always correspond to overt behavior.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Important to measure all behavior not just verbal.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Ferster (1967) what people do more important than what they say.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Analyzing the Distribution</a:t>
            </a:r>
            <a:endParaRPr/>
          </a:p>
        </p:txBody>
      </p:sp>
      <p:cxnSp>
        <p:nvCxnSpPr>
          <p:cNvPr id="198" name="Google Shape;198;p24"/>
          <p:cNvCxnSpPr/>
          <p:nvPr/>
        </p:nvCxnSpPr>
        <p:spPr>
          <a:xfrm>
            <a:off x="1473200" y="3213100"/>
            <a:ext cx="6743700" cy="38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9" name="Google Shape;199;p24"/>
          <p:cNvSpPr txBox="1"/>
          <p:nvPr/>
        </p:nvSpPr>
        <p:spPr>
          <a:xfrm>
            <a:off x="1473200" y="3441700"/>
            <a:ext cx="72136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		2		3		4		5		6		7		8	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Strongly 												Strongly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Agree												Disagree</a:t>
            </a:r>
            <a:endParaRPr/>
          </a:p>
        </p:txBody>
      </p:sp>
      <p:sp>
        <p:nvSpPr>
          <p:cNvPr id="200" name="Google Shape;200;p24"/>
          <p:cNvSpPr/>
          <p:nvPr/>
        </p:nvSpPr>
        <p:spPr>
          <a:xfrm>
            <a:off x="1498600" y="1417638"/>
            <a:ext cx="2773363" cy="1611312"/>
          </a:xfrm>
          <a:custGeom>
            <a:rect b="b" l="l" r="r" t="t"/>
            <a:pathLst>
              <a:path extrusionOk="0" h="120000" w="120000">
                <a:moveTo>
                  <a:pt x="0" y="34163"/>
                </a:moveTo>
                <a:cubicBezTo>
                  <a:pt x="13776" y="12615"/>
                  <a:pt x="27553" y="-8932"/>
                  <a:pt x="42231" y="3808"/>
                </a:cubicBezTo>
                <a:cubicBezTo>
                  <a:pt x="56909" y="16550"/>
                  <a:pt x="75107" y="92063"/>
                  <a:pt x="88068" y="110614"/>
                </a:cubicBezTo>
                <a:cubicBezTo>
                  <a:pt x="101030" y="129164"/>
                  <a:pt x="114763" y="114361"/>
                  <a:pt x="120000" y="115111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24"/>
          <p:cNvSpPr/>
          <p:nvPr/>
        </p:nvSpPr>
        <p:spPr>
          <a:xfrm>
            <a:off x="3213100" y="1417638"/>
            <a:ext cx="2565400" cy="1663700"/>
          </a:xfrm>
          <a:custGeom>
            <a:rect b="b" l="l" r="r" t="t"/>
            <a:pathLst>
              <a:path extrusionOk="0" h="120000" w="120000">
                <a:moveTo>
                  <a:pt x="0" y="117251"/>
                </a:moveTo>
                <a:cubicBezTo>
                  <a:pt x="19999" y="58398"/>
                  <a:pt x="39999" y="-455"/>
                  <a:pt x="60000" y="2"/>
                </a:cubicBezTo>
                <a:cubicBezTo>
                  <a:pt x="80000" y="460"/>
                  <a:pt x="120000" y="119999"/>
                  <a:pt x="120000" y="119999"/>
                </a:cubicBezTo>
              </a:path>
            </a:pathLst>
          </a:cu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24"/>
          <p:cNvSpPr/>
          <p:nvPr/>
        </p:nvSpPr>
        <p:spPr>
          <a:xfrm>
            <a:off x="5029200" y="1417638"/>
            <a:ext cx="2701925" cy="1690687"/>
          </a:xfrm>
          <a:custGeom>
            <a:rect b="b" l="l" r="r" t="t"/>
            <a:pathLst>
              <a:path extrusionOk="0" h="120000" w="120000">
                <a:moveTo>
                  <a:pt x="0" y="117675"/>
                </a:moveTo>
                <a:cubicBezTo>
                  <a:pt x="8272" y="120770"/>
                  <a:pt x="16544" y="123865"/>
                  <a:pt x="31021" y="105013"/>
                </a:cubicBezTo>
                <a:cubicBezTo>
                  <a:pt x="45498" y="86161"/>
                  <a:pt x="72383" y="19193"/>
                  <a:pt x="86859" y="4562"/>
                </a:cubicBezTo>
                <a:cubicBezTo>
                  <a:pt x="101336" y="-10069"/>
                  <a:pt x="112805" y="14973"/>
                  <a:pt x="117881" y="17224"/>
                </a:cubicBezTo>
                <a:cubicBezTo>
                  <a:pt x="122957" y="19475"/>
                  <a:pt x="117317" y="18068"/>
                  <a:pt x="117317" y="18068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Changing School Cultures</a:t>
            </a:r>
            <a:endParaRPr/>
          </a:p>
        </p:txBody>
      </p:sp>
      <p:sp>
        <p:nvSpPr>
          <p:cNvPr id="208" name="Google Shape;208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Begin by specifying what culture practices are to occur.</a:t>
            </a:r>
            <a:endParaRPr/>
          </a:p>
          <a:p>
            <a:pPr indent="-514350" lvl="0" marL="5143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 existing culture to determine match with preferred cultural practices.</a:t>
            </a:r>
            <a:endParaRPr/>
          </a:p>
          <a:p>
            <a:pPr indent="-514350" lvl="0" marL="5143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Cannot change culture without specific change targets.</a:t>
            </a:r>
            <a:endParaRPr/>
          </a:p>
          <a:p>
            <a:pPr indent="-514350" lvl="0" marL="5143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Analyze possible controlling variables to initiate change process.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Influencing Adoption</a:t>
            </a:r>
            <a:endParaRPr/>
          </a:p>
        </p:txBody>
      </p:sp>
      <p:sp>
        <p:nvSpPr>
          <p:cNvPr id="215" name="Google Shape;215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Harris (1979): practices are adopted and maintained to the extent that they have favorable, fundamental outcomes at a lower cost than alternative practices.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Rogers (2003): Diffusion of innovation is a social process, even more than a technical matter.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adoption rate of innovation is a function of its compatibility with the values, beliefs, and past experiences of the individuals in the social system.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7"/>
          <p:cNvSpPr txBox="1"/>
          <p:nvPr>
            <p:ph type="title"/>
          </p:nvPr>
        </p:nvSpPr>
        <p:spPr>
          <a:xfrm>
            <a:off x="503238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Principles for Effective Diffusion: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Improving the Odds </a:t>
            </a: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(Rogers, 2003)</a:t>
            </a: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</p:txBody>
      </p:sp>
      <p:sp>
        <p:nvSpPr>
          <p:cNvPr id="222" name="Google Shape;222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has to solve a problem that is important for the “client.”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must have relative advantage over current practice.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 is necessary to gain support of the opinion leaders if adoption is to reach critical mass and become self-sustaining.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of Successful Culture Change	</a:t>
            </a:r>
            <a:endParaRPr/>
          </a:p>
        </p:txBody>
      </p:sp>
      <p:sp>
        <p:nvSpPr>
          <p:cNvPr id="228" name="Google Shape;228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School-wide Positive Behavior Support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Do not engage unless 80% of faculty agree to make student behavior priority for 3 years.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Usually local champion responsible for bringing to school.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Solutions are developed by school leadership teams. 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 is to increase local capacity.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Goals for Today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Describe a method for directly measuring cultural practices.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Suggest analytical tasks based on the descriptive data.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Why Culture Change?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Educational reform efforts often emphasize changing the culture of the school as part of change process.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Recognizes the importance of social influence in schools.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Methodology for determining what practices require change or how to change the culture has not been well described.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Defining Cultural Practice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practice: behavior that most members of the defined culture do.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Both overt and verbal behavior.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Can be measured via direct observation and surveys.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Measurement method depends on behavior of interest.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Metrics for Measuring Cultural Practice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Incidence rates: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frequency that specific behaviors occur within a period of time.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Prevalence: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percent of population that engages in behavior.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endParaRPr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Example: CBM probes completed = 10 per 2 weeks.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Goal: 20 students x 20 teachers x 2 weeks = 800 probes.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20% (4/20) of teachers completed at least one CBM probe in 2 week period.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Goal: 100% (20/20) of teachers complete CBM probes every 2 week.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Some Assumptions	</a:t>
            </a:r>
            <a:endParaRPr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behavior occurs at high rates and has widespread prevalence it can be assumed that: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There are specific contingencies within the culture that support the behavior.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Changing cultural practices requires changing the contingencies.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Possible Interactions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4" name="Google Shape;134;p20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{007C42C3-0C08-46A8-B9DA-3CCBF92366F1}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5" name="Google Shape;135;p20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36" name="Google Shape;136;p20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37" name="Google Shape;137;p20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38" name="Google Shape;138;p20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39" name="Google Shape;139;p20"/>
          <p:cNvSpPr txBox="1"/>
          <p:nvPr/>
        </p:nvSpPr>
        <p:spPr>
          <a:xfrm>
            <a:off x="5256213" y="2533650"/>
            <a:ext cx="3019425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Inadequate Frequency</a:t>
            </a:r>
            <a:endParaRPr/>
          </a:p>
        </p:txBody>
      </p:sp>
      <p:sp>
        <p:nvSpPr>
          <p:cNvPr id="140" name="Google Shape;140;p20"/>
          <p:cNvSpPr txBox="1"/>
          <p:nvPr/>
        </p:nvSpPr>
        <p:spPr>
          <a:xfrm>
            <a:off x="2058988" y="2533650"/>
            <a:ext cx="2414587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</p:txBody>
      </p:sp>
      <p:sp>
        <p:nvSpPr>
          <p:cNvPr id="141" name="Google Shape;141;p20"/>
          <p:cNvSpPr txBox="1"/>
          <p:nvPr/>
        </p:nvSpPr>
        <p:spPr>
          <a:xfrm>
            <a:off x="1831975" y="4059238"/>
            <a:ext cx="286861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42" name="Google Shape;142;p20"/>
          <p:cNvSpPr txBox="1"/>
          <p:nvPr/>
        </p:nvSpPr>
        <p:spPr>
          <a:xfrm>
            <a:off x="1644650" y="4546600"/>
            <a:ext cx="3243263" cy="1477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Subset of population engages in behavior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Effective contingencies in place for this subset of culture</a:t>
            </a:r>
            <a:endParaRPr/>
          </a:p>
        </p:txBody>
      </p:sp>
      <p:sp>
        <p:nvSpPr>
          <p:cNvPr id="143" name="Google Shape;143;p20"/>
          <p:cNvSpPr txBox="1"/>
          <p:nvPr/>
        </p:nvSpPr>
        <p:spPr>
          <a:xfrm>
            <a:off x="5378450" y="4059238"/>
            <a:ext cx="277336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44" name="Google Shape;144;p20"/>
          <p:cNvSpPr txBox="1"/>
          <p:nvPr/>
        </p:nvSpPr>
        <p:spPr>
          <a:xfrm>
            <a:off x="5037138" y="4772025"/>
            <a:ext cx="3455987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contingencies to support behavior</a:t>
            </a:r>
            <a:endParaRPr/>
          </a:p>
        </p:txBody>
      </p:sp>
      <p:sp>
        <p:nvSpPr>
          <p:cNvPr id="145" name="Google Shape;145;p20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46" name="Google Shape;146;p20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Possible Interactions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3" name="Google Shape;153;p21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{007C42C3-0C08-46A8-B9DA-3CCBF92366F1}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u="none" cap="none" strike="noStrike"/>
                        <a:t>   Inadequate Frequency</a:t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54" name="Google Shape;154;p21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55" name="Google Shape;155;p21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56" name="Google Shape;156;p21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57" name="Google Shape;157;p21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58" name="Google Shape;158;p21"/>
          <p:cNvSpPr txBox="1"/>
          <p:nvPr/>
        </p:nvSpPr>
        <p:spPr>
          <a:xfrm>
            <a:off x="5256213" y="2533650"/>
            <a:ext cx="3019425" cy="73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  <a:p>
            <a:pPr indent="11430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1"/>
          <p:cNvSpPr txBox="1"/>
          <p:nvPr/>
        </p:nvSpPr>
        <p:spPr>
          <a:xfrm>
            <a:off x="2058988" y="2533650"/>
            <a:ext cx="2414587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</p:txBody>
      </p:sp>
      <p:sp>
        <p:nvSpPr>
          <p:cNvPr id="160" name="Google Shape;160;p21"/>
          <p:cNvSpPr txBox="1"/>
          <p:nvPr/>
        </p:nvSpPr>
        <p:spPr>
          <a:xfrm>
            <a:off x="1831975" y="4059238"/>
            <a:ext cx="286861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61" name="Google Shape;161;p21"/>
          <p:cNvSpPr txBox="1"/>
          <p:nvPr/>
        </p:nvSpPr>
        <p:spPr>
          <a:xfrm>
            <a:off x="1644650" y="4546600"/>
            <a:ext cx="3243263" cy="1477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Subset of population engages in behavior effective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Contingencies in place for this subset of culture</a:t>
            </a:r>
            <a:endParaRPr/>
          </a:p>
        </p:txBody>
      </p:sp>
      <p:sp>
        <p:nvSpPr>
          <p:cNvPr id="162" name="Google Shape;162;p21"/>
          <p:cNvSpPr txBox="1"/>
          <p:nvPr/>
        </p:nvSpPr>
        <p:spPr>
          <a:xfrm>
            <a:off x="5378450" y="4059238"/>
            <a:ext cx="277336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63" name="Google Shape;163;p21"/>
          <p:cNvSpPr txBox="1"/>
          <p:nvPr/>
        </p:nvSpPr>
        <p:spPr>
          <a:xfrm>
            <a:off x="5037138" y="4772025"/>
            <a:ext cx="3455987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contingencies to support behavior</a:t>
            </a:r>
            <a:endParaRPr/>
          </a:p>
        </p:txBody>
      </p:sp>
      <p:sp>
        <p:nvSpPr>
          <p:cNvPr id="164" name="Google Shape;164;p21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65" name="Google Shape;165;p21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