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8"/>
  </p:notesMasterIdLst>
  <p:sldIdLst>
    <p:sldId id="400" r:id="rId2"/>
    <p:sldId id="401" r:id="rId3"/>
    <p:sldId id="402" r:id="rId4"/>
    <p:sldId id="447" r:id="rId5"/>
    <p:sldId id="443" r:id="rId6"/>
    <p:sldId id="450" r:id="rId7"/>
    <p:sldId id="449" r:id="rId8"/>
    <p:sldId id="445" r:id="rId9"/>
    <p:sldId id="448" r:id="rId10"/>
    <p:sldId id="451" r:id="rId11"/>
    <p:sldId id="453" r:id="rId12"/>
    <p:sldId id="454" r:id="rId13"/>
    <p:sldId id="417" r:id="rId14"/>
    <p:sldId id="452" r:id="rId15"/>
    <p:sldId id="403" r:id="rId16"/>
    <p:sldId id="404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E5E8"/>
    <a:srgbClr val="D9E7EA"/>
    <a:srgbClr val="EEEAE1"/>
    <a:srgbClr val="FFFFFF"/>
    <a:srgbClr val="F7F0DF"/>
    <a:srgbClr val="F4EEE2"/>
    <a:srgbClr val="EDECE7"/>
    <a:srgbClr val="B9E5FA"/>
    <a:srgbClr val="FEFEFE"/>
    <a:srgbClr val="F6F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24" autoAdjust="0"/>
    <p:restoredTop sz="94251" autoAdjust="0"/>
  </p:normalViewPr>
  <p:slideViewPr>
    <p:cSldViewPr>
      <p:cViewPr varScale="1">
        <p:scale>
          <a:sx n="109" d="100"/>
          <a:sy n="109" d="100"/>
        </p:scale>
        <p:origin x="214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3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42579-EC52-4A7A-B41A-85ADFAEBF8C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960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42579-EC52-4A7A-B41A-85ADFAEBF8C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487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42579-EC52-4A7A-B41A-85ADFAEBF8C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619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64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8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08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25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7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40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8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0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1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24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microsoft.com/office/2007/relationships/hdphoto" Target="../media/hdphoto2.wdp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>
              <a:lnSpc>
                <a:spcPct val="150000"/>
              </a:lnSpc>
            </a:pP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Франція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 1815-1848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рр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.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0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ілюстрацію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події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свідчать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про те,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що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повстання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поступово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переросло в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революцію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?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Підтвердьте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відповідь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фактами з </a:t>
            </a:r>
            <a:r>
              <a:rPr lang="ru-RU" sz="24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51).</a:t>
            </a:r>
            <a:endParaRPr lang="ru-RU" sz="24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1" name="Групувати 10"/>
          <p:cNvGrpSpPr/>
          <p:nvPr/>
        </p:nvGrpSpPr>
        <p:grpSpPr>
          <a:xfrm>
            <a:off x="0" y="1460929"/>
            <a:ext cx="9144000" cy="5397072"/>
            <a:chOff x="0" y="1460929"/>
            <a:chExt cx="9144000" cy="5397072"/>
          </a:xfrm>
        </p:grpSpPr>
        <p:grpSp>
          <p:nvGrpSpPr>
            <p:cNvPr id="9" name="Групувати 8"/>
            <p:cNvGrpSpPr/>
            <p:nvPr/>
          </p:nvGrpSpPr>
          <p:grpSpPr>
            <a:xfrm>
              <a:off x="0" y="1460929"/>
              <a:ext cx="9144000" cy="5397072"/>
              <a:chOff x="0" y="1460929"/>
              <a:chExt cx="9144000" cy="5397072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 rotWithShape="1">
              <a:blip r:embed="rId2"/>
              <a:srcRect l="917" t="574" r="1277" b="4733"/>
              <a:stretch/>
            </p:blipFill>
            <p:spPr>
              <a:xfrm>
                <a:off x="0" y="1916833"/>
                <a:ext cx="9144000" cy="4941168"/>
              </a:xfrm>
              <a:prstGeom prst="rect">
                <a:avLst/>
              </a:prstGeom>
            </p:spPr>
          </p:pic>
          <p:pic>
            <p:nvPicPr>
              <p:cNvPr id="7" name="Рисунок 6"/>
              <p:cNvPicPr>
                <a:picLocks noChangeAspect="1"/>
              </p:cNvPicPr>
              <p:nvPr/>
            </p:nvPicPr>
            <p:blipFill rotWithShape="1">
              <a:blip r:embed="rId2"/>
              <a:srcRect l="917" t="574" r="82619" b="92687"/>
              <a:stretch/>
            </p:blipFill>
            <p:spPr>
              <a:xfrm>
                <a:off x="0" y="1460929"/>
                <a:ext cx="9144000" cy="904972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 rotWithShape="1">
              <a:blip r:embed="rId2"/>
              <a:srcRect l="12472" t="574" r="12832" b="91307"/>
              <a:stretch/>
            </p:blipFill>
            <p:spPr>
              <a:xfrm>
                <a:off x="35496" y="1620679"/>
                <a:ext cx="9073008" cy="550427"/>
              </a:xfrm>
              <a:prstGeom prst="rect">
                <a:avLst/>
              </a:prstGeom>
            </p:spPr>
          </p:pic>
        </p:grpSp>
        <p:sp>
          <p:nvSpPr>
            <p:cNvPr id="10" name="Овал 9"/>
            <p:cNvSpPr/>
            <p:nvPr/>
          </p:nvSpPr>
          <p:spPr>
            <a:xfrm>
              <a:off x="1201119" y="2511597"/>
              <a:ext cx="72000" cy="72000"/>
            </a:xfrm>
            <a:prstGeom prst="ellipse">
              <a:avLst/>
            </a:prstGeom>
            <a:solidFill>
              <a:srgbClr val="EEE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386930" y="2489651"/>
              <a:ext cx="72000" cy="72000"/>
            </a:xfrm>
            <a:prstGeom prst="ellipse">
              <a:avLst/>
            </a:prstGeom>
            <a:solidFill>
              <a:srgbClr val="D9E7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7305923" y="2506213"/>
              <a:ext cx="72000" cy="72000"/>
            </a:xfrm>
            <a:prstGeom prst="ellipse">
              <a:avLst/>
            </a:prstGeom>
            <a:solidFill>
              <a:srgbClr val="D6E5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364699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4273" t="16068" r="3997" b="8321"/>
          <a:stretch/>
        </p:blipFill>
        <p:spPr>
          <a:xfrm>
            <a:off x="0" y="-28800"/>
            <a:ext cx="9144000" cy="6886800"/>
          </a:xfrm>
          <a:prstGeom prst="rect">
            <a:avLst/>
          </a:prstGeom>
        </p:spPr>
      </p:pic>
      <p:sp>
        <p:nvSpPr>
          <p:cNvPr id="13" name="Прямокутник 12"/>
          <p:cNvSpPr/>
          <p:nvPr/>
        </p:nvSpPr>
        <p:spPr>
          <a:xfrm>
            <a:off x="0" y="5534561"/>
            <a:ext cx="9182100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Обрано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нового короля –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Луї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Філіппа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Орлеанського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Скинуто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політичну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владу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дворян і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встановлено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буржуазну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монархію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Владу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захопили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: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верхівка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буржуазії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банкіри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залізничні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магнати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власники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шахт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частина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великих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землевласників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3" t="14701" r="15542" b="7601"/>
          <a:stretch/>
        </p:blipFill>
        <p:spPr>
          <a:xfrm>
            <a:off x="3995936" y="260648"/>
            <a:ext cx="1980220" cy="3960440"/>
          </a:xfrm>
          <a:prstGeom prst="rect">
            <a:avLst/>
          </a:prstGeom>
        </p:spPr>
      </p:pic>
      <p:pic>
        <p:nvPicPr>
          <p:cNvPr id="8" name="Picture 2" descr="https://upload.wikimedia.org/wikipedia/commons/8/8d/Charte_constitutionnelle_de_1830_Page_4_-_Archives_Nationales_-_AE-I-10-11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6" t="3057" r="4863" b="1976"/>
          <a:stretch/>
        </p:blipFill>
        <p:spPr bwMode="auto">
          <a:xfrm>
            <a:off x="2627784" y="1556792"/>
            <a:ext cx="1584176" cy="306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кутник 9"/>
          <p:cNvSpPr/>
          <p:nvPr/>
        </p:nvSpPr>
        <p:spPr>
          <a:xfrm>
            <a:off x="6444000" y="0"/>
            <a:ext cx="2700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Наслідки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революції</a:t>
            </a:r>
            <a:endParaRPr lang="ru-RU" sz="2000" b="1" dirty="0">
              <a:solidFill>
                <a:schemeClr val="tx1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21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кутник 65"/>
          <p:cNvSpPr/>
          <p:nvPr/>
        </p:nvSpPr>
        <p:spPr>
          <a:xfrm>
            <a:off x="4536172" y="3097639"/>
            <a:ext cx="838993" cy="176211"/>
          </a:xfrm>
          <a:prstGeom prst="rect">
            <a:avLst/>
          </a:prstGeom>
          <a:solidFill>
            <a:srgbClr val="33408D"/>
          </a:solidFill>
          <a:ln>
            <a:solidFill>
              <a:srgbClr val="3340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7" name="Прямокутник 66"/>
          <p:cNvSpPr/>
          <p:nvPr/>
        </p:nvSpPr>
        <p:spPr>
          <a:xfrm>
            <a:off x="4290289" y="3624459"/>
            <a:ext cx="1290637" cy="28518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8" name="Прямокутник 67"/>
          <p:cNvSpPr/>
          <p:nvPr/>
        </p:nvSpPr>
        <p:spPr>
          <a:xfrm>
            <a:off x="4291304" y="3460154"/>
            <a:ext cx="1290637" cy="125186"/>
          </a:xfrm>
          <a:prstGeom prst="rect">
            <a:avLst/>
          </a:prstGeom>
          <a:solidFill>
            <a:srgbClr val="33408D"/>
          </a:solidFill>
          <a:ln>
            <a:solidFill>
              <a:srgbClr val="3340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9" name="Picture 11" descr="C:\Users\Admin\Downloads\king-silhouette-000000-l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209" y="312557"/>
            <a:ext cx="1049366" cy="139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Групувати 69"/>
          <p:cNvGrpSpPr/>
          <p:nvPr/>
        </p:nvGrpSpPr>
        <p:grpSpPr>
          <a:xfrm>
            <a:off x="7325322" y="2987025"/>
            <a:ext cx="1297058" cy="1080000"/>
            <a:chOff x="7245260" y="2760035"/>
            <a:chExt cx="1297058" cy="1080000"/>
          </a:xfrm>
        </p:grpSpPr>
        <p:pic>
          <p:nvPicPr>
            <p:cNvPr id="7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5260" y="2760035"/>
              <a:ext cx="433058" cy="10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2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7260" y="2760035"/>
              <a:ext cx="433058" cy="10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3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9260" y="2760035"/>
              <a:ext cx="433058" cy="10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4" name="Прямокутник 73"/>
          <p:cNvSpPr/>
          <p:nvPr/>
        </p:nvSpPr>
        <p:spPr>
          <a:xfrm>
            <a:off x="4041540" y="1611128"/>
            <a:ext cx="45016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Король </a:t>
            </a:r>
          </a:p>
          <a:p>
            <a:pPr algn="ctr"/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глава держави, наділений </a:t>
            </a:r>
          </a:p>
          <a:p>
            <a:pPr algn="ctr"/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виконавчою і законодавчою владою</a:t>
            </a:r>
            <a:endParaRPr lang="uk-UA" sz="1600" dirty="0"/>
          </a:p>
        </p:txBody>
      </p:sp>
      <p:sp>
        <p:nvSpPr>
          <p:cNvPr id="75" name="Прямокутник 74"/>
          <p:cNvSpPr/>
          <p:nvPr/>
        </p:nvSpPr>
        <p:spPr>
          <a:xfrm>
            <a:off x="3569616" y="4032000"/>
            <a:ext cx="2790827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Двопалатний парламент </a:t>
            </a:r>
            <a:r>
              <a:rPr lang="uk-UA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(Законодавчий корпус) </a:t>
            </a:r>
          </a:p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законодавча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влада</a:t>
            </a:r>
            <a:endParaRPr lang="uk-UA" sz="1600" dirty="0"/>
          </a:p>
        </p:txBody>
      </p:sp>
      <p:sp>
        <p:nvSpPr>
          <p:cNvPr id="76" name="Прямокутник 75"/>
          <p:cNvSpPr/>
          <p:nvPr/>
        </p:nvSpPr>
        <p:spPr>
          <a:xfrm>
            <a:off x="6814383" y="4032000"/>
            <a:ext cx="2321858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Кабінет міністрів</a:t>
            </a:r>
          </a:p>
          <a:p>
            <a:pPr algn="ctr">
              <a:lnSpc>
                <a:spcPts val="1700"/>
              </a:lnSpc>
            </a:pPr>
            <a:r>
              <a:rPr lang="uk-UA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(підзвітний королю)</a:t>
            </a:r>
          </a:p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виконавча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влада</a:t>
            </a:r>
            <a:endParaRPr lang="uk-UA" sz="1600" dirty="0"/>
          </a:p>
        </p:txBody>
      </p:sp>
      <p:sp>
        <p:nvSpPr>
          <p:cNvPr id="77" name="Прямокутник 76"/>
          <p:cNvSpPr/>
          <p:nvPr/>
        </p:nvSpPr>
        <p:spPr>
          <a:xfrm>
            <a:off x="5881013" y="4775400"/>
            <a:ext cx="360000" cy="288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8" name="Прямокутник 77"/>
          <p:cNvSpPr/>
          <p:nvPr/>
        </p:nvSpPr>
        <p:spPr>
          <a:xfrm>
            <a:off x="3709314" y="4775400"/>
            <a:ext cx="360000" cy="288000"/>
          </a:xfrm>
          <a:prstGeom prst="rect">
            <a:avLst/>
          </a:prstGeom>
          <a:solidFill>
            <a:srgbClr val="33408D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9" name="Прямокутник 78"/>
          <p:cNvSpPr/>
          <p:nvPr/>
        </p:nvSpPr>
        <p:spPr>
          <a:xfrm>
            <a:off x="4069314" y="4739400"/>
            <a:ext cx="17409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алата перів;</a:t>
            </a:r>
            <a:endParaRPr lang="uk-UA" sz="1600" dirty="0"/>
          </a:p>
        </p:txBody>
      </p:sp>
      <p:sp>
        <p:nvSpPr>
          <p:cNvPr id="80" name="Прямокутник 79"/>
          <p:cNvSpPr/>
          <p:nvPr/>
        </p:nvSpPr>
        <p:spPr>
          <a:xfrm>
            <a:off x="6241014" y="4739400"/>
            <a:ext cx="21773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алата депутатів.</a:t>
            </a:r>
            <a:endParaRPr lang="uk-UA" sz="1600" dirty="0"/>
          </a:p>
        </p:txBody>
      </p:sp>
      <p:sp>
        <p:nvSpPr>
          <p:cNvPr id="81" name="Прямокутник 80"/>
          <p:cNvSpPr/>
          <p:nvPr/>
        </p:nvSpPr>
        <p:spPr>
          <a:xfrm>
            <a:off x="4028946" y="12817"/>
            <a:ext cx="4501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ФРАНЦІЯ</a:t>
            </a: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конституційна</a:t>
            </a:r>
            <a:r>
              <a:rPr lang="uk-UA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монархія</a:t>
            </a:r>
            <a:endParaRPr lang="uk-UA" sz="1600" i="1" u="sng" dirty="0"/>
          </a:p>
        </p:txBody>
      </p:sp>
      <p:sp>
        <p:nvSpPr>
          <p:cNvPr id="82" name="Прямокутник 81"/>
          <p:cNvSpPr/>
          <p:nvPr/>
        </p:nvSpPr>
        <p:spPr>
          <a:xfrm>
            <a:off x="3553296" y="5932519"/>
            <a:ext cx="5590703" cy="919407"/>
          </a:xfrm>
          <a:prstGeom prst="rect">
            <a:avLst/>
          </a:prstGeom>
          <a:solidFill>
            <a:srgbClr val="33408D"/>
          </a:solidFill>
          <a:ln>
            <a:solidFill>
              <a:srgbClr val="3340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769" y="4947715"/>
            <a:ext cx="3525274" cy="1969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" name="Прямокутник 83"/>
          <p:cNvSpPr/>
          <p:nvPr/>
        </p:nvSpPr>
        <p:spPr>
          <a:xfrm>
            <a:off x="3534083" y="5902070"/>
            <a:ext cx="12973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Century Gothic" panose="020B0502020202020204" pitchFamily="34" charset="0"/>
                <a:cs typeface="Times New Roman" pitchFamily="18" charset="0"/>
              </a:rPr>
              <a:t>Віковий</a:t>
            </a:r>
          </a:p>
          <a:p>
            <a:pPr lvl="0" algn="ctr"/>
            <a:r>
              <a:rPr lang="uk-UA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Century Gothic" panose="020B0502020202020204" pitchFamily="34" charset="0"/>
                <a:cs typeface="Times New Roman" pitchFamily="18" charset="0"/>
              </a:rPr>
              <a:t>ценз – </a:t>
            </a:r>
          </a:p>
          <a:p>
            <a:pPr lvl="0" algn="ctr"/>
            <a:r>
              <a:rPr lang="uk-UA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Century Gothic" panose="020B0502020202020204" pitchFamily="34" charset="0"/>
                <a:cs typeface="Times New Roman" pitchFamily="18" charset="0"/>
              </a:rPr>
              <a:t>25 років</a:t>
            </a:r>
          </a:p>
        </p:txBody>
      </p:sp>
      <p:sp>
        <p:nvSpPr>
          <p:cNvPr id="86" name="Прямокутник 85"/>
          <p:cNvSpPr/>
          <p:nvPr/>
        </p:nvSpPr>
        <p:spPr>
          <a:xfrm>
            <a:off x="5332496" y="6142493"/>
            <a:ext cx="2345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Century Gothic" panose="020B0502020202020204" pitchFamily="34" charset="0"/>
                <a:cs typeface="Times New Roman" pitchFamily="18" charset="0"/>
              </a:rPr>
              <a:t>200 000    виборців</a:t>
            </a:r>
          </a:p>
        </p:txBody>
      </p:sp>
      <p:pic>
        <p:nvPicPr>
          <p:cNvPr id="87" name="Picture 10" descr="C:\Users\Admin\Downloads\kisspng-computer-icons-parliament-5accac34c06f87.019247121523362868788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148" y="2429751"/>
            <a:ext cx="1632995" cy="163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Прямокутник 88"/>
          <p:cNvSpPr/>
          <p:nvPr/>
        </p:nvSpPr>
        <p:spPr>
          <a:xfrm>
            <a:off x="7884368" y="5931295"/>
            <a:ext cx="1350852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uk-UA" sz="17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Century Gothic" panose="020B0502020202020204" pitchFamily="34" charset="0"/>
                <a:cs typeface="Times New Roman" pitchFamily="18" charset="0"/>
              </a:rPr>
              <a:t>Майновий</a:t>
            </a:r>
          </a:p>
          <a:p>
            <a:pPr algn="ctr">
              <a:lnSpc>
                <a:spcPts val="1600"/>
              </a:lnSpc>
            </a:pPr>
            <a:r>
              <a:rPr lang="uk-UA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Century Gothic" panose="020B0502020202020204" pitchFamily="34" charset="0"/>
                <a:cs typeface="Times New Roman" pitchFamily="18" charset="0"/>
              </a:rPr>
              <a:t>ценз</a:t>
            </a:r>
            <a:r>
              <a:rPr lang="uk-UA" sz="17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Century Gothic" panose="020B0502020202020204" pitchFamily="34" charset="0"/>
                <a:cs typeface="Times New Roman" pitchFamily="18" charset="0"/>
              </a:rPr>
              <a:t> –</a:t>
            </a:r>
          </a:p>
          <a:p>
            <a:pPr algn="ctr">
              <a:lnSpc>
                <a:spcPts val="1600"/>
              </a:lnSpc>
            </a:pPr>
            <a:r>
              <a:rPr lang="uk-UA" sz="1700" b="1" dirty="0" smtClean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Century Gothic" panose="020B0502020202020204" pitchFamily="34" charset="0"/>
                <a:cs typeface="Times New Roman" pitchFamily="18" charset="0"/>
              </a:rPr>
              <a:t>200 </a:t>
            </a:r>
            <a:r>
              <a:rPr lang="uk-UA" sz="17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Century Gothic" panose="020B0502020202020204" pitchFamily="34" charset="0"/>
                <a:cs typeface="Times New Roman" pitchFamily="18" charset="0"/>
              </a:rPr>
              <a:t>франків</a:t>
            </a:r>
          </a:p>
        </p:txBody>
      </p:sp>
      <p:grpSp>
        <p:nvGrpSpPr>
          <p:cNvPr id="2" name="Групувати 1"/>
          <p:cNvGrpSpPr/>
          <p:nvPr/>
        </p:nvGrpSpPr>
        <p:grpSpPr>
          <a:xfrm>
            <a:off x="0" y="-28392"/>
            <a:ext cx="3949700" cy="6909706"/>
            <a:chOff x="0" y="-28392"/>
            <a:chExt cx="3949700" cy="6909706"/>
          </a:xfrm>
        </p:grpSpPr>
        <p:pic>
          <p:nvPicPr>
            <p:cNvPr id="33" name="Picture 2" descr="https://upload.wikimedia.org/wikipedia/commons/8/8d/Charte_constitutionnelle_de_1830_Page_4_-_Archives_Nationales_-_AE-I-10-11.jpe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96" t="3057" r="4863" b="1976"/>
            <a:stretch/>
          </p:blipFill>
          <p:spPr bwMode="auto">
            <a:xfrm>
              <a:off x="0" y="-28392"/>
              <a:ext cx="3553296" cy="6880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Заголовок 1"/>
            <p:cNvSpPr txBox="1">
              <a:spLocks/>
            </p:cNvSpPr>
            <p:nvPr/>
          </p:nvSpPr>
          <p:spPr>
            <a:xfrm>
              <a:off x="0" y="6414496"/>
              <a:ext cx="3949700" cy="466818"/>
            </a:xfrm>
            <a:prstGeom prst="rect">
              <a:avLst/>
            </a:prstGeom>
          </p:spPr>
          <p:txBody>
            <a:bodyPr>
              <a:normAutofit fontScale="90000" lnSpcReduction="10000"/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500" b="1" kern="1200">
                  <a:solidFill>
                    <a:srgbClr val="FFC800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500" b="1">
                  <a:solidFill>
                    <a:srgbClr val="FFC800"/>
                  </a:solidFill>
                  <a:latin typeface="Corbel" pitchFamily="34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500" b="1">
                  <a:solidFill>
                    <a:srgbClr val="FFC800"/>
                  </a:solidFill>
                  <a:latin typeface="Corbel" pitchFamily="34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500" b="1">
                  <a:solidFill>
                    <a:srgbClr val="FFC800"/>
                  </a:solidFill>
                  <a:latin typeface="Corbel" pitchFamily="34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500" b="1">
                  <a:solidFill>
                    <a:srgbClr val="FFC800"/>
                  </a:solidFill>
                  <a:latin typeface="Corbel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500" b="1">
                  <a:solidFill>
                    <a:srgbClr val="FFC800"/>
                  </a:solidFill>
                  <a:latin typeface="Corbel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500" b="1">
                  <a:solidFill>
                    <a:srgbClr val="FFC800"/>
                  </a:solidFill>
                  <a:latin typeface="Corbel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500" b="1">
                  <a:solidFill>
                    <a:srgbClr val="FFC800"/>
                  </a:solidFill>
                  <a:latin typeface="Corbel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500" b="1">
                  <a:solidFill>
                    <a:srgbClr val="FFC800"/>
                  </a:solidFill>
                  <a:latin typeface="Corbel" pitchFamily="34" charset="0"/>
                </a:defRPr>
              </a:lvl9pPr>
              <a:extLst/>
            </a:lstStyle>
            <a:p>
              <a:pPr algn="ctr"/>
              <a:r>
                <a:rPr lang="uk-UA" sz="2800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«Хартія 1830 р.»</a:t>
              </a:r>
              <a:endPara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583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6" grpId="0"/>
      <p:bldP spid="8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</a:t>
            </a:r>
            <a:r>
              <a:rPr lang="uk-UA" sz="400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51 </a:t>
            </a: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дайте відповіді на питання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74825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нововведення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відчули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французи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за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часів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Липневої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монархії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заходи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влади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сприяли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розвитку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економіки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Франції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Францію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першій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половині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ХІХ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називали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державою-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лихваркою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»?</a:t>
            </a:r>
          </a:p>
        </p:txBody>
      </p:sp>
    </p:spTree>
    <p:extLst>
      <p:ext uri="{BB962C8B-B14F-4D97-AF65-F5344CB8AC3E}">
        <p14:creationId xmlns:p14="http://schemas.microsoft.com/office/powerpoint/2010/main" val="97663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Пряма сполучна лінія 74"/>
          <p:cNvCxnSpPr/>
          <p:nvPr/>
        </p:nvCxnSpPr>
        <p:spPr>
          <a:xfrm>
            <a:off x="4471622" y="5109692"/>
            <a:ext cx="239423" cy="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76" name="Пряма сполучна лінія 75"/>
          <p:cNvCxnSpPr/>
          <p:nvPr/>
        </p:nvCxnSpPr>
        <p:spPr>
          <a:xfrm>
            <a:off x="9038953" y="3667470"/>
            <a:ext cx="72000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77" name="Місце для вмісту 4"/>
          <p:cNvSpPr txBox="1">
            <a:spLocks/>
          </p:cNvSpPr>
          <p:nvPr/>
        </p:nvSpPr>
        <p:spPr>
          <a:xfrm>
            <a:off x="179294" y="606941"/>
            <a:ext cx="8695765" cy="1598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Опрацюйте с. 63 і доповніть схему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«Основні політичні напрямки періоду Липневої монархії у Франції»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кутник 77"/>
          <p:cNvSpPr/>
          <p:nvPr/>
        </p:nvSpPr>
        <p:spPr>
          <a:xfrm>
            <a:off x="5812853" y="1563921"/>
            <a:ext cx="2376000" cy="523220"/>
          </a:xfrm>
          <a:prstGeom prst="rect">
            <a:avLst/>
          </a:prstGeom>
          <a:solidFill>
            <a:srgbClr val="FF0000"/>
          </a:solidFill>
          <a:ln>
            <a:solidFill>
              <a:sysClr val="windowText" lastClr="000000"/>
            </a:solidFill>
          </a:ln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0" cap="none" spc="0" normalizeH="0" baseline="0" noProof="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mpact" pitchFamily="34" charset="0"/>
              </a:rPr>
              <a:t>Монархісти</a:t>
            </a:r>
          </a:p>
        </p:txBody>
      </p:sp>
      <p:sp>
        <p:nvSpPr>
          <p:cNvPr id="79" name="Прямокутник 78"/>
          <p:cNvSpPr/>
          <p:nvPr/>
        </p:nvSpPr>
        <p:spPr>
          <a:xfrm>
            <a:off x="107938" y="2249650"/>
            <a:ext cx="4365449" cy="1477328"/>
          </a:xfrm>
          <a:prstGeom prst="rect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заперечували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необхідність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радикальних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соціальних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перетворень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спрямованих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демократизацію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суспільства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покращення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життя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трудящих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Прямокутник 79"/>
          <p:cNvSpPr/>
          <p:nvPr/>
        </p:nvSpPr>
        <p:spPr>
          <a:xfrm>
            <a:off x="108000" y="3847669"/>
            <a:ext cx="4366800" cy="1477328"/>
          </a:xfrm>
          <a:prstGeom prst="rect">
            <a:avLst/>
          </a:prstGeom>
          <a:gradFill rotWithShape="1">
            <a:gsLst>
              <a:gs pos="0">
                <a:srgbClr val="4472C4">
                  <a:lumMod val="110000"/>
                  <a:satMod val="105000"/>
                  <a:tint val="67000"/>
                </a:srgbClr>
              </a:gs>
              <a:gs pos="50000">
                <a:srgbClr val="4472C4">
                  <a:lumMod val="105000"/>
                  <a:satMod val="103000"/>
                  <a:tint val="73000"/>
                </a:srgbClr>
              </a:gs>
              <a:gs pos="100000">
                <a:srgbClr val="4472C4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виступали за ліквідацію тогочасних порядків і побудову нового суспільства, де існуватиме соціальна рівність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і буде відсутня експлуатація</a:t>
            </a:r>
          </a:p>
        </p:txBody>
      </p:sp>
      <p:sp>
        <p:nvSpPr>
          <p:cNvPr id="81" name="Прямокутник 80"/>
          <p:cNvSpPr/>
          <p:nvPr/>
        </p:nvSpPr>
        <p:spPr>
          <a:xfrm>
            <a:off x="5044451" y="2249650"/>
            <a:ext cx="4009902" cy="923330"/>
          </a:xfrm>
          <a:prstGeom prst="rect">
            <a:avLst/>
          </a:prstGeom>
          <a:gradFill rotWithShape="1">
            <a:gsLst>
              <a:gs pos="0">
                <a:srgbClr val="ED7D31">
                  <a:lumMod val="110000"/>
                  <a:satMod val="105000"/>
                  <a:tint val="67000"/>
                </a:srgbClr>
              </a:gs>
              <a:gs pos="50000">
                <a:srgbClr val="ED7D31">
                  <a:lumMod val="105000"/>
                  <a:satMod val="103000"/>
                  <a:tint val="73000"/>
                </a:srgbClr>
              </a:gs>
              <a:gs pos="100000">
                <a:srgbClr val="ED7D31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прихильники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правлячої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династії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та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Луї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Філіппа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Орлеанського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Прямокутник 81"/>
          <p:cNvSpPr/>
          <p:nvPr/>
        </p:nvSpPr>
        <p:spPr>
          <a:xfrm>
            <a:off x="5044451" y="3325064"/>
            <a:ext cx="4009902" cy="923330"/>
          </a:xfrm>
          <a:prstGeom prst="rect">
            <a:avLst/>
          </a:prstGeom>
          <a:solidFill>
            <a:srgbClr val="E5C247"/>
          </a:solidFill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уважали законною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лише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династію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Бурбонів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виступали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за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її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відновлення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Прямокутник 82"/>
          <p:cNvSpPr/>
          <p:nvPr/>
        </p:nvSpPr>
        <p:spPr>
          <a:xfrm>
            <a:off x="5043600" y="4402728"/>
            <a:ext cx="4009902" cy="923330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прихильники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відновлення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наполеонівської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імперії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Прямокутник 83"/>
          <p:cNvSpPr/>
          <p:nvPr/>
        </p:nvSpPr>
        <p:spPr>
          <a:xfrm>
            <a:off x="5874253" y="4326519"/>
            <a:ext cx="2071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Бонапартисти</a:t>
            </a:r>
            <a:endParaRPr lang="uk-U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Прямокутник 84"/>
          <p:cNvSpPr/>
          <p:nvPr/>
        </p:nvSpPr>
        <p:spPr>
          <a:xfrm>
            <a:off x="6089386" y="3252349"/>
            <a:ext cx="18229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Легітимісти </a:t>
            </a:r>
            <a:endParaRPr lang="uk-U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Прямокутник 85"/>
          <p:cNvSpPr/>
          <p:nvPr/>
        </p:nvSpPr>
        <p:spPr>
          <a:xfrm>
            <a:off x="1279074" y="2173305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Помірковані</a:t>
            </a:r>
            <a:endParaRPr lang="uk-U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Прямокутник 86"/>
          <p:cNvSpPr/>
          <p:nvPr/>
        </p:nvSpPr>
        <p:spPr>
          <a:xfrm>
            <a:off x="1326698" y="3770854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Радикальні </a:t>
            </a:r>
            <a:endParaRPr lang="uk-U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Прямокутник 87"/>
          <p:cNvSpPr/>
          <p:nvPr/>
        </p:nvSpPr>
        <p:spPr>
          <a:xfrm>
            <a:off x="6099024" y="2172987"/>
            <a:ext cx="1704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err="1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Орлеаністи</a:t>
            </a:r>
            <a:endParaRPr lang="uk-UA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89" name="Пряма сполучна лінія 88"/>
          <p:cNvCxnSpPr/>
          <p:nvPr/>
        </p:nvCxnSpPr>
        <p:spPr>
          <a:xfrm>
            <a:off x="3487045" y="1853910"/>
            <a:ext cx="1224000" cy="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90" name="Пряма сполучна лінія 89"/>
          <p:cNvCxnSpPr/>
          <p:nvPr/>
        </p:nvCxnSpPr>
        <p:spPr>
          <a:xfrm>
            <a:off x="4704612" y="1851529"/>
            <a:ext cx="0" cy="306000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91" name="Пряма зі стрілкою 90"/>
          <p:cNvCxnSpPr/>
          <p:nvPr/>
        </p:nvCxnSpPr>
        <p:spPr>
          <a:xfrm flipH="1">
            <a:off x="4471622" y="4898765"/>
            <a:ext cx="225370" cy="0"/>
          </a:xfrm>
          <a:prstGeom prst="straightConnector1">
            <a:avLst/>
          </a:prstGeom>
          <a:noFill/>
          <a:ln w="28575" cap="flat" cmpd="sng" algn="ctr">
            <a:solidFill>
              <a:srgbClr val="00B0F0"/>
            </a:solidFill>
            <a:prstDash val="solid"/>
            <a:miter lim="800000"/>
            <a:tailEnd type="stealth"/>
          </a:ln>
          <a:effectLst/>
        </p:spPr>
      </p:cxnSp>
      <p:cxnSp>
        <p:nvCxnSpPr>
          <p:cNvPr id="92" name="Пряма зі стрілкою 91"/>
          <p:cNvCxnSpPr/>
          <p:nvPr/>
        </p:nvCxnSpPr>
        <p:spPr>
          <a:xfrm flipH="1">
            <a:off x="4471622" y="2899636"/>
            <a:ext cx="225370" cy="0"/>
          </a:xfrm>
          <a:prstGeom prst="straightConnector1">
            <a:avLst/>
          </a:prstGeom>
          <a:noFill/>
          <a:ln w="28575" cap="flat" cmpd="sng" algn="ctr">
            <a:solidFill>
              <a:srgbClr val="00B0F0"/>
            </a:solidFill>
            <a:prstDash val="solid"/>
            <a:miter lim="800000"/>
            <a:tailEnd type="stealth"/>
          </a:ln>
          <a:effectLst/>
        </p:spPr>
      </p:cxnSp>
      <p:cxnSp>
        <p:nvCxnSpPr>
          <p:cNvPr id="93" name="Пряма сполучна лінія 92"/>
          <p:cNvCxnSpPr/>
          <p:nvPr/>
        </p:nvCxnSpPr>
        <p:spPr>
          <a:xfrm>
            <a:off x="4816150" y="1854000"/>
            <a:ext cx="1152000" cy="0"/>
          </a:xfrm>
          <a:prstGeom prst="line">
            <a:avLst/>
          </a:prstGeom>
          <a:noFill/>
          <a:ln w="28575" cap="flat" cmpd="sng" algn="ctr">
            <a:solidFill>
              <a:srgbClr val="FF3737"/>
            </a:solidFill>
            <a:prstDash val="solid"/>
            <a:miter lim="800000"/>
          </a:ln>
          <a:effectLst/>
        </p:spPr>
      </p:cxnSp>
      <p:cxnSp>
        <p:nvCxnSpPr>
          <p:cNvPr id="94" name="Пряма сполучна лінія 93"/>
          <p:cNvCxnSpPr/>
          <p:nvPr/>
        </p:nvCxnSpPr>
        <p:spPr>
          <a:xfrm>
            <a:off x="4824793" y="1850400"/>
            <a:ext cx="0" cy="3060000"/>
          </a:xfrm>
          <a:prstGeom prst="line">
            <a:avLst/>
          </a:prstGeom>
          <a:noFill/>
          <a:ln w="28575" cap="flat" cmpd="sng" algn="ctr">
            <a:solidFill>
              <a:srgbClr val="FF3737"/>
            </a:solidFill>
            <a:prstDash val="solid"/>
            <a:miter lim="800000"/>
          </a:ln>
          <a:effectLst/>
        </p:spPr>
      </p:cxnSp>
      <p:cxnSp>
        <p:nvCxnSpPr>
          <p:cNvPr id="95" name="Пряма зі стрілкою 94"/>
          <p:cNvCxnSpPr/>
          <p:nvPr/>
        </p:nvCxnSpPr>
        <p:spPr>
          <a:xfrm flipH="1">
            <a:off x="4818000" y="4899600"/>
            <a:ext cx="225370" cy="0"/>
          </a:xfrm>
          <a:prstGeom prst="straightConnector1">
            <a:avLst/>
          </a:prstGeom>
          <a:noFill/>
          <a:ln w="28575" cap="flat" cmpd="sng" algn="ctr">
            <a:solidFill>
              <a:srgbClr val="FF3737"/>
            </a:solidFill>
            <a:prstDash val="solid"/>
            <a:miter lim="800000"/>
            <a:headEnd type="stealth" w="med" len="med"/>
            <a:tailEnd type="none" w="med" len="med"/>
          </a:ln>
          <a:effectLst/>
        </p:spPr>
      </p:cxnSp>
      <p:cxnSp>
        <p:nvCxnSpPr>
          <p:cNvPr id="96" name="Пряма зі стрілкою 95"/>
          <p:cNvCxnSpPr/>
          <p:nvPr/>
        </p:nvCxnSpPr>
        <p:spPr>
          <a:xfrm flipH="1">
            <a:off x="4818000" y="3776789"/>
            <a:ext cx="225370" cy="0"/>
          </a:xfrm>
          <a:prstGeom prst="straightConnector1">
            <a:avLst/>
          </a:prstGeom>
          <a:noFill/>
          <a:ln w="28575" cap="flat" cmpd="sng" algn="ctr">
            <a:solidFill>
              <a:srgbClr val="FF3737"/>
            </a:solidFill>
            <a:prstDash val="solid"/>
            <a:miter lim="800000"/>
            <a:headEnd type="stealth" w="med" len="med"/>
            <a:tailEnd type="none" w="med" len="med"/>
          </a:ln>
          <a:effectLst/>
        </p:spPr>
      </p:cxnSp>
      <p:cxnSp>
        <p:nvCxnSpPr>
          <p:cNvPr id="97" name="Пряма зі стрілкою 96"/>
          <p:cNvCxnSpPr/>
          <p:nvPr/>
        </p:nvCxnSpPr>
        <p:spPr>
          <a:xfrm flipH="1">
            <a:off x="4818000" y="2716339"/>
            <a:ext cx="225370" cy="0"/>
          </a:xfrm>
          <a:prstGeom prst="straightConnector1">
            <a:avLst/>
          </a:prstGeom>
          <a:noFill/>
          <a:ln w="28575" cap="flat" cmpd="sng" algn="ctr">
            <a:solidFill>
              <a:srgbClr val="FF3737"/>
            </a:solidFill>
            <a:prstDash val="solid"/>
            <a:miter lim="800000"/>
            <a:headEnd type="stealth" w="med" len="med"/>
            <a:tailEnd type="none" w="med" len="med"/>
          </a:ln>
          <a:effectLst/>
        </p:spPr>
      </p:cxnSp>
      <p:sp>
        <p:nvSpPr>
          <p:cNvPr id="98" name="Прямокутник 97"/>
          <p:cNvSpPr/>
          <p:nvPr/>
        </p:nvSpPr>
        <p:spPr>
          <a:xfrm>
            <a:off x="1112305" y="1573135"/>
            <a:ext cx="2376000" cy="523220"/>
          </a:xfrm>
          <a:prstGeom prst="rect">
            <a:avLst/>
          </a:prstGeom>
          <a:solidFill>
            <a:srgbClr val="002060"/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0" cap="none" spc="0" normalizeH="0" baseline="0" noProof="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Республіканці</a:t>
            </a:r>
            <a:endParaRPr kumimoji="0" lang="uk-UA" sz="1800" b="0" i="0" u="none" strike="noStrike" kern="0" cap="none" spc="0" normalizeH="0" baseline="0" noProof="0" dirty="0" smtClean="0">
              <a:ln w="3175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99" name="Прямокутник 98"/>
          <p:cNvSpPr/>
          <p:nvPr/>
        </p:nvSpPr>
        <p:spPr>
          <a:xfrm>
            <a:off x="104760" y="5397411"/>
            <a:ext cx="4366862" cy="646331"/>
          </a:xfrm>
          <a:prstGeom prst="rect">
            <a:avLst/>
          </a:prstGeom>
          <a:gradFill rotWithShape="1">
            <a:gsLst>
              <a:gs pos="0">
                <a:srgbClr val="4472C4">
                  <a:lumMod val="110000"/>
                  <a:satMod val="105000"/>
                  <a:tint val="67000"/>
                </a:srgbClr>
              </a:gs>
              <a:gs pos="50000">
                <a:srgbClr val="4472C4">
                  <a:lumMod val="105000"/>
                  <a:satMod val="103000"/>
                  <a:tint val="73000"/>
                </a:srgbClr>
              </a:gs>
              <a:gs pos="100000">
                <a:srgbClr val="4472C4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1832, 1834, 1839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рр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Збройні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повстання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в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Парижі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 метою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відновлення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республіки</a:t>
            </a:r>
            <a:endParaRPr kumimoji="0" lang="uk-UA" sz="18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Прямокутник 99"/>
          <p:cNvSpPr/>
          <p:nvPr/>
        </p:nvSpPr>
        <p:spPr>
          <a:xfrm>
            <a:off x="5055141" y="5397411"/>
            <a:ext cx="3999211" cy="646331"/>
          </a:xfrm>
          <a:prstGeom prst="rect">
            <a:avLst/>
          </a:prstGeom>
          <a:solidFill>
            <a:srgbClr val="E5C247"/>
          </a:solidFill>
          <a:ln w="3175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1832 р.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Повстання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у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Вандеї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з метою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відновлення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династії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Бурбонів</a:t>
            </a:r>
            <a:endParaRPr kumimoji="0" lang="uk-UA" sz="18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1" name="Прямокутник 100"/>
          <p:cNvSpPr/>
          <p:nvPr/>
        </p:nvSpPr>
        <p:spPr>
          <a:xfrm>
            <a:off x="108000" y="6155418"/>
            <a:ext cx="8946353" cy="646331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1836, 1840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рр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Військові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заколоти в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Страсбурзі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та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Булоні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організовані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племінником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Наполеона І, </a:t>
            </a:r>
            <a:r>
              <a:rPr kumimoji="0" 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Луї</a:t>
            </a: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Бонапартом</a:t>
            </a:r>
            <a:endParaRPr kumimoji="0" lang="uk-UA" sz="18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2" name="Пряма сполучна лінія 101"/>
          <p:cNvCxnSpPr/>
          <p:nvPr/>
        </p:nvCxnSpPr>
        <p:spPr>
          <a:xfrm>
            <a:off x="9097648" y="3665089"/>
            <a:ext cx="0" cy="205200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03" name="Пряма зі стрілкою 102"/>
          <p:cNvCxnSpPr/>
          <p:nvPr/>
        </p:nvCxnSpPr>
        <p:spPr>
          <a:xfrm flipH="1">
            <a:off x="9009813" y="5676519"/>
            <a:ext cx="72000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cxnSp>
        <p:nvCxnSpPr>
          <p:cNvPr id="104" name="Пряма сполучна лінія 103"/>
          <p:cNvCxnSpPr/>
          <p:nvPr/>
        </p:nvCxnSpPr>
        <p:spPr>
          <a:xfrm>
            <a:off x="4704612" y="5107311"/>
            <a:ext cx="0" cy="63000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105" name="Пряма зі стрілкою 104"/>
          <p:cNvCxnSpPr/>
          <p:nvPr/>
        </p:nvCxnSpPr>
        <p:spPr>
          <a:xfrm flipH="1">
            <a:off x="4471622" y="5729968"/>
            <a:ext cx="225370" cy="0"/>
          </a:xfrm>
          <a:prstGeom prst="straightConnector1">
            <a:avLst/>
          </a:prstGeom>
          <a:noFill/>
          <a:ln w="28575" cap="flat" cmpd="sng" algn="ctr">
            <a:solidFill>
              <a:srgbClr val="00B0F0"/>
            </a:solidFill>
            <a:prstDash val="solid"/>
            <a:miter lim="800000"/>
            <a:tailEnd type="stealth"/>
          </a:ln>
          <a:effectLst/>
        </p:spPr>
      </p:cxnSp>
      <p:cxnSp>
        <p:nvCxnSpPr>
          <p:cNvPr id="106" name="Пряма сполучна лінія 105"/>
          <p:cNvCxnSpPr/>
          <p:nvPr/>
        </p:nvCxnSpPr>
        <p:spPr>
          <a:xfrm>
            <a:off x="4830436" y="5057790"/>
            <a:ext cx="8643" cy="1097030"/>
          </a:xfrm>
          <a:prstGeom prst="line">
            <a:avLst/>
          </a:prstGeom>
          <a:noFill/>
          <a:ln w="28575" cap="flat" cmpd="sng" algn="ctr">
            <a:solidFill>
              <a:srgbClr val="FF3737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cxnSp>
        <p:nvCxnSpPr>
          <p:cNvPr id="107" name="Пряма зі стрілкою 106"/>
          <p:cNvCxnSpPr/>
          <p:nvPr/>
        </p:nvCxnSpPr>
        <p:spPr>
          <a:xfrm flipH="1">
            <a:off x="4818000" y="5053028"/>
            <a:ext cx="225370" cy="0"/>
          </a:xfrm>
          <a:prstGeom prst="straightConnector1">
            <a:avLst/>
          </a:prstGeom>
          <a:noFill/>
          <a:ln w="28575" cap="flat" cmpd="sng" algn="ctr">
            <a:solidFill>
              <a:srgbClr val="FF3737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08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Робота в парах. </a:t>
            </a:r>
            <a:r>
              <a:rPr lang="ru-RU" sz="24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</a:t>
            </a:r>
            <a:r>
              <a:rPr lang="ru-RU" sz="24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с. </a:t>
            </a:r>
            <a:r>
              <a:rPr lang="ru-RU" sz="24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51-52 </a:t>
            </a:r>
            <a:br>
              <a:rPr lang="ru-RU" sz="24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24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доповніть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схему «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Основні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політичні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напрямки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періоду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Липневої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монархії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</a:t>
            </a:r>
            <a:r>
              <a:rPr lang="ru-RU" sz="24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Франції</a:t>
            </a:r>
            <a:r>
              <a:rPr lang="ru-RU" sz="24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»</a:t>
            </a:r>
          </a:p>
        </p:txBody>
      </p:sp>
      <p:sp>
        <p:nvSpPr>
          <p:cNvPr id="111" name="Прямокутник 110"/>
          <p:cNvSpPr/>
          <p:nvPr/>
        </p:nvSpPr>
        <p:spPr>
          <a:xfrm>
            <a:off x="0" y="0"/>
            <a:ext cx="9144000" cy="1361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Питання</a:t>
            </a:r>
            <a:endParaRPr lang="ru-RU" sz="3200" b="1" dirty="0">
              <a:solidFill>
                <a:srgbClr val="F0AD00">
                  <a:satMod val="150000"/>
                </a:srgb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ru-RU" sz="3200" b="1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Про </a:t>
            </a:r>
            <a:r>
              <a:rPr lang="ru-RU" sz="3200" b="1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що</a:t>
            </a:r>
            <a:r>
              <a:rPr lang="ru-RU" sz="3200" b="1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свідчать</a:t>
            </a:r>
            <a:r>
              <a:rPr lang="ru-RU" sz="3200" b="1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усі</a:t>
            </a:r>
            <a:r>
              <a:rPr lang="ru-RU" sz="3200" b="1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ці</a:t>
            </a:r>
            <a:r>
              <a:rPr lang="ru-RU" sz="3200" b="1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повстання</a:t>
            </a:r>
            <a:r>
              <a:rPr lang="ru-RU" sz="3200" b="1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?</a:t>
            </a:r>
            <a:endParaRPr lang="uk-UA" sz="3200" b="1" dirty="0">
              <a:solidFill>
                <a:srgbClr val="F0AD00">
                  <a:satMod val="1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2" name="Прямокутник 111"/>
          <p:cNvSpPr/>
          <p:nvPr/>
        </p:nvSpPr>
        <p:spPr>
          <a:xfrm>
            <a:off x="0" y="0"/>
            <a:ext cx="9144000" cy="1361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Липнева</a:t>
            </a:r>
            <a:r>
              <a:rPr lang="ru-RU" sz="3200" b="1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монархія</a:t>
            </a:r>
            <a:r>
              <a:rPr lang="ru-RU" sz="3200" b="1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не </a:t>
            </a:r>
            <a:r>
              <a:rPr lang="ru-RU" sz="3200" b="1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влаштовувала</a:t>
            </a:r>
            <a:r>
              <a:rPr lang="ru-RU" sz="3200" b="1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більшість</a:t>
            </a:r>
            <a:r>
              <a:rPr lang="ru-RU" sz="3200" b="1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3200" b="1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сил в </a:t>
            </a:r>
            <a:r>
              <a:rPr lang="ru-RU" sz="3200" b="1" dirty="0" err="1" smtClean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країні</a:t>
            </a:r>
            <a:endParaRPr lang="ru-RU" sz="3200" b="1" dirty="0">
              <a:solidFill>
                <a:srgbClr val="F0AD00">
                  <a:satMod val="150000"/>
                </a:srgb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10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1" grpId="0" animBg="1"/>
      <p:bldP spid="82" grpId="0" animBg="1"/>
      <p:bldP spid="83" grpId="0" animBg="1"/>
      <p:bldP spid="84" grpId="0"/>
      <p:bldP spid="85" grpId="0"/>
      <p:bldP spid="86" grpId="0"/>
      <p:bldP spid="87" grpId="0"/>
      <p:bldP spid="88" grpId="0"/>
      <p:bldP spid="99" grpId="0" animBg="1"/>
      <p:bldP spid="100" grpId="0" animBg="1"/>
      <p:bldP spid="101" grpId="0" animBg="1"/>
      <p:bldP spid="111" grpId="0" animBg="1"/>
      <p:bldP spid="1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134865"/>
            <a:ext cx="82296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Дайте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1-5 на с.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52.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Закріплення матеріалу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656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Опрацювати § </a:t>
            </a:r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6.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4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6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План</a:t>
            </a:r>
            <a:endParaRPr lang="ru-RU" sz="6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4016" y="1774825"/>
            <a:ext cx="8892480" cy="4625975"/>
          </a:xfrm>
        </p:spPr>
        <p:txBody>
          <a:bodyPr rtlCol="0">
            <a:norm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Реставрація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Бурбонів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Липнева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революція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1830 р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Відновлення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монархії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888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Опорні поняття і дати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556792"/>
            <a:ext cx="4418470" cy="5301208"/>
          </a:xfrm>
        </p:spPr>
        <p:txBody>
          <a:bodyPr rtlCol="0">
            <a:normAutofit/>
          </a:bodyPr>
          <a:lstStyle/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Липнева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революція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Липнева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монархія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 bwMode="auto">
          <a:xfrm>
            <a:off x="4355976" y="1556792"/>
            <a:ext cx="447040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38912" lvl="0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27-29 </a:t>
            </a:r>
            <a:r>
              <a:rPr lang="ru-RU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липня</a:t>
            </a: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1830 р.</a:t>
            </a:r>
          </a:p>
        </p:txBody>
      </p:sp>
    </p:spTree>
    <p:extLst>
      <p:ext uri="{BB962C8B-B14F-4D97-AF65-F5344CB8AC3E}">
        <p14:creationId xmlns:p14="http://schemas.microsoft.com/office/powerpoint/2010/main" val="10177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273" t="16068" r="3997" b="8321"/>
          <a:stretch/>
        </p:blipFill>
        <p:spPr>
          <a:xfrm>
            <a:off x="0" y="-28800"/>
            <a:ext cx="9144000" cy="6886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4273" t="16068" r="3997" b="8321"/>
          <a:stretch/>
        </p:blipFill>
        <p:spPr>
          <a:xfrm>
            <a:off x="0" y="-28800"/>
            <a:ext cx="9144000" cy="6886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1478878"/>
            <a:ext cx="2033673" cy="31452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775" b="100000" l="19375" r="100000">
                        <a14:foregroundMark x1="26484" y1="52758" x2="42031" y2="64143"/>
                        <a14:backgroundMark x1="77813" y1="38615" x2="99844" y2="50528"/>
                        <a14:backgroundMark x1="67031" y1="37207" x2="71875" y2="42840"/>
                        <a14:backgroundMark x1="97109" y1="53345" x2="97969" y2="66784"/>
                        <a14:backgroundMark x1="77109" y1="68721" x2="99844" y2="66256"/>
                        <a14:backgroundMark x1="72188" y1="65493" x2="85703" y2="72300"/>
                        <a14:backgroundMark x1="72891" y1="62793" x2="71094" y2="640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42" t="23750" r="12167"/>
          <a:stretch/>
        </p:blipFill>
        <p:spPr>
          <a:xfrm>
            <a:off x="5292080" y="260648"/>
            <a:ext cx="4104456" cy="6470368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0" y="5842337"/>
            <a:ext cx="91440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    Після зречення Наполеона, внаслідок політичної реставрації, до влади у Франції </a:t>
            </a:r>
            <a:r>
              <a:rPr lang="uk-UA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прийшов </a:t>
            </a:r>
            <a:r>
              <a:rPr lang="uk-UA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Луї </a:t>
            </a:r>
            <a:r>
              <a:rPr lang="uk-UA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Х</a:t>
            </a:r>
            <a:r>
              <a:rPr lang="en-US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V</a:t>
            </a:r>
            <a:r>
              <a:rPr lang="uk-UA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ІІІ. Період з 1815 по 1830 роки отримав назву політичної реакції.</a:t>
            </a:r>
            <a:endParaRPr lang="uk-UA" sz="2000" b="1" dirty="0">
              <a:solidFill>
                <a:schemeClr val="tx1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0" y="5842337"/>
            <a:ext cx="91440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    Король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Луї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XVIII,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усвідомлюючи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що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цілком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повернути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дореволюційний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лад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неможливо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ще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4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червня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1814 р. «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дарував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»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народові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Конституцію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.</a:t>
            </a:r>
            <a:endParaRPr lang="uk-UA" sz="2000" b="1" dirty="0">
              <a:solidFill>
                <a:schemeClr val="tx1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05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59259E-6 L -0.65452 0.0025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26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Групувати 33"/>
          <p:cNvGrpSpPr/>
          <p:nvPr/>
        </p:nvGrpSpPr>
        <p:grpSpPr>
          <a:xfrm>
            <a:off x="7785100" y="5888413"/>
            <a:ext cx="1436467" cy="969587"/>
            <a:chOff x="7785100" y="5888413"/>
            <a:chExt cx="1436467" cy="969587"/>
          </a:xfrm>
        </p:grpSpPr>
        <p:sp>
          <p:nvSpPr>
            <p:cNvPr id="35" name="Прямокутник 34"/>
            <p:cNvSpPr/>
            <p:nvPr/>
          </p:nvSpPr>
          <p:spPr>
            <a:xfrm>
              <a:off x="7785100" y="5888413"/>
              <a:ext cx="1358899" cy="969587"/>
            </a:xfrm>
            <a:prstGeom prst="rect">
              <a:avLst/>
            </a:prstGeom>
            <a:solidFill>
              <a:srgbClr val="33408D"/>
            </a:solidFill>
            <a:ln w="12700" cap="flat" cmpd="sng" algn="ctr">
              <a:solidFill>
                <a:srgbClr val="33408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6" name="Прямокутник 35"/>
            <p:cNvSpPr/>
            <p:nvPr/>
          </p:nvSpPr>
          <p:spPr>
            <a:xfrm>
              <a:off x="7872319" y="5928120"/>
              <a:ext cx="1349248" cy="9130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uk-UA" sz="1700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Майновий</a:t>
              </a:r>
            </a:p>
            <a:p>
              <a:pPr algn="ctr">
                <a:lnSpc>
                  <a:spcPts val="1600"/>
                </a:lnSpc>
              </a:pPr>
              <a:r>
                <a:rPr lang="uk-UA" sz="1700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ценз –</a:t>
              </a:r>
            </a:p>
            <a:p>
              <a:pPr algn="ctr">
                <a:lnSpc>
                  <a:spcPts val="1600"/>
                </a:lnSpc>
              </a:pPr>
              <a:r>
                <a:rPr lang="uk-UA" sz="1700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300 франків</a:t>
              </a:r>
            </a:p>
          </p:txBody>
        </p:sp>
      </p:grpSp>
      <p:grpSp>
        <p:nvGrpSpPr>
          <p:cNvPr id="37" name="Групувати 36"/>
          <p:cNvGrpSpPr/>
          <p:nvPr/>
        </p:nvGrpSpPr>
        <p:grpSpPr>
          <a:xfrm>
            <a:off x="4457867" y="5888413"/>
            <a:ext cx="1297378" cy="969587"/>
            <a:chOff x="4465011" y="5912228"/>
            <a:chExt cx="1297378" cy="969587"/>
          </a:xfrm>
        </p:grpSpPr>
        <p:sp>
          <p:nvSpPr>
            <p:cNvPr id="38" name="Прямокутник 37"/>
            <p:cNvSpPr/>
            <p:nvPr/>
          </p:nvSpPr>
          <p:spPr>
            <a:xfrm>
              <a:off x="4465011" y="5912228"/>
              <a:ext cx="1275891" cy="969587"/>
            </a:xfrm>
            <a:prstGeom prst="rect">
              <a:avLst/>
            </a:prstGeom>
            <a:solidFill>
              <a:srgbClr val="33408D"/>
            </a:solidFill>
            <a:ln w="12700" cap="flat" cmpd="sng" algn="ctr">
              <a:solidFill>
                <a:srgbClr val="33408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9" name="Прямокутник 38"/>
            <p:cNvSpPr/>
            <p:nvPr/>
          </p:nvSpPr>
          <p:spPr>
            <a:xfrm>
              <a:off x="4465011" y="5915906"/>
              <a:ext cx="129737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Віковий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ценз –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30 років</a:t>
              </a:r>
            </a:p>
          </p:txBody>
        </p:sp>
      </p:grpSp>
      <p:grpSp>
        <p:nvGrpSpPr>
          <p:cNvPr id="40" name="Групувати 39"/>
          <p:cNvGrpSpPr/>
          <p:nvPr/>
        </p:nvGrpSpPr>
        <p:grpSpPr>
          <a:xfrm>
            <a:off x="0" y="-13498"/>
            <a:ext cx="4451798" cy="6880642"/>
            <a:chOff x="0" y="-13498"/>
            <a:chExt cx="4451798" cy="6880642"/>
          </a:xfrm>
        </p:grpSpPr>
        <p:pic>
          <p:nvPicPr>
            <p:cNvPr id="41" name="Picture 4" descr="https://upload.wikimedia.org/wikipedia/commons/d/db/Charte_constitutionnelle_du_4_juin_1814._Page_1_-_Archives_Nationales_-_AE-I-29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85" t="4998" r="12324" b="34653"/>
            <a:stretch/>
          </p:blipFill>
          <p:spPr bwMode="auto">
            <a:xfrm>
              <a:off x="0" y="-13498"/>
              <a:ext cx="4451798" cy="68714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4" descr="https://upload.wikimedia.org/wikipedia/commons/d/db/Charte_constitutionnelle_du_4_juin_1814._Page_1_-_Archives_Nationales_-_AE-I-29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6621" b="98915" l="0" r="7202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1" t="73160" r="53691" b="5625"/>
            <a:stretch/>
          </p:blipFill>
          <p:spPr bwMode="auto">
            <a:xfrm>
              <a:off x="0" y="5622544"/>
              <a:ext cx="1276350" cy="124460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Прямокутник 42"/>
          <p:cNvSpPr/>
          <p:nvPr/>
        </p:nvSpPr>
        <p:spPr>
          <a:xfrm>
            <a:off x="5322556" y="3097639"/>
            <a:ext cx="838993" cy="176211"/>
          </a:xfrm>
          <a:prstGeom prst="rect">
            <a:avLst/>
          </a:prstGeom>
          <a:solidFill>
            <a:srgbClr val="33408D"/>
          </a:solidFill>
          <a:ln w="12700" cap="flat" cmpd="sng" algn="ctr">
            <a:solidFill>
              <a:srgbClr val="33408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Прямокутник 43"/>
          <p:cNvSpPr/>
          <p:nvPr/>
        </p:nvSpPr>
        <p:spPr>
          <a:xfrm>
            <a:off x="5076673" y="3624459"/>
            <a:ext cx="1290637" cy="285185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Прямокутник 44"/>
          <p:cNvSpPr/>
          <p:nvPr/>
        </p:nvSpPr>
        <p:spPr>
          <a:xfrm>
            <a:off x="5077688" y="3460154"/>
            <a:ext cx="1290637" cy="125186"/>
          </a:xfrm>
          <a:prstGeom prst="rect">
            <a:avLst/>
          </a:prstGeom>
          <a:solidFill>
            <a:srgbClr val="33408D"/>
          </a:solidFill>
          <a:ln w="12700" cap="flat" cmpd="sng" algn="ctr">
            <a:solidFill>
              <a:srgbClr val="33408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Заголовок 1"/>
          <p:cNvSpPr txBox="1">
            <a:spLocks/>
          </p:cNvSpPr>
          <p:nvPr/>
        </p:nvSpPr>
        <p:spPr>
          <a:xfrm>
            <a:off x="558800" y="6422644"/>
            <a:ext cx="3949700" cy="46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3408D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«Хартія 1814 р.»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7" name="Picture 11" descr="C:\Users\Admin\Downloads\king-silhouette-000000-l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09" y="312557"/>
            <a:ext cx="1049366" cy="139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Групувати 47"/>
          <p:cNvGrpSpPr/>
          <p:nvPr/>
        </p:nvGrpSpPr>
        <p:grpSpPr>
          <a:xfrm>
            <a:off x="7435050" y="2987025"/>
            <a:ext cx="1297058" cy="1080000"/>
            <a:chOff x="7245260" y="2760035"/>
            <a:chExt cx="1297058" cy="1080000"/>
          </a:xfrm>
        </p:grpSpPr>
        <p:pic>
          <p:nvPicPr>
            <p:cNvPr id="49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5260" y="2760035"/>
              <a:ext cx="433058" cy="10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0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7260" y="2760035"/>
              <a:ext cx="433058" cy="10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9260" y="2760035"/>
              <a:ext cx="433058" cy="10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2" name="Прямокутник 51"/>
          <p:cNvSpPr/>
          <p:nvPr/>
        </p:nvSpPr>
        <p:spPr>
          <a:xfrm>
            <a:off x="4498740" y="1611128"/>
            <a:ext cx="45016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Король </a:t>
            </a:r>
          </a:p>
          <a:p>
            <a:pPr algn="ctr"/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глава держави, наділений </a:t>
            </a:r>
          </a:p>
          <a:p>
            <a:pPr algn="ctr"/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виконавчою і законодавчою владою</a:t>
            </a:r>
            <a:endParaRPr lang="uk-UA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Прямокутник 52"/>
          <p:cNvSpPr/>
          <p:nvPr/>
        </p:nvSpPr>
        <p:spPr>
          <a:xfrm>
            <a:off x="4356000" y="4032000"/>
            <a:ext cx="2790827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Двопалатний парламент </a:t>
            </a:r>
            <a:r>
              <a:rPr lang="uk-UA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(Законодавчий корпус) </a:t>
            </a:r>
          </a:p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законодавча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влада</a:t>
            </a:r>
            <a:endParaRPr lang="uk-UA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Прямокутник 53"/>
          <p:cNvSpPr/>
          <p:nvPr/>
        </p:nvSpPr>
        <p:spPr>
          <a:xfrm>
            <a:off x="6924111" y="4032000"/>
            <a:ext cx="2321858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Кабінет міністрів</a:t>
            </a:r>
          </a:p>
          <a:p>
            <a:pPr algn="ctr">
              <a:lnSpc>
                <a:spcPts val="1700"/>
              </a:lnSpc>
            </a:pPr>
            <a:r>
              <a:rPr lang="uk-UA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(підзвітний королю)</a:t>
            </a:r>
          </a:p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виконавча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влада</a:t>
            </a:r>
            <a:endParaRPr lang="uk-UA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Прямокутник 54"/>
          <p:cNvSpPr/>
          <p:nvPr/>
        </p:nvSpPr>
        <p:spPr>
          <a:xfrm>
            <a:off x="6667397" y="4775400"/>
            <a:ext cx="360000" cy="288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Прямокутник 55"/>
          <p:cNvSpPr/>
          <p:nvPr/>
        </p:nvSpPr>
        <p:spPr>
          <a:xfrm>
            <a:off x="4495698" y="4775400"/>
            <a:ext cx="360000" cy="288000"/>
          </a:xfrm>
          <a:prstGeom prst="rect">
            <a:avLst/>
          </a:prstGeom>
          <a:solidFill>
            <a:srgbClr val="33408D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Прямокутник 56"/>
          <p:cNvSpPr/>
          <p:nvPr/>
        </p:nvSpPr>
        <p:spPr>
          <a:xfrm>
            <a:off x="4855698" y="4739400"/>
            <a:ext cx="17409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алата перів;</a:t>
            </a:r>
            <a:endParaRPr lang="uk-UA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Прямокутник 57"/>
          <p:cNvSpPr/>
          <p:nvPr/>
        </p:nvSpPr>
        <p:spPr>
          <a:xfrm>
            <a:off x="7027398" y="4739400"/>
            <a:ext cx="21773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алата депутатів.</a:t>
            </a:r>
            <a:endParaRPr lang="uk-UA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Прямокутник 58"/>
          <p:cNvSpPr/>
          <p:nvPr/>
        </p:nvSpPr>
        <p:spPr>
          <a:xfrm>
            <a:off x="4486146" y="12817"/>
            <a:ext cx="4501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ФРАНЦІЯ</a:t>
            </a: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конституційна</a:t>
            </a:r>
            <a:r>
              <a:rPr lang="uk-UA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монархія</a:t>
            </a:r>
            <a:endParaRPr lang="uk-UA" sz="1600" i="1" u="sng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Прямокутник 59"/>
          <p:cNvSpPr/>
          <p:nvPr/>
        </p:nvSpPr>
        <p:spPr>
          <a:xfrm>
            <a:off x="4451799" y="0"/>
            <a:ext cx="4692201" cy="144655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lumMod val="110000"/>
                  <a:satMod val="105000"/>
                  <a:tint val="67000"/>
                </a:sysClr>
              </a:gs>
              <a:gs pos="50000">
                <a:sysClr val="windowText" lastClr="000000">
                  <a:lumMod val="105000"/>
                  <a:satMod val="103000"/>
                  <a:tint val="73000"/>
                </a:sysClr>
              </a:gs>
              <a:gs pos="100000">
                <a:sysClr val="windowText" lastClr="000000">
                  <a:lumMod val="105000"/>
                  <a:satMod val="109000"/>
                  <a:tint val="81000"/>
                </a:sys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</a:rPr>
              <a:t>Опрацюйте с. 49 і визначте: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800" b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     </a:t>
            </a:r>
            <a:r>
              <a:rPr kumimoji="0" lang="uk-UA" sz="2000" b="1" u="none" strike="noStrike" kern="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</a:t>
            </a:r>
            <a:r>
              <a:rPr kumimoji="0" lang="uk-UA" sz="20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 </a:t>
            </a:r>
            <a:r>
              <a:rPr kumimoji="0" lang="uk-UA" sz="2000" b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форму правління Франції;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     </a:t>
            </a:r>
            <a:r>
              <a:rPr kumimoji="0" lang="uk-UA" sz="2000" b="1" u="none" strike="noStrike" kern="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</a:t>
            </a:r>
            <a:r>
              <a:rPr kumimoji="0" lang="uk-UA" sz="20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 </a:t>
            </a:r>
            <a:r>
              <a:rPr kumimoji="0" lang="uk-UA" sz="2000" b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виконавчу владу;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     </a:t>
            </a:r>
            <a:r>
              <a:rPr kumimoji="0" lang="uk-UA" sz="2000" b="1" u="none" strike="noStrike" kern="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</a:t>
            </a:r>
            <a:r>
              <a:rPr kumimoji="0" lang="uk-UA" sz="20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 </a:t>
            </a:r>
            <a:r>
              <a:rPr kumimoji="0" lang="uk-UA" sz="2000" b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законодавчу владу.</a:t>
            </a:r>
            <a:endParaRPr kumimoji="0" lang="uk-UA" sz="2000" b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61" name="Прямокутник 60"/>
          <p:cNvSpPr/>
          <p:nvPr/>
        </p:nvSpPr>
        <p:spPr>
          <a:xfrm>
            <a:off x="0" y="0"/>
            <a:ext cx="4451798" cy="1015663"/>
          </a:xfrm>
          <a:prstGeom prst="rect">
            <a:avLst/>
          </a:prstGeom>
          <a:gradFill rotWithShape="1">
            <a:gsLst>
              <a:gs pos="0">
                <a:sysClr val="windowText" lastClr="000000">
                  <a:lumMod val="110000"/>
                  <a:satMod val="105000"/>
                  <a:tint val="67000"/>
                </a:sysClr>
              </a:gs>
              <a:gs pos="50000">
                <a:sysClr val="windowText" lastClr="000000">
                  <a:lumMod val="105000"/>
                  <a:satMod val="103000"/>
                  <a:tint val="73000"/>
                </a:sysClr>
              </a:gs>
              <a:gs pos="100000">
                <a:sysClr val="windowText" lastClr="000000">
                  <a:lumMod val="105000"/>
                  <a:satMod val="109000"/>
                  <a:tint val="81000"/>
                </a:sys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 2"/>
              </a:rPr>
              <a:t>     </a:t>
            </a:r>
            <a:r>
              <a:rPr lang="uk-UA" sz="2000" b="1" kern="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Чи можна стверджувати, що </a:t>
            </a:r>
            <a:r>
              <a:rPr lang="uk-UA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Конституція </a:t>
            </a:r>
            <a:r>
              <a:rPr lang="uk-UA" sz="2000" b="1" kern="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обмежувала права французів? Чому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  <a:cs typeface="Times New Roman" pitchFamily="18" charset="0"/>
                <a:sym typeface="Wingdings 2"/>
              </a:rPr>
              <a:t>?</a:t>
            </a:r>
            <a:endParaRPr lang="uk-UA" sz="2000" b="1" kern="0" dirty="0">
              <a:solidFill>
                <a:prstClr val="black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pic>
        <p:nvPicPr>
          <p:cNvPr id="62" name="Picture 10" descr="C:\Users\Admin\Downloads\kisspng-computer-icons-parliament-5accac34c06f87.019247121523362868788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532" y="2429751"/>
            <a:ext cx="1632995" cy="163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"/>
          <a:stretch/>
        </p:blipFill>
        <p:spPr bwMode="auto">
          <a:xfrm>
            <a:off x="5547699" y="5011683"/>
            <a:ext cx="2456656" cy="1935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Прямокутник 63"/>
          <p:cNvSpPr/>
          <p:nvPr/>
        </p:nvSpPr>
        <p:spPr>
          <a:xfrm>
            <a:off x="5494700" y="6122894"/>
            <a:ext cx="2345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Century Gothic" panose="020B0502020202020204" pitchFamily="34" charset="0"/>
                <a:cs typeface="Times New Roman" pitchFamily="18" charset="0"/>
              </a:rPr>
              <a:t>90 000    виборців</a:t>
            </a:r>
            <a:endParaRPr lang="uk-UA" b="1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87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52" grpId="0"/>
      <p:bldP spid="53" grpId="0"/>
      <p:bldP spid="54" grpId="0"/>
      <p:bldP spid="55" grpId="0" animBg="1"/>
      <p:bldP spid="56" grpId="0" animBg="1"/>
      <p:bldP spid="57" grpId="0"/>
      <p:bldP spid="58" grpId="0"/>
      <p:bldP spid="59" grpId="0"/>
      <p:bldP spid="60" grpId="0" animBg="1"/>
      <p:bldP spid="60" grpId="1" animBg="1"/>
      <p:bldP spid="61" grpId="0" animBg="1"/>
      <p:bldP spid="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4273" t="16068" r="3997" b="8321"/>
          <a:stretch/>
        </p:blipFill>
        <p:spPr>
          <a:xfrm>
            <a:off x="0" y="-28800"/>
            <a:ext cx="9144000" cy="6886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7" t="15350" b="5900"/>
          <a:stretch/>
        </p:blipFill>
        <p:spPr>
          <a:xfrm>
            <a:off x="3275856" y="476672"/>
            <a:ext cx="3168352" cy="4154877"/>
          </a:xfrm>
          <a:prstGeom prst="rect">
            <a:avLst/>
          </a:prstGeom>
        </p:spPr>
      </p:pic>
      <p:sp>
        <p:nvSpPr>
          <p:cNvPr id="13" name="Прямокутник 12"/>
          <p:cNvSpPr/>
          <p:nvPr/>
        </p:nvSpPr>
        <p:spPr>
          <a:xfrm>
            <a:off x="-19050" y="5842337"/>
            <a:ext cx="91821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   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Опрацюйте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с. 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49-50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підручника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.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Визначте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за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матеріалом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слайдів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особливості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зовнішньої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(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група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1) і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внутрішньої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(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група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2) </a:t>
            </a:r>
            <a:r>
              <a:rPr lang="ru-RU" sz="2000" b="1" dirty="0" err="1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політики</a:t>
            </a:r>
            <a:r>
              <a:rPr lang="ru-RU" sz="2000" b="1" dirty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Карла 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Х (1824-1830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рр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.)</a:t>
            </a:r>
            <a:endParaRPr lang="uk-UA" sz="2000" b="1" dirty="0">
              <a:solidFill>
                <a:schemeClr val="tx1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70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4273" t="16068" r="3997" b="8321"/>
          <a:stretch/>
        </p:blipFill>
        <p:spPr>
          <a:xfrm>
            <a:off x="0" y="-28800"/>
            <a:ext cx="9144000" cy="6886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4273" t="16068" r="3997" b="8321"/>
          <a:stretch/>
        </p:blipFill>
        <p:spPr>
          <a:xfrm>
            <a:off x="0" y="-28800"/>
            <a:ext cx="9144000" cy="6886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4273" t="16068" r="3997" b="8321"/>
          <a:stretch/>
        </p:blipFill>
        <p:spPr>
          <a:xfrm>
            <a:off x="0" y="-28800"/>
            <a:ext cx="9144000" cy="6886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7" t="15350" b="5900"/>
          <a:stretch/>
        </p:blipFill>
        <p:spPr>
          <a:xfrm>
            <a:off x="3275856" y="476672"/>
            <a:ext cx="3168352" cy="4154877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0" y="0"/>
            <a:ext cx="2700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Зовнішня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політика</a:t>
            </a:r>
            <a:endParaRPr lang="uk-UA" sz="2000" b="1" dirty="0">
              <a:solidFill>
                <a:schemeClr val="tx1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13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4273" t="16068" r="3997" b="8321"/>
          <a:stretch/>
        </p:blipFill>
        <p:spPr>
          <a:xfrm>
            <a:off x="0" y="-28800"/>
            <a:ext cx="9144000" cy="68868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72" y="1139471"/>
            <a:ext cx="2431450" cy="179609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8" t="3891" r="15452" b="20025"/>
          <a:stretch/>
        </p:blipFill>
        <p:spPr>
          <a:xfrm>
            <a:off x="6173082" y="113988"/>
            <a:ext cx="1903846" cy="235475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13653"/>
            <a:ext cx="2479923" cy="253850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0" t="5901" r="23706" b="21651"/>
          <a:stretch/>
        </p:blipFill>
        <p:spPr>
          <a:xfrm>
            <a:off x="6554468" y="2354757"/>
            <a:ext cx="2589532" cy="288189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53" t="21574" b="13525"/>
          <a:stretch/>
        </p:blipFill>
        <p:spPr>
          <a:xfrm>
            <a:off x="2366188" y="1984145"/>
            <a:ext cx="2670230" cy="23796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7" t="15350" b="5900"/>
          <a:stretch/>
        </p:blipFill>
        <p:spPr>
          <a:xfrm>
            <a:off x="3275856" y="476672"/>
            <a:ext cx="3168352" cy="4154877"/>
          </a:xfrm>
          <a:prstGeom prst="rect">
            <a:avLst/>
          </a:prstGeom>
        </p:spPr>
      </p:pic>
      <p:sp>
        <p:nvSpPr>
          <p:cNvPr id="34" name="Прямокутник 33"/>
          <p:cNvSpPr/>
          <p:nvPr/>
        </p:nvSpPr>
        <p:spPr>
          <a:xfrm>
            <a:off x="0" y="0"/>
            <a:ext cx="2700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Внутрішня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політика</a:t>
            </a:r>
            <a:endParaRPr lang="uk-UA" sz="2000" b="1" dirty="0">
              <a:solidFill>
                <a:schemeClr val="tx1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99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7" t="15350" b="5900"/>
          <a:stretch/>
        </p:blipFill>
        <p:spPr>
          <a:xfrm>
            <a:off x="5796136" y="324940"/>
            <a:ext cx="5112568" cy="67044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08" b="47039"/>
          <a:stretch/>
        </p:blipFill>
        <p:spPr>
          <a:xfrm>
            <a:off x="5013541" y="2219409"/>
            <a:ext cx="3437397" cy="270517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 t="50752" r="60833" b="6955"/>
          <a:stretch/>
        </p:blipFill>
        <p:spPr>
          <a:xfrm>
            <a:off x="4805366" y="2816932"/>
            <a:ext cx="3437397" cy="216024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5" t="-211" r="16733" b="47250"/>
          <a:stretch/>
        </p:blipFill>
        <p:spPr>
          <a:xfrm>
            <a:off x="4805366" y="2324581"/>
            <a:ext cx="3437397" cy="270517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1" t="49303" r="16217" b="6957"/>
          <a:stretch/>
        </p:blipFill>
        <p:spPr>
          <a:xfrm>
            <a:off x="4666788" y="2795570"/>
            <a:ext cx="3437397" cy="2234188"/>
          </a:xfrm>
          <a:prstGeom prst="rect">
            <a:avLst/>
          </a:prstGeom>
        </p:spPr>
      </p:pic>
      <p:sp>
        <p:nvSpPr>
          <p:cNvPr id="25" name="Прямокутник 24"/>
          <p:cNvSpPr/>
          <p:nvPr/>
        </p:nvSpPr>
        <p:spPr>
          <a:xfrm>
            <a:off x="2601338" y="1372706"/>
            <a:ext cx="4130902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Призупинено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свободу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преси</a:t>
            </a:r>
            <a:endParaRPr lang="uk-UA" sz="2000" b="1" dirty="0">
              <a:solidFill>
                <a:schemeClr val="tx1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26" name="Прямокутник 25"/>
          <p:cNvSpPr/>
          <p:nvPr/>
        </p:nvSpPr>
        <p:spPr>
          <a:xfrm>
            <a:off x="0" y="116632"/>
            <a:ext cx="9144000" cy="46166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Ордонанси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(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укази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) 25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липня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1830 р.</a:t>
            </a:r>
            <a:endParaRPr lang="uk-UA" sz="24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27" name="Прямокутник 26"/>
          <p:cNvSpPr/>
          <p:nvPr/>
        </p:nvSpPr>
        <p:spPr>
          <a:xfrm>
            <a:off x="2601338" y="3000870"/>
            <a:ext cx="4130902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Розпуск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Палати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депутатів</a:t>
            </a:r>
            <a:endParaRPr lang="uk-UA" sz="2000" b="1" dirty="0">
              <a:solidFill>
                <a:schemeClr val="tx1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28" name="Прямокутник 27"/>
          <p:cNvSpPr/>
          <p:nvPr/>
        </p:nvSpPr>
        <p:spPr>
          <a:xfrm>
            <a:off x="2601337" y="4499696"/>
            <a:ext cx="4130902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Призначення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нових</a:t>
            </a:r>
            <a:r>
              <a:rPr lang="ru-RU" sz="2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itchFamily="18" charset="0"/>
              </a:rPr>
              <a:t>виборів</a:t>
            </a:r>
            <a:endParaRPr lang="uk-UA" sz="2000" b="1" dirty="0">
              <a:solidFill>
                <a:schemeClr val="tx1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2601337" y="6341258"/>
            <a:ext cx="66511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dirty="0" err="1">
                <a:solidFill>
                  <a:prstClr val="black"/>
                </a:solidFill>
                <a:latin typeface="Century Gothic" panose="020B0502020202020204" pitchFamily="34" charset="0"/>
                <a:cs typeface="Times New Roman" pitchFamily="18" charset="0"/>
              </a:rPr>
              <a:t>Скорочення</a:t>
            </a:r>
            <a:r>
              <a:rPr lang="ru-RU" sz="2000" b="1" dirty="0">
                <a:solidFill>
                  <a:prstClr val="black"/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Century Gothic" panose="020B0502020202020204" pitchFamily="34" charset="0"/>
                <a:cs typeface="Times New Roman" pitchFamily="18" charset="0"/>
              </a:rPr>
              <a:t>виборців</a:t>
            </a:r>
            <a:r>
              <a:rPr lang="ru-RU" sz="2000" b="1" dirty="0">
                <a:solidFill>
                  <a:prstClr val="black"/>
                </a:solidFill>
                <a:latin typeface="Century Gothic" panose="020B0502020202020204" pitchFamily="34" charset="0"/>
                <a:cs typeface="Times New Roman" pitchFamily="18" charset="0"/>
              </a:rPr>
              <a:t> до 25% </a:t>
            </a:r>
            <a:r>
              <a:rPr lang="ru-RU" sz="2000" b="1" dirty="0" err="1">
                <a:solidFill>
                  <a:prstClr val="black"/>
                </a:solidFill>
                <a:latin typeface="Century Gothic" panose="020B0502020202020204" pitchFamily="34" charset="0"/>
                <a:cs typeface="Times New Roman" pitchFamily="18" charset="0"/>
              </a:rPr>
              <a:t>найбагатших</a:t>
            </a:r>
            <a:endParaRPr lang="uk-UA" sz="2000" b="1" dirty="0">
              <a:solidFill>
                <a:prstClr val="black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7" t="15350" b="54099"/>
          <a:stretch/>
        </p:blipFill>
        <p:spPr>
          <a:xfrm>
            <a:off x="5796000" y="324000"/>
            <a:ext cx="5112568" cy="260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4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333E-6 L -0.55989 -0.4245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3" y="-2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-0.5599 -0.1974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3" y="-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44444E-6 L -0.56771 0.0430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85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7 L -0.56059 0.2972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38" y="1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6370</TotalTime>
  <Words>590</Words>
  <Application>Microsoft Office PowerPoint</Application>
  <PresentationFormat>Екран (4:3)</PresentationFormat>
  <Paragraphs>115</Paragraphs>
  <Slides>16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6" baseType="lpstr">
      <vt:lpstr>Arial</vt:lpstr>
      <vt:lpstr>Calibri</vt:lpstr>
      <vt:lpstr>Century Gothic</vt:lpstr>
      <vt:lpstr>Corbel</vt:lpstr>
      <vt:lpstr>Impact</vt:lpstr>
      <vt:lpstr>Times New Roman</vt:lpstr>
      <vt:lpstr>Wingdings</vt:lpstr>
      <vt:lpstr>Wingdings 2</vt:lpstr>
      <vt:lpstr>Wingdings 3</vt:lpstr>
      <vt:lpstr>Модуль</vt:lpstr>
      <vt:lpstr>Презентація PowerPoint</vt:lpstr>
      <vt:lpstr>План</vt:lpstr>
      <vt:lpstr>Опорні поняття і дати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Розгляньте ілюстрацію. Які події свідчать про те, що повстання поступово переросло в революцію? Підтвердьте відповідь фактами з тексту (с. 51).</vt:lpstr>
      <vt:lpstr>Презентація PowerPoint</vt:lpstr>
      <vt:lpstr>Презентація PowerPoint</vt:lpstr>
      <vt:lpstr>Опрацюйте с. 51  і дайте відповіді на питання</vt:lpstr>
      <vt:lpstr>Робота в парах. Опрацюйте с. 51-52  і доповніть схему «Основні політичні напрямки періоду Липневої монархії у Франції»</vt:lpstr>
      <vt:lpstr>Презентація PowerPoint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Франція в 1815-1848 рр.</dc:title>
  <dc:creator>Анатолій Олегович Гель</dc:creator>
  <cp:lastModifiedBy>Користувач Windows</cp:lastModifiedBy>
  <cp:revision>1158</cp:revision>
  <dcterms:created xsi:type="dcterms:W3CDTF">2010-02-23T11:30:32Z</dcterms:created>
  <dcterms:modified xsi:type="dcterms:W3CDTF">2026-07-27T18:27:04Z</dcterms:modified>
</cp:coreProperties>
</file>