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378" r:id="rId3"/>
    <p:sldId id="330" r:id="rId4"/>
    <p:sldId id="379" r:id="rId5"/>
    <p:sldId id="380" r:id="rId6"/>
    <p:sldId id="331" r:id="rId7"/>
    <p:sldId id="332" r:id="rId8"/>
    <p:sldId id="333" r:id="rId9"/>
    <p:sldId id="334" r:id="rId10"/>
    <p:sldId id="336" r:id="rId11"/>
    <p:sldId id="335" r:id="rId12"/>
    <p:sldId id="337" r:id="rId13"/>
    <p:sldId id="381" r:id="rId14"/>
    <p:sldId id="382" r:id="rId15"/>
    <p:sldId id="338" r:id="rId16"/>
    <p:sldId id="326" r:id="rId17"/>
    <p:sldId id="395" r:id="rId18"/>
    <p:sldId id="328" r:id="rId19"/>
    <p:sldId id="329" r:id="rId20"/>
    <p:sldId id="327" r:id="rId21"/>
    <p:sldId id="340" r:id="rId22"/>
    <p:sldId id="339" r:id="rId23"/>
    <p:sldId id="383" r:id="rId24"/>
    <p:sldId id="346" r:id="rId25"/>
    <p:sldId id="342" r:id="rId26"/>
    <p:sldId id="370" r:id="rId27"/>
    <p:sldId id="384" r:id="rId28"/>
    <p:sldId id="341" r:id="rId29"/>
    <p:sldId id="345" r:id="rId30"/>
    <p:sldId id="344" r:id="rId31"/>
    <p:sldId id="343" r:id="rId32"/>
    <p:sldId id="377" r:id="rId33"/>
    <p:sldId id="268" r:id="rId34"/>
    <p:sldId id="269" r:id="rId35"/>
    <p:sldId id="270" r:id="rId36"/>
    <p:sldId id="271" r:id="rId37"/>
    <p:sldId id="272" r:id="rId38"/>
    <p:sldId id="394" r:id="rId39"/>
    <p:sldId id="387" r:id="rId40"/>
    <p:sldId id="385" r:id="rId41"/>
    <p:sldId id="371" r:id="rId42"/>
    <p:sldId id="350" r:id="rId43"/>
    <p:sldId id="353" r:id="rId44"/>
    <p:sldId id="354" r:id="rId45"/>
    <p:sldId id="368" r:id="rId46"/>
    <p:sldId id="357" r:id="rId47"/>
    <p:sldId id="355" r:id="rId48"/>
    <p:sldId id="369" r:id="rId49"/>
    <p:sldId id="386" r:id="rId50"/>
    <p:sldId id="351" r:id="rId51"/>
    <p:sldId id="362" r:id="rId52"/>
    <p:sldId id="352" r:id="rId53"/>
    <p:sldId id="363" r:id="rId54"/>
    <p:sldId id="375" r:id="rId55"/>
    <p:sldId id="364" r:id="rId56"/>
    <p:sldId id="365" r:id="rId57"/>
    <p:sldId id="388" r:id="rId58"/>
    <p:sldId id="281" r:id="rId59"/>
    <p:sldId id="389" r:id="rId60"/>
    <p:sldId id="283" r:id="rId61"/>
    <p:sldId id="282" r:id="rId62"/>
    <p:sldId id="390" r:id="rId63"/>
    <p:sldId id="391" r:id="rId64"/>
    <p:sldId id="392" r:id="rId65"/>
    <p:sldId id="366" r:id="rId66"/>
    <p:sldId id="393" r:id="rId6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09" autoAdjust="0"/>
    <p:restoredTop sz="89597" autoAdjust="0"/>
  </p:normalViewPr>
  <p:slideViewPr>
    <p:cSldViewPr snapToGrid="0">
      <p:cViewPr>
        <p:scale>
          <a:sx n="72" d="100"/>
          <a:sy n="72" d="100"/>
        </p:scale>
        <p:origin x="547"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A6C827F8-46C0-46E7-BCBE-2BFAD7560769}" type="datetimeFigureOut">
              <a:rPr lang="en-US" smtClean="0"/>
              <a:t>9/30/2022</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926B7C3E-3D61-492D-AC24-9EB39996EE22}" type="slidenum">
              <a:rPr lang="en-US" smtClean="0"/>
              <a:t>‹#›</a:t>
            </a:fld>
            <a:endParaRPr lang="en-US"/>
          </a:p>
        </p:txBody>
      </p:sp>
    </p:spTree>
    <p:extLst>
      <p:ext uri="{BB962C8B-B14F-4D97-AF65-F5344CB8AC3E}">
        <p14:creationId xmlns:p14="http://schemas.microsoft.com/office/powerpoint/2010/main" val="2004947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48FA0C-9058-344A-9C07-0A55EE9D931B}" type="slidenum">
              <a:rPr lang="en-US" smtClean="0"/>
              <a:t>33</a:t>
            </a:fld>
            <a:endParaRPr lang="en-US"/>
          </a:p>
        </p:txBody>
      </p:sp>
    </p:spTree>
    <p:extLst>
      <p:ext uri="{BB962C8B-B14F-4D97-AF65-F5344CB8AC3E}">
        <p14:creationId xmlns:p14="http://schemas.microsoft.com/office/powerpoint/2010/main" val="904275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Area</a:t>
            </a:r>
            <a:r>
              <a:rPr lang="en-US" baseline="0" dirty="0"/>
              <a:t> normalization</a:t>
            </a:r>
            <a:endParaRPr lang="en-US" dirty="0"/>
          </a:p>
        </p:txBody>
      </p:sp>
      <p:sp>
        <p:nvSpPr>
          <p:cNvPr id="4" name="Slide Number Placeholder 3"/>
          <p:cNvSpPr>
            <a:spLocks noGrp="1"/>
          </p:cNvSpPr>
          <p:nvPr>
            <p:ph type="sldNum" sz="quarter" idx="10"/>
          </p:nvPr>
        </p:nvSpPr>
        <p:spPr/>
        <p:txBody>
          <a:bodyPr/>
          <a:lstStyle/>
          <a:p>
            <a:fld id="{C351CCC4-887F-9342-A2DB-348F6DFC4C44}" type="slidenum">
              <a:rPr lang="en-US" smtClean="0"/>
              <a:t>61</a:t>
            </a:fld>
            <a:endParaRPr lang="en-US"/>
          </a:p>
        </p:txBody>
      </p:sp>
    </p:spTree>
    <p:extLst>
      <p:ext uri="{BB962C8B-B14F-4D97-AF65-F5344CB8AC3E}">
        <p14:creationId xmlns:p14="http://schemas.microsoft.com/office/powerpoint/2010/main" val="1567220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48FA0C-9058-344A-9C07-0A55EE9D931B}" type="slidenum">
              <a:rPr lang="en-US" smtClean="0"/>
              <a:t>34</a:t>
            </a:fld>
            <a:endParaRPr lang="en-US"/>
          </a:p>
        </p:txBody>
      </p:sp>
    </p:spTree>
    <p:extLst>
      <p:ext uri="{BB962C8B-B14F-4D97-AF65-F5344CB8AC3E}">
        <p14:creationId xmlns:p14="http://schemas.microsoft.com/office/powerpoint/2010/main" val="1651383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48FA0C-9058-344A-9C07-0A55EE9D931B}" type="slidenum">
              <a:rPr lang="en-US" smtClean="0"/>
              <a:t>35</a:t>
            </a:fld>
            <a:endParaRPr lang="en-US"/>
          </a:p>
        </p:txBody>
      </p:sp>
    </p:spTree>
    <p:extLst>
      <p:ext uri="{BB962C8B-B14F-4D97-AF65-F5344CB8AC3E}">
        <p14:creationId xmlns:p14="http://schemas.microsoft.com/office/powerpoint/2010/main" val="512082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48FA0C-9058-344A-9C07-0A55EE9D931B}" type="slidenum">
              <a:rPr lang="en-US" smtClean="0"/>
              <a:t>36</a:t>
            </a:fld>
            <a:endParaRPr lang="en-US"/>
          </a:p>
        </p:txBody>
      </p:sp>
    </p:spTree>
    <p:extLst>
      <p:ext uri="{BB962C8B-B14F-4D97-AF65-F5344CB8AC3E}">
        <p14:creationId xmlns:p14="http://schemas.microsoft.com/office/powerpoint/2010/main" val="763082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48FA0C-9058-344A-9C07-0A55EE9D931B}" type="slidenum">
              <a:rPr lang="en-US" smtClean="0"/>
              <a:t>37</a:t>
            </a:fld>
            <a:endParaRPr lang="en-US"/>
          </a:p>
        </p:txBody>
      </p:sp>
    </p:spTree>
    <p:extLst>
      <p:ext uri="{BB962C8B-B14F-4D97-AF65-F5344CB8AC3E}">
        <p14:creationId xmlns:p14="http://schemas.microsoft.com/office/powerpoint/2010/main" val="2096325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48FA0C-9058-344A-9C07-0A55EE9D931B}" type="slidenum">
              <a:rPr lang="en-US" smtClean="0"/>
              <a:t>38</a:t>
            </a:fld>
            <a:endParaRPr lang="en-US"/>
          </a:p>
        </p:txBody>
      </p:sp>
    </p:spTree>
    <p:extLst>
      <p:ext uri="{BB962C8B-B14F-4D97-AF65-F5344CB8AC3E}">
        <p14:creationId xmlns:p14="http://schemas.microsoft.com/office/powerpoint/2010/main" val="3083681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B7C3E-3D61-492D-AC24-9EB39996EE22}" type="slidenum">
              <a:rPr lang="en-US" smtClean="0"/>
              <a:t>41</a:t>
            </a:fld>
            <a:endParaRPr lang="en-US"/>
          </a:p>
        </p:txBody>
      </p:sp>
    </p:spTree>
    <p:extLst>
      <p:ext uri="{BB962C8B-B14F-4D97-AF65-F5344CB8AC3E}">
        <p14:creationId xmlns:p14="http://schemas.microsoft.com/office/powerpoint/2010/main" val="2487744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6B7C3E-3D61-492D-AC24-9EB39996EE22}" type="slidenum">
              <a:rPr lang="en-US" smtClean="0"/>
              <a:t>56</a:t>
            </a:fld>
            <a:endParaRPr lang="en-US"/>
          </a:p>
        </p:txBody>
      </p:sp>
    </p:spTree>
    <p:extLst>
      <p:ext uri="{BB962C8B-B14F-4D97-AF65-F5344CB8AC3E}">
        <p14:creationId xmlns:p14="http://schemas.microsoft.com/office/powerpoint/2010/main" val="3796283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Cold</a:t>
            </a:r>
            <a:r>
              <a:rPr lang="en-US" baseline="0" dirty="0"/>
              <a:t> content = amount of energy to get to ripening phase (or to get snow to an isothermal state)</a:t>
            </a:r>
          </a:p>
          <a:p>
            <a:r>
              <a:rPr lang="en-US" baseline="0" dirty="0"/>
              <a:t>Sensible heat, Q = </a:t>
            </a:r>
            <a:r>
              <a:rPr lang="en-US" baseline="0" dirty="0" err="1"/>
              <a:t>mC</a:t>
            </a:r>
            <a:r>
              <a:rPr lang="en-US" baseline="0" dirty="0"/>
              <a:t> delta T (same here but normalized to area so dimensionality is a little different</a:t>
            </a:r>
            <a:endParaRPr lang="en-US" dirty="0"/>
          </a:p>
        </p:txBody>
      </p:sp>
      <p:sp>
        <p:nvSpPr>
          <p:cNvPr id="4" name="Slide Number Placeholder 3"/>
          <p:cNvSpPr>
            <a:spLocks noGrp="1"/>
          </p:cNvSpPr>
          <p:nvPr>
            <p:ph type="sldNum" sz="quarter" idx="10"/>
          </p:nvPr>
        </p:nvSpPr>
        <p:spPr/>
        <p:txBody>
          <a:bodyPr/>
          <a:lstStyle/>
          <a:p>
            <a:fld id="{C351CCC4-887F-9342-A2DB-348F6DFC4C44}" type="slidenum">
              <a:rPr lang="en-US" smtClean="0"/>
              <a:t>58</a:t>
            </a:fld>
            <a:endParaRPr lang="en-US"/>
          </a:p>
        </p:txBody>
      </p:sp>
    </p:spTree>
    <p:extLst>
      <p:ext uri="{BB962C8B-B14F-4D97-AF65-F5344CB8AC3E}">
        <p14:creationId xmlns:p14="http://schemas.microsoft.com/office/powerpoint/2010/main" val="2248327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27256F2-7EF7-42F8-B9FA-A3B0A7B35370}"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4E278-2D7E-4A48-A42A-26410041B621}" type="slidenum">
              <a:rPr lang="en-US" smtClean="0"/>
              <a:t>‹#›</a:t>
            </a:fld>
            <a:endParaRPr lang="en-US"/>
          </a:p>
        </p:txBody>
      </p:sp>
    </p:spTree>
    <p:extLst>
      <p:ext uri="{BB962C8B-B14F-4D97-AF65-F5344CB8AC3E}">
        <p14:creationId xmlns:p14="http://schemas.microsoft.com/office/powerpoint/2010/main" val="1381142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7256F2-7EF7-42F8-B9FA-A3B0A7B35370}"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4E278-2D7E-4A48-A42A-26410041B621}" type="slidenum">
              <a:rPr lang="en-US" smtClean="0"/>
              <a:t>‹#›</a:t>
            </a:fld>
            <a:endParaRPr lang="en-US"/>
          </a:p>
        </p:txBody>
      </p:sp>
    </p:spTree>
    <p:extLst>
      <p:ext uri="{BB962C8B-B14F-4D97-AF65-F5344CB8AC3E}">
        <p14:creationId xmlns:p14="http://schemas.microsoft.com/office/powerpoint/2010/main" val="4214823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7256F2-7EF7-42F8-B9FA-A3B0A7B35370}"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4E278-2D7E-4A48-A42A-26410041B621}" type="slidenum">
              <a:rPr lang="en-US" smtClean="0"/>
              <a:t>‹#›</a:t>
            </a:fld>
            <a:endParaRPr lang="en-US"/>
          </a:p>
        </p:txBody>
      </p:sp>
    </p:spTree>
    <p:extLst>
      <p:ext uri="{BB962C8B-B14F-4D97-AF65-F5344CB8AC3E}">
        <p14:creationId xmlns:p14="http://schemas.microsoft.com/office/powerpoint/2010/main" val="3121140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7256F2-7EF7-42F8-B9FA-A3B0A7B35370}"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4E278-2D7E-4A48-A42A-26410041B621}" type="slidenum">
              <a:rPr lang="en-US" smtClean="0"/>
              <a:t>‹#›</a:t>
            </a:fld>
            <a:endParaRPr lang="en-US"/>
          </a:p>
        </p:txBody>
      </p:sp>
    </p:spTree>
    <p:extLst>
      <p:ext uri="{BB962C8B-B14F-4D97-AF65-F5344CB8AC3E}">
        <p14:creationId xmlns:p14="http://schemas.microsoft.com/office/powerpoint/2010/main" val="2220235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7256F2-7EF7-42F8-B9FA-A3B0A7B35370}"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4E278-2D7E-4A48-A42A-26410041B621}" type="slidenum">
              <a:rPr lang="en-US" smtClean="0"/>
              <a:t>‹#›</a:t>
            </a:fld>
            <a:endParaRPr lang="en-US"/>
          </a:p>
        </p:txBody>
      </p:sp>
    </p:spTree>
    <p:extLst>
      <p:ext uri="{BB962C8B-B14F-4D97-AF65-F5344CB8AC3E}">
        <p14:creationId xmlns:p14="http://schemas.microsoft.com/office/powerpoint/2010/main" val="93799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7256F2-7EF7-42F8-B9FA-A3B0A7B35370}"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64E278-2D7E-4A48-A42A-26410041B621}" type="slidenum">
              <a:rPr lang="en-US" smtClean="0"/>
              <a:t>‹#›</a:t>
            </a:fld>
            <a:endParaRPr lang="en-US"/>
          </a:p>
        </p:txBody>
      </p:sp>
    </p:spTree>
    <p:extLst>
      <p:ext uri="{BB962C8B-B14F-4D97-AF65-F5344CB8AC3E}">
        <p14:creationId xmlns:p14="http://schemas.microsoft.com/office/powerpoint/2010/main" val="1783563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7256F2-7EF7-42F8-B9FA-A3B0A7B35370}" type="datetimeFigureOut">
              <a:rPr lang="en-US" smtClean="0"/>
              <a:t>9/30/2022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64E278-2D7E-4A48-A42A-26410041B621}" type="slidenum">
              <a:rPr lang="en-US" smtClean="0"/>
              <a:t>‹#›</a:t>
            </a:fld>
            <a:endParaRPr lang="en-US"/>
          </a:p>
        </p:txBody>
      </p:sp>
    </p:spTree>
    <p:extLst>
      <p:ext uri="{BB962C8B-B14F-4D97-AF65-F5344CB8AC3E}">
        <p14:creationId xmlns:p14="http://schemas.microsoft.com/office/powerpoint/2010/main" val="3850687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7256F2-7EF7-42F8-B9FA-A3B0A7B35370}" type="datetimeFigureOut">
              <a:rPr lang="en-US" smtClean="0"/>
              <a:t>9/30/2022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64E278-2D7E-4A48-A42A-26410041B621}" type="slidenum">
              <a:rPr lang="en-US" smtClean="0"/>
              <a:t>‹#›</a:t>
            </a:fld>
            <a:endParaRPr lang="en-US"/>
          </a:p>
        </p:txBody>
      </p:sp>
    </p:spTree>
    <p:extLst>
      <p:ext uri="{BB962C8B-B14F-4D97-AF65-F5344CB8AC3E}">
        <p14:creationId xmlns:p14="http://schemas.microsoft.com/office/powerpoint/2010/main" val="1119388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7256F2-7EF7-42F8-B9FA-A3B0A7B35370}" type="datetimeFigureOut">
              <a:rPr lang="en-US" smtClean="0"/>
              <a:t>9/30/2022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64E278-2D7E-4A48-A42A-26410041B621}" type="slidenum">
              <a:rPr lang="en-US" smtClean="0"/>
              <a:t>‹#›</a:t>
            </a:fld>
            <a:endParaRPr lang="en-US"/>
          </a:p>
        </p:txBody>
      </p:sp>
    </p:spTree>
    <p:extLst>
      <p:ext uri="{BB962C8B-B14F-4D97-AF65-F5344CB8AC3E}">
        <p14:creationId xmlns:p14="http://schemas.microsoft.com/office/powerpoint/2010/main" val="1092375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7256F2-7EF7-42F8-B9FA-A3B0A7B35370}"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64E278-2D7E-4A48-A42A-26410041B621}" type="slidenum">
              <a:rPr lang="en-US" smtClean="0"/>
              <a:t>‹#›</a:t>
            </a:fld>
            <a:endParaRPr lang="en-US"/>
          </a:p>
        </p:txBody>
      </p:sp>
    </p:spTree>
    <p:extLst>
      <p:ext uri="{BB962C8B-B14F-4D97-AF65-F5344CB8AC3E}">
        <p14:creationId xmlns:p14="http://schemas.microsoft.com/office/powerpoint/2010/main" val="1806451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7256F2-7EF7-42F8-B9FA-A3B0A7B35370}"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64E278-2D7E-4A48-A42A-26410041B621}" type="slidenum">
              <a:rPr lang="en-US" smtClean="0"/>
              <a:t>‹#›</a:t>
            </a:fld>
            <a:endParaRPr lang="en-US"/>
          </a:p>
        </p:txBody>
      </p:sp>
    </p:spTree>
    <p:extLst>
      <p:ext uri="{BB962C8B-B14F-4D97-AF65-F5344CB8AC3E}">
        <p14:creationId xmlns:p14="http://schemas.microsoft.com/office/powerpoint/2010/main" val="3927861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7256F2-7EF7-42F8-B9FA-A3B0A7B35370}" type="datetimeFigureOut">
              <a:rPr lang="en-US" smtClean="0"/>
              <a:t>9/30/2022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64E278-2D7E-4A48-A42A-26410041B621}" type="slidenum">
              <a:rPr lang="en-US" smtClean="0"/>
              <a:t>‹#›</a:t>
            </a:fld>
            <a:endParaRPr lang="en-US"/>
          </a:p>
        </p:txBody>
      </p:sp>
    </p:spTree>
    <p:extLst>
      <p:ext uri="{BB962C8B-B14F-4D97-AF65-F5344CB8AC3E}">
        <p14:creationId xmlns:p14="http://schemas.microsoft.com/office/powerpoint/2010/main" val="4066403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10.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0.png"/><Relationship Id="rId7" Type="http://schemas.openxmlformats.org/officeDocument/2006/relationships/image" Target="../media/image280.png"/><Relationship Id="rId12" Type="http://schemas.openxmlformats.org/officeDocument/2006/relationships/image" Target="../media/image33.png"/><Relationship Id="rId2"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220.png"/><Relationship Id="rId4" Type="http://schemas.openxmlformats.org/officeDocument/2006/relationships/image" Target="../media/image250.png"/><Relationship Id="rId9" Type="http://schemas.openxmlformats.org/officeDocument/2006/relationships/image" Target="../media/image30.png"/><Relationship Id="rId14" Type="http://schemas.openxmlformats.org/officeDocument/2006/relationships/image" Target="../media/image3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5.emf"/><Relationship Id="rId2" Type="http://schemas.openxmlformats.org/officeDocument/2006/relationships/oleObject" Target="../embeddings/oleObject2.bin"/><Relationship Id="rId1" Type="http://schemas.openxmlformats.org/officeDocument/2006/relationships/slideLayout" Target="../slideLayouts/slideLayout2.xml"/><Relationship Id="rId6" Type="http://schemas.openxmlformats.org/officeDocument/2006/relationships/oleObject" Target="../embeddings/oleObject4.bin"/><Relationship Id="rId5" Type="http://schemas.openxmlformats.org/officeDocument/2006/relationships/image" Target="../media/image34.emf"/><Relationship Id="rId4" Type="http://schemas.openxmlformats.org/officeDocument/2006/relationships/oleObject" Target="../embeddings/oleObject3.bin"/></Relationships>
</file>

<file path=ppt/slides/_rels/slide6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oleObject" Target="../embeddings/oleObject5.bin"/><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oleObject" Target="../embeddings/oleObject6.bin"/><Relationship Id="rId4" Type="http://schemas.openxmlformats.org/officeDocument/2006/relationships/image" Target="../media/image36.emf"/></Relationships>
</file>

<file path=ppt/slides/_rels/slide6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7.png"/><Relationship Id="rId7"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53.png"/><Relationship Id="rId5" Type="http://schemas.openxmlformats.org/officeDocument/2006/relationships/image" Target="../media/image39.png"/><Relationship Id="rId10" Type="http://schemas.openxmlformats.org/officeDocument/2006/relationships/image" Target="../media/image52.png"/><Relationship Id="rId4" Type="http://schemas.openxmlformats.org/officeDocument/2006/relationships/image" Target="../media/image38.png"/><Relationship Id="rId9" Type="http://schemas.openxmlformats.org/officeDocument/2006/relationships/image" Target="../media/image51.png"/></Relationships>
</file>

<file path=ppt/slides/_rels/slide6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7.png"/><Relationship Id="rId7"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53.png"/><Relationship Id="rId5" Type="http://schemas.openxmlformats.org/officeDocument/2006/relationships/image" Target="../media/image39.png"/><Relationship Id="rId10" Type="http://schemas.openxmlformats.org/officeDocument/2006/relationships/image" Target="../media/image52.png"/><Relationship Id="rId4" Type="http://schemas.openxmlformats.org/officeDocument/2006/relationships/image" Target="../media/image38.png"/><Relationship Id="rId9" Type="http://schemas.openxmlformats.org/officeDocument/2006/relationships/image" Target="../media/image51.png"/></Relationships>
</file>

<file path=ppt/slides/_rels/slide6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5.png"/><Relationship Id="rId3" Type="http://schemas.openxmlformats.org/officeDocument/2006/relationships/image" Target="../media/image37.png"/><Relationship Id="rId7" Type="http://schemas.openxmlformats.org/officeDocument/2006/relationships/image" Target="../media/image48.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image" Target="../media/image31.png"/><Relationship Id="rId16"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53.png"/><Relationship Id="rId5" Type="http://schemas.openxmlformats.org/officeDocument/2006/relationships/image" Target="../media/image39.png"/><Relationship Id="rId15" Type="http://schemas.openxmlformats.org/officeDocument/2006/relationships/image" Target="../media/image42.png"/><Relationship Id="rId10" Type="http://schemas.openxmlformats.org/officeDocument/2006/relationships/image" Target="../media/image52.png"/><Relationship Id="rId4" Type="http://schemas.openxmlformats.org/officeDocument/2006/relationships/image" Target="../media/image38.png"/><Relationship Id="rId9" Type="http://schemas.openxmlformats.org/officeDocument/2006/relationships/image" Target="../media/image51.png"/><Relationship Id="rId14" Type="http://schemas.openxmlformats.org/officeDocument/2006/relationships/image" Target="../media/image56.png"/></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0.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Precipitation</a:t>
            </a:r>
          </a:p>
        </p:txBody>
      </p:sp>
      <p:sp>
        <p:nvSpPr>
          <p:cNvPr id="3" name="Rectangle 2"/>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1</a:t>
            </a:fld>
            <a:endParaRPr lang="en-US" dirty="0">
              <a:solidFill>
                <a:schemeClr val="tx1"/>
              </a:solidFill>
            </a:endParaRPr>
          </a:p>
        </p:txBody>
      </p:sp>
      <p:grpSp>
        <p:nvGrpSpPr>
          <p:cNvPr id="4" name="Group 3">
            <a:extLst>
              <a:ext uri="{FF2B5EF4-FFF2-40B4-BE49-F238E27FC236}">
                <a16:creationId xmlns:a16="http://schemas.microsoft.com/office/drawing/2014/main" id="{63FAFFC0-1684-4E16-A5A0-4A9ECDED2762}"/>
              </a:ext>
            </a:extLst>
          </p:cNvPr>
          <p:cNvGrpSpPr/>
          <p:nvPr/>
        </p:nvGrpSpPr>
        <p:grpSpPr>
          <a:xfrm>
            <a:off x="539961" y="29029"/>
            <a:ext cx="4109668" cy="1031631"/>
            <a:chOff x="550984" y="-11723"/>
            <a:chExt cx="4109668" cy="1031631"/>
          </a:xfrm>
        </p:grpSpPr>
        <p:sp>
          <p:nvSpPr>
            <p:cNvPr id="5" name="Rectangle 4">
              <a:extLst>
                <a:ext uri="{FF2B5EF4-FFF2-40B4-BE49-F238E27FC236}">
                  <a16:creationId xmlns:a16="http://schemas.microsoft.com/office/drawing/2014/main" id="{DBBA5211-246E-4511-8409-7A9C1D83A4ED}"/>
                </a:ext>
              </a:extLst>
            </p:cNvPr>
            <p:cNvSpPr/>
            <p:nvPr/>
          </p:nvSpPr>
          <p:spPr>
            <a:xfrm>
              <a:off x="1542313" y="-11723"/>
              <a:ext cx="3118339" cy="1031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NOTE: Slides for each module are numbered for easier cross-referencing with class notes</a:t>
              </a:r>
            </a:p>
          </p:txBody>
        </p:sp>
        <p:sp>
          <p:nvSpPr>
            <p:cNvPr id="6" name="Right Arrow 3">
              <a:extLst>
                <a:ext uri="{FF2B5EF4-FFF2-40B4-BE49-F238E27FC236}">
                  <a16:creationId xmlns:a16="http://schemas.microsoft.com/office/drawing/2014/main" id="{B98E7A27-7D73-4E3F-88D7-7034332E4A2D}"/>
                </a:ext>
              </a:extLst>
            </p:cNvPr>
            <p:cNvSpPr/>
            <p:nvPr/>
          </p:nvSpPr>
          <p:spPr>
            <a:xfrm rot="10800000">
              <a:off x="550984" y="117231"/>
              <a:ext cx="1025875" cy="597877"/>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6ACAAA07-1202-41AF-B32F-F45FC9223CEB}"/>
              </a:ext>
            </a:extLst>
          </p:cNvPr>
          <p:cNvSpPr/>
          <p:nvPr/>
        </p:nvSpPr>
        <p:spPr>
          <a:xfrm>
            <a:off x="4463144" y="4854192"/>
            <a:ext cx="3760700" cy="1786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NOTE: My slides have TONS of animations and building graphics.  These do not translate well to D2L, so it is best to download the power point to work through the logic behind the animations</a:t>
            </a:r>
          </a:p>
        </p:txBody>
      </p:sp>
    </p:spTree>
    <p:extLst>
      <p:ext uri="{BB962C8B-B14F-4D97-AF65-F5344CB8AC3E}">
        <p14:creationId xmlns:p14="http://schemas.microsoft.com/office/powerpoint/2010/main" val="2858810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Precipitation: relative humidity</a:t>
            </a:r>
          </a:p>
        </p:txBody>
      </p:sp>
      <p:pic>
        <p:nvPicPr>
          <p:cNvPr id="4" name="Picture 3"/>
          <p:cNvPicPr>
            <a:picLocks noChangeAspect="1"/>
          </p:cNvPicPr>
          <p:nvPr/>
        </p:nvPicPr>
        <p:blipFill>
          <a:blip r:embed="rId2"/>
          <a:stretch>
            <a:fillRect/>
          </a:stretch>
        </p:blipFill>
        <p:spPr>
          <a:xfrm>
            <a:off x="3781425" y="1408534"/>
            <a:ext cx="6086475" cy="5054386"/>
          </a:xfrm>
          <a:prstGeom prst="rect">
            <a:avLst/>
          </a:prstGeom>
        </p:spPr>
      </p:pic>
      <p:sp>
        <p:nvSpPr>
          <p:cNvPr id="3" name="Oval 2"/>
          <p:cNvSpPr/>
          <p:nvPr/>
        </p:nvSpPr>
        <p:spPr>
          <a:xfrm>
            <a:off x="6515100" y="5276785"/>
            <a:ext cx="114300" cy="1333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cxnSpLocks/>
          </p:cNvCxnSpPr>
          <p:nvPr/>
        </p:nvCxnSpPr>
        <p:spPr>
          <a:xfrm>
            <a:off x="6572250" y="1973943"/>
            <a:ext cx="0" cy="3759200"/>
          </a:xfrm>
          <a:prstGeom prst="straightConnector1">
            <a:avLst/>
          </a:prstGeom>
          <a:ln w="3810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p:cNvSpPr txBox="1"/>
              <p:nvPr/>
            </p:nvSpPr>
            <p:spPr>
              <a:xfrm>
                <a:off x="7783302" y="4649014"/>
                <a:ext cx="1602555" cy="618246"/>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𝑥</m:t>
                          </m:r>
                          <m:r>
                            <a:rPr lang="en-US" i="1">
                              <a:latin typeface="Cambria Math" panose="02040503050406030204" pitchFamily="18" charset="0"/>
                            </a:rPr>
                            <m:t> </m:t>
                          </m:r>
                          <m:r>
                            <m:rPr>
                              <m:sty m:val="p"/>
                            </m:rPr>
                            <a:rPr lang="en-US" i="0">
                              <a:latin typeface="Cambria Math" panose="02040503050406030204" pitchFamily="18" charset="0"/>
                            </a:rPr>
                            <m:t>kPa</m:t>
                          </m:r>
                        </m:num>
                        <m:den>
                          <m:r>
                            <a:rPr lang="en-US" b="0" i="1" smtClean="0">
                              <a:latin typeface="Cambria Math" panose="02040503050406030204" pitchFamily="18" charset="0"/>
                            </a:rPr>
                            <m:t>2.4 </m:t>
                          </m:r>
                          <m:r>
                            <m:rPr>
                              <m:sty m:val="p"/>
                            </m:rPr>
                            <a:rPr lang="en-US" b="0" i="0" smtClean="0">
                              <a:latin typeface="Cambria Math" panose="02040503050406030204" pitchFamily="18" charset="0"/>
                            </a:rPr>
                            <m:t>kPa</m:t>
                          </m:r>
                        </m:den>
                      </m:f>
                      <m:r>
                        <a:rPr lang="en-US" b="0" i="1" smtClean="0">
                          <a:latin typeface="Cambria Math" panose="02040503050406030204" pitchFamily="18" charset="0"/>
                        </a:rPr>
                        <m:t>=0.6</m:t>
                      </m:r>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7783302" y="4649014"/>
                <a:ext cx="1602555" cy="618246"/>
              </a:xfrm>
              <a:prstGeom prst="rect">
                <a:avLst/>
              </a:prstGeom>
              <a:blipFill rotWithShape="0">
                <a:blip r:embed="rId3"/>
                <a:stretch>
                  <a:fillRect/>
                </a:stretch>
              </a:blipFill>
            </p:spPr>
            <p:txBody>
              <a:bodyPr/>
              <a:lstStyle/>
              <a:p>
                <a:r>
                  <a:rPr lang="en-US">
                    <a:noFill/>
                  </a:rPr>
                  <a:t> </a:t>
                </a:r>
              </a:p>
            </p:txBody>
          </p:sp>
        </mc:Fallback>
      </mc:AlternateContent>
      <p:cxnSp>
        <p:nvCxnSpPr>
          <p:cNvPr id="9" name="Straight Arrow Connector 8"/>
          <p:cNvCxnSpPr>
            <a:endCxn id="3" idx="2"/>
          </p:cNvCxnSpPr>
          <p:nvPr/>
        </p:nvCxnSpPr>
        <p:spPr>
          <a:xfrm flipV="1">
            <a:off x="4511675" y="5343460"/>
            <a:ext cx="2003425" cy="66675"/>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Rectangle 12"/>
              <p:cNvSpPr/>
              <p:nvPr/>
            </p:nvSpPr>
            <p:spPr>
              <a:xfrm>
                <a:off x="3394944" y="5192131"/>
                <a:ext cx="1119217" cy="369332"/>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i="1" smtClean="0">
                          <a:latin typeface="Cambria Math" panose="02040503050406030204" pitchFamily="18" charset="0"/>
                        </a:rPr>
                        <m:t>1</m:t>
                      </m:r>
                      <m:r>
                        <a:rPr lang="en-US" i="1">
                          <a:latin typeface="Cambria Math" panose="02040503050406030204" pitchFamily="18" charset="0"/>
                        </a:rPr>
                        <m:t>.4 </m:t>
                      </m:r>
                      <m:r>
                        <m:rPr>
                          <m:sty m:val="p"/>
                        </m:rPr>
                        <a:rPr lang="en-US">
                          <a:latin typeface="Cambria Math" panose="02040503050406030204" pitchFamily="18" charset="0"/>
                        </a:rPr>
                        <m:t>kPa</m:t>
                      </m:r>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3394944" y="5192131"/>
                <a:ext cx="1119217" cy="369332"/>
              </a:xfrm>
              <a:prstGeom prst="rect">
                <a:avLst/>
              </a:prstGeom>
              <a:blipFill rotWithShape="0">
                <a:blip r:embed="rId4"/>
                <a:stretch>
                  <a:fillRect/>
                </a:stretch>
              </a:blipFill>
            </p:spPr>
            <p:txBody>
              <a:bodyPr/>
              <a:lstStyle/>
              <a:p>
                <a:r>
                  <a:rPr lang="en-US">
                    <a:noFill/>
                  </a:rPr>
                  <a:t> </a:t>
                </a:r>
              </a:p>
            </p:txBody>
          </p:sp>
        </mc:Fallback>
      </mc:AlternateContent>
      <p:cxnSp>
        <p:nvCxnSpPr>
          <p:cNvPr id="10" name="Straight Arrow Connector 9"/>
          <p:cNvCxnSpPr/>
          <p:nvPr/>
        </p:nvCxnSpPr>
        <p:spPr>
          <a:xfrm>
            <a:off x="4511675" y="5087164"/>
            <a:ext cx="2060575" cy="0"/>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315200" y="3084087"/>
            <a:ext cx="1597617" cy="369332"/>
          </a:xfrm>
          <a:prstGeom prst="rect">
            <a:avLst/>
          </a:prstGeom>
          <a:noFill/>
        </p:spPr>
        <p:txBody>
          <a:bodyPr wrap="none" rtlCol="0">
            <a:spAutoFit/>
          </a:bodyPr>
          <a:lstStyle/>
          <a:p>
            <a:r>
              <a:rPr lang="en-US" dirty="0"/>
              <a:t>Over-saturated</a:t>
            </a:r>
          </a:p>
        </p:txBody>
      </p:sp>
      <p:sp>
        <p:nvSpPr>
          <p:cNvPr id="14" name="TextBox 13"/>
          <p:cNvSpPr txBox="1"/>
          <p:nvPr/>
        </p:nvSpPr>
        <p:spPr>
          <a:xfrm>
            <a:off x="8715288" y="3676015"/>
            <a:ext cx="1734514" cy="369332"/>
          </a:xfrm>
          <a:prstGeom prst="rect">
            <a:avLst/>
          </a:prstGeom>
          <a:noFill/>
        </p:spPr>
        <p:txBody>
          <a:bodyPr wrap="none" rtlCol="0">
            <a:spAutoFit/>
          </a:bodyPr>
          <a:lstStyle/>
          <a:p>
            <a:r>
              <a:rPr lang="en-US" dirty="0"/>
              <a:t>Under-saturated</a:t>
            </a:r>
          </a:p>
        </p:txBody>
      </p:sp>
      <mc:AlternateContent xmlns:mc="http://schemas.openxmlformats.org/markup-compatibility/2006" xmlns:a14="http://schemas.microsoft.com/office/drawing/2010/main">
        <mc:Choice Requires="a14">
          <p:sp>
            <p:nvSpPr>
              <p:cNvPr id="15" name="TextBox 14"/>
              <p:cNvSpPr txBox="1"/>
              <p:nvPr/>
            </p:nvSpPr>
            <p:spPr>
              <a:xfrm>
                <a:off x="250582" y="1736458"/>
                <a:ext cx="3384305" cy="2439386"/>
              </a:xfrm>
              <a:prstGeom prst="rect">
                <a:avLst/>
              </a:prstGeom>
              <a:noFill/>
            </p:spPr>
            <p:txBody>
              <a:bodyPr wrap="square" rtlCol="0">
                <a:spAutoFit/>
              </a:bodyPr>
              <a:lstStyle/>
              <a:p>
                <a:r>
                  <a:rPr lang="en-US" dirty="0"/>
                  <a:t>Antoine Equation</a:t>
                </a:r>
              </a:p>
              <a:p>
                <a:endParaRPr lang="en-US" dirty="0"/>
              </a:p>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𝑒</m:t>
                          </m:r>
                        </m:e>
                        <m:sub>
                          <m:r>
                            <a:rPr lang="en-US" b="0" i="1" smtClean="0">
                              <a:latin typeface="Cambria Math" panose="02040503050406030204" pitchFamily="18" charset="0"/>
                            </a:rPr>
                            <m:t>𝑤</m:t>
                          </m:r>
                        </m:sub>
                        <m:sup>
                          <m:r>
                            <a:rPr lang="en-US" b="0" i="1" smtClean="0">
                              <a:latin typeface="Cambria Math" panose="02040503050406030204" pitchFamily="18" charset="0"/>
                            </a:rPr>
                            <m:t>∗</m:t>
                          </m:r>
                        </m:sup>
                      </m:sSub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d>
                            <m:dPr>
                              <m:ctrlPr>
                                <a:rPr lang="en-US" b="0" i="1" smtClean="0">
                                  <a:latin typeface="Cambria Math" panose="02040503050406030204" pitchFamily="18" charset="0"/>
                                </a:rPr>
                              </m:ctrlPr>
                            </m:dPr>
                            <m:e>
                              <m:r>
                                <a:rPr lang="en-US" b="0" i="1" smtClean="0">
                                  <a:latin typeface="Cambria Math" panose="02040503050406030204" pitchFamily="18" charset="0"/>
                                </a:rPr>
                                <m:t>8.07131−</m:t>
                              </m:r>
                              <m:f>
                                <m:fPr>
                                  <m:ctrlPr>
                                    <a:rPr lang="en-US" b="0" i="1" smtClean="0">
                                      <a:latin typeface="Cambria Math" panose="02040503050406030204" pitchFamily="18" charset="0"/>
                                    </a:rPr>
                                  </m:ctrlPr>
                                </m:fPr>
                                <m:num>
                                  <m:r>
                                    <a:rPr lang="en-US" b="0" i="1" smtClean="0">
                                      <a:latin typeface="Cambria Math" panose="02040503050406030204" pitchFamily="18" charset="0"/>
                                    </a:rPr>
                                    <m:t>1730.63</m:t>
                                  </m:r>
                                </m:num>
                                <m:den>
                                  <m:r>
                                    <a:rPr lang="en-US" b="0" i="1" smtClean="0">
                                      <a:latin typeface="Cambria Math" panose="02040503050406030204" pitchFamily="18" charset="0"/>
                                    </a:rPr>
                                    <m:t>233.426+</m:t>
                                  </m:r>
                                  <m:r>
                                    <a:rPr lang="en-US" b="0" i="1" smtClean="0">
                                      <a:latin typeface="Cambria Math" panose="02040503050406030204" pitchFamily="18" charset="0"/>
                                    </a:rPr>
                                    <m:t>𝑇</m:t>
                                  </m:r>
                                </m:den>
                              </m:f>
                            </m:e>
                          </m:d>
                        </m:sup>
                      </m:sSup>
                    </m:oMath>
                  </m:oMathPara>
                </a14:m>
                <a:endParaRPr lang="en-US" b="0" dirty="0"/>
              </a:p>
              <a:p>
                <a:endParaRPr lang="en-US" dirty="0"/>
              </a:p>
              <a:p>
                <a:r>
                  <a:rPr lang="en-US" dirty="0"/>
                  <a:t>Empirical equation for saturation vapor pressure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𝑒</m:t>
                        </m:r>
                      </m:e>
                      <m:sub>
                        <m:r>
                          <a:rPr lang="en-US" b="0" i="1" smtClean="0">
                            <a:latin typeface="Cambria Math" panose="02040503050406030204" pitchFamily="18" charset="0"/>
                          </a:rPr>
                          <m:t>𝑤</m:t>
                        </m:r>
                      </m:sub>
                      <m:sup>
                        <m:r>
                          <a:rPr lang="en-US" b="0" i="1" smtClean="0">
                            <a:latin typeface="Cambria Math" panose="02040503050406030204" pitchFamily="18" charset="0"/>
                          </a:rPr>
                          <m:t>∗</m:t>
                        </m:r>
                      </m:sup>
                    </m:sSubSup>
                  </m:oMath>
                </a14:m>
                <a:r>
                  <a:rPr lang="en-US" dirty="0"/>
                  <a:t>) in units of mm Hg based on temperature in units of </a:t>
                </a:r>
                <a:r>
                  <a:rPr lang="en-US" dirty="0">
                    <a:latin typeface="Calibri" panose="020F0502020204030204" pitchFamily="34" charset="0"/>
                  </a:rPr>
                  <a:t>°C</a:t>
                </a:r>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250582" y="1736458"/>
                <a:ext cx="3384305" cy="2439386"/>
              </a:xfrm>
              <a:prstGeom prst="rect">
                <a:avLst/>
              </a:prstGeom>
              <a:blipFill rotWithShape="0">
                <a:blip r:embed="rId5"/>
                <a:stretch>
                  <a:fillRect l="-1441" t="-1500" b="-3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341435" y="4381077"/>
                <a:ext cx="3384305" cy="1721305"/>
              </a:xfrm>
              <a:prstGeom prst="rect">
                <a:avLst/>
              </a:prstGeom>
              <a:noFill/>
            </p:spPr>
            <p:txBody>
              <a:bodyPr wrap="square" rtlCol="0">
                <a:spAutoFit/>
              </a:bodyPr>
              <a:lstStyle/>
              <a:p>
                <a:r>
                  <a:rPr lang="en-US" dirty="0"/>
                  <a:t>Relative humidity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𝑎</m:t>
                        </m:r>
                      </m:sub>
                    </m:sSub>
                  </m:oMath>
                </a14:m>
                <a:r>
                  <a:rPr lang="en-US" dirty="0"/>
                  <a:t>) is the absolute vapor pressure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𝑤</m:t>
                        </m:r>
                      </m:sub>
                    </m:sSub>
                  </m:oMath>
                </a14:m>
                <a:r>
                  <a:rPr lang="en-US" dirty="0"/>
                  <a:t>) divided by the saturation vapor pressure.</a:t>
                </a:r>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𝑎</m:t>
                          </m:r>
                        </m:sub>
                      </m:sSub>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𝑤</m:t>
                              </m:r>
                            </m:sub>
                          </m:sSub>
                        </m:num>
                        <m:den>
                          <m:sSubSup>
                            <m:sSubSupPr>
                              <m:ctrlPr>
                                <a:rPr lang="en-US" i="1">
                                  <a:latin typeface="Cambria Math" panose="02040503050406030204" pitchFamily="18" charset="0"/>
                                </a:rPr>
                              </m:ctrlPr>
                            </m:sSubSupPr>
                            <m:e>
                              <m:r>
                                <a:rPr lang="en-US" i="1">
                                  <a:latin typeface="Cambria Math" panose="02040503050406030204" pitchFamily="18" charset="0"/>
                                </a:rPr>
                                <m:t>𝑒</m:t>
                              </m:r>
                            </m:e>
                            <m:sub>
                              <m:r>
                                <a:rPr lang="en-US" i="1">
                                  <a:latin typeface="Cambria Math" panose="02040503050406030204" pitchFamily="18" charset="0"/>
                                </a:rPr>
                                <m:t>𝑤</m:t>
                              </m:r>
                            </m:sub>
                            <m:sup>
                              <m:r>
                                <a:rPr lang="en-US" i="1">
                                  <a:latin typeface="Cambria Math" panose="02040503050406030204" pitchFamily="18" charset="0"/>
                                </a:rPr>
                                <m:t>∗</m:t>
                              </m:r>
                            </m:sup>
                          </m:sSubSup>
                        </m:den>
                      </m:f>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341435" y="4381077"/>
                <a:ext cx="3384305" cy="1721305"/>
              </a:xfrm>
              <a:prstGeom prst="rect">
                <a:avLst/>
              </a:prstGeom>
              <a:blipFill rotWithShape="0">
                <a:blip r:embed="rId6"/>
                <a:stretch>
                  <a:fillRect l="-1441" t="-2128"/>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6B7379AE-32BF-49A0-8773-0ED2A5472669}"/>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10</a:t>
            </a:fld>
            <a:endParaRPr lang="en-US" dirty="0">
              <a:solidFill>
                <a:schemeClr val="tx1"/>
              </a:solidFill>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65E8C4A-7076-4E4D-AC59-8158FA7E0BDD}"/>
                  </a:ext>
                </a:extLst>
              </p:cNvPr>
              <p:cNvSpPr txBox="1"/>
              <p:nvPr/>
            </p:nvSpPr>
            <p:spPr>
              <a:xfrm>
                <a:off x="9916990" y="1700213"/>
                <a:ext cx="1933575" cy="1477328"/>
              </a:xfrm>
              <a:prstGeom prst="rect">
                <a:avLst/>
              </a:prstGeom>
              <a:noFill/>
            </p:spPr>
            <p:txBody>
              <a:bodyPr wrap="square" rtlCol="0">
                <a:spAutoFit/>
              </a:bodyPr>
              <a:lstStyle/>
              <a:p>
                <a14:m>
                  <m:oMath xmlns:m="http://schemas.openxmlformats.org/officeDocument/2006/math">
                    <m:r>
                      <a:rPr lang="en-US" b="0" i="1" smtClean="0">
                        <a:latin typeface="Cambria Math" panose="02040503050406030204" pitchFamily="18" charset="0"/>
                      </a:rPr>
                      <m:t>𝑇</m:t>
                    </m:r>
                  </m:oMath>
                </a14:m>
                <a:r>
                  <a:rPr lang="en-US" dirty="0"/>
                  <a:t> is 20 </a:t>
                </a:r>
                <a:r>
                  <a:rPr lang="en-US" dirty="0">
                    <a:latin typeface="Calibri" panose="020F0502020204030204" pitchFamily="34" charset="0"/>
                  </a:rPr>
                  <a:t>°C and relative humidity is 60%. What is the absolute vapor pressure?</a:t>
                </a:r>
                <a:endParaRPr lang="en-US" dirty="0"/>
              </a:p>
            </p:txBody>
          </p:sp>
        </mc:Choice>
        <mc:Fallback xmlns="">
          <p:sp>
            <p:nvSpPr>
              <p:cNvPr id="21" name="TextBox 20">
                <a:extLst>
                  <a:ext uri="{FF2B5EF4-FFF2-40B4-BE49-F238E27FC236}">
                    <a16:creationId xmlns:a16="http://schemas.microsoft.com/office/drawing/2014/main" id="{365E8C4A-7076-4E4D-AC59-8158FA7E0BDD}"/>
                  </a:ext>
                </a:extLst>
              </p:cNvPr>
              <p:cNvSpPr txBox="1">
                <a:spLocks noRot="1" noChangeAspect="1" noMove="1" noResize="1" noEditPoints="1" noAdjustHandles="1" noChangeArrowheads="1" noChangeShapeType="1" noTextEdit="1"/>
              </p:cNvSpPr>
              <p:nvPr/>
            </p:nvSpPr>
            <p:spPr>
              <a:xfrm>
                <a:off x="9916990" y="1700213"/>
                <a:ext cx="1933575" cy="1477328"/>
              </a:xfrm>
              <a:prstGeom prst="rect">
                <a:avLst/>
              </a:prstGeom>
              <a:blipFill>
                <a:blip r:embed="rId7"/>
                <a:stretch>
                  <a:fillRect l="-2839" t="-2479" r="-5047" b="-5785"/>
                </a:stretch>
              </a:blipFill>
            </p:spPr>
            <p:txBody>
              <a:bodyPr/>
              <a:lstStyle/>
              <a:p>
                <a:r>
                  <a:rPr lang="en-US">
                    <a:noFill/>
                  </a:rPr>
                  <a:t> </a:t>
                </a:r>
              </a:p>
            </p:txBody>
          </p:sp>
        </mc:Fallback>
      </mc:AlternateContent>
    </p:spTree>
    <p:extLst>
      <p:ext uri="{BB962C8B-B14F-4D97-AF65-F5344CB8AC3E}">
        <p14:creationId xmlns:p14="http://schemas.microsoft.com/office/powerpoint/2010/main" val="73375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Precipitation: physics of water in air</a:t>
            </a:r>
          </a:p>
        </p:txBody>
      </p:sp>
      <p:sp>
        <p:nvSpPr>
          <p:cNvPr id="9" name="TextBox 8"/>
          <p:cNvSpPr txBox="1"/>
          <p:nvPr/>
        </p:nvSpPr>
        <p:spPr>
          <a:xfrm>
            <a:off x="1306901" y="5031095"/>
            <a:ext cx="9342050" cy="646331"/>
          </a:xfrm>
          <a:prstGeom prst="rect">
            <a:avLst/>
          </a:prstGeom>
          <a:noFill/>
        </p:spPr>
        <p:txBody>
          <a:bodyPr wrap="square" rtlCol="0">
            <a:spAutoFit/>
          </a:bodyPr>
          <a:lstStyle/>
          <a:p>
            <a:pPr marL="231775" indent="-231775"/>
            <a:r>
              <a:rPr lang="en-US" b="1" i="1" dirty="0"/>
              <a:t>Dew point:</a:t>
            </a:r>
            <a:r>
              <a:rPr lang="en-US" dirty="0"/>
              <a:t>  the temperature at which the air will be saturated with water for a given absolute humidity [T]</a:t>
            </a:r>
          </a:p>
        </p:txBody>
      </p:sp>
      <p:sp>
        <p:nvSpPr>
          <p:cNvPr id="10" name="TextBox 9"/>
          <p:cNvSpPr txBox="1"/>
          <p:nvPr/>
        </p:nvSpPr>
        <p:spPr>
          <a:xfrm>
            <a:off x="2011750" y="5766184"/>
            <a:ext cx="9342050" cy="369332"/>
          </a:xfrm>
          <a:prstGeom prst="rect">
            <a:avLst/>
          </a:prstGeom>
          <a:noFill/>
        </p:spPr>
        <p:txBody>
          <a:bodyPr wrap="square" rtlCol="0">
            <a:spAutoFit/>
          </a:bodyPr>
          <a:lstStyle/>
          <a:p>
            <a:r>
              <a:rPr lang="en-US" dirty="0"/>
              <a:t>In other words, the temperature at which water will start to condense</a:t>
            </a:r>
          </a:p>
        </p:txBody>
      </p:sp>
      <p:sp>
        <p:nvSpPr>
          <p:cNvPr id="11" name="TextBox 10"/>
          <p:cNvSpPr txBox="1"/>
          <p:nvPr/>
        </p:nvSpPr>
        <p:spPr>
          <a:xfrm>
            <a:off x="2011750" y="6039608"/>
            <a:ext cx="9342050" cy="369332"/>
          </a:xfrm>
          <a:prstGeom prst="rect">
            <a:avLst/>
          </a:prstGeom>
          <a:noFill/>
        </p:spPr>
        <p:txBody>
          <a:bodyPr wrap="square" rtlCol="0">
            <a:spAutoFit/>
          </a:bodyPr>
          <a:lstStyle/>
          <a:p>
            <a:r>
              <a:rPr lang="en-US" dirty="0"/>
              <a:t>(if condensation nuclei are available)</a:t>
            </a:r>
          </a:p>
        </p:txBody>
      </p:sp>
      <p:sp>
        <p:nvSpPr>
          <p:cNvPr id="3" name="Rectangle 2">
            <a:extLst>
              <a:ext uri="{FF2B5EF4-FFF2-40B4-BE49-F238E27FC236}">
                <a16:creationId xmlns:a16="http://schemas.microsoft.com/office/drawing/2014/main" id="{536B2AD9-C5F5-42ED-A03E-C340DEAF2140}"/>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11</a:t>
            </a:fld>
            <a:endParaRPr lang="en-US" dirty="0">
              <a:solidFill>
                <a:schemeClr val="tx1"/>
              </a:solidFill>
            </a:endParaRP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52D150C-F697-4DE5-BC21-784323070E15}"/>
                  </a:ext>
                </a:extLst>
              </p:cNvPr>
              <p:cNvSpPr txBox="1"/>
              <p:nvPr/>
            </p:nvSpPr>
            <p:spPr>
              <a:xfrm>
                <a:off x="1306901" y="4134855"/>
                <a:ext cx="9342050" cy="495713"/>
              </a:xfrm>
              <a:prstGeom prst="rect">
                <a:avLst/>
              </a:prstGeom>
              <a:noFill/>
            </p:spPr>
            <p:txBody>
              <a:bodyPr wrap="square" rtlCol="0">
                <a:spAutoFit/>
              </a:bodyPr>
              <a:lstStyle/>
              <a:p>
                <a:r>
                  <a:rPr lang="en-US" b="1" i="1" dirty="0"/>
                  <a:t>Relative humidity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𝑾</m:t>
                        </m:r>
                      </m:e>
                      <m:sub>
                        <m:r>
                          <a:rPr lang="en-US" b="1" i="1" smtClean="0">
                            <a:latin typeface="Cambria Math" panose="02040503050406030204" pitchFamily="18" charset="0"/>
                          </a:rPr>
                          <m:t>𝒂</m:t>
                        </m:r>
                      </m:sub>
                    </m:sSub>
                    <m:r>
                      <a:rPr lang="en-US" b="1" i="1" smtClean="0">
                        <a:latin typeface="Cambria Math" panose="02040503050406030204" pitchFamily="18" charset="0"/>
                      </a:rPr>
                      <m:t>=</m:t>
                    </m:r>
                    <m:f>
                      <m:fPr>
                        <m:ctrlPr>
                          <a:rPr lang="en-US" b="1" i="1" smtClean="0">
                            <a:latin typeface="Cambria Math" panose="02040503050406030204" pitchFamily="18" charset="0"/>
                          </a:rPr>
                        </m:ctrlPr>
                      </m:fPr>
                      <m:num>
                        <m:sSub>
                          <m:sSubPr>
                            <m:ctrlPr>
                              <a:rPr lang="en-US" b="1" i="1">
                                <a:latin typeface="Cambria Math" panose="02040503050406030204" pitchFamily="18" charset="0"/>
                              </a:rPr>
                            </m:ctrlPr>
                          </m:sSubPr>
                          <m:e>
                            <m:r>
                              <a:rPr lang="en-US" b="1" i="1">
                                <a:latin typeface="Cambria Math" panose="02040503050406030204" pitchFamily="18" charset="0"/>
                              </a:rPr>
                              <m:t>𝒆</m:t>
                            </m:r>
                          </m:e>
                          <m:sub>
                            <m:r>
                              <a:rPr lang="en-US" b="1" i="1">
                                <a:latin typeface="Cambria Math" panose="02040503050406030204" pitchFamily="18" charset="0"/>
                              </a:rPr>
                              <m:t>𝒘</m:t>
                            </m:r>
                          </m:sub>
                        </m:sSub>
                      </m:num>
                      <m:den>
                        <m:sSubSup>
                          <m:sSubSupPr>
                            <m:ctrlPr>
                              <a:rPr lang="en-US" b="1" i="1" smtClean="0">
                                <a:latin typeface="Cambria Math" panose="02040503050406030204" pitchFamily="18" charset="0"/>
                              </a:rPr>
                            </m:ctrlPr>
                          </m:sSubSupPr>
                          <m:e>
                            <m:r>
                              <a:rPr lang="en-US" b="1" i="1" smtClean="0">
                                <a:latin typeface="Cambria Math" panose="02040503050406030204" pitchFamily="18" charset="0"/>
                              </a:rPr>
                              <m:t>𝒆</m:t>
                            </m:r>
                          </m:e>
                          <m:sub>
                            <m:r>
                              <a:rPr lang="en-US" b="1" i="1" smtClean="0">
                                <a:latin typeface="Cambria Math" panose="02040503050406030204" pitchFamily="18" charset="0"/>
                              </a:rPr>
                              <m:t>𝒘</m:t>
                            </m:r>
                          </m:sub>
                          <m:sup>
                            <m:r>
                              <a:rPr lang="en-US" b="1" i="1" smtClean="0">
                                <a:latin typeface="Cambria Math" panose="02040503050406030204" pitchFamily="18" charset="0"/>
                              </a:rPr>
                              <m:t>∗</m:t>
                            </m:r>
                          </m:sup>
                        </m:sSubSup>
                      </m:den>
                    </m:f>
                  </m:oMath>
                </a14:m>
                <a:r>
                  <a:rPr lang="en-US" b="1" i="1" dirty="0"/>
                  <a:t>):  </a:t>
                </a:r>
                <a:r>
                  <a:rPr lang="en-US" dirty="0"/>
                  <a:t>ratio of measured vapor pressure to saturation vapor pressure [1]</a:t>
                </a:r>
              </a:p>
            </p:txBody>
          </p:sp>
        </mc:Choice>
        <mc:Fallback xmlns="">
          <p:sp>
            <p:nvSpPr>
              <p:cNvPr id="30" name="TextBox 29">
                <a:extLst>
                  <a:ext uri="{FF2B5EF4-FFF2-40B4-BE49-F238E27FC236}">
                    <a16:creationId xmlns:a16="http://schemas.microsoft.com/office/drawing/2014/main" id="{052D150C-F697-4DE5-BC21-784323070E15}"/>
                  </a:ext>
                </a:extLst>
              </p:cNvPr>
              <p:cNvSpPr txBox="1">
                <a:spLocks noRot="1" noChangeAspect="1" noMove="1" noResize="1" noEditPoints="1" noAdjustHandles="1" noChangeArrowheads="1" noChangeShapeType="1" noTextEdit="1"/>
              </p:cNvSpPr>
              <p:nvPr/>
            </p:nvSpPr>
            <p:spPr>
              <a:xfrm>
                <a:off x="1306901" y="4134855"/>
                <a:ext cx="9342050" cy="495713"/>
              </a:xfrm>
              <a:prstGeom prst="rect">
                <a:avLst/>
              </a:prstGeom>
              <a:blipFill>
                <a:blip r:embed="rId2"/>
                <a:stretch>
                  <a:fillRect l="-522"/>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61688D25-F1CE-4242-8641-1ED67E0FD173}"/>
              </a:ext>
            </a:extLst>
          </p:cNvPr>
          <p:cNvSpPr txBox="1"/>
          <p:nvPr/>
        </p:nvSpPr>
        <p:spPr>
          <a:xfrm>
            <a:off x="2011750" y="4573005"/>
            <a:ext cx="9342050" cy="369332"/>
          </a:xfrm>
          <a:prstGeom prst="rect">
            <a:avLst/>
          </a:prstGeom>
          <a:noFill/>
        </p:spPr>
        <p:txBody>
          <a:bodyPr wrap="square" rtlCol="0">
            <a:spAutoFit/>
          </a:bodyPr>
          <a:lstStyle/>
          <a:p>
            <a:r>
              <a:rPr lang="en-US" dirty="0"/>
              <a:t>Often given as percent: &lt; 100% means under-saturated, &gt; 100% means over-saturated</a:t>
            </a:r>
          </a:p>
        </p:txBody>
      </p:sp>
      <p:sp>
        <p:nvSpPr>
          <p:cNvPr id="32" name="TextBox 31">
            <a:extLst>
              <a:ext uri="{FF2B5EF4-FFF2-40B4-BE49-F238E27FC236}">
                <a16:creationId xmlns:a16="http://schemas.microsoft.com/office/drawing/2014/main" id="{93498ABA-4121-40C2-A7CC-041F3F348D93}"/>
              </a:ext>
            </a:extLst>
          </p:cNvPr>
          <p:cNvSpPr txBox="1"/>
          <p:nvPr/>
        </p:nvSpPr>
        <p:spPr>
          <a:xfrm>
            <a:off x="1306901" y="2238375"/>
            <a:ext cx="8000588" cy="369332"/>
          </a:xfrm>
          <a:prstGeom prst="rect">
            <a:avLst/>
          </a:prstGeom>
          <a:noFill/>
        </p:spPr>
        <p:txBody>
          <a:bodyPr wrap="none" rtlCol="0">
            <a:spAutoFit/>
          </a:bodyPr>
          <a:lstStyle/>
          <a:p>
            <a:r>
              <a:rPr lang="en-US" b="1" i="1" dirty="0"/>
              <a:t>Vapor pressure (or absolute vapor pressure):</a:t>
            </a:r>
            <a:r>
              <a:rPr lang="en-US" dirty="0"/>
              <a:t> partial pressure of water in air [F L</a:t>
            </a:r>
            <a:r>
              <a:rPr lang="en-US" baseline="30000" dirty="0"/>
              <a:t>-2</a:t>
            </a:r>
            <a:r>
              <a:rPr lang="en-US" dirty="0"/>
              <a:t>]</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8FC44C80-AA1A-4363-89FF-A9F181F90617}"/>
                  </a:ext>
                </a:extLst>
              </p:cNvPr>
              <p:cNvSpPr txBox="1"/>
              <p:nvPr/>
            </p:nvSpPr>
            <p:spPr>
              <a:xfrm>
                <a:off x="1306901" y="1462088"/>
                <a:ext cx="9342050" cy="646331"/>
              </a:xfrm>
              <a:prstGeom prst="rect">
                <a:avLst/>
              </a:prstGeom>
              <a:noFill/>
            </p:spPr>
            <p:txBody>
              <a:bodyPr wrap="square" rtlCol="0">
                <a:spAutoFit/>
              </a:bodyPr>
              <a:lstStyle/>
              <a:p>
                <a:pPr marL="231775" indent="-231775"/>
                <a:r>
                  <a:rPr lang="en-US" b="1" i="1" dirty="0"/>
                  <a:t>Partial pressure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𝒆</m:t>
                        </m:r>
                      </m:e>
                      <m:sub>
                        <m:r>
                          <a:rPr lang="en-US" b="1" i="1">
                            <a:latin typeface="Cambria Math" panose="02040503050406030204" pitchFamily="18" charset="0"/>
                          </a:rPr>
                          <m:t>𝒘</m:t>
                        </m:r>
                      </m:sub>
                    </m:sSub>
                  </m:oMath>
                </a14:m>
                <a:r>
                  <a:rPr lang="en-US" b="1" i="1" dirty="0"/>
                  <a:t>):</a:t>
                </a:r>
                <a:r>
                  <a:rPr lang="en-US" dirty="0"/>
                  <a:t> the amount of a gas in a mixture of gasses expressed as the force per unit area exerted by that gas [F L</a:t>
                </a:r>
                <a:r>
                  <a:rPr lang="en-US" baseline="30000" dirty="0"/>
                  <a:t>-2</a:t>
                </a:r>
                <a:r>
                  <a:rPr lang="en-US" dirty="0"/>
                  <a:t>] example units: kPa (</a:t>
                </a:r>
                <a:r>
                  <a:rPr lang="en-US" dirty="0" err="1"/>
                  <a:t>kN</a:t>
                </a:r>
                <a:r>
                  <a:rPr lang="en-US" dirty="0"/>
                  <a:t> m</a:t>
                </a:r>
                <a:r>
                  <a:rPr lang="en-US" baseline="30000" dirty="0"/>
                  <a:t>-2</a:t>
                </a:r>
                <a:r>
                  <a:rPr lang="en-US" dirty="0"/>
                  <a:t>), psi, mm Hg</a:t>
                </a:r>
              </a:p>
            </p:txBody>
          </p:sp>
        </mc:Choice>
        <mc:Fallback xmlns="">
          <p:sp>
            <p:nvSpPr>
              <p:cNvPr id="33" name="TextBox 32">
                <a:extLst>
                  <a:ext uri="{FF2B5EF4-FFF2-40B4-BE49-F238E27FC236}">
                    <a16:creationId xmlns:a16="http://schemas.microsoft.com/office/drawing/2014/main" id="{8FC44C80-AA1A-4363-89FF-A9F181F90617}"/>
                  </a:ext>
                </a:extLst>
              </p:cNvPr>
              <p:cNvSpPr txBox="1">
                <a:spLocks noRot="1" noChangeAspect="1" noMove="1" noResize="1" noEditPoints="1" noAdjustHandles="1" noChangeArrowheads="1" noChangeShapeType="1" noTextEdit="1"/>
              </p:cNvSpPr>
              <p:nvPr/>
            </p:nvSpPr>
            <p:spPr>
              <a:xfrm>
                <a:off x="1306901" y="1462088"/>
                <a:ext cx="9342050" cy="646331"/>
              </a:xfrm>
              <a:prstGeom prst="rect">
                <a:avLst/>
              </a:prstGeom>
              <a:blipFill>
                <a:blip r:embed="rId3"/>
                <a:stretch>
                  <a:fillRect l="-522" t="-5660" b="-14151"/>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9A035A9F-8244-4EE5-A2A5-2DE2F885EF0A}"/>
              </a:ext>
            </a:extLst>
          </p:cNvPr>
          <p:cNvSpPr txBox="1"/>
          <p:nvPr/>
        </p:nvSpPr>
        <p:spPr>
          <a:xfrm>
            <a:off x="1306901" y="2713076"/>
            <a:ext cx="8872429" cy="369332"/>
          </a:xfrm>
          <a:prstGeom prst="rect">
            <a:avLst/>
          </a:prstGeom>
          <a:noFill/>
        </p:spPr>
        <p:txBody>
          <a:bodyPr wrap="none" rtlCol="0">
            <a:spAutoFit/>
          </a:bodyPr>
          <a:lstStyle/>
          <a:p>
            <a:r>
              <a:rPr lang="en-US" b="1" i="1" dirty="0"/>
              <a:t>Absolute humidity:</a:t>
            </a:r>
            <a:r>
              <a:rPr lang="en-US" dirty="0"/>
              <a:t> concentration or density of water in the air [M L</a:t>
            </a:r>
            <a:r>
              <a:rPr lang="en-US" baseline="30000" dirty="0"/>
              <a:t>-3</a:t>
            </a:r>
            <a:r>
              <a:rPr lang="en-US" dirty="0"/>
              <a:t>] example units: kg m</a:t>
            </a:r>
            <a:r>
              <a:rPr lang="en-US" baseline="30000" dirty="0"/>
              <a:t>-3</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D7326428-FCC7-4737-9634-0BAE3B539074}"/>
                  </a:ext>
                </a:extLst>
              </p:cNvPr>
              <p:cNvSpPr txBox="1"/>
              <p:nvPr/>
            </p:nvSpPr>
            <p:spPr>
              <a:xfrm>
                <a:off x="1306901" y="3094487"/>
                <a:ext cx="9342050" cy="646331"/>
              </a:xfrm>
              <a:prstGeom prst="rect">
                <a:avLst/>
              </a:prstGeom>
              <a:noFill/>
            </p:spPr>
            <p:txBody>
              <a:bodyPr wrap="square" rtlCol="0">
                <a:spAutoFit/>
              </a:bodyPr>
              <a:lstStyle/>
              <a:p>
                <a:pPr marL="231775" indent="-231775"/>
                <a:r>
                  <a:rPr lang="en-US" b="1" i="1" dirty="0"/>
                  <a:t>Saturation vapor pressure (</a:t>
                </a:r>
                <a14:m>
                  <m:oMath xmlns:m="http://schemas.openxmlformats.org/officeDocument/2006/math">
                    <m:sSubSup>
                      <m:sSubSupPr>
                        <m:ctrlPr>
                          <a:rPr lang="en-US" b="1" i="1" smtClean="0">
                            <a:latin typeface="Cambria Math" panose="02040503050406030204" pitchFamily="18" charset="0"/>
                          </a:rPr>
                        </m:ctrlPr>
                      </m:sSubSupPr>
                      <m:e>
                        <m:r>
                          <a:rPr lang="en-US" b="1" i="1">
                            <a:latin typeface="Cambria Math" panose="02040503050406030204" pitchFamily="18" charset="0"/>
                          </a:rPr>
                          <m:t>𝒆</m:t>
                        </m:r>
                      </m:e>
                      <m:sub>
                        <m:r>
                          <a:rPr lang="en-US" b="1" i="1">
                            <a:latin typeface="Cambria Math" panose="02040503050406030204" pitchFamily="18" charset="0"/>
                          </a:rPr>
                          <m:t>𝒘</m:t>
                        </m:r>
                      </m:sub>
                      <m:sup>
                        <m:r>
                          <a:rPr lang="en-US" b="1" i="1" smtClean="0">
                            <a:latin typeface="Cambria Math" panose="02040503050406030204" pitchFamily="18" charset="0"/>
                          </a:rPr>
                          <m:t>∗</m:t>
                        </m:r>
                      </m:sup>
                    </m:sSubSup>
                  </m:oMath>
                </a14:m>
                <a:r>
                  <a:rPr lang="en-US" b="1" i="1" dirty="0"/>
                  <a:t>):</a:t>
                </a:r>
                <a:r>
                  <a:rPr lang="en-US" dirty="0"/>
                  <a:t>  vapor pressure at saturation, or the limit of how much water vapor the air can hold [F L</a:t>
                </a:r>
                <a:r>
                  <a:rPr lang="en-US" baseline="30000" dirty="0"/>
                  <a:t>-2</a:t>
                </a:r>
                <a:r>
                  <a:rPr lang="en-US" dirty="0"/>
                  <a:t>]</a:t>
                </a:r>
              </a:p>
            </p:txBody>
          </p:sp>
        </mc:Choice>
        <mc:Fallback xmlns="">
          <p:sp>
            <p:nvSpPr>
              <p:cNvPr id="35" name="TextBox 34">
                <a:extLst>
                  <a:ext uri="{FF2B5EF4-FFF2-40B4-BE49-F238E27FC236}">
                    <a16:creationId xmlns:a16="http://schemas.microsoft.com/office/drawing/2014/main" id="{D7326428-FCC7-4737-9634-0BAE3B539074}"/>
                  </a:ext>
                </a:extLst>
              </p:cNvPr>
              <p:cNvSpPr txBox="1">
                <a:spLocks noRot="1" noChangeAspect="1" noMove="1" noResize="1" noEditPoints="1" noAdjustHandles="1" noChangeArrowheads="1" noChangeShapeType="1" noTextEdit="1"/>
              </p:cNvSpPr>
              <p:nvPr/>
            </p:nvSpPr>
            <p:spPr>
              <a:xfrm>
                <a:off x="1306901" y="3094487"/>
                <a:ext cx="9342050" cy="646331"/>
              </a:xfrm>
              <a:prstGeom prst="rect">
                <a:avLst/>
              </a:prstGeom>
              <a:blipFill>
                <a:blip r:embed="rId4"/>
                <a:stretch>
                  <a:fillRect l="-522" t="-5660" b="-14151"/>
                </a:stretch>
              </a:blipFill>
            </p:spPr>
            <p:txBody>
              <a:bodyPr/>
              <a:lstStyle/>
              <a:p>
                <a:r>
                  <a:rPr lang="en-US">
                    <a:noFill/>
                  </a:rPr>
                  <a:t> </a:t>
                </a:r>
              </a:p>
            </p:txBody>
          </p:sp>
        </mc:Fallback>
      </mc:AlternateContent>
      <p:sp>
        <p:nvSpPr>
          <p:cNvPr id="36" name="TextBox 35">
            <a:extLst>
              <a:ext uri="{FF2B5EF4-FFF2-40B4-BE49-F238E27FC236}">
                <a16:creationId xmlns:a16="http://schemas.microsoft.com/office/drawing/2014/main" id="{7276C880-5D0D-4822-9C92-322026E02B17}"/>
              </a:ext>
            </a:extLst>
          </p:cNvPr>
          <p:cNvSpPr txBox="1"/>
          <p:nvPr/>
        </p:nvSpPr>
        <p:spPr>
          <a:xfrm>
            <a:off x="2011750" y="3721144"/>
            <a:ext cx="9342050" cy="369332"/>
          </a:xfrm>
          <a:prstGeom prst="rect">
            <a:avLst/>
          </a:prstGeom>
          <a:noFill/>
        </p:spPr>
        <p:txBody>
          <a:bodyPr wrap="square" rtlCol="0">
            <a:spAutoFit/>
          </a:bodyPr>
          <a:lstStyle/>
          <a:p>
            <a:r>
              <a:rPr lang="en-US" dirty="0"/>
              <a:t>Function of temperature</a:t>
            </a:r>
          </a:p>
        </p:txBody>
      </p:sp>
    </p:spTree>
    <p:extLst>
      <p:ext uri="{BB962C8B-B14F-4D97-AF65-F5344CB8AC3E}">
        <p14:creationId xmlns:p14="http://schemas.microsoft.com/office/powerpoint/2010/main" val="357850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Precipitation: dew point</a:t>
            </a:r>
          </a:p>
        </p:txBody>
      </p:sp>
      <p:pic>
        <p:nvPicPr>
          <p:cNvPr id="4" name="Picture 3"/>
          <p:cNvPicPr>
            <a:picLocks noChangeAspect="1"/>
          </p:cNvPicPr>
          <p:nvPr/>
        </p:nvPicPr>
        <p:blipFill>
          <a:blip r:embed="rId2"/>
          <a:stretch>
            <a:fillRect/>
          </a:stretch>
        </p:blipFill>
        <p:spPr>
          <a:xfrm>
            <a:off x="4067175" y="1275184"/>
            <a:ext cx="6086475" cy="5054386"/>
          </a:xfrm>
          <a:prstGeom prst="rect">
            <a:avLst/>
          </a:prstGeom>
        </p:spPr>
      </p:pic>
      <p:sp>
        <p:nvSpPr>
          <p:cNvPr id="3" name="Oval 2"/>
          <p:cNvSpPr/>
          <p:nvPr/>
        </p:nvSpPr>
        <p:spPr>
          <a:xfrm>
            <a:off x="7600950" y="5000625"/>
            <a:ext cx="114300" cy="1333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endCxn id="3" idx="0"/>
          </p:cNvCxnSpPr>
          <p:nvPr/>
        </p:nvCxnSpPr>
        <p:spPr>
          <a:xfrm>
            <a:off x="7658100" y="4600575"/>
            <a:ext cx="0" cy="40005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p:cNvSpPr txBox="1"/>
              <p:nvPr/>
            </p:nvSpPr>
            <p:spPr>
              <a:xfrm>
                <a:off x="8069052" y="4515664"/>
                <a:ext cx="1730795" cy="618311"/>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i="1">
                              <a:latin typeface="Cambria Math" panose="02040503050406030204" pitchFamily="18" charset="0"/>
                            </a:rPr>
                            <m:t>2 </m:t>
                          </m:r>
                          <m:r>
                            <m:rPr>
                              <m:sty m:val="p"/>
                            </m:rPr>
                            <a:rPr lang="en-US" i="0">
                              <a:latin typeface="Cambria Math" panose="02040503050406030204" pitchFamily="18" charset="0"/>
                            </a:rPr>
                            <m:t>kPa</m:t>
                          </m:r>
                        </m:num>
                        <m:den>
                          <m:r>
                            <a:rPr lang="en-US" b="0" i="1" smtClean="0">
                              <a:latin typeface="Cambria Math" panose="02040503050406030204" pitchFamily="18" charset="0"/>
                            </a:rPr>
                            <m:t>3.5 </m:t>
                          </m:r>
                          <m:r>
                            <m:rPr>
                              <m:sty m:val="p"/>
                            </m:rPr>
                            <a:rPr lang="en-US" b="0" i="0" smtClean="0">
                              <a:latin typeface="Cambria Math" panose="02040503050406030204" pitchFamily="18" charset="0"/>
                            </a:rPr>
                            <m:t>kPa</m:t>
                          </m:r>
                        </m:den>
                      </m:f>
                      <m:r>
                        <a:rPr lang="en-US" b="0" i="1" smtClean="0">
                          <a:latin typeface="Cambria Math" panose="02040503050406030204" pitchFamily="18" charset="0"/>
                        </a:rPr>
                        <m:t>=0.57</m:t>
                      </m:r>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8069052" y="4515664"/>
                <a:ext cx="1730795" cy="618311"/>
              </a:xfrm>
              <a:prstGeom prst="rect">
                <a:avLst/>
              </a:prstGeom>
              <a:blipFill rotWithShape="0">
                <a:blip r:embed="rId3"/>
                <a:stretch>
                  <a:fillRect/>
                </a:stretch>
              </a:blipFill>
            </p:spPr>
            <p:txBody>
              <a:bodyPr/>
              <a:lstStyle/>
              <a:p>
                <a:r>
                  <a:rPr lang="en-US">
                    <a:noFill/>
                  </a:rPr>
                  <a:t> </a:t>
                </a:r>
              </a:p>
            </p:txBody>
          </p:sp>
        </mc:Fallback>
      </mc:AlternateContent>
      <p:sp>
        <p:nvSpPr>
          <p:cNvPr id="8" name="TextBox 7"/>
          <p:cNvSpPr txBox="1"/>
          <p:nvPr/>
        </p:nvSpPr>
        <p:spPr>
          <a:xfrm>
            <a:off x="10420350" y="4363154"/>
            <a:ext cx="1771650" cy="923330"/>
          </a:xfrm>
          <a:prstGeom prst="rect">
            <a:avLst/>
          </a:prstGeom>
          <a:noFill/>
        </p:spPr>
        <p:txBody>
          <a:bodyPr wrap="square" rtlCol="0">
            <a:spAutoFit/>
          </a:bodyPr>
          <a:lstStyle/>
          <a:p>
            <a:r>
              <a:rPr lang="en-US" dirty="0"/>
              <a:t>Relative humidity is</a:t>
            </a:r>
          </a:p>
          <a:p>
            <a:r>
              <a:rPr lang="en-US" dirty="0"/>
              <a:t>~57%</a:t>
            </a:r>
          </a:p>
        </p:txBody>
      </p:sp>
      <p:sp>
        <p:nvSpPr>
          <p:cNvPr id="9" name="Freeform 8"/>
          <p:cNvSpPr/>
          <p:nvPr/>
        </p:nvSpPr>
        <p:spPr>
          <a:xfrm>
            <a:off x="7696200" y="5143500"/>
            <a:ext cx="2819400" cy="371545"/>
          </a:xfrm>
          <a:custGeom>
            <a:avLst/>
            <a:gdLst>
              <a:gd name="connsiteX0" fmla="*/ 0 w 2819400"/>
              <a:gd name="connsiteY0" fmla="*/ 0 h 371545"/>
              <a:gd name="connsiteX1" fmla="*/ 295275 w 2819400"/>
              <a:gd name="connsiteY1" fmla="*/ 228600 h 371545"/>
              <a:gd name="connsiteX2" fmla="*/ 628650 w 2819400"/>
              <a:gd name="connsiteY2" fmla="*/ 323850 h 371545"/>
              <a:gd name="connsiteX3" fmla="*/ 1228725 w 2819400"/>
              <a:gd name="connsiteY3" fmla="*/ 371475 h 371545"/>
              <a:gd name="connsiteX4" fmla="*/ 2390775 w 2819400"/>
              <a:gd name="connsiteY4" fmla="*/ 314325 h 371545"/>
              <a:gd name="connsiteX5" fmla="*/ 2819400 w 2819400"/>
              <a:gd name="connsiteY5" fmla="*/ 95250 h 37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9400" h="371545">
                <a:moveTo>
                  <a:pt x="0" y="0"/>
                </a:moveTo>
                <a:cubicBezTo>
                  <a:pt x="95250" y="87312"/>
                  <a:pt x="190500" y="174625"/>
                  <a:pt x="295275" y="228600"/>
                </a:cubicBezTo>
                <a:cubicBezTo>
                  <a:pt x="400050" y="282575"/>
                  <a:pt x="473075" y="300038"/>
                  <a:pt x="628650" y="323850"/>
                </a:cubicBezTo>
                <a:cubicBezTo>
                  <a:pt x="784225" y="347662"/>
                  <a:pt x="935038" y="373062"/>
                  <a:pt x="1228725" y="371475"/>
                </a:cubicBezTo>
                <a:cubicBezTo>
                  <a:pt x="1522412" y="369888"/>
                  <a:pt x="2125663" y="360362"/>
                  <a:pt x="2390775" y="314325"/>
                </a:cubicBezTo>
                <a:cubicBezTo>
                  <a:pt x="2655887" y="268288"/>
                  <a:pt x="2737643" y="181769"/>
                  <a:pt x="2819400" y="9525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600950" y="2950737"/>
            <a:ext cx="1597617" cy="369332"/>
          </a:xfrm>
          <a:prstGeom prst="rect">
            <a:avLst/>
          </a:prstGeom>
          <a:noFill/>
        </p:spPr>
        <p:txBody>
          <a:bodyPr wrap="none" rtlCol="0">
            <a:spAutoFit/>
          </a:bodyPr>
          <a:lstStyle/>
          <a:p>
            <a:r>
              <a:rPr lang="en-US" dirty="0"/>
              <a:t>Over-saturated</a:t>
            </a:r>
          </a:p>
        </p:txBody>
      </p:sp>
      <p:sp>
        <p:nvSpPr>
          <p:cNvPr id="18" name="TextBox 17"/>
          <p:cNvSpPr txBox="1"/>
          <p:nvPr/>
        </p:nvSpPr>
        <p:spPr>
          <a:xfrm>
            <a:off x="9001038" y="3542665"/>
            <a:ext cx="1734514" cy="369332"/>
          </a:xfrm>
          <a:prstGeom prst="rect">
            <a:avLst/>
          </a:prstGeom>
          <a:noFill/>
        </p:spPr>
        <p:txBody>
          <a:bodyPr wrap="none" rtlCol="0">
            <a:spAutoFit/>
          </a:bodyPr>
          <a:lstStyle/>
          <a:p>
            <a:r>
              <a:rPr lang="en-US" dirty="0"/>
              <a:t>Under-saturated</a:t>
            </a:r>
          </a:p>
        </p:txBody>
      </p:sp>
      <mc:AlternateContent xmlns:mc="http://schemas.openxmlformats.org/markup-compatibility/2006" xmlns:a14="http://schemas.microsoft.com/office/drawing/2010/main">
        <mc:Choice Requires="a14">
          <p:sp>
            <p:nvSpPr>
              <p:cNvPr id="19" name="TextBox 18"/>
              <p:cNvSpPr txBox="1"/>
              <p:nvPr/>
            </p:nvSpPr>
            <p:spPr>
              <a:xfrm>
                <a:off x="250582" y="1736458"/>
                <a:ext cx="3384305" cy="2439386"/>
              </a:xfrm>
              <a:prstGeom prst="rect">
                <a:avLst/>
              </a:prstGeom>
              <a:noFill/>
            </p:spPr>
            <p:txBody>
              <a:bodyPr wrap="square" rtlCol="0">
                <a:spAutoFit/>
              </a:bodyPr>
              <a:lstStyle/>
              <a:p>
                <a:r>
                  <a:rPr lang="en-US" dirty="0"/>
                  <a:t>Antoine Equation</a:t>
                </a:r>
              </a:p>
              <a:p>
                <a:endParaRPr lang="en-US" dirty="0"/>
              </a:p>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𝑒</m:t>
                          </m:r>
                        </m:e>
                        <m:sub>
                          <m:r>
                            <a:rPr lang="en-US" b="0" i="1" smtClean="0">
                              <a:latin typeface="Cambria Math" panose="02040503050406030204" pitchFamily="18" charset="0"/>
                            </a:rPr>
                            <m:t>𝑤</m:t>
                          </m:r>
                        </m:sub>
                        <m:sup>
                          <m:r>
                            <a:rPr lang="en-US" b="0" i="1" smtClean="0">
                              <a:latin typeface="Cambria Math" panose="02040503050406030204" pitchFamily="18" charset="0"/>
                            </a:rPr>
                            <m:t>∗</m:t>
                          </m:r>
                        </m:sup>
                      </m:sSub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d>
                            <m:dPr>
                              <m:ctrlPr>
                                <a:rPr lang="en-US" b="0" i="1" smtClean="0">
                                  <a:latin typeface="Cambria Math" panose="02040503050406030204" pitchFamily="18" charset="0"/>
                                </a:rPr>
                              </m:ctrlPr>
                            </m:dPr>
                            <m:e>
                              <m:r>
                                <a:rPr lang="en-US" b="0" i="1" smtClean="0">
                                  <a:latin typeface="Cambria Math" panose="02040503050406030204" pitchFamily="18" charset="0"/>
                                </a:rPr>
                                <m:t>8.07131−</m:t>
                              </m:r>
                              <m:f>
                                <m:fPr>
                                  <m:ctrlPr>
                                    <a:rPr lang="en-US" b="0" i="1" smtClean="0">
                                      <a:latin typeface="Cambria Math" panose="02040503050406030204" pitchFamily="18" charset="0"/>
                                    </a:rPr>
                                  </m:ctrlPr>
                                </m:fPr>
                                <m:num>
                                  <m:r>
                                    <a:rPr lang="en-US" b="0" i="1" smtClean="0">
                                      <a:latin typeface="Cambria Math" panose="02040503050406030204" pitchFamily="18" charset="0"/>
                                    </a:rPr>
                                    <m:t>1730.63</m:t>
                                  </m:r>
                                </m:num>
                                <m:den>
                                  <m:r>
                                    <a:rPr lang="en-US" b="0" i="1" smtClean="0">
                                      <a:latin typeface="Cambria Math" panose="02040503050406030204" pitchFamily="18" charset="0"/>
                                    </a:rPr>
                                    <m:t>233.426+</m:t>
                                  </m:r>
                                  <m:r>
                                    <a:rPr lang="en-US" b="0" i="1" smtClean="0">
                                      <a:latin typeface="Cambria Math" panose="02040503050406030204" pitchFamily="18" charset="0"/>
                                    </a:rPr>
                                    <m:t>𝑇</m:t>
                                  </m:r>
                                </m:den>
                              </m:f>
                            </m:e>
                          </m:d>
                        </m:sup>
                      </m:sSup>
                    </m:oMath>
                  </m:oMathPara>
                </a14:m>
                <a:endParaRPr lang="en-US" b="0" dirty="0"/>
              </a:p>
              <a:p>
                <a:endParaRPr lang="en-US" dirty="0"/>
              </a:p>
              <a:p>
                <a:r>
                  <a:rPr lang="en-US" dirty="0"/>
                  <a:t>Empirical equation for saturation vapor pressure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𝑒</m:t>
                        </m:r>
                      </m:e>
                      <m:sub>
                        <m:r>
                          <a:rPr lang="en-US" b="0" i="1" smtClean="0">
                            <a:latin typeface="Cambria Math" panose="02040503050406030204" pitchFamily="18" charset="0"/>
                          </a:rPr>
                          <m:t>𝑤</m:t>
                        </m:r>
                      </m:sub>
                      <m:sup>
                        <m:r>
                          <a:rPr lang="en-US" b="0" i="1" smtClean="0">
                            <a:latin typeface="Cambria Math" panose="02040503050406030204" pitchFamily="18" charset="0"/>
                          </a:rPr>
                          <m:t>∗</m:t>
                        </m:r>
                      </m:sup>
                    </m:sSubSup>
                  </m:oMath>
                </a14:m>
                <a:r>
                  <a:rPr lang="en-US" dirty="0"/>
                  <a:t>) in units of mm Hg based on temperature in units of </a:t>
                </a:r>
                <a:r>
                  <a:rPr lang="en-US" dirty="0">
                    <a:latin typeface="Calibri" panose="020F0502020204030204" pitchFamily="34" charset="0"/>
                  </a:rPr>
                  <a:t>°C</a:t>
                </a:r>
                <a:endParaRPr 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250582" y="1736458"/>
                <a:ext cx="3384305" cy="2439386"/>
              </a:xfrm>
              <a:prstGeom prst="rect">
                <a:avLst/>
              </a:prstGeom>
              <a:blipFill rotWithShape="0">
                <a:blip r:embed="rId4"/>
                <a:stretch>
                  <a:fillRect l="-1441" t="-1500" b="-3000"/>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28B6049A-FDD2-4003-A204-25AAE1FA36A7}"/>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12</a:t>
            </a:fld>
            <a:endParaRPr lang="en-US" dirty="0">
              <a:solidFill>
                <a:schemeClr val="tx1"/>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AF31D88-1D59-45E4-9F06-FB105400167B}"/>
                  </a:ext>
                </a:extLst>
              </p:cNvPr>
              <p:cNvSpPr txBox="1"/>
              <p:nvPr/>
            </p:nvSpPr>
            <p:spPr>
              <a:xfrm>
                <a:off x="10153650" y="1177603"/>
                <a:ext cx="1933575" cy="1477328"/>
              </a:xfrm>
              <a:prstGeom prst="rect">
                <a:avLst/>
              </a:prstGeom>
              <a:noFill/>
            </p:spPr>
            <p:txBody>
              <a:bodyPr wrap="square" rtlCol="0">
                <a:spAutoFit/>
              </a:bodyPr>
              <a:lstStyle/>
              <a:p>
                <a14:m>
                  <m:oMath xmlns:m="http://schemas.openxmlformats.org/officeDocument/2006/math">
                    <m:r>
                      <a:rPr lang="en-US" b="0" i="1" smtClean="0">
                        <a:latin typeface="Cambria Math" panose="02040503050406030204" pitchFamily="18" charset="0"/>
                      </a:rPr>
                      <m:t>𝑇</m:t>
                    </m:r>
                  </m:oMath>
                </a14:m>
                <a:r>
                  <a:rPr lang="en-US" dirty="0"/>
                  <a:t> is 27 </a:t>
                </a:r>
                <a:r>
                  <a:rPr lang="en-US" dirty="0">
                    <a:latin typeface="Calibri" panose="020F0502020204030204" pitchFamily="34" charset="0"/>
                  </a:rPr>
                  <a:t>°C and absolute vapor pressure is 2 kPa. What is the relative humidity?</a:t>
                </a:r>
                <a:endParaRPr lang="en-US" dirty="0"/>
              </a:p>
            </p:txBody>
          </p:sp>
        </mc:Choice>
        <mc:Fallback xmlns="">
          <p:sp>
            <p:nvSpPr>
              <p:cNvPr id="11" name="TextBox 10">
                <a:extLst>
                  <a:ext uri="{FF2B5EF4-FFF2-40B4-BE49-F238E27FC236}">
                    <a16:creationId xmlns:a16="http://schemas.microsoft.com/office/drawing/2014/main" id="{5AF31D88-1D59-45E4-9F06-FB105400167B}"/>
                  </a:ext>
                </a:extLst>
              </p:cNvPr>
              <p:cNvSpPr txBox="1">
                <a:spLocks noRot="1" noChangeAspect="1" noMove="1" noResize="1" noEditPoints="1" noAdjustHandles="1" noChangeArrowheads="1" noChangeShapeType="1" noTextEdit="1"/>
              </p:cNvSpPr>
              <p:nvPr/>
            </p:nvSpPr>
            <p:spPr>
              <a:xfrm>
                <a:off x="10153650" y="1177603"/>
                <a:ext cx="1933575" cy="1477328"/>
              </a:xfrm>
              <a:prstGeom prst="rect">
                <a:avLst/>
              </a:prstGeom>
              <a:blipFill>
                <a:blip r:embed="rId5"/>
                <a:stretch>
                  <a:fillRect l="-2839" t="-2058" b="-5350"/>
                </a:stretch>
              </a:blipFill>
            </p:spPr>
            <p:txBody>
              <a:bodyPr/>
              <a:lstStyle/>
              <a:p>
                <a:r>
                  <a:rPr lang="en-US">
                    <a:noFill/>
                  </a:rPr>
                  <a:t> </a:t>
                </a:r>
              </a:p>
            </p:txBody>
          </p:sp>
        </mc:Fallback>
      </mc:AlternateContent>
    </p:spTree>
    <p:extLst>
      <p:ext uri="{BB962C8B-B14F-4D97-AF65-F5344CB8AC3E}">
        <p14:creationId xmlns:p14="http://schemas.microsoft.com/office/powerpoint/2010/main" val="496222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Precipitation: dew point</a:t>
            </a:r>
          </a:p>
        </p:txBody>
      </p:sp>
      <p:pic>
        <p:nvPicPr>
          <p:cNvPr id="4" name="Picture 3"/>
          <p:cNvPicPr>
            <a:picLocks noChangeAspect="1"/>
          </p:cNvPicPr>
          <p:nvPr/>
        </p:nvPicPr>
        <p:blipFill>
          <a:blip r:embed="rId2"/>
          <a:stretch>
            <a:fillRect/>
          </a:stretch>
        </p:blipFill>
        <p:spPr>
          <a:xfrm>
            <a:off x="4067175" y="1275184"/>
            <a:ext cx="6086475" cy="5054386"/>
          </a:xfrm>
          <a:prstGeom prst="rect">
            <a:avLst/>
          </a:prstGeom>
        </p:spPr>
      </p:pic>
      <p:sp>
        <p:nvSpPr>
          <p:cNvPr id="3" name="Oval 2"/>
          <p:cNvSpPr/>
          <p:nvPr/>
        </p:nvSpPr>
        <p:spPr>
          <a:xfrm>
            <a:off x="7600950" y="5000625"/>
            <a:ext cx="114300" cy="1333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endCxn id="3" idx="0"/>
          </p:cNvCxnSpPr>
          <p:nvPr/>
        </p:nvCxnSpPr>
        <p:spPr>
          <a:xfrm>
            <a:off x="7658100" y="4600575"/>
            <a:ext cx="0" cy="40005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p:cNvSpPr txBox="1"/>
              <p:nvPr/>
            </p:nvSpPr>
            <p:spPr>
              <a:xfrm>
                <a:off x="8069052" y="4515664"/>
                <a:ext cx="1730795" cy="618311"/>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i="1">
                              <a:latin typeface="Cambria Math" panose="02040503050406030204" pitchFamily="18" charset="0"/>
                            </a:rPr>
                            <m:t>2 </m:t>
                          </m:r>
                          <m:r>
                            <m:rPr>
                              <m:sty m:val="p"/>
                            </m:rPr>
                            <a:rPr lang="en-US" i="0">
                              <a:latin typeface="Cambria Math" panose="02040503050406030204" pitchFamily="18" charset="0"/>
                            </a:rPr>
                            <m:t>kPa</m:t>
                          </m:r>
                        </m:num>
                        <m:den>
                          <m:r>
                            <a:rPr lang="en-US" b="0" i="1" smtClean="0">
                              <a:latin typeface="Cambria Math" panose="02040503050406030204" pitchFamily="18" charset="0"/>
                            </a:rPr>
                            <m:t>3.5 </m:t>
                          </m:r>
                          <m:r>
                            <m:rPr>
                              <m:sty m:val="p"/>
                            </m:rPr>
                            <a:rPr lang="en-US" b="0" i="0" smtClean="0">
                              <a:latin typeface="Cambria Math" panose="02040503050406030204" pitchFamily="18" charset="0"/>
                            </a:rPr>
                            <m:t>kPa</m:t>
                          </m:r>
                        </m:den>
                      </m:f>
                      <m:r>
                        <a:rPr lang="en-US" b="0" i="1" smtClean="0">
                          <a:latin typeface="Cambria Math" panose="02040503050406030204" pitchFamily="18" charset="0"/>
                        </a:rPr>
                        <m:t>=0.57</m:t>
                      </m:r>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8069052" y="4515664"/>
                <a:ext cx="1730795" cy="618311"/>
              </a:xfrm>
              <a:prstGeom prst="rect">
                <a:avLst/>
              </a:prstGeom>
              <a:blipFill rotWithShape="0">
                <a:blip r:embed="rId3"/>
                <a:stretch>
                  <a:fillRect/>
                </a:stretch>
              </a:blipFill>
            </p:spPr>
            <p:txBody>
              <a:bodyPr/>
              <a:lstStyle/>
              <a:p>
                <a:r>
                  <a:rPr lang="en-US">
                    <a:noFill/>
                  </a:rPr>
                  <a:t> </a:t>
                </a:r>
              </a:p>
            </p:txBody>
          </p:sp>
        </mc:Fallback>
      </mc:AlternateContent>
      <p:sp>
        <p:nvSpPr>
          <p:cNvPr id="8" name="TextBox 7"/>
          <p:cNvSpPr txBox="1"/>
          <p:nvPr/>
        </p:nvSpPr>
        <p:spPr>
          <a:xfrm>
            <a:off x="10420350" y="4363154"/>
            <a:ext cx="1771650" cy="923330"/>
          </a:xfrm>
          <a:prstGeom prst="rect">
            <a:avLst/>
          </a:prstGeom>
          <a:noFill/>
        </p:spPr>
        <p:txBody>
          <a:bodyPr wrap="square" rtlCol="0">
            <a:spAutoFit/>
          </a:bodyPr>
          <a:lstStyle/>
          <a:p>
            <a:r>
              <a:rPr lang="en-US" dirty="0"/>
              <a:t>Relative humidity is</a:t>
            </a:r>
          </a:p>
          <a:p>
            <a:r>
              <a:rPr lang="en-US" dirty="0"/>
              <a:t>~57%</a:t>
            </a:r>
          </a:p>
        </p:txBody>
      </p:sp>
      <p:sp>
        <p:nvSpPr>
          <p:cNvPr id="9" name="Freeform 8"/>
          <p:cNvSpPr/>
          <p:nvPr/>
        </p:nvSpPr>
        <p:spPr>
          <a:xfrm>
            <a:off x="7696200" y="5143500"/>
            <a:ext cx="2819400" cy="371545"/>
          </a:xfrm>
          <a:custGeom>
            <a:avLst/>
            <a:gdLst>
              <a:gd name="connsiteX0" fmla="*/ 0 w 2819400"/>
              <a:gd name="connsiteY0" fmla="*/ 0 h 371545"/>
              <a:gd name="connsiteX1" fmla="*/ 295275 w 2819400"/>
              <a:gd name="connsiteY1" fmla="*/ 228600 h 371545"/>
              <a:gd name="connsiteX2" fmla="*/ 628650 w 2819400"/>
              <a:gd name="connsiteY2" fmla="*/ 323850 h 371545"/>
              <a:gd name="connsiteX3" fmla="*/ 1228725 w 2819400"/>
              <a:gd name="connsiteY3" fmla="*/ 371475 h 371545"/>
              <a:gd name="connsiteX4" fmla="*/ 2390775 w 2819400"/>
              <a:gd name="connsiteY4" fmla="*/ 314325 h 371545"/>
              <a:gd name="connsiteX5" fmla="*/ 2819400 w 2819400"/>
              <a:gd name="connsiteY5" fmla="*/ 95250 h 37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9400" h="371545">
                <a:moveTo>
                  <a:pt x="0" y="0"/>
                </a:moveTo>
                <a:cubicBezTo>
                  <a:pt x="95250" y="87312"/>
                  <a:pt x="190500" y="174625"/>
                  <a:pt x="295275" y="228600"/>
                </a:cubicBezTo>
                <a:cubicBezTo>
                  <a:pt x="400050" y="282575"/>
                  <a:pt x="473075" y="300038"/>
                  <a:pt x="628650" y="323850"/>
                </a:cubicBezTo>
                <a:cubicBezTo>
                  <a:pt x="784225" y="347662"/>
                  <a:pt x="935038" y="373062"/>
                  <a:pt x="1228725" y="371475"/>
                </a:cubicBezTo>
                <a:cubicBezTo>
                  <a:pt x="1522412" y="369888"/>
                  <a:pt x="2125663" y="360362"/>
                  <a:pt x="2390775" y="314325"/>
                </a:cubicBezTo>
                <a:cubicBezTo>
                  <a:pt x="2655887" y="268288"/>
                  <a:pt x="2737643" y="181769"/>
                  <a:pt x="2819400" y="9525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endCxn id="3" idx="2"/>
          </p:cNvCxnSpPr>
          <p:nvPr/>
        </p:nvCxnSpPr>
        <p:spPr>
          <a:xfrm flipV="1">
            <a:off x="6613525" y="5067300"/>
            <a:ext cx="987425" cy="3175"/>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613525" y="5067300"/>
            <a:ext cx="0" cy="561975"/>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682875" y="5317529"/>
            <a:ext cx="1771650" cy="646331"/>
          </a:xfrm>
          <a:prstGeom prst="rect">
            <a:avLst/>
          </a:prstGeom>
          <a:noFill/>
        </p:spPr>
        <p:txBody>
          <a:bodyPr wrap="square" rtlCol="0">
            <a:spAutoFit/>
          </a:bodyPr>
          <a:lstStyle/>
          <a:p>
            <a:r>
              <a:rPr lang="en-US" dirty="0"/>
              <a:t>Dew point is</a:t>
            </a:r>
          </a:p>
          <a:p>
            <a:r>
              <a:rPr lang="en-US" dirty="0"/>
              <a:t>~18 </a:t>
            </a:r>
            <a:r>
              <a:rPr lang="en-US" dirty="0">
                <a:latin typeface="Calibri" panose="020F0502020204030204" pitchFamily="34" charset="0"/>
              </a:rPr>
              <a:t>°C</a:t>
            </a:r>
            <a:endParaRPr lang="en-US" dirty="0"/>
          </a:p>
        </p:txBody>
      </p:sp>
      <p:sp>
        <p:nvSpPr>
          <p:cNvPr id="17" name="Freeform 16"/>
          <p:cNvSpPr/>
          <p:nvPr/>
        </p:nvSpPr>
        <p:spPr>
          <a:xfrm flipH="1">
            <a:off x="3794125" y="5640695"/>
            <a:ext cx="2819400" cy="371545"/>
          </a:xfrm>
          <a:custGeom>
            <a:avLst/>
            <a:gdLst>
              <a:gd name="connsiteX0" fmla="*/ 0 w 2819400"/>
              <a:gd name="connsiteY0" fmla="*/ 0 h 371545"/>
              <a:gd name="connsiteX1" fmla="*/ 295275 w 2819400"/>
              <a:gd name="connsiteY1" fmla="*/ 228600 h 371545"/>
              <a:gd name="connsiteX2" fmla="*/ 628650 w 2819400"/>
              <a:gd name="connsiteY2" fmla="*/ 323850 h 371545"/>
              <a:gd name="connsiteX3" fmla="*/ 1228725 w 2819400"/>
              <a:gd name="connsiteY3" fmla="*/ 371475 h 371545"/>
              <a:gd name="connsiteX4" fmla="*/ 2390775 w 2819400"/>
              <a:gd name="connsiteY4" fmla="*/ 314325 h 371545"/>
              <a:gd name="connsiteX5" fmla="*/ 2819400 w 2819400"/>
              <a:gd name="connsiteY5" fmla="*/ 95250 h 37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9400" h="371545">
                <a:moveTo>
                  <a:pt x="0" y="0"/>
                </a:moveTo>
                <a:cubicBezTo>
                  <a:pt x="95250" y="87312"/>
                  <a:pt x="190500" y="174625"/>
                  <a:pt x="295275" y="228600"/>
                </a:cubicBezTo>
                <a:cubicBezTo>
                  <a:pt x="400050" y="282575"/>
                  <a:pt x="473075" y="300038"/>
                  <a:pt x="628650" y="323850"/>
                </a:cubicBezTo>
                <a:cubicBezTo>
                  <a:pt x="784225" y="347662"/>
                  <a:pt x="935038" y="373062"/>
                  <a:pt x="1228725" y="371475"/>
                </a:cubicBezTo>
                <a:cubicBezTo>
                  <a:pt x="1522412" y="369888"/>
                  <a:pt x="2125663" y="360362"/>
                  <a:pt x="2390775" y="314325"/>
                </a:cubicBezTo>
                <a:cubicBezTo>
                  <a:pt x="2655887" y="268288"/>
                  <a:pt x="2737643" y="181769"/>
                  <a:pt x="2819400" y="9525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600950" y="2950737"/>
            <a:ext cx="1597617" cy="369332"/>
          </a:xfrm>
          <a:prstGeom prst="rect">
            <a:avLst/>
          </a:prstGeom>
          <a:noFill/>
        </p:spPr>
        <p:txBody>
          <a:bodyPr wrap="none" rtlCol="0">
            <a:spAutoFit/>
          </a:bodyPr>
          <a:lstStyle/>
          <a:p>
            <a:r>
              <a:rPr lang="en-US" dirty="0"/>
              <a:t>Over-saturated</a:t>
            </a:r>
          </a:p>
        </p:txBody>
      </p:sp>
      <p:sp>
        <p:nvSpPr>
          <p:cNvPr id="18" name="TextBox 17"/>
          <p:cNvSpPr txBox="1"/>
          <p:nvPr/>
        </p:nvSpPr>
        <p:spPr>
          <a:xfrm>
            <a:off x="9001038" y="3542665"/>
            <a:ext cx="1734514" cy="369332"/>
          </a:xfrm>
          <a:prstGeom prst="rect">
            <a:avLst/>
          </a:prstGeom>
          <a:noFill/>
        </p:spPr>
        <p:txBody>
          <a:bodyPr wrap="none" rtlCol="0">
            <a:spAutoFit/>
          </a:bodyPr>
          <a:lstStyle/>
          <a:p>
            <a:r>
              <a:rPr lang="en-US" dirty="0"/>
              <a:t>Under-saturated</a:t>
            </a:r>
          </a:p>
        </p:txBody>
      </p:sp>
      <mc:AlternateContent xmlns:mc="http://schemas.openxmlformats.org/markup-compatibility/2006" xmlns:a14="http://schemas.microsoft.com/office/drawing/2010/main">
        <mc:Choice Requires="a14">
          <p:sp>
            <p:nvSpPr>
              <p:cNvPr id="19" name="TextBox 18"/>
              <p:cNvSpPr txBox="1"/>
              <p:nvPr/>
            </p:nvSpPr>
            <p:spPr>
              <a:xfrm>
                <a:off x="250582" y="1736458"/>
                <a:ext cx="3384305" cy="2439386"/>
              </a:xfrm>
              <a:prstGeom prst="rect">
                <a:avLst/>
              </a:prstGeom>
              <a:noFill/>
            </p:spPr>
            <p:txBody>
              <a:bodyPr wrap="square" rtlCol="0">
                <a:spAutoFit/>
              </a:bodyPr>
              <a:lstStyle/>
              <a:p>
                <a:r>
                  <a:rPr lang="en-US" dirty="0"/>
                  <a:t>Antoine Equation</a:t>
                </a:r>
              </a:p>
              <a:p>
                <a:endParaRPr lang="en-US" dirty="0"/>
              </a:p>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𝑒</m:t>
                          </m:r>
                        </m:e>
                        <m:sub>
                          <m:r>
                            <a:rPr lang="en-US" b="0" i="1" smtClean="0">
                              <a:latin typeface="Cambria Math" panose="02040503050406030204" pitchFamily="18" charset="0"/>
                            </a:rPr>
                            <m:t>𝑤</m:t>
                          </m:r>
                        </m:sub>
                        <m:sup>
                          <m:r>
                            <a:rPr lang="en-US" b="0" i="1" smtClean="0">
                              <a:latin typeface="Cambria Math" panose="02040503050406030204" pitchFamily="18" charset="0"/>
                            </a:rPr>
                            <m:t>∗</m:t>
                          </m:r>
                        </m:sup>
                      </m:sSub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d>
                            <m:dPr>
                              <m:ctrlPr>
                                <a:rPr lang="en-US" b="0" i="1" smtClean="0">
                                  <a:latin typeface="Cambria Math" panose="02040503050406030204" pitchFamily="18" charset="0"/>
                                </a:rPr>
                              </m:ctrlPr>
                            </m:dPr>
                            <m:e>
                              <m:r>
                                <a:rPr lang="en-US" b="0" i="1" smtClean="0">
                                  <a:latin typeface="Cambria Math" panose="02040503050406030204" pitchFamily="18" charset="0"/>
                                </a:rPr>
                                <m:t>8.07131−</m:t>
                              </m:r>
                              <m:f>
                                <m:fPr>
                                  <m:ctrlPr>
                                    <a:rPr lang="en-US" b="0" i="1" smtClean="0">
                                      <a:latin typeface="Cambria Math" panose="02040503050406030204" pitchFamily="18" charset="0"/>
                                    </a:rPr>
                                  </m:ctrlPr>
                                </m:fPr>
                                <m:num>
                                  <m:r>
                                    <a:rPr lang="en-US" b="0" i="1" smtClean="0">
                                      <a:latin typeface="Cambria Math" panose="02040503050406030204" pitchFamily="18" charset="0"/>
                                    </a:rPr>
                                    <m:t>1730.63</m:t>
                                  </m:r>
                                </m:num>
                                <m:den>
                                  <m:r>
                                    <a:rPr lang="en-US" b="0" i="1" smtClean="0">
                                      <a:latin typeface="Cambria Math" panose="02040503050406030204" pitchFamily="18" charset="0"/>
                                    </a:rPr>
                                    <m:t>233.426+</m:t>
                                  </m:r>
                                  <m:r>
                                    <a:rPr lang="en-US" b="0" i="1" smtClean="0">
                                      <a:latin typeface="Cambria Math" panose="02040503050406030204" pitchFamily="18" charset="0"/>
                                    </a:rPr>
                                    <m:t>𝑇</m:t>
                                  </m:r>
                                </m:den>
                              </m:f>
                            </m:e>
                          </m:d>
                        </m:sup>
                      </m:sSup>
                    </m:oMath>
                  </m:oMathPara>
                </a14:m>
                <a:endParaRPr lang="en-US" b="0" dirty="0"/>
              </a:p>
              <a:p>
                <a:endParaRPr lang="en-US" dirty="0"/>
              </a:p>
              <a:p>
                <a:r>
                  <a:rPr lang="en-US" dirty="0"/>
                  <a:t>Empirical equation for saturation vapor pressure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𝑒</m:t>
                        </m:r>
                      </m:e>
                      <m:sub>
                        <m:r>
                          <a:rPr lang="en-US" b="0" i="1" smtClean="0">
                            <a:latin typeface="Cambria Math" panose="02040503050406030204" pitchFamily="18" charset="0"/>
                          </a:rPr>
                          <m:t>𝑤</m:t>
                        </m:r>
                      </m:sub>
                      <m:sup>
                        <m:r>
                          <a:rPr lang="en-US" b="0" i="1" smtClean="0">
                            <a:latin typeface="Cambria Math" panose="02040503050406030204" pitchFamily="18" charset="0"/>
                          </a:rPr>
                          <m:t>∗</m:t>
                        </m:r>
                      </m:sup>
                    </m:sSubSup>
                  </m:oMath>
                </a14:m>
                <a:r>
                  <a:rPr lang="en-US" dirty="0"/>
                  <a:t>) in units of mm Hg based on temperature in units of </a:t>
                </a:r>
                <a:r>
                  <a:rPr lang="en-US" dirty="0">
                    <a:latin typeface="Calibri" panose="020F0502020204030204" pitchFamily="34" charset="0"/>
                  </a:rPr>
                  <a:t>°C</a:t>
                </a:r>
                <a:endParaRPr 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250582" y="1736458"/>
                <a:ext cx="3384305" cy="2439386"/>
              </a:xfrm>
              <a:prstGeom prst="rect">
                <a:avLst/>
              </a:prstGeom>
              <a:blipFill rotWithShape="0">
                <a:blip r:embed="rId4"/>
                <a:stretch>
                  <a:fillRect l="-1441" t="-1500" b="-3000"/>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28B6049A-FDD2-4003-A204-25AAE1FA36A7}"/>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13</a:t>
            </a:fld>
            <a:endParaRPr lang="en-US" dirty="0">
              <a:solidFill>
                <a:schemeClr val="tx1"/>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AF31D88-1D59-45E4-9F06-FB105400167B}"/>
                  </a:ext>
                </a:extLst>
              </p:cNvPr>
              <p:cNvSpPr txBox="1"/>
              <p:nvPr/>
            </p:nvSpPr>
            <p:spPr>
              <a:xfrm>
                <a:off x="10153650" y="1177603"/>
                <a:ext cx="1933575" cy="1477328"/>
              </a:xfrm>
              <a:prstGeom prst="rect">
                <a:avLst/>
              </a:prstGeom>
              <a:noFill/>
            </p:spPr>
            <p:txBody>
              <a:bodyPr wrap="square" rtlCol="0">
                <a:spAutoFit/>
              </a:bodyPr>
              <a:lstStyle/>
              <a:p>
                <a14:m>
                  <m:oMath xmlns:m="http://schemas.openxmlformats.org/officeDocument/2006/math">
                    <m:r>
                      <a:rPr lang="en-US" b="0" i="1" smtClean="0">
                        <a:latin typeface="Cambria Math" panose="02040503050406030204" pitchFamily="18" charset="0"/>
                      </a:rPr>
                      <m:t>𝑇</m:t>
                    </m:r>
                  </m:oMath>
                </a14:m>
                <a:r>
                  <a:rPr lang="en-US" dirty="0"/>
                  <a:t> is 27 </a:t>
                </a:r>
                <a:r>
                  <a:rPr lang="en-US" dirty="0">
                    <a:latin typeface="Calibri" panose="020F0502020204030204" pitchFamily="34" charset="0"/>
                  </a:rPr>
                  <a:t>°C and absolute vapor pressure is 2 kPa. </a:t>
                </a:r>
                <a:r>
                  <a:rPr lang="en-US" dirty="0">
                    <a:solidFill>
                      <a:srgbClr val="FF0000"/>
                    </a:solidFill>
                    <a:latin typeface="Calibri" panose="020F0502020204030204" pitchFamily="34" charset="0"/>
                  </a:rPr>
                  <a:t>What is the dew point?</a:t>
                </a:r>
                <a:endParaRPr lang="en-US" dirty="0">
                  <a:solidFill>
                    <a:srgbClr val="FF0000"/>
                  </a:solidFill>
                </a:endParaRPr>
              </a:p>
            </p:txBody>
          </p:sp>
        </mc:Choice>
        <mc:Fallback xmlns="">
          <p:sp>
            <p:nvSpPr>
              <p:cNvPr id="11" name="TextBox 10">
                <a:extLst>
                  <a:ext uri="{FF2B5EF4-FFF2-40B4-BE49-F238E27FC236}">
                    <a16:creationId xmlns:a16="http://schemas.microsoft.com/office/drawing/2014/main" id="{5AF31D88-1D59-45E4-9F06-FB105400167B}"/>
                  </a:ext>
                </a:extLst>
              </p:cNvPr>
              <p:cNvSpPr txBox="1">
                <a:spLocks noRot="1" noChangeAspect="1" noMove="1" noResize="1" noEditPoints="1" noAdjustHandles="1" noChangeArrowheads="1" noChangeShapeType="1" noTextEdit="1"/>
              </p:cNvSpPr>
              <p:nvPr/>
            </p:nvSpPr>
            <p:spPr>
              <a:xfrm>
                <a:off x="10153650" y="1177603"/>
                <a:ext cx="1933575" cy="1477328"/>
              </a:xfrm>
              <a:prstGeom prst="rect">
                <a:avLst/>
              </a:prstGeom>
              <a:blipFill>
                <a:blip r:embed="rId5"/>
                <a:stretch>
                  <a:fillRect l="-2839" t="-2058" b="-5350"/>
                </a:stretch>
              </a:blipFill>
            </p:spPr>
            <p:txBody>
              <a:bodyPr/>
              <a:lstStyle/>
              <a:p>
                <a:r>
                  <a:rPr lang="en-US">
                    <a:noFill/>
                  </a:rPr>
                  <a:t> </a:t>
                </a:r>
              </a:p>
            </p:txBody>
          </p:sp>
        </mc:Fallback>
      </mc:AlternateContent>
    </p:spTree>
    <p:extLst>
      <p:ext uri="{BB962C8B-B14F-4D97-AF65-F5344CB8AC3E}">
        <p14:creationId xmlns:p14="http://schemas.microsoft.com/office/powerpoint/2010/main" val="7069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Precipitation: topics covered</a:t>
            </a:r>
          </a:p>
        </p:txBody>
      </p:sp>
      <p:sp>
        <p:nvSpPr>
          <p:cNvPr id="4" name="TextBox 3"/>
          <p:cNvSpPr txBox="1"/>
          <p:nvPr/>
        </p:nvSpPr>
        <p:spPr>
          <a:xfrm>
            <a:off x="1306900" y="2238374"/>
            <a:ext cx="9736237" cy="646331"/>
          </a:xfrm>
          <a:prstGeom prst="rect">
            <a:avLst/>
          </a:prstGeom>
          <a:noFill/>
        </p:spPr>
        <p:txBody>
          <a:bodyPr wrap="square" rtlCol="0">
            <a:noAutofit/>
          </a:bodyPr>
          <a:lstStyle/>
          <a:p>
            <a:pPr marL="225425" indent="-225425"/>
            <a:r>
              <a:rPr lang="en-US" b="1" i="1" dirty="0"/>
              <a:t>Causes of precipitation:</a:t>
            </a:r>
            <a:r>
              <a:rPr lang="en-US" dirty="0"/>
              <a:t> the local and global circulations that generate the uplift necessary to cause meaningful precipitation</a:t>
            </a:r>
          </a:p>
        </p:txBody>
      </p:sp>
      <p:sp>
        <p:nvSpPr>
          <p:cNvPr id="5" name="TextBox 4"/>
          <p:cNvSpPr txBox="1"/>
          <p:nvPr/>
        </p:nvSpPr>
        <p:spPr>
          <a:xfrm>
            <a:off x="1306901" y="1462088"/>
            <a:ext cx="9342050" cy="646331"/>
          </a:xfrm>
          <a:prstGeom prst="rect">
            <a:avLst/>
          </a:prstGeom>
          <a:noFill/>
        </p:spPr>
        <p:txBody>
          <a:bodyPr wrap="square" rtlCol="0">
            <a:spAutoFit/>
          </a:bodyPr>
          <a:lstStyle/>
          <a:p>
            <a:pPr marL="231775" indent="-231775"/>
            <a:r>
              <a:rPr lang="en-US" b="1" i="1" dirty="0">
                <a:solidFill>
                  <a:schemeClr val="bg2">
                    <a:lumMod val="75000"/>
                  </a:schemeClr>
                </a:solidFill>
              </a:rPr>
              <a:t>Water in the air:</a:t>
            </a:r>
            <a:r>
              <a:rPr lang="en-US" dirty="0">
                <a:solidFill>
                  <a:schemeClr val="bg2">
                    <a:lumMod val="75000"/>
                  </a:schemeClr>
                </a:solidFill>
              </a:rPr>
              <a:t> the fundamental vocabulary and concepts necessary for characterizing the physics of water in the air</a:t>
            </a:r>
          </a:p>
        </p:txBody>
      </p:sp>
      <p:sp>
        <p:nvSpPr>
          <p:cNvPr id="9" name="TextBox 8">
            <a:extLst>
              <a:ext uri="{FF2B5EF4-FFF2-40B4-BE49-F238E27FC236}">
                <a16:creationId xmlns:a16="http://schemas.microsoft.com/office/drawing/2014/main" id="{9138E1C1-531F-454C-87A4-EA2592704B14}"/>
              </a:ext>
            </a:extLst>
          </p:cNvPr>
          <p:cNvSpPr txBox="1"/>
          <p:nvPr/>
        </p:nvSpPr>
        <p:spPr>
          <a:xfrm>
            <a:off x="1306899" y="3014660"/>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Types of precipitation:</a:t>
            </a:r>
            <a:r>
              <a:rPr lang="en-US" dirty="0">
                <a:solidFill>
                  <a:schemeClr val="bg2">
                    <a:lumMod val="75000"/>
                  </a:schemeClr>
                </a:solidFill>
              </a:rPr>
              <a:t> the conditions that dictate the physical state of precipitation (e.g. rain vs. snow)</a:t>
            </a:r>
          </a:p>
        </p:txBody>
      </p:sp>
      <p:sp>
        <p:nvSpPr>
          <p:cNvPr id="10" name="TextBox 9">
            <a:extLst>
              <a:ext uri="{FF2B5EF4-FFF2-40B4-BE49-F238E27FC236}">
                <a16:creationId xmlns:a16="http://schemas.microsoft.com/office/drawing/2014/main" id="{B06D991E-3BF2-4624-9E79-B80D3CF0185B}"/>
              </a:ext>
            </a:extLst>
          </p:cNvPr>
          <p:cNvSpPr txBox="1"/>
          <p:nvPr/>
        </p:nvSpPr>
        <p:spPr>
          <a:xfrm>
            <a:off x="1306899" y="3790946"/>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Measurement of precipitation:</a:t>
            </a:r>
            <a:r>
              <a:rPr lang="en-US" dirty="0">
                <a:solidFill>
                  <a:schemeClr val="bg2">
                    <a:lumMod val="75000"/>
                  </a:schemeClr>
                </a:solidFill>
              </a:rPr>
              <a:t> the basics of measuring precipitation at given location and translating point measurements to estimates of precipitation over watersheds</a:t>
            </a:r>
          </a:p>
        </p:txBody>
      </p:sp>
      <p:sp>
        <p:nvSpPr>
          <p:cNvPr id="11" name="TextBox 10">
            <a:extLst>
              <a:ext uri="{FF2B5EF4-FFF2-40B4-BE49-F238E27FC236}">
                <a16:creationId xmlns:a16="http://schemas.microsoft.com/office/drawing/2014/main" id="{341DB125-D6A8-43C9-9905-CAAB0D6677C4}"/>
              </a:ext>
            </a:extLst>
          </p:cNvPr>
          <p:cNvSpPr txBox="1"/>
          <p:nvPr/>
        </p:nvSpPr>
        <p:spPr>
          <a:xfrm>
            <a:off x="1306899" y="4567232"/>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Interpreting hyetographs:</a:t>
            </a:r>
            <a:r>
              <a:rPr lang="en-US" dirty="0">
                <a:solidFill>
                  <a:schemeClr val="bg2">
                    <a:lumMod val="75000"/>
                  </a:schemeClr>
                </a:solidFill>
              </a:rPr>
              <a:t> fundamentals of interpreting visualizations of precipitation over time and the typical summary statistics and probabilistic approaches to analyzing hyetographs</a:t>
            </a:r>
          </a:p>
        </p:txBody>
      </p:sp>
      <p:sp>
        <p:nvSpPr>
          <p:cNvPr id="12" name="TextBox 11">
            <a:extLst>
              <a:ext uri="{FF2B5EF4-FFF2-40B4-BE49-F238E27FC236}">
                <a16:creationId xmlns:a16="http://schemas.microsoft.com/office/drawing/2014/main" id="{14AD22FA-BC8F-4D99-B648-6470A89745B0}"/>
              </a:ext>
            </a:extLst>
          </p:cNvPr>
          <p:cNvSpPr txBox="1"/>
          <p:nvPr/>
        </p:nvSpPr>
        <p:spPr>
          <a:xfrm>
            <a:off x="1306899" y="5343518"/>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Snow hydrology:</a:t>
            </a:r>
            <a:r>
              <a:rPr lang="en-US" dirty="0">
                <a:solidFill>
                  <a:schemeClr val="bg2">
                    <a:lumMod val="75000"/>
                  </a:schemeClr>
                </a:solidFill>
              </a:rPr>
              <a:t> a brief introduction to understanding water storage in a seasonal snowpack, including consideration of the energy budget as the determinant of timing of snowmelt</a:t>
            </a:r>
          </a:p>
        </p:txBody>
      </p:sp>
      <p:sp>
        <p:nvSpPr>
          <p:cNvPr id="3" name="Rectangle 2">
            <a:extLst>
              <a:ext uri="{FF2B5EF4-FFF2-40B4-BE49-F238E27FC236}">
                <a16:creationId xmlns:a16="http://schemas.microsoft.com/office/drawing/2014/main" id="{AF5185BF-4FF7-4B7C-92EF-8939197D9F06}"/>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14</a:t>
            </a:fld>
            <a:endParaRPr lang="en-US" dirty="0">
              <a:solidFill>
                <a:schemeClr val="tx1"/>
              </a:solidFill>
            </a:endParaRPr>
          </a:p>
        </p:txBody>
      </p:sp>
    </p:spTree>
    <p:extLst>
      <p:ext uri="{BB962C8B-B14F-4D97-AF65-F5344CB8AC3E}">
        <p14:creationId xmlns:p14="http://schemas.microsoft.com/office/powerpoint/2010/main" val="1576289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Precipitation: steps for formation</a:t>
            </a:r>
          </a:p>
        </p:txBody>
      </p:sp>
      <p:sp>
        <p:nvSpPr>
          <p:cNvPr id="9" name="TextBox 8"/>
          <p:cNvSpPr txBox="1"/>
          <p:nvPr/>
        </p:nvSpPr>
        <p:spPr>
          <a:xfrm>
            <a:off x="838200" y="1554470"/>
            <a:ext cx="9342050" cy="369332"/>
          </a:xfrm>
          <a:prstGeom prst="rect">
            <a:avLst/>
          </a:prstGeom>
          <a:noFill/>
        </p:spPr>
        <p:txBody>
          <a:bodyPr wrap="square" rtlCol="0">
            <a:spAutoFit/>
          </a:bodyPr>
          <a:lstStyle/>
          <a:p>
            <a:r>
              <a:rPr lang="en-US" dirty="0"/>
              <a:t>1. Air must be cooled to dew point</a:t>
            </a:r>
          </a:p>
        </p:txBody>
      </p:sp>
      <p:sp>
        <p:nvSpPr>
          <p:cNvPr id="14" name="TextBox 13"/>
          <p:cNvSpPr txBox="1"/>
          <p:nvPr/>
        </p:nvSpPr>
        <p:spPr>
          <a:xfrm>
            <a:off x="838200" y="2078345"/>
            <a:ext cx="9342050" cy="369332"/>
          </a:xfrm>
          <a:prstGeom prst="rect">
            <a:avLst/>
          </a:prstGeom>
          <a:noFill/>
        </p:spPr>
        <p:txBody>
          <a:bodyPr wrap="square" rtlCol="0">
            <a:spAutoFit/>
          </a:bodyPr>
          <a:lstStyle/>
          <a:p>
            <a:r>
              <a:rPr lang="en-US" dirty="0"/>
              <a:t>2. Condensation on nuclei</a:t>
            </a:r>
          </a:p>
        </p:txBody>
      </p:sp>
      <p:sp>
        <p:nvSpPr>
          <p:cNvPr id="15" name="TextBox 14"/>
          <p:cNvSpPr txBox="1"/>
          <p:nvPr/>
        </p:nvSpPr>
        <p:spPr>
          <a:xfrm>
            <a:off x="838200" y="2602220"/>
            <a:ext cx="9342050" cy="369332"/>
          </a:xfrm>
          <a:prstGeom prst="rect">
            <a:avLst/>
          </a:prstGeom>
          <a:noFill/>
        </p:spPr>
        <p:txBody>
          <a:bodyPr wrap="square" rtlCol="0">
            <a:spAutoFit/>
          </a:bodyPr>
          <a:lstStyle/>
          <a:p>
            <a:r>
              <a:rPr lang="en-US" dirty="0"/>
              <a:t>3. Coalescence into drops or ice of sufficient weight to fall</a:t>
            </a:r>
          </a:p>
        </p:txBody>
      </p:sp>
      <p:sp>
        <p:nvSpPr>
          <p:cNvPr id="16" name="TextBox 15"/>
          <p:cNvSpPr txBox="1"/>
          <p:nvPr/>
        </p:nvSpPr>
        <p:spPr>
          <a:xfrm>
            <a:off x="838200" y="3126095"/>
            <a:ext cx="9342050" cy="369332"/>
          </a:xfrm>
          <a:prstGeom prst="rect">
            <a:avLst/>
          </a:prstGeom>
          <a:noFill/>
        </p:spPr>
        <p:txBody>
          <a:bodyPr wrap="square" rtlCol="0">
            <a:spAutoFit/>
          </a:bodyPr>
          <a:lstStyle/>
          <a:p>
            <a:r>
              <a:rPr lang="en-US" dirty="0"/>
              <a:t>4. An input of more water laden air</a:t>
            </a:r>
          </a:p>
        </p:txBody>
      </p:sp>
      <p:sp>
        <p:nvSpPr>
          <p:cNvPr id="17" name="TextBox 16"/>
          <p:cNvSpPr txBox="1"/>
          <p:nvPr/>
        </p:nvSpPr>
        <p:spPr>
          <a:xfrm>
            <a:off x="838200" y="4392920"/>
            <a:ext cx="9342050" cy="923330"/>
          </a:xfrm>
          <a:prstGeom prst="rect">
            <a:avLst/>
          </a:prstGeom>
          <a:noFill/>
        </p:spPr>
        <p:txBody>
          <a:bodyPr wrap="square" rtlCol="0">
            <a:spAutoFit/>
          </a:bodyPr>
          <a:lstStyle/>
          <a:p>
            <a:r>
              <a:rPr lang="en-US" dirty="0"/>
              <a:t>Many mechanisms of cooling, but </a:t>
            </a:r>
            <a:r>
              <a:rPr lang="en-US" i="1" dirty="0"/>
              <a:t>uplift of moist air into lower pressure conditions higher in the atmosphere</a:t>
            </a:r>
            <a:r>
              <a:rPr lang="en-US" dirty="0"/>
              <a:t> dominates the causes of precipitation that are meaningful to watershed water balances</a:t>
            </a:r>
          </a:p>
        </p:txBody>
      </p:sp>
      <p:sp>
        <p:nvSpPr>
          <p:cNvPr id="18" name="TextBox 17"/>
          <p:cNvSpPr txBox="1"/>
          <p:nvPr/>
        </p:nvSpPr>
        <p:spPr>
          <a:xfrm>
            <a:off x="838200" y="5316250"/>
            <a:ext cx="9342050" cy="369332"/>
          </a:xfrm>
          <a:prstGeom prst="rect">
            <a:avLst/>
          </a:prstGeom>
          <a:noFill/>
        </p:spPr>
        <p:txBody>
          <a:bodyPr wrap="square" rtlCol="0">
            <a:spAutoFit/>
          </a:bodyPr>
          <a:lstStyle/>
          <a:p>
            <a:r>
              <a:rPr lang="en-US" b="1" i="1" dirty="0"/>
              <a:t>Adiabatic cooling:</a:t>
            </a:r>
            <a:r>
              <a:rPr lang="en-US" dirty="0"/>
              <a:t> loss of temperature without loss of heat due to lowering of pressure</a:t>
            </a:r>
          </a:p>
        </p:txBody>
      </p:sp>
      <p:sp>
        <p:nvSpPr>
          <p:cNvPr id="3" name="Rectangle 2">
            <a:extLst>
              <a:ext uri="{FF2B5EF4-FFF2-40B4-BE49-F238E27FC236}">
                <a16:creationId xmlns:a16="http://schemas.microsoft.com/office/drawing/2014/main" id="{C0E162A9-5A05-4452-A222-9E67ABA37CAF}"/>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15</a:t>
            </a:fld>
            <a:endParaRPr lang="en-US" dirty="0">
              <a:solidFill>
                <a:schemeClr val="tx1"/>
              </a:solidFill>
            </a:endParaRPr>
          </a:p>
        </p:txBody>
      </p:sp>
    </p:spTree>
    <p:extLst>
      <p:ext uri="{BB962C8B-B14F-4D97-AF65-F5344CB8AC3E}">
        <p14:creationId xmlns:p14="http://schemas.microsoft.com/office/powerpoint/2010/main" val="213838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6"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Uplift: inherently tied to the energy balance</a:t>
            </a:r>
          </a:p>
        </p:txBody>
      </p:sp>
      <p:pic>
        <p:nvPicPr>
          <p:cNvPr id="5" name="Picture 4"/>
          <p:cNvPicPr>
            <a:picLocks noChangeAspect="1"/>
          </p:cNvPicPr>
          <p:nvPr/>
        </p:nvPicPr>
        <p:blipFill rotWithShape="1">
          <a:blip r:embed="rId2"/>
          <a:srcRect l="7527" t="16953" r="68522" b="23692"/>
          <a:stretch/>
        </p:blipFill>
        <p:spPr>
          <a:xfrm>
            <a:off x="2296886" y="1312177"/>
            <a:ext cx="7195457" cy="5015016"/>
          </a:xfrm>
          <a:prstGeom prst="rect">
            <a:avLst/>
          </a:prstGeom>
        </p:spPr>
      </p:pic>
      <p:sp>
        <p:nvSpPr>
          <p:cNvPr id="6" name="TextBox 5"/>
          <p:cNvSpPr txBox="1"/>
          <p:nvPr/>
        </p:nvSpPr>
        <p:spPr>
          <a:xfrm>
            <a:off x="1993900" y="6264129"/>
            <a:ext cx="2834622" cy="369332"/>
          </a:xfrm>
          <a:prstGeom prst="rect">
            <a:avLst/>
          </a:prstGeom>
          <a:noFill/>
        </p:spPr>
        <p:txBody>
          <a:bodyPr wrap="none" rtlCol="0">
            <a:spAutoFit/>
          </a:bodyPr>
          <a:lstStyle/>
          <a:p>
            <a:r>
              <a:rPr lang="en-US" dirty="0"/>
              <a:t>From Trenberth et al. (2009)</a:t>
            </a:r>
          </a:p>
        </p:txBody>
      </p:sp>
      <p:sp>
        <p:nvSpPr>
          <p:cNvPr id="3" name="Rectangle 2">
            <a:extLst>
              <a:ext uri="{FF2B5EF4-FFF2-40B4-BE49-F238E27FC236}">
                <a16:creationId xmlns:a16="http://schemas.microsoft.com/office/drawing/2014/main" id="{E7F0BFB9-132A-44B8-9B53-3FC914CA13C3}"/>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16</a:t>
            </a:fld>
            <a:endParaRPr lang="en-US" dirty="0">
              <a:solidFill>
                <a:schemeClr val="tx1"/>
              </a:solidFill>
            </a:endParaRPr>
          </a:p>
        </p:txBody>
      </p:sp>
    </p:spTree>
    <p:extLst>
      <p:ext uri="{BB962C8B-B14F-4D97-AF65-F5344CB8AC3E}">
        <p14:creationId xmlns:p14="http://schemas.microsoft.com/office/powerpoint/2010/main" val="17758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2EA0B6A-6499-8D35-C70F-F6F133B816E5}"/>
              </a:ext>
            </a:extLst>
          </p:cNvPr>
          <p:cNvGrpSpPr/>
          <p:nvPr/>
        </p:nvGrpSpPr>
        <p:grpSpPr>
          <a:xfrm>
            <a:off x="2746476" y="1809244"/>
            <a:ext cx="4231510" cy="2360420"/>
            <a:chOff x="2746476" y="1809244"/>
            <a:chExt cx="4231510" cy="2360420"/>
          </a:xfrm>
        </p:grpSpPr>
        <p:sp>
          <p:nvSpPr>
            <p:cNvPr id="21" name="Right Arrow 14">
              <a:extLst>
                <a:ext uri="{FF2B5EF4-FFF2-40B4-BE49-F238E27FC236}">
                  <a16:creationId xmlns:a16="http://schemas.microsoft.com/office/drawing/2014/main" id="{18A093BD-1286-2EBF-1B5D-5E5CDE827B0E}"/>
                </a:ext>
              </a:extLst>
            </p:cNvPr>
            <p:cNvSpPr/>
            <p:nvPr/>
          </p:nvSpPr>
          <p:spPr>
            <a:xfrm>
              <a:off x="2767811" y="1809244"/>
              <a:ext cx="4207127" cy="293876"/>
            </a:xfrm>
            <a:prstGeom prst="rightArrow">
              <a:avLst>
                <a:gd name="adj1" fmla="val 100000"/>
                <a:gd name="adj2" fmla="val 241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Shortwave</a:t>
              </a:r>
            </a:p>
          </p:txBody>
        </p:sp>
        <p:sp>
          <p:nvSpPr>
            <p:cNvPr id="22" name="Right Arrow 14">
              <a:extLst>
                <a:ext uri="{FF2B5EF4-FFF2-40B4-BE49-F238E27FC236}">
                  <a16:creationId xmlns:a16="http://schemas.microsoft.com/office/drawing/2014/main" id="{627B436F-B5A2-006D-AEC4-918CAF1C1B12}"/>
                </a:ext>
              </a:extLst>
            </p:cNvPr>
            <p:cNvSpPr/>
            <p:nvPr/>
          </p:nvSpPr>
          <p:spPr>
            <a:xfrm>
              <a:off x="2770859" y="2104900"/>
              <a:ext cx="4207127" cy="293876"/>
            </a:xfrm>
            <a:prstGeom prst="rightArrow">
              <a:avLst>
                <a:gd name="adj1" fmla="val 100000"/>
                <a:gd name="adj2" fmla="val 241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Shortwave</a:t>
              </a:r>
            </a:p>
          </p:txBody>
        </p:sp>
        <p:sp>
          <p:nvSpPr>
            <p:cNvPr id="23" name="Right Arrow 14">
              <a:extLst>
                <a:ext uri="{FF2B5EF4-FFF2-40B4-BE49-F238E27FC236}">
                  <a16:creationId xmlns:a16="http://schemas.microsoft.com/office/drawing/2014/main" id="{6E7A41B7-5E8E-C463-4981-5A21FC621989}"/>
                </a:ext>
              </a:extLst>
            </p:cNvPr>
            <p:cNvSpPr/>
            <p:nvPr/>
          </p:nvSpPr>
          <p:spPr>
            <a:xfrm>
              <a:off x="2761715" y="2397508"/>
              <a:ext cx="4207127" cy="293876"/>
            </a:xfrm>
            <a:prstGeom prst="rightArrow">
              <a:avLst>
                <a:gd name="adj1" fmla="val 100000"/>
                <a:gd name="adj2" fmla="val 241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Shortwave</a:t>
              </a:r>
            </a:p>
          </p:txBody>
        </p:sp>
        <p:sp>
          <p:nvSpPr>
            <p:cNvPr id="24" name="Right Arrow 14">
              <a:extLst>
                <a:ext uri="{FF2B5EF4-FFF2-40B4-BE49-F238E27FC236}">
                  <a16:creationId xmlns:a16="http://schemas.microsoft.com/office/drawing/2014/main" id="{0B4084BB-95B6-5567-3E22-B4A640237E97}"/>
                </a:ext>
              </a:extLst>
            </p:cNvPr>
            <p:cNvSpPr/>
            <p:nvPr/>
          </p:nvSpPr>
          <p:spPr>
            <a:xfrm>
              <a:off x="2764763" y="2693164"/>
              <a:ext cx="4207127" cy="293876"/>
            </a:xfrm>
            <a:prstGeom prst="rightArrow">
              <a:avLst>
                <a:gd name="adj1" fmla="val 100000"/>
                <a:gd name="adj2" fmla="val 241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Shortwave</a:t>
              </a:r>
            </a:p>
          </p:txBody>
        </p:sp>
        <p:sp>
          <p:nvSpPr>
            <p:cNvPr id="18" name="Right Arrow 14">
              <a:extLst>
                <a:ext uri="{FF2B5EF4-FFF2-40B4-BE49-F238E27FC236}">
                  <a16:creationId xmlns:a16="http://schemas.microsoft.com/office/drawing/2014/main" id="{987BCD9A-9EA3-ED48-B9C4-1A14FF3EC87B}"/>
                </a:ext>
              </a:extLst>
            </p:cNvPr>
            <p:cNvSpPr/>
            <p:nvPr/>
          </p:nvSpPr>
          <p:spPr>
            <a:xfrm>
              <a:off x="2752572" y="2991868"/>
              <a:ext cx="2480844" cy="293876"/>
            </a:xfrm>
            <a:prstGeom prst="rightArrow">
              <a:avLst>
                <a:gd name="adj1" fmla="val 100000"/>
                <a:gd name="adj2" fmla="val 241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Shortwave</a:t>
              </a:r>
            </a:p>
          </p:txBody>
        </p:sp>
        <p:sp>
          <p:nvSpPr>
            <p:cNvPr id="20" name="Right Arrow 14">
              <a:extLst>
                <a:ext uri="{FF2B5EF4-FFF2-40B4-BE49-F238E27FC236}">
                  <a16:creationId xmlns:a16="http://schemas.microsoft.com/office/drawing/2014/main" id="{77A51749-6763-9994-65E1-1B5A564391C0}"/>
                </a:ext>
              </a:extLst>
            </p:cNvPr>
            <p:cNvSpPr/>
            <p:nvPr/>
          </p:nvSpPr>
          <p:spPr>
            <a:xfrm>
              <a:off x="2755620" y="3287524"/>
              <a:ext cx="2480844" cy="293876"/>
            </a:xfrm>
            <a:prstGeom prst="rightArrow">
              <a:avLst>
                <a:gd name="adj1" fmla="val 100000"/>
                <a:gd name="adj2" fmla="val 241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Shortwave</a:t>
              </a:r>
            </a:p>
          </p:txBody>
        </p:sp>
        <p:sp>
          <p:nvSpPr>
            <p:cNvPr id="17" name="Right Arrow 14">
              <a:extLst>
                <a:ext uri="{FF2B5EF4-FFF2-40B4-BE49-F238E27FC236}">
                  <a16:creationId xmlns:a16="http://schemas.microsoft.com/office/drawing/2014/main" id="{86828379-1533-F7B3-EAAE-467F62F9351F}"/>
                </a:ext>
              </a:extLst>
            </p:cNvPr>
            <p:cNvSpPr/>
            <p:nvPr/>
          </p:nvSpPr>
          <p:spPr>
            <a:xfrm>
              <a:off x="2746476" y="3580132"/>
              <a:ext cx="2480844" cy="293876"/>
            </a:xfrm>
            <a:prstGeom prst="rightArrow">
              <a:avLst>
                <a:gd name="adj1" fmla="val 100000"/>
                <a:gd name="adj2" fmla="val 241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Shortwave</a:t>
              </a:r>
            </a:p>
          </p:txBody>
        </p:sp>
        <p:sp>
          <p:nvSpPr>
            <p:cNvPr id="14" name="Right Arrow 14">
              <a:extLst>
                <a:ext uri="{FF2B5EF4-FFF2-40B4-BE49-F238E27FC236}">
                  <a16:creationId xmlns:a16="http://schemas.microsoft.com/office/drawing/2014/main" id="{F1DB8C2B-8CB0-4886-ED9D-32555002E3AA}"/>
                </a:ext>
              </a:extLst>
            </p:cNvPr>
            <p:cNvSpPr/>
            <p:nvPr/>
          </p:nvSpPr>
          <p:spPr>
            <a:xfrm>
              <a:off x="2749524" y="3875788"/>
              <a:ext cx="2480844" cy="293876"/>
            </a:xfrm>
            <a:prstGeom prst="rightArrow">
              <a:avLst>
                <a:gd name="adj1" fmla="val 100000"/>
                <a:gd name="adj2" fmla="val 241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Shortwave</a:t>
              </a:r>
            </a:p>
          </p:txBody>
        </p:sp>
      </p:grpSp>
      <p:sp>
        <p:nvSpPr>
          <p:cNvPr id="2" name="Title 1"/>
          <p:cNvSpPr>
            <a:spLocks noGrp="1"/>
          </p:cNvSpPr>
          <p:nvPr>
            <p:ph type="title"/>
          </p:nvPr>
        </p:nvSpPr>
        <p:spPr>
          <a:xfrm>
            <a:off x="928510" y="-77227"/>
            <a:ext cx="10515600" cy="1325563"/>
          </a:xfrm>
        </p:spPr>
        <p:txBody>
          <a:bodyPr/>
          <a:lstStyle/>
          <a:p>
            <a:r>
              <a:rPr lang="en-US" dirty="0"/>
              <a:t>Uplift: global circulation </a:t>
            </a:r>
          </a:p>
        </p:txBody>
      </p:sp>
      <p:sp>
        <p:nvSpPr>
          <p:cNvPr id="4" name="Oval 3"/>
          <p:cNvSpPr/>
          <p:nvPr/>
        </p:nvSpPr>
        <p:spPr>
          <a:xfrm>
            <a:off x="4828685" y="1797474"/>
            <a:ext cx="4458878" cy="4364611"/>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780020" y="3785688"/>
            <a:ext cx="433132" cy="369332"/>
          </a:xfrm>
          <a:prstGeom prst="rect">
            <a:avLst/>
          </a:prstGeom>
          <a:noFill/>
        </p:spPr>
        <p:txBody>
          <a:bodyPr wrap="square" rtlCol="0">
            <a:spAutoFit/>
          </a:bodyPr>
          <a:lstStyle/>
          <a:p>
            <a:r>
              <a:rPr lang="en-US" dirty="0"/>
              <a:t>0 °</a:t>
            </a:r>
          </a:p>
        </p:txBody>
      </p:sp>
      <p:sp>
        <p:nvSpPr>
          <p:cNvPr id="48" name="TextBox 47"/>
          <p:cNvSpPr txBox="1"/>
          <p:nvPr/>
        </p:nvSpPr>
        <p:spPr>
          <a:xfrm>
            <a:off x="326317" y="3647188"/>
            <a:ext cx="1133131" cy="646331"/>
          </a:xfrm>
          <a:prstGeom prst="rect">
            <a:avLst/>
          </a:prstGeom>
          <a:noFill/>
        </p:spPr>
        <p:txBody>
          <a:bodyPr wrap="none" rtlCol="0">
            <a:spAutoFit/>
          </a:bodyPr>
          <a:lstStyle/>
          <a:p>
            <a:r>
              <a:rPr lang="en-US" dirty="0"/>
              <a:t>Maximum</a:t>
            </a:r>
          </a:p>
          <a:p>
            <a:r>
              <a:rPr lang="en-US" dirty="0"/>
              <a:t>insolation</a:t>
            </a:r>
          </a:p>
        </p:txBody>
      </p:sp>
      <p:sp>
        <p:nvSpPr>
          <p:cNvPr id="50" name="Right Arrow 49"/>
          <p:cNvSpPr/>
          <p:nvPr/>
        </p:nvSpPr>
        <p:spPr>
          <a:xfrm rot="5400000">
            <a:off x="6868410" y="1369718"/>
            <a:ext cx="372146" cy="16518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p:cNvSpPr txBox="1"/>
          <p:nvPr/>
        </p:nvSpPr>
        <p:spPr>
          <a:xfrm>
            <a:off x="1654309" y="1130260"/>
            <a:ext cx="699230" cy="369332"/>
          </a:xfrm>
          <a:prstGeom prst="rect">
            <a:avLst/>
          </a:prstGeom>
          <a:noFill/>
        </p:spPr>
        <p:txBody>
          <a:bodyPr wrap="none" rtlCol="0">
            <a:spAutoFit/>
          </a:bodyPr>
          <a:lstStyle/>
          <a:p>
            <a:r>
              <a:rPr lang="en-US" dirty="0"/>
              <a:t>90 °N</a:t>
            </a:r>
          </a:p>
        </p:txBody>
      </p:sp>
      <p:sp>
        <p:nvSpPr>
          <p:cNvPr id="54" name="TextBox 53"/>
          <p:cNvSpPr txBox="1"/>
          <p:nvPr/>
        </p:nvSpPr>
        <p:spPr>
          <a:xfrm>
            <a:off x="1657338" y="6299777"/>
            <a:ext cx="655949" cy="369332"/>
          </a:xfrm>
          <a:prstGeom prst="rect">
            <a:avLst/>
          </a:prstGeom>
          <a:noFill/>
        </p:spPr>
        <p:txBody>
          <a:bodyPr wrap="none" rtlCol="0">
            <a:spAutoFit/>
          </a:bodyPr>
          <a:lstStyle/>
          <a:p>
            <a:r>
              <a:rPr lang="en-US" dirty="0"/>
              <a:t>90 °S</a:t>
            </a:r>
          </a:p>
        </p:txBody>
      </p:sp>
      <p:grpSp>
        <p:nvGrpSpPr>
          <p:cNvPr id="9" name="Group 8"/>
          <p:cNvGrpSpPr/>
          <p:nvPr/>
        </p:nvGrpSpPr>
        <p:grpSpPr>
          <a:xfrm>
            <a:off x="6896400" y="798025"/>
            <a:ext cx="333746" cy="5359482"/>
            <a:chOff x="6896400" y="798025"/>
            <a:chExt cx="333746" cy="5359482"/>
          </a:xfrm>
        </p:grpSpPr>
        <p:sp>
          <p:nvSpPr>
            <p:cNvPr id="51" name="Oval 50"/>
            <p:cNvSpPr/>
            <p:nvPr/>
          </p:nvSpPr>
          <p:spPr>
            <a:xfrm>
              <a:off x="7035433" y="1790473"/>
              <a:ext cx="45719" cy="117964"/>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7054483" y="6039543"/>
              <a:ext cx="45719" cy="117964"/>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896400" y="798025"/>
              <a:ext cx="333746" cy="369332"/>
            </a:xfrm>
            <a:prstGeom prst="rect">
              <a:avLst/>
            </a:prstGeom>
            <a:noFill/>
          </p:spPr>
          <p:txBody>
            <a:bodyPr wrap="none" rtlCol="0">
              <a:spAutoFit/>
            </a:bodyPr>
            <a:lstStyle/>
            <a:p>
              <a:r>
                <a:rPr lang="en-US" dirty="0"/>
                <a:t>N</a:t>
              </a:r>
            </a:p>
          </p:txBody>
        </p:sp>
      </p:grpSp>
      <p:sp>
        <p:nvSpPr>
          <p:cNvPr id="109" name="TextBox 108"/>
          <p:cNvSpPr txBox="1"/>
          <p:nvPr/>
        </p:nvSpPr>
        <p:spPr>
          <a:xfrm>
            <a:off x="357264" y="991760"/>
            <a:ext cx="1133131" cy="646331"/>
          </a:xfrm>
          <a:prstGeom prst="rect">
            <a:avLst/>
          </a:prstGeom>
          <a:noFill/>
        </p:spPr>
        <p:txBody>
          <a:bodyPr wrap="none" rtlCol="0">
            <a:spAutoFit/>
          </a:bodyPr>
          <a:lstStyle/>
          <a:p>
            <a:r>
              <a:rPr lang="en-US" dirty="0"/>
              <a:t>Minimum</a:t>
            </a:r>
          </a:p>
          <a:p>
            <a:r>
              <a:rPr lang="en-US" dirty="0"/>
              <a:t>insolation</a:t>
            </a:r>
          </a:p>
        </p:txBody>
      </p:sp>
      <p:sp>
        <p:nvSpPr>
          <p:cNvPr id="110" name="TextBox 109"/>
          <p:cNvSpPr txBox="1"/>
          <p:nvPr/>
        </p:nvSpPr>
        <p:spPr>
          <a:xfrm>
            <a:off x="316846" y="6118608"/>
            <a:ext cx="1133131" cy="646331"/>
          </a:xfrm>
          <a:prstGeom prst="rect">
            <a:avLst/>
          </a:prstGeom>
          <a:noFill/>
        </p:spPr>
        <p:txBody>
          <a:bodyPr wrap="none" rtlCol="0">
            <a:spAutoFit/>
          </a:bodyPr>
          <a:lstStyle/>
          <a:p>
            <a:r>
              <a:rPr lang="en-US" dirty="0"/>
              <a:t>Minimum</a:t>
            </a:r>
          </a:p>
          <a:p>
            <a:r>
              <a:rPr lang="en-US" dirty="0"/>
              <a:t>insolation</a:t>
            </a:r>
          </a:p>
        </p:txBody>
      </p:sp>
      <p:sp>
        <p:nvSpPr>
          <p:cNvPr id="13" name="Rectangle 12">
            <a:extLst>
              <a:ext uri="{FF2B5EF4-FFF2-40B4-BE49-F238E27FC236}">
                <a16:creationId xmlns:a16="http://schemas.microsoft.com/office/drawing/2014/main" id="{4F2893EE-A15F-436F-9478-50B1787A0030}"/>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17</a:t>
            </a:fld>
            <a:endParaRPr lang="en-US" dirty="0">
              <a:solidFill>
                <a:schemeClr val="tx1"/>
              </a:solidFill>
            </a:endParaRPr>
          </a:p>
        </p:txBody>
      </p:sp>
      <p:sp>
        <p:nvSpPr>
          <p:cNvPr id="27" name="Right Arrow 41">
            <a:extLst>
              <a:ext uri="{FF2B5EF4-FFF2-40B4-BE49-F238E27FC236}">
                <a16:creationId xmlns:a16="http://schemas.microsoft.com/office/drawing/2014/main" id="{60A956DF-148C-CBAB-7D6B-6713AE015952}"/>
              </a:ext>
            </a:extLst>
          </p:cNvPr>
          <p:cNvSpPr/>
          <p:nvPr/>
        </p:nvSpPr>
        <p:spPr>
          <a:xfrm rot="10800000">
            <a:off x="4258311" y="3897187"/>
            <a:ext cx="480606" cy="16518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A723D461-78C8-2E36-2C74-FB8AAB88AF15}"/>
              </a:ext>
            </a:extLst>
          </p:cNvPr>
          <p:cNvCxnSpPr/>
          <p:nvPr/>
        </p:nvCxnSpPr>
        <p:spPr>
          <a:xfrm>
            <a:off x="4828685" y="3979780"/>
            <a:ext cx="4458878"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30" name="Right Arrow 54">
            <a:extLst>
              <a:ext uri="{FF2B5EF4-FFF2-40B4-BE49-F238E27FC236}">
                <a16:creationId xmlns:a16="http://schemas.microsoft.com/office/drawing/2014/main" id="{8E1539DD-1D39-5DA4-EF63-8B4C6369809C}"/>
              </a:ext>
            </a:extLst>
          </p:cNvPr>
          <p:cNvSpPr/>
          <p:nvPr/>
        </p:nvSpPr>
        <p:spPr>
          <a:xfrm rot="16200000">
            <a:off x="6910319" y="6430790"/>
            <a:ext cx="372146" cy="16518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956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9"/>
                                        </p:tgtEl>
                                        <p:attrNameLst>
                                          <p:attrName>style.visibility</p:attrName>
                                        </p:attrNameLst>
                                      </p:cBhvr>
                                      <p:to>
                                        <p:strVal val="visible"/>
                                      </p:to>
                                    </p:set>
                                    <p:animEffect transition="in" filter="fade">
                                      <p:cBhvr>
                                        <p:cTn id="32" dur="500"/>
                                        <p:tgtEl>
                                          <p:spTgt spid="10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0"/>
                                        </p:tgtEl>
                                        <p:attrNameLst>
                                          <p:attrName>style.visibility</p:attrName>
                                        </p:attrNameLst>
                                      </p:cBhvr>
                                      <p:to>
                                        <p:strVal val="visible"/>
                                      </p:to>
                                    </p:set>
                                    <p:animEffect transition="in" filter="fade">
                                      <p:cBhvr>
                                        <p:cTn id="35" dur="500"/>
                                        <p:tgtEl>
                                          <p:spTgt spid="1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8" grpId="0"/>
      <p:bldP spid="50" grpId="0" animBg="1"/>
      <p:bldP spid="53" grpId="0"/>
      <p:bldP spid="54" grpId="0"/>
      <p:bldP spid="109" grpId="0"/>
      <p:bldP spid="110" grpId="0"/>
      <p:bldP spid="27"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510" y="-77227"/>
            <a:ext cx="10515600" cy="1325563"/>
          </a:xfrm>
        </p:spPr>
        <p:txBody>
          <a:bodyPr/>
          <a:lstStyle/>
          <a:p>
            <a:r>
              <a:rPr lang="en-US" dirty="0"/>
              <a:t>Uplift: global circulation </a:t>
            </a:r>
          </a:p>
        </p:txBody>
      </p:sp>
      <p:sp>
        <p:nvSpPr>
          <p:cNvPr id="4" name="Oval 3"/>
          <p:cNvSpPr/>
          <p:nvPr/>
        </p:nvSpPr>
        <p:spPr>
          <a:xfrm>
            <a:off x="4828685" y="1797474"/>
            <a:ext cx="4458878" cy="4364611"/>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p:cNvCxnSpPr>
            <a:stCxn id="4" idx="2"/>
            <a:endCxn id="4" idx="6"/>
          </p:cNvCxnSpPr>
          <p:nvPr/>
        </p:nvCxnSpPr>
        <p:spPr>
          <a:xfrm>
            <a:off x="4828685" y="3979780"/>
            <a:ext cx="4458878"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943953" y="3196725"/>
            <a:ext cx="4221061" cy="2707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780020" y="3785688"/>
            <a:ext cx="433132" cy="369332"/>
          </a:xfrm>
          <a:prstGeom prst="rect">
            <a:avLst/>
          </a:prstGeom>
          <a:noFill/>
        </p:spPr>
        <p:txBody>
          <a:bodyPr wrap="square" rtlCol="0">
            <a:spAutoFit/>
          </a:bodyPr>
          <a:lstStyle/>
          <a:p>
            <a:r>
              <a:rPr lang="en-US" dirty="0"/>
              <a:t>0 °</a:t>
            </a:r>
          </a:p>
        </p:txBody>
      </p:sp>
      <p:sp>
        <p:nvSpPr>
          <p:cNvPr id="8" name="TextBox 7"/>
          <p:cNvSpPr txBox="1"/>
          <p:nvPr/>
        </p:nvSpPr>
        <p:spPr>
          <a:xfrm>
            <a:off x="1646971" y="3012059"/>
            <a:ext cx="699230" cy="369332"/>
          </a:xfrm>
          <a:prstGeom prst="rect">
            <a:avLst/>
          </a:prstGeom>
          <a:noFill/>
        </p:spPr>
        <p:txBody>
          <a:bodyPr wrap="square" rtlCol="0">
            <a:spAutoFit/>
          </a:bodyPr>
          <a:lstStyle/>
          <a:p>
            <a:r>
              <a:rPr lang="en-US" dirty="0"/>
              <a:t>30 °N</a:t>
            </a:r>
          </a:p>
        </p:txBody>
      </p:sp>
      <p:cxnSp>
        <p:nvCxnSpPr>
          <p:cNvPr id="19" name="Straight Connector 18"/>
          <p:cNvCxnSpPr>
            <a:stCxn id="4" idx="1"/>
            <a:endCxn id="4" idx="7"/>
          </p:cNvCxnSpPr>
          <p:nvPr/>
        </p:nvCxnSpPr>
        <p:spPr>
          <a:xfrm>
            <a:off x="5481673" y="2436656"/>
            <a:ext cx="3152902"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4" idx="3"/>
            <a:endCxn id="4" idx="5"/>
          </p:cNvCxnSpPr>
          <p:nvPr/>
        </p:nvCxnSpPr>
        <p:spPr>
          <a:xfrm>
            <a:off x="5481673" y="5522903"/>
            <a:ext cx="3152902"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943953" y="4762836"/>
            <a:ext cx="4221061" cy="408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646971" y="4578170"/>
            <a:ext cx="655949" cy="369332"/>
          </a:xfrm>
          <a:prstGeom prst="rect">
            <a:avLst/>
          </a:prstGeom>
          <a:noFill/>
        </p:spPr>
        <p:txBody>
          <a:bodyPr wrap="none" rtlCol="0">
            <a:spAutoFit/>
          </a:bodyPr>
          <a:lstStyle/>
          <a:p>
            <a:r>
              <a:rPr lang="en-US" dirty="0"/>
              <a:t>30 °S</a:t>
            </a:r>
          </a:p>
        </p:txBody>
      </p:sp>
      <p:sp>
        <p:nvSpPr>
          <p:cNvPr id="40" name="TextBox 39"/>
          <p:cNvSpPr txBox="1"/>
          <p:nvPr/>
        </p:nvSpPr>
        <p:spPr>
          <a:xfrm>
            <a:off x="1646971" y="2064974"/>
            <a:ext cx="699230" cy="369332"/>
          </a:xfrm>
          <a:prstGeom prst="rect">
            <a:avLst/>
          </a:prstGeom>
          <a:noFill/>
        </p:spPr>
        <p:txBody>
          <a:bodyPr wrap="none" rtlCol="0">
            <a:spAutoFit/>
          </a:bodyPr>
          <a:lstStyle/>
          <a:p>
            <a:r>
              <a:rPr lang="en-US" dirty="0"/>
              <a:t>60 °N</a:t>
            </a:r>
          </a:p>
        </p:txBody>
      </p:sp>
      <p:sp>
        <p:nvSpPr>
          <p:cNvPr id="41" name="TextBox 40"/>
          <p:cNvSpPr txBox="1"/>
          <p:nvPr/>
        </p:nvSpPr>
        <p:spPr>
          <a:xfrm>
            <a:off x="1668611" y="5485018"/>
            <a:ext cx="655949" cy="369332"/>
          </a:xfrm>
          <a:prstGeom prst="rect">
            <a:avLst/>
          </a:prstGeom>
          <a:noFill/>
        </p:spPr>
        <p:txBody>
          <a:bodyPr wrap="none" rtlCol="0">
            <a:spAutoFit/>
          </a:bodyPr>
          <a:lstStyle/>
          <a:p>
            <a:r>
              <a:rPr lang="en-US" dirty="0"/>
              <a:t>60 °S</a:t>
            </a:r>
          </a:p>
        </p:txBody>
      </p:sp>
      <p:sp>
        <p:nvSpPr>
          <p:cNvPr id="42" name="Right Arrow 41"/>
          <p:cNvSpPr/>
          <p:nvPr/>
        </p:nvSpPr>
        <p:spPr>
          <a:xfrm rot="10800000">
            <a:off x="4258311" y="3897187"/>
            <a:ext cx="480606" cy="16518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326317" y="3647188"/>
            <a:ext cx="1133131" cy="646331"/>
          </a:xfrm>
          <a:prstGeom prst="rect">
            <a:avLst/>
          </a:prstGeom>
          <a:noFill/>
        </p:spPr>
        <p:txBody>
          <a:bodyPr wrap="none" rtlCol="0">
            <a:spAutoFit/>
          </a:bodyPr>
          <a:lstStyle/>
          <a:p>
            <a:r>
              <a:rPr lang="en-US" dirty="0"/>
              <a:t>Maximum</a:t>
            </a:r>
          </a:p>
          <a:p>
            <a:r>
              <a:rPr lang="en-US" dirty="0"/>
              <a:t>insolation</a:t>
            </a:r>
          </a:p>
        </p:txBody>
      </p:sp>
      <p:sp>
        <p:nvSpPr>
          <p:cNvPr id="49" name="Bent Arrow 48"/>
          <p:cNvSpPr/>
          <p:nvPr/>
        </p:nvSpPr>
        <p:spPr>
          <a:xfrm rot="14726444">
            <a:off x="5839190" y="942855"/>
            <a:ext cx="422315" cy="1674687"/>
          </a:xfrm>
          <a:prstGeom prst="bentArrow">
            <a:avLst>
              <a:gd name="adj1" fmla="val 23309"/>
              <a:gd name="adj2" fmla="val 25000"/>
              <a:gd name="adj3" fmla="val 25000"/>
              <a:gd name="adj4" fmla="val 4375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accent1">
                      <a:lumMod val="5000"/>
                      <a:lumOff val="95000"/>
                    </a:schemeClr>
                  </a:gs>
                  <a:gs pos="100000">
                    <a:srgbClr val="FF0000"/>
                  </a:gs>
                  <a:gs pos="65000">
                    <a:schemeClr val="accent1">
                      <a:lumMod val="30000"/>
                      <a:lumOff val="70000"/>
                    </a:schemeClr>
                  </a:gs>
                </a:gsLst>
                <a:lin ang="5400000" scaled="1"/>
                <a:tileRect/>
              </a:gradFill>
            </a:endParaRPr>
          </a:p>
        </p:txBody>
      </p:sp>
      <p:sp>
        <p:nvSpPr>
          <p:cNvPr id="50" name="Right Arrow 49"/>
          <p:cNvSpPr/>
          <p:nvPr/>
        </p:nvSpPr>
        <p:spPr>
          <a:xfrm rot="5400000">
            <a:off x="6868410" y="1369718"/>
            <a:ext cx="372146" cy="16518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p:cNvSpPr txBox="1"/>
          <p:nvPr/>
        </p:nvSpPr>
        <p:spPr>
          <a:xfrm>
            <a:off x="1654309" y="1130260"/>
            <a:ext cx="699230" cy="369332"/>
          </a:xfrm>
          <a:prstGeom prst="rect">
            <a:avLst/>
          </a:prstGeom>
          <a:noFill/>
        </p:spPr>
        <p:txBody>
          <a:bodyPr wrap="none" rtlCol="0">
            <a:spAutoFit/>
          </a:bodyPr>
          <a:lstStyle/>
          <a:p>
            <a:r>
              <a:rPr lang="en-US" dirty="0"/>
              <a:t>90 °N</a:t>
            </a:r>
          </a:p>
        </p:txBody>
      </p:sp>
      <p:sp>
        <p:nvSpPr>
          <p:cNvPr id="54" name="TextBox 53"/>
          <p:cNvSpPr txBox="1"/>
          <p:nvPr/>
        </p:nvSpPr>
        <p:spPr>
          <a:xfrm>
            <a:off x="1657338" y="6299777"/>
            <a:ext cx="655949" cy="369332"/>
          </a:xfrm>
          <a:prstGeom prst="rect">
            <a:avLst/>
          </a:prstGeom>
          <a:noFill/>
        </p:spPr>
        <p:txBody>
          <a:bodyPr wrap="none" rtlCol="0">
            <a:spAutoFit/>
          </a:bodyPr>
          <a:lstStyle/>
          <a:p>
            <a:r>
              <a:rPr lang="en-US" dirty="0"/>
              <a:t>90 °S</a:t>
            </a:r>
          </a:p>
        </p:txBody>
      </p:sp>
      <p:sp>
        <p:nvSpPr>
          <p:cNvPr id="55" name="Right Arrow 54"/>
          <p:cNvSpPr/>
          <p:nvPr/>
        </p:nvSpPr>
        <p:spPr>
          <a:xfrm rot="16200000">
            <a:off x="6910319" y="6430790"/>
            <a:ext cx="372146" cy="16518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Bent Arrow 55"/>
          <p:cNvSpPr/>
          <p:nvPr/>
        </p:nvSpPr>
        <p:spPr>
          <a:xfrm rot="6873556" flipV="1">
            <a:off x="5847883" y="5358608"/>
            <a:ext cx="422315" cy="1674687"/>
          </a:xfrm>
          <a:prstGeom prst="bentArrow">
            <a:avLst>
              <a:gd name="adj1" fmla="val 23309"/>
              <a:gd name="adj2" fmla="val 25000"/>
              <a:gd name="adj3" fmla="val 25000"/>
              <a:gd name="adj4" fmla="val 4375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accent1">
                      <a:lumMod val="5000"/>
                      <a:lumOff val="95000"/>
                    </a:schemeClr>
                  </a:gs>
                  <a:gs pos="100000">
                    <a:srgbClr val="FF0000"/>
                  </a:gs>
                  <a:gs pos="65000">
                    <a:schemeClr val="accent1">
                      <a:lumMod val="30000"/>
                      <a:lumOff val="70000"/>
                    </a:schemeClr>
                  </a:gs>
                </a:gsLst>
                <a:lin ang="5400000" scaled="1"/>
                <a:tileRect/>
              </a:gradFill>
            </a:endParaRPr>
          </a:p>
        </p:txBody>
      </p:sp>
      <p:sp>
        <p:nvSpPr>
          <p:cNvPr id="60" name="Right Arrow 59"/>
          <p:cNvSpPr/>
          <p:nvPr/>
        </p:nvSpPr>
        <p:spPr>
          <a:xfrm rot="20456948">
            <a:off x="5211847" y="1410977"/>
            <a:ext cx="1793829" cy="20170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ight Arrow 60"/>
          <p:cNvSpPr/>
          <p:nvPr/>
        </p:nvSpPr>
        <p:spPr>
          <a:xfrm rot="1143052" flipV="1">
            <a:off x="5203816" y="6340923"/>
            <a:ext cx="1793829" cy="20170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2558396" y="3667704"/>
            <a:ext cx="1578473" cy="646331"/>
          </a:xfrm>
          <a:prstGeom prst="rect">
            <a:avLst/>
          </a:prstGeom>
          <a:noFill/>
        </p:spPr>
        <p:txBody>
          <a:bodyPr wrap="square" rtlCol="0">
            <a:spAutoFit/>
          </a:bodyPr>
          <a:lstStyle/>
          <a:p>
            <a:r>
              <a:rPr lang="en-US" dirty="0"/>
              <a:t>Low pressure (uplift)</a:t>
            </a:r>
          </a:p>
        </p:txBody>
      </p:sp>
      <p:sp>
        <p:nvSpPr>
          <p:cNvPr id="63" name="TextBox 62"/>
          <p:cNvSpPr txBox="1"/>
          <p:nvPr/>
        </p:nvSpPr>
        <p:spPr>
          <a:xfrm>
            <a:off x="2545609" y="2990753"/>
            <a:ext cx="1578473" cy="369332"/>
          </a:xfrm>
          <a:prstGeom prst="rect">
            <a:avLst/>
          </a:prstGeom>
          <a:noFill/>
        </p:spPr>
        <p:txBody>
          <a:bodyPr wrap="square" rtlCol="0">
            <a:spAutoFit/>
          </a:bodyPr>
          <a:lstStyle/>
          <a:p>
            <a:r>
              <a:rPr lang="en-US" dirty="0"/>
              <a:t>High pressure</a:t>
            </a:r>
          </a:p>
        </p:txBody>
      </p:sp>
      <p:sp>
        <p:nvSpPr>
          <p:cNvPr id="64" name="TextBox 63"/>
          <p:cNvSpPr txBox="1"/>
          <p:nvPr/>
        </p:nvSpPr>
        <p:spPr>
          <a:xfrm>
            <a:off x="2555087" y="4572732"/>
            <a:ext cx="1578473" cy="369332"/>
          </a:xfrm>
          <a:prstGeom prst="rect">
            <a:avLst/>
          </a:prstGeom>
          <a:noFill/>
        </p:spPr>
        <p:txBody>
          <a:bodyPr wrap="square" rtlCol="0">
            <a:spAutoFit/>
          </a:bodyPr>
          <a:lstStyle/>
          <a:p>
            <a:r>
              <a:rPr lang="en-US" dirty="0"/>
              <a:t>High pressure</a:t>
            </a:r>
          </a:p>
        </p:txBody>
      </p:sp>
      <p:sp>
        <p:nvSpPr>
          <p:cNvPr id="66" name="Right Brace 65"/>
          <p:cNvSpPr/>
          <p:nvPr/>
        </p:nvSpPr>
        <p:spPr>
          <a:xfrm>
            <a:off x="9525000" y="3223796"/>
            <a:ext cx="323850" cy="1539040"/>
          </a:xfrm>
          <a:prstGeom prst="rightBrace">
            <a:avLst>
              <a:gd name="adj1" fmla="val 47060"/>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TextBox 66"/>
          <p:cNvSpPr txBox="1"/>
          <p:nvPr/>
        </p:nvSpPr>
        <p:spPr>
          <a:xfrm>
            <a:off x="9982688" y="3804737"/>
            <a:ext cx="1578473" cy="369332"/>
          </a:xfrm>
          <a:prstGeom prst="rect">
            <a:avLst/>
          </a:prstGeom>
          <a:noFill/>
        </p:spPr>
        <p:txBody>
          <a:bodyPr wrap="square" rtlCol="0">
            <a:spAutoFit/>
          </a:bodyPr>
          <a:lstStyle/>
          <a:p>
            <a:r>
              <a:rPr lang="en-US" dirty="0"/>
              <a:t>Hadley Cells</a:t>
            </a:r>
          </a:p>
        </p:txBody>
      </p:sp>
      <p:sp>
        <p:nvSpPr>
          <p:cNvPr id="68" name="Right Brace 67"/>
          <p:cNvSpPr/>
          <p:nvPr/>
        </p:nvSpPr>
        <p:spPr>
          <a:xfrm>
            <a:off x="9494924" y="1339541"/>
            <a:ext cx="323850" cy="1091375"/>
          </a:xfrm>
          <a:prstGeom prst="rightBrace">
            <a:avLst>
              <a:gd name="adj1" fmla="val 47060"/>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TextBox 68"/>
          <p:cNvSpPr txBox="1"/>
          <p:nvPr/>
        </p:nvSpPr>
        <p:spPr>
          <a:xfrm>
            <a:off x="9982688" y="1681954"/>
            <a:ext cx="1578473" cy="369332"/>
          </a:xfrm>
          <a:prstGeom prst="rect">
            <a:avLst/>
          </a:prstGeom>
          <a:noFill/>
        </p:spPr>
        <p:txBody>
          <a:bodyPr wrap="square" rtlCol="0">
            <a:spAutoFit/>
          </a:bodyPr>
          <a:lstStyle/>
          <a:p>
            <a:r>
              <a:rPr lang="en-US" dirty="0"/>
              <a:t>Polar Cell</a:t>
            </a:r>
          </a:p>
        </p:txBody>
      </p:sp>
      <p:sp>
        <p:nvSpPr>
          <p:cNvPr id="70" name="Right Brace 69"/>
          <p:cNvSpPr/>
          <p:nvPr/>
        </p:nvSpPr>
        <p:spPr>
          <a:xfrm>
            <a:off x="9525000" y="5522903"/>
            <a:ext cx="323850" cy="1091375"/>
          </a:xfrm>
          <a:prstGeom prst="rightBrace">
            <a:avLst>
              <a:gd name="adj1" fmla="val 47060"/>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TextBox 70"/>
          <p:cNvSpPr txBox="1"/>
          <p:nvPr/>
        </p:nvSpPr>
        <p:spPr>
          <a:xfrm>
            <a:off x="10012764" y="5865316"/>
            <a:ext cx="1578473" cy="369332"/>
          </a:xfrm>
          <a:prstGeom prst="rect">
            <a:avLst/>
          </a:prstGeom>
          <a:noFill/>
        </p:spPr>
        <p:txBody>
          <a:bodyPr wrap="square" rtlCol="0">
            <a:spAutoFit/>
          </a:bodyPr>
          <a:lstStyle/>
          <a:p>
            <a:r>
              <a:rPr lang="en-US" dirty="0"/>
              <a:t>Polar Cell</a:t>
            </a:r>
          </a:p>
        </p:txBody>
      </p:sp>
      <p:sp>
        <p:nvSpPr>
          <p:cNvPr id="72" name="TextBox 71"/>
          <p:cNvSpPr txBox="1"/>
          <p:nvPr/>
        </p:nvSpPr>
        <p:spPr>
          <a:xfrm>
            <a:off x="2614629" y="1107508"/>
            <a:ext cx="1578473" cy="369332"/>
          </a:xfrm>
          <a:prstGeom prst="rect">
            <a:avLst/>
          </a:prstGeom>
          <a:noFill/>
        </p:spPr>
        <p:txBody>
          <a:bodyPr wrap="square" rtlCol="0">
            <a:spAutoFit/>
          </a:bodyPr>
          <a:lstStyle/>
          <a:p>
            <a:r>
              <a:rPr lang="en-US" dirty="0"/>
              <a:t>High pressure</a:t>
            </a:r>
          </a:p>
        </p:txBody>
      </p:sp>
      <p:sp>
        <p:nvSpPr>
          <p:cNvPr id="73" name="TextBox 72"/>
          <p:cNvSpPr txBox="1"/>
          <p:nvPr/>
        </p:nvSpPr>
        <p:spPr>
          <a:xfrm>
            <a:off x="2610333" y="6300950"/>
            <a:ext cx="1578473" cy="369332"/>
          </a:xfrm>
          <a:prstGeom prst="rect">
            <a:avLst/>
          </a:prstGeom>
          <a:noFill/>
        </p:spPr>
        <p:txBody>
          <a:bodyPr wrap="square" rtlCol="0">
            <a:spAutoFit/>
          </a:bodyPr>
          <a:lstStyle/>
          <a:p>
            <a:r>
              <a:rPr lang="en-US" dirty="0"/>
              <a:t>High pressure</a:t>
            </a:r>
          </a:p>
        </p:txBody>
      </p:sp>
      <p:sp>
        <p:nvSpPr>
          <p:cNvPr id="74" name="TextBox 73"/>
          <p:cNvSpPr txBox="1"/>
          <p:nvPr/>
        </p:nvSpPr>
        <p:spPr>
          <a:xfrm>
            <a:off x="2575812" y="1961265"/>
            <a:ext cx="1578473" cy="646331"/>
          </a:xfrm>
          <a:prstGeom prst="rect">
            <a:avLst/>
          </a:prstGeom>
          <a:noFill/>
        </p:spPr>
        <p:txBody>
          <a:bodyPr wrap="square" rtlCol="0">
            <a:spAutoFit/>
          </a:bodyPr>
          <a:lstStyle/>
          <a:p>
            <a:r>
              <a:rPr lang="en-US" dirty="0"/>
              <a:t>Low pressure (uplift)</a:t>
            </a:r>
          </a:p>
        </p:txBody>
      </p:sp>
      <p:sp>
        <p:nvSpPr>
          <p:cNvPr id="75" name="TextBox 74"/>
          <p:cNvSpPr txBox="1"/>
          <p:nvPr/>
        </p:nvSpPr>
        <p:spPr>
          <a:xfrm>
            <a:off x="2642192" y="5357089"/>
            <a:ext cx="1578473" cy="646331"/>
          </a:xfrm>
          <a:prstGeom prst="rect">
            <a:avLst/>
          </a:prstGeom>
          <a:noFill/>
        </p:spPr>
        <p:txBody>
          <a:bodyPr wrap="square" rtlCol="0">
            <a:spAutoFit/>
          </a:bodyPr>
          <a:lstStyle/>
          <a:p>
            <a:r>
              <a:rPr lang="en-US" dirty="0"/>
              <a:t>Low pressure (uplift)</a:t>
            </a:r>
          </a:p>
        </p:txBody>
      </p:sp>
      <p:sp>
        <p:nvSpPr>
          <p:cNvPr id="76" name="Bent Arrow 75"/>
          <p:cNvSpPr/>
          <p:nvPr/>
        </p:nvSpPr>
        <p:spPr>
          <a:xfrm rot="12819428" flipV="1">
            <a:off x="4795062" y="2140754"/>
            <a:ext cx="421089" cy="880801"/>
          </a:xfrm>
          <a:prstGeom prst="bentArrow">
            <a:avLst>
              <a:gd name="adj1" fmla="val 20447"/>
              <a:gd name="adj2" fmla="val 21868"/>
              <a:gd name="adj3" fmla="val 25000"/>
              <a:gd name="adj4" fmla="val 4375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Bent Arrow 76"/>
          <p:cNvSpPr/>
          <p:nvPr/>
        </p:nvSpPr>
        <p:spPr>
          <a:xfrm rot="1941137" flipV="1">
            <a:off x="4658164" y="2202455"/>
            <a:ext cx="424138" cy="914986"/>
          </a:xfrm>
          <a:prstGeom prst="bentArrow">
            <a:avLst>
              <a:gd name="adj1" fmla="val 20447"/>
              <a:gd name="adj2" fmla="val 21868"/>
              <a:gd name="adj3" fmla="val 25000"/>
              <a:gd name="adj4" fmla="val 4375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Right Brace 80"/>
          <p:cNvSpPr/>
          <p:nvPr/>
        </p:nvSpPr>
        <p:spPr>
          <a:xfrm>
            <a:off x="9523012" y="2430916"/>
            <a:ext cx="323850" cy="758148"/>
          </a:xfrm>
          <a:prstGeom prst="rightBrace">
            <a:avLst>
              <a:gd name="adj1" fmla="val 47060"/>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TextBox 81"/>
          <p:cNvSpPr txBox="1"/>
          <p:nvPr/>
        </p:nvSpPr>
        <p:spPr>
          <a:xfrm>
            <a:off x="10012764" y="2632987"/>
            <a:ext cx="1578473" cy="369332"/>
          </a:xfrm>
          <a:prstGeom prst="rect">
            <a:avLst/>
          </a:prstGeom>
          <a:noFill/>
        </p:spPr>
        <p:txBody>
          <a:bodyPr wrap="square" rtlCol="0">
            <a:spAutoFit/>
          </a:bodyPr>
          <a:lstStyle/>
          <a:p>
            <a:r>
              <a:rPr lang="en-US" dirty="0" err="1"/>
              <a:t>Ferrel</a:t>
            </a:r>
            <a:r>
              <a:rPr lang="en-US" dirty="0"/>
              <a:t> Cell</a:t>
            </a:r>
          </a:p>
        </p:txBody>
      </p:sp>
      <p:sp>
        <p:nvSpPr>
          <p:cNvPr id="83" name="Right Brace 82"/>
          <p:cNvSpPr/>
          <p:nvPr/>
        </p:nvSpPr>
        <p:spPr>
          <a:xfrm>
            <a:off x="9525000" y="4775456"/>
            <a:ext cx="323850" cy="747448"/>
          </a:xfrm>
          <a:prstGeom prst="rightBrace">
            <a:avLst>
              <a:gd name="adj1" fmla="val 47060"/>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TextBox 83"/>
          <p:cNvSpPr txBox="1"/>
          <p:nvPr/>
        </p:nvSpPr>
        <p:spPr>
          <a:xfrm>
            <a:off x="10012764" y="4965920"/>
            <a:ext cx="1578473" cy="369332"/>
          </a:xfrm>
          <a:prstGeom prst="rect">
            <a:avLst/>
          </a:prstGeom>
          <a:noFill/>
        </p:spPr>
        <p:txBody>
          <a:bodyPr wrap="square" rtlCol="0">
            <a:spAutoFit/>
          </a:bodyPr>
          <a:lstStyle/>
          <a:p>
            <a:r>
              <a:rPr lang="en-US" dirty="0" err="1"/>
              <a:t>Ferrel</a:t>
            </a:r>
            <a:r>
              <a:rPr lang="en-US" dirty="0"/>
              <a:t> Cell</a:t>
            </a:r>
          </a:p>
        </p:txBody>
      </p:sp>
      <p:grpSp>
        <p:nvGrpSpPr>
          <p:cNvPr id="91" name="Group 90"/>
          <p:cNvGrpSpPr/>
          <p:nvPr/>
        </p:nvGrpSpPr>
        <p:grpSpPr>
          <a:xfrm>
            <a:off x="5295900" y="3305175"/>
            <a:ext cx="3119787" cy="1411751"/>
            <a:chOff x="5295900" y="3305175"/>
            <a:chExt cx="3119787" cy="1411751"/>
          </a:xfrm>
        </p:grpSpPr>
        <p:sp>
          <p:nvSpPr>
            <p:cNvPr id="85" name="Freeform 84"/>
            <p:cNvSpPr/>
            <p:nvPr/>
          </p:nvSpPr>
          <p:spPr>
            <a:xfrm>
              <a:off x="5295900" y="3305175"/>
              <a:ext cx="638175" cy="552450"/>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flipV="1">
              <a:off x="5295900" y="4124914"/>
              <a:ext cx="638175" cy="552450"/>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6510731" y="3325606"/>
              <a:ext cx="638175" cy="552450"/>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flipV="1">
              <a:off x="6510731" y="4145345"/>
              <a:ext cx="638175" cy="552450"/>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a:off x="7777512" y="3325519"/>
              <a:ext cx="638175" cy="449311"/>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flipV="1">
              <a:off x="7777512" y="4164476"/>
              <a:ext cx="638175" cy="552450"/>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97"/>
          <p:cNvGrpSpPr/>
          <p:nvPr/>
        </p:nvGrpSpPr>
        <p:grpSpPr>
          <a:xfrm>
            <a:off x="6094774" y="1978198"/>
            <a:ext cx="1876127" cy="4007423"/>
            <a:chOff x="6094774" y="1978198"/>
            <a:chExt cx="1876127" cy="4007423"/>
          </a:xfrm>
        </p:grpSpPr>
        <p:sp>
          <p:nvSpPr>
            <p:cNvPr id="92" name="Freeform 91"/>
            <p:cNvSpPr/>
            <p:nvPr/>
          </p:nvSpPr>
          <p:spPr>
            <a:xfrm>
              <a:off x="6094774" y="1978198"/>
              <a:ext cx="445088" cy="384484"/>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p:cNvSpPr/>
            <p:nvPr/>
          </p:nvSpPr>
          <p:spPr>
            <a:xfrm>
              <a:off x="6804780" y="1979579"/>
              <a:ext cx="445088" cy="384484"/>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p:cNvSpPr/>
            <p:nvPr/>
          </p:nvSpPr>
          <p:spPr>
            <a:xfrm>
              <a:off x="7433386" y="1991095"/>
              <a:ext cx="445088" cy="384484"/>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flipV="1">
              <a:off x="6187201" y="5588240"/>
              <a:ext cx="445088" cy="384484"/>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95"/>
            <p:cNvSpPr/>
            <p:nvPr/>
          </p:nvSpPr>
          <p:spPr>
            <a:xfrm flipV="1">
              <a:off x="6897207" y="5589621"/>
              <a:ext cx="445088" cy="384484"/>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96"/>
            <p:cNvSpPr/>
            <p:nvPr/>
          </p:nvSpPr>
          <p:spPr>
            <a:xfrm flipV="1">
              <a:off x="7525813" y="5601137"/>
              <a:ext cx="445088" cy="384484"/>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104"/>
          <p:cNvGrpSpPr/>
          <p:nvPr/>
        </p:nvGrpSpPr>
        <p:grpSpPr>
          <a:xfrm>
            <a:off x="5413864" y="2532309"/>
            <a:ext cx="3144986" cy="2928110"/>
            <a:chOff x="5413864" y="2532309"/>
            <a:chExt cx="3144986" cy="2928110"/>
          </a:xfrm>
        </p:grpSpPr>
        <p:sp>
          <p:nvSpPr>
            <p:cNvPr id="99" name="Freeform 98"/>
            <p:cNvSpPr/>
            <p:nvPr/>
          </p:nvSpPr>
          <p:spPr>
            <a:xfrm flipH="1" flipV="1">
              <a:off x="5439063" y="2532309"/>
              <a:ext cx="638175" cy="552450"/>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flipH="1" flipV="1">
              <a:off x="6653894" y="2552740"/>
              <a:ext cx="638175" cy="552450"/>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p:cNvSpPr/>
            <p:nvPr/>
          </p:nvSpPr>
          <p:spPr>
            <a:xfrm flipH="1" flipV="1">
              <a:off x="7920675" y="2571871"/>
              <a:ext cx="638175" cy="552450"/>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101"/>
            <p:cNvSpPr/>
            <p:nvPr/>
          </p:nvSpPr>
          <p:spPr>
            <a:xfrm flipH="1">
              <a:off x="5413864" y="4868407"/>
              <a:ext cx="638175" cy="552450"/>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102"/>
            <p:cNvSpPr/>
            <p:nvPr/>
          </p:nvSpPr>
          <p:spPr>
            <a:xfrm flipH="1">
              <a:off x="6628695" y="4888838"/>
              <a:ext cx="638175" cy="552450"/>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103"/>
            <p:cNvSpPr/>
            <p:nvPr/>
          </p:nvSpPr>
          <p:spPr>
            <a:xfrm flipH="1">
              <a:off x="7895476" y="4907969"/>
              <a:ext cx="638175" cy="552450"/>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6" name="TextBox 105"/>
          <p:cNvSpPr txBox="1"/>
          <p:nvPr/>
        </p:nvSpPr>
        <p:spPr>
          <a:xfrm>
            <a:off x="8781888" y="2131652"/>
            <a:ext cx="751136" cy="646331"/>
          </a:xfrm>
          <a:prstGeom prst="rect">
            <a:avLst/>
          </a:prstGeom>
          <a:noFill/>
        </p:spPr>
        <p:txBody>
          <a:bodyPr wrap="square" rtlCol="0">
            <a:spAutoFit/>
          </a:bodyPr>
          <a:lstStyle/>
          <a:p>
            <a:r>
              <a:rPr lang="en-US" dirty="0"/>
              <a:t>Polar</a:t>
            </a:r>
          </a:p>
          <a:p>
            <a:r>
              <a:rPr lang="en-US" dirty="0"/>
              <a:t>Front</a:t>
            </a:r>
          </a:p>
        </p:txBody>
      </p:sp>
      <p:sp>
        <p:nvSpPr>
          <p:cNvPr id="107" name="TextBox 106"/>
          <p:cNvSpPr txBox="1"/>
          <p:nvPr/>
        </p:nvSpPr>
        <p:spPr>
          <a:xfrm>
            <a:off x="8774169" y="5208264"/>
            <a:ext cx="762204" cy="646331"/>
          </a:xfrm>
          <a:prstGeom prst="rect">
            <a:avLst/>
          </a:prstGeom>
          <a:noFill/>
        </p:spPr>
        <p:txBody>
          <a:bodyPr wrap="square" rtlCol="0">
            <a:spAutoFit/>
          </a:bodyPr>
          <a:lstStyle/>
          <a:p>
            <a:r>
              <a:rPr lang="en-US" dirty="0"/>
              <a:t>Polar</a:t>
            </a:r>
          </a:p>
          <a:p>
            <a:r>
              <a:rPr lang="en-US" dirty="0"/>
              <a:t>Front</a:t>
            </a:r>
          </a:p>
        </p:txBody>
      </p:sp>
      <p:grpSp>
        <p:nvGrpSpPr>
          <p:cNvPr id="9" name="Group 8"/>
          <p:cNvGrpSpPr/>
          <p:nvPr/>
        </p:nvGrpSpPr>
        <p:grpSpPr>
          <a:xfrm>
            <a:off x="6896400" y="798025"/>
            <a:ext cx="333746" cy="5359482"/>
            <a:chOff x="6896400" y="798025"/>
            <a:chExt cx="333746" cy="5359482"/>
          </a:xfrm>
        </p:grpSpPr>
        <p:sp>
          <p:nvSpPr>
            <p:cNvPr id="51" name="Oval 50"/>
            <p:cNvSpPr/>
            <p:nvPr/>
          </p:nvSpPr>
          <p:spPr>
            <a:xfrm>
              <a:off x="7035433" y="1790473"/>
              <a:ext cx="45719" cy="117964"/>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7054483" y="6039543"/>
              <a:ext cx="45719" cy="117964"/>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896400" y="798025"/>
              <a:ext cx="333746" cy="369332"/>
            </a:xfrm>
            <a:prstGeom prst="rect">
              <a:avLst/>
            </a:prstGeom>
            <a:noFill/>
          </p:spPr>
          <p:txBody>
            <a:bodyPr wrap="none" rtlCol="0">
              <a:spAutoFit/>
            </a:bodyPr>
            <a:lstStyle/>
            <a:p>
              <a:r>
                <a:rPr lang="en-US" dirty="0"/>
                <a:t>N</a:t>
              </a:r>
            </a:p>
          </p:txBody>
        </p:sp>
      </p:grpSp>
      <p:grpSp>
        <p:nvGrpSpPr>
          <p:cNvPr id="11" name="Group 10"/>
          <p:cNvGrpSpPr/>
          <p:nvPr/>
        </p:nvGrpSpPr>
        <p:grpSpPr>
          <a:xfrm>
            <a:off x="2470871" y="1975393"/>
            <a:ext cx="1653211" cy="4052623"/>
            <a:chOff x="2470871" y="1975393"/>
            <a:chExt cx="1653211" cy="4052623"/>
          </a:xfrm>
        </p:grpSpPr>
        <p:sp>
          <p:nvSpPr>
            <p:cNvPr id="10" name="Rectangle 9"/>
            <p:cNvSpPr/>
            <p:nvPr/>
          </p:nvSpPr>
          <p:spPr>
            <a:xfrm>
              <a:off x="2545609" y="1975393"/>
              <a:ext cx="1578473" cy="6463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p:cNvSpPr/>
            <p:nvPr/>
          </p:nvSpPr>
          <p:spPr>
            <a:xfrm>
              <a:off x="2470871" y="3703571"/>
              <a:ext cx="1578473" cy="6463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2536687" y="5381685"/>
              <a:ext cx="1578473" cy="6463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TextBox 108"/>
          <p:cNvSpPr txBox="1"/>
          <p:nvPr/>
        </p:nvSpPr>
        <p:spPr>
          <a:xfrm>
            <a:off x="357264" y="991760"/>
            <a:ext cx="1133131" cy="646331"/>
          </a:xfrm>
          <a:prstGeom prst="rect">
            <a:avLst/>
          </a:prstGeom>
          <a:noFill/>
        </p:spPr>
        <p:txBody>
          <a:bodyPr wrap="none" rtlCol="0">
            <a:spAutoFit/>
          </a:bodyPr>
          <a:lstStyle/>
          <a:p>
            <a:r>
              <a:rPr lang="en-US" dirty="0"/>
              <a:t>Minimum</a:t>
            </a:r>
          </a:p>
          <a:p>
            <a:r>
              <a:rPr lang="en-US" dirty="0"/>
              <a:t>insolation</a:t>
            </a:r>
          </a:p>
        </p:txBody>
      </p:sp>
      <p:sp>
        <p:nvSpPr>
          <p:cNvPr id="110" name="TextBox 109"/>
          <p:cNvSpPr txBox="1"/>
          <p:nvPr/>
        </p:nvSpPr>
        <p:spPr>
          <a:xfrm>
            <a:off x="316846" y="6118608"/>
            <a:ext cx="1133131" cy="646331"/>
          </a:xfrm>
          <a:prstGeom prst="rect">
            <a:avLst/>
          </a:prstGeom>
          <a:noFill/>
        </p:spPr>
        <p:txBody>
          <a:bodyPr wrap="none" rtlCol="0">
            <a:spAutoFit/>
          </a:bodyPr>
          <a:lstStyle/>
          <a:p>
            <a:r>
              <a:rPr lang="en-US" dirty="0"/>
              <a:t>Minimum</a:t>
            </a:r>
          </a:p>
          <a:p>
            <a:r>
              <a:rPr lang="en-US" dirty="0"/>
              <a:t>insolation</a:t>
            </a:r>
          </a:p>
        </p:txBody>
      </p:sp>
      <p:sp>
        <p:nvSpPr>
          <p:cNvPr id="12" name="TextBox 11"/>
          <p:cNvSpPr txBox="1"/>
          <p:nvPr/>
        </p:nvSpPr>
        <p:spPr>
          <a:xfrm>
            <a:off x="6947782" y="3675500"/>
            <a:ext cx="2378087" cy="369332"/>
          </a:xfrm>
          <a:prstGeom prst="rect">
            <a:avLst/>
          </a:prstGeom>
          <a:noFill/>
        </p:spPr>
        <p:txBody>
          <a:bodyPr wrap="none" rtlCol="0">
            <a:spAutoFit/>
          </a:bodyPr>
          <a:lstStyle/>
          <a:p>
            <a:r>
              <a:rPr lang="en-US" dirty="0">
                <a:solidFill>
                  <a:srgbClr val="FFFF00"/>
                </a:solidFill>
              </a:rPr>
              <a:t>Surface wind directions</a:t>
            </a:r>
          </a:p>
        </p:txBody>
      </p:sp>
      <p:sp>
        <p:nvSpPr>
          <p:cNvPr id="15" name="Bent Arrow 14"/>
          <p:cNvSpPr/>
          <p:nvPr/>
        </p:nvSpPr>
        <p:spPr>
          <a:xfrm rot="775487">
            <a:off x="4271446" y="3108771"/>
            <a:ext cx="477949" cy="768669"/>
          </a:xfrm>
          <a:prstGeom prst="bentArrow">
            <a:avLst>
              <a:gd name="adj1" fmla="val 17135"/>
              <a:gd name="adj2" fmla="val 21927"/>
              <a:gd name="adj3" fmla="val 25000"/>
              <a:gd name="adj4" fmla="val 4375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own Arrow 15"/>
          <p:cNvSpPr/>
          <p:nvPr/>
        </p:nvSpPr>
        <p:spPr>
          <a:xfrm rot="657670">
            <a:off x="4663591" y="3327278"/>
            <a:ext cx="177908" cy="565067"/>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Down Arrow 111"/>
          <p:cNvSpPr/>
          <p:nvPr/>
        </p:nvSpPr>
        <p:spPr>
          <a:xfrm rot="10004486">
            <a:off x="4674621" y="4055808"/>
            <a:ext cx="177908" cy="596788"/>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Bent Arrow 112"/>
          <p:cNvSpPr/>
          <p:nvPr/>
        </p:nvSpPr>
        <p:spPr>
          <a:xfrm rot="20824513" flipV="1">
            <a:off x="4273013" y="4101439"/>
            <a:ext cx="477949" cy="768669"/>
          </a:xfrm>
          <a:prstGeom prst="bentArrow">
            <a:avLst>
              <a:gd name="adj1" fmla="val 17135"/>
              <a:gd name="adj2" fmla="val 21927"/>
              <a:gd name="adj3" fmla="val 25000"/>
              <a:gd name="adj4" fmla="val 4375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Bent Arrow 113"/>
          <p:cNvSpPr/>
          <p:nvPr/>
        </p:nvSpPr>
        <p:spPr>
          <a:xfrm rot="8780572">
            <a:off x="4830110" y="5015362"/>
            <a:ext cx="421089" cy="880801"/>
          </a:xfrm>
          <a:prstGeom prst="bentArrow">
            <a:avLst>
              <a:gd name="adj1" fmla="val 20447"/>
              <a:gd name="adj2" fmla="val 21868"/>
              <a:gd name="adj3" fmla="val 25000"/>
              <a:gd name="adj4" fmla="val 4375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Bent Arrow 114"/>
          <p:cNvSpPr/>
          <p:nvPr/>
        </p:nvSpPr>
        <p:spPr>
          <a:xfrm rot="19658863">
            <a:off x="4667764" y="4894860"/>
            <a:ext cx="424138" cy="914986"/>
          </a:xfrm>
          <a:prstGeom prst="bentArrow">
            <a:avLst>
              <a:gd name="adj1" fmla="val 20447"/>
              <a:gd name="adj2" fmla="val 21868"/>
              <a:gd name="adj3" fmla="val 25000"/>
              <a:gd name="adj4" fmla="val 4375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4F2893EE-A15F-436F-9478-50B1787A0030}"/>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18</a:t>
            </a:fld>
            <a:endParaRPr lang="en-US" dirty="0">
              <a:solidFill>
                <a:schemeClr val="tx1"/>
              </a:solidFill>
            </a:endParaRPr>
          </a:p>
        </p:txBody>
      </p:sp>
    </p:spTree>
    <p:extLst>
      <p:ext uri="{BB962C8B-B14F-4D97-AF65-F5344CB8AC3E}">
        <p14:creationId xmlns:p14="http://schemas.microsoft.com/office/powerpoint/2010/main" val="223850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3"/>
                                        </p:tgtEl>
                                        <p:attrNameLst>
                                          <p:attrName>style.visibility</p:attrName>
                                        </p:attrNameLst>
                                      </p:cBhvr>
                                      <p:to>
                                        <p:strVal val="visible"/>
                                      </p:to>
                                    </p:set>
                                    <p:animEffect transition="in" filter="fade">
                                      <p:cBhvr>
                                        <p:cTn id="15" dur="500"/>
                                        <p:tgtEl>
                                          <p:spTgt spid="1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2"/>
                                        </p:tgtEl>
                                        <p:attrNameLst>
                                          <p:attrName>style.visibility</p:attrName>
                                        </p:attrNameLst>
                                      </p:cBhvr>
                                      <p:to>
                                        <p:strVal val="visible"/>
                                      </p:to>
                                    </p:set>
                                    <p:animEffect transition="in" filter="fade">
                                      <p:cBhvr>
                                        <p:cTn id="20" dur="500"/>
                                        <p:tgtEl>
                                          <p:spTgt spid="1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fade">
                                      <p:cBhvr>
                                        <p:cTn id="42" dur="500"/>
                                        <p:tgtEl>
                                          <p:spTgt spid="6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1" nodeType="click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fade">
                                      <p:cBhvr>
                                        <p:cTn id="50" dur="500"/>
                                        <p:tgtEl>
                                          <p:spTgt spid="6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fade">
                                      <p:cBhvr>
                                        <p:cTn id="53" dur="500"/>
                                        <p:tgtEl>
                                          <p:spTgt spid="6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fade">
                                      <p:cBhvr>
                                        <p:cTn id="58" dur="500"/>
                                        <p:tgtEl>
                                          <p:spTgt spid="7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3"/>
                                        </p:tgtEl>
                                        <p:attrNameLst>
                                          <p:attrName>style.visibility</p:attrName>
                                        </p:attrNameLst>
                                      </p:cBhvr>
                                      <p:to>
                                        <p:strVal val="visible"/>
                                      </p:to>
                                    </p:set>
                                    <p:animEffect transition="in" filter="fade">
                                      <p:cBhvr>
                                        <p:cTn id="61" dur="500"/>
                                        <p:tgtEl>
                                          <p:spTgt spid="7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6"/>
                                        </p:tgtEl>
                                        <p:attrNameLst>
                                          <p:attrName>style.visibility</p:attrName>
                                        </p:attrNameLst>
                                      </p:cBhvr>
                                      <p:to>
                                        <p:strVal val="visible"/>
                                      </p:to>
                                    </p:set>
                                    <p:animEffect transition="in" filter="fade">
                                      <p:cBhvr>
                                        <p:cTn id="66" dur="500"/>
                                        <p:tgtEl>
                                          <p:spTgt spid="5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fade">
                                      <p:cBhvr>
                                        <p:cTn id="69" dur="500"/>
                                        <p:tgtEl>
                                          <p:spTgt spid="4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0"/>
                                        </p:tgtEl>
                                        <p:attrNameLst>
                                          <p:attrName>style.visibility</p:attrName>
                                        </p:attrNameLst>
                                      </p:cBhvr>
                                      <p:to>
                                        <p:strVal val="visible"/>
                                      </p:to>
                                    </p:set>
                                    <p:animEffect transition="in" filter="fade">
                                      <p:cBhvr>
                                        <p:cTn id="74" dur="500"/>
                                        <p:tgtEl>
                                          <p:spTgt spid="6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500"/>
                                        <p:tgtEl>
                                          <p:spTgt spid="6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500"/>
                                        <p:tgtEl>
                                          <p:spTgt spid="1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fade">
                                      <p:cBhvr>
                                        <p:cTn id="85" dur="500"/>
                                        <p:tgtEl>
                                          <p:spTgt spid="4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fade">
                                      <p:cBhvr>
                                        <p:cTn id="88" dur="500"/>
                                        <p:tgtEl>
                                          <p:spTgt spid="41"/>
                                        </p:tgtEl>
                                      </p:cBhvr>
                                    </p:animEffect>
                                  </p:childTnLst>
                                </p:cTn>
                              </p:par>
                              <p:par>
                                <p:cTn id="89" presetID="10" presetClass="entr" presetSubtype="0" fill="hold" nodeType="with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fade">
                                      <p:cBhvr>
                                        <p:cTn id="91" dur="500"/>
                                        <p:tgtEl>
                                          <p:spTgt spid="25"/>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74"/>
                                        </p:tgtEl>
                                        <p:attrNameLst>
                                          <p:attrName>style.visibility</p:attrName>
                                        </p:attrNameLst>
                                      </p:cBhvr>
                                      <p:to>
                                        <p:strVal val="visible"/>
                                      </p:to>
                                    </p:set>
                                    <p:animEffect transition="in" filter="fade">
                                      <p:cBhvr>
                                        <p:cTn id="96" dur="500"/>
                                        <p:tgtEl>
                                          <p:spTgt spid="74"/>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75"/>
                                        </p:tgtEl>
                                        <p:attrNameLst>
                                          <p:attrName>style.visibility</p:attrName>
                                        </p:attrNameLst>
                                      </p:cBhvr>
                                      <p:to>
                                        <p:strVal val="visible"/>
                                      </p:to>
                                    </p:set>
                                    <p:animEffect transition="in" filter="fade">
                                      <p:cBhvr>
                                        <p:cTn id="99" dur="500"/>
                                        <p:tgtEl>
                                          <p:spTgt spid="75"/>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69"/>
                                        </p:tgtEl>
                                        <p:attrNameLst>
                                          <p:attrName>style.visibility</p:attrName>
                                        </p:attrNameLst>
                                      </p:cBhvr>
                                      <p:to>
                                        <p:strVal val="visible"/>
                                      </p:to>
                                    </p:set>
                                    <p:animEffect transition="in" filter="fade">
                                      <p:cBhvr>
                                        <p:cTn id="104" dur="500"/>
                                        <p:tgtEl>
                                          <p:spTgt spid="69"/>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68"/>
                                        </p:tgtEl>
                                        <p:attrNameLst>
                                          <p:attrName>style.visibility</p:attrName>
                                        </p:attrNameLst>
                                      </p:cBhvr>
                                      <p:to>
                                        <p:strVal val="visible"/>
                                      </p:to>
                                    </p:set>
                                    <p:animEffect transition="in" filter="fade">
                                      <p:cBhvr>
                                        <p:cTn id="107" dur="500"/>
                                        <p:tgtEl>
                                          <p:spTgt spid="68"/>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71"/>
                                        </p:tgtEl>
                                        <p:attrNameLst>
                                          <p:attrName>style.visibility</p:attrName>
                                        </p:attrNameLst>
                                      </p:cBhvr>
                                      <p:to>
                                        <p:strVal val="visible"/>
                                      </p:to>
                                    </p:set>
                                    <p:animEffect transition="in" filter="fade">
                                      <p:cBhvr>
                                        <p:cTn id="110" dur="500"/>
                                        <p:tgtEl>
                                          <p:spTgt spid="71"/>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70"/>
                                        </p:tgtEl>
                                        <p:attrNameLst>
                                          <p:attrName>style.visibility</p:attrName>
                                        </p:attrNameLst>
                                      </p:cBhvr>
                                      <p:to>
                                        <p:strVal val="visible"/>
                                      </p:to>
                                    </p:set>
                                    <p:animEffect transition="in" filter="fade">
                                      <p:cBhvr>
                                        <p:cTn id="113" dur="500"/>
                                        <p:tgtEl>
                                          <p:spTgt spid="70"/>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76"/>
                                        </p:tgtEl>
                                        <p:attrNameLst>
                                          <p:attrName>style.visibility</p:attrName>
                                        </p:attrNameLst>
                                      </p:cBhvr>
                                      <p:to>
                                        <p:strVal val="visible"/>
                                      </p:to>
                                    </p:set>
                                    <p:animEffect transition="in" filter="fade">
                                      <p:cBhvr>
                                        <p:cTn id="118" dur="500"/>
                                        <p:tgtEl>
                                          <p:spTgt spid="76"/>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14"/>
                                        </p:tgtEl>
                                        <p:attrNameLst>
                                          <p:attrName>style.visibility</p:attrName>
                                        </p:attrNameLst>
                                      </p:cBhvr>
                                      <p:to>
                                        <p:strVal val="visible"/>
                                      </p:to>
                                    </p:set>
                                    <p:animEffect transition="in" filter="fade">
                                      <p:cBhvr>
                                        <p:cTn id="121" dur="500"/>
                                        <p:tgtEl>
                                          <p:spTgt spid="114"/>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77"/>
                                        </p:tgtEl>
                                        <p:attrNameLst>
                                          <p:attrName>style.visibility</p:attrName>
                                        </p:attrNameLst>
                                      </p:cBhvr>
                                      <p:to>
                                        <p:strVal val="visible"/>
                                      </p:to>
                                    </p:set>
                                    <p:animEffect transition="in" filter="fade">
                                      <p:cBhvr>
                                        <p:cTn id="126" dur="500"/>
                                        <p:tgtEl>
                                          <p:spTgt spid="77"/>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115"/>
                                        </p:tgtEl>
                                        <p:attrNameLst>
                                          <p:attrName>style.visibility</p:attrName>
                                        </p:attrNameLst>
                                      </p:cBhvr>
                                      <p:to>
                                        <p:strVal val="visible"/>
                                      </p:to>
                                    </p:set>
                                    <p:animEffect transition="in" filter="fade">
                                      <p:cBhvr>
                                        <p:cTn id="129" dur="500"/>
                                        <p:tgtEl>
                                          <p:spTgt spid="115"/>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82"/>
                                        </p:tgtEl>
                                        <p:attrNameLst>
                                          <p:attrName>style.visibility</p:attrName>
                                        </p:attrNameLst>
                                      </p:cBhvr>
                                      <p:to>
                                        <p:strVal val="visible"/>
                                      </p:to>
                                    </p:set>
                                    <p:animEffect transition="in" filter="fade">
                                      <p:cBhvr>
                                        <p:cTn id="134" dur="500"/>
                                        <p:tgtEl>
                                          <p:spTgt spid="82"/>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81"/>
                                        </p:tgtEl>
                                        <p:attrNameLst>
                                          <p:attrName>style.visibility</p:attrName>
                                        </p:attrNameLst>
                                      </p:cBhvr>
                                      <p:to>
                                        <p:strVal val="visible"/>
                                      </p:to>
                                    </p:set>
                                    <p:animEffect transition="in" filter="fade">
                                      <p:cBhvr>
                                        <p:cTn id="137" dur="500"/>
                                        <p:tgtEl>
                                          <p:spTgt spid="81"/>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84"/>
                                        </p:tgtEl>
                                        <p:attrNameLst>
                                          <p:attrName>style.visibility</p:attrName>
                                        </p:attrNameLst>
                                      </p:cBhvr>
                                      <p:to>
                                        <p:strVal val="visible"/>
                                      </p:to>
                                    </p:set>
                                    <p:animEffect transition="in" filter="fade">
                                      <p:cBhvr>
                                        <p:cTn id="140" dur="500"/>
                                        <p:tgtEl>
                                          <p:spTgt spid="84"/>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83"/>
                                        </p:tgtEl>
                                        <p:attrNameLst>
                                          <p:attrName>style.visibility</p:attrName>
                                        </p:attrNameLst>
                                      </p:cBhvr>
                                      <p:to>
                                        <p:strVal val="visible"/>
                                      </p:to>
                                    </p:set>
                                    <p:animEffect transition="in" filter="fade">
                                      <p:cBhvr>
                                        <p:cTn id="143" dur="500"/>
                                        <p:tgtEl>
                                          <p:spTgt spid="83"/>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12"/>
                                        </p:tgtEl>
                                        <p:attrNameLst>
                                          <p:attrName>style.visibility</p:attrName>
                                        </p:attrNameLst>
                                      </p:cBhvr>
                                      <p:to>
                                        <p:strVal val="visible"/>
                                      </p:to>
                                    </p:set>
                                    <p:animEffect transition="in" filter="fade">
                                      <p:cBhvr>
                                        <p:cTn id="148" dur="500"/>
                                        <p:tgtEl>
                                          <p:spTgt spid="12"/>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nodeType="clickEffect">
                                  <p:stCondLst>
                                    <p:cond delay="0"/>
                                  </p:stCondLst>
                                  <p:childTnLst>
                                    <p:set>
                                      <p:cBhvr>
                                        <p:cTn id="152" dur="1" fill="hold">
                                          <p:stCondLst>
                                            <p:cond delay="0"/>
                                          </p:stCondLst>
                                        </p:cTn>
                                        <p:tgtEl>
                                          <p:spTgt spid="91"/>
                                        </p:tgtEl>
                                        <p:attrNameLst>
                                          <p:attrName>style.visibility</p:attrName>
                                        </p:attrNameLst>
                                      </p:cBhvr>
                                      <p:to>
                                        <p:strVal val="visible"/>
                                      </p:to>
                                    </p:set>
                                    <p:animEffect transition="in" filter="fade">
                                      <p:cBhvr>
                                        <p:cTn id="153" dur="500"/>
                                        <p:tgtEl>
                                          <p:spTgt spid="91"/>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nodeType="clickEffect">
                                  <p:stCondLst>
                                    <p:cond delay="0"/>
                                  </p:stCondLst>
                                  <p:childTnLst>
                                    <p:set>
                                      <p:cBhvr>
                                        <p:cTn id="157" dur="1" fill="hold">
                                          <p:stCondLst>
                                            <p:cond delay="0"/>
                                          </p:stCondLst>
                                        </p:cTn>
                                        <p:tgtEl>
                                          <p:spTgt spid="98"/>
                                        </p:tgtEl>
                                        <p:attrNameLst>
                                          <p:attrName>style.visibility</p:attrName>
                                        </p:attrNameLst>
                                      </p:cBhvr>
                                      <p:to>
                                        <p:strVal val="visible"/>
                                      </p:to>
                                    </p:set>
                                    <p:animEffect transition="in" filter="fade">
                                      <p:cBhvr>
                                        <p:cTn id="158" dur="500"/>
                                        <p:tgtEl>
                                          <p:spTgt spid="98"/>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nodeType="clickEffect">
                                  <p:stCondLst>
                                    <p:cond delay="0"/>
                                  </p:stCondLst>
                                  <p:childTnLst>
                                    <p:set>
                                      <p:cBhvr>
                                        <p:cTn id="162" dur="1" fill="hold">
                                          <p:stCondLst>
                                            <p:cond delay="0"/>
                                          </p:stCondLst>
                                        </p:cTn>
                                        <p:tgtEl>
                                          <p:spTgt spid="105"/>
                                        </p:tgtEl>
                                        <p:attrNameLst>
                                          <p:attrName>style.visibility</p:attrName>
                                        </p:attrNameLst>
                                      </p:cBhvr>
                                      <p:to>
                                        <p:strVal val="visible"/>
                                      </p:to>
                                    </p:set>
                                    <p:animEffect transition="in" filter="fade">
                                      <p:cBhvr>
                                        <p:cTn id="163" dur="500"/>
                                        <p:tgtEl>
                                          <p:spTgt spid="105"/>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nodeType="clickEffect">
                                  <p:stCondLst>
                                    <p:cond delay="0"/>
                                  </p:stCondLst>
                                  <p:childTnLst>
                                    <p:set>
                                      <p:cBhvr>
                                        <p:cTn id="167" dur="1" fill="hold">
                                          <p:stCondLst>
                                            <p:cond delay="0"/>
                                          </p:stCondLst>
                                        </p:cTn>
                                        <p:tgtEl>
                                          <p:spTgt spid="11"/>
                                        </p:tgtEl>
                                        <p:attrNameLst>
                                          <p:attrName>style.visibility</p:attrName>
                                        </p:attrNameLst>
                                      </p:cBhvr>
                                      <p:to>
                                        <p:strVal val="visible"/>
                                      </p:to>
                                    </p:set>
                                    <p:animEffect transition="in" filter="fade">
                                      <p:cBhvr>
                                        <p:cTn id="168" dur="500"/>
                                        <p:tgtEl>
                                          <p:spTgt spid="11"/>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grpId="0" nodeType="clickEffect">
                                  <p:stCondLst>
                                    <p:cond delay="0"/>
                                  </p:stCondLst>
                                  <p:childTnLst>
                                    <p:set>
                                      <p:cBhvr>
                                        <p:cTn id="172" dur="1" fill="hold">
                                          <p:stCondLst>
                                            <p:cond delay="0"/>
                                          </p:stCondLst>
                                        </p:cTn>
                                        <p:tgtEl>
                                          <p:spTgt spid="106"/>
                                        </p:tgtEl>
                                        <p:attrNameLst>
                                          <p:attrName>style.visibility</p:attrName>
                                        </p:attrNameLst>
                                      </p:cBhvr>
                                      <p:to>
                                        <p:strVal val="visible"/>
                                      </p:to>
                                    </p:set>
                                    <p:animEffect transition="in" filter="fade">
                                      <p:cBhvr>
                                        <p:cTn id="173" dur="500"/>
                                        <p:tgtEl>
                                          <p:spTgt spid="106"/>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107"/>
                                        </p:tgtEl>
                                        <p:attrNameLst>
                                          <p:attrName>style.visibility</p:attrName>
                                        </p:attrNameLst>
                                      </p:cBhvr>
                                      <p:to>
                                        <p:strVal val="visible"/>
                                      </p:to>
                                    </p:set>
                                    <p:animEffect transition="in" filter="fade">
                                      <p:cBhvr>
                                        <p:cTn id="176"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9" grpId="0"/>
      <p:bldP spid="40" grpId="0"/>
      <p:bldP spid="41" grpId="0"/>
      <p:bldP spid="49" grpId="0" animBg="1"/>
      <p:bldP spid="56" grpId="0" animBg="1"/>
      <p:bldP spid="60" grpId="0" animBg="1"/>
      <p:bldP spid="61" grpId="0" animBg="1"/>
      <p:bldP spid="62" grpId="0"/>
      <p:bldP spid="63" grpId="0"/>
      <p:bldP spid="64" grpId="0"/>
      <p:bldP spid="66" grpId="0" animBg="1"/>
      <p:bldP spid="67" grpId="1"/>
      <p:bldP spid="68" grpId="0" animBg="1"/>
      <p:bldP spid="69" grpId="0"/>
      <p:bldP spid="70" grpId="0" animBg="1"/>
      <p:bldP spid="71" grpId="0"/>
      <p:bldP spid="72" grpId="0"/>
      <p:bldP spid="73" grpId="0"/>
      <p:bldP spid="74" grpId="0"/>
      <p:bldP spid="75" grpId="0"/>
      <p:bldP spid="76" grpId="0" animBg="1"/>
      <p:bldP spid="77" grpId="0" animBg="1"/>
      <p:bldP spid="81" grpId="0" animBg="1"/>
      <p:bldP spid="82" grpId="0"/>
      <p:bldP spid="83" grpId="0" animBg="1"/>
      <p:bldP spid="84" grpId="0"/>
      <p:bldP spid="106" grpId="0"/>
      <p:bldP spid="107" grpId="0"/>
      <p:bldP spid="12" grpId="0"/>
      <p:bldP spid="15" grpId="0" animBg="1"/>
      <p:bldP spid="16" grpId="0" animBg="1"/>
      <p:bldP spid="112" grpId="0" animBg="1"/>
      <p:bldP spid="113" grpId="0" animBg="1"/>
      <p:bldP spid="114" grpId="0" animBg="1"/>
      <p:bldP spid="1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828685" y="1797474"/>
            <a:ext cx="4458878" cy="4364611"/>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a:stCxn id="4" idx="2"/>
            <a:endCxn id="4" idx="6"/>
          </p:cNvCxnSpPr>
          <p:nvPr/>
        </p:nvCxnSpPr>
        <p:spPr>
          <a:xfrm>
            <a:off x="4828685" y="3979780"/>
            <a:ext cx="4458878"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943953" y="3196725"/>
            <a:ext cx="4221061" cy="2707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943953" y="4762836"/>
            <a:ext cx="4221061" cy="408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42" name="Right Arrow 41"/>
          <p:cNvSpPr/>
          <p:nvPr/>
        </p:nvSpPr>
        <p:spPr>
          <a:xfrm rot="10800000">
            <a:off x="4366771" y="3897187"/>
            <a:ext cx="372146" cy="16518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ight Arrow 49"/>
          <p:cNvSpPr/>
          <p:nvPr/>
        </p:nvSpPr>
        <p:spPr>
          <a:xfrm rot="5400000">
            <a:off x="6868410" y="1369718"/>
            <a:ext cx="372146" cy="16518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7035433" y="1790473"/>
            <a:ext cx="45719" cy="117964"/>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7054483" y="6039543"/>
            <a:ext cx="45719" cy="117964"/>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ight Arrow 54"/>
          <p:cNvSpPr/>
          <p:nvPr/>
        </p:nvSpPr>
        <p:spPr>
          <a:xfrm rot="16200000">
            <a:off x="6891269" y="6430790"/>
            <a:ext cx="372146" cy="16518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ight Brace 65"/>
          <p:cNvSpPr/>
          <p:nvPr/>
        </p:nvSpPr>
        <p:spPr>
          <a:xfrm>
            <a:off x="9525000" y="3223796"/>
            <a:ext cx="323850" cy="1539040"/>
          </a:xfrm>
          <a:prstGeom prst="rightBrace">
            <a:avLst>
              <a:gd name="adj1" fmla="val 47060"/>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TextBox 66"/>
          <p:cNvSpPr txBox="1"/>
          <p:nvPr/>
        </p:nvSpPr>
        <p:spPr>
          <a:xfrm>
            <a:off x="9982688" y="3804737"/>
            <a:ext cx="1578473" cy="369332"/>
          </a:xfrm>
          <a:prstGeom prst="rect">
            <a:avLst/>
          </a:prstGeom>
          <a:noFill/>
        </p:spPr>
        <p:txBody>
          <a:bodyPr wrap="square" rtlCol="0">
            <a:spAutoFit/>
          </a:bodyPr>
          <a:lstStyle/>
          <a:p>
            <a:r>
              <a:rPr lang="en-US" dirty="0"/>
              <a:t>Hadley Cells</a:t>
            </a:r>
          </a:p>
        </p:txBody>
      </p:sp>
      <p:sp>
        <p:nvSpPr>
          <p:cNvPr id="68" name="Right Brace 67"/>
          <p:cNvSpPr/>
          <p:nvPr/>
        </p:nvSpPr>
        <p:spPr>
          <a:xfrm>
            <a:off x="9494924" y="1339541"/>
            <a:ext cx="323850" cy="1091375"/>
          </a:xfrm>
          <a:prstGeom prst="rightBrace">
            <a:avLst>
              <a:gd name="adj1" fmla="val 47060"/>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TextBox 68"/>
          <p:cNvSpPr txBox="1"/>
          <p:nvPr/>
        </p:nvSpPr>
        <p:spPr>
          <a:xfrm>
            <a:off x="9982688" y="1681954"/>
            <a:ext cx="1578473" cy="369332"/>
          </a:xfrm>
          <a:prstGeom prst="rect">
            <a:avLst/>
          </a:prstGeom>
          <a:noFill/>
        </p:spPr>
        <p:txBody>
          <a:bodyPr wrap="square" rtlCol="0">
            <a:spAutoFit/>
          </a:bodyPr>
          <a:lstStyle/>
          <a:p>
            <a:r>
              <a:rPr lang="en-US" dirty="0"/>
              <a:t>Polar Cell</a:t>
            </a:r>
          </a:p>
        </p:txBody>
      </p:sp>
      <p:sp>
        <p:nvSpPr>
          <p:cNvPr id="70" name="Right Brace 69"/>
          <p:cNvSpPr/>
          <p:nvPr/>
        </p:nvSpPr>
        <p:spPr>
          <a:xfrm>
            <a:off x="9525000" y="5522903"/>
            <a:ext cx="323850" cy="1091375"/>
          </a:xfrm>
          <a:prstGeom prst="rightBrace">
            <a:avLst>
              <a:gd name="adj1" fmla="val 47060"/>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TextBox 70"/>
          <p:cNvSpPr txBox="1"/>
          <p:nvPr/>
        </p:nvSpPr>
        <p:spPr>
          <a:xfrm>
            <a:off x="10012764" y="5865316"/>
            <a:ext cx="1578473" cy="369332"/>
          </a:xfrm>
          <a:prstGeom prst="rect">
            <a:avLst/>
          </a:prstGeom>
          <a:noFill/>
        </p:spPr>
        <p:txBody>
          <a:bodyPr wrap="square" rtlCol="0">
            <a:spAutoFit/>
          </a:bodyPr>
          <a:lstStyle/>
          <a:p>
            <a:r>
              <a:rPr lang="en-US" dirty="0"/>
              <a:t>Polar Cell</a:t>
            </a:r>
          </a:p>
        </p:txBody>
      </p:sp>
      <p:sp>
        <p:nvSpPr>
          <p:cNvPr id="81" name="Right Brace 80"/>
          <p:cNvSpPr/>
          <p:nvPr/>
        </p:nvSpPr>
        <p:spPr>
          <a:xfrm>
            <a:off x="9523012" y="2430916"/>
            <a:ext cx="323850" cy="758148"/>
          </a:xfrm>
          <a:prstGeom prst="rightBrace">
            <a:avLst>
              <a:gd name="adj1" fmla="val 47060"/>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TextBox 81"/>
          <p:cNvSpPr txBox="1"/>
          <p:nvPr/>
        </p:nvSpPr>
        <p:spPr>
          <a:xfrm>
            <a:off x="10012764" y="2632987"/>
            <a:ext cx="1578473" cy="369332"/>
          </a:xfrm>
          <a:prstGeom prst="rect">
            <a:avLst/>
          </a:prstGeom>
          <a:noFill/>
        </p:spPr>
        <p:txBody>
          <a:bodyPr wrap="square" rtlCol="0">
            <a:spAutoFit/>
          </a:bodyPr>
          <a:lstStyle/>
          <a:p>
            <a:r>
              <a:rPr lang="en-US" dirty="0" err="1"/>
              <a:t>Ferrel</a:t>
            </a:r>
            <a:r>
              <a:rPr lang="en-US" dirty="0"/>
              <a:t> Cell</a:t>
            </a:r>
          </a:p>
        </p:txBody>
      </p:sp>
      <p:sp>
        <p:nvSpPr>
          <p:cNvPr id="83" name="Right Brace 82"/>
          <p:cNvSpPr/>
          <p:nvPr/>
        </p:nvSpPr>
        <p:spPr>
          <a:xfrm>
            <a:off x="9525000" y="4775456"/>
            <a:ext cx="323850" cy="747448"/>
          </a:xfrm>
          <a:prstGeom prst="rightBrace">
            <a:avLst>
              <a:gd name="adj1" fmla="val 47060"/>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TextBox 83"/>
          <p:cNvSpPr txBox="1"/>
          <p:nvPr/>
        </p:nvSpPr>
        <p:spPr>
          <a:xfrm>
            <a:off x="10012764" y="4965920"/>
            <a:ext cx="1578473" cy="369332"/>
          </a:xfrm>
          <a:prstGeom prst="rect">
            <a:avLst/>
          </a:prstGeom>
          <a:noFill/>
        </p:spPr>
        <p:txBody>
          <a:bodyPr wrap="square" rtlCol="0">
            <a:spAutoFit/>
          </a:bodyPr>
          <a:lstStyle/>
          <a:p>
            <a:r>
              <a:rPr lang="en-US" dirty="0" err="1"/>
              <a:t>Ferrel</a:t>
            </a:r>
            <a:r>
              <a:rPr lang="en-US" dirty="0"/>
              <a:t> Cell</a:t>
            </a:r>
          </a:p>
        </p:txBody>
      </p:sp>
      <p:grpSp>
        <p:nvGrpSpPr>
          <p:cNvPr id="91" name="Group 90"/>
          <p:cNvGrpSpPr/>
          <p:nvPr/>
        </p:nvGrpSpPr>
        <p:grpSpPr>
          <a:xfrm>
            <a:off x="5295900" y="3305175"/>
            <a:ext cx="3119787" cy="1411751"/>
            <a:chOff x="5295900" y="3305175"/>
            <a:chExt cx="3119787" cy="1411751"/>
          </a:xfrm>
        </p:grpSpPr>
        <p:sp>
          <p:nvSpPr>
            <p:cNvPr id="85" name="Freeform 84"/>
            <p:cNvSpPr/>
            <p:nvPr/>
          </p:nvSpPr>
          <p:spPr>
            <a:xfrm>
              <a:off x="5295900" y="3305175"/>
              <a:ext cx="638175" cy="552450"/>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flipV="1">
              <a:off x="5295900" y="4124914"/>
              <a:ext cx="638175" cy="552450"/>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6510731" y="3325606"/>
              <a:ext cx="638175" cy="552450"/>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flipV="1">
              <a:off x="6510731" y="4145345"/>
              <a:ext cx="638175" cy="552450"/>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flipV="1">
              <a:off x="7777512" y="4164476"/>
              <a:ext cx="638175" cy="552450"/>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97"/>
          <p:cNvGrpSpPr/>
          <p:nvPr/>
        </p:nvGrpSpPr>
        <p:grpSpPr>
          <a:xfrm>
            <a:off x="6094774" y="1978198"/>
            <a:ext cx="1876127" cy="4007423"/>
            <a:chOff x="6094774" y="1978198"/>
            <a:chExt cx="1876127" cy="4007423"/>
          </a:xfrm>
        </p:grpSpPr>
        <p:sp>
          <p:nvSpPr>
            <p:cNvPr id="92" name="Freeform 91"/>
            <p:cNvSpPr/>
            <p:nvPr/>
          </p:nvSpPr>
          <p:spPr>
            <a:xfrm>
              <a:off x="6094774" y="1978198"/>
              <a:ext cx="445088" cy="384484"/>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p:cNvSpPr/>
            <p:nvPr/>
          </p:nvSpPr>
          <p:spPr>
            <a:xfrm>
              <a:off x="6804780" y="1979579"/>
              <a:ext cx="445088" cy="384484"/>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p:cNvSpPr/>
            <p:nvPr/>
          </p:nvSpPr>
          <p:spPr>
            <a:xfrm>
              <a:off x="7433386" y="1991095"/>
              <a:ext cx="445088" cy="384484"/>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flipV="1">
              <a:off x="6187201" y="5588240"/>
              <a:ext cx="445088" cy="384484"/>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95"/>
            <p:cNvSpPr/>
            <p:nvPr/>
          </p:nvSpPr>
          <p:spPr>
            <a:xfrm flipV="1">
              <a:off x="6897207" y="5589621"/>
              <a:ext cx="445088" cy="384484"/>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96"/>
            <p:cNvSpPr/>
            <p:nvPr/>
          </p:nvSpPr>
          <p:spPr>
            <a:xfrm flipV="1">
              <a:off x="7525813" y="5601137"/>
              <a:ext cx="445088" cy="384484"/>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104"/>
          <p:cNvGrpSpPr/>
          <p:nvPr/>
        </p:nvGrpSpPr>
        <p:grpSpPr>
          <a:xfrm>
            <a:off x="5413864" y="2532309"/>
            <a:ext cx="3144986" cy="2928110"/>
            <a:chOff x="5413864" y="2532309"/>
            <a:chExt cx="3144986" cy="2928110"/>
          </a:xfrm>
        </p:grpSpPr>
        <p:sp>
          <p:nvSpPr>
            <p:cNvPr id="99" name="Freeform 98"/>
            <p:cNvSpPr/>
            <p:nvPr/>
          </p:nvSpPr>
          <p:spPr>
            <a:xfrm flipH="1" flipV="1">
              <a:off x="5439063" y="2532309"/>
              <a:ext cx="638175" cy="552450"/>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flipH="1" flipV="1">
              <a:off x="6653894" y="2552740"/>
              <a:ext cx="638175" cy="552450"/>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p:cNvSpPr/>
            <p:nvPr/>
          </p:nvSpPr>
          <p:spPr>
            <a:xfrm flipH="1" flipV="1">
              <a:off x="7920675" y="2571871"/>
              <a:ext cx="638175" cy="552450"/>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101"/>
            <p:cNvSpPr/>
            <p:nvPr/>
          </p:nvSpPr>
          <p:spPr>
            <a:xfrm flipH="1">
              <a:off x="5413864" y="4868407"/>
              <a:ext cx="638175" cy="552450"/>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102"/>
            <p:cNvSpPr/>
            <p:nvPr/>
          </p:nvSpPr>
          <p:spPr>
            <a:xfrm flipH="1">
              <a:off x="6628695" y="4888838"/>
              <a:ext cx="638175" cy="552450"/>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103"/>
            <p:cNvSpPr/>
            <p:nvPr/>
          </p:nvSpPr>
          <p:spPr>
            <a:xfrm flipH="1">
              <a:off x="7895476" y="4907969"/>
              <a:ext cx="638175" cy="552450"/>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2"/>
          <p:cNvSpPr/>
          <p:nvPr/>
        </p:nvSpPr>
        <p:spPr>
          <a:xfrm>
            <a:off x="5372100" y="2395646"/>
            <a:ext cx="3209925" cy="349431"/>
          </a:xfrm>
          <a:custGeom>
            <a:avLst/>
            <a:gdLst>
              <a:gd name="connsiteX0" fmla="*/ 0 w 3209925"/>
              <a:gd name="connsiteY0" fmla="*/ 185629 h 349431"/>
              <a:gd name="connsiteX1" fmla="*/ 400050 w 3209925"/>
              <a:gd name="connsiteY1" fmla="*/ 52279 h 349431"/>
              <a:gd name="connsiteX2" fmla="*/ 742950 w 3209925"/>
              <a:gd name="connsiteY2" fmla="*/ 14179 h 349431"/>
              <a:gd name="connsiteX3" fmla="*/ 1009650 w 3209925"/>
              <a:gd name="connsiteY3" fmla="*/ 280879 h 349431"/>
              <a:gd name="connsiteX4" fmla="*/ 1285875 w 3209925"/>
              <a:gd name="connsiteY4" fmla="*/ 338029 h 349431"/>
              <a:gd name="connsiteX5" fmla="*/ 1733550 w 3209925"/>
              <a:gd name="connsiteY5" fmla="*/ 99904 h 349431"/>
              <a:gd name="connsiteX6" fmla="*/ 2143125 w 3209925"/>
              <a:gd name="connsiteY6" fmla="*/ 109429 h 349431"/>
              <a:gd name="connsiteX7" fmla="*/ 2409825 w 3209925"/>
              <a:gd name="connsiteY7" fmla="*/ 261829 h 349431"/>
              <a:gd name="connsiteX8" fmla="*/ 2943225 w 3209925"/>
              <a:gd name="connsiteY8" fmla="*/ 71329 h 349431"/>
              <a:gd name="connsiteX9" fmla="*/ 3209925 w 3209925"/>
              <a:gd name="connsiteY9" fmla="*/ 4654 h 349431"/>
              <a:gd name="connsiteX10" fmla="*/ 3209925 w 3209925"/>
              <a:gd name="connsiteY10" fmla="*/ 4654 h 34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09925" h="349431">
                <a:moveTo>
                  <a:pt x="0" y="185629"/>
                </a:moveTo>
                <a:cubicBezTo>
                  <a:pt x="138112" y="133241"/>
                  <a:pt x="276225" y="80854"/>
                  <a:pt x="400050" y="52279"/>
                </a:cubicBezTo>
                <a:cubicBezTo>
                  <a:pt x="523875" y="23704"/>
                  <a:pt x="641350" y="-23921"/>
                  <a:pt x="742950" y="14179"/>
                </a:cubicBezTo>
                <a:cubicBezTo>
                  <a:pt x="844550" y="52279"/>
                  <a:pt x="919163" y="226904"/>
                  <a:pt x="1009650" y="280879"/>
                </a:cubicBezTo>
                <a:cubicBezTo>
                  <a:pt x="1100137" y="334854"/>
                  <a:pt x="1165225" y="368192"/>
                  <a:pt x="1285875" y="338029"/>
                </a:cubicBezTo>
                <a:cubicBezTo>
                  <a:pt x="1406525" y="307866"/>
                  <a:pt x="1590675" y="138004"/>
                  <a:pt x="1733550" y="99904"/>
                </a:cubicBezTo>
                <a:cubicBezTo>
                  <a:pt x="1876425" y="61804"/>
                  <a:pt x="2030413" y="82442"/>
                  <a:pt x="2143125" y="109429"/>
                </a:cubicBezTo>
                <a:cubicBezTo>
                  <a:pt x="2255837" y="136416"/>
                  <a:pt x="2276475" y="268179"/>
                  <a:pt x="2409825" y="261829"/>
                </a:cubicBezTo>
                <a:cubicBezTo>
                  <a:pt x="2543175" y="255479"/>
                  <a:pt x="2809875" y="114191"/>
                  <a:pt x="2943225" y="71329"/>
                </a:cubicBezTo>
                <a:cubicBezTo>
                  <a:pt x="3076575" y="28467"/>
                  <a:pt x="3209925" y="4654"/>
                  <a:pt x="3209925" y="4654"/>
                </a:cubicBezTo>
                <a:lnTo>
                  <a:pt x="3209925" y="4654"/>
                </a:ln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610225" y="5418427"/>
            <a:ext cx="2838450" cy="296573"/>
          </a:xfrm>
          <a:custGeom>
            <a:avLst/>
            <a:gdLst>
              <a:gd name="connsiteX0" fmla="*/ 0 w 2838450"/>
              <a:gd name="connsiteY0" fmla="*/ 201323 h 296573"/>
              <a:gd name="connsiteX1" fmla="*/ 342900 w 2838450"/>
              <a:gd name="connsiteY1" fmla="*/ 96548 h 296573"/>
              <a:gd name="connsiteX2" fmla="*/ 676275 w 2838450"/>
              <a:gd name="connsiteY2" fmla="*/ 1298 h 296573"/>
              <a:gd name="connsiteX3" fmla="*/ 904875 w 2838450"/>
              <a:gd name="connsiteY3" fmla="*/ 125123 h 296573"/>
              <a:gd name="connsiteX4" fmla="*/ 1257300 w 2838450"/>
              <a:gd name="connsiteY4" fmla="*/ 20348 h 296573"/>
              <a:gd name="connsiteX5" fmla="*/ 1752600 w 2838450"/>
              <a:gd name="connsiteY5" fmla="*/ 182273 h 296573"/>
              <a:gd name="connsiteX6" fmla="*/ 2162175 w 2838450"/>
              <a:gd name="connsiteY6" fmla="*/ 1298 h 296573"/>
              <a:gd name="connsiteX7" fmla="*/ 2838450 w 2838450"/>
              <a:gd name="connsiteY7" fmla="*/ 296573 h 2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96573">
                <a:moveTo>
                  <a:pt x="0" y="201323"/>
                </a:moveTo>
                <a:lnTo>
                  <a:pt x="342900" y="96548"/>
                </a:lnTo>
                <a:cubicBezTo>
                  <a:pt x="455612" y="63211"/>
                  <a:pt x="582613" y="-3464"/>
                  <a:pt x="676275" y="1298"/>
                </a:cubicBezTo>
                <a:cubicBezTo>
                  <a:pt x="769937" y="6060"/>
                  <a:pt x="808038" y="121948"/>
                  <a:pt x="904875" y="125123"/>
                </a:cubicBezTo>
                <a:cubicBezTo>
                  <a:pt x="1001712" y="128298"/>
                  <a:pt x="1116013" y="10823"/>
                  <a:pt x="1257300" y="20348"/>
                </a:cubicBezTo>
                <a:cubicBezTo>
                  <a:pt x="1398588" y="29873"/>
                  <a:pt x="1601788" y="185448"/>
                  <a:pt x="1752600" y="182273"/>
                </a:cubicBezTo>
                <a:cubicBezTo>
                  <a:pt x="1903412" y="179098"/>
                  <a:pt x="1981200" y="-17752"/>
                  <a:pt x="2162175" y="1298"/>
                </a:cubicBezTo>
                <a:cubicBezTo>
                  <a:pt x="2343150" y="20348"/>
                  <a:pt x="2590800" y="158460"/>
                  <a:pt x="2838450" y="296573"/>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8781888" y="2131652"/>
            <a:ext cx="751136" cy="646331"/>
          </a:xfrm>
          <a:prstGeom prst="rect">
            <a:avLst/>
          </a:prstGeom>
          <a:noFill/>
        </p:spPr>
        <p:txBody>
          <a:bodyPr wrap="square" rtlCol="0">
            <a:spAutoFit/>
          </a:bodyPr>
          <a:lstStyle/>
          <a:p>
            <a:r>
              <a:rPr lang="en-US" dirty="0"/>
              <a:t>Polar</a:t>
            </a:r>
          </a:p>
          <a:p>
            <a:r>
              <a:rPr lang="en-US" dirty="0"/>
              <a:t>Front</a:t>
            </a:r>
          </a:p>
        </p:txBody>
      </p:sp>
      <p:sp>
        <p:nvSpPr>
          <p:cNvPr id="106" name="TextBox 105"/>
          <p:cNvSpPr txBox="1"/>
          <p:nvPr/>
        </p:nvSpPr>
        <p:spPr>
          <a:xfrm>
            <a:off x="8774169" y="5208264"/>
            <a:ext cx="762204" cy="646331"/>
          </a:xfrm>
          <a:prstGeom prst="rect">
            <a:avLst/>
          </a:prstGeom>
          <a:noFill/>
        </p:spPr>
        <p:txBody>
          <a:bodyPr wrap="square" rtlCol="0">
            <a:spAutoFit/>
          </a:bodyPr>
          <a:lstStyle/>
          <a:p>
            <a:r>
              <a:rPr lang="en-US" dirty="0"/>
              <a:t>Polar</a:t>
            </a:r>
          </a:p>
          <a:p>
            <a:r>
              <a:rPr lang="en-US" dirty="0"/>
              <a:t>Front</a:t>
            </a:r>
          </a:p>
        </p:txBody>
      </p:sp>
      <p:sp>
        <p:nvSpPr>
          <p:cNvPr id="107" name="TextBox 106"/>
          <p:cNvSpPr txBox="1"/>
          <p:nvPr/>
        </p:nvSpPr>
        <p:spPr>
          <a:xfrm>
            <a:off x="6896400" y="798025"/>
            <a:ext cx="333746" cy="369332"/>
          </a:xfrm>
          <a:prstGeom prst="rect">
            <a:avLst/>
          </a:prstGeom>
          <a:noFill/>
        </p:spPr>
        <p:txBody>
          <a:bodyPr wrap="none" rtlCol="0">
            <a:spAutoFit/>
          </a:bodyPr>
          <a:lstStyle/>
          <a:p>
            <a:r>
              <a:rPr lang="en-US" dirty="0"/>
              <a:t>N</a:t>
            </a:r>
          </a:p>
        </p:txBody>
      </p:sp>
      <p:sp>
        <p:nvSpPr>
          <p:cNvPr id="109" name="TextBox 108"/>
          <p:cNvSpPr txBox="1"/>
          <p:nvPr/>
        </p:nvSpPr>
        <p:spPr>
          <a:xfrm>
            <a:off x="6947782" y="3675500"/>
            <a:ext cx="2378087" cy="369332"/>
          </a:xfrm>
          <a:prstGeom prst="rect">
            <a:avLst/>
          </a:prstGeom>
          <a:noFill/>
        </p:spPr>
        <p:txBody>
          <a:bodyPr wrap="none" rtlCol="0">
            <a:spAutoFit/>
          </a:bodyPr>
          <a:lstStyle/>
          <a:p>
            <a:r>
              <a:rPr lang="en-US" dirty="0">
                <a:solidFill>
                  <a:srgbClr val="FFFF00"/>
                </a:solidFill>
              </a:rPr>
              <a:t>Surface wind directions</a:t>
            </a:r>
          </a:p>
        </p:txBody>
      </p:sp>
      <p:sp>
        <p:nvSpPr>
          <p:cNvPr id="110" name="Bent Arrow 109"/>
          <p:cNvSpPr/>
          <p:nvPr/>
        </p:nvSpPr>
        <p:spPr>
          <a:xfrm rot="14726444">
            <a:off x="5839190" y="942855"/>
            <a:ext cx="422315" cy="1674687"/>
          </a:xfrm>
          <a:prstGeom prst="bentArrow">
            <a:avLst>
              <a:gd name="adj1" fmla="val 23309"/>
              <a:gd name="adj2" fmla="val 25000"/>
              <a:gd name="adj3" fmla="val 25000"/>
              <a:gd name="adj4" fmla="val 4375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accent1">
                      <a:lumMod val="5000"/>
                      <a:lumOff val="95000"/>
                    </a:schemeClr>
                  </a:gs>
                  <a:gs pos="100000">
                    <a:srgbClr val="FF0000"/>
                  </a:gs>
                  <a:gs pos="65000">
                    <a:schemeClr val="accent1">
                      <a:lumMod val="30000"/>
                      <a:lumOff val="70000"/>
                    </a:schemeClr>
                  </a:gs>
                </a:gsLst>
                <a:lin ang="5400000" scaled="1"/>
                <a:tileRect/>
              </a:gradFill>
            </a:endParaRPr>
          </a:p>
        </p:txBody>
      </p:sp>
      <p:sp>
        <p:nvSpPr>
          <p:cNvPr id="111" name="Bent Arrow 110"/>
          <p:cNvSpPr/>
          <p:nvPr/>
        </p:nvSpPr>
        <p:spPr>
          <a:xfrm rot="6873556" flipV="1">
            <a:off x="5847883" y="5358608"/>
            <a:ext cx="422315" cy="1674687"/>
          </a:xfrm>
          <a:prstGeom prst="bentArrow">
            <a:avLst>
              <a:gd name="adj1" fmla="val 23309"/>
              <a:gd name="adj2" fmla="val 25000"/>
              <a:gd name="adj3" fmla="val 25000"/>
              <a:gd name="adj4" fmla="val 4375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accent1">
                      <a:lumMod val="5000"/>
                      <a:lumOff val="95000"/>
                    </a:schemeClr>
                  </a:gs>
                  <a:gs pos="100000">
                    <a:srgbClr val="FF0000"/>
                  </a:gs>
                  <a:gs pos="65000">
                    <a:schemeClr val="accent1">
                      <a:lumMod val="30000"/>
                      <a:lumOff val="70000"/>
                    </a:schemeClr>
                  </a:gs>
                </a:gsLst>
                <a:lin ang="5400000" scaled="1"/>
                <a:tileRect/>
              </a:gradFill>
            </a:endParaRPr>
          </a:p>
        </p:txBody>
      </p:sp>
      <p:sp>
        <p:nvSpPr>
          <p:cNvPr id="112" name="Right Arrow 111"/>
          <p:cNvSpPr/>
          <p:nvPr/>
        </p:nvSpPr>
        <p:spPr>
          <a:xfrm rot="20456948">
            <a:off x="5211847" y="1410977"/>
            <a:ext cx="1793829" cy="20170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ight Arrow 112"/>
          <p:cNvSpPr/>
          <p:nvPr/>
        </p:nvSpPr>
        <p:spPr>
          <a:xfrm rot="1143052" flipV="1">
            <a:off x="5203816" y="6340923"/>
            <a:ext cx="1793829" cy="20170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Bent Arrow 113"/>
          <p:cNvSpPr/>
          <p:nvPr/>
        </p:nvSpPr>
        <p:spPr>
          <a:xfrm rot="12819428" flipV="1">
            <a:off x="4795062" y="2140754"/>
            <a:ext cx="421089" cy="880801"/>
          </a:xfrm>
          <a:prstGeom prst="bentArrow">
            <a:avLst>
              <a:gd name="adj1" fmla="val 20447"/>
              <a:gd name="adj2" fmla="val 21868"/>
              <a:gd name="adj3" fmla="val 25000"/>
              <a:gd name="adj4" fmla="val 4375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Bent Arrow 114"/>
          <p:cNvSpPr/>
          <p:nvPr/>
        </p:nvSpPr>
        <p:spPr>
          <a:xfrm rot="1941137" flipV="1">
            <a:off x="4658164" y="2202455"/>
            <a:ext cx="424138" cy="914986"/>
          </a:xfrm>
          <a:prstGeom prst="bentArrow">
            <a:avLst>
              <a:gd name="adj1" fmla="val 20447"/>
              <a:gd name="adj2" fmla="val 21868"/>
              <a:gd name="adj3" fmla="val 25000"/>
              <a:gd name="adj4" fmla="val 4375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6" name="Bent Arrow 115"/>
          <p:cNvSpPr/>
          <p:nvPr/>
        </p:nvSpPr>
        <p:spPr>
          <a:xfrm rot="775487">
            <a:off x="4271446" y="3108771"/>
            <a:ext cx="477949" cy="768669"/>
          </a:xfrm>
          <a:prstGeom prst="bentArrow">
            <a:avLst>
              <a:gd name="adj1" fmla="val 17135"/>
              <a:gd name="adj2" fmla="val 21927"/>
              <a:gd name="adj3" fmla="val 25000"/>
              <a:gd name="adj4" fmla="val 4375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7" name="Down Arrow 116"/>
          <p:cNvSpPr/>
          <p:nvPr/>
        </p:nvSpPr>
        <p:spPr>
          <a:xfrm rot="657670">
            <a:off x="4663591" y="3327278"/>
            <a:ext cx="177908" cy="565067"/>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Down Arrow 117"/>
          <p:cNvSpPr/>
          <p:nvPr/>
        </p:nvSpPr>
        <p:spPr>
          <a:xfrm rot="10004486">
            <a:off x="4674621" y="4055808"/>
            <a:ext cx="177908" cy="596788"/>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Bent Arrow 118"/>
          <p:cNvSpPr/>
          <p:nvPr/>
        </p:nvSpPr>
        <p:spPr>
          <a:xfrm rot="20824513" flipV="1">
            <a:off x="4273013" y="4101439"/>
            <a:ext cx="477949" cy="768669"/>
          </a:xfrm>
          <a:prstGeom prst="bentArrow">
            <a:avLst>
              <a:gd name="adj1" fmla="val 17135"/>
              <a:gd name="adj2" fmla="val 21927"/>
              <a:gd name="adj3" fmla="val 25000"/>
              <a:gd name="adj4" fmla="val 4375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0" name="Bent Arrow 119"/>
          <p:cNvSpPr/>
          <p:nvPr/>
        </p:nvSpPr>
        <p:spPr>
          <a:xfrm rot="8780572">
            <a:off x="4830110" y="5015362"/>
            <a:ext cx="421089" cy="880801"/>
          </a:xfrm>
          <a:prstGeom prst="bentArrow">
            <a:avLst>
              <a:gd name="adj1" fmla="val 20447"/>
              <a:gd name="adj2" fmla="val 21868"/>
              <a:gd name="adj3" fmla="val 25000"/>
              <a:gd name="adj4" fmla="val 4375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1" name="Bent Arrow 120"/>
          <p:cNvSpPr/>
          <p:nvPr/>
        </p:nvSpPr>
        <p:spPr>
          <a:xfrm rot="19658863">
            <a:off x="4667764" y="4894860"/>
            <a:ext cx="424138" cy="914986"/>
          </a:xfrm>
          <a:prstGeom prst="bentArrow">
            <a:avLst>
              <a:gd name="adj1" fmla="val 20447"/>
              <a:gd name="adj2" fmla="val 21868"/>
              <a:gd name="adj3" fmla="val 25000"/>
              <a:gd name="adj4" fmla="val 4375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2" name="Freeform 121"/>
          <p:cNvSpPr/>
          <p:nvPr/>
        </p:nvSpPr>
        <p:spPr>
          <a:xfrm>
            <a:off x="7777512" y="3325519"/>
            <a:ext cx="638175" cy="449311"/>
          </a:xfrm>
          <a:custGeom>
            <a:avLst/>
            <a:gdLst>
              <a:gd name="connsiteX0" fmla="*/ 638175 w 638175"/>
              <a:gd name="connsiteY0" fmla="*/ 0 h 552450"/>
              <a:gd name="connsiteX1" fmla="*/ 485775 w 638175"/>
              <a:gd name="connsiteY1" fmla="*/ 314325 h 552450"/>
              <a:gd name="connsiteX2" fmla="*/ 0 w 638175"/>
              <a:gd name="connsiteY2" fmla="*/ 552450 h 552450"/>
            </a:gdLst>
            <a:ahLst/>
            <a:cxnLst>
              <a:cxn ang="0">
                <a:pos x="connsiteX0" y="connsiteY0"/>
              </a:cxn>
              <a:cxn ang="0">
                <a:pos x="connsiteX1" y="connsiteY1"/>
              </a:cxn>
              <a:cxn ang="0">
                <a:pos x="connsiteX2" y="connsiteY2"/>
              </a:cxn>
            </a:cxnLst>
            <a:rect l="l" t="t" r="r" b="b"/>
            <a:pathLst>
              <a:path w="638175" h="552450">
                <a:moveTo>
                  <a:pt x="638175" y="0"/>
                </a:moveTo>
                <a:cubicBezTo>
                  <a:pt x="615156" y="111125"/>
                  <a:pt x="592137" y="222250"/>
                  <a:pt x="485775" y="314325"/>
                </a:cubicBezTo>
                <a:cubicBezTo>
                  <a:pt x="379413" y="406400"/>
                  <a:pt x="189706" y="479425"/>
                  <a:pt x="0" y="552450"/>
                </a:cubicBezTo>
              </a:path>
            </a:pathLst>
          </a:custGeom>
          <a:noFill/>
          <a:ln w="3810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E4C35EA-24B2-41B9-9A9B-B260DE7A0492}"/>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19</a:t>
            </a:fld>
            <a:endParaRPr lang="en-US" dirty="0">
              <a:solidFill>
                <a:schemeClr val="tx1"/>
              </a:solidFill>
            </a:endParaRPr>
          </a:p>
        </p:txBody>
      </p:sp>
      <p:sp>
        <p:nvSpPr>
          <p:cNvPr id="77" name="TextBox 76">
            <a:extLst>
              <a:ext uri="{FF2B5EF4-FFF2-40B4-BE49-F238E27FC236}">
                <a16:creationId xmlns:a16="http://schemas.microsoft.com/office/drawing/2014/main" id="{CF3617B5-9DE9-4D73-B64B-DE32E8FDEBCB}"/>
              </a:ext>
            </a:extLst>
          </p:cNvPr>
          <p:cNvSpPr txBox="1"/>
          <p:nvPr/>
        </p:nvSpPr>
        <p:spPr>
          <a:xfrm>
            <a:off x="1780020" y="3785688"/>
            <a:ext cx="433132" cy="369332"/>
          </a:xfrm>
          <a:prstGeom prst="rect">
            <a:avLst/>
          </a:prstGeom>
          <a:noFill/>
        </p:spPr>
        <p:txBody>
          <a:bodyPr wrap="square" rtlCol="0">
            <a:spAutoFit/>
          </a:bodyPr>
          <a:lstStyle/>
          <a:p>
            <a:r>
              <a:rPr lang="en-US" dirty="0"/>
              <a:t>0 °</a:t>
            </a:r>
          </a:p>
        </p:txBody>
      </p:sp>
      <p:sp>
        <p:nvSpPr>
          <p:cNvPr id="79" name="TextBox 78">
            <a:extLst>
              <a:ext uri="{FF2B5EF4-FFF2-40B4-BE49-F238E27FC236}">
                <a16:creationId xmlns:a16="http://schemas.microsoft.com/office/drawing/2014/main" id="{2C0386D9-4C55-455F-8908-EBA6DE764AF5}"/>
              </a:ext>
            </a:extLst>
          </p:cNvPr>
          <p:cNvSpPr txBox="1"/>
          <p:nvPr/>
        </p:nvSpPr>
        <p:spPr>
          <a:xfrm>
            <a:off x="1646971" y="3012059"/>
            <a:ext cx="699230" cy="369332"/>
          </a:xfrm>
          <a:prstGeom prst="rect">
            <a:avLst/>
          </a:prstGeom>
          <a:noFill/>
        </p:spPr>
        <p:txBody>
          <a:bodyPr wrap="square" rtlCol="0">
            <a:spAutoFit/>
          </a:bodyPr>
          <a:lstStyle/>
          <a:p>
            <a:r>
              <a:rPr lang="en-US" dirty="0"/>
              <a:t>30 °N</a:t>
            </a:r>
          </a:p>
        </p:txBody>
      </p:sp>
      <p:sp>
        <p:nvSpPr>
          <p:cNvPr id="80" name="TextBox 79">
            <a:extLst>
              <a:ext uri="{FF2B5EF4-FFF2-40B4-BE49-F238E27FC236}">
                <a16:creationId xmlns:a16="http://schemas.microsoft.com/office/drawing/2014/main" id="{3253F496-070D-4A9D-B1DF-C28DD889FE46}"/>
              </a:ext>
            </a:extLst>
          </p:cNvPr>
          <p:cNvSpPr txBox="1"/>
          <p:nvPr/>
        </p:nvSpPr>
        <p:spPr>
          <a:xfrm>
            <a:off x="1646971" y="4578170"/>
            <a:ext cx="655949" cy="369332"/>
          </a:xfrm>
          <a:prstGeom prst="rect">
            <a:avLst/>
          </a:prstGeom>
          <a:noFill/>
        </p:spPr>
        <p:txBody>
          <a:bodyPr wrap="none" rtlCol="0">
            <a:spAutoFit/>
          </a:bodyPr>
          <a:lstStyle/>
          <a:p>
            <a:r>
              <a:rPr lang="en-US" dirty="0"/>
              <a:t>30 °S</a:t>
            </a:r>
          </a:p>
        </p:txBody>
      </p:sp>
      <p:sp>
        <p:nvSpPr>
          <p:cNvPr id="89" name="TextBox 88">
            <a:extLst>
              <a:ext uri="{FF2B5EF4-FFF2-40B4-BE49-F238E27FC236}">
                <a16:creationId xmlns:a16="http://schemas.microsoft.com/office/drawing/2014/main" id="{CD244309-0633-498C-9A73-2D66DDAA6F7C}"/>
              </a:ext>
            </a:extLst>
          </p:cNvPr>
          <p:cNvSpPr txBox="1"/>
          <p:nvPr/>
        </p:nvSpPr>
        <p:spPr>
          <a:xfrm>
            <a:off x="1646971" y="2064974"/>
            <a:ext cx="699230" cy="369332"/>
          </a:xfrm>
          <a:prstGeom prst="rect">
            <a:avLst/>
          </a:prstGeom>
          <a:noFill/>
        </p:spPr>
        <p:txBody>
          <a:bodyPr wrap="none" rtlCol="0">
            <a:spAutoFit/>
          </a:bodyPr>
          <a:lstStyle/>
          <a:p>
            <a:r>
              <a:rPr lang="en-US" dirty="0"/>
              <a:t>60 °N</a:t>
            </a:r>
          </a:p>
        </p:txBody>
      </p:sp>
      <p:sp>
        <p:nvSpPr>
          <p:cNvPr id="108" name="TextBox 107">
            <a:extLst>
              <a:ext uri="{FF2B5EF4-FFF2-40B4-BE49-F238E27FC236}">
                <a16:creationId xmlns:a16="http://schemas.microsoft.com/office/drawing/2014/main" id="{1E6A6B8B-03BD-4E0B-B5B6-B2AE88FB84F6}"/>
              </a:ext>
            </a:extLst>
          </p:cNvPr>
          <p:cNvSpPr txBox="1"/>
          <p:nvPr/>
        </p:nvSpPr>
        <p:spPr>
          <a:xfrm>
            <a:off x="1668611" y="5485018"/>
            <a:ext cx="655949" cy="369332"/>
          </a:xfrm>
          <a:prstGeom prst="rect">
            <a:avLst/>
          </a:prstGeom>
          <a:noFill/>
        </p:spPr>
        <p:txBody>
          <a:bodyPr wrap="none" rtlCol="0">
            <a:spAutoFit/>
          </a:bodyPr>
          <a:lstStyle/>
          <a:p>
            <a:r>
              <a:rPr lang="en-US" dirty="0"/>
              <a:t>60 °S</a:t>
            </a:r>
          </a:p>
        </p:txBody>
      </p:sp>
      <p:sp>
        <p:nvSpPr>
          <p:cNvPr id="123" name="TextBox 122">
            <a:extLst>
              <a:ext uri="{FF2B5EF4-FFF2-40B4-BE49-F238E27FC236}">
                <a16:creationId xmlns:a16="http://schemas.microsoft.com/office/drawing/2014/main" id="{9CE9ED17-2546-4115-966E-83D0771EC924}"/>
              </a:ext>
            </a:extLst>
          </p:cNvPr>
          <p:cNvSpPr txBox="1"/>
          <p:nvPr/>
        </p:nvSpPr>
        <p:spPr>
          <a:xfrm>
            <a:off x="326317" y="3647188"/>
            <a:ext cx="1133131" cy="646331"/>
          </a:xfrm>
          <a:prstGeom prst="rect">
            <a:avLst/>
          </a:prstGeom>
          <a:noFill/>
        </p:spPr>
        <p:txBody>
          <a:bodyPr wrap="none" rtlCol="0">
            <a:spAutoFit/>
          </a:bodyPr>
          <a:lstStyle/>
          <a:p>
            <a:r>
              <a:rPr lang="en-US" dirty="0"/>
              <a:t>Maximum</a:t>
            </a:r>
          </a:p>
          <a:p>
            <a:r>
              <a:rPr lang="en-US" dirty="0"/>
              <a:t>insolation</a:t>
            </a:r>
          </a:p>
        </p:txBody>
      </p:sp>
      <p:sp>
        <p:nvSpPr>
          <p:cNvPr id="124" name="TextBox 123">
            <a:extLst>
              <a:ext uri="{FF2B5EF4-FFF2-40B4-BE49-F238E27FC236}">
                <a16:creationId xmlns:a16="http://schemas.microsoft.com/office/drawing/2014/main" id="{DC64402E-7276-4A69-9E8F-5650EF026387}"/>
              </a:ext>
            </a:extLst>
          </p:cNvPr>
          <p:cNvSpPr txBox="1"/>
          <p:nvPr/>
        </p:nvSpPr>
        <p:spPr>
          <a:xfrm>
            <a:off x="1654309" y="1130260"/>
            <a:ext cx="699230" cy="369332"/>
          </a:xfrm>
          <a:prstGeom prst="rect">
            <a:avLst/>
          </a:prstGeom>
          <a:noFill/>
        </p:spPr>
        <p:txBody>
          <a:bodyPr wrap="none" rtlCol="0">
            <a:spAutoFit/>
          </a:bodyPr>
          <a:lstStyle/>
          <a:p>
            <a:r>
              <a:rPr lang="en-US" dirty="0"/>
              <a:t>90 °N</a:t>
            </a:r>
          </a:p>
        </p:txBody>
      </p:sp>
      <p:sp>
        <p:nvSpPr>
          <p:cNvPr id="125" name="TextBox 124">
            <a:extLst>
              <a:ext uri="{FF2B5EF4-FFF2-40B4-BE49-F238E27FC236}">
                <a16:creationId xmlns:a16="http://schemas.microsoft.com/office/drawing/2014/main" id="{4BC5D125-177C-4977-A53E-44079C0306B3}"/>
              </a:ext>
            </a:extLst>
          </p:cNvPr>
          <p:cNvSpPr txBox="1"/>
          <p:nvPr/>
        </p:nvSpPr>
        <p:spPr>
          <a:xfrm>
            <a:off x="1657338" y="6299777"/>
            <a:ext cx="655949" cy="369332"/>
          </a:xfrm>
          <a:prstGeom prst="rect">
            <a:avLst/>
          </a:prstGeom>
          <a:noFill/>
        </p:spPr>
        <p:txBody>
          <a:bodyPr wrap="none" rtlCol="0">
            <a:spAutoFit/>
          </a:bodyPr>
          <a:lstStyle/>
          <a:p>
            <a:r>
              <a:rPr lang="en-US" dirty="0"/>
              <a:t>90 °S</a:t>
            </a:r>
          </a:p>
        </p:txBody>
      </p:sp>
      <p:sp>
        <p:nvSpPr>
          <p:cNvPr id="126" name="TextBox 125">
            <a:extLst>
              <a:ext uri="{FF2B5EF4-FFF2-40B4-BE49-F238E27FC236}">
                <a16:creationId xmlns:a16="http://schemas.microsoft.com/office/drawing/2014/main" id="{959836EF-87C3-4151-95F4-996E17D2A5E3}"/>
              </a:ext>
            </a:extLst>
          </p:cNvPr>
          <p:cNvSpPr txBox="1"/>
          <p:nvPr/>
        </p:nvSpPr>
        <p:spPr>
          <a:xfrm>
            <a:off x="2558396" y="3667704"/>
            <a:ext cx="1578473" cy="646331"/>
          </a:xfrm>
          <a:prstGeom prst="rect">
            <a:avLst/>
          </a:prstGeom>
          <a:noFill/>
        </p:spPr>
        <p:txBody>
          <a:bodyPr wrap="square" rtlCol="0">
            <a:spAutoFit/>
          </a:bodyPr>
          <a:lstStyle/>
          <a:p>
            <a:r>
              <a:rPr lang="en-US" dirty="0"/>
              <a:t>Low pressure (uplift)</a:t>
            </a:r>
          </a:p>
        </p:txBody>
      </p:sp>
      <p:sp>
        <p:nvSpPr>
          <p:cNvPr id="127" name="TextBox 126">
            <a:extLst>
              <a:ext uri="{FF2B5EF4-FFF2-40B4-BE49-F238E27FC236}">
                <a16:creationId xmlns:a16="http://schemas.microsoft.com/office/drawing/2014/main" id="{B196BD13-1814-4DC6-B657-F4C5AE01E612}"/>
              </a:ext>
            </a:extLst>
          </p:cNvPr>
          <p:cNvSpPr txBox="1"/>
          <p:nvPr/>
        </p:nvSpPr>
        <p:spPr>
          <a:xfrm>
            <a:off x="2545609" y="2990753"/>
            <a:ext cx="1578473" cy="369332"/>
          </a:xfrm>
          <a:prstGeom prst="rect">
            <a:avLst/>
          </a:prstGeom>
          <a:noFill/>
        </p:spPr>
        <p:txBody>
          <a:bodyPr wrap="square" rtlCol="0">
            <a:spAutoFit/>
          </a:bodyPr>
          <a:lstStyle/>
          <a:p>
            <a:r>
              <a:rPr lang="en-US" dirty="0"/>
              <a:t>High pressure</a:t>
            </a:r>
          </a:p>
        </p:txBody>
      </p:sp>
      <p:sp>
        <p:nvSpPr>
          <p:cNvPr id="128" name="TextBox 127">
            <a:extLst>
              <a:ext uri="{FF2B5EF4-FFF2-40B4-BE49-F238E27FC236}">
                <a16:creationId xmlns:a16="http://schemas.microsoft.com/office/drawing/2014/main" id="{35FB6791-92DE-4CE4-9110-E49E3D8C9E00}"/>
              </a:ext>
            </a:extLst>
          </p:cNvPr>
          <p:cNvSpPr txBox="1"/>
          <p:nvPr/>
        </p:nvSpPr>
        <p:spPr>
          <a:xfrm>
            <a:off x="2555087" y="4572732"/>
            <a:ext cx="1578473" cy="369332"/>
          </a:xfrm>
          <a:prstGeom prst="rect">
            <a:avLst/>
          </a:prstGeom>
          <a:noFill/>
        </p:spPr>
        <p:txBody>
          <a:bodyPr wrap="square" rtlCol="0">
            <a:spAutoFit/>
          </a:bodyPr>
          <a:lstStyle/>
          <a:p>
            <a:r>
              <a:rPr lang="en-US" dirty="0"/>
              <a:t>High pressure</a:t>
            </a:r>
          </a:p>
        </p:txBody>
      </p:sp>
      <p:sp>
        <p:nvSpPr>
          <p:cNvPr id="129" name="TextBox 128">
            <a:extLst>
              <a:ext uri="{FF2B5EF4-FFF2-40B4-BE49-F238E27FC236}">
                <a16:creationId xmlns:a16="http://schemas.microsoft.com/office/drawing/2014/main" id="{585CA906-A427-484D-840A-920617DB7AF5}"/>
              </a:ext>
            </a:extLst>
          </p:cNvPr>
          <p:cNvSpPr txBox="1"/>
          <p:nvPr/>
        </p:nvSpPr>
        <p:spPr>
          <a:xfrm>
            <a:off x="2614629" y="1107508"/>
            <a:ext cx="1578473" cy="369332"/>
          </a:xfrm>
          <a:prstGeom prst="rect">
            <a:avLst/>
          </a:prstGeom>
          <a:noFill/>
        </p:spPr>
        <p:txBody>
          <a:bodyPr wrap="square" rtlCol="0">
            <a:spAutoFit/>
          </a:bodyPr>
          <a:lstStyle/>
          <a:p>
            <a:r>
              <a:rPr lang="en-US" dirty="0"/>
              <a:t>High pressure</a:t>
            </a:r>
          </a:p>
        </p:txBody>
      </p:sp>
      <p:sp>
        <p:nvSpPr>
          <p:cNvPr id="130" name="TextBox 129">
            <a:extLst>
              <a:ext uri="{FF2B5EF4-FFF2-40B4-BE49-F238E27FC236}">
                <a16:creationId xmlns:a16="http://schemas.microsoft.com/office/drawing/2014/main" id="{0C92D69C-E1EE-40D3-A86D-7D6EB19C8B45}"/>
              </a:ext>
            </a:extLst>
          </p:cNvPr>
          <p:cNvSpPr txBox="1"/>
          <p:nvPr/>
        </p:nvSpPr>
        <p:spPr>
          <a:xfrm>
            <a:off x="2610333" y="6300950"/>
            <a:ext cx="1578473" cy="369332"/>
          </a:xfrm>
          <a:prstGeom prst="rect">
            <a:avLst/>
          </a:prstGeom>
          <a:noFill/>
        </p:spPr>
        <p:txBody>
          <a:bodyPr wrap="square" rtlCol="0">
            <a:spAutoFit/>
          </a:bodyPr>
          <a:lstStyle/>
          <a:p>
            <a:r>
              <a:rPr lang="en-US" dirty="0"/>
              <a:t>High pressure</a:t>
            </a:r>
          </a:p>
        </p:txBody>
      </p:sp>
      <p:sp>
        <p:nvSpPr>
          <p:cNvPr id="131" name="TextBox 130">
            <a:extLst>
              <a:ext uri="{FF2B5EF4-FFF2-40B4-BE49-F238E27FC236}">
                <a16:creationId xmlns:a16="http://schemas.microsoft.com/office/drawing/2014/main" id="{7E8C4E08-082D-4A05-B156-D7F69AE4E0FC}"/>
              </a:ext>
            </a:extLst>
          </p:cNvPr>
          <p:cNvSpPr txBox="1"/>
          <p:nvPr/>
        </p:nvSpPr>
        <p:spPr>
          <a:xfrm>
            <a:off x="2575812" y="1961265"/>
            <a:ext cx="1578473" cy="646331"/>
          </a:xfrm>
          <a:prstGeom prst="rect">
            <a:avLst/>
          </a:prstGeom>
          <a:noFill/>
        </p:spPr>
        <p:txBody>
          <a:bodyPr wrap="square" rtlCol="0">
            <a:spAutoFit/>
          </a:bodyPr>
          <a:lstStyle/>
          <a:p>
            <a:r>
              <a:rPr lang="en-US" dirty="0"/>
              <a:t>Low pressure (uplift)</a:t>
            </a:r>
          </a:p>
        </p:txBody>
      </p:sp>
      <p:sp>
        <p:nvSpPr>
          <p:cNvPr id="132" name="TextBox 131">
            <a:extLst>
              <a:ext uri="{FF2B5EF4-FFF2-40B4-BE49-F238E27FC236}">
                <a16:creationId xmlns:a16="http://schemas.microsoft.com/office/drawing/2014/main" id="{7631EDBE-3FD2-46B0-A350-EB4553A5A74D}"/>
              </a:ext>
            </a:extLst>
          </p:cNvPr>
          <p:cNvSpPr txBox="1"/>
          <p:nvPr/>
        </p:nvSpPr>
        <p:spPr>
          <a:xfrm>
            <a:off x="2642192" y="5357089"/>
            <a:ext cx="1578473" cy="646331"/>
          </a:xfrm>
          <a:prstGeom prst="rect">
            <a:avLst/>
          </a:prstGeom>
          <a:noFill/>
        </p:spPr>
        <p:txBody>
          <a:bodyPr wrap="square" rtlCol="0">
            <a:spAutoFit/>
          </a:bodyPr>
          <a:lstStyle/>
          <a:p>
            <a:r>
              <a:rPr lang="en-US" dirty="0"/>
              <a:t>Low pressure (uplift)</a:t>
            </a:r>
          </a:p>
        </p:txBody>
      </p:sp>
      <p:sp>
        <p:nvSpPr>
          <p:cNvPr id="137" name="TextBox 136">
            <a:extLst>
              <a:ext uri="{FF2B5EF4-FFF2-40B4-BE49-F238E27FC236}">
                <a16:creationId xmlns:a16="http://schemas.microsoft.com/office/drawing/2014/main" id="{C5424950-FE6C-4CD7-B3D8-0C49D55DC7CA}"/>
              </a:ext>
            </a:extLst>
          </p:cNvPr>
          <p:cNvSpPr txBox="1"/>
          <p:nvPr/>
        </p:nvSpPr>
        <p:spPr>
          <a:xfrm>
            <a:off x="357264" y="991760"/>
            <a:ext cx="1133131" cy="646331"/>
          </a:xfrm>
          <a:prstGeom prst="rect">
            <a:avLst/>
          </a:prstGeom>
          <a:noFill/>
        </p:spPr>
        <p:txBody>
          <a:bodyPr wrap="none" rtlCol="0">
            <a:spAutoFit/>
          </a:bodyPr>
          <a:lstStyle/>
          <a:p>
            <a:r>
              <a:rPr lang="en-US" dirty="0"/>
              <a:t>Minimum</a:t>
            </a:r>
          </a:p>
          <a:p>
            <a:r>
              <a:rPr lang="en-US" dirty="0"/>
              <a:t>insolation</a:t>
            </a:r>
          </a:p>
        </p:txBody>
      </p:sp>
      <p:sp>
        <p:nvSpPr>
          <p:cNvPr id="138" name="TextBox 137">
            <a:extLst>
              <a:ext uri="{FF2B5EF4-FFF2-40B4-BE49-F238E27FC236}">
                <a16:creationId xmlns:a16="http://schemas.microsoft.com/office/drawing/2014/main" id="{841F4AF0-096A-40F2-936E-536C049EF0B0}"/>
              </a:ext>
            </a:extLst>
          </p:cNvPr>
          <p:cNvSpPr txBox="1"/>
          <p:nvPr/>
        </p:nvSpPr>
        <p:spPr>
          <a:xfrm>
            <a:off x="316846" y="6118608"/>
            <a:ext cx="1133131" cy="646331"/>
          </a:xfrm>
          <a:prstGeom prst="rect">
            <a:avLst/>
          </a:prstGeom>
          <a:noFill/>
        </p:spPr>
        <p:txBody>
          <a:bodyPr wrap="none" rtlCol="0">
            <a:spAutoFit/>
          </a:bodyPr>
          <a:lstStyle/>
          <a:p>
            <a:r>
              <a:rPr lang="en-US" dirty="0"/>
              <a:t>Minimum</a:t>
            </a:r>
          </a:p>
          <a:p>
            <a:r>
              <a:rPr lang="en-US" dirty="0"/>
              <a:t>insolation</a:t>
            </a:r>
          </a:p>
        </p:txBody>
      </p:sp>
      <p:sp>
        <p:nvSpPr>
          <p:cNvPr id="139" name="Title 1">
            <a:extLst>
              <a:ext uri="{FF2B5EF4-FFF2-40B4-BE49-F238E27FC236}">
                <a16:creationId xmlns:a16="http://schemas.microsoft.com/office/drawing/2014/main" id="{E66FE729-EF3D-477E-A5C7-D8FE9D47CB78}"/>
              </a:ext>
            </a:extLst>
          </p:cNvPr>
          <p:cNvSpPr>
            <a:spLocks noGrp="1"/>
          </p:cNvSpPr>
          <p:nvPr>
            <p:ph type="title"/>
          </p:nvPr>
        </p:nvSpPr>
        <p:spPr>
          <a:xfrm>
            <a:off x="928510" y="-77227"/>
            <a:ext cx="10515600" cy="1325563"/>
          </a:xfrm>
        </p:spPr>
        <p:txBody>
          <a:bodyPr/>
          <a:lstStyle/>
          <a:p>
            <a:r>
              <a:rPr lang="en-US" dirty="0"/>
              <a:t>Uplift: global circulation </a:t>
            </a:r>
          </a:p>
        </p:txBody>
      </p:sp>
    </p:spTree>
    <p:extLst>
      <p:ext uri="{BB962C8B-B14F-4D97-AF65-F5344CB8AC3E}">
        <p14:creationId xmlns:p14="http://schemas.microsoft.com/office/powerpoint/2010/main" val="93550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43475" y="485775"/>
            <a:ext cx="6381749" cy="5905499"/>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a:spLocks noGrp="1"/>
          </p:cNvSpPr>
          <p:nvPr>
            <p:ph type="title"/>
          </p:nvPr>
        </p:nvSpPr>
        <p:spPr>
          <a:xfrm>
            <a:off x="571504" y="365125"/>
            <a:ext cx="4010022" cy="1611311"/>
          </a:xfrm>
        </p:spPr>
        <p:txBody>
          <a:bodyPr>
            <a:normAutofit/>
          </a:bodyPr>
          <a:lstStyle/>
          <a:p>
            <a:r>
              <a:rPr lang="en-US" dirty="0"/>
              <a:t>Annual water balance</a:t>
            </a:r>
          </a:p>
        </p:txBody>
      </p:sp>
      <p:sp>
        <p:nvSpPr>
          <p:cNvPr id="4" name="TextBox 3"/>
          <p:cNvSpPr txBox="1"/>
          <p:nvPr/>
        </p:nvSpPr>
        <p:spPr>
          <a:xfrm>
            <a:off x="5676900" y="6217205"/>
            <a:ext cx="1205202" cy="369332"/>
          </a:xfrm>
          <a:prstGeom prst="rect">
            <a:avLst/>
          </a:prstGeom>
          <a:solidFill>
            <a:schemeClr val="bg1"/>
          </a:solidFill>
        </p:spPr>
        <p:txBody>
          <a:bodyPr wrap="square" rtlCol="0">
            <a:spAutoFit/>
          </a:bodyPr>
          <a:lstStyle/>
          <a:p>
            <a:r>
              <a:rPr lang="en-US" dirty="0"/>
              <a:t>Watershed</a:t>
            </a:r>
          </a:p>
        </p:txBody>
      </p:sp>
      <p:sp>
        <p:nvSpPr>
          <p:cNvPr id="5" name="Down Arrow 4"/>
          <p:cNvSpPr/>
          <p:nvPr/>
        </p:nvSpPr>
        <p:spPr>
          <a:xfrm>
            <a:off x="9448800" y="6200776"/>
            <a:ext cx="1190625" cy="459002"/>
          </a:xfrm>
          <a:prstGeom prst="downArrow">
            <a:avLst>
              <a:gd name="adj1" fmla="val 100000"/>
              <a:gd name="adj2" fmla="val 34058"/>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Runoff</a:t>
            </a:r>
          </a:p>
        </p:txBody>
      </p:sp>
      <p:sp>
        <p:nvSpPr>
          <p:cNvPr id="22" name="Down Arrow 21"/>
          <p:cNvSpPr/>
          <p:nvPr/>
        </p:nvSpPr>
        <p:spPr>
          <a:xfrm>
            <a:off x="8758236" y="261937"/>
            <a:ext cx="1404939" cy="657225"/>
          </a:xfrm>
          <a:prstGeom prst="downArrow">
            <a:avLst>
              <a:gd name="adj1" fmla="val 100000"/>
              <a:gd name="adj2" fmla="val 34058"/>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Precipitation</a:t>
            </a:r>
          </a:p>
        </p:txBody>
      </p:sp>
      <p:sp>
        <p:nvSpPr>
          <p:cNvPr id="10" name="Right Arrow 9"/>
          <p:cNvSpPr/>
          <p:nvPr/>
        </p:nvSpPr>
        <p:spPr>
          <a:xfrm rot="16200000">
            <a:off x="2428140" y="3006543"/>
            <a:ext cx="6107670" cy="313653"/>
          </a:xfrm>
          <a:prstGeom prst="rightArrow">
            <a:avLst>
              <a:gd name="adj1" fmla="val 100000"/>
              <a:gd name="adj2" fmla="val 6420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solidFill>
              </a:rPr>
              <a:t>Evapotranspiration</a:t>
            </a:r>
          </a:p>
        </p:txBody>
      </p:sp>
      <p:sp>
        <p:nvSpPr>
          <p:cNvPr id="3" name="Rectangle 2">
            <a:extLst>
              <a:ext uri="{FF2B5EF4-FFF2-40B4-BE49-F238E27FC236}">
                <a16:creationId xmlns:a16="http://schemas.microsoft.com/office/drawing/2014/main" id="{164A8EFD-B58D-4FA4-A2FA-E29B1D14466D}"/>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2</a:t>
            </a:fld>
            <a:endParaRPr lang="en-US" dirty="0">
              <a:solidFill>
                <a:schemeClr val="tx1"/>
              </a:solidFill>
            </a:endParaRPr>
          </a:p>
        </p:txBody>
      </p:sp>
    </p:spTree>
    <p:extLst>
      <p:ext uri="{BB962C8B-B14F-4D97-AF65-F5344CB8AC3E}">
        <p14:creationId xmlns:p14="http://schemas.microsoft.com/office/powerpoint/2010/main" val="2390500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Uplift: global circulation</a:t>
            </a:r>
          </a:p>
        </p:txBody>
      </p:sp>
      <p:pic>
        <p:nvPicPr>
          <p:cNvPr id="4" name="JanT34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77849" y="1896789"/>
            <a:ext cx="9036302" cy="4518151"/>
          </a:xfrm>
          <a:prstGeom prst="rect">
            <a:avLst/>
          </a:prstGeom>
          <a:ln w="38100">
            <a:solidFill>
              <a:srgbClr val="0070C0"/>
            </a:solidFill>
          </a:ln>
        </p:spPr>
      </p:pic>
      <p:cxnSp>
        <p:nvCxnSpPr>
          <p:cNvPr id="6" name="Straight Connector 5"/>
          <p:cNvCxnSpPr/>
          <p:nvPr/>
        </p:nvCxnSpPr>
        <p:spPr>
          <a:xfrm flipV="1">
            <a:off x="1577849" y="4119510"/>
            <a:ext cx="9036302" cy="5656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569990" y="5619953"/>
            <a:ext cx="9036302" cy="5656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579417" y="3414071"/>
            <a:ext cx="9036302" cy="5656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24222" y="3991406"/>
            <a:ext cx="433132" cy="369332"/>
          </a:xfrm>
          <a:prstGeom prst="rect">
            <a:avLst/>
          </a:prstGeom>
          <a:noFill/>
        </p:spPr>
        <p:txBody>
          <a:bodyPr wrap="none" rtlCol="0">
            <a:spAutoFit/>
          </a:bodyPr>
          <a:lstStyle/>
          <a:p>
            <a:r>
              <a:rPr lang="en-US" dirty="0"/>
              <a:t>0 °</a:t>
            </a:r>
          </a:p>
        </p:txBody>
      </p:sp>
      <p:sp>
        <p:nvSpPr>
          <p:cNvPr id="12" name="TextBox 11"/>
          <p:cNvSpPr txBox="1"/>
          <p:nvPr/>
        </p:nvSpPr>
        <p:spPr>
          <a:xfrm>
            <a:off x="773392" y="3285967"/>
            <a:ext cx="699230" cy="369332"/>
          </a:xfrm>
          <a:prstGeom prst="rect">
            <a:avLst/>
          </a:prstGeom>
          <a:noFill/>
        </p:spPr>
        <p:txBody>
          <a:bodyPr wrap="none" rtlCol="0">
            <a:spAutoFit/>
          </a:bodyPr>
          <a:lstStyle/>
          <a:p>
            <a:r>
              <a:rPr lang="en-US" dirty="0"/>
              <a:t>30 °N</a:t>
            </a:r>
          </a:p>
        </p:txBody>
      </p:sp>
      <p:sp>
        <p:nvSpPr>
          <p:cNvPr id="13" name="TextBox 12"/>
          <p:cNvSpPr txBox="1"/>
          <p:nvPr/>
        </p:nvSpPr>
        <p:spPr>
          <a:xfrm>
            <a:off x="768372" y="4728275"/>
            <a:ext cx="655949" cy="369332"/>
          </a:xfrm>
          <a:prstGeom prst="rect">
            <a:avLst/>
          </a:prstGeom>
          <a:noFill/>
        </p:spPr>
        <p:txBody>
          <a:bodyPr wrap="none" rtlCol="0">
            <a:spAutoFit/>
          </a:bodyPr>
          <a:lstStyle/>
          <a:p>
            <a:r>
              <a:rPr lang="en-US" dirty="0"/>
              <a:t>30 °S</a:t>
            </a:r>
          </a:p>
        </p:txBody>
      </p:sp>
      <p:cxnSp>
        <p:nvCxnSpPr>
          <p:cNvPr id="14" name="Straight Connector 13"/>
          <p:cNvCxnSpPr/>
          <p:nvPr/>
        </p:nvCxnSpPr>
        <p:spPr>
          <a:xfrm flipV="1">
            <a:off x="1577849" y="4853247"/>
            <a:ext cx="9036302" cy="5656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565726" y="2633199"/>
            <a:ext cx="9036302" cy="5656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8372" y="2505095"/>
            <a:ext cx="699230" cy="369332"/>
          </a:xfrm>
          <a:prstGeom prst="rect">
            <a:avLst/>
          </a:prstGeom>
          <a:noFill/>
        </p:spPr>
        <p:txBody>
          <a:bodyPr wrap="none" rtlCol="0">
            <a:spAutoFit/>
          </a:bodyPr>
          <a:lstStyle/>
          <a:p>
            <a:r>
              <a:rPr lang="en-US" dirty="0"/>
              <a:t>60 °N</a:t>
            </a:r>
          </a:p>
        </p:txBody>
      </p:sp>
      <p:sp>
        <p:nvSpPr>
          <p:cNvPr id="17" name="TextBox 16"/>
          <p:cNvSpPr txBox="1"/>
          <p:nvPr/>
        </p:nvSpPr>
        <p:spPr>
          <a:xfrm>
            <a:off x="790012" y="5491743"/>
            <a:ext cx="655949" cy="369332"/>
          </a:xfrm>
          <a:prstGeom prst="rect">
            <a:avLst/>
          </a:prstGeom>
          <a:noFill/>
        </p:spPr>
        <p:txBody>
          <a:bodyPr wrap="none" rtlCol="0">
            <a:spAutoFit/>
          </a:bodyPr>
          <a:lstStyle/>
          <a:p>
            <a:r>
              <a:rPr lang="en-US" dirty="0"/>
              <a:t>60 °S</a:t>
            </a:r>
          </a:p>
        </p:txBody>
      </p:sp>
      <p:sp>
        <p:nvSpPr>
          <p:cNvPr id="18" name="TextBox 17"/>
          <p:cNvSpPr txBox="1"/>
          <p:nvPr/>
        </p:nvSpPr>
        <p:spPr>
          <a:xfrm>
            <a:off x="10622010" y="4668581"/>
            <a:ext cx="1528688" cy="369332"/>
          </a:xfrm>
          <a:prstGeom prst="rect">
            <a:avLst/>
          </a:prstGeom>
          <a:noFill/>
        </p:spPr>
        <p:txBody>
          <a:bodyPr wrap="none" rtlCol="0">
            <a:spAutoFit/>
          </a:bodyPr>
          <a:lstStyle/>
          <a:p>
            <a:r>
              <a:rPr lang="en-US" dirty="0"/>
              <a:t>Down (High P)</a:t>
            </a:r>
          </a:p>
        </p:txBody>
      </p:sp>
      <p:sp>
        <p:nvSpPr>
          <p:cNvPr id="19" name="TextBox 18"/>
          <p:cNvSpPr txBox="1"/>
          <p:nvPr/>
        </p:nvSpPr>
        <p:spPr>
          <a:xfrm>
            <a:off x="10612485" y="5435287"/>
            <a:ext cx="1203278" cy="369332"/>
          </a:xfrm>
          <a:prstGeom prst="rect">
            <a:avLst/>
          </a:prstGeom>
          <a:noFill/>
        </p:spPr>
        <p:txBody>
          <a:bodyPr wrap="none" rtlCol="0">
            <a:spAutoFit/>
          </a:bodyPr>
          <a:lstStyle/>
          <a:p>
            <a:r>
              <a:rPr lang="en-US" dirty="0"/>
              <a:t>Up (Low P)</a:t>
            </a:r>
          </a:p>
        </p:txBody>
      </p:sp>
      <p:sp>
        <p:nvSpPr>
          <p:cNvPr id="20" name="TextBox 19"/>
          <p:cNvSpPr txBox="1"/>
          <p:nvPr/>
        </p:nvSpPr>
        <p:spPr>
          <a:xfrm>
            <a:off x="10623755" y="3220600"/>
            <a:ext cx="1528688" cy="369332"/>
          </a:xfrm>
          <a:prstGeom prst="rect">
            <a:avLst/>
          </a:prstGeom>
          <a:noFill/>
        </p:spPr>
        <p:txBody>
          <a:bodyPr wrap="none" rtlCol="0">
            <a:spAutoFit/>
          </a:bodyPr>
          <a:lstStyle/>
          <a:p>
            <a:r>
              <a:rPr lang="en-US" dirty="0"/>
              <a:t>Down (High P)</a:t>
            </a:r>
          </a:p>
        </p:txBody>
      </p:sp>
      <p:sp>
        <p:nvSpPr>
          <p:cNvPr id="21" name="TextBox 20"/>
          <p:cNvSpPr txBox="1"/>
          <p:nvPr/>
        </p:nvSpPr>
        <p:spPr>
          <a:xfrm>
            <a:off x="10614230" y="3930156"/>
            <a:ext cx="1203278" cy="369332"/>
          </a:xfrm>
          <a:prstGeom prst="rect">
            <a:avLst/>
          </a:prstGeom>
          <a:noFill/>
        </p:spPr>
        <p:txBody>
          <a:bodyPr wrap="none" rtlCol="0">
            <a:spAutoFit/>
          </a:bodyPr>
          <a:lstStyle/>
          <a:p>
            <a:r>
              <a:rPr lang="en-US" dirty="0"/>
              <a:t>Up (Low P)</a:t>
            </a:r>
          </a:p>
        </p:txBody>
      </p:sp>
      <p:sp>
        <p:nvSpPr>
          <p:cNvPr id="22" name="TextBox 21"/>
          <p:cNvSpPr txBox="1"/>
          <p:nvPr/>
        </p:nvSpPr>
        <p:spPr>
          <a:xfrm>
            <a:off x="10633477" y="2472913"/>
            <a:ext cx="1203278" cy="369332"/>
          </a:xfrm>
          <a:prstGeom prst="rect">
            <a:avLst/>
          </a:prstGeom>
          <a:noFill/>
        </p:spPr>
        <p:txBody>
          <a:bodyPr wrap="none" rtlCol="0">
            <a:spAutoFit/>
          </a:bodyPr>
          <a:lstStyle/>
          <a:p>
            <a:r>
              <a:rPr lang="en-US" dirty="0"/>
              <a:t>Up (Low P)</a:t>
            </a:r>
          </a:p>
        </p:txBody>
      </p:sp>
      <p:grpSp>
        <p:nvGrpSpPr>
          <p:cNvPr id="3" name="Group 2"/>
          <p:cNvGrpSpPr/>
          <p:nvPr/>
        </p:nvGrpSpPr>
        <p:grpSpPr>
          <a:xfrm>
            <a:off x="10633476" y="3053231"/>
            <a:ext cx="1517221" cy="2119081"/>
            <a:chOff x="10633476" y="3053231"/>
            <a:chExt cx="1517221" cy="2119081"/>
          </a:xfrm>
        </p:grpSpPr>
        <p:sp>
          <p:nvSpPr>
            <p:cNvPr id="23" name="Rectangle 22"/>
            <p:cNvSpPr/>
            <p:nvPr/>
          </p:nvSpPr>
          <p:spPr>
            <a:xfrm>
              <a:off x="10633476" y="3053231"/>
              <a:ext cx="1517221" cy="6463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0641336" y="4525981"/>
              <a:ext cx="1509361" cy="6463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208413D7-AD87-4326-83CD-26DAA34FFBE2}"/>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20</a:t>
            </a:fld>
            <a:endParaRPr lang="en-US" dirty="0">
              <a:solidFill>
                <a:schemeClr val="tx1"/>
              </a:solidFill>
            </a:endParaRPr>
          </a:p>
        </p:txBody>
      </p:sp>
    </p:spTree>
    <p:extLst>
      <p:ext uri="{BB962C8B-B14F-4D97-AF65-F5344CB8AC3E}">
        <p14:creationId xmlns:p14="http://schemas.microsoft.com/office/powerpoint/2010/main" val="224375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500"/>
                                        <p:tgtEl>
                                          <p:spTgt spid="3"/>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mediacall" presetSubtype="0" fill="hold" nodeType="clickEffect">
                                  <p:stCondLst>
                                    <p:cond delay="0"/>
                                  </p:stCondLst>
                                  <p:childTnLst>
                                    <p:cmd type="call" cmd="togglePause">
                                      <p:cBhvr>
                                        <p:cTn id="6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61" fill="hold" display="0">
                  <p:stCondLst>
                    <p:cond delay="indefinite"/>
                  </p:stCondLst>
                </p:cTn>
                <p:tgtEl>
                  <p:spTgt spid="4"/>
                </p:tgtEl>
              </p:cMediaNode>
            </p:video>
          </p:childTnLst>
        </p:cTn>
      </p:par>
    </p:tnLst>
    <p:bldLst>
      <p:bldP spid="11" grpId="0"/>
      <p:bldP spid="12" grpId="0"/>
      <p:bldP spid="13" grpId="0"/>
      <p:bldP spid="16" grpId="0"/>
      <p:bldP spid="17" grpId="0"/>
      <p:bldP spid="18" grpId="0"/>
      <p:bldP spid="19" grpId="0"/>
      <p:bldP spid="20" grpId="0"/>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907"/>
            <a:ext cx="3564118" cy="1325563"/>
          </a:xfrm>
        </p:spPr>
        <p:txBody>
          <a:bodyPr>
            <a:normAutofit/>
          </a:bodyPr>
          <a:lstStyle/>
          <a:p>
            <a:r>
              <a:rPr lang="en-US" sz="4000" dirty="0"/>
              <a:t>Anomalies and teleconnections</a:t>
            </a:r>
          </a:p>
        </p:txBody>
      </p:sp>
      <p:sp>
        <p:nvSpPr>
          <p:cNvPr id="4" name="TextBox 3"/>
          <p:cNvSpPr txBox="1"/>
          <p:nvPr/>
        </p:nvSpPr>
        <p:spPr>
          <a:xfrm>
            <a:off x="838200" y="1554470"/>
            <a:ext cx="9342050" cy="369332"/>
          </a:xfrm>
          <a:prstGeom prst="rect">
            <a:avLst/>
          </a:prstGeom>
          <a:noFill/>
        </p:spPr>
        <p:txBody>
          <a:bodyPr wrap="square" rtlCol="0">
            <a:spAutoFit/>
          </a:bodyPr>
          <a:lstStyle/>
          <a:p>
            <a:r>
              <a:rPr lang="en-US" dirty="0"/>
              <a:t>El Niño – Southern Oscillation (ENSO)</a:t>
            </a:r>
          </a:p>
        </p:txBody>
      </p:sp>
      <p:pic>
        <p:nvPicPr>
          <p:cNvPr id="2050" name="Picture 2" descr="Pacific Equitorial sea temperature of El Nino and La N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4" y="1923802"/>
            <a:ext cx="4835526" cy="30906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 y="6344452"/>
            <a:ext cx="2691378" cy="369332"/>
          </a:xfrm>
          <a:prstGeom prst="rect">
            <a:avLst/>
          </a:prstGeom>
          <a:noFill/>
        </p:spPr>
        <p:txBody>
          <a:bodyPr wrap="none" rtlCol="0">
            <a:spAutoFit/>
          </a:bodyPr>
          <a:lstStyle/>
          <a:p>
            <a:r>
              <a:rPr lang="en-US" dirty="0"/>
              <a:t>NOAA Education resources</a:t>
            </a:r>
          </a:p>
        </p:txBody>
      </p:sp>
      <p:pic>
        <p:nvPicPr>
          <p:cNvPr id="2052" name="Picture 4" descr="North American Winter Condi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300" y="159180"/>
            <a:ext cx="5143500" cy="66198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955DAFC-3387-43BE-92ED-45DBDF77D51A}"/>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21</a:t>
            </a:fld>
            <a:endParaRPr lang="en-US" dirty="0">
              <a:solidFill>
                <a:schemeClr val="tx1"/>
              </a:solidFill>
            </a:endParaRPr>
          </a:p>
        </p:txBody>
      </p:sp>
    </p:spTree>
    <p:extLst>
      <p:ext uri="{BB962C8B-B14F-4D97-AF65-F5344CB8AC3E}">
        <p14:creationId xmlns:p14="http://schemas.microsoft.com/office/powerpoint/2010/main" val="74799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Uplift: causes</a:t>
            </a:r>
          </a:p>
        </p:txBody>
      </p:sp>
      <p:sp>
        <p:nvSpPr>
          <p:cNvPr id="4" name="TextBox 3"/>
          <p:cNvSpPr txBox="1"/>
          <p:nvPr/>
        </p:nvSpPr>
        <p:spPr>
          <a:xfrm>
            <a:off x="838200" y="1554470"/>
            <a:ext cx="9342050" cy="369332"/>
          </a:xfrm>
          <a:prstGeom prst="rect">
            <a:avLst/>
          </a:prstGeom>
          <a:noFill/>
        </p:spPr>
        <p:txBody>
          <a:bodyPr wrap="square" rtlCol="0">
            <a:spAutoFit/>
          </a:bodyPr>
          <a:lstStyle/>
          <a:p>
            <a:r>
              <a:rPr lang="en-US" dirty="0"/>
              <a:t>Convergence at the equator</a:t>
            </a:r>
          </a:p>
        </p:txBody>
      </p:sp>
      <p:sp>
        <p:nvSpPr>
          <p:cNvPr id="5" name="TextBox 4"/>
          <p:cNvSpPr txBox="1"/>
          <p:nvPr/>
        </p:nvSpPr>
        <p:spPr>
          <a:xfrm>
            <a:off x="838200" y="1868895"/>
            <a:ext cx="9342050" cy="646331"/>
          </a:xfrm>
          <a:prstGeom prst="rect">
            <a:avLst/>
          </a:prstGeom>
          <a:noFill/>
        </p:spPr>
        <p:txBody>
          <a:bodyPr wrap="square" rtlCol="0">
            <a:spAutoFit/>
          </a:bodyPr>
          <a:lstStyle/>
          <a:p>
            <a:r>
              <a:rPr lang="en-US" dirty="0"/>
              <a:t>Frontal convergence (or frontal storms, extra-tropical cyclones)</a:t>
            </a:r>
            <a:br>
              <a:rPr lang="en-US" dirty="0"/>
            </a:br>
            <a:r>
              <a:rPr lang="en-US" dirty="0"/>
              <a:t>along the polar front</a:t>
            </a:r>
          </a:p>
        </p:txBody>
      </p:sp>
      <p:sp>
        <p:nvSpPr>
          <p:cNvPr id="7" name="Right Brace 6"/>
          <p:cNvSpPr/>
          <p:nvPr/>
        </p:nvSpPr>
        <p:spPr>
          <a:xfrm>
            <a:off x="6962775" y="1592570"/>
            <a:ext cx="323850" cy="838331"/>
          </a:xfrm>
          <a:prstGeom prst="rightBrace">
            <a:avLst>
              <a:gd name="adj1" fmla="val 47060"/>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7455112" y="1828742"/>
            <a:ext cx="2781300" cy="369332"/>
          </a:xfrm>
          <a:prstGeom prst="rect">
            <a:avLst/>
          </a:prstGeom>
          <a:noFill/>
        </p:spPr>
        <p:txBody>
          <a:bodyPr wrap="square" rtlCol="0">
            <a:spAutoFit/>
          </a:bodyPr>
          <a:lstStyle/>
          <a:p>
            <a:r>
              <a:rPr lang="en-US" dirty="0"/>
              <a:t>Global circulation</a:t>
            </a:r>
          </a:p>
        </p:txBody>
      </p:sp>
      <p:sp>
        <p:nvSpPr>
          <p:cNvPr id="9" name="TextBox 8"/>
          <p:cNvSpPr txBox="1"/>
          <p:nvPr/>
        </p:nvSpPr>
        <p:spPr>
          <a:xfrm>
            <a:off x="838200" y="2623825"/>
            <a:ext cx="9342050" cy="369332"/>
          </a:xfrm>
          <a:prstGeom prst="rect">
            <a:avLst/>
          </a:prstGeom>
          <a:noFill/>
        </p:spPr>
        <p:txBody>
          <a:bodyPr wrap="square" rtlCol="0">
            <a:spAutoFit/>
          </a:bodyPr>
          <a:lstStyle/>
          <a:p>
            <a:r>
              <a:rPr lang="en-US" dirty="0"/>
              <a:t>Tropical cyclones (hurricanes, non-frontal)</a:t>
            </a:r>
          </a:p>
        </p:txBody>
      </p:sp>
      <p:sp>
        <p:nvSpPr>
          <p:cNvPr id="10" name="TextBox 9"/>
          <p:cNvSpPr txBox="1"/>
          <p:nvPr/>
        </p:nvSpPr>
        <p:spPr>
          <a:xfrm>
            <a:off x="1304924" y="2962793"/>
            <a:ext cx="5981701" cy="646331"/>
          </a:xfrm>
          <a:prstGeom prst="rect">
            <a:avLst/>
          </a:prstGeom>
          <a:noFill/>
        </p:spPr>
        <p:txBody>
          <a:bodyPr wrap="square" rtlCol="0">
            <a:spAutoFit/>
          </a:bodyPr>
          <a:lstStyle/>
          <a:p>
            <a:r>
              <a:rPr lang="en-US" dirty="0"/>
              <a:t>Form from a local low pressure over warm oceans, feedback between evaporation, uplift, and condensation</a:t>
            </a:r>
          </a:p>
        </p:txBody>
      </p:sp>
      <p:sp>
        <p:nvSpPr>
          <p:cNvPr id="11" name="Right Brace 10"/>
          <p:cNvSpPr/>
          <p:nvPr/>
        </p:nvSpPr>
        <p:spPr>
          <a:xfrm>
            <a:off x="9470813" y="1592570"/>
            <a:ext cx="323850" cy="1950730"/>
          </a:xfrm>
          <a:prstGeom prst="rightBrace">
            <a:avLst>
              <a:gd name="adj1" fmla="val 47060"/>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9963150" y="2383269"/>
            <a:ext cx="1390650" cy="369332"/>
          </a:xfrm>
          <a:prstGeom prst="rect">
            <a:avLst/>
          </a:prstGeom>
          <a:noFill/>
        </p:spPr>
        <p:txBody>
          <a:bodyPr wrap="square" rtlCol="0">
            <a:spAutoFit/>
          </a:bodyPr>
          <a:lstStyle/>
          <a:p>
            <a:r>
              <a:rPr lang="en-US" dirty="0"/>
              <a:t>Larger scale</a:t>
            </a:r>
          </a:p>
        </p:txBody>
      </p:sp>
      <p:sp>
        <p:nvSpPr>
          <p:cNvPr id="13" name="TextBox 12"/>
          <p:cNvSpPr txBox="1"/>
          <p:nvPr/>
        </p:nvSpPr>
        <p:spPr>
          <a:xfrm>
            <a:off x="838200" y="3953765"/>
            <a:ext cx="5981701" cy="369332"/>
          </a:xfrm>
          <a:prstGeom prst="rect">
            <a:avLst/>
          </a:prstGeom>
          <a:noFill/>
        </p:spPr>
        <p:txBody>
          <a:bodyPr wrap="square" rtlCol="0">
            <a:spAutoFit/>
          </a:bodyPr>
          <a:lstStyle/>
          <a:p>
            <a:r>
              <a:rPr lang="en-US" dirty="0"/>
              <a:t>Convective storms</a:t>
            </a:r>
          </a:p>
        </p:txBody>
      </p:sp>
      <p:sp>
        <p:nvSpPr>
          <p:cNvPr id="14" name="TextBox 13"/>
          <p:cNvSpPr txBox="1"/>
          <p:nvPr/>
        </p:nvSpPr>
        <p:spPr>
          <a:xfrm>
            <a:off x="1304923" y="4266319"/>
            <a:ext cx="5981701" cy="369332"/>
          </a:xfrm>
          <a:prstGeom prst="rect">
            <a:avLst/>
          </a:prstGeom>
          <a:noFill/>
        </p:spPr>
        <p:txBody>
          <a:bodyPr wrap="square" rtlCol="0">
            <a:spAutoFit/>
          </a:bodyPr>
          <a:lstStyle/>
          <a:p>
            <a:r>
              <a:rPr lang="en-US" dirty="0"/>
              <a:t>Form due to heating of land creating local uplift of moist air</a:t>
            </a:r>
          </a:p>
        </p:txBody>
      </p:sp>
      <p:sp>
        <p:nvSpPr>
          <p:cNvPr id="15" name="Right Brace 14"/>
          <p:cNvSpPr/>
          <p:nvPr/>
        </p:nvSpPr>
        <p:spPr>
          <a:xfrm>
            <a:off x="9464251" y="3907145"/>
            <a:ext cx="323850" cy="803279"/>
          </a:xfrm>
          <a:prstGeom prst="rightBrace">
            <a:avLst>
              <a:gd name="adj1" fmla="val 47060"/>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9963150" y="4117187"/>
            <a:ext cx="1635337" cy="369332"/>
          </a:xfrm>
          <a:prstGeom prst="rect">
            <a:avLst/>
          </a:prstGeom>
          <a:noFill/>
        </p:spPr>
        <p:txBody>
          <a:bodyPr wrap="square" rtlCol="0">
            <a:spAutoFit/>
          </a:bodyPr>
          <a:lstStyle/>
          <a:p>
            <a:r>
              <a:rPr lang="en-US" dirty="0"/>
              <a:t>Smaller scale</a:t>
            </a:r>
          </a:p>
        </p:txBody>
      </p:sp>
      <p:sp>
        <p:nvSpPr>
          <p:cNvPr id="17" name="TextBox 16"/>
          <p:cNvSpPr txBox="1"/>
          <p:nvPr/>
        </p:nvSpPr>
        <p:spPr>
          <a:xfrm>
            <a:off x="838200" y="4952149"/>
            <a:ext cx="5981701" cy="369332"/>
          </a:xfrm>
          <a:prstGeom prst="rect">
            <a:avLst/>
          </a:prstGeom>
          <a:noFill/>
        </p:spPr>
        <p:txBody>
          <a:bodyPr wrap="square" rtlCol="0">
            <a:spAutoFit/>
          </a:bodyPr>
          <a:lstStyle/>
          <a:p>
            <a:r>
              <a:rPr lang="en-US" dirty="0"/>
              <a:t>Orographic effect</a:t>
            </a:r>
          </a:p>
        </p:txBody>
      </p:sp>
      <p:sp>
        <p:nvSpPr>
          <p:cNvPr id="18" name="TextBox 17"/>
          <p:cNvSpPr txBox="1"/>
          <p:nvPr/>
        </p:nvSpPr>
        <p:spPr>
          <a:xfrm>
            <a:off x="1304923" y="5283705"/>
            <a:ext cx="5981701" cy="369332"/>
          </a:xfrm>
          <a:prstGeom prst="rect">
            <a:avLst/>
          </a:prstGeom>
          <a:noFill/>
        </p:spPr>
        <p:txBody>
          <a:bodyPr wrap="square" rtlCol="0">
            <a:spAutoFit/>
          </a:bodyPr>
          <a:lstStyle/>
          <a:p>
            <a:r>
              <a:rPr lang="en-US" dirty="0"/>
              <a:t>Horizontal moving air masses hitting topographic relief</a:t>
            </a:r>
          </a:p>
        </p:txBody>
      </p:sp>
      <p:sp>
        <p:nvSpPr>
          <p:cNvPr id="19" name="TextBox 18"/>
          <p:cNvSpPr txBox="1"/>
          <p:nvPr/>
        </p:nvSpPr>
        <p:spPr>
          <a:xfrm>
            <a:off x="1304923" y="5627367"/>
            <a:ext cx="7477128" cy="646331"/>
          </a:xfrm>
          <a:prstGeom prst="rect">
            <a:avLst/>
          </a:prstGeom>
          <a:noFill/>
        </p:spPr>
        <p:txBody>
          <a:bodyPr wrap="square" rtlCol="0">
            <a:spAutoFit/>
          </a:bodyPr>
          <a:lstStyle/>
          <a:p>
            <a:r>
              <a:rPr lang="en-US" dirty="0"/>
              <a:t>Interacts with other uplift mechanisms to enhance effect of storms with elevation</a:t>
            </a:r>
          </a:p>
        </p:txBody>
      </p:sp>
      <p:sp>
        <p:nvSpPr>
          <p:cNvPr id="3" name="Freeform 2"/>
          <p:cNvSpPr/>
          <p:nvPr/>
        </p:nvSpPr>
        <p:spPr>
          <a:xfrm>
            <a:off x="4963886" y="2169792"/>
            <a:ext cx="3294743" cy="684401"/>
          </a:xfrm>
          <a:custGeom>
            <a:avLst/>
            <a:gdLst>
              <a:gd name="connsiteX0" fmla="*/ 0 w 3294743"/>
              <a:gd name="connsiteY0" fmla="*/ 595086 h 622236"/>
              <a:gd name="connsiteX1" fmla="*/ 1117600 w 3294743"/>
              <a:gd name="connsiteY1" fmla="*/ 609600 h 622236"/>
              <a:gd name="connsiteX2" fmla="*/ 2598057 w 3294743"/>
              <a:gd name="connsiteY2" fmla="*/ 435429 h 622236"/>
              <a:gd name="connsiteX3" fmla="*/ 3294743 w 3294743"/>
              <a:gd name="connsiteY3" fmla="*/ 0 h 622236"/>
            </a:gdLst>
            <a:ahLst/>
            <a:cxnLst>
              <a:cxn ang="0">
                <a:pos x="connsiteX0" y="connsiteY0"/>
              </a:cxn>
              <a:cxn ang="0">
                <a:pos x="connsiteX1" y="connsiteY1"/>
              </a:cxn>
              <a:cxn ang="0">
                <a:pos x="connsiteX2" y="connsiteY2"/>
              </a:cxn>
              <a:cxn ang="0">
                <a:pos x="connsiteX3" y="connsiteY3"/>
              </a:cxn>
            </a:cxnLst>
            <a:rect l="l" t="t" r="r" b="b"/>
            <a:pathLst>
              <a:path w="3294743" h="622236">
                <a:moveTo>
                  <a:pt x="0" y="595086"/>
                </a:moveTo>
                <a:cubicBezTo>
                  <a:pt x="342295" y="615647"/>
                  <a:pt x="684591" y="636209"/>
                  <a:pt x="1117600" y="609600"/>
                </a:cubicBezTo>
                <a:cubicBezTo>
                  <a:pt x="1550609" y="582991"/>
                  <a:pt x="2235200" y="537029"/>
                  <a:pt x="2598057" y="435429"/>
                </a:cubicBezTo>
                <a:cubicBezTo>
                  <a:pt x="2960914" y="333829"/>
                  <a:pt x="3127828" y="166914"/>
                  <a:pt x="3294743" y="0"/>
                </a:cubicBezTo>
              </a:path>
            </a:pathLst>
          </a:custGeom>
          <a:noFill/>
          <a:ln w="57150">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391400" y="2641802"/>
            <a:ext cx="1290687" cy="369332"/>
          </a:xfrm>
          <a:prstGeom prst="rect">
            <a:avLst/>
          </a:prstGeom>
          <a:noFill/>
        </p:spPr>
        <p:txBody>
          <a:bodyPr wrap="square" rtlCol="0">
            <a:spAutoFit/>
          </a:bodyPr>
          <a:lstStyle/>
          <a:p>
            <a:r>
              <a:rPr lang="en-US" dirty="0">
                <a:solidFill>
                  <a:srgbClr val="FF0000"/>
                </a:solidFill>
              </a:rPr>
              <a:t>Movement</a:t>
            </a:r>
          </a:p>
        </p:txBody>
      </p:sp>
      <p:sp>
        <p:nvSpPr>
          <p:cNvPr id="21" name="Right Brace 20"/>
          <p:cNvSpPr/>
          <p:nvPr/>
        </p:nvSpPr>
        <p:spPr>
          <a:xfrm>
            <a:off x="9470813" y="5074269"/>
            <a:ext cx="323850" cy="1199429"/>
          </a:xfrm>
          <a:prstGeom prst="rightBrace">
            <a:avLst>
              <a:gd name="adj1" fmla="val 47060"/>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9963149" y="5468371"/>
            <a:ext cx="1635337" cy="369332"/>
          </a:xfrm>
          <a:prstGeom prst="rect">
            <a:avLst/>
          </a:prstGeom>
          <a:noFill/>
        </p:spPr>
        <p:txBody>
          <a:bodyPr wrap="square" rtlCol="0">
            <a:spAutoFit/>
          </a:bodyPr>
          <a:lstStyle/>
          <a:p>
            <a:r>
              <a:rPr lang="en-US" dirty="0"/>
              <a:t>Varied scales</a:t>
            </a:r>
          </a:p>
        </p:txBody>
      </p:sp>
      <p:sp>
        <p:nvSpPr>
          <p:cNvPr id="6" name="Rectangle 5">
            <a:extLst>
              <a:ext uri="{FF2B5EF4-FFF2-40B4-BE49-F238E27FC236}">
                <a16:creationId xmlns:a16="http://schemas.microsoft.com/office/drawing/2014/main" id="{35A6588E-91C1-47EE-AF51-75458202A455}"/>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22</a:t>
            </a:fld>
            <a:endParaRPr lang="en-US" dirty="0">
              <a:solidFill>
                <a:schemeClr val="tx1"/>
              </a:solidFill>
            </a:endParaRPr>
          </a:p>
        </p:txBody>
      </p:sp>
    </p:spTree>
    <p:extLst>
      <p:ext uri="{BB962C8B-B14F-4D97-AF65-F5344CB8AC3E}">
        <p14:creationId xmlns:p14="http://schemas.microsoft.com/office/powerpoint/2010/main" val="3538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500"/>
                                        <p:tgtEl>
                                          <p:spTgt spid="2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500"/>
                                        <p:tgtEl>
                                          <p:spTgt spid="1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8" grpId="0"/>
      <p:bldP spid="9" grpId="0"/>
      <p:bldP spid="10" grpId="0"/>
      <p:bldP spid="11" grpId="0" animBg="1"/>
      <p:bldP spid="12" grpId="0"/>
      <p:bldP spid="13" grpId="0"/>
      <p:bldP spid="14" grpId="0"/>
      <p:bldP spid="15" grpId="0" animBg="1"/>
      <p:bldP spid="16" grpId="0"/>
      <p:bldP spid="17" grpId="0"/>
      <p:bldP spid="18" grpId="0"/>
      <p:bldP spid="19" grpId="0"/>
      <p:bldP spid="3" grpId="0" animBg="1"/>
      <p:bldP spid="20" grpId="0"/>
      <p:bldP spid="21" grpId="0" animBg="1"/>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Precipitation: topics covered</a:t>
            </a:r>
          </a:p>
        </p:txBody>
      </p:sp>
      <p:sp>
        <p:nvSpPr>
          <p:cNvPr id="4" name="TextBox 3"/>
          <p:cNvSpPr txBox="1"/>
          <p:nvPr/>
        </p:nvSpPr>
        <p:spPr>
          <a:xfrm>
            <a:off x="1306900" y="2238374"/>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Causes of precipitation:</a:t>
            </a:r>
            <a:r>
              <a:rPr lang="en-US" dirty="0">
                <a:solidFill>
                  <a:schemeClr val="bg2">
                    <a:lumMod val="75000"/>
                  </a:schemeClr>
                </a:solidFill>
              </a:rPr>
              <a:t> the local and global circulations that generate the uplift necessary to cause meaningful precipitation</a:t>
            </a:r>
          </a:p>
        </p:txBody>
      </p:sp>
      <p:sp>
        <p:nvSpPr>
          <p:cNvPr id="5" name="TextBox 4"/>
          <p:cNvSpPr txBox="1"/>
          <p:nvPr/>
        </p:nvSpPr>
        <p:spPr>
          <a:xfrm>
            <a:off x="1306901" y="1462088"/>
            <a:ext cx="9342050" cy="646331"/>
          </a:xfrm>
          <a:prstGeom prst="rect">
            <a:avLst/>
          </a:prstGeom>
          <a:noFill/>
        </p:spPr>
        <p:txBody>
          <a:bodyPr wrap="square" rtlCol="0">
            <a:spAutoFit/>
          </a:bodyPr>
          <a:lstStyle/>
          <a:p>
            <a:pPr marL="231775" indent="-231775"/>
            <a:r>
              <a:rPr lang="en-US" b="1" i="1" dirty="0">
                <a:solidFill>
                  <a:schemeClr val="bg2">
                    <a:lumMod val="75000"/>
                  </a:schemeClr>
                </a:solidFill>
              </a:rPr>
              <a:t>Water in the air:</a:t>
            </a:r>
            <a:r>
              <a:rPr lang="en-US" dirty="0">
                <a:solidFill>
                  <a:schemeClr val="bg2">
                    <a:lumMod val="75000"/>
                  </a:schemeClr>
                </a:solidFill>
              </a:rPr>
              <a:t> the fundamental vocabulary and concepts necessary for characterizing the physics of water in the air</a:t>
            </a:r>
          </a:p>
        </p:txBody>
      </p:sp>
      <p:sp>
        <p:nvSpPr>
          <p:cNvPr id="9" name="TextBox 8">
            <a:extLst>
              <a:ext uri="{FF2B5EF4-FFF2-40B4-BE49-F238E27FC236}">
                <a16:creationId xmlns:a16="http://schemas.microsoft.com/office/drawing/2014/main" id="{9138E1C1-531F-454C-87A4-EA2592704B14}"/>
              </a:ext>
            </a:extLst>
          </p:cNvPr>
          <p:cNvSpPr txBox="1"/>
          <p:nvPr/>
        </p:nvSpPr>
        <p:spPr>
          <a:xfrm>
            <a:off x="1306899" y="3014660"/>
            <a:ext cx="9736237" cy="646331"/>
          </a:xfrm>
          <a:prstGeom prst="rect">
            <a:avLst/>
          </a:prstGeom>
          <a:noFill/>
        </p:spPr>
        <p:txBody>
          <a:bodyPr wrap="square" rtlCol="0">
            <a:noAutofit/>
          </a:bodyPr>
          <a:lstStyle/>
          <a:p>
            <a:pPr marL="225425" indent="-225425"/>
            <a:r>
              <a:rPr lang="en-US" b="1" i="1" dirty="0"/>
              <a:t>Types of precipitation:</a:t>
            </a:r>
            <a:r>
              <a:rPr lang="en-US" dirty="0"/>
              <a:t> the conditions that dictate the physical state of precipitation (e.g. rain vs. snow)</a:t>
            </a:r>
          </a:p>
        </p:txBody>
      </p:sp>
      <p:sp>
        <p:nvSpPr>
          <p:cNvPr id="10" name="TextBox 9">
            <a:extLst>
              <a:ext uri="{FF2B5EF4-FFF2-40B4-BE49-F238E27FC236}">
                <a16:creationId xmlns:a16="http://schemas.microsoft.com/office/drawing/2014/main" id="{B06D991E-3BF2-4624-9E79-B80D3CF0185B}"/>
              </a:ext>
            </a:extLst>
          </p:cNvPr>
          <p:cNvSpPr txBox="1"/>
          <p:nvPr/>
        </p:nvSpPr>
        <p:spPr>
          <a:xfrm>
            <a:off x="1306899" y="3790946"/>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Measurement of precipitation:</a:t>
            </a:r>
            <a:r>
              <a:rPr lang="en-US" dirty="0">
                <a:solidFill>
                  <a:schemeClr val="bg2">
                    <a:lumMod val="75000"/>
                  </a:schemeClr>
                </a:solidFill>
              </a:rPr>
              <a:t> the basics of measuring precipitation at given location and translating point measurements to estimates of precipitation over watersheds</a:t>
            </a:r>
          </a:p>
        </p:txBody>
      </p:sp>
      <p:sp>
        <p:nvSpPr>
          <p:cNvPr id="11" name="TextBox 10">
            <a:extLst>
              <a:ext uri="{FF2B5EF4-FFF2-40B4-BE49-F238E27FC236}">
                <a16:creationId xmlns:a16="http://schemas.microsoft.com/office/drawing/2014/main" id="{341DB125-D6A8-43C9-9905-CAAB0D6677C4}"/>
              </a:ext>
            </a:extLst>
          </p:cNvPr>
          <p:cNvSpPr txBox="1"/>
          <p:nvPr/>
        </p:nvSpPr>
        <p:spPr>
          <a:xfrm>
            <a:off x="1306899" y="4567232"/>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Interpreting hyetographs:</a:t>
            </a:r>
            <a:r>
              <a:rPr lang="en-US" dirty="0">
                <a:solidFill>
                  <a:schemeClr val="bg2">
                    <a:lumMod val="75000"/>
                  </a:schemeClr>
                </a:solidFill>
              </a:rPr>
              <a:t> fundamentals of interpreting visualizations of precipitation over time and the typical summary statistics and probabilistic approaches to analyzing hyetographs</a:t>
            </a:r>
          </a:p>
        </p:txBody>
      </p:sp>
      <p:sp>
        <p:nvSpPr>
          <p:cNvPr id="12" name="TextBox 11">
            <a:extLst>
              <a:ext uri="{FF2B5EF4-FFF2-40B4-BE49-F238E27FC236}">
                <a16:creationId xmlns:a16="http://schemas.microsoft.com/office/drawing/2014/main" id="{14AD22FA-BC8F-4D99-B648-6470A89745B0}"/>
              </a:ext>
            </a:extLst>
          </p:cNvPr>
          <p:cNvSpPr txBox="1"/>
          <p:nvPr/>
        </p:nvSpPr>
        <p:spPr>
          <a:xfrm>
            <a:off x="1306899" y="5343518"/>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Snow hydrology:</a:t>
            </a:r>
            <a:r>
              <a:rPr lang="en-US" dirty="0">
                <a:solidFill>
                  <a:schemeClr val="bg2">
                    <a:lumMod val="75000"/>
                  </a:schemeClr>
                </a:solidFill>
              </a:rPr>
              <a:t> a brief introduction to understanding water storage in a seasonal snowpack, including consideration of the energy budget as the determinant of timing of snowmelt</a:t>
            </a:r>
          </a:p>
        </p:txBody>
      </p:sp>
      <p:sp>
        <p:nvSpPr>
          <p:cNvPr id="3" name="Rectangle 2">
            <a:extLst>
              <a:ext uri="{FF2B5EF4-FFF2-40B4-BE49-F238E27FC236}">
                <a16:creationId xmlns:a16="http://schemas.microsoft.com/office/drawing/2014/main" id="{AF5185BF-4FF7-4B7C-92EF-8939197D9F06}"/>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23</a:t>
            </a:fld>
            <a:endParaRPr lang="en-US" dirty="0">
              <a:solidFill>
                <a:schemeClr val="tx1"/>
              </a:solidFill>
            </a:endParaRPr>
          </a:p>
        </p:txBody>
      </p:sp>
    </p:spTree>
    <p:extLst>
      <p:ext uri="{BB962C8B-B14F-4D97-AF65-F5344CB8AC3E}">
        <p14:creationId xmlns:p14="http://schemas.microsoft.com/office/powerpoint/2010/main" val="854878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Precipitation: rain or snow?</a:t>
            </a:r>
          </a:p>
        </p:txBody>
      </p:sp>
      <p:sp>
        <p:nvSpPr>
          <p:cNvPr id="5" name="TextBox 4"/>
          <p:cNvSpPr txBox="1"/>
          <p:nvPr/>
        </p:nvSpPr>
        <p:spPr>
          <a:xfrm>
            <a:off x="1871938" y="2376488"/>
            <a:ext cx="2330510" cy="461665"/>
          </a:xfrm>
          <a:prstGeom prst="rect">
            <a:avLst/>
          </a:prstGeom>
          <a:noFill/>
        </p:spPr>
        <p:txBody>
          <a:bodyPr wrap="none" rtlCol="0">
            <a:spAutoFit/>
          </a:bodyPr>
          <a:lstStyle/>
          <a:p>
            <a:r>
              <a:rPr lang="en-US" sz="2400" dirty="0"/>
              <a:t>Why do we care?</a:t>
            </a:r>
          </a:p>
        </p:txBody>
      </p:sp>
      <p:sp>
        <p:nvSpPr>
          <p:cNvPr id="6" name="TextBox 5"/>
          <p:cNvSpPr txBox="1"/>
          <p:nvPr/>
        </p:nvSpPr>
        <p:spPr>
          <a:xfrm>
            <a:off x="2354378" y="3182560"/>
            <a:ext cx="7665816" cy="461665"/>
          </a:xfrm>
          <a:prstGeom prst="rect">
            <a:avLst/>
          </a:prstGeom>
          <a:noFill/>
        </p:spPr>
        <p:txBody>
          <a:bodyPr wrap="none" rtlCol="0">
            <a:spAutoFit/>
          </a:bodyPr>
          <a:lstStyle/>
          <a:p>
            <a:r>
              <a:rPr lang="en-US" sz="2400" dirty="0"/>
              <a:t>Storage of water (water balance, accumulation of snowpack)</a:t>
            </a:r>
          </a:p>
        </p:txBody>
      </p:sp>
      <p:sp>
        <p:nvSpPr>
          <p:cNvPr id="7" name="TextBox 6"/>
          <p:cNvSpPr txBox="1"/>
          <p:nvPr/>
        </p:nvSpPr>
        <p:spPr>
          <a:xfrm>
            <a:off x="2354378" y="4063511"/>
            <a:ext cx="7827977" cy="461665"/>
          </a:xfrm>
          <a:prstGeom prst="rect">
            <a:avLst/>
          </a:prstGeom>
          <a:noFill/>
        </p:spPr>
        <p:txBody>
          <a:bodyPr wrap="none" rtlCol="0">
            <a:spAutoFit/>
          </a:bodyPr>
          <a:lstStyle/>
          <a:p>
            <a:r>
              <a:rPr lang="en-US" sz="2400" dirty="0"/>
              <a:t>Latent and specific heat (energy balance, will snowpack melt)</a:t>
            </a:r>
          </a:p>
        </p:txBody>
      </p:sp>
      <p:sp>
        <p:nvSpPr>
          <p:cNvPr id="3" name="Rectangle 2">
            <a:extLst>
              <a:ext uri="{FF2B5EF4-FFF2-40B4-BE49-F238E27FC236}">
                <a16:creationId xmlns:a16="http://schemas.microsoft.com/office/drawing/2014/main" id="{6FABBB1E-3815-419C-8B99-552E093EAD81}"/>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24</a:t>
            </a:fld>
            <a:endParaRPr lang="en-US" dirty="0">
              <a:solidFill>
                <a:schemeClr val="tx1"/>
              </a:solidFill>
            </a:endParaRPr>
          </a:p>
        </p:txBody>
      </p:sp>
    </p:spTree>
    <p:extLst>
      <p:ext uri="{BB962C8B-B14F-4D97-AF65-F5344CB8AC3E}">
        <p14:creationId xmlns:p14="http://schemas.microsoft.com/office/powerpoint/2010/main" val="23052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Precipitation: rain or snow?</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33813" y="1400629"/>
            <a:ext cx="8547100" cy="5419225"/>
          </a:xfrm>
          <a:prstGeom prst="rect">
            <a:avLst/>
          </a:prstGeom>
        </p:spPr>
      </p:pic>
      <p:sp>
        <p:nvSpPr>
          <p:cNvPr id="3" name="Rectangle 2">
            <a:extLst>
              <a:ext uri="{FF2B5EF4-FFF2-40B4-BE49-F238E27FC236}">
                <a16:creationId xmlns:a16="http://schemas.microsoft.com/office/drawing/2014/main" id="{594DD464-70D0-41EB-9E79-6E8B3D8CE99C}"/>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25</a:t>
            </a:fld>
            <a:endParaRPr lang="en-US" dirty="0">
              <a:solidFill>
                <a:schemeClr val="tx1"/>
              </a:solidFill>
            </a:endParaRPr>
          </a:p>
        </p:txBody>
      </p:sp>
      <p:sp>
        <p:nvSpPr>
          <p:cNvPr id="5" name="Down Arrow 8">
            <a:extLst>
              <a:ext uri="{FF2B5EF4-FFF2-40B4-BE49-F238E27FC236}">
                <a16:creationId xmlns:a16="http://schemas.microsoft.com/office/drawing/2014/main" id="{27A10158-70A7-45D6-A20C-24C24401D1E0}"/>
              </a:ext>
            </a:extLst>
          </p:cNvPr>
          <p:cNvSpPr/>
          <p:nvPr/>
        </p:nvSpPr>
        <p:spPr>
          <a:xfrm rot="16200000">
            <a:off x="6355898" y="6232364"/>
            <a:ext cx="395925" cy="608105"/>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8">
            <a:extLst>
              <a:ext uri="{FF2B5EF4-FFF2-40B4-BE49-F238E27FC236}">
                <a16:creationId xmlns:a16="http://schemas.microsoft.com/office/drawing/2014/main" id="{586D24A9-EFD2-4373-A575-1984F82BEAC8}"/>
              </a:ext>
            </a:extLst>
          </p:cNvPr>
          <p:cNvSpPr/>
          <p:nvPr/>
        </p:nvSpPr>
        <p:spPr>
          <a:xfrm rot="10800000">
            <a:off x="4526940" y="4805724"/>
            <a:ext cx="395925" cy="608105"/>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017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526410" cy="1325563"/>
          </a:xfrm>
        </p:spPr>
        <p:txBody>
          <a:bodyPr/>
          <a:lstStyle/>
          <a:p>
            <a:r>
              <a:rPr lang="en-US" dirty="0"/>
              <a:t>Precipitation: rain or snow?</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5912" y="61198"/>
            <a:ext cx="7309635" cy="6796801"/>
          </a:xfrm>
          <a:prstGeom prst="rect">
            <a:avLst/>
          </a:prstGeom>
        </p:spPr>
      </p:pic>
      <p:sp>
        <p:nvSpPr>
          <p:cNvPr id="4" name="Rectangle 3"/>
          <p:cNvSpPr/>
          <p:nvPr/>
        </p:nvSpPr>
        <p:spPr>
          <a:xfrm>
            <a:off x="743932" y="3459598"/>
            <a:ext cx="3374796" cy="622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Lower pressures allow snow and sleet at higher temperatures</a:t>
            </a:r>
          </a:p>
        </p:txBody>
      </p:sp>
      <p:sp>
        <p:nvSpPr>
          <p:cNvPr id="5" name="Down Arrow 4"/>
          <p:cNvSpPr/>
          <p:nvPr/>
        </p:nvSpPr>
        <p:spPr>
          <a:xfrm>
            <a:off x="6070862" y="0"/>
            <a:ext cx="791851" cy="608105"/>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77641" y="4317398"/>
            <a:ext cx="3562545" cy="622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Higher relative humidity increases the uncertainty of precipitation type</a:t>
            </a:r>
          </a:p>
        </p:txBody>
      </p:sp>
      <p:sp>
        <p:nvSpPr>
          <p:cNvPr id="7" name="Down Arrow 6"/>
          <p:cNvSpPr/>
          <p:nvPr/>
        </p:nvSpPr>
        <p:spPr>
          <a:xfrm>
            <a:off x="9296400" y="669303"/>
            <a:ext cx="791851" cy="608105"/>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43932" y="2392876"/>
            <a:ext cx="3374796" cy="831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Wet bulb temperature (a metric of heat + latent heat) is a better predictor of precipitation type</a:t>
            </a:r>
          </a:p>
        </p:txBody>
      </p:sp>
      <p:sp>
        <p:nvSpPr>
          <p:cNvPr id="9" name="Down Arrow 8"/>
          <p:cNvSpPr/>
          <p:nvPr/>
        </p:nvSpPr>
        <p:spPr>
          <a:xfrm rot="16200000">
            <a:off x="4148313" y="5333020"/>
            <a:ext cx="791851" cy="608105"/>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CA22898-4C03-4736-B6FD-215ACF91657B}"/>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26</a:t>
            </a:fld>
            <a:endParaRPr lang="en-US" dirty="0">
              <a:solidFill>
                <a:schemeClr val="tx1"/>
              </a:solidFill>
            </a:endParaRPr>
          </a:p>
        </p:txBody>
      </p:sp>
    </p:spTree>
    <p:extLst>
      <p:ext uri="{BB962C8B-B14F-4D97-AF65-F5344CB8AC3E}">
        <p14:creationId xmlns:p14="http://schemas.microsoft.com/office/powerpoint/2010/main" val="340560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7" grpId="0" animBg="1"/>
      <p:bldP spid="8" grpId="0" animBg="1"/>
      <p:bldP spid="9" grpId="0" animBg="1"/>
      <p:bldP spid="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Precipitation: topics covered</a:t>
            </a:r>
          </a:p>
        </p:txBody>
      </p:sp>
      <p:sp>
        <p:nvSpPr>
          <p:cNvPr id="4" name="TextBox 3"/>
          <p:cNvSpPr txBox="1"/>
          <p:nvPr/>
        </p:nvSpPr>
        <p:spPr>
          <a:xfrm>
            <a:off x="1306900" y="2238374"/>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Causes of precipitation:</a:t>
            </a:r>
            <a:r>
              <a:rPr lang="en-US" dirty="0">
                <a:solidFill>
                  <a:schemeClr val="bg2">
                    <a:lumMod val="75000"/>
                  </a:schemeClr>
                </a:solidFill>
              </a:rPr>
              <a:t> the local and global circulations that generate the uplift necessary to cause meaningful precipitation</a:t>
            </a:r>
          </a:p>
        </p:txBody>
      </p:sp>
      <p:sp>
        <p:nvSpPr>
          <p:cNvPr id="5" name="TextBox 4"/>
          <p:cNvSpPr txBox="1"/>
          <p:nvPr/>
        </p:nvSpPr>
        <p:spPr>
          <a:xfrm>
            <a:off x="1306901" y="1462088"/>
            <a:ext cx="9342050" cy="646331"/>
          </a:xfrm>
          <a:prstGeom prst="rect">
            <a:avLst/>
          </a:prstGeom>
          <a:noFill/>
        </p:spPr>
        <p:txBody>
          <a:bodyPr wrap="square" rtlCol="0">
            <a:spAutoFit/>
          </a:bodyPr>
          <a:lstStyle/>
          <a:p>
            <a:pPr marL="231775" indent="-231775"/>
            <a:r>
              <a:rPr lang="en-US" b="1" i="1" dirty="0">
                <a:solidFill>
                  <a:schemeClr val="bg2">
                    <a:lumMod val="75000"/>
                  </a:schemeClr>
                </a:solidFill>
              </a:rPr>
              <a:t>Water in the air:</a:t>
            </a:r>
            <a:r>
              <a:rPr lang="en-US" dirty="0">
                <a:solidFill>
                  <a:schemeClr val="bg2">
                    <a:lumMod val="75000"/>
                  </a:schemeClr>
                </a:solidFill>
              </a:rPr>
              <a:t> the fundamental vocabulary and concepts necessary for characterizing the physics of water in the air</a:t>
            </a:r>
          </a:p>
        </p:txBody>
      </p:sp>
      <p:sp>
        <p:nvSpPr>
          <p:cNvPr id="9" name="TextBox 8">
            <a:extLst>
              <a:ext uri="{FF2B5EF4-FFF2-40B4-BE49-F238E27FC236}">
                <a16:creationId xmlns:a16="http://schemas.microsoft.com/office/drawing/2014/main" id="{9138E1C1-531F-454C-87A4-EA2592704B14}"/>
              </a:ext>
            </a:extLst>
          </p:cNvPr>
          <p:cNvSpPr txBox="1"/>
          <p:nvPr/>
        </p:nvSpPr>
        <p:spPr>
          <a:xfrm>
            <a:off x="1306899" y="3014660"/>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Types of precipitation:</a:t>
            </a:r>
            <a:r>
              <a:rPr lang="en-US" dirty="0">
                <a:solidFill>
                  <a:schemeClr val="bg2">
                    <a:lumMod val="75000"/>
                  </a:schemeClr>
                </a:solidFill>
              </a:rPr>
              <a:t> the conditions that dictate the physical state of precipitation (e.g. rain vs. snow)</a:t>
            </a:r>
          </a:p>
        </p:txBody>
      </p:sp>
      <p:sp>
        <p:nvSpPr>
          <p:cNvPr id="10" name="TextBox 9">
            <a:extLst>
              <a:ext uri="{FF2B5EF4-FFF2-40B4-BE49-F238E27FC236}">
                <a16:creationId xmlns:a16="http://schemas.microsoft.com/office/drawing/2014/main" id="{B06D991E-3BF2-4624-9E79-B80D3CF0185B}"/>
              </a:ext>
            </a:extLst>
          </p:cNvPr>
          <p:cNvSpPr txBox="1"/>
          <p:nvPr/>
        </p:nvSpPr>
        <p:spPr>
          <a:xfrm>
            <a:off x="1306899" y="3790946"/>
            <a:ext cx="9736237" cy="646331"/>
          </a:xfrm>
          <a:prstGeom prst="rect">
            <a:avLst/>
          </a:prstGeom>
          <a:noFill/>
        </p:spPr>
        <p:txBody>
          <a:bodyPr wrap="square" rtlCol="0">
            <a:noAutofit/>
          </a:bodyPr>
          <a:lstStyle/>
          <a:p>
            <a:pPr marL="225425" indent="-225425"/>
            <a:r>
              <a:rPr lang="en-US" b="1" i="1" dirty="0"/>
              <a:t>Measurement of precipitation:</a:t>
            </a:r>
            <a:r>
              <a:rPr lang="en-US" dirty="0"/>
              <a:t> the basics of measuring precipitation at given location and translating point measurements to estimates of precipitation over watersheds</a:t>
            </a:r>
          </a:p>
        </p:txBody>
      </p:sp>
      <p:sp>
        <p:nvSpPr>
          <p:cNvPr id="11" name="TextBox 10">
            <a:extLst>
              <a:ext uri="{FF2B5EF4-FFF2-40B4-BE49-F238E27FC236}">
                <a16:creationId xmlns:a16="http://schemas.microsoft.com/office/drawing/2014/main" id="{341DB125-D6A8-43C9-9905-CAAB0D6677C4}"/>
              </a:ext>
            </a:extLst>
          </p:cNvPr>
          <p:cNvSpPr txBox="1"/>
          <p:nvPr/>
        </p:nvSpPr>
        <p:spPr>
          <a:xfrm>
            <a:off x="1306899" y="4567232"/>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Interpreting hyetographs:</a:t>
            </a:r>
            <a:r>
              <a:rPr lang="en-US" dirty="0">
                <a:solidFill>
                  <a:schemeClr val="bg2">
                    <a:lumMod val="75000"/>
                  </a:schemeClr>
                </a:solidFill>
              </a:rPr>
              <a:t> fundamentals of interpreting visualizations of precipitation over time and the typical summary statistics and probabilistic approaches to analyzing hyetographs</a:t>
            </a:r>
          </a:p>
        </p:txBody>
      </p:sp>
      <p:sp>
        <p:nvSpPr>
          <p:cNvPr id="12" name="TextBox 11">
            <a:extLst>
              <a:ext uri="{FF2B5EF4-FFF2-40B4-BE49-F238E27FC236}">
                <a16:creationId xmlns:a16="http://schemas.microsoft.com/office/drawing/2014/main" id="{14AD22FA-BC8F-4D99-B648-6470A89745B0}"/>
              </a:ext>
            </a:extLst>
          </p:cNvPr>
          <p:cNvSpPr txBox="1"/>
          <p:nvPr/>
        </p:nvSpPr>
        <p:spPr>
          <a:xfrm>
            <a:off x="1306899" y="5343518"/>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Snow hydrology:</a:t>
            </a:r>
            <a:r>
              <a:rPr lang="en-US" dirty="0">
                <a:solidFill>
                  <a:schemeClr val="bg2">
                    <a:lumMod val="75000"/>
                  </a:schemeClr>
                </a:solidFill>
              </a:rPr>
              <a:t> a brief introduction to understanding water storage in a seasonal snowpack, including consideration of the energy budget as the determinant of timing of snowmelt</a:t>
            </a:r>
          </a:p>
        </p:txBody>
      </p:sp>
      <p:sp>
        <p:nvSpPr>
          <p:cNvPr id="3" name="Rectangle 2">
            <a:extLst>
              <a:ext uri="{FF2B5EF4-FFF2-40B4-BE49-F238E27FC236}">
                <a16:creationId xmlns:a16="http://schemas.microsoft.com/office/drawing/2014/main" id="{AF5185BF-4FF7-4B7C-92EF-8939197D9F06}"/>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27</a:t>
            </a:fld>
            <a:endParaRPr lang="en-US" dirty="0">
              <a:solidFill>
                <a:schemeClr val="tx1"/>
              </a:solidFill>
            </a:endParaRPr>
          </a:p>
        </p:txBody>
      </p:sp>
    </p:spTree>
    <p:extLst>
      <p:ext uri="{BB962C8B-B14F-4D97-AF65-F5344CB8AC3E}">
        <p14:creationId xmlns:p14="http://schemas.microsoft.com/office/powerpoint/2010/main" val="201621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tree in a forest&#10;&#10;Description automatically generated">
            <a:extLst>
              <a:ext uri="{FF2B5EF4-FFF2-40B4-BE49-F238E27FC236}">
                <a16:creationId xmlns:a16="http://schemas.microsoft.com/office/drawing/2014/main" id="{B68F7040-CB8C-4EB4-B84C-566A7828B9FE}"/>
              </a:ext>
            </a:extLst>
          </p:cNvPr>
          <p:cNvPicPr>
            <a:picLocks noChangeAspect="1"/>
          </p:cNvPicPr>
          <p:nvPr/>
        </p:nvPicPr>
        <p:blipFill rotWithShape="1">
          <a:blip r:embed="rId2">
            <a:extLst>
              <a:ext uri="{28A0092B-C50C-407E-A947-70E740481C1C}">
                <a14:useLocalDpi xmlns:a14="http://schemas.microsoft.com/office/drawing/2010/main" val="0"/>
              </a:ext>
            </a:extLst>
          </a:blip>
          <a:srcRect l="22631" r="6126"/>
          <a:stretch/>
        </p:blipFill>
        <p:spPr>
          <a:xfrm>
            <a:off x="5838573" y="0"/>
            <a:ext cx="6397868" cy="6847382"/>
          </a:xfrm>
          <a:prstGeom prst="rect">
            <a:avLst/>
          </a:prstGeom>
        </p:spPr>
      </p:pic>
      <p:sp>
        <p:nvSpPr>
          <p:cNvPr id="2" name="Title 1"/>
          <p:cNvSpPr>
            <a:spLocks noGrp="1"/>
          </p:cNvSpPr>
          <p:nvPr>
            <p:ph type="title"/>
          </p:nvPr>
        </p:nvSpPr>
        <p:spPr>
          <a:xfrm>
            <a:off x="838200" y="365125"/>
            <a:ext cx="5038725" cy="1958975"/>
          </a:xfrm>
        </p:spPr>
        <p:txBody>
          <a:bodyPr/>
          <a:lstStyle/>
          <a:p>
            <a:r>
              <a:rPr lang="en-US" dirty="0"/>
              <a:t>Precipitation: measurement</a:t>
            </a:r>
          </a:p>
        </p:txBody>
      </p:sp>
      <p:sp>
        <p:nvSpPr>
          <p:cNvPr id="4" name="Down Arrow 3"/>
          <p:cNvSpPr/>
          <p:nvPr/>
        </p:nvSpPr>
        <p:spPr>
          <a:xfrm>
            <a:off x="8422711" y="-319933"/>
            <a:ext cx="409575" cy="1266825"/>
          </a:xfrm>
          <a:prstGeom prst="down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0126" y="2782669"/>
            <a:ext cx="4082015" cy="646331"/>
          </a:xfrm>
          <a:prstGeom prst="rect">
            <a:avLst/>
          </a:prstGeom>
          <a:noFill/>
        </p:spPr>
        <p:txBody>
          <a:bodyPr wrap="none" rtlCol="0">
            <a:spAutoFit/>
          </a:bodyPr>
          <a:lstStyle/>
          <a:p>
            <a:r>
              <a:rPr lang="en-US" dirty="0"/>
              <a:t>SNOTEL – managed by Natural Resources </a:t>
            </a:r>
          </a:p>
          <a:p>
            <a:r>
              <a:rPr lang="en-US" dirty="0"/>
              <a:t>Conservation Service (NRCS)</a:t>
            </a:r>
          </a:p>
        </p:txBody>
      </p:sp>
      <p:sp>
        <p:nvSpPr>
          <p:cNvPr id="6" name="TextBox 5"/>
          <p:cNvSpPr txBox="1"/>
          <p:nvPr/>
        </p:nvSpPr>
        <p:spPr>
          <a:xfrm>
            <a:off x="210126" y="3591777"/>
            <a:ext cx="5440720" cy="369332"/>
          </a:xfrm>
          <a:prstGeom prst="rect">
            <a:avLst/>
          </a:prstGeom>
          <a:noFill/>
        </p:spPr>
        <p:txBody>
          <a:bodyPr wrap="none" rtlCol="0">
            <a:spAutoFit/>
          </a:bodyPr>
          <a:lstStyle/>
          <a:p>
            <a:r>
              <a:rPr lang="en-US" dirty="0"/>
              <a:t>Precipitation gauge considerations (is “catch” accurate?)</a:t>
            </a:r>
          </a:p>
        </p:txBody>
      </p:sp>
      <p:sp>
        <p:nvSpPr>
          <p:cNvPr id="9" name="TextBox 8"/>
          <p:cNvSpPr txBox="1"/>
          <p:nvPr/>
        </p:nvSpPr>
        <p:spPr>
          <a:xfrm>
            <a:off x="620534" y="4122078"/>
            <a:ext cx="1434624" cy="369332"/>
          </a:xfrm>
          <a:prstGeom prst="rect">
            <a:avLst/>
          </a:prstGeom>
          <a:noFill/>
        </p:spPr>
        <p:txBody>
          <a:bodyPr wrap="none" rtlCol="0">
            <a:spAutoFit/>
          </a:bodyPr>
          <a:lstStyle/>
          <a:p>
            <a:r>
              <a:rPr lang="en-US" dirty="0"/>
              <a:t>Size of orifice</a:t>
            </a:r>
          </a:p>
        </p:txBody>
      </p:sp>
      <p:sp>
        <p:nvSpPr>
          <p:cNvPr id="10" name="TextBox 9"/>
          <p:cNvSpPr txBox="1"/>
          <p:nvPr/>
        </p:nvSpPr>
        <p:spPr>
          <a:xfrm>
            <a:off x="620534" y="4491410"/>
            <a:ext cx="2104230" cy="369332"/>
          </a:xfrm>
          <a:prstGeom prst="rect">
            <a:avLst/>
          </a:prstGeom>
          <a:noFill/>
        </p:spPr>
        <p:txBody>
          <a:bodyPr wrap="none" rtlCol="0">
            <a:spAutoFit/>
          </a:bodyPr>
          <a:lstStyle/>
          <a:p>
            <a:r>
              <a:rPr lang="en-US" dirty="0"/>
              <a:t>Height (snow depth)</a:t>
            </a:r>
          </a:p>
        </p:txBody>
      </p:sp>
      <p:sp>
        <p:nvSpPr>
          <p:cNvPr id="11" name="Left-Right Arrow 10"/>
          <p:cNvSpPr/>
          <p:nvPr/>
        </p:nvSpPr>
        <p:spPr>
          <a:xfrm>
            <a:off x="8527486" y="1011703"/>
            <a:ext cx="219074" cy="196055"/>
          </a:xfrm>
          <a:prstGeom prst="lef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Right Arrow 13"/>
          <p:cNvSpPr/>
          <p:nvPr/>
        </p:nvSpPr>
        <p:spPr>
          <a:xfrm rot="5400000">
            <a:off x="6873424" y="3057992"/>
            <a:ext cx="3919540" cy="219075"/>
          </a:xfrm>
          <a:prstGeom prst="lef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20534" y="4860742"/>
            <a:ext cx="2296526" cy="369332"/>
          </a:xfrm>
          <a:prstGeom prst="rect">
            <a:avLst/>
          </a:prstGeom>
          <a:noFill/>
        </p:spPr>
        <p:txBody>
          <a:bodyPr wrap="none" rtlCol="0">
            <a:spAutoFit/>
          </a:bodyPr>
          <a:lstStyle/>
          <a:p>
            <a:r>
              <a:rPr lang="en-US" dirty="0"/>
              <a:t>Shielding (Alter shield)</a:t>
            </a:r>
          </a:p>
        </p:txBody>
      </p:sp>
      <p:sp>
        <p:nvSpPr>
          <p:cNvPr id="16" name="Down Arrow 15"/>
          <p:cNvSpPr/>
          <p:nvPr/>
        </p:nvSpPr>
        <p:spPr>
          <a:xfrm rot="16200000">
            <a:off x="7877664" y="1038190"/>
            <a:ext cx="145553" cy="604662"/>
          </a:xfrm>
          <a:prstGeom prst="down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20534" y="5230074"/>
            <a:ext cx="1384803" cy="369332"/>
          </a:xfrm>
          <a:prstGeom prst="rect">
            <a:avLst/>
          </a:prstGeom>
          <a:noFill/>
        </p:spPr>
        <p:txBody>
          <a:bodyPr wrap="none" rtlCol="0">
            <a:spAutoFit/>
          </a:bodyPr>
          <a:lstStyle/>
          <a:p>
            <a:r>
              <a:rPr lang="en-US" dirty="0"/>
              <a:t>Obstructions</a:t>
            </a:r>
          </a:p>
        </p:txBody>
      </p:sp>
      <p:grpSp>
        <p:nvGrpSpPr>
          <p:cNvPr id="21" name="Group 20"/>
          <p:cNvGrpSpPr/>
          <p:nvPr/>
        </p:nvGrpSpPr>
        <p:grpSpPr>
          <a:xfrm>
            <a:off x="6549347" y="-1256222"/>
            <a:ext cx="4498181" cy="2451099"/>
            <a:chOff x="7046119" y="942975"/>
            <a:chExt cx="4498181" cy="2451099"/>
          </a:xfrm>
        </p:grpSpPr>
        <p:cxnSp>
          <p:nvCxnSpPr>
            <p:cNvPr id="13" name="Straight Connector 12"/>
            <p:cNvCxnSpPr/>
            <p:nvPr/>
          </p:nvCxnSpPr>
          <p:spPr>
            <a:xfrm flipV="1">
              <a:off x="9289256" y="942975"/>
              <a:ext cx="2255044" cy="2451099"/>
            </a:xfrm>
            <a:prstGeom prst="line">
              <a:avLst/>
            </a:prstGeom>
            <a:ln w="5715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7046119" y="1219200"/>
              <a:ext cx="1991388" cy="2174874"/>
            </a:xfrm>
            <a:prstGeom prst="line">
              <a:avLst/>
            </a:prstGeom>
            <a:ln w="57150">
              <a:solidFill>
                <a:srgbClr val="FFFF00"/>
              </a:solidFill>
              <a:prstDash val="sysDash"/>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620533" y="5599406"/>
            <a:ext cx="1480149" cy="369332"/>
          </a:xfrm>
          <a:prstGeom prst="rect">
            <a:avLst/>
          </a:prstGeom>
          <a:noFill/>
        </p:spPr>
        <p:txBody>
          <a:bodyPr wrap="none" rtlCol="0">
            <a:spAutoFit/>
          </a:bodyPr>
          <a:lstStyle/>
          <a:p>
            <a:r>
              <a:rPr lang="en-US" dirty="0"/>
              <a:t>State changes</a:t>
            </a:r>
          </a:p>
        </p:txBody>
      </p:sp>
      <p:sp>
        <p:nvSpPr>
          <p:cNvPr id="7" name="Rectangle 6">
            <a:extLst>
              <a:ext uri="{FF2B5EF4-FFF2-40B4-BE49-F238E27FC236}">
                <a16:creationId xmlns:a16="http://schemas.microsoft.com/office/drawing/2014/main" id="{7C43DF51-F63B-442B-9B51-B48945477214}"/>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28</a:t>
            </a:fld>
            <a:endParaRPr lang="en-US" dirty="0">
              <a:solidFill>
                <a:schemeClr val="tx1"/>
              </a:solidFill>
            </a:endParaRPr>
          </a:p>
        </p:txBody>
      </p:sp>
      <p:sp>
        <p:nvSpPr>
          <p:cNvPr id="23" name="Rectangle 22">
            <a:extLst>
              <a:ext uri="{FF2B5EF4-FFF2-40B4-BE49-F238E27FC236}">
                <a16:creationId xmlns:a16="http://schemas.microsoft.com/office/drawing/2014/main" id="{61B45CB7-CD8A-4901-B8DE-F29CAD9EEEFA}"/>
              </a:ext>
            </a:extLst>
          </p:cNvPr>
          <p:cNvSpPr/>
          <p:nvPr/>
        </p:nvSpPr>
        <p:spPr>
          <a:xfrm>
            <a:off x="8514887" y="3857513"/>
            <a:ext cx="162387" cy="47738"/>
          </a:xfrm>
          <a:prstGeom prst="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186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9" grpId="0"/>
      <p:bldP spid="10" grpId="0"/>
      <p:bldP spid="11" grpId="0" animBg="1"/>
      <p:bldP spid="14" grpId="0" animBg="1"/>
      <p:bldP spid="15" grpId="0"/>
      <p:bldP spid="16" grpId="0" animBg="1"/>
      <p:bldP spid="17" grpId="0"/>
      <p:bldP spid="27" grpId="0"/>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tree in a forest&#10;&#10;Description automatically generated">
            <a:extLst>
              <a:ext uri="{FF2B5EF4-FFF2-40B4-BE49-F238E27FC236}">
                <a16:creationId xmlns:a16="http://schemas.microsoft.com/office/drawing/2014/main" id="{1F791AE8-5C02-46DB-923B-9C04F0FBF3EC}"/>
              </a:ext>
            </a:extLst>
          </p:cNvPr>
          <p:cNvPicPr>
            <a:picLocks noChangeAspect="1"/>
          </p:cNvPicPr>
          <p:nvPr/>
        </p:nvPicPr>
        <p:blipFill rotWithShape="1">
          <a:blip r:embed="rId2">
            <a:extLst>
              <a:ext uri="{28A0092B-C50C-407E-A947-70E740481C1C}">
                <a14:useLocalDpi xmlns:a14="http://schemas.microsoft.com/office/drawing/2010/main" val="0"/>
              </a:ext>
            </a:extLst>
          </a:blip>
          <a:srcRect l="22631" r="6126"/>
          <a:stretch/>
        </p:blipFill>
        <p:spPr>
          <a:xfrm>
            <a:off x="5838573" y="0"/>
            <a:ext cx="6397868" cy="6847382"/>
          </a:xfrm>
          <a:prstGeom prst="rect">
            <a:avLst/>
          </a:prstGeom>
        </p:spPr>
      </p:pic>
      <p:sp>
        <p:nvSpPr>
          <p:cNvPr id="2" name="Title 1"/>
          <p:cNvSpPr>
            <a:spLocks noGrp="1"/>
          </p:cNvSpPr>
          <p:nvPr>
            <p:ph type="title"/>
          </p:nvPr>
        </p:nvSpPr>
        <p:spPr>
          <a:xfrm>
            <a:off x="838200" y="365125"/>
            <a:ext cx="5038725" cy="1958975"/>
          </a:xfrm>
        </p:spPr>
        <p:txBody>
          <a:bodyPr/>
          <a:lstStyle/>
          <a:p>
            <a:r>
              <a:rPr lang="en-US" dirty="0"/>
              <a:t>Precipitation: measurement</a:t>
            </a:r>
          </a:p>
        </p:txBody>
      </p:sp>
      <p:sp>
        <p:nvSpPr>
          <p:cNvPr id="3" name="TextBox 2"/>
          <p:cNvSpPr txBox="1"/>
          <p:nvPr/>
        </p:nvSpPr>
        <p:spPr>
          <a:xfrm>
            <a:off x="10178299" y="6488668"/>
            <a:ext cx="1646989" cy="369332"/>
          </a:xfrm>
          <a:prstGeom prst="rect">
            <a:avLst/>
          </a:prstGeom>
          <a:noFill/>
        </p:spPr>
        <p:txBody>
          <a:bodyPr wrap="none" rtlCol="0">
            <a:spAutoFit/>
          </a:bodyPr>
          <a:lstStyle/>
          <a:p>
            <a:r>
              <a:rPr lang="en-US" dirty="0"/>
              <a:t>NRCS web page</a:t>
            </a:r>
          </a:p>
        </p:txBody>
      </p:sp>
      <p:sp>
        <p:nvSpPr>
          <p:cNvPr id="4" name="Down Arrow 3"/>
          <p:cNvSpPr/>
          <p:nvPr/>
        </p:nvSpPr>
        <p:spPr>
          <a:xfrm>
            <a:off x="6820007" y="4525242"/>
            <a:ext cx="409575" cy="1266825"/>
          </a:xfrm>
          <a:prstGeom prst="down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3609" y="3157129"/>
            <a:ext cx="4082015" cy="646331"/>
          </a:xfrm>
          <a:prstGeom prst="rect">
            <a:avLst/>
          </a:prstGeom>
          <a:noFill/>
        </p:spPr>
        <p:txBody>
          <a:bodyPr wrap="none" rtlCol="0">
            <a:spAutoFit/>
          </a:bodyPr>
          <a:lstStyle/>
          <a:p>
            <a:r>
              <a:rPr lang="en-US" dirty="0"/>
              <a:t>SNOTEL – managed by Natural Resources </a:t>
            </a:r>
          </a:p>
          <a:p>
            <a:r>
              <a:rPr lang="en-US" dirty="0"/>
              <a:t>Conservation Service (NRCS)</a:t>
            </a:r>
          </a:p>
        </p:txBody>
      </p:sp>
      <p:sp>
        <p:nvSpPr>
          <p:cNvPr id="6" name="TextBox 5"/>
          <p:cNvSpPr txBox="1"/>
          <p:nvPr/>
        </p:nvSpPr>
        <p:spPr>
          <a:xfrm>
            <a:off x="143609" y="3966237"/>
            <a:ext cx="2151936" cy="369332"/>
          </a:xfrm>
          <a:prstGeom prst="rect">
            <a:avLst/>
          </a:prstGeom>
          <a:noFill/>
        </p:spPr>
        <p:txBody>
          <a:bodyPr wrap="none" rtlCol="0">
            <a:spAutoFit/>
          </a:bodyPr>
          <a:lstStyle/>
          <a:p>
            <a:r>
              <a:rPr lang="en-US" dirty="0"/>
              <a:t>Snow measurements</a:t>
            </a:r>
          </a:p>
        </p:txBody>
      </p:sp>
      <p:sp>
        <p:nvSpPr>
          <p:cNvPr id="16" name="Down Arrow 15"/>
          <p:cNvSpPr/>
          <p:nvPr/>
        </p:nvSpPr>
        <p:spPr>
          <a:xfrm rot="9212296">
            <a:off x="9430936" y="955198"/>
            <a:ext cx="145553" cy="604662"/>
          </a:xfrm>
          <a:prstGeom prst="down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02265" y="4498346"/>
            <a:ext cx="2944589" cy="369332"/>
          </a:xfrm>
          <a:prstGeom prst="rect">
            <a:avLst/>
          </a:prstGeom>
          <a:noFill/>
        </p:spPr>
        <p:txBody>
          <a:bodyPr wrap="none" rtlCol="0">
            <a:spAutoFit/>
          </a:bodyPr>
          <a:lstStyle/>
          <a:p>
            <a:r>
              <a:rPr lang="en-US" dirty="0"/>
              <a:t>Snow pillow (weight of snow)</a:t>
            </a:r>
          </a:p>
        </p:txBody>
      </p:sp>
      <p:sp>
        <p:nvSpPr>
          <p:cNvPr id="23" name="TextBox 22"/>
          <p:cNvSpPr txBox="1"/>
          <p:nvPr/>
        </p:nvSpPr>
        <p:spPr>
          <a:xfrm>
            <a:off x="502265" y="5030455"/>
            <a:ext cx="3430170" cy="369332"/>
          </a:xfrm>
          <a:prstGeom prst="rect">
            <a:avLst/>
          </a:prstGeom>
          <a:noFill/>
        </p:spPr>
        <p:txBody>
          <a:bodyPr wrap="none" rtlCol="0">
            <a:spAutoFit/>
          </a:bodyPr>
          <a:lstStyle/>
          <a:p>
            <a:r>
              <a:rPr lang="en-US" dirty="0"/>
              <a:t>Sonic range finder (depth of snow)</a:t>
            </a:r>
          </a:p>
        </p:txBody>
      </p:sp>
      <p:sp>
        <p:nvSpPr>
          <p:cNvPr id="27" name="Right Brace 26"/>
          <p:cNvSpPr/>
          <p:nvPr/>
        </p:nvSpPr>
        <p:spPr>
          <a:xfrm>
            <a:off x="3979174" y="4516486"/>
            <a:ext cx="323850" cy="803279"/>
          </a:xfrm>
          <a:prstGeom prst="rightBrace">
            <a:avLst>
              <a:gd name="adj1" fmla="val 47060"/>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4416385" y="4549364"/>
            <a:ext cx="1635337" cy="646331"/>
          </a:xfrm>
          <a:prstGeom prst="rect">
            <a:avLst/>
          </a:prstGeom>
          <a:noFill/>
        </p:spPr>
        <p:txBody>
          <a:bodyPr wrap="square" rtlCol="0">
            <a:spAutoFit/>
          </a:bodyPr>
          <a:lstStyle/>
          <a:p>
            <a:r>
              <a:rPr lang="en-US" dirty="0"/>
              <a:t>Snow</a:t>
            </a:r>
            <a:br>
              <a:rPr lang="en-US" dirty="0"/>
            </a:br>
            <a:r>
              <a:rPr lang="en-US" dirty="0"/>
              <a:t>density</a:t>
            </a:r>
          </a:p>
        </p:txBody>
      </p:sp>
      <p:sp>
        <p:nvSpPr>
          <p:cNvPr id="7" name="Rectangle 6">
            <a:extLst>
              <a:ext uri="{FF2B5EF4-FFF2-40B4-BE49-F238E27FC236}">
                <a16:creationId xmlns:a16="http://schemas.microsoft.com/office/drawing/2014/main" id="{B4BE95D0-5DC3-4813-80E5-BAA770B78EA0}"/>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29</a:t>
            </a:fld>
            <a:endParaRPr lang="en-US" dirty="0">
              <a:solidFill>
                <a:schemeClr val="tx1"/>
              </a:solidFill>
            </a:endParaRPr>
          </a:p>
        </p:txBody>
      </p:sp>
    </p:spTree>
    <p:extLst>
      <p:ext uri="{BB962C8B-B14F-4D97-AF65-F5344CB8AC3E}">
        <p14:creationId xmlns:p14="http://schemas.microsoft.com/office/powerpoint/2010/main" val="336817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22" grpId="0"/>
      <p:bldP spid="23" grpId="0"/>
      <p:bldP spid="27" grpId="0" animBg="1"/>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43475" y="485775"/>
            <a:ext cx="6381749" cy="5905499"/>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Bent-Up Arrow 27"/>
          <p:cNvSpPr/>
          <p:nvPr/>
        </p:nvSpPr>
        <p:spPr>
          <a:xfrm rot="10800000" flipH="1">
            <a:off x="10158410" y="365123"/>
            <a:ext cx="831051" cy="2555774"/>
          </a:xfrm>
          <a:prstGeom prst="bentUpArrow">
            <a:avLst>
              <a:gd name="adj1" fmla="val 25000"/>
              <a:gd name="adj2" fmla="val 12302"/>
              <a:gd name="adj3" fmla="val 15477"/>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571504" y="365125"/>
            <a:ext cx="4010022" cy="1611311"/>
          </a:xfrm>
        </p:spPr>
        <p:txBody>
          <a:bodyPr>
            <a:normAutofit/>
          </a:bodyPr>
          <a:lstStyle/>
          <a:p>
            <a:r>
              <a:rPr lang="en-US" dirty="0"/>
              <a:t>Hydrologic processes</a:t>
            </a:r>
          </a:p>
        </p:txBody>
      </p:sp>
      <p:sp>
        <p:nvSpPr>
          <p:cNvPr id="4" name="TextBox 3"/>
          <p:cNvSpPr txBox="1"/>
          <p:nvPr/>
        </p:nvSpPr>
        <p:spPr>
          <a:xfrm>
            <a:off x="5676900" y="6217205"/>
            <a:ext cx="1205202" cy="369332"/>
          </a:xfrm>
          <a:prstGeom prst="rect">
            <a:avLst/>
          </a:prstGeom>
          <a:solidFill>
            <a:schemeClr val="bg1"/>
          </a:solidFill>
        </p:spPr>
        <p:txBody>
          <a:bodyPr wrap="square" rtlCol="0">
            <a:spAutoFit/>
          </a:bodyPr>
          <a:lstStyle/>
          <a:p>
            <a:r>
              <a:rPr lang="en-US" dirty="0"/>
              <a:t>Watershed</a:t>
            </a:r>
          </a:p>
        </p:txBody>
      </p:sp>
      <p:sp>
        <p:nvSpPr>
          <p:cNvPr id="5" name="Down Arrow 4"/>
          <p:cNvSpPr/>
          <p:nvPr/>
        </p:nvSpPr>
        <p:spPr>
          <a:xfrm>
            <a:off x="9448800" y="6200776"/>
            <a:ext cx="1190625" cy="459002"/>
          </a:xfrm>
          <a:prstGeom prst="downArrow">
            <a:avLst>
              <a:gd name="adj1" fmla="val 100000"/>
              <a:gd name="adj2" fmla="val 34058"/>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Runoff</a:t>
            </a:r>
          </a:p>
        </p:txBody>
      </p:sp>
      <p:sp>
        <p:nvSpPr>
          <p:cNvPr id="6" name="Rectangle 5"/>
          <p:cNvSpPr/>
          <p:nvPr/>
        </p:nvSpPr>
        <p:spPr>
          <a:xfrm>
            <a:off x="8362950" y="5829300"/>
            <a:ext cx="2638425" cy="371475"/>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Streams and lakes</a:t>
            </a:r>
          </a:p>
        </p:txBody>
      </p:sp>
      <p:sp>
        <p:nvSpPr>
          <p:cNvPr id="18" name="Rectangle 17"/>
          <p:cNvSpPr/>
          <p:nvPr/>
        </p:nvSpPr>
        <p:spPr>
          <a:xfrm>
            <a:off x="8156969" y="4631531"/>
            <a:ext cx="1476375" cy="371475"/>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Groundwater</a:t>
            </a:r>
          </a:p>
        </p:txBody>
      </p:sp>
      <p:sp>
        <p:nvSpPr>
          <p:cNvPr id="19" name="Down Arrow 18"/>
          <p:cNvSpPr/>
          <p:nvPr/>
        </p:nvSpPr>
        <p:spPr>
          <a:xfrm>
            <a:off x="8074817" y="5015360"/>
            <a:ext cx="1646634" cy="782984"/>
          </a:xfrm>
          <a:prstGeom prst="downArrow">
            <a:avLst>
              <a:gd name="adj1" fmla="val 100000"/>
              <a:gd name="adj2" fmla="val 28261"/>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Stream flow generation</a:t>
            </a:r>
          </a:p>
        </p:txBody>
      </p:sp>
      <p:sp>
        <p:nvSpPr>
          <p:cNvPr id="20" name="Down Arrow 19"/>
          <p:cNvSpPr/>
          <p:nvPr/>
        </p:nvSpPr>
        <p:spPr>
          <a:xfrm>
            <a:off x="8240314" y="4181027"/>
            <a:ext cx="1309688" cy="438151"/>
          </a:xfrm>
          <a:prstGeom prst="downArrow">
            <a:avLst>
              <a:gd name="adj1" fmla="val 100000"/>
              <a:gd name="adj2" fmla="val 34058"/>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Percolation</a:t>
            </a:r>
          </a:p>
        </p:txBody>
      </p:sp>
      <p:sp>
        <p:nvSpPr>
          <p:cNvPr id="21" name="Rectangle 20"/>
          <p:cNvSpPr/>
          <p:nvPr/>
        </p:nvSpPr>
        <p:spPr>
          <a:xfrm>
            <a:off x="8116488" y="3795264"/>
            <a:ext cx="1516857" cy="371475"/>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Soil water</a:t>
            </a:r>
          </a:p>
        </p:txBody>
      </p:sp>
      <p:sp>
        <p:nvSpPr>
          <p:cNvPr id="22" name="Down Arrow 21"/>
          <p:cNvSpPr/>
          <p:nvPr/>
        </p:nvSpPr>
        <p:spPr>
          <a:xfrm>
            <a:off x="8758236" y="261937"/>
            <a:ext cx="1404939" cy="657225"/>
          </a:xfrm>
          <a:prstGeom prst="downArrow">
            <a:avLst>
              <a:gd name="adj1" fmla="val 100000"/>
              <a:gd name="adj2" fmla="val 34058"/>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Precipitation</a:t>
            </a:r>
          </a:p>
        </p:txBody>
      </p:sp>
      <p:sp>
        <p:nvSpPr>
          <p:cNvPr id="23" name="Rectangle 22"/>
          <p:cNvSpPr/>
          <p:nvPr/>
        </p:nvSpPr>
        <p:spPr>
          <a:xfrm>
            <a:off x="8702276" y="940593"/>
            <a:ext cx="1516857" cy="371475"/>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Interception</a:t>
            </a:r>
          </a:p>
        </p:txBody>
      </p:sp>
      <p:sp>
        <p:nvSpPr>
          <p:cNvPr id="24" name="Rectangle 23"/>
          <p:cNvSpPr/>
          <p:nvPr/>
        </p:nvSpPr>
        <p:spPr>
          <a:xfrm>
            <a:off x="7560468" y="2001142"/>
            <a:ext cx="1516857" cy="371475"/>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Snowpack</a:t>
            </a:r>
          </a:p>
        </p:txBody>
      </p:sp>
      <p:sp>
        <p:nvSpPr>
          <p:cNvPr id="25" name="Rectangle 24"/>
          <p:cNvSpPr/>
          <p:nvPr/>
        </p:nvSpPr>
        <p:spPr>
          <a:xfrm>
            <a:off x="8027192" y="2956024"/>
            <a:ext cx="3212308" cy="371475"/>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Surface detention</a:t>
            </a:r>
          </a:p>
        </p:txBody>
      </p:sp>
      <p:sp>
        <p:nvSpPr>
          <p:cNvPr id="7" name="Bent-Up Arrow 6"/>
          <p:cNvSpPr/>
          <p:nvPr/>
        </p:nvSpPr>
        <p:spPr>
          <a:xfrm rot="10800000">
            <a:off x="7858122" y="379804"/>
            <a:ext cx="900113" cy="1596631"/>
          </a:xfrm>
          <a:prstGeom prst="bentUpArrow">
            <a:avLst>
              <a:gd name="adj1" fmla="val 25000"/>
              <a:gd name="adj2" fmla="val 12302"/>
              <a:gd name="adj3" fmla="val 15477"/>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a:off x="8246266" y="1324867"/>
            <a:ext cx="1297783" cy="657225"/>
          </a:xfrm>
          <a:prstGeom prst="downArrow">
            <a:avLst>
              <a:gd name="adj1" fmla="val 100000"/>
              <a:gd name="adj2" fmla="val 34058"/>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Throughfall</a:t>
            </a:r>
            <a:endParaRPr lang="en-US" dirty="0"/>
          </a:p>
        </p:txBody>
      </p:sp>
      <p:sp>
        <p:nvSpPr>
          <p:cNvPr id="27" name="Down Arrow 26"/>
          <p:cNvSpPr/>
          <p:nvPr/>
        </p:nvSpPr>
        <p:spPr>
          <a:xfrm>
            <a:off x="7693817" y="2372618"/>
            <a:ext cx="1297783" cy="548280"/>
          </a:xfrm>
          <a:prstGeom prst="downArrow">
            <a:avLst>
              <a:gd name="adj1" fmla="val 100000"/>
              <a:gd name="adj2" fmla="val 34058"/>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Snowmelt</a:t>
            </a:r>
          </a:p>
        </p:txBody>
      </p:sp>
      <p:sp>
        <p:nvSpPr>
          <p:cNvPr id="29" name="Bent-Up Arrow 28"/>
          <p:cNvSpPr/>
          <p:nvPr/>
        </p:nvSpPr>
        <p:spPr>
          <a:xfrm rot="10800000" flipH="1">
            <a:off x="9544049" y="1447799"/>
            <a:ext cx="614363" cy="1473098"/>
          </a:xfrm>
          <a:prstGeom prst="bentUpArrow">
            <a:avLst>
              <a:gd name="adj1" fmla="val 29651"/>
              <a:gd name="adj2" fmla="val 12302"/>
              <a:gd name="adj3" fmla="val 15477"/>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p:cNvSpPr/>
          <p:nvPr/>
        </p:nvSpPr>
        <p:spPr>
          <a:xfrm>
            <a:off x="10010774" y="3333850"/>
            <a:ext cx="1131093" cy="2463897"/>
          </a:xfrm>
          <a:prstGeom prst="downArrow">
            <a:avLst>
              <a:gd name="adj1" fmla="val 100000"/>
              <a:gd name="adj2" fmla="val 18156"/>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Overland flow</a:t>
            </a:r>
          </a:p>
        </p:txBody>
      </p:sp>
      <p:sp>
        <p:nvSpPr>
          <p:cNvPr id="31" name="Down Arrow 30"/>
          <p:cNvSpPr/>
          <p:nvPr/>
        </p:nvSpPr>
        <p:spPr>
          <a:xfrm>
            <a:off x="8234361" y="3333850"/>
            <a:ext cx="1309688" cy="438151"/>
          </a:xfrm>
          <a:prstGeom prst="downArrow">
            <a:avLst>
              <a:gd name="adj1" fmla="val 100000"/>
              <a:gd name="adj2" fmla="val 34058"/>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Infiltration</a:t>
            </a:r>
          </a:p>
        </p:txBody>
      </p:sp>
      <p:sp>
        <p:nvSpPr>
          <p:cNvPr id="10" name="Right Arrow 9"/>
          <p:cNvSpPr/>
          <p:nvPr/>
        </p:nvSpPr>
        <p:spPr>
          <a:xfrm rot="16200000">
            <a:off x="2428140" y="3006543"/>
            <a:ext cx="6107670" cy="313653"/>
          </a:xfrm>
          <a:prstGeom prst="rightArrow">
            <a:avLst>
              <a:gd name="adj1" fmla="val 100000"/>
              <a:gd name="adj2" fmla="val 6420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solidFill>
              </a:rPr>
              <a:t>Evapotranspiration</a:t>
            </a:r>
          </a:p>
        </p:txBody>
      </p:sp>
      <p:sp>
        <p:nvSpPr>
          <p:cNvPr id="33" name="Right Arrow 32"/>
          <p:cNvSpPr/>
          <p:nvPr/>
        </p:nvSpPr>
        <p:spPr>
          <a:xfrm flipH="1">
            <a:off x="5638801" y="995887"/>
            <a:ext cx="3063474" cy="246229"/>
          </a:xfrm>
          <a:prstGeom prst="rightArrow">
            <a:avLst>
              <a:gd name="adj1" fmla="val 100000"/>
              <a:gd name="adj2" fmla="val 277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Evaporation</a:t>
            </a:r>
          </a:p>
        </p:txBody>
      </p:sp>
      <p:sp>
        <p:nvSpPr>
          <p:cNvPr id="34" name="Right Arrow 33"/>
          <p:cNvSpPr/>
          <p:nvPr/>
        </p:nvSpPr>
        <p:spPr>
          <a:xfrm flipH="1">
            <a:off x="5638801" y="2061165"/>
            <a:ext cx="1921667" cy="232649"/>
          </a:xfrm>
          <a:prstGeom prst="rightArrow">
            <a:avLst>
              <a:gd name="adj1" fmla="val 100000"/>
              <a:gd name="adj2" fmla="val 277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Sublimation</a:t>
            </a:r>
          </a:p>
        </p:txBody>
      </p:sp>
      <p:sp>
        <p:nvSpPr>
          <p:cNvPr id="35" name="Right Arrow 34"/>
          <p:cNvSpPr/>
          <p:nvPr/>
        </p:nvSpPr>
        <p:spPr>
          <a:xfrm flipH="1">
            <a:off x="5638801" y="3046476"/>
            <a:ext cx="2362020" cy="290450"/>
          </a:xfrm>
          <a:prstGeom prst="rightArrow">
            <a:avLst>
              <a:gd name="adj1" fmla="val 100000"/>
              <a:gd name="adj2" fmla="val 277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Evaporation</a:t>
            </a:r>
          </a:p>
        </p:txBody>
      </p:sp>
      <p:sp>
        <p:nvSpPr>
          <p:cNvPr id="36" name="Right Arrow 35"/>
          <p:cNvSpPr/>
          <p:nvPr/>
        </p:nvSpPr>
        <p:spPr>
          <a:xfrm flipH="1">
            <a:off x="5638800" y="3861353"/>
            <a:ext cx="2474485" cy="292574"/>
          </a:xfrm>
          <a:prstGeom prst="rightArrow">
            <a:avLst>
              <a:gd name="adj1" fmla="val 100000"/>
              <a:gd name="adj2" fmla="val 277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Transpiration</a:t>
            </a:r>
          </a:p>
        </p:txBody>
      </p:sp>
      <p:sp>
        <p:nvSpPr>
          <p:cNvPr id="37" name="Right Arrow 36"/>
          <p:cNvSpPr/>
          <p:nvPr/>
        </p:nvSpPr>
        <p:spPr>
          <a:xfrm flipH="1">
            <a:off x="5638801" y="5850044"/>
            <a:ext cx="2702716" cy="343949"/>
          </a:xfrm>
          <a:prstGeom prst="rightArrow">
            <a:avLst>
              <a:gd name="adj1" fmla="val 100000"/>
              <a:gd name="adj2" fmla="val 277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Evaporation</a:t>
            </a:r>
          </a:p>
        </p:txBody>
      </p:sp>
      <p:sp>
        <p:nvSpPr>
          <p:cNvPr id="11" name="TextBox 10"/>
          <p:cNvSpPr txBox="1"/>
          <p:nvPr/>
        </p:nvSpPr>
        <p:spPr>
          <a:xfrm>
            <a:off x="2724154" y="2562159"/>
            <a:ext cx="1388271" cy="646331"/>
          </a:xfrm>
          <a:prstGeom prst="rect">
            <a:avLst/>
          </a:prstGeom>
          <a:noFill/>
        </p:spPr>
        <p:txBody>
          <a:bodyPr wrap="square" rtlCol="0">
            <a:spAutoFit/>
          </a:bodyPr>
          <a:lstStyle/>
          <a:p>
            <a:r>
              <a:rPr lang="en-US" dirty="0"/>
              <a:t>Energy</a:t>
            </a:r>
          </a:p>
          <a:p>
            <a:r>
              <a:rPr lang="en-US" dirty="0"/>
              <a:t>(latent heat)</a:t>
            </a:r>
          </a:p>
        </p:txBody>
      </p:sp>
      <p:cxnSp>
        <p:nvCxnSpPr>
          <p:cNvPr id="41" name="Straight Arrow Connector 40"/>
          <p:cNvCxnSpPr>
            <a:stCxn id="11" idx="3"/>
          </p:cNvCxnSpPr>
          <p:nvPr/>
        </p:nvCxnSpPr>
        <p:spPr>
          <a:xfrm flipV="1">
            <a:off x="4112425" y="1126331"/>
            <a:ext cx="1212723" cy="175899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1" idx="3"/>
          </p:cNvCxnSpPr>
          <p:nvPr/>
        </p:nvCxnSpPr>
        <p:spPr>
          <a:xfrm flipV="1">
            <a:off x="4112425" y="2184347"/>
            <a:ext cx="1212722" cy="70097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1" idx="3"/>
          </p:cNvCxnSpPr>
          <p:nvPr/>
        </p:nvCxnSpPr>
        <p:spPr>
          <a:xfrm>
            <a:off x="4112425" y="2885325"/>
            <a:ext cx="1212722" cy="3063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11" idx="3"/>
          </p:cNvCxnSpPr>
          <p:nvPr/>
        </p:nvCxnSpPr>
        <p:spPr>
          <a:xfrm>
            <a:off x="4112425" y="2885325"/>
            <a:ext cx="1212722" cy="11532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11" idx="3"/>
          </p:cNvCxnSpPr>
          <p:nvPr/>
        </p:nvCxnSpPr>
        <p:spPr>
          <a:xfrm>
            <a:off x="4112425" y="2885325"/>
            <a:ext cx="1212722" cy="316334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11" idx="3"/>
          </p:cNvCxnSpPr>
          <p:nvPr/>
        </p:nvCxnSpPr>
        <p:spPr>
          <a:xfrm flipV="1">
            <a:off x="4112425" y="2562159"/>
            <a:ext cx="3607045" cy="3231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681714" y="4723447"/>
            <a:ext cx="3141387" cy="1200329"/>
          </a:xfrm>
          <a:prstGeom prst="rect">
            <a:avLst/>
          </a:prstGeom>
          <a:noFill/>
        </p:spPr>
        <p:txBody>
          <a:bodyPr wrap="square" rtlCol="0">
            <a:spAutoFit/>
          </a:bodyPr>
          <a:lstStyle/>
          <a:p>
            <a:r>
              <a:rPr lang="en-US" dirty="0"/>
              <a:t>Understanding the controls on the water budget is inseparable from understanding of the thermal energy budget.</a:t>
            </a:r>
          </a:p>
        </p:txBody>
      </p:sp>
      <p:grpSp>
        <p:nvGrpSpPr>
          <p:cNvPr id="9" name="Group 8"/>
          <p:cNvGrpSpPr/>
          <p:nvPr/>
        </p:nvGrpSpPr>
        <p:grpSpPr>
          <a:xfrm>
            <a:off x="6073376" y="34182"/>
            <a:ext cx="2684859" cy="369332"/>
            <a:chOff x="6073376" y="34182"/>
            <a:chExt cx="2684859" cy="369332"/>
          </a:xfrm>
        </p:grpSpPr>
        <p:sp>
          <p:nvSpPr>
            <p:cNvPr id="38" name="TextBox 37"/>
            <p:cNvSpPr txBox="1"/>
            <p:nvPr/>
          </p:nvSpPr>
          <p:spPr>
            <a:xfrm>
              <a:off x="6073376" y="34182"/>
              <a:ext cx="1388271" cy="369332"/>
            </a:xfrm>
            <a:prstGeom prst="rect">
              <a:avLst/>
            </a:prstGeom>
            <a:noFill/>
          </p:spPr>
          <p:txBody>
            <a:bodyPr wrap="square" rtlCol="0">
              <a:spAutoFit/>
            </a:bodyPr>
            <a:lstStyle/>
            <a:p>
              <a:r>
                <a:rPr lang="en-US" dirty="0"/>
                <a:t>Energy</a:t>
              </a:r>
            </a:p>
          </p:txBody>
        </p:sp>
        <p:cxnSp>
          <p:nvCxnSpPr>
            <p:cNvPr id="39" name="Straight Arrow Connector 38"/>
            <p:cNvCxnSpPr/>
            <p:nvPr/>
          </p:nvCxnSpPr>
          <p:spPr>
            <a:xfrm>
              <a:off x="6876042" y="236861"/>
              <a:ext cx="1882193" cy="6414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9426CFAF-D3FC-45A0-865F-1F20F01CB465}"/>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3</a:t>
            </a:fld>
            <a:endParaRPr lang="en-US" dirty="0">
              <a:solidFill>
                <a:schemeClr val="tx1"/>
              </a:solidFill>
            </a:endParaRPr>
          </a:p>
        </p:txBody>
      </p:sp>
    </p:spTree>
    <p:extLst>
      <p:ext uri="{BB962C8B-B14F-4D97-AF65-F5344CB8AC3E}">
        <p14:creationId xmlns:p14="http://schemas.microsoft.com/office/powerpoint/2010/main" val="164788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10"/>
                                        </p:tgtEl>
                                        <p:attrNameLst>
                                          <p:attrName>style.opacity</p:attrName>
                                        </p:attrNameLst>
                                      </p:cBhvr>
                                      <p:to>
                                        <p:strVal val="0.25"/>
                                      </p:to>
                                    </p:set>
                                    <p:animEffect filter="image" prLst="opacity: 0.25">
                                      <p:cBhvr rctx="IE">
                                        <p:cTn id="7" dur="indefinite"/>
                                        <p:tgtEl>
                                          <p:spTgt spid="10"/>
                                        </p:tgtEl>
                                      </p:cBhvr>
                                    </p:animEffect>
                                  </p:childTnLst>
                                </p:cTn>
                              </p:par>
                              <p:par>
                                <p:cTn id="8" presetID="9" presetClass="emph" presetSubtype="0" grpId="0" nodeType="withEffect">
                                  <p:stCondLst>
                                    <p:cond delay="0"/>
                                  </p:stCondLst>
                                  <p:childTnLst>
                                    <p:set>
                                      <p:cBhvr rctx="PPT">
                                        <p:cTn id="9" dur="indefinite"/>
                                        <p:tgtEl>
                                          <p:spTgt spid="33"/>
                                        </p:tgtEl>
                                        <p:attrNameLst>
                                          <p:attrName>style.opacity</p:attrName>
                                        </p:attrNameLst>
                                      </p:cBhvr>
                                      <p:to>
                                        <p:strVal val="0.25"/>
                                      </p:to>
                                    </p:set>
                                    <p:animEffect filter="image" prLst="opacity: 0.25">
                                      <p:cBhvr rctx="IE">
                                        <p:cTn id="10" dur="indefinite"/>
                                        <p:tgtEl>
                                          <p:spTgt spid="33"/>
                                        </p:tgtEl>
                                      </p:cBhvr>
                                    </p:animEffect>
                                  </p:childTnLst>
                                </p:cTn>
                              </p:par>
                              <p:par>
                                <p:cTn id="11" presetID="9" presetClass="emph" presetSubtype="0" grpId="0" nodeType="withEffect">
                                  <p:stCondLst>
                                    <p:cond delay="0"/>
                                  </p:stCondLst>
                                  <p:childTnLst>
                                    <p:set>
                                      <p:cBhvr rctx="PPT">
                                        <p:cTn id="12" dur="indefinite"/>
                                        <p:tgtEl>
                                          <p:spTgt spid="23"/>
                                        </p:tgtEl>
                                        <p:attrNameLst>
                                          <p:attrName>style.opacity</p:attrName>
                                        </p:attrNameLst>
                                      </p:cBhvr>
                                      <p:to>
                                        <p:strVal val="0.25"/>
                                      </p:to>
                                    </p:set>
                                    <p:animEffect filter="image" prLst="opacity: 0.25">
                                      <p:cBhvr rctx="IE">
                                        <p:cTn id="13" dur="indefinite"/>
                                        <p:tgtEl>
                                          <p:spTgt spid="23"/>
                                        </p:tgtEl>
                                      </p:cBhvr>
                                    </p:animEffect>
                                  </p:childTnLst>
                                </p:cTn>
                              </p:par>
                              <p:par>
                                <p:cTn id="14" presetID="9" presetClass="emph" presetSubtype="0" grpId="0" nodeType="withEffect">
                                  <p:stCondLst>
                                    <p:cond delay="0"/>
                                  </p:stCondLst>
                                  <p:childTnLst>
                                    <p:set>
                                      <p:cBhvr rctx="PPT">
                                        <p:cTn id="15" dur="indefinite"/>
                                        <p:tgtEl>
                                          <p:spTgt spid="26"/>
                                        </p:tgtEl>
                                        <p:attrNameLst>
                                          <p:attrName>style.opacity</p:attrName>
                                        </p:attrNameLst>
                                      </p:cBhvr>
                                      <p:to>
                                        <p:strVal val="0.25"/>
                                      </p:to>
                                    </p:set>
                                    <p:animEffect filter="image" prLst="opacity: 0.25">
                                      <p:cBhvr rctx="IE">
                                        <p:cTn id="16" dur="indefinite"/>
                                        <p:tgtEl>
                                          <p:spTgt spid="26"/>
                                        </p:tgtEl>
                                      </p:cBhvr>
                                    </p:animEffect>
                                  </p:childTnLst>
                                </p:cTn>
                              </p:par>
                              <p:par>
                                <p:cTn id="17" presetID="9" presetClass="emph" presetSubtype="0" grpId="0" nodeType="withEffect">
                                  <p:stCondLst>
                                    <p:cond delay="0"/>
                                  </p:stCondLst>
                                  <p:childTnLst>
                                    <p:set>
                                      <p:cBhvr rctx="PPT">
                                        <p:cTn id="18" dur="indefinite"/>
                                        <p:tgtEl>
                                          <p:spTgt spid="29"/>
                                        </p:tgtEl>
                                        <p:attrNameLst>
                                          <p:attrName>style.opacity</p:attrName>
                                        </p:attrNameLst>
                                      </p:cBhvr>
                                      <p:to>
                                        <p:strVal val="0.25"/>
                                      </p:to>
                                    </p:set>
                                    <p:animEffect filter="image" prLst="opacity: 0.25">
                                      <p:cBhvr rctx="IE">
                                        <p:cTn id="19" dur="indefinite"/>
                                        <p:tgtEl>
                                          <p:spTgt spid="29"/>
                                        </p:tgtEl>
                                      </p:cBhvr>
                                    </p:animEffect>
                                  </p:childTnLst>
                                </p:cTn>
                              </p:par>
                              <p:par>
                                <p:cTn id="20" presetID="9" presetClass="emph" presetSubtype="0" grpId="0" nodeType="withEffect">
                                  <p:stCondLst>
                                    <p:cond delay="0"/>
                                  </p:stCondLst>
                                  <p:childTnLst>
                                    <p:set>
                                      <p:cBhvr rctx="PPT">
                                        <p:cTn id="21" dur="indefinite"/>
                                        <p:tgtEl>
                                          <p:spTgt spid="25"/>
                                        </p:tgtEl>
                                        <p:attrNameLst>
                                          <p:attrName>style.opacity</p:attrName>
                                        </p:attrNameLst>
                                      </p:cBhvr>
                                      <p:to>
                                        <p:strVal val="0.25"/>
                                      </p:to>
                                    </p:set>
                                    <p:animEffect filter="image" prLst="opacity: 0.25">
                                      <p:cBhvr rctx="IE">
                                        <p:cTn id="22" dur="indefinite"/>
                                        <p:tgtEl>
                                          <p:spTgt spid="25"/>
                                        </p:tgtEl>
                                      </p:cBhvr>
                                    </p:animEffect>
                                  </p:childTnLst>
                                </p:cTn>
                              </p:par>
                              <p:par>
                                <p:cTn id="23" presetID="9" presetClass="emph" presetSubtype="0" grpId="0" nodeType="withEffect">
                                  <p:stCondLst>
                                    <p:cond delay="0"/>
                                  </p:stCondLst>
                                  <p:childTnLst>
                                    <p:set>
                                      <p:cBhvr rctx="PPT">
                                        <p:cTn id="24" dur="indefinite"/>
                                        <p:tgtEl>
                                          <p:spTgt spid="35"/>
                                        </p:tgtEl>
                                        <p:attrNameLst>
                                          <p:attrName>style.opacity</p:attrName>
                                        </p:attrNameLst>
                                      </p:cBhvr>
                                      <p:to>
                                        <p:strVal val="0.25"/>
                                      </p:to>
                                    </p:set>
                                    <p:animEffect filter="image" prLst="opacity: 0.25">
                                      <p:cBhvr rctx="IE">
                                        <p:cTn id="25" dur="indefinite"/>
                                        <p:tgtEl>
                                          <p:spTgt spid="35"/>
                                        </p:tgtEl>
                                      </p:cBhvr>
                                    </p:animEffect>
                                  </p:childTnLst>
                                </p:cTn>
                              </p:par>
                              <p:par>
                                <p:cTn id="26" presetID="9" presetClass="emph" presetSubtype="0" grpId="0" nodeType="withEffect">
                                  <p:stCondLst>
                                    <p:cond delay="0"/>
                                  </p:stCondLst>
                                  <p:childTnLst>
                                    <p:set>
                                      <p:cBhvr rctx="PPT">
                                        <p:cTn id="27" dur="indefinite"/>
                                        <p:tgtEl>
                                          <p:spTgt spid="30"/>
                                        </p:tgtEl>
                                        <p:attrNameLst>
                                          <p:attrName>style.opacity</p:attrName>
                                        </p:attrNameLst>
                                      </p:cBhvr>
                                      <p:to>
                                        <p:strVal val="0.25"/>
                                      </p:to>
                                    </p:set>
                                    <p:animEffect filter="image" prLst="opacity: 0.25">
                                      <p:cBhvr rctx="IE">
                                        <p:cTn id="28" dur="indefinite"/>
                                        <p:tgtEl>
                                          <p:spTgt spid="30"/>
                                        </p:tgtEl>
                                      </p:cBhvr>
                                    </p:animEffect>
                                  </p:childTnLst>
                                </p:cTn>
                              </p:par>
                              <p:par>
                                <p:cTn id="29" presetID="9" presetClass="emph" presetSubtype="0" grpId="0" nodeType="withEffect">
                                  <p:stCondLst>
                                    <p:cond delay="0"/>
                                  </p:stCondLst>
                                  <p:childTnLst>
                                    <p:set>
                                      <p:cBhvr rctx="PPT">
                                        <p:cTn id="30" dur="indefinite"/>
                                        <p:tgtEl>
                                          <p:spTgt spid="31"/>
                                        </p:tgtEl>
                                        <p:attrNameLst>
                                          <p:attrName>style.opacity</p:attrName>
                                        </p:attrNameLst>
                                      </p:cBhvr>
                                      <p:to>
                                        <p:strVal val="0.25"/>
                                      </p:to>
                                    </p:set>
                                    <p:animEffect filter="image" prLst="opacity: 0.25">
                                      <p:cBhvr rctx="IE">
                                        <p:cTn id="31" dur="indefinite"/>
                                        <p:tgtEl>
                                          <p:spTgt spid="31"/>
                                        </p:tgtEl>
                                      </p:cBhvr>
                                    </p:animEffect>
                                  </p:childTnLst>
                                </p:cTn>
                              </p:par>
                              <p:par>
                                <p:cTn id="32" presetID="9" presetClass="emph" presetSubtype="0" grpId="0" nodeType="withEffect">
                                  <p:stCondLst>
                                    <p:cond delay="0"/>
                                  </p:stCondLst>
                                  <p:childTnLst>
                                    <p:set>
                                      <p:cBhvr rctx="PPT">
                                        <p:cTn id="33" dur="indefinite"/>
                                        <p:tgtEl>
                                          <p:spTgt spid="21"/>
                                        </p:tgtEl>
                                        <p:attrNameLst>
                                          <p:attrName>style.opacity</p:attrName>
                                        </p:attrNameLst>
                                      </p:cBhvr>
                                      <p:to>
                                        <p:strVal val="0.25"/>
                                      </p:to>
                                    </p:set>
                                    <p:animEffect filter="image" prLst="opacity: 0.25">
                                      <p:cBhvr rctx="IE">
                                        <p:cTn id="34" dur="indefinite"/>
                                        <p:tgtEl>
                                          <p:spTgt spid="21"/>
                                        </p:tgtEl>
                                      </p:cBhvr>
                                    </p:animEffect>
                                  </p:childTnLst>
                                </p:cTn>
                              </p:par>
                              <p:par>
                                <p:cTn id="35" presetID="9" presetClass="emph" presetSubtype="0" grpId="0" nodeType="withEffect">
                                  <p:stCondLst>
                                    <p:cond delay="0"/>
                                  </p:stCondLst>
                                  <p:childTnLst>
                                    <p:set>
                                      <p:cBhvr rctx="PPT">
                                        <p:cTn id="36" dur="indefinite"/>
                                        <p:tgtEl>
                                          <p:spTgt spid="20"/>
                                        </p:tgtEl>
                                        <p:attrNameLst>
                                          <p:attrName>style.opacity</p:attrName>
                                        </p:attrNameLst>
                                      </p:cBhvr>
                                      <p:to>
                                        <p:strVal val="0.25"/>
                                      </p:to>
                                    </p:set>
                                    <p:animEffect filter="image" prLst="opacity: 0.25">
                                      <p:cBhvr rctx="IE">
                                        <p:cTn id="37" dur="indefinite"/>
                                        <p:tgtEl>
                                          <p:spTgt spid="20"/>
                                        </p:tgtEl>
                                      </p:cBhvr>
                                    </p:animEffect>
                                  </p:childTnLst>
                                </p:cTn>
                              </p:par>
                              <p:par>
                                <p:cTn id="38" presetID="9" presetClass="emph" presetSubtype="0" grpId="0" nodeType="withEffect">
                                  <p:stCondLst>
                                    <p:cond delay="0"/>
                                  </p:stCondLst>
                                  <p:childTnLst>
                                    <p:set>
                                      <p:cBhvr rctx="PPT">
                                        <p:cTn id="39" dur="indefinite"/>
                                        <p:tgtEl>
                                          <p:spTgt spid="18"/>
                                        </p:tgtEl>
                                        <p:attrNameLst>
                                          <p:attrName>style.opacity</p:attrName>
                                        </p:attrNameLst>
                                      </p:cBhvr>
                                      <p:to>
                                        <p:strVal val="0.25"/>
                                      </p:to>
                                    </p:set>
                                    <p:animEffect filter="image" prLst="opacity: 0.25">
                                      <p:cBhvr rctx="IE">
                                        <p:cTn id="40" dur="indefinite"/>
                                        <p:tgtEl>
                                          <p:spTgt spid="18"/>
                                        </p:tgtEl>
                                      </p:cBhvr>
                                    </p:animEffect>
                                  </p:childTnLst>
                                </p:cTn>
                              </p:par>
                              <p:par>
                                <p:cTn id="41" presetID="9" presetClass="emph" presetSubtype="0" grpId="0" nodeType="withEffect">
                                  <p:stCondLst>
                                    <p:cond delay="0"/>
                                  </p:stCondLst>
                                  <p:childTnLst>
                                    <p:set>
                                      <p:cBhvr rctx="PPT">
                                        <p:cTn id="42" dur="indefinite"/>
                                        <p:tgtEl>
                                          <p:spTgt spid="19"/>
                                        </p:tgtEl>
                                        <p:attrNameLst>
                                          <p:attrName>style.opacity</p:attrName>
                                        </p:attrNameLst>
                                      </p:cBhvr>
                                      <p:to>
                                        <p:strVal val="0.25"/>
                                      </p:to>
                                    </p:set>
                                    <p:animEffect filter="image" prLst="opacity: 0.25">
                                      <p:cBhvr rctx="IE">
                                        <p:cTn id="43" dur="indefinite"/>
                                        <p:tgtEl>
                                          <p:spTgt spid="19"/>
                                        </p:tgtEl>
                                      </p:cBhvr>
                                    </p:animEffect>
                                  </p:childTnLst>
                                </p:cTn>
                              </p:par>
                              <p:par>
                                <p:cTn id="44" presetID="9" presetClass="emph" presetSubtype="0" grpId="0" nodeType="withEffect">
                                  <p:stCondLst>
                                    <p:cond delay="0"/>
                                  </p:stCondLst>
                                  <p:childTnLst>
                                    <p:set>
                                      <p:cBhvr rctx="PPT">
                                        <p:cTn id="45" dur="indefinite"/>
                                        <p:tgtEl>
                                          <p:spTgt spid="6"/>
                                        </p:tgtEl>
                                        <p:attrNameLst>
                                          <p:attrName>style.opacity</p:attrName>
                                        </p:attrNameLst>
                                      </p:cBhvr>
                                      <p:to>
                                        <p:strVal val="0.25"/>
                                      </p:to>
                                    </p:set>
                                    <p:animEffect filter="image" prLst="opacity: 0.25">
                                      <p:cBhvr rctx="IE">
                                        <p:cTn id="46" dur="indefinite"/>
                                        <p:tgtEl>
                                          <p:spTgt spid="6"/>
                                        </p:tgtEl>
                                      </p:cBhvr>
                                    </p:animEffect>
                                  </p:childTnLst>
                                </p:cTn>
                              </p:par>
                              <p:par>
                                <p:cTn id="47" presetID="9" presetClass="emph" presetSubtype="0" grpId="0" nodeType="withEffect">
                                  <p:stCondLst>
                                    <p:cond delay="0"/>
                                  </p:stCondLst>
                                  <p:childTnLst>
                                    <p:set>
                                      <p:cBhvr rctx="PPT">
                                        <p:cTn id="48" dur="indefinite"/>
                                        <p:tgtEl>
                                          <p:spTgt spid="5"/>
                                        </p:tgtEl>
                                        <p:attrNameLst>
                                          <p:attrName>style.opacity</p:attrName>
                                        </p:attrNameLst>
                                      </p:cBhvr>
                                      <p:to>
                                        <p:strVal val="0.25"/>
                                      </p:to>
                                    </p:set>
                                    <p:animEffect filter="image" prLst="opacity: 0.25">
                                      <p:cBhvr rctx="IE">
                                        <p:cTn id="49" dur="indefinite"/>
                                        <p:tgtEl>
                                          <p:spTgt spid="5"/>
                                        </p:tgtEl>
                                      </p:cBhvr>
                                    </p:animEffect>
                                  </p:childTnLst>
                                </p:cTn>
                              </p:par>
                              <p:par>
                                <p:cTn id="50" presetID="9" presetClass="emph" presetSubtype="0" grpId="0" nodeType="withEffect">
                                  <p:stCondLst>
                                    <p:cond delay="0"/>
                                  </p:stCondLst>
                                  <p:childTnLst>
                                    <p:set>
                                      <p:cBhvr rctx="PPT">
                                        <p:cTn id="51" dur="indefinite"/>
                                        <p:tgtEl>
                                          <p:spTgt spid="37"/>
                                        </p:tgtEl>
                                        <p:attrNameLst>
                                          <p:attrName>style.opacity</p:attrName>
                                        </p:attrNameLst>
                                      </p:cBhvr>
                                      <p:to>
                                        <p:strVal val="0.25"/>
                                      </p:to>
                                    </p:set>
                                    <p:animEffect filter="image" prLst="opacity: 0.25">
                                      <p:cBhvr rctx="IE">
                                        <p:cTn id="52" dur="indefinite"/>
                                        <p:tgtEl>
                                          <p:spTgt spid="37"/>
                                        </p:tgtEl>
                                      </p:cBhvr>
                                    </p:animEffect>
                                  </p:childTnLst>
                                </p:cTn>
                              </p:par>
                              <p:par>
                                <p:cTn id="53" presetID="9" presetClass="emph" presetSubtype="0" grpId="0" nodeType="withEffect">
                                  <p:stCondLst>
                                    <p:cond delay="0"/>
                                  </p:stCondLst>
                                  <p:childTnLst>
                                    <p:set>
                                      <p:cBhvr rctx="PPT">
                                        <p:cTn id="54" dur="indefinite"/>
                                        <p:tgtEl>
                                          <p:spTgt spid="36"/>
                                        </p:tgtEl>
                                        <p:attrNameLst>
                                          <p:attrName>style.opacity</p:attrName>
                                        </p:attrNameLst>
                                      </p:cBhvr>
                                      <p:to>
                                        <p:strVal val="0.25"/>
                                      </p:to>
                                    </p:set>
                                    <p:animEffect filter="image" prLst="opacity: 0.25">
                                      <p:cBhvr rctx="IE">
                                        <p:cTn id="55" dur="indefinite"/>
                                        <p:tgtEl>
                                          <p:spTgt spid="36"/>
                                        </p:tgtEl>
                                      </p:cBhvr>
                                    </p:animEffect>
                                  </p:childTnLst>
                                </p:cTn>
                              </p:par>
                              <p:par>
                                <p:cTn id="56" presetID="9" presetClass="emph" presetSubtype="0" nodeType="withEffect">
                                  <p:stCondLst>
                                    <p:cond delay="0"/>
                                  </p:stCondLst>
                                  <p:childTnLst>
                                    <p:set>
                                      <p:cBhvr rctx="PPT">
                                        <p:cTn id="57" dur="indefinite"/>
                                        <p:tgtEl>
                                          <p:spTgt spid="41"/>
                                        </p:tgtEl>
                                        <p:attrNameLst>
                                          <p:attrName>style.opacity</p:attrName>
                                        </p:attrNameLst>
                                      </p:cBhvr>
                                      <p:to>
                                        <p:strVal val="0.25"/>
                                      </p:to>
                                    </p:set>
                                    <p:animEffect filter="image" prLst="opacity: 0.25">
                                      <p:cBhvr rctx="IE">
                                        <p:cTn id="58" dur="indefinite"/>
                                        <p:tgtEl>
                                          <p:spTgt spid="41"/>
                                        </p:tgtEl>
                                      </p:cBhvr>
                                    </p:animEffect>
                                  </p:childTnLst>
                                </p:cTn>
                              </p:par>
                              <p:par>
                                <p:cTn id="59" presetID="9" presetClass="emph" presetSubtype="0" nodeType="withEffect">
                                  <p:stCondLst>
                                    <p:cond delay="0"/>
                                  </p:stCondLst>
                                  <p:childTnLst>
                                    <p:set>
                                      <p:cBhvr rctx="PPT">
                                        <p:cTn id="60" dur="indefinite"/>
                                        <p:tgtEl>
                                          <p:spTgt spid="45"/>
                                        </p:tgtEl>
                                        <p:attrNameLst>
                                          <p:attrName>style.opacity</p:attrName>
                                        </p:attrNameLst>
                                      </p:cBhvr>
                                      <p:to>
                                        <p:strVal val="0.25"/>
                                      </p:to>
                                    </p:set>
                                    <p:animEffect filter="image" prLst="opacity: 0.25">
                                      <p:cBhvr rctx="IE">
                                        <p:cTn id="61" dur="indefinite"/>
                                        <p:tgtEl>
                                          <p:spTgt spid="45"/>
                                        </p:tgtEl>
                                      </p:cBhvr>
                                    </p:animEffect>
                                  </p:childTnLst>
                                </p:cTn>
                              </p:par>
                              <p:par>
                                <p:cTn id="62" presetID="9" presetClass="emph" presetSubtype="0" nodeType="withEffect">
                                  <p:stCondLst>
                                    <p:cond delay="0"/>
                                  </p:stCondLst>
                                  <p:childTnLst>
                                    <p:set>
                                      <p:cBhvr rctx="PPT">
                                        <p:cTn id="63" dur="indefinite"/>
                                        <p:tgtEl>
                                          <p:spTgt spid="48"/>
                                        </p:tgtEl>
                                        <p:attrNameLst>
                                          <p:attrName>style.opacity</p:attrName>
                                        </p:attrNameLst>
                                      </p:cBhvr>
                                      <p:to>
                                        <p:strVal val="0.25"/>
                                      </p:to>
                                    </p:set>
                                    <p:animEffect filter="image" prLst="opacity: 0.25">
                                      <p:cBhvr rctx="IE">
                                        <p:cTn id="64" dur="indefinite"/>
                                        <p:tgtEl>
                                          <p:spTgt spid="48"/>
                                        </p:tgtEl>
                                      </p:cBhvr>
                                    </p:animEffect>
                                  </p:childTnLst>
                                </p:cTn>
                              </p:par>
                              <p:par>
                                <p:cTn id="65" presetID="9" presetClass="emph" presetSubtype="0" nodeType="withEffect">
                                  <p:stCondLst>
                                    <p:cond delay="0"/>
                                  </p:stCondLst>
                                  <p:childTnLst>
                                    <p:set>
                                      <p:cBhvr rctx="PPT">
                                        <p:cTn id="66" dur="indefinite"/>
                                        <p:tgtEl>
                                          <p:spTgt spid="51"/>
                                        </p:tgtEl>
                                        <p:attrNameLst>
                                          <p:attrName>style.opacity</p:attrName>
                                        </p:attrNameLst>
                                      </p:cBhvr>
                                      <p:to>
                                        <p:strVal val="0.25"/>
                                      </p:to>
                                    </p:set>
                                    <p:animEffect filter="image" prLst="opacity: 0.25">
                                      <p:cBhvr rctx="IE">
                                        <p:cTn id="67" dur="indefinite"/>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8" grpId="0" animBg="1"/>
      <p:bldP spid="19" grpId="0" animBg="1"/>
      <p:bldP spid="20" grpId="0" animBg="1"/>
      <p:bldP spid="21" grpId="0" animBg="1"/>
      <p:bldP spid="23" grpId="0" animBg="1"/>
      <p:bldP spid="25" grpId="0" animBg="1"/>
      <p:bldP spid="26" grpId="0" animBg="1"/>
      <p:bldP spid="29" grpId="0" animBg="1"/>
      <p:bldP spid="30" grpId="0" animBg="1"/>
      <p:bldP spid="31" grpId="0" animBg="1"/>
      <p:bldP spid="10" grpId="0" animBg="1"/>
      <p:bldP spid="33" grpId="0" animBg="1"/>
      <p:bldP spid="35" grpId="0" animBg="1"/>
      <p:bldP spid="36" grpId="0" animBg="1"/>
      <p:bldP spid="3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038725" cy="1958975"/>
          </a:xfrm>
        </p:spPr>
        <p:txBody>
          <a:bodyPr/>
          <a:lstStyle/>
          <a:p>
            <a:r>
              <a:rPr lang="en-US" dirty="0"/>
              <a:t>Precipitation: measurement</a:t>
            </a:r>
          </a:p>
        </p:txBody>
      </p:sp>
      <p:sp>
        <p:nvSpPr>
          <p:cNvPr id="3" name="TextBox 2"/>
          <p:cNvSpPr txBox="1"/>
          <p:nvPr/>
        </p:nvSpPr>
        <p:spPr>
          <a:xfrm>
            <a:off x="10178299" y="6488668"/>
            <a:ext cx="1646989" cy="369332"/>
          </a:xfrm>
          <a:prstGeom prst="rect">
            <a:avLst/>
          </a:prstGeom>
          <a:noFill/>
        </p:spPr>
        <p:txBody>
          <a:bodyPr wrap="none" rtlCol="0">
            <a:spAutoFit/>
          </a:bodyPr>
          <a:lstStyle/>
          <a:p>
            <a:r>
              <a:rPr lang="en-US" dirty="0"/>
              <a:t>NRCS web page</a:t>
            </a:r>
          </a:p>
        </p:txBody>
      </p:sp>
      <p:sp>
        <p:nvSpPr>
          <p:cNvPr id="5" name="TextBox 4"/>
          <p:cNvSpPr txBox="1"/>
          <p:nvPr/>
        </p:nvSpPr>
        <p:spPr>
          <a:xfrm>
            <a:off x="1000125" y="2324100"/>
            <a:ext cx="4082015" cy="646331"/>
          </a:xfrm>
          <a:prstGeom prst="rect">
            <a:avLst/>
          </a:prstGeom>
          <a:noFill/>
        </p:spPr>
        <p:txBody>
          <a:bodyPr wrap="none" rtlCol="0">
            <a:spAutoFit/>
          </a:bodyPr>
          <a:lstStyle/>
          <a:p>
            <a:r>
              <a:rPr lang="en-US" dirty="0"/>
              <a:t>SNOTEL – managed by Natural Resources </a:t>
            </a:r>
          </a:p>
          <a:p>
            <a:r>
              <a:rPr lang="en-US" dirty="0"/>
              <a:t>Conservation Service (NRCS)</a:t>
            </a:r>
          </a:p>
        </p:txBody>
      </p:sp>
      <p:sp>
        <p:nvSpPr>
          <p:cNvPr id="24" name="TextBox 23"/>
          <p:cNvSpPr txBox="1"/>
          <p:nvPr/>
        </p:nvSpPr>
        <p:spPr>
          <a:xfrm>
            <a:off x="1000125" y="3269999"/>
            <a:ext cx="2287357" cy="369332"/>
          </a:xfrm>
          <a:prstGeom prst="rect">
            <a:avLst/>
          </a:prstGeom>
          <a:noFill/>
        </p:spPr>
        <p:txBody>
          <a:bodyPr wrap="none" rtlCol="0">
            <a:spAutoFit/>
          </a:bodyPr>
          <a:lstStyle/>
          <a:p>
            <a:r>
              <a:rPr lang="en-US" dirty="0"/>
              <a:t>Logging and telemetry</a:t>
            </a:r>
          </a:p>
        </p:txBody>
      </p:sp>
      <p:pic>
        <p:nvPicPr>
          <p:cNvPr id="19" name="Picture 2" descr="Drawing of a typical remote SNOTEL s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8109" y="497299"/>
            <a:ext cx="4817441" cy="531295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496760" y="3754233"/>
            <a:ext cx="3562898" cy="369332"/>
          </a:xfrm>
          <a:prstGeom prst="rect">
            <a:avLst/>
          </a:prstGeom>
          <a:noFill/>
        </p:spPr>
        <p:txBody>
          <a:bodyPr wrap="none" rtlCol="0">
            <a:spAutoFit/>
          </a:bodyPr>
          <a:lstStyle/>
          <a:p>
            <a:r>
              <a:rPr lang="en-US" dirty="0"/>
              <a:t>Plumbed to manometer (antifreeze)</a:t>
            </a:r>
          </a:p>
        </p:txBody>
      </p:sp>
      <p:sp>
        <p:nvSpPr>
          <p:cNvPr id="23" name="Down Arrow 22"/>
          <p:cNvSpPr/>
          <p:nvPr/>
        </p:nvSpPr>
        <p:spPr>
          <a:xfrm rot="787876">
            <a:off x="9372724" y="2540484"/>
            <a:ext cx="145553" cy="604662"/>
          </a:xfrm>
          <a:prstGeom prst="down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rot="13808218">
            <a:off x="7425655" y="3701544"/>
            <a:ext cx="145553" cy="604662"/>
          </a:xfrm>
          <a:prstGeom prst="down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506033" y="4238467"/>
            <a:ext cx="2140009" cy="369332"/>
          </a:xfrm>
          <a:prstGeom prst="rect">
            <a:avLst/>
          </a:prstGeom>
          <a:noFill/>
        </p:spPr>
        <p:txBody>
          <a:bodyPr wrap="none" rtlCol="0">
            <a:spAutoFit/>
          </a:bodyPr>
          <a:lstStyle/>
          <a:p>
            <a:r>
              <a:rPr lang="en-US" dirty="0"/>
              <a:t>Pressure transducers</a:t>
            </a:r>
          </a:p>
        </p:txBody>
      </p:sp>
      <p:sp>
        <p:nvSpPr>
          <p:cNvPr id="27" name="TextBox 26"/>
          <p:cNvSpPr txBox="1"/>
          <p:nvPr/>
        </p:nvSpPr>
        <p:spPr>
          <a:xfrm>
            <a:off x="1506033" y="4722701"/>
            <a:ext cx="1807931" cy="369332"/>
          </a:xfrm>
          <a:prstGeom prst="rect">
            <a:avLst/>
          </a:prstGeom>
          <a:noFill/>
        </p:spPr>
        <p:txBody>
          <a:bodyPr wrap="none" rtlCol="0">
            <a:spAutoFit/>
          </a:bodyPr>
          <a:lstStyle/>
          <a:p>
            <a:r>
              <a:rPr lang="en-US" dirty="0"/>
              <a:t>Radio transceiver</a:t>
            </a:r>
          </a:p>
        </p:txBody>
      </p:sp>
      <p:sp>
        <p:nvSpPr>
          <p:cNvPr id="28" name="Down Arrow 27"/>
          <p:cNvSpPr/>
          <p:nvPr/>
        </p:nvSpPr>
        <p:spPr>
          <a:xfrm rot="16200000">
            <a:off x="6673558" y="2894891"/>
            <a:ext cx="145553" cy="604662"/>
          </a:xfrm>
          <a:prstGeom prst="down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wn Arrow 28"/>
          <p:cNvSpPr/>
          <p:nvPr/>
        </p:nvSpPr>
        <p:spPr>
          <a:xfrm rot="16200000">
            <a:off x="6673558" y="2344933"/>
            <a:ext cx="145553" cy="604662"/>
          </a:xfrm>
          <a:prstGeom prst="down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58C291F-B3BE-4B6F-A2B3-53F7F418CDA8}"/>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30</a:t>
            </a:fld>
            <a:endParaRPr lang="en-US" dirty="0">
              <a:solidFill>
                <a:schemeClr val="tx1"/>
              </a:solidFill>
            </a:endParaRPr>
          </a:p>
        </p:txBody>
      </p:sp>
    </p:spTree>
    <p:extLst>
      <p:ext uri="{BB962C8B-B14F-4D97-AF65-F5344CB8AC3E}">
        <p14:creationId xmlns:p14="http://schemas.microsoft.com/office/powerpoint/2010/main" val="305047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5" grpId="0" animBg="1"/>
      <p:bldP spid="26" grpId="0"/>
      <p:bldP spid="27" grpId="0"/>
      <p:bldP spid="28" grpId="0" animBg="1"/>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Precipitation: sources of error</a:t>
            </a:r>
          </a:p>
        </p:txBody>
      </p:sp>
      <p:sp>
        <p:nvSpPr>
          <p:cNvPr id="5" name="TextBox 4"/>
          <p:cNvSpPr txBox="1"/>
          <p:nvPr/>
        </p:nvSpPr>
        <p:spPr>
          <a:xfrm>
            <a:off x="1003594" y="1690688"/>
            <a:ext cx="2651047" cy="461665"/>
          </a:xfrm>
          <a:prstGeom prst="rect">
            <a:avLst/>
          </a:prstGeom>
          <a:noFill/>
        </p:spPr>
        <p:txBody>
          <a:bodyPr wrap="none" rtlCol="0">
            <a:spAutoFit/>
          </a:bodyPr>
          <a:lstStyle/>
          <a:p>
            <a:r>
              <a:rPr lang="en-US" sz="2400" dirty="0"/>
              <a:t>Measurement error</a:t>
            </a:r>
          </a:p>
        </p:txBody>
      </p:sp>
      <p:sp>
        <p:nvSpPr>
          <p:cNvPr id="6" name="TextBox 5"/>
          <p:cNvSpPr txBox="1"/>
          <p:nvPr/>
        </p:nvSpPr>
        <p:spPr>
          <a:xfrm>
            <a:off x="1003594" y="2571639"/>
            <a:ext cx="7369133" cy="461665"/>
          </a:xfrm>
          <a:prstGeom prst="rect">
            <a:avLst/>
          </a:prstGeom>
          <a:noFill/>
        </p:spPr>
        <p:txBody>
          <a:bodyPr wrap="none" rtlCol="0">
            <a:spAutoFit/>
          </a:bodyPr>
          <a:lstStyle/>
          <a:p>
            <a:r>
              <a:rPr lang="en-US" sz="2400" dirty="0"/>
              <a:t>Scaling point measurements to estimates over large areas</a:t>
            </a:r>
          </a:p>
        </p:txBody>
      </p:sp>
      <p:sp>
        <p:nvSpPr>
          <p:cNvPr id="7" name="TextBox 6"/>
          <p:cNvSpPr txBox="1"/>
          <p:nvPr/>
        </p:nvSpPr>
        <p:spPr>
          <a:xfrm>
            <a:off x="1003594" y="3452590"/>
            <a:ext cx="3369577" cy="461665"/>
          </a:xfrm>
          <a:prstGeom prst="rect">
            <a:avLst/>
          </a:prstGeom>
          <a:noFill/>
        </p:spPr>
        <p:txBody>
          <a:bodyPr wrap="none" rtlCol="0">
            <a:spAutoFit/>
          </a:bodyPr>
          <a:lstStyle/>
          <a:p>
            <a:r>
              <a:rPr lang="en-US" sz="2400" dirty="0"/>
              <a:t>Dealing with missing data</a:t>
            </a:r>
          </a:p>
        </p:txBody>
      </p:sp>
      <p:sp>
        <p:nvSpPr>
          <p:cNvPr id="8" name="Right Brace 7"/>
          <p:cNvSpPr/>
          <p:nvPr/>
        </p:nvSpPr>
        <p:spPr>
          <a:xfrm>
            <a:off x="8212925" y="2604296"/>
            <a:ext cx="319604" cy="1282989"/>
          </a:xfrm>
          <a:prstGeom prst="rightBrace">
            <a:avLst>
              <a:gd name="adj1" fmla="val 47060"/>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9" name="TextBox 8"/>
          <p:cNvSpPr txBox="1"/>
          <p:nvPr/>
        </p:nvSpPr>
        <p:spPr>
          <a:xfrm>
            <a:off x="8784394" y="2814338"/>
            <a:ext cx="3260591" cy="830997"/>
          </a:xfrm>
          <a:prstGeom prst="rect">
            <a:avLst/>
          </a:prstGeom>
          <a:noFill/>
        </p:spPr>
        <p:txBody>
          <a:bodyPr wrap="square" rtlCol="0">
            <a:spAutoFit/>
          </a:bodyPr>
          <a:lstStyle/>
          <a:p>
            <a:r>
              <a:rPr lang="en-US" sz="2400" dirty="0"/>
              <a:t>Characterizing spatial distributions</a:t>
            </a:r>
          </a:p>
        </p:txBody>
      </p:sp>
      <mc:AlternateContent xmlns:mc="http://schemas.openxmlformats.org/markup-compatibility/2006" xmlns:a14="http://schemas.microsoft.com/office/drawing/2010/main">
        <mc:Choice Requires="a14">
          <p:sp>
            <p:nvSpPr>
              <p:cNvPr id="4" name="TextBox 3"/>
              <p:cNvSpPr txBox="1"/>
              <p:nvPr/>
            </p:nvSpPr>
            <p:spPr>
              <a:xfrm>
                <a:off x="3989080" y="4586514"/>
                <a:ext cx="3607013" cy="14262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2800" b="0" i="1" smtClean="0">
                              <a:latin typeface="Cambria Math" panose="02040503050406030204" pitchFamily="18" charset="0"/>
                            </a:rPr>
                          </m:ctrlPr>
                        </m:accPr>
                        <m:e>
                          <m:r>
                            <a:rPr lang="en-US" sz="2800" i="1">
                              <a:latin typeface="Cambria Math" panose="02040503050406030204" pitchFamily="18" charset="0"/>
                            </a:rPr>
                            <m:t>𝑃</m:t>
                          </m:r>
                        </m:e>
                      </m:acc>
                      <m:r>
                        <a:rPr lang="en-US" sz="2800" b="0" i="1" smtClean="0">
                          <a:latin typeface="Cambria Math" panose="02040503050406030204" pitchFamily="18" charset="0"/>
                        </a:rPr>
                        <m:t>=</m:t>
                      </m:r>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𝐴</m:t>
                          </m:r>
                        </m:den>
                      </m:f>
                      <m:nary>
                        <m:naryPr>
                          <m:chr m:val="∬"/>
                          <m:limLoc m:val="undOvr"/>
                          <m:ctrlPr>
                            <a:rPr lang="en-US" sz="2800" i="1" smtClean="0">
                              <a:latin typeface="Cambria Math" panose="02040503050406030204" pitchFamily="18" charset="0"/>
                            </a:rPr>
                          </m:ctrlPr>
                        </m:naryPr>
                        <m:sub>
                          <m:r>
                            <m:rPr>
                              <m:brk m:alnAt="24"/>
                            </m:rPr>
                            <a:rPr lang="en-US" sz="2800" b="0" i="1" smtClean="0">
                              <a:latin typeface="Cambria Math" panose="02040503050406030204" pitchFamily="18" charset="0"/>
                            </a:rPr>
                            <m:t>𝐴</m:t>
                          </m:r>
                        </m:sub>
                        <m:sup/>
                        <m:e>
                          <m:r>
                            <a:rPr lang="en-US" sz="2800" b="0" i="1" smtClean="0">
                              <a:latin typeface="Cambria Math" panose="02040503050406030204" pitchFamily="18" charset="0"/>
                            </a:rPr>
                            <m:t>𝑝</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𝑦</m:t>
                              </m:r>
                            </m:e>
                          </m:d>
                          <m:r>
                            <a:rPr lang="en-US" sz="2800" b="0" i="1" smtClean="0">
                              <a:latin typeface="Cambria Math" panose="02040503050406030204" pitchFamily="18" charset="0"/>
                            </a:rPr>
                            <m:t>𝑑𝑥𝑑𝑦</m:t>
                          </m:r>
                        </m:e>
                      </m:nary>
                    </m:oMath>
                  </m:oMathPara>
                </a14:m>
                <a:endParaRPr lang="en-US" sz="2800" dirty="0"/>
              </a:p>
            </p:txBody>
          </p:sp>
        </mc:Choice>
        <mc:Fallback xmlns="">
          <p:sp>
            <p:nvSpPr>
              <p:cNvPr id="4" name="TextBox 3"/>
              <p:cNvSpPr txBox="1">
                <a:spLocks noRot="1" noChangeAspect="1" noMove="1" noResize="1" noEditPoints="1" noAdjustHandles="1" noChangeArrowheads="1" noChangeShapeType="1" noTextEdit="1"/>
              </p:cNvSpPr>
              <p:nvPr/>
            </p:nvSpPr>
            <p:spPr>
              <a:xfrm>
                <a:off x="3989080" y="4586514"/>
                <a:ext cx="3607013" cy="1426288"/>
              </a:xfrm>
              <a:prstGeom prst="rect">
                <a:avLst/>
              </a:prstGeom>
              <a:blipFill>
                <a:blip r:embed="rId2"/>
                <a:stretch>
                  <a:fillRect/>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9E157D24-80D0-4774-99E2-2161F7D165C7}"/>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31</a:t>
            </a:fld>
            <a:endParaRPr lang="en-US" dirty="0">
              <a:solidFill>
                <a:schemeClr val="tx1"/>
              </a:solidFill>
            </a:endParaRPr>
          </a:p>
        </p:txBody>
      </p:sp>
    </p:spTree>
    <p:extLst>
      <p:ext uri="{BB962C8B-B14F-4D97-AF65-F5344CB8AC3E}">
        <p14:creationId xmlns:p14="http://schemas.microsoft.com/office/powerpoint/2010/main" val="193799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P spid="9"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Precipitation: spatial distribution</a:t>
            </a:r>
          </a:p>
        </p:txBody>
      </p:sp>
      <p:sp>
        <p:nvSpPr>
          <p:cNvPr id="5" name="TextBox 4"/>
          <p:cNvSpPr txBox="1"/>
          <p:nvPr/>
        </p:nvSpPr>
        <p:spPr>
          <a:xfrm>
            <a:off x="1366451" y="1690688"/>
            <a:ext cx="1416093" cy="461665"/>
          </a:xfrm>
          <a:prstGeom prst="rect">
            <a:avLst/>
          </a:prstGeom>
          <a:noFill/>
        </p:spPr>
        <p:txBody>
          <a:bodyPr wrap="none" rtlCol="0">
            <a:spAutoFit/>
          </a:bodyPr>
          <a:lstStyle/>
          <a:p>
            <a:r>
              <a:rPr lang="en-US" sz="2400" dirty="0"/>
              <a:t>Strategies</a:t>
            </a:r>
          </a:p>
        </p:txBody>
      </p:sp>
      <p:sp>
        <p:nvSpPr>
          <p:cNvPr id="10" name="TextBox 9"/>
          <p:cNvSpPr txBox="1"/>
          <p:nvPr/>
        </p:nvSpPr>
        <p:spPr>
          <a:xfrm>
            <a:off x="1794623" y="2336574"/>
            <a:ext cx="2556277" cy="461665"/>
          </a:xfrm>
          <a:prstGeom prst="rect">
            <a:avLst/>
          </a:prstGeom>
          <a:noFill/>
        </p:spPr>
        <p:txBody>
          <a:bodyPr wrap="none" rtlCol="0">
            <a:spAutoFit/>
          </a:bodyPr>
          <a:lstStyle/>
          <a:p>
            <a:r>
              <a:rPr lang="en-US" sz="2400" dirty="0"/>
              <a:t>Weighted averages</a:t>
            </a:r>
          </a:p>
        </p:txBody>
      </p:sp>
      <p:sp>
        <p:nvSpPr>
          <p:cNvPr id="11" name="TextBox 10"/>
          <p:cNvSpPr txBox="1"/>
          <p:nvPr/>
        </p:nvSpPr>
        <p:spPr>
          <a:xfrm>
            <a:off x="1794623" y="5448491"/>
            <a:ext cx="2767874" cy="461665"/>
          </a:xfrm>
          <a:prstGeom prst="rect">
            <a:avLst/>
          </a:prstGeom>
          <a:noFill/>
        </p:spPr>
        <p:txBody>
          <a:bodyPr wrap="none" rtlCol="0">
            <a:spAutoFit/>
          </a:bodyPr>
          <a:lstStyle/>
          <a:p>
            <a:r>
              <a:rPr lang="en-US" sz="2400" dirty="0"/>
              <a:t>Interpolate a surface</a:t>
            </a:r>
          </a:p>
        </p:txBody>
      </p:sp>
      <p:sp>
        <p:nvSpPr>
          <p:cNvPr id="12" name="TextBox 11"/>
          <p:cNvSpPr txBox="1"/>
          <p:nvPr/>
        </p:nvSpPr>
        <p:spPr>
          <a:xfrm>
            <a:off x="2295365" y="2896767"/>
            <a:ext cx="2551276" cy="461665"/>
          </a:xfrm>
          <a:prstGeom prst="rect">
            <a:avLst/>
          </a:prstGeom>
          <a:noFill/>
        </p:spPr>
        <p:txBody>
          <a:bodyPr wrap="none" rtlCol="0">
            <a:spAutoFit/>
          </a:bodyPr>
          <a:lstStyle/>
          <a:p>
            <a:r>
              <a:rPr lang="en-US" sz="2400" dirty="0"/>
              <a:t>Arithmetic average</a:t>
            </a:r>
          </a:p>
        </p:txBody>
      </p:sp>
      <p:sp>
        <p:nvSpPr>
          <p:cNvPr id="13" name="TextBox 12"/>
          <p:cNvSpPr txBox="1"/>
          <p:nvPr/>
        </p:nvSpPr>
        <p:spPr>
          <a:xfrm>
            <a:off x="2295365" y="5869636"/>
            <a:ext cx="2826158" cy="461665"/>
          </a:xfrm>
          <a:prstGeom prst="rect">
            <a:avLst/>
          </a:prstGeom>
          <a:noFill/>
        </p:spPr>
        <p:txBody>
          <a:bodyPr wrap="none" rtlCol="0">
            <a:spAutoFit/>
          </a:bodyPr>
          <a:lstStyle/>
          <a:p>
            <a:r>
              <a:rPr lang="en-US" sz="2400" dirty="0" err="1"/>
              <a:t>Kriging</a:t>
            </a:r>
            <a:r>
              <a:rPr lang="en-US" sz="2400" dirty="0"/>
              <a:t> (</a:t>
            </a:r>
            <a:r>
              <a:rPr lang="en-US" sz="2400" dirty="0" err="1"/>
              <a:t>geostatistics</a:t>
            </a:r>
            <a:r>
              <a:rPr lang="en-US" sz="2400" dirty="0"/>
              <a:t>)</a:t>
            </a:r>
          </a:p>
        </p:txBody>
      </p:sp>
      <p:sp>
        <p:nvSpPr>
          <p:cNvPr id="9" name="TextBox 8"/>
          <p:cNvSpPr txBox="1"/>
          <p:nvPr/>
        </p:nvSpPr>
        <p:spPr>
          <a:xfrm>
            <a:off x="2295365" y="3338757"/>
            <a:ext cx="4840941" cy="461665"/>
          </a:xfrm>
          <a:prstGeom prst="rect">
            <a:avLst/>
          </a:prstGeom>
          <a:noFill/>
        </p:spPr>
        <p:txBody>
          <a:bodyPr wrap="none" rtlCol="0">
            <a:spAutoFit/>
          </a:bodyPr>
          <a:lstStyle/>
          <a:p>
            <a:r>
              <a:rPr lang="en-US" sz="2400" dirty="0" err="1"/>
              <a:t>Thiessen</a:t>
            </a:r>
            <a:r>
              <a:rPr lang="en-US" sz="2400" dirty="0"/>
              <a:t> Polygons (nearest neighbor)</a:t>
            </a:r>
          </a:p>
        </p:txBody>
      </p:sp>
      <p:sp>
        <p:nvSpPr>
          <p:cNvPr id="14" name="TextBox 13"/>
          <p:cNvSpPr txBox="1"/>
          <p:nvPr/>
        </p:nvSpPr>
        <p:spPr>
          <a:xfrm>
            <a:off x="2278742" y="3789814"/>
            <a:ext cx="2890535" cy="461665"/>
          </a:xfrm>
          <a:prstGeom prst="rect">
            <a:avLst/>
          </a:prstGeom>
          <a:noFill/>
        </p:spPr>
        <p:txBody>
          <a:bodyPr wrap="none" rtlCol="0">
            <a:spAutoFit/>
          </a:bodyPr>
          <a:lstStyle/>
          <a:p>
            <a:r>
              <a:rPr lang="en-US" sz="2400" dirty="0"/>
              <a:t>Hypsometric method </a:t>
            </a:r>
          </a:p>
        </p:txBody>
      </p:sp>
      <p:sp>
        <p:nvSpPr>
          <p:cNvPr id="15" name="TextBox 14"/>
          <p:cNvSpPr txBox="1"/>
          <p:nvPr/>
        </p:nvSpPr>
        <p:spPr>
          <a:xfrm>
            <a:off x="2765920" y="4192587"/>
            <a:ext cx="7203285" cy="830997"/>
          </a:xfrm>
          <a:prstGeom prst="rect">
            <a:avLst/>
          </a:prstGeom>
          <a:noFill/>
        </p:spPr>
        <p:txBody>
          <a:bodyPr wrap="square" rtlCol="0">
            <a:spAutoFit/>
          </a:bodyPr>
          <a:lstStyle/>
          <a:p>
            <a:r>
              <a:rPr lang="en-US" sz="2400" dirty="0"/>
              <a:t>Weight areas based on a model of the spatial distribution of precipitation as a function of elevation</a:t>
            </a:r>
          </a:p>
        </p:txBody>
      </p:sp>
      <p:sp>
        <p:nvSpPr>
          <p:cNvPr id="3" name="Rectangle 2">
            <a:extLst>
              <a:ext uri="{FF2B5EF4-FFF2-40B4-BE49-F238E27FC236}">
                <a16:creationId xmlns:a16="http://schemas.microsoft.com/office/drawing/2014/main" id="{69137C26-0233-401C-B602-8C1C3E6B9E9A}"/>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32</a:t>
            </a:fld>
            <a:endParaRPr lang="en-US" dirty="0">
              <a:solidFill>
                <a:schemeClr val="tx1"/>
              </a:solidFill>
            </a:endParaRPr>
          </a:p>
        </p:txBody>
      </p:sp>
      <p:sp>
        <p:nvSpPr>
          <p:cNvPr id="4" name="Rectangle 3">
            <a:extLst>
              <a:ext uri="{FF2B5EF4-FFF2-40B4-BE49-F238E27FC236}">
                <a16:creationId xmlns:a16="http://schemas.microsoft.com/office/drawing/2014/main" id="{DDD35B01-F2A4-4515-B267-5BE881A8E441}"/>
              </a:ext>
            </a:extLst>
          </p:cNvPr>
          <p:cNvSpPr/>
          <p:nvPr/>
        </p:nvSpPr>
        <p:spPr>
          <a:xfrm>
            <a:off x="2295365" y="3358432"/>
            <a:ext cx="7203285" cy="16480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988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9" grpId="0"/>
      <p:bldP spid="14" grpId="0"/>
      <p:bldP spid="15" grpId="0"/>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6912" t="39489" r="22181" b="21401"/>
          <a:stretch/>
        </p:blipFill>
        <p:spPr>
          <a:xfrm>
            <a:off x="704776" y="-300038"/>
            <a:ext cx="10782452" cy="7458076"/>
          </a:xfrm>
          <a:prstGeom prst="rect">
            <a:avLst/>
          </a:prstGeom>
        </p:spPr>
      </p:pic>
      <p:sp>
        <p:nvSpPr>
          <p:cNvPr id="9" name="Oval 8"/>
          <p:cNvSpPr/>
          <p:nvPr/>
        </p:nvSpPr>
        <p:spPr>
          <a:xfrm>
            <a:off x="2345614" y="6119039"/>
            <a:ext cx="299798" cy="340327"/>
          </a:xfrm>
          <a:prstGeom prst="ellipse">
            <a:avLst/>
          </a:prstGeom>
          <a:solidFill>
            <a:srgbClr val="FF0000"/>
          </a:solid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9628151" y="-10049"/>
            <a:ext cx="299798" cy="340327"/>
          </a:xfrm>
          <a:prstGeom prst="ellipse">
            <a:avLst/>
          </a:prstGeom>
          <a:solidFill>
            <a:srgbClr val="FF0000"/>
          </a:solid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8902960" y="3956643"/>
            <a:ext cx="299798" cy="340327"/>
          </a:xfrm>
          <a:prstGeom prst="ellipse">
            <a:avLst/>
          </a:prstGeom>
          <a:solidFill>
            <a:srgbClr val="FF0000"/>
          </a:solid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933982" y="1483821"/>
            <a:ext cx="299798" cy="340327"/>
          </a:xfrm>
          <a:prstGeom prst="ellipse">
            <a:avLst/>
          </a:prstGeom>
          <a:solidFill>
            <a:srgbClr val="FF0000"/>
          </a:solid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F6CE34A-0989-41B8-AE25-95CED322971D}"/>
              </a:ext>
            </a:extLst>
          </p:cNvPr>
          <p:cNvSpPr txBox="1"/>
          <p:nvPr/>
        </p:nvSpPr>
        <p:spPr>
          <a:xfrm>
            <a:off x="1187323" y="302125"/>
            <a:ext cx="6220283" cy="523220"/>
          </a:xfrm>
          <a:prstGeom prst="rect">
            <a:avLst/>
          </a:prstGeom>
          <a:noFill/>
        </p:spPr>
        <p:txBody>
          <a:bodyPr wrap="square" rtlCol="0">
            <a:spAutoFit/>
          </a:bodyPr>
          <a:lstStyle/>
          <a:p>
            <a:r>
              <a:rPr lang="en-US" sz="2800" dirty="0"/>
              <a:t>Thiessen polygons or nearest neighbor</a:t>
            </a:r>
          </a:p>
        </p:txBody>
      </p:sp>
      <p:sp>
        <p:nvSpPr>
          <p:cNvPr id="3" name="TextBox 2">
            <a:extLst>
              <a:ext uri="{FF2B5EF4-FFF2-40B4-BE49-F238E27FC236}">
                <a16:creationId xmlns:a16="http://schemas.microsoft.com/office/drawing/2014/main" id="{F01B301E-4B11-4A4F-9AF8-B9BD697AA68F}"/>
              </a:ext>
            </a:extLst>
          </p:cNvPr>
          <p:cNvSpPr txBox="1"/>
          <p:nvPr/>
        </p:nvSpPr>
        <p:spPr>
          <a:xfrm>
            <a:off x="781155" y="1053819"/>
            <a:ext cx="2757567" cy="2308324"/>
          </a:xfrm>
          <a:prstGeom prst="rect">
            <a:avLst/>
          </a:prstGeom>
          <a:solidFill>
            <a:schemeClr val="bg1"/>
          </a:solidFill>
        </p:spPr>
        <p:txBody>
          <a:bodyPr wrap="square" rtlCol="0">
            <a:spAutoFit/>
          </a:bodyPr>
          <a:lstStyle/>
          <a:p>
            <a:r>
              <a:rPr lang="en-US" sz="2400" dirty="0"/>
              <a:t>Each pixel in the watershed has the same precipitation as the nearest gauge (by Euclidean distance)</a:t>
            </a:r>
          </a:p>
        </p:txBody>
      </p:sp>
    </p:spTree>
    <p:extLst>
      <p:ext uri="{BB962C8B-B14F-4D97-AF65-F5344CB8AC3E}">
        <p14:creationId xmlns:p14="http://schemas.microsoft.com/office/powerpoint/2010/main" val="357649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6912" t="39489" r="22181" b="21401"/>
          <a:stretch/>
        </p:blipFill>
        <p:spPr>
          <a:xfrm>
            <a:off x="704776" y="-300038"/>
            <a:ext cx="10782452" cy="7458076"/>
          </a:xfrm>
          <a:prstGeom prst="rect">
            <a:avLst/>
          </a:prstGeom>
        </p:spPr>
      </p:pic>
      <p:sp>
        <p:nvSpPr>
          <p:cNvPr id="7" name="Oval 6"/>
          <p:cNvSpPr/>
          <p:nvPr/>
        </p:nvSpPr>
        <p:spPr>
          <a:xfrm>
            <a:off x="9628151" y="-10049"/>
            <a:ext cx="299798" cy="340327"/>
          </a:xfrm>
          <a:prstGeom prst="ellipse">
            <a:avLst/>
          </a:prstGeom>
          <a:solidFill>
            <a:srgbClr val="FF0000"/>
          </a:solid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8902960" y="3956643"/>
            <a:ext cx="299798" cy="340327"/>
          </a:xfrm>
          <a:prstGeom prst="ellipse">
            <a:avLst/>
          </a:prstGeom>
          <a:solidFill>
            <a:srgbClr val="FF0000"/>
          </a:solid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345614" y="6119039"/>
            <a:ext cx="299798" cy="340327"/>
          </a:xfrm>
          <a:prstGeom prst="ellipse">
            <a:avLst/>
          </a:prstGeom>
          <a:solidFill>
            <a:srgbClr val="FF0000"/>
          </a:solid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187323" y="302125"/>
            <a:ext cx="6220283" cy="523220"/>
          </a:xfrm>
          <a:prstGeom prst="rect">
            <a:avLst/>
          </a:prstGeom>
          <a:noFill/>
        </p:spPr>
        <p:txBody>
          <a:bodyPr wrap="square" rtlCol="0">
            <a:spAutoFit/>
          </a:bodyPr>
          <a:lstStyle/>
          <a:p>
            <a:r>
              <a:rPr lang="en-US" sz="2800" dirty="0"/>
              <a:t>Thiessen polygons or nearest neighbor</a:t>
            </a:r>
          </a:p>
        </p:txBody>
      </p:sp>
      <p:sp>
        <p:nvSpPr>
          <p:cNvPr id="10" name="Oval 9"/>
          <p:cNvSpPr/>
          <p:nvPr/>
        </p:nvSpPr>
        <p:spPr>
          <a:xfrm>
            <a:off x="6933982" y="1483821"/>
            <a:ext cx="299798" cy="340327"/>
          </a:xfrm>
          <a:prstGeom prst="ellipse">
            <a:avLst/>
          </a:prstGeom>
          <a:solidFill>
            <a:srgbClr val="FF0000"/>
          </a:solid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V="1">
            <a:off x="2498735" y="1653977"/>
            <a:ext cx="4585151" cy="4635218"/>
          </a:xfrm>
          <a:prstGeom prst="line">
            <a:avLst/>
          </a:prstGeom>
          <a:ln>
            <a:solidFill>
              <a:srgbClr val="FFFF00"/>
            </a:solidFill>
            <a:prstDash val="lg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2498731" y="4126811"/>
            <a:ext cx="6554129" cy="2162391"/>
          </a:xfrm>
          <a:prstGeom prst="line">
            <a:avLst/>
          </a:prstGeom>
          <a:ln>
            <a:solidFill>
              <a:srgbClr val="FFFF00"/>
            </a:solidFill>
            <a:prstDash val="lg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689706" y="4909816"/>
            <a:ext cx="191736" cy="596366"/>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894394" y="3086100"/>
            <a:ext cx="1795312" cy="1882140"/>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572398" y="3788569"/>
            <a:ext cx="433275" cy="464344"/>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AEF51E92-FF9B-40FA-A89F-9F61B52F590D}"/>
              </a:ext>
            </a:extLst>
          </p:cNvPr>
          <p:cNvSpPr txBox="1"/>
          <p:nvPr/>
        </p:nvSpPr>
        <p:spPr>
          <a:xfrm>
            <a:off x="781155" y="1053819"/>
            <a:ext cx="2757567" cy="2308324"/>
          </a:xfrm>
          <a:prstGeom prst="rect">
            <a:avLst/>
          </a:prstGeom>
          <a:solidFill>
            <a:schemeClr val="bg1"/>
          </a:solidFill>
        </p:spPr>
        <p:txBody>
          <a:bodyPr wrap="square" rtlCol="0">
            <a:spAutoFit/>
          </a:bodyPr>
          <a:lstStyle/>
          <a:p>
            <a:r>
              <a:rPr lang="en-US" sz="2400" dirty="0"/>
              <a:t>Each pixel in the watershed has the same precipitation as the nearest gauge (by Euclidean distance)</a:t>
            </a:r>
          </a:p>
        </p:txBody>
      </p:sp>
    </p:spTree>
    <p:extLst>
      <p:ext uri="{BB962C8B-B14F-4D97-AF65-F5344CB8AC3E}">
        <p14:creationId xmlns:p14="http://schemas.microsoft.com/office/powerpoint/2010/main" val="232484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xit" presetSubtype="0" fill="hold" nodeType="withEffect">
                                  <p:stCondLst>
                                    <p:cond delay="0"/>
                                  </p:stCondLst>
                                  <p:childTnLst>
                                    <p:animEffect transition="out" filter="fade">
                                      <p:cBhvr>
                                        <p:cTn id="25" dur="500"/>
                                        <p:tgtEl>
                                          <p:spTgt spid="33"/>
                                        </p:tgtEl>
                                      </p:cBhvr>
                                    </p:animEffect>
                                    <p:set>
                                      <p:cBhvr>
                                        <p:cTn id="26"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6912" t="39489" r="22181" b="21401"/>
          <a:stretch/>
        </p:blipFill>
        <p:spPr>
          <a:xfrm>
            <a:off x="704776" y="-300038"/>
            <a:ext cx="10782452" cy="7458076"/>
          </a:xfrm>
          <a:prstGeom prst="rect">
            <a:avLst/>
          </a:prstGeom>
        </p:spPr>
      </p:pic>
      <p:sp>
        <p:nvSpPr>
          <p:cNvPr id="7" name="Oval 6"/>
          <p:cNvSpPr/>
          <p:nvPr/>
        </p:nvSpPr>
        <p:spPr>
          <a:xfrm>
            <a:off x="9628151" y="-10049"/>
            <a:ext cx="299798" cy="340327"/>
          </a:xfrm>
          <a:prstGeom prst="ellipse">
            <a:avLst/>
          </a:prstGeom>
          <a:solidFill>
            <a:srgbClr val="FF0000"/>
          </a:solid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8902960" y="3956643"/>
            <a:ext cx="299798" cy="340327"/>
          </a:xfrm>
          <a:prstGeom prst="ellipse">
            <a:avLst/>
          </a:prstGeom>
          <a:solidFill>
            <a:srgbClr val="FF0000"/>
          </a:solid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345614" y="6119039"/>
            <a:ext cx="299798" cy="340327"/>
          </a:xfrm>
          <a:prstGeom prst="ellipse">
            <a:avLst/>
          </a:prstGeom>
          <a:solidFill>
            <a:srgbClr val="FF0000"/>
          </a:solid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933982" y="1483821"/>
            <a:ext cx="299798" cy="340327"/>
          </a:xfrm>
          <a:prstGeom prst="ellipse">
            <a:avLst/>
          </a:prstGeom>
          <a:solidFill>
            <a:srgbClr val="FF0000"/>
          </a:solid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V="1">
            <a:off x="7099040" y="165103"/>
            <a:ext cx="2691699" cy="1485899"/>
          </a:xfrm>
          <a:prstGeom prst="line">
            <a:avLst/>
          </a:prstGeom>
          <a:ln>
            <a:solidFill>
              <a:srgbClr val="FFFF00"/>
            </a:solidFill>
            <a:prstDash val="lg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9054330" y="165107"/>
            <a:ext cx="736408" cy="3962399"/>
          </a:xfrm>
          <a:prstGeom prst="line">
            <a:avLst/>
          </a:prstGeom>
          <a:ln>
            <a:solidFill>
              <a:srgbClr val="FFFF00"/>
            </a:solidFill>
            <a:prstDash val="lgDash"/>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8302051" y="652465"/>
            <a:ext cx="285676" cy="511175"/>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9222913" y="2143043"/>
            <a:ext cx="399242" cy="77494"/>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8311577" y="652462"/>
            <a:ext cx="891185" cy="1529328"/>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9128923" y="2143049"/>
            <a:ext cx="799026" cy="138195"/>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689706" y="4909816"/>
            <a:ext cx="191736" cy="596366"/>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3894394" y="3086100"/>
            <a:ext cx="1795312" cy="1882140"/>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44ACF427-44F9-4D73-A73C-68483BA908C8}"/>
              </a:ext>
            </a:extLst>
          </p:cNvPr>
          <p:cNvSpPr txBox="1"/>
          <p:nvPr/>
        </p:nvSpPr>
        <p:spPr>
          <a:xfrm>
            <a:off x="1187323" y="302125"/>
            <a:ext cx="6220283" cy="523220"/>
          </a:xfrm>
          <a:prstGeom prst="rect">
            <a:avLst/>
          </a:prstGeom>
          <a:noFill/>
        </p:spPr>
        <p:txBody>
          <a:bodyPr wrap="square" rtlCol="0">
            <a:spAutoFit/>
          </a:bodyPr>
          <a:lstStyle/>
          <a:p>
            <a:r>
              <a:rPr lang="en-US" sz="2800" dirty="0"/>
              <a:t>Thiessen polygons or nearest neighbor</a:t>
            </a:r>
          </a:p>
        </p:txBody>
      </p:sp>
      <p:sp>
        <p:nvSpPr>
          <p:cNvPr id="3" name="TextBox 2">
            <a:extLst>
              <a:ext uri="{FF2B5EF4-FFF2-40B4-BE49-F238E27FC236}">
                <a16:creationId xmlns:a16="http://schemas.microsoft.com/office/drawing/2014/main" id="{5618A3E1-451A-40CB-9145-0F42409C5E9A}"/>
              </a:ext>
            </a:extLst>
          </p:cNvPr>
          <p:cNvSpPr txBox="1"/>
          <p:nvPr/>
        </p:nvSpPr>
        <p:spPr>
          <a:xfrm>
            <a:off x="781155" y="1053819"/>
            <a:ext cx="2757567" cy="2308324"/>
          </a:xfrm>
          <a:prstGeom prst="rect">
            <a:avLst/>
          </a:prstGeom>
          <a:solidFill>
            <a:schemeClr val="bg1"/>
          </a:solidFill>
        </p:spPr>
        <p:txBody>
          <a:bodyPr wrap="square" rtlCol="0">
            <a:spAutoFit/>
          </a:bodyPr>
          <a:lstStyle/>
          <a:p>
            <a:r>
              <a:rPr lang="en-US" sz="2400" dirty="0"/>
              <a:t>Each pixel in the watershed has the same precipitation as the nearest gauge (by Euclidean distance)</a:t>
            </a:r>
          </a:p>
        </p:txBody>
      </p:sp>
    </p:spTree>
    <p:extLst>
      <p:ext uri="{BB962C8B-B14F-4D97-AF65-F5344CB8AC3E}">
        <p14:creationId xmlns:p14="http://schemas.microsoft.com/office/powerpoint/2010/main" val="297877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par>
                                <p:cTn id="27" presetID="10" presetClass="exit" presetSubtype="0" fill="hold" nodeType="withEffect">
                                  <p:stCondLst>
                                    <p:cond delay="0"/>
                                  </p:stCondLst>
                                  <p:childTnLst>
                                    <p:animEffect transition="out" filter="fade">
                                      <p:cBhvr>
                                        <p:cTn id="28" dur="500"/>
                                        <p:tgtEl>
                                          <p:spTgt spid="20"/>
                                        </p:tgtEl>
                                      </p:cBhvr>
                                    </p:animEffect>
                                    <p:set>
                                      <p:cBhvr>
                                        <p:cTn id="29" dur="1" fill="hold">
                                          <p:stCondLst>
                                            <p:cond delay="499"/>
                                          </p:stCondLst>
                                        </p:cTn>
                                        <p:tgtEl>
                                          <p:spTgt spid="20"/>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6912" t="39489" r="22181" b="21401"/>
          <a:stretch/>
        </p:blipFill>
        <p:spPr>
          <a:xfrm>
            <a:off x="704776" y="-300038"/>
            <a:ext cx="10782452" cy="7458076"/>
          </a:xfrm>
          <a:prstGeom prst="rect">
            <a:avLst/>
          </a:prstGeom>
        </p:spPr>
      </p:pic>
      <p:sp>
        <p:nvSpPr>
          <p:cNvPr id="7" name="Oval 6"/>
          <p:cNvSpPr/>
          <p:nvPr/>
        </p:nvSpPr>
        <p:spPr>
          <a:xfrm>
            <a:off x="9628151" y="-10049"/>
            <a:ext cx="299798" cy="340327"/>
          </a:xfrm>
          <a:prstGeom prst="ellipse">
            <a:avLst/>
          </a:prstGeom>
          <a:solidFill>
            <a:srgbClr val="FF0000"/>
          </a:solid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8902960" y="3956643"/>
            <a:ext cx="299798" cy="340327"/>
          </a:xfrm>
          <a:prstGeom prst="ellipse">
            <a:avLst/>
          </a:prstGeom>
          <a:solidFill>
            <a:srgbClr val="FF0000"/>
          </a:solid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345614" y="6119039"/>
            <a:ext cx="299798" cy="340327"/>
          </a:xfrm>
          <a:prstGeom prst="ellipse">
            <a:avLst/>
          </a:prstGeom>
          <a:solidFill>
            <a:srgbClr val="FF0000"/>
          </a:solid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933982" y="1483821"/>
            <a:ext cx="299798" cy="340327"/>
          </a:xfrm>
          <a:prstGeom prst="ellipse">
            <a:avLst/>
          </a:prstGeom>
          <a:solidFill>
            <a:srgbClr val="FF0000"/>
          </a:solid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7099040" y="1651001"/>
            <a:ext cx="1945041" cy="2480324"/>
          </a:xfrm>
          <a:prstGeom prst="line">
            <a:avLst/>
          </a:prstGeom>
          <a:ln>
            <a:solidFill>
              <a:srgbClr val="FFFF00"/>
            </a:solidFill>
            <a:prstDash val="lgDash"/>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8311577" y="652462"/>
            <a:ext cx="891185" cy="1529328"/>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9128923" y="2143049"/>
            <a:ext cx="799026" cy="138195"/>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689706" y="4909816"/>
            <a:ext cx="191736" cy="596366"/>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3894394" y="3086100"/>
            <a:ext cx="1795312" cy="1882140"/>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7953584" y="2835405"/>
            <a:ext cx="302036" cy="218207"/>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5689710" y="2143044"/>
            <a:ext cx="3439217" cy="2766772"/>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8EB0F75A-A64F-4D55-8969-E2C43780943F}"/>
              </a:ext>
            </a:extLst>
          </p:cNvPr>
          <p:cNvSpPr txBox="1"/>
          <p:nvPr/>
        </p:nvSpPr>
        <p:spPr>
          <a:xfrm>
            <a:off x="1187323" y="302125"/>
            <a:ext cx="6220283" cy="523220"/>
          </a:xfrm>
          <a:prstGeom prst="rect">
            <a:avLst/>
          </a:prstGeom>
          <a:noFill/>
        </p:spPr>
        <p:txBody>
          <a:bodyPr wrap="square" rtlCol="0">
            <a:spAutoFit/>
          </a:bodyPr>
          <a:lstStyle/>
          <a:p>
            <a:r>
              <a:rPr lang="en-US" sz="2800" dirty="0"/>
              <a:t>Thiessen polygons or nearest neighbor</a:t>
            </a:r>
          </a:p>
        </p:txBody>
      </p:sp>
      <p:sp>
        <p:nvSpPr>
          <p:cNvPr id="3" name="TextBox 2">
            <a:extLst>
              <a:ext uri="{FF2B5EF4-FFF2-40B4-BE49-F238E27FC236}">
                <a16:creationId xmlns:a16="http://schemas.microsoft.com/office/drawing/2014/main" id="{F5089548-5406-4D6D-ACC4-83871E886B0C}"/>
              </a:ext>
            </a:extLst>
          </p:cNvPr>
          <p:cNvSpPr txBox="1"/>
          <p:nvPr/>
        </p:nvSpPr>
        <p:spPr>
          <a:xfrm>
            <a:off x="781155" y="1053819"/>
            <a:ext cx="2757567" cy="2308324"/>
          </a:xfrm>
          <a:prstGeom prst="rect">
            <a:avLst/>
          </a:prstGeom>
          <a:solidFill>
            <a:schemeClr val="bg1"/>
          </a:solidFill>
        </p:spPr>
        <p:txBody>
          <a:bodyPr wrap="square" rtlCol="0">
            <a:spAutoFit/>
          </a:bodyPr>
          <a:lstStyle/>
          <a:p>
            <a:r>
              <a:rPr lang="en-US" sz="2400" dirty="0"/>
              <a:t>Each pixel in the watershed has the same precipitation as the nearest gauge (by Euclidean distance)</a:t>
            </a:r>
          </a:p>
        </p:txBody>
      </p:sp>
    </p:spTree>
    <p:extLst>
      <p:ext uri="{BB962C8B-B14F-4D97-AF65-F5344CB8AC3E}">
        <p14:creationId xmlns:p14="http://schemas.microsoft.com/office/powerpoint/2010/main" val="126574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xit" presetSubtype="0" fill="hold" nodeType="withEffect">
                                  <p:stCondLst>
                                    <p:cond delay="0"/>
                                  </p:stCondLst>
                                  <p:childTnLst>
                                    <p:animEffect transition="out" filter="fade">
                                      <p:cBhvr>
                                        <p:cTn id="19" dur="500"/>
                                        <p:tgtEl>
                                          <p:spTgt spid="21"/>
                                        </p:tgtEl>
                                      </p:cBhvr>
                                    </p:animEffect>
                                    <p:set>
                                      <p:cBhvr>
                                        <p:cTn id="20"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6912" t="39489" r="22181" b="21401"/>
          <a:stretch/>
        </p:blipFill>
        <p:spPr>
          <a:xfrm>
            <a:off x="704776" y="-300038"/>
            <a:ext cx="10782452" cy="7458076"/>
          </a:xfrm>
          <a:prstGeom prst="rect">
            <a:avLst/>
          </a:prstGeom>
        </p:spPr>
      </p:pic>
      <p:pic>
        <p:nvPicPr>
          <p:cNvPr id="19" name="Picture 18"/>
          <p:cNvPicPr>
            <a:picLocks noChangeAspect="1"/>
          </p:cNvPicPr>
          <p:nvPr/>
        </p:nvPicPr>
        <p:blipFill>
          <a:blip r:embed="rId4"/>
          <a:stretch>
            <a:fillRect/>
          </a:stretch>
        </p:blipFill>
        <p:spPr>
          <a:xfrm>
            <a:off x="979041" y="-886149"/>
            <a:ext cx="10233925" cy="8630298"/>
          </a:xfrm>
          <a:prstGeom prst="rect">
            <a:avLst/>
          </a:prstGeom>
        </p:spPr>
      </p:pic>
      <p:sp>
        <p:nvSpPr>
          <p:cNvPr id="7" name="Oval 6"/>
          <p:cNvSpPr/>
          <p:nvPr/>
        </p:nvSpPr>
        <p:spPr>
          <a:xfrm>
            <a:off x="9628151" y="-10049"/>
            <a:ext cx="299798" cy="340327"/>
          </a:xfrm>
          <a:prstGeom prst="ellipse">
            <a:avLst/>
          </a:prstGeom>
          <a:solidFill>
            <a:srgbClr val="FF0000"/>
          </a:solid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8902960" y="3956643"/>
            <a:ext cx="299798" cy="340327"/>
          </a:xfrm>
          <a:prstGeom prst="ellipse">
            <a:avLst/>
          </a:prstGeom>
          <a:solidFill>
            <a:srgbClr val="FF0000"/>
          </a:solid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345614" y="6119039"/>
            <a:ext cx="299798" cy="340327"/>
          </a:xfrm>
          <a:prstGeom prst="ellipse">
            <a:avLst/>
          </a:prstGeom>
          <a:solidFill>
            <a:srgbClr val="FF0000"/>
          </a:solid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933982" y="1483821"/>
            <a:ext cx="299798" cy="340327"/>
          </a:xfrm>
          <a:prstGeom prst="ellipse">
            <a:avLst/>
          </a:prstGeom>
          <a:solidFill>
            <a:srgbClr val="FF0000"/>
          </a:solid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8311577" y="652462"/>
            <a:ext cx="891185" cy="1529328"/>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9128923" y="2143049"/>
            <a:ext cx="799026" cy="138195"/>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689706" y="4909816"/>
            <a:ext cx="191736" cy="596366"/>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3894394" y="3086100"/>
            <a:ext cx="1795312" cy="1882140"/>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5689710" y="2143044"/>
            <a:ext cx="3439217" cy="2766772"/>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74BCD793-456F-4F7B-867F-BB700D914A6A}"/>
              </a:ext>
            </a:extLst>
          </p:cNvPr>
          <p:cNvSpPr txBox="1"/>
          <p:nvPr/>
        </p:nvSpPr>
        <p:spPr>
          <a:xfrm>
            <a:off x="781155" y="1053819"/>
            <a:ext cx="2757567" cy="2308324"/>
          </a:xfrm>
          <a:prstGeom prst="rect">
            <a:avLst/>
          </a:prstGeom>
          <a:solidFill>
            <a:schemeClr val="bg1"/>
          </a:solidFill>
        </p:spPr>
        <p:txBody>
          <a:bodyPr wrap="square" rtlCol="0">
            <a:spAutoFit/>
          </a:bodyPr>
          <a:lstStyle/>
          <a:p>
            <a:r>
              <a:rPr lang="en-US" sz="2400" dirty="0"/>
              <a:t>Each pixel in the watershed has the same precipitation as the nearest gauge (by Euclidean distance)</a:t>
            </a:r>
          </a:p>
        </p:txBody>
      </p:sp>
      <p:sp>
        <p:nvSpPr>
          <p:cNvPr id="4" name="TextBox 3">
            <a:extLst>
              <a:ext uri="{FF2B5EF4-FFF2-40B4-BE49-F238E27FC236}">
                <a16:creationId xmlns:a16="http://schemas.microsoft.com/office/drawing/2014/main" id="{97EFD894-06B2-4CC5-849B-DBE6A2D364FE}"/>
              </a:ext>
            </a:extLst>
          </p:cNvPr>
          <p:cNvSpPr txBox="1"/>
          <p:nvPr/>
        </p:nvSpPr>
        <p:spPr>
          <a:xfrm>
            <a:off x="1187323" y="302125"/>
            <a:ext cx="6220283" cy="523220"/>
          </a:xfrm>
          <a:prstGeom prst="rect">
            <a:avLst/>
          </a:prstGeom>
          <a:solidFill>
            <a:schemeClr val="bg1"/>
          </a:solidFill>
        </p:spPr>
        <p:txBody>
          <a:bodyPr wrap="square" rtlCol="0">
            <a:spAutoFit/>
          </a:bodyPr>
          <a:lstStyle/>
          <a:p>
            <a:r>
              <a:rPr lang="en-US" sz="2800" dirty="0"/>
              <a:t>Thiessen polygons or nearest neighbor</a:t>
            </a:r>
          </a:p>
        </p:txBody>
      </p:sp>
    </p:spTree>
    <p:extLst>
      <p:ext uri="{BB962C8B-B14F-4D97-AF65-F5344CB8AC3E}">
        <p14:creationId xmlns:p14="http://schemas.microsoft.com/office/powerpoint/2010/main" val="268622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6912" t="39489" r="22181" b="21401"/>
          <a:stretch/>
        </p:blipFill>
        <p:spPr>
          <a:xfrm>
            <a:off x="704776" y="-300038"/>
            <a:ext cx="10782452" cy="7458076"/>
          </a:xfrm>
          <a:prstGeom prst="rect">
            <a:avLst/>
          </a:prstGeom>
        </p:spPr>
      </p:pic>
      <p:sp>
        <p:nvSpPr>
          <p:cNvPr id="9" name="Oval 8"/>
          <p:cNvSpPr/>
          <p:nvPr/>
        </p:nvSpPr>
        <p:spPr>
          <a:xfrm>
            <a:off x="2345614" y="6119039"/>
            <a:ext cx="299798" cy="340327"/>
          </a:xfrm>
          <a:prstGeom prst="ellipse">
            <a:avLst/>
          </a:prstGeom>
          <a:solidFill>
            <a:srgbClr val="FF0000"/>
          </a:solid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9628151" y="-10049"/>
            <a:ext cx="299798" cy="340327"/>
          </a:xfrm>
          <a:prstGeom prst="ellipse">
            <a:avLst/>
          </a:prstGeom>
          <a:solidFill>
            <a:srgbClr val="FF0000"/>
          </a:solid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8902960" y="3956643"/>
            <a:ext cx="299798" cy="340327"/>
          </a:xfrm>
          <a:prstGeom prst="ellipse">
            <a:avLst/>
          </a:prstGeom>
          <a:solidFill>
            <a:srgbClr val="FF0000"/>
          </a:solid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F6CE34A-0989-41B8-AE25-95CED322971D}"/>
              </a:ext>
            </a:extLst>
          </p:cNvPr>
          <p:cNvSpPr txBox="1"/>
          <p:nvPr/>
        </p:nvSpPr>
        <p:spPr>
          <a:xfrm>
            <a:off x="1187323" y="302125"/>
            <a:ext cx="6220283" cy="523220"/>
          </a:xfrm>
          <a:prstGeom prst="rect">
            <a:avLst/>
          </a:prstGeom>
          <a:noFill/>
        </p:spPr>
        <p:txBody>
          <a:bodyPr wrap="square" rtlCol="0">
            <a:spAutoFit/>
          </a:bodyPr>
          <a:lstStyle/>
          <a:p>
            <a:r>
              <a:rPr lang="en-US" sz="2800" dirty="0"/>
              <a:t>Hypsometric model</a:t>
            </a:r>
          </a:p>
        </p:txBody>
      </p:sp>
      <p:sp>
        <p:nvSpPr>
          <p:cNvPr id="3" name="TextBox 2">
            <a:extLst>
              <a:ext uri="{FF2B5EF4-FFF2-40B4-BE49-F238E27FC236}">
                <a16:creationId xmlns:a16="http://schemas.microsoft.com/office/drawing/2014/main" id="{F01B301E-4B11-4A4F-9AF8-B9BD697AA68F}"/>
              </a:ext>
            </a:extLst>
          </p:cNvPr>
          <p:cNvSpPr txBox="1"/>
          <p:nvPr/>
        </p:nvSpPr>
        <p:spPr>
          <a:xfrm>
            <a:off x="781155" y="1053819"/>
            <a:ext cx="2757567" cy="2677656"/>
          </a:xfrm>
          <a:prstGeom prst="rect">
            <a:avLst/>
          </a:prstGeom>
          <a:solidFill>
            <a:schemeClr val="bg1"/>
          </a:solidFill>
        </p:spPr>
        <p:txBody>
          <a:bodyPr wrap="square" rtlCol="0">
            <a:spAutoFit/>
          </a:bodyPr>
          <a:lstStyle/>
          <a:p>
            <a:r>
              <a:rPr lang="en-US" sz="2400" dirty="0"/>
              <a:t>Each pixel in the watershed has the precipitation predicted by a model of precipitation vs. elevation</a:t>
            </a:r>
          </a:p>
        </p:txBody>
      </p:sp>
      <p:sp>
        <p:nvSpPr>
          <p:cNvPr id="10" name="TextBox 9">
            <a:extLst>
              <a:ext uri="{FF2B5EF4-FFF2-40B4-BE49-F238E27FC236}">
                <a16:creationId xmlns:a16="http://schemas.microsoft.com/office/drawing/2014/main" id="{D2D28FBE-9433-4EAB-8A0B-F724F4EEED46}"/>
              </a:ext>
            </a:extLst>
          </p:cNvPr>
          <p:cNvSpPr txBox="1"/>
          <p:nvPr/>
        </p:nvSpPr>
        <p:spPr>
          <a:xfrm>
            <a:off x="10031439" y="99445"/>
            <a:ext cx="1455786" cy="461665"/>
          </a:xfrm>
          <a:prstGeom prst="rect">
            <a:avLst/>
          </a:prstGeom>
          <a:solidFill>
            <a:schemeClr val="bg1"/>
          </a:solidFill>
        </p:spPr>
        <p:txBody>
          <a:bodyPr wrap="square" rtlCol="0">
            <a:spAutoFit/>
          </a:bodyPr>
          <a:lstStyle/>
          <a:p>
            <a:r>
              <a:rPr lang="en-US" sz="2400" dirty="0"/>
              <a:t>854 mm</a:t>
            </a:r>
          </a:p>
        </p:txBody>
      </p:sp>
      <p:sp>
        <p:nvSpPr>
          <p:cNvPr id="11" name="TextBox 10">
            <a:extLst>
              <a:ext uri="{FF2B5EF4-FFF2-40B4-BE49-F238E27FC236}">
                <a16:creationId xmlns:a16="http://schemas.microsoft.com/office/drawing/2014/main" id="{F9E0D2AD-5A48-4D24-9A47-8CBA22650FF8}"/>
              </a:ext>
            </a:extLst>
          </p:cNvPr>
          <p:cNvSpPr txBox="1"/>
          <p:nvPr/>
        </p:nvSpPr>
        <p:spPr>
          <a:xfrm>
            <a:off x="10145337" y="3895973"/>
            <a:ext cx="1376104" cy="461665"/>
          </a:xfrm>
          <a:prstGeom prst="rect">
            <a:avLst/>
          </a:prstGeom>
          <a:solidFill>
            <a:schemeClr val="bg1"/>
          </a:solidFill>
        </p:spPr>
        <p:txBody>
          <a:bodyPr wrap="square" rtlCol="0">
            <a:spAutoFit/>
          </a:bodyPr>
          <a:lstStyle/>
          <a:p>
            <a:r>
              <a:rPr lang="en-US" sz="2400" dirty="0"/>
              <a:t>708 mm</a:t>
            </a:r>
          </a:p>
        </p:txBody>
      </p:sp>
      <p:sp>
        <p:nvSpPr>
          <p:cNvPr id="12" name="TextBox 11">
            <a:extLst>
              <a:ext uri="{FF2B5EF4-FFF2-40B4-BE49-F238E27FC236}">
                <a16:creationId xmlns:a16="http://schemas.microsoft.com/office/drawing/2014/main" id="{ABBB76EE-FA2D-4F5E-BBEC-0A26EBF8BA7F}"/>
              </a:ext>
            </a:extLst>
          </p:cNvPr>
          <p:cNvSpPr txBox="1"/>
          <p:nvPr/>
        </p:nvSpPr>
        <p:spPr>
          <a:xfrm>
            <a:off x="1248213" y="5213924"/>
            <a:ext cx="1397199" cy="461665"/>
          </a:xfrm>
          <a:prstGeom prst="rect">
            <a:avLst/>
          </a:prstGeom>
          <a:solidFill>
            <a:schemeClr val="bg1"/>
          </a:solidFill>
        </p:spPr>
        <p:txBody>
          <a:bodyPr wrap="square" rtlCol="0">
            <a:spAutoFit/>
          </a:bodyPr>
          <a:lstStyle/>
          <a:p>
            <a:r>
              <a:rPr lang="en-US" sz="2400" dirty="0"/>
              <a:t>450 mm</a:t>
            </a:r>
          </a:p>
        </p:txBody>
      </p:sp>
      <p:sp>
        <p:nvSpPr>
          <p:cNvPr id="4" name="Star: 5 Points 3">
            <a:extLst>
              <a:ext uri="{FF2B5EF4-FFF2-40B4-BE49-F238E27FC236}">
                <a16:creationId xmlns:a16="http://schemas.microsoft.com/office/drawing/2014/main" id="{466377FC-9270-432B-BEC6-A3222F758C9B}"/>
              </a:ext>
            </a:extLst>
          </p:cNvPr>
          <p:cNvSpPr/>
          <p:nvPr/>
        </p:nvSpPr>
        <p:spPr>
          <a:xfrm>
            <a:off x="9116697" y="1483821"/>
            <a:ext cx="447869" cy="497632"/>
          </a:xfrm>
          <a:prstGeom prst="star5">
            <a:avLst/>
          </a:prstGeom>
          <a:solidFill>
            <a:srgbClr val="FF0000"/>
          </a:solid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ECACA98D-2032-41AA-9449-696C3B70CCF8}"/>
              </a:ext>
            </a:extLst>
          </p:cNvPr>
          <p:cNvGrpSpPr/>
          <p:nvPr/>
        </p:nvGrpSpPr>
        <p:grpSpPr>
          <a:xfrm>
            <a:off x="9305956" y="476719"/>
            <a:ext cx="2663819" cy="1151095"/>
            <a:chOff x="9305956" y="476719"/>
            <a:chExt cx="2663819" cy="1151095"/>
          </a:xfrm>
        </p:grpSpPr>
        <p:sp>
          <p:nvSpPr>
            <p:cNvPr id="16" name="TextBox 15">
              <a:extLst>
                <a:ext uri="{FF2B5EF4-FFF2-40B4-BE49-F238E27FC236}">
                  <a16:creationId xmlns:a16="http://schemas.microsoft.com/office/drawing/2014/main" id="{53D50028-200B-4A6C-B5AB-F9CB36BB85C1}"/>
                </a:ext>
              </a:extLst>
            </p:cNvPr>
            <p:cNvSpPr txBox="1"/>
            <p:nvPr/>
          </p:nvSpPr>
          <p:spPr>
            <a:xfrm>
              <a:off x="10513989" y="796817"/>
              <a:ext cx="1455786" cy="830997"/>
            </a:xfrm>
            <a:prstGeom prst="rect">
              <a:avLst/>
            </a:prstGeom>
            <a:solidFill>
              <a:schemeClr val="bg1"/>
            </a:solidFill>
          </p:spPr>
          <p:txBody>
            <a:bodyPr wrap="square" rtlCol="0">
              <a:spAutoFit/>
            </a:bodyPr>
            <a:lstStyle/>
            <a:p>
              <a:r>
                <a:rPr lang="en-US" sz="2400" dirty="0"/>
                <a:t>Closest </a:t>
              </a:r>
            </a:p>
            <a:p>
              <a:r>
                <a:rPr lang="en-US" sz="2400" dirty="0"/>
                <a:t>gauge</a:t>
              </a:r>
            </a:p>
          </p:txBody>
        </p:sp>
        <p:sp>
          <p:nvSpPr>
            <p:cNvPr id="5" name="Arrow: Right 4">
              <a:extLst>
                <a:ext uri="{FF2B5EF4-FFF2-40B4-BE49-F238E27FC236}">
                  <a16:creationId xmlns:a16="http://schemas.microsoft.com/office/drawing/2014/main" id="{6CBB8C10-3D0B-42CB-BDFB-B96286FBCB3B}"/>
                </a:ext>
              </a:extLst>
            </p:cNvPr>
            <p:cNvSpPr/>
            <p:nvPr/>
          </p:nvSpPr>
          <p:spPr>
            <a:xfrm rot="16971119">
              <a:off x="9204884" y="577791"/>
              <a:ext cx="800920" cy="598776"/>
            </a:xfrm>
            <a:prstGeom prst="rightArrow">
              <a:avLst/>
            </a:prstGeom>
            <a:solidFill>
              <a:srgbClr val="FF0000"/>
            </a:solid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22193F71-02FF-4FEB-93F0-69164ACE8F23}"/>
              </a:ext>
            </a:extLst>
          </p:cNvPr>
          <p:cNvGrpSpPr/>
          <p:nvPr/>
        </p:nvGrpSpPr>
        <p:grpSpPr>
          <a:xfrm>
            <a:off x="8903371" y="2196429"/>
            <a:ext cx="2909117" cy="1545235"/>
            <a:chOff x="9156468" y="463166"/>
            <a:chExt cx="2909117" cy="1545235"/>
          </a:xfrm>
        </p:grpSpPr>
        <p:sp>
          <p:nvSpPr>
            <p:cNvPr id="18" name="TextBox 17">
              <a:extLst>
                <a:ext uri="{FF2B5EF4-FFF2-40B4-BE49-F238E27FC236}">
                  <a16:creationId xmlns:a16="http://schemas.microsoft.com/office/drawing/2014/main" id="{B51EC4F1-FC09-4289-9AF9-2E88BBC7C264}"/>
                </a:ext>
              </a:extLst>
            </p:cNvPr>
            <p:cNvSpPr txBox="1"/>
            <p:nvPr/>
          </p:nvSpPr>
          <p:spPr>
            <a:xfrm>
              <a:off x="10284536" y="720756"/>
              <a:ext cx="1781049" cy="1200329"/>
            </a:xfrm>
            <a:prstGeom prst="rect">
              <a:avLst/>
            </a:prstGeom>
            <a:solidFill>
              <a:schemeClr val="bg1"/>
            </a:solidFill>
          </p:spPr>
          <p:txBody>
            <a:bodyPr wrap="square" rtlCol="0">
              <a:spAutoFit/>
            </a:bodyPr>
            <a:lstStyle/>
            <a:p>
              <a:r>
                <a:rPr lang="en-US" sz="2400" dirty="0"/>
                <a:t>Gauge with similar elevation</a:t>
              </a:r>
            </a:p>
          </p:txBody>
        </p:sp>
        <p:sp>
          <p:nvSpPr>
            <p:cNvPr id="19" name="Arrow: Right 18">
              <a:extLst>
                <a:ext uri="{FF2B5EF4-FFF2-40B4-BE49-F238E27FC236}">
                  <a16:creationId xmlns:a16="http://schemas.microsoft.com/office/drawing/2014/main" id="{1C5396E8-EE80-4D47-BF4C-67293FF4BF88}"/>
                </a:ext>
              </a:extLst>
            </p:cNvPr>
            <p:cNvSpPr/>
            <p:nvPr/>
          </p:nvSpPr>
          <p:spPr>
            <a:xfrm rot="5828534">
              <a:off x="8683238" y="936396"/>
              <a:ext cx="1545235" cy="598776"/>
            </a:xfrm>
            <a:prstGeom prst="rightArrow">
              <a:avLst/>
            </a:prstGeom>
            <a:solidFill>
              <a:srgbClr val="FF0000"/>
            </a:solid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quot;Not Allowed&quot; Symbol 7">
            <a:extLst>
              <a:ext uri="{FF2B5EF4-FFF2-40B4-BE49-F238E27FC236}">
                <a16:creationId xmlns:a16="http://schemas.microsoft.com/office/drawing/2014/main" id="{BF9D85F1-D2D8-4A65-A95D-949670249E8E}"/>
              </a:ext>
            </a:extLst>
          </p:cNvPr>
          <p:cNvSpPr/>
          <p:nvPr/>
        </p:nvSpPr>
        <p:spPr>
          <a:xfrm>
            <a:off x="10145336" y="497633"/>
            <a:ext cx="1781049" cy="1483820"/>
          </a:xfrm>
          <a:prstGeom prst="noSmoking">
            <a:avLst>
              <a:gd name="adj" fmla="val 10764"/>
            </a:avLst>
          </a:prstGeom>
          <a:solidFill>
            <a:srgbClr val="FF0000"/>
          </a:solidFill>
          <a:ln w="762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Circle: Hollow 19">
            <a:extLst>
              <a:ext uri="{FF2B5EF4-FFF2-40B4-BE49-F238E27FC236}">
                <a16:creationId xmlns:a16="http://schemas.microsoft.com/office/drawing/2014/main" id="{4B5408E1-384B-419D-A87B-B556E87CA11B}"/>
              </a:ext>
            </a:extLst>
          </p:cNvPr>
          <p:cNvSpPr/>
          <p:nvPr/>
        </p:nvSpPr>
        <p:spPr>
          <a:xfrm>
            <a:off x="9699376" y="2217161"/>
            <a:ext cx="2355775" cy="1678812"/>
          </a:xfrm>
          <a:prstGeom prst="donut">
            <a:avLst>
              <a:gd name="adj" fmla="val 11050"/>
            </a:avLst>
          </a:prstGeom>
          <a:solidFill>
            <a:srgbClr val="00B050"/>
          </a:solidFill>
          <a:ln w="762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8BED4081-EF51-4446-8677-ABBB2B752F1B}"/>
              </a:ext>
            </a:extLst>
          </p:cNvPr>
          <p:cNvSpPr txBox="1"/>
          <p:nvPr/>
        </p:nvSpPr>
        <p:spPr>
          <a:xfrm>
            <a:off x="2386898" y="3791692"/>
            <a:ext cx="1397199" cy="461665"/>
          </a:xfrm>
          <a:prstGeom prst="rect">
            <a:avLst/>
          </a:prstGeom>
          <a:solidFill>
            <a:schemeClr val="bg1"/>
          </a:solidFill>
        </p:spPr>
        <p:txBody>
          <a:bodyPr wrap="square" rtlCol="0">
            <a:spAutoFit/>
          </a:bodyPr>
          <a:lstStyle/>
          <a:p>
            <a:r>
              <a:rPr lang="en-US" sz="2400" dirty="0"/>
              <a:t>~580 mm</a:t>
            </a:r>
          </a:p>
        </p:txBody>
      </p:sp>
      <p:sp>
        <p:nvSpPr>
          <p:cNvPr id="22" name="Freeform: Shape 21">
            <a:extLst>
              <a:ext uri="{FF2B5EF4-FFF2-40B4-BE49-F238E27FC236}">
                <a16:creationId xmlns:a16="http://schemas.microsoft.com/office/drawing/2014/main" id="{E0E4CFFE-903F-4E94-BF80-E11D3ACB2162}"/>
              </a:ext>
            </a:extLst>
          </p:cNvPr>
          <p:cNvSpPr/>
          <p:nvPr/>
        </p:nvSpPr>
        <p:spPr>
          <a:xfrm>
            <a:off x="3639620" y="2506573"/>
            <a:ext cx="4035953" cy="3094919"/>
          </a:xfrm>
          <a:custGeom>
            <a:avLst/>
            <a:gdLst>
              <a:gd name="connsiteX0" fmla="*/ 0 w 4030824"/>
              <a:gd name="connsiteY0" fmla="*/ 2139821 h 3060441"/>
              <a:gd name="connsiteX1" fmla="*/ 149290 w 4030824"/>
              <a:gd name="connsiteY1" fmla="*/ 1940768 h 3060441"/>
              <a:gd name="connsiteX2" fmla="*/ 373224 w 4030824"/>
              <a:gd name="connsiteY2" fmla="*/ 1891005 h 3060441"/>
              <a:gd name="connsiteX3" fmla="*/ 510073 w 4030824"/>
              <a:gd name="connsiteY3" fmla="*/ 2052735 h 3060441"/>
              <a:gd name="connsiteX4" fmla="*/ 547396 w 4030824"/>
              <a:gd name="connsiteY4" fmla="*/ 1542662 h 3060441"/>
              <a:gd name="connsiteX5" fmla="*/ 410547 w 4030824"/>
              <a:gd name="connsiteY5" fmla="*/ 1368490 h 3060441"/>
              <a:gd name="connsiteX6" fmla="*/ 609600 w 4030824"/>
              <a:gd name="connsiteY6" fmla="*/ 1331168 h 3060441"/>
              <a:gd name="connsiteX7" fmla="*/ 821094 w 4030824"/>
              <a:gd name="connsiteY7" fmla="*/ 1219200 h 3060441"/>
              <a:gd name="connsiteX8" fmla="*/ 858416 w 4030824"/>
              <a:gd name="connsiteY8" fmla="*/ 908180 h 3060441"/>
              <a:gd name="connsiteX9" fmla="*/ 1181877 w 4030824"/>
              <a:gd name="connsiteY9" fmla="*/ 622041 h 3060441"/>
              <a:gd name="connsiteX10" fmla="*/ 1144555 w 4030824"/>
              <a:gd name="connsiteY10" fmla="*/ 945503 h 3060441"/>
              <a:gd name="connsiteX11" fmla="*/ 1244081 w 4030824"/>
              <a:gd name="connsiteY11" fmla="*/ 1132115 h 3060441"/>
              <a:gd name="connsiteX12" fmla="*/ 1691951 w 4030824"/>
              <a:gd name="connsiteY12" fmla="*/ 920621 h 3060441"/>
              <a:gd name="connsiteX13" fmla="*/ 1978090 w 4030824"/>
              <a:gd name="connsiteY13" fmla="*/ 957943 h 3060441"/>
              <a:gd name="connsiteX14" fmla="*/ 2226906 w 4030824"/>
              <a:gd name="connsiteY14" fmla="*/ 870858 h 3060441"/>
              <a:gd name="connsiteX15" fmla="*/ 2450841 w 4030824"/>
              <a:gd name="connsiteY15" fmla="*/ 920621 h 3060441"/>
              <a:gd name="connsiteX16" fmla="*/ 2040294 w 4030824"/>
              <a:gd name="connsiteY16" fmla="*/ 1082352 h 3060441"/>
              <a:gd name="connsiteX17" fmla="*/ 1555102 w 4030824"/>
              <a:gd name="connsiteY17" fmla="*/ 1169437 h 3060441"/>
              <a:gd name="connsiteX18" fmla="*/ 1244081 w 4030824"/>
              <a:gd name="connsiteY18" fmla="*/ 1405813 h 3060441"/>
              <a:gd name="connsiteX19" fmla="*/ 1181877 w 4030824"/>
              <a:gd name="connsiteY19" fmla="*/ 1530221 h 3060441"/>
              <a:gd name="connsiteX20" fmla="*/ 1169437 w 4030824"/>
              <a:gd name="connsiteY20" fmla="*/ 1667070 h 3060441"/>
              <a:gd name="connsiteX21" fmla="*/ 1156996 w 4030824"/>
              <a:gd name="connsiteY21" fmla="*/ 1990531 h 3060441"/>
              <a:gd name="connsiteX22" fmla="*/ 1617306 w 4030824"/>
              <a:gd name="connsiteY22" fmla="*/ 2077617 h 3060441"/>
              <a:gd name="connsiteX23" fmla="*/ 2276669 w 4030824"/>
              <a:gd name="connsiteY23" fmla="*/ 1940768 h 3060441"/>
              <a:gd name="connsiteX24" fmla="*/ 2761861 w 4030824"/>
              <a:gd name="connsiteY24" fmla="*/ 1716833 h 3060441"/>
              <a:gd name="connsiteX25" fmla="*/ 2513045 w 4030824"/>
              <a:gd name="connsiteY25" fmla="*/ 1990531 h 3060441"/>
              <a:gd name="connsiteX26" fmla="*/ 2500604 w 4030824"/>
              <a:gd name="connsiteY26" fmla="*/ 2152262 h 3060441"/>
              <a:gd name="connsiteX27" fmla="*/ 2662335 w 4030824"/>
              <a:gd name="connsiteY27" fmla="*/ 2239347 h 3060441"/>
              <a:gd name="connsiteX28" fmla="*/ 1107233 w 4030824"/>
              <a:gd name="connsiteY28" fmla="*/ 2587690 h 3060441"/>
              <a:gd name="connsiteX29" fmla="*/ 1094792 w 4030824"/>
              <a:gd name="connsiteY29" fmla="*/ 2811625 h 3060441"/>
              <a:gd name="connsiteX30" fmla="*/ 1368490 w 4030824"/>
              <a:gd name="connsiteY30" fmla="*/ 2786743 h 3060441"/>
              <a:gd name="connsiteX31" fmla="*/ 1268963 w 4030824"/>
              <a:gd name="connsiteY31" fmla="*/ 3060441 h 3060441"/>
              <a:gd name="connsiteX32" fmla="*/ 1468016 w 4030824"/>
              <a:gd name="connsiteY32" fmla="*/ 3048000 h 3060441"/>
              <a:gd name="connsiteX33" fmla="*/ 1878563 w 4030824"/>
              <a:gd name="connsiteY33" fmla="*/ 2674776 h 3060441"/>
              <a:gd name="connsiteX34" fmla="*/ 2164702 w 4030824"/>
              <a:gd name="connsiteY34" fmla="*/ 2450841 h 3060441"/>
              <a:gd name="connsiteX35" fmla="*/ 2861388 w 4030824"/>
              <a:gd name="connsiteY35" fmla="*/ 2475723 h 3060441"/>
              <a:gd name="connsiteX36" fmla="*/ 2873828 w 4030824"/>
              <a:gd name="connsiteY36" fmla="*/ 2239347 h 3060441"/>
              <a:gd name="connsiteX37" fmla="*/ 2674775 w 4030824"/>
              <a:gd name="connsiteY37" fmla="*/ 2040294 h 3060441"/>
              <a:gd name="connsiteX38" fmla="*/ 3135086 w 4030824"/>
              <a:gd name="connsiteY38" fmla="*/ 1816360 h 3060441"/>
              <a:gd name="connsiteX39" fmla="*/ 4030824 w 4030824"/>
              <a:gd name="connsiteY39" fmla="*/ 1779037 h 3060441"/>
              <a:gd name="connsiteX40" fmla="*/ 3694922 w 4030824"/>
              <a:gd name="connsiteY40" fmla="*/ 1716833 h 3060441"/>
              <a:gd name="connsiteX41" fmla="*/ 2923592 w 4030824"/>
              <a:gd name="connsiteY41" fmla="*/ 1579984 h 3060441"/>
              <a:gd name="connsiteX42" fmla="*/ 2513045 w 4030824"/>
              <a:gd name="connsiteY42" fmla="*/ 1517780 h 3060441"/>
              <a:gd name="connsiteX43" fmla="*/ 2276669 w 4030824"/>
              <a:gd name="connsiteY43" fmla="*/ 1716833 h 3060441"/>
              <a:gd name="connsiteX44" fmla="*/ 2102498 w 4030824"/>
              <a:gd name="connsiteY44" fmla="*/ 1716833 h 3060441"/>
              <a:gd name="connsiteX45" fmla="*/ 2027853 w 4030824"/>
              <a:gd name="connsiteY45" fmla="*/ 1492898 h 3060441"/>
              <a:gd name="connsiteX46" fmla="*/ 1940767 w 4030824"/>
              <a:gd name="connsiteY46" fmla="*/ 1468017 h 3060441"/>
              <a:gd name="connsiteX47" fmla="*/ 1816359 w 4030824"/>
              <a:gd name="connsiteY47" fmla="*/ 1642188 h 3060441"/>
              <a:gd name="connsiteX48" fmla="*/ 1791477 w 4030824"/>
              <a:gd name="connsiteY48" fmla="*/ 1766596 h 3060441"/>
              <a:gd name="connsiteX49" fmla="*/ 1579984 w 4030824"/>
              <a:gd name="connsiteY49" fmla="*/ 1779037 h 3060441"/>
              <a:gd name="connsiteX50" fmla="*/ 1418253 w 4030824"/>
              <a:gd name="connsiteY50" fmla="*/ 1567543 h 3060441"/>
              <a:gd name="connsiteX51" fmla="*/ 1629747 w 4030824"/>
              <a:gd name="connsiteY51" fmla="*/ 1306286 h 3060441"/>
              <a:gd name="connsiteX52" fmla="*/ 2251788 w 4030824"/>
              <a:gd name="connsiteY52" fmla="*/ 1181878 h 3060441"/>
              <a:gd name="connsiteX53" fmla="*/ 2513045 w 4030824"/>
              <a:gd name="connsiteY53" fmla="*/ 1069911 h 3060441"/>
              <a:gd name="connsiteX54" fmla="*/ 2749420 w 4030824"/>
              <a:gd name="connsiteY54" fmla="*/ 1144556 h 3060441"/>
              <a:gd name="connsiteX55" fmla="*/ 3122645 w 4030824"/>
              <a:gd name="connsiteY55" fmla="*/ 970384 h 3060441"/>
              <a:gd name="connsiteX56" fmla="*/ 3670041 w 4030824"/>
              <a:gd name="connsiteY56" fmla="*/ 758890 h 3060441"/>
              <a:gd name="connsiteX57" fmla="*/ 3943739 w 4030824"/>
              <a:gd name="connsiteY57" fmla="*/ 671805 h 3060441"/>
              <a:gd name="connsiteX58" fmla="*/ 3371461 w 4030824"/>
              <a:gd name="connsiteY58" fmla="*/ 696686 h 3060441"/>
              <a:gd name="connsiteX59" fmla="*/ 2861388 w 4030824"/>
              <a:gd name="connsiteY59" fmla="*/ 895739 h 3060441"/>
              <a:gd name="connsiteX60" fmla="*/ 2587690 w 4030824"/>
              <a:gd name="connsiteY60" fmla="*/ 746449 h 3060441"/>
              <a:gd name="connsiteX61" fmla="*/ 2425959 w 4030824"/>
              <a:gd name="connsiteY61" fmla="*/ 721568 h 3060441"/>
              <a:gd name="connsiteX62" fmla="*/ 2625012 w 4030824"/>
              <a:gd name="connsiteY62" fmla="*/ 335903 h 3060441"/>
              <a:gd name="connsiteX63" fmla="*/ 2475722 w 4030824"/>
              <a:gd name="connsiteY63" fmla="*/ 261258 h 3060441"/>
              <a:gd name="connsiteX64" fmla="*/ 2239347 w 4030824"/>
              <a:gd name="connsiteY64" fmla="*/ 497633 h 3060441"/>
              <a:gd name="connsiteX65" fmla="*/ 1953208 w 4030824"/>
              <a:gd name="connsiteY65" fmla="*/ 298580 h 3060441"/>
              <a:gd name="connsiteX66" fmla="*/ 2052735 w 4030824"/>
              <a:gd name="connsiteY66" fmla="*/ 597160 h 3060441"/>
              <a:gd name="connsiteX67" fmla="*/ 1928326 w 4030824"/>
              <a:gd name="connsiteY67" fmla="*/ 758890 h 3060441"/>
              <a:gd name="connsiteX68" fmla="*/ 1542661 w 4030824"/>
              <a:gd name="connsiteY68" fmla="*/ 597160 h 3060441"/>
              <a:gd name="connsiteX69" fmla="*/ 1343608 w 4030824"/>
              <a:gd name="connsiteY69" fmla="*/ 671805 h 3060441"/>
              <a:gd name="connsiteX70" fmla="*/ 1542661 w 4030824"/>
              <a:gd name="connsiteY70" fmla="*/ 298580 h 3060441"/>
              <a:gd name="connsiteX71" fmla="*/ 1555102 w 4030824"/>
              <a:gd name="connsiteY71" fmla="*/ 0 h 3060441"/>
              <a:gd name="connsiteX72" fmla="*/ 1144555 w 4030824"/>
              <a:gd name="connsiteY72" fmla="*/ 248817 h 3060441"/>
              <a:gd name="connsiteX73" fmla="*/ 933061 w 4030824"/>
              <a:gd name="connsiteY73" fmla="*/ 348343 h 3060441"/>
              <a:gd name="connsiteX74" fmla="*/ 933061 w 4030824"/>
              <a:gd name="connsiteY74" fmla="*/ 534956 h 3060441"/>
              <a:gd name="connsiteX75" fmla="*/ 684245 w 4030824"/>
              <a:gd name="connsiteY75" fmla="*/ 634482 h 3060441"/>
              <a:gd name="connsiteX76" fmla="*/ 572277 w 4030824"/>
              <a:gd name="connsiteY76" fmla="*/ 684245 h 3060441"/>
              <a:gd name="connsiteX77" fmla="*/ 634481 w 4030824"/>
              <a:gd name="connsiteY77" fmla="*/ 970384 h 3060441"/>
              <a:gd name="connsiteX78" fmla="*/ 398106 w 4030824"/>
              <a:gd name="connsiteY78" fmla="*/ 1020147 h 3060441"/>
              <a:gd name="connsiteX79" fmla="*/ 111967 w 4030824"/>
              <a:gd name="connsiteY79" fmla="*/ 1244082 h 3060441"/>
              <a:gd name="connsiteX80" fmla="*/ 49763 w 4030824"/>
              <a:gd name="connsiteY80" fmla="*/ 1990531 h 3060441"/>
              <a:gd name="connsiteX0" fmla="*/ 0 w 4030824"/>
              <a:gd name="connsiteY0" fmla="*/ 2139821 h 3060441"/>
              <a:gd name="connsiteX1" fmla="*/ 149290 w 4030824"/>
              <a:gd name="connsiteY1" fmla="*/ 1940768 h 3060441"/>
              <a:gd name="connsiteX2" fmla="*/ 373224 w 4030824"/>
              <a:gd name="connsiteY2" fmla="*/ 1891005 h 3060441"/>
              <a:gd name="connsiteX3" fmla="*/ 510073 w 4030824"/>
              <a:gd name="connsiteY3" fmla="*/ 2052735 h 3060441"/>
              <a:gd name="connsiteX4" fmla="*/ 547396 w 4030824"/>
              <a:gd name="connsiteY4" fmla="*/ 1542662 h 3060441"/>
              <a:gd name="connsiteX5" fmla="*/ 410547 w 4030824"/>
              <a:gd name="connsiteY5" fmla="*/ 1368490 h 3060441"/>
              <a:gd name="connsiteX6" fmla="*/ 609600 w 4030824"/>
              <a:gd name="connsiteY6" fmla="*/ 1331168 h 3060441"/>
              <a:gd name="connsiteX7" fmla="*/ 821094 w 4030824"/>
              <a:gd name="connsiteY7" fmla="*/ 1219200 h 3060441"/>
              <a:gd name="connsiteX8" fmla="*/ 858416 w 4030824"/>
              <a:gd name="connsiteY8" fmla="*/ 908180 h 3060441"/>
              <a:gd name="connsiteX9" fmla="*/ 1181877 w 4030824"/>
              <a:gd name="connsiteY9" fmla="*/ 622041 h 3060441"/>
              <a:gd name="connsiteX10" fmla="*/ 1144555 w 4030824"/>
              <a:gd name="connsiteY10" fmla="*/ 945503 h 3060441"/>
              <a:gd name="connsiteX11" fmla="*/ 1244081 w 4030824"/>
              <a:gd name="connsiteY11" fmla="*/ 1132115 h 3060441"/>
              <a:gd name="connsiteX12" fmla="*/ 1691951 w 4030824"/>
              <a:gd name="connsiteY12" fmla="*/ 920621 h 3060441"/>
              <a:gd name="connsiteX13" fmla="*/ 1978090 w 4030824"/>
              <a:gd name="connsiteY13" fmla="*/ 957943 h 3060441"/>
              <a:gd name="connsiteX14" fmla="*/ 2226906 w 4030824"/>
              <a:gd name="connsiteY14" fmla="*/ 870858 h 3060441"/>
              <a:gd name="connsiteX15" fmla="*/ 2450841 w 4030824"/>
              <a:gd name="connsiteY15" fmla="*/ 920621 h 3060441"/>
              <a:gd name="connsiteX16" fmla="*/ 2040294 w 4030824"/>
              <a:gd name="connsiteY16" fmla="*/ 1082352 h 3060441"/>
              <a:gd name="connsiteX17" fmla="*/ 1555102 w 4030824"/>
              <a:gd name="connsiteY17" fmla="*/ 1169437 h 3060441"/>
              <a:gd name="connsiteX18" fmla="*/ 1244081 w 4030824"/>
              <a:gd name="connsiteY18" fmla="*/ 1405813 h 3060441"/>
              <a:gd name="connsiteX19" fmla="*/ 1181877 w 4030824"/>
              <a:gd name="connsiteY19" fmla="*/ 1530221 h 3060441"/>
              <a:gd name="connsiteX20" fmla="*/ 1169437 w 4030824"/>
              <a:gd name="connsiteY20" fmla="*/ 1667070 h 3060441"/>
              <a:gd name="connsiteX21" fmla="*/ 1156996 w 4030824"/>
              <a:gd name="connsiteY21" fmla="*/ 1990531 h 3060441"/>
              <a:gd name="connsiteX22" fmla="*/ 1617306 w 4030824"/>
              <a:gd name="connsiteY22" fmla="*/ 2077617 h 3060441"/>
              <a:gd name="connsiteX23" fmla="*/ 2276669 w 4030824"/>
              <a:gd name="connsiteY23" fmla="*/ 1940768 h 3060441"/>
              <a:gd name="connsiteX24" fmla="*/ 2761861 w 4030824"/>
              <a:gd name="connsiteY24" fmla="*/ 1716833 h 3060441"/>
              <a:gd name="connsiteX25" fmla="*/ 2513045 w 4030824"/>
              <a:gd name="connsiteY25" fmla="*/ 1990531 h 3060441"/>
              <a:gd name="connsiteX26" fmla="*/ 2500604 w 4030824"/>
              <a:gd name="connsiteY26" fmla="*/ 2152262 h 3060441"/>
              <a:gd name="connsiteX27" fmla="*/ 2662335 w 4030824"/>
              <a:gd name="connsiteY27" fmla="*/ 2239347 h 3060441"/>
              <a:gd name="connsiteX28" fmla="*/ 1107233 w 4030824"/>
              <a:gd name="connsiteY28" fmla="*/ 2587690 h 3060441"/>
              <a:gd name="connsiteX29" fmla="*/ 1094792 w 4030824"/>
              <a:gd name="connsiteY29" fmla="*/ 2811625 h 3060441"/>
              <a:gd name="connsiteX30" fmla="*/ 1368490 w 4030824"/>
              <a:gd name="connsiteY30" fmla="*/ 2786743 h 3060441"/>
              <a:gd name="connsiteX31" fmla="*/ 1268963 w 4030824"/>
              <a:gd name="connsiteY31" fmla="*/ 3060441 h 3060441"/>
              <a:gd name="connsiteX32" fmla="*/ 1468016 w 4030824"/>
              <a:gd name="connsiteY32" fmla="*/ 3048000 h 3060441"/>
              <a:gd name="connsiteX33" fmla="*/ 1878563 w 4030824"/>
              <a:gd name="connsiteY33" fmla="*/ 2674776 h 3060441"/>
              <a:gd name="connsiteX34" fmla="*/ 2164702 w 4030824"/>
              <a:gd name="connsiteY34" fmla="*/ 2450841 h 3060441"/>
              <a:gd name="connsiteX35" fmla="*/ 2861388 w 4030824"/>
              <a:gd name="connsiteY35" fmla="*/ 2475723 h 3060441"/>
              <a:gd name="connsiteX36" fmla="*/ 2873828 w 4030824"/>
              <a:gd name="connsiteY36" fmla="*/ 2239347 h 3060441"/>
              <a:gd name="connsiteX37" fmla="*/ 2674775 w 4030824"/>
              <a:gd name="connsiteY37" fmla="*/ 2040294 h 3060441"/>
              <a:gd name="connsiteX38" fmla="*/ 3135086 w 4030824"/>
              <a:gd name="connsiteY38" fmla="*/ 1816360 h 3060441"/>
              <a:gd name="connsiteX39" fmla="*/ 4030824 w 4030824"/>
              <a:gd name="connsiteY39" fmla="*/ 1779037 h 3060441"/>
              <a:gd name="connsiteX40" fmla="*/ 3694922 w 4030824"/>
              <a:gd name="connsiteY40" fmla="*/ 1716833 h 3060441"/>
              <a:gd name="connsiteX41" fmla="*/ 2923592 w 4030824"/>
              <a:gd name="connsiteY41" fmla="*/ 1579984 h 3060441"/>
              <a:gd name="connsiteX42" fmla="*/ 2513045 w 4030824"/>
              <a:gd name="connsiteY42" fmla="*/ 1517780 h 3060441"/>
              <a:gd name="connsiteX43" fmla="*/ 2276669 w 4030824"/>
              <a:gd name="connsiteY43" fmla="*/ 1716833 h 3060441"/>
              <a:gd name="connsiteX44" fmla="*/ 2102498 w 4030824"/>
              <a:gd name="connsiteY44" fmla="*/ 1716833 h 3060441"/>
              <a:gd name="connsiteX45" fmla="*/ 2027853 w 4030824"/>
              <a:gd name="connsiteY45" fmla="*/ 1492898 h 3060441"/>
              <a:gd name="connsiteX46" fmla="*/ 1940767 w 4030824"/>
              <a:gd name="connsiteY46" fmla="*/ 1468017 h 3060441"/>
              <a:gd name="connsiteX47" fmla="*/ 1816359 w 4030824"/>
              <a:gd name="connsiteY47" fmla="*/ 1642188 h 3060441"/>
              <a:gd name="connsiteX48" fmla="*/ 1791477 w 4030824"/>
              <a:gd name="connsiteY48" fmla="*/ 1766596 h 3060441"/>
              <a:gd name="connsiteX49" fmla="*/ 1579984 w 4030824"/>
              <a:gd name="connsiteY49" fmla="*/ 1779037 h 3060441"/>
              <a:gd name="connsiteX50" fmla="*/ 1418253 w 4030824"/>
              <a:gd name="connsiteY50" fmla="*/ 1567543 h 3060441"/>
              <a:gd name="connsiteX51" fmla="*/ 1629747 w 4030824"/>
              <a:gd name="connsiteY51" fmla="*/ 1306286 h 3060441"/>
              <a:gd name="connsiteX52" fmla="*/ 2251788 w 4030824"/>
              <a:gd name="connsiteY52" fmla="*/ 1181878 h 3060441"/>
              <a:gd name="connsiteX53" fmla="*/ 2513045 w 4030824"/>
              <a:gd name="connsiteY53" fmla="*/ 1069911 h 3060441"/>
              <a:gd name="connsiteX54" fmla="*/ 2749420 w 4030824"/>
              <a:gd name="connsiteY54" fmla="*/ 1144556 h 3060441"/>
              <a:gd name="connsiteX55" fmla="*/ 3122645 w 4030824"/>
              <a:gd name="connsiteY55" fmla="*/ 970384 h 3060441"/>
              <a:gd name="connsiteX56" fmla="*/ 3670041 w 4030824"/>
              <a:gd name="connsiteY56" fmla="*/ 758890 h 3060441"/>
              <a:gd name="connsiteX57" fmla="*/ 3880239 w 4030824"/>
              <a:gd name="connsiteY57" fmla="*/ 697205 h 3060441"/>
              <a:gd name="connsiteX58" fmla="*/ 3371461 w 4030824"/>
              <a:gd name="connsiteY58" fmla="*/ 696686 h 3060441"/>
              <a:gd name="connsiteX59" fmla="*/ 2861388 w 4030824"/>
              <a:gd name="connsiteY59" fmla="*/ 895739 h 3060441"/>
              <a:gd name="connsiteX60" fmla="*/ 2587690 w 4030824"/>
              <a:gd name="connsiteY60" fmla="*/ 746449 h 3060441"/>
              <a:gd name="connsiteX61" fmla="*/ 2425959 w 4030824"/>
              <a:gd name="connsiteY61" fmla="*/ 721568 h 3060441"/>
              <a:gd name="connsiteX62" fmla="*/ 2625012 w 4030824"/>
              <a:gd name="connsiteY62" fmla="*/ 335903 h 3060441"/>
              <a:gd name="connsiteX63" fmla="*/ 2475722 w 4030824"/>
              <a:gd name="connsiteY63" fmla="*/ 261258 h 3060441"/>
              <a:gd name="connsiteX64" fmla="*/ 2239347 w 4030824"/>
              <a:gd name="connsiteY64" fmla="*/ 497633 h 3060441"/>
              <a:gd name="connsiteX65" fmla="*/ 1953208 w 4030824"/>
              <a:gd name="connsiteY65" fmla="*/ 298580 h 3060441"/>
              <a:gd name="connsiteX66" fmla="*/ 2052735 w 4030824"/>
              <a:gd name="connsiteY66" fmla="*/ 597160 h 3060441"/>
              <a:gd name="connsiteX67" fmla="*/ 1928326 w 4030824"/>
              <a:gd name="connsiteY67" fmla="*/ 758890 h 3060441"/>
              <a:gd name="connsiteX68" fmla="*/ 1542661 w 4030824"/>
              <a:gd name="connsiteY68" fmla="*/ 597160 h 3060441"/>
              <a:gd name="connsiteX69" fmla="*/ 1343608 w 4030824"/>
              <a:gd name="connsiteY69" fmla="*/ 671805 h 3060441"/>
              <a:gd name="connsiteX70" fmla="*/ 1542661 w 4030824"/>
              <a:gd name="connsiteY70" fmla="*/ 298580 h 3060441"/>
              <a:gd name="connsiteX71" fmla="*/ 1555102 w 4030824"/>
              <a:gd name="connsiteY71" fmla="*/ 0 h 3060441"/>
              <a:gd name="connsiteX72" fmla="*/ 1144555 w 4030824"/>
              <a:gd name="connsiteY72" fmla="*/ 248817 h 3060441"/>
              <a:gd name="connsiteX73" fmla="*/ 933061 w 4030824"/>
              <a:gd name="connsiteY73" fmla="*/ 348343 h 3060441"/>
              <a:gd name="connsiteX74" fmla="*/ 933061 w 4030824"/>
              <a:gd name="connsiteY74" fmla="*/ 534956 h 3060441"/>
              <a:gd name="connsiteX75" fmla="*/ 684245 w 4030824"/>
              <a:gd name="connsiteY75" fmla="*/ 634482 h 3060441"/>
              <a:gd name="connsiteX76" fmla="*/ 572277 w 4030824"/>
              <a:gd name="connsiteY76" fmla="*/ 684245 h 3060441"/>
              <a:gd name="connsiteX77" fmla="*/ 634481 w 4030824"/>
              <a:gd name="connsiteY77" fmla="*/ 970384 h 3060441"/>
              <a:gd name="connsiteX78" fmla="*/ 398106 w 4030824"/>
              <a:gd name="connsiteY78" fmla="*/ 1020147 h 3060441"/>
              <a:gd name="connsiteX79" fmla="*/ 111967 w 4030824"/>
              <a:gd name="connsiteY79" fmla="*/ 1244082 h 3060441"/>
              <a:gd name="connsiteX80" fmla="*/ 49763 w 4030824"/>
              <a:gd name="connsiteY80" fmla="*/ 1990531 h 3060441"/>
              <a:gd name="connsiteX0" fmla="*/ 0 w 4030824"/>
              <a:gd name="connsiteY0" fmla="*/ 2139821 h 3060441"/>
              <a:gd name="connsiteX1" fmla="*/ 149290 w 4030824"/>
              <a:gd name="connsiteY1" fmla="*/ 1940768 h 3060441"/>
              <a:gd name="connsiteX2" fmla="*/ 373224 w 4030824"/>
              <a:gd name="connsiteY2" fmla="*/ 1891005 h 3060441"/>
              <a:gd name="connsiteX3" fmla="*/ 510073 w 4030824"/>
              <a:gd name="connsiteY3" fmla="*/ 2052735 h 3060441"/>
              <a:gd name="connsiteX4" fmla="*/ 547396 w 4030824"/>
              <a:gd name="connsiteY4" fmla="*/ 1542662 h 3060441"/>
              <a:gd name="connsiteX5" fmla="*/ 410547 w 4030824"/>
              <a:gd name="connsiteY5" fmla="*/ 1368490 h 3060441"/>
              <a:gd name="connsiteX6" fmla="*/ 609600 w 4030824"/>
              <a:gd name="connsiteY6" fmla="*/ 1331168 h 3060441"/>
              <a:gd name="connsiteX7" fmla="*/ 821094 w 4030824"/>
              <a:gd name="connsiteY7" fmla="*/ 1219200 h 3060441"/>
              <a:gd name="connsiteX8" fmla="*/ 858416 w 4030824"/>
              <a:gd name="connsiteY8" fmla="*/ 908180 h 3060441"/>
              <a:gd name="connsiteX9" fmla="*/ 1181877 w 4030824"/>
              <a:gd name="connsiteY9" fmla="*/ 622041 h 3060441"/>
              <a:gd name="connsiteX10" fmla="*/ 1144555 w 4030824"/>
              <a:gd name="connsiteY10" fmla="*/ 945503 h 3060441"/>
              <a:gd name="connsiteX11" fmla="*/ 1244081 w 4030824"/>
              <a:gd name="connsiteY11" fmla="*/ 1132115 h 3060441"/>
              <a:gd name="connsiteX12" fmla="*/ 1691951 w 4030824"/>
              <a:gd name="connsiteY12" fmla="*/ 920621 h 3060441"/>
              <a:gd name="connsiteX13" fmla="*/ 1978090 w 4030824"/>
              <a:gd name="connsiteY13" fmla="*/ 957943 h 3060441"/>
              <a:gd name="connsiteX14" fmla="*/ 2226906 w 4030824"/>
              <a:gd name="connsiteY14" fmla="*/ 870858 h 3060441"/>
              <a:gd name="connsiteX15" fmla="*/ 2450841 w 4030824"/>
              <a:gd name="connsiteY15" fmla="*/ 920621 h 3060441"/>
              <a:gd name="connsiteX16" fmla="*/ 2040294 w 4030824"/>
              <a:gd name="connsiteY16" fmla="*/ 1082352 h 3060441"/>
              <a:gd name="connsiteX17" fmla="*/ 1555102 w 4030824"/>
              <a:gd name="connsiteY17" fmla="*/ 1169437 h 3060441"/>
              <a:gd name="connsiteX18" fmla="*/ 1244081 w 4030824"/>
              <a:gd name="connsiteY18" fmla="*/ 1405813 h 3060441"/>
              <a:gd name="connsiteX19" fmla="*/ 1181877 w 4030824"/>
              <a:gd name="connsiteY19" fmla="*/ 1530221 h 3060441"/>
              <a:gd name="connsiteX20" fmla="*/ 1169437 w 4030824"/>
              <a:gd name="connsiteY20" fmla="*/ 1667070 h 3060441"/>
              <a:gd name="connsiteX21" fmla="*/ 1156996 w 4030824"/>
              <a:gd name="connsiteY21" fmla="*/ 1990531 h 3060441"/>
              <a:gd name="connsiteX22" fmla="*/ 1617306 w 4030824"/>
              <a:gd name="connsiteY22" fmla="*/ 2077617 h 3060441"/>
              <a:gd name="connsiteX23" fmla="*/ 2276669 w 4030824"/>
              <a:gd name="connsiteY23" fmla="*/ 1940768 h 3060441"/>
              <a:gd name="connsiteX24" fmla="*/ 2761861 w 4030824"/>
              <a:gd name="connsiteY24" fmla="*/ 1716833 h 3060441"/>
              <a:gd name="connsiteX25" fmla="*/ 2513045 w 4030824"/>
              <a:gd name="connsiteY25" fmla="*/ 1990531 h 3060441"/>
              <a:gd name="connsiteX26" fmla="*/ 2500604 w 4030824"/>
              <a:gd name="connsiteY26" fmla="*/ 2152262 h 3060441"/>
              <a:gd name="connsiteX27" fmla="*/ 2662335 w 4030824"/>
              <a:gd name="connsiteY27" fmla="*/ 2239347 h 3060441"/>
              <a:gd name="connsiteX28" fmla="*/ 1107233 w 4030824"/>
              <a:gd name="connsiteY28" fmla="*/ 2587690 h 3060441"/>
              <a:gd name="connsiteX29" fmla="*/ 1094792 w 4030824"/>
              <a:gd name="connsiteY29" fmla="*/ 2811625 h 3060441"/>
              <a:gd name="connsiteX30" fmla="*/ 1368490 w 4030824"/>
              <a:gd name="connsiteY30" fmla="*/ 2786743 h 3060441"/>
              <a:gd name="connsiteX31" fmla="*/ 1268963 w 4030824"/>
              <a:gd name="connsiteY31" fmla="*/ 3060441 h 3060441"/>
              <a:gd name="connsiteX32" fmla="*/ 1468016 w 4030824"/>
              <a:gd name="connsiteY32" fmla="*/ 3048000 h 3060441"/>
              <a:gd name="connsiteX33" fmla="*/ 1878563 w 4030824"/>
              <a:gd name="connsiteY33" fmla="*/ 2674776 h 3060441"/>
              <a:gd name="connsiteX34" fmla="*/ 2164702 w 4030824"/>
              <a:gd name="connsiteY34" fmla="*/ 2450841 h 3060441"/>
              <a:gd name="connsiteX35" fmla="*/ 2861388 w 4030824"/>
              <a:gd name="connsiteY35" fmla="*/ 2475723 h 3060441"/>
              <a:gd name="connsiteX36" fmla="*/ 2873828 w 4030824"/>
              <a:gd name="connsiteY36" fmla="*/ 2239347 h 3060441"/>
              <a:gd name="connsiteX37" fmla="*/ 2674775 w 4030824"/>
              <a:gd name="connsiteY37" fmla="*/ 2040294 h 3060441"/>
              <a:gd name="connsiteX38" fmla="*/ 3135086 w 4030824"/>
              <a:gd name="connsiteY38" fmla="*/ 1816360 h 3060441"/>
              <a:gd name="connsiteX39" fmla="*/ 4030824 w 4030824"/>
              <a:gd name="connsiteY39" fmla="*/ 1779037 h 3060441"/>
              <a:gd name="connsiteX40" fmla="*/ 3694922 w 4030824"/>
              <a:gd name="connsiteY40" fmla="*/ 1716833 h 3060441"/>
              <a:gd name="connsiteX41" fmla="*/ 2923592 w 4030824"/>
              <a:gd name="connsiteY41" fmla="*/ 1579984 h 3060441"/>
              <a:gd name="connsiteX42" fmla="*/ 2513045 w 4030824"/>
              <a:gd name="connsiteY42" fmla="*/ 1517780 h 3060441"/>
              <a:gd name="connsiteX43" fmla="*/ 2276669 w 4030824"/>
              <a:gd name="connsiteY43" fmla="*/ 1716833 h 3060441"/>
              <a:gd name="connsiteX44" fmla="*/ 2102498 w 4030824"/>
              <a:gd name="connsiteY44" fmla="*/ 1716833 h 3060441"/>
              <a:gd name="connsiteX45" fmla="*/ 2027853 w 4030824"/>
              <a:gd name="connsiteY45" fmla="*/ 1492898 h 3060441"/>
              <a:gd name="connsiteX46" fmla="*/ 1940767 w 4030824"/>
              <a:gd name="connsiteY46" fmla="*/ 1468017 h 3060441"/>
              <a:gd name="connsiteX47" fmla="*/ 1816359 w 4030824"/>
              <a:gd name="connsiteY47" fmla="*/ 1642188 h 3060441"/>
              <a:gd name="connsiteX48" fmla="*/ 1791477 w 4030824"/>
              <a:gd name="connsiteY48" fmla="*/ 1766596 h 3060441"/>
              <a:gd name="connsiteX49" fmla="*/ 1579984 w 4030824"/>
              <a:gd name="connsiteY49" fmla="*/ 1779037 h 3060441"/>
              <a:gd name="connsiteX50" fmla="*/ 1418253 w 4030824"/>
              <a:gd name="connsiteY50" fmla="*/ 1567543 h 3060441"/>
              <a:gd name="connsiteX51" fmla="*/ 1629747 w 4030824"/>
              <a:gd name="connsiteY51" fmla="*/ 1306286 h 3060441"/>
              <a:gd name="connsiteX52" fmla="*/ 2251788 w 4030824"/>
              <a:gd name="connsiteY52" fmla="*/ 1181878 h 3060441"/>
              <a:gd name="connsiteX53" fmla="*/ 2513045 w 4030824"/>
              <a:gd name="connsiteY53" fmla="*/ 1069911 h 3060441"/>
              <a:gd name="connsiteX54" fmla="*/ 2749420 w 4030824"/>
              <a:gd name="connsiteY54" fmla="*/ 1144556 h 3060441"/>
              <a:gd name="connsiteX55" fmla="*/ 3122645 w 4030824"/>
              <a:gd name="connsiteY55" fmla="*/ 970384 h 3060441"/>
              <a:gd name="connsiteX56" fmla="*/ 3670041 w 4030824"/>
              <a:gd name="connsiteY56" fmla="*/ 758890 h 3060441"/>
              <a:gd name="connsiteX57" fmla="*/ 3880239 w 4030824"/>
              <a:gd name="connsiteY57" fmla="*/ 697205 h 3060441"/>
              <a:gd name="connsiteX58" fmla="*/ 3371461 w 4030824"/>
              <a:gd name="connsiteY58" fmla="*/ 696686 h 3060441"/>
              <a:gd name="connsiteX59" fmla="*/ 2861388 w 4030824"/>
              <a:gd name="connsiteY59" fmla="*/ 895739 h 3060441"/>
              <a:gd name="connsiteX60" fmla="*/ 2587690 w 4030824"/>
              <a:gd name="connsiteY60" fmla="*/ 746449 h 3060441"/>
              <a:gd name="connsiteX61" fmla="*/ 2425959 w 4030824"/>
              <a:gd name="connsiteY61" fmla="*/ 721568 h 3060441"/>
              <a:gd name="connsiteX62" fmla="*/ 2625012 w 4030824"/>
              <a:gd name="connsiteY62" fmla="*/ 335903 h 3060441"/>
              <a:gd name="connsiteX63" fmla="*/ 2475722 w 4030824"/>
              <a:gd name="connsiteY63" fmla="*/ 261258 h 3060441"/>
              <a:gd name="connsiteX64" fmla="*/ 2239347 w 4030824"/>
              <a:gd name="connsiteY64" fmla="*/ 497633 h 3060441"/>
              <a:gd name="connsiteX65" fmla="*/ 1953208 w 4030824"/>
              <a:gd name="connsiteY65" fmla="*/ 298580 h 3060441"/>
              <a:gd name="connsiteX66" fmla="*/ 2052735 w 4030824"/>
              <a:gd name="connsiteY66" fmla="*/ 597160 h 3060441"/>
              <a:gd name="connsiteX67" fmla="*/ 1928326 w 4030824"/>
              <a:gd name="connsiteY67" fmla="*/ 758890 h 3060441"/>
              <a:gd name="connsiteX68" fmla="*/ 1542661 w 4030824"/>
              <a:gd name="connsiteY68" fmla="*/ 597160 h 3060441"/>
              <a:gd name="connsiteX69" fmla="*/ 1343608 w 4030824"/>
              <a:gd name="connsiteY69" fmla="*/ 671805 h 3060441"/>
              <a:gd name="connsiteX70" fmla="*/ 1542661 w 4030824"/>
              <a:gd name="connsiteY70" fmla="*/ 298580 h 3060441"/>
              <a:gd name="connsiteX71" fmla="*/ 1555102 w 4030824"/>
              <a:gd name="connsiteY71" fmla="*/ 0 h 3060441"/>
              <a:gd name="connsiteX72" fmla="*/ 1144555 w 4030824"/>
              <a:gd name="connsiteY72" fmla="*/ 248817 h 3060441"/>
              <a:gd name="connsiteX73" fmla="*/ 933061 w 4030824"/>
              <a:gd name="connsiteY73" fmla="*/ 348343 h 3060441"/>
              <a:gd name="connsiteX74" fmla="*/ 933061 w 4030824"/>
              <a:gd name="connsiteY74" fmla="*/ 534956 h 3060441"/>
              <a:gd name="connsiteX75" fmla="*/ 684245 w 4030824"/>
              <a:gd name="connsiteY75" fmla="*/ 634482 h 3060441"/>
              <a:gd name="connsiteX76" fmla="*/ 572277 w 4030824"/>
              <a:gd name="connsiteY76" fmla="*/ 684245 h 3060441"/>
              <a:gd name="connsiteX77" fmla="*/ 634481 w 4030824"/>
              <a:gd name="connsiteY77" fmla="*/ 970384 h 3060441"/>
              <a:gd name="connsiteX78" fmla="*/ 398106 w 4030824"/>
              <a:gd name="connsiteY78" fmla="*/ 1020147 h 3060441"/>
              <a:gd name="connsiteX79" fmla="*/ 111967 w 4030824"/>
              <a:gd name="connsiteY79" fmla="*/ 1244082 h 3060441"/>
              <a:gd name="connsiteX80" fmla="*/ 49763 w 4030824"/>
              <a:gd name="connsiteY80" fmla="*/ 1990531 h 3060441"/>
              <a:gd name="connsiteX0" fmla="*/ 0 w 4030824"/>
              <a:gd name="connsiteY0" fmla="*/ 2139821 h 3060441"/>
              <a:gd name="connsiteX1" fmla="*/ 149290 w 4030824"/>
              <a:gd name="connsiteY1" fmla="*/ 1940768 h 3060441"/>
              <a:gd name="connsiteX2" fmla="*/ 373224 w 4030824"/>
              <a:gd name="connsiteY2" fmla="*/ 1891005 h 3060441"/>
              <a:gd name="connsiteX3" fmla="*/ 510073 w 4030824"/>
              <a:gd name="connsiteY3" fmla="*/ 2052735 h 3060441"/>
              <a:gd name="connsiteX4" fmla="*/ 547396 w 4030824"/>
              <a:gd name="connsiteY4" fmla="*/ 1542662 h 3060441"/>
              <a:gd name="connsiteX5" fmla="*/ 410547 w 4030824"/>
              <a:gd name="connsiteY5" fmla="*/ 1368490 h 3060441"/>
              <a:gd name="connsiteX6" fmla="*/ 609600 w 4030824"/>
              <a:gd name="connsiteY6" fmla="*/ 1331168 h 3060441"/>
              <a:gd name="connsiteX7" fmla="*/ 821094 w 4030824"/>
              <a:gd name="connsiteY7" fmla="*/ 1219200 h 3060441"/>
              <a:gd name="connsiteX8" fmla="*/ 858416 w 4030824"/>
              <a:gd name="connsiteY8" fmla="*/ 908180 h 3060441"/>
              <a:gd name="connsiteX9" fmla="*/ 1181877 w 4030824"/>
              <a:gd name="connsiteY9" fmla="*/ 622041 h 3060441"/>
              <a:gd name="connsiteX10" fmla="*/ 1144555 w 4030824"/>
              <a:gd name="connsiteY10" fmla="*/ 945503 h 3060441"/>
              <a:gd name="connsiteX11" fmla="*/ 1244081 w 4030824"/>
              <a:gd name="connsiteY11" fmla="*/ 1132115 h 3060441"/>
              <a:gd name="connsiteX12" fmla="*/ 1691951 w 4030824"/>
              <a:gd name="connsiteY12" fmla="*/ 920621 h 3060441"/>
              <a:gd name="connsiteX13" fmla="*/ 1978090 w 4030824"/>
              <a:gd name="connsiteY13" fmla="*/ 957943 h 3060441"/>
              <a:gd name="connsiteX14" fmla="*/ 2226906 w 4030824"/>
              <a:gd name="connsiteY14" fmla="*/ 870858 h 3060441"/>
              <a:gd name="connsiteX15" fmla="*/ 2450841 w 4030824"/>
              <a:gd name="connsiteY15" fmla="*/ 920621 h 3060441"/>
              <a:gd name="connsiteX16" fmla="*/ 2040294 w 4030824"/>
              <a:gd name="connsiteY16" fmla="*/ 1082352 h 3060441"/>
              <a:gd name="connsiteX17" fmla="*/ 1555102 w 4030824"/>
              <a:gd name="connsiteY17" fmla="*/ 1169437 h 3060441"/>
              <a:gd name="connsiteX18" fmla="*/ 1244081 w 4030824"/>
              <a:gd name="connsiteY18" fmla="*/ 1405813 h 3060441"/>
              <a:gd name="connsiteX19" fmla="*/ 1181877 w 4030824"/>
              <a:gd name="connsiteY19" fmla="*/ 1530221 h 3060441"/>
              <a:gd name="connsiteX20" fmla="*/ 1169437 w 4030824"/>
              <a:gd name="connsiteY20" fmla="*/ 1667070 h 3060441"/>
              <a:gd name="connsiteX21" fmla="*/ 1156996 w 4030824"/>
              <a:gd name="connsiteY21" fmla="*/ 1990531 h 3060441"/>
              <a:gd name="connsiteX22" fmla="*/ 1617306 w 4030824"/>
              <a:gd name="connsiteY22" fmla="*/ 2077617 h 3060441"/>
              <a:gd name="connsiteX23" fmla="*/ 2276669 w 4030824"/>
              <a:gd name="connsiteY23" fmla="*/ 1940768 h 3060441"/>
              <a:gd name="connsiteX24" fmla="*/ 2761861 w 4030824"/>
              <a:gd name="connsiteY24" fmla="*/ 1716833 h 3060441"/>
              <a:gd name="connsiteX25" fmla="*/ 2513045 w 4030824"/>
              <a:gd name="connsiteY25" fmla="*/ 1990531 h 3060441"/>
              <a:gd name="connsiteX26" fmla="*/ 2500604 w 4030824"/>
              <a:gd name="connsiteY26" fmla="*/ 2152262 h 3060441"/>
              <a:gd name="connsiteX27" fmla="*/ 2662335 w 4030824"/>
              <a:gd name="connsiteY27" fmla="*/ 2239347 h 3060441"/>
              <a:gd name="connsiteX28" fmla="*/ 1107233 w 4030824"/>
              <a:gd name="connsiteY28" fmla="*/ 2587690 h 3060441"/>
              <a:gd name="connsiteX29" fmla="*/ 1094792 w 4030824"/>
              <a:gd name="connsiteY29" fmla="*/ 2811625 h 3060441"/>
              <a:gd name="connsiteX30" fmla="*/ 1368490 w 4030824"/>
              <a:gd name="connsiteY30" fmla="*/ 2786743 h 3060441"/>
              <a:gd name="connsiteX31" fmla="*/ 1268963 w 4030824"/>
              <a:gd name="connsiteY31" fmla="*/ 3060441 h 3060441"/>
              <a:gd name="connsiteX32" fmla="*/ 1468016 w 4030824"/>
              <a:gd name="connsiteY32" fmla="*/ 3048000 h 3060441"/>
              <a:gd name="connsiteX33" fmla="*/ 1878563 w 4030824"/>
              <a:gd name="connsiteY33" fmla="*/ 2674776 h 3060441"/>
              <a:gd name="connsiteX34" fmla="*/ 2164702 w 4030824"/>
              <a:gd name="connsiteY34" fmla="*/ 2450841 h 3060441"/>
              <a:gd name="connsiteX35" fmla="*/ 2861388 w 4030824"/>
              <a:gd name="connsiteY35" fmla="*/ 2475723 h 3060441"/>
              <a:gd name="connsiteX36" fmla="*/ 2873828 w 4030824"/>
              <a:gd name="connsiteY36" fmla="*/ 2239347 h 3060441"/>
              <a:gd name="connsiteX37" fmla="*/ 2674775 w 4030824"/>
              <a:gd name="connsiteY37" fmla="*/ 2040294 h 3060441"/>
              <a:gd name="connsiteX38" fmla="*/ 3135086 w 4030824"/>
              <a:gd name="connsiteY38" fmla="*/ 1816360 h 3060441"/>
              <a:gd name="connsiteX39" fmla="*/ 4030824 w 4030824"/>
              <a:gd name="connsiteY39" fmla="*/ 1779037 h 3060441"/>
              <a:gd name="connsiteX40" fmla="*/ 3694922 w 4030824"/>
              <a:gd name="connsiteY40" fmla="*/ 1716833 h 3060441"/>
              <a:gd name="connsiteX41" fmla="*/ 2923592 w 4030824"/>
              <a:gd name="connsiteY41" fmla="*/ 1579984 h 3060441"/>
              <a:gd name="connsiteX42" fmla="*/ 2513045 w 4030824"/>
              <a:gd name="connsiteY42" fmla="*/ 1517780 h 3060441"/>
              <a:gd name="connsiteX43" fmla="*/ 2276669 w 4030824"/>
              <a:gd name="connsiteY43" fmla="*/ 1716833 h 3060441"/>
              <a:gd name="connsiteX44" fmla="*/ 2102498 w 4030824"/>
              <a:gd name="connsiteY44" fmla="*/ 1716833 h 3060441"/>
              <a:gd name="connsiteX45" fmla="*/ 2027853 w 4030824"/>
              <a:gd name="connsiteY45" fmla="*/ 1492898 h 3060441"/>
              <a:gd name="connsiteX46" fmla="*/ 1940767 w 4030824"/>
              <a:gd name="connsiteY46" fmla="*/ 1468017 h 3060441"/>
              <a:gd name="connsiteX47" fmla="*/ 1816359 w 4030824"/>
              <a:gd name="connsiteY47" fmla="*/ 1642188 h 3060441"/>
              <a:gd name="connsiteX48" fmla="*/ 1791477 w 4030824"/>
              <a:gd name="connsiteY48" fmla="*/ 1766596 h 3060441"/>
              <a:gd name="connsiteX49" fmla="*/ 1579984 w 4030824"/>
              <a:gd name="connsiteY49" fmla="*/ 1779037 h 3060441"/>
              <a:gd name="connsiteX50" fmla="*/ 1418253 w 4030824"/>
              <a:gd name="connsiteY50" fmla="*/ 1567543 h 3060441"/>
              <a:gd name="connsiteX51" fmla="*/ 1629747 w 4030824"/>
              <a:gd name="connsiteY51" fmla="*/ 1306286 h 3060441"/>
              <a:gd name="connsiteX52" fmla="*/ 2251788 w 4030824"/>
              <a:gd name="connsiteY52" fmla="*/ 1181878 h 3060441"/>
              <a:gd name="connsiteX53" fmla="*/ 2513045 w 4030824"/>
              <a:gd name="connsiteY53" fmla="*/ 1069911 h 3060441"/>
              <a:gd name="connsiteX54" fmla="*/ 2749420 w 4030824"/>
              <a:gd name="connsiteY54" fmla="*/ 1144556 h 3060441"/>
              <a:gd name="connsiteX55" fmla="*/ 3122645 w 4030824"/>
              <a:gd name="connsiteY55" fmla="*/ 970384 h 3060441"/>
              <a:gd name="connsiteX56" fmla="*/ 3670041 w 4030824"/>
              <a:gd name="connsiteY56" fmla="*/ 758890 h 3060441"/>
              <a:gd name="connsiteX57" fmla="*/ 3975489 w 4030824"/>
              <a:gd name="connsiteY57" fmla="*/ 678155 h 3060441"/>
              <a:gd name="connsiteX58" fmla="*/ 3371461 w 4030824"/>
              <a:gd name="connsiteY58" fmla="*/ 696686 h 3060441"/>
              <a:gd name="connsiteX59" fmla="*/ 2861388 w 4030824"/>
              <a:gd name="connsiteY59" fmla="*/ 895739 h 3060441"/>
              <a:gd name="connsiteX60" fmla="*/ 2587690 w 4030824"/>
              <a:gd name="connsiteY60" fmla="*/ 746449 h 3060441"/>
              <a:gd name="connsiteX61" fmla="*/ 2425959 w 4030824"/>
              <a:gd name="connsiteY61" fmla="*/ 721568 h 3060441"/>
              <a:gd name="connsiteX62" fmla="*/ 2625012 w 4030824"/>
              <a:gd name="connsiteY62" fmla="*/ 335903 h 3060441"/>
              <a:gd name="connsiteX63" fmla="*/ 2475722 w 4030824"/>
              <a:gd name="connsiteY63" fmla="*/ 261258 h 3060441"/>
              <a:gd name="connsiteX64" fmla="*/ 2239347 w 4030824"/>
              <a:gd name="connsiteY64" fmla="*/ 497633 h 3060441"/>
              <a:gd name="connsiteX65" fmla="*/ 1953208 w 4030824"/>
              <a:gd name="connsiteY65" fmla="*/ 298580 h 3060441"/>
              <a:gd name="connsiteX66" fmla="*/ 2052735 w 4030824"/>
              <a:gd name="connsiteY66" fmla="*/ 597160 h 3060441"/>
              <a:gd name="connsiteX67" fmla="*/ 1928326 w 4030824"/>
              <a:gd name="connsiteY67" fmla="*/ 758890 h 3060441"/>
              <a:gd name="connsiteX68" fmla="*/ 1542661 w 4030824"/>
              <a:gd name="connsiteY68" fmla="*/ 597160 h 3060441"/>
              <a:gd name="connsiteX69" fmla="*/ 1343608 w 4030824"/>
              <a:gd name="connsiteY69" fmla="*/ 671805 h 3060441"/>
              <a:gd name="connsiteX70" fmla="*/ 1542661 w 4030824"/>
              <a:gd name="connsiteY70" fmla="*/ 298580 h 3060441"/>
              <a:gd name="connsiteX71" fmla="*/ 1555102 w 4030824"/>
              <a:gd name="connsiteY71" fmla="*/ 0 h 3060441"/>
              <a:gd name="connsiteX72" fmla="*/ 1144555 w 4030824"/>
              <a:gd name="connsiteY72" fmla="*/ 248817 h 3060441"/>
              <a:gd name="connsiteX73" fmla="*/ 933061 w 4030824"/>
              <a:gd name="connsiteY73" fmla="*/ 348343 h 3060441"/>
              <a:gd name="connsiteX74" fmla="*/ 933061 w 4030824"/>
              <a:gd name="connsiteY74" fmla="*/ 534956 h 3060441"/>
              <a:gd name="connsiteX75" fmla="*/ 684245 w 4030824"/>
              <a:gd name="connsiteY75" fmla="*/ 634482 h 3060441"/>
              <a:gd name="connsiteX76" fmla="*/ 572277 w 4030824"/>
              <a:gd name="connsiteY76" fmla="*/ 684245 h 3060441"/>
              <a:gd name="connsiteX77" fmla="*/ 634481 w 4030824"/>
              <a:gd name="connsiteY77" fmla="*/ 970384 h 3060441"/>
              <a:gd name="connsiteX78" fmla="*/ 398106 w 4030824"/>
              <a:gd name="connsiteY78" fmla="*/ 1020147 h 3060441"/>
              <a:gd name="connsiteX79" fmla="*/ 111967 w 4030824"/>
              <a:gd name="connsiteY79" fmla="*/ 1244082 h 3060441"/>
              <a:gd name="connsiteX80" fmla="*/ 49763 w 4030824"/>
              <a:gd name="connsiteY80" fmla="*/ 1990531 h 3060441"/>
              <a:gd name="connsiteX0" fmla="*/ 0 w 4030824"/>
              <a:gd name="connsiteY0" fmla="*/ 2139821 h 3060441"/>
              <a:gd name="connsiteX1" fmla="*/ 149290 w 4030824"/>
              <a:gd name="connsiteY1" fmla="*/ 1940768 h 3060441"/>
              <a:gd name="connsiteX2" fmla="*/ 373224 w 4030824"/>
              <a:gd name="connsiteY2" fmla="*/ 1891005 h 3060441"/>
              <a:gd name="connsiteX3" fmla="*/ 510073 w 4030824"/>
              <a:gd name="connsiteY3" fmla="*/ 2052735 h 3060441"/>
              <a:gd name="connsiteX4" fmla="*/ 547396 w 4030824"/>
              <a:gd name="connsiteY4" fmla="*/ 1542662 h 3060441"/>
              <a:gd name="connsiteX5" fmla="*/ 410547 w 4030824"/>
              <a:gd name="connsiteY5" fmla="*/ 1368490 h 3060441"/>
              <a:gd name="connsiteX6" fmla="*/ 609600 w 4030824"/>
              <a:gd name="connsiteY6" fmla="*/ 1331168 h 3060441"/>
              <a:gd name="connsiteX7" fmla="*/ 821094 w 4030824"/>
              <a:gd name="connsiteY7" fmla="*/ 1219200 h 3060441"/>
              <a:gd name="connsiteX8" fmla="*/ 858416 w 4030824"/>
              <a:gd name="connsiteY8" fmla="*/ 908180 h 3060441"/>
              <a:gd name="connsiteX9" fmla="*/ 1181877 w 4030824"/>
              <a:gd name="connsiteY9" fmla="*/ 622041 h 3060441"/>
              <a:gd name="connsiteX10" fmla="*/ 1144555 w 4030824"/>
              <a:gd name="connsiteY10" fmla="*/ 945503 h 3060441"/>
              <a:gd name="connsiteX11" fmla="*/ 1244081 w 4030824"/>
              <a:gd name="connsiteY11" fmla="*/ 1132115 h 3060441"/>
              <a:gd name="connsiteX12" fmla="*/ 1691951 w 4030824"/>
              <a:gd name="connsiteY12" fmla="*/ 920621 h 3060441"/>
              <a:gd name="connsiteX13" fmla="*/ 1978090 w 4030824"/>
              <a:gd name="connsiteY13" fmla="*/ 957943 h 3060441"/>
              <a:gd name="connsiteX14" fmla="*/ 2226906 w 4030824"/>
              <a:gd name="connsiteY14" fmla="*/ 870858 h 3060441"/>
              <a:gd name="connsiteX15" fmla="*/ 2450841 w 4030824"/>
              <a:gd name="connsiteY15" fmla="*/ 920621 h 3060441"/>
              <a:gd name="connsiteX16" fmla="*/ 2040294 w 4030824"/>
              <a:gd name="connsiteY16" fmla="*/ 1082352 h 3060441"/>
              <a:gd name="connsiteX17" fmla="*/ 1555102 w 4030824"/>
              <a:gd name="connsiteY17" fmla="*/ 1169437 h 3060441"/>
              <a:gd name="connsiteX18" fmla="*/ 1244081 w 4030824"/>
              <a:gd name="connsiteY18" fmla="*/ 1405813 h 3060441"/>
              <a:gd name="connsiteX19" fmla="*/ 1181877 w 4030824"/>
              <a:gd name="connsiteY19" fmla="*/ 1530221 h 3060441"/>
              <a:gd name="connsiteX20" fmla="*/ 1169437 w 4030824"/>
              <a:gd name="connsiteY20" fmla="*/ 1667070 h 3060441"/>
              <a:gd name="connsiteX21" fmla="*/ 1156996 w 4030824"/>
              <a:gd name="connsiteY21" fmla="*/ 1990531 h 3060441"/>
              <a:gd name="connsiteX22" fmla="*/ 1617306 w 4030824"/>
              <a:gd name="connsiteY22" fmla="*/ 2077617 h 3060441"/>
              <a:gd name="connsiteX23" fmla="*/ 2276669 w 4030824"/>
              <a:gd name="connsiteY23" fmla="*/ 1940768 h 3060441"/>
              <a:gd name="connsiteX24" fmla="*/ 2761861 w 4030824"/>
              <a:gd name="connsiteY24" fmla="*/ 1716833 h 3060441"/>
              <a:gd name="connsiteX25" fmla="*/ 2513045 w 4030824"/>
              <a:gd name="connsiteY25" fmla="*/ 1990531 h 3060441"/>
              <a:gd name="connsiteX26" fmla="*/ 2500604 w 4030824"/>
              <a:gd name="connsiteY26" fmla="*/ 2152262 h 3060441"/>
              <a:gd name="connsiteX27" fmla="*/ 2662335 w 4030824"/>
              <a:gd name="connsiteY27" fmla="*/ 2239347 h 3060441"/>
              <a:gd name="connsiteX28" fmla="*/ 1107233 w 4030824"/>
              <a:gd name="connsiteY28" fmla="*/ 2587690 h 3060441"/>
              <a:gd name="connsiteX29" fmla="*/ 1094792 w 4030824"/>
              <a:gd name="connsiteY29" fmla="*/ 2811625 h 3060441"/>
              <a:gd name="connsiteX30" fmla="*/ 1368490 w 4030824"/>
              <a:gd name="connsiteY30" fmla="*/ 2786743 h 3060441"/>
              <a:gd name="connsiteX31" fmla="*/ 1268963 w 4030824"/>
              <a:gd name="connsiteY31" fmla="*/ 3060441 h 3060441"/>
              <a:gd name="connsiteX32" fmla="*/ 1468016 w 4030824"/>
              <a:gd name="connsiteY32" fmla="*/ 3048000 h 3060441"/>
              <a:gd name="connsiteX33" fmla="*/ 1878563 w 4030824"/>
              <a:gd name="connsiteY33" fmla="*/ 2674776 h 3060441"/>
              <a:gd name="connsiteX34" fmla="*/ 2164702 w 4030824"/>
              <a:gd name="connsiteY34" fmla="*/ 2450841 h 3060441"/>
              <a:gd name="connsiteX35" fmla="*/ 2861388 w 4030824"/>
              <a:gd name="connsiteY35" fmla="*/ 2475723 h 3060441"/>
              <a:gd name="connsiteX36" fmla="*/ 2873828 w 4030824"/>
              <a:gd name="connsiteY36" fmla="*/ 2239347 h 3060441"/>
              <a:gd name="connsiteX37" fmla="*/ 2674775 w 4030824"/>
              <a:gd name="connsiteY37" fmla="*/ 2040294 h 3060441"/>
              <a:gd name="connsiteX38" fmla="*/ 3135086 w 4030824"/>
              <a:gd name="connsiteY38" fmla="*/ 1816360 h 3060441"/>
              <a:gd name="connsiteX39" fmla="*/ 4030824 w 4030824"/>
              <a:gd name="connsiteY39" fmla="*/ 1779037 h 3060441"/>
              <a:gd name="connsiteX40" fmla="*/ 3694922 w 4030824"/>
              <a:gd name="connsiteY40" fmla="*/ 1716833 h 3060441"/>
              <a:gd name="connsiteX41" fmla="*/ 2923592 w 4030824"/>
              <a:gd name="connsiteY41" fmla="*/ 1579984 h 3060441"/>
              <a:gd name="connsiteX42" fmla="*/ 2513045 w 4030824"/>
              <a:gd name="connsiteY42" fmla="*/ 1517780 h 3060441"/>
              <a:gd name="connsiteX43" fmla="*/ 2276669 w 4030824"/>
              <a:gd name="connsiteY43" fmla="*/ 1716833 h 3060441"/>
              <a:gd name="connsiteX44" fmla="*/ 2102498 w 4030824"/>
              <a:gd name="connsiteY44" fmla="*/ 1716833 h 3060441"/>
              <a:gd name="connsiteX45" fmla="*/ 2027853 w 4030824"/>
              <a:gd name="connsiteY45" fmla="*/ 1492898 h 3060441"/>
              <a:gd name="connsiteX46" fmla="*/ 1940767 w 4030824"/>
              <a:gd name="connsiteY46" fmla="*/ 1468017 h 3060441"/>
              <a:gd name="connsiteX47" fmla="*/ 1816359 w 4030824"/>
              <a:gd name="connsiteY47" fmla="*/ 1642188 h 3060441"/>
              <a:gd name="connsiteX48" fmla="*/ 1791477 w 4030824"/>
              <a:gd name="connsiteY48" fmla="*/ 1766596 h 3060441"/>
              <a:gd name="connsiteX49" fmla="*/ 1579984 w 4030824"/>
              <a:gd name="connsiteY49" fmla="*/ 1779037 h 3060441"/>
              <a:gd name="connsiteX50" fmla="*/ 1418253 w 4030824"/>
              <a:gd name="connsiteY50" fmla="*/ 1567543 h 3060441"/>
              <a:gd name="connsiteX51" fmla="*/ 1629747 w 4030824"/>
              <a:gd name="connsiteY51" fmla="*/ 1306286 h 3060441"/>
              <a:gd name="connsiteX52" fmla="*/ 2251788 w 4030824"/>
              <a:gd name="connsiteY52" fmla="*/ 1181878 h 3060441"/>
              <a:gd name="connsiteX53" fmla="*/ 2513045 w 4030824"/>
              <a:gd name="connsiteY53" fmla="*/ 1069911 h 3060441"/>
              <a:gd name="connsiteX54" fmla="*/ 2749420 w 4030824"/>
              <a:gd name="connsiteY54" fmla="*/ 1144556 h 3060441"/>
              <a:gd name="connsiteX55" fmla="*/ 3122645 w 4030824"/>
              <a:gd name="connsiteY55" fmla="*/ 970384 h 3060441"/>
              <a:gd name="connsiteX56" fmla="*/ 3670041 w 4030824"/>
              <a:gd name="connsiteY56" fmla="*/ 758890 h 3060441"/>
              <a:gd name="connsiteX57" fmla="*/ 3975489 w 4030824"/>
              <a:gd name="connsiteY57" fmla="*/ 678155 h 3060441"/>
              <a:gd name="connsiteX58" fmla="*/ 3371461 w 4030824"/>
              <a:gd name="connsiteY58" fmla="*/ 696686 h 3060441"/>
              <a:gd name="connsiteX59" fmla="*/ 2861388 w 4030824"/>
              <a:gd name="connsiteY59" fmla="*/ 895739 h 3060441"/>
              <a:gd name="connsiteX60" fmla="*/ 2587690 w 4030824"/>
              <a:gd name="connsiteY60" fmla="*/ 746449 h 3060441"/>
              <a:gd name="connsiteX61" fmla="*/ 2425959 w 4030824"/>
              <a:gd name="connsiteY61" fmla="*/ 721568 h 3060441"/>
              <a:gd name="connsiteX62" fmla="*/ 2625012 w 4030824"/>
              <a:gd name="connsiteY62" fmla="*/ 335903 h 3060441"/>
              <a:gd name="connsiteX63" fmla="*/ 2475722 w 4030824"/>
              <a:gd name="connsiteY63" fmla="*/ 261258 h 3060441"/>
              <a:gd name="connsiteX64" fmla="*/ 2239347 w 4030824"/>
              <a:gd name="connsiteY64" fmla="*/ 497633 h 3060441"/>
              <a:gd name="connsiteX65" fmla="*/ 1953208 w 4030824"/>
              <a:gd name="connsiteY65" fmla="*/ 298580 h 3060441"/>
              <a:gd name="connsiteX66" fmla="*/ 2052735 w 4030824"/>
              <a:gd name="connsiteY66" fmla="*/ 597160 h 3060441"/>
              <a:gd name="connsiteX67" fmla="*/ 1928326 w 4030824"/>
              <a:gd name="connsiteY67" fmla="*/ 758890 h 3060441"/>
              <a:gd name="connsiteX68" fmla="*/ 1542661 w 4030824"/>
              <a:gd name="connsiteY68" fmla="*/ 597160 h 3060441"/>
              <a:gd name="connsiteX69" fmla="*/ 1343608 w 4030824"/>
              <a:gd name="connsiteY69" fmla="*/ 671805 h 3060441"/>
              <a:gd name="connsiteX70" fmla="*/ 1542661 w 4030824"/>
              <a:gd name="connsiteY70" fmla="*/ 298580 h 3060441"/>
              <a:gd name="connsiteX71" fmla="*/ 1555102 w 4030824"/>
              <a:gd name="connsiteY71" fmla="*/ 0 h 3060441"/>
              <a:gd name="connsiteX72" fmla="*/ 1144555 w 4030824"/>
              <a:gd name="connsiteY72" fmla="*/ 248817 h 3060441"/>
              <a:gd name="connsiteX73" fmla="*/ 933061 w 4030824"/>
              <a:gd name="connsiteY73" fmla="*/ 348343 h 3060441"/>
              <a:gd name="connsiteX74" fmla="*/ 933061 w 4030824"/>
              <a:gd name="connsiteY74" fmla="*/ 534956 h 3060441"/>
              <a:gd name="connsiteX75" fmla="*/ 684245 w 4030824"/>
              <a:gd name="connsiteY75" fmla="*/ 634482 h 3060441"/>
              <a:gd name="connsiteX76" fmla="*/ 572277 w 4030824"/>
              <a:gd name="connsiteY76" fmla="*/ 684245 h 3060441"/>
              <a:gd name="connsiteX77" fmla="*/ 634481 w 4030824"/>
              <a:gd name="connsiteY77" fmla="*/ 970384 h 3060441"/>
              <a:gd name="connsiteX78" fmla="*/ 398106 w 4030824"/>
              <a:gd name="connsiteY78" fmla="*/ 1020147 h 3060441"/>
              <a:gd name="connsiteX79" fmla="*/ 111967 w 4030824"/>
              <a:gd name="connsiteY79" fmla="*/ 1244082 h 3060441"/>
              <a:gd name="connsiteX80" fmla="*/ 49763 w 4030824"/>
              <a:gd name="connsiteY80" fmla="*/ 1990531 h 3060441"/>
              <a:gd name="connsiteX0" fmla="*/ 0 w 3982452"/>
              <a:gd name="connsiteY0" fmla="*/ 2139821 h 3060441"/>
              <a:gd name="connsiteX1" fmla="*/ 149290 w 3982452"/>
              <a:gd name="connsiteY1" fmla="*/ 1940768 h 3060441"/>
              <a:gd name="connsiteX2" fmla="*/ 373224 w 3982452"/>
              <a:gd name="connsiteY2" fmla="*/ 1891005 h 3060441"/>
              <a:gd name="connsiteX3" fmla="*/ 510073 w 3982452"/>
              <a:gd name="connsiteY3" fmla="*/ 2052735 h 3060441"/>
              <a:gd name="connsiteX4" fmla="*/ 547396 w 3982452"/>
              <a:gd name="connsiteY4" fmla="*/ 1542662 h 3060441"/>
              <a:gd name="connsiteX5" fmla="*/ 410547 w 3982452"/>
              <a:gd name="connsiteY5" fmla="*/ 1368490 h 3060441"/>
              <a:gd name="connsiteX6" fmla="*/ 609600 w 3982452"/>
              <a:gd name="connsiteY6" fmla="*/ 1331168 h 3060441"/>
              <a:gd name="connsiteX7" fmla="*/ 821094 w 3982452"/>
              <a:gd name="connsiteY7" fmla="*/ 1219200 h 3060441"/>
              <a:gd name="connsiteX8" fmla="*/ 858416 w 3982452"/>
              <a:gd name="connsiteY8" fmla="*/ 908180 h 3060441"/>
              <a:gd name="connsiteX9" fmla="*/ 1181877 w 3982452"/>
              <a:gd name="connsiteY9" fmla="*/ 622041 h 3060441"/>
              <a:gd name="connsiteX10" fmla="*/ 1144555 w 3982452"/>
              <a:gd name="connsiteY10" fmla="*/ 945503 h 3060441"/>
              <a:gd name="connsiteX11" fmla="*/ 1244081 w 3982452"/>
              <a:gd name="connsiteY11" fmla="*/ 1132115 h 3060441"/>
              <a:gd name="connsiteX12" fmla="*/ 1691951 w 3982452"/>
              <a:gd name="connsiteY12" fmla="*/ 920621 h 3060441"/>
              <a:gd name="connsiteX13" fmla="*/ 1978090 w 3982452"/>
              <a:gd name="connsiteY13" fmla="*/ 957943 h 3060441"/>
              <a:gd name="connsiteX14" fmla="*/ 2226906 w 3982452"/>
              <a:gd name="connsiteY14" fmla="*/ 870858 h 3060441"/>
              <a:gd name="connsiteX15" fmla="*/ 2450841 w 3982452"/>
              <a:gd name="connsiteY15" fmla="*/ 920621 h 3060441"/>
              <a:gd name="connsiteX16" fmla="*/ 2040294 w 3982452"/>
              <a:gd name="connsiteY16" fmla="*/ 1082352 h 3060441"/>
              <a:gd name="connsiteX17" fmla="*/ 1555102 w 3982452"/>
              <a:gd name="connsiteY17" fmla="*/ 1169437 h 3060441"/>
              <a:gd name="connsiteX18" fmla="*/ 1244081 w 3982452"/>
              <a:gd name="connsiteY18" fmla="*/ 1405813 h 3060441"/>
              <a:gd name="connsiteX19" fmla="*/ 1181877 w 3982452"/>
              <a:gd name="connsiteY19" fmla="*/ 1530221 h 3060441"/>
              <a:gd name="connsiteX20" fmla="*/ 1169437 w 3982452"/>
              <a:gd name="connsiteY20" fmla="*/ 1667070 h 3060441"/>
              <a:gd name="connsiteX21" fmla="*/ 1156996 w 3982452"/>
              <a:gd name="connsiteY21" fmla="*/ 1990531 h 3060441"/>
              <a:gd name="connsiteX22" fmla="*/ 1617306 w 3982452"/>
              <a:gd name="connsiteY22" fmla="*/ 2077617 h 3060441"/>
              <a:gd name="connsiteX23" fmla="*/ 2276669 w 3982452"/>
              <a:gd name="connsiteY23" fmla="*/ 1940768 h 3060441"/>
              <a:gd name="connsiteX24" fmla="*/ 2761861 w 3982452"/>
              <a:gd name="connsiteY24" fmla="*/ 1716833 h 3060441"/>
              <a:gd name="connsiteX25" fmla="*/ 2513045 w 3982452"/>
              <a:gd name="connsiteY25" fmla="*/ 1990531 h 3060441"/>
              <a:gd name="connsiteX26" fmla="*/ 2500604 w 3982452"/>
              <a:gd name="connsiteY26" fmla="*/ 2152262 h 3060441"/>
              <a:gd name="connsiteX27" fmla="*/ 2662335 w 3982452"/>
              <a:gd name="connsiteY27" fmla="*/ 2239347 h 3060441"/>
              <a:gd name="connsiteX28" fmla="*/ 1107233 w 3982452"/>
              <a:gd name="connsiteY28" fmla="*/ 2587690 h 3060441"/>
              <a:gd name="connsiteX29" fmla="*/ 1094792 w 3982452"/>
              <a:gd name="connsiteY29" fmla="*/ 2811625 h 3060441"/>
              <a:gd name="connsiteX30" fmla="*/ 1368490 w 3982452"/>
              <a:gd name="connsiteY30" fmla="*/ 2786743 h 3060441"/>
              <a:gd name="connsiteX31" fmla="*/ 1268963 w 3982452"/>
              <a:gd name="connsiteY31" fmla="*/ 3060441 h 3060441"/>
              <a:gd name="connsiteX32" fmla="*/ 1468016 w 3982452"/>
              <a:gd name="connsiteY32" fmla="*/ 3048000 h 3060441"/>
              <a:gd name="connsiteX33" fmla="*/ 1878563 w 3982452"/>
              <a:gd name="connsiteY33" fmla="*/ 2674776 h 3060441"/>
              <a:gd name="connsiteX34" fmla="*/ 2164702 w 3982452"/>
              <a:gd name="connsiteY34" fmla="*/ 2450841 h 3060441"/>
              <a:gd name="connsiteX35" fmla="*/ 2861388 w 3982452"/>
              <a:gd name="connsiteY35" fmla="*/ 2475723 h 3060441"/>
              <a:gd name="connsiteX36" fmla="*/ 2873828 w 3982452"/>
              <a:gd name="connsiteY36" fmla="*/ 2239347 h 3060441"/>
              <a:gd name="connsiteX37" fmla="*/ 2674775 w 3982452"/>
              <a:gd name="connsiteY37" fmla="*/ 2040294 h 3060441"/>
              <a:gd name="connsiteX38" fmla="*/ 3135086 w 3982452"/>
              <a:gd name="connsiteY38" fmla="*/ 1816360 h 3060441"/>
              <a:gd name="connsiteX39" fmla="*/ 3980024 w 3982452"/>
              <a:gd name="connsiteY39" fmla="*/ 1810787 h 3060441"/>
              <a:gd name="connsiteX40" fmla="*/ 3694922 w 3982452"/>
              <a:gd name="connsiteY40" fmla="*/ 1716833 h 3060441"/>
              <a:gd name="connsiteX41" fmla="*/ 2923592 w 3982452"/>
              <a:gd name="connsiteY41" fmla="*/ 1579984 h 3060441"/>
              <a:gd name="connsiteX42" fmla="*/ 2513045 w 3982452"/>
              <a:gd name="connsiteY42" fmla="*/ 1517780 h 3060441"/>
              <a:gd name="connsiteX43" fmla="*/ 2276669 w 3982452"/>
              <a:gd name="connsiteY43" fmla="*/ 1716833 h 3060441"/>
              <a:gd name="connsiteX44" fmla="*/ 2102498 w 3982452"/>
              <a:gd name="connsiteY44" fmla="*/ 1716833 h 3060441"/>
              <a:gd name="connsiteX45" fmla="*/ 2027853 w 3982452"/>
              <a:gd name="connsiteY45" fmla="*/ 1492898 h 3060441"/>
              <a:gd name="connsiteX46" fmla="*/ 1940767 w 3982452"/>
              <a:gd name="connsiteY46" fmla="*/ 1468017 h 3060441"/>
              <a:gd name="connsiteX47" fmla="*/ 1816359 w 3982452"/>
              <a:gd name="connsiteY47" fmla="*/ 1642188 h 3060441"/>
              <a:gd name="connsiteX48" fmla="*/ 1791477 w 3982452"/>
              <a:gd name="connsiteY48" fmla="*/ 1766596 h 3060441"/>
              <a:gd name="connsiteX49" fmla="*/ 1579984 w 3982452"/>
              <a:gd name="connsiteY49" fmla="*/ 1779037 h 3060441"/>
              <a:gd name="connsiteX50" fmla="*/ 1418253 w 3982452"/>
              <a:gd name="connsiteY50" fmla="*/ 1567543 h 3060441"/>
              <a:gd name="connsiteX51" fmla="*/ 1629747 w 3982452"/>
              <a:gd name="connsiteY51" fmla="*/ 1306286 h 3060441"/>
              <a:gd name="connsiteX52" fmla="*/ 2251788 w 3982452"/>
              <a:gd name="connsiteY52" fmla="*/ 1181878 h 3060441"/>
              <a:gd name="connsiteX53" fmla="*/ 2513045 w 3982452"/>
              <a:gd name="connsiteY53" fmla="*/ 1069911 h 3060441"/>
              <a:gd name="connsiteX54" fmla="*/ 2749420 w 3982452"/>
              <a:gd name="connsiteY54" fmla="*/ 1144556 h 3060441"/>
              <a:gd name="connsiteX55" fmla="*/ 3122645 w 3982452"/>
              <a:gd name="connsiteY55" fmla="*/ 970384 h 3060441"/>
              <a:gd name="connsiteX56" fmla="*/ 3670041 w 3982452"/>
              <a:gd name="connsiteY56" fmla="*/ 758890 h 3060441"/>
              <a:gd name="connsiteX57" fmla="*/ 3975489 w 3982452"/>
              <a:gd name="connsiteY57" fmla="*/ 678155 h 3060441"/>
              <a:gd name="connsiteX58" fmla="*/ 3371461 w 3982452"/>
              <a:gd name="connsiteY58" fmla="*/ 696686 h 3060441"/>
              <a:gd name="connsiteX59" fmla="*/ 2861388 w 3982452"/>
              <a:gd name="connsiteY59" fmla="*/ 895739 h 3060441"/>
              <a:gd name="connsiteX60" fmla="*/ 2587690 w 3982452"/>
              <a:gd name="connsiteY60" fmla="*/ 746449 h 3060441"/>
              <a:gd name="connsiteX61" fmla="*/ 2425959 w 3982452"/>
              <a:gd name="connsiteY61" fmla="*/ 721568 h 3060441"/>
              <a:gd name="connsiteX62" fmla="*/ 2625012 w 3982452"/>
              <a:gd name="connsiteY62" fmla="*/ 335903 h 3060441"/>
              <a:gd name="connsiteX63" fmla="*/ 2475722 w 3982452"/>
              <a:gd name="connsiteY63" fmla="*/ 261258 h 3060441"/>
              <a:gd name="connsiteX64" fmla="*/ 2239347 w 3982452"/>
              <a:gd name="connsiteY64" fmla="*/ 497633 h 3060441"/>
              <a:gd name="connsiteX65" fmla="*/ 1953208 w 3982452"/>
              <a:gd name="connsiteY65" fmla="*/ 298580 h 3060441"/>
              <a:gd name="connsiteX66" fmla="*/ 2052735 w 3982452"/>
              <a:gd name="connsiteY66" fmla="*/ 597160 h 3060441"/>
              <a:gd name="connsiteX67" fmla="*/ 1928326 w 3982452"/>
              <a:gd name="connsiteY67" fmla="*/ 758890 h 3060441"/>
              <a:gd name="connsiteX68" fmla="*/ 1542661 w 3982452"/>
              <a:gd name="connsiteY68" fmla="*/ 597160 h 3060441"/>
              <a:gd name="connsiteX69" fmla="*/ 1343608 w 3982452"/>
              <a:gd name="connsiteY69" fmla="*/ 671805 h 3060441"/>
              <a:gd name="connsiteX70" fmla="*/ 1542661 w 3982452"/>
              <a:gd name="connsiteY70" fmla="*/ 298580 h 3060441"/>
              <a:gd name="connsiteX71" fmla="*/ 1555102 w 3982452"/>
              <a:gd name="connsiteY71" fmla="*/ 0 h 3060441"/>
              <a:gd name="connsiteX72" fmla="*/ 1144555 w 3982452"/>
              <a:gd name="connsiteY72" fmla="*/ 248817 h 3060441"/>
              <a:gd name="connsiteX73" fmla="*/ 933061 w 3982452"/>
              <a:gd name="connsiteY73" fmla="*/ 348343 h 3060441"/>
              <a:gd name="connsiteX74" fmla="*/ 933061 w 3982452"/>
              <a:gd name="connsiteY74" fmla="*/ 534956 h 3060441"/>
              <a:gd name="connsiteX75" fmla="*/ 684245 w 3982452"/>
              <a:gd name="connsiteY75" fmla="*/ 634482 h 3060441"/>
              <a:gd name="connsiteX76" fmla="*/ 572277 w 3982452"/>
              <a:gd name="connsiteY76" fmla="*/ 684245 h 3060441"/>
              <a:gd name="connsiteX77" fmla="*/ 634481 w 3982452"/>
              <a:gd name="connsiteY77" fmla="*/ 970384 h 3060441"/>
              <a:gd name="connsiteX78" fmla="*/ 398106 w 3982452"/>
              <a:gd name="connsiteY78" fmla="*/ 1020147 h 3060441"/>
              <a:gd name="connsiteX79" fmla="*/ 111967 w 3982452"/>
              <a:gd name="connsiteY79" fmla="*/ 1244082 h 3060441"/>
              <a:gd name="connsiteX80" fmla="*/ 49763 w 3982452"/>
              <a:gd name="connsiteY80" fmla="*/ 1990531 h 3060441"/>
              <a:gd name="connsiteX0" fmla="*/ 0 w 3986374"/>
              <a:gd name="connsiteY0" fmla="*/ 2139821 h 3060441"/>
              <a:gd name="connsiteX1" fmla="*/ 149290 w 3986374"/>
              <a:gd name="connsiteY1" fmla="*/ 1940768 h 3060441"/>
              <a:gd name="connsiteX2" fmla="*/ 373224 w 3986374"/>
              <a:gd name="connsiteY2" fmla="*/ 1891005 h 3060441"/>
              <a:gd name="connsiteX3" fmla="*/ 510073 w 3986374"/>
              <a:gd name="connsiteY3" fmla="*/ 2052735 h 3060441"/>
              <a:gd name="connsiteX4" fmla="*/ 547396 w 3986374"/>
              <a:gd name="connsiteY4" fmla="*/ 1542662 h 3060441"/>
              <a:gd name="connsiteX5" fmla="*/ 410547 w 3986374"/>
              <a:gd name="connsiteY5" fmla="*/ 1368490 h 3060441"/>
              <a:gd name="connsiteX6" fmla="*/ 609600 w 3986374"/>
              <a:gd name="connsiteY6" fmla="*/ 1331168 h 3060441"/>
              <a:gd name="connsiteX7" fmla="*/ 821094 w 3986374"/>
              <a:gd name="connsiteY7" fmla="*/ 1219200 h 3060441"/>
              <a:gd name="connsiteX8" fmla="*/ 858416 w 3986374"/>
              <a:gd name="connsiteY8" fmla="*/ 908180 h 3060441"/>
              <a:gd name="connsiteX9" fmla="*/ 1181877 w 3986374"/>
              <a:gd name="connsiteY9" fmla="*/ 622041 h 3060441"/>
              <a:gd name="connsiteX10" fmla="*/ 1144555 w 3986374"/>
              <a:gd name="connsiteY10" fmla="*/ 945503 h 3060441"/>
              <a:gd name="connsiteX11" fmla="*/ 1244081 w 3986374"/>
              <a:gd name="connsiteY11" fmla="*/ 1132115 h 3060441"/>
              <a:gd name="connsiteX12" fmla="*/ 1691951 w 3986374"/>
              <a:gd name="connsiteY12" fmla="*/ 920621 h 3060441"/>
              <a:gd name="connsiteX13" fmla="*/ 1978090 w 3986374"/>
              <a:gd name="connsiteY13" fmla="*/ 957943 h 3060441"/>
              <a:gd name="connsiteX14" fmla="*/ 2226906 w 3986374"/>
              <a:gd name="connsiteY14" fmla="*/ 870858 h 3060441"/>
              <a:gd name="connsiteX15" fmla="*/ 2450841 w 3986374"/>
              <a:gd name="connsiteY15" fmla="*/ 920621 h 3060441"/>
              <a:gd name="connsiteX16" fmla="*/ 2040294 w 3986374"/>
              <a:gd name="connsiteY16" fmla="*/ 1082352 h 3060441"/>
              <a:gd name="connsiteX17" fmla="*/ 1555102 w 3986374"/>
              <a:gd name="connsiteY17" fmla="*/ 1169437 h 3060441"/>
              <a:gd name="connsiteX18" fmla="*/ 1244081 w 3986374"/>
              <a:gd name="connsiteY18" fmla="*/ 1405813 h 3060441"/>
              <a:gd name="connsiteX19" fmla="*/ 1181877 w 3986374"/>
              <a:gd name="connsiteY19" fmla="*/ 1530221 h 3060441"/>
              <a:gd name="connsiteX20" fmla="*/ 1169437 w 3986374"/>
              <a:gd name="connsiteY20" fmla="*/ 1667070 h 3060441"/>
              <a:gd name="connsiteX21" fmla="*/ 1156996 w 3986374"/>
              <a:gd name="connsiteY21" fmla="*/ 1990531 h 3060441"/>
              <a:gd name="connsiteX22" fmla="*/ 1617306 w 3986374"/>
              <a:gd name="connsiteY22" fmla="*/ 2077617 h 3060441"/>
              <a:gd name="connsiteX23" fmla="*/ 2276669 w 3986374"/>
              <a:gd name="connsiteY23" fmla="*/ 1940768 h 3060441"/>
              <a:gd name="connsiteX24" fmla="*/ 2761861 w 3986374"/>
              <a:gd name="connsiteY24" fmla="*/ 1716833 h 3060441"/>
              <a:gd name="connsiteX25" fmla="*/ 2513045 w 3986374"/>
              <a:gd name="connsiteY25" fmla="*/ 1990531 h 3060441"/>
              <a:gd name="connsiteX26" fmla="*/ 2500604 w 3986374"/>
              <a:gd name="connsiteY26" fmla="*/ 2152262 h 3060441"/>
              <a:gd name="connsiteX27" fmla="*/ 2662335 w 3986374"/>
              <a:gd name="connsiteY27" fmla="*/ 2239347 h 3060441"/>
              <a:gd name="connsiteX28" fmla="*/ 1107233 w 3986374"/>
              <a:gd name="connsiteY28" fmla="*/ 2587690 h 3060441"/>
              <a:gd name="connsiteX29" fmla="*/ 1094792 w 3986374"/>
              <a:gd name="connsiteY29" fmla="*/ 2811625 h 3060441"/>
              <a:gd name="connsiteX30" fmla="*/ 1368490 w 3986374"/>
              <a:gd name="connsiteY30" fmla="*/ 2786743 h 3060441"/>
              <a:gd name="connsiteX31" fmla="*/ 1268963 w 3986374"/>
              <a:gd name="connsiteY31" fmla="*/ 3060441 h 3060441"/>
              <a:gd name="connsiteX32" fmla="*/ 1468016 w 3986374"/>
              <a:gd name="connsiteY32" fmla="*/ 3048000 h 3060441"/>
              <a:gd name="connsiteX33" fmla="*/ 1878563 w 3986374"/>
              <a:gd name="connsiteY33" fmla="*/ 2674776 h 3060441"/>
              <a:gd name="connsiteX34" fmla="*/ 2164702 w 3986374"/>
              <a:gd name="connsiteY34" fmla="*/ 2450841 h 3060441"/>
              <a:gd name="connsiteX35" fmla="*/ 2861388 w 3986374"/>
              <a:gd name="connsiteY35" fmla="*/ 2475723 h 3060441"/>
              <a:gd name="connsiteX36" fmla="*/ 2873828 w 3986374"/>
              <a:gd name="connsiteY36" fmla="*/ 2239347 h 3060441"/>
              <a:gd name="connsiteX37" fmla="*/ 2674775 w 3986374"/>
              <a:gd name="connsiteY37" fmla="*/ 2040294 h 3060441"/>
              <a:gd name="connsiteX38" fmla="*/ 3135086 w 3986374"/>
              <a:gd name="connsiteY38" fmla="*/ 1816360 h 3060441"/>
              <a:gd name="connsiteX39" fmla="*/ 3986374 w 3986374"/>
              <a:gd name="connsiteY39" fmla="*/ 1779037 h 3060441"/>
              <a:gd name="connsiteX40" fmla="*/ 3694922 w 3986374"/>
              <a:gd name="connsiteY40" fmla="*/ 1716833 h 3060441"/>
              <a:gd name="connsiteX41" fmla="*/ 2923592 w 3986374"/>
              <a:gd name="connsiteY41" fmla="*/ 1579984 h 3060441"/>
              <a:gd name="connsiteX42" fmla="*/ 2513045 w 3986374"/>
              <a:gd name="connsiteY42" fmla="*/ 1517780 h 3060441"/>
              <a:gd name="connsiteX43" fmla="*/ 2276669 w 3986374"/>
              <a:gd name="connsiteY43" fmla="*/ 1716833 h 3060441"/>
              <a:gd name="connsiteX44" fmla="*/ 2102498 w 3986374"/>
              <a:gd name="connsiteY44" fmla="*/ 1716833 h 3060441"/>
              <a:gd name="connsiteX45" fmla="*/ 2027853 w 3986374"/>
              <a:gd name="connsiteY45" fmla="*/ 1492898 h 3060441"/>
              <a:gd name="connsiteX46" fmla="*/ 1940767 w 3986374"/>
              <a:gd name="connsiteY46" fmla="*/ 1468017 h 3060441"/>
              <a:gd name="connsiteX47" fmla="*/ 1816359 w 3986374"/>
              <a:gd name="connsiteY47" fmla="*/ 1642188 h 3060441"/>
              <a:gd name="connsiteX48" fmla="*/ 1791477 w 3986374"/>
              <a:gd name="connsiteY48" fmla="*/ 1766596 h 3060441"/>
              <a:gd name="connsiteX49" fmla="*/ 1579984 w 3986374"/>
              <a:gd name="connsiteY49" fmla="*/ 1779037 h 3060441"/>
              <a:gd name="connsiteX50" fmla="*/ 1418253 w 3986374"/>
              <a:gd name="connsiteY50" fmla="*/ 1567543 h 3060441"/>
              <a:gd name="connsiteX51" fmla="*/ 1629747 w 3986374"/>
              <a:gd name="connsiteY51" fmla="*/ 1306286 h 3060441"/>
              <a:gd name="connsiteX52" fmla="*/ 2251788 w 3986374"/>
              <a:gd name="connsiteY52" fmla="*/ 1181878 h 3060441"/>
              <a:gd name="connsiteX53" fmla="*/ 2513045 w 3986374"/>
              <a:gd name="connsiteY53" fmla="*/ 1069911 h 3060441"/>
              <a:gd name="connsiteX54" fmla="*/ 2749420 w 3986374"/>
              <a:gd name="connsiteY54" fmla="*/ 1144556 h 3060441"/>
              <a:gd name="connsiteX55" fmla="*/ 3122645 w 3986374"/>
              <a:gd name="connsiteY55" fmla="*/ 970384 h 3060441"/>
              <a:gd name="connsiteX56" fmla="*/ 3670041 w 3986374"/>
              <a:gd name="connsiteY56" fmla="*/ 758890 h 3060441"/>
              <a:gd name="connsiteX57" fmla="*/ 3975489 w 3986374"/>
              <a:gd name="connsiteY57" fmla="*/ 678155 h 3060441"/>
              <a:gd name="connsiteX58" fmla="*/ 3371461 w 3986374"/>
              <a:gd name="connsiteY58" fmla="*/ 696686 h 3060441"/>
              <a:gd name="connsiteX59" fmla="*/ 2861388 w 3986374"/>
              <a:gd name="connsiteY59" fmla="*/ 895739 h 3060441"/>
              <a:gd name="connsiteX60" fmla="*/ 2587690 w 3986374"/>
              <a:gd name="connsiteY60" fmla="*/ 746449 h 3060441"/>
              <a:gd name="connsiteX61" fmla="*/ 2425959 w 3986374"/>
              <a:gd name="connsiteY61" fmla="*/ 721568 h 3060441"/>
              <a:gd name="connsiteX62" fmla="*/ 2625012 w 3986374"/>
              <a:gd name="connsiteY62" fmla="*/ 335903 h 3060441"/>
              <a:gd name="connsiteX63" fmla="*/ 2475722 w 3986374"/>
              <a:gd name="connsiteY63" fmla="*/ 261258 h 3060441"/>
              <a:gd name="connsiteX64" fmla="*/ 2239347 w 3986374"/>
              <a:gd name="connsiteY64" fmla="*/ 497633 h 3060441"/>
              <a:gd name="connsiteX65" fmla="*/ 1953208 w 3986374"/>
              <a:gd name="connsiteY65" fmla="*/ 298580 h 3060441"/>
              <a:gd name="connsiteX66" fmla="*/ 2052735 w 3986374"/>
              <a:gd name="connsiteY66" fmla="*/ 597160 h 3060441"/>
              <a:gd name="connsiteX67" fmla="*/ 1928326 w 3986374"/>
              <a:gd name="connsiteY67" fmla="*/ 758890 h 3060441"/>
              <a:gd name="connsiteX68" fmla="*/ 1542661 w 3986374"/>
              <a:gd name="connsiteY68" fmla="*/ 597160 h 3060441"/>
              <a:gd name="connsiteX69" fmla="*/ 1343608 w 3986374"/>
              <a:gd name="connsiteY69" fmla="*/ 671805 h 3060441"/>
              <a:gd name="connsiteX70" fmla="*/ 1542661 w 3986374"/>
              <a:gd name="connsiteY70" fmla="*/ 298580 h 3060441"/>
              <a:gd name="connsiteX71" fmla="*/ 1555102 w 3986374"/>
              <a:gd name="connsiteY71" fmla="*/ 0 h 3060441"/>
              <a:gd name="connsiteX72" fmla="*/ 1144555 w 3986374"/>
              <a:gd name="connsiteY72" fmla="*/ 248817 h 3060441"/>
              <a:gd name="connsiteX73" fmla="*/ 933061 w 3986374"/>
              <a:gd name="connsiteY73" fmla="*/ 348343 h 3060441"/>
              <a:gd name="connsiteX74" fmla="*/ 933061 w 3986374"/>
              <a:gd name="connsiteY74" fmla="*/ 534956 h 3060441"/>
              <a:gd name="connsiteX75" fmla="*/ 684245 w 3986374"/>
              <a:gd name="connsiteY75" fmla="*/ 634482 h 3060441"/>
              <a:gd name="connsiteX76" fmla="*/ 572277 w 3986374"/>
              <a:gd name="connsiteY76" fmla="*/ 684245 h 3060441"/>
              <a:gd name="connsiteX77" fmla="*/ 634481 w 3986374"/>
              <a:gd name="connsiteY77" fmla="*/ 970384 h 3060441"/>
              <a:gd name="connsiteX78" fmla="*/ 398106 w 3986374"/>
              <a:gd name="connsiteY78" fmla="*/ 1020147 h 3060441"/>
              <a:gd name="connsiteX79" fmla="*/ 111967 w 3986374"/>
              <a:gd name="connsiteY79" fmla="*/ 1244082 h 3060441"/>
              <a:gd name="connsiteX80" fmla="*/ 49763 w 3986374"/>
              <a:gd name="connsiteY80" fmla="*/ 1990531 h 3060441"/>
              <a:gd name="connsiteX0" fmla="*/ 0 w 3986374"/>
              <a:gd name="connsiteY0" fmla="*/ 2139821 h 3060441"/>
              <a:gd name="connsiteX1" fmla="*/ 149290 w 3986374"/>
              <a:gd name="connsiteY1" fmla="*/ 1940768 h 3060441"/>
              <a:gd name="connsiteX2" fmla="*/ 373224 w 3986374"/>
              <a:gd name="connsiteY2" fmla="*/ 1891005 h 3060441"/>
              <a:gd name="connsiteX3" fmla="*/ 510073 w 3986374"/>
              <a:gd name="connsiteY3" fmla="*/ 2052735 h 3060441"/>
              <a:gd name="connsiteX4" fmla="*/ 547396 w 3986374"/>
              <a:gd name="connsiteY4" fmla="*/ 1542662 h 3060441"/>
              <a:gd name="connsiteX5" fmla="*/ 410547 w 3986374"/>
              <a:gd name="connsiteY5" fmla="*/ 1368490 h 3060441"/>
              <a:gd name="connsiteX6" fmla="*/ 609600 w 3986374"/>
              <a:gd name="connsiteY6" fmla="*/ 1331168 h 3060441"/>
              <a:gd name="connsiteX7" fmla="*/ 821094 w 3986374"/>
              <a:gd name="connsiteY7" fmla="*/ 1219200 h 3060441"/>
              <a:gd name="connsiteX8" fmla="*/ 858416 w 3986374"/>
              <a:gd name="connsiteY8" fmla="*/ 908180 h 3060441"/>
              <a:gd name="connsiteX9" fmla="*/ 1181877 w 3986374"/>
              <a:gd name="connsiteY9" fmla="*/ 622041 h 3060441"/>
              <a:gd name="connsiteX10" fmla="*/ 1144555 w 3986374"/>
              <a:gd name="connsiteY10" fmla="*/ 945503 h 3060441"/>
              <a:gd name="connsiteX11" fmla="*/ 1244081 w 3986374"/>
              <a:gd name="connsiteY11" fmla="*/ 1132115 h 3060441"/>
              <a:gd name="connsiteX12" fmla="*/ 1691951 w 3986374"/>
              <a:gd name="connsiteY12" fmla="*/ 920621 h 3060441"/>
              <a:gd name="connsiteX13" fmla="*/ 1978090 w 3986374"/>
              <a:gd name="connsiteY13" fmla="*/ 957943 h 3060441"/>
              <a:gd name="connsiteX14" fmla="*/ 2226906 w 3986374"/>
              <a:gd name="connsiteY14" fmla="*/ 870858 h 3060441"/>
              <a:gd name="connsiteX15" fmla="*/ 2450841 w 3986374"/>
              <a:gd name="connsiteY15" fmla="*/ 920621 h 3060441"/>
              <a:gd name="connsiteX16" fmla="*/ 2040294 w 3986374"/>
              <a:gd name="connsiteY16" fmla="*/ 1082352 h 3060441"/>
              <a:gd name="connsiteX17" fmla="*/ 1555102 w 3986374"/>
              <a:gd name="connsiteY17" fmla="*/ 1169437 h 3060441"/>
              <a:gd name="connsiteX18" fmla="*/ 1244081 w 3986374"/>
              <a:gd name="connsiteY18" fmla="*/ 1405813 h 3060441"/>
              <a:gd name="connsiteX19" fmla="*/ 1181877 w 3986374"/>
              <a:gd name="connsiteY19" fmla="*/ 1530221 h 3060441"/>
              <a:gd name="connsiteX20" fmla="*/ 1169437 w 3986374"/>
              <a:gd name="connsiteY20" fmla="*/ 1667070 h 3060441"/>
              <a:gd name="connsiteX21" fmla="*/ 1156996 w 3986374"/>
              <a:gd name="connsiteY21" fmla="*/ 1990531 h 3060441"/>
              <a:gd name="connsiteX22" fmla="*/ 1617306 w 3986374"/>
              <a:gd name="connsiteY22" fmla="*/ 2077617 h 3060441"/>
              <a:gd name="connsiteX23" fmla="*/ 2276669 w 3986374"/>
              <a:gd name="connsiteY23" fmla="*/ 1940768 h 3060441"/>
              <a:gd name="connsiteX24" fmla="*/ 2761861 w 3986374"/>
              <a:gd name="connsiteY24" fmla="*/ 1716833 h 3060441"/>
              <a:gd name="connsiteX25" fmla="*/ 2513045 w 3986374"/>
              <a:gd name="connsiteY25" fmla="*/ 1990531 h 3060441"/>
              <a:gd name="connsiteX26" fmla="*/ 2500604 w 3986374"/>
              <a:gd name="connsiteY26" fmla="*/ 2152262 h 3060441"/>
              <a:gd name="connsiteX27" fmla="*/ 2662335 w 3986374"/>
              <a:gd name="connsiteY27" fmla="*/ 2239347 h 3060441"/>
              <a:gd name="connsiteX28" fmla="*/ 1107233 w 3986374"/>
              <a:gd name="connsiteY28" fmla="*/ 2587690 h 3060441"/>
              <a:gd name="connsiteX29" fmla="*/ 1094792 w 3986374"/>
              <a:gd name="connsiteY29" fmla="*/ 2811625 h 3060441"/>
              <a:gd name="connsiteX30" fmla="*/ 1368490 w 3986374"/>
              <a:gd name="connsiteY30" fmla="*/ 2786743 h 3060441"/>
              <a:gd name="connsiteX31" fmla="*/ 1268963 w 3986374"/>
              <a:gd name="connsiteY31" fmla="*/ 3060441 h 3060441"/>
              <a:gd name="connsiteX32" fmla="*/ 1468016 w 3986374"/>
              <a:gd name="connsiteY32" fmla="*/ 3048000 h 3060441"/>
              <a:gd name="connsiteX33" fmla="*/ 1878563 w 3986374"/>
              <a:gd name="connsiteY33" fmla="*/ 2674776 h 3060441"/>
              <a:gd name="connsiteX34" fmla="*/ 2164702 w 3986374"/>
              <a:gd name="connsiteY34" fmla="*/ 2450841 h 3060441"/>
              <a:gd name="connsiteX35" fmla="*/ 2861388 w 3986374"/>
              <a:gd name="connsiteY35" fmla="*/ 2475723 h 3060441"/>
              <a:gd name="connsiteX36" fmla="*/ 2873828 w 3986374"/>
              <a:gd name="connsiteY36" fmla="*/ 2239347 h 3060441"/>
              <a:gd name="connsiteX37" fmla="*/ 2674775 w 3986374"/>
              <a:gd name="connsiteY37" fmla="*/ 2040294 h 3060441"/>
              <a:gd name="connsiteX38" fmla="*/ 3135086 w 3986374"/>
              <a:gd name="connsiteY38" fmla="*/ 1816360 h 3060441"/>
              <a:gd name="connsiteX39" fmla="*/ 3986374 w 3986374"/>
              <a:gd name="connsiteY39" fmla="*/ 1779037 h 3060441"/>
              <a:gd name="connsiteX40" fmla="*/ 3694922 w 3986374"/>
              <a:gd name="connsiteY40" fmla="*/ 1716833 h 3060441"/>
              <a:gd name="connsiteX41" fmla="*/ 2923592 w 3986374"/>
              <a:gd name="connsiteY41" fmla="*/ 1579984 h 3060441"/>
              <a:gd name="connsiteX42" fmla="*/ 2513045 w 3986374"/>
              <a:gd name="connsiteY42" fmla="*/ 1517780 h 3060441"/>
              <a:gd name="connsiteX43" fmla="*/ 2276669 w 3986374"/>
              <a:gd name="connsiteY43" fmla="*/ 1716833 h 3060441"/>
              <a:gd name="connsiteX44" fmla="*/ 2102498 w 3986374"/>
              <a:gd name="connsiteY44" fmla="*/ 1716833 h 3060441"/>
              <a:gd name="connsiteX45" fmla="*/ 2027853 w 3986374"/>
              <a:gd name="connsiteY45" fmla="*/ 1492898 h 3060441"/>
              <a:gd name="connsiteX46" fmla="*/ 1940767 w 3986374"/>
              <a:gd name="connsiteY46" fmla="*/ 1468017 h 3060441"/>
              <a:gd name="connsiteX47" fmla="*/ 1816359 w 3986374"/>
              <a:gd name="connsiteY47" fmla="*/ 1642188 h 3060441"/>
              <a:gd name="connsiteX48" fmla="*/ 1791477 w 3986374"/>
              <a:gd name="connsiteY48" fmla="*/ 1766596 h 3060441"/>
              <a:gd name="connsiteX49" fmla="*/ 1579984 w 3986374"/>
              <a:gd name="connsiteY49" fmla="*/ 1779037 h 3060441"/>
              <a:gd name="connsiteX50" fmla="*/ 1418253 w 3986374"/>
              <a:gd name="connsiteY50" fmla="*/ 1567543 h 3060441"/>
              <a:gd name="connsiteX51" fmla="*/ 1629747 w 3986374"/>
              <a:gd name="connsiteY51" fmla="*/ 1306286 h 3060441"/>
              <a:gd name="connsiteX52" fmla="*/ 2251788 w 3986374"/>
              <a:gd name="connsiteY52" fmla="*/ 1181878 h 3060441"/>
              <a:gd name="connsiteX53" fmla="*/ 2513045 w 3986374"/>
              <a:gd name="connsiteY53" fmla="*/ 1069911 h 3060441"/>
              <a:gd name="connsiteX54" fmla="*/ 2749420 w 3986374"/>
              <a:gd name="connsiteY54" fmla="*/ 1144556 h 3060441"/>
              <a:gd name="connsiteX55" fmla="*/ 3122645 w 3986374"/>
              <a:gd name="connsiteY55" fmla="*/ 970384 h 3060441"/>
              <a:gd name="connsiteX56" fmla="*/ 3670041 w 3986374"/>
              <a:gd name="connsiteY56" fmla="*/ 758890 h 3060441"/>
              <a:gd name="connsiteX57" fmla="*/ 3975489 w 3986374"/>
              <a:gd name="connsiteY57" fmla="*/ 678155 h 3060441"/>
              <a:gd name="connsiteX58" fmla="*/ 3371461 w 3986374"/>
              <a:gd name="connsiteY58" fmla="*/ 696686 h 3060441"/>
              <a:gd name="connsiteX59" fmla="*/ 2861388 w 3986374"/>
              <a:gd name="connsiteY59" fmla="*/ 895739 h 3060441"/>
              <a:gd name="connsiteX60" fmla="*/ 2587690 w 3986374"/>
              <a:gd name="connsiteY60" fmla="*/ 746449 h 3060441"/>
              <a:gd name="connsiteX61" fmla="*/ 2425959 w 3986374"/>
              <a:gd name="connsiteY61" fmla="*/ 721568 h 3060441"/>
              <a:gd name="connsiteX62" fmla="*/ 2625012 w 3986374"/>
              <a:gd name="connsiteY62" fmla="*/ 335903 h 3060441"/>
              <a:gd name="connsiteX63" fmla="*/ 2475722 w 3986374"/>
              <a:gd name="connsiteY63" fmla="*/ 261258 h 3060441"/>
              <a:gd name="connsiteX64" fmla="*/ 2239347 w 3986374"/>
              <a:gd name="connsiteY64" fmla="*/ 497633 h 3060441"/>
              <a:gd name="connsiteX65" fmla="*/ 1953208 w 3986374"/>
              <a:gd name="connsiteY65" fmla="*/ 298580 h 3060441"/>
              <a:gd name="connsiteX66" fmla="*/ 2052735 w 3986374"/>
              <a:gd name="connsiteY66" fmla="*/ 597160 h 3060441"/>
              <a:gd name="connsiteX67" fmla="*/ 1928326 w 3986374"/>
              <a:gd name="connsiteY67" fmla="*/ 758890 h 3060441"/>
              <a:gd name="connsiteX68" fmla="*/ 1542661 w 3986374"/>
              <a:gd name="connsiteY68" fmla="*/ 597160 h 3060441"/>
              <a:gd name="connsiteX69" fmla="*/ 1343608 w 3986374"/>
              <a:gd name="connsiteY69" fmla="*/ 671805 h 3060441"/>
              <a:gd name="connsiteX70" fmla="*/ 1542661 w 3986374"/>
              <a:gd name="connsiteY70" fmla="*/ 298580 h 3060441"/>
              <a:gd name="connsiteX71" fmla="*/ 1555102 w 3986374"/>
              <a:gd name="connsiteY71" fmla="*/ 0 h 3060441"/>
              <a:gd name="connsiteX72" fmla="*/ 1144555 w 3986374"/>
              <a:gd name="connsiteY72" fmla="*/ 248817 h 3060441"/>
              <a:gd name="connsiteX73" fmla="*/ 933061 w 3986374"/>
              <a:gd name="connsiteY73" fmla="*/ 348343 h 3060441"/>
              <a:gd name="connsiteX74" fmla="*/ 933061 w 3986374"/>
              <a:gd name="connsiteY74" fmla="*/ 534956 h 3060441"/>
              <a:gd name="connsiteX75" fmla="*/ 684245 w 3986374"/>
              <a:gd name="connsiteY75" fmla="*/ 634482 h 3060441"/>
              <a:gd name="connsiteX76" fmla="*/ 572277 w 3986374"/>
              <a:gd name="connsiteY76" fmla="*/ 684245 h 3060441"/>
              <a:gd name="connsiteX77" fmla="*/ 634481 w 3986374"/>
              <a:gd name="connsiteY77" fmla="*/ 970384 h 3060441"/>
              <a:gd name="connsiteX78" fmla="*/ 398106 w 3986374"/>
              <a:gd name="connsiteY78" fmla="*/ 1020147 h 3060441"/>
              <a:gd name="connsiteX79" fmla="*/ 111967 w 3986374"/>
              <a:gd name="connsiteY79" fmla="*/ 1244082 h 3060441"/>
              <a:gd name="connsiteX80" fmla="*/ 49763 w 3986374"/>
              <a:gd name="connsiteY80" fmla="*/ 1990531 h 3060441"/>
              <a:gd name="connsiteX0" fmla="*/ 0 w 3986374"/>
              <a:gd name="connsiteY0" fmla="*/ 2139821 h 3060441"/>
              <a:gd name="connsiteX1" fmla="*/ 149290 w 3986374"/>
              <a:gd name="connsiteY1" fmla="*/ 1940768 h 3060441"/>
              <a:gd name="connsiteX2" fmla="*/ 373224 w 3986374"/>
              <a:gd name="connsiteY2" fmla="*/ 1891005 h 3060441"/>
              <a:gd name="connsiteX3" fmla="*/ 510073 w 3986374"/>
              <a:gd name="connsiteY3" fmla="*/ 2052735 h 3060441"/>
              <a:gd name="connsiteX4" fmla="*/ 547396 w 3986374"/>
              <a:gd name="connsiteY4" fmla="*/ 1542662 h 3060441"/>
              <a:gd name="connsiteX5" fmla="*/ 410547 w 3986374"/>
              <a:gd name="connsiteY5" fmla="*/ 1368490 h 3060441"/>
              <a:gd name="connsiteX6" fmla="*/ 609600 w 3986374"/>
              <a:gd name="connsiteY6" fmla="*/ 1331168 h 3060441"/>
              <a:gd name="connsiteX7" fmla="*/ 821094 w 3986374"/>
              <a:gd name="connsiteY7" fmla="*/ 1219200 h 3060441"/>
              <a:gd name="connsiteX8" fmla="*/ 858416 w 3986374"/>
              <a:gd name="connsiteY8" fmla="*/ 908180 h 3060441"/>
              <a:gd name="connsiteX9" fmla="*/ 1181877 w 3986374"/>
              <a:gd name="connsiteY9" fmla="*/ 622041 h 3060441"/>
              <a:gd name="connsiteX10" fmla="*/ 1144555 w 3986374"/>
              <a:gd name="connsiteY10" fmla="*/ 945503 h 3060441"/>
              <a:gd name="connsiteX11" fmla="*/ 1244081 w 3986374"/>
              <a:gd name="connsiteY11" fmla="*/ 1132115 h 3060441"/>
              <a:gd name="connsiteX12" fmla="*/ 1691951 w 3986374"/>
              <a:gd name="connsiteY12" fmla="*/ 920621 h 3060441"/>
              <a:gd name="connsiteX13" fmla="*/ 1978090 w 3986374"/>
              <a:gd name="connsiteY13" fmla="*/ 957943 h 3060441"/>
              <a:gd name="connsiteX14" fmla="*/ 2226906 w 3986374"/>
              <a:gd name="connsiteY14" fmla="*/ 870858 h 3060441"/>
              <a:gd name="connsiteX15" fmla="*/ 2450841 w 3986374"/>
              <a:gd name="connsiteY15" fmla="*/ 920621 h 3060441"/>
              <a:gd name="connsiteX16" fmla="*/ 2040294 w 3986374"/>
              <a:gd name="connsiteY16" fmla="*/ 1082352 h 3060441"/>
              <a:gd name="connsiteX17" fmla="*/ 1555102 w 3986374"/>
              <a:gd name="connsiteY17" fmla="*/ 1169437 h 3060441"/>
              <a:gd name="connsiteX18" fmla="*/ 1244081 w 3986374"/>
              <a:gd name="connsiteY18" fmla="*/ 1405813 h 3060441"/>
              <a:gd name="connsiteX19" fmla="*/ 1181877 w 3986374"/>
              <a:gd name="connsiteY19" fmla="*/ 1530221 h 3060441"/>
              <a:gd name="connsiteX20" fmla="*/ 1169437 w 3986374"/>
              <a:gd name="connsiteY20" fmla="*/ 1667070 h 3060441"/>
              <a:gd name="connsiteX21" fmla="*/ 1156996 w 3986374"/>
              <a:gd name="connsiteY21" fmla="*/ 1990531 h 3060441"/>
              <a:gd name="connsiteX22" fmla="*/ 1617306 w 3986374"/>
              <a:gd name="connsiteY22" fmla="*/ 2077617 h 3060441"/>
              <a:gd name="connsiteX23" fmla="*/ 2276669 w 3986374"/>
              <a:gd name="connsiteY23" fmla="*/ 1940768 h 3060441"/>
              <a:gd name="connsiteX24" fmla="*/ 2704711 w 3986374"/>
              <a:gd name="connsiteY24" fmla="*/ 1729533 h 3060441"/>
              <a:gd name="connsiteX25" fmla="*/ 2513045 w 3986374"/>
              <a:gd name="connsiteY25" fmla="*/ 1990531 h 3060441"/>
              <a:gd name="connsiteX26" fmla="*/ 2500604 w 3986374"/>
              <a:gd name="connsiteY26" fmla="*/ 2152262 h 3060441"/>
              <a:gd name="connsiteX27" fmla="*/ 2662335 w 3986374"/>
              <a:gd name="connsiteY27" fmla="*/ 2239347 h 3060441"/>
              <a:gd name="connsiteX28" fmla="*/ 1107233 w 3986374"/>
              <a:gd name="connsiteY28" fmla="*/ 2587690 h 3060441"/>
              <a:gd name="connsiteX29" fmla="*/ 1094792 w 3986374"/>
              <a:gd name="connsiteY29" fmla="*/ 2811625 h 3060441"/>
              <a:gd name="connsiteX30" fmla="*/ 1368490 w 3986374"/>
              <a:gd name="connsiteY30" fmla="*/ 2786743 h 3060441"/>
              <a:gd name="connsiteX31" fmla="*/ 1268963 w 3986374"/>
              <a:gd name="connsiteY31" fmla="*/ 3060441 h 3060441"/>
              <a:gd name="connsiteX32" fmla="*/ 1468016 w 3986374"/>
              <a:gd name="connsiteY32" fmla="*/ 3048000 h 3060441"/>
              <a:gd name="connsiteX33" fmla="*/ 1878563 w 3986374"/>
              <a:gd name="connsiteY33" fmla="*/ 2674776 h 3060441"/>
              <a:gd name="connsiteX34" fmla="*/ 2164702 w 3986374"/>
              <a:gd name="connsiteY34" fmla="*/ 2450841 h 3060441"/>
              <a:gd name="connsiteX35" fmla="*/ 2861388 w 3986374"/>
              <a:gd name="connsiteY35" fmla="*/ 2475723 h 3060441"/>
              <a:gd name="connsiteX36" fmla="*/ 2873828 w 3986374"/>
              <a:gd name="connsiteY36" fmla="*/ 2239347 h 3060441"/>
              <a:gd name="connsiteX37" fmla="*/ 2674775 w 3986374"/>
              <a:gd name="connsiteY37" fmla="*/ 2040294 h 3060441"/>
              <a:gd name="connsiteX38" fmla="*/ 3135086 w 3986374"/>
              <a:gd name="connsiteY38" fmla="*/ 1816360 h 3060441"/>
              <a:gd name="connsiteX39" fmla="*/ 3986374 w 3986374"/>
              <a:gd name="connsiteY39" fmla="*/ 1779037 h 3060441"/>
              <a:gd name="connsiteX40" fmla="*/ 3694922 w 3986374"/>
              <a:gd name="connsiteY40" fmla="*/ 1716833 h 3060441"/>
              <a:gd name="connsiteX41" fmla="*/ 2923592 w 3986374"/>
              <a:gd name="connsiteY41" fmla="*/ 1579984 h 3060441"/>
              <a:gd name="connsiteX42" fmla="*/ 2513045 w 3986374"/>
              <a:gd name="connsiteY42" fmla="*/ 1517780 h 3060441"/>
              <a:gd name="connsiteX43" fmla="*/ 2276669 w 3986374"/>
              <a:gd name="connsiteY43" fmla="*/ 1716833 h 3060441"/>
              <a:gd name="connsiteX44" fmla="*/ 2102498 w 3986374"/>
              <a:gd name="connsiteY44" fmla="*/ 1716833 h 3060441"/>
              <a:gd name="connsiteX45" fmla="*/ 2027853 w 3986374"/>
              <a:gd name="connsiteY45" fmla="*/ 1492898 h 3060441"/>
              <a:gd name="connsiteX46" fmla="*/ 1940767 w 3986374"/>
              <a:gd name="connsiteY46" fmla="*/ 1468017 h 3060441"/>
              <a:gd name="connsiteX47" fmla="*/ 1816359 w 3986374"/>
              <a:gd name="connsiteY47" fmla="*/ 1642188 h 3060441"/>
              <a:gd name="connsiteX48" fmla="*/ 1791477 w 3986374"/>
              <a:gd name="connsiteY48" fmla="*/ 1766596 h 3060441"/>
              <a:gd name="connsiteX49" fmla="*/ 1579984 w 3986374"/>
              <a:gd name="connsiteY49" fmla="*/ 1779037 h 3060441"/>
              <a:gd name="connsiteX50" fmla="*/ 1418253 w 3986374"/>
              <a:gd name="connsiteY50" fmla="*/ 1567543 h 3060441"/>
              <a:gd name="connsiteX51" fmla="*/ 1629747 w 3986374"/>
              <a:gd name="connsiteY51" fmla="*/ 1306286 h 3060441"/>
              <a:gd name="connsiteX52" fmla="*/ 2251788 w 3986374"/>
              <a:gd name="connsiteY52" fmla="*/ 1181878 h 3060441"/>
              <a:gd name="connsiteX53" fmla="*/ 2513045 w 3986374"/>
              <a:gd name="connsiteY53" fmla="*/ 1069911 h 3060441"/>
              <a:gd name="connsiteX54" fmla="*/ 2749420 w 3986374"/>
              <a:gd name="connsiteY54" fmla="*/ 1144556 h 3060441"/>
              <a:gd name="connsiteX55" fmla="*/ 3122645 w 3986374"/>
              <a:gd name="connsiteY55" fmla="*/ 970384 h 3060441"/>
              <a:gd name="connsiteX56" fmla="*/ 3670041 w 3986374"/>
              <a:gd name="connsiteY56" fmla="*/ 758890 h 3060441"/>
              <a:gd name="connsiteX57" fmla="*/ 3975489 w 3986374"/>
              <a:gd name="connsiteY57" fmla="*/ 678155 h 3060441"/>
              <a:gd name="connsiteX58" fmla="*/ 3371461 w 3986374"/>
              <a:gd name="connsiteY58" fmla="*/ 696686 h 3060441"/>
              <a:gd name="connsiteX59" fmla="*/ 2861388 w 3986374"/>
              <a:gd name="connsiteY59" fmla="*/ 895739 h 3060441"/>
              <a:gd name="connsiteX60" fmla="*/ 2587690 w 3986374"/>
              <a:gd name="connsiteY60" fmla="*/ 746449 h 3060441"/>
              <a:gd name="connsiteX61" fmla="*/ 2425959 w 3986374"/>
              <a:gd name="connsiteY61" fmla="*/ 721568 h 3060441"/>
              <a:gd name="connsiteX62" fmla="*/ 2625012 w 3986374"/>
              <a:gd name="connsiteY62" fmla="*/ 335903 h 3060441"/>
              <a:gd name="connsiteX63" fmla="*/ 2475722 w 3986374"/>
              <a:gd name="connsiteY63" fmla="*/ 261258 h 3060441"/>
              <a:gd name="connsiteX64" fmla="*/ 2239347 w 3986374"/>
              <a:gd name="connsiteY64" fmla="*/ 497633 h 3060441"/>
              <a:gd name="connsiteX65" fmla="*/ 1953208 w 3986374"/>
              <a:gd name="connsiteY65" fmla="*/ 298580 h 3060441"/>
              <a:gd name="connsiteX66" fmla="*/ 2052735 w 3986374"/>
              <a:gd name="connsiteY66" fmla="*/ 597160 h 3060441"/>
              <a:gd name="connsiteX67" fmla="*/ 1928326 w 3986374"/>
              <a:gd name="connsiteY67" fmla="*/ 758890 h 3060441"/>
              <a:gd name="connsiteX68" fmla="*/ 1542661 w 3986374"/>
              <a:gd name="connsiteY68" fmla="*/ 597160 h 3060441"/>
              <a:gd name="connsiteX69" fmla="*/ 1343608 w 3986374"/>
              <a:gd name="connsiteY69" fmla="*/ 671805 h 3060441"/>
              <a:gd name="connsiteX70" fmla="*/ 1542661 w 3986374"/>
              <a:gd name="connsiteY70" fmla="*/ 298580 h 3060441"/>
              <a:gd name="connsiteX71" fmla="*/ 1555102 w 3986374"/>
              <a:gd name="connsiteY71" fmla="*/ 0 h 3060441"/>
              <a:gd name="connsiteX72" fmla="*/ 1144555 w 3986374"/>
              <a:gd name="connsiteY72" fmla="*/ 248817 h 3060441"/>
              <a:gd name="connsiteX73" fmla="*/ 933061 w 3986374"/>
              <a:gd name="connsiteY73" fmla="*/ 348343 h 3060441"/>
              <a:gd name="connsiteX74" fmla="*/ 933061 w 3986374"/>
              <a:gd name="connsiteY74" fmla="*/ 534956 h 3060441"/>
              <a:gd name="connsiteX75" fmla="*/ 684245 w 3986374"/>
              <a:gd name="connsiteY75" fmla="*/ 634482 h 3060441"/>
              <a:gd name="connsiteX76" fmla="*/ 572277 w 3986374"/>
              <a:gd name="connsiteY76" fmla="*/ 684245 h 3060441"/>
              <a:gd name="connsiteX77" fmla="*/ 634481 w 3986374"/>
              <a:gd name="connsiteY77" fmla="*/ 970384 h 3060441"/>
              <a:gd name="connsiteX78" fmla="*/ 398106 w 3986374"/>
              <a:gd name="connsiteY78" fmla="*/ 1020147 h 3060441"/>
              <a:gd name="connsiteX79" fmla="*/ 111967 w 3986374"/>
              <a:gd name="connsiteY79" fmla="*/ 1244082 h 3060441"/>
              <a:gd name="connsiteX80" fmla="*/ 49763 w 3986374"/>
              <a:gd name="connsiteY80" fmla="*/ 1990531 h 3060441"/>
              <a:gd name="connsiteX0" fmla="*/ 0 w 3986871"/>
              <a:gd name="connsiteY0" fmla="*/ 2139821 h 3060441"/>
              <a:gd name="connsiteX1" fmla="*/ 149290 w 3986871"/>
              <a:gd name="connsiteY1" fmla="*/ 1940768 h 3060441"/>
              <a:gd name="connsiteX2" fmla="*/ 373224 w 3986871"/>
              <a:gd name="connsiteY2" fmla="*/ 1891005 h 3060441"/>
              <a:gd name="connsiteX3" fmla="*/ 510073 w 3986871"/>
              <a:gd name="connsiteY3" fmla="*/ 2052735 h 3060441"/>
              <a:gd name="connsiteX4" fmla="*/ 547396 w 3986871"/>
              <a:gd name="connsiteY4" fmla="*/ 1542662 h 3060441"/>
              <a:gd name="connsiteX5" fmla="*/ 410547 w 3986871"/>
              <a:gd name="connsiteY5" fmla="*/ 1368490 h 3060441"/>
              <a:gd name="connsiteX6" fmla="*/ 609600 w 3986871"/>
              <a:gd name="connsiteY6" fmla="*/ 1331168 h 3060441"/>
              <a:gd name="connsiteX7" fmla="*/ 821094 w 3986871"/>
              <a:gd name="connsiteY7" fmla="*/ 1219200 h 3060441"/>
              <a:gd name="connsiteX8" fmla="*/ 858416 w 3986871"/>
              <a:gd name="connsiteY8" fmla="*/ 908180 h 3060441"/>
              <a:gd name="connsiteX9" fmla="*/ 1181877 w 3986871"/>
              <a:gd name="connsiteY9" fmla="*/ 622041 h 3060441"/>
              <a:gd name="connsiteX10" fmla="*/ 1144555 w 3986871"/>
              <a:gd name="connsiteY10" fmla="*/ 945503 h 3060441"/>
              <a:gd name="connsiteX11" fmla="*/ 1244081 w 3986871"/>
              <a:gd name="connsiteY11" fmla="*/ 1132115 h 3060441"/>
              <a:gd name="connsiteX12" fmla="*/ 1691951 w 3986871"/>
              <a:gd name="connsiteY12" fmla="*/ 920621 h 3060441"/>
              <a:gd name="connsiteX13" fmla="*/ 1978090 w 3986871"/>
              <a:gd name="connsiteY13" fmla="*/ 957943 h 3060441"/>
              <a:gd name="connsiteX14" fmla="*/ 2226906 w 3986871"/>
              <a:gd name="connsiteY14" fmla="*/ 870858 h 3060441"/>
              <a:gd name="connsiteX15" fmla="*/ 2450841 w 3986871"/>
              <a:gd name="connsiteY15" fmla="*/ 920621 h 3060441"/>
              <a:gd name="connsiteX16" fmla="*/ 2040294 w 3986871"/>
              <a:gd name="connsiteY16" fmla="*/ 1082352 h 3060441"/>
              <a:gd name="connsiteX17" fmla="*/ 1555102 w 3986871"/>
              <a:gd name="connsiteY17" fmla="*/ 1169437 h 3060441"/>
              <a:gd name="connsiteX18" fmla="*/ 1244081 w 3986871"/>
              <a:gd name="connsiteY18" fmla="*/ 1405813 h 3060441"/>
              <a:gd name="connsiteX19" fmla="*/ 1181877 w 3986871"/>
              <a:gd name="connsiteY19" fmla="*/ 1530221 h 3060441"/>
              <a:gd name="connsiteX20" fmla="*/ 1169437 w 3986871"/>
              <a:gd name="connsiteY20" fmla="*/ 1667070 h 3060441"/>
              <a:gd name="connsiteX21" fmla="*/ 1156996 w 3986871"/>
              <a:gd name="connsiteY21" fmla="*/ 1990531 h 3060441"/>
              <a:gd name="connsiteX22" fmla="*/ 1617306 w 3986871"/>
              <a:gd name="connsiteY22" fmla="*/ 2077617 h 3060441"/>
              <a:gd name="connsiteX23" fmla="*/ 2276669 w 3986871"/>
              <a:gd name="connsiteY23" fmla="*/ 1940768 h 3060441"/>
              <a:gd name="connsiteX24" fmla="*/ 2704711 w 3986871"/>
              <a:gd name="connsiteY24" fmla="*/ 1729533 h 3060441"/>
              <a:gd name="connsiteX25" fmla="*/ 2513045 w 3986871"/>
              <a:gd name="connsiteY25" fmla="*/ 1990531 h 3060441"/>
              <a:gd name="connsiteX26" fmla="*/ 2500604 w 3986871"/>
              <a:gd name="connsiteY26" fmla="*/ 2152262 h 3060441"/>
              <a:gd name="connsiteX27" fmla="*/ 2662335 w 3986871"/>
              <a:gd name="connsiteY27" fmla="*/ 2239347 h 3060441"/>
              <a:gd name="connsiteX28" fmla="*/ 1107233 w 3986871"/>
              <a:gd name="connsiteY28" fmla="*/ 2587690 h 3060441"/>
              <a:gd name="connsiteX29" fmla="*/ 1094792 w 3986871"/>
              <a:gd name="connsiteY29" fmla="*/ 2811625 h 3060441"/>
              <a:gd name="connsiteX30" fmla="*/ 1368490 w 3986871"/>
              <a:gd name="connsiteY30" fmla="*/ 2786743 h 3060441"/>
              <a:gd name="connsiteX31" fmla="*/ 1268963 w 3986871"/>
              <a:gd name="connsiteY31" fmla="*/ 3060441 h 3060441"/>
              <a:gd name="connsiteX32" fmla="*/ 1468016 w 3986871"/>
              <a:gd name="connsiteY32" fmla="*/ 3048000 h 3060441"/>
              <a:gd name="connsiteX33" fmla="*/ 1878563 w 3986871"/>
              <a:gd name="connsiteY33" fmla="*/ 2674776 h 3060441"/>
              <a:gd name="connsiteX34" fmla="*/ 2164702 w 3986871"/>
              <a:gd name="connsiteY34" fmla="*/ 2450841 h 3060441"/>
              <a:gd name="connsiteX35" fmla="*/ 2861388 w 3986871"/>
              <a:gd name="connsiteY35" fmla="*/ 2475723 h 3060441"/>
              <a:gd name="connsiteX36" fmla="*/ 2873828 w 3986871"/>
              <a:gd name="connsiteY36" fmla="*/ 2239347 h 3060441"/>
              <a:gd name="connsiteX37" fmla="*/ 2674775 w 3986871"/>
              <a:gd name="connsiteY37" fmla="*/ 2040294 h 3060441"/>
              <a:gd name="connsiteX38" fmla="*/ 3135086 w 3986871"/>
              <a:gd name="connsiteY38" fmla="*/ 1816360 h 3060441"/>
              <a:gd name="connsiteX39" fmla="*/ 3986374 w 3986871"/>
              <a:gd name="connsiteY39" fmla="*/ 1779037 h 3060441"/>
              <a:gd name="connsiteX40" fmla="*/ 3694922 w 3986871"/>
              <a:gd name="connsiteY40" fmla="*/ 1716833 h 3060441"/>
              <a:gd name="connsiteX41" fmla="*/ 2923592 w 3986871"/>
              <a:gd name="connsiteY41" fmla="*/ 1579984 h 3060441"/>
              <a:gd name="connsiteX42" fmla="*/ 2513045 w 3986871"/>
              <a:gd name="connsiteY42" fmla="*/ 1517780 h 3060441"/>
              <a:gd name="connsiteX43" fmla="*/ 2276669 w 3986871"/>
              <a:gd name="connsiteY43" fmla="*/ 1716833 h 3060441"/>
              <a:gd name="connsiteX44" fmla="*/ 2102498 w 3986871"/>
              <a:gd name="connsiteY44" fmla="*/ 1716833 h 3060441"/>
              <a:gd name="connsiteX45" fmla="*/ 2027853 w 3986871"/>
              <a:gd name="connsiteY45" fmla="*/ 1492898 h 3060441"/>
              <a:gd name="connsiteX46" fmla="*/ 1940767 w 3986871"/>
              <a:gd name="connsiteY46" fmla="*/ 1468017 h 3060441"/>
              <a:gd name="connsiteX47" fmla="*/ 1816359 w 3986871"/>
              <a:gd name="connsiteY47" fmla="*/ 1642188 h 3060441"/>
              <a:gd name="connsiteX48" fmla="*/ 1791477 w 3986871"/>
              <a:gd name="connsiteY48" fmla="*/ 1766596 h 3060441"/>
              <a:gd name="connsiteX49" fmla="*/ 1579984 w 3986871"/>
              <a:gd name="connsiteY49" fmla="*/ 1779037 h 3060441"/>
              <a:gd name="connsiteX50" fmla="*/ 1418253 w 3986871"/>
              <a:gd name="connsiteY50" fmla="*/ 1567543 h 3060441"/>
              <a:gd name="connsiteX51" fmla="*/ 1629747 w 3986871"/>
              <a:gd name="connsiteY51" fmla="*/ 1306286 h 3060441"/>
              <a:gd name="connsiteX52" fmla="*/ 2251788 w 3986871"/>
              <a:gd name="connsiteY52" fmla="*/ 1181878 h 3060441"/>
              <a:gd name="connsiteX53" fmla="*/ 2513045 w 3986871"/>
              <a:gd name="connsiteY53" fmla="*/ 1069911 h 3060441"/>
              <a:gd name="connsiteX54" fmla="*/ 2749420 w 3986871"/>
              <a:gd name="connsiteY54" fmla="*/ 1144556 h 3060441"/>
              <a:gd name="connsiteX55" fmla="*/ 3122645 w 3986871"/>
              <a:gd name="connsiteY55" fmla="*/ 970384 h 3060441"/>
              <a:gd name="connsiteX56" fmla="*/ 3670041 w 3986871"/>
              <a:gd name="connsiteY56" fmla="*/ 758890 h 3060441"/>
              <a:gd name="connsiteX57" fmla="*/ 3975489 w 3986871"/>
              <a:gd name="connsiteY57" fmla="*/ 678155 h 3060441"/>
              <a:gd name="connsiteX58" fmla="*/ 3371461 w 3986871"/>
              <a:gd name="connsiteY58" fmla="*/ 696686 h 3060441"/>
              <a:gd name="connsiteX59" fmla="*/ 2861388 w 3986871"/>
              <a:gd name="connsiteY59" fmla="*/ 895739 h 3060441"/>
              <a:gd name="connsiteX60" fmla="*/ 2587690 w 3986871"/>
              <a:gd name="connsiteY60" fmla="*/ 746449 h 3060441"/>
              <a:gd name="connsiteX61" fmla="*/ 2425959 w 3986871"/>
              <a:gd name="connsiteY61" fmla="*/ 721568 h 3060441"/>
              <a:gd name="connsiteX62" fmla="*/ 2625012 w 3986871"/>
              <a:gd name="connsiteY62" fmla="*/ 335903 h 3060441"/>
              <a:gd name="connsiteX63" fmla="*/ 2475722 w 3986871"/>
              <a:gd name="connsiteY63" fmla="*/ 261258 h 3060441"/>
              <a:gd name="connsiteX64" fmla="*/ 2239347 w 3986871"/>
              <a:gd name="connsiteY64" fmla="*/ 497633 h 3060441"/>
              <a:gd name="connsiteX65" fmla="*/ 1953208 w 3986871"/>
              <a:gd name="connsiteY65" fmla="*/ 298580 h 3060441"/>
              <a:gd name="connsiteX66" fmla="*/ 2052735 w 3986871"/>
              <a:gd name="connsiteY66" fmla="*/ 597160 h 3060441"/>
              <a:gd name="connsiteX67" fmla="*/ 1928326 w 3986871"/>
              <a:gd name="connsiteY67" fmla="*/ 758890 h 3060441"/>
              <a:gd name="connsiteX68" fmla="*/ 1542661 w 3986871"/>
              <a:gd name="connsiteY68" fmla="*/ 597160 h 3060441"/>
              <a:gd name="connsiteX69" fmla="*/ 1343608 w 3986871"/>
              <a:gd name="connsiteY69" fmla="*/ 671805 h 3060441"/>
              <a:gd name="connsiteX70" fmla="*/ 1542661 w 3986871"/>
              <a:gd name="connsiteY70" fmla="*/ 298580 h 3060441"/>
              <a:gd name="connsiteX71" fmla="*/ 1555102 w 3986871"/>
              <a:gd name="connsiteY71" fmla="*/ 0 h 3060441"/>
              <a:gd name="connsiteX72" fmla="*/ 1144555 w 3986871"/>
              <a:gd name="connsiteY72" fmla="*/ 248817 h 3060441"/>
              <a:gd name="connsiteX73" fmla="*/ 933061 w 3986871"/>
              <a:gd name="connsiteY73" fmla="*/ 348343 h 3060441"/>
              <a:gd name="connsiteX74" fmla="*/ 933061 w 3986871"/>
              <a:gd name="connsiteY74" fmla="*/ 534956 h 3060441"/>
              <a:gd name="connsiteX75" fmla="*/ 684245 w 3986871"/>
              <a:gd name="connsiteY75" fmla="*/ 634482 h 3060441"/>
              <a:gd name="connsiteX76" fmla="*/ 572277 w 3986871"/>
              <a:gd name="connsiteY76" fmla="*/ 684245 h 3060441"/>
              <a:gd name="connsiteX77" fmla="*/ 634481 w 3986871"/>
              <a:gd name="connsiteY77" fmla="*/ 970384 h 3060441"/>
              <a:gd name="connsiteX78" fmla="*/ 398106 w 3986871"/>
              <a:gd name="connsiteY78" fmla="*/ 1020147 h 3060441"/>
              <a:gd name="connsiteX79" fmla="*/ 111967 w 3986871"/>
              <a:gd name="connsiteY79" fmla="*/ 1244082 h 3060441"/>
              <a:gd name="connsiteX80" fmla="*/ 49763 w 3986871"/>
              <a:gd name="connsiteY80" fmla="*/ 1990531 h 3060441"/>
              <a:gd name="connsiteX0" fmla="*/ 0 w 3986871"/>
              <a:gd name="connsiteY0" fmla="*/ 2139821 h 3060441"/>
              <a:gd name="connsiteX1" fmla="*/ 149290 w 3986871"/>
              <a:gd name="connsiteY1" fmla="*/ 1940768 h 3060441"/>
              <a:gd name="connsiteX2" fmla="*/ 373224 w 3986871"/>
              <a:gd name="connsiteY2" fmla="*/ 1891005 h 3060441"/>
              <a:gd name="connsiteX3" fmla="*/ 510073 w 3986871"/>
              <a:gd name="connsiteY3" fmla="*/ 2052735 h 3060441"/>
              <a:gd name="connsiteX4" fmla="*/ 547396 w 3986871"/>
              <a:gd name="connsiteY4" fmla="*/ 1542662 h 3060441"/>
              <a:gd name="connsiteX5" fmla="*/ 410547 w 3986871"/>
              <a:gd name="connsiteY5" fmla="*/ 1368490 h 3060441"/>
              <a:gd name="connsiteX6" fmla="*/ 609600 w 3986871"/>
              <a:gd name="connsiteY6" fmla="*/ 1331168 h 3060441"/>
              <a:gd name="connsiteX7" fmla="*/ 821094 w 3986871"/>
              <a:gd name="connsiteY7" fmla="*/ 1219200 h 3060441"/>
              <a:gd name="connsiteX8" fmla="*/ 858416 w 3986871"/>
              <a:gd name="connsiteY8" fmla="*/ 908180 h 3060441"/>
              <a:gd name="connsiteX9" fmla="*/ 1181877 w 3986871"/>
              <a:gd name="connsiteY9" fmla="*/ 622041 h 3060441"/>
              <a:gd name="connsiteX10" fmla="*/ 1144555 w 3986871"/>
              <a:gd name="connsiteY10" fmla="*/ 945503 h 3060441"/>
              <a:gd name="connsiteX11" fmla="*/ 1244081 w 3986871"/>
              <a:gd name="connsiteY11" fmla="*/ 1132115 h 3060441"/>
              <a:gd name="connsiteX12" fmla="*/ 1691951 w 3986871"/>
              <a:gd name="connsiteY12" fmla="*/ 920621 h 3060441"/>
              <a:gd name="connsiteX13" fmla="*/ 1978090 w 3986871"/>
              <a:gd name="connsiteY13" fmla="*/ 957943 h 3060441"/>
              <a:gd name="connsiteX14" fmla="*/ 2226906 w 3986871"/>
              <a:gd name="connsiteY14" fmla="*/ 870858 h 3060441"/>
              <a:gd name="connsiteX15" fmla="*/ 2450841 w 3986871"/>
              <a:gd name="connsiteY15" fmla="*/ 920621 h 3060441"/>
              <a:gd name="connsiteX16" fmla="*/ 2040294 w 3986871"/>
              <a:gd name="connsiteY16" fmla="*/ 1082352 h 3060441"/>
              <a:gd name="connsiteX17" fmla="*/ 1555102 w 3986871"/>
              <a:gd name="connsiteY17" fmla="*/ 1169437 h 3060441"/>
              <a:gd name="connsiteX18" fmla="*/ 1244081 w 3986871"/>
              <a:gd name="connsiteY18" fmla="*/ 1405813 h 3060441"/>
              <a:gd name="connsiteX19" fmla="*/ 1181877 w 3986871"/>
              <a:gd name="connsiteY19" fmla="*/ 1530221 h 3060441"/>
              <a:gd name="connsiteX20" fmla="*/ 1169437 w 3986871"/>
              <a:gd name="connsiteY20" fmla="*/ 1667070 h 3060441"/>
              <a:gd name="connsiteX21" fmla="*/ 1156996 w 3986871"/>
              <a:gd name="connsiteY21" fmla="*/ 1990531 h 3060441"/>
              <a:gd name="connsiteX22" fmla="*/ 1617306 w 3986871"/>
              <a:gd name="connsiteY22" fmla="*/ 2077617 h 3060441"/>
              <a:gd name="connsiteX23" fmla="*/ 2276669 w 3986871"/>
              <a:gd name="connsiteY23" fmla="*/ 1940768 h 3060441"/>
              <a:gd name="connsiteX24" fmla="*/ 2704711 w 3986871"/>
              <a:gd name="connsiteY24" fmla="*/ 1729533 h 3060441"/>
              <a:gd name="connsiteX25" fmla="*/ 2513045 w 3986871"/>
              <a:gd name="connsiteY25" fmla="*/ 1990531 h 3060441"/>
              <a:gd name="connsiteX26" fmla="*/ 2500604 w 3986871"/>
              <a:gd name="connsiteY26" fmla="*/ 2152262 h 3060441"/>
              <a:gd name="connsiteX27" fmla="*/ 2662335 w 3986871"/>
              <a:gd name="connsiteY27" fmla="*/ 2239347 h 3060441"/>
              <a:gd name="connsiteX28" fmla="*/ 1107233 w 3986871"/>
              <a:gd name="connsiteY28" fmla="*/ 2587690 h 3060441"/>
              <a:gd name="connsiteX29" fmla="*/ 1094792 w 3986871"/>
              <a:gd name="connsiteY29" fmla="*/ 2811625 h 3060441"/>
              <a:gd name="connsiteX30" fmla="*/ 1368490 w 3986871"/>
              <a:gd name="connsiteY30" fmla="*/ 2786743 h 3060441"/>
              <a:gd name="connsiteX31" fmla="*/ 1268963 w 3986871"/>
              <a:gd name="connsiteY31" fmla="*/ 3060441 h 3060441"/>
              <a:gd name="connsiteX32" fmla="*/ 1468016 w 3986871"/>
              <a:gd name="connsiteY32" fmla="*/ 3048000 h 3060441"/>
              <a:gd name="connsiteX33" fmla="*/ 1878563 w 3986871"/>
              <a:gd name="connsiteY33" fmla="*/ 2674776 h 3060441"/>
              <a:gd name="connsiteX34" fmla="*/ 2164702 w 3986871"/>
              <a:gd name="connsiteY34" fmla="*/ 2450841 h 3060441"/>
              <a:gd name="connsiteX35" fmla="*/ 2861388 w 3986871"/>
              <a:gd name="connsiteY35" fmla="*/ 2475723 h 3060441"/>
              <a:gd name="connsiteX36" fmla="*/ 2873828 w 3986871"/>
              <a:gd name="connsiteY36" fmla="*/ 2239347 h 3060441"/>
              <a:gd name="connsiteX37" fmla="*/ 2674775 w 3986871"/>
              <a:gd name="connsiteY37" fmla="*/ 2040294 h 3060441"/>
              <a:gd name="connsiteX38" fmla="*/ 3135086 w 3986871"/>
              <a:gd name="connsiteY38" fmla="*/ 1816360 h 3060441"/>
              <a:gd name="connsiteX39" fmla="*/ 3986374 w 3986871"/>
              <a:gd name="connsiteY39" fmla="*/ 1779037 h 3060441"/>
              <a:gd name="connsiteX40" fmla="*/ 3694922 w 3986871"/>
              <a:gd name="connsiteY40" fmla="*/ 1716833 h 3060441"/>
              <a:gd name="connsiteX41" fmla="*/ 2923592 w 3986871"/>
              <a:gd name="connsiteY41" fmla="*/ 1579984 h 3060441"/>
              <a:gd name="connsiteX42" fmla="*/ 2513045 w 3986871"/>
              <a:gd name="connsiteY42" fmla="*/ 1517780 h 3060441"/>
              <a:gd name="connsiteX43" fmla="*/ 2276669 w 3986871"/>
              <a:gd name="connsiteY43" fmla="*/ 1716833 h 3060441"/>
              <a:gd name="connsiteX44" fmla="*/ 2102498 w 3986871"/>
              <a:gd name="connsiteY44" fmla="*/ 1716833 h 3060441"/>
              <a:gd name="connsiteX45" fmla="*/ 2027853 w 3986871"/>
              <a:gd name="connsiteY45" fmla="*/ 1492898 h 3060441"/>
              <a:gd name="connsiteX46" fmla="*/ 1940767 w 3986871"/>
              <a:gd name="connsiteY46" fmla="*/ 1468017 h 3060441"/>
              <a:gd name="connsiteX47" fmla="*/ 1816359 w 3986871"/>
              <a:gd name="connsiteY47" fmla="*/ 1642188 h 3060441"/>
              <a:gd name="connsiteX48" fmla="*/ 1791477 w 3986871"/>
              <a:gd name="connsiteY48" fmla="*/ 1766596 h 3060441"/>
              <a:gd name="connsiteX49" fmla="*/ 1579984 w 3986871"/>
              <a:gd name="connsiteY49" fmla="*/ 1779037 h 3060441"/>
              <a:gd name="connsiteX50" fmla="*/ 1418253 w 3986871"/>
              <a:gd name="connsiteY50" fmla="*/ 1567543 h 3060441"/>
              <a:gd name="connsiteX51" fmla="*/ 1629747 w 3986871"/>
              <a:gd name="connsiteY51" fmla="*/ 1306286 h 3060441"/>
              <a:gd name="connsiteX52" fmla="*/ 2251788 w 3986871"/>
              <a:gd name="connsiteY52" fmla="*/ 1181878 h 3060441"/>
              <a:gd name="connsiteX53" fmla="*/ 2513045 w 3986871"/>
              <a:gd name="connsiteY53" fmla="*/ 1069911 h 3060441"/>
              <a:gd name="connsiteX54" fmla="*/ 2749420 w 3986871"/>
              <a:gd name="connsiteY54" fmla="*/ 1144556 h 3060441"/>
              <a:gd name="connsiteX55" fmla="*/ 3122645 w 3986871"/>
              <a:gd name="connsiteY55" fmla="*/ 970384 h 3060441"/>
              <a:gd name="connsiteX56" fmla="*/ 3670041 w 3986871"/>
              <a:gd name="connsiteY56" fmla="*/ 758890 h 3060441"/>
              <a:gd name="connsiteX57" fmla="*/ 3975489 w 3986871"/>
              <a:gd name="connsiteY57" fmla="*/ 678155 h 3060441"/>
              <a:gd name="connsiteX58" fmla="*/ 3371461 w 3986871"/>
              <a:gd name="connsiteY58" fmla="*/ 696686 h 3060441"/>
              <a:gd name="connsiteX59" fmla="*/ 2861388 w 3986871"/>
              <a:gd name="connsiteY59" fmla="*/ 895739 h 3060441"/>
              <a:gd name="connsiteX60" fmla="*/ 2587690 w 3986871"/>
              <a:gd name="connsiteY60" fmla="*/ 746449 h 3060441"/>
              <a:gd name="connsiteX61" fmla="*/ 2425959 w 3986871"/>
              <a:gd name="connsiteY61" fmla="*/ 721568 h 3060441"/>
              <a:gd name="connsiteX62" fmla="*/ 2625012 w 3986871"/>
              <a:gd name="connsiteY62" fmla="*/ 335903 h 3060441"/>
              <a:gd name="connsiteX63" fmla="*/ 2475722 w 3986871"/>
              <a:gd name="connsiteY63" fmla="*/ 261258 h 3060441"/>
              <a:gd name="connsiteX64" fmla="*/ 2239347 w 3986871"/>
              <a:gd name="connsiteY64" fmla="*/ 497633 h 3060441"/>
              <a:gd name="connsiteX65" fmla="*/ 1953208 w 3986871"/>
              <a:gd name="connsiteY65" fmla="*/ 298580 h 3060441"/>
              <a:gd name="connsiteX66" fmla="*/ 2052735 w 3986871"/>
              <a:gd name="connsiteY66" fmla="*/ 597160 h 3060441"/>
              <a:gd name="connsiteX67" fmla="*/ 1928326 w 3986871"/>
              <a:gd name="connsiteY67" fmla="*/ 758890 h 3060441"/>
              <a:gd name="connsiteX68" fmla="*/ 1542661 w 3986871"/>
              <a:gd name="connsiteY68" fmla="*/ 597160 h 3060441"/>
              <a:gd name="connsiteX69" fmla="*/ 1343608 w 3986871"/>
              <a:gd name="connsiteY69" fmla="*/ 671805 h 3060441"/>
              <a:gd name="connsiteX70" fmla="*/ 1542661 w 3986871"/>
              <a:gd name="connsiteY70" fmla="*/ 298580 h 3060441"/>
              <a:gd name="connsiteX71" fmla="*/ 1555102 w 3986871"/>
              <a:gd name="connsiteY71" fmla="*/ 0 h 3060441"/>
              <a:gd name="connsiteX72" fmla="*/ 1144555 w 3986871"/>
              <a:gd name="connsiteY72" fmla="*/ 248817 h 3060441"/>
              <a:gd name="connsiteX73" fmla="*/ 933061 w 3986871"/>
              <a:gd name="connsiteY73" fmla="*/ 348343 h 3060441"/>
              <a:gd name="connsiteX74" fmla="*/ 933061 w 3986871"/>
              <a:gd name="connsiteY74" fmla="*/ 534956 h 3060441"/>
              <a:gd name="connsiteX75" fmla="*/ 684245 w 3986871"/>
              <a:gd name="connsiteY75" fmla="*/ 634482 h 3060441"/>
              <a:gd name="connsiteX76" fmla="*/ 572277 w 3986871"/>
              <a:gd name="connsiteY76" fmla="*/ 684245 h 3060441"/>
              <a:gd name="connsiteX77" fmla="*/ 634481 w 3986871"/>
              <a:gd name="connsiteY77" fmla="*/ 970384 h 3060441"/>
              <a:gd name="connsiteX78" fmla="*/ 398106 w 3986871"/>
              <a:gd name="connsiteY78" fmla="*/ 1020147 h 3060441"/>
              <a:gd name="connsiteX79" fmla="*/ 111967 w 3986871"/>
              <a:gd name="connsiteY79" fmla="*/ 1244082 h 3060441"/>
              <a:gd name="connsiteX80" fmla="*/ 49763 w 3986871"/>
              <a:gd name="connsiteY80" fmla="*/ 1990531 h 3060441"/>
              <a:gd name="connsiteX0" fmla="*/ 0 w 3986871"/>
              <a:gd name="connsiteY0" fmla="*/ 2139821 h 3060441"/>
              <a:gd name="connsiteX1" fmla="*/ 149290 w 3986871"/>
              <a:gd name="connsiteY1" fmla="*/ 1940768 h 3060441"/>
              <a:gd name="connsiteX2" fmla="*/ 373224 w 3986871"/>
              <a:gd name="connsiteY2" fmla="*/ 1891005 h 3060441"/>
              <a:gd name="connsiteX3" fmla="*/ 510073 w 3986871"/>
              <a:gd name="connsiteY3" fmla="*/ 2052735 h 3060441"/>
              <a:gd name="connsiteX4" fmla="*/ 547396 w 3986871"/>
              <a:gd name="connsiteY4" fmla="*/ 1542662 h 3060441"/>
              <a:gd name="connsiteX5" fmla="*/ 410547 w 3986871"/>
              <a:gd name="connsiteY5" fmla="*/ 1368490 h 3060441"/>
              <a:gd name="connsiteX6" fmla="*/ 609600 w 3986871"/>
              <a:gd name="connsiteY6" fmla="*/ 1331168 h 3060441"/>
              <a:gd name="connsiteX7" fmla="*/ 821094 w 3986871"/>
              <a:gd name="connsiteY7" fmla="*/ 1219200 h 3060441"/>
              <a:gd name="connsiteX8" fmla="*/ 858416 w 3986871"/>
              <a:gd name="connsiteY8" fmla="*/ 908180 h 3060441"/>
              <a:gd name="connsiteX9" fmla="*/ 1181877 w 3986871"/>
              <a:gd name="connsiteY9" fmla="*/ 622041 h 3060441"/>
              <a:gd name="connsiteX10" fmla="*/ 1144555 w 3986871"/>
              <a:gd name="connsiteY10" fmla="*/ 945503 h 3060441"/>
              <a:gd name="connsiteX11" fmla="*/ 1244081 w 3986871"/>
              <a:gd name="connsiteY11" fmla="*/ 1132115 h 3060441"/>
              <a:gd name="connsiteX12" fmla="*/ 1691951 w 3986871"/>
              <a:gd name="connsiteY12" fmla="*/ 920621 h 3060441"/>
              <a:gd name="connsiteX13" fmla="*/ 1978090 w 3986871"/>
              <a:gd name="connsiteY13" fmla="*/ 957943 h 3060441"/>
              <a:gd name="connsiteX14" fmla="*/ 2226906 w 3986871"/>
              <a:gd name="connsiteY14" fmla="*/ 870858 h 3060441"/>
              <a:gd name="connsiteX15" fmla="*/ 2450841 w 3986871"/>
              <a:gd name="connsiteY15" fmla="*/ 920621 h 3060441"/>
              <a:gd name="connsiteX16" fmla="*/ 2040294 w 3986871"/>
              <a:gd name="connsiteY16" fmla="*/ 1082352 h 3060441"/>
              <a:gd name="connsiteX17" fmla="*/ 1555102 w 3986871"/>
              <a:gd name="connsiteY17" fmla="*/ 1169437 h 3060441"/>
              <a:gd name="connsiteX18" fmla="*/ 1244081 w 3986871"/>
              <a:gd name="connsiteY18" fmla="*/ 1405813 h 3060441"/>
              <a:gd name="connsiteX19" fmla="*/ 1181877 w 3986871"/>
              <a:gd name="connsiteY19" fmla="*/ 1530221 h 3060441"/>
              <a:gd name="connsiteX20" fmla="*/ 1169437 w 3986871"/>
              <a:gd name="connsiteY20" fmla="*/ 1667070 h 3060441"/>
              <a:gd name="connsiteX21" fmla="*/ 1156996 w 3986871"/>
              <a:gd name="connsiteY21" fmla="*/ 1990531 h 3060441"/>
              <a:gd name="connsiteX22" fmla="*/ 1617306 w 3986871"/>
              <a:gd name="connsiteY22" fmla="*/ 2077617 h 3060441"/>
              <a:gd name="connsiteX23" fmla="*/ 2276669 w 3986871"/>
              <a:gd name="connsiteY23" fmla="*/ 1940768 h 3060441"/>
              <a:gd name="connsiteX24" fmla="*/ 2704711 w 3986871"/>
              <a:gd name="connsiteY24" fmla="*/ 1729533 h 3060441"/>
              <a:gd name="connsiteX25" fmla="*/ 2513045 w 3986871"/>
              <a:gd name="connsiteY25" fmla="*/ 1990531 h 3060441"/>
              <a:gd name="connsiteX26" fmla="*/ 2500604 w 3986871"/>
              <a:gd name="connsiteY26" fmla="*/ 2152262 h 3060441"/>
              <a:gd name="connsiteX27" fmla="*/ 2662335 w 3986871"/>
              <a:gd name="connsiteY27" fmla="*/ 2239347 h 3060441"/>
              <a:gd name="connsiteX28" fmla="*/ 1107233 w 3986871"/>
              <a:gd name="connsiteY28" fmla="*/ 2587690 h 3060441"/>
              <a:gd name="connsiteX29" fmla="*/ 1094792 w 3986871"/>
              <a:gd name="connsiteY29" fmla="*/ 2811625 h 3060441"/>
              <a:gd name="connsiteX30" fmla="*/ 1368490 w 3986871"/>
              <a:gd name="connsiteY30" fmla="*/ 2786743 h 3060441"/>
              <a:gd name="connsiteX31" fmla="*/ 1268963 w 3986871"/>
              <a:gd name="connsiteY31" fmla="*/ 3060441 h 3060441"/>
              <a:gd name="connsiteX32" fmla="*/ 1468016 w 3986871"/>
              <a:gd name="connsiteY32" fmla="*/ 3048000 h 3060441"/>
              <a:gd name="connsiteX33" fmla="*/ 1878563 w 3986871"/>
              <a:gd name="connsiteY33" fmla="*/ 2674776 h 3060441"/>
              <a:gd name="connsiteX34" fmla="*/ 2164702 w 3986871"/>
              <a:gd name="connsiteY34" fmla="*/ 2450841 h 3060441"/>
              <a:gd name="connsiteX35" fmla="*/ 2861388 w 3986871"/>
              <a:gd name="connsiteY35" fmla="*/ 2475723 h 3060441"/>
              <a:gd name="connsiteX36" fmla="*/ 2873828 w 3986871"/>
              <a:gd name="connsiteY36" fmla="*/ 2239347 h 3060441"/>
              <a:gd name="connsiteX37" fmla="*/ 2674775 w 3986871"/>
              <a:gd name="connsiteY37" fmla="*/ 2040294 h 3060441"/>
              <a:gd name="connsiteX38" fmla="*/ 3135086 w 3986871"/>
              <a:gd name="connsiteY38" fmla="*/ 1816360 h 3060441"/>
              <a:gd name="connsiteX39" fmla="*/ 3986374 w 3986871"/>
              <a:gd name="connsiteY39" fmla="*/ 1779037 h 3060441"/>
              <a:gd name="connsiteX40" fmla="*/ 3694922 w 3986871"/>
              <a:gd name="connsiteY40" fmla="*/ 1716833 h 3060441"/>
              <a:gd name="connsiteX41" fmla="*/ 2923592 w 3986871"/>
              <a:gd name="connsiteY41" fmla="*/ 1579984 h 3060441"/>
              <a:gd name="connsiteX42" fmla="*/ 2513045 w 3986871"/>
              <a:gd name="connsiteY42" fmla="*/ 1517780 h 3060441"/>
              <a:gd name="connsiteX43" fmla="*/ 2276669 w 3986871"/>
              <a:gd name="connsiteY43" fmla="*/ 1716833 h 3060441"/>
              <a:gd name="connsiteX44" fmla="*/ 2102498 w 3986871"/>
              <a:gd name="connsiteY44" fmla="*/ 1716833 h 3060441"/>
              <a:gd name="connsiteX45" fmla="*/ 2027853 w 3986871"/>
              <a:gd name="connsiteY45" fmla="*/ 1492898 h 3060441"/>
              <a:gd name="connsiteX46" fmla="*/ 1940767 w 3986871"/>
              <a:gd name="connsiteY46" fmla="*/ 1468017 h 3060441"/>
              <a:gd name="connsiteX47" fmla="*/ 1816359 w 3986871"/>
              <a:gd name="connsiteY47" fmla="*/ 1642188 h 3060441"/>
              <a:gd name="connsiteX48" fmla="*/ 1791477 w 3986871"/>
              <a:gd name="connsiteY48" fmla="*/ 1766596 h 3060441"/>
              <a:gd name="connsiteX49" fmla="*/ 1579984 w 3986871"/>
              <a:gd name="connsiteY49" fmla="*/ 1779037 h 3060441"/>
              <a:gd name="connsiteX50" fmla="*/ 1418253 w 3986871"/>
              <a:gd name="connsiteY50" fmla="*/ 1567543 h 3060441"/>
              <a:gd name="connsiteX51" fmla="*/ 1629747 w 3986871"/>
              <a:gd name="connsiteY51" fmla="*/ 1306286 h 3060441"/>
              <a:gd name="connsiteX52" fmla="*/ 2251788 w 3986871"/>
              <a:gd name="connsiteY52" fmla="*/ 1181878 h 3060441"/>
              <a:gd name="connsiteX53" fmla="*/ 2513045 w 3986871"/>
              <a:gd name="connsiteY53" fmla="*/ 1069911 h 3060441"/>
              <a:gd name="connsiteX54" fmla="*/ 2749420 w 3986871"/>
              <a:gd name="connsiteY54" fmla="*/ 1144556 h 3060441"/>
              <a:gd name="connsiteX55" fmla="*/ 3122645 w 3986871"/>
              <a:gd name="connsiteY55" fmla="*/ 970384 h 3060441"/>
              <a:gd name="connsiteX56" fmla="*/ 3670041 w 3986871"/>
              <a:gd name="connsiteY56" fmla="*/ 758890 h 3060441"/>
              <a:gd name="connsiteX57" fmla="*/ 3975489 w 3986871"/>
              <a:gd name="connsiteY57" fmla="*/ 678155 h 3060441"/>
              <a:gd name="connsiteX58" fmla="*/ 3371461 w 3986871"/>
              <a:gd name="connsiteY58" fmla="*/ 696686 h 3060441"/>
              <a:gd name="connsiteX59" fmla="*/ 2861388 w 3986871"/>
              <a:gd name="connsiteY59" fmla="*/ 895739 h 3060441"/>
              <a:gd name="connsiteX60" fmla="*/ 2587690 w 3986871"/>
              <a:gd name="connsiteY60" fmla="*/ 746449 h 3060441"/>
              <a:gd name="connsiteX61" fmla="*/ 2425959 w 3986871"/>
              <a:gd name="connsiteY61" fmla="*/ 721568 h 3060441"/>
              <a:gd name="connsiteX62" fmla="*/ 2625012 w 3986871"/>
              <a:gd name="connsiteY62" fmla="*/ 335903 h 3060441"/>
              <a:gd name="connsiteX63" fmla="*/ 2475722 w 3986871"/>
              <a:gd name="connsiteY63" fmla="*/ 261258 h 3060441"/>
              <a:gd name="connsiteX64" fmla="*/ 2239347 w 3986871"/>
              <a:gd name="connsiteY64" fmla="*/ 497633 h 3060441"/>
              <a:gd name="connsiteX65" fmla="*/ 1953208 w 3986871"/>
              <a:gd name="connsiteY65" fmla="*/ 298580 h 3060441"/>
              <a:gd name="connsiteX66" fmla="*/ 2052735 w 3986871"/>
              <a:gd name="connsiteY66" fmla="*/ 597160 h 3060441"/>
              <a:gd name="connsiteX67" fmla="*/ 1928326 w 3986871"/>
              <a:gd name="connsiteY67" fmla="*/ 758890 h 3060441"/>
              <a:gd name="connsiteX68" fmla="*/ 1542661 w 3986871"/>
              <a:gd name="connsiteY68" fmla="*/ 597160 h 3060441"/>
              <a:gd name="connsiteX69" fmla="*/ 1343608 w 3986871"/>
              <a:gd name="connsiteY69" fmla="*/ 671805 h 3060441"/>
              <a:gd name="connsiteX70" fmla="*/ 1542661 w 3986871"/>
              <a:gd name="connsiteY70" fmla="*/ 298580 h 3060441"/>
              <a:gd name="connsiteX71" fmla="*/ 1555102 w 3986871"/>
              <a:gd name="connsiteY71" fmla="*/ 0 h 3060441"/>
              <a:gd name="connsiteX72" fmla="*/ 1144555 w 3986871"/>
              <a:gd name="connsiteY72" fmla="*/ 248817 h 3060441"/>
              <a:gd name="connsiteX73" fmla="*/ 933061 w 3986871"/>
              <a:gd name="connsiteY73" fmla="*/ 348343 h 3060441"/>
              <a:gd name="connsiteX74" fmla="*/ 933061 w 3986871"/>
              <a:gd name="connsiteY74" fmla="*/ 534956 h 3060441"/>
              <a:gd name="connsiteX75" fmla="*/ 684245 w 3986871"/>
              <a:gd name="connsiteY75" fmla="*/ 634482 h 3060441"/>
              <a:gd name="connsiteX76" fmla="*/ 572277 w 3986871"/>
              <a:gd name="connsiteY76" fmla="*/ 684245 h 3060441"/>
              <a:gd name="connsiteX77" fmla="*/ 634481 w 3986871"/>
              <a:gd name="connsiteY77" fmla="*/ 970384 h 3060441"/>
              <a:gd name="connsiteX78" fmla="*/ 398106 w 3986871"/>
              <a:gd name="connsiteY78" fmla="*/ 1020147 h 3060441"/>
              <a:gd name="connsiteX79" fmla="*/ 111967 w 3986871"/>
              <a:gd name="connsiteY79" fmla="*/ 1244082 h 3060441"/>
              <a:gd name="connsiteX80" fmla="*/ 49763 w 3986871"/>
              <a:gd name="connsiteY80" fmla="*/ 1990531 h 3060441"/>
              <a:gd name="connsiteX0" fmla="*/ 0 w 3986871"/>
              <a:gd name="connsiteY0" fmla="*/ 2139821 h 3060441"/>
              <a:gd name="connsiteX1" fmla="*/ 149290 w 3986871"/>
              <a:gd name="connsiteY1" fmla="*/ 1940768 h 3060441"/>
              <a:gd name="connsiteX2" fmla="*/ 373224 w 3986871"/>
              <a:gd name="connsiteY2" fmla="*/ 1891005 h 3060441"/>
              <a:gd name="connsiteX3" fmla="*/ 510073 w 3986871"/>
              <a:gd name="connsiteY3" fmla="*/ 2052735 h 3060441"/>
              <a:gd name="connsiteX4" fmla="*/ 547396 w 3986871"/>
              <a:gd name="connsiteY4" fmla="*/ 1542662 h 3060441"/>
              <a:gd name="connsiteX5" fmla="*/ 410547 w 3986871"/>
              <a:gd name="connsiteY5" fmla="*/ 1368490 h 3060441"/>
              <a:gd name="connsiteX6" fmla="*/ 609600 w 3986871"/>
              <a:gd name="connsiteY6" fmla="*/ 1331168 h 3060441"/>
              <a:gd name="connsiteX7" fmla="*/ 821094 w 3986871"/>
              <a:gd name="connsiteY7" fmla="*/ 1219200 h 3060441"/>
              <a:gd name="connsiteX8" fmla="*/ 858416 w 3986871"/>
              <a:gd name="connsiteY8" fmla="*/ 908180 h 3060441"/>
              <a:gd name="connsiteX9" fmla="*/ 1181877 w 3986871"/>
              <a:gd name="connsiteY9" fmla="*/ 622041 h 3060441"/>
              <a:gd name="connsiteX10" fmla="*/ 1144555 w 3986871"/>
              <a:gd name="connsiteY10" fmla="*/ 945503 h 3060441"/>
              <a:gd name="connsiteX11" fmla="*/ 1244081 w 3986871"/>
              <a:gd name="connsiteY11" fmla="*/ 1132115 h 3060441"/>
              <a:gd name="connsiteX12" fmla="*/ 1691951 w 3986871"/>
              <a:gd name="connsiteY12" fmla="*/ 920621 h 3060441"/>
              <a:gd name="connsiteX13" fmla="*/ 1978090 w 3986871"/>
              <a:gd name="connsiteY13" fmla="*/ 957943 h 3060441"/>
              <a:gd name="connsiteX14" fmla="*/ 2226906 w 3986871"/>
              <a:gd name="connsiteY14" fmla="*/ 870858 h 3060441"/>
              <a:gd name="connsiteX15" fmla="*/ 2450841 w 3986871"/>
              <a:gd name="connsiteY15" fmla="*/ 920621 h 3060441"/>
              <a:gd name="connsiteX16" fmla="*/ 2040294 w 3986871"/>
              <a:gd name="connsiteY16" fmla="*/ 1082352 h 3060441"/>
              <a:gd name="connsiteX17" fmla="*/ 1555102 w 3986871"/>
              <a:gd name="connsiteY17" fmla="*/ 1169437 h 3060441"/>
              <a:gd name="connsiteX18" fmla="*/ 1244081 w 3986871"/>
              <a:gd name="connsiteY18" fmla="*/ 1405813 h 3060441"/>
              <a:gd name="connsiteX19" fmla="*/ 1181877 w 3986871"/>
              <a:gd name="connsiteY19" fmla="*/ 1530221 h 3060441"/>
              <a:gd name="connsiteX20" fmla="*/ 1169437 w 3986871"/>
              <a:gd name="connsiteY20" fmla="*/ 1667070 h 3060441"/>
              <a:gd name="connsiteX21" fmla="*/ 1156996 w 3986871"/>
              <a:gd name="connsiteY21" fmla="*/ 1990531 h 3060441"/>
              <a:gd name="connsiteX22" fmla="*/ 1617306 w 3986871"/>
              <a:gd name="connsiteY22" fmla="*/ 2077617 h 3060441"/>
              <a:gd name="connsiteX23" fmla="*/ 2276669 w 3986871"/>
              <a:gd name="connsiteY23" fmla="*/ 1940768 h 3060441"/>
              <a:gd name="connsiteX24" fmla="*/ 2704711 w 3986871"/>
              <a:gd name="connsiteY24" fmla="*/ 1729533 h 3060441"/>
              <a:gd name="connsiteX25" fmla="*/ 2513045 w 3986871"/>
              <a:gd name="connsiteY25" fmla="*/ 1990531 h 3060441"/>
              <a:gd name="connsiteX26" fmla="*/ 2500604 w 3986871"/>
              <a:gd name="connsiteY26" fmla="*/ 2152262 h 3060441"/>
              <a:gd name="connsiteX27" fmla="*/ 2662335 w 3986871"/>
              <a:gd name="connsiteY27" fmla="*/ 2239347 h 3060441"/>
              <a:gd name="connsiteX28" fmla="*/ 1107233 w 3986871"/>
              <a:gd name="connsiteY28" fmla="*/ 2587690 h 3060441"/>
              <a:gd name="connsiteX29" fmla="*/ 1094792 w 3986871"/>
              <a:gd name="connsiteY29" fmla="*/ 2811625 h 3060441"/>
              <a:gd name="connsiteX30" fmla="*/ 1368490 w 3986871"/>
              <a:gd name="connsiteY30" fmla="*/ 2786743 h 3060441"/>
              <a:gd name="connsiteX31" fmla="*/ 1268963 w 3986871"/>
              <a:gd name="connsiteY31" fmla="*/ 3060441 h 3060441"/>
              <a:gd name="connsiteX32" fmla="*/ 1468016 w 3986871"/>
              <a:gd name="connsiteY32" fmla="*/ 3048000 h 3060441"/>
              <a:gd name="connsiteX33" fmla="*/ 1878563 w 3986871"/>
              <a:gd name="connsiteY33" fmla="*/ 2674776 h 3060441"/>
              <a:gd name="connsiteX34" fmla="*/ 2158352 w 3986871"/>
              <a:gd name="connsiteY34" fmla="*/ 2495291 h 3060441"/>
              <a:gd name="connsiteX35" fmla="*/ 2861388 w 3986871"/>
              <a:gd name="connsiteY35" fmla="*/ 2475723 h 3060441"/>
              <a:gd name="connsiteX36" fmla="*/ 2873828 w 3986871"/>
              <a:gd name="connsiteY36" fmla="*/ 2239347 h 3060441"/>
              <a:gd name="connsiteX37" fmla="*/ 2674775 w 3986871"/>
              <a:gd name="connsiteY37" fmla="*/ 2040294 h 3060441"/>
              <a:gd name="connsiteX38" fmla="*/ 3135086 w 3986871"/>
              <a:gd name="connsiteY38" fmla="*/ 1816360 h 3060441"/>
              <a:gd name="connsiteX39" fmla="*/ 3986374 w 3986871"/>
              <a:gd name="connsiteY39" fmla="*/ 1779037 h 3060441"/>
              <a:gd name="connsiteX40" fmla="*/ 3694922 w 3986871"/>
              <a:gd name="connsiteY40" fmla="*/ 1716833 h 3060441"/>
              <a:gd name="connsiteX41" fmla="*/ 2923592 w 3986871"/>
              <a:gd name="connsiteY41" fmla="*/ 1579984 h 3060441"/>
              <a:gd name="connsiteX42" fmla="*/ 2513045 w 3986871"/>
              <a:gd name="connsiteY42" fmla="*/ 1517780 h 3060441"/>
              <a:gd name="connsiteX43" fmla="*/ 2276669 w 3986871"/>
              <a:gd name="connsiteY43" fmla="*/ 1716833 h 3060441"/>
              <a:gd name="connsiteX44" fmla="*/ 2102498 w 3986871"/>
              <a:gd name="connsiteY44" fmla="*/ 1716833 h 3060441"/>
              <a:gd name="connsiteX45" fmla="*/ 2027853 w 3986871"/>
              <a:gd name="connsiteY45" fmla="*/ 1492898 h 3060441"/>
              <a:gd name="connsiteX46" fmla="*/ 1940767 w 3986871"/>
              <a:gd name="connsiteY46" fmla="*/ 1468017 h 3060441"/>
              <a:gd name="connsiteX47" fmla="*/ 1816359 w 3986871"/>
              <a:gd name="connsiteY47" fmla="*/ 1642188 h 3060441"/>
              <a:gd name="connsiteX48" fmla="*/ 1791477 w 3986871"/>
              <a:gd name="connsiteY48" fmla="*/ 1766596 h 3060441"/>
              <a:gd name="connsiteX49" fmla="*/ 1579984 w 3986871"/>
              <a:gd name="connsiteY49" fmla="*/ 1779037 h 3060441"/>
              <a:gd name="connsiteX50" fmla="*/ 1418253 w 3986871"/>
              <a:gd name="connsiteY50" fmla="*/ 1567543 h 3060441"/>
              <a:gd name="connsiteX51" fmla="*/ 1629747 w 3986871"/>
              <a:gd name="connsiteY51" fmla="*/ 1306286 h 3060441"/>
              <a:gd name="connsiteX52" fmla="*/ 2251788 w 3986871"/>
              <a:gd name="connsiteY52" fmla="*/ 1181878 h 3060441"/>
              <a:gd name="connsiteX53" fmla="*/ 2513045 w 3986871"/>
              <a:gd name="connsiteY53" fmla="*/ 1069911 h 3060441"/>
              <a:gd name="connsiteX54" fmla="*/ 2749420 w 3986871"/>
              <a:gd name="connsiteY54" fmla="*/ 1144556 h 3060441"/>
              <a:gd name="connsiteX55" fmla="*/ 3122645 w 3986871"/>
              <a:gd name="connsiteY55" fmla="*/ 970384 h 3060441"/>
              <a:gd name="connsiteX56" fmla="*/ 3670041 w 3986871"/>
              <a:gd name="connsiteY56" fmla="*/ 758890 h 3060441"/>
              <a:gd name="connsiteX57" fmla="*/ 3975489 w 3986871"/>
              <a:gd name="connsiteY57" fmla="*/ 678155 h 3060441"/>
              <a:gd name="connsiteX58" fmla="*/ 3371461 w 3986871"/>
              <a:gd name="connsiteY58" fmla="*/ 696686 h 3060441"/>
              <a:gd name="connsiteX59" fmla="*/ 2861388 w 3986871"/>
              <a:gd name="connsiteY59" fmla="*/ 895739 h 3060441"/>
              <a:gd name="connsiteX60" fmla="*/ 2587690 w 3986871"/>
              <a:gd name="connsiteY60" fmla="*/ 746449 h 3060441"/>
              <a:gd name="connsiteX61" fmla="*/ 2425959 w 3986871"/>
              <a:gd name="connsiteY61" fmla="*/ 721568 h 3060441"/>
              <a:gd name="connsiteX62" fmla="*/ 2625012 w 3986871"/>
              <a:gd name="connsiteY62" fmla="*/ 335903 h 3060441"/>
              <a:gd name="connsiteX63" fmla="*/ 2475722 w 3986871"/>
              <a:gd name="connsiteY63" fmla="*/ 261258 h 3060441"/>
              <a:gd name="connsiteX64" fmla="*/ 2239347 w 3986871"/>
              <a:gd name="connsiteY64" fmla="*/ 497633 h 3060441"/>
              <a:gd name="connsiteX65" fmla="*/ 1953208 w 3986871"/>
              <a:gd name="connsiteY65" fmla="*/ 298580 h 3060441"/>
              <a:gd name="connsiteX66" fmla="*/ 2052735 w 3986871"/>
              <a:gd name="connsiteY66" fmla="*/ 597160 h 3060441"/>
              <a:gd name="connsiteX67" fmla="*/ 1928326 w 3986871"/>
              <a:gd name="connsiteY67" fmla="*/ 758890 h 3060441"/>
              <a:gd name="connsiteX68" fmla="*/ 1542661 w 3986871"/>
              <a:gd name="connsiteY68" fmla="*/ 597160 h 3060441"/>
              <a:gd name="connsiteX69" fmla="*/ 1343608 w 3986871"/>
              <a:gd name="connsiteY69" fmla="*/ 671805 h 3060441"/>
              <a:gd name="connsiteX70" fmla="*/ 1542661 w 3986871"/>
              <a:gd name="connsiteY70" fmla="*/ 298580 h 3060441"/>
              <a:gd name="connsiteX71" fmla="*/ 1555102 w 3986871"/>
              <a:gd name="connsiteY71" fmla="*/ 0 h 3060441"/>
              <a:gd name="connsiteX72" fmla="*/ 1144555 w 3986871"/>
              <a:gd name="connsiteY72" fmla="*/ 248817 h 3060441"/>
              <a:gd name="connsiteX73" fmla="*/ 933061 w 3986871"/>
              <a:gd name="connsiteY73" fmla="*/ 348343 h 3060441"/>
              <a:gd name="connsiteX74" fmla="*/ 933061 w 3986871"/>
              <a:gd name="connsiteY74" fmla="*/ 534956 h 3060441"/>
              <a:gd name="connsiteX75" fmla="*/ 684245 w 3986871"/>
              <a:gd name="connsiteY75" fmla="*/ 634482 h 3060441"/>
              <a:gd name="connsiteX76" fmla="*/ 572277 w 3986871"/>
              <a:gd name="connsiteY76" fmla="*/ 684245 h 3060441"/>
              <a:gd name="connsiteX77" fmla="*/ 634481 w 3986871"/>
              <a:gd name="connsiteY77" fmla="*/ 970384 h 3060441"/>
              <a:gd name="connsiteX78" fmla="*/ 398106 w 3986871"/>
              <a:gd name="connsiteY78" fmla="*/ 1020147 h 3060441"/>
              <a:gd name="connsiteX79" fmla="*/ 111967 w 3986871"/>
              <a:gd name="connsiteY79" fmla="*/ 1244082 h 3060441"/>
              <a:gd name="connsiteX80" fmla="*/ 49763 w 3986871"/>
              <a:gd name="connsiteY80" fmla="*/ 1990531 h 3060441"/>
              <a:gd name="connsiteX0" fmla="*/ 0 w 3986871"/>
              <a:gd name="connsiteY0" fmla="*/ 2139821 h 3094668"/>
              <a:gd name="connsiteX1" fmla="*/ 149290 w 3986871"/>
              <a:gd name="connsiteY1" fmla="*/ 1940768 h 3094668"/>
              <a:gd name="connsiteX2" fmla="*/ 373224 w 3986871"/>
              <a:gd name="connsiteY2" fmla="*/ 1891005 h 3094668"/>
              <a:gd name="connsiteX3" fmla="*/ 510073 w 3986871"/>
              <a:gd name="connsiteY3" fmla="*/ 2052735 h 3094668"/>
              <a:gd name="connsiteX4" fmla="*/ 547396 w 3986871"/>
              <a:gd name="connsiteY4" fmla="*/ 1542662 h 3094668"/>
              <a:gd name="connsiteX5" fmla="*/ 410547 w 3986871"/>
              <a:gd name="connsiteY5" fmla="*/ 1368490 h 3094668"/>
              <a:gd name="connsiteX6" fmla="*/ 609600 w 3986871"/>
              <a:gd name="connsiteY6" fmla="*/ 1331168 h 3094668"/>
              <a:gd name="connsiteX7" fmla="*/ 821094 w 3986871"/>
              <a:gd name="connsiteY7" fmla="*/ 1219200 h 3094668"/>
              <a:gd name="connsiteX8" fmla="*/ 858416 w 3986871"/>
              <a:gd name="connsiteY8" fmla="*/ 908180 h 3094668"/>
              <a:gd name="connsiteX9" fmla="*/ 1181877 w 3986871"/>
              <a:gd name="connsiteY9" fmla="*/ 622041 h 3094668"/>
              <a:gd name="connsiteX10" fmla="*/ 1144555 w 3986871"/>
              <a:gd name="connsiteY10" fmla="*/ 945503 h 3094668"/>
              <a:gd name="connsiteX11" fmla="*/ 1244081 w 3986871"/>
              <a:gd name="connsiteY11" fmla="*/ 1132115 h 3094668"/>
              <a:gd name="connsiteX12" fmla="*/ 1691951 w 3986871"/>
              <a:gd name="connsiteY12" fmla="*/ 920621 h 3094668"/>
              <a:gd name="connsiteX13" fmla="*/ 1978090 w 3986871"/>
              <a:gd name="connsiteY13" fmla="*/ 957943 h 3094668"/>
              <a:gd name="connsiteX14" fmla="*/ 2226906 w 3986871"/>
              <a:gd name="connsiteY14" fmla="*/ 870858 h 3094668"/>
              <a:gd name="connsiteX15" fmla="*/ 2450841 w 3986871"/>
              <a:gd name="connsiteY15" fmla="*/ 920621 h 3094668"/>
              <a:gd name="connsiteX16" fmla="*/ 2040294 w 3986871"/>
              <a:gd name="connsiteY16" fmla="*/ 1082352 h 3094668"/>
              <a:gd name="connsiteX17" fmla="*/ 1555102 w 3986871"/>
              <a:gd name="connsiteY17" fmla="*/ 1169437 h 3094668"/>
              <a:gd name="connsiteX18" fmla="*/ 1244081 w 3986871"/>
              <a:gd name="connsiteY18" fmla="*/ 1405813 h 3094668"/>
              <a:gd name="connsiteX19" fmla="*/ 1181877 w 3986871"/>
              <a:gd name="connsiteY19" fmla="*/ 1530221 h 3094668"/>
              <a:gd name="connsiteX20" fmla="*/ 1169437 w 3986871"/>
              <a:gd name="connsiteY20" fmla="*/ 1667070 h 3094668"/>
              <a:gd name="connsiteX21" fmla="*/ 1156996 w 3986871"/>
              <a:gd name="connsiteY21" fmla="*/ 1990531 h 3094668"/>
              <a:gd name="connsiteX22" fmla="*/ 1617306 w 3986871"/>
              <a:gd name="connsiteY22" fmla="*/ 2077617 h 3094668"/>
              <a:gd name="connsiteX23" fmla="*/ 2276669 w 3986871"/>
              <a:gd name="connsiteY23" fmla="*/ 1940768 h 3094668"/>
              <a:gd name="connsiteX24" fmla="*/ 2704711 w 3986871"/>
              <a:gd name="connsiteY24" fmla="*/ 1729533 h 3094668"/>
              <a:gd name="connsiteX25" fmla="*/ 2513045 w 3986871"/>
              <a:gd name="connsiteY25" fmla="*/ 1990531 h 3094668"/>
              <a:gd name="connsiteX26" fmla="*/ 2500604 w 3986871"/>
              <a:gd name="connsiteY26" fmla="*/ 2152262 h 3094668"/>
              <a:gd name="connsiteX27" fmla="*/ 2662335 w 3986871"/>
              <a:gd name="connsiteY27" fmla="*/ 2239347 h 3094668"/>
              <a:gd name="connsiteX28" fmla="*/ 1107233 w 3986871"/>
              <a:gd name="connsiteY28" fmla="*/ 2587690 h 3094668"/>
              <a:gd name="connsiteX29" fmla="*/ 1094792 w 3986871"/>
              <a:gd name="connsiteY29" fmla="*/ 2811625 h 3094668"/>
              <a:gd name="connsiteX30" fmla="*/ 1368490 w 3986871"/>
              <a:gd name="connsiteY30" fmla="*/ 2786743 h 3094668"/>
              <a:gd name="connsiteX31" fmla="*/ 1268963 w 3986871"/>
              <a:gd name="connsiteY31" fmla="*/ 3060441 h 3094668"/>
              <a:gd name="connsiteX32" fmla="*/ 1468016 w 3986871"/>
              <a:gd name="connsiteY32" fmla="*/ 3048000 h 3094668"/>
              <a:gd name="connsiteX33" fmla="*/ 1878563 w 3986871"/>
              <a:gd name="connsiteY33" fmla="*/ 2674776 h 3094668"/>
              <a:gd name="connsiteX34" fmla="*/ 2158352 w 3986871"/>
              <a:gd name="connsiteY34" fmla="*/ 2495291 h 3094668"/>
              <a:gd name="connsiteX35" fmla="*/ 2861388 w 3986871"/>
              <a:gd name="connsiteY35" fmla="*/ 2475723 h 3094668"/>
              <a:gd name="connsiteX36" fmla="*/ 2873828 w 3986871"/>
              <a:gd name="connsiteY36" fmla="*/ 2239347 h 3094668"/>
              <a:gd name="connsiteX37" fmla="*/ 2674775 w 3986871"/>
              <a:gd name="connsiteY37" fmla="*/ 2040294 h 3094668"/>
              <a:gd name="connsiteX38" fmla="*/ 3135086 w 3986871"/>
              <a:gd name="connsiteY38" fmla="*/ 1816360 h 3094668"/>
              <a:gd name="connsiteX39" fmla="*/ 3986374 w 3986871"/>
              <a:gd name="connsiteY39" fmla="*/ 1779037 h 3094668"/>
              <a:gd name="connsiteX40" fmla="*/ 3694922 w 3986871"/>
              <a:gd name="connsiteY40" fmla="*/ 1716833 h 3094668"/>
              <a:gd name="connsiteX41" fmla="*/ 2923592 w 3986871"/>
              <a:gd name="connsiteY41" fmla="*/ 1579984 h 3094668"/>
              <a:gd name="connsiteX42" fmla="*/ 2513045 w 3986871"/>
              <a:gd name="connsiteY42" fmla="*/ 1517780 h 3094668"/>
              <a:gd name="connsiteX43" fmla="*/ 2276669 w 3986871"/>
              <a:gd name="connsiteY43" fmla="*/ 1716833 h 3094668"/>
              <a:gd name="connsiteX44" fmla="*/ 2102498 w 3986871"/>
              <a:gd name="connsiteY44" fmla="*/ 1716833 h 3094668"/>
              <a:gd name="connsiteX45" fmla="*/ 2027853 w 3986871"/>
              <a:gd name="connsiteY45" fmla="*/ 1492898 h 3094668"/>
              <a:gd name="connsiteX46" fmla="*/ 1940767 w 3986871"/>
              <a:gd name="connsiteY46" fmla="*/ 1468017 h 3094668"/>
              <a:gd name="connsiteX47" fmla="*/ 1816359 w 3986871"/>
              <a:gd name="connsiteY47" fmla="*/ 1642188 h 3094668"/>
              <a:gd name="connsiteX48" fmla="*/ 1791477 w 3986871"/>
              <a:gd name="connsiteY48" fmla="*/ 1766596 h 3094668"/>
              <a:gd name="connsiteX49" fmla="*/ 1579984 w 3986871"/>
              <a:gd name="connsiteY49" fmla="*/ 1779037 h 3094668"/>
              <a:gd name="connsiteX50" fmla="*/ 1418253 w 3986871"/>
              <a:gd name="connsiteY50" fmla="*/ 1567543 h 3094668"/>
              <a:gd name="connsiteX51" fmla="*/ 1629747 w 3986871"/>
              <a:gd name="connsiteY51" fmla="*/ 1306286 h 3094668"/>
              <a:gd name="connsiteX52" fmla="*/ 2251788 w 3986871"/>
              <a:gd name="connsiteY52" fmla="*/ 1181878 h 3094668"/>
              <a:gd name="connsiteX53" fmla="*/ 2513045 w 3986871"/>
              <a:gd name="connsiteY53" fmla="*/ 1069911 h 3094668"/>
              <a:gd name="connsiteX54" fmla="*/ 2749420 w 3986871"/>
              <a:gd name="connsiteY54" fmla="*/ 1144556 h 3094668"/>
              <a:gd name="connsiteX55" fmla="*/ 3122645 w 3986871"/>
              <a:gd name="connsiteY55" fmla="*/ 970384 h 3094668"/>
              <a:gd name="connsiteX56" fmla="*/ 3670041 w 3986871"/>
              <a:gd name="connsiteY56" fmla="*/ 758890 h 3094668"/>
              <a:gd name="connsiteX57" fmla="*/ 3975489 w 3986871"/>
              <a:gd name="connsiteY57" fmla="*/ 678155 h 3094668"/>
              <a:gd name="connsiteX58" fmla="*/ 3371461 w 3986871"/>
              <a:gd name="connsiteY58" fmla="*/ 696686 h 3094668"/>
              <a:gd name="connsiteX59" fmla="*/ 2861388 w 3986871"/>
              <a:gd name="connsiteY59" fmla="*/ 895739 h 3094668"/>
              <a:gd name="connsiteX60" fmla="*/ 2587690 w 3986871"/>
              <a:gd name="connsiteY60" fmla="*/ 746449 h 3094668"/>
              <a:gd name="connsiteX61" fmla="*/ 2425959 w 3986871"/>
              <a:gd name="connsiteY61" fmla="*/ 721568 h 3094668"/>
              <a:gd name="connsiteX62" fmla="*/ 2625012 w 3986871"/>
              <a:gd name="connsiteY62" fmla="*/ 335903 h 3094668"/>
              <a:gd name="connsiteX63" fmla="*/ 2475722 w 3986871"/>
              <a:gd name="connsiteY63" fmla="*/ 261258 h 3094668"/>
              <a:gd name="connsiteX64" fmla="*/ 2239347 w 3986871"/>
              <a:gd name="connsiteY64" fmla="*/ 497633 h 3094668"/>
              <a:gd name="connsiteX65" fmla="*/ 1953208 w 3986871"/>
              <a:gd name="connsiteY65" fmla="*/ 298580 h 3094668"/>
              <a:gd name="connsiteX66" fmla="*/ 2052735 w 3986871"/>
              <a:gd name="connsiteY66" fmla="*/ 597160 h 3094668"/>
              <a:gd name="connsiteX67" fmla="*/ 1928326 w 3986871"/>
              <a:gd name="connsiteY67" fmla="*/ 758890 h 3094668"/>
              <a:gd name="connsiteX68" fmla="*/ 1542661 w 3986871"/>
              <a:gd name="connsiteY68" fmla="*/ 597160 h 3094668"/>
              <a:gd name="connsiteX69" fmla="*/ 1343608 w 3986871"/>
              <a:gd name="connsiteY69" fmla="*/ 671805 h 3094668"/>
              <a:gd name="connsiteX70" fmla="*/ 1542661 w 3986871"/>
              <a:gd name="connsiteY70" fmla="*/ 298580 h 3094668"/>
              <a:gd name="connsiteX71" fmla="*/ 1555102 w 3986871"/>
              <a:gd name="connsiteY71" fmla="*/ 0 h 3094668"/>
              <a:gd name="connsiteX72" fmla="*/ 1144555 w 3986871"/>
              <a:gd name="connsiteY72" fmla="*/ 248817 h 3094668"/>
              <a:gd name="connsiteX73" fmla="*/ 933061 w 3986871"/>
              <a:gd name="connsiteY73" fmla="*/ 348343 h 3094668"/>
              <a:gd name="connsiteX74" fmla="*/ 933061 w 3986871"/>
              <a:gd name="connsiteY74" fmla="*/ 534956 h 3094668"/>
              <a:gd name="connsiteX75" fmla="*/ 684245 w 3986871"/>
              <a:gd name="connsiteY75" fmla="*/ 634482 h 3094668"/>
              <a:gd name="connsiteX76" fmla="*/ 572277 w 3986871"/>
              <a:gd name="connsiteY76" fmla="*/ 684245 h 3094668"/>
              <a:gd name="connsiteX77" fmla="*/ 634481 w 3986871"/>
              <a:gd name="connsiteY77" fmla="*/ 970384 h 3094668"/>
              <a:gd name="connsiteX78" fmla="*/ 398106 w 3986871"/>
              <a:gd name="connsiteY78" fmla="*/ 1020147 h 3094668"/>
              <a:gd name="connsiteX79" fmla="*/ 111967 w 3986871"/>
              <a:gd name="connsiteY79" fmla="*/ 1244082 h 3094668"/>
              <a:gd name="connsiteX80" fmla="*/ 49763 w 3986871"/>
              <a:gd name="connsiteY80" fmla="*/ 1990531 h 3094668"/>
              <a:gd name="connsiteX0" fmla="*/ 0 w 3986871"/>
              <a:gd name="connsiteY0" fmla="*/ 2139821 h 3094668"/>
              <a:gd name="connsiteX1" fmla="*/ 149290 w 3986871"/>
              <a:gd name="connsiteY1" fmla="*/ 1940768 h 3094668"/>
              <a:gd name="connsiteX2" fmla="*/ 373224 w 3986871"/>
              <a:gd name="connsiteY2" fmla="*/ 1891005 h 3094668"/>
              <a:gd name="connsiteX3" fmla="*/ 510073 w 3986871"/>
              <a:gd name="connsiteY3" fmla="*/ 2052735 h 3094668"/>
              <a:gd name="connsiteX4" fmla="*/ 547396 w 3986871"/>
              <a:gd name="connsiteY4" fmla="*/ 1542662 h 3094668"/>
              <a:gd name="connsiteX5" fmla="*/ 410547 w 3986871"/>
              <a:gd name="connsiteY5" fmla="*/ 1368490 h 3094668"/>
              <a:gd name="connsiteX6" fmla="*/ 609600 w 3986871"/>
              <a:gd name="connsiteY6" fmla="*/ 1331168 h 3094668"/>
              <a:gd name="connsiteX7" fmla="*/ 821094 w 3986871"/>
              <a:gd name="connsiteY7" fmla="*/ 1219200 h 3094668"/>
              <a:gd name="connsiteX8" fmla="*/ 858416 w 3986871"/>
              <a:gd name="connsiteY8" fmla="*/ 908180 h 3094668"/>
              <a:gd name="connsiteX9" fmla="*/ 1181877 w 3986871"/>
              <a:gd name="connsiteY9" fmla="*/ 622041 h 3094668"/>
              <a:gd name="connsiteX10" fmla="*/ 1144555 w 3986871"/>
              <a:gd name="connsiteY10" fmla="*/ 945503 h 3094668"/>
              <a:gd name="connsiteX11" fmla="*/ 1244081 w 3986871"/>
              <a:gd name="connsiteY11" fmla="*/ 1132115 h 3094668"/>
              <a:gd name="connsiteX12" fmla="*/ 1691951 w 3986871"/>
              <a:gd name="connsiteY12" fmla="*/ 920621 h 3094668"/>
              <a:gd name="connsiteX13" fmla="*/ 1978090 w 3986871"/>
              <a:gd name="connsiteY13" fmla="*/ 957943 h 3094668"/>
              <a:gd name="connsiteX14" fmla="*/ 2226906 w 3986871"/>
              <a:gd name="connsiteY14" fmla="*/ 870858 h 3094668"/>
              <a:gd name="connsiteX15" fmla="*/ 2450841 w 3986871"/>
              <a:gd name="connsiteY15" fmla="*/ 920621 h 3094668"/>
              <a:gd name="connsiteX16" fmla="*/ 2040294 w 3986871"/>
              <a:gd name="connsiteY16" fmla="*/ 1082352 h 3094668"/>
              <a:gd name="connsiteX17" fmla="*/ 1555102 w 3986871"/>
              <a:gd name="connsiteY17" fmla="*/ 1169437 h 3094668"/>
              <a:gd name="connsiteX18" fmla="*/ 1244081 w 3986871"/>
              <a:gd name="connsiteY18" fmla="*/ 1405813 h 3094668"/>
              <a:gd name="connsiteX19" fmla="*/ 1181877 w 3986871"/>
              <a:gd name="connsiteY19" fmla="*/ 1530221 h 3094668"/>
              <a:gd name="connsiteX20" fmla="*/ 1169437 w 3986871"/>
              <a:gd name="connsiteY20" fmla="*/ 1667070 h 3094668"/>
              <a:gd name="connsiteX21" fmla="*/ 1156996 w 3986871"/>
              <a:gd name="connsiteY21" fmla="*/ 1990531 h 3094668"/>
              <a:gd name="connsiteX22" fmla="*/ 1617306 w 3986871"/>
              <a:gd name="connsiteY22" fmla="*/ 2077617 h 3094668"/>
              <a:gd name="connsiteX23" fmla="*/ 2276669 w 3986871"/>
              <a:gd name="connsiteY23" fmla="*/ 1940768 h 3094668"/>
              <a:gd name="connsiteX24" fmla="*/ 2704711 w 3986871"/>
              <a:gd name="connsiteY24" fmla="*/ 1729533 h 3094668"/>
              <a:gd name="connsiteX25" fmla="*/ 2513045 w 3986871"/>
              <a:gd name="connsiteY25" fmla="*/ 1990531 h 3094668"/>
              <a:gd name="connsiteX26" fmla="*/ 2500604 w 3986871"/>
              <a:gd name="connsiteY26" fmla="*/ 2152262 h 3094668"/>
              <a:gd name="connsiteX27" fmla="*/ 2662335 w 3986871"/>
              <a:gd name="connsiteY27" fmla="*/ 2239347 h 3094668"/>
              <a:gd name="connsiteX28" fmla="*/ 1107233 w 3986871"/>
              <a:gd name="connsiteY28" fmla="*/ 2587690 h 3094668"/>
              <a:gd name="connsiteX29" fmla="*/ 1094792 w 3986871"/>
              <a:gd name="connsiteY29" fmla="*/ 2811625 h 3094668"/>
              <a:gd name="connsiteX30" fmla="*/ 1368490 w 3986871"/>
              <a:gd name="connsiteY30" fmla="*/ 2786743 h 3094668"/>
              <a:gd name="connsiteX31" fmla="*/ 1268963 w 3986871"/>
              <a:gd name="connsiteY31" fmla="*/ 3060441 h 3094668"/>
              <a:gd name="connsiteX32" fmla="*/ 1468016 w 3986871"/>
              <a:gd name="connsiteY32" fmla="*/ 3048000 h 3094668"/>
              <a:gd name="connsiteX33" fmla="*/ 1878563 w 3986871"/>
              <a:gd name="connsiteY33" fmla="*/ 2674776 h 3094668"/>
              <a:gd name="connsiteX34" fmla="*/ 2158352 w 3986871"/>
              <a:gd name="connsiteY34" fmla="*/ 2495291 h 3094668"/>
              <a:gd name="connsiteX35" fmla="*/ 2861388 w 3986871"/>
              <a:gd name="connsiteY35" fmla="*/ 2475723 h 3094668"/>
              <a:gd name="connsiteX36" fmla="*/ 2873828 w 3986871"/>
              <a:gd name="connsiteY36" fmla="*/ 2239347 h 3094668"/>
              <a:gd name="connsiteX37" fmla="*/ 2674775 w 3986871"/>
              <a:gd name="connsiteY37" fmla="*/ 2040294 h 3094668"/>
              <a:gd name="connsiteX38" fmla="*/ 3135086 w 3986871"/>
              <a:gd name="connsiteY38" fmla="*/ 1816360 h 3094668"/>
              <a:gd name="connsiteX39" fmla="*/ 3986374 w 3986871"/>
              <a:gd name="connsiteY39" fmla="*/ 1779037 h 3094668"/>
              <a:gd name="connsiteX40" fmla="*/ 3694922 w 3986871"/>
              <a:gd name="connsiteY40" fmla="*/ 1716833 h 3094668"/>
              <a:gd name="connsiteX41" fmla="*/ 2923592 w 3986871"/>
              <a:gd name="connsiteY41" fmla="*/ 1579984 h 3094668"/>
              <a:gd name="connsiteX42" fmla="*/ 2513045 w 3986871"/>
              <a:gd name="connsiteY42" fmla="*/ 1517780 h 3094668"/>
              <a:gd name="connsiteX43" fmla="*/ 2276669 w 3986871"/>
              <a:gd name="connsiteY43" fmla="*/ 1716833 h 3094668"/>
              <a:gd name="connsiteX44" fmla="*/ 2102498 w 3986871"/>
              <a:gd name="connsiteY44" fmla="*/ 1716833 h 3094668"/>
              <a:gd name="connsiteX45" fmla="*/ 2027853 w 3986871"/>
              <a:gd name="connsiteY45" fmla="*/ 1492898 h 3094668"/>
              <a:gd name="connsiteX46" fmla="*/ 1940767 w 3986871"/>
              <a:gd name="connsiteY46" fmla="*/ 1468017 h 3094668"/>
              <a:gd name="connsiteX47" fmla="*/ 1816359 w 3986871"/>
              <a:gd name="connsiteY47" fmla="*/ 1642188 h 3094668"/>
              <a:gd name="connsiteX48" fmla="*/ 1791477 w 3986871"/>
              <a:gd name="connsiteY48" fmla="*/ 1766596 h 3094668"/>
              <a:gd name="connsiteX49" fmla="*/ 1579984 w 3986871"/>
              <a:gd name="connsiteY49" fmla="*/ 1779037 h 3094668"/>
              <a:gd name="connsiteX50" fmla="*/ 1418253 w 3986871"/>
              <a:gd name="connsiteY50" fmla="*/ 1567543 h 3094668"/>
              <a:gd name="connsiteX51" fmla="*/ 1629747 w 3986871"/>
              <a:gd name="connsiteY51" fmla="*/ 1306286 h 3094668"/>
              <a:gd name="connsiteX52" fmla="*/ 2251788 w 3986871"/>
              <a:gd name="connsiteY52" fmla="*/ 1181878 h 3094668"/>
              <a:gd name="connsiteX53" fmla="*/ 2513045 w 3986871"/>
              <a:gd name="connsiteY53" fmla="*/ 1069911 h 3094668"/>
              <a:gd name="connsiteX54" fmla="*/ 2749420 w 3986871"/>
              <a:gd name="connsiteY54" fmla="*/ 1144556 h 3094668"/>
              <a:gd name="connsiteX55" fmla="*/ 3122645 w 3986871"/>
              <a:gd name="connsiteY55" fmla="*/ 970384 h 3094668"/>
              <a:gd name="connsiteX56" fmla="*/ 3670041 w 3986871"/>
              <a:gd name="connsiteY56" fmla="*/ 758890 h 3094668"/>
              <a:gd name="connsiteX57" fmla="*/ 3975489 w 3986871"/>
              <a:gd name="connsiteY57" fmla="*/ 678155 h 3094668"/>
              <a:gd name="connsiteX58" fmla="*/ 3371461 w 3986871"/>
              <a:gd name="connsiteY58" fmla="*/ 696686 h 3094668"/>
              <a:gd name="connsiteX59" fmla="*/ 2861388 w 3986871"/>
              <a:gd name="connsiteY59" fmla="*/ 895739 h 3094668"/>
              <a:gd name="connsiteX60" fmla="*/ 2587690 w 3986871"/>
              <a:gd name="connsiteY60" fmla="*/ 746449 h 3094668"/>
              <a:gd name="connsiteX61" fmla="*/ 2425959 w 3986871"/>
              <a:gd name="connsiteY61" fmla="*/ 721568 h 3094668"/>
              <a:gd name="connsiteX62" fmla="*/ 2625012 w 3986871"/>
              <a:gd name="connsiteY62" fmla="*/ 335903 h 3094668"/>
              <a:gd name="connsiteX63" fmla="*/ 2475722 w 3986871"/>
              <a:gd name="connsiteY63" fmla="*/ 261258 h 3094668"/>
              <a:gd name="connsiteX64" fmla="*/ 2239347 w 3986871"/>
              <a:gd name="connsiteY64" fmla="*/ 497633 h 3094668"/>
              <a:gd name="connsiteX65" fmla="*/ 1953208 w 3986871"/>
              <a:gd name="connsiteY65" fmla="*/ 298580 h 3094668"/>
              <a:gd name="connsiteX66" fmla="*/ 2052735 w 3986871"/>
              <a:gd name="connsiteY66" fmla="*/ 597160 h 3094668"/>
              <a:gd name="connsiteX67" fmla="*/ 1928326 w 3986871"/>
              <a:gd name="connsiteY67" fmla="*/ 758890 h 3094668"/>
              <a:gd name="connsiteX68" fmla="*/ 1542661 w 3986871"/>
              <a:gd name="connsiteY68" fmla="*/ 597160 h 3094668"/>
              <a:gd name="connsiteX69" fmla="*/ 1343608 w 3986871"/>
              <a:gd name="connsiteY69" fmla="*/ 671805 h 3094668"/>
              <a:gd name="connsiteX70" fmla="*/ 1542661 w 3986871"/>
              <a:gd name="connsiteY70" fmla="*/ 298580 h 3094668"/>
              <a:gd name="connsiteX71" fmla="*/ 1555102 w 3986871"/>
              <a:gd name="connsiteY71" fmla="*/ 0 h 3094668"/>
              <a:gd name="connsiteX72" fmla="*/ 1144555 w 3986871"/>
              <a:gd name="connsiteY72" fmla="*/ 248817 h 3094668"/>
              <a:gd name="connsiteX73" fmla="*/ 933061 w 3986871"/>
              <a:gd name="connsiteY73" fmla="*/ 348343 h 3094668"/>
              <a:gd name="connsiteX74" fmla="*/ 933061 w 3986871"/>
              <a:gd name="connsiteY74" fmla="*/ 534956 h 3094668"/>
              <a:gd name="connsiteX75" fmla="*/ 684245 w 3986871"/>
              <a:gd name="connsiteY75" fmla="*/ 634482 h 3094668"/>
              <a:gd name="connsiteX76" fmla="*/ 572277 w 3986871"/>
              <a:gd name="connsiteY76" fmla="*/ 684245 h 3094668"/>
              <a:gd name="connsiteX77" fmla="*/ 634481 w 3986871"/>
              <a:gd name="connsiteY77" fmla="*/ 970384 h 3094668"/>
              <a:gd name="connsiteX78" fmla="*/ 398106 w 3986871"/>
              <a:gd name="connsiteY78" fmla="*/ 1020147 h 3094668"/>
              <a:gd name="connsiteX79" fmla="*/ 111967 w 3986871"/>
              <a:gd name="connsiteY79" fmla="*/ 1244082 h 3094668"/>
              <a:gd name="connsiteX80" fmla="*/ 49763 w 3986871"/>
              <a:gd name="connsiteY80" fmla="*/ 1990531 h 3094668"/>
              <a:gd name="connsiteX0" fmla="*/ 0 w 3986871"/>
              <a:gd name="connsiteY0" fmla="*/ 2139821 h 3094668"/>
              <a:gd name="connsiteX1" fmla="*/ 149290 w 3986871"/>
              <a:gd name="connsiteY1" fmla="*/ 1940768 h 3094668"/>
              <a:gd name="connsiteX2" fmla="*/ 373224 w 3986871"/>
              <a:gd name="connsiteY2" fmla="*/ 1891005 h 3094668"/>
              <a:gd name="connsiteX3" fmla="*/ 510073 w 3986871"/>
              <a:gd name="connsiteY3" fmla="*/ 2052735 h 3094668"/>
              <a:gd name="connsiteX4" fmla="*/ 547396 w 3986871"/>
              <a:gd name="connsiteY4" fmla="*/ 1542662 h 3094668"/>
              <a:gd name="connsiteX5" fmla="*/ 410547 w 3986871"/>
              <a:gd name="connsiteY5" fmla="*/ 1368490 h 3094668"/>
              <a:gd name="connsiteX6" fmla="*/ 609600 w 3986871"/>
              <a:gd name="connsiteY6" fmla="*/ 1331168 h 3094668"/>
              <a:gd name="connsiteX7" fmla="*/ 821094 w 3986871"/>
              <a:gd name="connsiteY7" fmla="*/ 1219200 h 3094668"/>
              <a:gd name="connsiteX8" fmla="*/ 858416 w 3986871"/>
              <a:gd name="connsiteY8" fmla="*/ 908180 h 3094668"/>
              <a:gd name="connsiteX9" fmla="*/ 1181877 w 3986871"/>
              <a:gd name="connsiteY9" fmla="*/ 622041 h 3094668"/>
              <a:gd name="connsiteX10" fmla="*/ 1144555 w 3986871"/>
              <a:gd name="connsiteY10" fmla="*/ 945503 h 3094668"/>
              <a:gd name="connsiteX11" fmla="*/ 1244081 w 3986871"/>
              <a:gd name="connsiteY11" fmla="*/ 1132115 h 3094668"/>
              <a:gd name="connsiteX12" fmla="*/ 1691951 w 3986871"/>
              <a:gd name="connsiteY12" fmla="*/ 920621 h 3094668"/>
              <a:gd name="connsiteX13" fmla="*/ 1978090 w 3986871"/>
              <a:gd name="connsiteY13" fmla="*/ 957943 h 3094668"/>
              <a:gd name="connsiteX14" fmla="*/ 2226906 w 3986871"/>
              <a:gd name="connsiteY14" fmla="*/ 870858 h 3094668"/>
              <a:gd name="connsiteX15" fmla="*/ 2450841 w 3986871"/>
              <a:gd name="connsiteY15" fmla="*/ 920621 h 3094668"/>
              <a:gd name="connsiteX16" fmla="*/ 2040294 w 3986871"/>
              <a:gd name="connsiteY16" fmla="*/ 1082352 h 3094668"/>
              <a:gd name="connsiteX17" fmla="*/ 1555102 w 3986871"/>
              <a:gd name="connsiteY17" fmla="*/ 1169437 h 3094668"/>
              <a:gd name="connsiteX18" fmla="*/ 1244081 w 3986871"/>
              <a:gd name="connsiteY18" fmla="*/ 1405813 h 3094668"/>
              <a:gd name="connsiteX19" fmla="*/ 1181877 w 3986871"/>
              <a:gd name="connsiteY19" fmla="*/ 1530221 h 3094668"/>
              <a:gd name="connsiteX20" fmla="*/ 1169437 w 3986871"/>
              <a:gd name="connsiteY20" fmla="*/ 1667070 h 3094668"/>
              <a:gd name="connsiteX21" fmla="*/ 1156996 w 3986871"/>
              <a:gd name="connsiteY21" fmla="*/ 1990531 h 3094668"/>
              <a:gd name="connsiteX22" fmla="*/ 1617306 w 3986871"/>
              <a:gd name="connsiteY22" fmla="*/ 2077617 h 3094668"/>
              <a:gd name="connsiteX23" fmla="*/ 2276669 w 3986871"/>
              <a:gd name="connsiteY23" fmla="*/ 1940768 h 3094668"/>
              <a:gd name="connsiteX24" fmla="*/ 2704711 w 3986871"/>
              <a:gd name="connsiteY24" fmla="*/ 1729533 h 3094668"/>
              <a:gd name="connsiteX25" fmla="*/ 2513045 w 3986871"/>
              <a:gd name="connsiteY25" fmla="*/ 1990531 h 3094668"/>
              <a:gd name="connsiteX26" fmla="*/ 2500604 w 3986871"/>
              <a:gd name="connsiteY26" fmla="*/ 2152262 h 3094668"/>
              <a:gd name="connsiteX27" fmla="*/ 2662335 w 3986871"/>
              <a:gd name="connsiteY27" fmla="*/ 2239347 h 3094668"/>
              <a:gd name="connsiteX28" fmla="*/ 1107233 w 3986871"/>
              <a:gd name="connsiteY28" fmla="*/ 2587690 h 3094668"/>
              <a:gd name="connsiteX29" fmla="*/ 1094792 w 3986871"/>
              <a:gd name="connsiteY29" fmla="*/ 2811625 h 3094668"/>
              <a:gd name="connsiteX30" fmla="*/ 1368490 w 3986871"/>
              <a:gd name="connsiteY30" fmla="*/ 2786743 h 3094668"/>
              <a:gd name="connsiteX31" fmla="*/ 1268963 w 3986871"/>
              <a:gd name="connsiteY31" fmla="*/ 3060441 h 3094668"/>
              <a:gd name="connsiteX32" fmla="*/ 1468016 w 3986871"/>
              <a:gd name="connsiteY32" fmla="*/ 3048000 h 3094668"/>
              <a:gd name="connsiteX33" fmla="*/ 1878563 w 3986871"/>
              <a:gd name="connsiteY33" fmla="*/ 2674776 h 3094668"/>
              <a:gd name="connsiteX34" fmla="*/ 2158352 w 3986871"/>
              <a:gd name="connsiteY34" fmla="*/ 2495291 h 3094668"/>
              <a:gd name="connsiteX35" fmla="*/ 2861388 w 3986871"/>
              <a:gd name="connsiteY35" fmla="*/ 2475723 h 3094668"/>
              <a:gd name="connsiteX36" fmla="*/ 2873828 w 3986871"/>
              <a:gd name="connsiteY36" fmla="*/ 2239347 h 3094668"/>
              <a:gd name="connsiteX37" fmla="*/ 2674775 w 3986871"/>
              <a:gd name="connsiteY37" fmla="*/ 2040294 h 3094668"/>
              <a:gd name="connsiteX38" fmla="*/ 3135086 w 3986871"/>
              <a:gd name="connsiteY38" fmla="*/ 1816360 h 3094668"/>
              <a:gd name="connsiteX39" fmla="*/ 3986374 w 3986871"/>
              <a:gd name="connsiteY39" fmla="*/ 1779037 h 3094668"/>
              <a:gd name="connsiteX40" fmla="*/ 3694922 w 3986871"/>
              <a:gd name="connsiteY40" fmla="*/ 1716833 h 3094668"/>
              <a:gd name="connsiteX41" fmla="*/ 2923592 w 3986871"/>
              <a:gd name="connsiteY41" fmla="*/ 1579984 h 3094668"/>
              <a:gd name="connsiteX42" fmla="*/ 2513045 w 3986871"/>
              <a:gd name="connsiteY42" fmla="*/ 1517780 h 3094668"/>
              <a:gd name="connsiteX43" fmla="*/ 2276669 w 3986871"/>
              <a:gd name="connsiteY43" fmla="*/ 1716833 h 3094668"/>
              <a:gd name="connsiteX44" fmla="*/ 2102498 w 3986871"/>
              <a:gd name="connsiteY44" fmla="*/ 1716833 h 3094668"/>
              <a:gd name="connsiteX45" fmla="*/ 2027853 w 3986871"/>
              <a:gd name="connsiteY45" fmla="*/ 1492898 h 3094668"/>
              <a:gd name="connsiteX46" fmla="*/ 1940767 w 3986871"/>
              <a:gd name="connsiteY46" fmla="*/ 1468017 h 3094668"/>
              <a:gd name="connsiteX47" fmla="*/ 1816359 w 3986871"/>
              <a:gd name="connsiteY47" fmla="*/ 1642188 h 3094668"/>
              <a:gd name="connsiteX48" fmla="*/ 1791477 w 3986871"/>
              <a:gd name="connsiteY48" fmla="*/ 1766596 h 3094668"/>
              <a:gd name="connsiteX49" fmla="*/ 1579984 w 3986871"/>
              <a:gd name="connsiteY49" fmla="*/ 1779037 h 3094668"/>
              <a:gd name="connsiteX50" fmla="*/ 1418253 w 3986871"/>
              <a:gd name="connsiteY50" fmla="*/ 1567543 h 3094668"/>
              <a:gd name="connsiteX51" fmla="*/ 1629747 w 3986871"/>
              <a:gd name="connsiteY51" fmla="*/ 1306286 h 3094668"/>
              <a:gd name="connsiteX52" fmla="*/ 2251788 w 3986871"/>
              <a:gd name="connsiteY52" fmla="*/ 1181878 h 3094668"/>
              <a:gd name="connsiteX53" fmla="*/ 2513045 w 3986871"/>
              <a:gd name="connsiteY53" fmla="*/ 1069911 h 3094668"/>
              <a:gd name="connsiteX54" fmla="*/ 2749420 w 3986871"/>
              <a:gd name="connsiteY54" fmla="*/ 1144556 h 3094668"/>
              <a:gd name="connsiteX55" fmla="*/ 3122645 w 3986871"/>
              <a:gd name="connsiteY55" fmla="*/ 970384 h 3094668"/>
              <a:gd name="connsiteX56" fmla="*/ 3670041 w 3986871"/>
              <a:gd name="connsiteY56" fmla="*/ 758890 h 3094668"/>
              <a:gd name="connsiteX57" fmla="*/ 3975489 w 3986871"/>
              <a:gd name="connsiteY57" fmla="*/ 678155 h 3094668"/>
              <a:gd name="connsiteX58" fmla="*/ 3371461 w 3986871"/>
              <a:gd name="connsiteY58" fmla="*/ 696686 h 3094668"/>
              <a:gd name="connsiteX59" fmla="*/ 2861388 w 3986871"/>
              <a:gd name="connsiteY59" fmla="*/ 895739 h 3094668"/>
              <a:gd name="connsiteX60" fmla="*/ 2587690 w 3986871"/>
              <a:gd name="connsiteY60" fmla="*/ 746449 h 3094668"/>
              <a:gd name="connsiteX61" fmla="*/ 2425959 w 3986871"/>
              <a:gd name="connsiteY61" fmla="*/ 721568 h 3094668"/>
              <a:gd name="connsiteX62" fmla="*/ 2625012 w 3986871"/>
              <a:gd name="connsiteY62" fmla="*/ 335903 h 3094668"/>
              <a:gd name="connsiteX63" fmla="*/ 2475722 w 3986871"/>
              <a:gd name="connsiteY63" fmla="*/ 261258 h 3094668"/>
              <a:gd name="connsiteX64" fmla="*/ 2239347 w 3986871"/>
              <a:gd name="connsiteY64" fmla="*/ 497633 h 3094668"/>
              <a:gd name="connsiteX65" fmla="*/ 1953208 w 3986871"/>
              <a:gd name="connsiteY65" fmla="*/ 298580 h 3094668"/>
              <a:gd name="connsiteX66" fmla="*/ 2052735 w 3986871"/>
              <a:gd name="connsiteY66" fmla="*/ 597160 h 3094668"/>
              <a:gd name="connsiteX67" fmla="*/ 1928326 w 3986871"/>
              <a:gd name="connsiteY67" fmla="*/ 758890 h 3094668"/>
              <a:gd name="connsiteX68" fmla="*/ 1542661 w 3986871"/>
              <a:gd name="connsiteY68" fmla="*/ 597160 h 3094668"/>
              <a:gd name="connsiteX69" fmla="*/ 1343608 w 3986871"/>
              <a:gd name="connsiteY69" fmla="*/ 671805 h 3094668"/>
              <a:gd name="connsiteX70" fmla="*/ 1542661 w 3986871"/>
              <a:gd name="connsiteY70" fmla="*/ 298580 h 3094668"/>
              <a:gd name="connsiteX71" fmla="*/ 1555102 w 3986871"/>
              <a:gd name="connsiteY71" fmla="*/ 0 h 3094668"/>
              <a:gd name="connsiteX72" fmla="*/ 1144555 w 3986871"/>
              <a:gd name="connsiteY72" fmla="*/ 248817 h 3094668"/>
              <a:gd name="connsiteX73" fmla="*/ 933061 w 3986871"/>
              <a:gd name="connsiteY73" fmla="*/ 348343 h 3094668"/>
              <a:gd name="connsiteX74" fmla="*/ 933061 w 3986871"/>
              <a:gd name="connsiteY74" fmla="*/ 534956 h 3094668"/>
              <a:gd name="connsiteX75" fmla="*/ 684245 w 3986871"/>
              <a:gd name="connsiteY75" fmla="*/ 634482 h 3094668"/>
              <a:gd name="connsiteX76" fmla="*/ 572277 w 3986871"/>
              <a:gd name="connsiteY76" fmla="*/ 684245 h 3094668"/>
              <a:gd name="connsiteX77" fmla="*/ 634481 w 3986871"/>
              <a:gd name="connsiteY77" fmla="*/ 970384 h 3094668"/>
              <a:gd name="connsiteX78" fmla="*/ 398106 w 3986871"/>
              <a:gd name="connsiteY78" fmla="*/ 1020147 h 3094668"/>
              <a:gd name="connsiteX79" fmla="*/ 111967 w 3986871"/>
              <a:gd name="connsiteY79" fmla="*/ 1244082 h 3094668"/>
              <a:gd name="connsiteX80" fmla="*/ 49763 w 3986871"/>
              <a:gd name="connsiteY80" fmla="*/ 1990531 h 3094668"/>
              <a:gd name="connsiteX0" fmla="*/ 0 w 3986871"/>
              <a:gd name="connsiteY0" fmla="*/ 2139821 h 3094668"/>
              <a:gd name="connsiteX1" fmla="*/ 149290 w 3986871"/>
              <a:gd name="connsiteY1" fmla="*/ 1940768 h 3094668"/>
              <a:gd name="connsiteX2" fmla="*/ 373224 w 3986871"/>
              <a:gd name="connsiteY2" fmla="*/ 1891005 h 3094668"/>
              <a:gd name="connsiteX3" fmla="*/ 510073 w 3986871"/>
              <a:gd name="connsiteY3" fmla="*/ 2052735 h 3094668"/>
              <a:gd name="connsiteX4" fmla="*/ 547396 w 3986871"/>
              <a:gd name="connsiteY4" fmla="*/ 1542662 h 3094668"/>
              <a:gd name="connsiteX5" fmla="*/ 410547 w 3986871"/>
              <a:gd name="connsiteY5" fmla="*/ 1368490 h 3094668"/>
              <a:gd name="connsiteX6" fmla="*/ 609600 w 3986871"/>
              <a:gd name="connsiteY6" fmla="*/ 1331168 h 3094668"/>
              <a:gd name="connsiteX7" fmla="*/ 821094 w 3986871"/>
              <a:gd name="connsiteY7" fmla="*/ 1219200 h 3094668"/>
              <a:gd name="connsiteX8" fmla="*/ 858416 w 3986871"/>
              <a:gd name="connsiteY8" fmla="*/ 908180 h 3094668"/>
              <a:gd name="connsiteX9" fmla="*/ 1181877 w 3986871"/>
              <a:gd name="connsiteY9" fmla="*/ 622041 h 3094668"/>
              <a:gd name="connsiteX10" fmla="*/ 1144555 w 3986871"/>
              <a:gd name="connsiteY10" fmla="*/ 945503 h 3094668"/>
              <a:gd name="connsiteX11" fmla="*/ 1244081 w 3986871"/>
              <a:gd name="connsiteY11" fmla="*/ 1132115 h 3094668"/>
              <a:gd name="connsiteX12" fmla="*/ 1691951 w 3986871"/>
              <a:gd name="connsiteY12" fmla="*/ 920621 h 3094668"/>
              <a:gd name="connsiteX13" fmla="*/ 1978090 w 3986871"/>
              <a:gd name="connsiteY13" fmla="*/ 957943 h 3094668"/>
              <a:gd name="connsiteX14" fmla="*/ 2226906 w 3986871"/>
              <a:gd name="connsiteY14" fmla="*/ 870858 h 3094668"/>
              <a:gd name="connsiteX15" fmla="*/ 2450841 w 3986871"/>
              <a:gd name="connsiteY15" fmla="*/ 920621 h 3094668"/>
              <a:gd name="connsiteX16" fmla="*/ 2040294 w 3986871"/>
              <a:gd name="connsiteY16" fmla="*/ 1082352 h 3094668"/>
              <a:gd name="connsiteX17" fmla="*/ 1555102 w 3986871"/>
              <a:gd name="connsiteY17" fmla="*/ 1169437 h 3094668"/>
              <a:gd name="connsiteX18" fmla="*/ 1244081 w 3986871"/>
              <a:gd name="connsiteY18" fmla="*/ 1405813 h 3094668"/>
              <a:gd name="connsiteX19" fmla="*/ 1181877 w 3986871"/>
              <a:gd name="connsiteY19" fmla="*/ 1530221 h 3094668"/>
              <a:gd name="connsiteX20" fmla="*/ 1169437 w 3986871"/>
              <a:gd name="connsiteY20" fmla="*/ 1667070 h 3094668"/>
              <a:gd name="connsiteX21" fmla="*/ 1156996 w 3986871"/>
              <a:gd name="connsiteY21" fmla="*/ 1990531 h 3094668"/>
              <a:gd name="connsiteX22" fmla="*/ 1617306 w 3986871"/>
              <a:gd name="connsiteY22" fmla="*/ 2077617 h 3094668"/>
              <a:gd name="connsiteX23" fmla="*/ 2276669 w 3986871"/>
              <a:gd name="connsiteY23" fmla="*/ 1940768 h 3094668"/>
              <a:gd name="connsiteX24" fmla="*/ 2704711 w 3986871"/>
              <a:gd name="connsiteY24" fmla="*/ 1729533 h 3094668"/>
              <a:gd name="connsiteX25" fmla="*/ 2513045 w 3986871"/>
              <a:gd name="connsiteY25" fmla="*/ 1990531 h 3094668"/>
              <a:gd name="connsiteX26" fmla="*/ 2500604 w 3986871"/>
              <a:gd name="connsiteY26" fmla="*/ 2152262 h 3094668"/>
              <a:gd name="connsiteX27" fmla="*/ 2516285 w 3986871"/>
              <a:gd name="connsiteY27" fmla="*/ 2239347 h 3094668"/>
              <a:gd name="connsiteX28" fmla="*/ 1107233 w 3986871"/>
              <a:gd name="connsiteY28" fmla="*/ 2587690 h 3094668"/>
              <a:gd name="connsiteX29" fmla="*/ 1094792 w 3986871"/>
              <a:gd name="connsiteY29" fmla="*/ 2811625 h 3094668"/>
              <a:gd name="connsiteX30" fmla="*/ 1368490 w 3986871"/>
              <a:gd name="connsiteY30" fmla="*/ 2786743 h 3094668"/>
              <a:gd name="connsiteX31" fmla="*/ 1268963 w 3986871"/>
              <a:gd name="connsiteY31" fmla="*/ 3060441 h 3094668"/>
              <a:gd name="connsiteX32" fmla="*/ 1468016 w 3986871"/>
              <a:gd name="connsiteY32" fmla="*/ 3048000 h 3094668"/>
              <a:gd name="connsiteX33" fmla="*/ 1878563 w 3986871"/>
              <a:gd name="connsiteY33" fmla="*/ 2674776 h 3094668"/>
              <a:gd name="connsiteX34" fmla="*/ 2158352 w 3986871"/>
              <a:gd name="connsiteY34" fmla="*/ 2495291 h 3094668"/>
              <a:gd name="connsiteX35" fmla="*/ 2861388 w 3986871"/>
              <a:gd name="connsiteY35" fmla="*/ 2475723 h 3094668"/>
              <a:gd name="connsiteX36" fmla="*/ 2873828 w 3986871"/>
              <a:gd name="connsiteY36" fmla="*/ 2239347 h 3094668"/>
              <a:gd name="connsiteX37" fmla="*/ 2674775 w 3986871"/>
              <a:gd name="connsiteY37" fmla="*/ 2040294 h 3094668"/>
              <a:gd name="connsiteX38" fmla="*/ 3135086 w 3986871"/>
              <a:gd name="connsiteY38" fmla="*/ 1816360 h 3094668"/>
              <a:gd name="connsiteX39" fmla="*/ 3986374 w 3986871"/>
              <a:gd name="connsiteY39" fmla="*/ 1779037 h 3094668"/>
              <a:gd name="connsiteX40" fmla="*/ 3694922 w 3986871"/>
              <a:gd name="connsiteY40" fmla="*/ 1716833 h 3094668"/>
              <a:gd name="connsiteX41" fmla="*/ 2923592 w 3986871"/>
              <a:gd name="connsiteY41" fmla="*/ 1579984 h 3094668"/>
              <a:gd name="connsiteX42" fmla="*/ 2513045 w 3986871"/>
              <a:gd name="connsiteY42" fmla="*/ 1517780 h 3094668"/>
              <a:gd name="connsiteX43" fmla="*/ 2276669 w 3986871"/>
              <a:gd name="connsiteY43" fmla="*/ 1716833 h 3094668"/>
              <a:gd name="connsiteX44" fmla="*/ 2102498 w 3986871"/>
              <a:gd name="connsiteY44" fmla="*/ 1716833 h 3094668"/>
              <a:gd name="connsiteX45" fmla="*/ 2027853 w 3986871"/>
              <a:gd name="connsiteY45" fmla="*/ 1492898 h 3094668"/>
              <a:gd name="connsiteX46" fmla="*/ 1940767 w 3986871"/>
              <a:gd name="connsiteY46" fmla="*/ 1468017 h 3094668"/>
              <a:gd name="connsiteX47" fmla="*/ 1816359 w 3986871"/>
              <a:gd name="connsiteY47" fmla="*/ 1642188 h 3094668"/>
              <a:gd name="connsiteX48" fmla="*/ 1791477 w 3986871"/>
              <a:gd name="connsiteY48" fmla="*/ 1766596 h 3094668"/>
              <a:gd name="connsiteX49" fmla="*/ 1579984 w 3986871"/>
              <a:gd name="connsiteY49" fmla="*/ 1779037 h 3094668"/>
              <a:gd name="connsiteX50" fmla="*/ 1418253 w 3986871"/>
              <a:gd name="connsiteY50" fmla="*/ 1567543 h 3094668"/>
              <a:gd name="connsiteX51" fmla="*/ 1629747 w 3986871"/>
              <a:gd name="connsiteY51" fmla="*/ 1306286 h 3094668"/>
              <a:gd name="connsiteX52" fmla="*/ 2251788 w 3986871"/>
              <a:gd name="connsiteY52" fmla="*/ 1181878 h 3094668"/>
              <a:gd name="connsiteX53" fmla="*/ 2513045 w 3986871"/>
              <a:gd name="connsiteY53" fmla="*/ 1069911 h 3094668"/>
              <a:gd name="connsiteX54" fmla="*/ 2749420 w 3986871"/>
              <a:gd name="connsiteY54" fmla="*/ 1144556 h 3094668"/>
              <a:gd name="connsiteX55" fmla="*/ 3122645 w 3986871"/>
              <a:gd name="connsiteY55" fmla="*/ 970384 h 3094668"/>
              <a:gd name="connsiteX56" fmla="*/ 3670041 w 3986871"/>
              <a:gd name="connsiteY56" fmla="*/ 758890 h 3094668"/>
              <a:gd name="connsiteX57" fmla="*/ 3975489 w 3986871"/>
              <a:gd name="connsiteY57" fmla="*/ 678155 h 3094668"/>
              <a:gd name="connsiteX58" fmla="*/ 3371461 w 3986871"/>
              <a:gd name="connsiteY58" fmla="*/ 696686 h 3094668"/>
              <a:gd name="connsiteX59" fmla="*/ 2861388 w 3986871"/>
              <a:gd name="connsiteY59" fmla="*/ 895739 h 3094668"/>
              <a:gd name="connsiteX60" fmla="*/ 2587690 w 3986871"/>
              <a:gd name="connsiteY60" fmla="*/ 746449 h 3094668"/>
              <a:gd name="connsiteX61" fmla="*/ 2425959 w 3986871"/>
              <a:gd name="connsiteY61" fmla="*/ 721568 h 3094668"/>
              <a:gd name="connsiteX62" fmla="*/ 2625012 w 3986871"/>
              <a:gd name="connsiteY62" fmla="*/ 335903 h 3094668"/>
              <a:gd name="connsiteX63" fmla="*/ 2475722 w 3986871"/>
              <a:gd name="connsiteY63" fmla="*/ 261258 h 3094668"/>
              <a:gd name="connsiteX64" fmla="*/ 2239347 w 3986871"/>
              <a:gd name="connsiteY64" fmla="*/ 497633 h 3094668"/>
              <a:gd name="connsiteX65" fmla="*/ 1953208 w 3986871"/>
              <a:gd name="connsiteY65" fmla="*/ 298580 h 3094668"/>
              <a:gd name="connsiteX66" fmla="*/ 2052735 w 3986871"/>
              <a:gd name="connsiteY66" fmla="*/ 597160 h 3094668"/>
              <a:gd name="connsiteX67" fmla="*/ 1928326 w 3986871"/>
              <a:gd name="connsiteY67" fmla="*/ 758890 h 3094668"/>
              <a:gd name="connsiteX68" fmla="*/ 1542661 w 3986871"/>
              <a:gd name="connsiteY68" fmla="*/ 597160 h 3094668"/>
              <a:gd name="connsiteX69" fmla="*/ 1343608 w 3986871"/>
              <a:gd name="connsiteY69" fmla="*/ 671805 h 3094668"/>
              <a:gd name="connsiteX70" fmla="*/ 1542661 w 3986871"/>
              <a:gd name="connsiteY70" fmla="*/ 298580 h 3094668"/>
              <a:gd name="connsiteX71" fmla="*/ 1555102 w 3986871"/>
              <a:gd name="connsiteY71" fmla="*/ 0 h 3094668"/>
              <a:gd name="connsiteX72" fmla="*/ 1144555 w 3986871"/>
              <a:gd name="connsiteY72" fmla="*/ 248817 h 3094668"/>
              <a:gd name="connsiteX73" fmla="*/ 933061 w 3986871"/>
              <a:gd name="connsiteY73" fmla="*/ 348343 h 3094668"/>
              <a:gd name="connsiteX74" fmla="*/ 933061 w 3986871"/>
              <a:gd name="connsiteY74" fmla="*/ 534956 h 3094668"/>
              <a:gd name="connsiteX75" fmla="*/ 684245 w 3986871"/>
              <a:gd name="connsiteY75" fmla="*/ 634482 h 3094668"/>
              <a:gd name="connsiteX76" fmla="*/ 572277 w 3986871"/>
              <a:gd name="connsiteY76" fmla="*/ 684245 h 3094668"/>
              <a:gd name="connsiteX77" fmla="*/ 634481 w 3986871"/>
              <a:gd name="connsiteY77" fmla="*/ 970384 h 3094668"/>
              <a:gd name="connsiteX78" fmla="*/ 398106 w 3986871"/>
              <a:gd name="connsiteY78" fmla="*/ 1020147 h 3094668"/>
              <a:gd name="connsiteX79" fmla="*/ 111967 w 3986871"/>
              <a:gd name="connsiteY79" fmla="*/ 1244082 h 3094668"/>
              <a:gd name="connsiteX80" fmla="*/ 49763 w 3986871"/>
              <a:gd name="connsiteY80" fmla="*/ 1990531 h 3094668"/>
              <a:gd name="connsiteX0" fmla="*/ 0 w 3986871"/>
              <a:gd name="connsiteY0" fmla="*/ 2139821 h 3094668"/>
              <a:gd name="connsiteX1" fmla="*/ 149290 w 3986871"/>
              <a:gd name="connsiteY1" fmla="*/ 1940768 h 3094668"/>
              <a:gd name="connsiteX2" fmla="*/ 373224 w 3986871"/>
              <a:gd name="connsiteY2" fmla="*/ 1891005 h 3094668"/>
              <a:gd name="connsiteX3" fmla="*/ 510073 w 3986871"/>
              <a:gd name="connsiteY3" fmla="*/ 2052735 h 3094668"/>
              <a:gd name="connsiteX4" fmla="*/ 547396 w 3986871"/>
              <a:gd name="connsiteY4" fmla="*/ 1542662 h 3094668"/>
              <a:gd name="connsiteX5" fmla="*/ 410547 w 3986871"/>
              <a:gd name="connsiteY5" fmla="*/ 1368490 h 3094668"/>
              <a:gd name="connsiteX6" fmla="*/ 609600 w 3986871"/>
              <a:gd name="connsiteY6" fmla="*/ 1331168 h 3094668"/>
              <a:gd name="connsiteX7" fmla="*/ 821094 w 3986871"/>
              <a:gd name="connsiteY7" fmla="*/ 1219200 h 3094668"/>
              <a:gd name="connsiteX8" fmla="*/ 858416 w 3986871"/>
              <a:gd name="connsiteY8" fmla="*/ 908180 h 3094668"/>
              <a:gd name="connsiteX9" fmla="*/ 1181877 w 3986871"/>
              <a:gd name="connsiteY9" fmla="*/ 622041 h 3094668"/>
              <a:gd name="connsiteX10" fmla="*/ 1144555 w 3986871"/>
              <a:gd name="connsiteY10" fmla="*/ 945503 h 3094668"/>
              <a:gd name="connsiteX11" fmla="*/ 1244081 w 3986871"/>
              <a:gd name="connsiteY11" fmla="*/ 1132115 h 3094668"/>
              <a:gd name="connsiteX12" fmla="*/ 1691951 w 3986871"/>
              <a:gd name="connsiteY12" fmla="*/ 920621 h 3094668"/>
              <a:gd name="connsiteX13" fmla="*/ 1978090 w 3986871"/>
              <a:gd name="connsiteY13" fmla="*/ 957943 h 3094668"/>
              <a:gd name="connsiteX14" fmla="*/ 2226906 w 3986871"/>
              <a:gd name="connsiteY14" fmla="*/ 870858 h 3094668"/>
              <a:gd name="connsiteX15" fmla="*/ 2450841 w 3986871"/>
              <a:gd name="connsiteY15" fmla="*/ 920621 h 3094668"/>
              <a:gd name="connsiteX16" fmla="*/ 2040294 w 3986871"/>
              <a:gd name="connsiteY16" fmla="*/ 1082352 h 3094668"/>
              <a:gd name="connsiteX17" fmla="*/ 1555102 w 3986871"/>
              <a:gd name="connsiteY17" fmla="*/ 1169437 h 3094668"/>
              <a:gd name="connsiteX18" fmla="*/ 1244081 w 3986871"/>
              <a:gd name="connsiteY18" fmla="*/ 1405813 h 3094668"/>
              <a:gd name="connsiteX19" fmla="*/ 1181877 w 3986871"/>
              <a:gd name="connsiteY19" fmla="*/ 1530221 h 3094668"/>
              <a:gd name="connsiteX20" fmla="*/ 1169437 w 3986871"/>
              <a:gd name="connsiteY20" fmla="*/ 1667070 h 3094668"/>
              <a:gd name="connsiteX21" fmla="*/ 1156996 w 3986871"/>
              <a:gd name="connsiteY21" fmla="*/ 1990531 h 3094668"/>
              <a:gd name="connsiteX22" fmla="*/ 1617306 w 3986871"/>
              <a:gd name="connsiteY22" fmla="*/ 2077617 h 3094668"/>
              <a:gd name="connsiteX23" fmla="*/ 2276669 w 3986871"/>
              <a:gd name="connsiteY23" fmla="*/ 1940768 h 3094668"/>
              <a:gd name="connsiteX24" fmla="*/ 2704711 w 3986871"/>
              <a:gd name="connsiteY24" fmla="*/ 1729533 h 3094668"/>
              <a:gd name="connsiteX25" fmla="*/ 2513045 w 3986871"/>
              <a:gd name="connsiteY25" fmla="*/ 1990531 h 3094668"/>
              <a:gd name="connsiteX26" fmla="*/ 2456154 w 3986871"/>
              <a:gd name="connsiteY26" fmla="*/ 2114162 h 3094668"/>
              <a:gd name="connsiteX27" fmla="*/ 2516285 w 3986871"/>
              <a:gd name="connsiteY27" fmla="*/ 2239347 h 3094668"/>
              <a:gd name="connsiteX28" fmla="*/ 1107233 w 3986871"/>
              <a:gd name="connsiteY28" fmla="*/ 2587690 h 3094668"/>
              <a:gd name="connsiteX29" fmla="*/ 1094792 w 3986871"/>
              <a:gd name="connsiteY29" fmla="*/ 2811625 h 3094668"/>
              <a:gd name="connsiteX30" fmla="*/ 1368490 w 3986871"/>
              <a:gd name="connsiteY30" fmla="*/ 2786743 h 3094668"/>
              <a:gd name="connsiteX31" fmla="*/ 1268963 w 3986871"/>
              <a:gd name="connsiteY31" fmla="*/ 3060441 h 3094668"/>
              <a:gd name="connsiteX32" fmla="*/ 1468016 w 3986871"/>
              <a:gd name="connsiteY32" fmla="*/ 3048000 h 3094668"/>
              <a:gd name="connsiteX33" fmla="*/ 1878563 w 3986871"/>
              <a:gd name="connsiteY33" fmla="*/ 2674776 h 3094668"/>
              <a:gd name="connsiteX34" fmla="*/ 2158352 w 3986871"/>
              <a:gd name="connsiteY34" fmla="*/ 2495291 h 3094668"/>
              <a:gd name="connsiteX35" fmla="*/ 2861388 w 3986871"/>
              <a:gd name="connsiteY35" fmla="*/ 2475723 h 3094668"/>
              <a:gd name="connsiteX36" fmla="*/ 2873828 w 3986871"/>
              <a:gd name="connsiteY36" fmla="*/ 2239347 h 3094668"/>
              <a:gd name="connsiteX37" fmla="*/ 2674775 w 3986871"/>
              <a:gd name="connsiteY37" fmla="*/ 2040294 h 3094668"/>
              <a:gd name="connsiteX38" fmla="*/ 3135086 w 3986871"/>
              <a:gd name="connsiteY38" fmla="*/ 1816360 h 3094668"/>
              <a:gd name="connsiteX39" fmla="*/ 3986374 w 3986871"/>
              <a:gd name="connsiteY39" fmla="*/ 1779037 h 3094668"/>
              <a:gd name="connsiteX40" fmla="*/ 3694922 w 3986871"/>
              <a:gd name="connsiteY40" fmla="*/ 1716833 h 3094668"/>
              <a:gd name="connsiteX41" fmla="*/ 2923592 w 3986871"/>
              <a:gd name="connsiteY41" fmla="*/ 1579984 h 3094668"/>
              <a:gd name="connsiteX42" fmla="*/ 2513045 w 3986871"/>
              <a:gd name="connsiteY42" fmla="*/ 1517780 h 3094668"/>
              <a:gd name="connsiteX43" fmla="*/ 2276669 w 3986871"/>
              <a:gd name="connsiteY43" fmla="*/ 1716833 h 3094668"/>
              <a:gd name="connsiteX44" fmla="*/ 2102498 w 3986871"/>
              <a:gd name="connsiteY44" fmla="*/ 1716833 h 3094668"/>
              <a:gd name="connsiteX45" fmla="*/ 2027853 w 3986871"/>
              <a:gd name="connsiteY45" fmla="*/ 1492898 h 3094668"/>
              <a:gd name="connsiteX46" fmla="*/ 1940767 w 3986871"/>
              <a:gd name="connsiteY46" fmla="*/ 1468017 h 3094668"/>
              <a:gd name="connsiteX47" fmla="*/ 1816359 w 3986871"/>
              <a:gd name="connsiteY47" fmla="*/ 1642188 h 3094668"/>
              <a:gd name="connsiteX48" fmla="*/ 1791477 w 3986871"/>
              <a:gd name="connsiteY48" fmla="*/ 1766596 h 3094668"/>
              <a:gd name="connsiteX49" fmla="*/ 1579984 w 3986871"/>
              <a:gd name="connsiteY49" fmla="*/ 1779037 h 3094668"/>
              <a:gd name="connsiteX50" fmla="*/ 1418253 w 3986871"/>
              <a:gd name="connsiteY50" fmla="*/ 1567543 h 3094668"/>
              <a:gd name="connsiteX51" fmla="*/ 1629747 w 3986871"/>
              <a:gd name="connsiteY51" fmla="*/ 1306286 h 3094668"/>
              <a:gd name="connsiteX52" fmla="*/ 2251788 w 3986871"/>
              <a:gd name="connsiteY52" fmla="*/ 1181878 h 3094668"/>
              <a:gd name="connsiteX53" fmla="*/ 2513045 w 3986871"/>
              <a:gd name="connsiteY53" fmla="*/ 1069911 h 3094668"/>
              <a:gd name="connsiteX54" fmla="*/ 2749420 w 3986871"/>
              <a:gd name="connsiteY54" fmla="*/ 1144556 h 3094668"/>
              <a:gd name="connsiteX55" fmla="*/ 3122645 w 3986871"/>
              <a:gd name="connsiteY55" fmla="*/ 970384 h 3094668"/>
              <a:gd name="connsiteX56" fmla="*/ 3670041 w 3986871"/>
              <a:gd name="connsiteY56" fmla="*/ 758890 h 3094668"/>
              <a:gd name="connsiteX57" fmla="*/ 3975489 w 3986871"/>
              <a:gd name="connsiteY57" fmla="*/ 678155 h 3094668"/>
              <a:gd name="connsiteX58" fmla="*/ 3371461 w 3986871"/>
              <a:gd name="connsiteY58" fmla="*/ 696686 h 3094668"/>
              <a:gd name="connsiteX59" fmla="*/ 2861388 w 3986871"/>
              <a:gd name="connsiteY59" fmla="*/ 895739 h 3094668"/>
              <a:gd name="connsiteX60" fmla="*/ 2587690 w 3986871"/>
              <a:gd name="connsiteY60" fmla="*/ 746449 h 3094668"/>
              <a:gd name="connsiteX61" fmla="*/ 2425959 w 3986871"/>
              <a:gd name="connsiteY61" fmla="*/ 721568 h 3094668"/>
              <a:gd name="connsiteX62" fmla="*/ 2625012 w 3986871"/>
              <a:gd name="connsiteY62" fmla="*/ 335903 h 3094668"/>
              <a:gd name="connsiteX63" fmla="*/ 2475722 w 3986871"/>
              <a:gd name="connsiteY63" fmla="*/ 261258 h 3094668"/>
              <a:gd name="connsiteX64" fmla="*/ 2239347 w 3986871"/>
              <a:gd name="connsiteY64" fmla="*/ 497633 h 3094668"/>
              <a:gd name="connsiteX65" fmla="*/ 1953208 w 3986871"/>
              <a:gd name="connsiteY65" fmla="*/ 298580 h 3094668"/>
              <a:gd name="connsiteX66" fmla="*/ 2052735 w 3986871"/>
              <a:gd name="connsiteY66" fmla="*/ 597160 h 3094668"/>
              <a:gd name="connsiteX67" fmla="*/ 1928326 w 3986871"/>
              <a:gd name="connsiteY67" fmla="*/ 758890 h 3094668"/>
              <a:gd name="connsiteX68" fmla="*/ 1542661 w 3986871"/>
              <a:gd name="connsiteY68" fmla="*/ 597160 h 3094668"/>
              <a:gd name="connsiteX69" fmla="*/ 1343608 w 3986871"/>
              <a:gd name="connsiteY69" fmla="*/ 671805 h 3094668"/>
              <a:gd name="connsiteX70" fmla="*/ 1542661 w 3986871"/>
              <a:gd name="connsiteY70" fmla="*/ 298580 h 3094668"/>
              <a:gd name="connsiteX71" fmla="*/ 1555102 w 3986871"/>
              <a:gd name="connsiteY71" fmla="*/ 0 h 3094668"/>
              <a:gd name="connsiteX72" fmla="*/ 1144555 w 3986871"/>
              <a:gd name="connsiteY72" fmla="*/ 248817 h 3094668"/>
              <a:gd name="connsiteX73" fmla="*/ 933061 w 3986871"/>
              <a:gd name="connsiteY73" fmla="*/ 348343 h 3094668"/>
              <a:gd name="connsiteX74" fmla="*/ 933061 w 3986871"/>
              <a:gd name="connsiteY74" fmla="*/ 534956 h 3094668"/>
              <a:gd name="connsiteX75" fmla="*/ 684245 w 3986871"/>
              <a:gd name="connsiteY75" fmla="*/ 634482 h 3094668"/>
              <a:gd name="connsiteX76" fmla="*/ 572277 w 3986871"/>
              <a:gd name="connsiteY76" fmla="*/ 684245 h 3094668"/>
              <a:gd name="connsiteX77" fmla="*/ 634481 w 3986871"/>
              <a:gd name="connsiteY77" fmla="*/ 970384 h 3094668"/>
              <a:gd name="connsiteX78" fmla="*/ 398106 w 3986871"/>
              <a:gd name="connsiteY78" fmla="*/ 1020147 h 3094668"/>
              <a:gd name="connsiteX79" fmla="*/ 111967 w 3986871"/>
              <a:gd name="connsiteY79" fmla="*/ 1244082 h 3094668"/>
              <a:gd name="connsiteX80" fmla="*/ 49763 w 3986871"/>
              <a:gd name="connsiteY80" fmla="*/ 1990531 h 3094668"/>
              <a:gd name="connsiteX0" fmla="*/ 0 w 3986871"/>
              <a:gd name="connsiteY0" fmla="*/ 2139821 h 3094668"/>
              <a:gd name="connsiteX1" fmla="*/ 149290 w 3986871"/>
              <a:gd name="connsiteY1" fmla="*/ 1940768 h 3094668"/>
              <a:gd name="connsiteX2" fmla="*/ 373224 w 3986871"/>
              <a:gd name="connsiteY2" fmla="*/ 1891005 h 3094668"/>
              <a:gd name="connsiteX3" fmla="*/ 510073 w 3986871"/>
              <a:gd name="connsiteY3" fmla="*/ 2052735 h 3094668"/>
              <a:gd name="connsiteX4" fmla="*/ 547396 w 3986871"/>
              <a:gd name="connsiteY4" fmla="*/ 1542662 h 3094668"/>
              <a:gd name="connsiteX5" fmla="*/ 410547 w 3986871"/>
              <a:gd name="connsiteY5" fmla="*/ 1368490 h 3094668"/>
              <a:gd name="connsiteX6" fmla="*/ 609600 w 3986871"/>
              <a:gd name="connsiteY6" fmla="*/ 1331168 h 3094668"/>
              <a:gd name="connsiteX7" fmla="*/ 821094 w 3986871"/>
              <a:gd name="connsiteY7" fmla="*/ 1219200 h 3094668"/>
              <a:gd name="connsiteX8" fmla="*/ 858416 w 3986871"/>
              <a:gd name="connsiteY8" fmla="*/ 908180 h 3094668"/>
              <a:gd name="connsiteX9" fmla="*/ 1181877 w 3986871"/>
              <a:gd name="connsiteY9" fmla="*/ 622041 h 3094668"/>
              <a:gd name="connsiteX10" fmla="*/ 1144555 w 3986871"/>
              <a:gd name="connsiteY10" fmla="*/ 945503 h 3094668"/>
              <a:gd name="connsiteX11" fmla="*/ 1244081 w 3986871"/>
              <a:gd name="connsiteY11" fmla="*/ 1132115 h 3094668"/>
              <a:gd name="connsiteX12" fmla="*/ 1691951 w 3986871"/>
              <a:gd name="connsiteY12" fmla="*/ 920621 h 3094668"/>
              <a:gd name="connsiteX13" fmla="*/ 1978090 w 3986871"/>
              <a:gd name="connsiteY13" fmla="*/ 957943 h 3094668"/>
              <a:gd name="connsiteX14" fmla="*/ 2226906 w 3986871"/>
              <a:gd name="connsiteY14" fmla="*/ 870858 h 3094668"/>
              <a:gd name="connsiteX15" fmla="*/ 2450841 w 3986871"/>
              <a:gd name="connsiteY15" fmla="*/ 920621 h 3094668"/>
              <a:gd name="connsiteX16" fmla="*/ 2040294 w 3986871"/>
              <a:gd name="connsiteY16" fmla="*/ 1082352 h 3094668"/>
              <a:gd name="connsiteX17" fmla="*/ 1555102 w 3986871"/>
              <a:gd name="connsiteY17" fmla="*/ 1169437 h 3094668"/>
              <a:gd name="connsiteX18" fmla="*/ 1244081 w 3986871"/>
              <a:gd name="connsiteY18" fmla="*/ 1405813 h 3094668"/>
              <a:gd name="connsiteX19" fmla="*/ 1181877 w 3986871"/>
              <a:gd name="connsiteY19" fmla="*/ 1530221 h 3094668"/>
              <a:gd name="connsiteX20" fmla="*/ 1169437 w 3986871"/>
              <a:gd name="connsiteY20" fmla="*/ 1667070 h 3094668"/>
              <a:gd name="connsiteX21" fmla="*/ 1156996 w 3986871"/>
              <a:gd name="connsiteY21" fmla="*/ 1990531 h 3094668"/>
              <a:gd name="connsiteX22" fmla="*/ 1617306 w 3986871"/>
              <a:gd name="connsiteY22" fmla="*/ 2077617 h 3094668"/>
              <a:gd name="connsiteX23" fmla="*/ 2276669 w 3986871"/>
              <a:gd name="connsiteY23" fmla="*/ 1940768 h 3094668"/>
              <a:gd name="connsiteX24" fmla="*/ 2704711 w 3986871"/>
              <a:gd name="connsiteY24" fmla="*/ 1729533 h 3094668"/>
              <a:gd name="connsiteX25" fmla="*/ 2513045 w 3986871"/>
              <a:gd name="connsiteY25" fmla="*/ 1990531 h 3094668"/>
              <a:gd name="connsiteX26" fmla="*/ 2456154 w 3986871"/>
              <a:gd name="connsiteY26" fmla="*/ 2114162 h 3094668"/>
              <a:gd name="connsiteX27" fmla="*/ 2516285 w 3986871"/>
              <a:gd name="connsiteY27" fmla="*/ 2239347 h 3094668"/>
              <a:gd name="connsiteX28" fmla="*/ 1107233 w 3986871"/>
              <a:gd name="connsiteY28" fmla="*/ 2587690 h 3094668"/>
              <a:gd name="connsiteX29" fmla="*/ 1094792 w 3986871"/>
              <a:gd name="connsiteY29" fmla="*/ 2811625 h 3094668"/>
              <a:gd name="connsiteX30" fmla="*/ 1368490 w 3986871"/>
              <a:gd name="connsiteY30" fmla="*/ 2786743 h 3094668"/>
              <a:gd name="connsiteX31" fmla="*/ 1268963 w 3986871"/>
              <a:gd name="connsiteY31" fmla="*/ 3060441 h 3094668"/>
              <a:gd name="connsiteX32" fmla="*/ 1468016 w 3986871"/>
              <a:gd name="connsiteY32" fmla="*/ 3048000 h 3094668"/>
              <a:gd name="connsiteX33" fmla="*/ 1878563 w 3986871"/>
              <a:gd name="connsiteY33" fmla="*/ 2674776 h 3094668"/>
              <a:gd name="connsiteX34" fmla="*/ 2158352 w 3986871"/>
              <a:gd name="connsiteY34" fmla="*/ 2495291 h 3094668"/>
              <a:gd name="connsiteX35" fmla="*/ 2861388 w 3986871"/>
              <a:gd name="connsiteY35" fmla="*/ 2475723 h 3094668"/>
              <a:gd name="connsiteX36" fmla="*/ 2873828 w 3986871"/>
              <a:gd name="connsiteY36" fmla="*/ 2239347 h 3094668"/>
              <a:gd name="connsiteX37" fmla="*/ 2674775 w 3986871"/>
              <a:gd name="connsiteY37" fmla="*/ 2040294 h 3094668"/>
              <a:gd name="connsiteX38" fmla="*/ 3135086 w 3986871"/>
              <a:gd name="connsiteY38" fmla="*/ 1816360 h 3094668"/>
              <a:gd name="connsiteX39" fmla="*/ 3986374 w 3986871"/>
              <a:gd name="connsiteY39" fmla="*/ 1779037 h 3094668"/>
              <a:gd name="connsiteX40" fmla="*/ 3694922 w 3986871"/>
              <a:gd name="connsiteY40" fmla="*/ 1716833 h 3094668"/>
              <a:gd name="connsiteX41" fmla="*/ 2923592 w 3986871"/>
              <a:gd name="connsiteY41" fmla="*/ 1579984 h 3094668"/>
              <a:gd name="connsiteX42" fmla="*/ 2513045 w 3986871"/>
              <a:gd name="connsiteY42" fmla="*/ 1517780 h 3094668"/>
              <a:gd name="connsiteX43" fmla="*/ 2276669 w 3986871"/>
              <a:gd name="connsiteY43" fmla="*/ 1716833 h 3094668"/>
              <a:gd name="connsiteX44" fmla="*/ 2102498 w 3986871"/>
              <a:gd name="connsiteY44" fmla="*/ 1716833 h 3094668"/>
              <a:gd name="connsiteX45" fmla="*/ 2027853 w 3986871"/>
              <a:gd name="connsiteY45" fmla="*/ 1492898 h 3094668"/>
              <a:gd name="connsiteX46" fmla="*/ 1940767 w 3986871"/>
              <a:gd name="connsiteY46" fmla="*/ 1468017 h 3094668"/>
              <a:gd name="connsiteX47" fmla="*/ 1816359 w 3986871"/>
              <a:gd name="connsiteY47" fmla="*/ 1642188 h 3094668"/>
              <a:gd name="connsiteX48" fmla="*/ 1791477 w 3986871"/>
              <a:gd name="connsiteY48" fmla="*/ 1766596 h 3094668"/>
              <a:gd name="connsiteX49" fmla="*/ 1579984 w 3986871"/>
              <a:gd name="connsiteY49" fmla="*/ 1779037 h 3094668"/>
              <a:gd name="connsiteX50" fmla="*/ 1418253 w 3986871"/>
              <a:gd name="connsiteY50" fmla="*/ 1567543 h 3094668"/>
              <a:gd name="connsiteX51" fmla="*/ 1629747 w 3986871"/>
              <a:gd name="connsiteY51" fmla="*/ 1306286 h 3094668"/>
              <a:gd name="connsiteX52" fmla="*/ 2251788 w 3986871"/>
              <a:gd name="connsiteY52" fmla="*/ 1181878 h 3094668"/>
              <a:gd name="connsiteX53" fmla="*/ 2513045 w 3986871"/>
              <a:gd name="connsiteY53" fmla="*/ 1069911 h 3094668"/>
              <a:gd name="connsiteX54" fmla="*/ 2749420 w 3986871"/>
              <a:gd name="connsiteY54" fmla="*/ 1144556 h 3094668"/>
              <a:gd name="connsiteX55" fmla="*/ 3122645 w 3986871"/>
              <a:gd name="connsiteY55" fmla="*/ 970384 h 3094668"/>
              <a:gd name="connsiteX56" fmla="*/ 3670041 w 3986871"/>
              <a:gd name="connsiteY56" fmla="*/ 758890 h 3094668"/>
              <a:gd name="connsiteX57" fmla="*/ 3975489 w 3986871"/>
              <a:gd name="connsiteY57" fmla="*/ 678155 h 3094668"/>
              <a:gd name="connsiteX58" fmla="*/ 3371461 w 3986871"/>
              <a:gd name="connsiteY58" fmla="*/ 696686 h 3094668"/>
              <a:gd name="connsiteX59" fmla="*/ 2861388 w 3986871"/>
              <a:gd name="connsiteY59" fmla="*/ 895739 h 3094668"/>
              <a:gd name="connsiteX60" fmla="*/ 2587690 w 3986871"/>
              <a:gd name="connsiteY60" fmla="*/ 746449 h 3094668"/>
              <a:gd name="connsiteX61" fmla="*/ 2425959 w 3986871"/>
              <a:gd name="connsiteY61" fmla="*/ 721568 h 3094668"/>
              <a:gd name="connsiteX62" fmla="*/ 2625012 w 3986871"/>
              <a:gd name="connsiteY62" fmla="*/ 335903 h 3094668"/>
              <a:gd name="connsiteX63" fmla="*/ 2475722 w 3986871"/>
              <a:gd name="connsiteY63" fmla="*/ 261258 h 3094668"/>
              <a:gd name="connsiteX64" fmla="*/ 2239347 w 3986871"/>
              <a:gd name="connsiteY64" fmla="*/ 497633 h 3094668"/>
              <a:gd name="connsiteX65" fmla="*/ 1953208 w 3986871"/>
              <a:gd name="connsiteY65" fmla="*/ 298580 h 3094668"/>
              <a:gd name="connsiteX66" fmla="*/ 2052735 w 3986871"/>
              <a:gd name="connsiteY66" fmla="*/ 597160 h 3094668"/>
              <a:gd name="connsiteX67" fmla="*/ 1928326 w 3986871"/>
              <a:gd name="connsiteY67" fmla="*/ 758890 h 3094668"/>
              <a:gd name="connsiteX68" fmla="*/ 1542661 w 3986871"/>
              <a:gd name="connsiteY68" fmla="*/ 597160 h 3094668"/>
              <a:gd name="connsiteX69" fmla="*/ 1343608 w 3986871"/>
              <a:gd name="connsiteY69" fmla="*/ 671805 h 3094668"/>
              <a:gd name="connsiteX70" fmla="*/ 1542661 w 3986871"/>
              <a:gd name="connsiteY70" fmla="*/ 298580 h 3094668"/>
              <a:gd name="connsiteX71" fmla="*/ 1555102 w 3986871"/>
              <a:gd name="connsiteY71" fmla="*/ 0 h 3094668"/>
              <a:gd name="connsiteX72" fmla="*/ 1144555 w 3986871"/>
              <a:gd name="connsiteY72" fmla="*/ 248817 h 3094668"/>
              <a:gd name="connsiteX73" fmla="*/ 933061 w 3986871"/>
              <a:gd name="connsiteY73" fmla="*/ 348343 h 3094668"/>
              <a:gd name="connsiteX74" fmla="*/ 933061 w 3986871"/>
              <a:gd name="connsiteY74" fmla="*/ 534956 h 3094668"/>
              <a:gd name="connsiteX75" fmla="*/ 684245 w 3986871"/>
              <a:gd name="connsiteY75" fmla="*/ 634482 h 3094668"/>
              <a:gd name="connsiteX76" fmla="*/ 572277 w 3986871"/>
              <a:gd name="connsiteY76" fmla="*/ 684245 h 3094668"/>
              <a:gd name="connsiteX77" fmla="*/ 634481 w 3986871"/>
              <a:gd name="connsiteY77" fmla="*/ 970384 h 3094668"/>
              <a:gd name="connsiteX78" fmla="*/ 398106 w 3986871"/>
              <a:gd name="connsiteY78" fmla="*/ 1020147 h 3094668"/>
              <a:gd name="connsiteX79" fmla="*/ 111967 w 3986871"/>
              <a:gd name="connsiteY79" fmla="*/ 1244082 h 3094668"/>
              <a:gd name="connsiteX80" fmla="*/ 49763 w 3986871"/>
              <a:gd name="connsiteY80" fmla="*/ 1990531 h 3094668"/>
              <a:gd name="connsiteX0" fmla="*/ 0 w 3986871"/>
              <a:gd name="connsiteY0" fmla="*/ 2139821 h 3094668"/>
              <a:gd name="connsiteX1" fmla="*/ 149290 w 3986871"/>
              <a:gd name="connsiteY1" fmla="*/ 1940768 h 3094668"/>
              <a:gd name="connsiteX2" fmla="*/ 373224 w 3986871"/>
              <a:gd name="connsiteY2" fmla="*/ 1891005 h 3094668"/>
              <a:gd name="connsiteX3" fmla="*/ 510073 w 3986871"/>
              <a:gd name="connsiteY3" fmla="*/ 2052735 h 3094668"/>
              <a:gd name="connsiteX4" fmla="*/ 547396 w 3986871"/>
              <a:gd name="connsiteY4" fmla="*/ 1542662 h 3094668"/>
              <a:gd name="connsiteX5" fmla="*/ 410547 w 3986871"/>
              <a:gd name="connsiteY5" fmla="*/ 1368490 h 3094668"/>
              <a:gd name="connsiteX6" fmla="*/ 609600 w 3986871"/>
              <a:gd name="connsiteY6" fmla="*/ 1331168 h 3094668"/>
              <a:gd name="connsiteX7" fmla="*/ 821094 w 3986871"/>
              <a:gd name="connsiteY7" fmla="*/ 1219200 h 3094668"/>
              <a:gd name="connsiteX8" fmla="*/ 858416 w 3986871"/>
              <a:gd name="connsiteY8" fmla="*/ 908180 h 3094668"/>
              <a:gd name="connsiteX9" fmla="*/ 1181877 w 3986871"/>
              <a:gd name="connsiteY9" fmla="*/ 622041 h 3094668"/>
              <a:gd name="connsiteX10" fmla="*/ 1144555 w 3986871"/>
              <a:gd name="connsiteY10" fmla="*/ 945503 h 3094668"/>
              <a:gd name="connsiteX11" fmla="*/ 1244081 w 3986871"/>
              <a:gd name="connsiteY11" fmla="*/ 1132115 h 3094668"/>
              <a:gd name="connsiteX12" fmla="*/ 1691951 w 3986871"/>
              <a:gd name="connsiteY12" fmla="*/ 920621 h 3094668"/>
              <a:gd name="connsiteX13" fmla="*/ 1978090 w 3986871"/>
              <a:gd name="connsiteY13" fmla="*/ 957943 h 3094668"/>
              <a:gd name="connsiteX14" fmla="*/ 2226906 w 3986871"/>
              <a:gd name="connsiteY14" fmla="*/ 870858 h 3094668"/>
              <a:gd name="connsiteX15" fmla="*/ 2450841 w 3986871"/>
              <a:gd name="connsiteY15" fmla="*/ 920621 h 3094668"/>
              <a:gd name="connsiteX16" fmla="*/ 2040294 w 3986871"/>
              <a:gd name="connsiteY16" fmla="*/ 1082352 h 3094668"/>
              <a:gd name="connsiteX17" fmla="*/ 1555102 w 3986871"/>
              <a:gd name="connsiteY17" fmla="*/ 1169437 h 3094668"/>
              <a:gd name="connsiteX18" fmla="*/ 1244081 w 3986871"/>
              <a:gd name="connsiteY18" fmla="*/ 1405813 h 3094668"/>
              <a:gd name="connsiteX19" fmla="*/ 1181877 w 3986871"/>
              <a:gd name="connsiteY19" fmla="*/ 1530221 h 3094668"/>
              <a:gd name="connsiteX20" fmla="*/ 1169437 w 3986871"/>
              <a:gd name="connsiteY20" fmla="*/ 1667070 h 3094668"/>
              <a:gd name="connsiteX21" fmla="*/ 1156996 w 3986871"/>
              <a:gd name="connsiteY21" fmla="*/ 1990531 h 3094668"/>
              <a:gd name="connsiteX22" fmla="*/ 1617306 w 3986871"/>
              <a:gd name="connsiteY22" fmla="*/ 2077617 h 3094668"/>
              <a:gd name="connsiteX23" fmla="*/ 2276669 w 3986871"/>
              <a:gd name="connsiteY23" fmla="*/ 1940768 h 3094668"/>
              <a:gd name="connsiteX24" fmla="*/ 2704711 w 3986871"/>
              <a:gd name="connsiteY24" fmla="*/ 1729533 h 3094668"/>
              <a:gd name="connsiteX25" fmla="*/ 2513045 w 3986871"/>
              <a:gd name="connsiteY25" fmla="*/ 1990531 h 3094668"/>
              <a:gd name="connsiteX26" fmla="*/ 2456154 w 3986871"/>
              <a:gd name="connsiteY26" fmla="*/ 2114162 h 3094668"/>
              <a:gd name="connsiteX27" fmla="*/ 2516285 w 3986871"/>
              <a:gd name="connsiteY27" fmla="*/ 2239347 h 3094668"/>
              <a:gd name="connsiteX28" fmla="*/ 1107233 w 3986871"/>
              <a:gd name="connsiteY28" fmla="*/ 2587690 h 3094668"/>
              <a:gd name="connsiteX29" fmla="*/ 1094792 w 3986871"/>
              <a:gd name="connsiteY29" fmla="*/ 2811625 h 3094668"/>
              <a:gd name="connsiteX30" fmla="*/ 1368490 w 3986871"/>
              <a:gd name="connsiteY30" fmla="*/ 2786743 h 3094668"/>
              <a:gd name="connsiteX31" fmla="*/ 1268963 w 3986871"/>
              <a:gd name="connsiteY31" fmla="*/ 3060441 h 3094668"/>
              <a:gd name="connsiteX32" fmla="*/ 1468016 w 3986871"/>
              <a:gd name="connsiteY32" fmla="*/ 3048000 h 3094668"/>
              <a:gd name="connsiteX33" fmla="*/ 1878563 w 3986871"/>
              <a:gd name="connsiteY33" fmla="*/ 2674776 h 3094668"/>
              <a:gd name="connsiteX34" fmla="*/ 2158352 w 3986871"/>
              <a:gd name="connsiteY34" fmla="*/ 2495291 h 3094668"/>
              <a:gd name="connsiteX35" fmla="*/ 2861388 w 3986871"/>
              <a:gd name="connsiteY35" fmla="*/ 2475723 h 3094668"/>
              <a:gd name="connsiteX36" fmla="*/ 2873828 w 3986871"/>
              <a:gd name="connsiteY36" fmla="*/ 2239347 h 3094668"/>
              <a:gd name="connsiteX37" fmla="*/ 2674775 w 3986871"/>
              <a:gd name="connsiteY37" fmla="*/ 2040294 h 3094668"/>
              <a:gd name="connsiteX38" fmla="*/ 3135086 w 3986871"/>
              <a:gd name="connsiteY38" fmla="*/ 1816360 h 3094668"/>
              <a:gd name="connsiteX39" fmla="*/ 3986374 w 3986871"/>
              <a:gd name="connsiteY39" fmla="*/ 1779037 h 3094668"/>
              <a:gd name="connsiteX40" fmla="*/ 3694922 w 3986871"/>
              <a:gd name="connsiteY40" fmla="*/ 1716833 h 3094668"/>
              <a:gd name="connsiteX41" fmla="*/ 2923592 w 3986871"/>
              <a:gd name="connsiteY41" fmla="*/ 1579984 h 3094668"/>
              <a:gd name="connsiteX42" fmla="*/ 2513045 w 3986871"/>
              <a:gd name="connsiteY42" fmla="*/ 1517780 h 3094668"/>
              <a:gd name="connsiteX43" fmla="*/ 2276669 w 3986871"/>
              <a:gd name="connsiteY43" fmla="*/ 1716833 h 3094668"/>
              <a:gd name="connsiteX44" fmla="*/ 2102498 w 3986871"/>
              <a:gd name="connsiteY44" fmla="*/ 1716833 h 3094668"/>
              <a:gd name="connsiteX45" fmla="*/ 2027853 w 3986871"/>
              <a:gd name="connsiteY45" fmla="*/ 1492898 h 3094668"/>
              <a:gd name="connsiteX46" fmla="*/ 1940767 w 3986871"/>
              <a:gd name="connsiteY46" fmla="*/ 1468017 h 3094668"/>
              <a:gd name="connsiteX47" fmla="*/ 1816359 w 3986871"/>
              <a:gd name="connsiteY47" fmla="*/ 1642188 h 3094668"/>
              <a:gd name="connsiteX48" fmla="*/ 1791477 w 3986871"/>
              <a:gd name="connsiteY48" fmla="*/ 1766596 h 3094668"/>
              <a:gd name="connsiteX49" fmla="*/ 1579984 w 3986871"/>
              <a:gd name="connsiteY49" fmla="*/ 1779037 h 3094668"/>
              <a:gd name="connsiteX50" fmla="*/ 1418253 w 3986871"/>
              <a:gd name="connsiteY50" fmla="*/ 1567543 h 3094668"/>
              <a:gd name="connsiteX51" fmla="*/ 1629747 w 3986871"/>
              <a:gd name="connsiteY51" fmla="*/ 1306286 h 3094668"/>
              <a:gd name="connsiteX52" fmla="*/ 2251788 w 3986871"/>
              <a:gd name="connsiteY52" fmla="*/ 1181878 h 3094668"/>
              <a:gd name="connsiteX53" fmla="*/ 2513045 w 3986871"/>
              <a:gd name="connsiteY53" fmla="*/ 1069911 h 3094668"/>
              <a:gd name="connsiteX54" fmla="*/ 2749420 w 3986871"/>
              <a:gd name="connsiteY54" fmla="*/ 1144556 h 3094668"/>
              <a:gd name="connsiteX55" fmla="*/ 3122645 w 3986871"/>
              <a:gd name="connsiteY55" fmla="*/ 970384 h 3094668"/>
              <a:gd name="connsiteX56" fmla="*/ 3670041 w 3986871"/>
              <a:gd name="connsiteY56" fmla="*/ 758890 h 3094668"/>
              <a:gd name="connsiteX57" fmla="*/ 3975489 w 3986871"/>
              <a:gd name="connsiteY57" fmla="*/ 678155 h 3094668"/>
              <a:gd name="connsiteX58" fmla="*/ 3371461 w 3986871"/>
              <a:gd name="connsiteY58" fmla="*/ 696686 h 3094668"/>
              <a:gd name="connsiteX59" fmla="*/ 2861388 w 3986871"/>
              <a:gd name="connsiteY59" fmla="*/ 895739 h 3094668"/>
              <a:gd name="connsiteX60" fmla="*/ 2587690 w 3986871"/>
              <a:gd name="connsiteY60" fmla="*/ 746449 h 3094668"/>
              <a:gd name="connsiteX61" fmla="*/ 2425959 w 3986871"/>
              <a:gd name="connsiteY61" fmla="*/ 721568 h 3094668"/>
              <a:gd name="connsiteX62" fmla="*/ 2625012 w 3986871"/>
              <a:gd name="connsiteY62" fmla="*/ 335903 h 3094668"/>
              <a:gd name="connsiteX63" fmla="*/ 2475722 w 3986871"/>
              <a:gd name="connsiteY63" fmla="*/ 261258 h 3094668"/>
              <a:gd name="connsiteX64" fmla="*/ 2239347 w 3986871"/>
              <a:gd name="connsiteY64" fmla="*/ 497633 h 3094668"/>
              <a:gd name="connsiteX65" fmla="*/ 1953208 w 3986871"/>
              <a:gd name="connsiteY65" fmla="*/ 298580 h 3094668"/>
              <a:gd name="connsiteX66" fmla="*/ 2052735 w 3986871"/>
              <a:gd name="connsiteY66" fmla="*/ 597160 h 3094668"/>
              <a:gd name="connsiteX67" fmla="*/ 1928326 w 3986871"/>
              <a:gd name="connsiteY67" fmla="*/ 758890 h 3094668"/>
              <a:gd name="connsiteX68" fmla="*/ 1542661 w 3986871"/>
              <a:gd name="connsiteY68" fmla="*/ 597160 h 3094668"/>
              <a:gd name="connsiteX69" fmla="*/ 1343608 w 3986871"/>
              <a:gd name="connsiteY69" fmla="*/ 671805 h 3094668"/>
              <a:gd name="connsiteX70" fmla="*/ 1542661 w 3986871"/>
              <a:gd name="connsiteY70" fmla="*/ 298580 h 3094668"/>
              <a:gd name="connsiteX71" fmla="*/ 1555102 w 3986871"/>
              <a:gd name="connsiteY71" fmla="*/ 0 h 3094668"/>
              <a:gd name="connsiteX72" fmla="*/ 1144555 w 3986871"/>
              <a:gd name="connsiteY72" fmla="*/ 248817 h 3094668"/>
              <a:gd name="connsiteX73" fmla="*/ 933061 w 3986871"/>
              <a:gd name="connsiteY73" fmla="*/ 348343 h 3094668"/>
              <a:gd name="connsiteX74" fmla="*/ 933061 w 3986871"/>
              <a:gd name="connsiteY74" fmla="*/ 534956 h 3094668"/>
              <a:gd name="connsiteX75" fmla="*/ 684245 w 3986871"/>
              <a:gd name="connsiteY75" fmla="*/ 634482 h 3094668"/>
              <a:gd name="connsiteX76" fmla="*/ 572277 w 3986871"/>
              <a:gd name="connsiteY76" fmla="*/ 684245 h 3094668"/>
              <a:gd name="connsiteX77" fmla="*/ 634481 w 3986871"/>
              <a:gd name="connsiteY77" fmla="*/ 970384 h 3094668"/>
              <a:gd name="connsiteX78" fmla="*/ 398106 w 3986871"/>
              <a:gd name="connsiteY78" fmla="*/ 1020147 h 3094668"/>
              <a:gd name="connsiteX79" fmla="*/ 111967 w 3986871"/>
              <a:gd name="connsiteY79" fmla="*/ 1244082 h 3094668"/>
              <a:gd name="connsiteX80" fmla="*/ 49763 w 3986871"/>
              <a:gd name="connsiteY80" fmla="*/ 1990531 h 3094668"/>
              <a:gd name="connsiteX0" fmla="*/ 0 w 3986871"/>
              <a:gd name="connsiteY0" fmla="*/ 2139821 h 3094668"/>
              <a:gd name="connsiteX1" fmla="*/ 149290 w 3986871"/>
              <a:gd name="connsiteY1" fmla="*/ 1940768 h 3094668"/>
              <a:gd name="connsiteX2" fmla="*/ 373224 w 3986871"/>
              <a:gd name="connsiteY2" fmla="*/ 1891005 h 3094668"/>
              <a:gd name="connsiteX3" fmla="*/ 510073 w 3986871"/>
              <a:gd name="connsiteY3" fmla="*/ 2052735 h 3094668"/>
              <a:gd name="connsiteX4" fmla="*/ 547396 w 3986871"/>
              <a:gd name="connsiteY4" fmla="*/ 1542662 h 3094668"/>
              <a:gd name="connsiteX5" fmla="*/ 410547 w 3986871"/>
              <a:gd name="connsiteY5" fmla="*/ 1368490 h 3094668"/>
              <a:gd name="connsiteX6" fmla="*/ 609600 w 3986871"/>
              <a:gd name="connsiteY6" fmla="*/ 1331168 h 3094668"/>
              <a:gd name="connsiteX7" fmla="*/ 821094 w 3986871"/>
              <a:gd name="connsiteY7" fmla="*/ 1219200 h 3094668"/>
              <a:gd name="connsiteX8" fmla="*/ 858416 w 3986871"/>
              <a:gd name="connsiteY8" fmla="*/ 908180 h 3094668"/>
              <a:gd name="connsiteX9" fmla="*/ 1181877 w 3986871"/>
              <a:gd name="connsiteY9" fmla="*/ 622041 h 3094668"/>
              <a:gd name="connsiteX10" fmla="*/ 1144555 w 3986871"/>
              <a:gd name="connsiteY10" fmla="*/ 945503 h 3094668"/>
              <a:gd name="connsiteX11" fmla="*/ 1244081 w 3986871"/>
              <a:gd name="connsiteY11" fmla="*/ 1132115 h 3094668"/>
              <a:gd name="connsiteX12" fmla="*/ 1691951 w 3986871"/>
              <a:gd name="connsiteY12" fmla="*/ 920621 h 3094668"/>
              <a:gd name="connsiteX13" fmla="*/ 1978090 w 3986871"/>
              <a:gd name="connsiteY13" fmla="*/ 957943 h 3094668"/>
              <a:gd name="connsiteX14" fmla="*/ 2226906 w 3986871"/>
              <a:gd name="connsiteY14" fmla="*/ 870858 h 3094668"/>
              <a:gd name="connsiteX15" fmla="*/ 2450841 w 3986871"/>
              <a:gd name="connsiteY15" fmla="*/ 920621 h 3094668"/>
              <a:gd name="connsiteX16" fmla="*/ 2040294 w 3986871"/>
              <a:gd name="connsiteY16" fmla="*/ 1082352 h 3094668"/>
              <a:gd name="connsiteX17" fmla="*/ 1555102 w 3986871"/>
              <a:gd name="connsiteY17" fmla="*/ 1169437 h 3094668"/>
              <a:gd name="connsiteX18" fmla="*/ 1244081 w 3986871"/>
              <a:gd name="connsiteY18" fmla="*/ 1405813 h 3094668"/>
              <a:gd name="connsiteX19" fmla="*/ 1181877 w 3986871"/>
              <a:gd name="connsiteY19" fmla="*/ 1530221 h 3094668"/>
              <a:gd name="connsiteX20" fmla="*/ 1169437 w 3986871"/>
              <a:gd name="connsiteY20" fmla="*/ 1667070 h 3094668"/>
              <a:gd name="connsiteX21" fmla="*/ 1156996 w 3986871"/>
              <a:gd name="connsiteY21" fmla="*/ 1990531 h 3094668"/>
              <a:gd name="connsiteX22" fmla="*/ 1617306 w 3986871"/>
              <a:gd name="connsiteY22" fmla="*/ 2077617 h 3094668"/>
              <a:gd name="connsiteX23" fmla="*/ 2276669 w 3986871"/>
              <a:gd name="connsiteY23" fmla="*/ 1940768 h 3094668"/>
              <a:gd name="connsiteX24" fmla="*/ 2704711 w 3986871"/>
              <a:gd name="connsiteY24" fmla="*/ 1729533 h 3094668"/>
              <a:gd name="connsiteX25" fmla="*/ 2513045 w 3986871"/>
              <a:gd name="connsiteY25" fmla="*/ 1990531 h 3094668"/>
              <a:gd name="connsiteX26" fmla="*/ 2456154 w 3986871"/>
              <a:gd name="connsiteY26" fmla="*/ 2114162 h 3094668"/>
              <a:gd name="connsiteX27" fmla="*/ 2516285 w 3986871"/>
              <a:gd name="connsiteY27" fmla="*/ 2239347 h 3094668"/>
              <a:gd name="connsiteX28" fmla="*/ 1107233 w 3986871"/>
              <a:gd name="connsiteY28" fmla="*/ 2587690 h 3094668"/>
              <a:gd name="connsiteX29" fmla="*/ 1094792 w 3986871"/>
              <a:gd name="connsiteY29" fmla="*/ 2811625 h 3094668"/>
              <a:gd name="connsiteX30" fmla="*/ 1368490 w 3986871"/>
              <a:gd name="connsiteY30" fmla="*/ 2786743 h 3094668"/>
              <a:gd name="connsiteX31" fmla="*/ 1268963 w 3986871"/>
              <a:gd name="connsiteY31" fmla="*/ 3060441 h 3094668"/>
              <a:gd name="connsiteX32" fmla="*/ 1468016 w 3986871"/>
              <a:gd name="connsiteY32" fmla="*/ 3048000 h 3094668"/>
              <a:gd name="connsiteX33" fmla="*/ 1878563 w 3986871"/>
              <a:gd name="connsiteY33" fmla="*/ 2674776 h 3094668"/>
              <a:gd name="connsiteX34" fmla="*/ 2158352 w 3986871"/>
              <a:gd name="connsiteY34" fmla="*/ 2495291 h 3094668"/>
              <a:gd name="connsiteX35" fmla="*/ 2861388 w 3986871"/>
              <a:gd name="connsiteY35" fmla="*/ 2475723 h 3094668"/>
              <a:gd name="connsiteX36" fmla="*/ 2873828 w 3986871"/>
              <a:gd name="connsiteY36" fmla="*/ 2239347 h 3094668"/>
              <a:gd name="connsiteX37" fmla="*/ 2674775 w 3986871"/>
              <a:gd name="connsiteY37" fmla="*/ 2040294 h 3094668"/>
              <a:gd name="connsiteX38" fmla="*/ 3135086 w 3986871"/>
              <a:gd name="connsiteY38" fmla="*/ 1816360 h 3094668"/>
              <a:gd name="connsiteX39" fmla="*/ 3986374 w 3986871"/>
              <a:gd name="connsiteY39" fmla="*/ 1779037 h 3094668"/>
              <a:gd name="connsiteX40" fmla="*/ 3694922 w 3986871"/>
              <a:gd name="connsiteY40" fmla="*/ 1716833 h 3094668"/>
              <a:gd name="connsiteX41" fmla="*/ 2923592 w 3986871"/>
              <a:gd name="connsiteY41" fmla="*/ 1579984 h 3094668"/>
              <a:gd name="connsiteX42" fmla="*/ 2513045 w 3986871"/>
              <a:gd name="connsiteY42" fmla="*/ 1517780 h 3094668"/>
              <a:gd name="connsiteX43" fmla="*/ 2276669 w 3986871"/>
              <a:gd name="connsiteY43" fmla="*/ 1716833 h 3094668"/>
              <a:gd name="connsiteX44" fmla="*/ 2102498 w 3986871"/>
              <a:gd name="connsiteY44" fmla="*/ 1716833 h 3094668"/>
              <a:gd name="connsiteX45" fmla="*/ 2027853 w 3986871"/>
              <a:gd name="connsiteY45" fmla="*/ 1492898 h 3094668"/>
              <a:gd name="connsiteX46" fmla="*/ 1940767 w 3986871"/>
              <a:gd name="connsiteY46" fmla="*/ 1468017 h 3094668"/>
              <a:gd name="connsiteX47" fmla="*/ 1816359 w 3986871"/>
              <a:gd name="connsiteY47" fmla="*/ 1642188 h 3094668"/>
              <a:gd name="connsiteX48" fmla="*/ 1791477 w 3986871"/>
              <a:gd name="connsiteY48" fmla="*/ 1766596 h 3094668"/>
              <a:gd name="connsiteX49" fmla="*/ 1579984 w 3986871"/>
              <a:gd name="connsiteY49" fmla="*/ 1779037 h 3094668"/>
              <a:gd name="connsiteX50" fmla="*/ 1418253 w 3986871"/>
              <a:gd name="connsiteY50" fmla="*/ 1567543 h 3094668"/>
              <a:gd name="connsiteX51" fmla="*/ 1629747 w 3986871"/>
              <a:gd name="connsiteY51" fmla="*/ 1306286 h 3094668"/>
              <a:gd name="connsiteX52" fmla="*/ 2251788 w 3986871"/>
              <a:gd name="connsiteY52" fmla="*/ 1181878 h 3094668"/>
              <a:gd name="connsiteX53" fmla="*/ 2513045 w 3986871"/>
              <a:gd name="connsiteY53" fmla="*/ 1069911 h 3094668"/>
              <a:gd name="connsiteX54" fmla="*/ 2749420 w 3986871"/>
              <a:gd name="connsiteY54" fmla="*/ 1144556 h 3094668"/>
              <a:gd name="connsiteX55" fmla="*/ 3122645 w 3986871"/>
              <a:gd name="connsiteY55" fmla="*/ 970384 h 3094668"/>
              <a:gd name="connsiteX56" fmla="*/ 3670041 w 3986871"/>
              <a:gd name="connsiteY56" fmla="*/ 758890 h 3094668"/>
              <a:gd name="connsiteX57" fmla="*/ 3975489 w 3986871"/>
              <a:gd name="connsiteY57" fmla="*/ 678155 h 3094668"/>
              <a:gd name="connsiteX58" fmla="*/ 3371461 w 3986871"/>
              <a:gd name="connsiteY58" fmla="*/ 696686 h 3094668"/>
              <a:gd name="connsiteX59" fmla="*/ 2861388 w 3986871"/>
              <a:gd name="connsiteY59" fmla="*/ 895739 h 3094668"/>
              <a:gd name="connsiteX60" fmla="*/ 2587690 w 3986871"/>
              <a:gd name="connsiteY60" fmla="*/ 746449 h 3094668"/>
              <a:gd name="connsiteX61" fmla="*/ 2425959 w 3986871"/>
              <a:gd name="connsiteY61" fmla="*/ 721568 h 3094668"/>
              <a:gd name="connsiteX62" fmla="*/ 2625012 w 3986871"/>
              <a:gd name="connsiteY62" fmla="*/ 335903 h 3094668"/>
              <a:gd name="connsiteX63" fmla="*/ 2475722 w 3986871"/>
              <a:gd name="connsiteY63" fmla="*/ 261258 h 3094668"/>
              <a:gd name="connsiteX64" fmla="*/ 2239347 w 3986871"/>
              <a:gd name="connsiteY64" fmla="*/ 497633 h 3094668"/>
              <a:gd name="connsiteX65" fmla="*/ 1953208 w 3986871"/>
              <a:gd name="connsiteY65" fmla="*/ 298580 h 3094668"/>
              <a:gd name="connsiteX66" fmla="*/ 2052735 w 3986871"/>
              <a:gd name="connsiteY66" fmla="*/ 597160 h 3094668"/>
              <a:gd name="connsiteX67" fmla="*/ 1928326 w 3986871"/>
              <a:gd name="connsiteY67" fmla="*/ 758890 h 3094668"/>
              <a:gd name="connsiteX68" fmla="*/ 1542661 w 3986871"/>
              <a:gd name="connsiteY68" fmla="*/ 597160 h 3094668"/>
              <a:gd name="connsiteX69" fmla="*/ 1343608 w 3986871"/>
              <a:gd name="connsiteY69" fmla="*/ 671805 h 3094668"/>
              <a:gd name="connsiteX70" fmla="*/ 1542661 w 3986871"/>
              <a:gd name="connsiteY70" fmla="*/ 298580 h 3094668"/>
              <a:gd name="connsiteX71" fmla="*/ 1555102 w 3986871"/>
              <a:gd name="connsiteY71" fmla="*/ 0 h 3094668"/>
              <a:gd name="connsiteX72" fmla="*/ 1144555 w 3986871"/>
              <a:gd name="connsiteY72" fmla="*/ 248817 h 3094668"/>
              <a:gd name="connsiteX73" fmla="*/ 933061 w 3986871"/>
              <a:gd name="connsiteY73" fmla="*/ 348343 h 3094668"/>
              <a:gd name="connsiteX74" fmla="*/ 933061 w 3986871"/>
              <a:gd name="connsiteY74" fmla="*/ 534956 h 3094668"/>
              <a:gd name="connsiteX75" fmla="*/ 684245 w 3986871"/>
              <a:gd name="connsiteY75" fmla="*/ 634482 h 3094668"/>
              <a:gd name="connsiteX76" fmla="*/ 572277 w 3986871"/>
              <a:gd name="connsiteY76" fmla="*/ 684245 h 3094668"/>
              <a:gd name="connsiteX77" fmla="*/ 634481 w 3986871"/>
              <a:gd name="connsiteY77" fmla="*/ 970384 h 3094668"/>
              <a:gd name="connsiteX78" fmla="*/ 398106 w 3986871"/>
              <a:gd name="connsiteY78" fmla="*/ 1020147 h 3094668"/>
              <a:gd name="connsiteX79" fmla="*/ 111967 w 3986871"/>
              <a:gd name="connsiteY79" fmla="*/ 1244082 h 3094668"/>
              <a:gd name="connsiteX80" fmla="*/ 49763 w 3986871"/>
              <a:gd name="connsiteY80" fmla="*/ 1990531 h 3094668"/>
              <a:gd name="connsiteX0" fmla="*/ 0 w 3986871"/>
              <a:gd name="connsiteY0" fmla="*/ 2139821 h 3094668"/>
              <a:gd name="connsiteX1" fmla="*/ 149290 w 3986871"/>
              <a:gd name="connsiteY1" fmla="*/ 1940768 h 3094668"/>
              <a:gd name="connsiteX2" fmla="*/ 373224 w 3986871"/>
              <a:gd name="connsiteY2" fmla="*/ 1891005 h 3094668"/>
              <a:gd name="connsiteX3" fmla="*/ 510073 w 3986871"/>
              <a:gd name="connsiteY3" fmla="*/ 2052735 h 3094668"/>
              <a:gd name="connsiteX4" fmla="*/ 547396 w 3986871"/>
              <a:gd name="connsiteY4" fmla="*/ 1542662 h 3094668"/>
              <a:gd name="connsiteX5" fmla="*/ 410547 w 3986871"/>
              <a:gd name="connsiteY5" fmla="*/ 1368490 h 3094668"/>
              <a:gd name="connsiteX6" fmla="*/ 609600 w 3986871"/>
              <a:gd name="connsiteY6" fmla="*/ 1331168 h 3094668"/>
              <a:gd name="connsiteX7" fmla="*/ 821094 w 3986871"/>
              <a:gd name="connsiteY7" fmla="*/ 1219200 h 3094668"/>
              <a:gd name="connsiteX8" fmla="*/ 858416 w 3986871"/>
              <a:gd name="connsiteY8" fmla="*/ 908180 h 3094668"/>
              <a:gd name="connsiteX9" fmla="*/ 1181877 w 3986871"/>
              <a:gd name="connsiteY9" fmla="*/ 622041 h 3094668"/>
              <a:gd name="connsiteX10" fmla="*/ 1144555 w 3986871"/>
              <a:gd name="connsiteY10" fmla="*/ 945503 h 3094668"/>
              <a:gd name="connsiteX11" fmla="*/ 1244081 w 3986871"/>
              <a:gd name="connsiteY11" fmla="*/ 1132115 h 3094668"/>
              <a:gd name="connsiteX12" fmla="*/ 1691951 w 3986871"/>
              <a:gd name="connsiteY12" fmla="*/ 920621 h 3094668"/>
              <a:gd name="connsiteX13" fmla="*/ 1978090 w 3986871"/>
              <a:gd name="connsiteY13" fmla="*/ 957943 h 3094668"/>
              <a:gd name="connsiteX14" fmla="*/ 2226906 w 3986871"/>
              <a:gd name="connsiteY14" fmla="*/ 870858 h 3094668"/>
              <a:gd name="connsiteX15" fmla="*/ 2450841 w 3986871"/>
              <a:gd name="connsiteY15" fmla="*/ 920621 h 3094668"/>
              <a:gd name="connsiteX16" fmla="*/ 2040294 w 3986871"/>
              <a:gd name="connsiteY16" fmla="*/ 1082352 h 3094668"/>
              <a:gd name="connsiteX17" fmla="*/ 1555102 w 3986871"/>
              <a:gd name="connsiteY17" fmla="*/ 1169437 h 3094668"/>
              <a:gd name="connsiteX18" fmla="*/ 1244081 w 3986871"/>
              <a:gd name="connsiteY18" fmla="*/ 1405813 h 3094668"/>
              <a:gd name="connsiteX19" fmla="*/ 1181877 w 3986871"/>
              <a:gd name="connsiteY19" fmla="*/ 1530221 h 3094668"/>
              <a:gd name="connsiteX20" fmla="*/ 1169437 w 3986871"/>
              <a:gd name="connsiteY20" fmla="*/ 1667070 h 3094668"/>
              <a:gd name="connsiteX21" fmla="*/ 1156996 w 3986871"/>
              <a:gd name="connsiteY21" fmla="*/ 1990531 h 3094668"/>
              <a:gd name="connsiteX22" fmla="*/ 1617306 w 3986871"/>
              <a:gd name="connsiteY22" fmla="*/ 2077617 h 3094668"/>
              <a:gd name="connsiteX23" fmla="*/ 2276669 w 3986871"/>
              <a:gd name="connsiteY23" fmla="*/ 1940768 h 3094668"/>
              <a:gd name="connsiteX24" fmla="*/ 2704711 w 3986871"/>
              <a:gd name="connsiteY24" fmla="*/ 1729533 h 3094668"/>
              <a:gd name="connsiteX25" fmla="*/ 2513045 w 3986871"/>
              <a:gd name="connsiteY25" fmla="*/ 1990531 h 3094668"/>
              <a:gd name="connsiteX26" fmla="*/ 2456154 w 3986871"/>
              <a:gd name="connsiteY26" fmla="*/ 2114162 h 3094668"/>
              <a:gd name="connsiteX27" fmla="*/ 2516285 w 3986871"/>
              <a:gd name="connsiteY27" fmla="*/ 2239347 h 3094668"/>
              <a:gd name="connsiteX28" fmla="*/ 1107233 w 3986871"/>
              <a:gd name="connsiteY28" fmla="*/ 2587690 h 3094668"/>
              <a:gd name="connsiteX29" fmla="*/ 1094792 w 3986871"/>
              <a:gd name="connsiteY29" fmla="*/ 2811625 h 3094668"/>
              <a:gd name="connsiteX30" fmla="*/ 1368490 w 3986871"/>
              <a:gd name="connsiteY30" fmla="*/ 2786743 h 3094668"/>
              <a:gd name="connsiteX31" fmla="*/ 1268963 w 3986871"/>
              <a:gd name="connsiteY31" fmla="*/ 3060441 h 3094668"/>
              <a:gd name="connsiteX32" fmla="*/ 1468016 w 3986871"/>
              <a:gd name="connsiteY32" fmla="*/ 3048000 h 3094668"/>
              <a:gd name="connsiteX33" fmla="*/ 1878563 w 3986871"/>
              <a:gd name="connsiteY33" fmla="*/ 2674776 h 3094668"/>
              <a:gd name="connsiteX34" fmla="*/ 2158352 w 3986871"/>
              <a:gd name="connsiteY34" fmla="*/ 2495291 h 3094668"/>
              <a:gd name="connsiteX35" fmla="*/ 2861388 w 3986871"/>
              <a:gd name="connsiteY35" fmla="*/ 2475723 h 3094668"/>
              <a:gd name="connsiteX36" fmla="*/ 2873828 w 3986871"/>
              <a:gd name="connsiteY36" fmla="*/ 2239347 h 3094668"/>
              <a:gd name="connsiteX37" fmla="*/ 2674775 w 3986871"/>
              <a:gd name="connsiteY37" fmla="*/ 2040294 h 3094668"/>
              <a:gd name="connsiteX38" fmla="*/ 3135086 w 3986871"/>
              <a:gd name="connsiteY38" fmla="*/ 1816360 h 3094668"/>
              <a:gd name="connsiteX39" fmla="*/ 3986374 w 3986871"/>
              <a:gd name="connsiteY39" fmla="*/ 1779037 h 3094668"/>
              <a:gd name="connsiteX40" fmla="*/ 3694922 w 3986871"/>
              <a:gd name="connsiteY40" fmla="*/ 1716833 h 3094668"/>
              <a:gd name="connsiteX41" fmla="*/ 2923592 w 3986871"/>
              <a:gd name="connsiteY41" fmla="*/ 1579984 h 3094668"/>
              <a:gd name="connsiteX42" fmla="*/ 2513045 w 3986871"/>
              <a:gd name="connsiteY42" fmla="*/ 1517780 h 3094668"/>
              <a:gd name="connsiteX43" fmla="*/ 2276669 w 3986871"/>
              <a:gd name="connsiteY43" fmla="*/ 1716833 h 3094668"/>
              <a:gd name="connsiteX44" fmla="*/ 2102498 w 3986871"/>
              <a:gd name="connsiteY44" fmla="*/ 1716833 h 3094668"/>
              <a:gd name="connsiteX45" fmla="*/ 2027853 w 3986871"/>
              <a:gd name="connsiteY45" fmla="*/ 1492898 h 3094668"/>
              <a:gd name="connsiteX46" fmla="*/ 1940767 w 3986871"/>
              <a:gd name="connsiteY46" fmla="*/ 1468017 h 3094668"/>
              <a:gd name="connsiteX47" fmla="*/ 1816359 w 3986871"/>
              <a:gd name="connsiteY47" fmla="*/ 1642188 h 3094668"/>
              <a:gd name="connsiteX48" fmla="*/ 1791477 w 3986871"/>
              <a:gd name="connsiteY48" fmla="*/ 1766596 h 3094668"/>
              <a:gd name="connsiteX49" fmla="*/ 1579984 w 3986871"/>
              <a:gd name="connsiteY49" fmla="*/ 1779037 h 3094668"/>
              <a:gd name="connsiteX50" fmla="*/ 1418253 w 3986871"/>
              <a:gd name="connsiteY50" fmla="*/ 1567543 h 3094668"/>
              <a:gd name="connsiteX51" fmla="*/ 1629747 w 3986871"/>
              <a:gd name="connsiteY51" fmla="*/ 1306286 h 3094668"/>
              <a:gd name="connsiteX52" fmla="*/ 2251788 w 3986871"/>
              <a:gd name="connsiteY52" fmla="*/ 1181878 h 3094668"/>
              <a:gd name="connsiteX53" fmla="*/ 2513045 w 3986871"/>
              <a:gd name="connsiteY53" fmla="*/ 1069911 h 3094668"/>
              <a:gd name="connsiteX54" fmla="*/ 2749420 w 3986871"/>
              <a:gd name="connsiteY54" fmla="*/ 1144556 h 3094668"/>
              <a:gd name="connsiteX55" fmla="*/ 3122645 w 3986871"/>
              <a:gd name="connsiteY55" fmla="*/ 970384 h 3094668"/>
              <a:gd name="connsiteX56" fmla="*/ 3670041 w 3986871"/>
              <a:gd name="connsiteY56" fmla="*/ 758890 h 3094668"/>
              <a:gd name="connsiteX57" fmla="*/ 3975489 w 3986871"/>
              <a:gd name="connsiteY57" fmla="*/ 678155 h 3094668"/>
              <a:gd name="connsiteX58" fmla="*/ 3371461 w 3986871"/>
              <a:gd name="connsiteY58" fmla="*/ 696686 h 3094668"/>
              <a:gd name="connsiteX59" fmla="*/ 2861388 w 3986871"/>
              <a:gd name="connsiteY59" fmla="*/ 895739 h 3094668"/>
              <a:gd name="connsiteX60" fmla="*/ 2587690 w 3986871"/>
              <a:gd name="connsiteY60" fmla="*/ 746449 h 3094668"/>
              <a:gd name="connsiteX61" fmla="*/ 2425959 w 3986871"/>
              <a:gd name="connsiteY61" fmla="*/ 721568 h 3094668"/>
              <a:gd name="connsiteX62" fmla="*/ 2625012 w 3986871"/>
              <a:gd name="connsiteY62" fmla="*/ 335903 h 3094668"/>
              <a:gd name="connsiteX63" fmla="*/ 2475722 w 3986871"/>
              <a:gd name="connsiteY63" fmla="*/ 261258 h 3094668"/>
              <a:gd name="connsiteX64" fmla="*/ 2239347 w 3986871"/>
              <a:gd name="connsiteY64" fmla="*/ 497633 h 3094668"/>
              <a:gd name="connsiteX65" fmla="*/ 1953208 w 3986871"/>
              <a:gd name="connsiteY65" fmla="*/ 298580 h 3094668"/>
              <a:gd name="connsiteX66" fmla="*/ 2052735 w 3986871"/>
              <a:gd name="connsiteY66" fmla="*/ 597160 h 3094668"/>
              <a:gd name="connsiteX67" fmla="*/ 1928326 w 3986871"/>
              <a:gd name="connsiteY67" fmla="*/ 758890 h 3094668"/>
              <a:gd name="connsiteX68" fmla="*/ 1542661 w 3986871"/>
              <a:gd name="connsiteY68" fmla="*/ 597160 h 3094668"/>
              <a:gd name="connsiteX69" fmla="*/ 1343608 w 3986871"/>
              <a:gd name="connsiteY69" fmla="*/ 671805 h 3094668"/>
              <a:gd name="connsiteX70" fmla="*/ 1542661 w 3986871"/>
              <a:gd name="connsiteY70" fmla="*/ 298580 h 3094668"/>
              <a:gd name="connsiteX71" fmla="*/ 1555102 w 3986871"/>
              <a:gd name="connsiteY71" fmla="*/ 0 h 3094668"/>
              <a:gd name="connsiteX72" fmla="*/ 1144555 w 3986871"/>
              <a:gd name="connsiteY72" fmla="*/ 248817 h 3094668"/>
              <a:gd name="connsiteX73" fmla="*/ 933061 w 3986871"/>
              <a:gd name="connsiteY73" fmla="*/ 348343 h 3094668"/>
              <a:gd name="connsiteX74" fmla="*/ 933061 w 3986871"/>
              <a:gd name="connsiteY74" fmla="*/ 534956 h 3094668"/>
              <a:gd name="connsiteX75" fmla="*/ 684245 w 3986871"/>
              <a:gd name="connsiteY75" fmla="*/ 634482 h 3094668"/>
              <a:gd name="connsiteX76" fmla="*/ 572277 w 3986871"/>
              <a:gd name="connsiteY76" fmla="*/ 684245 h 3094668"/>
              <a:gd name="connsiteX77" fmla="*/ 634481 w 3986871"/>
              <a:gd name="connsiteY77" fmla="*/ 970384 h 3094668"/>
              <a:gd name="connsiteX78" fmla="*/ 398106 w 3986871"/>
              <a:gd name="connsiteY78" fmla="*/ 1020147 h 3094668"/>
              <a:gd name="connsiteX79" fmla="*/ 111967 w 3986871"/>
              <a:gd name="connsiteY79" fmla="*/ 1244082 h 3094668"/>
              <a:gd name="connsiteX80" fmla="*/ 49763 w 3986871"/>
              <a:gd name="connsiteY80" fmla="*/ 1990531 h 3094668"/>
              <a:gd name="connsiteX0" fmla="*/ 0 w 3986871"/>
              <a:gd name="connsiteY0" fmla="*/ 2139821 h 3094668"/>
              <a:gd name="connsiteX1" fmla="*/ 149290 w 3986871"/>
              <a:gd name="connsiteY1" fmla="*/ 1940768 h 3094668"/>
              <a:gd name="connsiteX2" fmla="*/ 373224 w 3986871"/>
              <a:gd name="connsiteY2" fmla="*/ 1891005 h 3094668"/>
              <a:gd name="connsiteX3" fmla="*/ 510073 w 3986871"/>
              <a:gd name="connsiteY3" fmla="*/ 2052735 h 3094668"/>
              <a:gd name="connsiteX4" fmla="*/ 547396 w 3986871"/>
              <a:gd name="connsiteY4" fmla="*/ 1542662 h 3094668"/>
              <a:gd name="connsiteX5" fmla="*/ 410547 w 3986871"/>
              <a:gd name="connsiteY5" fmla="*/ 1368490 h 3094668"/>
              <a:gd name="connsiteX6" fmla="*/ 609600 w 3986871"/>
              <a:gd name="connsiteY6" fmla="*/ 1331168 h 3094668"/>
              <a:gd name="connsiteX7" fmla="*/ 821094 w 3986871"/>
              <a:gd name="connsiteY7" fmla="*/ 1219200 h 3094668"/>
              <a:gd name="connsiteX8" fmla="*/ 858416 w 3986871"/>
              <a:gd name="connsiteY8" fmla="*/ 908180 h 3094668"/>
              <a:gd name="connsiteX9" fmla="*/ 1181877 w 3986871"/>
              <a:gd name="connsiteY9" fmla="*/ 622041 h 3094668"/>
              <a:gd name="connsiteX10" fmla="*/ 1144555 w 3986871"/>
              <a:gd name="connsiteY10" fmla="*/ 945503 h 3094668"/>
              <a:gd name="connsiteX11" fmla="*/ 1244081 w 3986871"/>
              <a:gd name="connsiteY11" fmla="*/ 1132115 h 3094668"/>
              <a:gd name="connsiteX12" fmla="*/ 1691951 w 3986871"/>
              <a:gd name="connsiteY12" fmla="*/ 920621 h 3094668"/>
              <a:gd name="connsiteX13" fmla="*/ 1978090 w 3986871"/>
              <a:gd name="connsiteY13" fmla="*/ 957943 h 3094668"/>
              <a:gd name="connsiteX14" fmla="*/ 2226906 w 3986871"/>
              <a:gd name="connsiteY14" fmla="*/ 870858 h 3094668"/>
              <a:gd name="connsiteX15" fmla="*/ 2450841 w 3986871"/>
              <a:gd name="connsiteY15" fmla="*/ 920621 h 3094668"/>
              <a:gd name="connsiteX16" fmla="*/ 2040294 w 3986871"/>
              <a:gd name="connsiteY16" fmla="*/ 1082352 h 3094668"/>
              <a:gd name="connsiteX17" fmla="*/ 1555102 w 3986871"/>
              <a:gd name="connsiteY17" fmla="*/ 1169437 h 3094668"/>
              <a:gd name="connsiteX18" fmla="*/ 1244081 w 3986871"/>
              <a:gd name="connsiteY18" fmla="*/ 1405813 h 3094668"/>
              <a:gd name="connsiteX19" fmla="*/ 1181877 w 3986871"/>
              <a:gd name="connsiteY19" fmla="*/ 1530221 h 3094668"/>
              <a:gd name="connsiteX20" fmla="*/ 1169437 w 3986871"/>
              <a:gd name="connsiteY20" fmla="*/ 1667070 h 3094668"/>
              <a:gd name="connsiteX21" fmla="*/ 1156996 w 3986871"/>
              <a:gd name="connsiteY21" fmla="*/ 1990531 h 3094668"/>
              <a:gd name="connsiteX22" fmla="*/ 1617306 w 3986871"/>
              <a:gd name="connsiteY22" fmla="*/ 2077617 h 3094668"/>
              <a:gd name="connsiteX23" fmla="*/ 2276669 w 3986871"/>
              <a:gd name="connsiteY23" fmla="*/ 1940768 h 3094668"/>
              <a:gd name="connsiteX24" fmla="*/ 2704711 w 3986871"/>
              <a:gd name="connsiteY24" fmla="*/ 1729533 h 3094668"/>
              <a:gd name="connsiteX25" fmla="*/ 2513045 w 3986871"/>
              <a:gd name="connsiteY25" fmla="*/ 1990531 h 3094668"/>
              <a:gd name="connsiteX26" fmla="*/ 2456154 w 3986871"/>
              <a:gd name="connsiteY26" fmla="*/ 2114162 h 3094668"/>
              <a:gd name="connsiteX27" fmla="*/ 2516285 w 3986871"/>
              <a:gd name="connsiteY27" fmla="*/ 2239347 h 3094668"/>
              <a:gd name="connsiteX28" fmla="*/ 1107233 w 3986871"/>
              <a:gd name="connsiteY28" fmla="*/ 2587690 h 3094668"/>
              <a:gd name="connsiteX29" fmla="*/ 1094792 w 3986871"/>
              <a:gd name="connsiteY29" fmla="*/ 2811625 h 3094668"/>
              <a:gd name="connsiteX30" fmla="*/ 1368490 w 3986871"/>
              <a:gd name="connsiteY30" fmla="*/ 2786743 h 3094668"/>
              <a:gd name="connsiteX31" fmla="*/ 1268963 w 3986871"/>
              <a:gd name="connsiteY31" fmla="*/ 3060441 h 3094668"/>
              <a:gd name="connsiteX32" fmla="*/ 1468016 w 3986871"/>
              <a:gd name="connsiteY32" fmla="*/ 3048000 h 3094668"/>
              <a:gd name="connsiteX33" fmla="*/ 1878563 w 3986871"/>
              <a:gd name="connsiteY33" fmla="*/ 2674776 h 3094668"/>
              <a:gd name="connsiteX34" fmla="*/ 2158352 w 3986871"/>
              <a:gd name="connsiteY34" fmla="*/ 2495291 h 3094668"/>
              <a:gd name="connsiteX35" fmla="*/ 2861388 w 3986871"/>
              <a:gd name="connsiteY35" fmla="*/ 2475723 h 3094668"/>
              <a:gd name="connsiteX36" fmla="*/ 2873828 w 3986871"/>
              <a:gd name="connsiteY36" fmla="*/ 2239347 h 3094668"/>
              <a:gd name="connsiteX37" fmla="*/ 2674775 w 3986871"/>
              <a:gd name="connsiteY37" fmla="*/ 2040294 h 3094668"/>
              <a:gd name="connsiteX38" fmla="*/ 3135086 w 3986871"/>
              <a:gd name="connsiteY38" fmla="*/ 1816360 h 3094668"/>
              <a:gd name="connsiteX39" fmla="*/ 3986374 w 3986871"/>
              <a:gd name="connsiteY39" fmla="*/ 1779037 h 3094668"/>
              <a:gd name="connsiteX40" fmla="*/ 3694922 w 3986871"/>
              <a:gd name="connsiteY40" fmla="*/ 1716833 h 3094668"/>
              <a:gd name="connsiteX41" fmla="*/ 2923592 w 3986871"/>
              <a:gd name="connsiteY41" fmla="*/ 1579984 h 3094668"/>
              <a:gd name="connsiteX42" fmla="*/ 2513045 w 3986871"/>
              <a:gd name="connsiteY42" fmla="*/ 1517780 h 3094668"/>
              <a:gd name="connsiteX43" fmla="*/ 2276669 w 3986871"/>
              <a:gd name="connsiteY43" fmla="*/ 1716833 h 3094668"/>
              <a:gd name="connsiteX44" fmla="*/ 2102498 w 3986871"/>
              <a:gd name="connsiteY44" fmla="*/ 1716833 h 3094668"/>
              <a:gd name="connsiteX45" fmla="*/ 2027853 w 3986871"/>
              <a:gd name="connsiteY45" fmla="*/ 1492898 h 3094668"/>
              <a:gd name="connsiteX46" fmla="*/ 1940767 w 3986871"/>
              <a:gd name="connsiteY46" fmla="*/ 1468017 h 3094668"/>
              <a:gd name="connsiteX47" fmla="*/ 1816359 w 3986871"/>
              <a:gd name="connsiteY47" fmla="*/ 1642188 h 3094668"/>
              <a:gd name="connsiteX48" fmla="*/ 1791477 w 3986871"/>
              <a:gd name="connsiteY48" fmla="*/ 1766596 h 3094668"/>
              <a:gd name="connsiteX49" fmla="*/ 1579984 w 3986871"/>
              <a:gd name="connsiteY49" fmla="*/ 1779037 h 3094668"/>
              <a:gd name="connsiteX50" fmla="*/ 1418253 w 3986871"/>
              <a:gd name="connsiteY50" fmla="*/ 1567543 h 3094668"/>
              <a:gd name="connsiteX51" fmla="*/ 1629747 w 3986871"/>
              <a:gd name="connsiteY51" fmla="*/ 1306286 h 3094668"/>
              <a:gd name="connsiteX52" fmla="*/ 2251788 w 3986871"/>
              <a:gd name="connsiteY52" fmla="*/ 1181878 h 3094668"/>
              <a:gd name="connsiteX53" fmla="*/ 2513045 w 3986871"/>
              <a:gd name="connsiteY53" fmla="*/ 1069911 h 3094668"/>
              <a:gd name="connsiteX54" fmla="*/ 2749420 w 3986871"/>
              <a:gd name="connsiteY54" fmla="*/ 1144556 h 3094668"/>
              <a:gd name="connsiteX55" fmla="*/ 3122645 w 3986871"/>
              <a:gd name="connsiteY55" fmla="*/ 970384 h 3094668"/>
              <a:gd name="connsiteX56" fmla="*/ 3670041 w 3986871"/>
              <a:gd name="connsiteY56" fmla="*/ 758890 h 3094668"/>
              <a:gd name="connsiteX57" fmla="*/ 3975489 w 3986871"/>
              <a:gd name="connsiteY57" fmla="*/ 678155 h 3094668"/>
              <a:gd name="connsiteX58" fmla="*/ 3371461 w 3986871"/>
              <a:gd name="connsiteY58" fmla="*/ 696686 h 3094668"/>
              <a:gd name="connsiteX59" fmla="*/ 2861388 w 3986871"/>
              <a:gd name="connsiteY59" fmla="*/ 895739 h 3094668"/>
              <a:gd name="connsiteX60" fmla="*/ 2587690 w 3986871"/>
              <a:gd name="connsiteY60" fmla="*/ 746449 h 3094668"/>
              <a:gd name="connsiteX61" fmla="*/ 2425959 w 3986871"/>
              <a:gd name="connsiteY61" fmla="*/ 721568 h 3094668"/>
              <a:gd name="connsiteX62" fmla="*/ 2625012 w 3986871"/>
              <a:gd name="connsiteY62" fmla="*/ 335903 h 3094668"/>
              <a:gd name="connsiteX63" fmla="*/ 2475722 w 3986871"/>
              <a:gd name="connsiteY63" fmla="*/ 261258 h 3094668"/>
              <a:gd name="connsiteX64" fmla="*/ 2239347 w 3986871"/>
              <a:gd name="connsiteY64" fmla="*/ 497633 h 3094668"/>
              <a:gd name="connsiteX65" fmla="*/ 1953208 w 3986871"/>
              <a:gd name="connsiteY65" fmla="*/ 298580 h 3094668"/>
              <a:gd name="connsiteX66" fmla="*/ 2052735 w 3986871"/>
              <a:gd name="connsiteY66" fmla="*/ 597160 h 3094668"/>
              <a:gd name="connsiteX67" fmla="*/ 1928326 w 3986871"/>
              <a:gd name="connsiteY67" fmla="*/ 758890 h 3094668"/>
              <a:gd name="connsiteX68" fmla="*/ 1542661 w 3986871"/>
              <a:gd name="connsiteY68" fmla="*/ 597160 h 3094668"/>
              <a:gd name="connsiteX69" fmla="*/ 1343608 w 3986871"/>
              <a:gd name="connsiteY69" fmla="*/ 671805 h 3094668"/>
              <a:gd name="connsiteX70" fmla="*/ 1542661 w 3986871"/>
              <a:gd name="connsiteY70" fmla="*/ 298580 h 3094668"/>
              <a:gd name="connsiteX71" fmla="*/ 1555102 w 3986871"/>
              <a:gd name="connsiteY71" fmla="*/ 0 h 3094668"/>
              <a:gd name="connsiteX72" fmla="*/ 1144555 w 3986871"/>
              <a:gd name="connsiteY72" fmla="*/ 248817 h 3094668"/>
              <a:gd name="connsiteX73" fmla="*/ 933061 w 3986871"/>
              <a:gd name="connsiteY73" fmla="*/ 348343 h 3094668"/>
              <a:gd name="connsiteX74" fmla="*/ 933061 w 3986871"/>
              <a:gd name="connsiteY74" fmla="*/ 534956 h 3094668"/>
              <a:gd name="connsiteX75" fmla="*/ 684245 w 3986871"/>
              <a:gd name="connsiteY75" fmla="*/ 634482 h 3094668"/>
              <a:gd name="connsiteX76" fmla="*/ 572277 w 3986871"/>
              <a:gd name="connsiteY76" fmla="*/ 684245 h 3094668"/>
              <a:gd name="connsiteX77" fmla="*/ 634481 w 3986871"/>
              <a:gd name="connsiteY77" fmla="*/ 970384 h 3094668"/>
              <a:gd name="connsiteX78" fmla="*/ 398106 w 3986871"/>
              <a:gd name="connsiteY78" fmla="*/ 1020147 h 3094668"/>
              <a:gd name="connsiteX79" fmla="*/ 111967 w 3986871"/>
              <a:gd name="connsiteY79" fmla="*/ 1244082 h 3094668"/>
              <a:gd name="connsiteX80" fmla="*/ 49763 w 3986871"/>
              <a:gd name="connsiteY80" fmla="*/ 1990531 h 3094668"/>
              <a:gd name="connsiteX0" fmla="*/ 0 w 3986871"/>
              <a:gd name="connsiteY0" fmla="*/ 2139821 h 3094668"/>
              <a:gd name="connsiteX1" fmla="*/ 149290 w 3986871"/>
              <a:gd name="connsiteY1" fmla="*/ 1940768 h 3094668"/>
              <a:gd name="connsiteX2" fmla="*/ 373224 w 3986871"/>
              <a:gd name="connsiteY2" fmla="*/ 1891005 h 3094668"/>
              <a:gd name="connsiteX3" fmla="*/ 510073 w 3986871"/>
              <a:gd name="connsiteY3" fmla="*/ 2052735 h 3094668"/>
              <a:gd name="connsiteX4" fmla="*/ 547396 w 3986871"/>
              <a:gd name="connsiteY4" fmla="*/ 1542662 h 3094668"/>
              <a:gd name="connsiteX5" fmla="*/ 410547 w 3986871"/>
              <a:gd name="connsiteY5" fmla="*/ 1368490 h 3094668"/>
              <a:gd name="connsiteX6" fmla="*/ 609600 w 3986871"/>
              <a:gd name="connsiteY6" fmla="*/ 1331168 h 3094668"/>
              <a:gd name="connsiteX7" fmla="*/ 833794 w 3986871"/>
              <a:gd name="connsiteY7" fmla="*/ 1276350 h 3094668"/>
              <a:gd name="connsiteX8" fmla="*/ 858416 w 3986871"/>
              <a:gd name="connsiteY8" fmla="*/ 908180 h 3094668"/>
              <a:gd name="connsiteX9" fmla="*/ 1181877 w 3986871"/>
              <a:gd name="connsiteY9" fmla="*/ 622041 h 3094668"/>
              <a:gd name="connsiteX10" fmla="*/ 1144555 w 3986871"/>
              <a:gd name="connsiteY10" fmla="*/ 945503 h 3094668"/>
              <a:gd name="connsiteX11" fmla="*/ 1244081 w 3986871"/>
              <a:gd name="connsiteY11" fmla="*/ 1132115 h 3094668"/>
              <a:gd name="connsiteX12" fmla="*/ 1691951 w 3986871"/>
              <a:gd name="connsiteY12" fmla="*/ 920621 h 3094668"/>
              <a:gd name="connsiteX13" fmla="*/ 1978090 w 3986871"/>
              <a:gd name="connsiteY13" fmla="*/ 957943 h 3094668"/>
              <a:gd name="connsiteX14" fmla="*/ 2226906 w 3986871"/>
              <a:gd name="connsiteY14" fmla="*/ 870858 h 3094668"/>
              <a:gd name="connsiteX15" fmla="*/ 2450841 w 3986871"/>
              <a:gd name="connsiteY15" fmla="*/ 920621 h 3094668"/>
              <a:gd name="connsiteX16" fmla="*/ 2040294 w 3986871"/>
              <a:gd name="connsiteY16" fmla="*/ 1082352 h 3094668"/>
              <a:gd name="connsiteX17" fmla="*/ 1555102 w 3986871"/>
              <a:gd name="connsiteY17" fmla="*/ 1169437 h 3094668"/>
              <a:gd name="connsiteX18" fmla="*/ 1244081 w 3986871"/>
              <a:gd name="connsiteY18" fmla="*/ 1405813 h 3094668"/>
              <a:gd name="connsiteX19" fmla="*/ 1181877 w 3986871"/>
              <a:gd name="connsiteY19" fmla="*/ 1530221 h 3094668"/>
              <a:gd name="connsiteX20" fmla="*/ 1169437 w 3986871"/>
              <a:gd name="connsiteY20" fmla="*/ 1667070 h 3094668"/>
              <a:gd name="connsiteX21" fmla="*/ 1156996 w 3986871"/>
              <a:gd name="connsiteY21" fmla="*/ 1990531 h 3094668"/>
              <a:gd name="connsiteX22" fmla="*/ 1617306 w 3986871"/>
              <a:gd name="connsiteY22" fmla="*/ 2077617 h 3094668"/>
              <a:gd name="connsiteX23" fmla="*/ 2276669 w 3986871"/>
              <a:gd name="connsiteY23" fmla="*/ 1940768 h 3094668"/>
              <a:gd name="connsiteX24" fmla="*/ 2704711 w 3986871"/>
              <a:gd name="connsiteY24" fmla="*/ 1729533 h 3094668"/>
              <a:gd name="connsiteX25" fmla="*/ 2513045 w 3986871"/>
              <a:gd name="connsiteY25" fmla="*/ 1990531 h 3094668"/>
              <a:gd name="connsiteX26" fmla="*/ 2456154 w 3986871"/>
              <a:gd name="connsiteY26" fmla="*/ 2114162 h 3094668"/>
              <a:gd name="connsiteX27" fmla="*/ 2516285 w 3986871"/>
              <a:gd name="connsiteY27" fmla="*/ 2239347 h 3094668"/>
              <a:gd name="connsiteX28" fmla="*/ 1107233 w 3986871"/>
              <a:gd name="connsiteY28" fmla="*/ 2587690 h 3094668"/>
              <a:gd name="connsiteX29" fmla="*/ 1094792 w 3986871"/>
              <a:gd name="connsiteY29" fmla="*/ 2811625 h 3094668"/>
              <a:gd name="connsiteX30" fmla="*/ 1368490 w 3986871"/>
              <a:gd name="connsiteY30" fmla="*/ 2786743 h 3094668"/>
              <a:gd name="connsiteX31" fmla="*/ 1268963 w 3986871"/>
              <a:gd name="connsiteY31" fmla="*/ 3060441 h 3094668"/>
              <a:gd name="connsiteX32" fmla="*/ 1468016 w 3986871"/>
              <a:gd name="connsiteY32" fmla="*/ 3048000 h 3094668"/>
              <a:gd name="connsiteX33" fmla="*/ 1878563 w 3986871"/>
              <a:gd name="connsiteY33" fmla="*/ 2674776 h 3094668"/>
              <a:gd name="connsiteX34" fmla="*/ 2158352 w 3986871"/>
              <a:gd name="connsiteY34" fmla="*/ 2495291 h 3094668"/>
              <a:gd name="connsiteX35" fmla="*/ 2861388 w 3986871"/>
              <a:gd name="connsiteY35" fmla="*/ 2475723 h 3094668"/>
              <a:gd name="connsiteX36" fmla="*/ 2873828 w 3986871"/>
              <a:gd name="connsiteY36" fmla="*/ 2239347 h 3094668"/>
              <a:gd name="connsiteX37" fmla="*/ 2674775 w 3986871"/>
              <a:gd name="connsiteY37" fmla="*/ 2040294 h 3094668"/>
              <a:gd name="connsiteX38" fmla="*/ 3135086 w 3986871"/>
              <a:gd name="connsiteY38" fmla="*/ 1816360 h 3094668"/>
              <a:gd name="connsiteX39" fmla="*/ 3986374 w 3986871"/>
              <a:gd name="connsiteY39" fmla="*/ 1779037 h 3094668"/>
              <a:gd name="connsiteX40" fmla="*/ 3694922 w 3986871"/>
              <a:gd name="connsiteY40" fmla="*/ 1716833 h 3094668"/>
              <a:gd name="connsiteX41" fmla="*/ 2923592 w 3986871"/>
              <a:gd name="connsiteY41" fmla="*/ 1579984 h 3094668"/>
              <a:gd name="connsiteX42" fmla="*/ 2513045 w 3986871"/>
              <a:gd name="connsiteY42" fmla="*/ 1517780 h 3094668"/>
              <a:gd name="connsiteX43" fmla="*/ 2276669 w 3986871"/>
              <a:gd name="connsiteY43" fmla="*/ 1716833 h 3094668"/>
              <a:gd name="connsiteX44" fmla="*/ 2102498 w 3986871"/>
              <a:gd name="connsiteY44" fmla="*/ 1716833 h 3094668"/>
              <a:gd name="connsiteX45" fmla="*/ 2027853 w 3986871"/>
              <a:gd name="connsiteY45" fmla="*/ 1492898 h 3094668"/>
              <a:gd name="connsiteX46" fmla="*/ 1940767 w 3986871"/>
              <a:gd name="connsiteY46" fmla="*/ 1468017 h 3094668"/>
              <a:gd name="connsiteX47" fmla="*/ 1816359 w 3986871"/>
              <a:gd name="connsiteY47" fmla="*/ 1642188 h 3094668"/>
              <a:gd name="connsiteX48" fmla="*/ 1791477 w 3986871"/>
              <a:gd name="connsiteY48" fmla="*/ 1766596 h 3094668"/>
              <a:gd name="connsiteX49" fmla="*/ 1579984 w 3986871"/>
              <a:gd name="connsiteY49" fmla="*/ 1779037 h 3094668"/>
              <a:gd name="connsiteX50" fmla="*/ 1418253 w 3986871"/>
              <a:gd name="connsiteY50" fmla="*/ 1567543 h 3094668"/>
              <a:gd name="connsiteX51" fmla="*/ 1629747 w 3986871"/>
              <a:gd name="connsiteY51" fmla="*/ 1306286 h 3094668"/>
              <a:gd name="connsiteX52" fmla="*/ 2251788 w 3986871"/>
              <a:gd name="connsiteY52" fmla="*/ 1181878 h 3094668"/>
              <a:gd name="connsiteX53" fmla="*/ 2513045 w 3986871"/>
              <a:gd name="connsiteY53" fmla="*/ 1069911 h 3094668"/>
              <a:gd name="connsiteX54" fmla="*/ 2749420 w 3986871"/>
              <a:gd name="connsiteY54" fmla="*/ 1144556 h 3094668"/>
              <a:gd name="connsiteX55" fmla="*/ 3122645 w 3986871"/>
              <a:gd name="connsiteY55" fmla="*/ 970384 h 3094668"/>
              <a:gd name="connsiteX56" fmla="*/ 3670041 w 3986871"/>
              <a:gd name="connsiteY56" fmla="*/ 758890 h 3094668"/>
              <a:gd name="connsiteX57" fmla="*/ 3975489 w 3986871"/>
              <a:gd name="connsiteY57" fmla="*/ 678155 h 3094668"/>
              <a:gd name="connsiteX58" fmla="*/ 3371461 w 3986871"/>
              <a:gd name="connsiteY58" fmla="*/ 696686 h 3094668"/>
              <a:gd name="connsiteX59" fmla="*/ 2861388 w 3986871"/>
              <a:gd name="connsiteY59" fmla="*/ 895739 h 3094668"/>
              <a:gd name="connsiteX60" fmla="*/ 2587690 w 3986871"/>
              <a:gd name="connsiteY60" fmla="*/ 746449 h 3094668"/>
              <a:gd name="connsiteX61" fmla="*/ 2425959 w 3986871"/>
              <a:gd name="connsiteY61" fmla="*/ 721568 h 3094668"/>
              <a:gd name="connsiteX62" fmla="*/ 2625012 w 3986871"/>
              <a:gd name="connsiteY62" fmla="*/ 335903 h 3094668"/>
              <a:gd name="connsiteX63" fmla="*/ 2475722 w 3986871"/>
              <a:gd name="connsiteY63" fmla="*/ 261258 h 3094668"/>
              <a:gd name="connsiteX64" fmla="*/ 2239347 w 3986871"/>
              <a:gd name="connsiteY64" fmla="*/ 497633 h 3094668"/>
              <a:gd name="connsiteX65" fmla="*/ 1953208 w 3986871"/>
              <a:gd name="connsiteY65" fmla="*/ 298580 h 3094668"/>
              <a:gd name="connsiteX66" fmla="*/ 2052735 w 3986871"/>
              <a:gd name="connsiteY66" fmla="*/ 597160 h 3094668"/>
              <a:gd name="connsiteX67" fmla="*/ 1928326 w 3986871"/>
              <a:gd name="connsiteY67" fmla="*/ 758890 h 3094668"/>
              <a:gd name="connsiteX68" fmla="*/ 1542661 w 3986871"/>
              <a:gd name="connsiteY68" fmla="*/ 597160 h 3094668"/>
              <a:gd name="connsiteX69" fmla="*/ 1343608 w 3986871"/>
              <a:gd name="connsiteY69" fmla="*/ 671805 h 3094668"/>
              <a:gd name="connsiteX70" fmla="*/ 1542661 w 3986871"/>
              <a:gd name="connsiteY70" fmla="*/ 298580 h 3094668"/>
              <a:gd name="connsiteX71" fmla="*/ 1555102 w 3986871"/>
              <a:gd name="connsiteY71" fmla="*/ 0 h 3094668"/>
              <a:gd name="connsiteX72" fmla="*/ 1144555 w 3986871"/>
              <a:gd name="connsiteY72" fmla="*/ 248817 h 3094668"/>
              <a:gd name="connsiteX73" fmla="*/ 933061 w 3986871"/>
              <a:gd name="connsiteY73" fmla="*/ 348343 h 3094668"/>
              <a:gd name="connsiteX74" fmla="*/ 933061 w 3986871"/>
              <a:gd name="connsiteY74" fmla="*/ 534956 h 3094668"/>
              <a:gd name="connsiteX75" fmla="*/ 684245 w 3986871"/>
              <a:gd name="connsiteY75" fmla="*/ 634482 h 3094668"/>
              <a:gd name="connsiteX76" fmla="*/ 572277 w 3986871"/>
              <a:gd name="connsiteY76" fmla="*/ 684245 h 3094668"/>
              <a:gd name="connsiteX77" fmla="*/ 634481 w 3986871"/>
              <a:gd name="connsiteY77" fmla="*/ 970384 h 3094668"/>
              <a:gd name="connsiteX78" fmla="*/ 398106 w 3986871"/>
              <a:gd name="connsiteY78" fmla="*/ 1020147 h 3094668"/>
              <a:gd name="connsiteX79" fmla="*/ 111967 w 3986871"/>
              <a:gd name="connsiteY79" fmla="*/ 1244082 h 3094668"/>
              <a:gd name="connsiteX80" fmla="*/ 49763 w 3986871"/>
              <a:gd name="connsiteY80" fmla="*/ 1990531 h 3094668"/>
              <a:gd name="connsiteX0" fmla="*/ 0 w 3986871"/>
              <a:gd name="connsiteY0" fmla="*/ 2139821 h 3094668"/>
              <a:gd name="connsiteX1" fmla="*/ 149290 w 3986871"/>
              <a:gd name="connsiteY1" fmla="*/ 1940768 h 3094668"/>
              <a:gd name="connsiteX2" fmla="*/ 373224 w 3986871"/>
              <a:gd name="connsiteY2" fmla="*/ 1891005 h 3094668"/>
              <a:gd name="connsiteX3" fmla="*/ 510073 w 3986871"/>
              <a:gd name="connsiteY3" fmla="*/ 2052735 h 3094668"/>
              <a:gd name="connsiteX4" fmla="*/ 547396 w 3986871"/>
              <a:gd name="connsiteY4" fmla="*/ 1542662 h 3094668"/>
              <a:gd name="connsiteX5" fmla="*/ 410547 w 3986871"/>
              <a:gd name="connsiteY5" fmla="*/ 1368490 h 3094668"/>
              <a:gd name="connsiteX6" fmla="*/ 609600 w 3986871"/>
              <a:gd name="connsiteY6" fmla="*/ 1331168 h 3094668"/>
              <a:gd name="connsiteX7" fmla="*/ 833794 w 3986871"/>
              <a:gd name="connsiteY7" fmla="*/ 1276350 h 3094668"/>
              <a:gd name="connsiteX8" fmla="*/ 858416 w 3986871"/>
              <a:gd name="connsiteY8" fmla="*/ 908180 h 3094668"/>
              <a:gd name="connsiteX9" fmla="*/ 1181877 w 3986871"/>
              <a:gd name="connsiteY9" fmla="*/ 622041 h 3094668"/>
              <a:gd name="connsiteX10" fmla="*/ 1144555 w 3986871"/>
              <a:gd name="connsiteY10" fmla="*/ 945503 h 3094668"/>
              <a:gd name="connsiteX11" fmla="*/ 1244081 w 3986871"/>
              <a:gd name="connsiteY11" fmla="*/ 1132115 h 3094668"/>
              <a:gd name="connsiteX12" fmla="*/ 1691951 w 3986871"/>
              <a:gd name="connsiteY12" fmla="*/ 920621 h 3094668"/>
              <a:gd name="connsiteX13" fmla="*/ 1978090 w 3986871"/>
              <a:gd name="connsiteY13" fmla="*/ 957943 h 3094668"/>
              <a:gd name="connsiteX14" fmla="*/ 2226906 w 3986871"/>
              <a:gd name="connsiteY14" fmla="*/ 870858 h 3094668"/>
              <a:gd name="connsiteX15" fmla="*/ 2450841 w 3986871"/>
              <a:gd name="connsiteY15" fmla="*/ 920621 h 3094668"/>
              <a:gd name="connsiteX16" fmla="*/ 2040294 w 3986871"/>
              <a:gd name="connsiteY16" fmla="*/ 1082352 h 3094668"/>
              <a:gd name="connsiteX17" fmla="*/ 1555102 w 3986871"/>
              <a:gd name="connsiteY17" fmla="*/ 1169437 h 3094668"/>
              <a:gd name="connsiteX18" fmla="*/ 1244081 w 3986871"/>
              <a:gd name="connsiteY18" fmla="*/ 1405813 h 3094668"/>
              <a:gd name="connsiteX19" fmla="*/ 1181877 w 3986871"/>
              <a:gd name="connsiteY19" fmla="*/ 1530221 h 3094668"/>
              <a:gd name="connsiteX20" fmla="*/ 1169437 w 3986871"/>
              <a:gd name="connsiteY20" fmla="*/ 1667070 h 3094668"/>
              <a:gd name="connsiteX21" fmla="*/ 1156996 w 3986871"/>
              <a:gd name="connsiteY21" fmla="*/ 1990531 h 3094668"/>
              <a:gd name="connsiteX22" fmla="*/ 1617306 w 3986871"/>
              <a:gd name="connsiteY22" fmla="*/ 2077617 h 3094668"/>
              <a:gd name="connsiteX23" fmla="*/ 2276669 w 3986871"/>
              <a:gd name="connsiteY23" fmla="*/ 1940768 h 3094668"/>
              <a:gd name="connsiteX24" fmla="*/ 2704711 w 3986871"/>
              <a:gd name="connsiteY24" fmla="*/ 1729533 h 3094668"/>
              <a:gd name="connsiteX25" fmla="*/ 2513045 w 3986871"/>
              <a:gd name="connsiteY25" fmla="*/ 1990531 h 3094668"/>
              <a:gd name="connsiteX26" fmla="*/ 2456154 w 3986871"/>
              <a:gd name="connsiteY26" fmla="*/ 2114162 h 3094668"/>
              <a:gd name="connsiteX27" fmla="*/ 2516285 w 3986871"/>
              <a:gd name="connsiteY27" fmla="*/ 2239347 h 3094668"/>
              <a:gd name="connsiteX28" fmla="*/ 1107233 w 3986871"/>
              <a:gd name="connsiteY28" fmla="*/ 2587690 h 3094668"/>
              <a:gd name="connsiteX29" fmla="*/ 1094792 w 3986871"/>
              <a:gd name="connsiteY29" fmla="*/ 2811625 h 3094668"/>
              <a:gd name="connsiteX30" fmla="*/ 1368490 w 3986871"/>
              <a:gd name="connsiteY30" fmla="*/ 2786743 h 3094668"/>
              <a:gd name="connsiteX31" fmla="*/ 1268963 w 3986871"/>
              <a:gd name="connsiteY31" fmla="*/ 3060441 h 3094668"/>
              <a:gd name="connsiteX32" fmla="*/ 1468016 w 3986871"/>
              <a:gd name="connsiteY32" fmla="*/ 3048000 h 3094668"/>
              <a:gd name="connsiteX33" fmla="*/ 1878563 w 3986871"/>
              <a:gd name="connsiteY33" fmla="*/ 2674776 h 3094668"/>
              <a:gd name="connsiteX34" fmla="*/ 2158352 w 3986871"/>
              <a:gd name="connsiteY34" fmla="*/ 2495291 h 3094668"/>
              <a:gd name="connsiteX35" fmla="*/ 2861388 w 3986871"/>
              <a:gd name="connsiteY35" fmla="*/ 2475723 h 3094668"/>
              <a:gd name="connsiteX36" fmla="*/ 2873828 w 3986871"/>
              <a:gd name="connsiteY36" fmla="*/ 2239347 h 3094668"/>
              <a:gd name="connsiteX37" fmla="*/ 2674775 w 3986871"/>
              <a:gd name="connsiteY37" fmla="*/ 2040294 h 3094668"/>
              <a:gd name="connsiteX38" fmla="*/ 3135086 w 3986871"/>
              <a:gd name="connsiteY38" fmla="*/ 1816360 h 3094668"/>
              <a:gd name="connsiteX39" fmla="*/ 3986374 w 3986871"/>
              <a:gd name="connsiteY39" fmla="*/ 1779037 h 3094668"/>
              <a:gd name="connsiteX40" fmla="*/ 3694922 w 3986871"/>
              <a:gd name="connsiteY40" fmla="*/ 1716833 h 3094668"/>
              <a:gd name="connsiteX41" fmla="*/ 2923592 w 3986871"/>
              <a:gd name="connsiteY41" fmla="*/ 1579984 h 3094668"/>
              <a:gd name="connsiteX42" fmla="*/ 2513045 w 3986871"/>
              <a:gd name="connsiteY42" fmla="*/ 1517780 h 3094668"/>
              <a:gd name="connsiteX43" fmla="*/ 2276669 w 3986871"/>
              <a:gd name="connsiteY43" fmla="*/ 1716833 h 3094668"/>
              <a:gd name="connsiteX44" fmla="*/ 2102498 w 3986871"/>
              <a:gd name="connsiteY44" fmla="*/ 1716833 h 3094668"/>
              <a:gd name="connsiteX45" fmla="*/ 2027853 w 3986871"/>
              <a:gd name="connsiteY45" fmla="*/ 1492898 h 3094668"/>
              <a:gd name="connsiteX46" fmla="*/ 1940767 w 3986871"/>
              <a:gd name="connsiteY46" fmla="*/ 1468017 h 3094668"/>
              <a:gd name="connsiteX47" fmla="*/ 1816359 w 3986871"/>
              <a:gd name="connsiteY47" fmla="*/ 1642188 h 3094668"/>
              <a:gd name="connsiteX48" fmla="*/ 1791477 w 3986871"/>
              <a:gd name="connsiteY48" fmla="*/ 1766596 h 3094668"/>
              <a:gd name="connsiteX49" fmla="*/ 1579984 w 3986871"/>
              <a:gd name="connsiteY49" fmla="*/ 1779037 h 3094668"/>
              <a:gd name="connsiteX50" fmla="*/ 1418253 w 3986871"/>
              <a:gd name="connsiteY50" fmla="*/ 1567543 h 3094668"/>
              <a:gd name="connsiteX51" fmla="*/ 1629747 w 3986871"/>
              <a:gd name="connsiteY51" fmla="*/ 1306286 h 3094668"/>
              <a:gd name="connsiteX52" fmla="*/ 2251788 w 3986871"/>
              <a:gd name="connsiteY52" fmla="*/ 1181878 h 3094668"/>
              <a:gd name="connsiteX53" fmla="*/ 2513045 w 3986871"/>
              <a:gd name="connsiteY53" fmla="*/ 1069911 h 3094668"/>
              <a:gd name="connsiteX54" fmla="*/ 2749420 w 3986871"/>
              <a:gd name="connsiteY54" fmla="*/ 1144556 h 3094668"/>
              <a:gd name="connsiteX55" fmla="*/ 3122645 w 3986871"/>
              <a:gd name="connsiteY55" fmla="*/ 970384 h 3094668"/>
              <a:gd name="connsiteX56" fmla="*/ 3670041 w 3986871"/>
              <a:gd name="connsiteY56" fmla="*/ 758890 h 3094668"/>
              <a:gd name="connsiteX57" fmla="*/ 3975489 w 3986871"/>
              <a:gd name="connsiteY57" fmla="*/ 678155 h 3094668"/>
              <a:gd name="connsiteX58" fmla="*/ 3371461 w 3986871"/>
              <a:gd name="connsiteY58" fmla="*/ 696686 h 3094668"/>
              <a:gd name="connsiteX59" fmla="*/ 2861388 w 3986871"/>
              <a:gd name="connsiteY59" fmla="*/ 895739 h 3094668"/>
              <a:gd name="connsiteX60" fmla="*/ 2587690 w 3986871"/>
              <a:gd name="connsiteY60" fmla="*/ 746449 h 3094668"/>
              <a:gd name="connsiteX61" fmla="*/ 2425959 w 3986871"/>
              <a:gd name="connsiteY61" fmla="*/ 721568 h 3094668"/>
              <a:gd name="connsiteX62" fmla="*/ 2625012 w 3986871"/>
              <a:gd name="connsiteY62" fmla="*/ 335903 h 3094668"/>
              <a:gd name="connsiteX63" fmla="*/ 2475722 w 3986871"/>
              <a:gd name="connsiteY63" fmla="*/ 261258 h 3094668"/>
              <a:gd name="connsiteX64" fmla="*/ 2239347 w 3986871"/>
              <a:gd name="connsiteY64" fmla="*/ 497633 h 3094668"/>
              <a:gd name="connsiteX65" fmla="*/ 1953208 w 3986871"/>
              <a:gd name="connsiteY65" fmla="*/ 298580 h 3094668"/>
              <a:gd name="connsiteX66" fmla="*/ 2052735 w 3986871"/>
              <a:gd name="connsiteY66" fmla="*/ 597160 h 3094668"/>
              <a:gd name="connsiteX67" fmla="*/ 1928326 w 3986871"/>
              <a:gd name="connsiteY67" fmla="*/ 758890 h 3094668"/>
              <a:gd name="connsiteX68" fmla="*/ 1542661 w 3986871"/>
              <a:gd name="connsiteY68" fmla="*/ 597160 h 3094668"/>
              <a:gd name="connsiteX69" fmla="*/ 1343608 w 3986871"/>
              <a:gd name="connsiteY69" fmla="*/ 671805 h 3094668"/>
              <a:gd name="connsiteX70" fmla="*/ 1542661 w 3986871"/>
              <a:gd name="connsiteY70" fmla="*/ 298580 h 3094668"/>
              <a:gd name="connsiteX71" fmla="*/ 1555102 w 3986871"/>
              <a:gd name="connsiteY71" fmla="*/ 0 h 3094668"/>
              <a:gd name="connsiteX72" fmla="*/ 1144555 w 3986871"/>
              <a:gd name="connsiteY72" fmla="*/ 248817 h 3094668"/>
              <a:gd name="connsiteX73" fmla="*/ 933061 w 3986871"/>
              <a:gd name="connsiteY73" fmla="*/ 348343 h 3094668"/>
              <a:gd name="connsiteX74" fmla="*/ 933061 w 3986871"/>
              <a:gd name="connsiteY74" fmla="*/ 534956 h 3094668"/>
              <a:gd name="connsiteX75" fmla="*/ 684245 w 3986871"/>
              <a:gd name="connsiteY75" fmla="*/ 634482 h 3094668"/>
              <a:gd name="connsiteX76" fmla="*/ 572277 w 3986871"/>
              <a:gd name="connsiteY76" fmla="*/ 684245 h 3094668"/>
              <a:gd name="connsiteX77" fmla="*/ 634481 w 3986871"/>
              <a:gd name="connsiteY77" fmla="*/ 970384 h 3094668"/>
              <a:gd name="connsiteX78" fmla="*/ 398106 w 3986871"/>
              <a:gd name="connsiteY78" fmla="*/ 1020147 h 3094668"/>
              <a:gd name="connsiteX79" fmla="*/ 111967 w 3986871"/>
              <a:gd name="connsiteY79" fmla="*/ 1244082 h 3094668"/>
              <a:gd name="connsiteX80" fmla="*/ 49763 w 3986871"/>
              <a:gd name="connsiteY80" fmla="*/ 1990531 h 3094668"/>
              <a:gd name="connsiteX0" fmla="*/ 0 w 3986871"/>
              <a:gd name="connsiteY0" fmla="*/ 2139821 h 3094668"/>
              <a:gd name="connsiteX1" fmla="*/ 149290 w 3986871"/>
              <a:gd name="connsiteY1" fmla="*/ 1940768 h 3094668"/>
              <a:gd name="connsiteX2" fmla="*/ 373224 w 3986871"/>
              <a:gd name="connsiteY2" fmla="*/ 1891005 h 3094668"/>
              <a:gd name="connsiteX3" fmla="*/ 510073 w 3986871"/>
              <a:gd name="connsiteY3" fmla="*/ 2052735 h 3094668"/>
              <a:gd name="connsiteX4" fmla="*/ 547396 w 3986871"/>
              <a:gd name="connsiteY4" fmla="*/ 1542662 h 3094668"/>
              <a:gd name="connsiteX5" fmla="*/ 410547 w 3986871"/>
              <a:gd name="connsiteY5" fmla="*/ 1368490 h 3094668"/>
              <a:gd name="connsiteX6" fmla="*/ 609600 w 3986871"/>
              <a:gd name="connsiteY6" fmla="*/ 1331168 h 3094668"/>
              <a:gd name="connsiteX7" fmla="*/ 833794 w 3986871"/>
              <a:gd name="connsiteY7" fmla="*/ 1276350 h 3094668"/>
              <a:gd name="connsiteX8" fmla="*/ 858416 w 3986871"/>
              <a:gd name="connsiteY8" fmla="*/ 908180 h 3094668"/>
              <a:gd name="connsiteX9" fmla="*/ 1181877 w 3986871"/>
              <a:gd name="connsiteY9" fmla="*/ 622041 h 3094668"/>
              <a:gd name="connsiteX10" fmla="*/ 1144555 w 3986871"/>
              <a:gd name="connsiteY10" fmla="*/ 945503 h 3094668"/>
              <a:gd name="connsiteX11" fmla="*/ 1244081 w 3986871"/>
              <a:gd name="connsiteY11" fmla="*/ 1132115 h 3094668"/>
              <a:gd name="connsiteX12" fmla="*/ 1691951 w 3986871"/>
              <a:gd name="connsiteY12" fmla="*/ 920621 h 3094668"/>
              <a:gd name="connsiteX13" fmla="*/ 1978090 w 3986871"/>
              <a:gd name="connsiteY13" fmla="*/ 957943 h 3094668"/>
              <a:gd name="connsiteX14" fmla="*/ 2226906 w 3986871"/>
              <a:gd name="connsiteY14" fmla="*/ 870858 h 3094668"/>
              <a:gd name="connsiteX15" fmla="*/ 2450841 w 3986871"/>
              <a:gd name="connsiteY15" fmla="*/ 920621 h 3094668"/>
              <a:gd name="connsiteX16" fmla="*/ 2040294 w 3986871"/>
              <a:gd name="connsiteY16" fmla="*/ 1082352 h 3094668"/>
              <a:gd name="connsiteX17" fmla="*/ 1555102 w 3986871"/>
              <a:gd name="connsiteY17" fmla="*/ 1169437 h 3094668"/>
              <a:gd name="connsiteX18" fmla="*/ 1244081 w 3986871"/>
              <a:gd name="connsiteY18" fmla="*/ 1405813 h 3094668"/>
              <a:gd name="connsiteX19" fmla="*/ 1181877 w 3986871"/>
              <a:gd name="connsiteY19" fmla="*/ 1530221 h 3094668"/>
              <a:gd name="connsiteX20" fmla="*/ 1169437 w 3986871"/>
              <a:gd name="connsiteY20" fmla="*/ 1667070 h 3094668"/>
              <a:gd name="connsiteX21" fmla="*/ 1156996 w 3986871"/>
              <a:gd name="connsiteY21" fmla="*/ 1990531 h 3094668"/>
              <a:gd name="connsiteX22" fmla="*/ 1617306 w 3986871"/>
              <a:gd name="connsiteY22" fmla="*/ 2077617 h 3094668"/>
              <a:gd name="connsiteX23" fmla="*/ 2276669 w 3986871"/>
              <a:gd name="connsiteY23" fmla="*/ 1940768 h 3094668"/>
              <a:gd name="connsiteX24" fmla="*/ 2704711 w 3986871"/>
              <a:gd name="connsiteY24" fmla="*/ 1729533 h 3094668"/>
              <a:gd name="connsiteX25" fmla="*/ 2513045 w 3986871"/>
              <a:gd name="connsiteY25" fmla="*/ 1990531 h 3094668"/>
              <a:gd name="connsiteX26" fmla="*/ 2456154 w 3986871"/>
              <a:gd name="connsiteY26" fmla="*/ 2114162 h 3094668"/>
              <a:gd name="connsiteX27" fmla="*/ 2516285 w 3986871"/>
              <a:gd name="connsiteY27" fmla="*/ 2239347 h 3094668"/>
              <a:gd name="connsiteX28" fmla="*/ 1107233 w 3986871"/>
              <a:gd name="connsiteY28" fmla="*/ 2587690 h 3094668"/>
              <a:gd name="connsiteX29" fmla="*/ 1094792 w 3986871"/>
              <a:gd name="connsiteY29" fmla="*/ 2811625 h 3094668"/>
              <a:gd name="connsiteX30" fmla="*/ 1368490 w 3986871"/>
              <a:gd name="connsiteY30" fmla="*/ 2786743 h 3094668"/>
              <a:gd name="connsiteX31" fmla="*/ 1268963 w 3986871"/>
              <a:gd name="connsiteY31" fmla="*/ 3060441 h 3094668"/>
              <a:gd name="connsiteX32" fmla="*/ 1468016 w 3986871"/>
              <a:gd name="connsiteY32" fmla="*/ 3048000 h 3094668"/>
              <a:gd name="connsiteX33" fmla="*/ 1878563 w 3986871"/>
              <a:gd name="connsiteY33" fmla="*/ 2674776 h 3094668"/>
              <a:gd name="connsiteX34" fmla="*/ 2158352 w 3986871"/>
              <a:gd name="connsiteY34" fmla="*/ 2495291 h 3094668"/>
              <a:gd name="connsiteX35" fmla="*/ 2861388 w 3986871"/>
              <a:gd name="connsiteY35" fmla="*/ 2475723 h 3094668"/>
              <a:gd name="connsiteX36" fmla="*/ 2873828 w 3986871"/>
              <a:gd name="connsiteY36" fmla="*/ 2239347 h 3094668"/>
              <a:gd name="connsiteX37" fmla="*/ 2674775 w 3986871"/>
              <a:gd name="connsiteY37" fmla="*/ 2040294 h 3094668"/>
              <a:gd name="connsiteX38" fmla="*/ 3135086 w 3986871"/>
              <a:gd name="connsiteY38" fmla="*/ 1816360 h 3094668"/>
              <a:gd name="connsiteX39" fmla="*/ 3986374 w 3986871"/>
              <a:gd name="connsiteY39" fmla="*/ 1779037 h 3094668"/>
              <a:gd name="connsiteX40" fmla="*/ 3694922 w 3986871"/>
              <a:gd name="connsiteY40" fmla="*/ 1716833 h 3094668"/>
              <a:gd name="connsiteX41" fmla="*/ 2923592 w 3986871"/>
              <a:gd name="connsiteY41" fmla="*/ 1579984 h 3094668"/>
              <a:gd name="connsiteX42" fmla="*/ 2513045 w 3986871"/>
              <a:gd name="connsiteY42" fmla="*/ 1517780 h 3094668"/>
              <a:gd name="connsiteX43" fmla="*/ 2276669 w 3986871"/>
              <a:gd name="connsiteY43" fmla="*/ 1716833 h 3094668"/>
              <a:gd name="connsiteX44" fmla="*/ 2102498 w 3986871"/>
              <a:gd name="connsiteY44" fmla="*/ 1716833 h 3094668"/>
              <a:gd name="connsiteX45" fmla="*/ 2027853 w 3986871"/>
              <a:gd name="connsiteY45" fmla="*/ 1492898 h 3094668"/>
              <a:gd name="connsiteX46" fmla="*/ 1940767 w 3986871"/>
              <a:gd name="connsiteY46" fmla="*/ 1468017 h 3094668"/>
              <a:gd name="connsiteX47" fmla="*/ 1816359 w 3986871"/>
              <a:gd name="connsiteY47" fmla="*/ 1642188 h 3094668"/>
              <a:gd name="connsiteX48" fmla="*/ 1791477 w 3986871"/>
              <a:gd name="connsiteY48" fmla="*/ 1766596 h 3094668"/>
              <a:gd name="connsiteX49" fmla="*/ 1579984 w 3986871"/>
              <a:gd name="connsiteY49" fmla="*/ 1779037 h 3094668"/>
              <a:gd name="connsiteX50" fmla="*/ 1418253 w 3986871"/>
              <a:gd name="connsiteY50" fmla="*/ 1567543 h 3094668"/>
              <a:gd name="connsiteX51" fmla="*/ 1629747 w 3986871"/>
              <a:gd name="connsiteY51" fmla="*/ 1306286 h 3094668"/>
              <a:gd name="connsiteX52" fmla="*/ 2251788 w 3986871"/>
              <a:gd name="connsiteY52" fmla="*/ 1181878 h 3094668"/>
              <a:gd name="connsiteX53" fmla="*/ 2513045 w 3986871"/>
              <a:gd name="connsiteY53" fmla="*/ 1069911 h 3094668"/>
              <a:gd name="connsiteX54" fmla="*/ 2749420 w 3986871"/>
              <a:gd name="connsiteY54" fmla="*/ 1144556 h 3094668"/>
              <a:gd name="connsiteX55" fmla="*/ 3122645 w 3986871"/>
              <a:gd name="connsiteY55" fmla="*/ 970384 h 3094668"/>
              <a:gd name="connsiteX56" fmla="*/ 3670041 w 3986871"/>
              <a:gd name="connsiteY56" fmla="*/ 758890 h 3094668"/>
              <a:gd name="connsiteX57" fmla="*/ 3975489 w 3986871"/>
              <a:gd name="connsiteY57" fmla="*/ 678155 h 3094668"/>
              <a:gd name="connsiteX58" fmla="*/ 3371461 w 3986871"/>
              <a:gd name="connsiteY58" fmla="*/ 696686 h 3094668"/>
              <a:gd name="connsiteX59" fmla="*/ 2861388 w 3986871"/>
              <a:gd name="connsiteY59" fmla="*/ 895739 h 3094668"/>
              <a:gd name="connsiteX60" fmla="*/ 2587690 w 3986871"/>
              <a:gd name="connsiteY60" fmla="*/ 746449 h 3094668"/>
              <a:gd name="connsiteX61" fmla="*/ 2425959 w 3986871"/>
              <a:gd name="connsiteY61" fmla="*/ 721568 h 3094668"/>
              <a:gd name="connsiteX62" fmla="*/ 2625012 w 3986871"/>
              <a:gd name="connsiteY62" fmla="*/ 335903 h 3094668"/>
              <a:gd name="connsiteX63" fmla="*/ 2475722 w 3986871"/>
              <a:gd name="connsiteY63" fmla="*/ 261258 h 3094668"/>
              <a:gd name="connsiteX64" fmla="*/ 2239347 w 3986871"/>
              <a:gd name="connsiteY64" fmla="*/ 497633 h 3094668"/>
              <a:gd name="connsiteX65" fmla="*/ 1953208 w 3986871"/>
              <a:gd name="connsiteY65" fmla="*/ 298580 h 3094668"/>
              <a:gd name="connsiteX66" fmla="*/ 2052735 w 3986871"/>
              <a:gd name="connsiteY66" fmla="*/ 597160 h 3094668"/>
              <a:gd name="connsiteX67" fmla="*/ 1928326 w 3986871"/>
              <a:gd name="connsiteY67" fmla="*/ 758890 h 3094668"/>
              <a:gd name="connsiteX68" fmla="*/ 1542661 w 3986871"/>
              <a:gd name="connsiteY68" fmla="*/ 597160 h 3094668"/>
              <a:gd name="connsiteX69" fmla="*/ 1343608 w 3986871"/>
              <a:gd name="connsiteY69" fmla="*/ 671805 h 3094668"/>
              <a:gd name="connsiteX70" fmla="*/ 1542661 w 3986871"/>
              <a:gd name="connsiteY70" fmla="*/ 298580 h 3094668"/>
              <a:gd name="connsiteX71" fmla="*/ 1555102 w 3986871"/>
              <a:gd name="connsiteY71" fmla="*/ 0 h 3094668"/>
              <a:gd name="connsiteX72" fmla="*/ 1144555 w 3986871"/>
              <a:gd name="connsiteY72" fmla="*/ 248817 h 3094668"/>
              <a:gd name="connsiteX73" fmla="*/ 933061 w 3986871"/>
              <a:gd name="connsiteY73" fmla="*/ 348343 h 3094668"/>
              <a:gd name="connsiteX74" fmla="*/ 933061 w 3986871"/>
              <a:gd name="connsiteY74" fmla="*/ 534956 h 3094668"/>
              <a:gd name="connsiteX75" fmla="*/ 684245 w 3986871"/>
              <a:gd name="connsiteY75" fmla="*/ 634482 h 3094668"/>
              <a:gd name="connsiteX76" fmla="*/ 572277 w 3986871"/>
              <a:gd name="connsiteY76" fmla="*/ 684245 h 3094668"/>
              <a:gd name="connsiteX77" fmla="*/ 634481 w 3986871"/>
              <a:gd name="connsiteY77" fmla="*/ 970384 h 3094668"/>
              <a:gd name="connsiteX78" fmla="*/ 398106 w 3986871"/>
              <a:gd name="connsiteY78" fmla="*/ 1020147 h 3094668"/>
              <a:gd name="connsiteX79" fmla="*/ 111967 w 3986871"/>
              <a:gd name="connsiteY79" fmla="*/ 1244082 h 3094668"/>
              <a:gd name="connsiteX80" fmla="*/ 49763 w 3986871"/>
              <a:gd name="connsiteY80" fmla="*/ 1990531 h 3094668"/>
              <a:gd name="connsiteX0" fmla="*/ 0 w 3986871"/>
              <a:gd name="connsiteY0" fmla="*/ 2139821 h 3094668"/>
              <a:gd name="connsiteX1" fmla="*/ 149290 w 3986871"/>
              <a:gd name="connsiteY1" fmla="*/ 1940768 h 3094668"/>
              <a:gd name="connsiteX2" fmla="*/ 373224 w 3986871"/>
              <a:gd name="connsiteY2" fmla="*/ 1891005 h 3094668"/>
              <a:gd name="connsiteX3" fmla="*/ 510073 w 3986871"/>
              <a:gd name="connsiteY3" fmla="*/ 2052735 h 3094668"/>
              <a:gd name="connsiteX4" fmla="*/ 547396 w 3986871"/>
              <a:gd name="connsiteY4" fmla="*/ 1542662 h 3094668"/>
              <a:gd name="connsiteX5" fmla="*/ 410547 w 3986871"/>
              <a:gd name="connsiteY5" fmla="*/ 1368490 h 3094668"/>
              <a:gd name="connsiteX6" fmla="*/ 609600 w 3986871"/>
              <a:gd name="connsiteY6" fmla="*/ 1331168 h 3094668"/>
              <a:gd name="connsiteX7" fmla="*/ 833794 w 3986871"/>
              <a:gd name="connsiteY7" fmla="*/ 1276350 h 3094668"/>
              <a:gd name="connsiteX8" fmla="*/ 858416 w 3986871"/>
              <a:gd name="connsiteY8" fmla="*/ 908180 h 3094668"/>
              <a:gd name="connsiteX9" fmla="*/ 1181877 w 3986871"/>
              <a:gd name="connsiteY9" fmla="*/ 622041 h 3094668"/>
              <a:gd name="connsiteX10" fmla="*/ 1144555 w 3986871"/>
              <a:gd name="connsiteY10" fmla="*/ 945503 h 3094668"/>
              <a:gd name="connsiteX11" fmla="*/ 1244081 w 3986871"/>
              <a:gd name="connsiteY11" fmla="*/ 1132115 h 3094668"/>
              <a:gd name="connsiteX12" fmla="*/ 1691951 w 3986871"/>
              <a:gd name="connsiteY12" fmla="*/ 920621 h 3094668"/>
              <a:gd name="connsiteX13" fmla="*/ 1978090 w 3986871"/>
              <a:gd name="connsiteY13" fmla="*/ 957943 h 3094668"/>
              <a:gd name="connsiteX14" fmla="*/ 2226906 w 3986871"/>
              <a:gd name="connsiteY14" fmla="*/ 870858 h 3094668"/>
              <a:gd name="connsiteX15" fmla="*/ 2450841 w 3986871"/>
              <a:gd name="connsiteY15" fmla="*/ 920621 h 3094668"/>
              <a:gd name="connsiteX16" fmla="*/ 2040294 w 3986871"/>
              <a:gd name="connsiteY16" fmla="*/ 1082352 h 3094668"/>
              <a:gd name="connsiteX17" fmla="*/ 1555102 w 3986871"/>
              <a:gd name="connsiteY17" fmla="*/ 1169437 h 3094668"/>
              <a:gd name="connsiteX18" fmla="*/ 1244081 w 3986871"/>
              <a:gd name="connsiteY18" fmla="*/ 1405813 h 3094668"/>
              <a:gd name="connsiteX19" fmla="*/ 1181877 w 3986871"/>
              <a:gd name="connsiteY19" fmla="*/ 1530221 h 3094668"/>
              <a:gd name="connsiteX20" fmla="*/ 1169437 w 3986871"/>
              <a:gd name="connsiteY20" fmla="*/ 1667070 h 3094668"/>
              <a:gd name="connsiteX21" fmla="*/ 1156996 w 3986871"/>
              <a:gd name="connsiteY21" fmla="*/ 1990531 h 3094668"/>
              <a:gd name="connsiteX22" fmla="*/ 1617306 w 3986871"/>
              <a:gd name="connsiteY22" fmla="*/ 2077617 h 3094668"/>
              <a:gd name="connsiteX23" fmla="*/ 2276669 w 3986871"/>
              <a:gd name="connsiteY23" fmla="*/ 1940768 h 3094668"/>
              <a:gd name="connsiteX24" fmla="*/ 2704711 w 3986871"/>
              <a:gd name="connsiteY24" fmla="*/ 1729533 h 3094668"/>
              <a:gd name="connsiteX25" fmla="*/ 2513045 w 3986871"/>
              <a:gd name="connsiteY25" fmla="*/ 1990531 h 3094668"/>
              <a:gd name="connsiteX26" fmla="*/ 2456154 w 3986871"/>
              <a:gd name="connsiteY26" fmla="*/ 2114162 h 3094668"/>
              <a:gd name="connsiteX27" fmla="*/ 2516285 w 3986871"/>
              <a:gd name="connsiteY27" fmla="*/ 2239347 h 3094668"/>
              <a:gd name="connsiteX28" fmla="*/ 1107233 w 3986871"/>
              <a:gd name="connsiteY28" fmla="*/ 2587690 h 3094668"/>
              <a:gd name="connsiteX29" fmla="*/ 1094792 w 3986871"/>
              <a:gd name="connsiteY29" fmla="*/ 2811625 h 3094668"/>
              <a:gd name="connsiteX30" fmla="*/ 1368490 w 3986871"/>
              <a:gd name="connsiteY30" fmla="*/ 2786743 h 3094668"/>
              <a:gd name="connsiteX31" fmla="*/ 1268963 w 3986871"/>
              <a:gd name="connsiteY31" fmla="*/ 3060441 h 3094668"/>
              <a:gd name="connsiteX32" fmla="*/ 1468016 w 3986871"/>
              <a:gd name="connsiteY32" fmla="*/ 3048000 h 3094668"/>
              <a:gd name="connsiteX33" fmla="*/ 1878563 w 3986871"/>
              <a:gd name="connsiteY33" fmla="*/ 2674776 h 3094668"/>
              <a:gd name="connsiteX34" fmla="*/ 2158352 w 3986871"/>
              <a:gd name="connsiteY34" fmla="*/ 2495291 h 3094668"/>
              <a:gd name="connsiteX35" fmla="*/ 2861388 w 3986871"/>
              <a:gd name="connsiteY35" fmla="*/ 2475723 h 3094668"/>
              <a:gd name="connsiteX36" fmla="*/ 2873828 w 3986871"/>
              <a:gd name="connsiteY36" fmla="*/ 2239347 h 3094668"/>
              <a:gd name="connsiteX37" fmla="*/ 2674775 w 3986871"/>
              <a:gd name="connsiteY37" fmla="*/ 2040294 h 3094668"/>
              <a:gd name="connsiteX38" fmla="*/ 3135086 w 3986871"/>
              <a:gd name="connsiteY38" fmla="*/ 1816360 h 3094668"/>
              <a:gd name="connsiteX39" fmla="*/ 3986374 w 3986871"/>
              <a:gd name="connsiteY39" fmla="*/ 1779037 h 3094668"/>
              <a:gd name="connsiteX40" fmla="*/ 3694922 w 3986871"/>
              <a:gd name="connsiteY40" fmla="*/ 1716833 h 3094668"/>
              <a:gd name="connsiteX41" fmla="*/ 2923592 w 3986871"/>
              <a:gd name="connsiteY41" fmla="*/ 1579984 h 3094668"/>
              <a:gd name="connsiteX42" fmla="*/ 2513045 w 3986871"/>
              <a:gd name="connsiteY42" fmla="*/ 1517780 h 3094668"/>
              <a:gd name="connsiteX43" fmla="*/ 2276669 w 3986871"/>
              <a:gd name="connsiteY43" fmla="*/ 1716833 h 3094668"/>
              <a:gd name="connsiteX44" fmla="*/ 2102498 w 3986871"/>
              <a:gd name="connsiteY44" fmla="*/ 1716833 h 3094668"/>
              <a:gd name="connsiteX45" fmla="*/ 2027853 w 3986871"/>
              <a:gd name="connsiteY45" fmla="*/ 1492898 h 3094668"/>
              <a:gd name="connsiteX46" fmla="*/ 1940767 w 3986871"/>
              <a:gd name="connsiteY46" fmla="*/ 1468017 h 3094668"/>
              <a:gd name="connsiteX47" fmla="*/ 1816359 w 3986871"/>
              <a:gd name="connsiteY47" fmla="*/ 1642188 h 3094668"/>
              <a:gd name="connsiteX48" fmla="*/ 1791477 w 3986871"/>
              <a:gd name="connsiteY48" fmla="*/ 1766596 h 3094668"/>
              <a:gd name="connsiteX49" fmla="*/ 1579984 w 3986871"/>
              <a:gd name="connsiteY49" fmla="*/ 1779037 h 3094668"/>
              <a:gd name="connsiteX50" fmla="*/ 1418253 w 3986871"/>
              <a:gd name="connsiteY50" fmla="*/ 1567543 h 3094668"/>
              <a:gd name="connsiteX51" fmla="*/ 1629747 w 3986871"/>
              <a:gd name="connsiteY51" fmla="*/ 1306286 h 3094668"/>
              <a:gd name="connsiteX52" fmla="*/ 2251788 w 3986871"/>
              <a:gd name="connsiteY52" fmla="*/ 1181878 h 3094668"/>
              <a:gd name="connsiteX53" fmla="*/ 2513045 w 3986871"/>
              <a:gd name="connsiteY53" fmla="*/ 1069911 h 3094668"/>
              <a:gd name="connsiteX54" fmla="*/ 2749420 w 3986871"/>
              <a:gd name="connsiteY54" fmla="*/ 1144556 h 3094668"/>
              <a:gd name="connsiteX55" fmla="*/ 3122645 w 3986871"/>
              <a:gd name="connsiteY55" fmla="*/ 970384 h 3094668"/>
              <a:gd name="connsiteX56" fmla="*/ 3670041 w 3986871"/>
              <a:gd name="connsiteY56" fmla="*/ 758890 h 3094668"/>
              <a:gd name="connsiteX57" fmla="*/ 3975489 w 3986871"/>
              <a:gd name="connsiteY57" fmla="*/ 678155 h 3094668"/>
              <a:gd name="connsiteX58" fmla="*/ 3371461 w 3986871"/>
              <a:gd name="connsiteY58" fmla="*/ 696686 h 3094668"/>
              <a:gd name="connsiteX59" fmla="*/ 2861388 w 3986871"/>
              <a:gd name="connsiteY59" fmla="*/ 895739 h 3094668"/>
              <a:gd name="connsiteX60" fmla="*/ 2587690 w 3986871"/>
              <a:gd name="connsiteY60" fmla="*/ 746449 h 3094668"/>
              <a:gd name="connsiteX61" fmla="*/ 2425959 w 3986871"/>
              <a:gd name="connsiteY61" fmla="*/ 721568 h 3094668"/>
              <a:gd name="connsiteX62" fmla="*/ 2625012 w 3986871"/>
              <a:gd name="connsiteY62" fmla="*/ 335903 h 3094668"/>
              <a:gd name="connsiteX63" fmla="*/ 2475722 w 3986871"/>
              <a:gd name="connsiteY63" fmla="*/ 261258 h 3094668"/>
              <a:gd name="connsiteX64" fmla="*/ 2239347 w 3986871"/>
              <a:gd name="connsiteY64" fmla="*/ 497633 h 3094668"/>
              <a:gd name="connsiteX65" fmla="*/ 1953208 w 3986871"/>
              <a:gd name="connsiteY65" fmla="*/ 298580 h 3094668"/>
              <a:gd name="connsiteX66" fmla="*/ 2052735 w 3986871"/>
              <a:gd name="connsiteY66" fmla="*/ 597160 h 3094668"/>
              <a:gd name="connsiteX67" fmla="*/ 1928326 w 3986871"/>
              <a:gd name="connsiteY67" fmla="*/ 758890 h 3094668"/>
              <a:gd name="connsiteX68" fmla="*/ 1542661 w 3986871"/>
              <a:gd name="connsiteY68" fmla="*/ 597160 h 3094668"/>
              <a:gd name="connsiteX69" fmla="*/ 1343608 w 3986871"/>
              <a:gd name="connsiteY69" fmla="*/ 671805 h 3094668"/>
              <a:gd name="connsiteX70" fmla="*/ 1542661 w 3986871"/>
              <a:gd name="connsiteY70" fmla="*/ 298580 h 3094668"/>
              <a:gd name="connsiteX71" fmla="*/ 1555102 w 3986871"/>
              <a:gd name="connsiteY71" fmla="*/ 0 h 3094668"/>
              <a:gd name="connsiteX72" fmla="*/ 1144555 w 3986871"/>
              <a:gd name="connsiteY72" fmla="*/ 248817 h 3094668"/>
              <a:gd name="connsiteX73" fmla="*/ 933061 w 3986871"/>
              <a:gd name="connsiteY73" fmla="*/ 348343 h 3094668"/>
              <a:gd name="connsiteX74" fmla="*/ 933061 w 3986871"/>
              <a:gd name="connsiteY74" fmla="*/ 534956 h 3094668"/>
              <a:gd name="connsiteX75" fmla="*/ 684245 w 3986871"/>
              <a:gd name="connsiteY75" fmla="*/ 634482 h 3094668"/>
              <a:gd name="connsiteX76" fmla="*/ 572277 w 3986871"/>
              <a:gd name="connsiteY76" fmla="*/ 684245 h 3094668"/>
              <a:gd name="connsiteX77" fmla="*/ 634481 w 3986871"/>
              <a:gd name="connsiteY77" fmla="*/ 970384 h 3094668"/>
              <a:gd name="connsiteX78" fmla="*/ 398106 w 3986871"/>
              <a:gd name="connsiteY78" fmla="*/ 1020147 h 3094668"/>
              <a:gd name="connsiteX79" fmla="*/ 111967 w 3986871"/>
              <a:gd name="connsiteY79" fmla="*/ 1244082 h 3094668"/>
              <a:gd name="connsiteX80" fmla="*/ 49763 w 3986871"/>
              <a:gd name="connsiteY80" fmla="*/ 1990531 h 3094668"/>
              <a:gd name="connsiteX0" fmla="*/ 0 w 3986871"/>
              <a:gd name="connsiteY0" fmla="*/ 2139821 h 3094668"/>
              <a:gd name="connsiteX1" fmla="*/ 149290 w 3986871"/>
              <a:gd name="connsiteY1" fmla="*/ 1940768 h 3094668"/>
              <a:gd name="connsiteX2" fmla="*/ 373224 w 3986871"/>
              <a:gd name="connsiteY2" fmla="*/ 1891005 h 3094668"/>
              <a:gd name="connsiteX3" fmla="*/ 497373 w 3986871"/>
              <a:gd name="connsiteY3" fmla="*/ 2040035 h 3094668"/>
              <a:gd name="connsiteX4" fmla="*/ 547396 w 3986871"/>
              <a:gd name="connsiteY4" fmla="*/ 1542662 h 3094668"/>
              <a:gd name="connsiteX5" fmla="*/ 410547 w 3986871"/>
              <a:gd name="connsiteY5" fmla="*/ 1368490 h 3094668"/>
              <a:gd name="connsiteX6" fmla="*/ 609600 w 3986871"/>
              <a:gd name="connsiteY6" fmla="*/ 1331168 h 3094668"/>
              <a:gd name="connsiteX7" fmla="*/ 833794 w 3986871"/>
              <a:gd name="connsiteY7" fmla="*/ 1276350 h 3094668"/>
              <a:gd name="connsiteX8" fmla="*/ 858416 w 3986871"/>
              <a:gd name="connsiteY8" fmla="*/ 908180 h 3094668"/>
              <a:gd name="connsiteX9" fmla="*/ 1181877 w 3986871"/>
              <a:gd name="connsiteY9" fmla="*/ 622041 h 3094668"/>
              <a:gd name="connsiteX10" fmla="*/ 1144555 w 3986871"/>
              <a:gd name="connsiteY10" fmla="*/ 945503 h 3094668"/>
              <a:gd name="connsiteX11" fmla="*/ 1244081 w 3986871"/>
              <a:gd name="connsiteY11" fmla="*/ 1132115 h 3094668"/>
              <a:gd name="connsiteX12" fmla="*/ 1691951 w 3986871"/>
              <a:gd name="connsiteY12" fmla="*/ 920621 h 3094668"/>
              <a:gd name="connsiteX13" fmla="*/ 1978090 w 3986871"/>
              <a:gd name="connsiteY13" fmla="*/ 957943 h 3094668"/>
              <a:gd name="connsiteX14" fmla="*/ 2226906 w 3986871"/>
              <a:gd name="connsiteY14" fmla="*/ 870858 h 3094668"/>
              <a:gd name="connsiteX15" fmla="*/ 2450841 w 3986871"/>
              <a:gd name="connsiteY15" fmla="*/ 920621 h 3094668"/>
              <a:gd name="connsiteX16" fmla="*/ 2040294 w 3986871"/>
              <a:gd name="connsiteY16" fmla="*/ 1082352 h 3094668"/>
              <a:gd name="connsiteX17" fmla="*/ 1555102 w 3986871"/>
              <a:gd name="connsiteY17" fmla="*/ 1169437 h 3094668"/>
              <a:gd name="connsiteX18" fmla="*/ 1244081 w 3986871"/>
              <a:gd name="connsiteY18" fmla="*/ 1405813 h 3094668"/>
              <a:gd name="connsiteX19" fmla="*/ 1181877 w 3986871"/>
              <a:gd name="connsiteY19" fmla="*/ 1530221 h 3094668"/>
              <a:gd name="connsiteX20" fmla="*/ 1169437 w 3986871"/>
              <a:gd name="connsiteY20" fmla="*/ 1667070 h 3094668"/>
              <a:gd name="connsiteX21" fmla="*/ 1156996 w 3986871"/>
              <a:gd name="connsiteY21" fmla="*/ 1990531 h 3094668"/>
              <a:gd name="connsiteX22" fmla="*/ 1617306 w 3986871"/>
              <a:gd name="connsiteY22" fmla="*/ 2077617 h 3094668"/>
              <a:gd name="connsiteX23" fmla="*/ 2276669 w 3986871"/>
              <a:gd name="connsiteY23" fmla="*/ 1940768 h 3094668"/>
              <a:gd name="connsiteX24" fmla="*/ 2704711 w 3986871"/>
              <a:gd name="connsiteY24" fmla="*/ 1729533 h 3094668"/>
              <a:gd name="connsiteX25" fmla="*/ 2513045 w 3986871"/>
              <a:gd name="connsiteY25" fmla="*/ 1990531 h 3094668"/>
              <a:gd name="connsiteX26" fmla="*/ 2456154 w 3986871"/>
              <a:gd name="connsiteY26" fmla="*/ 2114162 h 3094668"/>
              <a:gd name="connsiteX27" fmla="*/ 2516285 w 3986871"/>
              <a:gd name="connsiteY27" fmla="*/ 2239347 h 3094668"/>
              <a:gd name="connsiteX28" fmla="*/ 1107233 w 3986871"/>
              <a:gd name="connsiteY28" fmla="*/ 2587690 h 3094668"/>
              <a:gd name="connsiteX29" fmla="*/ 1094792 w 3986871"/>
              <a:gd name="connsiteY29" fmla="*/ 2811625 h 3094668"/>
              <a:gd name="connsiteX30" fmla="*/ 1368490 w 3986871"/>
              <a:gd name="connsiteY30" fmla="*/ 2786743 h 3094668"/>
              <a:gd name="connsiteX31" fmla="*/ 1268963 w 3986871"/>
              <a:gd name="connsiteY31" fmla="*/ 3060441 h 3094668"/>
              <a:gd name="connsiteX32" fmla="*/ 1468016 w 3986871"/>
              <a:gd name="connsiteY32" fmla="*/ 3048000 h 3094668"/>
              <a:gd name="connsiteX33" fmla="*/ 1878563 w 3986871"/>
              <a:gd name="connsiteY33" fmla="*/ 2674776 h 3094668"/>
              <a:gd name="connsiteX34" fmla="*/ 2158352 w 3986871"/>
              <a:gd name="connsiteY34" fmla="*/ 2495291 h 3094668"/>
              <a:gd name="connsiteX35" fmla="*/ 2861388 w 3986871"/>
              <a:gd name="connsiteY35" fmla="*/ 2475723 h 3094668"/>
              <a:gd name="connsiteX36" fmla="*/ 2873828 w 3986871"/>
              <a:gd name="connsiteY36" fmla="*/ 2239347 h 3094668"/>
              <a:gd name="connsiteX37" fmla="*/ 2674775 w 3986871"/>
              <a:gd name="connsiteY37" fmla="*/ 2040294 h 3094668"/>
              <a:gd name="connsiteX38" fmla="*/ 3135086 w 3986871"/>
              <a:gd name="connsiteY38" fmla="*/ 1816360 h 3094668"/>
              <a:gd name="connsiteX39" fmla="*/ 3986374 w 3986871"/>
              <a:gd name="connsiteY39" fmla="*/ 1779037 h 3094668"/>
              <a:gd name="connsiteX40" fmla="*/ 3694922 w 3986871"/>
              <a:gd name="connsiteY40" fmla="*/ 1716833 h 3094668"/>
              <a:gd name="connsiteX41" fmla="*/ 2923592 w 3986871"/>
              <a:gd name="connsiteY41" fmla="*/ 1579984 h 3094668"/>
              <a:gd name="connsiteX42" fmla="*/ 2513045 w 3986871"/>
              <a:gd name="connsiteY42" fmla="*/ 1517780 h 3094668"/>
              <a:gd name="connsiteX43" fmla="*/ 2276669 w 3986871"/>
              <a:gd name="connsiteY43" fmla="*/ 1716833 h 3094668"/>
              <a:gd name="connsiteX44" fmla="*/ 2102498 w 3986871"/>
              <a:gd name="connsiteY44" fmla="*/ 1716833 h 3094668"/>
              <a:gd name="connsiteX45" fmla="*/ 2027853 w 3986871"/>
              <a:gd name="connsiteY45" fmla="*/ 1492898 h 3094668"/>
              <a:gd name="connsiteX46" fmla="*/ 1940767 w 3986871"/>
              <a:gd name="connsiteY46" fmla="*/ 1468017 h 3094668"/>
              <a:gd name="connsiteX47" fmla="*/ 1816359 w 3986871"/>
              <a:gd name="connsiteY47" fmla="*/ 1642188 h 3094668"/>
              <a:gd name="connsiteX48" fmla="*/ 1791477 w 3986871"/>
              <a:gd name="connsiteY48" fmla="*/ 1766596 h 3094668"/>
              <a:gd name="connsiteX49" fmla="*/ 1579984 w 3986871"/>
              <a:gd name="connsiteY49" fmla="*/ 1779037 h 3094668"/>
              <a:gd name="connsiteX50" fmla="*/ 1418253 w 3986871"/>
              <a:gd name="connsiteY50" fmla="*/ 1567543 h 3094668"/>
              <a:gd name="connsiteX51" fmla="*/ 1629747 w 3986871"/>
              <a:gd name="connsiteY51" fmla="*/ 1306286 h 3094668"/>
              <a:gd name="connsiteX52" fmla="*/ 2251788 w 3986871"/>
              <a:gd name="connsiteY52" fmla="*/ 1181878 h 3094668"/>
              <a:gd name="connsiteX53" fmla="*/ 2513045 w 3986871"/>
              <a:gd name="connsiteY53" fmla="*/ 1069911 h 3094668"/>
              <a:gd name="connsiteX54" fmla="*/ 2749420 w 3986871"/>
              <a:gd name="connsiteY54" fmla="*/ 1144556 h 3094668"/>
              <a:gd name="connsiteX55" fmla="*/ 3122645 w 3986871"/>
              <a:gd name="connsiteY55" fmla="*/ 970384 h 3094668"/>
              <a:gd name="connsiteX56" fmla="*/ 3670041 w 3986871"/>
              <a:gd name="connsiteY56" fmla="*/ 758890 h 3094668"/>
              <a:gd name="connsiteX57" fmla="*/ 3975489 w 3986871"/>
              <a:gd name="connsiteY57" fmla="*/ 678155 h 3094668"/>
              <a:gd name="connsiteX58" fmla="*/ 3371461 w 3986871"/>
              <a:gd name="connsiteY58" fmla="*/ 696686 h 3094668"/>
              <a:gd name="connsiteX59" fmla="*/ 2861388 w 3986871"/>
              <a:gd name="connsiteY59" fmla="*/ 895739 h 3094668"/>
              <a:gd name="connsiteX60" fmla="*/ 2587690 w 3986871"/>
              <a:gd name="connsiteY60" fmla="*/ 746449 h 3094668"/>
              <a:gd name="connsiteX61" fmla="*/ 2425959 w 3986871"/>
              <a:gd name="connsiteY61" fmla="*/ 721568 h 3094668"/>
              <a:gd name="connsiteX62" fmla="*/ 2625012 w 3986871"/>
              <a:gd name="connsiteY62" fmla="*/ 335903 h 3094668"/>
              <a:gd name="connsiteX63" fmla="*/ 2475722 w 3986871"/>
              <a:gd name="connsiteY63" fmla="*/ 261258 h 3094668"/>
              <a:gd name="connsiteX64" fmla="*/ 2239347 w 3986871"/>
              <a:gd name="connsiteY64" fmla="*/ 497633 h 3094668"/>
              <a:gd name="connsiteX65" fmla="*/ 1953208 w 3986871"/>
              <a:gd name="connsiteY65" fmla="*/ 298580 h 3094668"/>
              <a:gd name="connsiteX66" fmla="*/ 2052735 w 3986871"/>
              <a:gd name="connsiteY66" fmla="*/ 597160 h 3094668"/>
              <a:gd name="connsiteX67" fmla="*/ 1928326 w 3986871"/>
              <a:gd name="connsiteY67" fmla="*/ 758890 h 3094668"/>
              <a:gd name="connsiteX68" fmla="*/ 1542661 w 3986871"/>
              <a:gd name="connsiteY68" fmla="*/ 597160 h 3094668"/>
              <a:gd name="connsiteX69" fmla="*/ 1343608 w 3986871"/>
              <a:gd name="connsiteY69" fmla="*/ 671805 h 3094668"/>
              <a:gd name="connsiteX70" fmla="*/ 1542661 w 3986871"/>
              <a:gd name="connsiteY70" fmla="*/ 298580 h 3094668"/>
              <a:gd name="connsiteX71" fmla="*/ 1555102 w 3986871"/>
              <a:gd name="connsiteY71" fmla="*/ 0 h 3094668"/>
              <a:gd name="connsiteX72" fmla="*/ 1144555 w 3986871"/>
              <a:gd name="connsiteY72" fmla="*/ 248817 h 3094668"/>
              <a:gd name="connsiteX73" fmla="*/ 933061 w 3986871"/>
              <a:gd name="connsiteY73" fmla="*/ 348343 h 3094668"/>
              <a:gd name="connsiteX74" fmla="*/ 933061 w 3986871"/>
              <a:gd name="connsiteY74" fmla="*/ 534956 h 3094668"/>
              <a:gd name="connsiteX75" fmla="*/ 684245 w 3986871"/>
              <a:gd name="connsiteY75" fmla="*/ 634482 h 3094668"/>
              <a:gd name="connsiteX76" fmla="*/ 572277 w 3986871"/>
              <a:gd name="connsiteY76" fmla="*/ 684245 h 3094668"/>
              <a:gd name="connsiteX77" fmla="*/ 634481 w 3986871"/>
              <a:gd name="connsiteY77" fmla="*/ 970384 h 3094668"/>
              <a:gd name="connsiteX78" fmla="*/ 398106 w 3986871"/>
              <a:gd name="connsiteY78" fmla="*/ 1020147 h 3094668"/>
              <a:gd name="connsiteX79" fmla="*/ 111967 w 3986871"/>
              <a:gd name="connsiteY79" fmla="*/ 1244082 h 3094668"/>
              <a:gd name="connsiteX80" fmla="*/ 49763 w 3986871"/>
              <a:gd name="connsiteY80" fmla="*/ 1990531 h 3094668"/>
              <a:gd name="connsiteX0" fmla="*/ 0 w 3986871"/>
              <a:gd name="connsiteY0" fmla="*/ 2139821 h 3094668"/>
              <a:gd name="connsiteX1" fmla="*/ 149290 w 3986871"/>
              <a:gd name="connsiteY1" fmla="*/ 1940768 h 3094668"/>
              <a:gd name="connsiteX2" fmla="*/ 316074 w 3986871"/>
              <a:gd name="connsiteY2" fmla="*/ 1916405 h 3094668"/>
              <a:gd name="connsiteX3" fmla="*/ 497373 w 3986871"/>
              <a:gd name="connsiteY3" fmla="*/ 2040035 h 3094668"/>
              <a:gd name="connsiteX4" fmla="*/ 547396 w 3986871"/>
              <a:gd name="connsiteY4" fmla="*/ 1542662 h 3094668"/>
              <a:gd name="connsiteX5" fmla="*/ 410547 w 3986871"/>
              <a:gd name="connsiteY5" fmla="*/ 1368490 h 3094668"/>
              <a:gd name="connsiteX6" fmla="*/ 609600 w 3986871"/>
              <a:gd name="connsiteY6" fmla="*/ 1331168 h 3094668"/>
              <a:gd name="connsiteX7" fmla="*/ 833794 w 3986871"/>
              <a:gd name="connsiteY7" fmla="*/ 1276350 h 3094668"/>
              <a:gd name="connsiteX8" fmla="*/ 858416 w 3986871"/>
              <a:gd name="connsiteY8" fmla="*/ 908180 h 3094668"/>
              <a:gd name="connsiteX9" fmla="*/ 1181877 w 3986871"/>
              <a:gd name="connsiteY9" fmla="*/ 622041 h 3094668"/>
              <a:gd name="connsiteX10" fmla="*/ 1144555 w 3986871"/>
              <a:gd name="connsiteY10" fmla="*/ 945503 h 3094668"/>
              <a:gd name="connsiteX11" fmla="*/ 1244081 w 3986871"/>
              <a:gd name="connsiteY11" fmla="*/ 1132115 h 3094668"/>
              <a:gd name="connsiteX12" fmla="*/ 1691951 w 3986871"/>
              <a:gd name="connsiteY12" fmla="*/ 920621 h 3094668"/>
              <a:gd name="connsiteX13" fmla="*/ 1978090 w 3986871"/>
              <a:gd name="connsiteY13" fmla="*/ 957943 h 3094668"/>
              <a:gd name="connsiteX14" fmla="*/ 2226906 w 3986871"/>
              <a:gd name="connsiteY14" fmla="*/ 870858 h 3094668"/>
              <a:gd name="connsiteX15" fmla="*/ 2450841 w 3986871"/>
              <a:gd name="connsiteY15" fmla="*/ 920621 h 3094668"/>
              <a:gd name="connsiteX16" fmla="*/ 2040294 w 3986871"/>
              <a:gd name="connsiteY16" fmla="*/ 1082352 h 3094668"/>
              <a:gd name="connsiteX17" fmla="*/ 1555102 w 3986871"/>
              <a:gd name="connsiteY17" fmla="*/ 1169437 h 3094668"/>
              <a:gd name="connsiteX18" fmla="*/ 1244081 w 3986871"/>
              <a:gd name="connsiteY18" fmla="*/ 1405813 h 3094668"/>
              <a:gd name="connsiteX19" fmla="*/ 1181877 w 3986871"/>
              <a:gd name="connsiteY19" fmla="*/ 1530221 h 3094668"/>
              <a:gd name="connsiteX20" fmla="*/ 1169437 w 3986871"/>
              <a:gd name="connsiteY20" fmla="*/ 1667070 h 3094668"/>
              <a:gd name="connsiteX21" fmla="*/ 1156996 w 3986871"/>
              <a:gd name="connsiteY21" fmla="*/ 1990531 h 3094668"/>
              <a:gd name="connsiteX22" fmla="*/ 1617306 w 3986871"/>
              <a:gd name="connsiteY22" fmla="*/ 2077617 h 3094668"/>
              <a:gd name="connsiteX23" fmla="*/ 2276669 w 3986871"/>
              <a:gd name="connsiteY23" fmla="*/ 1940768 h 3094668"/>
              <a:gd name="connsiteX24" fmla="*/ 2704711 w 3986871"/>
              <a:gd name="connsiteY24" fmla="*/ 1729533 h 3094668"/>
              <a:gd name="connsiteX25" fmla="*/ 2513045 w 3986871"/>
              <a:gd name="connsiteY25" fmla="*/ 1990531 h 3094668"/>
              <a:gd name="connsiteX26" fmla="*/ 2456154 w 3986871"/>
              <a:gd name="connsiteY26" fmla="*/ 2114162 h 3094668"/>
              <a:gd name="connsiteX27" fmla="*/ 2516285 w 3986871"/>
              <a:gd name="connsiteY27" fmla="*/ 2239347 h 3094668"/>
              <a:gd name="connsiteX28" fmla="*/ 1107233 w 3986871"/>
              <a:gd name="connsiteY28" fmla="*/ 2587690 h 3094668"/>
              <a:gd name="connsiteX29" fmla="*/ 1094792 w 3986871"/>
              <a:gd name="connsiteY29" fmla="*/ 2811625 h 3094668"/>
              <a:gd name="connsiteX30" fmla="*/ 1368490 w 3986871"/>
              <a:gd name="connsiteY30" fmla="*/ 2786743 h 3094668"/>
              <a:gd name="connsiteX31" fmla="*/ 1268963 w 3986871"/>
              <a:gd name="connsiteY31" fmla="*/ 3060441 h 3094668"/>
              <a:gd name="connsiteX32" fmla="*/ 1468016 w 3986871"/>
              <a:gd name="connsiteY32" fmla="*/ 3048000 h 3094668"/>
              <a:gd name="connsiteX33" fmla="*/ 1878563 w 3986871"/>
              <a:gd name="connsiteY33" fmla="*/ 2674776 h 3094668"/>
              <a:gd name="connsiteX34" fmla="*/ 2158352 w 3986871"/>
              <a:gd name="connsiteY34" fmla="*/ 2495291 h 3094668"/>
              <a:gd name="connsiteX35" fmla="*/ 2861388 w 3986871"/>
              <a:gd name="connsiteY35" fmla="*/ 2475723 h 3094668"/>
              <a:gd name="connsiteX36" fmla="*/ 2873828 w 3986871"/>
              <a:gd name="connsiteY36" fmla="*/ 2239347 h 3094668"/>
              <a:gd name="connsiteX37" fmla="*/ 2674775 w 3986871"/>
              <a:gd name="connsiteY37" fmla="*/ 2040294 h 3094668"/>
              <a:gd name="connsiteX38" fmla="*/ 3135086 w 3986871"/>
              <a:gd name="connsiteY38" fmla="*/ 1816360 h 3094668"/>
              <a:gd name="connsiteX39" fmla="*/ 3986374 w 3986871"/>
              <a:gd name="connsiteY39" fmla="*/ 1779037 h 3094668"/>
              <a:gd name="connsiteX40" fmla="*/ 3694922 w 3986871"/>
              <a:gd name="connsiteY40" fmla="*/ 1716833 h 3094668"/>
              <a:gd name="connsiteX41" fmla="*/ 2923592 w 3986871"/>
              <a:gd name="connsiteY41" fmla="*/ 1579984 h 3094668"/>
              <a:gd name="connsiteX42" fmla="*/ 2513045 w 3986871"/>
              <a:gd name="connsiteY42" fmla="*/ 1517780 h 3094668"/>
              <a:gd name="connsiteX43" fmla="*/ 2276669 w 3986871"/>
              <a:gd name="connsiteY43" fmla="*/ 1716833 h 3094668"/>
              <a:gd name="connsiteX44" fmla="*/ 2102498 w 3986871"/>
              <a:gd name="connsiteY44" fmla="*/ 1716833 h 3094668"/>
              <a:gd name="connsiteX45" fmla="*/ 2027853 w 3986871"/>
              <a:gd name="connsiteY45" fmla="*/ 1492898 h 3094668"/>
              <a:gd name="connsiteX46" fmla="*/ 1940767 w 3986871"/>
              <a:gd name="connsiteY46" fmla="*/ 1468017 h 3094668"/>
              <a:gd name="connsiteX47" fmla="*/ 1816359 w 3986871"/>
              <a:gd name="connsiteY47" fmla="*/ 1642188 h 3094668"/>
              <a:gd name="connsiteX48" fmla="*/ 1791477 w 3986871"/>
              <a:gd name="connsiteY48" fmla="*/ 1766596 h 3094668"/>
              <a:gd name="connsiteX49" fmla="*/ 1579984 w 3986871"/>
              <a:gd name="connsiteY49" fmla="*/ 1779037 h 3094668"/>
              <a:gd name="connsiteX50" fmla="*/ 1418253 w 3986871"/>
              <a:gd name="connsiteY50" fmla="*/ 1567543 h 3094668"/>
              <a:gd name="connsiteX51" fmla="*/ 1629747 w 3986871"/>
              <a:gd name="connsiteY51" fmla="*/ 1306286 h 3094668"/>
              <a:gd name="connsiteX52" fmla="*/ 2251788 w 3986871"/>
              <a:gd name="connsiteY52" fmla="*/ 1181878 h 3094668"/>
              <a:gd name="connsiteX53" fmla="*/ 2513045 w 3986871"/>
              <a:gd name="connsiteY53" fmla="*/ 1069911 h 3094668"/>
              <a:gd name="connsiteX54" fmla="*/ 2749420 w 3986871"/>
              <a:gd name="connsiteY54" fmla="*/ 1144556 h 3094668"/>
              <a:gd name="connsiteX55" fmla="*/ 3122645 w 3986871"/>
              <a:gd name="connsiteY55" fmla="*/ 970384 h 3094668"/>
              <a:gd name="connsiteX56" fmla="*/ 3670041 w 3986871"/>
              <a:gd name="connsiteY56" fmla="*/ 758890 h 3094668"/>
              <a:gd name="connsiteX57" fmla="*/ 3975489 w 3986871"/>
              <a:gd name="connsiteY57" fmla="*/ 678155 h 3094668"/>
              <a:gd name="connsiteX58" fmla="*/ 3371461 w 3986871"/>
              <a:gd name="connsiteY58" fmla="*/ 696686 h 3094668"/>
              <a:gd name="connsiteX59" fmla="*/ 2861388 w 3986871"/>
              <a:gd name="connsiteY59" fmla="*/ 895739 h 3094668"/>
              <a:gd name="connsiteX60" fmla="*/ 2587690 w 3986871"/>
              <a:gd name="connsiteY60" fmla="*/ 746449 h 3094668"/>
              <a:gd name="connsiteX61" fmla="*/ 2425959 w 3986871"/>
              <a:gd name="connsiteY61" fmla="*/ 721568 h 3094668"/>
              <a:gd name="connsiteX62" fmla="*/ 2625012 w 3986871"/>
              <a:gd name="connsiteY62" fmla="*/ 335903 h 3094668"/>
              <a:gd name="connsiteX63" fmla="*/ 2475722 w 3986871"/>
              <a:gd name="connsiteY63" fmla="*/ 261258 h 3094668"/>
              <a:gd name="connsiteX64" fmla="*/ 2239347 w 3986871"/>
              <a:gd name="connsiteY64" fmla="*/ 497633 h 3094668"/>
              <a:gd name="connsiteX65" fmla="*/ 1953208 w 3986871"/>
              <a:gd name="connsiteY65" fmla="*/ 298580 h 3094668"/>
              <a:gd name="connsiteX66" fmla="*/ 2052735 w 3986871"/>
              <a:gd name="connsiteY66" fmla="*/ 597160 h 3094668"/>
              <a:gd name="connsiteX67" fmla="*/ 1928326 w 3986871"/>
              <a:gd name="connsiteY67" fmla="*/ 758890 h 3094668"/>
              <a:gd name="connsiteX68" fmla="*/ 1542661 w 3986871"/>
              <a:gd name="connsiteY68" fmla="*/ 597160 h 3094668"/>
              <a:gd name="connsiteX69" fmla="*/ 1343608 w 3986871"/>
              <a:gd name="connsiteY69" fmla="*/ 671805 h 3094668"/>
              <a:gd name="connsiteX70" fmla="*/ 1542661 w 3986871"/>
              <a:gd name="connsiteY70" fmla="*/ 298580 h 3094668"/>
              <a:gd name="connsiteX71" fmla="*/ 1555102 w 3986871"/>
              <a:gd name="connsiteY71" fmla="*/ 0 h 3094668"/>
              <a:gd name="connsiteX72" fmla="*/ 1144555 w 3986871"/>
              <a:gd name="connsiteY72" fmla="*/ 248817 h 3094668"/>
              <a:gd name="connsiteX73" fmla="*/ 933061 w 3986871"/>
              <a:gd name="connsiteY73" fmla="*/ 348343 h 3094668"/>
              <a:gd name="connsiteX74" fmla="*/ 933061 w 3986871"/>
              <a:gd name="connsiteY74" fmla="*/ 534956 h 3094668"/>
              <a:gd name="connsiteX75" fmla="*/ 684245 w 3986871"/>
              <a:gd name="connsiteY75" fmla="*/ 634482 h 3094668"/>
              <a:gd name="connsiteX76" fmla="*/ 572277 w 3986871"/>
              <a:gd name="connsiteY76" fmla="*/ 684245 h 3094668"/>
              <a:gd name="connsiteX77" fmla="*/ 634481 w 3986871"/>
              <a:gd name="connsiteY77" fmla="*/ 970384 h 3094668"/>
              <a:gd name="connsiteX78" fmla="*/ 398106 w 3986871"/>
              <a:gd name="connsiteY78" fmla="*/ 1020147 h 3094668"/>
              <a:gd name="connsiteX79" fmla="*/ 111967 w 3986871"/>
              <a:gd name="connsiteY79" fmla="*/ 1244082 h 3094668"/>
              <a:gd name="connsiteX80" fmla="*/ 49763 w 3986871"/>
              <a:gd name="connsiteY80" fmla="*/ 1990531 h 3094668"/>
              <a:gd name="connsiteX0" fmla="*/ 0 w 3986871"/>
              <a:gd name="connsiteY0" fmla="*/ 2139821 h 3094668"/>
              <a:gd name="connsiteX1" fmla="*/ 149290 w 3986871"/>
              <a:gd name="connsiteY1" fmla="*/ 1940768 h 3094668"/>
              <a:gd name="connsiteX2" fmla="*/ 316074 w 3986871"/>
              <a:gd name="connsiteY2" fmla="*/ 1916405 h 3094668"/>
              <a:gd name="connsiteX3" fmla="*/ 497373 w 3986871"/>
              <a:gd name="connsiteY3" fmla="*/ 2040035 h 3094668"/>
              <a:gd name="connsiteX4" fmla="*/ 547396 w 3986871"/>
              <a:gd name="connsiteY4" fmla="*/ 1542662 h 3094668"/>
              <a:gd name="connsiteX5" fmla="*/ 410547 w 3986871"/>
              <a:gd name="connsiteY5" fmla="*/ 1368490 h 3094668"/>
              <a:gd name="connsiteX6" fmla="*/ 609600 w 3986871"/>
              <a:gd name="connsiteY6" fmla="*/ 1331168 h 3094668"/>
              <a:gd name="connsiteX7" fmla="*/ 833794 w 3986871"/>
              <a:gd name="connsiteY7" fmla="*/ 1276350 h 3094668"/>
              <a:gd name="connsiteX8" fmla="*/ 858416 w 3986871"/>
              <a:gd name="connsiteY8" fmla="*/ 908180 h 3094668"/>
              <a:gd name="connsiteX9" fmla="*/ 1181877 w 3986871"/>
              <a:gd name="connsiteY9" fmla="*/ 622041 h 3094668"/>
              <a:gd name="connsiteX10" fmla="*/ 1144555 w 3986871"/>
              <a:gd name="connsiteY10" fmla="*/ 945503 h 3094668"/>
              <a:gd name="connsiteX11" fmla="*/ 1244081 w 3986871"/>
              <a:gd name="connsiteY11" fmla="*/ 1132115 h 3094668"/>
              <a:gd name="connsiteX12" fmla="*/ 1691951 w 3986871"/>
              <a:gd name="connsiteY12" fmla="*/ 920621 h 3094668"/>
              <a:gd name="connsiteX13" fmla="*/ 1978090 w 3986871"/>
              <a:gd name="connsiteY13" fmla="*/ 957943 h 3094668"/>
              <a:gd name="connsiteX14" fmla="*/ 2226906 w 3986871"/>
              <a:gd name="connsiteY14" fmla="*/ 870858 h 3094668"/>
              <a:gd name="connsiteX15" fmla="*/ 2450841 w 3986871"/>
              <a:gd name="connsiteY15" fmla="*/ 920621 h 3094668"/>
              <a:gd name="connsiteX16" fmla="*/ 2040294 w 3986871"/>
              <a:gd name="connsiteY16" fmla="*/ 1082352 h 3094668"/>
              <a:gd name="connsiteX17" fmla="*/ 1555102 w 3986871"/>
              <a:gd name="connsiteY17" fmla="*/ 1169437 h 3094668"/>
              <a:gd name="connsiteX18" fmla="*/ 1244081 w 3986871"/>
              <a:gd name="connsiteY18" fmla="*/ 1405813 h 3094668"/>
              <a:gd name="connsiteX19" fmla="*/ 1181877 w 3986871"/>
              <a:gd name="connsiteY19" fmla="*/ 1530221 h 3094668"/>
              <a:gd name="connsiteX20" fmla="*/ 1169437 w 3986871"/>
              <a:gd name="connsiteY20" fmla="*/ 1667070 h 3094668"/>
              <a:gd name="connsiteX21" fmla="*/ 1156996 w 3986871"/>
              <a:gd name="connsiteY21" fmla="*/ 1990531 h 3094668"/>
              <a:gd name="connsiteX22" fmla="*/ 1617306 w 3986871"/>
              <a:gd name="connsiteY22" fmla="*/ 2077617 h 3094668"/>
              <a:gd name="connsiteX23" fmla="*/ 2276669 w 3986871"/>
              <a:gd name="connsiteY23" fmla="*/ 1940768 h 3094668"/>
              <a:gd name="connsiteX24" fmla="*/ 2704711 w 3986871"/>
              <a:gd name="connsiteY24" fmla="*/ 1729533 h 3094668"/>
              <a:gd name="connsiteX25" fmla="*/ 2513045 w 3986871"/>
              <a:gd name="connsiteY25" fmla="*/ 1990531 h 3094668"/>
              <a:gd name="connsiteX26" fmla="*/ 2456154 w 3986871"/>
              <a:gd name="connsiteY26" fmla="*/ 2114162 h 3094668"/>
              <a:gd name="connsiteX27" fmla="*/ 2516285 w 3986871"/>
              <a:gd name="connsiteY27" fmla="*/ 2239347 h 3094668"/>
              <a:gd name="connsiteX28" fmla="*/ 1107233 w 3986871"/>
              <a:gd name="connsiteY28" fmla="*/ 2587690 h 3094668"/>
              <a:gd name="connsiteX29" fmla="*/ 1094792 w 3986871"/>
              <a:gd name="connsiteY29" fmla="*/ 2811625 h 3094668"/>
              <a:gd name="connsiteX30" fmla="*/ 1368490 w 3986871"/>
              <a:gd name="connsiteY30" fmla="*/ 2786743 h 3094668"/>
              <a:gd name="connsiteX31" fmla="*/ 1268963 w 3986871"/>
              <a:gd name="connsiteY31" fmla="*/ 3060441 h 3094668"/>
              <a:gd name="connsiteX32" fmla="*/ 1468016 w 3986871"/>
              <a:gd name="connsiteY32" fmla="*/ 3048000 h 3094668"/>
              <a:gd name="connsiteX33" fmla="*/ 1878563 w 3986871"/>
              <a:gd name="connsiteY33" fmla="*/ 2674776 h 3094668"/>
              <a:gd name="connsiteX34" fmla="*/ 2158352 w 3986871"/>
              <a:gd name="connsiteY34" fmla="*/ 2495291 h 3094668"/>
              <a:gd name="connsiteX35" fmla="*/ 2861388 w 3986871"/>
              <a:gd name="connsiteY35" fmla="*/ 2475723 h 3094668"/>
              <a:gd name="connsiteX36" fmla="*/ 2873828 w 3986871"/>
              <a:gd name="connsiteY36" fmla="*/ 2239347 h 3094668"/>
              <a:gd name="connsiteX37" fmla="*/ 2674775 w 3986871"/>
              <a:gd name="connsiteY37" fmla="*/ 2040294 h 3094668"/>
              <a:gd name="connsiteX38" fmla="*/ 3135086 w 3986871"/>
              <a:gd name="connsiteY38" fmla="*/ 1816360 h 3094668"/>
              <a:gd name="connsiteX39" fmla="*/ 3986374 w 3986871"/>
              <a:gd name="connsiteY39" fmla="*/ 1779037 h 3094668"/>
              <a:gd name="connsiteX40" fmla="*/ 3694922 w 3986871"/>
              <a:gd name="connsiteY40" fmla="*/ 1716833 h 3094668"/>
              <a:gd name="connsiteX41" fmla="*/ 2923592 w 3986871"/>
              <a:gd name="connsiteY41" fmla="*/ 1579984 h 3094668"/>
              <a:gd name="connsiteX42" fmla="*/ 2513045 w 3986871"/>
              <a:gd name="connsiteY42" fmla="*/ 1517780 h 3094668"/>
              <a:gd name="connsiteX43" fmla="*/ 2276669 w 3986871"/>
              <a:gd name="connsiteY43" fmla="*/ 1716833 h 3094668"/>
              <a:gd name="connsiteX44" fmla="*/ 2102498 w 3986871"/>
              <a:gd name="connsiteY44" fmla="*/ 1716833 h 3094668"/>
              <a:gd name="connsiteX45" fmla="*/ 2027853 w 3986871"/>
              <a:gd name="connsiteY45" fmla="*/ 1492898 h 3094668"/>
              <a:gd name="connsiteX46" fmla="*/ 1940767 w 3986871"/>
              <a:gd name="connsiteY46" fmla="*/ 1468017 h 3094668"/>
              <a:gd name="connsiteX47" fmla="*/ 1816359 w 3986871"/>
              <a:gd name="connsiteY47" fmla="*/ 1642188 h 3094668"/>
              <a:gd name="connsiteX48" fmla="*/ 1791477 w 3986871"/>
              <a:gd name="connsiteY48" fmla="*/ 1766596 h 3094668"/>
              <a:gd name="connsiteX49" fmla="*/ 1579984 w 3986871"/>
              <a:gd name="connsiteY49" fmla="*/ 1779037 h 3094668"/>
              <a:gd name="connsiteX50" fmla="*/ 1418253 w 3986871"/>
              <a:gd name="connsiteY50" fmla="*/ 1567543 h 3094668"/>
              <a:gd name="connsiteX51" fmla="*/ 1629747 w 3986871"/>
              <a:gd name="connsiteY51" fmla="*/ 1306286 h 3094668"/>
              <a:gd name="connsiteX52" fmla="*/ 2251788 w 3986871"/>
              <a:gd name="connsiteY52" fmla="*/ 1181878 h 3094668"/>
              <a:gd name="connsiteX53" fmla="*/ 2513045 w 3986871"/>
              <a:gd name="connsiteY53" fmla="*/ 1069911 h 3094668"/>
              <a:gd name="connsiteX54" fmla="*/ 2749420 w 3986871"/>
              <a:gd name="connsiteY54" fmla="*/ 1144556 h 3094668"/>
              <a:gd name="connsiteX55" fmla="*/ 3122645 w 3986871"/>
              <a:gd name="connsiteY55" fmla="*/ 970384 h 3094668"/>
              <a:gd name="connsiteX56" fmla="*/ 3670041 w 3986871"/>
              <a:gd name="connsiteY56" fmla="*/ 758890 h 3094668"/>
              <a:gd name="connsiteX57" fmla="*/ 3975489 w 3986871"/>
              <a:gd name="connsiteY57" fmla="*/ 678155 h 3094668"/>
              <a:gd name="connsiteX58" fmla="*/ 3371461 w 3986871"/>
              <a:gd name="connsiteY58" fmla="*/ 696686 h 3094668"/>
              <a:gd name="connsiteX59" fmla="*/ 2861388 w 3986871"/>
              <a:gd name="connsiteY59" fmla="*/ 895739 h 3094668"/>
              <a:gd name="connsiteX60" fmla="*/ 2587690 w 3986871"/>
              <a:gd name="connsiteY60" fmla="*/ 746449 h 3094668"/>
              <a:gd name="connsiteX61" fmla="*/ 2425959 w 3986871"/>
              <a:gd name="connsiteY61" fmla="*/ 721568 h 3094668"/>
              <a:gd name="connsiteX62" fmla="*/ 2625012 w 3986871"/>
              <a:gd name="connsiteY62" fmla="*/ 335903 h 3094668"/>
              <a:gd name="connsiteX63" fmla="*/ 2475722 w 3986871"/>
              <a:gd name="connsiteY63" fmla="*/ 261258 h 3094668"/>
              <a:gd name="connsiteX64" fmla="*/ 2239347 w 3986871"/>
              <a:gd name="connsiteY64" fmla="*/ 497633 h 3094668"/>
              <a:gd name="connsiteX65" fmla="*/ 1953208 w 3986871"/>
              <a:gd name="connsiteY65" fmla="*/ 298580 h 3094668"/>
              <a:gd name="connsiteX66" fmla="*/ 2052735 w 3986871"/>
              <a:gd name="connsiteY66" fmla="*/ 597160 h 3094668"/>
              <a:gd name="connsiteX67" fmla="*/ 1928326 w 3986871"/>
              <a:gd name="connsiteY67" fmla="*/ 758890 h 3094668"/>
              <a:gd name="connsiteX68" fmla="*/ 1542661 w 3986871"/>
              <a:gd name="connsiteY68" fmla="*/ 597160 h 3094668"/>
              <a:gd name="connsiteX69" fmla="*/ 1343608 w 3986871"/>
              <a:gd name="connsiteY69" fmla="*/ 671805 h 3094668"/>
              <a:gd name="connsiteX70" fmla="*/ 1542661 w 3986871"/>
              <a:gd name="connsiteY70" fmla="*/ 298580 h 3094668"/>
              <a:gd name="connsiteX71" fmla="*/ 1555102 w 3986871"/>
              <a:gd name="connsiteY71" fmla="*/ 0 h 3094668"/>
              <a:gd name="connsiteX72" fmla="*/ 1144555 w 3986871"/>
              <a:gd name="connsiteY72" fmla="*/ 248817 h 3094668"/>
              <a:gd name="connsiteX73" fmla="*/ 933061 w 3986871"/>
              <a:gd name="connsiteY73" fmla="*/ 348343 h 3094668"/>
              <a:gd name="connsiteX74" fmla="*/ 933061 w 3986871"/>
              <a:gd name="connsiteY74" fmla="*/ 534956 h 3094668"/>
              <a:gd name="connsiteX75" fmla="*/ 684245 w 3986871"/>
              <a:gd name="connsiteY75" fmla="*/ 634482 h 3094668"/>
              <a:gd name="connsiteX76" fmla="*/ 572277 w 3986871"/>
              <a:gd name="connsiteY76" fmla="*/ 684245 h 3094668"/>
              <a:gd name="connsiteX77" fmla="*/ 634481 w 3986871"/>
              <a:gd name="connsiteY77" fmla="*/ 970384 h 3094668"/>
              <a:gd name="connsiteX78" fmla="*/ 398106 w 3986871"/>
              <a:gd name="connsiteY78" fmla="*/ 1020147 h 3094668"/>
              <a:gd name="connsiteX79" fmla="*/ 111967 w 3986871"/>
              <a:gd name="connsiteY79" fmla="*/ 1244082 h 3094668"/>
              <a:gd name="connsiteX80" fmla="*/ 49763 w 3986871"/>
              <a:gd name="connsiteY80" fmla="*/ 1990531 h 3094668"/>
              <a:gd name="connsiteX0" fmla="*/ 89937 w 4076808"/>
              <a:gd name="connsiteY0" fmla="*/ 2139821 h 3094668"/>
              <a:gd name="connsiteX1" fmla="*/ 239227 w 4076808"/>
              <a:gd name="connsiteY1" fmla="*/ 1940768 h 3094668"/>
              <a:gd name="connsiteX2" fmla="*/ 406011 w 4076808"/>
              <a:gd name="connsiteY2" fmla="*/ 1916405 h 3094668"/>
              <a:gd name="connsiteX3" fmla="*/ 587310 w 4076808"/>
              <a:gd name="connsiteY3" fmla="*/ 2040035 h 3094668"/>
              <a:gd name="connsiteX4" fmla="*/ 637333 w 4076808"/>
              <a:gd name="connsiteY4" fmla="*/ 1542662 h 3094668"/>
              <a:gd name="connsiteX5" fmla="*/ 500484 w 4076808"/>
              <a:gd name="connsiteY5" fmla="*/ 1368490 h 3094668"/>
              <a:gd name="connsiteX6" fmla="*/ 699537 w 4076808"/>
              <a:gd name="connsiteY6" fmla="*/ 1331168 h 3094668"/>
              <a:gd name="connsiteX7" fmla="*/ 923731 w 4076808"/>
              <a:gd name="connsiteY7" fmla="*/ 1276350 h 3094668"/>
              <a:gd name="connsiteX8" fmla="*/ 948353 w 4076808"/>
              <a:gd name="connsiteY8" fmla="*/ 908180 h 3094668"/>
              <a:gd name="connsiteX9" fmla="*/ 1271814 w 4076808"/>
              <a:gd name="connsiteY9" fmla="*/ 622041 h 3094668"/>
              <a:gd name="connsiteX10" fmla="*/ 1234492 w 4076808"/>
              <a:gd name="connsiteY10" fmla="*/ 945503 h 3094668"/>
              <a:gd name="connsiteX11" fmla="*/ 1334018 w 4076808"/>
              <a:gd name="connsiteY11" fmla="*/ 1132115 h 3094668"/>
              <a:gd name="connsiteX12" fmla="*/ 1781888 w 4076808"/>
              <a:gd name="connsiteY12" fmla="*/ 920621 h 3094668"/>
              <a:gd name="connsiteX13" fmla="*/ 2068027 w 4076808"/>
              <a:gd name="connsiteY13" fmla="*/ 957943 h 3094668"/>
              <a:gd name="connsiteX14" fmla="*/ 2316843 w 4076808"/>
              <a:gd name="connsiteY14" fmla="*/ 870858 h 3094668"/>
              <a:gd name="connsiteX15" fmla="*/ 2540778 w 4076808"/>
              <a:gd name="connsiteY15" fmla="*/ 920621 h 3094668"/>
              <a:gd name="connsiteX16" fmla="*/ 2130231 w 4076808"/>
              <a:gd name="connsiteY16" fmla="*/ 1082352 h 3094668"/>
              <a:gd name="connsiteX17" fmla="*/ 1645039 w 4076808"/>
              <a:gd name="connsiteY17" fmla="*/ 1169437 h 3094668"/>
              <a:gd name="connsiteX18" fmla="*/ 1334018 w 4076808"/>
              <a:gd name="connsiteY18" fmla="*/ 1405813 h 3094668"/>
              <a:gd name="connsiteX19" fmla="*/ 1271814 w 4076808"/>
              <a:gd name="connsiteY19" fmla="*/ 1530221 h 3094668"/>
              <a:gd name="connsiteX20" fmla="*/ 1259374 w 4076808"/>
              <a:gd name="connsiteY20" fmla="*/ 1667070 h 3094668"/>
              <a:gd name="connsiteX21" fmla="*/ 1246933 w 4076808"/>
              <a:gd name="connsiteY21" fmla="*/ 1990531 h 3094668"/>
              <a:gd name="connsiteX22" fmla="*/ 1707243 w 4076808"/>
              <a:gd name="connsiteY22" fmla="*/ 2077617 h 3094668"/>
              <a:gd name="connsiteX23" fmla="*/ 2366606 w 4076808"/>
              <a:gd name="connsiteY23" fmla="*/ 1940768 h 3094668"/>
              <a:gd name="connsiteX24" fmla="*/ 2794648 w 4076808"/>
              <a:gd name="connsiteY24" fmla="*/ 1729533 h 3094668"/>
              <a:gd name="connsiteX25" fmla="*/ 2602982 w 4076808"/>
              <a:gd name="connsiteY25" fmla="*/ 1990531 h 3094668"/>
              <a:gd name="connsiteX26" fmla="*/ 2546091 w 4076808"/>
              <a:gd name="connsiteY26" fmla="*/ 2114162 h 3094668"/>
              <a:gd name="connsiteX27" fmla="*/ 2606222 w 4076808"/>
              <a:gd name="connsiteY27" fmla="*/ 2239347 h 3094668"/>
              <a:gd name="connsiteX28" fmla="*/ 1197170 w 4076808"/>
              <a:gd name="connsiteY28" fmla="*/ 2587690 h 3094668"/>
              <a:gd name="connsiteX29" fmla="*/ 1184729 w 4076808"/>
              <a:gd name="connsiteY29" fmla="*/ 2811625 h 3094668"/>
              <a:gd name="connsiteX30" fmla="*/ 1458427 w 4076808"/>
              <a:gd name="connsiteY30" fmla="*/ 2786743 h 3094668"/>
              <a:gd name="connsiteX31" fmla="*/ 1358900 w 4076808"/>
              <a:gd name="connsiteY31" fmla="*/ 3060441 h 3094668"/>
              <a:gd name="connsiteX32" fmla="*/ 1557953 w 4076808"/>
              <a:gd name="connsiteY32" fmla="*/ 3048000 h 3094668"/>
              <a:gd name="connsiteX33" fmla="*/ 1968500 w 4076808"/>
              <a:gd name="connsiteY33" fmla="*/ 2674776 h 3094668"/>
              <a:gd name="connsiteX34" fmla="*/ 2248289 w 4076808"/>
              <a:gd name="connsiteY34" fmla="*/ 2495291 h 3094668"/>
              <a:gd name="connsiteX35" fmla="*/ 2951325 w 4076808"/>
              <a:gd name="connsiteY35" fmla="*/ 2475723 h 3094668"/>
              <a:gd name="connsiteX36" fmla="*/ 2963765 w 4076808"/>
              <a:gd name="connsiteY36" fmla="*/ 2239347 h 3094668"/>
              <a:gd name="connsiteX37" fmla="*/ 2764712 w 4076808"/>
              <a:gd name="connsiteY37" fmla="*/ 2040294 h 3094668"/>
              <a:gd name="connsiteX38" fmla="*/ 3225023 w 4076808"/>
              <a:gd name="connsiteY38" fmla="*/ 1816360 h 3094668"/>
              <a:gd name="connsiteX39" fmla="*/ 4076311 w 4076808"/>
              <a:gd name="connsiteY39" fmla="*/ 1779037 h 3094668"/>
              <a:gd name="connsiteX40" fmla="*/ 3784859 w 4076808"/>
              <a:gd name="connsiteY40" fmla="*/ 1716833 h 3094668"/>
              <a:gd name="connsiteX41" fmla="*/ 3013529 w 4076808"/>
              <a:gd name="connsiteY41" fmla="*/ 1579984 h 3094668"/>
              <a:gd name="connsiteX42" fmla="*/ 2602982 w 4076808"/>
              <a:gd name="connsiteY42" fmla="*/ 1517780 h 3094668"/>
              <a:gd name="connsiteX43" fmla="*/ 2366606 w 4076808"/>
              <a:gd name="connsiteY43" fmla="*/ 1716833 h 3094668"/>
              <a:gd name="connsiteX44" fmla="*/ 2192435 w 4076808"/>
              <a:gd name="connsiteY44" fmla="*/ 1716833 h 3094668"/>
              <a:gd name="connsiteX45" fmla="*/ 2117790 w 4076808"/>
              <a:gd name="connsiteY45" fmla="*/ 1492898 h 3094668"/>
              <a:gd name="connsiteX46" fmla="*/ 2030704 w 4076808"/>
              <a:gd name="connsiteY46" fmla="*/ 1468017 h 3094668"/>
              <a:gd name="connsiteX47" fmla="*/ 1906296 w 4076808"/>
              <a:gd name="connsiteY47" fmla="*/ 1642188 h 3094668"/>
              <a:gd name="connsiteX48" fmla="*/ 1881414 w 4076808"/>
              <a:gd name="connsiteY48" fmla="*/ 1766596 h 3094668"/>
              <a:gd name="connsiteX49" fmla="*/ 1669921 w 4076808"/>
              <a:gd name="connsiteY49" fmla="*/ 1779037 h 3094668"/>
              <a:gd name="connsiteX50" fmla="*/ 1508190 w 4076808"/>
              <a:gd name="connsiteY50" fmla="*/ 1567543 h 3094668"/>
              <a:gd name="connsiteX51" fmla="*/ 1719684 w 4076808"/>
              <a:gd name="connsiteY51" fmla="*/ 1306286 h 3094668"/>
              <a:gd name="connsiteX52" fmla="*/ 2341725 w 4076808"/>
              <a:gd name="connsiteY52" fmla="*/ 1181878 h 3094668"/>
              <a:gd name="connsiteX53" fmla="*/ 2602982 w 4076808"/>
              <a:gd name="connsiteY53" fmla="*/ 1069911 h 3094668"/>
              <a:gd name="connsiteX54" fmla="*/ 2839357 w 4076808"/>
              <a:gd name="connsiteY54" fmla="*/ 1144556 h 3094668"/>
              <a:gd name="connsiteX55" fmla="*/ 3212582 w 4076808"/>
              <a:gd name="connsiteY55" fmla="*/ 970384 h 3094668"/>
              <a:gd name="connsiteX56" fmla="*/ 3759978 w 4076808"/>
              <a:gd name="connsiteY56" fmla="*/ 758890 h 3094668"/>
              <a:gd name="connsiteX57" fmla="*/ 4065426 w 4076808"/>
              <a:gd name="connsiteY57" fmla="*/ 678155 h 3094668"/>
              <a:gd name="connsiteX58" fmla="*/ 3461398 w 4076808"/>
              <a:gd name="connsiteY58" fmla="*/ 696686 h 3094668"/>
              <a:gd name="connsiteX59" fmla="*/ 2951325 w 4076808"/>
              <a:gd name="connsiteY59" fmla="*/ 895739 h 3094668"/>
              <a:gd name="connsiteX60" fmla="*/ 2677627 w 4076808"/>
              <a:gd name="connsiteY60" fmla="*/ 746449 h 3094668"/>
              <a:gd name="connsiteX61" fmla="*/ 2515896 w 4076808"/>
              <a:gd name="connsiteY61" fmla="*/ 721568 h 3094668"/>
              <a:gd name="connsiteX62" fmla="*/ 2714949 w 4076808"/>
              <a:gd name="connsiteY62" fmla="*/ 335903 h 3094668"/>
              <a:gd name="connsiteX63" fmla="*/ 2565659 w 4076808"/>
              <a:gd name="connsiteY63" fmla="*/ 261258 h 3094668"/>
              <a:gd name="connsiteX64" fmla="*/ 2329284 w 4076808"/>
              <a:gd name="connsiteY64" fmla="*/ 497633 h 3094668"/>
              <a:gd name="connsiteX65" fmla="*/ 2043145 w 4076808"/>
              <a:gd name="connsiteY65" fmla="*/ 298580 h 3094668"/>
              <a:gd name="connsiteX66" fmla="*/ 2142672 w 4076808"/>
              <a:gd name="connsiteY66" fmla="*/ 597160 h 3094668"/>
              <a:gd name="connsiteX67" fmla="*/ 2018263 w 4076808"/>
              <a:gd name="connsiteY67" fmla="*/ 758890 h 3094668"/>
              <a:gd name="connsiteX68" fmla="*/ 1632598 w 4076808"/>
              <a:gd name="connsiteY68" fmla="*/ 597160 h 3094668"/>
              <a:gd name="connsiteX69" fmla="*/ 1433545 w 4076808"/>
              <a:gd name="connsiteY69" fmla="*/ 671805 h 3094668"/>
              <a:gd name="connsiteX70" fmla="*/ 1632598 w 4076808"/>
              <a:gd name="connsiteY70" fmla="*/ 298580 h 3094668"/>
              <a:gd name="connsiteX71" fmla="*/ 1645039 w 4076808"/>
              <a:gd name="connsiteY71" fmla="*/ 0 h 3094668"/>
              <a:gd name="connsiteX72" fmla="*/ 1234492 w 4076808"/>
              <a:gd name="connsiteY72" fmla="*/ 248817 h 3094668"/>
              <a:gd name="connsiteX73" fmla="*/ 1022998 w 4076808"/>
              <a:gd name="connsiteY73" fmla="*/ 348343 h 3094668"/>
              <a:gd name="connsiteX74" fmla="*/ 1022998 w 4076808"/>
              <a:gd name="connsiteY74" fmla="*/ 534956 h 3094668"/>
              <a:gd name="connsiteX75" fmla="*/ 774182 w 4076808"/>
              <a:gd name="connsiteY75" fmla="*/ 634482 h 3094668"/>
              <a:gd name="connsiteX76" fmla="*/ 662214 w 4076808"/>
              <a:gd name="connsiteY76" fmla="*/ 684245 h 3094668"/>
              <a:gd name="connsiteX77" fmla="*/ 724418 w 4076808"/>
              <a:gd name="connsiteY77" fmla="*/ 970384 h 3094668"/>
              <a:gd name="connsiteX78" fmla="*/ 488043 w 4076808"/>
              <a:gd name="connsiteY78" fmla="*/ 1020147 h 3094668"/>
              <a:gd name="connsiteX79" fmla="*/ 201904 w 4076808"/>
              <a:gd name="connsiteY79" fmla="*/ 1244082 h 3094668"/>
              <a:gd name="connsiteX80" fmla="*/ 0 w 4076808"/>
              <a:gd name="connsiteY80" fmla="*/ 1984181 h 3094668"/>
              <a:gd name="connsiteX0" fmla="*/ 140737 w 4076808"/>
              <a:gd name="connsiteY0" fmla="*/ 2190621 h 3094668"/>
              <a:gd name="connsiteX1" fmla="*/ 239227 w 4076808"/>
              <a:gd name="connsiteY1" fmla="*/ 1940768 h 3094668"/>
              <a:gd name="connsiteX2" fmla="*/ 406011 w 4076808"/>
              <a:gd name="connsiteY2" fmla="*/ 1916405 h 3094668"/>
              <a:gd name="connsiteX3" fmla="*/ 587310 w 4076808"/>
              <a:gd name="connsiteY3" fmla="*/ 2040035 h 3094668"/>
              <a:gd name="connsiteX4" fmla="*/ 637333 w 4076808"/>
              <a:gd name="connsiteY4" fmla="*/ 1542662 h 3094668"/>
              <a:gd name="connsiteX5" fmla="*/ 500484 w 4076808"/>
              <a:gd name="connsiteY5" fmla="*/ 1368490 h 3094668"/>
              <a:gd name="connsiteX6" fmla="*/ 699537 w 4076808"/>
              <a:gd name="connsiteY6" fmla="*/ 1331168 h 3094668"/>
              <a:gd name="connsiteX7" fmla="*/ 923731 w 4076808"/>
              <a:gd name="connsiteY7" fmla="*/ 1276350 h 3094668"/>
              <a:gd name="connsiteX8" fmla="*/ 948353 w 4076808"/>
              <a:gd name="connsiteY8" fmla="*/ 908180 h 3094668"/>
              <a:gd name="connsiteX9" fmla="*/ 1271814 w 4076808"/>
              <a:gd name="connsiteY9" fmla="*/ 622041 h 3094668"/>
              <a:gd name="connsiteX10" fmla="*/ 1234492 w 4076808"/>
              <a:gd name="connsiteY10" fmla="*/ 945503 h 3094668"/>
              <a:gd name="connsiteX11" fmla="*/ 1334018 w 4076808"/>
              <a:gd name="connsiteY11" fmla="*/ 1132115 h 3094668"/>
              <a:gd name="connsiteX12" fmla="*/ 1781888 w 4076808"/>
              <a:gd name="connsiteY12" fmla="*/ 920621 h 3094668"/>
              <a:gd name="connsiteX13" fmla="*/ 2068027 w 4076808"/>
              <a:gd name="connsiteY13" fmla="*/ 957943 h 3094668"/>
              <a:gd name="connsiteX14" fmla="*/ 2316843 w 4076808"/>
              <a:gd name="connsiteY14" fmla="*/ 870858 h 3094668"/>
              <a:gd name="connsiteX15" fmla="*/ 2540778 w 4076808"/>
              <a:gd name="connsiteY15" fmla="*/ 920621 h 3094668"/>
              <a:gd name="connsiteX16" fmla="*/ 2130231 w 4076808"/>
              <a:gd name="connsiteY16" fmla="*/ 1082352 h 3094668"/>
              <a:gd name="connsiteX17" fmla="*/ 1645039 w 4076808"/>
              <a:gd name="connsiteY17" fmla="*/ 1169437 h 3094668"/>
              <a:gd name="connsiteX18" fmla="*/ 1334018 w 4076808"/>
              <a:gd name="connsiteY18" fmla="*/ 1405813 h 3094668"/>
              <a:gd name="connsiteX19" fmla="*/ 1271814 w 4076808"/>
              <a:gd name="connsiteY19" fmla="*/ 1530221 h 3094668"/>
              <a:gd name="connsiteX20" fmla="*/ 1259374 w 4076808"/>
              <a:gd name="connsiteY20" fmla="*/ 1667070 h 3094668"/>
              <a:gd name="connsiteX21" fmla="*/ 1246933 w 4076808"/>
              <a:gd name="connsiteY21" fmla="*/ 1990531 h 3094668"/>
              <a:gd name="connsiteX22" fmla="*/ 1707243 w 4076808"/>
              <a:gd name="connsiteY22" fmla="*/ 2077617 h 3094668"/>
              <a:gd name="connsiteX23" fmla="*/ 2366606 w 4076808"/>
              <a:gd name="connsiteY23" fmla="*/ 1940768 h 3094668"/>
              <a:gd name="connsiteX24" fmla="*/ 2794648 w 4076808"/>
              <a:gd name="connsiteY24" fmla="*/ 1729533 h 3094668"/>
              <a:gd name="connsiteX25" fmla="*/ 2602982 w 4076808"/>
              <a:gd name="connsiteY25" fmla="*/ 1990531 h 3094668"/>
              <a:gd name="connsiteX26" fmla="*/ 2546091 w 4076808"/>
              <a:gd name="connsiteY26" fmla="*/ 2114162 h 3094668"/>
              <a:gd name="connsiteX27" fmla="*/ 2606222 w 4076808"/>
              <a:gd name="connsiteY27" fmla="*/ 2239347 h 3094668"/>
              <a:gd name="connsiteX28" fmla="*/ 1197170 w 4076808"/>
              <a:gd name="connsiteY28" fmla="*/ 2587690 h 3094668"/>
              <a:gd name="connsiteX29" fmla="*/ 1184729 w 4076808"/>
              <a:gd name="connsiteY29" fmla="*/ 2811625 h 3094668"/>
              <a:gd name="connsiteX30" fmla="*/ 1458427 w 4076808"/>
              <a:gd name="connsiteY30" fmla="*/ 2786743 h 3094668"/>
              <a:gd name="connsiteX31" fmla="*/ 1358900 w 4076808"/>
              <a:gd name="connsiteY31" fmla="*/ 3060441 h 3094668"/>
              <a:gd name="connsiteX32" fmla="*/ 1557953 w 4076808"/>
              <a:gd name="connsiteY32" fmla="*/ 3048000 h 3094668"/>
              <a:gd name="connsiteX33" fmla="*/ 1968500 w 4076808"/>
              <a:gd name="connsiteY33" fmla="*/ 2674776 h 3094668"/>
              <a:gd name="connsiteX34" fmla="*/ 2248289 w 4076808"/>
              <a:gd name="connsiteY34" fmla="*/ 2495291 h 3094668"/>
              <a:gd name="connsiteX35" fmla="*/ 2951325 w 4076808"/>
              <a:gd name="connsiteY35" fmla="*/ 2475723 h 3094668"/>
              <a:gd name="connsiteX36" fmla="*/ 2963765 w 4076808"/>
              <a:gd name="connsiteY36" fmla="*/ 2239347 h 3094668"/>
              <a:gd name="connsiteX37" fmla="*/ 2764712 w 4076808"/>
              <a:gd name="connsiteY37" fmla="*/ 2040294 h 3094668"/>
              <a:gd name="connsiteX38" fmla="*/ 3225023 w 4076808"/>
              <a:gd name="connsiteY38" fmla="*/ 1816360 h 3094668"/>
              <a:gd name="connsiteX39" fmla="*/ 4076311 w 4076808"/>
              <a:gd name="connsiteY39" fmla="*/ 1779037 h 3094668"/>
              <a:gd name="connsiteX40" fmla="*/ 3784859 w 4076808"/>
              <a:gd name="connsiteY40" fmla="*/ 1716833 h 3094668"/>
              <a:gd name="connsiteX41" fmla="*/ 3013529 w 4076808"/>
              <a:gd name="connsiteY41" fmla="*/ 1579984 h 3094668"/>
              <a:gd name="connsiteX42" fmla="*/ 2602982 w 4076808"/>
              <a:gd name="connsiteY42" fmla="*/ 1517780 h 3094668"/>
              <a:gd name="connsiteX43" fmla="*/ 2366606 w 4076808"/>
              <a:gd name="connsiteY43" fmla="*/ 1716833 h 3094668"/>
              <a:gd name="connsiteX44" fmla="*/ 2192435 w 4076808"/>
              <a:gd name="connsiteY44" fmla="*/ 1716833 h 3094668"/>
              <a:gd name="connsiteX45" fmla="*/ 2117790 w 4076808"/>
              <a:gd name="connsiteY45" fmla="*/ 1492898 h 3094668"/>
              <a:gd name="connsiteX46" fmla="*/ 2030704 w 4076808"/>
              <a:gd name="connsiteY46" fmla="*/ 1468017 h 3094668"/>
              <a:gd name="connsiteX47" fmla="*/ 1906296 w 4076808"/>
              <a:gd name="connsiteY47" fmla="*/ 1642188 h 3094668"/>
              <a:gd name="connsiteX48" fmla="*/ 1881414 w 4076808"/>
              <a:gd name="connsiteY48" fmla="*/ 1766596 h 3094668"/>
              <a:gd name="connsiteX49" fmla="*/ 1669921 w 4076808"/>
              <a:gd name="connsiteY49" fmla="*/ 1779037 h 3094668"/>
              <a:gd name="connsiteX50" fmla="*/ 1508190 w 4076808"/>
              <a:gd name="connsiteY50" fmla="*/ 1567543 h 3094668"/>
              <a:gd name="connsiteX51" fmla="*/ 1719684 w 4076808"/>
              <a:gd name="connsiteY51" fmla="*/ 1306286 h 3094668"/>
              <a:gd name="connsiteX52" fmla="*/ 2341725 w 4076808"/>
              <a:gd name="connsiteY52" fmla="*/ 1181878 h 3094668"/>
              <a:gd name="connsiteX53" fmla="*/ 2602982 w 4076808"/>
              <a:gd name="connsiteY53" fmla="*/ 1069911 h 3094668"/>
              <a:gd name="connsiteX54" fmla="*/ 2839357 w 4076808"/>
              <a:gd name="connsiteY54" fmla="*/ 1144556 h 3094668"/>
              <a:gd name="connsiteX55" fmla="*/ 3212582 w 4076808"/>
              <a:gd name="connsiteY55" fmla="*/ 970384 h 3094668"/>
              <a:gd name="connsiteX56" fmla="*/ 3759978 w 4076808"/>
              <a:gd name="connsiteY56" fmla="*/ 758890 h 3094668"/>
              <a:gd name="connsiteX57" fmla="*/ 4065426 w 4076808"/>
              <a:gd name="connsiteY57" fmla="*/ 678155 h 3094668"/>
              <a:gd name="connsiteX58" fmla="*/ 3461398 w 4076808"/>
              <a:gd name="connsiteY58" fmla="*/ 696686 h 3094668"/>
              <a:gd name="connsiteX59" fmla="*/ 2951325 w 4076808"/>
              <a:gd name="connsiteY59" fmla="*/ 895739 h 3094668"/>
              <a:gd name="connsiteX60" fmla="*/ 2677627 w 4076808"/>
              <a:gd name="connsiteY60" fmla="*/ 746449 h 3094668"/>
              <a:gd name="connsiteX61" fmla="*/ 2515896 w 4076808"/>
              <a:gd name="connsiteY61" fmla="*/ 721568 h 3094668"/>
              <a:gd name="connsiteX62" fmla="*/ 2714949 w 4076808"/>
              <a:gd name="connsiteY62" fmla="*/ 335903 h 3094668"/>
              <a:gd name="connsiteX63" fmla="*/ 2565659 w 4076808"/>
              <a:gd name="connsiteY63" fmla="*/ 261258 h 3094668"/>
              <a:gd name="connsiteX64" fmla="*/ 2329284 w 4076808"/>
              <a:gd name="connsiteY64" fmla="*/ 497633 h 3094668"/>
              <a:gd name="connsiteX65" fmla="*/ 2043145 w 4076808"/>
              <a:gd name="connsiteY65" fmla="*/ 298580 h 3094668"/>
              <a:gd name="connsiteX66" fmla="*/ 2142672 w 4076808"/>
              <a:gd name="connsiteY66" fmla="*/ 597160 h 3094668"/>
              <a:gd name="connsiteX67" fmla="*/ 2018263 w 4076808"/>
              <a:gd name="connsiteY67" fmla="*/ 758890 h 3094668"/>
              <a:gd name="connsiteX68" fmla="*/ 1632598 w 4076808"/>
              <a:gd name="connsiteY68" fmla="*/ 597160 h 3094668"/>
              <a:gd name="connsiteX69" fmla="*/ 1433545 w 4076808"/>
              <a:gd name="connsiteY69" fmla="*/ 671805 h 3094668"/>
              <a:gd name="connsiteX70" fmla="*/ 1632598 w 4076808"/>
              <a:gd name="connsiteY70" fmla="*/ 298580 h 3094668"/>
              <a:gd name="connsiteX71" fmla="*/ 1645039 w 4076808"/>
              <a:gd name="connsiteY71" fmla="*/ 0 h 3094668"/>
              <a:gd name="connsiteX72" fmla="*/ 1234492 w 4076808"/>
              <a:gd name="connsiteY72" fmla="*/ 248817 h 3094668"/>
              <a:gd name="connsiteX73" fmla="*/ 1022998 w 4076808"/>
              <a:gd name="connsiteY73" fmla="*/ 348343 h 3094668"/>
              <a:gd name="connsiteX74" fmla="*/ 1022998 w 4076808"/>
              <a:gd name="connsiteY74" fmla="*/ 534956 h 3094668"/>
              <a:gd name="connsiteX75" fmla="*/ 774182 w 4076808"/>
              <a:gd name="connsiteY75" fmla="*/ 634482 h 3094668"/>
              <a:gd name="connsiteX76" fmla="*/ 662214 w 4076808"/>
              <a:gd name="connsiteY76" fmla="*/ 684245 h 3094668"/>
              <a:gd name="connsiteX77" fmla="*/ 724418 w 4076808"/>
              <a:gd name="connsiteY77" fmla="*/ 970384 h 3094668"/>
              <a:gd name="connsiteX78" fmla="*/ 488043 w 4076808"/>
              <a:gd name="connsiteY78" fmla="*/ 1020147 h 3094668"/>
              <a:gd name="connsiteX79" fmla="*/ 201904 w 4076808"/>
              <a:gd name="connsiteY79" fmla="*/ 1244082 h 3094668"/>
              <a:gd name="connsiteX80" fmla="*/ 0 w 4076808"/>
              <a:gd name="connsiteY80" fmla="*/ 1984181 h 3094668"/>
              <a:gd name="connsiteX0" fmla="*/ 20087 w 3956158"/>
              <a:gd name="connsiteY0" fmla="*/ 2190621 h 3094668"/>
              <a:gd name="connsiteX1" fmla="*/ 118577 w 3956158"/>
              <a:gd name="connsiteY1" fmla="*/ 1940768 h 3094668"/>
              <a:gd name="connsiteX2" fmla="*/ 285361 w 3956158"/>
              <a:gd name="connsiteY2" fmla="*/ 1916405 h 3094668"/>
              <a:gd name="connsiteX3" fmla="*/ 466660 w 3956158"/>
              <a:gd name="connsiteY3" fmla="*/ 2040035 h 3094668"/>
              <a:gd name="connsiteX4" fmla="*/ 516683 w 3956158"/>
              <a:gd name="connsiteY4" fmla="*/ 1542662 h 3094668"/>
              <a:gd name="connsiteX5" fmla="*/ 379834 w 3956158"/>
              <a:gd name="connsiteY5" fmla="*/ 1368490 h 3094668"/>
              <a:gd name="connsiteX6" fmla="*/ 578887 w 3956158"/>
              <a:gd name="connsiteY6" fmla="*/ 1331168 h 3094668"/>
              <a:gd name="connsiteX7" fmla="*/ 803081 w 3956158"/>
              <a:gd name="connsiteY7" fmla="*/ 1276350 h 3094668"/>
              <a:gd name="connsiteX8" fmla="*/ 827703 w 3956158"/>
              <a:gd name="connsiteY8" fmla="*/ 908180 h 3094668"/>
              <a:gd name="connsiteX9" fmla="*/ 1151164 w 3956158"/>
              <a:gd name="connsiteY9" fmla="*/ 622041 h 3094668"/>
              <a:gd name="connsiteX10" fmla="*/ 1113842 w 3956158"/>
              <a:gd name="connsiteY10" fmla="*/ 945503 h 3094668"/>
              <a:gd name="connsiteX11" fmla="*/ 1213368 w 3956158"/>
              <a:gd name="connsiteY11" fmla="*/ 1132115 h 3094668"/>
              <a:gd name="connsiteX12" fmla="*/ 1661238 w 3956158"/>
              <a:gd name="connsiteY12" fmla="*/ 920621 h 3094668"/>
              <a:gd name="connsiteX13" fmla="*/ 1947377 w 3956158"/>
              <a:gd name="connsiteY13" fmla="*/ 957943 h 3094668"/>
              <a:gd name="connsiteX14" fmla="*/ 2196193 w 3956158"/>
              <a:gd name="connsiteY14" fmla="*/ 870858 h 3094668"/>
              <a:gd name="connsiteX15" fmla="*/ 2420128 w 3956158"/>
              <a:gd name="connsiteY15" fmla="*/ 920621 h 3094668"/>
              <a:gd name="connsiteX16" fmla="*/ 2009581 w 3956158"/>
              <a:gd name="connsiteY16" fmla="*/ 1082352 h 3094668"/>
              <a:gd name="connsiteX17" fmla="*/ 1524389 w 3956158"/>
              <a:gd name="connsiteY17" fmla="*/ 1169437 h 3094668"/>
              <a:gd name="connsiteX18" fmla="*/ 1213368 w 3956158"/>
              <a:gd name="connsiteY18" fmla="*/ 1405813 h 3094668"/>
              <a:gd name="connsiteX19" fmla="*/ 1151164 w 3956158"/>
              <a:gd name="connsiteY19" fmla="*/ 1530221 h 3094668"/>
              <a:gd name="connsiteX20" fmla="*/ 1138724 w 3956158"/>
              <a:gd name="connsiteY20" fmla="*/ 1667070 h 3094668"/>
              <a:gd name="connsiteX21" fmla="*/ 1126283 w 3956158"/>
              <a:gd name="connsiteY21" fmla="*/ 1990531 h 3094668"/>
              <a:gd name="connsiteX22" fmla="*/ 1586593 w 3956158"/>
              <a:gd name="connsiteY22" fmla="*/ 2077617 h 3094668"/>
              <a:gd name="connsiteX23" fmla="*/ 2245956 w 3956158"/>
              <a:gd name="connsiteY23" fmla="*/ 1940768 h 3094668"/>
              <a:gd name="connsiteX24" fmla="*/ 2673998 w 3956158"/>
              <a:gd name="connsiteY24" fmla="*/ 1729533 h 3094668"/>
              <a:gd name="connsiteX25" fmla="*/ 2482332 w 3956158"/>
              <a:gd name="connsiteY25" fmla="*/ 1990531 h 3094668"/>
              <a:gd name="connsiteX26" fmla="*/ 2425441 w 3956158"/>
              <a:gd name="connsiteY26" fmla="*/ 2114162 h 3094668"/>
              <a:gd name="connsiteX27" fmla="*/ 2485572 w 3956158"/>
              <a:gd name="connsiteY27" fmla="*/ 2239347 h 3094668"/>
              <a:gd name="connsiteX28" fmla="*/ 1076520 w 3956158"/>
              <a:gd name="connsiteY28" fmla="*/ 2587690 h 3094668"/>
              <a:gd name="connsiteX29" fmla="*/ 1064079 w 3956158"/>
              <a:gd name="connsiteY29" fmla="*/ 2811625 h 3094668"/>
              <a:gd name="connsiteX30" fmla="*/ 1337777 w 3956158"/>
              <a:gd name="connsiteY30" fmla="*/ 2786743 h 3094668"/>
              <a:gd name="connsiteX31" fmla="*/ 1238250 w 3956158"/>
              <a:gd name="connsiteY31" fmla="*/ 3060441 h 3094668"/>
              <a:gd name="connsiteX32" fmla="*/ 1437303 w 3956158"/>
              <a:gd name="connsiteY32" fmla="*/ 3048000 h 3094668"/>
              <a:gd name="connsiteX33" fmla="*/ 1847850 w 3956158"/>
              <a:gd name="connsiteY33" fmla="*/ 2674776 h 3094668"/>
              <a:gd name="connsiteX34" fmla="*/ 2127639 w 3956158"/>
              <a:gd name="connsiteY34" fmla="*/ 2495291 h 3094668"/>
              <a:gd name="connsiteX35" fmla="*/ 2830675 w 3956158"/>
              <a:gd name="connsiteY35" fmla="*/ 2475723 h 3094668"/>
              <a:gd name="connsiteX36" fmla="*/ 2843115 w 3956158"/>
              <a:gd name="connsiteY36" fmla="*/ 2239347 h 3094668"/>
              <a:gd name="connsiteX37" fmla="*/ 2644062 w 3956158"/>
              <a:gd name="connsiteY37" fmla="*/ 2040294 h 3094668"/>
              <a:gd name="connsiteX38" fmla="*/ 3104373 w 3956158"/>
              <a:gd name="connsiteY38" fmla="*/ 1816360 h 3094668"/>
              <a:gd name="connsiteX39" fmla="*/ 3955661 w 3956158"/>
              <a:gd name="connsiteY39" fmla="*/ 1779037 h 3094668"/>
              <a:gd name="connsiteX40" fmla="*/ 3664209 w 3956158"/>
              <a:gd name="connsiteY40" fmla="*/ 1716833 h 3094668"/>
              <a:gd name="connsiteX41" fmla="*/ 2892879 w 3956158"/>
              <a:gd name="connsiteY41" fmla="*/ 1579984 h 3094668"/>
              <a:gd name="connsiteX42" fmla="*/ 2482332 w 3956158"/>
              <a:gd name="connsiteY42" fmla="*/ 1517780 h 3094668"/>
              <a:gd name="connsiteX43" fmla="*/ 2245956 w 3956158"/>
              <a:gd name="connsiteY43" fmla="*/ 1716833 h 3094668"/>
              <a:gd name="connsiteX44" fmla="*/ 2071785 w 3956158"/>
              <a:gd name="connsiteY44" fmla="*/ 1716833 h 3094668"/>
              <a:gd name="connsiteX45" fmla="*/ 1997140 w 3956158"/>
              <a:gd name="connsiteY45" fmla="*/ 1492898 h 3094668"/>
              <a:gd name="connsiteX46" fmla="*/ 1910054 w 3956158"/>
              <a:gd name="connsiteY46" fmla="*/ 1468017 h 3094668"/>
              <a:gd name="connsiteX47" fmla="*/ 1785646 w 3956158"/>
              <a:gd name="connsiteY47" fmla="*/ 1642188 h 3094668"/>
              <a:gd name="connsiteX48" fmla="*/ 1760764 w 3956158"/>
              <a:gd name="connsiteY48" fmla="*/ 1766596 h 3094668"/>
              <a:gd name="connsiteX49" fmla="*/ 1549271 w 3956158"/>
              <a:gd name="connsiteY49" fmla="*/ 1779037 h 3094668"/>
              <a:gd name="connsiteX50" fmla="*/ 1387540 w 3956158"/>
              <a:gd name="connsiteY50" fmla="*/ 1567543 h 3094668"/>
              <a:gd name="connsiteX51" fmla="*/ 1599034 w 3956158"/>
              <a:gd name="connsiteY51" fmla="*/ 1306286 h 3094668"/>
              <a:gd name="connsiteX52" fmla="*/ 2221075 w 3956158"/>
              <a:gd name="connsiteY52" fmla="*/ 1181878 h 3094668"/>
              <a:gd name="connsiteX53" fmla="*/ 2482332 w 3956158"/>
              <a:gd name="connsiteY53" fmla="*/ 1069911 h 3094668"/>
              <a:gd name="connsiteX54" fmla="*/ 2718707 w 3956158"/>
              <a:gd name="connsiteY54" fmla="*/ 1144556 h 3094668"/>
              <a:gd name="connsiteX55" fmla="*/ 3091932 w 3956158"/>
              <a:gd name="connsiteY55" fmla="*/ 970384 h 3094668"/>
              <a:gd name="connsiteX56" fmla="*/ 3639328 w 3956158"/>
              <a:gd name="connsiteY56" fmla="*/ 758890 h 3094668"/>
              <a:gd name="connsiteX57" fmla="*/ 3944776 w 3956158"/>
              <a:gd name="connsiteY57" fmla="*/ 678155 h 3094668"/>
              <a:gd name="connsiteX58" fmla="*/ 3340748 w 3956158"/>
              <a:gd name="connsiteY58" fmla="*/ 696686 h 3094668"/>
              <a:gd name="connsiteX59" fmla="*/ 2830675 w 3956158"/>
              <a:gd name="connsiteY59" fmla="*/ 895739 h 3094668"/>
              <a:gd name="connsiteX60" fmla="*/ 2556977 w 3956158"/>
              <a:gd name="connsiteY60" fmla="*/ 746449 h 3094668"/>
              <a:gd name="connsiteX61" fmla="*/ 2395246 w 3956158"/>
              <a:gd name="connsiteY61" fmla="*/ 721568 h 3094668"/>
              <a:gd name="connsiteX62" fmla="*/ 2594299 w 3956158"/>
              <a:gd name="connsiteY62" fmla="*/ 335903 h 3094668"/>
              <a:gd name="connsiteX63" fmla="*/ 2445009 w 3956158"/>
              <a:gd name="connsiteY63" fmla="*/ 261258 h 3094668"/>
              <a:gd name="connsiteX64" fmla="*/ 2208634 w 3956158"/>
              <a:gd name="connsiteY64" fmla="*/ 497633 h 3094668"/>
              <a:gd name="connsiteX65" fmla="*/ 1922495 w 3956158"/>
              <a:gd name="connsiteY65" fmla="*/ 298580 h 3094668"/>
              <a:gd name="connsiteX66" fmla="*/ 2022022 w 3956158"/>
              <a:gd name="connsiteY66" fmla="*/ 597160 h 3094668"/>
              <a:gd name="connsiteX67" fmla="*/ 1897613 w 3956158"/>
              <a:gd name="connsiteY67" fmla="*/ 758890 h 3094668"/>
              <a:gd name="connsiteX68" fmla="*/ 1511948 w 3956158"/>
              <a:gd name="connsiteY68" fmla="*/ 597160 h 3094668"/>
              <a:gd name="connsiteX69" fmla="*/ 1312895 w 3956158"/>
              <a:gd name="connsiteY69" fmla="*/ 671805 h 3094668"/>
              <a:gd name="connsiteX70" fmla="*/ 1511948 w 3956158"/>
              <a:gd name="connsiteY70" fmla="*/ 298580 h 3094668"/>
              <a:gd name="connsiteX71" fmla="*/ 1524389 w 3956158"/>
              <a:gd name="connsiteY71" fmla="*/ 0 h 3094668"/>
              <a:gd name="connsiteX72" fmla="*/ 1113842 w 3956158"/>
              <a:gd name="connsiteY72" fmla="*/ 248817 h 3094668"/>
              <a:gd name="connsiteX73" fmla="*/ 902348 w 3956158"/>
              <a:gd name="connsiteY73" fmla="*/ 348343 h 3094668"/>
              <a:gd name="connsiteX74" fmla="*/ 902348 w 3956158"/>
              <a:gd name="connsiteY74" fmla="*/ 534956 h 3094668"/>
              <a:gd name="connsiteX75" fmla="*/ 653532 w 3956158"/>
              <a:gd name="connsiteY75" fmla="*/ 634482 h 3094668"/>
              <a:gd name="connsiteX76" fmla="*/ 541564 w 3956158"/>
              <a:gd name="connsiteY76" fmla="*/ 684245 h 3094668"/>
              <a:gd name="connsiteX77" fmla="*/ 603768 w 3956158"/>
              <a:gd name="connsiteY77" fmla="*/ 970384 h 3094668"/>
              <a:gd name="connsiteX78" fmla="*/ 367393 w 3956158"/>
              <a:gd name="connsiteY78" fmla="*/ 1020147 h 3094668"/>
              <a:gd name="connsiteX79" fmla="*/ 81254 w 3956158"/>
              <a:gd name="connsiteY79" fmla="*/ 1244082 h 3094668"/>
              <a:gd name="connsiteX80" fmla="*/ 0 w 3956158"/>
              <a:gd name="connsiteY80" fmla="*/ 2187381 h 3094668"/>
              <a:gd name="connsiteX0" fmla="*/ 96287 w 4032358"/>
              <a:gd name="connsiteY0" fmla="*/ 2190621 h 3094668"/>
              <a:gd name="connsiteX1" fmla="*/ 194777 w 4032358"/>
              <a:gd name="connsiteY1" fmla="*/ 1940768 h 3094668"/>
              <a:gd name="connsiteX2" fmla="*/ 361561 w 4032358"/>
              <a:gd name="connsiteY2" fmla="*/ 1916405 h 3094668"/>
              <a:gd name="connsiteX3" fmla="*/ 542860 w 4032358"/>
              <a:gd name="connsiteY3" fmla="*/ 2040035 h 3094668"/>
              <a:gd name="connsiteX4" fmla="*/ 592883 w 4032358"/>
              <a:gd name="connsiteY4" fmla="*/ 1542662 h 3094668"/>
              <a:gd name="connsiteX5" fmla="*/ 456034 w 4032358"/>
              <a:gd name="connsiteY5" fmla="*/ 1368490 h 3094668"/>
              <a:gd name="connsiteX6" fmla="*/ 655087 w 4032358"/>
              <a:gd name="connsiteY6" fmla="*/ 1331168 h 3094668"/>
              <a:gd name="connsiteX7" fmla="*/ 879281 w 4032358"/>
              <a:gd name="connsiteY7" fmla="*/ 1276350 h 3094668"/>
              <a:gd name="connsiteX8" fmla="*/ 903903 w 4032358"/>
              <a:gd name="connsiteY8" fmla="*/ 908180 h 3094668"/>
              <a:gd name="connsiteX9" fmla="*/ 1227364 w 4032358"/>
              <a:gd name="connsiteY9" fmla="*/ 622041 h 3094668"/>
              <a:gd name="connsiteX10" fmla="*/ 1190042 w 4032358"/>
              <a:gd name="connsiteY10" fmla="*/ 945503 h 3094668"/>
              <a:gd name="connsiteX11" fmla="*/ 1289568 w 4032358"/>
              <a:gd name="connsiteY11" fmla="*/ 1132115 h 3094668"/>
              <a:gd name="connsiteX12" fmla="*/ 1737438 w 4032358"/>
              <a:gd name="connsiteY12" fmla="*/ 920621 h 3094668"/>
              <a:gd name="connsiteX13" fmla="*/ 2023577 w 4032358"/>
              <a:gd name="connsiteY13" fmla="*/ 957943 h 3094668"/>
              <a:gd name="connsiteX14" fmla="*/ 2272393 w 4032358"/>
              <a:gd name="connsiteY14" fmla="*/ 870858 h 3094668"/>
              <a:gd name="connsiteX15" fmla="*/ 2496328 w 4032358"/>
              <a:gd name="connsiteY15" fmla="*/ 920621 h 3094668"/>
              <a:gd name="connsiteX16" fmla="*/ 2085781 w 4032358"/>
              <a:gd name="connsiteY16" fmla="*/ 1082352 h 3094668"/>
              <a:gd name="connsiteX17" fmla="*/ 1600589 w 4032358"/>
              <a:gd name="connsiteY17" fmla="*/ 1169437 h 3094668"/>
              <a:gd name="connsiteX18" fmla="*/ 1289568 w 4032358"/>
              <a:gd name="connsiteY18" fmla="*/ 1405813 h 3094668"/>
              <a:gd name="connsiteX19" fmla="*/ 1227364 w 4032358"/>
              <a:gd name="connsiteY19" fmla="*/ 1530221 h 3094668"/>
              <a:gd name="connsiteX20" fmla="*/ 1214924 w 4032358"/>
              <a:gd name="connsiteY20" fmla="*/ 1667070 h 3094668"/>
              <a:gd name="connsiteX21" fmla="*/ 1202483 w 4032358"/>
              <a:gd name="connsiteY21" fmla="*/ 1990531 h 3094668"/>
              <a:gd name="connsiteX22" fmla="*/ 1662793 w 4032358"/>
              <a:gd name="connsiteY22" fmla="*/ 2077617 h 3094668"/>
              <a:gd name="connsiteX23" fmla="*/ 2322156 w 4032358"/>
              <a:gd name="connsiteY23" fmla="*/ 1940768 h 3094668"/>
              <a:gd name="connsiteX24" fmla="*/ 2750198 w 4032358"/>
              <a:gd name="connsiteY24" fmla="*/ 1729533 h 3094668"/>
              <a:gd name="connsiteX25" fmla="*/ 2558532 w 4032358"/>
              <a:gd name="connsiteY25" fmla="*/ 1990531 h 3094668"/>
              <a:gd name="connsiteX26" fmla="*/ 2501641 w 4032358"/>
              <a:gd name="connsiteY26" fmla="*/ 2114162 h 3094668"/>
              <a:gd name="connsiteX27" fmla="*/ 2561772 w 4032358"/>
              <a:gd name="connsiteY27" fmla="*/ 2239347 h 3094668"/>
              <a:gd name="connsiteX28" fmla="*/ 1152720 w 4032358"/>
              <a:gd name="connsiteY28" fmla="*/ 2587690 h 3094668"/>
              <a:gd name="connsiteX29" fmla="*/ 1140279 w 4032358"/>
              <a:gd name="connsiteY29" fmla="*/ 2811625 h 3094668"/>
              <a:gd name="connsiteX30" fmla="*/ 1413977 w 4032358"/>
              <a:gd name="connsiteY30" fmla="*/ 2786743 h 3094668"/>
              <a:gd name="connsiteX31" fmla="*/ 1314450 w 4032358"/>
              <a:gd name="connsiteY31" fmla="*/ 3060441 h 3094668"/>
              <a:gd name="connsiteX32" fmla="*/ 1513503 w 4032358"/>
              <a:gd name="connsiteY32" fmla="*/ 3048000 h 3094668"/>
              <a:gd name="connsiteX33" fmla="*/ 1924050 w 4032358"/>
              <a:gd name="connsiteY33" fmla="*/ 2674776 h 3094668"/>
              <a:gd name="connsiteX34" fmla="*/ 2203839 w 4032358"/>
              <a:gd name="connsiteY34" fmla="*/ 2495291 h 3094668"/>
              <a:gd name="connsiteX35" fmla="*/ 2906875 w 4032358"/>
              <a:gd name="connsiteY35" fmla="*/ 2475723 h 3094668"/>
              <a:gd name="connsiteX36" fmla="*/ 2919315 w 4032358"/>
              <a:gd name="connsiteY36" fmla="*/ 2239347 h 3094668"/>
              <a:gd name="connsiteX37" fmla="*/ 2720262 w 4032358"/>
              <a:gd name="connsiteY37" fmla="*/ 2040294 h 3094668"/>
              <a:gd name="connsiteX38" fmla="*/ 3180573 w 4032358"/>
              <a:gd name="connsiteY38" fmla="*/ 1816360 h 3094668"/>
              <a:gd name="connsiteX39" fmla="*/ 4031861 w 4032358"/>
              <a:gd name="connsiteY39" fmla="*/ 1779037 h 3094668"/>
              <a:gd name="connsiteX40" fmla="*/ 3740409 w 4032358"/>
              <a:gd name="connsiteY40" fmla="*/ 1716833 h 3094668"/>
              <a:gd name="connsiteX41" fmla="*/ 2969079 w 4032358"/>
              <a:gd name="connsiteY41" fmla="*/ 1579984 h 3094668"/>
              <a:gd name="connsiteX42" fmla="*/ 2558532 w 4032358"/>
              <a:gd name="connsiteY42" fmla="*/ 1517780 h 3094668"/>
              <a:gd name="connsiteX43" fmla="*/ 2322156 w 4032358"/>
              <a:gd name="connsiteY43" fmla="*/ 1716833 h 3094668"/>
              <a:gd name="connsiteX44" fmla="*/ 2147985 w 4032358"/>
              <a:gd name="connsiteY44" fmla="*/ 1716833 h 3094668"/>
              <a:gd name="connsiteX45" fmla="*/ 2073340 w 4032358"/>
              <a:gd name="connsiteY45" fmla="*/ 1492898 h 3094668"/>
              <a:gd name="connsiteX46" fmla="*/ 1986254 w 4032358"/>
              <a:gd name="connsiteY46" fmla="*/ 1468017 h 3094668"/>
              <a:gd name="connsiteX47" fmla="*/ 1861846 w 4032358"/>
              <a:gd name="connsiteY47" fmla="*/ 1642188 h 3094668"/>
              <a:gd name="connsiteX48" fmla="*/ 1836964 w 4032358"/>
              <a:gd name="connsiteY48" fmla="*/ 1766596 h 3094668"/>
              <a:gd name="connsiteX49" fmla="*/ 1625471 w 4032358"/>
              <a:gd name="connsiteY49" fmla="*/ 1779037 h 3094668"/>
              <a:gd name="connsiteX50" fmla="*/ 1463740 w 4032358"/>
              <a:gd name="connsiteY50" fmla="*/ 1567543 h 3094668"/>
              <a:gd name="connsiteX51" fmla="*/ 1675234 w 4032358"/>
              <a:gd name="connsiteY51" fmla="*/ 1306286 h 3094668"/>
              <a:gd name="connsiteX52" fmla="*/ 2297275 w 4032358"/>
              <a:gd name="connsiteY52" fmla="*/ 1181878 h 3094668"/>
              <a:gd name="connsiteX53" fmla="*/ 2558532 w 4032358"/>
              <a:gd name="connsiteY53" fmla="*/ 1069911 h 3094668"/>
              <a:gd name="connsiteX54" fmla="*/ 2794907 w 4032358"/>
              <a:gd name="connsiteY54" fmla="*/ 1144556 h 3094668"/>
              <a:gd name="connsiteX55" fmla="*/ 3168132 w 4032358"/>
              <a:gd name="connsiteY55" fmla="*/ 970384 h 3094668"/>
              <a:gd name="connsiteX56" fmla="*/ 3715528 w 4032358"/>
              <a:gd name="connsiteY56" fmla="*/ 758890 h 3094668"/>
              <a:gd name="connsiteX57" fmla="*/ 4020976 w 4032358"/>
              <a:gd name="connsiteY57" fmla="*/ 678155 h 3094668"/>
              <a:gd name="connsiteX58" fmla="*/ 3416948 w 4032358"/>
              <a:gd name="connsiteY58" fmla="*/ 696686 h 3094668"/>
              <a:gd name="connsiteX59" fmla="*/ 2906875 w 4032358"/>
              <a:gd name="connsiteY59" fmla="*/ 895739 h 3094668"/>
              <a:gd name="connsiteX60" fmla="*/ 2633177 w 4032358"/>
              <a:gd name="connsiteY60" fmla="*/ 746449 h 3094668"/>
              <a:gd name="connsiteX61" fmla="*/ 2471446 w 4032358"/>
              <a:gd name="connsiteY61" fmla="*/ 721568 h 3094668"/>
              <a:gd name="connsiteX62" fmla="*/ 2670499 w 4032358"/>
              <a:gd name="connsiteY62" fmla="*/ 335903 h 3094668"/>
              <a:gd name="connsiteX63" fmla="*/ 2521209 w 4032358"/>
              <a:gd name="connsiteY63" fmla="*/ 261258 h 3094668"/>
              <a:gd name="connsiteX64" fmla="*/ 2284834 w 4032358"/>
              <a:gd name="connsiteY64" fmla="*/ 497633 h 3094668"/>
              <a:gd name="connsiteX65" fmla="*/ 1998695 w 4032358"/>
              <a:gd name="connsiteY65" fmla="*/ 298580 h 3094668"/>
              <a:gd name="connsiteX66" fmla="*/ 2098222 w 4032358"/>
              <a:gd name="connsiteY66" fmla="*/ 597160 h 3094668"/>
              <a:gd name="connsiteX67" fmla="*/ 1973813 w 4032358"/>
              <a:gd name="connsiteY67" fmla="*/ 758890 h 3094668"/>
              <a:gd name="connsiteX68" fmla="*/ 1588148 w 4032358"/>
              <a:gd name="connsiteY68" fmla="*/ 597160 h 3094668"/>
              <a:gd name="connsiteX69" fmla="*/ 1389095 w 4032358"/>
              <a:gd name="connsiteY69" fmla="*/ 671805 h 3094668"/>
              <a:gd name="connsiteX70" fmla="*/ 1588148 w 4032358"/>
              <a:gd name="connsiteY70" fmla="*/ 298580 h 3094668"/>
              <a:gd name="connsiteX71" fmla="*/ 1600589 w 4032358"/>
              <a:gd name="connsiteY71" fmla="*/ 0 h 3094668"/>
              <a:gd name="connsiteX72" fmla="*/ 1190042 w 4032358"/>
              <a:gd name="connsiteY72" fmla="*/ 248817 h 3094668"/>
              <a:gd name="connsiteX73" fmla="*/ 978548 w 4032358"/>
              <a:gd name="connsiteY73" fmla="*/ 348343 h 3094668"/>
              <a:gd name="connsiteX74" fmla="*/ 978548 w 4032358"/>
              <a:gd name="connsiteY74" fmla="*/ 534956 h 3094668"/>
              <a:gd name="connsiteX75" fmla="*/ 729732 w 4032358"/>
              <a:gd name="connsiteY75" fmla="*/ 634482 h 3094668"/>
              <a:gd name="connsiteX76" fmla="*/ 617764 w 4032358"/>
              <a:gd name="connsiteY76" fmla="*/ 684245 h 3094668"/>
              <a:gd name="connsiteX77" fmla="*/ 679968 w 4032358"/>
              <a:gd name="connsiteY77" fmla="*/ 970384 h 3094668"/>
              <a:gd name="connsiteX78" fmla="*/ 443593 w 4032358"/>
              <a:gd name="connsiteY78" fmla="*/ 1020147 h 3094668"/>
              <a:gd name="connsiteX79" fmla="*/ 157454 w 4032358"/>
              <a:gd name="connsiteY79" fmla="*/ 1244082 h 3094668"/>
              <a:gd name="connsiteX80" fmla="*/ 0 w 4032358"/>
              <a:gd name="connsiteY80" fmla="*/ 2028631 h 3094668"/>
              <a:gd name="connsiteX0" fmla="*/ 107406 w 4043477"/>
              <a:gd name="connsiteY0" fmla="*/ 2190621 h 3094668"/>
              <a:gd name="connsiteX1" fmla="*/ 205896 w 4043477"/>
              <a:gd name="connsiteY1" fmla="*/ 1940768 h 3094668"/>
              <a:gd name="connsiteX2" fmla="*/ 372680 w 4043477"/>
              <a:gd name="connsiteY2" fmla="*/ 1916405 h 3094668"/>
              <a:gd name="connsiteX3" fmla="*/ 553979 w 4043477"/>
              <a:gd name="connsiteY3" fmla="*/ 2040035 h 3094668"/>
              <a:gd name="connsiteX4" fmla="*/ 604002 w 4043477"/>
              <a:gd name="connsiteY4" fmla="*/ 1542662 h 3094668"/>
              <a:gd name="connsiteX5" fmla="*/ 467153 w 4043477"/>
              <a:gd name="connsiteY5" fmla="*/ 1368490 h 3094668"/>
              <a:gd name="connsiteX6" fmla="*/ 666206 w 4043477"/>
              <a:gd name="connsiteY6" fmla="*/ 1331168 h 3094668"/>
              <a:gd name="connsiteX7" fmla="*/ 890400 w 4043477"/>
              <a:gd name="connsiteY7" fmla="*/ 1276350 h 3094668"/>
              <a:gd name="connsiteX8" fmla="*/ 915022 w 4043477"/>
              <a:gd name="connsiteY8" fmla="*/ 908180 h 3094668"/>
              <a:gd name="connsiteX9" fmla="*/ 1238483 w 4043477"/>
              <a:gd name="connsiteY9" fmla="*/ 622041 h 3094668"/>
              <a:gd name="connsiteX10" fmla="*/ 1201161 w 4043477"/>
              <a:gd name="connsiteY10" fmla="*/ 945503 h 3094668"/>
              <a:gd name="connsiteX11" fmla="*/ 1300687 w 4043477"/>
              <a:gd name="connsiteY11" fmla="*/ 1132115 h 3094668"/>
              <a:gd name="connsiteX12" fmla="*/ 1748557 w 4043477"/>
              <a:gd name="connsiteY12" fmla="*/ 920621 h 3094668"/>
              <a:gd name="connsiteX13" fmla="*/ 2034696 w 4043477"/>
              <a:gd name="connsiteY13" fmla="*/ 957943 h 3094668"/>
              <a:gd name="connsiteX14" fmla="*/ 2283512 w 4043477"/>
              <a:gd name="connsiteY14" fmla="*/ 870858 h 3094668"/>
              <a:gd name="connsiteX15" fmla="*/ 2507447 w 4043477"/>
              <a:gd name="connsiteY15" fmla="*/ 920621 h 3094668"/>
              <a:gd name="connsiteX16" fmla="*/ 2096900 w 4043477"/>
              <a:gd name="connsiteY16" fmla="*/ 1082352 h 3094668"/>
              <a:gd name="connsiteX17" fmla="*/ 1611708 w 4043477"/>
              <a:gd name="connsiteY17" fmla="*/ 1169437 h 3094668"/>
              <a:gd name="connsiteX18" fmla="*/ 1300687 w 4043477"/>
              <a:gd name="connsiteY18" fmla="*/ 1405813 h 3094668"/>
              <a:gd name="connsiteX19" fmla="*/ 1238483 w 4043477"/>
              <a:gd name="connsiteY19" fmla="*/ 1530221 h 3094668"/>
              <a:gd name="connsiteX20" fmla="*/ 1226043 w 4043477"/>
              <a:gd name="connsiteY20" fmla="*/ 1667070 h 3094668"/>
              <a:gd name="connsiteX21" fmla="*/ 1213602 w 4043477"/>
              <a:gd name="connsiteY21" fmla="*/ 1990531 h 3094668"/>
              <a:gd name="connsiteX22" fmla="*/ 1673912 w 4043477"/>
              <a:gd name="connsiteY22" fmla="*/ 2077617 h 3094668"/>
              <a:gd name="connsiteX23" fmla="*/ 2333275 w 4043477"/>
              <a:gd name="connsiteY23" fmla="*/ 1940768 h 3094668"/>
              <a:gd name="connsiteX24" fmla="*/ 2761317 w 4043477"/>
              <a:gd name="connsiteY24" fmla="*/ 1729533 h 3094668"/>
              <a:gd name="connsiteX25" fmla="*/ 2569651 w 4043477"/>
              <a:gd name="connsiteY25" fmla="*/ 1990531 h 3094668"/>
              <a:gd name="connsiteX26" fmla="*/ 2512760 w 4043477"/>
              <a:gd name="connsiteY26" fmla="*/ 2114162 h 3094668"/>
              <a:gd name="connsiteX27" fmla="*/ 2572891 w 4043477"/>
              <a:gd name="connsiteY27" fmla="*/ 2239347 h 3094668"/>
              <a:gd name="connsiteX28" fmla="*/ 1163839 w 4043477"/>
              <a:gd name="connsiteY28" fmla="*/ 2587690 h 3094668"/>
              <a:gd name="connsiteX29" fmla="*/ 1151398 w 4043477"/>
              <a:gd name="connsiteY29" fmla="*/ 2811625 h 3094668"/>
              <a:gd name="connsiteX30" fmla="*/ 1425096 w 4043477"/>
              <a:gd name="connsiteY30" fmla="*/ 2786743 h 3094668"/>
              <a:gd name="connsiteX31" fmla="*/ 1325569 w 4043477"/>
              <a:gd name="connsiteY31" fmla="*/ 3060441 h 3094668"/>
              <a:gd name="connsiteX32" fmla="*/ 1524622 w 4043477"/>
              <a:gd name="connsiteY32" fmla="*/ 3048000 h 3094668"/>
              <a:gd name="connsiteX33" fmla="*/ 1935169 w 4043477"/>
              <a:gd name="connsiteY33" fmla="*/ 2674776 h 3094668"/>
              <a:gd name="connsiteX34" fmla="*/ 2214958 w 4043477"/>
              <a:gd name="connsiteY34" fmla="*/ 2495291 h 3094668"/>
              <a:gd name="connsiteX35" fmla="*/ 2917994 w 4043477"/>
              <a:gd name="connsiteY35" fmla="*/ 2475723 h 3094668"/>
              <a:gd name="connsiteX36" fmla="*/ 2930434 w 4043477"/>
              <a:gd name="connsiteY36" fmla="*/ 2239347 h 3094668"/>
              <a:gd name="connsiteX37" fmla="*/ 2731381 w 4043477"/>
              <a:gd name="connsiteY37" fmla="*/ 2040294 h 3094668"/>
              <a:gd name="connsiteX38" fmla="*/ 3191692 w 4043477"/>
              <a:gd name="connsiteY38" fmla="*/ 1816360 h 3094668"/>
              <a:gd name="connsiteX39" fmla="*/ 4042980 w 4043477"/>
              <a:gd name="connsiteY39" fmla="*/ 1779037 h 3094668"/>
              <a:gd name="connsiteX40" fmla="*/ 3751528 w 4043477"/>
              <a:gd name="connsiteY40" fmla="*/ 1716833 h 3094668"/>
              <a:gd name="connsiteX41" fmla="*/ 2980198 w 4043477"/>
              <a:gd name="connsiteY41" fmla="*/ 1579984 h 3094668"/>
              <a:gd name="connsiteX42" fmla="*/ 2569651 w 4043477"/>
              <a:gd name="connsiteY42" fmla="*/ 1517780 h 3094668"/>
              <a:gd name="connsiteX43" fmla="*/ 2333275 w 4043477"/>
              <a:gd name="connsiteY43" fmla="*/ 1716833 h 3094668"/>
              <a:gd name="connsiteX44" fmla="*/ 2159104 w 4043477"/>
              <a:gd name="connsiteY44" fmla="*/ 1716833 h 3094668"/>
              <a:gd name="connsiteX45" fmla="*/ 2084459 w 4043477"/>
              <a:gd name="connsiteY45" fmla="*/ 1492898 h 3094668"/>
              <a:gd name="connsiteX46" fmla="*/ 1997373 w 4043477"/>
              <a:gd name="connsiteY46" fmla="*/ 1468017 h 3094668"/>
              <a:gd name="connsiteX47" fmla="*/ 1872965 w 4043477"/>
              <a:gd name="connsiteY47" fmla="*/ 1642188 h 3094668"/>
              <a:gd name="connsiteX48" fmla="*/ 1848083 w 4043477"/>
              <a:gd name="connsiteY48" fmla="*/ 1766596 h 3094668"/>
              <a:gd name="connsiteX49" fmla="*/ 1636590 w 4043477"/>
              <a:gd name="connsiteY49" fmla="*/ 1779037 h 3094668"/>
              <a:gd name="connsiteX50" fmla="*/ 1474859 w 4043477"/>
              <a:gd name="connsiteY50" fmla="*/ 1567543 h 3094668"/>
              <a:gd name="connsiteX51" fmla="*/ 1686353 w 4043477"/>
              <a:gd name="connsiteY51" fmla="*/ 1306286 h 3094668"/>
              <a:gd name="connsiteX52" fmla="*/ 2308394 w 4043477"/>
              <a:gd name="connsiteY52" fmla="*/ 1181878 h 3094668"/>
              <a:gd name="connsiteX53" fmla="*/ 2569651 w 4043477"/>
              <a:gd name="connsiteY53" fmla="*/ 1069911 h 3094668"/>
              <a:gd name="connsiteX54" fmla="*/ 2806026 w 4043477"/>
              <a:gd name="connsiteY54" fmla="*/ 1144556 h 3094668"/>
              <a:gd name="connsiteX55" fmla="*/ 3179251 w 4043477"/>
              <a:gd name="connsiteY55" fmla="*/ 970384 h 3094668"/>
              <a:gd name="connsiteX56" fmla="*/ 3726647 w 4043477"/>
              <a:gd name="connsiteY56" fmla="*/ 758890 h 3094668"/>
              <a:gd name="connsiteX57" fmla="*/ 4032095 w 4043477"/>
              <a:gd name="connsiteY57" fmla="*/ 678155 h 3094668"/>
              <a:gd name="connsiteX58" fmla="*/ 3428067 w 4043477"/>
              <a:gd name="connsiteY58" fmla="*/ 696686 h 3094668"/>
              <a:gd name="connsiteX59" fmla="*/ 2917994 w 4043477"/>
              <a:gd name="connsiteY59" fmla="*/ 895739 h 3094668"/>
              <a:gd name="connsiteX60" fmla="*/ 2644296 w 4043477"/>
              <a:gd name="connsiteY60" fmla="*/ 746449 h 3094668"/>
              <a:gd name="connsiteX61" fmla="*/ 2482565 w 4043477"/>
              <a:gd name="connsiteY61" fmla="*/ 721568 h 3094668"/>
              <a:gd name="connsiteX62" fmla="*/ 2681618 w 4043477"/>
              <a:gd name="connsiteY62" fmla="*/ 335903 h 3094668"/>
              <a:gd name="connsiteX63" fmla="*/ 2532328 w 4043477"/>
              <a:gd name="connsiteY63" fmla="*/ 261258 h 3094668"/>
              <a:gd name="connsiteX64" fmla="*/ 2295953 w 4043477"/>
              <a:gd name="connsiteY64" fmla="*/ 497633 h 3094668"/>
              <a:gd name="connsiteX65" fmla="*/ 2009814 w 4043477"/>
              <a:gd name="connsiteY65" fmla="*/ 298580 h 3094668"/>
              <a:gd name="connsiteX66" fmla="*/ 2109341 w 4043477"/>
              <a:gd name="connsiteY66" fmla="*/ 597160 h 3094668"/>
              <a:gd name="connsiteX67" fmla="*/ 1984932 w 4043477"/>
              <a:gd name="connsiteY67" fmla="*/ 758890 h 3094668"/>
              <a:gd name="connsiteX68" fmla="*/ 1599267 w 4043477"/>
              <a:gd name="connsiteY68" fmla="*/ 597160 h 3094668"/>
              <a:gd name="connsiteX69" fmla="*/ 1400214 w 4043477"/>
              <a:gd name="connsiteY69" fmla="*/ 671805 h 3094668"/>
              <a:gd name="connsiteX70" fmla="*/ 1599267 w 4043477"/>
              <a:gd name="connsiteY70" fmla="*/ 298580 h 3094668"/>
              <a:gd name="connsiteX71" fmla="*/ 1611708 w 4043477"/>
              <a:gd name="connsiteY71" fmla="*/ 0 h 3094668"/>
              <a:gd name="connsiteX72" fmla="*/ 1201161 w 4043477"/>
              <a:gd name="connsiteY72" fmla="*/ 248817 h 3094668"/>
              <a:gd name="connsiteX73" fmla="*/ 989667 w 4043477"/>
              <a:gd name="connsiteY73" fmla="*/ 348343 h 3094668"/>
              <a:gd name="connsiteX74" fmla="*/ 989667 w 4043477"/>
              <a:gd name="connsiteY74" fmla="*/ 534956 h 3094668"/>
              <a:gd name="connsiteX75" fmla="*/ 740851 w 4043477"/>
              <a:gd name="connsiteY75" fmla="*/ 634482 h 3094668"/>
              <a:gd name="connsiteX76" fmla="*/ 628883 w 4043477"/>
              <a:gd name="connsiteY76" fmla="*/ 684245 h 3094668"/>
              <a:gd name="connsiteX77" fmla="*/ 691087 w 4043477"/>
              <a:gd name="connsiteY77" fmla="*/ 970384 h 3094668"/>
              <a:gd name="connsiteX78" fmla="*/ 454712 w 4043477"/>
              <a:gd name="connsiteY78" fmla="*/ 1020147 h 3094668"/>
              <a:gd name="connsiteX79" fmla="*/ 168573 w 4043477"/>
              <a:gd name="connsiteY79" fmla="*/ 1244082 h 3094668"/>
              <a:gd name="connsiteX80" fmla="*/ 11119 w 4043477"/>
              <a:gd name="connsiteY80" fmla="*/ 2028631 h 3094668"/>
              <a:gd name="connsiteX81" fmla="*/ 13063 w 4043477"/>
              <a:gd name="connsiteY81" fmla="*/ 2033425 h 3094668"/>
              <a:gd name="connsiteX0" fmla="*/ 373743 w 4309814"/>
              <a:gd name="connsiteY0" fmla="*/ 2190621 h 3094668"/>
              <a:gd name="connsiteX1" fmla="*/ 472233 w 4309814"/>
              <a:gd name="connsiteY1" fmla="*/ 1940768 h 3094668"/>
              <a:gd name="connsiteX2" fmla="*/ 639017 w 4309814"/>
              <a:gd name="connsiteY2" fmla="*/ 1916405 h 3094668"/>
              <a:gd name="connsiteX3" fmla="*/ 820316 w 4309814"/>
              <a:gd name="connsiteY3" fmla="*/ 2040035 h 3094668"/>
              <a:gd name="connsiteX4" fmla="*/ 870339 w 4309814"/>
              <a:gd name="connsiteY4" fmla="*/ 1542662 h 3094668"/>
              <a:gd name="connsiteX5" fmla="*/ 733490 w 4309814"/>
              <a:gd name="connsiteY5" fmla="*/ 1368490 h 3094668"/>
              <a:gd name="connsiteX6" fmla="*/ 932543 w 4309814"/>
              <a:gd name="connsiteY6" fmla="*/ 1331168 h 3094668"/>
              <a:gd name="connsiteX7" fmla="*/ 1156737 w 4309814"/>
              <a:gd name="connsiteY7" fmla="*/ 1276350 h 3094668"/>
              <a:gd name="connsiteX8" fmla="*/ 1181359 w 4309814"/>
              <a:gd name="connsiteY8" fmla="*/ 908180 h 3094668"/>
              <a:gd name="connsiteX9" fmla="*/ 1504820 w 4309814"/>
              <a:gd name="connsiteY9" fmla="*/ 622041 h 3094668"/>
              <a:gd name="connsiteX10" fmla="*/ 1467498 w 4309814"/>
              <a:gd name="connsiteY10" fmla="*/ 945503 h 3094668"/>
              <a:gd name="connsiteX11" fmla="*/ 1567024 w 4309814"/>
              <a:gd name="connsiteY11" fmla="*/ 1132115 h 3094668"/>
              <a:gd name="connsiteX12" fmla="*/ 2014894 w 4309814"/>
              <a:gd name="connsiteY12" fmla="*/ 920621 h 3094668"/>
              <a:gd name="connsiteX13" fmla="*/ 2301033 w 4309814"/>
              <a:gd name="connsiteY13" fmla="*/ 957943 h 3094668"/>
              <a:gd name="connsiteX14" fmla="*/ 2549849 w 4309814"/>
              <a:gd name="connsiteY14" fmla="*/ 870858 h 3094668"/>
              <a:gd name="connsiteX15" fmla="*/ 2773784 w 4309814"/>
              <a:gd name="connsiteY15" fmla="*/ 920621 h 3094668"/>
              <a:gd name="connsiteX16" fmla="*/ 2363237 w 4309814"/>
              <a:gd name="connsiteY16" fmla="*/ 1082352 h 3094668"/>
              <a:gd name="connsiteX17" fmla="*/ 1878045 w 4309814"/>
              <a:gd name="connsiteY17" fmla="*/ 1169437 h 3094668"/>
              <a:gd name="connsiteX18" fmla="*/ 1567024 w 4309814"/>
              <a:gd name="connsiteY18" fmla="*/ 1405813 h 3094668"/>
              <a:gd name="connsiteX19" fmla="*/ 1504820 w 4309814"/>
              <a:gd name="connsiteY19" fmla="*/ 1530221 h 3094668"/>
              <a:gd name="connsiteX20" fmla="*/ 1492380 w 4309814"/>
              <a:gd name="connsiteY20" fmla="*/ 1667070 h 3094668"/>
              <a:gd name="connsiteX21" fmla="*/ 1479939 w 4309814"/>
              <a:gd name="connsiteY21" fmla="*/ 1990531 h 3094668"/>
              <a:gd name="connsiteX22" fmla="*/ 1940249 w 4309814"/>
              <a:gd name="connsiteY22" fmla="*/ 2077617 h 3094668"/>
              <a:gd name="connsiteX23" fmla="*/ 2599612 w 4309814"/>
              <a:gd name="connsiteY23" fmla="*/ 1940768 h 3094668"/>
              <a:gd name="connsiteX24" fmla="*/ 3027654 w 4309814"/>
              <a:gd name="connsiteY24" fmla="*/ 1729533 h 3094668"/>
              <a:gd name="connsiteX25" fmla="*/ 2835988 w 4309814"/>
              <a:gd name="connsiteY25" fmla="*/ 1990531 h 3094668"/>
              <a:gd name="connsiteX26" fmla="*/ 2779097 w 4309814"/>
              <a:gd name="connsiteY26" fmla="*/ 2114162 h 3094668"/>
              <a:gd name="connsiteX27" fmla="*/ 2839228 w 4309814"/>
              <a:gd name="connsiteY27" fmla="*/ 2239347 h 3094668"/>
              <a:gd name="connsiteX28" fmla="*/ 1430176 w 4309814"/>
              <a:gd name="connsiteY28" fmla="*/ 2587690 h 3094668"/>
              <a:gd name="connsiteX29" fmla="*/ 1417735 w 4309814"/>
              <a:gd name="connsiteY29" fmla="*/ 2811625 h 3094668"/>
              <a:gd name="connsiteX30" fmla="*/ 1691433 w 4309814"/>
              <a:gd name="connsiteY30" fmla="*/ 2786743 h 3094668"/>
              <a:gd name="connsiteX31" fmla="*/ 1591906 w 4309814"/>
              <a:gd name="connsiteY31" fmla="*/ 3060441 h 3094668"/>
              <a:gd name="connsiteX32" fmla="*/ 1790959 w 4309814"/>
              <a:gd name="connsiteY32" fmla="*/ 3048000 h 3094668"/>
              <a:gd name="connsiteX33" fmla="*/ 2201506 w 4309814"/>
              <a:gd name="connsiteY33" fmla="*/ 2674776 h 3094668"/>
              <a:gd name="connsiteX34" fmla="*/ 2481295 w 4309814"/>
              <a:gd name="connsiteY34" fmla="*/ 2495291 h 3094668"/>
              <a:gd name="connsiteX35" fmla="*/ 3184331 w 4309814"/>
              <a:gd name="connsiteY35" fmla="*/ 2475723 h 3094668"/>
              <a:gd name="connsiteX36" fmla="*/ 3196771 w 4309814"/>
              <a:gd name="connsiteY36" fmla="*/ 2239347 h 3094668"/>
              <a:gd name="connsiteX37" fmla="*/ 2997718 w 4309814"/>
              <a:gd name="connsiteY37" fmla="*/ 2040294 h 3094668"/>
              <a:gd name="connsiteX38" fmla="*/ 3458029 w 4309814"/>
              <a:gd name="connsiteY38" fmla="*/ 1816360 h 3094668"/>
              <a:gd name="connsiteX39" fmla="*/ 4309317 w 4309814"/>
              <a:gd name="connsiteY39" fmla="*/ 1779037 h 3094668"/>
              <a:gd name="connsiteX40" fmla="*/ 4017865 w 4309814"/>
              <a:gd name="connsiteY40" fmla="*/ 1716833 h 3094668"/>
              <a:gd name="connsiteX41" fmla="*/ 3246535 w 4309814"/>
              <a:gd name="connsiteY41" fmla="*/ 1579984 h 3094668"/>
              <a:gd name="connsiteX42" fmla="*/ 2835988 w 4309814"/>
              <a:gd name="connsiteY42" fmla="*/ 1517780 h 3094668"/>
              <a:gd name="connsiteX43" fmla="*/ 2599612 w 4309814"/>
              <a:gd name="connsiteY43" fmla="*/ 1716833 h 3094668"/>
              <a:gd name="connsiteX44" fmla="*/ 2425441 w 4309814"/>
              <a:gd name="connsiteY44" fmla="*/ 1716833 h 3094668"/>
              <a:gd name="connsiteX45" fmla="*/ 2350796 w 4309814"/>
              <a:gd name="connsiteY45" fmla="*/ 1492898 h 3094668"/>
              <a:gd name="connsiteX46" fmla="*/ 2263710 w 4309814"/>
              <a:gd name="connsiteY46" fmla="*/ 1468017 h 3094668"/>
              <a:gd name="connsiteX47" fmla="*/ 2139302 w 4309814"/>
              <a:gd name="connsiteY47" fmla="*/ 1642188 h 3094668"/>
              <a:gd name="connsiteX48" fmla="*/ 2114420 w 4309814"/>
              <a:gd name="connsiteY48" fmla="*/ 1766596 h 3094668"/>
              <a:gd name="connsiteX49" fmla="*/ 1902927 w 4309814"/>
              <a:gd name="connsiteY49" fmla="*/ 1779037 h 3094668"/>
              <a:gd name="connsiteX50" fmla="*/ 1741196 w 4309814"/>
              <a:gd name="connsiteY50" fmla="*/ 1567543 h 3094668"/>
              <a:gd name="connsiteX51" fmla="*/ 1952690 w 4309814"/>
              <a:gd name="connsiteY51" fmla="*/ 1306286 h 3094668"/>
              <a:gd name="connsiteX52" fmla="*/ 2574731 w 4309814"/>
              <a:gd name="connsiteY52" fmla="*/ 1181878 h 3094668"/>
              <a:gd name="connsiteX53" fmla="*/ 2835988 w 4309814"/>
              <a:gd name="connsiteY53" fmla="*/ 1069911 h 3094668"/>
              <a:gd name="connsiteX54" fmla="*/ 3072363 w 4309814"/>
              <a:gd name="connsiteY54" fmla="*/ 1144556 h 3094668"/>
              <a:gd name="connsiteX55" fmla="*/ 3445588 w 4309814"/>
              <a:gd name="connsiteY55" fmla="*/ 970384 h 3094668"/>
              <a:gd name="connsiteX56" fmla="*/ 3992984 w 4309814"/>
              <a:gd name="connsiteY56" fmla="*/ 758890 h 3094668"/>
              <a:gd name="connsiteX57" fmla="*/ 4298432 w 4309814"/>
              <a:gd name="connsiteY57" fmla="*/ 678155 h 3094668"/>
              <a:gd name="connsiteX58" fmla="*/ 3694404 w 4309814"/>
              <a:gd name="connsiteY58" fmla="*/ 696686 h 3094668"/>
              <a:gd name="connsiteX59" fmla="*/ 3184331 w 4309814"/>
              <a:gd name="connsiteY59" fmla="*/ 895739 h 3094668"/>
              <a:gd name="connsiteX60" fmla="*/ 2910633 w 4309814"/>
              <a:gd name="connsiteY60" fmla="*/ 746449 h 3094668"/>
              <a:gd name="connsiteX61" fmla="*/ 2748902 w 4309814"/>
              <a:gd name="connsiteY61" fmla="*/ 721568 h 3094668"/>
              <a:gd name="connsiteX62" fmla="*/ 2947955 w 4309814"/>
              <a:gd name="connsiteY62" fmla="*/ 335903 h 3094668"/>
              <a:gd name="connsiteX63" fmla="*/ 2798665 w 4309814"/>
              <a:gd name="connsiteY63" fmla="*/ 261258 h 3094668"/>
              <a:gd name="connsiteX64" fmla="*/ 2562290 w 4309814"/>
              <a:gd name="connsiteY64" fmla="*/ 497633 h 3094668"/>
              <a:gd name="connsiteX65" fmla="*/ 2276151 w 4309814"/>
              <a:gd name="connsiteY65" fmla="*/ 298580 h 3094668"/>
              <a:gd name="connsiteX66" fmla="*/ 2375678 w 4309814"/>
              <a:gd name="connsiteY66" fmla="*/ 597160 h 3094668"/>
              <a:gd name="connsiteX67" fmla="*/ 2251269 w 4309814"/>
              <a:gd name="connsiteY67" fmla="*/ 758890 h 3094668"/>
              <a:gd name="connsiteX68" fmla="*/ 1865604 w 4309814"/>
              <a:gd name="connsiteY68" fmla="*/ 597160 h 3094668"/>
              <a:gd name="connsiteX69" fmla="*/ 1666551 w 4309814"/>
              <a:gd name="connsiteY69" fmla="*/ 671805 h 3094668"/>
              <a:gd name="connsiteX70" fmla="*/ 1865604 w 4309814"/>
              <a:gd name="connsiteY70" fmla="*/ 298580 h 3094668"/>
              <a:gd name="connsiteX71" fmla="*/ 1878045 w 4309814"/>
              <a:gd name="connsiteY71" fmla="*/ 0 h 3094668"/>
              <a:gd name="connsiteX72" fmla="*/ 1467498 w 4309814"/>
              <a:gd name="connsiteY72" fmla="*/ 248817 h 3094668"/>
              <a:gd name="connsiteX73" fmla="*/ 1256004 w 4309814"/>
              <a:gd name="connsiteY73" fmla="*/ 348343 h 3094668"/>
              <a:gd name="connsiteX74" fmla="*/ 1256004 w 4309814"/>
              <a:gd name="connsiteY74" fmla="*/ 534956 h 3094668"/>
              <a:gd name="connsiteX75" fmla="*/ 1007188 w 4309814"/>
              <a:gd name="connsiteY75" fmla="*/ 634482 h 3094668"/>
              <a:gd name="connsiteX76" fmla="*/ 895220 w 4309814"/>
              <a:gd name="connsiteY76" fmla="*/ 684245 h 3094668"/>
              <a:gd name="connsiteX77" fmla="*/ 957424 w 4309814"/>
              <a:gd name="connsiteY77" fmla="*/ 970384 h 3094668"/>
              <a:gd name="connsiteX78" fmla="*/ 721049 w 4309814"/>
              <a:gd name="connsiteY78" fmla="*/ 1020147 h 3094668"/>
              <a:gd name="connsiteX79" fmla="*/ 434910 w 4309814"/>
              <a:gd name="connsiteY79" fmla="*/ 1244082 h 3094668"/>
              <a:gd name="connsiteX80" fmla="*/ 277456 w 4309814"/>
              <a:gd name="connsiteY80" fmla="*/ 2028631 h 3094668"/>
              <a:gd name="connsiteX81" fmla="*/ 0 w 4309814"/>
              <a:gd name="connsiteY81" fmla="*/ 2211225 h 3094668"/>
              <a:gd name="connsiteX0" fmla="*/ 99882 w 4035953"/>
              <a:gd name="connsiteY0" fmla="*/ 2190621 h 3094668"/>
              <a:gd name="connsiteX1" fmla="*/ 198372 w 4035953"/>
              <a:gd name="connsiteY1" fmla="*/ 1940768 h 3094668"/>
              <a:gd name="connsiteX2" fmla="*/ 365156 w 4035953"/>
              <a:gd name="connsiteY2" fmla="*/ 1916405 h 3094668"/>
              <a:gd name="connsiteX3" fmla="*/ 546455 w 4035953"/>
              <a:gd name="connsiteY3" fmla="*/ 2040035 h 3094668"/>
              <a:gd name="connsiteX4" fmla="*/ 596478 w 4035953"/>
              <a:gd name="connsiteY4" fmla="*/ 1542662 h 3094668"/>
              <a:gd name="connsiteX5" fmla="*/ 459629 w 4035953"/>
              <a:gd name="connsiteY5" fmla="*/ 1368490 h 3094668"/>
              <a:gd name="connsiteX6" fmla="*/ 658682 w 4035953"/>
              <a:gd name="connsiteY6" fmla="*/ 1331168 h 3094668"/>
              <a:gd name="connsiteX7" fmla="*/ 882876 w 4035953"/>
              <a:gd name="connsiteY7" fmla="*/ 1276350 h 3094668"/>
              <a:gd name="connsiteX8" fmla="*/ 907498 w 4035953"/>
              <a:gd name="connsiteY8" fmla="*/ 908180 h 3094668"/>
              <a:gd name="connsiteX9" fmla="*/ 1230959 w 4035953"/>
              <a:gd name="connsiteY9" fmla="*/ 622041 h 3094668"/>
              <a:gd name="connsiteX10" fmla="*/ 1193637 w 4035953"/>
              <a:gd name="connsiteY10" fmla="*/ 945503 h 3094668"/>
              <a:gd name="connsiteX11" fmla="*/ 1293163 w 4035953"/>
              <a:gd name="connsiteY11" fmla="*/ 1132115 h 3094668"/>
              <a:gd name="connsiteX12" fmla="*/ 1741033 w 4035953"/>
              <a:gd name="connsiteY12" fmla="*/ 920621 h 3094668"/>
              <a:gd name="connsiteX13" fmla="*/ 2027172 w 4035953"/>
              <a:gd name="connsiteY13" fmla="*/ 957943 h 3094668"/>
              <a:gd name="connsiteX14" fmla="*/ 2275988 w 4035953"/>
              <a:gd name="connsiteY14" fmla="*/ 870858 h 3094668"/>
              <a:gd name="connsiteX15" fmla="*/ 2499923 w 4035953"/>
              <a:gd name="connsiteY15" fmla="*/ 920621 h 3094668"/>
              <a:gd name="connsiteX16" fmla="*/ 2089376 w 4035953"/>
              <a:gd name="connsiteY16" fmla="*/ 1082352 h 3094668"/>
              <a:gd name="connsiteX17" fmla="*/ 1604184 w 4035953"/>
              <a:gd name="connsiteY17" fmla="*/ 1169437 h 3094668"/>
              <a:gd name="connsiteX18" fmla="*/ 1293163 w 4035953"/>
              <a:gd name="connsiteY18" fmla="*/ 1405813 h 3094668"/>
              <a:gd name="connsiteX19" fmla="*/ 1230959 w 4035953"/>
              <a:gd name="connsiteY19" fmla="*/ 1530221 h 3094668"/>
              <a:gd name="connsiteX20" fmla="*/ 1218519 w 4035953"/>
              <a:gd name="connsiteY20" fmla="*/ 1667070 h 3094668"/>
              <a:gd name="connsiteX21" fmla="*/ 1206078 w 4035953"/>
              <a:gd name="connsiteY21" fmla="*/ 1990531 h 3094668"/>
              <a:gd name="connsiteX22" fmla="*/ 1666388 w 4035953"/>
              <a:gd name="connsiteY22" fmla="*/ 2077617 h 3094668"/>
              <a:gd name="connsiteX23" fmla="*/ 2325751 w 4035953"/>
              <a:gd name="connsiteY23" fmla="*/ 1940768 h 3094668"/>
              <a:gd name="connsiteX24" fmla="*/ 2753793 w 4035953"/>
              <a:gd name="connsiteY24" fmla="*/ 1729533 h 3094668"/>
              <a:gd name="connsiteX25" fmla="*/ 2562127 w 4035953"/>
              <a:gd name="connsiteY25" fmla="*/ 1990531 h 3094668"/>
              <a:gd name="connsiteX26" fmla="*/ 2505236 w 4035953"/>
              <a:gd name="connsiteY26" fmla="*/ 2114162 h 3094668"/>
              <a:gd name="connsiteX27" fmla="*/ 2565367 w 4035953"/>
              <a:gd name="connsiteY27" fmla="*/ 2239347 h 3094668"/>
              <a:gd name="connsiteX28" fmla="*/ 1156315 w 4035953"/>
              <a:gd name="connsiteY28" fmla="*/ 2587690 h 3094668"/>
              <a:gd name="connsiteX29" fmla="*/ 1143874 w 4035953"/>
              <a:gd name="connsiteY29" fmla="*/ 2811625 h 3094668"/>
              <a:gd name="connsiteX30" fmla="*/ 1417572 w 4035953"/>
              <a:gd name="connsiteY30" fmla="*/ 2786743 h 3094668"/>
              <a:gd name="connsiteX31" fmla="*/ 1318045 w 4035953"/>
              <a:gd name="connsiteY31" fmla="*/ 3060441 h 3094668"/>
              <a:gd name="connsiteX32" fmla="*/ 1517098 w 4035953"/>
              <a:gd name="connsiteY32" fmla="*/ 3048000 h 3094668"/>
              <a:gd name="connsiteX33" fmla="*/ 1927645 w 4035953"/>
              <a:gd name="connsiteY33" fmla="*/ 2674776 h 3094668"/>
              <a:gd name="connsiteX34" fmla="*/ 2207434 w 4035953"/>
              <a:gd name="connsiteY34" fmla="*/ 2495291 h 3094668"/>
              <a:gd name="connsiteX35" fmla="*/ 2910470 w 4035953"/>
              <a:gd name="connsiteY35" fmla="*/ 2475723 h 3094668"/>
              <a:gd name="connsiteX36" fmla="*/ 2922910 w 4035953"/>
              <a:gd name="connsiteY36" fmla="*/ 2239347 h 3094668"/>
              <a:gd name="connsiteX37" fmla="*/ 2723857 w 4035953"/>
              <a:gd name="connsiteY37" fmla="*/ 2040294 h 3094668"/>
              <a:gd name="connsiteX38" fmla="*/ 3184168 w 4035953"/>
              <a:gd name="connsiteY38" fmla="*/ 1816360 h 3094668"/>
              <a:gd name="connsiteX39" fmla="*/ 4035456 w 4035953"/>
              <a:gd name="connsiteY39" fmla="*/ 1779037 h 3094668"/>
              <a:gd name="connsiteX40" fmla="*/ 3744004 w 4035953"/>
              <a:gd name="connsiteY40" fmla="*/ 1716833 h 3094668"/>
              <a:gd name="connsiteX41" fmla="*/ 2972674 w 4035953"/>
              <a:gd name="connsiteY41" fmla="*/ 1579984 h 3094668"/>
              <a:gd name="connsiteX42" fmla="*/ 2562127 w 4035953"/>
              <a:gd name="connsiteY42" fmla="*/ 1517780 h 3094668"/>
              <a:gd name="connsiteX43" fmla="*/ 2325751 w 4035953"/>
              <a:gd name="connsiteY43" fmla="*/ 1716833 h 3094668"/>
              <a:gd name="connsiteX44" fmla="*/ 2151580 w 4035953"/>
              <a:gd name="connsiteY44" fmla="*/ 1716833 h 3094668"/>
              <a:gd name="connsiteX45" fmla="*/ 2076935 w 4035953"/>
              <a:gd name="connsiteY45" fmla="*/ 1492898 h 3094668"/>
              <a:gd name="connsiteX46" fmla="*/ 1989849 w 4035953"/>
              <a:gd name="connsiteY46" fmla="*/ 1468017 h 3094668"/>
              <a:gd name="connsiteX47" fmla="*/ 1865441 w 4035953"/>
              <a:gd name="connsiteY47" fmla="*/ 1642188 h 3094668"/>
              <a:gd name="connsiteX48" fmla="*/ 1840559 w 4035953"/>
              <a:gd name="connsiteY48" fmla="*/ 1766596 h 3094668"/>
              <a:gd name="connsiteX49" fmla="*/ 1629066 w 4035953"/>
              <a:gd name="connsiteY49" fmla="*/ 1779037 h 3094668"/>
              <a:gd name="connsiteX50" fmla="*/ 1467335 w 4035953"/>
              <a:gd name="connsiteY50" fmla="*/ 1567543 h 3094668"/>
              <a:gd name="connsiteX51" fmla="*/ 1678829 w 4035953"/>
              <a:gd name="connsiteY51" fmla="*/ 1306286 h 3094668"/>
              <a:gd name="connsiteX52" fmla="*/ 2300870 w 4035953"/>
              <a:gd name="connsiteY52" fmla="*/ 1181878 h 3094668"/>
              <a:gd name="connsiteX53" fmla="*/ 2562127 w 4035953"/>
              <a:gd name="connsiteY53" fmla="*/ 1069911 h 3094668"/>
              <a:gd name="connsiteX54" fmla="*/ 2798502 w 4035953"/>
              <a:gd name="connsiteY54" fmla="*/ 1144556 h 3094668"/>
              <a:gd name="connsiteX55" fmla="*/ 3171727 w 4035953"/>
              <a:gd name="connsiteY55" fmla="*/ 970384 h 3094668"/>
              <a:gd name="connsiteX56" fmla="*/ 3719123 w 4035953"/>
              <a:gd name="connsiteY56" fmla="*/ 758890 h 3094668"/>
              <a:gd name="connsiteX57" fmla="*/ 4024571 w 4035953"/>
              <a:gd name="connsiteY57" fmla="*/ 678155 h 3094668"/>
              <a:gd name="connsiteX58" fmla="*/ 3420543 w 4035953"/>
              <a:gd name="connsiteY58" fmla="*/ 696686 h 3094668"/>
              <a:gd name="connsiteX59" fmla="*/ 2910470 w 4035953"/>
              <a:gd name="connsiteY59" fmla="*/ 895739 h 3094668"/>
              <a:gd name="connsiteX60" fmla="*/ 2636772 w 4035953"/>
              <a:gd name="connsiteY60" fmla="*/ 746449 h 3094668"/>
              <a:gd name="connsiteX61" fmla="*/ 2475041 w 4035953"/>
              <a:gd name="connsiteY61" fmla="*/ 721568 h 3094668"/>
              <a:gd name="connsiteX62" fmla="*/ 2674094 w 4035953"/>
              <a:gd name="connsiteY62" fmla="*/ 335903 h 3094668"/>
              <a:gd name="connsiteX63" fmla="*/ 2524804 w 4035953"/>
              <a:gd name="connsiteY63" fmla="*/ 261258 h 3094668"/>
              <a:gd name="connsiteX64" fmla="*/ 2288429 w 4035953"/>
              <a:gd name="connsiteY64" fmla="*/ 497633 h 3094668"/>
              <a:gd name="connsiteX65" fmla="*/ 2002290 w 4035953"/>
              <a:gd name="connsiteY65" fmla="*/ 298580 h 3094668"/>
              <a:gd name="connsiteX66" fmla="*/ 2101817 w 4035953"/>
              <a:gd name="connsiteY66" fmla="*/ 597160 h 3094668"/>
              <a:gd name="connsiteX67" fmla="*/ 1977408 w 4035953"/>
              <a:gd name="connsiteY67" fmla="*/ 758890 h 3094668"/>
              <a:gd name="connsiteX68" fmla="*/ 1591743 w 4035953"/>
              <a:gd name="connsiteY68" fmla="*/ 597160 h 3094668"/>
              <a:gd name="connsiteX69" fmla="*/ 1392690 w 4035953"/>
              <a:gd name="connsiteY69" fmla="*/ 671805 h 3094668"/>
              <a:gd name="connsiteX70" fmla="*/ 1591743 w 4035953"/>
              <a:gd name="connsiteY70" fmla="*/ 298580 h 3094668"/>
              <a:gd name="connsiteX71" fmla="*/ 1604184 w 4035953"/>
              <a:gd name="connsiteY71" fmla="*/ 0 h 3094668"/>
              <a:gd name="connsiteX72" fmla="*/ 1193637 w 4035953"/>
              <a:gd name="connsiteY72" fmla="*/ 248817 h 3094668"/>
              <a:gd name="connsiteX73" fmla="*/ 982143 w 4035953"/>
              <a:gd name="connsiteY73" fmla="*/ 348343 h 3094668"/>
              <a:gd name="connsiteX74" fmla="*/ 982143 w 4035953"/>
              <a:gd name="connsiteY74" fmla="*/ 534956 h 3094668"/>
              <a:gd name="connsiteX75" fmla="*/ 733327 w 4035953"/>
              <a:gd name="connsiteY75" fmla="*/ 634482 h 3094668"/>
              <a:gd name="connsiteX76" fmla="*/ 621359 w 4035953"/>
              <a:gd name="connsiteY76" fmla="*/ 684245 h 3094668"/>
              <a:gd name="connsiteX77" fmla="*/ 683563 w 4035953"/>
              <a:gd name="connsiteY77" fmla="*/ 970384 h 3094668"/>
              <a:gd name="connsiteX78" fmla="*/ 447188 w 4035953"/>
              <a:gd name="connsiteY78" fmla="*/ 1020147 h 3094668"/>
              <a:gd name="connsiteX79" fmla="*/ 161049 w 4035953"/>
              <a:gd name="connsiteY79" fmla="*/ 1244082 h 3094668"/>
              <a:gd name="connsiteX80" fmla="*/ 3595 w 4035953"/>
              <a:gd name="connsiteY80" fmla="*/ 2028631 h 3094668"/>
              <a:gd name="connsiteX81" fmla="*/ 100789 w 4035953"/>
              <a:gd name="connsiteY81" fmla="*/ 2192175 h 3094668"/>
              <a:gd name="connsiteX0" fmla="*/ 99882 w 4035953"/>
              <a:gd name="connsiteY0" fmla="*/ 2190621 h 3094668"/>
              <a:gd name="connsiteX1" fmla="*/ 198372 w 4035953"/>
              <a:gd name="connsiteY1" fmla="*/ 1940768 h 3094668"/>
              <a:gd name="connsiteX2" fmla="*/ 365156 w 4035953"/>
              <a:gd name="connsiteY2" fmla="*/ 1916405 h 3094668"/>
              <a:gd name="connsiteX3" fmla="*/ 546455 w 4035953"/>
              <a:gd name="connsiteY3" fmla="*/ 2040035 h 3094668"/>
              <a:gd name="connsiteX4" fmla="*/ 596478 w 4035953"/>
              <a:gd name="connsiteY4" fmla="*/ 1542662 h 3094668"/>
              <a:gd name="connsiteX5" fmla="*/ 459629 w 4035953"/>
              <a:gd name="connsiteY5" fmla="*/ 1368490 h 3094668"/>
              <a:gd name="connsiteX6" fmla="*/ 658682 w 4035953"/>
              <a:gd name="connsiteY6" fmla="*/ 1331168 h 3094668"/>
              <a:gd name="connsiteX7" fmla="*/ 882876 w 4035953"/>
              <a:gd name="connsiteY7" fmla="*/ 1276350 h 3094668"/>
              <a:gd name="connsiteX8" fmla="*/ 907498 w 4035953"/>
              <a:gd name="connsiteY8" fmla="*/ 908180 h 3094668"/>
              <a:gd name="connsiteX9" fmla="*/ 1230959 w 4035953"/>
              <a:gd name="connsiteY9" fmla="*/ 622041 h 3094668"/>
              <a:gd name="connsiteX10" fmla="*/ 1193637 w 4035953"/>
              <a:gd name="connsiteY10" fmla="*/ 945503 h 3094668"/>
              <a:gd name="connsiteX11" fmla="*/ 1293163 w 4035953"/>
              <a:gd name="connsiteY11" fmla="*/ 1132115 h 3094668"/>
              <a:gd name="connsiteX12" fmla="*/ 1741033 w 4035953"/>
              <a:gd name="connsiteY12" fmla="*/ 920621 h 3094668"/>
              <a:gd name="connsiteX13" fmla="*/ 2027172 w 4035953"/>
              <a:gd name="connsiteY13" fmla="*/ 957943 h 3094668"/>
              <a:gd name="connsiteX14" fmla="*/ 2275988 w 4035953"/>
              <a:gd name="connsiteY14" fmla="*/ 870858 h 3094668"/>
              <a:gd name="connsiteX15" fmla="*/ 2499923 w 4035953"/>
              <a:gd name="connsiteY15" fmla="*/ 920621 h 3094668"/>
              <a:gd name="connsiteX16" fmla="*/ 2089376 w 4035953"/>
              <a:gd name="connsiteY16" fmla="*/ 1082352 h 3094668"/>
              <a:gd name="connsiteX17" fmla="*/ 1604184 w 4035953"/>
              <a:gd name="connsiteY17" fmla="*/ 1169437 h 3094668"/>
              <a:gd name="connsiteX18" fmla="*/ 1293163 w 4035953"/>
              <a:gd name="connsiteY18" fmla="*/ 1405813 h 3094668"/>
              <a:gd name="connsiteX19" fmla="*/ 1230959 w 4035953"/>
              <a:gd name="connsiteY19" fmla="*/ 1530221 h 3094668"/>
              <a:gd name="connsiteX20" fmla="*/ 1218519 w 4035953"/>
              <a:gd name="connsiteY20" fmla="*/ 1667070 h 3094668"/>
              <a:gd name="connsiteX21" fmla="*/ 1206078 w 4035953"/>
              <a:gd name="connsiteY21" fmla="*/ 1990531 h 3094668"/>
              <a:gd name="connsiteX22" fmla="*/ 1666388 w 4035953"/>
              <a:gd name="connsiteY22" fmla="*/ 2077617 h 3094668"/>
              <a:gd name="connsiteX23" fmla="*/ 2325751 w 4035953"/>
              <a:gd name="connsiteY23" fmla="*/ 1940768 h 3094668"/>
              <a:gd name="connsiteX24" fmla="*/ 2753793 w 4035953"/>
              <a:gd name="connsiteY24" fmla="*/ 1729533 h 3094668"/>
              <a:gd name="connsiteX25" fmla="*/ 2562127 w 4035953"/>
              <a:gd name="connsiteY25" fmla="*/ 1990531 h 3094668"/>
              <a:gd name="connsiteX26" fmla="*/ 2505236 w 4035953"/>
              <a:gd name="connsiteY26" fmla="*/ 2114162 h 3094668"/>
              <a:gd name="connsiteX27" fmla="*/ 2565367 w 4035953"/>
              <a:gd name="connsiteY27" fmla="*/ 2239347 h 3094668"/>
              <a:gd name="connsiteX28" fmla="*/ 1156315 w 4035953"/>
              <a:gd name="connsiteY28" fmla="*/ 2587690 h 3094668"/>
              <a:gd name="connsiteX29" fmla="*/ 1143874 w 4035953"/>
              <a:gd name="connsiteY29" fmla="*/ 2811625 h 3094668"/>
              <a:gd name="connsiteX30" fmla="*/ 1417572 w 4035953"/>
              <a:gd name="connsiteY30" fmla="*/ 2786743 h 3094668"/>
              <a:gd name="connsiteX31" fmla="*/ 1318045 w 4035953"/>
              <a:gd name="connsiteY31" fmla="*/ 3060441 h 3094668"/>
              <a:gd name="connsiteX32" fmla="*/ 1517098 w 4035953"/>
              <a:gd name="connsiteY32" fmla="*/ 3048000 h 3094668"/>
              <a:gd name="connsiteX33" fmla="*/ 1927645 w 4035953"/>
              <a:gd name="connsiteY33" fmla="*/ 2674776 h 3094668"/>
              <a:gd name="connsiteX34" fmla="*/ 2207434 w 4035953"/>
              <a:gd name="connsiteY34" fmla="*/ 2495291 h 3094668"/>
              <a:gd name="connsiteX35" fmla="*/ 2910470 w 4035953"/>
              <a:gd name="connsiteY35" fmla="*/ 2475723 h 3094668"/>
              <a:gd name="connsiteX36" fmla="*/ 2922910 w 4035953"/>
              <a:gd name="connsiteY36" fmla="*/ 2239347 h 3094668"/>
              <a:gd name="connsiteX37" fmla="*/ 2723857 w 4035953"/>
              <a:gd name="connsiteY37" fmla="*/ 2040294 h 3094668"/>
              <a:gd name="connsiteX38" fmla="*/ 3184168 w 4035953"/>
              <a:gd name="connsiteY38" fmla="*/ 1816360 h 3094668"/>
              <a:gd name="connsiteX39" fmla="*/ 4035456 w 4035953"/>
              <a:gd name="connsiteY39" fmla="*/ 1779037 h 3094668"/>
              <a:gd name="connsiteX40" fmla="*/ 3744004 w 4035953"/>
              <a:gd name="connsiteY40" fmla="*/ 1716833 h 3094668"/>
              <a:gd name="connsiteX41" fmla="*/ 2972674 w 4035953"/>
              <a:gd name="connsiteY41" fmla="*/ 1579984 h 3094668"/>
              <a:gd name="connsiteX42" fmla="*/ 2562127 w 4035953"/>
              <a:gd name="connsiteY42" fmla="*/ 1517780 h 3094668"/>
              <a:gd name="connsiteX43" fmla="*/ 2325751 w 4035953"/>
              <a:gd name="connsiteY43" fmla="*/ 1716833 h 3094668"/>
              <a:gd name="connsiteX44" fmla="*/ 2151580 w 4035953"/>
              <a:gd name="connsiteY44" fmla="*/ 1716833 h 3094668"/>
              <a:gd name="connsiteX45" fmla="*/ 2076935 w 4035953"/>
              <a:gd name="connsiteY45" fmla="*/ 1492898 h 3094668"/>
              <a:gd name="connsiteX46" fmla="*/ 1989849 w 4035953"/>
              <a:gd name="connsiteY46" fmla="*/ 1468017 h 3094668"/>
              <a:gd name="connsiteX47" fmla="*/ 1865441 w 4035953"/>
              <a:gd name="connsiteY47" fmla="*/ 1642188 h 3094668"/>
              <a:gd name="connsiteX48" fmla="*/ 1840559 w 4035953"/>
              <a:gd name="connsiteY48" fmla="*/ 1766596 h 3094668"/>
              <a:gd name="connsiteX49" fmla="*/ 1629066 w 4035953"/>
              <a:gd name="connsiteY49" fmla="*/ 1779037 h 3094668"/>
              <a:gd name="connsiteX50" fmla="*/ 1467335 w 4035953"/>
              <a:gd name="connsiteY50" fmla="*/ 1567543 h 3094668"/>
              <a:gd name="connsiteX51" fmla="*/ 1678829 w 4035953"/>
              <a:gd name="connsiteY51" fmla="*/ 1306286 h 3094668"/>
              <a:gd name="connsiteX52" fmla="*/ 2300870 w 4035953"/>
              <a:gd name="connsiteY52" fmla="*/ 1181878 h 3094668"/>
              <a:gd name="connsiteX53" fmla="*/ 2562127 w 4035953"/>
              <a:gd name="connsiteY53" fmla="*/ 1069911 h 3094668"/>
              <a:gd name="connsiteX54" fmla="*/ 2798502 w 4035953"/>
              <a:gd name="connsiteY54" fmla="*/ 1144556 h 3094668"/>
              <a:gd name="connsiteX55" fmla="*/ 3171727 w 4035953"/>
              <a:gd name="connsiteY55" fmla="*/ 970384 h 3094668"/>
              <a:gd name="connsiteX56" fmla="*/ 3719123 w 4035953"/>
              <a:gd name="connsiteY56" fmla="*/ 758890 h 3094668"/>
              <a:gd name="connsiteX57" fmla="*/ 4024571 w 4035953"/>
              <a:gd name="connsiteY57" fmla="*/ 678155 h 3094668"/>
              <a:gd name="connsiteX58" fmla="*/ 3420543 w 4035953"/>
              <a:gd name="connsiteY58" fmla="*/ 696686 h 3094668"/>
              <a:gd name="connsiteX59" fmla="*/ 2910470 w 4035953"/>
              <a:gd name="connsiteY59" fmla="*/ 895739 h 3094668"/>
              <a:gd name="connsiteX60" fmla="*/ 2636772 w 4035953"/>
              <a:gd name="connsiteY60" fmla="*/ 746449 h 3094668"/>
              <a:gd name="connsiteX61" fmla="*/ 2475041 w 4035953"/>
              <a:gd name="connsiteY61" fmla="*/ 721568 h 3094668"/>
              <a:gd name="connsiteX62" fmla="*/ 2674094 w 4035953"/>
              <a:gd name="connsiteY62" fmla="*/ 335903 h 3094668"/>
              <a:gd name="connsiteX63" fmla="*/ 2524804 w 4035953"/>
              <a:gd name="connsiteY63" fmla="*/ 261258 h 3094668"/>
              <a:gd name="connsiteX64" fmla="*/ 2288429 w 4035953"/>
              <a:gd name="connsiteY64" fmla="*/ 497633 h 3094668"/>
              <a:gd name="connsiteX65" fmla="*/ 2002290 w 4035953"/>
              <a:gd name="connsiteY65" fmla="*/ 298580 h 3094668"/>
              <a:gd name="connsiteX66" fmla="*/ 2101817 w 4035953"/>
              <a:gd name="connsiteY66" fmla="*/ 597160 h 3094668"/>
              <a:gd name="connsiteX67" fmla="*/ 1977408 w 4035953"/>
              <a:gd name="connsiteY67" fmla="*/ 758890 h 3094668"/>
              <a:gd name="connsiteX68" fmla="*/ 1591743 w 4035953"/>
              <a:gd name="connsiteY68" fmla="*/ 597160 h 3094668"/>
              <a:gd name="connsiteX69" fmla="*/ 1392690 w 4035953"/>
              <a:gd name="connsiteY69" fmla="*/ 671805 h 3094668"/>
              <a:gd name="connsiteX70" fmla="*/ 1591743 w 4035953"/>
              <a:gd name="connsiteY70" fmla="*/ 298580 h 3094668"/>
              <a:gd name="connsiteX71" fmla="*/ 1604184 w 4035953"/>
              <a:gd name="connsiteY71" fmla="*/ 0 h 3094668"/>
              <a:gd name="connsiteX72" fmla="*/ 1193637 w 4035953"/>
              <a:gd name="connsiteY72" fmla="*/ 248817 h 3094668"/>
              <a:gd name="connsiteX73" fmla="*/ 982143 w 4035953"/>
              <a:gd name="connsiteY73" fmla="*/ 348343 h 3094668"/>
              <a:gd name="connsiteX74" fmla="*/ 982143 w 4035953"/>
              <a:gd name="connsiteY74" fmla="*/ 534956 h 3094668"/>
              <a:gd name="connsiteX75" fmla="*/ 733327 w 4035953"/>
              <a:gd name="connsiteY75" fmla="*/ 634482 h 3094668"/>
              <a:gd name="connsiteX76" fmla="*/ 621359 w 4035953"/>
              <a:gd name="connsiteY76" fmla="*/ 684245 h 3094668"/>
              <a:gd name="connsiteX77" fmla="*/ 683563 w 4035953"/>
              <a:gd name="connsiteY77" fmla="*/ 970384 h 3094668"/>
              <a:gd name="connsiteX78" fmla="*/ 447188 w 4035953"/>
              <a:gd name="connsiteY78" fmla="*/ 1020147 h 3094668"/>
              <a:gd name="connsiteX79" fmla="*/ 161049 w 4035953"/>
              <a:gd name="connsiteY79" fmla="*/ 1244082 h 3094668"/>
              <a:gd name="connsiteX80" fmla="*/ 3595 w 4035953"/>
              <a:gd name="connsiteY80" fmla="*/ 2028631 h 3094668"/>
              <a:gd name="connsiteX81" fmla="*/ 100789 w 4035953"/>
              <a:gd name="connsiteY81" fmla="*/ 2192175 h 3094668"/>
              <a:gd name="connsiteX0" fmla="*/ 99882 w 4035953"/>
              <a:gd name="connsiteY0" fmla="*/ 2190621 h 3094668"/>
              <a:gd name="connsiteX1" fmla="*/ 198372 w 4035953"/>
              <a:gd name="connsiteY1" fmla="*/ 1940768 h 3094668"/>
              <a:gd name="connsiteX2" fmla="*/ 365156 w 4035953"/>
              <a:gd name="connsiteY2" fmla="*/ 1916405 h 3094668"/>
              <a:gd name="connsiteX3" fmla="*/ 546455 w 4035953"/>
              <a:gd name="connsiteY3" fmla="*/ 2040035 h 3094668"/>
              <a:gd name="connsiteX4" fmla="*/ 596478 w 4035953"/>
              <a:gd name="connsiteY4" fmla="*/ 1542662 h 3094668"/>
              <a:gd name="connsiteX5" fmla="*/ 459629 w 4035953"/>
              <a:gd name="connsiteY5" fmla="*/ 1368490 h 3094668"/>
              <a:gd name="connsiteX6" fmla="*/ 658682 w 4035953"/>
              <a:gd name="connsiteY6" fmla="*/ 1331168 h 3094668"/>
              <a:gd name="connsiteX7" fmla="*/ 882876 w 4035953"/>
              <a:gd name="connsiteY7" fmla="*/ 1276350 h 3094668"/>
              <a:gd name="connsiteX8" fmla="*/ 907498 w 4035953"/>
              <a:gd name="connsiteY8" fmla="*/ 908180 h 3094668"/>
              <a:gd name="connsiteX9" fmla="*/ 1230959 w 4035953"/>
              <a:gd name="connsiteY9" fmla="*/ 622041 h 3094668"/>
              <a:gd name="connsiteX10" fmla="*/ 1193637 w 4035953"/>
              <a:gd name="connsiteY10" fmla="*/ 945503 h 3094668"/>
              <a:gd name="connsiteX11" fmla="*/ 1293163 w 4035953"/>
              <a:gd name="connsiteY11" fmla="*/ 1132115 h 3094668"/>
              <a:gd name="connsiteX12" fmla="*/ 1741033 w 4035953"/>
              <a:gd name="connsiteY12" fmla="*/ 920621 h 3094668"/>
              <a:gd name="connsiteX13" fmla="*/ 2027172 w 4035953"/>
              <a:gd name="connsiteY13" fmla="*/ 957943 h 3094668"/>
              <a:gd name="connsiteX14" fmla="*/ 2275988 w 4035953"/>
              <a:gd name="connsiteY14" fmla="*/ 870858 h 3094668"/>
              <a:gd name="connsiteX15" fmla="*/ 2499923 w 4035953"/>
              <a:gd name="connsiteY15" fmla="*/ 920621 h 3094668"/>
              <a:gd name="connsiteX16" fmla="*/ 2089376 w 4035953"/>
              <a:gd name="connsiteY16" fmla="*/ 1082352 h 3094668"/>
              <a:gd name="connsiteX17" fmla="*/ 1604184 w 4035953"/>
              <a:gd name="connsiteY17" fmla="*/ 1169437 h 3094668"/>
              <a:gd name="connsiteX18" fmla="*/ 1293163 w 4035953"/>
              <a:gd name="connsiteY18" fmla="*/ 1405813 h 3094668"/>
              <a:gd name="connsiteX19" fmla="*/ 1230959 w 4035953"/>
              <a:gd name="connsiteY19" fmla="*/ 1530221 h 3094668"/>
              <a:gd name="connsiteX20" fmla="*/ 1218519 w 4035953"/>
              <a:gd name="connsiteY20" fmla="*/ 1667070 h 3094668"/>
              <a:gd name="connsiteX21" fmla="*/ 1206078 w 4035953"/>
              <a:gd name="connsiteY21" fmla="*/ 1990531 h 3094668"/>
              <a:gd name="connsiteX22" fmla="*/ 1666388 w 4035953"/>
              <a:gd name="connsiteY22" fmla="*/ 2077617 h 3094668"/>
              <a:gd name="connsiteX23" fmla="*/ 2325751 w 4035953"/>
              <a:gd name="connsiteY23" fmla="*/ 1940768 h 3094668"/>
              <a:gd name="connsiteX24" fmla="*/ 2753793 w 4035953"/>
              <a:gd name="connsiteY24" fmla="*/ 1729533 h 3094668"/>
              <a:gd name="connsiteX25" fmla="*/ 2562127 w 4035953"/>
              <a:gd name="connsiteY25" fmla="*/ 1990531 h 3094668"/>
              <a:gd name="connsiteX26" fmla="*/ 2505236 w 4035953"/>
              <a:gd name="connsiteY26" fmla="*/ 2114162 h 3094668"/>
              <a:gd name="connsiteX27" fmla="*/ 2565367 w 4035953"/>
              <a:gd name="connsiteY27" fmla="*/ 2239347 h 3094668"/>
              <a:gd name="connsiteX28" fmla="*/ 1156315 w 4035953"/>
              <a:gd name="connsiteY28" fmla="*/ 2587690 h 3094668"/>
              <a:gd name="connsiteX29" fmla="*/ 1143874 w 4035953"/>
              <a:gd name="connsiteY29" fmla="*/ 2811625 h 3094668"/>
              <a:gd name="connsiteX30" fmla="*/ 1417572 w 4035953"/>
              <a:gd name="connsiteY30" fmla="*/ 2786743 h 3094668"/>
              <a:gd name="connsiteX31" fmla="*/ 1318045 w 4035953"/>
              <a:gd name="connsiteY31" fmla="*/ 3060441 h 3094668"/>
              <a:gd name="connsiteX32" fmla="*/ 1517098 w 4035953"/>
              <a:gd name="connsiteY32" fmla="*/ 3048000 h 3094668"/>
              <a:gd name="connsiteX33" fmla="*/ 1927645 w 4035953"/>
              <a:gd name="connsiteY33" fmla="*/ 2674776 h 3094668"/>
              <a:gd name="connsiteX34" fmla="*/ 2207434 w 4035953"/>
              <a:gd name="connsiteY34" fmla="*/ 2495291 h 3094668"/>
              <a:gd name="connsiteX35" fmla="*/ 2910470 w 4035953"/>
              <a:gd name="connsiteY35" fmla="*/ 2475723 h 3094668"/>
              <a:gd name="connsiteX36" fmla="*/ 2922910 w 4035953"/>
              <a:gd name="connsiteY36" fmla="*/ 2239347 h 3094668"/>
              <a:gd name="connsiteX37" fmla="*/ 2723857 w 4035953"/>
              <a:gd name="connsiteY37" fmla="*/ 2040294 h 3094668"/>
              <a:gd name="connsiteX38" fmla="*/ 3184168 w 4035953"/>
              <a:gd name="connsiteY38" fmla="*/ 1816360 h 3094668"/>
              <a:gd name="connsiteX39" fmla="*/ 4035456 w 4035953"/>
              <a:gd name="connsiteY39" fmla="*/ 1779037 h 3094668"/>
              <a:gd name="connsiteX40" fmla="*/ 3744004 w 4035953"/>
              <a:gd name="connsiteY40" fmla="*/ 1716833 h 3094668"/>
              <a:gd name="connsiteX41" fmla="*/ 2972674 w 4035953"/>
              <a:gd name="connsiteY41" fmla="*/ 1579984 h 3094668"/>
              <a:gd name="connsiteX42" fmla="*/ 2562127 w 4035953"/>
              <a:gd name="connsiteY42" fmla="*/ 1517780 h 3094668"/>
              <a:gd name="connsiteX43" fmla="*/ 2325751 w 4035953"/>
              <a:gd name="connsiteY43" fmla="*/ 1716833 h 3094668"/>
              <a:gd name="connsiteX44" fmla="*/ 2151580 w 4035953"/>
              <a:gd name="connsiteY44" fmla="*/ 1716833 h 3094668"/>
              <a:gd name="connsiteX45" fmla="*/ 2076935 w 4035953"/>
              <a:gd name="connsiteY45" fmla="*/ 1492898 h 3094668"/>
              <a:gd name="connsiteX46" fmla="*/ 1989849 w 4035953"/>
              <a:gd name="connsiteY46" fmla="*/ 1468017 h 3094668"/>
              <a:gd name="connsiteX47" fmla="*/ 1865441 w 4035953"/>
              <a:gd name="connsiteY47" fmla="*/ 1642188 h 3094668"/>
              <a:gd name="connsiteX48" fmla="*/ 1840559 w 4035953"/>
              <a:gd name="connsiteY48" fmla="*/ 1766596 h 3094668"/>
              <a:gd name="connsiteX49" fmla="*/ 1629066 w 4035953"/>
              <a:gd name="connsiteY49" fmla="*/ 1779037 h 3094668"/>
              <a:gd name="connsiteX50" fmla="*/ 1467335 w 4035953"/>
              <a:gd name="connsiteY50" fmla="*/ 1567543 h 3094668"/>
              <a:gd name="connsiteX51" fmla="*/ 1678829 w 4035953"/>
              <a:gd name="connsiteY51" fmla="*/ 1306286 h 3094668"/>
              <a:gd name="connsiteX52" fmla="*/ 2300870 w 4035953"/>
              <a:gd name="connsiteY52" fmla="*/ 1181878 h 3094668"/>
              <a:gd name="connsiteX53" fmla="*/ 2562127 w 4035953"/>
              <a:gd name="connsiteY53" fmla="*/ 1069911 h 3094668"/>
              <a:gd name="connsiteX54" fmla="*/ 2798502 w 4035953"/>
              <a:gd name="connsiteY54" fmla="*/ 1144556 h 3094668"/>
              <a:gd name="connsiteX55" fmla="*/ 3171727 w 4035953"/>
              <a:gd name="connsiteY55" fmla="*/ 970384 h 3094668"/>
              <a:gd name="connsiteX56" fmla="*/ 3719123 w 4035953"/>
              <a:gd name="connsiteY56" fmla="*/ 758890 h 3094668"/>
              <a:gd name="connsiteX57" fmla="*/ 4024571 w 4035953"/>
              <a:gd name="connsiteY57" fmla="*/ 678155 h 3094668"/>
              <a:gd name="connsiteX58" fmla="*/ 3420543 w 4035953"/>
              <a:gd name="connsiteY58" fmla="*/ 696686 h 3094668"/>
              <a:gd name="connsiteX59" fmla="*/ 2910470 w 4035953"/>
              <a:gd name="connsiteY59" fmla="*/ 895739 h 3094668"/>
              <a:gd name="connsiteX60" fmla="*/ 2636772 w 4035953"/>
              <a:gd name="connsiteY60" fmla="*/ 746449 h 3094668"/>
              <a:gd name="connsiteX61" fmla="*/ 2475041 w 4035953"/>
              <a:gd name="connsiteY61" fmla="*/ 721568 h 3094668"/>
              <a:gd name="connsiteX62" fmla="*/ 2674094 w 4035953"/>
              <a:gd name="connsiteY62" fmla="*/ 335903 h 3094668"/>
              <a:gd name="connsiteX63" fmla="*/ 2524804 w 4035953"/>
              <a:gd name="connsiteY63" fmla="*/ 261258 h 3094668"/>
              <a:gd name="connsiteX64" fmla="*/ 2288429 w 4035953"/>
              <a:gd name="connsiteY64" fmla="*/ 497633 h 3094668"/>
              <a:gd name="connsiteX65" fmla="*/ 2002290 w 4035953"/>
              <a:gd name="connsiteY65" fmla="*/ 298580 h 3094668"/>
              <a:gd name="connsiteX66" fmla="*/ 2101817 w 4035953"/>
              <a:gd name="connsiteY66" fmla="*/ 597160 h 3094668"/>
              <a:gd name="connsiteX67" fmla="*/ 1977408 w 4035953"/>
              <a:gd name="connsiteY67" fmla="*/ 758890 h 3094668"/>
              <a:gd name="connsiteX68" fmla="*/ 1591743 w 4035953"/>
              <a:gd name="connsiteY68" fmla="*/ 597160 h 3094668"/>
              <a:gd name="connsiteX69" fmla="*/ 1392690 w 4035953"/>
              <a:gd name="connsiteY69" fmla="*/ 671805 h 3094668"/>
              <a:gd name="connsiteX70" fmla="*/ 1591743 w 4035953"/>
              <a:gd name="connsiteY70" fmla="*/ 298580 h 3094668"/>
              <a:gd name="connsiteX71" fmla="*/ 1604184 w 4035953"/>
              <a:gd name="connsiteY71" fmla="*/ 0 h 3094668"/>
              <a:gd name="connsiteX72" fmla="*/ 1193637 w 4035953"/>
              <a:gd name="connsiteY72" fmla="*/ 248817 h 3094668"/>
              <a:gd name="connsiteX73" fmla="*/ 982143 w 4035953"/>
              <a:gd name="connsiteY73" fmla="*/ 348343 h 3094668"/>
              <a:gd name="connsiteX74" fmla="*/ 982143 w 4035953"/>
              <a:gd name="connsiteY74" fmla="*/ 534956 h 3094668"/>
              <a:gd name="connsiteX75" fmla="*/ 733327 w 4035953"/>
              <a:gd name="connsiteY75" fmla="*/ 634482 h 3094668"/>
              <a:gd name="connsiteX76" fmla="*/ 621359 w 4035953"/>
              <a:gd name="connsiteY76" fmla="*/ 684245 h 3094668"/>
              <a:gd name="connsiteX77" fmla="*/ 670863 w 4035953"/>
              <a:gd name="connsiteY77" fmla="*/ 906884 h 3094668"/>
              <a:gd name="connsiteX78" fmla="*/ 447188 w 4035953"/>
              <a:gd name="connsiteY78" fmla="*/ 1020147 h 3094668"/>
              <a:gd name="connsiteX79" fmla="*/ 161049 w 4035953"/>
              <a:gd name="connsiteY79" fmla="*/ 1244082 h 3094668"/>
              <a:gd name="connsiteX80" fmla="*/ 3595 w 4035953"/>
              <a:gd name="connsiteY80" fmla="*/ 2028631 h 3094668"/>
              <a:gd name="connsiteX81" fmla="*/ 100789 w 4035953"/>
              <a:gd name="connsiteY81" fmla="*/ 2192175 h 3094668"/>
              <a:gd name="connsiteX0" fmla="*/ 99882 w 4035953"/>
              <a:gd name="connsiteY0" fmla="*/ 2190621 h 3094668"/>
              <a:gd name="connsiteX1" fmla="*/ 198372 w 4035953"/>
              <a:gd name="connsiteY1" fmla="*/ 1940768 h 3094668"/>
              <a:gd name="connsiteX2" fmla="*/ 365156 w 4035953"/>
              <a:gd name="connsiteY2" fmla="*/ 1916405 h 3094668"/>
              <a:gd name="connsiteX3" fmla="*/ 546455 w 4035953"/>
              <a:gd name="connsiteY3" fmla="*/ 2040035 h 3094668"/>
              <a:gd name="connsiteX4" fmla="*/ 596478 w 4035953"/>
              <a:gd name="connsiteY4" fmla="*/ 1542662 h 3094668"/>
              <a:gd name="connsiteX5" fmla="*/ 459629 w 4035953"/>
              <a:gd name="connsiteY5" fmla="*/ 1368490 h 3094668"/>
              <a:gd name="connsiteX6" fmla="*/ 658682 w 4035953"/>
              <a:gd name="connsiteY6" fmla="*/ 1331168 h 3094668"/>
              <a:gd name="connsiteX7" fmla="*/ 882876 w 4035953"/>
              <a:gd name="connsiteY7" fmla="*/ 1276350 h 3094668"/>
              <a:gd name="connsiteX8" fmla="*/ 907498 w 4035953"/>
              <a:gd name="connsiteY8" fmla="*/ 908180 h 3094668"/>
              <a:gd name="connsiteX9" fmla="*/ 1230959 w 4035953"/>
              <a:gd name="connsiteY9" fmla="*/ 622041 h 3094668"/>
              <a:gd name="connsiteX10" fmla="*/ 1193637 w 4035953"/>
              <a:gd name="connsiteY10" fmla="*/ 945503 h 3094668"/>
              <a:gd name="connsiteX11" fmla="*/ 1293163 w 4035953"/>
              <a:gd name="connsiteY11" fmla="*/ 1132115 h 3094668"/>
              <a:gd name="connsiteX12" fmla="*/ 1741033 w 4035953"/>
              <a:gd name="connsiteY12" fmla="*/ 920621 h 3094668"/>
              <a:gd name="connsiteX13" fmla="*/ 2027172 w 4035953"/>
              <a:gd name="connsiteY13" fmla="*/ 957943 h 3094668"/>
              <a:gd name="connsiteX14" fmla="*/ 2275988 w 4035953"/>
              <a:gd name="connsiteY14" fmla="*/ 870858 h 3094668"/>
              <a:gd name="connsiteX15" fmla="*/ 2499923 w 4035953"/>
              <a:gd name="connsiteY15" fmla="*/ 920621 h 3094668"/>
              <a:gd name="connsiteX16" fmla="*/ 2089376 w 4035953"/>
              <a:gd name="connsiteY16" fmla="*/ 1082352 h 3094668"/>
              <a:gd name="connsiteX17" fmla="*/ 1604184 w 4035953"/>
              <a:gd name="connsiteY17" fmla="*/ 1169437 h 3094668"/>
              <a:gd name="connsiteX18" fmla="*/ 1293163 w 4035953"/>
              <a:gd name="connsiteY18" fmla="*/ 1405813 h 3094668"/>
              <a:gd name="connsiteX19" fmla="*/ 1230959 w 4035953"/>
              <a:gd name="connsiteY19" fmla="*/ 1530221 h 3094668"/>
              <a:gd name="connsiteX20" fmla="*/ 1218519 w 4035953"/>
              <a:gd name="connsiteY20" fmla="*/ 1667070 h 3094668"/>
              <a:gd name="connsiteX21" fmla="*/ 1206078 w 4035953"/>
              <a:gd name="connsiteY21" fmla="*/ 1990531 h 3094668"/>
              <a:gd name="connsiteX22" fmla="*/ 1666388 w 4035953"/>
              <a:gd name="connsiteY22" fmla="*/ 2077617 h 3094668"/>
              <a:gd name="connsiteX23" fmla="*/ 2325751 w 4035953"/>
              <a:gd name="connsiteY23" fmla="*/ 1940768 h 3094668"/>
              <a:gd name="connsiteX24" fmla="*/ 2753793 w 4035953"/>
              <a:gd name="connsiteY24" fmla="*/ 1729533 h 3094668"/>
              <a:gd name="connsiteX25" fmla="*/ 2562127 w 4035953"/>
              <a:gd name="connsiteY25" fmla="*/ 1990531 h 3094668"/>
              <a:gd name="connsiteX26" fmla="*/ 2505236 w 4035953"/>
              <a:gd name="connsiteY26" fmla="*/ 2114162 h 3094668"/>
              <a:gd name="connsiteX27" fmla="*/ 2565367 w 4035953"/>
              <a:gd name="connsiteY27" fmla="*/ 2239347 h 3094668"/>
              <a:gd name="connsiteX28" fmla="*/ 1156315 w 4035953"/>
              <a:gd name="connsiteY28" fmla="*/ 2587690 h 3094668"/>
              <a:gd name="connsiteX29" fmla="*/ 1143874 w 4035953"/>
              <a:gd name="connsiteY29" fmla="*/ 2811625 h 3094668"/>
              <a:gd name="connsiteX30" fmla="*/ 1417572 w 4035953"/>
              <a:gd name="connsiteY30" fmla="*/ 2786743 h 3094668"/>
              <a:gd name="connsiteX31" fmla="*/ 1318045 w 4035953"/>
              <a:gd name="connsiteY31" fmla="*/ 3060441 h 3094668"/>
              <a:gd name="connsiteX32" fmla="*/ 1517098 w 4035953"/>
              <a:gd name="connsiteY32" fmla="*/ 3048000 h 3094668"/>
              <a:gd name="connsiteX33" fmla="*/ 1927645 w 4035953"/>
              <a:gd name="connsiteY33" fmla="*/ 2674776 h 3094668"/>
              <a:gd name="connsiteX34" fmla="*/ 2207434 w 4035953"/>
              <a:gd name="connsiteY34" fmla="*/ 2495291 h 3094668"/>
              <a:gd name="connsiteX35" fmla="*/ 2910470 w 4035953"/>
              <a:gd name="connsiteY35" fmla="*/ 2475723 h 3094668"/>
              <a:gd name="connsiteX36" fmla="*/ 2922910 w 4035953"/>
              <a:gd name="connsiteY36" fmla="*/ 2239347 h 3094668"/>
              <a:gd name="connsiteX37" fmla="*/ 2723857 w 4035953"/>
              <a:gd name="connsiteY37" fmla="*/ 2040294 h 3094668"/>
              <a:gd name="connsiteX38" fmla="*/ 3184168 w 4035953"/>
              <a:gd name="connsiteY38" fmla="*/ 1816360 h 3094668"/>
              <a:gd name="connsiteX39" fmla="*/ 4035456 w 4035953"/>
              <a:gd name="connsiteY39" fmla="*/ 1779037 h 3094668"/>
              <a:gd name="connsiteX40" fmla="*/ 3744004 w 4035953"/>
              <a:gd name="connsiteY40" fmla="*/ 1716833 h 3094668"/>
              <a:gd name="connsiteX41" fmla="*/ 2972674 w 4035953"/>
              <a:gd name="connsiteY41" fmla="*/ 1579984 h 3094668"/>
              <a:gd name="connsiteX42" fmla="*/ 2562127 w 4035953"/>
              <a:gd name="connsiteY42" fmla="*/ 1517780 h 3094668"/>
              <a:gd name="connsiteX43" fmla="*/ 2325751 w 4035953"/>
              <a:gd name="connsiteY43" fmla="*/ 1716833 h 3094668"/>
              <a:gd name="connsiteX44" fmla="*/ 2151580 w 4035953"/>
              <a:gd name="connsiteY44" fmla="*/ 1716833 h 3094668"/>
              <a:gd name="connsiteX45" fmla="*/ 2076935 w 4035953"/>
              <a:gd name="connsiteY45" fmla="*/ 1492898 h 3094668"/>
              <a:gd name="connsiteX46" fmla="*/ 1989849 w 4035953"/>
              <a:gd name="connsiteY46" fmla="*/ 1468017 h 3094668"/>
              <a:gd name="connsiteX47" fmla="*/ 1865441 w 4035953"/>
              <a:gd name="connsiteY47" fmla="*/ 1642188 h 3094668"/>
              <a:gd name="connsiteX48" fmla="*/ 1840559 w 4035953"/>
              <a:gd name="connsiteY48" fmla="*/ 1766596 h 3094668"/>
              <a:gd name="connsiteX49" fmla="*/ 1629066 w 4035953"/>
              <a:gd name="connsiteY49" fmla="*/ 1779037 h 3094668"/>
              <a:gd name="connsiteX50" fmla="*/ 1467335 w 4035953"/>
              <a:gd name="connsiteY50" fmla="*/ 1567543 h 3094668"/>
              <a:gd name="connsiteX51" fmla="*/ 1678829 w 4035953"/>
              <a:gd name="connsiteY51" fmla="*/ 1306286 h 3094668"/>
              <a:gd name="connsiteX52" fmla="*/ 2300870 w 4035953"/>
              <a:gd name="connsiteY52" fmla="*/ 1181878 h 3094668"/>
              <a:gd name="connsiteX53" fmla="*/ 2562127 w 4035953"/>
              <a:gd name="connsiteY53" fmla="*/ 1069911 h 3094668"/>
              <a:gd name="connsiteX54" fmla="*/ 2798502 w 4035953"/>
              <a:gd name="connsiteY54" fmla="*/ 1144556 h 3094668"/>
              <a:gd name="connsiteX55" fmla="*/ 3171727 w 4035953"/>
              <a:gd name="connsiteY55" fmla="*/ 970384 h 3094668"/>
              <a:gd name="connsiteX56" fmla="*/ 3719123 w 4035953"/>
              <a:gd name="connsiteY56" fmla="*/ 758890 h 3094668"/>
              <a:gd name="connsiteX57" fmla="*/ 4024571 w 4035953"/>
              <a:gd name="connsiteY57" fmla="*/ 678155 h 3094668"/>
              <a:gd name="connsiteX58" fmla="*/ 3420543 w 4035953"/>
              <a:gd name="connsiteY58" fmla="*/ 696686 h 3094668"/>
              <a:gd name="connsiteX59" fmla="*/ 2910470 w 4035953"/>
              <a:gd name="connsiteY59" fmla="*/ 895739 h 3094668"/>
              <a:gd name="connsiteX60" fmla="*/ 2636772 w 4035953"/>
              <a:gd name="connsiteY60" fmla="*/ 746449 h 3094668"/>
              <a:gd name="connsiteX61" fmla="*/ 2475041 w 4035953"/>
              <a:gd name="connsiteY61" fmla="*/ 721568 h 3094668"/>
              <a:gd name="connsiteX62" fmla="*/ 2674094 w 4035953"/>
              <a:gd name="connsiteY62" fmla="*/ 335903 h 3094668"/>
              <a:gd name="connsiteX63" fmla="*/ 2524804 w 4035953"/>
              <a:gd name="connsiteY63" fmla="*/ 261258 h 3094668"/>
              <a:gd name="connsiteX64" fmla="*/ 2288429 w 4035953"/>
              <a:gd name="connsiteY64" fmla="*/ 497633 h 3094668"/>
              <a:gd name="connsiteX65" fmla="*/ 2002290 w 4035953"/>
              <a:gd name="connsiteY65" fmla="*/ 298580 h 3094668"/>
              <a:gd name="connsiteX66" fmla="*/ 2101817 w 4035953"/>
              <a:gd name="connsiteY66" fmla="*/ 597160 h 3094668"/>
              <a:gd name="connsiteX67" fmla="*/ 1977408 w 4035953"/>
              <a:gd name="connsiteY67" fmla="*/ 758890 h 3094668"/>
              <a:gd name="connsiteX68" fmla="*/ 1591743 w 4035953"/>
              <a:gd name="connsiteY68" fmla="*/ 597160 h 3094668"/>
              <a:gd name="connsiteX69" fmla="*/ 1392690 w 4035953"/>
              <a:gd name="connsiteY69" fmla="*/ 671805 h 3094668"/>
              <a:gd name="connsiteX70" fmla="*/ 1591743 w 4035953"/>
              <a:gd name="connsiteY70" fmla="*/ 298580 h 3094668"/>
              <a:gd name="connsiteX71" fmla="*/ 1604184 w 4035953"/>
              <a:gd name="connsiteY71" fmla="*/ 0 h 3094668"/>
              <a:gd name="connsiteX72" fmla="*/ 1193637 w 4035953"/>
              <a:gd name="connsiteY72" fmla="*/ 248817 h 3094668"/>
              <a:gd name="connsiteX73" fmla="*/ 982143 w 4035953"/>
              <a:gd name="connsiteY73" fmla="*/ 348343 h 3094668"/>
              <a:gd name="connsiteX74" fmla="*/ 982143 w 4035953"/>
              <a:gd name="connsiteY74" fmla="*/ 534956 h 3094668"/>
              <a:gd name="connsiteX75" fmla="*/ 733327 w 4035953"/>
              <a:gd name="connsiteY75" fmla="*/ 634482 h 3094668"/>
              <a:gd name="connsiteX76" fmla="*/ 621359 w 4035953"/>
              <a:gd name="connsiteY76" fmla="*/ 684245 h 3094668"/>
              <a:gd name="connsiteX77" fmla="*/ 670863 w 4035953"/>
              <a:gd name="connsiteY77" fmla="*/ 906884 h 3094668"/>
              <a:gd name="connsiteX78" fmla="*/ 447188 w 4035953"/>
              <a:gd name="connsiteY78" fmla="*/ 1020147 h 3094668"/>
              <a:gd name="connsiteX79" fmla="*/ 161049 w 4035953"/>
              <a:gd name="connsiteY79" fmla="*/ 1244082 h 3094668"/>
              <a:gd name="connsiteX80" fmla="*/ 3595 w 4035953"/>
              <a:gd name="connsiteY80" fmla="*/ 2028631 h 3094668"/>
              <a:gd name="connsiteX81" fmla="*/ 100789 w 4035953"/>
              <a:gd name="connsiteY81" fmla="*/ 2192175 h 3094668"/>
              <a:gd name="connsiteX0" fmla="*/ 99882 w 4035953"/>
              <a:gd name="connsiteY0" fmla="*/ 2190621 h 3094668"/>
              <a:gd name="connsiteX1" fmla="*/ 198372 w 4035953"/>
              <a:gd name="connsiteY1" fmla="*/ 1940768 h 3094668"/>
              <a:gd name="connsiteX2" fmla="*/ 365156 w 4035953"/>
              <a:gd name="connsiteY2" fmla="*/ 1916405 h 3094668"/>
              <a:gd name="connsiteX3" fmla="*/ 546455 w 4035953"/>
              <a:gd name="connsiteY3" fmla="*/ 2040035 h 3094668"/>
              <a:gd name="connsiteX4" fmla="*/ 596478 w 4035953"/>
              <a:gd name="connsiteY4" fmla="*/ 1542662 h 3094668"/>
              <a:gd name="connsiteX5" fmla="*/ 459629 w 4035953"/>
              <a:gd name="connsiteY5" fmla="*/ 1368490 h 3094668"/>
              <a:gd name="connsiteX6" fmla="*/ 658682 w 4035953"/>
              <a:gd name="connsiteY6" fmla="*/ 1331168 h 3094668"/>
              <a:gd name="connsiteX7" fmla="*/ 882876 w 4035953"/>
              <a:gd name="connsiteY7" fmla="*/ 1276350 h 3094668"/>
              <a:gd name="connsiteX8" fmla="*/ 907498 w 4035953"/>
              <a:gd name="connsiteY8" fmla="*/ 908180 h 3094668"/>
              <a:gd name="connsiteX9" fmla="*/ 1230959 w 4035953"/>
              <a:gd name="connsiteY9" fmla="*/ 622041 h 3094668"/>
              <a:gd name="connsiteX10" fmla="*/ 1193637 w 4035953"/>
              <a:gd name="connsiteY10" fmla="*/ 945503 h 3094668"/>
              <a:gd name="connsiteX11" fmla="*/ 1293163 w 4035953"/>
              <a:gd name="connsiteY11" fmla="*/ 1132115 h 3094668"/>
              <a:gd name="connsiteX12" fmla="*/ 1741033 w 4035953"/>
              <a:gd name="connsiteY12" fmla="*/ 920621 h 3094668"/>
              <a:gd name="connsiteX13" fmla="*/ 2027172 w 4035953"/>
              <a:gd name="connsiteY13" fmla="*/ 957943 h 3094668"/>
              <a:gd name="connsiteX14" fmla="*/ 2275988 w 4035953"/>
              <a:gd name="connsiteY14" fmla="*/ 870858 h 3094668"/>
              <a:gd name="connsiteX15" fmla="*/ 2499923 w 4035953"/>
              <a:gd name="connsiteY15" fmla="*/ 920621 h 3094668"/>
              <a:gd name="connsiteX16" fmla="*/ 2089376 w 4035953"/>
              <a:gd name="connsiteY16" fmla="*/ 1082352 h 3094668"/>
              <a:gd name="connsiteX17" fmla="*/ 1604184 w 4035953"/>
              <a:gd name="connsiteY17" fmla="*/ 1169437 h 3094668"/>
              <a:gd name="connsiteX18" fmla="*/ 1293163 w 4035953"/>
              <a:gd name="connsiteY18" fmla="*/ 1405813 h 3094668"/>
              <a:gd name="connsiteX19" fmla="*/ 1230959 w 4035953"/>
              <a:gd name="connsiteY19" fmla="*/ 1530221 h 3094668"/>
              <a:gd name="connsiteX20" fmla="*/ 1218519 w 4035953"/>
              <a:gd name="connsiteY20" fmla="*/ 1667070 h 3094668"/>
              <a:gd name="connsiteX21" fmla="*/ 1206078 w 4035953"/>
              <a:gd name="connsiteY21" fmla="*/ 1990531 h 3094668"/>
              <a:gd name="connsiteX22" fmla="*/ 1666388 w 4035953"/>
              <a:gd name="connsiteY22" fmla="*/ 2077617 h 3094668"/>
              <a:gd name="connsiteX23" fmla="*/ 2325751 w 4035953"/>
              <a:gd name="connsiteY23" fmla="*/ 1940768 h 3094668"/>
              <a:gd name="connsiteX24" fmla="*/ 2753793 w 4035953"/>
              <a:gd name="connsiteY24" fmla="*/ 1729533 h 3094668"/>
              <a:gd name="connsiteX25" fmla="*/ 2562127 w 4035953"/>
              <a:gd name="connsiteY25" fmla="*/ 1990531 h 3094668"/>
              <a:gd name="connsiteX26" fmla="*/ 2505236 w 4035953"/>
              <a:gd name="connsiteY26" fmla="*/ 2114162 h 3094668"/>
              <a:gd name="connsiteX27" fmla="*/ 2565367 w 4035953"/>
              <a:gd name="connsiteY27" fmla="*/ 2239347 h 3094668"/>
              <a:gd name="connsiteX28" fmla="*/ 1156315 w 4035953"/>
              <a:gd name="connsiteY28" fmla="*/ 2587690 h 3094668"/>
              <a:gd name="connsiteX29" fmla="*/ 1143874 w 4035953"/>
              <a:gd name="connsiteY29" fmla="*/ 2811625 h 3094668"/>
              <a:gd name="connsiteX30" fmla="*/ 1417572 w 4035953"/>
              <a:gd name="connsiteY30" fmla="*/ 2786743 h 3094668"/>
              <a:gd name="connsiteX31" fmla="*/ 1318045 w 4035953"/>
              <a:gd name="connsiteY31" fmla="*/ 3060441 h 3094668"/>
              <a:gd name="connsiteX32" fmla="*/ 1517098 w 4035953"/>
              <a:gd name="connsiteY32" fmla="*/ 3048000 h 3094668"/>
              <a:gd name="connsiteX33" fmla="*/ 1927645 w 4035953"/>
              <a:gd name="connsiteY33" fmla="*/ 2674776 h 3094668"/>
              <a:gd name="connsiteX34" fmla="*/ 2207434 w 4035953"/>
              <a:gd name="connsiteY34" fmla="*/ 2495291 h 3094668"/>
              <a:gd name="connsiteX35" fmla="*/ 2910470 w 4035953"/>
              <a:gd name="connsiteY35" fmla="*/ 2475723 h 3094668"/>
              <a:gd name="connsiteX36" fmla="*/ 2922910 w 4035953"/>
              <a:gd name="connsiteY36" fmla="*/ 2239347 h 3094668"/>
              <a:gd name="connsiteX37" fmla="*/ 2723857 w 4035953"/>
              <a:gd name="connsiteY37" fmla="*/ 2040294 h 3094668"/>
              <a:gd name="connsiteX38" fmla="*/ 3184168 w 4035953"/>
              <a:gd name="connsiteY38" fmla="*/ 1816360 h 3094668"/>
              <a:gd name="connsiteX39" fmla="*/ 4035456 w 4035953"/>
              <a:gd name="connsiteY39" fmla="*/ 1779037 h 3094668"/>
              <a:gd name="connsiteX40" fmla="*/ 3744004 w 4035953"/>
              <a:gd name="connsiteY40" fmla="*/ 1716833 h 3094668"/>
              <a:gd name="connsiteX41" fmla="*/ 2972674 w 4035953"/>
              <a:gd name="connsiteY41" fmla="*/ 1579984 h 3094668"/>
              <a:gd name="connsiteX42" fmla="*/ 2562127 w 4035953"/>
              <a:gd name="connsiteY42" fmla="*/ 1517780 h 3094668"/>
              <a:gd name="connsiteX43" fmla="*/ 2325751 w 4035953"/>
              <a:gd name="connsiteY43" fmla="*/ 1716833 h 3094668"/>
              <a:gd name="connsiteX44" fmla="*/ 2151580 w 4035953"/>
              <a:gd name="connsiteY44" fmla="*/ 1716833 h 3094668"/>
              <a:gd name="connsiteX45" fmla="*/ 2076935 w 4035953"/>
              <a:gd name="connsiteY45" fmla="*/ 1492898 h 3094668"/>
              <a:gd name="connsiteX46" fmla="*/ 1989849 w 4035953"/>
              <a:gd name="connsiteY46" fmla="*/ 1468017 h 3094668"/>
              <a:gd name="connsiteX47" fmla="*/ 1865441 w 4035953"/>
              <a:gd name="connsiteY47" fmla="*/ 1642188 h 3094668"/>
              <a:gd name="connsiteX48" fmla="*/ 1840559 w 4035953"/>
              <a:gd name="connsiteY48" fmla="*/ 1766596 h 3094668"/>
              <a:gd name="connsiteX49" fmla="*/ 1629066 w 4035953"/>
              <a:gd name="connsiteY49" fmla="*/ 1779037 h 3094668"/>
              <a:gd name="connsiteX50" fmla="*/ 1467335 w 4035953"/>
              <a:gd name="connsiteY50" fmla="*/ 1567543 h 3094668"/>
              <a:gd name="connsiteX51" fmla="*/ 1678829 w 4035953"/>
              <a:gd name="connsiteY51" fmla="*/ 1306286 h 3094668"/>
              <a:gd name="connsiteX52" fmla="*/ 2300870 w 4035953"/>
              <a:gd name="connsiteY52" fmla="*/ 1181878 h 3094668"/>
              <a:gd name="connsiteX53" fmla="*/ 2562127 w 4035953"/>
              <a:gd name="connsiteY53" fmla="*/ 1069911 h 3094668"/>
              <a:gd name="connsiteX54" fmla="*/ 2798502 w 4035953"/>
              <a:gd name="connsiteY54" fmla="*/ 1144556 h 3094668"/>
              <a:gd name="connsiteX55" fmla="*/ 3171727 w 4035953"/>
              <a:gd name="connsiteY55" fmla="*/ 970384 h 3094668"/>
              <a:gd name="connsiteX56" fmla="*/ 3719123 w 4035953"/>
              <a:gd name="connsiteY56" fmla="*/ 758890 h 3094668"/>
              <a:gd name="connsiteX57" fmla="*/ 4024571 w 4035953"/>
              <a:gd name="connsiteY57" fmla="*/ 678155 h 3094668"/>
              <a:gd name="connsiteX58" fmla="*/ 3420543 w 4035953"/>
              <a:gd name="connsiteY58" fmla="*/ 696686 h 3094668"/>
              <a:gd name="connsiteX59" fmla="*/ 2910470 w 4035953"/>
              <a:gd name="connsiteY59" fmla="*/ 895739 h 3094668"/>
              <a:gd name="connsiteX60" fmla="*/ 2636772 w 4035953"/>
              <a:gd name="connsiteY60" fmla="*/ 746449 h 3094668"/>
              <a:gd name="connsiteX61" fmla="*/ 2475041 w 4035953"/>
              <a:gd name="connsiteY61" fmla="*/ 721568 h 3094668"/>
              <a:gd name="connsiteX62" fmla="*/ 2674094 w 4035953"/>
              <a:gd name="connsiteY62" fmla="*/ 335903 h 3094668"/>
              <a:gd name="connsiteX63" fmla="*/ 2524804 w 4035953"/>
              <a:gd name="connsiteY63" fmla="*/ 261258 h 3094668"/>
              <a:gd name="connsiteX64" fmla="*/ 2288429 w 4035953"/>
              <a:gd name="connsiteY64" fmla="*/ 497633 h 3094668"/>
              <a:gd name="connsiteX65" fmla="*/ 2002290 w 4035953"/>
              <a:gd name="connsiteY65" fmla="*/ 298580 h 3094668"/>
              <a:gd name="connsiteX66" fmla="*/ 2101817 w 4035953"/>
              <a:gd name="connsiteY66" fmla="*/ 597160 h 3094668"/>
              <a:gd name="connsiteX67" fmla="*/ 1977408 w 4035953"/>
              <a:gd name="connsiteY67" fmla="*/ 758890 h 3094668"/>
              <a:gd name="connsiteX68" fmla="*/ 1591743 w 4035953"/>
              <a:gd name="connsiteY68" fmla="*/ 597160 h 3094668"/>
              <a:gd name="connsiteX69" fmla="*/ 1392690 w 4035953"/>
              <a:gd name="connsiteY69" fmla="*/ 671805 h 3094668"/>
              <a:gd name="connsiteX70" fmla="*/ 1591743 w 4035953"/>
              <a:gd name="connsiteY70" fmla="*/ 298580 h 3094668"/>
              <a:gd name="connsiteX71" fmla="*/ 1604184 w 4035953"/>
              <a:gd name="connsiteY71" fmla="*/ 0 h 3094668"/>
              <a:gd name="connsiteX72" fmla="*/ 1193637 w 4035953"/>
              <a:gd name="connsiteY72" fmla="*/ 248817 h 3094668"/>
              <a:gd name="connsiteX73" fmla="*/ 982143 w 4035953"/>
              <a:gd name="connsiteY73" fmla="*/ 348343 h 3094668"/>
              <a:gd name="connsiteX74" fmla="*/ 982143 w 4035953"/>
              <a:gd name="connsiteY74" fmla="*/ 534956 h 3094668"/>
              <a:gd name="connsiteX75" fmla="*/ 733327 w 4035953"/>
              <a:gd name="connsiteY75" fmla="*/ 634482 h 3094668"/>
              <a:gd name="connsiteX76" fmla="*/ 551509 w 4035953"/>
              <a:gd name="connsiteY76" fmla="*/ 696945 h 3094668"/>
              <a:gd name="connsiteX77" fmla="*/ 670863 w 4035953"/>
              <a:gd name="connsiteY77" fmla="*/ 906884 h 3094668"/>
              <a:gd name="connsiteX78" fmla="*/ 447188 w 4035953"/>
              <a:gd name="connsiteY78" fmla="*/ 1020147 h 3094668"/>
              <a:gd name="connsiteX79" fmla="*/ 161049 w 4035953"/>
              <a:gd name="connsiteY79" fmla="*/ 1244082 h 3094668"/>
              <a:gd name="connsiteX80" fmla="*/ 3595 w 4035953"/>
              <a:gd name="connsiteY80" fmla="*/ 2028631 h 3094668"/>
              <a:gd name="connsiteX81" fmla="*/ 100789 w 4035953"/>
              <a:gd name="connsiteY81" fmla="*/ 2192175 h 3094668"/>
              <a:gd name="connsiteX0" fmla="*/ 99882 w 4035953"/>
              <a:gd name="connsiteY0" fmla="*/ 2190621 h 3094668"/>
              <a:gd name="connsiteX1" fmla="*/ 198372 w 4035953"/>
              <a:gd name="connsiteY1" fmla="*/ 1940768 h 3094668"/>
              <a:gd name="connsiteX2" fmla="*/ 365156 w 4035953"/>
              <a:gd name="connsiteY2" fmla="*/ 1916405 h 3094668"/>
              <a:gd name="connsiteX3" fmla="*/ 546455 w 4035953"/>
              <a:gd name="connsiteY3" fmla="*/ 2040035 h 3094668"/>
              <a:gd name="connsiteX4" fmla="*/ 596478 w 4035953"/>
              <a:gd name="connsiteY4" fmla="*/ 1542662 h 3094668"/>
              <a:gd name="connsiteX5" fmla="*/ 459629 w 4035953"/>
              <a:gd name="connsiteY5" fmla="*/ 1368490 h 3094668"/>
              <a:gd name="connsiteX6" fmla="*/ 658682 w 4035953"/>
              <a:gd name="connsiteY6" fmla="*/ 1331168 h 3094668"/>
              <a:gd name="connsiteX7" fmla="*/ 882876 w 4035953"/>
              <a:gd name="connsiteY7" fmla="*/ 1276350 h 3094668"/>
              <a:gd name="connsiteX8" fmla="*/ 907498 w 4035953"/>
              <a:gd name="connsiteY8" fmla="*/ 908180 h 3094668"/>
              <a:gd name="connsiteX9" fmla="*/ 1230959 w 4035953"/>
              <a:gd name="connsiteY9" fmla="*/ 622041 h 3094668"/>
              <a:gd name="connsiteX10" fmla="*/ 1193637 w 4035953"/>
              <a:gd name="connsiteY10" fmla="*/ 945503 h 3094668"/>
              <a:gd name="connsiteX11" fmla="*/ 1293163 w 4035953"/>
              <a:gd name="connsiteY11" fmla="*/ 1132115 h 3094668"/>
              <a:gd name="connsiteX12" fmla="*/ 1741033 w 4035953"/>
              <a:gd name="connsiteY12" fmla="*/ 920621 h 3094668"/>
              <a:gd name="connsiteX13" fmla="*/ 2027172 w 4035953"/>
              <a:gd name="connsiteY13" fmla="*/ 957943 h 3094668"/>
              <a:gd name="connsiteX14" fmla="*/ 2275988 w 4035953"/>
              <a:gd name="connsiteY14" fmla="*/ 870858 h 3094668"/>
              <a:gd name="connsiteX15" fmla="*/ 2499923 w 4035953"/>
              <a:gd name="connsiteY15" fmla="*/ 920621 h 3094668"/>
              <a:gd name="connsiteX16" fmla="*/ 2089376 w 4035953"/>
              <a:gd name="connsiteY16" fmla="*/ 1082352 h 3094668"/>
              <a:gd name="connsiteX17" fmla="*/ 1604184 w 4035953"/>
              <a:gd name="connsiteY17" fmla="*/ 1169437 h 3094668"/>
              <a:gd name="connsiteX18" fmla="*/ 1293163 w 4035953"/>
              <a:gd name="connsiteY18" fmla="*/ 1405813 h 3094668"/>
              <a:gd name="connsiteX19" fmla="*/ 1230959 w 4035953"/>
              <a:gd name="connsiteY19" fmla="*/ 1530221 h 3094668"/>
              <a:gd name="connsiteX20" fmla="*/ 1218519 w 4035953"/>
              <a:gd name="connsiteY20" fmla="*/ 1667070 h 3094668"/>
              <a:gd name="connsiteX21" fmla="*/ 1206078 w 4035953"/>
              <a:gd name="connsiteY21" fmla="*/ 1990531 h 3094668"/>
              <a:gd name="connsiteX22" fmla="*/ 1666388 w 4035953"/>
              <a:gd name="connsiteY22" fmla="*/ 2077617 h 3094668"/>
              <a:gd name="connsiteX23" fmla="*/ 2325751 w 4035953"/>
              <a:gd name="connsiteY23" fmla="*/ 1940768 h 3094668"/>
              <a:gd name="connsiteX24" fmla="*/ 2753793 w 4035953"/>
              <a:gd name="connsiteY24" fmla="*/ 1729533 h 3094668"/>
              <a:gd name="connsiteX25" fmla="*/ 2562127 w 4035953"/>
              <a:gd name="connsiteY25" fmla="*/ 1990531 h 3094668"/>
              <a:gd name="connsiteX26" fmla="*/ 2505236 w 4035953"/>
              <a:gd name="connsiteY26" fmla="*/ 2114162 h 3094668"/>
              <a:gd name="connsiteX27" fmla="*/ 2565367 w 4035953"/>
              <a:gd name="connsiteY27" fmla="*/ 2239347 h 3094668"/>
              <a:gd name="connsiteX28" fmla="*/ 1156315 w 4035953"/>
              <a:gd name="connsiteY28" fmla="*/ 2587690 h 3094668"/>
              <a:gd name="connsiteX29" fmla="*/ 1143874 w 4035953"/>
              <a:gd name="connsiteY29" fmla="*/ 2811625 h 3094668"/>
              <a:gd name="connsiteX30" fmla="*/ 1417572 w 4035953"/>
              <a:gd name="connsiteY30" fmla="*/ 2786743 h 3094668"/>
              <a:gd name="connsiteX31" fmla="*/ 1318045 w 4035953"/>
              <a:gd name="connsiteY31" fmla="*/ 3060441 h 3094668"/>
              <a:gd name="connsiteX32" fmla="*/ 1517098 w 4035953"/>
              <a:gd name="connsiteY32" fmla="*/ 3048000 h 3094668"/>
              <a:gd name="connsiteX33" fmla="*/ 1927645 w 4035953"/>
              <a:gd name="connsiteY33" fmla="*/ 2674776 h 3094668"/>
              <a:gd name="connsiteX34" fmla="*/ 2207434 w 4035953"/>
              <a:gd name="connsiteY34" fmla="*/ 2495291 h 3094668"/>
              <a:gd name="connsiteX35" fmla="*/ 2910470 w 4035953"/>
              <a:gd name="connsiteY35" fmla="*/ 2475723 h 3094668"/>
              <a:gd name="connsiteX36" fmla="*/ 2922910 w 4035953"/>
              <a:gd name="connsiteY36" fmla="*/ 2239347 h 3094668"/>
              <a:gd name="connsiteX37" fmla="*/ 2723857 w 4035953"/>
              <a:gd name="connsiteY37" fmla="*/ 2040294 h 3094668"/>
              <a:gd name="connsiteX38" fmla="*/ 3184168 w 4035953"/>
              <a:gd name="connsiteY38" fmla="*/ 1816360 h 3094668"/>
              <a:gd name="connsiteX39" fmla="*/ 4035456 w 4035953"/>
              <a:gd name="connsiteY39" fmla="*/ 1779037 h 3094668"/>
              <a:gd name="connsiteX40" fmla="*/ 3744004 w 4035953"/>
              <a:gd name="connsiteY40" fmla="*/ 1716833 h 3094668"/>
              <a:gd name="connsiteX41" fmla="*/ 2972674 w 4035953"/>
              <a:gd name="connsiteY41" fmla="*/ 1579984 h 3094668"/>
              <a:gd name="connsiteX42" fmla="*/ 2562127 w 4035953"/>
              <a:gd name="connsiteY42" fmla="*/ 1517780 h 3094668"/>
              <a:gd name="connsiteX43" fmla="*/ 2325751 w 4035953"/>
              <a:gd name="connsiteY43" fmla="*/ 1716833 h 3094668"/>
              <a:gd name="connsiteX44" fmla="*/ 2151580 w 4035953"/>
              <a:gd name="connsiteY44" fmla="*/ 1716833 h 3094668"/>
              <a:gd name="connsiteX45" fmla="*/ 2076935 w 4035953"/>
              <a:gd name="connsiteY45" fmla="*/ 1492898 h 3094668"/>
              <a:gd name="connsiteX46" fmla="*/ 1989849 w 4035953"/>
              <a:gd name="connsiteY46" fmla="*/ 1468017 h 3094668"/>
              <a:gd name="connsiteX47" fmla="*/ 1865441 w 4035953"/>
              <a:gd name="connsiteY47" fmla="*/ 1642188 h 3094668"/>
              <a:gd name="connsiteX48" fmla="*/ 1840559 w 4035953"/>
              <a:gd name="connsiteY48" fmla="*/ 1766596 h 3094668"/>
              <a:gd name="connsiteX49" fmla="*/ 1629066 w 4035953"/>
              <a:gd name="connsiteY49" fmla="*/ 1779037 h 3094668"/>
              <a:gd name="connsiteX50" fmla="*/ 1467335 w 4035953"/>
              <a:gd name="connsiteY50" fmla="*/ 1567543 h 3094668"/>
              <a:gd name="connsiteX51" fmla="*/ 1678829 w 4035953"/>
              <a:gd name="connsiteY51" fmla="*/ 1306286 h 3094668"/>
              <a:gd name="connsiteX52" fmla="*/ 2300870 w 4035953"/>
              <a:gd name="connsiteY52" fmla="*/ 1181878 h 3094668"/>
              <a:gd name="connsiteX53" fmla="*/ 2562127 w 4035953"/>
              <a:gd name="connsiteY53" fmla="*/ 1069911 h 3094668"/>
              <a:gd name="connsiteX54" fmla="*/ 2798502 w 4035953"/>
              <a:gd name="connsiteY54" fmla="*/ 1144556 h 3094668"/>
              <a:gd name="connsiteX55" fmla="*/ 3171727 w 4035953"/>
              <a:gd name="connsiteY55" fmla="*/ 970384 h 3094668"/>
              <a:gd name="connsiteX56" fmla="*/ 3719123 w 4035953"/>
              <a:gd name="connsiteY56" fmla="*/ 758890 h 3094668"/>
              <a:gd name="connsiteX57" fmla="*/ 4024571 w 4035953"/>
              <a:gd name="connsiteY57" fmla="*/ 678155 h 3094668"/>
              <a:gd name="connsiteX58" fmla="*/ 3420543 w 4035953"/>
              <a:gd name="connsiteY58" fmla="*/ 696686 h 3094668"/>
              <a:gd name="connsiteX59" fmla="*/ 2910470 w 4035953"/>
              <a:gd name="connsiteY59" fmla="*/ 895739 h 3094668"/>
              <a:gd name="connsiteX60" fmla="*/ 2636772 w 4035953"/>
              <a:gd name="connsiteY60" fmla="*/ 746449 h 3094668"/>
              <a:gd name="connsiteX61" fmla="*/ 2475041 w 4035953"/>
              <a:gd name="connsiteY61" fmla="*/ 721568 h 3094668"/>
              <a:gd name="connsiteX62" fmla="*/ 2674094 w 4035953"/>
              <a:gd name="connsiteY62" fmla="*/ 335903 h 3094668"/>
              <a:gd name="connsiteX63" fmla="*/ 2524804 w 4035953"/>
              <a:gd name="connsiteY63" fmla="*/ 261258 h 3094668"/>
              <a:gd name="connsiteX64" fmla="*/ 2288429 w 4035953"/>
              <a:gd name="connsiteY64" fmla="*/ 497633 h 3094668"/>
              <a:gd name="connsiteX65" fmla="*/ 2002290 w 4035953"/>
              <a:gd name="connsiteY65" fmla="*/ 298580 h 3094668"/>
              <a:gd name="connsiteX66" fmla="*/ 2101817 w 4035953"/>
              <a:gd name="connsiteY66" fmla="*/ 597160 h 3094668"/>
              <a:gd name="connsiteX67" fmla="*/ 1977408 w 4035953"/>
              <a:gd name="connsiteY67" fmla="*/ 758890 h 3094668"/>
              <a:gd name="connsiteX68" fmla="*/ 1591743 w 4035953"/>
              <a:gd name="connsiteY68" fmla="*/ 597160 h 3094668"/>
              <a:gd name="connsiteX69" fmla="*/ 1392690 w 4035953"/>
              <a:gd name="connsiteY69" fmla="*/ 671805 h 3094668"/>
              <a:gd name="connsiteX70" fmla="*/ 1591743 w 4035953"/>
              <a:gd name="connsiteY70" fmla="*/ 298580 h 3094668"/>
              <a:gd name="connsiteX71" fmla="*/ 1604184 w 4035953"/>
              <a:gd name="connsiteY71" fmla="*/ 0 h 3094668"/>
              <a:gd name="connsiteX72" fmla="*/ 1193637 w 4035953"/>
              <a:gd name="connsiteY72" fmla="*/ 248817 h 3094668"/>
              <a:gd name="connsiteX73" fmla="*/ 982143 w 4035953"/>
              <a:gd name="connsiteY73" fmla="*/ 348343 h 3094668"/>
              <a:gd name="connsiteX74" fmla="*/ 982143 w 4035953"/>
              <a:gd name="connsiteY74" fmla="*/ 534956 h 3094668"/>
              <a:gd name="connsiteX75" fmla="*/ 733327 w 4035953"/>
              <a:gd name="connsiteY75" fmla="*/ 634482 h 3094668"/>
              <a:gd name="connsiteX76" fmla="*/ 551509 w 4035953"/>
              <a:gd name="connsiteY76" fmla="*/ 696945 h 3094668"/>
              <a:gd name="connsiteX77" fmla="*/ 670863 w 4035953"/>
              <a:gd name="connsiteY77" fmla="*/ 906884 h 3094668"/>
              <a:gd name="connsiteX78" fmla="*/ 447188 w 4035953"/>
              <a:gd name="connsiteY78" fmla="*/ 1020147 h 3094668"/>
              <a:gd name="connsiteX79" fmla="*/ 161049 w 4035953"/>
              <a:gd name="connsiteY79" fmla="*/ 1244082 h 3094668"/>
              <a:gd name="connsiteX80" fmla="*/ 3595 w 4035953"/>
              <a:gd name="connsiteY80" fmla="*/ 2028631 h 3094668"/>
              <a:gd name="connsiteX81" fmla="*/ 100789 w 4035953"/>
              <a:gd name="connsiteY81" fmla="*/ 2192175 h 3094668"/>
              <a:gd name="connsiteX0" fmla="*/ 99882 w 4035953"/>
              <a:gd name="connsiteY0" fmla="*/ 2190621 h 3094668"/>
              <a:gd name="connsiteX1" fmla="*/ 198372 w 4035953"/>
              <a:gd name="connsiteY1" fmla="*/ 1940768 h 3094668"/>
              <a:gd name="connsiteX2" fmla="*/ 365156 w 4035953"/>
              <a:gd name="connsiteY2" fmla="*/ 1916405 h 3094668"/>
              <a:gd name="connsiteX3" fmla="*/ 546455 w 4035953"/>
              <a:gd name="connsiteY3" fmla="*/ 2040035 h 3094668"/>
              <a:gd name="connsiteX4" fmla="*/ 596478 w 4035953"/>
              <a:gd name="connsiteY4" fmla="*/ 1542662 h 3094668"/>
              <a:gd name="connsiteX5" fmla="*/ 459629 w 4035953"/>
              <a:gd name="connsiteY5" fmla="*/ 1368490 h 3094668"/>
              <a:gd name="connsiteX6" fmla="*/ 658682 w 4035953"/>
              <a:gd name="connsiteY6" fmla="*/ 1331168 h 3094668"/>
              <a:gd name="connsiteX7" fmla="*/ 882876 w 4035953"/>
              <a:gd name="connsiteY7" fmla="*/ 1276350 h 3094668"/>
              <a:gd name="connsiteX8" fmla="*/ 907498 w 4035953"/>
              <a:gd name="connsiteY8" fmla="*/ 908180 h 3094668"/>
              <a:gd name="connsiteX9" fmla="*/ 1230959 w 4035953"/>
              <a:gd name="connsiteY9" fmla="*/ 622041 h 3094668"/>
              <a:gd name="connsiteX10" fmla="*/ 1193637 w 4035953"/>
              <a:gd name="connsiteY10" fmla="*/ 945503 h 3094668"/>
              <a:gd name="connsiteX11" fmla="*/ 1293163 w 4035953"/>
              <a:gd name="connsiteY11" fmla="*/ 1132115 h 3094668"/>
              <a:gd name="connsiteX12" fmla="*/ 1741033 w 4035953"/>
              <a:gd name="connsiteY12" fmla="*/ 920621 h 3094668"/>
              <a:gd name="connsiteX13" fmla="*/ 2027172 w 4035953"/>
              <a:gd name="connsiteY13" fmla="*/ 957943 h 3094668"/>
              <a:gd name="connsiteX14" fmla="*/ 2275988 w 4035953"/>
              <a:gd name="connsiteY14" fmla="*/ 870858 h 3094668"/>
              <a:gd name="connsiteX15" fmla="*/ 2499923 w 4035953"/>
              <a:gd name="connsiteY15" fmla="*/ 920621 h 3094668"/>
              <a:gd name="connsiteX16" fmla="*/ 2089376 w 4035953"/>
              <a:gd name="connsiteY16" fmla="*/ 1082352 h 3094668"/>
              <a:gd name="connsiteX17" fmla="*/ 1604184 w 4035953"/>
              <a:gd name="connsiteY17" fmla="*/ 1169437 h 3094668"/>
              <a:gd name="connsiteX18" fmla="*/ 1293163 w 4035953"/>
              <a:gd name="connsiteY18" fmla="*/ 1405813 h 3094668"/>
              <a:gd name="connsiteX19" fmla="*/ 1230959 w 4035953"/>
              <a:gd name="connsiteY19" fmla="*/ 1530221 h 3094668"/>
              <a:gd name="connsiteX20" fmla="*/ 1218519 w 4035953"/>
              <a:gd name="connsiteY20" fmla="*/ 1667070 h 3094668"/>
              <a:gd name="connsiteX21" fmla="*/ 1206078 w 4035953"/>
              <a:gd name="connsiteY21" fmla="*/ 1990531 h 3094668"/>
              <a:gd name="connsiteX22" fmla="*/ 1666388 w 4035953"/>
              <a:gd name="connsiteY22" fmla="*/ 2077617 h 3094668"/>
              <a:gd name="connsiteX23" fmla="*/ 2325751 w 4035953"/>
              <a:gd name="connsiteY23" fmla="*/ 1940768 h 3094668"/>
              <a:gd name="connsiteX24" fmla="*/ 2753793 w 4035953"/>
              <a:gd name="connsiteY24" fmla="*/ 1729533 h 3094668"/>
              <a:gd name="connsiteX25" fmla="*/ 2562127 w 4035953"/>
              <a:gd name="connsiteY25" fmla="*/ 1990531 h 3094668"/>
              <a:gd name="connsiteX26" fmla="*/ 2505236 w 4035953"/>
              <a:gd name="connsiteY26" fmla="*/ 2114162 h 3094668"/>
              <a:gd name="connsiteX27" fmla="*/ 2565367 w 4035953"/>
              <a:gd name="connsiteY27" fmla="*/ 2239347 h 3094668"/>
              <a:gd name="connsiteX28" fmla="*/ 1156315 w 4035953"/>
              <a:gd name="connsiteY28" fmla="*/ 2587690 h 3094668"/>
              <a:gd name="connsiteX29" fmla="*/ 1143874 w 4035953"/>
              <a:gd name="connsiteY29" fmla="*/ 2811625 h 3094668"/>
              <a:gd name="connsiteX30" fmla="*/ 1417572 w 4035953"/>
              <a:gd name="connsiteY30" fmla="*/ 2786743 h 3094668"/>
              <a:gd name="connsiteX31" fmla="*/ 1318045 w 4035953"/>
              <a:gd name="connsiteY31" fmla="*/ 3060441 h 3094668"/>
              <a:gd name="connsiteX32" fmla="*/ 1517098 w 4035953"/>
              <a:gd name="connsiteY32" fmla="*/ 3048000 h 3094668"/>
              <a:gd name="connsiteX33" fmla="*/ 1927645 w 4035953"/>
              <a:gd name="connsiteY33" fmla="*/ 2674776 h 3094668"/>
              <a:gd name="connsiteX34" fmla="*/ 2207434 w 4035953"/>
              <a:gd name="connsiteY34" fmla="*/ 2495291 h 3094668"/>
              <a:gd name="connsiteX35" fmla="*/ 2910470 w 4035953"/>
              <a:gd name="connsiteY35" fmla="*/ 2475723 h 3094668"/>
              <a:gd name="connsiteX36" fmla="*/ 2922910 w 4035953"/>
              <a:gd name="connsiteY36" fmla="*/ 2239347 h 3094668"/>
              <a:gd name="connsiteX37" fmla="*/ 2723857 w 4035953"/>
              <a:gd name="connsiteY37" fmla="*/ 2040294 h 3094668"/>
              <a:gd name="connsiteX38" fmla="*/ 3184168 w 4035953"/>
              <a:gd name="connsiteY38" fmla="*/ 1816360 h 3094668"/>
              <a:gd name="connsiteX39" fmla="*/ 4035456 w 4035953"/>
              <a:gd name="connsiteY39" fmla="*/ 1779037 h 3094668"/>
              <a:gd name="connsiteX40" fmla="*/ 3744004 w 4035953"/>
              <a:gd name="connsiteY40" fmla="*/ 1716833 h 3094668"/>
              <a:gd name="connsiteX41" fmla="*/ 2972674 w 4035953"/>
              <a:gd name="connsiteY41" fmla="*/ 1579984 h 3094668"/>
              <a:gd name="connsiteX42" fmla="*/ 2562127 w 4035953"/>
              <a:gd name="connsiteY42" fmla="*/ 1517780 h 3094668"/>
              <a:gd name="connsiteX43" fmla="*/ 2325751 w 4035953"/>
              <a:gd name="connsiteY43" fmla="*/ 1716833 h 3094668"/>
              <a:gd name="connsiteX44" fmla="*/ 2151580 w 4035953"/>
              <a:gd name="connsiteY44" fmla="*/ 1716833 h 3094668"/>
              <a:gd name="connsiteX45" fmla="*/ 2076935 w 4035953"/>
              <a:gd name="connsiteY45" fmla="*/ 1492898 h 3094668"/>
              <a:gd name="connsiteX46" fmla="*/ 1989849 w 4035953"/>
              <a:gd name="connsiteY46" fmla="*/ 1468017 h 3094668"/>
              <a:gd name="connsiteX47" fmla="*/ 1865441 w 4035953"/>
              <a:gd name="connsiteY47" fmla="*/ 1642188 h 3094668"/>
              <a:gd name="connsiteX48" fmla="*/ 1840559 w 4035953"/>
              <a:gd name="connsiteY48" fmla="*/ 1766596 h 3094668"/>
              <a:gd name="connsiteX49" fmla="*/ 1629066 w 4035953"/>
              <a:gd name="connsiteY49" fmla="*/ 1779037 h 3094668"/>
              <a:gd name="connsiteX50" fmla="*/ 1467335 w 4035953"/>
              <a:gd name="connsiteY50" fmla="*/ 1567543 h 3094668"/>
              <a:gd name="connsiteX51" fmla="*/ 1678829 w 4035953"/>
              <a:gd name="connsiteY51" fmla="*/ 1306286 h 3094668"/>
              <a:gd name="connsiteX52" fmla="*/ 2300870 w 4035953"/>
              <a:gd name="connsiteY52" fmla="*/ 1181878 h 3094668"/>
              <a:gd name="connsiteX53" fmla="*/ 2562127 w 4035953"/>
              <a:gd name="connsiteY53" fmla="*/ 1069911 h 3094668"/>
              <a:gd name="connsiteX54" fmla="*/ 2798502 w 4035953"/>
              <a:gd name="connsiteY54" fmla="*/ 1144556 h 3094668"/>
              <a:gd name="connsiteX55" fmla="*/ 3171727 w 4035953"/>
              <a:gd name="connsiteY55" fmla="*/ 970384 h 3094668"/>
              <a:gd name="connsiteX56" fmla="*/ 3719123 w 4035953"/>
              <a:gd name="connsiteY56" fmla="*/ 758890 h 3094668"/>
              <a:gd name="connsiteX57" fmla="*/ 4024571 w 4035953"/>
              <a:gd name="connsiteY57" fmla="*/ 678155 h 3094668"/>
              <a:gd name="connsiteX58" fmla="*/ 3420543 w 4035953"/>
              <a:gd name="connsiteY58" fmla="*/ 696686 h 3094668"/>
              <a:gd name="connsiteX59" fmla="*/ 2910470 w 4035953"/>
              <a:gd name="connsiteY59" fmla="*/ 895739 h 3094668"/>
              <a:gd name="connsiteX60" fmla="*/ 2636772 w 4035953"/>
              <a:gd name="connsiteY60" fmla="*/ 746449 h 3094668"/>
              <a:gd name="connsiteX61" fmla="*/ 2475041 w 4035953"/>
              <a:gd name="connsiteY61" fmla="*/ 721568 h 3094668"/>
              <a:gd name="connsiteX62" fmla="*/ 2674094 w 4035953"/>
              <a:gd name="connsiteY62" fmla="*/ 335903 h 3094668"/>
              <a:gd name="connsiteX63" fmla="*/ 2524804 w 4035953"/>
              <a:gd name="connsiteY63" fmla="*/ 261258 h 3094668"/>
              <a:gd name="connsiteX64" fmla="*/ 2288429 w 4035953"/>
              <a:gd name="connsiteY64" fmla="*/ 497633 h 3094668"/>
              <a:gd name="connsiteX65" fmla="*/ 2002290 w 4035953"/>
              <a:gd name="connsiteY65" fmla="*/ 298580 h 3094668"/>
              <a:gd name="connsiteX66" fmla="*/ 2101817 w 4035953"/>
              <a:gd name="connsiteY66" fmla="*/ 597160 h 3094668"/>
              <a:gd name="connsiteX67" fmla="*/ 1977408 w 4035953"/>
              <a:gd name="connsiteY67" fmla="*/ 758890 h 3094668"/>
              <a:gd name="connsiteX68" fmla="*/ 1591743 w 4035953"/>
              <a:gd name="connsiteY68" fmla="*/ 597160 h 3094668"/>
              <a:gd name="connsiteX69" fmla="*/ 1392690 w 4035953"/>
              <a:gd name="connsiteY69" fmla="*/ 671805 h 3094668"/>
              <a:gd name="connsiteX70" fmla="*/ 1591743 w 4035953"/>
              <a:gd name="connsiteY70" fmla="*/ 298580 h 3094668"/>
              <a:gd name="connsiteX71" fmla="*/ 1604184 w 4035953"/>
              <a:gd name="connsiteY71" fmla="*/ 0 h 3094668"/>
              <a:gd name="connsiteX72" fmla="*/ 1193637 w 4035953"/>
              <a:gd name="connsiteY72" fmla="*/ 248817 h 3094668"/>
              <a:gd name="connsiteX73" fmla="*/ 982143 w 4035953"/>
              <a:gd name="connsiteY73" fmla="*/ 348343 h 3094668"/>
              <a:gd name="connsiteX74" fmla="*/ 982143 w 4035953"/>
              <a:gd name="connsiteY74" fmla="*/ 503206 h 3094668"/>
              <a:gd name="connsiteX75" fmla="*/ 733327 w 4035953"/>
              <a:gd name="connsiteY75" fmla="*/ 634482 h 3094668"/>
              <a:gd name="connsiteX76" fmla="*/ 551509 w 4035953"/>
              <a:gd name="connsiteY76" fmla="*/ 696945 h 3094668"/>
              <a:gd name="connsiteX77" fmla="*/ 670863 w 4035953"/>
              <a:gd name="connsiteY77" fmla="*/ 906884 h 3094668"/>
              <a:gd name="connsiteX78" fmla="*/ 447188 w 4035953"/>
              <a:gd name="connsiteY78" fmla="*/ 1020147 h 3094668"/>
              <a:gd name="connsiteX79" fmla="*/ 161049 w 4035953"/>
              <a:gd name="connsiteY79" fmla="*/ 1244082 h 3094668"/>
              <a:gd name="connsiteX80" fmla="*/ 3595 w 4035953"/>
              <a:gd name="connsiteY80" fmla="*/ 2028631 h 3094668"/>
              <a:gd name="connsiteX81" fmla="*/ 100789 w 4035953"/>
              <a:gd name="connsiteY81" fmla="*/ 2192175 h 3094668"/>
              <a:gd name="connsiteX0" fmla="*/ 99882 w 4035953"/>
              <a:gd name="connsiteY0" fmla="*/ 2190872 h 3094919"/>
              <a:gd name="connsiteX1" fmla="*/ 198372 w 4035953"/>
              <a:gd name="connsiteY1" fmla="*/ 1941019 h 3094919"/>
              <a:gd name="connsiteX2" fmla="*/ 365156 w 4035953"/>
              <a:gd name="connsiteY2" fmla="*/ 1916656 h 3094919"/>
              <a:gd name="connsiteX3" fmla="*/ 546455 w 4035953"/>
              <a:gd name="connsiteY3" fmla="*/ 2040286 h 3094919"/>
              <a:gd name="connsiteX4" fmla="*/ 596478 w 4035953"/>
              <a:gd name="connsiteY4" fmla="*/ 1542913 h 3094919"/>
              <a:gd name="connsiteX5" fmla="*/ 459629 w 4035953"/>
              <a:gd name="connsiteY5" fmla="*/ 1368741 h 3094919"/>
              <a:gd name="connsiteX6" fmla="*/ 658682 w 4035953"/>
              <a:gd name="connsiteY6" fmla="*/ 1331419 h 3094919"/>
              <a:gd name="connsiteX7" fmla="*/ 882876 w 4035953"/>
              <a:gd name="connsiteY7" fmla="*/ 1276601 h 3094919"/>
              <a:gd name="connsiteX8" fmla="*/ 907498 w 4035953"/>
              <a:gd name="connsiteY8" fmla="*/ 908431 h 3094919"/>
              <a:gd name="connsiteX9" fmla="*/ 1230959 w 4035953"/>
              <a:gd name="connsiteY9" fmla="*/ 622292 h 3094919"/>
              <a:gd name="connsiteX10" fmla="*/ 1193637 w 4035953"/>
              <a:gd name="connsiteY10" fmla="*/ 945754 h 3094919"/>
              <a:gd name="connsiteX11" fmla="*/ 1293163 w 4035953"/>
              <a:gd name="connsiteY11" fmla="*/ 1132366 h 3094919"/>
              <a:gd name="connsiteX12" fmla="*/ 1741033 w 4035953"/>
              <a:gd name="connsiteY12" fmla="*/ 920872 h 3094919"/>
              <a:gd name="connsiteX13" fmla="*/ 2027172 w 4035953"/>
              <a:gd name="connsiteY13" fmla="*/ 958194 h 3094919"/>
              <a:gd name="connsiteX14" fmla="*/ 2275988 w 4035953"/>
              <a:gd name="connsiteY14" fmla="*/ 871109 h 3094919"/>
              <a:gd name="connsiteX15" fmla="*/ 2499923 w 4035953"/>
              <a:gd name="connsiteY15" fmla="*/ 920872 h 3094919"/>
              <a:gd name="connsiteX16" fmla="*/ 2089376 w 4035953"/>
              <a:gd name="connsiteY16" fmla="*/ 1082603 h 3094919"/>
              <a:gd name="connsiteX17" fmla="*/ 1604184 w 4035953"/>
              <a:gd name="connsiteY17" fmla="*/ 1169688 h 3094919"/>
              <a:gd name="connsiteX18" fmla="*/ 1293163 w 4035953"/>
              <a:gd name="connsiteY18" fmla="*/ 1406064 h 3094919"/>
              <a:gd name="connsiteX19" fmla="*/ 1230959 w 4035953"/>
              <a:gd name="connsiteY19" fmla="*/ 1530472 h 3094919"/>
              <a:gd name="connsiteX20" fmla="*/ 1218519 w 4035953"/>
              <a:gd name="connsiteY20" fmla="*/ 1667321 h 3094919"/>
              <a:gd name="connsiteX21" fmla="*/ 1206078 w 4035953"/>
              <a:gd name="connsiteY21" fmla="*/ 1990782 h 3094919"/>
              <a:gd name="connsiteX22" fmla="*/ 1666388 w 4035953"/>
              <a:gd name="connsiteY22" fmla="*/ 2077868 h 3094919"/>
              <a:gd name="connsiteX23" fmla="*/ 2325751 w 4035953"/>
              <a:gd name="connsiteY23" fmla="*/ 1941019 h 3094919"/>
              <a:gd name="connsiteX24" fmla="*/ 2753793 w 4035953"/>
              <a:gd name="connsiteY24" fmla="*/ 1729784 h 3094919"/>
              <a:gd name="connsiteX25" fmla="*/ 2562127 w 4035953"/>
              <a:gd name="connsiteY25" fmla="*/ 1990782 h 3094919"/>
              <a:gd name="connsiteX26" fmla="*/ 2505236 w 4035953"/>
              <a:gd name="connsiteY26" fmla="*/ 2114413 h 3094919"/>
              <a:gd name="connsiteX27" fmla="*/ 2565367 w 4035953"/>
              <a:gd name="connsiteY27" fmla="*/ 2239598 h 3094919"/>
              <a:gd name="connsiteX28" fmla="*/ 1156315 w 4035953"/>
              <a:gd name="connsiteY28" fmla="*/ 2587941 h 3094919"/>
              <a:gd name="connsiteX29" fmla="*/ 1143874 w 4035953"/>
              <a:gd name="connsiteY29" fmla="*/ 2811876 h 3094919"/>
              <a:gd name="connsiteX30" fmla="*/ 1417572 w 4035953"/>
              <a:gd name="connsiteY30" fmla="*/ 2786994 h 3094919"/>
              <a:gd name="connsiteX31" fmla="*/ 1318045 w 4035953"/>
              <a:gd name="connsiteY31" fmla="*/ 3060692 h 3094919"/>
              <a:gd name="connsiteX32" fmla="*/ 1517098 w 4035953"/>
              <a:gd name="connsiteY32" fmla="*/ 3048251 h 3094919"/>
              <a:gd name="connsiteX33" fmla="*/ 1927645 w 4035953"/>
              <a:gd name="connsiteY33" fmla="*/ 2675027 h 3094919"/>
              <a:gd name="connsiteX34" fmla="*/ 2207434 w 4035953"/>
              <a:gd name="connsiteY34" fmla="*/ 2495542 h 3094919"/>
              <a:gd name="connsiteX35" fmla="*/ 2910470 w 4035953"/>
              <a:gd name="connsiteY35" fmla="*/ 2475974 h 3094919"/>
              <a:gd name="connsiteX36" fmla="*/ 2922910 w 4035953"/>
              <a:gd name="connsiteY36" fmla="*/ 2239598 h 3094919"/>
              <a:gd name="connsiteX37" fmla="*/ 2723857 w 4035953"/>
              <a:gd name="connsiteY37" fmla="*/ 2040545 h 3094919"/>
              <a:gd name="connsiteX38" fmla="*/ 3184168 w 4035953"/>
              <a:gd name="connsiteY38" fmla="*/ 1816611 h 3094919"/>
              <a:gd name="connsiteX39" fmla="*/ 4035456 w 4035953"/>
              <a:gd name="connsiteY39" fmla="*/ 1779288 h 3094919"/>
              <a:gd name="connsiteX40" fmla="*/ 3744004 w 4035953"/>
              <a:gd name="connsiteY40" fmla="*/ 1717084 h 3094919"/>
              <a:gd name="connsiteX41" fmla="*/ 2972674 w 4035953"/>
              <a:gd name="connsiteY41" fmla="*/ 1580235 h 3094919"/>
              <a:gd name="connsiteX42" fmla="*/ 2562127 w 4035953"/>
              <a:gd name="connsiteY42" fmla="*/ 1518031 h 3094919"/>
              <a:gd name="connsiteX43" fmla="*/ 2325751 w 4035953"/>
              <a:gd name="connsiteY43" fmla="*/ 1717084 h 3094919"/>
              <a:gd name="connsiteX44" fmla="*/ 2151580 w 4035953"/>
              <a:gd name="connsiteY44" fmla="*/ 1717084 h 3094919"/>
              <a:gd name="connsiteX45" fmla="*/ 2076935 w 4035953"/>
              <a:gd name="connsiteY45" fmla="*/ 1493149 h 3094919"/>
              <a:gd name="connsiteX46" fmla="*/ 1989849 w 4035953"/>
              <a:gd name="connsiteY46" fmla="*/ 1468268 h 3094919"/>
              <a:gd name="connsiteX47" fmla="*/ 1865441 w 4035953"/>
              <a:gd name="connsiteY47" fmla="*/ 1642439 h 3094919"/>
              <a:gd name="connsiteX48" fmla="*/ 1840559 w 4035953"/>
              <a:gd name="connsiteY48" fmla="*/ 1766847 h 3094919"/>
              <a:gd name="connsiteX49" fmla="*/ 1629066 w 4035953"/>
              <a:gd name="connsiteY49" fmla="*/ 1779288 h 3094919"/>
              <a:gd name="connsiteX50" fmla="*/ 1467335 w 4035953"/>
              <a:gd name="connsiteY50" fmla="*/ 1567794 h 3094919"/>
              <a:gd name="connsiteX51" fmla="*/ 1678829 w 4035953"/>
              <a:gd name="connsiteY51" fmla="*/ 1306537 h 3094919"/>
              <a:gd name="connsiteX52" fmla="*/ 2300870 w 4035953"/>
              <a:gd name="connsiteY52" fmla="*/ 1182129 h 3094919"/>
              <a:gd name="connsiteX53" fmla="*/ 2562127 w 4035953"/>
              <a:gd name="connsiteY53" fmla="*/ 1070162 h 3094919"/>
              <a:gd name="connsiteX54" fmla="*/ 2798502 w 4035953"/>
              <a:gd name="connsiteY54" fmla="*/ 1144807 h 3094919"/>
              <a:gd name="connsiteX55" fmla="*/ 3171727 w 4035953"/>
              <a:gd name="connsiteY55" fmla="*/ 970635 h 3094919"/>
              <a:gd name="connsiteX56" fmla="*/ 3719123 w 4035953"/>
              <a:gd name="connsiteY56" fmla="*/ 759141 h 3094919"/>
              <a:gd name="connsiteX57" fmla="*/ 4024571 w 4035953"/>
              <a:gd name="connsiteY57" fmla="*/ 678406 h 3094919"/>
              <a:gd name="connsiteX58" fmla="*/ 3420543 w 4035953"/>
              <a:gd name="connsiteY58" fmla="*/ 696937 h 3094919"/>
              <a:gd name="connsiteX59" fmla="*/ 2910470 w 4035953"/>
              <a:gd name="connsiteY59" fmla="*/ 895990 h 3094919"/>
              <a:gd name="connsiteX60" fmla="*/ 2636772 w 4035953"/>
              <a:gd name="connsiteY60" fmla="*/ 746700 h 3094919"/>
              <a:gd name="connsiteX61" fmla="*/ 2475041 w 4035953"/>
              <a:gd name="connsiteY61" fmla="*/ 721819 h 3094919"/>
              <a:gd name="connsiteX62" fmla="*/ 2674094 w 4035953"/>
              <a:gd name="connsiteY62" fmla="*/ 336154 h 3094919"/>
              <a:gd name="connsiteX63" fmla="*/ 2524804 w 4035953"/>
              <a:gd name="connsiteY63" fmla="*/ 261509 h 3094919"/>
              <a:gd name="connsiteX64" fmla="*/ 2288429 w 4035953"/>
              <a:gd name="connsiteY64" fmla="*/ 497884 h 3094919"/>
              <a:gd name="connsiteX65" fmla="*/ 2002290 w 4035953"/>
              <a:gd name="connsiteY65" fmla="*/ 298831 h 3094919"/>
              <a:gd name="connsiteX66" fmla="*/ 2101817 w 4035953"/>
              <a:gd name="connsiteY66" fmla="*/ 597411 h 3094919"/>
              <a:gd name="connsiteX67" fmla="*/ 1977408 w 4035953"/>
              <a:gd name="connsiteY67" fmla="*/ 759141 h 3094919"/>
              <a:gd name="connsiteX68" fmla="*/ 1591743 w 4035953"/>
              <a:gd name="connsiteY68" fmla="*/ 597411 h 3094919"/>
              <a:gd name="connsiteX69" fmla="*/ 1392690 w 4035953"/>
              <a:gd name="connsiteY69" fmla="*/ 672056 h 3094919"/>
              <a:gd name="connsiteX70" fmla="*/ 1591743 w 4035953"/>
              <a:gd name="connsiteY70" fmla="*/ 298831 h 3094919"/>
              <a:gd name="connsiteX71" fmla="*/ 1604184 w 4035953"/>
              <a:gd name="connsiteY71" fmla="*/ 251 h 3094919"/>
              <a:gd name="connsiteX72" fmla="*/ 1193637 w 4035953"/>
              <a:gd name="connsiteY72" fmla="*/ 249068 h 3094919"/>
              <a:gd name="connsiteX73" fmla="*/ 982143 w 4035953"/>
              <a:gd name="connsiteY73" fmla="*/ 348594 h 3094919"/>
              <a:gd name="connsiteX74" fmla="*/ 982143 w 4035953"/>
              <a:gd name="connsiteY74" fmla="*/ 503457 h 3094919"/>
              <a:gd name="connsiteX75" fmla="*/ 733327 w 4035953"/>
              <a:gd name="connsiteY75" fmla="*/ 634733 h 3094919"/>
              <a:gd name="connsiteX76" fmla="*/ 551509 w 4035953"/>
              <a:gd name="connsiteY76" fmla="*/ 697196 h 3094919"/>
              <a:gd name="connsiteX77" fmla="*/ 670863 w 4035953"/>
              <a:gd name="connsiteY77" fmla="*/ 907135 h 3094919"/>
              <a:gd name="connsiteX78" fmla="*/ 447188 w 4035953"/>
              <a:gd name="connsiteY78" fmla="*/ 1020398 h 3094919"/>
              <a:gd name="connsiteX79" fmla="*/ 161049 w 4035953"/>
              <a:gd name="connsiteY79" fmla="*/ 1244333 h 3094919"/>
              <a:gd name="connsiteX80" fmla="*/ 3595 w 4035953"/>
              <a:gd name="connsiteY80" fmla="*/ 2028882 h 3094919"/>
              <a:gd name="connsiteX81" fmla="*/ 100789 w 4035953"/>
              <a:gd name="connsiteY81" fmla="*/ 2192426 h 3094919"/>
              <a:gd name="connsiteX0" fmla="*/ 99882 w 4035953"/>
              <a:gd name="connsiteY0" fmla="*/ 2190872 h 3094919"/>
              <a:gd name="connsiteX1" fmla="*/ 198372 w 4035953"/>
              <a:gd name="connsiteY1" fmla="*/ 1941019 h 3094919"/>
              <a:gd name="connsiteX2" fmla="*/ 365156 w 4035953"/>
              <a:gd name="connsiteY2" fmla="*/ 1916656 h 3094919"/>
              <a:gd name="connsiteX3" fmla="*/ 546455 w 4035953"/>
              <a:gd name="connsiteY3" fmla="*/ 2040286 h 3094919"/>
              <a:gd name="connsiteX4" fmla="*/ 596478 w 4035953"/>
              <a:gd name="connsiteY4" fmla="*/ 1542913 h 3094919"/>
              <a:gd name="connsiteX5" fmla="*/ 459629 w 4035953"/>
              <a:gd name="connsiteY5" fmla="*/ 1368741 h 3094919"/>
              <a:gd name="connsiteX6" fmla="*/ 658682 w 4035953"/>
              <a:gd name="connsiteY6" fmla="*/ 1331419 h 3094919"/>
              <a:gd name="connsiteX7" fmla="*/ 882876 w 4035953"/>
              <a:gd name="connsiteY7" fmla="*/ 1276601 h 3094919"/>
              <a:gd name="connsiteX8" fmla="*/ 907498 w 4035953"/>
              <a:gd name="connsiteY8" fmla="*/ 908431 h 3094919"/>
              <a:gd name="connsiteX9" fmla="*/ 1230959 w 4035953"/>
              <a:gd name="connsiteY9" fmla="*/ 622292 h 3094919"/>
              <a:gd name="connsiteX10" fmla="*/ 1193637 w 4035953"/>
              <a:gd name="connsiteY10" fmla="*/ 945754 h 3094919"/>
              <a:gd name="connsiteX11" fmla="*/ 1293163 w 4035953"/>
              <a:gd name="connsiteY11" fmla="*/ 1132366 h 3094919"/>
              <a:gd name="connsiteX12" fmla="*/ 1741033 w 4035953"/>
              <a:gd name="connsiteY12" fmla="*/ 920872 h 3094919"/>
              <a:gd name="connsiteX13" fmla="*/ 2027172 w 4035953"/>
              <a:gd name="connsiteY13" fmla="*/ 958194 h 3094919"/>
              <a:gd name="connsiteX14" fmla="*/ 2275988 w 4035953"/>
              <a:gd name="connsiteY14" fmla="*/ 871109 h 3094919"/>
              <a:gd name="connsiteX15" fmla="*/ 2499923 w 4035953"/>
              <a:gd name="connsiteY15" fmla="*/ 920872 h 3094919"/>
              <a:gd name="connsiteX16" fmla="*/ 2089376 w 4035953"/>
              <a:gd name="connsiteY16" fmla="*/ 1082603 h 3094919"/>
              <a:gd name="connsiteX17" fmla="*/ 1604184 w 4035953"/>
              <a:gd name="connsiteY17" fmla="*/ 1169688 h 3094919"/>
              <a:gd name="connsiteX18" fmla="*/ 1293163 w 4035953"/>
              <a:gd name="connsiteY18" fmla="*/ 1406064 h 3094919"/>
              <a:gd name="connsiteX19" fmla="*/ 1230959 w 4035953"/>
              <a:gd name="connsiteY19" fmla="*/ 1530472 h 3094919"/>
              <a:gd name="connsiteX20" fmla="*/ 1218519 w 4035953"/>
              <a:gd name="connsiteY20" fmla="*/ 1667321 h 3094919"/>
              <a:gd name="connsiteX21" fmla="*/ 1206078 w 4035953"/>
              <a:gd name="connsiteY21" fmla="*/ 1990782 h 3094919"/>
              <a:gd name="connsiteX22" fmla="*/ 1666388 w 4035953"/>
              <a:gd name="connsiteY22" fmla="*/ 2077868 h 3094919"/>
              <a:gd name="connsiteX23" fmla="*/ 2325751 w 4035953"/>
              <a:gd name="connsiteY23" fmla="*/ 1941019 h 3094919"/>
              <a:gd name="connsiteX24" fmla="*/ 2753793 w 4035953"/>
              <a:gd name="connsiteY24" fmla="*/ 1729784 h 3094919"/>
              <a:gd name="connsiteX25" fmla="*/ 2562127 w 4035953"/>
              <a:gd name="connsiteY25" fmla="*/ 1990782 h 3094919"/>
              <a:gd name="connsiteX26" fmla="*/ 2505236 w 4035953"/>
              <a:gd name="connsiteY26" fmla="*/ 2114413 h 3094919"/>
              <a:gd name="connsiteX27" fmla="*/ 2565367 w 4035953"/>
              <a:gd name="connsiteY27" fmla="*/ 2239598 h 3094919"/>
              <a:gd name="connsiteX28" fmla="*/ 1156315 w 4035953"/>
              <a:gd name="connsiteY28" fmla="*/ 2587941 h 3094919"/>
              <a:gd name="connsiteX29" fmla="*/ 1143874 w 4035953"/>
              <a:gd name="connsiteY29" fmla="*/ 2811876 h 3094919"/>
              <a:gd name="connsiteX30" fmla="*/ 1417572 w 4035953"/>
              <a:gd name="connsiteY30" fmla="*/ 2786994 h 3094919"/>
              <a:gd name="connsiteX31" fmla="*/ 1318045 w 4035953"/>
              <a:gd name="connsiteY31" fmla="*/ 3060692 h 3094919"/>
              <a:gd name="connsiteX32" fmla="*/ 1517098 w 4035953"/>
              <a:gd name="connsiteY32" fmla="*/ 3048251 h 3094919"/>
              <a:gd name="connsiteX33" fmla="*/ 1927645 w 4035953"/>
              <a:gd name="connsiteY33" fmla="*/ 2675027 h 3094919"/>
              <a:gd name="connsiteX34" fmla="*/ 2207434 w 4035953"/>
              <a:gd name="connsiteY34" fmla="*/ 2495542 h 3094919"/>
              <a:gd name="connsiteX35" fmla="*/ 2910470 w 4035953"/>
              <a:gd name="connsiteY35" fmla="*/ 2475974 h 3094919"/>
              <a:gd name="connsiteX36" fmla="*/ 2922910 w 4035953"/>
              <a:gd name="connsiteY36" fmla="*/ 2239598 h 3094919"/>
              <a:gd name="connsiteX37" fmla="*/ 2723857 w 4035953"/>
              <a:gd name="connsiteY37" fmla="*/ 2040545 h 3094919"/>
              <a:gd name="connsiteX38" fmla="*/ 3184168 w 4035953"/>
              <a:gd name="connsiteY38" fmla="*/ 1816611 h 3094919"/>
              <a:gd name="connsiteX39" fmla="*/ 4035456 w 4035953"/>
              <a:gd name="connsiteY39" fmla="*/ 1779288 h 3094919"/>
              <a:gd name="connsiteX40" fmla="*/ 3744004 w 4035953"/>
              <a:gd name="connsiteY40" fmla="*/ 1717084 h 3094919"/>
              <a:gd name="connsiteX41" fmla="*/ 2972674 w 4035953"/>
              <a:gd name="connsiteY41" fmla="*/ 1580235 h 3094919"/>
              <a:gd name="connsiteX42" fmla="*/ 2562127 w 4035953"/>
              <a:gd name="connsiteY42" fmla="*/ 1518031 h 3094919"/>
              <a:gd name="connsiteX43" fmla="*/ 2325751 w 4035953"/>
              <a:gd name="connsiteY43" fmla="*/ 1717084 h 3094919"/>
              <a:gd name="connsiteX44" fmla="*/ 2151580 w 4035953"/>
              <a:gd name="connsiteY44" fmla="*/ 1717084 h 3094919"/>
              <a:gd name="connsiteX45" fmla="*/ 2076935 w 4035953"/>
              <a:gd name="connsiteY45" fmla="*/ 1493149 h 3094919"/>
              <a:gd name="connsiteX46" fmla="*/ 1989849 w 4035953"/>
              <a:gd name="connsiteY46" fmla="*/ 1468268 h 3094919"/>
              <a:gd name="connsiteX47" fmla="*/ 1865441 w 4035953"/>
              <a:gd name="connsiteY47" fmla="*/ 1642439 h 3094919"/>
              <a:gd name="connsiteX48" fmla="*/ 1840559 w 4035953"/>
              <a:gd name="connsiteY48" fmla="*/ 1766847 h 3094919"/>
              <a:gd name="connsiteX49" fmla="*/ 1629066 w 4035953"/>
              <a:gd name="connsiteY49" fmla="*/ 1779288 h 3094919"/>
              <a:gd name="connsiteX50" fmla="*/ 1467335 w 4035953"/>
              <a:gd name="connsiteY50" fmla="*/ 1567794 h 3094919"/>
              <a:gd name="connsiteX51" fmla="*/ 1678829 w 4035953"/>
              <a:gd name="connsiteY51" fmla="*/ 1306537 h 3094919"/>
              <a:gd name="connsiteX52" fmla="*/ 2300870 w 4035953"/>
              <a:gd name="connsiteY52" fmla="*/ 1182129 h 3094919"/>
              <a:gd name="connsiteX53" fmla="*/ 2562127 w 4035953"/>
              <a:gd name="connsiteY53" fmla="*/ 1070162 h 3094919"/>
              <a:gd name="connsiteX54" fmla="*/ 2798502 w 4035953"/>
              <a:gd name="connsiteY54" fmla="*/ 1144807 h 3094919"/>
              <a:gd name="connsiteX55" fmla="*/ 3171727 w 4035953"/>
              <a:gd name="connsiteY55" fmla="*/ 970635 h 3094919"/>
              <a:gd name="connsiteX56" fmla="*/ 3719123 w 4035953"/>
              <a:gd name="connsiteY56" fmla="*/ 759141 h 3094919"/>
              <a:gd name="connsiteX57" fmla="*/ 4024571 w 4035953"/>
              <a:gd name="connsiteY57" fmla="*/ 678406 h 3094919"/>
              <a:gd name="connsiteX58" fmla="*/ 3420543 w 4035953"/>
              <a:gd name="connsiteY58" fmla="*/ 696937 h 3094919"/>
              <a:gd name="connsiteX59" fmla="*/ 2910470 w 4035953"/>
              <a:gd name="connsiteY59" fmla="*/ 895990 h 3094919"/>
              <a:gd name="connsiteX60" fmla="*/ 2636772 w 4035953"/>
              <a:gd name="connsiteY60" fmla="*/ 746700 h 3094919"/>
              <a:gd name="connsiteX61" fmla="*/ 2475041 w 4035953"/>
              <a:gd name="connsiteY61" fmla="*/ 721819 h 3094919"/>
              <a:gd name="connsiteX62" fmla="*/ 2674094 w 4035953"/>
              <a:gd name="connsiteY62" fmla="*/ 336154 h 3094919"/>
              <a:gd name="connsiteX63" fmla="*/ 2524804 w 4035953"/>
              <a:gd name="connsiteY63" fmla="*/ 261509 h 3094919"/>
              <a:gd name="connsiteX64" fmla="*/ 2288429 w 4035953"/>
              <a:gd name="connsiteY64" fmla="*/ 497884 h 3094919"/>
              <a:gd name="connsiteX65" fmla="*/ 2002290 w 4035953"/>
              <a:gd name="connsiteY65" fmla="*/ 298831 h 3094919"/>
              <a:gd name="connsiteX66" fmla="*/ 2101817 w 4035953"/>
              <a:gd name="connsiteY66" fmla="*/ 597411 h 3094919"/>
              <a:gd name="connsiteX67" fmla="*/ 1977408 w 4035953"/>
              <a:gd name="connsiteY67" fmla="*/ 759141 h 3094919"/>
              <a:gd name="connsiteX68" fmla="*/ 1591743 w 4035953"/>
              <a:gd name="connsiteY68" fmla="*/ 597411 h 3094919"/>
              <a:gd name="connsiteX69" fmla="*/ 1392690 w 4035953"/>
              <a:gd name="connsiteY69" fmla="*/ 672056 h 3094919"/>
              <a:gd name="connsiteX70" fmla="*/ 1591743 w 4035953"/>
              <a:gd name="connsiteY70" fmla="*/ 298831 h 3094919"/>
              <a:gd name="connsiteX71" fmla="*/ 1604184 w 4035953"/>
              <a:gd name="connsiteY71" fmla="*/ 251 h 3094919"/>
              <a:gd name="connsiteX72" fmla="*/ 1193637 w 4035953"/>
              <a:gd name="connsiteY72" fmla="*/ 249068 h 3094919"/>
              <a:gd name="connsiteX73" fmla="*/ 982143 w 4035953"/>
              <a:gd name="connsiteY73" fmla="*/ 348594 h 3094919"/>
              <a:gd name="connsiteX74" fmla="*/ 982143 w 4035953"/>
              <a:gd name="connsiteY74" fmla="*/ 503457 h 3094919"/>
              <a:gd name="connsiteX75" fmla="*/ 733327 w 4035953"/>
              <a:gd name="connsiteY75" fmla="*/ 634733 h 3094919"/>
              <a:gd name="connsiteX76" fmla="*/ 551509 w 4035953"/>
              <a:gd name="connsiteY76" fmla="*/ 697196 h 3094919"/>
              <a:gd name="connsiteX77" fmla="*/ 670863 w 4035953"/>
              <a:gd name="connsiteY77" fmla="*/ 907135 h 3094919"/>
              <a:gd name="connsiteX78" fmla="*/ 447188 w 4035953"/>
              <a:gd name="connsiteY78" fmla="*/ 1020398 h 3094919"/>
              <a:gd name="connsiteX79" fmla="*/ 161049 w 4035953"/>
              <a:gd name="connsiteY79" fmla="*/ 1244333 h 3094919"/>
              <a:gd name="connsiteX80" fmla="*/ 3595 w 4035953"/>
              <a:gd name="connsiteY80" fmla="*/ 2028882 h 3094919"/>
              <a:gd name="connsiteX81" fmla="*/ 100789 w 4035953"/>
              <a:gd name="connsiteY81" fmla="*/ 2192426 h 3094919"/>
              <a:gd name="connsiteX0" fmla="*/ 99882 w 4035953"/>
              <a:gd name="connsiteY0" fmla="*/ 2190872 h 3094919"/>
              <a:gd name="connsiteX1" fmla="*/ 198372 w 4035953"/>
              <a:gd name="connsiteY1" fmla="*/ 1941019 h 3094919"/>
              <a:gd name="connsiteX2" fmla="*/ 365156 w 4035953"/>
              <a:gd name="connsiteY2" fmla="*/ 1916656 h 3094919"/>
              <a:gd name="connsiteX3" fmla="*/ 546455 w 4035953"/>
              <a:gd name="connsiteY3" fmla="*/ 2040286 h 3094919"/>
              <a:gd name="connsiteX4" fmla="*/ 596478 w 4035953"/>
              <a:gd name="connsiteY4" fmla="*/ 1542913 h 3094919"/>
              <a:gd name="connsiteX5" fmla="*/ 459629 w 4035953"/>
              <a:gd name="connsiteY5" fmla="*/ 1368741 h 3094919"/>
              <a:gd name="connsiteX6" fmla="*/ 658682 w 4035953"/>
              <a:gd name="connsiteY6" fmla="*/ 1331419 h 3094919"/>
              <a:gd name="connsiteX7" fmla="*/ 882876 w 4035953"/>
              <a:gd name="connsiteY7" fmla="*/ 1276601 h 3094919"/>
              <a:gd name="connsiteX8" fmla="*/ 907498 w 4035953"/>
              <a:gd name="connsiteY8" fmla="*/ 908431 h 3094919"/>
              <a:gd name="connsiteX9" fmla="*/ 1230959 w 4035953"/>
              <a:gd name="connsiteY9" fmla="*/ 622292 h 3094919"/>
              <a:gd name="connsiteX10" fmla="*/ 1193637 w 4035953"/>
              <a:gd name="connsiteY10" fmla="*/ 945754 h 3094919"/>
              <a:gd name="connsiteX11" fmla="*/ 1293163 w 4035953"/>
              <a:gd name="connsiteY11" fmla="*/ 1132366 h 3094919"/>
              <a:gd name="connsiteX12" fmla="*/ 1741033 w 4035953"/>
              <a:gd name="connsiteY12" fmla="*/ 920872 h 3094919"/>
              <a:gd name="connsiteX13" fmla="*/ 2027172 w 4035953"/>
              <a:gd name="connsiteY13" fmla="*/ 958194 h 3094919"/>
              <a:gd name="connsiteX14" fmla="*/ 2275988 w 4035953"/>
              <a:gd name="connsiteY14" fmla="*/ 871109 h 3094919"/>
              <a:gd name="connsiteX15" fmla="*/ 2499923 w 4035953"/>
              <a:gd name="connsiteY15" fmla="*/ 920872 h 3094919"/>
              <a:gd name="connsiteX16" fmla="*/ 2089376 w 4035953"/>
              <a:gd name="connsiteY16" fmla="*/ 1082603 h 3094919"/>
              <a:gd name="connsiteX17" fmla="*/ 1604184 w 4035953"/>
              <a:gd name="connsiteY17" fmla="*/ 1169688 h 3094919"/>
              <a:gd name="connsiteX18" fmla="*/ 1293163 w 4035953"/>
              <a:gd name="connsiteY18" fmla="*/ 1406064 h 3094919"/>
              <a:gd name="connsiteX19" fmla="*/ 1230959 w 4035953"/>
              <a:gd name="connsiteY19" fmla="*/ 1530472 h 3094919"/>
              <a:gd name="connsiteX20" fmla="*/ 1218519 w 4035953"/>
              <a:gd name="connsiteY20" fmla="*/ 1667321 h 3094919"/>
              <a:gd name="connsiteX21" fmla="*/ 1206078 w 4035953"/>
              <a:gd name="connsiteY21" fmla="*/ 1990782 h 3094919"/>
              <a:gd name="connsiteX22" fmla="*/ 1666388 w 4035953"/>
              <a:gd name="connsiteY22" fmla="*/ 2077868 h 3094919"/>
              <a:gd name="connsiteX23" fmla="*/ 2325751 w 4035953"/>
              <a:gd name="connsiteY23" fmla="*/ 1941019 h 3094919"/>
              <a:gd name="connsiteX24" fmla="*/ 2753793 w 4035953"/>
              <a:gd name="connsiteY24" fmla="*/ 1729784 h 3094919"/>
              <a:gd name="connsiteX25" fmla="*/ 2562127 w 4035953"/>
              <a:gd name="connsiteY25" fmla="*/ 1990782 h 3094919"/>
              <a:gd name="connsiteX26" fmla="*/ 2505236 w 4035953"/>
              <a:gd name="connsiteY26" fmla="*/ 2114413 h 3094919"/>
              <a:gd name="connsiteX27" fmla="*/ 2565367 w 4035953"/>
              <a:gd name="connsiteY27" fmla="*/ 2239598 h 3094919"/>
              <a:gd name="connsiteX28" fmla="*/ 1156315 w 4035953"/>
              <a:gd name="connsiteY28" fmla="*/ 2587941 h 3094919"/>
              <a:gd name="connsiteX29" fmla="*/ 1143874 w 4035953"/>
              <a:gd name="connsiteY29" fmla="*/ 2811876 h 3094919"/>
              <a:gd name="connsiteX30" fmla="*/ 1417572 w 4035953"/>
              <a:gd name="connsiteY30" fmla="*/ 2786994 h 3094919"/>
              <a:gd name="connsiteX31" fmla="*/ 1318045 w 4035953"/>
              <a:gd name="connsiteY31" fmla="*/ 3060692 h 3094919"/>
              <a:gd name="connsiteX32" fmla="*/ 1517098 w 4035953"/>
              <a:gd name="connsiteY32" fmla="*/ 3048251 h 3094919"/>
              <a:gd name="connsiteX33" fmla="*/ 1927645 w 4035953"/>
              <a:gd name="connsiteY33" fmla="*/ 2675027 h 3094919"/>
              <a:gd name="connsiteX34" fmla="*/ 2207434 w 4035953"/>
              <a:gd name="connsiteY34" fmla="*/ 2495542 h 3094919"/>
              <a:gd name="connsiteX35" fmla="*/ 2910470 w 4035953"/>
              <a:gd name="connsiteY35" fmla="*/ 2475974 h 3094919"/>
              <a:gd name="connsiteX36" fmla="*/ 2922910 w 4035953"/>
              <a:gd name="connsiteY36" fmla="*/ 2239598 h 3094919"/>
              <a:gd name="connsiteX37" fmla="*/ 2723857 w 4035953"/>
              <a:gd name="connsiteY37" fmla="*/ 2040545 h 3094919"/>
              <a:gd name="connsiteX38" fmla="*/ 3184168 w 4035953"/>
              <a:gd name="connsiteY38" fmla="*/ 1816611 h 3094919"/>
              <a:gd name="connsiteX39" fmla="*/ 4035456 w 4035953"/>
              <a:gd name="connsiteY39" fmla="*/ 1779288 h 3094919"/>
              <a:gd name="connsiteX40" fmla="*/ 3744004 w 4035953"/>
              <a:gd name="connsiteY40" fmla="*/ 1717084 h 3094919"/>
              <a:gd name="connsiteX41" fmla="*/ 2972674 w 4035953"/>
              <a:gd name="connsiteY41" fmla="*/ 1580235 h 3094919"/>
              <a:gd name="connsiteX42" fmla="*/ 2562127 w 4035953"/>
              <a:gd name="connsiteY42" fmla="*/ 1518031 h 3094919"/>
              <a:gd name="connsiteX43" fmla="*/ 2325751 w 4035953"/>
              <a:gd name="connsiteY43" fmla="*/ 1717084 h 3094919"/>
              <a:gd name="connsiteX44" fmla="*/ 2151580 w 4035953"/>
              <a:gd name="connsiteY44" fmla="*/ 1717084 h 3094919"/>
              <a:gd name="connsiteX45" fmla="*/ 2076935 w 4035953"/>
              <a:gd name="connsiteY45" fmla="*/ 1493149 h 3094919"/>
              <a:gd name="connsiteX46" fmla="*/ 1989849 w 4035953"/>
              <a:gd name="connsiteY46" fmla="*/ 1468268 h 3094919"/>
              <a:gd name="connsiteX47" fmla="*/ 1865441 w 4035953"/>
              <a:gd name="connsiteY47" fmla="*/ 1642439 h 3094919"/>
              <a:gd name="connsiteX48" fmla="*/ 1840559 w 4035953"/>
              <a:gd name="connsiteY48" fmla="*/ 1766847 h 3094919"/>
              <a:gd name="connsiteX49" fmla="*/ 1629066 w 4035953"/>
              <a:gd name="connsiteY49" fmla="*/ 1779288 h 3094919"/>
              <a:gd name="connsiteX50" fmla="*/ 1467335 w 4035953"/>
              <a:gd name="connsiteY50" fmla="*/ 1567794 h 3094919"/>
              <a:gd name="connsiteX51" fmla="*/ 1678829 w 4035953"/>
              <a:gd name="connsiteY51" fmla="*/ 1306537 h 3094919"/>
              <a:gd name="connsiteX52" fmla="*/ 2300870 w 4035953"/>
              <a:gd name="connsiteY52" fmla="*/ 1182129 h 3094919"/>
              <a:gd name="connsiteX53" fmla="*/ 2562127 w 4035953"/>
              <a:gd name="connsiteY53" fmla="*/ 1070162 h 3094919"/>
              <a:gd name="connsiteX54" fmla="*/ 2798502 w 4035953"/>
              <a:gd name="connsiteY54" fmla="*/ 1144807 h 3094919"/>
              <a:gd name="connsiteX55" fmla="*/ 3171727 w 4035953"/>
              <a:gd name="connsiteY55" fmla="*/ 970635 h 3094919"/>
              <a:gd name="connsiteX56" fmla="*/ 3719123 w 4035953"/>
              <a:gd name="connsiteY56" fmla="*/ 759141 h 3094919"/>
              <a:gd name="connsiteX57" fmla="*/ 4024571 w 4035953"/>
              <a:gd name="connsiteY57" fmla="*/ 678406 h 3094919"/>
              <a:gd name="connsiteX58" fmla="*/ 3420543 w 4035953"/>
              <a:gd name="connsiteY58" fmla="*/ 696937 h 3094919"/>
              <a:gd name="connsiteX59" fmla="*/ 2910470 w 4035953"/>
              <a:gd name="connsiteY59" fmla="*/ 895990 h 3094919"/>
              <a:gd name="connsiteX60" fmla="*/ 2636772 w 4035953"/>
              <a:gd name="connsiteY60" fmla="*/ 746700 h 3094919"/>
              <a:gd name="connsiteX61" fmla="*/ 2475041 w 4035953"/>
              <a:gd name="connsiteY61" fmla="*/ 721819 h 3094919"/>
              <a:gd name="connsiteX62" fmla="*/ 2674094 w 4035953"/>
              <a:gd name="connsiteY62" fmla="*/ 336154 h 3094919"/>
              <a:gd name="connsiteX63" fmla="*/ 2524804 w 4035953"/>
              <a:gd name="connsiteY63" fmla="*/ 261509 h 3094919"/>
              <a:gd name="connsiteX64" fmla="*/ 2288429 w 4035953"/>
              <a:gd name="connsiteY64" fmla="*/ 497884 h 3094919"/>
              <a:gd name="connsiteX65" fmla="*/ 2002290 w 4035953"/>
              <a:gd name="connsiteY65" fmla="*/ 298831 h 3094919"/>
              <a:gd name="connsiteX66" fmla="*/ 2101817 w 4035953"/>
              <a:gd name="connsiteY66" fmla="*/ 597411 h 3094919"/>
              <a:gd name="connsiteX67" fmla="*/ 1977408 w 4035953"/>
              <a:gd name="connsiteY67" fmla="*/ 759141 h 3094919"/>
              <a:gd name="connsiteX68" fmla="*/ 1591743 w 4035953"/>
              <a:gd name="connsiteY68" fmla="*/ 597411 h 3094919"/>
              <a:gd name="connsiteX69" fmla="*/ 1392690 w 4035953"/>
              <a:gd name="connsiteY69" fmla="*/ 672056 h 3094919"/>
              <a:gd name="connsiteX70" fmla="*/ 1591743 w 4035953"/>
              <a:gd name="connsiteY70" fmla="*/ 298831 h 3094919"/>
              <a:gd name="connsiteX71" fmla="*/ 1604184 w 4035953"/>
              <a:gd name="connsiteY71" fmla="*/ 251 h 3094919"/>
              <a:gd name="connsiteX72" fmla="*/ 1193637 w 4035953"/>
              <a:gd name="connsiteY72" fmla="*/ 249068 h 3094919"/>
              <a:gd name="connsiteX73" fmla="*/ 982143 w 4035953"/>
              <a:gd name="connsiteY73" fmla="*/ 348594 h 3094919"/>
              <a:gd name="connsiteX74" fmla="*/ 982143 w 4035953"/>
              <a:gd name="connsiteY74" fmla="*/ 503457 h 3094919"/>
              <a:gd name="connsiteX75" fmla="*/ 733327 w 4035953"/>
              <a:gd name="connsiteY75" fmla="*/ 634733 h 3094919"/>
              <a:gd name="connsiteX76" fmla="*/ 551509 w 4035953"/>
              <a:gd name="connsiteY76" fmla="*/ 697196 h 3094919"/>
              <a:gd name="connsiteX77" fmla="*/ 670863 w 4035953"/>
              <a:gd name="connsiteY77" fmla="*/ 907135 h 3094919"/>
              <a:gd name="connsiteX78" fmla="*/ 447188 w 4035953"/>
              <a:gd name="connsiteY78" fmla="*/ 1020398 h 3094919"/>
              <a:gd name="connsiteX79" fmla="*/ 161049 w 4035953"/>
              <a:gd name="connsiteY79" fmla="*/ 1244333 h 3094919"/>
              <a:gd name="connsiteX80" fmla="*/ 3595 w 4035953"/>
              <a:gd name="connsiteY80" fmla="*/ 2028882 h 3094919"/>
              <a:gd name="connsiteX81" fmla="*/ 100789 w 4035953"/>
              <a:gd name="connsiteY81" fmla="*/ 2192426 h 3094919"/>
              <a:gd name="connsiteX0" fmla="*/ 99882 w 4035953"/>
              <a:gd name="connsiteY0" fmla="*/ 2190872 h 3094919"/>
              <a:gd name="connsiteX1" fmla="*/ 198372 w 4035953"/>
              <a:gd name="connsiteY1" fmla="*/ 1941019 h 3094919"/>
              <a:gd name="connsiteX2" fmla="*/ 365156 w 4035953"/>
              <a:gd name="connsiteY2" fmla="*/ 1916656 h 3094919"/>
              <a:gd name="connsiteX3" fmla="*/ 546455 w 4035953"/>
              <a:gd name="connsiteY3" fmla="*/ 2040286 h 3094919"/>
              <a:gd name="connsiteX4" fmla="*/ 596478 w 4035953"/>
              <a:gd name="connsiteY4" fmla="*/ 1542913 h 3094919"/>
              <a:gd name="connsiteX5" fmla="*/ 459629 w 4035953"/>
              <a:gd name="connsiteY5" fmla="*/ 1368741 h 3094919"/>
              <a:gd name="connsiteX6" fmla="*/ 658682 w 4035953"/>
              <a:gd name="connsiteY6" fmla="*/ 1331419 h 3094919"/>
              <a:gd name="connsiteX7" fmla="*/ 882876 w 4035953"/>
              <a:gd name="connsiteY7" fmla="*/ 1276601 h 3094919"/>
              <a:gd name="connsiteX8" fmla="*/ 907498 w 4035953"/>
              <a:gd name="connsiteY8" fmla="*/ 908431 h 3094919"/>
              <a:gd name="connsiteX9" fmla="*/ 1230959 w 4035953"/>
              <a:gd name="connsiteY9" fmla="*/ 622292 h 3094919"/>
              <a:gd name="connsiteX10" fmla="*/ 1193637 w 4035953"/>
              <a:gd name="connsiteY10" fmla="*/ 945754 h 3094919"/>
              <a:gd name="connsiteX11" fmla="*/ 1293163 w 4035953"/>
              <a:gd name="connsiteY11" fmla="*/ 1132366 h 3094919"/>
              <a:gd name="connsiteX12" fmla="*/ 1741033 w 4035953"/>
              <a:gd name="connsiteY12" fmla="*/ 920872 h 3094919"/>
              <a:gd name="connsiteX13" fmla="*/ 2027172 w 4035953"/>
              <a:gd name="connsiteY13" fmla="*/ 958194 h 3094919"/>
              <a:gd name="connsiteX14" fmla="*/ 2275988 w 4035953"/>
              <a:gd name="connsiteY14" fmla="*/ 871109 h 3094919"/>
              <a:gd name="connsiteX15" fmla="*/ 2499923 w 4035953"/>
              <a:gd name="connsiteY15" fmla="*/ 920872 h 3094919"/>
              <a:gd name="connsiteX16" fmla="*/ 2089376 w 4035953"/>
              <a:gd name="connsiteY16" fmla="*/ 1082603 h 3094919"/>
              <a:gd name="connsiteX17" fmla="*/ 1604184 w 4035953"/>
              <a:gd name="connsiteY17" fmla="*/ 1169688 h 3094919"/>
              <a:gd name="connsiteX18" fmla="*/ 1293163 w 4035953"/>
              <a:gd name="connsiteY18" fmla="*/ 1406064 h 3094919"/>
              <a:gd name="connsiteX19" fmla="*/ 1230959 w 4035953"/>
              <a:gd name="connsiteY19" fmla="*/ 1530472 h 3094919"/>
              <a:gd name="connsiteX20" fmla="*/ 1218519 w 4035953"/>
              <a:gd name="connsiteY20" fmla="*/ 1667321 h 3094919"/>
              <a:gd name="connsiteX21" fmla="*/ 1206078 w 4035953"/>
              <a:gd name="connsiteY21" fmla="*/ 1990782 h 3094919"/>
              <a:gd name="connsiteX22" fmla="*/ 1666388 w 4035953"/>
              <a:gd name="connsiteY22" fmla="*/ 2077868 h 3094919"/>
              <a:gd name="connsiteX23" fmla="*/ 2325751 w 4035953"/>
              <a:gd name="connsiteY23" fmla="*/ 1941019 h 3094919"/>
              <a:gd name="connsiteX24" fmla="*/ 2753793 w 4035953"/>
              <a:gd name="connsiteY24" fmla="*/ 1729784 h 3094919"/>
              <a:gd name="connsiteX25" fmla="*/ 2562127 w 4035953"/>
              <a:gd name="connsiteY25" fmla="*/ 1990782 h 3094919"/>
              <a:gd name="connsiteX26" fmla="*/ 2505236 w 4035953"/>
              <a:gd name="connsiteY26" fmla="*/ 2114413 h 3094919"/>
              <a:gd name="connsiteX27" fmla="*/ 2565367 w 4035953"/>
              <a:gd name="connsiteY27" fmla="*/ 2239598 h 3094919"/>
              <a:gd name="connsiteX28" fmla="*/ 1156315 w 4035953"/>
              <a:gd name="connsiteY28" fmla="*/ 2587941 h 3094919"/>
              <a:gd name="connsiteX29" fmla="*/ 1143874 w 4035953"/>
              <a:gd name="connsiteY29" fmla="*/ 2811876 h 3094919"/>
              <a:gd name="connsiteX30" fmla="*/ 1417572 w 4035953"/>
              <a:gd name="connsiteY30" fmla="*/ 2786994 h 3094919"/>
              <a:gd name="connsiteX31" fmla="*/ 1318045 w 4035953"/>
              <a:gd name="connsiteY31" fmla="*/ 3060692 h 3094919"/>
              <a:gd name="connsiteX32" fmla="*/ 1517098 w 4035953"/>
              <a:gd name="connsiteY32" fmla="*/ 3048251 h 3094919"/>
              <a:gd name="connsiteX33" fmla="*/ 1927645 w 4035953"/>
              <a:gd name="connsiteY33" fmla="*/ 2675027 h 3094919"/>
              <a:gd name="connsiteX34" fmla="*/ 2207434 w 4035953"/>
              <a:gd name="connsiteY34" fmla="*/ 2495542 h 3094919"/>
              <a:gd name="connsiteX35" fmla="*/ 2910470 w 4035953"/>
              <a:gd name="connsiteY35" fmla="*/ 2475974 h 3094919"/>
              <a:gd name="connsiteX36" fmla="*/ 2922910 w 4035953"/>
              <a:gd name="connsiteY36" fmla="*/ 2239598 h 3094919"/>
              <a:gd name="connsiteX37" fmla="*/ 2723857 w 4035953"/>
              <a:gd name="connsiteY37" fmla="*/ 2040545 h 3094919"/>
              <a:gd name="connsiteX38" fmla="*/ 3184168 w 4035953"/>
              <a:gd name="connsiteY38" fmla="*/ 1816611 h 3094919"/>
              <a:gd name="connsiteX39" fmla="*/ 4035456 w 4035953"/>
              <a:gd name="connsiteY39" fmla="*/ 1779288 h 3094919"/>
              <a:gd name="connsiteX40" fmla="*/ 3744004 w 4035953"/>
              <a:gd name="connsiteY40" fmla="*/ 1717084 h 3094919"/>
              <a:gd name="connsiteX41" fmla="*/ 2972674 w 4035953"/>
              <a:gd name="connsiteY41" fmla="*/ 1580235 h 3094919"/>
              <a:gd name="connsiteX42" fmla="*/ 2562127 w 4035953"/>
              <a:gd name="connsiteY42" fmla="*/ 1518031 h 3094919"/>
              <a:gd name="connsiteX43" fmla="*/ 2325751 w 4035953"/>
              <a:gd name="connsiteY43" fmla="*/ 1717084 h 3094919"/>
              <a:gd name="connsiteX44" fmla="*/ 2151580 w 4035953"/>
              <a:gd name="connsiteY44" fmla="*/ 1717084 h 3094919"/>
              <a:gd name="connsiteX45" fmla="*/ 2076935 w 4035953"/>
              <a:gd name="connsiteY45" fmla="*/ 1493149 h 3094919"/>
              <a:gd name="connsiteX46" fmla="*/ 1989849 w 4035953"/>
              <a:gd name="connsiteY46" fmla="*/ 1468268 h 3094919"/>
              <a:gd name="connsiteX47" fmla="*/ 1865441 w 4035953"/>
              <a:gd name="connsiteY47" fmla="*/ 1642439 h 3094919"/>
              <a:gd name="connsiteX48" fmla="*/ 1840559 w 4035953"/>
              <a:gd name="connsiteY48" fmla="*/ 1766847 h 3094919"/>
              <a:gd name="connsiteX49" fmla="*/ 1629066 w 4035953"/>
              <a:gd name="connsiteY49" fmla="*/ 1779288 h 3094919"/>
              <a:gd name="connsiteX50" fmla="*/ 1467335 w 4035953"/>
              <a:gd name="connsiteY50" fmla="*/ 1567794 h 3094919"/>
              <a:gd name="connsiteX51" fmla="*/ 1678829 w 4035953"/>
              <a:gd name="connsiteY51" fmla="*/ 1306537 h 3094919"/>
              <a:gd name="connsiteX52" fmla="*/ 2300870 w 4035953"/>
              <a:gd name="connsiteY52" fmla="*/ 1182129 h 3094919"/>
              <a:gd name="connsiteX53" fmla="*/ 2562127 w 4035953"/>
              <a:gd name="connsiteY53" fmla="*/ 1070162 h 3094919"/>
              <a:gd name="connsiteX54" fmla="*/ 2798502 w 4035953"/>
              <a:gd name="connsiteY54" fmla="*/ 1144807 h 3094919"/>
              <a:gd name="connsiteX55" fmla="*/ 3171727 w 4035953"/>
              <a:gd name="connsiteY55" fmla="*/ 970635 h 3094919"/>
              <a:gd name="connsiteX56" fmla="*/ 3719123 w 4035953"/>
              <a:gd name="connsiteY56" fmla="*/ 759141 h 3094919"/>
              <a:gd name="connsiteX57" fmla="*/ 4024571 w 4035953"/>
              <a:gd name="connsiteY57" fmla="*/ 678406 h 3094919"/>
              <a:gd name="connsiteX58" fmla="*/ 3420543 w 4035953"/>
              <a:gd name="connsiteY58" fmla="*/ 696937 h 3094919"/>
              <a:gd name="connsiteX59" fmla="*/ 2910470 w 4035953"/>
              <a:gd name="connsiteY59" fmla="*/ 895990 h 3094919"/>
              <a:gd name="connsiteX60" fmla="*/ 2636772 w 4035953"/>
              <a:gd name="connsiteY60" fmla="*/ 746700 h 3094919"/>
              <a:gd name="connsiteX61" fmla="*/ 2475041 w 4035953"/>
              <a:gd name="connsiteY61" fmla="*/ 721819 h 3094919"/>
              <a:gd name="connsiteX62" fmla="*/ 2674094 w 4035953"/>
              <a:gd name="connsiteY62" fmla="*/ 336154 h 3094919"/>
              <a:gd name="connsiteX63" fmla="*/ 2524804 w 4035953"/>
              <a:gd name="connsiteY63" fmla="*/ 261509 h 3094919"/>
              <a:gd name="connsiteX64" fmla="*/ 2288429 w 4035953"/>
              <a:gd name="connsiteY64" fmla="*/ 497884 h 3094919"/>
              <a:gd name="connsiteX65" fmla="*/ 2002290 w 4035953"/>
              <a:gd name="connsiteY65" fmla="*/ 298831 h 3094919"/>
              <a:gd name="connsiteX66" fmla="*/ 2101817 w 4035953"/>
              <a:gd name="connsiteY66" fmla="*/ 597411 h 3094919"/>
              <a:gd name="connsiteX67" fmla="*/ 1977408 w 4035953"/>
              <a:gd name="connsiteY67" fmla="*/ 759141 h 3094919"/>
              <a:gd name="connsiteX68" fmla="*/ 1591743 w 4035953"/>
              <a:gd name="connsiteY68" fmla="*/ 597411 h 3094919"/>
              <a:gd name="connsiteX69" fmla="*/ 1392690 w 4035953"/>
              <a:gd name="connsiteY69" fmla="*/ 672056 h 3094919"/>
              <a:gd name="connsiteX70" fmla="*/ 1591743 w 4035953"/>
              <a:gd name="connsiteY70" fmla="*/ 298831 h 3094919"/>
              <a:gd name="connsiteX71" fmla="*/ 1604184 w 4035953"/>
              <a:gd name="connsiteY71" fmla="*/ 251 h 3094919"/>
              <a:gd name="connsiteX72" fmla="*/ 1193637 w 4035953"/>
              <a:gd name="connsiteY72" fmla="*/ 249068 h 3094919"/>
              <a:gd name="connsiteX73" fmla="*/ 982143 w 4035953"/>
              <a:gd name="connsiteY73" fmla="*/ 348594 h 3094919"/>
              <a:gd name="connsiteX74" fmla="*/ 982143 w 4035953"/>
              <a:gd name="connsiteY74" fmla="*/ 503457 h 3094919"/>
              <a:gd name="connsiteX75" fmla="*/ 733327 w 4035953"/>
              <a:gd name="connsiteY75" fmla="*/ 634733 h 3094919"/>
              <a:gd name="connsiteX76" fmla="*/ 551509 w 4035953"/>
              <a:gd name="connsiteY76" fmla="*/ 697196 h 3094919"/>
              <a:gd name="connsiteX77" fmla="*/ 670863 w 4035953"/>
              <a:gd name="connsiteY77" fmla="*/ 907135 h 3094919"/>
              <a:gd name="connsiteX78" fmla="*/ 447188 w 4035953"/>
              <a:gd name="connsiteY78" fmla="*/ 1020398 h 3094919"/>
              <a:gd name="connsiteX79" fmla="*/ 161049 w 4035953"/>
              <a:gd name="connsiteY79" fmla="*/ 1244333 h 3094919"/>
              <a:gd name="connsiteX80" fmla="*/ 3595 w 4035953"/>
              <a:gd name="connsiteY80" fmla="*/ 2028882 h 3094919"/>
              <a:gd name="connsiteX81" fmla="*/ 100789 w 4035953"/>
              <a:gd name="connsiteY81" fmla="*/ 2192426 h 3094919"/>
              <a:gd name="connsiteX0" fmla="*/ 99882 w 4035953"/>
              <a:gd name="connsiteY0" fmla="*/ 2190872 h 3094919"/>
              <a:gd name="connsiteX1" fmla="*/ 198372 w 4035953"/>
              <a:gd name="connsiteY1" fmla="*/ 1941019 h 3094919"/>
              <a:gd name="connsiteX2" fmla="*/ 365156 w 4035953"/>
              <a:gd name="connsiteY2" fmla="*/ 1916656 h 3094919"/>
              <a:gd name="connsiteX3" fmla="*/ 546455 w 4035953"/>
              <a:gd name="connsiteY3" fmla="*/ 2040286 h 3094919"/>
              <a:gd name="connsiteX4" fmla="*/ 596478 w 4035953"/>
              <a:gd name="connsiteY4" fmla="*/ 1542913 h 3094919"/>
              <a:gd name="connsiteX5" fmla="*/ 459629 w 4035953"/>
              <a:gd name="connsiteY5" fmla="*/ 1368741 h 3094919"/>
              <a:gd name="connsiteX6" fmla="*/ 658682 w 4035953"/>
              <a:gd name="connsiteY6" fmla="*/ 1331419 h 3094919"/>
              <a:gd name="connsiteX7" fmla="*/ 882876 w 4035953"/>
              <a:gd name="connsiteY7" fmla="*/ 1276601 h 3094919"/>
              <a:gd name="connsiteX8" fmla="*/ 907498 w 4035953"/>
              <a:gd name="connsiteY8" fmla="*/ 908431 h 3094919"/>
              <a:gd name="connsiteX9" fmla="*/ 1230959 w 4035953"/>
              <a:gd name="connsiteY9" fmla="*/ 622292 h 3094919"/>
              <a:gd name="connsiteX10" fmla="*/ 1193637 w 4035953"/>
              <a:gd name="connsiteY10" fmla="*/ 945754 h 3094919"/>
              <a:gd name="connsiteX11" fmla="*/ 1293163 w 4035953"/>
              <a:gd name="connsiteY11" fmla="*/ 1132366 h 3094919"/>
              <a:gd name="connsiteX12" fmla="*/ 1741033 w 4035953"/>
              <a:gd name="connsiteY12" fmla="*/ 920872 h 3094919"/>
              <a:gd name="connsiteX13" fmla="*/ 2027172 w 4035953"/>
              <a:gd name="connsiteY13" fmla="*/ 958194 h 3094919"/>
              <a:gd name="connsiteX14" fmla="*/ 2275988 w 4035953"/>
              <a:gd name="connsiteY14" fmla="*/ 871109 h 3094919"/>
              <a:gd name="connsiteX15" fmla="*/ 2499923 w 4035953"/>
              <a:gd name="connsiteY15" fmla="*/ 920872 h 3094919"/>
              <a:gd name="connsiteX16" fmla="*/ 2089376 w 4035953"/>
              <a:gd name="connsiteY16" fmla="*/ 1082603 h 3094919"/>
              <a:gd name="connsiteX17" fmla="*/ 1604184 w 4035953"/>
              <a:gd name="connsiteY17" fmla="*/ 1169688 h 3094919"/>
              <a:gd name="connsiteX18" fmla="*/ 1293163 w 4035953"/>
              <a:gd name="connsiteY18" fmla="*/ 1406064 h 3094919"/>
              <a:gd name="connsiteX19" fmla="*/ 1230959 w 4035953"/>
              <a:gd name="connsiteY19" fmla="*/ 1530472 h 3094919"/>
              <a:gd name="connsiteX20" fmla="*/ 1218519 w 4035953"/>
              <a:gd name="connsiteY20" fmla="*/ 1667321 h 3094919"/>
              <a:gd name="connsiteX21" fmla="*/ 1206078 w 4035953"/>
              <a:gd name="connsiteY21" fmla="*/ 1990782 h 3094919"/>
              <a:gd name="connsiteX22" fmla="*/ 1666388 w 4035953"/>
              <a:gd name="connsiteY22" fmla="*/ 2077868 h 3094919"/>
              <a:gd name="connsiteX23" fmla="*/ 2325751 w 4035953"/>
              <a:gd name="connsiteY23" fmla="*/ 1941019 h 3094919"/>
              <a:gd name="connsiteX24" fmla="*/ 2753793 w 4035953"/>
              <a:gd name="connsiteY24" fmla="*/ 1729784 h 3094919"/>
              <a:gd name="connsiteX25" fmla="*/ 2562127 w 4035953"/>
              <a:gd name="connsiteY25" fmla="*/ 1990782 h 3094919"/>
              <a:gd name="connsiteX26" fmla="*/ 2505236 w 4035953"/>
              <a:gd name="connsiteY26" fmla="*/ 2114413 h 3094919"/>
              <a:gd name="connsiteX27" fmla="*/ 2565367 w 4035953"/>
              <a:gd name="connsiteY27" fmla="*/ 2239598 h 3094919"/>
              <a:gd name="connsiteX28" fmla="*/ 1156315 w 4035953"/>
              <a:gd name="connsiteY28" fmla="*/ 2587941 h 3094919"/>
              <a:gd name="connsiteX29" fmla="*/ 1143874 w 4035953"/>
              <a:gd name="connsiteY29" fmla="*/ 2811876 h 3094919"/>
              <a:gd name="connsiteX30" fmla="*/ 1417572 w 4035953"/>
              <a:gd name="connsiteY30" fmla="*/ 2786994 h 3094919"/>
              <a:gd name="connsiteX31" fmla="*/ 1318045 w 4035953"/>
              <a:gd name="connsiteY31" fmla="*/ 3060692 h 3094919"/>
              <a:gd name="connsiteX32" fmla="*/ 1517098 w 4035953"/>
              <a:gd name="connsiteY32" fmla="*/ 3048251 h 3094919"/>
              <a:gd name="connsiteX33" fmla="*/ 1927645 w 4035953"/>
              <a:gd name="connsiteY33" fmla="*/ 2675027 h 3094919"/>
              <a:gd name="connsiteX34" fmla="*/ 2207434 w 4035953"/>
              <a:gd name="connsiteY34" fmla="*/ 2495542 h 3094919"/>
              <a:gd name="connsiteX35" fmla="*/ 2910470 w 4035953"/>
              <a:gd name="connsiteY35" fmla="*/ 2475974 h 3094919"/>
              <a:gd name="connsiteX36" fmla="*/ 2922910 w 4035953"/>
              <a:gd name="connsiteY36" fmla="*/ 2239598 h 3094919"/>
              <a:gd name="connsiteX37" fmla="*/ 2723857 w 4035953"/>
              <a:gd name="connsiteY37" fmla="*/ 2040545 h 3094919"/>
              <a:gd name="connsiteX38" fmla="*/ 3184168 w 4035953"/>
              <a:gd name="connsiteY38" fmla="*/ 1816611 h 3094919"/>
              <a:gd name="connsiteX39" fmla="*/ 4035456 w 4035953"/>
              <a:gd name="connsiteY39" fmla="*/ 1779288 h 3094919"/>
              <a:gd name="connsiteX40" fmla="*/ 3744004 w 4035953"/>
              <a:gd name="connsiteY40" fmla="*/ 1717084 h 3094919"/>
              <a:gd name="connsiteX41" fmla="*/ 2972674 w 4035953"/>
              <a:gd name="connsiteY41" fmla="*/ 1580235 h 3094919"/>
              <a:gd name="connsiteX42" fmla="*/ 2562127 w 4035953"/>
              <a:gd name="connsiteY42" fmla="*/ 1518031 h 3094919"/>
              <a:gd name="connsiteX43" fmla="*/ 2325751 w 4035953"/>
              <a:gd name="connsiteY43" fmla="*/ 1717084 h 3094919"/>
              <a:gd name="connsiteX44" fmla="*/ 2151580 w 4035953"/>
              <a:gd name="connsiteY44" fmla="*/ 1717084 h 3094919"/>
              <a:gd name="connsiteX45" fmla="*/ 2076935 w 4035953"/>
              <a:gd name="connsiteY45" fmla="*/ 1493149 h 3094919"/>
              <a:gd name="connsiteX46" fmla="*/ 1989849 w 4035953"/>
              <a:gd name="connsiteY46" fmla="*/ 1468268 h 3094919"/>
              <a:gd name="connsiteX47" fmla="*/ 1865441 w 4035953"/>
              <a:gd name="connsiteY47" fmla="*/ 1642439 h 3094919"/>
              <a:gd name="connsiteX48" fmla="*/ 1840559 w 4035953"/>
              <a:gd name="connsiteY48" fmla="*/ 1766847 h 3094919"/>
              <a:gd name="connsiteX49" fmla="*/ 1629066 w 4035953"/>
              <a:gd name="connsiteY49" fmla="*/ 1779288 h 3094919"/>
              <a:gd name="connsiteX50" fmla="*/ 1467335 w 4035953"/>
              <a:gd name="connsiteY50" fmla="*/ 1567794 h 3094919"/>
              <a:gd name="connsiteX51" fmla="*/ 1678829 w 4035953"/>
              <a:gd name="connsiteY51" fmla="*/ 1306537 h 3094919"/>
              <a:gd name="connsiteX52" fmla="*/ 2300870 w 4035953"/>
              <a:gd name="connsiteY52" fmla="*/ 1182129 h 3094919"/>
              <a:gd name="connsiteX53" fmla="*/ 2562127 w 4035953"/>
              <a:gd name="connsiteY53" fmla="*/ 1070162 h 3094919"/>
              <a:gd name="connsiteX54" fmla="*/ 2798502 w 4035953"/>
              <a:gd name="connsiteY54" fmla="*/ 1144807 h 3094919"/>
              <a:gd name="connsiteX55" fmla="*/ 3171727 w 4035953"/>
              <a:gd name="connsiteY55" fmla="*/ 970635 h 3094919"/>
              <a:gd name="connsiteX56" fmla="*/ 3719123 w 4035953"/>
              <a:gd name="connsiteY56" fmla="*/ 759141 h 3094919"/>
              <a:gd name="connsiteX57" fmla="*/ 4024571 w 4035953"/>
              <a:gd name="connsiteY57" fmla="*/ 678406 h 3094919"/>
              <a:gd name="connsiteX58" fmla="*/ 3420543 w 4035953"/>
              <a:gd name="connsiteY58" fmla="*/ 696937 h 3094919"/>
              <a:gd name="connsiteX59" fmla="*/ 2910470 w 4035953"/>
              <a:gd name="connsiteY59" fmla="*/ 895990 h 3094919"/>
              <a:gd name="connsiteX60" fmla="*/ 2636772 w 4035953"/>
              <a:gd name="connsiteY60" fmla="*/ 746700 h 3094919"/>
              <a:gd name="connsiteX61" fmla="*/ 2475041 w 4035953"/>
              <a:gd name="connsiteY61" fmla="*/ 721819 h 3094919"/>
              <a:gd name="connsiteX62" fmla="*/ 2674094 w 4035953"/>
              <a:gd name="connsiteY62" fmla="*/ 336154 h 3094919"/>
              <a:gd name="connsiteX63" fmla="*/ 2524804 w 4035953"/>
              <a:gd name="connsiteY63" fmla="*/ 261509 h 3094919"/>
              <a:gd name="connsiteX64" fmla="*/ 2288429 w 4035953"/>
              <a:gd name="connsiteY64" fmla="*/ 497884 h 3094919"/>
              <a:gd name="connsiteX65" fmla="*/ 2002290 w 4035953"/>
              <a:gd name="connsiteY65" fmla="*/ 298831 h 3094919"/>
              <a:gd name="connsiteX66" fmla="*/ 2101817 w 4035953"/>
              <a:gd name="connsiteY66" fmla="*/ 597411 h 3094919"/>
              <a:gd name="connsiteX67" fmla="*/ 1977408 w 4035953"/>
              <a:gd name="connsiteY67" fmla="*/ 759141 h 3094919"/>
              <a:gd name="connsiteX68" fmla="*/ 1591743 w 4035953"/>
              <a:gd name="connsiteY68" fmla="*/ 597411 h 3094919"/>
              <a:gd name="connsiteX69" fmla="*/ 1392690 w 4035953"/>
              <a:gd name="connsiteY69" fmla="*/ 672056 h 3094919"/>
              <a:gd name="connsiteX70" fmla="*/ 1591743 w 4035953"/>
              <a:gd name="connsiteY70" fmla="*/ 298831 h 3094919"/>
              <a:gd name="connsiteX71" fmla="*/ 1604184 w 4035953"/>
              <a:gd name="connsiteY71" fmla="*/ 251 h 3094919"/>
              <a:gd name="connsiteX72" fmla="*/ 1193637 w 4035953"/>
              <a:gd name="connsiteY72" fmla="*/ 249068 h 3094919"/>
              <a:gd name="connsiteX73" fmla="*/ 982143 w 4035953"/>
              <a:gd name="connsiteY73" fmla="*/ 348594 h 3094919"/>
              <a:gd name="connsiteX74" fmla="*/ 982143 w 4035953"/>
              <a:gd name="connsiteY74" fmla="*/ 503457 h 3094919"/>
              <a:gd name="connsiteX75" fmla="*/ 733327 w 4035953"/>
              <a:gd name="connsiteY75" fmla="*/ 634733 h 3094919"/>
              <a:gd name="connsiteX76" fmla="*/ 551509 w 4035953"/>
              <a:gd name="connsiteY76" fmla="*/ 697196 h 3094919"/>
              <a:gd name="connsiteX77" fmla="*/ 670863 w 4035953"/>
              <a:gd name="connsiteY77" fmla="*/ 907135 h 3094919"/>
              <a:gd name="connsiteX78" fmla="*/ 447188 w 4035953"/>
              <a:gd name="connsiteY78" fmla="*/ 1020398 h 3094919"/>
              <a:gd name="connsiteX79" fmla="*/ 161049 w 4035953"/>
              <a:gd name="connsiteY79" fmla="*/ 1244333 h 3094919"/>
              <a:gd name="connsiteX80" fmla="*/ 3595 w 4035953"/>
              <a:gd name="connsiteY80" fmla="*/ 2028882 h 3094919"/>
              <a:gd name="connsiteX81" fmla="*/ 100789 w 4035953"/>
              <a:gd name="connsiteY81" fmla="*/ 2192426 h 3094919"/>
              <a:gd name="connsiteX0" fmla="*/ 99882 w 4035953"/>
              <a:gd name="connsiteY0" fmla="*/ 2190872 h 3094919"/>
              <a:gd name="connsiteX1" fmla="*/ 198372 w 4035953"/>
              <a:gd name="connsiteY1" fmla="*/ 1941019 h 3094919"/>
              <a:gd name="connsiteX2" fmla="*/ 365156 w 4035953"/>
              <a:gd name="connsiteY2" fmla="*/ 1916656 h 3094919"/>
              <a:gd name="connsiteX3" fmla="*/ 546455 w 4035953"/>
              <a:gd name="connsiteY3" fmla="*/ 2040286 h 3094919"/>
              <a:gd name="connsiteX4" fmla="*/ 596478 w 4035953"/>
              <a:gd name="connsiteY4" fmla="*/ 1542913 h 3094919"/>
              <a:gd name="connsiteX5" fmla="*/ 459629 w 4035953"/>
              <a:gd name="connsiteY5" fmla="*/ 1368741 h 3094919"/>
              <a:gd name="connsiteX6" fmla="*/ 658682 w 4035953"/>
              <a:gd name="connsiteY6" fmla="*/ 1331419 h 3094919"/>
              <a:gd name="connsiteX7" fmla="*/ 882876 w 4035953"/>
              <a:gd name="connsiteY7" fmla="*/ 1276601 h 3094919"/>
              <a:gd name="connsiteX8" fmla="*/ 907498 w 4035953"/>
              <a:gd name="connsiteY8" fmla="*/ 908431 h 3094919"/>
              <a:gd name="connsiteX9" fmla="*/ 1230959 w 4035953"/>
              <a:gd name="connsiteY9" fmla="*/ 622292 h 3094919"/>
              <a:gd name="connsiteX10" fmla="*/ 1193637 w 4035953"/>
              <a:gd name="connsiteY10" fmla="*/ 945754 h 3094919"/>
              <a:gd name="connsiteX11" fmla="*/ 1293163 w 4035953"/>
              <a:gd name="connsiteY11" fmla="*/ 1132366 h 3094919"/>
              <a:gd name="connsiteX12" fmla="*/ 1741033 w 4035953"/>
              <a:gd name="connsiteY12" fmla="*/ 920872 h 3094919"/>
              <a:gd name="connsiteX13" fmla="*/ 2027172 w 4035953"/>
              <a:gd name="connsiteY13" fmla="*/ 958194 h 3094919"/>
              <a:gd name="connsiteX14" fmla="*/ 2275988 w 4035953"/>
              <a:gd name="connsiteY14" fmla="*/ 871109 h 3094919"/>
              <a:gd name="connsiteX15" fmla="*/ 2499923 w 4035953"/>
              <a:gd name="connsiteY15" fmla="*/ 920872 h 3094919"/>
              <a:gd name="connsiteX16" fmla="*/ 2089376 w 4035953"/>
              <a:gd name="connsiteY16" fmla="*/ 1082603 h 3094919"/>
              <a:gd name="connsiteX17" fmla="*/ 1604184 w 4035953"/>
              <a:gd name="connsiteY17" fmla="*/ 1169688 h 3094919"/>
              <a:gd name="connsiteX18" fmla="*/ 1293163 w 4035953"/>
              <a:gd name="connsiteY18" fmla="*/ 1406064 h 3094919"/>
              <a:gd name="connsiteX19" fmla="*/ 1230959 w 4035953"/>
              <a:gd name="connsiteY19" fmla="*/ 1530472 h 3094919"/>
              <a:gd name="connsiteX20" fmla="*/ 1218519 w 4035953"/>
              <a:gd name="connsiteY20" fmla="*/ 1667321 h 3094919"/>
              <a:gd name="connsiteX21" fmla="*/ 1206078 w 4035953"/>
              <a:gd name="connsiteY21" fmla="*/ 1990782 h 3094919"/>
              <a:gd name="connsiteX22" fmla="*/ 1666388 w 4035953"/>
              <a:gd name="connsiteY22" fmla="*/ 2077868 h 3094919"/>
              <a:gd name="connsiteX23" fmla="*/ 2325751 w 4035953"/>
              <a:gd name="connsiteY23" fmla="*/ 1941019 h 3094919"/>
              <a:gd name="connsiteX24" fmla="*/ 2753793 w 4035953"/>
              <a:gd name="connsiteY24" fmla="*/ 1729784 h 3094919"/>
              <a:gd name="connsiteX25" fmla="*/ 2562127 w 4035953"/>
              <a:gd name="connsiteY25" fmla="*/ 1990782 h 3094919"/>
              <a:gd name="connsiteX26" fmla="*/ 2505236 w 4035953"/>
              <a:gd name="connsiteY26" fmla="*/ 2114413 h 3094919"/>
              <a:gd name="connsiteX27" fmla="*/ 2565367 w 4035953"/>
              <a:gd name="connsiteY27" fmla="*/ 2239598 h 3094919"/>
              <a:gd name="connsiteX28" fmla="*/ 1156315 w 4035953"/>
              <a:gd name="connsiteY28" fmla="*/ 2587941 h 3094919"/>
              <a:gd name="connsiteX29" fmla="*/ 1143874 w 4035953"/>
              <a:gd name="connsiteY29" fmla="*/ 2811876 h 3094919"/>
              <a:gd name="connsiteX30" fmla="*/ 1417572 w 4035953"/>
              <a:gd name="connsiteY30" fmla="*/ 2786994 h 3094919"/>
              <a:gd name="connsiteX31" fmla="*/ 1318045 w 4035953"/>
              <a:gd name="connsiteY31" fmla="*/ 3060692 h 3094919"/>
              <a:gd name="connsiteX32" fmla="*/ 1517098 w 4035953"/>
              <a:gd name="connsiteY32" fmla="*/ 3048251 h 3094919"/>
              <a:gd name="connsiteX33" fmla="*/ 1927645 w 4035953"/>
              <a:gd name="connsiteY33" fmla="*/ 2675027 h 3094919"/>
              <a:gd name="connsiteX34" fmla="*/ 2207434 w 4035953"/>
              <a:gd name="connsiteY34" fmla="*/ 2495542 h 3094919"/>
              <a:gd name="connsiteX35" fmla="*/ 2910470 w 4035953"/>
              <a:gd name="connsiteY35" fmla="*/ 2475974 h 3094919"/>
              <a:gd name="connsiteX36" fmla="*/ 2922910 w 4035953"/>
              <a:gd name="connsiteY36" fmla="*/ 2239598 h 3094919"/>
              <a:gd name="connsiteX37" fmla="*/ 2723857 w 4035953"/>
              <a:gd name="connsiteY37" fmla="*/ 2040545 h 3094919"/>
              <a:gd name="connsiteX38" fmla="*/ 3184168 w 4035953"/>
              <a:gd name="connsiteY38" fmla="*/ 1816611 h 3094919"/>
              <a:gd name="connsiteX39" fmla="*/ 4035456 w 4035953"/>
              <a:gd name="connsiteY39" fmla="*/ 1779288 h 3094919"/>
              <a:gd name="connsiteX40" fmla="*/ 3744004 w 4035953"/>
              <a:gd name="connsiteY40" fmla="*/ 1717084 h 3094919"/>
              <a:gd name="connsiteX41" fmla="*/ 2972674 w 4035953"/>
              <a:gd name="connsiteY41" fmla="*/ 1580235 h 3094919"/>
              <a:gd name="connsiteX42" fmla="*/ 2562127 w 4035953"/>
              <a:gd name="connsiteY42" fmla="*/ 1518031 h 3094919"/>
              <a:gd name="connsiteX43" fmla="*/ 2325751 w 4035953"/>
              <a:gd name="connsiteY43" fmla="*/ 1717084 h 3094919"/>
              <a:gd name="connsiteX44" fmla="*/ 2151580 w 4035953"/>
              <a:gd name="connsiteY44" fmla="*/ 1717084 h 3094919"/>
              <a:gd name="connsiteX45" fmla="*/ 2076935 w 4035953"/>
              <a:gd name="connsiteY45" fmla="*/ 1493149 h 3094919"/>
              <a:gd name="connsiteX46" fmla="*/ 1989849 w 4035953"/>
              <a:gd name="connsiteY46" fmla="*/ 1468268 h 3094919"/>
              <a:gd name="connsiteX47" fmla="*/ 1865441 w 4035953"/>
              <a:gd name="connsiteY47" fmla="*/ 1642439 h 3094919"/>
              <a:gd name="connsiteX48" fmla="*/ 1840559 w 4035953"/>
              <a:gd name="connsiteY48" fmla="*/ 1766847 h 3094919"/>
              <a:gd name="connsiteX49" fmla="*/ 1629066 w 4035953"/>
              <a:gd name="connsiteY49" fmla="*/ 1779288 h 3094919"/>
              <a:gd name="connsiteX50" fmla="*/ 1467335 w 4035953"/>
              <a:gd name="connsiteY50" fmla="*/ 1567794 h 3094919"/>
              <a:gd name="connsiteX51" fmla="*/ 1678829 w 4035953"/>
              <a:gd name="connsiteY51" fmla="*/ 1306537 h 3094919"/>
              <a:gd name="connsiteX52" fmla="*/ 2300870 w 4035953"/>
              <a:gd name="connsiteY52" fmla="*/ 1182129 h 3094919"/>
              <a:gd name="connsiteX53" fmla="*/ 2562127 w 4035953"/>
              <a:gd name="connsiteY53" fmla="*/ 1070162 h 3094919"/>
              <a:gd name="connsiteX54" fmla="*/ 2798502 w 4035953"/>
              <a:gd name="connsiteY54" fmla="*/ 1144807 h 3094919"/>
              <a:gd name="connsiteX55" fmla="*/ 3171727 w 4035953"/>
              <a:gd name="connsiteY55" fmla="*/ 970635 h 3094919"/>
              <a:gd name="connsiteX56" fmla="*/ 3719123 w 4035953"/>
              <a:gd name="connsiteY56" fmla="*/ 759141 h 3094919"/>
              <a:gd name="connsiteX57" fmla="*/ 4024571 w 4035953"/>
              <a:gd name="connsiteY57" fmla="*/ 678406 h 3094919"/>
              <a:gd name="connsiteX58" fmla="*/ 3420543 w 4035953"/>
              <a:gd name="connsiteY58" fmla="*/ 696937 h 3094919"/>
              <a:gd name="connsiteX59" fmla="*/ 2910470 w 4035953"/>
              <a:gd name="connsiteY59" fmla="*/ 895990 h 3094919"/>
              <a:gd name="connsiteX60" fmla="*/ 2636772 w 4035953"/>
              <a:gd name="connsiteY60" fmla="*/ 746700 h 3094919"/>
              <a:gd name="connsiteX61" fmla="*/ 2475041 w 4035953"/>
              <a:gd name="connsiteY61" fmla="*/ 721819 h 3094919"/>
              <a:gd name="connsiteX62" fmla="*/ 2674094 w 4035953"/>
              <a:gd name="connsiteY62" fmla="*/ 336154 h 3094919"/>
              <a:gd name="connsiteX63" fmla="*/ 2524804 w 4035953"/>
              <a:gd name="connsiteY63" fmla="*/ 261509 h 3094919"/>
              <a:gd name="connsiteX64" fmla="*/ 2288429 w 4035953"/>
              <a:gd name="connsiteY64" fmla="*/ 497884 h 3094919"/>
              <a:gd name="connsiteX65" fmla="*/ 2002290 w 4035953"/>
              <a:gd name="connsiteY65" fmla="*/ 298831 h 3094919"/>
              <a:gd name="connsiteX66" fmla="*/ 2101817 w 4035953"/>
              <a:gd name="connsiteY66" fmla="*/ 597411 h 3094919"/>
              <a:gd name="connsiteX67" fmla="*/ 1977408 w 4035953"/>
              <a:gd name="connsiteY67" fmla="*/ 759141 h 3094919"/>
              <a:gd name="connsiteX68" fmla="*/ 1591743 w 4035953"/>
              <a:gd name="connsiteY68" fmla="*/ 597411 h 3094919"/>
              <a:gd name="connsiteX69" fmla="*/ 1392690 w 4035953"/>
              <a:gd name="connsiteY69" fmla="*/ 672056 h 3094919"/>
              <a:gd name="connsiteX70" fmla="*/ 1591743 w 4035953"/>
              <a:gd name="connsiteY70" fmla="*/ 298831 h 3094919"/>
              <a:gd name="connsiteX71" fmla="*/ 1604184 w 4035953"/>
              <a:gd name="connsiteY71" fmla="*/ 251 h 3094919"/>
              <a:gd name="connsiteX72" fmla="*/ 1193637 w 4035953"/>
              <a:gd name="connsiteY72" fmla="*/ 249068 h 3094919"/>
              <a:gd name="connsiteX73" fmla="*/ 982143 w 4035953"/>
              <a:gd name="connsiteY73" fmla="*/ 348594 h 3094919"/>
              <a:gd name="connsiteX74" fmla="*/ 982143 w 4035953"/>
              <a:gd name="connsiteY74" fmla="*/ 503457 h 3094919"/>
              <a:gd name="connsiteX75" fmla="*/ 733327 w 4035953"/>
              <a:gd name="connsiteY75" fmla="*/ 634733 h 3094919"/>
              <a:gd name="connsiteX76" fmla="*/ 551509 w 4035953"/>
              <a:gd name="connsiteY76" fmla="*/ 697196 h 3094919"/>
              <a:gd name="connsiteX77" fmla="*/ 670863 w 4035953"/>
              <a:gd name="connsiteY77" fmla="*/ 907135 h 3094919"/>
              <a:gd name="connsiteX78" fmla="*/ 447188 w 4035953"/>
              <a:gd name="connsiteY78" fmla="*/ 1020398 h 3094919"/>
              <a:gd name="connsiteX79" fmla="*/ 161049 w 4035953"/>
              <a:gd name="connsiteY79" fmla="*/ 1244333 h 3094919"/>
              <a:gd name="connsiteX80" fmla="*/ 3595 w 4035953"/>
              <a:gd name="connsiteY80" fmla="*/ 2028882 h 3094919"/>
              <a:gd name="connsiteX81" fmla="*/ 100789 w 4035953"/>
              <a:gd name="connsiteY81" fmla="*/ 2192426 h 309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035953" h="3094919">
                <a:moveTo>
                  <a:pt x="99882" y="2190872"/>
                </a:moveTo>
                <a:lnTo>
                  <a:pt x="198372" y="1941019"/>
                </a:lnTo>
                <a:lnTo>
                  <a:pt x="365156" y="1916656"/>
                </a:lnTo>
                <a:cubicBezTo>
                  <a:pt x="425287" y="1935317"/>
                  <a:pt x="507901" y="2102576"/>
                  <a:pt x="546455" y="2040286"/>
                </a:cubicBezTo>
                <a:cubicBezTo>
                  <a:pt x="585009" y="1977996"/>
                  <a:pt x="613066" y="1656954"/>
                  <a:pt x="596478" y="1542913"/>
                </a:cubicBezTo>
                <a:cubicBezTo>
                  <a:pt x="579890" y="1428872"/>
                  <a:pt x="449262" y="1403990"/>
                  <a:pt x="459629" y="1368741"/>
                </a:cubicBezTo>
                <a:cubicBezTo>
                  <a:pt x="469996" y="1333492"/>
                  <a:pt x="588141" y="1346776"/>
                  <a:pt x="658682" y="1331419"/>
                </a:cubicBezTo>
                <a:cubicBezTo>
                  <a:pt x="727106" y="1306537"/>
                  <a:pt x="841407" y="1347099"/>
                  <a:pt x="882876" y="1276601"/>
                </a:cubicBezTo>
                <a:cubicBezTo>
                  <a:pt x="924345" y="1206103"/>
                  <a:pt x="847368" y="1007957"/>
                  <a:pt x="907498" y="908431"/>
                </a:cubicBezTo>
                <a:cubicBezTo>
                  <a:pt x="967628" y="808905"/>
                  <a:pt x="1183269" y="616072"/>
                  <a:pt x="1230959" y="622292"/>
                </a:cubicBezTo>
                <a:cubicBezTo>
                  <a:pt x="1278649" y="628512"/>
                  <a:pt x="1183270" y="860742"/>
                  <a:pt x="1193637" y="945754"/>
                </a:cubicBezTo>
                <a:cubicBezTo>
                  <a:pt x="1204004" y="1030766"/>
                  <a:pt x="1201930" y="1136513"/>
                  <a:pt x="1293163" y="1132366"/>
                </a:cubicBezTo>
                <a:cubicBezTo>
                  <a:pt x="1384396" y="1128219"/>
                  <a:pt x="1618698" y="949901"/>
                  <a:pt x="1741033" y="920872"/>
                </a:cubicBezTo>
                <a:lnTo>
                  <a:pt x="2027172" y="958194"/>
                </a:lnTo>
                <a:lnTo>
                  <a:pt x="2275988" y="871109"/>
                </a:lnTo>
                <a:cubicBezTo>
                  <a:pt x="2354780" y="864889"/>
                  <a:pt x="2531025" y="885623"/>
                  <a:pt x="2499923" y="920872"/>
                </a:cubicBezTo>
                <a:cubicBezTo>
                  <a:pt x="2468821" y="956121"/>
                  <a:pt x="2238666" y="1041134"/>
                  <a:pt x="2089376" y="1082603"/>
                </a:cubicBezTo>
                <a:lnTo>
                  <a:pt x="1604184" y="1169688"/>
                </a:lnTo>
                <a:lnTo>
                  <a:pt x="1293163" y="1406064"/>
                </a:lnTo>
                <a:lnTo>
                  <a:pt x="1230959" y="1530472"/>
                </a:lnTo>
                <a:lnTo>
                  <a:pt x="1218519" y="1667321"/>
                </a:lnTo>
                <a:cubicBezTo>
                  <a:pt x="1214372" y="1744039"/>
                  <a:pt x="1131433" y="1922358"/>
                  <a:pt x="1206078" y="1990782"/>
                </a:cubicBezTo>
                <a:cubicBezTo>
                  <a:pt x="1280723" y="2059206"/>
                  <a:pt x="1479776" y="2086162"/>
                  <a:pt x="1666388" y="2077868"/>
                </a:cubicBezTo>
                <a:lnTo>
                  <a:pt x="2325751" y="1941019"/>
                </a:lnTo>
                <a:cubicBezTo>
                  <a:pt x="2516510" y="1880888"/>
                  <a:pt x="2714397" y="1721490"/>
                  <a:pt x="2753793" y="1729784"/>
                </a:cubicBezTo>
                <a:cubicBezTo>
                  <a:pt x="2793189" y="1738078"/>
                  <a:pt x="2605670" y="1918211"/>
                  <a:pt x="2562127" y="1990782"/>
                </a:cubicBezTo>
                <a:lnTo>
                  <a:pt x="2505236" y="2114413"/>
                </a:lnTo>
                <a:cubicBezTo>
                  <a:pt x="2530118" y="2155882"/>
                  <a:pt x="2790187" y="2160677"/>
                  <a:pt x="2565367" y="2239598"/>
                </a:cubicBezTo>
                <a:cubicBezTo>
                  <a:pt x="2340547" y="2318519"/>
                  <a:pt x="1417572" y="2492561"/>
                  <a:pt x="1156315" y="2587941"/>
                </a:cubicBezTo>
                <a:cubicBezTo>
                  <a:pt x="895058" y="2683321"/>
                  <a:pt x="1100331" y="2778701"/>
                  <a:pt x="1143874" y="2811876"/>
                </a:cubicBezTo>
                <a:cubicBezTo>
                  <a:pt x="1187417" y="2845051"/>
                  <a:pt x="1388544" y="2745525"/>
                  <a:pt x="1417572" y="2786994"/>
                </a:cubicBezTo>
                <a:cubicBezTo>
                  <a:pt x="1446601" y="2828463"/>
                  <a:pt x="1301457" y="3017149"/>
                  <a:pt x="1318045" y="3060692"/>
                </a:cubicBezTo>
                <a:cubicBezTo>
                  <a:pt x="1334633" y="3104235"/>
                  <a:pt x="1415498" y="3112529"/>
                  <a:pt x="1517098" y="3048251"/>
                </a:cubicBezTo>
                <a:lnTo>
                  <a:pt x="1927645" y="2675027"/>
                </a:lnTo>
                <a:lnTo>
                  <a:pt x="2207434" y="2495542"/>
                </a:lnTo>
                <a:cubicBezTo>
                  <a:pt x="2371238" y="2462367"/>
                  <a:pt x="2791224" y="2518631"/>
                  <a:pt x="2910470" y="2475974"/>
                </a:cubicBezTo>
                <a:cubicBezTo>
                  <a:pt x="3029716" y="2433317"/>
                  <a:pt x="2954012" y="2312169"/>
                  <a:pt x="2922910" y="2239598"/>
                </a:cubicBezTo>
                <a:cubicBezTo>
                  <a:pt x="2891808" y="2167027"/>
                  <a:pt x="2680314" y="2111043"/>
                  <a:pt x="2723857" y="2040545"/>
                </a:cubicBezTo>
                <a:cubicBezTo>
                  <a:pt x="2767400" y="1970047"/>
                  <a:pt x="2965568" y="1860154"/>
                  <a:pt x="3184168" y="1816611"/>
                </a:cubicBezTo>
                <a:cubicBezTo>
                  <a:pt x="3410176" y="1773068"/>
                  <a:pt x="4056407" y="1876223"/>
                  <a:pt x="4035456" y="1779288"/>
                </a:cubicBezTo>
                <a:cubicBezTo>
                  <a:pt x="4014505" y="1682353"/>
                  <a:pt x="3841155" y="1737819"/>
                  <a:pt x="3744004" y="1717084"/>
                </a:cubicBezTo>
                <a:lnTo>
                  <a:pt x="2972674" y="1580235"/>
                </a:lnTo>
                <a:lnTo>
                  <a:pt x="2562127" y="1518031"/>
                </a:lnTo>
                <a:lnTo>
                  <a:pt x="2325751" y="1717084"/>
                </a:lnTo>
                <a:lnTo>
                  <a:pt x="2151580" y="1717084"/>
                </a:lnTo>
                <a:lnTo>
                  <a:pt x="2076935" y="1493149"/>
                </a:lnTo>
                <a:lnTo>
                  <a:pt x="1989849" y="1468268"/>
                </a:lnTo>
                <a:lnTo>
                  <a:pt x="1865441" y="1642439"/>
                </a:lnTo>
                <a:lnTo>
                  <a:pt x="1840559" y="1766847"/>
                </a:lnTo>
                <a:lnTo>
                  <a:pt x="1629066" y="1779288"/>
                </a:lnTo>
                <a:lnTo>
                  <a:pt x="1467335" y="1567794"/>
                </a:lnTo>
                <a:lnTo>
                  <a:pt x="1678829" y="1306537"/>
                </a:lnTo>
                <a:lnTo>
                  <a:pt x="2300870" y="1182129"/>
                </a:lnTo>
                <a:lnTo>
                  <a:pt x="2562127" y="1070162"/>
                </a:lnTo>
                <a:lnTo>
                  <a:pt x="2798502" y="1144807"/>
                </a:lnTo>
                <a:lnTo>
                  <a:pt x="3171727" y="970635"/>
                </a:lnTo>
                <a:lnTo>
                  <a:pt x="3719123" y="759141"/>
                </a:lnTo>
                <a:cubicBezTo>
                  <a:pt x="3845389" y="713611"/>
                  <a:pt x="4074334" y="688773"/>
                  <a:pt x="4024571" y="678406"/>
                </a:cubicBezTo>
                <a:cubicBezTo>
                  <a:pt x="3974808" y="668039"/>
                  <a:pt x="3590351" y="663848"/>
                  <a:pt x="3420543" y="696937"/>
                </a:cubicBezTo>
                <a:lnTo>
                  <a:pt x="2910470" y="895990"/>
                </a:lnTo>
                <a:lnTo>
                  <a:pt x="2636772" y="746700"/>
                </a:lnTo>
                <a:lnTo>
                  <a:pt x="2475041" y="721819"/>
                </a:lnTo>
                <a:cubicBezTo>
                  <a:pt x="2481261" y="653395"/>
                  <a:pt x="2665800" y="412872"/>
                  <a:pt x="2674094" y="336154"/>
                </a:cubicBezTo>
                <a:cubicBezTo>
                  <a:pt x="2682388" y="259436"/>
                  <a:pt x="2589081" y="234554"/>
                  <a:pt x="2524804" y="261509"/>
                </a:cubicBezTo>
                <a:cubicBezTo>
                  <a:pt x="2460527" y="288464"/>
                  <a:pt x="2375515" y="491664"/>
                  <a:pt x="2288429" y="497884"/>
                </a:cubicBezTo>
                <a:cubicBezTo>
                  <a:pt x="2201343" y="504104"/>
                  <a:pt x="2033392" y="282243"/>
                  <a:pt x="2002290" y="298831"/>
                </a:cubicBezTo>
                <a:cubicBezTo>
                  <a:pt x="1971188" y="315419"/>
                  <a:pt x="2105964" y="520693"/>
                  <a:pt x="2101817" y="597411"/>
                </a:cubicBezTo>
                <a:cubicBezTo>
                  <a:pt x="2097670" y="674129"/>
                  <a:pt x="2062420" y="759141"/>
                  <a:pt x="1977408" y="759141"/>
                </a:cubicBezTo>
                <a:cubicBezTo>
                  <a:pt x="1892396" y="759141"/>
                  <a:pt x="1689196" y="611925"/>
                  <a:pt x="1591743" y="597411"/>
                </a:cubicBezTo>
                <a:cubicBezTo>
                  <a:pt x="1494290" y="582897"/>
                  <a:pt x="1392690" y="721819"/>
                  <a:pt x="1392690" y="672056"/>
                </a:cubicBezTo>
                <a:cubicBezTo>
                  <a:pt x="1392690" y="622293"/>
                  <a:pt x="1556494" y="410799"/>
                  <a:pt x="1591743" y="298831"/>
                </a:cubicBezTo>
                <a:cubicBezTo>
                  <a:pt x="1626992" y="186863"/>
                  <a:pt x="1670535" y="8545"/>
                  <a:pt x="1604184" y="251"/>
                </a:cubicBezTo>
                <a:cubicBezTo>
                  <a:pt x="1537833" y="-8043"/>
                  <a:pt x="1297310" y="191011"/>
                  <a:pt x="1193637" y="249068"/>
                </a:cubicBezTo>
                <a:lnTo>
                  <a:pt x="982143" y="348594"/>
                </a:lnTo>
                <a:cubicBezTo>
                  <a:pt x="946894" y="396284"/>
                  <a:pt x="1023612" y="455767"/>
                  <a:pt x="982143" y="503457"/>
                </a:cubicBezTo>
                <a:cubicBezTo>
                  <a:pt x="940674" y="551147"/>
                  <a:pt x="805099" y="607735"/>
                  <a:pt x="733327" y="634733"/>
                </a:cubicBezTo>
                <a:cubicBezTo>
                  <a:pt x="673196" y="659614"/>
                  <a:pt x="561920" y="651796"/>
                  <a:pt x="551509" y="697196"/>
                </a:cubicBezTo>
                <a:cubicBezTo>
                  <a:pt x="541098" y="742596"/>
                  <a:pt x="688250" y="853268"/>
                  <a:pt x="670863" y="907135"/>
                </a:cubicBezTo>
                <a:cubicBezTo>
                  <a:pt x="653476" y="961002"/>
                  <a:pt x="534274" y="974782"/>
                  <a:pt x="447188" y="1020398"/>
                </a:cubicBezTo>
                <a:lnTo>
                  <a:pt x="161049" y="1244333"/>
                </a:lnTo>
                <a:lnTo>
                  <a:pt x="3595" y="2028882"/>
                </a:lnTo>
                <a:cubicBezTo>
                  <a:pt x="-22323" y="2160439"/>
                  <a:pt x="100384" y="2191427"/>
                  <a:pt x="100789" y="2192426"/>
                </a:cubicBezTo>
              </a:path>
            </a:pathLst>
          </a:custGeom>
          <a:solidFill>
            <a:srgbClr val="00B050"/>
          </a:solid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924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4" grpId="0" animBg="1"/>
      <p:bldP spid="8" grpId="0" animBg="1"/>
      <p:bldP spid="20" grpId="0" animBg="1"/>
      <p:bldP spid="21" grpId="0" animBg="1"/>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72844E-B4A9-4287-A802-2C16B769ABD4}"/>
              </a:ext>
            </a:extLst>
          </p:cNvPr>
          <p:cNvSpPr txBox="1"/>
          <p:nvPr/>
        </p:nvSpPr>
        <p:spPr>
          <a:xfrm>
            <a:off x="667656" y="476296"/>
            <a:ext cx="9100457" cy="523220"/>
          </a:xfrm>
          <a:prstGeom prst="rect">
            <a:avLst/>
          </a:prstGeom>
          <a:solidFill>
            <a:schemeClr val="bg1"/>
          </a:solidFill>
        </p:spPr>
        <p:txBody>
          <a:bodyPr wrap="square" rtlCol="0">
            <a:spAutoFit/>
          </a:bodyPr>
          <a:lstStyle/>
          <a:p>
            <a:r>
              <a:rPr lang="en-US" sz="2800" dirty="0"/>
              <a:t>Hypsometric method (or average weighted by elevation) </a:t>
            </a:r>
          </a:p>
        </p:txBody>
      </p:sp>
      <p:sp>
        <p:nvSpPr>
          <p:cNvPr id="9" name="TextBox 8">
            <a:extLst>
              <a:ext uri="{FF2B5EF4-FFF2-40B4-BE49-F238E27FC236}">
                <a16:creationId xmlns:a16="http://schemas.microsoft.com/office/drawing/2014/main" id="{D2C12B7A-F27D-4049-8D92-48E7E61E4C8E}"/>
              </a:ext>
            </a:extLst>
          </p:cNvPr>
          <p:cNvSpPr txBox="1"/>
          <p:nvPr/>
        </p:nvSpPr>
        <p:spPr>
          <a:xfrm>
            <a:off x="1451428" y="1470525"/>
            <a:ext cx="6567714" cy="523220"/>
          </a:xfrm>
          <a:prstGeom prst="rect">
            <a:avLst/>
          </a:prstGeom>
          <a:solidFill>
            <a:schemeClr val="bg1"/>
          </a:solidFill>
        </p:spPr>
        <p:txBody>
          <a:bodyPr wrap="square" rtlCol="0">
            <a:spAutoFit/>
          </a:bodyPr>
          <a:lstStyle/>
          <a:p>
            <a:r>
              <a:rPr lang="en-US" sz="2800" dirty="0"/>
              <a:t>Sample spreadsheet</a:t>
            </a:r>
          </a:p>
        </p:txBody>
      </p:sp>
    </p:spTree>
    <p:extLst>
      <p:ext uri="{BB962C8B-B14F-4D97-AF65-F5344CB8AC3E}">
        <p14:creationId xmlns:p14="http://schemas.microsoft.com/office/powerpoint/2010/main" val="1538970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Precipitation: topics covered</a:t>
            </a:r>
          </a:p>
        </p:txBody>
      </p:sp>
      <p:sp>
        <p:nvSpPr>
          <p:cNvPr id="4" name="TextBox 3"/>
          <p:cNvSpPr txBox="1"/>
          <p:nvPr/>
        </p:nvSpPr>
        <p:spPr>
          <a:xfrm>
            <a:off x="1306900" y="2238374"/>
            <a:ext cx="9736237" cy="646331"/>
          </a:xfrm>
          <a:prstGeom prst="rect">
            <a:avLst/>
          </a:prstGeom>
          <a:noFill/>
        </p:spPr>
        <p:txBody>
          <a:bodyPr wrap="square" rtlCol="0">
            <a:noAutofit/>
          </a:bodyPr>
          <a:lstStyle/>
          <a:p>
            <a:pPr marL="225425" indent="-225425"/>
            <a:r>
              <a:rPr lang="en-US" b="1" i="1" dirty="0"/>
              <a:t>Causes of precipitation:</a:t>
            </a:r>
            <a:r>
              <a:rPr lang="en-US" dirty="0"/>
              <a:t> the local and global circulations that generate the uplift necessary to cause meaningful precipitation</a:t>
            </a:r>
          </a:p>
        </p:txBody>
      </p:sp>
      <p:sp>
        <p:nvSpPr>
          <p:cNvPr id="5" name="TextBox 4"/>
          <p:cNvSpPr txBox="1"/>
          <p:nvPr/>
        </p:nvSpPr>
        <p:spPr>
          <a:xfrm>
            <a:off x="1306901" y="1462088"/>
            <a:ext cx="9342050" cy="646331"/>
          </a:xfrm>
          <a:prstGeom prst="rect">
            <a:avLst/>
          </a:prstGeom>
          <a:noFill/>
        </p:spPr>
        <p:txBody>
          <a:bodyPr wrap="square" rtlCol="0">
            <a:spAutoFit/>
          </a:bodyPr>
          <a:lstStyle/>
          <a:p>
            <a:pPr marL="231775" indent="-231775"/>
            <a:r>
              <a:rPr lang="en-US" b="1" i="1" dirty="0"/>
              <a:t>Water in the air:</a:t>
            </a:r>
            <a:r>
              <a:rPr lang="en-US" dirty="0"/>
              <a:t> the fundamental vocabulary and concepts necessary for characterizing the physics of water in the air</a:t>
            </a:r>
          </a:p>
        </p:txBody>
      </p:sp>
      <p:sp>
        <p:nvSpPr>
          <p:cNvPr id="9" name="TextBox 8">
            <a:extLst>
              <a:ext uri="{FF2B5EF4-FFF2-40B4-BE49-F238E27FC236}">
                <a16:creationId xmlns:a16="http://schemas.microsoft.com/office/drawing/2014/main" id="{9138E1C1-531F-454C-87A4-EA2592704B14}"/>
              </a:ext>
            </a:extLst>
          </p:cNvPr>
          <p:cNvSpPr txBox="1"/>
          <p:nvPr/>
        </p:nvSpPr>
        <p:spPr>
          <a:xfrm>
            <a:off x="1306899" y="3014660"/>
            <a:ext cx="9736237" cy="646331"/>
          </a:xfrm>
          <a:prstGeom prst="rect">
            <a:avLst/>
          </a:prstGeom>
          <a:noFill/>
        </p:spPr>
        <p:txBody>
          <a:bodyPr wrap="square" rtlCol="0">
            <a:noAutofit/>
          </a:bodyPr>
          <a:lstStyle/>
          <a:p>
            <a:pPr marL="225425" indent="-225425"/>
            <a:r>
              <a:rPr lang="en-US" b="1" i="1" dirty="0"/>
              <a:t>Types of precipitation:</a:t>
            </a:r>
            <a:r>
              <a:rPr lang="en-US" dirty="0"/>
              <a:t> the conditions that dictate the physical state of precipitation (e.g. rain vs. snow)</a:t>
            </a:r>
          </a:p>
        </p:txBody>
      </p:sp>
      <p:sp>
        <p:nvSpPr>
          <p:cNvPr id="10" name="TextBox 9">
            <a:extLst>
              <a:ext uri="{FF2B5EF4-FFF2-40B4-BE49-F238E27FC236}">
                <a16:creationId xmlns:a16="http://schemas.microsoft.com/office/drawing/2014/main" id="{B06D991E-3BF2-4624-9E79-B80D3CF0185B}"/>
              </a:ext>
            </a:extLst>
          </p:cNvPr>
          <p:cNvSpPr txBox="1"/>
          <p:nvPr/>
        </p:nvSpPr>
        <p:spPr>
          <a:xfrm>
            <a:off x="1306899" y="3790946"/>
            <a:ext cx="9736237" cy="646331"/>
          </a:xfrm>
          <a:prstGeom prst="rect">
            <a:avLst/>
          </a:prstGeom>
          <a:noFill/>
        </p:spPr>
        <p:txBody>
          <a:bodyPr wrap="square" rtlCol="0">
            <a:noAutofit/>
          </a:bodyPr>
          <a:lstStyle/>
          <a:p>
            <a:pPr marL="225425" indent="-225425"/>
            <a:r>
              <a:rPr lang="en-US" b="1" i="1" dirty="0"/>
              <a:t>Measurement of precipitation:</a:t>
            </a:r>
            <a:r>
              <a:rPr lang="en-US" dirty="0"/>
              <a:t> the basics of measuring precipitation at given location and translating point measurements to estimates of precipitation over watersheds</a:t>
            </a:r>
          </a:p>
        </p:txBody>
      </p:sp>
      <p:sp>
        <p:nvSpPr>
          <p:cNvPr id="11" name="TextBox 10">
            <a:extLst>
              <a:ext uri="{FF2B5EF4-FFF2-40B4-BE49-F238E27FC236}">
                <a16:creationId xmlns:a16="http://schemas.microsoft.com/office/drawing/2014/main" id="{341DB125-D6A8-43C9-9905-CAAB0D6677C4}"/>
              </a:ext>
            </a:extLst>
          </p:cNvPr>
          <p:cNvSpPr txBox="1"/>
          <p:nvPr/>
        </p:nvSpPr>
        <p:spPr>
          <a:xfrm>
            <a:off x="1306899" y="4567232"/>
            <a:ext cx="9736237" cy="646331"/>
          </a:xfrm>
          <a:prstGeom prst="rect">
            <a:avLst/>
          </a:prstGeom>
          <a:noFill/>
        </p:spPr>
        <p:txBody>
          <a:bodyPr wrap="square" rtlCol="0">
            <a:noAutofit/>
          </a:bodyPr>
          <a:lstStyle/>
          <a:p>
            <a:pPr marL="225425" indent="-225425"/>
            <a:r>
              <a:rPr lang="en-US" b="1" i="1" dirty="0"/>
              <a:t>Interpreting hyetographs:</a:t>
            </a:r>
            <a:r>
              <a:rPr lang="en-US" dirty="0"/>
              <a:t> fundamentals of interpreting visualizations of precipitation over time and the typical summary statistics and probabilistic approaches to analyzing hyetographs</a:t>
            </a:r>
          </a:p>
        </p:txBody>
      </p:sp>
      <p:sp>
        <p:nvSpPr>
          <p:cNvPr id="12" name="TextBox 11">
            <a:extLst>
              <a:ext uri="{FF2B5EF4-FFF2-40B4-BE49-F238E27FC236}">
                <a16:creationId xmlns:a16="http://schemas.microsoft.com/office/drawing/2014/main" id="{14AD22FA-BC8F-4D99-B648-6470A89745B0}"/>
              </a:ext>
            </a:extLst>
          </p:cNvPr>
          <p:cNvSpPr txBox="1"/>
          <p:nvPr/>
        </p:nvSpPr>
        <p:spPr>
          <a:xfrm>
            <a:off x="1306899" y="5343518"/>
            <a:ext cx="9736237" cy="646331"/>
          </a:xfrm>
          <a:prstGeom prst="rect">
            <a:avLst/>
          </a:prstGeom>
          <a:noFill/>
        </p:spPr>
        <p:txBody>
          <a:bodyPr wrap="square" rtlCol="0">
            <a:noAutofit/>
          </a:bodyPr>
          <a:lstStyle/>
          <a:p>
            <a:pPr marL="225425" indent="-225425"/>
            <a:r>
              <a:rPr lang="en-US" b="1" i="1" dirty="0"/>
              <a:t>Snow hydrology:</a:t>
            </a:r>
            <a:r>
              <a:rPr lang="en-US" dirty="0"/>
              <a:t> a brief introduction to understanding water storage in a seasonal snowpack, including consideration of the energy budget as the determinant of timing of snowmelt</a:t>
            </a:r>
          </a:p>
        </p:txBody>
      </p:sp>
      <p:sp>
        <p:nvSpPr>
          <p:cNvPr id="3" name="Rectangle 2">
            <a:extLst>
              <a:ext uri="{FF2B5EF4-FFF2-40B4-BE49-F238E27FC236}">
                <a16:creationId xmlns:a16="http://schemas.microsoft.com/office/drawing/2014/main" id="{AF5185BF-4FF7-4B7C-92EF-8939197D9F06}"/>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4</a:t>
            </a:fld>
            <a:endParaRPr lang="en-US" dirty="0">
              <a:solidFill>
                <a:schemeClr val="tx1"/>
              </a:solidFill>
            </a:endParaRPr>
          </a:p>
        </p:txBody>
      </p:sp>
    </p:spTree>
    <p:extLst>
      <p:ext uri="{BB962C8B-B14F-4D97-AF65-F5344CB8AC3E}">
        <p14:creationId xmlns:p14="http://schemas.microsoft.com/office/powerpoint/2010/main" val="196232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Precipitation: topics covered</a:t>
            </a:r>
          </a:p>
        </p:txBody>
      </p:sp>
      <p:sp>
        <p:nvSpPr>
          <p:cNvPr id="4" name="TextBox 3"/>
          <p:cNvSpPr txBox="1"/>
          <p:nvPr/>
        </p:nvSpPr>
        <p:spPr>
          <a:xfrm>
            <a:off x="1306900" y="2238374"/>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Causes of precipitation:</a:t>
            </a:r>
            <a:r>
              <a:rPr lang="en-US" dirty="0">
                <a:solidFill>
                  <a:schemeClr val="bg2">
                    <a:lumMod val="75000"/>
                  </a:schemeClr>
                </a:solidFill>
              </a:rPr>
              <a:t> the local and global circulations that generate the uplift necessary to cause meaningful precipitation</a:t>
            </a:r>
          </a:p>
        </p:txBody>
      </p:sp>
      <p:sp>
        <p:nvSpPr>
          <p:cNvPr id="5" name="TextBox 4"/>
          <p:cNvSpPr txBox="1"/>
          <p:nvPr/>
        </p:nvSpPr>
        <p:spPr>
          <a:xfrm>
            <a:off x="1306901" y="1462088"/>
            <a:ext cx="9342050" cy="646331"/>
          </a:xfrm>
          <a:prstGeom prst="rect">
            <a:avLst/>
          </a:prstGeom>
          <a:noFill/>
        </p:spPr>
        <p:txBody>
          <a:bodyPr wrap="square" rtlCol="0">
            <a:spAutoFit/>
          </a:bodyPr>
          <a:lstStyle/>
          <a:p>
            <a:pPr marL="231775" indent="-231775"/>
            <a:r>
              <a:rPr lang="en-US" b="1" i="1" dirty="0">
                <a:solidFill>
                  <a:schemeClr val="bg2">
                    <a:lumMod val="75000"/>
                  </a:schemeClr>
                </a:solidFill>
              </a:rPr>
              <a:t>Water in the air:</a:t>
            </a:r>
            <a:r>
              <a:rPr lang="en-US" dirty="0">
                <a:solidFill>
                  <a:schemeClr val="bg2">
                    <a:lumMod val="75000"/>
                  </a:schemeClr>
                </a:solidFill>
              </a:rPr>
              <a:t> the fundamental vocabulary and concepts necessary for characterizing the physics of water in the air</a:t>
            </a:r>
          </a:p>
        </p:txBody>
      </p:sp>
      <p:sp>
        <p:nvSpPr>
          <p:cNvPr id="9" name="TextBox 8">
            <a:extLst>
              <a:ext uri="{FF2B5EF4-FFF2-40B4-BE49-F238E27FC236}">
                <a16:creationId xmlns:a16="http://schemas.microsoft.com/office/drawing/2014/main" id="{9138E1C1-531F-454C-87A4-EA2592704B14}"/>
              </a:ext>
            </a:extLst>
          </p:cNvPr>
          <p:cNvSpPr txBox="1"/>
          <p:nvPr/>
        </p:nvSpPr>
        <p:spPr>
          <a:xfrm>
            <a:off x="1306899" y="3014660"/>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Types of precipitation:</a:t>
            </a:r>
            <a:r>
              <a:rPr lang="en-US" dirty="0">
                <a:solidFill>
                  <a:schemeClr val="bg2">
                    <a:lumMod val="75000"/>
                  </a:schemeClr>
                </a:solidFill>
              </a:rPr>
              <a:t> the conditions that dictate the physical state of precipitation (e.g. rain vs. snow)</a:t>
            </a:r>
          </a:p>
        </p:txBody>
      </p:sp>
      <p:sp>
        <p:nvSpPr>
          <p:cNvPr id="10" name="TextBox 9">
            <a:extLst>
              <a:ext uri="{FF2B5EF4-FFF2-40B4-BE49-F238E27FC236}">
                <a16:creationId xmlns:a16="http://schemas.microsoft.com/office/drawing/2014/main" id="{B06D991E-3BF2-4624-9E79-B80D3CF0185B}"/>
              </a:ext>
            </a:extLst>
          </p:cNvPr>
          <p:cNvSpPr txBox="1"/>
          <p:nvPr/>
        </p:nvSpPr>
        <p:spPr>
          <a:xfrm>
            <a:off x="1306899" y="3790946"/>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Measurement of precipitation:</a:t>
            </a:r>
            <a:r>
              <a:rPr lang="en-US" dirty="0">
                <a:solidFill>
                  <a:schemeClr val="bg2">
                    <a:lumMod val="75000"/>
                  </a:schemeClr>
                </a:solidFill>
              </a:rPr>
              <a:t> the basics of measuring precipitation at given location and translating point measurements to estimates of precipitation over watersheds</a:t>
            </a:r>
          </a:p>
        </p:txBody>
      </p:sp>
      <p:sp>
        <p:nvSpPr>
          <p:cNvPr id="11" name="TextBox 10">
            <a:extLst>
              <a:ext uri="{FF2B5EF4-FFF2-40B4-BE49-F238E27FC236}">
                <a16:creationId xmlns:a16="http://schemas.microsoft.com/office/drawing/2014/main" id="{341DB125-D6A8-43C9-9905-CAAB0D6677C4}"/>
              </a:ext>
            </a:extLst>
          </p:cNvPr>
          <p:cNvSpPr txBox="1"/>
          <p:nvPr/>
        </p:nvSpPr>
        <p:spPr>
          <a:xfrm>
            <a:off x="1306899" y="4567232"/>
            <a:ext cx="9736237" cy="646331"/>
          </a:xfrm>
          <a:prstGeom prst="rect">
            <a:avLst/>
          </a:prstGeom>
          <a:noFill/>
        </p:spPr>
        <p:txBody>
          <a:bodyPr wrap="square" rtlCol="0">
            <a:noAutofit/>
          </a:bodyPr>
          <a:lstStyle/>
          <a:p>
            <a:pPr marL="225425" indent="-225425"/>
            <a:r>
              <a:rPr lang="en-US" b="1" i="1" dirty="0"/>
              <a:t>Interpreting hyetographs:</a:t>
            </a:r>
            <a:r>
              <a:rPr lang="en-US" dirty="0"/>
              <a:t> fundamentals of interpreting visualizations of precipitation over time and the typical summary statistics and probabilistic approaches to analyzing hyetographs</a:t>
            </a:r>
          </a:p>
        </p:txBody>
      </p:sp>
      <p:sp>
        <p:nvSpPr>
          <p:cNvPr id="12" name="TextBox 11">
            <a:extLst>
              <a:ext uri="{FF2B5EF4-FFF2-40B4-BE49-F238E27FC236}">
                <a16:creationId xmlns:a16="http://schemas.microsoft.com/office/drawing/2014/main" id="{14AD22FA-BC8F-4D99-B648-6470A89745B0}"/>
              </a:ext>
            </a:extLst>
          </p:cNvPr>
          <p:cNvSpPr txBox="1"/>
          <p:nvPr/>
        </p:nvSpPr>
        <p:spPr>
          <a:xfrm>
            <a:off x="1306899" y="5343518"/>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Snow hydrology:</a:t>
            </a:r>
            <a:r>
              <a:rPr lang="en-US" dirty="0">
                <a:solidFill>
                  <a:schemeClr val="bg2">
                    <a:lumMod val="75000"/>
                  </a:schemeClr>
                </a:solidFill>
              </a:rPr>
              <a:t> a brief introduction to understanding water storage in a seasonal snowpack, including consideration of the energy budget as the determinant of timing of snowmelt</a:t>
            </a:r>
          </a:p>
        </p:txBody>
      </p:sp>
      <p:sp>
        <p:nvSpPr>
          <p:cNvPr id="3" name="Rectangle 2">
            <a:extLst>
              <a:ext uri="{FF2B5EF4-FFF2-40B4-BE49-F238E27FC236}">
                <a16:creationId xmlns:a16="http://schemas.microsoft.com/office/drawing/2014/main" id="{AF5185BF-4FF7-4B7C-92EF-8939197D9F06}"/>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40</a:t>
            </a:fld>
            <a:endParaRPr lang="en-US" dirty="0">
              <a:solidFill>
                <a:schemeClr val="tx1"/>
              </a:solidFill>
            </a:endParaRPr>
          </a:p>
        </p:txBody>
      </p:sp>
    </p:spTree>
    <p:extLst>
      <p:ext uri="{BB962C8B-B14F-4D97-AF65-F5344CB8AC3E}">
        <p14:creationId xmlns:p14="http://schemas.microsoft.com/office/powerpoint/2010/main" val="5049816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8787"/>
          <a:stretch/>
        </p:blipFill>
        <p:spPr>
          <a:xfrm>
            <a:off x="4385914" y="0"/>
            <a:ext cx="7806086" cy="6858000"/>
          </a:xfrm>
          <a:prstGeom prst="rect">
            <a:avLst/>
          </a:prstGeom>
        </p:spPr>
      </p:pic>
      <p:sp>
        <p:nvSpPr>
          <p:cNvPr id="5" name="Title 1"/>
          <p:cNvSpPr>
            <a:spLocks noGrp="1"/>
          </p:cNvSpPr>
          <p:nvPr>
            <p:ph type="title"/>
          </p:nvPr>
        </p:nvSpPr>
        <p:spPr>
          <a:xfrm>
            <a:off x="489408" y="525380"/>
            <a:ext cx="3432143" cy="3669548"/>
          </a:xfrm>
        </p:spPr>
        <p:txBody>
          <a:bodyPr>
            <a:normAutofit fontScale="90000"/>
          </a:bodyPr>
          <a:lstStyle/>
          <a:p>
            <a:r>
              <a:rPr lang="en-US" dirty="0"/>
              <a:t>Precipitation: examples of hyetographs and orographic</a:t>
            </a:r>
            <a:br>
              <a:rPr lang="en-US" dirty="0"/>
            </a:br>
            <a:r>
              <a:rPr lang="en-US" dirty="0"/>
              <a:t>effect</a:t>
            </a:r>
          </a:p>
        </p:txBody>
      </p:sp>
      <p:sp>
        <p:nvSpPr>
          <p:cNvPr id="2" name="Rectangle 1">
            <a:extLst>
              <a:ext uri="{FF2B5EF4-FFF2-40B4-BE49-F238E27FC236}">
                <a16:creationId xmlns:a16="http://schemas.microsoft.com/office/drawing/2014/main" id="{2318B174-E716-4C41-B5EA-4B520233B63C}"/>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41</a:t>
            </a:fld>
            <a:endParaRPr lang="en-US" dirty="0">
              <a:solidFill>
                <a:schemeClr val="tx1"/>
              </a:solidFill>
            </a:endParaRPr>
          </a:p>
        </p:txBody>
      </p:sp>
    </p:spTree>
    <p:extLst>
      <p:ext uri="{BB962C8B-B14F-4D97-AF65-F5344CB8AC3E}">
        <p14:creationId xmlns:p14="http://schemas.microsoft.com/office/powerpoint/2010/main" val="10878685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6327"/>
          <a:stretch/>
        </p:blipFill>
        <p:spPr>
          <a:xfrm>
            <a:off x="481311" y="989814"/>
            <a:ext cx="11609833" cy="5806915"/>
          </a:xfrm>
          <a:prstGeom prst="rect">
            <a:avLst/>
          </a:prstGeom>
        </p:spPr>
      </p:pic>
      <p:sp>
        <p:nvSpPr>
          <p:cNvPr id="2" name="Title 1"/>
          <p:cNvSpPr>
            <a:spLocks noGrp="1"/>
          </p:cNvSpPr>
          <p:nvPr>
            <p:ph type="title"/>
          </p:nvPr>
        </p:nvSpPr>
        <p:spPr>
          <a:xfrm>
            <a:off x="838200" y="6907"/>
            <a:ext cx="10515600" cy="1325563"/>
          </a:xfrm>
        </p:spPr>
        <p:txBody>
          <a:bodyPr/>
          <a:lstStyle/>
          <a:p>
            <a:r>
              <a:rPr lang="en-US" dirty="0"/>
              <a:t>Precipitation: the hyetograph</a:t>
            </a:r>
          </a:p>
        </p:txBody>
      </p:sp>
      <p:sp>
        <p:nvSpPr>
          <p:cNvPr id="3" name="TextBox 2"/>
          <p:cNvSpPr txBox="1"/>
          <p:nvPr/>
        </p:nvSpPr>
        <p:spPr>
          <a:xfrm>
            <a:off x="8169030" y="5486401"/>
            <a:ext cx="1936492" cy="369332"/>
          </a:xfrm>
          <a:prstGeom prst="rect">
            <a:avLst/>
          </a:prstGeom>
          <a:noFill/>
        </p:spPr>
        <p:txBody>
          <a:bodyPr wrap="none" rtlCol="0">
            <a:spAutoFit/>
          </a:bodyPr>
          <a:lstStyle/>
          <a:p>
            <a:r>
              <a:rPr lang="en-US" dirty="0"/>
              <a:t>Elevation = 6860 </a:t>
            </a:r>
            <a:r>
              <a:rPr lang="en-US" dirty="0" err="1"/>
              <a:t>ft</a:t>
            </a:r>
            <a:endParaRPr lang="en-US" dirty="0"/>
          </a:p>
        </p:txBody>
      </p:sp>
      <p:sp>
        <p:nvSpPr>
          <p:cNvPr id="5" name="TextBox 4"/>
          <p:cNvSpPr txBox="1"/>
          <p:nvPr/>
        </p:nvSpPr>
        <p:spPr>
          <a:xfrm>
            <a:off x="8169030" y="6074735"/>
            <a:ext cx="1936492" cy="369332"/>
          </a:xfrm>
          <a:prstGeom prst="rect">
            <a:avLst/>
          </a:prstGeom>
          <a:noFill/>
        </p:spPr>
        <p:txBody>
          <a:bodyPr wrap="none" rtlCol="0">
            <a:spAutoFit/>
          </a:bodyPr>
          <a:lstStyle/>
          <a:p>
            <a:r>
              <a:rPr lang="en-US" dirty="0"/>
              <a:t>Elevation = 8100 </a:t>
            </a:r>
            <a:r>
              <a:rPr lang="en-US" dirty="0" err="1"/>
              <a:t>ft</a:t>
            </a:r>
            <a:endParaRPr lang="en-US" dirty="0"/>
          </a:p>
        </p:txBody>
      </p:sp>
      <p:sp>
        <p:nvSpPr>
          <p:cNvPr id="8" name="Rectangle 7">
            <a:extLst>
              <a:ext uri="{FF2B5EF4-FFF2-40B4-BE49-F238E27FC236}">
                <a16:creationId xmlns:a16="http://schemas.microsoft.com/office/drawing/2014/main" id="{E6AD7844-C2ED-45D4-BBD2-7CA148594BDF}"/>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42</a:t>
            </a:fld>
            <a:endParaRPr lang="en-US" dirty="0">
              <a:solidFill>
                <a:schemeClr val="tx1"/>
              </a:solidFill>
            </a:endParaRPr>
          </a:p>
        </p:txBody>
      </p:sp>
      <p:sp>
        <p:nvSpPr>
          <p:cNvPr id="6" name="TextBox 5">
            <a:extLst>
              <a:ext uri="{FF2B5EF4-FFF2-40B4-BE49-F238E27FC236}">
                <a16:creationId xmlns:a16="http://schemas.microsoft.com/office/drawing/2014/main" id="{C3E3F66F-9217-46AB-87CB-B15D7A58D860}"/>
              </a:ext>
            </a:extLst>
          </p:cNvPr>
          <p:cNvSpPr txBox="1"/>
          <p:nvPr/>
        </p:nvSpPr>
        <p:spPr>
          <a:xfrm>
            <a:off x="1799924" y="5221855"/>
            <a:ext cx="6038833" cy="646331"/>
          </a:xfrm>
          <a:prstGeom prst="rect">
            <a:avLst/>
          </a:prstGeom>
          <a:noFill/>
        </p:spPr>
        <p:txBody>
          <a:bodyPr wrap="none" rtlCol="0">
            <a:spAutoFit/>
          </a:bodyPr>
          <a:lstStyle/>
          <a:p>
            <a:pPr marL="285750" indent="-285750">
              <a:buFont typeface="Arial" panose="020B0604020202020204" pitchFamily="34" charset="0"/>
              <a:buChar char="•"/>
            </a:pPr>
            <a:r>
              <a:rPr lang="en-US" dirty="0"/>
              <a:t>Bar graphs are more appropriate to avoid integration errors</a:t>
            </a:r>
          </a:p>
          <a:p>
            <a:pPr marL="285750" indent="-285750">
              <a:buFont typeface="Arial" panose="020B0604020202020204" pitchFamily="34" charset="0"/>
              <a:buChar char="•"/>
            </a:pPr>
            <a:r>
              <a:rPr lang="en-US" dirty="0"/>
              <a:t>Bar graphs help visualize the timing of precipitation events</a:t>
            </a:r>
          </a:p>
        </p:txBody>
      </p:sp>
    </p:spTree>
    <p:extLst>
      <p:ext uri="{BB962C8B-B14F-4D97-AF65-F5344CB8AC3E}">
        <p14:creationId xmlns:p14="http://schemas.microsoft.com/office/powerpoint/2010/main" val="288824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07"/>
            <a:ext cx="10515600" cy="1325563"/>
          </a:xfrm>
        </p:spPr>
        <p:txBody>
          <a:bodyPr/>
          <a:lstStyle/>
          <a:p>
            <a:r>
              <a:rPr lang="en-US" dirty="0"/>
              <a:t>Precipitation: the hyetograph (cumulative)</a:t>
            </a:r>
          </a:p>
        </p:txBody>
      </p:sp>
      <p:pic>
        <p:nvPicPr>
          <p:cNvPr id="3" name="Picture 2"/>
          <p:cNvPicPr>
            <a:picLocks noChangeAspect="1"/>
          </p:cNvPicPr>
          <p:nvPr/>
        </p:nvPicPr>
        <p:blipFill>
          <a:blip r:embed="rId2"/>
          <a:stretch>
            <a:fillRect/>
          </a:stretch>
        </p:blipFill>
        <p:spPr>
          <a:xfrm>
            <a:off x="678682" y="1036948"/>
            <a:ext cx="10957925" cy="5751591"/>
          </a:xfrm>
          <a:prstGeom prst="rect">
            <a:avLst/>
          </a:prstGeom>
        </p:spPr>
      </p:pic>
      <p:sp>
        <p:nvSpPr>
          <p:cNvPr id="4" name="TextBox 3"/>
          <p:cNvSpPr txBox="1"/>
          <p:nvPr/>
        </p:nvSpPr>
        <p:spPr>
          <a:xfrm>
            <a:off x="3483906" y="1696823"/>
            <a:ext cx="1936492" cy="369332"/>
          </a:xfrm>
          <a:prstGeom prst="rect">
            <a:avLst/>
          </a:prstGeom>
          <a:noFill/>
        </p:spPr>
        <p:txBody>
          <a:bodyPr wrap="none" rtlCol="0">
            <a:spAutoFit/>
          </a:bodyPr>
          <a:lstStyle/>
          <a:p>
            <a:r>
              <a:rPr lang="en-US" dirty="0"/>
              <a:t>Elevation = 6860 </a:t>
            </a:r>
            <a:r>
              <a:rPr lang="en-US" dirty="0" err="1"/>
              <a:t>ft</a:t>
            </a:r>
            <a:endParaRPr lang="en-US" dirty="0"/>
          </a:p>
        </p:txBody>
      </p:sp>
      <p:sp>
        <p:nvSpPr>
          <p:cNvPr id="5" name="TextBox 4"/>
          <p:cNvSpPr txBox="1"/>
          <p:nvPr/>
        </p:nvSpPr>
        <p:spPr>
          <a:xfrm>
            <a:off x="3493333" y="2047301"/>
            <a:ext cx="1936492" cy="369332"/>
          </a:xfrm>
          <a:prstGeom prst="rect">
            <a:avLst/>
          </a:prstGeom>
          <a:noFill/>
        </p:spPr>
        <p:txBody>
          <a:bodyPr wrap="none" rtlCol="0">
            <a:spAutoFit/>
          </a:bodyPr>
          <a:lstStyle/>
          <a:p>
            <a:r>
              <a:rPr lang="en-US" dirty="0"/>
              <a:t>Elevation = 8100 </a:t>
            </a:r>
            <a:r>
              <a:rPr lang="en-US" dirty="0" err="1"/>
              <a:t>ft</a:t>
            </a:r>
            <a:endParaRPr lang="en-US" dirty="0"/>
          </a:p>
        </p:txBody>
      </p:sp>
      <p:grpSp>
        <p:nvGrpSpPr>
          <p:cNvPr id="7" name="Group 6">
            <a:extLst>
              <a:ext uri="{FF2B5EF4-FFF2-40B4-BE49-F238E27FC236}">
                <a16:creationId xmlns:a16="http://schemas.microsoft.com/office/drawing/2014/main" id="{171D3CB9-B4DB-49DE-8A8E-B0C6D8CE0A73}"/>
              </a:ext>
            </a:extLst>
          </p:cNvPr>
          <p:cNvGrpSpPr/>
          <p:nvPr/>
        </p:nvGrpSpPr>
        <p:grpSpPr>
          <a:xfrm>
            <a:off x="8313810" y="1512157"/>
            <a:ext cx="2941092" cy="1590966"/>
            <a:chOff x="8313810" y="1512157"/>
            <a:chExt cx="2941092" cy="1590966"/>
          </a:xfrm>
        </p:grpSpPr>
        <p:sp>
          <p:nvSpPr>
            <p:cNvPr id="8" name="TextBox 7">
              <a:extLst>
                <a:ext uri="{FF2B5EF4-FFF2-40B4-BE49-F238E27FC236}">
                  <a16:creationId xmlns:a16="http://schemas.microsoft.com/office/drawing/2014/main" id="{88F9C7B5-C9B0-49FD-87D7-46D2564D038C}"/>
                </a:ext>
              </a:extLst>
            </p:cNvPr>
            <p:cNvSpPr txBox="1"/>
            <p:nvPr/>
          </p:nvSpPr>
          <p:spPr>
            <a:xfrm>
              <a:off x="8313810" y="1512157"/>
              <a:ext cx="2085058" cy="369332"/>
            </a:xfrm>
            <a:prstGeom prst="rect">
              <a:avLst/>
            </a:prstGeom>
            <a:noFill/>
          </p:spPr>
          <p:txBody>
            <a:bodyPr wrap="none" rtlCol="0">
              <a:spAutoFit/>
            </a:bodyPr>
            <a:lstStyle/>
            <a:p>
              <a:r>
                <a:rPr lang="en-US" dirty="0"/>
                <a:t>Annual total volume</a:t>
              </a:r>
            </a:p>
          </p:txBody>
        </p:sp>
        <p:cxnSp>
          <p:nvCxnSpPr>
            <p:cNvPr id="9" name="Straight Arrow Connector 8">
              <a:extLst>
                <a:ext uri="{FF2B5EF4-FFF2-40B4-BE49-F238E27FC236}">
                  <a16:creationId xmlns:a16="http://schemas.microsoft.com/office/drawing/2014/main" id="{F3001D61-F0B9-46E4-AE8F-84498596AC09}"/>
                </a:ext>
              </a:extLst>
            </p:cNvPr>
            <p:cNvCxnSpPr>
              <a:cxnSpLocks/>
            </p:cNvCxnSpPr>
            <p:nvPr/>
          </p:nvCxnSpPr>
          <p:spPr>
            <a:xfrm>
              <a:off x="10398868" y="1789889"/>
              <a:ext cx="856034" cy="916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FE4AB6A-F963-4EB7-8664-2F71A682E8A5}"/>
                </a:ext>
              </a:extLst>
            </p:cNvPr>
            <p:cNvCxnSpPr>
              <a:cxnSpLocks/>
            </p:cNvCxnSpPr>
            <p:nvPr/>
          </p:nvCxnSpPr>
          <p:spPr>
            <a:xfrm>
              <a:off x="9756843" y="1881489"/>
              <a:ext cx="1498059" cy="122163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Rectangle 11">
            <a:extLst>
              <a:ext uri="{FF2B5EF4-FFF2-40B4-BE49-F238E27FC236}">
                <a16:creationId xmlns:a16="http://schemas.microsoft.com/office/drawing/2014/main" id="{33946114-F590-4812-8CC6-FD7432359A93}"/>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43</a:t>
            </a:fld>
            <a:endParaRPr lang="en-US" dirty="0">
              <a:solidFill>
                <a:schemeClr val="tx1"/>
              </a:solidFill>
            </a:endParaRPr>
          </a:p>
        </p:txBody>
      </p:sp>
      <p:sp>
        <p:nvSpPr>
          <p:cNvPr id="11" name="TextBox 10">
            <a:extLst>
              <a:ext uri="{FF2B5EF4-FFF2-40B4-BE49-F238E27FC236}">
                <a16:creationId xmlns:a16="http://schemas.microsoft.com/office/drawing/2014/main" id="{68676412-A342-4192-9B5F-E7FC483D6F57}"/>
              </a:ext>
            </a:extLst>
          </p:cNvPr>
          <p:cNvSpPr txBox="1"/>
          <p:nvPr/>
        </p:nvSpPr>
        <p:spPr>
          <a:xfrm>
            <a:off x="1622915" y="3137174"/>
            <a:ext cx="4591148" cy="923330"/>
          </a:xfrm>
          <a:prstGeom prst="rect">
            <a:avLst/>
          </a:prstGeom>
          <a:noFill/>
        </p:spPr>
        <p:txBody>
          <a:bodyPr wrap="square" rtlCol="0">
            <a:spAutoFit/>
          </a:bodyPr>
          <a:lstStyle/>
          <a:p>
            <a:pPr marL="285750" indent="-285750">
              <a:buFont typeface="Arial" panose="020B0604020202020204" pitchFamily="34" charset="0"/>
              <a:buChar char="•"/>
            </a:pPr>
            <a:r>
              <a:rPr lang="en-US" dirty="0"/>
              <a:t>Cumulative hyetographs are generally easier to compare across gauges and allow immediate visualization of total volumes</a:t>
            </a:r>
          </a:p>
        </p:txBody>
      </p:sp>
      <p:grpSp>
        <p:nvGrpSpPr>
          <p:cNvPr id="13" name="Group 12">
            <a:extLst>
              <a:ext uri="{FF2B5EF4-FFF2-40B4-BE49-F238E27FC236}">
                <a16:creationId xmlns:a16="http://schemas.microsoft.com/office/drawing/2014/main" id="{F260C405-C5E5-47CD-BDF9-E0945C5FB8FD}"/>
              </a:ext>
            </a:extLst>
          </p:cNvPr>
          <p:cNvGrpSpPr/>
          <p:nvPr/>
        </p:nvGrpSpPr>
        <p:grpSpPr>
          <a:xfrm>
            <a:off x="6925480" y="4512657"/>
            <a:ext cx="1826206" cy="913748"/>
            <a:chOff x="8504603" y="1355403"/>
            <a:chExt cx="1826206" cy="913748"/>
          </a:xfrm>
        </p:grpSpPr>
        <p:sp>
          <p:nvSpPr>
            <p:cNvPr id="14" name="TextBox 13">
              <a:extLst>
                <a:ext uri="{FF2B5EF4-FFF2-40B4-BE49-F238E27FC236}">
                  <a16:creationId xmlns:a16="http://schemas.microsoft.com/office/drawing/2014/main" id="{1F0A03F7-6F5F-40A5-89F5-9E96EADE2858}"/>
                </a:ext>
              </a:extLst>
            </p:cNvPr>
            <p:cNvSpPr txBox="1"/>
            <p:nvPr/>
          </p:nvSpPr>
          <p:spPr>
            <a:xfrm>
              <a:off x="8504603" y="1899819"/>
              <a:ext cx="1826206" cy="369332"/>
            </a:xfrm>
            <a:prstGeom prst="rect">
              <a:avLst/>
            </a:prstGeom>
            <a:noFill/>
          </p:spPr>
          <p:txBody>
            <a:bodyPr wrap="none" rtlCol="0">
              <a:spAutoFit/>
            </a:bodyPr>
            <a:lstStyle/>
            <a:p>
              <a:r>
                <a:rPr lang="en-US" dirty="0"/>
                <a:t>Less precipitation</a:t>
              </a:r>
            </a:p>
          </p:txBody>
        </p:sp>
        <p:cxnSp>
          <p:nvCxnSpPr>
            <p:cNvPr id="16" name="Straight Arrow Connector 15">
              <a:extLst>
                <a:ext uri="{FF2B5EF4-FFF2-40B4-BE49-F238E27FC236}">
                  <a16:creationId xmlns:a16="http://schemas.microsoft.com/office/drawing/2014/main" id="{B7F39035-3445-45B2-8B41-FDB715C62B27}"/>
                </a:ext>
              </a:extLst>
            </p:cNvPr>
            <p:cNvCxnSpPr>
              <a:cxnSpLocks/>
              <a:stCxn id="14" idx="0"/>
              <a:endCxn id="26" idx="5"/>
            </p:cNvCxnSpPr>
            <p:nvPr/>
          </p:nvCxnSpPr>
          <p:spPr>
            <a:xfrm flipH="1" flipV="1">
              <a:off x="8983255" y="1355403"/>
              <a:ext cx="434451" cy="54441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78FB74FD-387D-4587-B65B-4BF19D15EE8B}"/>
              </a:ext>
            </a:extLst>
          </p:cNvPr>
          <p:cNvGrpSpPr/>
          <p:nvPr/>
        </p:nvGrpSpPr>
        <p:grpSpPr>
          <a:xfrm>
            <a:off x="7908589" y="4041844"/>
            <a:ext cx="2788117" cy="799307"/>
            <a:chOff x="7661506" y="1469844"/>
            <a:chExt cx="2788117" cy="799307"/>
          </a:xfrm>
        </p:grpSpPr>
        <p:sp>
          <p:nvSpPr>
            <p:cNvPr id="18" name="TextBox 17">
              <a:extLst>
                <a:ext uri="{FF2B5EF4-FFF2-40B4-BE49-F238E27FC236}">
                  <a16:creationId xmlns:a16="http://schemas.microsoft.com/office/drawing/2014/main" id="{5F1D7E94-B831-467F-B1CA-0CFCDB5AAD62}"/>
                </a:ext>
              </a:extLst>
            </p:cNvPr>
            <p:cNvSpPr txBox="1"/>
            <p:nvPr/>
          </p:nvSpPr>
          <p:spPr>
            <a:xfrm>
              <a:off x="8504603" y="1899819"/>
              <a:ext cx="1945020" cy="369332"/>
            </a:xfrm>
            <a:prstGeom prst="rect">
              <a:avLst/>
            </a:prstGeom>
            <a:noFill/>
          </p:spPr>
          <p:txBody>
            <a:bodyPr wrap="none" rtlCol="0">
              <a:spAutoFit/>
            </a:bodyPr>
            <a:lstStyle/>
            <a:p>
              <a:r>
                <a:rPr lang="en-US" dirty="0"/>
                <a:t>More precipitation</a:t>
              </a:r>
            </a:p>
          </p:txBody>
        </p:sp>
        <p:cxnSp>
          <p:nvCxnSpPr>
            <p:cNvPr id="19" name="Straight Arrow Connector 18">
              <a:extLst>
                <a:ext uri="{FF2B5EF4-FFF2-40B4-BE49-F238E27FC236}">
                  <a16:creationId xmlns:a16="http://schemas.microsoft.com/office/drawing/2014/main" id="{FD61C2A3-3863-4163-AA33-19686682E453}"/>
                </a:ext>
              </a:extLst>
            </p:cNvPr>
            <p:cNvCxnSpPr>
              <a:cxnSpLocks/>
              <a:stCxn id="18" idx="1"/>
              <a:endCxn id="28" idx="0"/>
            </p:cNvCxnSpPr>
            <p:nvPr/>
          </p:nvCxnSpPr>
          <p:spPr>
            <a:xfrm flipH="1" flipV="1">
              <a:off x="7661506" y="1469844"/>
              <a:ext cx="843097" cy="61464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Oval 25">
            <a:extLst>
              <a:ext uri="{FF2B5EF4-FFF2-40B4-BE49-F238E27FC236}">
                <a16:creationId xmlns:a16="http://schemas.microsoft.com/office/drawing/2014/main" id="{A3389E24-2F3E-4E20-AA3B-CC2CE8605E29}"/>
              </a:ext>
            </a:extLst>
          </p:cNvPr>
          <p:cNvSpPr/>
          <p:nvPr/>
        </p:nvSpPr>
        <p:spPr>
          <a:xfrm>
            <a:off x="7072009" y="4280170"/>
            <a:ext cx="389106" cy="2723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7FEFA2F-145A-4667-9024-05F74768FB75}"/>
              </a:ext>
            </a:extLst>
          </p:cNvPr>
          <p:cNvSpPr/>
          <p:nvPr/>
        </p:nvSpPr>
        <p:spPr>
          <a:xfrm rot="5400000">
            <a:off x="7534073" y="3905656"/>
            <a:ext cx="476656" cy="2723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448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07"/>
            <a:ext cx="10515600" cy="1325563"/>
          </a:xfrm>
        </p:spPr>
        <p:txBody>
          <a:bodyPr/>
          <a:lstStyle/>
          <a:p>
            <a:r>
              <a:rPr lang="en-US" dirty="0"/>
              <a:t>Precipitation: risk and probabilistic analysis</a:t>
            </a:r>
          </a:p>
        </p:txBody>
      </p:sp>
      <p:sp>
        <p:nvSpPr>
          <p:cNvPr id="4" name="TextBox 3"/>
          <p:cNvSpPr txBox="1"/>
          <p:nvPr/>
        </p:nvSpPr>
        <p:spPr>
          <a:xfrm>
            <a:off x="1602557" y="1263193"/>
            <a:ext cx="5269776" cy="461665"/>
          </a:xfrm>
          <a:prstGeom prst="rect">
            <a:avLst/>
          </a:prstGeom>
          <a:noFill/>
        </p:spPr>
        <p:txBody>
          <a:bodyPr wrap="none" rtlCol="0">
            <a:spAutoFit/>
          </a:bodyPr>
          <a:lstStyle/>
          <a:p>
            <a:r>
              <a:rPr lang="en-US" sz="2400" dirty="0"/>
              <a:t>For hydrograph: flood frequency analysis</a:t>
            </a:r>
          </a:p>
        </p:txBody>
      </p:sp>
      <p:sp>
        <p:nvSpPr>
          <p:cNvPr id="5" name="TextBox 4"/>
          <p:cNvSpPr txBox="1"/>
          <p:nvPr/>
        </p:nvSpPr>
        <p:spPr>
          <a:xfrm>
            <a:off x="2160310" y="1868079"/>
            <a:ext cx="6248890" cy="461665"/>
          </a:xfrm>
          <a:prstGeom prst="rect">
            <a:avLst/>
          </a:prstGeom>
          <a:noFill/>
        </p:spPr>
        <p:txBody>
          <a:bodyPr wrap="none" rtlCol="0">
            <a:spAutoFit/>
          </a:bodyPr>
          <a:lstStyle/>
          <a:p>
            <a:r>
              <a:rPr lang="en-US" sz="2400" dirty="0"/>
              <a:t>Exceedance probability of annual maximum flow</a:t>
            </a:r>
          </a:p>
        </p:txBody>
      </p:sp>
      <p:sp>
        <p:nvSpPr>
          <p:cNvPr id="6" name="TextBox 5"/>
          <p:cNvSpPr txBox="1"/>
          <p:nvPr/>
        </p:nvSpPr>
        <p:spPr>
          <a:xfrm>
            <a:off x="2160310" y="2472965"/>
            <a:ext cx="8078430" cy="461665"/>
          </a:xfrm>
          <a:prstGeom prst="rect">
            <a:avLst/>
          </a:prstGeom>
          <a:noFill/>
        </p:spPr>
        <p:txBody>
          <a:bodyPr wrap="none" rtlCol="0">
            <a:spAutoFit/>
          </a:bodyPr>
          <a:lstStyle/>
          <a:p>
            <a:r>
              <a:rPr lang="en-US" sz="2400" dirty="0"/>
              <a:t>Exceedance probability of annual maximum instantaneous flow</a:t>
            </a:r>
          </a:p>
        </p:txBody>
      </p:sp>
      <p:sp>
        <p:nvSpPr>
          <p:cNvPr id="7" name="Rectangle 6"/>
          <p:cNvSpPr/>
          <p:nvPr/>
        </p:nvSpPr>
        <p:spPr>
          <a:xfrm>
            <a:off x="6391373" y="1959452"/>
            <a:ext cx="1267080" cy="2870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02557" y="3650101"/>
            <a:ext cx="8152938" cy="461665"/>
          </a:xfrm>
          <a:prstGeom prst="rect">
            <a:avLst/>
          </a:prstGeom>
          <a:noFill/>
        </p:spPr>
        <p:txBody>
          <a:bodyPr wrap="none" rtlCol="0">
            <a:spAutoFit/>
          </a:bodyPr>
          <a:lstStyle/>
          <a:p>
            <a:r>
              <a:rPr lang="en-US" sz="2400" dirty="0"/>
              <a:t>For hyetograph: depth (or intensity) duration frequency analysis</a:t>
            </a:r>
          </a:p>
        </p:txBody>
      </p:sp>
      <p:sp>
        <p:nvSpPr>
          <p:cNvPr id="9" name="TextBox 8"/>
          <p:cNvSpPr txBox="1"/>
          <p:nvPr/>
        </p:nvSpPr>
        <p:spPr>
          <a:xfrm>
            <a:off x="2160310" y="3077851"/>
            <a:ext cx="8266366" cy="461665"/>
          </a:xfrm>
          <a:prstGeom prst="rect">
            <a:avLst/>
          </a:prstGeom>
          <a:noFill/>
        </p:spPr>
        <p:txBody>
          <a:bodyPr wrap="none" rtlCol="0">
            <a:spAutoFit/>
          </a:bodyPr>
          <a:lstStyle/>
          <a:p>
            <a:r>
              <a:rPr lang="en-US" sz="2400" dirty="0"/>
              <a:t>50 year return interval for annual maximum flow is 2000 m</a:t>
            </a:r>
            <a:r>
              <a:rPr lang="en-US" sz="2400" baseline="30000" dirty="0"/>
              <a:t>3</a:t>
            </a:r>
            <a:r>
              <a:rPr lang="en-US" sz="2400" dirty="0"/>
              <a:t> sec</a:t>
            </a:r>
            <a:r>
              <a:rPr lang="en-US" sz="2400" baseline="30000" dirty="0"/>
              <a:t>-1</a:t>
            </a:r>
          </a:p>
        </p:txBody>
      </p:sp>
      <p:grpSp>
        <p:nvGrpSpPr>
          <p:cNvPr id="13" name="Group 12"/>
          <p:cNvGrpSpPr/>
          <p:nvPr/>
        </p:nvGrpSpPr>
        <p:grpSpPr>
          <a:xfrm>
            <a:off x="7658453" y="2564338"/>
            <a:ext cx="2673323" cy="885872"/>
            <a:chOff x="7658453" y="2564338"/>
            <a:chExt cx="2673323" cy="885872"/>
          </a:xfrm>
        </p:grpSpPr>
        <p:sp>
          <p:nvSpPr>
            <p:cNvPr id="10" name="Rectangle 9"/>
            <p:cNvSpPr/>
            <p:nvPr/>
          </p:nvSpPr>
          <p:spPr>
            <a:xfrm>
              <a:off x="8531257" y="3115558"/>
              <a:ext cx="1800519" cy="3346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58453" y="2564338"/>
              <a:ext cx="1843765" cy="3043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Down Arrow 11"/>
            <p:cNvSpPr/>
            <p:nvPr/>
          </p:nvSpPr>
          <p:spPr>
            <a:xfrm>
              <a:off x="8861196" y="2865353"/>
              <a:ext cx="169682" cy="250205"/>
            </a:xfrm>
            <a:prstGeom prst="upDownArrow">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2160310" y="4260508"/>
            <a:ext cx="9356600" cy="461665"/>
          </a:xfrm>
          <a:prstGeom prst="rect">
            <a:avLst/>
          </a:prstGeom>
          <a:noFill/>
        </p:spPr>
        <p:txBody>
          <a:bodyPr wrap="none" rtlCol="0">
            <a:spAutoFit/>
          </a:bodyPr>
          <a:lstStyle/>
          <a:p>
            <a:r>
              <a:rPr lang="en-US" sz="2400" dirty="0"/>
              <a:t>Exceedance probability of annual maximum &lt;duration of interest&gt; rainfall</a:t>
            </a:r>
          </a:p>
        </p:txBody>
      </p:sp>
      <p:sp>
        <p:nvSpPr>
          <p:cNvPr id="15" name="TextBox 14"/>
          <p:cNvSpPr txBox="1"/>
          <p:nvPr/>
        </p:nvSpPr>
        <p:spPr>
          <a:xfrm>
            <a:off x="2160310" y="4859873"/>
            <a:ext cx="7471917" cy="461665"/>
          </a:xfrm>
          <a:prstGeom prst="rect">
            <a:avLst/>
          </a:prstGeom>
          <a:noFill/>
        </p:spPr>
        <p:txBody>
          <a:bodyPr wrap="none" rtlCol="0">
            <a:spAutoFit/>
          </a:bodyPr>
          <a:lstStyle/>
          <a:p>
            <a:r>
              <a:rPr lang="en-US" sz="2400" dirty="0"/>
              <a:t>Exceedance probability of annual maximum 2-hour rainfall</a:t>
            </a:r>
          </a:p>
        </p:txBody>
      </p:sp>
      <p:sp>
        <p:nvSpPr>
          <p:cNvPr id="16" name="Rectangle 15"/>
          <p:cNvSpPr/>
          <p:nvPr/>
        </p:nvSpPr>
        <p:spPr>
          <a:xfrm>
            <a:off x="7658452" y="4870915"/>
            <a:ext cx="1843766" cy="4139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697978" y="5757845"/>
            <a:ext cx="1764714" cy="400110"/>
          </a:xfrm>
          <a:prstGeom prst="rect">
            <a:avLst/>
          </a:prstGeom>
          <a:noFill/>
        </p:spPr>
        <p:txBody>
          <a:bodyPr wrap="none" rtlCol="0">
            <a:spAutoFit/>
          </a:bodyPr>
          <a:lstStyle/>
          <a:p>
            <a:r>
              <a:rPr lang="en-US" sz="2000" dirty="0"/>
              <a:t>Storm duration</a:t>
            </a:r>
          </a:p>
        </p:txBody>
      </p:sp>
      <p:cxnSp>
        <p:nvCxnSpPr>
          <p:cNvPr id="18" name="Straight Arrow Connector 17"/>
          <p:cNvCxnSpPr>
            <a:stCxn id="3" idx="0"/>
            <a:endCxn id="16" idx="2"/>
          </p:cNvCxnSpPr>
          <p:nvPr/>
        </p:nvCxnSpPr>
        <p:spPr>
          <a:xfrm flipV="1">
            <a:off x="8580335" y="5284897"/>
            <a:ext cx="0" cy="4729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58301A9-CD90-45E7-8145-DF99FBA139F6}"/>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44</a:t>
            </a:fld>
            <a:endParaRPr lang="en-US" dirty="0">
              <a:solidFill>
                <a:schemeClr val="tx1"/>
              </a:solidFill>
            </a:endParaRPr>
          </a:p>
        </p:txBody>
      </p:sp>
    </p:spTree>
    <p:extLst>
      <p:ext uri="{BB962C8B-B14F-4D97-AF65-F5344CB8AC3E}">
        <p14:creationId xmlns:p14="http://schemas.microsoft.com/office/powerpoint/2010/main" val="95180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500"/>
                                        <p:tgtEl>
                                          <p:spTgt spid="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8" grpId="0"/>
      <p:bldP spid="9" grpId="0"/>
      <p:bldP spid="14" grpId="0"/>
      <p:bldP spid="15" grpId="0"/>
      <p:bldP spid="16" grpId="0" animBg="1"/>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07"/>
            <a:ext cx="10515600" cy="1325563"/>
          </a:xfrm>
        </p:spPr>
        <p:txBody>
          <a:bodyPr/>
          <a:lstStyle/>
          <a:p>
            <a:r>
              <a:rPr lang="en-US" dirty="0"/>
              <a:t>Precipitation: risk and probabilistic analysis</a:t>
            </a:r>
          </a:p>
        </p:txBody>
      </p:sp>
      <p:sp>
        <p:nvSpPr>
          <p:cNvPr id="7" name="Rectangle 6"/>
          <p:cNvSpPr/>
          <p:nvPr/>
        </p:nvSpPr>
        <p:spPr>
          <a:xfrm>
            <a:off x="6959952" y="1343512"/>
            <a:ext cx="1843766" cy="4139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461810" y="1332470"/>
            <a:ext cx="7471917" cy="461665"/>
          </a:xfrm>
          <a:prstGeom prst="rect">
            <a:avLst/>
          </a:prstGeom>
          <a:noFill/>
        </p:spPr>
        <p:txBody>
          <a:bodyPr wrap="none" rtlCol="0">
            <a:spAutoFit/>
          </a:bodyPr>
          <a:lstStyle/>
          <a:p>
            <a:r>
              <a:rPr lang="en-US" sz="2400" dirty="0"/>
              <a:t>Exceedance probability of annual maximum 2-hour rainfall</a:t>
            </a:r>
          </a:p>
        </p:txBody>
      </p:sp>
      <p:sp>
        <p:nvSpPr>
          <p:cNvPr id="3" name="TextBox 2"/>
          <p:cNvSpPr txBox="1"/>
          <p:nvPr/>
        </p:nvSpPr>
        <p:spPr>
          <a:xfrm>
            <a:off x="1795185" y="2654300"/>
            <a:ext cx="715260" cy="369332"/>
          </a:xfrm>
          <a:prstGeom prst="rect">
            <a:avLst/>
          </a:prstGeom>
          <a:noFill/>
        </p:spPr>
        <p:txBody>
          <a:bodyPr wrap="none" rtlCol="0">
            <a:spAutoFit/>
          </a:bodyPr>
          <a:lstStyle/>
          <a:p>
            <a:r>
              <a:rPr lang="en-US" dirty="0"/>
              <a:t>13:00</a:t>
            </a:r>
          </a:p>
        </p:txBody>
      </p:sp>
      <p:sp>
        <p:nvSpPr>
          <p:cNvPr id="12" name="TextBox 11"/>
          <p:cNvSpPr txBox="1"/>
          <p:nvPr/>
        </p:nvSpPr>
        <p:spPr>
          <a:xfrm>
            <a:off x="2468285" y="2654300"/>
            <a:ext cx="715260" cy="369332"/>
          </a:xfrm>
          <a:prstGeom prst="rect">
            <a:avLst/>
          </a:prstGeom>
          <a:noFill/>
        </p:spPr>
        <p:txBody>
          <a:bodyPr wrap="none" rtlCol="0">
            <a:spAutoFit/>
          </a:bodyPr>
          <a:lstStyle/>
          <a:p>
            <a:r>
              <a:rPr lang="en-US" dirty="0"/>
              <a:t>13:30</a:t>
            </a:r>
          </a:p>
        </p:txBody>
      </p:sp>
      <p:sp>
        <p:nvSpPr>
          <p:cNvPr id="13" name="TextBox 12"/>
          <p:cNvSpPr txBox="1"/>
          <p:nvPr/>
        </p:nvSpPr>
        <p:spPr>
          <a:xfrm>
            <a:off x="3172935" y="2654300"/>
            <a:ext cx="715260" cy="369332"/>
          </a:xfrm>
          <a:prstGeom prst="rect">
            <a:avLst/>
          </a:prstGeom>
          <a:noFill/>
        </p:spPr>
        <p:txBody>
          <a:bodyPr wrap="none" rtlCol="0">
            <a:spAutoFit/>
          </a:bodyPr>
          <a:lstStyle/>
          <a:p>
            <a:r>
              <a:rPr lang="en-US" dirty="0"/>
              <a:t>14:00</a:t>
            </a:r>
          </a:p>
        </p:txBody>
      </p:sp>
      <p:sp>
        <p:nvSpPr>
          <p:cNvPr id="16" name="TextBox 15"/>
          <p:cNvSpPr txBox="1"/>
          <p:nvPr/>
        </p:nvSpPr>
        <p:spPr>
          <a:xfrm>
            <a:off x="3954185" y="2654300"/>
            <a:ext cx="715260" cy="369332"/>
          </a:xfrm>
          <a:prstGeom prst="rect">
            <a:avLst/>
          </a:prstGeom>
          <a:noFill/>
        </p:spPr>
        <p:txBody>
          <a:bodyPr wrap="none" rtlCol="0">
            <a:spAutoFit/>
          </a:bodyPr>
          <a:lstStyle/>
          <a:p>
            <a:r>
              <a:rPr lang="en-US" dirty="0"/>
              <a:t>14:30</a:t>
            </a:r>
          </a:p>
        </p:txBody>
      </p:sp>
      <p:sp>
        <p:nvSpPr>
          <p:cNvPr id="17" name="TextBox 16"/>
          <p:cNvSpPr txBox="1"/>
          <p:nvPr/>
        </p:nvSpPr>
        <p:spPr>
          <a:xfrm>
            <a:off x="4665385" y="2668032"/>
            <a:ext cx="715260" cy="369332"/>
          </a:xfrm>
          <a:prstGeom prst="rect">
            <a:avLst/>
          </a:prstGeom>
          <a:noFill/>
        </p:spPr>
        <p:txBody>
          <a:bodyPr wrap="none" rtlCol="0">
            <a:spAutoFit/>
          </a:bodyPr>
          <a:lstStyle/>
          <a:p>
            <a:r>
              <a:rPr lang="en-US" dirty="0"/>
              <a:t>15:00</a:t>
            </a:r>
          </a:p>
        </p:txBody>
      </p:sp>
      <p:sp>
        <p:nvSpPr>
          <p:cNvPr id="18" name="TextBox 17"/>
          <p:cNvSpPr txBox="1"/>
          <p:nvPr/>
        </p:nvSpPr>
        <p:spPr>
          <a:xfrm>
            <a:off x="5458935" y="2654300"/>
            <a:ext cx="715260" cy="369332"/>
          </a:xfrm>
          <a:prstGeom prst="rect">
            <a:avLst/>
          </a:prstGeom>
          <a:noFill/>
        </p:spPr>
        <p:txBody>
          <a:bodyPr wrap="none" rtlCol="0">
            <a:spAutoFit/>
          </a:bodyPr>
          <a:lstStyle/>
          <a:p>
            <a:r>
              <a:rPr lang="en-US" dirty="0"/>
              <a:t>15:30</a:t>
            </a:r>
          </a:p>
        </p:txBody>
      </p:sp>
      <p:sp>
        <p:nvSpPr>
          <p:cNvPr id="19" name="TextBox 18"/>
          <p:cNvSpPr txBox="1"/>
          <p:nvPr/>
        </p:nvSpPr>
        <p:spPr>
          <a:xfrm>
            <a:off x="6252485" y="2654300"/>
            <a:ext cx="715260" cy="369332"/>
          </a:xfrm>
          <a:prstGeom prst="rect">
            <a:avLst/>
          </a:prstGeom>
          <a:noFill/>
        </p:spPr>
        <p:txBody>
          <a:bodyPr wrap="none" rtlCol="0">
            <a:spAutoFit/>
          </a:bodyPr>
          <a:lstStyle/>
          <a:p>
            <a:r>
              <a:rPr lang="en-US" dirty="0"/>
              <a:t>16:00</a:t>
            </a:r>
          </a:p>
        </p:txBody>
      </p:sp>
      <p:sp>
        <p:nvSpPr>
          <p:cNvPr id="20" name="TextBox 19"/>
          <p:cNvSpPr txBox="1"/>
          <p:nvPr/>
        </p:nvSpPr>
        <p:spPr>
          <a:xfrm>
            <a:off x="7010654" y="2654300"/>
            <a:ext cx="715260" cy="369332"/>
          </a:xfrm>
          <a:prstGeom prst="rect">
            <a:avLst/>
          </a:prstGeom>
          <a:noFill/>
        </p:spPr>
        <p:txBody>
          <a:bodyPr wrap="none" rtlCol="0">
            <a:spAutoFit/>
          </a:bodyPr>
          <a:lstStyle/>
          <a:p>
            <a:r>
              <a:rPr lang="en-US" dirty="0"/>
              <a:t>16:30</a:t>
            </a:r>
          </a:p>
        </p:txBody>
      </p:sp>
      <p:sp>
        <p:nvSpPr>
          <p:cNvPr id="21" name="Rectangle 20"/>
          <p:cNvSpPr/>
          <p:nvPr/>
        </p:nvSpPr>
        <p:spPr>
          <a:xfrm>
            <a:off x="2152650" y="2621028"/>
            <a:ext cx="2923224" cy="39524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387983" y="3193367"/>
            <a:ext cx="154744" cy="6893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3072740" y="3207434"/>
            <a:ext cx="148761" cy="2405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828888" y="3207434"/>
            <a:ext cx="186968" cy="303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4593569" y="3193367"/>
            <a:ext cx="186968" cy="1559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5397904" y="3207434"/>
            <a:ext cx="186969"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191455" y="3193367"/>
            <a:ext cx="186436" cy="3035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6959952" y="3193367"/>
            <a:ext cx="186436" cy="6893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076112" y="2621028"/>
            <a:ext cx="3006792" cy="39524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6196306" y="3244334"/>
            <a:ext cx="932243" cy="369332"/>
          </a:xfrm>
          <a:prstGeom prst="rect">
            <a:avLst/>
          </a:prstGeom>
          <a:solidFill>
            <a:schemeClr val="bg1"/>
          </a:solidFill>
        </p:spPr>
        <p:txBody>
          <a:bodyPr wrap="none" rtlCol="0">
            <a:spAutoFit/>
          </a:bodyPr>
          <a:lstStyle/>
          <a:p>
            <a:r>
              <a:rPr lang="en-US" dirty="0"/>
              <a:t>Depth 2</a:t>
            </a:r>
          </a:p>
        </p:txBody>
      </p:sp>
      <p:sp>
        <p:nvSpPr>
          <p:cNvPr id="49" name="TextBox 48"/>
          <p:cNvSpPr txBox="1"/>
          <p:nvPr/>
        </p:nvSpPr>
        <p:spPr>
          <a:xfrm>
            <a:off x="3087882" y="3250168"/>
            <a:ext cx="932243" cy="369332"/>
          </a:xfrm>
          <a:prstGeom prst="rect">
            <a:avLst/>
          </a:prstGeom>
          <a:solidFill>
            <a:schemeClr val="bg1"/>
          </a:solidFill>
        </p:spPr>
        <p:txBody>
          <a:bodyPr wrap="none" rtlCol="0">
            <a:spAutoFit/>
          </a:bodyPr>
          <a:lstStyle/>
          <a:p>
            <a:r>
              <a:rPr lang="en-US" dirty="0"/>
              <a:t>Depth 1</a:t>
            </a:r>
          </a:p>
        </p:txBody>
      </p:sp>
      <p:sp>
        <p:nvSpPr>
          <p:cNvPr id="27" name="TextBox 26">
            <a:extLst>
              <a:ext uri="{FF2B5EF4-FFF2-40B4-BE49-F238E27FC236}">
                <a16:creationId xmlns:a16="http://schemas.microsoft.com/office/drawing/2014/main" id="{16E5A478-ECB5-43B5-80D3-6E73B2AF2916}"/>
              </a:ext>
            </a:extLst>
          </p:cNvPr>
          <p:cNvSpPr txBox="1"/>
          <p:nvPr/>
        </p:nvSpPr>
        <p:spPr>
          <a:xfrm>
            <a:off x="9181225" y="2593486"/>
            <a:ext cx="2572625" cy="1754326"/>
          </a:xfrm>
          <a:prstGeom prst="rect">
            <a:avLst/>
          </a:prstGeom>
          <a:noFill/>
        </p:spPr>
        <p:txBody>
          <a:bodyPr wrap="square" rtlCol="0">
            <a:spAutoFit/>
          </a:bodyPr>
          <a:lstStyle/>
          <a:p>
            <a:r>
              <a:rPr lang="en-US" dirty="0"/>
              <a:t>This is not generally how the calculations are done for precipitation because it may not capture the highest precipitation rate over a given duration.</a:t>
            </a:r>
          </a:p>
        </p:txBody>
      </p:sp>
      <p:sp>
        <p:nvSpPr>
          <p:cNvPr id="28" name="TextBox 27">
            <a:extLst>
              <a:ext uri="{FF2B5EF4-FFF2-40B4-BE49-F238E27FC236}">
                <a16:creationId xmlns:a16="http://schemas.microsoft.com/office/drawing/2014/main" id="{8CC52F9C-03A4-4D10-B783-01893EDE1C71}"/>
              </a:ext>
            </a:extLst>
          </p:cNvPr>
          <p:cNvSpPr txBox="1"/>
          <p:nvPr/>
        </p:nvSpPr>
        <p:spPr>
          <a:xfrm>
            <a:off x="9181225" y="4886471"/>
            <a:ext cx="2572625" cy="923330"/>
          </a:xfrm>
          <a:prstGeom prst="rect">
            <a:avLst/>
          </a:prstGeom>
          <a:noFill/>
        </p:spPr>
        <p:txBody>
          <a:bodyPr wrap="square" rtlCol="0">
            <a:spAutoFit/>
          </a:bodyPr>
          <a:lstStyle/>
          <a:p>
            <a:r>
              <a:rPr lang="en-US" dirty="0"/>
              <a:t>A “sliding window” summary statistic is used instead.</a:t>
            </a:r>
          </a:p>
        </p:txBody>
      </p:sp>
      <p:sp>
        <p:nvSpPr>
          <p:cNvPr id="29" name="TextBox 28">
            <a:extLst>
              <a:ext uri="{FF2B5EF4-FFF2-40B4-BE49-F238E27FC236}">
                <a16:creationId xmlns:a16="http://schemas.microsoft.com/office/drawing/2014/main" id="{CD648CF4-2C95-4CCB-A6F2-48A95D2B7F39}"/>
              </a:ext>
            </a:extLst>
          </p:cNvPr>
          <p:cNvSpPr txBox="1"/>
          <p:nvPr/>
        </p:nvSpPr>
        <p:spPr>
          <a:xfrm>
            <a:off x="7729565" y="2648981"/>
            <a:ext cx="715260" cy="369332"/>
          </a:xfrm>
          <a:prstGeom prst="rect">
            <a:avLst/>
          </a:prstGeom>
          <a:noFill/>
        </p:spPr>
        <p:txBody>
          <a:bodyPr wrap="none" rtlCol="0">
            <a:spAutoFit/>
          </a:bodyPr>
          <a:lstStyle/>
          <a:p>
            <a:r>
              <a:rPr lang="en-US" dirty="0"/>
              <a:t>17:00</a:t>
            </a:r>
          </a:p>
        </p:txBody>
      </p:sp>
      <p:sp>
        <p:nvSpPr>
          <p:cNvPr id="5" name="Rectangle 4">
            <a:extLst>
              <a:ext uri="{FF2B5EF4-FFF2-40B4-BE49-F238E27FC236}">
                <a16:creationId xmlns:a16="http://schemas.microsoft.com/office/drawing/2014/main" id="{29979AE4-9DA7-471C-82B7-D8CA9C05094A}"/>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45</a:t>
            </a:fld>
            <a:endParaRPr lang="en-US" dirty="0">
              <a:solidFill>
                <a:schemeClr val="tx1"/>
              </a:solidFill>
            </a:endParaRPr>
          </a:p>
        </p:txBody>
      </p:sp>
    </p:spTree>
    <p:extLst>
      <p:ext uri="{BB962C8B-B14F-4D97-AF65-F5344CB8AC3E}">
        <p14:creationId xmlns:p14="http://schemas.microsoft.com/office/powerpoint/2010/main" val="322673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7" grpId="0" animBg="1"/>
      <p:bldP spid="48" grpId="0" animBg="1"/>
      <p:bldP spid="49" grpId="0" animBg="1"/>
      <p:bldP spid="27" grpId="0"/>
      <p:bldP spid="2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B6018E1A-D6AA-40D6-ABCB-1E7DAA1383A1}"/>
              </a:ext>
            </a:extLst>
          </p:cNvPr>
          <p:cNvSpPr/>
          <p:nvPr/>
        </p:nvSpPr>
        <p:spPr>
          <a:xfrm>
            <a:off x="2387983" y="3193367"/>
            <a:ext cx="154744" cy="6893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B9DAE2DD-B0BE-408F-AFD4-F77BDAD2DD70}"/>
              </a:ext>
            </a:extLst>
          </p:cNvPr>
          <p:cNvSpPr/>
          <p:nvPr/>
        </p:nvSpPr>
        <p:spPr>
          <a:xfrm>
            <a:off x="3072740" y="3207434"/>
            <a:ext cx="148761" cy="2405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07632DE9-BBF8-4FB6-A108-BB1A5F213E29}"/>
              </a:ext>
            </a:extLst>
          </p:cNvPr>
          <p:cNvSpPr/>
          <p:nvPr/>
        </p:nvSpPr>
        <p:spPr>
          <a:xfrm>
            <a:off x="3828888" y="3207434"/>
            <a:ext cx="186968" cy="303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EB24C44-28A3-4AC6-BB51-3378B5C0A7CE}"/>
              </a:ext>
            </a:extLst>
          </p:cNvPr>
          <p:cNvSpPr/>
          <p:nvPr/>
        </p:nvSpPr>
        <p:spPr>
          <a:xfrm>
            <a:off x="4593569" y="3193367"/>
            <a:ext cx="186968" cy="1559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6F97369-9235-489D-96C3-6C8573662284}"/>
              </a:ext>
            </a:extLst>
          </p:cNvPr>
          <p:cNvSpPr/>
          <p:nvPr/>
        </p:nvSpPr>
        <p:spPr>
          <a:xfrm>
            <a:off x="5397904" y="3207434"/>
            <a:ext cx="186969"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F3FD566B-B6C9-4FAA-9507-D367F4514587}"/>
              </a:ext>
            </a:extLst>
          </p:cNvPr>
          <p:cNvSpPr/>
          <p:nvPr/>
        </p:nvSpPr>
        <p:spPr>
          <a:xfrm>
            <a:off x="6191455" y="3193367"/>
            <a:ext cx="186436" cy="3035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84A02F8-A0C9-43D8-A78A-2A9746F0A452}"/>
              </a:ext>
            </a:extLst>
          </p:cNvPr>
          <p:cNvSpPr/>
          <p:nvPr/>
        </p:nvSpPr>
        <p:spPr>
          <a:xfrm>
            <a:off x="6959952" y="3193367"/>
            <a:ext cx="186436" cy="6893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6907"/>
            <a:ext cx="10515600" cy="1325563"/>
          </a:xfrm>
        </p:spPr>
        <p:txBody>
          <a:bodyPr/>
          <a:lstStyle/>
          <a:p>
            <a:r>
              <a:rPr lang="en-US" dirty="0"/>
              <a:t>Precipitation: risk and probabilistic analysis</a:t>
            </a:r>
          </a:p>
        </p:txBody>
      </p:sp>
      <p:sp>
        <p:nvSpPr>
          <p:cNvPr id="7" name="Rectangle 6"/>
          <p:cNvSpPr/>
          <p:nvPr/>
        </p:nvSpPr>
        <p:spPr>
          <a:xfrm>
            <a:off x="6959952" y="1343512"/>
            <a:ext cx="1843766" cy="4139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461810" y="1332470"/>
            <a:ext cx="7471917" cy="461665"/>
          </a:xfrm>
          <a:prstGeom prst="rect">
            <a:avLst/>
          </a:prstGeom>
          <a:noFill/>
        </p:spPr>
        <p:txBody>
          <a:bodyPr wrap="none" rtlCol="0">
            <a:spAutoFit/>
          </a:bodyPr>
          <a:lstStyle/>
          <a:p>
            <a:r>
              <a:rPr lang="en-US" sz="2400" dirty="0"/>
              <a:t>Exceedance probability of annual maximum 2-hour rainfall</a:t>
            </a:r>
          </a:p>
        </p:txBody>
      </p:sp>
      <p:sp>
        <p:nvSpPr>
          <p:cNvPr id="3" name="TextBox 2"/>
          <p:cNvSpPr txBox="1"/>
          <p:nvPr/>
        </p:nvSpPr>
        <p:spPr>
          <a:xfrm>
            <a:off x="1814235" y="2654300"/>
            <a:ext cx="715260" cy="369332"/>
          </a:xfrm>
          <a:prstGeom prst="rect">
            <a:avLst/>
          </a:prstGeom>
          <a:noFill/>
        </p:spPr>
        <p:txBody>
          <a:bodyPr wrap="none" rtlCol="0">
            <a:spAutoFit/>
          </a:bodyPr>
          <a:lstStyle/>
          <a:p>
            <a:r>
              <a:rPr lang="en-US" dirty="0"/>
              <a:t>13:00</a:t>
            </a:r>
          </a:p>
        </p:txBody>
      </p:sp>
      <p:sp>
        <p:nvSpPr>
          <p:cNvPr id="12" name="TextBox 11"/>
          <p:cNvSpPr txBox="1"/>
          <p:nvPr/>
        </p:nvSpPr>
        <p:spPr>
          <a:xfrm>
            <a:off x="2487335" y="2654300"/>
            <a:ext cx="715260" cy="369332"/>
          </a:xfrm>
          <a:prstGeom prst="rect">
            <a:avLst/>
          </a:prstGeom>
          <a:noFill/>
        </p:spPr>
        <p:txBody>
          <a:bodyPr wrap="none" rtlCol="0">
            <a:spAutoFit/>
          </a:bodyPr>
          <a:lstStyle/>
          <a:p>
            <a:r>
              <a:rPr lang="en-US" dirty="0"/>
              <a:t>13:30</a:t>
            </a:r>
          </a:p>
        </p:txBody>
      </p:sp>
      <p:sp>
        <p:nvSpPr>
          <p:cNvPr id="13" name="TextBox 12"/>
          <p:cNvSpPr txBox="1"/>
          <p:nvPr/>
        </p:nvSpPr>
        <p:spPr>
          <a:xfrm>
            <a:off x="3191985" y="2654300"/>
            <a:ext cx="715260" cy="369332"/>
          </a:xfrm>
          <a:prstGeom prst="rect">
            <a:avLst/>
          </a:prstGeom>
          <a:noFill/>
        </p:spPr>
        <p:txBody>
          <a:bodyPr wrap="none" rtlCol="0">
            <a:spAutoFit/>
          </a:bodyPr>
          <a:lstStyle/>
          <a:p>
            <a:r>
              <a:rPr lang="en-US" dirty="0"/>
              <a:t>14:00</a:t>
            </a:r>
          </a:p>
        </p:txBody>
      </p:sp>
      <p:sp>
        <p:nvSpPr>
          <p:cNvPr id="16" name="TextBox 15"/>
          <p:cNvSpPr txBox="1"/>
          <p:nvPr/>
        </p:nvSpPr>
        <p:spPr>
          <a:xfrm>
            <a:off x="3973235" y="2654300"/>
            <a:ext cx="715260" cy="369332"/>
          </a:xfrm>
          <a:prstGeom prst="rect">
            <a:avLst/>
          </a:prstGeom>
          <a:noFill/>
        </p:spPr>
        <p:txBody>
          <a:bodyPr wrap="none" rtlCol="0">
            <a:spAutoFit/>
          </a:bodyPr>
          <a:lstStyle/>
          <a:p>
            <a:r>
              <a:rPr lang="en-US" dirty="0"/>
              <a:t>14:30</a:t>
            </a:r>
          </a:p>
        </p:txBody>
      </p:sp>
      <p:sp>
        <p:nvSpPr>
          <p:cNvPr id="17" name="TextBox 16"/>
          <p:cNvSpPr txBox="1"/>
          <p:nvPr/>
        </p:nvSpPr>
        <p:spPr>
          <a:xfrm>
            <a:off x="4684435" y="2658033"/>
            <a:ext cx="715260" cy="369332"/>
          </a:xfrm>
          <a:prstGeom prst="rect">
            <a:avLst/>
          </a:prstGeom>
          <a:noFill/>
        </p:spPr>
        <p:txBody>
          <a:bodyPr wrap="none" rtlCol="0">
            <a:spAutoFit/>
          </a:bodyPr>
          <a:lstStyle/>
          <a:p>
            <a:r>
              <a:rPr lang="en-US" dirty="0"/>
              <a:t>15:00</a:t>
            </a:r>
          </a:p>
        </p:txBody>
      </p:sp>
      <p:sp>
        <p:nvSpPr>
          <p:cNvPr id="18" name="TextBox 17"/>
          <p:cNvSpPr txBox="1"/>
          <p:nvPr/>
        </p:nvSpPr>
        <p:spPr>
          <a:xfrm>
            <a:off x="5477985" y="2654300"/>
            <a:ext cx="715260" cy="369332"/>
          </a:xfrm>
          <a:prstGeom prst="rect">
            <a:avLst/>
          </a:prstGeom>
          <a:noFill/>
        </p:spPr>
        <p:txBody>
          <a:bodyPr wrap="none" rtlCol="0">
            <a:spAutoFit/>
          </a:bodyPr>
          <a:lstStyle/>
          <a:p>
            <a:r>
              <a:rPr lang="en-US" dirty="0"/>
              <a:t>15:30</a:t>
            </a:r>
          </a:p>
        </p:txBody>
      </p:sp>
      <p:sp>
        <p:nvSpPr>
          <p:cNvPr id="19" name="TextBox 18"/>
          <p:cNvSpPr txBox="1"/>
          <p:nvPr/>
        </p:nvSpPr>
        <p:spPr>
          <a:xfrm>
            <a:off x="6271535" y="2654300"/>
            <a:ext cx="715260" cy="369332"/>
          </a:xfrm>
          <a:prstGeom prst="rect">
            <a:avLst/>
          </a:prstGeom>
          <a:noFill/>
        </p:spPr>
        <p:txBody>
          <a:bodyPr wrap="none" rtlCol="0">
            <a:spAutoFit/>
          </a:bodyPr>
          <a:lstStyle/>
          <a:p>
            <a:r>
              <a:rPr lang="en-US" dirty="0"/>
              <a:t>16:00</a:t>
            </a:r>
          </a:p>
        </p:txBody>
      </p:sp>
      <p:sp>
        <p:nvSpPr>
          <p:cNvPr id="20" name="TextBox 19"/>
          <p:cNvSpPr txBox="1"/>
          <p:nvPr/>
        </p:nvSpPr>
        <p:spPr>
          <a:xfrm>
            <a:off x="7029704" y="2654300"/>
            <a:ext cx="715260" cy="369332"/>
          </a:xfrm>
          <a:prstGeom prst="rect">
            <a:avLst/>
          </a:prstGeom>
          <a:noFill/>
        </p:spPr>
        <p:txBody>
          <a:bodyPr wrap="none" rtlCol="0">
            <a:spAutoFit/>
          </a:bodyPr>
          <a:lstStyle/>
          <a:p>
            <a:r>
              <a:rPr lang="en-US" dirty="0"/>
              <a:t>16:30</a:t>
            </a:r>
          </a:p>
        </p:txBody>
      </p:sp>
      <p:sp>
        <p:nvSpPr>
          <p:cNvPr id="21" name="Rectangle 20"/>
          <p:cNvSpPr/>
          <p:nvPr/>
        </p:nvSpPr>
        <p:spPr>
          <a:xfrm>
            <a:off x="2173009" y="2609650"/>
            <a:ext cx="2990651" cy="40007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085435" y="3202478"/>
            <a:ext cx="847411" cy="338554"/>
          </a:xfrm>
          <a:prstGeom prst="rect">
            <a:avLst/>
          </a:prstGeom>
          <a:solidFill>
            <a:schemeClr val="bg1"/>
          </a:solidFill>
        </p:spPr>
        <p:txBody>
          <a:bodyPr wrap="none" rtlCol="0">
            <a:spAutoFit/>
          </a:bodyPr>
          <a:lstStyle/>
          <a:p>
            <a:r>
              <a:rPr lang="en-US" sz="1600" dirty="0"/>
              <a:t>Depth 1</a:t>
            </a:r>
          </a:p>
        </p:txBody>
      </p:sp>
      <p:sp>
        <p:nvSpPr>
          <p:cNvPr id="23" name="TextBox 22"/>
          <p:cNvSpPr txBox="1"/>
          <p:nvPr/>
        </p:nvSpPr>
        <p:spPr>
          <a:xfrm>
            <a:off x="3892706" y="3204970"/>
            <a:ext cx="847411" cy="338554"/>
          </a:xfrm>
          <a:prstGeom prst="rect">
            <a:avLst/>
          </a:prstGeom>
          <a:solidFill>
            <a:schemeClr val="bg1"/>
          </a:solidFill>
        </p:spPr>
        <p:txBody>
          <a:bodyPr wrap="none" rtlCol="0">
            <a:spAutoFit/>
          </a:bodyPr>
          <a:lstStyle/>
          <a:p>
            <a:r>
              <a:rPr lang="en-US" sz="1600" dirty="0"/>
              <a:t>Depth 2</a:t>
            </a:r>
          </a:p>
        </p:txBody>
      </p:sp>
      <p:sp>
        <p:nvSpPr>
          <p:cNvPr id="24" name="TextBox 23"/>
          <p:cNvSpPr txBox="1"/>
          <p:nvPr/>
        </p:nvSpPr>
        <p:spPr>
          <a:xfrm>
            <a:off x="4674821" y="3202478"/>
            <a:ext cx="847411" cy="338554"/>
          </a:xfrm>
          <a:prstGeom prst="rect">
            <a:avLst/>
          </a:prstGeom>
          <a:solidFill>
            <a:schemeClr val="bg1"/>
          </a:solidFill>
        </p:spPr>
        <p:txBody>
          <a:bodyPr wrap="none" rtlCol="0">
            <a:spAutoFit/>
          </a:bodyPr>
          <a:lstStyle/>
          <a:p>
            <a:r>
              <a:rPr lang="en-US" sz="1600" dirty="0"/>
              <a:t>Depth 3</a:t>
            </a:r>
          </a:p>
        </p:txBody>
      </p:sp>
      <p:sp>
        <p:nvSpPr>
          <p:cNvPr id="25" name="TextBox 24"/>
          <p:cNvSpPr txBox="1"/>
          <p:nvPr/>
        </p:nvSpPr>
        <p:spPr>
          <a:xfrm>
            <a:off x="5492715" y="3207434"/>
            <a:ext cx="847411" cy="338554"/>
          </a:xfrm>
          <a:prstGeom prst="rect">
            <a:avLst/>
          </a:prstGeom>
          <a:solidFill>
            <a:schemeClr val="bg1"/>
          </a:solidFill>
        </p:spPr>
        <p:txBody>
          <a:bodyPr wrap="none" rtlCol="0">
            <a:spAutoFit/>
          </a:bodyPr>
          <a:lstStyle/>
          <a:p>
            <a:r>
              <a:rPr lang="en-US" sz="1600" dirty="0"/>
              <a:t>Depth 4</a:t>
            </a:r>
          </a:p>
        </p:txBody>
      </p:sp>
      <p:sp>
        <p:nvSpPr>
          <p:cNvPr id="11" name="Right Arrow 10"/>
          <p:cNvSpPr/>
          <p:nvPr/>
        </p:nvSpPr>
        <p:spPr>
          <a:xfrm>
            <a:off x="6758819" y="3222204"/>
            <a:ext cx="2847297" cy="369332"/>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9798434" y="3083704"/>
            <a:ext cx="1913985" cy="646331"/>
          </a:xfrm>
          <a:prstGeom prst="rect">
            <a:avLst/>
          </a:prstGeom>
          <a:noFill/>
        </p:spPr>
        <p:txBody>
          <a:bodyPr wrap="none" rtlCol="0">
            <a:spAutoFit/>
          </a:bodyPr>
          <a:lstStyle/>
          <a:p>
            <a:r>
              <a:rPr lang="en-US" dirty="0"/>
              <a:t>Depth duration</a:t>
            </a:r>
          </a:p>
          <a:p>
            <a:r>
              <a:rPr lang="en-US" dirty="0"/>
              <a:t>frequency analysis</a:t>
            </a:r>
          </a:p>
        </p:txBody>
      </p:sp>
      <p:grpSp>
        <p:nvGrpSpPr>
          <p:cNvPr id="40" name="Group 39"/>
          <p:cNvGrpSpPr/>
          <p:nvPr/>
        </p:nvGrpSpPr>
        <p:grpSpPr>
          <a:xfrm>
            <a:off x="3032514" y="3591536"/>
            <a:ext cx="3389983" cy="1124777"/>
            <a:chOff x="2624984" y="3633670"/>
            <a:chExt cx="3389983" cy="1124777"/>
          </a:xfrm>
        </p:grpSpPr>
        <p:sp>
          <p:nvSpPr>
            <p:cNvPr id="28" name="Right Arrow 27"/>
            <p:cNvSpPr/>
            <p:nvPr/>
          </p:nvSpPr>
          <p:spPr>
            <a:xfrm rot="5400000">
              <a:off x="2912966" y="3650986"/>
              <a:ext cx="403120" cy="369332"/>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TextBox 28"/>
                <p:cNvSpPr txBox="1"/>
                <p:nvPr/>
              </p:nvSpPr>
              <p:spPr>
                <a:xfrm>
                  <a:off x="2624984" y="4193531"/>
                  <a:ext cx="922047" cy="559961"/>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panose="02040503050406030204" pitchFamily="18" charset="0"/>
                              </a:rPr>
                            </m:ctrlPr>
                          </m:fPr>
                          <m:num>
                            <m:r>
                              <m:rPr>
                                <m:sty m:val="p"/>
                              </m:rPr>
                              <a:rPr lang="en-US" sz="1600" b="0" i="0" smtClean="0">
                                <a:latin typeface="Cambria Math" panose="02040503050406030204" pitchFamily="18" charset="0"/>
                              </a:rPr>
                              <m:t>Depth</m:t>
                            </m:r>
                            <m:r>
                              <a:rPr lang="en-US" sz="1600" b="0" i="0" smtClean="0">
                                <a:latin typeface="Cambria Math" panose="02040503050406030204" pitchFamily="18" charset="0"/>
                              </a:rPr>
                              <m:t> 1</m:t>
                            </m:r>
                          </m:num>
                          <m:den>
                            <m:r>
                              <a:rPr lang="en-US" sz="1600" b="0" i="0" smtClean="0">
                                <a:latin typeface="Cambria Math" panose="02040503050406030204" pitchFamily="18" charset="0"/>
                              </a:rPr>
                              <m:t>2 </m:t>
                            </m:r>
                            <m:r>
                              <m:rPr>
                                <m:sty m:val="p"/>
                              </m:rPr>
                              <a:rPr lang="en-US" sz="1600" b="0" i="0" smtClean="0">
                                <a:latin typeface="Cambria Math" panose="02040503050406030204" pitchFamily="18" charset="0"/>
                              </a:rPr>
                              <m:t>hours</m:t>
                            </m:r>
                          </m:den>
                        </m:f>
                      </m:oMath>
                    </m:oMathPara>
                  </a14:m>
                  <a:endParaRPr lang="en-US" sz="1600" dirty="0"/>
                </a:p>
              </p:txBody>
            </p:sp>
          </mc:Choice>
          <mc:Fallback xmlns="">
            <p:sp>
              <p:nvSpPr>
                <p:cNvPr id="29" name="TextBox 28"/>
                <p:cNvSpPr txBox="1">
                  <a:spLocks noRot="1" noChangeAspect="1" noMove="1" noResize="1" noEditPoints="1" noAdjustHandles="1" noChangeArrowheads="1" noChangeShapeType="1" noTextEdit="1"/>
                </p:cNvSpPr>
                <p:nvPr/>
              </p:nvSpPr>
              <p:spPr>
                <a:xfrm>
                  <a:off x="2624984" y="4193531"/>
                  <a:ext cx="922047" cy="559961"/>
                </a:xfrm>
                <a:prstGeom prst="rect">
                  <a:avLst/>
                </a:prstGeom>
                <a:blipFill>
                  <a:blip r:embed="rId2"/>
                  <a:stretch>
                    <a:fillRect/>
                  </a:stretch>
                </a:blipFill>
              </p:spPr>
              <p:txBody>
                <a:bodyPr/>
                <a:lstStyle/>
                <a:p>
                  <a:r>
                    <a:rPr lang="en-US">
                      <a:noFill/>
                    </a:rPr>
                    <a:t> </a:t>
                  </a:r>
                </a:p>
              </p:txBody>
            </p:sp>
          </mc:Fallback>
        </mc:AlternateContent>
        <p:sp>
          <p:nvSpPr>
            <p:cNvPr id="30" name="Right Arrow 29"/>
            <p:cNvSpPr/>
            <p:nvPr/>
          </p:nvSpPr>
          <p:spPr>
            <a:xfrm rot="5400000">
              <a:off x="3723548" y="3650564"/>
              <a:ext cx="403120" cy="369332"/>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TextBox 30"/>
                <p:cNvSpPr txBox="1"/>
                <p:nvPr/>
              </p:nvSpPr>
              <p:spPr>
                <a:xfrm>
                  <a:off x="3442008" y="4193530"/>
                  <a:ext cx="922047" cy="559961"/>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panose="02040503050406030204" pitchFamily="18" charset="0"/>
                              </a:rPr>
                            </m:ctrlPr>
                          </m:fPr>
                          <m:num>
                            <m:r>
                              <m:rPr>
                                <m:sty m:val="p"/>
                              </m:rPr>
                              <a:rPr lang="en-US" sz="1600" b="0" i="0" smtClean="0">
                                <a:latin typeface="Cambria Math" panose="02040503050406030204" pitchFamily="18" charset="0"/>
                              </a:rPr>
                              <m:t>Depth</m:t>
                            </m:r>
                            <m:r>
                              <a:rPr lang="en-US" sz="1600" b="0" i="0" smtClean="0">
                                <a:latin typeface="Cambria Math" panose="02040503050406030204" pitchFamily="18" charset="0"/>
                              </a:rPr>
                              <m:t> 2</m:t>
                            </m:r>
                          </m:num>
                          <m:den>
                            <m:r>
                              <a:rPr lang="en-US" sz="1600" b="0" i="0" smtClean="0">
                                <a:latin typeface="Cambria Math" panose="02040503050406030204" pitchFamily="18" charset="0"/>
                              </a:rPr>
                              <m:t>2 </m:t>
                            </m:r>
                            <m:r>
                              <m:rPr>
                                <m:sty m:val="p"/>
                              </m:rPr>
                              <a:rPr lang="en-US" sz="1600" b="0" i="0" smtClean="0">
                                <a:latin typeface="Cambria Math" panose="02040503050406030204" pitchFamily="18" charset="0"/>
                              </a:rPr>
                              <m:t>hours</m:t>
                            </m:r>
                          </m:den>
                        </m:f>
                      </m:oMath>
                    </m:oMathPara>
                  </a14:m>
                  <a:endParaRPr lang="en-US" sz="1600" dirty="0"/>
                </a:p>
              </p:txBody>
            </p:sp>
          </mc:Choice>
          <mc:Fallback xmlns="">
            <p:sp>
              <p:nvSpPr>
                <p:cNvPr id="31" name="TextBox 30"/>
                <p:cNvSpPr txBox="1">
                  <a:spLocks noRot="1" noChangeAspect="1" noMove="1" noResize="1" noEditPoints="1" noAdjustHandles="1" noChangeArrowheads="1" noChangeShapeType="1" noTextEdit="1"/>
                </p:cNvSpPr>
                <p:nvPr/>
              </p:nvSpPr>
              <p:spPr>
                <a:xfrm>
                  <a:off x="3442008" y="4193530"/>
                  <a:ext cx="922047" cy="559961"/>
                </a:xfrm>
                <a:prstGeom prst="rect">
                  <a:avLst/>
                </a:prstGeom>
                <a:blipFill>
                  <a:blip r:embed="rId3"/>
                  <a:stretch>
                    <a:fillRect/>
                  </a:stretch>
                </a:blipFill>
              </p:spPr>
              <p:txBody>
                <a:bodyPr/>
                <a:lstStyle/>
                <a:p>
                  <a:r>
                    <a:rPr lang="en-US">
                      <a:noFill/>
                    </a:rPr>
                    <a:t> </a:t>
                  </a:r>
                </a:p>
              </p:txBody>
            </p:sp>
          </mc:Fallback>
        </mc:AlternateContent>
        <p:sp>
          <p:nvSpPr>
            <p:cNvPr id="32" name="Right Arrow 31"/>
            <p:cNvSpPr/>
            <p:nvPr/>
          </p:nvSpPr>
          <p:spPr>
            <a:xfrm rot="5400000">
              <a:off x="4499808" y="3663433"/>
              <a:ext cx="403120" cy="369332"/>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3" name="TextBox 32"/>
                <p:cNvSpPr txBox="1"/>
                <p:nvPr/>
              </p:nvSpPr>
              <p:spPr>
                <a:xfrm>
                  <a:off x="4274340" y="4198486"/>
                  <a:ext cx="922047" cy="559961"/>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panose="02040503050406030204" pitchFamily="18" charset="0"/>
                              </a:rPr>
                            </m:ctrlPr>
                          </m:fPr>
                          <m:num>
                            <m:r>
                              <m:rPr>
                                <m:sty m:val="p"/>
                              </m:rPr>
                              <a:rPr lang="en-US" sz="1600" b="0" i="0" smtClean="0">
                                <a:latin typeface="Cambria Math" panose="02040503050406030204" pitchFamily="18" charset="0"/>
                              </a:rPr>
                              <m:t>Depth</m:t>
                            </m:r>
                            <m:r>
                              <a:rPr lang="en-US" sz="1600" b="0" i="0" smtClean="0">
                                <a:latin typeface="Cambria Math" panose="02040503050406030204" pitchFamily="18" charset="0"/>
                              </a:rPr>
                              <m:t> 3</m:t>
                            </m:r>
                          </m:num>
                          <m:den>
                            <m:r>
                              <a:rPr lang="en-US" sz="1600" b="0" i="0" smtClean="0">
                                <a:latin typeface="Cambria Math" panose="02040503050406030204" pitchFamily="18" charset="0"/>
                              </a:rPr>
                              <m:t>2 </m:t>
                            </m:r>
                            <m:r>
                              <m:rPr>
                                <m:sty m:val="p"/>
                              </m:rPr>
                              <a:rPr lang="en-US" sz="1600" b="0" i="0" smtClean="0">
                                <a:latin typeface="Cambria Math" panose="02040503050406030204" pitchFamily="18" charset="0"/>
                              </a:rPr>
                              <m:t>hours</m:t>
                            </m:r>
                          </m:den>
                        </m:f>
                      </m:oMath>
                    </m:oMathPara>
                  </a14:m>
                  <a:endParaRPr lang="en-US" sz="1600" dirty="0"/>
                </a:p>
              </p:txBody>
            </p:sp>
          </mc:Choice>
          <mc:Fallback xmlns="">
            <p:sp>
              <p:nvSpPr>
                <p:cNvPr id="33" name="TextBox 32"/>
                <p:cNvSpPr txBox="1">
                  <a:spLocks noRot="1" noChangeAspect="1" noMove="1" noResize="1" noEditPoints="1" noAdjustHandles="1" noChangeArrowheads="1" noChangeShapeType="1" noTextEdit="1"/>
                </p:cNvSpPr>
                <p:nvPr/>
              </p:nvSpPr>
              <p:spPr>
                <a:xfrm>
                  <a:off x="4274340" y="4198486"/>
                  <a:ext cx="922047" cy="559961"/>
                </a:xfrm>
                <a:prstGeom prst="rect">
                  <a:avLst/>
                </a:prstGeom>
                <a:blipFill>
                  <a:blip r:embed="rId4"/>
                  <a:stretch>
                    <a:fillRect/>
                  </a:stretch>
                </a:blipFill>
              </p:spPr>
              <p:txBody>
                <a:bodyPr/>
                <a:lstStyle/>
                <a:p>
                  <a:r>
                    <a:rPr lang="en-US">
                      <a:noFill/>
                    </a:rPr>
                    <a:t> </a:t>
                  </a:r>
                </a:p>
              </p:txBody>
            </p:sp>
          </mc:Fallback>
        </mc:AlternateContent>
        <p:sp>
          <p:nvSpPr>
            <p:cNvPr id="34" name="Right Arrow 33"/>
            <p:cNvSpPr/>
            <p:nvPr/>
          </p:nvSpPr>
          <p:spPr>
            <a:xfrm rot="5400000">
              <a:off x="5281706" y="3663433"/>
              <a:ext cx="403120" cy="369332"/>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5" name="TextBox 34"/>
                <p:cNvSpPr txBox="1"/>
                <p:nvPr/>
              </p:nvSpPr>
              <p:spPr>
                <a:xfrm>
                  <a:off x="5092920" y="4185538"/>
                  <a:ext cx="922047" cy="559961"/>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panose="02040503050406030204" pitchFamily="18" charset="0"/>
                              </a:rPr>
                            </m:ctrlPr>
                          </m:fPr>
                          <m:num>
                            <m:r>
                              <m:rPr>
                                <m:sty m:val="p"/>
                              </m:rPr>
                              <a:rPr lang="en-US" sz="1600" b="0" i="0" smtClean="0">
                                <a:latin typeface="Cambria Math" panose="02040503050406030204" pitchFamily="18" charset="0"/>
                              </a:rPr>
                              <m:t>Depth</m:t>
                            </m:r>
                            <m:r>
                              <a:rPr lang="en-US" sz="1600" b="0" i="0" smtClean="0">
                                <a:latin typeface="Cambria Math" panose="02040503050406030204" pitchFamily="18" charset="0"/>
                              </a:rPr>
                              <m:t> 4</m:t>
                            </m:r>
                          </m:num>
                          <m:den>
                            <m:r>
                              <a:rPr lang="en-US" sz="1600" b="0" i="0" smtClean="0">
                                <a:latin typeface="Cambria Math" panose="02040503050406030204" pitchFamily="18" charset="0"/>
                              </a:rPr>
                              <m:t>2 </m:t>
                            </m:r>
                            <m:r>
                              <m:rPr>
                                <m:sty m:val="p"/>
                              </m:rPr>
                              <a:rPr lang="en-US" sz="1600" b="0" i="0" smtClean="0">
                                <a:latin typeface="Cambria Math" panose="02040503050406030204" pitchFamily="18" charset="0"/>
                              </a:rPr>
                              <m:t>hours</m:t>
                            </m:r>
                          </m:den>
                        </m:f>
                      </m:oMath>
                    </m:oMathPara>
                  </a14:m>
                  <a:endParaRPr lang="en-US" sz="1600" dirty="0"/>
                </a:p>
              </p:txBody>
            </p:sp>
          </mc:Choice>
          <mc:Fallback xmlns="">
            <p:sp>
              <p:nvSpPr>
                <p:cNvPr id="35" name="TextBox 34"/>
                <p:cNvSpPr txBox="1">
                  <a:spLocks noRot="1" noChangeAspect="1" noMove="1" noResize="1" noEditPoints="1" noAdjustHandles="1" noChangeArrowheads="1" noChangeShapeType="1" noTextEdit="1"/>
                </p:cNvSpPr>
                <p:nvPr/>
              </p:nvSpPr>
              <p:spPr>
                <a:xfrm>
                  <a:off x="5092920" y="4185538"/>
                  <a:ext cx="922047" cy="559961"/>
                </a:xfrm>
                <a:prstGeom prst="rect">
                  <a:avLst/>
                </a:prstGeom>
                <a:blipFill>
                  <a:blip r:embed="rId5"/>
                  <a:stretch>
                    <a:fillRect/>
                  </a:stretch>
                </a:blipFill>
              </p:spPr>
              <p:txBody>
                <a:bodyPr/>
                <a:lstStyle/>
                <a:p>
                  <a:r>
                    <a:rPr lang="en-US">
                      <a:noFill/>
                    </a:rPr>
                    <a:t> </a:t>
                  </a:r>
                </a:p>
              </p:txBody>
            </p:sp>
          </mc:Fallback>
        </mc:AlternateContent>
      </p:grpSp>
      <p:sp>
        <p:nvSpPr>
          <p:cNvPr id="38" name="Right Arrow 37"/>
          <p:cNvSpPr/>
          <p:nvPr/>
        </p:nvSpPr>
        <p:spPr>
          <a:xfrm>
            <a:off x="6758819" y="4246710"/>
            <a:ext cx="2806111" cy="369332"/>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p:cNvSpPr txBox="1"/>
          <p:nvPr/>
        </p:nvSpPr>
        <p:spPr>
          <a:xfrm>
            <a:off x="9798434" y="4121834"/>
            <a:ext cx="1913985" cy="646331"/>
          </a:xfrm>
          <a:prstGeom prst="rect">
            <a:avLst/>
          </a:prstGeom>
          <a:noFill/>
        </p:spPr>
        <p:txBody>
          <a:bodyPr wrap="none" rtlCol="0">
            <a:spAutoFit/>
          </a:bodyPr>
          <a:lstStyle/>
          <a:p>
            <a:r>
              <a:rPr lang="en-US" dirty="0"/>
              <a:t>Intensity duration</a:t>
            </a:r>
          </a:p>
          <a:p>
            <a:r>
              <a:rPr lang="en-US" dirty="0"/>
              <a:t>frequency analysis</a:t>
            </a:r>
          </a:p>
        </p:txBody>
      </p:sp>
      <p:sp>
        <p:nvSpPr>
          <p:cNvPr id="56" name="TextBox 55">
            <a:extLst>
              <a:ext uri="{FF2B5EF4-FFF2-40B4-BE49-F238E27FC236}">
                <a16:creationId xmlns:a16="http://schemas.microsoft.com/office/drawing/2014/main" id="{7EA5EC59-AD01-413F-A3CD-E684F9395F0A}"/>
              </a:ext>
            </a:extLst>
          </p:cNvPr>
          <p:cNvSpPr txBox="1"/>
          <p:nvPr/>
        </p:nvSpPr>
        <p:spPr>
          <a:xfrm>
            <a:off x="2530640" y="2121337"/>
            <a:ext cx="2068580" cy="461665"/>
          </a:xfrm>
          <a:prstGeom prst="rect">
            <a:avLst/>
          </a:prstGeom>
          <a:noFill/>
        </p:spPr>
        <p:txBody>
          <a:bodyPr wrap="none" rtlCol="0">
            <a:spAutoFit/>
          </a:bodyPr>
          <a:lstStyle/>
          <a:p>
            <a:r>
              <a:rPr lang="en-US" sz="2400" dirty="0"/>
              <a:t>Sliding window</a:t>
            </a:r>
          </a:p>
        </p:txBody>
      </p:sp>
      <p:sp>
        <p:nvSpPr>
          <p:cNvPr id="57" name="TextBox 56">
            <a:extLst>
              <a:ext uri="{FF2B5EF4-FFF2-40B4-BE49-F238E27FC236}">
                <a16:creationId xmlns:a16="http://schemas.microsoft.com/office/drawing/2014/main" id="{51110637-F65A-4745-B4E3-5642372CB7BF}"/>
              </a:ext>
            </a:extLst>
          </p:cNvPr>
          <p:cNvSpPr txBox="1"/>
          <p:nvPr/>
        </p:nvSpPr>
        <p:spPr>
          <a:xfrm>
            <a:off x="7739090" y="2648981"/>
            <a:ext cx="715260" cy="369332"/>
          </a:xfrm>
          <a:prstGeom prst="rect">
            <a:avLst/>
          </a:prstGeom>
          <a:noFill/>
        </p:spPr>
        <p:txBody>
          <a:bodyPr wrap="none" rtlCol="0">
            <a:spAutoFit/>
          </a:bodyPr>
          <a:lstStyle/>
          <a:p>
            <a:r>
              <a:rPr lang="en-US" dirty="0"/>
              <a:t>17:00</a:t>
            </a:r>
          </a:p>
        </p:txBody>
      </p:sp>
      <p:sp>
        <p:nvSpPr>
          <p:cNvPr id="4" name="Rectangle 3">
            <a:extLst>
              <a:ext uri="{FF2B5EF4-FFF2-40B4-BE49-F238E27FC236}">
                <a16:creationId xmlns:a16="http://schemas.microsoft.com/office/drawing/2014/main" id="{3F4455BD-99E4-4FB8-835D-A8723559E4D6}"/>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46</a:t>
            </a:fld>
            <a:endParaRPr lang="en-US" dirty="0">
              <a:solidFill>
                <a:schemeClr val="tx1"/>
              </a:solidFill>
            </a:endParaRPr>
          </a:p>
        </p:txBody>
      </p:sp>
    </p:spTree>
    <p:extLst>
      <p:ext uri="{BB962C8B-B14F-4D97-AF65-F5344CB8AC3E}">
        <p14:creationId xmlns:p14="http://schemas.microsoft.com/office/powerpoint/2010/main" val="44298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3"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9" presetClass="emph" presetSubtype="0" grpId="0" nodeType="withEffect">
                                  <p:stCondLst>
                                    <p:cond delay="0"/>
                                  </p:stCondLst>
                                  <p:childTnLst>
                                    <p:set>
                                      <p:cBhvr>
                                        <p:cTn id="15" dur="indefinite"/>
                                        <p:tgtEl>
                                          <p:spTgt spid="49"/>
                                        </p:tgtEl>
                                        <p:attrNameLst>
                                          <p:attrName>style.opacity</p:attrName>
                                        </p:attrNameLst>
                                      </p:cBhvr>
                                      <p:to>
                                        <p:strVal val="0.25"/>
                                      </p:to>
                                    </p:set>
                                    <p:animEffect filter="image" prLst="opacity: 0.25">
                                      <p:cBhvr rctx="IE">
                                        <p:cTn id="16" dur="indefinite"/>
                                        <p:tgtEl>
                                          <p:spTgt spid="49"/>
                                        </p:tgtEl>
                                      </p:cBhvr>
                                    </p:animEffect>
                                  </p:childTnLst>
                                </p:cTn>
                              </p:par>
                              <p:par>
                                <p:cTn id="17" presetID="9" presetClass="emph" presetSubtype="0" grpId="0" nodeType="withEffect">
                                  <p:stCondLst>
                                    <p:cond delay="0"/>
                                  </p:stCondLst>
                                  <p:childTnLst>
                                    <p:set>
                                      <p:cBhvr>
                                        <p:cTn id="18" dur="indefinite"/>
                                        <p:tgtEl>
                                          <p:spTgt spid="50"/>
                                        </p:tgtEl>
                                        <p:attrNameLst>
                                          <p:attrName>style.opacity</p:attrName>
                                        </p:attrNameLst>
                                      </p:cBhvr>
                                      <p:to>
                                        <p:strVal val="0.25"/>
                                      </p:to>
                                    </p:set>
                                    <p:animEffect filter="image" prLst="opacity: 0.25">
                                      <p:cBhvr rctx="IE">
                                        <p:cTn id="19" dur="indefinite"/>
                                        <p:tgtEl>
                                          <p:spTgt spid="50"/>
                                        </p:tgtEl>
                                      </p:cBhvr>
                                    </p:animEffect>
                                  </p:childTnLst>
                                </p:cTn>
                              </p:par>
                              <p:par>
                                <p:cTn id="20" presetID="9" presetClass="emph" presetSubtype="0" grpId="0" nodeType="withEffect">
                                  <p:stCondLst>
                                    <p:cond delay="0"/>
                                  </p:stCondLst>
                                  <p:childTnLst>
                                    <p:set>
                                      <p:cBhvr>
                                        <p:cTn id="21" dur="indefinite"/>
                                        <p:tgtEl>
                                          <p:spTgt spid="51"/>
                                        </p:tgtEl>
                                        <p:attrNameLst>
                                          <p:attrName>style.opacity</p:attrName>
                                        </p:attrNameLst>
                                      </p:cBhvr>
                                      <p:to>
                                        <p:strVal val="0.25"/>
                                      </p:to>
                                    </p:set>
                                    <p:animEffect filter="image" prLst="opacity: 0.25">
                                      <p:cBhvr rctx="IE">
                                        <p:cTn id="22" dur="indefinite"/>
                                        <p:tgtEl>
                                          <p:spTgt spid="51"/>
                                        </p:tgtEl>
                                      </p:cBhvr>
                                    </p:animEffect>
                                  </p:childTnLst>
                                </p:cTn>
                              </p:par>
                              <p:par>
                                <p:cTn id="23" presetID="9" presetClass="emph" presetSubtype="0" grpId="0" nodeType="withEffect">
                                  <p:stCondLst>
                                    <p:cond delay="0"/>
                                  </p:stCondLst>
                                  <p:childTnLst>
                                    <p:set>
                                      <p:cBhvr>
                                        <p:cTn id="24" dur="indefinite"/>
                                        <p:tgtEl>
                                          <p:spTgt spid="52"/>
                                        </p:tgtEl>
                                        <p:attrNameLst>
                                          <p:attrName>style.opacity</p:attrName>
                                        </p:attrNameLst>
                                      </p:cBhvr>
                                      <p:to>
                                        <p:strVal val="0.25"/>
                                      </p:to>
                                    </p:set>
                                    <p:animEffect filter="image" prLst="opacity: 0.25">
                                      <p:cBhvr rctx="IE">
                                        <p:cTn id="25" dur="indefinite"/>
                                        <p:tgtEl>
                                          <p:spTgt spid="52"/>
                                        </p:tgtEl>
                                      </p:cBhvr>
                                    </p:animEffect>
                                  </p:childTnLst>
                                </p:cTn>
                              </p:par>
                              <p:par>
                                <p:cTn id="26" presetID="9" presetClass="emph" presetSubtype="0" grpId="0" nodeType="withEffect">
                                  <p:stCondLst>
                                    <p:cond delay="0"/>
                                  </p:stCondLst>
                                  <p:childTnLst>
                                    <p:set>
                                      <p:cBhvr>
                                        <p:cTn id="27" dur="indefinite"/>
                                        <p:tgtEl>
                                          <p:spTgt spid="53"/>
                                        </p:tgtEl>
                                        <p:attrNameLst>
                                          <p:attrName>style.opacity</p:attrName>
                                        </p:attrNameLst>
                                      </p:cBhvr>
                                      <p:to>
                                        <p:strVal val="0.25"/>
                                      </p:to>
                                    </p:set>
                                    <p:animEffect filter="image" prLst="opacity: 0.25">
                                      <p:cBhvr rctx="IE">
                                        <p:cTn id="28" dur="indefinite"/>
                                        <p:tgtEl>
                                          <p:spTgt spid="53"/>
                                        </p:tgtEl>
                                      </p:cBhvr>
                                    </p:animEffect>
                                  </p:childTnLst>
                                </p:cTn>
                              </p:par>
                              <p:par>
                                <p:cTn id="29" presetID="9" presetClass="emph" presetSubtype="0" grpId="0" nodeType="withEffect">
                                  <p:stCondLst>
                                    <p:cond delay="0"/>
                                  </p:stCondLst>
                                  <p:childTnLst>
                                    <p:set>
                                      <p:cBhvr>
                                        <p:cTn id="30" dur="indefinite"/>
                                        <p:tgtEl>
                                          <p:spTgt spid="54"/>
                                        </p:tgtEl>
                                        <p:attrNameLst>
                                          <p:attrName>style.opacity</p:attrName>
                                        </p:attrNameLst>
                                      </p:cBhvr>
                                      <p:to>
                                        <p:strVal val="0.25"/>
                                      </p:to>
                                    </p:set>
                                    <p:animEffect filter="image" prLst="opacity: 0.25">
                                      <p:cBhvr rctx="IE">
                                        <p:cTn id="31" dur="indefinite"/>
                                        <p:tgtEl>
                                          <p:spTgt spid="54"/>
                                        </p:tgtEl>
                                      </p:cBhvr>
                                    </p:animEffect>
                                  </p:childTnLst>
                                </p:cTn>
                              </p:par>
                              <p:par>
                                <p:cTn id="32" presetID="9" presetClass="emph" presetSubtype="0" grpId="0" nodeType="withEffect">
                                  <p:stCondLst>
                                    <p:cond delay="0"/>
                                  </p:stCondLst>
                                  <p:childTnLst>
                                    <p:set>
                                      <p:cBhvr>
                                        <p:cTn id="33" dur="indefinite"/>
                                        <p:tgtEl>
                                          <p:spTgt spid="55"/>
                                        </p:tgtEl>
                                        <p:attrNameLst>
                                          <p:attrName>style.opacity</p:attrName>
                                        </p:attrNameLst>
                                      </p:cBhvr>
                                      <p:to>
                                        <p:strVal val="0.25"/>
                                      </p:to>
                                    </p:set>
                                    <p:animEffect filter="image" prLst="opacity: 0.25">
                                      <p:cBhvr rctx="IE">
                                        <p:cTn id="34" dur="indefinite"/>
                                        <p:tgtEl>
                                          <p:spTgt spid="5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1.45833E-6 -2.22222E-6 L 0.05365 0.00047 " pathEditMode="relative" rAng="0" ptsTypes="AA">
                                      <p:cBhvr>
                                        <p:cTn id="38" dur="2000" fill="hold"/>
                                        <p:tgtEl>
                                          <p:spTgt spid="21"/>
                                        </p:tgtEl>
                                        <p:attrNameLst>
                                          <p:attrName>ppt_x</p:attrName>
                                          <p:attrName>ppt_y</p:attrName>
                                        </p:attrNameLst>
                                      </p:cBhvr>
                                      <p:rCtr x="2682" y="23"/>
                                    </p:animMotion>
                                  </p:childTnLst>
                                </p:cTn>
                              </p:par>
                              <p:par>
                                <p:cTn id="39" presetID="42" presetClass="path" presetSubtype="0" accel="50000" decel="50000" fill="hold" grpId="0" nodeType="withEffect">
                                  <p:stCondLst>
                                    <p:cond delay="0"/>
                                  </p:stCondLst>
                                  <p:childTnLst>
                                    <p:animMotion origin="layout" path="M 2.29167E-6 -4.07407E-6 L 0.05026 0.0007 " pathEditMode="relative" rAng="0" ptsTypes="AA">
                                      <p:cBhvr>
                                        <p:cTn id="40" dur="2000" fill="hold"/>
                                        <p:tgtEl>
                                          <p:spTgt spid="56"/>
                                        </p:tgtEl>
                                        <p:attrNameLst>
                                          <p:attrName>ppt_x</p:attrName>
                                          <p:attrName>ppt_y</p:attrName>
                                        </p:attrNameLst>
                                      </p:cBhvr>
                                      <p:rCtr x="2513" y="23"/>
                                    </p:animMotion>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grpId="2" nodeType="clickEffect">
                                  <p:stCondLst>
                                    <p:cond delay="0"/>
                                  </p:stCondLst>
                                  <p:childTnLst>
                                    <p:animMotion origin="layout" path="M 0.05365 0.00047 L 0.11797 0.00232 " pathEditMode="relative" rAng="0" ptsTypes="AA">
                                      <p:cBhvr>
                                        <p:cTn id="48" dur="2000" fill="hold"/>
                                        <p:tgtEl>
                                          <p:spTgt spid="21"/>
                                        </p:tgtEl>
                                        <p:attrNameLst>
                                          <p:attrName>ppt_x</p:attrName>
                                          <p:attrName>ppt_y</p:attrName>
                                        </p:attrNameLst>
                                      </p:cBhvr>
                                      <p:rCtr x="3216" y="93"/>
                                    </p:animMotion>
                                  </p:childTnLst>
                                </p:cTn>
                              </p:par>
                              <p:par>
                                <p:cTn id="49" presetID="42" presetClass="path" presetSubtype="0" accel="50000" decel="50000" fill="hold" grpId="1" nodeType="withEffect">
                                  <p:stCondLst>
                                    <p:cond delay="0"/>
                                  </p:stCondLst>
                                  <p:childTnLst>
                                    <p:animMotion origin="layout" path="M 0.05026 0.0007 L 0.11784 0.00116 " pathEditMode="relative" rAng="0" ptsTypes="AA">
                                      <p:cBhvr>
                                        <p:cTn id="50" dur="2000" fill="hold"/>
                                        <p:tgtEl>
                                          <p:spTgt spid="56"/>
                                        </p:tgtEl>
                                        <p:attrNameLst>
                                          <p:attrName>ppt_x</p:attrName>
                                          <p:attrName>ppt_y</p:attrName>
                                        </p:attrNameLst>
                                      </p:cBhvr>
                                      <p:rCtr x="3372" y="23"/>
                                    </p:animMotion>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3" nodeType="clickEffect">
                                  <p:stCondLst>
                                    <p:cond delay="0"/>
                                  </p:stCondLst>
                                  <p:childTnLst>
                                    <p:animMotion origin="layout" path="M 0.11797 0.00232 L 0.18281 -0.00069 " pathEditMode="relative" rAng="0" ptsTypes="AA">
                                      <p:cBhvr>
                                        <p:cTn id="58" dur="2000" fill="hold"/>
                                        <p:tgtEl>
                                          <p:spTgt spid="21"/>
                                        </p:tgtEl>
                                        <p:attrNameLst>
                                          <p:attrName>ppt_x</p:attrName>
                                          <p:attrName>ppt_y</p:attrName>
                                        </p:attrNameLst>
                                      </p:cBhvr>
                                      <p:rCtr x="3242" y="-162"/>
                                    </p:animMotion>
                                  </p:childTnLst>
                                </p:cTn>
                              </p:par>
                              <p:par>
                                <p:cTn id="59" presetID="42" presetClass="path" presetSubtype="0" accel="50000" decel="50000" fill="hold" grpId="2" nodeType="withEffect">
                                  <p:stCondLst>
                                    <p:cond delay="0"/>
                                  </p:stCondLst>
                                  <p:childTnLst>
                                    <p:animMotion origin="layout" path="M 0.11784 0.00116 L 0.18138 0.00116 " pathEditMode="relative" rAng="0" ptsTypes="AA">
                                      <p:cBhvr>
                                        <p:cTn id="60" dur="2000" fill="hold"/>
                                        <p:tgtEl>
                                          <p:spTgt spid="56"/>
                                        </p:tgtEl>
                                        <p:attrNameLst>
                                          <p:attrName>ppt_x</p:attrName>
                                          <p:attrName>ppt_y</p:attrName>
                                        </p:attrNameLst>
                                      </p:cBhvr>
                                      <p:rCtr x="3177" y="0"/>
                                    </p:animMotion>
                                  </p:childTnLst>
                                </p:cTn>
                              </p:par>
                            </p:childTnLst>
                          </p:cTn>
                        </p:par>
                        <p:par>
                          <p:cTn id="61" fill="hold">
                            <p:stCondLst>
                              <p:cond delay="2000"/>
                            </p:stCondLst>
                            <p:childTnLst>
                              <p:par>
                                <p:cTn id="62" presetID="10" presetClass="entr" presetSubtype="0" fill="hold" grpId="0" nodeType="after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5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500"/>
                                        <p:tgtEl>
                                          <p:spTgt spid="3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fade">
                                      <p:cBhvr>
                                        <p:cTn id="8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3" grpId="0" animBg="1"/>
      <p:bldP spid="54" grpId="0" animBg="1"/>
      <p:bldP spid="55" grpId="0" animBg="1"/>
      <p:bldP spid="21" grpId="0" animBg="1"/>
      <p:bldP spid="21" grpId="1" animBg="1"/>
      <p:bldP spid="21" grpId="2" animBg="1"/>
      <p:bldP spid="21" grpId="3" animBg="1"/>
      <p:bldP spid="10" grpId="0" animBg="1"/>
      <p:bldP spid="23" grpId="0" animBg="1"/>
      <p:bldP spid="24" grpId="0" animBg="1"/>
      <p:bldP spid="25" grpId="0" animBg="1"/>
      <p:bldP spid="11" grpId="0" animBg="1"/>
      <p:bldP spid="27" grpId="0"/>
      <p:bldP spid="38" grpId="0" animBg="1"/>
      <p:bldP spid="39" grpId="0"/>
      <p:bldP spid="56" grpId="0"/>
      <p:bldP spid="56" grpId="1"/>
      <p:bldP spid="56" grpId="2"/>
      <p:bldP spid="56" grpId="3"/>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17362" y="122261"/>
            <a:ext cx="12509242" cy="6666043"/>
          </a:xfrm>
          <a:prstGeom prst="rect">
            <a:avLst/>
          </a:prstGeom>
        </p:spPr>
      </p:pic>
      <p:sp>
        <p:nvSpPr>
          <p:cNvPr id="5" name="TextBox 4"/>
          <p:cNvSpPr txBox="1"/>
          <p:nvPr/>
        </p:nvSpPr>
        <p:spPr>
          <a:xfrm>
            <a:off x="125301" y="5637228"/>
            <a:ext cx="5440528" cy="369332"/>
          </a:xfrm>
          <a:prstGeom prst="rect">
            <a:avLst/>
          </a:prstGeom>
          <a:solidFill>
            <a:schemeClr val="bg1"/>
          </a:solidFill>
          <a:ln>
            <a:solidFill>
              <a:schemeClr val="tx1"/>
            </a:solidFill>
          </a:ln>
        </p:spPr>
        <p:txBody>
          <a:bodyPr wrap="none" rtlCol="0">
            <a:spAutoFit/>
          </a:bodyPr>
          <a:lstStyle/>
          <a:p>
            <a:r>
              <a:rPr lang="en-US" dirty="0"/>
              <a:t>Figure 4.46 in Physical Hydrology 3</a:t>
            </a:r>
            <a:r>
              <a:rPr lang="en-US" baseline="30000" dirty="0"/>
              <a:t>rd</a:t>
            </a:r>
            <a:r>
              <a:rPr lang="en-US" dirty="0"/>
              <a:t> Edition by </a:t>
            </a:r>
            <a:r>
              <a:rPr lang="en-US" dirty="0" err="1"/>
              <a:t>Dingman</a:t>
            </a:r>
            <a:endParaRPr lang="en-US" dirty="0"/>
          </a:p>
        </p:txBody>
      </p:sp>
      <p:sp>
        <p:nvSpPr>
          <p:cNvPr id="4" name="Rectangle 3">
            <a:extLst>
              <a:ext uri="{FF2B5EF4-FFF2-40B4-BE49-F238E27FC236}">
                <a16:creationId xmlns:a16="http://schemas.microsoft.com/office/drawing/2014/main" id="{BF9A4558-82E1-4946-B924-E7AD3258610F}"/>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47</a:t>
            </a:fld>
            <a:endParaRPr lang="en-US" dirty="0">
              <a:solidFill>
                <a:schemeClr val="tx1"/>
              </a:solidFill>
            </a:endParaRPr>
          </a:p>
        </p:txBody>
      </p:sp>
      <p:sp>
        <p:nvSpPr>
          <p:cNvPr id="6" name="Rectangle 5">
            <a:extLst>
              <a:ext uri="{FF2B5EF4-FFF2-40B4-BE49-F238E27FC236}">
                <a16:creationId xmlns:a16="http://schemas.microsoft.com/office/drawing/2014/main" id="{6DC11B1D-5D97-4F8D-A8DF-091B68C1711E}"/>
              </a:ext>
            </a:extLst>
          </p:cNvPr>
          <p:cNvSpPr/>
          <p:nvPr/>
        </p:nvSpPr>
        <p:spPr>
          <a:xfrm>
            <a:off x="4974245" y="482108"/>
            <a:ext cx="3147199" cy="3693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02305B9-18DC-450B-A175-A7BC83B022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959" t="73316" r="38033"/>
          <a:stretch/>
        </p:blipFill>
        <p:spPr>
          <a:xfrm>
            <a:off x="5787815" y="1356852"/>
            <a:ext cx="5371798" cy="3470787"/>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139250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47639" b="5139"/>
          <a:stretch/>
        </p:blipFill>
        <p:spPr>
          <a:xfrm>
            <a:off x="291990" y="276223"/>
            <a:ext cx="12282150" cy="6727891"/>
          </a:xfrm>
          <a:prstGeom prst="rect">
            <a:avLst/>
          </a:prstGeom>
        </p:spPr>
      </p:pic>
      <p:sp>
        <p:nvSpPr>
          <p:cNvPr id="5" name="TextBox 4"/>
          <p:cNvSpPr txBox="1"/>
          <p:nvPr/>
        </p:nvSpPr>
        <p:spPr>
          <a:xfrm>
            <a:off x="18643" y="5627801"/>
            <a:ext cx="5440528" cy="369332"/>
          </a:xfrm>
          <a:prstGeom prst="rect">
            <a:avLst/>
          </a:prstGeom>
          <a:solidFill>
            <a:schemeClr val="bg1"/>
          </a:solidFill>
          <a:ln>
            <a:solidFill>
              <a:schemeClr val="tx1"/>
            </a:solidFill>
          </a:ln>
        </p:spPr>
        <p:txBody>
          <a:bodyPr wrap="none" rtlCol="0">
            <a:spAutoFit/>
          </a:bodyPr>
          <a:lstStyle/>
          <a:p>
            <a:r>
              <a:rPr lang="en-US" dirty="0"/>
              <a:t>Figure 4.46 in Physical Hydrology 3</a:t>
            </a:r>
            <a:r>
              <a:rPr lang="en-US" baseline="30000" dirty="0"/>
              <a:t>rd</a:t>
            </a:r>
            <a:r>
              <a:rPr lang="en-US" dirty="0"/>
              <a:t> Edition by </a:t>
            </a:r>
            <a:r>
              <a:rPr lang="en-US" dirty="0" err="1"/>
              <a:t>Dingman</a:t>
            </a:r>
            <a:endParaRPr lang="en-US" dirty="0"/>
          </a:p>
        </p:txBody>
      </p:sp>
      <p:sp>
        <p:nvSpPr>
          <p:cNvPr id="2" name="Rectangle 1">
            <a:extLst>
              <a:ext uri="{FF2B5EF4-FFF2-40B4-BE49-F238E27FC236}">
                <a16:creationId xmlns:a16="http://schemas.microsoft.com/office/drawing/2014/main" id="{104254F3-9C85-4F01-95A7-1C6AA3F5DD5C}"/>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48</a:t>
            </a:fld>
            <a:endParaRPr lang="en-US" dirty="0">
              <a:solidFill>
                <a:schemeClr val="tx1"/>
              </a:solidFill>
            </a:endParaRPr>
          </a:p>
        </p:txBody>
      </p:sp>
      <p:sp>
        <p:nvSpPr>
          <p:cNvPr id="6" name="Rectangle 5">
            <a:extLst>
              <a:ext uri="{FF2B5EF4-FFF2-40B4-BE49-F238E27FC236}">
                <a16:creationId xmlns:a16="http://schemas.microsoft.com/office/drawing/2014/main" id="{1783CCF4-D33E-4DF3-87D3-F8D673B8F7EA}"/>
              </a:ext>
            </a:extLst>
          </p:cNvPr>
          <p:cNvSpPr/>
          <p:nvPr/>
        </p:nvSpPr>
        <p:spPr>
          <a:xfrm>
            <a:off x="4757936" y="506828"/>
            <a:ext cx="3324180" cy="3693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5361AC4-8582-4AA1-826B-2426B106DBE0}"/>
              </a:ext>
            </a:extLst>
          </p:cNvPr>
          <p:cNvPicPr>
            <a:picLocks noChangeAspect="1"/>
          </p:cNvPicPr>
          <p:nvPr/>
        </p:nvPicPr>
        <p:blipFill rotWithShape="1">
          <a:blip r:embed="rId3"/>
          <a:srcRect t="2500"/>
          <a:stretch/>
        </p:blipFill>
        <p:spPr>
          <a:xfrm>
            <a:off x="5787814" y="1356852"/>
            <a:ext cx="5371797" cy="3458497"/>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383865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Precipitation: topics covered</a:t>
            </a:r>
          </a:p>
        </p:txBody>
      </p:sp>
      <p:sp>
        <p:nvSpPr>
          <p:cNvPr id="4" name="TextBox 3"/>
          <p:cNvSpPr txBox="1"/>
          <p:nvPr/>
        </p:nvSpPr>
        <p:spPr>
          <a:xfrm>
            <a:off x="1306900" y="2238374"/>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Causes of precipitation:</a:t>
            </a:r>
            <a:r>
              <a:rPr lang="en-US" dirty="0">
                <a:solidFill>
                  <a:schemeClr val="bg2">
                    <a:lumMod val="75000"/>
                  </a:schemeClr>
                </a:solidFill>
              </a:rPr>
              <a:t> the local and global circulations that generate the uplift necessary to cause meaningful precipitation</a:t>
            </a:r>
          </a:p>
        </p:txBody>
      </p:sp>
      <p:sp>
        <p:nvSpPr>
          <p:cNvPr id="5" name="TextBox 4"/>
          <p:cNvSpPr txBox="1"/>
          <p:nvPr/>
        </p:nvSpPr>
        <p:spPr>
          <a:xfrm>
            <a:off x="1306901" y="1462088"/>
            <a:ext cx="9342050" cy="646331"/>
          </a:xfrm>
          <a:prstGeom prst="rect">
            <a:avLst/>
          </a:prstGeom>
          <a:noFill/>
        </p:spPr>
        <p:txBody>
          <a:bodyPr wrap="square" rtlCol="0">
            <a:spAutoFit/>
          </a:bodyPr>
          <a:lstStyle/>
          <a:p>
            <a:pPr marL="231775" indent="-231775"/>
            <a:r>
              <a:rPr lang="en-US" b="1" i="1" dirty="0">
                <a:solidFill>
                  <a:schemeClr val="bg2">
                    <a:lumMod val="75000"/>
                  </a:schemeClr>
                </a:solidFill>
              </a:rPr>
              <a:t>Water in the air:</a:t>
            </a:r>
            <a:r>
              <a:rPr lang="en-US" dirty="0">
                <a:solidFill>
                  <a:schemeClr val="bg2">
                    <a:lumMod val="75000"/>
                  </a:schemeClr>
                </a:solidFill>
              </a:rPr>
              <a:t> the fundamental vocabulary and concepts necessary for characterizing the physics of water in the air</a:t>
            </a:r>
          </a:p>
        </p:txBody>
      </p:sp>
      <p:sp>
        <p:nvSpPr>
          <p:cNvPr id="9" name="TextBox 8">
            <a:extLst>
              <a:ext uri="{FF2B5EF4-FFF2-40B4-BE49-F238E27FC236}">
                <a16:creationId xmlns:a16="http://schemas.microsoft.com/office/drawing/2014/main" id="{9138E1C1-531F-454C-87A4-EA2592704B14}"/>
              </a:ext>
            </a:extLst>
          </p:cNvPr>
          <p:cNvSpPr txBox="1"/>
          <p:nvPr/>
        </p:nvSpPr>
        <p:spPr>
          <a:xfrm>
            <a:off x="1306899" y="3014660"/>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Types of precipitation:</a:t>
            </a:r>
            <a:r>
              <a:rPr lang="en-US" dirty="0">
                <a:solidFill>
                  <a:schemeClr val="bg2">
                    <a:lumMod val="75000"/>
                  </a:schemeClr>
                </a:solidFill>
              </a:rPr>
              <a:t> the conditions that dictate the physical state of precipitation (e.g. rain vs. snow)</a:t>
            </a:r>
          </a:p>
        </p:txBody>
      </p:sp>
      <p:sp>
        <p:nvSpPr>
          <p:cNvPr id="10" name="TextBox 9">
            <a:extLst>
              <a:ext uri="{FF2B5EF4-FFF2-40B4-BE49-F238E27FC236}">
                <a16:creationId xmlns:a16="http://schemas.microsoft.com/office/drawing/2014/main" id="{B06D991E-3BF2-4624-9E79-B80D3CF0185B}"/>
              </a:ext>
            </a:extLst>
          </p:cNvPr>
          <p:cNvSpPr txBox="1"/>
          <p:nvPr/>
        </p:nvSpPr>
        <p:spPr>
          <a:xfrm>
            <a:off x="1306899" y="3790946"/>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Measurement of precipitation:</a:t>
            </a:r>
            <a:r>
              <a:rPr lang="en-US" dirty="0">
                <a:solidFill>
                  <a:schemeClr val="bg2">
                    <a:lumMod val="75000"/>
                  </a:schemeClr>
                </a:solidFill>
              </a:rPr>
              <a:t> the basics of measuring precipitation at given location and translating point measurements to estimates of precipitation over watersheds</a:t>
            </a:r>
          </a:p>
        </p:txBody>
      </p:sp>
      <p:sp>
        <p:nvSpPr>
          <p:cNvPr id="11" name="TextBox 10">
            <a:extLst>
              <a:ext uri="{FF2B5EF4-FFF2-40B4-BE49-F238E27FC236}">
                <a16:creationId xmlns:a16="http://schemas.microsoft.com/office/drawing/2014/main" id="{341DB125-D6A8-43C9-9905-CAAB0D6677C4}"/>
              </a:ext>
            </a:extLst>
          </p:cNvPr>
          <p:cNvSpPr txBox="1"/>
          <p:nvPr/>
        </p:nvSpPr>
        <p:spPr>
          <a:xfrm>
            <a:off x="1306899" y="4567232"/>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Interpreting hyetographs:</a:t>
            </a:r>
            <a:r>
              <a:rPr lang="en-US" dirty="0">
                <a:solidFill>
                  <a:schemeClr val="bg2">
                    <a:lumMod val="75000"/>
                  </a:schemeClr>
                </a:solidFill>
              </a:rPr>
              <a:t> fundamentals of interpreting visualizations of precipitation over time and the typical summary statistics and probabilistic approaches to analyzing hyetographs</a:t>
            </a:r>
          </a:p>
        </p:txBody>
      </p:sp>
      <p:sp>
        <p:nvSpPr>
          <p:cNvPr id="12" name="TextBox 11">
            <a:extLst>
              <a:ext uri="{FF2B5EF4-FFF2-40B4-BE49-F238E27FC236}">
                <a16:creationId xmlns:a16="http://schemas.microsoft.com/office/drawing/2014/main" id="{14AD22FA-BC8F-4D99-B648-6470A89745B0}"/>
              </a:ext>
            </a:extLst>
          </p:cNvPr>
          <p:cNvSpPr txBox="1"/>
          <p:nvPr/>
        </p:nvSpPr>
        <p:spPr>
          <a:xfrm>
            <a:off x="1306899" y="5343518"/>
            <a:ext cx="9736237" cy="646331"/>
          </a:xfrm>
          <a:prstGeom prst="rect">
            <a:avLst/>
          </a:prstGeom>
          <a:noFill/>
        </p:spPr>
        <p:txBody>
          <a:bodyPr wrap="square" rtlCol="0">
            <a:noAutofit/>
          </a:bodyPr>
          <a:lstStyle/>
          <a:p>
            <a:pPr marL="225425" indent="-225425"/>
            <a:r>
              <a:rPr lang="en-US" b="1" i="1" dirty="0"/>
              <a:t>Snow hydrology:</a:t>
            </a:r>
            <a:r>
              <a:rPr lang="en-US" dirty="0"/>
              <a:t> a brief introduction to understanding water storage in a seasonal snowpack, including consideration of the energy budget as the determinant of timing of snowmelt</a:t>
            </a:r>
          </a:p>
        </p:txBody>
      </p:sp>
      <p:sp>
        <p:nvSpPr>
          <p:cNvPr id="3" name="Rectangle 2">
            <a:extLst>
              <a:ext uri="{FF2B5EF4-FFF2-40B4-BE49-F238E27FC236}">
                <a16:creationId xmlns:a16="http://schemas.microsoft.com/office/drawing/2014/main" id="{AF5185BF-4FF7-4B7C-92EF-8939197D9F06}"/>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49</a:t>
            </a:fld>
            <a:endParaRPr lang="en-US" dirty="0">
              <a:solidFill>
                <a:schemeClr val="tx1"/>
              </a:solidFill>
            </a:endParaRPr>
          </a:p>
        </p:txBody>
      </p:sp>
    </p:spTree>
    <p:extLst>
      <p:ext uri="{BB962C8B-B14F-4D97-AF65-F5344CB8AC3E}">
        <p14:creationId xmlns:p14="http://schemas.microsoft.com/office/powerpoint/2010/main" val="1947497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Precipitation: topics covered</a:t>
            </a:r>
          </a:p>
        </p:txBody>
      </p:sp>
      <p:sp>
        <p:nvSpPr>
          <p:cNvPr id="4" name="TextBox 3"/>
          <p:cNvSpPr txBox="1"/>
          <p:nvPr/>
        </p:nvSpPr>
        <p:spPr>
          <a:xfrm>
            <a:off x="1306900" y="2238374"/>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Causes of precipitation:</a:t>
            </a:r>
            <a:r>
              <a:rPr lang="en-US" dirty="0">
                <a:solidFill>
                  <a:schemeClr val="bg2">
                    <a:lumMod val="75000"/>
                  </a:schemeClr>
                </a:solidFill>
              </a:rPr>
              <a:t> the local and global circulations that generate the uplift necessary to cause meaningful precipitation</a:t>
            </a:r>
          </a:p>
        </p:txBody>
      </p:sp>
      <p:sp>
        <p:nvSpPr>
          <p:cNvPr id="5" name="TextBox 4"/>
          <p:cNvSpPr txBox="1"/>
          <p:nvPr/>
        </p:nvSpPr>
        <p:spPr>
          <a:xfrm>
            <a:off x="1306901" y="1462088"/>
            <a:ext cx="9342050" cy="646331"/>
          </a:xfrm>
          <a:prstGeom prst="rect">
            <a:avLst/>
          </a:prstGeom>
          <a:noFill/>
        </p:spPr>
        <p:txBody>
          <a:bodyPr wrap="square" rtlCol="0">
            <a:spAutoFit/>
          </a:bodyPr>
          <a:lstStyle/>
          <a:p>
            <a:pPr marL="231775" indent="-231775"/>
            <a:r>
              <a:rPr lang="en-US" b="1" i="1" dirty="0"/>
              <a:t>Water in the air:</a:t>
            </a:r>
            <a:r>
              <a:rPr lang="en-US" dirty="0"/>
              <a:t> the fundamental vocabulary and concepts necessary for characterizing the physics of water in the air</a:t>
            </a:r>
          </a:p>
        </p:txBody>
      </p:sp>
      <p:sp>
        <p:nvSpPr>
          <p:cNvPr id="9" name="TextBox 8">
            <a:extLst>
              <a:ext uri="{FF2B5EF4-FFF2-40B4-BE49-F238E27FC236}">
                <a16:creationId xmlns:a16="http://schemas.microsoft.com/office/drawing/2014/main" id="{9138E1C1-531F-454C-87A4-EA2592704B14}"/>
              </a:ext>
            </a:extLst>
          </p:cNvPr>
          <p:cNvSpPr txBox="1"/>
          <p:nvPr/>
        </p:nvSpPr>
        <p:spPr>
          <a:xfrm>
            <a:off x="1306899" y="3014660"/>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Types of precipitation:</a:t>
            </a:r>
            <a:r>
              <a:rPr lang="en-US" dirty="0">
                <a:solidFill>
                  <a:schemeClr val="bg2">
                    <a:lumMod val="75000"/>
                  </a:schemeClr>
                </a:solidFill>
              </a:rPr>
              <a:t> the conditions that dictate the physical state of precipitation (e.g. rain vs. snow)</a:t>
            </a:r>
          </a:p>
        </p:txBody>
      </p:sp>
      <p:sp>
        <p:nvSpPr>
          <p:cNvPr id="10" name="TextBox 9">
            <a:extLst>
              <a:ext uri="{FF2B5EF4-FFF2-40B4-BE49-F238E27FC236}">
                <a16:creationId xmlns:a16="http://schemas.microsoft.com/office/drawing/2014/main" id="{B06D991E-3BF2-4624-9E79-B80D3CF0185B}"/>
              </a:ext>
            </a:extLst>
          </p:cNvPr>
          <p:cNvSpPr txBox="1"/>
          <p:nvPr/>
        </p:nvSpPr>
        <p:spPr>
          <a:xfrm>
            <a:off x="1306899" y="3790946"/>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Measurement of precipitation:</a:t>
            </a:r>
            <a:r>
              <a:rPr lang="en-US" dirty="0">
                <a:solidFill>
                  <a:schemeClr val="bg2">
                    <a:lumMod val="75000"/>
                  </a:schemeClr>
                </a:solidFill>
              </a:rPr>
              <a:t> the basics of measuring precipitation at given location and translating point measurements to estimates of precipitation over watersheds</a:t>
            </a:r>
          </a:p>
        </p:txBody>
      </p:sp>
      <p:sp>
        <p:nvSpPr>
          <p:cNvPr id="11" name="TextBox 10">
            <a:extLst>
              <a:ext uri="{FF2B5EF4-FFF2-40B4-BE49-F238E27FC236}">
                <a16:creationId xmlns:a16="http://schemas.microsoft.com/office/drawing/2014/main" id="{341DB125-D6A8-43C9-9905-CAAB0D6677C4}"/>
              </a:ext>
            </a:extLst>
          </p:cNvPr>
          <p:cNvSpPr txBox="1"/>
          <p:nvPr/>
        </p:nvSpPr>
        <p:spPr>
          <a:xfrm>
            <a:off x="1306899" y="4567232"/>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Interpreting hyetographs:</a:t>
            </a:r>
            <a:r>
              <a:rPr lang="en-US" dirty="0">
                <a:solidFill>
                  <a:schemeClr val="bg2">
                    <a:lumMod val="75000"/>
                  </a:schemeClr>
                </a:solidFill>
              </a:rPr>
              <a:t> fundamentals of interpreting visualizations of precipitation over time and the typical summary statistics and probabilistic approaches to analyzing hyetographs</a:t>
            </a:r>
          </a:p>
        </p:txBody>
      </p:sp>
      <p:sp>
        <p:nvSpPr>
          <p:cNvPr id="12" name="TextBox 11">
            <a:extLst>
              <a:ext uri="{FF2B5EF4-FFF2-40B4-BE49-F238E27FC236}">
                <a16:creationId xmlns:a16="http://schemas.microsoft.com/office/drawing/2014/main" id="{14AD22FA-BC8F-4D99-B648-6470A89745B0}"/>
              </a:ext>
            </a:extLst>
          </p:cNvPr>
          <p:cNvSpPr txBox="1"/>
          <p:nvPr/>
        </p:nvSpPr>
        <p:spPr>
          <a:xfrm>
            <a:off x="1306899" y="5343518"/>
            <a:ext cx="9736237" cy="646331"/>
          </a:xfrm>
          <a:prstGeom prst="rect">
            <a:avLst/>
          </a:prstGeom>
          <a:noFill/>
        </p:spPr>
        <p:txBody>
          <a:bodyPr wrap="square" rtlCol="0">
            <a:noAutofit/>
          </a:bodyPr>
          <a:lstStyle/>
          <a:p>
            <a:pPr marL="225425" indent="-225425"/>
            <a:r>
              <a:rPr lang="en-US" b="1" i="1" dirty="0">
                <a:solidFill>
                  <a:schemeClr val="bg2">
                    <a:lumMod val="75000"/>
                  </a:schemeClr>
                </a:solidFill>
              </a:rPr>
              <a:t>Snow hydrology:</a:t>
            </a:r>
            <a:r>
              <a:rPr lang="en-US" dirty="0">
                <a:solidFill>
                  <a:schemeClr val="bg2">
                    <a:lumMod val="75000"/>
                  </a:schemeClr>
                </a:solidFill>
              </a:rPr>
              <a:t> a brief introduction to understanding water storage in a seasonal snowpack, including consideration of the energy budget as the determinant of timing of snowmelt</a:t>
            </a:r>
          </a:p>
        </p:txBody>
      </p:sp>
      <p:sp>
        <p:nvSpPr>
          <p:cNvPr id="3" name="Rectangle 2">
            <a:extLst>
              <a:ext uri="{FF2B5EF4-FFF2-40B4-BE49-F238E27FC236}">
                <a16:creationId xmlns:a16="http://schemas.microsoft.com/office/drawing/2014/main" id="{AF5185BF-4FF7-4B7C-92EF-8939197D9F06}"/>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5</a:t>
            </a:fld>
            <a:endParaRPr lang="en-US" dirty="0">
              <a:solidFill>
                <a:schemeClr val="tx1"/>
              </a:solidFill>
            </a:endParaRPr>
          </a:p>
        </p:txBody>
      </p:sp>
    </p:spTree>
    <p:extLst>
      <p:ext uri="{BB962C8B-B14F-4D97-AF65-F5344CB8AC3E}">
        <p14:creationId xmlns:p14="http://schemas.microsoft.com/office/powerpoint/2010/main" val="10489924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8158" y="932814"/>
            <a:ext cx="11095348" cy="5925185"/>
          </a:xfrm>
          <a:prstGeom prst="rect">
            <a:avLst/>
          </a:prstGeom>
        </p:spPr>
      </p:pic>
      <p:sp>
        <p:nvSpPr>
          <p:cNvPr id="2" name="Title 1"/>
          <p:cNvSpPr>
            <a:spLocks noGrp="1"/>
          </p:cNvSpPr>
          <p:nvPr>
            <p:ph type="title"/>
          </p:nvPr>
        </p:nvSpPr>
        <p:spPr>
          <a:xfrm>
            <a:off x="838200" y="6907"/>
            <a:ext cx="10515600" cy="1325563"/>
          </a:xfrm>
        </p:spPr>
        <p:txBody>
          <a:bodyPr/>
          <a:lstStyle/>
          <a:p>
            <a:r>
              <a:rPr lang="en-US" dirty="0"/>
              <a:t>Precipitation: rain vs. snow</a:t>
            </a:r>
          </a:p>
        </p:txBody>
      </p:sp>
      <p:sp>
        <p:nvSpPr>
          <p:cNvPr id="5" name="TextBox 4"/>
          <p:cNvSpPr txBox="1"/>
          <p:nvPr/>
        </p:nvSpPr>
        <p:spPr>
          <a:xfrm>
            <a:off x="8018199" y="4732253"/>
            <a:ext cx="1936492" cy="369332"/>
          </a:xfrm>
          <a:prstGeom prst="rect">
            <a:avLst/>
          </a:prstGeom>
          <a:noFill/>
        </p:spPr>
        <p:txBody>
          <a:bodyPr wrap="none" rtlCol="0">
            <a:spAutoFit/>
          </a:bodyPr>
          <a:lstStyle/>
          <a:p>
            <a:r>
              <a:rPr lang="en-US" dirty="0"/>
              <a:t>Elevation = 6860 </a:t>
            </a:r>
            <a:r>
              <a:rPr lang="en-US" dirty="0" err="1"/>
              <a:t>ft</a:t>
            </a:r>
            <a:endParaRPr lang="en-US" dirty="0"/>
          </a:p>
        </p:txBody>
      </p:sp>
      <p:sp>
        <p:nvSpPr>
          <p:cNvPr id="6" name="TextBox 5"/>
          <p:cNvSpPr txBox="1"/>
          <p:nvPr/>
        </p:nvSpPr>
        <p:spPr>
          <a:xfrm>
            <a:off x="8046477" y="5527979"/>
            <a:ext cx="1936492" cy="369332"/>
          </a:xfrm>
          <a:prstGeom prst="rect">
            <a:avLst/>
          </a:prstGeom>
          <a:noFill/>
        </p:spPr>
        <p:txBody>
          <a:bodyPr wrap="none" rtlCol="0">
            <a:spAutoFit/>
          </a:bodyPr>
          <a:lstStyle/>
          <a:p>
            <a:r>
              <a:rPr lang="en-US" dirty="0"/>
              <a:t>Elevation = 8100 </a:t>
            </a:r>
            <a:r>
              <a:rPr lang="en-US" dirty="0" err="1"/>
              <a:t>ft</a:t>
            </a:r>
            <a:endParaRPr lang="en-US" dirty="0"/>
          </a:p>
        </p:txBody>
      </p:sp>
      <p:sp>
        <p:nvSpPr>
          <p:cNvPr id="4" name="Rectangle 3">
            <a:extLst>
              <a:ext uri="{FF2B5EF4-FFF2-40B4-BE49-F238E27FC236}">
                <a16:creationId xmlns:a16="http://schemas.microsoft.com/office/drawing/2014/main" id="{ACB9FC59-9815-467B-B79B-43C3BF62EFDF}"/>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50</a:t>
            </a:fld>
            <a:endParaRPr lang="en-US" dirty="0">
              <a:solidFill>
                <a:schemeClr val="tx1"/>
              </a:solidFill>
            </a:endParaRPr>
          </a:p>
        </p:txBody>
      </p:sp>
    </p:spTree>
    <p:extLst>
      <p:ext uri="{BB962C8B-B14F-4D97-AF65-F5344CB8AC3E}">
        <p14:creationId xmlns:p14="http://schemas.microsoft.com/office/powerpoint/2010/main" val="29832061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36569" y="999408"/>
            <a:ext cx="9087439" cy="5858592"/>
          </a:xfrm>
          <a:prstGeom prst="rect">
            <a:avLst/>
          </a:prstGeom>
          <a:ln>
            <a:noFill/>
          </a:ln>
        </p:spPr>
      </p:pic>
      <p:sp>
        <p:nvSpPr>
          <p:cNvPr id="2" name="Title 1"/>
          <p:cNvSpPr>
            <a:spLocks noGrp="1"/>
          </p:cNvSpPr>
          <p:nvPr>
            <p:ph type="title"/>
          </p:nvPr>
        </p:nvSpPr>
        <p:spPr>
          <a:xfrm>
            <a:off x="838200" y="6907"/>
            <a:ext cx="10515600" cy="1325563"/>
          </a:xfrm>
        </p:spPr>
        <p:txBody>
          <a:bodyPr/>
          <a:lstStyle/>
          <a:p>
            <a:r>
              <a:rPr lang="en-US" dirty="0"/>
              <a:t>Precipitation: storage in snowpack</a:t>
            </a:r>
          </a:p>
        </p:txBody>
      </p:sp>
      <p:sp>
        <p:nvSpPr>
          <p:cNvPr id="5" name="TextBox 4"/>
          <p:cNvSpPr txBox="1"/>
          <p:nvPr/>
        </p:nvSpPr>
        <p:spPr>
          <a:xfrm>
            <a:off x="4077795" y="1800520"/>
            <a:ext cx="1936492" cy="369332"/>
          </a:xfrm>
          <a:prstGeom prst="rect">
            <a:avLst/>
          </a:prstGeom>
          <a:noFill/>
        </p:spPr>
        <p:txBody>
          <a:bodyPr wrap="none" rtlCol="0">
            <a:spAutoFit/>
          </a:bodyPr>
          <a:lstStyle/>
          <a:p>
            <a:r>
              <a:rPr lang="en-US" dirty="0"/>
              <a:t>Elevation = 6860 </a:t>
            </a:r>
            <a:r>
              <a:rPr lang="en-US" dirty="0" err="1"/>
              <a:t>ft</a:t>
            </a:r>
            <a:endParaRPr lang="en-US" dirty="0"/>
          </a:p>
        </p:txBody>
      </p:sp>
      <p:sp>
        <p:nvSpPr>
          <p:cNvPr id="6" name="TextBox 5"/>
          <p:cNvSpPr txBox="1"/>
          <p:nvPr/>
        </p:nvSpPr>
        <p:spPr>
          <a:xfrm>
            <a:off x="4077795" y="2113290"/>
            <a:ext cx="1936492" cy="369332"/>
          </a:xfrm>
          <a:prstGeom prst="rect">
            <a:avLst/>
          </a:prstGeom>
          <a:noFill/>
        </p:spPr>
        <p:txBody>
          <a:bodyPr wrap="none" rtlCol="0">
            <a:spAutoFit/>
          </a:bodyPr>
          <a:lstStyle/>
          <a:p>
            <a:r>
              <a:rPr lang="en-US" dirty="0"/>
              <a:t>Elevation = 8100 </a:t>
            </a:r>
            <a:r>
              <a:rPr lang="en-US" dirty="0" err="1"/>
              <a:t>ft</a:t>
            </a:r>
            <a:endParaRPr lang="en-US" dirty="0"/>
          </a:p>
        </p:txBody>
      </p:sp>
      <p:sp>
        <p:nvSpPr>
          <p:cNvPr id="4" name="Rectangle 3">
            <a:extLst>
              <a:ext uri="{FF2B5EF4-FFF2-40B4-BE49-F238E27FC236}">
                <a16:creationId xmlns:a16="http://schemas.microsoft.com/office/drawing/2014/main" id="{100D1CD7-BFE7-4661-9C68-1EA66A5A2FC1}"/>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51</a:t>
            </a:fld>
            <a:endParaRPr lang="en-US" dirty="0">
              <a:solidFill>
                <a:schemeClr val="tx1"/>
              </a:solidFill>
            </a:endParaRPr>
          </a:p>
        </p:txBody>
      </p:sp>
    </p:spTree>
    <p:extLst>
      <p:ext uri="{BB962C8B-B14F-4D97-AF65-F5344CB8AC3E}">
        <p14:creationId xmlns:p14="http://schemas.microsoft.com/office/powerpoint/2010/main" val="16182260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6380"/>
          <a:stretch/>
        </p:blipFill>
        <p:spPr>
          <a:xfrm>
            <a:off x="179109" y="902906"/>
            <a:ext cx="11911272" cy="5955094"/>
          </a:xfrm>
          <a:prstGeom prst="rect">
            <a:avLst/>
          </a:prstGeom>
        </p:spPr>
      </p:pic>
      <p:sp>
        <p:nvSpPr>
          <p:cNvPr id="2" name="Title 1"/>
          <p:cNvSpPr>
            <a:spLocks noGrp="1"/>
          </p:cNvSpPr>
          <p:nvPr>
            <p:ph type="title"/>
          </p:nvPr>
        </p:nvSpPr>
        <p:spPr>
          <a:xfrm>
            <a:off x="838200" y="6907"/>
            <a:ext cx="10515600" cy="1325563"/>
          </a:xfrm>
        </p:spPr>
        <p:txBody>
          <a:bodyPr/>
          <a:lstStyle/>
          <a:p>
            <a:r>
              <a:rPr lang="en-US" dirty="0"/>
              <a:t>Snowmelt</a:t>
            </a:r>
          </a:p>
        </p:txBody>
      </p:sp>
      <p:sp>
        <p:nvSpPr>
          <p:cNvPr id="4" name="TextBox 3"/>
          <p:cNvSpPr txBox="1"/>
          <p:nvPr/>
        </p:nvSpPr>
        <p:spPr>
          <a:xfrm>
            <a:off x="9337952" y="5269583"/>
            <a:ext cx="1936492" cy="369332"/>
          </a:xfrm>
          <a:prstGeom prst="rect">
            <a:avLst/>
          </a:prstGeom>
          <a:noFill/>
        </p:spPr>
        <p:txBody>
          <a:bodyPr wrap="none" rtlCol="0">
            <a:spAutoFit/>
          </a:bodyPr>
          <a:lstStyle/>
          <a:p>
            <a:r>
              <a:rPr lang="en-US" dirty="0"/>
              <a:t>Elevation = 6860 </a:t>
            </a:r>
            <a:r>
              <a:rPr lang="en-US" dirty="0" err="1"/>
              <a:t>ft</a:t>
            </a:r>
            <a:endParaRPr lang="en-US" dirty="0"/>
          </a:p>
        </p:txBody>
      </p:sp>
      <p:sp>
        <p:nvSpPr>
          <p:cNvPr id="5" name="TextBox 4"/>
          <p:cNvSpPr txBox="1"/>
          <p:nvPr/>
        </p:nvSpPr>
        <p:spPr>
          <a:xfrm>
            <a:off x="9337952" y="5819595"/>
            <a:ext cx="1936492" cy="369332"/>
          </a:xfrm>
          <a:prstGeom prst="rect">
            <a:avLst/>
          </a:prstGeom>
          <a:noFill/>
        </p:spPr>
        <p:txBody>
          <a:bodyPr wrap="none" rtlCol="0">
            <a:spAutoFit/>
          </a:bodyPr>
          <a:lstStyle/>
          <a:p>
            <a:r>
              <a:rPr lang="en-US" dirty="0"/>
              <a:t>Elevation = 8100 </a:t>
            </a:r>
            <a:r>
              <a:rPr lang="en-US" dirty="0" err="1"/>
              <a:t>ft</a:t>
            </a:r>
            <a:endParaRPr lang="en-US" dirty="0"/>
          </a:p>
        </p:txBody>
      </p:sp>
      <p:sp>
        <p:nvSpPr>
          <p:cNvPr id="3" name="Rectangle 2">
            <a:extLst>
              <a:ext uri="{FF2B5EF4-FFF2-40B4-BE49-F238E27FC236}">
                <a16:creationId xmlns:a16="http://schemas.microsoft.com/office/drawing/2014/main" id="{ABF890D7-EA75-4304-9563-F1C1220111EE}"/>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52</a:t>
            </a:fld>
            <a:endParaRPr lang="en-US" dirty="0">
              <a:solidFill>
                <a:schemeClr val="tx1"/>
              </a:solidFill>
            </a:endParaRPr>
          </a:p>
        </p:txBody>
      </p:sp>
    </p:spTree>
    <p:extLst>
      <p:ext uri="{BB962C8B-B14F-4D97-AF65-F5344CB8AC3E}">
        <p14:creationId xmlns:p14="http://schemas.microsoft.com/office/powerpoint/2010/main" val="1270044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07"/>
            <a:ext cx="10515600" cy="1325563"/>
          </a:xfrm>
        </p:spPr>
        <p:txBody>
          <a:bodyPr/>
          <a:lstStyle/>
          <a:p>
            <a:r>
              <a:rPr lang="en-US" dirty="0"/>
              <a:t>Snowmelt: water and heat budget</a:t>
            </a:r>
          </a:p>
        </p:txBody>
      </p:sp>
      <p:grpSp>
        <p:nvGrpSpPr>
          <p:cNvPr id="37" name="Group 36"/>
          <p:cNvGrpSpPr/>
          <p:nvPr/>
        </p:nvGrpSpPr>
        <p:grpSpPr>
          <a:xfrm>
            <a:off x="490194" y="3563330"/>
            <a:ext cx="11199043" cy="1847653"/>
            <a:chOff x="490194" y="3355942"/>
            <a:chExt cx="11199043" cy="1847653"/>
          </a:xfrm>
        </p:grpSpPr>
        <p:sp>
          <p:nvSpPr>
            <p:cNvPr id="3" name="Cube 2"/>
            <p:cNvSpPr/>
            <p:nvPr/>
          </p:nvSpPr>
          <p:spPr>
            <a:xfrm>
              <a:off x="490194" y="3355942"/>
              <a:ext cx="11199043" cy="1847653"/>
            </a:xfrm>
            <a:prstGeom prst="cube">
              <a:avLst>
                <a:gd name="adj" fmla="val 6377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7" name="TextBox 6"/>
                <p:cNvSpPr txBox="1"/>
                <p:nvPr/>
              </p:nvSpPr>
              <p:spPr>
                <a:xfrm>
                  <a:off x="1187778" y="4656842"/>
                  <a:ext cx="1086580" cy="369332"/>
                </a:xfrm>
                <a:prstGeom prst="rect">
                  <a:avLst/>
                </a:prstGeom>
                <a:noFill/>
              </p:spPr>
              <p:txBody>
                <a:bodyPr wrap="none"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𝑆</m:t>
                          </m:r>
                        </m:e>
                        <m:sub>
                          <m:r>
                            <a:rPr lang="en-US" b="0" i="1" smtClean="0">
                              <a:latin typeface="Cambria Math" panose="02040503050406030204" pitchFamily="18" charset="0"/>
                              <a:ea typeface="Cambria Math" panose="02040503050406030204" pitchFamily="18" charset="0"/>
                            </a:rPr>
                            <m:t>𝑊</m:t>
                          </m:r>
                        </m:sub>
                      </m:sSub>
                    </m:oMath>
                  </a14:m>
                  <a:r>
                    <a:rPr lang="en-US" dirty="0"/>
                    <a:t> SWE</a:t>
                  </a:r>
                </a:p>
              </p:txBody>
            </p:sp>
          </mc:Choice>
          <mc:Fallback xmlns="">
            <p:sp>
              <p:nvSpPr>
                <p:cNvPr id="7" name="TextBox 6"/>
                <p:cNvSpPr txBox="1">
                  <a:spLocks noRot="1" noChangeAspect="1" noMove="1" noResize="1" noEditPoints="1" noAdjustHandles="1" noChangeArrowheads="1" noChangeShapeType="1" noTextEdit="1"/>
                </p:cNvSpPr>
                <p:nvPr/>
              </p:nvSpPr>
              <p:spPr>
                <a:xfrm>
                  <a:off x="1187778" y="4656842"/>
                  <a:ext cx="1086580" cy="369332"/>
                </a:xfrm>
                <a:prstGeom prst="rect">
                  <a:avLst/>
                </a:prstGeom>
                <a:blipFill rotWithShape="0">
                  <a:blip r:embed="rId2"/>
                  <a:stretch>
                    <a:fillRect t="-9836" r="-4494"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073842" y="4655529"/>
                  <a:ext cx="3466270" cy="369332"/>
                </a:xfrm>
                <a:prstGeom prst="rect">
                  <a:avLst/>
                </a:prstGeom>
                <a:noFill/>
              </p:spPr>
              <p:txBody>
                <a:bodyPr wrap="none"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𝑆</m:t>
                          </m:r>
                        </m:e>
                        <m:sub>
                          <m:r>
                            <a:rPr lang="en-US" b="0" i="1" smtClean="0">
                              <a:latin typeface="Cambria Math" panose="02040503050406030204" pitchFamily="18" charset="0"/>
                              <a:ea typeface="Cambria Math" panose="02040503050406030204" pitchFamily="18" charset="0"/>
                            </a:rPr>
                            <m:t>𝐻</m:t>
                          </m:r>
                        </m:sub>
                      </m:sSub>
                    </m:oMath>
                  </a14:m>
                  <a:r>
                    <a:rPr lang="en-US" dirty="0"/>
                    <a:t> Temperature and specific heat</a:t>
                  </a:r>
                </a:p>
              </p:txBody>
            </p:sp>
          </mc:Choice>
          <mc:Fallback xmlns="">
            <p:sp>
              <p:nvSpPr>
                <p:cNvPr id="8" name="TextBox 7"/>
                <p:cNvSpPr txBox="1">
                  <a:spLocks noRot="1" noChangeAspect="1" noMove="1" noResize="1" noEditPoints="1" noAdjustHandles="1" noChangeArrowheads="1" noChangeShapeType="1" noTextEdit="1"/>
                </p:cNvSpPr>
                <p:nvPr/>
              </p:nvSpPr>
              <p:spPr>
                <a:xfrm>
                  <a:off x="4073842" y="4655529"/>
                  <a:ext cx="3466270" cy="369332"/>
                </a:xfrm>
                <a:prstGeom prst="rect">
                  <a:avLst/>
                </a:prstGeom>
                <a:blipFill rotWithShape="0">
                  <a:blip r:embed="rId3"/>
                  <a:stretch>
                    <a:fillRect t="-10000" r="-703" b="-2666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 name="TextBox 8"/>
              <p:cNvSpPr txBox="1"/>
              <p:nvPr/>
            </p:nvSpPr>
            <p:spPr>
              <a:xfrm>
                <a:off x="944252" y="1051849"/>
                <a:ext cx="981872"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m:t>
                      </m:r>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𝑆</m:t>
                          </m:r>
                        </m:e>
                        <m:sub>
                          <m:r>
                            <a:rPr lang="en-US" sz="2000" b="0" i="1" smtClean="0">
                              <a:latin typeface="Cambria Math" panose="02040503050406030204" pitchFamily="18" charset="0"/>
                              <a:ea typeface="Cambria Math" panose="02040503050406030204" pitchFamily="18" charset="0"/>
                            </a:rPr>
                            <m:t>𝑊</m:t>
                          </m:r>
                        </m:sub>
                      </m:sSub>
                      <m:r>
                        <a:rPr lang="en-US" sz="2000" b="0" i="1" smtClean="0">
                          <a:latin typeface="Cambria Math" panose="02040503050406030204" pitchFamily="18" charset="0"/>
                          <a:ea typeface="Cambria Math" panose="02040503050406030204" pitchFamily="18" charset="0"/>
                        </a:rPr>
                        <m:t>=</m:t>
                      </m:r>
                    </m:oMath>
                  </m:oMathPara>
                </a14:m>
                <a:endParaRPr lang="en-US" sz="2000" dirty="0"/>
              </a:p>
            </p:txBody>
          </p:sp>
        </mc:Choice>
        <mc:Fallback xmlns="">
          <p:sp>
            <p:nvSpPr>
              <p:cNvPr id="9" name="TextBox 8"/>
              <p:cNvSpPr txBox="1">
                <a:spLocks noRot="1" noChangeAspect="1" noMove="1" noResize="1" noEditPoints="1" noAdjustHandles="1" noChangeArrowheads="1" noChangeShapeType="1" noTextEdit="1"/>
              </p:cNvSpPr>
              <p:nvPr/>
            </p:nvSpPr>
            <p:spPr>
              <a:xfrm>
                <a:off x="944252" y="1051849"/>
                <a:ext cx="981872" cy="400110"/>
              </a:xfrm>
              <a:prstGeom prst="rect">
                <a:avLst/>
              </a:prstGeom>
              <a:blipFill rotWithShape="0">
                <a:blip r:embed="rId4"/>
                <a:stretch>
                  <a:fillRect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4867040" y="1051849"/>
                <a:ext cx="939937"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m:t>
                      </m:r>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𝑆</m:t>
                          </m:r>
                        </m:e>
                        <m:sub>
                          <m:r>
                            <a:rPr lang="en-US" sz="2000" b="0" i="1" smtClean="0">
                              <a:latin typeface="Cambria Math" panose="02040503050406030204" pitchFamily="18" charset="0"/>
                              <a:ea typeface="Cambria Math" panose="02040503050406030204" pitchFamily="18" charset="0"/>
                            </a:rPr>
                            <m:t>𝐻</m:t>
                          </m:r>
                        </m:sub>
                      </m:sSub>
                      <m:r>
                        <a:rPr lang="en-US" sz="2000" b="0" i="1" smtClean="0">
                          <a:latin typeface="Cambria Math" panose="02040503050406030204" pitchFamily="18" charset="0"/>
                          <a:ea typeface="Cambria Math" panose="02040503050406030204" pitchFamily="18" charset="0"/>
                        </a:rPr>
                        <m:t>=</m:t>
                      </m:r>
                    </m:oMath>
                  </m:oMathPara>
                </a14:m>
                <a:endParaRPr lang="en-US" sz="2000" dirty="0"/>
              </a:p>
            </p:txBody>
          </p:sp>
        </mc:Choice>
        <mc:Fallback xmlns="">
          <p:sp>
            <p:nvSpPr>
              <p:cNvPr id="10" name="TextBox 9"/>
              <p:cNvSpPr txBox="1">
                <a:spLocks noRot="1" noChangeAspect="1" noMove="1" noResize="1" noEditPoints="1" noAdjustHandles="1" noChangeArrowheads="1" noChangeShapeType="1" noTextEdit="1"/>
              </p:cNvSpPr>
              <p:nvPr/>
            </p:nvSpPr>
            <p:spPr>
              <a:xfrm>
                <a:off x="4867040" y="1051849"/>
                <a:ext cx="939937" cy="400110"/>
              </a:xfrm>
              <a:prstGeom prst="rect">
                <a:avLst/>
              </a:prstGeom>
              <a:blipFill rotWithShape="0">
                <a:blip r:embed="rId5"/>
                <a:stretch>
                  <a:fillRect b="-1538"/>
                </a:stretch>
              </a:blipFill>
            </p:spPr>
            <p:txBody>
              <a:bodyPr/>
              <a:lstStyle/>
              <a:p>
                <a:r>
                  <a:rPr lang="en-US">
                    <a:noFill/>
                  </a:rPr>
                  <a:t> </a:t>
                </a:r>
              </a:p>
            </p:txBody>
          </p:sp>
        </mc:Fallback>
      </mc:AlternateContent>
      <p:grpSp>
        <p:nvGrpSpPr>
          <p:cNvPr id="38" name="Group 37"/>
          <p:cNvGrpSpPr/>
          <p:nvPr/>
        </p:nvGrpSpPr>
        <p:grpSpPr>
          <a:xfrm>
            <a:off x="870806" y="2496901"/>
            <a:ext cx="1377365" cy="1581204"/>
            <a:chOff x="870806" y="2289513"/>
            <a:chExt cx="1377365" cy="1581204"/>
          </a:xfrm>
        </p:grpSpPr>
        <p:sp>
          <p:nvSpPr>
            <p:cNvPr id="11" name="Down Arrow 10"/>
            <p:cNvSpPr/>
            <p:nvPr/>
          </p:nvSpPr>
          <p:spPr>
            <a:xfrm>
              <a:off x="1328773" y="2894029"/>
              <a:ext cx="517777" cy="976688"/>
            </a:xfrm>
            <a:prstGeom prst="down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t>
              </a:r>
            </a:p>
          </p:txBody>
        </p:sp>
        <p:sp>
          <p:nvSpPr>
            <p:cNvPr id="13" name="TextBox 12"/>
            <p:cNvSpPr txBox="1"/>
            <p:nvPr/>
          </p:nvSpPr>
          <p:spPr>
            <a:xfrm>
              <a:off x="870806" y="2289513"/>
              <a:ext cx="1377365" cy="369332"/>
            </a:xfrm>
            <a:prstGeom prst="rect">
              <a:avLst/>
            </a:prstGeom>
            <a:noFill/>
          </p:spPr>
          <p:txBody>
            <a:bodyPr wrap="none" rtlCol="0">
              <a:spAutoFit/>
            </a:bodyPr>
            <a:lstStyle/>
            <a:p>
              <a:r>
                <a:rPr lang="en-US" dirty="0"/>
                <a:t>Precipitation</a:t>
              </a:r>
            </a:p>
          </p:txBody>
        </p:sp>
      </p:grpSp>
      <mc:AlternateContent xmlns:mc="http://schemas.openxmlformats.org/markup-compatibility/2006" xmlns:a14="http://schemas.microsoft.com/office/drawing/2010/main">
        <mc:Choice Requires="a14">
          <p:sp>
            <p:nvSpPr>
              <p:cNvPr id="15" name="TextBox 14"/>
              <p:cNvSpPr txBox="1"/>
              <p:nvPr/>
            </p:nvSpPr>
            <p:spPr>
              <a:xfrm>
                <a:off x="1731068" y="1068852"/>
                <a:ext cx="40735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𝑃</m:t>
                      </m:r>
                    </m:oMath>
                  </m:oMathPara>
                </a14:m>
                <a:endParaRPr lang="en-US" sz="2000" dirty="0"/>
              </a:p>
            </p:txBody>
          </p:sp>
        </mc:Choice>
        <mc:Fallback xmlns="">
          <p:sp>
            <p:nvSpPr>
              <p:cNvPr id="15" name="TextBox 14"/>
              <p:cNvSpPr txBox="1">
                <a:spLocks noRot="1" noChangeAspect="1" noMove="1" noResize="1" noEditPoints="1" noAdjustHandles="1" noChangeArrowheads="1" noChangeShapeType="1" noTextEdit="1"/>
              </p:cNvSpPr>
              <p:nvPr/>
            </p:nvSpPr>
            <p:spPr>
              <a:xfrm>
                <a:off x="1731068" y="1068852"/>
                <a:ext cx="407355" cy="400110"/>
              </a:xfrm>
              <a:prstGeom prst="rect">
                <a:avLst/>
              </a:prstGeom>
              <a:blipFill rotWithShape="0">
                <a:blip r:embed="rId6"/>
                <a:stretch>
                  <a:fillRect/>
                </a:stretch>
              </a:blipFill>
            </p:spPr>
            <p:txBody>
              <a:bodyPr/>
              <a:lstStyle/>
              <a:p>
                <a:r>
                  <a:rPr lang="en-US">
                    <a:noFill/>
                  </a:rPr>
                  <a:t> </a:t>
                </a:r>
              </a:p>
            </p:txBody>
          </p:sp>
        </mc:Fallback>
      </mc:AlternateContent>
      <p:grpSp>
        <p:nvGrpSpPr>
          <p:cNvPr id="43" name="Group 42"/>
          <p:cNvGrpSpPr/>
          <p:nvPr/>
        </p:nvGrpSpPr>
        <p:grpSpPr>
          <a:xfrm>
            <a:off x="995521" y="5410983"/>
            <a:ext cx="1127937" cy="1189463"/>
            <a:chOff x="995521" y="5203595"/>
            <a:chExt cx="1127937" cy="1189463"/>
          </a:xfrm>
        </p:grpSpPr>
        <p:sp>
          <p:nvSpPr>
            <p:cNvPr id="12" name="Down Arrow 11"/>
            <p:cNvSpPr/>
            <p:nvPr/>
          </p:nvSpPr>
          <p:spPr>
            <a:xfrm>
              <a:off x="1328773" y="5203595"/>
              <a:ext cx="517777" cy="786125"/>
            </a:xfrm>
            <a:prstGeom prst="down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
              </a:r>
            </a:p>
          </p:txBody>
        </p:sp>
        <p:sp>
          <p:nvSpPr>
            <p:cNvPr id="14" name="TextBox 13"/>
            <p:cNvSpPr txBox="1"/>
            <p:nvPr/>
          </p:nvSpPr>
          <p:spPr>
            <a:xfrm>
              <a:off x="995521" y="6023726"/>
              <a:ext cx="1127937" cy="369332"/>
            </a:xfrm>
            <a:prstGeom prst="rect">
              <a:avLst/>
            </a:prstGeom>
            <a:noFill/>
          </p:spPr>
          <p:txBody>
            <a:bodyPr wrap="none" rtlCol="0">
              <a:spAutoFit/>
            </a:bodyPr>
            <a:lstStyle/>
            <a:p>
              <a:r>
                <a:rPr lang="en-US" dirty="0"/>
                <a:t>Snowmelt</a:t>
              </a:r>
            </a:p>
          </p:txBody>
        </p:sp>
      </p:grpSp>
      <mc:AlternateContent xmlns:mc="http://schemas.openxmlformats.org/markup-compatibility/2006" xmlns:a14="http://schemas.microsoft.com/office/drawing/2010/main">
        <mc:Choice Requires="a14">
          <p:sp>
            <p:nvSpPr>
              <p:cNvPr id="17" name="TextBox 16"/>
              <p:cNvSpPr txBox="1"/>
              <p:nvPr/>
            </p:nvSpPr>
            <p:spPr>
              <a:xfrm>
                <a:off x="1935929" y="1068852"/>
                <a:ext cx="659027"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𝑀</m:t>
                      </m:r>
                    </m:oMath>
                  </m:oMathPara>
                </a14:m>
                <a:endParaRPr lang="en-US" sz="2000" dirty="0"/>
              </a:p>
            </p:txBody>
          </p:sp>
        </mc:Choice>
        <mc:Fallback xmlns="">
          <p:sp>
            <p:nvSpPr>
              <p:cNvPr id="17" name="TextBox 16"/>
              <p:cNvSpPr txBox="1">
                <a:spLocks noRot="1" noChangeAspect="1" noMove="1" noResize="1" noEditPoints="1" noAdjustHandles="1" noChangeArrowheads="1" noChangeShapeType="1" noTextEdit="1"/>
              </p:cNvSpPr>
              <p:nvPr/>
            </p:nvSpPr>
            <p:spPr>
              <a:xfrm>
                <a:off x="1935929" y="1068852"/>
                <a:ext cx="659027" cy="400110"/>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5603299" y="1067086"/>
                <a:ext cx="53020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𝑃</m:t>
                          </m:r>
                        </m:e>
                        <m:sub>
                          <m:r>
                            <a:rPr lang="en-US" sz="2000" b="0" i="1" smtClean="0">
                              <a:latin typeface="Cambria Math" panose="02040503050406030204" pitchFamily="18" charset="0"/>
                              <a:ea typeface="Cambria Math" panose="02040503050406030204" pitchFamily="18" charset="0"/>
                            </a:rPr>
                            <m:t>𝐻</m:t>
                          </m:r>
                        </m:sub>
                      </m:sSub>
                    </m:oMath>
                  </m:oMathPara>
                </a14:m>
                <a:endParaRPr lang="en-US" sz="2000" dirty="0"/>
              </a:p>
            </p:txBody>
          </p:sp>
        </mc:Choice>
        <mc:Fallback xmlns="">
          <p:sp>
            <p:nvSpPr>
              <p:cNvPr id="25" name="TextBox 24"/>
              <p:cNvSpPr txBox="1">
                <a:spLocks noRot="1" noChangeAspect="1" noMove="1" noResize="1" noEditPoints="1" noAdjustHandles="1" noChangeArrowheads="1" noChangeShapeType="1" noTextEdit="1"/>
              </p:cNvSpPr>
              <p:nvPr/>
            </p:nvSpPr>
            <p:spPr>
              <a:xfrm>
                <a:off x="5603299" y="1067086"/>
                <a:ext cx="530209" cy="400110"/>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5928772" y="1067086"/>
                <a:ext cx="79444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𝑀</m:t>
                          </m:r>
                        </m:e>
                        <m:sub>
                          <m:r>
                            <a:rPr lang="en-US" sz="2000" b="0" i="1" smtClean="0">
                              <a:latin typeface="Cambria Math" panose="02040503050406030204" pitchFamily="18" charset="0"/>
                              <a:ea typeface="Cambria Math" panose="02040503050406030204" pitchFamily="18" charset="0"/>
                            </a:rPr>
                            <m:t>𝐻</m:t>
                          </m:r>
                        </m:sub>
                      </m:sSub>
                    </m:oMath>
                  </m:oMathPara>
                </a14:m>
                <a:endParaRPr lang="en-US" sz="2000" dirty="0"/>
              </a:p>
            </p:txBody>
          </p:sp>
        </mc:Choice>
        <mc:Fallback xmlns="">
          <p:sp>
            <p:nvSpPr>
              <p:cNvPr id="28" name="TextBox 27"/>
              <p:cNvSpPr txBox="1">
                <a:spLocks noRot="1" noChangeAspect="1" noMove="1" noResize="1" noEditPoints="1" noAdjustHandles="1" noChangeArrowheads="1" noChangeShapeType="1" noTextEdit="1"/>
              </p:cNvSpPr>
              <p:nvPr/>
            </p:nvSpPr>
            <p:spPr>
              <a:xfrm>
                <a:off x="5928772" y="1067086"/>
                <a:ext cx="794448" cy="400110"/>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2412590" y="1055421"/>
                <a:ext cx="661142"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𝐸</m:t>
                      </m:r>
                    </m:oMath>
                  </m:oMathPara>
                </a14:m>
                <a:endParaRPr lang="en-US" sz="2000" dirty="0"/>
              </a:p>
            </p:txBody>
          </p:sp>
        </mc:Choice>
        <mc:Fallback xmlns="">
          <p:sp>
            <p:nvSpPr>
              <p:cNvPr id="21" name="TextBox 20"/>
              <p:cNvSpPr txBox="1">
                <a:spLocks noRot="1" noChangeAspect="1" noMove="1" noResize="1" noEditPoints="1" noAdjustHandles="1" noChangeArrowheads="1" noChangeShapeType="1" noTextEdit="1"/>
              </p:cNvSpPr>
              <p:nvPr/>
            </p:nvSpPr>
            <p:spPr>
              <a:xfrm>
                <a:off x="2412590" y="1055421"/>
                <a:ext cx="661142" cy="400110"/>
              </a:xfrm>
              <a:prstGeom prst="rect">
                <a:avLst/>
              </a:prstGeom>
              <a:blipFill rotWithShape="0">
                <a:blip r:embed="rId10"/>
                <a:stretch>
                  <a:fillRect b="-4545"/>
                </a:stretch>
              </a:blipFill>
            </p:spPr>
            <p:txBody>
              <a:bodyPr/>
              <a:lstStyle/>
              <a:p>
                <a:r>
                  <a:rPr lang="en-US">
                    <a:noFill/>
                  </a:rPr>
                  <a:t> </a:t>
                </a:r>
              </a:p>
            </p:txBody>
          </p:sp>
        </mc:Fallback>
      </mc:AlternateContent>
      <p:grpSp>
        <p:nvGrpSpPr>
          <p:cNvPr id="42" name="Group 41"/>
          <p:cNvGrpSpPr/>
          <p:nvPr/>
        </p:nvGrpSpPr>
        <p:grpSpPr>
          <a:xfrm>
            <a:off x="2186157" y="2225061"/>
            <a:ext cx="1482585" cy="1853044"/>
            <a:chOff x="1620550" y="2017673"/>
            <a:chExt cx="1482585" cy="1853044"/>
          </a:xfrm>
        </p:grpSpPr>
        <p:sp>
          <p:nvSpPr>
            <p:cNvPr id="20" name="TextBox 19"/>
            <p:cNvSpPr txBox="1"/>
            <p:nvPr/>
          </p:nvSpPr>
          <p:spPr>
            <a:xfrm>
              <a:off x="1620550" y="2017673"/>
              <a:ext cx="1482585" cy="923330"/>
            </a:xfrm>
            <a:prstGeom prst="rect">
              <a:avLst/>
            </a:prstGeom>
            <a:noFill/>
          </p:spPr>
          <p:txBody>
            <a:bodyPr wrap="none" rtlCol="0">
              <a:spAutoFit/>
            </a:bodyPr>
            <a:lstStyle/>
            <a:p>
              <a:pPr algn="ctr"/>
              <a:r>
                <a:rPr lang="en-US" dirty="0"/>
                <a:t>Evaporation/</a:t>
              </a:r>
            </a:p>
            <a:p>
              <a:pPr algn="ctr"/>
              <a:r>
                <a:rPr lang="en-US" dirty="0"/>
                <a:t>Sublimation/</a:t>
              </a:r>
            </a:p>
            <a:p>
              <a:pPr algn="ctr"/>
              <a:r>
                <a:rPr lang="en-US" dirty="0"/>
                <a:t>Condensation</a:t>
              </a:r>
            </a:p>
          </p:txBody>
        </p:sp>
        <p:sp>
          <p:nvSpPr>
            <p:cNvPr id="30" name="Up-Down Arrow 29"/>
            <p:cNvSpPr/>
            <p:nvPr/>
          </p:nvSpPr>
          <p:spPr>
            <a:xfrm>
              <a:off x="2073070" y="2894029"/>
              <a:ext cx="577542" cy="976688"/>
            </a:xfrm>
            <a:prstGeom prst="upDown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p>
          </p:txBody>
        </p:sp>
      </p:grpSp>
      <p:grpSp>
        <p:nvGrpSpPr>
          <p:cNvPr id="40" name="Group 39"/>
          <p:cNvGrpSpPr/>
          <p:nvPr/>
        </p:nvGrpSpPr>
        <p:grpSpPr>
          <a:xfrm>
            <a:off x="5097742" y="2476389"/>
            <a:ext cx="777457" cy="1572849"/>
            <a:chOff x="4654679" y="2269001"/>
            <a:chExt cx="777457" cy="1572849"/>
          </a:xfrm>
        </p:grpSpPr>
        <p:sp>
          <p:nvSpPr>
            <p:cNvPr id="31" name="TextBox 30"/>
            <p:cNvSpPr txBox="1"/>
            <p:nvPr/>
          </p:nvSpPr>
          <p:spPr>
            <a:xfrm>
              <a:off x="4654679" y="2269001"/>
              <a:ext cx="777457" cy="369332"/>
            </a:xfrm>
            <a:prstGeom prst="rect">
              <a:avLst/>
            </a:prstGeom>
            <a:noFill/>
          </p:spPr>
          <p:txBody>
            <a:bodyPr wrap="none" rtlCol="0">
              <a:spAutoFit/>
            </a:bodyPr>
            <a:lstStyle/>
            <a:p>
              <a:pPr algn="ctr"/>
              <a:r>
                <a:rPr lang="en-US" dirty="0"/>
                <a:t>Latent</a:t>
              </a:r>
            </a:p>
          </p:txBody>
        </p:sp>
        <p:sp>
          <p:nvSpPr>
            <p:cNvPr id="32" name="Up-Down Arrow 31"/>
            <p:cNvSpPr/>
            <p:nvPr/>
          </p:nvSpPr>
          <p:spPr>
            <a:xfrm>
              <a:off x="4754637" y="2865162"/>
              <a:ext cx="577542" cy="976688"/>
            </a:xfrm>
            <a:prstGeom prst="upDownArrow">
              <a:avLst>
                <a:gd name="adj1" fmla="val 10000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t>
              </a:r>
              <a:r>
                <a:rPr lang="en-US" baseline="-25000" dirty="0"/>
                <a:t>E</a:t>
              </a:r>
            </a:p>
          </p:txBody>
        </p:sp>
      </p:grpSp>
      <mc:AlternateContent xmlns:mc="http://schemas.openxmlformats.org/markup-compatibility/2006" xmlns:a14="http://schemas.microsoft.com/office/drawing/2010/main">
        <mc:Choice Requires="a14">
          <p:sp>
            <p:nvSpPr>
              <p:cNvPr id="33" name="TextBox 32"/>
              <p:cNvSpPr txBox="1"/>
              <p:nvPr/>
            </p:nvSpPr>
            <p:spPr>
              <a:xfrm>
                <a:off x="6551923" y="1067086"/>
                <a:ext cx="70916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𝐿</m:t>
                          </m:r>
                        </m:e>
                        <m:sub>
                          <m:r>
                            <a:rPr lang="en-US" sz="2000" b="0" i="1" smtClean="0">
                              <a:latin typeface="Cambria Math" panose="02040503050406030204" pitchFamily="18" charset="0"/>
                              <a:ea typeface="Cambria Math" panose="02040503050406030204" pitchFamily="18" charset="0"/>
                            </a:rPr>
                            <m:t>𝐸</m:t>
                          </m:r>
                        </m:sub>
                      </m:sSub>
                    </m:oMath>
                  </m:oMathPara>
                </a14:m>
                <a:endParaRPr lang="en-US" sz="2000" dirty="0"/>
              </a:p>
            </p:txBody>
          </p:sp>
        </mc:Choice>
        <mc:Fallback xmlns="">
          <p:sp>
            <p:nvSpPr>
              <p:cNvPr id="33" name="TextBox 32"/>
              <p:cNvSpPr txBox="1">
                <a:spLocks noRot="1" noChangeAspect="1" noMove="1" noResize="1" noEditPoints="1" noAdjustHandles="1" noChangeArrowheads="1" noChangeShapeType="1" noTextEdit="1"/>
              </p:cNvSpPr>
              <p:nvPr/>
            </p:nvSpPr>
            <p:spPr>
              <a:xfrm>
                <a:off x="6551923" y="1067086"/>
                <a:ext cx="709168" cy="400110"/>
              </a:xfrm>
              <a:prstGeom prst="rect">
                <a:avLst/>
              </a:prstGeom>
              <a:blipFill rotWithShape="0">
                <a:blip r:embed="rId11"/>
                <a:stretch>
                  <a:fillRect b="-4545"/>
                </a:stretch>
              </a:blipFill>
            </p:spPr>
            <p:txBody>
              <a:bodyPr/>
              <a:lstStyle/>
              <a:p>
                <a:r>
                  <a:rPr lang="en-US">
                    <a:noFill/>
                  </a:rPr>
                  <a:t> </a:t>
                </a:r>
              </a:p>
            </p:txBody>
          </p:sp>
        </mc:Fallback>
      </mc:AlternateContent>
      <p:sp>
        <p:nvSpPr>
          <p:cNvPr id="36" name="TextBox 35"/>
          <p:cNvSpPr txBox="1"/>
          <p:nvPr/>
        </p:nvSpPr>
        <p:spPr>
          <a:xfrm>
            <a:off x="256449" y="1508549"/>
            <a:ext cx="3666773" cy="646331"/>
          </a:xfrm>
          <a:prstGeom prst="rect">
            <a:avLst/>
          </a:prstGeom>
          <a:noFill/>
        </p:spPr>
        <p:txBody>
          <a:bodyPr wrap="none" rtlCol="0">
            <a:spAutoFit/>
          </a:bodyPr>
          <a:lstStyle/>
          <a:p>
            <a:pPr algn="ctr"/>
            <a:r>
              <a:rPr lang="en-US" dirty="0"/>
              <a:t>Ablation = Total loss =</a:t>
            </a:r>
          </a:p>
          <a:p>
            <a:pPr algn="ctr"/>
            <a:r>
              <a:rPr lang="en-US" dirty="0"/>
              <a:t>Snowmelt + evaporation/sublimation</a:t>
            </a:r>
          </a:p>
        </p:txBody>
      </p:sp>
      <p:grpSp>
        <p:nvGrpSpPr>
          <p:cNvPr id="41" name="Group 40"/>
          <p:cNvGrpSpPr/>
          <p:nvPr/>
        </p:nvGrpSpPr>
        <p:grpSpPr>
          <a:xfrm>
            <a:off x="3783832" y="2301137"/>
            <a:ext cx="1377365" cy="1776968"/>
            <a:chOff x="3708416" y="2093749"/>
            <a:chExt cx="1377365" cy="1776968"/>
          </a:xfrm>
        </p:grpSpPr>
        <p:sp>
          <p:nvSpPr>
            <p:cNvPr id="22" name="Down Arrow 21"/>
            <p:cNvSpPr/>
            <p:nvPr/>
          </p:nvSpPr>
          <p:spPr>
            <a:xfrm>
              <a:off x="4139532" y="2894029"/>
              <a:ext cx="517777" cy="976688"/>
            </a:xfrm>
            <a:prstGeom prst="downArrow">
              <a:avLst>
                <a:gd name="adj1" fmla="val 10000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t>
              </a:r>
              <a:r>
                <a:rPr lang="en-US" baseline="-25000" dirty="0"/>
                <a:t>H</a:t>
              </a:r>
            </a:p>
          </p:txBody>
        </p:sp>
        <p:sp>
          <p:nvSpPr>
            <p:cNvPr id="39" name="TextBox 38"/>
            <p:cNvSpPr txBox="1"/>
            <p:nvPr/>
          </p:nvSpPr>
          <p:spPr>
            <a:xfrm>
              <a:off x="3708416" y="2093749"/>
              <a:ext cx="1377365" cy="646331"/>
            </a:xfrm>
            <a:prstGeom prst="rect">
              <a:avLst/>
            </a:prstGeom>
            <a:noFill/>
          </p:spPr>
          <p:txBody>
            <a:bodyPr wrap="none" rtlCol="0">
              <a:spAutoFit/>
            </a:bodyPr>
            <a:lstStyle/>
            <a:p>
              <a:pPr algn="ctr"/>
              <a:r>
                <a:rPr lang="en-US" dirty="0"/>
                <a:t>Heat in</a:t>
              </a:r>
            </a:p>
            <a:p>
              <a:pPr algn="ctr"/>
              <a:r>
                <a:rPr lang="en-US" dirty="0"/>
                <a:t>Precipitation</a:t>
              </a:r>
            </a:p>
          </p:txBody>
        </p:sp>
      </p:grpSp>
      <p:grpSp>
        <p:nvGrpSpPr>
          <p:cNvPr id="45" name="Group 44"/>
          <p:cNvGrpSpPr/>
          <p:nvPr/>
        </p:nvGrpSpPr>
        <p:grpSpPr>
          <a:xfrm>
            <a:off x="3947574" y="5422846"/>
            <a:ext cx="1127937" cy="1419280"/>
            <a:chOff x="3834451" y="5215458"/>
            <a:chExt cx="1127937" cy="1419280"/>
          </a:xfrm>
        </p:grpSpPr>
        <p:sp>
          <p:nvSpPr>
            <p:cNvPr id="23" name="Down Arrow 22"/>
            <p:cNvSpPr/>
            <p:nvPr/>
          </p:nvSpPr>
          <p:spPr>
            <a:xfrm>
              <a:off x="4139532" y="5215458"/>
              <a:ext cx="517777" cy="786125"/>
            </a:xfrm>
            <a:prstGeom prst="downArrow">
              <a:avLst>
                <a:gd name="adj1" fmla="val 10000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
              </a:r>
              <a:r>
                <a:rPr lang="en-US" baseline="-25000" dirty="0"/>
                <a:t>H</a:t>
              </a:r>
            </a:p>
          </p:txBody>
        </p:sp>
        <p:sp>
          <p:nvSpPr>
            <p:cNvPr id="44" name="TextBox 43"/>
            <p:cNvSpPr txBox="1"/>
            <p:nvPr/>
          </p:nvSpPr>
          <p:spPr>
            <a:xfrm>
              <a:off x="3834451" y="5988407"/>
              <a:ext cx="1127937" cy="646331"/>
            </a:xfrm>
            <a:prstGeom prst="rect">
              <a:avLst/>
            </a:prstGeom>
            <a:noFill/>
          </p:spPr>
          <p:txBody>
            <a:bodyPr wrap="none" rtlCol="0">
              <a:spAutoFit/>
            </a:bodyPr>
            <a:lstStyle/>
            <a:p>
              <a:pPr algn="ctr"/>
              <a:r>
                <a:rPr lang="en-US" dirty="0"/>
                <a:t>Heat in</a:t>
              </a:r>
            </a:p>
            <a:p>
              <a:pPr algn="ctr"/>
              <a:r>
                <a:rPr lang="en-US" dirty="0"/>
                <a:t>Snowmelt</a:t>
              </a:r>
            </a:p>
          </p:txBody>
        </p:sp>
      </p:grpSp>
      <p:grpSp>
        <p:nvGrpSpPr>
          <p:cNvPr id="46" name="Group 45"/>
          <p:cNvGrpSpPr/>
          <p:nvPr/>
        </p:nvGrpSpPr>
        <p:grpSpPr>
          <a:xfrm>
            <a:off x="5976683" y="2333110"/>
            <a:ext cx="960519" cy="1709676"/>
            <a:chOff x="4570364" y="2132174"/>
            <a:chExt cx="960519" cy="1709676"/>
          </a:xfrm>
        </p:grpSpPr>
        <p:sp>
          <p:nvSpPr>
            <p:cNvPr id="47" name="TextBox 46"/>
            <p:cNvSpPr txBox="1"/>
            <p:nvPr/>
          </p:nvSpPr>
          <p:spPr>
            <a:xfrm>
              <a:off x="4570364" y="2132174"/>
              <a:ext cx="960519" cy="646331"/>
            </a:xfrm>
            <a:prstGeom prst="rect">
              <a:avLst/>
            </a:prstGeom>
            <a:noFill/>
          </p:spPr>
          <p:txBody>
            <a:bodyPr wrap="none" rtlCol="0">
              <a:spAutoFit/>
            </a:bodyPr>
            <a:lstStyle/>
            <a:p>
              <a:pPr algn="ctr"/>
              <a:r>
                <a:rPr lang="en-US" dirty="0"/>
                <a:t>Sensible</a:t>
              </a:r>
            </a:p>
            <a:p>
              <a:pPr algn="ctr"/>
              <a:r>
                <a:rPr lang="en-US" dirty="0"/>
                <a:t>air</a:t>
              </a:r>
            </a:p>
          </p:txBody>
        </p:sp>
        <p:sp>
          <p:nvSpPr>
            <p:cNvPr id="48" name="Up-Down Arrow 47"/>
            <p:cNvSpPr/>
            <p:nvPr/>
          </p:nvSpPr>
          <p:spPr>
            <a:xfrm>
              <a:off x="4754637" y="2865162"/>
              <a:ext cx="577542" cy="976688"/>
            </a:xfrm>
            <a:prstGeom prst="upDownArrow">
              <a:avLst>
                <a:gd name="adj1" fmla="val 10000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t>
              </a:r>
              <a:r>
                <a:rPr lang="en-US" baseline="-25000" dirty="0"/>
                <a:t>A</a:t>
              </a:r>
            </a:p>
          </p:txBody>
        </p:sp>
      </p:grpSp>
      <p:grpSp>
        <p:nvGrpSpPr>
          <p:cNvPr id="49" name="Group 48"/>
          <p:cNvGrpSpPr/>
          <p:nvPr/>
        </p:nvGrpSpPr>
        <p:grpSpPr>
          <a:xfrm>
            <a:off x="5974650" y="5433128"/>
            <a:ext cx="960519" cy="1417697"/>
            <a:chOff x="4563148" y="2865162"/>
            <a:chExt cx="960519" cy="1417697"/>
          </a:xfrm>
        </p:grpSpPr>
        <p:sp>
          <p:nvSpPr>
            <p:cNvPr id="50" name="TextBox 49"/>
            <p:cNvSpPr txBox="1"/>
            <p:nvPr/>
          </p:nvSpPr>
          <p:spPr>
            <a:xfrm>
              <a:off x="4563148" y="3636528"/>
              <a:ext cx="960519" cy="646331"/>
            </a:xfrm>
            <a:prstGeom prst="rect">
              <a:avLst/>
            </a:prstGeom>
            <a:noFill/>
          </p:spPr>
          <p:txBody>
            <a:bodyPr wrap="none" rtlCol="0">
              <a:spAutoFit/>
            </a:bodyPr>
            <a:lstStyle/>
            <a:p>
              <a:pPr algn="ctr"/>
              <a:r>
                <a:rPr lang="en-US" dirty="0"/>
                <a:t>Sensible</a:t>
              </a:r>
            </a:p>
            <a:p>
              <a:pPr algn="ctr"/>
              <a:r>
                <a:rPr lang="en-US" dirty="0"/>
                <a:t>ground</a:t>
              </a:r>
            </a:p>
          </p:txBody>
        </p:sp>
        <p:sp>
          <p:nvSpPr>
            <p:cNvPr id="51" name="Up-Down Arrow 50"/>
            <p:cNvSpPr/>
            <p:nvPr/>
          </p:nvSpPr>
          <p:spPr>
            <a:xfrm>
              <a:off x="4754637" y="2865162"/>
              <a:ext cx="577542" cy="840518"/>
            </a:xfrm>
            <a:prstGeom prst="upDownArrow">
              <a:avLst>
                <a:gd name="adj1" fmla="val 10000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t>
              </a:r>
              <a:r>
                <a:rPr lang="en-US" baseline="-25000" dirty="0"/>
                <a:t>G</a:t>
              </a:r>
            </a:p>
          </p:txBody>
        </p:sp>
      </p:grpSp>
      <mc:AlternateContent xmlns:mc="http://schemas.openxmlformats.org/markup-compatibility/2006" xmlns:a14="http://schemas.microsoft.com/office/drawing/2010/main">
        <mc:Choice Requires="a14">
          <p:sp>
            <p:nvSpPr>
              <p:cNvPr id="52" name="TextBox 51"/>
              <p:cNvSpPr txBox="1"/>
              <p:nvPr/>
            </p:nvSpPr>
            <p:spPr>
              <a:xfrm>
                <a:off x="7076974" y="1051849"/>
                <a:ext cx="134677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𝐻</m:t>
                          </m:r>
                        </m:e>
                        <m:sub>
                          <m:r>
                            <a:rPr lang="en-US" sz="2000" b="0" i="1" smtClean="0">
                              <a:latin typeface="Cambria Math" panose="02040503050406030204" pitchFamily="18" charset="0"/>
                              <a:ea typeface="Cambria Math" panose="02040503050406030204" pitchFamily="18" charset="0"/>
                            </a:rPr>
                            <m:t>𝐴</m:t>
                          </m:r>
                        </m:sub>
                      </m:sSub>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𝐻</m:t>
                          </m:r>
                        </m:e>
                        <m:sub>
                          <m:r>
                            <a:rPr lang="en-US" sz="2000" b="0" i="1" smtClean="0">
                              <a:latin typeface="Cambria Math" panose="02040503050406030204" pitchFamily="18" charset="0"/>
                              <a:ea typeface="Cambria Math" panose="02040503050406030204" pitchFamily="18" charset="0"/>
                            </a:rPr>
                            <m:t>𝐺</m:t>
                          </m:r>
                        </m:sub>
                      </m:sSub>
                    </m:oMath>
                  </m:oMathPara>
                </a14:m>
                <a:endParaRPr lang="en-US" sz="2000" dirty="0"/>
              </a:p>
            </p:txBody>
          </p:sp>
        </mc:Choice>
        <mc:Fallback xmlns="">
          <p:sp>
            <p:nvSpPr>
              <p:cNvPr id="52" name="TextBox 51"/>
              <p:cNvSpPr txBox="1">
                <a:spLocks noRot="1" noChangeAspect="1" noMove="1" noResize="1" noEditPoints="1" noAdjustHandles="1" noChangeArrowheads="1" noChangeShapeType="1" noTextEdit="1"/>
              </p:cNvSpPr>
              <p:nvPr/>
            </p:nvSpPr>
            <p:spPr>
              <a:xfrm>
                <a:off x="7076974" y="1051849"/>
                <a:ext cx="1346779" cy="400110"/>
              </a:xfrm>
              <a:prstGeom prst="rect">
                <a:avLst/>
              </a:prstGeom>
              <a:blipFill rotWithShape="0">
                <a:blip r:embed="rId12"/>
                <a:stretch>
                  <a:fillRect b="-4615"/>
                </a:stretch>
              </a:blipFill>
            </p:spPr>
            <p:txBody>
              <a:bodyPr/>
              <a:lstStyle/>
              <a:p>
                <a:r>
                  <a:rPr lang="en-US">
                    <a:noFill/>
                  </a:rPr>
                  <a:t> </a:t>
                </a:r>
              </a:p>
            </p:txBody>
          </p:sp>
        </mc:Fallback>
      </mc:AlternateContent>
      <p:grpSp>
        <p:nvGrpSpPr>
          <p:cNvPr id="55" name="Group 54"/>
          <p:cNvGrpSpPr/>
          <p:nvPr/>
        </p:nvGrpSpPr>
        <p:grpSpPr>
          <a:xfrm>
            <a:off x="6894854" y="2164293"/>
            <a:ext cx="1246944" cy="1884945"/>
            <a:chOff x="6357521" y="2164293"/>
            <a:chExt cx="1246944" cy="1884945"/>
          </a:xfrm>
        </p:grpSpPr>
        <p:sp>
          <p:nvSpPr>
            <p:cNvPr id="53" name="Down Arrow 52"/>
            <p:cNvSpPr/>
            <p:nvPr/>
          </p:nvSpPr>
          <p:spPr>
            <a:xfrm>
              <a:off x="6734972" y="3072550"/>
              <a:ext cx="517777" cy="976688"/>
            </a:xfrm>
            <a:prstGeom prst="downArrow">
              <a:avLst>
                <a:gd name="adj1" fmla="val 10000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a:t>
              </a:r>
              <a:endParaRPr lang="en-US" baseline="-25000" dirty="0"/>
            </a:p>
          </p:txBody>
        </p:sp>
        <p:sp>
          <p:nvSpPr>
            <p:cNvPr id="54" name="TextBox 53"/>
            <p:cNvSpPr txBox="1"/>
            <p:nvPr/>
          </p:nvSpPr>
          <p:spPr>
            <a:xfrm>
              <a:off x="6357521" y="2164293"/>
              <a:ext cx="1246944" cy="923330"/>
            </a:xfrm>
            <a:prstGeom prst="rect">
              <a:avLst/>
            </a:prstGeom>
            <a:noFill/>
          </p:spPr>
          <p:txBody>
            <a:bodyPr wrap="none" rtlCol="0">
              <a:spAutoFit/>
            </a:bodyPr>
            <a:lstStyle/>
            <a:p>
              <a:pPr algn="ctr"/>
              <a:r>
                <a:rPr lang="en-US" dirty="0"/>
                <a:t>Shortwave</a:t>
              </a:r>
            </a:p>
            <a:p>
              <a:pPr algn="ctr"/>
              <a:r>
                <a:rPr lang="en-US" dirty="0"/>
                <a:t>Radiation</a:t>
              </a:r>
            </a:p>
            <a:p>
              <a:pPr algn="ctr"/>
              <a:r>
                <a:rPr lang="en-US" dirty="0"/>
                <a:t>(insolation)</a:t>
              </a:r>
            </a:p>
          </p:txBody>
        </p:sp>
      </p:grpSp>
      <p:grpSp>
        <p:nvGrpSpPr>
          <p:cNvPr id="60" name="Group 59"/>
          <p:cNvGrpSpPr/>
          <p:nvPr/>
        </p:nvGrpSpPr>
        <p:grpSpPr>
          <a:xfrm>
            <a:off x="8031018" y="2164307"/>
            <a:ext cx="1161857" cy="1878479"/>
            <a:chOff x="7644515" y="2164307"/>
            <a:chExt cx="1161857" cy="1878479"/>
          </a:xfrm>
        </p:grpSpPr>
        <p:sp>
          <p:nvSpPr>
            <p:cNvPr id="56" name="Up Arrow 55"/>
            <p:cNvSpPr/>
            <p:nvPr/>
          </p:nvSpPr>
          <p:spPr>
            <a:xfrm>
              <a:off x="7913255" y="3066098"/>
              <a:ext cx="619635" cy="976688"/>
            </a:xfrm>
            <a:prstGeom prst="upArrow">
              <a:avLst>
                <a:gd name="adj1" fmla="val 10000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a:t>
              </a:r>
              <a:r>
                <a:rPr lang="en-US" baseline="-25000" dirty="0"/>
                <a:t>R</a:t>
              </a:r>
            </a:p>
          </p:txBody>
        </p:sp>
        <p:sp>
          <p:nvSpPr>
            <p:cNvPr id="57" name="TextBox 56"/>
            <p:cNvSpPr txBox="1"/>
            <p:nvPr/>
          </p:nvSpPr>
          <p:spPr>
            <a:xfrm>
              <a:off x="7644515" y="2164307"/>
              <a:ext cx="1161857" cy="923330"/>
            </a:xfrm>
            <a:prstGeom prst="rect">
              <a:avLst/>
            </a:prstGeom>
            <a:noFill/>
          </p:spPr>
          <p:txBody>
            <a:bodyPr wrap="none" rtlCol="0">
              <a:spAutoFit/>
            </a:bodyPr>
            <a:lstStyle/>
            <a:p>
              <a:pPr algn="ctr"/>
              <a:r>
                <a:rPr lang="en-US" dirty="0"/>
                <a:t>Reflected</a:t>
              </a:r>
            </a:p>
            <a:p>
              <a:pPr algn="ctr"/>
              <a:r>
                <a:rPr lang="en-US" dirty="0"/>
                <a:t>shortwave</a:t>
              </a:r>
            </a:p>
            <a:p>
              <a:pPr algn="ctr"/>
              <a:r>
                <a:rPr lang="en-US" dirty="0"/>
                <a:t>radiation</a:t>
              </a:r>
            </a:p>
          </p:txBody>
        </p:sp>
      </p:grpSp>
      <mc:AlternateContent xmlns:mc="http://schemas.openxmlformats.org/markup-compatibility/2006" xmlns:a14="http://schemas.microsoft.com/office/drawing/2010/main">
        <mc:Choice Requires="a14">
          <p:sp>
            <p:nvSpPr>
              <p:cNvPr id="58" name="TextBox 57"/>
              <p:cNvSpPr txBox="1"/>
              <p:nvPr/>
            </p:nvSpPr>
            <p:spPr>
              <a:xfrm>
                <a:off x="8239636" y="1057781"/>
                <a:ext cx="62203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𝐾</m:t>
                      </m:r>
                    </m:oMath>
                  </m:oMathPara>
                </a14:m>
                <a:endParaRPr lang="en-US" sz="2000" dirty="0"/>
              </a:p>
            </p:txBody>
          </p:sp>
        </mc:Choice>
        <mc:Fallback xmlns="">
          <p:sp>
            <p:nvSpPr>
              <p:cNvPr id="58" name="TextBox 57"/>
              <p:cNvSpPr txBox="1">
                <a:spLocks noRot="1" noChangeAspect="1" noMove="1" noResize="1" noEditPoints="1" noAdjustHandles="1" noChangeArrowheads="1" noChangeShapeType="1" noTextEdit="1"/>
              </p:cNvSpPr>
              <p:nvPr/>
            </p:nvSpPr>
            <p:spPr>
              <a:xfrm>
                <a:off x="8239636" y="1057781"/>
                <a:ext cx="622030" cy="400110"/>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8645833" y="1059467"/>
                <a:ext cx="733471"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𝐾</m:t>
                          </m:r>
                        </m:e>
                        <m:sub>
                          <m:r>
                            <a:rPr lang="en-US" sz="2000" b="0" i="1" smtClean="0">
                              <a:latin typeface="Cambria Math" panose="02040503050406030204" pitchFamily="18" charset="0"/>
                              <a:ea typeface="Cambria Math" panose="02040503050406030204" pitchFamily="18" charset="0"/>
                            </a:rPr>
                            <m:t>𝑅</m:t>
                          </m:r>
                        </m:sub>
                      </m:sSub>
                    </m:oMath>
                  </m:oMathPara>
                </a14:m>
                <a:endParaRPr lang="en-US" sz="2000" dirty="0"/>
              </a:p>
            </p:txBody>
          </p:sp>
        </mc:Choice>
        <mc:Fallback xmlns="">
          <p:sp>
            <p:nvSpPr>
              <p:cNvPr id="59" name="TextBox 58"/>
              <p:cNvSpPr txBox="1">
                <a:spLocks noRot="1" noChangeAspect="1" noMove="1" noResize="1" noEditPoints="1" noAdjustHandles="1" noChangeArrowheads="1" noChangeShapeType="1" noTextEdit="1"/>
              </p:cNvSpPr>
              <p:nvPr/>
            </p:nvSpPr>
            <p:spPr>
              <a:xfrm>
                <a:off x="8645833" y="1059467"/>
                <a:ext cx="733471" cy="400110"/>
              </a:xfrm>
              <a:prstGeom prst="rect">
                <a:avLst/>
              </a:prstGeom>
              <a:blipFill rotWithShape="0">
                <a:blip r:embed="rId14"/>
                <a:stretch>
                  <a:fillRect b="-1538"/>
                </a:stretch>
              </a:blipFill>
            </p:spPr>
            <p:txBody>
              <a:bodyPr/>
              <a:lstStyle/>
              <a:p>
                <a:r>
                  <a:rPr lang="en-US">
                    <a:noFill/>
                  </a:rPr>
                  <a:t> </a:t>
                </a:r>
              </a:p>
            </p:txBody>
          </p:sp>
        </mc:Fallback>
      </mc:AlternateContent>
      <p:sp>
        <p:nvSpPr>
          <p:cNvPr id="61" name="TextBox 60"/>
          <p:cNvSpPr txBox="1"/>
          <p:nvPr/>
        </p:nvSpPr>
        <p:spPr>
          <a:xfrm>
            <a:off x="6678652" y="1598324"/>
            <a:ext cx="2825453" cy="646331"/>
          </a:xfrm>
          <a:prstGeom prst="rect">
            <a:avLst/>
          </a:prstGeom>
          <a:noFill/>
        </p:spPr>
        <p:txBody>
          <a:bodyPr wrap="none" rtlCol="0">
            <a:spAutoFit/>
          </a:bodyPr>
          <a:lstStyle/>
          <a:p>
            <a:pPr algn="ctr"/>
            <a:r>
              <a:rPr lang="en-US" dirty="0"/>
              <a:t>Albedo =</a:t>
            </a:r>
          </a:p>
          <a:p>
            <a:pPr algn="ctr"/>
            <a:r>
              <a:rPr lang="en-US" dirty="0"/>
              <a:t>Potential to reflect radiation</a:t>
            </a:r>
          </a:p>
        </p:txBody>
      </p:sp>
      <p:grpSp>
        <p:nvGrpSpPr>
          <p:cNvPr id="62" name="Group 61"/>
          <p:cNvGrpSpPr/>
          <p:nvPr/>
        </p:nvGrpSpPr>
        <p:grpSpPr>
          <a:xfrm>
            <a:off x="9238644" y="2306730"/>
            <a:ext cx="1121782" cy="1742508"/>
            <a:chOff x="4489176" y="2099342"/>
            <a:chExt cx="1121782" cy="1742508"/>
          </a:xfrm>
        </p:grpSpPr>
        <p:sp>
          <p:nvSpPr>
            <p:cNvPr id="63" name="TextBox 62"/>
            <p:cNvSpPr txBox="1"/>
            <p:nvPr/>
          </p:nvSpPr>
          <p:spPr>
            <a:xfrm>
              <a:off x="4489176" y="2099342"/>
              <a:ext cx="1121782" cy="646331"/>
            </a:xfrm>
            <a:prstGeom prst="rect">
              <a:avLst/>
            </a:prstGeom>
            <a:noFill/>
          </p:spPr>
          <p:txBody>
            <a:bodyPr wrap="none" rtlCol="0">
              <a:spAutoFit/>
            </a:bodyPr>
            <a:lstStyle/>
            <a:p>
              <a:pPr algn="ctr"/>
              <a:r>
                <a:rPr lang="en-US" dirty="0"/>
                <a:t>Net</a:t>
              </a:r>
            </a:p>
            <a:p>
              <a:pPr algn="ctr"/>
              <a:r>
                <a:rPr lang="en-US" dirty="0"/>
                <a:t>Longwave</a:t>
              </a:r>
            </a:p>
          </p:txBody>
        </p:sp>
        <p:sp>
          <p:nvSpPr>
            <p:cNvPr id="64" name="Up-Down Arrow 63"/>
            <p:cNvSpPr/>
            <p:nvPr/>
          </p:nvSpPr>
          <p:spPr>
            <a:xfrm>
              <a:off x="4754637" y="2865162"/>
              <a:ext cx="577542" cy="976688"/>
            </a:xfrm>
            <a:prstGeom prst="upDownArrow">
              <a:avLst>
                <a:gd name="adj1" fmla="val 10000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t>
              </a:r>
              <a:endParaRPr lang="en-US" baseline="-25000" dirty="0"/>
            </a:p>
          </p:txBody>
        </p:sp>
      </p:grpSp>
      <mc:AlternateContent xmlns:mc="http://schemas.openxmlformats.org/markup-compatibility/2006" xmlns:a14="http://schemas.microsoft.com/office/drawing/2010/main">
        <mc:Choice Requires="a14">
          <p:sp>
            <p:nvSpPr>
              <p:cNvPr id="65" name="TextBox 64"/>
              <p:cNvSpPr txBox="1"/>
              <p:nvPr/>
            </p:nvSpPr>
            <p:spPr>
              <a:xfrm>
                <a:off x="9190426" y="1059467"/>
                <a:ext cx="57624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𝐿</m:t>
                      </m:r>
                    </m:oMath>
                  </m:oMathPara>
                </a14:m>
                <a:endParaRPr lang="en-US" sz="2000" dirty="0"/>
              </a:p>
            </p:txBody>
          </p:sp>
        </mc:Choice>
        <mc:Fallback xmlns="">
          <p:sp>
            <p:nvSpPr>
              <p:cNvPr id="65" name="TextBox 64"/>
              <p:cNvSpPr txBox="1">
                <a:spLocks noRot="1" noChangeAspect="1" noMove="1" noResize="1" noEditPoints="1" noAdjustHandles="1" noChangeArrowheads="1" noChangeShapeType="1" noTextEdit="1"/>
              </p:cNvSpPr>
              <p:nvPr/>
            </p:nvSpPr>
            <p:spPr>
              <a:xfrm>
                <a:off x="9190426" y="1059467"/>
                <a:ext cx="576248" cy="400110"/>
              </a:xfrm>
              <a:prstGeom prst="rect">
                <a:avLst/>
              </a:prstGeom>
              <a:blipFill rotWithShape="0">
                <a:blip r:embed="rId15"/>
                <a:stretch>
                  <a:fillRect b="-4615"/>
                </a:stretch>
              </a:blipFill>
            </p:spPr>
            <p:txBody>
              <a:bodyPr/>
              <a:lstStyle/>
              <a:p>
                <a:r>
                  <a:rPr lang="en-US">
                    <a:noFill/>
                  </a:rPr>
                  <a:t> </a:t>
                </a:r>
              </a:p>
            </p:txBody>
          </p:sp>
        </mc:Fallback>
      </mc:AlternateContent>
      <p:sp>
        <p:nvSpPr>
          <p:cNvPr id="66" name="TextBox 65"/>
          <p:cNvSpPr txBox="1"/>
          <p:nvPr/>
        </p:nvSpPr>
        <p:spPr>
          <a:xfrm>
            <a:off x="10633416" y="3073118"/>
            <a:ext cx="1336392" cy="369332"/>
          </a:xfrm>
          <a:prstGeom prst="rect">
            <a:avLst/>
          </a:prstGeom>
          <a:noFill/>
        </p:spPr>
        <p:txBody>
          <a:bodyPr wrap="none" rtlCol="0">
            <a:spAutoFit/>
          </a:bodyPr>
          <a:lstStyle/>
          <a:p>
            <a:pPr algn="ctr"/>
            <a:r>
              <a:rPr lang="en-US" dirty="0"/>
              <a:t>Atmosphere</a:t>
            </a:r>
          </a:p>
        </p:txBody>
      </p:sp>
      <p:sp>
        <p:nvSpPr>
          <p:cNvPr id="67" name="TextBox 66"/>
          <p:cNvSpPr txBox="1"/>
          <p:nvPr/>
        </p:nvSpPr>
        <p:spPr>
          <a:xfrm>
            <a:off x="10960333" y="5541382"/>
            <a:ext cx="682559" cy="369332"/>
          </a:xfrm>
          <a:prstGeom prst="rect">
            <a:avLst/>
          </a:prstGeom>
          <a:noFill/>
        </p:spPr>
        <p:txBody>
          <a:bodyPr wrap="none" rtlCol="0">
            <a:spAutoFit/>
          </a:bodyPr>
          <a:lstStyle/>
          <a:p>
            <a:pPr algn="ctr"/>
            <a:r>
              <a:rPr lang="en-US" dirty="0"/>
              <a:t>Earth</a:t>
            </a:r>
          </a:p>
        </p:txBody>
      </p:sp>
      <p:sp>
        <p:nvSpPr>
          <p:cNvPr id="4" name="Rectangle 3">
            <a:extLst>
              <a:ext uri="{FF2B5EF4-FFF2-40B4-BE49-F238E27FC236}">
                <a16:creationId xmlns:a16="http://schemas.microsoft.com/office/drawing/2014/main" id="{4578338E-8859-4D94-BF5C-54A075111E73}"/>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53</a:t>
            </a:fld>
            <a:endParaRPr lang="en-US" dirty="0">
              <a:solidFill>
                <a:schemeClr val="tx1"/>
              </a:solidFill>
            </a:endParaRPr>
          </a:p>
        </p:txBody>
      </p:sp>
      <p:grpSp>
        <p:nvGrpSpPr>
          <p:cNvPr id="16" name="Group 15">
            <a:extLst>
              <a:ext uri="{FF2B5EF4-FFF2-40B4-BE49-F238E27FC236}">
                <a16:creationId xmlns:a16="http://schemas.microsoft.com/office/drawing/2014/main" id="{9AF59744-37C1-41F1-8100-9F1D149B3A18}"/>
              </a:ext>
            </a:extLst>
          </p:cNvPr>
          <p:cNvGrpSpPr/>
          <p:nvPr/>
        </p:nvGrpSpPr>
        <p:grpSpPr>
          <a:xfrm>
            <a:off x="5569411" y="1390649"/>
            <a:ext cx="1128194" cy="515892"/>
            <a:chOff x="5569411" y="1390649"/>
            <a:chExt cx="1128194" cy="515892"/>
          </a:xfrm>
        </p:grpSpPr>
        <p:sp>
          <p:nvSpPr>
            <p:cNvPr id="5" name="TextBox 4">
              <a:extLst>
                <a:ext uri="{FF2B5EF4-FFF2-40B4-BE49-F238E27FC236}">
                  <a16:creationId xmlns:a16="http://schemas.microsoft.com/office/drawing/2014/main" id="{BB7F85F3-0455-4B4E-A26F-F0D0218FD865}"/>
                </a:ext>
              </a:extLst>
            </p:cNvPr>
            <p:cNvSpPr txBox="1"/>
            <p:nvPr/>
          </p:nvSpPr>
          <p:spPr>
            <a:xfrm>
              <a:off x="5569411" y="1537209"/>
              <a:ext cx="1128194" cy="369332"/>
            </a:xfrm>
            <a:prstGeom prst="rect">
              <a:avLst/>
            </a:prstGeom>
            <a:noFill/>
          </p:spPr>
          <p:txBody>
            <a:bodyPr wrap="none" rtlCol="0">
              <a:spAutoFit/>
            </a:bodyPr>
            <a:lstStyle/>
            <a:p>
              <a:r>
                <a:rPr lang="en-US" dirty="0"/>
                <a:t>Advection</a:t>
              </a:r>
            </a:p>
          </p:txBody>
        </p:sp>
        <p:sp>
          <p:nvSpPr>
            <p:cNvPr id="6" name="Left Brace 5">
              <a:extLst>
                <a:ext uri="{FF2B5EF4-FFF2-40B4-BE49-F238E27FC236}">
                  <a16:creationId xmlns:a16="http://schemas.microsoft.com/office/drawing/2014/main" id="{E21A57F9-E662-4D53-ABF3-97BC253CEA61}"/>
                </a:ext>
              </a:extLst>
            </p:cNvPr>
            <p:cNvSpPr/>
            <p:nvPr/>
          </p:nvSpPr>
          <p:spPr>
            <a:xfrm rot="16200000">
              <a:off x="6067251" y="1066706"/>
              <a:ext cx="146560" cy="794446"/>
            </a:xfrm>
            <a:prstGeom prst="leftBrace">
              <a:avLst>
                <a:gd name="adj1" fmla="val 45400"/>
                <a:gd name="adj2" fmla="val 4760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66612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500"/>
                                        <p:tgtEl>
                                          <p:spTgt spid="6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500"/>
                                        <p:tgtEl>
                                          <p:spTgt spid="4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500"/>
                                        <p:tgtEl>
                                          <p:spTgt spid="4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500"/>
                                        <p:tgtEl>
                                          <p:spTgt spid="4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500"/>
                                        <p:tgtEl>
                                          <p:spTgt spid="3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500"/>
                                        <p:tgtEl>
                                          <p:spTgt spid="4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52"/>
                                        </p:tgtEl>
                                        <p:attrNameLst>
                                          <p:attrName>style.visibility</p:attrName>
                                        </p:attrNameLst>
                                      </p:cBhvr>
                                      <p:to>
                                        <p:strVal val="visible"/>
                                      </p:to>
                                    </p:set>
                                    <p:animEffect transition="in" filter="fade">
                                      <p:cBhvr>
                                        <p:cTn id="92" dur="500"/>
                                        <p:tgtEl>
                                          <p:spTgt spid="52"/>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55"/>
                                        </p:tgtEl>
                                        <p:attrNameLst>
                                          <p:attrName>style.visibility</p:attrName>
                                        </p:attrNameLst>
                                      </p:cBhvr>
                                      <p:to>
                                        <p:strVal val="visible"/>
                                      </p:to>
                                    </p:set>
                                    <p:animEffect transition="in" filter="fade">
                                      <p:cBhvr>
                                        <p:cTn id="97" dur="500"/>
                                        <p:tgtEl>
                                          <p:spTgt spid="5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58"/>
                                        </p:tgtEl>
                                        <p:attrNameLst>
                                          <p:attrName>style.visibility</p:attrName>
                                        </p:attrNameLst>
                                      </p:cBhvr>
                                      <p:to>
                                        <p:strVal val="visible"/>
                                      </p:to>
                                    </p:set>
                                    <p:animEffect transition="in" filter="fade">
                                      <p:cBhvr>
                                        <p:cTn id="100" dur="500"/>
                                        <p:tgtEl>
                                          <p:spTgt spid="58"/>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60"/>
                                        </p:tgtEl>
                                        <p:attrNameLst>
                                          <p:attrName>style.visibility</p:attrName>
                                        </p:attrNameLst>
                                      </p:cBhvr>
                                      <p:to>
                                        <p:strVal val="visible"/>
                                      </p:to>
                                    </p:set>
                                    <p:animEffect transition="in" filter="fade">
                                      <p:cBhvr>
                                        <p:cTn id="105" dur="500"/>
                                        <p:tgtEl>
                                          <p:spTgt spid="60"/>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59"/>
                                        </p:tgtEl>
                                        <p:attrNameLst>
                                          <p:attrName>style.visibility</p:attrName>
                                        </p:attrNameLst>
                                      </p:cBhvr>
                                      <p:to>
                                        <p:strVal val="visible"/>
                                      </p:to>
                                    </p:set>
                                    <p:animEffect transition="in" filter="fade">
                                      <p:cBhvr>
                                        <p:cTn id="108" dur="500"/>
                                        <p:tgtEl>
                                          <p:spTgt spid="59"/>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61"/>
                                        </p:tgtEl>
                                        <p:attrNameLst>
                                          <p:attrName>style.visibility</p:attrName>
                                        </p:attrNameLst>
                                      </p:cBhvr>
                                      <p:to>
                                        <p:strVal val="visible"/>
                                      </p:to>
                                    </p:set>
                                    <p:animEffect transition="in" filter="fade">
                                      <p:cBhvr>
                                        <p:cTn id="113" dur="500"/>
                                        <p:tgtEl>
                                          <p:spTgt spid="61"/>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62"/>
                                        </p:tgtEl>
                                        <p:attrNameLst>
                                          <p:attrName>style.visibility</p:attrName>
                                        </p:attrNameLst>
                                      </p:cBhvr>
                                      <p:to>
                                        <p:strVal val="visible"/>
                                      </p:to>
                                    </p:set>
                                    <p:animEffect transition="in" filter="fade">
                                      <p:cBhvr>
                                        <p:cTn id="118" dur="500"/>
                                        <p:tgtEl>
                                          <p:spTgt spid="62"/>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65"/>
                                        </p:tgtEl>
                                        <p:attrNameLst>
                                          <p:attrName>style.visibility</p:attrName>
                                        </p:attrNameLst>
                                      </p:cBhvr>
                                      <p:to>
                                        <p:strVal val="visible"/>
                                      </p:to>
                                    </p:set>
                                    <p:animEffect transition="in" filter="fade">
                                      <p:cBhvr>
                                        <p:cTn id="12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P spid="17" grpId="0"/>
      <p:bldP spid="25" grpId="0"/>
      <p:bldP spid="28" grpId="0"/>
      <p:bldP spid="21" grpId="0"/>
      <p:bldP spid="33" grpId="0"/>
      <p:bldP spid="36" grpId="0"/>
      <p:bldP spid="52" grpId="0"/>
      <p:bldP spid="58" grpId="0"/>
      <p:bldP spid="59" grpId="0"/>
      <p:bldP spid="61" grpId="0"/>
      <p:bldP spid="65" grpId="0"/>
      <p:bldP spid="66" grpId="0"/>
      <p:bldP spid="6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07"/>
            <a:ext cx="10515600" cy="1325563"/>
          </a:xfrm>
        </p:spPr>
        <p:txBody>
          <a:bodyPr>
            <a:normAutofit/>
          </a:bodyPr>
          <a:lstStyle/>
          <a:p>
            <a:r>
              <a:rPr lang="en-US" sz="4000" dirty="0"/>
              <a:t>Thought exercise: conditions for large melt events</a:t>
            </a:r>
          </a:p>
        </p:txBody>
      </p:sp>
      <p:sp>
        <p:nvSpPr>
          <p:cNvPr id="68" name="TextBox 67"/>
          <p:cNvSpPr txBox="1"/>
          <p:nvPr/>
        </p:nvSpPr>
        <p:spPr>
          <a:xfrm>
            <a:off x="838200" y="2388272"/>
            <a:ext cx="2463238" cy="461665"/>
          </a:xfrm>
          <a:prstGeom prst="rect">
            <a:avLst/>
          </a:prstGeom>
          <a:noFill/>
        </p:spPr>
        <p:txBody>
          <a:bodyPr wrap="none" rtlCol="0">
            <a:spAutoFit/>
          </a:bodyPr>
          <a:lstStyle/>
          <a:p>
            <a:r>
              <a:rPr lang="en-US" sz="2400" dirty="0"/>
              <a:t>Warm, sunny days</a:t>
            </a:r>
          </a:p>
        </p:txBody>
      </p:sp>
      <p:sp>
        <p:nvSpPr>
          <p:cNvPr id="69" name="TextBox 68"/>
          <p:cNvSpPr txBox="1"/>
          <p:nvPr/>
        </p:nvSpPr>
        <p:spPr>
          <a:xfrm>
            <a:off x="1179136" y="2849937"/>
            <a:ext cx="2699842" cy="461665"/>
          </a:xfrm>
          <a:prstGeom prst="rect">
            <a:avLst/>
          </a:prstGeom>
          <a:noFill/>
        </p:spPr>
        <p:txBody>
          <a:bodyPr wrap="none" rtlCol="0">
            <a:spAutoFit/>
          </a:bodyPr>
          <a:lstStyle/>
          <a:p>
            <a:r>
              <a:rPr lang="en-US" sz="2400" dirty="0"/>
              <a:t>Shortwave radiation</a:t>
            </a:r>
          </a:p>
        </p:txBody>
      </p:sp>
      <p:sp>
        <p:nvSpPr>
          <p:cNvPr id="70" name="TextBox 69"/>
          <p:cNvSpPr txBox="1"/>
          <p:nvPr/>
        </p:nvSpPr>
        <p:spPr>
          <a:xfrm>
            <a:off x="1179136" y="3271024"/>
            <a:ext cx="6081280" cy="461665"/>
          </a:xfrm>
          <a:prstGeom prst="rect">
            <a:avLst/>
          </a:prstGeom>
          <a:noFill/>
        </p:spPr>
        <p:txBody>
          <a:bodyPr wrap="none" rtlCol="0">
            <a:spAutoFit/>
          </a:bodyPr>
          <a:lstStyle/>
          <a:p>
            <a:r>
              <a:rPr lang="en-US" sz="2400" dirty="0"/>
              <a:t>Sensible and net longwave input from warm air</a:t>
            </a:r>
          </a:p>
        </p:txBody>
      </p:sp>
      <p:sp>
        <p:nvSpPr>
          <p:cNvPr id="72" name="TextBox 71"/>
          <p:cNvSpPr txBox="1"/>
          <p:nvPr/>
        </p:nvSpPr>
        <p:spPr>
          <a:xfrm>
            <a:off x="838200" y="4153776"/>
            <a:ext cx="1855380" cy="461665"/>
          </a:xfrm>
          <a:prstGeom prst="rect">
            <a:avLst/>
          </a:prstGeom>
          <a:noFill/>
        </p:spPr>
        <p:txBody>
          <a:bodyPr wrap="none" rtlCol="0">
            <a:spAutoFit/>
          </a:bodyPr>
          <a:lstStyle/>
          <a:p>
            <a:r>
              <a:rPr lang="en-US" sz="2400" dirty="0"/>
              <a:t>Rain on snow</a:t>
            </a:r>
          </a:p>
        </p:txBody>
      </p:sp>
      <p:sp>
        <p:nvSpPr>
          <p:cNvPr id="73" name="TextBox 72"/>
          <p:cNvSpPr txBox="1"/>
          <p:nvPr/>
        </p:nvSpPr>
        <p:spPr>
          <a:xfrm>
            <a:off x="1179136" y="4615441"/>
            <a:ext cx="7870596" cy="461665"/>
          </a:xfrm>
          <a:prstGeom prst="rect">
            <a:avLst/>
          </a:prstGeom>
          <a:noFill/>
        </p:spPr>
        <p:txBody>
          <a:bodyPr wrap="square" rtlCol="0">
            <a:spAutoFit/>
          </a:bodyPr>
          <a:lstStyle/>
          <a:p>
            <a:r>
              <a:rPr lang="en-US" sz="2400" dirty="0"/>
              <a:t>Precipitation brings in heat and mobilizes water</a:t>
            </a:r>
          </a:p>
        </p:txBody>
      </p:sp>
      <p:sp>
        <p:nvSpPr>
          <p:cNvPr id="74" name="TextBox 73"/>
          <p:cNvSpPr txBox="1"/>
          <p:nvPr/>
        </p:nvSpPr>
        <p:spPr>
          <a:xfrm>
            <a:off x="1179136" y="5036528"/>
            <a:ext cx="5464829" cy="461665"/>
          </a:xfrm>
          <a:prstGeom prst="rect">
            <a:avLst/>
          </a:prstGeom>
          <a:noFill/>
        </p:spPr>
        <p:txBody>
          <a:bodyPr wrap="none" rtlCol="0">
            <a:spAutoFit/>
          </a:bodyPr>
          <a:lstStyle/>
          <a:p>
            <a:r>
              <a:rPr lang="en-US" sz="2400" dirty="0"/>
              <a:t>Condensation (latent heat of vaporization)</a:t>
            </a:r>
          </a:p>
        </p:txBody>
      </p:sp>
      <p:sp>
        <p:nvSpPr>
          <p:cNvPr id="10" name="TextBox 9"/>
          <p:cNvSpPr txBox="1"/>
          <p:nvPr/>
        </p:nvSpPr>
        <p:spPr>
          <a:xfrm>
            <a:off x="1179136" y="5498193"/>
            <a:ext cx="4693464" cy="461665"/>
          </a:xfrm>
          <a:prstGeom prst="rect">
            <a:avLst/>
          </a:prstGeom>
          <a:noFill/>
        </p:spPr>
        <p:txBody>
          <a:bodyPr wrap="none" rtlCol="0">
            <a:spAutoFit/>
          </a:bodyPr>
          <a:lstStyle/>
          <a:p>
            <a:r>
              <a:rPr lang="en-US" sz="2400" dirty="0"/>
              <a:t>Condensation (latent heat </a:t>
            </a:r>
            <a:r>
              <a:rPr lang="en-US" sz="2400"/>
              <a:t>of fusion)</a:t>
            </a:r>
            <a:endParaRPr lang="en-US" sz="2400" dirty="0"/>
          </a:p>
        </p:txBody>
      </p:sp>
      <p:sp>
        <p:nvSpPr>
          <p:cNvPr id="11" name="TextBox 10"/>
          <p:cNvSpPr txBox="1"/>
          <p:nvPr/>
        </p:nvSpPr>
        <p:spPr>
          <a:xfrm>
            <a:off x="838200" y="1455516"/>
            <a:ext cx="8870121" cy="461665"/>
          </a:xfrm>
          <a:prstGeom prst="rect">
            <a:avLst/>
          </a:prstGeom>
          <a:noFill/>
        </p:spPr>
        <p:txBody>
          <a:bodyPr wrap="none" rtlCol="0">
            <a:spAutoFit/>
          </a:bodyPr>
          <a:lstStyle/>
          <a:p>
            <a:r>
              <a:rPr lang="en-US" sz="2400" dirty="0"/>
              <a:t>What mechanisms of heat exchange are important to snowmelt on...?</a:t>
            </a:r>
          </a:p>
        </p:txBody>
      </p:sp>
      <p:sp>
        <p:nvSpPr>
          <p:cNvPr id="3" name="Rectangle 2">
            <a:extLst>
              <a:ext uri="{FF2B5EF4-FFF2-40B4-BE49-F238E27FC236}">
                <a16:creationId xmlns:a16="http://schemas.microsoft.com/office/drawing/2014/main" id="{50331224-277E-46B7-B113-644B2FA6FA51}"/>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54</a:t>
            </a:fld>
            <a:endParaRPr lang="en-US" dirty="0">
              <a:solidFill>
                <a:schemeClr val="tx1"/>
              </a:solidFill>
            </a:endParaRPr>
          </a:p>
        </p:txBody>
      </p:sp>
    </p:spTree>
    <p:extLst>
      <p:ext uri="{BB962C8B-B14F-4D97-AF65-F5344CB8AC3E}">
        <p14:creationId xmlns:p14="http://schemas.microsoft.com/office/powerpoint/2010/main" val="200448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500"/>
                                        <p:tgtEl>
                                          <p:spTgt spid="7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fade">
                                      <p:cBhvr>
                                        <p:cTn id="27" dur="500"/>
                                        <p:tgtEl>
                                          <p:spTgt spid="7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fade">
                                      <p:cBhvr>
                                        <p:cTn id="32" dur="500"/>
                                        <p:tgtEl>
                                          <p:spTgt spid="7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P spid="70" grpId="0"/>
      <p:bldP spid="72" grpId="0"/>
      <p:bldP spid="73" grpId="0"/>
      <p:bldP spid="74"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07"/>
            <a:ext cx="10515600" cy="1325563"/>
          </a:xfrm>
        </p:spPr>
        <p:txBody>
          <a:bodyPr/>
          <a:lstStyle/>
          <a:p>
            <a:r>
              <a:rPr lang="en-US" dirty="0"/>
              <a:t>Snowmelt: periods and phases</a:t>
            </a:r>
          </a:p>
        </p:txBody>
      </p:sp>
      <p:sp>
        <p:nvSpPr>
          <p:cNvPr id="4" name="TextBox 3"/>
          <p:cNvSpPr txBox="1"/>
          <p:nvPr/>
        </p:nvSpPr>
        <p:spPr>
          <a:xfrm>
            <a:off x="838200" y="1332470"/>
            <a:ext cx="2789866" cy="461665"/>
          </a:xfrm>
          <a:prstGeom prst="rect">
            <a:avLst/>
          </a:prstGeom>
          <a:noFill/>
        </p:spPr>
        <p:txBody>
          <a:bodyPr wrap="none" rtlCol="0">
            <a:spAutoFit/>
          </a:bodyPr>
          <a:lstStyle/>
          <a:p>
            <a:r>
              <a:rPr lang="en-US" sz="2400" dirty="0"/>
              <a:t>Accumulation period</a:t>
            </a:r>
          </a:p>
        </p:txBody>
      </p:sp>
      <p:sp>
        <p:nvSpPr>
          <p:cNvPr id="66" name="TextBox 65"/>
          <p:cNvSpPr txBox="1"/>
          <p:nvPr/>
        </p:nvSpPr>
        <p:spPr>
          <a:xfrm>
            <a:off x="1179136" y="1794135"/>
            <a:ext cx="9478236" cy="461665"/>
          </a:xfrm>
          <a:prstGeom prst="rect">
            <a:avLst/>
          </a:prstGeom>
          <a:noFill/>
        </p:spPr>
        <p:txBody>
          <a:bodyPr wrap="none" rtlCol="0">
            <a:spAutoFit/>
          </a:bodyPr>
          <a:lstStyle/>
          <a:p>
            <a:r>
              <a:rPr lang="en-US" sz="2400" dirty="0"/>
              <a:t>Temperature &lt; 0 </a:t>
            </a:r>
            <a:r>
              <a:rPr lang="en-US" sz="2400" dirty="0">
                <a:latin typeface="Calibri" panose="020F0502020204030204" pitchFamily="34" charset="0"/>
              </a:rPr>
              <a:t>°C   and multiday average change in temperature &lt;= 0 C°</a:t>
            </a:r>
            <a:endParaRPr lang="en-US" sz="2400" dirty="0"/>
          </a:p>
        </p:txBody>
      </p:sp>
      <p:sp>
        <p:nvSpPr>
          <p:cNvPr id="67" name="TextBox 66"/>
          <p:cNvSpPr txBox="1"/>
          <p:nvPr/>
        </p:nvSpPr>
        <p:spPr>
          <a:xfrm>
            <a:off x="838200" y="2486632"/>
            <a:ext cx="1661032" cy="461665"/>
          </a:xfrm>
          <a:prstGeom prst="rect">
            <a:avLst/>
          </a:prstGeom>
          <a:noFill/>
        </p:spPr>
        <p:txBody>
          <a:bodyPr wrap="none" rtlCol="0">
            <a:spAutoFit/>
          </a:bodyPr>
          <a:lstStyle/>
          <a:p>
            <a:r>
              <a:rPr lang="en-US" sz="2400" dirty="0"/>
              <a:t>Melt period</a:t>
            </a:r>
          </a:p>
        </p:txBody>
      </p:sp>
      <p:sp>
        <p:nvSpPr>
          <p:cNvPr id="68" name="TextBox 67"/>
          <p:cNvSpPr txBox="1"/>
          <p:nvPr/>
        </p:nvSpPr>
        <p:spPr>
          <a:xfrm>
            <a:off x="1179137" y="3179129"/>
            <a:ext cx="7748048" cy="830997"/>
          </a:xfrm>
          <a:prstGeom prst="rect">
            <a:avLst/>
          </a:prstGeom>
          <a:noFill/>
        </p:spPr>
        <p:txBody>
          <a:bodyPr wrap="square" rtlCol="0">
            <a:spAutoFit/>
          </a:bodyPr>
          <a:lstStyle/>
          <a:p>
            <a:r>
              <a:rPr lang="en-US" sz="2400" i="1" dirty="0"/>
              <a:t>Warming phase</a:t>
            </a:r>
            <a:r>
              <a:rPr lang="en-US" sz="2400" dirty="0"/>
              <a:t>: temperature &lt; 0 </a:t>
            </a:r>
            <a:r>
              <a:rPr lang="en-US" sz="2400" dirty="0">
                <a:latin typeface="Calibri" panose="020F0502020204030204" pitchFamily="34" charset="0"/>
              </a:rPr>
              <a:t>°C   and multiday average change in temperature &gt; 0 C° (sensible, specific heat of ice)</a:t>
            </a:r>
            <a:endParaRPr lang="en-US" sz="2400" dirty="0"/>
          </a:p>
        </p:txBody>
      </p:sp>
      <p:sp>
        <p:nvSpPr>
          <p:cNvPr id="70" name="TextBox 69"/>
          <p:cNvSpPr txBox="1"/>
          <p:nvPr/>
        </p:nvSpPr>
        <p:spPr>
          <a:xfrm>
            <a:off x="1179136" y="4167342"/>
            <a:ext cx="9623981" cy="830997"/>
          </a:xfrm>
          <a:prstGeom prst="rect">
            <a:avLst/>
          </a:prstGeom>
          <a:noFill/>
        </p:spPr>
        <p:txBody>
          <a:bodyPr wrap="square" rtlCol="0">
            <a:spAutoFit/>
          </a:bodyPr>
          <a:lstStyle/>
          <a:p>
            <a:r>
              <a:rPr lang="en-US" sz="2400" i="1" dirty="0"/>
              <a:t>Ripening phase</a:t>
            </a:r>
            <a:r>
              <a:rPr lang="en-US" sz="2400" dirty="0"/>
              <a:t>: temperature = 0 </a:t>
            </a:r>
            <a:r>
              <a:rPr lang="en-US" sz="2400" dirty="0">
                <a:latin typeface="Calibri" panose="020F0502020204030204" pitchFamily="34" charset="0"/>
              </a:rPr>
              <a:t>°C (isothermal), added heat melts water, </a:t>
            </a:r>
          </a:p>
          <a:p>
            <a:r>
              <a:rPr lang="en-US" sz="2400" dirty="0">
                <a:latin typeface="Calibri" panose="020F0502020204030204" pitchFamily="34" charset="0"/>
              </a:rPr>
              <a:t>melt water retained by surface tension (latent heat of fusion)</a:t>
            </a:r>
            <a:endParaRPr lang="en-US" sz="2400" dirty="0"/>
          </a:p>
        </p:txBody>
      </p:sp>
      <p:sp>
        <p:nvSpPr>
          <p:cNvPr id="71" name="TextBox 70"/>
          <p:cNvSpPr txBox="1"/>
          <p:nvPr/>
        </p:nvSpPr>
        <p:spPr>
          <a:xfrm>
            <a:off x="1179135" y="5229171"/>
            <a:ext cx="9623981" cy="830997"/>
          </a:xfrm>
          <a:prstGeom prst="rect">
            <a:avLst/>
          </a:prstGeom>
          <a:noFill/>
        </p:spPr>
        <p:txBody>
          <a:bodyPr wrap="square" rtlCol="0">
            <a:spAutoFit/>
          </a:bodyPr>
          <a:lstStyle/>
          <a:p>
            <a:r>
              <a:rPr lang="en-US" sz="2400" i="1" dirty="0"/>
              <a:t>Output phase</a:t>
            </a:r>
            <a:r>
              <a:rPr lang="en-US" sz="2400" dirty="0"/>
              <a:t>: temperature = 0 </a:t>
            </a:r>
            <a:r>
              <a:rPr lang="en-US" sz="2400" dirty="0">
                <a:latin typeface="Calibri" panose="020F0502020204030204" pitchFamily="34" charset="0"/>
              </a:rPr>
              <a:t>°C (isothermal), added heat melts water,</a:t>
            </a:r>
          </a:p>
          <a:p>
            <a:r>
              <a:rPr lang="en-US" sz="2400" dirty="0">
                <a:latin typeface="Calibri" panose="020F0502020204030204" pitchFamily="34" charset="0"/>
              </a:rPr>
              <a:t>weight of melt water overcomes surface tension (latent heat of fusion)</a:t>
            </a:r>
            <a:endParaRPr lang="en-US" sz="2400" dirty="0"/>
          </a:p>
        </p:txBody>
      </p:sp>
      <p:sp>
        <p:nvSpPr>
          <p:cNvPr id="3" name="Rectangle 2">
            <a:extLst>
              <a:ext uri="{FF2B5EF4-FFF2-40B4-BE49-F238E27FC236}">
                <a16:creationId xmlns:a16="http://schemas.microsoft.com/office/drawing/2014/main" id="{D2A44518-A119-4C5C-91FF-72B71032E3E5}"/>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55</a:t>
            </a:fld>
            <a:endParaRPr lang="en-US" dirty="0">
              <a:solidFill>
                <a:schemeClr val="tx1"/>
              </a:solidFill>
            </a:endParaRPr>
          </a:p>
        </p:txBody>
      </p:sp>
    </p:spTree>
    <p:extLst>
      <p:ext uri="{BB962C8B-B14F-4D97-AF65-F5344CB8AC3E}">
        <p14:creationId xmlns:p14="http://schemas.microsoft.com/office/powerpoint/2010/main" val="334295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500"/>
                                        <p:tgtEl>
                                          <p:spTgt spid="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500"/>
                                        <p:tgtEl>
                                          <p:spTgt spid="6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500"/>
                                        <p:tgtEl>
                                          <p:spTgt spid="7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6" grpId="0"/>
      <p:bldP spid="67" grpId="0"/>
      <p:bldP spid="68" grpId="0"/>
      <p:bldP spid="70" grpId="0"/>
      <p:bldP spid="7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8062608" y="2488759"/>
            <a:ext cx="2477252" cy="3077110"/>
            <a:chOff x="4570426" y="2641079"/>
            <a:chExt cx="2477252" cy="3077110"/>
          </a:xfrm>
        </p:grpSpPr>
        <p:grpSp>
          <p:nvGrpSpPr>
            <p:cNvPr id="100" name="Group 99"/>
            <p:cNvGrpSpPr/>
            <p:nvPr/>
          </p:nvGrpSpPr>
          <p:grpSpPr>
            <a:xfrm>
              <a:off x="4570426" y="2641079"/>
              <a:ext cx="2477252" cy="3077110"/>
              <a:chOff x="4418026" y="2488679"/>
              <a:chExt cx="2477252" cy="3077110"/>
            </a:xfrm>
          </p:grpSpPr>
          <p:sp>
            <p:nvSpPr>
              <p:cNvPr id="101" name="Oval 100"/>
              <p:cNvSpPr/>
              <p:nvPr/>
            </p:nvSpPr>
            <p:spPr>
              <a:xfrm>
                <a:off x="4837518" y="2488679"/>
                <a:ext cx="942680" cy="85783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5847756" y="2567635"/>
                <a:ext cx="733719" cy="69817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5437697" y="3226959"/>
                <a:ext cx="802849" cy="8015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6270394" y="3201624"/>
                <a:ext cx="624884" cy="6523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5052770" y="3954802"/>
                <a:ext cx="802849" cy="8015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5949883" y="3862139"/>
                <a:ext cx="887687" cy="9036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5461264" y="4662186"/>
                <a:ext cx="887687" cy="9036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4418026" y="3283501"/>
                <a:ext cx="942680" cy="85783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Freeform 108"/>
            <p:cNvSpPr/>
            <p:nvPr/>
          </p:nvSpPr>
          <p:spPr>
            <a:xfrm>
              <a:off x="5556250" y="3260725"/>
              <a:ext cx="428625" cy="314325"/>
            </a:xfrm>
            <a:custGeom>
              <a:avLst/>
              <a:gdLst>
                <a:gd name="connsiteX0" fmla="*/ 0 w 428625"/>
                <a:gd name="connsiteY0" fmla="*/ 222250 h 314325"/>
                <a:gd name="connsiteX1" fmla="*/ 57150 w 428625"/>
                <a:gd name="connsiteY1" fmla="*/ 238125 h 314325"/>
                <a:gd name="connsiteX2" fmla="*/ 82550 w 428625"/>
                <a:gd name="connsiteY2" fmla="*/ 273050 h 314325"/>
                <a:gd name="connsiteX3" fmla="*/ 85725 w 428625"/>
                <a:gd name="connsiteY3" fmla="*/ 314325 h 314325"/>
                <a:gd name="connsiteX4" fmla="*/ 177800 w 428625"/>
                <a:gd name="connsiteY4" fmla="*/ 203200 h 314325"/>
                <a:gd name="connsiteX5" fmla="*/ 266700 w 428625"/>
                <a:gd name="connsiteY5" fmla="*/ 149225 h 314325"/>
                <a:gd name="connsiteX6" fmla="*/ 381000 w 428625"/>
                <a:gd name="connsiteY6" fmla="*/ 114300 h 314325"/>
                <a:gd name="connsiteX7" fmla="*/ 428625 w 428625"/>
                <a:gd name="connsiteY7" fmla="*/ 114300 h 314325"/>
                <a:gd name="connsiteX8" fmla="*/ 377825 w 428625"/>
                <a:gd name="connsiteY8" fmla="*/ 92075 h 314325"/>
                <a:gd name="connsiteX9" fmla="*/ 336550 w 428625"/>
                <a:gd name="connsiteY9" fmla="*/ 28575 h 314325"/>
                <a:gd name="connsiteX10" fmla="*/ 336550 w 428625"/>
                <a:gd name="connsiteY10" fmla="*/ 0 h 314325"/>
                <a:gd name="connsiteX11" fmla="*/ 250825 w 428625"/>
                <a:gd name="connsiteY11" fmla="*/ 104775 h 314325"/>
                <a:gd name="connsiteX12" fmla="*/ 184150 w 428625"/>
                <a:gd name="connsiteY12" fmla="*/ 155575 h 314325"/>
                <a:gd name="connsiteX13" fmla="*/ 92075 w 428625"/>
                <a:gd name="connsiteY13" fmla="*/ 203200 h 314325"/>
                <a:gd name="connsiteX14" fmla="*/ 0 w 428625"/>
                <a:gd name="connsiteY14" fmla="*/ 22225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8625" h="314325">
                  <a:moveTo>
                    <a:pt x="0" y="222250"/>
                  </a:moveTo>
                  <a:lnTo>
                    <a:pt x="57150" y="238125"/>
                  </a:lnTo>
                  <a:lnTo>
                    <a:pt x="82550" y="273050"/>
                  </a:lnTo>
                  <a:lnTo>
                    <a:pt x="85725" y="314325"/>
                  </a:lnTo>
                  <a:lnTo>
                    <a:pt x="177800" y="203200"/>
                  </a:lnTo>
                  <a:lnTo>
                    <a:pt x="266700" y="149225"/>
                  </a:lnTo>
                  <a:lnTo>
                    <a:pt x="381000" y="114300"/>
                  </a:lnTo>
                  <a:lnTo>
                    <a:pt x="428625" y="114300"/>
                  </a:lnTo>
                  <a:lnTo>
                    <a:pt x="377825" y="92075"/>
                  </a:lnTo>
                  <a:lnTo>
                    <a:pt x="336550" y="28575"/>
                  </a:lnTo>
                  <a:lnTo>
                    <a:pt x="336550" y="0"/>
                  </a:lnTo>
                  <a:lnTo>
                    <a:pt x="250825" y="104775"/>
                  </a:lnTo>
                  <a:lnTo>
                    <a:pt x="184150" y="155575"/>
                  </a:lnTo>
                  <a:lnTo>
                    <a:pt x="92075" y="203200"/>
                  </a:lnTo>
                  <a:lnTo>
                    <a:pt x="0" y="22225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p:cNvSpPr/>
            <p:nvPr/>
          </p:nvSpPr>
          <p:spPr>
            <a:xfrm>
              <a:off x="5175250" y="4060825"/>
              <a:ext cx="333375" cy="273050"/>
            </a:xfrm>
            <a:custGeom>
              <a:avLst/>
              <a:gdLst>
                <a:gd name="connsiteX0" fmla="*/ 282575 w 333375"/>
                <a:gd name="connsiteY0" fmla="*/ 0 h 273050"/>
                <a:gd name="connsiteX1" fmla="*/ 333375 w 333375"/>
                <a:gd name="connsiteY1" fmla="*/ 53975 h 273050"/>
                <a:gd name="connsiteX2" fmla="*/ 222250 w 333375"/>
                <a:gd name="connsiteY2" fmla="*/ 101600 h 273050"/>
                <a:gd name="connsiteX3" fmla="*/ 171450 w 333375"/>
                <a:gd name="connsiteY3" fmla="*/ 146050 h 273050"/>
                <a:gd name="connsiteX4" fmla="*/ 95250 w 333375"/>
                <a:gd name="connsiteY4" fmla="*/ 228600 h 273050"/>
                <a:gd name="connsiteX5" fmla="*/ 57150 w 333375"/>
                <a:gd name="connsiteY5" fmla="*/ 273050 h 273050"/>
                <a:gd name="connsiteX6" fmla="*/ 44450 w 333375"/>
                <a:gd name="connsiteY6" fmla="*/ 228600 h 273050"/>
                <a:gd name="connsiteX7" fmla="*/ 0 w 333375"/>
                <a:gd name="connsiteY7" fmla="*/ 212725 h 273050"/>
                <a:gd name="connsiteX8" fmla="*/ 76200 w 333375"/>
                <a:gd name="connsiteY8" fmla="*/ 187325 h 273050"/>
                <a:gd name="connsiteX9" fmla="*/ 149225 w 333375"/>
                <a:gd name="connsiteY9" fmla="*/ 142875 h 273050"/>
                <a:gd name="connsiteX10" fmla="*/ 231775 w 333375"/>
                <a:gd name="connsiteY10" fmla="*/ 79375 h 273050"/>
                <a:gd name="connsiteX11" fmla="*/ 282575 w 333375"/>
                <a:gd name="connsiteY11" fmla="*/ 0 h 27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75" h="273050">
                  <a:moveTo>
                    <a:pt x="282575" y="0"/>
                  </a:moveTo>
                  <a:lnTo>
                    <a:pt x="333375" y="53975"/>
                  </a:lnTo>
                  <a:lnTo>
                    <a:pt x="222250" y="101600"/>
                  </a:lnTo>
                  <a:lnTo>
                    <a:pt x="171450" y="146050"/>
                  </a:lnTo>
                  <a:lnTo>
                    <a:pt x="95250" y="228600"/>
                  </a:lnTo>
                  <a:lnTo>
                    <a:pt x="57150" y="273050"/>
                  </a:lnTo>
                  <a:lnTo>
                    <a:pt x="44450" y="228600"/>
                  </a:lnTo>
                  <a:lnTo>
                    <a:pt x="0" y="212725"/>
                  </a:lnTo>
                  <a:lnTo>
                    <a:pt x="76200" y="187325"/>
                  </a:lnTo>
                  <a:lnTo>
                    <a:pt x="149225" y="142875"/>
                  </a:lnTo>
                  <a:lnTo>
                    <a:pt x="231775" y="79375"/>
                  </a:lnTo>
                  <a:lnTo>
                    <a:pt x="28257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reeform 110"/>
            <p:cNvSpPr/>
            <p:nvPr/>
          </p:nvSpPr>
          <p:spPr>
            <a:xfrm>
              <a:off x="5683250" y="4048125"/>
              <a:ext cx="263525" cy="184150"/>
            </a:xfrm>
            <a:custGeom>
              <a:avLst/>
              <a:gdLst>
                <a:gd name="connsiteX0" fmla="*/ 0 w 263525"/>
                <a:gd name="connsiteY0" fmla="*/ 60325 h 184150"/>
                <a:gd name="connsiteX1" fmla="*/ 101600 w 263525"/>
                <a:gd name="connsiteY1" fmla="*/ 101600 h 184150"/>
                <a:gd name="connsiteX2" fmla="*/ 184150 w 263525"/>
                <a:gd name="connsiteY2" fmla="*/ 142875 h 184150"/>
                <a:gd name="connsiteX3" fmla="*/ 222250 w 263525"/>
                <a:gd name="connsiteY3" fmla="*/ 184150 h 184150"/>
                <a:gd name="connsiteX4" fmla="*/ 228600 w 263525"/>
                <a:gd name="connsiteY4" fmla="*/ 142875 h 184150"/>
                <a:gd name="connsiteX5" fmla="*/ 263525 w 263525"/>
                <a:gd name="connsiteY5" fmla="*/ 136525 h 184150"/>
                <a:gd name="connsiteX6" fmla="*/ 152400 w 263525"/>
                <a:gd name="connsiteY6" fmla="*/ 98425 h 184150"/>
                <a:gd name="connsiteX7" fmla="*/ 76200 w 263525"/>
                <a:gd name="connsiteY7" fmla="*/ 63500 h 184150"/>
                <a:gd name="connsiteX8" fmla="*/ 12700 w 263525"/>
                <a:gd name="connsiteY8" fmla="*/ 0 h 184150"/>
                <a:gd name="connsiteX9" fmla="*/ 0 w 263525"/>
                <a:gd name="connsiteY9" fmla="*/ 60325 h 18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525" h="184150">
                  <a:moveTo>
                    <a:pt x="0" y="60325"/>
                  </a:moveTo>
                  <a:lnTo>
                    <a:pt x="101600" y="101600"/>
                  </a:lnTo>
                  <a:lnTo>
                    <a:pt x="184150" y="142875"/>
                  </a:lnTo>
                  <a:lnTo>
                    <a:pt x="222250" y="184150"/>
                  </a:lnTo>
                  <a:lnTo>
                    <a:pt x="228600" y="142875"/>
                  </a:lnTo>
                  <a:lnTo>
                    <a:pt x="263525" y="136525"/>
                  </a:lnTo>
                  <a:lnTo>
                    <a:pt x="152400" y="98425"/>
                  </a:lnTo>
                  <a:lnTo>
                    <a:pt x="76200" y="63500"/>
                  </a:lnTo>
                  <a:lnTo>
                    <a:pt x="12700" y="0"/>
                  </a:lnTo>
                  <a:lnTo>
                    <a:pt x="0" y="6032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reeform 111"/>
            <p:cNvSpPr/>
            <p:nvPr/>
          </p:nvSpPr>
          <p:spPr>
            <a:xfrm>
              <a:off x="6045200" y="3286125"/>
              <a:ext cx="336550" cy="250825"/>
            </a:xfrm>
            <a:custGeom>
              <a:avLst/>
              <a:gdLst>
                <a:gd name="connsiteX0" fmla="*/ 28575 w 336550"/>
                <a:gd name="connsiteY0" fmla="*/ 0 h 250825"/>
                <a:gd name="connsiteX1" fmla="*/ 25400 w 336550"/>
                <a:gd name="connsiteY1" fmla="*/ 60325 h 250825"/>
                <a:gd name="connsiteX2" fmla="*/ 6350 w 336550"/>
                <a:gd name="connsiteY2" fmla="*/ 82550 h 250825"/>
                <a:gd name="connsiteX3" fmla="*/ 0 w 336550"/>
                <a:gd name="connsiteY3" fmla="*/ 88900 h 250825"/>
                <a:gd name="connsiteX4" fmla="*/ 47625 w 336550"/>
                <a:gd name="connsiteY4" fmla="*/ 101600 h 250825"/>
                <a:gd name="connsiteX5" fmla="*/ 165100 w 336550"/>
                <a:gd name="connsiteY5" fmla="*/ 142875 h 250825"/>
                <a:gd name="connsiteX6" fmla="*/ 244475 w 336550"/>
                <a:gd name="connsiteY6" fmla="*/ 219075 h 250825"/>
                <a:gd name="connsiteX7" fmla="*/ 273050 w 336550"/>
                <a:gd name="connsiteY7" fmla="*/ 250825 h 250825"/>
                <a:gd name="connsiteX8" fmla="*/ 273050 w 336550"/>
                <a:gd name="connsiteY8" fmla="*/ 187325 h 250825"/>
                <a:gd name="connsiteX9" fmla="*/ 320675 w 336550"/>
                <a:gd name="connsiteY9" fmla="*/ 146050 h 250825"/>
                <a:gd name="connsiteX10" fmla="*/ 336550 w 336550"/>
                <a:gd name="connsiteY10" fmla="*/ 130175 h 250825"/>
                <a:gd name="connsiteX11" fmla="*/ 203200 w 336550"/>
                <a:gd name="connsiteY11" fmla="*/ 117475 h 250825"/>
                <a:gd name="connsiteX12" fmla="*/ 104775 w 336550"/>
                <a:gd name="connsiteY12" fmla="*/ 73025 h 250825"/>
                <a:gd name="connsiteX13" fmla="*/ 28575 w 336550"/>
                <a:gd name="connsiteY13" fmla="*/ 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6550" h="250825">
                  <a:moveTo>
                    <a:pt x="28575" y="0"/>
                  </a:moveTo>
                  <a:lnTo>
                    <a:pt x="25400" y="60325"/>
                  </a:lnTo>
                  <a:lnTo>
                    <a:pt x="6350" y="82550"/>
                  </a:lnTo>
                  <a:lnTo>
                    <a:pt x="0" y="88900"/>
                  </a:lnTo>
                  <a:lnTo>
                    <a:pt x="47625" y="101600"/>
                  </a:lnTo>
                  <a:lnTo>
                    <a:pt x="165100" y="142875"/>
                  </a:lnTo>
                  <a:lnTo>
                    <a:pt x="244475" y="219075"/>
                  </a:lnTo>
                  <a:lnTo>
                    <a:pt x="273050" y="250825"/>
                  </a:lnTo>
                  <a:lnTo>
                    <a:pt x="273050" y="187325"/>
                  </a:lnTo>
                  <a:lnTo>
                    <a:pt x="320675" y="146050"/>
                  </a:lnTo>
                  <a:lnTo>
                    <a:pt x="336550" y="130175"/>
                  </a:lnTo>
                  <a:lnTo>
                    <a:pt x="203200" y="117475"/>
                  </a:lnTo>
                  <a:lnTo>
                    <a:pt x="104775" y="73025"/>
                  </a:lnTo>
                  <a:lnTo>
                    <a:pt x="2857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112"/>
            <p:cNvSpPr/>
            <p:nvPr/>
          </p:nvSpPr>
          <p:spPr>
            <a:xfrm>
              <a:off x="6350000" y="3578225"/>
              <a:ext cx="146050" cy="320675"/>
            </a:xfrm>
            <a:custGeom>
              <a:avLst/>
              <a:gdLst>
                <a:gd name="connsiteX0" fmla="*/ 0 w 146050"/>
                <a:gd name="connsiteY0" fmla="*/ 9525 h 320675"/>
                <a:gd name="connsiteX1" fmla="*/ 0 w 146050"/>
                <a:gd name="connsiteY1" fmla="*/ 9525 h 320675"/>
                <a:gd name="connsiteX2" fmla="*/ 73025 w 146050"/>
                <a:gd name="connsiteY2" fmla="*/ 6350 h 320675"/>
                <a:gd name="connsiteX3" fmla="*/ 88900 w 146050"/>
                <a:gd name="connsiteY3" fmla="*/ 3175 h 320675"/>
                <a:gd name="connsiteX4" fmla="*/ 101600 w 146050"/>
                <a:gd name="connsiteY4" fmla="*/ 0 h 320675"/>
                <a:gd name="connsiteX5" fmla="*/ 79375 w 146050"/>
                <a:gd name="connsiteY5" fmla="*/ 38100 h 320675"/>
                <a:gd name="connsiteX6" fmla="*/ 82550 w 146050"/>
                <a:gd name="connsiteY6" fmla="*/ 139700 h 320675"/>
                <a:gd name="connsiteX7" fmla="*/ 107950 w 146050"/>
                <a:gd name="connsiteY7" fmla="*/ 263525 h 320675"/>
                <a:gd name="connsiteX8" fmla="*/ 146050 w 146050"/>
                <a:gd name="connsiteY8" fmla="*/ 311150 h 320675"/>
                <a:gd name="connsiteX9" fmla="*/ 92075 w 146050"/>
                <a:gd name="connsiteY9" fmla="*/ 304800 h 320675"/>
                <a:gd name="connsiteX10" fmla="*/ 73025 w 146050"/>
                <a:gd name="connsiteY10" fmla="*/ 298450 h 320675"/>
                <a:gd name="connsiteX11" fmla="*/ 44450 w 146050"/>
                <a:gd name="connsiteY11" fmla="*/ 304800 h 320675"/>
                <a:gd name="connsiteX12" fmla="*/ 34925 w 146050"/>
                <a:gd name="connsiteY12" fmla="*/ 307975 h 320675"/>
                <a:gd name="connsiteX13" fmla="*/ 15875 w 146050"/>
                <a:gd name="connsiteY13" fmla="*/ 320675 h 320675"/>
                <a:gd name="connsiteX14" fmla="*/ 53975 w 146050"/>
                <a:gd name="connsiteY14" fmla="*/ 193675 h 320675"/>
                <a:gd name="connsiteX15" fmla="*/ 31750 w 146050"/>
                <a:gd name="connsiteY15" fmla="*/ 82550 h 320675"/>
                <a:gd name="connsiteX16" fmla="*/ 0 w 146050"/>
                <a:gd name="connsiteY16" fmla="*/ 9525 h 32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6050" h="320675">
                  <a:moveTo>
                    <a:pt x="0" y="9525"/>
                  </a:moveTo>
                  <a:lnTo>
                    <a:pt x="0" y="9525"/>
                  </a:lnTo>
                  <a:cubicBezTo>
                    <a:pt x="24342" y="8467"/>
                    <a:pt x="48722" y="8086"/>
                    <a:pt x="73025" y="6350"/>
                  </a:cubicBezTo>
                  <a:cubicBezTo>
                    <a:pt x="78408" y="5966"/>
                    <a:pt x="83632" y="4346"/>
                    <a:pt x="88900" y="3175"/>
                  </a:cubicBezTo>
                  <a:cubicBezTo>
                    <a:pt x="93160" y="2228"/>
                    <a:pt x="101600" y="0"/>
                    <a:pt x="101600" y="0"/>
                  </a:cubicBezTo>
                  <a:lnTo>
                    <a:pt x="79375" y="38100"/>
                  </a:lnTo>
                  <a:cubicBezTo>
                    <a:pt x="80433" y="71967"/>
                    <a:pt x="81492" y="105833"/>
                    <a:pt x="82550" y="139700"/>
                  </a:cubicBezTo>
                  <a:lnTo>
                    <a:pt x="107950" y="263525"/>
                  </a:lnTo>
                  <a:lnTo>
                    <a:pt x="146050" y="311150"/>
                  </a:lnTo>
                  <a:cubicBezTo>
                    <a:pt x="138149" y="310360"/>
                    <a:pt x="102810" y="307277"/>
                    <a:pt x="92075" y="304800"/>
                  </a:cubicBezTo>
                  <a:cubicBezTo>
                    <a:pt x="85553" y="303295"/>
                    <a:pt x="73025" y="298450"/>
                    <a:pt x="73025" y="298450"/>
                  </a:cubicBezTo>
                  <a:cubicBezTo>
                    <a:pt x="62113" y="300632"/>
                    <a:pt x="54912" y="301811"/>
                    <a:pt x="44450" y="304800"/>
                  </a:cubicBezTo>
                  <a:cubicBezTo>
                    <a:pt x="41232" y="305719"/>
                    <a:pt x="37851" y="306350"/>
                    <a:pt x="34925" y="307975"/>
                  </a:cubicBezTo>
                  <a:cubicBezTo>
                    <a:pt x="28254" y="311681"/>
                    <a:pt x="15875" y="320675"/>
                    <a:pt x="15875" y="320675"/>
                  </a:cubicBezTo>
                  <a:lnTo>
                    <a:pt x="53975" y="193675"/>
                  </a:lnTo>
                  <a:lnTo>
                    <a:pt x="31750" y="82550"/>
                  </a:lnTo>
                  <a:lnTo>
                    <a:pt x="0" y="952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113"/>
            <p:cNvSpPr/>
            <p:nvPr/>
          </p:nvSpPr>
          <p:spPr>
            <a:xfrm>
              <a:off x="6511925" y="3930650"/>
              <a:ext cx="381000" cy="206375"/>
            </a:xfrm>
            <a:custGeom>
              <a:avLst/>
              <a:gdLst>
                <a:gd name="connsiteX0" fmla="*/ 22225 w 381000"/>
                <a:gd name="connsiteY0" fmla="*/ 0 h 206375"/>
                <a:gd name="connsiteX1" fmla="*/ 22225 w 381000"/>
                <a:gd name="connsiteY1" fmla="*/ 50800 h 206375"/>
                <a:gd name="connsiteX2" fmla="*/ 0 w 381000"/>
                <a:gd name="connsiteY2" fmla="*/ 79375 h 206375"/>
                <a:gd name="connsiteX3" fmla="*/ 82550 w 381000"/>
                <a:gd name="connsiteY3" fmla="*/ 82550 h 206375"/>
                <a:gd name="connsiteX4" fmla="*/ 212725 w 381000"/>
                <a:gd name="connsiteY4" fmla="*/ 114300 h 206375"/>
                <a:gd name="connsiteX5" fmla="*/ 358775 w 381000"/>
                <a:gd name="connsiteY5" fmla="*/ 206375 h 206375"/>
                <a:gd name="connsiteX6" fmla="*/ 336550 w 381000"/>
                <a:gd name="connsiteY6" fmla="*/ 114300 h 206375"/>
                <a:gd name="connsiteX7" fmla="*/ 381000 w 381000"/>
                <a:gd name="connsiteY7" fmla="*/ 31750 h 206375"/>
                <a:gd name="connsiteX8" fmla="*/ 307975 w 381000"/>
                <a:gd name="connsiteY8" fmla="*/ 66675 h 206375"/>
                <a:gd name="connsiteX9" fmla="*/ 161925 w 381000"/>
                <a:gd name="connsiteY9" fmla="*/ 73025 h 206375"/>
                <a:gd name="connsiteX10" fmla="*/ 22225 w 381000"/>
                <a:gd name="connsiteY10" fmla="*/ 0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0" h="206375">
                  <a:moveTo>
                    <a:pt x="22225" y="0"/>
                  </a:moveTo>
                  <a:lnTo>
                    <a:pt x="22225" y="50800"/>
                  </a:lnTo>
                  <a:lnTo>
                    <a:pt x="0" y="79375"/>
                  </a:lnTo>
                  <a:lnTo>
                    <a:pt x="82550" y="82550"/>
                  </a:lnTo>
                  <a:lnTo>
                    <a:pt x="212725" y="114300"/>
                  </a:lnTo>
                  <a:lnTo>
                    <a:pt x="358775" y="206375"/>
                  </a:lnTo>
                  <a:lnTo>
                    <a:pt x="336550" y="114300"/>
                  </a:lnTo>
                  <a:lnTo>
                    <a:pt x="381000" y="31750"/>
                  </a:lnTo>
                  <a:lnTo>
                    <a:pt x="307975" y="66675"/>
                  </a:lnTo>
                  <a:lnTo>
                    <a:pt x="161925" y="73025"/>
                  </a:lnTo>
                  <a:lnTo>
                    <a:pt x="2222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114"/>
            <p:cNvSpPr/>
            <p:nvPr/>
          </p:nvSpPr>
          <p:spPr>
            <a:xfrm>
              <a:off x="5473700" y="3676650"/>
              <a:ext cx="136525" cy="225425"/>
            </a:xfrm>
            <a:custGeom>
              <a:avLst/>
              <a:gdLst>
                <a:gd name="connsiteX0" fmla="*/ 34925 w 136525"/>
                <a:gd name="connsiteY0" fmla="*/ 222250 h 225425"/>
                <a:gd name="connsiteX1" fmla="*/ 136525 w 136525"/>
                <a:gd name="connsiteY1" fmla="*/ 225425 h 225425"/>
                <a:gd name="connsiteX2" fmla="*/ 111125 w 136525"/>
                <a:gd name="connsiteY2" fmla="*/ 142875 h 225425"/>
                <a:gd name="connsiteX3" fmla="*/ 130175 w 136525"/>
                <a:gd name="connsiteY3" fmla="*/ 0 h 225425"/>
                <a:gd name="connsiteX4" fmla="*/ 88900 w 136525"/>
                <a:gd name="connsiteY4" fmla="*/ 19050 h 225425"/>
                <a:gd name="connsiteX5" fmla="*/ 47625 w 136525"/>
                <a:gd name="connsiteY5" fmla="*/ 15875 h 225425"/>
                <a:gd name="connsiteX6" fmla="*/ 0 w 136525"/>
                <a:gd name="connsiteY6" fmla="*/ 15875 h 225425"/>
                <a:gd name="connsiteX7" fmla="*/ 44450 w 136525"/>
                <a:gd name="connsiteY7" fmla="*/ 123825 h 225425"/>
                <a:gd name="connsiteX8" fmla="*/ 34925 w 136525"/>
                <a:gd name="connsiteY8" fmla="*/ 222250 h 2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 h="225425">
                  <a:moveTo>
                    <a:pt x="34925" y="222250"/>
                  </a:moveTo>
                  <a:lnTo>
                    <a:pt x="136525" y="225425"/>
                  </a:lnTo>
                  <a:lnTo>
                    <a:pt x="111125" y="142875"/>
                  </a:lnTo>
                  <a:lnTo>
                    <a:pt x="130175" y="0"/>
                  </a:lnTo>
                  <a:lnTo>
                    <a:pt x="88900" y="19050"/>
                  </a:lnTo>
                  <a:lnTo>
                    <a:pt x="47625" y="15875"/>
                  </a:lnTo>
                  <a:lnTo>
                    <a:pt x="0" y="15875"/>
                  </a:lnTo>
                  <a:lnTo>
                    <a:pt x="44450" y="123825"/>
                  </a:lnTo>
                  <a:cubicBezTo>
                    <a:pt x="43392" y="159808"/>
                    <a:pt x="42333" y="195792"/>
                    <a:pt x="34925" y="22225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115"/>
            <p:cNvSpPr/>
            <p:nvPr/>
          </p:nvSpPr>
          <p:spPr>
            <a:xfrm>
              <a:off x="5588122" y="4726999"/>
              <a:ext cx="453801" cy="261060"/>
            </a:xfrm>
            <a:custGeom>
              <a:avLst/>
              <a:gdLst>
                <a:gd name="connsiteX0" fmla="*/ 107828 w 453801"/>
                <a:gd name="connsiteY0" fmla="*/ 260926 h 261060"/>
                <a:gd name="connsiteX1" fmla="*/ 180853 w 453801"/>
                <a:gd name="connsiteY1" fmla="*/ 194251 h 261060"/>
                <a:gd name="connsiteX2" fmla="*/ 301503 w 453801"/>
                <a:gd name="connsiteY2" fmla="*/ 108526 h 261060"/>
                <a:gd name="connsiteX3" fmla="*/ 450728 w 453801"/>
                <a:gd name="connsiteY3" fmla="*/ 79951 h 261060"/>
                <a:gd name="connsiteX4" fmla="*/ 399928 w 453801"/>
                <a:gd name="connsiteY4" fmla="*/ 60901 h 261060"/>
                <a:gd name="connsiteX5" fmla="*/ 371353 w 453801"/>
                <a:gd name="connsiteY5" fmla="*/ 35501 h 261060"/>
                <a:gd name="connsiteX6" fmla="*/ 368178 w 453801"/>
                <a:gd name="connsiteY6" fmla="*/ 576 h 261060"/>
                <a:gd name="connsiteX7" fmla="*/ 355478 w 453801"/>
                <a:gd name="connsiteY7" fmla="*/ 16451 h 261060"/>
                <a:gd name="connsiteX8" fmla="*/ 333253 w 453801"/>
                <a:gd name="connsiteY8" fmla="*/ 51376 h 261060"/>
                <a:gd name="connsiteX9" fmla="*/ 177678 w 453801"/>
                <a:gd name="connsiteY9" fmla="*/ 156151 h 261060"/>
                <a:gd name="connsiteX10" fmla="*/ 66553 w 453801"/>
                <a:gd name="connsiteY10" fmla="*/ 187901 h 261060"/>
                <a:gd name="connsiteX11" fmla="*/ 6228 w 453801"/>
                <a:gd name="connsiteY11" fmla="*/ 184726 h 261060"/>
                <a:gd name="connsiteX12" fmla="*/ 6228 w 453801"/>
                <a:gd name="connsiteY12" fmla="*/ 197426 h 261060"/>
                <a:gd name="connsiteX13" fmla="*/ 44328 w 453801"/>
                <a:gd name="connsiteY13" fmla="*/ 210126 h 261060"/>
                <a:gd name="connsiteX14" fmla="*/ 107828 w 453801"/>
                <a:gd name="connsiteY14" fmla="*/ 260926 h 26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3801" h="261060">
                  <a:moveTo>
                    <a:pt x="107828" y="260926"/>
                  </a:moveTo>
                  <a:cubicBezTo>
                    <a:pt x="130582" y="258280"/>
                    <a:pt x="148574" y="219651"/>
                    <a:pt x="180853" y="194251"/>
                  </a:cubicBezTo>
                  <a:cubicBezTo>
                    <a:pt x="213132" y="168851"/>
                    <a:pt x="256524" y="127576"/>
                    <a:pt x="301503" y="108526"/>
                  </a:cubicBezTo>
                  <a:cubicBezTo>
                    <a:pt x="346482" y="89476"/>
                    <a:pt x="434324" y="87888"/>
                    <a:pt x="450728" y="79951"/>
                  </a:cubicBezTo>
                  <a:cubicBezTo>
                    <a:pt x="467132" y="72013"/>
                    <a:pt x="413157" y="68309"/>
                    <a:pt x="399928" y="60901"/>
                  </a:cubicBezTo>
                  <a:cubicBezTo>
                    <a:pt x="386699" y="53493"/>
                    <a:pt x="376645" y="45555"/>
                    <a:pt x="371353" y="35501"/>
                  </a:cubicBezTo>
                  <a:cubicBezTo>
                    <a:pt x="366061" y="25447"/>
                    <a:pt x="370824" y="3751"/>
                    <a:pt x="368178" y="576"/>
                  </a:cubicBezTo>
                  <a:cubicBezTo>
                    <a:pt x="365532" y="-2599"/>
                    <a:pt x="361299" y="7984"/>
                    <a:pt x="355478" y="16451"/>
                  </a:cubicBezTo>
                  <a:cubicBezTo>
                    <a:pt x="349657" y="24918"/>
                    <a:pt x="362886" y="28093"/>
                    <a:pt x="333253" y="51376"/>
                  </a:cubicBezTo>
                  <a:cubicBezTo>
                    <a:pt x="303620" y="74659"/>
                    <a:pt x="222128" y="133397"/>
                    <a:pt x="177678" y="156151"/>
                  </a:cubicBezTo>
                  <a:cubicBezTo>
                    <a:pt x="133228" y="178905"/>
                    <a:pt x="95128" y="183139"/>
                    <a:pt x="66553" y="187901"/>
                  </a:cubicBezTo>
                  <a:cubicBezTo>
                    <a:pt x="37978" y="192663"/>
                    <a:pt x="16282" y="183139"/>
                    <a:pt x="6228" y="184726"/>
                  </a:cubicBezTo>
                  <a:cubicBezTo>
                    <a:pt x="-3826" y="186313"/>
                    <a:pt x="-122" y="193193"/>
                    <a:pt x="6228" y="197426"/>
                  </a:cubicBezTo>
                  <a:cubicBezTo>
                    <a:pt x="12578" y="201659"/>
                    <a:pt x="28982" y="193722"/>
                    <a:pt x="44328" y="210126"/>
                  </a:cubicBezTo>
                  <a:cubicBezTo>
                    <a:pt x="59674" y="226530"/>
                    <a:pt x="85074" y="263572"/>
                    <a:pt x="107828" y="26092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116"/>
            <p:cNvSpPr/>
            <p:nvPr/>
          </p:nvSpPr>
          <p:spPr>
            <a:xfrm>
              <a:off x="6153150" y="4729459"/>
              <a:ext cx="348766" cy="274431"/>
            </a:xfrm>
            <a:custGeom>
              <a:avLst/>
              <a:gdLst>
                <a:gd name="connsiteX0" fmla="*/ 3175 w 348766"/>
                <a:gd name="connsiteY0" fmla="*/ 96541 h 274431"/>
                <a:gd name="connsiteX1" fmla="*/ 101600 w 348766"/>
                <a:gd name="connsiteY1" fmla="*/ 125116 h 274431"/>
                <a:gd name="connsiteX2" fmla="*/ 184150 w 348766"/>
                <a:gd name="connsiteY2" fmla="*/ 172741 h 274431"/>
                <a:gd name="connsiteX3" fmla="*/ 241300 w 348766"/>
                <a:gd name="connsiteY3" fmla="*/ 239416 h 274431"/>
                <a:gd name="connsiteX4" fmla="*/ 263525 w 348766"/>
                <a:gd name="connsiteY4" fmla="*/ 274341 h 274431"/>
                <a:gd name="connsiteX5" fmla="*/ 273050 w 348766"/>
                <a:gd name="connsiteY5" fmla="*/ 229891 h 274431"/>
                <a:gd name="connsiteX6" fmla="*/ 304800 w 348766"/>
                <a:gd name="connsiteY6" fmla="*/ 201316 h 274431"/>
                <a:gd name="connsiteX7" fmla="*/ 346075 w 348766"/>
                <a:gd name="connsiteY7" fmla="*/ 188616 h 274431"/>
                <a:gd name="connsiteX8" fmla="*/ 222250 w 348766"/>
                <a:gd name="connsiteY8" fmla="*/ 166391 h 274431"/>
                <a:gd name="connsiteX9" fmla="*/ 152400 w 348766"/>
                <a:gd name="connsiteY9" fmla="*/ 118766 h 274431"/>
                <a:gd name="connsiteX10" fmla="*/ 79375 w 348766"/>
                <a:gd name="connsiteY10" fmla="*/ 74316 h 274431"/>
                <a:gd name="connsiteX11" fmla="*/ 28575 w 348766"/>
                <a:gd name="connsiteY11" fmla="*/ 1291 h 274431"/>
                <a:gd name="connsiteX12" fmla="*/ 25400 w 348766"/>
                <a:gd name="connsiteY12" fmla="*/ 29866 h 274431"/>
                <a:gd name="connsiteX13" fmla="*/ 3175 w 348766"/>
                <a:gd name="connsiteY13" fmla="*/ 96541 h 27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8766" h="274431">
                  <a:moveTo>
                    <a:pt x="3175" y="96541"/>
                  </a:moveTo>
                  <a:cubicBezTo>
                    <a:pt x="15875" y="112416"/>
                    <a:pt x="71438" y="112416"/>
                    <a:pt x="101600" y="125116"/>
                  </a:cubicBezTo>
                  <a:cubicBezTo>
                    <a:pt x="131763" y="137816"/>
                    <a:pt x="160867" y="153691"/>
                    <a:pt x="184150" y="172741"/>
                  </a:cubicBezTo>
                  <a:cubicBezTo>
                    <a:pt x="207433" y="191791"/>
                    <a:pt x="228071" y="222483"/>
                    <a:pt x="241300" y="239416"/>
                  </a:cubicBezTo>
                  <a:cubicBezTo>
                    <a:pt x="254529" y="256349"/>
                    <a:pt x="258233" y="275928"/>
                    <a:pt x="263525" y="274341"/>
                  </a:cubicBezTo>
                  <a:cubicBezTo>
                    <a:pt x="268817" y="272754"/>
                    <a:pt x="266171" y="242062"/>
                    <a:pt x="273050" y="229891"/>
                  </a:cubicBezTo>
                  <a:cubicBezTo>
                    <a:pt x="279929" y="217720"/>
                    <a:pt x="292629" y="208195"/>
                    <a:pt x="304800" y="201316"/>
                  </a:cubicBezTo>
                  <a:cubicBezTo>
                    <a:pt x="316971" y="194437"/>
                    <a:pt x="359833" y="194437"/>
                    <a:pt x="346075" y="188616"/>
                  </a:cubicBezTo>
                  <a:cubicBezTo>
                    <a:pt x="332317" y="182795"/>
                    <a:pt x="254529" y="178033"/>
                    <a:pt x="222250" y="166391"/>
                  </a:cubicBezTo>
                  <a:cubicBezTo>
                    <a:pt x="189971" y="154749"/>
                    <a:pt x="176212" y="134112"/>
                    <a:pt x="152400" y="118766"/>
                  </a:cubicBezTo>
                  <a:cubicBezTo>
                    <a:pt x="128588" y="103420"/>
                    <a:pt x="100012" y="93895"/>
                    <a:pt x="79375" y="74316"/>
                  </a:cubicBezTo>
                  <a:cubicBezTo>
                    <a:pt x="58738" y="54737"/>
                    <a:pt x="37571" y="8699"/>
                    <a:pt x="28575" y="1291"/>
                  </a:cubicBezTo>
                  <a:cubicBezTo>
                    <a:pt x="19579" y="-6117"/>
                    <a:pt x="31221" y="20341"/>
                    <a:pt x="25400" y="29866"/>
                  </a:cubicBezTo>
                  <a:cubicBezTo>
                    <a:pt x="19579" y="39391"/>
                    <a:pt x="-9525" y="80666"/>
                    <a:pt x="3175" y="9654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117"/>
            <p:cNvSpPr/>
            <p:nvPr/>
          </p:nvSpPr>
          <p:spPr>
            <a:xfrm>
              <a:off x="6095986" y="3987251"/>
              <a:ext cx="302913" cy="255436"/>
            </a:xfrm>
            <a:custGeom>
              <a:avLst/>
              <a:gdLst>
                <a:gd name="connsiteX0" fmla="*/ 57164 w 302913"/>
                <a:gd name="connsiteY0" fmla="*/ 254549 h 255436"/>
                <a:gd name="connsiteX1" fmla="*/ 139714 w 302913"/>
                <a:gd name="connsiteY1" fmla="*/ 156124 h 255436"/>
                <a:gd name="connsiteX2" fmla="*/ 206389 w 302913"/>
                <a:gd name="connsiteY2" fmla="*/ 105324 h 255436"/>
                <a:gd name="connsiteX3" fmla="*/ 301639 w 302913"/>
                <a:gd name="connsiteY3" fmla="*/ 54524 h 255436"/>
                <a:gd name="connsiteX4" fmla="*/ 260364 w 302913"/>
                <a:gd name="connsiteY4" fmla="*/ 32299 h 255436"/>
                <a:gd name="connsiteX5" fmla="*/ 247664 w 302913"/>
                <a:gd name="connsiteY5" fmla="*/ 549 h 255436"/>
                <a:gd name="connsiteX6" fmla="*/ 206389 w 302913"/>
                <a:gd name="connsiteY6" fmla="*/ 60874 h 255436"/>
                <a:gd name="connsiteX7" fmla="*/ 146064 w 302913"/>
                <a:gd name="connsiteY7" fmla="*/ 124374 h 255436"/>
                <a:gd name="connsiteX8" fmla="*/ 38114 w 302913"/>
                <a:gd name="connsiteY8" fmla="*/ 171999 h 255436"/>
                <a:gd name="connsiteX9" fmla="*/ 14 w 302913"/>
                <a:gd name="connsiteY9" fmla="*/ 181524 h 255436"/>
                <a:gd name="connsiteX10" fmla="*/ 41289 w 302913"/>
                <a:gd name="connsiteY10" fmla="*/ 203749 h 255436"/>
                <a:gd name="connsiteX11" fmla="*/ 57164 w 302913"/>
                <a:gd name="connsiteY11" fmla="*/ 254549 h 25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913" h="255436">
                  <a:moveTo>
                    <a:pt x="57164" y="254549"/>
                  </a:moveTo>
                  <a:cubicBezTo>
                    <a:pt x="73568" y="246611"/>
                    <a:pt x="114843" y="180995"/>
                    <a:pt x="139714" y="156124"/>
                  </a:cubicBezTo>
                  <a:cubicBezTo>
                    <a:pt x="164585" y="131253"/>
                    <a:pt x="179402" y="122257"/>
                    <a:pt x="206389" y="105324"/>
                  </a:cubicBezTo>
                  <a:cubicBezTo>
                    <a:pt x="233377" y="88391"/>
                    <a:pt x="292643" y="66695"/>
                    <a:pt x="301639" y="54524"/>
                  </a:cubicBezTo>
                  <a:cubicBezTo>
                    <a:pt x="310635" y="42353"/>
                    <a:pt x="269360" y="41295"/>
                    <a:pt x="260364" y="32299"/>
                  </a:cubicBezTo>
                  <a:cubicBezTo>
                    <a:pt x="251368" y="23303"/>
                    <a:pt x="256660" y="-4213"/>
                    <a:pt x="247664" y="549"/>
                  </a:cubicBezTo>
                  <a:cubicBezTo>
                    <a:pt x="238668" y="5311"/>
                    <a:pt x="223322" y="40236"/>
                    <a:pt x="206389" y="60874"/>
                  </a:cubicBezTo>
                  <a:cubicBezTo>
                    <a:pt x="189456" y="81511"/>
                    <a:pt x="174110" y="105853"/>
                    <a:pt x="146064" y="124374"/>
                  </a:cubicBezTo>
                  <a:cubicBezTo>
                    <a:pt x="118018" y="142895"/>
                    <a:pt x="62456" y="162474"/>
                    <a:pt x="38114" y="171999"/>
                  </a:cubicBezTo>
                  <a:cubicBezTo>
                    <a:pt x="13772" y="181524"/>
                    <a:pt x="-515" y="176232"/>
                    <a:pt x="14" y="181524"/>
                  </a:cubicBezTo>
                  <a:cubicBezTo>
                    <a:pt x="543" y="186816"/>
                    <a:pt x="30177" y="192637"/>
                    <a:pt x="41289" y="203749"/>
                  </a:cubicBezTo>
                  <a:cubicBezTo>
                    <a:pt x="52401" y="214861"/>
                    <a:pt x="40760" y="262487"/>
                    <a:pt x="57164" y="254549"/>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38200" y="6907"/>
            <a:ext cx="10515600" cy="1325563"/>
          </a:xfrm>
        </p:spPr>
        <p:txBody>
          <a:bodyPr/>
          <a:lstStyle/>
          <a:p>
            <a:r>
              <a:rPr lang="en-US" dirty="0"/>
              <a:t>Snowmelt: periods and phases</a:t>
            </a:r>
          </a:p>
        </p:txBody>
      </p:sp>
      <p:sp>
        <p:nvSpPr>
          <p:cNvPr id="3" name="Oval 2"/>
          <p:cNvSpPr/>
          <p:nvPr/>
        </p:nvSpPr>
        <p:spPr>
          <a:xfrm>
            <a:off x="1244334" y="2488679"/>
            <a:ext cx="942680" cy="85783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254572" y="2567635"/>
            <a:ext cx="733719" cy="69817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844513" y="3226959"/>
            <a:ext cx="802849" cy="8015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77210" y="3201624"/>
            <a:ext cx="624884" cy="6523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459586" y="3954802"/>
            <a:ext cx="802849" cy="8015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356699" y="3862139"/>
            <a:ext cx="887687" cy="9036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868080" y="4662186"/>
            <a:ext cx="887687" cy="9036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24842" y="3283501"/>
            <a:ext cx="942680" cy="85783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69591" y="1656323"/>
            <a:ext cx="3369962" cy="646331"/>
          </a:xfrm>
          <a:prstGeom prst="rect">
            <a:avLst/>
          </a:prstGeom>
          <a:noFill/>
        </p:spPr>
        <p:txBody>
          <a:bodyPr wrap="none" rtlCol="0">
            <a:spAutoFit/>
          </a:bodyPr>
          <a:lstStyle/>
          <a:p>
            <a:pPr algn="ctr"/>
            <a:r>
              <a:rPr lang="en-US" dirty="0"/>
              <a:t>Accumulation and warming phase</a:t>
            </a:r>
          </a:p>
          <a:p>
            <a:pPr algn="ctr"/>
            <a:r>
              <a:rPr lang="en-US" dirty="0"/>
              <a:t>T &lt; 0 </a:t>
            </a:r>
            <a:r>
              <a:rPr lang="en-US" dirty="0">
                <a:latin typeface="Calibri" panose="020F0502020204030204" pitchFamily="34" charset="0"/>
              </a:rPr>
              <a:t>°C</a:t>
            </a:r>
            <a:endParaRPr lang="en-US" dirty="0"/>
          </a:p>
        </p:txBody>
      </p:sp>
      <p:grpSp>
        <p:nvGrpSpPr>
          <p:cNvPr id="61" name="Group 60"/>
          <p:cNvGrpSpPr/>
          <p:nvPr/>
        </p:nvGrpSpPr>
        <p:grpSpPr>
          <a:xfrm>
            <a:off x="4418026" y="2488679"/>
            <a:ext cx="2477252" cy="3077110"/>
            <a:chOff x="4418026" y="2488679"/>
            <a:chExt cx="2477252" cy="3077110"/>
          </a:xfrm>
        </p:grpSpPr>
        <p:sp>
          <p:nvSpPr>
            <p:cNvPr id="18" name="Oval 17"/>
            <p:cNvSpPr/>
            <p:nvPr/>
          </p:nvSpPr>
          <p:spPr>
            <a:xfrm>
              <a:off x="4837518" y="2488679"/>
              <a:ext cx="942680" cy="85783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847756" y="2567635"/>
              <a:ext cx="733719" cy="69817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437697" y="3226959"/>
              <a:ext cx="802849" cy="8015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270394" y="3201624"/>
              <a:ext cx="624884" cy="6523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052770" y="3954802"/>
              <a:ext cx="802849" cy="8015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949883" y="3862139"/>
              <a:ext cx="887687" cy="9036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461264" y="4662186"/>
              <a:ext cx="887687" cy="9036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418026" y="3283501"/>
              <a:ext cx="942680" cy="85783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4726624" y="1653076"/>
            <a:ext cx="2090637" cy="646331"/>
          </a:xfrm>
          <a:prstGeom prst="rect">
            <a:avLst/>
          </a:prstGeom>
          <a:noFill/>
        </p:spPr>
        <p:txBody>
          <a:bodyPr wrap="none" rtlCol="0">
            <a:spAutoFit/>
          </a:bodyPr>
          <a:lstStyle/>
          <a:p>
            <a:pPr algn="ctr"/>
            <a:r>
              <a:rPr lang="en-US" dirty="0"/>
              <a:t>Ripening phase</a:t>
            </a:r>
          </a:p>
          <a:p>
            <a:pPr algn="ctr"/>
            <a:r>
              <a:rPr lang="en-US" dirty="0"/>
              <a:t>T = 0 </a:t>
            </a:r>
            <a:r>
              <a:rPr lang="en-US" dirty="0">
                <a:latin typeface="Calibri" panose="020F0502020204030204" pitchFamily="34" charset="0"/>
              </a:rPr>
              <a:t>°C (isothermal)</a:t>
            </a:r>
            <a:endParaRPr lang="en-US" dirty="0"/>
          </a:p>
        </p:txBody>
      </p:sp>
      <p:sp>
        <p:nvSpPr>
          <p:cNvPr id="6" name="Freeform 5"/>
          <p:cNvSpPr/>
          <p:nvPr/>
        </p:nvSpPr>
        <p:spPr>
          <a:xfrm>
            <a:off x="5403850" y="3108325"/>
            <a:ext cx="428625" cy="314325"/>
          </a:xfrm>
          <a:custGeom>
            <a:avLst/>
            <a:gdLst>
              <a:gd name="connsiteX0" fmla="*/ 0 w 428625"/>
              <a:gd name="connsiteY0" fmla="*/ 222250 h 314325"/>
              <a:gd name="connsiteX1" fmla="*/ 57150 w 428625"/>
              <a:gd name="connsiteY1" fmla="*/ 238125 h 314325"/>
              <a:gd name="connsiteX2" fmla="*/ 82550 w 428625"/>
              <a:gd name="connsiteY2" fmla="*/ 273050 h 314325"/>
              <a:gd name="connsiteX3" fmla="*/ 85725 w 428625"/>
              <a:gd name="connsiteY3" fmla="*/ 314325 h 314325"/>
              <a:gd name="connsiteX4" fmla="*/ 177800 w 428625"/>
              <a:gd name="connsiteY4" fmla="*/ 203200 h 314325"/>
              <a:gd name="connsiteX5" fmla="*/ 266700 w 428625"/>
              <a:gd name="connsiteY5" fmla="*/ 149225 h 314325"/>
              <a:gd name="connsiteX6" fmla="*/ 381000 w 428625"/>
              <a:gd name="connsiteY6" fmla="*/ 114300 h 314325"/>
              <a:gd name="connsiteX7" fmla="*/ 428625 w 428625"/>
              <a:gd name="connsiteY7" fmla="*/ 114300 h 314325"/>
              <a:gd name="connsiteX8" fmla="*/ 377825 w 428625"/>
              <a:gd name="connsiteY8" fmla="*/ 92075 h 314325"/>
              <a:gd name="connsiteX9" fmla="*/ 336550 w 428625"/>
              <a:gd name="connsiteY9" fmla="*/ 28575 h 314325"/>
              <a:gd name="connsiteX10" fmla="*/ 336550 w 428625"/>
              <a:gd name="connsiteY10" fmla="*/ 0 h 314325"/>
              <a:gd name="connsiteX11" fmla="*/ 250825 w 428625"/>
              <a:gd name="connsiteY11" fmla="*/ 104775 h 314325"/>
              <a:gd name="connsiteX12" fmla="*/ 184150 w 428625"/>
              <a:gd name="connsiteY12" fmla="*/ 155575 h 314325"/>
              <a:gd name="connsiteX13" fmla="*/ 92075 w 428625"/>
              <a:gd name="connsiteY13" fmla="*/ 203200 h 314325"/>
              <a:gd name="connsiteX14" fmla="*/ 0 w 428625"/>
              <a:gd name="connsiteY14" fmla="*/ 22225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8625" h="314325">
                <a:moveTo>
                  <a:pt x="0" y="222250"/>
                </a:moveTo>
                <a:lnTo>
                  <a:pt x="57150" y="238125"/>
                </a:lnTo>
                <a:lnTo>
                  <a:pt x="82550" y="273050"/>
                </a:lnTo>
                <a:lnTo>
                  <a:pt x="85725" y="314325"/>
                </a:lnTo>
                <a:lnTo>
                  <a:pt x="177800" y="203200"/>
                </a:lnTo>
                <a:lnTo>
                  <a:pt x="266700" y="149225"/>
                </a:lnTo>
                <a:lnTo>
                  <a:pt x="381000" y="114300"/>
                </a:lnTo>
                <a:lnTo>
                  <a:pt x="428625" y="114300"/>
                </a:lnTo>
                <a:lnTo>
                  <a:pt x="377825" y="92075"/>
                </a:lnTo>
                <a:lnTo>
                  <a:pt x="336550" y="28575"/>
                </a:lnTo>
                <a:lnTo>
                  <a:pt x="336550" y="0"/>
                </a:lnTo>
                <a:lnTo>
                  <a:pt x="250825" y="104775"/>
                </a:lnTo>
                <a:lnTo>
                  <a:pt x="184150" y="155575"/>
                </a:lnTo>
                <a:lnTo>
                  <a:pt x="92075" y="203200"/>
                </a:lnTo>
                <a:lnTo>
                  <a:pt x="0" y="22225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022850" y="3908425"/>
            <a:ext cx="333375" cy="273050"/>
          </a:xfrm>
          <a:custGeom>
            <a:avLst/>
            <a:gdLst>
              <a:gd name="connsiteX0" fmla="*/ 282575 w 333375"/>
              <a:gd name="connsiteY0" fmla="*/ 0 h 273050"/>
              <a:gd name="connsiteX1" fmla="*/ 333375 w 333375"/>
              <a:gd name="connsiteY1" fmla="*/ 53975 h 273050"/>
              <a:gd name="connsiteX2" fmla="*/ 222250 w 333375"/>
              <a:gd name="connsiteY2" fmla="*/ 101600 h 273050"/>
              <a:gd name="connsiteX3" fmla="*/ 171450 w 333375"/>
              <a:gd name="connsiteY3" fmla="*/ 146050 h 273050"/>
              <a:gd name="connsiteX4" fmla="*/ 95250 w 333375"/>
              <a:gd name="connsiteY4" fmla="*/ 228600 h 273050"/>
              <a:gd name="connsiteX5" fmla="*/ 57150 w 333375"/>
              <a:gd name="connsiteY5" fmla="*/ 273050 h 273050"/>
              <a:gd name="connsiteX6" fmla="*/ 44450 w 333375"/>
              <a:gd name="connsiteY6" fmla="*/ 228600 h 273050"/>
              <a:gd name="connsiteX7" fmla="*/ 0 w 333375"/>
              <a:gd name="connsiteY7" fmla="*/ 212725 h 273050"/>
              <a:gd name="connsiteX8" fmla="*/ 76200 w 333375"/>
              <a:gd name="connsiteY8" fmla="*/ 187325 h 273050"/>
              <a:gd name="connsiteX9" fmla="*/ 149225 w 333375"/>
              <a:gd name="connsiteY9" fmla="*/ 142875 h 273050"/>
              <a:gd name="connsiteX10" fmla="*/ 231775 w 333375"/>
              <a:gd name="connsiteY10" fmla="*/ 79375 h 273050"/>
              <a:gd name="connsiteX11" fmla="*/ 282575 w 333375"/>
              <a:gd name="connsiteY11" fmla="*/ 0 h 27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75" h="273050">
                <a:moveTo>
                  <a:pt x="282575" y="0"/>
                </a:moveTo>
                <a:lnTo>
                  <a:pt x="333375" y="53975"/>
                </a:lnTo>
                <a:lnTo>
                  <a:pt x="222250" y="101600"/>
                </a:lnTo>
                <a:lnTo>
                  <a:pt x="171450" y="146050"/>
                </a:lnTo>
                <a:lnTo>
                  <a:pt x="95250" y="228600"/>
                </a:lnTo>
                <a:lnTo>
                  <a:pt x="57150" y="273050"/>
                </a:lnTo>
                <a:lnTo>
                  <a:pt x="44450" y="228600"/>
                </a:lnTo>
                <a:lnTo>
                  <a:pt x="0" y="212725"/>
                </a:lnTo>
                <a:lnTo>
                  <a:pt x="76200" y="187325"/>
                </a:lnTo>
                <a:lnTo>
                  <a:pt x="149225" y="142875"/>
                </a:lnTo>
                <a:lnTo>
                  <a:pt x="231775" y="79375"/>
                </a:lnTo>
                <a:lnTo>
                  <a:pt x="28257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530850" y="3895725"/>
            <a:ext cx="263525" cy="184150"/>
          </a:xfrm>
          <a:custGeom>
            <a:avLst/>
            <a:gdLst>
              <a:gd name="connsiteX0" fmla="*/ 0 w 263525"/>
              <a:gd name="connsiteY0" fmla="*/ 60325 h 184150"/>
              <a:gd name="connsiteX1" fmla="*/ 101600 w 263525"/>
              <a:gd name="connsiteY1" fmla="*/ 101600 h 184150"/>
              <a:gd name="connsiteX2" fmla="*/ 184150 w 263525"/>
              <a:gd name="connsiteY2" fmla="*/ 142875 h 184150"/>
              <a:gd name="connsiteX3" fmla="*/ 222250 w 263525"/>
              <a:gd name="connsiteY3" fmla="*/ 184150 h 184150"/>
              <a:gd name="connsiteX4" fmla="*/ 228600 w 263525"/>
              <a:gd name="connsiteY4" fmla="*/ 142875 h 184150"/>
              <a:gd name="connsiteX5" fmla="*/ 263525 w 263525"/>
              <a:gd name="connsiteY5" fmla="*/ 136525 h 184150"/>
              <a:gd name="connsiteX6" fmla="*/ 152400 w 263525"/>
              <a:gd name="connsiteY6" fmla="*/ 98425 h 184150"/>
              <a:gd name="connsiteX7" fmla="*/ 76200 w 263525"/>
              <a:gd name="connsiteY7" fmla="*/ 63500 h 184150"/>
              <a:gd name="connsiteX8" fmla="*/ 12700 w 263525"/>
              <a:gd name="connsiteY8" fmla="*/ 0 h 184150"/>
              <a:gd name="connsiteX9" fmla="*/ 0 w 263525"/>
              <a:gd name="connsiteY9" fmla="*/ 60325 h 18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525" h="184150">
                <a:moveTo>
                  <a:pt x="0" y="60325"/>
                </a:moveTo>
                <a:lnTo>
                  <a:pt x="101600" y="101600"/>
                </a:lnTo>
                <a:lnTo>
                  <a:pt x="184150" y="142875"/>
                </a:lnTo>
                <a:lnTo>
                  <a:pt x="222250" y="184150"/>
                </a:lnTo>
                <a:lnTo>
                  <a:pt x="228600" y="142875"/>
                </a:lnTo>
                <a:lnTo>
                  <a:pt x="263525" y="136525"/>
                </a:lnTo>
                <a:lnTo>
                  <a:pt x="152400" y="98425"/>
                </a:lnTo>
                <a:lnTo>
                  <a:pt x="76200" y="63500"/>
                </a:lnTo>
                <a:lnTo>
                  <a:pt x="12700" y="0"/>
                </a:lnTo>
                <a:lnTo>
                  <a:pt x="0" y="6032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892800" y="3133725"/>
            <a:ext cx="336550" cy="250825"/>
          </a:xfrm>
          <a:custGeom>
            <a:avLst/>
            <a:gdLst>
              <a:gd name="connsiteX0" fmla="*/ 28575 w 336550"/>
              <a:gd name="connsiteY0" fmla="*/ 0 h 250825"/>
              <a:gd name="connsiteX1" fmla="*/ 25400 w 336550"/>
              <a:gd name="connsiteY1" fmla="*/ 60325 h 250825"/>
              <a:gd name="connsiteX2" fmla="*/ 6350 w 336550"/>
              <a:gd name="connsiteY2" fmla="*/ 82550 h 250825"/>
              <a:gd name="connsiteX3" fmla="*/ 0 w 336550"/>
              <a:gd name="connsiteY3" fmla="*/ 88900 h 250825"/>
              <a:gd name="connsiteX4" fmla="*/ 47625 w 336550"/>
              <a:gd name="connsiteY4" fmla="*/ 101600 h 250825"/>
              <a:gd name="connsiteX5" fmla="*/ 165100 w 336550"/>
              <a:gd name="connsiteY5" fmla="*/ 142875 h 250825"/>
              <a:gd name="connsiteX6" fmla="*/ 244475 w 336550"/>
              <a:gd name="connsiteY6" fmla="*/ 219075 h 250825"/>
              <a:gd name="connsiteX7" fmla="*/ 273050 w 336550"/>
              <a:gd name="connsiteY7" fmla="*/ 250825 h 250825"/>
              <a:gd name="connsiteX8" fmla="*/ 273050 w 336550"/>
              <a:gd name="connsiteY8" fmla="*/ 187325 h 250825"/>
              <a:gd name="connsiteX9" fmla="*/ 320675 w 336550"/>
              <a:gd name="connsiteY9" fmla="*/ 146050 h 250825"/>
              <a:gd name="connsiteX10" fmla="*/ 336550 w 336550"/>
              <a:gd name="connsiteY10" fmla="*/ 130175 h 250825"/>
              <a:gd name="connsiteX11" fmla="*/ 203200 w 336550"/>
              <a:gd name="connsiteY11" fmla="*/ 117475 h 250825"/>
              <a:gd name="connsiteX12" fmla="*/ 104775 w 336550"/>
              <a:gd name="connsiteY12" fmla="*/ 73025 h 250825"/>
              <a:gd name="connsiteX13" fmla="*/ 28575 w 336550"/>
              <a:gd name="connsiteY13" fmla="*/ 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6550" h="250825">
                <a:moveTo>
                  <a:pt x="28575" y="0"/>
                </a:moveTo>
                <a:lnTo>
                  <a:pt x="25400" y="60325"/>
                </a:lnTo>
                <a:lnTo>
                  <a:pt x="6350" y="82550"/>
                </a:lnTo>
                <a:lnTo>
                  <a:pt x="0" y="88900"/>
                </a:lnTo>
                <a:lnTo>
                  <a:pt x="47625" y="101600"/>
                </a:lnTo>
                <a:lnTo>
                  <a:pt x="165100" y="142875"/>
                </a:lnTo>
                <a:lnTo>
                  <a:pt x="244475" y="219075"/>
                </a:lnTo>
                <a:lnTo>
                  <a:pt x="273050" y="250825"/>
                </a:lnTo>
                <a:lnTo>
                  <a:pt x="273050" y="187325"/>
                </a:lnTo>
                <a:lnTo>
                  <a:pt x="320675" y="146050"/>
                </a:lnTo>
                <a:lnTo>
                  <a:pt x="336550" y="130175"/>
                </a:lnTo>
                <a:lnTo>
                  <a:pt x="203200" y="117475"/>
                </a:lnTo>
                <a:lnTo>
                  <a:pt x="104775" y="73025"/>
                </a:lnTo>
                <a:lnTo>
                  <a:pt x="2857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6197600" y="3425825"/>
            <a:ext cx="146050" cy="320675"/>
          </a:xfrm>
          <a:custGeom>
            <a:avLst/>
            <a:gdLst>
              <a:gd name="connsiteX0" fmla="*/ 0 w 146050"/>
              <a:gd name="connsiteY0" fmla="*/ 9525 h 320675"/>
              <a:gd name="connsiteX1" fmla="*/ 0 w 146050"/>
              <a:gd name="connsiteY1" fmla="*/ 9525 h 320675"/>
              <a:gd name="connsiteX2" fmla="*/ 73025 w 146050"/>
              <a:gd name="connsiteY2" fmla="*/ 6350 h 320675"/>
              <a:gd name="connsiteX3" fmla="*/ 88900 w 146050"/>
              <a:gd name="connsiteY3" fmla="*/ 3175 h 320675"/>
              <a:gd name="connsiteX4" fmla="*/ 101600 w 146050"/>
              <a:gd name="connsiteY4" fmla="*/ 0 h 320675"/>
              <a:gd name="connsiteX5" fmla="*/ 79375 w 146050"/>
              <a:gd name="connsiteY5" fmla="*/ 38100 h 320675"/>
              <a:gd name="connsiteX6" fmla="*/ 82550 w 146050"/>
              <a:gd name="connsiteY6" fmla="*/ 139700 h 320675"/>
              <a:gd name="connsiteX7" fmla="*/ 107950 w 146050"/>
              <a:gd name="connsiteY7" fmla="*/ 263525 h 320675"/>
              <a:gd name="connsiteX8" fmla="*/ 146050 w 146050"/>
              <a:gd name="connsiteY8" fmla="*/ 311150 h 320675"/>
              <a:gd name="connsiteX9" fmla="*/ 92075 w 146050"/>
              <a:gd name="connsiteY9" fmla="*/ 304800 h 320675"/>
              <a:gd name="connsiteX10" fmla="*/ 73025 w 146050"/>
              <a:gd name="connsiteY10" fmla="*/ 298450 h 320675"/>
              <a:gd name="connsiteX11" fmla="*/ 44450 w 146050"/>
              <a:gd name="connsiteY11" fmla="*/ 304800 h 320675"/>
              <a:gd name="connsiteX12" fmla="*/ 34925 w 146050"/>
              <a:gd name="connsiteY12" fmla="*/ 307975 h 320675"/>
              <a:gd name="connsiteX13" fmla="*/ 15875 w 146050"/>
              <a:gd name="connsiteY13" fmla="*/ 320675 h 320675"/>
              <a:gd name="connsiteX14" fmla="*/ 53975 w 146050"/>
              <a:gd name="connsiteY14" fmla="*/ 193675 h 320675"/>
              <a:gd name="connsiteX15" fmla="*/ 31750 w 146050"/>
              <a:gd name="connsiteY15" fmla="*/ 82550 h 320675"/>
              <a:gd name="connsiteX16" fmla="*/ 0 w 146050"/>
              <a:gd name="connsiteY16" fmla="*/ 9525 h 32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6050" h="320675">
                <a:moveTo>
                  <a:pt x="0" y="9525"/>
                </a:moveTo>
                <a:lnTo>
                  <a:pt x="0" y="9525"/>
                </a:lnTo>
                <a:cubicBezTo>
                  <a:pt x="24342" y="8467"/>
                  <a:pt x="48722" y="8086"/>
                  <a:pt x="73025" y="6350"/>
                </a:cubicBezTo>
                <a:cubicBezTo>
                  <a:pt x="78408" y="5966"/>
                  <a:pt x="83632" y="4346"/>
                  <a:pt x="88900" y="3175"/>
                </a:cubicBezTo>
                <a:cubicBezTo>
                  <a:pt x="93160" y="2228"/>
                  <a:pt x="101600" y="0"/>
                  <a:pt x="101600" y="0"/>
                </a:cubicBezTo>
                <a:lnTo>
                  <a:pt x="79375" y="38100"/>
                </a:lnTo>
                <a:cubicBezTo>
                  <a:pt x="80433" y="71967"/>
                  <a:pt x="81492" y="105833"/>
                  <a:pt x="82550" y="139700"/>
                </a:cubicBezTo>
                <a:lnTo>
                  <a:pt x="107950" y="263525"/>
                </a:lnTo>
                <a:lnTo>
                  <a:pt x="146050" y="311150"/>
                </a:lnTo>
                <a:cubicBezTo>
                  <a:pt x="138149" y="310360"/>
                  <a:pt x="102810" y="307277"/>
                  <a:pt x="92075" y="304800"/>
                </a:cubicBezTo>
                <a:cubicBezTo>
                  <a:pt x="85553" y="303295"/>
                  <a:pt x="73025" y="298450"/>
                  <a:pt x="73025" y="298450"/>
                </a:cubicBezTo>
                <a:cubicBezTo>
                  <a:pt x="62113" y="300632"/>
                  <a:pt x="54912" y="301811"/>
                  <a:pt x="44450" y="304800"/>
                </a:cubicBezTo>
                <a:cubicBezTo>
                  <a:pt x="41232" y="305719"/>
                  <a:pt x="37851" y="306350"/>
                  <a:pt x="34925" y="307975"/>
                </a:cubicBezTo>
                <a:cubicBezTo>
                  <a:pt x="28254" y="311681"/>
                  <a:pt x="15875" y="320675"/>
                  <a:pt x="15875" y="320675"/>
                </a:cubicBezTo>
                <a:lnTo>
                  <a:pt x="53975" y="193675"/>
                </a:lnTo>
                <a:lnTo>
                  <a:pt x="31750" y="82550"/>
                </a:lnTo>
                <a:lnTo>
                  <a:pt x="0" y="952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6359525" y="3778250"/>
            <a:ext cx="381000" cy="206375"/>
          </a:xfrm>
          <a:custGeom>
            <a:avLst/>
            <a:gdLst>
              <a:gd name="connsiteX0" fmla="*/ 22225 w 381000"/>
              <a:gd name="connsiteY0" fmla="*/ 0 h 206375"/>
              <a:gd name="connsiteX1" fmla="*/ 22225 w 381000"/>
              <a:gd name="connsiteY1" fmla="*/ 50800 h 206375"/>
              <a:gd name="connsiteX2" fmla="*/ 0 w 381000"/>
              <a:gd name="connsiteY2" fmla="*/ 79375 h 206375"/>
              <a:gd name="connsiteX3" fmla="*/ 82550 w 381000"/>
              <a:gd name="connsiteY3" fmla="*/ 82550 h 206375"/>
              <a:gd name="connsiteX4" fmla="*/ 212725 w 381000"/>
              <a:gd name="connsiteY4" fmla="*/ 114300 h 206375"/>
              <a:gd name="connsiteX5" fmla="*/ 358775 w 381000"/>
              <a:gd name="connsiteY5" fmla="*/ 206375 h 206375"/>
              <a:gd name="connsiteX6" fmla="*/ 336550 w 381000"/>
              <a:gd name="connsiteY6" fmla="*/ 114300 h 206375"/>
              <a:gd name="connsiteX7" fmla="*/ 381000 w 381000"/>
              <a:gd name="connsiteY7" fmla="*/ 31750 h 206375"/>
              <a:gd name="connsiteX8" fmla="*/ 307975 w 381000"/>
              <a:gd name="connsiteY8" fmla="*/ 66675 h 206375"/>
              <a:gd name="connsiteX9" fmla="*/ 161925 w 381000"/>
              <a:gd name="connsiteY9" fmla="*/ 73025 h 206375"/>
              <a:gd name="connsiteX10" fmla="*/ 22225 w 381000"/>
              <a:gd name="connsiteY10" fmla="*/ 0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0" h="206375">
                <a:moveTo>
                  <a:pt x="22225" y="0"/>
                </a:moveTo>
                <a:lnTo>
                  <a:pt x="22225" y="50800"/>
                </a:lnTo>
                <a:lnTo>
                  <a:pt x="0" y="79375"/>
                </a:lnTo>
                <a:lnTo>
                  <a:pt x="82550" y="82550"/>
                </a:lnTo>
                <a:lnTo>
                  <a:pt x="212725" y="114300"/>
                </a:lnTo>
                <a:lnTo>
                  <a:pt x="358775" y="206375"/>
                </a:lnTo>
                <a:lnTo>
                  <a:pt x="336550" y="114300"/>
                </a:lnTo>
                <a:lnTo>
                  <a:pt x="381000" y="31750"/>
                </a:lnTo>
                <a:lnTo>
                  <a:pt x="307975" y="66675"/>
                </a:lnTo>
                <a:lnTo>
                  <a:pt x="161925" y="73025"/>
                </a:lnTo>
                <a:lnTo>
                  <a:pt x="2222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5321300" y="3524250"/>
            <a:ext cx="136525" cy="225425"/>
          </a:xfrm>
          <a:custGeom>
            <a:avLst/>
            <a:gdLst>
              <a:gd name="connsiteX0" fmla="*/ 34925 w 136525"/>
              <a:gd name="connsiteY0" fmla="*/ 222250 h 225425"/>
              <a:gd name="connsiteX1" fmla="*/ 136525 w 136525"/>
              <a:gd name="connsiteY1" fmla="*/ 225425 h 225425"/>
              <a:gd name="connsiteX2" fmla="*/ 111125 w 136525"/>
              <a:gd name="connsiteY2" fmla="*/ 142875 h 225425"/>
              <a:gd name="connsiteX3" fmla="*/ 130175 w 136525"/>
              <a:gd name="connsiteY3" fmla="*/ 0 h 225425"/>
              <a:gd name="connsiteX4" fmla="*/ 88900 w 136525"/>
              <a:gd name="connsiteY4" fmla="*/ 19050 h 225425"/>
              <a:gd name="connsiteX5" fmla="*/ 47625 w 136525"/>
              <a:gd name="connsiteY5" fmla="*/ 15875 h 225425"/>
              <a:gd name="connsiteX6" fmla="*/ 0 w 136525"/>
              <a:gd name="connsiteY6" fmla="*/ 15875 h 225425"/>
              <a:gd name="connsiteX7" fmla="*/ 44450 w 136525"/>
              <a:gd name="connsiteY7" fmla="*/ 123825 h 225425"/>
              <a:gd name="connsiteX8" fmla="*/ 34925 w 136525"/>
              <a:gd name="connsiteY8" fmla="*/ 222250 h 2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 h="225425">
                <a:moveTo>
                  <a:pt x="34925" y="222250"/>
                </a:moveTo>
                <a:lnTo>
                  <a:pt x="136525" y="225425"/>
                </a:lnTo>
                <a:lnTo>
                  <a:pt x="111125" y="142875"/>
                </a:lnTo>
                <a:lnTo>
                  <a:pt x="130175" y="0"/>
                </a:lnTo>
                <a:lnTo>
                  <a:pt x="88900" y="19050"/>
                </a:lnTo>
                <a:lnTo>
                  <a:pt x="47625" y="15875"/>
                </a:lnTo>
                <a:lnTo>
                  <a:pt x="0" y="15875"/>
                </a:lnTo>
                <a:lnTo>
                  <a:pt x="44450" y="123825"/>
                </a:lnTo>
                <a:cubicBezTo>
                  <a:pt x="43392" y="159808"/>
                  <a:pt x="42333" y="195792"/>
                  <a:pt x="34925" y="22225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5435722" y="4574599"/>
            <a:ext cx="453801" cy="261060"/>
          </a:xfrm>
          <a:custGeom>
            <a:avLst/>
            <a:gdLst>
              <a:gd name="connsiteX0" fmla="*/ 107828 w 453801"/>
              <a:gd name="connsiteY0" fmla="*/ 260926 h 261060"/>
              <a:gd name="connsiteX1" fmla="*/ 180853 w 453801"/>
              <a:gd name="connsiteY1" fmla="*/ 194251 h 261060"/>
              <a:gd name="connsiteX2" fmla="*/ 301503 w 453801"/>
              <a:gd name="connsiteY2" fmla="*/ 108526 h 261060"/>
              <a:gd name="connsiteX3" fmla="*/ 450728 w 453801"/>
              <a:gd name="connsiteY3" fmla="*/ 79951 h 261060"/>
              <a:gd name="connsiteX4" fmla="*/ 399928 w 453801"/>
              <a:gd name="connsiteY4" fmla="*/ 60901 h 261060"/>
              <a:gd name="connsiteX5" fmla="*/ 371353 w 453801"/>
              <a:gd name="connsiteY5" fmla="*/ 35501 h 261060"/>
              <a:gd name="connsiteX6" fmla="*/ 368178 w 453801"/>
              <a:gd name="connsiteY6" fmla="*/ 576 h 261060"/>
              <a:gd name="connsiteX7" fmla="*/ 355478 w 453801"/>
              <a:gd name="connsiteY7" fmla="*/ 16451 h 261060"/>
              <a:gd name="connsiteX8" fmla="*/ 333253 w 453801"/>
              <a:gd name="connsiteY8" fmla="*/ 51376 h 261060"/>
              <a:gd name="connsiteX9" fmla="*/ 177678 w 453801"/>
              <a:gd name="connsiteY9" fmla="*/ 156151 h 261060"/>
              <a:gd name="connsiteX10" fmla="*/ 66553 w 453801"/>
              <a:gd name="connsiteY10" fmla="*/ 187901 h 261060"/>
              <a:gd name="connsiteX11" fmla="*/ 6228 w 453801"/>
              <a:gd name="connsiteY11" fmla="*/ 184726 h 261060"/>
              <a:gd name="connsiteX12" fmla="*/ 6228 w 453801"/>
              <a:gd name="connsiteY12" fmla="*/ 197426 h 261060"/>
              <a:gd name="connsiteX13" fmla="*/ 44328 w 453801"/>
              <a:gd name="connsiteY13" fmla="*/ 210126 h 261060"/>
              <a:gd name="connsiteX14" fmla="*/ 107828 w 453801"/>
              <a:gd name="connsiteY14" fmla="*/ 260926 h 26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3801" h="261060">
                <a:moveTo>
                  <a:pt x="107828" y="260926"/>
                </a:moveTo>
                <a:cubicBezTo>
                  <a:pt x="130582" y="258280"/>
                  <a:pt x="148574" y="219651"/>
                  <a:pt x="180853" y="194251"/>
                </a:cubicBezTo>
                <a:cubicBezTo>
                  <a:pt x="213132" y="168851"/>
                  <a:pt x="256524" y="127576"/>
                  <a:pt x="301503" y="108526"/>
                </a:cubicBezTo>
                <a:cubicBezTo>
                  <a:pt x="346482" y="89476"/>
                  <a:pt x="434324" y="87888"/>
                  <a:pt x="450728" y="79951"/>
                </a:cubicBezTo>
                <a:cubicBezTo>
                  <a:pt x="467132" y="72013"/>
                  <a:pt x="413157" y="68309"/>
                  <a:pt x="399928" y="60901"/>
                </a:cubicBezTo>
                <a:cubicBezTo>
                  <a:pt x="386699" y="53493"/>
                  <a:pt x="376645" y="45555"/>
                  <a:pt x="371353" y="35501"/>
                </a:cubicBezTo>
                <a:cubicBezTo>
                  <a:pt x="366061" y="25447"/>
                  <a:pt x="370824" y="3751"/>
                  <a:pt x="368178" y="576"/>
                </a:cubicBezTo>
                <a:cubicBezTo>
                  <a:pt x="365532" y="-2599"/>
                  <a:pt x="361299" y="7984"/>
                  <a:pt x="355478" y="16451"/>
                </a:cubicBezTo>
                <a:cubicBezTo>
                  <a:pt x="349657" y="24918"/>
                  <a:pt x="362886" y="28093"/>
                  <a:pt x="333253" y="51376"/>
                </a:cubicBezTo>
                <a:cubicBezTo>
                  <a:pt x="303620" y="74659"/>
                  <a:pt x="222128" y="133397"/>
                  <a:pt x="177678" y="156151"/>
                </a:cubicBezTo>
                <a:cubicBezTo>
                  <a:pt x="133228" y="178905"/>
                  <a:pt x="95128" y="183139"/>
                  <a:pt x="66553" y="187901"/>
                </a:cubicBezTo>
                <a:cubicBezTo>
                  <a:pt x="37978" y="192663"/>
                  <a:pt x="16282" y="183139"/>
                  <a:pt x="6228" y="184726"/>
                </a:cubicBezTo>
                <a:cubicBezTo>
                  <a:pt x="-3826" y="186313"/>
                  <a:pt x="-122" y="193193"/>
                  <a:pt x="6228" y="197426"/>
                </a:cubicBezTo>
                <a:cubicBezTo>
                  <a:pt x="12578" y="201659"/>
                  <a:pt x="28982" y="193722"/>
                  <a:pt x="44328" y="210126"/>
                </a:cubicBezTo>
                <a:cubicBezTo>
                  <a:pt x="59674" y="226530"/>
                  <a:pt x="85074" y="263572"/>
                  <a:pt x="107828" y="26092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6000750" y="4577059"/>
            <a:ext cx="348766" cy="274431"/>
          </a:xfrm>
          <a:custGeom>
            <a:avLst/>
            <a:gdLst>
              <a:gd name="connsiteX0" fmla="*/ 3175 w 348766"/>
              <a:gd name="connsiteY0" fmla="*/ 96541 h 274431"/>
              <a:gd name="connsiteX1" fmla="*/ 101600 w 348766"/>
              <a:gd name="connsiteY1" fmla="*/ 125116 h 274431"/>
              <a:gd name="connsiteX2" fmla="*/ 184150 w 348766"/>
              <a:gd name="connsiteY2" fmla="*/ 172741 h 274431"/>
              <a:gd name="connsiteX3" fmla="*/ 241300 w 348766"/>
              <a:gd name="connsiteY3" fmla="*/ 239416 h 274431"/>
              <a:gd name="connsiteX4" fmla="*/ 263525 w 348766"/>
              <a:gd name="connsiteY4" fmla="*/ 274341 h 274431"/>
              <a:gd name="connsiteX5" fmla="*/ 273050 w 348766"/>
              <a:gd name="connsiteY5" fmla="*/ 229891 h 274431"/>
              <a:gd name="connsiteX6" fmla="*/ 304800 w 348766"/>
              <a:gd name="connsiteY6" fmla="*/ 201316 h 274431"/>
              <a:gd name="connsiteX7" fmla="*/ 346075 w 348766"/>
              <a:gd name="connsiteY7" fmla="*/ 188616 h 274431"/>
              <a:gd name="connsiteX8" fmla="*/ 222250 w 348766"/>
              <a:gd name="connsiteY8" fmla="*/ 166391 h 274431"/>
              <a:gd name="connsiteX9" fmla="*/ 152400 w 348766"/>
              <a:gd name="connsiteY9" fmla="*/ 118766 h 274431"/>
              <a:gd name="connsiteX10" fmla="*/ 79375 w 348766"/>
              <a:gd name="connsiteY10" fmla="*/ 74316 h 274431"/>
              <a:gd name="connsiteX11" fmla="*/ 28575 w 348766"/>
              <a:gd name="connsiteY11" fmla="*/ 1291 h 274431"/>
              <a:gd name="connsiteX12" fmla="*/ 25400 w 348766"/>
              <a:gd name="connsiteY12" fmla="*/ 29866 h 274431"/>
              <a:gd name="connsiteX13" fmla="*/ 3175 w 348766"/>
              <a:gd name="connsiteY13" fmla="*/ 96541 h 27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8766" h="274431">
                <a:moveTo>
                  <a:pt x="3175" y="96541"/>
                </a:moveTo>
                <a:cubicBezTo>
                  <a:pt x="15875" y="112416"/>
                  <a:pt x="71438" y="112416"/>
                  <a:pt x="101600" y="125116"/>
                </a:cubicBezTo>
                <a:cubicBezTo>
                  <a:pt x="131763" y="137816"/>
                  <a:pt x="160867" y="153691"/>
                  <a:pt x="184150" y="172741"/>
                </a:cubicBezTo>
                <a:cubicBezTo>
                  <a:pt x="207433" y="191791"/>
                  <a:pt x="228071" y="222483"/>
                  <a:pt x="241300" y="239416"/>
                </a:cubicBezTo>
                <a:cubicBezTo>
                  <a:pt x="254529" y="256349"/>
                  <a:pt x="258233" y="275928"/>
                  <a:pt x="263525" y="274341"/>
                </a:cubicBezTo>
                <a:cubicBezTo>
                  <a:pt x="268817" y="272754"/>
                  <a:pt x="266171" y="242062"/>
                  <a:pt x="273050" y="229891"/>
                </a:cubicBezTo>
                <a:cubicBezTo>
                  <a:pt x="279929" y="217720"/>
                  <a:pt x="292629" y="208195"/>
                  <a:pt x="304800" y="201316"/>
                </a:cubicBezTo>
                <a:cubicBezTo>
                  <a:pt x="316971" y="194437"/>
                  <a:pt x="359833" y="194437"/>
                  <a:pt x="346075" y="188616"/>
                </a:cubicBezTo>
                <a:cubicBezTo>
                  <a:pt x="332317" y="182795"/>
                  <a:pt x="254529" y="178033"/>
                  <a:pt x="222250" y="166391"/>
                </a:cubicBezTo>
                <a:cubicBezTo>
                  <a:pt x="189971" y="154749"/>
                  <a:pt x="176212" y="134112"/>
                  <a:pt x="152400" y="118766"/>
                </a:cubicBezTo>
                <a:cubicBezTo>
                  <a:pt x="128588" y="103420"/>
                  <a:pt x="100012" y="93895"/>
                  <a:pt x="79375" y="74316"/>
                </a:cubicBezTo>
                <a:cubicBezTo>
                  <a:pt x="58738" y="54737"/>
                  <a:pt x="37571" y="8699"/>
                  <a:pt x="28575" y="1291"/>
                </a:cubicBezTo>
                <a:cubicBezTo>
                  <a:pt x="19579" y="-6117"/>
                  <a:pt x="31221" y="20341"/>
                  <a:pt x="25400" y="29866"/>
                </a:cubicBezTo>
                <a:cubicBezTo>
                  <a:pt x="19579" y="39391"/>
                  <a:pt x="-9525" y="80666"/>
                  <a:pt x="3175" y="9654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5943586" y="3834851"/>
            <a:ext cx="302913" cy="255436"/>
          </a:xfrm>
          <a:custGeom>
            <a:avLst/>
            <a:gdLst>
              <a:gd name="connsiteX0" fmla="*/ 57164 w 302913"/>
              <a:gd name="connsiteY0" fmla="*/ 254549 h 255436"/>
              <a:gd name="connsiteX1" fmla="*/ 139714 w 302913"/>
              <a:gd name="connsiteY1" fmla="*/ 156124 h 255436"/>
              <a:gd name="connsiteX2" fmla="*/ 206389 w 302913"/>
              <a:gd name="connsiteY2" fmla="*/ 105324 h 255436"/>
              <a:gd name="connsiteX3" fmla="*/ 301639 w 302913"/>
              <a:gd name="connsiteY3" fmla="*/ 54524 h 255436"/>
              <a:gd name="connsiteX4" fmla="*/ 260364 w 302913"/>
              <a:gd name="connsiteY4" fmla="*/ 32299 h 255436"/>
              <a:gd name="connsiteX5" fmla="*/ 247664 w 302913"/>
              <a:gd name="connsiteY5" fmla="*/ 549 h 255436"/>
              <a:gd name="connsiteX6" fmla="*/ 206389 w 302913"/>
              <a:gd name="connsiteY6" fmla="*/ 60874 h 255436"/>
              <a:gd name="connsiteX7" fmla="*/ 146064 w 302913"/>
              <a:gd name="connsiteY7" fmla="*/ 124374 h 255436"/>
              <a:gd name="connsiteX8" fmla="*/ 38114 w 302913"/>
              <a:gd name="connsiteY8" fmla="*/ 171999 h 255436"/>
              <a:gd name="connsiteX9" fmla="*/ 14 w 302913"/>
              <a:gd name="connsiteY9" fmla="*/ 181524 h 255436"/>
              <a:gd name="connsiteX10" fmla="*/ 41289 w 302913"/>
              <a:gd name="connsiteY10" fmla="*/ 203749 h 255436"/>
              <a:gd name="connsiteX11" fmla="*/ 57164 w 302913"/>
              <a:gd name="connsiteY11" fmla="*/ 254549 h 25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913" h="255436">
                <a:moveTo>
                  <a:pt x="57164" y="254549"/>
                </a:moveTo>
                <a:cubicBezTo>
                  <a:pt x="73568" y="246611"/>
                  <a:pt x="114843" y="180995"/>
                  <a:pt x="139714" y="156124"/>
                </a:cubicBezTo>
                <a:cubicBezTo>
                  <a:pt x="164585" y="131253"/>
                  <a:pt x="179402" y="122257"/>
                  <a:pt x="206389" y="105324"/>
                </a:cubicBezTo>
                <a:cubicBezTo>
                  <a:pt x="233377" y="88391"/>
                  <a:pt x="292643" y="66695"/>
                  <a:pt x="301639" y="54524"/>
                </a:cubicBezTo>
                <a:cubicBezTo>
                  <a:pt x="310635" y="42353"/>
                  <a:pt x="269360" y="41295"/>
                  <a:pt x="260364" y="32299"/>
                </a:cubicBezTo>
                <a:cubicBezTo>
                  <a:pt x="251368" y="23303"/>
                  <a:pt x="256660" y="-4213"/>
                  <a:pt x="247664" y="549"/>
                </a:cubicBezTo>
                <a:cubicBezTo>
                  <a:pt x="238668" y="5311"/>
                  <a:pt x="223322" y="40236"/>
                  <a:pt x="206389" y="60874"/>
                </a:cubicBezTo>
                <a:cubicBezTo>
                  <a:pt x="189456" y="81511"/>
                  <a:pt x="174110" y="105853"/>
                  <a:pt x="146064" y="124374"/>
                </a:cubicBezTo>
                <a:cubicBezTo>
                  <a:pt x="118018" y="142895"/>
                  <a:pt x="62456" y="162474"/>
                  <a:pt x="38114" y="171999"/>
                </a:cubicBezTo>
                <a:cubicBezTo>
                  <a:pt x="13772" y="181524"/>
                  <a:pt x="-515" y="176232"/>
                  <a:pt x="14" y="181524"/>
                </a:cubicBezTo>
                <a:cubicBezTo>
                  <a:pt x="543" y="186816"/>
                  <a:pt x="30177" y="192637"/>
                  <a:pt x="41289" y="203749"/>
                </a:cubicBezTo>
                <a:cubicBezTo>
                  <a:pt x="52401" y="214861"/>
                  <a:pt x="40760" y="262487"/>
                  <a:pt x="57164" y="254549"/>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302094" y="5372100"/>
            <a:ext cx="1428374" cy="13726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50000"/>
                  </a:schemeClr>
                </a:solidFill>
              </a:rPr>
              <a:t>Snow (ice) particles</a:t>
            </a:r>
          </a:p>
        </p:txBody>
      </p:sp>
      <p:sp>
        <p:nvSpPr>
          <p:cNvPr id="38" name="Freeform 37"/>
          <p:cNvSpPr/>
          <p:nvPr/>
        </p:nvSpPr>
        <p:spPr>
          <a:xfrm>
            <a:off x="4893524" y="5780832"/>
            <a:ext cx="992076" cy="488892"/>
          </a:xfrm>
          <a:custGeom>
            <a:avLst/>
            <a:gdLst>
              <a:gd name="connsiteX0" fmla="*/ 107828 w 453801"/>
              <a:gd name="connsiteY0" fmla="*/ 260926 h 261060"/>
              <a:gd name="connsiteX1" fmla="*/ 180853 w 453801"/>
              <a:gd name="connsiteY1" fmla="*/ 194251 h 261060"/>
              <a:gd name="connsiteX2" fmla="*/ 301503 w 453801"/>
              <a:gd name="connsiteY2" fmla="*/ 108526 h 261060"/>
              <a:gd name="connsiteX3" fmla="*/ 450728 w 453801"/>
              <a:gd name="connsiteY3" fmla="*/ 79951 h 261060"/>
              <a:gd name="connsiteX4" fmla="*/ 399928 w 453801"/>
              <a:gd name="connsiteY4" fmla="*/ 60901 h 261060"/>
              <a:gd name="connsiteX5" fmla="*/ 371353 w 453801"/>
              <a:gd name="connsiteY5" fmla="*/ 35501 h 261060"/>
              <a:gd name="connsiteX6" fmla="*/ 368178 w 453801"/>
              <a:gd name="connsiteY6" fmla="*/ 576 h 261060"/>
              <a:gd name="connsiteX7" fmla="*/ 355478 w 453801"/>
              <a:gd name="connsiteY7" fmla="*/ 16451 h 261060"/>
              <a:gd name="connsiteX8" fmla="*/ 333253 w 453801"/>
              <a:gd name="connsiteY8" fmla="*/ 51376 h 261060"/>
              <a:gd name="connsiteX9" fmla="*/ 177678 w 453801"/>
              <a:gd name="connsiteY9" fmla="*/ 156151 h 261060"/>
              <a:gd name="connsiteX10" fmla="*/ 66553 w 453801"/>
              <a:gd name="connsiteY10" fmla="*/ 187901 h 261060"/>
              <a:gd name="connsiteX11" fmla="*/ 6228 w 453801"/>
              <a:gd name="connsiteY11" fmla="*/ 184726 h 261060"/>
              <a:gd name="connsiteX12" fmla="*/ 6228 w 453801"/>
              <a:gd name="connsiteY12" fmla="*/ 197426 h 261060"/>
              <a:gd name="connsiteX13" fmla="*/ 44328 w 453801"/>
              <a:gd name="connsiteY13" fmla="*/ 210126 h 261060"/>
              <a:gd name="connsiteX14" fmla="*/ 107828 w 453801"/>
              <a:gd name="connsiteY14" fmla="*/ 260926 h 26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3801" h="261060">
                <a:moveTo>
                  <a:pt x="107828" y="260926"/>
                </a:moveTo>
                <a:cubicBezTo>
                  <a:pt x="130582" y="258280"/>
                  <a:pt x="148574" y="219651"/>
                  <a:pt x="180853" y="194251"/>
                </a:cubicBezTo>
                <a:cubicBezTo>
                  <a:pt x="213132" y="168851"/>
                  <a:pt x="256524" y="127576"/>
                  <a:pt x="301503" y="108526"/>
                </a:cubicBezTo>
                <a:cubicBezTo>
                  <a:pt x="346482" y="89476"/>
                  <a:pt x="434324" y="87888"/>
                  <a:pt x="450728" y="79951"/>
                </a:cubicBezTo>
                <a:cubicBezTo>
                  <a:pt x="467132" y="72013"/>
                  <a:pt x="413157" y="68309"/>
                  <a:pt x="399928" y="60901"/>
                </a:cubicBezTo>
                <a:cubicBezTo>
                  <a:pt x="386699" y="53493"/>
                  <a:pt x="376645" y="45555"/>
                  <a:pt x="371353" y="35501"/>
                </a:cubicBezTo>
                <a:cubicBezTo>
                  <a:pt x="366061" y="25447"/>
                  <a:pt x="370824" y="3751"/>
                  <a:pt x="368178" y="576"/>
                </a:cubicBezTo>
                <a:cubicBezTo>
                  <a:pt x="365532" y="-2599"/>
                  <a:pt x="361299" y="7984"/>
                  <a:pt x="355478" y="16451"/>
                </a:cubicBezTo>
                <a:cubicBezTo>
                  <a:pt x="349657" y="24918"/>
                  <a:pt x="362886" y="28093"/>
                  <a:pt x="333253" y="51376"/>
                </a:cubicBezTo>
                <a:cubicBezTo>
                  <a:pt x="303620" y="74659"/>
                  <a:pt x="222128" y="133397"/>
                  <a:pt x="177678" y="156151"/>
                </a:cubicBezTo>
                <a:cubicBezTo>
                  <a:pt x="133228" y="178905"/>
                  <a:pt x="95128" y="183139"/>
                  <a:pt x="66553" y="187901"/>
                </a:cubicBezTo>
                <a:cubicBezTo>
                  <a:pt x="37978" y="192663"/>
                  <a:pt x="16282" y="183139"/>
                  <a:pt x="6228" y="184726"/>
                </a:cubicBezTo>
                <a:cubicBezTo>
                  <a:pt x="-3826" y="186313"/>
                  <a:pt x="-122" y="193193"/>
                  <a:pt x="6228" y="197426"/>
                </a:cubicBezTo>
                <a:cubicBezTo>
                  <a:pt x="12578" y="201659"/>
                  <a:pt x="28982" y="193722"/>
                  <a:pt x="44328" y="210126"/>
                </a:cubicBezTo>
                <a:cubicBezTo>
                  <a:pt x="59674" y="226530"/>
                  <a:pt x="85074" y="263572"/>
                  <a:pt x="107828" y="26092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218961" y="6085058"/>
            <a:ext cx="1347677" cy="369332"/>
          </a:xfrm>
          <a:prstGeom prst="rect">
            <a:avLst/>
          </a:prstGeom>
          <a:noFill/>
        </p:spPr>
        <p:txBody>
          <a:bodyPr wrap="none" rtlCol="0">
            <a:spAutoFit/>
          </a:bodyPr>
          <a:lstStyle/>
          <a:p>
            <a:r>
              <a:rPr lang="en-US" dirty="0"/>
              <a:t>Liquid water</a:t>
            </a:r>
          </a:p>
        </p:txBody>
      </p:sp>
      <p:sp>
        <p:nvSpPr>
          <p:cNvPr id="48" name="TextBox 47"/>
          <p:cNvSpPr txBox="1"/>
          <p:nvPr/>
        </p:nvSpPr>
        <p:spPr>
          <a:xfrm>
            <a:off x="8390742" y="1653076"/>
            <a:ext cx="2090637" cy="646331"/>
          </a:xfrm>
          <a:prstGeom prst="rect">
            <a:avLst/>
          </a:prstGeom>
          <a:noFill/>
        </p:spPr>
        <p:txBody>
          <a:bodyPr wrap="none" rtlCol="0">
            <a:spAutoFit/>
          </a:bodyPr>
          <a:lstStyle/>
          <a:p>
            <a:pPr algn="ctr"/>
            <a:r>
              <a:rPr lang="en-US" dirty="0"/>
              <a:t>Output phase</a:t>
            </a:r>
          </a:p>
          <a:p>
            <a:pPr algn="ctr"/>
            <a:r>
              <a:rPr lang="en-US" dirty="0"/>
              <a:t>T = 0 </a:t>
            </a:r>
            <a:r>
              <a:rPr lang="en-US" dirty="0">
                <a:latin typeface="Calibri" panose="020F0502020204030204" pitchFamily="34" charset="0"/>
              </a:rPr>
              <a:t>°C (isothermal)</a:t>
            </a:r>
            <a:endParaRPr lang="en-US" dirty="0"/>
          </a:p>
        </p:txBody>
      </p:sp>
      <p:sp>
        <p:nvSpPr>
          <p:cNvPr id="36" name="Freeform 35"/>
          <p:cNvSpPr/>
          <p:nvPr/>
        </p:nvSpPr>
        <p:spPr>
          <a:xfrm>
            <a:off x="8440446" y="2600475"/>
            <a:ext cx="1452778" cy="2971257"/>
          </a:xfrm>
          <a:custGeom>
            <a:avLst/>
            <a:gdLst>
              <a:gd name="connsiteX0" fmla="*/ 1329641 w 1452778"/>
              <a:gd name="connsiteY0" fmla="*/ 718251 h 2971257"/>
              <a:gd name="connsiteX1" fmla="*/ 1320214 w 1452778"/>
              <a:gd name="connsiteY1" fmla="*/ 652263 h 2971257"/>
              <a:gd name="connsiteX2" fmla="*/ 1273080 w 1452778"/>
              <a:gd name="connsiteY2" fmla="*/ 605129 h 2971257"/>
              <a:gd name="connsiteX3" fmla="*/ 1150531 w 1452778"/>
              <a:gd name="connsiteY3" fmla="*/ 529715 h 2971257"/>
              <a:gd name="connsiteX4" fmla="*/ 1065690 w 1452778"/>
              <a:gd name="connsiteY4" fmla="*/ 378886 h 2971257"/>
              <a:gd name="connsiteX5" fmla="*/ 1075117 w 1452778"/>
              <a:gd name="connsiteY5" fmla="*/ 237484 h 2971257"/>
              <a:gd name="connsiteX6" fmla="*/ 1122251 w 1452778"/>
              <a:gd name="connsiteY6" fmla="*/ 105509 h 2971257"/>
              <a:gd name="connsiteX7" fmla="*/ 1254226 w 1452778"/>
              <a:gd name="connsiteY7" fmla="*/ 20667 h 2971257"/>
              <a:gd name="connsiteX8" fmla="*/ 1103397 w 1452778"/>
              <a:gd name="connsiteY8" fmla="*/ 1814 h 2971257"/>
              <a:gd name="connsiteX9" fmla="*/ 924288 w 1452778"/>
              <a:gd name="connsiteY9" fmla="*/ 1814 h 2971257"/>
              <a:gd name="connsiteX10" fmla="*/ 848874 w 1452778"/>
              <a:gd name="connsiteY10" fmla="*/ 11240 h 2971257"/>
              <a:gd name="connsiteX11" fmla="*/ 877154 w 1452778"/>
              <a:gd name="connsiteY11" fmla="*/ 20667 h 2971257"/>
              <a:gd name="connsiteX12" fmla="*/ 896008 w 1452778"/>
              <a:gd name="connsiteY12" fmla="*/ 30094 h 2971257"/>
              <a:gd name="connsiteX13" fmla="*/ 980849 w 1452778"/>
              <a:gd name="connsiteY13" fmla="*/ 152643 h 2971257"/>
              <a:gd name="connsiteX14" fmla="*/ 1009129 w 1452778"/>
              <a:gd name="connsiteY14" fmla="*/ 284618 h 2971257"/>
              <a:gd name="connsiteX15" fmla="*/ 990276 w 1452778"/>
              <a:gd name="connsiteY15" fmla="*/ 435447 h 2971257"/>
              <a:gd name="connsiteX16" fmla="*/ 943142 w 1452778"/>
              <a:gd name="connsiteY16" fmla="*/ 548568 h 2971257"/>
              <a:gd name="connsiteX17" fmla="*/ 877154 w 1452778"/>
              <a:gd name="connsiteY17" fmla="*/ 614556 h 2971257"/>
              <a:gd name="connsiteX18" fmla="*/ 782886 w 1452778"/>
              <a:gd name="connsiteY18" fmla="*/ 699397 h 2971257"/>
              <a:gd name="connsiteX19" fmla="*/ 622630 w 1452778"/>
              <a:gd name="connsiteY19" fmla="*/ 746531 h 2971257"/>
              <a:gd name="connsiteX20" fmla="*/ 509509 w 1452778"/>
              <a:gd name="connsiteY20" fmla="*/ 755958 h 2971257"/>
              <a:gd name="connsiteX21" fmla="*/ 349253 w 1452778"/>
              <a:gd name="connsiteY21" fmla="*/ 718251 h 2971257"/>
              <a:gd name="connsiteX22" fmla="*/ 283265 w 1452778"/>
              <a:gd name="connsiteY22" fmla="*/ 680544 h 2971257"/>
              <a:gd name="connsiteX23" fmla="*/ 198424 w 1452778"/>
              <a:gd name="connsiteY23" fmla="*/ 652263 h 2971257"/>
              <a:gd name="connsiteX24" fmla="*/ 151290 w 1452778"/>
              <a:gd name="connsiteY24" fmla="*/ 576849 h 2971257"/>
              <a:gd name="connsiteX25" fmla="*/ 94729 w 1452778"/>
              <a:gd name="connsiteY25" fmla="*/ 510861 h 2971257"/>
              <a:gd name="connsiteX26" fmla="*/ 75876 w 1452778"/>
              <a:gd name="connsiteY26" fmla="*/ 576849 h 2971257"/>
              <a:gd name="connsiteX27" fmla="*/ 66449 w 1452778"/>
              <a:gd name="connsiteY27" fmla="*/ 652263 h 2971257"/>
              <a:gd name="connsiteX28" fmla="*/ 461 w 1452778"/>
              <a:gd name="connsiteY28" fmla="*/ 680544 h 2971257"/>
              <a:gd name="connsiteX29" fmla="*/ 104156 w 1452778"/>
              <a:gd name="connsiteY29" fmla="*/ 680544 h 2971257"/>
              <a:gd name="connsiteX30" fmla="*/ 245558 w 1452778"/>
              <a:gd name="connsiteY30" fmla="*/ 708824 h 2971257"/>
              <a:gd name="connsiteX31" fmla="*/ 368107 w 1452778"/>
              <a:gd name="connsiteY31" fmla="*/ 746531 h 2971257"/>
              <a:gd name="connsiteX32" fmla="*/ 452948 w 1452778"/>
              <a:gd name="connsiteY32" fmla="*/ 803092 h 2971257"/>
              <a:gd name="connsiteX33" fmla="*/ 490655 w 1452778"/>
              <a:gd name="connsiteY33" fmla="*/ 850226 h 2971257"/>
              <a:gd name="connsiteX34" fmla="*/ 547216 w 1452778"/>
              <a:gd name="connsiteY34" fmla="*/ 916214 h 2971257"/>
              <a:gd name="connsiteX35" fmla="*/ 603777 w 1452778"/>
              <a:gd name="connsiteY35" fmla="*/ 1067043 h 2971257"/>
              <a:gd name="connsiteX36" fmla="*/ 584923 w 1452778"/>
              <a:gd name="connsiteY36" fmla="*/ 1133030 h 2971257"/>
              <a:gd name="connsiteX37" fmla="*/ 566070 w 1452778"/>
              <a:gd name="connsiteY37" fmla="*/ 1246152 h 2971257"/>
              <a:gd name="connsiteX38" fmla="*/ 509509 w 1452778"/>
              <a:gd name="connsiteY38" fmla="*/ 1330993 h 2971257"/>
              <a:gd name="connsiteX39" fmla="*/ 434094 w 1452778"/>
              <a:gd name="connsiteY39" fmla="*/ 1406407 h 2971257"/>
              <a:gd name="connsiteX40" fmla="*/ 415241 w 1452778"/>
              <a:gd name="connsiteY40" fmla="*/ 1425261 h 2971257"/>
              <a:gd name="connsiteX41" fmla="*/ 377534 w 1452778"/>
              <a:gd name="connsiteY41" fmla="*/ 1472395 h 2971257"/>
              <a:gd name="connsiteX42" fmla="*/ 273839 w 1452778"/>
              <a:gd name="connsiteY42" fmla="*/ 1519529 h 2971257"/>
              <a:gd name="connsiteX43" fmla="*/ 160717 w 1452778"/>
              <a:gd name="connsiteY43" fmla="*/ 1538383 h 2971257"/>
              <a:gd name="connsiteX44" fmla="*/ 19315 w 1452778"/>
              <a:gd name="connsiteY44" fmla="*/ 1538383 h 2971257"/>
              <a:gd name="connsiteX45" fmla="*/ 94729 w 1452778"/>
              <a:gd name="connsiteY45" fmla="*/ 1585517 h 2971257"/>
              <a:gd name="connsiteX46" fmla="*/ 160717 w 1452778"/>
              <a:gd name="connsiteY46" fmla="*/ 1613797 h 2971257"/>
              <a:gd name="connsiteX47" fmla="*/ 179571 w 1452778"/>
              <a:gd name="connsiteY47" fmla="*/ 1670358 h 2971257"/>
              <a:gd name="connsiteX48" fmla="*/ 254985 w 1452778"/>
              <a:gd name="connsiteY48" fmla="*/ 1726919 h 2971257"/>
              <a:gd name="connsiteX49" fmla="*/ 292692 w 1452778"/>
              <a:gd name="connsiteY49" fmla="*/ 1623224 h 2971257"/>
              <a:gd name="connsiteX50" fmla="*/ 339826 w 1452778"/>
              <a:gd name="connsiteY50" fmla="*/ 1528956 h 2971257"/>
              <a:gd name="connsiteX51" fmla="*/ 462375 w 1452778"/>
              <a:gd name="connsiteY51" fmla="*/ 1396981 h 2971257"/>
              <a:gd name="connsiteX52" fmla="*/ 566070 w 1452778"/>
              <a:gd name="connsiteY52" fmla="*/ 1359273 h 2971257"/>
              <a:gd name="connsiteX53" fmla="*/ 716898 w 1452778"/>
              <a:gd name="connsiteY53" fmla="*/ 1359273 h 2971257"/>
              <a:gd name="connsiteX54" fmla="*/ 905435 w 1452778"/>
              <a:gd name="connsiteY54" fmla="*/ 1415834 h 2971257"/>
              <a:gd name="connsiteX55" fmla="*/ 971422 w 1452778"/>
              <a:gd name="connsiteY55" fmla="*/ 1472395 h 2971257"/>
              <a:gd name="connsiteX56" fmla="*/ 1084544 w 1452778"/>
              <a:gd name="connsiteY56" fmla="*/ 1689212 h 2971257"/>
              <a:gd name="connsiteX57" fmla="*/ 1075117 w 1452778"/>
              <a:gd name="connsiteY57" fmla="*/ 1821187 h 2971257"/>
              <a:gd name="connsiteX58" fmla="*/ 1056263 w 1452778"/>
              <a:gd name="connsiteY58" fmla="*/ 1953162 h 2971257"/>
              <a:gd name="connsiteX59" fmla="*/ 1018556 w 1452778"/>
              <a:gd name="connsiteY59" fmla="*/ 2000296 h 2971257"/>
              <a:gd name="connsiteX60" fmla="*/ 933715 w 1452778"/>
              <a:gd name="connsiteY60" fmla="*/ 2056857 h 2971257"/>
              <a:gd name="connsiteX61" fmla="*/ 754606 w 1452778"/>
              <a:gd name="connsiteY61" fmla="*/ 2169979 h 2971257"/>
              <a:gd name="connsiteX62" fmla="*/ 603777 w 1452778"/>
              <a:gd name="connsiteY62" fmla="*/ 2198259 h 2971257"/>
              <a:gd name="connsiteX63" fmla="*/ 424668 w 1452778"/>
              <a:gd name="connsiteY63" fmla="*/ 2085137 h 2971257"/>
              <a:gd name="connsiteX64" fmla="*/ 377534 w 1452778"/>
              <a:gd name="connsiteY64" fmla="*/ 2349088 h 2971257"/>
              <a:gd name="connsiteX65" fmla="*/ 368107 w 1452778"/>
              <a:gd name="connsiteY65" fmla="*/ 2603612 h 2971257"/>
              <a:gd name="connsiteX66" fmla="*/ 339826 w 1452778"/>
              <a:gd name="connsiteY66" fmla="*/ 2895843 h 2971257"/>
              <a:gd name="connsiteX67" fmla="*/ 1075117 w 1452778"/>
              <a:gd name="connsiteY67" fmla="*/ 2971257 h 2971257"/>
              <a:gd name="connsiteX68" fmla="*/ 820593 w 1452778"/>
              <a:gd name="connsiteY68" fmla="*/ 2895843 h 2971257"/>
              <a:gd name="connsiteX69" fmla="*/ 698045 w 1452778"/>
              <a:gd name="connsiteY69" fmla="*/ 2584758 h 2971257"/>
              <a:gd name="connsiteX70" fmla="*/ 716898 w 1452778"/>
              <a:gd name="connsiteY70" fmla="*/ 2301954 h 2971257"/>
              <a:gd name="connsiteX71" fmla="*/ 839447 w 1452778"/>
              <a:gd name="connsiteY71" fmla="*/ 2188832 h 2971257"/>
              <a:gd name="connsiteX72" fmla="*/ 943142 w 1452778"/>
              <a:gd name="connsiteY72" fmla="*/ 2122845 h 2971257"/>
              <a:gd name="connsiteX73" fmla="*/ 1075117 w 1452778"/>
              <a:gd name="connsiteY73" fmla="*/ 2066284 h 2971257"/>
              <a:gd name="connsiteX74" fmla="*/ 1150531 w 1452778"/>
              <a:gd name="connsiteY74" fmla="*/ 2066284 h 2971257"/>
              <a:gd name="connsiteX75" fmla="*/ 1320214 w 1452778"/>
              <a:gd name="connsiteY75" fmla="*/ 2113418 h 2971257"/>
              <a:gd name="connsiteX76" fmla="*/ 1423909 w 1452778"/>
              <a:gd name="connsiteY76" fmla="*/ 2207686 h 2971257"/>
              <a:gd name="connsiteX77" fmla="*/ 1452189 w 1452778"/>
              <a:gd name="connsiteY77" fmla="*/ 2151125 h 2971257"/>
              <a:gd name="connsiteX78" fmla="*/ 1405055 w 1452778"/>
              <a:gd name="connsiteY78" fmla="*/ 2113418 h 2971257"/>
              <a:gd name="connsiteX79" fmla="*/ 1291934 w 1452778"/>
              <a:gd name="connsiteY79" fmla="*/ 2028577 h 2971257"/>
              <a:gd name="connsiteX80" fmla="*/ 1207092 w 1452778"/>
              <a:gd name="connsiteY80" fmla="*/ 1896601 h 2971257"/>
              <a:gd name="connsiteX81" fmla="*/ 1178812 w 1452778"/>
              <a:gd name="connsiteY81" fmla="*/ 1717492 h 2971257"/>
              <a:gd name="connsiteX82" fmla="*/ 1188239 w 1452778"/>
              <a:gd name="connsiteY82" fmla="*/ 1528956 h 2971257"/>
              <a:gd name="connsiteX83" fmla="*/ 1291934 w 1452778"/>
              <a:gd name="connsiteY83" fmla="*/ 1425261 h 2971257"/>
              <a:gd name="connsiteX84" fmla="*/ 1263653 w 1452778"/>
              <a:gd name="connsiteY84" fmla="*/ 1359273 h 2971257"/>
              <a:gd name="connsiteX85" fmla="*/ 1197665 w 1452778"/>
              <a:gd name="connsiteY85" fmla="*/ 1406407 h 2971257"/>
              <a:gd name="connsiteX86" fmla="*/ 1037410 w 1452778"/>
              <a:gd name="connsiteY86" fmla="*/ 1396981 h 2971257"/>
              <a:gd name="connsiteX87" fmla="*/ 999703 w 1452778"/>
              <a:gd name="connsiteY87" fmla="*/ 1415834 h 2971257"/>
              <a:gd name="connsiteX88" fmla="*/ 754606 w 1452778"/>
              <a:gd name="connsiteY88" fmla="*/ 1312139 h 2971257"/>
              <a:gd name="connsiteX89" fmla="*/ 669764 w 1452778"/>
              <a:gd name="connsiteY89" fmla="*/ 1151884 h 2971257"/>
              <a:gd name="connsiteX90" fmla="*/ 669764 w 1452778"/>
              <a:gd name="connsiteY90" fmla="*/ 916214 h 2971257"/>
              <a:gd name="connsiteX91" fmla="*/ 726325 w 1452778"/>
              <a:gd name="connsiteY91" fmla="*/ 765385 h 2971257"/>
              <a:gd name="connsiteX92" fmla="*/ 830020 w 1452778"/>
              <a:gd name="connsiteY92" fmla="*/ 689970 h 2971257"/>
              <a:gd name="connsiteX93" fmla="*/ 943142 w 1452778"/>
              <a:gd name="connsiteY93" fmla="*/ 633410 h 2971257"/>
              <a:gd name="connsiteX94" fmla="*/ 1065690 w 1452778"/>
              <a:gd name="connsiteY94" fmla="*/ 614556 h 2971257"/>
              <a:gd name="connsiteX95" fmla="*/ 1207092 w 1452778"/>
              <a:gd name="connsiteY95" fmla="*/ 642836 h 2971257"/>
              <a:gd name="connsiteX96" fmla="*/ 1329641 w 1452778"/>
              <a:gd name="connsiteY96" fmla="*/ 718251 h 297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452778" h="2971257">
                <a:moveTo>
                  <a:pt x="1329641" y="718251"/>
                </a:moveTo>
                <a:cubicBezTo>
                  <a:pt x="1348495" y="719822"/>
                  <a:pt x="1329641" y="671117"/>
                  <a:pt x="1320214" y="652263"/>
                </a:cubicBezTo>
                <a:cubicBezTo>
                  <a:pt x="1310787" y="633409"/>
                  <a:pt x="1301360" y="625554"/>
                  <a:pt x="1273080" y="605129"/>
                </a:cubicBezTo>
                <a:cubicBezTo>
                  <a:pt x="1244800" y="584704"/>
                  <a:pt x="1185096" y="567422"/>
                  <a:pt x="1150531" y="529715"/>
                </a:cubicBezTo>
                <a:cubicBezTo>
                  <a:pt x="1115966" y="492008"/>
                  <a:pt x="1078259" y="427591"/>
                  <a:pt x="1065690" y="378886"/>
                </a:cubicBezTo>
                <a:cubicBezTo>
                  <a:pt x="1053121" y="330181"/>
                  <a:pt x="1065690" y="283047"/>
                  <a:pt x="1075117" y="237484"/>
                </a:cubicBezTo>
                <a:cubicBezTo>
                  <a:pt x="1084544" y="191921"/>
                  <a:pt x="1092400" y="141645"/>
                  <a:pt x="1122251" y="105509"/>
                </a:cubicBezTo>
                <a:cubicBezTo>
                  <a:pt x="1152102" y="69373"/>
                  <a:pt x="1257368" y="37949"/>
                  <a:pt x="1254226" y="20667"/>
                </a:cubicBezTo>
                <a:cubicBezTo>
                  <a:pt x="1251084" y="3384"/>
                  <a:pt x="1158387" y="4956"/>
                  <a:pt x="1103397" y="1814"/>
                </a:cubicBezTo>
                <a:cubicBezTo>
                  <a:pt x="1048407" y="-1328"/>
                  <a:pt x="966708" y="243"/>
                  <a:pt x="924288" y="1814"/>
                </a:cubicBezTo>
                <a:cubicBezTo>
                  <a:pt x="881868" y="3385"/>
                  <a:pt x="856730" y="8098"/>
                  <a:pt x="848874" y="11240"/>
                </a:cubicBezTo>
                <a:cubicBezTo>
                  <a:pt x="841018" y="14382"/>
                  <a:pt x="869298" y="17525"/>
                  <a:pt x="877154" y="20667"/>
                </a:cubicBezTo>
                <a:cubicBezTo>
                  <a:pt x="885010" y="23809"/>
                  <a:pt x="878726" y="8098"/>
                  <a:pt x="896008" y="30094"/>
                </a:cubicBezTo>
                <a:cubicBezTo>
                  <a:pt x="913290" y="52090"/>
                  <a:pt x="961995" y="110222"/>
                  <a:pt x="980849" y="152643"/>
                </a:cubicBezTo>
                <a:cubicBezTo>
                  <a:pt x="999703" y="195064"/>
                  <a:pt x="1007558" y="237484"/>
                  <a:pt x="1009129" y="284618"/>
                </a:cubicBezTo>
                <a:cubicBezTo>
                  <a:pt x="1010700" y="331752"/>
                  <a:pt x="1001274" y="391455"/>
                  <a:pt x="990276" y="435447"/>
                </a:cubicBezTo>
                <a:cubicBezTo>
                  <a:pt x="979278" y="479439"/>
                  <a:pt x="961996" y="518717"/>
                  <a:pt x="943142" y="548568"/>
                </a:cubicBezTo>
                <a:cubicBezTo>
                  <a:pt x="924288" y="578419"/>
                  <a:pt x="903863" y="589418"/>
                  <a:pt x="877154" y="614556"/>
                </a:cubicBezTo>
                <a:cubicBezTo>
                  <a:pt x="850445" y="639694"/>
                  <a:pt x="825307" y="677401"/>
                  <a:pt x="782886" y="699397"/>
                </a:cubicBezTo>
                <a:cubicBezTo>
                  <a:pt x="740465" y="721393"/>
                  <a:pt x="668193" y="737104"/>
                  <a:pt x="622630" y="746531"/>
                </a:cubicBezTo>
                <a:cubicBezTo>
                  <a:pt x="577067" y="755958"/>
                  <a:pt x="555072" y="760671"/>
                  <a:pt x="509509" y="755958"/>
                </a:cubicBezTo>
                <a:cubicBezTo>
                  <a:pt x="463946" y="751245"/>
                  <a:pt x="386960" y="730820"/>
                  <a:pt x="349253" y="718251"/>
                </a:cubicBezTo>
                <a:cubicBezTo>
                  <a:pt x="311546" y="705682"/>
                  <a:pt x="308403" y="691542"/>
                  <a:pt x="283265" y="680544"/>
                </a:cubicBezTo>
                <a:cubicBezTo>
                  <a:pt x="258127" y="669546"/>
                  <a:pt x="220420" y="669545"/>
                  <a:pt x="198424" y="652263"/>
                </a:cubicBezTo>
                <a:cubicBezTo>
                  <a:pt x="176428" y="634981"/>
                  <a:pt x="168572" y="600416"/>
                  <a:pt x="151290" y="576849"/>
                </a:cubicBezTo>
                <a:cubicBezTo>
                  <a:pt x="134008" y="553282"/>
                  <a:pt x="107298" y="510861"/>
                  <a:pt x="94729" y="510861"/>
                </a:cubicBezTo>
                <a:cubicBezTo>
                  <a:pt x="82160" y="510861"/>
                  <a:pt x="80589" y="553282"/>
                  <a:pt x="75876" y="576849"/>
                </a:cubicBezTo>
                <a:cubicBezTo>
                  <a:pt x="71163" y="600416"/>
                  <a:pt x="79018" y="634981"/>
                  <a:pt x="66449" y="652263"/>
                </a:cubicBezTo>
                <a:cubicBezTo>
                  <a:pt x="53880" y="669545"/>
                  <a:pt x="-5824" y="675830"/>
                  <a:pt x="461" y="680544"/>
                </a:cubicBezTo>
                <a:cubicBezTo>
                  <a:pt x="6745" y="685257"/>
                  <a:pt x="63307" y="675831"/>
                  <a:pt x="104156" y="680544"/>
                </a:cubicBezTo>
                <a:cubicBezTo>
                  <a:pt x="145005" y="685257"/>
                  <a:pt x="201566" y="697826"/>
                  <a:pt x="245558" y="708824"/>
                </a:cubicBezTo>
                <a:cubicBezTo>
                  <a:pt x="289550" y="719822"/>
                  <a:pt x="333542" y="730820"/>
                  <a:pt x="368107" y="746531"/>
                </a:cubicBezTo>
                <a:cubicBezTo>
                  <a:pt x="402672" y="762242"/>
                  <a:pt x="432523" y="785810"/>
                  <a:pt x="452948" y="803092"/>
                </a:cubicBezTo>
                <a:cubicBezTo>
                  <a:pt x="473373" y="820374"/>
                  <a:pt x="474944" y="831372"/>
                  <a:pt x="490655" y="850226"/>
                </a:cubicBezTo>
                <a:cubicBezTo>
                  <a:pt x="506366" y="869080"/>
                  <a:pt x="528362" y="880078"/>
                  <a:pt x="547216" y="916214"/>
                </a:cubicBezTo>
                <a:cubicBezTo>
                  <a:pt x="566070" y="952350"/>
                  <a:pt x="597492" y="1030907"/>
                  <a:pt x="603777" y="1067043"/>
                </a:cubicBezTo>
                <a:cubicBezTo>
                  <a:pt x="610061" y="1103179"/>
                  <a:pt x="591207" y="1103179"/>
                  <a:pt x="584923" y="1133030"/>
                </a:cubicBezTo>
                <a:cubicBezTo>
                  <a:pt x="578639" y="1162881"/>
                  <a:pt x="578639" y="1213158"/>
                  <a:pt x="566070" y="1246152"/>
                </a:cubicBezTo>
                <a:cubicBezTo>
                  <a:pt x="553501" y="1279146"/>
                  <a:pt x="531505" y="1304284"/>
                  <a:pt x="509509" y="1330993"/>
                </a:cubicBezTo>
                <a:cubicBezTo>
                  <a:pt x="487513" y="1357702"/>
                  <a:pt x="434094" y="1406407"/>
                  <a:pt x="434094" y="1406407"/>
                </a:cubicBezTo>
                <a:cubicBezTo>
                  <a:pt x="418383" y="1422118"/>
                  <a:pt x="424668" y="1414263"/>
                  <a:pt x="415241" y="1425261"/>
                </a:cubicBezTo>
                <a:cubicBezTo>
                  <a:pt x="405814" y="1436259"/>
                  <a:pt x="401101" y="1456684"/>
                  <a:pt x="377534" y="1472395"/>
                </a:cubicBezTo>
                <a:cubicBezTo>
                  <a:pt x="353967" y="1488106"/>
                  <a:pt x="309975" y="1508531"/>
                  <a:pt x="273839" y="1519529"/>
                </a:cubicBezTo>
                <a:cubicBezTo>
                  <a:pt x="237703" y="1530527"/>
                  <a:pt x="203138" y="1535241"/>
                  <a:pt x="160717" y="1538383"/>
                </a:cubicBezTo>
                <a:cubicBezTo>
                  <a:pt x="118296" y="1541525"/>
                  <a:pt x="30313" y="1530527"/>
                  <a:pt x="19315" y="1538383"/>
                </a:cubicBezTo>
                <a:cubicBezTo>
                  <a:pt x="8317" y="1546239"/>
                  <a:pt x="71162" y="1572948"/>
                  <a:pt x="94729" y="1585517"/>
                </a:cubicBezTo>
                <a:cubicBezTo>
                  <a:pt x="118296" y="1598086"/>
                  <a:pt x="146577" y="1599657"/>
                  <a:pt x="160717" y="1613797"/>
                </a:cubicBezTo>
                <a:cubicBezTo>
                  <a:pt x="174857" y="1627937"/>
                  <a:pt x="163860" y="1651504"/>
                  <a:pt x="179571" y="1670358"/>
                </a:cubicBezTo>
                <a:cubicBezTo>
                  <a:pt x="195282" y="1689212"/>
                  <a:pt x="236132" y="1734775"/>
                  <a:pt x="254985" y="1726919"/>
                </a:cubicBezTo>
                <a:cubicBezTo>
                  <a:pt x="273838" y="1719063"/>
                  <a:pt x="278552" y="1656218"/>
                  <a:pt x="292692" y="1623224"/>
                </a:cubicBezTo>
                <a:cubicBezTo>
                  <a:pt x="306832" y="1590230"/>
                  <a:pt x="311546" y="1566663"/>
                  <a:pt x="339826" y="1528956"/>
                </a:cubicBezTo>
                <a:cubicBezTo>
                  <a:pt x="368106" y="1491249"/>
                  <a:pt x="424668" y="1425261"/>
                  <a:pt x="462375" y="1396981"/>
                </a:cubicBezTo>
                <a:cubicBezTo>
                  <a:pt x="500082" y="1368701"/>
                  <a:pt x="523650" y="1365558"/>
                  <a:pt x="566070" y="1359273"/>
                </a:cubicBezTo>
                <a:cubicBezTo>
                  <a:pt x="608490" y="1352988"/>
                  <a:pt x="660337" y="1349846"/>
                  <a:pt x="716898" y="1359273"/>
                </a:cubicBezTo>
                <a:cubicBezTo>
                  <a:pt x="773459" y="1368700"/>
                  <a:pt x="863014" y="1396980"/>
                  <a:pt x="905435" y="1415834"/>
                </a:cubicBezTo>
                <a:cubicBezTo>
                  <a:pt x="947856" y="1434688"/>
                  <a:pt x="941570" y="1426832"/>
                  <a:pt x="971422" y="1472395"/>
                </a:cubicBezTo>
                <a:cubicBezTo>
                  <a:pt x="1001273" y="1517958"/>
                  <a:pt x="1067261" y="1631080"/>
                  <a:pt x="1084544" y="1689212"/>
                </a:cubicBezTo>
                <a:cubicBezTo>
                  <a:pt x="1101827" y="1747344"/>
                  <a:pt x="1079830" y="1777195"/>
                  <a:pt x="1075117" y="1821187"/>
                </a:cubicBezTo>
                <a:cubicBezTo>
                  <a:pt x="1070404" y="1865179"/>
                  <a:pt x="1065690" y="1923311"/>
                  <a:pt x="1056263" y="1953162"/>
                </a:cubicBezTo>
                <a:cubicBezTo>
                  <a:pt x="1046836" y="1983014"/>
                  <a:pt x="1038981" y="1983014"/>
                  <a:pt x="1018556" y="2000296"/>
                </a:cubicBezTo>
                <a:cubicBezTo>
                  <a:pt x="998131" y="2017578"/>
                  <a:pt x="977707" y="2028577"/>
                  <a:pt x="933715" y="2056857"/>
                </a:cubicBezTo>
                <a:cubicBezTo>
                  <a:pt x="889723" y="2085137"/>
                  <a:pt x="809596" y="2146412"/>
                  <a:pt x="754606" y="2169979"/>
                </a:cubicBezTo>
                <a:cubicBezTo>
                  <a:pt x="699616" y="2193546"/>
                  <a:pt x="658767" y="2212399"/>
                  <a:pt x="603777" y="2198259"/>
                </a:cubicBezTo>
                <a:cubicBezTo>
                  <a:pt x="548787" y="2184119"/>
                  <a:pt x="462375" y="2059999"/>
                  <a:pt x="424668" y="2085137"/>
                </a:cubicBezTo>
                <a:cubicBezTo>
                  <a:pt x="386961" y="2110275"/>
                  <a:pt x="386961" y="2262676"/>
                  <a:pt x="377534" y="2349088"/>
                </a:cubicBezTo>
                <a:cubicBezTo>
                  <a:pt x="368107" y="2435500"/>
                  <a:pt x="374392" y="2512486"/>
                  <a:pt x="368107" y="2603612"/>
                </a:cubicBezTo>
                <a:cubicBezTo>
                  <a:pt x="361822" y="2694738"/>
                  <a:pt x="221991" y="2834569"/>
                  <a:pt x="339826" y="2895843"/>
                </a:cubicBezTo>
                <a:cubicBezTo>
                  <a:pt x="457661" y="2957117"/>
                  <a:pt x="994989" y="2971257"/>
                  <a:pt x="1075117" y="2971257"/>
                </a:cubicBezTo>
                <a:cubicBezTo>
                  <a:pt x="1155245" y="2971257"/>
                  <a:pt x="883438" y="2960259"/>
                  <a:pt x="820593" y="2895843"/>
                </a:cubicBezTo>
                <a:cubicBezTo>
                  <a:pt x="757748" y="2831427"/>
                  <a:pt x="715328" y="2683740"/>
                  <a:pt x="698045" y="2584758"/>
                </a:cubicBezTo>
                <a:cubicBezTo>
                  <a:pt x="680762" y="2485776"/>
                  <a:pt x="693331" y="2367942"/>
                  <a:pt x="716898" y="2301954"/>
                </a:cubicBezTo>
                <a:cubicBezTo>
                  <a:pt x="740465" y="2235966"/>
                  <a:pt x="801740" y="2218683"/>
                  <a:pt x="839447" y="2188832"/>
                </a:cubicBezTo>
                <a:cubicBezTo>
                  <a:pt x="877154" y="2158981"/>
                  <a:pt x="903864" y="2143270"/>
                  <a:pt x="943142" y="2122845"/>
                </a:cubicBezTo>
                <a:cubicBezTo>
                  <a:pt x="982420" y="2102420"/>
                  <a:pt x="1040552" y="2075711"/>
                  <a:pt x="1075117" y="2066284"/>
                </a:cubicBezTo>
                <a:cubicBezTo>
                  <a:pt x="1109682" y="2056857"/>
                  <a:pt x="1109681" y="2058428"/>
                  <a:pt x="1150531" y="2066284"/>
                </a:cubicBezTo>
                <a:cubicBezTo>
                  <a:pt x="1191381" y="2074140"/>
                  <a:pt x="1274651" y="2089851"/>
                  <a:pt x="1320214" y="2113418"/>
                </a:cubicBezTo>
                <a:cubicBezTo>
                  <a:pt x="1365777" y="2136985"/>
                  <a:pt x="1401913" y="2201402"/>
                  <a:pt x="1423909" y="2207686"/>
                </a:cubicBezTo>
                <a:cubicBezTo>
                  <a:pt x="1445905" y="2213970"/>
                  <a:pt x="1455331" y="2166836"/>
                  <a:pt x="1452189" y="2151125"/>
                </a:cubicBezTo>
                <a:cubicBezTo>
                  <a:pt x="1449047" y="2135414"/>
                  <a:pt x="1431764" y="2133843"/>
                  <a:pt x="1405055" y="2113418"/>
                </a:cubicBezTo>
                <a:cubicBezTo>
                  <a:pt x="1378346" y="2092993"/>
                  <a:pt x="1324928" y="2064713"/>
                  <a:pt x="1291934" y="2028577"/>
                </a:cubicBezTo>
                <a:cubicBezTo>
                  <a:pt x="1258940" y="1992441"/>
                  <a:pt x="1225946" y="1948448"/>
                  <a:pt x="1207092" y="1896601"/>
                </a:cubicBezTo>
                <a:cubicBezTo>
                  <a:pt x="1188238" y="1844754"/>
                  <a:pt x="1181954" y="1778766"/>
                  <a:pt x="1178812" y="1717492"/>
                </a:cubicBezTo>
                <a:cubicBezTo>
                  <a:pt x="1175670" y="1656218"/>
                  <a:pt x="1169385" y="1577661"/>
                  <a:pt x="1188239" y="1528956"/>
                </a:cubicBezTo>
                <a:cubicBezTo>
                  <a:pt x="1207093" y="1480251"/>
                  <a:pt x="1279365" y="1453542"/>
                  <a:pt x="1291934" y="1425261"/>
                </a:cubicBezTo>
                <a:cubicBezTo>
                  <a:pt x="1304503" y="1396981"/>
                  <a:pt x="1279364" y="1362415"/>
                  <a:pt x="1263653" y="1359273"/>
                </a:cubicBezTo>
                <a:cubicBezTo>
                  <a:pt x="1247942" y="1356131"/>
                  <a:pt x="1235372" y="1400122"/>
                  <a:pt x="1197665" y="1406407"/>
                </a:cubicBezTo>
                <a:cubicBezTo>
                  <a:pt x="1159958" y="1412692"/>
                  <a:pt x="1070404" y="1395410"/>
                  <a:pt x="1037410" y="1396981"/>
                </a:cubicBezTo>
                <a:cubicBezTo>
                  <a:pt x="1004416" y="1398552"/>
                  <a:pt x="1046837" y="1429974"/>
                  <a:pt x="999703" y="1415834"/>
                </a:cubicBezTo>
                <a:cubicBezTo>
                  <a:pt x="952569" y="1401694"/>
                  <a:pt x="809596" y="1356131"/>
                  <a:pt x="754606" y="1312139"/>
                </a:cubicBezTo>
                <a:cubicBezTo>
                  <a:pt x="699616" y="1268147"/>
                  <a:pt x="683904" y="1217872"/>
                  <a:pt x="669764" y="1151884"/>
                </a:cubicBezTo>
                <a:cubicBezTo>
                  <a:pt x="655624" y="1085897"/>
                  <a:pt x="660337" y="980631"/>
                  <a:pt x="669764" y="916214"/>
                </a:cubicBezTo>
                <a:cubicBezTo>
                  <a:pt x="679191" y="851797"/>
                  <a:pt x="699616" y="803092"/>
                  <a:pt x="726325" y="765385"/>
                </a:cubicBezTo>
                <a:cubicBezTo>
                  <a:pt x="753034" y="727678"/>
                  <a:pt x="793884" y="711966"/>
                  <a:pt x="830020" y="689970"/>
                </a:cubicBezTo>
                <a:cubicBezTo>
                  <a:pt x="866156" y="667974"/>
                  <a:pt x="903864" y="645979"/>
                  <a:pt x="943142" y="633410"/>
                </a:cubicBezTo>
                <a:cubicBezTo>
                  <a:pt x="982420" y="620841"/>
                  <a:pt x="1021698" y="612985"/>
                  <a:pt x="1065690" y="614556"/>
                </a:cubicBezTo>
                <a:cubicBezTo>
                  <a:pt x="1109682" y="616127"/>
                  <a:pt x="1167814" y="627125"/>
                  <a:pt x="1207092" y="642836"/>
                </a:cubicBezTo>
                <a:cubicBezTo>
                  <a:pt x="1246370" y="658547"/>
                  <a:pt x="1310787" y="716680"/>
                  <a:pt x="1329641" y="71825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8982305" y="2611715"/>
            <a:ext cx="604389" cy="2922310"/>
          </a:xfrm>
          <a:custGeom>
            <a:avLst/>
            <a:gdLst>
              <a:gd name="connsiteX0" fmla="*/ 495551 w 604389"/>
              <a:gd name="connsiteY0" fmla="*/ 0 h 2922310"/>
              <a:gd name="connsiteX1" fmla="*/ 495551 w 604389"/>
              <a:gd name="connsiteY1" fmla="*/ 207390 h 2922310"/>
              <a:gd name="connsiteX2" fmla="*/ 495551 w 604389"/>
              <a:gd name="connsiteY2" fmla="*/ 414780 h 2922310"/>
              <a:gd name="connsiteX3" fmla="*/ 457844 w 604389"/>
              <a:gd name="connsiteY3" fmla="*/ 527902 h 2922310"/>
              <a:gd name="connsiteX4" fmla="*/ 344722 w 604389"/>
              <a:gd name="connsiteY4" fmla="*/ 622170 h 2922310"/>
              <a:gd name="connsiteX5" fmla="*/ 146759 w 604389"/>
              <a:gd name="connsiteY5" fmla="*/ 754145 h 2922310"/>
              <a:gd name="connsiteX6" fmla="*/ 80771 w 604389"/>
              <a:gd name="connsiteY6" fmla="*/ 980388 h 2922310"/>
              <a:gd name="connsiteX7" fmla="*/ 127905 w 604389"/>
              <a:gd name="connsiteY7" fmla="*/ 1282046 h 2922310"/>
              <a:gd name="connsiteX8" fmla="*/ 278734 w 604389"/>
              <a:gd name="connsiteY8" fmla="*/ 1366887 h 2922310"/>
              <a:gd name="connsiteX9" fmla="*/ 476697 w 604389"/>
              <a:gd name="connsiteY9" fmla="*/ 1451728 h 2922310"/>
              <a:gd name="connsiteX10" fmla="*/ 599246 w 604389"/>
              <a:gd name="connsiteY10" fmla="*/ 1593130 h 2922310"/>
              <a:gd name="connsiteX11" fmla="*/ 580392 w 604389"/>
              <a:gd name="connsiteY11" fmla="*/ 1857081 h 2922310"/>
              <a:gd name="connsiteX12" fmla="*/ 570965 w 604389"/>
              <a:gd name="connsiteY12" fmla="*/ 1979629 h 2922310"/>
              <a:gd name="connsiteX13" fmla="*/ 325868 w 604389"/>
              <a:gd name="connsiteY13" fmla="*/ 2139885 h 2922310"/>
              <a:gd name="connsiteX14" fmla="*/ 109052 w 604389"/>
              <a:gd name="connsiteY14" fmla="*/ 2262433 h 2922310"/>
              <a:gd name="connsiteX15" fmla="*/ 5357 w 604389"/>
              <a:gd name="connsiteY15" fmla="*/ 2677213 h 2922310"/>
              <a:gd name="connsiteX16" fmla="*/ 24211 w 604389"/>
              <a:gd name="connsiteY16" fmla="*/ 2922310 h 292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4389" h="2922310">
                <a:moveTo>
                  <a:pt x="495551" y="0"/>
                </a:moveTo>
                <a:lnTo>
                  <a:pt x="495551" y="207390"/>
                </a:lnTo>
                <a:cubicBezTo>
                  <a:pt x="495551" y="276520"/>
                  <a:pt x="501836" y="361361"/>
                  <a:pt x="495551" y="414780"/>
                </a:cubicBezTo>
                <a:cubicBezTo>
                  <a:pt x="489266" y="468199"/>
                  <a:pt x="482982" y="493337"/>
                  <a:pt x="457844" y="527902"/>
                </a:cubicBezTo>
                <a:cubicBezTo>
                  <a:pt x="432706" y="562467"/>
                  <a:pt x="396569" y="584463"/>
                  <a:pt x="344722" y="622170"/>
                </a:cubicBezTo>
                <a:cubicBezTo>
                  <a:pt x="292874" y="659877"/>
                  <a:pt x="190751" y="694442"/>
                  <a:pt x="146759" y="754145"/>
                </a:cubicBezTo>
                <a:cubicBezTo>
                  <a:pt x="102767" y="813848"/>
                  <a:pt x="83913" y="892405"/>
                  <a:pt x="80771" y="980388"/>
                </a:cubicBezTo>
                <a:cubicBezTo>
                  <a:pt x="77629" y="1068371"/>
                  <a:pt x="94911" y="1217630"/>
                  <a:pt x="127905" y="1282046"/>
                </a:cubicBezTo>
                <a:cubicBezTo>
                  <a:pt x="160899" y="1346463"/>
                  <a:pt x="220602" y="1338607"/>
                  <a:pt x="278734" y="1366887"/>
                </a:cubicBezTo>
                <a:cubicBezTo>
                  <a:pt x="336866" y="1395167"/>
                  <a:pt x="423278" y="1414021"/>
                  <a:pt x="476697" y="1451728"/>
                </a:cubicBezTo>
                <a:cubicBezTo>
                  <a:pt x="530116" y="1489435"/>
                  <a:pt x="581964" y="1525571"/>
                  <a:pt x="599246" y="1593130"/>
                </a:cubicBezTo>
                <a:cubicBezTo>
                  <a:pt x="616528" y="1660689"/>
                  <a:pt x="585106" y="1792665"/>
                  <a:pt x="580392" y="1857081"/>
                </a:cubicBezTo>
                <a:cubicBezTo>
                  <a:pt x="575679" y="1921498"/>
                  <a:pt x="613386" y="1932495"/>
                  <a:pt x="570965" y="1979629"/>
                </a:cubicBezTo>
                <a:cubicBezTo>
                  <a:pt x="528544" y="2026763"/>
                  <a:pt x="402853" y="2092751"/>
                  <a:pt x="325868" y="2139885"/>
                </a:cubicBezTo>
                <a:cubicBezTo>
                  <a:pt x="248882" y="2187019"/>
                  <a:pt x="162470" y="2172878"/>
                  <a:pt x="109052" y="2262433"/>
                </a:cubicBezTo>
                <a:cubicBezTo>
                  <a:pt x="55634" y="2351988"/>
                  <a:pt x="19497" y="2567234"/>
                  <a:pt x="5357" y="2677213"/>
                </a:cubicBezTo>
                <a:cubicBezTo>
                  <a:pt x="-8783" y="2787193"/>
                  <a:pt x="7714" y="2854751"/>
                  <a:pt x="24211" y="2922310"/>
                </a:cubicBezTo>
              </a:path>
            </a:pathLst>
          </a:custGeom>
          <a:noFill/>
          <a:ln w="5715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5EE7A38-2098-4135-88C4-5F62D2075395}"/>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56</a:t>
            </a:fld>
            <a:endParaRPr lang="en-US" dirty="0">
              <a:solidFill>
                <a:schemeClr val="tx1"/>
              </a:solidFill>
            </a:endParaRPr>
          </a:p>
        </p:txBody>
      </p:sp>
    </p:spTree>
    <p:extLst>
      <p:ext uri="{BB962C8B-B14F-4D97-AF65-F5344CB8AC3E}">
        <p14:creationId xmlns:p14="http://schemas.microsoft.com/office/powerpoint/2010/main" val="302637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fade">
                                      <p:cBhvr>
                                        <p:cTn id="55" dur="500"/>
                                        <p:tgtEl>
                                          <p:spTgt spid="48"/>
                                        </p:tgtEl>
                                      </p:cBhvr>
                                    </p:animEffect>
                                  </p:childTnLst>
                                </p:cTn>
                              </p:par>
                              <p:par>
                                <p:cTn id="56" presetID="10" presetClass="entr" presetSubtype="0" fill="hold" nodeType="with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fade">
                                      <p:cBhvr>
                                        <p:cTn id="58" dur="500"/>
                                        <p:tgtEl>
                                          <p:spTgt spid="62"/>
                                        </p:tgtEl>
                                      </p:cBhvr>
                                    </p:animEffect>
                                  </p:childTnLst>
                                </p:cTn>
                              </p:par>
                            </p:childTnLst>
                          </p:cTn>
                        </p:par>
                        <p:par>
                          <p:cTn id="59" fill="hold">
                            <p:stCondLst>
                              <p:cond delay="500"/>
                            </p:stCondLst>
                            <p:childTnLst>
                              <p:par>
                                <p:cTn id="60" presetID="22" presetClass="entr" presetSubtype="1" fill="hold" grpId="0" nodeType="after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up)">
                                      <p:cBhvr>
                                        <p:cTn id="62" dur="3000"/>
                                        <p:tgtEl>
                                          <p:spTgt spid="36"/>
                                        </p:tgtEl>
                                      </p:cBhvr>
                                    </p:animEffect>
                                  </p:childTnLst>
                                </p:cTn>
                              </p:par>
                            </p:childTnLst>
                          </p:cTn>
                        </p:par>
                        <p:par>
                          <p:cTn id="63" fill="hold">
                            <p:stCondLst>
                              <p:cond delay="3500"/>
                            </p:stCondLst>
                            <p:childTnLst>
                              <p:par>
                                <p:cTn id="64" presetID="22" presetClass="entr" presetSubtype="1" fill="hold" grpId="0" nodeType="after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wipe(up)">
                                      <p:cBhvr>
                                        <p:cTn id="66"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6" grpId="0" animBg="1"/>
      <p:bldP spid="7" grpId="0" animBg="1"/>
      <p:bldP spid="8" grpId="0" animBg="1"/>
      <p:bldP spid="9" grpId="0" animBg="1"/>
      <p:bldP spid="17" grpId="0" animBg="1"/>
      <p:bldP spid="27" grpId="0" animBg="1"/>
      <p:bldP spid="28" grpId="0" animBg="1"/>
      <p:bldP spid="29" grpId="0" animBg="1"/>
      <p:bldP spid="30" grpId="0" animBg="1"/>
      <p:bldP spid="31" grpId="0" animBg="1"/>
      <p:bldP spid="48" grpId="0"/>
      <p:bldP spid="36" grpId="0" animBg="1"/>
      <p:bldP spid="5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07"/>
            <a:ext cx="10515600" cy="1325563"/>
          </a:xfrm>
        </p:spPr>
        <p:txBody>
          <a:bodyPr>
            <a:normAutofit/>
          </a:bodyPr>
          <a:lstStyle/>
          <a:p>
            <a:r>
              <a:rPr lang="en-US" sz="3200" dirty="0"/>
              <a:t>Sample problem: energy necessary to produce meltwater</a:t>
            </a:r>
          </a:p>
        </p:txBody>
      </p:sp>
      <p:sp>
        <p:nvSpPr>
          <p:cNvPr id="3" name="Rectangle 2">
            <a:extLst>
              <a:ext uri="{FF2B5EF4-FFF2-40B4-BE49-F238E27FC236}">
                <a16:creationId xmlns:a16="http://schemas.microsoft.com/office/drawing/2014/main" id="{D2A44518-A119-4C5C-91FF-72B71032E3E5}"/>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57</a:t>
            </a:fld>
            <a:endParaRPr lang="en-US" dirty="0">
              <a:solidFill>
                <a:schemeClr val="tx1"/>
              </a:solidFill>
            </a:endParaRPr>
          </a:p>
        </p:txBody>
      </p:sp>
      <p:sp>
        <p:nvSpPr>
          <p:cNvPr id="8" name="TextBox 7">
            <a:extLst>
              <a:ext uri="{FF2B5EF4-FFF2-40B4-BE49-F238E27FC236}">
                <a16:creationId xmlns:a16="http://schemas.microsoft.com/office/drawing/2014/main" id="{9FBA3BDE-C826-42E3-8AE2-E100870B6C43}"/>
              </a:ext>
            </a:extLst>
          </p:cNvPr>
          <p:cNvSpPr txBox="1"/>
          <p:nvPr/>
        </p:nvSpPr>
        <p:spPr>
          <a:xfrm>
            <a:off x="966621" y="1058840"/>
            <a:ext cx="10387178" cy="724930"/>
          </a:xfrm>
          <a:prstGeom prst="rect">
            <a:avLst/>
          </a:prstGeom>
          <a:noFill/>
        </p:spPr>
        <p:txBody>
          <a:bodyPr wrap="square" rtlCol="0">
            <a:noAutofit/>
          </a:bodyPr>
          <a:lstStyle/>
          <a:p>
            <a:r>
              <a:rPr lang="en-US" sz="2000" dirty="0"/>
              <a:t>The snow is 60 cm deep and has a water content (SWE) of 20 cm. If the current snow temperature is -3 °C, what is the area-normalized thermal energy needed to start producing melt water?</a:t>
            </a:r>
          </a:p>
        </p:txBody>
      </p:sp>
      <p:sp>
        <p:nvSpPr>
          <p:cNvPr id="9" name="TextBox 8">
            <a:extLst>
              <a:ext uri="{FF2B5EF4-FFF2-40B4-BE49-F238E27FC236}">
                <a16:creationId xmlns:a16="http://schemas.microsoft.com/office/drawing/2014/main" id="{D5F8EA8E-B7DB-41FE-BF7F-CA5056B65822}"/>
              </a:ext>
            </a:extLst>
          </p:cNvPr>
          <p:cNvSpPr txBox="1"/>
          <p:nvPr/>
        </p:nvSpPr>
        <p:spPr>
          <a:xfrm>
            <a:off x="966621" y="1898525"/>
            <a:ext cx="9908546" cy="724930"/>
          </a:xfrm>
          <a:prstGeom prst="rect">
            <a:avLst/>
          </a:prstGeom>
          <a:noFill/>
        </p:spPr>
        <p:txBody>
          <a:bodyPr wrap="square" rtlCol="0">
            <a:noAutofit/>
          </a:bodyPr>
          <a:lstStyle/>
          <a:p>
            <a:r>
              <a:rPr lang="en-US" sz="2000" dirty="0"/>
              <a:t>Step 1: How much heat is necessary to warm the snow to 0 °C ?</a:t>
            </a:r>
          </a:p>
        </p:txBody>
      </p:sp>
      <p:sp>
        <p:nvSpPr>
          <p:cNvPr id="10" name="TextBox 9">
            <a:extLst>
              <a:ext uri="{FF2B5EF4-FFF2-40B4-BE49-F238E27FC236}">
                <a16:creationId xmlns:a16="http://schemas.microsoft.com/office/drawing/2014/main" id="{FC355160-17BD-46BC-B2F0-7EF748456C24}"/>
              </a:ext>
            </a:extLst>
          </p:cNvPr>
          <p:cNvSpPr txBox="1"/>
          <p:nvPr/>
        </p:nvSpPr>
        <p:spPr>
          <a:xfrm>
            <a:off x="966620" y="3941499"/>
            <a:ext cx="11225380" cy="724930"/>
          </a:xfrm>
          <a:prstGeom prst="rect">
            <a:avLst/>
          </a:prstGeom>
          <a:noFill/>
        </p:spPr>
        <p:txBody>
          <a:bodyPr wrap="square" rtlCol="0">
            <a:noAutofit/>
          </a:bodyPr>
          <a:lstStyle/>
          <a:p>
            <a:r>
              <a:rPr lang="en-US" sz="2000" dirty="0"/>
              <a:t>Step 2: How much latent heat is necessary to melt enough snow for the liquid to start overcoming tension?</a:t>
            </a:r>
          </a:p>
        </p:txBody>
      </p:sp>
      <p:sp>
        <p:nvSpPr>
          <p:cNvPr id="12" name="TextBox 11">
            <a:extLst>
              <a:ext uri="{FF2B5EF4-FFF2-40B4-BE49-F238E27FC236}">
                <a16:creationId xmlns:a16="http://schemas.microsoft.com/office/drawing/2014/main" id="{8AFC1125-CB92-47A6-AE48-CA8FD699E8FA}"/>
              </a:ext>
            </a:extLst>
          </p:cNvPr>
          <p:cNvSpPr txBox="1"/>
          <p:nvPr/>
        </p:nvSpPr>
        <p:spPr>
          <a:xfrm rot="16200000">
            <a:off x="-498235" y="2902832"/>
            <a:ext cx="1653017" cy="369332"/>
          </a:xfrm>
          <a:prstGeom prst="rect">
            <a:avLst/>
          </a:prstGeom>
          <a:noFill/>
        </p:spPr>
        <p:txBody>
          <a:bodyPr wrap="none" rtlCol="0">
            <a:spAutoFit/>
          </a:bodyPr>
          <a:lstStyle/>
          <a:p>
            <a:r>
              <a:rPr lang="en-US" dirty="0"/>
              <a:t>Warming phase</a:t>
            </a:r>
          </a:p>
        </p:txBody>
      </p:sp>
      <p:sp>
        <p:nvSpPr>
          <p:cNvPr id="14" name="TextBox 13">
            <a:extLst>
              <a:ext uri="{FF2B5EF4-FFF2-40B4-BE49-F238E27FC236}">
                <a16:creationId xmlns:a16="http://schemas.microsoft.com/office/drawing/2014/main" id="{6BF1F798-7F89-4CF7-9701-1CF886DA0062}"/>
              </a:ext>
            </a:extLst>
          </p:cNvPr>
          <p:cNvSpPr txBox="1"/>
          <p:nvPr/>
        </p:nvSpPr>
        <p:spPr>
          <a:xfrm rot="16200000">
            <a:off x="-480601" y="5308272"/>
            <a:ext cx="1617751" cy="369332"/>
          </a:xfrm>
          <a:prstGeom prst="rect">
            <a:avLst/>
          </a:prstGeom>
          <a:noFill/>
        </p:spPr>
        <p:txBody>
          <a:bodyPr wrap="none" rtlCol="0">
            <a:spAutoFit/>
          </a:bodyPr>
          <a:lstStyle/>
          <a:p>
            <a:r>
              <a:rPr lang="en-US" dirty="0"/>
              <a:t>Ripening phase</a:t>
            </a:r>
          </a:p>
        </p:txBody>
      </p:sp>
    </p:spTree>
    <p:extLst>
      <p:ext uri="{BB962C8B-B14F-4D97-AF65-F5344CB8AC3E}">
        <p14:creationId xmlns:p14="http://schemas.microsoft.com/office/powerpoint/2010/main" val="94932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9404" y="88072"/>
            <a:ext cx="8342422" cy="1009647"/>
          </a:xfrm>
        </p:spPr>
        <p:txBody>
          <a:bodyPr>
            <a:normAutofit/>
          </a:bodyPr>
          <a:lstStyle/>
          <a:p>
            <a:r>
              <a:rPr lang="en-US" dirty="0"/>
              <a:t>Warming Phase (Sensible Heat)</a:t>
            </a:r>
          </a:p>
        </p:txBody>
      </p:sp>
      <p:grpSp>
        <p:nvGrpSpPr>
          <p:cNvPr id="15" name="Group 14"/>
          <p:cNvGrpSpPr/>
          <p:nvPr/>
        </p:nvGrpSpPr>
        <p:grpSpPr>
          <a:xfrm>
            <a:off x="355002" y="207898"/>
            <a:ext cx="2476607" cy="3077110"/>
            <a:chOff x="353413" y="207898"/>
            <a:chExt cx="2476607" cy="3077110"/>
          </a:xfrm>
        </p:grpSpPr>
        <p:sp>
          <p:nvSpPr>
            <p:cNvPr id="6" name="Oval 5"/>
            <p:cNvSpPr/>
            <p:nvPr/>
          </p:nvSpPr>
          <p:spPr>
            <a:xfrm>
              <a:off x="772796" y="207898"/>
              <a:ext cx="942435" cy="85783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82767" y="286845"/>
              <a:ext cx="733528" cy="69817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372815" y="946174"/>
              <a:ext cx="802640" cy="8015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205299" y="920834"/>
              <a:ext cx="624721" cy="6523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87988" y="1674021"/>
              <a:ext cx="802640" cy="8015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884872" y="1581358"/>
              <a:ext cx="887456" cy="9036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396380" y="2381405"/>
              <a:ext cx="887456" cy="9036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53413" y="1002718"/>
              <a:ext cx="942435" cy="85783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7" name="Object 16"/>
          <p:cNvGraphicFramePr>
            <a:graphicFrameLocks noChangeAspect="1"/>
          </p:cNvGraphicFramePr>
          <p:nvPr/>
        </p:nvGraphicFramePr>
        <p:xfrm>
          <a:off x="3596449" y="1562534"/>
          <a:ext cx="8322885" cy="1150424"/>
        </p:xfrm>
        <a:graphic>
          <a:graphicData uri="http://schemas.openxmlformats.org/presentationml/2006/ole">
            <mc:AlternateContent xmlns:mc="http://schemas.openxmlformats.org/markup-compatibility/2006">
              <mc:Choice xmlns:v="urn:schemas-microsoft-com:vml" Requires="v">
                <p:oleObj name="Equation" r:id="rId3" imgW="1930400" imgH="266700" progId="Equation.3">
                  <p:embed/>
                </p:oleObj>
              </mc:Choice>
              <mc:Fallback>
                <p:oleObj name="Equation" r:id="rId3" imgW="1930400" imgH="266700" progId="Equation.3">
                  <p:embed/>
                  <p:pic>
                    <p:nvPicPr>
                      <p:cNvPr id="17" name="Object 16"/>
                      <p:cNvPicPr/>
                      <p:nvPr/>
                    </p:nvPicPr>
                    <p:blipFill>
                      <a:blip r:embed="rId4"/>
                      <a:stretch>
                        <a:fillRect/>
                      </a:stretch>
                    </p:blipFill>
                    <p:spPr>
                      <a:xfrm>
                        <a:off x="3596449" y="1562534"/>
                        <a:ext cx="8322885" cy="1150424"/>
                      </a:xfrm>
                      <a:prstGeom prst="rect">
                        <a:avLst/>
                      </a:prstGeom>
                    </p:spPr>
                  </p:pic>
                </p:oleObj>
              </mc:Fallback>
            </mc:AlternateContent>
          </a:graphicData>
        </a:graphic>
      </p:graphicFrame>
      <p:sp>
        <p:nvSpPr>
          <p:cNvPr id="18" name="TextBox 17"/>
          <p:cNvSpPr txBox="1"/>
          <p:nvPr/>
        </p:nvSpPr>
        <p:spPr>
          <a:xfrm>
            <a:off x="3596449" y="1167845"/>
            <a:ext cx="3751159" cy="369332"/>
          </a:xfrm>
          <a:prstGeom prst="rect">
            <a:avLst/>
          </a:prstGeom>
          <a:noFill/>
        </p:spPr>
        <p:txBody>
          <a:bodyPr wrap="square" rtlCol="0">
            <a:spAutoFit/>
          </a:bodyPr>
          <a:lstStyle/>
          <a:p>
            <a:r>
              <a:rPr lang="en-US" dirty="0"/>
              <a:t>Equation 5.18d in </a:t>
            </a:r>
            <a:r>
              <a:rPr lang="en-US" dirty="0" err="1"/>
              <a:t>Dingman</a:t>
            </a:r>
            <a:r>
              <a:rPr lang="en-US" dirty="0"/>
              <a:t> </a:t>
            </a:r>
            <a:r>
              <a:rPr lang="en-US" dirty="0" err="1"/>
              <a:t>Texbook</a:t>
            </a:r>
            <a:r>
              <a:rPr lang="en-US" dirty="0"/>
              <a:t>: </a:t>
            </a:r>
          </a:p>
        </p:txBody>
      </p:sp>
      <p:sp>
        <p:nvSpPr>
          <p:cNvPr id="19" name="Oval 18"/>
          <p:cNvSpPr/>
          <p:nvPr/>
        </p:nvSpPr>
        <p:spPr>
          <a:xfrm>
            <a:off x="3342464" y="1581359"/>
            <a:ext cx="1328536" cy="1271257"/>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V="1">
            <a:off x="2831608" y="2852615"/>
            <a:ext cx="764840" cy="115277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784356" y="4200771"/>
            <a:ext cx="2133615" cy="2031325"/>
          </a:xfrm>
          <a:prstGeom prst="rect">
            <a:avLst/>
          </a:prstGeom>
          <a:noFill/>
        </p:spPr>
        <p:txBody>
          <a:bodyPr wrap="square" rtlCol="0">
            <a:spAutoFit/>
          </a:bodyPr>
          <a:lstStyle/>
          <a:p>
            <a:r>
              <a:rPr lang="en-US" dirty="0"/>
              <a:t>Cold Content, or net energy per area required complete the warming phase (warm the snow to its melting point)</a:t>
            </a:r>
            <a:br>
              <a:rPr lang="en-US" dirty="0"/>
            </a:br>
            <a:r>
              <a:rPr lang="en-US" dirty="0"/>
              <a:t>[E L</a:t>
            </a:r>
            <a:r>
              <a:rPr lang="en-US" baseline="30000" dirty="0"/>
              <a:t>-2</a:t>
            </a:r>
            <a:r>
              <a:rPr lang="en-US" dirty="0"/>
              <a:t>]</a:t>
            </a:r>
          </a:p>
        </p:txBody>
      </p:sp>
      <p:sp>
        <p:nvSpPr>
          <p:cNvPr id="23" name="Oval 22"/>
          <p:cNvSpPr/>
          <p:nvPr/>
        </p:nvSpPr>
        <p:spPr>
          <a:xfrm>
            <a:off x="5038310" y="1674022"/>
            <a:ext cx="1019837" cy="1118857"/>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425457" y="1692980"/>
            <a:ext cx="922150" cy="1019979"/>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7656306" y="1556716"/>
            <a:ext cx="1328536" cy="1271257"/>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9316975" y="1556715"/>
            <a:ext cx="2602358" cy="1295900"/>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flipV="1">
            <a:off x="5474914" y="2852615"/>
            <a:ext cx="0" cy="115277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6894352" y="2852617"/>
            <a:ext cx="0" cy="191476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8303923" y="2852615"/>
            <a:ext cx="0" cy="115277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0703111" y="2895600"/>
            <a:ext cx="0" cy="115277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4264896" y="4108437"/>
            <a:ext cx="2219172" cy="923330"/>
          </a:xfrm>
          <a:prstGeom prst="rect">
            <a:avLst/>
          </a:prstGeom>
          <a:noFill/>
        </p:spPr>
        <p:txBody>
          <a:bodyPr wrap="square" rtlCol="0">
            <a:spAutoFit/>
          </a:bodyPr>
          <a:lstStyle/>
          <a:p>
            <a:r>
              <a:rPr lang="en-US" dirty="0"/>
              <a:t>Specific heat of ice, 2102 J kg</a:t>
            </a:r>
            <a:r>
              <a:rPr lang="en-US" baseline="30000" dirty="0"/>
              <a:t>-1</a:t>
            </a:r>
            <a:r>
              <a:rPr lang="en-US" dirty="0"/>
              <a:t> K</a:t>
            </a:r>
            <a:r>
              <a:rPr lang="en-US" baseline="30000" dirty="0"/>
              <a:t>-1</a:t>
            </a:r>
          </a:p>
          <a:p>
            <a:r>
              <a:rPr lang="en-US" dirty="0"/>
              <a:t> [E M</a:t>
            </a:r>
            <a:r>
              <a:rPr lang="en-US" baseline="30000" dirty="0"/>
              <a:t>-1</a:t>
            </a:r>
            <a:r>
              <a:rPr lang="en-US" dirty="0"/>
              <a:t> Θ</a:t>
            </a:r>
            <a:r>
              <a:rPr lang="en-US" baseline="30000" dirty="0"/>
              <a:t>-1</a:t>
            </a:r>
            <a:r>
              <a:rPr lang="en-US" dirty="0"/>
              <a:t>]</a:t>
            </a:r>
          </a:p>
        </p:txBody>
      </p:sp>
      <p:sp>
        <p:nvSpPr>
          <p:cNvPr id="36" name="TextBox 35"/>
          <p:cNvSpPr txBox="1"/>
          <p:nvPr/>
        </p:nvSpPr>
        <p:spPr>
          <a:xfrm>
            <a:off x="5921526" y="4813371"/>
            <a:ext cx="1871540" cy="923330"/>
          </a:xfrm>
          <a:prstGeom prst="rect">
            <a:avLst/>
          </a:prstGeom>
          <a:noFill/>
        </p:spPr>
        <p:txBody>
          <a:bodyPr wrap="square" rtlCol="0">
            <a:spAutoFit/>
          </a:bodyPr>
          <a:lstStyle/>
          <a:p>
            <a:r>
              <a:rPr lang="en-US" dirty="0"/>
              <a:t>Density of Water, 1000 kg m</a:t>
            </a:r>
            <a:r>
              <a:rPr lang="en-US" baseline="30000" dirty="0"/>
              <a:t>-3</a:t>
            </a:r>
          </a:p>
          <a:p>
            <a:r>
              <a:rPr lang="en-US" dirty="0"/>
              <a:t>[M L</a:t>
            </a:r>
            <a:r>
              <a:rPr lang="en-US" baseline="30000" dirty="0"/>
              <a:t>-3</a:t>
            </a:r>
            <a:r>
              <a:rPr lang="en-US" dirty="0"/>
              <a:t>]</a:t>
            </a:r>
          </a:p>
        </p:txBody>
      </p:sp>
      <p:sp>
        <p:nvSpPr>
          <p:cNvPr id="37" name="TextBox 36"/>
          <p:cNvSpPr txBox="1"/>
          <p:nvPr/>
        </p:nvSpPr>
        <p:spPr>
          <a:xfrm>
            <a:off x="7776624" y="4014654"/>
            <a:ext cx="2219172" cy="923330"/>
          </a:xfrm>
          <a:prstGeom prst="rect">
            <a:avLst/>
          </a:prstGeom>
          <a:noFill/>
        </p:spPr>
        <p:txBody>
          <a:bodyPr wrap="square" rtlCol="0">
            <a:spAutoFit/>
          </a:bodyPr>
          <a:lstStyle/>
          <a:p>
            <a:r>
              <a:rPr lang="en-US" dirty="0"/>
              <a:t>Snow Water Equivalent</a:t>
            </a:r>
            <a:br>
              <a:rPr lang="en-US" dirty="0"/>
            </a:br>
            <a:r>
              <a:rPr lang="en-US" dirty="0"/>
              <a:t>[L]</a:t>
            </a:r>
          </a:p>
        </p:txBody>
      </p:sp>
      <p:sp>
        <p:nvSpPr>
          <p:cNvPr id="38" name="TextBox 37"/>
          <p:cNvSpPr txBox="1"/>
          <p:nvPr/>
        </p:nvSpPr>
        <p:spPr>
          <a:xfrm>
            <a:off x="9672686" y="4172076"/>
            <a:ext cx="2219172" cy="1477328"/>
          </a:xfrm>
          <a:prstGeom prst="rect">
            <a:avLst/>
          </a:prstGeom>
          <a:noFill/>
        </p:spPr>
        <p:txBody>
          <a:bodyPr wrap="square" rtlCol="0">
            <a:spAutoFit/>
          </a:bodyPr>
          <a:lstStyle/>
          <a:p>
            <a:r>
              <a:rPr lang="en-US" dirty="0"/>
              <a:t>Average Snowpack Temperature minus Melting Point Temperature</a:t>
            </a:r>
            <a:br>
              <a:rPr lang="en-US" dirty="0"/>
            </a:br>
            <a:r>
              <a:rPr lang="en-US" dirty="0"/>
              <a:t>[Θ]</a:t>
            </a:r>
          </a:p>
        </p:txBody>
      </p:sp>
      <p:sp>
        <p:nvSpPr>
          <p:cNvPr id="3" name="Right Brace 2">
            <a:extLst>
              <a:ext uri="{FF2B5EF4-FFF2-40B4-BE49-F238E27FC236}">
                <a16:creationId xmlns:a16="http://schemas.microsoft.com/office/drawing/2014/main" id="{A3D2F075-C7D5-4C79-AD31-3DBB818CDF56}"/>
              </a:ext>
            </a:extLst>
          </p:cNvPr>
          <p:cNvSpPr/>
          <p:nvPr/>
        </p:nvSpPr>
        <p:spPr>
          <a:xfrm rot="5400000">
            <a:off x="7433436" y="4321668"/>
            <a:ext cx="239029" cy="3121938"/>
          </a:xfrm>
          <a:prstGeom prst="rightBrace">
            <a:avLst>
              <a:gd name="adj1" fmla="val 119179"/>
              <a:gd name="adj2" fmla="val 49615"/>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 name="TextBox 29">
            <a:extLst>
              <a:ext uri="{FF2B5EF4-FFF2-40B4-BE49-F238E27FC236}">
                <a16:creationId xmlns:a16="http://schemas.microsoft.com/office/drawing/2014/main" id="{CFEE24F0-D59D-479E-A94D-0749458B014A}"/>
              </a:ext>
            </a:extLst>
          </p:cNvPr>
          <p:cNvSpPr txBox="1"/>
          <p:nvPr/>
        </p:nvSpPr>
        <p:spPr>
          <a:xfrm>
            <a:off x="5813239" y="6050874"/>
            <a:ext cx="3511232" cy="646331"/>
          </a:xfrm>
          <a:prstGeom prst="rect">
            <a:avLst/>
          </a:prstGeom>
          <a:noFill/>
        </p:spPr>
        <p:txBody>
          <a:bodyPr wrap="square" rtlCol="0">
            <a:spAutoFit/>
          </a:bodyPr>
          <a:lstStyle/>
          <a:p>
            <a:r>
              <a:rPr lang="en-US" dirty="0"/>
              <a:t>Mass of water (as ice) per unit area</a:t>
            </a:r>
            <a:br>
              <a:rPr lang="en-US" dirty="0"/>
            </a:br>
            <a:r>
              <a:rPr lang="en-US" dirty="0"/>
              <a:t>[M L</a:t>
            </a:r>
            <a:r>
              <a:rPr lang="en-US" baseline="30000" dirty="0"/>
              <a:t>-2</a:t>
            </a:r>
            <a:r>
              <a:rPr lang="en-US" dirty="0"/>
              <a:t>]</a:t>
            </a:r>
          </a:p>
        </p:txBody>
      </p:sp>
    </p:spTree>
    <p:extLst>
      <p:ext uri="{BB962C8B-B14F-4D97-AF65-F5344CB8AC3E}">
        <p14:creationId xmlns:p14="http://schemas.microsoft.com/office/powerpoint/2010/main" val="233072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P spid="23" grpId="0" animBg="1"/>
      <p:bldP spid="24" grpId="0" animBg="1"/>
      <p:bldP spid="25" grpId="0" animBg="1"/>
      <p:bldP spid="26" grpId="0" animBg="1"/>
      <p:bldP spid="34" grpId="0"/>
      <p:bldP spid="36" grpId="0"/>
      <p:bldP spid="37" grpId="0"/>
      <p:bldP spid="38" grpId="0"/>
      <p:bldP spid="3" grpId="0" animBg="1"/>
      <p:bldP spid="3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07"/>
            <a:ext cx="10515600" cy="1325563"/>
          </a:xfrm>
        </p:spPr>
        <p:txBody>
          <a:bodyPr>
            <a:normAutofit/>
          </a:bodyPr>
          <a:lstStyle/>
          <a:p>
            <a:r>
              <a:rPr lang="en-US" sz="3200" dirty="0"/>
              <a:t>Sample problem: energy necessary to produce meltwater</a:t>
            </a:r>
          </a:p>
        </p:txBody>
      </p:sp>
      <p:sp>
        <p:nvSpPr>
          <p:cNvPr id="3" name="Rectangle 2">
            <a:extLst>
              <a:ext uri="{FF2B5EF4-FFF2-40B4-BE49-F238E27FC236}">
                <a16:creationId xmlns:a16="http://schemas.microsoft.com/office/drawing/2014/main" id="{D2A44518-A119-4C5C-91FF-72B71032E3E5}"/>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59</a:t>
            </a:fld>
            <a:endParaRPr lang="en-US" dirty="0">
              <a:solidFill>
                <a:schemeClr val="tx1"/>
              </a:solidFill>
            </a:endParaRPr>
          </a:p>
        </p:txBody>
      </p:sp>
      <p:sp>
        <p:nvSpPr>
          <p:cNvPr id="5" name="TextBox 4">
            <a:extLst>
              <a:ext uri="{FF2B5EF4-FFF2-40B4-BE49-F238E27FC236}">
                <a16:creationId xmlns:a16="http://schemas.microsoft.com/office/drawing/2014/main" id="{03DA5EBA-6AF2-42A8-B4C4-BCF9F2B44400}"/>
              </a:ext>
            </a:extLst>
          </p:cNvPr>
          <p:cNvSpPr txBox="1"/>
          <p:nvPr/>
        </p:nvSpPr>
        <p:spPr>
          <a:xfrm>
            <a:off x="966621" y="1058840"/>
            <a:ext cx="10387178" cy="724930"/>
          </a:xfrm>
          <a:prstGeom prst="rect">
            <a:avLst/>
          </a:prstGeom>
          <a:noFill/>
        </p:spPr>
        <p:txBody>
          <a:bodyPr wrap="square" rtlCol="0">
            <a:noAutofit/>
          </a:bodyPr>
          <a:lstStyle/>
          <a:p>
            <a:r>
              <a:rPr lang="en-US" sz="2000" dirty="0"/>
              <a:t>The snow is 60 cm deep and has a water content (SWE) of 20 cm. If the current snow temperature is -3 °C, what is the area-normalized thermal energy is needed to start producing melt water?</a:t>
            </a:r>
          </a:p>
        </p:txBody>
      </p:sp>
      <p:sp>
        <p:nvSpPr>
          <p:cNvPr id="6" name="TextBox 5">
            <a:extLst>
              <a:ext uri="{FF2B5EF4-FFF2-40B4-BE49-F238E27FC236}">
                <a16:creationId xmlns:a16="http://schemas.microsoft.com/office/drawing/2014/main" id="{34E40E47-6F61-435D-96CB-0D755AE6D09C}"/>
              </a:ext>
            </a:extLst>
          </p:cNvPr>
          <p:cNvSpPr txBox="1"/>
          <p:nvPr/>
        </p:nvSpPr>
        <p:spPr>
          <a:xfrm>
            <a:off x="966621" y="1898525"/>
            <a:ext cx="9908546" cy="724930"/>
          </a:xfrm>
          <a:prstGeom prst="rect">
            <a:avLst/>
          </a:prstGeom>
          <a:noFill/>
        </p:spPr>
        <p:txBody>
          <a:bodyPr wrap="square" rtlCol="0">
            <a:noAutofit/>
          </a:bodyPr>
          <a:lstStyle/>
          <a:p>
            <a:r>
              <a:rPr lang="en-US" sz="2000" dirty="0"/>
              <a:t>Step 1: How much heat is necessary to warm the snow to 0 °C?</a:t>
            </a:r>
          </a:p>
        </p:txBody>
      </p:sp>
      <p:sp>
        <p:nvSpPr>
          <p:cNvPr id="7" name="TextBox 6">
            <a:extLst>
              <a:ext uri="{FF2B5EF4-FFF2-40B4-BE49-F238E27FC236}">
                <a16:creationId xmlns:a16="http://schemas.microsoft.com/office/drawing/2014/main" id="{48F3F081-536F-41DC-99B6-C61B24DB259D}"/>
              </a:ext>
            </a:extLst>
          </p:cNvPr>
          <p:cNvSpPr txBox="1"/>
          <p:nvPr/>
        </p:nvSpPr>
        <p:spPr>
          <a:xfrm>
            <a:off x="966620" y="3941499"/>
            <a:ext cx="10515599" cy="724930"/>
          </a:xfrm>
          <a:prstGeom prst="rect">
            <a:avLst/>
          </a:prstGeom>
          <a:noFill/>
        </p:spPr>
        <p:txBody>
          <a:bodyPr wrap="square" rtlCol="0">
            <a:noAutofit/>
          </a:bodyPr>
          <a:lstStyle/>
          <a:p>
            <a:r>
              <a:rPr lang="en-US" sz="2000" dirty="0"/>
              <a:t>Step 2: How much heat is necessary to produce enough liquid water to start overcoming tension?</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978351E-1990-42B0-8D95-C65DC1AE213B}"/>
                  </a:ext>
                </a:extLst>
              </p:cNvPr>
              <p:cNvSpPr txBox="1"/>
              <p:nvPr/>
            </p:nvSpPr>
            <p:spPr>
              <a:xfrm>
                <a:off x="966621" y="2352728"/>
                <a:ext cx="6093994" cy="46166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2400" i="1" smtClean="0">
                              <a:solidFill>
                                <a:srgbClr val="836967"/>
                              </a:solidFill>
                              <a:latin typeface="Cambria Math" panose="02040503050406030204" pitchFamily="18" charset="0"/>
                            </a:rPr>
                          </m:ctrlPr>
                        </m:sSubPr>
                        <m:e>
                          <m:r>
                            <a:rPr lang="en-US" sz="2400" b="0" i="1" smtClean="0">
                              <a:latin typeface="Cambria Math" panose="02040503050406030204" pitchFamily="18" charset="0"/>
                            </a:rPr>
                            <m:t>𝑈</m:t>
                          </m:r>
                        </m:e>
                        <m:sub>
                          <m:r>
                            <a:rPr lang="en-US" sz="2400" i="1">
                              <a:latin typeface="Cambria Math" panose="02040503050406030204" pitchFamily="18" charset="0"/>
                            </a:rPr>
                            <m:t>𝑐𝑐</m:t>
                          </m:r>
                        </m:sub>
                      </m:sSub>
                      <m:r>
                        <a:rPr lang="en-US" sz="2400" i="0">
                          <a:latin typeface="Cambria Math" panose="02040503050406030204" pitchFamily="18" charset="0"/>
                        </a:rPr>
                        <m:t>=−</m:t>
                      </m:r>
                      <m:sSub>
                        <m:sSubPr>
                          <m:ctrlPr>
                            <a:rPr lang="en-US" sz="2400" i="1">
                              <a:solidFill>
                                <a:srgbClr val="836967"/>
                              </a:solidFill>
                              <a:latin typeface="Cambria Math" panose="02040503050406030204" pitchFamily="18" charset="0"/>
                            </a:rPr>
                          </m:ctrlPr>
                        </m:sSubPr>
                        <m:e>
                          <m:r>
                            <a:rPr lang="en-US" sz="2400" i="1">
                              <a:latin typeface="Cambria Math" panose="02040503050406030204" pitchFamily="18" charset="0"/>
                            </a:rPr>
                            <m:t>𝑐</m:t>
                          </m:r>
                        </m:e>
                        <m:sub>
                          <m:r>
                            <a:rPr lang="en-US" sz="2400" i="1">
                              <a:latin typeface="Cambria Math" panose="02040503050406030204" pitchFamily="18" charset="0"/>
                            </a:rPr>
                            <m:t>𝑖</m:t>
                          </m:r>
                        </m:sub>
                      </m:sSub>
                      <m:sSub>
                        <m:sSubPr>
                          <m:ctrlPr>
                            <a:rPr lang="en-US" sz="2400" i="1">
                              <a:solidFill>
                                <a:srgbClr val="836967"/>
                              </a:solidFill>
                              <a:latin typeface="Cambria Math" panose="02040503050406030204" pitchFamily="18" charset="0"/>
                            </a:rPr>
                          </m:ctrlPr>
                        </m:sSubPr>
                        <m:e>
                          <m:r>
                            <a:rPr lang="en-US" sz="2400" i="1">
                              <a:latin typeface="Cambria Math" panose="02040503050406030204" pitchFamily="18" charset="0"/>
                            </a:rPr>
                            <m:t>𝜌</m:t>
                          </m:r>
                        </m:e>
                        <m:sub>
                          <m:r>
                            <a:rPr lang="en-US" sz="2400" i="1">
                              <a:latin typeface="Cambria Math" panose="02040503050406030204" pitchFamily="18" charset="0"/>
                            </a:rPr>
                            <m:t>𝑤</m:t>
                          </m:r>
                        </m:sub>
                      </m:sSub>
                      <m:sSub>
                        <m:sSubPr>
                          <m:ctrlPr>
                            <a:rPr lang="en-US" sz="2400" i="1">
                              <a:solidFill>
                                <a:srgbClr val="836967"/>
                              </a:solidFill>
                              <a:latin typeface="Cambria Math" panose="02040503050406030204" pitchFamily="18" charset="0"/>
                            </a:rPr>
                          </m:ctrlPr>
                        </m:sSubPr>
                        <m:e>
                          <m:r>
                            <a:rPr lang="en-US" sz="2400" i="1">
                              <a:latin typeface="Cambria Math" panose="02040503050406030204" pitchFamily="18" charset="0"/>
                            </a:rPr>
                            <m:t>h</m:t>
                          </m:r>
                        </m:e>
                        <m:sub>
                          <m:r>
                            <a:rPr lang="en-US" sz="2400" i="1">
                              <a:latin typeface="Cambria Math" panose="02040503050406030204" pitchFamily="18" charset="0"/>
                            </a:rPr>
                            <m:t>𝑠𝑤𝑒</m:t>
                          </m:r>
                        </m:sub>
                      </m:sSub>
                      <m:d>
                        <m:dPr>
                          <m:ctrlPr>
                            <a:rPr lang="en-US" sz="2400" i="1">
                              <a:solidFill>
                                <a:srgbClr val="836967"/>
                              </a:solidFill>
                              <a:latin typeface="Cambria Math" panose="02040503050406030204" pitchFamily="18" charset="0"/>
                            </a:rPr>
                          </m:ctrlPr>
                        </m:dPr>
                        <m:e>
                          <m:sSub>
                            <m:sSubPr>
                              <m:ctrlPr>
                                <a:rPr lang="en-US" sz="2400" i="1">
                                  <a:solidFill>
                                    <a:srgbClr val="836967"/>
                                  </a:solidFill>
                                  <a:latin typeface="Cambria Math" panose="02040503050406030204" pitchFamily="18" charset="0"/>
                                </a:rPr>
                              </m:ctrlPr>
                            </m:sSubPr>
                            <m:e>
                              <m:r>
                                <a:rPr lang="en-US" sz="2400" i="1">
                                  <a:latin typeface="Cambria Math" panose="02040503050406030204" pitchFamily="18" charset="0"/>
                                </a:rPr>
                                <m:t>𝑇</m:t>
                              </m:r>
                            </m:e>
                            <m:sub>
                              <m:r>
                                <a:rPr lang="en-US" sz="2400" i="1">
                                  <a:latin typeface="Cambria Math" panose="02040503050406030204" pitchFamily="18" charset="0"/>
                                </a:rPr>
                                <m:t>𝑠</m:t>
                              </m:r>
                            </m:sub>
                          </m:sSub>
                          <m:r>
                            <a:rPr lang="en-US" sz="2400" i="0">
                              <a:latin typeface="Cambria Math" panose="02040503050406030204" pitchFamily="18" charset="0"/>
                            </a:rPr>
                            <m:t>−</m:t>
                          </m:r>
                          <m:sSub>
                            <m:sSubPr>
                              <m:ctrlPr>
                                <a:rPr lang="en-US" sz="2400" i="1">
                                  <a:solidFill>
                                    <a:srgbClr val="836967"/>
                                  </a:solidFill>
                                  <a:latin typeface="Cambria Math" panose="02040503050406030204" pitchFamily="18" charset="0"/>
                                </a:rPr>
                              </m:ctrlPr>
                            </m:sSubPr>
                            <m:e>
                              <m:r>
                                <a:rPr lang="en-US" sz="2400" i="1">
                                  <a:latin typeface="Cambria Math" panose="02040503050406030204" pitchFamily="18" charset="0"/>
                                </a:rPr>
                                <m:t>𝑇</m:t>
                              </m:r>
                            </m:e>
                            <m:sub>
                              <m:r>
                                <a:rPr lang="en-US" sz="2400" i="1">
                                  <a:latin typeface="Cambria Math" panose="02040503050406030204" pitchFamily="18" charset="0"/>
                                </a:rPr>
                                <m:t>𝑚</m:t>
                              </m:r>
                            </m:sub>
                          </m:sSub>
                        </m:e>
                      </m:d>
                    </m:oMath>
                  </m:oMathPara>
                </a14:m>
                <a:endParaRPr lang="en-US" dirty="0"/>
              </a:p>
            </p:txBody>
          </p:sp>
        </mc:Choice>
        <mc:Fallback xmlns="">
          <p:sp>
            <p:nvSpPr>
              <p:cNvPr id="8" name="TextBox 7">
                <a:extLst>
                  <a:ext uri="{FF2B5EF4-FFF2-40B4-BE49-F238E27FC236}">
                    <a16:creationId xmlns:a16="http://schemas.microsoft.com/office/drawing/2014/main" id="{2978351E-1990-42B0-8D95-C65DC1AE213B}"/>
                  </a:ext>
                </a:extLst>
              </p:cNvPr>
              <p:cNvSpPr txBox="1">
                <a:spLocks noRot="1" noChangeAspect="1" noMove="1" noResize="1" noEditPoints="1" noAdjustHandles="1" noChangeArrowheads="1" noChangeShapeType="1" noTextEdit="1"/>
              </p:cNvSpPr>
              <p:nvPr/>
            </p:nvSpPr>
            <p:spPr>
              <a:xfrm>
                <a:off x="966621" y="2352728"/>
                <a:ext cx="6093994" cy="461665"/>
              </a:xfrm>
              <a:prstGeom prst="rect">
                <a:avLst/>
              </a:prstGeom>
              <a:blipFill>
                <a:blip r:embed="rId2"/>
                <a:stretch>
                  <a:fillRect l="-300"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B552D16-0C53-40E6-9581-C470ABDC66BA}"/>
                  </a:ext>
                </a:extLst>
              </p:cNvPr>
              <p:cNvSpPr txBox="1"/>
              <p:nvPr/>
            </p:nvSpPr>
            <p:spPr>
              <a:xfrm>
                <a:off x="1489305" y="2824945"/>
                <a:ext cx="10387178" cy="46166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400" i="0">
                          <a:latin typeface="Cambria Math" panose="02040503050406030204" pitchFamily="18" charset="0"/>
                        </a:rPr>
                        <m:t>=−</m:t>
                      </m:r>
                      <m:d>
                        <m:dPr>
                          <m:ctrlPr>
                            <a:rPr lang="en-US" sz="2400" b="0" i="1" smtClean="0">
                              <a:solidFill>
                                <a:schemeClr val="tx1"/>
                              </a:solidFill>
                              <a:latin typeface="Cambria Math" panose="02040503050406030204" pitchFamily="18" charset="0"/>
                            </a:rPr>
                          </m:ctrlPr>
                        </m:dPr>
                        <m:e>
                          <m:r>
                            <a:rPr lang="en-US" sz="2400" b="0" i="1" smtClean="0">
                              <a:solidFill>
                                <a:schemeClr val="tx1"/>
                              </a:solidFill>
                              <a:latin typeface="Cambria Math" panose="02040503050406030204" pitchFamily="18" charset="0"/>
                            </a:rPr>
                            <m:t>2102 </m:t>
                          </m:r>
                          <m:r>
                            <m:rPr>
                              <m:sty m:val="p"/>
                            </m:rPr>
                            <a:rPr lang="en-US" sz="2400" b="0" i="0" smtClean="0">
                              <a:solidFill>
                                <a:schemeClr val="tx1"/>
                              </a:solidFill>
                              <a:latin typeface="Cambria Math" panose="02040503050406030204" pitchFamily="18" charset="0"/>
                            </a:rPr>
                            <m:t>J</m:t>
                          </m:r>
                          <m:r>
                            <a:rPr lang="en-US" sz="2400" b="0" i="0" smtClean="0">
                              <a:solidFill>
                                <a:schemeClr val="tx1"/>
                              </a:solidFill>
                              <a:latin typeface="Cambria Math" panose="02040503050406030204" pitchFamily="18" charset="0"/>
                            </a:rPr>
                            <m:t> </m:t>
                          </m:r>
                          <m:r>
                            <m:rPr>
                              <m:sty m:val="p"/>
                            </m:rPr>
                            <a:rPr lang="en-US" sz="2400" b="0" i="0" smtClean="0">
                              <a:solidFill>
                                <a:schemeClr val="tx1"/>
                              </a:solidFill>
                              <a:latin typeface="Cambria Math" panose="02040503050406030204" pitchFamily="18" charset="0"/>
                            </a:rPr>
                            <m:t>k</m:t>
                          </m:r>
                          <m:sSup>
                            <m:sSupPr>
                              <m:ctrlPr>
                                <a:rPr lang="en-US" sz="2400" b="0" i="1" smtClean="0">
                                  <a:solidFill>
                                    <a:schemeClr val="tx1"/>
                                  </a:solidFill>
                                  <a:latin typeface="Cambria Math" panose="02040503050406030204" pitchFamily="18" charset="0"/>
                                </a:rPr>
                              </m:ctrlPr>
                            </m:sSupPr>
                            <m:e>
                              <m:r>
                                <m:rPr>
                                  <m:sty m:val="p"/>
                                </m:rPr>
                                <a:rPr lang="en-US" sz="2400" b="0" i="0" smtClean="0">
                                  <a:solidFill>
                                    <a:schemeClr val="tx1"/>
                                  </a:solidFill>
                                  <a:latin typeface="Cambria Math" panose="02040503050406030204" pitchFamily="18" charset="0"/>
                                </a:rPr>
                                <m:t>g</m:t>
                              </m:r>
                            </m:e>
                            <m:sup>
                              <m:r>
                                <a:rPr lang="en-US" sz="2400" b="0" i="0" smtClean="0">
                                  <a:solidFill>
                                    <a:schemeClr val="tx1"/>
                                  </a:solidFill>
                                  <a:latin typeface="Cambria Math" panose="02040503050406030204" pitchFamily="18" charset="0"/>
                                </a:rPr>
                                <m:t>−1</m:t>
                              </m:r>
                            </m:sup>
                          </m:sSup>
                          <m:sSup>
                            <m:sSupPr>
                              <m:ctrlPr>
                                <a:rPr lang="en-US" sz="2400" b="0" i="1" smtClean="0">
                                  <a:solidFill>
                                    <a:schemeClr val="tx1"/>
                                  </a:solidFill>
                                  <a:latin typeface="Cambria Math" panose="02040503050406030204" pitchFamily="18" charset="0"/>
                                </a:rPr>
                              </m:ctrlPr>
                            </m:sSupPr>
                            <m:e>
                              <m:r>
                                <a:rPr lang="en-US" sz="2400" b="0" i="1" smtClean="0">
                                  <a:solidFill>
                                    <a:schemeClr val="tx1"/>
                                  </a:solidFill>
                                  <a:latin typeface="Cambria Math" panose="02040503050406030204" pitchFamily="18" charset="0"/>
                                  <a:ea typeface="Cambria Math" panose="02040503050406030204" pitchFamily="18" charset="0"/>
                                </a:rPr>
                                <m:t>°</m:t>
                              </m:r>
                              <m:r>
                                <m:rPr>
                                  <m:sty m:val="p"/>
                                </m:rPr>
                                <a:rPr lang="en-US" sz="2400" b="0" i="0" smtClean="0">
                                  <a:solidFill>
                                    <a:schemeClr val="tx1"/>
                                  </a:solidFill>
                                  <a:latin typeface="Cambria Math" panose="02040503050406030204" pitchFamily="18" charset="0"/>
                                </a:rPr>
                                <m:t>C</m:t>
                              </m:r>
                            </m:e>
                            <m:sup>
                              <m:r>
                                <a:rPr lang="en-US" sz="2400" b="0" i="0" smtClean="0">
                                  <a:solidFill>
                                    <a:schemeClr val="tx1"/>
                                  </a:solidFill>
                                  <a:latin typeface="Cambria Math" panose="02040503050406030204" pitchFamily="18" charset="0"/>
                                </a:rPr>
                                <m:t>−1</m:t>
                              </m:r>
                            </m:sup>
                          </m:sSup>
                        </m:e>
                      </m:d>
                      <m:d>
                        <m:dPr>
                          <m:ctrlPr>
                            <a:rPr lang="en-US" sz="2400" b="0" i="1" smtClean="0">
                              <a:solidFill>
                                <a:schemeClr val="tx1"/>
                              </a:solidFill>
                              <a:latin typeface="Cambria Math" panose="02040503050406030204" pitchFamily="18" charset="0"/>
                            </a:rPr>
                          </m:ctrlPr>
                        </m:dPr>
                        <m:e>
                          <m:r>
                            <a:rPr lang="en-US" sz="2400" b="0" i="1" smtClean="0">
                              <a:solidFill>
                                <a:schemeClr val="tx1"/>
                              </a:solidFill>
                              <a:latin typeface="Cambria Math" panose="02040503050406030204" pitchFamily="18" charset="0"/>
                            </a:rPr>
                            <m:t>1000 </m:t>
                          </m:r>
                          <m:r>
                            <m:rPr>
                              <m:sty m:val="p"/>
                            </m:rPr>
                            <a:rPr lang="en-US" sz="2400" b="0" i="0" smtClean="0">
                              <a:solidFill>
                                <a:schemeClr val="tx1"/>
                              </a:solidFill>
                              <a:latin typeface="Cambria Math" panose="02040503050406030204" pitchFamily="18" charset="0"/>
                            </a:rPr>
                            <m:t>kg</m:t>
                          </m:r>
                          <m:r>
                            <a:rPr lang="en-US" sz="2400" b="0" i="0" smtClean="0">
                              <a:solidFill>
                                <a:schemeClr val="tx1"/>
                              </a:solidFill>
                              <a:latin typeface="Cambria Math" panose="02040503050406030204" pitchFamily="18" charset="0"/>
                            </a:rPr>
                            <m:t> </m:t>
                          </m:r>
                          <m:sSup>
                            <m:sSupPr>
                              <m:ctrlPr>
                                <a:rPr lang="en-US" sz="2400" b="0" i="1" smtClean="0">
                                  <a:solidFill>
                                    <a:schemeClr val="tx1"/>
                                  </a:solidFill>
                                  <a:latin typeface="Cambria Math" panose="02040503050406030204" pitchFamily="18" charset="0"/>
                                </a:rPr>
                              </m:ctrlPr>
                            </m:sSupPr>
                            <m:e>
                              <m:r>
                                <m:rPr>
                                  <m:sty m:val="p"/>
                                </m:rPr>
                                <a:rPr lang="en-US" sz="2400" b="0" i="0" smtClean="0">
                                  <a:solidFill>
                                    <a:schemeClr val="tx1"/>
                                  </a:solidFill>
                                  <a:latin typeface="Cambria Math" panose="02040503050406030204" pitchFamily="18" charset="0"/>
                                </a:rPr>
                                <m:t>m</m:t>
                              </m:r>
                            </m:e>
                            <m:sup>
                              <m:r>
                                <a:rPr lang="en-US" sz="2400" b="0" i="0" smtClean="0">
                                  <a:solidFill>
                                    <a:schemeClr val="tx1"/>
                                  </a:solidFill>
                                  <a:latin typeface="Cambria Math" panose="02040503050406030204" pitchFamily="18" charset="0"/>
                                </a:rPr>
                                <m:t>−3</m:t>
                              </m:r>
                            </m:sup>
                          </m:sSup>
                        </m:e>
                      </m:d>
                      <m:d>
                        <m:dPr>
                          <m:ctrlPr>
                            <a:rPr lang="en-US" sz="2400" b="0" i="1" smtClean="0">
                              <a:latin typeface="Cambria Math" panose="02040503050406030204" pitchFamily="18" charset="0"/>
                            </a:rPr>
                          </m:ctrlPr>
                        </m:dPr>
                        <m:e>
                          <m:r>
                            <a:rPr lang="en-US" sz="2400" b="0" i="1" smtClean="0">
                              <a:latin typeface="Cambria Math" panose="02040503050406030204" pitchFamily="18" charset="0"/>
                            </a:rPr>
                            <m:t>0.2 </m:t>
                          </m:r>
                          <m:r>
                            <m:rPr>
                              <m:sty m:val="p"/>
                            </m:rPr>
                            <a:rPr lang="en-US" sz="2400" b="0" i="0" smtClean="0">
                              <a:latin typeface="Cambria Math" panose="02040503050406030204" pitchFamily="18" charset="0"/>
                            </a:rPr>
                            <m:t>m</m:t>
                          </m:r>
                        </m:e>
                      </m:d>
                      <m:d>
                        <m:dPr>
                          <m:ctrlPr>
                            <a:rPr lang="en-US" sz="2400" i="1" smtClean="0">
                              <a:solidFill>
                                <a:schemeClr val="tx1"/>
                              </a:solidFill>
                              <a:latin typeface="Cambria Math" panose="02040503050406030204" pitchFamily="18" charset="0"/>
                            </a:rPr>
                          </m:ctrlPr>
                        </m:dPr>
                        <m:e>
                          <m:r>
                            <a:rPr lang="en-US" sz="2400" b="0" i="1" smtClean="0">
                              <a:solidFill>
                                <a:schemeClr val="tx1"/>
                              </a:solidFill>
                              <a:latin typeface="Cambria Math" panose="02040503050406030204" pitchFamily="18" charset="0"/>
                            </a:rPr>
                            <m:t>−3 </m:t>
                          </m:r>
                          <m:r>
                            <a:rPr lang="en-US" sz="2400" i="1">
                              <a:solidFill>
                                <a:schemeClr val="tx1"/>
                              </a:solidFill>
                              <a:latin typeface="Cambria Math" panose="02040503050406030204" pitchFamily="18" charset="0"/>
                              <a:ea typeface="Cambria Math" panose="02040503050406030204" pitchFamily="18" charset="0"/>
                            </a:rPr>
                            <m:t>°</m:t>
                          </m:r>
                          <m:r>
                            <m:rPr>
                              <m:sty m:val="p"/>
                            </m:rPr>
                            <a:rPr lang="en-US" sz="2400">
                              <a:solidFill>
                                <a:schemeClr val="tx1"/>
                              </a:solidFill>
                              <a:latin typeface="Cambria Math" panose="02040503050406030204" pitchFamily="18" charset="0"/>
                            </a:rPr>
                            <m:t>C</m:t>
                          </m:r>
                          <m:r>
                            <a:rPr lang="en-US" sz="2400" i="0">
                              <a:solidFill>
                                <a:schemeClr val="tx1"/>
                              </a:solidFill>
                              <a:latin typeface="Cambria Math" panose="02040503050406030204" pitchFamily="18" charset="0"/>
                            </a:rPr>
                            <m:t>−</m:t>
                          </m:r>
                          <m:r>
                            <a:rPr lang="en-US" sz="2400" b="0" i="1" smtClean="0">
                              <a:latin typeface="Cambria Math" panose="02040503050406030204" pitchFamily="18" charset="0"/>
                            </a:rPr>
                            <m:t>0</m:t>
                          </m:r>
                          <m:r>
                            <a:rPr lang="en-US" sz="2400" i="1">
                              <a:latin typeface="Cambria Math" panose="02040503050406030204" pitchFamily="18" charset="0"/>
                            </a:rPr>
                            <m:t> </m:t>
                          </m:r>
                          <m:r>
                            <a:rPr lang="en-US" sz="2400" i="1">
                              <a:latin typeface="Cambria Math" panose="02040503050406030204" pitchFamily="18" charset="0"/>
                              <a:ea typeface="Cambria Math" panose="02040503050406030204" pitchFamily="18" charset="0"/>
                            </a:rPr>
                            <m:t>°</m:t>
                          </m:r>
                          <m:r>
                            <m:rPr>
                              <m:sty m:val="p"/>
                            </m:rPr>
                            <a:rPr lang="en-US" sz="2400">
                              <a:latin typeface="Cambria Math" panose="02040503050406030204" pitchFamily="18" charset="0"/>
                            </a:rPr>
                            <m:t>C</m:t>
                          </m:r>
                        </m:e>
                      </m:d>
                    </m:oMath>
                  </m:oMathPara>
                </a14:m>
                <a:endParaRPr lang="en-US" dirty="0"/>
              </a:p>
            </p:txBody>
          </p:sp>
        </mc:Choice>
        <mc:Fallback xmlns="">
          <p:sp>
            <p:nvSpPr>
              <p:cNvPr id="10" name="TextBox 9">
                <a:extLst>
                  <a:ext uri="{FF2B5EF4-FFF2-40B4-BE49-F238E27FC236}">
                    <a16:creationId xmlns:a16="http://schemas.microsoft.com/office/drawing/2014/main" id="{0B552D16-0C53-40E6-9581-C470ABDC66BA}"/>
                  </a:ext>
                </a:extLst>
              </p:cNvPr>
              <p:cNvSpPr txBox="1">
                <a:spLocks noRot="1" noChangeAspect="1" noMove="1" noResize="1" noEditPoints="1" noAdjustHandles="1" noChangeArrowheads="1" noChangeShapeType="1" noTextEdit="1"/>
              </p:cNvSpPr>
              <p:nvPr/>
            </p:nvSpPr>
            <p:spPr>
              <a:xfrm>
                <a:off x="1489305" y="2824945"/>
                <a:ext cx="10387178" cy="461665"/>
              </a:xfrm>
              <a:prstGeom prst="rect">
                <a:avLst/>
              </a:prstGeom>
              <a:blipFill>
                <a:blip r:embed="rId3"/>
                <a:stretch>
                  <a:fillRect b="-17105"/>
                </a:stretch>
              </a:blipFill>
            </p:spPr>
            <p:txBody>
              <a:bodyPr/>
              <a:lstStyle/>
              <a:p>
                <a:r>
                  <a:rPr lang="en-US">
                    <a:noFill/>
                  </a:rPr>
                  <a:t> </a:t>
                </a:r>
              </a:p>
            </p:txBody>
          </p:sp>
        </mc:Fallback>
      </mc:AlternateContent>
      <p:cxnSp>
        <p:nvCxnSpPr>
          <p:cNvPr id="12" name="Straight Connector 11">
            <a:extLst>
              <a:ext uri="{FF2B5EF4-FFF2-40B4-BE49-F238E27FC236}">
                <a16:creationId xmlns:a16="http://schemas.microsoft.com/office/drawing/2014/main" id="{1597CA96-A4E7-4DA4-A601-21665BB7760D}"/>
              </a:ext>
            </a:extLst>
          </p:cNvPr>
          <p:cNvCxnSpPr/>
          <p:nvPr/>
        </p:nvCxnSpPr>
        <p:spPr>
          <a:xfrm flipV="1">
            <a:off x="3128210" y="2814393"/>
            <a:ext cx="589547" cy="4483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6085D4B-7DE9-41DC-ADF1-55D880BC368A}"/>
              </a:ext>
            </a:extLst>
          </p:cNvPr>
          <p:cNvCxnSpPr/>
          <p:nvPr/>
        </p:nvCxnSpPr>
        <p:spPr>
          <a:xfrm flipV="1">
            <a:off x="5274801" y="2814393"/>
            <a:ext cx="589547" cy="4483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658D9CF-AD9C-4AF2-9D29-FF0B218165D5}"/>
              </a:ext>
            </a:extLst>
          </p:cNvPr>
          <p:cNvCxnSpPr/>
          <p:nvPr/>
        </p:nvCxnSpPr>
        <p:spPr>
          <a:xfrm flipV="1">
            <a:off x="3717757" y="2814393"/>
            <a:ext cx="589547" cy="4483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9AD643D-4F28-44CD-8FF8-60FF67C669F1}"/>
              </a:ext>
            </a:extLst>
          </p:cNvPr>
          <p:cNvCxnSpPr>
            <a:cxnSpLocks/>
          </p:cNvCxnSpPr>
          <p:nvPr/>
        </p:nvCxnSpPr>
        <p:spPr>
          <a:xfrm flipV="1">
            <a:off x="8023538" y="2831580"/>
            <a:ext cx="340894" cy="4140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E9C064E-B805-447E-8641-845EE2D3C109}"/>
              </a:ext>
            </a:extLst>
          </p:cNvPr>
          <p:cNvCxnSpPr>
            <a:cxnSpLocks/>
          </p:cNvCxnSpPr>
          <p:nvPr/>
        </p:nvCxnSpPr>
        <p:spPr>
          <a:xfrm flipV="1">
            <a:off x="8883316" y="2824945"/>
            <a:ext cx="340894" cy="4140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B5161-F610-4A00-A1E3-F14A63FD1243}"/>
              </a:ext>
            </a:extLst>
          </p:cNvPr>
          <p:cNvCxnSpPr>
            <a:cxnSpLocks/>
          </p:cNvCxnSpPr>
          <p:nvPr/>
        </p:nvCxnSpPr>
        <p:spPr>
          <a:xfrm flipV="1">
            <a:off x="6963800" y="2838403"/>
            <a:ext cx="340894" cy="4140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E38875A-9D93-4A92-B263-BE5D949D3547}"/>
              </a:ext>
            </a:extLst>
          </p:cNvPr>
          <p:cNvCxnSpPr>
            <a:cxnSpLocks/>
          </p:cNvCxnSpPr>
          <p:nvPr/>
        </p:nvCxnSpPr>
        <p:spPr>
          <a:xfrm flipV="1">
            <a:off x="6039088" y="2845105"/>
            <a:ext cx="252946" cy="1791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70DE923-FE3B-4D97-BA5D-61929ABA37A7}"/>
                  </a:ext>
                </a:extLst>
              </p:cNvPr>
              <p:cNvSpPr txBox="1"/>
              <p:nvPr/>
            </p:nvSpPr>
            <p:spPr>
              <a:xfrm>
                <a:off x="5920894" y="2521022"/>
                <a:ext cx="445524" cy="338554"/>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1600" b="0" i="1" smtClean="0">
                          <a:solidFill>
                            <a:srgbClr val="FF0000"/>
                          </a:solidFill>
                          <a:latin typeface="Cambria Math" panose="02040503050406030204" pitchFamily="18" charset="0"/>
                        </a:rPr>
                        <m:t>−2</m:t>
                      </m:r>
                    </m:oMath>
                  </m:oMathPara>
                </a14:m>
                <a:endParaRPr lang="en-US" sz="1200" dirty="0">
                  <a:solidFill>
                    <a:srgbClr val="FF0000"/>
                  </a:solidFill>
                </a:endParaRPr>
              </a:p>
            </p:txBody>
          </p:sp>
        </mc:Choice>
        <mc:Fallback xmlns="">
          <p:sp>
            <p:nvSpPr>
              <p:cNvPr id="22" name="TextBox 21">
                <a:extLst>
                  <a:ext uri="{FF2B5EF4-FFF2-40B4-BE49-F238E27FC236}">
                    <a16:creationId xmlns:a16="http://schemas.microsoft.com/office/drawing/2014/main" id="{E70DE923-FE3B-4D97-BA5D-61929ABA37A7}"/>
                  </a:ext>
                </a:extLst>
              </p:cNvPr>
              <p:cNvSpPr txBox="1">
                <a:spLocks noRot="1" noChangeAspect="1" noMove="1" noResize="1" noEditPoints="1" noAdjustHandles="1" noChangeArrowheads="1" noChangeShapeType="1" noTextEdit="1"/>
              </p:cNvSpPr>
              <p:nvPr/>
            </p:nvSpPr>
            <p:spPr>
              <a:xfrm>
                <a:off x="5920894" y="2521022"/>
                <a:ext cx="445524" cy="33855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193101E-C118-4B6F-A9FC-2CAFBAA420EB}"/>
                  </a:ext>
                </a:extLst>
              </p:cNvPr>
              <p:cNvSpPr txBox="1"/>
              <p:nvPr/>
            </p:nvSpPr>
            <p:spPr>
              <a:xfrm>
                <a:off x="1501337" y="3340922"/>
                <a:ext cx="2100513" cy="46166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400" i="0" smtClean="0">
                          <a:latin typeface="Cambria Math" panose="02040503050406030204" pitchFamily="18" charset="0"/>
                        </a:rPr>
                        <m:t>=</m:t>
                      </m:r>
                      <m:r>
                        <a:rPr lang="en-US" sz="2400" b="0" i="1" smtClean="0">
                          <a:latin typeface="Cambria Math" panose="02040503050406030204" pitchFamily="18" charset="0"/>
                        </a:rPr>
                        <m:t>1.26 </m:t>
                      </m:r>
                      <m:r>
                        <m:rPr>
                          <m:sty m:val="p"/>
                        </m:rPr>
                        <a:rPr lang="en-US" sz="2400" b="0" i="0" smtClean="0">
                          <a:latin typeface="Cambria Math" panose="02040503050406030204" pitchFamily="18" charset="0"/>
                        </a:rPr>
                        <m:t>MJ</m:t>
                      </m:r>
                      <m:r>
                        <a:rPr lang="en-US" sz="2400" b="0" i="0" smtClean="0">
                          <a:latin typeface="Cambria Math" panose="02040503050406030204" pitchFamily="18" charset="0"/>
                        </a:rPr>
                        <m:t> </m:t>
                      </m:r>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m</m:t>
                          </m:r>
                        </m:e>
                        <m:sup>
                          <m:r>
                            <a:rPr lang="en-US" sz="2400" b="0" i="0" smtClean="0">
                              <a:latin typeface="Cambria Math" panose="02040503050406030204" pitchFamily="18" charset="0"/>
                            </a:rPr>
                            <m:t>−2</m:t>
                          </m:r>
                        </m:sup>
                      </m:sSup>
                    </m:oMath>
                  </m:oMathPara>
                </a14:m>
                <a:endParaRPr lang="en-US" dirty="0"/>
              </a:p>
            </p:txBody>
          </p:sp>
        </mc:Choice>
        <mc:Fallback xmlns="">
          <p:sp>
            <p:nvSpPr>
              <p:cNvPr id="24" name="TextBox 23">
                <a:extLst>
                  <a:ext uri="{FF2B5EF4-FFF2-40B4-BE49-F238E27FC236}">
                    <a16:creationId xmlns:a16="http://schemas.microsoft.com/office/drawing/2014/main" id="{9193101E-C118-4B6F-A9FC-2CAFBAA420EB}"/>
                  </a:ext>
                </a:extLst>
              </p:cNvPr>
              <p:cNvSpPr txBox="1">
                <a:spLocks noRot="1" noChangeAspect="1" noMove="1" noResize="1" noEditPoints="1" noAdjustHandles="1" noChangeArrowheads="1" noChangeShapeType="1" noTextEdit="1"/>
              </p:cNvSpPr>
              <p:nvPr/>
            </p:nvSpPr>
            <p:spPr>
              <a:xfrm>
                <a:off x="1501337" y="3340922"/>
                <a:ext cx="2100513" cy="461665"/>
              </a:xfrm>
              <a:prstGeom prst="rect">
                <a:avLst/>
              </a:prstGeom>
              <a:blipFill>
                <a:blip r:embed="rId5"/>
                <a:stretch>
                  <a:fillRect b="-144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574587B-1C58-4BF0-8F18-2D871B41E7B7}"/>
                  </a:ext>
                </a:extLst>
              </p:cNvPr>
              <p:cNvSpPr txBox="1"/>
              <p:nvPr/>
            </p:nvSpPr>
            <p:spPr>
              <a:xfrm>
                <a:off x="9238749" y="2688071"/>
                <a:ext cx="1722020" cy="71468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1 </m:t>
                              </m:r>
                              <m:r>
                                <m:rPr>
                                  <m:sty m:val="p"/>
                                </m:rPr>
                                <a:rPr lang="en-US" b="0" i="0" smtClean="0">
                                  <a:latin typeface="Cambria Math" panose="02040503050406030204" pitchFamily="18" charset="0"/>
                                </a:rPr>
                                <m:t>MJ</m:t>
                              </m:r>
                            </m:num>
                            <m:den>
                              <m:r>
                                <a:rPr lang="en-US" b="0" i="1" smtClean="0">
                                  <a:latin typeface="Cambria Math" panose="02040503050406030204" pitchFamily="18" charset="0"/>
                                </a:rPr>
                                <m:t>1000000 </m:t>
                              </m:r>
                              <m:r>
                                <m:rPr>
                                  <m:sty m:val="p"/>
                                </m:rPr>
                                <a:rPr lang="en-US" b="0" i="0" smtClean="0">
                                  <a:latin typeface="Cambria Math" panose="02040503050406030204" pitchFamily="18" charset="0"/>
                                </a:rPr>
                                <m:t>J</m:t>
                              </m:r>
                            </m:den>
                          </m:f>
                        </m:e>
                      </m:d>
                    </m:oMath>
                  </m:oMathPara>
                </a14:m>
                <a:endParaRPr lang="en-US" dirty="0"/>
              </a:p>
            </p:txBody>
          </p:sp>
        </mc:Choice>
        <mc:Fallback xmlns="">
          <p:sp>
            <p:nvSpPr>
              <p:cNvPr id="26" name="TextBox 25">
                <a:extLst>
                  <a:ext uri="{FF2B5EF4-FFF2-40B4-BE49-F238E27FC236}">
                    <a16:creationId xmlns:a16="http://schemas.microsoft.com/office/drawing/2014/main" id="{D574587B-1C58-4BF0-8F18-2D871B41E7B7}"/>
                  </a:ext>
                </a:extLst>
              </p:cNvPr>
              <p:cNvSpPr txBox="1">
                <a:spLocks noRot="1" noChangeAspect="1" noMove="1" noResize="1" noEditPoints="1" noAdjustHandles="1" noChangeArrowheads="1" noChangeShapeType="1" noTextEdit="1"/>
              </p:cNvSpPr>
              <p:nvPr/>
            </p:nvSpPr>
            <p:spPr>
              <a:xfrm>
                <a:off x="9238749" y="2688071"/>
                <a:ext cx="1722020" cy="714683"/>
              </a:xfrm>
              <a:prstGeom prst="rect">
                <a:avLst/>
              </a:prstGeom>
              <a:blipFill>
                <a:blip r:embed="rId6"/>
                <a:stretch>
                  <a:fillRect/>
                </a:stretch>
              </a:blipFill>
            </p:spPr>
            <p:txBody>
              <a:bodyPr/>
              <a:lstStyle/>
              <a:p>
                <a:r>
                  <a:rPr lang="en-US">
                    <a:noFill/>
                  </a:rPr>
                  <a:t> </a:t>
                </a:r>
              </a:p>
            </p:txBody>
          </p:sp>
        </mc:Fallback>
      </mc:AlternateContent>
      <p:cxnSp>
        <p:nvCxnSpPr>
          <p:cNvPr id="27" name="Straight Connector 26">
            <a:extLst>
              <a:ext uri="{FF2B5EF4-FFF2-40B4-BE49-F238E27FC236}">
                <a16:creationId xmlns:a16="http://schemas.microsoft.com/office/drawing/2014/main" id="{90C88145-F2C0-4A50-BA16-C408C89BAD6D}"/>
              </a:ext>
            </a:extLst>
          </p:cNvPr>
          <p:cNvCxnSpPr>
            <a:cxnSpLocks/>
          </p:cNvCxnSpPr>
          <p:nvPr/>
        </p:nvCxnSpPr>
        <p:spPr>
          <a:xfrm flipV="1">
            <a:off x="10371170" y="3081508"/>
            <a:ext cx="131484" cy="2681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80E02F8-CBD9-4A35-BC76-0FBA9520337B}"/>
              </a:ext>
            </a:extLst>
          </p:cNvPr>
          <p:cNvCxnSpPr>
            <a:cxnSpLocks/>
          </p:cNvCxnSpPr>
          <p:nvPr/>
        </p:nvCxnSpPr>
        <p:spPr>
          <a:xfrm flipV="1">
            <a:off x="2829702" y="2870647"/>
            <a:ext cx="340894" cy="4140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51341CA-FF56-45B4-B55F-315837B967B8}"/>
              </a:ext>
            </a:extLst>
          </p:cNvPr>
          <p:cNvSpPr txBox="1"/>
          <p:nvPr/>
        </p:nvSpPr>
        <p:spPr>
          <a:xfrm rot="16200000">
            <a:off x="-498235" y="2902832"/>
            <a:ext cx="1653017" cy="369332"/>
          </a:xfrm>
          <a:prstGeom prst="rect">
            <a:avLst/>
          </a:prstGeom>
          <a:noFill/>
        </p:spPr>
        <p:txBody>
          <a:bodyPr wrap="none" rtlCol="0">
            <a:spAutoFit/>
          </a:bodyPr>
          <a:lstStyle/>
          <a:p>
            <a:r>
              <a:rPr lang="en-US" dirty="0"/>
              <a:t>Warming phase</a:t>
            </a:r>
          </a:p>
        </p:txBody>
      </p:sp>
      <p:sp>
        <p:nvSpPr>
          <p:cNvPr id="32" name="TextBox 31">
            <a:extLst>
              <a:ext uri="{FF2B5EF4-FFF2-40B4-BE49-F238E27FC236}">
                <a16:creationId xmlns:a16="http://schemas.microsoft.com/office/drawing/2014/main" id="{56343A9C-2B06-4C16-8A5A-F65A4FD6C9A6}"/>
              </a:ext>
            </a:extLst>
          </p:cNvPr>
          <p:cNvSpPr txBox="1"/>
          <p:nvPr/>
        </p:nvSpPr>
        <p:spPr>
          <a:xfrm rot="16200000">
            <a:off x="-480601" y="5308272"/>
            <a:ext cx="1617751" cy="369332"/>
          </a:xfrm>
          <a:prstGeom prst="rect">
            <a:avLst/>
          </a:prstGeom>
          <a:noFill/>
        </p:spPr>
        <p:txBody>
          <a:bodyPr wrap="none" rtlCol="0">
            <a:spAutoFit/>
          </a:bodyPr>
          <a:lstStyle/>
          <a:p>
            <a:r>
              <a:rPr lang="en-US" dirty="0"/>
              <a:t>Ripening phase</a:t>
            </a:r>
          </a:p>
        </p:txBody>
      </p:sp>
    </p:spTree>
    <p:extLst>
      <p:ext uri="{BB962C8B-B14F-4D97-AF65-F5344CB8AC3E}">
        <p14:creationId xmlns:p14="http://schemas.microsoft.com/office/powerpoint/2010/main" val="397019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10"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par>
                                <p:cTn id="46" presetID="10" presetClass="entr" presetSubtype="0"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p:bldP spid="24"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Precipitation: physics of water in air</a:t>
            </a:r>
          </a:p>
        </p:txBody>
      </p:sp>
      <p:sp>
        <p:nvSpPr>
          <p:cNvPr id="4" name="TextBox 3"/>
          <p:cNvSpPr txBox="1"/>
          <p:nvPr/>
        </p:nvSpPr>
        <p:spPr>
          <a:xfrm>
            <a:off x="1306901" y="2238375"/>
            <a:ext cx="8000588" cy="369332"/>
          </a:xfrm>
          <a:prstGeom prst="rect">
            <a:avLst/>
          </a:prstGeom>
          <a:noFill/>
        </p:spPr>
        <p:txBody>
          <a:bodyPr wrap="none" rtlCol="0">
            <a:spAutoFit/>
          </a:bodyPr>
          <a:lstStyle/>
          <a:p>
            <a:r>
              <a:rPr lang="en-US" b="1" i="1" dirty="0"/>
              <a:t>Vapor pressure (or absolute vapor pressure):</a:t>
            </a:r>
            <a:r>
              <a:rPr lang="en-US" dirty="0"/>
              <a:t> partial pressure of water in air [F L</a:t>
            </a:r>
            <a:r>
              <a:rPr lang="en-US" baseline="30000" dirty="0"/>
              <a:t>-2</a:t>
            </a:r>
            <a:r>
              <a:rPr lang="en-US" dirty="0"/>
              <a:t>]</a:t>
            </a:r>
          </a:p>
        </p:txBody>
      </p:sp>
      <mc:AlternateContent xmlns:mc="http://schemas.openxmlformats.org/markup-compatibility/2006" xmlns:a14="http://schemas.microsoft.com/office/drawing/2010/main">
        <mc:Choice Requires="a14">
          <p:sp>
            <p:nvSpPr>
              <p:cNvPr id="5" name="TextBox 4"/>
              <p:cNvSpPr txBox="1"/>
              <p:nvPr/>
            </p:nvSpPr>
            <p:spPr>
              <a:xfrm>
                <a:off x="1306901" y="1462088"/>
                <a:ext cx="9342050" cy="646331"/>
              </a:xfrm>
              <a:prstGeom prst="rect">
                <a:avLst/>
              </a:prstGeom>
              <a:noFill/>
            </p:spPr>
            <p:txBody>
              <a:bodyPr wrap="square" rtlCol="0">
                <a:spAutoFit/>
              </a:bodyPr>
              <a:lstStyle/>
              <a:p>
                <a:pPr marL="231775" indent="-231775"/>
                <a:r>
                  <a:rPr lang="en-US" b="1" i="1" dirty="0"/>
                  <a:t>Partial pressure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𝒆</m:t>
                        </m:r>
                      </m:e>
                      <m:sub>
                        <m:r>
                          <a:rPr lang="en-US" b="1" i="1" smtClean="0">
                            <a:latin typeface="Cambria Math" panose="02040503050406030204" pitchFamily="18" charset="0"/>
                          </a:rPr>
                          <m:t>𝒘</m:t>
                        </m:r>
                      </m:sub>
                    </m:sSub>
                  </m:oMath>
                </a14:m>
                <a:r>
                  <a:rPr lang="en-US" b="1" i="1" dirty="0"/>
                  <a:t>):</a:t>
                </a:r>
                <a:r>
                  <a:rPr lang="en-US" dirty="0"/>
                  <a:t> the amount of a gas in a mixture of gasses expressed as the force per unit area exerted by that gas [F L</a:t>
                </a:r>
                <a:r>
                  <a:rPr lang="en-US" baseline="30000" dirty="0"/>
                  <a:t>-2</a:t>
                </a:r>
                <a:r>
                  <a:rPr lang="en-US" dirty="0"/>
                  <a:t>] example units: kPa (</a:t>
                </a:r>
                <a:r>
                  <a:rPr lang="en-US" dirty="0" err="1"/>
                  <a:t>kN</a:t>
                </a:r>
                <a:r>
                  <a:rPr lang="en-US" dirty="0"/>
                  <a:t> m</a:t>
                </a:r>
                <a:r>
                  <a:rPr lang="en-US" baseline="30000" dirty="0"/>
                  <a:t>-2</a:t>
                </a:r>
                <a:r>
                  <a:rPr lang="en-US" dirty="0"/>
                  <a:t>), psi, mm Hg</a:t>
                </a:r>
              </a:p>
            </p:txBody>
          </p:sp>
        </mc:Choice>
        <mc:Fallback xmlns="">
          <p:sp>
            <p:nvSpPr>
              <p:cNvPr id="5" name="TextBox 4"/>
              <p:cNvSpPr txBox="1">
                <a:spLocks noRot="1" noChangeAspect="1" noMove="1" noResize="1" noEditPoints="1" noAdjustHandles="1" noChangeArrowheads="1" noChangeShapeType="1" noTextEdit="1"/>
              </p:cNvSpPr>
              <p:nvPr/>
            </p:nvSpPr>
            <p:spPr>
              <a:xfrm>
                <a:off x="1306901" y="1462088"/>
                <a:ext cx="9342050" cy="646331"/>
              </a:xfrm>
              <a:prstGeom prst="rect">
                <a:avLst/>
              </a:prstGeom>
              <a:blipFill>
                <a:blip r:embed="rId2"/>
                <a:stretch>
                  <a:fillRect l="-522" t="-5660" b="-14151"/>
                </a:stretch>
              </a:blipFill>
            </p:spPr>
            <p:txBody>
              <a:bodyPr/>
              <a:lstStyle/>
              <a:p>
                <a:r>
                  <a:rPr lang="en-US">
                    <a:noFill/>
                  </a:rPr>
                  <a:t> </a:t>
                </a:r>
              </a:p>
            </p:txBody>
          </p:sp>
        </mc:Fallback>
      </mc:AlternateContent>
      <p:sp>
        <p:nvSpPr>
          <p:cNvPr id="6" name="TextBox 5"/>
          <p:cNvSpPr txBox="1"/>
          <p:nvPr/>
        </p:nvSpPr>
        <p:spPr>
          <a:xfrm>
            <a:off x="1306901" y="2713076"/>
            <a:ext cx="8872429" cy="369332"/>
          </a:xfrm>
          <a:prstGeom prst="rect">
            <a:avLst/>
          </a:prstGeom>
          <a:noFill/>
        </p:spPr>
        <p:txBody>
          <a:bodyPr wrap="none" rtlCol="0">
            <a:spAutoFit/>
          </a:bodyPr>
          <a:lstStyle/>
          <a:p>
            <a:r>
              <a:rPr lang="en-US" b="1" i="1" dirty="0"/>
              <a:t>Absolute humidity:</a:t>
            </a:r>
            <a:r>
              <a:rPr lang="en-US" dirty="0"/>
              <a:t> concentration or density of water in the air [M L</a:t>
            </a:r>
            <a:r>
              <a:rPr lang="en-US" baseline="30000" dirty="0"/>
              <a:t>-3</a:t>
            </a:r>
            <a:r>
              <a:rPr lang="en-US" dirty="0"/>
              <a:t>] example units: kg m</a:t>
            </a:r>
            <a:r>
              <a:rPr lang="en-US" baseline="30000" dirty="0"/>
              <a:t>-3</a:t>
            </a:r>
          </a:p>
        </p:txBody>
      </p:sp>
      <mc:AlternateContent xmlns:mc="http://schemas.openxmlformats.org/markup-compatibility/2006" xmlns:a14="http://schemas.microsoft.com/office/drawing/2010/main">
        <mc:Choice Requires="a14">
          <p:sp>
            <p:nvSpPr>
              <p:cNvPr id="7" name="TextBox 6"/>
              <p:cNvSpPr txBox="1"/>
              <p:nvPr/>
            </p:nvSpPr>
            <p:spPr>
              <a:xfrm>
                <a:off x="1306901" y="3094487"/>
                <a:ext cx="9342050" cy="646331"/>
              </a:xfrm>
              <a:prstGeom prst="rect">
                <a:avLst/>
              </a:prstGeom>
              <a:noFill/>
            </p:spPr>
            <p:txBody>
              <a:bodyPr wrap="square" rtlCol="0">
                <a:spAutoFit/>
              </a:bodyPr>
              <a:lstStyle/>
              <a:p>
                <a:pPr marL="231775" indent="-231775"/>
                <a:r>
                  <a:rPr lang="en-US" b="1" i="1" dirty="0"/>
                  <a:t>Saturation vapor pressure(</a:t>
                </a:r>
                <a14:m>
                  <m:oMath xmlns:m="http://schemas.openxmlformats.org/officeDocument/2006/math">
                    <m:sSubSup>
                      <m:sSubSupPr>
                        <m:ctrlPr>
                          <a:rPr lang="en-US" b="1" i="1" smtClean="0">
                            <a:latin typeface="Cambria Math" panose="02040503050406030204" pitchFamily="18" charset="0"/>
                          </a:rPr>
                        </m:ctrlPr>
                      </m:sSubSupPr>
                      <m:e>
                        <m:r>
                          <a:rPr lang="en-US" b="1" i="1" smtClean="0">
                            <a:latin typeface="Cambria Math" panose="02040503050406030204" pitchFamily="18" charset="0"/>
                          </a:rPr>
                          <m:t>𝒆</m:t>
                        </m:r>
                      </m:e>
                      <m:sub>
                        <m:r>
                          <a:rPr lang="en-US" b="1" i="1" smtClean="0">
                            <a:latin typeface="Cambria Math" panose="02040503050406030204" pitchFamily="18" charset="0"/>
                          </a:rPr>
                          <m:t>𝒘</m:t>
                        </m:r>
                      </m:sub>
                      <m:sup>
                        <m:r>
                          <a:rPr lang="en-US" b="1" i="1" smtClean="0">
                            <a:latin typeface="Cambria Math" panose="02040503050406030204" pitchFamily="18" charset="0"/>
                          </a:rPr>
                          <m:t>∗</m:t>
                        </m:r>
                      </m:sup>
                    </m:sSubSup>
                  </m:oMath>
                </a14:m>
                <a:r>
                  <a:rPr lang="en-US" b="1" i="1" dirty="0"/>
                  <a:t>):</a:t>
                </a:r>
                <a:r>
                  <a:rPr lang="en-US" dirty="0"/>
                  <a:t>  vapor pressure at saturation, or the limit of how much water vapor the air can hold [F L</a:t>
                </a:r>
                <a:r>
                  <a:rPr lang="en-US" baseline="30000" dirty="0"/>
                  <a:t>-2</a:t>
                </a:r>
                <a:r>
                  <a:rPr lang="en-US" dirty="0"/>
                  <a:t>]</a:t>
                </a:r>
              </a:p>
            </p:txBody>
          </p:sp>
        </mc:Choice>
        <mc:Fallback xmlns="">
          <p:sp>
            <p:nvSpPr>
              <p:cNvPr id="7" name="TextBox 6"/>
              <p:cNvSpPr txBox="1">
                <a:spLocks noRot="1" noChangeAspect="1" noMove="1" noResize="1" noEditPoints="1" noAdjustHandles="1" noChangeArrowheads="1" noChangeShapeType="1" noTextEdit="1"/>
              </p:cNvSpPr>
              <p:nvPr/>
            </p:nvSpPr>
            <p:spPr>
              <a:xfrm>
                <a:off x="1306901" y="3094487"/>
                <a:ext cx="9342050" cy="646331"/>
              </a:xfrm>
              <a:prstGeom prst="rect">
                <a:avLst/>
              </a:prstGeom>
              <a:blipFill>
                <a:blip r:embed="rId3"/>
                <a:stretch>
                  <a:fillRect l="-522" t="-5660" b="-14151"/>
                </a:stretch>
              </a:blipFill>
            </p:spPr>
            <p:txBody>
              <a:bodyPr/>
              <a:lstStyle/>
              <a:p>
                <a:r>
                  <a:rPr lang="en-US">
                    <a:noFill/>
                  </a:rPr>
                  <a:t> </a:t>
                </a:r>
              </a:p>
            </p:txBody>
          </p:sp>
        </mc:Fallback>
      </mc:AlternateContent>
      <p:sp>
        <p:nvSpPr>
          <p:cNvPr id="13" name="TextBox 12"/>
          <p:cNvSpPr txBox="1"/>
          <p:nvPr/>
        </p:nvSpPr>
        <p:spPr>
          <a:xfrm>
            <a:off x="2011750" y="3721144"/>
            <a:ext cx="9342050" cy="369332"/>
          </a:xfrm>
          <a:prstGeom prst="rect">
            <a:avLst/>
          </a:prstGeom>
          <a:noFill/>
        </p:spPr>
        <p:txBody>
          <a:bodyPr wrap="square" rtlCol="0">
            <a:spAutoFit/>
          </a:bodyPr>
          <a:lstStyle/>
          <a:p>
            <a:r>
              <a:rPr lang="en-US" dirty="0"/>
              <a:t>Function of temperature</a:t>
            </a:r>
          </a:p>
        </p:txBody>
      </p:sp>
      <p:sp>
        <p:nvSpPr>
          <p:cNvPr id="3" name="Rectangle 2">
            <a:extLst>
              <a:ext uri="{FF2B5EF4-FFF2-40B4-BE49-F238E27FC236}">
                <a16:creationId xmlns:a16="http://schemas.microsoft.com/office/drawing/2014/main" id="{99EA61A4-EA56-4C6C-9F32-C312EDD10EE5}"/>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6</a:t>
            </a:fld>
            <a:endParaRPr lang="en-US" dirty="0">
              <a:solidFill>
                <a:schemeClr val="tx1"/>
              </a:solidFill>
            </a:endParaRPr>
          </a:p>
        </p:txBody>
      </p:sp>
    </p:spTree>
    <p:extLst>
      <p:ext uri="{BB962C8B-B14F-4D97-AF65-F5344CB8AC3E}">
        <p14:creationId xmlns:p14="http://schemas.microsoft.com/office/powerpoint/2010/main" val="109352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8947" y="262226"/>
            <a:ext cx="6983008" cy="910789"/>
          </a:xfrm>
        </p:spPr>
        <p:txBody>
          <a:bodyPr>
            <a:normAutofit/>
          </a:bodyPr>
          <a:lstStyle/>
          <a:p>
            <a:r>
              <a:rPr lang="en-US" dirty="0"/>
              <a:t>Ripening Phase (Latent Heat)</a:t>
            </a:r>
          </a:p>
        </p:txBody>
      </p:sp>
      <p:sp>
        <p:nvSpPr>
          <p:cNvPr id="11" name="TextBox 10"/>
          <p:cNvSpPr txBox="1"/>
          <p:nvPr/>
        </p:nvSpPr>
        <p:spPr>
          <a:xfrm>
            <a:off x="1787971" y="3328035"/>
            <a:ext cx="2288419" cy="1200329"/>
          </a:xfrm>
          <a:prstGeom prst="rect">
            <a:avLst/>
          </a:prstGeom>
          <a:noFill/>
        </p:spPr>
        <p:txBody>
          <a:bodyPr wrap="square" rtlCol="0">
            <a:spAutoFit/>
          </a:bodyPr>
          <a:lstStyle/>
          <a:p>
            <a:r>
              <a:rPr lang="en-US" dirty="0"/>
              <a:t>Net energy per unit area to complete the ripening phase</a:t>
            </a:r>
            <a:br>
              <a:rPr lang="en-US" dirty="0"/>
            </a:br>
            <a:r>
              <a:rPr lang="en-US" dirty="0"/>
              <a:t>[E L</a:t>
            </a:r>
            <a:r>
              <a:rPr lang="en-US" baseline="30000" dirty="0"/>
              <a:t>-2</a:t>
            </a:r>
            <a:r>
              <a:rPr lang="en-US" dirty="0"/>
              <a:t>]</a:t>
            </a:r>
          </a:p>
        </p:txBody>
      </p:sp>
      <p:grpSp>
        <p:nvGrpSpPr>
          <p:cNvPr id="25" name="Group 24"/>
          <p:cNvGrpSpPr/>
          <p:nvPr/>
        </p:nvGrpSpPr>
        <p:grpSpPr>
          <a:xfrm>
            <a:off x="50034" y="149849"/>
            <a:ext cx="2476607" cy="3077110"/>
            <a:chOff x="4418026" y="2488679"/>
            <a:chExt cx="2477252" cy="3077110"/>
          </a:xfrm>
        </p:grpSpPr>
        <p:sp>
          <p:nvSpPr>
            <p:cNvPr id="26" name="Oval 25"/>
            <p:cNvSpPr/>
            <p:nvPr/>
          </p:nvSpPr>
          <p:spPr>
            <a:xfrm>
              <a:off x="4837518" y="2488679"/>
              <a:ext cx="942680" cy="85783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847756" y="2567635"/>
              <a:ext cx="733719" cy="69817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437697" y="3226959"/>
              <a:ext cx="802849" cy="8015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270394" y="3201624"/>
              <a:ext cx="624884" cy="6523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052770" y="3954802"/>
              <a:ext cx="802849" cy="8015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949883" y="3862139"/>
              <a:ext cx="887687" cy="9036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5461264" y="4662186"/>
              <a:ext cx="887687" cy="9036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418026" y="3283501"/>
              <a:ext cx="942680" cy="85783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Freeform 33"/>
          <p:cNvSpPr/>
          <p:nvPr/>
        </p:nvSpPr>
        <p:spPr>
          <a:xfrm>
            <a:off x="1035606" y="769505"/>
            <a:ext cx="428513" cy="314325"/>
          </a:xfrm>
          <a:custGeom>
            <a:avLst/>
            <a:gdLst>
              <a:gd name="connsiteX0" fmla="*/ 0 w 428625"/>
              <a:gd name="connsiteY0" fmla="*/ 222250 h 314325"/>
              <a:gd name="connsiteX1" fmla="*/ 57150 w 428625"/>
              <a:gd name="connsiteY1" fmla="*/ 238125 h 314325"/>
              <a:gd name="connsiteX2" fmla="*/ 82550 w 428625"/>
              <a:gd name="connsiteY2" fmla="*/ 273050 h 314325"/>
              <a:gd name="connsiteX3" fmla="*/ 85725 w 428625"/>
              <a:gd name="connsiteY3" fmla="*/ 314325 h 314325"/>
              <a:gd name="connsiteX4" fmla="*/ 177800 w 428625"/>
              <a:gd name="connsiteY4" fmla="*/ 203200 h 314325"/>
              <a:gd name="connsiteX5" fmla="*/ 266700 w 428625"/>
              <a:gd name="connsiteY5" fmla="*/ 149225 h 314325"/>
              <a:gd name="connsiteX6" fmla="*/ 381000 w 428625"/>
              <a:gd name="connsiteY6" fmla="*/ 114300 h 314325"/>
              <a:gd name="connsiteX7" fmla="*/ 428625 w 428625"/>
              <a:gd name="connsiteY7" fmla="*/ 114300 h 314325"/>
              <a:gd name="connsiteX8" fmla="*/ 377825 w 428625"/>
              <a:gd name="connsiteY8" fmla="*/ 92075 h 314325"/>
              <a:gd name="connsiteX9" fmla="*/ 336550 w 428625"/>
              <a:gd name="connsiteY9" fmla="*/ 28575 h 314325"/>
              <a:gd name="connsiteX10" fmla="*/ 336550 w 428625"/>
              <a:gd name="connsiteY10" fmla="*/ 0 h 314325"/>
              <a:gd name="connsiteX11" fmla="*/ 250825 w 428625"/>
              <a:gd name="connsiteY11" fmla="*/ 104775 h 314325"/>
              <a:gd name="connsiteX12" fmla="*/ 184150 w 428625"/>
              <a:gd name="connsiteY12" fmla="*/ 155575 h 314325"/>
              <a:gd name="connsiteX13" fmla="*/ 92075 w 428625"/>
              <a:gd name="connsiteY13" fmla="*/ 203200 h 314325"/>
              <a:gd name="connsiteX14" fmla="*/ 0 w 428625"/>
              <a:gd name="connsiteY14" fmla="*/ 22225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8625" h="314325">
                <a:moveTo>
                  <a:pt x="0" y="222250"/>
                </a:moveTo>
                <a:lnTo>
                  <a:pt x="57150" y="238125"/>
                </a:lnTo>
                <a:lnTo>
                  <a:pt x="82550" y="273050"/>
                </a:lnTo>
                <a:lnTo>
                  <a:pt x="85725" y="314325"/>
                </a:lnTo>
                <a:lnTo>
                  <a:pt x="177800" y="203200"/>
                </a:lnTo>
                <a:lnTo>
                  <a:pt x="266700" y="149225"/>
                </a:lnTo>
                <a:lnTo>
                  <a:pt x="381000" y="114300"/>
                </a:lnTo>
                <a:lnTo>
                  <a:pt x="428625" y="114300"/>
                </a:lnTo>
                <a:lnTo>
                  <a:pt x="377825" y="92075"/>
                </a:lnTo>
                <a:lnTo>
                  <a:pt x="336550" y="28575"/>
                </a:lnTo>
                <a:lnTo>
                  <a:pt x="336550" y="0"/>
                </a:lnTo>
                <a:lnTo>
                  <a:pt x="250825" y="104775"/>
                </a:lnTo>
                <a:lnTo>
                  <a:pt x="184150" y="155575"/>
                </a:lnTo>
                <a:lnTo>
                  <a:pt x="92075" y="203200"/>
                </a:lnTo>
                <a:lnTo>
                  <a:pt x="0" y="22225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654705" y="1569595"/>
            <a:ext cx="333288" cy="273050"/>
          </a:xfrm>
          <a:custGeom>
            <a:avLst/>
            <a:gdLst>
              <a:gd name="connsiteX0" fmla="*/ 282575 w 333375"/>
              <a:gd name="connsiteY0" fmla="*/ 0 h 273050"/>
              <a:gd name="connsiteX1" fmla="*/ 333375 w 333375"/>
              <a:gd name="connsiteY1" fmla="*/ 53975 h 273050"/>
              <a:gd name="connsiteX2" fmla="*/ 222250 w 333375"/>
              <a:gd name="connsiteY2" fmla="*/ 101600 h 273050"/>
              <a:gd name="connsiteX3" fmla="*/ 171450 w 333375"/>
              <a:gd name="connsiteY3" fmla="*/ 146050 h 273050"/>
              <a:gd name="connsiteX4" fmla="*/ 95250 w 333375"/>
              <a:gd name="connsiteY4" fmla="*/ 228600 h 273050"/>
              <a:gd name="connsiteX5" fmla="*/ 57150 w 333375"/>
              <a:gd name="connsiteY5" fmla="*/ 273050 h 273050"/>
              <a:gd name="connsiteX6" fmla="*/ 44450 w 333375"/>
              <a:gd name="connsiteY6" fmla="*/ 228600 h 273050"/>
              <a:gd name="connsiteX7" fmla="*/ 0 w 333375"/>
              <a:gd name="connsiteY7" fmla="*/ 212725 h 273050"/>
              <a:gd name="connsiteX8" fmla="*/ 76200 w 333375"/>
              <a:gd name="connsiteY8" fmla="*/ 187325 h 273050"/>
              <a:gd name="connsiteX9" fmla="*/ 149225 w 333375"/>
              <a:gd name="connsiteY9" fmla="*/ 142875 h 273050"/>
              <a:gd name="connsiteX10" fmla="*/ 231775 w 333375"/>
              <a:gd name="connsiteY10" fmla="*/ 79375 h 273050"/>
              <a:gd name="connsiteX11" fmla="*/ 282575 w 333375"/>
              <a:gd name="connsiteY11" fmla="*/ 0 h 27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75" h="273050">
                <a:moveTo>
                  <a:pt x="282575" y="0"/>
                </a:moveTo>
                <a:lnTo>
                  <a:pt x="333375" y="53975"/>
                </a:lnTo>
                <a:lnTo>
                  <a:pt x="222250" y="101600"/>
                </a:lnTo>
                <a:lnTo>
                  <a:pt x="171450" y="146050"/>
                </a:lnTo>
                <a:lnTo>
                  <a:pt x="95250" y="228600"/>
                </a:lnTo>
                <a:lnTo>
                  <a:pt x="57150" y="273050"/>
                </a:lnTo>
                <a:lnTo>
                  <a:pt x="44450" y="228600"/>
                </a:lnTo>
                <a:lnTo>
                  <a:pt x="0" y="212725"/>
                </a:lnTo>
                <a:lnTo>
                  <a:pt x="76200" y="187325"/>
                </a:lnTo>
                <a:lnTo>
                  <a:pt x="149225" y="142875"/>
                </a:lnTo>
                <a:lnTo>
                  <a:pt x="231775" y="79375"/>
                </a:lnTo>
                <a:lnTo>
                  <a:pt x="28257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1162568" y="1556895"/>
            <a:ext cx="263456" cy="184150"/>
          </a:xfrm>
          <a:custGeom>
            <a:avLst/>
            <a:gdLst>
              <a:gd name="connsiteX0" fmla="*/ 0 w 263525"/>
              <a:gd name="connsiteY0" fmla="*/ 60325 h 184150"/>
              <a:gd name="connsiteX1" fmla="*/ 101600 w 263525"/>
              <a:gd name="connsiteY1" fmla="*/ 101600 h 184150"/>
              <a:gd name="connsiteX2" fmla="*/ 184150 w 263525"/>
              <a:gd name="connsiteY2" fmla="*/ 142875 h 184150"/>
              <a:gd name="connsiteX3" fmla="*/ 222250 w 263525"/>
              <a:gd name="connsiteY3" fmla="*/ 184150 h 184150"/>
              <a:gd name="connsiteX4" fmla="*/ 228600 w 263525"/>
              <a:gd name="connsiteY4" fmla="*/ 142875 h 184150"/>
              <a:gd name="connsiteX5" fmla="*/ 263525 w 263525"/>
              <a:gd name="connsiteY5" fmla="*/ 136525 h 184150"/>
              <a:gd name="connsiteX6" fmla="*/ 152400 w 263525"/>
              <a:gd name="connsiteY6" fmla="*/ 98425 h 184150"/>
              <a:gd name="connsiteX7" fmla="*/ 76200 w 263525"/>
              <a:gd name="connsiteY7" fmla="*/ 63500 h 184150"/>
              <a:gd name="connsiteX8" fmla="*/ 12700 w 263525"/>
              <a:gd name="connsiteY8" fmla="*/ 0 h 184150"/>
              <a:gd name="connsiteX9" fmla="*/ 0 w 263525"/>
              <a:gd name="connsiteY9" fmla="*/ 60325 h 18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525" h="184150">
                <a:moveTo>
                  <a:pt x="0" y="60325"/>
                </a:moveTo>
                <a:lnTo>
                  <a:pt x="101600" y="101600"/>
                </a:lnTo>
                <a:lnTo>
                  <a:pt x="184150" y="142875"/>
                </a:lnTo>
                <a:lnTo>
                  <a:pt x="222250" y="184150"/>
                </a:lnTo>
                <a:lnTo>
                  <a:pt x="228600" y="142875"/>
                </a:lnTo>
                <a:lnTo>
                  <a:pt x="263525" y="136525"/>
                </a:lnTo>
                <a:lnTo>
                  <a:pt x="152400" y="98425"/>
                </a:lnTo>
                <a:lnTo>
                  <a:pt x="76200" y="63500"/>
                </a:lnTo>
                <a:lnTo>
                  <a:pt x="12700" y="0"/>
                </a:lnTo>
                <a:lnTo>
                  <a:pt x="0" y="6032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1524424" y="794905"/>
            <a:ext cx="336462" cy="250825"/>
          </a:xfrm>
          <a:custGeom>
            <a:avLst/>
            <a:gdLst>
              <a:gd name="connsiteX0" fmla="*/ 28575 w 336550"/>
              <a:gd name="connsiteY0" fmla="*/ 0 h 250825"/>
              <a:gd name="connsiteX1" fmla="*/ 25400 w 336550"/>
              <a:gd name="connsiteY1" fmla="*/ 60325 h 250825"/>
              <a:gd name="connsiteX2" fmla="*/ 6350 w 336550"/>
              <a:gd name="connsiteY2" fmla="*/ 82550 h 250825"/>
              <a:gd name="connsiteX3" fmla="*/ 0 w 336550"/>
              <a:gd name="connsiteY3" fmla="*/ 88900 h 250825"/>
              <a:gd name="connsiteX4" fmla="*/ 47625 w 336550"/>
              <a:gd name="connsiteY4" fmla="*/ 101600 h 250825"/>
              <a:gd name="connsiteX5" fmla="*/ 165100 w 336550"/>
              <a:gd name="connsiteY5" fmla="*/ 142875 h 250825"/>
              <a:gd name="connsiteX6" fmla="*/ 244475 w 336550"/>
              <a:gd name="connsiteY6" fmla="*/ 219075 h 250825"/>
              <a:gd name="connsiteX7" fmla="*/ 273050 w 336550"/>
              <a:gd name="connsiteY7" fmla="*/ 250825 h 250825"/>
              <a:gd name="connsiteX8" fmla="*/ 273050 w 336550"/>
              <a:gd name="connsiteY8" fmla="*/ 187325 h 250825"/>
              <a:gd name="connsiteX9" fmla="*/ 320675 w 336550"/>
              <a:gd name="connsiteY9" fmla="*/ 146050 h 250825"/>
              <a:gd name="connsiteX10" fmla="*/ 336550 w 336550"/>
              <a:gd name="connsiteY10" fmla="*/ 130175 h 250825"/>
              <a:gd name="connsiteX11" fmla="*/ 203200 w 336550"/>
              <a:gd name="connsiteY11" fmla="*/ 117475 h 250825"/>
              <a:gd name="connsiteX12" fmla="*/ 104775 w 336550"/>
              <a:gd name="connsiteY12" fmla="*/ 73025 h 250825"/>
              <a:gd name="connsiteX13" fmla="*/ 28575 w 336550"/>
              <a:gd name="connsiteY13" fmla="*/ 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6550" h="250825">
                <a:moveTo>
                  <a:pt x="28575" y="0"/>
                </a:moveTo>
                <a:lnTo>
                  <a:pt x="25400" y="60325"/>
                </a:lnTo>
                <a:lnTo>
                  <a:pt x="6350" y="82550"/>
                </a:lnTo>
                <a:lnTo>
                  <a:pt x="0" y="88900"/>
                </a:lnTo>
                <a:lnTo>
                  <a:pt x="47625" y="101600"/>
                </a:lnTo>
                <a:lnTo>
                  <a:pt x="165100" y="142875"/>
                </a:lnTo>
                <a:lnTo>
                  <a:pt x="244475" y="219075"/>
                </a:lnTo>
                <a:lnTo>
                  <a:pt x="273050" y="250825"/>
                </a:lnTo>
                <a:lnTo>
                  <a:pt x="273050" y="187325"/>
                </a:lnTo>
                <a:lnTo>
                  <a:pt x="320675" y="146050"/>
                </a:lnTo>
                <a:lnTo>
                  <a:pt x="336550" y="130175"/>
                </a:lnTo>
                <a:lnTo>
                  <a:pt x="203200" y="117475"/>
                </a:lnTo>
                <a:lnTo>
                  <a:pt x="104775" y="73025"/>
                </a:lnTo>
                <a:lnTo>
                  <a:pt x="2857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1829144" y="1087002"/>
            <a:ext cx="146012" cy="320675"/>
          </a:xfrm>
          <a:custGeom>
            <a:avLst/>
            <a:gdLst>
              <a:gd name="connsiteX0" fmla="*/ 0 w 146050"/>
              <a:gd name="connsiteY0" fmla="*/ 9525 h 320675"/>
              <a:gd name="connsiteX1" fmla="*/ 0 w 146050"/>
              <a:gd name="connsiteY1" fmla="*/ 9525 h 320675"/>
              <a:gd name="connsiteX2" fmla="*/ 73025 w 146050"/>
              <a:gd name="connsiteY2" fmla="*/ 6350 h 320675"/>
              <a:gd name="connsiteX3" fmla="*/ 88900 w 146050"/>
              <a:gd name="connsiteY3" fmla="*/ 3175 h 320675"/>
              <a:gd name="connsiteX4" fmla="*/ 101600 w 146050"/>
              <a:gd name="connsiteY4" fmla="*/ 0 h 320675"/>
              <a:gd name="connsiteX5" fmla="*/ 79375 w 146050"/>
              <a:gd name="connsiteY5" fmla="*/ 38100 h 320675"/>
              <a:gd name="connsiteX6" fmla="*/ 82550 w 146050"/>
              <a:gd name="connsiteY6" fmla="*/ 139700 h 320675"/>
              <a:gd name="connsiteX7" fmla="*/ 107950 w 146050"/>
              <a:gd name="connsiteY7" fmla="*/ 263525 h 320675"/>
              <a:gd name="connsiteX8" fmla="*/ 146050 w 146050"/>
              <a:gd name="connsiteY8" fmla="*/ 311150 h 320675"/>
              <a:gd name="connsiteX9" fmla="*/ 92075 w 146050"/>
              <a:gd name="connsiteY9" fmla="*/ 304800 h 320675"/>
              <a:gd name="connsiteX10" fmla="*/ 73025 w 146050"/>
              <a:gd name="connsiteY10" fmla="*/ 298450 h 320675"/>
              <a:gd name="connsiteX11" fmla="*/ 44450 w 146050"/>
              <a:gd name="connsiteY11" fmla="*/ 304800 h 320675"/>
              <a:gd name="connsiteX12" fmla="*/ 34925 w 146050"/>
              <a:gd name="connsiteY12" fmla="*/ 307975 h 320675"/>
              <a:gd name="connsiteX13" fmla="*/ 15875 w 146050"/>
              <a:gd name="connsiteY13" fmla="*/ 320675 h 320675"/>
              <a:gd name="connsiteX14" fmla="*/ 53975 w 146050"/>
              <a:gd name="connsiteY14" fmla="*/ 193675 h 320675"/>
              <a:gd name="connsiteX15" fmla="*/ 31750 w 146050"/>
              <a:gd name="connsiteY15" fmla="*/ 82550 h 320675"/>
              <a:gd name="connsiteX16" fmla="*/ 0 w 146050"/>
              <a:gd name="connsiteY16" fmla="*/ 9525 h 32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6050" h="320675">
                <a:moveTo>
                  <a:pt x="0" y="9525"/>
                </a:moveTo>
                <a:lnTo>
                  <a:pt x="0" y="9525"/>
                </a:lnTo>
                <a:cubicBezTo>
                  <a:pt x="24342" y="8467"/>
                  <a:pt x="48722" y="8086"/>
                  <a:pt x="73025" y="6350"/>
                </a:cubicBezTo>
                <a:cubicBezTo>
                  <a:pt x="78408" y="5966"/>
                  <a:pt x="83632" y="4346"/>
                  <a:pt x="88900" y="3175"/>
                </a:cubicBezTo>
                <a:cubicBezTo>
                  <a:pt x="93160" y="2228"/>
                  <a:pt x="101600" y="0"/>
                  <a:pt x="101600" y="0"/>
                </a:cubicBezTo>
                <a:lnTo>
                  <a:pt x="79375" y="38100"/>
                </a:lnTo>
                <a:cubicBezTo>
                  <a:pt x="80433" y="71967"/>
                  <a:pt x="81492" y="105833"/>
                  <a:pt x="82550" y="139700"/>
                </a:cubicBezTo>
                <a:lnTo>
                  <a:pt x="107950" y="263525"/>
                </a:lnTo>
                <a:lnTo>
                  <a:pt x="146050" y="311150"/>
                </a:lnTo>
                <a:cubicBezTo>
                  <a:pt x="138149" y="310360"/>
                  <a:pt x="102810" y="307277"/>
                  <a:pt x="92075" y="304800"/>
                </a:cubicBezTo>
                <a:cubicBezTo>
                  <a:pt x="85553" y="303295"/>
                  <a:pt x="73025" y="298450"/>
                  <a:pt x="73025" y="298450"/>
                </a:cubicBezTo>
                <a:cubicBezTo>
                  <a:pt x="62113" y="300632"/>
                  <a:pt x="54912" y="301811"/>
                  <a:pt x="44450" y="304800"/>
                </a:cubicBezTo>
                <a:cubicBezTo>
                  <a:pt x="41232" y="305719"/>
                  <a:pt x="37851" y="306350"/>
                  <a:pt x="34925" y="307975"/>
                </a:cubicBezTo>
                <a:cubicBezTo>
                  <a:pt x="28254" y="311681"/>
                  <a:pt x="15875" y="320675"/>
                  <a:pt x="15875" y="320675"/>
                </a:cubicBezTo>
                <a:lnTo>
                  <a:pt x="53975" y="193675"/>
                </a:lnTo>
                <a:lnTo>
                  <a:pt x="31750" y="82550"/>
                </a:lnTo>
                <a:lnTo>
                  <a:pt x="0" y="952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1991032" y="1439423"/>
            <a:ext cx="380901" cy="206375"/>
          </a:xfrm>
          <a:custGeom>
            <a:avLst/>
            <a:gdLst>
              <a:gd name="connsiteX0" fmla="*/ 22225 w 381000"/>
              <a:gd name="connsiteY0" fmla="*/ 0 h 206375"/>
              <a:gd name="connsiteX1" fmla="*/ 22225 w 381000"/>
              <a:gd name="connsiteY1" fmla="*/ 50800 h 206375"/>
              <a:gd name="connsiteX2" fmla="*/ 0 w 381000"/>
              <a:gd name="connsiteY2" fmla="*/ 79375 h 206375"/>
              <a:gd name="connsiteX3" fmla="*/ 82550 w 381000"/>
              <a:gd name="connsiteY3" fmla="*/ 82550 h 206375"/>
              <a:gd name="connsiteX4" fmla="*/ 212725 w 381000"/>
              <a:gd name="connsiteY4" fmla="*/ 114300 h 206375"/>
              <a:gd name="connsiteX5" fmla="*/ 358775 w 381000"/>
              <a:gd name="connsiteY5" fmla="*/ 206375 h 206375"/>
              <a:gd name="connsiteX6" fmla="*/ 336550 w 381000"/>
              <a:gd name="connsiteY6" fmla="*/ 114300 h 206375"/>
              <a:gd name="connsiteX7" fmla="*/ 381000 w 381000"/>
              <a:gd name="connsiteY7" fmla="*/ 31750 h 206375"/>
              <a:gd name="connsiteX8" fmla="*/ 307975 w 381000"/>
              <a:gd name="connsiteY8" fmla="*/ 66675 h 206375"/>
              <a:gd name="connsiteX9" fmla="*/ 161925 w 381000"/>
              <a:gd name="connsiteY9" fmla="*/ 73025 h 206375"/>
              <a:gd name="connsiteX10" fmla="*/ 22225 w 381000"/>
              <a:gd name="connsiteY10" fmla="*/ 0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0" h="206375">
                <a:moveTo>
                  <a:pt x="22225" y="0"/>
                </a:moveTo>
                <a:lnTo>
                  <a:pt x="22225" y="50800"/>
                </a:lnTo>
                <a:lnTo>
                  <a:pt x="0" y="79375"/>
                </a:lnTo>
                <a:lnTo>
                  <a:pt x="82550" y="82550"/>
                </a:lnTo>
                <a:lnTo>
                  <a:pt x="212725" y="114300"/>
                </a:lnTo>
                <a:lnTo>
                  <a:pt x="358775" y="206375"/>
                </a:lnTo>
                <a:lnTo>
                  <a:pt x="336550" y="114300"/>
                </a:lnTo>
                <a:lnTo>
                  <a:pt x="381000" y="31750"/>
                </a:lnTo>
                <a:lnTo>
                  <a:pt x="307975" y="66675"/>
                </a:lnTo>
                <a:lnTo>
                  <a:pt x="161925" y="73025"/>
                </a:lnTo>
                <a:lnTo>
                  <a:pt x="2222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953078" y="1185428"/>
            <a:ext cx="136489" cy="225425"/>
          </a:xfrm>
          <a:custGeom>
            <a:avLst/>
            <a:gdLst>
              <a:gd name="connsiteX0" fmla="*/ 34925 w 136525"/>
              <a:gd name="connsiteY0" fmla="*/ 222250 h 225425"/>
              <a:gd name="connsiteX1" fmla="*/ 136525 w 136525"/>
              <a:gd name="connsiteY1" fmla="*/ 225425 h 225425"/>
              <a:gd name="connsiteX2" fmla="*/ 111125 w 136525"/>
              <a:gd name="connsiteY2" fmla="*/ 142875 h 225425"/>
              <a:gd name="connsiteX3" fmla="*/ 130175 w 136525"/>
              <a:gd name="connsiteY3" fmla="*/ 0 h 225425"/>
              <a:gd name="connsiteX4" fmla="*/ 88900 w 136525"/>
              <a:gd name="connsiteY4" fmla="*/ 19050 h 225425"/>
              <a:gd name="connsiteX5" fmla="*/ 47625 w 136525"/>
              <a:gd name="connsiteY5" fmla="*/ 15875 h 225425"/>
              <a:gd name="connsiteX6" fmla="*/ 0 w 136525"/>
              <a:gd name="connsiteY6" fmla="*/ 15875 h 225425"/>
              <a:gd name="connsiteX7" fmla="*/ 44450 w 136525"/>
              <a:gd name="connsiteY7" fmla="*/ 123825 h 225425"/>
              <a:gd name="connsiteX8" fmla="*/ 34925 w 136525"/>
              <a:gd name="connsiteY8" fmla="*/ 222250 h 2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 h="225425">
                <a:moveTo>
                  <a:pt x="34925" y="222250"/>
                </a:moveTo>
                <a:lnTo>
                  <a:pt x="136525" y="225425"/>
                </a:lnTo>
                <a:lnTo>
                  <a:pt x="111125" y="142875"/>
                </a:lnTo>
                <a:lnTo>
                  <a:pt x="130175" y="0"/>
                </a:lnTo>
                <a:lnTo>
                  <a:pt x="88900" y="19050"/>
                </a:lnTo>
                <a:lnTo>
                  <a:pt x="47625" y="15875"/>
                </a:lnTo>
                <a:lnTo>
                  <a:pt x="0" y="15875"/>
                </a:lnTo>
                <a:lnTo>
                  <a:pt x="44450" y="123825"/>
                </a:lnTo>
                <a:cubicBezTo>
                  <a:pt x="43392" y="159808"/>
                  <a:pt x="42333" y="195792"/>
                  <a:pt x="34925" y="22225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1067470" y="2235769"/>
            <a:ext cx="453683" cy="261060"/>
          </a:xfrm>
          <a:custGeom>
            <a:avLst/>
            <a:gdLst>
              <a:gd name="connsiteX0" fmla="*/ 107828 w 453801"/>
              <a:gd name="connsiteY0" fmla="*/ 260926 h 261060"/>
              <a:gd name="connsiteX1" fmla="*/ 180853 w 453801"/>
              <a:gd name="connsiteY1" fmla="*/ 194251 h 261060"/>
              <a:gd name="connsiteX2" fmla="*/ 301503 w 453801"/>
              <a:gd name="connsiteY2" fmla="*/ 108526 h 261060"/>
              <a:gd name="connsiteX3" fmla="*/ 450728 w 453801"/>
              <a:gd name="connsiteY3" fmla="*/ 79951 h 261060"/>
              <a:gd name="connsiteX4" fmla="*/ 399928 w 453801"/>
              <a:gd name="connsiteY4" fmla="*/ 60901 h 261060"/>
              <a:gd name="connsiteX5" fmla="*/ 371353 w 453801"/>
              <a:gd name="connsiteY5" fmla="*/ 35501 h 261060"/>
              <a:gd name="connsiteX6" fmla="*/ 368178 w 453801"/>
              <a:gd name="connsiteY6" fmla="*/ 576 h 261060"/>
              <a:gd name="connsiteX7" fmla="*/ 355478 w 453801"/>
              <a:gd name="connsiteY7" fmla="*/ 16451 h 261060"/>
              <a:gd name="connsiteX8" fmla="*/ 333253 w 453801"/>
              <a:gd name="connsiteY8" fmla="*/ 51376 h 261060"/>
              <a:gd name="connsiteX9" fmla="*/ 177678 w 453801"/>
              <a:gd name="connsiteY9" fmla="*/ 156151 h 261060"/>
              <a:gd name="connsiteX10" fmla="*/ 66553 w 453801"/>
              <a:gd name="connsiteY10" fmla="*/ 187901 h 261060"/>
              <a:gd name="connsiteX11" fmla="*/ 6228 w 453801"/>
              <a:gd name="connsiteY11" fmla="*/ 184726 h 261060"/>
              <a:gd name="connsiteX12" fmla="*/ 6228 w 453801"/>
              <a:gd name="connsiteY12" fmla="*/ 197426 h 261060"/>
              <a:gd name="connsiteX13" fmla="*/ 44328 w 453801"/>
              <a:gd name="connsiteY13" fmla="*/ 210126 h 261060"/>
              <a:gd name="connsiteX14" fmla="*/ 107828 w 453801"/>
              <a:gd name="connsiteY14" fmla="*/ 260926 h 26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3801" h="261060">
                <a:moveTo>
                  <a:pt x="107828" y="260926"/>
                </a:moveTo>
                <a:cubicBezTo>
                  <a:pt x="130582" y="258280"/>
                  <a:pt x="148574" y="219651"/>
                  <a:pt x="180853" y="194251"/>
                </a:cubicBezTo>
                <a:cubicBezTo>
                  <a:pt x="213132" y="168851"/>
                  <a:pt x="256524" y="127576"/>
                  <a:pt x="301503" y="108526"/>
                </a:cubicBezTo>
                <a:cubicBezTo>
                  <a:pt x="346482" y="89476"/>
                  <a:pt x="434324" y="87888"/>
                  <a:pt x="450728" y="79951"/>
                </a:cubicBezTo>
                <a:cubicBezTo>
                  <a:pt x="467132" y="72013"/>
                  <a:pt x="413157" y="68309"/>
                  <a:pt x="399928" y="60901"/>
                </a:cubicBezTo>
                <a:cubicBezTo>
                  <a:pt x="386699" y="53493"/>
                  <a:pt x="376645" y="45555"/>
                  <a:pt x="371353" y="35501"/>
                </a:cubicBezTo>
                <a:cubicBezTo>
                  <a:pt x="366061" y="25447"/>
                  <a:pt x="370824" y="3751"/>
                  <a:pt x="368178" y="576"/>
                </a:cubicBezTo>
                <a:cubicBezTo>
                  <a:pt x="365532" y="-2599"/>
                  <a:pt x="361299" y="7984"/>
                  <a:pt x="355478" y="16451"/>
                </a:cubicBezTo>
                <a:cubicBezTo>
                  <a:pt x="349657" y="24918"/>
                  <a:pt x="362886" y="28093"/>
                  <a:pt x="333253" y="51376"/>
                </a:cubicBezTo>
                <a:cubicBezTo>
                  <a:pt x="303620" y="74659"/>
                  <a:pt x="222128" y="133397"/>
                  <a:pt x="177678" y="156151"/>
                </a:cubicBezTo>
                <a:cubicBezTo>
                  <a:pt x="133228" y="178905"/>
                  <a:pt x="95128" y="183139"/>
                  <a:pt x="66553" y="187901"/>
                </a:cubicBezTo>
                <a:cubicBezTo>
                  <a:pt x="37978" y="192663"/>
                  <a:pt x="16282" y="183139"/>
                  <a:pt x="6228" y="184726"/>
                </a:cubicBezTo>
                <a:cubicBezTo>
                  <a:pt x="-3826" y="186313"/>
                  <a:pt x="-122" y="193193"/>
                  <a:pt x="6228" y="197426"/>
                </a:cubicBezTo>
                <a:cubicBezTo>
                  <a:pt x="12578" y="201659"/>
                  <a:pt x="28982" y="193722"/>
                  <a:pt x="44328" y="210126"/>
                </a:cubicBezTo>
                <a:cubicBezTo>
                  <a:pt x="59674" y="226530"/>
                  <a:pt x="85074" y="263572"/>
                  <a:pt x="107828" y="26092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1632346" y="2238239"/>
            <a:ext cx="348675" cy="274431"/>
          </a:xfrm>
          <a:custGeom>
            <a:avLst/>
            <a:gdLst>
              <a:gd name="connsiteX0" fmla="*/ 3175 w 348766"/>
              <a:gd name="connsiteY0" fmla="*/ 96541 h 274431"/>
              <a:gd name="connsiteX1" fmla="*/ 101600 w 348766"/>
              <a:gd name="connsiteY1" fmla="*/ 125116 h 274431"/>
              <a:gd name="connsiteX2" fmla="*/ 184150 w 348766"/>
              <a:gd name="connsiteY2" fmla="*/ 172741 h 274431"/>
              <a:gd name="connsiteX3" fmla="*/ 241300 w 348766"/>
              <a:gd name="connsiteY3" fmla="*/ 239416 h 274431"/>
              <a:gd name="connsiteX4" fmla="*/ 263525 w 348766"/>
              <a:gd name="connsiteY4" fmla="*/ 274341 h 274431"/>
              <a:gd name="connsiteX5" fmla="*/ 273050 w 348766"/>
              <a:gd name="connsiteY5" fmla="*/ 229891 h 274431"/>
              <a:gd name="connsiteX6" fmla="*/ 304800 w 348766"/>
              <a:gd name="connsiteY6" fmla="*/ 201316 h 274431"/>
              <a:gd name="connsiteX7" fmla="*/ 346075 w 348766"/>
              <a:gd name="connsiteY7" fmla="*/ 188616 h 274431"/>
              <a:gd name="connsiteX8" fmla="*/ 222250 w 348766"/>
              <a:gd name="connsiteY8" fmla="*/ 166391 h 274431"/>
              <a:gd name="connsiteX9" fmla="*/ 152400 w 348766"/>
              <a:gd name="connsiteY9" fmla="*/ 118766 h 274431"/>
              <a:gd name="connsiteX10" fmla="*/ 79375 w 348766"/>
              <a:gd name="connsiteY10" fmla="*/ 74316 h 274431"/>
              <a:gd name="connsiteX11" fmla="*/ 28575 w 348766"/>
              <a:gd name="connsiteY11" fmla="*/ 1291 h 274431"/>
              <a:gd name="connsiteX12" fmla="*/ 25400 w 348766"/>
              <a:gd name="connsiteY12" fmla="*/ 29866 h 274431"/>
              <a:gd name="connsiteX13" fmla="*/ 3175 w 348766"/>
              <a:gd name="connsiteY13" fmla="*/ 96541 h 27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8766" h="274431">
                <a:moveTo>
                  <a:pt x="3175" y="96541"/>
                </a:moveTo>
                <a:cubicBezTo>
                  <a:pt x="15875" y="112416"/>
                  <a:pt x="71438" y="112416"/>
                  <a:pt x="101600" y="125116"/>
                </a:cubicBezTo>
                <a:cubicBezTo>
                  <a:pt x="131763" y="137816"/>
                  <a:pt x="160867" y="153691"/>
                  <a:pt x="184150" y="172741"/>
                </a:cubicBezTo>
                <a:cubicBezTo>
                  <a:pt x="207433" y="191791"/>
                  <a:pt x="228071" y="222483"/>
                  <a:pt x="241300" y="239416"/>
                </a:cubicBezTo>
                <a:cubicBezTo>
                  <a:pt x="254529" y="256349"/>
                  <a:pt x="258233" y="275928"/>
                  <a:pt x="263525" y="274341"/>
                </a:cubicBezTo>
                <a:cubicBezTo>
                  <a:pt x="268817" y="272754"/>
                  <a:pt x="266171" y="242062"/>
                  <a:pt x="273050" y="229891"/>
                </a:cubicBezTo>
                <a:cubicBezTo>
                  <a:pt x="279929" y="217720"/>
                  <a:pt x="292629" y="208195"/>
                  <a:pt x="304800" y="201316"/>
                </a:cubicBezTo>
                <a:cubicBezTo>
                  <a:pt x="316971" y="194437"/>
                  <a:pt x="359833" y="194437"/>
                  <a:pt x="346075" y="188616"/>
                </a:cubicBezTo>
                <a:cubicBezTo>
                  <a:pt x="332317" y="182795"/>
                  <a:pt x="254529" y="178033"/>
                  <a:pt x="222250" y="166391"/>
                </a:cubicBezTo>
                <a:cubicBezTo>
                  <a:pt x="189971" y="154749"/>
                  <a:pt x="176212" y="134112"/>
                  <a:pt x="152400" y="118766"/>
                </a:cubicBezTo>
                <a:cubicBezTo>
                  <a:pt x="128588" y="103420"/>
                  <a:pt x="100012" y="93895"/>
                  <a:pt x="79375" y="74316"/>
                </a:cubicBezTo>
                <a:cubicBezTo>
                  <a:pt x="58738" y="54737"/>
                  <a:pt x="37571" y="8699"/>
                  <a:pt x="28575" y="1291"/>
                </a:cubicBezTo>
                <a:cubicBezTo>
                  <a:pt x="19579" y="-6117"/>
                  <a:pt x="31221" y="20341"/>
                  <a:pt x="25400" y="29866"/>
                </a:cubicBezTo>
                <a:cubicBezTo>
                  <a:pt x="19579" y="39391"/>
                  <a:pt x="-9525" y="80666"/>
                  <a:pt x="3175" y="9654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1575201" y="1496021"/>
            <a:ext cx="302834" cy="255436"/>
          </a:xfrm>
          <a:custGeom>
            <a:avLst/>
            <a:gdLst>
              <a:gd name="connsiteX0" fmla="*/ 57164 w 302913"/>
              <a:gd name="connsiteY0" fmla="*/ 254549 h 255436"/>
              <a:gd name="connsiteX1" fmla="*/ 139714 w 302913"/>
              <a:gd name="connsiteY1" fmla="*/ 156124 h 255436"/>
              <a:gd name="connsiteX2" fmla="*/ 206389 w 302913"/>
              <a:gd name="connsiteY2" fmla="*/ 105324 h 255436"/>
              <a:gd name="connsiteX3" fmla="*/ 301639 w 302913"/>
              <a:gd name="connsiteY3" fmla="*/ 54524 h 255436"/>
              <a:gd name="connsiteX4" fmla="*/ 260364 w 302913"/>
              <a:gd name="connsiteY4" fmla="*/ 32299 h 255436"/>
              <a:gd name="connsiteX5" fmla="*/ 247664 w 302913"/>
              <a:gd name="connsiteY5" fmla="*/ 549 h 255436"/>
              <a:gd name="connsiteX6" fmla="*/ 206389 w 302913"/>
              <a:gd name="connsiteY6" fmla="*/ 60874 h 255436"/>
              <a:gd name="connsiteX7" fmla="*/ 146064 w 302913"/>
              <a:gd name="connsiteY7" fmla="*/ 124374 h 255436"/>
              <a:gd name="connsiteX8" fmla="*/ 38114 w 302913"/>
              <a:gd name="connsiteY8" fmla="*/ 171999 h 255436"/>
              <a:gd name="connsiteX9" fmla="*/ 14 w 302913"/>
              <a:gd name="connsiteY9" fmla="*/ 181524 h 255436"/>
              <a:gd name="connsiteX10" fmla="*/ 41289 w 302913"/>
              <a:gd name="connsiteY10" fmla="*/ 203749 h 255436"/>
              <a:gd name="connsiteX11" fmla="*/ 57164 w 302913"/>
              <a:gd name="connsiteY11" fmla="*/ 254549 h 25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913" h="255436">
                <a:moveTo>
                  <a:pt x="57164" y="254549"/>
                </a:moveTo>
                <a:cubicBezTo>
                  <a:pt x="73568" y="246611"/>
                  <a:pt x="114843" y="180995"/>
                  <a:pt x="139714" y="156124"/>
                </a:cubicBezTo>
                <a:cubicBezTo>
                  <a:pt x="164585" y="131253"/>
                  <a:pt x="179402" y="122257"/>
                  <a:pt x="206389" y="105324"/>
                </a:cubicBezTo>
                <a:cubicBezTo>
                  <a:pt x="233377" y="88391"/>
                  <a:pt x="292643" y="66695"/>
                  <a:pt x="301639" y="54524"/>
                </a:cubicBezTo>
                <a:cubicBezTo>
                  <a:pt x="310635" y="42353"/>
                  <a:pt x="269360" y="41295"/>
                  <a:pt x="260364" y="32299"/>
                </a:cubicBezTo>
                <a:cubicBezTo>
                  <a:pt x="251368" y="23303"/>
                  <a:pt x="256660" y="-4213"/>
                  <a:pt x="247664" y="549"/>
                </a:cubicBezTo>
                <a:cubicBezTo>
                  <a:pt x="238668" y="5311"/>
                  <a:pt x="223322" y="40236"/>
                  <a:pt x="206389" y="60874"/>
                </a:cubicBezTo>
                <a:cubicBezTo>
                  <a:pt x="189456" y="81511"/>
                  <a:pt x="174110" y="105853"/>
                  <a:pt x="146064" y="124374"/>
                </a:cubicBezTo>
                <a:cubicBezTo>
                  <a:pt x="118018" y="142895"/>
                  <a:pt x="62456" y="162474"/>
                  <a:pt x="38114" y="171999"/>
                </a:cubicBezTo>
                <a:cubicBezTo>
                  <a:pt x="13772" y="181524"/>
                  <a:pt x="-515" y="176232"/>
                  <a:pt x="14" y="181524"/>
                </a:cubicBezTo>
                <a:cubicBezTo>
                  <a:pt x="543" y="186816"/>
                  <a:pt x="30177" y="192637"/>
                  <a:pt x="41289" y="203749"/>
                </a:cubicBezTo>
                <a:cubicBezTo>
                  <a:pt x="52401" y="214861"/>
                  <a:pt x="40760" y="262487"/>
                  <a:pt x="57164" y="254549"/>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8344886" y="1584409"/>
            <a:ext cx="3751159" cy="369332"/>
          </a:xfrm>
          <a:prstGeom prst="rect">
            <a:avLst/>
          </a:prstGeom>
          <a:noFill/>
        </p:spPr>
        <p:txBody>
          <a:bodyPr wrap="square" rtlCol="0">
            <a:spAutoFit/>
          </a:bodyPr>
          <a:lstStyle/>
          <a:p>
            <a:r>
              <a:rPr lang="en-US" dirty="0"/>
              <a:t>(Equation 5.26 in </a:t>
            </a:r>
            <a:r>
              <a:rPr lang="en-US" dirty="0" err="1"/>
              <a:t>Dingman</a:t>
            </a:r>
            <a:r>
              <a:rPr lang="en-US" dirty="0"/>
              <a:t> </a:t>
            </a:r>
            <a:r>
              <a:rPr lang="en-US" dirty="0" err="1"/>
              <a:t>Texbook</a:t>
            </a:r>
            <a:r>
              <a:rPr lang="en-US" dirty="0"/>
              <a:t>} </a:t>
            </a:r>
          </a:p>
        </p:txBody>
      </p:sp>
      <p:sp>
        <p:nvSpPr>
          <p:cNvPr id="45" name="TextBox 44"/>
          <p:cNvSpPr txBox="1"/>
          <p:nvPr/>
        </p:nvSpPr>
        <p:spPr>
          <a:xfrm>
            <a:off x="1924503" y="5967512"/>
            <a:ext cx="3848417" cy="369332"/>
          </a:xfrm>
          <a:prstGeom prst="rect">
            <a:avLst/>
          </a:prstGeom>
          <a:noFill/>
        </p:spPr>
        <p:txBody>
          <a:bodyPr wrap="square" rtlCol="0">
            <a:spAutoFit/>
          </a:bodyPr>
          <a:lstStyle/>
          <a:p>
            <a:r>
              <a:rPr lang="en-US" dirty="0"/>
              <a:t>(Equation 5.23 in </a:t>
            </a:r>
            <a:r>
              <a:rPr lang="en-US" dirty="0" err="1"/>
              <a:t>Dingman</a:t>
            </a:r>
            <a:r>
              <a:rPr lang="en-US" dirty="0"/>
              <a:t> </a:t>
            </a:r>
            <a:r>
              <a:rPr lang="en-US" dirty="0" err="1"/>
              <a:t>Texbook</a:t>
            </a:r>
            <a:r>
              <a:rPr lang="en-US" dirty="0"/>
              <a:t>)</a:t>
            </a:r>
          </a:p>
        </p:txBody>
      </p:sp>
      <p:sp>
        <p:nvSpPr>
          <p:cNvPr id="46" name="TextBox 45"/>
          <p:cNvSpPr txBox="1"/>
          <p:nvPr/>
        </p:nvSpPr>
        <p:spPr>
          <a:xfrm>
            <a:off x="7835274" y="6074027"/>
            <a:ext cx="3751159" cy="369332"/>
          </a:xfrm>
          <a:prstGeom prst="rect">
            <a:avLst/>
          </a:prstGeom>
          <a:noFill/>
        </p:spPr>
        <p:txBody>
          <a:bodyPr wrap="square" rtlCol="0">
            <a:spAutoFit/>
          </a:bodyPr>
          <a:lstStyle/>
          <a:p>
            <a:r>
              <a:rPr lang="en-US" dirty="0"/>
              <a:t>(Equation 5.25 in </a:t>
            </a:r>
            <a:r>
              <a:rPr lang="en-US" dirty="0" err="1"/>
              <a:t>Dingman</a:t>
            </a:r>
            <a:r>
              <a:rPr lang="en-US" dirty="0"/>
              <a:t> </a:t>
            </a:r>
            <a:r>
              <a:rPr lang="en-US" dirty="0" err="1"/>
              <a:t>Texbook</a:t>
            </a:r>
            <a:r>
              <a:rPr lang="en-US" dirty="0"/>
              <a:t>)</a:t>
            </a:r>
          </a:p>
        </p:txBody>
      </p:sp>
      <p:sp>
        <p:nvSpPr>
          <p:cNvPr id="47" name="TextBox 46"/>
          <p:cNvSpPr txBox="1"/>
          <p:nvPr/>
        </p:nvSpPr>
        <p:spPr>
          <a:xfrm>
            <a:off x="4076390" y="3332111"/>
            <a:ext cx="1696531" cy="1200329"/>
          </a:xfrm>
          <a:prstGeom prst="rect">
            <a:avLst/>
          </a:prstGeom>
          <a:noFill/>
        </p:spPr>
        <p:txBody>
          <a:bodyPr wrap="square" rtlCol="0">
            <a:spAutoFit/>
          </a:bodyPr>
          <a:lstStyle/>
          <a:p>
            <a:r>
              <a:rPr lang="en-US" dirty="0"/>
              <a:t>Liquid Water Holding Capacity</a:t>
            </a:r>
            <a:br>
              <a:rPr lang="en-US" dirty="0"/>
            </a:br>
            <a:r>
              <a:rPr lang="en-US" dirty="0"/>
              <a:t>[L]</a:t>
            </a:r>
          </a:p>
        </p:txBody>
      </p:sp>
      <p:sp>
        <p:nvSpPr>
          <p:cNvPr id="48" name="TextBox 47"/>
          <p:cNvSpPr txBox="1"/>
          <p:nvPr/>
        </p:nvSpPr>
        <p:spPr>
          <a:xfrm>
            <a:off x="5772920" y="4009871"/>
            <a:ext cx="2288419" cy="1477328"/>
          </a:xfrm>
          <a:prstGeom prst="rect">
            <a:avLst/>
          </a:prstGeom>
          <a:noFill/>
        </p:spPr>
        <p:txBody>
          <a:bodyPr wrap="square" rtlCol="0">
            <a:spAutoFit/>
          </a:bodyPr>
          <a:lstStyle/>
          <a:p>
            <a:r>
              <a:rPr lang="en-US" dirty="0"/>
              <a:t>Maximum Volumetric Water Content Snow can retain against gravity</a:t>
            </a:r>
            <a:br>
              <a:rPr lang="en-US" dirty="0"/>
            </a:br>
            <a:r>
              <a:rPr lang="en-US" dirty="0"/>
              <a:t>[L</a:t>
            </a:r>
            <a:r>
              <a:rPr lang="en-US" baseline="30000" dirty="0"/>
              <a:t>3</a:t>
            </a:r>
            <a:r>
              <a:rPr lang="en-US" dirty="0"/>
              <a:t> L</a:t>
            </a:r>
            <a:r>
              <a:rPr lang="en-US" baseline="30000" dirty="0"/>
              <a:t>-3</a:t>
            </a:r>
            <a:r>
              <a:rPr lang="en-US" dirty="0"/>
              <a:t>]</a:t>
            </a:r>
          </a:p>
        </p:txBody>
      </p:sp>
      <p:sp>
        <p:nvSpPr>
          <p:cNvPr id="51" name="TextBox 50"/>
          <p:cNvSpPr txBox="1"/>
          <p:nvPr/>
        </p:nvSpPr>
        <p:spPr>
          <a:xfrm>
            <a:off x="9039116" y="3053453"/>
            <a:ext cx="2288419" cy="923330"/>
          </a:xfrm>
          <a:prstGeom prst="rect">
            <a:avLst/>
          </a:prstGeom>
          <a:noFill/>
        </p:spPr>
        <p:txBody>
          <a:bodyPr wrap="square" rtlCol="0">
            <a:spAutoFit/>
          </a:bodyPr>
          <a:lstStyle/>
          <a:p>
            <a:r>
              <a:rPr lang="en-US" dirty="0"/>
              <a:t>Latent Heat of Fusion, 0.334 MJ/kg</a:t>
            </a:r>
            <a:br>
              <a:rPr lang="en-US" dirty="0"/>
            </a:br>
            <a:r>
              <a:rPr lang="en-US" dirty="0"/>
              <a:t>[E M</a:t>
            </a:r>
            <a:r>
              <a:rPr lang="en-US" baseline="30000" dirty="0"/>
              <a:t>-1</a:t>
            </a:r>
            <a:r>
              <a:rPr lang="en-US" dirty="0"/>
              <a:t>]</a:t>
            </a:r>
          </a:p>
        </p:txBody>
      </p:sp>
      <p:graphicFrame>
        <p:nvGraphicFramePr>
          <p:cNvPr id="3" name="Object 2"/>
          <p:cNvGraphicFramePr>
            <a:graphicFrameLocks noChangeAspect="1"/>
          </p:cNvGraphicFramePr>
          <p:nvPr/>
        </p:nvGraphicFramePr>
        <p:xfrm>
          <a:off x="2212919" y="4980787"/>
          <a:ext cx="3210266" cy="896986"/>
        </p:xfrm>
        <a:graphic>
          <a:graphicData uri="http://schemas.openxmlformats.org/presentationml/2006/ole">
            <mc:AlternateContent xmlns:mc="http://schemas.openxmlformats.org/markup-compatibility/2006">
              <mc:Choice xmlns:v="urn:schemas-microsoft-com:vml" Requires="v">
                <p:oleObj name="Equation" r:id="rId2" imgW="863600" imgH="241300" progId="Equation.3">
                  <p:embed/>
                </p:oleObj>
              </mc:Choice>
              <mc:Fallback>
                <p:oleObj name="Equation" r:id="rId2" imgW="863600" imgH="241300" progId="Equation.3">
                  <p:embed/>
                  <p:pic>
                    <p:nvPicPr>
                      <p:cNvPr id="3" name="Object 2"/>
                      <p:cNvPicPr/>
                      <p:nvPr/>
                    </p:nvPicPr>
                    <p:blipFill>
                      <a:blip r:embed="rId3"/>
                      <a:stretch>
                        <a:fillRect/>
                      </a:stretch>
                    </p:blipFill>
                    <p:spPr>
                      <a:xfrm>
                        <a:off x="2212919" y="4980787"/>
                        <a:ext cx="3210266" cy="896986"/>
                      </a:xfrm>
                      <a:prstGeom prst="rect">
                        <a:avLst/>
                      </a:prstGeom>
                    </p:spPr>
                  </p:pic>
                </p:oleObj>
              </mc:Fallback>
            </mc:AlternateContent>
          </a:graphicData>
        </a:graphic>
      </p:graphicFrame>
      <p:graphicFrame>
        <p:nvGraphicFramePr>
          <p:cNvPr id="52" name="Object 51"/>
          <p:cNvGraphicFramePr>
            <a:graphicFrameLocks noChangeAspect="1"/>
          </p:cNvGraphicFramePr>
          <p:nvPr/>
        </p:nvGraphicFramePr>
        <p:xfrm>
          <a:off x="3206949" y="1407676"/>
          <a:ext cx="5137936" cy="1171810"/>
        </p:xfrm>
        <a:graphic>
          <a:graphicData uri="http://schemas.openxmlformats.org/presentationml/2006/ole">
            <mc:AlternateContent xmlns:mc="http://schemas.openxmlformats.org/markup-compatibility/2006">
              <mc:Choice xmlns:v="urn:schemas-microsoft-com:vml" Requires="v">
                <p:oleObj name="Equation" r:id="rId4" imgW="1168400" imgH="266700" progId="Equation.3">
                  <p:embed/>
                </p:oleObj>
              </mc:Choice>
              <mc:Fallback>
                <p:oleObj name="Equation" r:id="rId4" imgW="1168400" imgH="266700" progId="Equation.3">
                  <p:embed/>
                  <p:pic>
                    <p:nvPicPr>
                      <p:cNvPr id="52" name="Object 51"/>
                      <p:cNvPicPr/>
                      <p:nvPr/>
                    </p:nvPicPr>
                    <p:blipFill>
                      <a:blip r:embed="rId5"/>
                      <a:stretch>
                        <a:fillRect/>
                      </a:stretch>
                    </p:blipFill>
                    <p:spPr>
                      <a:xfrm>
                        <a:off x="3206949" y="1407676"/>
                        <a:ext cx="5137936" cy="1171810"/>
                      </a:xfrm>
                      <a:prstGeom prst="rect">
                        <a:avLst/>
                      </a:prstGeom>
                    </p:spPr>
                  </p:pic>
                </p:oleObj>
              </mc:Fallback>
            </mc:AlternateContent>
          </a:graphicData>
        </a:graphic>
      </p:graphicFrame>
      <p:graphicFrame>
        <p:nvGraphicFramePr>
          <p:cNvPr id="53" name="Object 52"/>
          <p:cNvGraphicFramePr>
            <a:graphicFrameLocks noChangeAspect="1"/>
          </p:cNvGraphicFramePr>
          <p:nvPr/>
        </p:nvGraphicFramePr>
        <p:xfrm>
          <a:off x="7835274" y="5212857"/>
          <a:ext cx="3895227" cy="735298"/>
        </p:xfrm>
        <a:graphic>
          <a:graphicData uri="http://schemas.openxmlformats.org/presentationml/2006/ole">
            <mc:AlternateContent xmlns:mc="http://schemas.openxmlformats.org/markup-compatibility/2006">
              <mc:Choice xmlns:v="urn:schemas-microsoft-com:vml" Requires="v">
                <p:oleObj name="Equation" r:id="rId6" imgW="1346200" imgH="254000" progId="Equation.3">
                  <p:embed/>
                </p:oleObj>
              </mc:Choice>
              <mc:Fallback>
                <p:oleObj name="Equation" r:id="rId6" imgW="1346200" imgH="254000" progId="Equation.3">
                  <p:embed/>
                  <p:pic>
                    <p:nvPicPr>
                      <p:cNvPr id="53" name="Object 52"/>
                      <p:cNvPicPr/>
                      <p:nvPr/>
                    </p:nvPicPr>
                    <p:blipFill>
                      <a:blip r:embed="rId7"/>
                      <a:stretch>
                        <a:fillRect/>
                      </a:stretch>
                    </p:blipFill>
                    <p:spPr>
                      <a:xfrm>
                        <a:off x="7835274" y="5212857"/>
                        <a:ext cx="3895227" cy="735298"/>
                      </a:xfrm>
                      <a:prstGeom prst="rect">
                        <a:avLst/>
                      </a:prstGeom>
                    </p:spPr>
                  </p:pic>
                </p:oleObj>
              </mc:Fallback>
            </mc:AlternateContent>
          </a:graphicData>
        </a:graphic>
      </p:graphicFrame>
      <p:sp>
        <p:nvSpPr>
          <p:cNvPr id="54" name="Oval 53"/>
          <p:cNvSpPr/>
          <p:nvPr/>
        </p:nvSpPr>
        <p:spPr>
          <a:xfrm>
            <a:off x="2988212" y="1402075"/>
            <a:ext cx="1144209" cy="1271257"/>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Arrow Connector 54"/>
          <p:cNvCxnSpPr/>
          <p:nvPr/>
        </p:nvCxnSpPr>
        <p:spPr>
          <a:xfrm flipV="1">
            <a:off x="2932180" y="2710680"/>
            <a:ext cx="253984" cy="66593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6" name="Oval 55"/>
          <p:cNvSpPr/>
          <p:nvPr/>
        </p:nvSpPr>
        <p:spPr>
          <a:xfrm>
            <a:off x="4444384" y="1407677"/>
            <a:ext cx="1328536" cy="1271257"/>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Straight Arrow Connector 56"/>
          <p:cNvCxnSpPr/>
          <p:nvPr/>
        </p:nvCxnSpPr>
        <p:spPr>
          <a:xfrm flipV="1">
            <a:off x="4698368" y="2678933"/>
            <a:ext cx="253984" cy="64910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H="1">
            <a:off x="2932181" y="4172064"/>
            <a:ext cx="1144208" cy="10750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9" name="Oval 58"/>
          <p:cNvSpPr/>
          <p:nvPr/>
        </p:nvSpPr>
        <p:spPr>
          <a:xfrm>
            <a:off x="3597612" y="4892966"/>
            <a:ext cx="884127" cy="1097911"/>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 name="Straight Arrow Connector 59"/>
          <p:cNvCxnSpPr/>
          <p:nvPr/>
        </p:nvCxnSpPr>
        <p:spPr>
          <a:xfrm flipH="1">
            <a:off x="4592521" y="4646988"/>
            <a:ext cx="954335" cy="60016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8" name="Oval 67"/>
          <p:cNvSpPr/>
          <p:nvPr/>
        </p:nvSpPr>
        <p:spPr>
          <a:xfrm>
            <a:off x="7454276" y="1439422"/>
            <a:ext cx="1016197" cy="1168634"/>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9" name="Straight Arrow Connector 68"/>
          <p:cNvCxnSpPr>
            <a:stCxn id="51" idx="1"/>
          </p:cNvCxnSpPr>
          <p:nvPr/>
        </p:nvCxnSpPr>
        <p:spPr>
          <a:xfrm flipH="1" flipV="1">
            <a:off x="8089260" y="2626913"/>
            <a:ext cx="949856" cy="88820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a:off x="7576375" y="4892965"/>
            <a:ext cx="258898" cy="4295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C5561732-02B3-4876-9FB1-E6AAFECF6AA0}"/>
              </a:ext>
            </a:extLst>
          </p:cNvPr>
          <p:cNvSpPr/>
          <p:nvPr/>
        </p:nvSpPr>
        <p:spPr>
          <a:xfrm>
            <a:off x="10780295" y="5101389"/>
            <a:ext cx="1058779" cy="9726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786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5" grpId="0"/>
      <p:bldP spid="46" grpId="0"/>
      <p:bldP spid="47" grpId="0"/>
      <p:bldP spid="48" grpId="0"/>
      <p:bldP spid="51" grpId="0"/>
      <p:bldP spid="54" grpId="0" animBg="1"/>
      <p:bldP spid="56" grpId="0" animBg="1"/>
      <p:bldP spid="59" grpId="0" animBg="1"/>
      <p:bldP spid="68" grpId="0" animBg="1"/>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758" y="-38113"/>
            <a:ext cx="8764467" cy="1143000"/>
          </a:xfrm>
        </p:spPr>
        <p:txBody>
          <a:bodyPr/>
          <a:lstStyle/>
          <a:p>
            <a:r>
              <a:rPr lang="en-US" dirty="0"/>
              <a:t>Snow Water Equivalent, [L]</a:t>
            </a:r>
          </a:p>
        </p:txBody>
      </p:sp>
      <p:cxnSp>
        <p:nvCxnSpPr>
          <p:cNvPr id="11" name="Straight Arrow Connector 10"/>
          <p:cNvCxnSpPr/>
          <p:nvPr/>
        </p:nvCxnSpPr>
        <p:spPr>
          <a:xfrm>
            <a:off x="2102421" y="4178820"/>
            <a:ext cx="1054049"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69788" y="1958675"/>
            <a:ext cx="4415708" cy="4555065"/>
            <a:chOff x="7915991" y="1566333"/>
            <a:chExt cx="4415708" cy="4555065"/>
          </a:xfrm>
        </p:grpSpPr>
        <p:sp>
          <p:nvSpPr>
            <p:cNvPr id="5" name="Can 4"/>
            <p:cNvSpPr/>
            <p:nvPr/>
          </p:nvSpPr>
          <p:spPr>
            <a:xfrm>
              <a:off x="8677957" y="1566333"/>
              <a:ext cx="740801" cy="4529667"/>
            </a:xfrm>
            <a:prstGeom prst="can">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an 6"/>
            <p:cNvSpPr/>
            <p:nvPr/>
          </p:nvSpPr>
          <p:spPr>
            <a:xfrm>
              <a:off x="10650611" y="1566333"/>
              <a:ext cx="740801" cy="4529667"/>
            </a:xfrm>
            <a:prstGeom prst="can">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an 7"/>
            <p:cNvSpPr/>
            <p:nvPr/>
          </p:nvSpPr>
          <p:spPr>
            <a:xfrm>
              <a:off x="8682195" y="2899833"/>
              <a:ext cx="740801" cy="3221565"/>
            </a:xfrm>
            <a:prstGeom prst="can">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an 8"/>
            <p:cNvSpPr/>
            <p:nvPr/>
          </p:nvSpPr>
          <p:spPr>
            <a:xfrm>
              <a:off x="10650611" y="5058833"/>
              <a:ext cx="740801" cy="1037167"/>
            </a:xfrm>
            <a:prstGeom prst="can">
              <a:avLst/>
            </a:prstGeom>
            <a:solidFill>
              <a:schemeClr val="accent5">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9609248" y="3417147"/>
              <a:ext cx="914367" cy="369332"/>
            </a:xfrm>
            <a:prstGeom prst="rect">
              <a:avLst/>
            </a:prstGeom>
            <a:noFill/>
          </p:spPr>
          <p:txBody>
            <a:bodyPr wrap="square" rtlCol="0">
              <a:spAutoFit/>
            </a:bodyPr>
            <a:lstStyle/>
            <a:p>
              <a:r>
                <a:rPr lang="en-US" dirty="0"/>
                <a:t>melting</a:t>
              </a:r>
            </a:p>
          </p:txBody>
        </p:sp>
        <p:cxnSp>
          <p:nvCxnSpPr>
            <p:cNvPr id="15" name="Straight Arrow Connector 14"/>
            <p:cNvCxnSpPr/>
            <p:nvPr/>
          </p:nvCxnSpPr>
          <p:spPr>
            <a:xfrm>
              <a:off x="8458200" y="2899833"/>
              <a:ext cx="0" cy="3196167"/>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1658466" y="5058833"/>
              <a:ext cx="0" cy="1037167"/>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915991" y="4169833"/>
              <a:ext cx="507978" cy="369332"/>
            </a:xfrm>
            <a:prstGeom prst="rect">
              <a:avLst/>
            </a:prstGeom>
            <a:noFill/>
          </p:spPr>
          <p:txBody>
            <a:bodyPr wrap="square" rtlCol="0">
              <a:spAutoFit/>
            </a:bodyPr>
            <a:lstStyle/>
            <a:p>
              <a:pPr algn="ctr"/>
              <a:r>
                <a:rPr lang="en-US" dirty="0" err="1"/>
                <a:t>h</a:t>
              </a:r>
              <a:r>
                <a:rPr lang="en-US" baseline="-25000" dirty="0" err="1"/>
                <a:t>s</a:t>
              </a:r>
              <a:endParaRPr lang="en-US" dirty="0"/>
            </a:p>
          </p:txBody>
        </p:sp>
        <p:sp>
          <p:nvSpPr>
            <p:cNvPr id="20" name="TextBox 19"/>
            <p:cNvSpPr txBox="1"/>
            <p:nvPr/>
          </p:nvSpPr>
          <p:spPr>
            <a:xfrm>
              <a:off x="11617482" y="5422900"/>
              <a:ext cx="714217" cy="369332"/>
            </a:xfrm>
            <a:prstGeom prst="rect">
              <a:avLst/>
            </a:prstGeom>
            <a:noFill/>
          </p:spPr>
          <p:txBody>
            <a:bodyPr wrap="square" rtlCol="0">
              <a:spAutoFit/>
            </a:bodyPr>
            <a:lstStyle/>
            <a:p>
              <a:pPr algn="ctr"/>
              <a:r>
                <a:rPr lang="en-US" dirty="0" err="1"/>
                <a:t>h</a:t>
              </a:r>
              <a:r>
                <a:rPr lang="en-US" baseline="-25000" dirty="0" err="1"/>
                <a:t>SWE</a:t>
              </a:r>
              <a:endParaRPr lang="en-US" dirty="0"/>
            </a:p>
          </p:txBody>
        </p:sp>
      </p:grpSp>
      <p:graphicFrame>
        <p:nvGraphicFramePr>
          <p:cNvPr id="3" name="Object 2"/>
          <p:cNvGraphicFramePr>
            <a:graphicFrameLocks noChangeAspect="1"/>
          </p:cNvGraphicFramePr>
          <p:nvPr/>
        </p:nvGraphicFramePr>
        <p:xfrm>
          <a:off x="6032501" y="3333750"/>
          <a:ext cx="127000" cy="190500"/>
        </p:xfrm>
        <a:graphic>
          <a:graphicData uri="http://schemas.openxmlformats.org/presentationml/2006/ole">
            <mc:AlternateContent xmlns:mc="http://schemas.openxmlformats.org/markup-compatibility/2006">
              <mc:Choice xmlns:v="urn:schemas-microsoft-com:vml" Requires="v">
                <p:oleObj name="Equation" r:id="rId3" imgW="127000" imgH="190500" progId="Equation.3">
                  <p:embed/>
                </p:oleObj>
              </mc:Choice>
              <mc:Fallback>
                <p:oleObj name="Equation" r:id="rId3" imgW="127000" imgH="190500" progId="Equation.3">
                  <p:embed/>
                  <p:pic>
                    <p:nvPicPr>
                      <p:cNvPr id="3" name="Object 2"/>
                      <p:cNvPicPr/>
                      <p:nvPr/>
                    </p:nvPicPr>
                    <p:blipFill>
                      <a:blip r:embed="rId4"/>
                      <a:stretch>
                        <a:fillRect/>
                      </a:stretch>
                    </p:blipFill>
                    <p:spPr>
                      <a:xfrm>
                        <a:off x="6032501" y="3333750"/>
                        <a:ext cx="127000" cy="190500"/>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6632575" y="1828800"/>
          <a:ext cx="3759200" cy="3321050"/>
        </p:xfrm>
        <a:graphic>
          <a:graphicData uri="http://schemas.openxmlformats.org/presentationml/2006/ole">
            <mc:AlternateContent xmlns:mc="http://schemas.openxmlformats.org/markup-compatibility/2006">
              <mc:Choice xmlns:v="urn:schemas-microsoft-com:vml" Requires="v">
                <p:oleObj name="Equation" r:id="rId5" imgW="762000" imgH="673100" progId="Equation.3">
                  <p:embed/>
                </p:oleObj>
              </mc:Choice>
              <mc:Fallback>
                <p:oleObj name="Equation" r:id="rId5" imgW="762000" imgH="673100" progId="Equation.3">
                  <p:embed/>
                  <p:pic>
                    <p:nvPicPr>
                      <p:cNvPr id="6" name="Object 5"/>
                      <p:cNvPicPr/>
                      <p:nvPr/>
                    </p:nvPicPr>
                    <p:blipFill>
                      <a:blip r:embed="rId6"/>
                      <a:stretch>
                        <a:fillRect/>
                      </a:stretch>
                    </p:blipFill>
                    <p:spPr>
                      <a:xfrm>
                        <a:off x="6632575" y="1828800"/>
                        <a:ext cx="3759200" cy="3321050"/>
                      </a:xfrm>
                      <a:prstGeom prst="rect">
                        <a:avLst/>
                      </a:prstGeom>
                    </p:spPr>
                  </p:pic>
                </p:oleObj>
              </mc:Fallback>
            </mc:AlternateContent>
          </a:graphicData>
        </a:graphic>
      </p:graphicFrame>
      <p:sp>
        <p:nvSpPr>
          <p:cNvPr id="18" name="Oval 17"/>
          <p:cNvSpPr/>
          <p:nvPr/>
        </p:nvSpPr>
        <p:spPr>
          <a:xfrm>
            <a:off x="6327770" y="2252994"/>
            <a:ext cx="1716803" cy="1556495"/>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422758" y="857420"/>
            <a:ext cx="5954118" cy="830997"/>
          </a:xfrm>
          <a:prstGeom prst="rect">
            <a:avLst/>
          </a:prstGeom>
          <a:noFill/>
        </p:spPr>
        <p:txBody>
          <a:bodyPr wrap="square" rtlCol="0">
            <a:spAutoFit/>
          </a:bodyPr>
          <a:lstStyle/>
          <a:p>
            <a:r>
              <a:rPr lang="en-US" sz="2400" dirty="0"/>
              <a:t>The amount of water contained in snow, expressed as an area normalized volume</a:t>
            </a:r>
          </a:p>
        </p:txBody>
      </p:sp>
      <p:sp>
        <p:nvSpPr>
          <p:cNvPr id="21" name="Oval 20"/>
          <p:cNvSpPr/>
          <p:nvPr/>
        </p:nvSpPr>
        <p:spPr>
          <a:xfrm>
            <a:off x="8555478" y="1967755"/>
            <a:ext cx="1157950" cy="2401944"/>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9533209" y="2405394"/>
            <a:ext cx="1263463" cy="1404095"/>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flipV="1">
            <a:off x="6631786" y="3778632"/>
            <a:ext cx="343600" cy="115277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522200" y="4940671"/>
            <a:ext cx="2219172" cy="923330"/>
          </a:xfrm>
          <a:prstGeom prst="rect">
            <a:avLst/>
          </a:prstGeom>
          <a:noFill/>
        </p:spPr>
        <p:txBody>
          <a:bodyPr wrap="square" rtlCol="0">
            <a:spAutoFit/>
          </a:bodyPr>
          <a:lstStyle/>
          <a:p>
            <a:r>
              <a:rPr lang="en-US" dirty="0"/>
              <a:t>Snow Water Equivalent</a:t>
            </a:r>
            <a:br>
              <a:rPr lang="en-US" dirty="0"/>
            </a:br>
            <a:r>
              <a:rPr lang="en-US" dirty="0"/>
              <a:t>[L]</a:t>
            </a:r>
          </a:p>
        </p:txBody>
      </p:sp>
      <p:cxnSp>
        <p:nvCxnSpPr>
          <p:cNvPr id="25" name="Straight Arrow Connector 24"/>
          <p:cNvCxnSpPr>
            <a:stCxn id="28" idx="0"/>
            <a:endCxn id="21" idx="4"/>
          </p:cNvCxnSpPr>
          <p:nvPr/>
        </p:nvCxnSpPr>
        <p:spPr>
          <a:xfrm flipV="1">
            <a:off x="8945354" y="4369699"/>
            <a:ext cx="189099" cy="116854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835768" y="5538243"/>
            <a:ext cx="2219172" cy="923330"/>
          </a:xfrm>
          <a:prstGeom prst="rect">
            <a:avLst/>
          </a:prstGeom>
          <a:noFill/>
        </p:spPr>
        <p:txBody>
          <a:bodyPr wrap="square" rtlCol="0">
            <a:spAutoFit/>
          </a:bodyPr>
          <a:lstStyle/>
          <a:p>
            <a:r>
              <a:rPr lang="en-US" dirty="0"/>
              <a:t>Ratio of snow and water density</a:t>
            </a:r>
            <a:br>
              <a:rPr lang="en-US" dirty="0"/>
            </a:br>
            <a:r>
              <a:rPr lang="en-US" dirty="0"/>
              <a:t>[-]</a:t>
            </a:r>
          </a:p>
        </p:txBody>
      </p:sp>
      <p:cxnSp>
        <p:nvCxnSpPr>
          <p:cNvPr id="29" name="Straight Arrow Connector 28"/>
          <p:cNvCxnSpPr/>
          <p:nvPr/>
        </p:nvCxnSpPr>
        <p:spPr>
          <a:xfrm flipH="1" flipV="1">
            <a:off x="10391610" y="3778633"/>
            <a:ext cx="518852" cy="120822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0322238" y="4986854"/>
            <a:ext cx="1512805" cy="923330"/>
          </a:xfrm>
          <a:prstGeom prst="rect">
            <a:avLst/>
          </a:prstGeom>
          <a:noFill/>
        </p:spPr>
        <p:txBody>
          <a:bodyPr wrap="square" rtlCol="0">
            <a:spAutoFit/>
          </a:bodyPr>
          <a:lstStyle/>
          <a:p>
            <a:r>
              <a:rPr lang="en-US" dirty="0"/>
              <a:t>Snowpack depth</a:t>
            </a:r>
            <a:br>
              <a:rPr lang="en-US" dirty="0"/>
            </a:br>
            <a:r>
              <a:rPr lang="en-US" dirty="0"/>
              <a:t>[L]</a:t>
            </a:r>
          </a:p>
        </p:txBody>
      </p:sp>
      <p:sp>
        <p:nvSpPr>
          <p:cNvPr id="35" name="TextBox 34"/>
          <p:cNvSpPr txBox="1"/>
          <p:nvPr/>
        </p:nvSpPr>
        <p:spPr>
          <a:xfrm>
            <a:off x="6978228" y="1783089"/>
            <a:ext cx="3751159" cy="369332"/>
          </a:xfrm>
          <a:prstGeom prst="rect">
            <a:avLst/>
          </a:prstGeom>
          <a:noFill/>
        </p:spPr>
        <p:txBody>
          <a:bodyPr wrap="square" rtlCol="0">
            <a:spAutoFit/>
          </a:bodyPr>
          <a:lstStyle/>
          <a:p>
            <a:r>
              <a:rPr lang="en-US" dirty="0"/>
              <a:t>Equation 5.10 in </a:t>
            </a:r>
            <a:r>
              <a:rPr lang="en-US" dirty="0" err="1"/>
              <a:t>Dingman</a:t>
            </a:r>
            <a:r>
              <a:rPr lang="en-US" dirty="0"/>
              <a:t> </a:t>
            </a:r>
            <a:r>
              <a:rPr lang="en-US" dirty="0" err="1"/>
              <a:t>Texbook</a:t>
            </a:r>
            <a:r>
              <a:rPr lang="en-US" dirty="0"/>
              <a:t>: </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A97C997-FB72-4A0B-86BE-80A4291C6D14}"/>
                  </a:ext>
                </a:extLst>
              </p:cNvPr>
              <p:cNvSpPr txBox="1"/>
              <p:nvPr/>
            </p:nvSpPr>
            <p:spPr>
              <a:xfrm>
                <a:off x="9039903" y="396427"/>
                <a:ext cx="2335319" cy="9831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𝜌</m:t>
                          </m:r>
                        </m:e>
                        <m:sub>
                          <m:r>
                            <a:rPr lang="en-US" sz="2800" b="0" i="1" smtClean="0">
                              <a:latin typeface="Cambria Math" panose="02040503050406030204" pitchFamily="18" charset="0"/>
                            </a:rPr>
                            <m:t>𝑠</m:t>
                          </m:r>
                        </m:sub>
                      </m:sSub>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h</m:t>
                              </m:r>
                            </m:e>
                            <m:sub>
                              <m:r>
                                <a:rPr lang="en-US" sz="2800" b="0" i="1" smtClean="0">
                                  <a:latin typeface="Cambria Math" panose="02040503050406030204" pitchFamily="18" charset="0"/>
                                </a:rPr>
                                <m:t>𝑆𝑊𝐸</m:t>
                              </m:r>
                            </m:sub>
                          </m:sSub>
                        </m:num>
                        <m:den>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h</m:t>
                              </m:r>
                            </m:e>
                            <m:sub>
                              <m:r>
                                <a:rPr lang="en-US" sz="2800" b="0" i="1" smtClean="0">
                                  <a:latin typeface="Cambria Math" panose="02040503050406030204" pitchFamily="18" charset="0"/>
                                </a:rPr>
                                <m:t>𝑠</m:t>
                              </m:r>
                            </m:sub>
                          </m:sSub>
                        </m:den>
                      </m:f>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𝜌</m:t>
                          </m:r>
                        </m:e>
                        <m:sub>
                          <m:r>
                            <a:rPr lang="en-US" sz="2800" b="0" i="1" smtClean="0">
                              <a:latin typeface="Cambria Math" panose="02040503050406030204" pitchFamily="18" charset="0"/>
                            </a:rPr>
                            <m:t>𝑤</m:t>
                          </m:r>
                        </m:sub>
                      </m:sSub>
                    </m:oMath>
                  </m:oMathPara>
                </a14:m>
                <a:endParaRPr lang="en-US" sz="2800" dirty="0"/>
              </a:p>
            </p:txBody>
          </p:sp>
        </mc:Choice>
        <mc:Fallback xmlns="">
          <p:sp>
            <p:nvSpPr>
              <p:cNvPr id="4" name="TextBox 3">
                <a:extLst>
                  <a:ext uri="{FF2B5EF4-FFF2-40B4-BE49-F238E27FC236}">
                    <a16:creationId xmlns:a16="http://schemas.microsoft.com/office/drawing/2014/main" id="{2A97C997-FB72-4A0B-86BE-80A4291C6D14}"/>
                  </a:ext>
                </a:extLst>
              </p:cNvPr>
              <p:cNvSpPr txBox="1">
                <a:spLocks noRot="1" noChangeAspect="1" noMove="1" noResize="1" noEditPoints="1" noAdjustHandles="1" noChangeArrowheads="1" noChangeShapeType="1" noTextEdit="1"/>
              </p:cNvSpPr>
              <p:nvPr/>
            </p:nvSpPr>
            <p:spPr>
              <a:xfrm>
                <a:off x="9039903" y="396427"/>
                <a:ext cx="2335319" cy="983154"/>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1600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animBg="1"/>
      <p:bldP spid="24" grpId="0"/>
      <p:bldP spid="28" grpId="0"/>
      <p:bldP spid="30" grpId="0"/>
      <p:bldP spid="35"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07"/>
            <a:ext cx="10515600" cy="1325563"/>
          </a:xfrm>
        </p:spPr>
        <p:txBody>
          <a:bodyPr>
            <a:normAutofit/>
          </a:bodyPr>
          <a:lstStyle/>
          <a:p>
            <a:r>
              <a:rPr lang="en-US" sz="3200" dirty="0"/>
              <a:t>Sample problem: energy necessary to produce meltwater</a:t>
            </a:r>
          </a:p>
        </p:txBody>
      </p:sp>
      <p:sp>
        <p:nvSpPr>
          <p:cNvPr id="3" name="Rectangle 2">
            <a:extLst>
              <a:ext uri="{FF2B5EF4-FFF2-40B4-BE49-F238E27FC236}">
                <a16:creationId xmlns:a16="http://schemas.microsoft.com/office/drawing/2014/main" id="{D2A44518-A119-4C5C-91FF-72B71032E3E5}"/>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62</a:t>
            </a:fld>
            <a:endParaRPr lang="en-US" dirty="0">
              <a:solidFill>
                <a:schemeClr val="tx1"/>
              </a:solidFill>
            </a:endParaRPr>
          </a:p>
        </p:txBody>
      </p:sp>
      <p:sp>
        <p:nvSpPr>
          <p:cNvPr id="5" name="TextBox 4">
            <a:extLst>
              <a:ext uri="{FF2B5EF4-FFF2-40B4-BE49-F238E27FC236}">
                <a16:creationId xmlns:a16="http://schemas.microsoft.com/office/drawing/2014/main" id="{03DA5EBA-6AF2-42A8-B4C4-BCF9F2B44400}"/>
              </a:ext>
            </a:extLst>
          </p:cNvPr>
          <p:cNvSpPr txBox="1"/>
          <p:nvPr/>
        </p:nvSpPr>
        <p:spPr>
          <a:xfrm>
            <a:off x="966621" y="1058840"/>
            <a:ext cx="10387178" cy="724930"/>
          </a:xfrm>
          <a:prstGeom prst="rect">
            <a:avLst/>
          </a:prstGeom>
          <a:noFill/>
        </p:spPr>
        <p:txBody>
          <a:bodyPr wrap="square" rtlCol="0">
            <a:noAutofit/>
          </a:bodyPr>
          <a:lstStyle/>
          <a:p>
            <a:r>
              <a:rPr lang="en-US" sz="2000" dirty="0"/>
              <a:t>The snow is 60 cm deep and has a water content (SWE) of 20 cm. If the current snow temperature is -3 °C, what is the area-normalized thermal energy is needed to start producing melt water?</a:t>
            </a:r>
          </a:p>
        </p:txBody>
      </p:sp>
      <p:sp>
        <p:nvSpPr>
          <p:cNvPr id="6" name="TextBox 5">
            <a:extLst>
              <a:ext uri="{FF2B5EF4-FFF2-40B4-BE49-F238E27FC236}">
                <a16:creationId xmlns:a16="http://schemas.microsoft.com/office/drawing/2014/main" id="{34E40E47-6F61-435D-96CB-0D755AE6D09C}"/>
              </a:ext>
            </a:extLst>
          </p:cNvPr>
          <p:cNvSpPr txBox="1"/>
          <p:nvPr/>
        </p:nvSpPr>
        <p:spPr>
          <a:xfrm>
            <a:off x="966621" y="1898525"/>
            <a:ext cx="9908546" cy="724930"/>
          </a:xfrm>
          <a:prstGeom prst="rect">
            <a:avLst/>
          </a:prstGeom>
          <a:noFill/>
        </p:spPr>
        <p:txBody>
          <a:bodyPr wrap="square" rtlCol="0">
            <a:noAutofit/>
          </a:bodyPr>
          <a:lstStyle/>
          <a:p>
            <a:r>
              <a:rPr lang="en-US" sz="2000" dirty="0"/>
              <a:t>Step 1: How much heat is necessary to warm the snow to 0 °C?</a:t>
            </a:r>
          </a:p>
        </p:txBody>
      </p:sp>
      <p:sp>
        <p:nvSpPr>
          <p:cNvPr id="7" name="TextBox 6">
            <a:extLst>
              <a:ext uri="{FF2B5EF4-FFF2-40B4-BE49-F238E27FC236}">
                <a16:creationId xmlns:a16="http://schemas.microsoft.com/office/drawing/2014/main" id="{48F3F081-536F-41DC-99B6-C61B24DB259D}"/>
              </a:ext>
            </a:extLst>
          </p:cNvPr>
          <p:cNvSpPr txBox="1"/>
          <p:nvPr/>
        </p:nvSpPr>
        <p:spPr>
          <a:xfrm>
            <a:off x="966620" y="3941499"/>
            <a:ext cx="10515599" cy="724930"/>
          </a:xfrm>
          <a:prstGeom prst="rect">
            <a:avLst/>
          </a:prstGeom>
          <a:noFill/>
        </p:spPr>
        <p:txBody>
          <a:bodyPr wrap="square" rtlCol="0">
            <a:noAutofit/>
          </a:bodyPr>
          <a:lstStyle/>
          <a:p>
            <a:r>
              <a:rPr lang="en-US" sz="2000" dirty="0"/>
              <a:t>Step 2: How much heat is necessary to produce enough liquid water to start overcoming tension?</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978351E-1990-42B0-8D95-C65DC1AE213B}"/>
                  </a:ext>
                </a:extLst>
              </p:cNvPr>
              <p:cNvSpPr txBox="1"/>
              <p:nvPr/>
            </p:nvSpPr>
            <p:spPr>
              <a:xfrm>
                <a:off x="966621" y="2352728"/>
                <a:ext cx="6093994" cy="46166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2400" i="1" smtClean="0">
                              <a:solidFill>
                                <a:srgbClr val="836967"/>
                              </a:solidFill>
                              <a:latin typeface="Cambria Math" panose="02040503050406030204" pitchFamily="18" charset="0"/>
                            </a:rPr>
                          </m:ctrlPr>
                        </m:sSubPr>
                        <m:e>
                          <m:r>
                            <a:rPr lang="en-US" sz="2400" b="0" i="1" smtClean="0">
                              <a:latin typeface="Cambria Math" panose="02040503050406030204" pitchFamily="18" charset="0"/>
                            </a:rPr>
                            <m:t>𝑈</m:t>
                          </m:r>
                        </m:e>
                        <m:sub>
                          <m:r>
                            <a:rPr lang="en-US" sz="2400" i="1">
                              <a:latin typeface="Cambria Math" panose="02040503050406030204" pitchFamily="18" charset="0"/>
                            </a:rPr>
                            <m:t>𝑐𝑐</m:t>
                          </m:r>
                        </m:sub>
                      </m:sSub>
                      <m:r>
                        <a:rPr lang="en-US" sz="2400" i="0">
                          <a:latin typeface="Cambria Math" panose="02040503050406030204" pitchFamily="18" charset="0"/>
                        </a:rPr>
                        <m:t>=−</m:t>
                      </m:r>
                      <m:sSub>
                        <m:sSubPr>
                          <m:ctrlPr>
                            <a:rPr lang="en-US" sz="2400" i="1">
                              <a:solidFill>
                                <a:srgbClr val="836967"/>
                              </a:solidFill>
                              <a:latin typeface="Cambria Math" panose="02040503050406030204" pitchFamily="18" charset="0"/>
                            </a:rPr>
                          </m:ctrlPr>
                        </m:sSubPr>
                        <m:e>
                          <m:r>
                            <a:rPr lang="en-US" sz="2400" i="1">
                              <a:latin typeface="Cambria Math" panose="02040503050406030204" pitchFamily="18" charset="0"/>
                            </a:rPr>
                            <m:t>𝑐</m:t>
                          </m:r>
                        </m:e>
                        <m:sub>
                          <m:r>
                            <a:rPr lang="en-US" sz="2400" i="1">
                              <a:latin typeface="Cambria Math" panose="02040503050406030204" pitchFamily="18" charset="0"/>
                            </a:rPr>
                            <m:t>𝑖</m:t>
                          </m:r>
                        </m:sub>
                      </m:sSub>
                      <m:sSub>
                        <m:sSubPr>
                          <m:ctrlPr>
                            <a:rPr lang="en-US" sz="2400" i="1">
                              <a:solidFill>
                                <a:srgbClr val="836967"/>
                              </a:solidFill>
                              <a:latin typeface="Cambria Math" panose="02040503050406030204" pitchFamily="18" charset="0"/>
                            </a:rPr>
                          </m:ctrlPr>
                        </m:sSubPr>
                        <m:e>
                          <m:r>
                            <a:rPr lang="en-US" sz="2400" i="1">
                              <a:latin typeface="Cambria Math" panose="02040503050406030204" pitchFamily="18" charset="0"/>
                            </a:rPr>
                            <m:t>𝜌</m:t>
                          </m:r>
                        </m:e>
                        <m:sub>
                          <m:r>
                            <a:rPr lang="en-US" sz="2400" i="1">
                              <a:latin typeface="Cambria Math" panose="02040503050406030204" pitchFamily="18" charset="0"/>
                            </a:rPr>
                            <m:t>𝑤</m:t>
                          </m:r>
                        </m:sub>
                      </m:sSub>
                      <m:sSub>
                        <m:sSubPr>
                          <m:ctrlPr>
                            <a:rPr lang="en-US" sz="2400" i="1">
                              <a:solidFill>
                                <a:srgbClr val="836967"/>
                              </a:solidFill>
                              <a:latin typeface="Cambria Math" panose="02040503050406030204" pitchFamily="18" charset="0"/>
                            </a:rPr>
                          </m:ctrlPr>
                        </m:sSubPr>
                        <m:e>
                          <m:r>
                            <a:rPr lang="en-US" sz="2400" i="1">
                              <a:latin typeface="Cambria Math" panose="02040503050406030204" pitchFamily="18" charset="0"/>
                            </a:rPr>
                            <m:t>h</m:t>
                          </m:r>
                        </m:e>
                        <m:sub>
                          <m:r>
                            <a:rPr lang="en-US" sz="2400" i="1">
                              <a:latin typeface="Cambria Math" panose="02040503050406030204" pitchFamily="18" charset="0"/>
                            </a:rPr>
                            <m:t>𝑠𝑤𝑒</m:t>
                          </m:r>
                        </m:sub>
                      </m:sSub>
                      <m:d>
                        <m:dPr>
                          <m:ctrlPr>
                            <a:rPr lang="en-US" sz="2400" i="1">
                              <a:solidFill>
                                <a:srgbClr val="836967"/>
                              </a:solidFill>
                              <a:latin typeface="Cambria Math" panose="02040503050406030204" pitchFamily="18" charset="0"/>
                            </a:rPr>
                          </m:ctrlPr>
                        </m:dPr>
                        <m:e>
                          <m:sSub>
                            <m:sSubPr>
                              <m:ctrlPr>
                                <a:rPr lang="en-US" sz="2400" i="1">
                                  <a:solidFill>
                                    <a:srgbClr val="836967"/>
                                  </a:solidFill>
                                  <a:latin typeface="Cambria Math" panose="02040503050406030204" pitchFamily="18" charset="0"/>
                                </a:rPr>
                              </m:ctrlPr>
                            </m:sSubPr>
                            <m:e>
                              <m:r>
                                <a:rPr lang="en-US" sz="2400" i="1">
                                  <a:latin typeface="Cambria Math" panose="02040503050406030204" pitchFamily="18" charset="0"/>
                                </a:rPr>
                                <m:t>𝑇</m:t>
                              </m:r>
                            </m:e>
                            <m:sub>
                              <m:r>
                                <a:rPr lang="en-US" sz="2400" i="1">
                                  <a:latin typeface="Cambria Math" panose="02040503050406030204" pitchFamily="18" charset="0"/>
                                </a:rPr>
                                <m:t>𝑠</m:t>
                              </m:r>
                            </m:sub>
                          </m:sSub>
                          <m:r>
                            <a:rPr lang="en-US" sz="2400" i="0">
                              <a:latin typeface="Cambria Math" panose="02040503050406030204" pitchFamily="18" charset="0"/>
                            </a:rPr>
                            <m:t>−</m:t>
                          </m:r>
                          <m:sSub>
                            <m:sSubPr>
                              <m:ctrlPr>
                                <a:rPr lang="en-US" sz="2400" i="1">
                                  <a:solidFill>
                                    <a:srgbClr val="836967"/>
                                  </a:solidFill>
                                  <a:latin typeface="Cambria Math" panose="02040503050406030204" pitchFamily="18" charset="0"/>
                                </a:rPr>
                              </m:ctrlPr>
                            </m:sSubPr>
                            <m:e>
                              <m:r>
                                <a:rPr lang="en-US" sz="2400" i="1">
                                  <a:latin typeface="Cambria Math" panose="02040503050406030204" pitchFamily="18" charset="0"/>
                                </a:rPr>
                                <m:t>𝑇</m:t>
                              </m:r>
                            </m:e>
                            <m:sub>
                              <m:r>
                                <a:rPr lang="en-US" sz="2400" i="1">
                                  <a:latin typeface="Cambria Math" panose="02040503050406030204" pitchFamily="18" charset="0"/>
                                </a:rPr>
                                <m:t>𝑚</m:t>
                              </m:r>
                            </m:sub>
                          </m:sSub>
                        </m:e>
                      </m:d>
                    </m:oMath>
                  </m:oMathPara>
                </a14:m>
                <a:endParaRPr lang="en-US" dirty="0"/>
              </a:p>
            </p:txBody>
          </p:sp>
        </mc:Choice>
        <mc:Fallback xmlns="">
          <p:sp>
            <p:nvSpPr>
              <p:cNvPr id="8" name="TextBox 7">
                <a:extLst>
                  <a:ext uri="{FF2B5EF4-FFF2-40B4-BE49-F238E27FC236}">
                    <a16:creationId xmlns:a16="http://schemas.microsoft.com/office/drawing/2014/main" id="{2978351E-1990-42B0-8D95-C65DC1AE213B}"/>
                  </a:ext>
                </a:extLst>
              </p:cNvPr>
              <p:cNvSpPr txBox="1">
                <a:spLocks noRot="1" noChangeAspect="1" noMove="1" noResize="1" noEditPoints="1" noAdjustHandles="1" noChangeArrowheads="1" noChangeShapeType="1" noTextEdit="1"/>
              </p:cNvSpPr>
              <p:nvPr/>
            </p:nvSpPr>
            <p:spPr>
              <a:xfrm>
                <a:off x="966621" y="2352728"/>
                <a:ext cx="6093994" cy="461665"/>
              </a:xfrm>
              <a:prstGeom prst="rect">
                <a:avLst/>
              </a:prstGeom>
              <a:blipFill>
                <a:blip r:embed="rId2"/>
                <a:stretch>
                  <a:fillRect l="-300"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B552D16-0C53-40E6-9581-C470ABDC66BA}"/>
                  </a:ext>
                </a:extLst>
              </p:cNvPr>
              <p:cNvSpPr txBox="1"/>
              <p:nvPr/>
            </p:nvSpPr>
            <p:spPr>
              <a:xfrm>
                <a:off x="1489305" y="2824945"/>
                <a:ext cx="10387178" cy="46166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400" i="0">
                          <a:latin typeface="Cambria Math" panose="02040503050406030204" pitchFamily="18" charset="0"/>
                        </a:rPr>
                        <m:t>=−</m:t>
                      </m:r>
                      <m:d>
                        <m:dPr>
                          <m:ctrlPr>
                            <a:rPr lang="en-US" sz="2400" b="0" i="1" smtClean="0">
                              <a:solidFill>
                                <a:schemeClr val="tx1"/>
                              </a:solidFill>
                              <a:latin typeface="Cambria Math" panose="02040503050406030204" pitchFamily="18" charset="0"/>
                            </a:rPr>
                          </m:ctrlPr>
                        </m:dPr>
                        <m:e>
                          <m:r>
                            <a:rPr lang="en-US" sz="2400" b="0" i="1" smtClean="0">
                              <a:solidFill>
                                <a:schemeClr val="tx1"/>
                              </a:solidFill>
                              <a:latin typeface="Cambria Math" panose="02040503050406030204" pitchFamily="18" charset="0"/>
                            </a:rPr>
                            <m:t>2102 </m:t>
                          </m:r>
                          <m:r>
                            <m:rPr>
                              <m:sty m:val="p"/>
                            </m:rPr>
                            <a:rPr lang="en-US" sz="2400" b="0" i="0" smtClean="0">
                              <a:solidFill>
                                <a:schemeClr val="tx1"/>
                              </a:solidFill>
                              <a:latin typeface="Cambria Math" panose="02040503050406030204" pitchFamily="18" charset="0"/>
                            </a:rPr>
                            <m:t>J</m:t>
                          </m:r>
                          <m:r>
                            <a:rPr lang="en-US" sz="2400" b="0" i="0" smtClean="0">
                              <a:solidFill>
                                <a:schemeClr val="tx1"/>
                              </a:solidFill>
                              <a:latin typeface="Cambria Math" panose="02040503050406030204" pitchFamily="18" charset="0"/>
                            </a:rPr>
                            <m:t> </m:t>
                          </m:r>
                          <m:r>
                            <m:rPr>
                              <m:sty m:val="p"/>
                            </m:rPr>
                            <a:rPr lang="en-US" sz="2400" b="0" i="0" smtClean="0">
                              <a:solidFill>
                                <a:schemeClr val="tx1"/>
                              </a:solidFill>
                              <a:latin typeface="Cambria Math" panose="02040503050406030204" pitchFamily="18" charset="0"/>
                            </a:rPr>
                            <m:t>k</m:t>
                          </m:r>
                          <m:sSup>
                            <m:sSupPr>
                              <m:ctrlPr>
                                <a:rPr lang="en-US" sz="2400" b="0" i="1" smtClean="0">
                                  <a:solidFill>
                                    <a:schemeClr val="tx1"/>
                                  </a:solidFill>
                                  <a:latin typeface="Cambria Math" panose="02040503050406030204" pitchFamily="18" charset="0"/>
                                </a:rPr>
                              </m:ctrlPr>
                            </m:sSupPr>
                            <m:e>
                              <m:r>
                                <m:rPr>
                                  <m:sty m:val="p"/>
                                </m:rPr>
                                <a:rPr lang="en-US" sz="2400" b="0" i="0" smtClean="0">
                                  <a:solidFill>
                                    <a:schemeClr val="tx1"/>
                                  </a:solidFill>
                                  <a:latin typeface="Cambria Math" panose="02040503050406030204" pitchFamily="18" charset="0"/>
                                </a:rPr>
                                <m:t>g</m:t>
                              </m:r>
                            </m:e>
                            <m:sup>
                              <m:r>
                                <a:rPr lang="en-US" sz="2400" b="0" i="0" smtClean="0">
                                  <a:solidFill>
                                    <a:schemeClr val="tx1"/>
                                  </a:solidFill>
                                  <a:latin typeface="Cambria Math" panose="02040503050406030204" pitchFamily="18" charset="0"/>
                                </a:rPr>
                                <m:t>−1</m:t>
                              </m:r>
                            </m:sup>
                          </m:sSup>
                          <m:sSup>
                            <m:sSupPr>
                              <m:ctrlPr>
                                <a:rPr lang="en-US" sz="2400" b="0" i="1" smtClean="0">
                                  <a:solidFill>
                                    <a:schemeClr val="tx1"/>
                                  </a:solidFill>
                                  <a:latin typeface="Cambria Math" panose="02040503050406030204" pitchFamily="18" charset="0"/>
                                </a:rPr>
                              </m:ctrlPr>
                            </m:sSupPr>
                            <m:e>
                              <m:r>
                                <a:rPr lang="en-US" sz="2400" b="0" i="1" smtClean="0">
                                  <a:solidFill>
                                    <a:schemeClr val="tx1"/>
                                  </a:solidFill>
                                  <a:latin typeface="Cambria Math" panose="02040503050406030204" pitchFamily="18" charset="0"/>
                                  <a:ea typeface="Cambria Math" panose="02040503050406030204" pitchFamily="18" charset="0"/>
                                </a:rPr>
                                <m:t>°</m:t>
                              </m:r>
                              <m:r>
                                <m:rPr>
                                  <m:sty m:val="p"/>
                                </m:rPr>
                                <a:rPr lang="en-US" sz="2400" b="0" i="0" smtClean="0">
                                  <a:solidFill>
                                    <a:schemeClr val="tx1"/>
                                  </a:solidFill>
                                  <a:latin typeface="Cambria Math" panose="02040503050406030204" pitchFamily="18" charset="0"/>
                                </a:rPr>
                                <m:t>C</m:t>
                              </m:r>
                            </m:e>
                            <m:sup>
                              <m:r>
                                <a:rPr lang="en-US" sz="2400" b="0" i="0" smtClean="0">
                                  <a:solidFill>
                                    <a:schemeClr val="tx1"/>
                                  </a:solidFill>
                                  <a:latin typeface="Cambria Math" panose="02040503050406030204" pitchFamily="18" charset="0"/>
                                </a:rPr>
                                <m:t>−1</m:t>
                              </m:r>
                            </m:sup>
                          </m:sSup>
                        </m:e>
                      </m:d>
                      <m:d>
                        <m:dPr>
                          <m:ctrlPr>
                            <a:rPr lang="en-US" sz="2400" b="0" i="1" smtClean="0">
                              <a:solidFill>
                                <a:schemeClr val="tx1"/>
                              </a:solidFill>
                              <a:latin typeface="Cambria Math" panose="02040503050406030204" pitchFamily="18" charset="0"/>
                            </a:rPr>
                          </m:ctrlPr>
                        </m:dPr>
                        <m:e>
                          <m:r>
                            <a:rPr lang="en-US" sz="2400" b="0" i="1" smtClean="0">
                              <a:solidFill>
                                <a:schemeClr val="tx1"/>
                              </a:solidFill>
                              <a:latin typeface="Cambria Math" panose="02040503050406030204" pitchFamily="18" charset="0"/>
                            </a:rPr>
                            <m:t>1000 </m:t>
                          </m:r>
                          <m:r>
                            <m:rPr>
                              <m:sty m:val="p"/>
                            </m:rPr>
                            <a:rPr lang="en-US" sz="2400" b="0" i="0" smtClean="0">
                              <a:solidFill>
                                <a:schemeClr val="tx1"/>
                              </a:solidFill>
                              <a:latin typeface="Cambria Math" panose="02040503050406030204" pitchFamily="18" charset="0"/>
                            </a:rPr>
                            <m:t>kg</m:t>
                          </m:r>
                          <m:r>
                            <a:rPr lang="en-US" sz="2400" b="0" i="0" smtClean="0">
                              <a:solidFill>
                                <a:schemeClr val="tx1"/>
                              </a:solidFill>
                              <a:latin typeface="Cambria Math" panose="02040503050406030204" pitchFamily="18" charset="0"/>
                            </a:rPr>
                            <m:t> </m:t>
                          </m:r>
                          <m:sSup>
                            <m:sSupPr>
                              <m:ctrlPr>
                                <a:rPr lang="en-US" sz="2400" b="0" i="1" smtClean="0">
                                  <a:solidFill>
                                    <a:schemeClr val="tx1"/>
                                  </a:solidFill>
                                  <a:latin typeface="Cambria Math" panose="02040503050406030204" pitchFamily="18" charset="0"/>
                                </a:rPr>
                              </m:ctrlPr>
                            </m:sSupPr>
                            <m:e>
                              <m:r>
                                <m:rPr>
                                  <m:sty m:val="p"/>
                                </m:rPr>
                                <a:rPr lang="en-US" sz="2400" b="0" i="0" smtClean="0">
                                  <a:solidFill>
                                    <a:schemeClr val="tx1"/>
                                  </a:solidFill>
                                  <a:latin typeface="Cambria Math" panose="02040503050406030204" pitchFamily="18" charset="0"/>
                                </a:rPr>
                                <m:t>m</m:t>
                              </m:r>
                            </m:e>
                            <m:sup>
                              <m:r>
                                <a:rPr lang="en-US" sz="2400" b="0" i="0" smtClean="0">
                                  <a:solidFill>
                                    <a:schemeClr val="tx1"/>
                                  </a:solidFill>
                                  <a:latin typeface="Cambria Math" panose="02040503050406030204" pitchFamily="18" charset="0"/>
                                </a:rPr>
                                <m:t>−3</m:t>
                              </m:r>
                            </m:sup>
                          </m:sSup>
                        </m:e>
                      </m:d>
                      <m:d>
                        <m:dPr>
                          <m:ctrlPr>
                            <a:rPr lang="en-US" sz="2400" b="0" i="1" smtClean="0">
                              <a:latin typeface="Cambria Math" panose="02040503050406030204" pitchFamily="18" charset="0"/>
                            </a:rPr>
                          </m:ctrlPr>
                        </m:dPr>
                        <m:e>
                          <m:r>
                            <a:rPr lang="en-US" sz="2400" b="0" i="1" smtClean="0">
                              <a:latin typeface="Cambria Math" panose="02040503050406030204" pitchFamily="18" charset="0"/>
                            </a:rPr>
                            <m:t>0.2 </m:t>
                          </m:r>
                          <m:r>
                            <m:rPr>
                              <m:sty m:val="p"/>
                            </m:rPr>
                            <a:rPr lang="en-US" sz="2400" b="0" i="0" smtClean="0">
                              <a:latin typeface="Cambria Math" panose="02040503050406030204" pitchFamily="18" charset="0"/>
                            </a:rPr>
                            <m:t>m</m:t>
                          </m:r>
                        </m:e>
                      </m:d>
                      <m:d>
                        <m:dPr>
                          <m:ctrlPr>
                            <a:rPr lang="en-US" sz="2400" i="1" smtClean="0">
                              <a:solidFill>
                                <a:schemeClr val="tx1"/>
                              </a:solidFill>
                              <a:latin typeface="Cambria Math" panose="02040503050406030204" pitchFamily="18" charset="0"/>
                            </a:rPr>
                          </m:ctrlPr>
                        </m:dPr>
                        <m:e>
                          <m:r>
                            <a:rPr lang="en-US" sz="2400" b="0" i="1" smtClean="0">
                              <a:solidFill>
                                <a:schemeClr val="tx1"/>
                              </a:solidFill>
                              <a:latin typeface="Cambria Math" panose="02040503050406030204" pitchFamily="18" charset="0"/>
                            </a:rPr>
                            <m:t>−3 </m:t>
                          </m:r>
                          <m:r>
                            <a:rPr lang="en-US" sz="2400" i="1">
                              <a:solidFill>
                                <a:schemeClr val="tx1"/>
                              </a:solidFill>
                              <a:latin typeface="Cambria Math" panose="02040503050406030204" pitchFamily="18" charset="0"/>
                              <a:ea typeface="Cambria Math" panose="02040503050406030204" pitchFamily="18" charset="0"/>
                            </a:rPr>
                            <m:t>°</m:t>
                          </m:r>
                          <m:r>
                            <m:rPr>
                              <m:sty m:val="p"/>
                            </m:rPr>
                            <a:rPr lang="en-US" sz="2400">
                              <a:solidFill>
                                <a:schemeClr val="tx1"/>
                              </a:solidFill>
                              <a:latin typeface="Cambria Math" panose="02040503050406030204" pitchFamily="18" charset="0"/>
                            </a:rPr>
                            <m:t>C</m:t>
                          </m:r>
                          <m:r>
                            <a:rPr lang="en-US" sz="2400" i="0">
                              <a:solidFill>
                                <a:schemeClr val="tx1"/>
                              </a:solidFill>
                              <a:latin typeface="Cambria Math" panose="02040503050406030204" pitchFamily="18" charset="0"/>
                            </a:rPr>
                            <m:t>−</m:t>
                          </m:r>
                          <m:r>
                            <a:rPr lang="en-US" sz="2400" b="0" i="1" smtClean="0">
                              <a:latin typeface="Cambria Math" panose="02040503050406030204" pitchFamily="18" charset="0"/>
                            </a:rPr>
                            <m:t>0</m:t>
                          </m:r>
                          <m:r>
                            <a:rPr lang="en-US" sz="2400" i="1">
                              <a:latin typeface="Cambria Math" panose="02040503050406030204" pitchFamily="18" charset="0"/>
                            </a:rPr>
                            <m:t> </m:t>
                          </m:r>
                          <m:r>
                            <a:rPr lang="en-US" sz="2400" i="1">
                              <a:latin typeface="Cambria Math" panose="02040503050406030204" pitchFamily="18" charset="0"/>
                              <a:ea typeface="Cambria Math" panose="02040503050406030204" pitchFamily="18" charset="0"/>
                            </a:rPr>
                            <m:t>°</m:t>
                          </m:r>
                          <m:r>
                            <m:rPr>
                              <m:sty m:val="p"/>
                            </m:rPr>
                            <a:rPr lang="en-US" sz="2400">
                              <a:latin typeface="Cambria Math" panose="02040503050406030204" pitchFamily="18" charset="0"/>
                            </a:rPr>
                            <m:t>C</m:t>
                          </m:r>
                        </m:e>
                      </m:d>
                    </m:oMath>
                  </m:oMathPara>
                </a14:m>
                <a:endParaRPr lang="en-US" dirty="0"/>
              </a:p>
            </p:txBody>
          </p:sp>
        </mc:Choice>
        <mc:Fallback xmlns="">
          <p:sp>
            <p:nvSpPr>
              <p:cNvPr id="10" name="TextBox 9">
                <a:extLst>
                  <a:ext uri="{FF2B5EF4-FFF2-40B4-BE49-F238E27FC236}">
                    <a16:creationId xmlns:a16="http://schemas.microsoft.com/office/drawing/2014/main" id="{0B552D16-0C53-40E6-9581-C470ABDC66BA}"/>
                  </a:ext>
                </a:extLst>
              </p:cNvPr>
              <p:cNvSpPr txBox="1">
                <a:spLocks noRot="1" noChangeAspect="1" noMove="1" noResize="1" noEditPoints="1" noAdjustHandles="1" noChangeArrowheads="1" noChangeShapeType="1" noTextEdit="1"/>
              </p:cNvSpPr>
              <p:nvPr/>
            </p:nvSpPr>
            <p:spPr>
              <a:xfrm>
                <a:off x="1489305" y="2824945"/>
                <a:ext cx="10387178" cy="461665"/>
              </a:xfrm>
              <a:prstGeom prst="rect">
                <a:avLst/>
              </a:prstGeom>
              <a:blipFill>
                <a:blip r:embed="rId3"/>
                <a:stretch>
                  <a:fillRect b="-17105"/>
                </a:stretch>
              </a:blipFill>
            </p:spPr>
            <p:txBody>
              <a:bodyPr/>
              <a:lstStyle/>
              <a:p>
                <a:r>
                  <a:rPr lang="en-US">
                    <a:noFill/>
                  </a:rPr>
                  <a:t> </a:t>
                </a:r>
              </a:p>
            </p:txBody>
          </p:sp>
        </mc:Fallback>
      </mc:AlternateContent>
      <p:cxnSp>
        <p:nvCxnSpPr>
          <p:cNvPr id="12" name="Straight Connector 11">
            <a:extLst>
              <a:ext uri="{FF2B5EF4-FFF2-40B4-BE49-F238E27FC236}">
                <a16:creationId xmlns:a16="http://schemas.microsoft.com/office/drawing/2014/main" id="{1597CA96-A4E7-4DA4-A601-21665BB7760D}"/>
              </a:ext>
            </a:extLst>
          </p:cNvPr>
          <p:cNvCxnSpPr/>
          <p:nvPr/>
        </p:nvCxnSpPr>
        <p:spPr>
          <a:xfrm flipV="1">
            <a:off x="3128210" y="2814393"/>
            <a:ext cx="589547" cy="4483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6085D4B-7DE9-41DC-ADF1-55D880BC368A}"/>
              </a:ext>
            </a:extLst>
          </p:cNvPr>
          <p:cNvCxnSpPr/>
          <p:nvPr/>
        </p:nvCxnSpPr>
        <p:spPr>
          <a:xfrm flipV="1">
            <a:off x="5274801" y="2814393"/>
            <a:ext cx="589547" cy="4483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658D9CF-AD9C-4AF2-9D29-FF0B218165D5}"/>
              </a:ext>
            </a:extLst>
          </p:cNvPr>
          <p:cNvCxnSpPr/>
          <p:nvPr/>
        </p:nvCxnSpPr>
        <p:spPr>
          <a:xfrm flipV="1">
            <a:off x="3717757" y="2814393"/>
            <a:ext cx="589547" cy="4483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9AD643D-4F28-44CD-8FF8-60FF67C669F1}"/>
              </a:ext>
            </a:extLst>
          </p:cNvPr>
          <p:cNvCxnSpPr>
            <a:cxnSpLocks/>
          </p:cNvCxnSpPr>
          <p:nvPr/>
        </p:nvCxnSpPr>
        <p:spPr>
          <a:xfrm flipV="1">
            <a:off x="8023538" y="2831580"/>
            <a:ext cx="340894" cy="4140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E9C064E-B805-447E-8641-845EE2D3C109}"/>
              </a:ext>
            </a:extLst>
          </p:cNvPr>
          <p:cNvCxnSpPr>
            <a:cxnSpLocks/>
          </p:cNvCxnSpPr>
          <p:nvPr/>
        </p:nvCxnSpPr>
        <p:spPr>
          <a:xfrm flipV="1">
            <a:off x="8883316" y="2824945"/>
            <a:ext cx="340894" cy="4140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B5161-F610-4A00-A1E3-F14A63FD1243}"/>
              </a:ext>
            </a:extLst>
          </p:cNvPr>
          <p:cNvCxnSpPr>
            <a:cxnSpLocks/>
          </p:cNvCxnSpPr>
          <p:nvPr/>
        </p:nvCxnSpPr>
        <p:spPr>
          <a:xfrm flipV="1">
            <a:off x="6963800" y="2838403"/>
            <a:ext cx="340894" cy="4140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E38875A-9D93-4A92-B263-BE5D949D3547}"/>
              </a:ext>
            </a:extLst>
          </p:cNvPr>
          <p:cNvCxnSpPr>
            <a:cxnSpLocks/>
          </p:cNvCxnSpPr>
          <p:nvPr/>
        </p:nvCxnSpPr>
        <p:spPr>
          <a:xfrm flipV="1">
            <a:off x="6039088" y="2845105"/>
            <a:ext cx="252946" cy="1791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70DE923-FE3B-4D97-BA5D-61929ABA37A7}"/>
                  </a:ext>
                </a:extLst>
              </p:cNvPr>
              <p:cNvSpPr txBox="1"/>
              <p:nvPr/>
            </p:nvSpPr>
            <p:spPr>
              <a:xfrm>
                <a:off x="5920894" y="2521022"/>
                <a:ext cx="445524" cy="338554"/>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1600" b="0" i="1" smtClean="0">
                          <a:solidFill>
                            <a:srgbClr val="FF0000"/>
                          </a:solidFill>
                          <a:latin typeface="Cambria Math" panose="02040503050406030204" pitchFamily="18" charset="0"/>
                        </a:rPr>
                        <m:t>−2</m:t>
                      </m:r>
                    </m:oMath>
                  </m:oMathPara>
                </a14:m>
                <a:endParaRPr lang="en-US" sz="1200" dirty="0">
                  <a:solidFill>
                    <a:srgbClr val="FF0000"/>
                  </a:solidFill>
                </a:endParaRPr>
              </a:p>
            </p:txBody>
          </p:sp>
        </mc:Choice>
        <mc:Fallback xmlns="">
          <p:sp>
            <p:nvSpPr>
              <p:cNvPr id="22" name="TextBox 21">
                <a:extLst>
                  <a:ext uri="{FF2B5EF4-FFF2-40B4-BE49-F238E27FC236}">
                    <a16:creationId xmlns:a16="http://schemas.microsoft.com/office/drawing/2014/main" id="{E70DE923-FE3B-4D97-BA5D-61929ABA37A7}"/>
                  </a:ext>
                </a:extLst>
              </p:cNvPr>
              <p:cNvSpPr txBox="1">
                <a:spLocks noRot="1" noChangeAspect="1" noMove="1" noResize="1" noEditPoints="1" noAdjustHandles="1" noChangeArrowheads="1" noChangeShapeType="1" noTextEdit="1"/>
              </p:cNvSpPr>
              <p:nvPr/>
            </p:nvSpPr>
            <p:spPr>
              <a:xfrm>
                <a:off x="5920894" y="2521022"/>
                <a:ext cx="445524" cy="33855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193101E-C118-4B6F-A9FC-2CAFBAA420EB}"/>
                  </a:ext>
                </a:extLst>
              </p:cNvPr>
              <p:cNvSpPr txBox="1"/>
              <p:nvPr/>
            </p:nvSpPr>
            <p:spPr>
              <a:xfrm>
                <a:off x="1501337" y="3340922"/>
                <a:ext cx="2100513" cy="46166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400" i="0" smtClean="0">
                          <a:latin typeface="Cambria Math" panose="02040503050406030204" pitchFamily="18" charset="0"/>
                        </a:rPr>
                        <m:t>=</m:t>
                      </m:r>
                      <m:r>
                        <a:rPr lang="en-US" sz="2400" b="0" i="1" smtClean="0">
                          <a:latin typeface="Cambria Math" panose="02040503050406030204" pitchFamily="18" charset="0"/>
                        </a:rPr>
                        <m:t>1.26 </m:t>
                      </m:r>
                      <m:r>
                        <m:rPr>
                          <m:sty m:val="p"/>
                        </m:rPr>
                        <a:rPr lang="en-US" sz="2400" b="0" i="0" smtClean="0">
                          <a:latin typeface="Cambria Math" panose="02040503050406030204" pitchFamily="18" charset="0"/>
                        </a:rPr>
                        <m:t>MJ</m:t>
                      </m:r>
                      <m:r>
                        <a:rPr lang="en-US" sz="2400" b="0" i="0" smtClean="0">
                          <a:latin typeface="Cambria Math" panose="02040503050406030204" pitchFamily="18" charset="0"/>
                        </a:rPr>
                        <m:t> </m:t>
                      </m:r>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m</m:t>
                          </m:r>
                        </m:e>
                        <m:sup>
                          <m:r>
                            <a:rPr lang="en-US" sz="2400" b="0" i="0" smtClean="0">
                              <a:latin typeface="Cambria Math" panose="02040503050406030204" pitchFamily="18" charset="0"/>
                            </a:rPr>
                            <m:t>−2</m:t>
                          </m:r>
                        </m:sup>
                      </m:sSup>
                    </m:oMath>
                  </m:oMathPara>
                </a14:m>
                <a:endParaRPr lang="en-US" dirty="0"/>
              </a:p>
            </p:txBody>
          </p:sp>
        </mc:Choice>
        <mc:Fallback xmlns="">
          <p:sp>
            <p:nvSpPr>
              <p:cNvPr id="24" name="TextBox 23">
                <a:extLst>
                  <a:ext uri="{FF2B5EF4-FFF2-40B4-BE49-F238E27FC236}">
                    <a16:creationId xmlns:a16="http://schemas.microsoft.com/office/drawing/2014/main" id="{9193101E-C118-4B6F-A9FC-2CAFBAA420EB}"/>
                  </a:ext>
                </a:extLst>
              </p:cNvPr>
              <p:cNvSpPr txBox="1">
                <a:spLocks noRot="1" noChangeAspect="1" noMove="1" noResize="1" noEditPoints="1" noAdjustHandles="1" noChangeArrowheads="1" noChangeShapeType="1" noTextEdit="1"/>
              </p:cNvSpPr>
              <p:nvPr/>
            </p:nvSpPr>
            <p:spPr>
              <a:xfrm>
                <a:off x="1501337" y="3340922"/>
                <a:ext cx="2100513" cy="461665"/>
              </a:xfrm>
              <a:prstGeom prst="rect">
                <a:avLst/>
              </a:prstGeom>
              <a:blipFill>
                <a:blip r:embed="rId5"/>
                <a:stretch>
                  <a:fillRect b="-144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574587B-1C58-4BF0-8F18-2D871B41E7B7}"/>
                  </a:ext>
                </a:extLst>
              </p:cNvPr>
              <p:cNvSpPr txBox="1"/>
              <p:nvPr/>
            </p:nvSpPr>
            <p:spPr>
              <a:xfrm>
                <a:off x="9238749" y="2688071"/>
                <a:ext cx="1722020" cy="71468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1 </m:t>
                              </m:r>
                              <m:r>
                                <m:rPr>
                                  <m:sty m:val="p"/>
                                </m:rPr>
                                <a:rPr lang="en-US" b="0" i="0" smtClean="0">
                                  <a:latin typeface="Cambria Math" panose="02040503050406030204" pitchFamily="18" charset="0"/>
                                </a:rPr>
                                <m:t>MJ</m:t>
                              </m:r>
                            </m:num>
                            <m:den>
                              <m:r>
                                <a:rPr lang="en-US" b="0" i="1" smtClean="0">
                                  <a:latin typeface="Cambria Math" panose="02040503050406030204" pitchFamily="18" charset="0"/>
                                </a:rPr>
                                <m:t>1000000 </m:t>
                              </m:r>
                              <m:r>
                                <m:rPr>
                                  <m:sty m:val="p"/>
                                </m:rPr>
                                <a:rPr lang="en-US" b="0" i="0" smtClean="0">
                                  <a:latin typeface="Cambria Math" panose="02040503050406030204" pitchFamily="18" charset="0"/>
                                </a:rPr>
                                <m:t>J</m:t>
                              </m:r>
                            </m:den>
                          </m:f>
                        </m:e>
                      </m:d>
                    </m:oMath>
                  </m:oMathPara>
                </a14:m>
                <a:endParaRPr lang="en-US" dirty="0"/>
              </a:p>
            </p:txBody>
          </p:sp>
        </mc:Choice>
        <mc:Fallback xmlns="">
          <p:sp>
            <p:nvSpPr>
              <p:cNvPr id="26" name="TextBox 25">
                <a:extLst>
                  <a:ext uri="{FF2B5EF4-FFF2-40B4-BE49-F238E27FC236}">
                    <a16:creationId xmlns:a16="http://schemas.microsoft.com/office/drawing/2014/main" id="{D574587B-1C58-4BF0-8F18-2D871B41E7B7}"/>
                  </a:ext>
                </a:extLst>
              </p:cNvPr>
              <p:cNvSpPr txBox="1">
                <a:spLocks noRot="1" noChangeAspect="1" noMove="1" noResize="1" noEditPoints="1" noAdjustHandles="1" noChangeArrowheads="1" noChangeShapeType="1" noTextEdit="1"/>
              </p:cNvSpPr>
              <p:nvPr/>
            </p:nvSpPr>
            <p:spPr>
              <a:xfrm>
                <a:off x="9238749" y="2688071"/>
                <a:ext cx="1722020" cy="714683"/>
              </a:xfrm>
              <a:prstGeom prst="rect">
                <a:avLst/>
              </a:prstGeom>
              <a:blipFill>
                <a:blip r:embed="rId6"/>
                <a:stretch>
                  <a:fillRect/>
                </a:stretch>
              </a:blipFill>
            </p:spPr>
            <p:txBody>
              <a:bodyPr/>
              <a:lstStyle/>
              <a:p>
                <a:r>
                  <a:rPr lang="en-US">
                    <a:noFill/>
                  </a:rPr>
                  <a:t> </a:t>
                </a:r>
              </a:p>
            </p:txBody>
          </p:sp>
        </mc:Fallback>
      </mc:AlternateContent>
      <p:cxnSp>
        <p:nvCxnSpPr>
          <p:cNvPr id="27" name="Straight Connector 26">
            <a:extLst>
              <a:ext uri="{FF2B5EF4-FFF2-40B4-BE49-F238E27FC236}">
                <a16:creationId xmlns:a16="http://schemas.microsoft.com/office/drawing/2014/main" id="{90C88145-F2C0-4A50-BA16-C408C89BAD6D}"/>
              </a:ext>
            </a:extLst>
          </p:cNvPr>
          <p:cNvCxnSpPr>
            <a:cxnSpLocks/>
          </p:cNvCxnSpPr>
          <p:nvPr/>
        </p:nvCxnSpPr>
        <p:spPr>
          <a:xfrm flipV="1">
            <a:off x="10361437" y="3081508"/>
            <a:ext cx="131484" cy="2681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80E02F8-CBD9-4A35-BC76-0FBA9520337B}"/>
              </a:ext>
            </a:extLst>
          </p:cNvPr>
          <p:cNvCxnSpPr>
            <a:cxnSpLocks/>
          </p:cNvCxnSpPr>
          <p:nvPr/>
        </p:nvCxnSpPr>
        <p:spPr>
          <a:xfrm flipV="1">
            <a:off x="2829702" y="2870647"/>
            <a:ext cx="340894" cy="4140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3B569F4-9343-4B03-A214-EB5646D71768}"/>
                  </a:ext>
                </a:extLst>
              </p:cNvPr>
              <p:cNvSpPr txBox="1"/>
              <p:nvPr/>
            </p:nvSpPr>
            <p:spPr>
              <a:xfrm>
                <a:off x="972030" y="4324202"/>
                <a:ext cx="2028119" cy="8560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𝜌</m:t>
                          </m:r>
                        </m:e>
                        <m:sub>
                          <m:r>
                            <a:rPr lang="en-US" sz="2400" b="0" i="1" smtClean="0">
                              <a:latin typeface="Cambria Math" panose="02040503050406030204" pitchFamily="18" charset="0"/>
                            </a:rPr>
                            <m:t>𝑠</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h</m:t>
                              </m:r>
                            </m:e>
                            <m:sub>
                              <m:r>
                                <a:rPr lang="en-US" sz="2400" b="0" i="1" smtClean="0">
                                  <a:latin typeface="Cambria Math" panose="02040503050406030204" pitchFamily="18" charset="0"/>
                                </a:rPr>
                                <m:t>𝑆𝑊𝐸</m:t>
                              </m:r>
                            </m:sub>
                          </m:sSub>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h</m:t>
                              </m:r>
                            </m:e>
                            <m:sub>
                              <m:r>
                                <a:rPr lang="en-US" sz="2400" b="0" i="1" smtClean="0">
                                  <a:latin typeface="Cambria Math" panose="02040503050406030204" pitchFamily="18" charset="0"/>
                                </a:rPr>
                                <m:t>𝑠</m:t>
                              </m:r>
                            </m:sub>
                          </m:sSub>
                        </m:den>
                      </m:f>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𝜌</m:t>
                          </m:r>
                        </m:e>
                        <m:sub>
                          <m:r>
                            <a:rPr lang="en-US" sz="2400" b="0" i="1" smtClean="0">
                              <a:latin typeface="Cambria Math" panose="02040503050406030204" pitchFamily="18" charset="0"/>
                            </a:rPr>
                            <m:t>𝑤</m:t>
                          </m:r>
                        </m:sub>
                      </m:sSub>
                    </m:oMath>
                  </m:oMathPara>
                </a14:m>
                <a:endParaRPr lang="en-US" sz="2400" dirty="0"/>
              </a:p>
            </p:txBody>
          </p:sp>
        </mc:Choice>
        <mc:Fallback xmlns="">
          <p:sp>
            <p:nvSpPr>
              <p:cNvPr id="4" name="TextBox 3">
                <a:extLst>
                  <a:ext uri="{FF2B5EF4-FFF2-40B4-BE49-F238E27FC236}">
                    <a16:creationId xmlns:a16="http://schemas.microsoft.com/office/drawing/2014/main" id="{13B569F4-9343-4B03-A214-EB5646D71768}"/>
                  </a:ext>
                </a:extLst>
              </p:cNvPr>
              <p:cNvSpPr txBox="1">
                <a:spLocks noRot="1" noChangeAspect="1" noMove="1" noResize="1" noEditPoints="1" noAdjustHandles="1" noChangeArrowheads="1" noChangeShapeType="1" noTextEdit="1"/>
              </p:cNvSpPr>
              <p:nvPr/>
            </p:nvSpPr>
            <p:spPr>
              <a:xfrm>
                <a:off x="972030" y="4324202"/>
                <a:ext cx="2028119" cy="856004"/>
              </a:xfrm>
              <a:prstGeom prst="rect">
                <a:avLst/>
              </a:prstGeom>
              <a:blipFill>
                <a:blip r:embed="rId7"/>
                <a:stretch>
                  <a:fillRect/>
                </a:stretch>
              </a:blipFill>
            </p:spPr>
            <p:txBody>
              <a:bodyPr/>
              <a:lstStyle/>
              <a:p>
                <a:r>
                  <a:rPr lang="en-US">
                    <a:noFill/>
                  </a:rPr>
                  <a:t> </a:t>
                </a:r>
              </a:p>
            </p:txBody>
          </p:sp>
        </mc:Fallback>
      </mc:AlternateContent>
      <p:cxnSp>
        <p:nvCxnSpPr>
          <p:cNvPr id="23" name="Straight Connector 22">
            <a:extLst>
              <a:ext uri="{FF2B5EF4-FFF2-40B4-BE49-F238E27FC236}">
                <a16:creationId xmlns:a16="http://schemas.microsoft.com/office/drawing/2014/main" id="{AF410BAC-E1D8-49A6-B2AA-80D69E4BB96D}"/>
              </a:ext>
            </a:extLst>
          </p:cNvPr>
          <p:cNvCxnSpPr>
            <a:cxnSpLocks/>
          </p:cNvCxnSpPr>
          <p:nvPr/>
        </p:nvCxnSpPr>
        <p:spPr>
          <a:xfrm flipV="1">
            <a:off x="3784246" y="4413716"/>
            <a:ext cx="228284" cy="2681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F6FCCA9-C9D3-405A-A4A9-313BE471FC29}"/>
              </a:ext>
            </a:extLst>
          </p:cNvPr>
          <p:cNvCxnSpPr>
            <a:cxnSpLocks/>
          </p:cNvCxnSpPr>
          <p:nvPr/>
        </p:nvCxnSpPr>
        <p:spPr>
          <a:xfrm flipV="1">
            <a:off x="3784246" y="4829134"/>
            <a:ext cx="228284" cy="2681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0F5C02A-8D3B-427C-8B0C-F11A1E5A6741}"/>
                  </a:ext>
                </a:extLst>
              </p:cNvPr>
              <p:cNvSpPr txBox="1"/>
              <p:nvPr/>
            </p:nvSpPr>
            <p:spPr>
              <a:xfrm>
                <a:off x="5934056" y="4531830"/>
                <a:ext cx="208948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=333 </m:t>
                      </m:r>
                      <m:r>
                        <m:rPr>
                          <m:sty m:val="p"/>
                        </m:rPr>
                        <a:rPr lang="en-US" sz="2400" b="0" i="0" smtClean="0">
                          <a:latin typeface="Cambria Math" panose="02040503050406030204" pitchFamily="18" charset="0"/>
                        </a:rPr>
                        <m:t>kg</m:t>
                      </m:r>
                      <m:r>
                        <a:rPr lang="en-US" sz="2400" b="0" i="0" smtClean="0">
                          <a:latin typeface="Cambria Math" panose="02040503050406030204" pitchFamily="18" charset="0"/>
                        </a:rPr>
                        <m:t> </m:t>
                      </m:r>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m</m:t>
                          </m:r>
                        </m:e>
                        <m:sup>
                          <m:r>
                            <a:rPr lang="en-US" sz="2400" b="0" i="0" smtClean="0">
                              <a:latin typeface="Cambria Math" panose="02040503050406030204" pitchFamily="18" charset="0"/>
                            </a:rPr>
                            <m:t>−3</m:t>
                          </m:r>
                        </m:sup>
                      </m:sSup>
                    </m:oMath>
                  </m:oMathPara>
                </a14:m>
                <a:endParaRPr lang="en-US" sz="2400" dirty="0"/>
              </a:p>
            </p:txBody>
          </p:sp>
        </mc:Choice>
        <mc:Fallback xmlns="">
          <p:sp>
            <p:nvSpPr>
              <p:cNvPr id="11" name="TextBox 10">
                <a:extLst>
                  <a:ext uri="{FF2B5EF4-FFF2-40B4-BE49-F238E27FC236}">
                    <a16:creationId xmlns:a16="http://schemas.microsoft.com/office/drawing/2014/main" id="{00F5C02A-8D3B-427C-8B0C-F11A1E5A6741}"/>
                  </a:ext>
                </a:extLst>
              </p:cNvPr>
              <p:cNvSpPr txBox="1">
                <a:spLocks noRot="1" noChangeAspect="1" noMove="1" noResize="1" noEditPoints="1" noAdjustHandles="1" noChangeArrowheads="1" noChangeShapeType="1" noTextEdit="1"/>
              </p:cNvSpPr>
              <p:nvPr/>
            </p:nvSpPr>
            <p:spPr>
              <a:xfrm>
                <a:off x="5934056" y="4531830"/>
                <a:ext cx="2089483" cy="461665"/>
              </a:xfrm>
              <a:prstGeom prst="rect">
                <a:avLst/>
              </a:prstGeom>
              <a:blipFill>
                <a:blip r:embed="rId8"/>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65ECFE7-7C04-43DA-A076-908E9133ADBB}"/>
                  </a:ext>
                </a:extLst>
              </p:cNvPr>
              <p:cNvSpPr txBox="1"/>
              <p:nvPr/>
            </p:nvSpPr>
            <p:spPr>
              <a:xfrm>
                <a:off x="2843929" y="4324202"/>
                <a:ext cx="3292312" cy="7861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i="1">
                              <a:latin typeface="Cambria Math" panose="02040503050406030204" pitchFamily="18" charset="0"/>
                            </a:rPr>
                            <m:t>0.2 </m:t>
                          </m:r>
                          <m:r>
                            <m:rPr>
                              <m:sty m:val="p"/>
                            </m:rPr>
                            <a:rPr lang="en-US" sz="2400">
                              <a:latin typeface="Cambria Math" panose="02040503050406030204" pitchFamily="18" charset="0"/>
                            </a:rPr>
                            <m:t>m</m:t>
                          </m:r>
                        </m:num>
                        <m:den>
                          <m:r>
                            <a:rPr lang="en-US" sz="2400" b="0" i="1" smtClean="0">
                              <a:latin typeface="Cambria Math" panose="02040503050406030204" pitchFamily="18" charset="0"/>
                            </a:rPr>
                            <m:t>0.6 </m:t>
                          </m:r>
                          <m:r>
                            <m:rPr>
                              <m:sty m:val="p"/>
                            </m:rPr>
                            <a:rPr lang="en-US" sz="2400" b="0" i="0" smtClean="0">
                              <a:latin typeface="Cambria Math" panose="02040503050406030204" pitchFamily="18" charset="0"/>
                            </a:rPr>
                            <m:t>m</m:t>
                          </m:r>
                        </m:den>
                      </m:f>
                      <m:d>
                        <m:dPr>
                          <m:ctrlPr>
                            <a:rPr lang="en-US" sz="2400" b="0" i="1" smtClean="0">
                              <a:latin typeface="Cambria Math" panose="02040503050406030204" pitchFamily="18" charset="0"/>
                            </a:rPr>
                          </m:ctrlPr>
                        </m:dPr>
                        <m:e>
                          <m:r>
                            <a:rPr lang="en-US" sz="2400" b="0" i="1" smtClean="0">
                              <a:latin typeface="Cambria Math" panose="02040503050406030204" pitchFamily="18" charset="0"/>
                            </a:rPr>
                            <m:t>1000 </m:t>
                          </m:r>
                          <m:r>
                            <m:rPr>
                              <m:sty m:val="p"/>
                            </m:rPr>
                            <a:rPr lang="en-US" sz="2400" b="0" i="0" smtClean="0">
                              <a:latin typeface="Cambria Math" panose="02040503050406030204" pitchFamily="18" charset="0"/>
                            </a:rPr>
                            <m:t>kg</m:t>
                          </m:r>
                          <m:r>
                            <a:rPr lang="en-US" sz="2400" b="0" i="0" smtClean="0">
                              <a:latin typeface="Cambria Math" panose="02040503050406030204" pitchFamily="18" charset="0"/>
                            </a:rPr>
                            <m:t> </m:t>
                          </m:r>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m</m:t>
                              </m:r>
                            </m:e>
                            <m:sup>
                              <m:r>
                                <a:rPr lang="en-US" sz="2400" b="0" i="0" smtClean="0">
                                  <a:latin typeface="Cambria Math" panose="02040503050406030204" pitchFamily="18" charset="0"/>
                                </a:rPr>
                                <m:t>−3</m:t>
                              </m:r>
                            </m:sup>
                          </m:sSup>
                        </m:e>
                      </m:d>
                    </m:oMath>
                  </m:oMathPara>
                </a14:m>
                <a:endParaRPr lang="en-US" sz="2400" dirty="0"/>
              </a:p>
            </p:txBody>
          </p:sp>
        </mc:Choice>
        <mc:Fallback xmlns="">
          <p:sp>
            <p:nvSpPr>
              <p:cNvPr id="16" name="TextBox 15">
                <a:extLst>
                  <a:ext uri="{FF2B5EF4-FFF2-40B4-BE49-F238E27FC236}">
                    <a16:creationId xmlns:a16="http://schemas.microsoft.com/office/drawing/2014/main" id="{E65ECFE7-7C04-43DA-A076-908E9133ADBB}"/>
                  </a:ext>
                </a:extLst>
              </p:cNvPr>
              <p:cNvSpPr txBox="1">
                <a:spLocks noRot="1" noChangeAspect="1" noMove="1" noResize="1" noEditPoints="1" noAdjustHandles="1" noChangeArrowheads="1" noChangeShapeType="1" noTextEdit="1"/>
              </p:cNvSpPr>
              <p:nvPr/>
            </p:nvSpPr>
            <p:spPr>
              <a:xfrm>
                <a:off x="2843929" y="4324202"/>
                <a:ext cx="3292312" cy="78617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61961FD-CA0D-4D2A-BF2B-8DF0CD116014}"/>
                  </a:ext>
                </a:extLst>
              </p:cNvPr>
              <p:cNvSpPr txBox="1"/>
              <p:nvPr/>
            </p:nvSpPr>
            <p:spPr>
              <a:xfrm>
                <a:off x="981451" y="5097308"/>
                <a:ext cx="336098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𝜃</m:t>
                          </m:r>
                        </m:e>
                        <m:sub>
                          <m:r>
                            <a:rPr lang="en-US" sz="2400" b="0" i="1" smtClean="0">
                              <a:latin typeface="Cambria Math" panose="02040503050406030204" pitchFamily="18" charset="0"/>
                            </a:rPr>
                            <m:t>𝑟𝑒𝑡</m:t>
                          </m:r>
                        </m:sub>
                      </m:sSub>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3×</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10</m:t>
                              </m:r>
                            </m:e>
                            <m:sup>
                              <m:r>
                                <a:rPr lang="en-US" sz="2400" b="0" i="1" smtClean="0">
                                  <a:latin typeface="Cambria Math" panose="02040503050406030204" pitchFamily="18" charset="0"/>
                                </a:rPr>
                                <m:t>−10</m:t>
                              </m:r>
                            </m:sup>
                          </m:sSup>
                        </m:e>
                      </m:d>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𝜌</m:t>
                          </m:r>
                        </m:e>
                        <m:sub>
                          <m:r>
                            <a:rPr lang="en-US" sz="2400" b="0" i="1" smtClean="0">
                              <a:latin typeface="Cambria Math" panose="02040503050406030204" pitchFamily="18" charset="0"/>
                            </a:rPr>
                            <m:t>𝑠</m:t>
                          </m:r>
                        </m:sub>
                        <m:sup>
                          <m:r>
                            <a:rPr lang="en-US" sz="2400" b="0" i="1" smtClean="0">
                              <a:latin typeface="Cambria Math" panose="02040503050406030204" pitchFamily="18" charset="0"/>
                            </a:rPr>
                            <m:t>3.23</m:t>
                          </m:r>
                        </m:sup>
                      </m:sSubSup>
                    </m:oMath>
                  </m:oMathPara>
                </a14:m>
                <a:endParaRPr lang="en-US" sz="2400" dirty="0"/>
              </a:p>
            </p:txBody>
          </p:sp>
        </mc:Choice>
        <mc:Fallback xmlns="">
          <p:sp>
            <p:nvSpPr>
              <p:cNvPr id="20" name="TextBox 19">
                <a:extLst>
                  <a:ext uri="{FF2B5EF4-FFF2-40B4-BE49-F238E27FC236}">
                    <a16:creationId xmlns:a16="http://schemas.microsoft.com/office/drawing/2014/main" id="{F61961FD-CA0D-4D2A-BF2B-8DF0CD116014}"/>
                  </a:ext>
                </a:extLst>
              </p:cNvPr>
              <p:cNvSpPr txBox="1">
                <a:spLocks noRot="1" noChangeAspect="1" noMove="1" noResize="1" noEditPoints="1" noAdjustHandles="1" noChangeArrowheads="1" noChangeShapeType="1" noTextEdit="1"/>
              </p:cNvSpPr>
              <p:nvPr/>
            </p:nvSpPr>
            <p:spPr>
              <a:xfrm>
                <a:off x="981451" y="5097308"/>
                <a:ext cx="3360985" cy="461665"/>
              </a:xfrm>
              <a:prstGeom prst="rect">
                <a:avLst/>
              </a:prstGeom>
              <a:blipFill>
                <a:blip r:embed="rId10"/>
                <a:stretch>
                  <a:fillRect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7275B06C-A350-4F50-86BF-AD5777489715}"/>
                  </a:ext>
                </a:extLst>
              </p:cNvPr>
              <p:cNvSpPr txBox="1"/>
              <p:nvPr/>
            </p:nvSpPr>
            <p:spPr>
              <a:xfrm>
                <a:off x="4116374" y="5110379"/>
                <a:ext cx="435131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3×</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10</m:t>
                              </m:r>
                            </m:e>
                            <m:sup>
                              <m:r>
                                <a:rPr lang="en-US" sz="2400" b="0" i="1" smtClean="0">
                                  <a:latin typeface="Cambria Math" panose="02040503050406030204" pitchFamily="18" charset="0"/>
                                </a:rPr>
                                <m:t>−10</m:t>
                              </m:r>
                            </m:sup>
                          </m:sSup>
                        </m:e>
                      </m:d>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r>
                                <a:rPr lang="en-US" sz="2400" i="1">
                                  <a:latin typeface="Cambria Math" panose="02040503050406030204" pitchFamily="18" charset="0"/>
                                </a:rPr>
                                <m:t>3</m:t>
                              </m:r>
                              <m:r>
                                <a:rPr lang="en-US" sz="2400" b="0" i="1" smtClean="0">
                                  <a:latin typeface="Cambria Math" panose="02040503050406030204" pitchFamily="18" charset="0"/>
                                </a:rPr>
                                <m:t>33</m:t>
                              </m:r>
                              <m:r>
                                <a:rPr lang="en-US" sz="2400" i="1">
                                  <a:latin typeface="Cambria Math" panose="02040503050406030204" pitchFamily="18" charset="0"/>
                                </a:rPr>
                                <m:t> </m:t>
                              </m:r>
                              <m:r>
                                <m:rPr>
                                  <m:sty m:val="p"/>
                                </m:rPr>
                                <a:rPr lang="en-US" sz="2400">
                                  <a:latin typeface="Cambria Math" panose="02040503050406030204" pitchFamily="18" charset="0"/>
                                </a:rPr>
                                <m:t>kg</m:t>
                              </m:r>
                              <m:r>
                                <a:rPr lang="en-US" sz="2400">
                                  <a:latin typeface="Cambria Math" panose="02040503050406030204" pitchFamily="18" charset="0"/>
                                </a:rPr>
                                <m:t> </m:t>
                              </m:r>
                              <m:sSup>
                                <m:sSupPr>
                                  <m:ctrlPr>
                                    <a:rPr lang="en-US" sz="2400" i="1">
                                      <a:latin typeface="Cambria Math" panose="02040503050406030204" pitchFamily="18" charset="0"/>
                                    </a:rPr>
                                  </m:ctrlPr>
                                </m:sSupPr>
                                <m:e>
                                  <m:r>
                                    <m:rPr>
                                      <m:sty m:val="p"/>
                                    </m:rPr>
                                    <a:rPr lang="en-US" sz="2400">
                                      <a:latin typeface="Cambria Math" panose="02040503050406030204" pitchFamily="18" charset="0"/>
                                    </a:rPr>
                                    <m:t>m</m:t>
                                  </m:r>
                                </m:e>
                                <m:sup>
                                  <m:r>
                                    <a:rPr lang="en-US" sz="2400">
                                      <a:latin typeface="Cambria Math" panose="02040503050406030204" pitchFamily="18" charset="0"/>
                                    </a:rPr>
                                    <m:t>−3</m:t>
                                  </m:r>
                                </m:sup>
                              </m:sSup>
                            </m:e>
                          </m:d>
                        </m:e>
                        <m:sup>
                          <m:r>
                            <a:rPr lang="en-US" sz="2400" i="1">
                              <a:latin typeface="Cambria Math" panose="02040503050406030204" pitchFamily="18" charset="0"/>
                            </a:rPr>
                            <m:t>3.23</m:t>
                          </m:r>
                        </m:sup>
                      </m:sSup>
                    </m:oMath>
                  </m:oMathPara>
                </a14:m>
                <a:endParaRPr lang="en-US" sz="2400" dirty="0"/>
              </a:p>
            </p:txBody>
          </p:sp>
        </mc:Choice>
        <mc:Fallback xmlns="">
          <p:sp>
            <p:nvSpPr>
              <p:cNvPr id="33" name="TextBox 32">
                <a:extLst>
                  <a:ext uri="{FF2B5EF4-FFF2-40B4-BE49-F238E27FC236}">
                    <a16:creationId xmlns:a16="http://schemas.microsoft.com/office/drawing/2014/main" id="{7275B06C-A350-4F50-86BF-AD5777489715}"/>
                  </a:ext>
                </a:extLst>
              </p:cNvPr>
              <p:cNvSpPr txBox="1">
                <a:spLocks noRot="1" noChangeAspect="1" noMove="1" noResize="1" noEditPoints="1" noAdjustHandles="1" noChangeArrowheads="1" noChangeShapeType="1" noTextEdit="1"/>
              </p:cNvSpPr>
              <p:nvPr/>
            </p:nvSpPr>
            <p:spPr>
              <a:xfrm>
                <a:off x="4116374" y="5110379"/>
                <a:ext cx="4351319" cy="461665"/>
              </a:xfrm>
              <a:prstGeom prst="rect">
                <a:avLst/>
              </a:prstGeom>
              <a:blipFill>
                <a:blip r:embed="rId11"/>
                <a:stretch>
                  <a:fillRect b="-17105"/>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9DC15A61-CC2E-4000-8081-E6E1AC1F75C7}"/>
              </a:ext>
            </a:extLst>
          </p:cNvPr>
          <p:cNvSpPr txBox="1"/>
          <p:nvPr/>
        </p:nvSpPr>
        <p:spPr>
          <a:xfrm rot="16200000">
            <a:off x="-498235" y="2902832"/>
            <a:ext cx="1653017" cy="369332"/>
          </a:xfrm>
          <a:prstGeom prst="rect">
            <a:avLst/>
          </a:prstGeom>
          <a:noFill/>
        </p:spPr>
        <p:txBody>
          <a:bodyPr wrap="none" rtlCol="0">
            <a:spAutoFit/>
          </a:bodyPr>
          <a:lstStyle/>
          <a:p>
            <a:r>
              <a:rPr lang="en-US" dirty="0"/>
              <a:t>Warming phase</a:t>
            </a:r>
          </a:p>
        </p:txBody>
      </p:sp>
      <p:sp>
        <p:nvSpPr>
          <p:cNvPr id="35" name="TextBox 34">
            <a:extLst>
              <a:ext uri="{FF2B5EF4-FFF2-40B4-BE49-F238E27FC236}">
                <a16:creationId xmlns:a16="http://schemas.microsoft.com/office/drawing/2014/main" id="{C4B0AA22-9202-478C-9115-C4DEA3A7EB07}"/>
              </a:ext>
            </a:extLst>
          </p:cNvPr>
          <p:cNvSpPr txBox="1"/>
          <p:nvPr/>
        </p:nvSpPr>
        <p:spPr>
          <a:xfrm rot="16200000">
            <a:off x="-480601" y="5308272"/>
            <a:ext cx="1617751" cy="369332"/>
          </a:xfrm>
          <a:prstGeom prst="rect">
            <a:avLst/>
          </a:prstGeom>
          <a:noFill/>
        </p:spPr>
        <p:txBody>
          <a:bodyPr wrap="none" rtlCol="0">
            <a:spAutoFit/>
          </a:bodyPr>
          <a:lstStyle/>
          <a:p>
            <a:r>
              <a:rPr lang="en-US" dirty="0"/>
              <a:t>Ripening phase</a:t>
            </a:r>
          </a:p>
        </p:txBody>
      </p:sp>
    </p:spTree>
    <p:extLst>
      <p:ext uri="{BB962C8B-B14F-4D97-AF65-F5344CB8AC3E}">
        <p14:creationId xmlns:p14="http://schemas.microsoft.com/office/powerpoint/2010/main" val="302417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20" grpId="0"/>
      <p:bldP spid="3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07"/>
            <a:ext cx="10515600" cy="1325563"/>
          </a:xfrm>
        </p:spPr>
        <p:txBody>
          <a:bodyPr>
            <a:normAutofit/>
          </a:bodyPr>
          <a:lstStyle/>
          <a:p>
            <a:r>
              <a:rPr lang="en-US" sz="3200" dirty="0"/>
              <a:t>Sample problem: energy necessary to produce meltwater</a:t>
            </a:r>
          </a:p>
        </p:txBody>
      </p:sp>
      <p:sp>
        <p:nvSpPr>
          <p:cNvPr id="3" name="Rectangle 2">
            <a:extLst>
              <a:ext uri="{FF2B5EF4-FFF2-40B4-BE49-F238E27FC236}">
                <a16:creationId xmlns:a16="http://schemas.microsoft.com/office/drawing/2014/main" id="{D2A44518-A119-4C5C-91FF-72B71032E3E5}"/>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63</a:t>
            </a:fld>
            <a:endParaRPr lang="en-US" dirty="0">
              <a:solidFill>
                <a:schemeClr val="tx1"/>
              </a:solidFill>
            </a:endParaRPr>
          </a:p>
        </p:txBody>
      </p:sp>
      <p:sp>
        <p:nvSpPr>
          <p:cNvPr id="5" name="TextBox 4">
            <a:extLst>
              <a:ext uri="{FF2B5EF4-FFF2-40B4-BE49-F238E27FC236}">
                <a16:creationId xmlns:a16="http://schemas.microsoft.com/office/drawing/2014/main" id="{03DA5EBA-6AF2-42A8-B4C4-BCF9F2B44400}"/>
              </a:ext>
            </a:extLst>
          </p:cNvPr>
          <p:cNvSpPr txBox="1"/>
          <p:nvPr/>
        </p:nvSpPr>
        <p:spPr>
          <a:xfrm>
            <a:off x="966621" y="1058840"/>
            <a:ext cx="10387178" cy="724930"/>
          </a:xfrm>
          <a:prstGeom prst="rect">
            <a:avLst/>
          </a:prstGeom>
          <a:noFill/>
        </p:spPr>
        <p:txBody>
          <a:bodyPr wrap="square" rtlCol="0">
            <a:noAutofit/>
          </a:bodyPr>
          <a:lstStyle/>
          <a:p>
            <a:r>
              <a:rPr lang="en-US" sz="2000" dirty="0"/>
              <a:t>The snow is 60 cm deep and has a water content (SWE) of 20 cm. If the current snow temperature is -3 °C, what is the area-normalized thermal energy is needed to start producing melt water?</a:t>
            </a:r>
          </a:p>
        </p:txBody>
      </p:sp>
      <p:sp>
        <p:nvSpPr>
          <p:cNvPr id="6" name="TextBox 5">
            <a:extLst>
              <a:ext uri="{FF2B5EF4-FFF2-40B4-BE49-F238E27FC236}">
                <a16:creationId xmlns:a16="http://schemas.microsoft.com/office/drawing/2014/main" id="{34E40E47-6F61-435D-96CB-0D755AE6D09C}"/>
              </a:ext>
            </a:extLst>
          </p:cNvPr>
          <p:cNvSpPr txBox="1"/>
          <p:nvPr/>
        </p:nvSpPr>
        <p:spPr>
          <a:xfrm>
            <a:off x="966621" y="1898525"/>
            <a:ext cx="9908546" cy="724930"/>
          </a:xfrm>
          <a:prstGeom prst="rect">
            <a:avLst/>
          </a:prstGeom>
          <a:noFill/>
        </p:spPr>
        <p:txBody>
          <a:bodyPr wrap="square" rtlCol="0">
            <a:noAutofit/>
          </a:bodyPr>
          <a:lstStyle/>
          <a:p>
            <a:r>
              <a:rPr lang="en-US" sz="2000" dirty="0"/>
              <a:t>Step 1: How much heat is necessary to warm the snow to 0 °C?</a:t>
            </a:r>
          </a:p>
        </p:txBody>
      </p:sp>
      <p:sp>
        <p:nvSpPr>
          <p:cNvPr id="7" name="TextBox 6">
            <a:extLst>
              <a:ext uri="{FF2B5EF4-FFF2-40B4-BE49-F238E27FC236}">
                <a16:creationId xmlns:a16="http://schemas.microsoft.com/office/drawing/2014/main" id="{48F3F081-536F-41DC-99B6-C61B24DB259D}"/>
              </a:ext>
            </a:extLst>
          </p:cNvPr>
          <p:cNvSpPr txBox="1"/>
          <p:nvPr/>
        </p:nvSpPr>
        <p:spPr>
          <a:xfrm>
            <a:off x="966620" y="3941499"/>
            <a:ext cx="10515599" cy="724930"/>
          </a:xfrm>
          <a:prstGeom prst="rect">
            <a:avLst/>
          </a:prstGeom>
          <a:noFill/>
        </p:spPr>
        <p:txBody>
          <a:bodyPr wrap="square" rtlCol="0">
            <a:noAutofit/>
          </a:bodyPr>
          <a:lstStyle/>
          <a:p>
            <a:r>
              <a:rPr lang="en-US" sz="2000" dirty="0"/>
              <a:t>Step 2: How much heat is necessary to produce enough liquid water to start overcoming tension?</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978351E-1990-42B0-8D95-C65DC1AE213B}"/>
                  </a:ext>
                </a:extLst>
              </p:cNvPr>
              <p:cNvSpPr txBox="1"/>
              <p:nvPr/>
            </p:nvSpPr>
            <p:spPr>
              <a:xfrm>
                <a:off x="966621" y="2352728"/>
                <a:ext cx="6093994" cy="46166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2400" i="1" smtClean="0">
                              <a:solidFill>
                                <a:srgbClr val="836967"/>
                              </a:solidFill>
                              <a:latin typeface="Cambria Math" panose="02040503050406030204" pitchFamily="18" charset="0"/>
                            </a:rPr>
                          </m:ctrlPr>
                        </m:sSubPr>
                        <m:e>
                          <m:r>
                            <a:rPr lang="en-US" sz="2400" b="0" i="1" smtClean="0">
                              <a:latin typeface="Cambria Math" panose="02040503050406030204" pitchFamily="18" charset="0"/>
                            </a:rPr>
                            <m:t>𝑈</m:t>
                          </m:r>
                        </m:e>
                        <m:sub>
                          <m:r>
                            <a:rPr lang="en-US" sz="2400" i="1">
                              <a:latin typeface="Cambria Math" panose="02040503050406030204" pitchFamily="18" charset="0"/>
                            </a:rPr>
                            <m:t>𝑐𝑐</m:t>
                          </m:r>
                        </m:sub>
                      </m:sSub>
                      <m:r>
                        <a:rPr lang="en-US" sz="2400" i="0">
                          <a:latin typeface="Cambria Math" panose="02040503050406030204" pitchFamily="18" charset="0"/>
                        </a:rPr>
                        <m:t>=−</m:t>
                      </m:r>
                      <m:sSub>
                        <m:sSubPr>
                          <m:ctrlPr>
                            <a:rPr lang="en-US" sz="2400" i="1">
                              <a:solidFill>
                                <a:srgbClr val="836967"/>
                              </a:solidFill>
                              <a:latin typeface="Cambria Math" panose="02040503050406030204" pitchFamily="18" charset="0"/>
                            </a:rPr>
                          </m:ctrlPr>
                        </m:sSubPr>
                        <m:e>
                          <m:r>
                            <a:rPr lang="en-US" sz="2400" i="1">
                              <a:latin typeface="Cambria Math" panose="02040503050406030204" pitchFamily="18" charset="0"/>
                            </a:rPr>
                            <m:t>𝑐</m:t>
                          </m:r>
                        </m:e>
                        <m:sub>
                          <m:r>
                            <a:rPr lang="en-US" sz="2400" i="1">
                              <a:latin typeface="Cambria Math" panose="02040503050406030204" pitchFamily="18" charset="0"/>
                            </a:rPr>
                            <m:t>𝑖</m:t>
                          </m:r>
                        </m:sub>
                      </m:sSub>
                      <m:sSub>
                        <m:sSubPr>
                          <m:ctrlPr>
                            <a:rPr lang="en-US" sz="2400" i="1">
                              <a:solidFill>
                                <a:srgbClr val="836967"/>
                              </a:solidFill>
                              <a:latin typeface="Cambria Math" panose="02040503050406030204" pitchFamily="18" charset="0"/>
                            </a:rPr>
                          </m:ctrlPr>
                        </m:sSubPr>
                        <m:e>
                          <m:r>
                            <a:rPr lang="en-US" sz="2400" i="1">
                              <a:latin typeface="Cambria Math" panose="02040503050406030204" pitchFamily="18" charset="0"/>
                            </a:rPr>
                            <m:t>𝜌</m:t>
                          </m:r>
                        </m:e>
                        <m:sub>
                          <m:r>
                            <a:rPr lang="en-US" sz="2400" i="1">
                              <a:latin typeface="Cambria Math" panose="02040503050406030204" pitchFamily="18" charset="0"/>
                            </a:rPr>
                            <m:t>𝑤</m:t>
                          </m:r>
                        </m:sub>
                      </m:sSub>
                      <m:sSub>
                        <m:sSubPr>
                          <m:ctrlPr>
                            <a:rPr lang="en-US" sz="2400" i="1">
                              <a:solidFill>
                                <a:srgbClr val="836967"/>
                              </a:solidFill>
                              <a:latin typeface="Cambria Math" panose="02040503050406030204" pitchFamily="18" charset="0"/>
                            </a:rPr>
                          </m:ctrlPr>
                        </m:sSubPr>
                        <m:e>
                          <m:r>
                            <a:rPr lang="en-US" sz="2400" i="1">
                              <a:latin typeface="Cambria Math" panose="02040503050406030204" pitchFamily="18" charset="0"/>
                            </a:rPr>
                            <m:t>h</m:t>
                          </m:r>
                        </m:e>
                        <m:sub>
                          <m:r>
                            <a:rPr lang="en-US" sz="2400" i="1">
                              <a:latin typeface="Cambria Math" panose="02040503050406030204" pitchFamily="18" charset="0"/>
                            </a:rPr>
                            <m:t>𝑠𝑤𝑒</m:t>
                          </m:r>
                        </m:sub>
                      </m:sSub>
                      <m:d>
                        <m:dPr>
                          <m:ctrlPr>
                            <a:rPr lang="en-US" sz="2400" i="1">
                              <a:solidFill>
                                <a:srgbClr val="836967"/>
                              </a:solidFill>
                              <a:latin typeface="Cambria Math" panose="02040503050406030204" pitchFamily="18" charset="0"/>
                            </a:rPr>
                          </m:ctrlPr>
                        </m:dPr>
                        <m:e>
                          <m:sSub>
                            <m:sSubPr>
                              <m:ctrlPr>
                                <a:rPr lang="en-US" sz="2400" i="1">
                                  <a:solidFill>
                                    <a:srgbClr val="836967"/>
                                  </a:solidFill>
                                  <a:latin typeface="Cambria Math" panose="02040503050406030204" pitchFamily="18" charset="0"/>
                                </a:rPr>
                              </m:ctrlPr>
                            </m:sSubPr>
                            <m:e>
                              <m:r>
                                <a:rPr lang="en-US" sz="2400" i="1">
                                  <a:latin typeface="Cambria Math" panose="02040503050406030204" pitchFamily="18" charset="0"/>
                                </a:rPr>
                                <m:t>𝑇</m:t>
                              </m:r>
                            </m:e>
                            <m:sub>
                              <m:r>
                                <a:rPr lang="en-US" sz="2400" i="1">
                                  <a:latin typeface="Cambria Math" panose="02040503050406030204" pitchFamily="18" charset="0"/>
                                </a:rPr>
                                <m:t>𝑠</m:t>
                              </m:r>
                            </m:sub>
                          </m:sSub>
                          <m:r>
                            <a:rPr lang="en-US" sz="2400" i="0">
                              <a:latin typeface="Cambria Math" panose="02040503050406030204" pitchFamily="18" charset="0"/>
                            </a:rPr>
                            <m:t>−</m:t>
                          </m:r>
                          <m:sSub>
                            <m:sSubPr>
                              <m:ctrlPr>
                                <a:rPr lang="en-US" sz="2400" i="1">
                                  <a:solidFill>
                                    <a:srgbClr val="836967"/>
                                  </a:solidFill>
                                  <a:latin typeface="Cambria Math" panose="02040503050406030204" pitchFamily="18" charset="0"/>
                                </a:rPr>
                              </m:ctrlPr>
                            </m:sSubPr>
                            <m:e>
                              <m:r>
                                <a:rPr lang="en-US" sz="2400" i="1">
                                  <a:latin typeface="Cambria Math" panose="02040503050406030204" pitchFamily="18" charset="0"/>
                                </a:rPr>
                                <m:t>𝑇</m:t>
                              </m:r>
                            </m:e>
                            <m:sub>
                              <m:r>
                                <a:rPr lang="en-US" sz="2400" i="1">
                                  <a:latin typeface="Cambria Math" panose="02040503050406030204" pitchFamily="18" charset="0"/>
                                </a:rPr>
                                <m:t>𝑚</m:t>
                              </m:r>
                            </m:sub>
                          </m:sSub>
                        </m:e>
                      </m:d>
                    </m:oMath>
                  </m:oMathPara>
                </a14:m>
                <a:endParaRPr lang="en-US" dirty="0"/>
              </a:p>
            </p:txBody>
          </p:sp>
        </mc:Choice>
        <mc:Fallback xmlns="">
          <p:sp>
            <p:nvSpPr>
              <p:cNvPr id="8" name="TextBox 7">
                <a:extLst>
                  <a:ext uri="{FF2B5EF4-FFF2-40B4-BE49-F238E27FC236}">
                    <a16:creationId xmlns:a16="http://schemas.microsoft.com/office/drawing/2014/main" id="{2978351E-1990-42B0-8D95-C65DC1AE213B}"/>
                  </a:ext>
                </a:extLst>
              </p:cNvPr>
              <p:cNvSpPr txBox="1">
                <a:spLocks noRot="1" noChangeAspect="1" noMove="1" noResize="1" noEditPoints="1" noAdjustHandles="1" noChangeArrowheads="1" noChangeShapeType="1" noTextEdit="1"/>
              </p:cNvSpPr>
              <p:nvPr/>
            </p:nvSpPr>
            <p:spPr>
              <a:xfrm>
                <a:off x="966621" y="2352728"/>
                <a:ext cx="6093994" cy="461665"/>
              </a:xfrm>
              <a:prstGeom prst="rect">
                <a:avLst/>
              </a:prstGeom>
              <a:blipFill>
                <a:blip r:embed="rId2"/>
                <a:stretch>
                  <a:fillRect l="-300"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B552D16-0C53-40E6-9581-C470ABDC66BA}"/>
                  </a:ext>
                </a:extLst>
              </p:cNvPr>
              <p:cNvSpPr txBox="1"/>
              <p:nvPr/>
            </p:nvSpPr>
            <p:spPr>
              <a:xfrm>
                <a:off x="1489305" y="2824945"/>
                <a:ext cx="10387178" cy="46166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400" i="0">
                          <a:latin typeface="Cambria Math" panose="02040503050406030204" pitchFamily="18" charset="0"/>
                        </a:rPr>
                        <m:t>=−</m:t>
                      </m:r>
                      <m:d>
                        <m:dPr>
                          <m:ctrlPr>
                            <a:rPr lang="en-US" sz="2400" b="0" i="1" smtClean="0">
                              <a:solidFill>
                                <a:schemeClr val="tx1"/>
                              </a:solidFill>
                              <a:latin typeface="Cambria Math" panose="02040503050406030204" pitchFamily="18" charset="0"/>
                            </a:rPr>
                          </m:ctrlPr>
                        </m:dPr>
                        <m:e>
                          <m:r>
                            <a:rPr lang="en-US" sz="2400" b="0" i="1" smtClean="0">
                              <a:solidFill>
                                <a:schemeClr val="tx1"/>
                              </a:solidFill>
                              <a:latin typeface="Cambria Math" panose="02040503050406030204" pitchFamily="18" charset="0"/>
                            </a:rPr>
                            <m:t>2102 </m:t>
                          </m:r>
                          <m:r>
                            <m:rPr>
                              <m:sty m:val="p"/>
                            </m:rPr>
                            <a:rPr lang="en-US" sz="2400" b="0" i="0" smtClean="0">
                              <a:solidFill>
                                <a:schemeClr val="tx1"/>
                              </a:solidFill>
                              <a:latin typeface="Cambria Math" panose="02040503050406030204" pitchFamily="18" charset="0"/>
                            </a:rPr>
                            <m:t>J</m:t>
                          </m:r>
                          <m:r>
                            <a:rPr lang="en-US" sz="2400" b="0" i="0" smtClean="0">
                              <a:solidFill>
                                <a:schemeClr val="tx1"/>
                              </a:solidFill>
                              <a:latin typeface="Cambria Math" panose="02040503050406030204" pitchFamily="18" charset="0"/>
                            </a:rPr>
                            <m:t> </m:t>
                          </m:r>
                          <m:r>
                            <m:rPr>
                              <m:sty m:val="p"/>
                            </m:rPr>
                            <a:rPr lang="en-US" sz="2400" b="0" i="0" smtClean="0">
                              <a:solidFill>
                                <a:schemeClr val="tx1"/>
                              </a:solidFill>
                              <a:latin typeface="Cambria Math" panose="02040503050406030204" pitchFamily="18" charset="0"/>
                            </a:rPr>
                            <m:t>k</m:t>
                          </m:r>
                          <m:sSup>
                            <m:sSupPr>
                              <m:ctrlPr>
                                <a:rPr lang="en-US" sz="2400" b="0" i="1" smtClean="0">
                                  <a:solidFill>
                                    <a:schemeClr val="tx1"/>
                                  </a:solidFill>
                                  <a:latin typeface="Cambria Math" panose="02040503050406030204" pitchFamily="18" charset="0"/>
                                </a:rPr>
                              </m:ctrlPr>
                            </m:sSupPr>
                            <m:e>
                              <m:r>
                                <m:rPr>
                                  <m:sty m:val="p"/>
                                </m:rPr>
                                <a:rPr lang="en-US" sz="2400" b="0" i="0" smtClean="0">
                                  <a:solidFill>
                                    <a:schemeClr val="tx1"/>
                                  </a:solidFill>
                                  <a:latin typeface="Cambria Math" panose="02040503050406030204" pitchFamily="18" charset="0"/>
                                </a:rPr>
                                <m:t>g</m:t>
                              </m:r>
                            </m:e>
                            <m:sup>
                              <m:r>
                                <a:rPr lang="en-US" sz="2400" b="0" i="0" smtClean="0">
                                  <a:solidFill>
                                    <a:schemeClr val="tx1"/>
                                  </a:solidFill>
                                  <a:latin typeface="Cambria Math" panose="02040503050406030204" pitchFamily="18" charset="0"/>
                                </a:rPr>
                                <m:t>−1</m:t>
                              </m:r>
                            </m:sup>
                          </m:sSup>
                          <m:sSup>
                            <m:sSupPr>
                              <m:ctrlPr>
                                <a:rPr lang="en-US" sz="2400" b="0" i="1" smtClean="0">
                                  <a:solidFill>
                                    <a:schemeClr val="tx1"/>
                                  </a:solidFill>
                                  <a:latin typeface="Cambria Math" panose="02040503050406030204" pitchFamily="18" charset="0"/>
                                </a:rPr>
                              </m:ctrlPr>
                            </m:sSupPr>
                            <m:e>
                              <m:r>
                                <a:rPr lang="en-US" sz="2400" b="0" i="1" smtClean="0">
                                  <a:solidFill>
                                    <a:schemeClr val="tx1"/>
                                  </a:solidFill>
                                  <a:latin typeface="Cambria Math" panose="02040503050406030204" pitchFamily="18" charset="0"/>
                                  <a:ea typeface="Cambria Math" panose="02040503050406030204" pitchFamily="18" charset="0"/>
                                </a:rPr>
                                <m:t>°</m:t>
                              </m:r>
                              <m:r>
                                <m:rPr>
                                  <m:sty m:val="p"/>
                                </m:rPr>
                                <a:rPr lang="en-US" sz="2400" b="0" i="0" smtClean="0">
                                  <a:solidFill>
                                    <a:schemeClr val="tx1"/>
                                  </a:solidFill>
                                  <a:latin typeface="Cambria Math" panose="02040503050406030204" pitchFamily="18" charset="0"/>
                                </a:rPr>
                                <m:t>C</m:t>
                              </m:r>
                            </m:e>
                            <m:sup>
                              <m:r>
                                <a:rPr lang="en-US" sz="2400" b="0" i="0" smtClean="0">
                                  <a:solidFill>
                                    <a:schemeClr val="tx1"/>
                                  </a:solidFill>
                                  <a:latin typeface="Cambria Math" panose="02040503050406030204" pitchFamily="18" charset="0"/>
                                </a:rPr>
                                <m:t>−1</m:t>
                              </m:r>
                            </m:sup>
                          </m:sSup>
                        </m:e>
                      </m:d>
                      <m:d>
                        <m:dPr>
                          <m:ctrlPr>
                            <a:rPr lang="en-US" sz="2400" b="0" i="1" smtClean="0">
                              <a:solidFill>
                                <a:schemeClr val="tx1"/>
                              </a:solidFill>
                              <a:latin typeface="Cambria Math" panose="02040503050406030204" pitchFamily="18" charset="0"/>
                            </a:rPr>
                          </m:ctrlPr>
                        </m:dPr>
                        <m:e>
                          <m:r>
                            <a:rPr lang="en-US" sz="2400" b="0" i="1" smtClean="0">
                              <a:solidFill>
                                <a:schemeClr val="tx1"/>
                              </a:solidFill>
                              <a:latin typeface="Cambria Math" panose="02040503050406030204" pitchFamily="18" charset="0"/>
                            </a:rPr>
                            <m:t>1000 </m:t>
                          </m:r>
                          <m:r>
                            <m:rPr>
                              <m:sty m:val="p"/>
                            </m:rPr>
                            <a:rPr lang="en-US" sz="2400" b="0" i="0" smtClean="0">
                              <a:solidFill>
                                <a:schemeClr val="tx1"/>
                              </a:solidFill>
                              <a:latin typeface="Cambria Math" panose="02040503050406030204" pitchFamily="18" charset="0"/>
                            </a:rPr>
                            <m:t>kg</m:t>
                          </m:r>
                          <m:r>
                            <a:rPr lang="en-US" sz="2400" b="0" i="0" smtClean="0">
                              <a:solidFill>
                                <a:schemeClr val="tx1"/>
                              </a:solidFill>
                              <a:latin typeface="Cambria Math" panose="02040503050406030204" pitchFamily="18" charset="0"/>
                            </a:rPr>
                            <m:t> </m:t>
                          </m:r>
                          <m:sSup>
                            <m:sSupPr>
                              <m:ctrlPr>
                                <a:rPr lang="en-US" sz="2400" b="0" i="1" smtClean="0">
                                  <a:solidFill>
                                    <a:schemeClr val="tx1"/>
                                  </a:solidFill>
                                  <a:latin typeface="Cambria Math" panose="02040503050406030204" pitchFamily="18" charset="0"/>
                                </a:rPr>
                              </m:ctrlPr>
                            </m:sSupPr>
                            <m:e>
                              <m:r>
                                <m:rPr>
                                  <m:sty m:val="p"/>
                                </m:rPr>
                                <a:rPr lang="en-US" sz="2400" b="0" i="0" smtClean="0">
                                  <a:solidFill>
                                    <a:schemeClr val="tx1"/>
                                  </a:solidFill>
                                  <a:latin typeface="Cambria Math" panose="02040503050406030204" pitchFamily="18" charset="0"/>
                                </a:rPr>
                                <m:t>m</m:t>
                              </m:r>
                            </m:e>
                            <m:sup>
                              <m:r>
                                <a:rPr lang="en-US" sz="2400" b="0" i="0" smtClean="0">
                                  <a:solidFill>
                                    <a:schemeClr val="tx1"/>
                                  </a:solidFill>
                                  <a:latin typeface="Cambria Math" panose="02040503050406030204" pitchFamily="18" charset="0"/>
                                </a:rPr>
                                <m:t>−3</m:t>
                              </m:r>
                            </m:sup>
                          </m:sSup>
                        </m:e>
                      </m:d>
                      <m:d>
                        <m:dPr>
                          <m:ctrlPr>
                            <a:rPr lang="en-US" sz="2400" b="0" i="1" smtClean="0">
                              <a:latin typeface="Cambria Math" panose="02040503050406030204" pitchFamily="18" charset="0"/>
                            </a:rPr>
                          </m:ctrlPr>
                        </m:dPr>
                        <m:e>
                          <m:r>
                            <a:rPr lang="en-US" sz="2400" b="0" i="1" smtClean="0">
                              <a:latin typeface="Cambria Math" panose="02040503050406030204" pitchFamily="18" charset="0"/>
                            </a:rPr>
                            <m:t>0.2 </m:t>
                          </m:r>
                          <m:r>
                            <m:rPr>
                              <m:sty m:val="p"/>
                            </m:rPr>
                            <a:rPr lang="en-US" sz="2400" b="0" i="0" smtClean="0">
                              <a:latin typeface="Cambria Math" panose="02040503050406030204" pitchFamily="18" charset="0"/>
                            </a:rPr>
                            <m:t>m</m:t>
                          </m:r>
                        </m:e>
                      </m:d>
                      <m:d>
                        <m:dPr>
                          <m:ctrlPr>
                            <a:rPr lang="en-US" sz="2400" i="1" smtClean="0">
                              <a:solidFill>
                                <a:schemeClr val="tx1"/>
                              </a:solidFill>
                              <a:latin typeface="Cambria Math" panose="02040503050406030204" pitchFamily="18" charset="0"/>
                            </a:rPr>
                          </m:ctrlPr>
                        </m:dPr>
                        <m:e>
                          <m:r>
                            <a:rPr lang="en-US" sz="2400" b="0" i="1" smtClean="0">
                              <a:solidFill>
                                <a:schemeClr val="tx1"/>
                              </a:solidFill>
                              <a:latin typeface="Cambria Math" panose="02040503050406030204" pitchFamily="18" charset="0"/>
                            </a:rPr>
                            <m:t>−3 </m:t>
                          </m:r>
                          <m:r>
                            <a:rPr lang="en-US" sz="2400" i="1">
                              <a:solidFill>
                                <a:schemeClr val="tx1"/>
                              </a:solidFill>
                              <a:latin typeface="Cambria Math" panose="02040503050406030204" pitchFamily="18" charset="0"/>
                              <a:ea typeface="Cambria Math" panose="02040503050406030204" pitchFamily="18" charset="0"/>
                            </a:rPr>
                            <m:t>°</m:t>
                          </m:r>
                          <m:r>
                            <m:rPr>
                              <m:sty m:val="p"/>
                            </m:rPr>
                            <a:rPr lang="en-US" sz="2400">
                              <a:solidFill>
                                <a:schemeClr val="tx1"/>
                              </a:solidFill>
                              <a:latin typeface="Cambria Math" panose="02040503050406030204" pitchFamily="18" charset="0"/>
                            </a:rPr>
                            <m:t>C</m:t>
                          </m:r>
                          <m:r>
                            <a:rPr lang="en-US" sz="2400" i="0">
                              <a:solidFill>
                                <a:schemeClr val="tx1"/>
                              </a:solidFill>
                              <a:latin typeface="Cambria Math" panose="02040503050406030204" pitchFamily="18" charset="0"/>
                            </a:rPr>
                            <m:t>−</m:t>
                          </m:r>
                          <m:r>
                            <a:rPr lang="en-US" sz="2400" b="0" i="1" smtClean="0">
                              <a:latin typeface="Cambria Math" panose="02040503050406030204" pitchFamily="18" charset="0"/>
                            </a:rPr>
                            <m:t>0</m:t>
                          </m:r>
                          <m:r>
                            <a:rPr lang="en-US" sz="2400" i="1">
                              <a:latin typeface="Cambria Math" panose="02040503050406030204" pitchFamily="18" charset="0"/>
                            </a:rPr>
                            <m:t> </m:t>
                          </m:r>
                          <m:r>
                            <a:rPr lang="en-US" sz="2400" i="1">
                              <a:latin typeface="Cambria Math" panose="02040503050406030204" pitchFamily="18" charset="0"/>
                              <a:ea typeface="Cambria Math" panose="02040503050406030204" pitchFamily="18" charset="0"/>
                            </a:rPr>
                            <m:t>°</m:t>
                          </m:r>
                          <m:r>
                            <m:rPr>
                              <m:sty m:val="p"/>
                            </m:rPr>
                            <a:rPr lang="en-US" sz="2400">
                              <a:latin typeface="Cambria Math" panose="02040503050406030204" pitchFamily="18" charset="0"/>
                            </a:rPr>
                            <m:t>C</m:t>
                          </m:r>
                        </m:e>
                      </m:d>
                    </m:oMath>
                  </m:oMathPara>
                </a14:m>
                <a:endParaRPr lang="en-US" dirty="0"/>
              </a:p>
            </p:txBody>
          </p:sp>
        </mc:Choice>
        <mc:Fallback xmlns="">
          <p:sp>
            <p:nvSpPr>
              <p:cNvPr id="10" name="TextBox 9">
                <a:extLst>
                  <a:ext uri="{FF2B5EF4-FFF2-40B4-BE49-F238E27FC236}">
                    <a16:creationId xmlns:a16="http://schemas.microsoft.com/office/drawing/2014/main" id="{0B552D16-0C53-40E6-9581-C470ABDC66BA}"/>
                  </a:ext>
                </a:extLst>
              </p:cNvPr>
              <p:cNvSpPr txBox="1">
                <a:spLocks noRot="1" noChangeAspect="1" noMove="1" noResize="1" noEditPoints="1" noAdjustHandles="1" noChangeArrowheads="1" noChangeShapeType="1" noTextEdit="1"/>
              </p:cNvSpPr>
              <p:nvPr/>
            </p:nvSpPr>
            <p:spPr>
              <a:xfrm>
                <a:off x="1489305" y="2824945"/>
                <a:ext cx="10387178" cy="461665"/>
              </a:xfrm>
              <a:prstGeom prst="rect">
                <a:avLst/>
              </a:prstGeom>
              <a:blipFill>
                <a:blip r:embed="rId3"/>
                <a:stretch>
                  <a:fillRect b="-17105"/>
                </a:stretch>
              </a:blipFill>
            </p:spPr>
            <p:txBody>
              <a:bodyPr/>
              <a:lstStyle/>
              <a:p>
                <a:r>
                  <a:rPr lang="en-US">
                    <a:noFill/>
                  </a:rPr>
                  <a:t> </a:t>
                </a:r>
              </a:p>
            </p:txBody>
          </p:sp>
        </mc:Fallback>
      </mc:AlternateContent>
      <p:cxnSp>
        <p:nvCxnSpPr>
          <p:cNvPr id="12" name="Straight Connector 11">
            <a:extLst>
              <a:ext uri="{FF2B5EF4-FFF2-40B4-BE49-F238E27FC236}">
                <a16:creationId xmlns:a16="http://schemas.microsoft.com/office/drawing/2014/main" id="{1597CA96-A4E7-4DA4-A601-21665BB7760D}"/>
              </a:ext>
            </a:extLst>
          </p:cNvPr>
          <p:cNvCxnSpPr/>
          <p:nvPr/>
        </p:nvCxnSpPr>
        <p:spPr>
          <a:xfrm flipV="1">
            <a:off x="3128210" y="2814393"/>
            <a:ext cx="589547" cy="4483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6085D4B-7DE9-41DC-ADF1-55D880BC368A}"/>
              </a:ext>
            </a:extLst>
          </p:cNvPr>
          <p:cNvCxnSpPr/>
          <p:nvPr/>
        </p:nvCxnSpPr>
        <p:spPr>
          <a:xfrm flipV="1">
            <a:off x="5274801" y="2814393"/>
            <a:ext cx="589547" cy="4483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658D9CF-AD9C-4AF2-9D29-FF0B218165D5}"/>
              </a:ext>
            </a:extLst>
          </p:cNvPr>
          <p:cNvCxnSpPr/>
          <p:nvPr/>
        </p:nvCxnSpPr>
        <p:spPr>
          <a:xfrm flipV="1">
            <a:off x="3717757" y="2814393"/>
            <a:ext cx="589547" cy="4483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9AD643D-4F28-44CD-8FF8-60FF67C669F1}"/>
              </a:ext>
            </a:extLst>
          </p:cNvPr>
          <p:cNvCxnSpPr>
            <a:cxnSpLocks/>
          </p:cNvCxnSpPr>
          <p:nvPr/>
        </p:nvCxnSpPr>
        <p:spPr>
          <a:xfrm flipV="1">
            <a:off x="8023538" y="2831580"/>
            <a:ext cx="340894" cy="4140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E9C064E-B805-447E-8641-845EE2D3C109}"/>
              </a:ext>
            </a:extLst>
          </p:cNvPr>
          <p:cNvCxnSpPr>
            <a:cxnSpLocks/>
          </p:cNvCxnSpPr>
          <p:nvPr/>
        </p:nvCxnSpPr>
        <p:spPr>
          <a:xfrm flipV="1">
            <a:off x="8883316" y="2824945"/>
            <a:ext cx="340894" cy="4140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B5161-F610-4A00-A1E3-F14A63FD1243}"/>
              </a:ext>
            </a:extLst>
          </p:cNvPr>
          <p:cNvCxnSpPr>
            <a:cxnSpLocks/>
          </p:cNvCxnSpPr>
          <p:nvPr/>
        </p:nvCxnSpPr>
        <p:spPr>
          <a:xfrm flipV="1">
            <a:off x="6963800" y="2838403"/>
            <a:ext cx="340894" cy="4140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E38875A-9D93-4A92-B263-BE5D949D3547}"/>
              </a:ext>
            </a:extLst>
          </p:cNvPr>
          <p:cNvCxnSpPr>
            <a:cxnSpLocks/>
          </p:cNvCxnSpPr>
          <p:nvPr/>
        </p:nvCxnSpPr>
        <p:spPr>
          <a:xfrm flipV="1">
            <a:off x="6039088" y="2845105"/>
            <a:ext cx="252946" cy="1791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70DE923-FE3B-4D97-BA5D-61929ABA37A7}"/>
                  </a:ext>
                </a:extLst>
              </p:cNvPr>
              <p:cNvSpPr txBox="1"/>
              <p:nvPr/>
            </p:nvSpPr>
            <p:spPr>
              <a:xfrm>
                <a:off x="5920894" y="2521022"/>
                <a:ext cx="445524" cy="338554"/>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1600" b="0" i="1" smtClean="0">
                          <a:solidFill>
                            <a:srgbClr val="FF0000"/>
                          </a:solidFill>
                          <a:latin typeface="Cambria Math" panose="02040503050406030204" pitchFamily="18" charset="0"/>
                        </a:rPr>
                        <m:t>−2</m:t>
                      </m:r>
                    </m:oMath>
                  </m:oMathPara>
                </a14:m>
                <a:endParaRPr lang="en-US" sz="1200" dirty="0">
                  <a:solidFill>
                    <a:srgbClr val="FF0000"/>
                  </a:solidFill>
                </a:endParaRPr>
              </a:p>
            </p:txBody>
          </p:sp>
        </mc:Choice>
        <mc:Fallback xmlns="">
          <p:sp>
            <p:nvSpPr>
              <p:cNvPr id="22" name="TextBox 21">
                <a:extLst>
                  <a:ext uri="{FF2B5EF4-FFF2-40B4-BE49-F238E27FC236}">
                    <a16:creationId xmlns:a16="http://schemas.microsoft.com/office/drawing/2014/main" id="{E70DE923-FE3B-4D97-BA5D-61929ABA37A7}"/>
                  </a:ext>
                </a:extLst>
              </p:cNvPr>
              <p:cNvSpPr txBox="1">
                <a:spLocks noRot="1" noChangeAspect="1" noMove="1" noResize="1" noEditPoints="1" noAdjustHandles="1" noChangeArrowheads="1" noChangeShapeType="1" noTextEdit="1"/>
              </p:cNvSpPr>
              <p:nvPr/>
            </p:nvSpPr>
            <p:spPr>
              <a:xfrm>
                <a:off x="5920894" y="2521022"/>
                <a:ext cx="445524" cy="33855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193101E-C118-4B6F-A9FC-2CAFBAA420EB}"/>
                  </a:ext>
                </a:extLst>
              </p:cNvPr>
              <p:cNvSpPr txBox="1"/>
              <p:nvPr/>
            </p:nvSpPr>
            <p:spPr>
              <a:xfrm>
                <a:off x="1501337" y="3340922"/>
                <a:ext cx="2100513" cy="46166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400" i="0" smtClean="0">
                          <a:latin typeface="Cambria Math" panose="02040503050406030204" pitchFamily="18" charset="0"/>
                        </a:rPr>
                        <m:t>=</m:t>
                      </m:r>
                      <m:r>
                        <a:rPr lang="en-US" sz="2400" b="0" i="1" smtClean="0">
                          <a:latin typeface="Cambria Math" panose="02040503050406030204" pitchFamily="18" charset="0"/>
                        </a:rPr>
                        <m:t>1.26 </m:t>
                      </m:r>
                      <m:r>
                        <m:rPr>
                          <m:sty m:val="p"/>
                        </m:rPr>
                        <a:rPr lang="en-US" sz="2400" b="0" i="0" smtClean="0">
                          <a:latin typeface="Cambria Math" panose="02040503050406030204" pitchFamily="18" charset="0"/>
                        </a:rPr>
                        <m:t>MJ</m:t>
                      </m:r>
                      <m:r>
                        <a:rPr lang="en-US" sz="2400" b="0" i="0" smtClean="0">
                          <a:latin typeface="Cambria Math" panose="02040503050406030204" pitchFamily="18" charset="0"/>
                        </a:rPr>
                        <m:t> </m:t>
                      </m:r>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m</m:t>
                          </m:r>
                        </m:e>
                        <m:sup>
                          <m:r>
                            <a:rPr lang="en-US" sz="2400" b="0" i="0" smtClean="0">
                              <a:latin typeface="Cambria Math" panose="02040503050406030204" pitchFamily="18" charset="0"/>
                            </a:rPr>
                            <m:t>−2</m:t>
                          </m:r>
                        </m:sup>
                      </m:sSup>
                    </m:oMath>
                  </m:oMathPara>
                </a14:m>
                <a:endParaRPr lang="en-US" dirty="0"/>
              </a:p>
            </p:txBody>
          </p:sp>
        </mc:Choice>
        <mc:Fallback xmlns="">
          <p:sp>
            <p:nvSpPr>
              <p:cNvPr id="24" name="TextBox 23">
                <a:extLst>
                  <a:ext uri="{FF2B5EF4-FFF2-40B4-BE49-F238E27FC236}">
                    <a16:creationId xmlns:a16="http://schemas.microsoft.com/office/drawing/2014/main" id="{9193101E-C118-4B6F-A9FC-2CAFBAA420EB}"/>
                  </a:ext>
                </a:extLst>
              </p:cNvPr>
              <p:cNvSpPr txBox="1">
                <a:spLocks noRot="1" noChangeAspect="1" noMove="1" noResize="1" noEditPoints="1" noAdjustHandles="1" noChangeArrowheads="1" noChangeShapeType="1" noTextEdit="1"/>
              </p:cNvSpPr>
              <p:nvPr/>
            </p:nvSpPr>
            <p:spPr>
              <a:xfrm>
                <a:off x="1501337" y="3340922"/>
                <a:ext cx="2100513" cy="461665"/>
              </a:xfrm>
              <a:prstGeom prst="rect">
                <a:avLst/>
              </a:prstGeom>
              <a:blipFill>
                <a:blip r:embed="rId5"/>
                <a:stretch>
                  <a:fillRect b="-144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574587B-1C58-4BF0-8F18-2D871B41E7B7}"/>
                  </a:ext>
                </a:extLst>
              </p:cNvPr>
              <p:cNvSpPr txBox="1"/>
              <p:nvPr/>
            </p:nvSpPr>
            <p:spPr>
              <a:xfrm>
                <a:off x="9238749" y="2688071"/>
                <a:ext cx="1722020" cy="71468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1 </m:t>
                              </m:r>
                              <m:r>
                                <m:rPr>
                                  <m:sty m:val="p"/>
                                </m:rPr>
                                <a:rPr lang="en-US" b="0" i="0" smtClean="0">
                                  <a:latin typeface="Cambria Math" panose="02040503050406030204" pitchFamily="18" charset="0"/>
                                </a:rPr>
                                <m:t>MJ</m:t>
                              </m:r>
                            </m:num>
                            <m:den>
                              <m:r>
                                <a:rPr lang="en-US" b="0" i="1" smtClean="0">
                                  <a:latin typeface="Cambria Math" panose="02040503050406030204" pitchFamily="18" charset="0"/>
                                </a:rPr>
                                <m:t>1000000 </m:t>
                              </m:r>
                              <m:r>
                                <m:rPr>
                                  <m:sty m:val="p"/>
                                </m:rPr>
                                <a:rPr lang="en-US" b="0" i="0" smtClean="0">
                                  <a:latin typeface="Cambria Math" panose="02040503050406030204" pitchFamily="18" charset="0"/>
                                </a:rPr>
                                <m:t>J</m:t>
                              </m:r>
                            </m:den>
                          </m:f>
                        </m:e>
                      </m:d>
                    </m:oMath>
                  </m:oMathPara>
                </a14:m>
                <a:endParaRPr lang="en-US" dirty="0"/>
              </a:p>
            </p:txBody>
          </p:sp>
        </mc:Choice>
        <mc:Fallback xmlns="">
          <p:sp>
            <p:nvSpPr>
              <p:cNvPr id="26" name="TextBox 25">
                <a:extLst>
                  <a:ext uri="{FF2B5EF4-FFF2-40B4-BE49-F238E27FC236}">
                    <a16:creationId xmlns:a16="http://schemas.microsoft.com/office/drawing/2014/main" id="{D574587B-1C58-4BF0-8F18-2D871B41E7B7}"/>
                  </a:ext>
                </a:extLst>
              </p:cNvPr>
              <p:cNvSpPr txBox="1">
                <a:spLocks noRot="1" noChangeAspect="1" noMove="1" noResize="1" noEditPoints="1" noAdjustHandles="1" noChangeArrowheads="1" noChangeShapeType="1" noTextEdit="1"/>
              </p:cNvSpPr>
              <p:nvPr/>
            </p:nvSpPr>
            <p:spPr>
              <a:xfrm>
                <a:off x="9238749" y="2688071"/>
                <a:ext cx="1722020" cy="714683"/>
              </a:xfrm>
              <a:prstGeom prst="rect">
                <a:avLst/>
              </a:prstGeom>
              <a:blipFill>
                <a:blip r:embed="rId6"/>
                <a:stretch>
                  <a:fillRect/>
                </a:stretch>
              </a:blipFill>
            </p:spPr>
            <p:txBody>
              <a:bodyPr/>
              <a:lstStyle/>
              <a:p>
                <a:r>
                  <a:rPr lang="en-US">
                    <a:noFill/>
                  </a:rPr>
                  <a:t> </a:t>
                </a:r>
              </a:p>
            </p:txBody>
          </p:sp>
        </mc:Fallback>
      </mc:AlternateContent>
      <p:cxnSp>
        <p:nvCxnSpPr>
          <p:cNvPr id="27" name="Straight Connector 26">
            <a:extLst>
              <a:ext uri="{FF2B5EF4-FFF2-40B4-BE49-F238E27FC236}">
                <a16:creationId xmlns:a16="http://schemas.microsoft.com/office/drawing/2014/main" id="{90C88145-F2C0-4A50-BA16-C408C89BAD6D}"/>
              </a:ext>
            </a:extLst>
          </p:cNvPr>
          <p:cNvCxnSpPr>
            <a:cxnSpLocks/>
          </p:cNvCxnSpPr>
          <p:nvPr/>
        </p:nvCxnSpPr>
        <p:spPr>
          <a:xfrm flipV="1">
            <a:off x="10361436" y="3081508"/>
            <a:ext cx="131484" cy="2681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80E02F8-CBD9-4A35-BC76-0FBA9520337B}"/>
              </a:ext>
            </a:extLst>
          </p:cNvPr>
          <p:cNvCxnSpPr>
            <a:cxnSpLocks/>
          </p:cNvCxnSpPr>
          <p:nvPr/>
        </p:nvCxnSpPr>
        <p:spPr>
          <a:xfrm flipV="1">
            <a:off x="2829702" y="2870647"/>
            <a:ext cx="340894" cy="4140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3B569F4-9343-4B03-A214-EB5646D71768}"/>
                  </a:ext>
                </a:extLst>
              </p:cNvPr>
              <p:cNvSpPr txBox="1"/>
              <p:nvPr/>
            </p:nvSpPr>
            <p:spPr>
              <a:xfrm>
                <a:off x="972030" y="4324202"/>
                <a:ext cx="2028119" cy="8560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𝜌</m:t>
                          </m:r>
                        </m:e>
                        <m:sub>
                          <m:r>
                            <a:rPr lang="en-US" sz="2400" b="0" i="1" smtClean="0">
                              <a:latin typeface="Cambria Math" panose="02040503050406030204" pitchFamily="18" charset="0"/>
                            </a:rPr>
                            <m:t>𝑠</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h</m:t>
                              </m:r>
                            </m:e>
                            <m:sub>
                              <m:r>
                                <a:rPr lang="en-US" sz="2400" b="0" i="1" smtClean="0">
                                  <a:latin typeface="Cambria Math" panose="02040503050406030204" pitchFamily="18" charset="0"/>
                                </a:rPr>
                                <m:t>𝑆𝑊𝐸</m:t>
                              </m:r>
                            </m:sub>
                          </m:sSub>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h</m:t>
                              </m:r>
                            </m:e>
                            <m:sub>
                              <m:r>
                                <a:rPr lang="en-US" sz="2400" b="0" i="1" smtClean="0">
                                  <a:latin typeface="Cambria Math" panose="02040503050406030204" pitchFamily="18" charset="0"/>
                                </a:rPr>
                                <m:t>𝑠</m:t>
                              </m:r>
                            </m:sub>
                          </m:sSub>
                        </m:den>
                      </m:f>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𝜌</m:t>
                          </m:r>
                        </m:e>
                        <m:sub>
                          <m:r>
                            <a:rPr lang="en-US" sz="2400" b="0" i="1" smtClean="0">
                              <a:latin typeface="Cambria Math" panose="02040503050406030204" pitchFamily="18" charset="0"/>
                            </a:rPr>
                            <m:t>𝑤</m:t>
                          </m:r>
                        </m:sub>
                      </m:sSub>
                    </m:oMath>
                  </m:oMathPara>
                </a14:m>
                <a:endParaRPr lang="en-US" sz="2400" dirty="0"/>
              </a:p>
            </p:txBody>
          </p:sp>
        </mc:Choice>
        <mc:Fallback xmlns="">
          <p:sp>
            <p:nvSpPr>
              <p:cNvPr id="4" name="TextBox 3">
                <a:extLst>
                  <a:ext uri="{FF2B5EF4-FFF2-40B4-BE49-F238E27FC236}">
                    <a16:creationId xmlns:a16="http://schemas.microsoft.com/office/drawing/2014/main" id="{13B569F4-9343-4B03-A214-EB5646D71768}"/>
                  </a:ext>
                </a:extLst>
              </p:cNvPr>
              <p:cNvSpPr txBox="1">
                <a:spLocks noRot="1" noChangeAspect="1" noMove="1" noResize="1" noEditPoints="1" noAdjustHandles="1" noChangeArrowheads="1" noChangeShapeType="1" noTextEdit="1"/>
              </p:cNvSpPr>
              <p:nvPr/>
            </p:nvSpPr>
            <p:spPr>
              <a:xfrm>
                <a:off x="972030" y="4324202"/>
                <a:ext cx="2028119" cy="856004"/>
              </a:xfrm>
              <a:prstGeom prst="rect">
                <a:avLst/>
              </a:prstGeom>
              <a:blipFill>
                <a:blip r:embed="rId7"/>
                <a:stretch>
                  <a:fillRect/>
                </a:stretch>
              </a:blipFill>
            </p:spPr>
            <p:txBody>
              <a:bodyPr/>
              <a:lstStyle/>
              <a:p>
                <a:r>
                  <a:rPr lang="en-US">
                    <a:noFill/>
                  </a:rPr>
                  <a:t> </a:t>
                </a:r>
              </a:p>
            </p:txBody>
          </p:sp>
        </mc:Fallback>
      </mc:AlternateContent>
      <p:cxnSp>
        <p:nvCxnSpPr>
          <p:cNvPr id="23" name="Straight Connector 22">
            <a:extLst>
              <a:ext uri="{FF2B5EF4-FFF2-40B4-BE49-F238E27FC236}">
                <a16:creationId xmlns:a16="http://schemas.microsoft.com/office/drawing/2014/main" id="{AF410BAC-E1D8-49A6-B2AA-80D69E4BB96D}"/>
              </a:ext>
            </a:extLst>
          </p:cNvPr>
          <p:cNvCxnSpPr>
            <a:cxnSpLocks/>
          </p:cNvCxnSpPr>
          <p:nvPr/>
        </p:nvCxnSpPr>
        <p:spPr>
          <a:xfrm flipV="1">
            <a:off x="3784246" y="4413716"/>
            <a:ext cx="228284" cy="2681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F6FCCA9-C9D3-405A-A4A9-313BE471FC29}"/>
              </a:ext>
            </a:extLst>
          </p:cNvPr>
          <p:cNvCxnSpPr>
            <a:cxnSpLocks/>
          </p:cNvCxnSpPr>
          <p:nvPr/>
        </p:nvCxnSpPr>
        <p:spPr>
          <a:xfrm flipV="1">
            <a:off x="3784246" y="4829134"/>
            <a:ext cx="228284" cy="2681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0F5C02A-8D3B-427C-8B0C-F11A1E5A6741}"/>
                  </a:ext>
                </a:extLst>
              </p:cNvPr>
              <p:cNvSpPr txBox="1"/>
              <p:nvPr/>
            </p:nvSpPr>
            <p:spPr>
              <a:xfrm>
                <a:off x="5934056" y="4531830"/>
                <a:ext cx="208948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=333 </m:t>
                      </m:r>
                      <m:r>
                        <m:rPr>
                          <m:sty m:val="p"/>
                        </m:rPr>
                        <a:rPr lang="en-US" sz="2400" b="0" i="0" smtClean="0">
                          <a:latin typeface="Cambria Math" panose="02040503050406030204" pitchFamily="18" charset="0"/>
                        </a:rPr>
                        <m:t>kg</m:t>
                      </m:r>
                      <m:r>
                        <a:rPr lang="en-US" sz="2400" b="0" i="0" smtClean="0">
                          <a:latin typeface="Cambria Math" panose="02040503050406030204" pitchFamily="18" charset="0"/>
                        </a:rPr>
                        <m:t> </m:t>
                      </m:r>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m</m:t>
                          </m:r>
                        </m:e>
                        <m:sup>
                          <m:r>
                            <a:rPr lang="en-US" sz="2400" b="0" i="0" smtClean="0">
                              <a:latin typeface="Cambria Math" panose="02040503050406030204" pitchFamily="18" charset="0"/>
                            </a:rPr>
                            <m:t>−3</m:t>
                          </m:r>
                        </m:sup>
                      </m:sSup>
                    </m:oMath>
                  </m:oMathPara>
                </a14:m>
                <a:endParaRPr lang="en-US" sz="2400" dirty="0"/>
              </a:p>
            </p:txBody>
          </p:sp>
        </mc:Choice>
        <mc:Fallback xmlns="">
          <p:sp>
            <p:nvSpPr>
              <p:cNvPr id="11" name="TextBox 10">
                <a:extLst>
                  <a:ext uri="{FF2B5EF4-FFF2-40B4-BE49-F238E27FC236}">
                    <a16:creationId xmlns:a16="http://schemas.microsoft.com/office/drawing/2014/main" id="{00F5C02A-8D3B-427C-8B0C-F11A1E5A6741}"/>
                  </a:ext>
                </a:extLst>
              </p:cNvPr>
              <p:cNvSpPr txBox="1">
                <a:spLocks noRot="1" noChangeAspect="1" noMove="1" noResize="1" noEditPoints="1" noAdjustHandles="1" noChangeArrowheads="1" noChangeShapeType="1" noTextEdit="1"/>
              </p:cNvSpPr>
              <p:nvPr/>
            </p:nvSpPr>
            <p:spPr>
              <a:xfrm>
                <a:off x="5934056" y="4531830"/>
                <a:ext cx="2089483" cy="461665"/>
              </a:xfrm>
              <a:prstGeom prst="rect">
                <a:avLst/>
              </a:prstGeom>
              <a:blipFill>
                <a:blip r:embed="rId8"/>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65ECFE7-7C04-43DA-A076-908E9133ADBB}"/>
                  </a:ext>
                </a:extLst>
              </p:cNvPr>
              <p:cNvSpPr txBox="1"/>
              <p:nvPr/>
            </p:nvSpPr>
            <p:spPr>
              <a:xfrm>
                <a:off x="2843929" y="4324202"/>
                <a:ext cx="3292312" cy="7861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i="1">
                              <a:latin typeface="Cambria Math" panose="02040503050406030204" pitchFamily="18" charset="0"/>
                            </a:rPr>
                            <m:t>0.2 </m:t>
                          </m:r>
                          <m:r>
                            <m:rPr>
                              <m:sty m:val="p"/>
                            </m:rPr>
                            <a:rPr lang="en-US" sz="2400">
                              <a:latin typeface="Cambria Math" panose="02040503050406030204" pitchFamily="18" charset="0"/>
                            </a:rPr>
                            <m:t>m</m:t>
                          </m:r>
                        </m:num>
                        <m:den>
                          <m:r>
                            <a:rPr lang="en-US" sz="2400" b="0" i="1" smtClean="0">
                              <a:latin typeface="Cambria Math" panose="02040503050406030204" pitchFamily="18" charset="0"/>
                            </a:rPr>
                            <m:t>0.6 </m:t>
                          </m:r>
                          <m:r>
                            <m:rPr>
                              <m:sty m:val="p"/>
                            </m:rPr>
                            <a:rPr lang="en-US" sz="2400" b="0" i="0" smtClean="0">
                              <a:latin typeface="Cambria Math" panose="02040503050406030204" pitchFamily="18" charset="0"/>
                            </a:rPr>
                            <m:t>m</m:t>
                          </m:r>
                        </m:den>
                      </m:f>
                      <m:d>
                        <m:dPr>
                          <m:ctrlPr>
                            <a:rPr lang="en-US" sz="2400" b="0" i="1" smtClean="0">
                              <a:latin typeface="Cambria Math" panose="02040503050406030204" pitchFamily="18" charset="0"/>
                            </a:rPr>
                          </m:ctrlPr>
                        </m:dPr>
                        <m:e>
                          <m:r>
                            <a:rPr lang="en-US" sz="2400" b="0" i="1" smtClean="0">
                              <a:latin typeface="Cambria Math" panose="02040503050406030204" pitchFamily="18" charset="0"/>
                            </a:rPr>
                            <m:t>1000 </m:t>
                          </m:r>
                          <m:r>
                            <m:rPr>
                              <m:sty m:val="p"/>
                            </m:rPr>
                            <a:rPr lang="en-US" sz="2400" b="0" i="0" smtClean="0">
                              <a:latin typeface="Cambria Math" panose="02040503050406030204" pitchFamily="18" charset="0"/>
                            </a:rPr>
                            <m:t>kg</m:t>
                          </m:r>
                          <m:r>
                            <a:rPr lang="en-US" sz="2400" b="0" i="0" smtClean="0">
                              <a:latin typeface="Cambria Math" panose="02040503050406030204" pitchFamily="18" charset="0"/>
                            </a:rPr>
                            <m:t> </m:t>
                          </m:r>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m</m:t>
                              </m:r>
                            </m:e>
                            <m:sup>
                              <m:r>
                                <a:rPr lang="en-US" sz="2400" b="0" i="0" smtClean="0">
                                  <a:latin typeface="Cambria Math" panose="02040503050406030204" pitchFamily="18" charset="0"/>
                                </a:rPr>
                                <m:t>−3</m:t>
                              </m:r>
                            </m:sup>
                          </m:sSup>
                        </m:e>
                      </m:d>
                    </m:oMath>
                  </m:oMathPara>
                </a14:m>
                <a:endParaRPr lang="en-US" sz="2400" dirty="0"/>
              </a:p>
            </p:txBody>
          </p:sp>
        </mc:Choice>
        <mc:Fallback xmlns="">
          <p:sp>
            <p:nvSpPr>
              <p:cNvPr id="16" name="TextBox 15">
                <a:extLst>
                  <a:ext uri="{FF2B5EF4-FFF2-40B4-BE49-F238E27FC236}">
                    <a16:creationId xmlns:a16="http://schemas.microsoft.com/office/drawing/2014/main" id="{E65ECFE7-7C04-43DA-A076-908E9133ADBB}"/>
                  </a:ext>
                </a:extLst>
              </p:cNvPr>
              <p:cNvSpPr txBox="1">
                <a:spLocks noRot="1" noChangeAspect="1" noMove="1" noResize="1" noEditPoints="1" noAdjustHandles="1" noChangeArrowheads="1" noChangeShapeType="1" noTextEdit="1"/>
              </p:cNvSpPr>
              <p:nvPr/>
            </p:nvSpPr>
            <p:spPr>
              <a:xfrm>
                <a:off x="2843929" y="4324202"/>
                <a:ext cx="3292312" cy="78617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61961FD-CA0D-4D2A-BF2B-8DF0CD116014}"/>
                  </a:ext>
                </a:extLst>
              </p:cNvPr>
              <p:cNvSpPr txBox="1"/>
              <p:nvPr/>
            </p:nvSpPr>
            <p:spPr>
              <a:xfrm>
                <a:off x="981451" y="5097308"/>
                <a:ext cx="336098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𝜃</m:t>
                          </m:r>
                        </m:e>
                        <m:sub>
                          <m:r>
                            <a:rPr lang="en-US" sz="2400" b="0" i="1" smtClean="0">
                              <a:latin typeface="Cambria Math" panose="02040503050406030204" pitchFamily="18" charset="0"/>
                            </a:rPr>
                            <m:t>𝑟𝑒𝑡</m:t>
                          </m:r>
                        </m:sub>
                      </m:sSub>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3×</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10</m:t>
                              </m:r>
                            </m:e>
                            <m:sup>
                              <m:r>
                                <a:rPr lang="en-US" sz="2400" b="0" i="1" smtClean="0">
                                  <a:latin typeface="Cambria Math" panose="02040503050406030204" pitchFamily="18" charset="0"/>
                                </a:rPr>
                                <m:t>−10</m:t>
                              </m:r>
                            </m:sup>
                          </m:sSup>
                        </m:e>
                      </m:d>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𝜌</m:t>
                          </m:r>
                        </m:e>
                        <m:sub>
                          <m:r>
                            <a:rPr lang="en-US" sz="2400" b="0" i="1" smtClean="0">
                              <a:latin typeface="Cambria Math" panose="02040503050406030204" pitchFamily="18" charset="0"/>
                            </a:rPr>
                            <m:t>𝑠</m:t>
                          </m:r>
                        </m:sub>
                        <m:sup>
                          <m:r>
                            <a:rPr lang="en-US" sz="2400" b="0" i="1" smtClean="0">
                              <a:latin typeface="Cambria Math" panose="02040503050406030204" pitchFamily="18" charset="0"/>
                            </a:rPr>
                            <m:t>3.23</m:t>
                          </m:r>
                        </m:sup>
                      </m:sSubSup>
                    </m:oMath>
                  </m:oMathPara>
                </a14:m>
                <a:endParaRPr lang="en-US" sz="2400" dirty="0"/>
              </a:p>
            </p:txBody>
          </p:sp>
        </mc:Choice>
        <mc:Fallback xmlns="">
          <p:sp>
            <p:nvSpPr>
              <p:cNvPr id="20" name="TextBox 19">
                <a:extLst>
                  <a:ext uri="{FF2B5EF4-FFF2-40B4-BE49-F238E27FC236}">
                    <a16:creationId xmlns:a16="http://schemas.microsoft.com/office/drawing/2014/main" id="{F61961FD-CA0D-4D2A-BF2B-8DF0CD116014}"/>
                  </a:ext>
                </a:extLst>
              </p:cNvPr>
              <p:cNvSpPr txBox="1">
                <a:spLocks noRot="1" noChangeAspect="1" noMove="1" noResize="1" noEditPoints="1" noAdjustHandles="1" noChangeArrowheads="1" noChangeShapeType="1" noTextEdit="1"/>
              </p:cNvSpPr>
              <p:nvPr/>
            </p:nvSpPr>
            <p:spPr>
              <a:xfrm>
                <a:off x="981451" y="5097308"/>
                <a:ext cx="3360985" cy="461665"/>
              </a:xfrm>
              <a:prstGeom prst="rect">
                <a:avLst/>
              </a:prstGeom>
              <a:blipFill>
                <a:blip r:embed="rId10"/>
                <a:stretch>
                  <a:fillRect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7275B06C-A350-4F50-86BF-AD5777489715}"/>
                  </a:ext>
                </a:extLst>
              </p:cNvPr>
              <p:cNvSpPr txBox="1"/>
              <p:nvPr/>
            </p:nvSpPr>
            <p:spPr>
              <a:xfrm>
                <a:off x="4116374" y="5110379"/>
                <a:ext cx="435131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3×</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10</m:t>
                              </m:r>
                            </m:e>
                            <m:sup>
                              <m:r>
                                <a:rPr lang="en-US" sz="2400" b="0" i="1" smtClean="0">
                                  <a:latin typeface="Cambria Math" panose="02040503050406030204" pitchFamily="18" charset="0"/>
                                </a:rPr>
                                <m:t>−10</m:t>
                              </m:r>
                            </m:sup>
                          </m:sSup>
                        </m:e>
                      </m:d>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r>
                                <a:rPr lang="en-US" sz="2400" i="1">
                                  <a:latin typeface="Cambria Math" panose="02040503050406030204" pitchFamily="18" charset="0"/>
                                </a:rPr>
                                <m:t>3</m:t>
                              </m:r>
                              <m:r>
                                <a:rPr lang="en-US" sz="2400" b="0" i="1" smtClean="0">
                                  <a:latin typeface="Cambria Math" panose="02040503050406030204" pitchFamily="18" charset="0"/>
                                </a:rPr>
                                <m:t>33</m:t>
                              </m:r>
                              <m:r>
                                <a:rPr lang="en-US" sz="2400" i="1">
                                  <a:latin typeface="Cambria Math" panose="02040503050406030204" pitchFamily="18" charset="0"/>
                                </a:rPr>
                                <m:t> </m:t>
                              </m:r>
                              <m:r>
                                <m:rPr>
                                  <m:sty m:val="p"/>
                                </m:rPr>
                                <a:rPr lang="en-US" sz="2400">
                                  <a:latin typeface="Cambria Math" panose="02040503050406030204" pitchFamily="18" charset="0"/>
                                </a:rPr>
                                <m:t>kg</m:t>
                              </m:r>
                              <m:r>
                                <a:rPr lang="en-US" sz="2400">
                                  <a:latin typeface="Cambria Math" panose="02040503050406030204" pitchFamily="18" charset="0"/>
                                </a:rPr>
                                <m:t> </m:t>
                              </m:r>
                              <m:sSup>
                                <m:sSupPr>
                                  <m:ctrlPr>
                                    <a:rPr lang="en-US" sz="2400" i="1">
                                      <a:latin typeface="Cambria Math" panose="02040503050406030204" pitchFamily="18" charset="0"/>
                                    </a:rPr>
                                  </m:ctrlPr>
                                </m:sSupPr>
                                <m:e>
                                  <m:r>
                                    <m:rPr>
                                      <m:sty m:val="p"/>
                                    </m:rPr>
                                    <a:rPr lang="en-US" sz="2400">
                                      <a:latin typeface="Cambria Math" panose="02040503050406030204" pitchFamily="18" charset="0"/>
                                    </a:rPr>
                                    <m:t>m</m:t>
                                  </m:r>
                                </m:e>
                                <m:sup>
                                  <m:r>
                                    <a:rPr lang="en-US" sz="2400">
                                      <a:latin typeface="Cambria Math" panose="02040503050406030204" pitchFamily="18" charset="0"/>
                                    </a:rPr>
                                    <m:t>−3</m:t>
                                  </m:r>
                                </m:sup>
                              </m:sSup>
                            </m:e>
                          </m:d>
                        </m:e>
                        <m:sup>
                          <m:r>
                            <a:rPr lang="en-US" sz="2400" i="1">
                              <a:latin typeface="Cambria Math" panose="02040503050406030204" pitchFamily="18" charset="0"/>
                            </a:rPr>
                            <m:t>3.23</m:t>
                          </m:r>
                        </m:sup>
                      </m:sSup>
                    </m:oMath>
                  </m:oMathPara>
                </a14:m>
                <a:endParaRPr lang="en-US" sz="2400" dirty="0"/>
              </a:p>
            </p:txBody>
          </p:sp>
        </mc:Choice>
        <mc:Fallback xmlns="">
          <p:sp>
            <p:nvSpPr>
              <p:cNvPr id="33" name="TextBox 32">
                <a:extLst>
                  <a:ext uri="{FF2B5EF4-FFF2-40B4-BE49-F238E27FC236}">
                    <a16:creationId xmlns:a16="http://schemas.microsoft.com/office/drawing/2014/main" id="{7275B06C-A350-4F50-86BF-AD5777489715}"/>
                  </a:ext>
                </a:extLst>
              </p:cNvPr>
              <p:cNvSpPr txBox="1">
                <a:spLocks noRot="1" noChangeAspect="1" noMove="1" noResize="1" noEditPoints="1" noAdjustHandles="1" noChangeArrowheads="1" noChangeShapeType="1" noTextEdit="1"/>
              </p:cNvSpPr>
              <p:nvPr/>
            </p:nvSpPr>
            <p:spPr>
              <a:xfrm>
                <a:off x="4116374" y="5110379"/>
                <a:ext cx="4351319" cy="461665"/>
              </a:xfrm>
              <a:prstGeom prst="rect">
                <a:avLst/>
              </a:prstGeom>
              <a:blipFill>
                <a:blip r:embed="rId11"/>
                <a:stretch>
                  <a:fillRect b="-17105"/>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28A65526-D801-49E1-970C-F53D443AC02E}"/>
              </a:ext>
            </a:extLst>
          </p:cNvPr>
          <p:cNvSpPr/>
          <p:nvPr/>
        </p:nvSpPr>
        <p:spPr>
          <a:xfrm>
            <a:off x="4535905" y="5097308"/>
            <a:ext cx="3828527" cy="4865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3499BF7-3E08-40AC-BDB0-CC3C804B6CB0}"/>
              </a:ext>
            </a:extLst>
          </p:cNvPr>
          <p:cNvSpPr txBox="1"/>
          <p:nvPr/>
        </p:nvSpPr>
        <p:spPr>
          <a:xfrm>
            <a:off x="5313645" y="5700710"/>
            <a:ext cx="5561522" cy="400110"/>
          </a:xfrm>
          <a:prstGeom prst="rect">
            <a:avLst/>
          </a:prstGeom>
          <a:noFill/>
        </p:spPr>
        <p:txBody>
          <a:bodyPr wrap="none" rtlCol="0">
            <a:spAutoFit/>
          </a:bodyPr>
          <a:lstStyle/>
          <a:p>
            <a:r>
              <a:rPr lang="en-US" sz="2000" dirty="0">
                <a:solidFill>
                  <a:srgbClr val="FF0000"/>
                </a:solidFill>
              </a:rPr>
              <a:t>Not going to give the right units ?!?! Are we wrong?</a:t>
            </a:r>
          </a:p>
        </p:txBody>
      </p:sp>
      <p:sp>
        <p:nvSpPr>
          <p:cNvPr id="28" name="TextBox 27">
            <a:extLst>
              <a:ext uri="{FF2B5EF4-FFF2-40B4-BE49-F238E27FC236}">
                <a16:creationId xmlns:a16="http://schemas.microsoft.com/office/drawing/2014/main" id="{B6D55B74-9A9D-4CDE-A312-52A00A61BB77}"/>
              </a:ext>
            </a:extLst>
          </p:cNvPr>
          <p:cNvSpPr txBox="1"/>
          <p:nvPr/>
        </p:nvSpPr>
        <p:spPr>
          <a:xfrm>
            <a:off x="5313646" y="6061853"/>
            <a:ext cx="6405112" cy="707886"/>
          </a:xfrm>
          <a:prstGeom prst="rect">
            <a:avLst/>
          </a:prstGeom>
          <a:noFill/>
        </p:spPr>
        <p:txBody>
          <a:bodyPr wrap="square" rtlCol="0">
            <a:noAutofit/>
          </a:bodyPr>
          <a:lstStyle/>
          <a:p>
            <a:r>
              <a:rPr lang="en-US" sz="2000" dirty="0">
                <a:solidFill>
                  <a:srgbClr val="FF0000"/>
                </a:solidFill>
              </a:rPr>
              <a:t>No, this is an empirical approximation. We are not wrong, but it’s a hint we need to be VERY careful with units.</a:t>
            </a:r>
          </a:p>
        </p:txBody>
      </p:sp>
      <p:sp>
        <p:nvSpPr>
          <p:cNvPr id="32" name="TextBox 31">
            <a:extLst>
              <a:ext uri="{FF2B5EF4-FFF2-40B4-BE49-F238E27FC236}">
                <a16:creationId xmlns:a16="http://schemas.microsoft.com/office/drawing/2014/main" id="{15F85D05-156D-4799-A1AB-6416F4D2A1DC}"/>
              </a:ext>
            </a:extLst>
          </p:cNvPr>
          <p:cNvSpPr txBox="1"/>
          <p:nvPr/>
        </p:nvSpPr>
        <p:spPr>
          <a:xfrm rot="16200000">
            <a:off x="-498235" y="2902832"/>
            <a:ext cx="1653017" cy="369332"/>
          </a:xfrm>
          <a:prstGeom prst="rect">
            <a:avLst/>
          </a:prstGeom>
          <a:noFill/>
        </p:spPr>
        <p:txBody>
          <a:bodyPr wrap="none" rtlCol="0">
            <a:spAutoFit/>
          </a:bodyPr>
          <a:lstStyle/>
          <a:p>
            <a:r>
              <a:rPr lang="en-US" dirty="0"/>
              <a:t>Warming phase</a:t>
            </a:r>
          </a:p>
        </p:txBody>
      </p:sp>
      <p:sp>
        <p:nvSpPr>
          <p:cNvPr id="34" name="TextBox 33">
            <a:extLst>
              <a:ext uri="{FF2B5EF4-FFF2-40B4-BE49-F238E27FC236}">
                <a16:creationId xmlns:a16="http://schemas.microsoft.com/office/drawing/2014/main" id="{40C927A1-0B7C-477B-895B-D68DD41CD80D}"/>
              </a:ext>
            </a:extLst>
          </p:cNvPr>
          <p:cNvSpPr txBox="1"/>
          <p:nvPr/>
        </p:nvSpPr>
        <p:spPr>
          <a:xfrm rot="16200000">
            <a:off x="-480601" y="5308272"/>
            <a:ext cx="1617751" cy="369332"/>
          </a:xfrm>
          <a:prstGeom prst="rect">
            <a:avLst/>
          </a:prstGeom>
          <a:noFill/>
        </p:spPr>
        <p:txBody>
          <a:bodyPr wrap="none" rtlCol="0">
            <a:spAutoFit/>
          </a:bodyPr>
          <a:lstStyle/>
          <a:p>
            <a:r>
              <a:rPr lang="en-US" dirty="0"/>
              <a:t>Ripening phase</a:t>
            </a:r>
          </a:p>
        </p:txBody>
      </p:sp>
    </p:spTree>
    <p:extLst>
      <p:ext uri="{BB962C8B-B14F-4D97-AF65-F5344CB8AC3E}">
        <p14:creationId xmlns:p14="http://schemas.microsoft.com/office/powerpoint/2010/main" val="102031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p:bldP spid="2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07"/>
            <a:ext cx="10515600" cy="1325563"/>
          </a:xfrm>
        </p:spPr>
        <p:txBody>
          <a:bodyPr>
            <a:normAutofit/>
          </a:bodyPr>
          <a:lstStyle/>
          <a:p>
            <a:r>
              <a:rPr lang="en-US" sz="3200" dirty="0"/>
              <a:t>Sample problem: energy necessary to produce meltwater</a:t>
            </a:r>
          </a:p>
        </p:txBody>
      </p:sp>
      <p:sp>
        <p:nvSpPr>
          <p:cNvPr id="3" name="Rectangle 2">
            <a:extLst>
              <a:ext uri="{FF2B5EF4-FFF2-40B4-BE49-F238E27FC236}">
                <a16:creationId xmlns:a16="http://schemas.microsoft.com/office/drawing/2014/main" id="{D2A44518-A119-4C5C-91FF-72B71032E3E5}"/>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64</a:t>
            </a:fld>
            <a:endParaRPr lang="en-US" dirty="0">
              <a:solidFill>
                <a:schemeClr val="tx1"/>
              </a:solidFill>
            </a:endParaRPr>
          </a:p>
        </p:txBody>
      </p:sp>
      <p:sp>
        <p:nvSpPr>
          <p:cNvPr id="5" name="TextBox 4">
            <a:extLst>
              <a:ext uri="{FF2B5EF4-FFF2-40B4-BE49-F238E27FC236}">
                <a16:creationId xmlns:a16="http://schemas.microsoft.com/office/drawing/2014/main" id="{03DA5EBA-6AF2-42A8-B4C4-BCF9F2B44400}"/>
              </a:ext>
            </a:extLst>
          </p:cNvPr>
          <p:cNvSpPr txBox="1"/>
          <p:nvPr/>
        </p:nvSpPr>
        <p:spPr>
          <a:xfrm>
            <a:off x="966621" y="1058840"/>
            <a:ext cx="10387178" cy="724930"/>
          </a:xfrm>
          <a:prstGeom prst="rect">
            <a:avLst/>
          </a:prstGeom>
          <a:noFill/>
        </p:spPr>
        <p:txBody>
          <a:bodyPr wrap="square" rtlCol="0">
            <a:noAutofit/>
          </a:bodyPr>
          <a:lstStyle/>
          <a:p>
            <a:r>
              <a:rPr lang="en-US" sz="2000" dirty="0"/>
              <a:t>The snow is 60 cm deep and has a water content (SWE) of 20 cm. If the current snow temperature is -3 °C, what is the area-normalized thermal energy is needed to start producing melt water?</a:t>
            </a:r>
          </a:p>
        </p:txBody>
      </p:sp>
      <p:sp>
        <p:nvSpPr>
          <p:cNvPr id="6" name="TextBox 5">
            <a:extLst>
              <a:ext uri="{FF2B5EF4-FFF2-40B4-BE49-F238E27FC236}">
                <a16:creationId xmlns:a16="http://schemas.microsoft.com/office/drawing/2014/main" id="{34E40E47-6F61-435D-96CB-0D755AE6D09C}"/>
              </a:ext>
            </a:extLst>
          </p:cNvPr>
          <p:cNvSpPr txBox="1"/>
          <p:nvPr/>
        </p:nvSpPr>
        <p:spPr>
          <a:xfrm>
            <a:off x="966621" y="1898525"/>
            <a:ext cx="9908546" cy="724930"/>
          </a:xfrm>
          <a:prstGeom prst="rect">
            <a:avLst/>
          </a:prstGeom>
          <a:noFill/>
        </p:spPr>
        <p:txBody>
          <a:bodyPr wrap="square" rtlCol="0">
            <a:noAutofit/>
          </a:bodyPr>
          <a:lstStyle/>
          <a:p>
            <a:r>
              <a:rPr lang="en-US" sz="2000" dirty="0"/>
              <a:t>Step 1: How much heat is necessary to warm the snow to 0 °C?</a:t>
            </a:r>
          </a:p>
        </p:txBody>
      </p:sp>
      <p:sp>
        <p:nvSpPr>
          <p:cNvPr id="7" name="TextBox 6">
            <a:extLst>
              <a:ext uri="{FF2B5EF4-FFF2-40B4-BE49-F238E27FC236}">
                <a16:creationId xmlns:a16="http://schemas.microsoft.com/office/drawing/2014/main" id="{48F3F081-536F-41DC-99B6-C61B24DB259D}"/>
              </a:ext>
            </a:extLst>
          </p:cNvPr>
          <p:cNvSpPr txBox="1"/>
          <p:nvPr/>
        </p:nvSpPr>
        <p:spPr>
          <a:xfrm>
            <a:off x="966620" y="3941499"/>
            <a:ext cx="10515599" cy="724930"/>
          </a:xfrm>
          <a:prstGeom prst="rect">
            <a:avLst/>
          </a:prstGeom>
          <a:noFill/>
        </p:spPr>
        <p:txBody>
          <a:bodyPr wrap="square" rtlCol="0">
            <a:noAutofit/>
          </a:bodyPr>
          <a:lstStyle/>
          <a:p>
            <a:r>
              <a:rPr lang="en-US" sz="2000" dirty="0"/>
              <a:t>Step 2: How much heat is necessary to produce enough liquid water to start overcoming tension?</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978351E-1990-42B0-8D95-C65DC1AE213B}"/>
                  </a:ext>
                </a:extLst>
              </p:cNvPr>
              <p:cNvSpPr txBox="1"/>
              <p:nvPr/>
            </p:nvSpPr>
            <p:spPr>
              <a:xfrm>
                <a:off x="966621" y="2352728"/>
                <a:ext cx="6093994" cy="46166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2400" i="1" smtClean="0">
                              <a:solidFill>
                                <a:srgbClr val="836967"/>
                              </a:solidFill>
                              <a:latin typeface="Cambria Math" panose="02040503050406030204" pitchFamily="18" charset="0"/>
                            </a:rPr>
                          </m:ctrlPr>
                        </m:sSubPr>
                        <m:e>
                          <m:r>
                            <a:rPr lang="en-US" sz="2400" b="0" i="1" smtClean="0">
                              <a:latin typeface="Cambria Math" panose="02040503050406030204" pitchFamily="18" charset="0"/>
                            </a:rPr>
                            <m:t>𝑈</m:t>
                          </m:r>
                        </m:e>
                        <m:sub>
                          <m:r>
                            <a:rPr lang="en-US" sz="2400" i="1">
                              <a:latin typeface="Cambria Math" panose="02040503050406030204" pitchFamily="18" charset="0"/>
                            </a:rPr>
                            <m:t>𝑐𝑐</m:t>
                          </m:r>
                        </m:sub>
                      </m:sSub>
                      <m:r>
                        <a:rPr lang="en-US" sz="2400" i="0">
                          <a:latin typeface="Cambria Math" panose="02040503050406030204" pitchFamily="18" charset="0"/>
                        </a:rPr>
                        <m:t>=−</m:t>
                      </m:r>
                      <m:sSub>
                        <m:sSubPr>
                          <m:ctrlPr>
                            <a:rPr lang="en-US" sz="2400" i="1">
                              <a:solidFill>
                                <a:srgbClr val="836967"/>
                              </a:solidFill>
                              <a:latin typeface="Cambria Math" panose="02040503050406030204" pitchFamily="18" charset="0"/>
                            </a:rPr>
                          </m:ctrlPr>
                        </m:sSubPr>
                        <m:e>
                          <m:r>
                            <a:rPr lang="en-US" sz="2400" i="1">
                              <a:latin typeface="Cambria Math" panose="02040503050406030204" pitchFamily="18" charset="0"/>
                            </a:rPr>
                            <m:t>𝑐</m:t>
                          </m:r>
                        </m:e>
                        <m:sub>
                          <m:r>
                            <a:rPr lang="en-US" sz="2400" i="1">
                              <a:latin typeface="Cambria Math" panose="02040503050406030204" pitchFamily="18" charset="0"/>
                            </a:rPr>
                            <m:t>𝑖</m:t>
                          </m:r>
                        </m:sub>
                      </m:sSub>
                      <m:sSub>
                        <m:sSubPr>
                          <m:ctrlPr>
                            <a:rPr lang="en-US" sz="2400" i="1">
                              <a:solidFill>
                                <a:srgbClr val="836967"/>
                              </a:solidFill>
                              <a:latin typeface="Cambria Math" panose="02040503050406030204" pitchFamily="18" charset="0"/>
                            </a:rPr>
                          </m:ctrlPr>
                        </m:sSubPr>
                        <m:e>
                          <m:r>
                            <a:rPr lang="en-US" sz="2400" i="1">
                              <a:latin typeface="Cambria Math" panose="02040503050406030204" pitchFamily="18" charset="0"/>
                            </a:rPr>
                            <m:t>𝜌</m:t>
                          </m:r>
                        </m:e>
                        <m:sub>
                          <m:r>
                            <a:rPr lang="en-US" sz="2400" i="1">
                              <a:latin typeface="Cambria Math" panose="02040503050406030204" pitchFamily="18" charset="0"/>
                            </a:rPr>
                            <m:t>𝑤</m:t>
                          </m:r>
                        </m:sub>
                      </m:sSub>
                      <m:sSub>
                        <m:sSubPr>
                          <m:ctrlPr>
                            <a:rPr lang="en-US" sz="2400" i="1">
                              <a:solidFill>
                                <a:srgbClr val="836967"/>
                              </a:solidFill>
                              <a:latin typeface="Cambria Math" panose="02040503050406030204" pitchFamily="18" charset="0"/>
                            </a:rPr>
                          </m:ctrlPr>
                        </m:sSubPr>
                        <m:e>
                          <m:r>
                            <a:rPr lang="en-US" sz="2400" i="1">
                              <a:latin typeface="Cambria Math" panose="02040503050406030204" pitchFamily="18" charset="0"/>
                            </a:rPr>
                            <m:t>h</m:t>
                          </m:r>
                        </m:e>
                        <m:sub>
                          <m:r>
                            <a:rPr lang="en-US" sz="2400" i="1">
                              <a:latin typeface="Cambria Math" panose="02040503050406030204" pitchFamily="18" charset="0"/>
                            </a:rPr>
                            <m:t>𝑠𝑤𝑒</m:t>
                          </m:r>
                        </m:sub>
                      </m:sSub>
                      <m:d>
                        <m:dPr>
                          <m:ctrlPr>
                            <a:rPr lang="en-US" sz="2400" i="1">
                              <a:solidFill>
                                <a:srgbClr val="836967"/>
                              </a:solidFill>
                              <a:latin typeface="Cambria Math" panose="02040503050406030204" pitchFamily="18" charset="0"/>
                            </a:rPr>
                          </m:ctrlPr>
                        </m:dPr>
                        <m:e>
                          <m:sSub>
                            <m:sSubPr>
                              <m:ctrlPr>
                                <a:rPr lang="en-US" sz="2400" i="1">
                                  <a:solidFill>
                                    <a:srgbClr val="836967"/>
                                  </a:solidFill>
                                  <a:latin typeface="Cambria Math" panose="02040503050406030204" pitchFamily="18" charset="0"/>
                                </a:rPr>
                              </m:ctrlPr>
                            </m:sSubPr>
                            <m:e>
                              <m:r>
                                <a:rPr lang="en-US" sz="2400" i="1">
                                  <a:latin typeface="Cambria Math" panose="02040503050406030204" pitchFamily="18" charset="0"/>
                                </a:rPr>
                                <m:t>𝑇</m:t>
                              </m:r>
                            </m:e>
                            <m:sub>
                              <m:r>
                                <a:rPr lang="en-US" sz="2400" i="1">
                                  <a:latin typeface="Cambria Math" panose="02040503050406030204" pitchFamily="18" charset="0"/>
                                </a:rPr>
                                <m:t>𝑠</m:t>
                              </m:r>
                            </m:sub>
                          </m:sSub>
                          <m:r>
                            <a:rPr lang="en-US" sz="2400" i="0">
                              <a:latin typeface="Cambria Math" panose="02040503050406030204" pitchFamily="18" charset="0"/>
                            </a:rPr>
                            <m:t>−</m:t>
                          </m:r>
                          <m:sSub>
                            <m:sSubPr>
                              <m:ctrlPr>
                                <a:rPr lang="en-US" sz="2400" i="1">
                                  <a:solidFill>
                                    <a:srgbClr val="836967"/>
                                  </a:solidFill>
                                  <a:latin typeface="Cambria Math" panose="02040503050406030204" pitchFamily="18" charset="0"/>
                                </a:rPr>
                              </m:ctrlPr>
                            </m:sSubPr>
                            <m:e>
                              <m:r>
                                <a:rPr lang="en-US" sz="2400" i="1">
                                  <a:latin typeface="Cambria Math" panose="02040503050406030204" pitchFamily="18" charset="0"/>
                                </a:rPr>
                                <m:t>𝑇</m:t>
                              </m:r>
                            </m:e>
                            <m:sub>
                              <m:r>
                                <a:rPr lang="en-US" sz="2400" i="1">
                                  <a:latin typeface="Cambria Math" panose="02040503050406030204" pitchFamily="18" charset="0"/>
                                </a:rPr>
                                <m:t>𝑚</m:t>
                              </m:r>
                            </m:sub>
                          </m:sSub>
                        </m:e>
                      </m:d>
                    </m:oMath>
                  </m:oMathPara>
                </a14:m>
                <a:endParaRPr lang="en-US" dirty="0"/>
              </a:p>
            </p:txBody>
          </p:sp>
        </mc:Choice>
        <mc:Fallback xmlns="">
          <p:sp>
            <p:nvSpPr>
              <p:cNvPr id="8" name="TextBox 7">
                <a:extLst>
                  <a:ext uri="{FF2B5EF4-FFF2-40B4-BE49-F238E27FC236}">
                    <a16:creationId xmlns:a16="http://schemas.microsoft.com/office/drawing/2014/main" id="{2978351E-1990-42B0-8D95-C65DC1AE213B}"/>
                  </a:ext>
                </a:extLst>
              </p:cNvPr>
              <p:cNvSpPr txBox="1">
                <a:spLocks noRot="1" noChangeAspect="1" noMove="1" noResize="1" noEditPoints="1" noAdjustHandles="1" noChangeArrowheads="1" noChangeShapeType="1" noTextEdit="1"/>
              </p:cNvSpPr>
              <p:nvPr/>
            </p:nvSpPr>
            <p:spPr>
              <a:xfrm>
                <a:off x="966621" y="2352728"/>
                <a:ext cx="6093994" cy="461665"/>
              </a:xfrm>
              <a:prstGeom prst="rect">
                <a:avLst/>
              </a:prstGeom>
              <a:blipFill>
                <a:blip r:embed="rId2"/>
                <a:stretch>
                  <a:fillRect l="-300"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B552D16-0C53-40E6-9581-C470ABDC66BA}"/>
                  </a:ext>
                </a:extLst>
              </p:cNvPr>
              <p:cNvSpPr txBox="1"/>
              <p:nvPr/>
            </p:nvSpPr>
            <p:spPr>
              <a:xfrm>
                <a:off x="1489305" y="2824945"/>
                <a:ext cx="10387178" cy="46166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400" i="0">
                          <a:latin typeface="Cambria Math" panose="02040503050406030204" pitchFamily="18" charset="0"/>
                        </a:rPr>
                        <m:t>=−</m:t>
                      </m:r>
                      <m:d>
                        <m:dPr>
                          <m:ctrlPr>
                            <a:rPr lang="en-US" sz="2400" b="0" i="1" smtClean="0">
                              <a:solidFill>
                                <a:schemeClr val="tx1"/>
                              </a:solidFill>
                              <a:latin typeface="Cambria Math" panose="02040503050406030204" pitchFamily="18" charset="0"/>
                            </a:rPr>
                          </m:ctrlPr>
                        </m:dPr>
                        <m:e>
                          <m:r>
                            <a:rPr lang="en-US" sz="2400" b="0" i="1" smtClean="0">
                              <a:solidFill>
                                <a:schemeClr val="tx1"/>
                              </a:solidFill>
                              <a:latin typeface="Cambria Math" panose="02040503050406030204" pitchFamily="18" charset="0"/>
                            </a:rPr>
                            <m:t>2102 </m:t>
                          </m:r>
                          <m:r>
                            <m:rPr>
                              <m:sty m:val="p"/>
                            </m:rPr>
                            <a:rPr lang="en-US" sz="2400" b="0" i="0" smtClean="0">
                              <a:solidFill>
                                <a:schemeClr val="tx1"/>
                              </a:solidFill>
                              <a:latin typeface="Cambria Math" panose="02040503050406030204" pitchFamily="18" charset="0"/>
                            </a:rPr>
                            <m:t>J</m:t>
                          </m:r>
                          <m:r>
                            <a:rPr lang="en-US" sz="2400" b="0" i="0" smtClean="0">
                              <a:solidFill>
                                <a:schemeClr val="tx1"/>
                              </a:solidFill>
                              <a:latin typeface="Cambria Math" panose="02040503050406030204" pitchFamily="18" charset="0"/>
                            </a:rPr>
                            <m:t> </m:t>
                          </m:r>
                          <m:r>
                            <m:rPr>
                              <m:sty m:val="p"/>
                            </m:rPr>
                            <a:rPr lang="en-US" sz="2400" b="0" i="0" smtClean="0">
                              <a:solidFill>
                                <a:schemeClr val="tx1"/>
                              </a:solidFill>
                              <a:latin typeface="Cambria Math" panose="02040503050406030204" pitchFamily="18" charset="0"/>
                            </a:rPr>
                            <m:t>k</m:t>
                          </m:r>
                          <m:sSup>
                            <m:sSupPr>
                              <m:ctrlPr>
                                <a:rPr lang="en-US" sz="2400" b="0" i="1" smtClean="0">
                                  <a:solidFill>
                                    <a:schemeClr val="tx1"/>
                                  </a:solidFill>
                                  <a:latin typeface="Cambria Math" panose="02040503050406030204" pitchFamily="18" charset="0"/>
                                </a:rPr>
                              </m:ctrlPr>
                            </m:sSupPr>
                            <m:e>
                              <m:r>
                                <m:rPr>
                                  <m:sty m:val="p"/>
                                </m:rPr>
                                <a:rPr lang="en-US" sz="2400" b="0" i="0" smtClean="0">
                                  <a:solidFill>
                                    <a:schemeClr val="tx1"/>
                                  </a:solidFill>
                                  <a:latin typeface="Cambria Math" panose="02040503050406030204" pitchFamily="18" charset="0"/>
                                </a:rPr>
                                <m:t>g</m:t>
                              </m:r>
                            </m:e>
                            <m:sup>
                              <m:r>
                                <a:rPr lang="en-US" sz="2400" b="0" i="0" smtClean="0">
                                  <a:solidFill>
                                    <a:schemeClr val="tx1"/>
                                  </a:solidFill>
                                  <a:latin typeface="Cambria Math" panose="02040503050406030204" pitchFamily="18" charset="0"/>
                                </a:rPr>
                                <m:t>−1</m:t>
                              </m:r>
                            </m:sup>
                          </m:sSup>
                          <m:sSup>
                            <m:sSupPr>
                              <m:ctrlPr>
                                <a:rPr lang="en-US" sz="2400" b="0" i="1" smtClean="0">
                                  <a:solidFill>
                                    <a:schemeClr val="tx1"/>
                                  </a:solidFill>
                                  <a:latin typeface="Cambria Math" panose="02040503050406030204" pitchFamily="18" charset="0"/>
                                </a:rPr>
                              </m:ctrlPr>
                            </m:sSupPr>
                            <m:e>
                              <m:r>
                                <a:rPr lang="en-US" sz="2400" b="0" i="1" smtClean="0">
                                  <a:solidFill>
                                    <a:schemeClr val="tx1"/>
                                  </a:solidFill>
                                  <a:latin typeface="Cambria Math" panose="02040503050406030204" pitchFamily="18" charset="0"/>
                                  <a:ea typeface="Cambria Math" panose="02040503050406030204" pitchFamily="18" charset="0"/>
                                </a:rPr>
                                <m:t>°</m:t>
                              </m:r>
                              <m:r>
                                <m:rPr>
                                  <m:sty m:val="p"/>
                                </m:rPr>
                                <a:rPr lang="en-US" sz="2400" b="0" i="0" smtClean="0">
                                  <a:solidFill>
                                    <a:schemeClr val="tx1"/>
                                  </a:solidFill>
                                  <a:latin typeface="Cambria Math" panose="02040503050406030204" pitchFamily="18" charset="0"/>
                                </a:rPr>
                                <m:t>C</m:t>
                              </m:r>
                            </m:e>
                            <m:sup>
                              <m:r>
                                <a:rPr lang="en-US" sz="2400" b="0" i="0" smtClean="0">
                                  <a:solidFill>
                                    <a:schemeClr val="tx1"/>
                                  </a:solidFill>
                                  <a:latin typeface="Cambria Math" panose="02040503050406030204" pitchFamily="18" charset="0"/>
                                </a:rPr>
                                <m:t>−1</m:t>
                              </m:r>
                            </m:sup>
                          </m:sSup>
                        </m:e>
                      </m:d>
                      <m:d>
                        <m:dPr>
                          <m:ctrlPr>
                            <a:rPr lang="en-US" sz="2400" b="0" i="1" smtClean="0">
                              <a:solidFill>
                                <a:schemeClr val="tx1"/>
                              </a:solidFill>
                              <a:latin typeface="Cambria Math" panose="02040503050406030204" pitchFamily="18" charset="0"/>
                            </a:rPr>
                          </m:ctrlPr>
                        </m:dPr>
                        <m:e>
                          <m:r>
                            <a:rPr lang="en-US" sz="2400" b="0" i="1" smtClean="0">
                              <a:solidFill>
                                <a:schemeClr val="tx1"/>
                              </a:solidFill>
                              <a:latin typeface="Cambria Math" panose="02040503050406030204" pitchFamily="18" charset="0"/>
                            </a:rPr>
                            <m:t>1000 </m:t>
                          </m:r>
                          <m:r>
                            <m:rPr>
                              <m:sty m:val="p"/>
                            </m:rPr>
                            <a:rPr lang="en-US" sz="2400" b="0" i="0" smtClean="0">
                              <a:solidFill>
                                <a:schemeClr val="tx1"/>
                              </a:solidFill>
                              <a:latin typeface="Cambria Math" panose="02040503050406030204" pitchFamily="18" charset="0"/>
                            </a:rPr>
                            <m:t>kg</m:t>
                          </m:r>
                          <m:r>
                            <a:rPr lang="en-US" sz="2400" b="0" i="0" smtClean="0">
                              <a:solidFill>
                                <a:schemeClr val="tx1"/>
                              </a:solidFill>
                              <a:latin typeface="Cambria Math" panose="02040503050406030204" pitchFamily="18" charset="0"/>
                            </a:rPr>
                            <m:t> </m:t>
                          </m:r>
                          <m:sSup>
                            <m:sSupPr>
                              <m:ctrlPr>
                                <a:rPr lang="en-US" sz="2400" b="0" i="1" smtClean="0">
                                  <a:solidFill>
                                    <a:schemeClr val="tx1"/>
                                  </a:solidFill>
                                  <a:latin typeface="Cambria Math" panose="02040503050406030204" pitchFamily="18" charset="0"/>
                                </a:rPr>
                              </m:ctrlPr>
                            </m:sSupPr>
                            <m:e>
                              <m:r>
                                <m:rPr>
                                  <m:sty m:val="p"/>
                                </m:rPr>
                                <a:rPr lang="en-US" sz="2400" b="0" i="0" smtClean="0">
                                  <a:solidFill>
                                    <a:schemeClr val="tx1"/>
                                  </a:solidFill>
                                  <a:latin typeface="Cambria Math" panose="02040503050406030204" pitchFamily="18" charset="0"/>
                                </a:rPr>
                                <m:t>m</m:t>
                              </m:r>
                            </m:e>
                            <m:sup>
                              <m:r>
                                <a:rPr lang="en-US" sz="2400" b="0" i="0" smtClean="0">
                                  <a:solidFill>
                                    <a:schemeClr val="tx1"/>
                                  </a:solidFill>
                                  <a:latin typeface="Cambria Math" panose="02040503050406030204" pitchFamily="18" charset="0"/>
                                </a:rPr>
                                <m:t>−3</m:t>
                              </m:r>
                            </m:sup>
                          </m:sSup>
                        </m:e>
                      </m:d>
                      <m:d>
                        <m:dPr>
                          <m:ctrlPr>
                            <a:rPr lang="en-US" sz="2400" b="0" i="1" smtClean="0">
                              <a:latin typeface="Cambria Math" panose="02040503050406030204" pitchFamily="18" charset="0"/>
                            </a:rPr>
                          </m:ctrlPr>
                        </m:dPr>
                        <m:e>
                          <m:r>
                            <a:rPr lang="en-US" sz="2400" b="0" i="1" smtClean="0">
                              <a:latin typeface="Cambria Math" panose="02040503050406030204" pitchFamily="18" charset="0"/>
                            </a:rPr>
                            <m:t>0.2 </m:t>
                          </m:r>
                          <m:r>
                            <m:rPr>
                              <m:sty m:val="p"/>
                            </m:rPr>
                            <a:rPr lang="en-US" sz="2400" b="0" i="0" smtClean="0">
                              <a:latin typeface="Cambria Math" panose="02040503050406030204" pitchFamily="18" charset="0"/>
                            </a:rPr>
                            <m:t>m</m:t>
                          </m:r>
                        </m:e>
                      </m:d>
                      <m:d>
                        <m:dPr>
                          <m:ctrlPr>
                            <a:rPr lang="en-US" sz="2400" i="1" smtClean="0">
                              <a:solidFill>
                                <a:schemeClr val="tx1"/>
                              </a:solidFill>
                              <a:latin typeface="Cambria Math" panose="02040503050406030204" pitchFamily="18" charset="0"/>
                            </a:rPr>
                          </m:ctrlPr>
                        </m:dPr>
                        <m:e>
                          <m:r>
                            <a:rPr lang="en-US" sz="2400" b="0" i="1" smtClean="0">
                              <a:solidFill>
                                <a:schemeClr val="tx1"/>
                              </a:solidFill>
                              <a:latin typeface="Cambria Math" panose="02040503050406030204" pitchFamily="18" charset="0"/>
                            </a:rPr>
                            <m:t>−3 </m:t>
                          </m:r>
                          <m:r>
                            <a:rPr lang="en-US" sz="2400" i="1">
                              <a:solidFill>
                                <a:schemeClr val="tx1"/>
                              </a:solidFill>
                              <a:latin typeface="Cambria Math" panose="02040503050406030204" pitchFamily="18" charset="0"/>
                              <a:ea typeface="Cambria Math" panose="02040503050406030204" pitchFamily="18" charset="0"/>
                            </a:rPr>
                            <m:t>°</m:t>
                          </m:r>
                          <m:r>
                            <m:rPr>
                              <m:sty m:val="p"/>
                            </m:rPr>
                            <a:rPr lang="en-US" sz="2400">
                              <a:solidFill>
                                <a:schemeClr val="tx1"/>
                              </a:solidFill>
                              <a:latin typeface="Cambria Math" panose="02040503050406030204" pitchFamily="18" charset="0"/>
                            </a:rPr>
                            <m:t>C</m:t>
                          </m:r>
                          <m:r>
                            <a:rPr lang="en-US" sz="2400" i="0">
                              <a:solidFill>
                                <a:schemeClr val="tx1"/>
                              </a:solidFill>
                              <a:latin typeface="Cambria Math" panose="02040503050406030204" pitchFamily="18" charset="0"/>
                            </a:rPr>
                            <m:t>−</m:t>
                          </m:r>
                          <m:r>
                            <a:rPr lang="en-US" sz="2400" b="0" i="1" smtClean="0">
                              <a:latin typeface="Cambria Math" panose="02040503050406030204" pitchFamily="18" charset="0"/>
                            </a:rPr>
                            <m:t>0</m:t>
                          </m:r>
                          <m:r>
                            <a:rPr lang="en-US" sz="2400" i="1">
                              <a:latin typeface="Cambria Math" panose="02040503050406030204" pitchFamily="18" charset="0"/>
                            </a:rPr>
                            <m:t> </m:t>
                          </m:r>
                          <m:r>
                            <a:rPr lang="en-US" sz="2400" i="1">
                              <a:latin typeface="Cambria Math" panose="02040503050406030204" pitchFamily="18" charset="0"/>
                              <a:ea typeface="Cambria Math" panose="02040503050406030204" pitchFamily="18" charset="0"/>
                            </a:rPr>
                            <m:t>°</m:t>
                          </m:r>
                          <m:r>
                            <m:rPr>
                              <m:sty m:val="p"/>
                            </m:rPr>
                            <a:rPr lang="en-US" sz="2400">
                              <a:latin typeface="Cambria Math" panose="02040503050406030204" pitchFamily="18" charset="0"/>
                            </a:rPr>
                            <m:t>C</m:t>
                          </m:r>
                        </m:e>
                      </m:d>
                    </m:oMath>
                  </m:oMathPara>
                </a14:m>
                <a:endParaRPr lang="en-US" dirty="0"/>
              </a:p>
            </p:txBody>
          </p:sp>
        </mc:Choice>
        <mc:Fallback xmlns="">
          <p:sp>
            <p:nvSpPr>
              <p:cNvPr id="10" name="TextBox 9">
                <a:extLst>
                  <a:ext uri="{FF2B5EF4-FFF2-40B4-BE49-F238E27FC236}">
                    <a16:creationId xmlns:a16="http://schemas.microsoft.com/office/drawing/2014/main" id="{0B552D16-0C53-40E6-9581-C470ABDC66BA}"/>
                  </a:ext>
                </a:extLst>
              </p:cNvPr>
              <p:cNvSpPr txBox="1">
                <a:spLocks noRot="1" noChangeAspect="1" noMove="1" noResize="1" noEditPoints="1" noAdjustHandles="1" noChangeArrowheads="1" noChangeShapeType="1" noTextEdit="1"/>
              </p:cNvSpPr>
              <p:nvPr/>
            </p:nvSpPr>
            <p:spPr>
              <a:xfrm>
                <a:off x="1489305" y="2824945"/>
                <a:ext cx="10387178" cy="461665"/>
              </a:xfrm>
              <a:prstGeom prst="rect">
                <a:avLst/>
              </a:prstGeom>
              <a:blipFill>
                <a:blip r:embed="rId3"/>
                <a:stretch>
                  <a:fillRect b="-17105"/>
                </a:stretch>
              </a:blipFill>
            </p:spPr>
            <p:txBody>
              <a:bodyPr/>
              <a:lstStyle/>
              <a:p>
                <a:r>
                  <a:rPr lang="en-US">
                    <a:noFill/>
                  </a:rPr>
                  <a:t> </a:t>
                </a:r>
              </a:p>
            </p:txBody>
          </p:sp>
        </mc:Fallback>
      </mc:AlternateContent>
      <p:cxnSp>
        <p:nvCxnSpPr>
          <p:cNvPr id="12" name="Straight Connector 11">
            <a:extLst>
              <a:ext uri="{FF2B5EF4-FFF2-40B4-BE49-F238E27FC236}">
                <a16:creationId xmlns:a16="http://schemas.microsoft.com/office/drawing/2014/main" id="{1597CA96-A4E7-4DA4-A601-21665BB7760D}"/>
              </a:ext>
            </a:extLst>
          </p:cNvPr>
          <p:cNvCxnSpPr/>
          <p:nvPr/>
        </p:nvCxnSpPr>
        <p:spPr>
          <a:xfrm flipV="1">
            <a:off x="3128210" y="2814393"/>
            <a:ext cx="589547" cy="4483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6085D4B-7DE9-41DC-ADF1-55D880BC368A}"/>
              </a:ext>
            </a:extLst>
          </p:cNvPr>
          <p:cNvCxnSpPr/>
          <p:nvPr/>
        </p:nvCxnSpPr>
        <p:spPr>
          <a:xfrm flipV="1">
            <a:off x="5274801" y="2814393"/>
            <a:ext cx="589547" cy="4483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658D9CF-AD9C-4AF2-9D29-FF0B218165D5}"/>
              </a:ext>
            </a:extLst>
          </p:cNvPr>
          <p:cNvCxnSpPr/>
          <p:nvPr/>
        </p:nvCxnSpPr>
        <p:spPr>
          <a:xfrm flipV="1">
            <a:off x="3717757" y="2814393"/>
            <a:ext cx="589547" cy="4483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9AD643D-4F28-44CD-8FF8-60FF67C669F1}"/>
              </a:ext>
            </a:extLst>
          </p:cNvPr>
          <p:cNvCxnSpPr>
            <a:cxnSpLocks/>
          </p:cNvCxnSpPr>
          <p:nvPr/>
        </p:nvCxnSpPr>
        <p:spPr>
          <a:xfrm flipV="1">
            <a:off x="8023538" y="2831580"/>
            <a:ext cx="340894" cy="4140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E9C064E-B805-447E-8641-845EE2D3C109}"/>
              </a:ext>
            </a:extLst>
          </p:cNvPr>
          <p:cNvCxnSpPr>
            <a:cxnSpLocks/>
          </p:cNvCxnSpPr>
          <p:nvPr/>
        </p:nvCxnSpPr>
        <p:spPr>
          <a:xfrm flipV="1">
            <a:off x="8883316" y="2824945"/>
            <a:ext cx="340894" cy="4140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B5161-F610-4A00-A1E3-F14A63FD1243}"/>
              </a:ext>
            </a:extLst>
          </p:cNvPr>
          <p:cNvCxnSpPr>
            <a:cxnSpLocks/>
          </p:cNvCxnSpPr>
          <p:nvPr/>
        </p:nvCxnSpPr>
        <p:spPr>
          <a:xfrm flipV="1">
            <a:off x="6963800" y="2838403"/>
            <a:ext cx="340894" cy="4140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E38875A-9D93-4A92-B263-BE5D949D3547}"/>
              </a:ext>
            </a:extLst>
          </p:cNvPr>
          <p:cNvCxnSpPr>
            <a:cxnSpLocks/>
          </p:cNvCxnSpPr>
          <p:nvPr/>
        </p:nvCxnSpPr>
        <p:spPr>
          <a:xfrm flipV="1">
            <a:off x="6039088" y="2845105"/>
            <a:ext cx="252946" cy="1791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70DE923-FE3B-4D97-BA5D-61929ABA37A7}"/>
                  </a:ext>
                </a:extLst>
              </p:cNvPr>
              <p:cNvSpPr txBox="1"/>
              <p:nvPr/>
            </p:nvSpPr>
            <p:spPr>
              <a:xfrm>
                <a:off x="5920894" y="2521022"/>
                <a:ext cx="445524" cy="338554"/>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1600" b="0" i="1" smtClean="0">
                          <a:solidFill>
                            <a:srgbClr val="FF0000"/>
                          </a:solidFill>
                          <a:latin typeface="Cambria Math" panose="02040503050406030204" pitchFamily="18" charset="0"/>
                        </a:rPr>
                        <m:t>−2</m:t>
                      </m:r>
                    </m:oMath>
                  </m:oMathPara>
                </a14:m>
                <a:endParaRPr lang="en-US" sz="1200" dirty="0">
                  <a:solidFill>
                    <a:srgbClr val="FF0000"/>
                  </a:solidFill>
                </a:endParaRPr>
              </a:p>
            </p:txBody>
          </p:sp>
        </mc:Choice>
        <mc:Fallback xmlns="">
          <p:sp>
            <p:nvSpPr>
              <p:cNvPr id="22" name="TextBox 21">
                <a:extLst>
                  <a:ext uri="{FF2B5EF4-FFF2-40B4-BE49-F238E27FC236}">
                    <a16:creationId xmlns:a16="http://schemas.microsoft.com/office/drawing/2014/main" id="{E70DE923-FE3B-4D97-BA5D-61929ABA37A7}"/>
                  </a:ext>
                </a:extLst>
              </p:cNvPr>
              <p:cNvSpPr txBox="1">
                <a:spLocks noRot="1" noChangeAspect="1" noMove="1" noResize="1" noEditPoints="1" noAdjustHandles="1" noChangeArrowheads="1" noChangeShapeType="1" noTextEdit="1"/>
              </p:cNvSpPr>
              <p:nvPr/>
            </p:nvSpPr>
            <p:spPr>
              <a:xfrm>
                <a:off x="5920894" y="2521022"/>
                <a:ext cx="445524" cy="33855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193101E-C118-4B6F-A9FC-2CAFBAA420EB}"/>
                  </a:ext>
                </a:extLst>
              </p:cNvPr>
              <p:cNvSpPr txBox="1"/>
              <p:nvPr/>
            </p:nvSpPr>
            <p:spPr>
              <a:xfrm>
                <a:off x="1501337" y="3340922"/>
                <a:ext cx="2100513" cy="46166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400" i="0" smtClean="0">
                          <a:latin typeface="Cambria Math" panose="02040503050406030204" pitchFamily="18" charset="0"/>
                        </a:rPr>
                        <m:t>=</m:t>
                      </m:r>
                      <m:r>
                        <a:rPr lang="en-US" sz="2400" b="0" i="1" smtClean="0">
                          <a:latin typeface="Cambria Math" panose="02040503050406030204" pitchFamily="18" charset="0"/>
                        </a:rPr>
                        <m:t>1.26 </m:t>
                      </m:r>
                      <m:r>
                        <m:rPr>
                          <m:sty m:val="p"/>
                        </m:rPr>
                        <a:rPr lang="en-US" sz="2400" b="0" i="0" smtClean="0">
                          <a:latin typeface="Cambria Math" panose="02040503050406030204" pitchFamily="18" charset="0"/>
                        </a:rPr>
                        <m:t>MJ</m:t>
                      </m:r>
                      <m:r>
                        <a:rPr lang="en-US" sz="2400" b="0" i="0" smtClean="0">
                          <a:latin typeface="Cambria Math" panose="02040503050406030204" pitchFamily="18" charset="0"/>
                        </a:rPr>
                        <m:t> </m:t>
                      </m:r>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m</m:t>
                          </m:r>
                        </m:e>
                        <m:sup>
                          <m:r>
                            <a:rPr lang="en-US" sz="2400" b="0" i="0" smtClean="0">
                              <a:latin typeface="Cambria Math" panose="02040503050406030204" pitchFamily="18" charset="0"/>
                            </a:rPr>
                            <m:t>−2</m:t>
                          </m:r>
                        </m:sup>
                      </m:sSup>
                    </m:oMath>
                  </m:oMathPara>
                </a14:m>
                <a:endParaRPr lang="en-US" dirty="0"/>
              </a:p>
            </p:txBody>
          </p:sp>
        </mc:Choice>
        <mc:Fallback xmlns="">
          <p:sp>
            <p:nvSpPr>
              <p:cNvPr id="24" name="TextBox 23">
                <a:extLst>
                  <a:ext uri="{FF2B5EF4-FFF2-40B4-BE49-F238E27FC236}">
                    <a16:creationId xmlns:a16="http://schemas.microsoft.com/office/drawing/2014/main" id="{9193101E-C118-4B6F-A9FC-2CAFBAA420EB}"/>
                  </a:ext>
                </a:extLst>
              </p:cNvPr>
              <p:cNvSpPr txBox="1">
                <a:spLocks noRot="1" noChangeAspect="1" noMove="1" noResize="1" noEditPoints="1" noAdjustHandles="1" noChangeArrowheads="1" noChangeShapeType="1" noTextEdit="1"/>
              </p:cNvSpPr>
              <p:nvPr/>
            </p:nvSpPr>
            <p:spPr>
              <a:xfrm>
                <a:off x="1501337" y="3340922"/>
                <a:ext cx="2100513" cy="461665"/>
              </a:xfrm>
              <a:prstGeom prst="rect">
                <a:avLst/>
              </a:prstGeom>
              <a:blipFill>
                <a:blip r:embed="rId5"/>
                <a:stretch>
                  <a:fillRect b="-144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574587B-1C58-4BF0-8F18-2D871B41E7B7}"/>
                  </a:ext>
                </a:extLst>
              </p:cNvPr>
              <p:cNvSpPr txBox="1"/>
              <p:nvPr/>
            </p:nvSpPr>
            <p:spPr>
              <a:xfrm>
                <a:off x="9238749" y="2688071"/>
                <a:ext cx="1722020" cy="71468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1 </m:t>
                              </m:r>
                              <m:r>
                                <m:rPr>
                                  <m:sty m:val="p"/>
                                </m:rPr>
                                <a:rPr lang="en-US" b="0" i="0" smtClean="0">
                                  <a:latin typeface="Cambria Math" panose="02040503050406030204" pitchFamily="18" charset="0"/>
                                </a:rPr>
                                <m:t>MJ</m:t>
                              </m:r>
                            </m:num>
                            <m:den>
                              <m:r>
                                <a:rPr lang="en-US" b="0" i="1" smtClean="0">
                                  <a:latin typeface="Cambria Math" panose="02040503050406030204" pitchFamily="18" charset="0"/>
                                </a:rPr>
                                <m:t>1000000 </m:t>
                              </m:r>
                              <m:r>
                                <m:rPr>
                                  <m:sty m:val="p"/>
                                </m:rPr>
                                <a:rPr lang="en-US" b="0" i="0" smtClean="0">
                                  <a:latin typeface="Cambria Math" panose="02040503050406030204" pitchFamily="18" charset="0"/>
                                </a:rPr>
                                <m:t>J</m:t>
                              </m:r>
                            </m:den>
                          </m:f>
                        </m:e>
                      </m:d>
                    </m:oMath>
                  </m:oMathPara>
                </a14:m>
                <a:endParaRPr lang="en-US" dirty="0"/>
              </a:p>
            </p:txBody>
          </p:sp>
        </mc:Choice>
        <mc:Fallback xmlns="">
          <p:sp>
            <p:nvSpPr>
              <p:cNvPr id="26" name="TextBox 25">
                <a:extLst>
                  <a:ext uri="{FF2B5EF4-FFF2-40B4-BE49-F238E27FC236}">
                    <a16:creationId xmlns:a16="http://schemas.microsoft.com/office/drawing/2014/main" id="{D574587B-1C58-4BF0-8F18-2D871B41E7B7}"/>
                  </a:ext>
                </a:extLst>
              </p:cNvPr>
              <p:cNvSpPr txBox="1">
                <a:spLocks noRot="1" noChangeAspect="1" noMove="1" noResize="1" noEditPoints="1" noAdjustHandles="1" noChangeArrowheads="1" noChangeShapeType="1" noTextEdit="1"/>
              </p:cNvSpPr>
              <p:nvPr/>
            </p:nvSpPr>
            <p:spPr>
              <a:xfrm>
                <a:off x="9238749" y="2688071"/>
                <a:ext cx="1722020" cy="714683"/>
              </a:xfrm>
              <a:prstGeom prst="rect">
                <a:avLst/>
              </a:prstGeom>
              <a:blipFill>
                <a:blip r:embed="rId6"/>
                <a:stretch>
                  <a:fillRect/>
                </a:stretch>
              </a:blipFill>
            </p:spPr>
            <p:txBody>
              <a:bodyPr/>
              <a:lstStyle/>
              <a:p>
                <a:r>
                  <a:rPr lang="en-US">
                    <a:noFill/>
                  </a:rPr>
                  <a:t> </a:t>
                </a:r>
              </a:p>
            </p:txBody>
          </p:sp>
        </mc:Fallback>
      </mc:AlternateContent>
      <p:cxnSp>
        <p:nvCxnSpPr>
          <p:cNvPr id="27" name="Straight Connector 26">
            <a:extLst>
              <a:ext uri="{FF2B5EF4-FFF2-40B4-BE49-F238E27FC236}">
                <a16:creationId xmlns:a16="http://schemas.microsoft.com/office/drawing/2014/main" id="{90C88145-F2C0-4A50-BA16-C408C89BAD6D}"/>
              </a:ext>
            </a:extLst>
          </p:cNvPr>
          <p:cNvCxnSpPr>
            <a:cxnSpLocks/>
          </p:cNvCxnSpPr>
          <p:nvPr/>
        </p:nvCxnSpPr>
        <p:spPr>
          <a:xfrm flipV="1">
            <a:off x="10361437" y="3081508"/>
            <a:ext cx="131484" cy="2681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80E02F8-CBD9-4A35-BC76-0FBA9520337B}"/>
              </a:ext>
            </a:extLst>
          </p:cNvPr>
          <p:cNvCxnSpPr>
            <a:cxnSpLocks/>
          </p:cNvCxnSpPr>
          <p:nvPr/>
        </p:nvCxnSpPr>
        <p:spPr>
          <a:xfrm flipV="1">
            <a:off x="2829702" y="2870647"/>
            <a:ext cx="340894" cy="4140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3B569F4-9343-4B03-A214-EB5646D71768}"/>
                  </a:ext>
                </a:extLst>
              </p:cNvPr>
              <p:cNvSpPr txBox="1"/>
              <p:nvPr/>
            </p:nvSpPr>
            <p:spPr>
              <a:xfrm>
                <a:off x="972030" y="4324202"/>
                <a:ext cx="2028119" cy="8560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𝜌</m:t>
                          </m:r>
                        </m:e>
                        <m:sub>
                          <m:r>
                            <a:rPr lang="en-US" sz="2400" b="0" i="1" smtClean="0">
                              <a:latin typeface="Cambria Math" panose="02040503050406030204" pitchFamily="18" charset="0"/>
                            </a:rPr>
                            <m:t>𝑠</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h</m:t>
                              </m:r>
                            </m:e>
                            <m:sub>
                              <m:r>
                                <a:rPr lang="en-US" sz="2400" b="0" i="1" smtClean="0">
                                  <a:latin typeface="Cambria Math" panose="02040503050406030204" pitchFamily="18" charset="0"/>
                                </a:rPr>
                                <m:t>𝑆𝑊𝐸</m:t>
                              </m:r>
                            </m:sub>
                          </m:sSub>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h</m:t>
                              </m:r>
                            </m:e>
                            <m:sub>
                              <m:r>
                                <a:rPr lang="en-US" sz="2400" b="0" i="1" smtClean="0">
                                  <a:latin typeface="Cambria Math" panose="02040503050406030204" pitchFamily="18" charset="0"/>
                                </a:rPr>
                                <m:t>𝑠</m:t>
                              </m:r>
                            </m:sub>
                          </m:sSub>
                        </m:den>
                      </m:f>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𝜌</m:t>
                          </m:r>
                        </m:e>
                        <m:sub>
                          <m:r>
                            <a:rPr lang="en-US" sz="2400" b="0" i="1" smtClean="0">
                              <a:latin typeface="Cambria Math" panose="02040503050406030204" pitchFamily="18" charset="0"/>
                            </a:rPr>
                            <m:t>𝑤</m:t>
                          </m:r>
                        </m:sub>
                      </m:sSub>
                    </m:oMath>
                  </m:oMathPara>
                </a14:m>
                <a:endParaRPr lang="en-US" sz="2400" dirty="0"/>
              </a:p>
            </p:txBody>
          </p:sp>
        </mc:Choice>
        <mc:Fallback xmlns="">
          <p:sp>
            <p:nvSpPr>
              <p:cNvPr id="4" name="TextBox 3">
                <a:extLst>
                  <a:ext uri="{FF2B5EF4-FFF2-40B4-BE49-F238E27FC236}">
                    <a16:creationId xmlns:a16="http://schemas.microsoft.com/office/drawing/2014/main" id="{13B569F4-9343-4B03-A214-EB5646D71768}"/>
                  </a:ext>
                </a:extLst>
              </p:cNvPr>
              <p:cNvSpPr txBox="1">
                <a:spLocks noRot="1" noChangeAspect="1" noMove="1" noResize="1" noEditPoints="1" noAdjustHandles="1" noChangeArrowheads="1" noChangeShapeType="1" noTextEdit="1"/>
              </p:cNvSpPr>
              <p:nvPr/>
            </p:nvSpPr>
            <p:spPr>
              <a:xfrm>
                <a:off x="972030" y="4324202"/>
                <a:ext cx="2028119" cy="856004"/>
              </a:xfrm>
              <a:prstGeom prst="rect">
                <a:avLst/>
              </a:prstGeom>
              <a:blipFill>
                <a:blip r:embed="rId7"/>
                <a:stretch>
                  <a:fillRect/>
                </a:stretch>
              </a:blipFill>
            </p:spPr>
            <p:txBody>
              <a:bodyPr/>
              <a:lstStyle/>
              <a:p>
                <a:r>
                  <a:rPr lang="en-US">
                    <a:noFill/>
                  </a:rPr>
                  <a:t> </a:t>
                </a:r>
              </a:p>
            </p:txBody>
          </p:sp>
        </mc:Fallback>
      </mc:AlternateContent>
      <p:cxnSp>
        <p:nvCxnSpPr>
          <p:cNvPr id="23" name="Straight Connector 22">
            <a:extLst>
              <a:ext uri="{FF2B5EF4-FFF2-40B4-BE49-F238E27FC236}">
                <a16:creationId xmlns:a16="http://schemas.microsoft.com/office/drawing/2014/main" id="{AF410BAC-E1D8-49A6-B2AA-80D69E4BB96D}"/>
              </a:ext>
            </a:extLst>
          </p:cNvPr>
          <p:cNvCxnSpPr>
            <a:cxnSpLocks/>
          </p:cNvCxnSpPr>
          <p:nvPr/>
        </p:nvCxnSpPr>
        <p:spPr>
          <a:xfrm flipV="1">
            <a:off x="3784246" y="4413716"/>
            <a:ext cx="228284" cy="2681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F6FCCA9-C9D3-405A-A4A9-313BE471FC29}"/>
              </a:ext>
            </a:extLst>
          </p:cNvPr>
          <p:cNvCxnSpPr>
            <a:cxnSpLocks/>
          </p:cNvCxnSpPr>
          <p:nvPr/>
        </p:nvCxnSpPr>
        <p:spPr>
          <a:xfrm flipV="1">
            <a:off x="3784246" y="4829134"/>
            <a:ext cx="228284" cy="2681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0F5C02A-8D3B-427C-8B0C-F11A1E5A6741}"/>
                  </a:ext>
                </a:extLst>
              </p:cNvPr>
              <p:cNvSpPr txBox="1"/>
              <p:nvPr/>
            </p:nvSpPr>
            <p:spPr>
              <a:xfrm>
                <a:off x="5934056" y="4531830"/>
                <a:ext cx="208948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=333 </m:t>
                      </m:r>
                      <m:r>
                        <m:rPr>
                          <m:sty m:val="p"/>
                        </m:rPr>
                        <a:rPr lang="en-US" sz="2400" b="0" i="0" smtClean="0">
                          <a:latin typeface="Cambria Math" panose="02040503050406030204" pitchFamily="18" charset="0"/>
                        </a:rPr>
                        <m:t>kg</m:t>
                      </m:r>
                      <m:r>
                        <a:rPr lang="en-US" sz="2400" b="0" i="0" smtClean="0">
                          <a:latin typeface="Cambria Math" panose="02040503050406030204" pitchFamily="18" charset="0"/>
                        </a:rPr>
                        <m:t> </m:t>
                      </m:r>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m</m:t>
                          </m:r>
                        </m:e>
                        <m:sup>
                          <m:r>
                            <a:rPr lang="en-US" sz="2400" b="0" i="0" smtClean="0">
                              <a:latin typeface="Cambria Math" panose="02040503050406030204" pitchFamily="18" charset="0"/>
                            </a:rPr>
                            <m:t>−3</m:t>
                          </m:r>
                        </m:sup>
                      </m:sSup>
                    </m:oMath>
                  </m:oMathPara>
                </a14:m>
                <a:endParaRPr lang="en-US" sz="2400" dirty="0"/>
              </a:p>
            </p:txBody>
          </p:sp>
        </mc:Choice>
        <mc:Fallback xmlns="">
          <p:sp>
            <p:nvSpPr>
              <p:cNvPr id="11" name="TextBox 10">
                <a:extLst>
                  <a:ext uri="{FF2B5EF4-FFF2-40B4-BE49-F238E27FC236}">
                    <a16:creationId xmlns:a16="http://schemas.microsoft.com/office/drawing/2014/main" id="{00F5C02A-8D3B-427C-8B0C-F11A1E5A6741}"/>
                  </a:ext>
                </a:extLst>
              </p:cNvPr>
              <p:cNvSpPr txBox="1">
                <a:spLocks noRot="1" noChangeAspect="1" noMove="1" noResize="1" noEditPoints="1" noAdjustHandles="1" noChangeArrowheads="1" noChangeShapeType="1" noTextEdit="1"/>
              </p:cNvSpPr>
              <p:nvPr/>
            </p:nvSpPr>
            <p:spPr>
              <a:xfrm>
                <a:off x="5934056" y="4531830"/>
                <a:ext cx="2089483" cy="461665"/>
              </a:xfrm>
              <a:prstGeom prst="rect">
                <a:avLst/>
              </a:prstGeom>
              <a:blipFill>
                <a:blip r:embed="rId8"/>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65ECFE7-7C04-43DA-A076-908E9133ADBB}"/>
                  </a:ext>
                </a:extLst>
              </p:cNvPr>
              <p:cNvSpPr txBox="1"/>
              <p:nvPr/>
            </p:nvSpPr>
            <p:spPr>
              <a:xfrm>
                <a:off x="2843929" y="4324202"/>
                <a:ext cx="3292312" cy="7861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i="1">
                              <a:latin typeface="Cambria Math" panose="02040503050406030204" pitchFamily="18" charset="0"/>
                            </a:rPr>
                            <m:t>0.2 </m:t>
                          </m:r>
                          <m:r>
                            <m:rPr>
                              <m:sty m:val="p"/>
                            </m:rPr>
                            <a:rPr lang="en-US" sz="2400">
                              <a:latin typeface="Cambria Math" panose="02040503050406030204" pitchFamily="18" charset="0"/>
                            </a:rPr>
                            <m:t>m</m:t>
                          </m:r>
                        </m:num>
                        <m:den>
                          <m:r>
                            <a:rPr lang="en-US" sz="2400" b="0" i="1" smtClean="0">
                              <a:latin typeface="Cambria Math" panose="02040503050406030204" pitchFamily="18" charset="0"/>
                            </a:rPr>
                            <m:t>0.6 </m:t>
                          </m:r>
                          <m:r>
                            <m:rPr>
                              <m:sty m:val="p"/>
                            </m:rPr>
                            <a:rPr lang="en-US" sz="2400" b="0" i="0" smtClean="0">
                              <a:latin typeface="Cambria Math" panose="02040503050406030204" pitchFamily="18" charset="0"/>
                            </a:rPr>
                            <m:t>m</m:t>
                          </m:r>
                        </m:den>
                      </m:f>
                      <m:d>
                        <m:dPr>
                          <m:ctrlPr>
                            <a:rPr lang="en-US" sz="2400" b="0" i="1" smtClean="0">
                              <a:latin typeface="Cambria Math" panose="02040503050406030204" pitchFamily="18" charset="0"/>
                            </a:rPr>
                          </m:ctrlPr>
                        </m:dPr>
                        <m:e>
                          <m:r>
                            <a:rPr lang="en-US" sz="2400" b="0" i="1" smtClean="0">
                              <a:latin typeface="Cambria Math" panose="02040503050406030204" pitchFamily="18" charset="0"/>
                            </a:rPr>
                            <m:t>1000 </m:t>
                          </m:r>
                          <m:r>
                            <m:rPr>
                              <m:sty m:val="p"/>
                            </m:rPr>
                            <a:rPr lang="en-US" sz="2400" b="0" i="0" smtClean="0">
                              <a:latin typeface="Cambria Math" panose="02040503050406030204" pitchFamily="18" charset="0"/>
                            </a:rPr>
                            <m:t>kg</m:t>
                          </m:r>
                          <m:r>
                            <a:rPr lang="en-US" sz="2400" b="0" i="0" smtClean="0">
                              <a:latin typeface="Cambria Math" panose="02040503050406030204" pitchFamily="18" charset="0"/>
                            </a:rPr>
                            <m:t> </m:t>
                          </m:r>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m</m:t>
                              </m:r>
                            </m:e>
                            <m:sup>
                              <m:r>
                                <a:rPr lang="en-US" sz="2400" b="0" i="0" smtClean="0">
                                  <a:latin typeface="Cambria Math" panose="02040503050406030204" pitchFamily="18" charset="0"/>
                                </a:rPr>
                                <m:t>−3</m:t>
                              </m:r>
                            </m:sup>
                          </m:sSup>
                        </m:e>
                      </m:d>
                    </m:oMath>
                  </m:oMathPara>
                </a14:m>
                <a:endParaRPr lang="en-US" sz="2400" dirty="0"/>
              </a:p>
            </p:txBody>
          </p:sp>
        </mc:Choice>
        <mc:Fallback xmlns="">
          <p:sp>
            <p:nvSpPr>
              <p:cNvPr id="16" name="TextBox 15">
                <a:extLst>
                  <a:ext uri="{FF2B5EF4-FFF2-40B4-BE49-F238E27FC236}">
                    <a16:creationId xmlns:a16="http://schemas.microsoft.com/office/drawing/2014/main" id="{E65ECFE7-7C04-43DA-A076-908E9133ADBB}"/>
                  </a:ext>
                </a:extLst>
              </p:cNvPr>
              <p:cNvSpPr txBox="1">
                <a:spLocks noRot="1" noChangeAspect="1" noMove="1" noResize="1" noEditPoints="1" noAdjustHandles="1" noChangeArrowheads="1" noChangeShapeType="1" noTextEdit="1"/>
              </p:cNvSpPr>
              <p:nvPr/>
            </p:nvSpPr>
            <p:spPr>
              <a:xfrm>
                <a:off x="2843929" y="4324202"/>
                <a:ext cx="3292312" cy="78617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61961FD-CA0D-4D2A-BF2B-8DF0CD116014}"/>
                  </a:ext>
                </a:extLst>
              </p:cNvPr>
              <p:cNvSpPr txBox="1"/>
              <p:nvPr/>
            </p:nvSpPr>
            <p:spPr>
              <a:xfrm>
                <a:off x="981451" y="5097308"/>
                <a:ext cx="336098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𝜃</m:t>
                          </m:r>
                        </m:e>
                        <m:sub>
                          <m:r>
                            <a:rPr lang="en-US" sz="2400" b="0" i="1" smtClean="0">
                              <a:latin typeface="Cambria Math" panose="02040503050406030204" pitchFamily="18" charset="0"/>
                            </a:rPr>
                            <m:t>𝑟𝑒𝑡</m:t>
                          </m:r>
                        </m:sub>
                      </m:sSub>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3×</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10</m:t>
                              </m:r>
                            </m:e>
                            <m:sup>
                              <m:r>
                                <a:rPr lang="en-US" sz="2400" b="0" i="1" smtClean="0">
                                  <a:latin typeface="Cambria Math" panose="02040503050406030204" pitchFamily="18" charset="0"/>
                                </a:rPr>
                                <m:t>−10</m:t>
                              </m:r>
                            </m:sup>
                          </m:sSup>
                        </m:e>
                      </m:d>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𝜌</m:t>
                          </m:r>
                        </m:e>
                        <m:sub>
                          <m:r>
                            <a:rPr lang="en-US" sz="2400" b="0" i="1" smtClean="0">
                              <a:latin typeface="Cambria Math" panose="02040503050406030204" pitchFamily="18" charset="0"/>
                            </a:rPr>
                            <m:t>𝑠</m:t>
                          </m:r>
                        </m:sub>
                        <m:sup>
                          <m:r>
                            <a:rPr lang="en-US" sz="2400" b="0" i="1" smtClean="0">
                              <a:latin typeface="Cambria Math" panose="02040503050406030204" pitchFamily="18" charset="0"/>
                            </a:rPr>
                            <m:t>3.23</m:t>
                          </m:r>
                        </m:sup>
                      </m:sSubSup>
                    </m:oMath>
                  </m:oMathPara>
                </a14:m>
                <a:endParaRPr lang="en-US" sz="2400" dirty="0"/>
              </a:p>
            </p:txBody>
          </p:sp>
        </mc:Choice>
        <mc:Fallback xmlns="">
          <p:sp>
            <p:nvSpPr>
              <p:cNvPr id="20" name="TextBox 19">
                <a:extLst>
                  <a:ext uri="{FF2B5EF4-FFF2-40B4-BE49-F238E27FC236}">
                    <a16:creationId xmlns:a16="http://schemas.microsoft.com/office/drawing/2014/main" id="{F61961FD-CA0D-4D2A-BF2B-8DF0CD116014}"/>
                  </a:ext>
                </a:extLst>
              </p:cNvPr>
              <p:cNvSpPr txBox="1">
                <a:spLocks noRot="1" noChangeAspect="1" noMove="1" noResize="1" noEditPoints="1" noAdjustHandles="1" noChangeArrowheads="1" noChangeShapeType="1" noTextEdit="1"/>
              </p:cNvSpPr>
              <p:nvPr/>
            </p:nvSpPr>
            <p:spPr>
              <a:xfrm>
                <a:off x="981451" y="5097308"/>
                <a:ext cx="3360985" cy="461665"/>
              </a:xfrm>
              <a:prstGeom prst="rect">
                <a:avLst/>
              </a:prstGeom>
              <a:blipFill>
                <a:blip r:embed="rId10"/>
                <a:stretch>
                  <a:fillRect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7275B06C-A350-4F50-86BF-AD5777489715}"/>
                  </a:ext>
                </a:extLst>
              </p:cNvPr>
              <p:cNvSpPr txBox="1"/>
              <p:nvPr/>
            </p:nvSpPr>
            <p:spPr>
              <a:xfrm>
                <a:off x="4116374" y="5110379"/>
                <a:ext cx="435131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3×</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10</m:t>
                              </m:r>
                            </m:e>
                            <m:sup>
                              <m:r>
                                <a:rPr lang="en-US" sz="2400" b="0" i="1" smtClean="0">
                                  <a:latin typeface="Cambria Math" panose="02040503050406030204" pitchFamily="18" charset="0"/>
                                </a:rPr>
                                <m:t>−10</m:t>
                              </m:r>
                            </m:sup>
                          </m:sSup>
                        </m:e>
                      </m:d>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r>
                                <a:rPr lang="en-US" sz="2400" i="1">
                                  <a:latin typeface="Cambria Math" panose="02040503050406030204" pitchFamily="18" charset="0"/>
                                </a:rPr>
                                <m:t>3</m:t>
                              </m:r>
                              <m:r>
                                <a:rPr lang="en-US" sz="2400" b="0" i="1" smtClean="0">
                                  <a:latin typeface="Cambria Math" panose="02040503050406030204" pitchFamily="18" charset="0"/>
                                </a:rPr>
                                <m:t>33 </m:t>
                              </m:r>
                              <m:r>
                                <m:rPr>
                                  <m:sty m:val="p"/>
                                </m:rPr>
                                <a:rPr lang="en-US" sz="2400">
                                  <a:latin typeface="Cambria Math" panose="02040503050406030204" pitchFamily="18" charset="0"/>
                                </a:rPr>
                                <m:t>kg</m:t>
                              </m:r>
                              <m:r>
                                <a:rPr lang="en-US" sz="2400">
                                  <a:latin typeface="Cambria Math" panose="02040503050406030204" pitchFamily="18" charset="0"/>
                                </a:rPr>
                                <m:t> </m:t>
                              </m:r>
                              <m:sSup>
                                <m:sSupPr>
                                  <m:ctrlPr>
                                    <a:rPr lang="en-US" sz="2400" i="1">
                                      <a:latin typeface="Cambria Math" panose="02040503050406030204" pitchFamily="18" charset="0"/>
                                    </a:rPr>
                                  </m:ctrlPr>
                                </m:sSupPr>
                                <m:e>
                                  <m:r>
                                    <m:rPr>
                                      <m:sty m:val="p"/>
                                    </m:rPr>
                                    <a:rPr lang="en-US" sz="2400">
                                      <a:latin typeface="Cambria Math" panose="02040503050406030204" pitchFamily="18" charset="0"/>
                                    </a:rPr>
                                    <m:t>m</m:t>
                                  </m:r>
                                </m:e>
                                <m:sup>
                                  <m:r>
                                    <a:rPr lang="en-US" sz="2400">
                                      <a:latin typeface="Cambria Math" panose="02040503050406030204" pitchFamily="18" charset="0"/>
                                    </a:rPr>
                                    <m:t>−3</m:t>
                                  </m:r>
                                </m:sup>
                              </m:sSup>
                            </m:e>
                          </m:d>
                        </m:e>
                        <m:sup>
                          <m:r>
                            <a:rPr lang="en-US" sz="2400" i="1">
                              <a:latin typeface="Cambria Math" panose="02040503050406030204" pitchFamily="18" charset="0"/>
                            </a:rPr>
                            <m:t>3.23</m:t>
                          </m:r>
                        </m:sup>
                      </m:sSup>
                    </m:oMath>
                  </m:oMathPara>
                </a14:m>
                <a:endParaRPr lang="en-US" sz="2400" dirty="0"/>
              </a:p>
            </p:txBody>
          </p:sp>
        </mc:Choice>
        <mc:Fallback xmlns="">
          <p:sp>
            <p:nvSpPr>
              <p:cNvPr id="33" name="TextBox 32">
                <a:extLst>
                  <a:ext uri="{FF2B5EF4-FFF2-40B4-BE49-F238E27FC236}">
                    <a16:creationId xmlns:a16="http://schemas.microsoft.com/office/drawing/2014/main" id="{7275B06C-A350-4F50-86BF-AD5777489715}"/>
                  </a:ext>
                </a:extLst>
              </p:cNvPr>
              <p:cNvSpPr txBox="1">
                <a:spLocks noRot="1" noChangeAspect="1" noMove="1" noResize="1" noEditPoints="1" noAdjustHandles="1" noChangeArrowheads="1" noChangeShapeType="1" noTextEdit="1"/>
              </p:cNvSpPr>
              <p:nvPr/>
            </p:nvSpPr>
            <p:spPr>
              <a:xfrm>
                <a:off x="4116374" y="5110379"/>
                <a:ext cx="4351319" cy="461665"/>
              </a:xfrm>
              <a:prstGeom prst="rect">
                <a:avLst/>
              </a:prstGeom>
              <a:blipFill>
                <a:blip r:embed="rId11"/>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438B986C-ADE0-43AD-AF85-17BEECB0F9A1}"/>
                  </a:ext>
                </a:extLst>
              </p:cNvPr>
              <p:cNvSpPr txBox="1"/>
              <p:nvPr/>
            </p:nvSpPr>
            <p:spPr>
              <a:xfrm>
                <a:off x="8209368" y="5097307"/>
                <a:ext cx="257673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=0.0421 </m:t>
                      </m:r>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m</m:t>
                          </m:r>
                        </m:e>
                        <m:sup>
                          <m:r>
                            <a:rPr lang="en-US" sz="2400" b="0" i="0" smtClean="0">
                              <a:latin typeface="Cambria Math" panose="02040503050406030204" pitchFamily="18" charset="0"/>
                            </a:rPr>
                            <m:t>3</m:t>
                          </m:r>
                        </m:sup>
                      </m:sSup>
                      <m:r>
                        <a:rPr lang="en-US" sz="2400" b="0" i="0" smtClean="0">
                          <a:latin typeface="Cambria Math" panose="02040503050406030204" pitchFamily="18" charset="0"/>
                        </a:rPr>
                        <m:t> </m:t>
                      </m:r>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m</m:t>
                          </m:r>
                        </m:e>
                        <m:sup>
                          <m:r>
                            <a:rPr lang="en-US" sz="2400" b="0" i="0" smtClean="0">
                              <a:latin typeface="Cambria Math" panose="02040503050406030204" pitchFamily="18" charset="0"/>
                            </a:rPr>
                            <m:t>−3</m:t>
                          </m:r>
                        </m:sup>
                      </m:sSup>
                    </m:oMath>
                  </m:oMathPara>
                </a14:m>
                <a:endParaRPr lang="en-US" sz="2400" dirty="0"/>
              </a:p>
            </p:txBody>
          </p:sp>
        </mc:Choice>
        <mc:Fallback xmlns="">
          <p:sp>
            <p:nvSpPr>
              <p:cNvPr id="29" name="TextBox 28">
                <a:extLst>
                  <a:ext uri="{FF2B5EF4-FFF2-40B4-BE49-F238E27FC236}">
                    <a16:creationId xmlns:a16="http://schemas.microsoft.com/office/drawing/2014/main" id="{438B986C-ADE0-43AD-AF85-17BEECB0F9A1}"/>
                  </a:ext>
                </a:extLst>
              </p:cNvPr>
              <p:cNvSpPr txBox="1">
                <a:spLocks noRot="1" noChangeAspect="1" noMove="1" noResize="1" noEditPoints="1" noAdjustHandles="1" noChangeArrowheads="1" noChangeShapeType="1" noTextEdit="1"/>
              </p:cNvSpPr>
              <p:nvPr/>
            </p:nvSpPr>
            <p:spPr>
              <a:xfrm>
                <a:off x="8209368" y="5097307"/>
                <a:ext cx="2576731" cy="46166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4DAF1C0-4D51-4E54-AFA4-E2061A9043BD}"/>
                  </a:ext>
                </a:extLst>
              </p:cNvPr>
              <p:cNvSpPr txBox="1"/>
              <p:nvPr/>
            </p:nvSpPr>
            <p:spPr>
              <a:xfrm>
                <a:off x="985927" y="5643752"/>
                <a:ext cx="2461315" cy="4912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𝑈</m:t>
                          </m:r>
                        </m:e>
                        <m:sub>
                          <m:r>
                            <a:rPr lang="en-US" sz="2400" b="0" i="1" smtClean="0">
                              <a:latin typeface="Cambria Math" panose="02040503050406030204" pitchFamily="18" charset="0"/>
                            </a:rPr>
                            <m:t>𝑟</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𝜃</m:t>
                          </m:r>
                        </m:e>
                        <m:sub>
                          <m:r>
                            <a:rPr lang="en-US" sz="2400" b="0" i="1" smtClean="0">
                              <a:latin typeface="Cambria Math" panose="02040503050406030204" pitchFamily="18" charset="0"/>
                            </a:rPr>
                            <m:t>𝑟𝑒𝑡</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h</m:t>
                          </m:r>
                        </m:e>
                        <m:sub>
                          <m:r>
                            <a:rPr lang="en-US" sz="2400" b="0" i="1" smtClean="0">
                              <a:latin typeface="Cambria Math" panose="02040503050406030204" pitchFamily="18" charset="0"/>
                            </a:rPr>
                            <m:t>𝑠</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𝜌</m:t>
                          </m:r>
                        </m:e>
                        <m:sub>
                          <m:r>
                            <a:rPr lang="en-US" sz="2400" b="0" i="1" smtClean="0">
                              <a:latin typeface="Cambria Math" panose="02040503050406030204" pitchFamily="18" charset="0"/>
                            </a:rPr>
                            <m:t>𝑤</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𝜆</m:t>
                          </m:r>
                        </m:e>
                        <m:sub>
                          <m:r>
                            <a:rPr lang="en-US" sz="2400" b="0" i="1" smtClean="0">
                              <a:latin typeface="Cambria Math" panose="02040503050406030204" pitchFamily="18" charset="0"/>
                            </a:rPr>
                            <m:t>𝑓</m:t>
                          </m:r>
                        </m:sub>
                      </m:sSub>
                    </m:oMath>
                  </m:oMathPara>
                </a14:m>
                <a:endParaRPr lang="en-US" sz="2400" dirty="0"/>
              </a:p>
            </p:txBody>
          </p:sp>
        </mc:Choice>
        <mc:Fallback xmlns="">
          <p:sp>
            <p:nvSpPr>
              <p:cNvPr id="32" name="TextBox 31">
                <a:extLst>
                  <a:ext uri="{FF2B5EF4-FFF2-40B4-BE49-F238E27FC236}">
                    <a16:creationId xmlns:a16="http://schemas.microsoft.com/office/drawing/2014/main" id="{94DAF1C0-4D51-4E54-AFA4-E2061A9043BD}"/>
                  </a:ext>
                </a:extLst>
              </p:cNvPr>
              <p:cNvSpPr txBox="1">
                <a:spLocks noRot="1" noChangeAspect="1" noMove="1" noResize="1" noEditPoints="1" noAdjustHandles="1" noChangeArrowheads="1" noChangeShapeType="1" noTextEdit="1"/>
              </p:cNvSpPr>
              <p:nvPr/>
            </p:nvSpPr>
            <p:spPr>
              <a:xfrm>
                <a:off x="985927" y="5643752"/>
                <a:ext cx="2461315" cy="491288"/>
              </a:xfrm>
              <a:prstGeom prst="rect">
                <a:avLst/>
              </a:prstGeom>
              <a:blipFill>
                <a:blip r:embed="rId13"/>
                <a:stretch>
                  <a:fillRect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4936ABB0-0E22-43D4-BB36-F71D7F2289A2}"/>
                  </a:ext>
                </a:extLst>
              </p:cNvPr>
              <p:cNvSpPr txBox="1"/>
              <p:nvPr/>
            </p:nvSpPr>
            <p:spPr>
              <a:xfrm>
                <a:off x="3301704" y="5650585"/>
                <a:ext cx="685957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i="1">
                              <a:latin typeface="Cambria Math" panose="02040503050406030204" pitchFamily="18" charset="0"/>
                            </a:rPr>
                            <m:t>0.0421</m:t>
                          </m:r>
                        </m:e>
                      </m:d>
                      <m:d>
                        <m:dPr>
                          <m:ctrlPr>
                            <a:rPr lang="en-US" sz="2400" b="0" i="1" smtClean="0">
                              <a:latin typeface="Cambria Math" panose="02040503050406030204" pitchFamily="18" charset="0"/>
                            </a:rPr>
                          </m:ctrlPr>
                        </m:dPr>
                        <m:e>
                          <m:r>
                            <a:rPr lang="en-US" sz="2400" b="0" i="1" smtClean="0">
                              <a:latin typeface="Cambria Math" panose="02040503050406030204" pitchFamily="18" charset="0"/>
                            </a:rPr>
                            <m:t>0.6 </m:t>
                          </m:r>
                          <m:r>
                            <m:rPr>
                              <m:sty m:val="p"/>
                            </m:rPr>
                            <a:rPr lang="en-US" sz="2400" b="0" i="0" smtClean="0">
                              <a:latin typeface="Cambria Math" panose="02040503050406030204" pitchFamily="18" charset="0"/>
                            </a:rPr>
                            <m:t>m</m:t>
                          </m:r>
                        </m:e>
                      </m:d>
                      <m:d>
                        <m:dPr>
                          <m:ctrlPr>
                            <a:rPr lang="en-US" sz="2400" b="0" i="1" smtClean="0">
                              <a:latin typeface="Cambria Math" panose="02040503050406030204" pitchFamily="18" charset="0"/>
                            </a:rPr>
                          </m:ctrlPr>
                        </m:dPr>
                        <m:e>
                          <m:r>
                            <a:rPr lang="en-US" sz="2400" i="1">
                              <a:latin typeface="Cambria Math" panose="02040503050406030204" pitchFamily="18" charset="0"/>
                            </a:rPr>
                            <m:t>1000 </m:t>
                          </m:r>
                          <m:r>
                            <m:rPr>
                              <m:sty m:val="p"/>
                            </m:rPr>
                            <a:rPr lang="en-US" sz="2400">
                              <a:latin typeface="Cambria Math" panose="02040503050406030204" pitchFamily="18" charset="0"/>
                            </a:rPr>
                            <m:t>kg</m:t>
                          </m:r>
                          <m:r>
                            <a:rPr lang="en-US" sz="2400">
                              <a:latin typeface="Cambria Math" panose="02040503050406030204" pitchFamily="18" charset="0"/>
                            </a:rPr>
                            <m:t> </m:t>
                          </m:r>
                          <m:sSup>
                            <m:sSupPr>
                              <m:ctrlPr>
                                <a:rPr lang="en-US" sz="2400" i="1">
                                  <a:latin typeface="Cambria Math" panose="02040503050406030204" pitchFamily="18" charset="0"/>
                                </a:rPr>
                              </m:ctrlPr>
                            </m:sSupPr>
                            <m:e>
                              <m:r>
                                <m:rPr>
                                  <m:sty m:val="p"/>
                                </m:rPr>
                                <a:rPr lang="en-US" sz="2400">
                                  <a:latin typeface="Cambria Math" panose="02040503050406030204" pitchFamily="18" charset="0"/>
                                </a:rPr>
                                <m:t>m</m:t>
                              </m:r>
                            </m:e>
                            <m:sup>
                              <m:r>
                                <a:rPr lang="en-US" sz="2400">
                                  <a:latin typeface="Cambria Math" panose="02040503050406030204" pitchFamily="18" charset="0"/>
                                </a:rPr>
                                <m:t>−3</m:t>
                              </m:r>
                            </m:sup>
                          </m:sSup>
                        </m:e>
                      </m:d>
                      <m:r>
                        <a:rPr lang="en-US" sz="2400" b="0" i="1" smtClean="0">
                          <a:latin typeface="Cambria Math" panose="02040503050406030204" pitchFamily="18" charset="0"/>
                        </a:rPr>
                        <m:t>(0.334 </m:t>
                      </m:r>
                      <m:r>
                        <m:rPr>
                          <m:sty m:val="p"/>
                        </m:rPr>
                        <a:rPr lang="en-US" sz="2400" b="0" i="0" smtClean="0">
                          <a:latin typeface="Cambria Math" panose="02040503050406030204" pitchFamily="18" charset="0"/>
                        </a:rPr>
                        <m:t>MJ</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k</m:t>
                      </m:r>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g</m:t>
                          </m:r>
                        </m:e>
                        <m:sup>
                          <m:r>
                            <a:rPr lang="en-US" sz="2400" b="0" i="0" smtClean="0">
                              <a:latin typeface="Cambria Math" panose="02040503050406030204" pitchFamily="18" charset="0"/>
                            </a:rPr>
                            <m:t>−1</m:t>
                          </m:r>
                        </m:sup>
                      </m:sSup>
                      <m:r>
                        <a:rPr lang="en-US" sz="2400" b="0" i="1" smtClean="0">
                          <a:latin typeface="Cambria Math" panose="02040503050406030204" pitchFamily="18" charset="0"/>
                        </a:rPr>
                        <m:t>)</m:t>
                      </m:r>
                    </m:oMath>
                  </m:oMathPara>
                </a14:m>
                <a:endParaRPr lang="en-US" sz="2400" dirty="0"/>
              </a:p>
            </p:txBody>
          </p:sp>
        </mc:Choice>
        <mc:Fallback xmlns="">
          <p:sp>
            <p:nvSpPr>
              <p:cNvPr id="36" name="TextBox 35">
                <a:extLst>
                  <a:ext uri="{FF2B5EF4-FFF2-40B4-BE49-F238E27FC236}">
                    <a16:creationId xmlns:a16="http://schemas.microsoft.com/office/drawing/2014/main" id="{4936ABB0-0E22-43D4-BB36-F71D7F2289A2}"/>
                  </a:ext>
                </a:extLst>
              </p:cNvPr>
              <p:cNvSpPr txBox="1">
                <a:spLocks noRot="1" noChangeAspect="1" noMove="1" noResize="1" noEditPoints="1" noAdjustHandles="1" noChangeArrowheads="1" noChangeShapeType="1" noTextEdit="1"/>
              </p:cNvSpPr>
              <p:nvPr/>
            </p:nvSpPr>
            <p:spPr>
              <a:xfrm>
                <a:off x="3301704" y="5650585"/>
                <a:ext cx="6859570" cy="461665"/>
              </a:xfrm>
              <a:prstGeom prst="rect">
                <a:avLst/>
              </a:prstGeom>
              <a:blipFill>
                <a:blip r:embed="rId14"/>
                <a:stretch>
                  <a:fillRect b="-17105"/>
                </a:stretch>
              </a:blipFill>
            </p:spPr>
            <p:txBody>
              <a:bodyPr/>
              <a:lstStyle/>
              <a:p>
                <a:r>
                  <a:rPr lang="en-US">
                    <a:noFill/>
                  </a:rPr>
                  <a:t> </a:t>
                </a:r>
              </a:p>
            </p:txBody>
          </p:sp>
        </mc:Fallback>
      </mc:AlternateContent>
      <p:cxnSp>
        <p:nvCxnSpPr>
          <p:cNvPr id="37" name="Straight Connector 36">
            <a:extLst>
              <a:ext uri="{FF2B5EF4-FFF2-40B4-BE49-F238E27FC236}">
                <a16:creationId xmlns:a16="http://schemas.microsoft.com/office/drawing/2014/main" id="{B3D6A989-A385-48B5-8295-F760F7919401}"/>
              </a:ext>
            </a:extLst>
          </p:cNvPr>
          <p:cNvCxnSpPr>
            <a:cxnSpLocks/>
          </p:cNvCxnSpPr>
          <p:nvPr/>
        </p:nvCxnSpPr>
        <p:spPr>
          <a:xfrm flipV="1">
            <a:off x="6814002" y="5698229"/>
            <a:ext cx="340894" cy="4140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D73CE96-341C-414A-9580-CC3E1CE7B7F9}"/>
              </a:ext>
            </a:extLst>
          </p:cNvPr>
          <p:cNvCxnSpPr>
            <a:cxnSpLocks/>
          </p:cNvCxnSpPr>
          <p:nvPr/>
        </p:nvCxnSpPr>
        <p:spPr>
          <a:xfrm flipV="1">
            <a:off x="9214614" y="5710912"/>
            <a:ext cx="555794" cy="3775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66DC156-7CE8-4A44-9964-61F7A6AD7A8D}"/>
              </a:ext>
            </a:extLst>
          </p:cNvPr>
          <p:cNvCxnSpPr>
            <a:cxnSpLocks/>
          </p:cNvCxnSpPr>
          <p:nvPr/>
        </p:nvCxnSpPr>
        <p:spPr>
          <a:xfrm flipV="1">
            <a:off x="7479776" y="5717755"/>
            <a:ext cx="252946" cy="1791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B6EF826D-FEE2-4211-AD2B-B38E6EC6D74F}"/>
                  </a:ext>
                </a:extLst>
              </p:cNvPr>
              <p:cNvSpPr txBox="1"/>
              <p:nvPr/>
            </p:nvSpPr>
            <p:spPr>
              <a:xfrm>
                <a:off x="7303777" y="5493517"/>
                <a:ext cx="445524" cy="338554"/>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1600" b="0" i="1" smtClean="0">
                          <a:solidFill>
                            <a:srgbClr val="FF0000"/>
                          </a:solidFill>
                          <a:latin typeface="Cambria Math" panose="02040503050406030204" pitchFamily="18" charset="0"/>
                        </a:rPr>
                        <m:t>−2</m:t>
                      </m:r>
                    </m:oMath>
                  </m:oMathPara>
                </a14:m>
                <a:endParaRPr lang="en-US" sz="1200" dirty="0">
                  <a:solidFill>
                    <a:srgbClr val="FF0000"/>
                  </a:solidFill>
                </a:endParaRPr>
              </a:p>
            </p:txBody>
          </p:sp>
        </mc:Choice>
        <mc:Fallback xmlns="">
          <p:sp>
            <p:nvSpPr>
              <p:cNvPr id="41" name="TextBox 40">
                <a:extLst>
                  <a:ext uri="{FF2B5EF4-FFF2-40B4-BE49-F238E27FC236}">
                    <a16:creationId xmlns:a16="http://schemas.microsoft.com/office/drawing/2014/main" id="{B6EF826D-FEE2-4211-AD2B-B38E6EC6D74F}"/>
                  </a:ext>
                </a:extLst>
              </p:cNvPr>
              <p:cNvSpPr txBox="1">
                <a:spLocks noRot="1" noChangeAspect="1" noMove="1" noResize="1" noEditPoints="1" noAdjustHandles="1" noChangeArrowheads="1" noChangeShapeType="1" noTextEdit="1"/>
              </p:cNvSpPr>
              <p:nvPr/>
            </p:nvSpPr>
            <p:spPr>
              <a:xfrm>
                <a:off x="7303777" y="5493517"/>
                <a:ext cx="445524" cy="338554"/>
              </a:xfrm>
              <a:prstGeom prst="rect">
                <a:avLst/>
              </a:prstGeom>
              <a:blipFill>
                <a:blip r:embed="rId15"/>
                <a:stretch>
                  <a:fillRect/>
                </a:stretch>
              </a:blipFill>
            </p:spPr>
            <p:txBody>
              <a:bodyPr/>
              <a:lstStyle/>
              <a:p>
                <a:r>
                  <a:rPr lang="en-US">
                    <a:noFill/>
                  </a:rPr>
                  <a:t> </a:t>
                </a:r>
              </a:p>
            </p:txBody>
          </p:sp>
        </mc:Fallback>
      </mc:AlternateContent>
      <p:cxnSp>
        <p:nvCxnSpPr>
          <p:cNvPr id="42" name="Straight Connector 41">
            <a:extLst>
              <a:ext uri="{FF2B5EF4-FFF2-40B4-BE49-F238E27FC236}">
                <a16:creationId xmlns:a16="http://schemas.microsoft.com/office/drawing/2014/main" id="{F5FC7226-6ADE-4D7E-8ABD-89DCD0C7A0DE}"/>
              </a:ext>
            </a:extLst>
          </p:cNvPr>
          <p:cNvCxnSpPr>
            <a:cxnSpLocks/>
          </p:cNvCxnSpPr>
          <p:nvPr/>
        </p:nvCxnSpPr>
        <p:spPr>
          <a:xfrm flipV="1">
            <a:off x="5491446" y="5721019"/>
            <a:ext cx="340894" cy="4140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62686753-EFC1-40BE-AFAD-6A893308B4FD}"/>
                  </a:ext>
                </a:extLst>
              </p:cNvPr>
              <p:cNvSpPr txBox="1"/>
              <p:nvPr/>
            </p:nvSpPr>
            <p:spPr>
              <a:xfrm>
                <a:off x="9968323" y="5637513"/>
                <a:ext cx="2100513" cy="46166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400" i="0" smtClean="0">
                          <a:latin typeface="Cambria Math" panose="02040503050406030204" pitchFamily="18" charset="0"/>
                        </a:rPr>
                        <m:t>=</m:t>
                      </m:r>
                      <m:r>
                        <a:rPr lang="en-US" sz="2400" b="0" i="1" smtClean="0">
                          <a:latin typeface="Cambria Math" panose="02040503050406030204" pitchFamily="18" charset="0"/>
                        </a:rPr>
                        <m:t>8.44 </m:t>
                      </m:r>
                      <m:r>
                        <m:rPr>
                          <m:sty m:val="p"/>
                        </m:rPr>
                        <a:rPr lang="en-US" sz="2400" b="0" i="0" smtClean="0">
                          <a:latin typeface="Cambria Math" panose="02040503050406030204" pitchFamily="18" charset="0"/>
                        </a:rPr>
                        <m:t>MJ</m:t>
                      </m:r>
                      <m:r>
                        <a:rPr lang="en-US" sz="2400" b="0" i="0" smtClean="0">
                          <a:latin typeface="Cambria Math" panose="02040503050406030204" pitchFamily="18" charset="0"/>
                        </a:rPr>
                        <m:t> </m:t>
                      </m:r>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m</m:t>
                          </m:r>
                        </m:e>
                        <m:sup>
                          <m:r>
                            <a:rPr lang="en-US" sz="2400" b="0" i="0" smtClean="0">
                              <a:latin typeface="Cambria Math" panose="02040503050406030204" pitchFamily="18" charset="0"/>
                            </a:rPr>
                            <m:t>−2</m:t>
                          </m:r>
                        </m:sup>
                      </m:sSup>
                    </m:oMath>
                  </m:oMathPara>
                </a14:m>
                <a:endParaRPr lang="en-US" dirty="0"/>
              </a:p>
            </p:txBody>
          </p:sp>
        </mc:Choice>
        <mc:Fallback xmlns="">
          <p:sp>
            <p:nvSpPr>
              <p:cNvPr id="44" name="TextBox 43">
                <a:extLst>
                  <a:ext uri="{FF2B5EF4-FFF2-40B4-BE49-F238E27FC236}">
                    <a16:creationId xmlns:a16="http://schemas.microsoft.com/office/drawing/2014/main" id="{62686753-EFC1-40BE-AFAD-6A893308B4FD}"/>
                  </a:ext>
                </a:extLst>
              </p:cNvPr>
              <p:cNvSpPr txBox="1">
                <a:spLocks noRot="1" noChangeAspect="1" noMove="1" noResize="1" noEditPoints="1" noAdjustHandles="1" noChangeArrowheads="1" noChangeShapeType="1" noTextEdit="1"/>
              </p:cNvSpPr>
              <p:nvPr/>
            </p:nvSpPr>
            <p:spPr>
              <a:xfrm>
                <a:off x="9968323" y="5637513"/>
                <a:ext cx="2100513" cy="461665"/>
              </a:xfrm>
              <a:prstGeom prst="rect">
                <a:avLst/>
              </a:prstGeom>
              <a:blipFill>
                <a:blip r:embed="rId16"/>
                <a:stretch>
                  <a:fillRect b="-14474"/>
                </a:stretch>
              </a:blipFill>
            </p:spPr>
            <p:txBody>
              <a:bodyPr/>
              <a:lstStyle/>
              <a:p>
                <a:r>
                  <a:rPr lang="en-US">
                    <a:noFill/>
                  </a:rPr>
                  <a:t> </a:t>
                </a:r>
              </a:p>
            </p:txBody>
          </p:sp>
        </mc:Fallback>
      </mc:AlternateContent>
      <p:sp>
        <p:nvSpPr>
          <p:cNvPr id="46" name="TextBox 45">
            <a:extLst>
              <a:ext uri="{FF2B5EF4-FFF2-40B4-BE49-F238E27FC236}">
                <a16:creationId xmlns:a16="http://schemas.microsoft.com/office/drawing/2014/main" id="{7C15F3A2-FA3B-440C-BE84-3226AEC3A968}"/>
              </a:ext>
            </a:extLst>
          </p:cNvPr>
          <p:cNvSpPr txBox="1"/>
          <p:nvPr/>
        </p:nvSpPr>
        <p:spPr>
          <a:xfrm>
            <a:off x="966620" y="6296873"/>
            <a:ext cx="1415634" cy="408460"/>
          </a:xfrm>
          <a:prstGeom prst="rect">
            <a:avLst/>
          </a:prstGeom>
          <a:noFill/>
        </p:spPr>
        <p:txBody>
          <a:bodyPr wrap="square" rtlCol="0">
            <a:noAutofit/>
          </a:bodyPr>
          <a:lstStyle/>
          <a:p>
            <a:r>
              <a:rPr lang="en-US" sz="2000" dirty="0"/>
              <a:t>Step 3: Sum</a:t>
            </a: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631AD43E-C908-4761-8D37-38EFA48A64B4}"/>
                  </a:ext>
                </a:extLst>
              </p:cNvPr>
              <p:cNvSpPr txBox="1"/>
              <p:nvPr/>
            </p:nvSpPr>
            <p:spPr>
              <a:xfrm>
                <a:off x="2587707" y="6241645"/>
                <a:ext cx="9288776" cy="461665"/>
              </a:xfrm>
              <a:prstGeom prst="rect">
                <a:avLst/>
              </a:prstGeom>
              <a:noFill/>
            </p:spPr>
            <p:txBody>
              <a:bodyPr wrap="square">
                <a:spAutoFit/>
              </a:bodyPr>
              <a:lstStyle/>
              <a:p>
                <a14:m>
                  <m:oMath xmlns:m="http://schemas.openxmlformats.org/officeDocument/2006/math">
                    <m:r>
                      <a:rPr lang="en-US" sz="2400" b="0" i="1" smtClean="0">
                        <a:latin typeface="Cambria Math" panose="02040503050406030204" pitchFamily="18" charset="0"/>
                      </a:rPr>
                      <m:t>9.70 </m:t>
                    </m:r>
                    <m:r>
                      <m:rPr>
                        <m:sty m:val="p"/>
                      </m:rPr>
                      <a:rPr lang="en-US" sz="2400" b="0" i="0" smtClean="0">
                        <a:latin typeface="Cambria Math" panose="02040503050406030204" pitchFamily="18" charset="0"/>
                      </a:rPr>
                      <m:t>MJ</m:t>
                    </m:r>
                    <m:r>
                      <a:rPr lang="en-US" sz="2400" b="0" i="0" smtClean="0">
                        <a:latin typeface="Cambria Math" panose="02040503050406030204" pitchFamily="18" charset="0"/>
                      </a:rPr>
                      <m:t> </m:t>
                    </m:r>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m</m:t>
                        </m:r>
                      </m:e>
                      <m:sup>
                        <m:r>
                          <a:rPr lang="en-US" sz="2400" b="0" i="0" smtClean="0">
                            <a:latin typeface="Cambria Math" panose="02040503050406030204" pitchFamily="18" charset="0"/>
                          </a:rPr>
                          <m:t>−2</m:t>
                        </m:r>
                      </m:sup>
                    </m:sSup>
                  </m:oMath>
                </a14:m>
                <a:r>
                  <a:rPr lang="en-US" sz="2400" dirty="0"/>
                  <a:t> is necessary for the snowpack to start producing melt water</a:t>
                </a:r>
              </a:p>
            </p:txBody>
          </p:sp>
        </mc:Choice>
        <mc:Fallback xmlns="">
          <p:sp>
            <p:nvSpPr>
              <p:cNvPr id="48" name="TextBox 47">
                <a:extLst>
                  <a:ext uri="{FF2B5EF4-FFF2-40B4-BE49-F238E27FC236}">
                    <a16:creationId xmlns:a16="http://schemas.microsoft.com/office/drawing/2014/main" id="{631AD43E-C908-4761-8D37-38EFA48A64B4}"/>
                  </a:ext>
                </a:extLst>
              </p:cNvPr>
              <p:cNvSpPr txBox="1">
                <a:spLocks noRot="1" noChangeAspect="1" noMove="1" noResize="1" noEditPoints="1" noAdjustHandles="1" noChangeArrowheads="1" noChangeShapeType="1" noTextEdit="1"/>
              </p:cNvSpPr>
              <p:nvPr/>
            </p:nvSpPr>
            <p:spPr>
              <a:xfrm>
                <a:off x="2587707" y="6241645"/>
                <a:ext cx="9288776" cy="461665"/>
              </a:xfrm>
              <a:prstGeom prst="rect">
                <a:avLst/>
              </a:prstGeom>
              <a:blipFill>
                <a:blip r:embed="rId17"/>
                <a:stretch>
                  <a:fillRect l="-131" t="-10526" r="-328" b="-28947"/>
                </a:stretch>
              </a:blipFill>
            </p:spPr>
            <p:txBody>
              <a:bodyPr/>
              <a:lstStyle/>
              <a:p>
                <a:r>
                  <a:rPr lang="en-US">
                    <a:noFill/>
                  </a:rPr>
                  <a:t> </a:t>
                </a:r>
              </a:p>
            </p:txBody>
          </p:sp>
        </mc:Fallback>
      </mc:AlternateContent>
      <p:sp>
        <p:nvSpPr>
          <p:cNvPr id="49" name="TextBox 48">
            <a:extLst>
              <a:ext uri="{FF2B5EF4-FFF2-40B4-BE49-F238E27FC236}">
                <a16:creationId xmlns:a16="http://schemas.microsoft.com/office/drawing/2014/main" id="{7111578D-5964-4304-A0C1-522C5DDDB515}"/>
              </a:ext>
            </a:extLst>
          </p:cNvPr>
          <p:cNvSpPr txBox="1"/>
          <p:nvPr/>
        </p:nvSpPr>
        <p:spPr>
          <a:xfrm rot="16200000">
            <a:off x="-498235" y="2902832"/>
            <a:ext cx="1653017" cy="369332"/>
          </a:xfrm>
          <a:prstGeom prst="rect">
            <a:avLst/>
          </a:prstGeom>
          <a:noFill/>
        </p:spPr>
        <p:txBody>
          <a:bodyPr wrap="none" rtlCol="0">
            <a:spAutoFit/>
          </a:bodyPr>
          <a:lstStyle/>
          <a:p>
            <a:r>
              <a:rPr lang="en-US" dirty="0"/>
              <a:t>Warming phase</a:t>
            </a:r>
          </a:p>
        </p:txBody>
      </p:sp>
      <p:sp>
        <p:nvSpPr>
          <p:cNvPr id="50" name="TextBox 49">
            <a:extLst>
              <a:ext uri="{FF2B5EF4-FFF2-40B4-BE49-F238E27FC236}">
                <a16:creationId xmlns:a16="http://schemas.microsoft.com/office/drawing/2014/main" id="{4FC50E32-25DD-487B-A75C-BE5A430B60CE}"/>
              </a:ext>
            </a:extLst>
          </p:cNvPr>
          <p:cNvSpPr txBox="1"/>
          <p:nvPr/>
        </p:nvSpPr>
        <p:spPr>
          <a:xfrm rot="16200000">
            <a:off x="-480601" y="5308272"/>
            <a:ext cx="1617751" cy="369332"/>
          </a:xfrm>
          <a:prstGeom prst="rect">
            <a:avLst/>
          </a:prstGeom>
          <a:noFill/>
        </p:spPr>
        <p:txBody>
          <a:bodyPr wrap="none" rtlCol="0">
            <a:spAutoFit/>
          </a:bodyPr>
          <a:lstStyle/>
          <a:p>
            <a:r>
              <a:rPr lang="en-US" dirty="0"/>
              <a:t>Ripening phase</a:t>
            </a:r>
          </a:p>
        </p:txBody>
      </p:sp>
    </p:spTree>
    <p:extLst>
      <p:ext uri="{BB962C8B-B14F-4D97-AF65-F5344CB8AC3E}">
        <p14:creationId xmlns:p14="http://schemas.microsoft.com/office/powerpoint/2010/main" val="114756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par>
                                <p:cTn id="23" presetID="10"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500"/>
                                        <p:tgtEl>
                                          <p:spTgt spid="42"/>
                                        </p:tgtEl>
                                      </p:cBhvr>
                                    </p:animEffect>
                                  </p:childTnLst>
                                </p:cTn>
                              </p:par>
                              <p:par>
                                <p:cTn id="31" presetID="10"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p:bldP spid="36" grpId="0"/>
      <p:bldP spid="41" grpId="0"/>
      <p:bldP spid="44" grpId="0"/>
      <p:bldP spid="46" grpId="0"/>
      <p:bldP spid="4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382"/>
            <a:ext cx="10515600" cy="1325563"/>
          </a:xfrm>
        </p:spPr>
        <p:txBody>
          <a:bodyPr/>
          <a:lstStyle/>
          <a:p>
            <a:r>
              <a:rPr lang="en-US" dirty="0"/>
              <a:t>Snowmelt: simple temperature index models</a:t>
            </a:r>
          </a:p>
        </p:txBody>
      </p:sp>
      <p:sp>
        <p:nvSpPr>
          <p:cNvPr id="4" name="TextBox 3"/>
          <p:cNvSpPr txBox="1"/>
          <p:nvPr/>
        </p:nvSpPr>
        <p:spPr>
          <a:xfrm>
            <a:off x="1583704" y="1215254"/>
            <a:ext cx="5189369" cy="461665"/>
          </a:xfrm>
          <a:prstGeom prst="rect">
            <a:avLst/>
          </a:prstGeom>
          <a:noFill/>
        </p:spPr>
        <p:txBody>
          <a:bodyPr wrap="none" rtlCol="0">
            <a:spAutoFit/>
          </a:bodyPr>
          <a:lstStyle/>
          <a:p>
            <a:r>
              <a:rPr lang="en-US" sz="2400" dirty="0"/>
              <a:t>Temperature index approach (empirical)</a:t>
            </a:r>
          </a:p>
        </p:txBody>
      </p:sp>
      <p:sp>
        <p:nvSpPr>
          <p:cNvPr id="5" name="TextBox 4"/>
          <p:cNvSpPr txBox="1"/>
          <p:nvPr/>
        </p:nvSpPr>
        <p:spPr>
          <a:xfrm>
            <a:off x="2094323" y="1780614"/>
            <a:ext cx="9154942" cy="461665"/>
          </a:xfrm>
          <a:prstGeom prst="rect">
            <a:avLst/>
          </a:prstGeom>
          <a:noFill/>
        </p:spPr>
        <p:txBody>
          <a:bodyPr wrap="none" rtlCol="0">
            <a:spAutoFit/>
          </a:bodyPr>
          <a:lstStyle/>
          <a:p>
            <a:r>
              <a:rPr lang="en-US" sz="2400" dirty="0"/>
              <a:t>The mechanisms of heat input all tend to correlate with air temperature</a:t>
            </a:r>
          </a:p>
        </p:txBody>
      </p:sp>
      <mc:AlternateContent xmlns:mc="http://schemas.openxmlformats.org/markup-compatibility/2006" xmlns:a14="http://schemas.microsoft.com/office/drawing/2010/main">
        <mc:Choice Requires="a14">
          <p:sp>
            <p:nvSpPr>
              <p:cNvPr id="6" name="TextBox 5"/>
              <p:cNvSpPr txBox="1"/>
              <p:nvPr/>
            </p:nvSpPr>
            <p:spPr>
              <a:xfrm>
                <a:off x="2584527" y="2345974"/>
                <a:ext cx="5049909" cy="4912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𝑀</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𝑀</m:t>
                          </m:r>
                        </m:e>
                        <m:sub>
                          <m:r>
                            <a:rPr lang="en-US" sz="2400" b="0" i="1" smtClean="0">
                              <a:latin typeface="Cambria Math" panose="02040503050406030204" pitchFamily="18" charset="0"/>
                            </a:rPr>
                            <m:t>𝑐𝑜𝑒𝑓𝑓</m:t>
                          </m:r>
                        </m:sub>
                      </m:sSub>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𝐴</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𝑀</m:t>
                              </m:r>
                            </m:sub>
                          </m:sSub>
                        </m:e>
                      </m:d>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𝐴</m:t>
                          </m:r>
                        </m:sub>
                      </m:sSub>
                      <m:r>
                        <a:rPr lang="en-US" sz="2400" i="1">
                          <a:latin typeface="Cambria Math" panose="02040503050406030204" pitchFamily="18" charset="0"/>
                          <a:ea typeface="Cambria Math" panose="02040503050406030204" pitchFamily="18" charset="0"/>
                        </a:rPr>
                        <m:t>≥</m:t>
                      </m:r>
                      <m:sSub>
                        <m:sSubPr>
                          <m:ctrlPr>
                            <a:rPr lang="en-US" sz="240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𝑇</m:t>
                          </m:r>
                        </m:e>
                        <m:sub>
                          <m:r>
                            <a:rPr lang="en-US" sz="2400" b="0" i="1" smtClean="0">
                              <a:latin typeface="Cambria Math" panose="02040503050406030204" pitchFamily="18" charset="0"/>
                              <a:ea typeface="Cambria Math" panose="02040503050406030204" pitchFamily="18" charset="0"/>
                            </a:rPr>
                            <m:t>𝑀</m:t>
                          </m:r>
                        </m:sub>
                      </m:sSub>
                    </m:oMath>
                  </m:oMathPara>
                </a14:m>
                <a:endParaRPr lang="en-US" sz="2400" dirty="0"/>
              </a:p>
            </p:txBody>
          </p:sp>
        </mc:Choice>
        <mc:Fallback xmlns="">
          <p:sp>
            <p:nvSpPr>
              <p:cNvPr id="6" name="TextBox 5"/>
              <p:cNvSpPr txBox="1">
                <a:spLocks noRot="1" noChangeAspect="1" noMove="1" noResize="1" noEditPoints="1" noAdjustHandles="1" noChangeArrowheads="1" noChangeShapeType="1" noTextEdit="1"/>
              </p:cNvSpPr>
              <p:nvPr/>
            </p:nvSpPr>
            <p:spPr>
              <a:xfrm>
                <a:off x="2584527" y="2345974"/>
                <a:ext cx="5049909" cy="491288"/>
              </a:xfrm>
              <a:prstGeom prst="rect">
                <a:avLst/>
              </a:prstGeom>
              <a:blipFill>
                <a:blip r:embed="rId2"/>
                <a:stretch>
                  <a:fillRect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641089" y="2940957"/>
                <a:ext cx="498533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𝑀</m:t>
                      </m:r>
                      <m:r>
                        <a:rPr lang="en-US" sz="2400" b="0" i="1" smtClean="0">
                          <a:latin typeface="Cambria Math" panose="02040503050406030204" pitchFamily="18" charset="0"/>
                        </a:rPr>
                        <m:t>=0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𝐴</m:t>
                          </m:r>
                        </m:sub>
                      </m:sSub>
                      <m:r>
                        <a:rPr lang="en-US" sz="2400" i="1" smtClean="0">
                          <a:latin typeface="Cambria Math" panose="02040503050406030204" pitchFamily="18" charset="0"/>
                          <a:ea typeface="Cambria Math" panose="02040503050406030204" pitchFamily="18" charset="0"/>
                        </a:rPr>
                        <m:t>&lt;</m:t>
                      </m:r>
                      <m:sSub>
                        <m:sSubPr>
                          <m:ctrlPr>
                            <a:rPr lang="en-US" sz="240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𝑇</m:t>
                          </m:r>
                        </m:e>
                        <m:sub>
                          <m:r>
                            <a:rPr lang="en-US" sz="2400" b="0" i="1" smtClean="0">
                              <a:latin typeface="Cambria Math" panose="02040503050406030204" pitchFamily="18" charset="0"/>
                              <a:ea typeface="Cambria Math" panose="02040503050406030204" pitchFamily="18" charset="0"/>
                            </a:rPr>
                            <m:t>𝑀</m:t>
                          </m:r>
                        </m:sub>
                      </m:sSub>
                    </m:oMath>
                  </m:oMathPara>
                </a14:m>
                <a:endParaRPr lang="en-US" sz="2400" dirty="0"/>
              </a:p>
            </p:txBody>
          </p:sp>
        </mc:Choice>
        <mc:Fallback xmlns="">
          <p:sp>
            <p:nvSpPr>
              <p:cNvPr id="7" name="TextBox 6"/>
              <p:cNvSpPr txBox="1">
                <a:spLocks noRot="1" noChangeAspect="1" noMove="1" noResize="1" noEditPoints="1" noAdjustHandles="1" noChangeArrowheads="1" noChangeShapeType="1" noTextEdit="1"/>
              </p:cNvSpPr>
              <p:nvPr/>
            </p:nvSpPr>
            <p:spPr>
              <a:xfrm>
                <a:off x="2641089" y="2940957"/>
                <a:ext cx="4985339" cy="461665"/>
              </a:xfrm>
              <a:prstGeom prst="rect">
                <a:avLst/>
              </a:prstGeom>
              <a:blipFill>
                <a:blip r:embed="rId3"/>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094292" y="3684891"/>
                <a:ext cx="5108963" cy="1229952"/>
              </a:xfrm>
              <a:prstGeom prst="rect">
                <a:avLst/>
              </a:prstGeom>
            </p:spPr>
            <p:txBody>
              <a:bodyPr wrap="none">
                <a:spAutoFit/>
              </a:bodyPr>
              <a:lstStyle/>
              <a:p>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𝑀</m:t>
                        </m:r>
                      </m:e>
                      <m:sub>
                        <m:r>
                          <a:rPr lang="en-US" sz="2400" i="1">
                            <a:latin typeface="Cambria Math" panose="02040503050406030204" pitchFamily="18" charset="0"/>
                          </a:rPr>
                          <m:t>𝑐𝑜𝑒𝑓𝑓</m:t>
                        </m:r>
                      </m:sub>
                    </m:sSub>
                  </m:oMath>
                </a14:m>
                <a:r>
                  <a:rPr lang="en-US" sz="2400" dirty="0"/>
                  <a:t> is an empirical linear coefficient</a:t>
                </a:r>
              </a:p>
              <a:p>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𝑇</m:t>
                        </m:r>
                      </m:e>
                      <m:sub>
                        <m:r>
                          <a:rPr lang="en-US" sz="2400" i="1">
                            <a:latin typeface="Cambria Math" panose="02040503050406030204" pitchFamily="18" charset="0"/>
                          </a:rPr>
                          <m:t>𝐴</m:t>
                        </m:r>
                      </m:sub>
                    </m:sSub>
                  </m:oMath>
                </a14:m>
                <a:r>
                  <a:rPr lang="en-US" sz="2400" dirty="0"/>
                  <a:t> is the temperature of the air</a:t>
                </a:r>
              </a:p>
              <a:p>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𝑇</m:t>
                        </m:r>
                      </m:e>
                      <m:sub>
                        <m:r>
                          <a:rPr lang="en-US" sz="2400" i="1">
                            <a:latin typeface="Cambria Math" panose="02040503050406030204" pitchFamily="18" charset="0"/>
                          </a:rPr>
                          <m:t>𝑀</m:t>
                        </m:r>
                      </m:sub>
                    </m:sSub>
                  </m:oMath>
                </a14:m>
                <a:r>
                  <a:rPr lang="en-US" sz="2400" dirty="0"/>
                  <a:t> is the melting point temperature</a:t>
                </a:r>
              </a:p>
            </p:txBody>
          </p:sp>
        </mc:Choice>
        <mc:Fallback xmlns="">
          <p:sp>
            <p:nvSpPr>
              <p:cNvPr id="8" name="Rectangle 7"/>
              <p:cNvSpPr>
                <a:spLocks noRot="1" noChangeAspect="1" noMove="1" noResize="1" noEditPoints="1" noAdjustHandles="1" noChangeArrowheads="1" noChangeShapeType="1" noTextEdit="1"/>
              </p:cNvSpPr>
              <p:nvPr/>
            </p:nvSpPr>
            <p:spPr>
              <a:xfrm>
                <a:off x="3094292" y="3684891"/>
                <a:ext cx="5108963" cy="1229952"/>
              </a:xfrm>
              <a:prstGeom prst="rect">
                <a:avLst/>
              </a:prstGeom>
              <a:blipFill>
                <a:blip r:embed="rId4"/>
                <a:stretch>
                  <a:fillRect l="-358" t="-3465" r="-716" b="-103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2094323" y="5253178"/>
                <a:ext cx="9547780" cy="1229952"/>
              </a:xfrm>
              <a:prstGeom prst="rect">
                <a:avLst/>
              </a:prstGeom>
              <a:noFill/>
            </p:spPr>
            <p:txBody>
              <a:bodyPr wrap="square" rtlCol="0">
                <a:spAutoFit/>
              </a:bodyPr>
              <a:lstStyle/>
              <a:p>
                <a:r>
                  <a:rPr lang="en-US" sz="2400" dirty="0"/>
                  <a:t>This model tends to work reasonably well, but the value of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𝑀</m:t>
                        </m:r>
                      </m:e>
                      <m:sub>
                        <m:r>
                          <a:rPr lang="en-US" sz="2400" b="0" i="1" smtClean="0">
                            <a:latin typeface="Cambria Math" panose="02040503050406030204" pitchFamily="18" charset="0"/>
                          </a:rPr>
                          <m:t>𝑐𝑜𝑒𝑓𝑓</m:t>
                        </m:r>
                      </m:sub>
                    </m:sSub>
                  </m:oMath>
                </a14:m>
                <a:r>
                  <a:rPr lang="en-US" sz="2400" dirty="0"/>
                  <a:t> cannot be independently determined from watershed properties and does not easily transfer between watersheds.</a:t>
                </a:r>
              </a:p>
            </p:txBody>
          </p:sp>
        </mc:Choice>
        <mc:Fallback xmlns="">
          <p:sp>
            <p:nvSpPr>
              <p:cNvPr id="10" name="TextBox 9"/>
              <p:cNvSpPr txBox="1">
                <a:spLocks noRot="1" noChangeAspect="1" noMove="1" noResize="1" noEditPoints="1" noAdjustHandles="1" noChangeArrowheads="1" noChangeShapeType="1" noTextEdit="1"/>
              </p:cNvSpPr>
              <p:nvPr/>
            </p:nvSpPr>
            <p:spPr>
              <a:xfrm>
                <a:off x="2094323" y="5253178"/>
                <a:ext cx="9547780" cy="1229952"/>
              </a:xfrm>
              <a:prstGeom prst="rect">
                <a:avLst/>
              </a:prstGeom>
              <a:blipFill>
                <a:blip r:embed="rId5"/>
                <a:stretch>
                  <a:fillRect l="-1022" t="-3465" b="-10396"/>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548E6396-4D7F-43B9-81D8-8088CE913A60}"/>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65</a:t>
            </a:fld>
            <a:endParaRPr lang="en-US" dirty="0">
              <a:solidFill>
                <a:schemeClr val="tx1"/>
              </a:solidFill>
            </a:endParaRPr>
          </a:p>
        </p:txBody>
      </p:sp>
    </p:spTree>
    <p:extLst>
      <p:ext uri="{BB962C8B-B14F-4D97-AF65-F5344CB8AC3E}">
        <p14:creationId xmlns:p14="http://schemas.microsoft.com/office/powerpoint/2010/main" val="368407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Precipitation: topics covered</a:t>
            </a:r>
          </a:p>
        </p:txBody>
      </p:sp>
      <p:sp>
        <p:nvSpPr>
          <p:cNvPr id="4" name="TextBox 3"/>
          <p:cNvSpPr txBox="1"/>
          <p:nvPr/>
        </p:nvSpPr>
        <p:spPr>
          <a:xfrm>
            <a:off x="1306900" y="2238374"/>
            <a:ext cx="9736237" cy="646331"/>
          </a:xfrm>
          <a:prstGeom prst="rect">
            <a:avLst/>
          </a:prstGeom>
          <a:noFill/>
        </p:spPr>
        <p:txBody>
          <a:bodyPr wrap="square" rtlCol="0">
            <a:noAutofit/>
          </a:bodyPr>
          <a:lstStyle/>
          <a:p>
            <a:pPr marL="225425" indent="-225425"/>
            <a:r>
              <a:rPr lang="en-US" b="1" i="1" dirty="0"/>
              <a:t>Causes of precipitation:</a:t>
            </a:r>
            <a:r>
              <a:rPr lang="en-US" dirty="0"/>
              <a:t> the local and global circulations that generate the uplift necessary to cause meaningful precipitation</a:t>
            </a:r>
          </a:p>
        </p:txBody>
      </p:sp>
      <p:sp>
        <p:nvSpPr>
          <p:cNvPr id="5" name="TextBox 4"/>
          <p:cNvSpPr txBox="1"/>
          <p:nvPr/>
        </p:nvSpPr>
        <p:spPr>
          <a:xfrm>
            <a:off x="1306901" y="1462088"/>
            <a:ext cx="9342050" cy="646331"/>
          </a:xfrm>
          <a:prstGeom prst="rect">
            <a:avLst/>
          </a:prstGeom>
          <a:noFill/>
        </p:spPr>
        <p:txBody>
          <a:bodyPr wrap="square" rtlCol="0">
            <a:spAutoFit/>
          </a:bodyPr>
          <a:lstStyle/>
          <a:p>
            <a:pPr marL="231775" indent="-231775"/>
            <a:r>
              <a:rPr lang="en-US" b="1" i="1" dirty="0"/>
              <a:t>Water in the air:</a:t>
            </a:r>
            <a:r>
              <a:rPr lang="en-US" dirty="0"/>
              <a:t> the fundamental vocabulary and concepts necessary for characterizing the physics of water in the air</a:t>
            </a:r>
          </a:p>
        </p:txBody>
      </p:sp>
      <p:sp>
        <p:nvSpPr>
          <p:cNvPr id="9" name="TextBox 8">
            <a:extLst>
              <a:ext uri="{FF2B5EF4-FFF2-40B4-BE49-F238E27FC236}">
                <a16:creationId xmlns:a16="http://schemas.microsoft.com/office/drawing/2014/main" id="{9138E1C1-531F-454C-87A4-EA2592704B14}"/>
              </a:ext>
            </a:extLst>
          </p:cNvPr>
          <p:cNvSpPr txBox="1"/>
          <p:nvPr/>
        </p:nvSpPr>
        <p:spPr>
          <a:xfrm>
            <a:off x="1306899" y="3014660"/>
            <a:ext cx="9736237" cy="646331"/>
          </a:xfrm>
          <a:prstGeom prst="rect">
            <a:avLst/>
          </a:prstGeom>
          <a:noFill/>
        </p:spPr>
        <p:txBody>
          <a:bodyPr wrap="square" rtlCol="0">
            <a:noAutofit/>
          </a:bodyPr>
          <a:lstStyle/>
          <a:p>
            <a:pPr marL="225425" indent="-225425"/>
            <a:r>
              <a:rPr lang="en-US" b="1" i="1" dirty="0"/>
              <a:t>Types of precipitation:</a:t>
            </a:r>
            <a:r>
              <a:rPr lang="en-US" dirty="0"/>
              <a:t> the conditions that dictate the physical state of precipitation (e.g. rain vs. snow)</a:t>
            </a:r>
          </a:p>
        </p:txBody>
      </p:sp>
      <p:sp>
        <p:nvSpPr>
          <p:cNvPr id="10" name="TextBox 9">
            <a:extLst>
              <a:ext uri="{FF2B5EF4-FFF2-40B4-BE49-F238E27FC236}">
                <a16:creationId xmlns:a16="http://schemas.microsoft.com/office/drawing/2014/main" id="{B06D991E-3BF2-4624-9E79-B80D3CF0185B}"/>
              </a:ext>
            </a:extLst>
          </p:cNvPr>
          <p:cNvSpPr txBox="1"/>
          <p:nvPr/>
        </p:nvSpPr>
        <p:spPr>
          <a:xfrm>
            <a:off x="1306899" y="3790946"/>
            <a:ext cx="9736237" cy="646331"/>
          </a:xfrm>
          <a:prstGeom prst="rect">
            <a:avLst/>
          </a:prstGeom>
          <a:noFill/>
        </p:spPr>
        <p:txBody>
          <a:bodyPr wrap="square" rtlCol="0">
            <a:noAutofit/>
          </a:bodyPr>
          <a:lstStyle/>
          <a:p>
            <a:pPr marL="225425" indent="-225425"/>
            <a:r>
              <a:rPr lang="en-US" b="1" i="1" dirty="0"/>
              <a:t>Measurement of precipitation:</a:t>
            </a:r>
            <a:r>
              <a:rPr lang="en-US" dirty="0"/>
              <a:t> the basics of measuring precipitation at given location and translating point measurements to estimates of precipitation over watersheds</a:t>
            </a:r>
          </a:p>
        </p:txBody>
      </p:sp>
      <p:sp>
        <p:nvSpPr>
          <p:cNvPr id="11" name="TextBox 10">
            <a:extLst>
              <a:ext uri="{FF2B5EF4-FFF2-40B4-BE49-F238E27FC236}">
                <a16:creationId xmlns:a16="http://schemas.microsoft.com/office/drawing/2014/main" id="{341DB125-D6A8-43C9-9905-CAAB0D6677C4}"/>
              </a:ext>
            </a:extLst>
          </p:cNvPr>
          <p:cNvSpPr txBox="1"/>
          <p:nvPr/>
        </p:nvSpPr>
        <p:spPr>
          <a:xfrm>
            <a:off x="1306899" y="4567232"/>
            <a:ext cx="9736237" cy="646331"/>
          </a:xfrm>
          <a:prstGeom prst="rect">
            <a:avLst/>
          </a:prstGeom>
          <a:noFill/>
        </p:spPr>
        <p:txBody>
          <a:bodyPr wrap="square" rtlCol="0">
            <a:noAutofit/>
          </a:bodyPr>
          <a:lstStyle/>
          <a:p>
            <a:pPr marL="225425" indent="-225425"/>
            <a:r>
              <a:rPr lang="en-US" b="1" i="1" dirty="0"/>
              <a:t>Interpreting hyetographs:</a:t>
            </a:r>
            <a:r>
              <a:rPr lang="en-US" dirty="0"/>
              <a:t> fundamentals of interpreting visualizations of precipitation over time and the typical summary statistics and probabilistic approaches to analyzing hyetographs</a:t>
            </a:r>
          </a:p>
        </p:txBody>
      </p:sp>
      <p:sp>
        <p:nvSpPr>
          <p:cNvPr id="12" name="TextBox 11">
            <a:extLst>
              <a:ext uri="{FF2B5EF4-FFF2-40B4-BE49-F238E27FC236}">
                <a16:creationId xmlns:a16="http://schemas.microsoft.com/office/drawing/2014/main" id="{14AD22FA-BC8F-4D99-B648-6470A89745B0}"/>
              </a:ext>
            </a:extLst>
          </p:cNvPr>
          <p:cNvSpPr txBox="1"/>
          <p:nvPr/>
        </p:nvSpPr>
        <p:spPr>
          <a:xfrm>
            <a:off x="1306899" y="5343518"/>
            <a:ext cx="9736237" cy="646331"/>
          </a:xfrm>
          <a:prstGeom prst="rect">
            <a:avLst/>
          </a:prstGeom>
          <a:noFill/>
        </p:spPr>
        <p:txBody>
          <a:bodyPr wrap="square" rtlCol="0">
            <a:noAutofit/>
          </a:bodyPr>
          <a:lstStyle/>
          <a:p>
            <a:pPr marL="225425" indent="-225425"/>
            <a:r>
              <a:rPr lang="en-US" b="1" i="1" dirty="0"/>
              <a:t>Snow hydrology:</a:t>
            </a:r>
            <a:r>
              <a:rPr lang="en-US" dirty="0"/>
              <a:t> a brief introduction to understanding water storage in a seasonal snowpack, including consideration of the energy budget as the determinant of timing of snowmelt</a:t>
            </a:r>
          </a:p>
        </p:txBody>
      </p:sp>
      <p:sp>
        <p:nvSpPr>
          <p:cNvPr id="3" name="Rectangle 2">
            <a:extLst>
              <a:ext uri="{FF2B5EF4-FFF2-40B4-BE49-F238E27FC236}">
                <a16:creationId xmlns:a16="http://schemas.microsoft.com/office/drawing/2014/main" id="{AF5185BF-4FF7-4B7C-92EF-8939197D9F06}"/>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66</a:t>
            </a:fld>
            <a:endParaRPr lang="en-US" dirty="0">
              <a:solidFill>
                <a:schemeClr val="tx1"/>
              </a:solidFill>
            </a:endParaRPr>
          </a:p>
        </p:txBody>
      </p:sp>
    </p:spTree>
    <p:extLst>
      <p:ext uri="{BB962C8B-B14F-4D97-AF65-F5344CB8AC3E}">
        <p14:creationId xmlns:p14="http://schemas.microsoft.com/office/powerpoint/2010/main" val="1608538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Precipitation: saturation of air</a:t>
            </a:r>
          </a:p>
        </p:txBody>
      </p:sp>
      <p:pic>
        <p:nvPicPr>
          <p:cNvPr id="4" name="Picture 3"/>
          <p:cNvPicPr>
            <a:picLocks noChangeAspect="1"/>
          </p:cNvPicPr>
          <p:nvPr/>
        </p:nvPicPr>
        <p:blipFill>
          <a:blip r:embed="rId2"/>
          <a:stretch>
            <a:fillRect/>
          </a:stretch>
        </p:blipFill>
        <p:spPr>
          <a:xfrm>
            <a:off x="4657725" y="1399009"/>
            <a:ext cx="6086475" cy="5054386"/>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612532" y="1828800"/>
                <a:ext cx="3384305" cy="2439386"/>
              </a:xfrm>
              <a:prstGeom prst="rect">
                <a:avLst/>
              </a:prstGeom>
              <a:noFill/>
            </p:spPr>
            <p:txBody>
              <a:bodyPr wrap="square" rtlCol="0">
                <a:spAutoFit/>
              </a:bodyPr>
              <a:lstStyle/>
              <a:p>
                <a:r>
                  <a:rPr lang="en-US" dirty="0"/>
                  <a:t>Antoine Equation</a:t>
                </a:r>
              </a:p>
              <a:p>
                <a:endParaRPr lang="en-US" dirty="0"/>
              </a:p>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𝑒</m:t>
                          </m:r>
                        </m:e>
                        <m:sub>
                          <m:r>
                            <a:rPr lang="en-US" b="0" i="1" smtClean="0">
                              <a:latin typeface="Cambria Math" panose="02040503050406030204" pitchFamily="18" charset="0"/>
                            </a:rPr>
                            <m:t>𝑤</m:t>
                          </m:r>
                        </m:sub>
                        <m:sup>
                          <m:r>
                            <a:rPr lang="en-US" b="0" i="1" smtClean="0">
                              <a:latin typeface="Cambria Math" panose="02040503050406030204" pitchFamily="18" charset="0"/>
                            </a:rPr>
                            <m:t>∗</m:t>
                          </m:r>
                        </m:sup>
                      </m:sSub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d>
                            <m:dPr>
                              <m:ctrlPr>
                                <a:rPr lang="en-US" b="0" i="1" smtClean="0">
                                  <a:latin typeface="Cambria Math" panose="02040503050406030204" pitchFamily="18" charset="0"/>
                                </a:rPr>
                              </m:ctrlPr>
                            </m:dPr>
                            <m:e>
                              <m:r>
                                <a:rPr lang="en-US" b="0" i="1" smtClean="0">
                                  <a:latin typeface="Cambria Math" panose="02040503050406030204" pitchFamily="18" charset="0"/>
                                </a:rPr>
                                <m:t>8.07131−</m:t>
                              </m:r>
                              <m:f>
                                <m:fPr>
                                  <m:ctrlPr>
                                    <a:rPr lang="en-US" b="0" i="1" smtClean="0">
                                      <a:latin typeface="Cambria Math" panose="02040503050406030204" pitchFamily="18" charset="0"/>
                                    </a:rPr>
                                  </m:ctrlPr>
                                </m:fPr>
                                <m:num>
                                  <m:r>
                                    <a:rPr lang="en-US" b="0" i="1" smtClean="0">
                                      <a:latin typeface="Cambria Math" panose="02040503050406030204" pitchFamily="18" charset="0"/>
                                    </a:rPr>
                                    <m:t>1730.63</m:t>
                                  </m:r>
                                </m:num>
                                <m:den>
                                  <m:r>
                                    <a:rPr lang="en-US" b="0" i="1" smtClean="0">
                                      <a:latin typeface="Cambria Math" panose="02040503050406030204" pitchFamily="18" charset="0"/>
                                    </a:rPr>
                                    <m:t>233.426+</m:t>
                                  </m:r>
                                  <m:r>
                                    <a:rPr lang="en-US" b="0" i="1" smtClean="0">
                                      <a:latin typeface="Cambria Math" panose="02040503050406030204" pitchFamily="18" charset="0"/>
                                    </a:rPr>
                                    <m:t>𝑇</m:t>
                                  </m:r>
                                </m:den>
                              </m:f>
                            </m:e>
                          </m:d>
                        </m:sup>
                      </m:sSup>
                    </m:oMath>
                  </m:oMathPara>
                </a14:m>
                <a:endParaRPr lang="en-US" b="0" dirty="0"/>
              </a:p>
              <a:p>
                <a:endParaRPr lang="en-US" dirty="0"/>
              </a:p>
              <a:p>
                <a:r>
                  <a:rPr lang="en-US" dirty="0"/>
                  <a:t>Empirical equation for saturation vapor pressure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𝑒</m:t>
                        </m:r>
                      </m:e>
                      <m:sub>
                        <m:r>
                          <a:rPr lang="en-US" b="0" i="1" smtClean="0">
                            <a:latin typeface="Cambria Math" panose="02040503050406030204" pitchFamily="18" charset="0"/>
                          </a:rPr>
                          <m:t>𝑤</m:t>
                        </m:r>
                      </m:sub>
                      <m:sup>
                        <m:r>
                          <a:rPr lang="en-US" b="0" i="1" smtClean="0">
                            <a:latin typeface="Cambria Math" panose="02040503050406030204" pitchFamily="18" charset="0"/>
                          </a:rPr>
                          <m:t>∗</m:t>
                        </m:r>
                      </m:sup>
                    </m:sSubSup>
                  </m:oMath>
                </a14:m>
                <a:r>
                  <a:rPr lang="en-US" dirty="0"/>
                  <a:t>) in units of mm Hg based on temperature in units of </a:t>
                </a:r>
                <a:r>
                  <a:rPr lang="en-US" dirty="0">
                    <a:latin typeface="Calibri" panose="020F0502020204030204" pitchFamily="34" charset="0"/>
                  </a:rPr>
                  <a:t>°C</a:t>
                </a:r>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612532" y="1828800"/>
                <a:ext cx="3384305" cy="2439386"/>
              </a:xfrm>
              <a:prstGeom prst="rect">
                <a:avLst/>
              </a:prstGeom>
              <a:blipFill rotWithShape="0">
                <a:blip r:embed="rId3"/>
                <a:stretch>
                  <a:fillRect l="-1439" t="-1250" b="-3000"/>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B42A36C5-356A-4B8B-8190-A119E715B7C4}"/>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7</a:t>
            </a:fld>
            <a:endParaRPr lang="en-US" dirty="0">
              <a:solidFill>
                <a:schemeClr val="tx1"/>
              </a:solidFill>
            </a:endParaRPr>
          </a:p>
        </p:txBody>
      </p:sp>
    </p:spTree>
    <p:extLst>
      <p:ext uri="{BB962C8B-B14F-4D97-AF65-F5344CB8AC3E}">
        <p14:creationId xmlns:p14="http://schemas.microsoft.com/office/powerpoint/2010/main" val="2345181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Precipitation: physics of water in air</a:t>
            </a:r>
          </a:p>
        </p:txBody>
      </p:sp>
      <mc:AlternateContent xmlns:mc="http://schemas.openxmlformats.org/markup-compatibility/2006" xmlns:a14="http://schemas.microsoft.com/office/drawing/2010/main">
        <mc:Choice Requires="a14">
          <p:sp>
            <p:nvSpPr>
              <p:cNvPr id="8" name="TextBox 7"/>
              <p:cNvSpPr txBox="1"/>
              <p:nvPr/>
            </p:nvSpPr>
            <p:spPr>
              <a:xfrm>
                <a:off x="1306901" y="4134855"/>
                <a:ext cx="9342050" cy="495713"/>
              </a:xfrm>
              <a:prstGeom prst="rect">
                <a:avLst/>
              </a:prstGeom>
              <a:noFill/>
            </p:spPr>
            <p:txBody>
              <a:bodyPr wrap="square" rtlCol="0">
                <a:spAutoFit/>
              </a:bodyPr>
              <a:lstStyle/>
              <a:p>
                <a:r>
                  <a:rPr lang="en-US" b="1" i="1" dirty="0"/>
                  <a:t>Relative humidity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𝑾</m:t>
                        </m:r>
                      </m:e>
                      <m:sub>
                        <m:r>
                          <a:rPr lang="en-US" b="1" i="1" smtClean="0">
                            <a:latin typeface="Cambria Math" panose="02040503050406030204" pitchFamily="18" charset="0"/>
                          </a:rPr>
                          <m:t>𝒂</m:t>
                        </m:r>
                      </m:sub>
                    </m:sSub>
                    <m:r>
                      <a:rPr lang="en-US" b="1" i="1" smtClean="0">
                        <a:latin typeface="Cambria Math" panose="02040503050406030204" pitchFamily="18" charset="0"/>
                      </a:rPr>
                      <m:t>=</m:t>
                    </m:r>
                    <m:f>
                      <m:fPr>
                        <m:ctrlPr>
                          <a:rPr lang="en-US" b="1" i="1" smtClean="0">
                            <a:latin typeface="Cambria Math" panose="02040503050406030204" pitchFamily="18" charset="0"/>
                          </a:rPr>
                        </m:ctrlPr>
                      </m:fPr>
                      <m:num>
                        <m:sSub>
                          <m:sSubPr>
                            <m:ctrlPr>
                              <a:rPr lang="en-US" b="1" i="1">
                                <a:latin typeface="Cambria Math" panose="02040503050406030204" pitchFamily="18" charset="0"/>
                              </a:rPr>
                            </m:ctrlPr>
                          </m:sSubPr>
                          <m:e>
                            <m:r>
                              <a:rPr lang="en-US" b="1" i="1">
                                <a:latin typeface="Cambria Math" panose="02040503050406030204" pitchFamily="18" charset="0"/>
                              </a:rPr>
                              <m:t>𝒆</m:t>
                            </m:r>
                          </m:e>
                          <m:sub>
                            <m:r>
                              <a:rPr lang="en-US" b="1" i="1">
                                <a:latin typeface="Cambria Math" panose="02040503050406030204" pitchFamily="18" charset="0"/>
                              </a:rPr>
                              <m:t>𝒘</m:t>
                            </m:r>
                          </m:sub>
                        </m:sSub>
                      </m:num>
                      <m:den>
                        <m:sSubSup>
                          <m:sSubSupPr>
                            <m:ctrlPr>
                              <a:rPr lang="en-US" b="1" i="1" smtClean="0">
                                <a:latin typeface="Cambria Math" panose="02040503050406030204" pitchFamily="18" charset="0"/>
                              </a:rPr>
                            </m:ctrlPr>
                          </m:sSubSupPr>
                          <m:e>
                            <m:r>
                              <a:rPr lang="en-US" b="1" i="1" smtClean="0">
                                <a:latin typeface="Cambria Math" panose="02040503050406030204" pitchFamily="18" charset="0"/>
                              </a:rPr>
                              <m:t>𝒆</m:t>
                            </m:r>
                          </m:e>
                          <m:sub>
                            <m:r>
                              <a:rPr lang="en-US" b="1" i="1" smtClean="0">
                                <a:latin typeface="Cambria Math" panose="02040503050406030204" pitchFamily="18" charset="0"/>
                              </a:rPr>
                              <m:t>𝒘</m:t>
                            </m:r>
                          </m:sub>
                          <m:sup>
                            <m:r>
                              <a:rPr lang="en-US" b="1" i="1" smtClean="0">
                                <a:latin typeface="Cambria Math" panose="02040503050406030204" pitchFamily="18" charset="0"/>
                              </a:rPr>
                              <m:t>∗</m:t>
                            </m:r>
                          </m:sup>
                        </m:sSubSup>
                      </m:den>
                    </m:f>
                  </m:oMath>
                </a14:m>
                <a:r>
                  <a:rPr lang="en-US" b="1" i="1" dirty="0"/>
                  <a:t>):  </a:t>
                </a:r>
                <a:r>
                  <a:rPr lang="en-US" dirty="0"/>
                  <a:t>ratio of measured vapor pressure to saturation vapor pressure [1]</a:t>
                </a:r>
              </a:p>
            </p:txBody>
          </p:sp>
        </mc:Choice>
        <mc:Fallback xmlns="">
          <p:sp>
            <p:nvSpPr>
              <p:cNvPr id="8" name="TextBox 7"/>
              <p:cNvSpPr txBox="1">
                <a:spLocks noRot="1" noChangeAspect="1" noMove="1" noResize="1" noEditPoints="1" noAdjustHandles="1" noChangeArrowheads="1" noChangeShapeType="1" noTextEdit="1"/>
              </p:cNvSpPr>
              <p:nvPr/>
            </p:nvSpPr>
            <p:spPr>
              <a:xfrm>
                <a:off x="1306901" y="4134855"/>
                <a:ext cx="9342050" cy="495713"/>
              </a:xfrm>
              <a:prstGeom prst="rect">
                <a:avLst/>
              </a:prstGeom>
              <a:blipFill>
                <a:blip r:embed="rId2"/>
                <a:stretch>
                  <a:fillRect l="-522"/>
                </a:stretch>
              </a:blipFill>
            </p:spPr>
            <p:txBody>
              <a:bodyPr/>
              <a:lstStyle/>
              <a:p>
                <a:r>
                  <a:rPr lang="en-US">
                    <a:noFill/>
                  </a:rPr>
                  <a:t> </a:t>
                </a:r>
              </a:p>
            </p:txBody>
          </p:sp>
        </mc:Fallback>
      </mc:AlternateContent>
      <p:sp>
        <p:nvSpPr>
          <p:cNvPr id="12" name="TextBox 11"/>
          <p:cNvSpPr txBox="1"/>
          <p:nvPr/>
        </p:nvSpPr>
        <p:spPr>
          <a:xfrm>
            <a:off x="2011750" y="4573005"/>
            <a:ext cx="9342050" cy="369332"/>
          </a:xfrm>
          <a:prstGeom prst="rect">
            <a:avLst/>
          </a:prstGeom>
          <a:noFill/>
        </p:spPr>
        <p:txBody>
          <a:bodyPr wrap="square" rtlCol="0">
            <a:spAutoFit/>
          </a:bodyPr>
          <a:lstStyle/>
          <a:p>
            <a:r>
              <a:rPr lang="en-US" dirty="0"/>
              <a:t>Often given as percent: &lt; 100% means under-saturated, &gt; 100% means over-saturated</a:t>
            </a:r>
          </a:p>
        </p:txBody>
      </p:sp>
      <p:sp>
        <p:nvSpPr>
          <p:cNvPr id="11" name="TextBox 10">
            <a:extLst>
              <a:ext uri="{FF2B5EF4-FFF2-40B4-BE49-F238E27FC236}">
                <a16:creationId xmlns:a16="http://schemas.microsoft.com/office/drawing/2014/main" id="{C6046446-B7AE-4CBB-84DE-4C670EA5D9B6}"/>
              </a:ext>
            </a:extLst>
          </p:cNvPr>
          <p:cNvSpPr txBox="1"/>
          <p:nvPr/>
        </p:nvSpPr>
        <p:spPr>
          <a:xfrm>
            <a:off x="1306901" y="2238375"/>
            <a:ext cx="8000588" cy="369332"/>
          </a:xfrm>
          <a:prstGeom prst="rect">
            <a:avLst/>
          </a:prstGeom>
          <a:noFill/>
        </p:spPr>
        <p:txBody>
          <a:bodyPr wrap="none" rtlCol="0">
            <a:spAutoFit/>
          </a:bodyPr>
          <a:lstStyle/>
          <a:p>
            <a:r>
              <a:rPr lang="en-US" b="1" i="1" dirty="0"/>
              <a:t>Vapor pressure (or absolute vapor pressure):</a:t>
            </a:r>
            <a:r>
              <a:rPr lang="en-US" dirty="0"/>
              <a:t> partial pressure of water in air [F L</a:t>
            </a:r>
            <a:r>
              <a:rPr lang="en-US" baseline="30000" dirty="0"/>
              <a:t>-2</a:t>
            </a:r>
            <a:r>
              <a:rPr lang="en-US" dirty="0"/>
              <a: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617B635-229E-40BA-9533-E949865D8D91}"/>
                  </a:ext>
                </a:extLst>
              </p:cNvPr>
              <p:cNvSpPr txBox="1"/>
              <p:nvPr/>
            </p:nvSpPr>
            <p:spPr>
              <a:xfrm>
                <a:off x="1306901" y="1462088"/>
                <a:ext cx="9342050" cy="646331"/>
              </a:xfrm>
              <a:prstGeom prst="rect">
                <a:avLst/>
              </a:prstGeom>
              <a:noFill/>
            </p:spPr>
            <p:txBody>
              <a:bodyPr wrap="square" rtlCol="0">
                <a:spAutoFit/>
              </a:bodyPr>
              <a:lstStyle/>
              <a:p>
                <a:pPr marL="231775" indent="-231775"/>
                <a:r>
                  <a:rPr lang="en-US" b="1" i="1" dirty="0"/>
                  <a:t>Partial pressure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𝒆</m:t>
                        </m:r>
                      </m:e>
                      <m:sub>
                        <m:r>
                          <a:rPr lang="en-US" b="1" i="1">
                            <a:latin typeface="Cambria Math" panose="02040503050406030204" pitchFamily="18" charset="0"/>
                          </a:rPr>
                          <m:t>𝒘</m:t>
                        </m:r>
                      </m:sub>
                    </m:sSub>
                  </m:oMath>
                </a14:m>
                <a:r>
                  <a:rPr lang="en-US" b="1" i="1" dirty="0"/>
                  <a:t>):</a:t>
                </a:r>
                <a:r>
                  <a:rPr lang="en-US" dirty="0"/>
                  <a:t> the amount of a gas in a mixture of gasses expressed as the force per unit area exerted by that gas [F L</a:t>
                </a:r>
                <a:r>
                  <a:rPr lang="en-US" baseline="30000" dirty="0"/>
                  <a:t>-2</a:t>
                </a:r>
                <a:r>
                  <a:rPr lang="en-US" dirty="0"/>
                  <a:t>] example units: kPa (</a:t>
                </a:r>
                <a:r>
                  <a:rPr lang="en-US" dirty="0" err="1"/>
                  <a:t>kN</a:t>
                </a:r>
                <a:r>
                  <a:rPr lang="en-US" dirty="0"/>
                  <a:t> m</a:t>
                </a:r>
                <a:r>
                  <a:rPr lang="en-US" baseline="30000" dirty="0"/>
                  <a:t>-2</a:t>
                </a:r>
                <a:r>
                  <a:rPr lang="en-US" dirty="0"/>
                  <a:t>), psi, mm Hg</a:t>
                </a:r>
              </a:p>
            </p:txBody>
          </p:sp>
        </mc:Choice>
        <mc:Fallback xmlns="">
          <p:sp>
            <p:nvSpPr>
              <p:cNvPr id="14" name="TextBox 13">
                <a:extLst>
                  <a:ext uri="{FF2B5EF4-FFF2-40B4-BE49-F238E27FC236}">
                    <a16:creationId xmlns:a16="http://schemas.microsoft.com/office/drawing/2014/main" id="{1617B635-229E-40BA-9533-E949865D8D91}"/>
                  </a:ext>
                </a:extLst>
              </p:cNvPr>
              <p:cNvSpPr txBox="1">
                <a:spLocks noRot="1" noChangeAspect="1" noMove="1" noResize="1" noEditPoints="1" noAdjustHandles="1" noChangeArrowheads="1" noChangeShapeType="1" noTextEdit="1"/>
              </p:cNvSpPr>
              <p:nvPr/>
            </p:nvSpPr>
            <p:spPr>
              <a:xfrm>
                <a:off x="1306901" y="1462088"/>
                <a:ext cx="9342050" cy="646331"/>
              </a:xfrm>
              <a:prstGeom prst="rect">
                <a:avLst/>
              </a:prstGeom>
              <a:blipFill>
                <a:blip r:embed="rId3"/>
                <a:stretch>
                  <a:fillRect l="-522" t="-5660" b="-14151"/>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4D116D1F-4B97-4B49-B04C-FA3554349971}"/>
              </a:ext>
            </a:extLst>
          </p:cNvPr>
          <p:cNvSpPr txBox="1"/>
          <p:nvPr/>
        </p:nvSpPr>
        <p:spPr>
          <a:xfrm>
            <a:off x="1306901" y="2713076"/>
            <a:ext cx="8872429" cy="369332"/>
          </a:xfrm>
          <a:prstGeom prst="rect">
            <a:avLst/>
          </a:prstGeom>
          <a:noFill/>
        </p:spPr>
        <p:txBody>
          <a:bodyPr wrap="none" rtlCol="0">
            <a:spAutoFit/>
          </a:bodyPr>
          <a:lstStyle/>
          <a:p>
            <a:r>
              <a:rPr lang="en-US" b="1" i="1" dirty="0"/>
              <a:t>Absolute humidity:</a:t>
            </a:r>
            <a:r>
              <a:rPr lang="en-US" dirty="0"/>
              <a:t> concentration or density of water in the air [M L</a:t>
            </a:r>
            <a:r>
              <a:rPr lang="en-US" baseline="30000" dirty="0"/>
              <a:t>-3</a:t>
            </a:r>
            <a:r>
              <a:rPr lang="en-US" dirty="0"/>
              <a:t>] example units: kg m</a:t>
            </a:r>
            <a:r>
              <a:rPr lang="en-US" baseline="30000" dirty="0"/>
              <a:t>-3</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9FED266-C812-49A1-8501-CD1ACCFE085F}"/>
                  </a:ext>
                </a:extLst>
              </p:cNvPr>
              <p:cNvSpPr txBox="1"/>
              <p:nvPr/>
            </p:nvSpPr>
            <p:spPr>
              <a:xfrm>
                <a:off x="1306901" y="3094487"/>
                <a:ext cx="9342050" cy="646331"/>
              </a:xfrm>
              <a:prstGeom prst="rect">
                <a:avLst/>
              </a:prstGeom>
              <a:noFill/>
            </p:spPr>
            <p:txBody>
              <a:bodyPr wrap="square" rtlCol="0">
                <a:spAutoFit/>
              </a:bodyPr>
              <a:lstStyle/>
              <a:p>
                <a:pPr marL="231775" indent="-231775"/>
                <a:r>
                  <a:rPr lang="en-US" b="1" i="1" dirty="0"/>
                  <a:t>Saturation vapor pressure (</a:t>
                </a:r>
                <a14:m>
                  <m:oMath xmlns:m="http://schemas.openxmlformats.org/officeDocument/2006/math">
                    <m:sSubSup>
                      <m:sSubSupPr>
                        <m:ctrlPr>
                          <a:rPr lang="en-US" b="1" i="1" smtClean="0">
                            <a:latin typeface="Cambria Math" panose="02040503050406030204" pitchFamily="18" charset="0"/>
                          </a:rPr>
                        </m:ctrlPr>
                      </m:sSubSupPr>
                      <m:e>
                        <m:r>
                          <a:rPr lang="en-US" b="1" i="1">
                            <a:latin typeface="Cambria Math" panose="02040503050406030204" pitchFamily="18" charset="0"/>
                          </a:rPr>
                          <m:t>𝒆</m:t>
                        </m:r>
                      </m:e>
                      <m:sub>
                        <m:r>
                          <a:rPr lang="en-US" b="1" i="1">
                            <a:latin typeface="Cambria Math" panose="02040503050406030204" pitchFamily="18" charset="0"/>
                          </a:rPr>
                          <m:t>𝒘</m:t>
                        </m:r>
                      </m:sub>
                      <m:sup>
                        <m:r>
                          <a:rPr lang="en-US" b="1" i="1" smtClean="0">
                            <a:latin typeface="Cambria Math" panose="02040503050406030204" pitchFamily="18" charset="0"/>
                          </a:rPr>
                          <m:t>∗</m:t>
                        </m:r>
                      </m:sup>
                    </m:sSubSup>
                  </m:oMath>
                </a14:m>
                <a:r>
                  <a:rPr lang="en-US" b="1" i="1" dirty="0"/>
                  <a:t>):</a:t>
                </a:r>
                <a:r>
                  <a:rPr lang="en-US" dirty="0"/>
                  <a:t>  vapor pressure at saturation, or the limit of how much water vapor the air can hold [F L</a:t>
                </a:r>
                <a:r>
                  <a:rPr lang="en-US" baseline="30000" dirty="0"/>
                  <a:t>-2</a:t>
                </a:r>
                <a:r>
                  <a:rPr lang="en-US" dirty="0"/>
                  <a:t>]</a:t>
                </a:r>
              </a:p>
            </p:txBody>
          </p:sp>
        </mc:Choice>
        <mc:Fallback xmlns="">
          <p:sp>
            <p:nvSpPr>
              <p:cNvPr id="16" name="TextBox 15">
                <a:extLst>
                  <a:ext uri="{FF2B5EF4-FFF2-40B4-BE49-F238E27FC236}">
                    <a16:creationId xmlns:a16="http://schemas.microsoft.com/office/drawing/2014/main" id="{29FED266-C812-49A1-8501-CD1ACCFE085F}"/>
                  </a:ext>
                </a:extLst>
              </p:cNvPr>
              <p:cNvSpPr txBox="1">
                <a:spLocks noRot="1" noChangeAspect="1" noMove="1" noResize="1" noEditPoints="1" noAdjustHandles="1" noChangeArrowheads="1" noChangeShapeType="1" noTextEdit="1"/>
              </p:cNvSpPr>
              <p:nvPr/>
            </p:nvSpPr>
            <p:spPr>
              <a:xfrm>
                <a:off x="1306901" y="3094487"/>
                <a:ext cx="9342050" cy="646331"/>
              </a:xfrm>
              <a:prstGeom prst="rect">
                <a:avLst/>
              </a:prstGeom>
              <a:blipFill>
                <a:blip r:embed="rId4"/>
                <a:stretch>
                  <a:fillRect l="-522" t="-5660" b="-14151"/>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E8616C93-4E0B-4676-9271-AB25A49134AA}"/>
              </a:ext>
            </a:extLst>
          </p:cNvPr>
          <p:cNvSpPr txBox="1"/>
          <p:nvPr/>
        </p:nvSpPr>
        <p:spPr>
          <a:xfrm>
            <a:off x="2011750" y="3721144"/>
            <a:ext cx="9342050" cy="369332"/>
          </a:xfrm>
          <a:prstGeom prst="rect">
            <a:avLst/>
          </a:prstGeom>
          <a:noFill/>
        </p:spPr>
        <p:txBody>
          <a:bodyPr wrap="square" rtlCol="0">
            <a:spAutoFit/>
          </a:bodyPr>
          <a:lstStyle/>
          <a:p>
            <a:r>
              <a:rPr lang="en-US" dirty="0"/>
              <a:t>Function of temperature</a:t>
            </a:r>
          </a:p>
        </p:txBody>
      </p:sp>
      <p:sp>
        <p:nvSpPr>
          <p:cNvPr id="3" name="Rectangle 2">
            <a:extLst>
              <a:ext uri="{FF2B5EF4-FFF2-40B4-BE49-F238E27FC236}">
                <a16:creationId xmlns:a16="http://schemas.microsoft.com/office/drawing/2014/main" id="{939839F5-738B-45C6-BE15-3E0E1E3E1B7F}"/>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8</a:t>
            </a:fld>
            <a:endParaRPr lang="en-US" dirty="0">
              <a:solidFill>
                <a:schemeClr val="tx1"/>
              </a:solidFill>
            </a:endParaRPr>
          </a:p>
        </p:txBody>
      </p:sp>
    </p:spTree>
    <p:extLst>
      <p:ext uri="{BB962C8B-B14F-4D97-AF65-F5344CB8AC3E}">
        <p14:creationId xmlns:p14="http://schemas.microsoft.com/office/powerpoint/2010/main" val="119457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Precipitation: relative humidity</a:t>
            </a:r>
          </a:p>
        </p:txBody>
      </p:sp>
      <p:pic>
        <p:nvPicPr>
          <p:cNvPr id="4" name="Picture 3"/>
          <p:cNvPicPr>
            <a:picLocks noChangeAspect="1"/>
          </p:cNvPicPr>
          <p:nvPr/>
        </p:nvPicPr>
        <p:blipFill>
          <a:blip r:embed="rId2"/>
          <a:stretch>
            <a:fillRect/>
          </a:stretch>
        </p:blipFill>
        <p:spPr>
          <a:xfrm>
            <a:off x="3800475" y="1360909"/>
            <a:ext cx="6086475" cy="5054386"/>
          </a:xfrm>
          <a:prstGeom prst="rect">
            <a:avLst/>
          </a:prstGeom>
        </p:spPr>
      </p:pic>
      <p:sp>
        <p:nvSpPr>
          <p:cNvPr id="3" name="Oval 2"/>
          <p:cNvSpPr/>
          <p:nvPr/>
        </p:nvSpPr>
        <p:spPr>
          <a:xfrm>
            <a:off x="7334250" y="5086350"/>
            <a:ext cx="114300" cy="1333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endCxn id="3" idx="0"/>
          </p:cNvCxnSpPr>
          <p:nvPr/>
        </p:nvCxnSpPr>
        <p:spPr>
          <a:xfrm>
            <a:off x="7391400" y="4686300"/>
            <a:ext cx="0" cy="400050"/>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p:cNvSpPr txBox="1"/>
              <p:nvPr/>
            </p:nvSpPr>
            <p:spPr>
              <a:xfrm>
                <a:off x="7802352" y="4601389"/>
                <a:ext cx="1730795" cy="618311"/>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i="1">
                              <a:latin typeface="Cambria Math" panose="02040503050406030204" pitchFamily="18" charset="0"/>
                            </a:rPr>
                            <m:t>2 </m:t>
                          </m:r>
                          <m:r>
                            <m:rPr>
                              <m:sty m:val="p"/>
                            </m:rPr>
                            <a:rPr lang="en-US" i="0">
                              <a:latin typeface="Cambria Math" panose="02040503050406030204" pitchFamily="18" charset="0"/>
                            </a:rPr>
                            <m:t>kPa</m:t>
                          </m:r>
                        </m:num>
                        <m:den>
                          <m:r>
                            <a:rPr lang="en-US" b="0" i="1" smtClean="0">
                              <a:latin typeface="Cambria Math" panose="02040503050406030204" pitchFamily="18" charset="0"/>
                            </a:rPr>
                            <m:t>3.5 </m:t>
                          </m:r>
                          <m:r>
                            <m:rPr>
                              <m:sty m:val="p"/>
                            </m:rPr>
                            <a:rPr lang="en-US" b="0" i="0" smtClean="0">
                              <a:latin typeface="Cambria Math" panose="02040503050406030204" pitchFamily="18" charset="0"/>
                            </a:rPr>
                            <m:t>kPa</m:t>
                          </m:r>
                        </m:den>
                      </m:f>
                      <m:r>
                        <a:rPr lang="en-US" b="0" i="1" smtClean="0">
                          <a:latin typeface="Cambria Math" panose="02040503050406030204" pitchFamily="18" charset="0"/>
                        </a:rPr>
                        <m:t>=0.57</m:t>
                      </m:r>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7802352" y="4601389"/>
                <a:ext cx="1730795" cy="618311"/>
              </a:xfrm>
              <a:prstGeom prst="rect">
                <a:avLst/>
              </a:prstGeom>
              <a:blipFill rotWithShape="0">
                <a:blip r:embed="rId3"/>
                <a:stretch>
                  <a:fillRect/>
                </a:stretch>
              </a:blipFill>
            </p:spPr>
            <p:txBody>
              <a:bodyPr/>
              <a:lstStyle/>
              <a:p>
                <a:r>
                  <a:rPr lang="en-US">
                    <a:noFill/>
                  </a:rPr>
                  <a:t> </a:t>
                </a:r>
              </a:p>
            </p:txBody>
          </p:sp>
        </mc:Fallback>
      </mc:AlternateContent>
      <p:sp>
        <p:nvSpPr>
          <p:cNvPr id="8" name="TextBox 7"/>
          <p:cNvSpPr txBox="1"/>
          <p:nvPr/>
        </p:nvSpPr>
        <p:spPr>
          <a:xfrm>
            <a:off x="10153650" y="4448879"/>
            <a:ext cx="1771650" cy="923330"/>
          </a:xfrm>
          <a:prstGeom prst="rect">
            <a:avLst/>
          </a:prstGeom>
          <a:noFill/>
        </p:spPr>
        <p:txBody>
          <a:bodyPr wrap="square" rtlCol="0">
            <a:spAutoFit/>
          </a:bodyPr>
          <a:lstStyle/>
          <a:p>
            <a:r>
              <a:rPr lang="en-US" dirty="0"/>
              <a:t>Relative humidity is</a:t>
            </a:r>
          </a:p>
          <a:p>
            <a:r>
              <a:rPr lang="en-US" dirty="0"/>
              <a:t>~57%</a:t>
            </a:r>
          </a:p>
        </p:txBody>
      </p:sp>
      <p:sp>
        <p:nvSpPr>
          <p:cNvPr id="9" name="Freeform 8"/>
          <p:cNvSpPr/>
          <p:nvPr/>
        </p:nvSpPr>
        <p:spPr>
          <a:xfrm>
            <a:off x="7429500" y="5229225"/>
            <a:ext cx="2819400" cy="371545"/>
          </a:xfrm>
          <a:custGeom>
            <a:avLst/>
            <a:gdLst>
              <a:gd name="connsiteX0" fmla="*/ 0 w 2819400"/>
              <a:gd name="connsiteY0" fmla="*/ 0 h 371545"/>
              <a:gd name="connsiteX1" fmla="*/ 295275 w 2819400"/>
              <a:gd name="connsiteY1" fmla="*/ 228600 h 371545"/>
              <a:gd name="connsiteX2" fmla="*/ 628650 w 2819400"/>
              <a:gd name="connsiteY2" fmla="*/ 323850 h 371545"/>
              <a:gd name="connsiteX3" fmla="*/ 1228725 w 2819400"/>
              <a:gd name="connsiteY3" fmla="*/ 371475 h 371545"/>
              <a:gd name="connsiteX4" fmla="*/ 2390775 w 2819400"/>
              <a:gd name="connsiteY4" fmla="*/ 314325 h 371545"/>
              <a:gd name="connsiteX5" fmla="*/ 2819400 w 2819400"/>
              <a:gd name="connsiteY5" fmla="*/ 95250 h 37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9400" h="371545">
                <a:moveTo>
                  <a:pt x="0" y="0"/>
                </a:moveTo>
                <a:cubicBezTo>
                  <a:pt x="95250" y="87312"/>
                  <a:pt x="190500" y="174625"/>
                  <a:pt x="295275" y="228600"/>
                </a:cubicBezTo>
                <a:cubicBezTo>
                  <a:pt x="400050" y="282575"/>
                  <a:pt x="473075" y="300038"/>
                  <a:pt x="628650" y="323850"/>
                </a:cubicBezTo>
                <a:cubicBezTo>
                  <a:pt x="784225" y="347662"/>
                  <a:pt x="935038" y="373062"/>
                  <a:pt x="1228725" y="371475"/>
                </a:cubicBezTo>
                <a:cubicBezTo>
                  <a:pt x="1522412" y="369888"/>
                  <a:pt x="2125663" y="360362"/>
                  <a:pt x="2390775" y="314325"/>
                </a:cubicBezTo>
                <a:cubicBezTo>
                  <a:pt x="2655887" y="268288"/>
                  <a:pt x="2737643" y="181769"/>
                  <a:pt x="2819400" y="9525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334250" y="3036462"/>
            <a:ext cx="1597617" cy="369332"/>
          </a:xfrm>
          <a:prstGeom prst="rect">
            <a:avLst/>
          </a:prstGeom>
          <a:noFill/>
        </p:spPr>
        <p:txBody>
          <a:bodyPr wrap="none" rtlCol="0">
            <a:spAutoFit/>
          </a:bodyPr>
          <a:lstStyle/>
          <a:p>
            <a:r>
              <a:rPr lang="en-US" dirty="0"/>
              <a:t>Over-saturated</a:t>
            </a:r>
          </a:p>
        </p:txBody>
      </p:sp>
      <p:sp>
        <p:nvSpPr>
          <p:cNvPr id="10" name="TextBox 9"/>
          <p:cNvSpPr txBox="1"/>
          <p:nvPr/>
        </p:nvSpPr>
        <p:spPr>
          <a:xfrm>
            <a:off x="8734338" y="3628390"/>
            <a:ext cx="1734514" cy="369332"/>
          </a:xfrm>
          <a:prstGeom prst="rect">
            <a:avLst/>
          </a:prstGeom>
          <a:noFill/>
        </p:spPr>
        <p:txBody>
          <a:bodyPr wrap="none" rtlCol="0">
            <a:spAutoFit/>
          </a:bodyPr>
          <a:lstStyle/>
          <a:p>
            <a:r>
              <a:rPr lang="en-US" dirty="0"/>
              <a:t>Under-saturated</a:t>
            </a:r>
          </a:p>
        </p:txBody>
      </p:sp>
      <p:cxnSp>
        <p:nvCxnSpPr>
          <p:cNvPr id="11" name="Straight Arrow Connector 10"/>
          <p:cNvCxnSpPr/>
          <p:nvPr/>
        </p:nvCxnSpPr>
        <p:spPr>
          <a:xfrm flipV="1">
            <a:off x="4533900" y="4686300"/>
            <a:ext cx="2857500" cy="25400"/>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p:cNvSpPr txBox="1"/>
              <p:nvPr/>
            </p:nvSpPr>
            <p:spPr>
              <a:xfrm>
                <a:off x="341435" y="1816769"/>
                <a:ext cx="3384305" cy="2439386"/>
              </a:xfrm>
              <a:prstGeom prst="rect">
                <a:avLst/>
              </a:prstGeom>
              <a:noFill/>
            </p:spPr>
            <p:txBody>
              <a:bodyPr wrap="square" rtlCol="0">
                <a:spAutoFit/>
              </a:bodyPr>
              <a:lstStyle/>
              <a:p>
                <a:r>
                  <a:rPr lang="en-US" dirty="0"/>
                  <a:t>Antoine Equation</a:t>
                </a:r>
              </a:p>
              <a:p>
                <a:endParaRPr lang="en-US" dirty="0"/>
              </a:p>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𝑒</m:t>
                          </m:r>
                        </m:e>
                        <m:sub>
                          <m:r>
                            <a:rPr lang="en-US" b="0" i="1" smtClean="0">
                              <a:latin typeface="Cambria Math" panose="02040503050406030204" pitchFamily="18" charset="0"/>
                            </a:rPr>
                            <m:t>𝑤</m:t>
                          </m:r>
                        </m:sub>
                        <m:sup>
                          <m:r>
                            <a:rPr lang="en-US" b="0" i="1" smtClean="0">
                              <a:latin typeface="Cambria Math" panose="02040503050406030204" pitchFamily="18" charset="0"/>
                            </a:rPr>
                            <m:t>∗</m:t>
                          </m:r>
                        </m:sup>
                      </m:sSub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d>
                            <m:dPr>
                              <m:ctrlPr>
                                <a:rPr lang="en-US" b="0" i="1" smtClean="0">
                                  <a:latin typeface="Cambria Math" panose="02040503050406030204" pitchFamily="18" charset="0"/>
                                </a:rPr>
                              </m:ctrlPr>
                            </m:dPr>
                            <m:e>
                              <m:r>
                                <a:rPr lang="en-US" b="0" i="1" smtClean="0">
                                  <a:latin typeface="Cambria Math" panose="02040503050406030204" pitchFamily="18" charset="0"/>
                                </a:rPr>
                                <m:t>8.07131−</m:t>
                              </m:r>
                              <m:f>
                                <m:fPr>
                                  <m:ctrlPr>
                                    <a:rPr lang="en-US" b="0" i="1" smtClean="0">
                                      <a:latin typeface="Cambria Math" panose="02040503050406030204" pitchFamily="18" charset="0"/>
                                    </a:rPr>
                                  </m:ctrlPr>
                                </m:fPr>
                                <m:num>
                                  <m:r>
                                    <a:rPr lang="en-US" b="0" i="1" smtClean="0">
                                      <a:latin typeface="Cambria Math" panose="02040503050406030204" pitchFamily="18" charset="0"/>
                                    </a:rPr>
                                    <m:t>1730.63</m:t>
                                  </m:r>
                                </m:num>
                                <m:den>
                                  <m:r>
                                    <a:rPr lang="en-US" b="0" i="1" smtClean="0">
                                      <a:latin typeface="Cambria Math" panose="02040503050406030204" pitchFamily="18" charset="0"/>
                                    </a:rPr>
                                    <m:t>233.426+</m:t>
                                  </m:r>
                                  <m:r>
                                    <a:rPr lang="en-US" b="0" i="1" smtClean="0">
                                      <a:latin typeface="Cambria Math" panose="02040503050406030204" pitchFamily="18" charset="0"/>
                                    </a:rPr>
                                    <m:t>𝑇</m:t>
                                  </m:r>
                                </m:den>
                              </m:f>
                            </m:e>
                          </m:d>
                        </m:sup>
                      </m:sSup>
                    </m:oMath>
                  </m:oMathPara>
                </a14:m>
                <a:endParaRPr lang="en-US" b="0" dirty="0"/>
              </a:p>
              <a:p>
                <a:endParaRPr lang="en-US" dirty="0"/>
              </a:p>
              <a:p>
                <a:r>
                  <a:rPr lang="en-US" dirty="0"/>
                  <a:t>Empirical equation for saturation vapor pressure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𝑒</m:t>
                        </m:r>
                      </m:e>
                      <m:sub>
                        <m:r>
                          <a:rPr lang="en-US" b="0" i="1" smtClean="0">
                            <a:latin typeface="Cambria Math" panose="02040503050406030204" pitchFamily="18" charset="0"/>
                          </a:rPr>
                          <m:t>𝑤</m:t>
                        </m:r>
                      </m:sub>
                      <m:sup>
                        <m:r>
                          <a:rPr lang="en-US" b="0" i="1" smtClean="0">
                            <a:latin typeface="Cambria Math" panose="02040503050406030204" pitchFamily="18" charset="0"/>
                          </a:rPr>
                          <m:t>∗</m:t>
                        </m:r>
                      </m:sup>
                    </m:sSubSup>
                  </m:oMath>
                </a14:m>
                <a:r>
                  <a:rPr lang="en-US" dirty="0"/>
                  <a:t>) in units of mm Hg based on temperature in units of </a:t>
                </a:r>
                <a:r>
                  <a:rPr lang="en-US" dirty="0">
                    <a:latin typeface="Calibri" panose="020F0502020204030204" pitchFamily="34" charset="0"/>
                  </a:rPr>
                  <a:t>°C</a:t>
                </a:r>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341435" y="1816769"/>
                <a:ext cx="3384305" cy="2439386"/>
              </a:xfrm>
              <a:prstGeom prst="rect">
                <a:avLst/>
              </a:prstGeom>
              <a:blipFill rotWithShape="0">
                <a:blip r:embed="rId4"/>
                <a:stretch>
                  <a:fillRect l="-1441" t="-1250" b="-3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341435" y="4381077"/>
                <a:ext cx="3384305" cy="1721305"/>
              </a:xfrm>
              <a:prstGeom prst="rect">
                <a:avLst/>
              </a:prstGeom>
              <a:noFill/>
            </p:spPr>
            <p:txBody>
              <a:bodyPr wrap="square" rtlCol="0">
                <a:spAutoFit/>
              </a:bodyPr>
              <a:lstStyle/>
              <a:p>
                <a:r>
                  <a:rPr lang="en-US" dirty="0"/>
                  <a:t>Relative humidity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𝑎</m:t>
                        </m:r>
                      </m:sub>
                    </m:sSub>
                  </m:oMath>
                </a14:m>
                <a:r>
                  <a:rPr lang="en-US" dirty="0"/>
                  <a:t>) is the absolute vapor pressure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𝑤</m:t>
                        </m:r>
                      </m:sub>
                    </m:sSub>
                  </m:oMath>
                </a14:m>
                <a:r>
                  <a:rPr lang="en-US" dirty="0"/>
                  <a:t>) divided by the saturation vapor pressure.</a:t>
                </a:r>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𝑎</m:t>
                          </m:r>
                        </m:sub>
                      </m:sSub>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𝑤</m:t>
                              </m:r>
                            </m:sub>
                          </m:sSub>
                        </m:num>
                        <m:den>
                          <m:sSubSup>
                            <m:sSubSupPr>
                              <m:ctrlPr>
                                <a:rPr lang="en-US" i="1">
                                  <a:latin typeface="Cambria Math" panose="02040503050406030204" pitchFamily="18" charset="0"/>
                                </a:rPr>
                              </m:ctrlPr>
                            </m:sSubSupPr>
                            <m:e>
                              <m:r>
                                <a:rPr lang="en-US" i="1">
                                  <a:latin typeface="Cambria Math" panose="02040503050406030204" pitchFamily="18" charset="0"/>
                                </a:rPr>
                                <m:t>𝑒</m:t>
                              </m:r>
                            </m:e>
                            <m:sub>
                              <m:r>
                                <a:rPr lang="en-US" i="1">
                                  <a:latin typeface="Cambria Math" panose="02040503050406030204" pitchFamily="18" charset="0"/>
                                </a:rPr>
                                <m:t>𝑤</m:t>
                              </m:r>
                            </m:sub>
                            <m:sup>
                              <m:r>
                                <a:rPr lang="en-US" i="1">
                                  <a:latin typeface="Cambria Math" panose="02040503050406030204" pitchFamily="18" charset="0"/>
                                </a:rPr>
                                <m:t>∗</m:t>
                              </m:r>
                            </m:sup>
                          </m:sSubSup>
                        </m:den>
                      </m:f>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341435" y="4381077"/>
                <a:ext cx="3384305" cy="1721305"/>
              </a:xfrm>
              <a:prstGeom prst="rect">
                <a:avLst/>
              </a:prstGeom>
              <a:blipFill rotWithShape="0">
                <a:blip r:embed="rId5"/>
                <a:stretch>
                  <a:fillRect l="-1441" t="-2128"/>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2C60E5F8-0443-47DF-B196-203E49F04E00}"/>
              </a:ext>
            </a:extLst>
          </p:cNvPr>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F43F26-13A7-4866-8B02-0FF36CE1A273}" type="slidenum">
              <a:rPr lang="en-US" smtClean="0">
                <a:solidFill>
                  <a:schemeClr val="tx1"/>
                </a:solidFill>
              </a:rPr>
              <a:t>9</a:t>
            </a:fld>
            <a:endParaRPr lang="en-US" dirty="0">
              <a:solidFill>
                <a:schemeClr val="tx1"/>
              </a:solidFill>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E273748-5EF7-4F13-BCE9-A80A9839C4C7}"/>
                  </a:ext>
                </a:extLst>
              </p:cNvPr>
              <p:cNvSpPr txBox="1"/>
              <p:nvPr/>
            </p:nvSpPr>
            <p:spPr>
              <a:xfrm>
                <a:off x="9916990" y="1700213"/>
                <a:ext cx="1933575" cy="1477328"/>
              </a:xfrm>
              <a:prstGeom prst="rect">
                <a:avLst/>
              </a:prstGeom>
              <a:noFill/>
            </p:spPr>
            <p:txBody>
              <a:bodyPr wrap="square" rtlCol="0">
                <a:spAutoFit/>
              </a:bodyPr>
              <a:lstStyle/>
              <a:p>
                <a14:m>
                  <m:oMath xmlns:m="http://schemas.openxmlformats.org/officeDocument/2006/math">
                    <m:r>
                      <a:rPr lang="en-US" b="0" i="1" smtClean="0">
                        <a:latin typeface="Cambria Math" panose="02040503050406030204" pitchFamily="18" charset="0"/>
                      </a:rPr>
                      <m:t>𝑇</m:t>
                    </m:r>
                  </m:oMath>
                </a14:m>
                <a:r>
                  <a:rPr lang="en-US" dirty="0"/>
                  <a:t> is 27 </a:t>
                </a:r>
                <a:r>
                  <a:rPr lang="en-US" dirty="0">
                    <a:latin typeface="Calibri" panose="020F0502020204030204" pitchFamily="34" charset="0"/>
                  </a:rPr>
                  <a:t>°C and absolute vapor pressure is 2 kPa. What is the relative humidity?</a:t>
                </a:r>
                <a:endParaRPr lang="en-US" dirty="0"/>
              </a:p>
            </p:txBody>
          </p:sp>
        </mc:Choice>
        <mc:Fallback xmlns="">
          <p:sp>
            <p:nvSpPr>
              <p:cNvPr id="17" name="TextBox 16">
                <a:extLst>
                  <a:ext uri="{FF2B5EF4-FFF2-40B4-BE49-F238E27FC236}">
                    <a16:creationId xmlns:a16="http://schemas.microsoft.com/office/drawing/2014/main" id="{1E273748-5EF7-4F13-BCE9-A80A9839C4C7}"/>
                  </a:ext>
                </a:extLst>
              </p:cNvPr>
              <p:cNvSpPr txBox="1">
                <a:spLocks noRot="1" noChangeAspect="1" noMove="1" noResize="1" noEditPoints="1" noAdjustHandles="1" noChangeArrowheads="1" noChangeShapeType="1" noTextEdit="1"/>
              </p:cNvSpPr>
              <p:nvPr/>
            </p:nvSpPr>
            <p:spPr>
              <a:xfrm>
                <a:off x="9916990" y="1700213"/>
                <a:ext cx="1933575" cy="1477328"/>
              </a:xfrm>
              <a:prstGeom prst="rect">
                <a:avLst/>
              </a:prstGeom>
              <a:blipFill>
                <a:blip r:embed="rId6"/>
                <a:stretch>
                  <a:fillRect l="-2839" t="-2479" b="-5785"/>
                </a:stretch>
              </a:blipFill>
            </p:spPr>
            <p:txBody>
              <a:bodyPr/>
              <a:lstStyle/>
              <a:p>
                <a:r>
                  <a:rPr lang="en-US">
                    <a:noFill/>
                  </a:rPr>
                  <a:t> </a:t>
                </a:r>
              </a:p>
            </p:txBody>
          </p:sp>
        </mc:Fallback>
      </mc:AlternateContent>
    </p:spTree>
    <p:extLst>
      <p:ext uri="{BB962C8B-B14F-4D97-AF65-F5344CB8AC3E}">
        <p14:creationId xmlns:p14="http://schemas.microsoft.com/office/powerpoint/2010/main" val="345720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20000"/>
            <a:lumOff val="80000"/>
          </a:schemeClr>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10049</TotalTime>
  <Words>4532</Words>
  <Application>Microsoft Office PowerPoint</Application>
  <PresentationFormat>Widescreen</PresentationFormat>
  <Paragraphs>699</Paragraphs>
  <Slides>66</Slides>
  <Notes>10</Notes>
  <HiddenSlides>1</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72" baseType="lpstr">
      <vt:lpstr>Arial</vt:lpstr>
      <vt:lpstr>Calibri</vt:lpstr>
      <vt:lpstr>Calibri Light</vt:lpstr>
      <vt:lpstr>Cambria Math</vt:lpstr>
      <vt:lpstr>Office Theme</vt:lpstr>
      <vt:lpstr>Equation</vt:lpstr>
      <vt:lpstr>Precipitation</vt:lpstr>
      <vt:lpstr>Annual water balance</vt:lpstr>
      <vt:lpstr>Hydrologic processes</vt:lpstr>
      <vt:lpstr>Precipitation: topics covered</vt:lpstr>
      <vt:lpstr>Precipitation: topics covered</vt:lpstr>
      <vt:lpstr>Precipitation: physics of water in air</vt:lpstr>
      <vt:lpstr>Precipitation: saturation of air</vt:lpstr>
      <vt:lpstr>Precipitation: physics of water in air</vt:lpstr>
      <vt:lpstr>Precipitation: relative humidity</vt:lpstr>
      <vt:lpstr>Precipitation: relative humidity</vt:lpstr>
      <vt:lpstr>Precipitation: physics of water in air</vt:lpstr>
      <vt:lpstr>Precipitation: dew point</vt:lpstr>
      <vt:lpstr>Precipitation: dew point</vt:lpstr>
      <vt:lpstr>Precipitation: topics covered</vt:lpstr>
      <vt:lpstr>Precipitation: steps for formation</vt:lpstr>
      <vt:lpstr>Uplift: inherently tied to the energy balance</vt:lpstr>
      <vt:lpstr>Uplift: global circulation </vt:lpstr>
      <vt:lpstr>Uplift: global circulation </vt:lpstr>
      <vt:lpstr>Uplift: global circulation </vt:lpstr>
      <vt:lpstr>Uplift: global circulation</vt:lpstr>
      <vt:lpstr>Anomalies and teleconnections</vt:lpstr>
      <vt:lpstr>Uplift: causes</vt:lpstr>
      <vt:lpstr>Precipitation: topics covered</vt:lpstr>
      <vt:lpstr>Precipitation: rain or snow?</vt:lpstr>
      <vt:lpstr>Precipitation: rain or snow?</vt:lpstr>
      <vt:lpstr>Precipitation: rain or snow?</vt:lpstr>
      <vt:lpstr>Precipitation: topics covered</vt:lpstr>
      <vt:lpstr>Precipitation: measurement</vt:lpstr>
      <vt:lpstr>Precipitation: measurement</vt:lpstr>
      <vt:lpstr>Precipitation: measurement</vt:lpstr>
      <vt:lpstr>Precipitation: sources of error</vt:lpstr>
      <vt:lpstr>Precipitation: spatial distribution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Precipitation: topics covered</vt:lpstr>
      <vt:lpstr>Precipitation: examples of hyetographs and orographic effect</vt:lpstr>
      <vt:lpstr>Precipitation: the hyetograph</vt:lpstr>
      <vt:lpstr>Precipitation: the hyetograph (cumulative)</vt:lpstr>
      <vt:lpstr>Precipitation: risk and probabilistic analysis</vt:lpstr>
      <vt:lpstr>Precipitation: risk and probabilistic analysis</vt:lpstr>
      <vt:lpstr>Precipitation: risk and probabilistic analysis</vt:lpstr>
      <vt:lpstr>PowerPoint Presentation</vt:lpstr>
      <vt:lpstr>PowerPoint Presentation</vt:lpstr>
      <vt:lpstr>Precipitation: topics covered</vt:lpstr>
      <vt:lpstr>Precipitation: rain vs. snow</vt:lpstr>
      <vt:lpstr>Precipitation: storage in snowpack</vt:lpstr>
      <vt:lpstr>Snowmelt</vt:lpstr>
      <vt:lpstr>Snowmelt: water and heat budget</vt:lpstr>
      <vt:lpstr>Thought exercise: conditions for large melt events</vt:lpstr>
      <vt:lpstr>Snowmelt: periods and phases</vt:lpstr>
      <vt:lpstr>Snowmelt: periods and phases</vt:lpstr>
      <vt:lpstr>Sample problem: energy necessary to produce meltwater</vt:lpstr>
      <vt:lpstr>Warming Phase (Sensible Heat)</vt:lpstr>
      <vt:lpstr>Sample problem: energy necessary to produce meltwater</vt:lpstr>
      <vt:lpstr>Ripening Phase (Latent Heat)</vt:lpstr>
      <vt:lpstr>Snow Water Equivalent, [L]</vt:lpstr>
      <vt:lpstr>Sample problem: energy necessary to produce meltwater</vt:lpstr>
      <vt:lpstr>Sample problem: energy necessary to produce meltwater</vt:lpstr>
      <vt:lpstr>Sample problem: energy necessary to produce meltwater</vt:lpstr>
      <vt:lpstr>Snowmelt: simple temperature index models</vt:lpstr>
      <vt:lpstr>Precipitation: topics covered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Stream flow and hydrographs</dc:title>
  <dc:creator>Payn, Robert</dc:creator>
  <cp:lastModifiedBy>Payn, Robert</cp:lastModifiedBy>
  <cp:revision>516</cp:revision>
  <cp:lastPrinted>2014-09-11T22:47:07Z</cp:lastPrinted>
  <dcterms:created xsi:type="dcterms:W3CDTF">2014-08-22T16:25:32Z</dcterms:created>
  <dcterms:modified xsi:type="dcterms:W3CDTF">2022-09-30T12:50:54Z</dcterms:modified>
</cp:coreProperties>
</file>