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97" d="100"/>
          <a:sy n="97" d="100"/>
        </p:scale>
        <p:origin x="96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5406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1485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4358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8695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64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45180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30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44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201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8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535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89CD5B3-327C-4D3F-8AC0-98A71B9C4916}" type="datetimeFigureOut">
              <a:rPr lang="en-US" smtClean="0"/>
              <a:t>10/4/2022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D82FD-6FA8-420F-8244-76DDA1E8A9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634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1.png"/><Relationship Id="rId7" Type="http://schemas.openxmlformats.org/officeDocument/2006/relationships/image" Target="../media/image2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5" Type="http://schemas.openxmlformats.org/officeDocument/2006/relationships/image" Target="../media/image24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1.png"/><Relationship Id="rId7" Type="http://schemas.openxmlformats.org/officeDocument/2006/relationships/image" Target="../media/image26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5.png"/><Relationship Id="rId11" Type="http://schemas.openxmlformats.org/officeDocument/2006/relationships/image" Target="../media/image31.png"/><Relationship Id="rId5" Type="http://schemas.openxmlformats.org/officeDocument/2006/relationships/image" Target="../media/image24.png"/><Relationship Id="rId10" Type="http://schemas.openxmlformats.org/officeDocument/2006/relationships/image" Target="../media/image30.png"/><Relationship Id="rId4" Type="http://schemas.openxmlformats.org/officeDocument/2006/relationships/image" Target="../media/image23.png"/><Relationship Id="rId9" Type="http://schemas.openxmlformats.org/officeDocument/2006/relationships/image" Target="../media/image29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2.png"/><Relationship Id="rId5" Type="http://schemas.openxmlformats.org/officeDocument/2006/relationships/image" Target="../media/image29.png"/><Relationship Id="rId4" Type="http://schemas.openxmlformats.org/officeDocument/2006/relationships/image" Target="../media/image2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5.png"/><Relationship Id="rId7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5.png"/><Relationship Id="rId7" Type="http://schemas.openxmlformats.org/officeDocument/2006/relationships/image" Target="../media/image1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0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5.png"/><Relationship Id="rId7" Type="http://schemas.openxmlformats.org/officeDocument/2006/relationships/image" Target="../media/image18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5" Type="http://schemas.openxmlformats.org/officeDocument/2006/relationships/image" Target="../media/image16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20.png"/><Relationship Id="rId7" Type="http://schemas.openxmlformats.org/officeDocument/2006/relationships/image" Target="../media/image19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1.png"/><Relationship Id="rId5" Type="http://schemas.openxmlformats.org/officeDocument/2006/relationships/image" Target="../media/image17.png"/><Relationship Id="rId4" Type="http://schemas.openxmlformats.org/officeDocument/2006/relationships/image" Target="../media/image1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516697" y="2676088"/>
            <a:ext cx="741126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Derivation of a saturating hyperbolic model</a:t>
            </a:r>
          </a:p>
        </p:txBody>
      </p:sp>
    </p:spTree>
    <p:extLst>
      <p:ext uri="{BB962C8B-B14F-4D97-AF65-F5344CB8AC3E}">
        <p14:creationId xmlns:p14="http://schemas.microsoft.com/office/powerpoint/2010/main" val="141657462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2844" y="723032"/>
            <a:ext cx="37786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Hyperbolic saturation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99718" y="944750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51507" y="5494618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665228" y="1983138"/>
                <a:ext cx="9009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5228" y="1983138"/>
                <a:ext cx="900952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H="1">
            <a:off x="4566180" y="2213971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 flipV="1">
            <a:off x="4709243" y="2345094"/>
            <a:ext cx="4198775" cy="3144420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63960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8775" h="91558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400176" y="691020"/>
                  <a:pt x="1847461" y="755780"/>
                </a:cubicBezTo>
                <a:cubicBezTo>
                  <a:pt x="2294746" y="820540"/>
                  <a:pt x="2711697" y="856345"/>
                  <a:pt x="3103583" y="882978"/>
                </a:cubicBezTo>
                <a:cubicBezTo>
                  <a:pt x="3495469" y="909611"/>
                  <a:pt x="3833711" y="912864"/>
                  <a:pt x="4198775" y="91558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9278308" y="2204639"/>
                <a:ext cx="25593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8308" y="2204639"/>
                <a:ext cx="2559355" cy="369332"/>
              </a:xfrm>
              <a:prstGeom prst="rect">
                <a:avLst/>
              </a:prstGeom>
              <a:blipFill>
                <a:blip r:embed="rId3"/>
                <a:stretch>
                  <a:fillRect l="-190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21037" y="1482936"/>
                <a:ext cx="2247090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037" y="1482936"/>
                <a:ext cx="2247090" cy="73103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24500" y="2432225"/>
                <a:ext cx="25708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What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/>
                  <a:t>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500" y="2432225"/>
                <a:ext cx="2570897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3555" t="-10526" r="-2844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1380" y="3033527"/>
                <a:ext cx="2247089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380" y="3033527"/>
                <a:ext cx="2247089" cy="73103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378853" y="3058345"/>
                <a:ext cx="1215653" cy="7223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8853" y="3058345"/>
                <a:ext cx="1215653" cy="72231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674602" y="3481069"/>
                <a:ext cx="900951" cy="7223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4602" y="3481069"/>
                <a:ext cx="900951" cy="72231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/>
          <p:cNvCxnSpPr/>
          <p:nvPr/>
        </p:nvCxnSpPr>
        <p:spPr>
          <a:xfrm flipH="1">
            <a:off x="4548742" y="3859963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4688701" y="3859963"/>
            <a:ext cx="815704" cy="2109633"/>
            <a:chOff x="4688701" y="3859963"/>
            <a:chExt cx="815704" cy="2109633"/>
          </a:xfrm>
        </p:grpSpPr>
        <p:cxnSp>
          <p:nvCxnSpPr>
            <p:cNvPr id="29" name="Straight Connector 28"/>
            <p:cNvCxnSpPr/>
            <p:nvPr/>
          </p:nvCxnSpPr>
          <p:spPr>
            <a:xfrm flipH="1" flipV="1">
              <a:off x="4688701" y="3860951"/>
              <a:ext cx="599395" cy="0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flipV="1">
              <a:off x="5288096" y="3859963"/>
              <a:ext cx="1" cy="1638849"/>
            </a:xfrm>
            <a:prstGeom prst="line">
              <a:avLst/>
            </a:prstGeom>
            <a:ln w="28575">
              <a:solidFill>
                <a:srgbClr val="FF0000"/>
              </a:solidFill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31" name="TextBox 30"/>
                <p:cNvSpPr txBox="1"/>
                <p:nvPr/>
              </p:nvSpPr>
              <p:spPr>
                <a:xfrm>
                  <a:off x="5071786" y="5507931"/>
                  <a:ext cx="432619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oMath>
                    </m:oMathPara>
                  </a14:m>
                  <a:endParaRPr lang="en-US" sz="2400" dirty="0"/>
                </a:p>
              </p:txBody>
            </p:sp>
          </mc:Choice>
          <mc:Fallback xmlns="">
            <p:sp>
              <p:nvSpPr>
                <p:cNvPr id="31" name="TextBox 3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071786" y="5507931"/>
                  <a:ext cx="432619" cy="461665"/>
                </a:xfrm>
                <a:prstGeom prst="rect">
                  <a:avLst/>
                </a:prstGeom>
                <a:blipFill rotWithShape="0"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</p:grpSp>
    </p:spTree>
    <p:extLst>
      <p:ext uri="{BB962C8B-B14F-4D97-AF65-F5344CB8AC3E}">
        <p14:creationId xmlns:p14="http://schemas.microsoft.com/office/powerpoint/2010/main" val="102812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22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2844" y="723032"/>
            <a:ext cx="37786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Hyperbolic saturation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99718" y="944750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51507" y="5494618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665228" y="1983138"/>
                <a:ext cx="9009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5228" y="1983138"/>
                <a:ext cx="900952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H="1">
            <a:off x="4566180" y="2213971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 flipV="1">
            <a:off x="4709243" y="2345094"/>
            <a:ext cx="4198775" cy="3144420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63960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8775" h="91558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400176" y="691020"/>
                  <a:pt x="1847461" y="755780"/>
                </a:cubicBezTo>
                <a:cubicBezTo>
                  <a:pt x="2294746" y="820540"/>
                  <a:pt x="2711697" y="856345"/>
                  <a:pt x="3103583" y="882978"/>
                </a:cubicBezTo>
                <a:cubicBezTo>
                  <a:pt x="3495469" y="909611"/>
                  <a:pt x="3833711" y="912864"/>
                  <a:pt x="4198775" y="91558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9278308" y="2204639"/>
                <a:ext cx="25593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8308" y="2204639"/>
                <a:ext cx="2559355" cy="369332"/>
              </a:xfrm>
              <a:prstGeom prst="rect">
                <a:avLst/>
              </a:prstGeom>
              <a:blipFill>
                <a:blip r:embed="rId3"/>
                <a:stretch>
                  <a:fillRect l="-190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721037" y="1482936"/>
                <a:ext cx="2247090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21037" y="1482936"/>
                <a:ext cx="2247090" cy="73103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524500" y="2432225"/>
                <a:ext cx="257089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dirty="0"/>
                  <a:t>What is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sz="2400" dirty="0"/>
                  <a:t> if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sz="2400" dirty="0"/>
                  <a:t>?</a:t>
                </a:r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24500" y="2432225"/>
                <a:ext cx="2570897" cy="461665"/>
              </a:xfrm>
              <a:prstGeom prst="rect">
                <a:avLst/>
              </a:prstGeom>
              <a:blipFill rotWithShape="0">
                <a:blip r:embed="rId5"/>
                <a:stretch>
                  <a:fillRect l="-3555" t="-10526" r="-2844" b="-2894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1380" y="3033527"/>
                <a:ext cx="2247089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1380" y="3033527"/>
                <a:ext cx="2247089" cy="731034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2" name="TextBox 21"/>
              <p:cNvSpPr txBox="1"/>
              <p:nvPr/>
            </p:nvSpPr>
            <p:spPr>
              <a:xfrm>
                <a:off x="2378853" y="3058345"/>
                <a:ext cx="1215653" cy="7223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2" name="TextBox 2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378853" y="3058345"/>
                <a:ext cx="1215653" cy="72231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674602" y="3481069"/>
                <a:ext cx="900951" cy="7223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4602" y="3481069"/>
                <a:ext cx="900951" cy="72231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/>
          <p:cNvCxnSpPr/>
          <p:nvPr/>
        </p:nvCxnSpPr>
        <p:spPr>
          <a:xfrm flipH="1">
            <a:off x="4548742" y="3859963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4688701" y="3860951"/>
            <a:ext cx="599395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5288096" y="3859963"/>
            <a:ext cx="1" cy="1638849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878332" y="5511012"/>
                <a:ext cx="926599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h𝑎𝑙𝑓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8332" y="5511012"/>
                <a:ext cx="926599" cy="491288"/>
              </a:xfrm>
              <a:prstGeom prst="rect">
                <a:avLst/>
              </a:prstGeom>
              <a:blipFill rotWithShape="0">
                <a:blip r:embed="rId9"/>
                <a:stretch>
                  <a:fillRect b="-12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33813" y="4619610"/>
                <a:ext cx="2741071" cy="828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h𝑎𝑙𝑓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3813" y="4619610"/>
                <a:ext cx="2741071" cy="828945"/>
              </a:xfrm>
              <a:prstGeom prst="rect">
                <a:avLst/>
              </a:prstGeom>
              <a:blipFill rotWithShape="0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1251451" y="4018308"/>
                <a:ext cx="1505797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𝑎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h𝑎𝑙𝑓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51451" y="4018308"/>
                <a:ext cx="1505797" cy="491288"/>
              </a:xfrm>
              <a:prstGeom prst="rect">
                <a:avLst/>
              </a:prstGeom>
              <a:blipFill rotWithShape="0">
                <a:blip r:embed="rId11"/>
                <a:stretch>
                  <a:fillRect b="-12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055386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" grpId="0"/>
      <p:bldP spid="2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2844" y="723032"/>
            <a:ext cx="37786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Hyperbolic saturation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99718" y="944750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51507" y="5494618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665228" y="1983138"/>
                <a:ext cx="9009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5228" y="1983138"/>
                <a:ext cx="900952" cy="461665"/>
              </a:xfrm>
              <a:prstGeom prst="rect">
                <a:avLst/>
              </a:prstGeom>
              <a:blipFill rotWithShape="0">
                <a:blip r:embed="rId2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H="1">
            <a:off x="4566180" y="2213971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 flipV="1">
            <a:off x="4709243" y="2345094"/>
            <a:ext cx="4198775" cy="3144420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63960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8775" h="91558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400176" y="691020"/>
                  <a:pt x="1847461" y="755780"/>
                </a:cubicBezTo>
                <a:cubicBezTo>
                  <a:pt x="2294746" y="820540"/>
                  <a:pt x="2711697" y="856345"/>
                  <a:pt x="3103583" y="882978"/>
                </a:cubicBezTo>
                <a:cubicBezTo>
                  <a:pt x="3495469" y="909611"/>
                  <a:pt x="3833711" y="912864"/>
                  <a:pt x="4198775" y="91558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9278308" y="2204639"/>
                <a:ext cx="25593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8308" y="2204639"/>
                <a:ext cx="2559355" cy="369332"/>
              </a:xfrm>
              <a:prstGeom prst="rect">
                <a:avLst/>
              </a:prstGeom>
              <a:blipFill>
                <a:blip r:embed="rId3"/>
                <a:stretch>
                  <a:fillRect l="-190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" name="TextBox 23"/>
              <p:cNvSpPr txBox="1"/>
              <p:nvPr/>
            </p:nvSpPr>
            <p:spPr>
              <a:xfrm>
                <a:off x="3674602" y="3481069"/>
                <a:ext cx="900951" cy="72231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𝑦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𝑚𝑎𝑥</m:t>
                              </m:r>
                            </m:sub>
                          </m:sSub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4" name="TextBox 2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74602" y="3481069"/>
                <a:ext cx="900951" cy="72231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8" name="Straight Connector 27"/>
          <p:cNvCxnSpPr/>
          <p:nvPr/>
        </p:nvCxnSpPr>
        <p:spPr>
          <a:xfrm flipH="1">
            <a:off x="4548742" y="3859963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flipH="1" flipV="1">
            <a:off x="4688701" y="3860951"/>
            <a:ext cx="599395" cy="0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 flipV="1">
            <a:off x="5288096" y="3859963"/>
            <a:ext cx="1" cy="1638849"/>
          </a:xfrm>
          <a:prstGeom prst="line">
            <a:avLst/>
          </a:prstGeom>
          <a:ln w="28575">
            <a:solidFill>
              <a:srgbClr val="FF0000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31" name="TextBox 30"/>
              <p:cNvSpPr txBox="1"/>
              <p:nvPr/>
            </p:nvSpPr>
            <p:spPr>
              <a:xfrm>
                <a:off x="4878332" y="5511012"/>
                <a:ext cx="926599" cy="49128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h𝑎𝑙𝑓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31" name="TextBox 3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78332" y="5511012"/>
                <a:ext cx="926599" cy="491288"/>
              </a:xfrm>
              <a:prstGeom prst="rect">
                <a:avLst/>
              </a:prstGeom>
              <a:blipFill rotWithShape="0">
                <a:blip r:embed="rId5"/>
                <a:stretch>
                  <a:fillRect b="-1234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639719" y="1516149"/>
                <a:ext cx="2741071" cy="82894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𝑥</m:t>
                              </m:r>
                            </m:e>
                            <m:sub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h𝑎𝑙𝑓</m:t>
                              </m:r>
                            </m:sub>
                          </m:sSub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9719" y="1516149"/>
                <a:ext cx="2741071" cy="82894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398574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1570" y="721453"/>
            <a:ext cx="2579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The hyperbola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6509857" y="1468073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102217" y="3833769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6644081" y="1535185"/>
            <a:ext cx="2416029" cy="2181138"/>
          </a:xfrm>
          <a:custGeom>
            <a:avLst/>
            <a:gdLst>
              <a:gd name="connsiteX0" fmla="*/ 0 w 2416029"/>
              <a:gd name="connsiteY0" fmla="*/ 0 h 2181138"/>
              <a:gd name="connsiteX1" fmla="*/ 83890 w 2416029"/>
              <a:gd name="connsiteY1" fmla="*/ 1291905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58723 w 2416029"/>
              <a:gd name="connsiteY1" fmla="*/ 1300294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58723 w 2416029"/>
              <a:gd name="connsiteY1" fmla="*/ 1300294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25835 w 2416029"/>
              <a:gd name="connsiteY1" fmla="*/ 1224793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25835 w 2416029"/>
              <a:gd name="connsiteY1" fmla="*/ 1224793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553359"/>
              <a:gd name="connsiteY0" fmla="*/ 0 h 2199644"/>
              <a:gd name="connsiteX1" fmla="*/ 100668 w 2553359"/>
              <a:gd name="connsiteY1" fmla="*/ 1241571 h 2199644"/>
              <a:gd name="connsiteX2" fmla="*/ 562062 w 2553359"/>
              <a:gd name="connsiteY2" fmla="*/ 1963024 h 2199644"/>
              <a:gd name="connsiteX3" fmla="*/ 2416029 w 2553359"/>
              <a:gd name="connsiteY3" fmla="*/ 2181138 h 2199644"/>
              <a:gd name="connsiteX4" fmla="*/ 2416029 w 2553359"/>
              <a:gd name="connsiteY4" fmla="*/ 2189527 h 2199644"/>
              <a:gd name="connsiteX0" fmla="*/ 0 w 2547899"/>
              <a:gd name="connsiteY0" fmla="*/ 0 h 2181138"/>
              <a:gd name="connsiteX1" fmla="*/ 100668 w 2547899"/>
              <a:gd name="connsiteY1" fmla="*/ 1241571 h 2181138"/>
              <a:gd name="connsiteX2" fmla="*/ 562062 w 2547899"/>
              <a:gd name="connsiteY2" fmla="*/ 1963024 h 2181138"/>
              <a:gd name="connsiteX3" fmla="*/ 2416029 w 2547899"/>
              <a:gd name="connsiteY3" fmla="*/ 2181138 h 2181138"/>
              <a:gd name="connsiteX4" fmla="*/ 2399251 w 2547899"/>
              <a:gd name="connsiteY4" fmla="*/ 1963024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6029" h="2181138">
                <a:moveTo>
                  <a:pt x="0" y="0"/>
                </a:moveTo>
                <a:cubicBezTo>
                  <a:pt x="4893" y="478872"/>
                  <a:pt x="48936" y="914400"/>
                  <a:pt x="100668" y="1241571"/>
                </a:cubicBezTo>
                <a:cubicBezTo>
                  <a:pt x="152400" y="1568742"/>
                  <a:pt x="176169" y="1806430"/>
                  <a:pt x="562062" y="1963024"/>
                </a:cubicBezTo>
                <a:cubicBezTo>
                  <a:pt x="947955" y="2119618"/>
                  <a:pt x="2109831" y="2181138"/>
                  <a:pt x="2416029" y="218113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6375634" y="1149292"/>
                <a:ext cx="21982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375634" y="1149292"/>
                <a:ext cx="2198294" cy="369332"/>
              </a:xfrm>
              <a:prstGeom prst="rect">
                <a:avLst/>
              </a:prstGeom>
              <a:blipFill>
                <a:blip r:embed="rId3"/>
                <a:stretch>
                  <a:fillRect l="-2500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9194333" y="3464437"/>
                <a:ext cx="22016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194333" y="3464437"/>
                <a:ext cx="2201693" cy="369332"/>
              </a:xfrm>
              <a:prstGeom prst="rect">
                <a:avLst/>
              </a:prstGeom>
              <a:blipFill>
                <a:blip r:embed="rId4"/>
                <a:stretch>
                  <a:fillRect l="-2216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" name="Freeform 12"/>
          <p:cNvSpPr/>
          <p:nvPr/>
        </p:nvSpPr>
        <p:spPr>
          <a:xfrm rot="10800000">
            <a:off x="3959605" y="3976165"/>
            <a:ext cx="2416029" cy="2181138"/>
          </a:xfrm>
          <a:custGeom>
            <a:avLst/>
            <a:gdLst>
              <a:gd name="connsiteX0" fmla="*/ 0 w 2416029"/>
              <a:gd name="connsiteY0" fmla="*/ 0 h 2181138"/>
              <a:gd name="connsiteX1" fmla="*/ 83890 w 2416029"/>
              <a:gd name="connsiteY1" fmla="*/ 1291905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58723 w 2416029"/>
              <a:gd name="connsiteY1" fmla="*/ 1300294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58723 w 2416029"/>
              <a:gd name="connsiteY1" fmla="*/ 1300294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25835 w 2416029"/>
              <a:gd name="connsiteY1" fmla="*/ 1224793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25835 w 2416029"/>
              <a:gd name="connsiteY1" fmla="*/ 1224793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553359"/>
              <a:gd name="connsiteY0" fmla="*/ 0 h 2199644"/>
              <a:gd name="connsiteX1" fmla="*/ 100668 w 2553359"/>
              <a:gd name="connsiteY1" fmla="*/ 1241571 h 2199644"/>
              <a:gd name="connsiteX2" fmla="*/ 562062 w 2553359"/>
              <a:gd name="connsiteY2" fmla="*/ 1963024 h 2199644"/>
              <a:gd name="connsiteX3" fmla="*/ 2416029 w 2553359"/>
              <a:gd name="connsiteY3" fmla="*/ 2181138 h 2199644"/>
              <a:gd name="connsiteX4" fmla="*/ 2416029 w 2553359"/>
              <a:gd name="connsiteY4" fmla="*/ 2189527 h 2199644"/>
              <a:gd name="connsiteX0" fmla="*/ 0 w 2547899"/>
              <a:gd name="connsiteY0" fmla="*/ 0 h 2181138"/>
              <a:gd name="connsiteX1" fmla="*/ 100668 w 2547899"/>
              <a:gd name="connsiteY1" fmla="*/ 1241571 h 2181138"/>
              <a:gd name="connsiteX2" fmla="*/ 562062 w 2547899"/>
              <a:gd name="connsiteY2" fmla="*/ 1963024 h 2181138"/>
              <a:gd name="connsiteX3" fmla="*/ 2416029 w 2547899"/>
              <a:gd name="connsiteY3" fmla="*/ 2181138 h 2181138"/>
              <a:gd name="connsiteX4" fmla="*/ 2399251 w 2547899"/>
              <a:gd name="connsiteY4" fmla="*/ 1963024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6029" h="2181138">
                <a:moveTo>
                  <a:pt x="0" y="0"/>
                </a:moveTo>
                <a:cubicBezTo>
                  <a:pt x="4893" y="478872"/>
                  <a:pt x="48936" y="914400"/>
                  <a:pt x="100668" y="1241571"/>
                </a:cubicBezTo>
                <a:cubicBezTo>
                  <a:pt x="152400" y="1568742"/>
                  <a:pt x="176169" y="1806430"/>
                  <a:pt x="562062" y="1963024"/>
                </a:cubicBezTo>
                <a:cubicBezTo>
                  <a:pt x="947955" y="2119618"/>
                  <a:pt x="2109831" y="2181138"/>
                  <a:pt x="2416029" y="218113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0952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1570" y="721453"/>
            <a:ext cx="2579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The hyperbola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4699718" y="944750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51507" y="5494618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4825982" y="1013839"/>
            <a:ext cx="4651867" cy="4360593"/>
          </a:xfrm>
          <a:custGeom>
            <a:avLst/>
            <a:gdLst>
              <a:gd name="connsiteX0" fmla="*/ 0 w 2416029"/>
              <a:gd name="connsiteY0" fmla="*/ 0 h 2181138"/>
              <a:gd name="connsiteX1" fmla="*/ 83890 w 2416029"/>
              <a:gd name="connsiteY1" fmla="*/ 1291905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58723 w 2416029"/>
              <a:gd name="connsiteY1" fmla="*/ 1300294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58723 w 2416029"/>
              <a:gd name="connsiteY1" fmla="*/ 1300294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25835 w 2416029"/>
              <a:gd name="connsiteY1" fmla="*/ 1224793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25835 w 2416029"/>
              <a:gd name="connsiteY1" fmla="*/ 1224793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553359"/>
              <a:gd name="connsiteY0" fmla="*/ 0 h 2199644"/>
              <a:gd name="connsiteX1" fmla="*/ 100668 w 2553359"/>
              <a:gd name="connsiteY1" fmla="*/ 1241571 h 2199644"/>
              <a:gd name="connsiteX2" fmla="*/ 562062 w 2553359"/>
              <a:gd name="connsiteY2" fmla="*/ 1963024 h 2199644"/>
              <a:gd name="connsiteX3" fmla="*/ 2416029 w 2553359"/>
              <a:gd name="connsiteY3" fmla="*/ 2181138 h 2199644"/>
              <a:gd name="connsiteX4" fmla="*/ 2416029 w 2553359"/>
              <a:gd name="connsiteY4" fmla="*/ 2189527 h 2199644"/>
              <a:gd name="connsiteX0" fmla="*/ 0 w 2547899"/>
              <a:gd name="connsiteY0" fmla="*/ 0 h 2181138"/>
              <a:gd name="connsiteX1" fmla="*/ 100668 w 2547899"/>
              <a:gd name="connsiteY1" fmla="*/ 1241571 h 2181138"/>
              <a:gd name="connsiteX2" fmla="*/ 562062 w 2547899"/>
              <a:gd name="connsiteY2" fmla="*/ 1963024 h 2181138"/>
              <a:gd name="connsiteX3" fmla="*/ 2416029 w 2547899"/>
              <a:gd name="connsiteY3" fmla="*/ 2181138 h 2181138"/>
              <a:gd name="connsiteX4" fmla="*/ 2399251 w 2547899"/>
              <a:gd name="connsiteY4" fmla="*/ 1963024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6029" h="2181138">
                <a:moveTo>
                  <a:pt x="0" y="0"/>
                </a:moveTo>
                <a:cubicBezTo>
                  <a:pt x="4893" y="478872"/>
                  <a:pt x="48936" y="914400"/>
                  <a:pt x="100668" y="1241571"/>
                </a:cubicBezTo>
                <a:cubicBezTo>
                  <a:pt x="152400" y="1568742"/>
                  <a:pt x="176169" y="1806430"/>
                  <a:pt x="562062" y="1963024"/>
                </a:cubicBezTo>
                <a:cubicBezTo>
                  <a:pt x="947955" y="2119618"/>
                  <a:pt x="2109831" y="2181138"/>
                  <a:pt x="2416029" y="2181138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1" name="TextBox 10"/>
              <p:cNvSpPr txBox="1"/>
              <p:nvPr/>
            </p:nvSpPr>
            <p:spPr>
              <a:xfrm>
                <a:off x="4453528" y="536787"/>
                <a:ext cx="2198294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1" name="TextBox 1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53528" y="536787"/>
                <a:ext cx="2198294" cy="369332"/>
              </a:xfrm>
              <a:prstGeom prst="rect">
                <a:avLst/>
              </a:prstGeom>
              <a:blipFill>
                <a:blip r:embed="rId3"/>
                <a:stretch>
                  <a:fillRect l="-2500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blipFill>
                <a:blip r:embed="rId4"/>
                <a:stretch>
                  <a:fillRect l="-249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07190" y="2765918"/>
                <a:ext cx="9980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2765918"/>
                <a:ext cx="998094" cy="461665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83101" y="3367747"/>
                <a:ext cx="1548437" cy="792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01" y="3367747"/>
                <a:ext cx="1548437" cy="79239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" name="Left-Right Arrow 6"/>
          <p:cNvSpPr/>
          <p:nvPr/>
        </p:nvSpPr>
        <p:spPr>
          <a:xfrm>
            <a:off x="4453528" y="3234910"/>
            <a:ext cx="521525" cy="335280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a</a:t>
            </a:r>
          </a:p>
        </p:txBody>
      </p:sp>
      <p:sp>
        <p:nvSpPr>
          <p:cNvPr id="15" name="Freeform 14"/>
          <p:cNvSpPr/>
          <p:nvPr/>
        </p:nvSpPr>
        <p:spPr>
          <a:xfrm>
            <a:off x="4825982" y="1013839"/>
            <a:ext cx="4651867" cy="4360593"/>
          </a:xfrm>
          <a:custGeom>
            <a:avLst/>
            <a:gdLst>
              <a:gd name="connsiteX0" fmla="*/ 0 w 2416029"/>
              <a:gd name="connsiteY0" fmla="*/ 0 h 2181138"/>
              <a:gd name="connsiteX1" fmla="*/ 83890 w 2416029"/>
              <a:gd name="connsiteY1" fmla="*/ 1291905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58723 w 2416029"/>
              <a:gd name="connsiteY1" fmla="*/ 1300294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58723 w 2416029"/>
              <a:gd name="connsiteY1" fmla="*/ 1300294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25835 w 2416029"/>
              <a:gd name="connsiteY1" fmla="*/ 1224793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25835 w 2416029"/>
              <a:gd name="connsiteY1" fmla="*/ 1224793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553359"/>
              <a:gd name="connsiteY0" fmla="*/ 0 h 2199644"/>
              <a:gd name="connsiteX1" fmla="*/ 100668 w 2553359"/>
              <a:gd name="connsiteY1" fmla="*/ 1241571 h 2199644"/>
              <a:gd name="connsiteX2" fmla="*/ 562062 w 2553359"/>
              <a:gd name="connsiteY2" fmla="*/ 1963024 h 2199644"/>
              <a:gd name="connsiteX3" fmla="*/ 2416029 w 2553359"/>
              <a:gd name="connsiteY3" fmla="*/ 2181138 h 2199644"/>
              <a:gd name="connsiteX4" fmla="*/ 2416029 w 2553359"/>
              <a:gd name="connsiteY4" fmla="*/ 2189527 h 2199644"/>
              <a:gd name="connsiteX0" fmla="*/ 0 w 2547899"/>
              <a:gd name="connsiteY0" fmla="*/ 0 h 2181138"/>
              <a:gd name="connsiteX1" fmla="*/ 100668 w 2547899"/>
              <a:gd name="connsiteY1" fmla="*/ 1241571 h 2181138"/>
              <a:gd name="connsiteX2" fmla="*/ 562062 w 2547899"/>
              <a:gd name="connsiteY2" fmla="*/ 1963024 h 2181138"/>
              <a:gd name="connsiteX3" fmla="*/ 2416029 w 2547899"/>
              <a:gd name="connsiteY3" fmla="*/ 2181138 h 2181138"/>
              <a:gd name="connsiteX4" fmla="*/ 2399251 w 2547899"/>
              <a:gd name="connsiteY4" fmla="*/ 1963024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6029" h="2181138">
                <a:moveTo>
                  <a:pt x="0" y="0"/>
                </a:moveTo>
                <a:cubicBezTo>
                  <a:pt x="4893" y="478872"/>
                  <a:pt x="48936" y="914400"/>
                  <a:pt x="100668" y="1241571"/>
                </a:cubicBezTo>
                <a:cubicBezTo>
                  <a:pt x="152400" y="1568742"/>
                  <a:pt x="176169" y="1806430"/>
                  <a:pt x="562062" y="1963024"/>
                </a:cubicBezTo>
                <a:cubicBezTo>
                  <a:pt x="947955" y="2119618"/>
                  <a:pt x="2109831" y="2181138"/>
                  <a:pt x="2416029" y="2181138"/>
                </a:cubicBezTo>
              </a:path>
            </a:pathLst>
          </a:cu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73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45833E-6 -7.40741E-7 L -0.04844 0.00046 " pathEditMode="relative" rAng="0" ptsTypes="AA">
                                      <p:cBhvr>
                                        <p:cTn id="11" dur="2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422" y="23"/>
                                    </p:animMotion>
                                  </p:childTnLst>
                                </p:cTn>
                              </p:par>
                              <p:par>
                                <p:cTn id="12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/>
      <p:bldP spid="14" grpId="0"/>
      <p:bldP spid="7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1570" y="721453"/>
            <a:ext cx="2579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The hyperbola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4699718" y="944750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51507" y="5494618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Freeform 8"/>
          <p:cNvSpPr/>
          <p:nvPr/>
        </p:nvSpPr>
        <p:spPr>
          <a:xfrm>
            <a:off x="4238156" y="1013839"/>
            <a:ext cx="4651867" cy="4360593"/>
          </a:xfrm>
          <a:custGeom>
            <a:avLst/>
            <a:gdLst>
              <a:gd name="connsiteX0" fmla="*/ 0 w 2416029"/>
              <a:gd name="connsiteY0" fmla="*/ 0 h 2181138"/>
              <a:gd name="connsiteX1" fmla="*/ 83890 w 2416029"/>
              <a:gd name="connsiteY1" fmla="*/ 1291905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58723 w 2416029"/>
              <a:gd name="connsiteY1" fmla="*/ 1300294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58723 w 2416029"/>
              <a:gd name="connsiteY1" fmla="*/ 1300294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25835 w 2416029"/>
              <a:gd name="connsiteY1" fmla="*/ 1224793 h 2181138"/>
              <a:gd name="connsiteX2" fmla="*/ 444616 w 2416029"/>
              <a:gd name="connsiteY2" fmla="*/ 2004969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25835 w 2416029"/>
              <a:gd name="connsiteY1" fmla="*/ 1224793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  <a:gd name="connsiteX4" fmla="*/ 2416029 w 2416029"/>
              <a:gd name="connsiteY4" fmla="*/ 2181138 h 2181138"/>
              <a:gd name="connsiteX0" fmla="*/ 0 w 2553359"/>
              <a:gd name="connsiteY0" fmla="*/ 0 h 2199644"/>
              <a:gd name="connsiteX1" fmla="*/ 100668 w 2553359"/>
              <a:gd name="connsiteY1" fmla="*/ 1241571 h 2199644"/>
              <a:gd name="connsiteX2" fmla="*/ 562062 w 2553359"/>
              <a:gd name="connsiteY2" fmla="*/ 1963024 h 2199644"/>
              <a:gd name="connsiteX3" fmla="*/ 2416029 w 2553359"/>
              <a:gd name="connsiteY3" fmla="*/ 2181138 h 2199644"/>
              <a:gd name="connsiteX4" fmla="*/ 2416029 w 2553359"/>
              <a:gd name="connsiteY4" fmla="*/ 2189527 h 2199644"/>
              <a:gd name="connsiteX0" fmla="*/ 0 w 2547899"/>
              <a:gd name="connsiteY0" fmla="*/ 0 h 2181138"/>
              <a:gd name="connsiteX1" fmla="*/ 100668 w 2547899"/>
              <a:gd name="connsiteY1" fmla="*/ 1241571 h 2181138"/>
              <a:gd name="connsiteX2" fmla="*/ 562062 w 2547899"/>
              <a:gd name="connsiteY2" fmla="*/ 1963024 h 2181138"/>
              <a:gd name="connsiteX3" fmla="*/ 2416029 w 2547899"/>
              <a:gd name="connsiteY3" fmla="*/ 2181138 h 2181138"/>
              <a:gd name="connsiteX4" fmla="*/ 2399251 w 2547899"/>
              <a:gd name="connsiteY4" fmla="*/ 1963024 h 2181138"/>
              <a:gd name="connsiteX0" fmla="*/ 0 w 2416029"/>
              <a:gd name="connsiteY0" fmla="*/ 0 h 2181138"/>
              <a:gd name="connsiteX1" fmla="*/ 100668 w 2416029"/>
              <a:gd name="connsiteY1" fmla="*/ 1241571 h 2181138"/>
              <a:gd name="connsiteX2" fmla="*/ 562062 w 2416029"/>
              <a:gd name="connsiteY2" fmla="*/ 1963024 h 2181138"/>
              <a:gd name="connsiteX3" fmla="*/ 2416029 w 2416029"/>
              <a:gd name="connsiteY3" fmla="*/ 2181138 h 21811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2416029" h="2181138">
                <a:moveTo>
                  <a:pt x="0" y="0"/>
                </a:moveTo>
                <a:cubicBezTo>
                  <a:pt x="4893" y="478872"/>
                  <a:pt x="48936" y="914400"/>
                  <a:pt x="100668" y="1241571"/>
                </a:cubicBezTo>
                <a:cubicBezTo>
                  <a:pt x="152400" y="1568742"/>
                  <a:pt x="176169" y="1806430"/>
                  <a:pt x="562062" y="1963024"/>
                </a:cubicBezTo>
                <a:cubicBezTo>
                  <a:pt x="947955" y="2119618"/>
                  <a:pt x="2109831" y="2181138"/>
                  <a:pt x="2416029" y="2181138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blipFill>
                <a:blip r:embed="rId3"/>
                <a:stretch>
                  <a:fillRect l="-249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07190" y="2765918"/>
                <a:ext cx="9980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2765918"/>
                <a:ext cx="998094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83101" y="3367747"/>
                <a:ext cx="1548437" cy="792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01" y="3367747"/>
                <a:ext cx="1548437" cy="79239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>
          <a:xfrm>
            <a:off x="4693298" y="4450702"/>
            <a:ext cx="4198775" cy="923731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8775" h="92373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226975" y="673360"/>
                  <a:pt x="1847461" y="755780"/>
                </a:cubicBezTo>
                <a:cubicBezTo>
                  <a:pt x="2467947" y="838200"/>
                  <a:pt x="3333361" y="880965"/>
                  <a:pt x="4198775" y="92373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5322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241570" y="721453"/>
            <a:ext cx="2579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The hyperbola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4699718" y="944750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51507" y="5494618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blipFill>
                <a:blip r:embed="rId3"/>
                <a:stretch>
                  <a:fillRect l="-249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07190" y="2765918"/>
                <a:ext cx="9980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2765918"/>
                <a:ext cx="998094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83101" y="3367747"/>
                <a:ext cx="1548437" cy="792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01" y="3367747"/>
                <a:ext cx="1548437" cy="79239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>
          <a:xfrm>
            <a:off x="4693298" y="4450702"/>
            <a:ext cx="4198775" cy="923731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8775" h="92373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226975" y="673360"/>
                  <a:pt x="1847461" y="755780"/>
                </a:cubicBezTo>
                <a:cubicBezTo>
                  <a:pt x="2467947" y="838200"/>
                  <a:pt x="3333361" y="880965"/>
                  <a:pt x="4198775" y="92373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8" idx="0"/>
          </p:cNvCxnSpPr>
          <p:nvPr/>
        </p:nvCxnSpPr>
        <p:spPr>
          <a:xfrm flipH="1">
            <a:off x="4553339" y="4450702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202291" y="4219869"/>
                <a:ext cx="383438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?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2291" y="4219869"/>
                <a:ext cx="383438" cy="461665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6781046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/>
          <p:nvPr/>
        </p:nvSpPr>
        <p:spPr>
          <a:xfrm>
            <a:off x="4696407" y="4453808"/>
            <a:ext cx="4198775" cy="923731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8775" h="92373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226975" y="673360"/>
                  <a:pt x="1847461" y="755780"/>
                </a:cubicBezTo>
                <a:cubicBezTo>
                  <a:pt x="2467947" y="838200"/>
                  <a:pt x="3333361" y="880965"/>
                  <a:pt x="4198775" y="923731"/>
                </a:cubicBezTo>
              </a:path>
            </a:pathLst>
          </a:cu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241570" y="721453"/>
            <a:ext cx="257993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The hyperbola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4699718" y="944750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51507" y="5494618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blipFill>
                <a:blip r:embed="rId3"/>
                <a:stretch>
                  <a:fillRect l="-249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07190" y="2765918"/>
                <a:ext cx="9980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2765918"/>
                <a:ext cx="998094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83101" y="3367747"/>
                <a:ext cx="1548437" cy="792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01" y="3367747"/>
                <a:ext cx="1548437" cy="79239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8" name="Freeform 7"/>
          <p:cNvSpPr/>
          <p:nvPr/>
        </p:nvSpPr>
        <p:spPr>
          <a:xfrm>
            <a:off x="4693298" y="4450702"/>
            <a:ext cx="4198775" cy="923731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4198775" h="92373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226975" y="673360"/>
                  <a:pt x="1847461" y="755780"/>
                </a:cubicBezTo>
                <a:cubicBezTo>
                  <a:pt x="2467947" y="838200"/>
                  <a:pt x="3333361" y="880965"/>
                  <a:pt x="4198775" y="92373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>
            <a:stCxn id="8" idx="0"/>
          </p:cNvCxnSpPr>
          <p:nvPr/>
        </p:nvCxnSpPr>
        <p:spPr>
          <a:xfrm flipH="1">
            <a:off x="4553339" y="4450702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4112897" y="4006117"/>
                <a:ext cx="432618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2897" y="4006117"/>
                <a:ext cx="432618" cy="786241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02375" y="4312182"/>
                <a:ext cx="3123099" cy="792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75" y="4312182"/>
                <a:ext cx="3123099" cy="792396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reeform 14"/>
          <p:cNvSpPr/>
          <p:nvPr/>
        </p:nvSpPr>
        <p:spPr>
          <a:xfrm>
            <a:off x="4706139" y="2202024"/>
            <a:ext cx="4198775" cy="3144420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63960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8775" h="91558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400176" y="691020"/>
                  <a:pt x="1847461" y="755780"/>
                </a:cubicBezTo>
                <a:cubicBezTo>
                  <a:pt x="2294746" y="820540"/>
                  <a:pt x="2711697" y="856345"/>
                  <a:pt x="3103583" y="882978"/>
                </a:cubicBezTo>
                <a:cubicBezTo>
                  <a:pt x="3495469" y="909611"/>
                  <a:pt x="3833711" y="912864"/>
                  <a:pt x="4198775" y="91558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Left-Right Arrow 2"/>
          <p:cNvSpPr/>
          <p:nvPr/>
        </p:nvSpPr>
        <p:spPr>
          <a:xfrm rot="16200000">
            <a:off x="4448931" y="3999750"/>
            <a:ext cx="1276186" cy="38661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Rescale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83102" y="5256617"/>
                <a:ext cx="1548436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02" y="5256617"/>
                <a:ext cx="1548436" cy="73103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117449" y="197119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7449" y="1971191"/>
                <a:ext cx="423514" cy="461665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H="1">
            <a:off x="4566180" y="2213971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4030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6" grpId="0"/>
      <p:bldP spid="17" grpId="0"/>
      <p:bldP spid="15" grpId="0" animBg="1"/>
      <p:bldP spid="3" grpId="0" animBg="1"/>
      <p:bldP spid="18" grpId="0"/>
      <p:bldP spid="19" grpId="0"/>
      <p:bldP spid="19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55642" y="652362"/>
            <a:ext cx="304301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Hyperbolic decay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1839513"/>
                <a:ext cx="1003352" cy="786241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Straight Connector 4"/>
          <p:cNvCxnSpPr/>
          <p:nvPr/>
        </p:nvCxnSpPr>
        <p:spPr>
          <a:xfrm>
            <a:off x="4699718" y="944750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51507" y="5494618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blipFill>
                <a:blip r:embed="rId3"/>
                <a:stretch>
                  <a:fillRect l="-249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/>
              <p:cNvSpPr txBox="1"/>
              <p:nvPr/>
            </p:nvSpPr>
            <p:spPr>
              <a:xfrm>
                <a:off x="1207190" y="2765918"/>
                <a:ext cx="99809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≥0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0" name="TextBox 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07190" y="2765918"/>
                <a:ext cx="998094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" name="TextBox 13"/>
              <p:cNvSpPr txBox="1"/>
              <p:nvPr/>
            </p:nvSpPr>
            <p:spPr>
              <a:xfrm>
                <a:off x="983101" y="3367747"/>
                <a:ext cx="1548437" cy="792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4" name="TextBox 1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01" y="3367747"/>
                <a:ext cx="1548437" cy="792396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402375" y="4312182"/>
                <a:ext cx="3123099" cy="79239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d>
                        <m:d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=0</m:t>
                          </m:r>
                        </m:e>
                      </m:d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0+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1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2375" y="4312182"/>
                <a:ext cx="3123099" cy="792396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reeform 14"/>
          <p:cNvSpPr/>
          <p:nvPr/>
        </p:nvSpPr>
        <p:spPr>
          <a:xfrm>
            <a:off x="4706139" y="2202024"/>
            <a:ext cx="4198775" cy="3144420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63960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8775" h="91558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400176" y="691020"/>
                  <a:pt x="1847461" y="755780"/>
                </a:cubicBezTo>
                <a:cubicBezTo>
                  <a:pt x="2294746" y="820540"/>
                  <a:pt x="2711697" y="856345"/>
                  <a:pt x="3103583" y="882978"/>
                </a:cubicBezTo>
                <a:cubicBezTo>
                  <a:pt x="3495469" y="909611"/>
                  <a:pt x="3833711" y="912864"/>
                  <a:pt x="4198775" y="91558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983102" y="5256617"/>
                <a:ext cx="1548436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83102" y="5256617"/>
                <a:ext cx="1548436" cy="73103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698655" y="1971191"/>
                <a:ext cx="836960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𝑖𝑛𝑖𝑡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98655" y="1971191"/>
                <a:ext cx="836960" cy="461665"/>
              </a:xfrm>
              <a:prstGeom prst="rect">
                <a:avLst/>
              </a:prstGeom>
              <a:blipFill rotWithShape="0">
                <a:blip r:embed="rId8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H="1">
            <a:off x="4566180" y="2213971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/>
              <p:cNvSpPr txBox="1"/>
              <p:nvPr/>
            </p:nvSpPr>
            <p:spPr>
              <a:xfrm>
                <a:off x="712514" y="5987651"/>
                <a:ext cx="2183098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𝑖𝑛𝑖𝑡</m:t>
                          </m:r>
                        </m:sub>
                      </m:sSub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1" name="TextBox 20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2514" y="5987651"/>
                <a:ext cx="2183098" cy="731034"/>
              </a:xfrm>
              <a:prstGeom prst="rect">
                <a:avLst/>
              </a:prstGeom>
              <a:blipFill rotWithShape="0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1563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Freeform 21"/>
          <p:cNvSpPr/>
          <p:nvPr/>
        </p:nvSpPr>
        <p:spPr>
          <a:xfrm>
            <a:off x="4699849" y="2202023"/>
            <a:ext cx="4198775" cy="3144420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63960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8775" h="91558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400176" y="691020"/>
                  <a:pt x="1847461" y="755780"/>
                </a:cubicBezTo>
                <a:cubicBezTo>
                  <a:pt x="2294746" y="820540"/>
                  <a:pt x="2711697" y="856345"/>
                  <a:pt x="3103583" y="882978"/>
                </a:cubicBezTo>
                <a:cubicBezTo>
                  <a:pt x="3495469" y="909611"/>
                  <a:pt x="3833711" y="912864"/>
                  <a:pt x="4198775" y="915581"/>
                </a:cubicBezTo>
              </a:path>
            </a:pathLst>
          </a:custGeom>
          <a:noFill/>
          <a:ln w="38100"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472844" y="723032"/>
            <a:ext cx="37786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Hyperbolic saturation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99718" y="944750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51507" y="5494618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" name="TextBox 11"/>
              <p:cNvSpPr txBox="1"/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=0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12" name="TextBox 1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9524" y="5133675"/>
                <a:ext cx="2201693" cy="369332"/>
              </a:xfrm>
              <a:prstGeom prst="rect">
                <a:avLst/>
              </a:prstGeom>
              <a:blipFill>
                <a:blip r:embed="rId2"/>
                <a:stretch>
                  <a:fillRect l="-249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5" name="Freeform 14"/>
          <p:cNvSpPr/>
          <p:nvPr/>
        </p:nvSpPr>
        <p:spPr>
          <a:xfrm>
            <a:off x="4706139" y="2202024"/>
            <a:ext cx="4198775" cy="3144420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63960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8775" h="91558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400176" y="691020"/>
                  <a:pt x="1847461" y="755780"/>
                </a:cubicBezTo>
                <a:cubicBezTo>
                  <a:pt x="2294746" y="820540"/>
                  <a:pt x="2711697" y="856345"/>
                  <a:pt x="3103583" y="882978"/>
                </a:cubicBezTo>
                <a:cubicBezTo>
                  <a:pt x="3495469" y="909611"/>
                  <a:pt x="3833711" y="912864"/>
                  <a:pt x="4198775" y="91558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235028" y="1470989"/>
                <a:ext cx="1548436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028" y="1470989"/>
                <a:ext cx="1548436" cy="731034"/>
              </a:xfrm>
              <a:prstGeom prst="rect">
                <a:avLst/>
              </a:prstGeom>
              <a:blipFill rotWithShape="0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4117449" y="1971191"/>
                <a:ext cx="42351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1</m:t>
                      </m:r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117449" y="1971191"/>
                <a:ext cx="423514" cy="461665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H="1">
            <a:off x="4566180" y="2213971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 flipV="1">
            <a:off x="4709243" y="2345094"/>
            <a:ext cx="4198775" cy="3144420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63960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8775" h="91558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400176" y="691020"/>
                  <a:pt x="1847461" y="755780"/>
                </a:cubicBezTo>
                <a:cubicBezTo>
                  <a:pt x="2294746" y="820540"/>
                  <a:pt x="2711697" y="856345"/>
                  <a:pt x="3103583" y="882978"/>
                </a:cubicBezTo>
                <a:cubicBezTo>
                  <a:pt x="3495469" y="909611"/>
                  <a:pt x="3833711" y="912864"/>
                  <a:pt x="4198775" y="91558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67037" y="2432856"/>
                <a:ext cx="2084417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037" y="2432856"/>
                <a:ext cx="2084417" cy="731034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4" name="Left-Right Arrow 23"/>
          <p:cNvSpPr/>
          <p:nvPr/>
        </p:nvSpPr>
        <p:spPr>
          <a:xfrm rot="16200000">
            <a:off x="6151223" y="3643924"/>
            <a:ext cx="2592890" cy="386612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Flip on y-axis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24177" y="3325452"/>
                <a:ext cx="2370136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177" y="3325452"/>
                <a:ext cx="2370136" cy="769378"/>
              </a:xfrm>
              <a:prstGeom prst="rect">
                <a:avLst/>
              </a:prstGeom>
              <a:blipFill rotWithShape="0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9679524" y="2213971"/>
                <a:ext cx="2201693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=1</m:t>
                    </m:r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9524" y="2213971"/>
                <a:ext cx="2201693" cy="369332"/>
              </a:xfrm>
              <a:prstGeom prst="rect">
                <a:avLst/>
              </a:prstGeom>
              <a:blipFill>
                <a:blip r:embed="rId7"/>
                <a:stretch>
                  <a:fillRect l="-2493" t="-8197" b="-245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235028" y="4288939"/>
                <a:ext cx="1548436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028" y="4288939"/>
                <a:ext cx="1548436" cy="73103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221161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12" grpId="0"/>
      <p:bldP spid="15" grpId="0" animBg="1"/>
      <p:bldP spid="21" grpId="0" animBg="1"/>
      <p:bldP spid="23" grpId="0"/>
      <p:bldP spid="24" grpId="0" animBg="1"/>
      <p:bldP spid="24" grpId="1" animBg="1"/>
      <p:bldP spid="24" grpId="2" animBg="1"/>
      <p:bldP spid="25" grpId="0"/>
      <p:bldP spid="26" grpId="0"/>
      <p:bldP spid="2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2844" y="723032"/>
            <a:ext cx="377866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/>
              <a:t>Hyperbolic saturation</a:t>
            </a:r>
          </a:p>
        </p:txBody>
      </p:sp>
      <p:cxnSp>
        <p:nvCxnSpPr>
          <p:cNvPr id="5" name="Straight Connector 4"/>
          <p:cNvCxnSpPr/>
          <p:nvPr/>
        </p:nvCxnSpPr>
        <p:spPr>
          <a:xfrm>
            <a:off x="4699718" y="944750"/>
            <a:ext cx="0" cy="494950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/>
          <p:cNvCxnSpPr/>
          <p:nvPr/>
        </p:nvCxnSpPr>
        <p:spPr>
          <a:xfrm flipH="1" flipV="1">
            <a:off x="4251507" y="5494618"/>
            <a:ext cx="5226342" cy="8389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1235028" y="1470989"/>
                <a:ext cx="1548436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028" y="1470989"/>
                <a:ext cx="1548436" cy="731034"/>
              </a:xfrm>
              <a:prstGeom prst="rect">
                <a:avLst/>
              </a:prstGeom>
              <a:blipFill rotWithShape="0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TextBox 18"/>
              <p:cNvSpPr txBox="1"/>
              <p:nvPr/>
            </p:nvSpPr>
            <p:spPr>
              <a:xfrm>
                <a:off x="3665228" y="1983138"/>
                <a:ext cx="900952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9" name="TextBox 18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65228" y="1983138"/>
                <a:ext cx="900952" cy="461665"/>
              </a:xfrm>
              <a:prstGeom prst="rect">
                <a:avLst/>
              </a:prstGeom>
              <a:blipFill rotWithShape="0">
                <a:blip r:embed="rId3"/>
                <a:stretch>
                  <a:fillRect b="-105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0" name="Straight Connector 19"/>
          <p:cNvCxnSpPr/>
          <p:nvPr/>
        </p:nvCxnSpPr>
        <p:spPr>
          <a:xfrm flipH="1">
            <a:off x="4566180" y="2213971"/>
            <a:ext cx="13995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Freeform 20"/>
          <p:cNvSpPr/>
          <p:nvPr/>
        </p:nvSpPr>
        <p:spPr>
          <a:xfrm flipV="1">
            <a:off x="4709243" y="2345094"/>
            <a:ext cx="4198775" cy="3144420"/>
          </a:xfrm>
          <a:custGeom>
            <a:avLst/>
            <a:gdLst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4198775 w 4198775"/>
              <a:gd name="connsiteY3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63960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23731"/>
              <a:gd name="connsiteX1" fmla="*/ 475861 w 4198775"/>
              <a:gd name="connsiteY1" fmla="*/ 429208 h 923731"/>
              <a:gd name="connsiteX2" fmla="*/ 1847461 w 4198775"/>
              <a:gd name="connsiteY2" fmla="*/ 755780 h 923731"/>
              <a:gd name="connsiteX3" fmla="*/ 3103583 w 4198775"/>
              <a:gd name="connsiteY3" fmla="*/ 882978 h 923731"/>
              <a:gd name="connsiteX4" fmla="*/ 4198775 w 4198775"/>
              <a:gd name="connsiteY4" fmla="*/ 923731 h 92373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  <a:gd name="connsiteX0" fmla="*/ 0 w 4198775"/>
              <a:gd name="connsiteY0" fmla="*/ 0 h 915581"/>
              <a:gd name="connsiteX1" fmla="*/ 475861 w 4198775"/>
              <a:gd name="connsiteY1" fmla="*/ 429208 h 915581"/>
              <a:gd name="connsiteX2" fmla="*/ 1847461 w 4198775"/>
              <a:gd name="connsiteY2" fmla="*/ 755780 h 915581"/>
              <a:gd name="connsiteX3" fmla="*/ 3103583 w 4198775"/>
              <a:gd name="connsiteY3" fmla="*/ 882978 h 915581"/>
              <a:gd name="connsiteX4" fmla="*/ 4198775 w 4198775"/>
              <a:gd name="connsiteY4" fmla="*/ 915581 h 9155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198775" h="915581">
                <a:moveTo>
                  <a:pt x="0" y="0"/>
                </a:moveTo>
                <a:cubicBezTo>
                  <a:pt x="83975" y="151622"/>
                  <a:pt x="158621" y="256592"/>
                  <a:pt x="475861" y="429208"/>
                </a:cubicBezTo>
                <a:cubicBezTo>
                  <a:pt x="793101" y="601824"/>
                  <a:pt x="1400176" y="691020"/>
                  <a:pt x="1847461" y="755780"/>
                </a:cubicBezTo>
                <a:cubicBezTo>
                  <a:pt x="2294746" y="820540"/>
                  <a:pt x="2711697" y="856345"/>
                  <a:pt x="3103583" y="882978"/>
                </a:cubicBezTo>
                <a:cubicBezTo>
                  <a:pt x="3495469" y="909611"/>
                  <a:pt x="3833711" y="912864"/>
                  <a:pt x="4198775" y="915581"/>
                </a:cubicBezTo>
              </a:path>
            </a:pathLst>
          </a:cu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3" name="TextBox 22"/>
              <p:cNvSpPr txBox="1"/>
              <p:nvPr/>
            </p:nvSpPr>
            <p:spPr>
              <a:xfrm>
                <a:off x="967037" y="2432856"/>
                <a:ext cx="2084417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=1−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3" name="TextBox 2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67037" y="2432856"/>
                <a:ext cx="2084417" cy="731034"/>
              </a:xfrm>
              <a:prstGeom prst="rect">
                <a:avLst/>
              </a:prstGeom>
              <a:blipFill rotWithShape="0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5" name="TextBox 24"/>
              <p:cNvSpPr txBox="1"/>
              <p:nvPr/>
            </p:nvSpPr>
            <p:spPr>
              <a:xfrm>
                <a:off x="824177" y="3325452"/>
                <a:ext cx="2370136" cy="76937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−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5" name="TextBox 2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4177" y="3325452"/>
                <a:ext cx="2370136" cy="769378"/>
              </a:xfrm>
              <a:prstGeom prst="rect">
                <a:avLst/>
              </a:prstGeom>
              <a:blipFill rotWithShape="0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6" name="TextBox 25"/>
              <p:cNvSpPr txBox="1"/>
              <p:nvPr/>
            </p:nvSpPr>
            <p:spPr>
              <a:xfrm>
                <a:off x="9278308" y="2204639"/>
                <a:ext cx="2559355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Asymptotes on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𝑚𝑎𝑥</m:t>
                        </m:r>
                      </m:sub>
                    </m:sSub>
                  </m:oMath>
                </a14:m>
                <a:endParaRPr lang="en-US" dirty="0"/>
              </a:p>
            </p:txBody>
          </p:sp>
        </mc:Choice>
        <mc:Fallback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278308" y="2204639"/>
                <a:ext cx="2559355" cy="369332"/>
              </a:xfrm>
              <a:prstGeom prst="rect">
                <a:avLst/>
              </a:prstGeom>
              <a:blipFill>
                <a:blip r:embed="rId6"/>
                <a:stretch>
                  <a:fillRect l="-1905" t="-10000" b="-26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7" name="TextBox 26"/>
              <p:cNvSpPr txBox="1"/>
              <p:nvPr/>
            </p:nvSpPr>
            <p:spPr>
              <a:xfrm>
                <a:off x="1235028" y="4288939"/>
                <a:ext cx="1548436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27" name="TextBox 2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35028" y="4288939"/>
                <a:ext cx="1548436" cy="731034"/>
              </a:xfrm>
              <a:prstGeom prst="rect">
                <a:avLst/>
              </a:prstGeom>
              <a:blipFill rotWithShape="0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TextBox 16"/>
              <p:cNvSpPr txBox="1"/>
              <p:nvPr/>
            </p:nvSpPr>
            <p:spPr>
              <a:xfrm>
                <a:off x="886966" y="5133295"/>
                <a:ext cx="2247090" cy="73103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𝑦</m:t>
                      </m:r>
                      <m:r>
                        <a:rPr lang="en-US" sz="2400" b="0" i="1" smtClean="0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𝑦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𝑚𝑎𝑥</m:t>
                          </m:r>
                        </m:sub>
                      </m:sSub>
                      <m:f>
                        <m:fPr>
                          <m:ctrlPr>
                            <a:rPr lang="en-US" sz="2400" b="0" i="1" smtClean="0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</m:num>
                        <m:den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𝑎</m:t>
                          </m:r>
                        </m:den>
                      </m:f>
                    </m:oMath>
                  </m:oMathPara>
                </a14:m>
                <a:endParaRPr lang="en-US" sz="2400" dirty="0"/>
              </a:p>
            </p:txBody>
          </p:sp>
        </mc:Choice>
        <mc:Fallback xmlns="">
          <p:sp>
            <p:nvSpPr>
              <p:cNvPr id="17" name="TextBox 16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86966" y="5133295"/>
                <a:ext cx="2247090" cy="731034"/>
              </a:xfrm>
              <a:prstGeom prst="rect">
                <a:avLst/>
              </a:prstGeom>
              <a:blipFill rotWithShape="0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954501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26" grpId="0"/>
      <p:bldP spid="17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202</TotalTime>
  <Words>269</Words>
  <Application>Microsoft Office PowerPoint</Application>
  <PresentationFormat>Widescreen</PresentationFormat>
  <Paragraphs>85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Payn, Robert</dc:creator>
  <cp:lastModifiedBy>Payn, Robert</cp:lastModifiedBy>
  <cp:revision>17</cp:revision>
  <dcterms:created xsi:type="dcterms:W3CDTF">2017-09-25T19:02:32Z</dcterms:created>
  <dcterms:modified xsi:type="dcterms:W3CDTF">2022-10-04T12:33:14Z</dcterms:modified>
</cp:coreProperties>
</file>