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2" r:id="rId5"/>
    <p:sldMasterId id="2147483703" r:id="rId6"/>
    <p:sldMasterId id="214748370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226D861-7F86-4B1C-B69F-4F1A5FAA04FA}">
  <a:tblStyle styleId="{2226D861-7F86-4B1C-B69F-4F1A5FAA04F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50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unRtJnBbi7RyesFndy8He9-ioJH05TMgsQe4I7Q2AY/edit?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unRtJnBbi7RyesFndy8He9-ioJH05TMgsQe4I7Q2AY/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b8200cedc7_6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b8200cedc7_6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f94cc2ce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f94cc2ce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5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a:t>
            </a:r>
            <a:r>
              <a:rPr lang="en"/>
              <a:t>Educator Standards can be observed in settings other than just the classroom. The series this year has covered four areas that can provide evidence to use in generating feedback.</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f94cc2cec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f94cc2cec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10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a:t>
            </a:r>
            <a:r>
              <a:rPr lang="en"/>
              <a:t> </a:t>
            </a:r>
            <a:r>
              <a:rPr lang="en"/>
              <a:t>Take 5 minutes at your table to discuss. Share out 5 minutes.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012dff4a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012dff4a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5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a:t>
            </a:r>
            <a:r>
              <a:rPr lang="en">
                <a:solidFill>
                  <a:schemeClr val="dk1"/>
                </a:solidFill>
              </a:rPr>
              <a:t>What do you notice about the connections between the domains and lesson design? Pull from educator standards and do a shout out…. Find an indicator that is most closely aligned to classroom observation?  Find an indicator that is most closely aligned to an observation you have made </a:t>
            </a:r>
            <a:r>
              <a:rPr b="1" lang="en">
                <a:solidFill>
                  <a:schemeClr val="dk1"/>
                </a:solidFill>
              </a:rPr>
              <a:t>outside of the classroom</a:t>
            </a:r>
            <a:r>
              <a:rPr lang="en">
                <a:solidFill>
                  <a:schemeClr val="dk1"/>
                </a:solidFill>
              </a:rPr>
              <a:t>. Whole Group Share Out.</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012dff4ab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012dff4ab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3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a:t>
            </a:r>
            <a:r>
              <a:rPr lang="en"/>
              <a:t> </a:t>
            </a:r>
            <a:r>
              <a:rPr lang="en"/>
              <a:t>Example of a standard that is not well seen in classroom observation. </a:t>
            </a:r>
            <a:endParaRPr/>
          </a:p>
          <a:p>
            <a:pPr indent="0" lvl="0" marL="0" rtl="0" algn="l">
              <a:spcBef>
                <a:spcPts val="0"/>
              </a:spcBef>
              <a:spcAft>
                <a:spcPts val="0"/>
              </a:spcAft>
              <a:buClr>
                <a:schemeClr val="dk1"/>
              </a:buClr>
              <a:buSzPts val="1100"/>
              <a:buFont typeface="Arial"/>
              <a:buNone/>
            </a:pPr>
            <a:r>
              <a:rPr lang="en"/>
              <a:t>Emphasize in  indicators - </a:t>
            </a:r>
            <a:r>
              <a:rPr b="1" lang="en"/>
              <a:t>Includes but not limited to</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f65de49a5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f65de49a5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1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a:t>
            </a:r>
            <a:r>
              <a:rPr lang="en"/>
              <a:t> Emphasize e</a:t>
            </a:r>
            <a:r>
              <a:rPr lang="en"/>
              <a:t>ducator standards can be observed in settings other than just the classroom.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00895a76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00895a76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3 Min</a:t>
            </a:r>
            <a:endParaRPr>
              <a:solidFill>
                <a:schemeClr val="dk1"/>
              </a:solidFill>
            </a:endParaRPr>
          </a:p>
          <a:p>
            <a:pPr indent="0" lvl="0" marL="0" rtl="0" algn="l">
              <a:spcBef>
                <a:spcPts val="0"/>
              </a:spcBef>
              <a:spcAft>
                <a:spcPts val="0"/>
              </a:spcAft>
              <a:buNone/>
            </a:pPr>
            <a:r>
              <a:rPr lang="en">
                <a:solidFill>
                  <a:schemeClr val="dk1"/>
                </a:solidFill>
              </a:rPr>
              <a:t>Presenter Notes:</a:t>
            </a:r>
            <a:r>
              <a:rPr lang="en"/>
              <a:t> </a:t>
            </a:r>
            <a:r>
              <a:rPr lang="en"/>
              <a:t>Review from last Month.</a:t>
            </a:r>
            <a:endParaRPr/>
          </a:p>
          <a:p>
            <a:pPr indent="0" lvl="0" marL="0" rtl="0" algn="l">
              <a:spcBef>
                <a:spcPts val="0"/>
              </a:spcBef>
              <a:spcAft>
                <a:spcPts val="0"/>
              </a:spcAft>
              <a:buNone/>
            </a:pPr>
            <a:r>
              <a:rPr lang="en"/>
              <a:t>Note that in a classroom observation I might only see I do or We do or You do - it depends on when and how long you are observing.  Even if you were there for over an hour, you may only see we do.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1e34d8050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1e34d8050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2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Here we have provided a t</a:t>
            </a:r>
            <a:r>
              <a:rPr lang="en">
                <a:solidFill>
                  <a:schemeClr val="dk1"/>
                </a:solidFill>
              </a:rPr>
              <a:t>ranslation or definition of I Do - We do - You do Together - You do. </a:t>
            </a:r>
            <a:endParaRPr>
              <a:solidFill>
                <a:schemeClr val="dk1"/>
              </a:solidFill>
            </a:endParaRPr>
          </a:p>
          <a:p>
            <a:pPr indent="0" lvl="0" marL="91440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115d1d0c4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115d1d0c4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2 Min </a:t>
            </a:r>
            <a:endParaRPr>
              <a:solidFill>
                <a:schemeClr val="dk1"/>
              </a:solidFill>
            </a:endParaRPr>
          </a:p>
          <a:p>
            <a:pPr indent="0" lvl="0" marL="0" rtl="0" algn="l">
              <a:spcBef>
                <a:spcPts val="0"/>
              </a:spcBef>
              <a:spcAft>
                <a:spcPts val="0"/>
              </a:spcAft>
              <a:buNone/>
            </a:pPr>
            <a:r>
              <a:rPr lang="en">
                <a:solidFill>
                  <a:schemeClr val="dk1"/>
                </a:solidFill>
              </a:rPr>
              <a:t>Presenter Notes: Point out to participants that there we have provided a specific sheet for each of the 5 areas we are going to discuss.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Link: </a:t>
            </a:r>
            <a:r>
              <a:rPr lang="en" u="sng">
                <a:solidFill>
                  <a:schemeClr val="hlink"/>
                </a:solidFill>
                <a:hlinkClick r:id="rId2"/>
              </a:rPr>
              <a:t>https://docs.google.com/document/d/1MunRtJnBbi7RyesFndy8He9-ioJH05TMgsQe4I7Q2AY/edit?usp=sharing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2222f610f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2222f610f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Time: 3 Min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Orient the participants to how this has been organized in Best Practice sheets.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the purpose of Granite’s Best Practices sheets we have combined </a:t>
            </a:r>
            <a:r>
              <a:rPr b="1" lang="en">
                <a:solidFill>
                  <a:schemeClr val="dk1"/>
                </a:solidFill>
              </a:rPr>
              <a:t>Lesson Design and Delivery to be Instruction.  We have combined Classroom Culture and Behavior Supports to be Learning Environment</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Instruction consists of </a:t>
            </a:r>
            <a:r>
              <a:rPr b="1" lang="en">
                <a:solidFill>
                  <a:schemeClr val="dk1"/>
                </a:solidFill>
              </a:rPr>
              <a:t>lesson</a:t>
            </a:r>
            <a:r>
              <a:rPr lang="en">
                <a:solidFill>
                  <a:schemeClr val="dk1"/>
                </a:solidFill>
              </a:rPr>
              <a:t> </a:t>
            </a:r>
            <a:r>
              <a:rPr b="1" lang="en">
                <a:solidFill>
                  <a:schemeClr val="dk1"/>
                </a:solidFill>
              </a:rPr>
              <a:t>design</a:t>
            </a:r>
            <a:r>
              <a:rPr lang="en">
                <a:solidFill>
                  <a:schemeClr val="dk1"/>
                </a:solidFill>
              </a:rPr>
              <a:t> and </a:t>
            </a:r>
            <a:r>
              <a:rPr b="1" lang="en">
                <a:solidFill>
                  <a:schemeClr val="dk1"/>
                </a:solidFill>
              </a:rPr>
              <a:t>delivery</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Learning environment includes </a:t>
            </a:r>
            <a:r>
              <a:rPr b="1" lang="en">
                <a:solidFill>
                  <a:schemeClr val="dk1"/>
                </a:solidFill>
              </a:rPr>
              <a:t>classroom culture</a:t>
            </a:r>
            <a:r>
              <a:rPr lang="en">
                <a:solidFill>
                  <a:schemeClr val="dk1"/>
                </a:solidFill>
              </a:rPr>
              <a:t> and </a:t>
            </a:r>
            <a:r>
              <a:rPr b="1" lang="en">
                <a:solidFill>
                  <a:schemeClr val="dk1"/>
                </a:solidFill>
              </a:rPr>
              <a:t>behavior supports</a:t>
            </a:r>
            <a:r>
              <a:rPr lang="en">
                <a:solidFill>
                  <a:schemeClr val="dk1"/>
                </a:solidFil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2222f610f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2222f610f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Time: 3 Min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a:t>
            </a:r>
            <a:endParaRPr>
              <a:solidFill>
                <a:schemeClr val="dk1"/>
              </a:solidFill>
            </a:endParaRPr>
          </a:p>
          <a:p>
            <a:pPr indent="0" lvl="0" marL="0" rtl="0" algn="l">
              <a:spcBef>
                <a:spcPts val="0"/>
              </a:spcBef>
              <a:spcAft>
                <a:spcPts val="0"/>
              </a:spcAft>
              <a:buNone/>
            </a:pPr>
            <a:r>
              <a:rPr lang="en">
                <a:solidFill>
                  <a:schemeClr val="dk1"/>
                </a:solidFill>
              </a:rPr>
              <a:t>The slide is animated to allow you to point out that there are two columns on each sheet and they are always labeled “Instruction” and “Learning Environment.”  These columns will eventually hold a bulleted list of things you can look for when doing a classroom observation.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Make sure to discuss that Student Engagement is the</a:t>
            </a:r>
            <a:r>
              <a:rPr lang="en">
                <a:solidFill>
                  <a:srgbClr val="CC0000"/>
                </a:solidFill>
              </a:rPr>
              <a:t> “</a:t>
            </a:r>
            <a:r>
              <a:rPr b="1" lang="en">
                <a:solidFill>
                  <a:srgbClr val="CC0000"/>
                </a:solidFill>
              </a:rPr>
              <a:t>result of”</a:t>
            </a:r>
            <a:r>
              <a:rPr lang="en">
                <a:solidFill>
                  <a:schemeClr val="dk1"/>
                </a:solidFill>
              </a:rPr>
              <a:t> effective </a:t>
            </a:r>
            <a:r>
              <a:rPr b="1" lang="en">
                <a:solidFill>
                  <a:schemeClr val="dk1"/>
                </a:solidFill>
              </a:rPr>
              <a:t>instruction</a:t>
            </a:r>
            <a:r>
              <a:rPr lang="en">
                <a:solidFill>
                  <a:schemeClr val="dk1"/>
                </a:solidFill>
              </a:rPr>
              <a:t> and an effective </a:t>
            </a:r>
            <a:r>
              <a:rPr b="1" lang="en">
                <a:solidFill>
                  <a:schemeClr val="dk1"/>
                </a:solidFill>
              </a:rPr>
              <a:t>learning environment</a:t>
            </a:r>
            <a:r>
              <a:rPr lang="en">
                <a:solidFill>
                  <a:schemeClr val="dk1"/>
                </a:solidFill>
              </a:rPr>
              <a:t>.  Once we realize that student engagement is a “result of” other elements being effective, then we don’t place it within the two columns.  Instead, when student engagement is not happening, that signals that the instruction, learning environment, or both are not effective.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892c0808c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892c0808c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Welcome and remind of norms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1a7cee2322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1a7cee2322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2 Min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Review there are best practices common to any time.  Review bullets.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1d0b434a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1d0b434a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Time: 6</a:t>
            </a:r>
            <a:r>
              <a:rPr lang="en">
                <a:solidFill>
                  <a:schemeClr val="dk1"/>
                </a:solidFill>
              </a:rPr>
              <a:t> mins	Explanation (1 mins) Review all four sheets </a:t>
            </a:r>
            <a:r>
              <a:rPr lang="en">
                <a:solidFill>
                  <a:schemeClr val="dk1"/>
                </a:solidFill>
              </a:rPr>
              <a:t>individually</a:t>
            </a:r>
            <a:r>
              <a:rPr lang="en">
                <a:solidFill>
                  <a:schemeClr val="dk1"/>
                </a:solidFill>
              </a:rPr>
              <a:t> (6 mins)</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Explain that you will be seeing four different sheets with bullets representing Granite’s Best Practices.  Explain there will a total of 5 minutes, which breaks down to just over a  minute per sheet.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1a7cee2322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1a7cee2322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1a7cee232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1a7cee232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1a7cee2322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1a7cee232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1a7cee2322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1a7cee2322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5</a:t>
            </a:r>
            <a:endParaRPr/>
          </a:p>
          <a:p>
            <a:pPr indent="0" lvl="0" marL="0" rtl="0" algn="l">
              <a:spcBef>
                <a:spcPts val="0"/>
              </a:spcBef>
              <a:spcAft>
                <a:spcPts val="0"/>
              </a:spcAft>
              <a:buNone/>
            </a:pPr>
            <a:r>
              <a:rPr lang="en"/>
              <a:t>Presenter Notes: See slide for instructions - be </a:t>
            </a:r>
            <a:r>
              <a:rPr lang="en"/>
              <a:t>explicit</a:t>
            </a:r>
            <a:r>
              <a:rPr lang="en"/>
              <a:t>, check they understand.</a:t>
            </a:r>
            <a:endParaRPr/>
          </a:p>
          <a:p>
            <a:pPr indent="0" lvl="0" marL="0" rtl="0" algn="l">
              <a:spcBef>
                <a:spcPts val="0"/>
              </a:spcBef>
              <a:spcAft>
                <a:spcPts val="0"/>
              </a:spcAft>
              <a:buNone/>
            </a:pPr>
            <a:r>
              <a:rPr lang="en"/>
              <a:t>Best Practices Sheets </a:t>
            </a:r>
            <a:endParaRPr/>
          </a:p>
          <a:p>
            <a:pPr indent="0" lvl="0" marL="0" rtl="0" algn="l">
              <a:spcBef>
                <a:spcPts val="0"/>
              </a:spcBef>
              <a:spcAft>
                <a:spcPts val="0"/>
              </a:spcAft>
              <a:buNone/>
            </a:pPr>
            <a:r>
              <a:rPr lang="en" u="sng">
                <a:solidFill>
                  <a:schemeClr val="hlink"/>
                </a:solidFill>
                <a:hlinkClick r:id="rId2"/>
              </a:rPr>
              <a:t>https://docs.google.com/document/d/1MunRtJnBbi7RyesFndy8He9-ioJH05TMgsQe4I7Q2AY/edit?usp=sharing</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1a7cee2322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1a7cee2322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a:t>
            </a:r>
            <a:r>
              <a:rPr lang="en">
                <a:solidFill>
                  <a:schemeClr val="dk1"/>
                </a:solidFill>
              </a:rPr>
              <a:t>10 mins	Example #1</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Presenters Notes: </a:t>
            </a:r>
            <a:r>
              <a:rPr lang="en"/>
              <a:t>Don’t tell the participants what part of the lesson they are observing.  You want them to figure that out as they watch - what they select does not matter as much as they are looking for the parts of the lesson and can identify best practices. </a:t>
            </a:r>
            <a:endParaRPr b="1"/>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2 mins </a:t>
            </a:r>
            <a:r>
              <a:rPr lang="en" u="sng">
                <a:solidFill>
                  <a:schemeClr val="dk1"/>
                </a:solidFill>
              </a:rPr>
              <a:t>Which part</a:t>
            </a:r>
            <a:r>
              <a:rPr lang="en">
                <a:solidFill>
                  <a:schemeClr val="dk1"/>
                </a:solidFill>
              </a:rPr>
              <a:t> of the lesson you are observing AND </a:t>
            </a:r>
            <a:r>
              <a:rPr lang="en" u="sng">
                <a:solidFill>
                  <a:schemeClr val="dk1"/>
                </a:solidFill>
              </a:rPr>
              <a:t>select</a:t>
            </a:r>
            <a:r>
              <a:rPr lang="en">
                <a:solidFill>
                  <a:schemeClr val="dk1"/>
                </a:solidFill>
              </a:rPr>
              <a:t> the appropriate Best Practices sheets to use.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3 mins Mark up the </a:t>
            </a:r>
            <a:r>
              <a:rPr lang="en" u="sng">
                <a:solidFill>
                  <a:schemeClr val="dk1"/>
                </a:solidFill>
              </a:rPr>
              <a:t>table</a:t>
            </a:r>
            <a:r>
              <a:rPr lang="en">
                <a:solidFill>
                  <a:schemeClr val="dk1"/>
                </a:solidFill>
              </a:rPr>
              <a:t> and </a:t>
            </a:r>
            <a:r>
              <a:rPr lang="en" u="sng">
                <a:solidFill>
                  <a:schemeClr val="dk1"/>
                </a:solidFill>
              </a:rPr>
              <a:t>jot notes</a:t>
            </a:r>
            <a:r>
              <a:rPr lang="en">
                <a:solidFill>
                  <a:schemeClr val="dk1"/>
                </a:solidFill>
              </a:rPr>
              <a:t> in the blank portion at the bottom of the sheet.</a:t>
            </a:r>
            <a:endParaRPr b="1">
              <a:solidFill>
                <a:schemeClr val="dk1"/>
              </a:solidFill>
            </a:endParaRPr>
          </a:p>
          <a:p>
            <a:pPr indent="-298450" lvl="0" marL="457200" rtl="0" algn="l">
              <a:spcBef>
                <a:spcPts val="0"/>
              </a:spcBef>
              <a:spcAft>
                <a:spcPts val="0"/>
              </a:spcAft>
              <a:buClr>
                <a:schemeClr val="dk1"/>
              </a:buClr>
              <a:buSzPts val="1100"/>
              <a:buAutoNum type="arabicPeriod" startAt="3"/>
            </a:pPr>
            <a:r>
              <a:rPr lang="en">
                <a:solidFill>
                  <a:schemeClr val="dk1"/>
                </a:solidFill>
              </a:rPr>
              <a:t>5 mins Discuss both what you observed and what you jotted on your sheet.</a:t>
            </a:r>
            <a:endParaRPr b="1">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1a7cee2322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1a7cee2322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a:t>
            </a:r>
            <a:r>
              <a:rPr lang="en">
                <a:solidFill>
                  <a:schemeClr val="dk1"/>
                </a:solidFill>
              </a:rPr>
              <a:t>10 mins	Example #2 - </a:t>
            </a:r>
            <a:r>
              <a:rPr b="1" lang="en">
                <a:solidFill>
                  <a:srgbClr val="FF0000"/>
                </a:solidFill>
              </a:rPr>
              <a:t>ELEMENTARY </a:t>
            </a:r>
            <a:r>
              <a:rPr lang="en">
                <a:solidFill>
                  <a:schemeClr val="dk1"/>
                </a:solidFill>
              </a:rPr>
              <a:t>or</a:t>
            </a:r>
            <a:r>
              <a:rPr b="1" lang="en">
                <a:solidFill>
                  <a:srgbClr val="FF0000"/>
                </a:solidFill>
              </a:rPr>
              <a:t> </a:t>
            </a:r>
            <a:r>
              <a:rPr b="1" lang="en">
                <a:solidFill>
                  <a:schemeClr val="accent2"/>
                </a:solidFill>
              </a:rPr>
              <a:t>High School</a:t>
            </a:r>
            <a:r>
              <a:rPr b="1"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Presenters Notes: Don’t tell the participants what part of the lesson they are observing.  You want them to figure that out as they watch - what they select does not matter as much as they are looking for the parts of the lesson and can identify best practices.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2 mins </a:t>
            </a:r>
            <a:r>
              <a:rPr lang="en" u="sng">
                <a:solidFill>
                  <a:schemeClr val="dk1"/>
                </a:solidFill>
              </a:rPr>
              <a:t>Which part</a:t>
            </a:r>
            <a:r>
              <a:rPr lang="en">
                <a:solidFill>
                  <a:schemeClr val="dk1"/>
                </a:solidFill>
              </a:rPr>
              <a:t> of the lesson you are observing AND </a:t>
            </a:r>
            <a:r>
              <a:rPr lang="en" u="sng">
                <a:solidFill>
                  <a:schemeClr val="dk1"/>
                </a:solidFill>
              </a:rPr>
              <a:t>select</a:t>
            </a:r>
            <a:r>
              <a:rPr lang="en">
                <a:solidFill>
                  <a:schemeClr val="dk1"/>
                </a:solidFill>
              </a:rPr>
              <a:t> the appropriate Best Practices sheets to use.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3 mins Mark up the </a:t>
            </a:r>
            <a:r>
              <a:rPr lang="en" u="sng">
                <a:solidFill>
                  <a:schemeClr val="dk1"/>
                </a:solidFill>
              </a:rPr>
              <a:t>table</a:t>
            </a:r>
            <a:r>
              <a:rPr lang="en">
                <a:solidFill>
                  <a:schemeClr val="dk1"/>
                </a:solidFill>
              </a:rPr>
              <a:t> and </a:t>
            </a:r>
            <a:r>
              <a:rPr lang="en" u="sng">
                <a:solidFill>
                  <a:schemeClr val="dk1"/>
                </a:solidFill>
              </a:rPr>
              <a:t>jot notes</a:t>
            </a:r>
            <a:r>
              <a:rPr lang="en">
                <a:solidFill>
                  <a:schemeClr val="dk1"/>
                </a:solidFill>
              </a:rPr>
              <a:t> in the blank portion at the bottom of the sheet.</a:t>
            </a:r>
            <a:endParaRPr b="1">
              <a:solidFill>
                <a:schemeClr val="dk1"/>
              </a:solidFill>
            </a:endParaRPr>
          </a:p>
          <a:p>
            <a:pPr indent="-298450" lvl="0" marL="457200" rtl="0" algn="l">
              <a:spcBef>
                <a:spcPts val="0"/>
              </a:spcBef>
              <a:spcAft>
                <a:spcPts val="0"/>
              </a:spcAft>
              <a:buClr>
                <a:schemeClr val="dk1"/>
              </a:buClr>
              <a:buSzPts val="1100"/>
              <a:buAutoNum type="arabicPeriod" startAt="3"/>
            </a:pPr>
            <a:r>
              <a:rPr lang="en">
                <a:solidFill>
                  <a:schemeClr val="dk1"/>
                </a:solidFill>
              </a:rPr>
              <a:t>5 mins Discuss both what you observed and what you jotted on your sheet.</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1a7cee2322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1a7cee2322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a:t>
            </a:r>
            <a:r>
              <a:rPr lang="en">
                <a:solidFill>
                  <a:schemeClr val="dk1"/>
                </a:solidFill>
              </a:rPr>
              <a:t>10 mins	Example #3</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Presenters Notes: Don’t tell the participants what part of the lesson they are observing.  You want them to figure that out as they watch - what they select does not matter as much as they are looking for the parts of the lesson and can identify best practices.</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2 mins </a:t>
            </a:r>
            <a:r>
              <a:rPr lang="en" u="sng">
                <a:solidFill>
                  <a:schemeClr val="dk1"/>
                </a:solidFill>
              </a:rPr>
              <a:t>Which part</a:t>
            </a:r>
            <a:r>
              <a:rPr lang="en">
                <a:solidFill>
                  <a:schemeClr val="dk1"/>
                </a:solidFill>
              </a:rPr>
              <a:t> of the lesson you are observing AND </a:t>
            </a:r>
            <a:r>
              <a:rPr lang="en" u="sng">
                <a:solidFill>
                  <a:schemeClr val="dk1"/>
                </a:solidFill>
              </a:rPr>
              <a:t>select</a:t>
            </a:r>
            <a:r>
              <a:rPr lang="en">
                <a:solidFill>
                  <a:schemeClr val="dk1"/>
                </a:solidFill>
              </a:rPr>
              <a:t> the appropriate Best Practices sheets to use.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3 mins Mark up the </a:t>
            </a:r>
            <a:r>
              <a:rPr lang="en" u="sng">
                <a:solidFill>
                  <a:schemeClr val="dk1"/>
                </a:solidFill>
              </a:rPr>
              <a:t>table</a:t>
            </a:r>
            <a:r>
              <a:rPr lang="en">
                <a:solidFill>
                  <a:schemeClr val="dk1"/>
                </a:solidFill>
              </a:rPr>
              <a:t> and </a:t>
            </a:r>
            <a:r>
              <a:rPr lang="en" u="sng">
                <a:solidFill>
                  <a:schemeClr val="dk1"/>
                </a:solidFill>
              </a:rPr>
              <a:t>jot notes</a:t>
            </a:r>
            <a:r>
              <a:rPr lang="en">
                <a:solidFill>
                  <a:schemeClr val="dk1"/>
                </a:solidFill>
              </a:rPr>
              <a:t> in the blank portion at the bottom of the sheet.</a:t>
            </a:r>
            <a:endParaRPr b="1">
              <a:solidFill>
                <a:schemeClr val="dk1"/>
              </a:solidFill>
            </a:endParaRPr>
          </a:p>
          <a:p>
            <a:pPr indent="-298450" lvl="0" marL="457200" rtl="0" algn="l">
              <a:spcBef>
                <a:spcPts val="0"/>
              </a:spcBef>
              <a:spcAft>
                <a:spcPts val="0"/>
              </a:spcAft>
              <a:buClr>
                <a:schemeClr val="dk1"/>
              </a:buClr>
              <a:buSzPts val="1100"/>
              <a:buAutoNum type="arabicPeriod" startAt="3"/>
            </a:pPr>
            <a:r>
              <a:rPr lang="en">
                <a:solidFill>
                  <a:schemeClr val="dk1"/>
                </a:solidFill>
              </a:rPr>
              <a:t>5 mins Discuss both what you observed and what you jotted on your sheet.</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27e1f0665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27e1f0665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5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Presenters Notes: The reality is deciding is complex and not linear.  What we are providing is not lock step instructions, we are providing guard rails.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Ask participants to share what they discovered in the exercises at their tables.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2b5a33fec1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2b5a33fec1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share information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0eb51264f2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0eb51264f2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5 min</a:t>
            </a:r>
            <a:endParaRPr/>
          </a:p>
          <a:p>
            <a:pPr indent="0" lvl="0" marL="0" rtl="0" algn="l">
              <a:spcBef>
                <a:spcPts val="0"/>
              </a:spcBef>
              <a:spcAft>
                <a:spcPts val="0"/>
              </a:spcAft>
              <a:buNone/>
            </a:pPr>
            <a:r>
              <a:rPr lang="en"/>
              <a:t>Presenters Notes: The reality is deciding is complex and not linear.  What we are providing is not lock step instructions, we are providing guard rails.  </a:t>
            </a:r>
            <a:endParaRPr/>
          </a:p>
          <a:p>
            <a:pPr indent="0" lvl="0" marL="0" rtl="0" algn="l">
              <a:spcBef>
                <a:spcPts val="0"/>
              </a:spcBef>
              <a:spcAft>
                <a:spcPts val="0"/>
              </a:spcAft>
              <a:buNone/>
            </a:pPr>
            <a:r>
              <a:rPr lang="en"/>
              <a:t>Ask participants to share what they discovered in the exercises at their tables.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f65de49a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f65de49a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Reminder of opportunity for assistant principals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fe4c94b16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fe4c94b16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Review objective for today and for upcoming presentation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55b9ca91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55b9ca91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Review how this professional learning connects with the Graduate of Granite Strategic Plan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b8200cedc7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b8200cedc7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Review Objectives for today’s learning session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3d80b277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3d80b277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1 Min</a:t>
            </a:r>
            <a:endParaRPr>
              <a:solidFill>
                <a:schemeClr val="dk1"/>
              </a:solidFill>
            </a:endParaRPr>
          </a:p>
          <a:p>
            <a:pPr indent="0" lvl="0" marL="0" rtl="0" algn="l">
              <a:spcBef>
                <a:spcPts val="0"/>
              </a:spcBef>
              <a:spcAft>
                <a:spcPts val="0"/>
              </a:spcAft>
              <a:buNone/>
            </a:pPr>
            <a:r>
              <a:rPr lang="en">
                <a:solidFill>
                  <a:schemeClr val="dk1"/>
                </a:solidFill>
              </a:rPr>
              <a:t>Presenter Notes: Review Leadership Standards for today’s learning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f23d6fb45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f23d6fb45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Time: 5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Explain the historical </a:t>
            </a:r>
            <a:r>
              <a:rPr lang="en"/>
              <a:t>s</a:t>
            </a:r>
            <a:r>
              <a:rPr lang="en"/>
              <a:t>hifts in platforms and tools.  Ask some veterans to share their experience in the shifts. </a:t>
            </a:r>
            <a:endParaRPr/>
          </a:p>
          <a:p>
            <a:pPr indent="0" lvl="0" marL="0" rtl="0" algn="l">
              <a:spcBef>
                <a:spcPts val="0"/>
              </a:spcBef>
              <a:spcAft>
                <a:spcPts val="0"/>
              </a:spcAft>
              <a:buClr>
                <a:schemeClr val="dk1"/>
              </a:buClr>
              <a:buSzPts val="1100"/>
              <a:buFont typeface="Arial"/>
              <a:buNone/>
            </a:pPr>
            <a:r>
              <a:rPr lang="en">
                <a:solidFill>
                  <a:schemeClr val="dk1"/>
                </a:solidFill>
              </a:rPr>
              <a:t>We are guilty of our platform and our process emphasizing Observation as evaluation. </a:t>
            </a:r>
            <a:endParaRPr/>
          </a:p>
          <a:p>
            <a:pPr indent="0" lvl="0" marL="0" rtl="0" algn="l">
              <a:spcBef>
                <a:spcPts val="0"/>
              </a:spcBef>
              <a:spcAft>
                <a:spcPts val="0"/>
              </a:spcAft>
              <a:buClr>
                <a:schemeClr val="dk1"/>
              </a:buClr>
              <a:buSzPts val="1100"/>
              <a:buFont typeface="Arial"/>
              <a:buNone/>
            </a:pPr>
            <a:r>
              <a:rPr lang="en"/>
              <a:t>Explain how our current mindset creates the b</a:t>
            </a:r>
            <a:r>
              <a:rPr lang="en"/>
              <a:t>elief that observation is all there is to evaluation and that we need to start to consider multiple measures in addition to observation.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9" name="Shape 9"/>
        <p:cNvGrpSpPr/>
        <p:nvPr/>
      </p:nvGrpSpPr>
      <p:grpSpPr>
        <a:xfrm>
          <a:off x="0" y="0"/>
          <a:ext cx="0" cy="0"/>
          <a:chOff x="0" y="0"/>
          <a:chExt cx="0" cy="0"/>
        </a:xfrm>
      </p:grpSpPr>
      <p:sp>
        <p:nvSpPr>
          <p:cNvPr id="10" name="Google Shape;10;p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 name="Google Shape;14;p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7" name="Google Shape;57;p1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8" name="Google Shape;58;p1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9" name="Shape 59"/>
        <p:cNvGrpSpPr/>
        <p:nvPr/>
      </p:nvGrpSpPr>
      <p:grpSpPr>
        <a:xfrm>
          <a:off x="0" y="0"/>
          <a:ext cx="0" cy="0"/>
          <a:chOff x="0" y="0"/>
          <a:chExt cx="0" cy="0"/>
        </a:xfrm>
      </p:grpSpPr>
      <p:sp>
        <p:nvSpPr>
          <p:cNvPr id="60" name="Google Shape;60;p12"/>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2" name="Google Shape;62;p1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3" name="Google Shape;63;p1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64" name="Google Shape;6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65" name="Shape 65"/>
        <p:cNvGrpSpPr/>
        <p:nvPr/>
      </p:nvGrpSpPr>
      <p:grpSpPr>
        <a:xfrm>
          <a:off x="0" y="0"/>
          <a:ext cx="0" cy="0"/>
          <a:chOff x="0" y="0"/>
          <a:chExt cx="0" cy="0"/>
        </a:xfrm>
      </p:grpSpPr>
      <p:sp>
        <p:nvSpPr>
          <p:cNvPr id="66" name="Google Shape;66;p13"/>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8" name="Google Shape;68;p1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 name="Google Shape;69;p1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72" name="Google Shape;7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3" name="Shape 73"/>
        <p:cNvGrpSpPr/>
        <p:nvPr/>
      </p:nvGrpSpPr>
      <p:grpSpPr>
        <a:xfrm>
          <a:off x="0" y="0"/>
          <a:ext cx="0" cy="0"/>
          <a:chOff x="0" y="0"/>
          <a:chExt cx="0" cy="0"/>
        </a:xfrm>
      </p:grpSpPr>
      <p:sp>
        <p:nvSpPr>
          <p:cNvPr id="74" name="Google Shape;74;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5" name="Google Shape;75;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6" name="Google Shape;7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81" name="Shape 81"/>
        <p:cNvGrpSpPr/>
        <p:nvPr/>
      </p:nvGrpSpPr>
      <p:grpSpPr>
        <a:xfrm>
          <a:off x="0" y="0"/>
          <a:ext cx="0" cy="0"/>
          <a:chOff x="0" y="0"/>
          <a:chExt cx="0" cy="0"/>
        </a:xfrm>
      </p:grpSpPr>
      <p:sp>
        <p:nvSpPr>
          <p:cNvPr id="82" name="Google Shape;8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83" name="Shape 8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84" name="Shape 8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89" name="Shape 89"/>
        <p:cNvGrpSpPr/>
        <p:nvPr/>
      </p:nvGrpSpPr>
      <p:grpSpPr>
        <a:xfrm>
          <a:off x="0" y="0"/>
          <a:ext cx="0" cy="0"/>
          <a:chOff x="0" y="0"/>
          <a:chExt cx="0" cy="0"/>
        </a:xfrm>
      </p:grpSpPr>
      <p:sp>
        <p:nvSpPr>
          <p:cNvPr id="90" name="Google Shape;90;p21"/>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1"/>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4" name="Google Shape;94;p21"/>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16" name="Shape 16"/>
        <p:cNvGrpSpPr/>
        <p:nvPr/>
      </p:nvGrpSpPr>
      <p:grpSpPr>
        <a:xfrm>
          <a:off x="0" y="0"/>
          <a:ext cx="0" cy="0"/>
          <a:chOff x="0" y="0"/>
          <a:chExt cx="0" cy="0"/>
        </a:xfrm>
      </p:grpSpPr>
      <p:sp>
        <p:nvSpPr>
          <p:cNvPr id="17" name="Google Shape;17;p3"/>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 name="Google Shape;21;p3"/>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96" name="Shape 96"/>
        <p:cNvGrpSpPr/>
        <p:nvPr/>
      </p:nvGrpSpPr>
      <p:grpSpPr>
        <a:xfrm>
          <a:off x="0" y="0"/>
          <a:ext cx="0" cy="0"/>
          <a:chOff x="0" y="0"/>
          <a:chExt cx="0" cy="0"/>
        </a:xfrm>
      </p:grpSpPr>
      <p:sp>
        <p:nvSpPr>
          <p:cNvPr id="97" name="Google Shape;97;p2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1" name="Google Shape;101;p2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2" name="Google Shape;10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22"/>
          <p:cNvPicPr preferRelativeResize="0"/>
          <p:nvPr/>
        </p:nvPicPr>
        <p:blipFill rotWithShape="1">
          <a:blip r:embed="rId2">
            <a:alphaModFix/>
          </a:blip>
          <a:srcRect b="26542" l="9717" r="12606" t="25181"/>
          <a:stretch/>
        </p:blipFill>
        <p:spPr>
          <a:xfrm>
            <a:off x="2151199" y="3422124"/>
            <a:ext cx="2460521" cy="118170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104" name="Shape 104"/>
        <p:cNvGrpSpPr/>
        <p:nvPr/>
      </p:nvGrpSpPr>
      <p:grpSpPr>
        <a:xfrm>
          <a:off x="0" y="0"/>
          <a:ext cx="0" cy="0"/>
          <a:chOff x="0" y="0"/>
          <a:chExt cx="0" cy="0"/>
        </a:xfrm>
      </p:grpSpPr>
      <p:sp>
        <p:nvSpPr>
          <p:cNvPr id="105" name="Google Shape;105;p23"/>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06" name="Google Shape;106;p23"/>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107" name="Google Shape;10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23"/>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09" name="Google Shape;109;p23"/>
          <p:cNvPicPr preferRelativeResize="0"/>
          <p:nvPr/>
        </p:nvPicPr>
        <p:blipFill>
          <a:blip r:embed="rId2">
            <a:alphaModFix/>
          </a:blip>
          <a:stretch>
            <a:fillRect/>
          </a:stretch>
        </p:blipFill>
        <p:spPr>
          <a:xfrm>
            <a:off x="8689875" y="4712975"/>
            <a:ext cx="369418" cy="353201"/>
          </a:xfrm>
          <a:prstGeom prst="rect">
            <a:avLst/>
          </a:prstGeom>
          <a:noFill/>
          <a:ln>
            <a:noFill/>
          </a:ln>
        </p:spPr>
      </p:pic>
      <p:pic>
        <p:nvPicPr>
          <p:cNvPr id="110" name="Google Shape;110;p23"/>
          <p:cNvPicPr preferRelativeResize="0"/>
          <p:nvPr/>
        </p:nvPicPr>
        <p:blipFill>
          <a:blip r:embed="rId3">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7" name="Google Shape;117;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19" name="Google Shape;119;p2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20" name="Shape 120"/>
        <p:cNvGrpSpPr/>
        <p:nvPr/>
      </p:nvGrpSpPr>
      <p:grpSpPr>
        <a:xfrm>
          <a:off x="0" y="0"/>
          <a:ext cx="0" cy="0"/>
          <a:chOff x="0" y="0"/>
          <a:chExt cx="0" cy="0"/>
        </a:xfrm>
      </p:grpSpPr>
      <p:sp>
        <p:nvSpPr>
          <p:cNvPr id="121" name="Google Shape;12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 name="Google Shape;12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3" name="Google Shape;123;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4" name="Shape 124"/>
        <p:cNvGrpSpPr/>
        <p:nvPr/>
      </p:nvGrpSpPr>
      <p:grpSpPr>
        <a:xfrm>
          <a:off x="0" y="0"/>
          <a:ext cx="0" cy="0"/>
          <a:chOff x="0" y="0"/>
          <a:chExt cx="0" cy="0"/>
        </a:xfrm>
      </p:grpSpPr>
      <p:sp>
        <p:nvSpPr>
          <p:cNvPr id="125" name="Google Shape;12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7" name="Google Shape;127;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8" name="Google Shape;12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7"/>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0" name="Google Shape;130;p27"/>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4" name="Google Shape;134;p2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5" name="Google Shape;135;p28"/>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6" name="Shape 136"/>
        <p:cNvGrpSpPr/>
        <p:nvPr/>
      </p:nvGrpSpPr>
      <p:grpSpPr>
        <a:xfrm>
          <a:off x="0" y="0"/>
          <a:ext cx="0" cy="0"/>
          <a:chOff x="0" y="0"/>
          <a:chExt cx="0" cy="0"/>
        </a:xfrm>
      </p:grpSpPr>
      <p:sp>
        <p:nvSpPr>
          <p:cNvPr id="137" name="Google Shape;137;p2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8" name="Google Shape;13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9" name="Shape 139"/>
        <p:cNvGrpSpPr/>
        <p:nvPr/>
      </p:nvGrpSpPr>
      <p:grpSpPr>
        <a:xfrm>
          <a:off x="0" y="0"/>
          <a:ext cx="0" cy="0"/>
          <a:chOff x="0" y="0"/>
          <a:chExt cx="0" cy="0"/>
        </a:xfrm>
      </p:grpSpPr>
      <p:sp>
        <p:nvSpPr>
          <p:cNvPr id="140" name="Google Shape;140;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2" name="Google Shape;142;p3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3" name="Google Shape;143;p3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44" name="Shape 144"/>
        <p:cNvGrpSpPr/>
        <p:nvPr/>
      </p:nvGrpSpPr>
      <p:grpSpPr>
        <a:xfrm>
          <a:off x="0" y="0"/>
          <a:ext cx="0" cy="0"/>
          <a:chOff x="0" y="0"/>
          <a:chExt cx="0" cy="0"/>
        </a:xfrm>
      </p:grpSpPr>
      <p:sp>
        <p:nvSpPr>
          <p:cNvPr id="145" name="Google Shape;145;p31"/>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7" name="Google Shape;147;p3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8" name="Google Shape;148;p3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49" name="Google Shape;14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23" name="Shape 23"/>
        <p:cNvGrpSpPr/>
        <p:nvPr/>
      </p:nvGrpSpPr>
      <p:grpSpPr>
        <a:xfrm>
          <a:off x="0" y="0"/>
          <a:ext cx="0" cy="0"/>
          <a:chOff x="0" y="0"/>
          <a:chExt cx="0" cy="0"/>
        </a:xfrm>
      </p:grpSpPr>
      <p:sp>
        <p:nvSpPr>
          <p:cNvPr id="24" name="Google Shape;24;p4"/>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5" name="Google Shape;25;p4"/>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28" name="Google Shape;28;p4"/>
          <p:cNvPicPr preferRelativeResize="0"/>
          <p:nvPr/>
        </p:nvPicPr>
        <p:blipFill>
          <a:blip r:embed="rId2">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150" name="Shape 150"/>
        <p:cNvGrpSpPr/>
        <p:nvPr/>
      </p:nvGrpSpPr>
      <p:grpSpPr>
        <a:xfrm>
          <a:off x="0" y="0"/>
          <a:ext cx="0" cy="0"/>
          <a:chOff x="0" y="0"/>
          <a:chExt cx="0" cy="0"/>
        </a:xfrm>
      </p:grpSpPr>
      <p:sp>
        <p:nvSpPr>
          <p:cNvPr id="151" name="Google Shape;151;p32"/>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3" name="Google Shape;153;p3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4" name="Google Shape;154;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5" name="Shape 155"/>
        <p:cNvGrpSpPr/>
        <p:nvPr/>
      </p:nvGrpSpPr>
      <p:grpSpPr>
        <a:xfrm>
          <a:off x="0" y="0"/>
          <a:ext cx="0" cy="0"/>
          <a:chOff x="0" y="0"/>
          <a:chExt cx="0" cy="0"/>
        </a:xfrm>
      </p:grpSpPr>
      <p:sp>
        <p:nvSpPr>
          <p:cNvPr id="156" name="Google Shape;156;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57" name="Google Shape;15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8" name="Shape 158"/>
        <p:cNvGrpSpPr/>
        <p:nvPr/>
      </p:nvGrpSpPr>
      <p:grpSpPr>
        <a:xfrm>
          <a:off x="0" y="0"/>
          <a:ext cx="0" cy="0"/>
          <a:chOff x="0" y="0"/>
          <a:chExt cx="0" cy="0"/>
        </a:xfrm>
      </p:grpSpPr>
      <p:sp>
        <p:nvSpPr>
          <p:cNvPr id="159" name="Google Shape;159;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3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1" name="Google Shape;16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2" name="Google Shape;162;p3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63" name="Google Shape;163;p34"/>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4" name="Shape 164"/>
        <p:cNvGrpSpPr/>
        <p:nvPr/>
      </p:nvGrpSpPr>
      <p:grpSpPr>
        <a:xfrm>
          <a:off x="0" y="0"/>
          <a:ext cx="0" cy="0"/>
          <a:chOff x="0" y="0"/>
          <a:chExt cx="0" cy="0"/>
        </a:xfrm>
      </p:grpSpPr>
      <p:sp>
        <p:nvSpPr>
          <p:cNvPr id="165" name="Google Shape;16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3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67" name="Google Shape;167;p3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168" name="Shape 168"/>
        <p:cNvGrpSpPr/>
        <p:nvPr/>
      </p:nvGrpSpPr>
      <p:grpSpPr>
        <a:xfrm>
          <a:off x="0" y="0"/>
          <a:ext cx="0" cy="0"/>
          <a:chOff x="0" y="0"/>
          <a:chExt cx="0" cy="0"/>
        </a:xfrm>
      </p:grpSpPr>
      <p:sp>
        <p:nvSpPr>
          <p:cNvPr id="169" name="Google Shape;16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170" name="Shape 170"/>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boration">
  <p:cSld name="Collaboration">
    <p:spTree>
      <p:nvGrpSpPr>
        <p:cNvPr id="171" name="Shape 171"/>
        <p:cNvGrpSpPr/>
        <p:nvPr/>
      </p:nvGrpSpPr>
      <p:grpSpPr>
        <a:xfrm>
          <a:off x="0" y="0"/>
          <a:ext cx="0" cy="0"/>
          <a:chOff x="0" y="0"/>
          <a:chExt cx="0" cy="0"/>
        </a:xfrm>
      </p:grpSpPr>
      <p:pic>
        <p:nvPicPr>
          <p:cNvPr id="172" name="Google Shape;172;p38"/>
          <p:cNvPicPr preferRelativeResize="0"/>
          <p:nvPr/>
        </p:nvPicPr>
        <p:blipFill>
          <a:blip r:embed="rId2">
            <a:alphaModFix/>
          </a:blip>
          <a:stretch>
            <a:fillRect/>
          </a:stretch>
        </p:blipFill>
        <p:spPr>
          <a:xfrm>
            <a:off x="0" y="0"/>
            <a:ext cx="9144000" cy="5138974"/>
          </a:xfrm>
          <a:prstGeom prst="rect">
            <a:avLst/>
          </a:prstGeom>
          <a:noFill/>
          <a:ln>
            <a:noFill/>
          </a:ln>
        </p:spPr>
      </p:pic>
      <p:sp>
        <p:nvSpPr>
          <p:cNvPr id="173" name="Google Shape;173;p38"/>
          <p:cNvSpPr txBox="1"/>
          <p:nvPr>
            <p:ph type="title"/>
          </p:nvPr>
        </p:nvSpPr>
        <p:spPr>
          <a:xfrm>
            <a:off x="1609264" y="2074863"/>
            <a:ext cx="5925600" cy="99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4" name="Shape 174"/>
        <p:cNvGrpSpPr/>
        <p:nvPr/>
      </p:nvGrpSpPr>
      <p:grpSpPr>
        <a:xfrm>
          <a:off x="0" y="0"/>
          <a:ext cx="0" cy="0"/>
          <a:chOff x="0" y="0"/>
          <a:chExt cx="0" cy="0"/>
        </a:xfrm>
      </p:grpSpPr>
      <p:sp>
        <p:nvSpPr>
          <p:cNvPr id="175" name="Google Shape;175;p39"/>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
        <p:nvSpPr>
          <p:cNvPr id="176" name="Google Shape;176;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2000" u="none" cap="none" strike="noStrike">
                <a:solidFill>
                  <a:srgbClr val="16425B"/>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2pPr>
            <a:lvl3pPr indent="-317500" lvl="2" marL="13716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3pPr>
            <a:lvl4pPr indent="-317500" lvl="3" marL="18288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4pPr>
            <a:lvl5pPr indent="-317500" lvl="4" marL="22860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cxnSp>
        <p:nvCxnSpPr>
          <p:cNvPr id="177" name="Google Shape;177;p39"/>
          <p:cNvCxnSpPr/>
          <p:nvPr/>
        </p:nvCxnSpPr>
        <p:spPr>
          <a:xfrm rot="10800000">
            <a:off x="423601" y="1030760"/>
            <a:ext cx="8408700" cy="0"/>
          </a:xfrm>
          <a:prstGeom prst="straightConnector1">
            <a:avLst/>
          </a:prstGeom>
          <a:noFill/>
          <a:ln cap="flat" cmpd="sng" w="9525">
            <a:solidFill>
              <a:srgbClr val="5DA9A7"/>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178" name="Shape 178"/>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p:cSld name="TITLE_3">
    <p:spTree>
      <p:nvGrpSpPr>
        <p:cNvPr id="179" name="Shape 179"/>
        <p:cNvGrpSpPr/>
        <p:nvPr/>
      </p:nvGrpSpPr>
      <p:grpSpPr>
        <a:xfrm>
          <a:off x="0" y="0"/>
          <a:ext cx="0" cy="0"/>
          <a:chOff x="0" y="0"/>
          <a:chExt cx="0" cy="0"/>
        </a:xfrm>
      </p:grpSpPr>
      <p:sp>
        <p:nvSpPr>
          <p:cNvPr id="180" name="Google Shape;180;p41"/>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1" name="Google Shape;181;p41"/>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182" name="Google Shape;182;p41"/>
          <p:cNvGrpSpPr/>
          <p:nvPr/>
        </p:nvGrpSpPr>
        <p:grpSpPr>
          <a:xfrm>
            <a:off x="-562067" y="-642585"/>
            <a:ext cx="10240937" cy="6411435"/>
            <a:chOff x="-562067" y="-642585"/>
            <a:chExt cx="10240937" cy="6411435"/>
          </a:xfrm>
        </p:grpSpPr>
        <p:grpSp>
          <p:nvGrpSpPr>
            <p:cNvPr id="183" name="Google Shape;183;p41"/>
            <p:cNvGrpSpPr/>
            <p:nvPr/>
          </p:nvGrpSpPr>
          <p:grpSpPr>
            <a:xfrm flipH="1">
              <a:off x="8181902" y="-642585"/>
              <a:ext cx="1496968" cy="1832225"/>
              <a:chOff x="-498093" y="-514637"/>
              <a:chExt cx="1496968" cy="1832225"/>
            </a:xfrm>
          </p:grpSpPr>
          <p:sp>
            <p:nvSpPr>
              <p:cNvPr id="184" name="Google Shape;184;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8" name="Google Shape;188;p41"/>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189" name="Google Shape;189;p41"/>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190" name="Google Shape;190;p41"/>
            <p:cNvGrpSpPr/>
            <p:nvPr/>
          </p:nvGrpSpPr>
          <p:grpSpPr>
            <a:xfrm flipH="1">
              <a:off x="-562067" y="3936624"/>
              <a:ext cx="9667697" cy="1832225"/>
              <a:chOff x="-1622" y="3828438"/>
              <a:chExt cx="9667697" cy="1832225"/>
            </a:xfrm>
          </p:grpSpPr>
          <p:grpSp>
            <p:nvGrpSpPr>
              <p:cNvPr id="191" name="Google Shape;191;p41"/>
              <p:cNvGrpSpPr/>
              <p:nvPr/>
            </p:nvGrpSpPr>
            <p:grpSpPr>
              <a:xfrm rot="10800000">
                <a:off x="8169107" y="3828438"/>
                <a:ext cx="1496968" cy="1832225"/>
                <a:chOff x="-498093" y="-514637"/>
                <a:chExt cx="1496968" cy="1832225"/>
              </a:xfrm>
            </p:grpSpPr>
            <p:sp>
              <p:nvSpPr>
                <p:cNvPr id="192" name="Google Shape;192;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6" name="Google Shape;196;p41"/>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1">
  <p:cSld name="TITLE_4">
    <p:spTree>
      <p:nvGrpSpPr>
        <p:cNvPr id="197" name="Shape 197"/>
        <p:cNvGrpSpPr/>
        <p:nvPr/>
      </p:nvGrpSpPr>
      <p:grpSpPr>
        <a:xfrm>
          <a:off x="0" y="0"/>
          <a:ext cx="0" cy="0"/>
          <a:chOff x="0" y="0"/>
          <a:chExt cx="0" cy="0"/>
        </a:xfrm>
      </p:grpSpPr>
      <p:sp>
        <p:nvSpPr>
          <p:cNvPr id="198" name="Google Shape;198;p42"/>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9" name="Google Shape;199;p42"/>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00" name="Google Shape;200;p42"/>
          <p:cNvGrpSpPr/>
          <p:nvPr/>
        </p:nvGrpSpPr>
        <p:grpSpPr>
          <a:xfrm>
            <a:off x="-562067" y="-642585"/>
            <a:ext cx="10240937" cy="6411435"/>
            <a:chOff x="-562067" y="-642585"/>
            <a:chExt cx="10240937" cy="6411435"/>
          </a:xfrm>
        </p:grpSpPr>
        <p:grpSp>
          <p:nvGrpSpPr>
            <p:cNvPr id="201" name="Google Shape;201;p42"/>
            <p:cNvGrpSpPr/>
            <p:nvPr/>
          </p:nvGrpSpPr>
          <p:grpSpPr>
            <a:xfrm flipH="1">
              <a:off x="8181902" y="-642585"/>
              <a:ext cx="1496968" cy="1832225"/>
              <a:chOff x="-498093" y="-514637"/>
              <a:chExt cx="1496968" cy="1832225"/>
            </a:xfrm>
          </p:grpSpPr>
          <p:sp>
            <p:nvSpPr>
              <p:cNvPr id="202" name="Google Shape;202;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6" name="Google Shape;206;p42"/>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07" name="Google Shape;207;p42"/>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08" name="Google Shape;208;p42"/>
            <p:cNvGrpSpPr/>
            <p:nvPr/>
          </p:nvGrpSpPr>
          <p:grpSpPr>
            <a:xfrm flipH="1">
              <a:off x="-562067" y="3936624"/>
              <a:ext cx="9667697" cy="1832225"/>
              <a:chOff x="-1622" y="3828438"/>
              <a:chExt cx="9667697" cy="1832225"/>
            </a:xfrm>
          </p:grpSpPr>
          <p:grpSp>
            <p:nvGrpSpPr>
              <p:cNvPr id="209" name="Google Shape;209;p42"/>
              <p:cNvGrpSpPr/>
              <p:nvPr/>
            </p:nvGrpSpPr>
            <p:grpSpPr>
              <a:xfrm rot="10800000">
                <a:off x="8169107" y="3828438"/>
                <a:ext cx="1496968" cy="1832225"/>
                <a:chOff x="-498093" y="-514637"/>
                <a:chExt cx="1496968" cy="1832225"/>
              </a:xfrm>
            </p:grpSpPr>
            <p:sp>
              <p:nvSpPr>
                <p:cNvPr id="210" name="Google Shape;210;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4" name="Google Shape;214;p42"/>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5" name="Shape 215"/>
        <p:cNvGrpSpPr/>
        <p:nvPr/>
      </p:nvGrpSpPr>
      <p:grpSpPr>
        <a:xfrm>
          <a:off x="0" y="0"/>
          <a:ext cx="0" cy="0"/>
          <a:chOff x="0" y="0"/>
          <a:chExt cx="0" cy="0"/>
        </a:xfrm>
      </p:grpSpPr>
      <p:sp>
        <p:nvSpPr>
          <p:cNvPr id="216" name="Google Shape;216;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7" name="Google Shape;217;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8" name="Google Shape;218;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2">
  <p:cSld name="TITLE_5">
    <p:spTree>
      <p:nvGrpSpPr>
        <p:cNvPr id="219" name="Shape 219"/>
        <p:cNvGrpSpPr/>
        <p:nvPr/>
      </p:nvGrpSpPr>
      <p:grpSpPr>
        <a:xfrm>
          <a:off x="0" y="0"/>
          <a:ext cx="0" cy="0"/>
          <a:chOff x="0" y="0"/>
          <a:chExt cx="0" cy="0"/>
        </a:xfrm>
      </p:grpSpPr>
      <p:sp>
        <p:nvSpPr>
          <p:cNvPr id="220" name="Google Shape;220;p44"/>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1" name="Google Shape;221;p44"/>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22" name="Google Shape;222;p44"/>
          <p:cNvGrpSpPr/>
          <p:nvPr/>
        </p:nvGrpSpPr>
        <p:grpSpPr>
          <a:xfrm>
            <a:off x="-562067" y="-642585"/>
            <a:ext cx="10240937" cy="6411435"/>
            <a:chOff x="-562067" y="-642585"/>
            <a:chExt cx="10240937" cy="6411435"/>
          </a:xfrm>
        </p:grpSpPr>
        <p:grpSp>
          <p:nvGrpSpPr>
            <p:cNvPr id="223" name="Google Shape;223;p44"/>
            <p:cNvGrpSpPr/>
            <p:nvPr/>
          </p:nvGrpSpPr>
          <p:grpSpPr>
            <a:xfrm flipH="1">
              <a:off x="8181902" y="-642585"/>
              <a:ext cx="1496968" cy="1832225"/>
              <a:chOff x="-498093" y="-514637"/>
              <a:chExt cx="1496968" cy="1832225"/>
            </a:xfrm>
          </p:grpSpPr>
          <p:sp>
            <p:nvSpPr>
              <p:cNvPr id="224" name="Google Shape;224;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8" name="Google Shape;228;p44"/>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29" name="Google Shape;229;p44"/>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30" name="Google Shape;230;p44"/>
            <p:cNvGrpSpPr/>
            <p:nvPr/>
          </p:nvGrpSpPr>
          <p:grpSpPr>
            <a:xfrm flipH="1">
              <a:off x="-562067" y="3936624"/>
              <a:ext cx="9667697" cy="1832225"/>
              <a:chOff x="-1622" y="3828438"/>
              <a:chExt cx="9667697" cy="1832225"/>
            </a:xfrm>
          </p:grpSpPr>
          <p:grpSp>
            <p:nvGrpSpPr>
              <p:cNvPr id="231" name="Google Shape;231;p44"/>
              <p:cNvGrpSpPr/>
              <p:nvPr/>
            </p:nvGrpSpPr>
            <p:grpSpPr>
              <a:xfrm rot="10800000">
                <a:off x="8169107" y="3828438"/>
                <a:ext cx="1496968" cy="1832225"/>
                <a:chOff x="-498093" y="-514637"/>
                <a:chExt cx="1496968" cy="1832225"/>
              </a:xfrm>
            </p:grpSpPr>
            <p:sp>
              <p:nvSpPr>
                <p:cNvPr id="232" name="Google Shape;232;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6" name="Google Shape;236;p44"/>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3" name="Shape 243"/>
        <p:cNvGrpSpPr/>
        <p:nvPr/>
      </p:nvGrpSpPr>
      <p:grpSpPr>
        <a:xfrm>
          <a:off x="0" y="0"/>
          <a:ext cx="0" cy="0"/>
          <a:chOff x="0" y="0"/>
          <a:chExt cx="0" cy="0"/>
        </a:xfrm>
      </p:grpSpPr>
      <p:sp>
        <p:nvSpPr>
          <p:cNvPr id="244" name="Google Shape;244;p4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5" name="Google Shape;245;p4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46" name="Google Shape;246;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7" name="Google Shape;247;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8" name="Google Shape;248;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9" name="Shape 249"/>
        <p:cNvGrpSpPr/>
        <p:nvPr/>
      </p:nvGrpSpPr>
      <p:grpSpPr>
        <a:xfrm>
          <a:off x="0" y="0"/>
          <a:ext cx="0" cy="0"/>
          <a:chOff x="0" y="0"/>
          <a:chExt cx="0" cy="0"/>
        </a:xfrm>
      </p:grpSpPr>
      <p:sp>
        <p:nvSpPr>
          <p:cNvPr id="250" name="Google Shape;250;p4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1" name="Google Shape;251;p4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52" name="Google Shape;252;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3" name="Google Shape;253;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4" name="Google Shape;254;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5" name="Shape 255"/>
        <p:cNvGrpSpPr/>
        <p:nvPr/>
      </p:nvGrpSpPr>
      <p:grpSpPr>
        <a:xfrm>
          <a:off x="0" y="0"/>
          <a:ext cx="0" cy="0"/>
          <a:chOff x="0" y="0"/>
          <a:chExt cx="0" cy="0"/>
        </a:xfrm>
      </p:grpSpPr>
      <p:sp>
        <p:nvSpPr>
          <p:cNvPr id="256" name="Google Shape;256;p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7" name="Google Shape;257;p4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 name="Google Shape;258;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9" name="Google Shape;259;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0" name="Google Shape;260;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1" name="Shape 261"/>
        <p:cNvGrpSpPr/>
        <p:nvPr/>
      </p:nvGrpSpPr>
      <p:grpSpPr>
        <a:xfrm>
          <a:off x="0" y="0"/>
          <a:ext cx="0" cy="0"/>
          <a:chOff x="0" y="0"/>
          <a:chExt cx="0" cy="0"/>
        </a:xfrm>
      </p:grpSpPr>
      <p:sp>
        <p:nvSpPr>
          <p:cNvPr id="262" name="Google Shape;262;p4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3" name="Google Shape;263;p4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4" name="Google Shape;264;p4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5" name="Google Shape;265;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6" name="Google Shape;266;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7" name="Google Shape;267;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8" name="Shape 268"/>
        <p:cNvGrpSpPr/>
        <p:nvPr/>
      </p:nvGrpSpPr>
      <p:grpSpPr>
        <a:xfrm>
          <a:off x="0" y="0"/>
          <a:ext cx="0" cy="0"/>
          <a:chOff x="0" y="0"/>
          <a:chExt cx="0" cy="0"/>
        </a:xfrm>
      </p:grpSpPr>
      <p:sp>
        <p:nvSpPr>
          <p:cNvPr id="269" name="Google Shape;269;p5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0" name="Google Shape;270;p50"/>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1" name="Google Shape;271;p50"/>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2" name="Google Shape;272;p5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3" name="Google Shape;273;p5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4" name="Google Shape;274;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5" name="Google Shape;275;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6" name="Google Shape;276;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7" name="Shape 277"/>
        <p:cNvGrpSpPr/>
        <p:nvPr/>
      </p:nvGrpSpPr>
      <p:grpSpPr>
        <a:xfrm>
          <a:off x="0" y="0"/>
          <a:ext cx="0" cy="0"/>
          <a:chOff x="0" y="0"/>
          <a:chExt cx="0" cy="0"/>
        </a:xfrm>
      </p:grpSpPr>
      <p:sp>
        <p:nvSpPr>
          <p:cNvPr id="278" name="Google Shape;278;p5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9" name="Google Shape;279;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0" name="Google Shape;280;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1" name="Google Shape;281;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2" name="Shape 282"/>
        <p:cNvGrpSpPr/>
        <p:nvPr/>
      </p:nvGrpSpPr>
      <p:grpSpPr>
        <a:xfrm>
          <a:off x="0" y="0"/>
          <a:ext cx="0" cy="0"/>
          <a:chOff x="0" y="0"/>
          <a:chExt cx="0" cy="0"/>
        </a:xfrm>
      </p:grpSpPr>
      <p:sp>
        <p:nvSpPr>
          <p:cNvPr id="283" name="Google Shape;283;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4" name="Google Shape;284;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5" name="Google Shape;285;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6" name="Shape 286"/>
        <p:cNvGrpSpPr/>
        <p:nvPr/>
      </p:nvGrpSpPr>
      <p:grpSpPr>
        <a:xfrm>
          <a:off x="0" y="0"/>
          <a:ext cx="0" cy="0"/>
          <a:chOff x="0" y="0"/>
          <a:chExt cx="0" cy="0"/>
        </a:xfrm>
      </p:grpSpPr>
      <p:sp>
        <p:nvSpPr>
          <p:cNvPr id="287" name="Google Shape;287;p53"/>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8" name="Google Shape;288;p53"/>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89" name="Google Shape;289;p53"/>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90" name="Google Shape;290;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1" name="Google Shape;291;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2" name="Google Shape;292;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3" name="Shape 293"/>
        <p:cNvGrpSpPr/>
        <p:nvPr/>
      </p:nvGrpSpPr>
      <p:grpSpPr>
        <a:xfrm>
          <a:off x="0" y="0"/>
          <a:ext cx="0" cy="0"/>
          <a:chOff x="0" y="0"/>
          <a:chExt cx="0" cy="0"/>
        </a:xfrm>
      </p:grpSpPr>
      <p:sp>
        <p:nvSpPr>
          <p:cNvPr id="294" name="Google Shape;294;p5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5" name="Google Shape;295;p54"/>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96" name="Google Shape;296;p54"/>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97" name="Google Shape;297;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8" name="Google Shape;298;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9" name="Google Shape;299;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0" name="Shape 300"/>
        <p:cNvGrpSpPr/>
        <p:nvPr/>
      </p:nvGrpSpPr>
      <p:grpSpPr>
        <a:xfrm>
          <a:off x="0" y="0"/>
          <a:ext cx="0" cy="0"/>
          <a:chOff x="0" y="0"/>
          <a:chExt cx="0" cy="0"/>
        </a:xfrm>
      </p:grpSpPr>
      <p:sp>
        <p:nvSpPr>
          <p:cNvPr id="301" name="Google Shape;301;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2" name="Google Shape;302;p5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3" name="Google Shape;303;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4" name="Google Shape;304;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5" name="Google Shape;305;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6" name="Shape 306"/>
        <p:cNvGrpSpPr/>
        <p:nvPr/>
      </p:nvGrpSpPr>
      <p:grpSpPr>
        <a:xfrm>
          <a:off x="0" y="0"/>
          <a:ext cx="0" cy="0"/>
          <a:chOff x="0" y="0"/>
          <a:chExt cx="0" cy="0"/>
        </a:xfrm>
      </p:grpSpPr>
      <p:sp>
        <p:nvSpPr>
          <p:cNvPr id="307" name="Google Shape;307;p5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8" name="Google Shape;308;p5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0" name="Google Shape;310;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1" name="Google Shape;311;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312" name="Shape 31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7" name="Shape 37"/>
        <p:cNvGrpSpPr/>
        <p:nvPr/>
      </p:nvGrpSpPr>
      <p:grpSpPr>
        <a:xfrm>
          <a:off x="0" y="0"/>
          <a:ext cx="0" cy="0"/>
          <a:chOff x="0" y="0"/>
          <a:chExt cx="0" cy="0"/>
        </a:xfrm>
      </p:grpSpPr>
      <p:sp>
        <p:nvSpPr>
          <p:cNvPr id="38" name="Google Shape;38;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9"/>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p1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4.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25" Type="http://schemas.openxmlformats.org/officeDocument/2006/relationships/theme" Target="../theme/theme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9" Type="http://schemas.openxmlformats.org/officeDocument/2006/relationships/slideLayout" Target="../slideLayouts/slideLayout37.xml"/><Relationship Id="rId18"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5" name="Shape 85"/>
        <p:cNvGrpSpPr/>
        <p:nvPr/>
      </p:nvGrpSpPr>
      <p:grpSpPr>
        <a:xfrm>
          <a:off x="0" y="0"/>
          <a:ext cx="0" cy="0"/>
          <a:chOff x="0" y="0"/>
          <a:chExt cx="0" cy="0"/>
        </a:xfrm>
      </p:grpSpPr>
      <p:sp>
        <p:nvSpPr>
          <p:cNvPr id="86" name="Google Shape;8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7" name="Google Shape;8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88" name="Google Shape;8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7" name="Shape 237"/>
        <p:cNvGrpSpPr/>
        <p:nvPr/>
      </p:nvGrpSpPr>
      <p:grpSpPr>
        <a:xfrm>
          <a:off x="0" y="0"/>
          <a:ext cx="0" cy="0"/>
          <a:chOff x="0" y="0"/>
          <a:chExt cx="0" cy="0"/>
        </a:xfrm>
      </p:grpSpPr>
      <p:sp>
        <p:nvSpPr>
          <p:cNvPr id="238" name="Google Shape;238;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39" name="Google Shape;239;p4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40" name="Google Shape;240;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1" name="Google Shape;241;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2" name="Google Shape;242;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 Id="rId3" Type="http://schemas.openxmlformats.org/officeDocument/2006/relationships/hyperlink" Target="https://drive.google.com/file/d/1iiecmBoGje0wOQy83BReAwhre1xfp3as/view?usp=sharing" TargetMode="External"/><Relationship Id="rId4" Type="http://schemas.openxmlformats.org/officeDocument/2006/relationships/hyperlink" Target="https://drive.google.com/file/d/1iiecmBoGje0wOQy83BReAwhre1xfp3as/view?usp=sharing" TargetMode="External"/><Relationship Id="rId5" Type="http://schemas.openxmlformats.org/officeDocument/2006/relationships/hyperlink" Target="https://drive.google.com/file/d/1iiecmBoGje0wOQy83BReAwhre1xfp3as/view?usp=sharing" TargetMode="External"/><Relationship Id="rId6" Type="http://schemas.openxmlformats.org/officeDocument/2006/relationships/hyperlink" Target="https://drive.google.com/file/d/1iiecmBoGje0wOQy83BReAwhre1xfp3as/view?usp=sharing" TargetMode="External"/><Relationship Id="rId7"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7.png"/><Relationship Id="rId8" Type="http://schemas.openxmlformats.org/officeDocument/2006/relationships/hyperlink" Target="https://docs.google.com/document/d/1MunRtJnBbi7RyesFndy8He9-ioJH05TMgsQe4I7Q2AY/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 Id="rId3" Type="http://schemas.openxmlformats.org/officeDocument/2006/relationships/hyperlink" Target="https://drive.google.com/file/d/12P44b6L7YIOZtMK7jiyKkkcia9G-2hsQ/view?usp=sharing"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7.xml"/><Relationship Id="rId3" Type="http://schemas.openxmlformats.org/officeDocument/2006/relationships/hyperlink" Target="https://drive.google.com/file/d/1GjglSgFGkpBI2IxSh0qV-gaxkgL7Jgmv/view?usp=sharing" TargetMode="External"/><Relationship Id="rId4" Type="http://schemas.openxmlformats.org/officeDocument/2006/relationships/image" Target="../media/image7.png"/><Relationship Id="rId5" Type="http://schemas.openxmlformats.org/officeDocument/2006/relationships/hyperlink" Target="https://drive.google.com/file/d/1-KrdfY5CqyL3KSGQZubbRvvu8HFfJIM6/view?usp=shar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8.xml"/><Relationship Id="rId3" Type="http://schemas.openxmlformats.org/officeDocument/2006/relationships/hyperlink" Target="https://drive.google.com/file/d/1xCj2m5ZpQzKukn5Bfo8VJDqtXLq77s84/view?usp=sharing"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9.xml"/><Relationship Id="rId3" Type="http://schemas.openxmlformats.org/officeDocument/2006/relationships/hyperlink" Target="https://docs.google.com/forms/d/e/1FAIpQLSfI3jySfuIyQ7iQVLevzUssff8BvxsBPLoaDPNOpQv37QNpCg/viewform" TargetMode="External"/><Relationship Id="rId4" Type="http://schemas.openxmlformats.org/officeDocument/2006/relationships/hyperlink" Target="https://docs.google.com/forms/d/e/1FAIpQLSfI3jySfuIyQ7iQVLevzUssff8BvxsBPLoaDPNOpQv37QNpCg/viewform" TargetMode="External"/><Relationship Id="rId5" Type="http://schemas.openxmlformats.org/officeDocument/2006/relationships/image" Target="../media/image7.png"/><Relationship Id="rId6"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8"/>
          <p:cNvSpPr txBox="1"/>
          <p:nvPr>
            <p:ph type="ctrTitle"/>
          </p:nvPr>
        </p:nvSpPr>
        <p:spPr>
          <a:xfrm>
            <a:off x="668050" y="200725"/>
            <a:ext cx="7629900" cy="18555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solidFill>
                  <a:srgbClr val="00467F"/>
                </a:solidFill>
              </a:rPr>
              <a:t>Multiple Measures -</a:t>
            </a:r>
            <a:endParaRPr>
              <a:solidFill>
                <a:srgbClr val="00467F"/>
              </a:solidFill>
            </a:endParaRPr>
          </a:p>
          <a:p>
            <a:pPr indent="0" lvl="0" marL="0" rtl="0" algn="ctr">
              <a:spcBef>
                <a:spcPts val="0"/>
              </a:spcBef>
              <a:spcAft>
                <a:spcPts val="0"/>
              </a:spcAft>
              <a:buNone/>
            </a:pPr>
            <a:r>
              <a:rPr lang="en">
                <a:solidFill>
                  <a:srgbClr val="00467F"/>
                </a:solidFill>
              </a:rPr>
              <a:t>Observation</a:t>
            </a:r>
            <a:endParaRPr>
              <a:solidFill>
                <a:srgbClr val="00467F"/>
              </a:solidFill>
            </a:endParaRPr>
          </a:p>
        </p:txBody>
      </p:sp>
      <p:sp>
        <p:nvSpPr>
          <p:cNvPr id="318" name="Google Shape;318;p58"/>
          <p:cNvSpPr txBox="1"/>
          <p:nvPr>
            <p:ph idx="1" type="subTitle"/>
          </p:nvPr>
        </p:nvSpPr>
        <p:spPr>
          <a:xfrm>
            <a:off x="1464925" y="2278900"/>
            <a:ext cx="6139500" cy="689100"/>
          </a:xfrm>
          <a:prstGeom prst="rect">
            <a:avLst/>
          </a:prstGeom>
        </p:spPr>
        <p:txBody>
          <a:bodyPr anchorCtr="0" anchor="t" bIns="34275" lIns="68575" spcFirstLastPara="1" rIns="68575" wrap="square" tIns="34275">
            <a:normAutofit fontScale="70000" lnSpcReduction="20000"/>
          </a:bodyPr>
          <a:lstStyle/>
          <a:p>
            <a:pPr indent="0" lvl="0" marL="0" rtl="0" algn="ctr">
              <a:spcBef>
                <a:spcPts val="800"/>
              </a:spcBef>
              <a:spcAft>
                <a:spcPts val="0"/>
              </a:spcAft>
              <a:buNone/>
            </a:pPr>
            <a:r>
              <a:rPr lang="en">
                <a:solidFill>
                  <a:srgbClr val="00467F"/>
                </a:solidFill>
              </a:rPr>
              <a:t>Principal Professional Learning</a:t>
            </a:r>
            <a:endParaRPr>
              <a:solidFill>
                <a:srgbClr val="00467F"/>
              </a:solidFill>
            </a:endParaRPr>
          </a:p>
          <a:p>
            <a:pPr indent="0" lvl="0" marL="0" rtl="0" algn="ctr">
              <a:spcBef>
                <a:spcPts val="800"/>
              </a:spcBef>
              <a:spcAft>
                <a:spcPts val="0"/>
              </a:spcAft>
              <a:buNone/>
            </a:pPr>
            <a:r>
              <a:rPr lang="en">
                <a:solidFill>
                  <a:srgbClr val="00467F"/>
                </a:solidFill>
              </a:rPr>
              <a:t>Professional Growth and Evaluation Series</a:t>
            </a:r>
            <a:endParaRPr>
              <a:solidFill>
                <a:srgbClr val="00467F"/>
              </a:solidFill>
            </a:endParaRPr>
          </a:p>
          <a:p>
            <a:pPr indent="0" lvl="0" marL="0" rtl="0" algn="ctr">
              <a:spcBef>
                <a:spcPts val="800"/>
              </a:spcBef>
              <a:spcAft>
                <a:spcPts val="0"/>
              </a:spcAft>
              <a:buNone/>
            </a:pPr>
            <a:r>
              <a:rPr lang="en">
                <a:solidFill>
                  <a:srgbClr val="00467F"/>
                </a:solidFill>
              </a:rPr>
              <a:t>April 5, 2023</a:t>
            </a:r>
            <a:endParaRPr>
              <a:solidFill>
                <a:srgbClr val="00467F"/>
              </a:solidFill>
            </a:endParaRPr>
          </a:p>
        </p:txBody>
      </p:sp>
      <p:pic>
        <p:nvPicPr>
          <p:cNvPr id="319" name="Google Shape;319;p58"/>
          <p:cNvPicPr preferRelativeResize="0"/>
          <p:nvPr/>
        </p:nvPicPr>
        <p:blipFill>
          <a:blip r:embed="rId3">
            <a:alphaModFix/>
          </a:blip>
          <a:stretch>
            <a:fillRect/>
          </a:stretch>
        </p:blipFill>
        <p:spPr>
          <a:xfrm>
            <a:off x="0" y="4052175"/>
            <a:ext cx="2058302" cy="1091318"/>
          </a:xfrm>
          <a:prstGeom prst="rect">
            <a:avLst/>
          </a:prstGeom>
          <a:noFill/>
          <a:ln>
            <a:noFill/>
          </a:ln>
        </p:spPr>
      </p:pic>
      <p:pic>
        <p:nvPicPr>
          <p:cNvPr id="320" name="Google Shape;320;p58"/>
          <p:cNvPicPr preferRelativeResize="0"/>
          <p:nvPr/>
        </p:nvPicPr>
        <p:blipFill>
          <a:blip r:embed="rId4">
            <a:alphaModFix/>
          </a:blip>
          <a:stretch>
            <a:fillRect/>
          </a:stretch>
        </p:blipFill>
        <p:spPr>
          <a:xfrm>
            <a:off x="3237725" y="3171381"/>
            <a:ext cx="2668549" cy="1527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 Multiple Measures and Evaluation </a:t>
            </a:r>
            <a:endParaRPr i="1" sz="3000">
              <a:solidFill>
                <a:srgbClr val="FFFFFF"/>
              </a:solidFill>
              <a:latin typeface="Roboto"/>
              <a:ea typeface="Roboto"/>
              <a:cs typeface="Roboto"/>
              <a:sym typeface="Roboto"/>
            </a:endParaRPr>
          </a:p>
        </p:txBody>
      </p:sp>
      <p:sp>
        <p:nvSpPr>
          <p:cNvPr id="382" name="Google Shape;382;p67"/>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83" name="Google Shape;383;p67"/>
          <p:cNvPicPr preferRelativeResize="0"/>
          <p:nvPr/>
        </p:nvPicPr>
        <p:blipFill>
          <a:blip r:embed="rId3">
            <a:alphaModFix/>
          </a:blip>
          <a:stretch>
            <a:fillRect/>
          </a:stretch>
        </p:blipFill>
        <p:spPr>
          <a:xfrm>
            <a:off x="104775" y="4482250"/>
            <a:ext cx="1067526" cy="565999"/>
          </a:xfrm>
          <a:prstGeom prst="rect">
            <a:avLst/>
          </a:prstGeom>
          <a:noFill/>
          <a:ln>
            <a:noFill/>
          </a:ln>
        </p:spPr>
      </p:pic>
      <p:sp>
        <p:nvSpPr>
          <p:cNvPr id="384" name="Google Shape;384;p67"/>
          <p:cNvSpPr txBox="1"/>
          <p:nvPr>
            <p:ph idx="4294967295" type="title"/>
          </p:nvPr>
        </p:nvSpPr>
        <p:spPr>
          <a:xfrm>
            <a:off x="777175" y="1372000"/>
            <a:ext cx="8086800" cy="3348300"/>
          </a:xfrm>
          <a:prstGeom prst="rect">
            <a:avLst/>
          </a:prstGeom>
        </p:spPr>
        <p:txBody>
          <a:bodyPr anchorCtr="0" anchor="t" bIns="91425" lIns="91425" spcFirstLastPara="1" rIns="91425" wrap="square" tIns="91425">
            <a:noAutofit/>
          </a:bodyPr>
          <a:lstStyle/>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Reflection on stakeholder input - December</a:t>
            </a:r>
            <a:endParaRPr sz="20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Reflection on student growth - December</a:t>
            </a:r>
            <a:endParaRPr sz="29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Lesson design review - February</a:t>
            </a:r>
            <a:endParaRPr sz="29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Observation - April</a:t>
            </a:r>
            <a:endParaRPr sz="2900">
              <a:solidFill>
                <a:srgbClr val="00467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8"/>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8"/>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Observation v. Evaluation</a:t>
            </a:r>
            <a:endParaRPr i="1" sz="3000">
              <a:solidFill>
                <a:srgbClr val="FFFFFF"/>
              </a:solidFill>
              <a:latin typeface="Roboto"/>
              <a:ea typeface="Roboto"/>
              <a:cs typeface="Roboto"/>
              <a:sym typeface="Roboto"/>
            </a:endParaRPr>
          </a:p>
        </p:txBody>
      </p:sp>
      <p:sp>
        <p:nvSpPr>
          <p:cNvPr id="391" name="Google Shape;391;p68"/>
          <p:cNvSpPr txBox="1"/>
          <p:nvPr/>
        </p:nvSpPr>
        <p:spPr>
          <a:xfrm>
            <a:off x="249125" y="1160800"/>
            <a:ext cx="8069100" cy="325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solidFill>
                  <a:schemeClr val="accent2"/>
                </a:solidFill>
                <a:latin typeface="Roboto"/>
                <a:ea typeface="Roboto"/>
                <a:cs typeface="Roboto"/>
                <a:sym typeface="Roboto"/>
              </a:rPr>
              <a:t>Table Discussion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l">
              <a:lnSpc>
                <a:spcPct val="100000"/>
              </a:lnSpc>
              <a:spcBef>
                <a:spcPts val="0"/>
              </a:spcBef>
              <a:spcAft>
                <a:spcPts val="0"/>
              </a:spcAft>
              <a:buNone/>
            </a:pPr>
            <a:r>
              <a:rPr lang="en" sz="2400">
                <a:solidFill>
                  <a:schemeClr val="accent2"/>
                </a:solidFill>
                <a:latin typeface="Roboto"/>
                <a:ea typeface="Roboto"/>
                <a:cs typeface="Roboto"/>
                <a:sym typeface="Roboto"/>
              </a:rPr>
              <a:t>What is problematic with an evaluation being </a:t>
            </a:r>
            <a:r>
              <a:rPr lang="en" sz="2400">
                <a:solidFill>
                  <a:schemeClr val="accent2"/>
                </a:solidFill>
                <a:latin typeface="Roboto"/>
                <a:ea typeface="Roboto"/>
                <a:cs typeface="Roboto"/>
                <a:sym typeface="Roboto"/>
              </a:rPr>
              <a:t>solely</a:t>
            </a:r>
            <a:r>
              <a:rPr lang="en" sz="2400">
                <a:solidFill>
                  <a:schemeClr val="accent2"/>
                </a:solidFill>
                <a:latin typeface="Roboto"/>
                <a:ea typeface="Roboto"/>
                <a:cs typeface="Roboto"/>
                <a:sym typeface="Roboto"/>
              </a:rPr>
              <a:t> based on classroom observation?</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92" name="Google Shape;392;p68"/>
          <p:cNvPicPr preferRelativeResize="0"/>
          <p:nvPr/>
        </p:nvPicPr>
        <p:blipFill>
          <a:blip r:embed="rId3">
            <a:alphaModFix/>
          </a:blip>
          <a:stretch>
            <a:fillRect/>
          </a:stretch>
        </p:blipFill>
        <p:spPr>
          <a:xfrm>
            <a:off x="104775" y="4482250"/>
            <a:ext cx="1067526" cy="565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9"/>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9"/>
          <p:cNvSpPr txBox="1"/>
          <p:nvPr>
            <p:ph idx="4294967295" type="title"/>
          </p:nvPr>
        </p:nvSpPr>
        <p:spPr>
          <a:xfrm>
            <a:off x="234725"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Quick Read-Granite Educator Standards</a:t>
            </a:r>
            <a:endParaRPr i="1" sz="3000">
              <a:solidFill>
                <a:srgbClr val="FFFFFF"/>
              </a:solidFill>
              <a:latin typeface="Roboto"/>
              <a:ea typeface="Roboto"/>
              <a:cs typeface="Roboto"/>
              <a:sym typeface="Roboto"/>
            </a:endParaRPr>
          </a:p>
        </p:txBody>
      </p:sp>
      <p:sp>
        <p:nvSpPr>
          <p:cNvPr id="399" name="Google Shape;399;p69"/>
          <p:cNvSpPr txBox="1"/>
          <p:nvPr/>
        </p:nvSpPr>
        <p:spPr>
          <a:xfrm>
            <a:off x="498175" y="7734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3300">
              <a:solidFill>
                <a:schemeClr val="accent2"/>
              </a:solidFill>
              <a:latin typeface="Roboto"/>
              <a:ea typeface="Roboto"/>
              <a:cs typeface="Roboto"/>
              <a:sym typeface="Roboto"/>
            </a:endParaRPr>
          </a:p>
          <a:p>
            <a:pPr indent="0" lvl="0" marL="0" rtl="0" algn="ctr">
              <a:spcBef>
                <a:spcPts val="0"/>
              </a:spcBef>
              <a:spcAft>
                <a:spcPts val="0"/>
              </a:spcAft>
              <a:buNone/>
            </a:pPr>
            <a:r>
              <a:rPr lang="en" sz="2700">
                <a:solidFill>
                  <a:schemeClr val="dk1"/>
                </a:solidFill>
                <a:latin typeface="Roboto"/>
                <a:ea typeface="Roboto"/>
                <a:cs typeface="Roboto"/>
                <a:sym typeface="Roboto"/>
              </a:rPr>
              <a:t>Which Educator Standards align with observation?</a:t>
            </a:r>
            <a:endParaRPr sz="2700">
              <a:solidFill>
                <a:schemeClr val="dk1"/>
              </a:solidFill>
              <a:latin typeface="Roboto"/>
              <a:ea typeface="Roboto"/>
              <a:cs typeface="Roboto"/>
              <a:sym typeface="Roboto"/>
            </a:endParaRPr>
          </a:p>
          <a:p>
            <a:pPr indent="0" lvl="0" marL="0" rtl="0" algn="just">
              <a:spcBef>
                <a:spcPts val="0"/>
              </a:spcBef>
              <a:spcAft>
                <a:spcPts val="0"/>
              </a:spcAft>
              <a:buClr>
                <a:schemeClr val="dk1"/>
              </a:buClr>
              <a:buSzPts val="1100"/>
              <a:buFont typeface="Arial"/>
              <a:buNone/>
            </a:pPr>
            <a:r>
              <a:t/>
            </a:r>
            <a:endParaRPr sz="2700">
              <a:solidFill>
                <a:schemeClr val="dk1"/>
              </a:solidFill>
              <a:latin typeface="Roboto"/>
              <a:ea typeface="Roboto"/>
              <a:cs typeface="Roboto"/>
              <a:sym typeface="Roboto"/>
            </a:endParaRPr>
          </a:p>
          <a:p>
            <a:pPr indent="0" lvl="0" marL="0" marR="0" rtl="0" algn="just">
              <a:lnSpc>
                <a:spcPct val="100000"/>
              </a:lnSpc>
              <a:spcBef>
                <a:spcPts val="0"/>
              </a:spcBef>
              <a:spcAft>
                <a:spcPts val="0"/>
              </a:spcAft>
              <a:buNone/>
            </a:pPr>
            <a:r>
              <a:rPr lang="en" sz="2000" u="sng">
                <a:solidFill>
                  <a:schemeClr val="hlink"/>
                </a:solidFill>
                <a:latin typeface="Roboto"/>
                <a:ea typeface="Roboto"/>
                <a:cs typeface="Roboto"/>
                <a:sym typeface="Roboto"/>
                <a:hlinkClick r:id="rId3"/>
              </a:rPr>
              <a:t>Domain 1- and Assessment</a:t>
            </a:r>
            <a:endParaRPr sz="2000">
              <a:solidFill>
                <a:schemeClr val="accent2"/>
              </a:solidFill>
              <a:latin typeface="Roboto"/>
              <a:ea typeface="Roboto"/>
              <a:cs typeface="Roboto"/>
              <a:sym typeface="Roboto"/>
            </a:endParaRPr>
          </a:p>
          <a:p>
            <a:pPr indent="0" lvl="0" marL="457200" marR="0" rtl="0" algn="just">
              <a:lnSpc>
                <a:spcPct val="100000"/>
              </a:lnSpc>
              <a:spcBef>
                <a:spcPts val="0"/>
              </a:spcBef>
              <a:spcAft>
                <a:spcPts val="0"/>
              </a:spcAft>
              <a:buNone/>
            </a:pPr>
            <a:r>
              <a:t/>
            </a:r>
            <a:endParaRPr sz="2000">
              <a:solidFill>
                <a:schemeClr val="accent2"/>
              </a:solidFill>
              <a:latin typeface="Roboto"/>
              <a:ea typeface="Roboto"/>
              <a:cs typeface="Roboto"/>
              <a:sym typeface="Roboto"/>
            </a:endParaRPr>
          </a:p>
          <a:p>
            <a:pPr indent="0" lvl="0" marL="0" marR="0" rtl="0" algn="just">
              <a:lnSpc>
                <a:spcPct val="100000"/>
              </a:lnSpc>
              <a:spcBef>
                <a:spcPts val="0"/>
              </a:spcBef>
              <a:spcAft>
                <a:spcPts val="0"/>
              </a:spcAft>
              <a:buNone/>
            </a:pPr>
            <a:r>
              <a:rPr lang="en" sz="2000" u="sng">
                <a:solidFill>
                  <a:schemeClr val="hlink"/>
                </a:solidFill>
                <a:latin typeface="Roboto"/>
                <a:ea typeface="Roboto"/>
                <a:cs typeface="Roboto"/>
                <a:sym typeface="Roboto"/>
                <a:hlinkClick r:id="rId4"/>
              </a:rPr>
              <a:t>Domain 2- Planning and Preparation</a:t>
            </a:r>
            <a:endParaRPr sz="2000">
              <a:solidFill>
                <a:schemeClr val="accent2"/>
              </a:solidFill>
              <a:latin typeface="Roboto"/>
              <a:ea typeface="Roboto"/>
              <a:cs typeface="Roboto"/>
              <a:sym typeface="Roboto"/>
            </a:endParaRPr>
          </a:p>
          <a:p>
            <a:pPr indent="0" lvl="0" marL="457200" marR="0" rtl="0" algn="just">
              <a:lnSpc>
                <a:spcPct val="100000"/>
              </a:lnSpc>
              <a:spcBef>
                <a:spcPts val="0"/>
              </a:spcBef>
              <a:spcAft>
                <a:spcPts val="0"/>
              </a:spcAft>
              <a:buNone/>
            </a:pPr>
            <a:r>
              <a:t/>
            </a:r>
            <a:endParaRPr sz="2000">
              <a:solidFill>
                <a:schemeClr val="accent2"/>
              </a:solidFill>
              <a:latin typeface="Roboto"/>
              <a:ea typeface="Roboto"/>
              <a:cs typeface="Roboto"/>
              <a:sym typeface="Roboto"/>
            </a:endParaRPr>
          </a:p>
          <a:p>
            <a:pPr indent="0" lvl="0" marL="0" marR="0" rtl="0" algn="just">
              <a:lnSpc>
                <a:spcPct val="100000"/>
              </a:lnSpc>
              <a:spcBef>
                <a:spcPts val="0"/>
              </a:spcBef>
              <a:spcAft>
                <a:spcPts val="0"/>
              </a:spcAft>
              <a:buNone/>
            </a:pPr>
            <a:r>
              <a:rPr lang="en" sz="2000" u="sng">
                <a:solidFill>
                  <a:schemeClr val="hlink"/>
                </a:solidFill>
                <a:latin typeface="Roboto"/>
                <a:ea typeface="Roboto"/>
                <a:cs typeface="Roboto"/>
                <a:sym typeface="Roboto"/>
                <a:hlinkClick r:id="rId5"/>
              </a:rPr>
              <a:t>Domain 3- Learning Environment </a:t>
            </a:r>
            <a:endParaRPr sz="2000">
              <a:solidFill>
                <a:schemeClr val="accent2"/>
              </a:solidFill>
              <a:latin typeface="Roboto"/>
              <a:ea typeface="Roboto"/>
              <a:cs typeface="Roboto"/>
              <a:sym typeface="Roboto"/>
            </a:endParaRPr>
          </a:p>
          <a:p>
            <a:pPr indent="0" lvl="0" marL="457200" marR="0" rtl="0" algn="just">
              <a:lnSpc>
                <a:spcPct val="100000"/>
              </a:lnSpc>
              <a:spcBef>
                <a:spcPts val="0"/>
              </a:spcBef>
              <a:spcAft>
                <a:spcPts val="0"/>
              </a:spcAft>
              <a:buNone/>
            </a:pPr>
            <a:r>
              <a:t/>
            </a:r>
            <a:endParaRPr sz="2000">
              <a:solidFill>
                <a:schemeClr val="accent2"/>
              </a:solidFill>
              <a:latin typeface="Roboto"/>
              <a:ea typeface="Roboto"/>
              <a:cs typeface="Roboto"/>
              <a:sym typeface="Roboto"/>
            </a:endParaRPr>
          </a:p>
          <a:p>
            <a:pPr indent="0" lvl="0" marL="0" marR="0" rtl="0" algn="just">
              <a:lnSpc>
                <a:spcPct val="100000"/>
              </a:lnSpc>
              <a:spcBef>
                <a:spcPts val="0"/>
              </a:spcBef>
              <a:spcAft>
                <a:spcPts val="0"/>
              </a:spcAft>
              <a:buNone/>
            </a:pPr>
            <a:r>
              <a:rPr lang="en" sz="2000" u="sng">
                <a:solidFill>
                  <a:schemeClr val="hlink"/>
                </a:solidFill>
                <a:latin typeface="Roboto"/>
                <a:ea typeface="Roboto"/>
                <a:cs typeface="Roboto"/>
                <a:sym typeface="Roboto"/>
                <a:hlinkClick r:id="rId6"/>
              </a:rPr>
              <a:t>Domain 4- Professional Responsibilities</a:t>
            </a:r>
            <a:endParaRPr sz="2000">
              <a:solidFill>
                <a:schemeClr val="accent2"/>
              </a:solidFill>
              <a:latin typeface="Roboto"/>
              <a:ea typeface="Roboto"/>
              <a:cs typeface="Roboto"/>
              <a:sym typeface="Roboto"/>
            </a:endParaRPr>
          </a:p>
          <a:p>
            <a:pPr indent="0" lvl="0" marL="0" marR="0" rtl="0" algn="l">
              <a:lnSpc>
                <a:spcPct val="100000"/>
              </a:lnSpc>
              <a:spcBef>
                <a:spcPts val="0"/>
              </a:spcBef>
              <a:spcAft>
                <a:spcPts val="0"/>
              </a:spcAft>
              <a:buNone/>
            </a:pPr>
            <a:r>
              <a:t/>
            </a:r>
            <a:endParaRPr sz="2000">
              <a:solidFill>
                <a:schemeClr val="accent2"/>
              </a:solidFill>
              <a:latin typeface="Roboto"/>
              <a:ea typeface="Roboto"/>
              <a:cs typeface="Roboto"/>
              <a:sym typeface="Roboto"/>
            </a:endParaRPr>
          </a:p>
          <a:p>
            <a:pPr indent="0" lvl="0" marL="0" marR="0" rtl="0" algn="l">
              <a:lnSpc>
                <a:spcPct val="100000"/>
              </a:lnSpc>
              <a:spcBef>
                <a:spcPts val="0"/>
              </a:spcBef>
              <a:spcAft>
                <a:spcPts val="0"/>
              </a:spcAft>
              <a:buNone/>
            </a:pPr>
            <a:r>
              <a:t/>
            </a:r>
            <a:endParaRPr sz="1600">
              <a:solidFill>
                <a:schemeClr val="accent2"/>
              </a:solidFill>
              <a:latin typeface="Roboto"/>
              <a:ea typeface="Roboto"/>
              <a:cs typeface="Roboto"/>
              <a:sym typeface="Roboto"/>
            </a:endParaRPr>
          </a:p>
        </p:txBody>
      </p:sp>
      <p:pic>
        <p:nvPicPr>
          <p:cNvPr id="400" name="Google Shape;400;p69"/>
          <p:cNvPicPr preferRelativeResize="0"/>
          <p:nvPr/>
        </p:nvPicPr>
        <p:blipFill>
          <a:blip r:embed="rId7">
            <a:alphaModFix/>
          </a:blip>
          <a:stretch>
            <a:fillRect/>
          </a:stretch>
        </p:blipFill>
        <p:spPr>
          <a:xfrm>
            <a:off x="104775" y="4482250"/>
            <a:ext cx="1067526" cy="565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70"/>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0"/>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Multiple Measures</a:t>
            </a:r>
            <a:endParaRPr i="1" sz="3000">
              <a:solidFill>
                <a:srgbClr val="FFFFFF"/>
              </a:solidFill>
              <a:latin typeface="Roboto"/>
              <a:ea typeface="Roboto"/>
              <a:cs typeface="Roboto"/>
              <a:sym typeface="Roboto"/>
            </a:endParaRPr>
          </a:p>
        </p:txBody>
      </p:sp>
      <p:pic>
        <p:nvPicPr>
          <p:cNvPr id="407" name="Google Shape;407;p70"/>
          <p:cNvPicPr preferRelativeResize="0"/>
          <p:nvPr/>
        </p:nvPicPr>
        <p:blipFill>
          <a:blip r:embed="rId3">
            <a:alphaModFix/>
          </a:blip>
          <a:stretch>
            <a:fillRect/>
          </a:stretch>
        </p:blipFill>
        <p:spPr>
          <a:xfrm>
            <a:off x="104775" y="4482250"/>
            <a:ext cx="1067526" cy="565999"/>
          </a:xfrm>
          <a:prstGeom prst="rect">
            <a:avLst/>
          </a:prstGeom>
          <a:noFill/>
          <a:ln>
            <a:noFill/>
          </a:ln>
        </p:spPr>
      </p:pic>
      <p:pic>
        <p:nvPicPr>
          <p:cNvPr id="408" name="Google Shape;408;p70"/>
          <p:cNvPicPr preferRelativeResize="0"/>
          <p:nvPr/>
        </p:nvPicPr>
        <p:blipFill>
          <a:blip r:embed="rId4">
            <a:alphaModFix/>
          </a:blip>
          <a:stretch>
            <a:fillRect/>
          </a:stretch>
        </p:blipFill>
        <p:spPr>
          <a:xfrm>
            <a:off x="152400" y="1588000"/>
            <a:ext cx="8839199" cy="1505938"/>
          </a:xfrm>
          <a:prstGeom prst="rect">
            <a:avLst/>
          </a:prstGeom>
          <a:noFill/>
          <a:ln>
            <a:noFill/>
          </a:ln>
        </p:spPr>
      </p:pic>
      <p:sp>
        <p:nvSpPr>
          <p:cNvPr id="409" name="Google Shape;409;p70"/>
          <p:cNvSpPr/>
          <p:nvPr/>
        </p:nvSpPr>
        <p:spPr>
          <a:xfrm>
            <a:off x="104775" y="2050925"/>
            <a:ext cx="1325400" cy="196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1"/>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1"/>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 Classroom Observation vs. Observation </a:t>
            </a:r>
            <a:endParaRPr i="1" sz="3000">
              <a:solidFill>
                <a:srgbClr val="FFFFFF"/>
              </a:solidFill>
              <a:latin typeface="Roboto"/>
              <a:ea typeface="Roboto"/>
              <a:cs typeface="Roboto"/>
              <a:sym typeface="Roboto"/>
            </a:endParaRPr>
          </a:p>
        </p:txBody>
      </p:sp>
      <p:sp>
        <p:nvSpPr>
          <p:cNvPr id="416" name="Google Shape;416;p71"/>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17" name="Google Shape;417;p71"/>
          <p:cNvPicPr preferRelativeResize="0"/>
          <p:nvPr/>
        </p:nvPicPr>
        <p:blipFill>
          <a:blip r:embed="rId3">
            <a:alphaModFix/>
          </a:blip>
          <a:stretch>
            <a:fillRect/>
          </a:stretch>
        </p:blipFill>
        <p:spPr>
          <a:xfrm>
            <a:off x="104775" y="4482250"/>
            <a:ext cx="1067526" cy="565999"/>
          </a:xfrm>
          <a:prstGeom prst="rect">
            <a:avLst/>
          </a:prstGeom>
          <a:noFill/>
          <a:ln>
            <a:noFill/>
          </a:ln>
        </p:spPr>
      </p:pic>
      <p:sp>
        <p:nvSpPr>
          <p:cNvPr id="418" name="Google Shape;418;p71"/>
          <p:cNvSpPr txBox="1"/>
          <p:nvPr>
            <p:ph idx="4294967295" type="title"/>
          </p:nvPr>
        </p:nvSpPr>
        <p:spPr>
          <a:xfrm>
            <a:off x="777175" y="1372000"/>
            <a:ext cx="8086800" cy="3348300"/>
          </a:xfrm>
          <a:prstGeom prst="rect">
            <a:avLst/>
          </a:prstGeom>
        </p:spPr>
        <p:txBody>
          <a:bodyPr anchorCtr="0" anchor="t" bIns="91425" lIns="91425" spcFirstLastPara="1" rIns="91425" wrap="square" tIns="91425">
            <a:noAutofit/>
          </a:bodyPr>
          <a:lstStyle/>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Classroom</a:t>
            </a:r>
            <a:endParaRPr sz="20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PLC </a:t>
            </a:r>
            <a:endParaRPr sz="29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Committee</a:t>
            </a:r>
            <a:endParaRPr sz="29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General Interactions</a:t>
            </a:r>
            <a:endParaRPr sz="2900">
              <a:solidFill>
                <a:srgbClr val="00467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72"/>
          <p:cNvPicPr preferRelativeResize="0"/>
          <p:nvPr/>
        </p:nvPicPr>
        <p:blipFill>
          <a:blip r:embed="rId3">
            <a:alphaModFix/>
          </a:blip>
          <a:stretch>
            <a:fillRect/>
          </a:stretch>
        </p:blipFill>
        <p:spPr>
          <a:xfrm>
            <a:off x="371775" y="372125"/>
            <a:ext cx="8328076" cy="4138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3"/>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3"/>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 Classroom Observation </a:t>
            </a:r>
            <a:endParaRPr i="1" sz="3000">
              <a:solidFill>
                <a:srgbClr val="FFFFFF"/>
              </a:solidFill>
              <a:latin typeface="Roboto"/>
              <a:ea typeface="Roboto"/>
              <a:cs typeface="Roboto"/>
              <a:sym typeface="Roboto"/>
            </a:endParaRPr>
          </a:p>
        </p:txBody>
      </p:sp>
      <p:pic>
        <p:nvPicPr>
          <p:cNvPr id="430" name="Google Shape;430;p73"/>
          <p:cNvPicPr preferRelativeResize="0"/>
          <p:nvPr/>
        </p:nvPicPr>
        <p:blipFill>
          <a:blip r:embed="rId3">
            <a:alphaModFix/>
          </a:blip>
          <a:stretch>
            <a:fillRect/>
          </a:stretch>
        </p:blipFill>
        <p:spPr>
          <a:xfrm>
            <a:off x="104775" y="4482250"/>
            <a:ext cx="1067526" cy="565999"/>
          </a:xfrm>
          <a:prstGeom prst="rect">
            <a:avLst/>
          </a:prstGeom>
          <a:noFill/>
          <a:ln>
            <a:noFill/>
          </a:ln>
        </p:spPr>
      </p:pic>
      <p:graphicFrame>
        <p:nvGraphicFramePr>
          <p:cNvPr id="431" name="Google Shape;431;p73"/>
          <p:cNvGraphicFramePr/>
          <p:nvPr/>
        </p:nvGraphicFramePr>
        <p:xfrm>
          <a:off x="1733875" y="2090338"/>
          <a:ext cx="3000000" cy="3000000"/>
        </p:xfrm>
        <a:graphic>
          <a:graphicData uri="http://schemas.openxmlformats.org/drawingml/2006/table">
            <a:tbl>
              <a:tblPr>
                <a:noFill/>
                <a:tableStyleId>{2226D861-7F86-4B1C-B69F-4F1A5FAA04FA}</a:tableStyleId>
              </a:tblPr>
              <a:tblGrid>
                <a:gridCol w="2728900"/>
                <a:gridCol w="2584025"/>
              </a:tblGrid>
              <a:tr h="12700">
                <a:tc>
                  <a:txBody>
                    <a:bodyPr/>
                    <a:lstStyle/>
                    <a:p>
                      <a:pPr indent="0" lvl="0" marL="0" rtl="0" algn="ctr">
                        <a:spcBef>
                          <a:spcPts val="0"/>
                        </a:spcBef>
                        <a:spcAft>
                          <a:spcPts val="0"/>
                        </a:spcAft>
                        <a:buNone/>
                      </a:pPr>
                      <a:r>
                        <a:rPr lang="en" sz="1600">
                          <a:latin typeface="Calibri"/>
                          <a:ea typeface="Calibri"/>
                          <a:cs typeface="Calibri"/>
                          <a:sym typeface="Calibri"/>
                        </a:rPr>
                        <a:t>The teacher is presenting</a:t>
                      </a:r>
                      <a:endParaRPr sz="1500"/>
                    </a:p>
                  </a:txBody>
                  <a:tcPr marT="63500" marB="63500" marR="63500" marL="63500" anchor="ctr">
                    <a:solidFill>
                      <a:srgbClr val="F9CB9C"/>
                    </a:solidFill>
                  </a:tcPr>
                </a:tc>
                <a:tc>
                  <a:txBody>
                    <a:bodyPr/>
                    <a:lstStyle/>
                    <a:p>
                      <a:pPr indent="0" lvl="0" marL="0" rtl="0" algn="ctr">
                        <a:spcBef>
                          <a:spcPts val="0"/>
                        </a:spcBef>
                        <a:spcAft>
                          <a:spcPts val="0"/>
                        </a:spcAft>
                        <a:buNone/>
                      </a:pPr>
                      <a:r>
                        <a:rPr lang="en" sz="1600">
                          <a:latin typeface="Calibri"/>
                          <a:ea typeface="Calibri"/>
                          <a:cs typeface="Calibri"/>
                          <a:sym typeface="Calibri"/>
                        </a:rPr>
                        <a:t>The students are working together without the teacher</a:t>
                      </a:r>
                      <a:endParaRPr sz="1500"/>
                    </a:p>
                  </a:txBody>
                  <a:tcPr marT="63500" marB="63500" marR="63500" marL="63500" anchor="ctr">
                    <a:solidFill>
                      <a:srgbClr val="B6D7A8"/>
                    </a:solidFill>
                  </a:tcPr>
                </a:tc>
              </a:tr>
              <a:tr h="12700">
                <a:tc>
                  <a:txBody>
                    <a:bodyPr/>
                    <a:lstStyle/>
                    <a:p>
                      <a:pPr indent="0" lvl="0" marL="0" rtl="0" algn="ctr">
                        <a:spcBef>
                          <a:spcPts val="0"/>
                        </a:spcBef>
                        <a:spcAft>
                          <a:spcPts val="0"/>
                        </a:spcAft>
                        <a:buNone/>
                      </a:pPr>
                      <a:r>
                        <a:rPr lang="en" sz="1600">
                          <a:latin typeface="Calibri"/>
                          <a:ea typeface="Calibri"/>
                          <a:cs typeface="Calibri"/>
                          <a:sym typeface="Calibri"/>
                        </a:rPr>
                        <a:t>The teacher and students are working together</a:t>
                      </a:r>
                      <a:endParaRPr sz="1500">
                        <a:highlight>
                          <a:srgbClr val="FAFAA7"/>
                        </a:highlight>
                      </a:endParaRPr>
                    </a:p>
                  </a:txBody>
                  <a:tcPr marT="63500" marB="63500" marR="63500" marL="63500" anchor="ctr">
                    <a:solidFill>
                      <a:srgbClr val="FAFAA7"/>
                    </a:solidFill>
                  </a:tcPr>
                </a:tc>
                <a:tc>
                  <a:txBody>
                    <a:bodyPr/>
                    <a:lstStyle/>
                    <a:p>
                      <a:pPr indent="0" lvl="0" marL="0" rtl="0" algn="ctr">
                        <a:spcBef>
                          <a:spcPts val="0"/>
                        </a:spcBef>
                        <a:spcAft>
                          <a:spcPts val="0"/>
                        </a:spcAft>
                        <a:buNone/>
                      </a:pPr>
                      <a:r>
                        <a:rPr lang="en" sz="1600">
                          <a:latin typeface="Calibri"/>
                          <a:ea typeface="Calibri"/>
                          <a:cs typeface="Calibri"/>
                          <a:sym typeface="Calibri"/>
                        </a:rPr>
                        <a:t>The students are working independently</a:t>
                      </a:r>
                      <a:endParaRPr sz="1500"/>
                    </a:p>
                  </a:txBody>
                  <a:tcPr marT="63500" marB="63500" marR="63500" marL="63500" anchor="ctr">
                    <a:solidFill>
                      <a:srgbClr val="9FC5E8"/>
                    </a:solidFill>
                  </a:tcPr>
                </a:tc>
              </a:tr>
            </a:tbl>
          </a:graphicData>
        </a:graphic>
      </p:graphicFrame>
      <p:sp>
        <p:nvSpPr>
          <p:cNvPr id="432" name="Google Shape;432;p73"/>
          <p:cNvSpPr txBox="1"/>
          <p:nvPr/>
        </p:nvSpPr>
        <p:spPr>
          <a:xfrm>
            <a:off x="632863" y="2140400"/>
            <a:ext cx="7326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400"/>
              <a:t>I do</a:t>
            </a:r>
            <a:endParaRPr b="1" sz="2400"/>
          </a:p>
        </p:txBody>
      </p:sp>
      <p:sp>
        <p:nvSpPr>
          <p:cNvPr id="433" name="Google Shape;433;p73"/>
          <p:cNvSpPr/>
          <p:nvPr/>
        </p:nvSpPr>
        <p:spPr>
          <a:xfrm>
            <a:off x="1371463" y="2332400"/>
            <a:ext cx="310800" cy="170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3"/>
          <p:cNvSpPr txBox="1"/>
          <p:nvPr/>
        </p:nvSpPr>
        <p:spPr>
          <a:xfrm>
            <a:off x="181662" y="2780850"/>
            <a:ext cx="11640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400"/>
              <a:t>We do</a:t>
            </a:r>
            <a:endParaRPr b="1" sz="2400"/>
          </a:p>
        </p:txBody>
      </p:sp>
      <p:sp>
        <p:nvSpPr>
          <p:cNvPr id="435" name="Google Shape;435;p73"/>
          <p:cNvSpPr/>
          <p:nvPr/>
        </p:nvSpPr>
        <p:spPr>
          <a:xfrm>
            <a:off x="1345666" y="2972850"/>
            <a:ext cx="336600" cy="170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3"/>
          <p:cNvSpPr txBox="1"/>
          <p:nvPr/>
        </p:nvSpPr>
        <p:spPr>
          <a:xfrm>
            <a:off x="7415238" y="2029550"/>
            <a:ext cx="1547100" cy="775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2400"/>
              <a:t>You do together</a:t>
            </a:r>
            <a:endParaRPr b="1" sz="2400"/>
          </a:p>
        </p:txBody>
      </p:sp>
      <p:sp>
        <p:nvSpPr>
          <p:cNvPr id="437" name="Google Shape;437;p73"/>
          <p:cNvSpPr/>
          <p:nvPr/>
        </p:nvSpPr>
        <p:spPr>
          <a:xfrm flipH="1">
            <a:off x="7098425" y="2334150"/>
            <a:ext cx="310800" cy="170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3"/>
          <p:cNvSpPr txBox="1"/>
          <p:nvPr/>
        </p:nvSpPr>
        <p:spPr>
          <a:xfrm>
            <a:off x="7415238" y="2780850"/>
            <a:ext cx="154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You do</a:t>
            </a:r>
            <a:endParaRPr b="1" sz="2400"/>
          </a:p>
        </p:txBody>
      </p:sp>
      <p:sp>
        <p:nvSpPr>
          <p:cNvPr id="439" name="Google Shape;439;p73"/>
          <p:cNvSpPr/>
          <p:nvPr/>
        </p:nvSpPr>
        <p:spPr>
          <a:xfrm flipH="1">
            <a:off x="7098425" y="2972850"/>
            <a:ext cx="310800" cy="170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4"/>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4"/>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a:t>
            </a:r>
            <a:r>
              <a:rPr i="1" lang="en" sz="3000">
                <a:solidFill>
                  <a:srgbClr val="FFFFFF"/>
                </a:solidFill>
                <a:latin typeface="Roboto"/>
                <a:ea typeface="Roboto"/>
                <a:cs typeface="Roboto"/>
                <a:sym typeface="Roboto"/>
              </a:rPr>
              <a:t> </a:t>
            </a:r>
            <a:endParaRPr i="1" sz="3000">
              <a:solidFill>
                <a:srgbClr val="FFFFFF"/>
              </a:solidFill>
              <a:latin typeface="Roboto"/>
              <a:ea typeface="Roboto"/>
              <a:cs typeface="Roboto"/>
              <a:sym typeface="Roboto"/>
            </a:endParaRPr>
          </a:p>
        </p:txBody>
      </p:sp>
      <p:sp>
        <p:nvSpPr>
          <p:cNvPr id="446" name="Google Shape;446;p74"/>
          <p:cNvSpPr txBox="1"/>
          <p:nvPr/>
        </p:nvSpPr>
        <p:spPr>
          <a:xfrm>
            <a:off x="311700" y="932613"/>
            <a:ext cx="81672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AutoNum type="arabicPeriod" startAt="2"/>
            </a:pPr>
            <a:r>
              <a:rPr b="1" lang="en" sz="1600">
                <a:solidFill>
                  <a:schemeClr val="dk1"/>
                </a:solidFill>
              </a:rPr>
              <a:t>Refer to the appropriate section for Granite’s </a:t>
            </a:r>
            <a:r>
              <a:rPr b="1" lang="en" sz="1600">
                <a:solidFill>
                  <a:srgbClr val="CC0000"/>
                </a:solidFill>
              </a:rPr>
              <a:t>Best Practices</a:t>
            </a:r>
            <a:r>
              <a:rPr b="1" lang="en" sz="1600">
                <a:solidFill>
                  <a:schemeClr val="dk1"/>
                </a:solidFill>
              </a:rPr>
              <a:t> of instruction and learning environment.</a:t>
            </a:r>
            <a:endParaRPr sz="1600"/>
          </a:p>
        </p:txBody>
      </p:sp>
      <p:pic>
        <p:nvPicPr>
          <p:cNvPr id="447" name="Google Shape;447;p74"/>
          <p:cNvPicPr preferRelativeResize="0"/>
          <p:nvPr/>
        </p:nvPicPr>
        <p:blipFill>
          <a:blip r:embed="rId3">
            <a:alphaModFix/>
          </a:blip>
          <a:stretch>
            <a:fillRect/>
          </a:stretch>
        </p:blipFill>
        <p:spPr>
          <a:xfrm>
            <a:off x="5358750" y="1370725"/>
            <a:ext cx="1896038" cy="2528036"/>
          </a:xfrm>
          <a:prstGeom prst="rect">
            <a:avLst/>
          </a:prstGeom>
          <a:noFill/>
          <a:ln cap="flat" cmpd="sng" w="9525">
            <a:solidFill>
              <a:schemeClr val="dk2"/>
            </a:solidFill>
            <a:prstDash val="solid"/>
            <a:round/>
            <a:headEnd len="sm" w="sm" type="none"/>
            <a:tailEnd len="sm" w="sm" type="none"/>
          </a:ln>
        </p:spPr>
      </p:pic>
      <p:pic>
        <p:nvPicPr>
          <p:cNvPr id="448" name="Google Shape;448;p74"/>
          <p:cNvPicPr preferRelativeResize="0"/>
          <p:nvPr/>
        </p:nvPicPr>
        <p:blipFill>
          <a:blip r:embed="rId4">
            <a:alphaModFix/>
          </a:blip>
          <a:stretch>
            <a:fillRect/>
          </a:stretch>
        </p:blipFill>
        <p:spPr>
          <a:xfrm>
            <a:off x="5778201" y="1693060"/>
            <a:ext cx="1896046" cy="2528046"/>
          </a:xfrm>
          <a:prstGeom prst="rect">
            <a:avLst/>
          </a:prstGeom>
          <a:noFill/>
          <a:ln cap="flat" cmpd="sng" w="9525">
            <a:solidFill>
              <a:schemeClr val="dk2"/>
            </a:solidFill>
            <a:prstDash val="solid"/>
            <a:round/>
            <a:headEnd len="sm" w="sm" type="none"/>
            <a:tailEnd len="sm" w="sm" type="none"/>
          </a:ln>
        </p:spPr>
      </p:pic>
      <p:pic>
        <p:nvPicPr>
          <p:cNvPr id="449" name="Google Shape;449;p74"/>
          <p:cNvPicPr preferRelativeResize="0"/>
          <p:nvPr/>
        </p:nvPicPr>
        <p:blipFill>
          <a:blip r:embed="rId5">
            <a:alphaModFix/>
          </a:blip>
          <a:stretch>
            <a:fillRect/>
          </a:stretch>
        </p:blipFill>
        <p:spPr>
          <a:xfrm>
            <a:off x="6296286" y="2087710"/>
            <a:ext cx="1896046" cy="2528046"/>
          </a:xfrm>
          <a:prstGeom prst="rect">
            <a:avLst/>
          </a:prstGeom>
          <a:noFill/>
          <a:ln cap="flat" cmpd="sng" w="9525">
            <a:solidFill>
              <a:schemeClr val="dk2"/>
            </a:solidFill>
            <a:prstDash val="solid"/>
            <a:round/>
            <a:headEnd len="sm" w="sm" type="none"/>
            <a:tailEnd len="sm" w="sm" type="none"/>
          </a:ln>
        </p:spPr>
      </p:pic>
      <p:pic>
        <p:nvPicPr>
          <p:cNvPr id="450" name="Google Shape;450;p74"/>
          <p:cNvPicPr preferRelativeResize="0"/>
          <p:nvPr/>
        </p:nvPicPr>
        <p:blipFill>
          <a:blip r:embed="rId6">
            <a:alphaModFix/>
          </a:blip>
          <a:stretch>
            <a:fillRect/>
          </a:stretch>
        </p:blipFill>
        <p:spPr>
          <a:xfrm>
            <a:off x="6853729" y="2482403"/>
            <a:ext cx="1896046" cy="2528046"/>
          </a:xfrm>
          <a:prstGeom prst="rect">
            <a:avLst/>
          </a:prstGeom>
          <a:noFill/>
          <a:ln cap="flat" cmpd="sng" w="9525">
            <a:solidFill>
              <a:schemeClr val="dk2"/>
            </a:solidFill>
            <a:prstDash val="solid"/>
            <a:round/>
            <a:headEnd len="sm" w="sm" type="none"/>
            <a:tailEnd len="sm" w="sm" type="none"/>
          </a:ln>
        </p:spPr>
      </p:pic>
      <p:graphicFrame>
        <p:nvGraphicFramePr>
          <p:cNvPr id="451" name="Google Shape;451;p74"/>
          <p:cNvGraphicFramePr/>
          <p:nvPr/>
        </p:nvGraphicFramePr>
        <p:xfrm>
          <a:off x="640800" y="2482388"/>
          <a:ext cx="3000000" cy="3000000"/>
        </p:xfrm>
        <a:graphic>
          <a:graphicData uri="http://schemas.openxmlformats.org/drawingml/2006/table">
            <a:tbl>
              <a:tblPr>
                <a:noFill/>
                <a:tableStyleId>{2226D861-7F86-4B1C-B69F-4F1A5FAA04FA}</a:tableStyleId>
              </a:tblPr>
              <a:tblGrid>
                <a:gridCol w="2163550"/>
                <a:gridCol w="2163550"/>
              </a:tblGrid>
              <a:tr h="12700">
                <a:tc>
                  <a:txBody>
                    <a:bodyPr/>
                    <a:lstStyle/>
                    <a:p>
                      <a:pPr indent="0" lvl="0" marL="0" rtl="0" algn="ctr">
                        <a:spcBef>
                          <a:spcPts val="0"/>
                        </a:spcBef>
                        <a:spcAft>
                          <a:spcPts val="0"/>
                        </a:spcAft>
                        <a:buNone/>
                      </a:pPr>
                      <a:r>
                        <a:rPr lang="en" sz="1300">
                          <a:latin typeface="Calibri"/>
                          <a:ea typeface="Calibri"/>
                          <a:cs typeface="Calibri"/>
                          <a:sym typeface="Calibri"/>
                        </a:rPr>
                        <a:t>The teacher is presenting</a:t>
                      </a:r>
                      <a:endParaRPr sz="1200"/>
                    </a:p>
                  </a:txBody>
                  <a:tcPr marT="63500" marB="63500" marR="63500" marL="63500" anchor="ctr">
                    <a:solidFill>
                      <a:srgbClr val="F9CB9C"/>
                    </a:solidFill>
                  </a:tcPr>
                </a:tc>
                <a:tc>
                  <a:txBody>
                    <a:bodyPr/>
                    <a:lstStyle/>
                    <a:p>
                      <a:pPr indent="0" lvl="0" marL="0" rtl="0" algn="ctr">
                        <a:spcBef>
                          <a:spcPts val="0"/>
                        </a:spcBef>
                        <a:spcAft>
                          <a:spcPts val="0"/>
                        </a:spcAft>
                        <a:buNone/>
                      </a:pPr>
                      <a:r>
                        <a:rPr lang="en" sz="1300">
                          <a:latin typeface="Calibri"/>
                          <a:ea typeface="Calibri"/>
                          <a:cs typeface="Calibri"/>
                          <a:sym typeface="Calibri"/>
                        </a:rPr>
                        <a:t>The students are working together without the teacher</a:t>
                      </a:r>
                      <a:endParaRPr sz="1200"/>
                    </a:p>
                  </a:txBody>
                  <a:tcPr marT="63500" marB="63500" marR="63500" marL="63500" anchor="ctr">
                    <a:solidFill>
                      <a:srgbClr val="B6D7A8"/>
                    </a:solidFill>
                  </a:tcPr>
                </a:tc>
              </a:tr>
              <a:tr h="12700">
                <a:tc>
                  <a:txBody>
                    <a:bodyPr/>
                    <a:lstStyle/>
                    <a:p>
                      <a:pPr indent="0" lvl="0" marL="0" rtl="0" algn="ctr">
                        <a:spcBef>
                          <a:spcPts val="0"/>
                        </a:spcBef>
                        <a:spcAft>
                          <a:spcPts val="0"/>
                        </a:spcAft>
                        <a:buNone/>
                      </a:pPr>
                      <a:r>
                        <a:rPr lang="en" sz="1300">
                          <a:latin typeface="Calibri"/>
                          <a:ea typeface="Calibri"/>
                          <a:cs typeface="Calibri"/>
                          <a:sym typeface="Calibri"/>
                        </a:rPr>
                        <a:t>The teacher and students are working together</a:t>
                      </a:r>
                      <a:endParaRPr sz="1200">
                        <a:highlight>
                          <a:srgbClr val="FAFAA7"/>
                        </a:highlight>
                      </a:endParaRPr>
                    </a:p>
                  </a:txBody>
                  <a:tcPr marT="63500" marB="63500" marR="63500" marL="63500" anchor="ctr">
                    <a:solidFill>
                      <a:srgbClr val="FAFAA7"/>
                    </a:solidFill>
                  </a:tcPr>
                </a:tc>
                <a:tc>
                  <a:txBody>
                    <a:bodyPr/>
                    <a:lstStyle/>
                    <a:p>
                      <a:pPr indent="0" lvl="0" marL="0" rtl="0" algn="ctr">
                        <a:spcBef>
                          <a:spcPts val="0"/>
                        </a:spcBef>
                        <a:spcAft>
                          <a:spcPts val="0"/>
                        </a:spcAft>
                        <a:buNone/>
                      </a:pPr>
                      <a:r>
                        <a:rPr lang="en" sz="1300">
                          <a:latin typeface="Calibri"/>
                          <a:ea typeface="Calibri"/>
                          <a:cs typeface="Calibri"/>
                          <a:sym typeface="Calibri"/>
                        </a:rPr>
                        <a:t>The students are working independently</a:t>
                      </a:r>
                      <a:endParaRPr sz="1200"/>
                    </a:p>
                  </a:txBody>
                  <a:tcPr marT="63500" marB="63500" marR="63500" marL="63500" anchor="ctr">
                    <a:solidFill>
                      <a:srgbClr val="9FC5E8"/>
                    </a:solidFill>
                  </a:tcPr>
                </a:tc>
              </a:tr>
            </a:tbl>
          </a:graphicData>
        </a:graphic>
      </p:graphicFrame>
      <p:pic>
        <p:nvPicPr>
          <p:cNvPr id="452" name="Google Shape;452;p74"/>
          <p:cNvPicPr preferRelativeResize="0"/>
          <p:nvPr/>
        </p:nvPicPr>
        <p:blipFill>
          <a:blip r:embed="rId7">
            <a:alphaModFix/>
          </a:blip>
          <a:stretch>
            <a:fillRect/>
          </a:stretch>
        </p:blipFill>
        <p:spPr>
          <a:xfrm>
            <a:off x="104775" y="4482250"/>
            <a:ext cx="1067526" cy="565999"/>
          </a:xfrm>
          <a:prstGeom prst="rect">
            <a:avLst/>
          </a:prstGeom>
          <a:noFill/>
          <a:ln>
            <a:noFill/>
          </a:ln>
        </p:spPr>
      </p:pic>
      <p:sp>
        <p:nvSpPr>
          <p:cNvPr id="453" name="Google Shape;453;p74"/>
          <p:cNvSpPr txBox="1"/>
          <p:nvPr/>
        </p:nvSpPr>
        <p:spPr>
          <a:xfrm>
            <a:off x="1255650" y="4615750"/>
            <a:ext cx="4228800" cy="276900"/>
          </a:xfrm>
          <a:prstGeom prst="rect">
            <a:avLst/>
          </a:prstGeom>
          <a:noFill/>
          <a:ln cap="flat" cmpd="sng" w="9525">
            <a:solidFill>
              <a:srgbClr val="00467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u="sng">
                <a:solidFill>
                  <a:schemeClr val="hlink"/>
                </a:solidFill>
                <a:hlinkClick r:id="rId8"/>
              </a:rPr>
              <a:t>https://docs.google.com/document/d/1MunRtJnBbi7RyesFndy8He9-ioJH05TMgsQe4I7Q2AY/edit?usp=sharing</a:t>
            </a:r>
            <a:endParaRPr sz="600"/>
          </a:p>
        </p:txBody>
      </p:sp>
      <p:sp>
        <p:nvSpPr>
          <p:cNvPr id="454" name="Google Shape;454;p74"/>
          <p:cNvSpPr/>
          <p:nvPr/>
        </p:nvSpPr>
        <p:spPr>
          <a:xfrm>
            <a:off x="640750" y="3536500"/>
            <a:ext cx="4327200" cy="540300"/>
          </a:xfrm>
          <a:prstGeom prst="rect">
            <a:avLst/>
          </a:prstGeom>
          <a:solidFill>
            <a:srgbClr val="B4A7D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Calibri"/>
                <a:ea typeface="Calibri"/>
                <a:cs typeface="Calibri"/>
                <a:sym typeface="Calibri"/>
              </a:rPr>
              <a:t>Common to all</a:t>
            </a:r>
            <a:endParaRPr sz="13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5"/>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5"/>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61" name="Google Shape;461;p75"/>
          <p:cNvGraphicFramePr/>
          <p:nvPr/>
        </p:nvGraphicFramePr>
        <p:xfrm>
          <a:off x="1143000" y="871825"/>
          <a:ext cx="3000000" cy="3000000"/>
        </p:xfrm>
        <a:graphic>
          <a:graphicData uri="http://schemas.openxmlformats.org/drawingml/2006/table">
            <a:tbl>
              <a:tblPr>
                <a:noFill/>
                <a:tableStyleId>{2226D861-7F86-4B1C-B69F-4F1A5FAA04FA}</a:tableStyleId>
              </a:tblPr>
              <a:tblGrid>
                <a:gridCol w="3429000"/>
                <a:gridCol w="3429000"/>
              </a:tblGrid>
              <a:tr h="290800">
                <a:tc gridSpan="2">
                  <a:txBody>
                    <a:bodyPr/>
                    <a:lstStyle/>
                    <a:p>
                      <a:pPr indent="0" lvl="0" marL="0" rtl="0" algn="ctr">
                        <a:spcBef>
                          <a:spcPts val="0"/>
                        </a:spcBef>
                        <a:spcAft>
                          <a:spcPts val="0"/>
                        </a:spcAft>
                        <a:buNone/>
                      </a:pPr>
                      <a:r>
                        <a:t/>
                      </a:r>
                      <a:endParaRPr b="1" sz="1600"/>
                    </a:p>
                  </a:txBody>
                  <a:tcPr marT="63500" marB="63500" marR="63500" marL="63500">
                    <a:solidFill>
                      <a:schemeClr val="lt1"/>
                    </a:solidFill>
                  </a:tcPr>
                </a:tc>
                <a:tc hMerge="1"/>
              </a:tr>
              <a:tr h="12700">
                <a:tc>
                  <a:txBody>
                    <a:bodyPr/>
                    <a:lstStyle/>
                    <a:p>
                      <a:pPr indent="0" lvl="0" marL="0" rtl="0" algn="ctr">
                        <a:spcBef>
                          <a:spcPts val="0"/>
                        </a:spcBef>
                        <a:spcAft>
                          <a:spcPts val="0"/>
                        </a:spcAft>
                        <a:buNone/>
                      </a:pPr>
                      <a:r>
                        <a:rPr b="1" lang="en"/>
                        <a:t>Instruction</a:t>
                      </a:r>
                      <a:endParaRPr b="1"/>
                    </a:p>
                    <a:p>
                      <a:pPr indent="0" lvl="0" marL="0" rtl="0" algn="ctr">
                        <a:spcBef>
                          <a:spcPts val="0"/>
                        </a:spcBef>
                        <a:spcAft>
                          <a:spcPts val="0"/>
                        </a:spcAft>
                        <a:buNone/>
                      </a:pPr>
                      <a:r>
                        <a:t/>
                      </a:r>
                      <a:endParaRPr b="1" sz="1100"/>
                    </a:p>
                    <a:p>
                      <a:pPr indent="0" lvl="0" marL="0" rtl="0" algn="ctr">
                        <a:spcBef>
                          <a:spcPts val="0"/>
                        </a:spcBef>
                        <a:spcAft>
                          <a:spcPts val="0"/>
                        </a:spcAft>
                        <a:buNone/>
                      </a:pPr>
                      <a:r>
                        <a:rPr b="1" lang="en" sz="1100"/>
                        <a:t>(Lesson Design &amp; Delivery)</a:t>
                      </a:r>
                      <a:endParaRPr b="1" sz="1100"/>
                    </a:p>
                  </a:txBody>
                  <a:tcPr marT="63500" marB="63500" marR="63500" marL="63500">
                    <a:solidFill>
                      <a:schemeClr val="lt1"/>
                    </a:solidFill>
                  </a:tcPr>
                </a:tc>
                <a:tc>
                  <a:txBody>
                    <a:bodyPr/>
                    <a:lstStyle/>
                    <a:p>
                      <a:pPr indent="0" lvl="0" marL="0" rtl="0" algn="ctr">
                        <a:spcBef>
                          <a:spcPts val="0"/>
                        </a:spcBef>
                        <a:spcAft>
                          <a:spcPts val="0"/>
                        </a:spcAft>
                        <a:buNone/>
                      </a:pPr>
                      <a:r>
                        <a:rPr b="1" lang="en"/>
                        <a:t>Learning Environment</a:t>
                      </a:r>
                      <a:endParaRPr b="1"/>
                    </a:p>
                    <a:p>
                      <a:pPr indent="0" lvl="0" marL="0" rtl="0" algn="ctr">
                        <a:spcBef>
                          <a:spcPts val="0"/>
                        </a:spcBef>
                        <a:spcAft>
                          <a:spcPts val="0"/>
                        </a:spcAft>
                        <a:buNone/>
                      </a:pPr>
                      <a:r>
                        <a:t/>
                      </a:r>
                      <a:endParaRPr b="1" sz="1100"/>
                    </a:p>
                    <a:p>
                      <a:pPr indent="0" lvl="0" marL="0" rtl="0" algn="ctr">
                        <a:spcBef>
                          <a:spcPts val="0"/>
                        </a:spcBef>
                        <a:spcAft>
                          <a:spcPts val="0"/>
                        </a:spcAft>
                        <a:buNone/>
                      </a:pPr>
                      <a:r>
                        <a:rPr b="1" lang="en" sz="1100"/>
                        <a:t>(Classroom Culture and Behavior Supports)</a:t>
                      </a:r>
                      <a:endParaRPr b="1" sz="1100"/>
                    </a:p>
                  </a:txBody>
                  <a:tcPr marT="63500" marB="63500" marR="63500" marL="63500">
                    <a:solidFill>
                      <a:schemeClr val="lt1"/>
                    </a:solidFill>
                  </a:tcPr>
                </a:tc>
              </a:tr>
              <a:tr h="1724350">
                <a:tc>
                  <a:txBody>
                    <a:bodyPr/>
                    <a:lstStyle/>
                    <a:p>
                      <a:pPr indent="-304800" lvl="0" marL="457200" rtl="0" algn="l">
                        <a:lnSpc>
                          <a:spcPct val="107000"/>
                        </a:lnSpc>
                        <a:spcBef>
                          <a:spcPts val="0"/>
                        </a:spcBef>
                        <a:spcAft>
                          <a:spcPts val="0"/>
                        </a:spcAft>
                        <a:buSzPts val="1200"/>
                        <a:buFont typeface="Calibri"/>
                        <a:buChar char="●"/>
                      </a:pPr>
                      <a:r>
                        <a:t/>
                      </a:r>
                      <a:endParaRPr sz="1200">
                        <a:latin typeface="Calibri"/>
                        <a:ea typeface="Calibri"/>
                        <a:cs typeface="Calibri"/>
                        <a:sym typeface="Calibri"/>
                      </a:endParaRPr>
                    </a:p>
                  </a:txBody>
                  <a:tcPr marT="63500" marB="63500" marR="63500" marL="63500"/>
                </a:tc>
                <a:tc>
                  <a:txBody>
                    <a:bodyPr/>
                    <a:lstStyle/>
                    <a:p>
                      <a:pPr indent="-304800" lvl="0" marL="457200" rtl="0" algn="l">
                        <a:lnSpc>
                          <a:spcPct val="107000"/>
                        </a:lnSpc>
                        <a:spcBef>
                          <a:spcPts val="0"/>
                        </a:spcBef>
                        <a:spcAft>
                          <a:spcPts val="0"/>
                        </a:spcAft>
                        <a:buSzPts val="1200"/>
                        <a:buFont typeface="Calibri"/>
                        <a:buChar char="●"/>
                      </a:pPr>
                      <a:r>
                        <a:t/>
                      </a:r>
                      <a:endParaRPr sz="1200">
                        <a:latin typeface="Calibri"/>
                        <a:ea typeface="Calibri"/>
                        <a:cs typeface="Calibri"/>
                        <a:sym typeface="Calibri"/>
                      </a:endParaRPr>
                    </a:p>
                  </a:txBody>
                  <a:tcPr marT="63500" marB="63500" marR="63500" marL="63500"/>
                </a:tc>
              </a:tr>
              <a:tr h="279400">
                <a:tc gridSpan="2">
                  <a:txBody>
                    <a:bodyPr/>
                    <a:lstStyle/>
                    <a:p>
                      <a:pPr indent="0" lvl="0" marL="0" rtl="0" algn="ctr">
                        <a:lnSpc>
                          <a:spcPct val="115000"/>
                        </a:lnSpc>
                        <a:spcBef>
                          <a:spcPts val="0"/>
                        </a:spcBef>
                        <a:spcAft>
                          <a:spcPts val="0"/>
                        </a:spcAft>
                        <a:buNone/>
                      </a:pPr>
                      <a:r>
                        <a:rPr lang="en" sz="1100"/>
                        <a:t>Instruction + Learning Environment =</a:t>
                      </a:r>
                      <a:r>
                        <a:rPr b="1" lang="en" sz="1100"/>
                        <a:t> Student Engagement</a:t>
                      </a:r>
                      <a:endParaRPr b="1" sz="1200">
                        <a:latin typeface="Calibri"/>
                        <a:ea typeface="Calibri"/>
                        <a:cs typeface="Calibri"/>
                        <a:sym typeface="Calibri"/>
                      </a:endParaRPr>
                    </a:p>
                  </a:txBody>
                  <a:tcPr marT="63500" marB="63500" marR="63500" marL="63500">
                    <a:solidFill>
                      <a:srgbClr val="EFEFEF"/>
                    </a:solidFill>
                  </a:tcPr>
                </a:tc>
                <a:tc hMerge="1"/>
              </a:tr>
            </a:tbl>
          </a:graphicData>
        </a:graphic>
      </p:graphicFrame>
      <p:sp>
        <p:nvSpPr>
          <p:cNvPr id="462" name="Google Shape;462;p75"/>
          <p:cNvSpPr txBox="1"/>
          <p:nvPr/>
        </p:nvSpPr>
        <p:spPr>
          <a:xfrm>
            <a:off x="1443150" y="4145200"/>
            <a:ext cx="6257700" cy="677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Calibri"/>
                <a:ea typeface="Calibri"/>
                <a:cs typeface="Calibri"/>
                <a:sym typeface="Calibri"/>
              </a:rPr>
              <a:t>When student engagement is suffering, then that signals that the instruction, learning environment, or both are not effective.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69" name="Google Shape;469;p76"/>
          <p:cNvGraphicFramePr/>
          <p:nvPr/>
        </p:nvGraphicFramePr>
        <p:xfrm>
          <a:off x="1143000" y="871825"/>
          <a:ext cx="3000000" cy="3000000"/>
        </p:xfrm>
        <a:graphic>
          <a:graphicData uri="http://schemas.openxmlformats.org/drawingml/2006/table">
            <a:tbl>
              <a:tblPr>
                <a:noFill/>
                <a:tableStyleId>{2226D861-7F86-4B1C-B69F-4F1A5FAA04FA}</a:tableStyleId>
              </a:tblPr>
              <a:tblGrid>
                <a:gridCol w="3429000"/>
                <a:gridCol w="3429000"/>
              </a:tblGrid>
              <a:tr h="290800">
                <a:tc gridSpan="2">
                  <a:txBody>
                    <a:bodyPr/>
                    <a:lstStyle/>
                    <a:p>
                      <a:pPr indent="0" lvl="0" marL="0" rtl="0" algn="ctr">
                        <a:spcBef>
                          <a:spcPts val="0"/>
                        </a:spcBef>
                        <a:spcAft>
                          <a:spcPts val="0"/>
                        </a:spcAft>
                        <a:buNone/>
                      </a:pPr>
                      <a:r>
                        <a:rPr b="1" lang="en" sz="1600"/>
                        <a:t>Common To All 4 Stages</a:t>
                      </a:r>
                      <a:endParaRPr b="1" sz="1600"/>
                    </a:p>
                  </a:txBody>
                  <a:tcPr marT="63500" marB="63500" marR="63500" marL="63500">
                    <a:solidFill>
                      <a:srgbClr val="B4A7D6"/>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solidFill>
                      <a:srgbClr val="D9D2E9"/>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solidFill>
                      <a:srgbClr val="D9D2E9"/>
                    </a:solidFill>
                  </a:tcPr>
                </a:tc>
              </a:tr>
              <a:tr h="1724350">
                <a:tc>
                  <a:txBody>
                    <a:bodyPr/>
                    <a:lstStyle/>
                    <a:p>
                      <a:pPr indent="-304800" lvl="0" marL="457200" rtl="0" algn="l">
                        <a:lnSpc>
                          <a:spcPct val="107000"/>
                        </a:lnSpc>
                        <a:spcBef>
                          <a:spcPts val="0"/>
                        </a:spcBef>
                        <a:spcAft>
                          <a:spcPts val="0"/>
                        </a:spcAft>
                        <a:buSzPts val="1200"/>
                        <a:buFont typeface="Calibri"/>
                        <a:buChar char="●"/>
                      </a:pPr>
                      <a:r>
                        <a:t/>
                      </a:r>
                      <a:endParaRPr sz="1200">
                        <a:latin typeface="Calibri"/>
                        <a:ea typeface="Calibri"/>
                        <a:cs typeface="Calibri"/>
                        <a:sym typeface="Calibri"/>
                      </a:endParaRPr>
                    </a:p>
                  </a:txBody>
                  <a:tcPr marT="63500" marB="63500" marR="63500" marL="63500"/>
                </a:tc>
                <a:tc>
                  <a:txBody>
                    <a:bodyPr/>
                    <a:lstStyle/>
                    <a:p>
                      <a:pPr indent="-304800" lvl="0" marL="457200" rtl="0" algn="l">
                        <a:lnSpc>
                          <a:spcPct val="107000"/>
                        </a:lnSpc>
                        <a:spcBef>
                          <a:spcPts val="0"/>
                        </a:spcBef>
                        <a:spcAft>
                          <a:spcPts val="0"/>
                        </a:spcAft>
                        <a:buSzPts val="1200"/>
                        <a:buFont typeface="Calibri"/>
                        <a:buChar char="●"/>
                      </a:pPr>
                      <a:r>
                        <a:t/>
                      </a:r>
                      <a:endParaRPr sz="1200">
                        <a:latin typeface="Calibri"/>
                        <a:ea typeface="Calibri"/>
                        <a:cs typeface="Calibri"/>
                        <a:sym typeface="Calibri"/>
                      </a:endParaRPr>
                    </a:p>
                  </a:txBody>
                  <a:tcPr marT="63500" marB="63500" marR="63500" marL="63500"/>
                </a:tc>
              </a:tr>
              <a:tr h="279400">
                <a:tc gridSpan="2">
                  <a:txBody>
                    <a:bodyPr/>
                    <a:lstStyle/>
                    <a:p>
                      <a:pPr indent="0" lvl="0" marL="0" rtl="0" algn="ctr">
                        <a:lnSpc>
                          <a:spcPct val="115000"/>
                        </a:lnSpc>
                        <a:spcBef>
                          <a:spcPts val="0"/>
                        </a:spcBef>
                        <a:spcAft>
                          <a:spcPts val="0"/>
                        </a:spcAft>
                        <a:buNone/>
                      </a:pPr>
                      <a:r>
                        <a:rPr lang="en" sz="1100"/>
                        <a:t>Instruction + Learning Environment =</a:t>
                      </a:r>
                      <a:r>
                        <a:rPr b="1" lang="en" sz="1100"/>
                        <a:t> Student Engagement</a:t>
                      </a:r>
                      <a:endParaRPr b="1" sz="1200">
                        <a:latin typeface="Calibri"/>
                        <a:ea typeface="Calibri"/>
                        <a:cs typeface="Calibri"/>
                        <a:sym typeface="Calibri"/>
                      </a:endParaRPr>
                    </a:p>
                  </a:txBody>
                  <a:tcPr marT="63500" marB="63500" marR="63500" marL="63500">
                    <a:solidFill>
                      <a:srgbClr val="EFEFEF"/>
                    </a:solidFill>
                  </a:tcPr>
                </a:tc>
                <a:tc hMerge="1"/>
              </a:tr>
            </a:tbl>
          </a:graphicData>
        </a:graphic>
      </p:graphicFrame>
      <p:sp>
        <p:nvSpPr>
          <p:cNvPr id="470" name="Google Shape;470;p76"/>
          <p:cNvSpPr txBox="1"/>
          <p:nvPr/>
        </p:nvSpPr>
        <p:spPr>
          <a:xfrm>
            <a:off x="1443150" y="4145200"/>
            <a:ext cx="6257700" cy="677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Calibri"/>
                <a:ea typeface="Calibri"/>
                <a:cs typeface="Calibri"/>
                <a:sym typeface="Calibri"/>
              </a:rPr>
              <a:t>When student engagement is suffering, then that signals that the instruction, learning environment, or both are not effective.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9"/>
          <p:cNvSpPr txBox="1"/>
          <p:nvPr/>
        </p:nvSpPr>
        <p:spPr>
          <a:xfrm>
            <a:off x="486175" y="280075"/>
            <a:ext cx="8065200" cy="44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3400">
                <a:solidFill>
                  <a:srgbClr val="00467F"/>
                </a:solidFill>
                <a:latin typeface="Helvetica Neue Light"/>
                <a:ea typeface="Helvetica Neue Light"/>
                <a:cs typeface="Helvetica Neue Light"/>
                <a:sym typeface="Helvetica Neue Light"/>
              </a:rPr>
              <a:t>Shared Norms</a:t>
            </a:r>
            <a:endParaRPr sz="3400">
              <a:solidFill>
                <a:srgbClr val="00467F"/>
              </a:solidFill>
              <a:latin typeface="Helvetica Neue Light"/>
              <a:ea typeface="Helvetica Neue Light"/>
              <a:cs typeface="Helvetica Neue Light"/>
              <a:sym typeface="Helvetica Neue Light"/>
            </a:endParaRPr>
          </a:p>
        </p:txBody>
      </p:sp>
      <p:sp>
        <p:nvSpPr>
          <p:cNvPr id="326" name="Google Shape;326;p59"/>
          <p:cNvSpPr txBox="1"/>
          <p:nvPr/>
        </p:nvSpPr>
        <p:spPr>
          <a:xfrm>
            <a:off x="409975" y="979025"/>
            <a:ext cx="4192800" cy="347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sz="2000">
              <a:solidFill>
                <a:srgbClr val="00467F"/>
              </a:solidFill>
              <a:latin typeface="Roboto"/>
              <a:ea typeface="Roboto"/>
              <a:cs typeface="Roboto"/>
              <a:sym typeface="Roboto"/>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Be on time and prepared</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Stay engaged</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Respect all voices</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Assume best intent</a:t>
            </a:r>
            <a:endParaRPr sz="2600">
              <a:solidFill>
                <a:srgbClr val="00467F"/>
              </a:solidFill>
              <a:latin typeface="Roboto Light"/>
              <a:ea typeface="Roboto Light"/>
              <a:cs typeface="Roboto Light"/>
              <a:sym typeface="Roboto Light"/>
            </a:endParaRPr>
          </a:p>
          <a:p>
            <a:pPr indent="0" lvl="0" marL="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a:p>
            <a:pPr indent="0" lvl="0" marL="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p:txBody>
      </p:sp>
      <p:pic>
        <p:nvPicPr>
          <p:cNvPr id="327" name="Google Shape;327;p59"/>
          <p:cNvPicPr preferRelativeResize="0"/>
          <p:nvPr/>
        </p:nvPicPr>
        <p:blipFill>
          <a:blip r:embed="rId3">
            <a:alphaModFix/>
          </a:blip>
          <a:stretch>
            <a:fillRect/>
          </a:stretch>
        </p:blipFill>
        <p:spPr>
          <a:xfrm>
            <a:off x="0" y="4577500"/>
            <a:ext cx="1067526" cy="565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77" name="Google Shape;477;p77"/>
          <p:cNvGraphicFramePr/>
          <p:nvPr/>
        </p:nvGraphicFramePr>
        <p:xfrm>
          <a:off x="1143000" y="875450"/>
          <a:ext cx="3000000" cy="3000000"/>
        </p:xfrm>
        <a:graphic>
          <a:graphicData uri="http://schemas.openxmlformats.org/drawingml/2006/table">
            <a:tbl>
              <a:tblPr>
                <a:noFill/>
                <a:tableStyleId>{2226D861-7F86-4B1C-B69F-4F1A5FAA04FA}</a:tableStyleId>
              </a:tblPr>
              <a:tblGrid>
                <a:gridCol w="3429000"/>
                <a:gridCol w="3429000"/>
              </a:tblGrid>
              <a:tr h="290800">
                <a:tc gridSpan="2">
                  <a:txBody>
                    <a:bodyPr/>
                    <a:lstStyle/>
                    <a:p>
                      <a:pPr indent="0" lvl="0" marL="0" rtl="0" algn="ctr">
                        <a:spcBef>
                          <a:spcPts val="0"/>
                        </a:spcBef>
                        <a:spcAft>
                          <a:spcPts val="0"/>
                        </a:spcAft>
                        <a:buNone/>
                      </a:pPr>
                      <a:r>
                        <a:rPr b="1" lang="en" sz="1600"/>
                        <a:t>Common to All Four Stages</a:t>
                      </a:r>
                      <a:endParaRPr b="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A7D6"/>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2E9"/>
                    </a:solidFill>
                  </a:tcPr>
                </a:tc>
              </a:tr>
              <a:tr h="12700">
                <a:tc>
                  <a:txBody>
                    <a:bodyPr/>
                    <a:lstStyle/>
                    <a:p>
                      <a:pPr indent="-247650" lvl="0" marL="228600" rtl="0" algn="l">
                        <a:lnSpc>
                          <a:spcPct val="100000"/>
                        </a:lnSpc>
                        <a:spcBef>
                          <a:spcPts val="0"/>
                        </a:spcBef>
                        <a:spcAft>
                          <a:spcPts val="0"/>
                        </a:spcAft>
                        <a:buSzPts val="1200"/>
                        <a:buFont typeface="Calibri"/>
                        <a:buChar char="●"/>
                      </a:pPr>
                      <a:r>
                        <a:rPr lang="en" sz="1200">
                          <a:latin typeface="Calibri"/>
                          <a:ea typeface="Calibri"/>
                          <a:cs typeface="Calibri"/>
                          <a:sym typeface="Calibri"/>
                        </a:rPr>
                        <a:t>Materials, resources, and technology facilitate student learning</a:t>
                      </a:r>
                      <a:endParaRPr sz="1200">
                        <a:latin typeface="Calibri"/>
                        <a:ea typeface="Calibri"/>
                        <a:cs typeface="Calibri"/>
                        <a:sym typeface="Calibri"/>
                      </a:endParaRPr>
                    </a:p>
                    <a:p>
                      <a:pPr indent="0" lvl="0" marL="228600" rtl="0" algn="l">
                        <a:lnSpc>
                          <a:spcPct val="100000"/>
                        </a:lnSpc>
                        <a:spcBef>
                          <a:spcPts val="0"/>
                        </a:spcBef>
                        <a:spcAft>
                          <a:spcPts val="0"/>
                        </a:spcAft>
                        <a:buNone/>
                      </a:pPr>
                      <a:r>
                        <a:t/>
                      </a:r>
                      <a:endParaRPr sz="1200">
                        <a:latin typeface="Calibri"/>
                        <a:ea typeface="Calibri"/>
                        <a:cs typeface="Calibri"/>
                        <a:sym typeface="Calibri"/>
                      </a:endParaRPr>
                    </a:p>
                    <a:p>
                      <a:pPr indent="-247650" lvl="0" marL="228600" rtl="0" algn="l">
                        <a:lnSpc>
                          <a:spcPct val="100000"/>
                        </a:lnSpc>
                        <a:spcBef>
                          <a:spcPts val="0"/>
                        </a:spcBef>
                        <a:spcAft>
                          <a:spcPts val="0"/>
                        </a:spcAft>
                        <a:buSzPts val="1200"/>
                        <a:buFont typeface="Calibri"/>
                        <a:buChar char="●"/>
                      </a:pPr>
                      <a:r>
                        <a:rPr lang="en" sz="1200">
                          <a:latin typeface="Calibri"/>
                          <a:ea typeface="Calibri"/>
                          <a:cs typeface="Calibri"/>
                          <a:sym typeface="Calibri"/>
                        </a:rPr>
                        <a:t>Providing verbal and non-verbal feedback to promote student learning</a:t>
                      </a:r>
                      <a:endParaRPr sz="1200">
                        <a:latin typeface="Calibri"/>
                        <a:ea typeface="Calibri"/>
                        <a:cs typeface="Calibri"/>
                        <a:sym typeface="Calibri"/>
                      </a:endParaRPr>
                    </a:p>
                    <a:p>
                      <a:pPr indent="0" lvl="0" marL="228600" rtl="0" algn="l">
                        <a:lnSpc>
                          <a:spcPct val="100000"/>
                        </a:lnSpc>
                        <a:spcBef>
                          <a:spcPts val="0"/>
                        </a:spcBef>
                        <a:spcAft>
                          <a:spcPts val="0"/>
                        </a:spcAft>
                        <a:buNone/>
                      </a:pPr>
                      <a:r>
                        <a:t/>
                      </a:r>
                      <a:endParaRPr sz="1200">
                        <a:latin typeface="Calibri"/>
                        <a:ea typeface="Calibri"/>
                        <a:cs typeface="Calibri"/>
                        <a:sym typeface="Calibri"/>
                      </a:endParaRPr>
                    </a:p>
                    <a:p>
                      <a:pPr indent="-247650" lvl="0" marL="228600" rtl="0" algn="l">
                        <a:lnSpc>
                          <a:spcPct val="100000"/>
                        </a:lnSpc>
                        <a:spcBef>
                          <a:spcPts val="0"/>
                        </a:spcBef>
                        <a:spcAft>
                          <a:spcPts val="0"/>
                        </a:spcAft>
                        <a:buSzPts val="1200"/>
                        <a:buFont typeface="Calibri"/>
                        <a:buChar char="●"/>
                      </a:pPr>
                      <a:r>
                        <a:rPr lang="en" sz="1200">
                          <a:latin typeface="Calibri"/>
                          <a:ea typeface="Calibri"/>
                          <a:cs typeface="Calibri"/>
                          <a:sym typeface="Calibri"/>
                        </a:rPr>
                        <a:t>Pacing</a:t>
                      </a:r>
                      <a:endParaRPr sz="1200">
                        <a:latin typeface="Calibri"/>
                        <a:ea typeface="Calibri"/>
                        <a:cs typeface="Calibri"/>
                        <a:sym typeface="Calibri"/>
                      </a:endParaRPr>
                    </a:p>
                    <a:p>
                      <a:pPr indent="0" lvl="0" marL="228600" rtl="0" algn="l">
                        <a:lnSpc>
                          <a:spcPct val="100000"/>
                        </a:lnSpc>
                        <a:spcBef>
                          <a:spcPts val="0"/>
                        </a:spcBef>
                        <a:spcAft>
                          <a:spcPts val="0"/>
                        </a:spcAft>
                        <a:buNone/>
                      </a:pPr>
                      <a:r>
                        <a:t/>
                      </a:r>
                      <a:endParaRPr sz="1200">
                        <a:latin typeface="Calibri"/>
                        <a:ea typeface="Calibri"/>
                        <a:cs typeface="Calibri"/>
                        <a:sym typeface="Calibri"/>
                      </a:endParaRPr>
                    </a:p>
                    <a:p>
                      <a:pPr indent="-247650" lvl="0" marL="228600" rtl="0" algn="l">
                        <a:lnSpc>
                          <a:spcPct val="100000"/>
                        </a:lnSpc>
                        <a:spcBef>
                          <a:spcPts val="0"/>
                        </a:spcBef>
                        <a:spcAft>
                          <a:spcPts val="0"/>
                        </a:spcAft>
                        <a:buSzPts val="1200"/>
                        <a:buFont typeface="Calibri"/>
                        <a:buChar char="●"/>
                      </a:pPr>
                      <a:r>
                        <a:rPr lang="en" sz="1200">
                          <a:latin typeface="Calibri"/>
                          <a:ea typeface="Calibri"/>
                          <a:cs typeface="Calibri"/>
                          <a:sym typeface="Calibri"/>
                        </a:rPr>
                        <a:t>Checking for understanding</a:t>
                      </a:r>
                      <a:endParaRPr sz="1200">
                        <a:latin typeface="Calibri"/>
                        <a:ea typeface="Calibri"/>
                        <a:cs typeface="Calibri"/>
                        <a:sym typeface="Calibri"/>
                      </a:endParaRPr>
                    </a:p>
                    <a:p>
                      <a:pPr indent="0" lvl="0" marL="228600" rtl="0" algn="l">
                        <a:lnSpc>
                          <a:spcPct val="100000"/>
                        </a:lnSpc>
                        <a:spcBef>
                          <a:spcPts val="0"/>
                        </a:spcBef>
                        <a:spcAft>
                          <a:spcPts val="0"/>
                        </a:spcAft>
                        <a:buNone/>
                      </a:pPr>
                      <a:r>
                        <a:t/>
                      </a:r>
                      <a:endParaRPr b="1"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b="1" lang="en" sz="1200">
                          <a:solidFill>
                            <a:schemeClr val="dk1"/>
                          </a:solidFill>
                          <a:latin typeface="Calibri"/>
                          <a:ea typeface="Calibri"/>
                          <a:cs typeface="Calibri"/>
                          <a:sym typeface="Calibri"/>
                        </a:rPr>
                        <a:t>Use of effective teaching skills </a:t>
                      </a:r>
                      <a:r>
                        <a:rPr b="1" i="1" lang="en" sz="1000">
                          <a:solidFill>
                            <a:schemeClr val="dk1"/>
                          </a:solidFill>
                          <a:latin typeface="Calibri"/>
                          <a:ea typeface="Calibri"/>
                          <a:cs typeface="Calibri"/>
                          <a:sym typeface="Calibri"/>
                        </a:rPr>
                        <a:t>(voice, time limits, proximity, attention signal, cueing, tasking)</a:t>
                      </a:r>
                      <a:endParaRPr b="1"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Expectations and procedures are evident</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Learning intentions and success criteria are evident</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are demonstrating visible learning  </a:t>
                      </a:r>
                      <a:r>
                        <a:rPr i="1" lang="en" sz="1000">
                          <a:latin typeface="Calibri"/>
                          <a:ea typeface="Calibri"/>
                          <a:cs typeface="Calibri"/>
                          <a:sym typeface="Calibri"/>
                        </a:rPr>
                        <a:t>(writing, speaking, and/or making physical responses consistent with the learning intentions)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are consistently on-task</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Positive teacher-student interactions </a:t>
                      </a:r>
                      <a:r>
                        <a:rPr i="1" lang="en" sz="1000">
                          <a:latin typeface="Calibri"/>
                          <a:ea typeface="Calibri"/>
                          <a:cs typeface="Calibri"/>
                          <a:sym typeface="Calibri"/>
                        </a:rPr>
                        <a:t>(praise, use of student names)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Organized and student-centered classroom</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Smooth Transitions</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a:t>
                      </a:r>
                      <a:r>
                        <a:rPr b="1" lang="en" sz="1100"/>
                        <a:t> Student Engagement</a:t>
                      </a:r>
                      <a:endParaRPr b="1"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8"/>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8"/>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84" name="Google Shape;484;p78"/>
          <p:cNvGraphicFramePr/>
          <p:nvPr/>
        </p:nvGraphicFramePr>
        <p:xfrm>
          <a:off x="1143000" y="871825"/>
          <a:ext cx="3000000" cy="3000000"/>
        </p:xfrm>
        <a:graphic>
          <a:graphicData uri="http://schemas.openxmlformats.org/drawingml/2006/table">
            <a:tbl>
              <a:tblPr>
                <a:noFill/>
                <a:tableStyleId>{2226D861-7F86-4B1C-B69F-4F1A5FAA04FA}</a:tableStyleId>
              </a:tblPr>
              <a:tblGrid>
                <a:gridCol w="3429000"/>
                <a:gridCol w="3429000"/>
              </a:tblGrid>
              <a:tr h="290800">
                <a:tc gridSpan="2">
                  <a:txBody>
                    <a:bodyPr/>
                    <a:lstStyle/>
                    <a:p>
                      <a:pPr indent="0" lvl="0" marL="0" rtl="0" algn="ctr">
                        <a:spcBef>
                          <a:spcPts val="0"/>
                        </a:spcBef>
                        <a:spcAft>
                          <a:spcPts val="0"/>
                        </a:spcAft>
                        <a:buNone/>
                      </a:pPr>
                      <a:r>
                        <a:rPr b="1" lang="en" sz="1600"/>
                        <a:t>I do</a:t>
                      </a:r>
                      <a:endParaRPr b="1" sz="1600"/>
                    </a:p>
                    <a:p>
                      <a:pPr indent="0" lvl="0" marL="0" rtl="0" algn="ctr">
                        <a:spcBef>
                          <a:spcPts val="0"/>
                        </a:spcBef>
                        <a:spcAft>
                          <a:spcPts val="0"/>
                        </a:spcAft>
                        <a:buNone/>
                      </a:pPr>
                      <a:r>
                        <a:rPr lang="en" sz="1200">
                          <a:latin typeface="Calibri"/>
                          <a:ea typeface="Calibri"/>
                          <a:cs typeface="Calibri"/>
                          <a:sym typeface="Calibri"/>
                        </a:rPr>
                        <a:t>The teacher is presenting</a:t>
                      </a:r>
                      <a:endParaRPr b="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CB9C"/>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r>
              <a:tr h="12700">
                <a:tc>
                  <a:txBody>
                    <a:bodyPr/>
                    <a:lstStyle/>
                    <a:p>
                      <a:pPr indent="-247650" lvl="0" marL="228600" rtl="0" algn="l">
                        <a:spcBef>
                          <a:spcPts val="0"/>
                        </a:spcBef>
                        <a:spcAft>
                          <a:spcPts val="0"/>
                        </a:spcAft>
                        <a:buSzPts val="1200"/>
                        <a:buFont typeface="Calibri"/>
                        <a:buChar char="●"/>
                      </a:pPr>
                      <a:r>
                        <a:rPr lang="en" sz="1200">
                          <a:solidFill>
                            <a:schemeClr val="dk1"/>
                          </a:solidFill>
                          <a:latin typeface="Calibri"/>
                          <a:ea typeface="Calibri"/>
                          <a:cs typeface="Calibri"/>
                          <a:sym typeface="Calibri"/>
                        </a:rPr>
                        <a:t>Communicating the relevance of the le</a:t>
                      </a:r>
                      <a:r>
                        <a:rPr lang="en" sz="1200">
                          <a:solidFill>
                            <a:schemeClr val="dk1"/>
                          </a:solidFill>
                          <a:latin typeface="Calibri"/>
                          <a:ea typeface="Calibri"/>
                          <a:cs typeface="Calibri"/>
                          <a:sym typeface="Calibri"/>
                        </a:rPr>
                        <a:t>sson to </a:t>
                      </a:r>
                      <a:r>
                        <a:rPr lang="en" sz="1200">
                          <a:solidFill>
                            <a:schemeClr val="dk1"/>
                          </a:solidFill>
                          <a:latin typeface="Calibri"/>
                          <a:ea typeface="Calibri"/>
                          <a:cs typeface="Calibri"/>
                          <a:sym typeface="Calibri"/>
                        </a:rPr>
                        <a:t>students</a:t>
                      </a:r>
                      <a:endParaRPr sz="1200">
                        <a:solidFill>
                          <a:schemeClr val="dk1"/>
                        </a:solidFill>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Modeling tasks simultaneously </a:t>
                      </a:r>
                      <a:r>
                        <a:rPr i="1" lang="en" sz="1000">
                          <a:latin typeface="Calibri"/>
                          <a:ea typeface="Calibri"/>
                          <a:cs typeface="Calibri"/>
                          <a:sym typeface="Calibri"/>
                        </a:rPr>
                        <a:t>(expectations, procedures, skills, concepts or learning activities)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Demonstrating what the learning activities look like and sound like</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Scaffolding</a:t>
                      </a:r>
                      <a:r>
                        <a:rPr i="1" lang="en" sz="1000">
                          <a:latin typeface="Calibri"/>
                          <a:ea typeface="Calibri"/>
                          <a:cs typeface="Calibri"/>
                          <a:sym typeface="Calibri"/>
                        </a:rPr>
                        <a:t> (e.g., guided notes, graphic organizer)</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Questioning to promote student learning</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ctr">
                        <a:spcBef>
                          <a:spcPts val="0"/>
                        </a:spcBef>
                        <a:spcAft>
                          <a:spcPts val="0"/>
                        </a:spcAft>
                        <a:buNone/>
                      </a:pPr>
                      <a:r>
                        <a:rPr lang="en" sz="1200">
                          <a:latin typeface="Calibri"/>
                          <a:ea typeface="Calibri"/>
                          <a:cs typeface="Calibri"/>
                          <a:sym typeface="Calibri"/>
                        </a:rPr>
                        <a:t>See Common to All</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a:t>
                      </a:r>
                      <a:r>
                        <a:rPr b="1" lang="en" sz="1100"/>
                        <a:t> Student Engagement</a:t>
                      </a:r>
                      <a:endParaRPr b="1"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9"/>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9"/>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91" name="Google Shape;491;p79"/>
          <p:cNvGraphicFramePr/>
          <p:nvPr/>
        </p:nvGraphicFramePr>
        <p:xfrm>
          <a:off x="1143000" y="873625"/>
          <a:ext cx="3000000" cy="3000000"/>
        </p:xfrm>
        <a:graphic>
          <a:graphicData uri="http://schemas.openxmlformats.org/drawingml/2006/table">
            <a:tbl>
              <a:tblPr>
                <a:noFill/>
                <a:tableStyleId>{2226D861-7F86-4B1C-B69F-4F1A5FAA04FA}</a:tableStyleId>
              </a:tblPr>
              <a:tblGrid>
                <a:gridCol w="3429000"/>
                <a:gridCol w="3429000"/>
              </a:tblGrid>
              <a:tr h="290800">
                <a:tc gridSpan="2">
                  <a:txBody>
                    <a:bodyPr/>
                    <a:lstStyle/>
                    <a:p>
                      <a:pPr indent="0" lvl="0" marL="0" rtl="0" algn="ctr">
                        <a:spcBef>
                          <a:spcPts val="0"/>
                        </a:spcBef>
                        <a:spcAft>
                          <a:spcPts val="0"/>
                        </a:spcAft>
                        <a:buNone/>
                      </a:pPr>
                      <a:r>
                        <a:rPr b="1" lang="en" sz="1600"/>
                        <a:t>We do</a:t>
                      </a:r>
                      <a:endParaRPr i="1" sz="1600"/>
                    </a:p>
                    <a:p>
                      <a:pPr indent="0" lvl="0" marL="0" rtl="0" algn="ctr">
                        <a:spcBef>
                          <a:spcPts val="0"/>
                        </a:spcBef>
                        <a:spcAft>
                          <a:spcPts val="0"/>
                        </a:spcAft>
                        <a:buNone/>
                      </a:pPr>
                      <a:r>
                        <a:rPr lang="en" sz="1200">
                          <a:latin typeface="Calibri"/>
                          <a:ea typeface="Calibri"/>
                          <a:cs typeface="Calibri"/>
                          <a:sym typeface="Calibri"/>
                        </a:rPr>
                        <a:t>The teacher and students are working together</a:t>
                      </a:r>
                      <a:endParaRPr i="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FAA7"/>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FFD2"/>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FFD2"/>
                    </a:solidFill>
                  </a:tcPr>
                </a:tc>
              </a:tr>
              <a:tr h="12700">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Modeling tasks simultaneously </a:t>
                      </a:r>
                      <a:r>
                        <a:rPr i="1" lang="en" sz="1000">
                          <a:latin typeface="Calibri"/>
                          <a:ea typeface="Calibri"/>
                          <a:cs typeface="Calibri"/>
                          <a:sym typeface="Calibri"/>
                        </a:rPr>
                        <a:t>(expectations, procedures, skills, concepts or learning activities)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Demonstrating what the learning activities look like and sound like</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Using purposeful groups </a:t>
                      </a:r>
                      <a:r>
                        <a:rPr i="1" lang="en" sz="1000">
                          <a:latin typeface="Calibri"/>
                          <a:ea typeface="Calibri"/>
                          <a:cs typeface="Calibri"/>
                          <a:sym typeface="Calibri"/>
                        </a:rPr>
                        <a:t>(e.g., partners, small groups)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Scaffolding</a:t>
                      </a:r>
                      <a:r>
                        <a:rPr i="1" lang="en" sz="1000">
                          <a:latin typeface="Calibri"/>
                          <a:ea typeface="Calibri"/>
                          <a:cs typeface="Calibri"/>
                          <a:sym typeface="Calibri"/>
                        </a:rPr>
                        <a:t> (e.g., guided notes, graphic organizer)</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Questioning to promote student learning</a:t>
                      </a:r>
                      <a:endParaRPr sz="1200">
                        <a:latin typeface="Calibri"/>
                        <a:ea typeface="Calibri"/>
                        <a:cs typeface="Calibri"/>
                        <a:sym typeface="Calibri"/>
                      </a:endParaRPr>
                    </a:p>
                    <a:p>
                      <a:pPr indent="0" lvl="0" marL="22860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Positive </a:t>
                      </a:r>
                      <a:r>
                        <a:rPr b="1" lang="en" sz="1200">
                          <a:latin typeface="Calibri"/>
                          <a:ea typeface="Calibri"/>
                          <a:cs typeface="Calibri"/>
                          <a:sym typeface="Calibri"/>
                        </a:rPr>
                        <a:t>student-student</a:t>
                      </a:r>
                      <a:r>
                        <a:rPr lang="en" sz="1200">
                          <a:latin typeface="Calibri"/>
                          <a:ea typeface="Calibri"/>
                          <a:cs typeface="Calibri"/>
                          <a:sym typeface="Calibri"/>
                        </a:rPr>
                        <a:t> interactions</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responding and giving feedback</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 </a:t>
                      </a:r>
                      <a:r>
                        <a:rPr b="1" lang="en" sz="1100"/>
                        <a:t>Student Engagement</a:t>
                      </a:r>
                      <a:endParaRPr b="1"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0"/>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0"/>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a:t>
            </a:r>
            <a:endParaRPr i="1" sz="3000">
              <a:solidFill>
                <a:srgbClr val="FFFFFF"/>
              </a:solidFill>
              <a:latin typeface="Roboto"/>
              <a:ea typeface="Roboto"/>
              <a:cs typeface="Roboto"/>
              <a:sym typeface="Roboto"/>
            </a:endParaRPr>
          </a:p>
        </p:txBody>
      </p:sp>
      <p:graphicFrame>
        <p:nvGraphicFramePr>
          <p:cNvPr id="498" name="Google Shape;498;p80"/>
          <p:cNvGraphicFramePr/>
          <p:nvPr/>
        </p:nvGraphicFramePr>
        <p:xfrm>
          <a:off x="1143000" y="872125"/>
          <a:ext cx="3000000" cy="3000000"/>
        </p:xfrm>
        <a:graphic>
          <a:graphicData uri="http://schemas.openxmlformats.org/drawingml/2006/table">
            <a:tbl>
              <a:tblPr>
                <a:noFill/>
                <a:tableStyleId>{2226D861-7F86-4B1C-B69F-4F1A5FAA04FA}</a:tableStyleId>
              </a:tblPr>
              <a:tblGrid>
                <a:gridCol w="3429000"/>
                <a:gridCol w="3429000"/>
              </a:tblGrid>
              <a:tr h="290800">
                <a:tc gridSpan="2">
                  <a:txBody>
                    <a:bodyPr/>
                    <a:lstStyle/>
                    <a:p>
                      <a:pPr indent="0" lvl="0" marL="0" rtl="0" algn="ctr">
                        <a:spcBef>
                          <a:spcPts val="0"/>
                        </a:spcBef>
                        <a:spcAft>
                          <a:spcPts val="0"/>
                        </a:spcAft>
                        <a:buNone/>
                      </a:pPr>
                      <a:r>
                        <a:rPr b="1" lang="en" sz="1600"/>
                        <a:t>You do together</a:t>
                      </a:r>
                      <a:endParaRPr i="1" sz="1600"/>
                    </a:p>
                    <a:p>
                      <a:pPr indent="0" lvl="0" marL="0" rtl="0" algn="ctr">
                        <a:spcBef>
                          <a:spcPts val="0"/>
                        </a:spcBef>
                        <a:spcAft>
                          <a:spcPts val="0"/>
                        </a:spcAft>
                        <a:buNone/>
                      </a:pPr>
                      <a:r>
                        <a:rPr lang="en" sz="1200">
                          <a:latin typeface="Calibri"/>
                          <a:ea typeface="Calibri"/>
                          <a:cs typeface="Calibri"/>
                          <a:sym typeface="Calibri"/>
                        </a:rPr>
                        <a:t>The students are working together without the teacher</a:t>
                      </a:r>
                      <a:endParaRPr i="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2700">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Articulating the success criteria for the learning activity </a:t>
                      </a:r>
                      <a:r>
                        <a:rPr i="1" lang="en" sz="1000">
                          <a:latin typeface="Calibri"/>
                          <a:ea typeface="Calibri"/>
                          <a:cs typeface="Calibri"/>
                          <a:sym typeface="Calibri"/>
                        </a:rPr>
                        <a:t>(groupings, time, tasks)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Using purposeful groups </a:t>
                      </a:r>
                      <a:r>
                        <a:rPr i="1" lang="en" sz="1000">
                          <a:latin typeface="Calibri"/>
                          <a:ea typeface="Calibri"/>
                          <a:cs typeface="Calibri"/>
                          <a:sym typeface="Calibri"/>
                        </a:rPr>
                        <a:t>(e.g., partners, small groups)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Gathering evidence to analyze the extent of learning</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Monitoring tasks </a:t>
                      </a:r>
                      <a:r>
                        <a:rPr i="1" lang="en" sz="1000">
                          <a:latin typeface="Calibri"/>
                          <a:ea typeface="Calibri"/>
                          <a:cs typeface="Calibri"/>
                          <a:sym typeface="Calibri"/>
                        </a:rPr>
                        <a:t>(expectations, procedures, skills, concepts or learning activities)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Positive </a:t>
                      </a:r>
                      <a:r>
                        <a:rPr b="1" lang="en" sz="1200">
                          <a:latin typeface="Calibri"/>
                          <a:ea typeface="Calibri"/>
                          <a:cs typeface="Calibri"/>
                          <a:sym typeface="Calibri"/>
                        </a:rPr>
                        <a:t>student-student</a:t>
                      </a:r>
                      <a:r>
                        <a:rPr lang="en" sz="1200">
                          <a:latin typeface="Calibri"/>
                          <a:ea typeface="Calibri"/>
                          <a:cs typeface="Calibri"/>
                          <a:sym typeface="Calibri"/>
                        </a:rPr>
                        <a:t> interactions</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responding and giving feedback</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are gathering evidence of their progress towards the learning intentions</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 </a:t>
                      </a:r>
                      <a:r>
                        <a:rPr b="1" lang="en" sz="1100"/>
                        <a:t>Student Engagement</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1"/>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1"/>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505" name="Google Shape;505;p81"/>
          <p:cNvGraphicFramePr/>
          <p:nvPr/>
        </p:nvGraphicFramePr>
        <p:xfrm>
          <a:off x="1143000" y="868375"/>
          <a:ext cx="3000000" cy="3000000"/>
        </p:xfrm>
        <a:graphic>
          <a:graphicData uri="http://schemas.openxmlformats.org/drawingml/2006/table">
            <a:tbl>
              <a:tblPr>
                <a:noFill/>
                <a:tableStyleId>{2226D861-7F86-4B1C-B69F-4F1A5FAA04FA}</a:tableStyleId>
              </a:tblPr>
              <a:tblGrid>
                <a:gridCol w="3429000"/>
                <a:gridCol w="3429000"/>
              </a:tblGrid>
              <a:tr h="290800">
                <a:tc gridSpan="2">
                  <a:txBody>
                    <a:bodyPr/>
                    <a:lstStyle/>
                    <a:p>
                      <a:pPr indent="0" lvl="0" marL="0" rtl="0" algn="ctr">
                        <a:spcBef>
                          <a:spcPts val="0"/>
                        </a:spcBef>
                        <a:spcAft>
                          <a:spcPts val="0"/>
                        </a:spcAft>
                        <a:buNone/>
                      </a:pPr>
                      <a:r>
                        <a:rPr b="1" lang="en" sz="1600"/>
                        <a:t>You do independently</a:t>
                      </a:r>
                      <a:endParaRPr i="1" sz="1600"/>
                    </a:p>
                    <a:p>
                      <a:pPr indent="0" lvl="0" marL="0" rtl="0" algn="ctr">
                        <a:spcBef>
                          <a:spcPts val="0"/>
                        </a:spcBef>
                        <a:spcAft>
                          <a:spcPts val="0"/>
                        </a:spcAft>
                        <a:buNone/>
                      </a:pPr>
                      <a:r>
                        <a:rPr lang="en" sz="1200">
                          <a:latin typeface="Calibri"/>
                          <a:ea typeface="Calibri"/>
                          <a:cs typeface="Calibri"/>
                          <a:sym typeface="Calibri"/>
                        </a:rPr>
                        <a:t>The students are working independently</a:t>
                      </a:r>
                      <a:endParaRPr i="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Articulating the success criteria for the learning activity </a:t>
                      </a:r>
                      <a:r>
                        <a:rPr i="1" lang="en" sz="1000">
                          <a:latin typeface="Calibri"/>
                          <a:ea typeface="Calibri"/>
                          <a:cs typeface="Calibri"/>
                          <a:sym typeface="Calibri"/>
                        </a:rPr>
                        <a:t>(time, tasks)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Gathering evidence to analyze the extent of learning</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Monitoring tasks </a:t>
                      </a:r>
                      <a:r>
                        <a:rPr i="1" lang="en" sz="1000">
                          <a:latin typeface="Calibri"/>
                          <a:ea typeface="Calibri"/>
                          <a:cs typeface="Calibri"/>
                          <a:sym typeface="Calibri"/>
                        </a:rPr>
                        <a:t>(expectations, procedures, skills, concepts or learning activities)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47650" lvl="0" marL="228600" rtl="0" algn="l">
                        <a:spcBef>
                          <a:spcPts val="0"/>
                        </a:spcBef>
                        <a:spcAft>
                          <a:spcPts val="0"/>
                        </a:spcAft>
                        <a:buSzPts val="1200"/>
                        <a:buFont typeface="Calibri"/>
                        <a:buChar char="●"/>
                      </a:pPr>
                      <a:r>
                        <a:rPr lang="en" sz="1200">
                          <a:solidFill>
                            <a:schemeClr val="dk1"/>
                          </a:solidFill>
                          <a:latin typeface="Calibri"/>
                          <a:ea typeface="Calibri"/>
                          <a:cs typeface="Calibri"/>
                          <a:sym typeface="Calibri"/>
                        </a:rPr>
                        <a:t>Students responding and giving feedback</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are gathering evidence of their progress towards the learning intentions</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 </a:t>
                      </a:r>
                      <a:r>
                        <a:rPr b="1" lang="en" sz="1100"/>
                        <a:t>Student Engagement</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2"/>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2"/>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Learning Activity: </a:t>
            </a:r>
            <a:r>
              <a:rPr i="1" lang="en" sz="3000">
                <a:solidFill>
                  <a:srgbClr val="FFFFFF"/>
                </a:solidFill>
                <a:latin typeface="Roboto"/>
                <a:ea typeface="Roboto"/>
                <a:cs typeface="Roboto"/>
                <a:sym typeface="Roboto"/>
              </a:rPr>
              <a:t>Observation</a:t>
            </a:r>
            <a:r>
              <a:rPr i="1" lang="en" sz="3000">
                <a:solidFill>
                  <a:srgbClr val="FFFFFF"/>
                </a:solidFill>
                <a:latin typeface="Roboto"/>
                <a:ea typeface="Roboto"/>
                <a:cs typeface="Roboto"/>
                <a:sym typeface="Roboto"/>
              </a:rPr>
              <a:t> Practice</a:t>
            </a:r>
            <a:endParaRPr i="1" sz="3000">
              <a:solidFill>
                <a:srgbClr val="FFFFFF"/>
              </a:solidFill>
              <a:latin typeface="Roboto"/>
              <a:ea typeface="Roboto"/>
              <a:cs typeface="Roboto"/>
              <a:sym typeface="Roboto"/>
            </a:endParaRPr>
          </a:p>
        </p:txBody>
      </p:sp>
      <p:sp>
        <p:nvSpPr>
          <p:cNvPr id="512" name="Google Shape;512;p82"/>
          <p:cNvSpPr txBox="1"/>
          <p:nvPr/>
        </p:nvSpPr>
        <p:spPr>
          <a:xfrm>
            <a:off x="450400" y="2250100"/>
            <a:ext cx="80691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VIDEO CLIPS</a:t>
            </a:r>
            <a:endParaRPr b="1" sz="1500"/>
          </a:p>
          <a:p>
            <a:pPr indent="-317500" lvl="0" marL="457200" rtl="0" algn="l">
              <a:spcBef>
                <a:spcPts val="0"/>
              </a:spcBef>
              <a:spcAft>
                <a:spcPts val="0"/>
              </a:spcAft>
              <a:buSzPts val="1400"/>
              <a:buAutoNum type="arabicPeriod"/>
            </a:pPr>
            <a:r>
              <a:rPr lang="en"/>
              <a:t>Watch the video and figure out </a:t>
            </a:r>
            <a:r>
              <a:rPr lang="en" u="sng"/>
              <a:t>which stage</a:t>
            </a:r>
            <a:r>
              <a:rPr lang="en"/>
              <a:t> of the lesson you are observing </a:t>
            </a:r>
            <a:r>
              <a:rPr b="1" lang="en"/>
              <a:t>AND</a:t>
            </a:r>
            <a:r>
              <a:rPr lang="en"/>
              <a:t> </a:t>
            </a:r>
            <a:r>
              <a:rPr lang="en" u="sng"/>
              <a:t>select</a:t>
            </a:r>
            <a:r>
              <a:rPr lang="en"/>
              <a:t> the appropriate Best Practices sheet to use.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As you watch the video take notes. You can mark up the </a:t>
            </a:r>
            <a:r>
              <a:rPr lang="en" u="sng"/>
              <a:t>table</a:t>
            </a:r>
            <a:r>
              <a:rPr lang="en"/>
              <a:t> and </a:t>
            </a:r>
            <a:r>
              <a:rPr lang="en" u="sng"/>
              <a:t>take notes </a:t>
            </a:r>
            <a:r>
              <a:rPr lang="en"/>
              <a:t>in the blank portion at the bottom of the sheet.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500"/>
              <a:t>TABLE DISCUSSION</a:t>
            </a:r>
            <a:endParaRPr b="1" sz="1500"/>
          </a:p>
          <a:p>
            <a:pPr indent="-317500" lvl="0" marL="457200" rtl="0" algn="l">
              <a:spcBef>
                <a:spcPts val="0"/>
              </a:spcBef>
              <a:spcAft>
                <a:spcPts val="0"/>
              </a:spcAft>
              <a:buSzPts val="1400"/>
              <a:buAutoNum type="arabicPeriod" startAt="3"/>
            </a:pPr>
            <a:r>
              <a:rPr lang="en"/>
              <a:t>Discuss </a:t>
            </a:r>
            <a:r>
              <a:rPr b="1" lang="en"/>
              <a:t>both</a:t>
            </a:r>
            <a:r>
              <a:rPr lang="en"/>
              <a:t> what you </a:t>
            </a:r>
            <a:r>
              <a:rPr lang="en" u="sng"/>
              <a:t>observed</a:t>
            </a:r>
            <a:r>
              <a:rPr lang="en"/>
              <a:t> and what you wrote on your sheet.</a:t>
            </a:r>
            <a:endParaRPr/>
          </a:p>
        </p:txBody>
      </p:sp>
      <p:sp>
        <p:nvSpPr>
          <p:cNvPr id="513" name="Google Shape;513;p82"/>
          <p:cNvSpPr txBox="1"/>
          <p:nvPr/>
        </p:nvSpPr>
        <p:spPr>
          <a:xfrm>
            <a:off x="450300" y="937250"/>
            <a:ext cx="80691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We will be watching short video clips of Granite District classrooms.  We will see each video and take notes.  This process will enable us to become familiar with the Granite Best Practices sheets in real time and with real teachers.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 sz="1500">
                <a:solidFill>
                  <a:srgbClr val="CC0000"/>
                </a:solidFill>
              </a:rPr>
              <a:t>DIRECTIONS</a:t>
            </a:r>
            <a:r>
              <a:rPr lang="en" sz="1500">
                <a:solidFill>
                  <a:schemeClr val="dk1"/>
                </a:solidFill>
              </a:rPr>
              <a:t>: </a:t>
            </a:r>
            <a:endParaRPr sz="1500">
              <a:solidFill>
                <a:schemeClr val="dk1"/>
              </a:solidFill>
            </a:endParaRPr>
          </a:p>
        </p:txBody>
      </p:sp>
      <p:pic>
        <p:nvPicPr>
          <p:cNvPr id="514" name="Google Shape;514;p82"/>
          <p:cNvPicPr preferRelativeResize="0"/>
          <p:nvPr/>
        </p:nvPicPr>
        <p:blipFill>
          <a:blip r:embed="rId3">
            <a:alphaModFix/>
          </a:blip>
          <a:stretch>
            <a:fillRect/>
          </a:stretch>
        </p:blipFill>
        <p:spPr>
          <a:xfrm>
            <a:off x="104775" y="4482250"/>
            <a:ext cx="1067526" cy="565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animEffect filter="fade" transition="in">
                                      <p:cBhvr>
                                        <p:cTn dur="1000"/>
                                        <p:tgtEl>
                                          <p:spTgt spid="5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1" st="1"/>
                                            </p:txEl>
                                          </p:spTgt>
                                        </p:tgtEl>
                                        <p:attrNameLst>
                                          <p:attrName>style.visibility</p:attrName>
                                        </p:attrNameLst>
                                      </p:cBhvr>
                                      <p:to>
                                        <p:strVal val="visible"/>
                                      </p:to>
                                    </p:set>
                                    <p:animEffect filter="fade" transition="in">
                                      <p:cBhvr>
                                        <p:cTn dur="1000"/>
                                        <p:tgtEl>
                                          <p:spTgt spid="5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2" st="2"/>
                                            </p:txEl>
                                          </p:spTgt>
                                        </p:tgtEl>
                                        <p:attrNameLst>
                                          <p:attrName>style.visibility</p:attrName>
                                        </p:attrNameLst>
                                      </p:cBhvr>
                                      <p:to>
                                        <p:strVal val="visible"/>
                                      </p:to>
                                    </p:set>
                                    <p:animEffect filter="fade" transition="in">
                                      <p:cBhvr>
                                        <p:cTn dur="1000"/>
                                        <p:tgtEl>
                                          <p:spTgt spid="5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3" st="3"/>
                                            </p:txEl>
                                          </p:spTgt>
                                        </p:tgtEl>
                                        <p:attrNameLst>
                                          <p:attrName>style.visibility</p:attrName>
                                        </p:attrNameLst>
                                      </p:cBhvr>
                                      <p:to>
                                        <p:strVal val="visible"/>
                                      </p:to>
                                    </p:set>
                                    <p:animEffect filter="fade" transition="in">
                                      <p:cBhvr>
                                        <p:cTn dur="1000"/>
                                        <p:tgtEl>
                                          <p:spTgt spid="5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4" st="4"/>
                                            </p:txEl>
                                          </p:spTgt>
                                        </p:tgtEl>
                                        <p:attrNameLst>
                                          <p:attrName>style.visibility</p:attrName>
                                        </p:attrNameLst>
                                      </p:cBhvr>
                                      <p:to>
                                        <p:strVal val="visible"/>
                                      </p:to>
                                    </p:set>
                                    <p:animEffect filter="fade" transition="in">
                                      <p:cBhvr>
                                        <p:cTn dur="1000"/>
                                        <p:tgtEl>
                                          <p:spTgt spid="5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5" st="5"/>
                                            </p:txEl>
                                          </p:spTgt>
                                        </p:tgtEl>
                                        <p:attrNameLst>
                                          <p:attrName>style.visibility</p:attrName>
                                        </p:attrNameLst>
                                      </p:cBhvr>
                                      <p:to>
                                        <p:strVal val="visible"/>
                                      </p:to>
                                    </p:set>
                                    <p:animEffect filter="fade" transition="in">
                                      <p:cBhvr>
                                        <p:cTn dur="1000"/>
                                        <p:tgtEl>
                                          <p:spTgt spid="5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6" st="6"/>
                                            </p:txEl>
                                          </p:spTgt>
                                        </p:tgtEl>
                                        <p:attrNameLst>
                                          <p:attrName>style.visibility</p:attrName>
                                        </p:attrNameLst>
                                      </p:cBhvr>
                                      <p:to>
                                        <p:strVal val="visible"/>
                                      </p:to>
                                    </p:set>
                                    <p:animEffect filter="fade" transition="in">
                                      <p:cBhvr>
                                        <p:cTn dur="1000"/>
                                        <p:tgtEl>
                                          <p:spTgt spid="51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83"/>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3"/>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Example #1</a:t>
            </a:r>
            <a:endParaRPr i="1" sz="3000">
              <a:solidFill>
                <a:srgbClr val="FFFFFF"/>
              </a:solidFill>
              <a:latin typeface="Roboto"/>
              <a:ea typeface="Roboto"/>
              <a:cs typeface="Roboto"/>
              <a:sym typeface="Roboto"/>
            </a:endParaRPr>
          </a:p>
        </p:txBody>
      </p:sp>
      <p:sp>
        <p:nvSpPr>
          <p:cNvPr id="521" name="Google Shape;521;p83"/>
          <p:cNvSpPr txBox="1"/>
          <p:nvPr/>
        </p:nvSpPr>
        <p:spPr>
          <a:xfrm>
            <a:off x="641450" y="1330425"/>
            <a:ext cx="755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https://drive.google.com/file/d/12P44b6L7YIOZtMK7jiyKkkcia9G-2hsQ/view?usp=sharing</a:t>
            </a:r>
            <a:endParaRPr/>
          </a:p>
          <a:p>
            <a:pPr indent="0" lvl="0" marL="0" rtl="0" algn="l">
              <a:spcBef>
                <a:spcPts val="0"/>
              </a:spcBef>
              <a:spcAft>
                <a:spcPts val="0"/>
              </a:spcAft>
              <a:buNone/>
            </a:pPr>
            <a:r>
              <a:t/>
            </a:r>
            <a:endParaRPr/>
          </a:p>
        </p:txBody>
      </p:sp>
      <p:pic>
        <p:nvPicPr>
          <p:cNvPr id="522" name="Google Shape;522;p83"/>
          <p:cNvPicPr preferRelativeResize="0"/>
          <p:nvPr/>
        </p:nvPicPr>
        <p:blipFill>
          <a:blip r:embed="rId4">
            <a:alphaModFix/>
          </a:blip>
          <a:stretch>
            <a:fillRect/>
          </a:stretch>
        </p:blipFill>
        <p:spPr>
          <a:xfrm>
            <a:off x="104775" y="4482250"/>
            <a:ext cx="1067526" cy="5659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4"/>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4"/>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Example #2</a:t>
            </a:r>
            <a:endParaRPr i="1" sz="3000">
              <a:solidFill>
                <a:srgbClr val="FFFFFF"/>
              </a:solidFill>
              <a:latin typeface="Roboto"/>
              <a:ea typeface="Roboto"/>
              <a:cs typeface="Roboto"/>
              <a:sym typeface="Roboto"/>
            </a:endParaRPr>
          </a:p>
        </p:txBody>
      </p:sp>
      <p:sp>
        <p:nvSpPr>
          <p:cNvPr id="529" name="Google Shape;529;p84"/>
          <p:cNvSpPr txBox="1"/>
          <p:nvPr/>
        </p:nvSpPr>
        <p:spPr>
          <a:xfrm>
            <a:off x="450275" y="2066950"/>
            <a:ext cx="80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https://drive.google.com/file/d/1GjglSgFGkpBI2IxSh0qV-gaxkgL7Jgmv/view?usp=sharing</a:t>
            </a:r>
            <a:endParaRPr>
              <a:solidFill>
                <a:schemeClr val="dk1"/>
              </a:solidFill>
            </a:endParaRPr>
          </a:p>
        </p:txBody>
      </p:sp>
      <p:pic>
        <p:nvPicPr>
          <p:cNvPr id="530" name="Google Shape;530;p84"/>
          <p:cNvPicPr preferRelativeResize="0"/>
          <p:nvPr/>
        </p:nvPicPr>
        <p:blipFill>
          <a:blip r:embed="rId4">
            <a:alphaModFix/>
          </a:blip>
          <a:stretch>
            <a:fillRect/>
          </a:stretch>
        </p:blipFill>
        <p:spPr>
          <a:xfrm>
            <a:off x="104775" y="4482250"/>
            <a:ext cx="1067526" cy="565999"/>
          </a:xfrm>
          <a:prstGeom prst="rect">
            <a:avLst/>
          </a:prstGeom>
          <a:noFill/>
          <a:ln>
            <a:noFill/>
          </a:ln>
        </p:spPr>
      </p:pic>
      <p:sp>
        <p:nvSpPr>
          <p:cNvPr id="531" name="Google Shape;531;p84"/>
          <p:cNvSpPr txBox="1"/>
          <p:nvPr/>
        </p:nvSpPr>
        <p:spPr>
          <a:xfrm>
            <a:off x="450275" y="3084100"/>
            <a:ext cx="80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5"/>
              </a:rPr>
              <a:t>https://drive.google.com/file/d/1-KrdfY5CqyL3KSGQZubbRvvu8HFfJIM6/view?usp=sharing</a:t>
            </a:r>
            <a:endParaRPr>
              <a:solidFill>
                <a:schemeClr val="dk1"/>
              </a:solidFill>
            </a:endParaRPr>
          </a:p>
        </p:txBody>
      </p:sp>
      <p:sp>
        <p:nvSpPr>
          <p:cNvPr id="532" name="Google Shape;532;p84"/>
          <p:cNvSpPr txBox="1"/>
          <p:nvPr/>
        </p:nvSpPr>
        <p:spPr>
          <a:xfrm>
            <a:off x="450300" y="1013450"/>
            <a:ext cx="806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Select one:</a:t>
            </a:r>
            <a:endParaRPr sz="1800">
              <a:solidFill>
                <a:schemeClr val="dk1"/>
              </a:solidFill>
            </a:endParaRPr>
          </a:p>
        </p:txBody>
      </p:sp>
      <p:sp>
        <p:nvSpPr>
          <p:cNvPr id="533" name="Google Shape;533;p84"/>
          <p:cNvSpPr txBox="1"/>
          <p:nvPr/>
        </p:nvSpPr>
        <p:spPr>
          <a:xfrm>
            <a:off x="450275" y="1736250"/>
            <a:ext cx="8069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rPr>
              <a:t>ELEMENTARY</a:t>
            </a:r>
            <a:endParaRPr b="1" sz="1500">
              <a:solidFill>
                <a:schemeClr val="dk1"/>
              </a:solidFill>
            </a:endParaRPr>
          </a:p>
        </p:txBody>
      </p:sp>
      <p:sp>
        <p:nvSpPr>
          <p:cNvPr id="534" name="Google Shape;534;p84"/>
          <p:cNvSpPr txBox="1"/>
          <p:nvPr/>
        </p:nvSpPr>
        <p:spPr>
          <a:xfrm>
            <a:off x="450300" y="2744800"/>
            <a:ext cx="8069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rPr>
              <a:t>HIGH SCHOOL</a:t>
            </a:r>
            <a:endParaRPr b="1" sz="15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5"/>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5"/>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Example #3</a:t>
            </a:r>
            <a:endParaRPr i="1" sz="3000">
              <a:solidFill>
                <a:srgbClr val="FFFFFF"/>
              </a:solidFill>
              <a:latin typeface="Roboto"/>
              <a:ea typeface="Roboto"/>
              <a:cs typeface="Roboto"/>
              <a:sym typeface="Roboto"/>
            </a:endParaRPr>
          </a:p>
        </p:txBody>
      </p:sp>
      <p:sp>
        <p:nvSpPr>
          <p:cNvPr id="541" name="Google Shape;541;p85"/>
          <p:cNvSpPr txBox="1"/>
          <p:nvPr/>
        </p:nvSpPr>
        <p:spPr>
          <a:xfrm>
            <a:off x="450275" y="1296950"/>
            <a:ext cx="796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https://drive.google.com/file/d/1xCj2m5ZpQzKukn5Bfo8VJDqtXLq77s84/view?usp=sharing</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542" name="Google Shape;542;p85"/>
          <p:cNvPicPr preferRelativeResize="0"/>
          <p:nvPr/>
        </p:nvPicPr>
        <p:blipFill>
          <a:blip r:embed="rId4">
            <a:alphaModFix/>
          </a:blip>
          <a:stretch>
            <a:fillRect/>
          </a:stretch>
        </p:blipFill>
        <p:spPr>
          <a:xfrm>
            <a:off x="104775" y="4482250"/>
            <a:ext cx="1067526" cy="565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8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Roboto Black"/>
                <a:ea typeface="Roboto Black"/>
                <a:cs typeface="Roboto Black"/>
                <a:sym typeface="Roboto Black"/>
              </a:rPr>
              <a:t> Wrap Up</a:t>
            </a:r>
            <a:endParaRPr i="1" sz="3000">
              <a:solidFill>
                <a:srgbClr val="FFFFFF"/>
              </a:solidFill>
              <a:latin typeface="Roboto"/>
              <a:ea typeface="Roboto"/>
              <a:cs typeface="Roboto"/>
              <a:sym typeface="Roboto"/>
            </a:endParaRPr>
          </a:p>
        </p:txBody>
      </p:sp>
      <p:sp>
        <p:nvSpPr>
          <p:cNvPr id="549" name="Google Shape;549;p86">
            <a:hlinkClick r:id="rId3"/>
          </p:cNvPr>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solidFill>
                  <a:schemeClr val="accent2"/>
                </a:solidFill>
                <a:latin typeface="Roboto"/>
                <a:ea typeface="Roboto"/>
                <a:cs typeface="Roboto"/>
                <a:sym typeface="Roboto"/>
              </a:rPr>
              <a:t>Please give us your feedback:</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rPr lang="en" sz="2400" u="sng">
                <a:solidFill>
                  <a:srgbClr val="56A0D3"/>
                </a:solidFill>
                <a:latin typeface="Roboto"/>
                <a:ea typeface="Roboto"/>
                <a:cs typeface="Roboto"/>
                <a:sym typeface="Roboto"/>
                <a:hlinkClick r:id="rId4">
                  <a:extLst>
                    <a:ext uri="{A12FA001-AC4F-418D-AE19-62706E023703}">
                      <ahyp:hlinkClr val="tx"/>
                    </a:ext>
                  </a:extLst>
                </a:hlinkClick>
              </a:rPr>
              <a:t>Survey</a:t>
            </a:r>
            <a:endParaRPr sz="2400">
              <a:solidFill>
                <a:srgbClr val="56A0D3"/>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50" name="Google Shape;550;p86"/>
          <p:cNvPicPr preferRelativeResize="0"/>
          <p:nvPr/>
        </p:nvPicPr>
        <p:blipFill>
          <a:blip r:embed="rId5">
            <a:alphaModFix/>
          </a:blip>
          <a:stretch>
            <a:fillRect/>
          </a:stretch>
        </p:blipFill>
        <p:spPr>
          <a:xfrm>
            <a:off x="0" y="4577500"/>
            <a:ext cx="1067526" cy="565999"/>
          </a:xfrm>
          <a:prstGeom prst="rect">
            <a:avLst/>
          </a:prstGeom>
          <a:noFill/>
          <a:ln>
            <a:noFill/>
          </a:ln>
        </p:spPr>
      </p:pic>
      <p:pic>
        <p:nvPicPr>
          <p:cNvPr id="551" name="Google Shape;551;p86"/>
          <p:cNvPicPr preferRelativeResize="0"/>
          <p:nvPr/>
        </p:nvPicPr>
        <p:blipFill>
          <a:blip r:embed="rId6">
            <a:alphaModFix/>
          </a:blip>
          <a:stretch>
            <a:fillRect/>
          </a:stretch>
        </p:blipFill>
        <p:spPr>
          <a:xfrm>
            <a:off x="6105750" y="2352625"/>
            <a:ext cx="2350875" cy="2350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60"/>
          <p:cNvSpPr txBox="1"/>
          <p:nvPr>
            <p:ph type="ctrTitle"/>
          </p:nvPr>
        </p:nvSpPr>
        <p:spPr>
          <a:xfrm>
            <a:off x="613050" y="423200"/>
            <a:ext cx="7917900" cy="3731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SzPts val="990"/>
              <a:buNone/>
            </a:pPr>
            <a:r>
              <a:rPr b="1" lang="en" sz="2550">
                <a:solidFill>
                  <a:srgbClr val="00467F"/>
                </a:solidFill>
                <a:latin typeface="Roboto"/>
                <a:ea typeface="Roboto"/>
                <a:cs typeface="Roboto"/>
                <a:sym typeface="Roboto"/>
              </a:rPr>
              <a:t>Elementary Presenters</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rPr lang="en" sz="1700">
                <a:solidFill>
                  <a:srgbClr val="00467F"/>
                </a:solidFill>
                <a:highlight>
                  <a:schemeClr val="lt1"/>
                </a:highlight>
                <a:latin typeface="Roboto Light"/>
                <a:ea typeface="Roboto Light"/>
                <a:cs typeface="Roboto Light"/>
                <a:sym typeface="Roboto Light"/>
              </a:rPr>
              <a:t>Rick Anthony 		</a:t>
            </a:r>
            <a:r>
              <a:rPr lang="en" sz="1750">
                <a:solidFill>
                  <a:srgbClr val="00467F"/>
                </a:solidFill>
                <a:highlight>
                  <a:schemeClr val="lt1"/>
                </a:highlight>
                <a:latin typeface="Roboto Light"/>
                <a:ea typeface="Roboto Light"/>
                <a:cs typeface="Roboto Light"/>
                <a:sym typeface="Roboto Light"/>
              </a:rPr>
              <a:t>Assistant Superintendent</a:t>
            </a:r>
            <a:endParaRPr sz="170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SzPts val="990"/>
              <a:buNone/>
            </a:pPr>
            <a:r>
              <a:rPr lang="en" sz="1700">
                <a:solidFill>
                  <a:srgbClr val="00467F"/>
                </a:solidFill>
                <a:highlight>
                  <a:schemeClr val="lt1"/>
                </a:highlight>
                <a:latin typeface="Roboto Light"/>
                <a:ea typeface="Roboto Light"/>
                <a:cs typeface="Roboto Light"/>
                <a:sym typeface="Roboto Light"/>
              </a:rPr>
              <a:t>Jon Adams</a:t>
            </a:r>
            <a:r>
              <a:rPr lang="en" sz="1700">
                <a:solidFill>
                  <a:srgbClr val="00467F"/>
                </a:solidFill>
                <a:highlight>
                  <a:schemeClr val="lt1"/>
                </a:highlight>
                <a:latin typeface="Roboto Light"/>
                <a:ea typeface="Roboto Light"/>
                <a:cs typeface="Roboto Light"/>
                <a:sym typeface="Roboto Light"/>
              </a:rPr>
              <a:t>		Leadership and Improvement Director</a:t>
            </a:r>
            <a:endParaRPr sz="170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SzPts val="990"/>
              <a:buNone/>
            </a:pPr>
            <a:r>
              <a:t/>
            </a:r>
            <a:endParaRPr sz="1700">
              <a:solidFill>
                <a:srgbClr val="00467F"/>
              </a:solidFill>
              <a:highlight>
                <a:srgbClr val="FFFF00"/>
              </a:highlight>
              <a:latin typeface="Roboto Light"/>
              <a:ea typeface="Roboto Light"/>
              <a:cs typeface="Roboto Light"/>
              <a:sym typeface="Roboto Light"/>
            </a:endParaRPr>
          </a:p>
          <a:p>
            <a:pPr indent="0" lvl="0" marL="0" rtl="0" algn="l">
              <a:spcBef>
                <a:spcPts val="0"/>
              </a:spcBef>
              <a:spcAft>
                <a:spcPts val="0"/>
              </a:spcAft>
              <a:buClr>
                <a:schemeClr val="dk1"/>
              </a:buClr>
              <a:buSzPts val="990"/>
              <a:buFont typeface="Arial"/>
              <a:buNone/>
            </a:pPr>
            <a:r>
              <a:t/>
            </a:r>
            <a:endParaRPr sz="1700">
              <a:solidFill>
                <a:srgbClr val="00467F"/>
              </a:solidFill>
              <a:highlight>
                <a:srgbClr val="FFFF00"/>
              </a:highlight>
              <a:latin typeface="Roboto Light"/>
              <a:ea typeface="Roboto Light"/>
              <a:cs typeface="Roboto Light"/>
              <a:sym typeface="Roboto Light"/>
            </a:endParaRPr>
          </a:p>
          <a:p>
            <a:pPr indent="0" lvl="0" marL="0" rtl="0" algn="l">
              <a:spcBef>
                <a:spcPts val="0"/>
              </a:spcBef>
              <a:spcAft>
                <a:spcPts val="0"/>
              </a:spcAft>
              <a:buSzPts val="990"/>
              <a:buNone/>
            </a:pPr>
            <a:r>
              <a:rPr b="1" lang="en" sz="2550">
                <a:solidFill>
                  <a:srgbClr val="00467F"/>
                </a:solidFill>
                <a:latin typeface="Roboto"/>
                <a:ea typeface="Roboto"/>
                <a:cs typeface="Roboto"/>
                <a:sym typeface="Roboto"/>
              </a:rPr>
              <a:t>Secondary Presenters</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rPr lang="en" sz="1750">
                <a:solidFill>
                  <a:srgbClr val="00467F"/>
                </a:solidFill>
                <a:highlight>
                  <a:schemeClr val="lt1"/>
                </a:highlight>
                <a:latin typeface="Roboto Light"/>
                <a:ea typeface="Roboto Light"/>
                <a:cs typeface="Roboto Light"/>
                <a:sym typeface="Roboto Light"/>
              </a:rPr>
              <a:t>Cindy Dunn</a:t>
            </a:r>
            <a:r>
              <a:rPr lang="en" sz="1750">
                <a:solidFill>
                  <a:srgbClr val="00467F"/>
                </a:solidFill>
                <a:highlight>
                  <a:schemeClr val="lt1"/>
                </a:highlight>
                <a:latin typeface="Roboto Light"/>
                <a:ea typeface="Roboto Light"/>
                <a:cs typeface="Roboto Light"/>
                <a:sym typeface="Roboto Light"/>
              </a:rPr>
              <a:t>		</a:t>
            </a:r>
            <a:r>
              <a:rPr lang="en" sz="1700">
                <a:solidFill>
                  <a:srgbClr val="00467F"/>
                </a:solidFill>
                <a:highlight>
                  <a:schemeClr val="lt1"/>
                </a:highlight>
                <a:latin typeface="Roboto Light"/>
                <a:ea typeface="Roboto Light"/>
                <a:cs typeface="Roboto Light"/>
                <a:sym typeface="Roboto Light"/>
              </a:rPr>
              <a:t>Leadership and Improvement Director</a:t>
            </a:r>
            <a:endParaRPr sz="175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SzPts val="990"/>
              <a:buNone/>
            </a:pPr>
            <a:r>
              <a:rPr lang="en" sz="1750">
                <a:solidFill>
                  <a:srgbClr val="00467F"/>
                </a:solidFill>
                <a:highlight>
                  <a:schemeClr val="lt1"/>
                </a:highlight>
                <a:latin typeface="Roboto Light"/>
                <a:ea typeface="Roboto Light"/>
                <a:cs typeface="Roboto Light"/>
                <a:sym typeface="Roboto Light"/>
              </a:rPr>
              <a:t>Bill Kenley		Director of Administrative Onboarding</a:t>
            </a:r>
            <a:endParaRPr sz="175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SzPts val="990"/>
              <a:buNone/>
            </a:pPr>
            <a:r>
              <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rPr b="1" lang="en" sz="2550">
                <a:solidFill>
                  <a:srgbClr val="00467F"/>
                </a:solidFill>
                <a:latin typeface="Roboto"/>
                <a:ea typeface="Roboto"/>
                <a:cs typeface="Roboto"/>
                <a:sym typeface="Roboto"/>
              </a:rPr>
              <a:t>Afternoon Presenters</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rPr lang="en" sz="1750">
                <a:solidFill>
                  <a:srgbClr val="00467F"/>
                </a:solidFill>
                <a:highlight>
                  <a:schemeClr val="lt1"/>
                </a:highlight>
                <a:latin typeface="Roboto Light"/>
                <a:ea typeface="Roboto Light"/>
                <a:cs typeface="Roboto Light"/>
                <a:sym typeface="Roboto Light"/>
              </a:rPr>
              <a:t>Bill Kenley		Director of Administrator Onboarding</a:t>
            </a:r>
            <a:endParaRPr sz="175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Clr>
                <a:schemeClr val="dk1"/>
              </a:buClr>
              <a:buSzPts val="990"/>
              <a:buFont typeface="Arial"/>
              <a:buNone/>
            </a:pPr>
            <a:r>
              <a:rPr lang="en" sz="1700">
                <a:solidFill>
                  <a:srgbClr val="00467F"/>
                </a:solidFill>
                <a:highlight>
                  <a:schemeClr val="lt1"/>
                </a:highlight>
                <a:latin typeface="Roboto Light"/>
                <a:ea typeface="Roboto Light"/>
                <a:cs typeface="Roboto Light"/>
                <a:sym typeface="Roboto Light"/>
              </a:rPr>
              <a:t>Cindy Dunn  		Leadership and Improvement Director</a:t>
            </a:r>
            <a:endParaRPr b="1" sz="2550">
              <a:solidFill>
                <a:srgbClr val="00467F"/>
              </a:solidFill>
              <a:highlight>
                <a:schemeClr val="lt1"/>
              </a:highlight>
              <a:latin typeface="Roboto"/>
              <a:ea typeface="Roboto"/>
              <a:cs typeface="Roboto"/>
              <a:sym typeface="Roboto"/>
            </a:endParaRPr>
          </a:p>
          <a:p>
            <a:pPr indent="0" lvl="0" marL="0" rtl="0" algn="l">
              <a:spcBef>
                <a:spcPts val="0"/>
              </a:spcBef>
              <a:spcAft>
                <a:spcPts val="0"/>
              </a:spcAft>
              <a:buSzPts val="990"/>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8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Wrap Up</a:t>
            </a:r>
            <a:endParaRPr i="1" sz="3000">
              <a:solidFill>
                <a:srgbClr val="FFFFFF"/>
              </a:solidFill>
              <a:latin typeface="Roboto"/>
              <a:ea typeface="Roboto"/>
              <a:cs typeface="Roboto"/>
              <a:sym typeface="Roboto"/>
            </a:endParaRPr>
          </a:p>
        </p:txBody>
      </p:sp>
      <p:pic>
        <p:nvPicPr>
          <p:cNvPr id="558" name="Google Shape;558;p87"/>
          <p:cNvPicPr preferRelativeResize="0"/>
          <p:nvPr/>
        </p:nvPicPr>
        <p:blipFill>
          <a:blip r:embed="rId3">
            <a:alphaModFix/>
          </a:blip>
          <a:stretch>
            <a:fillRect/>
          </a:stretch>
        </p:blipFill>
        <p:spPr>
          <a:xfrm>
            <a:off x="104775" y="4482250"/>
            <a:ext cx="1067526" cy="565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1"/>
          <p:cNvSpPr txBox="1"/>
          <p:nvPr/>
        </p:nvSpPr>
        <p:spPr>
          <a:xfrm>
            <a:off x="562375" y="432475"/>
            <a:ext cx="8065200" cy="444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3400">
                <a:solidFill>
                  <a:srgbClr val="00467F"/>
                </a:solidFill>
                <a:latin typeface="Helvetica Neue Light"/>
                <a:ea typeface="Helvetica Neue Light"/>
                <a:cs typeface="Helvetica Neue Light"/>
                <a:sym typeface="Helvetica Neue Light"/>
              </a:rPr>
              <a:t>Afternoon Session </a:t>
            </a:r>
            <a:endParaRPr sz="3400">
              <a:solidFill>
                <a:srgbClr val="00467F"/>
              </a:solidFill>
              <a:latin typeface="Helvetica Neue Light"/>
              <a:ea typeface="Helvetica Neue Light"/>
              <a:cs typeface="Helvetica Neue Light"/>
              <a:sym typeface="Helvetica Neue Light"/>
            </a:endParaRPr>
          </a:p>
        </p:txBody>
      </p:sp>
      <p:sp>
        <p:nvSpPr>
          <p:cNvPr id="338" name="Google Shape;338;p61"/>
          <p:cNvSpPr txBox="1"/>
          <p:nvPr/>
        </p:nvSpPr>
        <p:spPr>
          <a:xfrm>
            <a:off x="562375" y="1131425"/>
            <a:ext cx="8229600" cy="347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sz="2000">
              <a:solidFill>
                <a:srgbClr val="00467F"/>
              </a:solidFill>
              <a:latin typeface="Roboto"/>
              <a:ea typeface="Roboto"/>
              <a:cs typeface="Roboto"/>
              <a:sym typeface="Roboto"/>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1:30</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Jones Center</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Assistant Principal Opportunity</a:t>
            </a:r>
            <a:endParaRPr sz="2600">
              <a:solidFill>
                <a:srgbClr val="00467F"/>
              </a:solidFill>
              <a:latin typeface="Roboto Light"/>
              <a:ea typeface="Roboto Light"/>
              <a:cs typeface="Roboto Light"/>
              <a:sym typeface="Roboto Light"/>
            </a:endParaRPr>
          </a:p>
          <a:p>
            <a:pPr indent="0" lvl="0" marL="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a:p>
            <a:pPr indent="0" lvl="0" marL="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62"/>
          <p:cNvPicPr preferRelativeResize="0"/>
          <p:nvPr/>
        </p:nvPicPr>
        <p:blipFill>
          <a:blip r:embed="rId3">
            <a:alphaModFix/>
          </a:blip>
          <a:stretch>
            <a:fillRect/>
          </a:stretch>
        </p:blipFill>
        <p:spPr>
          <a:xfrm>
            <a:off x="121575" y="917250"/>
            <a:ext cx="8839197" cy="3308994"/>
          </a:xfrm>
          <a:prstGeom prst="rect">
            <a:avLst/>
          </a:prstGeom>
          <a:noFill/>
          <a:ln>
            <a:noFill/>
          </a:ln>
        </p:spPr>
      </p:pic>
      <p:sp>
        <p:nvSpPr>
          <p:cNvPr id="344" name="Google Shape;344;p62"/>
          <p:cNvSpPr/>
          <p:nvPr/>
        </p:nvSpPr>
        <p:spPr>
          <a:xfrm>
            <a:off x="6402325" y="957750"/>
            <a:ext cx="1255800" cy="3220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63"/>
          <p:cNvPicPr preferRelativeResize="0"/>
          <p:nvPr/>
        </p:nvPicPr>
        <p:blipFill>
          <a:blip r:embed="rId3">
            <a:alphaModFix/>
          </a:blip>
          <a:stretch>
            <a:fillRect/>
          </a:stretch>
        </p:blipFill>
        <p:spPr>
          <a:xfrm>
            <a:off x="206802" y="64550"/>
            <a:ext cx="8730396" cy="4838699"/>
          </a:xfrm>
          <a:prstGeom prst="rect">
            <a:avLst/>
          </a:prstGeom>
          <a:noFill/>
          <a:ln>
            <a:noFill/>
          </a:ln>
        </p:spPr>
      </p:pic>
      <p:sp>
        <p:nvSpPr>
          <p:cNvPr id="350" name="Google Shape;350;p63"/>
          <p:cNvSpPr/>
          <p:nvPr/>
        </p:nvSpPr>
        <p:spPr>
          <a:xfrm>
            <a:off x="6243800" y="1149900"/>
            <a:ext cx="2525100" cy="806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4"/>
          <p:cNvSpPr txBox="1"/>
          <p:nvPr>
            <p:ph idx="2" type="body"/>
          </p:nvPr>
        </p:nvSpPr>
        <p:spPr>
          <a:xfrm>
            <a:off x="4577500" y="0"/>
            <a:ext cx="4566600" cy="51435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t/>
            </a:r>
            <a:endParaRPr b="1" sz="3500">
              <a:solidFill>
                <a:schemeClr val="lt1"/>
              </a:solidFill>
              <a:latin typeface="Roboto"/>
              <a:ea typeface="Roboto"/>
              <a:cs typeface="Roboto"/>
              <a:sym typeface="Roboto"/>
            </a:endParaRPr>
          </a:p>
          <a:p>
            <a:pPr indent="0" lvl="0" marL="0" rtl="0" algn="l">
              <a:spcBef>
                <a:spcPts val="1600"/>
              </a:spcBef>
              <a:spcAft>
                <a:spcPts val="1600"/>
              </a:spcAft>
              <a:buNone/>
            </a:pPr>
            <a:r>
              <a:t/>
            </a:r>
            <a:endParaRPr b="1">
              <a:solidFill>
                <a:schemeClr val="lt1"/>
              </a:solidFill>
              <a:latin typeface="Roboto"/>
              <a:ea typeface="Roboto"/>
              <a:cs typeface="Roboto"/>
              <a:sym typeface="Roboto"/>
            </a:endParaRPr>
          </a:p>
        </p:txBody>
      </p:sp>
      <p:pic>
        <p:nvPicPr>
          <p:cNvPr id="356" name="Google Shape;356;p64"/>
          <p:cNvPicPr preferRelativeResize="0"/>
          <p:nvPr/>
        </p:nvPicPr>
        <p:blipFill>
          <a:blip r:embed="rId3">
            <a:alphaModFix/>
          </a:blip>
          <a:stretch>
            <a:fillRect/>
          </a:stretch>
        </p:blipFill>
        <p:spPr>
          <a:xfrm>
            <a:off x="5113300" y="781825"/>
            <a:ext cx="3579850" cy="3579850"/>
          </a:xfrm>
          <a:prstGeom prst="rect">
            <a:avLst/>
          </a:prstGeom>
          <a:noFill/>
          <a:ln>
            <a:noFill/>
          </a:ln>
        </p:spPr>
      </p:pic>
      <p:sp>
        <p:nvSpPr>
          <p:cNvPr id="357" name="Google Shape;357;p64"/>
          <p:cNvSpPr txBox="1"/>
          <p:nvPr>
            <p:ph type="title"/>
          </p:nvPr>
        </p:nvSpPr>
        <p:spPr>
          <a:xfrm>
            <a:off x="265500" y="-75"/>
            <a:ext cx="4045200" cy="122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solidFill>
                  <a:srgbClr val="00467F"/>
                </a:solidFill>
                <a:latin typeface="Helvetica Neue"/>
                <a:ea typeface="Helvetica Neue"/>
                <a:cs typeface="Helvetica Neue"/>
                <a:sym typeface="Helvetica Neue"/>
              </a:rPr>
              <a:t>Objectives</a:t>
            </a:r>
            <a:endParaRPr sz="5000">
              <a:solidFill>
                <a:srgbClr val="00467F"/>
              </a:solidFill>
            </a:endParaRPr>
          </a:p>
        </p:txBody>
      </p:sp>
      <p:sp>
        <p:nvSpPr>
          <p:cNvPr id="358" name="Google Shape;358;p64"/>
          <p:cNvSpPr txBox="1"/>
          <p:nvPr>
            <p:ph idx="1" type="subTitle"/>
          </p:nvPr>
        </p:nvSpPr>
        <p:spPr>
          <a:xfrm>
            <a:off x="208800" y="1148400"/>
            <a:ext cx="4158600" cy="3863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342900" lvl="0" marL="4572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Principals will understand how </a:t>
            </a:r>
            <a:r>
              <a:rPr lang="en" sz="1800">
                <a:solidFill>
                  <a:srgbClr val="00467F"/>
                </a:solidFill>
                <a:latin typeface="Roboto Light"/>
                <a:ea typeface="Roboto Light"/>
                <a:cs typeface="Roboto Light"/>
                <a:sym typeface="Roboto Light"/>
              </a:rPr>
              <a:t>observation</a:t>
            </a:r>
            <a:r>
              <a:rPr lang="en" sz="1800">
                <a:solidFill>
                  <a:srgbClr val="00467F"/>
                </a:solidFill>
                <a:latin typeface="Roboto Light"/>
                <a:ea typeface="Roboto Light"/>
                <a:cs typeface="Roboto Light"/>
                <a:sym typeface="Roboto Light"/>
              </a:rPr>
              <a:t> is one of multiple measures in performance evaluation.</a:t>
            </a:r>
            <a:endParaRPr sz="1800">
              <a:solidFill>
                <a:srgbClr val="00467F"/>
              </a:solidFill>
              <a:latin typeface="Roboto Light"/>
              <a:ea typeface="Roboto Light"/>
              <a:cs typeface="Roboto Light"/>
              <a:sym typeface="Roboto Light"/>
            </a:endParaRPr>
          </a:p>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342900" lvl="0" marL="4572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Principals will know observation best practices in relation to educator standards.</a:t>
            </a:r>
            <a:endParaRPr sz="1800">
              <a:solidFill>
                <a:srgbClr val="00467F"/>
              </a:solidFill>
              <a:latin typeface="Roboto Light"/>
              <a:ea typeface="Roboto Light"/>
              <a:cs typeface="Roboto Light"/>
              <a:sym typeface="Roboto Light"/>
            </a:endParaRPr>
          </a:p>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28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28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3000">
              <a:solidFill>
                <a:schemeClr val="accent2"/>
              </a:solidFill>
              <a:latin typeface="Roboto Light"/>
              <a:ea typeface="Roboto Light"/>
              <a:cs typeface="Roboto Light"/>
              <a:sym typeface="Roboto Light"/>
            </a:endParaRPr>
          </a:p>
        </p:txBody>
      </p:sp>
      <p:pic>
        <p:nvPicPr>
          <p:cNvPr id="359" name="Google Shape;359;p64"/>
          <p:cNvPicPr preferRelativeResize="0"/>
          <p:nvPr/>
        </p:nvPicPr>
        <p:blipFill>
          <a:blip r:embed="rId4">
            <a:alphaModFix/>
          </a:blip>
          <a:stretch>
            <a:fillRect/>
          </a:stretch>
        </p:blipFill>
        <p:spPr>
          <a:xfrm>
            <a:off x="8158595" y="4621050"/>
            <a:ext cx="985400" cy="522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5"/>
          <p:cNvSpPr txBox="1"/>
          <p:nvPr/>
        </p:nvSpPr>
        <p:spPr>
          <a:xfrm>
            <a:off x="125450" y="1062850"/>
            <a:ext cx="2840400" cy="37248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467F"/>
                </a:solidFill>
                <a:latin typeface="Roboto"/>
                <a:ea typeface="Roboto"/>
                <a:cs typeface="Roboto"/>
                <a:sym typeface="Roboto"/>
              </a:rPr>
              <a:t>2A. Continuous Improvement Culture</a:t>
            </a:r>
            <a:endParaRPr b="1" sz="1200" u="sng">
              <a:solidFill>
                <a:srgbClr val="00467F"/>
              </a:solidFill>
              <a:latin typeface="Roboto"/>
              <a:ea typeface="Roboto"/>
              <a:cs typeface="Roboto"/>
              <a:sym typeface="Roboto"/>
            </a:endParaRPr>
          </a:p>
          <a:p>
            <a:pPr indent="0" lvl="0" marL="0" rtl="0" algn="l">
              <a:spcBef>
                <a:spcPts val="0"/>
              </a:spcBef>
              <a:spcAft>
                <a:spcPts val="0"/>
              </a:spcAft>
              <a:buNone/>
            </a:pPr>
            <a:r>
              <a:t/>
            </a:r>
            <a:endParaRPr b="1" sz="800">
              <a:solidFill>
                <a:srgbClr val="00467F"/>
              </a:solidFill>
              <a:latin typeface="Roboto"/>
              <a:ea typeface="Roboto"/>
              <a:cs typeface="Roboto"/>
              <a:sym typeface="Roboto"/>
            </a:endParaRPr>
          </a:p>
          <a:p>
            <a:pPr indent="0" lvl="0" marL="0" rtl="0" algn="l">
              <a:spcBef>
                <a:spcPts val="0"/>
              </a:spcBef>
              <a:spcAft>
                <a:spcPts val="0"/>
              </a:spcAft>
              <a:buNone/>
            </a:pPr>
            <a:r>
              <a:rPr lang="en">
                <a:solidFill>
                  <a:srgbClr val="00467F"/>
                </a:solidFill>
                <a:latin typeface="Roboto"/>
                <a:ea typeface="Roboto"/>
                <a:cs typeface="Roboto"/>
                <a:sym typeface="Roboto"/>
              </a:rPr>
              <a:t>Builds a professional culture of collaboration, transparency, and responsibility for student learning by encouraging a cycle of planning, performing, analysis of outcomes, and adjusting practice.  Personally engages in the improvement cycle by continually deepening understanding and practice related to content standards, assessment, data, capacity building, evaluation, feedback, and professional learning processes.</a:t>
            </a:r>
            <a:endParaRPr>
              <a:solidFill>
                <a:srgbClr val="00467F"/>
              </a:solidFill>
              <a:latin typeface="Roboto"/>
              <a:ea typeface="Roboto"/>
              <a:cs typeface="Roboto"/>
              <a:sym typeface="Roboto"/>
            </a:endParaRPr>
          </a:p>
        </p:txBody>
      </p:sp>
      <p:sp>
        <p:nvSpPr>
          <p:cNvPr id="365" name="Google Shape;365;p65"/>
          <p:cNvSpPr txBox="1"/>
          <p:nvPr/>
        </p:nvSpPr>
        <p:spPr>
          <a:xfrm>
            <a:off x="3146525" y="1062850"/>
            <a:ext cx="2840400" cy="24321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467F"/>
                </a:solidFill>
                <a:latin typeface="Roboto"/>
                <a:ea typeface="Roboto"/>
                <a:cs typeface="Roboto"/>
                <a:sym typeface="Roboto"/>
              </a:rPr>
              <a:t>2B. Human Capital Development</a:t>
            </a:r>
            <a:endParaRPr b="1" sz="1200" u="sng">
              <a:solidFill>
                <a:srgbClr val="00467F"/>
              </a:solidFill>
              <a:latin typeface="Roboto"/>
              <a:ea typeface="Roboto"/>
              <a:cs typeface="Roboto"/>
              <a:sym typeface="Roboto"/>
            </a:endParaRPr>
          </a:p>
          <a:p>
            <a:pPr indent="0" lvl="0" marL="0" rtl="0" algn="l">
              <a:spcBef>
                <a:spcPts val="0"/>
              </a:spcBef>
              <a:spcAft>
                <a:spcPts val="0"/>
              </a:spcAft>
              <a:buNone/>
            </a:pPr>
            <a:r>
              <a:t/>
            </a:r>
            <a:endParaRPr b="1" sz="800">
              <a:solidFill>
                <a:srgbClr val="00467F"/>
              </a:solidFill>
              <a:latin typeface="Roboto"/>
              <a:ea typeface="Roboto"/>
              <a:cs typeface="Roboto"/>
              <a:sym typeface="Roboto"/>
            </a:endParaRPr>
          </a:p>
          <a:p>
            <a:pPr indent="0" lvl="0" marL="0" rtl="0" algn="l">
              <a:spcBef>
                <a:spcPts val="0"/>
              </a:spcBef>
              <a:spcAft>
                <a:spcPts val="0"/>
              </a:spcAft>
              <a:buNone/>
            </a:pPr>
            <a:r>
              <a:rPr lang="en">
                <a:solidFill>
                  <a:srgbClr val="00467F"/>
                </a:solidFill>
                <a:latin typeface="Roboto"/>
                <a:ea typeface="Roboto"/>
                <a:cs typeface="Roboto"/>
                <a:sym typeface="Roboto"/>
              </a:rPr>
              <a:t>Recruits, hires, places, and retains effective staff members.  Builds the capacity of staff through personnel evaluation processes that develop and improve professional practice by providing focus, opportunities to practice, and specific, timely, and actionable feedback.</a:t>
            </a:r>
            <a:endParaRPr>
              <a:solidFill>
                <a:srgbClr val="00467F"/>
              </a:solidFill>
              <a:latin typeface="Roboto"/>
              <a:ea typeface="Roboto"/>
              <a:cs typeface="Roboto"/>
              <a:sym typeface="Roboto"/>
            </a:endParaRPr>
          </a:p>
        </p:txBody>
      </p:sp>
      <p:sp>
        <p:nvSpPr>
          <p:cNvPr id="366" name="Google Shape;366;p65"/>
          <p:cNvSpPr txBox="1"/>
          <p:nvPr/>
        </p:nvSpPr>
        <p:spPr>
          <a:xfrm>
            <a:off x="6167600" y="1062850"/>
            <a:ext cx="2840400" cy="24321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467F"/>
                </a:solidFill>
                <a:latin typeface="Roboto"/>
                <a:ea typeface="Roboto"/>
                <a:cs typeface="Roboto"/>
                <a:sym typeface="Roboto"/>
              </a:rPr>
              <a:t>2C. Instructional Practice</a:t>
            </a:r>
            <a:endParaRPr b="1" sz="1200" u="sng">
              <a:solidFill>
                <a:srgbClr val="00467F"/>
              </a:solidFill>
              <a:latin typeface="Roboto"/>
              <a:ea typeface="Roboto"/>
              <a:cs typeface="Roboto"/>
              <a:sym typeface="Roboto"/>
            </a:endParaRPr>
          </a:p>
          <a:p>
            <a:pPr indent="0" lvl="0" marL="0" rtl="0" algn="l">
              <a:spcBef>
                <a:spcPts val="0"/>
              </a:spcBef>
              <a:spcAft>
                <a:spcPts val="0"/>
              </a:spcAft>
              <a:buNone/>
            </a:pPr>
            <a:r>
              <a:t/>
            </a:r>
            <a:endParaRPr b="1" sz="800">
              <a:solidFill>
                <a:srgbClr val="00467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00467F"/>
                </a:solidFill>
                <a:latin typeface="Roboto"/>
                <a:ea typeface="Roboto"/>
                <a:cs typeface="Roboto"/>
                <a:sym typeface="Roboto"/>
              </a:rPr>
              <a:t>Works with individuals and a variety of groups to ensure the use of Utah Core Standards, the district provided tools, data in assessing student learning, collaborative problem solving, and adjustment to evidence-based instruction to meet student learning needs.</a:t>
            </a:r>
            <a:endParaRPr>
              <a:solidFill>
                <a:srgbClr val="00467F"/>
              </a:solidFill>
              <a:latin typeface="Roboto"/>
              <a:ea typeface="Roboto"/>
              <a:cs typeface="Roboto"/>
              <a:sym typeface="Roboto"/>
            </a:endParaRPr>
          </a:p>
        </p:txBody>
      </p:sp>
      <p:sp>
        <p:nvSpPr>
          <p:cNvPr id="367" name="Google Shape;367;p65"/>
          <p:cNvSpPr txBox="1"/>
          <p:nvPr/>
        </p:nvSpPr>
        <p:spPr>
          <a:xfrm>
            <a:off x="125462" y="227625"/>
            <a:ext cx="8520600" cy="547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3000">
                <a:solidFill>
                  <a:srgbClr val="00467F"/>
                </a:solidFill>
                <a:latin typeface="Helvetica Neue"/>
                <a:ea typeface="Helvetica Neue"/>
                <a:cs typeface="Helvetica Neue"/>
                <a:sym typeface="Helvetica Neue"/>
              </a:rPr>
              <a:t>Domain 2: Collective Commitment to Learning</a:t>
            </a:r>
            <a:endParaRPr sz="3000">
              <a:solidFill>
                <a:srgbClr val="00467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6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Observation</a:t>
            </a:r>
            <a:r>
              <a:rPr i="1" lang="en" sz="3000">
                <a:solidFill>
                  <a:srgbClr val="FFFFFF"/>
                </a:solidFill>
                <a:latin typeface="Roboto"/>
                <a:ea typeface="Roboto"/>
                <a:cs typeface="Roboto"/>
                <a:sym typeface="Roboto"/>
              </a:rPr>
              <a:t> v. Evaluation</a:t>
            </a:r>
            <a:endParaRPr i="1" sz="3000">
              <a:solidFill>
                <a:srgbClr val="FFFFFF"/>
              </a:solidFill>
              <a:latin typeface="Roboto"/>
              <a:ea typeface="Roboto"/>
              <a:cs typeface="Roboto"/>
              <a:sym typeface="Roboto"/>
            </a:endParaRPr>
          </a:p>
        </p:txBody>
      </p:sp>
      <p:sp>
        <p:nvSpPr>
          <p:cNvPr id="374" name="Google Shape;374;p66"/>
          <p:cNvSpPr txBox="1"/>
          <p:nvPr/>
        </p:nvSpPr>
        <p:spPr>
          <a:xfrm>
            <a:off x="249125" y="1160800"/>
            <a:ext cx="8069100" cy="325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solidFill>
                  <a:schemeClr val="accent2"/>
                </a:solidFill>
                <a:latin typeface="Roboto"/>
                <a:ea typeface="Roboto"/>
                <a:cs typeface="Roboto"/>
                <a:sym typeface="Roboto"/>
              </a:rPr>
              <a:t>Historical Use of Observation and Evaluation</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75" name="Google Shape;375;p66"/>
          <p:cNvPicPr preferRelativeResize="0"/>
          <p:nvPr/>
        </p:nvPicPr>
        <p:blipFill>
          <a:blip r:embed="rId3">
            <a:alphaModFix/>
          </a:blip>
          <a:stretch>
            <a:fillRect/>
          </a:stretch>
        </p:blipFill>
        <p:spPr>
          <a:xfrm>
            <a:off x="104775" y="4482250"/>
            <a:ext cx="1067526" cy="565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