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Randomization results in an assignment that on average is initially the same</a:t>
            </a:r>
            <a:endParaRPr/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9" name="Google Shape;159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Randomization results in an assignment that on average is initially the same</a:t>
            </a:r>
            <a:endParaRPr/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Google Shape;179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Google Shape;186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3" name="Google Shape;193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Randomization results in an assignment that on average is initially the same</a:t>
            </a:r>
            <a:endParaRPr/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762000" y="381000"/>
            <a:ext cx="79248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4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Wing Institute</a:t>
            </a:r>
            <a:br>
              <a:rPr b="0" i="0" lang="en-US" sz="4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4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Summit 2007</a:t>
            </a:r>
            <a:br>
              <a:rPr b="0" i="0" lang="en-US" sz="4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4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2209800"/>
            <a:ext cx="6400800" cy="31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960"/>
              </a:spcBef>
              <a:spcAft>
                <a:spcPts val="0"/>
              </a:spcAft>
              <a:buClr>
                <a:schemeClr val="folHlink"/>
              </a:buClr>
              <a:buFont typeface="Times New Roman"/>
              <a:buNone/>
            </a:pPr>
            <a:r>
              <a:rPr b="0" i="0" lang="en-US" sz="4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RtI </a:t>
            </a:r>
            <a:endParaRPr/>
          </a:p>
          <a:p>
            <a:pPr indent="0" lvl="0" marL="0" marR="0" rtl="0" algn="ctr">
              <a:spcBef>
                <a:spcPts val="960"/>
              </a:spcBef>
              <a:spcAft>
                <a:spcPts val="0"/>
              </a:spcAft>
              <a:buClr>
                <a:schemeClr val="folHlink"/>
              </a:buClr>
              <a:buFont typeface="Times New Roman"/>
              <a:buNone/>
            </a:pPr>
            <a:r>
              <a:rPr b="0" i="0" lang="en-US" sz="4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Evidence-based?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/>
          <p:nvPr>
            <p:ph type="title"/>
          </p:nvPr>
        </p:nvSpPr>
        <p:spPr>
          <a:xfrm>
            <a:off x="533400" y="1524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of the Study</a:t>
            </a:r>
            <a:endParaRPr/>
          </a:p>
        </p:txBody>
      </p:sp>
      <p:sp>
        <p:nvSpPr>
          <p:cNvPr id="153" name="Google Shape;153;p22"/>
          <p:cNvSpPr txBox="1"/>
          <p:nvPr>
            <p:ph idx="1" type="body"/>
          </p:nvPr>
        </p:nvSpPr>
        <p:spPr>
          <a:xfrm>
            <a:off x="685800" y="914400"/>
            <a:ext cx="7696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2" marL="12954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lphaLcParenR" startAt="2"/>
            </a:pPr>
            <a:r>
              <a:rPr b="0" i="0" lang="en-US" sz="1800" u="sng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of the Study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Both field based and research based RtI models demonstrated significantly strong effects</a:t>
            </a:r>
            <a:endParaRPr b="0" i="0" sz="2000" u="none" cap="none" strike="noStrike">
              <a:solidFill>
                <a:srgbClr val="4D4D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2"/>
          <p:cNvSpPr txBox="1"/>
          <p:nvPr/>
        </p:nvSpPr>
        <p:spPr>
          <a:xfrm>
            <a:off x="1143000" y="6324600"/>
            <a:ext cx="72390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UEE = a weighted estimator of effect incorporating sample size of each study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6400" y="1600200"/>
            <a:ext cx="6319838" cy="4684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>
            <p:ph type="title"/>
          </p:nvPr>
        </p:nvSpPr>
        <p:spPr>
          <a:xfrm>
            <a:off x="685800" y="228600"/>
            <a:ext cx="7848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of the Study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23"/>
          <p:cNvSpPr txBox="1"/>
          <p:nvPr>
            <p:ph idx="1" type="body"/>
          </p:nvPr>
        </p:nvSpPr>
        <p:spPr>
          <a:xfrm>
            <a:off x="685800" y="762000"/>
            <a:ext cx="7772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2" marL="1295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AutoNum type="alphaLcParenR" startAt="2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of the Study: Outcome comparison of field based and research based models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➢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Unbiased Estimates of Effect (UEE) was larger for systemic outcomes in RtI field based models</a:t>
            </a:r>
            <a:endParaRPr/>
          </a:p>
          <a:p>
            <a:pPr indent="-279400" lvl="4" marL="2209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4" marL="2209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➢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Unbiased Estimates of Effect (UEE) was larger for student outcomes in RtI Research based models</a:t>
            </a:r>
            <a:endParaRPr b="0" i="0" sz="1800" u="none" cap="none" strike="noStrike">
              <a:solidFill>
                <a:srgbClr val="4D4D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2674938"/>
            <a:ext cx="5486400" cy="41830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idx="1" type="body"/>
          </p:nvPr>
        </p:nvSpPr>
        <p:spPr>
          <a:xfrm>
            <a:off x="685800" y="228600"/>
            <a:ext cx="77724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 Conclusions</a:t>
            </a:r>
            <a:endParaRPr/>
          </a:p>
          <a:p>
            <a:pPr indent="-381000" lvl="1" marL="83820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1" marL="838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study found ample evidence that field based RtI models consistently produced strong effects</a:t>
            </a:r>
            <a:endParaRPr/>
          </a:p>
          <a:p>
            <a:pPr indent="-381000" lvl="1" marL="838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Both RtI models demonstrated improvement in student as well as systemic outcomes</a:t>
            </a:r>
            <a:endParaRPr/>
          </a:p>
          <a:p>
            <a:pPr indent="-381000" lvl="1" marL="838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Large scale RtI models led to fewer LD students being identified 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❑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average less than 2% of students were identified as LD in the field models as compared to the US Dept of Ed national rate of 5.7% 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RtI early identification of reading did not increase the number of students identified for special education, but indicated that it reduced the numbers. 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Note: reduction in identification alone is not sufficient to make claims of effectiveness!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"/>
          <p:cNvSpPr txBox="1"/>
          <p:nvPr>
            <p:ph idx="1" type="body"/>
          </p:nvPr>
        </p:nvSpPr>
        <p:spPr>
          <a:xfrm>
            <a:off x="685800" y="228600"/>
            <a:ext cx="77724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 Recommendations </a:t>
            </a:r>
            <a:endParaRPr/>
          </a:p>
          <a:p>
            <a:pPr indent="-381000" lvl="1" marL="838200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Randomized Clinical Trials should be conducted to definitively answer questions of causation.</a:t>
            </a:r>
            <a:endParaRPr/>
          </a:p>
          <a:p>
            <a:pPr indent="-381000" lvl="1" marL="838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Further research should be conducted on implementation fidelity</a:t>
            </a:r>
            <a:endParaRPr/>
          </a:p>
          <a:p>
            <a:pPr indent="-381000" lvl="1" marL="838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Further development of special education outcome measures should be conducted to include; referrals and placement, time spent in special education, and grade retention.</a:t>
            </a:r>
            <a:endParaRPr/>
          </a:p>
          <a:p>
            <a:pPr indent="-381000" lvl="1" marL="838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Further research should be conducted to identify the discrepancy in results observed between field based and research based implementation.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Challenges to Building the RtI Evidence Base</a:t>
            </a:r>
            <a:endParaRPr/>
          </a:p>
        </p:txBody>
      </p:sp>
      <p:sp>
        <p:nvSpPr>
          <p:cNvPr id="182" name="Google Shape;182;p26"/>
          <p:cNvSpPr txBox="1"/>
          <p:nvPr>
            <p:ph idx="1" type="body"/>
          </p:nvPr>
        </p:nvSpPr>
        <p:spPr>
          <a:xfrm>
            <a:off x="5334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Substantial impediments to randomized clinical trials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Identification of measurable RtI outcomes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 of control groups throughout the study period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 limitations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required to complete studies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hinder adoption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to training opportunities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Compromises to implementation fidelity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/>
          </a:p>
        </p:txBody>
      </p:sp>
      <p:sp>
        <p:nvSpPr>
          <p:cNvPr id="189" name="Google Shape;189;p27"/>
          <p:cNvSpPr txBox="1"/>
          <p:nvPr>
            <p:ph idx="1" type="body"/>
          </p:nvPr>
        </p:nvSpPr>
        <p:spPr>
          <a:xfrm>
            <a:off x="5334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Although much research remains to be conducted on RtI, current evidence holds great promise for RtI offering: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more effective services than the current problem solving model(s)</a:t>
            </a:r>
            <a:endParaRPr/>
          </a:p>
          <a:p>
            <a:pPr indent="-76200" lvl="2" marL="1143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Delivery of services earlier than current practices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Recommendations</a:t>
            </a:r>
            <a:endParaRPr/>
          </a:p>
        </p:txBody>
      </p:sp>
      <p:sp>
        <p:nvSpPr>
          <p:cNvPr id="196" name="Google Shape;196;p28"/>
          <p:cNvSpPr txBox="1"/>
          <p:nvPr>
            <p:ph idx="1" type="body"/>
          </p:nvPr>
        </p:nvSpPr>
        <p:spPr>
          <a:xfrm>
            <a:off x="533400" y="12954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Conduct randomized clinical trials on RtI as a system 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Efficacy studies - research settings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Effectiveness studies - field based settings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Organize the RtI component research data to make it more accessible to educators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RtI is reviewed by What Works Clearinghouse and The Campbell Collaboration and meets standards of evidence of these organizations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1676400" y="609600"/>
            <a:ext cx="7086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Would Confirm RtI As An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Evidence-based Process?</a:t>
            </a:r>
            <a:endParaRPr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905000"/>
            <a:ext cx="76962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3" marL="17526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Hierarchies of Evidence</a:t>
            </a:r>
            <a:endParaRPr/>
          </a:p>
          <a:p>
            <a:pPr indent="-4572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Confirmation through Randomized Clinical Trials that RtI is effective</a:t>
            </a:r>
            <a:endParaRPr/>
          </a:p>
          <a:p>
            <a:pPr indent="-381000" lvl="2" marL="1295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Efficacy studies - research settings</a:t>
            </a:r>
            <a:endParaRPr/>
          </a:p>
          <a:p>
            <a:pPr indent="-381000" lvl="2" marL="1295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Effectiveness studies - field based settings</a:t>
            </a:r>
            <a:endParaRPr/>
          </a:p>
          <a:p>
            <a:pPr indent="-4572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Meets the What Works and The Campbell Collaborative standards</a:t>
            </a:r>
            <a:endParaRPr/>
          </a:p>
          <a:p>
            <a:pPr indent="-4572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Rigorous research supporting comparable models (models that  are comprised of all RtI components) </a:t>
            </a:r>
            <a:endParaRPr/>
          </a:p>
          <a:p>
            <a:pPr indent="-4572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Confirmation of RtI effectiveness through rigorous research of RtI components</a:t>
            </a:r>
            <a:endParaRPr/>
          </a:p>
          <a:p>
            <a:pPr indent="-381000" lvl="2" marL="1295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</a:t>
            </a:r>
            <a:endParaRPr/>
          </a:p>
          <a:p>
            <a:pPr indent="-381000" lvl="2" marL="1295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 based selection of interventions</a:t>
            </a:r>
            <a:endParaRPr/>
          </a:p>
          <a:p>
            <a:pPr indent="-381000" lvl="2" marL="1295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❑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Tiered intervention model (public health model)</a:t>
            </a:r>
            <a:endParaRPr b="0" i="1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Current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 Supporting RtI?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905000"/>
            <a:ext cx="76962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Efficacy Research: RtI studies in research settings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Randomized Clinical Trials completed?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Quasi-experimental studies completed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fol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Effectiveness Evidence: RtI studies in field settings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Randomized Clinical Trials Completed?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Quasi-experimental studies completed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</a:t>
            </a:r>
            <a:endParaRPr/>
          </a:p>
          <a:p>
            <a:pPr indent="-342900" lvl="3" marL="17145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fol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667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Evidence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RtI Components?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524000"/>
            <a:ext cx="76962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❑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on the components of RtI</a:t>
            </a:r>
            <a:endParaRPr/>
          </a:p>
          <a:p>
            <a:pPr indent="-254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 </a:t>
            </a:r>
            <a:endParaRPr/>
          </a:p>
          <a:p>
            <a:pPr indent="-381000" lvl="3" marL="1752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Evidence-based selection</a:t>
            </a:r>
            <a:endParaRPr/>
          </a:p>
          <a:p>
            <a:pPr indent="-381000" lvl="3" marL="1752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2" marL="1295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Public Health - tiered (intensity level) intervention </a:t>
            </a:r>
            <a:r>
              <a:rPr b="0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(prevention)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model</a:t>
            </a:r>
            <a:endParaRPr/>
          </a:p>
          <a:p>
            <a:pPr indent="-381000" lvl="3" marL="1752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03200" lvl="2" marL="1295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685800" y="609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Evidence Supporting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RtI Comparable Models?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685800" y="1828800"/>
            <a:ext cx="76962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 of rigorous research of similar approaches built around the Public Health Tiered Prevention Model</a:t>
            </a:r>
            <a:endParaRPr/>
          </a:p>
          <a:p>
            <a:pPr indent="-304800" lvl="2" marL="12954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2" marL="1295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arenR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Positive Behavior Supports  - Behavior</a:t>
            </a:r>
            <a:endParaRPr/>
          </a:p>
          <a:p>
            <a:pPr indent="-381000" lvl="3" marL="17526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Randomized Clinical Trials in process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Target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Johns Hopkins Bloomberg School of Public Health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90 School Study - University of Oregon</a:t>
            </a:r>
            <a:endParaRPr/>
          </a:p>
          <a:p>
            <a:pPr indent="-304800" lvl="2" marL="12954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2" marL="1295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arenR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 Instruction - Academics </a:t>
            </a:r>
            <a:endParaRPr/>
          </a:p>
          <a:p>
            <a:pPr indent="-381000" lvl="3" marL="1752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American Institute for Research, CSRQ Report on Elementary School Comprehensive School Reform Models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- 56 studies &amp; 12 met rigorous standards for research - November 2005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Designing an Experimental Study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Do We Compare RtI To?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685800" y="1676400"/>
            <a:ext cx="78486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Compare RtI to Current Practices</a:t>
            </a:r>
            <a:endParaRPr/>
          </a:p>
          <a:p>
            <a:pPr indent="-3048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1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❑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Progress: Pre And Post RtI Implementation</a:t>
            </a:r>
            <a:endParaRPr/>
          </a:p>
          <a:p>
            <a:pPr indent="-266700" lvl="3" marL="1752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Do We Know If RtI Works?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685800" y="1981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ctr">
              <a:spcBef>
                <a:spcPts val="0"/>
              </a:spcBef>
              <a:spcAft>
                <a:spcPts val="0"/>
              </a:spcAft>
              <a:buClr>
                <a:srgbClr val="FF2D1B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2D1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 Education</a:t>
            </a: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</a:t>
            </a:r>
            <a:endParaRPr/>
          </a:p>
          <a:p>
            <a:pPr indent="-342900" lvl="3" marL="17145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Academic Progress 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 Cards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Attendance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Stakes Testing: National Assessment of Educational Progress (NAEP) </a:t>
            </a:r>
            <a:endParaRPr/>
          </a:p>
          <a:p>
            <a:pPr indent="-342900" lvl="3" marL="17145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Progress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Expulsion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Detention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Arrest</a:t>
            </a:r>
            <a:endParaRPr/>
          </a:p>
          <a:p>
            <a:pPr indent="-342900" lvl="4" marL="21717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Office referrals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Do We Know If RtI Works?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685800" y="1676400"/>
            <a:ext cx="78486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2" marL="12954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2D1B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FF2D1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Education:</a:t>
            </a:r>
            <a:endParaRPr/>
          </a:p>
          <a:p>
            <a:pPr indent="-381000" lvl="3" marL="1752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Eligibility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Disabilities (LD) 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 Referrals</a:t>
            </a:r>
            <a:endParaRPr/>
          </a:p>
          <a:p>
            <a:pPr indent="-381000" lvl="3" marL="1752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Progress Monitoring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 Cards &amp; High Stakes Testing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Standardized Test: Brigance, Woodcock Johnson , etc.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Developmental Standards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based measures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IEP Progress</a:t>
            </a:r>
            <a:endParaRPr/>
          </a:p>
          <a:p>
            <a:pPr indent="-381000" lvl="3" marL="1752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lphaLcParenR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Systems Monitoring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Intervention</a:t>
            </a:r>
            <a:endParaRPr/>
          </a:p>
          <a:p>
            <a:pPr indent="-381000" lvl="4" marL="2209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in Special Education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title"/>
          </p:nvPr>
        </p:nvSpPr>
        <p:spPr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Review of the Research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21"/>
          <p:cNvSpPr txBox="1"/>
          <p:nvPr>
            <p:ph idx="1" type="body"/>
          </p:nvPr>
        </p:nvSpPr>
        <p:spPr>
          <a:xfrm>
            <a:off x="685800" y="1371600"/>
            <a:ext cx="7772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❑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“Meta-analytic Review of Responsiveness-to-Intervention Research: Examining Field-based and Research Implemented Models” - </a:t>
            </a:r>
            <a:r>
              <a:rPr b="0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Matthew K. Burns, James J. Appleton and Jonathan D. Stehouer - </a:t>
            </a:r>
            <a:r>
              <a:rPr b="1" i="1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Journal of Psycho-educational Assessment 2005; 23; 381</a:t>
            </a:r>
            <a:endParaRPr/>
          </a:p>
          <a:p>
            <a:pPr indent="-381000" lvl="2" marL="1295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lphaLcParenR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 Design</a:t>
            </a:r>
            <a:endParaRPr/>
          </a:p>
          <a:p>
            <a:pPr indent="-381000" lvl="3" marL="1752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Review of four large scale RtI models: Heartland Agency (Iowa Model), Ohio’s Intervention Based Assessment, Pennsylvania’s Instructional Support Teams,  and Minneapolis Public Schools Problem Solving Model</a:t>
            </a:r>
            <a:endParaRPr/>
          </a:p>
          <a:p>
            <a:pPr indent="-381000" lvl="3" marL="1752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study compared field-based and research based models</a:t>
            </a:r>
            <a:endParaRPr/>
          </a:p>
          <a:p>
            <a:pPr indent="-381000" lvl="3" marL="1752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 studies met criteria to be included in the study</a:t>
            </a:r>
            <a:endParaRPr/>
          </a:p>
          <a:p>
            <a:pPr indent="-381000" lvl="3" marL="1752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studies were quasi-experimental in design</a:t>
            </a:r>
            <a:endParaRPr/>
          </a:p>
          <a:p>
            <a:pPr indent="-381000" lvl="3" marL="1752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Study examined two categories of Outcomes Measures: </a:t>
            </a:r>
            <a:endParaRPr/>
          </a:p>
          <a:p>
            <a:pPr indent="-381000" lvl="4" marL="22098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➢"/>
            </a:pPr>
            <a:r>
              <a:rPr b="0" i="0" lang="en-US" sz="1600" u="sng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Outcomes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Academic skill assessments, time on task, task completion, and growth in skill acquisition</a:t>
            </a:r>
            <a:endParaRPr/>
          </a:p>
          <a:p>
            <a:pPr indent="-381000" lvl="4" marL="22098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➢"/>
            </a:pPr>
            <a:r>
              <a:rPr b="0" i="0" lang="en-US" sz="1600" u="sng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Systemic Outcomes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Special Education referrals, placements, Time in services, and # students retained in grade</a:t>
            </a:r>
            <a:endParaRPr b="0" i="0" sz="2000" u="none" cap="none" strike="noStrike">
              <a:solidFill>
                <a:srgbClr val="4D4D4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