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pos="4752">
          <p15:clr>
            <a:srgbClr val="EAD1DC"/>
          </p15:clr>
        </p15:guide>
        <p15:guide id="2" orient="horz" pos="6192">
          <p15:clr>
            <a:srgbClr val="EAD1DC"/>
          </p15:clr>
        </p15:guide>
        <p15:guide id="3" pos="144">
          <p15:clr>
            <a:srgbClr val="EAD1DC"/>
          </p15:clr>
        </p15:guide>
        <p15:guide id="4" orient="horz" pos="144">
          <p15:clr>
            <a:srgbClr val="EAD1DC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6A7B6439-BA79-436B-9105-5DC5C57C4109}">
  <a:tblStyle styleId="{6A7B6439-BA79-436B-9105-5DC5C57C4109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4752"/>
        <p:guide pos="6192" orient="horz"/>
        <p:guide pos="144"/>
        <p:guide pos="144" orient="horz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31566a5ff9_0_18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31566a5ff9_0_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564945" y="9196826"/>
            <a:ext cx="6653170" cy="378150"/>
            <a:chOff x="931000" y="3282475"/>
            <a:chExt cx="6317100" cy="378150"/>
          </a:xfrm>
        </p:grpSpPr>
        <p:sp>
          <p:nvSpPr>
            <p:cNvPr id="55" name="Google Shape;55;p13"/>
            <p:cNvSpPr txBox="1"/>
            <p:nvPr/>
          </p:nvSpPr>
          <p:spPr>
            <a:xfrm>
              <a:off x="931000" y="3438325"/>
              <a:ext cx="6317100" cy="222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900">
                  <a:solidFill>
                    <a:schemeClr val="dk1"/>
                  </a:solidFill>
                </a:rPr>
                <a:t>Can selection happen without people?</a:t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>
                <a:solidFill>
                  <a:srgbClr val="FF0000"/>
                </a:solidFill>
              </a:endParaRPr>
            </a:p>
          </p:txBody>
        </p:sp>
        <p:pic>
          <p:nvPicPr>
            <p:cNvPr id="56" name="Google Shape;56;p13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3336096" y="3282475"/>
              <a:ext cx="1497664" cy="19792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57" name="Google Shape;5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38671" y="476225"/>
            <a:ext cx="1497664" cy="1979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8" name="Google Shape;58;p13"/>
          <p:cNvGraphicFramePr/>
          <p:nvPr/>
        </p:nvGraphicFramePr>
        <p:xfrm>
          <a:off x="755800" y="20502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{6A7B6439-BA79-436B-9105-5DC5C57C4109}</a:tableStyleId>
              </a:tblPr>
              <a:tblGrid>
                <a:gridCol w="1388825"/>
                <a:gridCol w="4882625"/>
              </a:tblGrid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adaptación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 rasgo que ayuda a un ser vivo a sobrevivir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generación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todos los seres vivientes que nacieron y viven al mismo tiempo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gráfica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una imagen que nos ayuda a entender cierta información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rasgo heredado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una característica que un ser vivo hereda de sus padres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rgbClr val="1D1C1D"/>
                          </a:solidFill>
                        </a:rPr>
                        <a:t>selección natural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1D1C1D"/>
                          </a:solidFill>
                        </a:rPr>
                        <a:t>el proceso mediante el cual los rasgos que ayudan a los seres vivos a sobrevivir y reproducirse son heredados a sus hijos</a:t>
                      </a:r>
                      <a:endParaRPr sz="1200">
                        <a:solidFill>
                          <a:srgbClr val="1D1C1D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población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el número de organismos de un tipo específico de ser viviente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318100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depredador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 animal que caza y se come a otros animales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especie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 tipo específico de seres vivos que tienen características en común y que pueden reproducirse entre sí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sobrevivir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mantenerse vivo/a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rasgo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algo que puedes observar acerca de un ser viviente, por ejemplo,</a:t>
                      </a:r>
                      <a:r>
                        <a:rPr lang="en" sz="1200">
                          <a:solidFill>
                            <a:schemeClr val="dk1"/>
                          </a:solidFill>
                          <a:highlight>
                            <a:schemeClr val="lt1"/>
                          </a:highlight>
                        </a:rPr>
                        <a:t> </a:t>
                      </a:r>
                      <a:r>
                        <a:rPr lang="en" sz="1200">
                          <a:solidFill>
                            <a:srgbClr val="1F1F1F"/>
                          </a:solidFill>
                          <a:highlight>
                            <a:schemeClr val="lt1"/>
                          </a:highlight>
                        </a:rPr>
                        <a:t>el número de escamas en los dedos de los pies de una lagartija</a:t>
                      </a:r>
                      <a:endParaRPr sz="1200">
                        <a:solidFill>
                          <a:schemeClr val="dk1"/>
                        </a:solidFill>
                        <a:highlight>
                          <a:schemeClr val="lt1"/>
                        </a:highlight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variación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versión diferente de un rasgo, por ejemplo, </a:t>
                      </a:r>
                      <a:r>
                        <a:rPr lang="en" sz="1200">
                          <a:solidFill>
                            <a:srgbClr val="1F1F1F"/>
                          </a:solidFill>
                          <a:highlight>
                            <a:schemeClr val="lt2"/>
                          </a:highlight>
                        </a:rPr>
                        <a:t>el número de escamas en los dedos de los pies de una lagartija</a:t>
                      </a:r>
                      <a:endParaRPr sz="1200">
                        <a:solidFill>
                          <a:schemeClr val="dk1"/>
                        </a:solidFill>
                        <a:highlight>
                          <a:schemeClr val="lt2"/>
                        </a:highlight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</a:tbl>
          </a:graphicData>
        </a:graphic>
      </p:graphicFrame>
      <p:sp>
        <p:nvSpPr>
          <p:cNvPr id="59" name="Google Shape;59;p13"/>
          <p:cNvSpPr txBox="1"/>
          <p:nvPr/>
        </p:nvSpPr>
        <p:spPr>
          <a:xfrm>
            <a:off x="413702" y="860625"/>
            <a:ext cx="5390400" cy="49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Lesson: Can selection happen without people?</a:t>
            </a:r>
            <a:endParaRPr sz="2400">
              <a:solidFill>
                <a:schemeClr val="dk1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cxnSp>
        <p:nvCxnSpPr>
          <p:cNvPr id="60" name="Google Shape;60;p13"/>
          <p:cNvCxnSpPr/>
          <p:nvPr/>
        </p:nvCxnSpPr>
        <p:spPr>
          <a:xfrm>
            <a:off x="497077" y="1741150"/>
            <a:ext cx="6782700" cy="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1" name="Google Shape;61;p13"/>
          <p:cNvSpPr txBox="1"/>
          <p:nvPr/>
        </p:nvSpPr>
        <p:spPr>
          <a:xfrm>
            <a:off x="413677" y="316675"/>
            <a:ext cx="5956200" cy="49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Vocabulary </a:t>
            </a:r>
            <a:endParaRPr sz="2600"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