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39"/>
  </p:notesMasterIdLst>
  <p:sldIdLst>
    <p:sldId id="309" r:id="rId3"/>
    <p:sldId id="311" r:id="rId4"/>
    <p:sldId id="312" r:id="rId5"/>
    <p:sldId id="313" r:id="rId6"/>
    <p:sldId id="329" r:id="rId7"/>
    <p:sldId id="314" r:id="rId8"/>
    <p:sldId id="315" r:id="rId9"/>
    <p:sldId id="260" r:id="rId10"/>
    <p:sldId id="279" r:id="rId11"/>
    <p:sldId id="331" r:id="rId12"/>
    <p:sldId id="332" r:id="rId13"/>
    <p:sldId id="317" r:id="rId14"/>
    <p:sldId id="275" r:id="rId15"/>
    <p:sldId id="341" r:id="rId16"/>
    <p:sldId id="320" r:id="rId17"/>
    <p:sldId id="333" r:id="rId18"/>
    <p:sldId id="334" r:id="rId19"/>
    <p:sldId id="324" r:id="rId20"/>
    <p:sldId id="335" r:id="rId21"/>
    <p:sldId id="336" r:id="rId22"/>
    <p:sldId id="256" r:id="rId23"/>
    <p:sldId id="257" r:id="rId24"/>
    <p:sldId id="258" r:id="rId25"/>
    <p:sldId id="259" r:id="rId26"/>
    <p:sldId id="339" r:id="rId27"/>
    <p:sldId id="261" r:id="rId28"/>
    <p:sldId id="262" r:id="rId29"/>
    <p:sldId id="263" r:id="rId30"/>
    <p:sldId id="264" r:id="rId31"/>
    <p:sldId id="265" r:id="rId32"/>
    <p:sldId id="340" r:id="rId33"/>
    <p:sldId id="266" r:id="rId34"/>
    <p:sldId id="267" r:id="rId35"/>
    <p:sldId id="268" r:id="rId36"/>
    <p:sldId id="269" r:id="rId37"/>
    <p:sldId id="270" r:id="rId38"/>
  </p:sldIdLst>
  <p:sldSz cx="12192000" cy="6858000"/>
  <p:notesSz cx="6858000" cy="9144000"/>
  <p:embeddedFontLst>
    <p:embeddedFont>
      <p:font typeface="Pretendard" panose="020B0600000101010101" charset="-127"/>
      <p:regular r:id="rId40"/>
      <p:bold r:id="rId41"/>
    </p:embeddedFont>
    <p:embeddedFont>
      <p:font typeface="Pretendard Medium" panose="020B0600000101010101" charset="-127"/>
      <p:regular r:id="rId42"/>
    </p:embeddedFont>
    <p:embeddedFont>
      <p:font typeface="Pretendard SemiBold" panose="020B0600000101010101" charset="-127"/>
      <p:bold r:id="rId43"/>
    </p:embeddedFont>
    <p:embeddedFont>
      <p:font typeface="맑은 고딕" panose="020B0503020000020004" pitchFamily="50" charset="-127"/>
      <p:regular r:id="rId44"/>
      <p:bold r:id="rId4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79B2"/>
    <a:srgbClr val="404040"/>
    <a:srgbClr val="1E55DB"/>
    <a:srgbClr val="329A75"/>
    <a:srgbClr val="2F7699"/>
    <a:srgbClr val="FCE7F0"/>
    <a:srgbClr val="005EB8"/>
    <a:srgbClr val="4774E1"/>
    <a:srgbClr val="3B91BE"/>
    <a:srgbClr val="306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61" autoAdjust="0"/>
    <p:restoredTop sz="88485" autoAdjust="0"/>
  </p:normalViewPr>
  <p:slideViewPr>
    <p:cSldViewPr snapToGrid="0">
      <p:cViewPr varScale="1">
        <p:scale>
          <a:sx n="48" d="100"/>
          <a:sy n="48" d="100"/>
        </p:scale>
        <p:origin x="72" y="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3205E-92F6-4F3B-A63F-D88B3B432548}" type="datetimeFigureOut">
              <a:rPr lang="ko-KR" altLang="en-US" smtClean="0"/>
              <a:t>2026-01-30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99315-76B0-452B-985E-2C7FABDC3F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96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93D0E-E542-5414-52E9-180EA7F0E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8D5FE32-9F10-4FFA-D557-BA34D7AEFE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F1400FE-BC44-CF5D-1696-4771F3D5C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E16697-CE1A-1D33-A00B-A4A50C8A7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99315-76B0-452B-985E-2C7FABDC3F3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707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73AFF-2741-C7B4-B389-6C074D9F4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A8E0A89-3792-4CAA-B3B6-75547BD89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3FE4F91-B444-D3FC-2F05-2588967BA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EA5D31-8B6C-170E-C0D9-35D5F8ADA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99315-76B0-452B-985E-2C7FABDC3F3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3177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23F43-BF1D-655D-A85D-0223FCB7F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6035386-3354-DF44-171B-8459DA4C7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9C0C692-2DE7-89EE-1DA3-6A3AFE7B8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AFE378-F16D-748B-1734-DF9410093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99315-76B0-452B-985E-2C7FABDC3F3C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527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99315-76B0-452B-985E-2C7FABDC3F3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81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99315-76B0-452B-985E-2C7FABDC3F3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6198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99315-76B0-452B-985E-2C7FABDC3F3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6836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99315-76B0-452B-985E-2C7FABDC3F3C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6504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2BD52-47E8-8ECA-1404-CF26A464F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FE18A2-0812-B21E-4EE7-262CD0FBE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E8FFDED-C762-1DB8-05E3-919B4C359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9C874C-95EF-A4A1-91EC-4ED3F26A96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99315-76B0-452B-985E-2C7FABDC3F3C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57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만화 영화, 그림, 일러스트레이션, 의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F26F29A-EC20-0027-99A5-C8D41A95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1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09" y="191988"/>
            <a:ext cx="2100349" cy="817066"/>
          </a:xfrm>
        </p:spPr>
        <p:txBody>
          <a:bodyPr anchor="b"/>
          <a:lstStyle>
            <a:lvl1pPr algn="l">
              <a:defRPr sz="13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6035" y="191989"/>
            <a:ext cx="3568931" cy="4115470"/>
          </a:xfrm>
        </p:spPr>
        <p:txBody>
          <a:bodyPr/>
          <a:lstStyle>
            <a:lvl1pPr>
              <a:defRPr sz="2234"/>
            </a:lvl1pPr>
            <a:lvl2pPr>
              <a:defRPr sz="1955"/>
            </a:lvl2pPr>
            <a:lvl3pPr>
              <a:defRPr sz="1676"/>
            </a:lvl3pPr>
            <a:lvl4pPr>
              <a:defRPr sz="1396"/>
            </a:lvl4pPr>
            <a:lvl5pPr>
              <a:defRPr sz="1396"/>
            </a:lvl5pPr>
            <a:lvl6pPr>
              <a:defRPr sz="1396"/>
            </a:lvl6pPr>
            <a:lvl7pPr>
              <a:defRPr sz="1396"/>
            </a:lvl7pPr>
            <a:lvl8pPr>
              <a:defRPr sz="1396"/>
            </a:lvl8pPr>
            <a:lvl9pPr>
              <a:defRPr sz="13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209" y="1009055"/>
            <a:ext cx="2100349" cy="3298404"/>
          </a:xfrm>
        </p:spPr>
        <p:txBody>
          <a:bodyPr/>
          <a:lstStyle>
            <a:lvl1pPr marL="0" indent="0">
              <a:buNone/>
              <a:defRPr sz="977"/>
            </a:lvl1pPr>
            <a:lvl2pPr marL="319217" indent="0">
              <a:buNone/>
              <a:defRPr sz="838"/>
            </a:lvl2pPr>
            <a:lvl3pPr marL="638434" indent="0">
              <a:buNone/>
              <a:defRPr sz="698"/>
            </a:lvl3pPr>
            <a:lvl4pPr marL="957651" indent="0">
              <a:buNone/>
              <a:defRPr sz="628"/>
            </a:lvl4pPr>
            <a:lvl5pPr marL="1276868" indent="0">
              <a:buNone/>
              <a:defRPr sz="628"/>
            </a:lvl5pPr>
            <a:lvl6pPr marL="1596085" indent="0">
              <a:buNone/>
              <a:defRPr sz="628"/>
            </a:lvl6pPr>
            <a:lvl7pPr marL="1915302" indent="0">
              <a:buNone/>
              <a:defRPr sz="628"/>
            </a:lvl7pPr>
            <a:lvl8pPr marL="2234519" indent="0">
              <a:buNone/>
              <a:defRPr sz="628"/>
            </a:lvl8pPr>
            <a:lvl9pPr marL="2553736" indent="0">
              <a:buNone/>
              <a:defRPr sz="6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5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343" y="3375422"/>
            <a:ext cx="3830505" cy="398488"/>
          </a:xfrm>
        </p:spPr>
        <p:txBody>
          <a:bodyPr anchor="b"/>
          <a:lstStyle>
            <a:lvl1pPr algn="l">
              <a:defRPr sz="13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51343" y="430857"/>
            <a:ext cx="3830505" cy="2893219"/>
          </a:xfrm>
        </p:spPr>
        <p:txBody>
          <a:bodyPr/>
          <a:lstStyle>
            <a:lvl1pPr marL="0" indent="0">
              <a:buNone/>
              <a:defRPr sz="2234"/>
            </a:lvl1pPr>
            <a:lvl2pPr marL="319217" indent="0">
              <a:buNone/>
              <a:defRPr sz="1955"/>
            </a:lvl2pPr>
            <a:lvl3pPr marL="638434" indent="0">
              <a:buNone/>
              <a:defRPr sz="1676"/>
            </a:lvl3pPr>
            <a:lvl4pPr marL="957651" indent="0">
              <a:buNone/>
              <a:defRPr sz="1396"/>
            </a:lvl4pPr>
            <a:lvl5pPr marL="1276868" indent="0">
              <a:buNone/>
              <a:defRPr sz="1396"/>
            </a:lvl5pPr>
            <a:lvl6pPr marL="1596085" indent="0">
              <a:buNone/>
              <a:defRPr sz="1396"/>
            </a:lvl6pPr>
            <a:lvl7pPr marL="1915302" indent="0">
              <a:buNone/>
              <a:defRPr sz="1396"/>
            </a:lvl7pPr>
            <a:lvl8pPr marL="2234519" indent="0">
              <a:buNone/>
              <a:defRPr sz="1396"/>
            </a:lvl8pPr>
            <a:lvl9pPr marL="2553736" indent="0">
              <a:buNone/>
              <a:defRPr sz="13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1343" y="3773909"/>
            <a:ext cx="3830505" cy="565919"/>
          </a:xfrm>
        </p:spPr>
        <p:txBody>
          <a:bodyPr/>
          <a:lstStyle>
            <a:lvl1pPr marL="0" indent="0">
              <a:buNone/>
              <a:defRPr sz="977"/>
            </a:lvl1pPr>
            <a:lvl2pPr marL="319217" indent="0">
              <a:buNone/>
              <a:defRPr sz="838"/>
            </a:lvl2pPr>
            <a:lvl3pPr marL="638434" indent="0">
              <a:buNone/>
              <a:defRPr sz="698"/>
            </a:lvl3pPr>
            <a:lvl4pPr marL="957651" indent="0">
              <a:buNone/>
              <a:defRPr sz="628"/>
            </a:lvl4pPr>
            <a:lvl5pPr marL="1276868" indent="0">
              <a:buNone/>
              <a:defRPr sz="628"/>
            </a:lvl5pPr>
            <a:lvl6pPr marL="1596085" indent="0">
              <a:buNone/>
              <a:defRPr sz="628"/>
            </a:lvl6pPr>
            <a:lvl7pPr marL="1915302" indent="0">
              <a:buNone/>
              <a:defRPr sz="628"/>
            </a:lvl7pPr>
            <a:lvl8pPr marL="2234519" indent="0">
              <a:buNone/>
              <a:defRPr sz="628"/>
            </a:lvl8pPr>
            <a:lvl9pPr marL="2553736" indent="0">
              <a:buNone/>
              <a:defRPr sz="6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19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46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28527" y="193105"/>
            <a:ext cx="1436439" cy="41143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209" y="193105"/>
            <a:ext cx="4202915" cy="41143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51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보라색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F3F1271-2E3E-14C7-1D52-0B9846B87D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2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보라색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F3F1271-2E3E-14C7-1D52-0B9846B87D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2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13" y="1497956"/>
            <a:ext cx="5426548" cy="10336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7626" y="2732484"/>
            <a:ext cx="4468922" cy="123229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9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57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7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9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15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34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53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1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4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306" y="3098602"/>
            <a:ext cx="5426548" cy="957709"/>
          </a:xfrm>
        </p:spPr>
        <p:txBody>
          <a:bodyPr anchor="t"/>
          <a:lstStyle>
            <a:lvl1pPr algn="l">
              <a:defRPr sz="279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306" y="2043783"/>
            <a:ext cx="5426548" cy="1054819"/>
          </a:xfrm>
        </p:spPr>
        <p:txBody>
          <a:bodyPr anchor="b"/>
          <a:lstStyle>
            <a:lvl1pPr marL="0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1pPr>
            <a:lvl2pPr marL="319217" indent="0">
              <a:buNone/>
              <a:defRPr sz="1257">
                <a:solidFill>
                  <a:schemeClr val="tx1">
                    <a:tint val="75000"/>
                  </a:schemeClr>
                </a:solidFill>
              </a:defRPr>
            </a:lvl2pPr>
            <a:lvl3pPr marL="638434" indent="0">
              <a:buNone/>
              <a:defRPr sz="1117">
                <a:solidFill>
                  <a:schemeClr val="tx1">
                    <a:tint val="75000"/>
                  </a:schemeClr>
                </a:solidFill>
              </a:defRPr>
            </a:lvl3pPr>
            <a:lvl4pPr marL="957651" indent="0">
              <a:buNone/>
              <a:defRPr sz="977">
                <a:solidFill>
                  <a:schemeClr val="tx1">
                    <a:tint val="75000"/>
                  </a:schemeClr>
                </a:solidFill>
              </a:defRPr>
            </a:lvl4pPr>
            <a:lvl5pPr marL="1276868" indent="0">
              <a:buNone/>
              <a:defRPr sz="977">
                <a:solidFill>
                  <a:schemeClr val="tx1">
                    <a:tint val="75000"/>
                  </a:schemeClr>
                </a:solidFill>
              </a:defRPr>
            </a:lvl5pPr>
            <a:lvl6pPr marL="1596085" indent="0">
              <a:buNone/>
              <a:defRPr sz="977">
                <a:solidFill>
                  <a:schemeClr val="tx1">
                    <a:tint val="75000"/>
                  </a:schemeClr>
                </a:solidFill>
              </a:defRPr>
            </a:lvl6pPr>
            <a:lvl7pPr marL="1915302" indent="0">
              <a:buNone/>
              <a:defRPr sz="977">
                <a:solidFill>
                  <a:schemeClr val="tx1">
                    <a:tint val="75000"/>
                  </a:schemeClr>
                </a:solidFill>
              </a:defRPr>
            </a:lvl7pPr>
            <a:lvl8pPr marL="2234519" indent="0">
              <a:buNone/>
              <a:defRPr sz="977">
                <a:solidFill>
                  <a:schemeClr val="tx1">
                    <a:tint val="75000"/>
                  </a:schemeClr>
                </a:solidFill>
              </a:defRPr>
            </a:lvl8pPr>
            <a:lvl9pPr marL="2553736" indent="0">
              <a:buNone/>
              <a:defRPr sz="9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0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209" y="1125141"/>
            <a:ext cx="2819677" cy="3182318"/>
          </a:xfrm>
        </p:spPr>
        <p:txBody>
          <a:bodyPr/>
          <a:lstStyle>
            <a:lvl1pPr>
              <a:defRPr sz="1955"/>
            </a:lvl1pPr>
            <a:lvl2pPr>
              <a:defRPr sz="1676"/>
            </a:lvl2pPr>
            <a:lvl3pPr>
              <a:defRPr sz="1396"/>
            </a:lvl3pPr>
            <a:lvl4pPr>
              <a:defRPr sz="1257"/>
            </a:lvl4pPr>
            <a:lvl5pPr>
              <a:defRPr sz="1257"/>
            </a:lvl5pPr>
            <a:lvl6pPr>
              <a:defRPr sz="1257"/>
            </a:lvl6pPr>
            <a:lvl7pPr>
              <a:defRPr sz="1257"/>
            </a:lvl7pPr>
            <a:lvl8pPr>
              <a:defRPr sz="1257"/>
            </a:lvl8pPr>
            <a:lvl9pPr>
              <a:defRPr sz="12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5289" y="1125141"/>
            <a:ext cx="2819677" cy="3182318"/>
          </a:xfrm>
        </p:spPr>
        <p:txBody>
          <a:bodyPr/>
          <a:lstStyle>
            <a:lvl1pPr>
              <a:defRPr sz="1955"/>
            </a:lvl1pPr>
            <a:lvl2pPr>
              <a:defRPr sz="1676"/>
            </a:lvl2pPr>
            <a:lvl3pPr>
              <a:defRPr sz="1396"/>
            </a:lvl3pPr>
            <a:lvl4pPr>
              <a:defRPr sz="1257"/>
            </a:lvl4pPr>
            <a:lvl5pPr>
              <a:defRPr sz="1257"/>
            </a:lvl5pPr>
            <a:lvl6pPr>
              <a:defRPr sz="1257"/>
            </a:lvl6pPr>
            <a:lvl7pPr>
              <a:defRPr sz="1257"/>
            </a:lvl7pPr>
            <a:lvl8pPr>
              <a:defRPr sz="1257"/>
            </a:lvl8pPr>
            <a:lvl9pPr>
              <a:defRPr sz="12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9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209" y="1079376"/>
            <a:ext cx="2820786" cy="449833"/>
          </a:xfrm>
        </p:spPr>
        <p:txBody>
          <a:bodyPr anchor="b"/>
          <a:lstStyle>
            <a:lvl1pPr marL="0" indent="0">
              <a:buNone/>
              <a:defRPr sz="1676" b="1"/>
            </a:lvl1pPr>
            <a:lvl2pPr marL="319217" indent="0">
              <a:buNone/>
              <a:defRPr sz="1396" b="1"/>
            </a:lvl2pPr>
            <a:lvl3pPr marL="638434" indent="0">
              <a:buNone/>
              <a:defRPr sz="1257" b="1"/>
            </a:lvl3pPr>
            <a:lvl4pPr marL="957651" indent="0">
              <a:buNone/>
              <a:defRPr sz="1117" b="1"/>
            </a:lvl4pPr>
            <a:lvl5pPr marL="1276868" indent="0">
              <a:buNone/>
              <a:defRPr sz="1117" b="1"/>
            </a:lvl5pPr>
            <a:lvl6pPr marL="1596085" indent="0">
              <a:buNone/>
              <a:defRPr sz="1117" b="1"/>
            </a:lvl6pPr>
            <a:lvl7pPr marL="1915302" indent="0">
              <a:buNone/>
              <a:defRPr sz="1117" b="1"/>
            </a:lvl7pPr>
            <a:lvl8pPr marL="2234519" indent="0">
              <a:buNone/>
              <a:defRPr sz="1117" b="1"/>
            </a:lvl8pPr>
            <a:lvl9pPr marL="2553736" indent="0">
              <a:buNone/>
              <a:defRPr sz="11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209" y="1529209"/>
            <a:ext cx="2820786" cy="2778249"/>
          </a:xfrm>
        </p:spPr>
        <p:txBody>
          <a:bodyPr/>
          <a:lstStyle>
            <a:lvl1pPr>
              <a:defRPr sz="1676"/>
            </a:lvl1pPr>
            <a:lvl2pPr>
              <a:defRPr sz="1396"/>
            </a:lvl2pPr>
            <a:lvl3pPr>
              <a:defRPr sz="1257"/>
            </a:lvl3pPr>
            <a:lvl4pPr>
              <a:defRPr sz="1117"/>
            </a:lvl4pPr>
            <a:lvl5pPr>
              <a:defRPr sz="1117"/>
            </a:lvl5pPr>
            <a:lvl6pPr>
              <a:defRPr sz="1117"/>
            </a:lvl6pPr>
            <a:lvl7pPr>
              <a:defRPr sz="1117"/>
            </a:lvl7pPr>
            <a:lvl8pPr>
              <a:defRPr sz="1117"/>
            </a:lvl8pPr>
            <a:lvl9pPr>
              <a:defRPr sz="11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3072" y="1079376"/>
            <a:ext cx="2821894" cy="449833"/>
          </a:xfrm>
        </p:spPr>
        <p:txBody>
          <a:bodyPr anchor="b"/>
          <a:lstStyle>
            <a:lvl1pPr marL="0" indent="0">
              <a:buNone/>
              <a:defRPr sz="1676" b="1"/>
            </a:lvl1pPr>
            <a:lvl2pPr marL="319217" indent="0">
              <a:buNone/>
              <a:defRPr sz="1396" b="1"/>
            </a:lvl2pPr>
            <a:lvl3pPr marL="638434" indent="0">
              <a:buNone/>
              <a:defRPr sz="1257" b="1"/>
            </a:lvl3pPr>
            <a:lvl4pPr marL="957651" indent="0">
              <a:buNone/>
              <a:defRPr sz="1117" b="1"/>
            </a:lvl4pPr>
            <a:lvl5pPr marL="1276868" indent="0">
              <a:buNone/>
              <a:defRPr sz="1117" b="1"/>
            </a:lvl5pPr>
            <a:lvl6pPr marL="1596085" indent="0">
              <a:buNone/>
              <a:defRPr sz="1117" b="1"/>
            </a:lvl6pPr>
            <a:lvl7pPr marL="1915302" indent="0">
              <a:buNone/>
              <a:defRPr sz="1117" b="1"/>
            </a:lvl7pPr>
            <a:lvl8pPr marL="2234519" indent="0">
              <a:buNone/>
              <a:defRPr sz="1117" b="1"/>
            </a:lvl8pPr>
            <a:lvl9pPr marL="2553736" indent="0">
              <a:buNone/>
              <a:defRPr sz="11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3072" y="1529209"/>
            <a:ext cx="2821894" cy="2778249"/>
          </a:xfrm>
        </p:spPr>
        <p:txBody>
          <a:bodyPr/>
          <a:lstStyle>
            <a:lvl1pPr>
              <a:defRPr sz="1676"/>
            </a:lvl1pPr>
            <a:lvl2pPr>
              <a:defRPr sz="1396"/>
            </a:lvl2pPr>
            <a:lvl3pPr>
              <a:defRPr sz="1257"/>
            </a:lvl3pPr>
            <a:lvl4pPr>
              <a:defRPr sz="1117"/>
            </a:lvl4pPr>
            <a:lvl5pPr>
              <a:defRPr sz="1117"/>
            </a:lvl5pPr>
            <a:lvl6pPr>
              <a:defRPr sz="1117"/>
            </a:lvl6pPr>
            <a:lvl7pPr>
              <a:defRPr sz="1117"/>
            </a:lvl7pPr>
            <a:lvl8pPr>
              <a:defRPr sz="1117"/>
            </a:lvl8pPr>
            <a:lvl9pPr>
              <a:defRPr sz="11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8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5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0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4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9209" y="193105"/>
            <a:ext cx="5745757" cy="803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209" y="1125141"/>
            <a:ext cx="5745757" cy="3182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9209" y="4469309"/>
            <a:ext cx="1489641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81260" y="4469309"/>
            <a:ext cx="2021655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5325" y="4469309"/>
            <a:ext cx="1489641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9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defTabSz="638434" rtl="0" eaLnBrk="1" latinLnBrk="0" hangingPunct="1">
        <a:spcBef>
          <a:spcPct val="0"/>
        </a:spcBef>
        <a:buNone/>
        <a:defRPr sz="30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413" indent="-239413" algn="l" defTabSz="638434" rtl="0" eaLnBrk="1" latinLnBrk="0" hangingPunct="1">
        <a:spcBef>
          <a:spcPct val="20000"/>
        </a:spcBef>
        <a:buFont typeface="Arial" pitchFamily="34" charset="0"/>
        <a:buChar char="•"/>
        <a:defRPr sz="2234" kern="1200">
          <a:solidFill>
            <a:schemeClr val="tx1"/>
          </a:solidFill>
          <a:latin typeface="+mn-lt"/>
          <a:ea typeface="+mn-ea"/>
          <a:cs typeface="+mn-cs"/>
        </a:defRPr>
      </a:lvl1pPr>
      <a:lvl2pPr marL="518728" indent="-199511" algn="l" defTabSz="638434" rtl="0" eaLnBrk="1" latinLnBrk="0" hangingPunct="1">
        <a:spcBef>
          <a:spcPct val="20000"/>
        </a:spcBef>
        <a:buFont typeface="Arial" pitchFamily="34" charset="0"/>
        <a:buChar char="–"/>
        <a:defRPr sz="1955" kern="1200">
          <a:solidFill>
            <a:schemeClr val="tx1"/>
          </a:solidFill>
          <a:latin typeface="+mn-lt"/>
          <a:ea typeface="+mn-ea"/>
          <a:cs typeface="+mn-cs"/>
        </a:defRPr>
      </a:lvl2pPr>
      <a:lvl3pPr marL="798043" indent="-159609" algn="l" defTabSz="638434" rtl="0" eaLnBrk="1" latinLnBrk="0" hangingPunct="1">
        <a:spcBef>
          <a:spcPct val="20000"/>
        </a:spcBef>
        <a:buFont typeface="Arial" pitchFamily="34" charset="0"/>
        <a:buChar char="•"/>
        <a:defRPr sz="1676" kern="1200">
          <a:solidFill>
            <a:schemeClr val="tx1"/>
          </a:solidFill>
          <a:latin typeface="+mn-lt"/>
          <a:ea typeface="+mn-ea"/>
          <a:cs typeface="+mn-cs"/>
        </a:defRPr>
      </a:lvl3pPr>
      <a:lvl4pPr marL="1117260" indent="-159609" algn="l" defTabSz="638434" rtl="0" eaLnBrk="1" latinLnBrk="0" hangingPunct="1">
        <a:spcBef>
          <a:spcPct val="20000"/>
        </a:spcBef>
        <a:buFont typeface="Arial" pitchFamily="34" charset="0"/>
        <a:buChar char="–"/>
        <a:defRPr sz="1396" kern="1200">
          <a:solidFill>
            <a:schemeClr val="tx1"/>
          </a:solidFill>
          <a:latin typeface="+mn-lt"/>
          <a:ea typeface="+mn-ea"/>
          <a:cs typeface="+mn-cs"/>
        </a:defRPr>
      </a:lvl4pPr>
      <a:lvl5pPr marL="1436477" indent="-159609" algn="l" defTabSz="638434" rtl="0" eaLnBrk="1" latinLnBrk="0" hangingPunct="1">
        <a:spcBef>
          <a:spcPct val="20000"/>
        </a:spcBef>
        <a:buFont typeface="Arial" pitchFamily="34" charset="0"/>
        <a:buChar char="»"/>
        <a:defRPr sz="1396" kern="1200">
          <a:solidFill>
            <a:schemeClr val="tx1"/>
          </a:solidFill>
          <a:latin typeface="+mn-lt"/>
          <a:ea typeface="+mn-ea"/>
          <a:cs typeface="+mn-cs"/>
        </a:defRPr>
      </a:lvl5pPr>
      <a:lvl6pPr marL="1755694" indent="-159609" algn="l" defTabSz="638434" rtl="0" eaLnBrk="1" latinLnBrk="0" hangingPunct="1">
        <a:spcBef>
          <a:spcPct val="20000"/>
        </a:spcBef>
        <a:buFont typeface="Arial" pitchFamily="34" charset="0"/>
        <a:buChar char="•"/>
        <a:defRPr sz="1396" kern="1200">
          <a:solidFill>
            <a:schemeClr val="tx1"/>
          </a:solidFill>
          <a:latin typeface="+mn-lt"/>
          <a:ea typeface="+mn-ea"/>
          <a:cs typeface="+mn-cs"/>
        </a:defRPr>
      </a:lvl6pPr>
      <a:lvl7pPr marL="2074911" indent="-159609" algn="l" defTabSz="638434" rtl="0" eaLnBrk="1" latinLnBrk="0" hangingPunct="1">
        <a:spcBef>
          <a:spcPct val="20000"/>
        </a:spcBef>
        <a:buFont typeface="Arial" pitchFamily="34" charset="0"/>
        <a:buChar char="•"/>
        <a:defRPr sz="1396" kern="1200">
          <a:solidFill>
            <a:schemeClr val="tx1"/>
          </a:solidFill>
          <a:latin typeface="+mn-lt"/>
          <a:ea typeface="+mn-ea"/>
          <a:cs typeface="+mn-cs"/>
        </a:defRPr>
      </a:lvl7pPr>
      <a:lvl8pPr marL="2394128" indent="-159609" algn="l" defTabSz="638434" rtl="0" eaLnBrk="1" latinLnBrk="0" hangingPunct="1">
        <a:spcBef>
          <a:spcPct val="20000"/>
        </a:spcBef>
        <a:buFont typeface="Arial" pitchFamily="34" charset="0"/>
        <a:buChar char="•"/>
        <a:defRPr sz="1396" kern="1200">
          <a:solidFill>
            <a:schemeClr val="tx1"/>
          </a:solidFill>
          <a:latin typeface="+mn-lt"/>
          <a:ea typeface="+mn-ea"/>
          <a:cs typeface="+mn-cs"/>
        </a:defRPr>
      </a:lvl8pPr>
      <a:lvl9pPr marL="2713345" indent="-159609" algn="l" defTabSz="638434" rtl="0" eaLnBrk="1" latinLnBrk="0" hangingPunct="1">
        <a:spcBef>
          <a:spcPct val="20000"/>
        </a:spcBef>
        <a:buFont typeface="Arial" pitchFamily="34" charset="0"/>
        <a:buChar char="•"/>
        <a:defRPr sz="13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8434" rtl="0" eaLnBrk="1" latinLnBrk="0" hangingPunct="1">
        <a:defRPr sz="1257" kern="1200">
          <a:solidFill>
            <a:schemeClr val="tx1"/>
          </a:solidFill>
          <a:latin typeface="+mn-lt"/>
          <a:ea typeface="+mn-ea"/>
          <a:cs typeface="+mn-cs"/>
        </a:defRPr>
      </a:lvl1pPr>
      <a:lvl2pPr marL="319217" algn="l" defTabSz="638434" rtl="0" eaLnBrk="1" latinLnBrk="0" hangingPunct="1">
        <a:defRPr sz="1257" kern="1200">
          <a:solidFill>
            <a:schemeClr val="tx1"/>
          </a:solidFill>
          <a:latin typeface="+mn-lt"/>
          <a:ea typeface="+mn-ea"/>
          <a:cs typeface="+mn-cs"/>
        </a:defRPr>
      </a:lvl2pPr>
      <a:lvl3pPr marL="638434" algn="l" defTabSz="638434" rtl="0" eaLnBrk="1" latinLnBrk="0" hangingPunct="1">
        <a:defRPr sz="1257" kern="1200">
          <a:solidFill>
            <a:schemeClr val="tx1"/>
          </a:solidFill>
          <a:latin typeface="+mn-lt"/>
          <a:ea typeface="+mn-ea"/>
          <a:cs typeface="+mn-cs"/>
        </a:defRPr>
      </a:lvl3pPr>
      <a:lvl4pPr marL="957651" algn="l" defTabSz="638434" rtl="0" eaLnBrk="1" latinLnBrk="0" hangingPunct="1">
        <a:defRPr sz="1257" kern="1200">
          <a:solidFill>
            <a:schemeClr val="tx1"/>
          </a:solidFill>
          <a:latin typeface="+mn-lt"/>
          <a:ea typeface="+mn-ea"/>
          <a:cs typeface="+mn-cs"/>
        </a:defRPr>
      </a:lvl4pPr>
      <a:lvl5pPr marL="1276868" algn="l" defTabSz="638434" rtl="0" eaLnBrk="1" latinLnBrk="0" hangingPunct="1">
        <a:defRPr sz="1257" kern="1200">
          <a:solidFill>
            <a:schemeClr val="tx1"/>
          </a:solidFill>
          <a:latin typeface="+mn-lt"/>
          <a:ea typeface="+mn-ea"/>
          <a:cs typeface="+mn-cs"/>
        </a:defRPr>
      </a:lvl5pPr>
      <a:lvl6pPr marL="1596085" algn="l" defTabSz="638434" rtl="0" eaLnBrk="1" latinLnBrk="0" hangingPunct="1">
        <a:defRPr sz="1257" kern="1200">
          <a:solidFill>
            <a:schemeClr val="tx1"/>
          </a:solidFill>
          <a:latin typeface="+mn-lt"/>
          <a:ea typeface="+mn-ea"/>
          <a:cs typeface="+mn-cs"/>
        </a:defRPr>
      </a:lvl6pPr>
      <a:lvl7pPr marL="1915302" algn="l" defTabSz="638434" rtl="0" eaLnBrk="1" latinLnBrk="0" hangingPunct="1">
        <a:defRPr sz="1257" kern="1200">
          <a:solidFill>
            <a:schemeClr val="tx1"/>
          </a:solidFill>
          <a:latin typeface="+mn-lt"/>
          <a:ea typeface="+mn-ea"/>
          <a:cs typeface="+mn-cs"/>
        </a:defRPr>
      </a:lvl7pPr>
      <a:lvl8pPr marL="2234519" algn="l" defTabSz="638434" rtl="0" eaLnBrk="1" latinLnBrk="0" hangingPunct="1">
        <a:defRPr sz="1257" kern="1200">
          <a:solidFill>
            <a:schemeClr val="tx1"/>
          </a:solidFill>
          <a:latin typeface="+mn-lt"/>
          <a:ea typeface="+mn-ea"/>
          <a:cs typeface="+mn-cs"/>
        </a:defRPr>
      </a:lvl8pPr>
      <a:lvl9pPr marL="2553736" algn="l" defTabSz="638434" rtl="0" eaLnBrk="1" latinLnBrk="0" hangingPunct="1">
        <a:defRPr sz="12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FC97A8-F874-6F4C-0FFE-024BB2713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B5C405-03FB-3EFD-8C07-C218A5DDD25A}"/>
              </a:ext>
            </a:extLst>
          </p:cNvPr>
          <p:cNvSpPr txBox="1"/>
          <p:nvPr/>
        </p:nvSpPr>
        <p:spPr>
          <a:xfrm>
            <a:off x="1760433" y="1599245"/>
            <a:ext cx="1888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2</a:t>
            </a:r>
            <a:r>
              <a:rPr lang="ko-KR" altLang="en-US" sz="3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차시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C1F58-6208-1EC7-0F92-BB1301FD1578}"/>
              </a:ext>
            </a:extLst>
          </p:cNvPr>
          <p:cNvSpPr txBox="1"/>
          <p:nvPr/>
        </p:nvSpPr>
        <p:spPr>
          <a:xfrm>
            <a:off x="1229170" y="2349879"/>
            <a:ext cx="45477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spc="-300" baseline="0">
                <a:solidFill>
                  <a:srgbClr val="D479B2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우리나라의</a:t>
            </a:r>
            <a:endParaRPr lang="en-US" altLang="ko-KR" sz="6600" spc="-300" baseline="0">
              <a:solidFill>
                <a:srgbClr val="D479B2"/>
              </a:solidFill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  <a:p>
            <a:r>
              <a:rPr lang="ko-KR" altLang="en-US" sz="6600" spc="-300">
                <a:solidFill>
                  <a:srgbClr val="D479B2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연금제도</a:t>
            </a:r>
            <a:endParaRPr lang="ko-KR" altLang="en-US" sz="6600" spc="-300" baseline="0">
              <a:solidFill>
                <a:srgbClr val="D479B2"/>
              </a:solidFill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502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A2E85-592D-DBAA-ECDF-BE45E6557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5AB6C8F-EB8B-F014-865A-77E3D7B3241C}"/>
              </a:ext>
            </a:extLst>
          </p:cNvPr>
          <p:cNvSpPr/>
          <p:nvPr/>
        </p:nvSpPr>
        <p:spPr>
          <a:xfrm>
            <a:off x="623887" y="1592263"/>
            <a:ext cx="5364835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0163B897-2A0D-5F76-D04D-89C64F8F0921}"/>
              </a:ext>
            </a:extLst>
          </p:cNvPr>
          <p:cNvSpPr/>
          <p:nvPr/>
        </p:nvSpPr>
        <p:spPr>
          <a:xfrm>
            <a:off x="6203279" y="1592263"/>
            <a:ext cx="5364835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연금을 받는 동안 매년 전국소비자 </a:t>
            </a:r>
          </a:p>
          <a:p>
            <a:pPr algn="ctr"/>
            <a:r>
              <a:rPr lang="ko-KR" altLang="en-US"/>
              <a:t>물가 변동률을 반영하여 연금액을 조정함으로써 </a:t>
            </a:r>
          </a:p>
          <a:p>
            <a:pPr algn="ctr"/>
            <a:r>
              <a:rPr lang="ko-KR" altLang="en-US"/>
              <a:t>물가가 인상되더라도 연금액의 </a:t>
            </a:r>
          </a:p>
          <a:p>
            <a:pPr algn="ctr"/>
            <a:r>
              <a:rPr lang="ko-KR" altLang="en-US"/>
              <a:t>실질가치를 보장</a:t>
            </a: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5F1ADAB1-5369-262F-27BA-316265B464E3}"/>
              </a:ext>
            </a:extLst>
          </p:cNvPr>
          <p:cNvSpPr txBox="1">
            <a:spLocks/>
          </p:cNvSpPr>
          <p:nvPr/>
        </p:nvSpPr>
        <p:spPr>
          <a:xfrm>
            <a:off x="952169" y="3035988"/>
            <a:ext cx="4923113" cy="3097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급여 산식에 가입자 전체의 평균소득을 포함시켜  고소득층으로부터 저소득층으로 소득이 재분배되는 “세대내 소득재분배”</a:t>
            </a:r>
            <a:endParaRPr lang="en-US" altLang="ko-KR" sz="1800" dirty="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미래세대가 현재의 노인세대를 지원하는 “세대간 소득재분배” 기능이 있음</a:t>
            </a: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7D1699D-7EA1-7391-4302-7FA154D1C318}"/>
              </a:ext>
            </a:extLst>
          </p:cNvPr>
          <p:cNvSpPr txBox="1">
            <a:spLocks/>
          </p:cNvSpPr>
          <p:nvPr/>
        </p:nvSpPr>
        <p:spPr>
          <a:xfrm>
            <a:off x="6482172" y="2968530"/>
            <a:ext cx="5022428" cy="3097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연금을 받는 동안 매년 전국소비자 물가 변동률을       반영하여 연금액을 조정함으로써 물가가 인상되더라도 연금액의 실질가치를 보장</a:t>
            </a: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2F883A7F-C2AD-752F-9A3A-EDBF48EBAEE0}"/>
              </a:ext>
            </a:extLst>
          </p:cNvPr>
          <p:cNvSpPr txBox="1">
            <a:spLocks/>
          </p:cNvSpPr>
          <p:nvPr/>
        </p:nvSpPr>
        <p:spPr>
          <a:xfrm>
            <a:off x="1987787" y="2029193"/>
            <a:ext cx="3761608" cy="92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7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소득재분배 기능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601EA372-0AF5-BCB0-79A1-F78A95D61BD8}"/>
              </a:ext>
            </a:extLst>
          </p:cNvPr>
          <p:cNvSpPr/>
          <p:nvPr/>
        </p:nvSpPr>
        <p:spPr>
          <a:xfrm>
            <a:off x="952169" y="1897966"/>
            <a:ext cx="921585" cy="921585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래픽 10" descr="계층 구조형 단색으로 채워진">
            <a:extLst>
              <a:ext uri="{FF2B5EF4-FFF2-40B4-BE49-F238E27FC236}">
                <a16:creationId xmlns:a16="http://schemas.microsoft.com/office/drawing/2014/main" id="{A9B7B056-C77A-DDD5-ACDD-A6A516D30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202" y="2018104"/>
            <a:ext cx="693516" cy="693516"/>
          </a:xfrm>
          <a:prstGeom prst="rect">
            <a:avLst/>
          </a:prstGeom>
        </p:spPr>
      </p:pic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EFD38A74-588E-5DC6-0B82-30E9A4064F56}"/>
              </a:ext>
            </a:extLst>
          </p:cNvPr>
          <p:cNvSpPr txBox="1">
            <a:spLocks/>
          </p:cNvSpPr>
          <p:nvPr/>
        </p:nvSpPr>
        <p:spPr>
          <a:xfrm>
            <a:off x="7581303" y="2032881"/>
            <a:ext cx="3761608" cy="92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7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연금액의 실질가치보장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D7527CA5-75C3-159E-E2E9-9A0133970343}"/>
              </a:ext>
            </a:extLst>
          </p:cNvPr>
          <p:cNvSpPr/>
          <p:nvPr/>
        </p:nvSpPr>
        <p:spPr>
          <a:xfrm>
            <a:off x="6545685" y="1897966"/>
            <a:ext cx="921585" cy="921585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래픽 13" descr="막대 그래프 상향 추세 단색으로 채워진">
            <a:extLst>
              <a:ext uri="{FF2B5EF4-FFF2-40B4-BE49-F238E27FC236}">
                <a16:creationId xmlns:a16="http://schemas.microsoft.com/office/drawing/2014/main" id="{74BA7DE1-9385-2C57-EFA8-6776D2499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9718" y="2018104"/>
            <a:ext cx="693516" cy="693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123915-204D-F07A-7446-946715D516BB}"/>
              </a:ext>
            </a:extLst>
          </p:cNvPr>
          <p:cNvSpPr txBox="1"/>
          <p:nvPr/>
        </p:nvSpPr>
        <p:spPr>
          <a:xfrm>
            <a:off x="541384" y="192405"/>
            <a:ext cx="3785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국민연금의 특징</a:t>
            </a:r>
          </a:p>
        </p:txBody>
      </p:sp>
    </p:spTree>
    <p:extLst>
      <p:ext uri="{BB962C8B-B14F-4D97-AF65-F5344CB8AC3E}">
        <p14:creationId xmlns:p14="http://schemas.microsoft.com/office/powerpoint/2010/main" val="3262471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DF3A2-0430-DEF1-86FC-12BAD8A04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90232D-E1E0-3BF9-710C-2F7EAEEE28F0}"/>
              </a:ext>
            </a:extLst>
          </p:cNvPr>
          <p:cNvSpPr txBox="1"/>
          <p:nvPr/>
        </p:nvSpPr>
        <p:spPr>
          <a:xfrm>
            <a:off x="541384" y="192405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국민연금 급여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CAF3D-6C59-97ED-1A96-8B3862BD4B4C}"/>
              </a:ext>
            </a:extLst>
          </p:cNvPr>
          <p:cNvSpPr txBox="1"/>
          <p:nvPr/>
        </p:nvSpPr>
        <p:spPr>
          <a:xfrm>
            <a:off x="0" y="1448001"/>
            <a:ext cx="12191999" cy="601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000">
                <a:solidFill>
                  <a:srgbClr val="4040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국민연금 급여의 특징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ECF75FE-6365-E519-66A4-70F7D4D31B36}"/>
              </a:ext>
            </a:extLst>
          </p:cNvPr>
          <p:cNvSpPr/>
          <p:nvPr/>
        </p:nvSpPr>
        <p:spPr>
          <a:xfrm>
            <a:off x="623888" y="2247164"/>
            <a:ext cx="3495744" cy="363293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5D2BC0F8-C0C6-11FF-81D4-6D8178695D6C}"/>
              </a:ext>
            </a:extLst>
          </p:cNvPr>
          <p:cNvSpPr/>
          <p:nvPr/>
        </p:nvSpPr>
        <p:spPr>
          <a:xfrm>
            <a:off x="4348129" y="2247164"/>
            <a:ext cx="3495744" cy="363293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68A21B4-F600-7696-833D-B71D80A781B7}"/>
              </a:ext>
            </a:extLst>
          </p:cNvPr>
          <p:cNvSpPr/>
          <p:nvPr/>
        </p:nvSpPr>
        <p:spPr>
          <a:xfrm>
            <a:off x="8072369" y="2247164"/>
            <a:ext cx="3495744" cy="363293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838A2F-186E-075D-4979-8E878031B3E7}"/>
              </a:ext>
            </a:extLst>
          </p:cNvPr>
          <p:cNvSpPr txBox="1"/>
          <p:nvPr/>
        </p:nvSpPr>
        <p:spPr>
          <a:xfrm>
            <a:off x="623886" y="4067782"/>
            <a:ext cx="3513268" cy="4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연금액을 매년 조정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D2CD90-64A5-06AB-EB98-3BFEA5D31773}"/>
              </a:ext>
            </a:extLst>
          </p:cNvPr>
          <p:cNvSpPr txBox="1"/>
          <p:nvPr/>
        </p:nvSpPr>
        <p:spPr>
          <a:xfrm>
            <a:off x="638674" y="4617624"/>
            <a:ext cx="3423845" cy="65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전년도 소비자 물가변동률을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반영하여 연금액 조정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91D038AC-F6A5-6F67-C649-A1D954809FF5}"/>
              </a:ext>
            </a:extLst>
          </p:cNvPr>
          <p:cNvSpPr/>
          <p:nvPr/>
        </p:nvSpPr>
        <p:spPr>
          <a:xfrm>
            <a:off x="1872520" y="2755103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21FC16-5926-9ED0-A8D4-7E43615A747B}"/>
              </a:ext>
            </a:extLst>
          </p:cNvPr>
          <p:cNvSpPr txBox="1"/>
          <p:nvPr/>
        </p:nvSpPr>
        <p:spPr>
          <a:xfrm>
            <a:off x="4339365" y="4067782"/>
            <a:ext cx="351326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 spc="-3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가입기간을 인정하는 크레딧 제도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9CC53D-A19B-F885-971F-ED162D190924}"/>
              </a:ext>
            </a:extLst>
          </p:cNvPr>
          <p:cNvSpPr txBox="1"/>
          <p:nvPr/>
        </p:nvSpPr>
        <p:spPr>
          <a:xfrm>
            <a:off x="4327016" y="4617624"/>
            <a:ext cx="3611181" cy="65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출산</a:t>
            </a:r>
            <a:r>
              <a:rPr lang="en-US" altLang="ko-KR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군복무</a:t>
            </a:r>
            <a:r>
              <a:rPr lang="en-US" altLang="ko-KR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실업의 기간을</a:t>
            </a:r>
            <a:br>
              <a:rPr lang="en-US" altLang="ko-KR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가입기간으로 인정하는 크레딧</a:t>
            </a:r>
            <a:r>
              <a:rPr lang="en-US" altLang="ko-KR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제도 운영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B7AF3475-BDF0-F665-00A8-1C116537FBCF}"/>
              </a:ext>
            </a:extLst>
          </p:cNvPr>
          <p:cNvSpPr/>
          <p:nvPr/>
        </p:nvSpPr>
        <p:spPr>
          <a:xfrm>
            <a:off x="5587998" y="2755103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B4F3A9-4EF9-657E-13ED-1E8390DC03D6}"/>
              </a:ext>
            </a:extLst>
          </p:cNvPr>
          <p:cNvSpPr txBox="1"/>
          <p:nvPr/>
        </p:nvSpPr>
        <p:spPr>
          <a:xfrm>
            <a:off x="8059061" y="4067782"/>
            <a:ext cx="352139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지급된 급여의 압류금지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CFDBBE84-FEB9-8627-46C3-E043B0FD6324}"/>
              </a:ext>
            </a:extLst>
          </p:cNvPr>
          <p:cNvSpPr/>
          <p:nvPr/>
        </p:nvSpPr>
        <p:spPr>
          <a:xfrm>
            <a:off x="9303477" y="2755103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2" name="그래픽 41" descr="의사봉 단색으로 채워진">
            <a:extLst>
              <a:ext uri="{FF2B5EF4-FFF2-40B4-BE49-F238E27FC236}">
                <a16:creationId xmlns:a16="http://schemas.microsoft.com/office/drawing/2014/main" id="{CE51EAAB-FA44-9523-7A1F-C1ACE00BF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29194" y="2888868"/>
            <a:ext cx="764568" cy="764568"/>
          </a:xfrm>
          <a:prstGeom prst="rect">
            <a:avLst/>
          </a:prstGeom>
        </p:spPr>
      </p:pic>
      <p:pic>
        <p:nvPicPr>
          <p:cNvPr id="43" name="그래픽 42" descr="임신한 여성 단색으로 채워진">
            <a:extLst>
              <a:ext uri="{FF2B5EF4-FFF2-40B4-BE49-F238E27FC236}">
                <a16:creationId xmlns:a16="http://schemas.microsoft.com/office/drawing/2014/main" id="{AF447082-C7A6-703A-6316-4EEF2E4AC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13715" y="2888868"/>
            <a:ext cx="764568" cy="764568"/>
          </a:xfrm>
          <a:prstGeom prst="rect">
            <a:avLst/>
          </a:prstGeom>
        </p:spPr>
      </p:pic>
      <p:pic>
        <p:nvPicPr>
          <p:cNvPr id="44" name="그래픽 43" descr="프레젠테이션 막대형 차트 단색으로 채워진">
            <a:extLst>
              <a:ext uri="{FF2B5EF4-FFF2-40B4-BE49-F238E27FC236}">
                <a16:creationId xmlns:a16="http://schemas.microsoft.com/office/drawing/2014/main" id="{C6B136F4-48AE-BBAB-F416-0CD345759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98237" y="2888868"/>
            <a:ext cx="764568" cy="764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9DE8493-0B13-98EB-57E3-E6E35AF09A2A}"/>
              </a:ext>
            </a:extLst>
          </p:cNvPr>
          <p:cNvSpPr txBox="1"/>
          <p:nvPr/>
        </p:nvSpPr>
        <p:spPr>
          <a:xfrm>
            <a:off x="8042496" y="4617624"/>
            <a:ext cx="3336704" cy="36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급여 수급 전용 계좌의 압류금지</a:t>
            </a:r>
          </a:p>
        </p:txBody>
      </p:sp>
    </p:spTree>
    <p:extLst>
      <p:ext uri="{BB962C8B-B14F-4D97-AF65-F5344CB8AC3E}">
        <p14:creationId xmlns:p14="http://schemas.microsoft.com/office/powerpoint/2010/main" val="329943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39D49-3317-F843-4789-C838A01F9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내용 개체 틀 2">
            <a:extLst>
              <a:ext uri="{FF2B5EF4-FFF2-40B4-BE49-F238E27FC236}">
                <a16:creationId xmlns:a16="http://schemas.microsoft.com/office/drawing/2014/main" id="{B94D822D-C86F-A175-EDD0-238341BF45F5}"/>
              </a:ext>
            </a:extLst>
          </p:cNvPr>
          <p:cNvSpPr txBox="1">
            <a:spLocks/>
          </p:cNvSpPr>
          <p:nvPr/>
        </p:nvSpPr>
        <p:spPr>
          <a:xfrm>
            <a:off x="-19050" y="1620585"/>
            <a:ext cx="12192000" cy="644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본인의 </a:t>
            </a:r>
            <a:r>
              <a:rPr lang="ko-KR" alt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소득월액보다</a:t>
            </a: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가입기간이 길수록 기본연금액이 높아진다</a:t>
            </a:r>
            <a:r>
              <a:rPr lang="en-US" altLang="ko-K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ko-K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40</a:t>
            </a: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년을 가입했을 경우 소득대체율 </a:t>
            </a:r>
            <a:r>
              <a:rPr lang="en-US" altLang="ko-K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40%</a:t>
            </a: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 된다</a:t>
            </a:r>
            <a:r>
              <a:rPr lang="en-US" altLang="ko-K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A6BC57-998E-5F34-784C-1BBD9F9BBFB8}"/>
              </a:ext>
            </a:extLst>
          </p:cNvPr>
          <p:cNvSpPr txBox="1"/>
          <p:nvPr/>
        </p:nvSpPr>
        <p:spPr>
          <a:xfrm>
            <a:off x="1" y="1014098"/>
            <a:ext cx="12191999" cy="601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국민연금 급여 </a:t>
            </a:r>
            <a:r>
              <a:rPr lang="ko-KR" altLang="en-US" sz="3000" dirty="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산정방식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2B739FD6-44AB-0C94-1A19-2A57E667E0A0}"/>
              </a:ext>
            </a:extLst>
          </p:cNvPr>
          <p:cNvSpPr/>
          <p:nvPr/>
        </p:nvSpPr>
        <p:spPr>
          <a:xfrm>
            <a:off x="623888" y="2757341"/>
            <a:ext cx="10944224" cy="2873078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0C259128-D5A3-9BB0-93D5-15EF7340FD98}"/>
              </a:ext>
            </a:extLst>
          </p:cNvPr>
          <p:cNvSpPr/>
          <p:nvPr/>
        </p:nvSpPr>
        <p:spPr>
          <a:xfrm>
            <a:off x="5126555" y="2439488"/>
            <a:ext cx="1938890" cy="6015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>
                <a:solidFill>
                  <a:srgbClr val="D479B2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기본연금액</a:t>
            </a:r>
            <a:endParaRPr lang="ko-KR" altLang="en-US" sz="2400" b="1" dirty="0">
              <a:solidFill>
                <a:srgbClr val="D479B2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2019F27-A170-EBF9-4072-EEA39B8E5DCA}"/>
              </a:ext>
            </a:extLst>
          </p:cNvPr>
          <p:cNvSpPr/>
          <p:nvPr/>
        </p:nvSpPr>
        <p:spPr>
          <a:xfrm>
            <a:off x="789288" y="3185958"/>
            <a:ext cx="10325102" cy="428495"/>
          </a:xfrm>
          <a:prstGeom prst="roundRect">
            <a:avLst>
              <a:gd name="adj" fmla="val 13388"/>
            </a:avLst>
          </a:prstGeom>
          <a:solidFill>
            <a:srgbClr val="D479B2">
              <a:alpha val="20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4EAFD3-A00D-A426-64B6-F28233FA9550}"/>
              </a:ext>
            </a:extLst>
          </p:cNvPr>
          <p:cNvSpPr txBox="1"/>
          <p:nvPr/>
        </p:nvSpPr>
        <p:spPr>
          <a:xfrm>
            <a:off x="999980" y="3177749"/>
            <a:ext cx="10197611" cy="39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{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소득대체율 상수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전체가입자 월 평균소득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(A) +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자신의 평균소득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(B))} X (1 + 0.05 X (20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초과 납입 월수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)/12)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94E2AC-0F2C-FC78-62B7-ACA8B81A0577}"/>
              </a:ext>
            </a:extLst>
          </p:cNvPr>
          <p:cNvSpPr txBox="1"/>
          <p:nvPr/>
        </p:nvSpPr>
        <p:spPr>
          <a:xfrm>
            <a:off x="626199" y="3729284"/>
            <a:ext cx="11217997" cy="205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소득대체율 상수는 생애 평균 소득 대비 연금 수령 비율을 말한다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소득대체율 상수는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40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년을 전체로 할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목표</a:t>
            </a: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소득대체율을 맞추기 위해 적용되는 비례상수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국민연금제도 초기에는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2.4, 1999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이후 계속 하락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40%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일 때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1.2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임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en-US" altLang="ko-KR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2026</a:t>
            </a:r>
            <a:r>
              <a:rPr lang="ko-KR" altLang="en-US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년부터 </a:t>
            </a:r>
            <a:r>
              <a:rPr lang="en-US" altLang="ko-KR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1.29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A 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연금수급전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년간 전체가입자의 월 평균소득액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균등부분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en-US" altLang="ko-KR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2026</a:t>
            </a:r>
            <a:r>
              <a:rPr lang="ko-KR" altLang="en-US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기준 </a:t>
            </a:r>
            <a:r>
              <a:rPr lang="en-US" altLang="ko-KR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3,193,511</a:t>
            </a:r>
            <a:r>
              <a:rPr lang="ko-KR" altLang="en-US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원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B 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가입자 본인의 가입기간 중 평균소득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소득비례부분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자기소득분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0.05 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가입기간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초과 매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년에 대한 연금액을 가산하는 비례상수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정해져 있음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1FA305-CBCA-A88B-175D-D0CC1971D6BC}"/>
              </a:ext>
            </a:extLst>
          </p:cNvPr>
          <p:cNvSpPr txBox="1"/>
          <p:nvPr/>
        </p:nvSpPr>
        <p:spPr>
          <a:xfrm>
            <a:off x="541384" y="192405"/>
            <a:ext cx="10124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국민연금 급여 산정방식 </a:t>
            </a:r>
            <a:r>
              <a:rPr lang="en-US" altLang="ko-KR" sz="40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(</a:t>
            </a:r>
            <a:r>
              <a:rPr lang="ko-KR" altLang="en-US" sz="40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비례상수 등 수정</a:t>
            </a:r>
            <a:r>
              <a:rPr lang="en-US" altLang="ko-KR" sz="40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)</a:t>
            </a:r>
            <a:endParaRPr lang="ko-KR" altLang="en-US" sz="40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D3C364-47E6-9196-86F6-C5B00900690B}"/>
              </a:ext>
            </a:extLst>
          </p:cNvPr>
          <p:cNvSpPr txBox="1"/>
          <p:nvPr/>
        </p:nvSpPr>
        <p:spPr>
          <a:xfrm>
            <a:off x="623888" y="5784535"/>
            <a:ext cx="11217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A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값 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300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 가정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B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값도 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40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평균 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300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 가정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dirty="0" err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소득대체율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40% 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일 때</a:t>
            </a:r>
            <a:b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= {1.2 X (300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 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+ 300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)} X {1 + 0.05 X 240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개월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/12) = 7,200,000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X 2 = 14,400,000   </a:t>
            </a:r>
          </a:p>
          <a:p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→ 이는 </a:t>
            </a:r>
            <a:r>
              <a:rPr lang="ko-KR" altLang="en-US" dirty="0">
                <a:solidFill>
                  <a:srgbClr val="FF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</a:t>
            </a:r>
            <a:r>
              <a:rPr lang="en-US" altLang="ko-KR" dirty="0">
                <a:solidFill>
                  <a:srgbClr val="FF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120</a:t>
            </a:r>
            <a:r>
              <a:rPr lang="ko-KR" altLang="en-US" dirty="0">
                <a:solidFill>
                  <a:srgbClr val="FF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 으로 자신의 평균소득</a:t>
            </a:r>
            <a:r>
              <a:rPr lang="en-US" altLang="ko-KR" dirty="0">
                <a:solidFill>
                  <a:srgbClr val="FF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(3</a:t>
            </a:r>
            <a:r>
              <a:rPr lang="ko-KR" altLang="en-US" dirty="0">
                <a:solidFill>
                  <a:srgbClr val="FF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백만 원</a:t>
            </a:r>
            <a:r>
              <a:rPr lang="en-US" altLang="ko-KR" dirty="0">
                <a:solidFill>
                  <a:srgbClr val="FF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  <a:r>
              <a:rPr lang="ko-KR" altLang="en-US" dirty="0">
                <a:solidFill>
                  <a:srgbClr val="FF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의 </a:t>
            </a:r>
            <a:r>
              <a:rPr lang="en-US" altLang="ko-KR" dirty="0">
                <a:solidFill>
                  <a:srgbClr val="FF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40% </a:t>
            </a:r>
            <a:r>
              <a:rPr lang="ko-KR" altLang="en-US" dirty="0" err="1">
                <a:solidFill>
                  <a:srgbClr val="FF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소득대체율이</a:t>
            </a:r>
            <a:r>
              <a:rPr lang="ko-KR" altLang="en-US" dirty="0">
                <a:solidFill>
                  <a:srgbClr val="FF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됨</a:t>
            </a:r>
            <a:r>
              <a:rPr lang="en-US" altLang="ko-KR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  <a:endParaRPr lang="ko-KR" altLang="en-US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3129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1CB68F5B-FB58-B334-0FB1-3298928A58DE}"/>
              </a:ext>
            </a:extLst>
          </p:cNvPr>
          <p:cNvSpPr/>
          <p:nvPr/>
        </p:nvSpPr>
        <p:spPr>
          <a:xfrm>
            <a:off x="623888" y="1592264"/>
            <a:ext cx="10944224" cy="465924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170628"/>
              </p:ext>
            </p:extLst>
          </p:nvPr>
        </p:nvGraphicFramePr>
        <p:xfrm>
          <a:off x="980929" y="2514600"/>
          <a:ext cx="10125223" cy="347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7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54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구분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B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정의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B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장점 및 단점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B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적용국가</a:t>
                      </a:r>
                      <a:r>
                        <a:rPr lang="en-US" altLang="ko-KR" sz="1800" b="0"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/</a:t>
                      </a:r>
                      <a:r>
                        <a:rPr lang="ko-KR" altLang="en-US" sz="1800" b="0"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제도</a:t>
                      </a:r>
                      <a:endParaRPr lang="ko-KR" altLang="en-US" sz="1800" b="0" dirty="0"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87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완전적립방식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가입자 단위로 가입한 기간에 낸 연금보험료의 원리금을  은퇴하면 연금으로 받는 방식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장점 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: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노령화에 강함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,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재정 적자를 줄일 수 있음</a:t>
                      </a:r>
                    </a:p>
                    <a:p>
                      <a:pPr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단점 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: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인플레에 취약함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,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부담이 큼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. </a:t>
                      </a:r>
                    </a:p>
                    <a:p>
                      <a:pPr latinLnBrk="1"/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         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기금운용수익률이 중요함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퇴직연금</a:t>
                      </a:r>
                      <a:endParaRPr lang="en-US" altLang="ko-KR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개인연금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3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완전부과방식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적립금 없이 매년 연금지급에 </a:t>
                      </a:r>
                      <a:r>
                        <a:rPr lang="ko-KR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필요한 비용을 가입자의 </a:t>
                      </a:r>
                      <a:br>
                        <a:rPr lang="en-US" altLang="ko-KR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</a:br>
                      <a:r>
                        <a:rPr lang="ko-KR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연금보험료</a:t>
                      </a:r>
                      <a:r>
                        <a:rPr lang="ko-KR" altLang="en-US" sz="1800" b="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 </a:t>
                      </a:r>
                      <a:r>
                        <a:rPr lang="ko-KR" altLang="en-US" sz="18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수입으로 충당  하는 방식</a:t>
                      </a:r>
                      <a:endParaRPr lang="ko-KR" altLang="en-US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장점 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: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인플레에 강함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,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경제성장에 비례해 </a:t>
                      </a:r>
                      <a:endParaRPr lang="en-US" altLang="ko-KR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  <a:p>
                      <a:pPr latinLnBrk="1"/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         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연금의 실질가치를 높일 수 있음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, </a:t>
                      </a:r>
                    </a:p>
                    <a:p>
                      <a:pPr latinLnBrk="1"/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         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완전 연금을 즉각적으로 지불할 수 있음</a:t>
                      </a:r>
                    </a:p>
                    <a:p>
                      <a:pPr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단점 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: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노령화에 취약함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,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보험료 부담의 증가 우려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영국</a:t>
                      </a:r>
                      <a:endParaRPr lang="en-US" altLang="ko-KR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프랑스</a:t>
                      </a:r>
                      <a:endParaRPr lang="en-US" altLang="ko-KR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독일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87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부분적립방식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후세대 부담을 담보로 해서 지급하는</a:t>
                      </a:r>
                      <a:r>
                        <a:rPr lang="ko-KR" altLang="en-US" sz="18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 </a:t>
                      </a:r>
                      <a:r>
                        <a:rPr lang="ko-KR" altLang="en-US" sz="1800" b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연금액의</a:t>
                      </a:r>
                      <a:r>
                        <a:rPr lang="ko-KR" altLang="en-US" sz="18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 일부만을 적립하는 방식</a:t>
                      </a:r>
                      <a:endParaRPr lang="ko-KR" altLang="en-US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장점 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: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연금제도 도입 초기에 알맞음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.</a:t>
                      </a:r>
                    </a:p>
                    <a:p>
                      <a:pPr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단점 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: 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인구구조 변화</a:t>
                      </a:r>
                      <a:r>
                        <a:rPr lang="en-US" altLang="ko-KR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/</a:t>
                      </a:r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운용 수익률</a:t>
                      </a:r>
                      <a:r>
                        <a:rPr lang="ko-KR" altLang="en-US" sz="18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 등에 따른   </a:t>
                      </a:r>
                      <a:endParaRPr lang="en-US" altLang="ko-KR" sz="1800" b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  <a:p>
                      <a:pPr latinLnBrk="1"/>
                      <a:r>
                        <a:rPr lang="en-US" altLang="ko-KR" sz="18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     </a:t>
                      </a:r>
                      <a:r>
                        <a:rPr lang="ko-KR" altLang="en-US" sz="18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     연금고갈 가능성</a:t>
                      </a:r>
                      <a:endParaRPr lang="ko-KR" altLang="en-US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우리나라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C7C4656C-72DC-5D5C-26F5-E26C4CE96300}"/>
              </a:ext>
            </a:extLst>
          </p:cNvPr>
          <p:cNvSpPr txBox="1">
            <a:spLocks/>
          </p:cNvSpPr>
          <p:nvPr/>
        </p:nvSpPr>
        <p:spPr>
          <a:xfrm>
            <a:off x="1682636" y="1829634"/>
            <a:ext cx="6966063" cy="92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4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연금 지급을 위해서 필요한 재원을 마련하는 방식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37E3107-BF43-7603-543A-670403F97A7D}"/>
              </a:ext>
            </a:extLst>
          </p:cNvPr>
          <p:cNvGrpSpPr/>
          <p:nvPr/>
        </p:nvGrpSpPr>
        <p:grpSpPr>
          <a:xfrm>
            <a:off x="980929" y="1734277"/>
            <a:ext cx="676933" cy="676933"/>
            <a:chOff x="1327752" y="2111443"/>
            <a:chExt cx="1215108" cy="1215108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A03ADA0F-BFD4-02CE-B39A-43721DEF1C1F}"/>
                </a:ext>
              </a:extLst>
            </p:cNvPr>
            <p:cNvSpPr/>
            <p:nvPr/>
          </p:nvSpPr>
          <p:spPr>
            <a:xfrm>
              <a:off x="1327752" y="2111443"/>
              <a:ext cx="1215108" cy="1215108"/>
            </a:xfrm>
            <a:prstGeom prst="roundRect">
              <a:avLst>
                <a:gd name="adj" fmla="val 36111"/>
              </a:avLst>
            </a:prstGeom>
            <a:solidFill>
              <a:srgbClr val="D479B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그래픽 9" descr="화폐 단색으로 채워진">
              <a:extLst>
                <a:ext uri="{FF2B5EF4-FFF2-40B4-BE49-F238E27FC236}">
                  <a16:creationId xmlns:a16="http://schemas.microsoft.com/office/drawing/2014/main" id="{BF8405AF-61A5-5B41-001B-C1175861D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78105" y="2269845"/>
              <a:ext cx="914399" cy="91439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80784E-E24B-D04A-9C32-C347CAB030FE}"/>
              </a:ext>
            </a:extLst>
          </p:cNvPr>
          <p:cNvSpPr txBox="1"/>
          <p:nvPr/>
        </p:nvSpPr>
        <p:spPr>
          <a:xfrm>
            <a:off x="541384" y="192405"/>
            <a:ext cx="4772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국민연금의 재정방식</a:t>
            </a:r>
          </a:p>
        </p:txBody>
      </p:sp>
    </p:spTree>
    <p:extLst>
      <p:ext uri="{BB962C8B-B14F-4D97-AF65-F5344CB8AC3E}">
        <p14:creationId xmlns:p14="http://schemas.microsoft.com/office/powerpoint/2010/main" val="3528267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4713-558C-E48E-FB4B-3720FEE8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710D2C-1E8F-7866-033F-12AD84EA14F8}"/>
              </a:ext>
            </a:extLst>
          </p:cNvPr>
          <p:cNvSpPr txBox="1"/>
          <p:nvPr/>
        </p:nvSpPr>
        <p:spPr>
          <a:xfrm>
            <a:off x="541384" y="192405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국민연금 급여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7C6080-27D0-A421-6319-407802E9140C}"/>
              </a:ext>
            </a:extLst>
          </p:cNvPr>
          <p:cNvSpPr txBox="1"/>
          <p:nvPr/>
        </p:nvSpPr>
        <p:spPr>
          <a:xfrm>
            <a:off x="0" y="1448001"/>
            <a:ext cx="12191999" cy="601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000">
                <a:solidFill>
                  <a:srgbClr val="4040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국민연금 급여의 특징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10CA25A-46E1-3765-BCD4-B81E195B9DD0}"/>
              </a:ext>
            </a:extLst>
          </p:cNvPr>
          <p:cNvSpPr/>
          <p:nvPr/>
        </p:nvSpPr>
        <p:spPr>
          <a:xfrm>
            <a:off x="623888" y="2247164"/>
            <a:ext cx="3495744" cy="363293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A60EFF3A-88DF-E8B2-2B86-22A933202AC5}"/>
              </a:ext>
            </a:extLst>
          </p:cNvPr>
          <p:cNvSpPr/>
          <p:nvPr/>
        </p:nvSpPr>
        <p:spPr>
          <a:xfrm>
            <a:off x="4348129" y="2247164"/>
            <a:ext cx="3495744" cy="363293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47F75BE5-46FE-7A11-5EA5-31DF3F3A2433}"/>
              </a:ext>
            </a:extLst>
          </p:cNvPr>
          <p:cNvSpPr/>
          <p:nvPr/>
        </p:nvSpPr>
        <p:spPr>
          <a:xfrm>
            <a:off x="8072369" y="2247164"/>
            <a:ext cx="3495744" cy="363293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87C1DB-2E86-7D46-577B-94EC944B2A84}"/>
              </a:ext>
            </a:extLst>
          </p:cNvPr>
          <p:cNvSpPr txBox="1"/>
          <p:nvPr/>
        </p:nvSpPr>
        <p:spPr>
          <a:xfrm>
            <a:off x="623886" y="4067782"/>
            <a:ext cx="3513268" cy="4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연금액을 매년 조정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5DCA06-1123-2084-2066-505B5EBD3973}"/>
              </a:ext>
            </a:extLst>
          </p:cNvPr>
          <p:cNvSpPr txBox="1"/>
          <p:nvPr/>
        </p:nvSpPr>
        <p:spPr>
          <a:xfrm>
            <a:off x="638674" y="4617624"/>
            <a:ext cx="3423845" cy="65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전년도 소비자 물가변동률을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반영하여 연금액 조정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76AE0504-037A-4D39-D7B2-C24C8D9AA318}"/>
              </a:ext>
            </a:extLst>
          </p:cNvPr>
          <p:cNvSpPr/>
          <p:nvPr/>
        </p:nvSpPr>
        <p:spPr>
          <a:xfrm>
            <a:off x="1872520" y="2755103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321FD0-5168-717F-14B3-E40B2E1551AE}"/>
              </a:ext>
            </a:extLst>
          </p:cNvPr>
          <p:cNvSpPr txBox="1"/>
          <p:nvPr/>
        </p:nvSpPr>
        <p:spPr>
          <a:xfrm>
            <a:off x="4339365" y="4067782"/>
            <a:ext cx="351326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 spc="-3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가입기간을 인정하는 크레딧 제도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E42650-7CE2-1346-37DC-F89B581D753C}"/>
              </a:ext>
            </a:extLst>
          </p:cNvPr>
          <p:cNvSpPr txBox="1"/>
          <p:nvPr/>
        </p:nvSpPr>
        <p:spPr>
          <a:xfrm>
            <a:off x="4327016" y="4617624"/>
            <a:ext cx="3611181" cy="65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출산</a:t>
            </a:r>
            <a:r>
              <a:rPr lang="en-US" altLang="ko-KR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군복무</a:t>
            </a:r>
            <a:r>
              <a:rPr lang="en-US" altLang="ko-KR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실업의 기간을</a:t>
            </a:r>
            <a:br>
              <a:rPr lang="en-US" altLang="ko-KR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가입기간으로 인정하는 크레딧</a:t>
            </a:r>
            <a:r>
              <a:rPr lang="en-US" altLang="ko-KR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제도 운영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901A7803-62D8-6489-9EB1-89E50EAD5F3F}"/>
              </a:ext>
            </a:extLst>
          </p:cNvPr>
          <p:cNvSpPr/>
          <p:nvPr/>
        </p:nvSpPr>
        <p:spPr>
          <a:xfrm>
            <a:off x="5587998" y="2755103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584CC8-6CD2-49D5-DFDE-EEC8579B052B}"/>
              </a:ext>
            </a:extLst>
          </p:cNvPr>
          <p:cNvSpPr txBox="1"/>
          <p:nvPr/>
        </p:nvSpPr>
        <p:spPr>
          <a:xfrm>
            <a:off x="8059061" y="4067782"/>
            <a:ext cx="352139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지급된 급여의 압류금지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F7C2780F-8FDD-045D-0534-9EF93B6B59DA}"/>
              </a:ext>
            </a:extLst>
          </p:cNvPr>
          <p:cNvSpPr/>
          <p:nvPr/>
        </p:nvSpPr>
        <p:spPr>
          <a:xfrm>
            <a:off x="9303477" y="2755103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2" name="그래픽 41" descr="의사봉 단색으로 채워진">
            <a:extLst>
              <a:ext uri="{FF2B5EF4-FFF2-40B4-BE49-F238E27FC236}">
                <a16:creationId xmlns:a16="http://schemas.microsoft.com/office/drawing/2014/main" id="{CB345C5A-ED2B-0400-1A5A-E13E9B4A2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29194" y="2888868"/>
            <a:ext cx="764568" cy="764568"/>
          </a:xfrm>
          <a:prstGeom prst="rect">
            <a:avLst/>
          </a:prstGeom>
        </p:spPr>
      </p:pic>
      <p:pic>
        <p:nvPicPr>
          <p:cNvPr id="43" name="그래픽 42" descr="임신한 여성 단색으로 채워진">
            <a:extLst>
              <a:ext uri="{FF2B5EF4-FFF2-40B4-BE49-F238E27FC236}">
                <a16:creationId xmlns:a16="http://schemas.microsoft.com/office/drawing/2014/main" id="{1D31BD2D-90BB-C35F-1B7E-83915F36C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13715" y="2888868"/>
            <a:ext cx="764568" cy="764568"/>
          </a:xfrm>
          <a:prstGeom prst="rect">
            <a:avLst/>
          </a:prstGeom>
        </p:spPr>
      </p:pic>
      <p:pic>
        <p:nvPicPr>
          <p:cNvPr id="44" name="그래픽 43" descr="프레젠테이션 막대형 차트 단색으로 채워진">
            <a:extLst>
              <a:ext uri="{FF2B5EF4-FFF2-40B4-BE49-F238E27FC236}">
                <a16:creationId xmlns:a16="http://schemas.microsoft.com/office/drawing/2014/main" id="{26740DFA-9192-61D5-607C-7D8E585B2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98237" y="2888868"/>
            <a:ext cx="764568" cy="764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DF13DF-15F1-323E-DA9C-DE341B0D4817}"/>
              </a:ext>
            </a:extLst>
          </p:cNvPr>
          <p:cNvSpPr txBox="1"/>
          <p:nvPr/>
        </p:nvSpPr>
        <p:spPr>
          <a:xfrm>
            <a:off x="8042496" y="4617624"/>
            <a:ext cx="3336704" cy="36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급여 수급 전용 계좌의 압류금지</a:t>
            </a:r>
          </a:p>
        </p:txBody>
      </p:sp>
      <p:pic>
        <p:nvPicPr>
          <p:cNvPr id="4" name="그림 3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6F3F281-0D8B-8203-A628-1E6EAE02A9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3714" y="0"/>
            <a:ext cx="123536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69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D1733-EE4E-9ED2-4785-4A4B2280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3A04E3-B762-A506-0BBB-60B186633C47}"/>
              </a:ext>
            </a:extLst>
          </p:cNvPr>
          <p:cNvSpPr txBox="1"/>
          <p:nvPr/>
        </p:nvSpPr>
        <p:spPr>
          <a:xfrm>
            <a:off x="541384" y="192405"/>
            <a:ext cx="3147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퇴직연금이란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5D802-C453-0AFE-AF7E-1A34C949DECB}"/>
              </a:ext>
            </a:extLst>
          </p:cNvPr>
          <p:cNvSpPr txBox="1"/>
          <p:nvPr/>
        </p:nvSpPr>
        <p:spPr>
          <a:xfrm>
            <a:off x="0" y="1448001"/>
            <a:ext cx="12191999" cy="798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>
                <a:solidFill>
                  <a:srgbClr val="4040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기업이 퇴직금 지급을 위한 재원을 금융 기관에 적립하고</a:t>
            </a:r>
            <a:r>
              <a:rPr lang="en-US" altLang="ko-KR" sz="2000">
                <a:solidFill>
                  <a:srgbClr val="4040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ko-KR" altLang="en-US" sz="2000">
                <a:solidFill>
                  <a:srgbClr val="4040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퇴직 급여를 근로자가 퇴직할 때 근로자에게 연금 또는 일시금으로 지급하는 제도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5F30D4C-37AA-C8D4-2E63-B35CC572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267" y="2399893"/>
            <a:ext cx="4610100" cy="4057650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4EB1EA2-8109-0867-E013-46D8046FB1E9}"/>
              </a:ext>
            </a:extLst>
          </p:cNvPr>
          <p:cNvSpPr/>
          <p:nvPr/>
        </p:nvSpPr>
        <p:spPr>
          <a:xfrm>
            <a:off x="7346731" y="4782207"/>
            <a:ext cx="1208690" cy="108256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연금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C92DF182-4DFB-DBA9-9115-4ECA86BBC8A0}"/>
              </a:ext>
            </a:extLst>
          </p:cNvPr>
          <p:cNvSpPr/>
          <p:nvPr/>
        </p:nvSpPr>
        <p:spPr>
          <a:xfrm>
            <a:off x="9183378" y="4782206"/>
            <a:ext cx="1208690" cy="108256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일시금</a:t>
            </a:r>
            <a:endParaRPr lang="ko-KR" alt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60DE4A22-EB2F-0A0B-FC69-F92E20B7161A}"/>
              </a:ext>
            </a:extLst>
          </p:cNvPr>
          <p:cNvCxnSpPr/>
          <p:nvPr/>
        </p:nvCxnSpPr>
        <p:spPr>
          <a:xfrm>
            <a:off x="5023945" y="3048000"/>
            <a:ext cx="380474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B2A1E457-5BC0-8562-A2A0-56C32ED4DF4E}"/>
              </a:ext>
            </a:extLst>
          </p:cNvPr>
          <p:cNvCxnSpPr/>
          <p:nvPr/>
        </p:nvCxnSpPr>
        <p:spPr>
          <a:xfrm>
            <a:off x="7951076" y="3962400"/>
            <a:ext cx="1836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DE93F5B9-E38D-6801-69A8-6429745B5C08}"/>
              </a:ext>
            </a:extLst>
          </p:cNvPr>
          <p:cNvCxnSpPr>
            <a:endCxn id="6" idx="0"/>
          </p:cNvCxnSpPr>
          <p:nvPr/>
        </p:nvCxnSpPr>
        <p:spPr>
          <a:xfrm>
            <a:off x="7951076" y="3962400"/>
            <a:ext cx="0" cy="819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4675F318-320B-8110-6AA9-A7DED7B4228E}"/>
              </a:ext>
            </a:extLst>
          </p:cNvPr>
          <p:cNvCxnSpPr/>
          <p:nvPr/>
        </p:nvCxnSpPr>
        <p:spPr>
          <a:xfrm>
            <a:off x="9782468" y="3962399"/>
            <a:ext cx="0" cy="819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25407845-F8C6-B63D-A269-CC03CCE326A2}"/>
              </a:ext>
            </a:extLst>
          </p:cNvPr>
          <p:cNvCxnSpPr/>
          <p:nvPr/>
        </p:nvCxnSpPr>
        <p:spPr>
          <a:xfrm>
            <a:off x="7951076" y="3962399"/>
            <a:ext cx="1831392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E1CA38C-1BC2-1D97-C2ED-7B7EDAAEC1BD}"/>
              </a:ext>
            </a:extLst>
          </p:cNvPr>
          <p:cNvCxnSpPr/>
          <p:nvPr/>
        </p:nvCxnSpPr>
        <p:spPr>
          <a:xfrm>
            <a:off x="8828690" y="3048000"/>
            <a:ext cx="0" cy="914399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E2C757E-F022-16CC-FA43-1E0C50121016}"/>
              </a:ext>
            </a:extLst>
          </p:cNvPr>
          <p:cNvSpPr txBox="1"/>
          <p:nvPr/>
        </p:nvSpPr>
        <p:spPr>
          <a:xfrm>
            <a:off x="7912959" y="3657741"/>
            <a:ext cx="190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</a:rPr>
              <a:t>안정적인 노후생활</a:t>
            </a:r>
          </a:p>
        </p:txBody>
      </p:sp>
      <p:sp>
        <p:nvSpPr>
          <p:cNvPr id="29" name="별: 꼭짓점 6개 28">
            <a:extLst>
              <a:ext uri="{FF2B5EF4-FFF2-40B4-BE49-F238E27FC236}">
                <a16:creationId xmlns:a16="http://schemas.microsoft.com/office/drawing/2014/main" id="{41EF5E37-0CA8-5E32-EE6D-C72A13CE4307}"/>
              </a:ext>
            </a:extLst>
          </p:cNvPr>
          <p:cNvSpPr/>
          <p:nvPr/>
        </p:nvSpPr>
        <p:spPr>
          <a:xfrm>
            <a:off x="7830208" y="4782206"/>
            <a:ext cx="241735" cy="252249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별: 꼭짓점 6개 29">
            <a:extLst>
              <a:ext uri="{FF2B5EF4-FFF2-40B4-BE49-F238E27FC236}">
                <a16:creationId xmlns:a16="http://schemas.microsoft.com/office/drawing/2014/main" id="{D2E9E29E-024E-5E3F-39F9-649EB416A767}"/>
              </a:ext>
            </a:extLst>
          </p:cNvPr>
          <p:cNvSpPr/>
          <p:nvPr/>
        </p:nvSpPr>
        <p:spPr>
          <a:xfrm>
            <a:off x="9661600" y="4787459"/>
            <a:ext cx="241735" cy="252249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34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0DBBA-3500-C3A2-0F6F-90ABBADBB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2F488E36-12AD-2E28-011E-88DF66AAF731}"/>
              </a:ext>
            </a:extLst>
          </p:cNvPr>
          <p:cNvSpPr/>
          <p:nvPr/>
        </p:nvSpPr>
        <p:spPr>
          <a:xfrm>
            <a:off x="623888" y="2247163"/>
            <a:ext cx="3495744" cy="3761751"/>
          </a:xfrm>
          <a:prstGeom prst="roundRect">
            <a:avLst>
              <a:gd name="adj" fmla="val 5460"/>
            </a:avLst>
          </a:prstGeom>
          <a:solidFill>
            <a:srgbClr val="ECF1F9"/>
          </a:solidFill>
          <a:ln w="25400">
            <a:solidFill>
              <a:srgbClr val="3063CE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FEB99C9F-99AD-0649-3EC9-022715634925}"/>
              </a:ext>
            </a:extLst>
          </p:cNvPr>
          <p:cNvSpPr/>
          <p:nvPr/>
        </p:nvSpPr>
        <p:spPr>
          <a:xfrm>
            <a:off x="4348129" y="2247163"/>
            <a:ext cx="3495744" cy="3761751"/>
          </a:xfrm>
          <a:prstGeom prst="roundRect">
            <a:avLst>
              <a:gd name="adj" fmla="val 5460"/>
            </a:avLst>
          </a:prstGeom>
          <a:solidFill>
            <a:srgbClr val="ECF5F9"/>
          </a:solidFill>
          <a:ln w="25400">
            <a:solidFill>
              <a:srgbClr val="3685AC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0366290D-E22E-4256-61BF-90D1D037C2F1}"/>
              </a:ext>
            </a:extLst>
          </p:cNvPr>
          <p:cNvSpPr/>
          <p:nvPr/>
        </p:nvSpPr>
        <p:spPr>
          <a:xfrm>
            <a:off x="8072369" y="2247163"/>
            <a:ext cx="3495744" cy="3761751"/>
          </a:xfrm>
          <a:prstGeom prst="roundRect">
            <a:avLst>
              <a:gd name="adj" fmla="val 5460"/>
            </a:avLst>
          </a:prstGeom>
          <a:solidFill>
            <a:srgbClr val="ECF8F3"/>
          </a:solidFill>
          <a:ln w="25400">
            <a:solidFill>
              <a:srgbClr val="329A75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5EBCE1-B247-9E59-5FC9-96CB07CC032D}"/>
              </a:ext>
            </a:extLst>
          </p:cNvPr>
          <p:cNvSpPr txBox="1"/>
          <p:nvPr/>
        </p:nvSpPr>
        <p:spPr>
          <a:xfrm>
            <a:off x="0" y="1448001"/>
            <a:ext cx="12191999" cy="601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000">
                <a:solidFill>
                  <a:srgbClr val="4040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납입방법</a:t>
            </a:r>
            <a:r>
              <a:rPr lang="en-US" altLang="ko-KR" sz="3000">
                <a:solidFill>
                  <a:srgbClr val="4040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3000">
                <a:solidFill>
                  <a:srgbClr val="40404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운용주체 등에 따라 세가지 유형으로 구분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E3986-4F4E-8961-E41B-A06DE54B60BD}"/>
              </a:ext>
            </a:extLst>
          </p:cNvPr>
          <p:cNvSpPr txBox="1"/>
          <p:nvPr/>
        </p:nvSpPr>
        <p:spPr>
          <a:xfrm>
            <a:off x="541384" y="192405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퇴직연금제도의 종류 및 특징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D36ACB-F504-9308-7A70-AA17427744EF}"/>
              </a:ext>
            </a:extLst>
          </p:cNvPr>
          <p:cNvSpPr txBox="1"/>
          <p:nvPr/>
        </p:nvSpPr>
        <p:spPr>
          <a:xfrm>
            <a:off x="834861" y="2469258"/>
            <a:ext cx="3513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>
                <a:solidFill>
                  <a:srgbClr val="1E55DB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확정급여형</a:t>
            </a:r>
          </a:p>
          <a:p>
            <a:r>
              <a:rPr lang="ko-KR" altLang="en-US" sz="2000">
                <a:solidFill>
                  <a:srgbClr val="1E55DB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sz="2000">
                <a:solidFill>
                  <a:srgbClr val="1E55DB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(DB : defined benefit)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0E9E00-5705-0EF0-8F95-6ABD4C14D653}"/>
              </a:ext>
            </a:extLst>
          </p:cNvPr>
          <p:cNvSpPr txBox="1"/>
          <p:nvPr/>
        </p:nvSpPr>
        <p:spPr>
          <a:xfrm>
            <a:off x="638674" y="3375179"/>
            <a:ext cx="3489719" cy="2430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근로자가 받을 퇴직급여의 수준이     사전에 결정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퇴직직전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개월 월 평균임금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X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근속 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년수를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보장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사용자가 퇴직급여 재원을 금융회사에 위탁하고 손익은 전적으로 사용자에게 귀속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대기업 등 안정적인 회사가 도입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F3E78C-C4C8-2E83-3833-90AAE857EE6A}"/>
              </a:ext>
            </a:extLst>
          </p:cNvPr>
          <p:cNvSpPr txBox="1"/>
          <p:nvPr/>
        </p:nvSpPr>
        <p:spPr>
          <a:xfrm>
            <a:off x="4550340" y="2469258"/>
            <a:ext cx="3513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>
                <a:solidFill>
                  <a:srgbClr val="2F769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확정기여형</a:t>
            </a:r>
          </a:p>
          <a:p>
            <a:r>
              <a:rPr lang="en-US" altLang="ko-KR" sz="2000">
                <a:solidFill>
                  <a:srgbClr val="2F769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(DC :defined contribution)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7E3870-4AEA-F48B-7C7C-877BE3004533}"/>
              </a:ext>
            </a:extLst>
          </p:cNvPr>
          <p:cNvSpPr txBox="1"/>
          <p:nvPr/>
        </p:nvSpPr>
        <p:spPr>
          <a:xfrm>
            <a:off x="4327017" y="3375179"/>
            <a:ext cx="3366555" cy="213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사용자가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부담해야 할 부담금 수준이 사전에 결정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연간 임금총액의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1/12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이상 적립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근로자별로 조성된 기금은 근로자   본인이 운용하며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투자손익은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근로자에게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귀속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C27254-0B56-FB3B-772F-F9F70B0B77AF}"/>
              </a:ext>
            </a:extLst>
          </p:cNvPr>
          <p:cNvSpPr txBox="1"/>
          <p:nvPr/>
        </p:nvSpPr>
        <p:spPr>
          <a:xfrm>
            <a:off x="8270036" y="2469258"/>
            <a:ext cx="3521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-150">
                <a:solidFill>
                  <a:srgbClr val="329A75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개인형퇴직연금</a:t>
            </a:r>
            <a:endParaRPr lang="en-US" altLang="ko-KR" sz="2000" spc="-150">
              <a:solidFill>
                <a:srgbClr val="329A75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en-US" altLang="ko-KR" sz="2000" spc="-150">
                <a:solidFill>
                  <a:srgbClr val="329A75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(IRP)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4A709D-FA37-E017-66C7-5463ACDAB353}"/>
              </a:ext>
            </a:extLst>
          </p:cNvPr>
          <p:cNvSpPr txBox="1"/>
          <p:nvPr/>
        </p:nvSpPr>
        <p:spPr>
          <a:xfrm>
            <a:off x="8042496" y="3375179"/>
            <a:ext cx="3495744" cy="183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소득이 있는 개인이 자율로 가입하거나 퇴직 시 받은 퇴직급여를 계속하여     적립 및 운용할 수 있는 연금제도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본인이 직접 투자자산 또는 안전자산에 투자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·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운용하고 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자기의 책임하에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운용한다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2563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51269-7718-295E-E20E-D85F1B408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4670511-232F-38C2-BF82-9E6F8075F091}"/>
              </a:ext>
            </a:extLst>
          </p:cNvPr>
          <p:cNvSpPr/>
          <p:nvPr/>
        </p:nvSpPr>
        <p:spPr>
          <a:xfrm>
            <a:off x="623887" y="1592263"/>
            <a:ext cx="5364835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B62EB2EB-435D-31B1-B1EB-1CE0E8F3F1B7}"/>
              </a:ext>
            </a:extLst>
          </p:cNvPr>
          <p:cNvSpPr/>
          <p:nvPr/>
        </p:nvSpPr>
        <p:spPr>
          <a:xfrm>
            <a:off x="6203279" y="1592263"/>
            <a:ext cx="5364835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연금을 받는 동안 매년 전국소비자 </a:t>
            </a:r>
          </a:p>
          <a:p>
            <a:pPr algn="ctr"/>
            <a:r>
              <a:rPr lang="ko-KR" altLang="en-US"/>
              <a:t>물가 변동률을 반영하여 연금액을 조정함으로써 </a:t>
            </a:r>
          </a:p>
          <a:p>
            <a:pPr algn="ctr"/>
            <a:r>
              <a:rPr lang="ko-KR" altLang="en-US"/>
              <a:t>물가가 인상되더라도 연금액의 </a:t>
            </a:r>
          </a:p>
          <a:p>
            <a:pPr algn="ctr"/>
            <a:r>
              <a:rPr lang="ko-KR" altLang="en-US"/>
              <a:t>실질가치를 보장</a:t>
            </a: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0824E780-8EEE-08DA-6A39-CD2698D28651}"/>
              </a:ext>
            </a:extLst>
          </p:cNvPr>
          <p:cNvSpPr txBox="1">
            <a:spLocks/>
          </p:cNvSpPr>
          <p:nvPr/>
        </p:nvSpPr>
        <p:spPr>
          <a:xfrm>
            <a:off x="952169" y="3035988"/>
            <a:ext cx="5011783" cy="921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altLang="ko-KR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</a:t>
            </a:r>
            <a:r>
              <a: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층을 담당하고 여유로운 노후를 위하여 개인이</a:t>
            </a:r>
            <a:r>
              <a:rPr lang="en-US" altLang="ko-KR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직접 금융회사에 가입하는 연금제도 </a:t>
            </a: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A3935F0-4E3D-2C41-5FBA-4190A6F671BC}"/>
              </a:ext>
            </a:extLst>
          </p:cNvPr>
          <p:cNvSpPr txBox="1">
            <a:spLocks/>
          </p:cNvSpPr>
          <p:nvPr/>
        </p:nvSpPr>
        <p:spPr>
          <a:xfrm>
            <a:off x="6545684" y="3003294"/>
            <a:ext cx="4900081" cy="921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안정적인 노후소득 확보를 위해 가입자가 가지고 있는 주택을 담보로 사망 시 까지 연금을 지급받는 제도</a:t>
            </a: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A9997B99-15DE-42D5-9624-7AF42A12BE2E}"/>
              </a:ext>
            </a:extLst>
          </p:cNvPr>
          <p:cNvSpPr txBox="1">
            <a:spLocks/>
          </p:cNvSpPr>
          <p:nvPr/>
        </p:nvSpPr>
        <p:spPr>
          <a:xfrm>
            <a:off x="1987787" y="2029193"/>
            <a:ext cx="3761608" cy="92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7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개인연금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4F5A763-4802-6E38-9CDC-95C66504E1A3}"/>
              </a:ext>
            </a:extLst>
          </p:cNvPr>
          <p:cNvSpPr/>
          <p:nvPr/>
        </p:nvSpPr>
        <p:spPr>
          <a:xfrm>
            <a:off x="952169" y="1897966"/>
            <a:ext cx="921585" cy="921585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래픽 10" descr="사용자 단색으로 채워진">
            <a:extLst>
              <a:ext uri="{FF2B5EF4-FFF2-40B4-BE49-F238E27FC236}">
                <a16:creationId xmlns:a16="http://schemas.microsoft.com/office/drawing/2014/main" id="{3FC0F605-3EF3-81A7-B63D-14107FEA4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202" y="2018104"/>
            <a:ext cx="693516" cy="693516"/>
          </a:xfrm>
          <a:prstGeom prst="rect">
            <a:avLst/>
          </a:prstGeom>
        </p:spPr>
      </p:pic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7B204EFC-1AE6-478F-0833-61C441423DB1}"/>
              </a:ext>
            </a:extLst>
          </p:cNvPr>
          <p:cNvSpPr txBox="1">
            <a:spLocks/>
          </p:cNvSpPr>
          <p:nvPr/>
        </p:nvSpPr>
        <p:spPr>
          <a:xfrm>
            <a:off x="7581303" y="2032881"/>
            <a:ext cx="3761608" cy="92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7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주택연금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7C4544D9-E4DA-C060-1831-11892BFBF6FB}"/>
              </a:ext>
            </a:extLst>
          </p:cNvPr>
          <p:cNvSpPr/>
          <p:nvPr/>
        </p:nvSpPr>
        <p:spPr>
          <a:xfrm>
            <a:off x="6545685" y="1897966"/>
            <a:ext cx="921585" cy="921585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래픽 13" descr="주택 단색으로 채워진">
            <a:extLst>
              <a:ext uri="{FF2B5EF4-FFF2-40B4-BE49-F238E27FC236}">
                <a16:creationId xmlns:a16="http://schemas.microsoft.com/office/drawing/2014/main" id="{6D67722A-8646-A8F9-EEDD-BBD105A25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9718" y="2018104"/>
            <a:ext cx="693516" cy="693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89DE9F-7E6B-3AE9-4703-D50E8B24AA73}"/>
              </a:ext>
            </a:extLst>
          </p:cNvPr>
          <p:cNvSpPr txBox="1"/>
          <p:nvPr/>
        </p:nvSpPr>
        <p:spPr>
          <a:xfrm>
            <a:off x="541384" y="192405"/>
            <a:ext cx="4916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개인연금 및 주택연금</a:t>
            </a:r>
          </a:p>
        </p:txBody>
      </p:sp>
      <p:sp>
        <p:nvSpPr>
          <p:cNvPr id="29" name="내용 개체 틀 2">
            <a:extLst>
              <a:ext uri="{FF2B5EF4-FFF2-40B4-BE49-F238E27FC236}">
                <a16:creationId xmlns:a16="http://schemas.microsoft.com/office/drawing/2014/main" id="{E4D990E9-B19A-C026-78D8-80101BB79E08}"/>
              </a:ext>
            </a:extLst>
          </p:cNvPr>
          <p:cNvSpPr txBox="1">
            <a:spLocks/>
          </p:cNvSpPr>
          <p:nvPr/>
        </p:nvSpPr>
        <p:spPr>
          <a:xfrm>
            <a:off x="952169" y="3924879"/>
            <a:ext cx="5011784" cy="921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세제적격 연금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1994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최초 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도입되었으며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연간 납입금액에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대하여 세액공제 혜택을 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부여하고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연금 인출 시에는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연금소득세를 내야 함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세제비적격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연금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연금납입에 따른 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세액공제 혜택은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없으나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연금으로 받을 때는 연금소득세가 면제됨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30" name="내용 개체 틀 2">
            <a:extLst>
              <a:ext uri="{FF2B5EF4-FFF2-40B4-BE49-F238E27FC236}">
                <a16:creationId xmlns:a16="http://schemas.microsoft.com/office/drawing/2014/main" id="{1B423D07-2298-4A47-E5E6-604064C39B81}"/>
              </a:ext>
            </a:extLst>
          </p:cNvPr>
          <p:cNvSpPr txBox="1">
            <a:spLocks/>
          </p:cNvSpPr>
          <p:nvPr/>
        </p:nvSpPr>
        <p:spPr>
          <a:xfrm>
            <a:off x="6545685" y="3892185"/>
            <a:ext cx="4900080" cy="921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가입조건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55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세 이상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소유자 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또는 배우자 중 최소 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인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 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공시지가 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12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억 원 이하의 주택이 대상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자택에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거주하면서 연금수령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주택연금은 대출제도로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사망시까지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자택에 거주하면서 연금을 받고 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사망 후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금융회사가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처분하여 대출금과 이자를 회수하는 방식</a:t>
            </a:r>
          </a:p>
        </p:txBody>
      </p:sp>
    </p:spTree>
    <p:extLst>
      <p:ext uri="{BB962C8B-B14F-4D97-AF65-F5344CB8AC3E}">
        <p14:creationId xmlns:p14="http://schemas.microsoft.com/office/powerpoint/2010/main" val="2147613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5207A-9421-427F-AD85-3F5A2443A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36E8E0-5225-8B22-A2F5-12965A6DA1F8}"/>
              </a:ext>
            </a:extLst>
          </p:cNvPr>
          <p:cNvSpPr txBox="1"/>
          <p:nvPr/>
        </p:nvSpPr>
        <p:spPr>
          <a:xfrm>
            <a:off x="541384" y="192405"/>
            <a:ext cx="1010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주요 용어</a:t>
            </a:r>
            <a:endParaRPr lang="ko-KR" altLang="en-US" sz="40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22FD00F-16A6-770A-6B0D-AF8C375128E4}"/>
              </a:ext>
            </a:extLst>
          </p:cNvPr>
          <p:cNvSpPr/>
          <p:nvPr/>
        </p:nvSpPr>
        <p:spPr>
          <a:xfrm>
            <a:off x="623888" y="1592264"/>
            <a:ext cx="10944224" cy="437038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18CD0A04-DB19-48C8-52CB-ABE1F5B1102C}"/>
              </a:ext>
            </a:extLst>
          </p:cNvPr>
          <p:cNvSpPr txBox="1">
            <a:spLocks/>
          </p:cNvSpPr>
          <p:nvPr/>
        </p:nvSpPr>
        <p:spPr>
          <a:xfrm>
            <a:off x="895946" y="1783022"/>
            <a:ext cx="10672166" cy="3938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ko-KR" altLang="en-US" sz="1700" dirty="0" err="1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실질은퇴연령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개인이 형식에 관계없이 정기적 급여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예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월급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를 받는 일을 완전히 그만 두고 </a:t>
            </a:r>
            <a:r>
              <a:rPr lang="ko-KR" altLang="en-US" sz="17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경제활동에서 물러나는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나이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노령연금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국민연금 가입기간이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10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이상이면 본인의 출생연도별 지급개시연령 이후부터 평생 매월 받을 수 있는</a:t>
            </a:r>
            <a:endParaRPr lang="en-US" altLang="ko-KR" sz="1700" dirty="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altLang="ko-KR" sz="17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            </a:t>
            </a:r>
            <a:r>
              <a:rPr lang="ko-KR" altLang="en-US" sz="17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국민연금의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대표적인 급여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유족연금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가입자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였던 자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또는 </a:t>
            </a:r>
            <a:r>
              <a:rPr lang="ko-KR" alt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수급권자의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사망으로 인한 유족의 생계보호를 위한 급여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장애연금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국민연금 가입자가 장애로 인한 소득감소에 대비한 급여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사업장 가입자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국민연금 가입자 중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인 이상의 근로자를 사용하는 사업장의 근로자와 사용자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지역가입자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사업장 가입자가 아닌 사람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임의가입자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소득이 없는 사람이 본인의 선택으로 국민연금에 가입하는 자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소득재분배 정책 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 불평등을 줄이기 위해 시행하는 경제정책</a:t>
            </a:r>
          </a:p>
        </p:txBody>
      </p:sp>
    </p:spTree>
    <p:extLst>
      <p:ext uri="{BB962C8B-B14F-4D97-AF65-F5344CB8AC3E}">
        <p14:creationId xmlns:p14="http://schemas.microsoft.com/office/powerpoint/2010/main" val="25381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0377F-4BC9-AFF4-4F32-3866B0830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AB29EE-CEFC-0EAD-5E79-ED9E20CD325D}"/>
              </a:ext>
            </a:extLst>
          </p:cNvPr>
          <p:cNvSpPr txBox="1"/>
          <p:nvPr/>
        </p:nvSpPr>
        <p:spPr>
          <a:xfrm>
            <a:off x="541384" y="192405"/>
            <a:ext cx="1010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주요 용어</a:t>
            </a:r>
            <a:endParaRPr lang="ko-KR" altLang="en-US" sz="40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D275076-4C58-5CF9-845F-8778E954AB5B}"/>
              </a:ext>
            </a:extLst>
          </p:cNvPr>
          <p:cNvSpPr/>
          <p:nvPr/>
        </p:nvSpPr>
        <p:spPr>
          <a:xfrm>
            <a:off x="623888" y="1592263"/>
            <a:ext cx="10944224" cy="4789487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71C4FAD3-340C-CDC9-21B4-5C30A0EE7460}"/>
              </a:ext>
            </a:extLst>
          </p:cNvPr>
          <p:cNvSpPr txBox="1">
            <a:spLocks/>
          </p:cNvSpPr>
          <p:nvPr/>
        </p:nvSpPr>
        <p:spPr>
          <a:xfrm>
            <a:off x="623888" y="1638652"/>
            <a:ext cx="11685343" cy="3938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ko-KR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A </a:t>
            </a: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값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국민연금 전체 가입자의 최근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년간 </a:t>
            </a:r>
            <a:r>
              <a:rPr lang="ko-KR" altLang="en-US" sz="1700" dirty="0" err="1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평균소득월액을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평균한 값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ko-KR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B </a:t>
            </a: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값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가입자 본인의 가입기간 중 </a:t>
            </a:r>
            <a:r>
              <a:rPr lang="ko-KR" altLang="en-US" sz="1700" dirty="0" err="1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기준소득월액의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700" dirty="0" err="1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평균액</a:t>
            </a:r>
            <a:endParaRPr lang="ko-KR" altLang="en-US" sz="1700" dirty="0">
              <a:solidFill>
                <a:srgbClr val="40404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완전적립방식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미래 급여지급액에 대한 재원을 전액 조달하는 적립방식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완전부과방식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급여의 지급 사유가 발생할 때마다 </a:t>
            </a:r>
            <a:r>
              <a:rPr lang="ko-KR" altLang="en-US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그 발생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수준에 맞게 급여액을 조달하는 </a:t>
            </a:r>
            <a:r>
              <a:rPr lang="ko-KR" altLang="en-US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재정방식으로</a:t>
            </a:r>
            <a:r>
              <a:rPr lang="en-US" altLang="ko-KR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원칙적으로 적립</a:t>
            </a:r>
            <a:endParaRPr lang="en-US" altLang="ko-KR" sz="1700">
              <a:solidFill>
                <a:srgbClr val="40404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ko-KR" altLang="en-US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                     재원이 없이 운영되는 방식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70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모수개혁</a:t>
            </a:r>
            <a:r>
              <a:rPr lang="ko-KR" altLang="en-US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기존의 체제를 유지한 상태에서 일부 </a:t>
            </a:r>
            <a:r>
              <a:rPr lang="ko-KR" altLang="en-US" sz="1700" dirty="0" err="1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모수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(parameter)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만을 조정하는 방식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구조개혁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연금의 틀 자체를 재편해 문제점을 해결하는 방식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확정급여형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근로자가 받을 퇴직급여의 수준이 사전에 결정된 퇴직연금제도로 운용의 책임이 회사에 있음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확정기여형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사용자가 부담해야 할 부담금 수준이 사전에 결정된 퇴직연금제도로 운용의 책임이 근로자에게 있음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개인형 </a:t>
            </a:r>
            <a:r>
              <a:rPr lang="en-US" altLang="ko-KR" sz="1700" dirty="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IRP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이직 및 전직 시 퇴직급여를 계속 운용하거나 추가 납입하여 노후를 대비하는 제도로 운용의 </a:t>
            </a:r>
            <a:r>
              <a:rPr lang="ko-KR" altLang="en-US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책임이 개인에게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있음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700">
                <a:solidFill>
                  <a:srgbClr val="D479B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주택연금</a:t>
            </a:r>
            <a:r>
              <a:rPr lang="ko-KR" altLang="en-US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700" dirty="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안정적인 노후소득 확보를 위해 가입자가 가지고 있는 주택을 </a:t>
            </a:r>
            <a:r>
              <a:rPr lang="ko-KR" altLang="en-US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담보로 연금을 지급받고 사망 후 금융회사가</a:t>
            </a:r>
            <a:endParaRPr lang="en-US" altLang="ko-KR" sz="1700">
              <a:solidFill>
                <a:srgbClr val="40404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altLang="ko-KR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            </a:t>
            </a:r>
            <a:r>
              <a:rPr lang="ko-KR" altLang="en-US" sz="1700">
                <a:solidFill>
                  <a:srgbClr val="40404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처분하여 대출금과 이자를 회수하는 제도</a:t>
            </a:r>
            <a:endParaRPr lang="ko-KR" altLang="en-US" sz="1700" dirty="0">
              <a:solidFill>
                <a:srgbClr val="40404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829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DBBC3-F790-5D5A-32E1-A15613F88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D9F3E-A206-D5BC-B771-DF85583CD570}"/>
              </a:ext>
            </a:extLst>
          </p:cNvPr>
          <p:cNvSpPr txBox="1"/>
          <p:nvPr/>
        </p:nvSpPr>
        <p:spPr>
          <a:xfrm>
            <a:off x="541384" y="192405"/>
            <a:ext cx="230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학습 개요</a:t>
            </a:r>
            <a:endParaRPr lang="ko-KR" altLang="en-US" sz="40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F8225815-E8A7-6F12-A50F-E4AB8B77F779}"/>
              </a:ext>
            </a:extLst>
          </p:cNvPr>
          <p:cNvSpPr txBox="1">
            <a:spLocks/>
          </p:cNvSpPr>
          <p:nvPr/>
        </p:nvSpPr>
        <p:spPr>
          <a:xfrm>
            <a:off x="541383" y="1449388"/>
            <a:ext cx="10941555" cy="269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저출산 및 장수가 불러오는 사회적 현상과 우리나라 연금제도에 대해 이해한다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.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ea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5117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CB4C8-BE14-A144-F30F-9CAB78032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22B89E0-88CC-5ED1-254B-8D77A959FA67}"/>
              </a:ext>
            </a:extLst>
          </p:cNvPr>
          <p:cNvSpPr/>
          <p:nvPr/>
        </p:nvSpPr>
        <p:spPr>
          <a:xfrm>
            <a:off x="623887" y="1592263"/>
            <a:ext cx="5364835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E179E14-7966-C264-2C12-85BB094CA337}"/>
              </a:ext>
            </a:extLst>
          </p:cNvPr>
          <p:cNvSpPr/>
          <p:nvPr/>
        </p:nvSpPr>
        <p:spPr>
          <a:xfrm>
            <a:off x="6203279" y="1592263"/>
            <a:ext cx="5364835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연금을 받는 동안 매년 전국소비자 </a:t>
            </a:r>
          </a:p>
          <a:p>
            <a:pPr algn="ctr"/>
            <a:r>
              <a:rPr lang="ko-KR" altLang="en-US"/>
              <a:t>물가 변동률을 반영하여 연금액을 조정함으로써 </a:t>
            </a:r>
          </a:p>
          <a:p>
            <a:pPr algn="ctr"/>
            <a:r>
              <a:rPr lang="ko-KR" altLang="en-US"/>
              <a:t>물가가 인상되더라도 연금액의 </a:t>
            </a:r>
          </a:p>
          <a:p>
            <a:pPr algn="ctr"/>
            <a:r>
              <a:rPr lang="ko-KR" altLang="en-US"/>
              <a:t>실질가치를 보장</a:t>
            </a: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C44489BE-4FBC-323B-83F3-BD0FA166FC2C}"/>
              </a:ext>
            </a:extLst>
          </p:cNvPr>
          <p:cNvSpPr txBox="1">
            <a:spLocks/>
          </p:cNvSpPr>
          <p:nvPr/>
        </p:nvSpPr>
        <p:spPr>
          <a:xfrm>
            <a:off x="952170" y="3035988"/>
            <a:ext cx="4797226" cy="921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노후의 기본적인 생활 보장을 위한 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층 제도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강제가입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안정성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소득재분배 기능</a:t>
            </a:r>
            <a:r>
              <a:rPr lang="en-US" altLang="ko-KR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물가상승률</a:t>
            </a:r>
            <a:br>
              <a:rPr lang="en-US" altLang="ko-KR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</a:br>
            <a:r>
              <a: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반영으로 연금의 실질 가치를 제고하는 제도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ko-KR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8EE2A7E0-8EB5-645A-2141-370258287C93}"/>
              </a:ext>
            </a:extLst>
          </p:cNvPr>
          <p:cNvSpPr txBox="1">
            <a:spLocks/>
          </p:cNvSpPr>
          <p:nvPr/>
        </p:nvSpPr>
        <p:spPr>
          <a:xfrm>
            <a:off x="6545685" y="3003294"/>
            <a:ext cx="4879060" cy="921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사적연금 제도로 다층의 체제를 구축하여 노후소득보장을 실현하도록 갖춤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여유로운 생활을 위해 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층 및 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층 </a:t>
            </a:r>
            <a:r>
              <a: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등의 제도를</a:t>
            </a:r>
            <a:br>
              <a:rPr lang="en-US" altLang="ko-KR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</a:br>
            <a:r>
              <a: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갖춤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 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주택연금 제도를 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층으로 분류하기도 함</a:t>
            </a: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DB6C8295-0128-BCBA-9A4C-7869813A3B14}"/>
              </a:ext>
            </a:extLst>
          </p:cNvPr>
          <p:cNvSpPr txBox="1">
            <a:spLocks/>
          </p:cNvSpPr>
          <p:nvPr/>
        </p:nvSpPr>
        <p:spPr>
          <a:xfrm>
            <a:off x="1987787" y="2067293"/>
            <a:ext cx="3761608" cy="92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7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국민연금제도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5404756-E56D-7A4A-078E-F83728F94B2B}"/>
              </a:ext>
            </a:extLst>
          </p:cNvPr>
          <p:cNvSpPr/>
          <p:nvPr/>
        </p:nvSpPr>
        <p:spPr>
          <a:xfrm>
            <a:off x="952169" y="1897966"/>
            <a:ext cx="921585" cy="921585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래픽 10" descr="화폐 단색으로 채워진">
            <a:extLst>
              <a:ext uri="{FF2B5EF4-FFF2-40B4-BE49-F238E27FC236}">
                <a16:creationId xmlns:a16="http://schemas.microsoft.com/office/drawing/2014/main" id="{58F49B29-7752-39B9-982B-9C73F2003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202" y="2018104"/>
            <a:ext cx="693516" cy="693516"/>
          </a:xfrm>
          <a:prstGeom prst="rect">
            <a:avLst/>
          </a:prstGeom>
        </p:spPr>
      </p:pic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05B75E58-88A8-773F-B26B-978F7349499A}"/>
              </a:ext>
            </a:extLst>
          </p:cNvPr>
          <p:cNvSpPr txBox="1">
            <a:spLocks/>
          </p:cNvSpPr>
          <p:nvPr/>
        </p:nvSpPr>
        <p:spPr>
          <a:xfrm>
            <a:off x="7581303" y="2070981"/>
            <a:ext cx="3761608" cy="92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700" spc="-15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퇴직연금</a:t>
            </a:r>
            <a:r>
              <a:rPr lang="en-US" altLang="ko-KR" sz="2700" spc="-15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/</a:t>
            </a:r>
            <a:r>
              <a:rPr lang="ko-KR" altLang="en-US" sz="2700" spc="-15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개인연금</a:t>
            </a:r>
            <a:r>
              <a:rPr lang="en-US" altLang="ko-KR" sz="2700" spc="-15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/</a:t>
            </a:r>
            <a:r>
              <a:rPr lang="ko-KR" altLang="en-US" sz="2700" spc="-15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주택연금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7B2D1192-160D-3051-592E-9382D2E1790E}"/>
              </a:ext>
            </a:extLst>
          </p:cNvPr>
          <p:cNvSpPr/>
          <p:nvPr/>
        </p:nvSpPr>
        <p:spPr>
          <a:xfrm>
            <a:off x="6545685" y="1897966"/>
            <a:ext cx="921585" cy="921585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래픽 13" descr="돼지 저금통 단색으로 채워진">
            <a:extLst>
              <a:ext uri="{FF2B5EF4-FFF2-40B4-BE49-F238E27FC236}">
                <a16:creationId xmlns:a16="http://schemas.microsoft.com/office/drawing/2014/main" id="{A3DB693E-FD8F-BCEA-ADAE-D0F3D0C54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9718" y="2018104"/>
            <a:ext cx="693516" cy="693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EFE52B-D4A4-6ADC-50B5-6C42D576A113}"/>
              </a:ext>
            </a:extLst>
          </p:cNvPr>
          <p:cNvSpPr txBox="1"/>
          <p:nvPr/>
        </p:nvSpPr>
        <p:spPr>
          <a:xfrm>
            <a:off x="541384" y="192405"/>
            <a:ext cx="1172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요약</a:t>
            </a:r>
          </a:p>
        </p:txBody>
      </p:sp>
    </p:spTree>
    <p:extLst>
      <p:ext uri="{BB962C8B-B14F-4D97-AF65-F5344CB8AC3E}">
        <p14:creationId xmlns:p14="http://schemas.microsoft.com/office/powerpoint/2010/main" val="2638495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2C5A338-ECC9-8269-C804-2C2C0332CE21}"/>
              </a:ext>
            </a:extLst>
          </p:cNvPr>
          <p:cNvSpPr txBox="1"/>
          <p:nvPr/>
        </p:nvSpPr>
        <p:spPr>
          <a:xfrm>
            <a:off x="300753" y="160321"/>
            <a:ext cx="5299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별첨 </a:t>
            </a:r>
            <a:r>
              <a:rPr lang="en-US" altLang="ko-KR" sz="32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- </a:t>
            </a:r>
            <a:r>
              <a:rPr lang="ko-KR" altLang="en-US" sz="32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국민연금의 당면과제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D88DA-EB79-0A27-B255-B37E815CF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2F3EA3-DC07-AE52-4610-E5C4CF9F7BD7}"/>
              </a:ext>
            </a:extLst>
          </p:cNvPr>
          <p:cNvSpPr txBox="1"/>
          <p:nvPr/>
        </p:nvSpPr>
        <p:spPr>
          <a:xfrm>
            <a:off x="541384" y="192405"/>
            <a:ext cx="230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학습 목표</a:t>
            </a:r>
            <a:endParaRPr lang="ko-KR" altLang="en-US" sz="40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357985A2-A130-29AF-4033-AE219D5988D6}"/>
              </a:ext>
            </a:extLst>
          </p:cNvPr>
          <p:cNvSpPr txBox="1">
            <a:spLocks/>
          </p:cNvSpPr>
          <p:nvPr/>
        </p:nvSpPr>
        <p:spPr>
          <a:xfrm>
            <a:off x="541383" y="1449388"/>
            <a:ext cx="10941555" cy="269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노후에 필요한 최소생활비 및 적정생활비의 차이를 알 수 있다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더불어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, </a:t>
            </a: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장수가 불러오는 사회적 현상에 대해 이해하고 설명할 수 있다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국민연금의 특징 등 국민연금 제도에 대해 자세히 이해하고 설명할 수 있다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퇴직연금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, </a:t>
            </a: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개인연금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, </a:t>
            </a: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주택연금의 차이점을 알 수 있다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Pretendard Medium" panose="02000603000000020004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altLang="ko-KR" sz="2400">
              <a:solidFill>
                <a:schemeClr val="tx1">
                  <a:lumMod val="75000"/>
                  <a:lumOff val="25000"/>
                </a:schemeClr>
              </a:solidFill>
              <a:ea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7116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710BB-5BC9-812B-C45F-D0089D118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4BA17C9A-DE9C-996E-3CA0-EFBDF16ABE0D}"/>
              </a:ext>
            </a:extLst>
          </p:cNvPr>
          <p:cNvSpPr/>
          <p:nvPr/>
        </p:nvSpPr>
        <p:spPr>
          <a:xfrm>
            <a:off x="623887" y="1592263"/>
            <a:ext cx="5364835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8EAD9B6F-AFEA-6E26-DAE0-706F5DB686A1}"/>
              </a:ext>
            </a:extLst>
          </p:cNvPr>
          <p:cNvSpPr/>
          <p:nvPr/>
        </p:nvSpPr>
        <p:spPr>
          <a:xfrm>
            <a:off x="6203279" y="1592263"/>
            <a:ext cx="5364835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연금을 받는 동안 매년 전국소비자 </a:t>
            </a:r>
          </a:p>
          <a:p>
            <a:pPr algn="ctr"/>
            <a:r>
              <a:rPr lang="ko-KR" altLang="en-US"/>
              <a:t>물가 변동률을 반영하여 연금액을 조정함으로써 </a:t>
            </a:r>
          </a:p>
          <a:p>
            <a:pPr algn="ctr"/>
            <a:r>
              <a:rPr lang="ko-KR" altLang="en-US"/>
              <a:t>물가가 인상되더라도 연금액의 </a:t>
            </a:r>
          </a:p>
          <a:p>
            <a:pPr algn="ctr"/>
            <a:r>
              <a:rPr lang="ko-KR" altLang="en-US"/>
              <a:t>실질가치를 보장</a:t>
            </a: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88F466F9-7F8B-1D00-0319-38C697A4A30A}"/>
              </a:ext>
            </a:extLst>
          </p:cNvPr>
          <p:cNvSpPr txBox="1">
            <a:spLocks/>
          </p:cNvSpPr>
          <p:nvPr/>
        </p:nvSpPr>
        <p:spPr>
          <a:xfrm>
            <a:off x="952170" y="3035988"/>
            <a:ext cx="4797226" cy="921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인구구조의 영향을 받아 기금고갈 우려 있음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2041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년 수지 적자 전환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2055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년 완전 고갈예상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(5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차 재정추계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altLang="ko-KR" sz="1800" dirty="0">
              <a:solidFill>
                <a:schemeClr val="tx1">
                  <a:lumMod val="75000"/>
                  <a:lumOff val="25000"/>
                </a:schemeClr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5A0114AA-4FBE-7A02-B5FE-C94C41861660}"/>
              </a:ext>
            </a:extLst>
          </p:cNvPr>
          <p:cNvSpPr txBox="1">
            <a:spLocks/>
          </p:cNvSpPr>
          <p:nvPr/>
        </p:nvSpPr>
        <p:spPr>
          <a:xfrm>
            <a:off x="6545685" y="3003294"/>
            <a:ext cx="5131308" cy="3065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현 제도로는 미래세대 부담 증가로 인한 세대간         갈등 발생 우려가 있어 연금개혁을 진행해야 함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연금개혁의 방법 중 </a:t>
            </a:r>
            <a:r>
              <a:rPr lang="ko-KR" alt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모수적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개혁은 기존 제도를         유지하면서 가입자의 보험료 인상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연금수급 개시     연령 상향 조정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연금급여 축소의 방법으로 해결        하는 방식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구조적 개혁은 기존 제도의 틀을 바꾸는 방법으로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  DB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에서 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DC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로 </a:t>
            </a:r>
            <a:r>
              <a: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전환 등이 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해당됨</a:t>
            </a: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5737527A-5A8B-AA8E-2753-EE93DE5B3A69}"/>
              </a:ext>
            </a:extLst>
          </p:cNvPr>
          <p:cNvSpPr txBox="1">
            <a:spLocks/>
          </p:cNvSpPr>
          <p:nvPr/>
        </p:nvSpPr>
        <p:spPr>
          <a:xfrm>
            <a:off x="1987787" y="2067293"/>
            <a:ext cx="3761608" cy="92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7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기금고갈 우려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BB49F62-80CE-19E8-FA2C-B51BDBC73E29}"/>
              </a:ext>
            </a:extLst>
          </p:cNvPr>
          <p:cNvSpPr/>
          <p:nvPr/>
        </p:nvSpPr>
        <p:spPr>
          <a:xfrm>
            <a:off x="952169" y="1897966"/>
            <a:ext cx="921585" cy="921585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래픽 10" descr="화폐 단색으로 채워진">
            <a:extLst>
              <a:ext uri="{FF2B5EF4-FFF2-40B4-BE49-F238E27FC236}">
                <a16:creationId xmlns:a16="http://schemas.microsoft.com/office/drawing/2014/main" id="{BD8EA11C-397A-6D5E-335B-AE47AA67E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202" y="2018104"/>
            <a:ext cx="693516" cy="693516"/>
          </a:xfrm>
          <a:prstGeom prst="rect">
            <a:avLst/>
          </a:prstGeom>
        </p:spPr>
      </p:pic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8FDDFC29-BA62-63B8-34B9-3E7A8BDE798F}"/>
              </a:ext>
            </a:extLst>
          </p:cNvPr>
          <p:cNvSpPr txBox="1">
            <a:spLocks/>
          </p:cNvSpPr>
          <p:nvPr/>
        </p:nvSpPr>
        <p:spPr>
          <a:xfrm>
            <a:off x="7581303" y="1940016"/>
            <a:ext cx="3761608" cy="921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7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미래세대 부담완화를 위한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7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연금개혁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0168F20-0A9D-1410-A9A9-E68D18FA77CC}"/>
              </a:ext>
            </a:extLst>
          </p:cNvPr>
          <p:cNvSpPr/>
          <p:nvPr/>
        </p:nvSpPr>
        <p:spPr>
          <a:xfrm>
            <a:off x="6545685" y="1897966"/>
            <a:ext cx="921585" cy="921585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래픽 13" descr="돼지 저금통 단색으로 채워진">
            <a:extLst>
              <a:ext uri="{FF2B5EF4-FFF2-40B4-BE49-F238E27FC236}">
                <a16:creationId xmlns:a16="http://schemas.microsoft.com/office/drawing/2014/main" id="{99BD38F2-031B-FFCB-3899-9C7476A04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9718" y="2018104"/>
            <a:ext cx="693516" cy="693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D897FB-91A1-4D6B-AB7D-70CEAE153C21}"/>
              </a:ext>
            </a:extLst>
          </p:cNvPr>
          <p:cNvSpPr txBox="1"/>
          <p:nvPr/>
        </p:nvSpPr>
        <p:spPr>
          <a:xfrm>
            <a:off x="541384" y="192405"/>
            <a:ext cx="6290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별첨 </a:t>
            </a:r>
            <a:r>
              <a:rPr lang="en-US" altLang="ko-KR" sz="40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- </a:t>
            </a:r>
            <a:r>
              <a:rPr lang="ko-KR" altLang="en-US" sz="40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국민연금의 당면과제</a:t>
            </a:r>
          </a:p>
        </p:txBody>
      </p:sp>
      <p:pic>
        <p:nvPicPr>
          <p:cNvPr id="8" name="그림 7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A758A6-F279-3FAC-6913-0006A2243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413" y="0"/>
            <a:ext cx="12236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15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7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9257C-6462-DA53-F890-EA5200B66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69520140-402A-BB26-AE6C-B72F0F6CD1ED}"/>
              </a:ext>
            </a:extLst>
          </p:cNvPr>
          <p:cNvSpPr/>
          <p:nvPr/>
        </p:nvSpPr>
        <p:spPr>
          <a:xfrm>
            <a:off x="623888" y="1592264"/>
            <a:ext cx="10944224" cy="465924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21C8181B-EFB3-3A1C-65BE-100C265A60C6}"/>
              </a:ext>
            </a:extLst>
          </p:cNvPr>
          <p:cNvSpPr txBox="1">
            <a:spLocks/>
          </p:cNvSpPr>
          <p:nvPr/>
        </p:nvSpPr>
        <p:spPr>
          <a:xfrm>
            <a:off x="791650" y="2123346"/>
            <a:ext cx="10723797" cy="4324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en-US" altLang="ko-KR" sz="2000" b="0" i="0" u="none" strike="noStrike" baseline="0" dirty="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10</a:t>
            </a:r>
            <a:r>
              <a:rPr lang="ko-KR" altLang="en-US" sz="2000" b="0" i="0" u="none" strike="noStrike" baseline="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대들 국민연금 </a:t>
            </a:r>
            <a:r>
              <a:rPr lang="ko-KR" altLang="en-US" sz="2000" b="0" i="0" u="none" strike="noStrike" baseline="0" dirty="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‘폭탄‘ 떠안을 우리 얘긴 안 듣나요</a:t>
            </a:r>
            <a:r>
              <a:rPr lang="en-US" altLang="ko-KR" sz="2000" b="0" i="0" u="none" strike="noStrike" baseline="0" dirty="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 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년간 공청회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24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회 심층면접 때도 청소년층 한번도 안 불러 논의 소외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21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대 국회에서 국민연금 개혁이 끝내 불발됐다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부담을 떠안게 된 미래세대의 생각은 어떨까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동아일보는 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3∼8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일 대한민국 아동총회 의장단 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명을 포함한 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12∼18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세 청소년 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10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명을 인터뷰했다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이들은 “</a:t>
            </a: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어른 중심의 </a:t>
            </a:r>
            <a:br>
              <a:rPr lang="en-US" altLang="ko-KR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‘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기울어진 논의 </a:t>
            </a:r>
            <a:r>
              <a:rPr lang="ko-KR" altLang="en-US" sz="16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구조’가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미래세대에 불리한 결과를 </a:t>
            </a:r>
            <a:r>
              <a:rPr lang="ko-KR" altLang="en-US" sz="16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초래했다”고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호소했다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김민재 군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(18)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은 “기금 고갈을 </a:t>
            </a: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우려한다면서 개혁을</a:t>
            </a:r>
            <a:br>
              <a:rPr lang="en-US" altLang="ko-KR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미루거나 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‘더 </a:t>
            </a:r>
            <a:r>
              <a:rPr lang="ko-KR" altLang="en-US" sz="16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받겠다’는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건 </a:t>
            </a:r>
            <a:r>
              <a:rPr lang="ko-KR" altLang="en-US" sz="16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비상식적”이라며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“곧 연금 받을 어른만 모여서 왜곡된 결론을 낸 것 </a:t>
            </a:r>
            <a:r>
              <a:rPr lang="ko-KR" altLang="en-US" sz="16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아니냐”</a:t>
            </a:r>
            <a:r>
              <a:rPr lang="ko-KR" altLang="en-US" sz="1600" b="0" i="0" u="none" strike="noStrike" baseline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고</a:t>
            </a: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꼬집었다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..(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중략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 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“2%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포인트요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? 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그렇게 큰 차이도 아닌 것 같은데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….”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대전의 한 중학교 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학년에 다니는 </a:t>
            </a:r>
            <a:r>
              <a:rPr lang="ko-KR" altLang="en-US" sz="16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이유담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양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(15)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은 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8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일 이렇게 말하며 허탈하게 웃었다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전날 국회 연금개혁특별위원회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연금특위</a:t>
            </a:r>
            <a:r>
              <a:rPr lang="en-US" altLang="ko-KR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</a:t>
            </a:r>
            <a:br>
              <a:rPr lang="en-US" altLang="ko-KR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소득대체율 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인상안에 대해 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2%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포인트 차에서 견해차를 좁히지 못해 연금개혁이 좌초될 </a:t>
            </a: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위기라는 소식을 접한 참이었다</a:t>
            </a:r>
            <a:r>
              <a:rPr lang="en-US" altLang="ko-KR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  <a:br>
              <a:rPr lang="en-US" altLang="ko-KR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 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양은 인터뷰 중 한숨을 쉬며 “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소득대체율이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 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얼마가 되든 결국 우리 세대에 기금이 </a:t>
            </a: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고갈되는 건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마찬가지</a:t>
            </a:r>
            <a:r>
              <a:rPr lang="ko-KR" altLang="en-US" sz="16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”라고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했다</a:t>
            </a:r>
            <a:r>
              <a:rPr lang="en-US" altLang="ko-KR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 양은</a:t>
            </a:r>
            <a:br>
              <a:rPr lang="en-US" altLang="ko-KR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“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미래 세대에게 부담만 강요할 게 아니라 하루빨리 청소년 세대의 의견을 반영해 합리적인 방안을 찾았으면 </a:t>
            </a:r>
            <a:r>
              <a:rPr lang="ko-KR" altLang="en-US" sz="16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한다”고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했다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이하 생략</a:t>
            </a:r>
            <a:r>
              <a:rPr lang="en-US" altLang="ko-KR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75141-7C68-6F1D-8E0F-66A723A21A2B}"/>
              </a:ext>
            </a:extLst>
          </p:cNvPr>
          <p:cNvSpPr txBox="1"/>
          <p:nvPr/>
        </p:nvSpPr>
        <p:spPr>
          <a:xfrm>
            <a:off x="5419448" y="164219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400" b="0" i="0" u="none" strike="noStrike" baseline="0">
                <a:solidFill>
                  <a:schemeClr val="bg1">
                    <a:lumMod val="50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자료</a:t>
            </a:r>
            <a:r>
              <a:rPr lang="en-US" altLang="ko-KR" sz="1400" b="0" i="0" u="none" strike="noStrike" baseline="0">
                <a:solidFill>
                  <a:schemeClr val="bg1">
                    <a:lumMod val="50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400" b="0" i="0" u="none" strike="noStrike" baseline="0">
                <a:solidFill>
                  <a:schemeClr val="bg1">
                    <a:lumMod val="50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동아일보</a:t>
            </a:r>
            <a:r>
              <a:rPr lang="en-US" altLang="ko-KR" sz="1400" b="0" i="0" u="none" strike="noStrike" baseline="0">
                <a:solidFill>
                  <a:schemeClr val="bg1">
                    <a:lumMod val="50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2025. 5. 10.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5B661-B664-F8F7-604D-7CEF45EA9551}"/>
              </a:ext>
            </a:extLst>
          </p:cNvPr>
          <p:cNvSpPr txBox="1"/>
          <p:nvPr/>
        </p:nvSpPr>
        <p:spPr>
          <a:xfrm>
            <a:off x="541384" y="192405"/>
            <a:ext cx="230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생각 열기</a:t>
            </a:r>
            <a:endParaRPr lang="ko-KR" altLang="en-US" sz="40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8750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2386268-D211-719A-5C82-1BB991C8217D}"/>
              </a:ext>
            </a:extLst>
          </p:cNvPr>
          <p:cNvSpPr/>
          <p:nvPr/>
        </p:nvSpPr>
        <p:spPr>
          <a:xfrm>
            <a:off x="623887" y="1592263"/>
            <a:ext cx="3513268" cy="4928368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A2FB556D-315E-F1A1-5F39-AD48D73A49DB}"/>
              </a:ext>
            </a:extLst>
          </p:cNvPr>
          <p:cNvSpPr/>
          <p:nvPr/>
        </p:nvSpPr>
        <p:spPr>
          <a:xfrm>
            <a:off x="4339365" y="1594670"/>
            <a:ext cx="3513268" cy="4928368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AA8753C2-2982-7377-680B-C56B149015E5}"/>
              </a:ext>
            </a:extLst>
          </p:cNvPr>
          <p:cNvSpPr/>
          <p:nvPr/>
        </p:nvSpPr>
        <p:spPr>
          <a:xfrm>
            <a:off x="8054844" y="1592263"/>
            <a:ext cx="3513268" cy="4928368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rcRect l="18864" r="13358" b="20339"/>
          <a:stretch/>
        </p:blipFill>
        <p:spPr>
          <a:xfrm>
            <a:off x="8161206" y="3400296"/>
            <a:ext cx="3317107" cy="2671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C7B461-0B6F-B3C2-E89A-7C04734747C7}"/>
              </a:ext>
            </a:extLst>
          </p:cNvPr>
          <p:cNvSpPr txBox="1"/>
          <p:nvPr/>
        </p:nvSpPr>
        <p:spPr>
          <a:xfrm>
            <a:off x="623886" y="2834342"/>
            <a:ext cx="3513268" cy="4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저출산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E666B-FE5A-3254-9257-47CE35258F85}"/>
              </a:ext>
            </a:extLst>
          </p:cNvPr>
          <p:cNvSpPr txBox="1"/>
          <p:nvPr/>
        </p:nvSpPr>
        <p:spPr>
          <a:xfrm>
            <a:off x="638674" y="3384184"/>
            <a:ext cx="3513268" cy="3021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출산율이 낮아져서 합계 출산율이</a:t>
            </a:r>
            <a:b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인구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유지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수준인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2.1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명 미만으로</a:t>
            </a:r>
            <a:b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떨어진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상태를 의미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OECD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기준으로 합계출산율이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2.1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명 이하는 저출산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합계출산율 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1.3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명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이하는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초저출산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우리나라는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1984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1.74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명으로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저출산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사회 진입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2001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초저출산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사회로 진입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2024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기준 합계출산율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0.74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7EF8E46C-80CB-D24C-617D-DF0DB7B36B3B}"/>
              </a:ext>
            </a:extLst>
          </p:cNvPr>
          <p:cNvSpPr/>
          <p:nvPr/>
        </p:nvSpPr>
        <p:spPr>
          <a:xfrm>
            <a:off x="1872520" y="1767865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4C1725-8971-0801-ED10-0B991854A174}"/>
              </a:ext>
            </a:extLst>
          </p:cNvPr>
          <p:cNvSpPr txBox="1"/>
          <p:nvPr/>
        </p:nvSpPr>
        <p:spPr>
          <a:xfrm>
            <a:off x="4339365" y="2834342"/>
            <a:ext cx="351326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연금제도에 미치는 영향</a:t>
            </a:r>
            <a:endParaRPr lang="ko-KR" altLang="en-US" sz="2400" dirty="0">
              <a:solidFill>
                <a:srgbClr val="D479B2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1950B2-ADF2-ED1F-C50C-9FDB60361D2A}"/>
              </a:ext>
            </a:extLst>
          </p:cNvPr>
          <p:cNvSpPr txBox="1"/>
          <p:nvPr/>
        </p:nvSpPr>
        <p:spPr>
          <a:xfrm>
            <a:off x="4327017" y="3384184"/>
            <a:ext cx="3525616" cy="95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이전 세대를 부양할 인구의 감소로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노년부양비 증가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연금제도의 지속가능성에 문제 발생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04414C9-1ABB-DD3C-75EA-28F135C8ED96}"/>
              </a:ext>
            </a:extLst>
          </p:cNvPr>
          <p:cNvSpPr/>
          <p:nvPr/>
        </p:nvSpPr>
        <p:spPr>
          <a:xfrm>
            <a:off x="5587998" y="1767865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8B2CE3-E710-DF27-EDA6-8FDC45B95D65}"/>
              </a:ext>
            </a:extLst>
          </p:cNvPr>
          <p:cNvSpPr txBox="1"/>
          <p:nvPr/>
        </p:nvSpPr>
        <p:spPr>
          <a:xfrm>
            <a:off x="8059061" y="2834342"/>
            <a:ext cx="3521398" cy="4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노년부양비</a:t>
            </a:r>
            <a:endParaRPr lang="ko-KR" altLang="en-US" sz="2400" dirty="0">
              <a:solidFill>
                <a:srgbClr val="D479B2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C872EB2-6FA9-ECA2-B11E-FC99C54DDAE9}"/>
              </a:ext>
            </a:extLst>
          </p:cNvPr>
          <p:cNvSpPr/>
          <p:nvPr/>
        </p:nvSpPr>
        <p:spPr>
          <a:xfrm>
            <a:off x="9303477" y="1767865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4" name="그래픽 23" descr="여자 아이가 있는 가족 단색으로 채워진">
            <a:extLst>
              <a:ext uri="{FF2B5EF4-FFF2-40B4-BE49-F238E27FC236}">
                <a16:creationId xmlns:a16="http://schemas.microsoft.com/office/drawing/2014/main" id="{CFC6D4B4-5978-549D-2264-A8FAE9F29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013024" y="1901630"/>
            <a:ext cx="764568" cy="764568"/>
          </a:xfrm>
          <a:prstGeom prst="rect">
            <a:avLst/>
          </a:prstGeom>
        </p:spPr>
      </p:pic>
      <p:pic>
        <p:nvPicPr>
          <p:cNvPr id="25" name="그래픽 24" descr="지팡이를 든 남자 단색으로 채워진">
            <a:extLst>
              <a:ext uri="{FF2B5EF4-FFF2-40B4-BE49-F238E27FC236}">
                <a16:creationId xmlns:a16="http://schemas.microsoft.com/office/drawing/2014/main" id="{669E69F7-897A-37F2-AE69-E3E6B4E5F5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437475" y="1901630"/>
            <a:ext cx="764568" cy="76456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08917BA-F0EC-BC97-9BA0-46199920B44A}"/>
              </a:ext>
            </a:extLst>
          </p:cNvPr>
          <p:cNvSpPr txBox="1"/>
          <p:nvPr/>
        </p:nvSpPr>
        <p:spPr>
          <a:xfrm>
            <a:off x="541384" y="192405"/>
            <a:ext cx="7529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저출산이 연금제도에 미치는 영향</a:t>
            </a:r>
          </a:p>
        </p:txBody>
      </p:sp>
      <p:pic>
        <p:nvPicPr>
          <p:cNvPr id="37" name="그래픽 36" descr="금고 단색으로 채워진">
            <a:extLst>
              <a:ext uri="{FF2B5EF4-FFF2-40B4-BE49-F238E27FC236}">
                <a16:creationId xmlns:a16="http://schemas.microsoft.com/office/drawing/2014/main" id="{474F8E9C-29C7-BFBF-353C-2AE5B6BF3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13715" y="1890143"/>
            <a:ext cx="764568" cy="7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87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B8134BD6-4830-33D8-5B63-B45E2D2A0153}"/>
              </a:ext>
            </a:extLst>
          </p:cNvPr>
          <p:cNvSpPr/>
          <p:nvPr/>
        </p:nvSpPr>
        <p:spPr>
          <a:xfrm>
            <a:off x="623887" y="1592263"/>
            <a:ext cx="3513268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5E5F4FA0-2D1C-E687-4C0D-91D856B405D7}"/>
              </a:ext>
            </a:extLst>
          </p:cNvPr>
          <p:cNvSpPr/>
          <p:nvPr/>
        </p:nvSpPr>
        <p:spPr>
          <a:xfrm>
            <a:off x="4339365" y="1594670"/>
            <a:ext cx="3513268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9C760DA-AD61-FCAF-CA41-562902621E30}"/>
              </a:ext>
            </a:extLst>
          </p:cNvPr>
          <p:cNvSpPr/>
          <p:nvPr/>
        </p:nvSpPr>
        <p:spPr>
          <a:xfrm>
            <a:off x="8054844" y="1592263"/>
            <a:ext cx="3513268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E209F-3049-0DF0-112B-4BF58D21C7C3}"/>
              </a:ext>
            </a:extLst>
          </p:cNvPr>
          <p:cNvSpPr txBox="1"/>
          <p:nvPr/>
        </p:nvSpPr>
        <p:spPr>
          <a:xfrm>
            <a:off x="623886" y="3033927"/>
            <a:ext cx="3513268" cy="4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무전장수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58372-5A0B-B096-F30B-24780AAD9323}"/>
              </a:ext>
            </a:extLst>
          </p:cNvPr>
          <p:cNvSpPr txBox="1"/>
          <p:nvPr/>
        </p:nvSpPr>
        <p:spPr>
          <a:xfrm>
            <a:off x="638674" y="3583769"/>
            <a:ext cx="3423845" cy="2430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자신의 수명보다 소득 및 자산이      조기에 소진 되지 않도록 해야 함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재산 수명을 야기하는 위험은           물가상승률 등 다양함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노후의 최소생활비는 개인기준     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136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부부기준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217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적정 노후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생활비는 개인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192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부부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297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 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9894C28-5BF3-F763-573E-5ECB799BF935}"/>
              </a:ext>
            </a:extLst>
          </p:cNvPr>
          <p:cNvSpPr/>
          <p:nvPr/>
        </p:nvSpPr>
        <p:spPr>
          <a:xfrm>
            <a:off x="1872520" y="1967450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047F02-2840-10D9-6532-93B5A47838E4}"/>
              </a:ext>
            </a:extLst>
          </p:cNvPr>
          <p:cNvSpPr txBox="1"/>
          <p:nvPr/>
        </p:nvSpPr>
        <p:spPr>
          <a:xfrm>
            <a:off x="4339365" y="3033927"/>
            <a:ext cx="351326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길어지는 근로기간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04A633-50B2-34BF-AB5A-D17DE79B881D}"/>
              </a:ext>
            </a:extLst>
          </p:cNvPr>
          <p:cNvSpPr txBox="1"/>
          <p:nvPr/>
        </p:nvSpPr>
        <p:spPr>
          <a:xfrm>
            <a:off x="4327017" y="3583769"/>
            <a:ext cx="3513268" cy="154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장수의 영향으로 실질 은퇴 연령도</a:t>
            </a:r>
            <a:b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높아짐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우리나라는 평균 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72.3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세로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실질 은퇴연령 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OECD 1</a:t>
            </a:r>
            <a:r>
              <a: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위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ko-KR" altLang="en-US" sz="160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575C0DA8-E57C-A910-4D6E-B189488B5E35}"/>
              </a:ext>
            </a:extLst>
          </p:cNvPr>
          <p:cNvSpPr/>
          <p:nvPr/>
        </p:nvSpPr>
        <p:spPr>
          <a:xfrm>
            <a:off x="5587998" y="1967450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B9ECAC-32AA-0A57-3F07-A0CBA5DC327E}"/>
              </a:ext>
            </a:extLst>
          </p:cNvPr>
          <p:cNvSpPr txBox="1"/>
          <p:nvPr/>
        </p:nvSpPr>
        <p:spPr>
          <a:xfrm>
            <a:off x="8059061" y="3033927"/>
            <a:ext cx="352139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 spc="-15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늘어나는 재정 및 사회적 부담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C1CF4DCC-9941-CB4B-EC42-79E8BBBE3800}"/>
              </a:ext>
            </a:extLst>
          </p:cNvPr>
          <p:cNvSpPr/>
          <p:nvPr/>
        </p:nvSpPr>
        <p:spPr>
          <a:xfrm>
            <a:off x="9303477" y="1967450"/>
            <a:ext cx="1016002" cy="1016002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4" name="그래픽 23" descr="과녁 단색으로 채워진">
            <a:extLst>
              <a:ext uri="{FF2B5EF4-FFF2-40B4-BE49-F238E27FC236}">
                <a16:creationId xmlns:a16="http://schemas.microsoft.com/office/drawing/2014/main" id="{81AE1D50-B2AB-E3F6-1D83-712DF3980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29194" y="2101215"/>
            <a:ext cx="764568" cy="764568"/>
          </a:xfrm>
          <a:prstGeom prst="rect">
            <a:avLst/>
          </a:prstGeom>
        </p:spPr>
      </p:pic>
      <p:pic>
        <p:nvPicPr>
          <p:cNvPr id="25" name="그래픽 24" descr="시계 단색으로 채워진">
            <a:extLst>
              <a:ext uri="{FF2B5EF4-FFF2-40B4-BE49-F238E27FC236}">
                <a16:creationId xmlns:a16="http://schemas.microsoft.com/office/drawing/2014/main" id="{AF764007-8802-7B18-C983-2838044E5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13715" y="2101215"/>
            <a:ext cx="764568" cy="764568"/>
          </a:xfrm>
          <a:prstGeom prst="rect">
            <a:avLst/>
          </a:prstGeom>
        </p:spPr>
      </p:pic>
      <p:pic>
        <p:nvPicPr>
          <p:cNvPr id="26" name="그래픽 25" descr="날아가는 돈 단색으로 채워진">
            <a:extLst>
              <a:ext uri="{FF2B5EF4-FFF2-40B4-BE49-F238E27FC236}">
                <a16:creationId xmlns:a16="http://schemas.microsoft.com/office/drawing/2014/main" id="{21817E08-1FD3-24EA-ACC6-F44B5B9FA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98237" y="2101215"/>
            <a:ext cx="764568" cy="7645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43811AF-359F-8272-43EA-D0395434EC1F}"/>
              </a:ext>
            </a:extLst>
          </p:cNvPr>
          <p:cNvSpPr txBox="1"/>
          <p:nvPr/>
        </p:nvSpPr>
        <p:spPr>
          <a:xfrm>
            <a:off x="541384" y="192405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장수가 불러오는 사회적 현상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62386A-60B7-153A-09AF-C5BBDE45C81B}"/>
              </a:ext>
            </a:extLst>
          </p:cNvPr>
          <p:cNvSpPr txBox="1"/>
          <p:nvPr/>
        </p:nvSpPr>
        <p:spPr>
          <a:xfrm>
            <a:off x="8042496" y="3583769"/>
            <a:ext cx="3336704" cy="154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장수에 따른 재정지출의 증가와 건강보험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노인장기요양보험이 증가하는 추세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재정 지출이 재정수익을 초과하는  재정적자발생</a:t>
            </a:r>
          </a:p>
        </p:txBody>
      </p:sp>
    </p:spTree>
    <p:extLst>
      <p:ext uri="{BB962C8B-B14F-4D97-AF65-F5344CB8AC3E}">
        <p14:creationId xmlns:p14="http://schemas.microsoft.com/office/powerpoint/2010/main" val="2853849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4423A9DF-1EAE-5963-3D6F-8EA479B5E14B}"/>
              </a:ext>
            </a:extLst>
          </p:cNvPr>
          <p:cNvSpPr txBox="1">
            <a:spLocks/>
          </p:cNvSpPr>
          <p:nvPr/>
        </p:nvSpPr>
        <p:spPr>
          <a:xfrm>
            <a:off x="0" y="2176764"/>
            <a:ext cx="12192000" cy="644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가입자로부터 보험료를 받고 이를 재원으로</a:t>
            </a:r>
            <a:endParaRPr lang="en-US" altLang="ko-KR" sz="1800" dirty="0">
              <a:solidFill>
                <a:schemeClr val="tx1">
                  <a:lumMod val="65000"/>
                  <a:lumOff val="3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사회적 위험에 노출되어 소득이 중단되거나 상실될 가능성이 있는 사람들이 급여를 받는 제도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2B0AD7-F932-E34F-D16B-F26A3402D57A}"/>
              </a:ext>
            </a:extLst>
          </p:cNvPr>
          <p:cNvSpPr txBox="1"/>
          <p:nvPr/>
        </p:nvSpPr>
        <p:spPr>
          <a:xfrm>
            <a:off x="541384" y="192405"/>
            <a:ext cx="3147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국민연금이란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04AEBC-331E-AF06-4A81-D3B01D433EBB}"/>
              </a:ext>
            </a:extLst>
          </p:cNvPr>
          <p:cNvSpPr txBox="1"/>
          <p:nvPr/>
        </p:nvSpPr>
        <p:spPr>
          <a:xfrm>
            <a:off x="0" y="1448001"/>
            <a:ext cx="12191999" cy="601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00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국민연금은 보험의 원리에 따라 운영되는 </a:t>
            </a:r>
            <a:r>
              <a:rPr lang="ko-KR" altLang="en-US" sz="30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사회보험제도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7F65F938-91DD-E996-C385-FDC08017AF36}"/>
              </a:ext>
            </a:extLst>
          </p:cNvPr>
          <p:cNvSpPr/>
          <p:nvPr/>
        </p:nvSpPr>
        <p:spPr>
          <a:xfrm>
            <a:off x="623888" y="3356430"/>
            <a:ext cx="10944224" cy="2873078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43B77E3-1360-6565-F735-04EF0A1F6EA4}"/>
              </a:ext>
            </a:extLst>
          </p:cNvPr>
          <p:cNvSpPr/>
          <p:nvPr/>
        </p:nvSpPr>
        <p:spPr>
          <a:xfrm>
            <a:off x="1052286" y="3846284"/>
            <a:ext cx="3222071" cy="2048329"/>
          </a:xfrm>
          <a:prstGeom prst="roundRect">
            <a:avLst>
              <a:gd name="adj" fmla="val 5460"/>
            </a:avLst>
          </a:prstGeom>
          <a:solidFill>
            <a:srgbClr val="ECF1F9"/>
          </a:solidFill>
          <a:ln w="25400">
            <a:noFill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93DB198-5DE2-7024-69BC-2E276EB5B4ED}"/>
              </a:ext>
            </a:extLst>
          </p:cNvPr>
          <p:cNvSpPr/>
          <p:nvPr/>
        </p:nvSpPr>
        <p:spPr>
          <a:xfrm>
            <a:off x="4484965" y="3846284"/>
            <a:ext cx="3222071" cy="2048329"/>
          </a:xfrm>
          <a:prstGeom prst="roundRect">
            <a:avLst>
              <a:gd name="adj" fmla="val 5460"/>
            </a:avLst>
          </a:prstGeom>
          <a:solidFill>
            <a:srgbClr val="ECF5F9"/>
          </a:solidFill>
          <a:ln w="25400">
            <a:noFill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AFD75FC1-ED14-D6F8-28CD-EBF96FEFEE89}"/>
              </a:ext>
            </a:extLst>
          </p:cNvPr>
          <p:cNvSpPr/>
          <p:nvPr/>
        </p:nvSpPr>
        <p:spPr>
          <a:xfrm>
            <a:off x="7917644" y="3846284"/>
            <a:ext cx="3222071" cy="2048329"/>
          </a:xfrm>
          <a:prstGeom prst="roundRect">
            <a:avLst>
              <a:gd name="adj" fmla="val 5460"/>
            </a:avLst>
          </a:prstGeom>
          <a:solidFill>
            <a:srgbClr val="ECF8F3"/>
          </a:solidFill>
          <a:ln w="25400">
            <a:noFill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C7744F-C353-9AB0-F48B-C1AECC4A83B9}"/>
              </a:ext>
            </a:extLst>
          </p:cNvPr>
          <p:cNvSpPr txBox="1"/>
          <p:nvPr/>
        </p:nvSpPr>
        <p:spPr>
          <a:xfrm>
            <a:off x="1241404" y="4008800"/>
            <a:ext cx="2978082" cy="42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>
                <a:solidFill>
                  <a:srgbClr val="3063CE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노령연금</a:t>
            </a:r>
            <a:endParaRPr lang="en-US" altLang="ko-KR" sz="2000" dirty="0">
              <a:solidFill>
                <a:srgbClr val="3063CE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D20D01-3611-F968-1A3D-A04349874C7E}"/>
              </a:ext>
            </a:extLst>
          </p:cNvPr>
          <p:cNvSpPr txBox="1"/>
          <p:nvPr/>
        </p:nvSpPr>
        <p:spPr>
          <a:xfrm>
            <a:off x="4670225" y="4008800"/>
            <a:ext cx="2966400" cy="42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>
                <a:solidFill>
                  <a:srgbClr val="3685AC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유족연금</a:t>
            </a:r>
            <a:endParaRPr lang="ko-KR" altLang="en-US" sz="2000" dirty="0">
              <a:solidFill>
                <a:srgbClr val="3685AC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1821F3-FF37-3EFD-3A5B-5E83C66A31F9}"/>
              </a:ext>
            </a:extLst>
          </p:cNvPr>
          <p:cNvSpPr txBox="1"/>
          <p:nvPr/>
        </p:nvSpPr>
        <p:spPr>
          <a:xfrm>
            <a:off x="8093984" y="4008800"/>
            <a:ext cx="2966400" cy="42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>
                <a:solidFill>
                  <a:srgbClr val="329A75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장애연금</a:t>
            </a:r>
            <a:endParaRPr lang="ko-KR" altLang="en-US" sz="2000" dirty="0">
              <a:solidFill>
                <a:srgbClr val="329A75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A2F614-8CCC-F3E3-D354-CD512649AC4F}"/>
              </a:ext>
            </a:extLst>
          </p:cNvPr>
          <p:cNvSpPr txBox="1"/>
          <p:nvPr/>
        </p:nvSpPr>
        <p:spPr>
          <a:xfrm>
            <a:off x="1237788" y="4450882"/>
            <a:ext cx="2966674" cy="65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노후 소득보장을 위한 급여 </a:t>
            </a:r>
            <a:endParaRPr lang="en-US" altLang="ko-KR" sz="1600"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국민연금의 기초가 되는 급여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C57E03-F8B9-CD26-2C14-04B50FFF67B1}"/>
              </a:ext>
            </a:extLst>
          </p:cNvPr>
          <p:cNvSpPr txBox="1"/>
          <p:nvPr/>
        </p:nvSpPr>
        <p:spPr>
          <a:xfrm>
            <a:off x="4707226" y="4450882"/>
            <a:ext cx="2966400" cy="98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가입자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였던 자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또는 수급권자의  </a:t>
            </a:r>
          </a:p>
          <a:p>
            <a:pPr>
              <a:lnSpc>
                <a:spcPct val="120000"/>
              </a:lnSpc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사망으로 인한 유족의 생계 보호를 </a:t>
            </a:r>
          </a:p>
          <a:p>
            <a:pPr>
              <a:lnSpc>
                <a:spcPct val="120000"/>
              </a:lnSpc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위한 급여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EC5BAB-A621-2227-E586-E3B053FB6085}"/>
              </a:ext>
            </a:extLst>
          </p:cNvPr>
          <p:cNvSpPr txBox="1"/>
          <p:nvPr/>
        </p:nvSpPr>
        <p:spPr>
          <a:xfrm>
            <a:off x="8124365" y="4450882"/>
            <a:ext cx="2966400" cy="65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장애로 인한 소득감소에 대비한</a:t>
            </a:r>
            <a:endParaRPr lang="en-US" altLang="ko-KR" sz="1600"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급여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9956388-733A-0393-434A-12910F739675}"/>
              </a:ext>
            </a:extLst>
          </p:cNvPr>
          <p:cNvSpPr/>
          <p:nvPr/>
        </p:nvSpPr>
        <p:spPr>
          <a:xfrm>
            <a:off x="5126555" y="3038577"/>
            <a:ext cx="1938890" cy="6015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D479B2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급여의 종류</a:t>
            </a:r>
          </a:p>
        </p:txBody>
      </p:sp>
    </p:spTree>
    <p:extLst>
      <p:ext uri="{BB962C8B-B14F-4D97-AF65-F5344CB8AC3E}">
        <p14:creationId xmlns:p14="http://schemas.microsoft.com/office/powerpoint/2010/main" val="294105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E3E5DB-D323-7BAC-E73F-C65CA5FD4663}"/>
              </a:ext>
            </a:extLst>
          </p:cNvPr>
          <p:cNvSpPr txBox="1"/>
          <p:nvPr/>
        </p:nvSpPr>
        <p:spPr>
          <a:xfrm>
            <a:off x="541384" y="192405"/>
            <a:ext cx="771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국민연금 가입자 </a:t>
            </a:r>
            <a:r>
              <a:rPr lang="en-US" altLang="ko-KR" sz="40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(</a:t>
            </a:r>
            <a:r>
              <a:rPr lang="ko-KR" altLang="en-US" sz="40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보험료율 수정</a:t>
            </a:r>
            <a:r>
              <a:rPr lang="en-US" altLang="ko-KR" sz="40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)</a:t>
            </a:r>
            <a:endParaRPr lang="ko-KR" altLang="en-US" sz="40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BBF74-3169-49A8-C49C-48559B4493AE}"/>
              </a:ext>
            </a:extLst>
          </p:cNvPr>
          <p:cNvSpPr txBox="1"/>
          <p:nvPr/>
        </p:nvSpPr>
        <p:spPr>
          <a:xfrm>
            <a:off x="-105103" y="1306531"/>
            <a:ext cx="12191999" cy="601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000" dirty="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국민연금의 가입대상</a:t>
            </a:r>
            <a:r>
              <a:rPr lang="ko-KR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은 국내에 거주하는 </a:t>
            </a:r>
            <a:r>
              <a:rPr lang="en-US" altLang="ko-K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18</a:t>
            </a:r>
            <a:r>
              <a:rPr lang="ko-KR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세 이상 </a:t>
            </a:r>
            <a:r>
              <a:rPr lang="en-US" altLang="ko-K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60</a:t>
            </a:r>
            <a:r>
              <a:rPr lang="ko-KR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세 미만 국민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E70D44A-8C96-7B91-AB3A-CC0DF830C4FA}"/>
              </a:ext>
            </a:extLst>
          </p:cNvPr>
          <p:cNvSpPr/>
          <p:nvPr/>
        </p:nvSpPr>
        <p:spPr>
          <a:xfrm>
            <a:off x="623888" y="3135744"/>
            <a:ext cx="10944224" cy="3529851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C0C4910-F918-06E8-BF47-ABFC0AAE99C8}"/>
              </a:ext>
            </a:extLst>
          </p:cNvPr>
          <p:cNvSpPr/>
          <p:nvPr/>
        </p:nvSpPr>
        <p:spPr>
          <a:xfrm>
            <a:off x="1052286" y="3672773"/>
            <a:ext cx="3222071" cy="2657927"/>
          </a:xfrm>
          <a:prstGeom prst="roundRect">
            <a:avLst>
              <a:gd name="adj" fmla="val 5460"/>
            </a:avLst>
          </a:prstGeom>
          <a:solidFill>
            <a:srgbClr val="ECF1F9"/>
          </a:solidFill>
          <a:ln w="25400">
            <a:noFill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039DE6B-BFBC-CC50-FFE1-6410D6CD1DE3}"/>
              </a:ext>
            </a:extLst>
          </p:cNvPr>
          <p:cNvSpPr/>
          <p:nvPr/>
        </p:nvSpPr>
        <p:spPr>
          <a:xfrm>
            <a:off x="4484965" y="3672773"/>
            <a:ext cx="3222071" cy="2657927"/>
          </a:xfrm>
          <a:prstGeom prst="roundRect">
            <a:avLst>
              <a:gd name="adj" fmla="val 5460"/>
            </a:avLst>
          </a:prstGeom>
          <a:solidFill>
            <a:srgbClr val="ECF5F9"/>
          </a:solidFill>
          <a:ln w="25400">
            <a:noFill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C3AF3381-EE33-56E4-B8CA-E5F65B53C70B}"/>
              </a:ext>
            </a:extLst>
          </p:cNvPr>
          <p:cNvSpPr/>
          <p:nvPr/>
        </p:nvSpPr>
        <p:spPr>
          <a:xfrm>
            <a:off x="7917644" y="3672773"/>
            <a:ext cx="3222071" cy="2657927"/>
          </a:xfrm>
          <a:prstGeom prst="roundRect">
            <a:avLst>
              <a:gd name="adj" fmla="val 5460"/>
            </a:avLst>
          </a:prstGeom>
          <a:solidFill>
            <a:srgbClr val="ECF8F3"/>
          </a:solidFill>
          <a:ln w="25400">
            <a:noFill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B7D2E8-C6A2-3E75-53C3-A42FE2972653}"/>
              </a:ext>
            </a:extLst>
          </p:cNvPr>
          <p:cNvSpPr txBox="1"/>
          <p:nvPr/>
        </p:nvSpPr>
        <p:spPr>
          <a:xfrm>
            <a:off x="1241404" y="3901318"/>
            <a:ext cx="2978082" cy="42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>
                <a:solidFill>
                  <a:srgbClr val="3063CE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사업장가입자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2C34C2-22A5-0619-E85C-AD47325604A9}"/>
              </a:ext>
            </a:extLst>
          </p:cNvPr>
          <p:cNvSpPr txBox="1"/>
          <p:nvPr/>
        </p:nvSpPr>
        <p:spPr>
          <a:xfrm>
            <a:off x="4670225" y="3901318"/>
            <a:ext cx="2966400" cy="42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>
                <a:solidFill>
                  <a:srgbClr val="3685AC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지역가입자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149185-098A-ED91-37B3-6F2CDD7B91AA}"/>
              </a:ext>
            </a:extLst>
          </p:cNvPr>
          <p:cNvSpPr txBox="1"/>
          <p:nvPr/>
        </p:nvSpPr>
        <p:spPr>
          <a:xfrm>
            <a:off x="8093984" y="3901318"/>
            <a:ext cx="2966400" cy="42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>
                <a:solidFill>
                  <a:srgbClr val="329A75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임의 가입자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821459-6907-B0B9-ED71-DCD6819387D3}"/>
              </a:ext>
            </a:extLst>
          </p:cNvPr>
          <p:cNvSpPr txBox="1"/>
          <p:nvPr/>
        </p:nvSpPr>
        <p:spPr>
          <a:xfrm>
            <a:off x="1237788" y="4343400"/>
            <a:ext cx="2978082" cy="213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인 이상의 근로자를 사용하는 사업장의 근로자와 사용자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근로자와 사용자가 기준소득   월액의 각 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4.5%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씩 납부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2026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년부터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2033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년까지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2025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9%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에서 매년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0.5%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씩 올려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13%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까지 조정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4BEAB6-03C7-B6B0-95F6-2055563C0A35}"/>
              </a:ext>
            </a:extLst>
          </p:cNvPr>
          <p:cNvSpPr txBox="1"/>
          <p:nvPr/>
        </p:nvSpPr>
        <p:spPr>
          <a:xfrm>
            <a:off x="4707226" y="4343400"/>
            <a:ext cx="2966400" cy="184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사업장 가입자가 아닌 사람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개별적으로 신고한 기준소득   월액의 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9%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를 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60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세 까지 납부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2026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년부터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2033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년까지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2025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9%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에서 매년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0.5%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씩 올려 </a:t>
            </a:r>
            <a:r>
              <a:rPr lang="en-US" altLang="ko-KR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13%</a:t>
            </a:r>
            <a:r>
              <a:rPr lang="ko-KR" altLang="en-US" sz="1600" dirty="0">
                <a:solidFill>
                  <a:srgbClr val="C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까지 조정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5C01F4-9CC0-B98C-63CC-1ABA25B8DFEB}"/>
              </a:ext>
            </a:extLst>
          </p:cNvPr>
          <p:cNvSpPr txBox="1"/>
          <p:nvPr/>
        </p:nvSpPr>
        <p:spPr>
          <a:xfrm>
            <a:off x="8124365" y="4343400"/>
            <a:ext cx="2966400" cy="1248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사업장 가입자 및 지역가입자가 아니지만 본인의 선택에 의하여 가입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전업주부 등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0416A416-11EE-ACE5-A5C5-D36C2D64B0CF}"/>
              </a:ext>
            </a:extLst>
          </p:cNvPr>
          <p:cNvSpPr/>
          <p:nvPr/>
        </p:nvSpPr>
        <p:spPr>
          <a:xfrm>
            <a:off x="4891314" y="2806689"/>
            <a:ext cx="2409372" cy="6015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D479B2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가입자의 종류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995BEA71-ADAF-FD15-6676-511A1AE93E99}"/>
              </a:ext>
            </a:extLst>
          </p:cNvPr>
          <p:cNvSpPr txBox="1">
            <a:spLocks/>
          </p:cNvSpPr>
          <p:nvPr/>
        </p:nvSpPr>
        <p:spPr>
          <a:xfrm>
            <a:off x="94426" y="1963413"/>
            <a:ext cx="12192000" cy="644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가입자로부터 보험료를 받고 이를 재원으로</a:t>
            </a:r>
            <a:endParaRPr lang="en-US" altLang="ko-KR" sz="1800" dirty="0">
              <a:solidFill>
                <a:schemeClr val="tx1">
                  <a:lumMod val="65000"/>
                  <a:lumOff val="3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사회적 위험에 노출되어 소득이 중단되거나 상실될 가능성이 있는 사람들이 급여를 받는 제도</a:t>
            </a:r>
          </a:p>
        </p:txBody>
      </p:sp>
    </p:spTree>
    <p:extLst>
      <p:ext uri="{BB962C8B-B14F-4D97-AF65-F5344CB8AC3E}">
        <p14:creationId xmlns:p14="http://schemas.microsoft.com/office/powerpoint/2010/main" val="146151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FBA002A-F1A6-E7C4-59AE-CA4A0CE5F8FB}"/>
              </a:ext>
            </a:extLst>
          </p:cNvPr>
          <p:cNvSpPr/>
          <p:nvPr/>
        </p:nvSpPr>
        <p:spPr>
          <a:xfrm>
            <a:off x="623887" y="1592263"/>
            <a:ext cx="5364835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6AC95D6E-380B-BFB9-6408-96F9A9EBA771}"/>
              </a:ext>
            </a:extLst>
          </p:cNvPr>
          <p:cNvSpPr/>
          <p:nvPr/>
        </p:nvSpPr>
        <p:spPr>
          <a:xfrm>
            <a:off x="6203279" y="1592263"/>
            <a:ext cx="5364835" cy="4622735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 w="25400">
            <a:solidFill>
              <a:srgbClr val="D479B2"/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5F7A3872-BC50-4263-96AE-34E5D9E0CCB4}"/>
              </a:ext>
            </a:extLst>
          </p:cNvPr>
          <p:cNvSpPr txBox="1">
            <a:spLocks/>
          </p:cNvSpPr>
          <p:nvPr/>
        </p:nvSpPr>
        <p:spPr>
          <a:xfrm>
            <a:off x="952170" y="3035988"/>
            <a:ext cx="4797226" cy="3097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“나” 혼자서 대비하기 어려운 생활의 위험을 모든   국민이 연대하여 공동으로 대처하는 “우리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”</a:t>
            </a: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를 위한 제도</a:t>
            </a:r>
            <a:r>
              <a:rPr lang="en-US" altLang="ko-K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0302FFE5-DC68-D47D-568F-784BB1855FF9}"/>
              </a:ext>
            </a:extLst>
          </p:cNvPr>
          <p:cNvSpPr txBox="1">
            <a:spLocks/>
          </p:cNvSpPr>
          <p:nvPr/>
        </p:nvSpPr>
        <p:spPr>
          <a:xfrm>
            <a:off x="6545685" y="3003294"/>
            <a:ext cx="4798800" cy="3097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국가가 운영하고 지급을 보장하는 가장 안전한    노후준비수단</a:t>
            </a: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467F42A6-57A8-04CD-8AFF-7F2B4BAD1605}"/>
              </a:ext>
            </a:extLst>
          </p:cNvPr>
          <p:cNvSpPr txBox="1">
            <a:spLocks/>
          </p:cNvSpPr>
          <p:nvPr/>
        </p:nvSpPr>
        <p:spPr>
          <a:xfrm>
            <a:off x="1987787" y="1897966"/>
            <a:ext cx="3761608" cy="921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32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모든 국민이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32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가입대상이고 강제가입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6A7AB1EC-20D9-6F0E-529A-86201EB8A87B}"/>
              </a:ext>
            </a:extLst>
          </p:cNvPr>
          <p:cNvSpPr/>
          <p:nvPr/>
        </p:nvSpPr>
        <p:spPr>
          <a:xfrm>
            <a:off x="952169" y="1897966"/>
            <a:ext cx="921585" cy="921585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래픽 10" descr="사용자 단색으로 채워진">
            <a:extLst>
              <a:ext uri="{FF2B5EF4-FFF2-40B4-BE49-F238E27FC236}">
                <a16:creationId xmlns:a16="http://schemas.microsoft.com/office/drawing/2014/main" id="{85E022E8-1B58-836E-9FB3-F0A5F0C4F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202" y="2018104"/>
            <a:ext cx="693516" cy="693516"/>
          </a:xfrm>
          <a:prstGeom prst="rect">
            <a:avLst/>
          </a:prstGeom>
        </p:spPr>
      </p:pic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1F9FB907-B8D7-25DA-A2DB-7222C39DABB4}"/>
              </a:ext>
            </a:extLst>
          </p:cNvPr>
          <p:cNvSpPr txBox="1">
            <a:spLocks/>
          </p:cNvSpPr>
          <p:nvPr/>
        </p:nvSpPr>
        <p:spPr>
          <a:xfrm>
            <a:off x="7581303" y="2032881"/>
            <a:ext cx="3761608" cy="92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ko-KR" altLang="en-US" sz="2700">
                <a:solidFill>
                  <a:srgbClr val="D479B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안전성이 높음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F2EBAC3B-E194-9067-854A-899B0F6C49A4}"/>
              </a:ext>
            </a:extLst>
          </p:cNvPr>
          <p:cNvSpPr/>
          <p:nvPr/>
        </p:nvSpPr>
        <p:spPr>
          <a:xfrm>
            <a:off x="6545685" y="1897966"/>
            <a:ext cx="921585" cy="921585"/>
          </a:xfrm>
          <a:prstGeom prst="roundRect">
            <a:avLst>
              <a:gd name="adj" fmla="val 36111"/>
            </a:avLst>
          </a:prstGeom>
          <a:solidFill>
            <a:srgbClr val="D479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래픽 13" descr="은행 단색으로 채워진">
            <a:extLst>
              <a:ext uri="{FF2B5EF4-FFF2-40B4-BE49-F238E27FC236}">
                <a16:creationId xmlns:a16="http://schemas.microsoft.com/office/drawing/2014/main" id="{0ECD0A47-C3DE-5E66-8182-DD22A8E3D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9718" y="2018104"/>
            <a:ext cx="693516" cy="693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22D633-C1E4-657B-63DE-1A27299A0E67}"/>
              </a:ext>
            </a:extLst>
          </p:cNvPr>
          <p:cNvSpPr txBox="1"/>
          <p:nvPr/>
        </p:nvSpPr>
        <p:spPr>
          <a:xfrm>
            <a:off x="541384" y="192405"/>
            <a:ext cx="3785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국민연금의 특징</a:t>
            </a:r>
          </a:p>
        </p:txBody>
      </p:sp>
    </p:spTree>
    <p:extLst>
      <p:ext uri="{BB962C8B-B14F-4D97-AF65-F5344CB8AC3E}">
        <p14:creationId xmlns:p14="http://schemas.microsoft.com/office/powerpoint/2010/main" val="1514270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7604</TotalTime>
  <Words>1857</Words>
  <Application>Microsoft Office PowerPoint</Application>
  <PresentationFormat>와이드스크린</PresentationFormat>
  <Paragraphs>232</Paragraphs>
  <Slides>36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36</vt:i4>
      </vt:variant>
    </vt:vector>
  </HeadingPairs>
  <TitlesOfParts>
    <vt:vector size="45" baseType="lpstr">
      <vt:lpstr>Pretendard Medium</vt:lpstr>
      <vt:lpstr>Pretendard SemiBold</vt:lpstr>
      <vt:lpstr>Arial</vt:lpstr>
      <vt:lpstr>G마켓 산스 Bold</vt:lpstr>
      <vt:lpstr>Calibri</vt:lpstr>
      <vt:lpstr>Pretendard</vt:lpstr>
      <vt:lpstr>맑은 고딕</vt:lpstr>
      <vt:lpstr>Office 테마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연금을 활용한 개인재무설계</dc:title>
  <dc:creator>한승진</dc:creator>
  <cp:lastModifiedBy>양 성일</cp:lastModifiedBy>
  <cp:revision>203</cp:revision>
  <dcterms:created xsi:type="dcterms:W3CDTF">2024-01-09T06:21:49Z</dcterms:created>
  <dcterms:modified xsi:type="dcterms:W3CDTF">2026-01-30T02:15:17Z</dcterms:modified>
</cp:coreProperties>
</file>