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1" r:id="rId2"/>
    <p:sldMasterId id="2147483693" r:id="rId3"/>
  </p:sldMasterIdLst>
  <p:notesMasterIdLst>
    <p:notesMasterId r:id="rId52"/>
  </p:notesMasterIdLst>
  <p:sldIdLst>
    <p:sldId id="256" r:id="rId4"/>
    <p:sldId id="279" r:id="rId5"/>
    <p:sldId id="275" r:id="rId6"/>
    <p:sldId id="767" r:id="rId7"/>
    <p:sldId id="1529" r:id="rId8"/>
    <p:sldId id="276" r:id="rId9"/>
    <p:sldId id="288" r:id="rId10"/>
    <p:sldId id="280" r:id="rId11"/>
    <p:sldId id="1530" r:id="rId12"/>
    <p:sldId id="1508" r:id="rId13"/>
    <p:sldId id="1540" r:id="rId14"/>
    <p:sldId id="1541" r:id="rId15"/>
    <p:sldId id="1513" r:id="rId16"/>
    <p:sldId id="1514" r:id="rId17"/>
    <p:sldId id="1515" r:id="rId18"/>
    <p:sldId id="1516" r:id="rId19"/>
    <p:sldId id="1517" r:id="rId20"/>
    <p:sldId id="1518" r:id="rId21"/>
    <p:sldId id="1519" r:id="rId22"/>
    <p:sldId id="1520" r:id="rId23"/>
    <p:sldId id="1523" r:id="rId24"/>
    <p:sldId id="1524" r:id="rId25"/>
    <p:sldId id="1525" r:id="rId26"/>
    <p:sldId id="1526" r:id="rId27"/>
    <p:sldId id="1527" r:id="rId28"/>
    <p:sldId id="1528" r:id="rId29"/>
    <p:sldId id="1531" r:id="rId30"/>
    <p:sldId id="1532" r:id="rId31"/>
    <p:sldId id="1533" r:id="rId32"/>
    <p:sldId id="1534" r:id="rId33"/>
    <p:sldId id="1509" r:id="rId34"/>
    <p:sldId id="1522" r:id="rId35"/>
    <p:sldId id="261" r:id="rId36"/>
    <p:sldId id="263" r:id="rId37"/>
    <p:sldId id="265" r:id="rId38"/>
    <p:sldId id="1507" r:id="rId39"/>
    <p:sldId id="268" r:id="rId40"/>
    <p:sldId id="271" r:id="rId41"/>
    <p:sldId id="270" r:id="rId42"/>
    <p:sldId id="1511" r:id="rId43"/>
    <p:sldId id="273" r:id="rId44"/>
    <p:sldId id="1510" r:id="rId45"/>
    <p:sldId id="1536" r:id="rId46"/>
    <p:sldId id="1538" r:id="rId47"/>
    <p:sldId id="1537" r:id="rId48"/>
    <p:sldId id="1539" r:id="rId49"/>
    <p:sldId id="1535" r:id="rId50"/>
    <p:sldId id="278" r:id="rId51"/>
  </p:sldIdLst>
  <p:sldSz cx="9144000" cy="6858000" type="screen4x3"/>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uck Carr" initials="CC" lastIdx="1" clrIdx="0">
    <p:extLst>
      <p:ext uri="{19B8F6BF-5375-455C-9EA6-DF929625EA0E}">
        <p15:presenceInfo xmlns:p15="http://schemas.microsoft.com/office/powerpoint/2012/main" userId="5f2e00b02e0950e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9288"/>
    <a:srgbClr val="EEA2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1" autoAdjust="0"/>
    <p:restoredTop sz="93701" autoAdjust="0"/>
  </p:normalViewPr>
  <p:slideViewPr>
    <p:cSldViewPr snapToGrid="0">
      <p:cViewPr varScale="1">
        <p:scale>
          <a:sx n="111" d="100"/>
          <a:sy n="111" d="100"/>
        </p:scale>
        <p:origin x="948" y="84"/>
      </p:cViewPr>
      <p:guideLst/>
    </p:cSldViewPr>
  </p:slideViewPr>
  <p:notesTextViewPr>
    <p:cViewPr>
      <p:scale>
        <a:sx n="1" d="1"/>
        <a:sy n="1" d="1"/>
      </p:scale>
      <p:origin x="0" y="0"/>
    </p:cViewPr>
  </p:notesTextViewPr>
  <p:sorterViewPr>
    <p:cViewPr>
      <p:scale>
        <a:sx n="100" d="100"/>
        <a:sy n="100" d="100"/>
      </p:scale>
      <p:origin x="0" y="-6638"/>
    </p:cViewPr>
  </p:sorterViewPr>
  <p:notesViewPr>
    <p:cSldViewPr snapToGrid="0">
      <p:cViewPr>
        <p:scale>
          <a:sx n="120" d="100"/>
          <a:sy n="120" d="100"/>
        </p:scale>
        <p:origin x="3030" y="-135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commentAuthors" Target="commentAuthors.xml"/><Relationship Id="rId5" Type="http://schemas.openxmlformats.org/officeDocument/2006/relationships/slide" Target="slides/slide2.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tableStyles" Target="tableStyle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15" tIns="47107" rIns="94215" bIns="47107" rtlCol="0"/>
          <a:lstStyle>
            <a:lvl1pPr algn="l">
              <a:defRPr sz="1200"/>
            </a:lvl1pPr>
          </a:lstStyle>
          <a:p>
            <a:endParaRPr lang="en-US" dirty="0"/>
          </a:p>
        </p:txBody>
      </p:sp>
      <p:sp>
        <p:nvSpPr>
          <p:cNvPr id="3" name="Date Placeholder 2"/>
          <p:cNvSpPr>
            <a:spLocks noGrp="1"/>
          </p:cNvSpPr>
          <p:nvPr>
            <p:ph type="dt" idx="1"/>
          </p:nvPr>
        </p:nvSpPr>
        <p:spPr>
          <a:xfrm>
            <a:off x="4023092" y="0"/>
            <a:ext cx="3077739" cy="471054"/>
          </a:xfrm>
          <a:prstGeom prst="rect">
            <a:avLst/>
          </a:prstGeom>
        </p:spPr>
        <p:txBody>
          <a:bodyPr vert="horz" lIns="94215" tIns="47107" rIns="94215" bIns="47107" rtlCol="0"/>
          <a:lstStyle>
            <a:lvl1pPr algn="r">
              <a:defRPr sz="1200"/>
            </a:lvl1pPr>
          </a:lstStyle>
          <a:p>
            <a:fld id="{A2BA9837-C214-4467-A071-6249E619877B}" type="datetimeFigureOut">
              <a:rPr lang="en-US" smtClean="0"/>
              <a:t>8/9/2026</a:t>
            </a:fld>
            <a:endParaRPr lang="en-US" dirty="0"/>
          </a:p>
        </p:txBody>
      </p:sp>
      <p:sp>
        <p:nvSpPr>
          <p:cNvPr id="4" name="Slide Image Placeholder 3"/>
          <p:cNvSpPr>
            <a:spLocks noGrp="1" noRot="1" noChangeAspect="1"/>
          </p:cNvSpPr>
          <p:nvPr>
            <p:ph type="sldImg" idx="2"/>
          </p:nvPr>
        </p:nvSpPr>
        <p:spPr>
          <a:xfrm>
            <a:off x="1439863" y="1173163"/>
            <a:ext cx="4222750" cy="3168650"/>
          </a:xfrm>
          <a:prstGeom prst="rect">
            <a:avLst/>
          </a:prstGeom>
          <a:noFill/>
          <a:ln w="12700">
            <a:solidFill>
              <a:prstClr val="black"/>
            </a:solidFill>
          </a:ln>
        </p:spPr>
        <p:txBody>
          <a:bodyPr vert="horz" lIns="94215" tIns="47107" rIns="94215" bIns="47107" rtlCol="0" anchor="ctr"/>
          <a:lstStyle/>
          <a:p>
            <a:endParaRPr lang="en-US" dirty="0"/>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15" tIns="47107" rIns="94215" bIns="4710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15" tIns="47107" rIns="94215" bIns="47107"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15" tIns="47107" rIns="94215" bIns="47107" rtlCol="0" anchor="b"/>
          <a:lstStyle>
            <a:lvl1pPr algn="r">
              <a:defRPr sz="1200"/>
            </a:lvl1pPr>
          </a:lstStyle>
          <a:p>
            <a:fld id="{5ECC2A38-3593-423B-B53B-263E214D975F}" type="slidenum">
              <a:rPr lang="en-US" smtClean="0"/>
              <a:t>‹#›</a:t>
            </a:fld>
            <a:endParaRPr lang="en-US" dirty="0"/>
          </a:p>
        </p:txBody>
      </p:sp>
    </p:spTree>
    <p:extLst>
      <p:ext uri="{BB962C8B-B14F-4D97-AF65-F5344CB8AC3E}">
        <p14:creationId xmlns:p14="http://schemas.microsoft.com/office/powerpoint/2010/main" val="36905237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CC2A38-3593-423B-B53B-263E214D975F}" type="slidenum">
              <a:rPr lang="en-US" smtClean="0"/>
              <a:t>1</a:t>
            </a:fld>
            <a:endParaRPr lang="en-US" dirty="0"/>
          </a:p>
        </p:txBody>
      </p:sp>
    </p:spTree>
    <p:extLst>
      <p:ext uri="{BB962C8B-B14F-4D97-AF65-F5344CB8AC3E}">
        <p14:creationId xmlns:p14="http://schemas.microsoft.com/office/powerpoint/2010/main" val="3066456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FE065-2A02-AD95-A7CB-5F036A7D58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2DB90C-D226-EE62-E366-8A5647D0B5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26CF1D-EDA5-5007-1575-611AA86A7C7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ABEFEC6-BE39-E309-9F85-D6FF95CA0A45}"/>
              </a:ext>
            </a:extLst>
          </p:cNvPr>
          <p:cNvSpPr>
            <a:spLocks noGrp="1"/>
          </p:cNvSpPr>
          <p:nvPr>
            <p:ph type="sldNum" sz="quarter" idx="5"/>
          </p:nvPr>
        </p:nvSpPr>
        <p:spPr/>
        <p:txBody>
          <a:bodyPr/>
          <a:lstStyle/>
          <a:p>
            <a:fld id="{5ECC2A38-3593-423B-B53B-263E214D975F}" type="slidenum">
              <a:rPr lang="en-US" smtClean="0"/>
              <a:t>12</a:t>
            </a:fld>
            <a:endParaRPr lang="en-US" dirty="0"/>
          </a:p>
        </p:txBody>
      </p:sp>
    </p:spTree>
    <p:extLst>
      <p:ext uri="{BB962C8B-B14F-4D97-AF65-F5344CB8AC3E}">
        <p14:creationId xmlns:p14="http://schemas.microsoft.com/office/powerpoint/2010/main" val="31975709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ECC2A38-3593-423B-B53B-263E214D975F}" type="slidenum">
              <a:rPr lang="en-US" smtClean="0"/>
              <a:t>13</a:t>
            </a:fld>
            <a:endParaRPr lang="en-US" dirty="0"/>
          </a:p>
        </p:txBody>
      </p:sp>
    </p:spTree>
    <p:extLst>
      <p:ext uri="{BB962C8B-B14F-4D97-AF65-F5344CB8AC3E}">
        <p14:creationId xmlns:p14="http://schemas.microsoft.com/office/powerpoint/2010/main" val="16557378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ECC2A38-3593-423B-B53B-263E214D975F}" type="slidenum">
              <a:rPr lang="en-US" smtClean="0"/>
              <a:t>14</a:t>
            </a:fld>
            <a:endParaRPr lang="en-US" dirty="0"/>
          </a:p>
        </p:txBody>
      </p:sp>
    </p:spTree>
    <p:extLst>
      <p:ext uri="{BB962C8B-B14F-4D97-AF65-F5344CB8AC3E}">
        <p14:creationId xmlns:p14="http://schemas.microsoft.com/office/powerpoint/2010/main" val="39890408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ECC2A38-3593-423B-B53B-263E214D975F}" type="slidenum">
              <a:rPr lang="en-US" smtClean="0"/>
              <a:t>15</a:t>
            </a:fld>
            <a:endParaRPr lang="en-US" dirty="0"/>
          </a:p>
        </p:txBody>
      </p:sp>
    </p:spTree>
    <p:extLst>
      <p:ext uri="{BB962C8B-B14F-4D97-AF65-F5344CB8AC3E}">
        <p14:creationId xmlns:p14="http://schemas.microsoft.com/office/powerpoint/2010/main" val="41043328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ECC2A38-3593-423B-B53B-263E214D975F}" type="slidenum">
              <a:rPr lang="en-US" smtClean="0"/>
              <a:t>16</a:t>
            </a:fld>
            <a:endParaRPr lang="en-US" dirty="0"/>
          </a:p>
        </p:txBody>
      </p:sp>
    </p:spTree>
    <p:extLst>
      <p:ext uri="{BB962C8B-B14F-4D97-AF65-F5344CB8AC3E}">
        <p14:creationId xmlns:p14="http://schemas.microsoft.com/office/powerpoint/2010/main" val="37916930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ECC2A38-3593-423B-B53B-263E214D975F}" type="slidenum">
              <a:rPr lang="en-US" smtClean="0"/>
              <a:t>17</a:t>
            </a:fld>
            <a:endParaRPr lang="en-US" dirty="0"/>
          </a:p>
        </p:txBody>
      </p:sp>
    </p:spTree>
    <p:extLst>
      <p:ext uri="{BB962C8B-B14F-4D97-AF65-F5344CB8AC3E}">
        <p14:creationId xmlns:p14="http://schemas.microsoft.com/office/powerpoint/2010/main" val="34312380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ECC2A38-3593-423B-B53B-263E214D975F}" type="slidenum">
              <a:rPr lang="en-US" smtClean="0"/>
              <a:t>18</a:t>
            </a:fld>
            <a:endParaRPr lang="en-US" dirty="0"/>
          </a:p>
        </p:txBody>
      </p:sp>
    </p:spTree>
    <p:extLst>
      <p:ext uri="{BB962C8B-B14F-4D97-AF65-F5344CB8AC3E}">
        <p14:creationId xmlns:p14="http://schemas.microsoft.com/office/powerpoint/2010/main" val="26888177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ECC2A38-3593-423B-B53B-263E214D975F}" type="slidenum">
              <a:rPr lang="en-US" smtClean="0"/>
              <a:t>19</a:t>
            </a:fld>
            <a:endParaRPr lang="en-US" dirty="0"/>
          </a:p>
        </p:txBody>
      </p:sp>
    </p:spTree>
    <p:extLst>
      <p:ext uri="{BB962C8B-B14F-4D97-AF65-F5344CB8AC3E}">
        <p14:creationId xmlns:p14="http://schemas.microsoft.com/office/powerpoint/2010/main" val="19994356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ECC2A38-3593-423B-B53B-263E214D975F}" type="slidenum">
              <a:rPr lang="en-US" smtClean="0"/>
              <a:t>20</a:t>
            </a:fld>
            <a:endParaRPr lang="en-US" dirty="0"/>
          </a:p>
        </p:txBody>
      </p:sp>
    </p:spTree>
    <p:extLst>
      <p:ext uri="{BB962C8B-B14F-4D97-AF65-F5344CB8AC3E}">
        <p14:creationId xmlns:p14="http://schemas.microsoft.com/office/powerpoint/2010/main" val="18230824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B31C2-CF2D-7E18-C640-7834B92CA2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3CF759-DBA0-FABF-2A92-470917016E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FBE952-07A1-9E36-C99A-4FF425F9929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CB454CB-7C0A-09EE-77EC-1A3A2F9B6089}"/>
              </a:ext>
            </a:extLst>
          </p:cNvPr>
          <p:cNvSpPr>
            <a:spLocks noGrp="1"/>
          </p:cNvSpPr>
          <p:nvPr>
            <p:ph type="sldNum" sz="quarter" idx="5"/>
          </p:nvPr>
        </p:nvSpPr>
        <p:spPr/>
        <p:txBody>
          <a:bodyPr/>
          <a:lstStyle/>
          <a:p>
            <a:fld id="{5ECC2A38-3593-423B-B53B-263E214D975F}" type="slidenum">
              <a:rPr lang="en-US" smtClean="0"/>
              <a:t>21</a:t>
            </a:fld>
            <a:endParaRPr lang="en-US" dirty="0"/>
          </a:p>
        </p:txBody>
      </p:sp>
    </p:spTree>
    <p:extLst>
      <p:ext uri="{BB962C8B-B14F-4D97-AF65-F5344CB8AC3E}">
        <p14:creationId xmlns:p14="http://schemas.microsoft.com/office/powerpoint/2010/main" val="3466559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ECC2A38-3593-423B-B53B-263E214D975F}" type="slidenum">
              <a:rPr lang="en-US" smtClean="0"/>
              <a:t>4</a:t>
            </a:fld>
            <a:endParaRPr lang="en-US" dirty="0"/>
          </a:p>
        </p:txBody>
      </p:sp>
    </p:spTree>
    <p:extLst>
      <p:ext uri="{BB962C8B-B14F-4D97-AF65-F5344CB8AC3E}">
        <p14:creationId xmlns:p14="http://schemas.microsoft.com/office/powerpoint/2010/main" val="28393965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D5AF4-3FDF-98C6-5CE1-65A23150E8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3B7954-1766-3059-C328-3C02107865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3128B4-CB2C-16D9-CC2A-CC32ABCA18C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869F820-740E-3746-DFBB-FE2F73526F4A}"/>
              </a:ext>
            </a:extLst>
          </p:cNvPr>
          <p:cNvSpPr>
            <a:spLocks noGrp="1"/>
          </p:cNvSpPr>
          <p:nvPr>
            <p:ph type="sldNum" sz="quarter" idx="5"/>
          </p:nvPr>
        </p:nvSpPr>
        <p:spPr/>
        <p:txBody>
          <a:bodyPr/>
          <a:lstStyle/>
          <a:p>
            <a:fld id="{5ECC2A38-3593-423B-B53B-263E214D975F}" type="slidenum">
              <a:rPr lang="en-US" smtClean="0"/>
              <a:t>22</a:t>
            </a:fld>
            <a:endParaRPr lang="en-US" dirty="0"/>
          </a:p>
        </p:txBody>
      </p:sp>
    </p:spTree>
    <p:extLst>
      <p:ext uri="{BB962C8B-B14F-4D97-AF65-F5344CB8AC3E}">
        <p14:creationId xmlns:p14="http://schemas.microsoft.com/office/powerpoint/2010/main" val="4291783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39720-60CD-79F0-C04E-7F6B168E15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993EC6-7322-9EDA-D1E8-45877D0953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91E38D-C5BA-6DB0-D725-F60C4958993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7B40D5E-FFD7-6AD1-E0E8-C7F1847E5BED}"/>
              </a:ext>
            </a:extLst>
          </p:cNvPr>
          <p:cNvSpPr>
            <a:spLocks noGrp="1"/>
          </p:cNvSpPr>
          <p:nvPr>
            <p:ph type="sldNum" sz="quarter" idx="5"/>
          </p:nvPr>
        </p:nvSpPr>
        <p:spPr/>
        <p:txBody>
          <a:bodyPr/>
          <a:lstStyle/>
          <a:p>
            <a:fld id="{5ECC2A38-3593-423B-B53B-263E214D975F}" type="slidenum">
              <a:rPr lang="en-US" smtClean="0"/>
              <a:t>23</a:t>
            </a:fld>
            <a:endParaRPr lang="en-US" dirty="0"/>
          </a:p>
        </p:txBody>
      </p:sp>
    </p:spTree>
    <p:extLst>
      <p:ext uri="{BB962C8B-B14F-4D97-AF65-F5344CB8AC3E}">
        <p14:creationId xmlns:p14="http://schemas.microsoft.com/office/powerpoint/2010/main" val="6629859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770E4-387C-2548-E87B-2AA689AD33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D75956-C4AD-8154-16C5-14A71CD260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5546A8-CE89-DFD2-0916-0DF7FD74B87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D510493-B90B-31FB-DA59-F3B9974A276B}"/>
              </a:ext>
            </a:extLst>
          </p:cNvPr>
          <p:cNvSpPr>
            <a:spLocks noGrp="1"/>
          </p:cNvSpPr>
          <p:nvPr>
            <p:ph type="sldNum" sz="quarter" idx="5"/>
          </p:nvPr>
        </p:nvSpPr>
        <p:spPr/>
        <p:txBody>
          <a:bodyPr/>
          <a:lstStyle/>
          <a:p>
            <a:fld id="{5ECC2A38-3593-423B-B53B-263E214D975F}" type="slidenum">
              <a:rPr lang="en-US" smtClean="0"/>
              <a:t>24</a:t>
            </a:fld>
            <a:endParaRPr lang="en-US" dirty="0"/>
          </a:p>
        </p:txBody>
      </p:sp>
    </p:spTree>
    <p:extLst>
      <p:ext uri="{BB962C8B-B14F-4D97-AF65-F5344CB8AC3E}">
        <p14:creationId xmlns:p14="http://schemas.microsoft.com/office/powerpoint/2010/main" val="20269630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F1267-0E6E-031C-3CDA-D9ADE7DF4E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75F875-8C22-37C4-19BE-48BDB630B6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5736C7-595D-B2E7-D77C-C7F16579CEB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521033-6A06-78F8-F250-595AA3729D9A}"/>
              </a:ext>
            </a:extLst>
          </p:cNvPr>
          <p:cNvSpPr>
            <a:spLocks noGrp="1"/>
          </p:cNvSpPr>
          <p:nvPr>
            <p:ph type="sldNum" sz="quarter" idx="5"/>
          </p:nvPr>
        </p:nvSpPr>
        <p:spPr/>
        <p:txBody>
          <a:bodyPr/>
          <a:lstStyle/>
          <a:p>
            <a:fld id="{5ECC2A38-3593-423B-B53B-263E214D975F}" type="slidenum">
              <a:rPr lang="en-US" smtClean="0"/>
              <a:t>25</a:t>
            </a:fld>
            <a:endParaRPr lang="en-US" dirty="0"/>
          </a:p>
        </p:txBody>
      </p:sp>
    </p:spTree>
    <p:extLst>
      <p:ext uri="{BB962C8B-B14F-4D97-AF65-F5344CB8AC3E}">
        <p14:creationId xmlns:p14="http://schemas.microsoft.com/office/powerpoint/2010/main" val="4266512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4C0E8-63C9-EFD6-A7EE-860D27E27D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80A849-2AE9-79F4-2D22-1384665887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CA9A26-3116-97A7-985A-6F7B51AC68A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92294AF-50EE-5F53-F0BF-731745A30D12}"/>
              </a:ext>
            </a:extLst>
          </p:cNvPr>
          <p:cNvSpPr>
            <a:spLocks noGrp="1"/>
          </p:cNvSpPr>
          <p:nvPr>
            <p:ph type="sldNum" sz="quarter" idx="5"/>
          </p:nvPr>
        </p:nvSpPr>
        <p:spPr/>
        <p:txBody>
          <a:bodyPr/>
          <a:lstStyle/>
          <a:p>
            <a:fld id="{5ECC2A38-3593-423B-B53B-263E214D975F}" type="slidenum">
              <a:rPr lang="en-US" smtClean="0"/>
              <a:t>26</a:t>
            </a:fld>
            <a:endParaRPr lang="en-US" dirty="0"/>
          </a:p>
        </p:txBody>
      </p:sp>
    </p:spTree>
    <p:extLst>
      <p:ext uri="{BB962C8B-B14F-4D97-AF65-F5344CB8AC3E}">
        <p14:creationId xmlns:p14="http://schemas.microsoft.com/office/powerpoint/2010/main" val="26896212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C4C0B-C984-7F66-3C9F-1AAD1956D2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3CE770-C098-0993-A36C-3803A11311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928547-5A4C-350E-AE70-F206E2F5DCB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6B6BA27-5A81-95A5-F55C-80152A3AA434}"/>
              </a:ext>
            </a:extLst>
          </p:cNvPr>
          <p:cNvSpPr>
            <a:spLocks noGrp="1"/>
          </p:cNvSpPr>
          <p:nvPr>
            <p:ph type="sldNum" sz="quarter" idx="5"/>
          </p:nvPr>
        </p:nvSpPr>
        <p:spPr/>
        <p:txBody>
          <a:bodyPr/>
          <a:lstStyle/>
          <a:p>
            <a:fld id="{5ECC2A38-3593-423B-B53B-263E214D975F}" type="slidenum">
              <a:rPr lang="en-US" smtClean="0"/>
              <a:t>27</a:t>
            </a:fld>
            <a:endParaRPr lang="en-US" dirty="0"/>
          </a:p>
        </p:txBody>
      </p:sp>
    </p:spTree>
    <p:extLst>
      <p:ext uri="{BB962C8B-B14F-4D97-AF65-F5344CB8AC3E}">
        <p14:creationId xmlns:p14="http://schemas.microsoft.com/office/powerpoint/2010/main" val="34683003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4ED32-1ADF-FC9E-A970-13C3D22EF4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8C82C5-6A19-7ABD-8631-75BEE0665F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EAE2AB-A549-C018-7980-D2A0C75DA0B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A478707-7927-CC49-4770-F0E432FFBC56}"/>
              </a:ext>
            </a:extLst>
          </p:cNvPr>
          <p:cNvSpPr>
            <a:spLocks noGrp="1"/>
          </p:cNvSpPr>
          <p:nvPr>
            <p:ph type="sldNum" sz="quarter" idx="5"/>
          </p:nvPr>
        </p:nvSpPr>
        <p:spPr/>
        <p:txBody>
          <a:bodyPr/>
          <a:lstStyle/>
          <a:p>
            <a:fld id="{5ECC2A38-3593-423B-B53B-263E214D975F}" type="slidenum">
              <a:rPr lang="en-US" smtClean="0"/>
              <a:t>28</a:t>
            </a:fld>
            <a:endParaRPr lang="en-US" dirty="0"/>
          </a:p>
        </p:txBody>
      </p:sp>
    </p:spTree>
    <p:extLst>
      <p:ext uri="{BB962C8B-B14F-4D97-AF65-F5344CB8AC3E}">
        <p14:creationId xmlns:p14="http://schemas.microsoft.com/office/powerpoint/2010/main" val="4652366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1221B-6ACC-E852-455E-C1E7E0A1AC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358A07-06F5-7985-C6EC-32F879AAEB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0C2498-520A-3D4D-0790-CEE0A53D168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ABC796D-AAA6-C4D4-7BE9-4638B8242FFA}"/>
              </a:ext>
            </a:extLst>
          </p:cNvPr>
          <p:cNvSpPr>
            <a:spLocks noGrp="1"/>
          </p:cNvSpPr>
          <p:nvPr>
            <p:ph type="sldNum" sz="quarter" idx="5"/>
          </p:nvPr>
        </p:nvSpPr>
        <p:spPr/>
        <p:txBody>
          <a:bodyPr/>
          <a:lstStyle/>
          <a:p>
            <a:fld id="{5ECC2A38-3593-423B-B53B-263E214D975F}" type="slidenum">
              <a:rPr lang="en-US" smtClean="0"/>
              <a:t>29</a:t>
            </a:fld>
            <a:endParaRPr lang="en-US" dirty="0"/>
          </a:p>
        </p:txBody>
      </p:sp>
    </p:spTree>
    <p:extLst>
      <p:ext uri="{BB962C8B-B14F-4D97-AF65-F5344CB8AC3E}">
        <p14:creationId xmlns:p14="http://schemas.microsoft.com/office/powerpoint/2010/main" val="26435018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59197-8E4D-0DE3-1361-6BDC2E8E5C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916141-D41B-C245-DB13-A7F8A0BAC2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E4642C-2F71-DE79-41FB-69D4D88E063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5D70388-8901-474F-1934-19450F8F0C44}"/>
              </a:ext>
            </a:extLst>
          </p:cNvPr>
          <p:cNvSpPr>
            <a:spLocks noGrp="1"/>
          </p:cNvSpPr>
          <p:nvPr>
            <p:ph type="sldNum" sz="quarter" idx="5"/>
          </p:nvPr>
        </p:nvSpPr>
        <p:spPr/>
        <p:txBody>
          <a:bodyPr/>
          <a:lstStyle/>
          <a:p>
            <a:fld id="{5ECC2A38-3593-423B-B53B-263E214D975F}" type="slidenum">
              <a:rPr lang="en-US" smtClean="0"/>
              <a:t>30</a:t>
            </a:fld>
            <a:endParaRPr lang="en-US" dirty="0"/>
          </a:p>
        </p:txBody>
      </p:sp>
    </p:spTree>
    <p:extLst>
      <p:ext uri="{BB962C8B-B14F-4D97-AF65-F5344CB8AC3E}">
        <p14:creationId xmlns:p14="http://schemas.microsoft.com/office/powerpoint/2010/main" val="35379035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ECC2A38-3593-423B-B53B-263E214D975F}" type="slidenum">
              <a:rPr lang="en-US" smtClean="0"/>
              <a:t>31</a:t>
            </a:fld>
            <a:endParaRPr lang="en-US" dirty="0"/>
          </a:p>
        </p:txBody>
      </p:sp>
    </p:spTree>
    <p:extLst>
      <p:ext uri="{BB962C8B-B14F-4D97-AF65-F5344CB8AC3E}">
        <p14:creationId xmlns:p14="http://schemas.microsoft.com/office/powerpoint/2010/main" val="13388369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529E7-F587-A16B-53E7-379163C103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17ECC4-CA11-A827-966F-993A463462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D04565-8945-AE74-652F-B183DCDCD47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E3F2C8D-BF02-1995-3393-0D5232E7465E}"/>
              </a:ext>
            </a:extLst>
          </p:cNvPr>
          <p:cNvSpPr>
            <a:spLocks noGrp="1"/>
          </p:cNvSpPr>
          <p:nvPr>
            <p:ph type="sldNum" sz="quarter" idx="5"/>
          </p:nvPr>
        </p:nvSpPr>
        <p:spPr/>
        <p:txBody>
          <a:bodyPr/>
          <a:lstStyle/>
          <a:p>
            <a:fld id="{5ECC2A38-3593-423B-B53B-263E214D975F}" type="slidenum">
              <a:rPr lang="en-US" smtClean="0"/>
              <a:t>5</a:t>
            </a:fld>
            <a:endParaRPr lang="en-US" dirty="0"/>
          </a:p>
        </p:txBody>
      </p:sp>
    </p:spTree>
    <p:extLst>
      <p:ext uri="{BB962C8B-B14F-4D97-AF65-F5344CB8AC3E}">
        <p14:creationId xmlns:p14="http://schemas.microsoft.com/office/powerpoint/2010/main" val="18198635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CF170-4254-A2FE-D0C1-AEF2B2806C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D26CE1-2FEB-FB2A-672F-488A57897C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D34084-D67B-7158-37B7-DE48A07D87E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AA5A6AC-F2B7-FC07-146A-32B30778A0B3}"/>
              </a:ext>
            </a:extLst>
          </p:cNvPr>
          <p:cNvSpPr>
            <a:spLocks noGrp="1"/>
          </p:cNvSpPr>
          <p:nvPr>
            <p:ph type="sldNum" sz="quarter" idx="5"/>
          </p:nvPr>
        </p:nvSpPr>
        <p:spPr/>
        <p:txBody>
          <a:bodyPr/>
          <a:lstStyle/>
          <a:p>
            <a:fld id="{5ECC2A38-3593-423B-B53B-263E214D975F}" type="slidenum">
              <a:rPr lang="en-US" smtClean="0"/>
              <a:t>32</a:t>
            </a:fld>
            <a:endParaRPr lang="en-US" dirty="0"/>
          </a:p>
        </p:txBody>
      </p:sp>
    </p:spTree>
    <p:extLst>
      <p:ext uri="{BB962C8B-B14F-4D97-AF65-F5344CB8AC3E}">
        <p14:creationId xmlns:p14="http://schemas.microsoft.com/office/powerpoint/2010/main" val="19437563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ECC2A38-3593-423B-B53B-263E214D975F}" type="slidenum">
              <a:rPr lang="en-US" smtClean="0"/>
              <a:t>42</a:t>
            </a:fld>
            <a:endParaRPr lang="en-US" dirty="0"/>
          </a:p>
        </p:txBody>
      </p:sp>
    </p:spTree>
    <p:extLst>
      <p:ext uri="{BB962C8B-B14F-4D97-AF65-F5344CB8AC3E}">
        <p14:creationId xmlns:p14="http://schemas.microsoft.com/office/powerpoint/2010/main" val="19248988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F0BDF-B0D6-0E7D-D724-D3D735B19F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7A1B9D-83D2-C36E-6FE3-783705369B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3B2C7B-AD71-997C-0BB6-B29DFF94B2E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696CA10-CCB6-05DE-7502-40574B0B8011}"/>
              </a:ext>
            </a:extLst>
          </p:cNvPr>
          <p:cNvSpPr>
            <a:spLocks noGrp="1"/>
          </p:cNvSpPr>
          <p:nvPr>
            <p:ph type="sldNum" sz="quarter" idx="5"/>
          </p:nvPr>
        </p:nvSpPr>
        <p:spPr/>
        <p:txBody>
          <a:bodyPr/>
          <a:lstStyle/>
          <a:p>
            <a:fld id="{5ECC2A38-3593-423B-B53B-263E214D975F}" type="slidenum">
              <a:rPr lang="en-US" smtClean="0"/>
              <a:t>43</a:t>
            </a:fld>
            <a:endParaRPr lang="en-US" dirty="0"/>
          </a:p>
        </p:txBody>
      </p:sp>
    </p:spTree>
    <p:extLst>
      <p:ext uri="{BB962C8B-B14F-4D97-AF65-F5344CB8AC3E}">
        <p14:creationId xmlns:p14="http://schemas.microsoft.com/office/powerpoint/2010/main" val="20666018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F3237-B43B-7A09-C9EF-04A8ADAEEC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C9B201-3DBC-FEE7-8161-1AD46995CE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DE5CFD-6A0F-82B6-838C-EB11725563A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9ED3D0D-0D45-33F1-1DA0-37522FD071A4}"/>
              </a:ext>
            </a:extLst>
          </p:cNvPr>
          <p:cNvSpPr>
            <a:spLocks noGrp="1"/>
          </p:cNvSpPr>
          <p:nvPr>
            <p:ph type="sldNum" sz="quarter" idx="5"/>
          </p:nvPr>
        </p:nvSpPr>
        <p:spPr/>
        <p:txBody>
          <a:bodyPr/>
          <a:lstStyle/>
          <a:p>
            <a:fld id="{5ECC2A38-3593-423B-B53B-263E214D975F}" type="slidenum">
              <a:rPr lang="en-US" smtClean="0"/>
              <a:t>44</a:t>
            </a:fld>
            <a:endParaRPr lang="en-US" dirty="0"/>
          </a:p>
        </p:txBody>
      </p:sp>
    </p:spTree>
    <p:extLst>
      <p:ext uri="{BB962C8B-B14F-4D97-AF65-F5344CB8AC3E}">
        <p14:creationId xmlns:p14="http://schemas.microsoft.com/office/powerpoint/2010/main" val="3097760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67F0C-3C79-90B6-B1F3-ADF52A8AF0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053D7F-93F4-5356-B670-F74C0FD0C2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158B35-330E-1238-53D8-F8B0906CABD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08E222D-7960-C478-9B94-8E2F2B1CD7C0}"/>
              </a:ext>
            </a:extLst>
          </p:cNvPr>
          <p:cNvSpPr>
            <a:spLocks noGrp="1"/>
          </p:cNvSpPr>
          <p:nvPr>
            <p:ph type="sldNum" sz="quarter" idx="5"/>
          </p:nvPr>
        </p:nvSpPr>
        <p:spPr/>
        <p:txBody>
          <a:bodyPr/>
          <a:lstStyle/>
          <a:p>
            <a:fld id="{5ECC2A38-3593-423B-B53B-263E214D975F}" type="slidenum">
              <a:rPr lang="en-US" smtClean="0"/>
              <a:t>45</a:t>
            </a:fld>
            <a:endParaRPr lang="en-US" dirty="0"/>
          </a:p>
        </p:txBody>
      </p:sp>
    </p:spTree>
    <p:extLst>
      <p:ext uri="{BB962C8B-B14F-4D97-AF65-F5344CB8AC3E}">
        <p14:creationId xmlns:p14="http://schemas.microsoft.com/office/powerpoint/2010/main" val="42083056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96F97-A654-5F5D-3201-B132AF7244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D2283A-8897-8398-91AF-B727C2D089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EF7ED1-453D-F92A-F78C-E9474E391A4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63FFAC5-FAD6-0195-AAF0-5040A777BBB1}"/>
              </a:ext>
            </a:extLst>
          </p:cNvPr>
          <p:cNvSpPr>
            <a:spLocks noGrp="1"/>
          </p:cNvSpPr>
          <p:nvPr>
            <p:ph type="sldNum" sz="quarter" idx="5"/>
          </p:nvPr>
        </p:nvSpPr>
        <p:spPr/>
        <p:txBody>
          <a:bodyPr/>
          <a:lstStyle/>
          <a:p>
            <a:fld id="{5ECC2A38-3593-423B-B53B-263E214D975F}" type="slidenum">
              <a:rPr lang="en-US" smtClean="0"/>
              <a:t>46</a:t>
            </a:fld>
            <a:endParaRPr lang="en-US" dirty="0"/>
          </a:p>
        </p:txBody>
      </p:sp>
    </p:spTree>
    <p:extLst>
      <p:ext uri="{BB962C8B-B14F-4D97-AF65-F5344CB8AC3E}">
        <p14:creationId xmlns:p14="http://schemas.microsoft.com/office/powerpoint/2010/main" val="14582000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E477D-3672-8A33-BDFB-8249E25A4A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4DCA41-4350-C70A-17FB-2FC6462402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05FDC5-56A7-5477-1BB0-549FF3536A0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008AEE6-05CA-5011-09A9-1DED34C8E110}"/>
              </a:ext>
            </a:extLst>
          </p:cNvPr>
          <p:cNvSpPr>
            <a:spLocks noGrp="1"/>
          </p:cNvSpPr>
          <p:nvPr>
            <p:ph type="sldNum" sz="quarter" idx="5"/>
          </p:nvPr>
        </p:nvSpPr>
        <p:spPr/>
        <p:txBody>
          <a:bodyPr/>
          <a:lstStyle/>
          <a:p>
            <a:fld id="{5ECC2A38-3593-423B-B53B-263E214D975F}" type="slidenum">
              <a:rPr lang="en-US" smtClean="0"/>
              <a:t>47</a:t>
            </a:fld>
            <a:endParaRPr lang="en-US" dirty="0"/>
          </a:p>
        </p:txBody>
      </p:sp>
    </p:spTree>
    <p:extLst>
      <p:ext uri="{BB962C8B-B14F-4D97-AF65-F5344CB8AC3E}">
        <p14:creationId xmlns:p14="http://schemas.microsoft.com/office/powerpoint/2010/main" val="9935122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ECC2A38-3593-423B-B53B-263E214D975F}" type="slidenum">
              <a:rPr lang="en-US" smtClean="0"/>
              <a:t>6</a:t>
            </a:fld>
            <a:endParaRPr lang="en-US" dirty="0"/>
          </a:p>
        </p:txBody>
      </p:sp>
    </p:spTree>
    <p:extLst>
      <p:ext uri="{BB962C8B-B14F-4D97-AF65-F5344CB8AC3E}">
        <p14:creationId xmlns:p14="http://schemas.microsoft.com/office/powerpoint/2010/main" val="39928951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ECC2A38-3593-423B-B53B-263E214D975F}" type="slidenum">
              <a:rPr lang="en-US" smtClean="0"/>
              <a:t>7</a:t>
            </a:fld>
            <a:endParaRPr lang="en-US" dirty="0"/>
          </a:p>
        </p:txBody>
      </p:sp>
    </p:spTree>
    <p:extLst>
      <p:ext uri="{BB962C8B-B14F-4D97-AF65-F5344CB8AC3E}">
        <p14:creationId xmlns:p14="http://schemas.microsoft.com/office/powerpoint/2010/main" val="22360769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ECC2A38-3593-423B-B53B-263E214D975F}" type="slidenum">
              <a:rPr lang="en-US" smtClean="0"/>
              <a:t>8</a:t>
            </a:fld>
            <a:endParaRPr lang="en-US" dirty="0"/>
          </a:p>
        </p:txBody>
      </p:sp>
    </p:spTree>
    <p:extLst>
      <p:ext uri="{BB962C8B-B14F-4D97-AF65-F5344CB8AC3E}">
        <p14:creationId xmlns:p14="http://schemas.microsoft.com/office/powerpoint/2010/main" val="1468838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21C660-16A5-0A70-96D2-8937C02B50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1E8F56-C25F-86A5-3FE2-CDE9C19D89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6C3A50-C6B6-4785-881F-DA76DEE755C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B135055-E314-68DD-ACA7-8438D51798F4}"/>
              </a:ext>
            </a:extLst>
          </p:cNvPr>
          <p:cNvSpPr>
            <a:spLocks noGrp="1"/>
          </p:cNvSpPr>
          <p:nvPr>
            <p:ph type="sldNum" sz="quarter" idx="5"/>
          </p:nvPr>
        </p:nvSpPr>
        <p:spPr/>
        <p:txBody>
          <a:bodyPr/>
          <a:lstStyle/>
          <a:p>
            <a:fld id="{5ECC2A38-3593-423B-B53B-263E214D975F}" type="slidenum">
              <a:rPr lang="en-US" smtClean="0"/>
              <a:t>9</a:t>
            </a:fld>
            <a:endParaRPr lang="en-US" dirty="0"/>
          </a:p>
        </p:txBody>
      </p:sp>
    </p:spTree>
    <p:extLst>
      <p:ext uri="{BB962C8B-B14F-4D97-AF65-F5344CB8AC3E}">
        <p14:creationId xmlns:p14="http://schemas.microsoft.com/office/powerpoint/2010/main" val="3493136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ECC2A38-3593-423B-B53B-263E214D975F}" type="slidenum">
              <a:rPr lang="en-US" smtClean="0"/>
              <a:t>10</a:t>
            </a:fld>
            <a:endParaRPr lang="en-US" dirty="0"/>
          </a:p>
        </p:txBody>
      </p:sp>
    </p:spTree>
    <p:extLst>
      <p:ext uri="{BB962C8B-B14F-4D97-AF65-F5344CB8AC3E}">
        <p14:creationId xmlns:p14="http://schemas.microsoft.com/office/powerpoint/2010/main" val="24810419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C1996-A4C0-E320-5162-8D1B698D09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CC0484-8801-8E84-ED9C-1F766C74AA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0E2265-9C21-E8DB-42F5-669F27AA8F6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3A0FF57-1211-703E-A079-5BF842B499AB}"/>
              </a:ext>
            </a:extLst>
          </p:cNvPr>
          <p:cNvSpPr>
            <a:spLocks noGrp="1"/>
          </p:cNvSpPr>
          <p:nvPr>
            <p:ph type="sldNum" sz="quarter" idx="5"/>
          </p:nvPr>
        </p:nvSpPr>
        <p:spPr/>
        <p:txBody>
          <a:bodyPr/>
          <a:lstStyle/>
          <a:p>
            <a:fld id="{5ECC2A38-3593-423B-B53B-263E214D975F}" type="slidenum">
              <a:rPr lang="en-US" smtClean="0"/>
              <a:t>11</a:t>
            </a:fld>
            <a:endParaRPr lang="en-US" dirty="0"/>
          </a:p>
        </p:txBody>
      </p:sp>
    </p:spTree>
    <p:extLst>
      <p:ext uri="{BB962C8B-B14F-4D97-AF65-F5344CB8AC3E}">
        <p14:creationId xmlns:p14="http://schemas.microsoft.com/office/powerpoint/2010/main" val="2937598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9_Two Content">
    <p:bg>
      <p:bgRef idx="1001">
        <a:schemeClr val="bg1"/>
      </p:bgRef>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E4626FFC-10F6-47C6-8BAB-233F2CCD966B}"/>
              </a:ext>
            </a:extLst>
          </p:cNvPr>
          <p:cNvSpPr/>
          <p:nvPr userDrawn="1"/>
        </p:nvSpPr>
        <p:spPr>
          <a:xfrm>
            <a:off x="6965396" y="-12701"/>
            <a:ext cx="2178604" cy="7734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endParaRPr lang="en-US" sz="800" dirty="0">
              <a:solidFill>
                <a:schemeClr val="bg1"/>
              </a:solidFill>
              <a:latin typeface="Century Gothic" panose="020B0502020202020204" pitchFamily="34" charset="0"/>
            </a:endParaRPr>
          </a:p>
        </p:txBody>
      </p:sp>
      <p:grpSp>
        <p:nvGrpSpPr>
          <p:cNvPr id="15" name="Group 14">
            <a:extLst>
              <a:ext uri="{FF2B5EF4-FFF2-40B4-BE49-F238E27FC236}">
                <a16:creationId xmlns:a16="http://schemas.microsoft.com/office/drawing/2014/main" id="{EE9B6B29-04D4-4540-9A56-3950EAB03DB4}"/>
              </a:ext>
            </a:extLst>
          </p:cNvPr>
          <p:cNvGrpSpPr/>
          <p:nvPr userDrawn="1"/>
        </p:nvGrpSpPr>
        <p:grpSpPr>
          <a:xfrm>
            <a:off x="-1010" y="6576197"/>
            <a:ext cx="9145010" cy="281803"/>
            <a:chOff x="11264" y="6400799"/>
            <a:chExt cx="9145010" cy="497572"/>
          </a:xfrm>
        </p:grpSpPr>
        <p:sp>
          <p:nvSpPr>
            <p:cNvPr id="16" name="Rectangle 15">
              <a:extLst>
                <a:ext uri="{FF2B5EF4-FFF2-40B4-BE49-F238E27FC236}">
                  <a16:creationId xmlns:a16="http://schemas.microsoft.com/office/drawing/2014/main" id="{9B386753-555B-43B9-86C9-2F8AAE93C2F7}"/>
                </a:ext>
              </a:extLst>
            </p:cNvPr>
            <p:cNvSpPr/>
            <p:nvPr userDrawn="1"/>
          </p:nvSpPr>
          <p:spPr>
            <a:xfrm>
              <a:off x="11264" y="6400799"/>
              <a:ext cx="9145010" cy="49757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7" name="Straight Connector 16">
              <a:extLst>
                <a:ext uri="{FF2B5EF4-FFF2-40B4-BE49-F238E27FC236}">
                  <a16:creationId xmlns:a16="http://schemas.microsoft.com/office/drawing/2014/main" id="{F4150E0A-277E-4C57-8523-C32A704E8EC8}"/>
                </a:ext>
              </a:extLst>
            </p:cNvPr>
            <p:cNvCxnSpPr/>
            <p:nvPr userDrawn="1"/>
          </p:nvCxnSpPr>
          <p:spPr>
            <a:xfrm>
              <a:off x="11264" y="6400800"/>
              <a:ext cx="9144000" cy="0"/>
            </a:xfrm>
            <a:prstGeom prst="line">
              <a:avLst/>
            </a:prstGeom>
            <a:ln w="28575">
              <a:solidFill>
                <a:srgbClr val="B40101"/>
              </a:solidFill>
            </a:ln>
          </p:spPr>
          <p:style>
            <a:lnRef idx="1">
              <a:schemeClr val="accent1"/>
            </a:lnRef>
            <a:fillRef idx="0">
              <a:schemeClr val="accent1"/>
            </a:fillRef>
            <a:effectRef idx="0">
              <a:schemeClr val="accent1"/>
            </a:effectRef>
            <a:fontRef idx="minor">
              <a:schemeClr val="tx1"/>
            </a:fontRef>
          </p:style>
        </p:cxnSp>
      </p:grpSp>
      <p:sp>
        <p:nvSpPr>
          <p:cNvPr id="19" name="TextBox 18">
            <a:extLst>
              <a:ext uri="{FF2B5EF4-FFF2-40B4-BE49-F238E27FC236}">
                <a16:creationId xmlns:a16="http://schemas.microsoft.com/office/drawing/2014/main" id="{CA0B28CE-C139-4EE4-9464-EFA4592EE83C}"/>
              </a:ext>
            </a:extLst>
          </p:cNvPr>
          <p:cNvSpPr txBox="1"/>
          <p:nvPr userDrawn="1"/>
        </p:nvSpPr>
        <p:spPr>
          <a:xfrm>
            <a:off x="1966287" y="6581001"/>
            <a:ext cx="5081494" cy="276999"/>
          </a:xfrm>
          <a:prstGeom prst="rect">
            <a:avLst/>
          </a:prstGeom>
          <a:noFill/>
        </p:spPr>
        <p:txBody>
          <a:bodyPr wrap="square" rtlCol="0">
            <a:spAutoFit/>
          </a:bodyPr>
          <a:lstStyle/>
          <a:p>
            <a:pPr algn="ctr"/>
            <a:r>
              <a:rPr lang="en-US" sz="600" dirty="0">
                <a:solidFill>
                  <a:schemeClr val="bg1"/>
                </a:solidFill>
                <a:latin typeface="Century Gothic" panose="020B0502020202020204" pitchFamily="34" charset="0"/>
              </a:rPr>
              <a:t>MLSOK data for Single Family Residences.  Data is believed to be accurate but is not warranted.   ©2026  ChartMaster Services, LLC.  All rights reserved. This page shall not be reproduced without the written permission of JeromyTrask@kw.com.</a:t>
            </a:r>
          </a:p>
        </p:txBody>
      </p:sp>
      <p:grpSp>
        <p:nvGrpSpPr>
          <p:cNvPr id="2" name="Group 1">
            <a:extLst>
              <a:ext uri="{FF2B5EF4-FFF2-40B4-BE49-F238E27FC236}">
                <a16:creationId xmlns:a16="http://schemas.microsoft.com/office/drawing/2014/main" id="{DB1F25D4-3C45-70E1-1922-57087E9363A2}"/>
              </a:ext>
            </a:extLst>
          </p:cNvPr>
          <p:cNvGrpSpPr/>
          <p:nvPr userDrawn="1"/>
        </p:nvGrpSpPr>
        <p:grpSpPr>
          <a:xfrm>
            <a:off x="-1009" y="-12536"/>
            <a:ext cx="6585916" cy="800093"/>
            <a:chOff x="-1009" y="-12536"/>
            <a:chExt cx="6585916" cy="800093"/>
          </a:xfrm>
        </p:grpSpPr>
        <p:grpSp>
          <p:nvGrpSpPr>
            <p:cNvPr id="33" name="Group 32">
              <a:extLst>
                <a:ext uri="{FF2B5EF4-FFF2-40B4-BE49-F238E27FC236}">
                  <a16:creationId xmlns:a16="http://schemas.microsoft.com/office/drawing/2014/main" id="{4F21EA50-1D5A-4C7E-9C24-59F98A9D6546}"/>
                </a:ext>
              </a:extLst>
            </p:cNvPr>
            <p:cNvGrpSpPr/>
            <p:nvPr userDrawn="1"/>
          </p:nvGrpSpPr>
          <p:grpSpPr>
            <a:xfrm>
              <a:off x="-1009" y="-12536"/>
              <a:ext cx="6585916" cy="800093"/>
              <a:chOff x="-1" y="-2"/>
              <a:chExt cx="6585917" cy="922944"/>
            </a:xfrm>
          </p:grpSpPr>
          <p:sp>
            <p:nvSpPr>
              <p:cNvPr id="34" name="Rectangle 33">
                <a:extLst>
                  <a:ext uri="{FF2B5EF4-FFF2-40B4-BE49-F238E27FC236}">
                    <a16:creationId xmlns:a16="http://schemas.microsoft.com/office/drawing/2014/main" id="{D3091BA8-51F7-4974-9F43-1251A1E25AAD}"/>
                  </a:ext>
                </a:extLst>
              </p:cNvPr>
              <p:cNvSpPr/>
              <p:nvPr userDrawn="1"/>
            </p:nvSpPr>
            <p:spPr>
              <a:xfrm>
                <a:off x="-1" y="0"/>
                <a:ext cx="6585917" cy="89205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5" name="TextBox 34">
                <a:extLst>
                  <a:ext uri="{FF2B5EF4-FFF2-40B4-BE49-F238E27FC236}">
                    <a16:creationId xmlns:a16="http://schemas.microsoft.com/office/drawing/2014/main" id="{5C5BD368-D657-4C2D-B5C6-D731A4CC216F}"/>
                  </a:ext>
                </a:extLst>
              </p:cNvPr>
              <p:cNvSpPr txBox="1"/>
              <p:nvPr userDrawn="1"/>
            </p:nvSpPr>
            <p:spPr>
              <a:xfrm>
                <a:off x="1007436" y="26480"/>
                <a:ext cx="5578480" cy="896462"/>
              </a:xfrm>
              <a:prstGeom prst="rect">
                <a:avLst/>
              </a:prstGeom>
              <a:noFill/>
            </p:spPr>
            <p:txBody>
              <a:bodyPr wrap="square" rtlCol="0">
                <a:spAutoFit/>
              </a:bodyPr>
              <a:lstStyle/>
              <a:p>
                <a:pPr algn="l"/>
                <a:r>
                  <a:rPr lang="en-US" sz="1200" dirty="0">
                    <a:solidFill>
                      <a:srgbClr val="C00000"/>
                    </a:solidFill>
                    <a:latin typeface="Century Gothic" panose="020B0502020202020204" pitchFamily="34" charset="0"/>
                    <a:cs typeface="Arial" panose="020B0604020202020204" pitchFamily="34" charset="0"/>
                  </a:rPr>
                  <a:t>July 2026</a:t>
                </a:r>
              </a:p>
              <a:p>
                <a:pPr algn="l"/>
                <a:r>
                  <a:rPr lang="en-US" sz="1400" dirty="0">
                    <a:solidFill>
                      <a:schemeClr val="bg1"/>
                    </a:solidFill>
                    <a:latin typeface="Century Gothic" panose="020B0502020202020204" pitchFamily="34" charset="0"/>
                    <a:cs typeface="Arial" panose="020B0604020202020204" pitchFamily="34" charset="0"/>
                  </a:rPr>
                  <a:t>Greater Oklahoma City Monthly Market Report</a:t>
                </a:r>
                <a:br>
                  <a:rPr lang="en-US" sz="1400" dirty="0">
                    <a:solidFill>
                      <a:schemeClr val="bg1"/>
                    </a:solidFill>
                    <a:latin typeface="Century Gothic" panose="020B0502020202020204" pitchFamily="34" charset="0"/>
                    <a:cs typeface="Arial" panose="020B0604020202020204" pitchFamily="34" charset="0"/>
                  </a:rPr>
                </a:br>
                <a:r>
                  <a:rPr lang="en-US" sz="1050" dirty="0">
                    <a:solidFill>
                      <a:schemeClr val="bg1"/>
                    </a:solidFill>
                    <a:latin typeface="Century Gothic" panose="020B0502020202020204" pitchFamily="34" charset="0"/>
                    <a:cs typeface="Arial" panose="020B0604020202020204" pitchFamily="34" charset="0"/>
                  </a:rPr>
                  <a:t>Single Family Residences In:</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800" dirty="0">
                    <a:ln w="11430"/>
                    <a:solidFill>
                      <a:schemeClr val="bg1"/>
                    </a:solidFill>
                    <a:latin typeface="Century Gothic" panose="020B0502020202020204" pitchFamily="34" charset="0"/>
                  </a:rPr>
                  <a:t>Canadian, Cleveland, Grady, Lincoln, Logan, McClain, Oklahoma, Pottawatomie &amp; Payne Counties</a:t>
                </a:r>
                <a:endParaRPr lang="en-US" sz="700" dirty="0">
                  <a:ln w="11430"/>
                  <a:solidFill>
                    <a:schemeClr val="bg1"/>
                  </a:solidFill>
                  <a:latin typeface="Century Gothic" panose="020B0502020202020204" pitchFamily="34" charset="0"/>
                </a:endParaRPr>
              </a:p>
            </p:txBody>
          </p:sp>
          <p:sp>
            <p:nvSpPr>
              <p:cNvPr id="36" name="Rectangle 35">
                <a:extLst>
                  <a:ext uri="{FF2B5EF4-FFF2-40B4-BE49-F238E27FC236}">
                    <a16:creationId xmlns:a16="http://schemas.microsoft.com/office/drawing/2014/main" id="{72BEFB3A-8476-422F-99B4-BC8A607FA44E}"/>
                  </a:ext>
                </a:extLst>
              </p:cNvPr>
              <p:cNvSpPr/>
              <p:nvPr userDrawn="1"/>
            </p:nvSpPr>
            <p:spPr>
              <a:xfrm>
                <a:off x="805124" y="-2"/>
                <a:ext cx="69274" cy="89205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C00000"/>
                  </a:solidFill>
                </a:endParaRPr>
              </a:p>
            </p:txBody>
          </p:sp>
        </p:grpSp>
        <p:pic>
          <p:nvPicPr>
            <p:cNvPr id="14" name="Picture 13" descr="Icon&#10;&#10;Description automatically generated">
              <a:extLst>
                <a:ext uri="{FF2B5EF4-FFF2-40B4-BE49-F238E27FC236}">
                  <a16:creationId xmlns:a16="http://schemas.microsoft.com/office/drawing/2014/main" id="{868AA317-69D3-4FBF-8252-C8657F97B6DC}"/>
                </a:ext>
              </a:extLst>
            </p:cNvPr>
            <p:cNvPicPr>
              <a:picLocks noChangeAspect="1"/>
            </p:cNvPicPr>
            <p:nvPr userDrawn="1"/>
          </p:nvPicPr>
          <p:blipFill>
            <a:blip r:embed="rId2"/>
            <a:stretch>
              <a:fillRect/>
            </a:stretch>
          </p:blipFill>
          <p:spPr>
            <a:xfrm>
              <a:off x="245281" y="124950"/>
              <a:ext cx="347182" cy="522152"/>
            </a:xfrm>
            <a:prstGeom prst="rect">
              <a:avLst/>
            </a:prstGeom>
          </p:spPr>
        </p:pic>
      </p:grpSp>
      <p:pic>
        <p:nvPicPr>
          <p:cNvPr id="18" name="Picture 17" descr="Logo&#10;&#10;Description automatically generated">
            <a:extLst>
              <a:ext uri="{FF2B5EF4-FFF2-40B4-BE49-F238E27FC236}">
                <a16:creationId xmlns:a16="http://schemas.microsoft.com/office/drawing/2014/main" id="{2B7D0FCC-13C2-B222-5606-6EC04150F096}"/>
              </a:ext>
            </a:extLst>
          </p:cNvPr>
          <p:cNvPicPr>
            <a:picLocks noChangeAspect="1"/>
          </p:cNvPicPr>
          <p:nvPr userDrawn="1"/>
        </p:nvPicPr>
        <p:blipFill>
          <a:blip r:embed="rId3"/>
          <a:stretch>
            <a:fillRect/>
          </a:stretch>
        </p:blipFill>
        <p:spPr>
          <a:xfrm>
            <a:off x="7139734" y="101275"/>
            <a:ext cx="1200150" cy="545523"/>
          </a:xfrm>
          <a:prstGeom prst="rect">
            <a:avLst/>
          </a:prstGeom>
        </p:spPr>
      </p:pic>
      <p:sp>
        <p:nvSpPr>
          <p:cNvPr id="4" name="Content Placeholder 3">
            <a:extLst>
              <a:ext uri="{FF2B5EF4-FFF2-40B4-BE49-F238E27FC236}">
                <a16:creationId xmlns:a16="http://schemas.microsoft.com/office/drawing/2014/main" id="{7AB55EFE-F9CE-B5DF-6FE8-88D4E7AFF4E7}"/>
              </a:ext>
            </a:extLst>
          </p:cNvPr>
          <p:cNvSpPr>
            <a:spLocks noGrp="1"/>
          </p:cNvSpPr>
          <p:nvPr>
            <p:ph sz="half" idx="2"/>
          </p:nvPr>
        </p:nvSpPr>
        <p:spPr>
          <a:xfrm>
            <a:off x="49742" y="819575"/>
            <a:ext cx="9023230" cy="4368733"/>
          </a:xfrm>
        </p:spPr>
        <p:txBody>
          <a:bodyPr/>
          <a:lstStyle>
            <a:lvl1pPr>
              <a:defRPr sz="2800">
                <a:latin typeface="Century Gothic" panose="020B0502020202020204" pitchFamily="34" charset="0"/>
              </a:defRPr>
            </a:lvl1pPr>
            <a:lvl2pPr>
              <a:defRPr sz="2400">
                <a:latin typeface="Century Gothic" panose="020B0502020202020204" pitchFamily="34" charset="0"/>
              </a:defRPr>
            </a:lvl2pPr>
            <a:lvl3pPr>
              <a:defRPr sz="2000">
                <a:latin typeface="Century Gothic" panose="020B0502020202020204" pitchFamily="34" charset="0"/>
              </a:defRPr>
            </a:lvl3pPr>
            <a:lvl4pPr>
              <a:defRPr sz="1800">
                <a:latin typeface="Century Gothic" panose="020B0502020202020204" pitchFamily="34" charset="0"/>
              </a:defRPr>
            </a:lvl4pPr>
            <a:lvl5pPr>
              <a:defRPr sz="1800">
                <a:latin typeface="Century Gothic" panose="020B0502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a:extLst>
              <a:ext uri="{FF2B5EF4-FFF2-40B4-BE49-F238E27FC236}">
                <a16:creationId xmlns:a16="http://schemas.microsoft.com/office/drawing/2014/main" id="{4495676E-40B9-FAB1-803E-8EB8072F3E4F}"/>
              </a:ext>
            </a:extLst>
          </p:cNvPr>
          <p:cNvPicPr>
            <a:picLocks noChangeAspect="1"/>
          </p:cNvPicPr>
          <p:nvPr userDrawn="1"/>
        </p:nvPicPr>
        <p:blipFill>
          <a:blip r:embed="rId4"/>
          <a:stretch>
            <a:fillRect/>
          </a:stretch>
        </p:blipFill>
        <p:spPr>
          <a:xfrm>
            <a:off x="75970" y="5209503"/>
            <a:ext cx="9007644" cy="1269534"/>
          </a:xfrm>
          <a:prstGeom prst="rect">
            <a:avLst/>
          </a:prstGeom>
        </p:spPr>
      </p:pic>
    </p:spTree>
    <p:extLst>
      <p:ext uri="{BB962C8B-B14F-4D97-AF65-F5344CB8AC3E}">
        <p14:creationId xmlns:p14="http://schemas.microsoft.com/office/powerpoint/2010/main" val="207152325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1_Two Content">
    <p:bg>
      <p:bgRef idx="1001">
        <a:schemeClr val="bg1"/>
      </p:bgRef>
    </p:bg>
    <p:spTree>
      <p:nvGrpSpPr>
        <p:cNvPr id="1" name=""/>
        <p:cNvGrpSpPr/>
        <p:nvPr/>
      </p:nvGrpSpPr>
      <p:grpSpPr>
        <a:xfrm>
          <a:off x="0" y="0"/>
          <a:ext cx="0" cy="0"/>
          <a:chOff x="0" y="0"/>
          <a:chExt cx="0" cy="0"/>
        </a:xfrm>
      </p:grpSpPr>
      <p:sp>
        <p:nvSpPr>
          <p:cNvPr id="25" name="Content Placeholder 3">
            <a:extLst>
              <a:ext uri="{FF2B5EF4-FFF2-40B4-BE49-F238E27FC236}">
                <a16:creationId xmlns:a16="http://schemas.microsoft.com/office/drawing/2014/main" id="{CF5763AB-CDB8-4F78-9CAD-476D7D84AABD}"/>
              </a:ext>
            </a:extLst>
          </p:cNvPr>
          <p:cNvSpPr>
            <a:spLocks noGrp="1"/>
          </p:cNvSpPr>
          <p:nvPr>
            <p:ph sz="half" idx="2"/>
          </p:nvPr>
        </p:nvSpPr>
        <p:spPr>
          <a:xfrm>
            <a:off x="422694" y="1595887"/>
            <a:ext cx="8333117" cy="4764247"/>
          </a:xfrm>
        </p:spPr>
        <p:txBody>
          <a:bodyPr/>
          <a:lstStyle>
            <a:lvl1pPr>
              <a:defRPr sz="2800">
                <a:latin typeface="Century Gothic" panose="020B0502020202020204" pitchFamily="34" charset="0"/>
              </a:defRPr>
            </a:lvl1pPr>
            <a:lvl2pPr>
              <a:defRPr sz="2400">
                <a:latin typeface="Century Gothic" panose="020B0502020202020204" pitchFamily="34" charset="0"/>
              </a:defRPr>
            </a:lvl2pPr>
            <a:lvl3pPr>
              <a:defRPr sz="2000">
                <a:latin typeface="Century Gothic" panose="020B0502020202020204" pitchFamily="34" charset="0"/>
              </a:defRPr>
            </a:lvl3pPr>
            <a:lvl4pPr>
              <a:defRPr sz="1800">
                <a:latin typeface="Century Gothic" panose="020B0502020202020204" pitchFamily="34" charset="0"/>
              </a:defRPr>
            </a:lvl4pPr>
            <a:lvl5pPr>
              <a:defRPr sz="1800">
                <a:latin typeface="Century Gothic" panose="020B0502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Box 14">
            <a:extLst>
              <a:ext uri="{FF2B5EF4-FFF2-40B4-BE49-F238E27FC236}">
                <a16:creationId xmlns:a16="http://schemas.microsoft.com/office/drawing/2014/main" id="{91936A15-7E3D-42C8-8B6F-68DAE1C536E4}"/>
              </a:ext>
            </a:extLst>
          </p:cNvPr>
          <p:cNvSpPr txBox="1"/>
          <p:nvPr userDrawn="1"/>
        </p:nvSpPr>
        <p:spPr>
          <a:xfrm>
            <a:off x="950212" y="6480309"/>
            <a:ext cx="7266104" cy="338554"/>
          </a:xfrm>
          <a:prstGeom prst="rect">
            <a:avLst/>
          </a:prstGeom>
          <a:noFill/>
        </p:spPr>
        <p:txBody>
          <a:bodyPr wrap="square" rtlCol="0">
            <a:spAutoFit/>
          </a:bodyPr>
          <a:lstStyle/>
          <a:p>
            <a:pPr algn="ctr"/>
            <a:r>
              <a:rPr lang="en-US" sz="800" dirty="0">
                <a:solidFill>
                  <a:schemeClr val="bg1"/>
                </a:solidFill>
                <a:latin typeface="Century Gothic" panose="020B0502020202020204" pitchFamily="34" charset="0"/>
              </a:rPr>
              <a:t>NTREIS data for Single Family residences.  Data is believed to be accurate but is not warranted.   ©2026  ChartMaster Services, LLC.  All rights reserved. This page July not be reproduced without the written permission of chartmasterchuck@aol.com.</a:t>
            </a:r>
          </a:p>
        </p:txBody>
      </p:sp>
      <p:sp>
        <p:nvSpPr>
          <p:cNvPr id="16" name="Rectangle 15">
            <a:extLst>
              <a:ext uri="{FF2B5EF4-FFF2-40B4-BE49-F238E27FC236}">
                <a16:creationId xmlns:a16="http://schemas.microsoft.com/office/drawing/2014/main" id="{F01DC870-667F-4F5D-B48C-F743FA18A7ED}"/>
              </a:ext>
            </a:extLst>
          </p:cNvPr>
          <p:cNvSpPr/>
          <p:nvPr userDrawn="1"/>
        </p:nvSpPr>
        <p:spPr>
          <a:xfrm>
            <a:off x="6965396" y="-12701"/>
            <a:ext cx="2178604" cy="7734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endParaRPr lang="en-US" sz="800" dirty="0">
              <a:solidFill>
                <a:schemeClr val="bg1"/>
              </a:solidFill>
              <a:latin typeface="Century Gothic" panose="020B0502020202020204" pitchFamily="34" charset="0"/>
            </a:endParaRPr>
          </a:p>
        </p:txBody>
      </p:sp>
      <p:pic>
        <p:nvPicPr>
          <p:cNvPr id="31" name="Picture 30" descr="A black and white logo&#10;&#10;Description automatically generated with low confidence">
            <a:extLst>
              <a:ext uri="{FF2B5EF4-FFF2-40B4-BE49-F238E27FC236}">
                <a16:creationId xmlns:a16="http://schemas.microsoft.com/office/drawing/2014/main" id="{CD109086-C4D3-43FB-AF69-6122F2B04E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31036" y="99233"/>
            <a:ext cx="1217475" cy="554757"/>
          </a:xfrm>
          <a:prstGeom prst="rect">
            <a:avLst/>
          </a:prstGeom>
        </p:spPr>
      </p:pic>
      <p:grpSp>
        <p:nvGrpSpPr>
          <p:cNvPr id="33" name="Group 32">
            <a:extLst>
              <a:ext uri="{FF2B5EF4-FFF2-40B4-BE49-F238E27FC236}">
                <a16:creationId xmlns:a16="http://schemas.microsoft.com/office/drawing/2014/main" id="{35F4AD79-CF4D-42F2-A7FA-6FFAED059678}"/>
              </a:ext>
            </a:extLst>
          </p:cNvPr>
          <p:cNvGrpSpPr/>
          <p:nvPr userDrawn="1"/>
        </p:nvGrpSpPr>
        <p:grpSpPr>
          <a:xfrm>
            <a:off x="-1010" y="6576197"/>
            <a:ext cx="9145010" cy="281803"/>
            <a:chOff x="11264" y="6400799"/>
            <a:chExt cx="9145010" cy="497572"/>
          </a:xfrm>
        </p:grpSpPr>
        <p:sp>
          <p:nvSpPr>
            <p:cNvPr id="34" name="Rectangle 33">
              <a:extLst>
                <a:ext uri="{FF2B5EF4-FFF2-40B4-BE49-F238E27FC236}">
                  <a16:creationId xmlns:a16="http://schemas.microsoft.com/office/drawing/2014/main" id="{61A4BB4E-2418-4745-95F7-3B09F52C1A7E}"/>
                </a:ext>
              </a:extLst>
            </p:cNvPr>
            <p:cNvSpPr/>
            <p:nvPr userDrawn="1"/>
          </p:nvSpPr>
          <p:spPr>
            <a:xfrm>
              <a:off x="11264" y="6400799"/>
              <a:ext cx="9145010" cy="49757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5" name="Straight Connector 34">
              <a:extLst>
                <a:ext uri="{FF2B5EF4-FFF2-40B4-BE49-F238E27FC236}">
                  <a16:creationId xmlns:a16="http://schemas.microsoft.com/office/drawing/2014/main" id="{A724FA90-B5E3-4118-BE2A-86E38A9D800A}"/>
                </a:ext>
              </a:extLst>
            </p:cNvPr>
            <p:cNvCxnSpPr/>
            <p:nvPr userDrawn="1"/>
          </p:nvCxnSpPr>
          <p:spPr>
            <a:xfrm>
              <a:off x="11264" y="6400800"/>
              <a:ext cx="9144000" cy="0"/>
            </a:xfrm>
            <a:prstGeom prst="line">
              <a:avLst/>
            </a:prstGeom>
            <a:ln w="28575">
              <a:solidFill>
                <a:srgbClr val="B40101"/>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F11C3AB4-CA25-6D80-9696-826A1BA54283}"/>
              </a:ext>
            </a:extLst>
          </p:cNvPr>
          <p:cNvSpPr txBox="1"/>
          <p:nvPr userDrawn="1"/>
        </p:nvSpPr>
        <p:spPr>
          <a:xfrm>
            <a:off x="1966287" y="6581001"/>
            <a:ext cx="5081494" cy="276999"/>
          </a:xfrm>
          <a:prstGeom prst="rect">
            <a:avLst/>
          </a:prstGeom>
          <a:noFill/>
        </p:spPr>
        <p:txBody>
          <a:bodyPr wrap="square" rtlCol="0">
            <a:spAutoFit/>
          </a:bodyPr>
          <a:lstStyle/>
          <a:p>
            <a:pPr algn="ctr"/>
            <a:r>
              <a:rPr lang="en-US" sz="600" dirty="0">
                <a:solidFill>
                  <a:schemeClr val="bg1"/>
                </a:solidFill>
                <a:latin typeface="Century Gothic" panose="020B0502020202020204" pitchFamily="34" charset="0"/>
              </a:rPr>
              <a:t>MLSOK data for Single Family Residences.  Data is believed to be accurate but is not warranted.   ©2026  ChartMaster Services, LLC.  All rights reserved. This page shall not be reproduced without the written permission of JeromyTrask@kw.com.</a:t>
            </a:r>
          </a:p>
        </p:txBody>
      </p:sp>
      <p:grpSp>
        <p:nvGrpSpPr>
          <p:cNvPr id="6" name="Group 5">
            <a:extLst>
              <a:ext uri="{FF2B5EF4-FFF2-40B4-BE49-F238E27FC236}">
                <a16:creationId xmlns:a16="http://schemas.microsoft.com/office/drawing/2014/main" id="{7DAC312B-56D7-1EC3-F4D3-27DF4B04F108}"/>
              </a:ext>
            </a:extLst>
          </p:cNvPr>
          <p:cNvGrpSpPr/>
          <p:nvPr userDrawn="1"/>
        </p:nvGrpSpPr>
        <p:grpSpPr>
          <a:xfrm>
            <a:off x="-1009" y="-12536"/>
            <a:ext cx="6585916" cy="800093"/>
            <a:chOff x="-1009" y="-12536"/>
            <a:chExt cx="6585916" cy="800093"/>
          </a:xfrm>
        </p:grpSpPr>
        <p:grpSp>
          <p:nvGrpSpPr>
            <p:cNvPr id="8" name="Group 7">
              <a:extLst>
                <a:ext uri="{FF2B5EF4-FFF2-40B4-BE49-F238E27FC236}">
                  <a16:creationId xmlns:a16="http://schemas.microsoft.com/office/drawing/2014/main" id="{FA324707-039F-266C-ED60-E10C7CD13580}"/>
                </a:ext>
              </a:extLst>
            </p:cNvPr>
            <p:cNvGrpSpPr/>
            <p:nvPr userDrawn="1"/>
          </p:nvGrpSpPr>
          <p:grpSpPr>
            <a:xfrm>
              <a:off x="-1009" y="-12536"/>
              <a:ext cx="6585916" cy="800093"/>
              <a:chOff x="-1" y="-2"/>
              <a:chExt cx="6585917" cy="922944"/>
            </a:xfrm>
          </p:grpSpPr>
          <p:sp>
            <p:nvSpPr>
              <p:cNvPr id="11" name="Rectangle 10">
                <a:extLst>
                  <a:ext uri="{FF2B5EF4-FFF2-40B4-BE49-F238E27FC236}">
                    <a16:creationId xmlns:a16="http://schemas.microsoft.com/office/drawing/2014/main" id="{BE6E806D-C3F8-A28D-067D-B3D34CDBDCBC}"/>
                  </a:ext>
                </a:extLst>
              </p:cNvPr>
              <p:cNvSpPr/>
              <p:nvPr userDrawn="1"/>
            </p:nvSpPr>
            <p:spPr>
              <a:xfrm>
                <a:off x="-1" y="0"/>
                <a:ext cx="6585917" cy="89205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TextBox 11">
                <a:extLst>
                  <a:ext uri="{FF2B5EF4-FFF2-40B4-BE49-F238E27FC236}">
                    <a16:creationId xmlns:a16="http://schemas.microsoft.com/office/drawing/2014/main" id="{20B4DEAE-EC70-C619-5817-2AA617B9A5F9}"/>
                  </a:ext>
                </a:extLst>
              </p:cNvPr>
              <p:cNvSpPr txBox="1"/>
              <p:nvPr userDrawn="1"/>
            </p:nvSpPr>
            <p:spPr>
              <a:xfrm>
                <a:off x="1007436" y="26480"/>
                <a:ext cx="5578480" cy="896462"/>
              </a:xfrm>
              <a:prstGeom prst="rect">
                <a:avLst/>
              </a:prstGeom>
              <a:noFill/>
            </p:spPr>
            <p:txBody>
              <a:bodyPr wrap="square" rtlCol="0">
                <a:spAutoFit/>
              </a:bodyPr>
              <a:lstStyle/>
              <a:p>
                <a:pPr algn="l"/>
                <a:r>
                  <a:rPr lang="en-US" sz="1200" dirty="0">
                    <a:solidFill>
                      <a:srgbClr val="C00000"/>
                    </a:solidFill>
                    <a:latin typeface="Century Gothic" panose="020B0502020202020204" pitchFamily="34" charset="0"/>
                    <a:cs typeface="Arial" panose="020B0604020202020204" pitchFamily="34" charset="0"/>
                  </a:rPr>
                  <a:t>July 2026</a:t>
                </a:r>
              </a:p>
              <a:p>
                <a:pPr algn="l"/>
                <a:r>
                  <a:rPr lang="en-US" sz="1400" dirty="0">
                    <a:solidFill>
                      <a:schemeClr val="bg1"/>
                    </a:solidFill>
                    <a:latin typeface="Century Gothic" panose="020B0502020202020204" pitchFamily="34" charset="0"/>
                    <a:cs typeface="Arial" panose="020B0604020202020204" pitchFamily="34" charset="0"/>
                  </a:rPr>
                  <a:t>Greater Oklahoma City Monthly Market Report</a:t>
                </a:r>
                <a:br>
                  <a:rPr lang="en-US" sz="1400" dirty="0">
                    <a:solidFill>
                      <a:schemeClr val="bg1"/>
                    </a:solidFill>
                    <a:latin typeface="Century Gothic" panose="020B0502020202020204" pitchFamily="34" charset="0"/>
                    <a:cs typeface="Arial" panose="020B0604020202020204" pitchFamily="34" charset="0"/>
                  </a:rPr>
                </a:br>
                <a:r>
                  <a:rPr lang="en-US" sz="1050" dirty="0">
                    <a:solidFill>
                      <a:schemeClr val="bg1"/>
                    </a:solidFill>
                    <a:latin typeface="Century Gothic" panose="020B0502020202020204" pitchFamily="34" charset="0"/>
                    <a:cs typeface="Arial" panose="020B0604020202020204" pitchFamily="34" charset="0"/>
                  </a:rPr>
                  <a:t>Single Family Residences In:</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800" dirty="0">
                    <a:ln w="11430"/>
                    <a:solidFill>
                      <a:schemeClr val="bg1"/>
                    </a:solidFill>
                    <a:latin typeface="Century Gothic" panose="020B0502020202020204" pitchFamily="34" charset="0"/>
                  </a:rPr>
                  <a:t>Canadian, Cleveland, Grady, Lincoln, Logan, McClain, Oklahoma, Pottawatomie &amp; Payne Counties</a:t>
                </a:r>
                <a:endParaRPr lang="en-US" sz="700" dirty="0">
                  <a:ln w="11430"/>
                  <a:solidFill>
                    <a:schemeClr val="bg1"/>
                  </a:solidFill>
                  <a:latin typeface="Century Gothic" panose="020B0502020202020204" pitchFamily="34" charset="0"/>
                </a:endParaRPr>
              </a:p>
            </p:txBody>
          </p:sp>
          <p:sp>
            <p:nvSpPr>
              <p:cNvPr id="13" name="Rectangle 12">
                <a:extLst>
                  <a:ext uri="{FF2B5EF4-FFF2-40B4-BE49-F238E27FC236}">
                    <a16:creationId xmlns:a16="http://schemas.microsoft.com/office/drawing/2014/main" id="{CFA9D1A4-C1E1-F8DA-FCD9-CE8BD98CA505}"/>
                  </a:ext>
                </a:extLst>
              </p:cNvPr>
              <p:cNvSpPr/>
              <p:nvPr userDrawn="1"/>
            </p:nvSpPr>
            <p:spPr>
              <a:xfrm>
                <a:off x="805124" y="-2"/>
                <a:ext cx="69274" cy="89205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C00000"/>
                  </a:solidFill>
                </a:endParaRPr>
              </a:p>
            </p:txBody>
          </p:sp>
        </p:grpSp>
        <p:pic>
          <p:nvPicPr>
            <p:cNvPr id="10" name="Picture 9" descr="Icon&#10;&#10;Description automatically generated">
              <a:extLst>
                <a:ext uri="{FF2B5EF4-FFF2-40B4-BE49-F238E27FC236}">
                  <a16:creationId xmlns:a16="http://schemas.microsoft.com/office/drawing/2014/main" id="{41FDC07C-8F09-0639-A932-67217994477C}"/>
                </a:ext>
              </a:extLst>
            </p:cNvPr>
            <p:cNvPicPr>
              <a:picLocks noChangeAspect="1"/>
            </p:cNvPicPr>
            <p:nvPr userDrawn="1"/>
          </p:nvPicPr>
          <p:blipFill>
            <a:blip r:embed="rId3"/>
            <a:stretch>
              <a:fillRect/>
            </a:stretch>
          </p:blipFill>
          <p:spPr>
            <a:xfrm>
              <a:off x="245281" y="124950"/>
              <a:ext cx="347182" cy="522152"/>
            </a:xfrm>
            <a:prstGeom prst="rect">
              <a:avLst/>
            </a:prstGeom>
          </p:spPr>
        </p:pic>
      </p:grpSp>
    </p:spTree>
    <p:extLst>
      <p:ext uri="{BB962C8B-B14F-4D97-AF65-F5344CB8AC3E}">
        <p14:creationId xmlns:p14="http://schemas.microsoft.com/office/powerpoint/2010/main" val="28416834"/>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2_Two Content">
    <p:bg>
      <p:bgRef idx="1001">
        <a:schemeClr val="bg1"/>
      </p:bgRef>
    </p:bg>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1936A15-7E3D-42C8-8B6F-68DAE1C536E4}"/>
              </a:ext>
            </a:extLst>
          </p:cNvPr>
          <p:cNvSpPr txBox="1"/>
          <p:nvPr userDrawn="1"/>
        </p:nvSpPr>
        <p:spPr>
          <a:xfrm>
            <a:off x="950212" y="6480309"/>
            <a:ext cx="7266104" cy="338554"/>
          </a:xfrm>
          <a:prstGeom prst="rect">
            <a:avLst/>
          </a:prstGeom>
          <a:noFill/>
        </p:spPr>
        <p:txBody>
          <a:bodyPr wrap="square" rtlCol="0">
            <a:spAutoFit/>
          </a:bodyPr>
          <a:lstStyle/>
          <a:p>
            <a:pPr algn="ctr"/>
            <a:r>
              <a:rPr lang="en-US" sz="800" dirty="0">
                <a:solidFill>
                  <a:schemeClr val="bg1"/>
                </a:solidFill>
                <a:latin typeface="Century Gothic" panose="020B0502020202020204" pitchFamily="34" charset="0"/>
              </a:rPr>
              <a:t>NTREIS data for Single Family residences.  Data is believed to be accurate but is not warranted.   ©2026  ChartMaster Services, LLC.  All rights reserved. This page July not be reproduced without the written permission of chartmasterchuck@aol.com.</a:t>
            </a:r>
          </a:p>
        </p:txBody>
      </p:sp>
      <p:sp>
        <p:nvSpPr>
          <p:cNvPr id="16" name="Rectangle 15">
            <a:extLst>
              <a:ext uri="{FF2B5EF4-FFF2-40B4-BE49-F238E27FC236}">
                <a16:creationId xmlns:a16="http://schemas.microsoft.com/office/drawing/2014/main" id="{F01DC870-667F-4F5D-B48C-F743FA18A7ED}"/>
              </a:ext>
            </a:extLst>
          </p:cNvPr>
          <p:cNvSpPr/>
          <p:nvPr userDrawn="1"/>
        </p:nvSpPr>
        <p:spPr>
          <a:xfrm>
            <a:off x="6965396" y="-12701"/>
            <a:ext cx="2178604" cy="7734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endParaRPr lang="en-US" sz="800" dirty="0">
              <a:solidFill>
                <a:schemeClr val="bg1"/>
              </a:solidFill>
              <a:latin typeface="Century Gothic" panose="020B0502020202020204" pitchFamily="34" charset="0"/>
            </a:endParaRPr>
          </a:p>
        </p:txBody>
      </p:sp>
      <p:grpSp>
        <p:nvGrpSpPr>
          <p:cNvPr id="33" name="Group 32">
            <a:extLst>
              <a:ext uri="{FF2B5EF4-FFF2-40B4-BE49-F238E27FC236}">
                <a16:creationId xmlns:a16="http://schemas.microsoft.com/office/drawing/2014/main" id="{35F4AD79-CF4D-42F2-A7FA-6FFAED059678}"/>
              </a:ext>
            </a:extLst>
          </p:cNvPr>
          <p:cNvGrpSpPr/>
          <p:nvPr userDrawn="1"/>
        </p:nvGrpSpPr>
        <p:grpSpPr>
          <a:xfrm>
            <a:off x="-1010" y="6576197"/>
            <a:ext cx="9145010" cy="281803"/>
            <a:chOff x="11264" y="6400799"/>
            <a:chExt cx="9145010" cy="497572"/>
          </a:xfrm>
        </p:grpSpPr>
        <p:sp>
          <p:nvSpPr>
            <p:cNvPr id="34" name="Rectangle 33">
              <a:extLst>
                <a:ext uri="{FF2B5EF4-FFF2-40B4-BE49-F238E27FC236}">
                  <a16:creationId xmlns:a16="http://schemas.microsoft.com/office/drawing/2014/main" id="{61A4BB4E-2418-4745-95F7-3B09F52C1A7E}"/>
                </a:ext>
              </a:extLst>
            </p:cNvPr>
            <p:cNvSpPr/>
            <p:nvPr userDrawn="1"/>
          </p:nvSpPr>
          <p:spPr>
            <a:xfrm>
              <a:off x="11264" y="6400799"/>
              <a:ext cx="9145010" cy="49757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5" name="Straight Connector 34">
              <a:extLst>
                <a:ext uri="{FF2B5EF4-FFF2-40B4-BE49-F238E27FC236}">
                  <a16:creationId xmlns:a16="http://schemas.microsoft.com/office/drawing/2014/main" id="{A724FA90-B5E3-4118-BE2A-86E38A9D800A}"/>
                </a:ext>
              </a:extLst>
            </p:cNvPr>
            <p:cNvCxnSpPr/>
            <p:nvPr userDrawn="1"/>
          </p:nvCxnSpPr>
          <p:spPr>
            <a:xfrm>
              <a:off x="11264" y="6400800"/>
              <a:ext cx="9144000" cy="0"/>
            </a:xfrm>
            <a:prstGeom prst="line">
              <a:avLst/>
            </a:prstGeom>
            <a:ln w="28575">
              <a:solidFill>
                <a:srgbClr val="B40101"/>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F11C3AB4-CA25-6D80-9696-826A1BA54283}"/>
              </a:ext>
            </a:extLst>
          </p:cNvPr>
          <p:cNvSpPr txBox="1"/>
          <p:nvPr userDrawn="1"/>
        </p:nvSpPr>
        <p:spPr>
          <a:xfrm>
            <a:off x="1966287" y="6581001"/>
            <a:ext cx="5081494" cy="276999"/>
          </a:xfrm>
          <a:prstGeom prst="rect">
            <a:avLst/>
          </a:prstGeom>
          <a:noFill/>
        </p:spPr>
        <p:txBody>
          <a:bodyPr wrap="square" rtlCol="0">
            <a:spAutoFit/>
          </a:bodyPr>
          <a:lstStyle/>
          <a:p>
            <a:pPr algn="ctr"/>
            <a:r>
              <a:rPr lang="en-US" sz="600" dirty="0">
                <a:solidFill>
                  <a:schemeClr val="bg1"/>
                </a:solidFill>
                <a:latin typeface="Century Gothic" panose="020B0502020202020204" pitchFamily="34" charset="0"/>
              </a:rPr>
              <a:t>MLSOK data for Single Family Residences.  Data is believed to be accurate but is not warranted.   ©2026  ChartMaster Services, LLC.  All rights reserved. This page shall not be reproduced without the written permission of JeromyTrask@kw.com.</a:t>
            </a:r>
          </a:p>
        </p:txBody>
      </p:sp>
      <p:sp>
        <p:nvSpPr>
          <p:cNvPr id="6" name="Content Placeholder 3">
            <a:extLst>
              <a:ext uri="{FF2B5EF4-FFF2-40B4-BE49-F238E27FC236}">
                <a16:creationId xmlns:a16="http://schemas.microsoft.com/office/drawing/2014/main" id="{76DD9C48-DDB1-45C2-4683-49E32F057851}"/>
              </a:ext>
            </a:extLst>
          </p:cNvPr>
          <p:cNvSpPr>
            <a:spLocks noGrp="1"/>
          </p:cNvSpPr>
          <p:nvPr>
            <p:ph sz="half" idx="2"/>
          </p:nvPr>
        </p:nvSpPr>
        <p:spPr>
          <a:xfrm>
            <a:off x="112144" y="889058"/>
            <a:ext cx="8936966" cy="4027999"/>
          </a:xfrm>
        </p:spPr>
        <p:txBody>
          <a:bodyPr/>
          <a:lstStyle>
            <a:lvl1pPr>
              <a:defRPr sz="2800">
                <a:latin typeface="Century Gothic" panose="020B0502020202020204" pitchFamily="34" charset="0"/>
              </a:defRPr>
            </a:lvl1pPr>
            <a:lvl2pPr>
              <a:defRPr sz="2400">
                <a:latin typeface="Century Gothic" panose="020B0502020202020204" pitchFamily="34" charset="0"/>
              </a:defRPr>
            </a:lvl2pPr>
            <a:lvl3pPr>
              <a:defRPr sz="2000">
                <a:latin typeface="Century Gothic" panose="020B0502020202020204" pitchFamily="34" charset="0"/>
              </a:defRPr>
            </a:lvl3pPr>
            <a:lvl4pPr>
              <a:defRPr sz="1800">
                <a:latin typeface="Century Gothic" panose="020B0502020202020204" pitchFamily="34" charset="0"/>
              </a:defRPr>
            </a:lvl4pPr>
            <a:lvl5pPr>
              <a:defRPr sz="1800">
                <a:latin typeface="Century Gothic" panose="020B0502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9" name="Group 18">
            <a:extLst>
              <a:ext uri="{FF2B5EF4-FFF2-40B4-BE49-F238E27FC236}">
                <a16:creationId xmlns:a16="http://schemas.microsoft.com/office/drawing/2014/main" id="{43B020E4-0624-868F-5B0F-82C1B3F8A99C}"/>
              </a:ext>
            </a:extLst>
          </p:cNvPr>
          <p:cNvGrpSpPr/>
          <p:nvPr userDrawn="1"/>
        </p:nvGrpSpPr>
        <p:grpSpPr>
          <a:xfrm>
            <a:off x="-1009" y="-13806"/>
            <a:ext cx="6585916" cy="801363"/>
            <a:chOff x="-1009" y="-13806"/>
            <a:chExt cx="6585916" cy="801363"/>
          </a:xfrm>
        </p:grpSpPr>
        <p:grpSp>
          <p:nvGrpSpPr>
            <p:cNvPr id="20" name="Group 19">
              <a:extLst>
                <a:ext uri="{FF2B5EF4-FFF2-40B4-BE49-F238E27FC236}">
                  <a16:creationId xmlns:a16="http://schemas.microsoft.com/office/drawing/2014/main" id="{4C6FC0FA-424B-9645-82BC-37F406DEECE7}"/>
                </a:ext>
              </a:extLst>
            </p:cNvPr>
            <p:cNvGrpSpPr/>
            <p:nvPr userDrawn="1"/>
          </p:nvGrpSpPr>
          <p:grpSpPr>
            <a:xfrm>
              <a:off x="-1009" y="-12536"/>
              <a:ext cx="6585916" cy="800093"/>
              <a:chOff x="-1009" y="-12536"/>
              <a:chExt cx="6585916" cy="800093"/>
            </a:xfrm>
          </p:grpSpPr>
          <p:grpSp>
            <p:nvGrpSpPr>
              <p:cNvPr id="23" name="Group 22">
                <a:extLst>
                  <a:ext uri="{FF2B5EF4-FFF2-40B4-BE49-F238E27FC236}">
                    <a16:creationId xmlns:a16="http://schemas.microsoft.com/office/drawing/2014/main" id="{4E5CB48D-7D40-A497-569E-1864274FB6CF}"/>
                  </a:ext>
                </a:extLst>
              </p:cNvPr>
              <p:cNvGrpSpPr/>
              <p:nvPr userDrawn="1"/>
            </p:nvGrpSpPr>
            <p:grpSpPr>
              <a:xfrm>
                <a:off x="-1009" y="-12536"/>
                <a:ext cx="6585916" cy="800093"/>
                <a:chOff x="-1" y="-2"/>
                <a:chExt cx="6585917" cy="922944"/>
              </a:xfrm>
            </p:grpSpPr>
            <p:sp>
              <p:nvSpPr>
                <p:cNvPr id="25" name="Rectangle 24">
                  <a:extLst>
                    <a:ext uri="{FF2B5EF4-FFF2-40B4-BE49-F238E27FC236}">
                      <a16:creationId xmlns:a16="http://schemas.microsoft.com/office/drawing/2014/main" id="{3B0AC83C-5BD9-2279-46CD-BDAEA0122844}"/>
                    </a:ext>
                  </a:extLst>
                </p:cNvPr>
                <p:cNvSpPr/>
                <p:nvPr userDrawn="1"/>
              </p:nvSpPr>
              <p:spPr>
                <a:xfrm>
                  <a:off x="-1" y="0"/>
                  <a:ext cx="6585917" cy="89205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6" name="TextBox 25">
                  <a:extLst>
                    <a:ext uri="{FF2B5EF4-FFF2-40B4-BE49-F238E27FC236}">
                      <a16:creationId xmlns:a16="http://schemas.microsoft.com/office/drawing/2014/main" id="{93B60C51-91E3-9D2E-9E0D-9B9DBF5C6544}"/>
                    </a:ext>
                  </a:extLst>
                </p:cNvPr>
                <p:cNvSpPr txBox="1"/>
                <p:nvPr userDrawn="1"/>
              </p:nvSpPr>
              <p:spPr>
                <a:xfrm>
                  <a:off x="1007437" y="26480"/>
                  <a:ext cx="4270085" cy="896462"/>
                </a:xfrm>
                <a:prstGeom prst="rect">
                  <a:avLst/>
                </a:prstGeom>
                <a:noFill/>
              </p:spPr>
              <p:txBody>
                <a:bodyPr wrap="square" rtlCol="0">
                  <a:spAutoFit/>
                </a:bodyPr>
                <a:lstStyle/>
                <a:p>
                  <a:pPr algn="l"/>
                  <a:r>
                    <a:rPr lang="en-US" sz="1200" dirty="0">
                      <a:solidFill>
                        <a:srgbClr val="C00000"/>
                      </a:solidFill>
                      <a:latin typeface="Century Gothic" panose="020B0502020202020204" pitchFamily="34" charset="0"/>
                      <a:cs typeface="Arial" panose="020B0604020202020204" pitchFamily="34" charset="0"/>
                    </a:rPr>
                    <a:t>July 2026</a:t>
                  </a:r>
                </a:p>
                <a:p>
                  <a:pPr algn="l"/>
                  <a:r>
                    <a:rPr lang="en-US" sz="1400" dirty="0">
                      <a:solidFill>
                        <a:schemeClr val="bg1"/>
                      </a:solidFill>
                      <a:latin typeface="Century Gothic" panose="020B0502020202020204" pitchFamily="34" charset="0"/>
                      <a:cs typeface="Arial" panose="020B0604020202020204" pitchFamily="34" charset="0"/>
                    </a:rPr>
                    <a:t>Greater Oklahoma City Monthly Market Report</a:t>
                  </a:r>
                  <a:br>
                    <a:rPr lang="en-US" sz="1400" dirty="0">
                      <a:solidFill>
                        <a:schemeClr val="bg1"/>
                      </a:solidFill>
                      <a:latin typeface="Century Gothic" panose="020B0502020202020204" pitchFamily="34" charset="0"/>
                      <a:cs typeface="Arial" panose="020B0604020202020204" pitchFamily="34" charset="0"/>
                    </a:rPr>
                  </a:br>
                  <a:r>
                    <a:rPr lang="en-US" sz="1050" dirty="0">
                      <a:solidFill>
                        <a:schemeClr val="bg1"/>
                      </a:solidFill>
                      <a:latin typeface="Century Gothic" panose="020B0502020202020204" pitchFamily="34" charset="0"/>
                      <a:cs typeface="Arial" panose="020B0604020202020204" pitchFamily="34" charset="0"/>
                    </a:rPr>
                    <a:t>Single Family Residences In: </a:t>
                  </a:r>
                  <a:r>
                    <a:rPr lang="en-US" sz="800" dirty="0">
                      <a:ln w="11430"/>
                      <a:solidFill>
                        <a:schemeClr val="bg1"/>
                      </a:solidFill>
                      <a:latin typeface="Century Gothic" panose="020B0502020202020204" pitchFamily="34" charset="0"/>
                    </a:rPr>
                    <a:t>Canadian, Cleveland, Grady, Lincoln, Logan, McClain, Oklahoma, Pottawatomie &amp; Payne Counties</a:t>
                  </a:r>
                  <a:endParaRPr lang="en-US" sz="700" dirty="0">
                    <a:ln w="11430"/>
                    <a:solidFill>
                      <a:schemeClr val="bg1"/>
                    </a:solidFill>
                    <a:latin typeface="Century Gothic" panose="020B0502020202020204" pitchFamily="34" charset="0"/>
                  </a:endParaRPr>
                </a:p>
              </p:txBody>
            </p:sp>
            <p:sp>
              <p:nvSpPr>
                <p:cNvPr id="27" name="Rectangle 26">
                  <a:extLst>
                    <a:ext uri="{FF2B5EF4-FFF2-40B4-BE49-F238E27FC236}">
                      <a16:creationId xmlns:a16="http://schemas.microsoft.com/office/drawing/2014/main" id="{770B094D-7352-539A-DB17-A44D38104802}"/>
                    </a:ext>
                  </a:extLst>
                </p:cNvPr>
                <p:cNvSpPr/>
                <p:nvPr userDrawn="1"/>
              </p:nvSpPr>
              <p:spPr>
                <a:xfrm>
                  <a:off x="805124" y="-2"/>
                  <a:ext cx="69274" cy="89205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C00000"/>
                    </a:solidFill>
                  </a:endParaRPr>
                </a:p>
              </p:txBody>
            </p:sp>
          </p:grpSp>
          <p:pic>
            <p:nvPicPr>
              <p:cNvPr id="24" name="Picture 23" descr="Icon&#10;&#10;Description automatically generated">
                <a:extLst>
                  <a:ext uri="{FF2B5EF4-FFF2-40B4-BE49-F238E27FC236}">
                    <a16:creationId xmlns:a16="http://schemas.microsoft.com/office/drawing/2014/main" id="{6342B2C7-9906-202E-8FB0-79DE9AF7EA6F}"/>
                  </a:ext>
                </a:extLst>
              </p:cNvPr>
              <p:cNvPicPr>
                <a:picLocks noChangeAspect="1"/>
              </p:cNvPicPr>
              <p:nvPr userDrawn="1"/>
            </p:nvPicPr>
            <p:blipFill>
              <a:blip r:embed="rId2"/>
              <a:stretch>
                <a:fillRect/>
              </a:stretch>
            </p:blipFill>
            <p:spPr>
              <a:xfrm>
                <a:off x="245281" y="124950"/>
                <a:ext cx="347182" cy="522152"/>
              </a:xfrm>
              <a:prstGeom prst="rect">
                <a:avLst/>
              </a:prstGeom>
            </p:spPr>
          </p:pic>
        </p:grpSp>
        <p:pic>
          <p:nvPicPr>
            <p:cNvPr id="21" name="Picture 20" descr="A black and white logo&#10;&#10;Description automatically generated with low confidence">
              <a:extLst>
                <a:ext uri="{FF2B5EF4-FFF2-40B4-BE49-F238E27FC236}">
                  <a16:creationId xmlns:a16="http://schemas.microsoft.com/office/drawing/2014/main" id="{0BDD454B-9B20-47D5-8CD8-D2970B5E7CD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57966" y="151256"/>
              <a:ext cx="947799" cy="431876"/>
            </a:xfrm>
            <a:prstGeom prst="rect">
              <a:avLst/>
            </a:prstGeom>
          </p:spPr>
        </p:pic>
        <p:sp>
          <p:nvSpPr>
            <p:cNvPr id="22" name="Rectangle 21">
              <a:extLst>
                <a:ext uri="{FF2B5EF4-FFF2-40B4-BE49-F238E27FC236}">
                  <a16:creationId xmlns:a16="http://schemas.microsoft.com/office/drawing/2014/main" id="{B895AAD2-F3EA-EE6D-57B1-28EB40C8314D}"/>
                </a:ext>
              </a:extLst>
            </p:cNvPr>
            <p:cNvSpPr/>
            <p:nvPr userDrawn="1"/>
          </p:nvSpPr>
          <p:spPr>
            <a:xfrm>
              <a:off x="5355654" y="-13806"/>
              <a:ext cx="69274" cy="77331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C00000"/>
                </a:solidFill>
              </a:endParaRPr>
            </a:p>
          </p:txBody>
        </p:sp>
      </p:grpSp>
      <p:pic>
        <p:nvPicPr>
          <p:cNvPr id="2" name="Picture 1">
            <a:extLst>
              <a:ext uri="{FF2B5EF4-FFF2-40B4-BE49-F238E27FC236}">
                <a16:creationId xmlns:a16="http://schemas.microsoft.com/office/drawing/2014/main" id="{961EB446-363D-6D41-D2C4-46178D7E94E8}"/>
              </a:ext>
            </a:extLst>
          </p:cNvPr>
          <p:cNvPicPr>
            <a:picLocks noChangeAspect="1"/>
          </p:cNvPicPr>
          <p:nvPr userDrawn="1"/>
        </p:nvPicPr>
        <p:blipFill>
          <a:blip r:embed="rId4"/>
          <a:stretch>
            <a:fillRect/>
          </a:stretch>
        </p:blipFill>
        <p:spPr>
          <a:xfrm>
            <a:off x="597772" y="5120732"/>
            <a:ext cx="7965709" cy="1064245"/>
          </a:xfrm>
          <a:prstGeom prst="rect">
            <a:avLst/>
          </a:prstGeom>
        </p:spPr>
      </p:pic>
    </p:spTree>
    <p:extLst>
      <p:ext uri="{BB962C8B-B14F-4D97-AF65-F5344CB8AC3E}">
        <p14:creationId xmlns:p14="http://schemas.microsoft.com/office/powerpoint/2010/main" val="4065367183"/>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6_Two Content">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5CCA96C-34CF-EF5C-2A55-708A5C5544C5}"/>
              </a:ext>
            </a:extLst>
          </p:cNvPr>
          <p:cNvPicPr>
            <a:picLocks noChangeAspect="1"/>
          </p:cNvPicPr>
          <p:nvPr userDrawn="1"/>
        </p:nvPicPr>
        <p:blipFill>
          <a:blip r:embed="rId2"/>
          <a:stretch>
            <a:fillRect/>
          </a:stretch>
        </p:blipFill>
        <p:spPr>
          <a:xfrm>
            <a:off x="597772" y="5120732"/>
            <a:ext cx="7965709" cy="1064245"/>
          </a:xfrm>
          <a:prstGeom prst="rect">
            <a:avLst/>
          </a:prstGeom>
        </p:spPr>
      </p:pic>
      <p:sp>
        <p:nvSpPr>
          <p:cNvPr id="15" name="TextBox 14">
            <a:extLst>
              <a:ext uri="{FF2B5EF4-FFF2-40B4-BE49-F238E27FC236}">
                <a16:creationId xmlns:a16="http://schemas.microsoft.com/office/drawing/2014/main" id="{91936A15-7E3D-42C8-8B6F-68DAE1C536E4}"/>
              </a:ext>
            </a:extLst>
          </p:cNvPr>
          <p:cNvSpPr txBox="1"/>
          <p:nvPr userDrawn="1"/>
        </p:nvSpPr>
        <p:spPr>
          <a:xfrm>
            <a:off x="950212" y="6480309"/>
            <a:ext cx="7266104" cy="338554"/>
          </a:xfrm>
          <a:prstGeom prst="rect">
            <a:avLst/>
          </a:prstGeom>
          <a:noFill/>
        </p:spPr>
        <p:txBody>
          <a:bodyPr wrap="square" rtlCol="0">
            <a:spAutoFit/>
          </a:bodyPr>
          <a:lstStyle/>
          <a:p>
            <a:pPr algn="ctr"/>
            <a:r>
              <a:rPr lang="en-US" sz="800" dirty="0">
                <a:solidFill>
                  <a:schemeClr val="bg1"/>
                </a:solidFill>
                <a:latin typeface="Century Gothic" panose="020B0502020202020204" pitchFamily="34" charset="0"/>
              </a:rPr>
              <a:t>NTREIS data for Single Family residences.  Data is believed to be accurate but is not warranted.   ©2026  ChartMaster Services, LLC.  All rights reserved. This page July not be reproduced without the written permission of chartmasterchuck@aol.com.</a:t>
            </a:r>
          </a:p>
        </p:txBody>
      </p:sp>
      <p:sp>
        <p:nvSpPr>
          <p:cNvPr id="16" name="Rectangle 15">
            <a:extLst>
              <a:ext uri="{FF2B5EF4-FFF2-40B4-BE49-F238E27FC236}">
                <a16:creationId xmlns:a16="http://schemas.microsoft.com/office/drawing/2014/main" id="{F01DC870-667F-4F5D-B48C-F743FA18A7ED}"/>
              </a:ext>
            </a:extLst>
          </p:cNvPr>
          <p:cNvSpPr/>
          <p:nvPr userDrawn="1"/>
        </p:nvSpPr>
        <p:spPr>
          <a:xfrm>
            <a:off x="6965396" y="-12701"/>
            <a:ext cx="2178604" cy="7734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endParaRPr lang="en-US" sz="800" dirty="0">
              <a:solidFill>
                <a:schemeClr val="bg1"/>
              </a:solidFill>
              <a:latin typeface="Century Gothic" panose="020B0502020202020204" pitchFamily="34" charset="0"/>
            </a:endParaRPr>
          </a:p>
        </p:txBody>
      </p:sp>
      <p:grpSp>
        <p:nvGrpSpPr>
          <p:cNvPr id="33" name="Group 32">
            <a:extLst>
              <a:ext uri="{FF2B5EF4-FFF2-40B4-BE49-F238E27FC236}">
                <a16:creationId xmlns:a16="http://schemas.microsoft.com/office/drawing/2014/main" id="{35F4AD79-CF4D-42F2-A7FA-6FFAED059678}"/>
              </a:ext>
            </a:extLst>
          </p:cNvPr>
          <p:cNvGrpSpPr/>
          <p:nvPr userDrawn="1"/>
        </p:nvGrpSpPr>
        <p:grpSpPr>
          <a:xfrm>
            <a:off x="-1010" y="6576197"/>
            <a:ext cx="9145010" cy="281803"/>
            <a:chOff x="11264" y="6400799"/>
            <a:chExt cx="9145010" cy="497572"/>
          </a:xfrm>
        </p:grpSpPr>
        <p:sp>
          <p:nvSpPr>
            <p:cNvPr id="34" name="Rectangle 33">
              <a:extLst>
                <a:ext uri="{FF2B5EF4-FFF2-40B4-BE49-F238E27FC236}">
                  <a16:creationId xmlns:a16="http://schemas.microsoft.com/office/drawing/2014/main" id="{61A4BB4E-2418-4745-95F7-3B09F52C1A7E}"/>
                </a:ext>
              </a:extLst>
            </p:cNvPr>
            <p:cNvSpPr/>
            <p:nvPr userDrawn="1"/>
          </p:nvSpPr>
          <p:spPr>
            <a:xfrm>
              <a:off x="11264" y="6400799"/>
              <a:ext cx="9145010" cy="49757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5" name="Straight Connector 34">
              <a:extLst>
                <a:ext uri="{FF2B5EF4-FFF2-40B4-BE49-F238E27FC236}">
                  <a16:creationId xmlns:a16="http://schemas.microsoft.com/office/drawing/2014/main" id="{A724FA90-B5E3-4118-BE2A-86E38A9D800A}"/>
                </a:ext>
              </a:extLst>
            </p:cNvPr>
            <p:cNvCxnSpPr/>
            <p:nvPr userDrawn="1"/>
          </p:nvCxnSpPr>
          <p:spPr>
            <a:xfrm>
              <a:off x="11264" y="6400800"/>
              <a:ext cx="9144000" cy="0"/>
            </a:xfrm>
            <a:prstGeom prst="line">
              <a:avLst/>
            </a:prstGeom>
            <a:ln w="28575">
              <a:solidFill>
                <a:srgbClr val="B40101"/>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F11C3AB4-CA25-6D80-9696-826A1BA54283}"/>
              </a:ext>
            </a:extLst>
          </p:cNvPr>
          <p:cNvSpPr txBox="1"/>
          <p:nvPr userDrawn="1"/>
        </p:nvSpPr>
        <p:spPr>
          <a:xfrm>
            <a:off x="1966287" y="6581001"/>
            <a:ext cx="5081494" cy="276999"/>
          </a:xfrm>
          <a:prstGeom prst="rect">
            <a:avLst/>
          </a:prstGeom>
          <a:noFill/>
        </p:spPr>
        <p:txBody>
          <a:bodyPr wrap="square" rtlCol="0">
            <a:spAutoFit/>
          </a:bodyPr>
          <a:lstStyle/>
          <a:p>
            <a:pPr algn="ctr"/>
            <a:r>
              <a:rPr lang="en-US" sz="600" dirty="0">
                <a:solidFill>
                  <a:schemeClr val="bg1"/>
                </a:solidFill>
                <a:latin typeface="Century Gothic" panose="020B0502020202020204" pitchFamily="34" charset="0"/>
              </a:rPr>
              <a:t>MLSOK data for Single Family Residences.  Data is believed to be accurate but is not warranted.   ©2026  ChartMaster Services, LLC.  All rights reserved. This page shall not be reproduced without the written permission of JeromyTrask@kw.com.</a:t>
            </a:r>
          </a:p>
        </p:txBody>
      </p:sp>
      <p:sp>
        <p:nvSpPr>
          <p:cNvPr id="6" name="Content Placeholder 3">
            <a:extLst>
              <a:ext uri="{FF2B5EF4-FFF2-40B4-BE49-F238E27FC236}">
                <a16:creationId xmlns:a16="http://schemas.microsoft.com/office/drawing/2014/main" id="{76DD9C48-DDB1-45C2-4683-49E32F057851}"/>
              </a:ext>
            </a:extLst>
          </p:cNvPr>
          <p:cNvSpPr>
            <a:spLocks noGrp="1"/>
          </p:cNvSpPr>
          <p:nvPr>
            <p:ph sz="half" idx="2"/>
          </p:nvPr>
        </p:nvSpPr>
        <p:spPr>
          <a:xfrm>
            <a:off x="112144" y="889058"/>
            <a:ext cx="8936966" cy="4027999"/>
          </a:xfrm>
        </p:spPr>
        <p:txBody>
          <a:bodyPr/>
          <a:lstStyle>
            <a:lvl1pPr>
              <a:defRPr sz="2800">
                <a:latin typeface="Century Gothic" panose="020B0502020202020204" pitchFamily="34" charset="0"/>
              </a:defRPr>
            </a:lvl1pPr>
            <a:lvl2pPr>
              <a:defRPr sz="2400">
                <a:latin typeface="Century Gothic" panose="020B0502020202020204" pitchFamily="34" charset="0"/>
              </a:defRPr>
            </a:lvl2pPr>
            <a:lvl3pPr>
              <a:defRPr sz="2000">
                <a:latin typeface="Century Gothic" panose="020B0502020202020204" pitchFamily="34" charset="0"/>
              </a:defRPr>
            </a:lvl3pPr>
            <a:lvl4pPr>
              <a:defRPr sz="1800">
                <a:latin typeface="Century Gothic" panose="020B0502020202020204" pitchFamily="34" charset="0"/>
              </a:defRPr>
            </a:lvl4pPr>
            <a:lvl5pPr>
              <a:defRPr sz="1800">
                <a:latin typeface="Century Gothic" panose="020B0502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9" name="Group 18">
            <a:extLst>
              <a:ext uri="{FF2B5EF4-FFF2-40B4-BE49-F238E27FC236}">
                <a16:creationId xmlns:a16="http://schemas.microsoft.com/office/drawing/2014/main" id="{43B020E4-0624-868F-5B0F-82C1B3F8A99C}"/>
              </a:ext>
            </a:extLst>
          </p:cNvPr>
          <p:cNvGrpSpPr/>
          <p:nvPr userDrawn="1"/>
        </p:nvGrpSpPr>
        <p:grpSpPr>
          <a:xfrm>
            <a:off x="-1009" y="-13806"/>
            <a:ext cx="6585916" cy="774585"/>
            <a:chOff x="-1009" y="-13806"/>
            <a:chExt cx="6585916" cy="774585"/>
          </a:xfrm>
        </p:grpSpPr>
        <p:grpSp>
          <p:nvGrpSpPr>
            <p:cNvPr id="20" name="Group 19">
              <a:extLst>
                <a:ext uri="{FF2B5EF4-FFF2-40B4-BE49-F238E27FC236}">
                  <a16:creationId xmlns:a16="http://schemas.microsoft.com/office/drawing/2014/main" id="{4C6FC0FA-424B-9645-82BC-37F406DEECE7}"/>
                </a:ext>
              </a:extLst>
            </p:cNvPr>
            <p:cNvGrpSpPr/>
            <p:nvPr userDrawn="1"/>
          </p:nvGrpSpPr>
          <p:grpSpPr>
            <a:xfrm>
              <a:off x="-1009" y="-12536"/>
              <a:ext cx="6585916" cy="773315"/>
              <a:chOff x="-1009" y="-12536"/>
              <a:chExt cx="6585916" cy="773315"/>
            </a:xfrm>
          </p:grpSpPr>
          <p:grpSp>
            <p:nvGrpSpPr>
              <p:cNvPr id="23" name="Group 22">
                <a:extLst>
                  <a:ext uri="{FF2B5EF4-FFF2-40B4-BE49-F238E27FC236}">
                    <a16:creationId xmlns:a16="http://schemas.microsoft.com/office/drawing/2014/main" id="{4E5CB48D-7D40-A497-569E-1864274FB6CF}"/>
                  </a:ext>
                </a:extLst>
              </p:cNvPr>
              <p:cNvGrpSpPr/>
              <p:nvPr userDrawn="1"/>
            </p:nvGrpSpPr>
            <p:grpSpPr>
              <a:xfrm>
                <a:off x="-1009" y="-12536"/>
                <a:ext cx="6585916" cy="773315"/>
                <a:chOff x="-1" y="-2"/>
                <a:chExt cx="6585917" cy="892054"/>
              </a:xfrm>
            </p:grpSpPr>
            <p:sp>
              <p:nvSpPr>
                <p:cNvPr id="25" name="Rectangle 24">
                  <a:extLst>
                    <a:ext uri="{FF2B5EF4-FFF2-40B4-BE49-F238E27FC236}">
                      <a16:creationId xmlns:a16="http://schemas.microsoft.com/office/drawing/2014/main" id="{3B0AC83C-5BD9-2279-46CD-BDAEA0122844}"/>
                    </a:ext>
                  </a:extLst>
                </p:cNvPr>
                <p:cNvSpPr/>
                <p:nvPr userDrawn="1"/>
              </p:nvSpPr>
              <p:spPr>
                <a:xfrm>
                  <a:off x="-1" y="0"/>
                  <a:ext cx="6585917" cy="89205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6" name="TextBox 25">
                  <a:extLst>
                    <a:ext uri="{FF2B5EF4-FFF2-40B4-BE49-F238E27FC236}">
                      <a16:creationId xmlns:a16="http://schemas.microsoft.com/office/drawing/2014/main" id="{93B60C51-91E3-9D2E-9E0D-9B9DBF5C6544}"/>
                    </a:ext>
                  </a:extLst>
                </p:cNvPr>
                <p:cNvSpPr txBox="1"/>
                <p:nvPr userDrawn="1"/>
              </p:nvSpPr>
              <p:spPr>
                <a:xfrm>
                  <a:off x="1007436" y="37638"/>
                  <a:ext cx="4270085" cy="816579"/>
                </a:xfrm>
                <a:prstGeom prst="rect">
                  <a:avLst/>
                </a:prstGeom>
                <a:noFill/>
              </p:spPr>
              <p:txBody>
                <a:bodyPr wrap="square" rtlCol="0">
                  <a:spAutoFit/>
                </a:bodyPr>
                <a:lstStyle/>
                <a:p>
                  <a:pPr algn="l"/>
                  <a:r>
                    <a:rPr lang="en-US" sz="1200" dirty="0">
                      <a:solidFill>
                        <a:srgbClr val="C00000"/>
                      </a:solidFill>
                      <a:latin typeface="Century Gothic" panose="020B0502020202020204" pitchFamily="34" charset="0"/>
                      <a:cs typeface="Arial" panose="020B0604020202020204" pitchFamily="34" charset="0"/>
                    </a:rPr>
                    <a:t>July 2026</a:t>
                  </a:r>
                </a:p>
                <a:p>
                  <a:pPr algn="l"/>
                  <a:r>
                    <a:rPr lang="en-US" sz="1400" dirty="0">
                      <a:solidFill>
                        <a:schemeClr val="bg1"/>
                      </a:solidFill>
                      <a:latin typeface="Century Gothic" panose="020B0502020202020204" pitchFamily="34" charset="0"/>
                      <a:cs typeface="Arial" panose="020B0604020202020204" pitchFamily="34" charset="0"/>
                    </a:rPr>
                    <a:t>Greater Oklahoma City Monthly Market Report S</a:t>
                  </a:r>
                  <a:r>
                    <a:rPr lang="en-US" sz="1050" dirty="0">
                      <a:solidFill>
                        <a:schemeClr val="bg1"/>
                      </a:solidFill>
                      <a:latin typeface="Century Gothic" panose="020B0502020202020204" pitchFamily="34" charset="0"/>
                      <a:cs typeface="Arial" panose="020B0604020202020204" pitchFamily="34" charset="0"/>
                    </a:rPr>
                    <a:t>ingle Family Residences In: </a:t>
                  </a:r>
                  <a:r>
                    <a:rPr lang="en-US" sz="1050" b="1" dirty="0">
                      <a:solidFill>
                        <a:srgbClr val="FFFF00"/>
                      </a:solidFill>
                      <a:effectLst>
                        <a:outerShdw blurRad="38100" dist="38100" dir="2700000" algn="tl">
                          <a:srgbClr val="000000">
                            <a:alpha val="43137"/>
                          </a:srgbClr>
                        </a:outerShdw>
                      </a:effectLst>
                      <a:latin typeface="Century Gothic" panose="020B0502020202020204" pitchFamily="34" charset="0"/>
                      <a:cs typeface="Arial" panose="020B0604020202020204" pitchFamily="34" charset="0"/>
                    </a:rPr>
                    <a:t>Selected Cities / Areas</a:t>
                  </a:r>
                  <a:endParaRPr lang="en-US" sz="700" b="1" dirty="0">
                    <a:ln w="11430"/>
                    <a:solidFill>
                      <a:srgbClr val="FFFF00"/>
                    </a:solidFill>
                    <a:effectLst>
                      <a:outerShdw blurRad="38100" dist="38100" dir="2700000" algn="tl">
                        <a:srgbClr val="000000">
                          <a:alpha val="43137"/>
                        </a:srgbClr>
                      </a:outerShdw>
                    </a:effectLst>
                    <a:latin typeface="Century Gothic" panose="020B0502020202020204" pitchFamily="34" charset="0"/>
                  </a:endParaRPr>
                </a:p>
              </p:txBody>
            </p:sp>
            <p:sp>
              <p:nvSpPr>
                <p:cNvPr id="27" name="Rectangle 26">
                  <a:extLst>
                    <a:ext uri="{FF2B5EF4-FFF2-40B4-BE49-F238E27FC236}">
                      <a16:creationId xmlns:a16="http://schemas.microsoft.com/office/drawing/2014/main" id="{770B094D-7352-539A-DB17-A44D38104802}"/>
                    </a:ext>
                  </a:extLst>
                </p:cNvPr>
                <p:cNvSpPr/>
                <p:nvPr userDrawn="1"/>
              </p:nvSpPr>
              <p:spPr>
                <a:xfrm>
                  <a:off x="805124" y="-2"/>
                  <a:ext cx="69274" cy="89205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C00000"/>
                    </a:solidFill>
                  </a:endParaRPr>
                </a:p>
              </p:txBody>
            </p:sp>
          </p:grpSp>
          <p:pic>
            <p:nvPicPr>
              <p:cNvPr id="24" name="Picture 23" descr="Icon&#10;&#10;Description automatically generated">
                <a:extLst>
                  <a:ext uri="{FF2B5EF4-FFF2-40B4-BE49-F238E27FC236}">
                    <a16:creationId xmlns:a16="http://schemas.microsoft.com/office/drawing/2014/main" id="{6342B2C7-9906-202E-8FB0-79DE9AF7EA6F}"/>
                  </a:ext>
                </a:extLst>
              </p:cNvPr>
              <p:cNvPicPr>
                <a:picLocks noChangeAspect="1"/>
              </p:cNvPicPr>
              <p:nvPr userDrawn="1"/>
            </p:nvPicPr>
            <p:blipFill>
              <a:blip r:embed="rId3"/>
              <a:stretch>
                <a:fillRect/>
              </a:stretch>
            </p:blipFill>
            <p:spPr>
              <a:xfrm>
                <a:off x="245281" y="124950"/>
                <a:ext cx="347182" cy="522152"/>
              </a:xfrm>
              <a:prstGeom prst="rect">
                <a:avLst/>
              </a:prstGeom>
            </p:spPr>
          </p:pic>
        </p:grpSp>
        <p:pic>
          <p:nvPicPr>
            <p:cNvPr id="21" name="Picture 20" descr="A black and white logo&#10;&#10;Description automatically generated with low confidence">
              <a:extLst>
                <a:ext uri="{FF2B5EF4-FFF2-40B4-BE49-F238E27FC236}">
                  <a16:creationId xmlns:a16="http://schemas.microsoft.com/office/drawing/2014/main" id="{0BDD454B-9B20-47D5-8CD8-D2970B5E7CD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557966" y="151256"/>
              <a:ext cx="947799" cy="431876"/>
            </a:xfrm>
            <a:prstGeom prst="rect">
              <a:avLst/>
            </a:prstGeom>
          </p:spPr>
        </p:pic>
        <p:sp>
          <p:nvSpPr>
            <p:cNvPr id="22" name="Rectangle 21">
              <a:extLst>
                <a:ext uri="{FF2B5EF4-FFF2-40B4-BE49-F238E27FC236}">
                  <a16:creationId xmlns:a16="http://schemas.microsoft.com/office/drawing/2014/main" id="{B895AAD2-F3EA-EE6D-57B1-28EB40C8314D}"/>
                </a:ext>
              </a:extLst>
            </p:cNvPr>
            <p:cNvSpPr/>
            <p:nvPr userDrawn="1"/>
          </p:nvSpPr>
          <p:spPr>
            <a:xfrm>
              <a:off x="5355654" y="-13806"/>
              <a:ext cx="69274" cy="77331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C00000"/>
                </a:solidFill>
              </a:endParaRPr>
            </a:p>
          </p:txBody>
        </p:sp>
      </p:grpSp>
    </p:spTree>
    <p:extLst>
      <p:ext uri="{BB962C8B-B14F-4D97-AF65-F5344CB8AC3E}">
        <p14:creationId xmlns:p14="http://schemas.microsoft.com/office/powerpoint/2010/main" val="1119982136"/>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5_Two Content">
    <p:bg>
      <p:bgRef idx="1001">
        <a:schemeClr val="bg1"/>
      </p:bgRef>
    </p:bg>
    <p:spTree>
      <p:nvGrpSpPr>
        <p:cNvPr id="1" name=""/>
        <p:cNvGrpSpPr/>
        <p:nvPr/>
      </p:nvGrpSpPr>
      <p:grpSpPr>
        <a:xfrm>
          <a:off x="0" y="0"/>
          <a:ext cx="0" cy="0"/>
          <a:chOff x="0" y="0"/>
          <a:chExt cx="0" cy="0"/>
        </a:xfrm>
      </p:grpSpPr>
      <p:sp>
        <p:nvSpPr>
          <p:cNvPr id="25" name="Content Placeholder 3">
            <a:extLst>
              <a:ext uri="{FF2B5EF4-FFF2-40B4-BE49-F238E27FC236}">
                <a16:creationId xmlns:a16="http://schemas.microsoft.com/office/drawing/2014/main" id="{CF5763AB-CDB8-4F78-9CAD-476D7D84AABD}"/>
              </a:ext>
            </a:extLst>
          </p:cNvPr>
          <p:cNvSpPr>
            <a:spLocks noGrp="1"/>
          </p:cNvSpPr>
          <p:nvPr>
            <p:ph sz="half" idx="2"/>
          </p:nvPr>
        </p:nvSpPr>
        <p:spPr>
          <a:xfrm>
            <a:off x="112143" y="836966"/>
            <a:ext cx="8936965" cy="5400679"/>
          </a:xfrm>
        </p:spPr>
        <p:txBody>
          <a:bodyPr/>
          <a:lstStyle>
            <a:lvl1pPr>
              <a:defRPr sz="2800">
                <a:latin typeface="Century Gothic" panose="020B0502020202020204" pitchFamily="34" charset="0"/>
              </a:defRPr>
            </a:lvl1pPr>
            <a:lvl2pPr>
              <a:defRPr sz="2400">
                <a:latin typeface="Century Gothic" panose="020B0502020202020204" pitchFamily="34" charset="0"/>
              </a:defRPr>
            </a:lvl2pPr>
            <a:lvl3pPr>
              <a:defRPr sz="2000">
                <a:latin typeface="Century Gothic" panose="020B0502020202020204" pitchFamily="34" charset="0"/>
              </a:defRPr>
            </a:lvl3pPr>
            <a:lvl4pPr>
              <a:defRPr sz="1800">
                <a:latin typeface="Century Gothic" panose="020B0502020202020204" pitchFamily="34" charset="0"/>
              </a:defRPr>
            </a:lvl4pPr>
            <a:lvl5pPr>
              <a:defRPr sz="1800">
                <a:latin typeface="Century Gothic" panose="020B0502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Box 14">
            <a:extLst>
              <a:ext uri="{FF2B5EF4-FFF2-40B4-BE49-F238E27FC236}">
                <a16:creationId xmlns:a16="http://schemas.microsoft.com/office/drawing/2014/main" id="{91936A15-7E3D-42C8-8B6F-68DAE1C536E4}"/>
              </a:ext>
            </a:extLst>
          </p:cNvPr>
          <p:cNvSpPr txBox="1"/>
          <p:nvPr userDrawn="1"/>
        </p:nvSpPr>
        <p:spPr>
          <a:xfrm>
            <a:off x="950212" y="6480309"/>
            <a:ext cx="7266104" cy="338554"/>
          </a:xfrm>
          <a:prstGeom prst="rect">
            <a:avLst/>
          </a:prstGeom>
          <a:noFill/>
        </p:spPr>
        <p:txBody>
          <a:bodyPr wrap="square" rtlCol="0">
            <a:spAutoFit/>
          </a:bodyPr>
          <a:lstStyle/>
          <a:p>
            <a:pPr algn="ctr"/>
            <a:r>
              <a:rPr lang="en-US" sz="800" dirty="0">
                <a:solidFill>
                  <a:schemeClr val="bg1"/>
                </a:solidFill>
                <a:latin typeface="Century Gothic" panose="020B0502020202020204" pitchFamily="34" charset="0"/>
              </a:rPr>
              <a:t>NTREIS data for Single Family residences.  Data is believed to be accurate but is not warranted.   ©2026  ChartMaster Services, LLC.  All rights reserved. This page July not be reproduced without the written permission of chartmasterchuck@aol.com.</a:t>
            </a:r>
          </a:p>
        </p:txBody>
      </p:sp>
      <p:sp>
        <p:nvSpPr>
          <p:cNvPr id="16" name="Rectangle 15">
            <a:extLst>
              <a:ext uri="{FF2B5EF4-FFF2-40B4-BE49-F238E27FC236}">
                <a16:creationId xmlns:a16="http://schemas.microsoft.com/office/drawing/2014/main" id="{F01DC870-667F-4F5D-B48C-F743FA18A7ED}"/>
              </a:ext>
            </a:extLst>
          </p:cNvPr>
          <p:cNvSpPr/>
          <p:nvPr userDrawn="1"/>
        </p:nvSpPr>
        <p:spPr>
          <a:xfrm>
            <a:off x="6965396" y="-12701"/>
            <a:ext cx="2178604" cy="7734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endParaRPr lang="en-US" sz="800" dirty="0">
              <a:solidFill>
                <a:schemeClr val="bg1"/>
              </a:solidFill>
              <a:latin typeface="Century Gothic" panose="020B0502020202020204" pitchFamily="34" charset="0"/>
            </a:endParaRPr>
          </a:p>
        </p:txBody>
      </p:sp>
      <p:pic>
        <p:nvPicPr>
          <p:cNvPr id="31" name="Picture 30" descr="A black and white logo&#10;&#10;Description automatically generated with low confidence">
            <a:extLst>
              <a:ext uri="{FF2B5EF4-FFF2-40B4-BE49-F238E27FC236}">
                <a16:creationId xmlns:a16="http://schemas.microsoft.com/office/drawing/2014/main" id="{CD109086-C4D3-43FB-AF69-6122F2B04E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31036" y="99233"/>
            <a:ext cx="1217475" cy="554757"/>
          </a:xfrm>
          <a:prstGeom prst="rect">
            <a:avLst/>
          </a:prstGeom>
        </p:spPr>
      </p:pic>
      <p:grpSp>
        <p:nvGrpSpPr>
          <p:cNvPr id="33" name="Group 32">
            <a:extLst>
              <a:ext uri="{FF2B5EF4-FFF2-40B4-BE49-F238E27FC236}">
                <a16:creationId xmlns:a16="http://schemas.microsoft.com/office/drawing/2014/main" id="{35F4AD79-CF4D-42F2-A7FA-6FFAED059678}"/>
              </a:ext>
            </a:extLst>
          </p:cNvPr>
          <p:cNvGrpSpPr/>
          <p:nvPr userDrawn="1"/>
        </p:nvGrpSpPr>
        <p:grpSpPr>
          <a:xfrm>
            <a:off x="-1010" y="6576197"/>
            <a:ext cx="9145010" cy="281803"/>
            <a:chOff x="11264" y="6400799"/>
            <a:chExt cx="9145010" cy="497572"/>
          </a:xfrm>
        </p:grpSpPr>
        <p:sp>
          <p:nvSpPr>
            <p:cNvPr id="34" name="Rectangle 33">
              <a:extLst>
                <a:ext uri="{FF2B5EF4-FFF2-40B4-BE49-F238E27FC236}">
                  <a16:creationId xmlns:a16="http://schemas.microsoft.com/office/drawing/2014/main" id="{61A4BB4E-2418-4745-95F7-3B09F52C1A7E}"/>
                </a:ext>
              </a:extLst>
            </p:cNvPr>
            <p:cNvSpPr/>
            <p:nvPr userDrawn="1"/>
          </p:nvSpPr>
          <p:spPr>
            <a:xfrm>
              <a:off x="11264" y="6400799"/>
              <a:ext cx="9145010" cy="49757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5" name="Straight Connector 34">
              <a:extLst>
                <a:ext uri="{FF2B5EF4-FFF2-40B4-BE49-F238E27FC236}">
                  <a16:creationId xmlns:a16="http://schemas.microsoft.com/office/drawing/2014/main" id="{A724FA90-B5E3-4118-BE2A-86E38A9D800A}"/>
                </a:ext>
              </a:extLst>
            </p:cNvPr>
            <p:cNvCxnSpPr/>
            <p:nvPr userDrawn="1"/>
          </p:nvCxnSpPr>
          <p:spPr>
            <a:xfrm>
              <a:off x="11264" y="6400800"/>
              <a:ext cx="9144000" cy="0"/>
            </a:xfrm>
            <a:prstGeom prst="line">
              <a:avLst/>
            </a:prstGeom>
            <a:ln w="28575">
              <a:solidFill>
                <a:srgbClr val="B40101"/>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0D788591-58A5-4C1B-4547-7AF69624EA64}"/>
              </a:ext>
            </a:extLst>
          </p:cNvPr>
          <p:cNvSpPr txBox="1"/>
          <p:nvPr userDrawn="1"/>
        </p:nvSpPr>
        <p:spPr>
          <a:xfrm>
            <a:off x="1966287" y="6581001"/>
            <a:ext cx="5081494" cy="276999"/>
          </a:xfrm>
          <a:prstGeom prst="rect">
            <a:avLst/>
          </a:prstGeom>
          <a:noFill/>
        </p:spPr>
        <p:txBody>
          <a:bodyPr wrap="square" rtlCol="0">
            <a:spAutoFit/>
          </a:bodyPr>
          <a:lstStyle/>
          <a:p>
            <a:pPr algn="ctr"/>
            <a:r>
              <a:rPr lang="en-US" sz="600" dirty="0">
                <a:solidFill>
                  <a:schemeClr val="bg1"/>
                </a:solidFill>
                <a:latin typeface="Century Gothic" panose="020B0502020202020204" pitchFamily="34" charset="0"/>
              </a:rPr>
              <a:t>MLSOK data for Single Family Residences.  Data is believed to be accurate but is not warranted.   ©2026  ChartMaster Services, LLC.  All rights reserved. This page shall not be reproduced without the written permission of JeromyTrask@kw.com.</a:t>
            </a:r>
          </a:p>
        </p:txBody>
      </p:sp>
      <p:grpSp>
        <p:nvGrpSpPr>
          <p:cNvPr id="6" name="Group 5">
            <a:extLst>
              <a:ext uri="{FF2B5EF4-FFF2-40B4-BE49-F238E27FC236}">
                <a16:creationId xmlns:a16="http://schemas.microsoft.com/office/drawing/2014/main" id="{633BDCAB-869A-DEE5-C22B-C31AC4750EA3}"/>
              </a:ext>
            </a:extLst>
          </p:cNvPr>
          <p:cNvGrpSpPr/>
          <p:nvPr userDrawn="1"/>
        </p:nvGrpSpPr>
        <p:grpSpPr>
          <a:xfrm>
            <a:off x="-1009" y="-12536"/>
            <a:ext cx="6585916" cy="800093"/>
            <a:chOff x="-1009" y="-12536"/>
            <a:chExt cx="6585916" cy="800093"/>
          </a:xfrm>
        </p:grpSpPr>
        <p:grpSp>
          <p:nvGrpSpPr>
            <p:cNvPr id="8" name="Group 7">
              <a:extLst>
                <a:ext uri="{FF2B5EF4-FFF2-40B4-BE49-F238E27FC236}">
                  <a16:creationId xmlns:a16="http://schemas.microsoft.com/office/drawing/2014/main" id="{E1470F0B-6F86-AD88-121F-8CE1DCD33762}"/>
                </a:ext>
              </a:extLst>
            </p:cNvPr>
            <p:cNvGrpSpPr/>
            <p:nvPr userDrawn="1"/>
          </p:nvGrpSpPr>
          <p:grpSpPr>
            <a:xfrm>
              <a:off x="-1009" y="-12536"/>
              <a:ext cx="6585916" cy="800093"/>
              <a:chOff x="-1" y="-2"/>
              <a:chExt cx="6585917" cy="922944"/>
            </a:xfrm>
          </p:grpSpPr>
          <p:sp>
            <p:nvSpPr>
              <p:cNvPr id="11" name="Rectangle 10">
                <a:extLst>
                  <a:ext uri="{FF2B5EF4-FFF2-40B4-BE49-F238E27FC236}">
                    <a16:creationId xmlns:a16="http://schemas.microsoft.com/office/drawing/2014/main" id="{779F382E-A69B-17E9-DC1E-FEEA2E771D91}"/>
                  </a:ext>
                </a:extLst>
              </p:cNvPr>
              <p:cNvSpPr/>
              <p:nvPr userDrawn="1"/>
            </p:nvSpPr>
            <p:spPr>
              <a:xfrm>
                <a:off x="-1" y="0"/>
                <a:ext cx="6585917" cy="89205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TextBox 11">
                <a:extLst>
                  <a:ext uri="{FF2B5EF4-FFF2-40B4-BE49-F238E27FC236}">
                    <a16:creationId xmlns:a16="http://schemas.microsoft.com/office/drawing/2014/main" id="{328BB7C2-E512-E6C0-4CE5-DF0BC791EC34}"/>
                  </a:ext>
                </a:extLst>
              </p:cNvPr>
              <p:cNvSpPr txBox="1"/>
              <p:nvPr userDrawn="1"/>
            </p:nvSpPr>
            <p:spPr>
              <a:xfrm>
                <a:off x="1007436" y="26480"/>
                <a:ext cx="5578480" cy="896462"/>
              </a:xfrm>
              <a:prstGeom prst="rect">
                <a:avLst/>
              </a:prstGeom>
              <a:noFill/>
            </p:spPr>
            <p:txBody>
              <a:bodyPr wrap="square" rtlCol="0">
                <a:spAutoFit/>
              </a:bodyPr>
              <a:lstStyle/>
              <a:p>
                <a:pPr algn="l"/>
                <a:r>
                  <a:rPr lang="en-US" sz="1200" dirty="0">
                    <a:solidFill>
                      <a:srgbClr val="C00000"/>
                    </a:solidFill>
                    <a:latin typeface="Century Gothic" panose="020B0502020202020204" pitchFamily="34" charset="0"/>
                    <a:cs typeface="Arial" panose="020B0604020202020204" pitchFamily="34" charset="0"/>
                  </a:rPr>
                  <a:t>July 2026</a:t>
                </a:r>
              </a:p>
              <a:p>
                <a:pPr algn="l"/>
                <a:r>
                  <a:rPr lang="en-US" sz="1400" dirty="0">
                    <a:solidFill>
                      <a:schemeClr val="bg1"/>
                    </a:solidFill>
                    <a:latin typeface="Century Gothic" panose="020B0502020202020204" pitchFamily="34" charset="0"/>
                    <a:cs typeface="Arial" panose="020B0604020202020204" pitchFamily="34" charset="0"/>
                  </a:rPr>
                  <a:t>Greater Oklahoma City Monthly Market Report</a:t>
                </a:r>
                <a:br>
                  <a:rPr lang="en-US" sz="1400" dirty="0">
                    <a:solidFill>
                      <a:schemeClr val="bg1"/>
                    </a:solidFill>
                    <a:latin typeface="Century Gothic" panose="020B0502020202020204" pitchFamily="34" charset="0"/>
                    <a:cs typeface="Arial" panose="020B0604020202020204" pitchFamily="34" charset="0"/>
                  </a:rPr>
                </a:br>
                <a:r>
                  <a:rPr lang="en-US" sz="1050" dirty="0">
                    <a:solidFill>
                      <a:schemeClr val="bg1"/>
                    </a:solidFill>
                    <a:latin typeface="Century Gothic" panose="020B0502020202020204" pitchFamily="34" charset="0"/>
                    <a:cs typeface="Arial" panose="020B0604020202020204" pitchFamily="34" charset="0"/>
                  </a:rPr>
                  <a:t>Single Family Residences In:</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800" dirty="0">
                    <a:ln w="11430"/>
                    <a:solidFill>
                      <a:schemeClr val="bg1"/>
                    </a:solidFill>
                    <a:latin typeface="Century Gothic" panose="020B0502020202020204" pitchFamily="34" charset="0"/>
                  </a:rPr>
                  <a:t>Canadian, Cleveland, Grady, Lincoln, Logan, McClain, Oklahoma, Pottawatomie &amp; Payne Counties</a:t>
                </a:r>
                <a:endParaRPr lang="en-US" sz="700" dirty="0">
                  <a:ln w="11430"/>
                  <a:solidFill>
                    <a:schemeClr val="bg1"/>
                  </a:solidFill>
                  <a:latin typeface="Century Gothic" panose="020B0502020202020204" pitchFamily="34" charset="0"/>
                </a:endParaRPr>
              </a:p>
            </p:txBody>
          </p:sp>
          <p:sp>
            <p:nvSpPr>
              <p:cNvPr id="13" name="Rectangle 12">
                <a:extLst>
                  <a:ext uri="{FF2B5EF4-FFF2-40B4-BE49-F238E27FC236}">
                    <a16:creationId xmlns:a16="http://schemas.microsoft.com/office/drawing/2014/main" id="{FC9CDE3F-F66E-FCDA-0A1F-43439E23837E}"/>
                  </a:ext>
                </a:extLst>
              </p:cNvPr>
              <p:cNvSpPr/>
              <p:nvPr userDrawn="1"/>
            </p:nvSpPr>
            <p:spPr>
              <a:xfrm>
                <a:off x="805124" y="-2"/>
                <a:ext cx="69274" cy="89205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C00000"/>
                  </a:solidFill>
                </a:endParaRPr>
              </a:p>
            </p:txBody>
          </p:sp>
        </p:grpSp>
        <p:pic>
          <p:nvPicPr>
            <p:cNvPr id="10" name="Picture 9" descr="Icon&#10;&#10;Description automatically generated">
              <a:extLst>
                <a:ext uri="{FF2B5EF4-FFF2-40B4-BE49-F238E27FC236}">
                  <a16:creationId xmlns:a16="http://schemas.microsoft.com/office/drawing/2014/main" id="{7A9109A1-4381-97A1-01F9-007B84C5E6CA}"/>
                </a:ext>
              </a:extLst>
            </p:cNvPr>
            <p:cNvPicPr>
              <a:picLocks noChangeAspect="1"/>
            </p:cNvPicPr>
            <p:nvPr userDrawn="1"/>
          </p:nvPicPr>
          <p:blipFill>
            <a:blip r:embed="rId3"/>
            <a:stretch>
              <a:fillRect/>
            </a:stretch>
          </p:blipFill>
          <p:spPr>
            <a:xfrm>
              <a:off x="245281" y="124950"/>
              <a:ext cx="347182" cy="522152"/>
            </a:xfrm>
            <a:prstGeom prst="rect">
              <a:avLst/>
            </a:prstGeom>
          </p:spPr>
        </p:pic>
      </p:grpSp>
    </p:spTree>
    <p:extLst>
      <p:ext uri="{BB962C8B-B14F-4D97-AF65-F5344CB8AC3E}">
        <p14:creationId xmlns:p14="http://schemas.microsoft.com/office/powerpoint/2010/main" val="3789894854"/>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3_Two Content">
    <p:bg>
      <p:bgRef idx="1001">
        <a:schemeClr val="bg1"/>
      </p:bgRef>
    </p:bg>
    <p:spTree>
      <p:nvGrpSpPr>
        <p:cNvPr id="1" name=""/>
        <p:cNvGrpSpPr/>
        <p:nvPr/>
      </p:nvGrpSpPr>
      <p:grpSpPr>
        <a:xfrm>
          <a:off x="0" y="0"/>
          <a:ext cx="0" cy="0"/>
          <a:chOff x="0" y="0"/>
          <a:chExt cx="0" cy="0"/>
        </a:xfrm>
      </p:grpSpPr>
      <p:sp>
        <p:nvSpPr>
          <p:cNvPr id="25" name="Content Placeholder 3">
            <a:extLst>
              <a:ext uri="{FF2B5EF4-FFF2-40B4-BE49-F238E27FC236}">
                <a16:creationId xmlns:a16="http://schemas.microsoft.com/office/drawing/2014/main" id="{CF5763AB-CDB8-4F78-9CAD-476D7D84AABD}"/>
              </a:ext>
            </a:extLst>
          </p:cNvPr>
          <p:cNvSpPr>
            <a:spLocks noGrp="1"/>
          </p:cNvSpPr>
          <p:nvPr>
            <p:ph sz="half" idx="2"/>
          </p:nvPr>
        </p:nvSpPr>
        <p:spPr>
          <a:xfrm>
            <a:off x="228600" y="1039367"/>
            <a:ext cx="8775201" cy="5276852"/>
          </a:xfrm>
        </p:spPr>
        <p:txBody>
          <a:bodyPr/>
          <a:lstStyle>
            <a:lvl1pPr>
              <a:defRPr sz="2800">
                <a:latin typeface="Century Gothic" panose="020B0502020202020204" pitchFamily="34" charset="0"/>
              </a:defRPr>
            </a:lvl1pPr>
            <a:lvl2pPr>
              <a:defRPr sz="2400">
                <a:latin typeface="Century Gothic" panose="020B0502020202020204" pitchFamily="34" charset="0"/>
              </a:defRPr>
            </a:lvl2pPr>
            <a:lvl3pPr>
              <a:defRPr sz="2000">
                <a:latin typeface="Century Gothic" panose="020B0502020202020204" pitchFamily="34" charset="0"/>
              </a:defRPr>
            </a:lvl3pPr>
            <a:lvl4pPr>
              <a:defRPr sz="1800">
                <a:latin typeface="Century Gothic" panose="020B0502020202020204" pitchFamily="34" charset="0"/>
              </a:defRPr>
            </a:lvl4pPr>
            <a:lvl5pPr>
              <a:defRPr sz="1800">
                <a:latin typeface="Century Gothic" panose="020B0502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Rectangle 31">
            <a:extLst>
              <a:ext uri="{FF2B5EF4-FFF2-40B4-BE49-F238E27FC236}">
                <a16:creationId xmlns:a16="http://schemas.microsoft.com/office/drawing/2014/main" id="{5D4C12BA-8FF7-4E68-A81E-8BA803AD6BF7}"/>
              </a:ext>
            </a:extLst>
          </p:cNvPr>
          <p:cNvSpPr/>
          <p:nvPr userDrawn="1"/>
        </p:nvSpPr>
        <p:spPr>
          <a:xfrm>
            <a:off x="5181600" y="-12700"/>
            <a:ext cx="3962400" cy="89695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38" name="Content Placeholder 2">
            <a:extLst>
              <a:ext uri="{FF2B5EF4-FFF2-40B4-BE49-F238E27FC236}">
                <a16:creationId xmlns:a16="http://schemas.microsoft.com/office/drawing/2014/main" id="{42309962-0ED3-43AB-88C9-C81937618831}"/>
              </a:ext>
            </a:extLst>
          </p:cNvPr>
          <p:cNvSpPr>
            <a:spLocks noGrp="1"/>
          </p:cNvSpPr>
          <p:nvPr>
            <p:ph sz="half" idx="1"/>
          </p:nvPr>
        </p:nvSpPr>
        <p:spPr>
          <a:xfrm>
            <a:off x="5170336" y="-12701"/>
            <a:ext cx="3973664" cy="896951"/>
          </a:xfrm>
        </p:spPr>
        <p:txBody>
          <a:bodyPr/>
          <a:lstStyle>
            <a:lvl1pPr>
              <a:defRPr sz="1600">
                <a:latin typeface="Century Gothic" panose="020B0502020202020204" pitchFamily="34" charset="0"/>
              </a:defRPr>
            </a:lvl1pPr>
            <a:lvl2pPr>
              <a:defRPr sz="1400">
                <a:latin typeface="Century Gothic" panose="020B0502020202020204" pitchFamily="34" charset="0"/>
              </a:defRPr>
            </a:lvl2pPr>
            <a:lvl3pPr>
              <a:defRPr sz="1200">
                <a:latin typeface="Century Gothic" panose="020B0502020202020204" pitchFamily="34" charset="0"/>
              </a:defRPr>
            </a:lvl3pPr>
            <a:lvl4pPr>
              <a:defRPr sz="1200" i="1">
                <a:latin typeface="Century Gothic" panose="020B0502020202020204" pitchFamily="34" charset="0"/>
              </a:defRPr>
            </a:lvl4pPr>
            <a:lvl5pPr>
              <a:defRPr sz="1200" i="1">
                <a:latin typeface="Century Gothic" panose="020B0502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Box 5">
            <a:extLst>
              <a:ext uri="{FF2B5EF4-FFF2-40B4-BE49-F238E27FC236}">
                <a16:creationId xmlns:a16="http://schemas.microsoft.com/office/drawing/2014/main" id="{1A0FD74F-EFC4-DFC8-2CE4-555EDDDA7C6D}"/>
              </a:ext>
            </a:extLst>
          </p:cNvPr>
          <p:cNvSpPr txBox="1"/>
          <p:nvPr userDrawn="1"/>
        </p:nvSpPr>
        <p:spPr>
          <a:xfrm>
            <a:off x="1370163" y="6371716"/>
            <a:ext cx="6074433"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4Q 2026 Market Report Single Family  Residences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MLSOK data is believed to be accurate but is not warranted.  ©2026  ChartMaster Services, LLC.  All rights reserved. This page July not be reproduced without the written permission of JeromyTrask@kw.com.</a:t>
            </a:r>
          </a:p>
        </p:txBody>
      </p:sp>
      <p:grpSp>
        <p:nvGrpSpPr>
          <p:cNvPr id="7" name="Group 6">
            <a:extLst>
              <a:ext uri="{FF2B5EF4-FFF2-40B4-BE49-F238E27FC236}">
                <a16:creationId xmlns:a16="http://schemas.microsoft.com/office/drawing/2014/main" id="{1FCD6484-E0C5-C4EF-2672-65DA225D6B9B}"/>
              </a:ext>
            </a:extLst>
          </p:cNvPr>
          <p:cNvGrpSpPr/>
          <p:nvPr userDrawn="1"/>
        </p:nvGrpSpPr>
        <p:grpSpPr>
          <a:xfrm>
            <a:off x="-8626" y="0"/>
            <a:ext cx="4885426" cy="892052"/>
            <a:chOff x="-8626" y="0"/>
            <a:chExt cx="4885426" cy="892052"/>
          </a:xfrm>
        </p:grpSpPr>
        <p:grpSp>
          <p:nvGrpSpPr>
            <p:cNvPr id="8" name="Group 7">
              <a:extLst>
                <a:ext uri="{FF2B5EF4-FFF2-40B4-BE49-F238E27FC236}">
                  <a16:creationId xmlns:a16="http://schemas.microsoft.com/office/drawing/2014/main" id="{BF92B68A-38A8-C1FC-36DA-494CB6C35A53}"/>
                </a:ext>
              </a:extLst>
            </p:cNvPr>
            <p:cNvGrpSpPr/>
            <p:nvPr userDrawn="1"/>
          </p:nvGrpSpPr>
          <p:grpSpPr>
            <a:xfrm>
              <a:off x="0" y="0"/>
              <a:ext cx="4876800" cy="892052"/>
              <a:chOff x="0" y="0"/>
              <a:chExt cx="4876800" cy="892052"/>
            </a:xfrm>
          </p:grpSpPr>
          <p:sp>
            <p:nvSpPr>
              <p:cNvPr id="10" name="Rectangle 9">
                <a:extLst>
                  <a:ext uri="{FF2B5EF4-FFF2-40B4-BE49-F238E27FC236}">
                    <a16:creationId xmlns:a16="http://schemas.microsoft.com/office/drawing/2014/main" id="{EEBE6AE7-1421-7321-F839-AA44B99039D0}"/>
                  </a:ext>
                </a:extLst>
              </p:cNvPr>
              <p:cNvSpPr/>
              <p:nvPr userDrawn="1"/>
            </p:nvSpPr>
            <p:spPr>
              <a:xfrm>
                <a:off x="0" y="0"/>
                <a:ext cx="4876800" cy="89205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4D5AD754-76DC-F395-677F-F127EA50E64F}"/>
                  </a:ext>
                </a:extLst>
              </p:cNvPr>
              <p:cNvSpPr/>
              <p:nvPr userDrawn="1"/>
            </p:nvSpPr>
            <p:spPr>
              <a:xfrm>
                <a:off x="3390644" y="0"/>
                <a:ext cx="69274" cy="89205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C00000"/>
                  </a:solidFill>
                  <a:effectLst/>
                  <a:uLnTx/>
                  <a:uFillTx/>
                  <a:latin typeface="Calibri"/>
                  <a:ea typeface="+mn-ea"/>
                  <a:cs typeface="+mn-cs"/>
                </a:endParaRPr>
              </a:p>
            </p:txBody>
          </p:sp>
          <p:pic>
            <p:nvPicPr>
              <p:cNvPr id="12" name="Picture 11" descr="Logo&#10;&#10;Description automatically generated">
                <a:extLst>
                  <a:ext uri="{FF2B5EF4-FFF2-40B4-BE49-F238E27FC236}">
                    <a16:creationId xmlns:a16="http://schemas.microsoft.com/office/drawing/2014/main" id="{516118E3-3674-BA8C-5ECE-6CE966435F7A}"/>
                  </a:ext>
                </a:extLst>
              </p:cNvPr>
              <p:cNvPicPr>
                <a:picLocks noChangeAspect="1"/>
              </p:cNvPicPr>
              <p:nvPr userDrawn="1"/>
            </p:nvPicPr>
            <p:blipFill>
              <a:blip r:embed="rId2"/>
              <a:stretch>
                <a:fillRect/>
              </a:stretch>
            </p:blipFill>
            <p:spPr>
              <a:xfrm>
                <a:off x="3583540" y="173262"/>
                <a:ext cx="1200150" cy="545523"/>
              </a:xfrm>
              <a:prstGeom prst="rect">
                <a:avLst/>
              </a:prstGeom>
            </p:spPr>
          </p:pic>
        </p:grpSp>
        <p:sp>
          <p:nvSpPr>
            <p:cNvPr id="9" name="TextBox 8">
              <a:extLst>
                <a:ext uri="{FF2B5EF4-FFF2-40B4-BE49-F238E27FC236}">
                  <a16:creationId xmlns:a16="http://schemas.microsoft.com/office/drawing/2014/main" id="{95A05911-E502-0B9A-07DF-041C460F6DAF}"/>
                </a:ext>
              </a:extLst>
            </p:cNvPr>
            <p:cNvSpPr txBox="1"/>
            <p:nvPr userDrawn="1"/>
          </p:nvSpPr>
          <p:spPr>
            <a:xfrm>
              <a:off x="-8626" y="92080"/>
              <a:ext cx="3356378" cy="76944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Century Gothic" panose="020B0502020202020204" pitchFamily="34" charset="0"/>
                  <a:ea typeface="+mn-ea"/>
                  <a:cs typeface="Arial" panose="020B0604020202020204" pitchFamily="34" charset="0"/>
                </a:rPr>
                <a:t>Year to Date 2026</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Greater Oklahoma City</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Monthly Market Share Report</a:t>
              </a:r>
            </a:p>
          </p:txBody>
        </p:sp>
      </p:grpSp>
      <p:grpSp>
        <p:nvGrpSpPr>
          <p:cNvPr id="18" name="Group 17">
            <a:extLst>
              <a:ext uri="{FF2B5EF4-FFF2-40B4-BE49-F238E27FC236}">
                <a16:creationId xmlns:a16="http://schemas.microsoft.com/office/drawing/2014/main" id="{826FA379-22D9-3043-D28A-CE3A4328B708}"/>
              </a:ext>
            </a:extLst>
          </p:cNvPr>
          <p:cNvGrpSpPr/>
          <p:nvPr userDrawn="1"/>
        </p:nvGrpSpPr>
        <p:grpSpPr>
          <a:xfrm>
            <a:off x="-8626" y="6324600"/>
            <a:ext cx="9152626" cy="537865"/>
            <a:chOff x="-8626" y="6324600"/>
            <a:chExt cx="9152626" cy="537865"/>
          </a:xfrm>
        </p:grpSpPr>
        <p:grpSp>
          <p:nvGrpSpPr>
            <p:cNvPr id="19" name="Group 18">
              <a:extLst>
                <a:ext uri="{FF2B5EF4-FFF2-40B4-BE49-F238E27FC236}">
                  <a16:creationId xmlns:a16="http://schemas.microsoft.com/office/drawing/2014/main" id="{5303C3C4-51AE-1983-EF90-9254A55DF197}"/>
                </a:ext>
              </a:extLst>
            </p:cNvPr>
            <p:cNvGrpSpPr/>
            <p:nvPr userDrawn="1"/>
          </p:nvGrpSpPr>
          <p:grpSpPr>
            <a:xfrm>
              <a:off x="-8626" y="6324600"/>
              <a:ext cx="9152626" cy="534706"/>
              <a:chOff x="-8626" y="6324600"/>
              <a:chExt cx="9152626" cy="534706"/>
            </a:xfrm>
          </p:grpSpPr>
          <p:sp>
            <p:nvSpPr>
              <p:cNvPr id="22" name="Rectangle 21">
                <a:extLst>
                  <a:ext uri="{FF2B5EF4-FFF2-40B4-BE49-F238E27FC236}">
                    <a16:creationId xmlns:a16="http://schemas.microsoft.com/office/drawing/2014/main" id="{FA5546CF-0771-0332-D7FE-2C6A62DDEF54}"/>
                  </a:ext>
                </a:extLst>
              </p:cNvPr>
              <p:cNvSpPr/>
              <p:nvPr userDrawn="1"/>
            </p:nvSpPr>
            <p:spPr>
              <a:xfrm>
                <a:off x="0" y="6325906"/>
                <a:ext cx="9144000" cy="5334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23" name="Straight Connector 22">
                <a:extLst>
                  <a:ext uri="{FF2B5EF4-FFF2-40B4-BE49-F238E27FC236}">
                    <a16:creationId xmlns:a16="http://schemas.microsoft.com/office/drawing/2014/main" id="{232BFE2E-C546-C515-D166-7C56B8E61F8D}"/>
                  </a:ext>
                </a:extLst>
              </p:cNvPr>
              <p:cNvCxnSpPr/>
              <p:nvPr userDrawn="1"/>
            </p:nvCxnSpPr>
            <p:spPr>
              <a:xfrm>
                <a:off x="-8626" y="6324600"/>
                <a:ext cx="9144000" cy="0"/>
              </a:xfrm>
              <a:prstGeom prst="line">
                <a:avLst/>
              </a:prstGeom>
              <a:ln w="28575">
                <a:solidFill>
                  <a:srgbClr val="B40101"/>
                </a:solidFill>
              </a:ln>
            </p:spPr>
            <p:style>
              <a:lnRef idx="1">
                <a:schemeClr val="accent1"/>
              </a:lnRef>
              <a:fillRef idx="0">
                <a:schemeClr val="accent1"/>
              </a:fillRef>
              <a:effectRef idx="0">
                <a:schemeClr val="accent1"/>
              </a:effectRef>
              <a:fontRef idx="minor">
                <a:schemeClr val="tx1"/>
              </a:fontRef>
            </p:style>
          </p:cxnSp>
        </p:grpSp>
        <p:pic>
          <p:nvPicPr>
            <p:cNvPr id="20" name="Picture 19" descr="Icon&#10;&#10;Description automatically generated">
              <a:extLst>
                <a:ext uri="{FF2B5EF4-FFF2-40B4-BE49-F238E27FC236}">
                  <a16:creationId xmlns:a16="http://schemas.microsoft.com/office/drawing/2014/main" id="{07B0FC35-75C4-6342-8553-4440084645FC}"/>
                </a:ext>
              </a:extLst>
            </p:cNvPr>
            <p:cNvPicPr>
              <a:picLocks noChangeAspect="1"/>
            </p:cNvPicPr>
            <p:nvPr userDrawn="1"/>
          </p:nvPicPr>
          <p:blipFill>
            <a:blip r:embed="rId3"/>
            <a:stretch>
              <a:fillRect/>
            </a:stretch>
          </p:blipFill>
          <p:spPr>
            <a:xfrm>
              <a:off x="76200" y="6400800"/>
              <a:ext cx="287626" cy="432581"/>
            </a:xfrm>
            <a:prstGeom prst="rect">
              <a:avLst/>
            </a:prstGeom>
            <a:solidFill>
              <a:schemeClr val="bg1">
                <a:lumMod val="65000"/>
              </a:schemeClr>
            </a:solidFill>
          </p:spPr>
        </p:pic>
        <p:sp>
          <p:nvSpPr>
            <p:cNvPr id="21" name="TextBox 20">
              <a:extLst>
                <a:ext uri="{FF2B5EF4-FFF2-40B4-BE49-F238E27FC236}">
                  <a16:creationId xmlns:a16="http://schemas.microsoft.com/office/drawing/2014/main" id="{DA44568B-409D-D566-69B7-6DEE1834A457}"/>
                </a:ext>
              </a:extLst>
            </p:cNvPr>
            <p:cNvSpPr txBox="1"/>
            <p:nvPr userDrawn="1"/>
          </p:nvSpPr>
          <p:spPr>
            <a:xfrm>
              <a:off x="1370163" y="6400800"/>
              <a:ext cx="6074433"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Market Share Report for Canadian, Cleveland, Grady, Lincoln, Logan, McClain, Oklahoma, Pottawatomie &amp; Payne Counties.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MLS data is believed to be accurate but is not warranted.  ©2026  ChartMaster Services, LLC.  All rights reserved.</a:t>
              </a:r>
            </a:p>
          </p:txBody>
        </p:sp>
      </p:grpSp>
    </p:spTree>
    <p:extLst>
      <p:ext uri="{BB962C8B-B14F-4D97-AF65-F5344CB8AC3E}">
        <p14:creationId xmlns:p14="http://schemas.microsoft.com/office/powerpoint/2010/main" val="2713214162"/>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4_Two Content">
    <p:bg>
      <p:bgRef idx="1001">
        <a:schemeClr val="bg1"/>
      </p:bgRef>
    </p:bg>
    <p:spTree>
      <p:nvGrpSpPr>
        <p:cNvPr id="1" name=""/>
        <p:cNvGrpSpPr/>
        <p:nvPr/>
      </p:nvGrpSpPr>
      <p:grpSpPr>
        <a:xfrm>
          <a:off x="0" y="0"/>
          <a:ext cx="0" cy="0"/>
          <a:chOff x="0" y="0"/>
          <a:chExt cx="0" cy="0"/>
        </a:xfrm>
      </p:grpSpPr>
      <p:sp>
        <p:nvSpPr>
          <p:cNvPr id="25" name="Content Placeholder 3">
            <a:extLst>
              <a:ext uri="{FF2B5EF4-FFF2-40B4-BE49-F238E27FC236}">
                <a16:creationId xmlns:a16="http://schemas.microsoft.com/office/drawing/2014/main" id="{CF5763AB-CDB8-4F78-9CAD-476D7D84AABD}"/>
              </a:ext>
            </a:extLst>
          </p:cNvPr>
          <p:cNvSpPr>
            <a:spLocks noGrp="1"/>
          </p:cNvSpPr>
          <p:nvPr>
            <p:ph sz="half" idx="2"/>
          </p:nvPr>
        </p:nvSpPr>
        <p:spPr>
          <a:xfrm>
            <a:off x="228600" y="1039367"/>
            <a:ext cx="8775201" cy="5276852"/>
          </a:xfrm>
        </p:spPr>
        <p:txBody>
          <a:bodyPr/>
          <a:lstStyle>
            <a:lvl1pPr>
              <a:defRPr sz="2800">
                <a:latin typeface="Century Gothic" panose="020B0502020202020204" pitchFamily="34" charset="0"/>
              </a:defRPr>
            </a:lvl1pPr>
            <a:lvl2pPr>
              <a:defRPr sz="2400">
                <a:latin typeface="Century Gothic" panose="020B0502020202020204" pitchFamily="34" charset="0"/>
              </a:defRPr>
            </a:lvl2pPr>
            <a:lvl3pPr>
              <a:defRPr sz="2000">
                <a:latin typeface="Century Gothic" panose="020B0502020202020204" pitchFamily="34" charset="0"/>
              </a:defRPr>
            </a:lvl3pPr>
            <a:lvl4pPr>
              <a:defRPr sz="1800">
                <a:latin typeface="Century Gothic" panose="020B0502020202020204" pitchFamily="34" charset="0"/>
              </a:defRPr>
            </a:lvl4pPr>
            <a:lvl5pPr>
              <a:defRPr sz="1800">
                <a:latin typeface="Century Gothic" panose="020B0502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Rectangle 31">
            <a:extLst>
              <a:ext uri="{FF2B5EF4-FFF2-40B4-BE49-F238E27FC236}">
                <a16:creationId xmlns:a16="http://schemas.microsoft.com/office/drawing/2014/main" id="{5D4C12BA-8FF7-4E68-A81E-8BA803AD6BF7}"/>
              </a:ext>
            </a:extLst>
          </p:cNvPr>
          <p:cNvSpPr/>
          <p:nvPr userDrawn="1"/>
        </p:nvSpPr>
        <p:spPr>
          <a:xfrm>
            <a:off x="5181600" y="-12700"/>
            <a:ext cx="3962400" cy="89695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38" name="Content Placeholder 2">
            <a:extLst>
              <a:ext uri="{FF2B5EF4-FFF2-40B4-BE49-F238E27FC236}">
                <a16:creationId xmlns:a16="http://schemas.microsoft.com/office/drawing/2014/main" id="{42309962-0ED3-43AB-88C9-C81937618831}"/>
              </a:ext>
            </a:extLst>
          </p:cNvPr>
          <p:cNvSpPr>
            <a:spLocks noGrp="1"/>
          </p:cNvSpPr>
          <p:nvPr>
            <p:ph sz="half" idx="1"/>
          </p:nvPr>
        </p:nvSpPr>
        <p:spPr>
          <a:xfrm>
            <a:off x="5170336" y="-12701"/>
            <a:ext cx="3973664" cy="896951"/>
          </a:xfrm>
        </p:spPr>
        <p:txBody>
          <a:bodyPr/>
          <a:lstStyle>
            <a:lvl1pPr>
              <a:defRPr sz="1600">
                <a:latin typeface="Century Gothic" panose="020B0502020202020204" pitchFamily="34" charset="0"/>
              </a:defRPr>
            </a:lvl1pPr>
            <a:lvl2pPr>
              <a:defRPr sz="1400">
                <a:latin typeface="Century Gothic" panose="020B0502020202020204" pitchFamily="34" charset="0"/>
              </a:defRPr>
            </a:lvl2pPr>
            <a:lvl3pPr>
              <a:defRPr sz="1200">
                <a:latin typeface="Century Gothic" panose="020B0502020202020204" pitchFamily="34" charset="0"/>
              </a:defRPr>
            </a:lvl3pPr>
            <a:lvl4pPr>
              <a:defRPr sz="1200" i="1">
                <a:latin typeface="Century Gothic" panose="020B0502020202020204" pitchFamily="34" charset="0"/>
              </a:defRPr>
            </a:lvl4pPr>
            <a:lvl5pPr>
              <a:defRPr sz="1200" i="1">
                <a:latin typeface="Century Gothic" panose="020B0502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Box 5">
            <a:extLst>
              <a:ext uri="{FF2B5EF4-FFF2-40B4-BE49-F238E27FC236}">
                <a16:creationId xmlns:a16="http://schemas.microsoft.com/office/drawing/2014/main" id="{1A0FD74F-EFC4-DFC8-2CE4-555EDDDA7C6D}"/>
              </a:ext>
            </a:extLst>
          </p:cNvPr>
          <p:cNvSpPr txBox="1"/>
          <p:nvPr userDrawn="1"/>
        </p:nvSpPr>
        <p:spPr>
          <a:xfrm>
            <a:off x="1370163" y="6371716"/>
            <a:ext cx="6074433"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4Q 2026 Market Report Single Family  Residences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MLSOK data is believed to be accurate but is not warranted.  ©2026  ChartMaster Services, LLC.  All rights reserved. This page July not be reproduced without the written permission of JeromyTrask@kw.com.</a:t>
            </a:r>
          </a:p>
        </p:txBody>
      </p:sp>
      <p:grpSp>
        <p:nvGrpSpPr>
          <p:cNvPr id="7" name="Group 6">
            <a:extLst>
              <a:ext uri="{FF2B5EF4-FFF2-40B4-BE49-F238E27FC236}">
                <a16:creationId xmlns:a16="http://schemas.microsoft.com/office/drawing/2014/main" id="{1FCD6484-E0C5-C4EF-2672-65DA225D6B9B}"/>
              </a:ext>
            </a:extLst>
          </p:cNvPr>
          <p:cNvGrpSpPr/>
          <p:nvPr userDrawn="1"/>
        </p:nvGrpSpPr>
        <p:grpSpPr>
          <a:xfrm>
            <a:off x="-8626" y="0"/>
            <a:ext cx="4885426" cy="892052"/>
            <a:chOff x="-8626" y="0"/>
            <a:chExt cx="4885426" cy="892052"/>
          </a:xfrm>
        </p:grpSpPr>
        <p:grpSp>
          <p:nvGrpSpPr>
            <p:cNvPr id="8" name="Group 7">
              <a:extLst>
                <a:ext uri="{FF2B5EF4-FFF2-40B4-BE49-F238E27FC236}">
                  <a16:creationId xmlns:a16="http://schemas.microsoft.com/office/drawing/2014/main" id="{BF92B68A-38A8-C1FC-36DA-494CB6C35A53}"/>
                </a:ext>
              </a:extLst>
            </p:cNvPr>
            <p:cNvGrpSpPr/>
            <p:nvPr userDrawn="1"/>
          </p:nvGrpSpPr>
          <p:grpSpPr>
            <a:xfrm>
              <a:off x="0" y="0"/>
              <a:ext cx="4876800" cy="892052"/>
              <a:chOff x="0" y="0"/>
              <a:chExt cx="4876800" cy="892052"/>
            </a:xfrm>
          </p:grpSpPr>
          <p:sp>
            <p:nvSpPr>
              <p:cNvPr id="10" name="Rectangle 9">
                <a:extLst>
                  <a:ext uri="{FF2B5EF4-FFF2-40B4-BE49-F238E27FC236}">
                    <a16:creationId xmlns:a16="http://schemas.microsoft.com/office/drawing/2014/main" id="{EEBE6AE7-1421-7321-F839-AA44B99039D0}"/>
                  </a:ext>
                </a:extLst>
              </p:cNvPr>
              <p:cNvSpPr/>
              <p:nvPr userDrawn="1"/>
            </p:nvSpPr>
            <p:spPr>
              <a:xfrm>
                <a:off x="0" y="0"/>
                <a:ext cx="4876800" cy="89205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4D5AD754-76DC-F395-677F-F127EA50E64F}"/>
                  </a:ext>
                </a:extLst>
              </p:cNvPr>
              <p:cNvSpPr/>
              <p:nvPr userDrawn="1"/>
            </p:nvSpPr>
            <p:spPr>
              <a:xfrm>
                <a:off x="3390644" y="0"/>
                <a:ext cx="69274" cy="89205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C00000"/>
                  </a:solidFill>
                  <a:effectLst/>
                  <a:uLnTx/>
                  <a:uFillTx/>
                  <a:latin typeface="Calibri"/>
                  <a:ea typeface="+mn-ea"/>
                  <a:cs typeface="+mn-cs"/>
                </a:endParaRPr>
              </a:p>
            </p:txBody>
          </p:sp>
          <p:pic>
            <p:nvPicPr>
              <p:cNvPr id="12" name="Picture 11" descr="Logo&#10;&#10;Description automatically generated">
                <a:extLst>
                  <a:ext uri="{FF2B5EF4-FFF2-40B4-BE49-F238E27FC236}">
                    <a16:creationId xmlns:a16="http://schemas.microsoft.com/office/drawing/2014/main" id="{516118E3-3674-BA8C-5ECE-6CE966435F7A}"/>
                  </a:ext>
                </a:extLst>
              </p:cNvPr>
              <p:cNvPicPr>
                <a:picLocks noChangeAspect="1"/>
              </p:cNvPicPr>
              <p:nvPr userDrawn="1"/>
            </p:nvPicPr>
            <p:blipFill>
              <a:blip r:embed="rId2"/>
              <a:stretch>
                <a:fillRect/>
              </a:stretch>
            </p:blipFill>
            <p:spPr>
              <a:xfrm>
                <a:off x="3583540" y="173262"/>
                <a:ext cx="1200150" cy="545523"/>
              </a:xfrm>
              <a:prstGeom prst="rect">
                <a:avLst/>
              </a:prstGeom>
            </p:spPr>
          </p:pic>
        </p:grpSp>
        <p:sp>
          <p:nvSpPr>
            <p:cNvPr id="9" name="TextBox 8">
              <a:extLst>
                <a:ext uri="{FF2B5EF4-FFF2-40B4-BE49-F238E27FC236}">
                  <a16:creationId xmlns:a16="http://schemas.microsoft.com/office/drawing/2014/main" id="{95A05911-E502-0B9A-07DF-041C460F6DAF}"/>
                </a:ext>
              </a:extLst>
            </p:cNvPr>
            <p:cNvSpPr txBox="1"/>
            <p:nvPr userDrawn="1"/>
          </p:nvSpPr>
          <p:spPr>
            <a:xfrm>
              <a:off x="-8626" y="92080"/>
              <a:ext cx="3356378" cy="76944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Century Gothic" panose="020B0502020202020204" pitchFamily="34" charset="0"/>
                  <a:ea typeface="+mn-ea"/>
                  <a:cs typeface="Arial" panose="020B0604020202020204" pitchFamily="34" charset="0"/>
                </a:rPr>
                <a:t>July 2026</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Greater Oklahoma City</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Monthly Market Share Report</a:t>
              </a:r>
            </a:p>
          </p:txBody>
        </p:sp>
      </p:grpSp>
      <p:grpSp>
        <p:nvGrpSpPr>
          <p:cNvPr id="18" name="Group 17">
            <a:extLst>
              <a:ext uri="{FF2B5EF4-FFF2-40B4-BE49-F238E27FC236}">
                <a16:creationId xmlns:a16="http://schemas.microsoft.com/office/drawing/2014/main" id="{826FA379-22D9-3043-D28A-CE3A4328B708}"/>
              </a:ext>
            </a:extLst>
          </p:cNvPr>
          <p:cNvGrpSpPr/>
          <p:nvPr userDrawn="1"/>
        </p:nvGrpSpPr>
        <p:grpSpPr>
          <a:xfrm>
            <a:off x="-8626" y="6324600"/>
            <a:ext cx="9152626" cy="537865"/>
            <a:chOff x="-8626" y="6324600"/>
            <a:chExt cx="9152626" cy="537865"/>
          </a:xfrm>
        </p:grpSpPr>
        <p:grpSp>
          <p:nvGrpSpPr>
            <p:cNvPr id="19" name="Group 18">
              <a:extLst>
                <a:ext uri="{FF2B5EF4-FFF2-40B4-BE49-F238E27FC236}">
                  <a16:creationId xmlns:a16="http://schemas.microsoft.com/office/drawing/2014/main" id="{5303C3C4-51AE-1983-EF90-9254A55DF197}"/>
                </a:ext>
              </a:extLst>
            </p:cNvPr>
            <p:cNvGrpSpPr/>
            <p:nvPr userDrawn="1"/>
          </p:nvGrpSpPr>
          <p:grpSpPr>
            <a:xfrm>
              <a:off x="-8626" y="6324600"/>
              <a:ext cx="9152626" cy="534706"/>
              <a:chOff x="-8626" y="6324600"/>
              <a:chExt cx="9152626" cy="534706"/>
            </a:xfrm>
          </p:grpSpPr>
          <p:sp>
            <p:nvSpPr>
              <p:cNvPr id="22" name="Rectangle 21">
                <a:extLst>
                  <a:ext uri="{FF2B5EF4-FFF2-40B4-BE49-F238E27FC236}">
                    <a16:creationId xmlns:a16="http://schemas.microsoft.com/office/drawing/2014/main" id="{FA5546CF-0771-0332-D7FE-2C6A62DDEF54}"/>
                  </a:ext>
                </a:extLst>
              </p:cNvPr>
              <p:cNvSpPr/>
              <p:nvPr userDrawn="1"/>
            </p:nvSpPr>
            <p:spPr>
              <a:xfrm>
                <a:off x="0" y="6325906"/>
                <a:ext cx="9144000" cy="5334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23" name="Straight Connector 22">
                <a:extLst>
                  <a:ext uri="{FF2B5EF4-FFF2-40B4-BE49-F238E27FC236}">
                    <a16:creationId xmlns:a16="http://schemas.microsoft.com/office/drawing/2014/main" id="{232BFE2E-C546-C515-D166-7C56B8E61F8D}"/>
                  </a:ext>
                </a:extLst>
              </p:cNvPr>
              <p:cNvCxnSpPr/>
              <p:nvPr userDrawn="1"/>
            </p:nvCxnSpPr>
            <p:spPr>
              <a:xfrm>
                <a:off x="-8626" y="6324600"/>
                <a:ext cx="9144000" cy="0"/>
              </a:xfrm>
              <a:prstGeom prst="line">
                <a:avLst/>
              </a:prstGeom>
              <a:ln w="28575">
                <a:solidFill>
                  <a:srgbClr val="B40101"/>
                </a:solidFill>
              </a:ln>
            </p:spPr>
            <p:style>
              <a:lnRef idx="1">
                <a:schemeClr val="accent1"/>
              </a:lnRef>
              <a:fillRef idx="0">
                <a:schemeClr val="accent1"/>
              </a:fillRef>
              <a:effectRef idx="0">
                <a:schemeClr val="accent1"/>
              </a:effectRef>
              <a:fontRef idx="minor">
                <a:schemeClr val="tx1"/>
              </a:fontRef>
            </p:style>
          </p:cxnSp>
        </p:grpSp>
        <p:pic>
          <p:nvPicPr>
            <p:cNvPr id="20" name="Picture 19" descr="Icon&#10;&#10;Description automatically generated">
              <a:extLst>
                <a:ext uri="{FF2B5EF4-FFF2-40B4-BE49-F238E27FC236}">
                  <a16:creationId xmlns:a16="http://schemas.microsoft.com/office/drawing/2014/main" id="{07B0FC35-75C4-6342-8553-4440084645FC}"/>
                </a:ext>
              </a:extLst>
            </p:cNvPr>
            <p:cNvPicPr>
              <a:picLocks noChangeAspect="1"/>
            </p:cNvPicPr>
            <p:nvPr userDrawn="1"/>
          </p:nvPicPr>
          <p:blipFill>
            <a:blip r:embed="rId3"/>
            <a:stretch>
              <a:fillRect/>
            </a:stretch>
          </p:blipFill>
          <p:spPr>
            <a:xfrm>
              <a:off x="76200" y="6400800"/>
              <a:ext cx="287626" cy="432581"/>
            </a:xfrm>
            <a:prstGeom prst="rect">
              <a:avLst/>
            </a:prstGeom>
            <a:solidFill>
              <a:schemeClr val="bg1">
                <a:lumMod val="65000"/>
              </a:schemeClr>
            </a:solidFill>
          </p:spPr>
        </p:pic>
        <p:sp>
          <p:nvSpPr>
            <p:cNvPr id="21" name="TextBox 20">
              <a:extLst>
                <a:ext uri="{FF2B5EF4-FFF2-40B4-BE49-F238E27FC236}">
                  <a16:creationId xmlns:a16="http://schemas.microsoft.com/office/drawing/2014/main" id="{DA44568B-409D-D566-69B7-6DEE1834A457}"/>
                </a:ext>
              </a:extLst>
            </p:cNvPr>
            <p:cNvSpPr txBox="1"/>
            <p:nvPr userDrawn="1"/>
          </p:nvSpPr>
          <p:spPr>
            <a:xfrm>
              <a:off x="1370163" y="6400800"/>
              <a:ext cx="6074433"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Market Share Report for Canadian, Cleveland, Grady, Lincoln, Logan, McClain, Oklahoma, Pottawatomie &amp; Payne Counties.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MLS data is believed to be accurate but is not warranted.  ©2026  ChartMaster Services, LLC.  All rights reserved.</a:t>
              </a:r>
            </a:p>
          </p:txBody>
        </p:sp>
      </p:grpSp>
    </p:spTree>
    <p:extLst>
      <p:ext uri="{BB962C8B-B14F-4D97-AF65-F5344CB8AC3E}">
        <p14:creationId xmlns:p14="http://schemas.microsoft.com/office/powerpoint/2010/main" val="3961565981"/>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5_Two Content">
    <p:bg>
      <p:bgRef idx="1001">
        <a:schemeClr val="bg1"/>
      </p:bgRef>
    </p:bg>
    <p:spTree>
      <p:nvGrpSpPr>
        <p:cNvPr id="1" name=""/>
        <p:cNvGrpSpPr/>
        <p:nvPr/>
      </p:nvGrpSpPr>
      <p:grpSpPr>
        <a:xfrm>
          <a:off x="0" y="0"/>
          <a:ext cx="0" cy="0"/>
          <a:chOff x="0" y="0"/>
          <a:chExt cx="0" cy="0"/>
        </a:xfrm>
      </p:grpSpPr>
      <p:sp>
        <p:nvSpPr>
          <p:cNvPr id="25" name="Content Placeholder 3">
            <a:extLst>
              <a:ext uri="{FF2B5EF4-FFF2-40B4-BE49-F238E27FC236}">
                <a16:creationId xmlns:a16="http://schemas.microsoft.com/office/drawing/2014/main" id="{CF5763AB-CDB8-4F78-9CAD-476D7D84AABD}"/>
              </a:ext>
            </a:extLst>
          </p:cNvPr>
          <p:cNvSpPr>
            <a:spLocks noGrp="1"/>
          </p:cNvSpPr>
          <p:nvPr>
            <p:ph sz="half" idx="2"/>
          </p:nvPr>
        </p:nvSpPr>
        <p:spPr>
          <a:xfrm>
            <a:off x="228600" y="1039367"/>
            <a:ext cx="8775201" cy="5142497"/>
          </a:xfrm>
        </p:spPr>
        <p:txBody>
          <a:bodyPr/>
          <a:lstStyle>
            <a:lvl1pPr>
              <a:defRPr sz="2800">
                <a:latin typeface="Century Gothic" panose="020B0502020202020204" pitchFamily="34" charset="0"/>
              </a:defRPr>
            </a:lvl1pPr>
            <a:lvl2pPr>
              <a:defRPr sz="2400">
                <a:latin typeface="Century Gothic" panose="020B0502020202020204" pitchFamily="34" charset="0"/>
              </a:defRPr>
            </a:lvl2pPr>
            <a:lvl3pPr>
              <a:defRPr sz="2000">
                <a:latin typeface="Century Gothic" panose="020B0502020202020204" pitchFamily="34" charset="0"/>
              </a:defRPr>
            </a:lvl3pPr>
            <a:lvl4pPr>
              <a:defRPr sz="1800">
                <a:latin typeface="Century Gothic" panose="020B0502020202020204" pitchFamily="34" charset="0"/>
              </a:defRPr>
            </a:lvl4pPr>
            <a:lvl5pPr>
              <a:defRPr sz="1800">
                <a:latin typeface="Century Gothic" panose="020B0502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Rectangle 31">
            <a:extLst>
              <a:ext uri="{FF2B5EF4-FFF2-40B4-BE49-F238E27FC236}">
                <a16:creationId xmlns:a16="http://schemas.microsoft.com/office/drawing/2014/main" id="{5D4C12BA-8FF7-4E68-A81E-8BA803AD6BF7}"/>
              </a:ext>
            </a:extLst>
          </p:cNvPr>
          <p:cNvSpPr/>
          <p:nvPr userDrawn="1"/>
        </p:nvSpPr>
        <p:spPr>
          <a:xfrm>
            <a:off x="5181600" y="-12700"/>
            <a:ext cx="3962400" cy="89695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38" name="Content Placeholder 2">
            <a:extLst>
              <a:ext uri="{FF2B5EF4-FFF2-40B4-BE49-F238E27FC236}">
                <a16:creationId xmlns:a16="http://schemas.microsoft.com/office/drawing/2014/main" id="{42309962-0ED3-43AB-88C9-C81937618831}"/>
              </a:ext>
            </a:extLst>
          </p:cNvPr>
          <p:cNvSpPr>
            <a:spLocks noGrp="1"/>
          </p:cNvSpPr>
          <p:nvPr>
            <p:ph sz="half" idx="1"/>
          </p:nvPr>
        </p:nvSpPr>
        <p:spPr>
          <a:xfrm>
            <a:off x="5170336" y="-12701"/>
            <a:ext cx="3973664" cy="896951"/>
          </a:xfrm>
        </p:spPr>
        <p:txBody>
          <a:bodyPr/>
          <a:lstStyle>
            <a:lvl1pPr>
              <a:defRPr sz="1600">
                <a:latin typeface="Century Gothic" panose="020B0502020202020204" pitchFamily="34" charset="0"/>
              </a:defRPr>
            </a:lvl1pPr>
            <a:lvl2pPr>
              <a:defRPr sz="1400">
                <a:latin typeface="Century Gothic" panose="020B0502020202020204" pitchFamily="34" charset="0"/>
              </a:defRPr>
            </a:lvl2pPr>
            <a:lvl3pPr>
              <a:defRPr sz="1200">
                <a:latin typeface="Century Gothic" panose="020B0502020202020204" pitchFamily="34" charset="0"/>
              </a:defRPr>
            </a:lvl3pPr>
            <a:lvl4pPr>
              <a:defRPr sz="1200" i="1">
                <a:latin typeface="Century Gothic" panose="020B0502020202020204" pitchFamily="34" charset="0"/>
              </a:defRPr>
            </a:lvl4pPr>
            <a:lvl5pPr>
              <a:defRPr sz="1200" i="1">
                <a:latin typeface="Century Gothic" panose="020B0502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Box 5">
            <a:extLst>
              <a:ext uri="{FF2B5EF4-FFF2-40B4-BE49-F238E27FC236}">
                <a16:creationId xmlns:a16="http://schemas.microsoft.com/office/drawing/2014/main" id="{1A0FD74F-EFC4-DFC8-2CE4-555EDDDA7C6D}"/>
              </a:ext>
            </a:extLst>
          </p:cNvPr>
          <p:cNvSpPr txBox="1"/>
          <p:nvPr userDrawn="1"/>
        </p:nvSpPr>
        <p:spPr>
          <a:xfrm>
            <a:off x="1370163" y="6371716"/>
            <a:ext cx="6074433"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4Q 2026 Market Report Single Family  Residences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MLSOK data is believed to be accurate but is not warranted.  ©2026  ChartMaster Services, LLC.  All rights reserved. This page July not be reproduced without the written permission of JeromyTrask@kw.com.</a:t>
            </a:r>
          </a:p>
        </p:txBody>
      </p:sp>
      <p:grpSp>
        <p:nvGrpSpPr>
          <p:cNvPr id="7" name="Group 6">
            <a:extLst>
              <a:ext uri="{FF2B5EF4-FFF2-40B4-BE49-F238E27FC236}">
                <a16:creationId xmlns:a16="http://schemas.microsoft.com/office/drawing/2014/main" id="{1FCD6484-E0C5-C4EF-2672-65DA225D6B9B}"/>
              </a:ext>
            </a:extLst>
          </p:cNvPr>
          <p:cNvGrpSpPr/>
          <p:nvPr userDrawn="1"/>
        </p:nvGrpSpPr>
        <p:grpSpPr>
          <a:xfrm>
            <a:off x="-8626" y="0"/>
            <a:ext cx="4885426" cy="892052"/>
            <a:chOff x="-8626" y="0"/>
            <a:chExt cx="4885426" cy="892052"/>
          </a:xfrm>
        </p:grpSpPr>
        <p:grpSp>
          <p:nvGrpSpPr>
            <p:cNvPr id="8" name="Group 7">
              <a:extLst>
                <a:ext uri="{FF2B5EF4-FFF2-40B4-BE49-F238E27FC236}">
                  <a16:creationId xmlns:a16="http://schemas.microsoft.com/office/drawing/2014/main" id="{BF92B68A-38A8-C1FC-36DA-494CB6C35A53}"/>
                </a:ext>
              </a:extLst>
            </p:cNvPr>
            <p:cNvGrpSpPr/>
            <p:nvPr userDrawn="1"/>
          </p:nvGrpSpPr>
          <p:grpSpPr>
            <a:xfrm>
              <a:off x="0" y="0"/>
              <a:ext cx="4876800" cy="892052"/>
              <a:chOff x="0" y="0"/>
              <a:chExt cx="4876800" cy="892052"/>
            </a:xfrm>
          </p:grpSpPr>
          <p:sp>
            <p:nvSpPr>
              <p:cNvPr id="10" name="Rectangle 9">
                <a:extLst>
                  <a:ext uri="{FF2B5EF4-FFF2-40B4-BE49-F238E27FC236}">
                    <a16:creationId xmlns:a16="http://schemas.microsoft.com/office/drawing/2014/main" id="{EEBE6AE7-1421-7321-F839-AA44B99039D0}"/>
                  </a:ext>
                </a:extLst>
              </p:cNvPr>
              <p:cNvSpPr/>
              <p:nvPr userDrawn="1"/>
            </p:nvSpPr>
            <p:spPr>
              <a:xfrm>
                <a:off x="0" y="0"/>
                <a:ext cx="4876800" cy="89205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4D5AD754-76DC-F395-677F-F127EA50E64F}"/>
                  </a:ext>
                </a:extLst>
              </p:cNvPr>
              <p:cNvSpPr/>
              <p:nvPr userDrawn="1"/>
            </p:nvSpPr>
            <p:spPr>
              <a:xfrm>
                <a:off x="3390644" y="0"/>
                <a:ext cx="69274" cy="89205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C00000"/>
                  </a:solidFill>
                  <a:effectLst/>
                  <a:uLnTx/>
                  <a:uFillTx/>
                  <a:latin typeface="Calibri"/>
                  <a:ea typeface="+mn-ea"/>
                  <a:cs typeface="+mn-cs"/>
                </a:endParaRPr>
              </a:p>
            </p:txBody>
          </p:sp>
          <p:pic>
            <p:nvPicPr>
              <p:cNvPr id="12" name="Picture 11" descr="Logo&#10;&#10;Description automatically generated">
                <a:extLst>
                  <a:ext uri="{FF2B5EF4-FFF2-40B4-BE49-F238E27FC236}">
                    <a16:creationId xmlns:a16="http://schemas.microsoft.com/office/drawing/2014/main" id="{516118E3-3674-BA8C-5ECE-6CE966435F7A}"/>
                  </a:ext>
                </a:extLst>
              </p:cNvPr>
              <p:cNvPicPr>
                <a:picLocks noChangeAspect="1"/>
              </p:cNvPicPr>
              <p:nvPr userDrawn="1"/>
            </p:nvPicPr>
            <p:blipFill>
              <a:blip r:embed="rId2"/>
              <a:stretch>
                <a:fillRect/>
              </a:stretch>
            </p:blipFill>
            <p:spPr>
              <a:xfrm>
                <a:off x="3583540" y="173262"/>
                <a:ext cx="1200150" cy="545523"/>
              </a:xfrm>
              <a:prstGeom prst="rect">
                <a:avLst/>
              </a:prstGeom>
            </p:spPr>
          </p:pic>
        </p:grpSp>
        <p:sp>
          <p:nvSpPr>
            <p:cNvPr id="9" name="TextBox 8">
              <a:extLst>
                <a:ext uri="{FF2B5EF4-FFF2-40B4-BE49-F238E27FC236}">
                  <a16:creationId xmlns:a16="http://schemas.microsoft.com/office/drawing/2014/main" id="{95A05911-E502-0B9A-07DF-041C460F6DAF}"/>
                </a:ext>
              </a:extLst>
            </p:cNvPr>
            <p:cNvSpPr txBox="1"/>
            <p:nvPr userDrawn="1"/>
          </p:nvSpPr>
          <p:spPr>
            <a:xfrm>
              <a:off x="-8626" y="92080"/>
              <a:ext cx="3356378" cy="76944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Century Gothic" panose="020B0502020202020204" pitchFamily="34" charset="0"/>
                  <a:ea typeface="+mn-ea"/>
                  <a:cs typeface="Arial" panose="020B0604020202020204" pitchFamily="34" charset="0"/>
                </a:rPr>
                <a:t>July &amp; Year to Date 2026</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Greater Oklahoma City</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Monthly Market Share Report</a:t>
              </a:r>
            </a:p>
          </p:txBody>
        </p:sp>
      </p:grpSp>
      <p:grpSp>
        <p:nvGrpSpPr>
          <p:cNvPr id="18" name="Group 17">
            <a:extLst>
              <a:ext uri="{FF2B5EF4-FFF2-40B4-BE49-F238E27FC236}">
                <a16:creationId xmlns:a16="http://schemas.microsoft.com/office/drawing/2014/main" id="{826FA379-22D9-3043-D28A-CE3A4328B708}"/>
              </a:ext>
            </a:extLst>
          </p:cNvPr>
          <p:cNvGrpSpPr/>
          <p:nvPr userDrawn="1"/>
        </p:nvGrpSpPr>
        <p:grpSpPr>
          <a:xfrm>
            <a:off x="-8626" y="6324600"/>
            <a:ext cx="9152626" cy="537865"/>
            <a:chOff x="-8626" y="6324600"/>
            <a:chExt cx="9152626" cy="537865"/>
          </a:xfrm>
        </p:grpSpPr>
        <p:grpSp>
          <p:nvGrpSpPr>
            <p:cNvPr id="19" name="Group 18">
              <a:extLst>
                <a:ext uri="{FF2B5EF4-FFF2-40B4-BE49-F238E27FC236}">
                  <a16:creationId xmlns:a16="http://schemas.microsoft.com/office/drawing/2014/main" id="{5303C3C4-51AE-1983-EF90-9254A55DF197}"/>
                </a:ext>
              </a:extLst>
            </p:cNvPr>
            <p:cNvGrpSpPr/>
            <p:nvPr userDrawn="1"/>
          </p:nvGrpSpPr>
          <p:grpSpPr>
            <a:xfrm>
              <a:off x="-8626" y="6324600"/>
              <a:ext cx="9152626" cy="534706"/>
              <a:chOff x="-8626" y="6324600"/>
              <a:chExt cx="9152626" cy="534706"/>
            </a:xfrm>
          </p:grpSpPr>
          <p:sp>
            <p:nvSpPr>
              <p:cNvPr id="22" name="Rectangle 21">
                <a:extLst>
                  <a:ext uri="{FF2B5EF4-FFF2-40B4-BE49-F238E27FC236}">
                    <a16:creationId xmlns:a16="http://schemas.microsoft.com/office/drawing/2014/main" id="{FA5546CF-0771-0332-D7FE-2C6A62DDEF54}"/>
                  </a:ext>
                </a:extLst>
              </p:cNvPr>
              <p:cNvSpPr/>
              <p:nvPr userDrawn="1"/>
            </p:nvSpPr>
            <p:spPr>
              <a:xfrm>
                <a:off x="0" y="6325906"/>
                <a:ext cx="9144000" cy="5334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23" name="Straight Connector 22">
                <a:extLst>
                  <a:ext uri="{FF2B5EF4-FFF2-40B4-BE49-F238E27FC236}">
                    <a16:creationId xmlns:a16="http://schemas.microsoft.com/office/drawing/2014/main" id="{232BFE2E-C546-C515-D166-7C56B8E61F8D}"/>
                  </a:ext>
                </a:extLst>
              </p:cNvPr>
              <p:cNvCxnSpPr/>
              <p:nvPr userDrawn="1"/>
            </p:nvCxnSpPr>
            <p:spPr>
              <a:xfrm>
                <a:off x="-8626" y="6324600"/>
                <a:ext cx="9144000" cy="0"/>
              </a:xfrm>
              <a:prstGeom prst="line">
                <a:avLst/>
              </a:prstGeom>
              <a:ln w="28575">
                <a:solidFill>
                  <a:srgbClr val="B40101"/>
                </a:solidFill>
              </a:ln>
            </p:spPr>
            <p:style>
              <a:lnRef idx="1">
                <a:schemeClr val="accent1"/>
              </a:lnRef>
              <a:fillRef idx="0">
                <a:schemeClr val="accent1"/>
              </a:fillRef>
              <a:effectRef idx="0">
                <a:schemeClr val="accent1"/>
              </a:effectRef>
              <a:fontRef idx="minor">
                <a:schemeClr val="tx1"/>
              </a:fontRef>
            </p:style>
          </p:cxnSp>
        </p:grpSp>
        <p:pic>
          <p:nvPicPr>
            <p:cNvPr id="20" name="Picture 19" descr="Icon&#10;&#10;Description automatically generated">
              <a:extLst>
                <a:ext uri="{FF2B5EF4-FFF2-40B4-BE49-F238E27FC236}">
                  <a16:creationId xmlns:a16="http://schemas.microsoft.com/office/drawing/2014/main" id="{07B0FC35-75C4-6342-8553-4440084645FC}"/>
                </a:ext>
              </a:extLst>
            </p:cNvPr>
            <p:cNvPicPr>
              <a:picLocks noChangeAspect="1"/>
            </p:cNvPicPr>
            <p:nvPr userDrawn="1"/>
          </p:nvPicPr>
          <p:blipFill>
            <a:blip r:embed="rId3"/>
            <a:stretch>
              <a:fillRect/>
            </a:stretch>
          </p:blipFill>
          <p:spPr>
            <a:xfrm>
              <a:off x="76200" y="6400800"/>
              <a:ext cx="287626" cy="432581"/>
            </a:xfrm>
            <a:prstGeom prst="rect">
              <a:avLst/>
            </a:prstGeom>
            <a:solidFill>
              <a:schemeClr val="bg1">
                <a:lumMod val="65000"/>
              </a:schemeClr>
            </a:solidFill>
          </p:spPr>
        </p:pic>
        <p:sp>
          <p:nvSpPr>
            <p:cNvPr id="21" name="TextBox 20">
              <a:extLst>
                <a:ext uri="{FF2B5EF4-FFF2-40B4-BE49-F238E27FC236}">
                  <a16:creationId xmlns:a16="http://schemas.microsoft.com/office/drawing/2014/main" id="{DA44568B-409D-D566-69B7-6DEE1834A457}"/>
                </a:ext>
              </a:extLst>
            </p:cNvPr>
            <p:cNvSpPr txBox="1"/>
            <p:nvPr userDrawn="1"/>
          </p:nvSpPr>
          <p:spPr>
            <a:xfrm>
              <a:off x="1370163" y="6400800"/>
              <a:ext cx="6074433"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Market Share Report for Canadian, Cleveland, Grady, Lincoln, Logan, McClain, Oklahoma, Pottawatomie &amp; Payne Counties.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MLS data is believed to be accurate but is not warranted.  ©2026  ChartMaster Services, LLC.  All rights reserved.</a:t>
              </a:r>
            </a:p>
          </p:txBody>
        </p:sp>
      </p:grpSp>
    </p:spTree>
    <p:extLst>
      <p:ext uri="{BB962C8B-B14F-4D97-AF65-F5344CB8AC3E}">
        <p14:creationId xmlns:p14="http://schemas.microsoft.com/office/powerpoint/2010/main" val="257415240"/>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6D98739-4E8D-441A-95FF-94A3F2DED8DE}" type="datetimeFigureOut">
              <a:rPr lang="en-US" smtClean="0"/>
              <a:t>8/9/2026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F0BEFB4-DD09-4456-BFA2-5FD59FF6F3B9}" type="slidenum">
              <a:rPr lang="en-US" smtClean="0"/>
              <a:t>‹#›</a:t>
            </a:fld>
            <a:endParaRPr lang="en-US" dirty="0"/>
          </a:p>
        </p:txBody>
      </p:sp>
    </p:spTree>
    <p:extLst>
      <p:ext uri="{BB962C8B-B14F-4D97-AF65-F5344CB8AC3E}">
        <p14:creationId xmlns:p14="http://schemas.microsoft.com/office/powerpoint/2010/main" val="1858720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8_Two Content">
    <p:bg>
      <p:bgRef idx="1001">
        <a:schemeClr val="bg1"/>
      </p:bgRef>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E4626FFC-10F6-47C6-8BAB-233F2CCD966B}"/>
              </a:ext>
            </a:extLst>
          </p:cNvPr>
          <p:cNvSpPr/>
          <p:nvPr userDrawn="1"/>
        </p:nvSpPr>
        <p:spPr>
          <a:xfrm>
            <a:off x="6965396" y="-12701"/>
            <a:ext cx="2178604" cy="7734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endParaRPr lang="en-US" sz="800" dirty="0">
              <a:solidFill>
                <a:schemeClr val="bg1"/>
              </a:solidFill>
              <a:latin typeface="Century Gothic" panose="020B0502020202020204" pitchFamily="34" charset="0"/>
            </a:endParaRPr>
          </a:p>
        </p:txBody>
      </p:sp>
      <p:grpSp>
        <p:nvGrpSpPr>
          <p:cNvPr id="15" name="Group 14">
            <a:extLst>
              <a:ext uri="{FF2B5EF4-FFF2-40B4-BE49-F238E27FC236}">
                <a16:creationId xmlns:a16="http://schemas.microsoft.com/office/drawing/2014/main" id="{EE9B6B29-04D4-4540-9A56-3950EAB03DB4}"/>
              </a:ext>
            </a:extLst>
          </p:cNvPr>
          <p:cNvGrpSpPr/>
          <p:nvPr userDrawn="1"/>
        </p:nvGrpSpPr>
        <p:grpSpPr>
          <a:xfrm>
            <a:off x="-1010" y="6576197"/>
            <a:ext cx="9145010" cy="281803"/>
            <a:chOff x="11264" y="6400799"/>
            <a:chExt cx="9145010" cy="497572"/>
          </a:xfrm>
        </p:grpSpPr>
        <p:sp>
          <p:nvSpPr>
            <p:cNvPr id="16" name="Rectangle 15">
              <a:extLst>
                <a:ext uri="{FF2B5EF4-FFF2-40B4-BE49-F238E27FC236}">
                  <a16:creationId xmlns:a16="http://schemas.microsoft.com/office/drawing/2014/main" id="{9B386753-555B-43B9-86C9-2F8AAE93C2F7}"/>
                </a:ext>
              </a:extLst>
            </p:cNvPr>
            <p:cNvSpPr/>
            <p:nvPr userDrawn="1"/>
          </p:nvSpPr>
          <p:spPr>
            <a:xfrm>
              <a:off x="11264" y="6400799"/>
              <a:ext cx="9145010" cy="49757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7" name="Straight Connector 16">
              <a:extLst>
                <a:ext uri="{FF2B5EF4-FFF2-40B4-BE49-F238E27FC236}">
                  <a16:creationId xmlns:a16="http://schemas.microsoft.com/office/drawing/2014/main" id="{F4150E0A-277E-4C57-8523-C32A704E8EC8}"/>
                </a:ext>
              </a:extLst>
            </p:cNvPr>
            <p:cNvCxnSpPr/>
            <p:nvPr userDrawn="1"/>
          </p:nvCxnSpPr>
          <p:spPr>
            <a:xfrm>
              <a:off x="11264" y="6400800"/>
              <a:ext cx="9144000" cy="0"/>
            </a:xfrm>
            <a:prstGeom prst="line">
              <a:avLst/>
            </a:prstGeom>
            <a:ln w="28575">
              <a:solidFill>
                <a:srgbClr val="B40101"/>
              </a:solidFill>
            </a:ln>
          </p:spPr>
          <p:style>
            <a:lnRef idx="1">
              <a:schemeClr val="accent1"/>
            </a:lnRef>
            <a:fillRef idx="0">
              <a:schemeClr val="accent1"/>
            </a:fillRef>
            <a:effectRef idx="0">
              <a:schemeClr val="accent1"/>
            </a:effectRef>
            <a:fontRef idx="minor">
              <a:schemeClr val="tx1"/>
            </a:fontRef>
          </p:style>
        </p:cxnSp>
      </p:grpSp>
      <p:sp>
        <p:nvSpPr>
          <p:cNvPr id="19" name="TextBox 18">
            <a:extLst>
              <a:ext uri="{FF2B5EF4-FFF2-40B4-BE49-F238E27FC236}">
                <a16:creationId xmlns:a16="http://schemas.microsoft.com/office/drawing/2014/main" id="{CA0B28CE-C139-4EE4-9464-EFA4592EE83C}"/>
              </a:ext>
            </a:extLst>
          </p:cNvPr>
          <p:cNvSpPr txBox="1"/>
          <p:nvPr userDrawn="1"/>
        </p:nvSpPr>
        <p:spPr>
          <a:xfrm>
            <a:off x="1966287" y="6581001"/>
            <a:ext cx="5081494" cy="276999"/>
          </a:xfrm>
          <a:prstGeom prst="rect">
            <a:avLst/>
          </a:prstGeom>
          <a:noFill/>
        </p:spPr>
        <p:txBody>
          <a:bodyPr wrap="square" rtlCol="0">
            <a:spAutoFit/>
          </a:bodyPr>
          <a:lstStyle/>
          <a:p>
            <a:pPr algn="ctr"/>
            <a:r>
              <a:rPr lang="en-US" sz="600" dirty="0">
                <a:solidFill>
                  <a:schemeClr val="bg1"/>
                </a:solidFill>
                <a:latin typeface="Century Gothic" panose="020B0502020202020204" pitchFamily="34" charset="0"/>
              </a:rPr>
              <a:t>MLSOK data for Single Family Residences.  Data is believed to be accurate but is not warranted.   ©2026  ChartMaster Services, LLC.  All rights reserved. This page shall not be reproduced without the written permission of JeromyTrask@kw.com.</a:t>
            </a:r>
          </a:p>
        </p:txBody>
      </p:sp>
      <p:sp>
        <p:nvSpPr>
          <p:cNvPr id="4" name="Content Placeholder 3">
            <a:extLst>
              <a:ext uri="{FF2B5EF4-FFF2-40B4-BE49-F238E27FC236}">
                <a16:creationId xmlns:a16="http://schemas.microsoft.com/office/drawing/2014/main" id="{7AB55EFE-F9CE-B5DF-6FE8-88D4E7AFF4E7}"/>
              </a:ext>
            </a:extLst>
          </p:cNvPr>
          <p:cNvSpPr>
            <a:spLocks noGrp="1"/>
          </p:cNvSpPr>
          <p:nvPr>
            <p:ph sz="half" idx="2"/>
          </p:nvPr>
        </p:nvSpPr>
        <p:spPr>
          <a:xfrm>
            <a:off x="49742" y="819575"/>
            <a:ext cx="9023230" cy="4368733"/>
          </a:xfrm>
        </p:spPr>
        <p:txBody>
          <a:bodyPr/>
          <a:lstStyle>
            <a:lvl1pPr>
              <a:defRPr sz="2800">
                <a:latin typeface="Century Gothic" panose="020B0502020202020204" pitchFamily="34" charset="0"/>
              </a:defRPr>
            </a:lvl1pPr>
            <a:lvl2pPr>
              <a:defRPr sz="2400">
                <a:latin typeface="Century Gothic" panose="020B0502020202020204" pitchFamily="34" charset="0"/>
              </a:defRPr>
            </a:lvl2pPr>
            <a:lvl3pPr>
              <a:defRPr sz="2000">
                <a:latin typeface="Century Gothic" panose="020B0502020202020204" pitchFamily="34" charset="0"/>
              </a:defRPr>
            </a:lvl3pPr>
            <a:lvl4pPr>
              <a:defRPr sz="1800">
                <a:latin typeface="Century Gothic" panose="020B0502020202020204" pitchFamily="34" charset="0"/>
              </a:defRPr>
            </a:lvl4pPr>
            <a:lvl5pPr>
              <a:defRPr sz="1800">
                <a:latin typeface="Century Gothic" panose="020B0502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3" name="Group 2">
            <a:extLst>
              <a:ext uri="{FF2B5EF4-FFF2-40B4-BE49-F238E27FC236}">
                <a16:creationId xmlns:a16="http://schemas.microsoft.com/office/drawing/2014/main" id="{0E4D8A87-FDE0-7218-7B74-8F67DE622B8B}"/>
              </a:ext>
            </a:extLst>
          </p:cNvPr>
          <p:cNvGrpSpPr/>
          <p:nvPr userDrawn="1"/>
        </p:nvGrpSpPr>
        <p:grpSpPr>
          <a:xfrm>
            <a:off x="-1009" y="-13806"/>
            <a:ext cx="6585916" cy="774585"/>
            <a:chOff x="-1009" y="-13806"/>
            <a:chExt cx="6585916" cy="774585"/>
          </a:xfrm>
        </p:grpSpPr>
        <p:grpSp>
          <p:nvGrpSpPr>
            <p:cNvPr id="5" name="Group 4">
              <a:extLst>
                <a:ext uri="{FF2B5EF4-FFF2-40B4-BE49-F238E27FC236}">
                  <a16:creationId xmlns:a16="http://schemas.microsoft.com/office/drawing/2014/main" id="{158DD466-029D-2C3F-4F78-2A4307687BCB}"/>
                </a:ext>
              </a:extLst>
            </p:cNvPr>
            <p:cNvGrpSpPr/>
            <p:nvPr userDrawn="1"/>
          </p:nvGrpSpPr>
          <p:grpSpPr>
            <a:xfrm>
              <a:off x="-1009" y="-12536"/>
              <a:ext cx="6585916" cy="773315"/>
              <a:chOff x="-1009" y="-12536"/>
              <a:chExt cx="6585916" cy="773315"/>
            </a:xfrm>
          </p:grpSpPr>
          <p:grpSp>
            <p:nvGrpSpPr>
              <p:cNvPr id="8" name="Group 7">
                <a:extLst>
                  <a:ext uri="{FF2B5EF4-FFF2-40B4-BE49-F238E27FC236}">
                    <a16:creationId xmlns:a16="http://schemas.microsoft.com/office/drawing/2014/main" id="{34D31DF4-76A3-99D8-09F3-6FB28AAB628F}"/>
                  </a:ext>
                </a:extLst>
              </p:cNvPr>
              <p:cNvGrpSpPr/>
              <p:nvPr userDrawn="1"/>
            </p:nvGrpSpPr>
            <p:grpSpPr>
              <a:xfrm>
                <a:off x="-1009" y="-12536"/>
                <a:ext cx="6585916" cy="773315"/>
                <a:chOff x="-1" y="-2"/>
                <a:chExt cx="6585917" cy="892054"/>
              </a:xfrm>
            </p:grpSpPr>
            <p:sp>
              <p:nvSpPr>
                <p:cNvPr id="11" name="Rectangle 10">
                  <a:extLst>
                    <a:ext uri="{FF2B5EF4-FFF2-40B4-BE49-F238E27FC236}">
                      <a16:creationId xmlns:a16="http://schemas.microsoft.com/office/drawing/2014/main" id="{92E847E9-841A-2F43-E9A3-0F969B3C42DB}"/>
                    </a:ext>
                  </a:extLst>
                </p:cNvPr>
                <p:cNvSpPr/>
                <p:nvPr userDrawn="1"/>
              </p:nvSpPr>
              <p:spPr>
                <a:xfrm>
                  <a:off x="-1" y="0"/>
                  <a:ext cx="6585917" cy="89205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TextBox 11">
                  <a:extLst>
                    <a:ext uri="{FF2B5EF4-FFF2-40B4-BE49-F238E27FC236}">
                      <a16:creationId xmlns:a16="http://schemas.microsoft.com/office/drawing/2014/main" id="{FF39BDFE-B6FF-DE39-EBEA-5D910EA90F71}"/>
                    </a:ext>
                  </a:extLst>
                </p:cNvPr>
                <p:cNvSpPr txBox="1"/>
                <p:nvPr userDrawn="1"/>
              </p:nvSpPr>
              <p:spPr>
                <a:xfrm>
                  <a:off x="973960" y="68703"/>
                  <a:ext cx="4349227" cy="754448"/>
                </a:xfrm>
                <a:prstGeom prst="rect">
                  <a:avLst/>
                </a:prstGeom>
                <a:noFill/>
              </p:spPr>
              <p:txBody>
                <a:bodyPr wrap="square" rtlCol="0">
                  <a:spAutoFit/>
                </a:bodyPr>
                <a:lstStyle/>
                <a:p>
                  <a:pPr algn="l"/>
                  <a:r>
                    <a:rPr lang="en-US" sz="1200" dirty="0">
                      <a:solidFill>
                        <a:srgbClr val="C00000"/>
                      </a:solidFill>
                      <a:latin typeface="Century Gothic" panose="020B0502020202020204" pitchFamily="34" charset="0"/>
                      <a:cs typeface="Arial" panose="020B0604020202020204" pitchFamily="34" charset="0"/>
                    </a:rPr>
                    <a:t>July 2026</a:t>
                  </a:r>
                </a:p>
                <a:p>
                  <a:pPr algn="l"/>
                  <a:r>
                    <a:rPr lang="en-US" sz="1400" dirty="0">
                      <a:solidFill>
                        <a:schemeClr val="bg1"/>
                      </a:solidFill>
                      <a:latin typeface="Century Gothic" panose="020B0502020202020204" pitchFamily="34" charset="0"/>
                      <a:cs typeface="Arial" panose="020B0604020202020204" pitchFamily="34" charset="0"/>
                    </a:rPr>
                    <a:t>Greater Oklahoma City Monthly Market Report</a:t>
                  </a:r>
                  <a:br>
                    <a:rPr lang="en-US" sz="1400" dirty="0">
                      <a:solidFill>
                        <a:schemeClr val="bg1"/>
                      </a:solidFill>
                      <a:latin typeface="Century Gothic" panose="020B0502020202020204" pitchFamily="34" charset="0"/>
                      <a:cs typeface="Arial" panose="020B0604020202020204" pitchFamily="34" charset="0"/>
                    </a:rPr>
                  </a:br>
                  <a:r>
                    <a:rPr lang="en-US" sz="1050" dirty="0">
                      <a:solidFill>
                        <a:schemeClr val="bg1"/>
                      </a:solidFill>
                      <a:latin typeface="Century Gothic" panose="020B0502020202020204" pitchFamily="34" charset="0"/>
                      <a:cs typeface="Arial" panose="020B0604020202020204" pitchFamily="34" charset="0"/>
                    </a:rPr>
                    <a:t>Single Family Residences In: </a:t>
                  </a:r>
                  <a:r>
                    <a:rPr lang="en-US" sz="1050" b="1" dirty="0">
                      <a:solidFill>
                        <a:srgbClr val="FFFF00"/>
                      </a:solidFill>
                      <a:effectLst>
                        <a:outerShdw blurRad="38100" dist="38100" dir="2700000" algn="tl">
                          <a:srgbClr val="000000">
                            <a:alpha val="43137"/>
                          </a:srgbClr>
                        </a:outerShdw>
                      </a:effectLst>
                      <a:latin typeface="Century Gothic" panose="020B0502020202020204" pitchFamily="34" charset="0"/>
                      <a:cs typeface="Arial" panose="020B0604020202020204" pitchFamily="34" charset="0"/>
                    </a:rPr>
                    <a:t>Selected Cities / Areas</a:t>
                  </a:r>
                  <a:endParaRPr lang="en-US" sz="700" b="1" dirty="0">
                    <a:ln w="11430"/>
                    <a:solidFill>
                      <a:srgbClr val="FFFF00"/>
                    </a:solidFill>
                    <a:effectLst>
                      <a:outerShdw blurRad="38100" dist="38100" dir="2700000" algn="tl">
                        <a:srgbClr val="000000">
                          <a:alpha val="43137"/>
                        </a:srgbClr>
                      </a:outerShdw>
                    </a:effectLst>
                    <a:latin typeface="Century Gothic" panose="020B0502020202020204" pitchFamily="34" charset="0"/>
                  </a:endParaRPr>
                </a:p>
              </p:txBody>
            </p:sp>
            <p:sp>
              <p:nvSpPr>
                <p:cNvPr id="13" name="Rectangle 12">
                  <a:extLst>
                    <a:ext uri="{FF2B5EF4-FFF2-40B4-BE49-F238E27FC236}">
                      <a16:creationId xmlns:a16="http://schemas.microsoft.com/office/drawing/2014/main" id="{5C6D4D95-FA37-DE89-CFE9-8732B9AB9770}"/>
                    </a:ext>
                  </a:extLst>
                </p:cNvPr>
                <p:cNvSpPr/>
                <p:nvPr userDrawn="1"/>
              </p:nvSpPr>
              <p:spPr>
                <a:xfrm>
                  <a:off x="805124" y="-2"/>
                  <a:ext cx="69274" cy="89205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C00000"/>
                    </a:solidFill>
                  </a:endParaRPr>
                </a:p>
              </p:txBody>
            </p:sp>
          </p:grpSp>
          <p:pic>
            <p:nvPicPr>
              <p:cNvPr id="10" name="Picture 9" descr="Icon&#10;&#10;Description automatically generated">
                <a:extLst>
                  <a:ext uri="{FF2B5EF4-FFF2-40B4-BE49-F238E27FC236}">
                    <a16:creationId xmlns:a16="http://schemas.microsoft.com/office/drawing/2014/main" id="{6303DDAC-2385-81E6-B267-8CAACC0AAAB6}"/>
                  </a:ext>
                </a:extLst>
              </p:cNvPr>
              <p:cNvPicPr>
                <a:picLocks noChangeAspect="1"/>
              </p:cNvPicPr>
              <p:nvPr userDrawn="1"/>
            </p:nvPicPr>
            <p:blipFill>
              <a:blip r:embed="rId2"/>
              <a:stretch>
                <a:fillRect/>
              </a:stretch>
            </p:blipFill>
            <p:spPr>
              <a:xfrm>
                <a:off x="245281" y="124950"/>
                <a:ext cx="347182" cy="522152"/>
              </a:xfrm>
              <a:prstGeom prst="rect">
                <a:avLst/>
              </a:prstGeom>
            </p:spPr>
          </p:pic>
        </p:grpSp>
        <p:pic>
          <p:nvPicPr>
            <p:cNvPr id="6" name="Picture 5" descr="A black and white logo&#10;&#10;Description automatically generated with low confidence">
              <a:extLst>
                <a:ext uri="{FF2B5EF4-FFF2-40B4-BE49-F238E27FC236}">
                  <a16:creationId xmlns:a16="http://schemas.microsoft.com/office/drawing/2014/main" id="{DAFD70E9-2E59-8904-C28B-D627FF6FD2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57966" y="151256"/>
              <a:ext cx="947799" cy="431876"/>
            </a:xfrm>
            <a:prstGeom prst="rect">
              <a:avLst/>
            </a:prstGeom>
          </p:spPr>
        </p:pic>
        <p:sp>
          <p:nvSpPr>
            <p:cNvPr id="7" name="Rectangle 6">
              <a:extLst>
                <a:ext uri="{FF2B5EF4-FFF2-40B4-BE49-F238E27FC236}">
                  <a16:creationId xmlns:a16="http://schemas.microsoft.com/office/drawing/2014/main" id="{CC0E0DCF-A288-22FD-0A26-3BB51F92612A}"/>
                </a:ext>
              </a:extLst>
            </p:cNvPr>
            <p:cNvSpPr/>
            <p:nvPr userDrawn="1"/>
          </p:nvSpPr>
          <p:spPr>
            <a:xfrm>
              <a:off x="5355654" y="-13806"/>
              <a:ext cx="69274" cy="77331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C00000"/>
                </a:solidFill>
              </a:endParaRPr>
            </a:p>
          </p:txBody>
        </p:sp>
      </p:grpSp>
      <p:pic>
        <p:nvPicPr>
          <p:cNvPr id="2" name="Picture 1">
            <a:extLst>
              <a:ext uri="{FF2B5EF4-FFF2-40B4-BE49-F238E27FC236}">
                <a16:creationId xmlns:a16="http://schemas.microsoft.com/office/drawing/2014/main" id="{F36CD2D3-EEFE-C044-F408-13514A1C2D64}"/>
              </a:ext>
            </a:extLst>
          </p:cNvPr>
          <p:cNvPicPr>
            <a:picLocks noChangeAspect="1"/>
          </p:cNvPicPr>
          <p:nvPr userDrawn="1"/>
        </p:nvPicPr>
        <p:blipFill>
          <a:blip r:embed="rId4"/>
          <a:stretch>
            <a:fillRect/>
          </a:stretch>
        </p:blipFill>
        <p:spPr>
          <a:xfrm>
            <a:off x="75970" y="5209503"/>
            <a:ext cx="9007644" cy="1269534"/>
          </a:xfrm>
          <a:prstGeom prst="rect">
            <a:avLst/>
          </a:prstGeom>
        </p:spPr>
      </p:pic>
    </p:spTree>
    <p:extLst>
      <p:ext uri="{BB962C8B-B14F-4D97-AF65-F5344CB8AC3E}">
        <p14:creationId xmlns:p14="http://schemas.microsoft.com/office/powerpoint/2010/main" val="743316335"/>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3_Two Content">
    <p:bg>
      <p:bgRef idx="1001">
        <a:schemeClr val="bg1"/>
      </p:bgRef>
    </p:bg>
    <p:spTree>
      <p:nvGrpSpPr>
        <p:cNvPr id="1" name=""/>
        <p:cNvGrpSpPr/>
        <p:nvPr/>
      </p:nvGrpSpPr>
      <p:grpSpPr>
        <a:xfrm>
          <a:off x="0" y="0"/>
          <a:ext cx="0" cy="0"/>
          <a:chOff x="0" y="0"/>
          <a:chExt cx="0" cy="0"/>
        </a:xfrm>
      </p:grpSpPr>
      <p:sp>
        <p:nvSpPr>
          <p:cNvPr id="25" name="Content Placeholder 3">
            <a:extLst>
              <a:ext uri="{FF2B5EF4-FFF2-40B4-BE49-F238E27FC236}">
                <a16:creationId xmlns:a16="http://schemas.microsoft.com/office/drawing/2014/main" id="{CF5763AB-CDB8-4F78-9CAD-476D7D84AABD}"/>
              </a:ext>
            </a:extLst>
          </p:cNvPr>
          <p:cNvSpPr>
            <a:spLocks noGrp="1"/>
          </p:cNvSpPr>
          <p:nvPr>
            <p:ph sz="half" idx="2"/>
          </p:nvPr>
        </p:nvSpPr>
        <p:spPr>
          <a:xfrm>
            <a:off x="114781" y="991703"/>
            <a:ext cx="8936965" cy="5341830"/>
          </a:xfrm>
        </p:spPr>
        <p:txBody>
          <a:bodyPr/>
          <a:lstStyle>
            <a:lvl1pPr>
              <a:defRPr sz="2800">
                <a:latin typeface="Century Gothic" panose="020B0502020202020204" pitchFamily="34" charset="0"/>
              </a:defRPr>
            </a:lvl1pPr>
            <a:lvl2pPr>
              <a:defRPr sz="2400">
                <a:latin typeface="Century Gothic" panose="020B0502020202020204" pitchFamily="34" charset="0"/>
              </a:defRPr>
            </a:lvl2pPr>
            <a:lvl3pPr>
              <a:defRPr sz="2000">
                <a:latin typeface="Century Gothic" panose="020B0502020202020204" pitchFamily="34" charset="0"/>
              </a:defRPr>
            </a:lvl3pPr>
            <a:lvl4pPr>
              <a:defRPr sz="1800">
                <a:latin typeface="Century Gothic" panose="020B0502020202020204" pitchFamily="34" charset="0"/>
              </a:defRPr>
            </a:lvl4pPr>
            <a:lvl5pPr>
              <a:defRPr sz="1800">
                <a:latin typeface="Century Gothic" panose="020B0502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Box 14">
            <a:extLst>
              <a:ext uri="{FF2B5EF4-FFF2-40B4-BE49-F238E27FC236}">
                <a16:creationId xmlns:a16="http://schemas.microsoft.com/office/drawing/2014/main" id="{91936A15-7E3D-42C8-8B6F-68DAE1C536E4}"/>
              </a:ext>
            </a:extLst>
          </p:cNvPr>
          <p:cNvSpPr txBox="1"/>
          <p:nvPr userDrawn="1"/>
        </p:nvSpPr>
        <p:spPr>
          <a:xfrm>
            <a:off x="950212" y="6480309"/>
            <a:ext cx="7266104" cy="338554"/>
          </a:xfrm>
          <a:prstGeom prst="rect">
            <a:avLst/>
          </a:prstGeom>
          <a:noFill/>
        </p:spPr>
        <p:txBody>
          <a:bodyPr wrap="square" rtlCol="0">
            <a:spAutoFit/>
          </a:bodyPr>
          <a:lstStyle/>
          <a:p>
            <a:pPr algn="ctr"/>
            <a:r>
              <a:rPr lang="en-US" sz="800" dirty="0">
                <a:solidFill>
                  <a:schemeClr val="bg1"/>
                </a:solidFill>
                <a:latin typeface="Century Gothic" panose="020B0502020202020204" pitchFamily="34" charset="0"/>
              </a:rPr>
              <a:t>NTREIS data for Single Family residences.  Data is believed to be accurate but is not warranted.   ©2026  ChartMaster Services, LLC.  All rights reserved. This page July not be reproduced without the written permission of chartmasterchuck@aol.com.</a:t>
            </a:r>
          </a:p>
        </p:txBody>
      </p:sp>
      <p:sp>
        <p:nvSpPr>
          <p:cNvPr id="16" name="Rectangle 15">
            <a:extLst>
              <a:ext uri="{FF2B5EF4-FFF2-40B4-BE49-F238E27FC236}">
                <a16:creationId xmlns:a16="http://schemas.microsoft.com/office/drawing/2014/main" id="{F01DC870-667F-4F5D-B48C-F743FA18A7ED}"/>
              </a:ext>
            </a:extLst>
          </p:cNvPr>
          <p:cNvSpPr/>
          <p:nvPr userDrawn="1"/>
        </p:nvSpPr>
        <p:spPr>
          <a:xfrm>
            <a:off x="6965396" y="-12701"/>
            <a:ext cx="2178604" cy="7734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endParaRPr lang="en-US" sz="800" dirty="0">
              <a:solidFill>
                <a:schemeClr val="bg1"/>
              </a:solidFill>
              <a:latin typeface="Century Gothic" panose="020B0502020202020204" pitchFamily="34" charset="0"/>
            </a:endParaRPr>
          </a:p>
        </p:txBody>
      </p:sp>
      <p:pic>
        <p:nvPicPr>
          <p:cNvPr id="31" name="Picture 30" descr="A black and white logo&#10;&#10;Description automatically generated with low confidence">
            <a:extLst>
              <a:ext uri="{FF2B5EF4-FFF2-40B4-BE49-F238E27FC236}">
                <a16:creationId xmlns:a16="http://schemas.microsoft.com/office/drawing/2014/main" id="{CD109086-C4D3-43FB-AF69-6122F2B04E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31036" y="99233"/>
            <a:ext cx="1217475" cy="554757"/>
          </a:xfrm>
          <a:prstGeom prst="rect">
            <a:avLst/>
          </a:prstGeom>
        </p:spPr>
      </p:pic>
      <p:grpSp>
        <p:nvGrpSpPr>
          <p:cNvPr id="33" name="Group 32">
            <a:extLst>
              <a:ext uri="{FF2B5EF4-FFF2-40B4-BE49-F238E27FC236}">
                <a16:creationId xmlns:a16="http://schemas.microsoft.com/office/drawing/2014/main" id="{35F4AD79-CF4D-42F2-A7FA-6FFAED059678}"/>
              </a:ext>
            </a:extLst>
          </p:cNvPr>
          <p:cNvGrpSpPr/>
          <p:nvPr userDrawn="1"/>
        </p:nvGrpSpPr>
        <p:grpSpPr>
          <a:xfrm>
            <a:off x="-1010" y="6576197"/>
            <a:ext cx="9145010" cy="281803"/>
            <a:chOff x="11264" y="6400799"/>
            <a:chExt cx="9145010" cy="497572"/>
          </a:xfrm>
        </p:grpSpPr>
        <p:sp>
          <p:nvSpPr>
            <p:cNvPr id="34" name="Rectangle 33">
              <a:extLst>
                <a:ext uri="{FF2B5EF4-FFF2-40B4-BE49-F238E27FC236}">
                  <a16:creationId xmlns:a16="http://schemas.microsoft.com/office/drawing/2014/main" id="{61A4BB4E-2418-4745-95F7-3B09F52C1A7E}"/>
                </a:ext>
              </a:extLst>
            </p:cNvPr>
            <p:cNvSpPr/>
            <p:nvPr userDrawn="1"/>
          </p:nvSpPr>
          <p:spPr>
            <a:xfrm>
              <a:off x="11264" y="6400799"/>
              <a:ext cx="9145010" cy="49757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5" name="Straight Connector 34">
              <a:extLst>
                <a:ext uri="{FF2B5EF4-FFF2-40B4-BE49-F238E27FC236}">
                  <a16:creationId xmlns:a16="http://schemas.microsoft.com/office/drawing/2014/main" id="{A724FA90-B5E3-4118-BE2A-86E38A9D800A}"/>
                </a:ext>
              </a:extLst>
            </p:cNvPr>
            <p:cNvCxnSpPr/>
            <p:nvPr userDrawn="1"/>
          </p:nvCxnSpPr>
          <p:spPr>
            <a:xfrm>
              <a:off x="11264" y="6400800"/>
              <a:ext cx="9144000" cy="0"/>
            </a:xfrm>
            <a:prstGeom prst="line">
              <a:avLst/>
            </a:prstGeom>
            <a:ln w="28575">
              <a:solidFill>
                <a:srgbClr val="B40101"/>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EF581363-BC30-96DB-5EE5-4625340B7438}"/>
              </a:ext>
            </a:extLst>
          </p:cNvPr>
          <p:cNvSpPr txBox="1"/>
          <p:nvPr userDrawn="1"/>
        </p:nvSpPr>
        <p:spPr>
          <a:xfrm>
            <a:off x="1966287" y="6581001"/>
            <a:ext cx="5072868" cy="276999"/>
          </a:xfrm>
          <a:prstGeom prst="rect">
            <a:avLst/>
          </a:prstGeom>
          <a:noFill/>
        </p:spPr>
        <p:txBody>
          <a:bodyPr wrap="square" rtlCol="0">
            <a:spAutoFit/>
          </a:bodyPr>
          <a:lstStyle/>
          <a:p>
            <a:pPr algn="ctr"/>
            <a:r>
              <a:rPr lang="en-US" sz="600" dirty="0">
                <a:solidFill>
                  <a:schemeClr val="bg1"/>
                </a:solidFill>
                <a:latin typeface="Century Gothic" panose="020B0502020202020204" pitchFamily="34" charset="0"/>
              </a:rPr>
              <a:t>MLSOK data for Single Family Residences.  Data is believed to be accurate but is not warranted.   ©2026  ChartMaster Services, LLC.  All rights reserved. This page shall not be reproduced without the written permission of JeromyTrask@kw.com.</a:t>
            </a:r>
          </a:p>
        </p:txBody>
      </p:sp>
      <p:grpSp>
        <p:nvGrpSpPr>
          <p:cNvPr id="12" name="Group 11">
            <a:extLst>
              <a:ext uri="{FF2B5EF4-FFF2-40B4-BE49-F238E27FC236}">
                <a16:creationId xmlns:a16="http://schemas.microsoft.com/office/drawing/2014/main" id="{CB04D919-0415-B4AC-F64C-D18B499EBFA2}"/>
              </a:ext>
            </a:extLst>
          </p:cNvPr>
          <p:cNvGrpSpPr/>
          <p:nvPr userDrawn="1"/>
        </p:nvGrpSpPr>
        <p:grpSpPr>
          <a:xfrm>
            <a:off x="-1009" y="-12536"/>
            <a:ext cx="6585916" cy="800093"/>
            <a:chOff x="-1009" y="-12536"/>
            <a:chExt cx="6585916" cy="800093"/>
          </a:xfrm>
        </p:grpSpPr>
        <p:grpSp>
          <p:nvGrpSpPr>
            <p:cNvPr id="13" name="Group 12">
              <a:extLst>
                <a:ext uri="{FF2B5EF4-FFF2-40B4-BE49-F238E27FC236}">
                  <a16:creationId xmlns:a16="http://schemas.microsoft.com/office/drawing/2014/main" id="{7B21D5C0-0CFC-E8A6-0C38-A4D89E7FDAD0}"/>
                </a:ext>
              </a:extLst>
            </p:cNvPr>
            <p:cNvGrpSpPr/>
            <p:nvPr userDrawn="1"/>
          </p:nvGrpSpPr>
          <p:grpSpPr>
            <a:xfrm>
              <a:off x="-1009" y="-12536"/>
              <a:ext cx="6585916" cy="800093"/>
              <a:chOff x="-1" y="-2"/>
              <a:chExt cx="6585917" cy="922944"/>
            </a:xfrm>
          </p:grpSpPr>
          <p:sp>
            <p:nvSpPr>
              <p:cNvPr id="17" name="Rectangle 16">
                <a:extLst>
                  <a:ext uri="{FF2B5EF4-FFF2-40B4-BE49-F238E27FC236}">
                    <a16:creationId xmlns:a16="http://schemas.microsoft.com/office/drawing/2014/main" id="{BFDC8F20-9DAA-B18C-09E8-8107DE7A65E6}"/>
                  </a:ext>
                </a:extLst>
              </p:cNvPr>
              <p:cNvSpPr/>
              <p:nvPr userDrawn="1"/>
            </p:nvSpPr>
            <p:spPr>
              <a:xfrm>
                <a:off x="-1" y="0"/>
                <a:ext cx="6585917" cy="89205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8" name="TextBox 17">
                <a:extLst>
                  <a:ext uri="{FF2B5EF4-FFF2-40B4-BE49-F238E27FC236}">
                    <a16:creationId xmlns:a16="http://schemas.microsoft.com/office/drawing/2014/main" id="{3ED2AEC1-285B-2BC5-D538-31824C468610}"/>
                  </a:ext>
                </a:extLst>
              </p:cNvPr>
              <p:cNvSpPr txBox="1"/>
              <p:nvPr userDrawn="1"/>
            </p:nvSpPr>
            <p:spPr>
              <a:xfrm>
                <a:off x="1007436" y="26480"/>
                <a:ext cx="5578480" cy="896462"/>
              </a:xfrm>
              <a:prstGeom prst="rect">
                <a:avLst/>
              </a:prstGeom>
              <a:noFill/>
            </p:spPr>
            <p:txBody>
              <a:bodyPr wrap="square" rtlCol="0">
                <a:spAutoFit/>
              </a:bodyPr>
              <a:lstStyle/>
              <a:p>
                <a:pPr algn="l"/>
                <a:r>
                  <a:rPr lang="en-US" sz="1200" dirty="0">
                    <a:solidFill>
                      <a:srgbClr val="C00000"/>
                    </a:solidFill>
                    <a:latin typeface="Century Gothic" panose="020B0502020202020204" pitchFamily="34" charset="0"/>
                    <a:cs typeface="Arial" panose="020B0604020202020204" pitchFamily="34" charset="0"/>
                  </a:rPr>
                  <a:t>July 2026</a:t>
                </a:r>
              </a:p>
              <a:p>
                <a:pPr algn="l"/>
                <a:r>
                  <a:rPr lang="en-US" sz="1400" dirty="0">
                    <a:solidFill>
                      <a:schemeClr val="bg1"/>
                    </a:solidFill>
                    <a:latin typeface="Century Gothic" panose="020B0502020202020204" pitchFamily="34" charset="0"/>
                    <a:cs typeface="Arial" panose="020B0604020202020204" pitchFamily="34" charset="0"/>
                  </a:rPr>
                  <a:t>Greater Oklahoma City Monthly Market Report</a:t>
                </a:r>
                <a:br>
                  <a:rPr lang="en-US" sz="1400" dirty="0">
                    <a:solidFill>
                      <a:schemeClr val="bg1"/>
                    </a:solidFill>
                    <a:latin typeface="Century Gothic" panose="020B0502020202020204" pitchFamily="34" charset="0"/>
                    <a:cs typeface="Arial" panose="020B0604020202020204" pitchFamily="34" charset="0"/>
                  </a:rPr>
                </a:br>
                <a:r>
                  <a:rPr lang="en-US" sz="1050" dirty="0">
                    <a:solidFill>
                      <a:schemeClr val="bg1"/>
                    </a:solidFill>
                    <a:latin typeface="Century Gothic" panose="020B0502020202020204" pitchFamily="34" charset="0"/>
                    <a:cs typeface="Arial" panose="020B0604020202020204" pitchFamily="34" charset="0"/>
                  </a:rPr>
                  <a:t>Single Family Residences In:</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800" dirty="0">
                    <a:ln w="11430"/>
                    <a:solidFill>
                      <a:schemeClr val="bg1"/>
                    </a:solidFill>
                    <a:latin typeface="Century Gothic" panose="020B0502020202020204" pitchFamily="34" charset="0"/>
                  </a:rPr>
                  <a:t>Canadian, Cleveland, Grady, Lincoln, Logan, McClain, Oklahoma, Pottawatomie &amp; Payne Counties</a:t>
                </a:r>
                <a:endParaRPr lang="en-US" sz="700" dirty="0">
                  <a:ln w="11430"/>
                  <a:solidFill>
                    <a:schemeClr val="bg1"/>
                  </a:solidFill>
                  <a:latin typeface="Century Gothic" panose="020B0502020202020204" pitchFamily="34" charset="0"/>
                </a:endParaRPr>
              </a:p>
            </p:txBody>
          </p:sp>
          <p:sp>
            <p:nvSpPr>
              <p:cNvPr id="19" name="Rectangle 18">
                <a:extLst>
                  <a:ext uri="{FF2B5EF4-FFF2-40B4-BE49-F238E27FC236}">
                    <a16:creationId xmlns:a16="http://schemas.microsoft.com/office/drawing/2014/main" id="{9FCC1036-CF7E-725C-F62D-6CA7BB4C0F3A}"/>
                  </a:ext>
                </a:extLst>
              </p:cNvPr>
              <p:cNvSpPr/>
              <p:nvPr userDrawn="1"/>
            </p:nvSpPr>
            <p:spPr>
              <a:xfrm>
                <a:off x="805124" y="-2"/>
                <a:ext cx="69274" cy="89205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C00000"/>
                  </a:solidFill>
                </a:endParaRPr>
              </a:p>
            </p:txBody>
          </p:sp>
        </p:grpSp>
        <p:pic>
          <p:nvPicPr>
            <p:cNvPr id="14" name="Picture 13" descr="Icon&#10;&#10;Description automatically generated">
              <a:extLst>
                <a:ext uri="{FF2B5EF4-FFF2-40B4-BE49-F238E27FC236}">
                  <a16:creationId xmlns:a16="http://schemas.microsoft.com/office/drawing/2014/main" id="{19D407BE-C0A3-CFF4-954A-C915F68D3BF8}"/>
                </a:ext>
              </a:extLst>
            </p:cNvPr>
            <p:cNvPicPr>
              <a:picLocks noChangeAspect="1"/>
            </p:cNvPicPr>
            <p:nvPr userDrawn="1"/>
          </p:nvPicPr>
          <p:blipFill>
            <a:blip r:embed="rId3"/>
            <a:stretch>
              <a:fillRect/>
            </a:stretch>
          </p:blipFill>
          <p:spPr>
            <a:xfrm>
              <a:off x="245281" y="124950"/>
              <a:ext cx="347182" cy="522152"/>
            </a:xfrm>
            <a:prstGeom prst="rect">
              <a:avLst/>
            </a:prstGeom>
          </p:spPr>
        </p:pic>
      </p:grpSp>
    </p:spTree>
    <p:extLst>
      <p:ext uri="{BB962C8B-B14F-4D97-AF65-F5344CB8AC3E}">
        <p14:creationId xmlns:p14="http://schemas.microsoft.com/office/powerpoint/2010/main" val="109816189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7_Two Content">
    <p:bg>
      <p:bgRef idx="1001">
        <a:schemeClr val="bg1"/>
      </p:bgRef>
    </p:bg>
    <p:spTree>
      <p:nvGrpSpPr>
        <p:cNvPr id="1" name=""/>
        <p:cNvGrpSpPr/>
        <p:nvPr/>
      </p:nvGrpSpPr>
      <p:grpSpPr>
        <a:xfrm>
          <a:off x="0" y="0"/>
          <a:ext cx="0" cy="0"/>
          <a:chOff x="0" y="0"/>
          <a:chExt cx="0" cy="0"/>
        </a:xfrm>
      </p:grpSpPr>
      <p:sp>
        <p:nvSpPr>
          <p:cNvPr id="25" name="Content Placeholder 3">
            <a:extLst>
              <a:ext uri="{FF2B5EF4-FFF2-40B4-BE49-F238E27FC236}">
                <a16:creationId xmlns:a16="http://schemas.microsoft.com/office/drawing/2014/main" id="{CF5763AB-CDB8-4F78-9CAD-476D7D84AABD}"/>
              </a:ext>
            </a:extLst>
          </p:cNvPr>
          <p:cNvSpPr>
            <a:spLocks noGrp="1"/>
          </p:cNvSpPr>
          <p:nvPr>
            <p:ph sz="half" idx="2"/>
          </p:nvPr>
        </p:nvSpPr>
        <p:spPr>
          <a:xfrm>
            <a:off x="114781" y="991703"/>
            <a:ext cx="8936965" cy="5341830"/>
          </a:xfrm>
        </p:spPr>
        <p:txBody>
          <a:bodyPr/>
          <a:lstStyle>
            <a:lvl1pPr>
              <a:defRPr sz="2800">
                <a:latin typeface="Century Gothic" panose="020B0502020202020204" pitchFamily="34" charset="0"/>
              </a:defRPr>
            </a:lvl1pPr>
            <a:lvl2pPr>
              <a:defRPr sz="2400">
                <a:latin typeface="Century Gothic" panose="020B0502020202020204" pitchFamily="34" charset="0"/>
              </a:defRPr>
            </a:lvl2pPr>
            <a:lvl3pPr>
              <a:defRPr sz="2000">
                <a:latin typeface="Century Gothic" panose="020B0502020202020204" pitchFamily="34" charset="0"/>
              </a:defRPr>
            </a:lvl3pPr>
            <a:lvl4pPr>
              <a:defRPr sz="1800">
                <a:latin typeface="Century Gothic" panose="020B0502020202020204" pitchFamily="34" charset="0"/>
              </a:defRPr>
            </a:lvl4pPr>
            <a:lvl5pPr>
              <a:defRPr sz="1800">
                <a:latin typeface="Century Gothic" panose="020B0502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Box 14">
            <a:extLst>
              <a:ext uri="{FF2B5EF4-FFF2-40B4-BE49-F238E27FC236}">
                <a16:creationId xmlns:a16="http://schemas.microsoft.com/office/drawing/2014/main" id="{91936A15-7E3D-42C8-8B6F-68DAE1C536E4}"/>
              </a:ext>
            </a:extLst>
          </p:cNvPr>
          <p:cNvSpPr txBox="1"/>
          <p:nvPr userDrawn="1"/>
        </p:nvSpPr>
        <p:spPr>
          <a:xfrm>
            <a:off x="950212" y="6480309"/>
            <a:ext cx="7266104" cy="338554"/>
          </a:xfrm>
          <a:prstGeom prst="rect">
            <a:avLst/>
          </a:prstGeom>
          <a:noFill/>
        </p:spPr>
        <p:txBody>
          <a:bodyPr wrap="square" rtlCol="0">
            <a:spAutoFit/>
          </a:bodyPr>
          <a:lstStyle/>
          <a:p>
            <a:pPr algn="ctr"/>
            <a:r>
              <a:rPr lang="en-US" sz="800" dirty="0">
                <a:solidFill>
                  <a:schemeClr val="bg1"/>
                </a:solidFill>
                <a:latin typeface="Century Gothic" panose="020B0502020202020204" pitchFamily="34" charset="0"/>
              </a:rPr>
              <a:t>NTREIS data for Single Family residences.  Data is believed to be accurate but is not warranted.   ©2026  ChartMaster Services, LLC.  All rights reserved. This page July not be reproduced without the written permission of chartmasterchuck@aol.com.</a:t>
            </a:r>
          </a:p>
        </p:txBody>
      </p:sp>
      <p:sp>
        <p:nvSpPr>
          <p:cNvPr id="16" name="Rectangle 15">
            <a:extLst>
              <a:ext uri="{FF2B5EF4-FFF2-40B4-BE49-F238E27FC236}">
                <a16:creationId xmlns:a16="http://schemas.microsoft.com/office/drawing/2014/main" id="{F01DC870-667F-4F5D-B48C-F743FA18A7ED}"/>
              </a:ext>
            </a:extLst>
          </p:cNvPr>
          <p:cNvSpPr/>
          <p:nvPr userDrawn="1"/>
        </p:nvSpPr>
        <p:spPr>
          <a:xfrm>
            <a:off x="6965396" y="-12701"/>
            <a:ext cx="2178604" cy="7734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endParaRPr lang="en-US" sz="800" dirty="0">
              <a:solidFill>
                <a:schemeClr val="bg1"/>
              </a:solidFill>
              <a:latin typeface="Century Gothic" panose="020B0502020202020204" pitchFamily="34" charset="0"/>
            </a:endParaRPr>
          </a:p>
        </p:txBody>
      </p:sp>
      <p:grpSp>
        <p:nvGrpSpPr>
          <p:cNvPr id="33" name="Group 32">
            <a:extLst>
              <a:ext uri="{FF2B5EF4-FFF2-40B4-BE49-F238E27FC236}">
                <a16:creationId xmlns:a16="http://schemas.microsoft.com/office/drawing/2014/main" id="{35F4AD79-CF4D-42F2-A7FA-6FFAED059678}"/>
              </a:ext>
            </a:extLst>
          </p:cNvPr>
          <p:cNvGrpSpPr/>
          <p:nvPr userDrawn="1"/>
        </p:nvGrpSpPr>
        <p:grpSpPr>
          <a:xfrm>
            <a:off x="-1010" y="6576197"/>
            <a:ext cx="9145010" cy="281803"/>
            <a:chOff x="11264" y="6400799"/>
            <a:chExt cx="9145010" cy="497572"/>
          </a:xfrm>
        </p:grpSpPr>
        <p:sp>
          <p:nvSpPr>
            <p:cNvPr id="34" name="Rectangle 33">
              <a:extLst>
                <a:ext uri="{FF2B5EF4-FFF2-40B4-BE49-F238E27FC236}">
                  <a16:creationId xmlns:a16="http://schemas.microsoft.com/office/drawing/2014/main" id="{61A4BB4E-2418-4745-95F7-3B09F52C1A7E}"/>
                </a:ext>
              </a:extLst>
            </p:cNvPr>
            <p:cNvSpPr/>
            <p:nvPr userDrawn="1"/>
          </p:nvSpPr>
          <p:spPr>
            <a:xfrm>
              <a:off x="11264" y="6400799"/>
              <a:ext cx="9145010" cy="49757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5" name="Straight Connector 34">
              <a:extLst>
                <a:ext uri="{FF2B5EF4-FFF2-40B4-BE49-F238E27FC236}">
                  <a16:creationId xmlns:a16="http://schemas.microsoft.com/office/drawing/2014/main" id="{A724FA90-B5E3-4118-BE2A-86E38A9D800A}"/>
                </a:ext>
              </a:extLst>
            </p:cNvPr>
            <p:cNvCxnSpPr/>
            <p:nvPr userDrawn="1"/>
          </p:nvCxnSpPr>
          <p:spPr>
            <a:xfrm>
              <a:off x="11264" y="6400800"/>
              <a:ext cx="9144000" cy="0"/>
            </a:xfrm>
            <a:prstGeom prst="line">
              <a:avLst/>
            </a:prstGeom>
            <a:ln w="28575">
              <a:solidFill>
                <a:srgbClr val="B40101"/>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EF581363-BC30-96DB-5EE5-4625340B7438}"/>
              </a:ext>
            </a:extLst>
          </p:cNvPr>
          <p:cNvSpPr txBox="1"/>
          <p:nvPr userDrawn="1"/>
        </p:nvSpPr>
        <p:spPr>
          <a:xfrm>
            <a:off x="1966287" y="6581001"/>
            <a:ext cx="5072868" cy="276999"/>
          </a:xfrm>
          <a:prstGeom prst="rect">
            <a:avLst/>
          </a:prstGeom>
          <a:noFill/>
        </p:spPr>
        <p:txBody>
          <a:bodyPr wrap="square" rtlCol="0">
            <a:spAutoFit/>
          </a:bodyPr>
          <a:lstStyle/>
          <a:p>
            <a:pPr algn="ctr"/>
            <a:r>
              <a:rPr lang="en-US" sz="600" dirty="0">
                <a:solidFill>
                  <a:schemeClr val="bg1"/>
                </a:solidFill>
                <a:latin typeface="Century Gothic" panose="020B0502020202020204" pitchFamily="34" charset="0"/>
              </a:rPr>
              <a:t>MLSOK data for Single Family Residences.  Data is believed to be accurate but is not warranted.   ©2026  ChartMaster Services, LLC.  All rights reserved. This page shall not be reproduced without the written permission of JeromyTrask@kw.com.</a:t>
            </a:r>
          </a:p>
        </p:txBody>
      </p:sp>
      <p:grpSp>
        <p:nvGrpSpPr>
          <p:cNvPr id="5" name="Group 4">
            <a:extLst>
              <a:ext uri="{FF2B5EF4-FFF2-40B4-BE49-F238E27FC236}">
                <a16:creationId xmlns:a16="http://schemas.microsoft.com/office/drawing/2014/main" id="{B91563AE-4B4C-76FC-04FD-CD0C99E422DF}"/>
              </a:ext>
            </a:extLst>
          </p:cNvPr>
          <p:cNvGrpSpPr/>
          <p:nvPr userDrawn="1"/>
        </p:nvGrpSpPr>
        <p:grpSpPr>
          <a:xfrm>
            <a:off x="-1009" y="-13806"/>
            <a:ext cx="6585916" cy="801363"/>
            <a:chOff x="-1009" y="-13806"/>
            <a:chExt cx="6585916" cy="801363"/>
          </a:xfrm>
        </p:grpSpPr>
        <p:grpSp>
          <p:nvGrpSpPr>
            <p:cNvPr id="12" name="Group 11">
              <a:extLst>
                <a:ext uri="{FF2B5EF4-FFF2-40B4-BE49-F238E27FC236}">
                  <a16:creationId xmlns:a16="http://schemas.microsoft.com/office/drawing/2014/main" id="{CB04D919-0415-B4AC-F64C-D18B499EBFA2}"/>
                </a:ext>
              </a:extLst>
            </p:cNvPr>
            <p:cNvGrpSpPr/>
            <p:nvPr userDrawn="1"/>
          </p:nvGrpSpPr>
          <p:grpSpPr>
            <a:xfrm>
              <a:off x="-1009" y="-12536"/>
              <a:ext cx="6585916" cy="800093"/>
              <a:chOff x="-1009" y="-12536"/>
              <a:chExt cx="6585916" cy="800093"/>
            </a:xfrm>
          </p:grpSpPr>
          <p:grpSp>
            <p:nvGrpSpPr>
              <p:cNvPr id="13" name="Group 12">
                <a:extLst>
                  <a:ext uri="{FF2B5EF4-FFF2-40B4-BE49-F238E27FC236}">
                    <a16:creationId xmlns:a16="http://schemas.microsoft.com/office/drawing/2014/main" id="{7B21D5C0-0CFC-E8A6-0C38-A4D89E7FDAD0}"/>
                  </a:ext>
                </a:extLst>
              </p:cNvPr>
              <p:cNvGrpSpPr/>
              <p:nvPr userDrawn="1"/>
            </p:nvGrpSpPr>
            <p:grpSpPr>
              <a:xfrm>
                <a:off x="-1009" y="-12536"/>
                <a:ext cx="6585916" cy="800093"/>
                <a:chOff x="-1" y="-2"/>
                <a:chExt cx="6585917" cy="922944"/>
              </a:xfrm>
            </p:grpSpPr>
            <p:sp>
              <p:nvSpPr>
                <p:cNvPr id="17" name="Rectangle 16">
                  <a:extLst>
                    <a:ext uri="{FF2B5EF4-FFF2-40B4-BE49-F238E27FC236}">
                      <a16:creationId xmlns:a16="http://schemas.microsoft.com/office/drawing/2014/main" id="{BFDC8F20-9DAA-B18C-09E8-8107DE7A65E6}"/>
                    </a:ext>
                  </a:extLst>
                </p:cNvPr>
                <p:cNvSpPr/>
                <p:nvPr userDrawn="1"/>
              </p:nvSpPr>
              <p:spPr>
                <a:xfrm>
                  <a:off x="-1" y="0"/>
                  <a:ext cx="6585917" cy="89205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8" name="TextBox 17">
                  <a:extLst>
                    <a:ext uri="{FF2B5EF4-FFF2-40B4-BE49-F238E27FC236}">
                      <a16:creationId xmlns:a16="http://schemas.microsoft.com/office/drawing/2014/main" id="{3ED2AEC1-285B-2BC5-D538-31824C468610}"/>
                    </a:ext>
                  </a:extLst>
                </p:cNvPr>
                <p:cNvSpPr txBox="1"/>
                <p:nvPr userDrawn="1"/>
              </p:nvSpPr>
              <p:spPr>
                <a:xfrm>
                  <a:off x="1007437" y="26480"/>
                  <a:ext cx="4349227" cy="896462"/>
                </a:xfrm>
                <a:prstGeom prst="rect">
                  <a:avLst/>
                </a:prstGeom>
                <a:noFill/>
              </p:spPr>
              <p:txBody>
                <a:bodyPr wrap="square" rtlCol="0">
                  <a:spAutoFit/>
                </a:bodyPr>
                <a:lstStyle/>
                <a:p>
                  <a:pPr algn="l"/>
                  <a:r>
                    <a:rPr lang="en-US" sz="1200" dirty="0">
                      <a:solidFill>
                        <a:srgbClr val="C00000"/>
                      </a:solidFill>
                      <a:latin typeface="Century Gothic" panose="020B0502020202020204" pitchFamily="34" charset="0"/>
                      <a:cs typeface="Arial" panose="020B0604020202020204" pitchFamily="34" charset="0"/>
                    </a:rPr>
                    <a:t>July 2026</a:t>
                  </a:r>
                </a:p>
                <a:p>
                  <a:pPr algn="l"/>
                  <a:r>
                    <a:rPr lang="en-US" sz="1400" dirty="0">
                      <a:solidFill>
                        <a:schemeClr val="bg1"/>
                      </a:solidFill>
                      <a:latin typeface="Century Gothic" panose="020B0502020202020204" pitchFamily="34" charset="0"/>
                      <a:cs typeface="Arial" panose="020B0604020202020204" pitchFamily="34" charset="0"/>
                    </a:rPr>
                    <a:t>Greater Oklahoma City Monthly Market Report</a:t>
                  </a:r>
                  <a:br>
                    <a:rPr lang="en-US" sz="1400" dirty="0">
                      <a:solidFill>
                        <a:schemeClr val="bg1"/>
                      </a:solidFill>
                      <a:latin typeface="Century Gothic" panose="020B0502020202020204" pitchFamily="34" charset="0"/>
                      <a:cs typeface="Arial" panose="020B0604020202020204" pitchFamily="34" charset="0"/>
                    </a:rPr>
                  </a:br>
                  <a:r>
                    <a:rPr lang="en-US" sz="1050" dirty="0">
                      <a:solidFill>
                        <a:schemeClr val="bg1"/>
                      </a:solidFill>
                      <a:latin typeface="Century Gothic" panose="020B0502020202020204" pitchFamily="34" charset="0"/>
                      <a:cs typeface="Arial" panose="020B0604020202020204" pitchFamily="34" charset="0"/>
                    </a:rPr>
                    <a:t>Single Family Residences In: </a:t>
                  </a:r>
                  <a:r>
                    <a:rPr lang="en-US" sz="800" dirty="0">
                      <a:ln w="11430"/>
                      <a:solidFill>
                        <a:schemeClr val="bg1"/>
                      </a:solidFill>
                      <a:latin typeface="Century Gothic" panose="020B0502020202020204" pitchFamily="34" charset="0"/>
                    </a:rPr>
                    <a:t>Canadian, Cleveland, Grady, Lincoln, Logan, McClain, Oklahoma, Pottawatomie &amp; Payne Counties</a:t>
                  </a:r>
                  <a:endParaRPr lang="en-US" sz="700" dirty="0">
                    <a:ln w="11430"/>
                    <a:solidFill>
                      <a:schemeClr val="bg1"/>
                    </a:solidFill>
                    <a:latin typeface="Century Gothic" panose="020B0502020202020204" pitchFamily="34" charset="0"/>
                  </a:endParaRPr>
                </a:p>
              </p:txBody>
            </p:sp>
            <p:sp>
              <p:nvSpPr>
                <p:cNvPr id="19" name="Rectangle 18">
                  <a:extLst>
                    <a:ext uri="{FF2B5EF4-FFF2-40B4-BE49-F238E27FC236}">
                      <a16:creationId xmlns:a16="http://schemas.microsoft.com/office/drawing/2014/main" id="{9FCC1036-CF7E-725C-F62D-6CA7BB4C0F3A}"/>
                    </a:ext>
                  </a:extLst>
                </p:cNvPr>
                <p:cNvSpPr/>
                <p:nvPr userDrawn="1"/>
              </p:nvSpPr>
              <p:spPr>
                <a:xfrm>
                  <a:off x="805124" y="-2"/>
                  <a:ext cx="69274" cy="89205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C00000"/>
                    </a:solidFill>
                  </a:endParaRPr>
                </a:p>
              </p:txBody>
            </p:sp>
          </p:grpSp>
          <p:pic>
            <p:nvPicPr>
              <p:cNvPr id="14" name="Picture 13" descr="Icon&#10;&#10;Description automatically generated">
                <a:extLst>
                  <a:ext uri="{FF2B5EF4-FFF2-40B4-BE49-F238E27FC236}">
                    <a16:creationId xmlns:a16="http://schemas.microsoft.com/office/drawing/2014/main" id="{19D407BE-C0A3-CFF4-954A-C915F68D3BF8}"/>
                  </a:ext>
                </a:extLst>
              </p:cNvPr>
              <p:cNvPicPr>
                <a:picLocks noChangeAspect="1"/>
              </p:cNvPicPr>
              <p:nvPr userDrawn="1"/>
            </p:nvPicPr>
            <p:blipFill>
              <a:blip r:embed="rId2"/>
              <a:stretch>
                <a:fillRect/>
              </a:stretch>
            </p:blipFill>
            <p:spPr>
              <a:xfrm>
                <a:off x="245281" y="124950"/>
                <a:ext cx="347182" cy="522152"/>
              </a:xfrm>
              <a:prstGeom prst="rect">
                <a:avLst/>
              </a:prstGeom>
            </p:spPr>
          </p:pic>
        </p:grpSp>
        <p:pic>
          <p:nvPicPr>
            <p:cNvPr id="4" name="Picture 3" descr="A black and white logo&#10;&#10;Description automatically generated with low confidence">
              <a:extLst>
                <a:ext uri="{FF2B5EF4-FFF2-40B4-BE49-F238E27FC236}">
                  <a16:creationId xmlns:a16="http://schemas.microsoft.com/office/drawing/2014/main" id="{E29A7C8C-18A9-D5A0-3355-4A72B7F1E4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57966" y="151256"/>
              <a:ext cx="947799" cy="431876"/>
            </a:xfrm>
            <a:prstGeom prst="rect">
              <a:avLst/>
            </a:prstGeom>
          </p:spPr>
        </p:pic>
        <p:sp>
          <p:nvSpPr>
            <p:cNvPr id="6" name="Rectangle 5">
              <a:extLst>
                <a:ext uri="{FF2B5EF4-FFF2-40B4-BE49-F238E27FC236}">
                  <a16:creationId xmlns:a16="http://schemas.microsoft.com/office/drawing/2014/main" id="{9E6886E5-35EF-4C2F-01D6-8A3CD26D1F5F}"/>
                </a:ext>
              </a:extLst>
            </p:cNvPr>
            <p:cNvSpPr/>
            <p:nvPr userDrawn="1"/>
          </p:nvSpPr>
          <p:spPr>
            <a:xfrm>
              <a:off x="5355654" y="-13806"/>
              <a:ext cx="69274" cy="77331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C00000"/>
                </a:solidFill>
              </a:endParaRPr>
            </a:p>
          </p:txBody>
        </p:sp>
      </p:grpSp>
    </p:spTree>
    <p:extLst>
      <p:ext uri="{BB962C8B-B14F-4D97-AF65-F5344CB8AC3E}">
        <p14:creationId xmlns:p14="http://schemas.microsoft.com/office/powerpoint/2010/main" val="658535280"/>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7_Two Content">
    <p:bg>
      <p:bgRef idx="1001">
        <a:schemeClr val="bg1"/>
      </p:bgRef>
    </p:bg>
    <p:spTree>
      <p:nvGrpSpPr>
        <p:cNvPr id="1" name=""/>
        <p:cNvGrpSpPr/>
        <p:nvPr/>
      </p:nvGrpSpPr>
      <p:grpSpPr>
        <a:xfrm>
          <a:off x="0" y="0"/>
          <a:ext cx="0" cy="0"/>
          <a:chOff x="0" y="0"/>
          <a:chExt cx="0" cy="0"/>
        </a:xfrm>
      </p:grpSpPr>
      <p:sp>
        <p:nvSpPr>
          <p:cNvPr id="25" name="Content Placeholder 3">
            <a:extLst>
              <a:ext uri="{FF2B5EF4-FFF2-40B4-BE49-F238E27FC236}">
                <a16:creationId xmlns:a16="http://schemas.microsoft.com/office/drawing/2014/main" id="{CF5763AB-CDB8-4F78-9CAD-476D7D84AABD}"/>
              </a:ext>
            </a:extLst>
          </p:cNvPr>
          <p:cNvSpPr>
            <a:spLocks noGrp="1"/>
          </p:cNvSpPr>
          <p:nvPr>
            <p:ph sz="half" idx="2"/>
          </p:nvPr>
        </p:nvSpPr>
        <p:spPr>
          <a:xfrm>
            <a:off x="114781" y="991703"/>
            <a:ext cx="8936965" cy="5341830"/>
          </a:xfrm>
        </p:spPr>
        <p:txBody>
          <a:bodyPr/>
          <a:lstStyle>
            <a:lvl1pPr>
              <a:defRPr sz="2800">
                <a:latin typeface="Century Gothic" panose="020B0502020202020204" pitchFamily="34" charset="0"/>
              </a:defRPr>
            </a:lvl1pPr>
            <a:lvl2pPr>
              <a:defRPr sz="2400">
                <a:latin typeface="Century Gothic" panose="020B0502020202020204" pitchFamily="34" charset="0"/>
              </a:defRPr>
            </a:lvl2pPr>
            <a:lvl3pPr>
              <a:defRPr sz="2000">
                <a:latin typeface="Century Gothic" panose="020B0502020202020204" pitchFamily="34" charset="0"/>
              </a:defRPr>
            </a:lvl3pPr>
            <a:lvl4pPr>
              <a:defRPr sz="1800">
                <a:latin typeface="Century Gothic" panose="020B0502020202020204" pitchFamily="34" charset="0"/>
              </a:defRPr>
            </a:lvl4pPr>
            <a:lvl5pPr>
              <a:defRPr sz="1800">
                <a:latin typeface="Century Gothic" panose="020B0502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Box 14">
            <a:extLst>
              <a:ext uri="{FF2B5EF4-FFF2-40B4-BE49-F238E27FC236}">
                <a16:creationId xmlns:a16="http://schemas.microsoft.com/office/drawing/2014/main" id="{91936A15-7E3D-42C8-8B6F-68DAE1C536E4}"/>
              </a:ext>
            </a:extLst>
          </p:cNvPr>
          <p:cNvSpPr txBox="1"/>
          <p:nvPr userDrawn="1"/>
        </p:nvSpPr>
        <p:spPr>
          <a:xfrm>
            <a:off x="950212" y="6480309"/>
            <a:ext cx="7266104" cy="338554"/>
          </a:xfrm>
          <a:prstGeom prst="rect">
            <a:avLst/>
          </a:prstGeom>
          <a:noFill/>
        </p:spPr>
        <p:txBody>
          <a:bodyPr wrap="square" rtlCol="0">
            <a:spAutoFit/>
          </a:bodyPr>
          <a:lstStyle/>
          <a:p>
            <a:pPr algn="ctr"/>
            <a:r>
              <a:rPr lang="en-US" sz="800" dirty="0">
                <a:solidFill>
                  <a:schemeClr val="bg1"/>
                </a:solidFill>
                <a:latin typeface="Century Gothic" panose="020B0502020202020204" pitchFamily="34" charset="0"/>
              </a:rPr>
              <a:t>NTREIS data for Single Family residences.  Data is believed to be accurate but is not warranted.   ©2026  ChartMaster Services, LLC.  All rights reserved. This page July not be reproduced without the written permission of chartmasterchuck@aol.com.</a:t>
            </a:r>
          </a:p>
        </p:txBody>
      </p:sp>
      <p:sp>
        <p:nvSpPr>
          <p:cNvPr id="16" name="Rectangle 15">
            <a:extLst>
              <a:ext uri="{FF2B5EF4-FFF2-40B4-BE49-F238E27FC236}">
                <a16:creationId xmlns:a16="http://schemas.microsoft.com/office/drawing/2014/main" id="{F01DC870-667F-4F5D-B48C-F743FA18A7ED}"/>
              </a:ext>
            </a:extLst>
          </p:cNvPr>
          <p:cNvSpPr/>
          <p:nvPr userDrawn="1"/>
        </p:nvSpPr>
        <p:spPr>
          <a:xfrm>
            <a:off x="6965396" y="-12701"/>
            <a:ext cx="2178604" cy="7734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endParaRPr lang="en-US" sz="800" dirty="0">
              <a:solidFill>
                <a:schemeClr val="bg1"/>
              </a:solidFill>
              <a:latin typeface="Century Gothic" panose="020B0502020202020204" pitchFamily="34" charset="0"/>
            </a:endParaRPr>
          </a:p>
        </p:txBody>
      </p:sp>
      <p:grpSp>
        <p:nvGrpSpPr>
          <p:cNvPr id="33" name="Group 32">
            <a:extLst>
              <a:ext uri="{FF2B5EF4-FFF2-40B4-BE49-F238E27FC236}">
                <a16:creationId xmlns:a16="http://schemas.microsoft.com/office/drawing/2014/main" id="{35F4AD79-CF4D-42F2-A7FA-6FFAED059678}"/>
              </a:ext>
            </a:extLst>
          </p:cNvPr>
          <p:cNvGrpSpPr/>
          <p:nvPr userDrawn="1"/>
        </p:nvGrpSpPr>
        <p:grpSpPr>
          <a:xfrm>
            <a:off x="-1010" y="6576197"/>
            <a:ext cx="9145010" cy="281803"/>
            <a:chOff x="11264" y="6400799"/>
            <a:chExt cx="9145010" cy="497572"/>
          </a:xfrm>
        </p:grpSpPr>
        <p:sp>
          <p:nvSpPr>
            <p:cNvPr id="34" name="Rectangle 33">
              <a:extLst>
                <a:ext uri="{FF2B5EF4-FFF2-40B4-BE49-F238E27FC236}">
                  <a16:creationId xmlns:a16="http://schemas.microsoft.com/office/drawing/2014/main" id="{61A4BB4E-2418-4745-95F7-3B09F52C1A7E}"/>
                </a:ext>
              </a:extLst>
            </p:cNvPr>
            <p:cNvSpPr/>
            <p:nvPr userDrawn="1"/>
          </p:nvSpPr>
          <p:spPr>
            <a:xfrm>
              <a:off x="11264" y="6400799"/>
              <a:ext cx="9145010" cy="49757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5" name="Straight Connector 34">
              <a:extLst>
                <a:ext uri="{FF2B5EF4-FFF2-40B4-BE49-F238E27FC236}">
                  <a16:creationId xmlns:a16="http://schemas.microsoft.com/office/drawing/2014/main" id="{A724FA90-B5E3-4118-BE2A-86E38A9D800A}"/>
                </a:ext>
              </a:extLst>
            </p:cNvPr>
            <p:cNvCxnSpPr/>
            <p:nvPr userDrawn="1"/>
          </p:nvCxnSpPr>
          <p:spPr>
            <a:xfrm>
              <a:off x="11264" y="6400800"/>
              <a:ext cx="9144000" cy="0"/>
            </a:xfrm>
            <a:prstGeom prst="line">
              <a:avLst/>
            </a:prstGeom>
            <a:ln w="28575">
              <a:solidFill>
                <a:srgbClr val="B40101"/>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EF581363-BC30-96DB-5EE5-4625340B7438}"/>
              </a:ext>
            </a:extLst>
          </p:cNvPr>
          <p:cNvSpPr txBox="1"/>
          <p:nvPr userDrawn="1"/>
        </p:nvSpPr>
        <p:spPr>
          <a:xfrm>
            <a:off x="1966287" y="6581001"/>
            <a:ext cx="5072868" cy="276999"/>
          </a:xfrm>
          <a:prstGeom prst="rect">
            <a:avLst/>
          </a:prstGeom>
          <a:noFill/>
        </p:spPr>
        <p:txBody>
          <a:bodyPr wrap="square" rtlCol="0">
            <a:spAutoFit/>
          </a:bodyPr>
          <a:lstStyle/>
          <a:p>
            <a:pPr algn="ctr"/>
            <a:r>
              <a:rPr lang="en-US" sz="600" dirty="0">
                <a:solidFill>
                  <a:schemeClr val="bg1"/>
                </a:solidFill>
                <a:latin typeface="Century Gothic" panose="020B0502020202020204" pitchFamily="34" charset="0"/>
              </a:rPr>
              <a:t>MLSOK data for Single Family Residences.  Data is believed to be accurate but is not warranted.   ©2026  ChartMaster Services, LLC.  All rights reserved. This page shall not be reproduced without the written permission of JeromyTrask@kw.com.</a:t>
            </a:r>
          </a:p>
        </p:txBody>
      </p:sp>
      <p:grpSp>
        <p:nvGrpSpPr>
          <p:cNvPr id="5" name="Group 4">
            <a:extLst>
              <a:ext uri="{FF2B5EF4-FFF2-40B4-BE49-F238E27FC236}">
                <a16:creationId xmlns:a16="http://schemas.microsoft.com/office/drawing/2014/main" id="{B91563AE-4B4C-76FC-04FD-CD0C99E422DF}"/>
              </a:ext>
            </a:extLst>
          </p:cNvPr>
          <p:cNvGrpSpPr/>
          <p:nvPr userDrawn="1"/>
        </p:nvGrpSpPr>
        <p:grpSpPr>
          <a:xfrm>
            <a:off x="-1009" y="-13806"/>
            <a:ext cx="6585916" cy="774585"/>
            <a:chOff x="-1009" y="-13806"/>
            <a:chExt cx="6585916" cy="774585"/>
          </a:xfrm>
        </p:grpSpPr>
        <p:grpSp>
          <p:nvGrpSpPr>
            <p:cNvPr id="12" name="Group 11">
              <a:extLst>
                <a:ext uri="{FF2B5EF4-FFF2-40B4-BE49-F238E27FC236}">
                  <a16:creationId xmlns:a16="http://schemas.microsoft.com/office/drawing/2014/main" id="{CB04D919-0415-B4AC-F64C-D18B499EBFA2}"/>
                </a:ext>
              </a:extLst>
            </p:cNvPr>
            <p:cNvGrpSpPr/>
            <p:nvPr userDrawn="1"/>
          </p:nvGrpSpPr>
          <p:grpSpPr>
            <a:xfrm>
              <a:off x="-1009" y="-12536"/>
              <a:ext cx="6585916" cy="773315"/>
              <a:chOff x="-1009" y="-12536"/>
              <a:chExt cx="6585916" cy="773315"/>
            </a:xfrm>
          </p:grpSpPr>
          <p:grpSp>
            <p:nvGrpSpPr>
              <p:cNvPr id="13" name="Group 12">
                <a:extLst>
                  <a:ext uri="{FF2B5EF4-FFF2-40B4-BE49-F238E27FC236}">
                    <a16:creationId xmlns:a16="http://schemas.microsoft.com/office/drawing/2014/main" id="{7B21D5C0-0CFC-E8A6-0C38-A4D89E7FDAD0}"/>
                  </a:ext>
                </a:extLst>
              </p:cNvPr>
              <p:cNvGrpSpPr/>
              <p:nvPr userDrawn="1"/>
            </p:nvGrpSpPr>
            <p:grpSpPr>
              <a:xfrm>
                <a:off x="-1009" y="-12536"/>
                <a:ext cx="6585916" cy="773315"/>
                <a:chOff x="-1" y="-2"/>
                <a:chExt cx="6585917" cy="892054"/>
              </a:xfrm>
            </p:grpSpPr>
            <p:sp>
              <p:nvSpPr>
                <p:cNvPr id="17" name="Rectangle 16">
                  <a:extLst>
                    <a:ext uri="{FF2B5EF4-FFF2-40B4-BE49-F238E27FC236}">
                      <a16:creationId xmlns:a16="http://schemas.microsoft.com/office/drawing/2014/main" id="{BFDC8F20-9DAA-B18C-09E8-8107DE7A65E6}"/>
                    </a:ext>
                  </a:extLst>
                </p:cNvPr>
                <p:cNvSpPr/>
                <p:nvPr userDrawn="1"/>
              </p:nvSpPr>
              <p:spPr>
                <a:xfrm>
                  <a:off x="-1" y="0"/>
                  <a:ext cx="6585917" cy="89205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8" name="TextBox 17">
                  <a:extLst>
                    <a:ext uri="{FF2B5EF4-FFF2-40B4-BE49-F238E27FC236}">
                      <a16:creationId xmlns:a16="http://schemas.microsoft.com/office/drawing/2014/main" id="{3ED2AEC1-285B-2BC5-D538-31824C468610}"/>
                    </a:ext>
                  </a:extLst>
                </p:cNvPr>
                <p:cNvSpPr txBox="1"/>
                <p:nvPr userDrawn="1"/>
              </p:nvSpPr>
              <p:spPr>
                <a:xfrm>
                  <a:off x="973960" y="68703"/>
                  <a:ext cx="4349227" cy="754448"/>
                </a:xfrm>
                <a:prstGeom prst="rect">
                  <a:avLst/>
                </a:prstGeom>
                <a:noFill/>
              </p:spPr>
              <p:txBody>
                <a:bodyPr wrap="square" rtlCol="0">
                  <a:spAutoFit/>
                </a:bodyPr>
                <a:lstStyle/>
                <a:p>
                  <a:pPr algn="l"/>
                  <a:r>
                    <a:rPr lang="en-US" sz="1200" dirty="0">
                      <a:solidFill>
                        <a:srgbClr val="C00000"/>
                      </a:solidFill>
                      <a:latin typeface="Century Gothic" panose="020B0502020202020204" pitchFamily="34" charset="0"/>
                      <a:cs typeface="Arial" panose="020B0604020202020204" pitchFamily="34" charset="0"/>
                    </a:rPr>
                    <a:t>July 2026</a:t>
                  </a:r>
                </a:p>
                <a:p>
                  <a:pPr algn="l"/>
                  <a:r>
                    <a:rPr lang="en-US" sz="1400" dirty="0">
                      <a:solidFill>
                        <a:schemeClr val="bg1"/>
                      </a:solidFill>
                      <a:latin typeface="Century Gothic" panose="020B0502020202020204" pitchFamily="34" charset="0"/>
                      <a:cs typeface="Arial" panose="020B0604020202020204" pitchFamily="34" charset="0"/>
                    </a:rPr>
                    <a:t>Greater Oklahoma City Monthly Market Report</a:t>
                  </a:r>
                  <a:br>
                    <a:rPr lang="en-US" sz="1400" dirty="0">
                      <a:solidFill>
                        <a:schemeClr val="bg1"/>
                      </a:solidFill>
                      <a:latin typeface="Century Gothic" panose="020B0502020202020204" pitchFamily="34" charset="0"/>
                      <a:cs typeface="Arial" panose="020B0604020202020204" pitchFamily="34" charset="0"/>
                    </a:rPr>
                  </a:br>
                  <a:r>
                    <a:rPr lang="en-US" sz="1050" dirty="0">
                      <a:solidFill>
                        <a:schemeClr val="bg1"/>
                      </a:solidFill>
                      <a:latin typeface="Century Gothic" panose="020B0502020202020204" pitchFamily="34" charset="0"/>
                      <a:cs typeface="Arial" panose="020B0604020202020204" pitchFamily="34" charset="0"/>
                    </a:rPr>
                    <a:t>Single Family Residences In: </a:t>
                  </a:r>
                  <a:r>
                    <a:rPr lang="en-US" sz="1050" b="1" dirty="0">
                      <a:solidFill>
                        <a:srgbClr val="FFFF00"/>
                      </a:solidFill>
                      <a:effectLst>
                        <a:outerShdw blurRad="38100" dist="38100" dir="2700000" algn="tl">
                          <a:srgbClr val="000000">
                            <a:alpha val="43137"/>
                          </a:srgbClr>
                        </a:outerShdw>
                      </a:effectLst>
                      <a:latin typeface="Century Gothic" panose="020B0502020202020204" pitchFamily="34" charset="0"/>
                      <a:cs typeface="Arial" panose="020B0604020202020204" pitchFamily="34" charset="0"/>
                    </a:rPr>
                    <a:t>Selected Cities / Areas</a:t>
                  </a:r>
                  <a:endParaRPr lang="en-US" sz="700" b="1" dirty="0">
                    <a:ln w="11430"/>
                    <a:solidFill>
                      <a:srgbClr val="FFFF00"/>
                    </a:solidFill>
                    <a:effectLst>
                      <a:outerShdw blurRad="38100" dist="38100" dir="2700000" algn="tl">
                        <a:srgbClr val="000000">
                          <a:alpha val="43137"/>
                        </a:srgbClr>
                      </a:outerShdw>
                    </a:effectLst>
                    <a:latin typeface="Century Gothic" panose="020B0502020202020204" pitchFamily="34" charset="0"/>
                  </a:endParaRPr>
                </a:p>
              </p:txBody>
            </p:sp>
            <p:sp>
              <p:nvSpPr>
                <p:cNvPr id="19" name="Rectangle 18">
                  <a:extLst>
                    <a:ext uri="{FF2B5EF4-FFF2-40B4-BE49-F238E27FC236}">
                      <a16:creationId xmlns:a16="http://schemas.microsoft.com/office/drawing/2014/main" id="{9FCC1036-CF7E-725C-F62D-6CA7BB4C0F3A}"/>
                    </a:ext>
                  </a:extLst>
                </p:cNvPr>
                <p:cNvSpPr/>
                <p:nvPr userDrawn="1"/>
              </p:nvSpPr>
              <p:spPr>
                <a:xfrm>
                  <a:off x="805124" y="-2"/>
                  <a:ext cx="69274" cy="89205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C00000"/>
                    </a:solidFill>
                  </a:endParaRPr>
                </a:p>
              </p:txBody>
            </p:sp>
          </p:grpSp>
          <p:pic>
            <p:nvPicPr>
              <p:cNvPr id="14" name="Picture 13" descr="Icon&#10;&#10;Description automatically generated">
                <a:extLst>
                  <a:ext uri="{FF2B5EF4-FFF2-40B4-BE49-F238E27FC236}">
                    <a16:creationId xmlns:a16="http://schemas.microsoft.com/office/drawing/2014/main" id="{19D407BE-C0A3-CFF4-954A-C915F68D3BF8}"/>
                  </a:ext>
                </a:extLst>
              </p:cNvPr>
              <p:cNvPicPr>
                <a:picLocks noChangeAspect="1"/>
              </p:cNvPicPr>
              <p:nvPr userDrawn="1"/>
            </p:nvPicPr>
            <p:blipFill>
              <a:blip r:embed="rId2"/>
              <a:stretch>
                <a:fillRect/>
              </a:stretch>
            </p:blipFill>
            <p:spPr>
              <a:xfrm>
                <a:off x="245281" y="124950"/>
                <a:ext cx="347182" cy="522152"/>
              </a:xfrm>
              <a:prstGeom prst="rect">
                <a:avLst/>
              </a:prstGeom>
            </p:spPr>
          </p:pic>
        </p:grpSp>
        <p:pic>
          <p:nvPicPr>
            <p:cNvPr id="4" name="Picture 3" descr="A black and white logo&#10;&#10;Description automatically generated with low confidence">
              <a:extLst>
                <a:ext uri="{FF2B5EF4-FFF2-40B4-BE49-F238E27FC236}">
                  <a16:creationId xmlns:a16="http://schemas.microsoft.com/office/drawing/2014/main" id="{E29A7C8C-18A9-D5A0-3355-4A72B7F1E4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57966" y="151256"/>
              <a:ext cx="947799" cy="431876"/>
            </a:xfrm>
            <a:prstGeom prst="rect">
              <a:avLst/>
            </a:prstGeom>
          </p:spPr>
        </p:pic>
        <p:sp>
          <p:nvSpPr>
            <p:cNvPr id="6" name="Rectangle 5">
              <a:extLst>
                <a:ext uri="{FF2B5EF4-FFF2-40B4-BE49-F238E27FC236}">
                  <a16:creationId xmlns:a16="http://schemas.microsoft.com/office/drawing/2014/main" id="{9E6886E5-35EF-4C2F-01D6-8A3CD26D1F5F}"/>
                </a:ext>
              </a:extLst>
            </p:cNvPr>
            <p:cNvSpPr/>
            <p:nvPr userDrawn="1"/>
          </p:nvSpPr>
          <p:spPr>
            <a:xfrm>
              <a:off x="5355654" y="-13806"/>
              <a:ext cx="69274" cy="77331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C00000"/>
                </a:solidFill>
              </a:endParaRPr>
            </a:p>
          </p:txBody>
        </p:sp>
      </p:grpSp>
    </p:spTree>
    <p:extLst>
      <p:ext uri="{BB962C8B-B14F-4D97-AF65-F5344CB8AC3E}">
        <p14:creationId xmlns:p14="http://schemas.microsoft.com/office/powerpoint/2010/main" val="2599250570"/>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8_Two Content">
    <p:bg>
      <p:bgRef idx="1001">
        <a:schemeClr val="bg1"/>
      </p:bgRef>
    </p:bg>
    <p:spTree>
      <p:nvGrpSpPr>
        <p:cNvPr id="1" name=""/>
        <p:cNvGrpSpPr/>
        <p:nvPr/>
      </p:nvGrpSpPr>
      <p:grpSpPr>
        <a:xfrm>
          <a:off x="0" y="0"/>
          <a:ext cx="0" cy="0"/>
          <a:chOff x="0" y="0"/>
          <a:chExt cx="0" cy="0"/>
        </a:xfrm>
      </p:grpSpPr>
      <p:sp>
        <p:nvSpPr>
          <p:cNvPr id="25" name="Content Placeholder 3">
            <a:extLst>
              <a:ext uri="{FF2B5EF4-FFF2-40B4-BE49-F238E27FC236}">
                <a16:creationId xmlns:a16="http://schemas.microsoft.com/office/drawing/2014/main" id="{CF5763AB-CDB8-4F78-9CAD-476D7D84AABD}"/>
              </a:ext>
            </a:extLst>
          </p:cNvPr>
          <p:cNvSpPr>
            <a:spLocks noGrp="1"/>
          </p:cNvSpPr>
          <p:nvPr>
            <p:ph sz="half" idx="2"/>
          </p:nvPr>
        </p:nvSpPr>
        <p:spPr>
          <a:xfrm>
            <a:off x="114781" y="991703"/>
            <a:ext cx="8936965" cy="5470820"/>
          </a:xfrm>
        </p:spPr>
        <p:txBody>
          <a:bodyPr/>
          <a:lstStyle>
            <a:lvl1pPr>
              <a:defRPr sz="2800">
                <a:latin typeface="Century Gothic" panose="020B0502020202020204" pitchFamily="34" charset="0"/>
              </a:defRPr>
            </a:lvl1pPr>
            <a:lvl2pPr>
              <a:defRPr sz="2400">
                <a:latin typeface="Century Gothic" panose="020B0502020202020204" pitchFamily="34" charset="0"/>
              </a:defRPr>
            </a:lvl2pPr>
            <a:lvl3pPr>
              <a:defRPr sz="2000">
                <a:latin typeface="Century Gothic" panose="020B0502020202020204" pitchFamily="34" charset="0"/>
              </a:defRPr>
            </a:lvl3pPr>
            <a:lvl4pPr>
              <a:defRPr sz="1800">
                <a:latin typeface="Century Gothic" panose="020B0502020202020204" pitchFamily="34" charset="0"/>
              </a:defRPr>
            </a:lvl4pPr>
            <a:lvl5pPr>
              <a:defRPr sz="1800">
                <a:latin typeface="Century Gothic" panose="020B0502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Box 14">
            <a:extLst>
              <a:ext uri="{FF2B5EF4-FFF2-40B4-BE49-F238E27FC236}">
                <a16:creationId xmlns:a16="http://schemas.microsoft.com/office/drawing/2014/main" id="{91936A15-7E3D-42C8-8B6F-68DAE1C536E4}"/>
              </a:ext>
            </a:extLst>
          </p:cNvPr>
          <p:cNvSpPr txBox="1"/>
          <p:nvPr userDrawn="1"/>
        </p:nvSpPr>
        <p:spPr>
          <a:xfrm>
            <a:off x="950212" y="6480309"/>
            <a:ext cx="7266104" cy="338554"/>
          </a:xfrm>
          <a:prstGeom prst="rect">
            <a:avLst/>
          </a:prstGeom>
          <a:noFill/>
        </p:spPr>
        <p:txBody>
          <a:bodyPr wrap="square" rtlCol="0">
            <a:spAutoFit/>
          </a:bodyPr>
          <a:lstStyle/>
          <a:p>
            <a:pPr algn="ctr"/>
            <a:r>
              <a:rPr lang="en-US" sz="800" dirty="0">
                <a:solidFill>
                  <a:schemeClr val="bg1"/>
                </a:solidFill>
                <a:latin typeface="Century Gothic" panose="020B0502020202020204" pitchFamily="34" charset="0"/>
              </a:rPr>
              <a:t>NTREIS data for Single Family residences.  Data is believed to be accurate but is not warranted.   ©2026  ChartMaster Services, LLC.  All rights reserved. This page July not be reproduced without the written permission of chartmasterchuck@aol.com.</a:t>
            </a:r>
          </a:p>
        </p:txBody>
      </p:sp>
      <p:sp>
        <p:nvSpPr>
          <p:cNvPr id="16" name="Rectangle 15">
            <a:extLst>
              <a:ext uri="{FF2B5EF4-FFF2-40B4-BE49-F238E27FC236}">
                <a16:creationId xmlns:a16="http://schemas.microsoft.com/office/drawing/2014/main" id="{F01DC870-667F-4F5D-B48C-F743FA18A7ED}"/>
              </a:ext>
            </a:extLst>
          </p:cNvPr>
          <p:cNvSpPr/>
          <p:nvPr userDrawn="1"/>
        </p:nvSpPr>
        <p:spPr>
          <a:xfrm>
            <a:off x="6965396" y="-12701"/>
            <a:ext cx="2178604" cy="7734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endParaRPr lang="en-US" sz="800" dirty="0">
              <a:solidFill>
                <a:schemeClr val="bg1"/>
              </a:solidFill>
              <a:latin typeface="Century Gothic" panose="020B0502020202020204" pitchFamily="34" charset="0"/>
            </a:endParaRPr>
          </a:p>
        </p:txBody>
      </p:sp>
      <p:grpSp>
        <p:nvGrpSpPr>
          <p:cNvPr id="33" name="Group 32">
            <a:extLst>
              <a:ext uri="{FF2B5EF4-FFF2-40B4-BE49-F238E27FC236}">
                <a16:creationId xmlns:a16="http://schemas.microsoft.com/office/drawing/2014/main" id="{35F4AD79-CF4D-42F2-A7FA-6FFAED059678}"/>
              </a:ext>
            </a:extLst>
          </p:cNvPr>
          <p:cNvGrpSpPr/>
          <p:nvPr userDrawn="1"/>
        </p:nvGrpSpPr>
        <p:grpSpPr>
          <a:xfrm>
            <a:off x="-1010" y="6576197"/>
            <a:ext cx="9145010" cy="281803"/>
            <a:chOff x="11264" y="6400799"/>
            <a:chExt cx="9145010" cy="497572"/>
          </a:xfrm>
        </p:grpSpPr>
        <p:sp>
          <p:nvSpPr>
            <p:cNvPr id="34" name="Rectangle 33">
              <a:extLst>
                <a:ext uri="{FF2B5EF4-FFF2-40B4-BE49-F238E27FC236}">
                  <a16:creationId xmlns:a16="http://schemas.microsoft.com/office/drawing/2014/main" id="{61A4BB4E-2418-4745-95F7-3B09F52C1A7E}"/>
                </a:ext>
              </a:extLst>
            </p:cNvPr>
            <p:cNvSpPr/>
            <p:nvPr userDrawn="1"/>
          </p:nvSpPr>
          <p:spPr>
            <a:xfrm>
              <a:off x="11264" y="6400799"/>
              <a:ext cx="9145010" cy="49757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5" name="Straight Connector 34">
              <a:extLst>
                <a:ext uri="{FF2B5EF4-FFF2-40B4-BE49-F238E27FC236}">
                  <a16:creationId xmlns:a16="http://schemas.microsoft.com/office/drawing/2014/main" id="{A724FA90-B5E3-4118-BE2A-86E38A9D800A}"/>
                </a:ext>
              </a:extLst>
            </p:cNvPr>
            <p:cNvCxnSpPr/>
            <p:nvPr userDrawn="1"/>
          </p:nvCxnSpPr>
          <p:spPr>
            <a:xfrm>
              <a:off x="11264" y="6400800"/>
              <a:ext cx="9144000" cy="0"/>
            </a:xfrm>
            <a:prstGeom prst="line">
              <a:avLst/>
            </a:prstGeom>
            <a:ln w="28575">
              <a:solidFill>
                <a:srgbClr val="B40101"/>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EF581363-BC30-96DB-5EE5-4625340B7438}"/>
              </a:ext>
            </a:extLst>
          </p:cNvPr>
          <p:cNvSpPr txBox="1"/>
          <p:nvPr userDrawn="1"/>
        </p:nvSpPr>
        <p:spPr>
          <a:xfrm>
            <a:off x="1966287" y="6581001"/>
            <a:ext cx="5072868" cy="276999"/>
          </a:xfrm>
          <a:prstGeom prst="rect">
            <a:avLst/>
          </a:prstGeom>
          <a:noFill/>
        </p:spPr>
        <p:txBody>
          <a:bodyPr wrap="square" rtlCol="0">
            <a:spAutoFit/>
          </a:bodyPr>
          <a:lstStyle/>
          <a:p>
            <a:pPr algn="ctr"/>
            <a:r>
              <a:rPr lang="en-US" sz="600" dirty="0">
                <a:solidFill>
                  <a:schemeClr val="bg1"/>
                </a:solidFill>
                <a:latin typeface="Century Gothic" panose="020B0502020202020204" pitchFamily="34" charset="0"/>
              </a:rPr>
              <a:t>MLSOK data for Single Family Residences.  Data is believed to be accurate but is not warranted.   ©2026  ChartMaster Services, LLC.  All rights reserved. This page shall not be reproduced without the written permission of JeromyTrask@kw.com.</a:t>
            </a:r>
          </a:p>
        </p:txBody>
      </p:sp>
      <p:grpSp>
        <p:nvGrpSpPr>
          <p:cNvPr id="12" name="Group 11">
            <a:extLst>
              <a:ext uri="{FF2B5EF4-FFF2-40B4-BE49-F238E27FC236}">
                <a16:creationId xmlns:a16="http://schemas.microsoft.com/office/drawing/2014/main" id="{CB04D919-0415-B4AC-F64C-D18B499EBFA2}"/>
              </a:ext>
            </a:extLst>
          </p:cNvPr>
          <p:cNvGrpSpPr/>
          <p:nvPr userDrawn="1"/>
        </p:nvGrpSpPr>
        <p:grpSpPr>
          <a:xfrm>
            <a:off x="-1009" y="-12536"/>
            <a:ext cx="6585916" cy="800093"/>
            <a:chOff x="-1009" y="-12536"/>
            <a:chExt cx="6585916" cy="800093"/>
          </a:xfrm>
        </p:grpSpPr>
        <p:grpSp>
          <p:nvGrpSpPr>
            <p:cNvPr id="13" name="Group 12">
              <a:extLst>
                <a:ext uri="{FF2B5EF4-FFF2-40B4-BE49-F238E27FC236}">
                  <a16:creationId xmlns:a16="http://schemas.microsoft.com/office/drawing/2014/main" id="{7B21D5C0-0CFC-E8A6-0C38-A4D89E7FDAD0}"/>
                </a:ext>
              </a:extLst>
            </p:cNvPr>
            <p:cNvGrpSpPr/>
            <p:nvPr userDrawn="1"/>
          </p:nvGrpSpPr>
          <p:grpSpPr>
            <a:xfrm>
              <a:off x="-1009" y="-12536"/>
              <a:ext cx="6585916" cy="800093"/>
              <a:chOff x="-1" y="-2"/>
              <a:chExt cx="6585917" cy="922944"/>
            </a:xfrm>
          </p:grpSpPr>
          <p:sp>
            <p:nvSpPr>
              <p:cNvPr id="17" name="Rectangle 16">
                <a:extLst>
                  <a:ext uri="{FF2B5EF4-FFF2-40B4-BE49-F238E27FC236}">
                    <a16:creationId xmlns:a16="http://schemas.microsoft.com/office/drawing/2014/main" id="{BFDC8F20-9DAA-B18C-09E8-8107DE7A65E6}"/>
                  </a:ext>
                </a:extLst>
              </p:cNvPr>
              <p:cNvSpPr/>
              <p:nvPr userDrawn="1"/>
            </p:nvSpPr>
            <p:spPr>
              <a:xfrm>
                <a:off x="-1" y="0"/>
                <a:ext cx="6585917" cy="89205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8" name="TextBox 17">
                <a:extLst>
                  <a:ext uri="{FF2B5EF4-FFF2-40B4-BE49-F238E27FC236}">
                    <a16:creationId xmlns:a16="http://schemas.microsoft.com/office/drawing/2014/main" id="{3ED2AEC1-285B-2BC5-D538-31824C468610}"/>
                  </a:ext>
                </a:extLst>
              </p:cNvPr>
              <p:cNvSpPr txBox="1"/>
              <p:nvPr userDrawn="1"/>
            </p:nvSpPr>
            <p:spPr>
              <a:xfrm>
                <a:off x="1007437" y="26480"/>
                <a:ext cx="4349227" cy="896462"/>
              </a:xfrm>
              <a:prstGeom prst="rect">
                <a:avLst/>
              </a:prstGeom>
              <a:noFill/>
            </p:spPr>
            <p:txBody>
              <a:bodyPr wrap="square" rtlCol="0">
                <a:spAutoFit/>
              </a:bodyPr>
              <a:lstStyle/>
              <a:p>
                <a:pPr algn="l"/>
                <a:r>
                  <a:rPr lang="en-US" sz="1200" dirty="0">
                    <a:solidFill>
                      <a:srgbClr val="C00000"/>
                    </a:solidFill>
                    <a:latin typeface="Century Gothic" panose="020B0502020202020204" pitchFamily="34" charset="0"/>
                    <a:cs typeface="Arial" panose="020B0604020202020204" pitchFamily="34" charset="0"/>
                  </a:rPr>
                  <a:t>July 2026</a:t>
                </a:r>
              </a:p>
              <a:p>
                <a:pPr algn="l"/>
                <a:r>
                  <a:rPr lang="en-US" sz="1400" dirty="0">
                    <a:solidFill>
                      <a:schemeClr val="bg1"/>
                    </a:solidFill>
                    <a:latin typeface="Century Gothic" panose="020B0502020202020204" pitchFamily="34" charset="0"/>
                    <a:cs typeface="Arial" panose="020B0604020202020204" pitchFamily="34" charset="0"/>
                  </a:rPr>
                  <a:t>Greater Oklahoma City Monthly Market Report</a:t>
                </a:r>
                <a:br>
                  <a:rPr lang="en-US" sz="1400" dirty="0">
                    <a:solidFill>
                      <a:schemeClr val="bg1"/>
                    </a:solidFill>
                    <a:latin typeface="Century Gothic" panose="020B0502020202020204" pitchFamily="34" charset="0"/>
                    <a:cs typeface="Arial" panose="020B0604020202020204" pitchFamily="34" charset="0"/>
                  </a:rPr>
                </a:br>
                <a:r>
                  <a:rPr lang="en-US" sz="1050" dirty="0">
                    <a:solidFill>
                      <a:schemeClr val="bg1"/>
                    </a:solidFill>
                    <a:latin typeface="Century Gothic" panose="020B0502020202020204" pitchFamily="34" charset="0"/>
                    <a:cs typeface="Arial" panose="020B0604020202020204" pitchFamily="34" charset="0"/>
                  </a:rPr>
                  <a:t>Single Family Residences In: </a:t>
                </a:r>
                <a:r>
                  <a:rPr lang="en-US" sz="800" dirty="0">
                    <a:ln w="11430"/>
                    <a:solidFill>
                      <a:schemeClr val="bg1"/>
                    </a:solidFill>
                    <a:latin typeface="Century Gothic" panose="020B0502020202020204" pitchFamily="34" charset="0"/>
                  </a:rPr>
                  <a:t>Canadian, Cleveland, Grady, Lincoln, Logan, McClain, Oklahoma, Pottawatomie &amp; Payne Counties</a:t>
                </a:r>
                <a:endParaRPr lang="en-US" sz="700" dirty="0">
                  <a:ln w="11430"/>
                  <a:solidFill>
                    <a:schemeClr val="bg1"/>
                  </a:solidFill>
                  <a:latin typeface="Century Gothic" panose="020B0502020202020204" pitchFamily="34" charset="0"/>
                </a:endParaRPr>
              </a:p>
            </p:txBody>
          </p:sp>
          <p:sp>
            <p:nvSpPr>
              <p:cNvPr id="19" name="Rectangle 18">
                <a:extLst>
                  <a:ext uri="{FF2B5EF4-FFF2-40B4-BE49-F238E27FC236}">
                    <a16:creationId xmlns:a16="http://schemas.microsoft.com/office/drawing/2014/main" id="{9FCC1036-CF7E-725C-F62D-6CA7BB4C0F3A}"/>
                  </a:ext>
                </a:extLst>
              </p:cNvPr>
              <p:cNvSpPr/>
              <p:nvPr userDrawn="1"/>
            </p:nvSpPr>
            <p:spPr>
              <a:xfrm>
                <a:off x="805124" y="-2"/>
                <a:ext cx="69274" cy="89205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C00000"/>
                  </a:solidFill>
                </a:endParaRPr>
              </a:p>
            </p:txBody>
          </p:sp>
        </p:grpSp>
        <p:pic>
          <p:nvPicPr>
            <p:cNvPr id="14" name="Picture 13" descr="Icon&#10;&#10;Description automatically generated">
              <a:extLst>
                <a:ext uri="{FF2B5EF4-FFF2-40B4-BE49-F238E27FC236}">
                  <a16:creationId xmlns:a16="http://schemas.microsoft.com/office/drawing/2014/main" id="{19D407BE-C0A3-CFF4-954A-C915F68D3BF8}"/>
                </a:ext>
              </a:extLst>
            </p:cNvPr>
            <p:cNvPicPr>
              <a:picLocks noChangeAspect="1"/>
            </p:cNvPicPr>
            <p:nvPr userDrawn="1"/>
          </p:nvPicPr>
          <p:blipFill>
            <a:blip r:embed="rId2"/>
            <a:stretch>
              <a:fillRect/>
            </a:stretch>
          </p:blipFill>
          <p:spPr>
            <a:xfrm>
              <a:off x="245281" y="124950"/>
              <a:ext cx="347182" cy="522152"/>
            </a:xfrm>
            <a:prstGeom prst="rect">
              <a:avLst/>
            </a:prstGeom>
          </p:spPr>
        </p:pic>
      </p:grpSp>
      <p:sp>
        <p:nvSpPr>
          <p:cNvPr id="5" name="Rectangle 4">
            <a:extLst>
              <a:ext uri="{FF2B5EF4-FFF2-40B4-BE49-F238E27FC236}">
                <a16:creationId xmlns:a16="http://schemas.microsoft.com/office/drawing/2014/main" id="{0D9F2249-5CB2-FE94-F411-60B712EB1387}"/>
              </a:ext>
            </a:extLst>
          </p:cNvPr>
          <p:cNvSpPr/>
          <p:nvPr userDrawn="1"/>
        </p:nvSpPr>
        <p:spPr>
          <a:xfrm>
            <a:off x="5355654" y="-13806"/>
            <a:ext cx="69274" cy="77331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C00000"/>
              </a:solidFill>
            </a:endParaRPr>
          </a:p>
        </p:txBody>
      </p:sp>
      <p:pic>
        <p:nvPicPr>
          <p:cNvPr id="6" name="Picture 5" descr="A black and white logo&#10;&#10;Description automatically generated with low confidence">
            <a:extLst>
              <a:ext uri="{FF2B5EF4-FFF2-40B4-BE49-F238E27FC236}">
                <a16:creationId xmlns:a16="http://schemas.microsoft.com/office/drawing/2014/main" id="{4D96A4F0-3667-24B4-0BE0-AA759B73E4B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57966" y="151256"/>
            <a:ext cx="947799" cy="431876"/>
          </a:xfrm>
          <a:prstGeom prst="rect">
            <a:avLst/>
          </a:prstGeom>
        </p:spPr>
      </p:pic>
    </p:spTree>
    <p:extLst>
      <p:ext uri="{BB962C8B-B14F-4D97-AF65-F5344CB8AC3E}">
        <p14:creationId xmlns:p14="http://schemas.microsoft.com/office/powerpoint/2010/main" val="301872719"/>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4_Two Content">
    <p:bg>
      <p:bgRef idx="1001">
        <a:schemeClr val="bg1"/>
      </p:bgRef>
    </p:bg>
    <p:spTree>
      <p:nvGrpSpPr>
        <p:cNvPr id="1" name=""/>
        <p:cNvGrpSpPr/>
        <p:nvPr/>
      </p:nvGrpSpPr>
      <p:grpSpPr>
        <a:xfrm>
          <a:off x="0" y="0"/>
          <a:ext cx="0" cy="0"/>
          <a:chOff x="0" y="0"/>
          <a:chExt cx="0" cy="0"/>
        </a:xfrm>
      </p:grpSpPr>
      <p:sp>
        <p:nvSpPr>
          <p:cNvPr id="25" name="Content Placeholder 3">
            <a:extLst>
              <a:ext uri="{FF2B5EF4-FFF2-40B4-BE49-F238E27FC236}">
                <a16:creationId xmlns:a16="http://schemas.microsoft.com/office/drawing/2014/main" id="{CF5763AB-CDB8-4F78-9CAD-476D7D84AABD}"/>
              </a:ext>
            </a:extLst>
          </p:cNvPr>
          <p:cNvSpPr>
            <a:spLocks noGrp="1"/>
          </p:cNvSpPr>
          <p:nvPr>
            <p:ph sz="half" idx="2"/>
          </p:nvPr>
        </p:nvSpPr>
        <p:spPr>
          <a:xfrm>
            <a:off x="112143" y="839544"/>
            <a:ext cx="8936965" cy="5640762"/>
          </a:xfrm>
        </p:spPr>
        <p:txBody>
          <a:bodyPr/>
          <a:lstStyle>
            <a:lvl1pPr>
              <a:defRPr sz="2800">
                <a:latin typeface="Century Gothic" panose="020B0502020202020204" pitchFamily="34" charset="0"/>
              </a:defRPr>
            </a:lvl1pPr>
            <a:lvl2pPr>
              <a:defRPr sz="2400">
                <a:latin typeface="Century Gothic" panose="020B0502020202020204" pitchFamily="34" charset="0"/>
              </a:defRPr>
            </a:lvl2pPr>
            <a:lvl3pPr>
              <a:defRPr sz="2000">
                <a:latin typeface="Century Gothic" panose="020B0502020202020204" pitchFamily="34" charset="0"/>
              </a:defRPr>
            </a:lvl3pPr>
            <a:lvl4pPr>
              <a:defRPr sz="1800">
                <a:latin typeface="Century Gothic" panose="020B0502020202020204" pitchFamily="34" charset="0"/>
              </a:defRPr>
            </a:lvl4pPr>
            <a:lvl5pPr>
              <a:defRPr sz="1800">
                <a:latin typeface="Century Gothic" panose="020B0502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Box 14">
            <a:extLst>
              <a:ext uri="{FF2B5EF4-FFF2-40B4-BE49-F238E27FC236}">
                <a16:creationId xmlns:a16="http://schemas.microsoft.com/office/drawing/2014/main" id="{91936A15-7E3D-42C8-8B6F-68DAE1C536E4}"/>
              </a:ext>
            </a:extLst>
          </p:cNvPr>
          <p:cNvSpPr txBox="1"/>
          <p:nvPr userDrawn="1"/>
        </p:nvSpPr>
        <p:spPr>
          <a:xfrm>
            <a:off x="950212" y="6480309"/>
            <a:ext cx="7266104" cy="338554"/>
          </a:xfrm>
          <a:prstGeom prst="rect">
            <a:avLst/>
          </a:prstGeom>
          <a:noFill/>
        </p:spPr>
        <p:txBody>
          <a:bodyPr wrap="square" rtlCol="0">
            <a:spAutoFit/>
          </a:bodyPr>
          <a:lstStyle/>
          <a:p>
            <a:pPr algn="ctr"/>
            <a:r>
              <a:rPr lang="en-US" sz="800" dirty="0">
                <a:solidFill>
                  <a:schemeClr val="bg1"/>
                </a:solidFill>
                <a:latin typeface="Century Gothic" panose="020B0502020202020204" pitchFamily="34" charset="0"/>
              </a:rPr>
              <a:t>NTREIS data for Single Family residences.  Data is believed to be accurate but is not warranted.   ©2026  ChartMaster Services, LLC.  All rights reserved. This page July not be reproduced without the written permission of chartmasterchuck@aol.com.</a:t>
            </a:r>
          </a:p>
        </p:txBody>
      </p:sp>
      <p:sp>
        <p:nvSpPr>
          <p:cNvPr id="16" name="Rectangle 15">
            <a:extLst>
              <a:ext uri="{FF2B5EF4-FFF2-40B4-BE49-F238E27FC236}">
                <a16:creationId xmlns:a16="http://schemas.microsoft.com/office/drawing/2014/main" id="{F01DC870-667F-4F5D-B48C-F743FA18A7ED}"/>
              </a:ext>
            </a:extLst>
          </p:cNvPr>
          <p:cNvSpPr/>
          <p:nvPr userDrawn="1"/>
        </p:nvSpPr>
        <p:spPr>
          <a:xfrm>
            <a:off x="6965396" y="-12701"/>
            <a:ext cx="2178604" cy="7734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endParaRPr lang="en-US" sz="800" dirty="0">
              <a:solidFill>
                <a:schemeClr val="bg1"/>
              </a:solidFill>
              <a:latin typeface="Century Gothic" panose="020B0502020202020204" pitchFamily="34" charset="0"/>
            </a:endParaRPr>
          </a:p>
        </p:txBody>
      </p:sp>
      <p:pic>
        <p:nvPicPr>
          <p:cNvPr id="31" name="Picture 30" descr="A black and white logo&#10;&#10;Description automatically generated with low confidence">
            <a:extLst>
              <a:ext uri="{FF2B5EF4-FFF2-40B4-BE49-F238E27FC236}">
                <a16:creationId xmlns:a16="http://schemas.microsoft.com/office/drawing/2014/main" id="{CD109086-C4D3-43FB-AF69-6122F2B04E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31036" y="99233"/>
            <a:ext cx="1217475" cy="554757"/>
          </a:xfrm>
          <a:prstGeom prst="rect">
            <a:avLst/>
          </a:prstGeom>
        </p:spPr>
      </p:pic>
      <p:grpSp>
        <p:nvGrpSpPr>
          <p:cNvPr id="33" name="Group 32">
            <a:extLst>
              <a:ext uri="{FF2B5EF4-FFF2-40B4-BE49-F238E27FC236}">
                <a16:creationId xmlns:a16="http://schemas.microsoft.com/office/drawing/2014/main" id="{35F4AD79-CF4D-42F2-A7FA-6FFAED059678}"/>
              </a:ext>
            </a:extLst>
          </p:cNvPr>
          <p:cNvGrpSpPr/>
          <p:nvPr userDrawn="1"/>
        </p:nvGrpSpPr>
        <p:grpSpPr>
          <a:xfrm>
            <a:off x="-1010" y="6576197"/>
            <a:ext cx="9145010" cy="281803"/>
            <a:chOff x="11264" y="6400799"/>
            <a:chExt cx="9145010" cy="497572"/>
          </a:xfrm>
        </p:grpSpPr>
        <p:sp>
          <p:nvSpPr>
            <p:cNvPr id="34" name="Rectangle 33">
              <a:extLst>
                <a:ext uri="{FF2B5EF4-FFF2-40B4-BE49-F238E27FC236}">
                  <a16:creationId xmlns:a16="http://schemas.microsoft.com/office/drawing/2014/main" id="{61A4BB4E-2418-4745-95F7-3B09F52C1A7E}"/>
                </a:ext>
              </a:extLst>
            </p:cNvPr>
            <p:cNvSpPr/>
            <p:nvPr userDrawn="1"/>
          </p:nvSpPr>
          <p:spPr>
            <a:xfrm>
              <a:off x="11264" y="6400799"/>
              <a:ext cx="9145010" cy="49757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5" name="Straight Connector 34">
              <a:extLst>
                <a:ext uri="{FF2B5EF4-FFF2-40B4-BE49-F238E27FC236}">
                  <a16:creationId xmlns:a16="http://schemas.microsoft.com/office/drawing/2014/main" id="{A724FA90-B5E3-4118-BE2A-86E38A9D800A}"/>
                </a:ext>
              </a:extLst>
            </p:cNvPr>
            <p:cNvCxnSpPr/>
            <p:nvPr userDrawn="1"/>
          </p:nvCxnSpPr>
          <p:spPr>
            <a:xfrm>
              <a:off x="11264" y="6400800"/>
              <a:ext cx="9144000" cy="0"/>
            </a:xfrm>
            <a:prstGeom prst="line">
              <a:avLst/>
            </a:prstGeom>
            <a:ln w="28575">
              <a:solidFill>
                <a:srgbClr val="B40101"/>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DC1CF4D4-52B0-E7D1-F9A2-47D2C2DFB351}"/>
              </a:ext>
            </a:extLst>
          </p:cNvPr>
          <p:cNvSpPr txBox="1"/>
          <p:nvPr userDrawn="1"/>
        </p:nvSpPr>
        <p:spPr>
          <a:xfrm>
            <a:off x="1966287" y="6581001"/>
            <a:ext cx="5090121" cy="276999"/>
          </a:xfrm>
          <a:prstGeom prst="rect">
            <a:avLst/>
          </a:prstGeom>
          <a:noFill/>
        </p:spPr>
        <p:txBody>
          <a:bodyPr wrap="square" rtlCol="0">
            <a:spAutoFit/>
          </a:bodyPr>
          <a:lstStyle/>
          <a:p>
            <a:pPr algn="ctr"/>
            <a:r>
              <a:rPr lang="en-US" sz="600" dirty="0">
                <a:solidFill>
                  <a:schemeClr val="bg1"/>
                </a:solidFill>
                <a:latin typeface="Century Gothic" panose="020B0502020202020204" pitchFamily="34" charset="0"/>
              </a:rPr>
              <a:t>MLSOK data for Single Family Residences.  Data is believed to be accurate but is not warranted.   ©2026  ChartMaster Services, LLC.  All rights reserved. This page shall not be reproduced without the written permission of JeromyTrask@kw.com.</a:t>
            </a:r>
          </a:p>
        </p:txBody>
      </p:sp>
      <p:grpSp>
        <p:nvGrpSpPr>
          <p:cNvPr id="6" name="Group 5">
            <a:extLst>
              <a:ext uri="{FF2B5EF4-FFF2-40B4-BE49-F238E27FC236}">
                <a16:creationId xmlns:a16="http://schemas.microsoft.com/office/drawing/2014/main" id="{42C8CC1C-F98E-72E8-86F2-B1223B9A1EEA}"/>
              </a:ext>
            </a:extLst>
          </p:cNvPr>
          <p:cNvGrpSpPr/>
          <p:nvPr userDrawn="1"/>
        </p:nvGrpSpPr>
        <p:grpSpPr>
          <a:xfrm>
            <a:off x="-1009" y="-12536"/>
            <a:ext cx="6585916" cy="800093"/>
            <a:chOff x="-1009" y="-12536"/>
            <a:chExt cx="6585916" cy="800093"/>
          </a:xfrm>
        </p:grpSpPr>
        <p:grpSp>
          <p:nvGrpSpPr>
            <p:cNvPr id="8" name="Group 7">
              <a:extLst>
                <a:ext uri="{FF2B5EF4-FFF2-40B4-BE49-F238E27FC236}">
                  <a16:creationId xmlns:a16="http://schemas.microsoft.com/office/drawing/2014/main" id="{D701124D-22CF-D7E0-FAAF-FB0CF9532F62}"/>
                </a:ext>
              </a:extLst>
            </p:cNvPr>
            <p:cNvGrpSpPr/>
            <p:nvPr userDrawn="1"/>
          </p:nvGrpSpPr>
          <p:grpSpPr>
            <a:xfrm>
              <a:off x="-1009" y="-12536"/>
              <a:ext cx="6585916" cy="800093"/>
              <a:chOff x="-1" y="-2"/>
              <a:chExt cx="6585917" cy="922944"/>
            </a:xfrm>
          </p:grpSpPr>
          <p:sp>
            <p:nvSpPr>
              <p:cNvPr id="11" name="Rectangle 10">
                <a:extLst>
                  <a:ext uri="{FF2B5EF4-FFF2-40B4-BE49-F238E27FC236}">
                    <a16:creationId xmlns:a16="http://schemas.microsoft.com/office/drawing/2014/main" id="{BCAF019C-3DE1-7286-D2DD-DDE2D46BA749}"/>
                  </a:ext>
                </a:extLst>
              </p:cNvPr>
              <p:cNvSpPr/>
              <p:nvPr userDrawn="1"/>
            </p:nvSpPr>
            <p:spPr>
              <a:xfrm>
                <a:off x="-1" y="0"/>
                <a:ext cx="6585917" cy="89205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TextBox 11">
                <a:extLst>
                  <a:ext uri="{FF2B5EF4-FFF2-40B4-BE49-F238E27FC236}">
                    <a16:creationId xmlns:a16="http://schemas.microsoft.com/office/drawing/2014/main" id="{C0737B31-A647-EDC7-BA71-72E79AC1B3D3}"/>
                  </a:ext>
                </a:extLst>
              </p:cNvPr>
              <p:cNvSpPr txBox="1"/>
              <p:nvPr userDrawn="1"/>
            </p:nvSpPr>
            <p:spPr>
              <a:xfrm>
                <a:off x="1007436" y="26480"/>
                <a:ext cx="5578480" cy="896462"/>
              </a:xfrm>
              <a:prstGeom prst="rect">
                <a:avLst/>
              </a:prstGeom>
              <a:noFill/>
            </p:spPr>
            <p:txBody>
              <a:bodyPr wrap="square" rtlCol="0">
                <a:spAutoFit/>
              </a:bodyPr>
              <a:lstStyle/>
              <a:p>
                <a:pPr algn="l"/>
                <a:r>
                  <a:rPr lang="en-US" sz="1200" dirty="0">
                    <a:solidFill>
                      <a:srgbClr val="C00000"/>
                    </a:solidFill>
                    <a:latin typeface="Century Gothic" panose="020B0502020202020204" pitchFamily="34" charset="0"/>
                    <a:cs typeface="Arial" panose="020B0604020202020204" pitchFamily="34" charset="0"/>
                  </a:rPr>
                  <a:t>July 2026</a:t>
                </a:r>
              </a:p>
              <a:p>
                <a:pPr algn="l"/>
                <a:r>
                  <a:rPr lang="en-US" sz="1400" dirty="0">
                    <a:solidFill>
                      <a:schemeClr val="bg1"/>
                    </a:solidFill>
                    <a:latin typeface="Century Gothic" panose="020B0502020202020204" pitchFamily="34" charset="0"/>
                    <a:cs typeface="Arial" panose="020B0604020202020204" pitchFamily="34" charset="0"/>
                  </a:rPr>
                  <a:t>Greater Oklahoma City Monthly Market Report</a:t>
                </a:r>
                <a:br>
                  <a:rPr lang="en-US" sz="1400" dirty="0">
                    <a:solidFill>
                      <a:schemeClr val="bg1"/>
                    </a:solidFill>
                    <a:latin typeface="Century Gothic" panose="020B0502020202020204" pitchFamily="34" charset="0"/>
                    <a:cs typeface="Arial" panose="020B0604020202020204" pitchFamily="34" charset="0"/>
                  </a:rPr>
                </a:br>
                <a:r>
                  <a:rPr lang="en-US" sz="1050" dirty="0">
                    <a:solidFill>
                      <a:schemeClr val="bg1"/>
                    </a:solidFill>
                    <a:latin typeface="Century Gothic" panose="020B0502020202020204" pitchFamily="34" charset="0"/>
                    <a:cs typeface="Arial" panose="020B0604020202020204" pitchFamily="34" charset="0"/>
                  </a:rPr>
                  <a:t>Single Family Residences In:</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800" dirty="0">
                    <a:ln w="11430"/>
                    <a:solidFill>
                      <a:schemeClr val="bg1"/>
                    </a:solidFill>
                    <a:latin typeface="Century Gothic" panose="020B0502020202020204" pitchFamily="34" charset="0"/>
                  </a:rPr>
                  <a:t>Canadian, Cleveland, Grady, Lincoln, Logan, McClain, Oklahoma, Pottawatomie &amp; Payne Counties</a:t>
                </a:r>
                <a:endParaRPr lang="en-US" sz="700" dirty="0">
                  <a:ln w="11430"/>
                  <a:solidFill>
                    <a:schemeClr val="bg1"/>
                  </a:solidFill>
                  <a:latin typeface="Century Gothic" panose="020B0502020202020204" pitchFamily="34" charset="0"/>
                </a:endParaRPr>
              </a:p>
            </p:txBody>
          </p:sp>
          <p:sp>
            <p:nvSpPr>
              <p:cNvPr id="13" name="Rectangle 12">
                <a:extLst>
                  <a:ext uri="{FF2B5EF4-FFF2-40B4-BE49-F238E27FC236}">
                    <a16:creationId xmlns:a16="http://schemas.microsoft.com/office/drawing/2014/main" id="{980D15B7-B3BD-E5FB-2273-BC3041145156}"/>
                  </a:ext>
                </a:extLst>
              </p:cNvPr>
              <p:cNvSpPr/>
              <p:nvPr userDrawn="1"/>
            </p:nvSpPr>
            <p:spPr>
              <a:xfrm>
                <a:off x="805124" y="-2"/>
                <a:ext cx="69274" cy="89205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C00000"/>
                  </a:solidFill>
                </a:endParaRPr>
              </a:p>
            </p:txBody>
          </p:sp>
        </p:grpSp>
        <p:pic>
          <p:nvPicPr>
            <p:cNvPr id="10" name="Picture 9" descr="Icon&#10;&#10;Description automatically generated">
              <a:extLst>
                <a:ext uri="{FF2B5EF4-FFF2-40B4-BE49-F238E27FC236}">
                  <a16:creationId xmlns:a16="http://schemas.microsoft.com/office/drawing/2014/main" id="{7D0F259E-3713-5665-D905-129077241257}"/>
                </a:ext>
              </a:extLst>
            </p:cNvPr>
            <p:cNvPicPr>
              <a:picLocks noChangeAspect="1"/>
            </p:cNvPicPr>
            <p:nvPr userDrawn="1"/>
          </p:nvPicPr>
          <p:blipFill>
            <a:blip r:embed="rId3"/>
            <a:stretch>
              <a:fillRect/>
            </a:stretch>
          </p:blipFill>
          <p:spPr>
            <a:xfrm>
              <a:off x="245281" y="124950"/>
              <a:ext cx="347182" cy="522152"/>
            </a:xfrm>
            <a:prstGeom prst="rect">
              <a:avLst/>
            </a:prstGeom>
          </p:spPr>
        </p:pic>
      </p:grpSp>
    </p:spTree>
    <p:extLst>
      <p:ext uri="{BB962C8B-B14F-4D97-AF65-F5344CB8AC3E}">
        <p14:creationId xmlns:p14="http://schemas.microsoft.com/office/powerpoint/2010/main" val="3573913141"/>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6_Two Content">
    <p:bg>
      <p:bgRef idx="1001">
        <a:schemeClr val="bg1"/>
      </p:bgRef>
    </p:bg>
    <p:spTree>
      <p:nvGrpSpPr>
        <p:cNvPr id="1" name=""/>
        <p:cNvGrpSpPr/>
        <p:nvPr/>
      </p:nvGrpSpPr>
      <p:grpSpPr>
        <a:xfrm>
          <a:off x="0" y="0"/>
          <a:ext cx="0" cy="0"/>
          <a:chOff x="0" y="0"/>
          <a:chExt cx="0" cy="0"/>
        </a:xfrm>
      </p:grpSpPr>
      <p:sp>
        <p:nvSpPr>
          <p:cNvPr id="25" name="Content Placeholder 3">
            <a:extLst>
              <a:ext uri="{FF2B5EF4-FFF2-40B4-BE49-F238E27FC236}">
                <a16:creationId xmlns:a16="http://schemas.microsoft.com/office/drawing/2014/main" id="{CF5763AB-CDB8-4F78-9CAD-476D7D84AABD}"/>
              </a:ext>
            </a:extLst>
          </p:cNvPr>
          <p:cNvSpPr>
            <a:spLocks noGrp="1"/>
          </p:cNvSpPr>
          <p:nvPr>
            <p:ph sz="half" idx="2"/>
          </p:nvPr>
        </p:nvSpPr>
        <p:spPr>
          <a:xfrm>
            <a:off x="256190" y="1018215"/>
            <a:ext cx="8594512" cy="5375854"/>
          </a:xfrm>
        </p:spPr>
        <p:txBody>
          <a:bodyPr/>
          <a:lstStyle>
            <a:lvl1pPr>
              <a:defRPr sz="2800">
                <a:latin typeface="Century Gothic" panose="020B0502020202020204" pitchFamily="34" charset="0"/>
              </a:defRPr>
            </a:lvl1pPr>
            <a:lvl2pPr>
              <a:defRPr sz="2400">
                <a:latin typeface="Century Gothic" panose="020B0502020202020204" pitchFamily="34" charset="0"/>
              </a:defRPr>
            </a:lvl2pPr>
            <a:lvl3pPr>
              <a:defRPr sz="2000">
                <a:latin typeface="Century Gothic" panose="020B0502020202020204" pitchFamily="34" charset="0"/>
              </a:defRPr>
            </a:lvl3pPr>
            <a:lvl4pPr>
              <a:defRPr sz="1800">
                <a:latin typeface="Century Gothic" panose="020B0502020202020204" pitchFamily="34" charset="0"/>
              </a:defRPr>
            </a:lvl4pPr>
            <a:lvl5pPr>
              <a:defRPr sz="1800">
                <a:latin typeface="Century Gothic" panose="020B0502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Box 14">
            <a:extLst>
              <a:ext uri="{FF2B5EF4-FFF2-40B4-BE49-F238E27FC236}">
                <a16:creationId xmlns:a16="http://schemas.microsoft.com/office/drawing/2014/main" id="{91936A15-7E3D-42C8-8B6F-68DAE1C536E4}"/>
              </a:ext>
            </a:extLst>
          </p:cNvPr>
          <p:cNvSpPr txBox="1"/>
          <p:nvPr userDrawn="1"/>
        </p:nvSpPr>
        <p:spPr>
          <a:xfrm>
            <a:off x="950212" y="6480309"/>
            <a:ext cx="7266104" cy="338554"/>
          </a:xfrm>
          <a:prstGeom prst="rect">
            <a:avLst/>
          </a:prstGeom>
          <a:noFill/>
        </p:spPr>
        <p:txBody>
          <a:bodyPr wrap="square" rtlCol="0">
            <a:spAutoFit/>
          </a:bodyPr>
          <a:lstStyle/>
          <a:p>
            <a:pPr algn="ctr"/>
            <a:r>
              <a:rPr lang="en-US" sz="800" dirty="0">
                <a:solidFill>
                  <a:schemeClr val="bg1"/>
                </a:solidFill>
                <a:latin typeface="Century Gothic" panose="020B0502020202020204" pitchFamily="34" charset="0"/>
              </a:rPr>
              <a:t>NTREIS data for Single Family residences.  Data is believed to be accurate but is not warranted.   ©2026  ChartMaster Services, LLC.  All rights reserved. This page July not be reproduced without the written permission of chartmasterchuck@aol.com.</a:t>
            </a:r>
          </a:p>
        </p:txBody>
      </p:sp>
      <p:sp>
        <p:nvSpPr>
          <p:cNvPr id="16" name="Rectangle 15">
            <a:extLst>
              <a:ext uri="{FF2B5EF4-FFF2-40B4-BE49-F238E27FC236}">
                <a16:creationId xmlns:a16="http://schemas.microsoft.com/office/drawing/2014/main" id="{F01DC870-667F-4F5D-B48C-F743FA18A7ED}"/>
              </a:ext>
            </a:extLst>
          </p:cNvPr>
          <p:cNvSpPr/>
          <p:nvPr userDrawn="1"/>
        </p:nvSpPr>
        <p:spPr>
          <a:xfrm>
            <a:off x="6965396" y="-12701"/>
            <a:ext cx="2178604" cy="7734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endParaRPr lang="en-US" sz="800" dirty="0">
              <a:solidFill>
                <a:schemeClr val="bg1"/>
              </a:solidFill>
              <a:latin typeface="Century Gothic" panose="020B0502020202020204" pitchFamily="34" charset="0"/>
            </a:endParaRPr>
          </a:p>
        </p:txBody>
      </p:sp>
      <p:pic>
        <p:nvPicPr>
          <p:cNvPr id="31" name="Picture 30" descr="A black and white logo&#10;&#10;Description automatically generated with low confidence">
            <a:extLst>
              <a:ext uri="{FF2B5EF4-FFF2-40B4-BE49-F238E27FC236}">
                <a16:creationId xmlns:a16="http://schemas.microsoft.com/office/drawing/2014/main" id="{CD109086-C4D3-43FB-AF69-6122F2B04E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31036" y="99233"/>
            <a:ext cx="1217475" cy="554757"/>
          </a:xfrm>
          <a:prstGeom prst="rect">
            <a:avLst/>
          </a:prstGeom>
        </p:spPr>
      </p:pic>
      <p:grpSp>
        <p:nvGrpSpPr>
          <p:cNvPr id="33" name="Group 32">
            <a:extLst>
              <a:ext uri="{FF2B5EF4-FFF2-40B4-BE49-F238E27FC236}">
                <a16:creationId xmlns:a16="http://schemas.microsoft.com/office/drawing/2014/main" id="{35F4AD79-CF4D-42F2-A7FA-6FFAED059678}"/>
              </a:ext>
            </a:extLst>
          </p:cNvPr>
          <p:cNvGrpSpPr/>
          <p:nvPr userDrawn="1"/>
        </p:nvGrpSpPr>
        <p:grpSpPr>
          <a:xfrm>
            <a:off x="-1010" y="6576197"/>
            <a:ext cx="9145010" cy="281803"/>
            <a:chOff x="11264" y="6400799"/>
            <a:chExt cx="9145010" cy="497572"/>
          </a:xfrm>
        </p:grpSpPr>
        <p:sp>
          <p:nvSpPr>
            <p:cNvPr id="34" name="Rectangle 33">
              <a:extLst>
                <a:ext uri="{FF2B5EF4-FFF2-40B4-BE49-F238E27FC236}">
                  <a16:creationId xmlns:a16="http://schemas.microsoft.com/office/drawing/2014/main" id="{61A4BB4E-2418-4745-95F7-3B09F52C1A7E}"/>
                </a:ext>
              </a:extLst>
            </p:cNvPr>
            <p:cNvSpPr/>
            <p:nvPr userDrawn="1"/>
          </p:nvSpPr>
          <p:spPr>
            <a:xfrm>
              <a:off x="11264" y="6400799"/>
              <a:ext cx="9145010" cy="49757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5" name="Straight Connector 34">
              <a:extLst>
                <a:ext uri="{FF2B5EF4-FFF2-40B4-BE49-F238E27FC236}">
                  <a16:creationId xmlns:a16="http://schemas.microsoft.com/office/drawing/2014/main" id="{A724FA90-B5E3-4118-BE2A-86E38A9D800A}"/>
                </a:ext>
              </a:extLst>
            </p:cNvPr>
            <p:cNvCxnSpPr/>
            <p:nvPr userDrawn="1"/>
          </p:nvCxnSpPr>
          <p:spPr>
            <a:xfrm>
              <a:off x="11264" y="6400800"/>
              <a:ext cx="9144000" cy="0"/>
            </a:xfrm>
            <a:prstGeom prst="line">
              <a:avLst/>
            </a:prstGeom>
            <a:ln w="28575">
              <a:solidFill>
                <a:srgbClr val="B40101"/>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165DC354-C0E7-74B7-6C29-EE71749AF12F}"/>
              </a:ext>
            </a:extLst>
          </p:cNvPr>
          <p:cNvSpPr txBox="1"/>
          <p:nvPr userDrawn="1"/>
        </p:nvSpPr>
        <p:spPr>
          <a:xfrm>
            <a:off x="1966287" y="6581001"/>
            <a:ext cx="5081494" cy="276999"/>
          </a:xfrm>
          <a:prstGeom prst="rect">
            <a:avLst/>
          </a:prstGeom>
          <a:noFill/>
        </p:spPr>
        <p:txBody>
          <a:bodyPr wrap="square" rtlCol="0">
            <a:spAutoFit/>
          </a:bodyPr>
          <a:lstStyle/>
          <a:p>
            <a:pPr algn="ctr"/>
            <a:r>
              <a:rPr lang="en-US" sz="600" dirty="0">
                <a:solidFill>
                  <a:schemeClr val="bg1"/>
                </a:solidFill>
                <a:latin typeface="Century Gothic" panose="020B0502020202020204" pitchFamily="34" charset="0"/>
              </a:rPr>
              <a:t>MLSOK data for Single Family Residences.  Data is believed to be accurate but is not warranted.   ©2026  ChartMaster Services, LLC.  All rights reserved. This page shall not be reproduced without the written permission of JeromyTrask@kw.com.</a:t>
            </a:r>
          </a:p>
        </p:txBody>
      </p:sp>
      <p:grpSp>
        <p:nvGrpSpPr>
          <p:cNvPr id="6" name="Group 5">
            <a:extLst>
              <a:ext uri="{FF2B5EF4-FFF2-40B4-BE49-F238E27FC236}">
                <a16:creationId xmlns:a16="http://schemas.microsoft.com/office/drawing/2014/main" id="{7303CFF0-909F-5E8C-9D75-9CC29F05275F}"/>
              </a:ext>
            </a:extLst>
          </p:cNvPr>
          <p:cNvGrpSpPr/>
          <p:nvPr userDrawn="1"/>
        </p:nvGrpSpPr>
        <p:grpSpPr>
          <a:xfrm>
            <a:off x="-1009" y="-12536"/>
            <a:ext cx="6585916" cy="800093"/>
            <a:chOff x="-1009" y="-12536"/>
            <a:chExt cx="6585916" cy="800093"/>
          </a:xfrm>
        </p:grpSpPr>
        <p:grpSp>
          <p:nvGrpSpPr>
            <p:cNvPr id="8" name="Group 7">
              <a:extLst>
                <a:ext uri="{FF2B5EF4-FFF2-40B4-BE49-F238E27FC236}">
                  <a16:creationId xmlns:a16="http://schemas.microsoft.com/office/drawing/2014/main" id="{A00697EB-7112-5A51-6D1F-CA0163C291D3}"/>
                </a:ext>
              </a:extLst>
            </p:cNvPr>
            <p:cNvGrpSpPr/>
            <p:nvPr userDrawn="1"/>
          </p:nvGrpSpPr>
          <p:grpSpPr>
            <a:xfrm>
              <a:off x="-1009" y="-12536"/>
              <a:ext cx="6585916" cy="800093"/>
              <a:chOff x="-1" y="-2"/>
              <a:chExt cx="6585917" cy="922944"/>
            </a:xfrm>
          </p:grpSpPr>
          <p:sp>
            <p:nvSpPr>
              <p:cNvPr id="11" name="Rectangle 10">
                <a:extLst>
                  <a:ext uri="{FF2B5EF4-FFF2-40B4-BE49-F238E27FC236}">
                    <a16:creationId xmlns:a16="http://schemas.microsoft.com/office/drawing/2014/main" id="{94BE8241-C277-C939-75E8-A2BCF0C7065A}"/>
                  </a:ext>
                </a:extLst>
              </p:cNvPr>
              <p:cNvSpPr/>
              <p:nvPr userDrawn="1"/>
            </p:nvSpPr>
            <p:spPr>
              <a:xfrm>
                <a:off x="-1" y="0"/>
                <a:ext cx="6585917" cy="89205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TextBox 11">
                <a:extLst>
                  <a:ext uri="{FF2B5EF4-FFF2-40B4-BE49-F238E27FC236}">
                    <a16:creationId xmlns:a16="http://schemas.microsoft.com/office/drawing/2014/main" id="{3E161B33-B0F3-5CB9-8DE1-84C5E965961E}"/>
                  </a:ext>
                </a:extLst>
              </p:cNvPr>
              <p:cNvSpPr txBox="1"/>
              <p:nvPr userDrawn="1"/>
            </p:nvSpPr>
            <p:spPr>
              <a:xfrm>
                <a:off x="1007436" y="26480"/>
                <a:ext cx="5578480" cy="896462"/>
              </a:xfrm>
              <a:prstGeom prst="rect">
                <a:avLst/>
              </a:prstGeom>
              <a:noFill/>
            </p:spPr>
            <p:txBody>
              <a:bodyPr wrap="square" rtlCol="0">
                <a:spAutoFit/>
              </a:bodyPr>
              <a:lstStyle/>
              <a:p>
                <a:pPr algn="l"/>
                <a:r>
                  <a:rPr lang="en-US" sz="1200" dirty="0">
                    <a:solidFill>
                      <a:srgbClr val="C00000"/>
                    </a:solidFill>
                    <a:latin typeface="Century Gothic" panose="020B0502020202020204" pitchFamily="34" charset="0"/>
                    <a:cs typeface="Arial" panose="020B0604020202020204" pitchFamily="34" charset="0"/>
                  </a:rPr>
                  <a:t>July 2026</a:t>
                </a:r>
              </a:p>
              <a:p>
                <a:pPr algn="l"/>
                <a:r>
                  <a:rPr lang="en-US" sz="1400" dirty="0">
                    <a:solidFill>
                      <a:schemeClr val="bg1"/>
                    </a:solidFill>
                    <a:latin typeface="Century Gothic" panose="020B0502020202020204" pitchFamily="34" charset="0"/>
                    <a:cs typeface="Arial" panose="020B0604020202020204" pitchFamily="34" charset="0"/>
                  </a:rPr>
                  <a:t>Greater Oklahoma City Monthly Market Report</a:t>
                </a:r>
                <a:br>
                  <a:rPr lang="en-US" sz="1400" dirty="0">
                    <a:solidFill>
                      <a:schemeClr val="bg1"/>
                    </a:solidFill>
                    <a:latin typeface="Century Gothic" panose="020B0502020202020204" pitchFamily="34" charset="0"/>
                    <a:cs typeface="Arial" panose="020B0604020202020204" pitchFamily="34" charset="0"/>
                  </a:rPr>
                </a:br>
                <a:r>
                  <a:rPr lang="en-US" sz="1050" dirty="0">
                    <a:solidFill>
                      <a:schemeClr val="bg1"/>
                    </a:solidFill>
                    <a:latin typeface="Century Gothic" panose="020B0502020202020204" pitchFamily="34" charset="0"/>
                    <a:cs typeface="Arial" panose="020B0604020202020204" pitchFamily="34" charset="0"/>
                  </a:rPr>
                  <a:t>Single Family Residences In:</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800" dirty="0">
                    <a:ln w="11430"/>
                    <a:solidFill>
                      <a:schemeClr val="bg1"/>
                    </a:solidFill>
                    <a:latin typeface="Century Gothic" panose="020B0502020202020204" pitchFamily="34" charset="0"/>
                  </a:rPr>
                  <a:t>Canadian, Cleveland, Grady, Lincoln, Logan, McClain, Oklahoma, Pottawatomie &amp; Payne Counties</a:t>
                </a:r>
                <a:endParaRPr lang="en-US" sz="700" dirty="0">
                  <a:ln w="11430"/>
                  <a:solidFill>
                    <a:schemeClr val="bg1"/>
                  </a:solidFill>
                  <a:latin typeface="Century Gothic" panose="020B0502020202020204" pitchFamily="34" charset="0"/>
                </a:endParaRPr>
              </a:p>
            </p:txBody>
          </p:sp>
          <p:sp>
            <p:nvSpPr>
              <p:cNvPr id="13" name="Rectangle 12">
                <a:extLst>
                  <a:ext uri="{FF2B5EF4-FFF2-40B4-BE49-F238E27FC236}">
                    <a16:creationId xmlns:a16="http://schemas.microsoft.com/office/drawing/2014/main" id="{8DECD03F-D55D-B38F-D29C-E14286D1A9D5}"/>
                  </a:ext>
                </a:extLst>
              </p:cNvPr>
              <p:cNvSpPr/>
              <p:nvPr userDrawn="1"/>
            </p:nvSpPr>
            <p:spPr>
              <a:xfrm>
                <a:off x="805124" y="-2"/>
                <a:ext cx="69274" cy="89205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C00000"/>
                  </a:solidFill>
                </a:endParaRPr>
              </a:p>
            </p:txBody>
          </p:sp>
        </p:grpSp>
        <p:pic>
          <p:nvPicPr>
            <p:cNvPr id="10" name="Picture 9" descr="Icon&#10;&#10;Description automatically generated">
              <a:extLst>
                <a:ext uri="{FF2B5EF4-FFF2-40B4-BE49-F238E27FC236}">
                  <a16:creationId xmlns:a16="http://schemas.microsoft.com/office/drawing/2014/main" id="{988879E7-6521-DD4F-B770-0F5DFBB5110C}"/>
                </a:ext>
              </a:extLst>
            </p:cNvPr>
            <p:cNvPicPr>
              <a:picLocks noChangeAspect="1"/>
            </p:cNvPicPr>
            <p:nvPr userDrawn="1"/>
          </p:nvPicPr>
          <p:blipFill>
            <a:blip r:embed="rId3"/>
            <a:stretch>
              <a:fillRect/>
            </a:stretch>
          </p:blipFill>
          <p:spPr>
            <a:xfrm>
              <a:off x="245281" y="124950"/>
              <a:ext cx="347182" cy="522152"/>
            </a:xfrm>
            <a:prstGeom prst="rect">
              <a:avLst/>
            </a:prstGeom>
          </p:spPr>
        </p:pic>
      </p:grpSp>
    </p:spTree>
    <p:extLst>
      <p:ext uri="{BB962C8B-B14F-4D97-AF65-F5344CB8AC3E}">
        <p14:creationId xmlns:p14="http://schemas.microsoft.com/office/powerpoint/2010/main" val="3005288350"/>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0_Two Content">
    <p:bg>
      <p:bgRef idx="1001">
        <a:schemeClr val="bg1"/>
      </p:bgRef>
    </p:bg>
    <p:spTree>
      <p:nvGrpSpPr>
        <p:cNvPr id="1" name=""/>
        <p:cNvGrpSpPr/>
        <p:nvPr/>
      </p:nvGrpSpPr>
      <p:grpSpPr>
        <a:xfrm>
          <a:off x="0" y="0"/>
          <a:ext cx="0" cy="0"/>
          <a:chOff x="0" y="0"/>
          <a:chExt cx="0" cy="0"/>
        </a:xfrm>
      </p:grpSpPr>
      <p:sp>
        <p:nvSpPr>
          <p:cNvPr id="25" name="Content Placeholder 3">
            <a:extLst>
              <a:ext uri="{FF2B5EF4-FFF2-40B4-BE49-F238E27FC236}">
                <a16:creationId xmlns:a16="http://schemas.microsoft.com/office/drawing/2014/main" id="{CF5763AB-CDB8-4F78-9CAD-476D7D84AABD}"/>
              </a:ext>
            </a:extLst>
          </p:cNvPr>
          <p:cNvSpPr>
            <a:spLocks noGrp="1"/>
          </p:cNvSpPr>
          <p:nvPr>
            <p:ph sz="half" idx="2"/>
          </p:nvPr>
        </p:nvSpPr>
        <p:spPr>
          <a:xfrm>
            <a:off x="526211" y="1725283"/>
            <a:ext cx="8005314" cy="4512362"/>
          </a:xfrm>
        </p:spPr>
        <p:txBody>
          <a:bodyPr/>
          <a:lstStyle>
            <a:lvl1pPr>
              <a:defRPr sz="2800">
                <a:latin typeface="Century Gothic" panose="020B0502020202020204" pitchFamily="34" charset="0"/>
              </a:defRPr>
            </a:lvl1pPr>
            <a:lvl2pPr>
              <a:defRPr sz="2400">
                <a:latin typeface="Century Gothic" panose="020B0502020202020204" pitchFamily="34" charset="0"/>
              </a:defRPr>
            </a:lvl2pPr>
            <a:lvl3pPr>
              <a:defRPr sz="2000">
                <a:latin typeface="Century Gothic" panose="020B0502020202020204" pitchFamily="34" charset="0"/>
              </a:defRPr>
            </a:lvl3pPr>
            <a:lvl4pPr>
              <a:defRPr sz="1800">
                <a:latin typeface="Century Gothic" panose="020B0502020202020204" pitchFamily="34" charset="0"/>
              </a:defRPr>
            </a:lvl4pPr>
            <a:lvl5pPr>
              <a:defRPr sz="1800">
                <a:latin typeface="Century Gothic" panose="020B0502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Box 14">
            <a:extLst>
              <a:ext uri="{FF2B5EF4-FFF2-40B4-BE49-F238E27FC236}">
                <a16:creationId xmlns:a16="http://schemas.microsoft.com/office/drawing/2014/main" id="{91936A15-7E3D-42C8-8B6F-68DAE1C536E4}"/>
              </a:ext>
            </a:extLst>
          </p:cNvPr>
          <p:cNvSpPr txBox="1"/>
          <p:nvPr userDrawn="1"/>
        </p:nvSpPr>
        <p:spPr>
          <a:xfrm>
            <a:off x="950212" y="6480309"/>
            <a:ext cx="7266104" cy="338554"/>
          </a:xfrm>
          <a:prstGeom prst="rect">
            <a:avLst/>
          </a:prstGeom>
          <a:noFill/>
        </p:spPr>
        <p:txBody>
          <a:bodyPr wrap="square" rtlCol="0">
            <a:spAutoFit/>
          </a:bodyPr>
          <a:lstStyle/>
          <a:p>
            <a:pPr algn="ctr"/>
            <a:r>
              <a:rPr lang="en-US" sz="800" dirty="0">
                <a:solidFill>
                  <a:schemeClr val="bg1"/>
                </a:solidFill>
                <a:latin typeface="Century Gothic" panose="020B0502020202020204" pitchFamily="34" charset="0"/>
              </a:rPr>
              <a:t>NTREIS data for Single Family residences.  Data is believed to be accurate but is not warranted.   ©2026  ChartMaster Services, LLC.  All rights reserved. This page July not be reproduced without the written permission of chartmasterchuck@aol.com.</a:t>
            </a:r>
          </a:p>
        </p:txBody>
      </p:sp>
      <p:sp>
        <p:nvSpPr>
          <p:cNvPr id="16" name="Rectangle 15">
            <a:extLst>
              <a:ext uri="{FF2B5EF4-FFF2-40B4-BE49-F238E27FC236}">
                <a16:creationId xmlns:a16="http://schemas.microsoft.com/office/drawing/2014/main" id="{F01DC870-667F-4F5D-B48C-F743FA18A7ED}"/>
              </a:ext>
            </a:extLst>
          </p:cNvPr>
          <p:cNvSpPr/>
          <p:nvPr userDrawn="1"/>
        </p:nvSpPr>
        <p:spPr>
          <a:xfrm>
            <a:off x="6965396" y="-12701"/>
            <a:ext cx="2178604" cy="7734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endParaRPr lang="en-US" sz="800" dirty="0">
              <a:solidFill>
                <a:schemeClr val="bg1"/>
              </a:solidFill>
              <a:latin typeface="Century Gothic" panose="020B0502020202020204" pitchFamily="34" charset="0"/>
            </a:endParaRPr>
          </a:p>
        </p:txBody>
      </p:sp>
      <p:pic>
        <p:nvPicPr>
          <p:cNvPr id="31" name="Picture 30" descr="A black and white logo&#10;&#10;Description automatically generated with low confidence">
            <a:extLst>
              <a:ext uri="{FF2B5EF4-FFF2-40B4-BE49-F238E27FC236}">
                <a16:creationId xmlns:a16="http://schemas.microsoft.com/office/drawing/2014/main" id="{CD109086-C4D3-43FB-AF69-6122F2B04E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31036" y="99233"/>
            <a:ext cx="1217475" cy="554757"/>
          </a:xfrm>
          <a:prstGeom prst="rect">
            <a:avLst/>
          </a:prstGeom>
        </p:spPr>
      </p:pic>
      <p:grpSp>
        <p:nvGrpSpPr>
          <p:cNvPr id="33" name="Group 32">
            <a:extLst>
              <a:ext uri="{FF2B5EF4-FFF2-40B4-BE49-F238E27FC236}">
                <a16:creationId xmlns:a16="http://schemas.microsoft.com/office/drawing/2014/main" id="{35F4AD79-CF4D-42F2-A7FA-6FFAED059678}"/>
              </a:ext>
            </a:extLst>
          </p:cNvPr>
          <p:cNvGrpSpPr/>
          <p:nvPr userDrawn="1"/>
        </p:nvGrpSpPr>
        <p:grpSpPr>
          <a:xfrm>
            <a:off x="-1010" y="6576197"/>
            <a:ext cx="9145010" cy="281803"/>
            <a:chOff x="11264" y="6400799"/>
            <a:chExt cx="9145010" cy="497572"/>
          </a:xfrm>
        </p:grpSpPr>
        <p:sp>
          <p:nvSpPr>
            <p:cNvPr id="34" name="Rectangle 33">
              <a:extLst>
                <a:ext uri="{FF2B5EF4-FFF2-40B4-BE49-F238E27FC236}">
                  <a16:creationId xmlns:a16="http://schemas.microsoft.com/office/drawing/2014/main" id="{61A4BB4E-2418-4745-95F7-3B09F52C1A7E}"/>
                </a:ext>
              </a:extLst>
            </p:cNvPr>
            <p:cNvSpPr/>
            <p:nvPr userDrawn="1"/>
          </p:nvSpPr>
          <p:spPr>
            <a:xfrm>
              <a:off x="11264" y="6400799"/>
              <a:ext cx="9145010" cy="49757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5" name="Straight Connector 34">
              <a:extLst>
                <a:ext uri="{FF2B5EF4-FFF2-40B4-BE49-F238E27FC236}">
                  <a16:creationId xmlns:a16="http://schemas.microsoft.com/office/drawing/2014/main" id="{A724FA90-B5E3-4118-BE2A-86E38A9D800A}"/>
                </a:ext>
              </a:extLst>
            </p:cNvPr>
            <p:cNvCxnSpPr/>
            <p:nvPr userDrawn="1"/>
          </p:nvCxnSpPr>
          <p:spPr>
            <a:xfrm>
              <a:off x="11264" y="6400800"/>
              <a:ext cx="9144000" cy="0"/>
            </a:xfrm>
            <a:prstGeom prst="line">
              <a:avLst/>
            </a:prstGeom>
            <a:ln w="28575">
              <a:solidFill>
                <a:srgbClr val="B40101"/>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603B3121-2CE4-0537-184A-3520B55653BE}"/>
              </a:ext>
            </a:extLst>
          </p:cNvPr>
          <p:cNvSpPr txBox="1"/>
          <p:nvPr userDrawn="1"/>
        </p:nvSpPr>
        <p:spPr>
          <a:xfrm>
            <a:off x="1966287" y="6581001"/>
            <a:ext cx="5064241" cy="276999"/>
          </a:xfrm>
          <a:prstGeom prst="rect">
            <a:avLst/>
          </a:prstGeom>
          <a:noFill/>
        </p:spPr>
        <p:txBody>
          <a:bodyPr wrap="square" rtlCol="0">
            <a:spAutoFit/>
          </a:bodyPr>
          <a:lstStyle/>
          <a:p>
            <a:pPr algn="ctr"/>
            <a:r>
              <a:rPr lang="en-US" sz="600" dirty="0">
                <a:solidFill>
                  <a:schemeClr val="bg1"/>
                </a:solidFill>
                <a:latin typeface="Century Gothic" panose="020B0502020202020204" pitchFamily="34" charset="0"/>
              </a:rPr>
              <a:t>MLSOK data for Single Family Residences.  Data is believed to be accurate but is not warranted.   ©2026  ChartMaster Services, LLC.  All rights reserved. This page shall not be reproduced without the written permission of JeromyTrask@kw.com.</a:t>
            </a:r>
          </a:p>
        </p:txBody>
      </p:sp>
      <p:grpSp>
        <p:nvGrpSpPr>
          <p:cNvPr id="6" name="Group 5">
            <a:extLst>
              <a:ext uri="{FF2B5EF4-FFF2-40B4-BE49-F238E27FC236}">
                <a16:creationId xmlns:a16="http://schemas.microsoft.com/office/drawing/2014/main" id="{94C6AEAA-288B-4E72-B0F9-62D439C3392E}"/>
              </a:ext>
            </a:extLst>
          </p:cNvPr>
          <p:cNvGrpSpPr/>
          <p:nvPr userDrawn="1"/>
        </p:nvGrpSpPr>
        <p:grpSpPr>
          <a:xfrm>
            <a:off x="-1009" y="-12536"/>
            <a:ext cx="6585916" cy="800093"/>
            <a:chOff x="-1009" y="-12536"/>
            <a:chExt cx="6585916" cy="800093"/>
          </a:xfrm>
        </p:grpSpPr>
        <p:grpSp>
          <p:nvGrpSpPr>
            <p:cNvPr id="8" name="Group 7">
              <a:extLst>
                <a:ext uri="{FF2B5EF4-FFF2-40B4-BE49-F238E27FC236}">
                  <a16:creationId xmlns:a16="http://schemas.microsoft.com/office/drawing/2014/main" id="{8AB99C67-D19B-B429-9A49-993C5758E8BB}"/>
                </a:ext>
              </a:extLst>
            </p:cNvPr>
            <p:cNvGrpSpPr/>
            <p:nvPr userDrawn="1"/>
          </p:nvGrpSpPr>
          <p:grpSpPr>
            <a:xfrm>
              <a:off x="-1009" y="-12536"/>
              <a:ext cx="6585916" cy="800093"/>
              <a:chOff x="-1" y="-2"/>
              <a:chExt cx="6585917" cy="922944"/>
            </a:xfrm>
          </p:grpSpPr>
          <p:sp>
            <p:nvSpPr>
              <p:cNvPr id="11" name="Rectangle 10">
                <a:extLst>
                  <a:ext uri="{FF2B5EF4-FFF2-40B4-BE49-F238E27FC236}">
                    <a16:creationId xmlns:a16="http://schemas.microsoft.com/office/drawing/2014/main" id="{66C0284D-772F-D3A1-6B2B-631769A875F8}"/>
                  </a:ext>
                </a:extLst>
              </p:cNvPr>
              <p:cNvSpPr/>
              <p:nvPr userDrawn="1"/>
            </p:nvSpPr>
            <p:spPr>
              <a:xfrm>
                <a:off x="-1" y="0"/>
                <a:ext cx="6585917" cy="89205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TextBox 11">
                <a:extLst>
                  <a:ext uri="{FF2B5EF4-FFF2-40B4-BE49-F238E27FC236}">
                    <a16:creationId xmlns:a16="http://schemas.microsoft.com/office/drawing/2014/main" id="{DFE9257F-2F7F-3DAF-FEF6-1946DFDA8106}"/>
                  </a:ext>
                </a:extLst>
              </p:cNvPr>
              <p:cNvSpPr txBox="1"/>
              <p:nvPr userDrawn="1"/>
            </p:nvSpPr>
            <p:spPr>
              <a:xfrm>
                <a:off x="1007436" y="26480"/>
                <a:ext cx="5578480" cy="896462"/>
              </a:xfrm>
              <a:prstGeom prst="rect">
                <a:avLst/>
              </a:prstGeom>
              <a:noFill/>
            </p:spPr>
            <p:txBody>
              <a:bodyPr wrap="square" rtlCol="0">
                <a:spAutoFit/>
              </a:bodyPr>
              <a:lstStyle/>
              <a:p>
                <a:pPr algn="l"/>
                <a:r>
                  <a:rPr lang="en-US" sz="1200" dirty="0">
                    <a:solidFill>
                      <a:srgbClr val="C00000"/>
                    </a:solidFill>
                    <a:latin typeface="Century Gothic" panose="020B0502020202020204" pitchFamily="34" charset="0"/>
                    <a:cs typeface="Arial" panose="020B0604020202020204" pitchFamily="34" charset="0"/>
                  </a:rPr>
                  <a:t>July 2026</a:t>
                </a:r>
              </a:p>
              <a:p>
                <a:pPr algn="l"/>
                <a:r>
                  <a:rPr lang="en-US" sz="1400" dirty="0">
                    <a:solidFill>
                      <a:schemeClr val="bg1"/>
                    </a:solidFill>
                    <a:latin typeface="Century Gothic" panose="020B0502020202020204" pitchFamily="34" charset="0"/>
                    <a:cs typeface="Arial" panose="020B0604020202020204" pitchFamily="34" charset="0"/>
                  </a:rPr>
                  <a:t>Greater Oklahoma City Monthly Market Report</a:t>
                </a:r>
                <a:br>
                  <a:rPr lang="en-US" sz="1400" dirty="0">
                    <a:solidFill>
                      <a:schemeClr val="bg1"/>
                    </a:solidFill>
                    <a:latin typeface="Century Gothic" panose="020B0502020202020204" pitchFamily="34" charset="0"/>
                    <a:cs typeface="Arial" panose="020B0604020202020204" pitchFamily="34" charset="0"/>
                  </a:rPr>
                </a:br>
                <a:r>
                  <a:rPr lang="en-US" sz="1050" dirty="0">
                    <a:solidFill>
                      <a:schemeClr val="bg1"/>
                    </a:solidFill>
                    <a:latin typeface="Century Gothic" panose="020B0502020202020204" pitchFamily="34" charset="0"/>
                    <a:cs typeface="Arial" panose="020B0604020202020204" pitchFamily="34" charset="0"/>
                  </a:rPr>
                  <a:t>Single Family Residences In:</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800" dirty="0">
                    <a:ln w="11430"/>
                    <a:solidFill>
                      <a:schemeClr val="bg1"/>
                    </a:solidFill>
                    <a:latin typeface="Century Gothic" panose="020B0502020202020204" pitchFamily="34" charset="0"/>
                  </a:rPr>
                  <a:t>Canadian, Cleveland, Grady, Lincoln, Logan, McClain, Oklahoma, Pottawatomie &amp; Payne Counties</a:t>
                </a:r>
                <a:endParaRPr lang="en-US" sz="700" dirty="0">
                  <a:ln w="11430"/>
                  <a:solidFill>
                    <a:schemeClr val="bg1"/>
                  </a:solidFill>
                  <a:latin typeface="Century Gothic" panose="020B0502020202020204" pitchFamily="34" charset="0"/>
                </a:endParaRPr>
              </a:p>
            </p:txBody>
          </p:sp>
          <p:sp>
            <p:nvSpPr>
              <p:cNvPr id="13" name="Rectangle 12">
                <a:extLst>
                  <a:ext uri="{FF2B5EF4-FFF2-40B4-BE49-F238E27FC236}">
                    <a16:creationId xmlns:a16="http://schemas.microsoft.com/office/drawing/2014/main" id="{9A5D1B9F-B0F9-6406-BEBF-4C3D49AB45FA}"/>
                  </a:ext>
                </a:extLst>
              </p:cNvPr>
              <p:cNvSpPr/>
              <p:nvPr userDrawn="1"/>
            </p:nvSpPr>
            <p:spPr>
              <a:xfrm>
                <a:off x="805124" y="-2"/>
                <a:ext cx="69274" cy="89205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C00000"/>
                  </a:solidFill>
                </a:endParaRPr>
              </a:p>
            </p:txBody>
          </p:sp>
        </p:grpSp>
        <p:pic>
          <p:nvPicPr>
            <p:cNvPr id="10" name="Picture 9" descr="Icon&#10;&#10;Description automatically generated">
              <a:extLst>
                <a:ext uri="{FF2B5EF4-FFF2-40B4-BE49-F238E27FC236}">
                  <a16:creationId xmlns:a16="http://schemas.microsoft.com/office/drawing/2014/main" id="{6E837F74-BAC9-1B86-4AC8-DF176A239B48}"/>
                </a:ext>
              </a:extLst>
            </p:cNvPr>
            <p:cNvPicPr>
              <a:picLocks noChangeAspect="1"/>
            </p:cNvPicPr>
            <p:nvPr userDrawn="1"/>
          </p:nvPicPr>
          <p:blipFill>
            <a:blip r:embed="rId3"/>
            <a:stretch>
              <a:fillRect/>
            </a:stretch>
          </p:blipFill>
          <p:spPr>
            <a:xfrm>
              <a:off x="245281" y="124950"/>
              <a:ext cx="347182" cy="522152"/>
            </a:xfrm>
            <a:prstGeom prst="rect">
              <a:avLst/>
            </a:prstGeom>
          </p:spPr>
        </p:pic>
      </p:grpSp>
    </p:spTree>
    <p:extLst>
      <p:ext uri="{BB962C8B-B14F-4D97-AF65-F5344CB8AC3E}">
        <p14:creationId xmlns:p14="http://schemas.microsoft.com/office/powerpoint/2010/main" val="902494329"/>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D98739-4E8D-441A-95FF-94A3F2DED8DE}" type="datetimeFigureOut">
              <a:rPr lang="en-US" smtClean="0"/>
              <a:t>8/9/2026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0BEFB4-DD09-4456-BFA2-5FD59FF6F3B9}" type="slidenum">
              <a:rPr lang="en-US" smtClean="0"/>
              <a:t>‹#›</a:t>
            </a:fld>
            <a:endParaRPr lang="en-US" dirty="0"/>
          </a:p>
        </p:txBody>
      </p:sp>
    </p:spTree>
    <p:extLst>
      <p:ext uri="{BB962C8B-B14F-4D97-AF65-F5344CB8AC3E}">
        <p14:creationId xmlns:p14="http://schemas.microsoft.com/office/powerpoint/2010/main" val="2700536081"/>
      </p:ext>
    </p:extLst>
  </p:cSld>
  <p:clrMap bg1="lt1" tx1="dk1" bg2="lt2" tx2="dk2" accent1="accent1" accent2="accent2" accent3="accent3" accent4="accent4" accent5="accent5" accent6="accent6" hlink="hlink" folHlink="folHlink"/>
  <p:sldLayoutIdLst>
    <p:sldLayoutId id="2147483678" r:id="rId1"/>
    <p:sldLayoutId id="2147483698" r:id="rId2"/>
    <p:sldLayoutId id="2147483679" r:id="rId3"/>
    <p:sldLayoutId id="2147483689" r:id="rId4"/>
    <p:sldLayoutId id="2147483697" r:id="rId5"/>
    <p:sldLayoutId id="2147483690" r:id="rId6"/>
    <p:sldLayoutId id="2147483683" r:id="rId7"/>
    <p:sldLayoutId id="2147483687" r:id="rId8"/>
    <p:sldLayoutId id="2147483685" r:id="rId9"/>
    <p:sldLayoutId id="2147483686" r:id="rId10"/>
    <p:sldLayoutId id="2147483688" r:id="rId11"/>
    <p:sldLayoutId id="2147483696" r:id="rId12"/>
    <p:sldLayoutId id="2147483684" r:id="rId13"/>
    <p:sldLayoutId id="2147483692" r:id="rId14"/>
    <p:sldLayoutId id="2147483694" r:id="rId15"/>
    <p:sldLayoutId id="2147483695" r:id="rId16"/>
    <p:sldLayoutId id="214748366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cs typeface="+mn-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638354D6-1540-4863-9CBB-8D0A9BE50000}"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60207939"/>
      </p:ext>
    </p:extLst>
  </p:cSld>
  <p:clrMap bg1="lt1" tx1="dk1" bg2="lt2" tx2="dk2" accent1="accent1" accent2="accent2" accent3="accent3" accent4="accent4" accent5="accent5" accent6="accent6" hlink="hlink" folHlink="folHlink"/>
  <p:hf hdr="0" ftr="0" dt="0"/>
  <p:txStyles>
    <p:titleStyle>
      <a:lvl1pPr algn="ctr" rtl="0" eaLnBrk="0" fontAlgn="base" hangingPunct="0">
        <a:spcBef>
          <a:spcPct val="0"/>
        </a:spcBef>
        <a:spcAft>
          <a:spcPct val="0"/>
        </a:spcAft>
        <a:defRPr sz="4400" kern="1200">
          <a:solidFill>
            <a:schemeClr val="tx1"/>
          </a:solidFill>
          <a:latin typeface="Gill Sans MT" panose="020B0502020104020203" pitchFamily="34" charset="0"/>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Gill Sans MT" panose="020B0502020104020203"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Gill Sans MT" panose="020B0502020104020203"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Gill Sans MT" panose="020B0502020104020203"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Gill Sans MT" panose="020B0502020104020203"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Gill Sans MT" panose="020B0502020104020203"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cs typeface="+mn-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638354D6-1540-4863-9CBB-8D0A9BE50000}"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47032650"/>
      </p:ext>
    </p:extLst>
  </p:cSld>
  <p:clrMap bg1="lt1" tx1="dk1" bg2="lt2" tx2="dk2" accent1="accent1" accent2="accent2" accent3="accent3" accent4="accent4" accent5="accent5" accent6="accent6" hlink="hlink" folHlink="folHlink"/>
  <p:hf hdr="0" ftr="0" dt="0"/>
  <p:txStyles>
    <p:titleStyle>
      <a:lvl1pPr algn="ctr" rtl="0" eaLnBrk="0" fontAlgn="base" hangingPunct="0">
        <a:spcBef>
          <a:spcPct val="0"/>
        </a:spcBef>
        <a:spcAft>
          <a:spcPct val="0"/>
        </a:spcAft>
        <a:defRPr sz="4400" kern="1200">
          <a:solidFill>
            <a:schemeClr val="tx1"/>
          </a:solidFill>
          <a:latin typeface="Gill Sans MT" panose="020B0502020104020203" pitchFamily="34" charset="0"/>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Gill Sans MT" panose="020B0502020104020203"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Gill Sans MT" panose="020B0502020104020203"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Gill Sans MT" panose="020B0502020104020203"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Gill Sans MT" panose="020B0502020104020203"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Gill Sans MT" panose="020B0502020104020203"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2.png"/><Relationship Id="rId5" Type="http://schemas.openxmlformats.org/officeDocument/2006/relationships/image" Target="../media/image1.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19.emf"/></Relationships>
</file>

<file path=ppt/slides/_rels/slide1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20.emf"/></Relationships>
</file>

<file path=ppt/slides/_rels/slide1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21.emf"/></Relationships>
</file>

<file path=ppt/slides/_rels/slide1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2.emf"/></Relationships>
</file>

<file path=ppt/slides/_rels/slide1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3.emf"/></Relationships>
</file>

<file path=ppt/slides/_rels/slide1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4.emf"/></Relationships>
</file>

<file path=ppt/slides/_rels/slide1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5.emf"/></Relationships>
</file>

<file path=ppt/slides/_rels/slide1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6.emf"/></Relationships>
</file>

<file path=ppt/slides/_rels/slide1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7.emf"/></Relationships>
</file>

<file path=ppt/slides/_rels/slide1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8.emf"/></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29.emf"/></Relationships>
</file>

<file path=ppt/slides/_rels/slide2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30.emf"/></Relationships>
</file>

<file path=ppt/slides/_rels/slide2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31.emf"/></Relationships>
</file>

<file path=ppt/slides/_rels/slide2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2.emf"/></Relationships>
</file>

<file path=ppt/slides/_rels/slide2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33.emf"/></Relationships>
</file>

<file path=ppt/slides/_rels/slide2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34.emf"/></Relationships>
</file>

<file path=ppt/slides/_rels/slide2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35.emf"/></Relationships>
</file>

<file path=ppt/slides/_rels/slide2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36.emf"/></Relationships>
</file>

<file path=ppt/slides/_rels/slide2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37.emf"/></Relationships>
</file>

<file path=ppt/slides/_rels/slide2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38.emf"/></Relationships>
</file>

<file path=ppt/slides/_rels/slide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39.emf"/></Relationships>
</file>

<file path=ppt/slides/_rels/slide3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9.xml"/><Relationship Id="rId1" Type="http://schemas.openxmlformats.org/officeDocument/2006/relationships/slideLayout" Target="../slideLayouts/slideLayout4.xml"/><Relationship Id="rId5" Type="http://schemas.openxmlformats.org/officeDocument/2006/relationships/image" Target="../media/image40.emf"/><Relationship Id="rId4" Type="http://schemas.openxmlformats.org/officeDocument/2006/relationships/package" Target="../embeddings/Microsoft_Excel_Worksheet.xlsx"/></Relationships>
</file>

<file path=ppt/slides/_rels/slide3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0.xml"/><Relationship Id="rId1" Type="http://schemas.openxmlformats.org/officeDocument/2006/relationships/slideLayout" Target="../slideLayouts/slideLayout6.xml"/><Relationship Id="rId5" Type="http://schemas.openxmlformats.org/officeDocument/2006/relationships/image" Target="../media/image41.emf"/><Relationship Id="rId4" Type="http://schemas.openxmlformats.org/officeDocument/2006/relationships/package" Target="../embeddings/Microsoft_Excel_Worksheet1.xlsx"/></Relationships>
</file>

<file path=ppt/slides/_rels/slide33.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slide" Target="slide5.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slide" Target="slide5.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44.emf"/><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slide" Target="slide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slide" Target="slide5.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slide" Target="slide5.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slide" Target="slide5.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slide" Target="slide5.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slide" Target="slide5.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1.xml"/><Relationship Id="rId1" Type="http://schemas.openxmlformats.org/officeDocument/2006/relationships/slideLayout" Target="../slideLayouts/slideLayout11.xml"/><Relationship Id="rId5" Type="http://schemas.openxmlformats.org/officeDocument/2006/relationships/image" Target="../media/image51.emf"/><Relationship Id="rId4" Type="http://schemas.openxmlformats.org/officeDocument/2006/relationships/package" Target="../embeddings/Microsoft_Excel_Worksheet2.xlsx"/></Relationships>
</file>

<file path=ppt/slides/_rels/slide4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52.emf"/><Relationship Id="rId4" Type="http://schemas.openxmlformats.org/officeDocument/2006/relationships/package" Target="../embeddings/Microsoft_Excel_Worksheet3.xlsx"/></Relationships>
</file>

<file path=ppt/slides/_rels/slide4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3.xml"/><Relationship Id="rId1" Type="http://schemas.openxmlformats.org/officeDocument/2006/relationships/slideLayout" Target="../slideLayouts/slideLayout5.xml"/><Relationship Id="rId5" Type="http://schemas.openxmlformats.org/officeDocument/2006/relationships/image" Target="../media/image53.emf"/><Relationship Id="rId4" Type="http://schemas.openxmlformats.org/officeDocument/2006/relationships/package" Target="../embeddings/Microsoft_Excel_Worksheet4.xlsx"/></Relationships>
</file>

<file path=ppt/slides/_rels/slide4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4.xml"/><Relationship Id="rId1" Type="http://schemas.openxmlformats.org/officeDocument/2006/relationships/slideLayout" Target="../slideLayouts/slideLayout5.xml"/><Relationship Id="rId5" Type="http://schemas.openxmlformats.org/officeDocument/2006/relationships/image" Target="../media/image54.emf"/><Relationship Id="rId4" Type="http://schemas.openxmlformats.org/officeDocument/2006/relationships/package" Target="../embeddings/Microsoft_Excel_Worksheet5.xlsx"/></Relationships>
</file>

<file path=ppt/slides/_rels/slide4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5.xml"/><Relationship Id="rId1" Type="http://schemas.openxmlformats.org/officeDocument/2006/relationships/slideLayout" Target="../slideLayouts/slideLayout5.xml"/><Relationship Id="rId5" Type="http://schemas.openxmlformats.org/officeDocument/2006/relationships/image" Target="../media/image55.emf"/><Relationship Id="rId4" Type="http://schemas.openxmlformats.org/officeDocument/2006/relationships/package" Target="../embeddings/Microsoft_Excel_Worksheet6.xlsx"/></Relationships>
</file>

<file path=ppt/slides/_rels/slide4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6.xml"/><Relationship Id="rId1" Type="http://schemas.openxmlformats.org/officeDocument/2006/relationships/slideLayout" Target="../slideLayouts/slideLayout12.xml"/><Relationship Id="rId5" Type="http://schemas.openxmlformats.org/officeDocument/2006/relationships/image" Target="../media/image56.emf"/><Relationship Id="rId4" Type="http://schemas.openxmlformats.org/officeDocument/2006/relationships/package" Target="../embeddings/Microsoft_Excel_Worksheet7.xlsx"/></Relationships>
</file>

<file path=ppt/slides/_rels/slide4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7.png"/><Relationship Id="rId1" Type="http://schemas.openxmlformats.org/officeDocument/2006/relationships/slideLayout" Target="../slideLayouts/slideLayout7.xml"/><Relationship Id="rId5" Type="http://schemas.openxmlformats.org/officeDocument/2006/relationships/slide" Target="slide5.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slide" Target="slide43.xml"/><Relationship Id="rId3" Type="http://schemas.openxmlformats.org/officeDocument/2006/relationships/slide" Target="slide8.xml"/><Relationship Id="rId7" Type="http://schemas.openxmlformats.org/officeDocument/2006/relationships/hyperlink" Target="https://freepngimg.com/png/27071-excel" TargetMode="External"/><Relationship Id="rId12" Type="http://schemas.openxmlformats.org/officeDocument/2006/relationships/slide" Target="slide13.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slide" Target="slide31.xml"/><Relationship Id="rId5" Type="http://schemas.openxmlformats.org/officeDocument/2006/relationships/image" Target="../media/image12.png"/><Relationship Id="rId15" Type="http://schemas.openxmlformats.org/officeDocument/2006/relationships/slide" Target="slide12.xml"/><Relationship Id="rId10" Type="http://schemas.openxmlformats.org/officeDocument/2006/relationships/slide" Target="slide42.xml"/><Relationship Id="rId4" Type="http://schemas.openxmlformats.org/officeDocument/2006/relationships/slide" Target="slide6.xml"/><Relationship Id="rId9" Type="http://schemas.openxmlformats.org/officeDocument/2006/relationships/slide" Target="slide33.xml"/><Relationship Id="rId14" Type="http://schemas.openxmlformats.org/officeDocument/2006/relationships/slide" Target="slide10.xml"/></Relationships>
</file>

<file path=ppt/slides/_rels/slide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5.emf"/></Relationships>
</file>

<file path=ppt/slides/_rels/slide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6.emf"/></Relationships>
</file>

<file path=ppt/slides/_rels/slide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7.emf"/></Relationships>
</file>

<file path=ppt/slides/_rels/slide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765E5AFE-8D8C-9ABD-A083-814FFCC2718E}"/>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rcRect l="5769" r="5769"/>
          <a:stretch>
            <a:fillRect/>
          </a:stretch>
        </p:blipFill>
        <p:spPr>
          <a:xfrm>
            <a:off x="-1" y="-16534"/>
            <a:ext cx="9144001" cy="6891068"/>
          </a:xfrm>
          <a:prstGeom prst="rect">
            <a:avLst/>
          </a:prstGeom>
        </p:spPr>
      </p:pic>
      <p:sp>
        <p:nvSpPr>
          <p:cNvPr id="9" name="TextBox 8">
            <a:extLst>
              <a:ext uri="{FF2B5EF4-FFF2-40B4-BE49-F238E27FC236}">
                <a16:creationId xmlns:a16="http://schemas.microsoft.com/office/drawing/2014/main" id="{E4E112A8-2AE8-FE44-A450-BB762D183C82}"/>
              </a:ext>
            </a:extLst>
          </p:cNvPr>
          <p:cNvSpPr txBox="1"/>
          <p:nvPr/>
        </p:nvSpPr>
        <p:spPr>
          <a:xfrm>
            <a:off x="8705851" y="2209800"/>
            <a:ext cx="184731" cy="300082"/>
          </a:xfrm>
          <a:prstGeom prst="rect">
            <a:avLst/>
          </a:prstGeom>
          <a:noFill/>
        </p:spPr>
        <p:txBody>
          <a:bodyPr wrap="none" rtlCol="0">
            <a:spAutoFit/>
          </a:bodyPr>
          <a:lstStyle/>
          <a:p>
            <a:endParaRPr lang="en-US" sz="1350" dirty="0"/>
          </a:p>
        </p:txBody>
      </p:sp>
      <p:sp>
        <p:nvSpPr>
          <p:cNvPr id="14" name="TextBox 13">
            <a:extLst>
              <a:ext uri="{FF2B5EF4-FFF2-40B4-BE49-F238E27FC236}">
                <a16:creationId xmlns:a16="http://schemas.microsoft.com/office/drawing/2014/main" id="{F7890AB3-C2E4-1749-97D1-4ADB0D722DE5}"/>
              </a:ext>
            </a:extLst>
          </p:cNvPr>
          <p:cNvSpPr txBox="1"/>
          <p:nvPr/>
        </p:nvSpPr>
        <p:spPr>
          <a:xfrm>
            <a:off x="5609845" y="-1207009"/>
            <a:ext cx="184731" cy="300082"/>
          </a:xfrm>
          <a:prstGeom prst="rect">
            <a:avLst/>
          </a:prstGeom>
          <a:noFill/>
        </p:spPr>
        <p:txBody>
          <a:bodyPr wrap="none" rtlCol="0">
            <a:spAutoFit/>
          </a:bodyPr>
          <a:lstStyle/>
          <a:p>
            <a:endParaRPr lang="en-US" sz="1350" dirty="0"/>
          </a:p>
        </p:txBody>
      </p:sp>
      <p:sp>
        <p:nvSpPr>
          <p:cNvPr id="15" name="TextBox 14">
            <a:extLst>
              <a:ext uri="{FF2B5EF4-FFF2-40B4-BE49-F238E27FC236}">
                <a16:creationId xmlns:a16="http://schemas.microsoft.com/office/drawing/2014/main" id="{EEC89B45-E489-0E4D-B60F-918754F50917}"/>
              </a:ext>
            </a:extLst>
          </p:cNvPr>
          <p:cNvSpPr txBox="1"/>
          <p:nvPr/>
        </p:nvSpPr>
        <p:spPr>
          <a:xfrm>
            <a:off x="7351777" y="-822961"/>
            <a:ext cx="184731" cy="300082"/>
          </a:xfrm>
          <a:prstGeom prst="rect">
            <a:avLst/>
          </a:prstGeom>
          <a:noFill/>
        </p:spPr>
        <p:txBody>
          <a:bodyPr wrap="none" rtlCol="0">
            <a:spAutoFit/>
          </a:bodyPr>
          <a:lstStyle/>
          <a:p>
            <a:endParaRPr lang="en-US" sz="1350" dirty="0"/>
          </a:p>
        </p:txBody>
      </p:sp>
      <p:sp>
        <p:nvSpPr>
          <p:cNvPr id="18" name="TextBox 17">
            <a:extLst>
              <a:ext uri="{FF2B5EF4-FFF2-40B4-BE49-F238E27FC236}">
                <a16:creationId xmlns:a16="http://schemas.microsoft.com/office/drawing/2014/main" id="{B700CDB5-6DC3-9243-901F-4319A90FCA85}"/>
              </a:ext>
            </a:extLst>
          </p:cNvPr>
          <p:cNvSpPr txBox="1"/>
          <p:nvPr/>
        </p:nvSpPr>
        <p:spPr>
          <a:xfrm>
            <a:off x="5239513" y="7968996"/>
            <a:ext cx="184731" cy="300082"/>
          </a:xfrm>
          <a:prstGeom prst="rect">
            <a:avLst/>
          </a:prstGeom>
          <a:noFill/>
        </p:spPr>
        <p:txBody>
          <a:bodyPr wrap="none" rtlCol="0">
            <a:spAutoFit/>
          </a:bodyPr>
          <a:lstStyle/>
          <a:p>
            <a:endParaRPr lang="en-US" sz="1350" dirty="0"/>
          </a:p>
        </p:txBody>
      </p:sp>
      <p:sp>
        <p:nvSpPr>
          <p:cNvPr id="22" name="TextBox 21">
            <a:extLst>
              <a:ext uri="{FF2B5EF4-FFF2-40B4-BE49-F238E27FC236}">
                <a16:creationId xmlns:a16="http://schemas.microsoft.com/office/drawing/2014/main" id="{B334CEE0-2F24-C648-82C8-29C82371A1DD}"/>
              </a:ext>
            </a:extLst>
          </p:cNvPr>
          <p:cNvSpPr txBox="1"/>
          <p:nvPr/>
        </p:nvSpPr>
        <p:spPr>
          <a:xfrm>
            <a:off x="6144769" y="7598664"/>
            <a:ext cx="184731" cy="300082"/>
          </a:xfrm>
          <a:prstGeom prst="rect">
            <a:avLst/>
          </a:prstGeom>
          <a:noFill/>
        </p:spPr>
        <p:txBody>
          <a:bodyPr wrap="none" rtlCol="0">
            <a:spAutoFit/>
          </a:bodyPr>
          <a:lstStyle/>
          <a:p>
            <a:endParaRPr lang="en-US" sz="1350" dirty="0"/>
          </a:p>
        </p:txBody>
      </p:sp>
      <p:sp>
        <p:nvSpPr>
          <p:cNvPr id="24" name="TextBox 23">
            <a:extLst>
              <a:ext uri="{FF2B5EF4-FFF2-40B4-BE49-F238E27FC236}">
                <a16:creationId xmlns:a16="http://schemas.microsoft.com/office/drawing/2014/main" id="{2F27BDDC-DA14-284B-B5F7-4AC6DEDB7FD5}"/>
              </a:ext>
            </a:extLst>
          </p:cNvPr>
          <p:cNvSpPr txBox="1"/>
          <p:nvPr/>
        </p:nvSpPr>
        <p:spPr>
          <a:xfrm>
            <a:off x="8078725" y="-768097"/>
            <a:ext cx="184731" cy="300082"/>
          </a:xfrm>
          <a:prstGeom prst="rect">
            <a:avLst/>
          </a:prstGeom>
          <a:noFill/>
        </p:spPr>
        <p:txBody>
          <a:bodyPr wrap="none" rtlCol="0">
            <a:spAutoFit/>
          </a:bodyPr>
          <a:lstStyle/>
          <a:p>
            <a:endParaRPr lang="en-US" sz="1350" dirty="0"/>
          </a:p>
        </p:txBody>
      </p:sp>
      <p:sp>
        <p:nvSpPr>
          <p:cNvPr id="2" name="TextBox 1">
            <a:extLst>
              <a:ext uri="{FF2B5EF4-FFF2-40B4-BE49-F238E27FC236}">
                <a16:creationId xmlns:a16="http://schemas.microsoft.com/office/drawing/2014/main" id="{2801EFA6-FDA4-5144-AA0C-98A1DD6A5AC6}"/>
              </a:ext>
            </a:extLst>
          </p:cNvPr>
          <p:cNvSpPr txBox="1"/>
          <p:nvPr/>
        </p:nvSpPr>
        <p:spPr>
          <a:xfrm>
            <a:off x="3305332" y="-618345"/>
            <a:ext cx="184731" cy="300082"/>
          </a:xfrm>
          <a:prstGeom prst="rect">
            <a:avLst/>
          </a:prstGeom>
          <a:noFill/>
        </p:spPr>
        <p:txBody>
          <a:bodyPr wrap="none" rtlCol="0">
            <a:spAutoFit/>
          </a:bodyPr>
          <a:lstStyle/>
          <a:p>
            <a:endParaRPr lang="en-US" sz="1350" dirty="0"/>
          </a:p>
        </p:txBody>
      </p:sp>
      <p:sp>
        <p:nvSpPr>
          <p:cNvPr id="39" name="TextBox 38">
            <a:extLst>
              <a:ext uri="{FF2B5EF4-FFF2-40B4-BE49-F238E27FC236}">
                <a16:creationId xmlns:a16="http://schemas.microsoft.com/office/drawing/2014/main" id="{7E585BA1-038F-9E4F-A323-0B29CFA16D7F}"/>
              </a:ext>
            </a:extLst>
          </p:cNvPr>
          <p:cNvSpPr txBox="1"/>
          <p:nvPr/>
        </p:nvSpPr>
        <p:spPr>
          <a:xfrm>
            <a:off x="9268385" y="1593476"/>
            <a:ext cx="184731" cy="300082"/>
          </a:xfrm>
          <a:prstGeom prst="rect">
            <a:avLst/>
          </a:prstGeom>
          <a:noFill/>
        </p:spPr>
        <p:txBody>
          <a:bodyPr wrap="none" rtlCol="0">
            <a:spAutoFit/>
          </a:bodyPr>
          <a:lstStyle/>
          <a:p>
            <a:endParaRPr lang="en-US" sz="1350" dirty="0"/>
          </a:p>
        </p:txBody>
      </p:sp>
      <p:sp>
        <p:nvSpPr>
          <p:cNvPr id="3" name="TextBox 2">
            <a:extLst>
              <a:ext uri="{FF2B5EF4-FFF2-40B4-BE49-F238E27FC236}">
                <a16:creationId xmlns:a16="http://schemas.microsoft.com/office/drawing/2014/main" id="{D836C9F4-5F57-7B48-9759-D3B7946192A5}"/>
              </a:ext>
            </a:extLst>
          </p:cNvPr>
          <p:cNvSpPr txBox="1"/>
          <p:nvPr/>
        </p:nvSpPr>
        <p:spPr>
          <a:xfrm>
            <a:off x="4651513" y="-2047461"/>
            <a:ext cx="184731" cy="369332"/>
          </a:xfrm>
          <a:prstGeom prst="rect">
            <a:avLst/>
          </a:prstGeom>
          <a:noFill/>
        </p:spPr>
        <p:txBody>
          <a:bodyPr wrap="none" rtlCol="0">
            <a:spAutoFit/>
          </a:bodyPr>
          <a:lstStyle/>
          <a:p>
            <a:endParaRPr lang="en-US" dirty="0"/>
          </a:p>
        </p:txBody>
      </p:sp>
      <p:sp>
        <p:nvSpPr>
          <p:cNvPr id="4" name="TextBox 3">
            <a:extLst>
              <a:ext uri="{FF2B5EF4-FFF2-40B4-BE49-F238E27FC236}">
                <a16:creationId xmlns:a16="http://schemas.microsoft.com/office/drawing/2014/main" id="{B3ABD58F-9099-BC44-85EE-726A2B70D1BB}"/>
              </a:ext>
            </a:extLst>
          </p:cNvPr>
          <p:cNvSpPr txBox="1"/>
          <p:nvPr/>
        </p:nvSpPr>
        <p:spPr>
          <a:xfrm>
            <a:off x="6997148" y="-384313"/>
            <a:ext cx="184731" cy="369332"/>
          </a:xfrm>
          <a:prstGeom prst="rect">
            <a:avLst/>
          </a:prstGeom>
          <a:noFill/>
        </p:spPr>
        <p:txBody>
          <a:bodyPr wrap="none" rtlCol="0">
            <a:spAutoFit/>
          </a:bodyPr>
          <a:lstStyle/>
          <a:p>
            <a:endParaRPr lang="en-US" dirty="0"/>
          </a:p>
        </p:txBody>
      </p:sp>
      <p:grpSp>
        <p:nvGrpSpPr>
          <p:cNvPr id="23" name="Group 22">
            <a:extLst>
              <a:ext uri="{FF2B5EF4-FFF2-40B4-BE49-F238E27FC236}">
                <a16:creationId xmlns:a16="http://schemas.microsoft.com/office/drawing/2014/main" id="{8FBBB43F-B3F8-4887-B97C-EEA1E639BBE7}"/>
              </a:ext>
            </a:extLst>
          </p:cNvPr>
          <p:cNvGrpSpPr/>
          <p:nvPr/>
        </p:nvGrpSpPr>
        <p:grpSpPr>
          <a:xfrm>
            <a:off x="286066" y="5899185"/>
            <a:ext cx="3019266" cy="838200"/>
            <a:chOff x="217925" y="76200"/>
            <a:chExt cx="2680226" cy="838200"/>
          </a:xfrm>
        </p:grpSpPr>
        <p:grpSp>
          <p:nvGrpSpPr>
            <p:cNvPr id="26" name="Group 25">
              <a:extLst>
                <a:ext uri="{FF2B5EF4-FFF2-40B4-BE49-F238E27FC236}">
                  <a16:creationId xmlns:a16="http://schemas.microsoft.com/office/drawing/2014/main" id="{B3D0B198-1E34-44C3-B4DA-5DB986716601}"/>
                </a:ext>
              </a:extLst>
            </p:cNvPr>
            <p:cNvGrpSpPr/>
            <p:nvPr/>
          </p:nvGrpSpPr>
          <p:grpSpPr>
            <a:xfrm>
              <a:off x="217925" y="76200"/>
              <a:ext cx="573505" cy="838200"/>
              <a:chOff x="6629400" y="3962400"/>
              <a:chExt cx="990600" cy="1447800"/>
            </a:xfrm>
            <a:solidFill>
              <a:schemeClr val="bg1">
                <a:lumMod val="65000"/>
              </a:schemeClr>
            </a:solidFill>
          </p:grpSpPr>
          <p:sp>
            <p:nvSpPr>
              <p:cNvPr id="29" name="Rectangle 28">
                <a:extLst>
                  <a:ext uri="{FF2B5EF4-FFF2-40B4-BE49-F238E27FC236}">
                    <a16:creationId xmlns:a16="http://schemas.microsoft.com/office/drawing/2014/main" id="{FE89C0F7-D725-45DA-B3AE-A8A38202BC5A}"/>
                  </a:ext>
                </a:extLst>
              </p:cNvPr>
              <p:cNvSpPr/>
              <p:nvPr/>
            </p:nvSpPr>
            <p:spPr>
              <a:xfrm>
                <a:off x="6629400" y="3962400"/>
                <a:ext cx="990600" cy="1447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 name="Picture 29" descr="Icon&#10;&#10;Description automatically generated">
                <a:extLst>
                  <a:ext uri="{FF2B5EF4-FFF2-40B4-BE49-F238E27FC236}">
                    <a16:creationId xmlns:a16="http://schemas.microsoft.com/office/drawing/2014/main" id="{F3C0E671-B09B-4BE1-84AC-554C50388B6B}"/>
                  </a:ext>
                </a:extLst>
              </p:cNvPr>
              <p:cNvPicPr>
                <a:picLocks noChangeAspect="1"/>
              </p:cNvPicPr>
              <p:nvPr/>
            </p:nvPicPr>
            <p:blipFill>
              <a:blip r:embed="rId5"/>
              <a:stretch>
                <a:fillRect/>
              </a:stretch>
            </p:blipFill>
            <p:spPr>
              <a:xfrm>
                <a:off x="6822659" y="4128104"/>
                <a:ext cx="718454" cy="1225562"/>
              </a:xfrm>
              <a:prstGeom prst="rect">
                <a:avLst/>
              </a:prstGeom>
              <a:noFill/>
            </p:spPr>
          </p:pic>
        </p:grpSp>
        <p:sp>
          <p:nvSpPr>
            <p:cNvPr id="27" name="TextBox 26">
              <a:extLst>
                <a:ext uri="{FF2B5EF4-FFF2-40B4-BE49-F238E27FC236}">
                  <a16:creationId xmlns:a16="http://schemas.microsoft.com/office/drawing/2014/main" id="{0C5D1979-0EFB-4960-855A-05AA5FF29A8A}"/>
                </a:ext>
              </a:extLst>
            </p:cNvPr>
            <p:cNvSpPr txBox="1"/>
            <p:nvPr/>
          </p:nvSpPr>
          <p:spPr>
            <a:xfrm>
              <a:off x="856176" y="172134"/>
              <a:ext cx="2041975" cy="646331"/>
            </a:xfrm>
            <a:prstGeom prst="rect">
              <a:avLst/>
            </a:prstGeom>
            <a:noFill/>
            <a:effectLst>
              <a:softEdge rad="63500"/>
            </a:effectLst>
          </p:spPr>
          <p:txBody>
            <a:bodyPr wrap="square" rtlCol="0">
              <a:spAutoFit/>
            </a:bodyPr>
            <a:lstStyle/>
            <a:p>
              <a:r>
                <a:rPr lang="en-US" sz="900" dirty="0">
                  <a:solidFill>
                    <a:schemeClr val="bg1"/>
                  </a:solidFill>
                  <a:latin typeface="Century Gothic" panose="020B0502020202020204" pitchFamily="34" charset="0"/>
                  <a:cs typeface="Arial" panose="020B0604020202020204" pitchFamily="34" charset="0"/>
                </a:rPr>
                <a:t>Provided By ChartMaster Services, LLC Exclusively for Keller Williams Realty</a:t>
              </a:r>
              <a:br>
                <a:rPr lang="en-US" sz="900" dirty="0">
                  <a:solidFill>
                    <a:schemeClr val="bg1"/>
                  </a:solidFill>
                  <a:latin typeface="Century Gothic" panose="020B0502020202020204" pitchFamily="34" charset="0"/>
                  <a:cs typeface="Arial" panose="020B0604020202020204" pitchFamily="34" charset="0"/>
                </a:rPr>
              </a:br>
              <a:r>
                <a:rPr lang="en-US" sz="900" dirty="0">
                  <a:solidFill>
                    <a:schemeClr val="bg1"/>
                  </a:solidFill>
                  <a:latin typeface="Century Gothic" panose="020B0502020202020204" pitchFamily="34" charset="0"/>
                  <a:cs typeface="Arial" panose="020B0604020202020204" pitchFamily="34" charset="0"/>
                </a:rPr>
                <a:t>770.335.3102  </a:t>
              </a:r>
            </a:p>
            <a:p>
              <a:r>
                <a:rPr lang="en-US" sz="900" dirty="0">
                  <a:solidFill>
                    <a:schemeClr val="bg1"/>
                  </a:solidFill>
                  <a:latin typeface="Century Gothic" panose="020B0502020202020204" pitchFamily="34" charset="0"/>
                  <a:cs typeface="Arial" panose="020B0604020202020204" pitchFamily="34" charset="0"/>
                </a:rPr>
                <a:t>JeromyTrask@kw.com</a:t>
              </a:r>
            </a:p>
          </p:txBody>
        </p:sp>
        <p:sp>
          <p:nvSpPr>
            <p:cNvPr id="28" name="Rectangle 27">
              <a:extLst>
                <a:ext uri="{FF2B5EF4-FFF2-40B4-BE49-F238E27FC236}">
                  <a16:creationId xmlns:a16="http://schemas.microsoft.com/office/drawing/2014/main" id="{C9C80BDF-0C2E-468B-82C0-4FB803800E64}"/>
                </a:ext>
              </a:extLst>
            </p:cNvPr>
            <p:cNvSpPr/>
            <p:nvPr/>
          </p:nvSpPr>
          <p:spPr>
            <a:xfrm>
              <a:off x="831088" y="116084"/>
              <a:ext cx="50178" cy="798316"/>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C00000"/>
                </a:solidFill>
              </a:endParaRPr>
            </a:p>
          </p:txBody>
        </p:sp>
      </p:grpSp>
      <p:sp>
        <p:nvSpPr>
          <p:cNvPr id="20" name="Rectangle 19">
            <a:extLst>
              <a:ext uri="{FF2B5EF4-FFF2-40B4-BE49-F238E27FC236}">
                <a16:creationId xmlns:a16="http://schemas.microsoft.com/office/drawing/2014/main" id="{751CF1DD-64B8-1447-BFC7-C82615E3659D}"/>
              </a:ext>
            </a:extLst>
          </p:cNvPr>
          <p:cNvSpPr/>
          <p:nvPr/>
        </p:nvSpPr>
        <p:spPr>
          <a:xfrm>
            <a:off x="7003150" y="29408"/>
            <a:ext cx="51092" cy="11387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C00000"/>
              </a:solidFill>
            </a:endParaRPr>
          </a:p>
        </p:txBody>
      </p:sp>
      <p:sp>
        <p:nvSpPr>
          <p:cNvPr id="10" name="TextBox 9">
            <a:extLst>
              <a:ext uri="{FF2B5EF4-FFF2-40B4-BE49-F238E27FC236}">
                <a16:creationId xmlns:a16="http://schemas.microsoft.com/office/drawing/2014/main" id="{4D4D85C8-818B-EFC2-8175-F52C61320633}"/>
              </a:ext>
            </a:extLst>
          </p:cNvPr>
          <p:cNvSpPr txBox="1"/>
          <p:nvPr/>
        </p:nvSpPr>
        <p:spPr>
          <a:xfrm>
            <a:off x="2345788" y="46456"/>
            <a:ext cx="4609880" cy="1138773"/>
          </a:xfrm>
          <a:prstGeom prst="rect">
            <a:avLst/>
          </a:prstGeom>
          <a:noFill/>
        </p:spPr>
        <p:txBody>
          <a:bodyPr wrap="square" rtlCol="0">
            <a:spAutoFit/>
          </a:bodyPr>
          <a:lstStyle/>
          <a:p>
            <a:pPr algn="r"/>
            <a:r>
              <a:rPr lang="en-US" sz="1400" b="1" dirty="0">
                <a:solidFill>
                  <a:srgbClr val="FFFF00"/>
                </a:solidFill>
                <a:effectLst>
                  <a:outerShdw blurRad="38100" dist="38100" dir="2700000" algn="tl">
                    <a:srgbClr val="000000">
                      <a:alpha val="43137"/>
                    </a:srgbClr>
                  </a:outerShdw>
                </a:effectLst>
                <a:latin typeface="Century Gothic" panose="020B0502020202020204" pitchFamily="34" charset="0"/>
                <a:cs typeface="Arial" panose="020B0604020202020204" pitchFamily="34" charset="0"/>
              </a:rPr>
              <a:t>July 2026</a:t>
            </a:r>
          </a:p>
          <a:p>
            <a:pPr algn="r"/>
            <a:r>
              <a:rPr lang="en-US" sz="2100" dirty="0">
                <a:solidFill>
                  <a:schemeClr val="bg1"/>
                </a:solidFill>
                <a:effectLst>
                  <a:outerShdw blurRad="38100" dist="38100" dir="2700000" algn="tl">
                    <a:srgbClr val="000000">
                      <a:alpha val="43137"/>
                    </a:srgbClr>
                  </a:outerShdw>
                </a:effectLst>
                <a:latin typeface="Century Gothic" panose="020B0502020202020204" pitchFamily="34" charset="0"/>
              </a:rPr>
              <a:t>Greater Oklahoma City </a:t>
            </a:r>
          </a:p>
          <a:p>
            <a:pPr algn="r"/>
            <a:r>
              <a:rPr lang="en-US" sz="2100" dirty="0">
                <a:solidFill>
                  <a:schemeClr val="bg1"/>
                </a:solidFill>
                <a:effectLst>
                  <a:outerShdw blurRad="38100" dist="38100" dir="2700000" algn="tl">
                    <a:srgbClr val="000000">
                      <a:alpha val="43137"/>
                    </a:srgbClr>
                  </a:outerShdw>
                </a:effectLst>
                <a:latin typeface="Century Gothic" panose="020B0502020202020204" pitchFamily="34" charset="0"/>
              </a:rPr>
              <a:t>Monthly Market Report</a:t>
            </a:r>
            <a:br>
              <a:rPr lang="en-US" sz="2400" dirty="0">
                <a:solidFill>
                  <a:schemeClr val="bg1"/>
                </a:solidFill>
                <a:effectLst>
                  <a:outerShdw blurRad="38100" dist="38100" dir="2700000" algn="tl">
                    <a:srgbClr val="000000">
                      <a:alpha val="43137"/>
                    </a:srgbClr>
                  </a:outerShdw>
                </a:effectLst>
                <a:latin typeface="Century Gothic" panose="020B0502020202020204" pitchFamily="34" charset="0"/>
                <a:cs typeface="Arial" panose="020B0604020202020204" pitchFamily="34" charset="0"/>
              </a:rPr>
            </a:br>
            <a:r>
              <a:rPr lang="en-US" sz="1200" dirty="0">
                <a:solidFill>
                  <a:schemeClr val="bg1"/>
                </a:solidFill>
                <a:effectLst>
                  <a:outerShdw blurRad="38100" dist="38100" dir="2700000" algn="tl">
                    <a:srgbClr val="000000">
                      <a:alpha val="43137"/>
                    </a:srgbClr>
                  </a:outerShdw>
                </a:effectLst>
                <a:latin typeface="Century Gothic" panose="020B0502020202020204" pitchFamily="34" charset="0"/>
                <a:cs typeface="Arial" panose="020B0604020202020204" pitchFamily="34" charset="0"/>
              </a:rPr>
              <a:t>Single Family</a:t>
            </a:r>
            <a:r>
              <a:rPr lang="en-US" sz="1200" b="1" dirty="0">
                <a:solidFill>
                  <a:srgbClr val="FFFF00"/>
                </a:solidFill>
                <a:effectLst>
                  <a:outerShdw blurRad="38100" dist="38100" dir="2700000" algn="tl">
                    <a:srgbClr val="000000">
                      <a:alpha val="43137"/>
                    </a:srgbClr>
                  </a:outerShdw>
                </a:effectLst>
                <a:latin typeface="Century Gothic" panose="020B0502020202020204" pitchFamily="34" charset="0"/>
                <a:cs typeface="Arial" panose="020B0604020202020204" pitchFamily="34" charset="0"/>
              </a:rPr>
              <a:t> </a:t>
            </a:r>
            <a:r>
              <a:rPr lang="en-US" sz="1200" dirty="0">
                <a:solidFill>
                  <a:schemeClr val="bg1"/>
                </a:solidFill>
                <a:effectLst>
                  <a:outerShdw blurRad="38100" dist="38100" dir="2700000" algn="tl">
                    <a:srgbClr val="000000">
                      <a:alpha val="43137"/>
                    </a:srgbClr>
                  </a:outerShdw>
                </a:effectLst>
                <a:latin typeface="Century Gothic" panose="020B0502020202020204" pitchFamily="34" charset="0"/>
                <a:cs typeface="Arial" panose="020B0604020202020204" pitchFamily="34" charset="0"/>
              </a:rPr>
              <a:t>Residences</a:t>
            </a:r>
          </a:p>
        </p:txBody>
      </p:sp>
      <p:sp>
        <p:nvSpPr>
          <p:cNvPr id="11" name="TextBox 10">
            <a:extLst>
              <a:ext uri="{FF2B5EF4-FFF2-40B4-BE49-F238E27FC236}">
                <a16:creationId xmlns:a16="http://schemas.microsoft.com/office/drawing/2014/main" id="{DE60CD0C-B24C-1571-156F-1B0FF7B8B125}"/>
              </a:ext>
            </a:extLst>
          </p:cNvPr>
          <p:cNvSpPr txBox="1"/>
          <p:nvPr/>
        </p:nvSpPr>
        <p:spPr>
          <a:xfrm>
            <a:off x="3216934" y="1170056"/>
            <a:ext cx="6051451" cy="230832"/>
          </a:xfrm>
          <a:prstGeom prst="rect">
            <a:avLst/>
          </a:prstGeom>
          <a:noFill/>
        </p:spPr>
        <p:txBody>
          <a:bodyPr wrap="square" rtlCol="0">
            <a:spAutoFit/>
          </a:bodyPr>
          <a:lstStyle/>
          <a:p>
            <a:r>
              <a:rPr lang="en-US" sz="900" dirty="0">
                <a:solidFill>
                  <a:schemeClr val="bg1"/>
                </a:solidFill>
                <a:latin typeface="Century Gothic" panose="020B0502020202020204" pitchFamily="34" charset="0"/>
              </a:rPr>
              <a:t>Canadian, Cleveland, Grady, Lincoln, Logan, McClain, Oklahoma, Pottawatomie &amp; Payne Counties </a:t>
            </a:r>
          </a:p>
        </p:txBody>
      </p:sp>
      <p:pic>
        <p:nvPicPr>
          <p:cNvPr id="12" name="Picture 11" descr="Logo&#10;&#10;Description automatically generated">
            <a:extLst>
              <a:ext uri="{FF2B5EF4-FFF2-40B4-BE49-F238E27FC236}">
                <a16:creationId xmlns:a16="http://schemas.microsoft.com/office/drawing/2014/main" id="{614EFF48-15A2-674F-A0C9-A95FBD92E9CE}"/>
              </a:ext>
            </a:extLst>
          </p:cNvPr>
          <p:cNvPicPr>
            <a:picLocks noChangeAspect="1"/>
          </p:cNvPicPr>
          <p:nvPr/>
        </p:nvPicPr>
        <p:blipFill>
          <a:blip r:embed="rId6"/>
          <a:stretch>
            <a:fillRect/>
          </a:stretch>
        </p:blipFill>
        <p:spPr>
          <a:xfrm>
            <a:off x="7280143" y="226972"/>
            <a:ext cx="1728780" cy="785809"/>
          </a:xfrm>
          <a:prstGeom prst="rect">
            <a:avLst/>
          </a:prstGeom>
        </p:spPr>
      </p:pic>
    </p:spTree>
    <p:extLst>
      <p:ext uri="{BB962C8B-B14F-4D97-AF65-F5344CB8AC3E}">
        <p14:creationId xmlns:p14="http://schemas.microsoft.com/office/powerpoint/2010/main" val="32337028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96546AF-9CCA-A843-C062-7B2BCCF50787}"/>
              </a:ext>
            </a:extLst>
          </p:cNvPr>
          <p:cNvSpPr txBox="1"/>
          <p:nvPr/>
        </p:nvSpPr>
        <p:spPr>
          <a:xfrm>
            <a:off x="525463" y="1072629"/>
            <a:ext cx="8005761" cy="584775"/>
          </a:xfrm>
          <a:prstGeom prst="rect">
            <a:avLst/>
          </a:prstGeom>
          <a:solidFill>
            <a:schemeClr val="bg1">
              <a:lumMod val="50000"/>
            </a:schemeClr>
          </a:solidFill>
          <a:ln w="19050">
            <a:solidFill>
              <a:schemeClr val="tx1"/>
            </a:solidFill>
          </a:ln>
        </p:spPr>
        <p:txBody>
          <a:bodyPr wrap="square" rtlCol="0">
            <a:spAutoFit/>
          </a:bodyPr>
          <a:lstStyle/>
          <a:p>
            <a:pPr algn="ctr"/>
            <a:r>
              <a:rPr lang="en-US" sz="3200" dirty="0">
                <a:solidFill>
                  <a:schemeClr val="bg1"/>
                </a:solidFill>
                <a:latin typeface="Century Gothic" panose="020B0502020202020204" pitchFamily="34" charset="0"/>
              </a:rPr>
              <a:t>Key Metrics Talking Points </a:t>
            </a:r>
          </a:p>
        </p:txBody>
      </p:sp>
      <p:sp>
        <p:nvSpPr>
          <p:cNvPr id="15" name="Slide Number Placeholder 1">
            <a:extLst>
              <a:ext uri="{FF2B5EF4-FFF2-40B4-BE49-F238E27FC236}">
                <a16:creationId xmlns:a16="http://schemas.microsoft.com/office/drawing/2014/main" id="{6BF2164A-2B06-5567-F356-8C25FE99DD85}"/>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10</a:t>
            </a:fld>
            <a:endParaRPr lang="en-US" sz="1000" dirty="0">
              <a:solidFill>
                <a:srgbClr val="C00000"/>
              </a:solidFill>
            </a:endParaRPr>
          </a:p>
        </p:txBody>
      </p:sp>
      <p:sp>
        <p:nvSpPr>
          <p:cNvPr id="2" name="Rectangle 1">
            <a:hlinkClick r:id="rId3" action="ppaction://hlinksldjump"/>
            <a:extLst>
              <a:ext uri="{FF2B5EF4-FFF2-40B4-BE49-F238E27FC236}">
                <a16:creationId xmlns:a16="http://schemas.microsoft.com/office/drawing/2014/main" id="{40104046-13E5-FF1A-23ED-6E6B5F8E4EBF}"/>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8" name="Content Placeholder 7">
            <a:extLst>
              <a:ext uri="{FF2B5EF4-FFF2-40B4-BE49-F238E27FC236}">
                <a16:creationId xmlns:a16="http://schemas.microsoft.com/office/drawing/2014/main" id="{1F0BED2B-01D5-474F-0186-8B8E749184FD}"/>
              </a:ext>
            </a:extLst>
          </p:cNvPr>
          <p:cNvPicPr>
            <a:picLocks noGrp="1" noChangeAspect="1"/>
          </p:cNvPicPr>
          <p:nvPr>
            <p:ph sz="half" idx="2"/>
          </p:nvPr>
        </p:nvPicPr>
        <p:blipFill>
          <a:blip r:embed="rId4"/>
          <a:stretch>
            <a:fillRect/>
          </a:stretch>
        </p:blipFill>
        <p:spPr>
          <a:xfrm>
            <a:off x="525463" y="1763762"/>
            <a:ext cx="8005762" cy="4435376"/>
          </a:xfrm>
          <a:prstGeom prst="rect">
            <a:avLst/>
          </a:prstGeom>
        </p:spPr>
      </p:pic>
    </p:spTree>
    <p:extLst>
      <p:ext uri="{BB962C8B-B14F-4D97-AF65-F5344CB8AC3E}">
        <p14:creationId xmlns:p14="http://schemas.microsoft.com/office/powerpoint/2010/main" val="24192022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10378-6D65-2465-77A7-7B5040E1A98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762346E-206D-3181-2EB1-2EE0E4DF4A9F}"/>
              </a:ext>
            </a:extLst>
          </p:cNvPr>
          <p:cNvSpPr txBox="1"/>
          <p:nvPr/>
        </p:nvSpPr>
        <p:spPr>
          <a:xfrm>
            <a:off x="1733049" y="1072629"/>
            <a:ext cx="5677901" cy="584775"/>
          </a:xfrm>
          <a:prstGeom prst="rect">
            <a:avLst/>
          </a:prstGeom>
          <a:solidFill>
            <a:schemeClr val="bg1">
              <a:lumMod val="50000"/>
            </a:schemeClr>
          </a:solidFill>
          <a:ln w="19050">
            <a:solidFill>
              <a:schemeClr val="tx1"/>
            </a:solidFill>
          </a:ln>
        </p:spPr>
        <p:txBody>
          <a:bodyPr wrap="square" rtlCol="0">
            <a:spAutoFit/>
          </a:bodyPr>
          <a:lstStyle/>
          <a:p>
            <a:pPr algn="ctr"/>
            <a:r>
              <a:rPr lang="en-US" sz="3200" dirty="0">
                <a:solidFill>
                  <a:schemeClr val="bg1"/>
                </a:solidFill>
                <a:latin typeface="Century Gothic" panose="020B0502020202020204" pitchFamily="34" charset="0"/>
              </a:rPr>
              <a:t>Price Reduction Increments </a:t>
            </a:r>
          </a:p>
        </p:txBody>
      </p:sp>
      <p:sp>
        <p:nvSpPr>
          <p:cNvPr id="15" name="Slide Number Placeholder 1">
            <a:extLst>
              <a:ext uri="{FF2B5EF4-FFF2-40B4-BE49-F238E27FC236}">
                <a16:creationId xmlns:a16="http://schemas.microsoft.com/office/drawing/2014/main" id="{0562554E-FA5E-9D2E-8F95-1310419D41AA}"/>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11</a:t>
            </a:fld>
            <a:endParaRPr lang="en-US" sz="1000" dirty="0">
              <a:solidFill>
                <a:srgbClr val="C00000"/>
              </a:solidFill>
            </a:endParaRPr>
          </a:p>
        </p:txBody>
      </p:sp>
      <p:sp>
        <p:nvSpPr>
          <p:cNvPr id="2" name="Rectangle 1">
            <a:hlinkClick r:id="rId3" action="ppaction://hlinksldjump"/>
            <a:extLst>
              <a:ext uri="{FF2B5EF4-FFF2-40B4-BE49-F238E27FC236}">
                <a16:creationId xmlns:a16="http://schemas.microsoft.com/office/drawing/2014/main" id="{6FA1A80A-5740-A3C9-ACD0-B433E8AD2997}"/>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7" name="Content Placeholder 6">
            <a:extLst>
              <a:ext uri="{FF2B5EF4-FFF2-40B4-BE49-F238E27FC236}">
                <a16:creationId xmlns:a16="http://schemas.microsoft.com/office/drawing/2014/main" id="{89F5FE96-F553-D3F4-9427-40F7D6D0D270}"/>
              </a:ext>
            </a:extLst>
          </p:cNvPr>
          <p:cNvPicPr>
            <a:picLocks noGrp="1" noChangeAspect="1"/>
          </p:cNvPicPr>
          <p:nvPr>
            <p:ph sz="half" idx="2"/>
          </p:nvPr>
        </p:nvPicPr>
        <p:blipFill>
          <a:blip r:embed="rId4"/>
          <a:stretch>
            <a:fillRect/>
          </a:stretch>
        </p:blipFill>
        <p:spPr>
          <a:xfrm>
            <a:off x="1689394" y="1725613"/>
            <a:ext cx="5677900" cy="4511675"/>
          </a:xfrm>
          <a:prstGeom prst="rect">
            <a:avLst/>
          </a:prstGeom>
        </p:spPr>
      </p:pic>
    </p:spTree>
    <p:extLst>
      <p:ext uri="{BB962C8B-B14F-4D97-AF65-F5344CB8AC3E}">
        <p14:creationId xmlns:p14="http://schemas.microsoft.com/office/powerpoint/2010/main" val="36146581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68556-0910-8385-A1E6-31CF48EA409B}"/>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DF209EE-338C-EB8F-AA61-B447E0870725}"/>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12</a:t>
            </a:fld>
            <a:endParaRPr lang="en-US" sz="1000" dirty="0">
              <a:solidFill>
                <a:srgbClr val="C00000"/>
              </a:solidFill>
            </a:endParaRPr>
          </a:p>
        </p:txBody>
      </p:sp>
      <p:sp>
        <p:nvSpPr>
          <p:cNvPr id="2" name="Rectangle 1">
            <a:hlinkClick r:id="rId3" action="ppaction://hlinksldjump"/>
            <a:extLst>
              <a:ext uri="{FF2B5EF4-FFF2-40B4-BE49-F238E27FC236}">
                <a16:creationId xmlns:a16="http://schemas.microsoft.com/office/drawing/2014/main" id="{09D3D003-75FB-E2D4-3411-6DDB5F9A1069}"/>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8" name="Content Placeholder 7">
            <a:extLst>
              <a:ext uri="{FF2B5EF4-FFF2-40B4-BE49-F238E27FC236}">
                <a16:creationId xmlns:a16="http://schemas.microsoft.com/office/drawing/2014/main" id="{C870B181-7B7B-A52A-08A5-3E96EBCC14F5}"/>
              </a:ext>
            </a:extLst>
          </p:cNvPr>
          <p:cNvPicPr>
            <a:picLocks noGrp="1" noChangeAspect="1"/>
          </p:cNvPicPr>
          <p:nvPr>
            <p:ph sz="half" idx="2"/>
          </p:nvPr>
        </p:nvPicPr>
        <p:blipFill>
          <a:blip r:embed="rId4"/>
          <a:stretch>
            <a:fillRect/>
          </a:stretch>
        </p:blipFill>
        <p:spPr>
          <a:xfrm>
            <a:off x="269456" y="992188"/>
            <a:ext cx="8627313" cy="5341937"/>
          </a:xfrm>
          <a:prstGeom prst="rect">
            <a:avLst/>
          </a:prstGeom>
        </p:spPr>
      </p:pic>
    </p:spTree>
    <p:extLst>
      <p:ext uri="{BB962C8B-B14F-4D97-AF65-F5344CB8AC3E}">
        <p14:creationId xmlns:p14="http://schemas.microsoft.com/office/powerpoint/2010/main" val="3688502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1F9D23-9FDC-E39E-1D55-C12CA8FEE10D}"/>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13</a:t>
            </a:fld>
            <a:endParaRPr lang="en-US" sz="1000" dirty="0">
              <a:solidFill>
                <a:srgbClr val="C00000"/>
              </a:solidFill>
            </a:endParaRPr>
          </a:p>
        </p:txBody>
      </p:sp>
      <p:sp>
        <p:nvSpPr>
          <p:cNvPr id="4" name="Rectangle 3">
            <a:hlinkClick r:id="rId3" action="ppaction://hlinksldjump"/>
            <a:extLst>
              <a:ext uri="{FF2B5EF4-FFF2-40B4-BE49-F238E27FC236}">
                <a16:creationId xmlns:a16="http://schemas.microsoft.com/office/drawing/2014/main" id="{765F0B07-B193-25E8-3C46-4136DA3963DE}"/>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7" name="Content Placeholder 6">
            <a:extLst>
              <a:ext uri="{FF2B5EF4-FFF2-40B4-BE49-F238E27FC236}">
                <a16:creationId xmlns:a16="http://schemas.microsoft.com/office/drawing/2014/main" id="{8286850C-CFDD-5E7F-F4A1-CEA1CAB26CB8}"/>
              </a:ext>
            </a:extLst>
          </p:cNvPr>
          <p:cNvPicPr>
            <a:picLocks noGrp="1" noChangeAspect="1"/>
          </p:cNvPicPr>
          <p:nvPr>
            <p:ph sz="half" idx="2"/>
          </p:nvPr>
        </p:nvPicPr>
        <p:blipFill>
          <a:blip r:embed="rId4"/>
          <a:stretch>
            <a:fillRect/>
          </a:stretch>
        </p:blipFill>
        <p:spPr>
          <a:xfrm>
            <a:off x="49213" y="850166"/>
            <a:ext cx="9023350" cy="4306768"/>
          </a:xfrm>
          <a:prstGeom prst="rect">
            <a:avLst/>
          </a:prstGeom>
        </p:spPr>
      </p:pic>
    </p:spTree>
    <p:extLst>
      <p:ext uri="{BB962C8B-B14F-4D97-AF65-F5344CB8AC3E}">
        <p14:creationId xmlns:p14="http://schemas.microsoft.com/office/powerpoint/2010/main" val="2348695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68D607-76CB-E300-8487-3793E7DE4E9D}"/>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14</a:t>
            </a:fld>
            <a:endParaRPr lang="en-US" sz="1000" dirty="0">
              <a:solidFill>
                <a:srgbClr val="C00000"/>
              </a:solidFill>
            </a:endParaRPr>
          </a:p>
        </p:txBody>
      </p:sp>
      <p:sp>
        <p:nvSpPr>
          <p:cNvPr id="3" name="Rectangle 2">
            <a:hlinkClick r:id="rId3" action="ppaction://hlinksldjump"/>
            <a:extLst>
              <a:ext uri="{FF2B5EF4-FFF2-40B4-BE49-F238E27FC236}">
                <a16:creationId xmlns:a16="http://schemas.microsoft.com/office/drawing/2014/main" id="{DB910E58-D6D0-213D-727E-81C9F8226FD5}"/>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7" name="Content Placeholder 6">
            <a:extLst>
              <a:ext uri="{FF2B5EF4-FFF2-40B4-BE49-F238E27FC236}">
                <a16:creationId xmlns:a16="http://schemas.microsoft.com/office/drawing/2014/main" id="{2D65C72D-6325-02C1-021E-07C22FCFEC97}"/>
              </a:ext>
            </a:extLst>
          </p:cNvPr>
          <p:cNvPicPr>
            <a:picLocks noGrp="1" noChangeAspect="1"/>
          </p:cNvPicPr>
          <p:nvPr>
            <p:ph sz="half" idx="2"/>
          </p:nvPr>
        </p:nvPicPr>
        <p:blipFill>
          <a:blip r:embed="rId4"/>
          <a:stretch>
            <a:fillRect/>
          </a:stretch>
        </p:blipFill>
        <p:spPr>
          <a:xfrm>
            <a:off x="399965" y="992188"/>
            <a:ext cx="8366295" cy="5341937"/>
          </a:xfrm>
          <a:prstGeom prst="rect">
            <a:avLst/>
          </a:prstGeom>
        </p:spPr>
      </p:pic>
    </p:spTree>
    <p:extLst>
      <p:ext uri="{BB962C8B-B14F-4D97-AF65-F5344CB8AC3E}">
        <p14:creationId xmlns:p14="http://schemas.microsoft.com/office/powerpoint/2010/main" val="20306295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1F9D23-9FDC-E39E-1D55-C12CA8FEE10D}"/>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15</a:t>
            </a:fld>
            <a:endParaRPr lang="en-US" sz="1000" dirty="0">
              <a:solidFill>
                <a:srgbClr val="C00000"/>
              </a:solidFill>
            </a:endParaRPr>
          </a:p>
        </p:txBody>
      </p:sp>
      <p:sp>
        <p:nvSpPr>
          <p:cNvPr id="4" name="Rectangle 3">
            <a:hlinkClick r:id="rId3" action="ppaction://hlinksldjump"/>
            <a:extLst>
              <a:ext uri="{FF2B5EF4-FFF2-40B4-BE49-F238E27FC236}">
                <a16:creationId xmlns:a16="http://schemas.microsoft.com/office/drawing/2014/main" id="{E7DFA54E-D2F1-377D-7AD7-B5350CF07E79}"/>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7" name="Content Placeholder 6">
            <a:extLst>
              <a:ext uri="{FF2B5EF4-FFF2-40B4-BE49-F238E27FC236}">
                <a16:creationId xmlns:a16="http://schemas.microsoft.com/office/drawing/2014/main" id="{E5B8D61B-FA69-E15D-E0AD-39113003CF6A}"/>
              </a:ext>
            </a:extLst>
          </p:cNvPr>
          <p:cNvPicPr>
            <a:picLocks noGrp="1" noChangeAspect="1"/>
          </p:cNvPicPr>
          <p:nvPr>
            <p:ph sz="half" idx="2"/>
          </p:nvPr>
        </p:nvPicPr>
        <p:blipFill>
          <a:blip r:embed="rId4"/>
          <a:stretch>
            <a:fillRect/>
          </a:stretch>
        </p:blipFill>
        <p:spPr>
          <a:xfrm>
            <a:off x="49213" y="850166"/>
            <a:ext cx="9023350" cy="4306768"/>
          </a:xfrm>
          <a:prstGeom prst="rect">
            <a:avLst/>
          </a:prstGeom>
        </p:spPr>
      </p:pic>
    </p:spTree>
    <p:extLst>
      <p:ext uri="{BB962C8B-B14F-4D97-AF65-F5344CB8AC3E}">
        <p14:creationId xmlns:p14="http://schemas.microsoft.com/office/powerpoint/2010/main" val="23677031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68D607-76CB-E300-8487-3793E7DE4E9D}"/>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16</a:t>
            </a:fld>
            <a:endParaRPr lang="en-US" sz="1000" dirty="0">
              <a:solidFill>
                <a:srgbClr val="C00000"/>
              </a:solidFill>
            </a:endParaRPr>
          </a:p>
        </p:txBody>
      </p:sp>
      <p:sp>
        <p:nvSpPr>
          <p:cNvPr id="3" name="Rectangle 2">
            <a:hlinkClick r:id="rId3" action="ppaction://hlinksldjump"/>
            <a:extLst>
              <a:ext uri="{FF2B5EF4-FFF2-40B4-BE49-F238E27FC236}">
                <a16:creationId xmlns:a16="http://schemas.microsoft.com/office/drawing/2014/main" id="{2B6071D2-DC0E-AB33-F371-7AF4C8768469}"/>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7" name="Content Placeholder 6">
            <a:extLst>
              <a:ext uri="{FF2B5EF4-FFF2-40B4-BE49-F238E27FC236}">
                <a16:creationId xmlns:a16="http://schemas.microsoft.com/office/drawing/2014/main" id="{91BA3D30-1100-FE3A-B26B-6317EEAF29AB}"/>
              </a:ext>
            </a:extLst>
          </p:cNvPr>
          <p:cNvPicPr>
            <a:picLocks noGrp="1" noChangeAspect="1"/>
          </p:cNvPicPr>
          <p:nvPr>
            <p:ph sz="half" idx="2"/>
          </p:nvPr>
        </p:nvPicPr>
        <p:blipFill>
          <a:blip r:embed="rId4"/>
          <a:stretch>
            <a:fillRect/>
          </a:stretch>
        </p:blipFill>
        <p:spPr>
          <a:xfrm>
            <a:off x="399965" y="992188"/>
            <a:ext cx="8366295" cy="5341937"/>
          </a:xfrm>
          <a:prstGeom prst="rect">
            <a:avLst/>
          </a:prstGeom>
        </p:spPr>
      </p:pic>
    </p:spTree>
    <p:extLst>
      <p:ext uri="{BB962C8B-B14F-4D97-AF65-F5344CB8AC3E}">
        <p14:creationId xmlns:p14="http://schemas.microsoft.com/office/powerpoint/2010/main" val="25922058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1F9D23-9FDC-E39E-1D55-C12CA8FEE10D}"/>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17</a:t>
            </a:fld>
            <a:endParaRPr lang="en-US" sz="1000" dirty="0">
              <a:solidFill>
                <a:srgbClr val="C00000"/>
              </a:solidFill>
            </a:endParaRPr>
          </a:p>
        </p:txBody>
      </p:sp>
      <p:sp>
        <p:nvSpPr>
          <p:cNvPr id="4" name="Rectangle 3">
            <a:hlinkClick r:id="rId3" action="ppaction://hlinksldjump"/>
            <a:extLst>
              <a:ext uri="{FF2B5EF4-FFF2-40B4-BE49-F238E27FC236}">
                <a16:creationId xmlns:a16="http://schemas.microsoft.com/office/drawing/2014/main" id="{E1453AC9-724A-551A-1837-39E6079ABCA5}"/>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7" name="Content Placeholder 6">
            <a:extLst>
              <a:ext uri="{FF2B5EF4-FFF2-40B4-BE49-F238E27FC236}">
                <a16:creationId xmlns:a16="http://schemas.microsoft.com/office/drawing/2014/main" id="{56D9D259-1BD2-721B-AD86-7BD85AA6C806}"/>
              </a:ext>
            </a:extLst>
          </p:cNvPr>
          <p:cNvPicPr>
            <a:picLocks noGrp="1" noChangeAspect="1"/>
          </p:cNvPicPr>
          <p:nvPr>
            <p:ph sz="half" idx="2"/>
          </p:nvPr>
        </p:nvPicPr>
        <p:blipFill>
          <a:blip r:embed="rId4"/>
          <a:stretch>
            <a:fillRect/>
          </a:stretch>
        </p:blipFill>
        <p:spPr>
          <a:xfrm>
            <a:off x="49213" y="850166"/>
            <a:ext cx="9023350" cy="4306768"/>
          </a:xfrm>
          <a:prstGeom prst="rect">
            <a:avLst/>
          </a:prstGeom>
        </p:spPr>
      </p:pic>
    </p:spTree>
    <p:extLst>
      <p:ext uri="{BB962C8B-B14F-4D97-AF65-F5344CB8AC3E}">
        <p14:creationId xmlns:p14="http://schemas.microsoft.com/office/powerpoint/2010/main" val="16382852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68D607-76CB-E300-8487-3793E7DE4E9D}"/>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18</a:t>
            </a:fld>
            <a:endParaRPr lang="en-US" sz="1000" dirty="0">
              <a:solidFill>
                <a:srgbClr val="C00000"/>
              </a:solidFill>
            </a:endParaRPr>
          </a:p>
        </p:txBody>
      </p:sp>
      <p:sp>
        <p:nvSpPr>
          <p:cNvPr id="3" name="Rectangle 2">
            <a:hlinkClick r:id="rId3" action="ppaction://hlinksldjump"/>
            <a:extLst>
              <a:ext uri="{FF2B5EF4-FFF2-40B4-BE49-F238E27FC236}">
                <a16:creationId xmlns:a16="http://schemas.microsoft.com/office/drawing/2014/main" id="{1C228335-7B33-285C-7B4D-71EFE67AF28D}"/>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7" name="Content Placeholder 6">
            <a:extLst>
              <a:ext uri="{FF2B5EF4-FFF2-40B4-BE49-F238E27FC236}">
                <a16:creationId xmlns:a16="http://schemas.microsoft.com/office/drawing/2014/main" id="{AC6D251E-CB3C-FCD6-FB16-A8D13756F4B4}"/>
              </a:ext>
            </a:extLst>
          </p:cNvPr>
          <p:cNvPicPr>
            <a:picLocks noGrp="1" noChangeAspect="1"/>
          </p:cNvPicPr>
          <p:nvPr>
            <p:ph sz="half" idx="2"/>
          </p:nvPr>
        </p:nvPicPr>
        <p:blipFill>
          <a:blip r:embed="rId4"/>
          <a:stretch>
            <a:fillRect/>
          </a:stretch>
        </p:blipFill>
        <p:spPr>
          <a:xfrm>
            <a:off x="399965" y="992188"/>
            <a:ext cx="8366295" cy="5341937"/>
          </a:xfrm>
          <a:prstGeom prst="rect">
            <a:avLst/>
          </a:prstGeom>
        </p:spPr>
      </p:pic>
    </p:spTree>
    <p:extLst>
      <p:ext uri="{BB962C8B-B14F-4D97-AF65-F5344CB8AC3E}">
        <p14:creationId xmlns:p14="http://schemas.microsoft.com/office/powerpoint/2010/main" val="30864175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1F9D23-9FDC-E39E-1D55-C12CA8FEE10D}"/>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19</a:t>
            </a:fld>
            <a:endParaRPr lang="en-US" sz="1000" dirty="0">
              <a:solidFill>
                <a:srgbClr val="C00000"/>
              </a:solidFill>
            </a:endParaRPr>
          </a:p>
        </p:txBody>
      </p:sp>
      <p:sp>
        <p:nvSpPr>
          <p:cNvPr id="4" name="Rectangle 3">
            <a:hlinkClick r:id="rId3" action="ppaction://hlinksldjump"/>
            <a:extLst>
              <a:ext uri="{FF2B5EF4-FFF2-40B4-BE49-F238E27FC236}">
                <a16:creationId xmlns:a16="http://schemas.microsoft.com/office/drawing/2014/main" id="{E12EF8B5-95AB-BBFA-BEF1-8FA94A1FC922}"/>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7" name="Content Placeholder 6">
            <a:extLst>
              <a:ext uri="{FF2B5EF4-FFF2-40B4-BE49-F238E27FC236}">
                <a16:creationId xmlns:a16="http://schemas.microsoft.com/office/drawing/2014/main" id="{DFA08D7C-6878-95B8-C4CB-23B0092E31D6}"/>
              </a:ext>
            </a:extLst>
          </p:cNvPr>
          <p:cNvPicPr>
            <a:picLocks noGrp="1" noChangeAspect="1"/>
          </p:cNvPicPr>
          <p:nvPr>
            <p:ph sz="half" idx="2"/>
          </p:nvPr>
        </p:nvPicPr>
        <p:blipFill>
          <a:blip r:embed="rId4"/>
          <a:stretch>
            <a:fillRect/>
          </a:stretch>
        </p:blipFill>
        <p:spPr>
          <a:xfrm>
            <a:off x="49213" y="850166"/>
            <a:ext cx="9023350" cy="4306768"/>
          </a:xfrm>
          <a:prstGeom prst="rect">
            <a:avLst/>
          </a:prstGeom>
        </p:spPr>
      </p:pic>
    </p:spTree>
    <p:extLst>
      <p:ext uri="{BB962C8B-B14F-4D97-AF65-F5344CB8AC3E}">
        <p14:creationId xmlns:p14="http://schemas.microsoft.com/office/powerpoint/2010/main" val="1321532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237715D-322E-56E3-C5A0-8CB1FD589701}"/>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rcRect l="11113" r="39598" b="-48"/>
          <a:stretch>
            <a:fillRect/>
          </a:stretch>
        </p:blipFill>
        <p:spPr>
          <a:xfrm>
            <a:off x="0" y="1008268"/>
            <a:ext cx="3493698" cy="5318586"/>
          </a:xfrm>
          <a:prstGeom prst="rect">
            <a:avLst/>
          </a:prstGeom>
        </p:spPr>
      </p:pic>
      <p:sp>
        <p:nvSpPr>
          <p:cNvPr id="4" name="TextBox 3">
            <a:extLst>
              <a:ext uri="{FF2B5EF4-FFF2-40B4-BE49-F238E27FC236}">
                <a16:creationId xmlns:a16="http://schemas.microsoft.com/office/drawing/2014/main" id="{19F0C44D-10C0-4914-AA44-D342A0F9C6FD}"/>
              </a:ext>
            </a:extLst>
          </p:cNvPr>
          <p:cNvSpPr txBox="1"/>
          <p:nvPr/>
        </p:nvSpPr>
        <p:spPr>
          <a:xfrm>
            <a:off x="3975453" y="1013966"/>
            <a:ext cx="4992237" cy="5463034"/>
          </a:xfrm>
          <a:prstGeom prst="rect">
            <a:avLst/>
          </a:prstGeom>
          <a:noFill/>
        </p:spPr>
        <p:txBody>
          <a:bodyPr wrap="square" rtlCol="0">
            <a:spAutoFit/>
          </a:bodyPr>
          <a:lstStyle/>
          <a:p>
            <a:pPr>
              <a:lnSpc>
                <a:spcPct val="150000"/>
              </a:lnSpc>
            </a:pPr>
            <a:r>
              <a:rPr lang="en-US" sz="1350" dirty="0">
                <a:latin typeface="Century Gothic" panose="020B0502020202020204" pitchFamily="34" charset="0"/>
              </a:rPr>
              <a:t>Terms of Use</a:t>
            </a:r>
          </a:p>
          <a:p>
            <a:pPr marL="214313" indent="-214313">
              <a:lnSpc>
                <a:spcPct val="150000"/>
              </a:lnSpc>
              <a:buFont typeface="Wingdings" pitchFamily="2" charset="2"/>
              <a:buChar char="§"/>
            </a:pPr>
            <a:r>
              <a:rPr lang="en-US" sz="1050" dirty="0">
                <a:latin typeface="Century Gothic" panose="020B0502020202020204" pitchFamily="34" charset="0"/>
              </a:rPr>
              <a:t>These reports are created exclusively for Keller Williams Real</a:t>
            </a:r>
            <a:br>
              <a:rPr lang="en-US" sz="1050" dirty="0">
                <a:latin typeface="Century Gothic" panose="020B0502020202020204" pitchFamily="34" charset="0"/>
              </a:rPr>
            </a:br>
            <a:r>
              <a:rPr lang="en-US" sz="1050" dirty="0">
                <a:latin typeface="Century Gothic" panose="020B0502020202020204" pitchFamily="34" charset="0"/>
              </a:rPr>
              <a:t>Estate offices and provide a competitive advantage for agents </a:t>
            </a:r>
            <a:br>
              <a:rPr lang="en-US" sz="1050" dirty="0">
                <a:latin typeface="Century Gothic" panose="020B0502020202020204" pitchFamily="34" charset="0"/>
              </a:rPr>
            </a:br>
            <a:r>
              <a:rPr lang="en-US" sz="1050" dirty="0">
                <a:latin typeface="Century Gothic" panose="020B0502020202020204" pitchFamily="34" charset="0"/>
              </a:rPr>
              <a:t>in participating Keller Williams offices and should therefore be </a:t>
            </a:r>
            <a:br>
              <a:rPr lang="en-US" sz="1050" dirty="0">
                <a:latin typeface="Century Gothic" panose="020B0502020202020204" pitchFamily="34" charset="0"/>
              </a:rPr>
            </a:br>
            <a:r>
              <a:rPr lang="en-US" sz="1050" dirty="0">
                <a:latin typeface="Century Gothic" panose="020B0502020202020204" pitchFamily="34" charset="0"/>
              </a:rPr>
              <a:t>used in a manner to protect that advantage.</a:t>
            </a:r>
          </a:p>
          <a:p>
            <a:pPr marL="214313" indent="-214313">
              <a:lnSpc>
                <a:spcPct val="150000"/>
              </a:lnSpc>
              <a:buFont typeface="Wingdings" pitchFamily="2" charset="2"/>
              <a:buChar char="§"/>
            </a:pPr>
            <a:endParaRPr lang="en-US" sz="1050" dirty="0">
              <a:latin typeface="Century Gothic" panose="020B0502020202020204" pitchFamily="34" charset="0"/>
            </a:endParaRPr>
          </a:p>
          <a:p>
            <a:pPr marL="214313" indent="-214313">
              <a:lnSpc>
                <a:spcPct val="150000"/>
              </a:lnSpc>
              <a:buFont typeface="Wingdings" pitchFamily="2" charset="2"/>
              <a:buChar char="§"/>
            </a:pPr>
            <a:r>
              <a:rPr lang="en-US" sz="1050" dirty="0">
                <a:latin typeface="Century Gothic" panose="020B0502020202020204" pitchFamily="34" charset="0"/>
              </a:rPr>
              <a:t>Reports are provided by ChartMaster Services, LLC exclusively to </a:t>
            </a:r>
            <a:br>
              <a:rPr lang="en-US" sz="1050" dirty="0">
                <a:latin typeface="Century Gothic" panose="020B0502020202020204" pitchFamily="34" charset="0"/>
              </a:rPr>
            </a:br>
            <a:r>
              <a:rPr lang="en-US" sz="1050" dirty="0">
                <a:latin typeface="Century Gothic" panose="020B0502020202020204" pitchFamily="34" charset="0"/>
              </a:rPr>
              <a:t>Keller Williams and should be treated as  proprietary to those </a:t>
            </a:r>
            <a:br>
              <a:rPr lang="en-US" sz="1050" dirty="0">
                <a:latin typeface="Century Gothic" panose="020B0502020202020204" pitchFamily="34" charset="0"/>
              </a:rPr>
            </a:br>
            <a:r>
              <a:rPr lang="en-US" sz="1050" dirty="0">
                <a:latin typeface="Century Gothic" panose="020B0502020202020204" pitchFamily="34" charset="0"/>
              </a:rPr>
              <a:t>offices contracting for the service, not for distribution or posting </a:t>
            </a:r>
            <a:br>
              <a:rPr lang="en-US" sz="1050" dirty="0">
                <a:latin typeface="Century Gothic" panose="020B0502020202020204" pitchFamily="34" charset="0"/>
              </a:rPr>
            </a:br>
            <a:r>
              <a:rPr lang="en-US" sz="1050" dirty="0">
                <a:latin typeface="Century Gothic" panose="020B0502020202020204" pitchFamily="34" charset="0"/>
              </a:rPr>
              <a:t>to web sites in their entirety.</a:t>
            </a:r>
          </a:p>
          <a:p>
            <a:pPr marL="214313" indent="-214313">
              <a:lnSpc>
                <a:spcPct val="150000"/>
              </a:lnSpc>
              <a:buFont typeface="Wingdings" pitchFamily="2" charset="2"/>
              <a:buChar char="§"/>
            </a:pPr>
            <a:endParaRPr lang="en-US" sz="1050" dirty="0">
              <a:latin typeface="Century Gothic" panose="020B0502020202020204" pitchFamily="34" charset="0"/>
            </a:endParaRPr>
          </a:p>
          <a:p>
            <a:pPr marL="214313" indent="-214313">
              <a:lnSpc>
                <a:spcPct val="150000"/>
              </a:lnSpc>
              <a:buFont typeface="Wingdings" pitchFamily="2" charset="2"/>
              <a:buChar char="§"/>
            </a:pPr>
            <a:r>
              <a:rPr lang="en-US" sz="1050" dirty="0">
                <a:latin typeface="Century Gothic" panose="020B0502020202020204" pitchFamily="34" charset="0"/>
              </a:rPr>
              <a:t>Reports, either whole or in part, can be used in consultations with clients and prospects during the normal conduct of business by real estate agents in offices contracting for the service.</a:t>
            </a:r>
          </a:p>
          <a:p>
            <a:pPr marL="214313" indent="-214313">
              <a:lnSpc>
                <a:spcPct val="150000"/>
              </a:lnSpc>
              <a:buFont typeface="Wingdings" pitchFamily="2" charset="2"/>
              <a:buChar char="§"/>
            </a:pPr>
            <a:endParaRPr lang="en-US" sz="1050" dirty="0">
              <a:latin typeface="Century Gothic" panose="020B0502020202020204" pitchFamily="34" charset="0"/>
            </a:endParaRPr>
          </a:p>
          <a:p>
            <a:pPr marL="214313" indent="-214313">
              <a:lnSpc>
                <a:spcPct val="150000"/>
              </a:lnSpc>
              <a:buFont typeface="Wingdings" pitchFamily="2" charset="2"/>
              <a:buChar char="§"/>
            </a:pPr>
            <a:r>
              <a:rPr lang="en-US" sz="1050" dirty="0">
                <a:latin typeface="Century Gothic" panose="020B0502020202020204" pitchFamily="34" charset="0"/>
              </a:rPr>
              <a:t>Agents in contracting offices are also encouraged to use selected </a:t>
            </a:r>
            <a:br>
              <a:rPr lang="en-US" sz="1050" dirty="0">
                <a:latin typeface="Century Gothic" panose="020B0502020202020204" pitchFamily="34" charset="0"/>
              </a:rPr>
            </a:br>
            <a:r>
              <a:rPr lang="en-US" sz="1050" dirty="0">
                <a:latin typeface="Century Gothic" panose="020B0502020202020204" pitchFamily="34" charset="0"/>
              </a:rPr>
              <a:t>charts in lead-generation activities to encourage prospective </a:t>
            </a:r>
            <a:br>
              <a:rPr lang="en-US" sz="1050" dirty="0">
                <a:latin typeface="Century Gothic" panose="020B0502020202020204" pitchFamily="34" charset="0"/>
              </a:rPr>
            </a:br>
            <a:r>
              <a:rPr lang="en-US" sz="1050" dirty="0">
                <a:latin typeface="Century Gothic" panose="020B0502020202020204" pitchFamily="34" charset="0"/>
              </a:rPr>
              <a:t>clients to contact the agent for additional information.</a:t>
            </a:r>
          </a:p>
          <a:p>
            <a:pPr marL="214313" indent="-214313">
              <a:lnSpc>
                <a:spcPct val="150000"/>
              </a:lnSpc>
              <a:buFont typeface="Wingdings" pitchFamily="2" charset="2"/>
              <a:buChar char="§"/>
            </a:pPr>
            <a:endParaRPr lang="en-US" sz="1050" dirty="0">
              <a:latin typeface="Century Gothic" panose="020B0502020202020204" pitchFamily="34" charset="0"/>
            </a:endParaRPr>
          </a:p>
          <a:p>
            <a:pPr marL="214313" indent="-214313">
              <a:lnSpc>
                <a:spcPct val="150000"/>
              </a:lnSpc>
              <a:buFont typeface="Wingdings" pitchFamily="2" charset="2"/>
              <a:buChar char="§"/>
            </a:pPr>
            <a:r>
              <a:rPr lang="en-US" sz="1050" b="1" dirty="0">
                <a:latin typeface="Century Gothic" panose="020B0502020202020204" pitchFamily="34" charset="0"/>
              </a:rPr>
              <a:t>Acceptance and use of this report shall constitute acceptance of </a:t>
            </a:r>
            <a:br>
              <a:rPr lang="en-US" sz="1050" b="1" dirty="0">
                <a:latin typeface="Century Gothic" panose="020B0502020202020204" pitchFamily="34" charset="0"/>
              </a:rPr>
            </a:br>
            <a:r>
              <a:rPr lang="en-US" sz="1050" b="1" dirty="0">
                <a:latin typeface="Century Gothic" panose="020B0502020202020204" pitchFamily="34" charset="0"/>
              </a:rPr>
              <a:t>these terms.</a:t>
            </a:r>
          </a:p>
          <a:p>
            <a:pPr marL="214313" indent="-214313">
              <a:lnSpc>
                <a:spcPct val="150000"/>
              </a:lnSpc>
              <a:buFont typeface="Courier New" panose="02070309020205020404" pitchFamily="49" charset="0"/>
              <a:buChar char="o"/>
            </a:pPr>
            <a:endParaRPr lang="en-US" sz="1050" dirty="0">
              <a:latin typeface="Century Gothic" panose="020B0502020202020204" pitchFamily="34" charset="0"/>
            </a:endParaRPr>
          </a:p>
        </p:txBody>
      </p:sp>
      <p:sp>
        <p:nvSpPr>
          <p:cNvPr id="5" name="Slide Number Placeholder 1">
            <a:extLst>
              <a:ext uri="{FF2B5EF4-FFF2-40B4-BE49-F238E27FC236}">
                <a16:creationId xmlns:a16="http://schemas.microsoft.com/office/drawing/2014/main" id="{3BA0841B-182B-C539-7D40-AFAF0F610292}"/>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2</a:t>
            </a:fld>
            <a:endParaRPr lang="en-US" sz="1000" dirty="0">
              <a:solidFill>
                <a:srgbClr val="C00000"/>
              </a:solidFill>
            </a:endParaRPr>
          </a:p>
        </p:txBody>
      </p:sp>
    </p:spTree>
    <p:extLst>
      <p:ext uri="{BB962C8B-B14F-4D97-AF65-F5344CB8AC3E}">
        <p14:creationId xmlns:p14="http://schemas.microsoft.com/office/powerpoint/2010/main" val="23586899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68D607-76CB-E300-8487-3793E7DE4E9D}"/>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20</a:t>
            </a:fld>
            <a:endParaRPr lang="en-US" sz="1000" dirty="0">
              <a:solidFill>
                <a:srgbClr val="C00000"/>
              </a:solidFill>
            </a:endParaRPr>
          </a:p>
        </p:txBody>
      </p:sp>
      <p:sp>
        <p:nvSpPr>
          <p:cNvPr id="3" name="Rectangle 2">
            <a:hlinkClick r:id="rId3" action="ppaction://hlinksldjump"/>
            <a:extLst>
              <a:ext uri="{FF2B5EF4-FFF2-40B4-BE49-F238E27FC236}">
                <a16:creationId xmlns:a16="http://schemas.microsoft.com/office/drawing/2014/main" id="{A25A8712-DA9A-314A-5DBC-BF24DC9D4BF1}"/>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8" name="Content Placeholder 7">
            <a:extLst>
              <a:ext uri="{FF2B5EF4-FFF2-40B4-BE49-F238E27FC236}">
                <a16:creationId xmlns:a16="http://schemas.microsoft.com/office/drawing/2014/main" id="{1305CBF8-7578-9B3B-C01F-CF4B8D2431F4}"/>
              </a:ext>
            </a:extLst>
          </p:cNvPr>
          <p:cNvPicPr>
            <a:picLocks noGrp="1" noChangeAspect="1"/>
          </p:cNvPicPr>
          <p:nvPr>
            <p:ph sz="half" idx="2"/>
          </p:nvPr>
        </p:nvPicPr>
        <p:blipFill>
          <a:blip r:embed="rId4"/>
          <a:stretch>
            <a:fillRect/>
          </a:stretch>
        </p:blipFill>
        <p:spPr>
          <a:xfrm>
            <a:off x="399965" y="992188"/>
            <a:ext cx="8366295" cy="5341937"/>
          </a:xfrm>
          <a:prstGeom prst="rect">
            <a:avLst/>
          </a:prstGeom>
        </p:spPr>
      </p:pic>
    </p:spTree>
    <p:extLst>
      <p:ext uri="{BB962C8B-B14F-4D97-AF65-F5344CB8AC3E}">
        <p14:creationId xmlns:p14="http://schemas.microsoft.com/office/powerpoint/2010/main" val="41485215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7470D-CC14-2B58-7CE2-E830DC2B7C9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1E4BE8A-E9B2-AB3B-0093-1F86123D452D}"/>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21</a:t>
            </a:fld>
            <a:endParaRPr lang="en-US" sz="1000" dirty="0">
              <a:solidFill>
                <a:srgbClr val="C00000"/>
              </a:solidFill>
            </a:endParaRPr>
          </a:p>
        </p:txBody>
      </p:sp>
      <p:sp>
        <p:nvSpPr>
          <p:cNvPr id="4" name="Rectangle 3">
            <a:hlinkClick r:id="rId3" action="ppaction://hlinksldjump"/>
            <a:extLst>
              <a:ext uri="{FF2B5EF4-FFF2-40B4-BE49-F238E27FC236}">
                <a16:creationId xmlns:a16="http://schemas.microsoft.com/office/drawing/2014/main" id="{A34F28D8-E32D-28C6-1459-F38A3B173E71}"/>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7" name="Content Placeholder 6">
            <a:extLst>
              <a:ext uri="{FF2B5EF4-FFF2-40B4-BE49-F238E27FC236}">
                <a16:creationId xmlns:a16="http://schemas.microsoft.com/office/drawing/2014/main" id="{86230E32-3A65-514C-DD34-189A54EC4CC6}"/>
              </a:ext>
            </a:extLst>
          </p:cNvPr>
          <p:cNvPicPr>
            <a:picLocks noGrp="1" noChangeAspect="1"/>
          </p:cNvPicPr>
          <p:nvPr>
            <p:ph sz="half" idx="2"/>
          </p:nvPr>
        </p:nvPicPr>
        <p:blipFill>
          <a:blip r:embed="rId4"/>
          <a:stretch>
            <a:fillRect/>
          </a:stretch>
        </p:blipFill>
        <p:spPr>
          <a:xfrm>
            <a:off x="49213" y="850166"/>
            <a:ext cx="9023350" cy="4306768"/>
          </a:xfrm>
          <a:prstGeom prst="rect">
            <a:avLst/>
          </a:prstGeom>
        </p:spPr>
      </p:pic>
    </p:spTree>
    <p:extLst>
      <p:ext uri="{BB962C8B-B14F-4D97-AF65-F5344CB8AC3E}">
        <p14:creationId xmlns:p14="http://schemas.microsoft.com/office/powerpoint/2010/main" val="37553319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B3BAC-656A-4FA9-50F0-7191AF8F479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C22AD4-5216-F668-934E-4822A10E169A}"/>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22</a:t>
            </a:fld>
            <a:endParaRPr lang="en-US" sz="1000" dirty="0">
              <a:solidFill>
                <a:srgbClr val="C00000"/>
              </a:solidFill>
            </a:endParaRPr>
          </a:p>
        </p:txBody>
      </p:sp>
      <p:sp>
        <p:nvSpPr>
          <p:cNvPr id="3" name="Rectangle 2">
            <a:hlinkClick r:id="rId3" action="ppaction://hlinksldjump"/>
            <a:extLst>
              <a:ext uri="{FF2B5EF4-FFF2-40B4-BE49-F238E27FC236}">
                <a16:creationId xmlns:a16="http://schemas.microsoft.com/office/drawing/2014/main" id="{0D0BE3A2-5052-9C3F-9C57-92E039B1E244}"/>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7" name="Content Placeholder 6">
            <a:extLst>
              <a:ext uri="{FF2B5EF4-FFF2-40B4-BE49-F238E27FC236}">
                <a16:creationId xmlns:a16="http://schemas.microsoft.com/office/drawing/2014/main" id="{341C363B-94D2-5815-3953-21332C213C21}"/>
              </a:ext>
            </a:extLst>
          </p:cNvPr>
          <p:cNvPicPr>
            <a:picLocks noGrp="1" noChangeAspect="1"/>
          </p:cNvPicPr>
          <p:nvPr>
            <p:ph sz="half" idx="2"/>
          </p:nvPr>
        </p:nvPicPr>
        <p:blipFill>
          <a:blip r:embed="rId4"/>
          <a:stretch>
            <a:fillRect/>
          </a:stretch>
        </p:blipFill>
        <p:spPr>
          <a:xfrm>
            <a:off x="399965" y="992188"/>
            <a:ext cx="8366295" cy="5341937"/>
          </a:xfrm>
          <a:prstGeom prst="rect">
            <a:avLst/>
          </a:prstGeom>
        </p:spPr>
      </p:pic>
    </p:spTree>
    <p:extLst>
      <p:ext uri="{BB962C8B-B14F-4D97-AF65-F5344CB8AC3E}">
        <p14:creationId xmlns:p14="http://schemas.microsoft.com/office/powerpoint/2010/main" val="23911267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07EFA-A3CD-5DF2-1CB6-583BA13929B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4953D6C-8EB8-C466-B0D7-BFB7292276E3}"/>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23</a:t>
            </a:fld>
            <a:endParaRPr lang="en-US" sz="1000" dirty="0">
              <a:solidFill>
                <a:srgbClr val="C00000"/>
              </a:solidFill>
            </a:endParaRPr>
          </a:p>
        </p:txBody>
      </p:sp>
      <p:sp>
        <p:nvSpPr>
          <p:cNvPr id="4" name="Rectangle 3">
            <a:hlinkClick r:id="rId3" action="ppaction://hlinksldjump"/>
            <a:extLst>
              <a:ext uri="{FF2B5EF4-FFF2-40B4-BE49-F238E27FC236}">
                <a16:creationId xmlns:a16="http://schemas.microsoft.com/office/drawing/2014/main" id="{308A2F33-141A-BB6A-1DBC-A0D4CDF72CEF}"/>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7" name="Content Placeholder 6">
            <a:extLst>
              <a:ext uri="{FF2B5EF4-FFF2-40B4-BE49-F238E27FC236}">
                <a16:creationId xmlns:a16="http://schemas.microsoft.com/office/drawing/2014/main" id="{8066029C-11D2-3E62-C8C6-7E08F93ACEB6}"/>
              </a:ext>
            </a:extLst>
          </p:cNvPr>
          <p:cNvPicPr>
            <a:picLocks noGrp="1" noChangeAspect="1"/>
          </p:cNvPicPr>
          <p:nvPr>
            <p:ph sz="half" idx="2"/>
          </p:nvPr>
        </p:nvPicPr>
        <p:blipFill>
          <a:blip r:embed="rId4"/>
          <a:stretch>
            <a:fillRect/>
          </a:stretch>
        </p:blipFill>
        <p:spPr>
          <a:xfrm>
            <a:off x="49213" y="850166"/>
            <a:ext cx="9023350" cy="4306768"/>
          </a:xfrm>
          <a:prstGeom prst="rect">
            <a:avLst/>
          </a:prstGeom>
        </p:spPr>
      </p:pic>
    </p:spTree>
    <p:extLst>
      <p:ext uri="{BB962C8B-B14F-4D97-AF65-F5344CB8AC3E}">
        <p14:creationId xmlns:p14="http://schemas.microsoft.com/office/powerpoint/2010/main" val="35649026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93CBE-E509-0EEA-AA5B-54E7EE7AB3E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5F180B6-B310-3AAB-AA6C-C16FDC6BA0AB}"/>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24</a:t>
            </a:fld>
            <a:endParaRPr lang="en-US" sz="1000" dirty="0">
              <a:solidFill>
                <a:srgbClr val="C00000"/>
              </a:solidFill>
            </a:endParaRPr>
          </a:p>
        </p:txBody>
      </p:sp>
      <p:sp>
        <p:nvSpPr>
          <p:cNvPr id="3" name="Rectangle 2">
            <a:hlinkClick r:id="rId3" action="ppaction://hlinksldjump"/>
            <a:extLst>
              <a:ext uri="{FF2B5EF4-FFF2-40B4-BE49-F238E27FC236}">
                <a16:creationId xmlns:a16="http://schemas.microsoft.com/office/drawing/2014/main" id="{3D903511-E191-7B05-E83B-D18BAFF71EED}"/>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7" name="Content Placeholder 6">
            <a:extLst>
              <a:ext uri="{FF2B5EF4-FFF2-40B4-BE49-F238E27FC236}">
                <a16:creationId xmlns:a16="http://schemas.microsoft.com/office/drawing/2014/main" id="{48C95E0A-F92A-4FC0-BC62-64B599CD87EF}"/>
              </a:ext>
            </a:extLst>
          </p:cNvPr>
          <p:cNvPicPr>
            <a:picLocks noGrp="1" noChangeAspect="1"/>
          </p:cNvPicPr>
          <p:nvPr>
            <p:ph sz="half" idx="2"/>
          </p:nvPr>
        </p:nvPicPr>
        <p:blipFill>
          <a:blip r:embed="rId4"/>
          <a:stretch>
            <a:fillRect/>
          </a:stretch>
        </p:blipFill>
        <p:spPr>
          <a:xfrm>
            <a:off x="399965" y="992188"/>
            <a:ext cx="8366295" cy="5341937"/>
          </a:xfrm>
          <a:prstGeom prst="rect">
            <a:avLst/>
          </a:prstGeom>
        </p:spPr>
      </p:pic>
    </p:spTree>
    <p:extLst>
      <p:ext uri="{BB962C8B-B14F-4D97-AF65-F5344CB8AC3E}">
        <p14:creationId xmlns:p14="http://schemas.microsoft.com/office/powerpoint/2010/main" val="19846522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A2D96-5A33-2C1D-0FA2-73B3DB4EA29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E0B04BA-CD38-96E7-1507-060E54F5B278}"/>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25</a:t>
            </a:fld>
            <a:endParaRPr lang="en-US" sz="1000" dirty="0">
              <a:solidFill>
                <a:srgbClr val="C00000"/>
              </a:solidFill>
            </a:endParaRPr>
          </a:p>
        </p:txBody>
      </p:sp>
      <p:sp>
        <p:nvSpPr>
          <p:cNvPr id="4" name="Rectangle 3">
            <a:hlinkClick r:id="rId3" action="ppaction://hlinksldjump"/>
            <a:extLst>
              <a:ext uri="{FF2B5EF4-FFF2-40B4-BE49-F238E27FC236}">
                <a16:creationId xmlns:a16="http://schemas.microsoft.com/office/drawing/2014/main" id="{F41D3528-8141-CD21-4323-1C2FF06C2B6D}"/>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7" name="Content Placeholder 6">
            <a:extLst>
              <a:ext uri="{FF2B5EF4-FFF2-40B4-BE49-F238E27FC236}">
                <a16:creationId xmlns:a16="http://schemas.microsoft.com/office/drawing/2014/main" id="{7E5FF569-48E2-BDFF-3CAD-0CEBCD3AE1E6}"/>
              </a:ext>
            </a:extLst>
          </p:cNvPr>
          <p:cNvPicPr>
            <a:picLocks noGrp="1" noChangeAspect="1"/>
          </p:cNvPicPr>
          <p:nvPr>
            <p:ph sz="half" idx="2"/>
          </p:nvPr>
        </p:nvPicPr>
        <p:blipFill>
          <a:blip r:embed="rId4"/>
          <a:stretch>
            <a:fillRect/>
          </a:stretch>
        </p:blipFill>
        <p:spPr>
          <a:xfrm>
            <a:off x="49213" y="850166"/>
            <a:ext cx="9023350" cy="4306768"/>
          </a:xfrm>
          <a:prstGeom prst="rect">
            <a:avLst/>
          </a:prstGeom>
        </p:spPr>
      </p:pic>
    </p:spTree>
    <p:extLst>
      <p:ext uri="{BB962C8B-B14F-4D97-AF65-F5344CB8AC3E}">
        <p14:creationId xmlns:p14="http://schemas.microsoft.com/office/powerpoint/2010/main" val="32104396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4CA31-1ED5-01E1-2AE7-BE81BBB6041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BA25BC-D584-ECAA-DA4D-63919E18EAD3}"/>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26</a:t>
            </a:fld>
            <a:endParaRPr lang="en-US" sz="1000" dirty="0">
              <a:solidFill>
                <a:srgbClr val="C00000"/>
              </a:solidFill>
            </a:endParaRPr>
          </a:p>
        </p:txBody>
      </p:sp>
      <p:sp>
        <p:nvSpPr>
          <p:cNvPr id="3" name="Rectangle 2">
            <a:hlinkClick r:id="rId3" action="ppaction://hlinksldjump"/>
            <a:extLst>
              <a:ext uri="{FF2B5EF4-FFF2-40B4-BE49-F238E27FC236}">
                <a16:creationId xmlns:a16="http://schemas.microsoft.com/office/drawing/2014/main" id="{E78F9D9F-4DFD-1725-EF52-D9FCFC707B36}"/>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7" name="Content Placeholder 6">
            <a:extLst>
              <a:ext uri="{FF2B5EF4-FFF2-40B4-BE49-F238E27FC236}">
                <a16:creationId xmlns:a16="http://schemas.microsoft.com/office/drawing/2014/main" id="{56AAF4A4-2281-6053-A7DD-F7E18093E8EE}"/>
              </a:ext>
            </a:extLst>
          </p:cNvPr>
          <p:cNvPicPr>
            <a:picLocks noGrp="1" noChangeAspect="1"/>
          </p:cNvPicPr>
          <p:nvPr>
            <p:ph sz="half" idx="2"/>
          </p:nvPr>
        </p:nvPicPr>
        <p:blipFill>
          <a:blip r:embed="rId4"/>
          <a:stretch>
            <a:fillRect/>
          </a:stretch>
        </p:blipFill>
        <p:spPr>
          <a:xfrm>
            <a:off x="399965" y="992188"/>
            <a:ext cx="8366295" cy="5341937"/>
          </a:xfrm>
          <a:prstGeom prst="rect">
            <a:avLst/>
          </a:prstGeom>
        </p:spPr>
      </p:pic>
    </p:spTree>
    <p:extLst>
      <p:ext uri="{BB962C8B-B14F-4D97-AF65-F5344CB8AC3E}">
        <p14:creationId xmlns:p14="http://schemas.microsoft.com/office/powerpoint/2010/main" val="16678909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884897-E19F-369C-E668-4E40E9CD895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98C0EAC-09EC-96D7-1CA1-B68C0CAF460C}"/>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27</a:t>
            </a:fld>
            <a:endParaRPr lang="en-US" sz="1000" dirty="0">
              <a:solidFill>
                <a:srgbClr val="C00000"/>
              </a:solidFill>
            </a:endParaRPr>
          </a:p>
        </p:txBody>
      </p:sp>
      <p:sp>
        <p:nvSpPr>
          <p:cNvPr id="4" name="Rectangle 3">
            <a:hlinkClick r:id="rId3" action="ppaction://hlinksldjump"/>
            <a:extLst>
              <a:ext uri="{FF2B5EF4-FFF2-40B4-BE49-F238E27FC236}">
                <a16:creationId xmlns:a16="http://schemas.microsoft.com/office/drawing/2014/main" id="{9904AD8A-4833-A7D9-F494-0B49BD252DF0}"/>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7" name="Content Placeholder 6">
            <a:extLst>
              <a:ext uri="{FF2B5EF4-FFF2-40B4-BE49-F238E27FC236}">
                <a16:creationId xmlns:a16="http://schemas.microsoft.com/office/drawing/2014/main" id="{8C406B84-9C10-6FB5-7C76-160E4751749E}"/>
              </a:ext>
            </a:extLst>
          </p:cNvPr>
          <p:cNvPicPr>
            <a:picLocks noGrp="1" noChangeAspect="1"/>
          </p:cNvPicPr>
          <p:nvPr>
            <p:ph sz="half" idx="2"/>
          </p:nvPr>
        </p:nvPicPr>
        <p:blipFill>
          <a:blip r:embed="rId4"/>
          <a:stretch>
            <a:fillRect/>
          </a:stretch>
        </p:blipFill>
        <p:spPr>
          <a:xfrm>
            <a:off x="49213" y="850166"/>
            <a:ext cx="9023350" cy="4306768"/>
          </a:xfrm>
          <a:prstGeom prst="rect">
            <a:avLst/>
          </a:prstGeom>
        </p:spPr>
      </p:pic>
    </p:spTree>
    <p:extLst>
      <p:ext uri="{BB962C8B-B14F-4D97-AF65-F5344CB8AC3E}">
        <p14:creationId xmlns:p14="http://schemas.microsoft.com/office/powerpoint/2010/main" val="42355196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1A134-049E-A01E-B5E1-D37B7478EA7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BFCEC3-62AB-DC76-BD78-5385315998B3}"/>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28</a:t>
            </a:fld>
            <a:endParaRPr lang="en-US" sz="1000" dirty="0">
              <a:solidFill>
                <a:srgbClr val="C00000"/>
              </a:solidFill>
            </a:endParaRPr>
          </a:p>
        </p:txBody>
      </p:sp>
      <p:sp>
        <p:nvSpPr>
          <p:cNvPr id="3" name="Rectangle 2">
            <a:hlinkClick r:id="rId3" action="ppaction://hlinksldjump"/>
            <a:extLst>
              <a:ext uri="{FF2B5EF4-FFF2-40B4-BE49-F238E27FC236}">
                <a16:creationId xmlns:a16="http://schemas.microsoft.com/office/drawing/2014/main" id="{16C4664F-FD93-1B38-E298-4EF1ADD42F06}"/>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7" name="Content Placeholder 6">
            <a:extLst>
              <a:ext uri="{FF2B5EF4-FFF2-40B4-BE49-F238E27FC236}">
                <a16:creationId xmlns:a16="http://schemas.microsoft.com/office/drawing/2014/main" id="{6A6194D0-50B6-59DD-7CAE-E4FD4A7C8BE8}"/>
              </a:ext>
            </a:extLst>
          </p:cNvPr>
          <p:cNvPicPr>
            <a:picLocks noGrp="1" noChangeAspect="1"/>
          </p:cNvPicPr>
          <p:nvPr>
            <p:ph sz="half" idx="2"/>
          </p:nvPr>
        </p:nvPicPr>
        <p:blipFill>
          <a:blip r:embed="rId4"/>
          <a:stretch>
            <a:fillRect/>
          </a:stretch>
        </p:blipFill>
        <p:spPr>
          <a:xfrm>
            <a:off x="399965" y="992188"/>
            <a:ext cx="8366295" cy="5341937"/>
          </a:xfrm>
          <a:prstGeom prst="rect">
            <a:avLst/>
          </a:prstGeom>
        </p:spPr>
      </p:pic>
    </p:spTree>
    <p:extLst>
      <p:ext uri="{BB962C8B-B14F-4D97-AF65-F5344CB8AC3E}">
        <p14:creationId xmlns:p14="http://schemas.microsoft.com/office/powerpoint/2010/main" val="37887003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1DECD-1678-7CEA-E1DE-8DE6334BF79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94C1139-4954-441E-B35E-2600CF96AADC}"/>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29</a:t>
            </a:fld>
            <a:endParaRPr lang="en-US" sz="1000" dirty="0">
              <a:solidFill>
                <a:srgbClr val="C00000"/>
              </a:solidFill>
            </a:endParaRPr>
          </a:p>
        </p:txBody>
      </p:sp>
      <p:sp>
        <p:nvSpPr>
          <p:cNvPr id="4" name="Rectangle 3">
            <a:hlinkClick r:id="rId3" action="ppaction://hlinksldjump"/>
            <a:extLst>
              <a:ext uri="{FF2B5EF4-FFF2-40B4-BE49-F238E27FC236}">
                <a16:creationId xmlns:a16="http://schemas.microsoft.com/office/drawing/2014/main" id="{F59A5449-58FA-BBBE-2FD4-E6578EA24927}"/>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7" name="Content Placeholder 6">
            <a:extLst>
              <a:ext uri="{FF2B5EF4-FFF2-40B4-BE49-F238E27FC236}">
                <a16:creationId xmlns:a16="http://schemas.microsoft.com/office/drawing/2014/main" id="{8B73C32E-DE98-D5B2-338D-95E8E3322853}"/>
              </a:ext>
            </a:extLst>
          </p:cNvPr>
          <p:cNvPicPr>
            <a:picLocks noGrp="1" noChangeAspect="1"/>
          </p:cNvPicPr>
          <p:nvPr>
            <p:ph sz="half" idx="2"/>
          </p:nvPr>
        </p:nvPicPr>
        <p:blipFill>
          <a:blip r:embed="rId4"/>
          <a:stretch>
            <a:fillRect/>
          </a:stretch>
        </p:blipFill>
        <p:spPr>
          <a:xfrm>
            <a:off x="49213" y="850166"/>
            <a:ext cx="9023350" cy="4306768"/>
          </a:xfrm>
          <a:prstGeom prst="rect">
            <a:avLst/>
          </a:prstGeom>
        </p:spPr>
      </p:pic>
    </p:spTree>
    <p:extLst>
      <p:ext uri="{BB962C8B-B14F-4D97-AF65-F5344CB8AC3E}">
        <p14:creationId xmlns:p14="http://schemas.microsoft.com/office/powerpoint/2010/main" val="2076050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45ED3E-21C9-B04A-4B3F-89F365463D4A}"/>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12702" t="3287" r="50000" b="5029"/>
          <a:stretch/>
        </p:blipFill>
        <p:spPr>
          <a:xfrm>
            <a:off x="6011285" y="1024555"/>
            <a:ext cx="3132715" cy="5232425"/>
          </a:xfrm>
          <a:prstGeom prst="rect">
            <a:avLst/>
          </a:prstGeom>
        </p:spPr>
      </p:pic>
      <p:sp>
        <p:nvSpPr>
          <p:cNvPr id="3" name="Content Placeholder 2">
            <a:extLst>
              <a:ext uri="{FF2B5EF4-FFF2-40B4-BE49-F238E27FC236}">
                <a16:creationId xmlns:a16="http://schemas.microsoft.com/office/drawing/2014/main" id="{670530F1-5985-4B29-B473-921D24C56216}"/>
              </a:ext>
            </a:extLst>
          </p:cNvPr>
          <p:cNvSpPr txBox="1">
            <a:spLocks noGrp="1"/>
          </p:cNvSpPr>
          <p:nvPr>
            <p:ph sz="half" idx="2"/>
          </p:nvPr>
        </p:nvSpPr>
        <p:spPr>
          <a:xfrm>
            <a:off x="112143" y="836966"/>
            <a:ext cx="5745193" cy="5643340"/>
          </a:xfrm>
          <a:prstGeom prst="rect">
            <a:avLst/>
          </a:prstGeom>
          <a:noFill/>
        </p:spPr>
        <p:txBody>
          <a:bodyPr wrap="square" rtlCol="0">
            <a:spAutoFit/>
          </a:bodyPr>
          <a:lstStyle/>
          <a:p>
            <a:pPr marL="0" indent="0">
              <a:lnSpc>
                <a:spcPct val="150000"/>
              </a:lnSpc>
              <a:buNone/>
            </a:pPr>
            <a:r>
              <a:rPr lang="en-US" sz="1400" dirty="0">
                <a:latin typeface="Century Gothic" panose="020B0502020202020204" pitchFamily="34" charset="0"/>
              </a:rPr>
              <a:t>Data</a:t>
            </a:r>
          </a:p>
          <a:p>
            <a:pPr marL="285750" indent="-285750">
              <a:lnSpc>
                <a:spcPct val="150000"/>
              </a:lnSpc>
              <a:buFont typeface="Arial" panose="020B0604020202020204" pitchFamily="34" charset="0"/>
              <a:buChar char="•"/>
            </a:pPr>
            <a:endParaRPr lang="en-US" sz="1050" dirty="0">
              <a:latin typeface="Century Gothic" panose="020B0502020202020204" pitchFamily="34" charset="0"/>
            </a:endParaRPr>
          </a:p>
          <a:p>
            <a:pPr marL="285750" indent="-285750">
              <a:lnSpc>
                <a:spcPct val="150000"/>
              </a:lnSpc>
              <a:buFont typeface="Arial" panose="020B0604020202020204" pitchFamily="34" charset="0"/>
              <a:buChar char="•"/>
            </a:pPr>
            <a:r>
              <a:rPr lang="en-US" sz="1050" dirty="0">
                <a:latin typeface="Century Gothic" panose="020B0502020202020204" pitchFamily="34" charset="0"/>
              </a:rPr>
              <a:t>Producing timely reports means that transactions must be downloaded and analyzed before all have been entered into the MLSOK system.  As a result, the transaction data and measurements in this report will increase when all have been entered.  Since this is true in every report period these differences have always existed.  When the next report is produced all closings from the previous period will have been entered and therefore the measurements will have changed to reflect more complete data.  Transactions are often entered as much as 45 days after the end of a month, making it difficult to produce timely reporting without excluding  some transactions.</a:t>
            </a:r>
          </a:p>
          <a:p>
            <a:pPr marL="285750" indent="-285750">
              <a:lnSpc>
                <a:spcPct val="150000"/>
              </a:lnSpc>
              <a:buFont typeface="Arial" panose="020B0604020202020204" pitchFamily="34" charset="0"/>
              <a:buChar char="•"/>
            </a:pPr>
            <a:endParaRPr lang="en-US" sz="1050" dirty="0">
              <a:latin typeface="Century Gothic" panose="020B0502020202020204" pitchFamily="34" charset="0"/>
            </a:endParaRPr>
          </a:p>
          <a:p>
            <a:pPr marL="285750" indent="-285750">
              <a:lnSpc>
                <a:spcPct val="150000"/>
              </a:lnSpc>
              <a:buFont typeface="Arial" panose="020B0604020202020204" pitchFamily="34" charset="0"/>
              <a:buChar char="•"/>
            </a:pPr>
            <a:r>
              <a:rPr lang="en-US" sz="1050" dirty="0">
                <a:latin typeface="Century Gothic" panose="020B0502020202020204" pitchFamily="34" charset="0"/>
              </a:rPr>
              <a:t>ChartMaster statistics include Days on Market (DOM) and Original Listing Prices (OLP) for previous listing periods of unclosed listings even when the property was off the market for more than 30 days between listings.  Normally, MLS data does not include those stats when a listing is Withdrawn or Expired and re-listed after a lapse of 30 days or more or is re-listed with a different company.  Therefore, the median DOM and % S/OLP could be understated by not including all the information for all listing periods for a given property.  As a result, our data attempts to include all relevant listing data.</a:t>
            </a:r>
          </a:p>
        </p:txBody>
      </p:sp>
      <p:sp>
        <p:nvSpPr>
          <p:cNvPr id="4" name="TextBox 3">
            <a:extLst>
              <a:ext uri="{FF2B5EF4-FFF2-40B4-BE49-F238E27FC236}">
                <a16:creationId xmlns:a16="http://schemas.microsoft.com/office/drawing/2014/main" id="{86B078A1-4504-4ED0-8026-D2F53B8EF1AB}"/>
              </a:ext>
            </a:extLst>
          </p:cNvPr>
          <p:cNvSpPr txBox="1"/>
          <p:nvPr/>
        </p:nvSpPr>
        <p:spPr>
          <a:xfrm>
            <a:off x="1192203" y="971007"/>
            <a:ext cx="3944029" cy="415498"/>
          </a:xfrm>
          <a:prstGeom prst="rect">
            <a:avLst/>
          </a:prstGeom>
          <a:noFill/>
        </p:spPr>
        <p:txBody>
          <a:bodyPr wrap="square" rtlCol="0">
            <a:spAutoFit/>
          </a:bodyPr>
          <a:lstStyle/>
          <a:p>
            <a:pPr algn="ctr"/>
            <a:r>
              <a:rPr lang="en-US" sz="2100" dirty="0">
                <a:solidFill>
                  <a:srgbClr val="C00000"/>
                </a:solidFill>
                <a:latin typeface="Century Gothic" panose="020B0502020202020204" pitchFamily="34" charset="0"/>
                <a:cs typeface="Arial" panose="020B0604020202020204" pitchFamily="34" charset="0"/>
              </a:rPr>
              <a:t>ABOUT THIS REPORT</a:t>
            </a:r>
          </a:p>
        </p:txBody>
      </p:sp>
      <p:pic>
        <p:nvPicPr>
          <p:cNvPr id="5" name="Picture 4" descr="A picture containing text, sign, red&#10;&#10;Description automatically generated">
            <a:extLst>
              <a:ext uri="{FF2B5EF4-FFF2-40B4-BE49-F238E27FC236}">
                <a16:creationId xmlns:a16="http://schemas.microsoft.com/office/drawing/2014/main" id="{0128666C-BC22-4EA2-9D1E-655E383C9E54}"/>
              </a:ext>
            </a:extLst>
          </p:cNvPr>
          <p:cNvPicPr>
            <a:picLocks noChangeAspect="1"/>
          </p:cNvPicPr>
          <p:nvPr/>
        </p:nvPicPr>
        <p:blipFill>
          <a:blip r:embed="rId4"/>
          <a:stretch>
            <a:fillRect/>
          </a:stretch>
        </p:blipFill>
        <p:spPr>
          <a:xfrm>
            <a:off x="1115316" y="869194"/>
            <a:ext cx="647700" cy="619125"/>
          </a:xfrm>
          <a:prstGeom prst="rect">
            <a:avLst/>
          </a:prstGeom>
        </p:spPr>
      </p:pic>
      <p:sp>
        <p:nvSpPr>
          <p:cNvPr id="7" name="Slide Number Placeholder 1">
            <a:extLst>
              <a:ext uri="{FF2B5EF4-FFF2-40B4-BE49-F238E27FC236}">
                <a16:creationId xmlns:a16="http://schemas.microsoft.com/office/drawing/2014/main" id="{74D55AB5-EB9D-0FA4-11A6-CB7CC915DB9F}"/>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3</a:t>
            </a:fld>
            <a:endParaRPr lang="en-US" sz="1000" dirty="0">
              <a:solidFill>
                <a:srgbClr val="C00000"/>
              </a:solidFill>
            </a:endParaRPr>
          </a:p>
        </p:txBody>
      </p:sp>
      <p:pic>
        <p:nvPicPr>
          <p:cNvPr id="2" name="Picture 1">
            <a:extLst>
              <a:ext uri="{FF2B5EF4-FFF2-40B4-BE49-F238E27FC236}">
                <a16:creationId xmlns:a16="http://schemas.microsoft.com/office/drawing/2014/main" id="{EBB5ED0E-BCCA-1F7F-25C8-011DEED979F4}"/>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0"/>
                    </a14:imgEffect>
                  </a14:imgLayer>
                </a14:imgProps>
              </a:ext>
            </a:extLst>
          </a:blip>
          <a:srcRect r="10305"/>
          <a:stretch/>
        </p:blipFill>
        <p:spPr>
          <a:xfrm>
            <a:off x="6011284" y="1024555"/>
            <a:ext cx="3132715" cy="5232425"/>
          </a:xfrm>
          <a:prstGeom prst="rect">
            <a:avLst/>
          </a:prstGeom>
        </p:spPr>
      </p:pic>
    </p:spTree>
    <p:extLst>
      <p:ext uri="{BB962C8B-B14F-4D97-AF65-F5344CB8AC3E}">
        <p14:creationId xmlns:p14="http://schemas.microsoft.com/office/powerpoint/2010/main" val="23418603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011E4-5509-19A9-21BF-557AE14A513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A250AAE-6AF3-BB98-2C11-08B13512BE0E}"/>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30</a:t>
            </a:fld>
            <a:endParaRPr lang="en-US" sz="1000" dirty="0">
              <a:solidFill>
                <a:srgbClr val="C00000"/>
              </a:solidFill>
            </a:endParaRPr>
          </a:p>
        </p:txBody>
      </p:sp>
      <p:sp>
        <p:nvSpPr>
          <p:cNvPr id="3" name="Rectangle 2">
            <a:hlinkClick r:id="rId3" action="ppaction://hlinksldjump"/>
            <a:extLst>
              <a:ext uri="{FF2B5EF4-FFF2-40B4-BE49-F238E27FC236}">
                <a16:creationId xmlns:a16="http://schemas.microsoft.com/office/drawing/2014/main" id="{DF5BF2AF-49A5-EA35-C62A-5A2F2162219A}"/>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7" name="Content Placeholder 6">
            <a:extLst>
              <a:ext uri="{FF2B5EF4-FFF2-40B4-BE49-F238E27FC236}">
                <a16:creationId xmlns:a16="http://schemas.microsoft.com/office/drawing/2014/main" id="{290E58E7-0655-D85B-18F9-8B9FA72E585F}"/>
              </a:ext>
            </a:extLst>
          </p:cNvPr>
          <p:cNvPicPr>
            <a:picLocks noGrp="1" noChangeAspect="1"/>
          </p:cNvPicPr>
          <p:nvPr>
            <p:ph sz="half" idx="2"/>
          </p:nvPr>
        </p:nvPicPr>
        <p:blipFill>
          <a:blip r:embed="rId4"/>
          <a:stretch>
            <a:fillRect/>
          </a:stretch>
        </p:blipFill>
        <p:spPr>
          <a:xfrm>
            <a:off x="399965" y="992188"/>
            <a:ext cx="8366295" cy="5341937"/>
          </a:xfrm>
          <a:prstGeom prst="rect">
            <a:avLst/>
          </a:prstGeom>
        </p:spPr>
      </p:pic>
    </p:spTree>
    <p:extLst>
      <p:ext uri="{BB962C8B-B14F-4D97-AF65-F5344CB8AC3E}">
        <p14:creationId xmlns:p14="http://schemas.microsoft.com/office/powerpoint/2010/main" val="42358699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68D607-76CB-E300-8487-3793E7DE4E9D}"/>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31</a:t>
            </a:fld>
            <a:endParaRPr lang="en-US" sz="1000" dirty="0">
              <a:solidFill>
                <a:srgbClr val="C00000"/>
              </a:solidFill>
            </a:endParaRPr>
          </a:p>
        </p:txBody>
      </p:sp>
      <p:sp>
        <p:nvSpPr>
          <p:cNvPr id="3" name="TextBox 2">
            <a:extLst>
              <a:ext uri="{FF2B5EF4-FFF2-40B4-BE49-F238E27FC236}">
                <a16:creationId xmlns:a16="http://schemas.microsoft.com/office/drawing/2014/main" id="{944438AB-6498-A16C-B5BA-A90C5147E005}"/>
              </a:ext>
            </a:extLst>
          </p:cNvPr>
          <p:cNvSpPr txBox="1"/>
          <p:nvPr/>
        </p:nvSpPr>
        <p:spPr>
          <a:xfrm>
            <a:off x="6941061" y="-36019"/>
            <a:ext cx="2202939" cy="830997"/>
          </a:xfrm>
          <a:prstGeom prst="rect">
            <a:avLst/>
          </a:prstGeom>
          <a:noFill/>
        </p:spPr>
        <p:txBody>
          <a:bodyPr wrap="square">
            <a:spAutoFit/>
          </a:bodyPr>
          <a:lstStyle/>
          <a:p>
            <a:pPr algn="ctr"/>
            <a:r>
              <a:rPr lang="en-US" sz="800" dirty="0">
                <a:solidFill>
                  <a:schemeClr val="bg1"/>
                </a:solidFill>
                <a:latin typeface="Century Gothic" panose="020B0502020202020204" pitchFamily="34" charset="0"/>
              </a:rPr>
              <a:t>In PowerPoint Normal  Mode, double-click anywhere inside the graphic to turn into Excel mode. Choose areas from dropdown and then click twice outside the Excel worksheet to return to PowerPoint mode.</a:t>
            </a:r>
          </a:p>
        </p:txBody>
      </p:sp>
      <p:sp>
        <p:nvSpPr>
          <p:cNvPr id="4" name="Rectangle 3">
            <a:hlinkClick r:id="rId3" action="ppaction://hlinksldjump"/>
            <a:extLst>
              <a:ext uri="{FF2B5EF4-FFF2-40B4-BE49-F238E27FC236}">
                <a16:creationId xmlns:a16="http://schemas.microsoft.com/office/drawing/2014/main" id="{738A60AD-0BE6-DAEE-D083-802EDE1B15B7}"/>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graphicFrame>
        <p:nvGraphicFramePr>
          <p:cNvPr id="9" name="Content Placeholder 8">
            <a:extLst>
              <a:ext uri="{FF2B5EF4-FFF2-40B4-BE49-F238E27FC236}">
                <a16:creationId xmlns:a16="http://schemas.microsoft.com/office/drawing/2014/main" id="{9AFC78FA-CC01-6D25-4220-CE4C0E8B3959}"/>
              </a:ext>
            </a:extLst>
          </p:cNvPr>
          <p:cNvGraphicFramePr>
            <a:graphicFrameLocks noGrp="1" noChangeAspect="1"/>
          </p:cNvGraphicFramePr>
          <p:nvPr>
            <p:ph sz="half" idx="2"/>
            <p:extLst>
              <p:ext uri="{D42A27DB-BD31-4B8C-83A1-F6EECF244321}">
                <p14:modId xmlns:p14="http://schemas.microsoft.com/office/powerpoint/2010/main" val="2936609350"/>
              </p:ext>
            </p:extLst>
          </p:nvPr>
        </p:nvGraphicFramePr>
        <p:xfrm>
          <a:off x="422328" y="992188"/>
          <a:ext cx="8321569" cy="5341937"/>
        </p:xfrm>
        <a:graphic>
          <a:graphicData uri="http://schemas.openxmlformats.org/presentationml/2006/ole">
            <mc:AlternateContent xmlns:mc="http://schemas.openxmlformats.org/markup-compatibility/2006">
              <mc:Choice xmlns:v="urn:schemas-microsoft-com:vml" Requires="v">
                <p:oleObj name="Worksheet" r:id="rId4" imgW="9629759" imgH="6181623" progId="Excel.Sheet.12">
                  <p:embed/>
                </p:oleObj>
              </mc:Choice>
              <mc:Fallback>
                <p:oleObj name="Worksheet" r:id="rId4" imgW="9629759" imgH="6181623" progId="Excel.Sheet.12">
                  <p:embed/>
                  <p:pic>
                    <p:nvPicPr>
                      <p:cNvPr id="7" name="Object 6">
                        <a:extLst>
                          <a:ext uri="{FF2B5EF4-FFF2-40B4-BE49-F238E27FC236}">
                            <a16:creationId xmlns:a16="http://schemas.microsoft.com/office/drawing/2014/main" id="{B9908B9C-6AF8-D0B8-F058-8CD5D5B88F01}"/>
                          </a:ext>
                        </a:extLst>
                      </p:cNvPr>
                      <p:cNvPicPr/>
                      <p:nvPr/>
                    </p:nvPicPr>
                    <p:blipFill>
                      <a:blip r:embed="rId5"/>
                      <a:stretch>
                        <a:fillRect/>
                      </a:stretch>
                    </p:blipFill>
                    <p:spPr>
                      <a:xfrm>
                        <a:off x="422328" y="992188"/>
                        <a:ext cx="8321569" cy="5341937"/>
                      </a:xfrm>
                      <a:prstGeom prst="rect">
                        <a:avLst/>
                      </a:prstGeom>
                    </p:spPr>
                  </p:pic>
                </p:oleObj>
              </mc:Fallback>
            </mc:AlternateContent>
          </a:graphicData>
        </a:graphic>
      </p:graphicFrame>
    </p:spTree>
    <p:extLst>
      <p:ext uri="{BB962C8B-B14F-4D97-AF65-F5344CB8AC3E}">
        <p14:creationId xmlns:p14="http://schemas.microsoft.com/office/powerpoint/2010/main" val="11355224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0E512-E08D-175B-AA52-BE55CD127BE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CF135F3-8378-04AE-4B6A-5A7C67B27888}"/>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32</a:t>
            </a:fld>
            <a:endParaRPr lang="en-US" sz="1000" dirty="0">
              <a:solidFill>
                <a:srgbClr val="C00000"/>
              </a:solidFill>
            </a:endParaRPr>
          </a:p>
        </p:txBody>
      </p:sp>
      <p:sp>
        <p:nvSpPr>
          <p:cNvPr id="26" name="TextBox 25">
            <a:extLst>
              <a:ext uri="{FF2B5EF4-FFF2-40B4-BE49-F238E27FC236}">
                <a16:creationId xmlns:a16="http://schemas.microsoft.com/office/drawing/2014/main" id="{64FF74E7-4D0E-3868-1868-18C90FF543CA}"/>
              </a:ext>
            </a:extLst>
          </p:cNvPr>
          <p:cNvSpPr txBox="1"/>
          <p:nvPr/>
        </p:nvSpPr>
        <p:spPr>
          <a:xfrm>
            <a:off x="6941061" y="-36019"/>
            <a:ext cx="2202939" cy="830997"/>
          </a:xfrm>
          <a:prstGeom prst="rect">
            <a:avLst/>
          </a:prstGeom>
          <a:noFill/>
        </p:spPr>
        <p:txBody>
          <a:bodyPr wrap="square">
            <a:spAutoFit/>
          </a:bodyPr>
          <a:lstStyle/>
          <a:p>
            <a:pPr algn="ctr"/>
            <a:r>
              <a:rPr lang="en-US" sz="800" dirty="0">
                <a:solidFill>
                  <a:schemeClr val="bg1"/>
                </a:solidFill>
                <a:latin typeface="Century Gothic" panose="020B0502020202020204" pitchFamily="34" charset="0"/>
              </a:rPr>
              <a:t>In PowerPoint Normal  Mode, double-click anywhere inside the graphic to turn into Excel mode. Choose area from dropdown and then click twice outside the Excel worksheet to return to PowerPoint mode.</a:t>
            </a:r>
          </a:p>
        </p:txBody>
      </p:sp>
      <p:sp>
        <p:nvSpPr>
          <p:cNvPr id="3" name="Rectangle 2">
            <a:hlinkClick r:id="rId3" action="ppaction://hlinksldjump"/>
            <a:extLst>
              <a:ext uri="{FF2B5EF4-FFF2-40B4-BE49-F238E27FC236}">
                <a16:creationId xmlns:a16="http://schemas.microsoft.com/office/drawing/2014/main" id="{A683D13E-65E7-A197-B939-CF678DDC6B7E}"/>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graphicFrame>
        <p:nvGraphicFramePr>
          <p:cNvPr id="8" name="Content Placeholder 7">
            <a:extLst>
              <a:ext uri="{FF2B5EF4-FFF2-40B4-BE49-F238E27FC236}">
                <a16:creationId xmlns:a16="http://schemas.microsoft.com/office/drawing/2014/main" id="{0EFE3031-1285-CED9-0BE8-258C141D7898}"/>
              </a:ext>
            </a:extLst>
          </p:cNvPr>
          <p:cNvGraphicFramePr>
            <a:graphicFrameLocks noGrp="1" noChangeAspect="1"/>
          </p:cNvGraphicFramePr>
          <p:nvPr>
            <p:ph sz="half" idx="2"/>
            <p:extLst>
              <p:ext uri="{D42A27DB-BD31-4B8C-83A1-F6EECF244321}">
                <p14:modId xmlns:p14="http://schemas.microsoft.com/office/powerpoint/2010/main" val="2404488728"/>
              </p:ext>
            </p:extLst>
          </p:nvPr>
        </p:nvGraphicFramePr>
        <p:xfrm>
          <a:off x="114300" y="1162705"/>
          <a:ext cx="8937625" cy="5129490"/>
        </p:xfrm>
        <a:graphic>
          <a:graphicData uri="http://schemas.openxmlformats.org/presentationml/2006/ole">
            <mc:AlternateContent xmlns:mc="http://schemas.openxmlformats.org/markup-compatibility/2006">
              <mc:Choice xmlns:v="urn:schemas-microsoft-com:vml" Requires="v">
                <p:oleObj name="Worksheet" r:id="rId4" imgW="10372807" imgH="5953110" progId="Excel.Sheet.12">
                  <p:embed/>
                </p:oleObj>
              </mc:Choice>
              <mc:Fallback>
                <p:oleObj name="Worksheet" r:id="rId4" imgW="10372807" imgH="5953110" progId="Excel.Sheet.12">
                  <p:embed/>
                  <p:pic>
                    <p:nvPicPr>
                      <p:cNvPr id="6" name="Object 5">
                        <a:extLst>
                          <a:ext uri="{FF2B5EF4-FFF2-40B4-BE49-F238E27FC236}">
                            <a16:creationId xmlns:a16="http://schemas.microsoft.com/office/drawing/2014/main" id="{A1270DFA-C4CB-C63F-9AD4-35AD750D5065}"/>
                          </a:ext>
                        </a:extLst>
                      </p:cNvPr>
                      <p:cNvPicPr/>
                      <p:nvPr/>
                    </p:nvPicPr>
                    <p:blipFill>
                      <a:blip r:embed="rId5"/>
                      <a:stretch>
                        <a:fillRect/>
                      </a:stretch>
                    </p:blipFill>
                    <p:spPr>
                      <a:xfrm>
                        <a:off x="114300" y="1162705"/>
                        <a:ext cx="8937625" cy="5129490"/>
                      </a:xfrm>
                      <a:prstGeom prst="rect">
                        <a:avLst/>
                      </a:prstGeom>
                    </p:spPr>
                  </p:pic>
                </p:oleObj>
              </mc:Fallback>
            </mc:AlternateContent>
          </a:graphicData>
        </a:graphic>
      </p:graphicFrame>
    </p:spTree>
    <p:extLst>
      <p:ext uri="{BB962C8B-B14F-4D97-AF65-F5344CB8AC3E}">
        <p14:creationId xmlns:p14="http://schemas.microsoft.com/office/powerpoint/2010/main" val="34539872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6DF998D-2299-19DA-5956-6E06CC267465}"/>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33</a:t>
            </a:fld>
            <a:endParaRPr lang="en-US" sz="1000" dirty="0">
              <a:solidFill>
                <a:srgbClr val="C00000"/>
              </a:solidFill>
            </a:endParaRPr>
          </a:p>
        </p:txBody>
      </p:sp>
      <p:sp>
        <p:nvSpPr>
          <p:cNvPr id="2" name="Rectangle 1">
            <a:hlinkClick r:id="rId2" action="ppaction://hlinksldjump"/>
            <a:extLst>
              <a:ext uri="{FF2B5EF4-FFF2-40B4-BE49-F238E27FC236}">
                <a16:creationId xmlns:a16="http://schemas.microsoft.com/office/drawing/2014/main" id="{4C02BB91-4936-AB72-EFC4-BE6F2BB83471}"/>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7" name="Content Placeholder 6">
            <a:extLst>
              <a:ext uri="{FF2B5EF4-FFF2-40B4-BE49-F238E27FC236}">
                <a16:creationId xmlns:a16="http://schemas.microsoft.com/office/drawing/2014/main" id="{16272E35-BC5D-36D7-6F03-F9388BEB7E92}"/>
              </a:ext>
            </a:extLst>
          </p:cNvPr>
          <p:cNvPicPr>
            <a:picLocks noGrp="1" noChangeAspect="1"/>
          </p:cNvPicPr>
          <p:nvPr>
            <p:ph sz="half" idx="2"/>
          </p:nvPr>
        </p:nvPicPr>
        <p:blipFill>
          <a:blip r:embed="rId3"/>
          <a:stretch>
            <a:fillRect/>
          </a:stretch>
        </p:blipFill>
        <p:spPr>
          <a:xfrm>
            <a:off x="252034" y="992188"/>
            <a:ext cx="8662156" cy="5341937"/>
          </a:xfrm>
          <a:prstGeom prst="rect">
            <a:avLst/>
          </a:prstGeom>
        </p:spPr>
      </p:pic>
    </p:spTree>
    <p:extLst>
      <p:ext uri="{BB962C8B-B14F-4D97-AF65-F5344CB8AC3E}">
        <p14:creationId xmlns:p14="http://schemas.microsoft.com/office/powerpoint/2010/main" val="28448063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9D715F7-3321-DFDE-C939-190615F8504D}"/>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34</a:t>
            </a:fld>
            <a:endParaRPr lang="en-US" sz="1000" dirty="0">
              <a:solidFill>
                <a:srgbClr val="C00000"/>
              </a:solidFill>
            </a:endParaRPr>
          </a:p>
        </p:txBody>
      </p:sp>
      <p:sp>
        <p:nvSpPr>
          <p:cNvPr id="2" name="Rectangle 1">
            <a:hlinkClick r:id="rId2" action="ppaction://hlinksldjump"/>
            <a:extLst>
              <a:ext uri="{FF2B5EF4-FFF2-40B4-BE49-F238E27FC236}">
                <a16:creationId xmlns:a16="http://schemas.microsoft.com/office/drawing/2014/main" id="{62C555EE-37A8-E06D-4D7E-62DFE0303A8F}"/>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7" name="Content Placeholder 6">
            <a:extLst>
              <a:ext uri="{FF2B5EF4-FFF2-40B4-BE49-F238E27FC236}">
                <a16:creationId xmlns:a16="http://schemas.microsoft.com/office/drawing/2014/main" id="{051ED419-BF09-0DFE-2E55-7C88B22F113B}"/>
              </a:ext>
            </a:extLst>
          </p:cNvPr>
          <p:cNvPicPr>
            <a:picLocks noGrp="1" noChangeAspect="1"/>
          </p:cNvPicPr>
          <p:nvPr>
            <p:ph sz="half" idx="2"/>
          </p:nvPr>
        </p:nvPicPr>
        <p:blipFill>
          <a:blip r:embed="rId3"/>
          <a:stretch>
            <a:fillRect/>
          </a:stretch>
        </p:blipFill>
        <p:spPr>
          <a:xfrm>
            <a:off x="252034" y="992188"/>
            <a:ext cx="8662156" cy="5341937"/>
          </a:xfrm>
          <a:prstGeom prst="rect">
            <a:avLst/>
          </a:prstGeom>
        </p:spPr>
      </p:pic>
    </p:spTree>
    <p:extLst>
      <p:ext uri="{BB962C8B-B14F-4D97-AF65-F5344CB8AC3E}">
        <p14:creationId xmlns:p14="http://schemas.microsoft.com/office/powerpoint/2010/main" val="26836282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53EA02B6-0C11-4F4F-2904-DA0A1F7890E4}"/>
              </a:ext>
            </a:extLst>
          </p:cNvPr>
          <p:cNvPicPr>
            <a:picLocks noGrp="1" noChangeAspect="1"/>
          </p:cNvPicPr>
          <p:nvPr>
            <p:ph sz="half" idx="2"/>
          </p:nvPr>
        </p:nvPicPr>
        <p:blipFill>
          <a:blip r:embed="rId2"/>
          <a:stretch>
            <a:fillRect/>
          </a:stretch>
        </p:blipFill>
        <p:spPr>
          <a:xfrm>
            <a:off x="252034" y="992188"/>
            <a:ext cx="8662156" cy="5341937"/>
          </a:xfrm>
          <a:prstGeom prst="rect">
            <a:avLst/>
          </a:prstGeom>
        </p:spPr>
      </p:pic>
      <p:sp>
        <p:nvSpPr>
          <p:cNvPr id="3" name="Slide Number Placeholder 1">
            <a:extLst>
              <a:ext uri="{FF2B5EF4-FFF2-40B4-BE49-F238E27FC236}">
                <a16:creationId xmlns:a16="http://schemas.microsoft.com/office/drawing/2014/main" id="{BEA51F51-0F89-9229-C69C-16EDDED10E7D}"/>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35</a:t>
            </a:fld>
            <a:endParaRPr lang="en-US" sz="1000" dirty="0">
              <a:solidFill>
                <a:srgbClr val="C00000"/>
              </a:solidFill>
            </a:endParaRPr>
          </a:p>
        </p:txBody>
      </p:sp>
      <p:sp>
        <p:nvSpPr>
          <p:cNvPr id="2" name="Rectangle 1">
            <a:hlinkClick r:id="rId3" action="ppaction://hlinksldjump"/>
            <a:extLst>
              <a:ext uri="{FF2B5EF4-FFF2-40B4-BE49-F238E27FC236}">
                <a16:creationId xmlns:a16="http://schemas.microsoft.com/office/drawing/2014/main" id="{AE3714F8-2051-9C05-80C9-E8DBD6E26675}"/>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spTree>
    <p:extLst>
      <p:ext uri="{BB962C8B-B14F-4D97-AF65-F5344CB8AC3E}">
        <p14:creationId xmlns:p14="http://schemas.microsoft.com/office/powerpoint/2010/main" val="41115312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BCC910F-D388-32B4-7EA7-FF6B86D01824}"/>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36</a:t>
            </a:fld>
            <a:endParaRPr lang="en-US" sz="1000" dirty="0">
              <a:solidFill>
                <a:srgbClr val="C00000"/>
              </a:solidFill>
            </a:endParaRPr>
          </a:p>
        </p:txBody>
      </p:sp>
      <p:sp>
        <p:nvSpPr>
          <p:cNvPr id="2" name="Rectangle 1">
            <a:hlinkClick r:id="rId2" action="ppaction://hlinksldjump"/>
            <a:extLst>
              <a:ext uri="{FF2B5EF4-FFF2-40B4-BE49-F238E27FC236}">
                <a16:creationId xmlns:a16="http://schemas.microsoft.com/office/drawing/2014/main" id="{756E349E-4084-0FAA-2D9F-561A309BA764}"/>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7" name="Content Placeholder 6">
            <a:extLst>
              <a:ext uri="{FF2B5EF4-FFF2-40B4-BE49-F238E27FC236}">
                <a16:creationId xmlns:a16="http://schemas.microsoft.com/office/drawing/2014/main" id="{79703C97-0F58-92CB-3A13-90449468854A}"/>
              </a:ext>
            </a:extLst>
          </p:cNvPr>
          <p:cNvPicPr>
            <a:picLocks noGrp="1" noChangeAspect="1"/>
          </p:cNvPicPr>
          <p:nvPr>
            <p:ph sz="half" idx="2"/>
          </p:nvPr>
        </p:nvPicPr>
        <p:blipFill>
          <a:blip r:embed="rId3"/>
          <a:stretch>
            <a:fillRect/>
          </a:stretch>
        </p:blipFill>
        <p:spPr>
          <a:xfrm>
            <a:off x="252034" y="992188"/>
            <a:ext cx="8662156" cy="5341937"/>
          </a:xfrm>
          <a:prstGeom prst="rect">
            <a:avLst/>
          </a:prstGeom>
        </p:spPr>
      </p:pic>
    </p:spTree>
    <p:extLst>
      <p:ext uri="{BB962C8B-B14F-4D97-AF65-F5344CB8AC3E}">
        <p14:creationId xmlns:p14="http://schemas.microsoft.com/office/powerpoint/2010/main" val="11537318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88617E5-0195-8626-C1C7-E76CC7402F29}"/>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37</a:t>
            </a:fld>
            <a:endParaRPr lang="en-US" sz="1000" dirty="0">
              <a:solidFill>
                <a:srgbClr val="C00000"/>
              </a:solidFill>
            </a:endParaRPr>
          </a:p>
        </p:txBody>
      </p:sp>
      <p:sp>
        <p:nvSpPr>
          <p:cNvPr id="2" name="Rectangle 1">
            <a:hlinkClick r:id="rId2" action="ppaction://hlinksldjump"/>
            <a:extLst>
              <a:ext uri="{FF2B5EF4-FFF2-40B4-BE49-F238E27FC236}">
                <a16:creationId xmlns:a16="http://schemas.microsoft.com/office/drawing/2014/main" id="{1E90472F-A09B-822A-CD5B-2A120CCE396E}"/>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7" name="Content Placeholder 6">
            <a:extLst>
              <a:ext uri="{FF2B5EF4-FFF2-40B4-BE49-F238E27FC236}">
                <a16:creationId xmlns:a16="http://schemas.microsoft.com/office/drawing/2014/main" id="{1919937F-8AAC-9F38-89B1-6A4CE8C9DF24}"/>
              </a:ext>
            </a:extLst>
          </p:cNvPr>
          <p:cNvPicPr>
            <a:picLocks noGrp="1" noChangeAspect="1"/>
          </p:cNvPicPr>
          <p:nvPr>
            <p:ph sz="half" idx="2"/>
          </p:nvPr>
        </p:nvPicPr>
        <p:blipFill>
          <a:blip r:embed="rId3"/>
          <a:stretch>
            <a:fillRect/>
          </a:stretch>
        </p:blipFill>
        <p:spPr>
          <a:xfrm>
            <a:off x="252034" y="992188"/>
            <a:ext cx="8662156" cy="5341937"/>
          </a:xfrm>
          <a:prstGeom prst="rect">
            <a:avLst/>
          </a:prstGeom>
        </p:spPr>
      </p:pic>
    </p:spTree>
    <p:extLst>
      <p:ext uri="{BB962C8B-B14F-4D97-AF65-F5344CB8AC3E}">
        <p14:creationId xmlns:p14="http://schemas.microsoft.com/office/powerpoint/2010/main" val="7267763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C86ED8BF-667E-F8E8-E6EB-925CD7F11D1B}"/>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38</a:t>
            </a:fld>
            <a:endParaRPr lang="en-US" sz="1000" dirty="0">
              <a:solidFill>
                <a:srgbClr val="C00000"/>
              </a:solidFill>
            </a:endParaRPr>
          </a:p>
        </p:txBody>
      </p:sp>
      <p:sp>
        <p:nvSpPr>
          <p:cNvPr id="2" name="Rectangle 1">
            <a:hlinkClick r:id="rId2" action="ppaction://hlinksldjump"/>
            <a:extLst>
              <a:ext uri="{FF2B5EF4-FFF2-40B4-BE49-F238E27FC236}">
                <a16:creationId xmlns:a16="http://schemas.microsoft.com/office/drawing/2014/main" id="{5F8024F1-F861-E501-89D4-3FBB43035929}"/>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7" name="Content Placeholder 6">
            <a:extLst>
              <a:ext uri="{FF2B5EF4-FFF2-40B4-BE49-F238E27FC236}">
                <a16:creationId xmlns:a16="http://schemas.microsoft.com/office/drawing/2014/main" id="{981B75B6-A463-B4D9-08CF-E54DEDE0F885}"/>
              </a:ext>
            </a:extLst>
          </p:cNvPr>
          <p:cNvPicPr>
            <a:picLocks noGrp="1" noChangeAspect="1"/>
          </p:cNvPicPr>
          <p:nvPr>
            <p:ph sz="half" idx="2"/>
          </p:nvPr>
        </p:nvPicPr>
        <p:blipFill>
          <a:blip r:embed="rId3"/>
          <a:stretch>
            <a:fillRect/>
          </a:stretch>
        </p:blipFill>
        <p:spPr>
          <a:xfrm>
            <a:off x="252034" y="992188"/>
            <a:ext cx="8662156" cy="5341937"/>
          </a:xfrm>
          <a:prstGeom prst="rect">
            <a:avLst/>
          </a:prstGeom>
        </p:spPr>
      </p:pic>
    </p:spTree>
    <p:extLst>
      <p:ext uri="{BB962C8B-B14F-4D97-AF65-F5344CB8AC3E}">
        <p14:creationId xmlns:p14="http://schemas.microsoft.com/office/powerpoint/2010/main" val="4123206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5D08FE1-9741-01C7-82F2-BABB0652AC31}"/>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39</a:t>
            </a:fld>
            <a:endParaRPr lang="en-US" sz="1000" dirty="0">
              <a:solidFill>
                <a:srgbClr val="C00000"/>
              </a:solidFill>
            </a:endParaRPr>
          </a:p>
        </p:txBody>
      </p:sp>
      <p:sp>
        <p:nvSpPr>
          <p:cNvPr id="2" name="Rectangle 1">
            <a:hlinkClick r:id="rId2" action="ppaction://hlinksldjump"/>
            <a:extLst>
              <a:ext uri="{FF2B5EF4-FFF2-40B4-BE49-F238E27FC236}">
                <a16:creationId xmlns:a16="http://schemas.microsoft.com/office/drawing/2014/main" id="{1E5ECF45-C69B-396B-78D1-62A46CBD0DA0}"/>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8" name="Content Placeholder 7">
            <a:extLst>
              <a:ext uri="{FF2B5EF4-FFF2-40B4-BE49-F238E27FC236}">
                <a16:creationId xmlns:a16="http://schemas.microsoft.com/office/drawing/2014/main" id="{72BAB2A4-CD77-391A-7C93-2440513D8C25}"/>
              </a:ext>
            </a:extLst>
          </p:cNvPr>
          <p:cNvPicPr>
            <a:picLocks noGrp="1" noChangeAspect="1"/>
          </p:cNvPicPr>
          <p:nvPr>
            <p:ph sz="half" idx="2"/>
          </p:nvPr>
        </p:nvPicPr>
        <p:blipFill>
          <a:blip r:embed="rId3"/>
          <a:stretch>
            <a:fillRect/>
          </a:stretch>
        </p:blipFill>
        <p:spPr>
          <a:xfrm>
            <a:off x="252034" y="992188"/>
            <a:ext cx="8662156" cy="5341937"/>
          </a:xfrm>
          <a:prstGeom prst="rect">
            <a:avLst/>
          </a:prstGeom>
        </p:spPr>
      </p:pic>
    </p:spTree>
    <p:extLst>
      <p:ext uri="{BB962C8B-B14F-4D97-AF65-F5344CB8AC3E}">
        <p14:creationId xmlns:p14="http://schemas.microsoft.com/office/powerpoint/2010/main" val="1116457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27497BF-6E38-E46E-97FB-A96C2AE86812}"/>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4</a:t>
            </a:fld>
            <a:endParaRPr lang="en-US" sz="1000" dirty="0">
              <a:solidFill>
                <a:srgbClr val="C00000"/>
              </a:solidFill>
            </a:endParaRPr>
          </a:p>
        </p:txBody>
      </p:sp>
      <p:sp>
        <p:nvSpPr>
          <p:cNvPr id="12" name="Content Placeholder 4">
            <a:extLst>
              <a:ext uri="{FF2B5EF4-FFF2-40B4-BE49-F238E27FC236}">
                <a16:creationId xmlns:a16="http://schemas.microsoft.com/office/drawing/2014/main" id="{84ED62C3-13DD-3E79-1C79-1498B569CFC7}"/>
              </a:ext>
            </a:extLst>
          </p:cNvPr>
          <p:cNvSpPr>
            <a:spLocks noGrp="1"/>
          </p:cNvSpPr>
          <p:nvPr>
            <p:ph sz="half" idx="1"/>
          </p:nvPr>
        </p:nvSpPr>
        <p:spPr>
          <a:xfrm>
            <a:off x="6019800" y="0"/>
            <a:ext cx="2209800" cy="896951"/>
          </a:xfrm>
        </p:spPr>
        <p:txBody>
          <a:bodyPr anchor="ctr">
            <a:normAutofit/>
          </a:bodyPr>
          <a:lstStyle/>
          <a:p>
            <a:pPr marL="0" indent="0" algn="ctr" eaLnBrk="1" hangingPunct="1">
              <a:buNone/>
            </a:pPr>
            <a:r>
              <a:rPr lang="en-US" dirty="0">
                <a:solidFill>
                  <a:schemeClr val="bg1"/>
                </a:solidFill>
              </a:rPr>
              <a:t>Keller Williams Realty </a:t>
            </a:r>
            <a:r>
              <a:rPr lang="en-US" sz="1400" dirty="0">
                <a:solidFill>
                  <a:schemeClr val="bg1"/>
                </a:solidFill>
              </a:rPr>
              <a:t>is </a:t>
            </a:r>
            <a:r>
              <a:rPr lang="en-US" sz="1400" b="1" dirty="0">
                <a:solidFill>
                  <a:schemeClr val="bg1"/>
                </a:solidFill>
              </a:rPr>
              <a:t>NUMBER 1 </a:t>
            </a:r>
            <a:r>
              <a:rPr lang="en-US" sz="1400" dirty="0">
                <a:solidFill>
                  <a:schemeClr val="bg1"/>
                </a:solidFill>
              </a:rPr>
              <a:t>in total Market Share! </a:t>
            </a:r>
          </a:p>
        </p:txBody>
      </p:sp>
      <p:pic>
        <p:nvPicPr>
          <p:cNvPr id="6" name="Content Placeholder 5">
            <a:extLst>
              <a:ext uri="{FF2B5EF4-FFF2-40B4-BE49-F238E27FC236}">
                <a16:creationId xmlns:a16="http://schemas.microsoft.com/office/drawing/2014/main" id="{D86D65DD-F7DC-4CC3-7CE3-9A5A71201787}"/>
              </a:ext>
            </a:extLst>
          </p:cNvPr>
          <p:cNvPicPr>
            <a:picLocks noGrp="1" noChangeAspect="1"/>
          </p:cNvPicPr>
          <p:nvPr>
            <p:ph sz="half" idx="2"/>
          </p:nvPr>
        </p:nvPicPr>
        <p:blipFill>
          <a:blip r:embed="rId3"/>
          <a:stretch>
            <a:fillRect/>
          </a:stretch>
        </p:blipFill>
        <p:spPr>
          <a:xfrm>
            <a:off x="228600" y="1127594"/>
            <a:ext cx="8775700" cy="5101288"/>
          </a:xfrm>
          <a:prstGeom prst="rect">
            <a:avLst/>
          </a:prstGeom>
        </p:spPr>
      </p:pic>
    </p:spTree>
    <p:extLst>
      <p:ext uri="{BB962C8B-B14F-4D97-AF65-F5344CB8AC3E}">
        <p14:creationId xmlns:p14="http://schemas.microsoft.com/office/powerpoint/2010/main" val="12563627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C86ED8BF-667E-F8E8-E6EB-925CD7F11D1B}"/>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40</a:t>
            </a:fld>
            <a:endParaRPr lang="en-US" sz="1000" dirty="0">
              <a:solidFill>
                <a:srgbClr val="C00000"/>
              </a:solidFill>
            </a:endParaRPr>
          </a:p>
        </p:txBody>
      </p:sp>
      <p:sp>
        <p:nvSpPr>
          <p:cNvPr id="2" name="Rectangle 1">
            <a:hlinkClick r:id="rId2" action="ppaction://hlinksldjump"/>
            <a:extLst>
              <a:ext uri="{FF2B5EF4-FFF2-40B4-BE49-F238E27FC236}">
                <a16:creationId xmlns:a16="http://schemas.microsoft.com/office/drawing/2014/main" id="{542B76CA-C5C2-9F55-27A0-CA811C096FC9}"/>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7" name="Content Placeholder 6">
            <a:extLst>
              <a:ext uri="{FF2B5EF4-FFF2-40B4-BE49-F238E27FC236}">
                <a16:creationId xmlns:a16="http://schemas.microsoft.com/office/drawing/2014/main" id="{B6F14EC6-AC8E-298B-1AEC-4A35DFF82A48}"/>
              </a:ext>
            </a:extLst>
          </p:cNvPr>
          <p:cNvPicPr>
            <a:picLocks noGrp="1" noChangeAspect="1"/>
          </p:cNvPicPr>
          <p:nvPr>
            <p:ph sz="half" idx="2"/>
          </p:nvPr>
        </p:nvPicPr>
        <p:blipFill>
          <a:blip r:embed="rId3"/>
          <a:stretch>
            <a:fillRect/>
          </a:stretch>
        </p:blipFill>
        <p:spPr>
          <a:xfrm>
            <a:off x="252034" y="992188"/>
            <a:ext cx="8662156" cy="5341937"/>
          </a:xfrm>
          <a:prstGeom prst="rect">
            <a:avLst/>
          </a:prstGeom>
        </p:spPr>
      </p:pic>
    </p:spTree>
    <p:extLst>
      <p:ext uri="{BB962C8B-B14F-4D97-AF65-F5344CB8AC3E}">
        <p14:creationId xmlns:p14="http://schemas.microsoft.com/office/powerpoint/2010/main" val="11322032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D023CAE6-4563-5332-6727-81E3702D2120}"/>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41</a:t>
            </a:fld>
            <a:endParaRPr lang="en-US" sz="1000" dirty="0">
              <a:solidFill>
                <a:srgbClr val="C00000"/>
              </a:solidFill>
            </a:endParaRPr>
          </a:p>
        </p:txBody>
      </p:sp>
      <p:sp>
        <p:nvSpPr>
          <p:cNvPr id="2" name="Rectangle 1">
            <a:hlinkClick r:id="rId2" action="ppaction://hlinksldjump"/>
            <a:extLst>
              <a:ext uri="{FF2B5EF4-FFF2-40B4-BE49-F238E27FC236}">
                <a16:creationId xmlns:a16="http://schemas.microsoft.com/office/drawing/2014/main" id="{2D4D1E53-2A5A-D8B4-B87C-834977C68797}"/>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7" name="Content Placeholder 6">
            <a:extLst>
              <a:ext uri="{FF2B5EF4-FFF2-40B4-BE49-F238E27FC236}">
                <a16:creationId xmlns:a16="http://schemas.microsoft.com/office/drawing/2014/main" id="{563879B7-A367-F95D-4319-B71F74E4BBCA}"/>
              </a:ext>
            </a:extLst>
          </p:cNvPr>
          <p:cNvPicPr>
            <a:picLocks noGrp="1" noChangeAspect="1"/>
          </p:cNvPicPr>
          <p:nvPr>
            <p:ph sz="half" idx="2"/>
          </p:nvPr>
        </p:nvPicPr>
        <p:blipFill>
          <a:blip r:embed="rId3"/>
          <a:stretch>
            <a:fillRect/>
          </a:stretch>
        </p:blipFill>
        <p:spPr>
          <a:xfrm>
            <a:off x="252034" y="992188"/>
            <a:ext cx="8662156" cy="5341937"/>
          </a:xfrm>
          <a:prstGeom prst="rect">
            <a:avLst/>
          </a:prstGeom>
        </p:spPr>
      </p:pic>
    </p:spTree>
    <p:extLst>
      <p:ext uri="{BB962C8B-B14F-4D97-AF65-F5344CB8AC3E}">
        <p14:creationId xmlns:p14="http://schemas.microsoft.com/office/powerpoint/2010/main" val="36169282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BF2164A-2B06-5567-F356-8C25FE99DD85}"/>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42</a:t>
            </a:fld>
            <a:endParaRPr lang="en-US" sz="1000" dirty="0">
              <a:solidFill>
                <a:srgbClr val="C00000"/>
              </a:solidFill>
            </a:endParaRPr>
          </a:p>
        </p:txBody>
      </p:sp>
      <p:sp>
        <p:nvSpPr>
          <p:cNvPr id="2" name="TextBox 1">
            <a:extLst>
              <a:ext uri="{FF2B5EF4-FFF2-40B4-BE49-F238E27FC236}">
                <a16:creationId xmlns:a16="http://schemas.microsoft.com/office/drawing/2014/main" id="{06ADE2DD-DE59-A629-577F-E8F0528A744F}"/>
              </a:ext>
            </a:extLst>
          </p:cNvPr>
          <p:cNvSpPr txBox="1"/>
          <p:nvPr/>
        </p:nvSpPr>
        <p:spPr>
          <a:xfrm>
            <a:off x="6941061" y="-36019"/>
            <a:ext cx="2202939" cy="830997"/>
          </a:xfrm>
          <a:prstGeom prst="rect">
            <a:avLst/>
          </a:prstGeom>
          <a:noFill/>
        </p:spPr>
        <p:txBody>
          <a:bodyPr wrap="square">
            <a:spAutoFit/>
          </a:bodyPr>
          <a:lstStyle/>
          <a:p>
            <a:pPr algn="ctr"/>
            <a:r>
              <a:rPr lang="en-US" sz="800" dirty="0">
                <a:solidFill>
                  <a:schemeClr val="bg1"/>
                </a:solidFill>
                <a:latin typeface="Century Gothic" panose="020B0502020202020204" pitchFamily="34" charset="0"/>
              </a:rPr>
              <a:t>In PowerPoint Normal  Mode, double-click anywhere inside the graphic to turn into Excel mode. Choose area from dropdown and then click twice outside the Excel worksheet to return to PowerPoint mode.</a:t>
            </a:r>
          </a:p>
        </p:txBody>
      </p:sp>
      <p:sp>
        <p:nvSpPr>
          <p:cNvPr id="3" name="Rectangle 2">
            <a:hlinkClick r:id="rId3" action="ppaction://hlinksldjump"/>
            <a:extLst>
              <a:ext uri="{FF2B5EF4-FFF2-40B4-BE49-F238E27FC236}">
                <a16:creationId xmlns:a16="http://schemas.microsoft.com/office/drawing/2014/main" id="{4D7CA4C6-6F75-7122-8EC0-5ECC7098102D}"/>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graphicFrame>
        <p:nvGraphicFramePr>
          <p:cNvPr id="8" name="Content Placeholder 7">
            <a:extLst>
              <a:ext uri="{FF2B5EF4-FFF2-40B4-BE49-F238E27FC236}">
                <a16:creationId xmlns:a16="http://schemas.microsoft.com/office/drawing/2014/main" id="{0EE48CEA-0465-4493-7E3E-9B505CD39EBD}"/>
              </a:ext>
            </a:extLst>
          </p:cNvPr>
          <p:cNvGraphicFramePr>
            <a:graphicFrameLocks noGrp="1" noChangeAspect="1"/>
          </p:cNvGraphicFramePr>
          <p:nvPr>
            <p:ph sz="half" idx="2"/>
            <p:extLst>
              <p:ext uri="{D42A27DB-BD31-4B8C-83A1-F6EECF244321}">
                <p14:modId xmlns:p14="http://schemas.microsoft.com/office/powerpoint/2010/main" val="4110257923"/>
              </p:ext>
            </p:extLst>
          </p:nvPr>
        </p:nvGraphicFramePr>
        <p:xfrm>
          <a:off x="589658" y="889000"/>
          <a:ext cx="7982146" cy="4027488"/>
        </p:xfrm>
        <a:graphic>
          <a:graphicData uri="http://schemas.openxmlformats.org/presentationml/2006/ole">
            <mc:AlternateContent xmlns:mc="http://schemas.openxmlformats.org/markup-compatibility/2006">
              <mc:Choice xmlns:v="urn:schemas-microsoft-com:vml" Requires="v">
                <p:oleObj name="Worksheet" r:id="rId4" imgW="10439356" imgH="5267310" progId="Excel.Sheet.12">
                  <p:embed/>
                </p:oleObj>
              </mc:Choice>
              <mc:Fallback>
                <p:oleObj name="Worksheet" r:id="rId4" imgW="10439356" imgH="5267310" progId="Excel.Sheet.12">
                  <p:embed/>
                  <p:pic>
                    <p:nvPicPr>
                      <p:cNvPr id="6" name="Object 5">
                        <a:extLst>
                          <a:ext uri="{FF2B5EF4-FFF2-40B4-BE49-F238E27FC236}">
                            <a16:creationId xmlns:a16="http://schemas.microsoft.com/office/drawing/2014/main" id="{8056753A-AC8B-1CE3-FB93-F98E83E3C2C4}"/>
                          </a:ext>
                        </a:extLst>
                      </p:cNvPr>
                      <p:cNvPicPr/>
                      <p:nvPr/>
                    </p:nvPicPr>
                    <p:blipFill>
                      <a:blip r:embed="rId5"/>
                      <a:stretch>
                        <a:fillRect/>
                      </a:stretch>
                    </p:blipFill>
                    <p:spPr>
                      <a:xfrm>
                        <a:off x="589658" y="889000"/>
                        <a:ext cx="7982146" cy="4027488"/>
                      </a:xfrm>
                      <a:prstGeom prst="rect">
                        <a:avLst/>
                      </a:prstGeom>
                    </p:spPr>
                  </p:pic>
                </p:oleObj>
              </mc:Fallback>
            </mc:AlternateContent>
          </a:graphicData>
        </a:graphic>
      </p:graphicFrame>
    </p:spTree>
    <p:extLst>
      <p:ext uri="{BB962C8B-B14F-4D97-AF65-F5344CB8AC3E}">
        <p14:creationId xmlns:p14="http://schemas.microsoft.com/office/powerpoint/2010/main" val="18341859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5D78A-5EC5-D39B-CDCE-F806F831E3F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749427-687B-E47A-B62D-4D7357F310A4}"/>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43</a:t>
            </a:fld>
            <a:endParaRPr lang="en-US" sz="1000" dirty="0">
              <a:solidFill>
                <a:srgbClr val="C00000"/>
              </a:solidFill>
            </a:endParaRPr>
          </a:p>
        </p:txBody>
      </p:sp>
      <p:sp>
        <p:nvSpPr>
          <p:cNvPr id="3" name="TextBox 2">
            <a:extLst>
              <a:ext uri="{FF2B5EF4-FFF2-40B4-BE49-F238E27FC236}">
                <a16:creationId xmlns:a16="http://schemas.microsoft.com/office/drawing/2014/main" id="{10903098-B460-E809-9F07-4B8BF88F6299}"/>
              </a:ext>
            </a:extLst>
          </p:cNvPr>
          <p:cNvSpPr txBox="1"/>
          <p:nvPr/>
        </p:nvSpPr>
        <p:spPr>
          <a:xfrm>
            <a:off x="6941061" y="-17252"/>
            <a:ext cx="2202939" cy="830997"/>
          </a:xfrm>
          <a:prstGeom prst="rect">
            <a:avLst/>
          </a:prstGeom>
          <a:noFill/>
        </p:spPr>
        <p:txBody>
          <a:bodyPr wrap="square">
            <a:spAutoFit/>
          </a:bodyPr>
          <a:lstStyle/>
          <a:p>
            <a:pPr algn="ctr"/>
            <a:r>
              <a:rPr lang="en-US" sz="800" dirty="0">
                <a:solidFill>
                  <a:schemeClr val="bg1"/>
                </a:solidFill>
                <a:latin typeface="Century Gothic" panose="020B0502020202020204" pitchFamily="34" charset="0"/>
              </a:rPr>
              <a:t>In PowerPoint Normal  Mode, double-click anywhere inside the graphic to turn into Excel mode. Choose area from dropdown and then click twice outside the Excel worksheet to return to PowerPoint mode.</a:t>
            </a:r>
          </a:p>
        </p:txBody>
      </p:sp>
      <p:sp>
        <p:nvSpPr>
          <p:cNvPr id="4" name="Rectangle 3">
            <a:hlinkClick r:id="rId3" action="ppaction://hlinksldjump"/>
            <a:extLst>
              <a:ext uri="{FF2B5EF4-FFF2-40B4-BE49-F238E27FC236}">
                <a16:creationId xmlns:a16="http://schemas.microsoft.com/office/drawing/2014/main" id="{86D2FE31-E1E3-E835-8BBE-348EE3D105E8}"/>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graphicFrame>
        <p:nvGraphicFramePr>
          <p:cNvPr id="9" name="Content Placeholder 8">
            <a:extLst>
              <a:ext uri="{FF2B5EF4-FFF2-40B4-BE49-F238E27FC236}">
                <a16:creationId xmlns:a16="http://schemas.microsoft.com/office/drawing/2014/main" id="{2F47B694-A29C-64BA-3B7F-0C2720197738}"/>
              </a:ext>
            </a:extLst>
          </p:cNvPr>
          <p:cNvGraphicFramePr>
            <a:graphicFrameLocks noGrp="1" noChangeAspect="1"/>
          </p:cNvGraphicFramePr>
          <p:nvPr>
            <p:ph sz="half" idx="2"/>
            <p:extLst>
              <p:ext uri="{D42A27DB-BD31-4B8C-83A1-F6EECF244321}">
                <p14:modId xmlns:p14="http://schemas.microsoft.com/office/powerpoint/2010/main" val="2928094227"/>
              </p:ext>
            </p:extLst>
          </p:nvPr>
        </p:nvGraphicFramePr>
        <p:xfrm>
          <a:off x="49213" y="947281"/>
          <a:ext cx="9023350" cy="4112537"/>
        </p:xfrm>
        <a:graphic>
          <a:graphicData uri="http://schemas.openxmlformats.org/presentationml/2006/ole">
            <mc:AlternateContent xmlns:mc="http://schemas.openxmlformats.org/markup-compatibility/2006">
              <mc:Choice xmlns:v="urn:schemas-microsoft-com:vml" Requires="v">
                <p:oleObj name="Worksheet" r:id="rId4" imgW="12058552" imgH="5495823" progId="Excel.Sheet.12">
                  <p:embed/>
                </p:oleObj>
              </mc:Choice>
              <mc:Fallback>
                <p:oleObj name="Worksheet" r:id="rId4" imgW="12058552" imgH="5495823" progId="Excel.Sheet.12">
                  <p:embed/>
                  <p:pic>
                    <p:nvPicPr>
                      <p:cNvPr id="7" name="Object 6">
                        <a:extLst>
                          <a:ext uri="{FF2B5EF4-FFF2-40B4-BE49-F238E27FC236}">
                            <a16:creationId xmlns:a16="http://schemas.microsoft.com/office/drawing/2014/main" id="{F67855E7-A11A-AF68-66D1-7AD2F2A55D3F}"/>
                          </a:ext>
                        </a:extLst>
                      </p:cNvPr>
                      <p:cNvPicPr/>
                      <p:nvPr/>
                    </p:nvPicPr>
                    <p:blipFill>
                      <a:blip r:embed="rId5"/>
                      <a:stretch>
                        <a:fillRect/>
                      </a:stretch>
                    </p:blipFill>
                    <p:spPr>
                      <a:xfrm>
                        <a:off x="49213" y="947281"/>
                        <a:ext cx="9023350" cy="4112537"/>
                      </a:xfrm>
                      <a:prstGeom prst="rect">
                        <a:avLst/>
                      </a:prstGeom>
                    </p:spPr>
                  </p:pic>
                </p:oleObj>
              </mc:Fallback>
            </mc:AlternateContent>
          </a:graphicData>
        </a:graphic>
      </p:graphicFrame>
    </p:spTree>
    <p:extLst>
      <p:ext uri="{BB962C8B-B14F-4D97-AF65-F5344CB8AC3E}">
        <p14:creationId xmlns:p14="http://schemas.microsoft.com/office/powerpoint/2010/main" val="24327889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8B03B-9873-6BB6-6789-860F8B954E4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9231B9-159F-9E4A-B488-6D0C606CE261}"/>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44</a:t>
            </a:fld>
            <a:endParaRPr lang="en-US" sz="1000" dirty="0">
              <a:solidFill>
                <a:srgbClr val="C00000"/>
              </a:solidFill>
            </a:endParaRPr>
          </a:p>
        </p:txBody>
      </p:sp>
      <p:sp>
        <p:nvSpPr>
          <p:cNvPr id="3" name="TextBox 2">
            <a:extLst>
              <a:ext uri="{FF2B5EF4-FFF2-40B4-BE49-F238E27FC236}">
                <a16:creationId xmlns:a16="http://schemas.microsoft.com/office/drawing/2014/main" id="{3C9D3561-43D5-32E0-3183-A49EAACDE877}"/>
              </a:ext>
            </a:extLst>
          </p:cNvPr>
          <p:cNvSpPr txBox="1"/>
          <p:nvPr/>
        </p:nvSpPr>
        <p:spPr>
          <a:xfrm>
            <a:off x="6941061" y="-36019"/>
            <a:ext cx="2202939" cy="830997"/>
          </a:xfrm>
          <a:prstGeom prst="rect">
            <a:avLst/>
          </a:prstGeom>
          <a:noFill/>
        </p:spPr>
        <p:txBody>
          <a:bodyPr wrap="square">
            <a:spAutoFit/>
          </a:bodyPr>
          <a:lstStyle/>
          <a:p>
            <a:pPr algn="ctr"/>
            <a:r>
              <a:rPr lang="en-US" sz="800" dirty="0">
                <a:solidFill>
                  <a:schemeClr val="bg1"/>
                </a:solidFill>
                <a:latin typeface="Century Gothic" panose="020B0502020202020204" pitchFamily="34" charset="0"/>
              </a:rPr>
              <a:t>In PowerPoint Normal  Mode, double-click anywhere inside the graphic to turn into Excel mode. Choose area from dropdown and then click twice outside the Excel worksheet to return to PowerPoint mode.</a:t>
            </a:r>
          </a:p>
        </p:txBody>
      </p:sp>
      <p:sp>
        <p:nvSpPr>
          <p:cNvPr id="4" name="Rectangle 3">
            <a:hlinkClick r:id="rId3" action="ppaction://hlinksldjump"/>
            <a:extLst>
              <a:ext uri="{FF2B5EF4-FFF2-40B4-BE49-F238E27FC236}">
                <a16:creationId xmlns:a16="http://schemas.microsoft.com/office/drawing/2014/main" id="{42CFBD44-2A3D-EC66-6456-6D99A7291301}"/>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graphicFrame>
        <p:nvGraphicFramePr>
          <p:cNvPr id="9" name="Content Placeholder 8">
            <a:extLst>
              <a:ext uri="{FF2B5EF4-FFF2-40B4-BE49-F238E27FC236}">
                <a16:creationId xmlns:a16="http://schemas.microsoft.com/office/drawing/2014/main" id="{B2539C0C-A827-33B2-1C3F-AAF2D0013588}"/>
              </a:ext>
            </a:extLst>
          </p:cNvPr>
          <p:cNvGraphicFramePr>
            <a:graphicFrameLocks noGrp="1" noChangeAspect="1"/>
          </p:cNvGraphicFramePr>
          <p:nvPr>
            <p:ph sz="half" idx="2"/>
            <p:extLst>
              <p:ext uri="{D42A27DB-BD31-4B8C-83A1-F6EECF244321}">
                <p14:modId xmlns:p14="http://schemas.microsoft.com/office/powerpoint/2010/main" val="934411544"/>
              </p:ext>
            </p:extLst>
          </p:nvPr>
        </p:nvGraphicFramePr>
        <p:xfrm>
          <a:off x="545793" y="992188"/>
          <a:ext cx="8074638" cy="5341937"/>
        </p:xfrm>
        <a:graphic>
          <a:graphicData uri="http://schemas.openxmlformats.org/presentationml/2006/ole">
            <mc:AlternateContent xmlns:mc="http://schemas.openxmlformats.org/markup-compatibility/2006">
              <mc:Choice xmlns:v="urn:schemas-microsoft-com:vml" Requires="v">
                <p:oleObj name="Worksheet" r:id="rId4" imgW="9343910" imgH="6181623" progId="Excel.Sheet.12">
                  <p:embed/>
                </p:oleObj>
              </mc:Choice>
              <mc:Fallback>
                <p:oleObj name="Worksheet" r:id="rId4" imgW="9343910" imgH="6181623" progId="Excel.Sheet.12">
                  <p:embed/>
                  <p:pic>
                    <p:nvPicPr>
                      <p:cNvPr id="7" name="Object 6">
                        <a:extLst>
                          <a:ext uri="{FF2B5EF4-FFF2-40B4-BE49-F238E27FC236}">
                            <a16:creationId xmlns:a16="http://schemas.microsoft.com/office/drawing/2014/main" id="{130FCF6E-5A31-3622-5CCE-F594AF7A0407}"/>
                          </a:ext>
                        </a:extLst>
                      </p:cNvPr>
                      <p:cNvPicPr/>
                      <p:nvPr/>
                    </p:nvPicPr>
                    <p:blipFill>
                      <a:blip r:embed="rId5"/>
                      <a:stretch>
                        <a:fillRect/>
                      </a:stretch>
                    </p:blipFill>
                    <p:spPr>
                      <a:xfrm>
                        <a:off x="545793" y="992188"/>
                        <a:ext cx="8074638" cy="5341937"/>
                      </a:xfrm>
                      <a:prstGeom prst="rect">
                        <a:avLst/>
                      </a:prstGeom>
                    </p:spPr>
                  </p:pic>
                </p:oleObj>
              </mc:Fallback>
            </mc:AlternateContent>
          </a:graphicData>
        </a:graphic>
      </p:graphicFrame>
    </p:spTree>
    <p:extLst>
      <p:ext uri="{BB962C8B-B14F-4D97-AF65-F5344CB8AC3E}">
        <p14:creationId xmlns:p14="http://schemas.microsoft.com/office/powerpoint/2010/main" val="442346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042D4-08B1-DC30-AFE1-81DCBD8FD96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9F7EAC1-E37C-DB92-CD06-48DCB9F62484}"/>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45</a:t>
            </a:fld>
            <a:endParaRPr lang="en-US" sz="1000" dirty="0">
              <a:solidFill>
                <a:srgbClr val="C00000"/>
              </a:solidFill>
            </a:endParaRPr>
          </a:p>
        </p:txBody>
      </p:sp>
      <p:sp>
        <p:nvSpPr>
          <p:cNvPr id="3" name="TextBox 2">
            <a:extLst>
              <a:ext uri="{FF2B5EF4-FFF2-40B4-BE49-F238E27FC236}">
                <a16:creationId xmlns:a16="http://schemas.microsoft.com/office/drawing/2014/main" id="{4F204E0F-D06A-ABBE-7BE8-931D6B888722}"/>
              </a:ext>
            </a:extLst>
          </p:cNvPr>
          <p:cNvSpPr txBox="1"/>
          <p:nvPr/>
        </p:nvSpPr>
        <p:spPr>
          <a:xfrm>
            <a:off x="6941061" y="-36019"/>
            <a:ext cx="2202939" cy="830997"/>
          </a:xfrm>
          <a:prstGeom prst="rect">
            <a:avLst/>
          </a:prstGeom>
          <a:noFill/>
        </p:spPr>
        <p:txBody>
          <a:bodyPr wrap="square">
            <a:spAutoFit/>
          </a:bodyPr>
          <a:lstStyle/>
          <a:p>
            <a:pPr algn="ctr"/>
            <a:r>
              <a:rPr lang="en-US" sz="800" dirty="0">
                <a:solidFill>
                  <a:schemeClr val="bg1"/>
                </a:solidFill>
                <a:latin typeface="Century Gothic" panose="020B0502020202020204" pitchFamily="34" charset="0"/>
              </a:rPr>
              <a:t>In PowerPoint Normal  Mode, double-click anywhere inside the graphic to turn into Excel mode. Choose areas from dropdown and then click twice outside the Excel worksheet to return to PowerPoint mode.</a:t>
            </a:r>
          </a:p>
        </p:txBody>
      </p:sp>
      <p:sp>
        <p:nvSpPr>
          <p:cNvPr id="4" name="Rectangle 3">
            <a:hlinkClick r:id="rId3" action="ppaction://hlinksldjump"/>
            <a:extLst>
              <a:ext uri="{FF2B5EF4-FFF2-40B4-BE49-F238E27FC236}">
                <a16:creationId xmlns:a16="http://schemas.microsoft.com/office/drawing/2014/main" id="{89F03A08-482F-B2CA-D88D-4271AE8E126C}"/>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graphicFrame>
        <p:nvGraphicFramePr>
          <p:cNvPr id="9" name="Content Placeholder 8">
            <a:extLst>
              <a:ext uri="{FF2B5EF4-FFF2-40B4-BE49-F238E27FC236}">
                <a16:creationId xmlns:a16="http://schemas.microsoft.com/office/drawing/2014/main" id="{C3FC2119-C46E-A606-F562-047A7658EDE7}"/>
              </a:ext>
            </a:extLst>
          </p:cNvPr>
          <p:cNvGraphicFramePr>
            <a:graphicFrameLocks noGrp="1" noChangeAspect="1"/>
          </p:cNvGraphicFramePr>
          <p:nvPr>
            <p:ph sz="half" idx="2"/>
            <p:extLst>
              <p:ext uri="{D42A27DB-BD31-4B8C-83A1-F6EECF244321}">
                <p14:modId xmlns:p14="http://schemas.microsoft.com/office/powerpoint/2010/main" val="600517230"/>
              </p:ext>
            </p:extLst>
          </p:nvPr>
        </p:nvGraphicFramePr>
        <p:xfrm>
          <a:off x="488176" y="992188"/>
          <a:ext cx="8189872" cy="5341937"/>
        </p:xfrm>
        <a:graphic>
          <a:graphicData uri="http://schemas.openxmlformats.org/presentationml/2006/ole">
            <mc:AlternateContent xmlns:mc="http://schemas.openxmlformats.org/markup-compatibility/2006">
              <mc:Choice xmlns:v="urn:schemas-microsoft-com:vml" Requires="v">
                <p:oleObj name="Worksheet" r:id="rId4" imgW="9477271" imgH="6181623" progId="Excel.Sheet.12">
                  <p:embed/>
                </p:oleObj>
              </mc:Choice>
              <mc:Fallback>
                <p:oleObj name="Worksheet" r:id="rId4" imgW="9477271" imgH="6181623" progId="Excel.Sheet.12">
                  <p:embed/>
                  <p:pic>
                    <p:nvPicPr>
                      <p:cNvPr id="7" name="Object 6">
                        <a:extLst>
                          <a:ext uri="{FF2B5EF4-FFF2-40B4-BE49-F238E27FC236}">
                            <a16:creationId xmlns:a16="http://schemas.microsoft.com/office/drawing/2014/main" id="{70C5993C-6E3C-E1F4-88E2-37B0ADF77865}"/>
                          </a:ext>
                        </a:extLst>
                      </p:cNvPr>
                      <p:cNvPicPr/>
                      <p:nvPr/>
                    </p:nvPicPr>
                    <p:blipFill>
                      <a:blip r:embed="rId5"/>
                      <a:stretch>
                        <a:fillRect/>
                      </a:stretch>
                    </p:blipFill>
                    <p:spPr>
                      <a:xfrm>
                        <a:off x="488176" y="992188"/>
                        <a:ext cx="8189872" cy="5341937"/>
                      </a:xfrm>
                      <a:prstGeom prst="rect">
                        <a:avLst/>
                      </a:prstGeom>
                    </p:spPr>
                  </p:pic>
                </p:oleObj>
              </mc:Fallback>
            </mc:AlternateContent>
          </a:graphicData>
        </a:graphic>
      </p:graphicFrame>
    </p:spTree>
    <p:extLst>
      <p:ext uri="{BB962C8B-B14F-4D97-AF65-F5344CB8AC3E}">
        <p14:creationId xmlns:p14="http://schemas.microsoft.com/office/powerpoint/2010/main" val="623824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CF376-6466-6232-9298-38290C9C857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7A3F23-3549-1DAE-3E60-8877313C9070}"/>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46</a:t>
            </a:fld>
            <a:endParaRPr lang="en-US" sz="1000" dirty="0">
              <a:solidFill>
                <a:srgbClr val="C00000"/>
              </a:solidFill>
            </a:endParaRPr>
          </a:p>
        </p:txBody>
      </p:sp>
      <p:sp>
        <p:nvSpPr>
          <p:cNvPr id="3" name="TextBox 2">
            <a:extLst>
              <a:ext uri="{FF2B5EF4-FFF2-40B4-BE49-F238E27FC236}">
                <a16:creationId xmlns:a16="http://schemas.microsoft.com/office/drawing/2014/main" id="{9EFDA4F6-24A0-2C6C-A64F-920B310E70A7}"/>
              </a:ext>
            </a:extLst>
          </p:cNvPr>
          <p:cNvSpPr txBox="1"/>
          <p:nvPr/>
        </p:nvSpPr>
        <p:spPr>
          <a:xfrm>
            <a:off x="6941061" y="-36019"/>
            <a:ext cx="2202939" cy="830997"/>
          </a:xfrm>
          <a:prstGeom prst="rect">
            <a:avLst/>
          </a:prstGeom>
          <a:noFill/>
        </p:spPr>
        <p:txBody>
          <a:bodyPr wrap="square">
            <a:spAutoFit/>
          </a:bodyPr>
          <a:lstStyle/>
          <a:p>
            <a:pPr algn="ctr"/>
            <a:r>
              <a:rPr lang="en-US" sz="800" dirty="0">
                <a:solidFill>
                  <a:schemeClr val="bg1"/>
                </a:solidFill>
                <a:latin typeface="Century Gothic" panose="020B0502020202020204" pitchFamily="34" charset="0"/>
              </a:rPr>
              <a:t>In PowerPoint Normal  Mode, double-click anywhere inside the graphic to turn into Excel mode. Choose area from dropdown and then click twice outside the Excel worksheet to return to PowerPoint mode.</a:t>
            </a:r>
          </a:p>
        </p:txBody>
      </p:sp>
      <p:sp>
        <p:nvSpPr>
          <p:cNvPr id="4" name="Rectangle 3">
            <a:hlinkClick r:id="rId3" action="ppaction://hlinksldjump"/>
            <a:extLst>
              <a:ext uri="{FF2B5EF4-FFF2-40B4-BE49-F238E27FC236}">
                <a16:creationId xmlns:a16="http://schemas.microsoft.com/office/drawing/2014/main" id="{7B26177F-447F-EDAE-C572-0D5AFA455519}"/>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graphicFrame>
        <p:nvGraphicFramePr>
          <p:cNvPr id="9" name="Content Placeholder 8">
            <a:extLst>
              <a:ext uri="{FF2B5EF4-FFF2-40B4-BE49-F238E27FC236}">
                <a16:creationId xmlns:a16="http://schemas.microsoft.com/office/drawing/2014/main" id="{90B0D0A6-2741-8C59-4CBF-6074FB9A2C0E}"/>
              </a:ext>
            </a:extLst>
          </p:cNvPr>
          <p:cNvGraphicFramePr>
            <a:graphicFrameLocks noGrp="1" noChangeAspect="1"/>
          </p:cNvGraphicFramePr>
          <p:nvPr>
            <p:ph sz="half" idx="2"/>
            <p:extLst>
              <p:ext uri="{D42A27DB-BD31-4B8C-83A1-F6EECF244321}">
                <p14:modId xmlns:p14="http://schemas.microsoft.com/office/powerpoint/2010/main" val="3604804211"/>
              </p:ext>
            </p:extLst>
          </p:nvPr>
        </p:nvGraphicFramePr>
        <p:xfrm>
          <a:off x="114300" y="1098411"/>
          <a:ext cx="8937625" cy="5129490"/>
        </p:xfrm>
        <a:graphic>
          <a:graphicData uri="http://schemas.openxmlformats.org/presentationml/2006/ole">
            <mc:AlternateContent xmlns:mc="http://schemas.openxmlformats.org/markup-compatibility/2006">
              <mc:Choice xmlns:v="urn:schemas-microsoft-com:vml" Requires="v">
                <p:oleObj name="Worksheet" r:id="rId4" imgW="10372807" imgH="5953110" progId="Excel.Sheet.12">
                  <p:embed/>
                </p:oleObj>
              </mc:Choice>
              <mc:Fallback>
                <p:oleObj name="Worksheet" r:id="rId4" imgW="10372807" imgH="5953110" progId="Excel.Sheet.12">
                  <p:embed/>
                  <p:pic>
                    <p:nvPicPr>
                      <p:cNvPr id="7" name="Object 6">
                        <a:extLst>
                          <a:ext uri="{FF2B5EF4-FFF2-40B4-BE49-F238E27FC236}">
                            <a16:creationId xmlns:a16="http://schemas.microsoft.com/office/drawing/2014/main" id="{96062BF8-C676-F31C-57B8-58D8037B435B}"/>
                          </a:ext>
                        </a:extLst>
                      </p:cNvPr>
                      <p:cNvPicPr/>
                      <p:nvPr/>
                    </p:nvPicPr>
                    <p:blipFill>
                      <a:blip r:embed="rId5"/>
                      <a:stretch>
                        <a:fillRect/>
                      </a:stretch>
                    </p:blipFill>
                    <p:spPr>
                      <a:xfrm>
                        <a:off x="114300" y="1098411"/>
                        <a:ext cx="8937625" cy="5129490"/>
                      </a:xfrm>
                      <a:prstGeom prst="rect">
                        <a:avLst/>
                      </a:prstGeom>
                    </p:spPr>
                  </p:pic>
                </p:oleObj>
              </mc:Fallback>
            </mc:AlternateContent>
          </a:graphicData>
        </a:graphic>
      </p:graphicFrame>
    </p:spTree>
    <p:extLst>
      <p:ext uri="{BB962C8B-B14F-4D97-AF65-F5344CB8AC3E}">
        <p14:creationId xmlns:p14="http://schemas.microsoft.com/office/powerpoint/2010/main" val="15827485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A97E8-5A7A-D75C-E8BD-295D2D4C6B63}"/>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4744BBA-BF67-86B7-168D-89A53A218375}"/>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47</a:t>
            </a:fld>
            <a:endParaRPr lang="en-US" sz="1000" dirty="0">
              <a:solidFill>
                <a:srgbClr val="C00000"/>
              </a:solidFill>
            </a:endParaRPr>
          </a:p>
        </p:txBody>
      </p:sp>
      <p:sp>
        <p:nvSpPr>
          <p:cNvPr id="2" name="TextBox 1">
            <a:extLst>
              <a:ext uri="{FF2B5EF4-FFF2-40B4-BE49-F238E27FC236}">
                <a16:creationId xmlns:a16="http://schemas.microsoft.com/office/drawing/2014/main" id="{AE521203-76BC-738D-A086-FAD531E43D71}"/>
              </a:ext>
            </a:extLst>
          </p:cNvPr>
          <p:cNvSpPr txBox="1"/>
          <p:nvPr/>
        </p:nvSpPr>
        <p:spPr>
          <a:xfrm>
            <a:off x="6941061" y="-36019"/>
            <a:ext cx="2202939" cy="830997"/>
          </a:xfrm>
          <a:prstGeom prst="rect">
            <a:avLst/>
          </a:prstGeom>
          <a:noFill/>
        </p:spPr>
        <p:txBody>
          <a:bodyPr wrap="square">
            <a:spAutoFit/>
          </a:bodyPr>
          <a:lstStyle/>
          <a:p>
            <a:pPr algn="ctr"/>
            <a:r>
              <a:rPr lang="en-US" sz="800" dirty="0">
                <a:solidFill>
                  <a:schemeClr val="bg1"/>
                </a:solidFill>
                <a:latin typeface="Century Gothic" panose="020B0502020202020204" pitchFamily="34" charset="0"/>
              </a:rPr>
              <a:t>In PowerPoint Normal  Mode, double-click anywhere inside the graphic to turn into Excel mode. Choose area from dropdown and then click twice outside the Excel worksheet to return to PowerPoint mode.</a:t>
            </a:r>
          </a:p>
        </p:txBody>
      </p:sp>
      <p:sp>
        <p:nvSpPr>
          <p:cNvPr id="3" name="Rectangle 2">
            <a:hlinkClick r:id="rId3" action="ppaction://hlinksldjump"/>
            <a:extLst>
              <a:ext uri="{FF2B5EF4-FFF2-40B4-BE49-F238E27FC236}">
                <a16:creationId xmlns:a16="http://schemas.microsoft.com/office/drawing/2014/main" id="{4226084B-6E01-273E-E383-5D9F94FA08B9}"/>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graphicFrame>
        <p:nvGraphicFramePr>
          <p:cNvPr id="9" name="Content Placeholder 8">
            <a:extLst>
              <a:ext uri="{FF2B5EF4-FFF2-40B4-BE49-F238E27FC236}">
                <a16:creationId xmlns:a16="http://schemas.microsoft.com/office/drawing/2014/main" id="{424E96A0-70E3-D13A-5D5B-C6C72BA8D9C4}"/>
              </a:ext>
            </a:extLst>
          </p:cNvPr>
          <p:cNvGraphicFramePr>
            <a:graphicFrameLocks noGrp="1" noChangeAspect="1"/>
          </p:cNvGraphicFramePr>
          <p:nvPr>
            <p:ph sz="half" idx="2"/>
            <p:extLst>
              <p:ext uri="{D42A27DB-BD31-4B8C-83A1-F6EECF244321}">
                <p14:modId xmlns:p14="http://schemas.microsoft.com/office/powerpoint/2010/main" val="3427051535"/>
              </p:ext>
            </p:extLst>
          </p:nvPr>
        </p:nvGraphicFramePr>
        <p:xfrm>
          <a:off x="604224" y="889000"/>
          <a:ext cx="7953014" cy="4027488"/>
        </p:xfrm>
        <a:graphic>
          <a:graphicData uri="http://schemas.openxmlformats.org/presentationml/2006/ole">
            <mc:AlternateContent xmlns:mc="http://schemas.openxmlformats.org/markup-compatibility/2006">
              <mc:Choice xmlns:v="urn:schemas-microsoft-com:vml" Requires="v">
                <p:oleObj name="Worksheet" r:id="rId4" imgW="10401366" imgH="5267310" progId="Excel.Sheet.12">
                  <p:embed/>
                </p:oleObj>
              </mc:Choice>
              <mc:Fallback>
                <p:oleObj name="Worksheet" r:id="rId4" imgW="10401366" imgH="5267310" progId="Excel.Sheet.12">
                  <p:embed/>
                  <p:pic>
                    <p:nvPicPr>
                      <p:cNvPr id="6" name="Object 5">
                        <a:extLst>
                          <a:ext uri="{FF2B5EF4-FFF2-40B4-BE49-F238E27FC236}">
                            <a16:creationId xmlns:a16="http://schemas.microsoft.com/office/drawing/2014/main" id="{52673F31-38AA-DF91-6728-70C6812D96A7}"/>
                          </a:ext>
                        </a:extLst>
                      </p:cNvPr>
                      <p:cNvPicPr/>
                      <p:nvPr/>
                    </p:nvPicPr>
                    <p:blipFill>
                      <a:blip r:embed="rId5"/>
                      <a:stretch>
                        <a:fillRect/>
                      </a:stretch>
                    </p:blipFill>
                    <p:spPr>
                      <a:xfrm>
                        <a:off x="604224" y="889000"/>
                        <a:ext cx="7953014" cy="4027488"/>
                      </a:xfrm>
                      <a:prstGeom prst="rect">
                        <a:avLst/>
                      </a:prstGeom>
                    </p:spPr>
                  </p:pic>
                </p:oleObj>
              </mc:Fallback>
            </mc:AlternateContent>
          </a:graphicData>
        </a:graphic>
      </p:graphicFrame>
    </p:spTree>
    <p:extLst>
      <p:ext uri="{BB962C8B-B14F-4D97-AF65-F5344CB8AC3E}">
        <p14:creationId xmlns:p14="http://schemas.microsoft.com/office/powerpoint/2010/main" val="28528514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4CE52E6-F748-6A5B-2FEE-B4A22C92A766}"/>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36276" t="12451" r="23607" b="5258"/>
          <a:stretch/>
        </p:blipFill>
        <p:spPr>
          <a:xfrm>
            <a:off x="0" y="1004113"/>
            <a:ext cx="3433313" cy="5331648"/>
          </a:xfrm>
          <a:prstGeom prst="rect">
            <a:avLst/>
          </a:prstGeom>
        </p:spPr>
      </p:pic>
      <p:sp>
        <p:nvSpPr>
          <p:cNvPr id="4" name="TextBox 3">
            <a:extLst>
              <a:ext uri="{FF2B5EF4-FFF2-40B4-BE49-F238E27FC236}">
                <a16:creationId xmlns:a16="http://schemas.microsoft.com/office/drawing/2014/main" id="{DCF27640-C82E-4C0B-9D5C-D5485A808556}"/>
              </a:ext>
            </a:extLst>
          </p:cNvPr>
          <p:cNvSpPr txBox="1"/>
          <p:nvPr/>
        </p:nvSpPr>
        <p:spPr>
          <a:xfrm>
            <a:off x="3824271" y="1753694"/>
            <a:ext cx="5011400" cy="4582024"/>
          </a:xfrm>
          <a:prstGeom prst="rect">
            <a:avLst/>
          </a:prstGeom>
          <a:noFill/>
        </p:spPr>
        <p:txBody>
          <a:bodyPr wrap="square" rtlCol="0">
            <a:spAutoFit/>
          </a:bodyPr>
          <a:lstStyle/>
          <a:p>
            <a:r>
              <a:rPr lang="en-US" sz="1350" dirty="0">
                <a:latin typeface="Century Gothic" panose="020B0502020202020204" pitchFamily="34" charset="0"/>
              </a:rPr>
              <a:t>Data</a:t>
            </a:r>
          </a:p>
          <a:p>
            <a:pPr marL="214313" indent="-214313">
              <a:lnSpc>
                <a:spcPct val="150000"/>
              </a:lnSpc>
              <a:buFont typeface="Wingdings" pitchFamily="2" charset="2"/>
              <a:buChar char="§"/>
            </a:pPr>
            <a:endParaRPr lang="en-US" sz="1050" dirty="0">
              <a:latin typeface="Century Gothic" panose="020B0502020202020204" pitchFamily="34" charset="0"/>
            </a:endParaRPr>
          </a:p>
          <a:p>
            <a:pPr marL="214313" indent="-214313">
              <a:lnSpc>
                <a:spcPct val="150000"/>
              </a:lnSpc>
              <a:buFont typeface="Wingdings" pitchFamily="2" charset="2"/>
              <a:buChar char="§"/>
            </a:pPr>
            <a:r>
              <a:rPr lang="en-US" sz="1050" dirty="0">
                <a:latin typeface="Century Gothic" panose="020B0502020202020204" pitchFamily="34" charset="0"/>
              </a:rPr>
              <a:t>The source of all data contained herein is MLSOK listings data for </a:t>
            </a:r>
            <a:br>
              <a:rPr lang="en-US" sz="1050" dirty="0">
                <a:latin typeface="Century Gothic" panose="020B0502020202020204" pitchFamily="34" charset="0"/>
              </a:rPr>
            </a:br>
            <a:r>
              <a:rPr lang="en-US" sz="1050" dirty="0">
                <a:latin typeface="Century Gothic" panose="020B0502020202020204" pitchFamily="34" charset="0"/>
              </a:rPr>
              <a:t>real estate transactions occurring in Selected Counties and does not necessarily represent all market activity for those Counties.</a:t>
            </a:r>
          </a:p>
          <a:p>
            <a:pPr marL="214313" indent="-214313">
              <a:lnSpc>
                <a:spcPct val="150000"/>
              </a:lnSpc>
              <a:buFont typeface="Wingdings" pitchFamily="2" charset="2"/>
              <a:buChar char="§"/>
            </a:pPr>
            <a:endParaRPr lang="en-US" sz="1050" dirty="0">
              <a:latin typeface="Century Gothic" panose="020B0502020202020204" pitchFamily="34" charset="0"/>
            </a:endParaRPr>
          </a:p>
          <a:p>
            <a:pPr marL="214313" indent="-214313">
              <a:lnSpc>
                <a:spcPct val="150000"/>
              </a:lnSpc>
              <a:buFont typeface="Wingdings" pitchFamily="2" charset="2"/>
              <a:buChar char="§"/>
            </a:pPr>
            <a:r>
              <a:rPr lang="en-US" sz="1050" dirty="0">
                <a:latin typeface="Century Gothic" panose="020B0502020202020204" pitchFamily="34" charset="0"/>
              </a:rPr>
              <a:t>Analysis is performed by ChartMaster Services, LLC, an independent </a:t>
            </a:r>
            <a:br>
              <a:rPr lang="en-US" sz="1050" dirty="0">
                <a:latin typeface="Century Gothic" panose="020B0502020202020204" pitchFamily="34" charset="0"/>
              </a:rPr>
            </a:br>
            <a:r>
              <a:rPr lang="en-US" sz="1050" dirty="0">
                <a:latin typeface="Century Gothic" panose="020B0502020202020204" pitchFamily="34" charset="0"/>
              </a:rPr>
              <a:t>data analysis firm which cannot and does not warrant the accuracy </a:t>
            </a:r>
            <a:br>
              <a:rPr lang="en-US" sz="1050" dirty="0">
                <a:latin typeface="Century Gothic" panose="020B0502020202020204" pitchFamily="34" charset="0"/>
              </a:rPr>
            </a:br>
            <a:r>
              <a:rPr lang="en-US" sz="1050" dirty="0">
                <a:latin typeface="Century Gothic" panose="020B0502020202020204" pitchFamily="34" charset="0"/>
              </a:rPr>
              <a:t>or completeness of the data or its publications.</a:t>
            </a:r>
          </a:p>
          <a:p>
            <a:pPr marL="214313" indent="-214313">
              <a:lnSpc>
                <a:spcPct val="150000"/>
              </a:lnSpc>
              <a:buFont typeface="Wingdings" pitchFamily="2" charset="2"/>
              <a:buChar char="§"/>
            </a:pPr>
            <a:endParaRPr lang="en-US" sz="1050" dirty="0">
              <a:latin typeface="Century Gothic" panose="020B0502020202020204" pitchFamily="34" charset="0"/>
            </a:endParaRPr>
          </a:p>
          <a:p>
            <a:pPr marL="214313" indent="-214313">
              <a:lnSpc>
                <a:spcPct val="150000"/>
              </a:lnSpc>
              <a:buFont typeface="Wingdings" pitchFamily="2" charset="2"/>
              <a:buChar char="§"/>
            </a:pPr>
            <a:r>
              <a:rPr lang="en-US" sz="1050" dirty="0">
                <a:latin typeface="Century Gothic" panose="020B0502020202020204" pitchFamily="34" charset="0"/>
              </a:rPr>
              <a:t>MLSOK neither guarantees nor is in any way responsible for its accuracy.</a:t>
            </a:r>
          </a:p>
          <a:p>
            <a:pPr marL="214313" indent="-214313">
              <a:lnSpc>
                <a:spcPct val="150000"/>
              </a:lnSpc>
              <a:buFont typeface="Wingdings" pitchFamily="2" charset="2"/>
              <a:buChar char="§"/>
            </a:pPr>
            <a:endParaRPr lang="en-US" sz="1050" dirty="0">
              <a:latin typeface="Century Gothic" panose="020B0502020202020204" pitchFamily="34" charset="0"/>
            </a:endParaRPr>
          </a:p>
          <a:p>
            <a:pPr marL="214313" indent="-214313">
              <a:lnSpc>
                <a:spcPct val="150000"/>
              </a:lnSpc>
              <a:buFont typeface="Wingdings" pitchFamily="2" charset="2"/>
              <a:buChar char="§"/>
            </a:pPr>
            <a:r>
              <a:rPr lang="en-US" sz="1050" dirty="0">
                <a:latin typeface="Century Gothic" panose="020B0502020202020204" pitchFamily="34" charset="0"/>
              </a:rPr>
              <a:t>Accordingly, ChartMaster Services, LLC hereby disclaims any express </a:t>
            </a:r>
            <a:br>
              <a:rPr lang="en-US" sz="1050" dirty="0">
                <a:latin typeface="Century Gothic" panose="020B0502020202020204" pitchFamily="34" charset="0"/>
              </a:rPr>
            </a:br>
            <a:r>
              <a:rPr lang="en-US" sz="1050" dirty="0">
                <a:latin typeface="Century Gothic" panose="020B0502020202020204" pitchFamily="34" charset="0"/>
              </a:rPr>
              <a:t>or implied warranties, including those of merchantability and/or fitness </a:t>
            </a:r>
            <a:br>
              <a:rPr lang="en-US" sz="1050" dirty="0">
                <a:latin typeface="Century Gothic" panose="020B0502020202020204" pitchFamily="34" charset="0"/>
              </a:rPr>
            </a:br>
            <a:r>
              <a:rPr lang="en-US" sz="1050" dirty="0">
                <a:latin typeface="Century Gothic" panose="020B0502020202020204" pitchFamily="34" charset="0"/>
              </a:rPr>
              <a:t>for a particular purpose, and hereby notifies all readers and users that </a:t>
            </a:r>
            <a:br>
              <a:rPr lang="en-US" sz="1050" dirty="0">
                <a:latin typeface="Century Gothic" panose="020B0502020202020204" pitchFamily="34" charset="0"/>
              </a:rPr>
            </a:br>
            <a:r>
              <a:rPr lang="en-US" sz="1050" dirty="0">
                <a:latin typeface="Century Gothic" panose="020B0502020202020204" pitchFamily="34" charset="0"/>
              </a:rPr>
              <a:t>any reliance upon the data, information, analysis or opinions contained </a:t>
            </a:r>
            <a:br>
              <a:rPr lang="en-US" sz="1050" dirty="0">
                <a:latin typeface="Century Gothic" panose="020B0502020202020204" pitchFamily="34" charset="0"/>
              </a:rPr>
            </a:br>
            <a:r>
              <a:rPr lang="en-US" sz="1050" dirty="0">
                <a:latin typeface="Century Gothic" panose="020B0502020202020204" pitchFamily="34" charset="0"/>
              </a:rPr>
              <a:t>in any of our publications shall be at the reader’s own risk.</a:t>
            </a:r>
          </a:p>
          <a:p>
            <a:pPr marL="214313" indent="-214313">
              <a:buFont typeface="Wingdings" pitchFamily="2" charset="2"/>
              <a:buChar char="§"/>
            </a:pPr>
            <a:endParaRPr lang="en-US" sz="1050" dirty="0">
              <a:latin typeface="Montserrat Light" pitchFamily="2" charset="77"/>
            </a:endParaRPr>
          </a:p>
        </p:txBody>
      </p:sp>
      <p:pic>
        <p:nvPicPr>
          <p:cNvPr id="5" name="Picture 4" descr="A picture containing text, sign, red&#10;&#10;Description automatically generated">
            <a:extLst>
              <a:ext uri="{FF2B5EF4-FFF2-40B4-BE49-F238E27FC236}">
                <a16:creationId xmlns:a16="http://schemas.microsoft.com/office/drawing/2014/main" id="{96E7E791-8F11-4744-9B5A-A486399A497F}"/>
              </a:ext>
            </a:extLst>
          </p:cNvPr>
          <p:cNvPicPr>
            <a:picLocks noChangeAspect="1"/>
          </p:cNvPicPr>
          <p:nvPr/>
        </p:nvPicPr>
        <p:blipFill>
          <a:blip r:embed="rId4"/>
          <a:stretch>
            <a:fillRect/>
          </a:stretch>
        </p:blipFill>
        <p:spPr>
          <a:xfrm>
            <a:off x="4373592" y="1047243"/>
            <a:ext cx="647700" cy="619125"/>
          </a:xfrm>
          <a:prstGeom prst="rect">
            <a:avLst/>
          </a:prstGeom>
        </p:spPr>
      </p:pic>
      <p:sp>
        <p:nvSpPr>
          <p:cNvPr id="6" name="TextBox 5">
            <a:extLst>
              <a:ext uri="{FF2B5EF4-FFF2-40B4-BE49-F238E27FC236}">
                <a16:creationId xmlns:a16="http://schemas.microsoft.com/office/drawing/2014/main" id="{36AA50A2-2C20-416E-A183-55C5B37EA202}"/>
              </a:ext>
            </a:extLst>
          </p:cNvPr>
          <p:cNvSpPr txBox="1"/>
          <p:nvPr/>
        </p:nvSpPr>
        <p:spPr>
          <a:xfrm>
            <a:off x="4373592" y="1149056"/>
            <a:ext cx="3944029" cy="415498"/>
          </a:xfrm>
          <a:prstGeom prst="rect">
            <a:avLst/>
          </a:prstGeom>
          <a:noFill/>
        </p:spPr>
        <p:txBody>
          <a:bodyPr wrap="square" rtlCol="0">
            <a:spAutoFit/>
          </a:bodyPr>
          <a:lstStyle/>
          <a:p>
            <a:pPr algn="ctr"/>
            <a:r>
              <a:rPr lang="en-US" sz="2100" dirty="0">
                <a:solidFill>
                  <a:srgbClr val="C00000"/>
                </a:solidFill>
                <a:latin typeface="Century Gothic" panose="020B0502020202020204" pitchFamily="34" charset="0"/>
                <a:cs typeface="Arial" panose="020B0604020202020204" pitchFamily="34" charset="0"/>
              </a:rPr>
              <a:t>ABOUT THIS REPORT</a:t>
            </a:r>
          </a:p>
        </p:txBody>
      </p:sp>
      <p:sp>
        <p:nvSpPr>
          <p:cNvPr id="7" name="Slide Number Placeholder 1">
            <a:extLst>
              <a:ext uri="{FF2B5EF4-FFF2-40B4-BE49-F238E27FC236}">
                <a16:creationId xmlns:a16="http://schemas.microsoft.com/office/drawing/2014/main" id="{7346E9B2-F618-8FC7-8502-71AB5F967B85}"/>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48</a:t>
            </a:fld>
            <a:endParaRPr lang="en-US" sz="1000" dirty="0">
              <a:solidFill>
                <a:srgbClr val="C00000"/>
              </a:solidFill>
            </a:endParaRPr>
          </a:p>
        </p:txBody>
      </p:sp>
      <p:sp>
        <p:nvSpPr>
          <p:cNvPr id="3" name="Rectangle 2">
            <a:hlinkClick r:id="rId5" action="ppaction://hlinksldjump"/>
            <a:extLst>
              <a:ext uri="{FF2B5EF4-FFF2-40B4-BE49-F238E27FC236}">
                <a16:creationId xmlns:a16="http://schemas.microsoft.com/office/drawing/2014/main" id="{266269A1-FBE7-D736-0BD6-0BF320BB0BDD}"/>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spTree>
    <p:extLst>
      <p:ext uri="{BB962C8B-B14F-4D97-AF65-F5344CB8AC3E}">
        <p14:creationId xmlns:p14="http://schemas.microsoft.com/office/powerpoint/2010/main" val="1165628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DEF58-4BFB-B7D2-E918-E48C6B1AF254}"/>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DA27FB1B-8FCC-7C30-E3CB-285C7F0D7B13}"/>
              </a:ext>
            </a:extLst>
          </p:cNvPr>
          <p:cNvSpPr txBox="1"/>
          <p:nvPr/>
        </p:nvSpPr>
        <p:spPr>
          <a:xfrm>
            <a:off x="241390" y="3804686"/>
            <a:ext cx="2885568" cy="307777"/>
          </a:xfrm>
          <a:prstGeom prst="rect">
            <a:avLst/>
          </a:prstGeom>
          <a:noFill/>
        </p:spPr>
        <p:txBody>
          <a:bodyPr wrap="square">
            <a:spAutoFit/>
          </a:bodyPr>
          <a:lstStyle/>
          <a:p>
            <a:r>
              <a:rPr lang="en-US" sz="1400" dirty="0">
                <a:solidFill>
                  <a:srgbClr val="C00000"/>
                </a:solidFill>
                <a:latin typeface="Century Gothic" panose="020B0502020202020204" pitchFamily="34" charset="0"/>
                <a:hlinkClick r:id="rId3" action="ppaction://hlinksldjump">
                  <a:extLst>
                    <a:ext uri="{A12FA001-AC4F-418D-AE19-62706E023703}">
                      <ahyp:hlinkClr xmlns:ahyp="http://schemas.microsoft.com/office/drawing/2018/hyperlinkcolor" val="tx"/>
                    </a:ext>
                  </a:extLst>
                </a:hlinkClick>
              </a:rPr>
              <a:t>1-Year Trend &amp; Sales vs. Rates:</a:t>
            </a:r>
            <a:endParaRPr lang="en-US" sz="1400" dirty="0">
              <a:solidFill>
                <a:srgbClr val="C00000"/>
              </a:solidFill>
              <a:latin typeface="Century Gothic" panose="020B0502020202020204" pitchFamily="34" charset="0"/>
            </a:endParaRPr>
          </a:p>
        </p:txBody>
      </p:sp>
      <p:sp>
        <p:nvSpPr>
          <p:cNvPr id="2" name="Slide Number Placeholder 1">
            <a:extLst>
              <a:ext uri="{FF2B5EF4-FFF2-40B4-BE49-F238E27FC236}">
                <a16:creationId xmlns:a16="http://schemas.microsoft.com/office/drawing/2014/main" id="{84D993CA-A860-5804-C99B-2C72851E523A}"/>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5</a:t>
            </a:fld>
            <a:endParaRPr lang="en-US" sz="1000" dirty="0">
              <a:solidFill>
                <a:srgbClr val="C00000"/>
              </a:solidFill>
            </a:endParaRPr>
          </a:p>
        </p:txBody>
      </p:sp>
      <p:sp>
        <p:nvSpPr>
          <p:cNvPr id="24" name="TextBox 23">
            <a:extLst>
              <a:ext uri="{FF2B5EF4-FFF2-40B4-BE49-F238E27FC236}">
                <a16:creationId xmlns:a16="http://schemas.microsoft.com/office/drawing/2014/main" id="{C9754AF2-18E0-C03E-2FF3-A1860EBDE9F7}"/>
              </a:ext>
            </a:extLst>
          </p:cNvPr>
          <p:cNvSpPr txBox="1"/>
          <p:nvPr/>
        </p:nvSpPr>
        <p:spPr>
          <a:xfrm>
            <a:off x="243960" y="3475255"/>
            <a:ext cx="3156617" cy="307777"/>
          </a:xfrm>
          <a:prstGeom prst="rect">
            <a:avLst/>
          </a:prstGeom>
          <a:noFill/>
        </p:spPr>
        <p:txBody>
          <a:bodyPr wrap="square">
            <a:spAutoFit/>
          </a:bodyPr>
          <a:lstStyle/>
          <a:p>
            <a:r>
              <a:rPr lang="en-US" sz="1400" dirty="0">
                <a:solidFill>
                  <a:srgbClr val="C00000"/>
                </a:solidFill>
                <a:latin typeface="Century Gothic" panose="020B0502020202020204" pitchFamily="34" charset="0"/>
                <a:hlinkClick r:id="rId4" action="ppaction://hlinksldjump">
                  <a:extLst>
                    <a:ext uri="{A12FA001-AC4F-418D-AE19-62706E023703}">
                      <ahyp:hlinkClr xmlns:ahyp="http://schemas.microsoft.com/office/drawing/2018/hyperlinkcolor" val="tx"/>
                    </a:ext>
                  </a:extLst>
                </a:hlinkClick>
              </a:rPr>
              <a:t>Greater Oklahoma City Charts:</a:t>
            </a:r>
            <a:endParaRPr lang="en-US" sz="1400" dirty="0">
              <a:solidFill>
                <a:srgbClr val="C00000"/>
              </a:solidFill>
              <a:latin typeface="Century Gothic" panose="020B0502020202020204" pitchFamily="34" charset="0"/>
            </a:endParaRPr>
          </a:p>
        </p:txBody>
      </p:sp>
      <p:sp>
        <p:nvSpPr>
          <p:cNvPr id="25" name="TextBox 24">
            <a:extLst>
              <a:ext uri="{FF2B5EF4-FFF2-40B4-BE49-F238E27FC236}">
                <a16:creationId xmlns:a16="http://schemas.microsoft.com/office/drawing/2014/main" id="{3CDE6035-B6A3-5E4C-C762-DC3E541E697F}"/>
              </a:ext>
            </a:extLst>
          </p:cNvPr>
          <p:cNvSpPr txBox="1"/>
          <p:nvPr/>
        </p:nvSpPr>
        <p:spPr>
          <a:xfrm>
            <a:off x="3126958" y="3438783"/>
            <a:ext cx="5846521" cy="400110"/>
          </a:xfrm>
          <a:prstGeom prst="rect">
            <a:avLst/>
          </a:prstGeom>
          <a:noFill/>
        </p:spPr>
        <p:txBody>
          <a:bodyPr wrap="square" rtlCol="0">
            <a:spAutoFit/>
          </a:bodyPr>
          <a:lstStyle/>
          <a:p>
            <a:r>
              <a:rPr lang="en-US" sz="1000" dirty="0">
                <a:latin typeface="Century Gothic" panose="020B0502020202020204" pitchFamily="34" charset="0"/>
              </a:rPr>
              <a:t>Shows the key metrics for the current month as well as comparisons to last month and the same month of the previous year. Slides 6-7</a:t>
            </a:r>
          </a:p>
        </p:txBody>
      </p:sp>
      <p:grpSp>
        <p:nvGrpSpPr>
          <p:cNvPr id="26" name="Group 25">
            <a:extLst>
              <a:ext uri="{FF2B5EF4-FFF2-40B4-BE49-F238E27FC236}">
                <a16:creationId xmlns:a16="http://schemas.microsoft.com/office/drawing/2014/main" id="{71BAFC57-A566-F0B5-0FE5-37B1F3FDDAF7}"/>
              </a:ext>
            </a:extLst>
          </p:cNvPr>
          <p:cNvGrpSpPr/>
          <p:nvPr/>
        </p:nvGrpSpPr>
        <p:grpSpPr>
          <a:xfrm>
            <a:off x="1073533" y="969164"/>
            <a:ext cx="7031929" cy="1570849"/>
            <a:chOff x="932487" y="1955260"/>
            <a:chExt cx="7031929" cy="1570849"/>
          </a:xfrm>
        </p:grpSpPr>
        <p:grpSp>
          <p:nvGrpSpPr>
            <p:cNvPr id="33" name="Group 32">
              <a:extLst>
                <a:ext uri="{FF2B5EF4-FFF2-40B4-BE49-F238E27FC236}">
                  <a16:creationId xmlns:a16="http://schemas.microsoft.com/office/drawing/2014/main" id="{60194C21-D343-3942-7D32-D94D91269AAC}"/>
                </a:ext>
              </a:extLst>
            </p:cNvPr>
            <p:cNvGrpSpPr/>
            <p:nvPr/>
          </p:nvGrpSpPr>
          <p:grpSpPr>
            <a:xfrm>
              <a:off x="932487" y="1955260"/>
              <a:ext cx="7031929" cy="1570849"/>
              <a:chOff x="2253568" y="2331175"/>
              <a:chExt cx="4526203" cy="1332050"/>
            </a:xfrm>
          </p:grpSpPr>
          <p:grpSp>
            <p:nvGrpSpPr>
              <p:cNvPr id="35" name="Group 34">
                <a:extLst>
                  <a:ext uri="{FF2B5EF4-FFF2-40B4-BE49-F238E27FC236}">
                    <a16:creationId xmlns:a16="http://schemas.microsoft.com/office/drawing/2014/main" id="{F16782C0-8B32-489F-6424-45F90C0BDDE5}"/>
                  </a:ext>
                </a:extLst>
              </p:cNvPr>
              <p:cNvGrpSpPr/>
              <p:nvPr/>
            </p:nvGrpSpPr>
            <p:grpSpPr>
              <a:xfrm>
                <a:off x="2253568" y="2331175"/>
                <a:ext cx="4526203" cy="1332050"/>
                <a:chOff x="6185143" y="1751167"/>
                <a:chExt cx="2219942" cy="3662494"/>
              </a:xfrm>
            </p:grpSpPr>
            <p:sp>
              <p:nvSpPr>
                <p:cNvPr id="37" name="Rectangle 36">
                  <a:extLst>
                    <a:ext uri="{FF2B5EF4-FFF2-40B4-BE49-F238E27FC236}">
                      <a16:creationId xmlns:a16="http://schemas.microsoft.com/office/drawing/2014/main" id="{74319FF1-971B-59D8-F7FB-3C0482AAE7D6}"/>
                    </a:ext>
                  </a:extLst>
                </p:cNvPr>
                <p:cNvSpPr/>
                <p:nvPr/>
              </p:nvSpPr>
              <p:spPr>
                <a:xfrm>
                  <a:off x="6185143" y="1751167"/>
                  <a:ext cx="2219942" cy="3372929"/>
                </a:xfrm>
                <a:prstGeom prst="rect">
                  <a:avLst/>
                </a:prstGeom>
                <a:solidFill>
                  <a:srgbClr val="C00000"/>
                </a:solidFill>
                <a:ln w="76200" cmpd="thickThi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Box 37">
                  <a:extLst>
                    <a:ext uri="{FF2B5EF4-FFF2-40B4-BE49-F238E27FC236}">
                      <a16:creationId xmlns:a16="http://schemas.microsoft.com/office/drawing/2014/main" id="{4E24EF68-E185-C5C3-4E2D-67E44CE35551}"/>
                    </a:ext>
                  </a:extLst>
                </p:cNvPr>
                <p:cNvSpPr txBox="1"/>
                <p:nvPr/>
              </p:nvSpPr>
              <p:spPr>
                <a:xfrm>
                  <a:off x="6201666" y="1969215"/>
                  <a:ext cx="2203419" cy="3444446"/>
                </a:xfrm>
                <a:prstGeom prst="rect">
                  <a:avLst/>
                </a:prstGeom>
                <a:noFill/>
              </p:spPr>
              <p:txBody>
                <a:bodyPr wrap="square" rtlCol="0">
                  <a:spAutoFit/>
                </a:bodyPr>
                <a:lstStyle/>
                <a:p>
                  <a:pPr algn="ctr"/>
                  <a:r>
                    <a:rPr lang="en-US" sz="1400" b="1" dirty="0">
                      <a:solidFill>
                        <a:srgbClr val="FFFF00"/>
                      </a:solidFill>
                      <a:effectLst>
                        <a:outerShdw blurRad="38100" dist="38100" dir="2700000" algn="tl">
                          <a:srgbClr val="000000">
                            <a:alpha val="43137"/>
                          </a:srgbClr>
                        </a:outerShdw>
                      </a:effectLst>
                      <a:latin typeface="Century Gothic" panose="020B0502020202020204" pitchFamily="34" charset="0"/>
                    </a:rPr>
                    <a:t>INTERACTIVE CHART INSTRUCTIONS: Slides 31, 32 &amp; 42-47</a:t>
                  </a:r>
                </a:p>
                <a:p>
                  <a:pPr algn="ctr"/>
                  <a:endParaRPr lang="en-US" sz="1100" dirty="0">
                    <a:solidFill>
                      <a:schemeClr val="bg1"/>
                    </a:solidFill>
                    <a:latin typeface="Century Gothic" panose="020B0502020202020204" pitchFamily="34" charset="0"/>
                  </a:endParaRPr>
                </a:p>
                <a:p>
                  <a:pPr marL="228600" indent="-228600">
                    <a:buFont typeface="+mj-lt"/>
                    <a:buAutoNum type="arabicPeriod"/>
                  </a:pPr>
                  <a:r>
                    <a:rPr lang="en-US" sz="1100" dirty="0">
                      <a:solidFill>
                        <a:schemeClr val="bg1"/>
                      </a:solidFill>
                      <a:latin typeface="Century Gothic" panose="020B0502020202020204" pitchFamily="34" charset="0"/>
                    </a:rPr>
                    <a:t>Download the PowerPoint version to your computer. (Does not work with PDF or Google Slides.)</a:t>
                  </a:r>
                </a:p>
                <a:p>
                  <a:pPr marL="228600" indent="-228600">
                    <a:buFont typeface="+mj-lt"/>
                    <a:buAutoNum type="arabicPeriod"/>
                  </a:pPr>
                  <a:r>
                    <a:rPr lang="en-US" sz="1100" dirty="0">
                      <a:solidFill>
                        <a:schemeClr val="bg1"/>
                      </a:solidFill>
                      <a:latin typeface="Century Gothic" panose="020B0502020202020204" pitchFamily="34" charset="0"/>
                    </a:rPr>
                    <a:t>Open Downloaded File and in PowerPoint Normal Mode, double-click anywhere inside the Interactive Chart to open embedded Excel spreadsheet. (Google Sheets does not work.) </a:t>
                  </a:r>
                </a:p>
                <a:p>
                  <a:pPr marL="228600" indent="-228600">
                    <a:buFont typeface="+mj-lt"/>
                    <a:buAutoNum type="arabicPeriod"/>
                  </a:pPr>
                  <a:r>
                    <a:rPr lang="en-US" sz="1100" dirty="0">
                      <a:solidFill>
                        <a:schemeClr val="bg1"/>
                      </a:solidFill>
                      <a:latin typeface="Century Gothic" panose="020B0502020202020204" pitchFamily="34" charset="0"/>
                    </a:rPr>
                    <a:t>Choose desired Area from the dropdown boxes. </a:t>
                  </a:r>
                </a:p>
                <a:p>
                  <a:pPr marL="228600" indent="-228600">
                    <a:buFont typeface="+mj-lt"/>
                    <a:buAutoNum type="arabicPeriod"/>
                  </a:pPr>
                  <a:r>
                    <a:rPr lang="en-US" sz="1100" dirty="0">
                      <a:solidFill>
                        <a:schemeClr val="bg1"/>
                      </a:solidFill>
                      <a:latin typeface="Century Gothic" panose="020B0502020202020204" pitchFamily="34" charset="0"/>
                    </a:rPr>
                    <a:t>Click twice outside the Excel worksheet to return to PowerPoint mode.</a:t>
                  </a:r>
                </a:p>
                <a:p>
                  <a:endParaRPr lang="en-US" sz="1000" dirty="0">
                    <a:solidFill>
                      <a:schemeClr val="bg1"/>
                    </a:solidFill>
                    <a:latin typeface="Century Gothic" panose="020B0502020202020204" pitchFamily="34" charset="0"/>
                  </a:endParaRPr>
                </a:p>
              </p:txBody>
            </p:sp>
          </p:grpSp>
          <p:pic>
            <p:nvPicPr>
              <p:cNvPr id="36" name="Picture 35" descr="Logo&#10;&#10;Description automatically generated">
                <a:extLst>
                  <a:ext uri="{FF2B5EF4-FFF2-40B4-BE49-F238E27FC236}">
                    <a16:creationId xmlns:a16="http://schemas.microsoft.com/office/drawing/2014/main" id="{EFB36B78-2179-F24D-2157-4E5676088D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04646" y="2410479"/>
                <a:ext cx="243968" cy="283611"/>
              </a:xfrm>
              <a:prstGeom prst="rect">
                <a:avLst/>
              </a:prstGeom>
            </p:spPr>
          </p:pic>
        </p:grpSp>
        <p:pic>
          <p:nvPicPr>
            <p:cNvPr id="34" name="Picture 33" descr="A green x and white paper&#10;&#10;Description automatically generated">
              <a:extLst>
                <a:ext uri="{FF2B5EF4-FFF2-40B4-BE49-F238E27FC236}">
                  <a16:creationId xmlns:a16="http://schemas.microsoft.com/office/drawing/2014/main" id="{F50AEDFC-B0BF-99B5-DCA5-75E0F64BB3EA}"/>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6956066" y="2041408"/>
              <a:ext cx="379030" cy="349692"/>
            </a:xfrm>
            <a:prstGeom prst="rect">
              <a:avLst/>
            </a:prstGeom>
          </p:spPr>
        </p:pic>
      </p:grpSp>
      <p:grpSp>
        <p:nvGrpSpPr>
          <p:cNvPr id="39" name="Group 38">
            <a:extLst>
              <a:ext uri="{FF2B5EF4-FFF2-40B4-BE49-F238E27FC236}">
                <a16:creationId xmlns:a16="http://schemas.microsoft.com/office/drawing/2014/main" id="{9B43E467-9876-5E7C-8C65-B8CD15D5B41B}"/>
              </a:ext>
            </a:extLst>
          </p:cNvPr>
          <p:cNvGrpSpPr/>
          <p:nvPr/>
        </p:nvGrpSpPr>
        <p:grpSpPr>
          <a:xfrm>
            <a:off x="0" y="2339322"/>
            <a:ext cx="9144000" cy="1002053"/>
            <a:chOff x="50012" y="2440428"/>
            <a:chExt cx="9144000" cy="1002053"/>
          </a:xfrm>
        </p:grpSpPr>
        <p:grpSp>
          <p:nvGrpSpPr>
            <p:cNvPr id="40" name="Group 39">
              <a:extLst>
                <a:ext uri="{FF2B5EF4-FFF2-40B4-BE49-F238E27FC236}">
                  <a16:creationId xmlns:a16="http://schemas.microsoft.com/office/drawing/2014/main" id="{1F158316-8884-C3CF-FA13-609C0D392409}"/>
                </a:ext>
              </a:extLst>
            </p:cNvPr>
            <p:cNvGrpSpPr/>
            <p:nvPr/>
          </p:nvGrpSpPr>
          <p:grpSpPr>
            <a:xfrm>
              <a:off x="50012" y="2440428"/>
              <a:ext cx="9144000" cy="1002053"/>
              <a:chOff x="51217" y="883024"/>
              <a:chExt cx="9144000" cy="1002053"/>
            </a:xfrm>
          </p:grpSpPr>
          <p:sp>
            <p:nvSpPr>
              <p:cNvPr id="42" name="TextBox 41">
                <a:extLst>
                  <a:ext uri="{FF2B5EF4-FFF2-40B4-BE49-F238E27FC236}">
                    <a16:creationId xmlns:a16="http://schemas.microsoft.com/office/drawing/2014/main" id="{09C90498-9853-3693-EF8C-87CC2E93AEB6}"/>
                  </a:ext>
                </a:extLst>
              </p:cNvPr>
              <p:cNvSpPr txBox="1"/>
              <p:nvPr/>
            </p:nvSpPr>
            <p:spPr>
              <a:xfrm>
                <a:off x="51217" y="1107409"/>
                <a:ext cx="9144000" cy="400110"/>
              </a:xfrm>
              <a:prstGeom prst="rect">
                <a:avLst/>
              </a:prstGeom>
              <a:noFill/>
            </p:spPr>
            <p:txBody>
              <a:bodyPr wrap="square" rtlCol="0">
                <a:spAutoFit/>
              </a:bodyPr>
              <a:lstStyle/>
              <a:p>
                <a:pPr algn="ctr"/>
                <a:r>
                  <a:rPr lang="en-US" sz="2000" dirty="0">
                    <a:solidFill>
                      <a:schemeClr val="tx1">
                        <a:lumMod val="95000"/>
                        <a:lumOff val="5000"/>
                      </a:schemeClr>
                    </a:solidFill>
                    <a:latin typeface="Century Gothic" panose="020B0502020202020204" pitchFamily="34" charset="0"/>
                    <a:cs typeface="Arial" panose="020B0604020202020204" pitchFamily="34" charset="0"/>
                  </a:rPr>
                  <a:t>Table of Contents</a:t>
                </a:r>
              </a:p>
            </p:txBody>
          </p:sp>
          <p:sp>
            <p:nvSpPr>
              <p:cNvPr id="43" name="TextBox 42">
                <a:extLst>
                  <a:ext uri="{FF2B5EF4-FFF2-40B4-BE49-F238E27FC236}">
                    <a16:creationId xmlns:a16="http://schemas.microsoft.com/office/drawing/2014/main" id="{EA561CAE-0549-3288-2082-36A33E1E03DD}"/>
                  </a:ext>
                </a:extLst>
              </p:cNvPr>
              <p:cNvSpPr txBox="1"/>
              <p:nvPr/>
            </p:nvSpPr>
            <p:spPr>
              <a:xfrm>
                <a:off x="6186578" y="1094077"/>
                <a:ext cx="2694501" cy="784830"/>
              </a:xfrm>
              <a:prstGeom prst="rect">
                <a:avLst/>
              </a:prstGeom>
              <a:noFill/>
              <a:ln>
                <a:solidFill>
                  <a:schemeClr val="bg1">
                    <a:lumMod val="65000"/>
                  </a:schemeClr>
                </a:solidFill>
              </a:ln>
            </p:spPr>
            <p:txBody>
              <a:bodyPr wrap="square" rtlCol="0">
                <a:spAutoFit/>
              </a:bodyPr>
              <a:lstStyle/>
              <a:p>
                <a:pPr algn="ctr"/>
                <a:r>
                  <a:rPr lang="en-US" sz="900" dirty="0">
                    <a:latin typeface="Century Gothic" panose="020B0502020202020204" pitchFamily="34" charset="0"/>
                  </a:rPr>
                  <a:t>In PowerPoint, hover over underlined          link below and hit Ctrl + Click to be    directed to the desired slide(s). Each slide has a button / link at the bottom left that will direct you back to the Table of Contents. </a:t>
                </a:r>
              </a:p>
            </p:txBody>
          </p:sp>
          <p:sp>
            <p:nvSpPr>
              <p:cNvPr id="44" name="TextBox 43">
                <a:extLst>
                  <a:ext uri="{FF2B5EF4-FFF2-40B4-BE49-F238E27FC236}">
                    <a16:creationId xmlns:a16="http://schemas.microsoft.com/office/drawing/2014/main" id="{BFAF4EDB-5291-D303-4E89-244A892F7203}"/>
                  </a:ext>
                </a:extLst>
              </p:cNvPr>
              <p:cNvSpPr txBox="1"/>
              <p:nvPr/>
            </p:nvSpPr>
            <p:spPr>
              <a:xfrm>
                <a:off x="517254" y="1100247"/>
                <a:ext cx="2590750" cy="784830"/>
              </a:xfrm>
              <a:prstGeom prst="rect">
                <a:avLst/>
              </a:prstGeom>
              <a:noFill/>
              <a:ln>
                <a:solidFill>
                  <a:schemeClr val="bg1">
                    <a:lumMod val="65000"/>
                  </a:schemeClr>
                </a:solidFill>
              </a:ln>
            </p:spPr>
            <p:txBody>
              <a:bodyPr wrap="square" rtlCol="0">
                <a:spAutoFit/>
              </a:bodyPr>
              <a:lstStyle/>
              <a:p>
                <a:pPr algn="ctr"/>
                <a:r>
                  <a:rPr lang="en-US" sz="900" dirty="0">
                    <a:latin typeface="Century Gothic" panose="020B0502020202020204" pitchFamily="34" charset="0"/>
                  </a:rPr>
                  <a:t>If viewing PDF, click the underlined link below to be directed to the desired slide(s). Each slide has a button / link at the bottom left that will direct you back to the Table of Contents. </a:t>
                </a:r>
              </a:p>
            </p:txBody>
          </p:sp>
          <p:pic>
            <p:nvPicPr>
              <p:cNvPr id="45" name="Picture 2" descr="Image result for pdf logo">
                <a:extLst>
                  <a:ext uri="{FF2B5EF4-FFF2-40B4-BE49-F238E27FC236}">
                    <a16:creationId xmlns:a16="http://schemas.microsoft.com/office/drawing/2014/main" id="{CD45C66E-EF0B-73DE-84EC-C4640C4D268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3085" y="883024"/>
                <a:ext cx="386376" cy="473857"/>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5" descr="Logo&#10;&#10;Description automatically generated">
                <a:extLst>
                  <a:ext uri="{FF2B5EF4-FFF2-40B4-BE49-F238E27FC236}">
                    <a16:creationId xmlns:a16="http://schemas.microsoft.com/office/drawing/2014/main" id="{123D2687-EDE1-11AF-80CF-F7242553A8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31131" y="887053"/>
                <a:ext cx="398146" cy="400111"/>
              </a:xfrm>
              <a:prstGeom prst="rect">
                <a:avLst/>
              </a:prstGeom>
            </p:spPr>
          </p:pic>
        </p:grpSp>
        <p:sp>
          <p:nvSpPr>
            <p:cNvPr id="41" name="Arrow: Left-Right 40">
              <a:extLst>
                <a:ext uri="{FF2B5EF4-FFF2-40B4-BE49-F238E27FC236}">
                  <a16:creationId xmlns:a16="http://schemas.microsoft.com/office/drawing/2014/main" id="{2C33AC62-6504-D1A7-CFF2-1B19B0F57D78}"/>
                </a:ext>
              </a:extLst>
            </p:cNvPr>
            <p:cNvSpPr/>
            <p:nvPr/>
          </p:nvSpPr>
          <p:spPr>
            <a:xfrm>
              <a:off x="3181551" y="2920191"/>
              <a:ext cx="2929538" cy="453167"/>
            </a:xfrm>
            <a:prstGeom prst="leftRightArrow">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Instructions</a:t>
              </a:r>
            </a:p>
          </p:txBody>
        </p:sp>
      </p:grpSp>
      <p:sp>
        <p:nvSpPr>
          <p:cNvPr id="3" name="TextBox 2">
            <a:hlinkClick r:id="rId9" action="ppaction://hlinksldjump"/>
            <a:extLst>
              <a:ext uri="{FF2B5EF4-FFF2-40B4-BE49-F238E27FC236}">
                <a16:creationId xmlns:a16="http://schemas.microsoft.com/office/drawing/2014/main" id="{4CC3E380-322A-DBEF-8F69-043F1D16D22C}"/>
              </a:ext>
            </a:extLst>
          </p:cNvPr>
          <p:cNvSpPr txBox="1"/>
          <p:nvPr/>
        </p:nvSpPr>
        <p:spPr>
          <a:xfrm>
            <a:off x="246530" y="5478823"/>
            <a:ext cx="2040988" cy="307777"/>
          </a:xfrm>
          <a:prstGeom prst="rect">
            <a:avLst/>
          </a:prstGeom>
          <a:noFill/>
        </p:spPr>
        <p:txBody>
          <a:bodyPr wrap="square">
            <a:spAutoFit/>
          </a:bodyPr>
          <a:lstStyle/>
          <a:p>
            <a:r>
              <a:rPr lang="en-US" sz="1400" dirty="0">
                <a:solidFill>
                  <a:srgbClr val="C00000"/>
                </a:solidFill>
                <a:latin typeface="Century Gothic" panose="020B0502020202020204" pitchFamily="34" charset="0"/>
                <a:hlinkClick r:id="rId9" action="ppaction://hlinksldjump">
                  <a:extLst>
                    <a:ext uri="{A12FA001-AC4F-418D-AE19-62706E023703}">
                      <ahyp:hlinkClr xmlns:ahyp="http://schemas.microsoft.com/office/drawing/2018/hyperlinkcolor" val="tx"/>
                    </a:ext>
                  </a:extLst>
                </a:hlinkClick>
              </a:rPr>
              <a:t>County Comparisons:</a:t>
            </a:r>
            <a:endParaRPr lang="en-US" sz="1400" dirty="0">
              <a:solidFill>
                <a:srgbClr val="C00000"/>
              </a:solidFill>
              <a:latin typeface="Century Gothic" panose="020B0502020202020204" pitchFamily="34" charset="0"/>
            </a:endParaRPr>
          </a:p>
        </p:txBody>
      </p:sp>
      <p:sp>
        <p:nvSpPr>
          <p:cNvPr id="4" name="TextBox 3">
            <a:extLst>
              <a:ext uri="{FF2B5EF4-FFF2-40B4-BE49-F238E27FC236}">
                <a16:creationId xmlns:a16="http://schemas.microsoft.com/office/drawing/2014/main" id="{FA797387-5C99-8EFD-BC4D-A4096437C8D6}"/>
              </a:ext>
            </a:extLst>
          </p:cNvPr>
          <p:cNvSpPr txBox="1"/>
          <p:nvPr/>
        </p:nvSpPr>
        <p:spPr>
          <a:xfrm>
            <a:off x="2229857" y="5515741"/>
            <a:ext cx="6743622" cy="246221"/>
          </a:xfrm>
          <a:prstGeom prst="rect">
            <a:avLst/>
          </a:prstGeom>
          <a:noFill/>
        </p:spPr>
        <p:txBody>
          <a:bodyPr wrap="square" rtlCol="0">
            <a:spAutoFit/>
          </a:bodyPr>
          <a:lstStyle/>
          <a:p>
            <a:r>
              <a:rPr lang="en-US" sz="1000" dirty="0">
                <a:latin typeface="Century Gothic" panose="020B0502020202020204" pitchFamily="34" charset="0"/>
              </a:rPr>
              <a:t>Nine charts that</a:t>
            </a:r>
            <a:r>
              <a:rPr lang="en-US" sz="1000" b="1" dirty="0">
                <a:latin typeface="Century Gothic" panose="020B0502020202020204" pitchFamily="34" charset="0"/>
              </a:rPr>
              <a:t> </a:t>
            </a:r>
            <a:r>
              <a:rPr lang="en-US" sz="1000" dirty="0">
                <a:latin typeface="Century Gothic" panose="020B0502020202020204" pitchFamily="34" charset="0"/>
              </a:rPr>
              <a:t>show the key metrics broken down by county to allow for quick comparisons. Slides 33-41</a:t>
            </a:r>
          </a:p>
        </p:txBody>
      </p:sp>
      <p:sp>
        <p:nvSpPr>
          <p:cNvPr id="9" name="TextBox 8">
            <a:hlinkClick r:id="rId10" action="ppaction://hlinksldjump"/>
            <a:extLst>
              <a:ext uri="{FF2B5EF4-FFF2-40B4-BE49-F238E27FC236}">
                <a16:creationId xmlns:a16="http://schemas.microsoft.com/office/drawing/2014/main" id="{B7E04B99-A200-C219-9305-9D6141327B8F}"/>
              </a:ext>
            </a:extLst>
          </p:cNvPr>
          <p:cNvSpPr txBox="1"/>
          <p:nvPr/>
        </p:nvSpPr>
        <p:spPr>
          <a:xfrm>
            <a:off x="246530" y="5802938"/>
            <a:ext cx="2040989" cy="307777"/>
          </a:xfrm>
          <a:prstGeom prst="rect">
            <a:avLst/>
          </a:prstGeom>
          <a:noFill/>
        </p:spPr>
        <p:txBody>
          <a:bodyPr wrap="square">
            <a:spAutoFit/>
          </a:bodyPr>
          <a:lstStyle/>
          <a:p>
            <a:r>
              <a:rPr lang="en-US" sz="1400" dirty="0">
                <a:solidFill>
                  <a:srgbClr val="C00000"/>
                </a:solidFill>
                <a:latin typeface="Century Gothic" panose="020B0502020202020204" pitchFamily="34" charset="0"/>
                <a:hlinkClick r:id="rId10" action="ppaction://hlinksldjump">
                  <a:extLst>
                    <a:ext uri="{A12FA001-AC4F-418D-AE19-62706E023703}">
                      <ahyp:hlinkClr xmlns:ahyp="http://schemas.microsoft.com/office/drawing/2018/hyperlinkcolor" val="tx"/>
                    </a:ext>
                  </a:extLst>
                </a:hlinkClick>
              </a:rPr>
              <a:t>Putting it All Together: </a:t>
            </a:r>
            <a:endParaRPr lang="en-US" sz="1400" dirty="0">
              <a:solidFill>
                <a:srgbClr val="C00000"/>
              </a:solidFill>
              <a:latin typeface="Century Gothic" panose="020B0502020202020204" pitchFamily="34" charset="0"/>
            </a:endParaRPr>
          </a:p>
        </p:txBody>
      </p:sp>
      <p:sp>
        <p:nvSpPr>
          <p:cNvPr id="10" name="TextBox 9">
            <a:extLst>
              <a:ext uri="{FF2B5EF4-FFF2-40B4-BE49-F238E27FC236}">
                <a16:creationId xmlns:a16="http://schemas.microsoft.com/office/drawing/2014/main" id="{BC9553F3-EFFE-E062-CFFF-909A65EDC9FA}"/>
              </a:ext>
            </a:extLst>
          </p:cNvPr>
          <p:cNvSpPr txBox="1"/>
          <p:nvPr/>
        </p:nvSpPr>
        <p:spPr>
          <a:xfrm>
            <a:off x="2283366" y="5734837"/>
            <a:ext cx="6614103" cy="400110"/>
          </a:xfrm>
          <a:prstGeom prst="rect">
            <a:avLst/>
          </a:prstGeom>
          <a:noFill/>
        </p:spPr>
        <p:txBody>
          <a:bodyPr wrap="square" rtlCol="0">
            <a:spAutoFit/>
          </a:bodyPr>
          <a:lstStyle/>
          <a:p>
            <a:r>
              <a:rPr lang="en-US" sz="1000" dirty="0">
                <a:latin typeface="Century Gothic" panose="020B0502020202020204" pitchFamily="34" charset="0"/>
              </a:rPr>
              <a:t>One of our most popular quarterly charts is now Interactive and highlights the most recent percentage of likely overpriced listings. Slide 42  </a:t>
            </a:r>
          </a:p>
        </p:txBody>
      </p:sp>
      <p:sp>
        <p:nvSpPr>
          <p:cNvPr id="11" name="TextBox 10">
            <a:hlinkClick r:id="rId11" action="ppaction://hlinksldjump"/>
            <a:extLst>
              <a:ext uri="{FF2B5EF4-FFF2-40B4-BE49-F238E27FC236}">
                <a16:creationId xmlns:a16="http://schemas.microsoft.com/office/drawing/2014/main" id="{5384C900-9149-E519-0DBC-149D61CFC840}"/>
              </a:ext>
            </a:extLst>
          </p:cNvPr>
          <p:cNvSpPr txBox="1"/>
          <p:nvPr/>
        </p:nvSpPr>
        <p:spPr>
          <a:xfrm>
            <a:off x="246530" y="5166895"/>
            <a:ext cx="3035187" cy="307777"/>
          </a:xfrm>
          <a:prstGeom prst="rect">
            <a:avLst/>
          </a:prstGeom>
          <a:noFill/>
        </p:spPr>
        <p:txBody>
          <a:bodyPr wrap="square">
            <a:spAutoFit/>
          </a:bodyPr>
          <a:lstStyle/>
          <a:p>
            <a:r>
              <a:rPr lang="en-US" sz="1400" dirty="0">
                <a:solidFill>
                  <a:srgbClr val="C00000"/>
                </a:solidFill>
                <a:latin typeface="Century Gothic" panose="020B0502020202020204" pitchFamily="34" charset="0"/>
                <a:hlinkClick r:id="rId11" action="ppaction://hlinksldjump">
                  <a:extLst>
                    <a:ext uri="{A12FA001-AC4F-418D-AE19-62706E023703}">
                      <ahyp:hlinkClr xmlns:ahyp="http://schemas.microsoft.com/office/drawing/2018/hyperlinkcolor" val="tx"/>
                    </a:ext>
                  </a:extLst>
                </a:hlinkClick>
              </a:rPr>
              <a:t>County Interactive Charts:</a:t>
            </a:r>
            <a:endParaRPr lang="en-US" sz="1400" dirty="0">
              <a:solidFill>
                <a:srgbClr val="C00000"/>
              </a:solidFill>
              <a:latin typeface="Century Gothic" panose="020B0502020202020204" pitchFamily="34" charset="0"/>
            </a:endParaRPr>
          </a:p>
        </p:txBody>
      </p:sp>
      <p:sp>
        <p:nvSpPr>
          <p:cNvPr id="16" name="TextBox 15">
            <a:extLst>
              <a:ext uri="{FF2B5EF4-FFF2-40B4-BE49-F238E27FC236}">
                <a16:creationId xmlns:a16="http://schemas.microsoft.com/office/drawing/2014/main" id="{892E5E91-5808-51FE-C920-D5382625F6A2}"/>
              </a:ext>
            </a:extLst>
          </p:cNvPr>
          <p:cNvSpPr txBox="1"/>
          <p:nvPr/>
        </p:nvSpPr>
        <p:spPr>
          <a:xfrm>
            <a:off x="2678911" y="5149789"/>
            <a:ext cx="6095495" cy="400110"/>
          </a:xfrm>
          <a:prstGeom prst="rect">
            <a:avLst/>
          </a:prstGeom>
          <a:noFill/>
        </p:spPr>
        <p:txBody>
          <a:bodyPr wrap="square" rtlCol="0">
            <a:spAutoFit/>
          </a:bodyPr>
          <a:lstStyle/>
          <a:p>
            <a:r>
              <a:rPr lang="en-US" sz="1000" dirty="0">
                <a:latin typeface="Century Gothic" panose="020B0502020202020204" pitchFamily="34" charset="0"/>
              </a:rPr>
              <a:t>Compare all the key metrics with month over month &amp; year over year changes plus an easy copy and paste graphic to keep your database current with Stats that Matter. Slides 31-32</a:t>
            </a:r>
          </a:p>
        </p:txBody>
      </p:sp>
      <p:sp>
        <p:nvSpPr>
          <p:cNvPr id="17" name="TextBox 16">
            <a:extLst>
              <a:ext uri="{FF2B5EF4-FFF2-40B4-BE49-F238E27FC236}">
                <a16:creationId xmlns:a16="http://schemas.microsoft.com/office/drawing/2014/main" id="{4D4D704B-138E-FE26-BBA3-8070CBAFBF68}"/>
              </a:ext>
            </a:extLst>
          </p:cNvPr>
          <p:cNvSpPr txBox="1"/>
          <p:nvPr/>
        </p:nvSpPr>
        <p:spPr>
          <a:xfrm>
            <a:off x="236845" y="4822999"/>
            <a:ext cx="1592924" cy="307777"/>
          </a:xfrm>
          <a:prstGeom prst="rect">
            <a:avLst/>
          </a:prstGeom>
          <a:noFill/>
        </p:spPr>
        <p:txBody>
          <a:bodyPr wrap="square">
            <a:spAutoFit/>
          </a:bodyPr>
          <a:lstStyle/>
          <a:p>
            <a:r>
              <a:rPr lang="en-US" sz="1400" dirty="0">
                <a:solidFill>
                  <a:srgbClr val="C00000"/>
                </a:solidFill>
                <a:latin typeface="Century Gothic" panose="020B0502020202020204" pitchFamily="34" charset="0"/>
                <a:hlinkClick r:id="rId12" action="ppaction://hlinksldjump">
                  <a:extLst>
                    <a:ext uri="{A12FA001-AC4F-418D-AE19-62706E023703}">
                      <ahyp:hlinkClr xmlns:ahyp="http://schemas.microsoft.com/office/drawing/2018/hyperlinkcolor" val="tx"/>
                    </a:ext>
                  </a:extLst>
                </a:hlinkClick>
              </a:rPr>
              <a:t>County Charts:</a:t>
            </a:r>
            <a:endParaRPr lang="en-US" sz="1400" dirty="0">
              <a:solidFill>
                <a:srgbClr val="C00000"/>
              </a:solidFill>
              <a:latin typeface="Century Gothic" panose="020B0502020202020204" pitchFamily="34" charset="0"/>
            </a:endParaRPr>
          </a:p>
        </p:txBody>
      </p:sp>
      <p:sp>
        <p:nvSpPr>
          <p:cNvPr id="18" name="TextBox 17">
            <a:extLst>
              <a:ext uri="{FF2B5EF4-FFF2-40B4-BE49-F238E27FC236}">
                <a16:creationId xmlns:a16="http://schemas.microsoft.com/office/drawing/2014/main" id="{6B473740-64BF-53CD-257E-47428DE5178C}"/>
              </a:ext>
            </a:extLst>
          </p:cNvPr>
          <p:cNvSpPr txBox="1"/>
          <p:nvPr/>
        </p:nvSpPr>
        <p:spPr>
          <a:xfrm>
            <a:off x="1653240" y="4794039"/>
            <a:ext cx="7121166" cy="400110"/>
          </a:xfrm>
          <a:prstGeom prst="rect">
            <a:avLst/>
          </a:prstGeom>
          <a:noFill/>
        </p:spPr>
        <p:txBody>
          <a:bodyPr wrap="square" rtlCol="0">
            <a:spAutoFit/>
          </a:bodyPr>
          <a:lstStyle/>
          <a:p>
            <a:r>
              <a:rPr lang="en-US" sz="1000" dirty="0">
                <a:latin typeface="Century Gothic" panose="020B0502020202020204" pitchFamily="34" charset="0"/>
              </a:rPr>
              <a:t>Shows the key metrics for each county in the current month as well as comparisons to last month and the same month of the previous year. Slides 13-30</a:t>
            </a:r>
          </a:p>
        </p:txBody>
      </p:sp>
      <p:sp>
        <p:nvSpPr>
          <p:cNvPr id="5" name="TextBox 4">
            <a:extLst>
              <a:ext uri="{FF2B5EF4-FFF2-40B4-BE49-F238E27FC236}">
                <a16:creationId xmlns:a16="http://schemas.microsoft.com/office/drawing/2014/main" id="{491A4453-5405-0509-3789-A8D01E5FFF49}"/>
              </a:ext>
            </a:extLst>
          </p:cNvPr>
          <p:cNvSpPr txBox="1"/>
          <p:nvPr/>
        </p:nvSpPr>
        <p:spPr>
          <a:xfrm>
            <a:off x="3004439" y="3800000"/>
            <a:ext cx="5826822" cy="400110"/>
          </a:xfrm>
          <a:prstGeom prst="rect">
            <a:avLst/>
          </a:prstGeom>
          <a:noFill/>
        </p:spPr>
        <p:txBody>
          <a:bodyPr wrap="square" rtlCol="0">
            <a:spAutoFit/>
          </a:bodyPr>
          <a:lstStyle/>
          <a:p>
            <a:r>
              <a:rPr lang="en-US" sz="1000" dirty="0">
                <a:latin typeface="Century Gothic" panose="020B0502020202020204" pitchFamily="34" charset="0"/>
              </a:rPr>
              <a:t>Shows all the key metrics by month with a quick indicator of whether the metric is up or down year-over-year, plus a chart that shows the effects of interest rates on sales. Slides 8-9 </a:t>
            </a:r>
          </a:p>
        </p:txBody>
      </p:sp>
      <p:sp>
        <p:nvSpPr>
          <p:cNvPr id="8" name="TextBox 7">
            <a:extLst>
              <a:ext uri="{FF2B5EF4-FFF2-40B4-BE49-F238E27FC236}">
                <a16:creationId xmlns:a16="http://schemas.microsoft.com/office/drawing/2014/main" id="{0E3C5256-78B8-4C12-0372-AF7506FD3C2F}"/>
              </a:ext>
            </a:extLst>
          </p:cNvPr>
          <p:cNvSpPr txBox="1"/>
          <p:nvPr/>
        </p:nvSpPr>
        <p:spPr>
          <a:xfrm>
            <a:off x="246531" y="6143390"/>
            <a:ext cx="2789287" cy="307777"/>
          </a:xfrm>
          <a:prstGeom prst="rect">
            <a:avLst/>
          </a:prstGeom>
          <a:noFill/>
        </p:spPr>
        <p:txBody>
          <a:bodyPr wrap="square">
            <a:spAutoFit/>
          </a:bodyPr>
          <a:lstStyle/>
          <a:p>
            <a:r>
              <a:rPr lang="en-US" sz="1400" dirty="0">
                <a:solidFill>
                  <a:srgbClr val="C00000"/>
                </a:solidFill>
                <a:latin typeface="Century Gothic" panose="020B0502020202020204" pitchFamily="34" charset="0"/>
                <a:hlinkClick r:id="rId13" action="ppaction://hlinksldjump">
                  <a:extLst>
                    <a:ext uri="{A12FA001-AC4F-418D-AE19-62706E023703}">
                      <ahyp:hlinkClr xmlns:ahyp="http://schemas.microsoft.com/office/drawing/2018/hyperlinkcolor" val="tx"/>
                    </a:ext>
                  </a:extLst>
                </a:hlinkClick>
              </a:rPr>
              <a:t>City / Area Interactive Charts:</a:t>
            </a:r>
            <a:endParaRPr lang="en-US" sz="1400" dirty="0">
              <a:solidFill>
                <a:srgbClr val="C00000"/>
              </a:solidFill>
              <a:latin typeface="Century Gothic" panose="020B0502020202020204" pitchFamily="34" charset="0"/>
            </a:endParaRPr>
          </a:p>
        </p:txBody>
      </p:sp>
      <p:sp>
        <p:nvSpPr>
          <p:cNvPr id="12" name="TextBox 11">
            <a:extLst>
              <a:ext uri="{FF2B5EF4-FFF2-40B4-BE49-F238E27FC236}">
                <a16:creationId xmlns:a16="http://schemas.microsoft.com/office/drawing/2014/main" id="{A6C59008-FE7C-E67D-C85E-A8DE1D311CC4}"/>
              </a:ext>
            </a:extLst>
          </p:cNvPr>
          <p:cNvSpPr txBox="1"/>
          <p:nvPr/>
        </p:nvSpPr>
        <p:spPr>
          <a:xfrm>
            <a:off x="2956363" y="6099694"/>
            <a:ext cx="5865041" cy="400110"/>
          </a:xfrm>
          <a:prstGeom prst="rect">
            <a:avLst/>
          </a:prstGeom>
          <a:noFill/>
        </p:spPr>
        <p:txBody>
          <a:bodyPr wrap="square" rtlCol="0">
            <a:spAutoFit/>
          </a:bodyPr>
          <a:lstStyle/>
          <a:p>
            <a:r>
              <a:rPr lang="en-US" sz="1000" dirty="0">
                <a:latin typeface="Century Gothic" panose="020B0502020202020204" pitchFamily="34" charset="0"/>
              </a:rPr>
              <a:t>All Interactive charts are now available for 19 individual cities / areas of Greater Oklahoma City for an even more relevant conversation with clients. Slides 43-47  </a:t>
            </a:r>
          </a:p>
        </p:txBody>
      </p:sp>
      <p:sp>
        <p:nvSpPr>
          <p:cNvPr id="15" name="TextBox 14">
            <a:extLst>
              <a:ext uri="{FF2B5EF4-FFF2-40B4-BE49-F238E27FC236}">
                <a16:creationId xmlns:a16="http://schemas.microsoft.com/office/drawing/2014/main" id="{828E0F1D-760C-79D5-AFE0-02F2F5095509}"/>
              </a:ext>
            </a:extLst>
          </p:cNvPr>
          <p:cNvSpPr txBox="1"/>
          <p:nvPr/>
        </p:nvSpPr>
        <p:spPr>
          <a:xfrm>
            <a:off x="236845" y="4150838"/>
            <a:ext cx="2880428" cy="307777"/>
          </a:xfrm>
          <a:prstGeom prst="rect">
            <a:avLst/>
          </a:prstGeom>
          <a:noFill/>
        </p:spPr>
        <p:txBody>
          <a:bodyPr wrap="square">
            <a:spAutoFit/>
          </a:bodyPr>
          <a:lstStyle/>
          <a:p>
            <a:r>
              <a:rPr lang="en-US" sz="1400" dirty="0">
                <a:solidFill>
                  <a:srgbClr val="C00000"/>
                </a:solidFill>
                <a:latin typeface="Century Gothic" panose="020B0502020202020204" pitchFamily="34" charset="0"/>
                <a:hlinkClick r:id="rId14" action="ppaction://hlinksldjump">
                  <a:extLst>
                    <a:ext uri="{A12FA001-AC4F-418D-AE19-62706E023703}">
                      <ahyp:hlinkClr xmlns:ahyp="http://schemas.microsoft.com/office/drawing/2018/hyperlinkcolor" val="tx"/>
                    </a:ext>
                  </a:extLst>
                </a:hlinkClick>
              </a:rPr>
              <a:t>Talking Points &amp; PR Increments:</a:t>
            </a:r>
            <a:endParaRPr lang="en-US" sz="1400" dirty="0">
              <a:solidFill>
                <a:srgbClr val="C00000"/>
              </a:solidFill>
              <a:latin typeface="Century Gothic" panose="020B0502020202020204" pitchFamily="34" charset="0"/>
            </a:endParaRPr>
          </a:p>
        </p:txBody>
      </p:sp>
      <p:sp>
        <p:nvSpPr>
          <p:cNvPr id="19" name="TextBox 18">
            <a:extLst>
              <a:ext uri="{FF2B5EF4-FFF2-40B4-BE49-F238E27FC236}">
                <a16:creationId xmlns:a16="http://schemas.microsoft.com/office/drawing/2014/main" id="{D485D87F-1CEB-313B-AA47-98B69084169A}"/>
              </a:ext>
            </a:extLst>
          </p:cNvPr>
          <p:cNvSpPr txBox="1"/>
          <p:nvPr/>
        </p:nvSpPr>
        <p:spPr>
          <a:xfrm>
            <a:off x="3004439" y="4146784"/>
            <a:ext cx="5660309" cy="400110"/>
          </a:xfrm>
          <a:prstGeom prst="rect">
            <a:avLst/>
          </a:prstGeom>
          <a:noFill/>
        </p:spPr>
        <p:txBody>
          <a:bodyPr wrap="square" rtlCol="0">
            <a:spAutoFit/>
          </a:bodyPr>
          <a:lstStyle/>
          <a:p>
            <a:r>
              <a:rPr lang="en-US" sz="1000" dirty="0">
                <a:latin typeface="Century Gothic" panose="020B0502020202020204" pitchFamily="34" charset="0"/>
              </a:rPr>
              <a:t>Quick summary of year over year comparisons for the key metrics and a 34-week price reduction increments chart. Slides 10-11 </a:t>
            </a:r>
          </a:p>
        </p:txBody>
      </p:sp>
      <p:sp>
        <p:nvSpPr>
          <p:cNvPr id="7" name="TextBox 6">
            <a:extLst>
              <a:ext uri="{FF2B5EF4-FFF2-40B4-BE49-F238E27FC236}">
                <a16:creationId xmlns:a16="http://schemas.microsoft.com/office/drawing/2014/main" id="{7CB3CEB5-860C-A958-A7CA-FE391BB4830D}"/>
              </a:ext>
            </a:extLst>
          </p:cNvPr>
          <p:cNvSpPr txBox="1"/>
          <p:nvPr/>
        </p:nvSpPr>
        <p:spPr>
          <a:xfrm>
            <a:off x="243960" y="4483848"/>
            <a:ext cx="2760480" cy="307777"/>
          </a:xfrm>
          <a:prstGeom prst="rect">
            <a:avLst/>
          </a:prstGeom>
          <a:noFill/>
        </p:spPr>
        <p:txBody>
          <a:bodyPr wrap="square">
            <a:spAutoFit/>
          </a:bodyPr>
          <a:lstStyle/>
          <a:p>
            <a:r>
              <a:rPr lang="en-US" sz="1400" dirty="0">
                <a:solidFill>
                  <a:srgbClr val="C00000"/>
                </a:solidFill>
                <a:latin typeface="Century Gothic" panose="020B0502020202020204" pitchFamily="34" charset="0"/>
                <a:hlinkClick r:id="rId15" action="ppaction://hlinksldjump">
                  <a:extLst>
                    <a:ext uri="{A12FA001-AC4F-418D-AE19-62706E023703}">
                      <ahyp:hlinkClr xmlns:ahyp="http://schemas.microsoft.com/office/drawing/2018/hyperlinkcolor" val="tx"/>
                    </a:ext>
                  </a:extLst>
                </a:hlinkClick>
              </a:rPr>
              <a:t>The Real Story – Game Board:</a:t>
            </a:r>
            <a:endParaRPr lang="en-US" sz="1400" dirty="0">
              <a:solidFill>
                <a:srgbClr val="C00000"/>
              </a:solidFill>
              <a:latin typeface="Century Gothic" panose="020B0502020202020204" pitchFamily="34" charset="0"/>
            </a:endParaRPr>
          </a:p>
        </p:txBody>
      </p:sp>
      <p:sp>
        <p:nvSpPr>
          <p:cNvPr id="14" name="TextBox 13">
            <a:extLst>
              <a:ext uri="{FF2B5EF4-FFF2-40B4-BE49-F238E27FC236}">
                <a16:creationId xmlns:a16="http://schemas.microsoft.com/office/drawing/2014/main" id="{B6D46F19-336E-A946-9F4D-280A2F8CC0AE}"/>
              </a:ext>
            </a:extLst>
          </p:cNvPr>
          <p:cNvSpPr txBox="1"/>
          <p:nvPr/>
        </p:nvSpPr>
        <p:spPr>
          <a:xfrm>
            <a:off x="2956363" y="4464075"/>
            <a:ext cx="5906277" cy="400110"/>
          </a:xfrm>
          <a:prstGeom prst="rect">
            <a:avLst/>
          </a:prstGeom>
          <a:noFill/>
        </p:spPr>
        <p:txBody>
          <a:bodyPr wrap="square" rtlCol="0">
            <a:spAutoFit/>
          </a:bodyPr>
          <a:lstStyle/>
          <a:p>
            <a:r>
              <a:rPr lang="en-US" sz="1000" dirty="0">
                <a:latin typeface="Century Gothic" panose="020B0502020202020204" pitchFamily="34" charset="0"/>
              </a:rPr>
              <a:t>The Monthly Game Board identifies a one-year trend for key metrics associated with the four resulting “boxes” and the probability of landing in each one. Slide 12  </a:t>
            </a:r>
          </a:p>
        </p:txBody>
      </p:sp>
    </p:spTree>
    <p:extLst>
      <p:ext uri="{BB962C8B-B14F-4D97-AF65-F5344CB8AC3E}">
        <p14:creationId xmlns:p14="http://schemas.microsoft.com/office/powerpoint/2010/main" val="2503333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1F9D23-9FDC-E39E-1D55-C12CA8FEE10D}"/>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6</a:t>
            </a:fld>
            <a:endParaRPr lang="en-US" sz="1000" dirty="0">
              <a:solidFill>
                <a:srgbClr val="C00000"/>
              </a:solidFill>
            </a:endParaRPr>
          </a:p>
        </p:txBody>
      </p:sp>
      <p:sp>
        <p:nvSpPr>
          <p:cNvPr id="3" name="Rectangle 2">
            <a:hlinkClick r:id="rId3" action="ppaction://hlinksldjump"/>
            <a:extLst>
              <a:ext uri="{FF2B5EF4-FFF2-40B4-BE49-F238E27FC236}">
                <a16:creationId xmlns:a16="http://schemas.microsoft.com/office/drawing/2014/main" id="{6AED9609-1799-81C8-1C3C-8FC13A37D578}"/>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7" name="Content Placeholder 6">
            <a:extLst>
              <a:ext uri="{FF2B5EF4-FFF2-40B4-BE49-F238E27FC236}">
                <a16:creationId xmlns:a16="http://schemas.microsoft.com/office/drawing/2014/main" id="{FE24304E-AF60-DED4-15C2-6843CECF2630}"/>
              </a:ext>
            </a:extLst>
          </p:cNvPr>
          <p:cNvPicPr>
            <a:picLocks noGrp="1" noChangeAspect="1"/>
          </p:cNvPicPr>
          <p:nvPr>
            <p:ph sz="half" idx="2"/>
          </p:nvPr>
        </p:nvPicPr>
        <p:blipFill>
          <a:blip r:embed="rId4"/>
          <a:stretch>
            <a:fillRect/>
          </a:stretch>
        </p:blipFill>
        <p:spPr>
          <a:xfrm>
            <a:off x="49213" y="853891"/>
            <a:ext cx="9023350" cy="4299317"/>
          </a:xfrm>
          <a:prstGeom prst="rect">
            <a:avLst/>
          </a:prstGeom>
        </p:spPr>
      </p:pic>
    </p:spTree>
    <p:extLst>
      <p:ext uri="{BB962C8B-B14F-4D97-AF65-F5344CB8AC3E}">
        <p14:creationId xmlns:p14="http://schemas.microsoft.com/office/powerpoint/2010/main" val="2189340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68D607-76CB-E300-8487-3793E7DE4E9D}"/>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7</a:t>
            </a:fld>
            <a:endParaRPr lang="en-US" sz="1000" dirty="0">
              <a:solidFill>
                <a:srgbClr val="C00000"/>
              </a:solidFill>
            </a:endParaRPr>
          </a:p>
        </p:txBody>
      </p:sp>
      <p:sp>
        <p:nvSpPr>
          <p:cNvPr id="3" name="Rectangle 2">
            <a:hlinkClick r:id="rId3" action="ppaction://hlinksldjump"/>
            <a:extLst>
              <a:ext uri="{FF2B5EF4-FFF2-40B4-BE49-F238E27FC236}">
                <a16:creationId xmlns:a16="http://schemas.microsoft.com/office/drawing/2014/main" id="{016BEAC6-B748-C59A-F96E-271D7FAEA899}"/>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7" name="Content Placeholder 6">
            <a:extLst>
              <a:ext uri="{FF2B5EF4-FFF2-40B4-BE49-F238E27FC236}">
                <a16:creationId xmlns:a16="http://schemas.microsoft.com/office/drawing/2014/main" id="{ACF6A3A5-0637-69FC-ECD9-CC296FCD2CC4}"/>
              </a:ext>
            </a:extLst>
          </p:cNvPr>
          <p:cNvPicPr>
            <a:picLocks noGrp="1" noChangeAspect="1"/>
          </p:cNvPicPr>
          <p:nvPr>
            <p:ph sz="half" idx="2"/>
          </p:nvPr>
        </p:nvPicPr>
        <p:blipFill>
          <a:blip r:embed="rId4"/>
          <a:stretch>
            <a:fillRect/>
          </a:stretch>
        </p:blipFill>
        <p:spPr>
          <a:xfrm>
            <a:off x="393519" y="992188"/>
            <a:ext cx="8379186" cy="5341937"/>
          </a:xfrm>
          <a:prstGeom prst="rect">
            <a:avLst/>
          </a:prstGeom>
        </p:spPr>
      </p:pic>
    </p:spTree>
    <p:extLst>
      <p:ext uri="{BB962C8B-B14F-4D97-AF65-F5344CB8AC3E}">
        <p14:creationId xmlns:p14="http://schemas.microsoft.com/office/powerpoint/2010/main" val="8239304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EA0495C-A808-76B3-8254-87F3008A9BBE}"/>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8</a:t>
            </a:fld>
            <a:endParaRPr lang="en-US" sz="1000" dirty="0">
              <a:solidFill>
                <a:srgbClr val="C00000"/>
              </a:solidFill>
            </a:endParaRPr>
          </a:p>
        </p:txBody>
      </p:sp>
      <p:sp>
        <p:nvSpPr>
          <p:cNvPr id="2" name="Rectangle 1">
            <a:hlinkClick r:id="rId3" action="ppaction://hlinksldjump"/>
            <a:extLst>
              <a:ext uri="{FF2B5EF4-FFF2-40B4-BE49-F238E27FC236}">
                <a16:creationId xmlns:a16="http://schemas.microsoft.com/office/drawing/2014/main" id="{721B7281-A376-CEA1-802F-A6F64946C1F9}"/>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8" name="Content Placeholder 7">
            <a:extLst>
              <a:ext uri="{FF2B5EF4-FFF2-40B4-BE49-F238E27FC236}">
                <a16:creationId xmlns:a16="http://schemas.microsoft.com/office/drawing/2014/main" id="{73F5A7A2-9F60-CF12-0A86-29FFD7D228F3}"/>
              </a:ext>
            </a:extLst>
          </p:cNvPr>
          <p:cNvPicPr>
            <a:picLocks noGrp="1" noChangeAspect="1"/>
          </p:cNvPicPr>
          <p:nvPr>
            <p:ph sz="half" idx="2"/>
          </p:nvPr>
        </p:nvPicPr>
        <p:blipFill>
          <a:blip r:embed="rId4"/>
          <a:stretch>
            <a:fillRect/>
          </a:stretch>
        </p:blipFill>
        <p:spPr>
          <a:xfrm>
            <a:off x="392814" y="992188"/>
            <a:ext cx="8380597" cy="5341937"/>
          </a:xfrm>
          <a:prstGeom prst="rect">
            <a:avLst/>
          </a:prstGeom>
        </p:spPr>
      </p:pic>
    </p:spTree>
    <p:extLst>
      <p:ext uri="{BB962C8B-B14F-4D97-AF65-F5344CB8AC3E}">
        <p14:creationId xmlns:p14="http://schemas.microsoft.com/office/powerpoint/2010/main" val="4265265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3B8BC-096B-00EF-45F6-D6C2C9B652D2}"/>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68DB9C9-B2F3-35DF-8944-BE20E3B7FF12}"/>
              </a:ext>
            </a:extLst>
          </p:cNvPr>
          <p:cNvSpPr txBox="1">
            <a:spLocks/>
          </p:cNvSpPr>
          <p:nvPr/>
        </p:nvSpPr>
        <p:spPr>
          <a:xfrm>
            <a:off x="8664748" y="6593608"/>
            <a:ext cx="313312" cy="2921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A797FAA-6BEF-4441-BE7B-97DBF34508C2}" type="slidenum">
              <a:rPr lang="en-US" sz="1000" smtClean="0">
                <a:solidFill>
                  <a:srgbClr val="C00000"/>
                </a:solidFill>
              </a:rPr>
              <a:pPr/>
              <a:t>9</a:t>
            </a:fld>
            <a:endParaRPr lang="en-US" sz="1000" dirty="0">
              <a:solidFill>
                <a:srgbClr val="C00000"/>
              </a:solidFill>
            </a:endParaRPr>
          </a:p>
        </p:txBody>
      </p:sp>
      <p:sp>
        <p:nvSpPr>
          <p:cNvPr id="2" name="Rectangle 1">
            <a:hlinkClick r:id="rId3" action="ppaction://hlinksldjump"/>
            <a:extLst>
              <a:ext uri="{FF2B5EF4-FFF2-40B4-BE49-F238E27FC236}">
                <a16:creationId xmlns:a16="http://schemas.microsoft.com/office/drawing/2014/main" id="{4BA7129D-652A-7579-6402-AE8D7CE2F9BB}"/>
              </a:ext>
            </a:extLst>
          </p:cNvPr>
          <p:cNvSpPr/>
          <p:nvPr/>
        </p:nvSpPr>
        <p:spPr>
          <a:xfrm>
            <a:off x="284090" y="6419227"/>
            <a:ext cx="1152524" cy="348762"/>
          </a:xfrm>
          <a:prstGeom prst="rect">
            <a:avLst/>
          </a:prstGeom>
          <a:solidFill>
            <a:srgbClr val="C0000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Century Gothic" panose="020B0502020202020204" pitchFamily="34" charset="0"/>
              </a:rPr>
              <a:t>Back to </a:t>
            </a:r>
            <a:r>
              <a:rPr lang="en-US" sz="1050" dirty="0">
                <a:solidFill>
                  <a:schemeClr val="bg1"/>
                </a:solidFill>
                <a:latin typeface="Century Gothic" panose="020B0502020202020204" pitchFamily="34" charset="0"/>
              </a:rPr>
              <a:t>Table </a:t>
            </a:r>
            <a:r>
              <a:rPr lang="en-US" sz="1050" dirty="0">
                <a:latin typeface="Century Gothic" panose="020B0502020202020204" pitchFamily="34" charset="0"/>
              </a:rPr>
              <a:t>of Contents</a:t>
            </a:r>
          </a:p>
        </p:txBody>
      </p:sp>
      <p:pic>
        <p:nvPicPr>
          <p:cNvPr id="7" name="Content Placeholder 6">
            <a:extLst>
              <a:ext uri="{FF2B5EF4-FFF2-40B4-BE49-F238E27FC236}">
                <a16:creationId xmlns:a16="http://schemas.microsoft.com/office/drawing/2014/main" id="{EEE6C15B-580C-B96C-9502-B427864A247C}"/>
              </a:ext>
            </a:extLst>
          </p:cNvPr>
          <p:cNvPicPr>
            <a:picLocks noGrp="1" noChangeAspect="1"/>
          </p:cNvPicPr>
          <p:nvPr>
            <p:ph sz="half" idx="2"/>
          </p:nvPr>
        </p:nvPicPr>
        <p:blipFill>
          <a:blip r:embed="rId4"/>
          <a:stretch>
            <a:fillRect/>
          </a:stretch>
        </p:blipFill>
        <p:spPr>
          <a:xfrm>
            <a:off x="114300" y="1151625"/>
            <a:ext cx="8937625" cy="5023063"/>
          </a:xfrm>
          <a:prstGeom prst="rect">
            <a:avLst/>
          </a:prstGeom>
        </p:spPr>
      </p:pic>
    </p:spTree>
    <p:extLst>
      <p:ext uri="{BB962C8B-B14F-4D97-AF65-F5344CB8AC3E}">
        <p14:creationId xmlns:p14="http://schemas.microsoft.com/office/powerpoint/2010/main" val="398079960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30703</TotalTime>
  <Words>1629</Words>
  <Application>Microsoft Office PowerPoint</Application>
  <PresentationFormat>On-screen Show (4:3)</PresentationFormat>
  <Paragraphs>197</Paragraphs>
  <Slides>48</Slides>
  <Notes>36</Notes>
  <HiddenSlides>0</HiddenSlides>
  <MMClips>0</MMClips>
  <ScaleCrop>false</ScaleCrop>
  <HeadingPairs>
    <vt:vector size="8" baseType="variant">
      <vt:variant>
        <vt:lpstr>Fonts Used</vt:lpstr>
      </vt:variant>
      <vt:variant>
        <vt:i4>8</vt:i4>
      </vt:variant>
      <vt:variant>
        <vt:lpstr>Theme</vt:lpstr>
      </vt:variant>
      <vt:variant>
        <vt:i4>3</vt:i4>
      </vt:variant>
      <vt:variant>
        <vt:lpstr>Embedded OLE Servers</vt:lpstr>
      </vt:variant>
      <vt:variant>
        <vt:i4>1</vt:i4>
      </vt:variant>
      <vt:variant>
        <vt:lpstr>Slide Titles</vt:lpstr>
      </vt:variant>
      <vt:variant>
        <vt:i4>48</vt:i4>
      </vt:variant>
    </vt:vector>
  </HeadingPairs>
  <TitlesOfParts>
    <vt:vector size="60" baseType="lpstr">
      <vt:lpstr>Arial</vt:lpstr>
      <vt:lpstr>Calibri</vt:lpstr>
      <vt:lpstr>Calibri Light</vt:lpstr>
      <vt:lpstr>Century Gothic</vt:lpstr>
      <vt:lpstr>Courier New</vt:lpstr>
      <vt:lpstr>Gill Sans MT</vt:lpstr>
      <vt:lpstr>Montserrat Light</vt:lpstr>
      <vt:lpstr>Wingdings</vt:lpstr>
      <vt:lpstr>Office Theme</vt:lpstr>
      <vt:lpstr>1_Office Theme</vt:lpstr>
      <vt:lpstr>2_Office Theme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Chuck Carr</dc:creator>
  <cp:lastModifiedBy>Jeromy Trask</cp:lastModifiedBy>
  <cp:revision>449</cp:revision>
  <cp:lastPrinted>2022-11-04T16:49:50Z</cp:lastPrinted>
  <dcterms:created xsi:type="dcterms:W3CDTF">2020-07-12T19:46:03Z</dcterms:created>
  <dcterms:modified xsi:type="dcterms:W3CDTF">2026-08-09T18:12:08Z</dcterms:modified>
</cp:coreProperties>
</file>