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2VNjCX33K1CZ2jxMaHqDjw==" hashData="qQ59YCIUEyFj3ycPp5KlbhtmFUHHtV2eKpoHVMhS1WszLSWtuEhjLA2T1EX6Np0N+2kM0x08n1fzgE5Gw7lyQ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A05D-2FB3-4B14-9B02-AA146B2E25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B1D69C59-9CD3-4EE7-ADBA-97F4B68825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ED53C75C-0077-40B8-AF80-7077F642138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49A31FDF-5260-47BC-8564-352A333A9B7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F1C6676-8AF1-460C-B68D-2A6341B8583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9884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E74B-5F68-45D5-9811-597DBDC0839E}"/>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8358113-4188-4C93-ACE6-99DF1985E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4D256D4-96D0-4BF1-B719-6606138109C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EB41A584-E662-4050-87C1-633F0123C06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8E604D0-715A-427F-9A30-DC067A45B141}"/>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69606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CD13D-B22A-4C0D-98C5-DD4CDB2113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EC94DA87-789C-4F20-A820-DD53B9E6E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F501A7B-FBE0-4810-95CF-F78B9D40A794}"/>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D11760E5-10D4-473C-9811-78C418F2C83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5921204-D683-421E-BDFE-0764758D88FA}"/>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3841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E161B-1949-4ACA-AAE9-E9CA6B88E80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7D6A127-9BD2-4532-BBA7-85BB74FCF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468D3B5-5967-496D-8B17-F27803210F6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1EC9BDBA-5782-400E-8B2F-C5F1E140235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24AE0DE-11DA-438B-A523-9CBC1BC94B1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13360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EF3B0-550F-4ABA-B4EC-681BDB0D2C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92ABF9E3-1D40-4F74-85BC-985B051598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476B7D-E3F2-4886-8A20-11E4B54696D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BA67F73C-AD32-4F77-BD8E-3D45773D32C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52D01C9-9843-4A5B-BF58-9B9CA6213FFC}"/>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312419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61633-01E8-409E-B2DF-5BF1EEDD6A7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2AE14D0-596C-4628-9D73-E26C87BD1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8E4073E7-37C6-4EBD-900E-2604C8967D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7764F0E8-9AA2-46EA-B29D-6C7E23308BEC}"/>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1D6AD470-FF9B-4ADD-8AC9-E9AF9529880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CDD93E3-B73A-4389-A6DB-6DF0EED1EC8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53975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B77FD-C715-4049-9311-9509FD79E1C7}"/>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0AB868F-F419-4E83-870B-D336BE6618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01B7B0-4DF2-4BFB-9918-08072325D7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05C8C83-D521-480B-8984-8506EBC3CE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95952D-300E-4BB0-BB67-81B07DC114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A3C904CE-BA17-4D65-A35C-D1CD4AEC637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8" name="Footer Placeholder 7">
            <a:extLst>
              <a:ext uri="{FF2B5EF4-FFF2-40B4-BE49-F238E27FC236}">
                <a16:creationId xmlns:a16="http://schemas.microsoft.com/office/drawing/2014/main" id="{70F23040-E53B-4661-890D-3B5514F96BB8}"/>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3FE9FC65-0417-4823-A250-BC384E9EEE23}"/>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2879687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9322-7D6B-4D33-9F06-202D0ED9BE6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D5F4B75D-06E3-48F3-A1B7-E95F4F3CD29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4" name="Footer Placeholder 3">
            <a:extLst>
              <a:ext uri="{FF2B5EF4-FFF2-40B4-BE49-F238E27FC236}">
                <a16:creationId xmlns:a16="http://schemas.microsoft.com/office/drawing/2014/main" id="{F102CFF9-5727-4339-950A-64FFDEAC0215}"/>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148DAB08-4581-460C-AA39-380A7295FC9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67051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01D966-D5B1-45E6-B2C6-1A47F0DEF15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3" name="Footer Placeholder 2">
            <a:extLst>
              <a:ext uri="{FF2B5EF4-FFF2-40B4-BE49-F238E27FC236}">
                <a16:creationId xmlns:a16="http://schemas.microsoft.com/office/drawing/2014/main" id="{817C39A8-BF4E-47FD-84EF-289CD34A7F9E}"/>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AB5F61F4-8FDB-46F7-B00D-DA30140CF59F}"/>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7570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D840-9B84-476F-9459-18D38C631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D07E392C-DA43-4392-ABCE-AB9AB1EAD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B55E6EE4-A21F-45A1-8D66-EB0EA9981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FB9426-97A2-482A-82F3-6A8F58547023}"/>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F1F1A7A3-CCAE-4723-95CB-96848990C9E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622EDDD-FD7D-4101-BA74-6D407A20D82D}"/>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15619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19A89-A2F9-48B9-AC06-688F180746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7358743C-6744-4786-A5E2-A134AAD9BA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789E7608-6D4F-45BE-B5E2-22AF26344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7FF5A-283F-4F83-87E0-0360C23BFA3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0FA18B31-2CB2-4A8F-B826-7964493A9FB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B192BE28-FFEF-4B40-8C2E-8C3B5B6F46C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3666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E79C6A9-1CCD-4A0D-B619-0AB4C15D318C}"/>
              </a:ext>
            </a:extLst>
          </p:cNvPr>
          <p:cNvPicPr>
            <a:picLocks noChangeAspect="1"/>
          </p:cNvPicPr>
          <p:nvPr userDrawn="1"/>
        </p:nvPicPr>
        <p:blipFill>
          <a:blip r:embed="rId13">
            <a:lum bright="70000" contrast="-70000"/>
            <a:extLst>
              <a:ext uri="{28A0092B-C50C-407E-A947-70E740481C1C}">
                <a14:useLocalDpi xmlns:a14="http://schemas.microsoft.com/office/drawing/2010/main" val="0"/>
              </a:ext>
            </a:extLst>
          </a:blip>
          <a:stretch>
            <a:fillRect/>
          </a:stretch>
        </p:blipFill>
        <p:spPr>
          <a:xfrm>
            <a:off x="0" y="6400800"/>
            <a:ext cx="12192000" cy="457200"/>
          </a:xfrm>
          <a:prstGeom prst="rect">
            <a:avLst/>
          </a:prstGeom>
        </p:spPr>
      </p:pic>
      <p:sp>
        <p:nvSpPr>
          <p:cNvPr id="2" name="Title Placeholder 1">
            <a:extLst>
              <a:ext uri="{FF2B5EF4-FFF2-40B4-BE49-F238E27FC236}">
                <a16:creationId xmlns:a16="http://schemas.microsoft.com/office/drawing/2014/main" id="{F564F753-629F-4821-B732-3E7F31E273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2EC5C644-B84B-40D1-BCA2-1B30EFB96F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12C89D0-C8A7-4A67-895C-1C65AA8487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35F94FF9-64AA-4B9F-AF11-22DA89501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472E86BC-07DD-4947-94E1-B8DEDA507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C57D5-7C31-44A2-9904-CF1C32A0CEDB}" type="slidenum">
              <a:rPr lang="en-ID" smtClean="0"/>
              <a:t>‹#›</a:t>
            </a:fld>
            <a:endParaRPr lang="en-ID"/>
          </a:p>
        </p:txBody>
      </p:sp>
      <p:pic>
        <p:nvPicPr>
          <p:cNvPr id="7" name="Picture 6">
            <a:extLst>
              <a:ext uri="{FF2B5EF4-FFF2-40B4-BE49-F238E27FC236}">
                <a16:creationId xmlns:a16="http://schemas.microsoft.com/office/drawing/2014/main" id="{F036EE7D-9636-49A2-B564-1A74EEDC702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588"/>
            <a:ext cx="12192000" cy="457200"/>
          </a:xfrm>
          <a:prstGeom prst="rect">
            <a:avLst/>
          </a:prstGeom>
        </p:spPr>
      </p:pic>
      <p:pic>
        <p:nvPicPr>
          <p:cNvPr id="9" name="Picture 8">
            <a:extLst>
              <a:ext uri="{FF2B5EF4-FFF2-40B4-BE49-F238E27FC236}">
                <a16:creationId xmlns:a16="http://schemas.microsoft.com/office/drawing/2014/main" id="{1504FC75-1264-4532-B882-C94EF0C83A98}"/>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768338" y="5428215"/>
            <a:ext cx="1497495" cy="1497495"/>
          </a:xfrm>
          <a:prstGeom prst="rect">
            <a:avLst/>
          </a:prstGeom>
        </p:spPr>
      </p:pic>
    </p:spTree>
    <p:extLst>
      <p:ext uri="{BB962C8B-B14F-4D97-AF65-F5344CB8AC3E}">
        <p14:creationId xmlns:p14="http://schemas.microsoft.com/office/powerpoint/2010/main" val="53183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png"/><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1.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12.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png"/><Relationship Id="rId1" Type="http://schemas.openxmlformats.org/officeDocument/2006/relationships/slideLayout" Target="../slideLayouts/slideLayout1.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 Id="rId9" Type="http://schemas.openxmlformats.org/officeDocument/2006/relationships/image" Target="../media/image5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png"/><Relationship Id="rId2" Type="http://schemas.openxmlformats.org/officeDocument/2006/relationships/image" Target="../media/image14.png"/><Relationship Id="rId16" Type="http://schemas.openxmlformats.org/officeDocument/2006/relationships/image" Target="../media/image28.png"/><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6">
            <a:extLst>
              <a:ext uri="{FF2B5EF4-FFF2-40B4-BE49-F238E27FC236}">
                <a16:creationId xmlns:a16="http://schemas.microsoft.com/office/drawing/2014/main" id="{1FF1160B-47C5-4975-8C61-00B49EE03FC4}"/>
              </a:ext>
            </a:extLst>
          </p:cNvPr>
          <p:cNvSpPr>
            <a:spLocks noGrp="1"/>
          </p:cNvSpPr>
          <p:nvPr>
            <p:ph type="subTitle" idx="1"/>
          </p:nvPr>
        </p:nvSpPr>
        <p:spPr>
          <a:xfrm>
            <a:off x="1295400" y="3730752"/>
            <a:ext cx="9601200" cy="914400"/>
          </a:xfrm>
        </p:spPr>
        <p:txBody>
          <a:bodyPr/>
          <a:lstStyle/>
          <a:p>
            <a:r>
              <a:rPr lang="en-GB" dirty="0">
                <a:latin typeface="Times New Roman" panose="02020603050405020304" pitchFamily="18" charset="0"/>
                <a:cs typeface="Times New Roman" panose="02020603050405020304" pitchFamily="18" charset="0"/>
              </a:rPr>
              <a:t>Author : AM KOBAR</a:t>
            </a:r>
            <a:endParaRPr lang="en-US" dirty="0">
              <a:latin typeface="Times New Roman" panose="02020603050405020304" pitchFamily="18" charset="0"/>
              <a:cs typeface="Times New Roman" panose="02020603050405020304" pitchFamily="18" charset="0"/>
            </a:endParaRPr>
          </a:p>
        </p:txBody>
      </p:sp>
      <p:sp>
        <p:nvSpPr>
          <p:cNvPr id="3" name="Title 3">
            <a:extLst>
              <a:ext uri="{FF2B5EF4-FFF2-40B4-BE49-F238E27FC236}">
                <a16:creationId xmlns:a16="http://schemas.microsoft.com/office/drawing/2014/main" id="{0D71C1FC-E6F6-4015-9B0F-78515D7F6A1E}"/>
              </a:ext>
            </a:extLst>
          </p:cNvPr>
          <p:cNvSpPr>
            <a:spLocks noGrp="1"/>
          </p:cNvSpPr>
          <p:nvPr>
            <p:ph type="ctrTitle"/>
          </p:nvPr>
        </p:nvSpPr>
        <p:spPr>
          <a:xfrm>
            <a:off x="1295400" y="2079812"/>
            <a:ext cx="9601200" cy="1724092"/>
          </a:xfrm>
        </p:spPr>
        <p:txBody>
          <a:bodyPr>
            <a:normAutofit fontScale="90000"/>
          </a:bodyPr>
          <a:lstStyle/>
          <a:p>
            <a:r>
              <a:rPr lang="id-ID" sz="6000" b="1" dirty="0">
                <a:latin typeface="Times New Roman" panose="02020603050405020304" pitchFamily="18" charset="0"/>
                <a:cs typeface="Times New Roman" panose="02020603050405020304" pitchFamily="18" charset="0"/>
              </a:rPr>
              <a:t>Pasar Faktor Produksi : </a:t>
            </a:r>
            <a:br>
              <a:rPr lang="id-ID" sz="6000" b="1" dirty="0">
                <a:latin typeface="Times New Roman" panose="02020603050405020304" pitchFamily="18" charset="0"/>
                <a:cs typeface="Times New Roman" panose="02020603050405020304" pitchFamily="18" charset="0"/>
              </a:rPr>
            </a:br>
            <a:r>
              <a:rPr lang="id-ID" sz="6000" b="1" dirty="0">
                <a:latin typeface="Times New Roman" panose="02020603050405020304" pitchFamily="18" charset="0"/>
                <a:cs typeface="Times New Roman" panose="02020603050405020304" pitchFamily="18" charset="0"/>
              </a:rPr>
              <a:t>Tenaga Kerja dan Tanah</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18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AD4B9E5-B7C1-4B45-8287-8830DDF2E78E}"/>
              </a:ext>
            </a:extLst>
          </p:cNvPr>
          <p:cNvSpPr txBox="1">
            <a:spLocks noChangeArrowheads="1"/>
          </p:cNvSpPr>
          <p:nvPr/>
        </p:nvSpPr>
        <p:spPr>
          <a:xfrm>
            <a:off x="1435101" y="756920"/>
            <a:ext cx="10406379" cy="1078973"/>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b="1" dirty="0">
                <a:solidFill>
                  <a:schemeClr val="tx1"/>
                </a:solidFill>
                <a:latin typeface="Times New Roman" panose="02020603050405020304" pitchFamily="18" charset="0"/>
                <a:cs typeface="Times New Roman" panose="02020603050405020304" pitchFamily="18" charset="0"/>
              </a:rPr>
              <a:t>Permintaan Tenaga Kerja Berstruktur Monopoli</a:t>
            </a:r>
            <a:endParaRPr lang="en-US" altLang="id-ID" sz="3600" b="1" dirty="0">
              <a:solidFill>
                <a:schemeClr val="tx1"/>
              </a:solidFill>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8C9B8287-6766-4F18-B112-3BABCA67261B}"/>
              </a:ext>
            </a:extLst>
          </p:cNvPr>
          <p:cNvSpPr txBox="1">
            <a:spLocks noChangeArrowheads="1"/>
          </p:cNvSpPr>
          <p:nvPr/>
        </p:nvSpPr>
        <p:spPr>
          <a:xfrm>
            <a:off x="1435101" y="1654331"/>
            <a:ext cx="9720579" cy="1339452"/>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lnSpc>
                <a:spcPct val="100000"/>
              </a:lnSpc>
              <a:spcBef>
                <a:spcPts val="0"/>
              </a:spcBef>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dapat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memiliki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monopoli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faktor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produksi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misalnya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dengan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membentuk</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serikat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labour</a:t>
            </a:r>
            <a:r>
              <a:rPr lang="en-US" altLang="id-ID" dirty="0">
                <a:solidFill>
                  <a:schemeClr val="tx1"/>
                </a:solidFill>
                <a:latin typeface="Times New Roman" panose="02020603050405020304" pitchFamily="18" charset="0"/>
                <a:cs typeface="Times New Roman" panose="02020603050405020304" pitchFamily="18" charset="0"/>
              </a:rPr>
              <a:t> union). </a:t>
            </a:r>
          </a:p>
          <a:p>
            <a:pPr algn="just">
              <a:lnSpc>
                <a:spcPct val="100000"/>
              </a:lnSpc>
              <a:spcBef>
                <a:spcPts val="0"/>
              </a:spcBef>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Dengan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monopoli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serikat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dapat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menentukan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beberapa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tingkat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upah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sesuai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dengan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tujuan</a:t>
            </a:r>
            <a:r>
              <a:rPr lang="en-US" altLang="id-ID" dirty="0">
                <a:solidFill>
                  <a:schemeClr val="tx1"/>
                </a:solidFill>
                <a:latin typeface="Times New Roman" panose="02020603050405020304" pitchFamily="18" charset="0"/>
                <a:cs typeface="Times New Roman" panose="02020603050405020304" pitchFamily="18" charset="0"/>
              </a:rPr>
              <a:t> yang </a:t>
            </a:r>
            <a:r>
              <a:rPr lang="en-US" altLang="id-ID" dirty="0" err="1">
                <a:solidFill>
                  <a:schemeClr val="tx1"/>
                </a:solidFill>
                <a:latin typeface="Times New Roman" panose="02020603050405020304" pitchFamily="18" charset="0"/>
                <a:cs typeface="Times New Roman" panose="02020603050405020304" pitchFamily="18" charset="0"/>
              </a:rPr>
              <a:t>ingin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dicapai</a:t>
            </a:r>
            <a:endParaRPr lang="en-US" altLang="id-ID" dirty="0">
              <a:solidFill>
                <a:schemeClr val="tx1"/>
              </a:solidFill>
              <a:latin typeface="Times New Roman" panose="02020603050405020304" pitchFamily="18" charset="0"/>
              <a:cs typeface="Times New Roman" panose="02020603050405020304" pitchFamily="18" charset="0"/>
            </a:endParaRPr>
          </a:p>
        </p:txBody>
      </p:sp>
      <p:cxnSp>
        <p:nvCxnSpPr>
          <p:cNvPr id="4" name="Straight Arrow Connector 3">
            <a:extLst>
              <a:ext uri="{FF2B5EF4-FFF2-40B4-BE49-F238E27FC236}">
                <a16:creationId xmlns:a16="http://schemas.microsoft.com/office/drawing/2014/main" id="{934EDF8B-7F54-4476-9F24-58B8D7A4121E}"/>
              </a:ext>
            </a:extLst>
          </p:cNvPr>
          <p:cNvCxnSpPr/>
          <p:nvPr/>
        </p:nvCxnSpPr>
        <p:spPr>
          <a:xfrm flipV="1">
            <a:off x="2486600" y="3312139"/>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D0AD1986-43AF-454E-946E-B3F5D052BC5F}"/>
              </a:ext>
            </a:extLst>
          </p:cNvPr>
          <p:cNvCxnSpPr/>
          <p:nvPr/>
        </p:nvCxnSpPr>
        <p:spPr>
          <a:xfrm rot="5400000" flipV="1">
            <a:off x="3838030" y="4650123"/>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1B18B4A-9BB5-46F4-A4FB-83A755E347BF}"/>
              </a:ext>
            </a:extLst>
          </p:cNvPr>
          <p:cNvCxnSpPr/>
          <p:nvPr/>
        </p:nvCxnSpPr>
        <p:spPr>
          <a:xfrm flipV="1">
            <a:off x="2507483" y="3797948"/>
            <a:ext cx="922426" cy="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0AEE259-A801-4D95-85F2-852E1B0404F0}"/>
              </a:ext>
            </a:extLst>
          </p:cNvPr>
          <p:cNvCxnSpPr/>
          <p:nvPr/>
        </p:nvCxnSpPr>
        <p:spPr>
          <a:xfrm>
            <a:off x="2517989" y="4390651"/>
            <a:ext cx="1320041"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F786725-613B-4624-9772-B5EB0DFD1A7D}"/>
              </a:ext>
            </a:extLst>
          </p:cNvPr>
          <p:cNvCxnSpPr/>
          <p:nvPr/>
        </p:nvCxnSpPr>
        <p:spPr>
          <a:xfrm>
            <a:off x="3429909" y="3797948"/>
            <a:ext cx="0" cy="22170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0FE2356-227E-474B-9974-CCAD05379CF0}"/>
              </a:ext>
            </a:extLst>
          </p:cNvPr>
          <p:cNvCxnSpPr/>
          <p:nvPr/>
        </p:nvCxnSpPr>
        <p:spPr>
          <a:xfrm>
            <a:off x="3879711" y="4375031"/>
            <a:ext cx="3626" cy="162652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29CF48DE-A888-4865-8EA2-49ADAF4BB3C6}"/>
                  </a:ext>
                </a:extLst>
              </p:cNvPr>
              <p:cNvSpPr txBox="1"/>
              <p:nvPr/>
            </p:nvSpPr>
            <p:spPr>
              <a:xfrm>
                <a:off x="1841501" y="3563510"/>
                <a:ext cx="739588"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10" name="TextBox 9">
                <a:extLst>
                  <a:ext uri="{FF2B5EF4-FFF2-40B4-BE49-F238E27FC236}">
                    <a16:creationId xmlns:a16="http://schemas.microsoft.com/office/drawing/2014/main" id="{29CF48DE-A888-4865-8EA2-49ADAF4BB3C6}"/>
                  </a:ext>
                </a:extLst>
              </p:cNvPr>
              <p:cNvSpPr txBox="1">
                <a:spLocks noRot="1" noChangeAspect="1" noMove="1" noResize="1" noEditPoints="1" noAdjustHandles="1" noChangeArrowheads="1" noChangeShapeType="1" noTextEdit="1"/>
              </p:cNvSpPr>
              <p:nvPr/>
            </p:nvSpPr>
            <p:spPr>
              <a:xfrm>
                <a:off x="1841501" y="3563510"/>
                <a:ext cx="739588" cy="338554"/>
              </a:xfrm>
              <a:prstGeom prst="rect">
                <a:avLst/>
              </a:prstGeom>
              <a:blipFill>
                <a:blip r:embed="rId2"/>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0BB63953-8100-4033-A32E-F4B79B9085EE}"/>
                  </a:ext>
                </a:extLst>
              </p:cNvPr>
              <p:cNvSpPr txBox="1"/>
              <p:nvPr/>
            </p:nvSpPr>
            <p:spPr>
              <a:xfrm>
                <a:off x="1812655" y="4679097"/>
                <a:ext cx="739588" cy="371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p</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11" name="TextBox 10">
                <a:extLst>
                  <a:ext uri="{FF2B5EF4-FFF2-40B4-BE49-F238E27FC236}">
                    <a16:creationId xmlns:a16="http://schemas.microsoft.com/office/drawing/2014/main" id="{0BB63953-8100-4033-A32E-F4B79B9085EE}"/>
                  </a:ext>
                </a:extLst>
              </p:cNvPr>
              <p:cNvSpPr txBox="1">
                <a:spLocks noRot="1" noChangeAspect="1" noMove="1" noResize="1" noEditPoints="1" noAdjustHandles="1" noChangeArrowheads="1" noChangeShapeType="1" noTextEdit="1"/>
              </p:cNvSpPr>
              <p:nvPr/>
            </p:nvSpPr>
            <p:spPr>
              <a:xfrm>
                <a:off x="1812655" y="4679097"/>
                <a:ext cx="739588" cy="371448"/>
              </a:xfrm>
              <a:prstGeom prst="rect">
                <a:avLst/>
              </a:prstGeom>
              <a:blipFill>
                <a:blip r:embed="rId3"/>
                <a:stretch>
                  <a:fillRect b="-655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E269A312-0D76-47EA-BFBA-6E837B22C366}"/>
                  </a:ext>
                </a:extLst>
              </p:cNvPr>
              <p:cNvSpPr txBox="1"/>
              <p:nvPr/>
            </p:nvSpPr>
            <p:spPr>
              <a:xfrm>
                <a:off x="3054370" y="5959320"/>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2" name="TextBox 11">
                <a:extLst>
                  <a:ext uri="{FF2B5EF4-FFF2-40B4-BE49-F238E27FC236}">
                    <a16:creationId xmlns:a16="http://schemas.microsoft.com/office/drawing/2014/main" id="{E269A312-0D76-47EA-BFBA-6E837B22C366}"/>
                  </a:ext>
                </a:extLst>
              </p:cNvPr>
              <p:cNvSpPr txBox="1">
                <a:spLocks noRot="1" noChangeAspect="1" noMove="1" noResize="1" noEditPoints="1" noAdjustHandles="1" noChangeArrowheads="1" noChangeShapeType="1" noTextEdit="1"/>
              </p:cNvSpPr>
              <p:nvPr/>
            </p:nvSpPr>
            <p:spPr>
              <a:xfrm>
                <a:off x="3054370" y="5959320"/>
                <a:ext cx="739588" cy="381708"/>
              </a:xfrm>
              <a:prstGeom prst="rect">
                <a:avLst/>
              </a:prstGeom>
              <a:blipFill>
                <a:blip r:embed="rId4"/>
                <a:stretch>
                  <a:fillRect/>
                </a:stretch>
              </a:blipFill>
            </p:spPr>
            <p:txBody>
              <a:bodyPr/>
              <a:lstStyle/>
              <a:p>
                <a:r>
                  <a:rPr lang="en-ID">
                    <a:noFill/>
                  </a:rPr>
                  <a:t> </a:t>
                </a:r>
              </a:p>
            </p:txBody>
          </p:sp>
        </mc:Fallback>
      </mc:AlternateContent>
      <p:sp>
        <p:nvSpPr>
          <p:cNvPr id="13" name="TextBox 12">
            <a:extLst>
              <a:ext uri="{FF2B5EF4-FFF2-40B4-BE49-F238E27FC236}">
                <a16:creationId xmlns:a16="http://schemas.microsoft.com/office/drawing/2014/main" id="{F75FEDA8-810B-47D0-B52A-EB62A890B3B4}"/>
              </a:ext>
            </a:extLst>
          </p:cNvPr>
          <p:cNvSpPr txBox="1"/>
          <p:nvPr/>
        </p:nvSpPr>
        <p:spPr>
          <a:xfrm>
            <a:off x="1784724" y="3206496"/>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14" name="TextBox 13">
            <a:extLst>
              <a:ext uri="{FF2B5EF4-FFF2-40B4-BE49-F238E27FC236}">
                <a16:creationId xmlns:a16="http://schemas.microsoft.com/office/drawing/2014/main" id="{28051BAF-FAB3-44F4-BD81-DB36CD7915F1}"/>
              </a:ext>
            </a:extLst>
          </p:cNvPr>
          <p:cNvSpPr txBox="1"/>
          <p:nvPr/>
        </p:nvSpPr>
        <p:spPr>
          <a:xfrm>
            <a:off x="4398237" y="5977680"/>
            <a:ext cx="1532968" cy="307777"/>
          </a:xfrm>
          <a:prstGeom prst="rect">
            <a:avLst/>
          </a:prstGeom>
          <a:noFill/>
        </p:spPr>
        <p:txBody>
          <a:bodyPr wrap="square" rtlCol="0">
            <a:spAutoFit/>
          </a:bodyPr>
          <a:lstStyle/>
          <a:p>
            <a:r>
              <a:rPr lang="id-ID" sz="1400" dirty="0">
                <a:latin typeface="Times New Roman" panose="02020603050405020304" pitchFamily="18" charset="0"/>
                <a:cs typeface="Times New Roman" panose="02020603050405020304" pitchFamily="18" charset="0"/>
              </a:rPr>
              <a:t>Tenaga Kerja</a:t>
            </a:r>
          </a:p>
        </p:txBody>
      </p:sp>
      <p:cxnSp>
        <p:nvCxnSpPr>
          <p:cNvPr id="15" name="Straight Connector 14">
            <a:extLst>
              <a:ext uri="{FF2B5EF4-FFF2-40B4-BE49-F238E27FC236}">
                <a16:creationId xmlns:a16="http://schemas.microsoft.com/office/drawing/2014/main" id="{7345694C-A309-434A-BEF9-13D58943ED02}"/>
              </a:ext>
            </a:extLst>
          </p:cNvPr>
          <p:cNvCxnSpPr/>
          <p:nvPr/>
        </p:nvCxnSpPr>
        <p:spPr>
          <a:xfrm>
            <a:off x="4248986" y="4954520"/>
            <a:ext cx="8823" cy="1138202"/>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02F01D52-999C-41BC-A482-81494F295BB4}"/>
                  </a:ext>
                </a:extLst>
              </p:cNvPr>
              <p:cNvSpPr txBox="1"/>
              <p:nvPr/>
            </p:nvSpPr>
            <p:spPr>
              <a:xfrm>
                <a:off x="3518221" y="5972191"/>
                <a:ext cx="739588" cy="3872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k</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6" name="TextBox 15">
                <a:extLst>
                  <a:ext uri="{FF2B5EF4-FFF2-40B4-BE49-F238E27FC236}">
                    <a16:creationId xmlns:a16="http://schemas.microsoft.com/office/drawing/2014/main" id="{02F01D52-999C-41BC-A482-81494F295BB4}"/>
                  </a:ext>
                </a:extLst>
              </p:cNvPr>
              <p:cNvSpPr txBox="1">
                <a:spLocks noRot="1" noChangeAspect="1" noMove="1" noResize="1" noEditPoints="1" noAdjustHandles="1" noChangeArrowheads="1" noChangeShapeType="1" noTextEdit="1"/>
              </p:cNvSpPr>
              <p:nvPr/>
            </p:nvSpPr>
            <p:spPr>
              <a:xfrm>
                <a:off x="3518221" y="5972191"/>
                <a:ext cx="739588" cy="387286"/>
              </a:xfrm>
              <a:prstGeom prst="rect">
                <a:avLst/>
              </a:prstGeom>
              <a:blipFill>
                <a:blip r:embed="rId5"/>
                <a:stretch>
                  <a:fillRect b="-9524"/>
                </a:stretch>
              </a:blipFill>
            </p:spPr>
            <p:txBody>
              <a:bodyPr/>
              <a:lstStyle/>
              <a:p>
                <a:r>
                  <a:rPr lang="en-ID">
                    <a:noFill/>
                  </a:rPr>
                  <a:t> </a:t>
                </a:r>
              </a:p>
            </p:txBody>
          </p:sp>
        </mc:Fallback>
      </mc:AlternateContent>
      <p:cxnSp>
        <p:nvCxnSpPr>
          <p:cNvPr id="17" name="Straight Connector 16">
            <a:extLst>
              <a:ext uri="{FF2B5EF4-FFF2-40B4-BE49-F238E27FC236}">
                <a16:creationId xmlns:a16="http://schemas.microsoft.com/office/drawing/2014/main" id="{C1A4C5E2-01FD-428D-A9E6-9C14823E4846}"/>
              </a:ext>
            </a:extLst>
          </p:cNvPr>
          <p:cNvCxnSpPr/>
          <p:nvPr/>
        </p:nvCxnSpPr>
        <p:spPr>
          <a:xfrm>
            <a:off x="2486600" y="4906473"/>
            <a:ext cx="1762386" cy="17099"/>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1614790-125F-430E-981D-B4EAB07D6F6B}"/>
              </a:ext>
            </a:extLst>
          </p:cNvPr>
          <p:cNvCxnSpPr/>
          <p:nvPr/>
        </p:nvCxnSpPr>
        <p:spPr>
          <a:xfrm>
            <a:off x="2655195" y="3575828"/>
            <a:ext cx="1196642" cy="243917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2F81CCA-537F-4346-9743-EAAAA6AC726D}"/>
              </a:ext>
            </a:extLst>
          </p:cNvPr>
          <p:cNvCxnSpPr/>
          <p:nvPr/>
        </p:nvCxnSpPr>
        <p:spPr>
          <a:xfrm flipV="1">
            <a:off x="2718296" y="4663568"/>
            <a:ext cx="2428523" cy="697696"/>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FCB9A21-895D-489E-A6EA-D7DFFA19D8C0}"/>
              </a:ext>
            </a:extLst>
          </p:cNvPr>
          <p:cNvCxnSpPr/>
          <p:nvPr/>
        </p:nvCxnSpPr>
        <p:spPr>
          <a:xfrm>
            <a:off x="3178009" y="3504404"/>
            <a:ext cx="1650691" cy="2127212"/>
          </a:xfrm>
          <a:prstGeom prst="line">
            <a:avLst/>
          </a:prstGeom>
          <a:ln w="5715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2872415A-4704-4FD9-B49E-AAB6E3E3BB2E}"/>
                  </a:ext>
                </a:extLst>
              </p:cNvPr>
              <p:cNvSpPr txBox="1"/>
              <p:nvPr/>
            </p:nvSpPr>
            <p:spPr>
              <a:xfrm>
                <a:off x="1789657" y="4119985"/>
                <a:ext cx="739588" cy="35573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k</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21" name="TextBox 20">
                <a:extLst>
                  <a:ext uri="{FF2B5EF4-FFF2-40B4-BE49-F238E27FC236}">
                    <a16:creationId xmlns:a16="http://schemas.microsoft.com/office/drawing/2014/main" id="{2872415A-4704-4FD9-B49E-AAB6E3E3BB2E}"/>
                  </a:ext>
                </a:extLst>
              </p:cNvPr>
              <p:cNvSpPr txBox="1">
                <a:spLocks noRot="1" noChangeAspect="1" noMove="1" noResize="1" noEditPoints="1" noAdjustHandles="1" noChangeArrowheads="1" noChangeShapeType="1" noTextEdit="1"/>
              </p:cNvSpPr>
              <p:nvPr/>
            </p:nvSpPr>
            <p:spPr>
              <a:xfrm>
                <a:off x="1789657" y="4119985"/>
                <a:ext cx="739588" cy="355738"/>
              </a:xfrm>
              <a:prstGeom prst="rect">
                <a:avLst/>
              </a:prstGeom>
              <a:blipFill>
                <a:blip r:embed="rId6"/>
                <a:stretch>
                  <a:fillRect b="-689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id="{3C503354-F4E7-48AB-81FC-73A9693EADE8}"/>
                  </a:ext>
                </a:extLst>
              </p:cNvPr>
              <p:cNvSpPr txBox="1"/>
              <p:nvPr/>
            </p:nvSpPr>
            <p:spPr>
              <a:xfrm>
                <a:off x="4496717" y="5544056"/>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L</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2" name="TextBox 21">
                <a:extLst>
                  <a:ext uri="{FF2B5EF4-FFF2-40B4-BE49-F238E27FC236}">
                    <a16:creationId xmlns:a16="http://schemas.microsoft.com/office/drawing/2014/main" id="{3C503354-F4E7-48AB-81FC-73A9693EADE8}"/>
                  </a:ext>
                </a:extLst>
              </p:cNvPr>
              <p:cNvSpPr txBox="1">
                <a:spLocks noRot="1" noChangeAspect="1" noMove="1" noResize="1" noEditPoints="1" noAdjustHandles="1" noChangeArrowheads="1" noChangeShapeType="1" noTextEdit="1"/>
              </p:cNvSpPr>
              <p:nvPr/>
            </p:nvSpPr>
            <p:spPr>
              <a:xfrm>
                <a:off x="4496717" y="5544056"/>
                <a:ext cx="739588" cy="381323"/>
              </a:xfrm>
              <a:prstGeom prst="rect">
                <a:avLst/>
              </a:prstGeom>
              <a:blipFill>
                <a:blip r:embed="rId7"/>
                <a:stretch>
                  <a:fillRect b="-793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2E1096D5-9CD7-4E3E-BDE2-4A4537817279}"/>
                  </a:ext>
                </a:extLst>
              </p:cNvPr>
              <p:cNvSpPr txBox="1"/>
              <p:nvPr/>
            </p:nvSpPr>
            <p:spPr>
              <a:xfrm>
                <a:off x="4974668" y="4458226"/>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S</m:t>
                          </m:r>
                        </m:e>
                        <m:sub>
                          <m:r>
                            <m:rPr>
                              <m:nor/>
                            </m:rPr>
                            <a:rPr lang="id-ID" i="0" smtClean="0">
                              <a:solidFill>
                                <a:schemeClr val="tx1"/>
                              </a:solidFill>
                              <a:latin typeface="Times New Roman" panose="02020603050405020304" pitchFamily="18" charset="0"/>
                              <a:cs typeface="Times New Roman" panose="02020603050405020304" pitchFamily="18" charset="0"/>
                            </a:rPr>
                            <m:t>L</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3" name="TextBox 22">
                <a:extLst>
                  <a:ext uri="{FF2B5EF4-FFF2-40B4-BE49-F238E27FC236}">
                    <a16:creationId xmlns:a16="http://schemas.microsoft.com/office/drawing/2014/main" id="{2E1096D5-9CD7-4E3E-BDE2-4A4537817279}"/>
                  </a:ext>
                </a:extLst>
              </p:cNvPr>
              <p:cNvSpPr txBox="1">
                <a:spLocks noRot="1" noChangeAspect="1" noMove="1" noResize="1" noEditPoints="1" noAdjustHandles="1" noChangeArrowheads="1" noChangeShapeType="1" noTextEdit="1"/>
              </p:cNvSpPr>
              <p:nvPr/>
            </p:nvSpPr>
            <p:spPr>
              <a:xfrm>
                <a:off x="4974668" y="4458226"/>
                <a:ext cx="739588" cy="381323"/>
              </a:xfrm>
              <a:prstGeom prst="rect">
                <a:avLst/>
              </a:prstGeom>
              <a:blipFill>
                <a:blip r:embed="rId8"/>
                <a:stretch>
                  <a:fillRect b="-7937"/>
                </a:stretch>
              </a:blipFill>
            </p:spPr>
            <p:txBody>
              <a:bodyPr/>
              <a:lstStyle/>
              <a:p>
                <a:r>
                  <a:rPr lang="en-ID">
                    <a:noFill/>
                  </a:rPr>
                  <a:t> </a:t>
                </a:r>
              </a:p>
            </p:txBody>
          </p:sp>
        </mc:Fallback>
      </mc:AlternateContent>
      <p:sp>
        <p:nvSpPr>
          <p:cNvPr id="24" name="TextBox 23">
            <a:extLst>
              <a:ext uri="{FF2B5EF4-FFF2-40B4-BE49-F238E27FC236}">
                <a16:creationId xmlns:a16="http://schemas.microsoft.com/office/drawing/2014/main" id="{4A337EB3-AFEF-4089-85F5-D8E77BF15898}"/>
              </a:ext>
            </a:extLst>
          </p:cNvPr>
          <p:cNvSpPr txBox="1"/>
          <p:nvPr/>
        </p:nvSpPr>
        <p:spPr>
          <a:xfrm>
            <a:off x="3213018" y="5510223"/>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MR</a:t>
            </a:r>
          </a:p>
        </p:txBody>
      </p:sp>
      <p:sp>
        <p:nvSpPr>
          <p:cNvPr id="25" name="Rectangle 3">
            <a:extLst>
              <a:ext uri="{FF2B5EF4-FFF2-40B4-BE49-F238E27FC236}">
                <a16:creationId xmlns:a16="http://schemas.microsoft.com/office/drawing/2014/main" id="{B2F59B03-7CBF-4596-BC5B-AB0032A2C257}"/>
              </a:ext>
            </a:extLst>
          </p:cNvPr>
          <p:cNvSpPr txBox="1">
            <a:spLocks noChangeArrowheads="1"/>
          </p:cNvSpPr>
          <p:nvPr/>
        </p:nvSpPr>
        <p:spPr>
          <a:xfrm>
            <a:off x="5733828" y="3206496"/>
            <a:ext cx="4930551" cy="3651504"/>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lnSpc>
                <a:spcPct val="90000"/>
              </a:lnSpc>
              <a:buFont typeface="Courier New" panose="02070309020205020404" pitchFamily="49" charset="0"/>
              <a:buChar char="o"/>
            </a:pPr>
            <a:r>
              <a:rPr lang="en-US" altLang="id-ID" sz="1800" dirty="0" err="1">
                <a:solidFill>
                  <a:schemeClr val="tx1"/>
                </a:solidFill>
                <a:latin typeface="Times New Roman" panose="02020603050405020304" pitchFamily="18" charset="0"/>
                <a:cs typeface="Times New Roman" panose="02020603050405020304" pitchFamily="18" charset="0"/>
              </a:rPr>
              <a:t>Jika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serikat</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pekerja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bertujuan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memaksimumkan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kesempatan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bersedia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menerima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upah</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Wp</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dengan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kesempatan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Lp</a:t>
            </a:r>
            <a:endParaRPr lang="en-US" altLang="id-ID" sz="1800" dirty="0">
              <a:solidFill>
                <a:schemeClr val="tx1"/>
              </a:solidFill>
              <a:latin typeface="Times New Roman" panose="02020603050405020304" pitchFamily="18" charset="0"/>
              <a:cs typeface="Times New Roman" panose="02020603050405020304" pitchFamily="18" charset="0"/>
            </a:endParaRPr>
          </a:p>
          <a:p>
            <a:pPr algn="just">
              <a:lnSpc>
                <a:spcPct val="90000"/>
              </a:lnSpc>
              <a:buFont typeface="Courier New" panose="02070309020205020404" pitchFamily="49" charset="0"/>
              <a:buChar char="o"/>
            </a:pPr>
            <a:r>
              <a:rPr lang="en-US" altLang="id-ID" sz="1800" dirty="0" err="1">
                <a:solidFill>
                  <a:schemeClr val="tx1"/>
                </a:solidFill>
                <a:latin typeface="Times New Roman" panose="02020603050405020304" pitchFamily="18" charset="0"/>
                <a:cs typeface="Times New Roman" panose="02020603050405020304" pitchFamily="18" charset="0"/>
              </a:rPr>
              <a:t>Jika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tujuannya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memaksimumkan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upah</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maka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serikat</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pekerja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meminta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upah</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setinggi</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Wm</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dengan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konsekuensi</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kesempatan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hanya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sebanyak</a:t>
            </a:r>
            <a:r>
              <a:rPr lang="en-US" altLang="id-ID" sz="1800" dirty="0">
                <a:solidFill>
                  <a:schemeClr val="tx1"/>
                </a:solidFill>
                <a:latin typeface="Times New Roman" panose="02020603050405020304" pitchFamily="18" charset="0"/>
                <a:cs typeface="Times New Roman" panose="02020603050405020304" pitchFamily="18" charset="0"/>
              </a:rPr>
              <a:t> Lm</a:t>
            </a:r>
          </a:p>
          <a:p>
            <a:pPr algn="just">
              <a:lnSpc>
                <a:spcPct val="90000"/>
              </a:lnSpc>
              <a:buFont typeface="Courier New" panose="02070309020205020404" pitchFamily="49" charset="0"/>
              <a:buChar char="o"/>
            </a:pPr>
            <a:r>
              <a:rPr lang="en-US" altLang="id-ID" sz="1800" dirty="0" err="1">
                <a:solidFill>
                  <a:schemeClr val="tx1"/>
                </a:solidFill>
                <a:latin typeface="Times New Roman" panose="02020603050405020304" pitchFamily="18" charset="0"/>
                <a:cs typeface="Times New Roman" panose="02020603050405020304" pitchFamily="18" charset="0"/>
              </a:rPr>
              <a:t>Jika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tujuannya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memaksimumkan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penerimaan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maka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upah</a:t>
            </a:r>
            <a:r>
              <a:rPr lang="en-US" altLang="id-ID" sz="1800" dirty="0">
                <a:solidFill>
                  <a:schemeClr val="tx1"/>
                </a:solidFill>
                <a:latin typeface="Times New Roman" panose="02020603050405020304" pitchFamily="18" charset="0"/>
                <a:cs typeface="Times New Roman" panose="02020603050405020304" pitchFamily="18" charset="0"/>
              </a:rPr>
              <a:t> yang </a:t>
            </a:r>
            <a:r>
              <a:rPr lang="en-US" altLang="id-ID" sz="1800" dirty="0" err="1">
                <a:solidFill>
                  <a:schemeClr val="tx1"/>
                </a:solidFill>
                <a:latin typeface="Times New Roman" panose="02020603050405020304" pitchFamily="18" charset="0"/>
                <a:cs typeface="Times New Roman" panose="02020603050405020304" pitchFamily="18" charset="0"/>
              </a:rPr>
              <a:t>diminta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setinggi</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Wk</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dengan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kesempatan</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kerja</a:t>
            </a:r>
            <a:r>
              <a:rPr lang="en-US" altLang="id-ID" sz="1800" dirty="0">
                <a:solidFill>
                  <a:schemeClr val="tx1"/>
                </a:solidFill>
                <a:latin typeface="Times New Roman" panose="02020603050405020304" pitchFamily="18" charset="0"/>
                <a:cs typeface="Times New Roman" panose="02020603050405020304" pitchFamily="18" charset="0"/>
              </a:rPr>
              <a:t> </a:t>
            </a:r>
            <a:r>
              <a:rPr lang="en-US" altLang="id-ID" sz="1800" dirty="0" err="1">
                <a:solidFill>
                  <a:schemeClr val="tx1"/>
                </a:solidFill>
                <a:latin typeface="Times New Roman" panose="02020603050405020304" pitchFamily="18" charset="0"/>
                <a:cs typeface="Times New Roman" panose="02020603050405020304" pitchFamily="18" charset="0"/>
              </a:rPr>
              <a:t>Lk</a:t>
            </a:r>
            <a:endParaRPr lang="en-US" altLang="id-ID"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5383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3240B82-5973-4F05-8C57-96FA1A1A40C9}"/>
              </a:ext>
            </a:extLst>
          </p:cNvPr>
          <p:cNvSpPr txBox="1">
            <a:spLocks noChangeArrowheads="1"/>
          </p:cNvSpPr>
          <p:nvPr/>
        </p:nvSpPr>
        <p:spPr>
          <a:xfrm>
            <a:off x="1435101" y="770444"/>
            <a:ext cx="9321798" cy="1078973"/>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b="1" dirty="0">
                <a:solidFill>
                  <a:schemeClr val="tx1"/>
                </a:solidFill>
                <a:latin typeface="Times New Roman" panose="02020603050405020304" pitchFamily="18" charset="0"/>
                <a:cs typeface="Times New Roman" panose="02020603050405020304" pitchFamily="18" charset="0"/>
              </a:rPr>
              <a:t>Monopsoni</a:t>
            </a:r>
            <a:endParaRPr lang="en-US" altLang="id-ID" sz="3600" b="1" dirty="0">
              <a:solidFill>
                <a:schemeClr val="tx1"/>
              </a:solidFill>
              <a:latin typeface="Times New Roman" panose="02020603050405020304" pitchFamily="18" charset="0"/>
              <a:cs typeface="Times New Roman" panose="02020603050405020304" pitchFamily="18" charset="0"/>
            </a:endParaRPr>
          </a:p>
        </p:txBody>
      </p:sp>
      <p:cxnSp>
        <p:nvCxnSpPr>
          <p:cNvPr id="3" name="Straight Arrow Connector 2">
            <a:extLst>
              <a:ext uri="{FF2B5EF4-FFF2-40B4-BE49-F238E27FC236}">
                <a16:creationId xmlns:a16="http://schemas.microsoft.com/office/drawing/2014/main" id="{961496F3-2DA4-4402-9327-E1C07B359224}"/>
              </a:ext>
            </a:extLst>
          </p:cNvPr>
          <p:cNvCxnSpPr/>
          <p:nvPr/>
        </p:nvCxnSpPr>
        <p:spPr>
          <a:xfrm flipV="1">
            <a:off x="2459706" y="2934720"/>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CED8A205-47B6-485C-8890-F968C69F7A0A}"/>
              </a:ext>
            </a:extLst>
          </p:cNvPr>
          <p:cNvCxnSpPr/>
          <p:nvPr/>
        </p:nvCxnSpPr>
        <p:spPr>
          <a:xfrm rot="5400000" flipV="1">
            <a:off x="3811136" y="4272704"/>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6D4599F-1483-4587-A728-8997676B4BC4}"/>
              </a:ext>
            </a:extLst>
          </p:cNvPr>
          <p:cNvCxnSpPr/>
          <p:nvPr/>
        </p:nvCxnSpPr>
        <p:spPr>
          <a:xfrm flipV="1">
            <a:off x="2480589" y="3420529"/>
            <a:ext cx="922426" cy="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6F9E806-D260-4DB5-BE83-FD549461CF64}"/>
              </a:ext>
            </a:extLst>
          </p:cNvPr>
          <p:cNvCxnSpPr/>
          <p:nvPr/>
        </p:nvCxnSpPr>
        <p:spPr>
          <a:xfrm>
            <a:off x="2491095" y="4013232"/>
            <a:ext cx="1320041"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1F5F362-ED64-472F-B78B-0BCDCC88EA39}"/>
              </a:ext>
            </a:extLst>
          </p:cNvPr>
          <p:cNvCxnSpPr/>
          <p:nvPr/>
        </p:nvCxnSpPr>
        <p:spPr>
          <a:xfrm>
            <a:off x="3403015" y="3420529"/>
            <a:ext cx="0" cy="22170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B62D4BA-FA74-4134-9128-C7569B330693}"/>
              </a:ext>
            </a:extLst>
          </p:cNvPr>
          <p:cNvCxnSpPr/>
          <p:nvPr/>
        </p:nvCxnSpPr>
        <p:spPr>
          <a:xfrm>
            <a:off x="3852817" y="3997612"/>
            <a:ext cx="3626" cy="162652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6EAC5E3-5080-4F73-8DB2-07598F782255}"/>
                  </a:ext>
                </a:extLst>
              </p:cNvPr>
              <p:cNvSpPr txBox="1"/>
              <p:nvPr/>
            </p:nvSpPr>
            <p:spPr>
              <a:xfrm>
                <a:off x="1879636" y="4058903"/>
                <a:ext cx="739588"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b="1" i="1" smtClean="0">
                              <a:solidFill>
                                <a:schemeClr val="tx1"/>
                              </a:solidFill>
                              <a:latin typeface="Cambria Math" panose="02040503050406030204" pitchFamily="18" charset="0"/>
                            </a:rPr>
                          </m:ctrlPr>
                        </m:sSubPr>
                        <m:e>
                          <m:r>
                            <m:rPr>
                              <m:nor/>
                            </m:rPr>
                            <a:rPr lang="id-ID" sz="1600" b="1" i="0" smtClean="0">
                              <a:solidFill>
                                <a:schemeClr val="tx1"/>
                              </a:solidFill>
                              <a:latin typeface="Times New Roman" panose="02020603050405020304" pitchFamily="18" charset="0"/>
                              <a:cs typeface="Times New Roman" panose="02020603050405020304" pitchFamily="18" charset="0"/>
                            </a:rPr>
                            <m:t>W</m:t>
                          </m:r>
                        </m:e>
                        <m:sub>
                          <m:r>
                            <m:rPr>
                              <m:nor/>
                            </m:rPr>
                            <a:rPr lang="id-ID" sz="1600" b="1"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sz="1600" b="1" dirty="0">
                  <a:solidFill>
                    <a:schemeClr val="tx1"/>
                  </a:solidFill>
                  <a:latin typeface="Times New Roman" panose="02020603050405020304" pitchFamily="18" charset="0"/>
                  <a:cs typeface="Times New Roman" panose="02020603050405020304" pitchFamily="18" charset="0"/>
                </a:endParaRPr>
              </a:p>
            </p:txBody>
          </p:sp>
        </mc:Choice>
        <mc:Fallback>
          <p:sp>
            <p:nvSpPr>
              <p:cNvPr id="9" name="TextBox 8">
                <a:extLst>
                  <a:ext uri="{FF2B5EF4-FFF2-40B4-BE49-F238E27FC236}">
                    <a16:creationId xmlns:a16="http://schemas.microsoft.com/office/drawing/2014/main" id="{66EAC5E3-5080-4F73-8DB2-07598F782255}"/>
                  </a:ext>
                </a:extLst>
              </p:cNvPr>
              <p:cNvSpPr txBox="1">
                <a:spLocks noRot="1" noChangeAspect="1" noMove="1" noResize="1" noEditPoints="1" noAdjustHandles="1" noChangeArrowheads="1" noChangeShapeType="1" noTextEdit="1"/>
              </p:cNvSpPr>
              <p:nvPr/>
            </p:nvSpPr>
            <p:spPr>
              <a:xfrm>
                <a:off x="1879636" y="4058903"/>
                <a:ext cx="739588" cy="338554"/>
              </a:xfrm>
              <a:prstGeom prst="rect">
                <a:avLst/>
              </a:prstGeom>
              <a:blipFill>
                <a:blip r:embed="rId2"/>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9A9DAE4F-B156-46E5-B6F8-E47531DE4C57}"/>
                  </a:ext>
                </a:extLst>
              </p:cNvPr>
              <p:cNvSpPr txBox="1"/>
              <p:nvPr/>
            </p:nvSpPr>
            <p:spPr>
              <a:xfrm>
                <a:off x="1813995" y="3777047"/>
                <a:ext cx="739588" cy="371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b="1" i="1" smtClean="0">
                              <a:solidFill>
                                <a:schemeClr val="tx1"/>
                              </a:solidFill>
                              <a:latin typeface="Cambria Math" panose="02040503050406030204" pitchFamily="18" charset="0"/>
                            </a:rPr>
                          </m:ctrlPr>
                        </m:sSubPr>
                        <m:e>
                          <m:r>
                            <m:rPr>
                              <m:nor/>
                            </m:rPr>
                            <a:rPr lang="id-ID" sz="1600" b="1" i="0" smtClean="0">
                              <a:solidFill>
                                <a:schemeClr val="tx1"/>
                              </a:solidFill>
                              <a:latin typeface="Times New Roman" panose="02020603050405020304" pitchFamily="18" charset="0"/>
                              <a:cs typeface="Times New Roman" panose="02020603050405020304" pitchFamily="18" charset="0"/>
                            </a:rPr>
                            <m:t>W</m:t>
                          </m:r>
                        </m:e>
                        <m:sub>
                          <m:r>
                            <m:rPr>
                              <m:nor/>
                            </m:rPr>
                            <a:rPr lang="id-ID" sz="1600" b="1" i="0" smtClean="0">
                              <a:solidFill>
                                <a:schemeClr val="tx1"/>
                              </a:solidFill>
                              <a:latin typeface="Times New Roman" panose="02020603050405020304" pitchFamily="18" charset="0"/>
                              <a:cs typeface="Times New Roman" panose="02020603050405020304" pitchFamily="18" charset="0"/>
                            </a:rPr>
                            <m:t>p</m:t>
                          </m:r>
                        </m:sub>
                      </m:sSub>
                    </m:oMath>
                  </m:oMathPara>
                </a14:m>
                <a:endParaRPr lang="id-ID" sz="1600" b="1" dirty="0">
                  <a:solidFill>
                    <a:schemeClr val="tx1"/>
                  </a:solidFill>
                  <a:latin typeface="Times New Roman" panose="02020603050405020304" pitchFamily="18" charset="0"/>
                  <a:cs typeface="Times New Roman" panose="02020603050405020304" pitchFamily="18" charset="0"/>
                </a:endParaRPr>
              </a:p>
            </p:txBody>
          </p:sp>
        </mc:Choice>
        <mc:Fallback>
          <p:sp>
            <p:nvSpPr>
              <p:cNvPr id="10" name="TextBox 9">
                <a:extLst>
                  <a:ext uri="{FF2B5EF4-FFF2-40B4-BE49-F238E27FC236}">
                    <a16:creationId xmlns:a16="http://schemas.microsoft.com/office/drawing/2014/main" id="{9A9DAE4F-B156-46E5-B6F8-E47531DE4C57}"/>
                  </a:ext>
                </a:extLst>
              </p:cNvPr>
              <p:cNvSpPr txBox="1">
                <a:spLocks noRot="1" noChangeAspect="1" noMove="1" noResize="1" noEditPoints="1" noAdjustHandles="1" noChangeArrowheads="1" noChangeShapeType="1" noTextEdit="1"/>
              </p:cNvSpPr>
              <p:nvPr/>
            </p:nvSpPr>
            <p:spPr>
              <a:xfrm>
                <a:off x="1813995" y="3777047"/>
                <a:ext cx="739588" cy="371448"/>
              </a:xfrm>
              <a:prstGeom prst="rect">
                <a:avLst/>
              </a:prstGeom>
              <a:blipFill>
                <a:blip r:embed="rId3"/>
                <a:stretch>
                  <a:fillRect b="-655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1EE7A575-2FAE-430C-8000-F5DD1470F4F3}"/>
                  </a:ext>
                </a:extLst>
              </p:cNvPr>
              <p:cNvSpPr txBox="1"/>
              <p:nvPr/>
            </p:nvSpPr>
            <p:spPr>
              <a:xfrm>
                <a:off x="3027476" y="5581901"/>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b="1" i="1" smtClean="0">
                              <a:solidFill>
                                <a:schemeClr val="tx1"/>
                              </a:solidFill>
                              <a:latin typeface="Cambria Math" panose="02040503050406030204" pitchFamily="18" charset="0"/>
                            </a:rPr>
                          </m:ctrlPr>
                        </m:sSubPr>
                        <m:e>
                          <m:r>
                            <m:rPr>
                              <m:nor/>
                            </m:rPr>
                            <a:rPr lang="id-ID" b="1" i="0" smtClean="0">
                              <a:solidFill>
                                <a:schemeClr val="tx1"/>
                              </a:solidFill>
                              <a:latin typeface="Times New Roman" panose="02020603050405020304" pitchFamily="18" charset="0"/>
                              <a:cs typeface="Times New Roman" panose="02020603050405020304" pitchFamily="18" charset="0"/>
                            </a:rPr>
                            <m:t>L</m:t>
                          </m:r>
                        </m:e>
                        <m:sub>
                          <m:r>
                            <m:rPr>
                              <m:nor/>
                            </m:rPr>
                            <a:rPr lang="id-ID" b="0"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b="1" dirty="0">
                  <a:solidFill>
                    <a:schemeClr val="tx1"/>
                  </a:solidFill>
                  <a:latin typeface="Times New Roman" panose="02020603050405020304" pitchFamily="18" charset="0"/>
                  <a:cs typeface="Times New Roman" panose="02020603050405020304" pitchFamily="18" charset="0"/>
                </a:endParaRPr>
              </a:p>
            </p:txBody>
          </p:sp>
        </mc:Choice>
        <mc:Fallback>
          <p:sp>
            <p:nvSpPr>
              <p:cNvPr id="11" name="TextBox 10">
                <a:extLst>
                  <a:ext uri="{FF2B5EF4-FFF2-40B4-BE49-F238E27FC236}">
                    <a16:creationId xmlns:a16="http://schemas.microsoft.com/office/drawing/2014/main" id="{1EE7A575-2FAE-430C-8000-F5DD1470F4F3}"/>
                  </a:ext>
                </a:extLst>
              </p:cNvPr>
              <p:cNvSpPr txBox="1">
                <a:spLocks noRot="1" noChangeAspect="1" noMove="1" noResize="1" noEditPoints="1" noAdjustHandles="1" noChangeArrowheads="1" noChangeShapeType="1" noTextEdit="1"/>
              </p:cNvSpPr>
              <p:nvPr/>
            </p:nvSpPr>
            <p:spPr>
              <a:xfrm>
                <a:off x="3027476" y="5581901"/>
                <a:ext cx="739588" cy="381708"/>
              </a:xfrm>
              <a:prstGeom prst="rect">
                <a:avLst/>
              </a:prstGeom>
              <a:blipFill>
                <a:blip r:embed="rId4"/>
                <a:stretch>
                  <a:fillRect/>
                </a:stretch>
              </a:blipFill>
            </p:spPr>
            <p:txBody>
              <a:bodyPr/>
              <a:lstStyle/>
              <a:p>
                <a:r>
                  <a:rPr lang="en-ID">
                    <a:noFill/>
                  </a:rPr>
                  <a:t> </a:t>
                </a:r>
              </a:p>
            </p:txBody>
          </p:sp>
        </mc:Fallback>
      </mc:AlternateContent>
      <p:sp>
        <p:nvSpPr>
          <p:cNvPr id="12" name="TextBox 11">
            <a:extLst>
              <a:ext uri="{FF2B5EF4-FFF2-40B4-BE49-F238E27FC236}">
                <a16:creationId xmlns:a16="http://schemas.microsoft.com/office/drawing/2014/main" id="{BB6BA4B3-C808-4D90-AFB4-61AAE03A02F7}"/>
              </a:ext>
            </a:extLst>
          </p:cNvPr>
          <p:cNvSpPr txBox="1"/>
          <p:nvPr/>
        </p:nvSpPr>
        <p:spPr>
          <a:xfrm>
            <a:off x="2075779" y="2589768"/>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13" name="TextBox 12">
            <a:extLst>
              <a:ext uri="{FF2B5EF4-FFF2-40B4-BE49-F238E27FC236}">
                <a16:creationId xmlns:a16="http://schemas.microsoft.com/office/drawing/2014/main" id="{05868C95-4A45-4511-9A71-A9B46176C351}"/>
              </a:ext>
            </a:extLst>
          </p:cNvPr>
          <p:cNvSpPr txBox="1"/>
          <p:nvPr/>
        </p:nvSpPr>
        <p:spPr>
          <a:xfrm>
            <a:off x="4371343" y="5600261"/>
            <a:ext cx="1532968" cy="307777"/>
          </a:xfrm>
          <a:prstGeom prst="rect">
            <a:avLst/>
          </a:prstGeom>
          <a:noFill/>
        </p:spPr>
        <p:txBody>
          <a:bodyPr wrap="square" rtlCol="0">
            <a:spAutoFit/>
          </a:bodyPr>
          <a:lstStyle/>
          <a:p>
            <a:r>
              <a:rPr lang="id-ID" sz="1400" dirty="0">
                <a:latin typeface="Times New Roman" panose="02020603050405020304" pitchFamily="18" charset="0"/>
                <a:cs typeface="Times New Roman" panose="02020603050405020304" pitchFamily="18" charset="0"/>
              </a:rPr>
              <a:t>Tenaga Kerja</a:t>
            </a: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545F3CE4-14C1-4C42-9BF1-862803450070}"/>
                  </a:ext>
                </a:extLst>
              </p:cNvPr>
              <p:cNvSpPr txBox="1"/>
              <p:nvPr/>
            </p:nvSpPr>
            <p:spPr>
              <a:xfrm>
                <a:off x="3525842" y="5567060"/>
                <a:ext cx="739588" cy="40722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b="1" i="1" smtClean="0">
                              <a:solidFill>
                                <a:schemeClr val="tx1"/>
                              </a:solidFill>
                              <a:latin typeface="Cambria Math" panose="02040503050406030204" pitchFamily="18" charset="0"/>
                            </a:rPr>
                          </m:ctrlPr>
                        </m:sSubPr>
                        <m:e>
                          <m:r>
                            <m:rPr>
                              <m:nor/>
                            </m:rPr>
                            <a:rPr lang="id-ID" b="1" i="0" smtClean="0">
                              <a:solidFill>
                                <a:schemeClr val="tx1"/>
                              </a:solidFill>
                              <a:latin typeface="Times New Roman" panose="02020603050405020304" pitchFamily="18" charset="0"/>
                              <a:cs typeface="Times New Roman" panose="02020603050405020304" pitchFamily="18" charset="0"/>
                            </a:rPr>
                            <m:t>L</m:t>
                          </m:r>
                        </m:e>
                        <m:sub>
                          <m:r>
                            <m:rPr>
                              <m:nor/>
                            </m:rPr>
                            <a:rPr lang="id-ID" b="0" i="0" smtClean="0">
                              <a:solidFill>
                                <a:schemeClr val="tx1"/>
                              </a:solidFill>
                              <a:latin typeface="Times New Roman" panose="02020603050405020304" pitchFamily="18" charset="0"/>
                              <a:cs typeface="Times New Roman" panose="02020603050405020304" pitchFamily="18" charset="0"/>
                            </a:rPr>
                            <m:t>p</m:t>
                          </m:r>
                        </m:sub>
                      </m:sSub>
                    </m:oMath>
                  </m:oMathPara>
                </a14:m>
                <a:endParaRPr lang="id-ID" b="1" dirty="0">
                  <a:solidFill>
                    <a:schemeClr val="tx1"/>
                  </a:solidFill>
                  <a:latin typeface="Times New Roman" panose="02020603050405020304" pitchFamily="18" charset="0"/>
                  <a:cs typeface="Times New Roman" panose="02020603050405020304" pitchFamily="18" charset="0"/>
                </a:endParaRPr>
              </a:p>
            </p:txBody>
          </p:sp>
        </mc:Choice>
        <mc:Fallback>
          <p:sp>
            <p:nvSpPr>
              <p:cNvPr id="14" name="TextBox 13">
                <a:extLst>
                  <a:ext uri="{FF2B5EF4-FFF2-40B4-BE49-F238E27FC236}">
                    <a16:creationId xmlns:a16="http://schemas.microsoft.com/office/drawing/2014/main" id="{545F3CE4-14C1-4C42-9BF1-862803450070}"/>
                  </a:ext>
                </a:extLst>
              </p:cNvPr>
              <p:cNvSpPr txBox="1">
                <a:spLocks noRot="1" noChangeAspect="1" noMove="1" noResize="1" noEditPoints="1" noAdjustHandles="1" noChangeArrowheads="1" noChangeShapeType="1" noTextEdit="1"/>
              </p:cNvSpPr>
              <p:nvPr/>
            </p:nvSpPr>
            <p:spPr>
              <a:xfrm>
                <a:off x="3525842" y="5567060"/>
                <a:ext cx="739588" cy="407227"/>
              </a:xfrm>
              <a:prstGeom prst="rect">
                <a:avLst/>
              </a:prstGeom>
              <a:blipFill>
                <a:blip r:embed="rId5"/>
                <a:stretch>
                  <a:fillRect b="-8955"/>
                </a:stretch>
              </a:blipFill>
            </p:spPr>
            <p:txBody>
              <a:bodyPr/>
              <a:lstStyle/>
              <a:p>
                <a:r>
                  <a:rPr lang="en-ID">
                    <a:noFill/>
                  </a:rPr>
                  <a:t> </a:t>
                </a:r>
              </a:p>
            </p:txBody>
          </p:sp>
        </mc:Fallback>
      </mc:AlternateContent>
      <p:cxnSp>
        <p:nvCxnSpPr>
          <p:cNvPr id="15" name="Straight Connector 14">
            <a:extLst>
              <a:ext uri="{FF2B5EF4-FFF2-40B4-BE49-F238E27FC236}">
                <a16:creationId xmlns:a16="http://schemas.microsoft.com/office/drawing/2014/main" id="{3A679980-C061-4730-B253-78E33440816F}"/>
              </a:ext>
            </a:extLst>
          </p:cNvPr>
          <p:cNvCxnSpPr/>
          <p:nvPr/>
        </p:nvCxnSpPr>
        <p:spPr>
          <a:xfrm flipV="1">
            <a:off x="2475403" y="4220571"/>
            <a:ext cx="927612" cy="10933"/>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FAC3CE8-F4FE-4D9A-8185-080FC2B8927C}"/>
              </a:ext>
            </a:extLst>
          </p:cNvPr>
          <p:cNvCxnSpPr/>
          <p:nvPr/>
        </p:nvCxnSpPr>
        <p:spPr>
          <a:xfrm flipV="1">
            <a:off x="2705967" y="3608855"/>
            <a:ext cx="1665376" cy="112349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5F2F0D6-787D-4BA7-B242-206A186F85EE}"/>
              </a:ext>
            </a:extLst>
          </p:cNvPr>
          <p:cNvCxnSpPr/>
          <p:nvPr/>
        </p:nvCxnSpPr>
        <p:spPr>
          <a:xfrm>
            <a:off x="3151115" y="3126985"/>
            <a:ext cx="1650691" cy="2127212"/>
          </a:xfrm>
          <a:prstGeom prst="line">
            <a:avLst/>
          </a:prstGeom>
          <a:ln w="5715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65B004C2-9A72-4B96-9F7E-3DFC10923807}"/>
                  </a:ext>
                </a:extLst>
              </p:cNvPr>
              <p:cNvSpPr txBox="1"/>
              <p:nvPr/>
            </p:nvSpPr>
            <p:spPr>
              <a:xfrm>
                <a:off x="1821678" y="3231504"/>
                <a:ext cx="739588" cy="35573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b="1" i="1" smtClean="0">
                              <a:solidFill>
                                <a:schemeClr val="tx1"/>
                              </a:solidFill>
                              <a:latin typeface="Cambria Math" panose="02040503050406030204" pitchFamily="18" charset="0"/>
                            </a:rPr>
                          </m:ctrlPr>
                        </m:sSubPr>
                        <m:e>
                          <m:r>
                            <m:rPr>
                              <m:nor/>
                            </m:rPr>
                            <a:rPr lang="id-ID" sz="1600" b="1" i="0" smtClean="0">
                              <a:solidFill>
                                <a:schemeClr val="tx1"/>
                              </a:solidFill>
                              <a:latin typeface="Times New Roman" panose="02020603050405020304" pitchFamily="18" charset="0"/>
                              <a:cs typeface="Times New Roman" panose="02020603050405020304" pitchFamily="18" charset="0"/>
                            </a:rPr>
                            <m:t>W</m:t>
                          </m:r>
                        </m:e>
                        <m:sub>
                          <m:r>
                            <m:rPr>
                              <m:nor/>
                            </m:rPr>
                            <a:rPr lang="id-ID" sz="1600" b="1" i="0" smtClean="0">
                              <a:solidFill>
                                <a:schemeClr val="tx1"/>
                              </a:solidFill>
                              <a:latin typeface="Times New Roman" panose="02020603050405020304" pitchFamily="18" charset="0"/>
                              <a:cs typeface="Times New Roman" panose="02020603050405020304" pitchFamily="18" charset="0"/>
                            </a:rPr>
                            <m:t>h</m:t>
                          </m:r>
                        </m:sub>
                      </m:sSub>
                    </m:oMath>
                  </m:oMathPara>
                </a14:m>
                <a:endParaRPr lang="id-ID" sz="1600" b="1" dirty="0">
                  <a:solidFill>
                    <a:schemeClr val="tx1"/>
                  </a:solidFill>
                  <a:latin typeface="Times New Roman" panose="02020603050405020304" pitchFamily="18" charset="0"/>
                  <a:cs typeface="Times New Roman" panose="02020603050405020304" pitchFamily="18" charset="0"/>
                </a:endParaRPr>
              </a:p>
            </p:txBody>
          </p:sp>
        </mc:Choice>
        <mc:Fallback>
          <p:sp>
            <p:nvSpPr>
              <p:cNvPr id="18" name="TextBox 17">
                <a:extLst>
                  <a:ext uri="{FF2B5EF4-FFF2-40B4-BE49-F238E27FC236}">
                    <a16:creationId xmlns:a16="http://schemas.microsoft.com/office/drawing/2014/main" id="{65B004C2-9A72-4B96-9F7E-3DFC10923807}"/>
                  </a:ext>
                </a:extLst>
              </p:cNvPr>
              <p:cNvSpPr txBox="1">
                <a:spLocks noRot="1" noChangeAspect="1" noMove="1" noResize="1" noEditPoints="1" noAdjustHandles="1" noChangeArrowheads="1" noChangeShapeType="1" noTextEdit="1"/>
              </p:cNvSpPr>
              <p:nvPr/>
            </p:nvSpPr>
            <p:spPr>
              <a:xfrm>
                <a:off x="1821678" y="3231504"/>
                <a:ext cx="739588" cy="355738"/>
              </a:xfrm>
              <a:prstGeom prst="rect">
                <a:avLst/>
              </a:prstGeom>
              <a:blipFill>
                <a:blip r:embed="rId6"/>
                <a:stretch>
                  <a:fillRect b="-5172"/>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4A5E95EE-D69C-4BAC-AB0C-0A2427283A77}"/>
                  </a:ext>
                </a:extLst>
              </p:cNvPr>
              <p:cNvSpPr txBox="1"/>
              <p:nvPr/>
            </p:nvSpPr>
            <p:spPr>
              <a:xfrm>
                <a:off x="4469822" y="5166637"/>
                <a:ext cx="1240843" cy="665439"/>
              </a:xfrm>
              <a:prstGeom prst="rect">
                <a:avLst/>
              </a:prstGeom>
              <a:noFill/>
            </p:spPr>
            <p:txBody>
              <a:bodyPr wrap="square" rtlCol="0">
                <a:spAutoFit/>
              </a:bodyPr>
              <a:lstStyle/>
              <a:p>
                <a14:m>
                  <m:oMath xmlns:m="http://schemas.openxmlformats.org/officeDocument/2006/math">
                    <m:sSub>
                      <m:sSubPr>
                        <m:ctrlPr>
                          <a:rPr lang="id-ID" b="1" i="1" smtClean="0">
                            <a:solidFill>
                              <a:schemeClr val="tx1"/>
                            </a:solidFill>
                            <a:latin typeface="Cambria Math" panose="02040503050406030204" pitchFamily="18" charset="0"/>
                          </a:rPr>
                        </m:ctrlPr>
                      </m:sSubPr>
                      <m:e>
                        <m:r>
                          <m:rPr>
                            <m:nor/>
                          </m:rPr>
                          <a:rPr lang="id-ID" b="1" i="0" smtClean="0">
                            <a:solidFill>
                              <a:schemeClr val="tx1"/>
                            </a:solidFill>
                            <a:latin typeface="Times New Roman" panose="02020603050405020304" pitchFamily="18" charset="0"/>
                            <a:cs typeface="Times New Roman" panose="02020603050405020304" pitchFamily="18" charset="0"/>
                          </a:rPr>
                          <m:t>S</m:t>
                        </m:r>
                      </m:e>
                      <m:sub>
                        <m:r>
                          <m:rPr>
                            <m:nor/>
                          </m:rPr>
                          <a:rPr lang="id-ID" b="1" i="0" smtClean="0">
                            <a:solidFill>
                              <a:schemeClr val="tx1"/>
                            </a:solidFill>
                            <a:latin typeface="Times New Roman" panose="02020603050405020304" pitchFamily="18" charset="0"/>
                            <a:cs typeface="Times New Roman" panose="02020603050405020304" pitchFamily="18" charset="0"/>
                          </a:rPr>
                          <m:t>L</m:t>
                        </m:r>
                      </m:sub>
                    </m:sSub>
                  </m:oMath>
                </a14:m>
                <a:r>
                  <a:rPr lang="id-ID" b="1" dirty="0">
                    <a:solidFill>
                      <a:schemeClr val="tx1"/>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id-ID" b="1" i="1">
                            <a:solidFill>
                              <a:schemeClr val="tx1"/>
                            </a:solidFill>
                            <a:latin typeface="Cambria Math" panose="02040503050406030204" pitchFamily="18" charset="0"/>
                          </a:rPr>
                        </m:ctrlPr>
                      </m:sSubPr>
                      <m:e>
                        <m:r>
                          <m:rPr>
                            <m:nor/>
                          </m:rPr>
                          <a:rPr lang="id-ID" b="1" i="0" smtClean="0">
                            <a:solidFill>
                              <a:schemeClr val="tx1"/>
                            </a:solidFill>
                            <a:latin typeface="Times New Roman" panose="02020603050405020304" pitchFamily="18" charset="0"/>
                            <a:cs typeface="Times New Roman" panose="02020603050405020304" pitchFamily="18" charset="0"/>
                          </a:rPr>
                          <m:t>MRP</m:t>
                        </m:r>
                      </m:e>
                      <m:sub>
                        <m:r>
                          <m:rPr>
                            <m:nor/>
                          </m:rPr>
                          <a:rPr lang="id-ID" b="1">
                            <a:solidFill>
                              <a:schemeClr val="tx1"/>
                            </a:solidFill>
                            <a:latin typeface="Times New Roman" panose="02020603050405020304" pitchFamily="18" charset="0"/>
                            <a:cs typeface="Times New Roman" panose="02020603050405020304" pitchFamily="18" charset="0"/>
                          </a:rPr>
                          <m:t>L</m:t>
                        </m:r>
                      </m:sub>
                    </m:sSub>
                  </m:oMath>
                </a14:m>
                <a:endParaRPr lang="id-ID" b="1" dirty="0">
                  <a:solidFill>
                    <a:schemeClr val="tx1"/>
                  </a:solidFill>
                  <a:latin typeface="Times New Roman" panose="02020603050405020304" pitchFamily="18" charset="0"/>
                  <a:cs typeface="Times New Roman" panose="02020603050405020304" pitchFamily="18" charset="0"/>
                </a:endParaRPr>
              </a:p>
            </p:txBody>
          </p:sp>
        </mc:Choice>
        <mc:Fallback>
          <p:sp>
            <p:nvSpPr>
              <p:cNvPr id="19" name="TextBox 18">
                <a:extLst>
                  <a:ext uri="{FF2B5EF4-FFF2-40B4-BE49-F238E27FC236}">
                    <a16:creationId xmlns:a16="http://schemas.microsoft.com/office/drawing/2014/main" id="{4A5E95EE-D69C-4BAC-AB0C-0A2427283A77}"/>
                  </a:ext>
                </a:extLst>
              </p:cNvPr>
              <p:cNvSpPr txBox="1">
                <a:spLocks noRot="1" noChangeAspect="1" noMove="1" noResize="1" noEditPoints="1" noAdjustHandles="1" noChangeArrowheads="1" noChangeShapeType="1" noTextEdit="1"/>
              </p:cNvSpPr>
              <p:nvPr/>
            </p:nvSpPr>
            <p:spPr>
              <a:xfrm>
                <a:off x="4469822" y="5166637"/>
                <a:ext cx="1240843" cy="665439"/>
              </a:xfrm>
              <a:prstGeom prst="rect">
                <a:avLst/>
              </a:prstGeom>
              <a:blipFill>
                <a:blip r:embed="rId7"/>
                <a:stretch>
                  <a:fillRect t="-5505" b="-458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6A381C44-A191-4993-B786-8354999DCFE9}"/>
                  </a:ext>
                </a:extLst>
              </p:cNvPr>
              <p:cNvSpPr txBox="1"/>
              <p:nvPr/>
            </p:nvSpPr>
            <p:spPr>
              <a:xfrm>
                <a:off x="4332285" y="3382596"/>
                <a:ext cx="980399" cy="347916"/>
              </a:xfrm>
              <a:prstGeom prst="rect">
                <a:avLst/>
              </a:prstGeom>
              <a:noFill/>
            </p:spPr>
            <p:txBody>
              <a:bodyPr wrap="square" rtlCol="0">
                <a:spAutoFit/>
              </a:bodyPr>
              <a:lstStyle/>
              <a:p>
                <a14:m>
                  <m:oMath xmlns:m="http://schemas.openxmlformats.org/officeDocument/2006/math">
                    <m:sSub>
                      <m:sSubPr>
                        <m:ctrlPr>
                          <a:rPr lang="id-ID" sz="1600" b="1" i="1" smtClean="0">
                            <a:solidFill>
                              <a:schemeClr val="tx1"/>
                            </a:solidFill>
                            <a:latin typeface="Cambria Math" panose="02040503050406030204" pitchFamily="18" charset="0"/>
                          </a:rPr>
                        </m:ctrlPr>
                      </m:sSubPr>
                      <m:e>
                        <m:r>
                          <m:rPr>
                            <m:nor/>
                          </m:rPr>
                          <a:rPr lang="id-ID" sz="1600" b="1" i="0" smtClean="0">
                            <a:solidFill>
                              <a:schemeClr val="tx1"/>
                            </a:solidFill>
                            <a:latin typeface="Times New Roman" panose="02020603050405020304" pitchFamily="18" charset="0"/>
                            <a:cs typeface="Times New Roman" panose="02020603050405020304" pitchFamily="18" charset="0"/>
                          </a:rPr>
                          <m:t>S</m:t>
                        </m:r>
                      </m:e>
                      <m:sub>
                        <m:r>
                          <m:rPr>
                            <m:nor/>
                          </m:rPr>
                          <a:rPr lang="id-ID" sz="1600" b="1" i="0" smtClean="0">
                            <a:solidFill>
                              <a:schemeClr val="tx1"/>
                            </a:solidFill>
                            <a:latin typeface="Times New Roman" panose="02020603050405020304" pitchFamily="18" charset="0"/>
                            <a:cs typeface="Times New Roman" panose="02020603050405020304" pitchFamily="18" charset="0"/>
                          </a:rPr>
                          <m:t>L</m:t>
                        </m:r>
                      </m:sub>
                    </m:sSub>
                  </m:oMath>
                </a14:m>
                <a:r>
                  <a:rPr lang="id-ID" sz="1600" b="1" dirty="0">
                    <a:solidFill>
                      <a:schemeClr val="tx1"/>
                    </a:solidFill>
                    <a:latin typeface="Times New Roman" panose="02020603050405020304" pitchFamily="18" charset="0"/>
                    <a:cs typeface="Times New Roman" panose="02020603050405020304" pitchFamily="18" charset="0"/>
                  </a:rPr>
                  <a:t>= AE</a:t>
                </a:r>
              </a:p>
            </p:txBody>
          </p:sp>
        </mc:Choice>
        <mc:Fallback>
          <p:sp>
            <p:nvSpPr>
              <p:cNvPr id="20" name="TextBox 19">
                <a:extLst>
                  <a:ext uri="{FF2B5EF4-FFF2-40B4-BE49-F238E27FC236}">
                    <a16:creationId xmlns:a16="http://schemas.microsoft.com/office/drawing/2014/main" id="{6A381C44-A191-4993-B786-8354999DCFE9}"/>
                  </a:ext>
                </a:extLst>
              </p:cNvPr>
              <p:cNvSpPr txBox="1">
                <a:spLocks noRot="1" noChangeAspect="1" noMove="1" noResize="1" noEditPoints="1" noAdjustHandles="1" noChangeArrowheads="1" noChangeShapeType="1" noTextEdit="1"/>
              </p:cNvSpPr>
              <p:nvPr/>
            </p:nvSpPr>
            <p:spPr>
              <a:xfrm>
                <a:off x="4332285" y="3382596"/>
                <a:ext cx="980399" cy="347916"/>
              </a:xfrm>
              <a:prstGeom prst="rect">
                <a:avLst/>
              </a:prstGeom>
              <a:blipFill>
                <a:blip r:embed="rId8"/>
                <a:stretch>
                  <a:fillRect t="-5263" b="-19298"/>
                </a:stretch>
              </a:blipFill>
            </p:spPr>
            <p:txBody>
              <a:bodyPr/>
              <a:lstStyle/>
              <a:p>
                <a:r>
                  <a:rPr lang="en-ID">
                    <a:noFill/>
                  </a:rPr>
                  <a:t> </a:t>
                </a:r>
              </a:p>
            </p:txBody>
          </p:sp>
        </mc:Fallback>
      </mc:AlternateContent>
      <p:sp>
        <p:nvSpPr>
          <p:cNvPr id="21" name="TextBox 20">
            <a:extLst>
              <a:ext uri="{FF2B5EF4-FFF2-40B4-BE49-F238E27FC236}">
                <a16:creationId xmlns:a16="http://schemas.microsoft.com/office/drawing/2014/main" id="{54C6C031-7934-45EF-9C57-48733C2ABF8D}"/>
              </a:ext>
            </a:extLst>
          </p:cNvPr>
          <p:cNvSpPr txBox="1"/>
          <p:nvPr/>
        </p:nvSpPr>
        <p:spPr>
          <a:xfrm>
            <a:off x="3364107" y="2792661"/>
            <a:ext cx="853143" cy="369332"/>
          </a:xfrm>
          <a:prstGeom prst="rect">
            <a:avLst/>
          </a:prstGeom>
          <a:noFill/>
        </p:spPr>
        <p:txBody>
          <a:bodyPr wrap="square" rtlCol="0">
            <a:spAutoFit/>
          </a:bodyPr>
          <a:lstStyle/>
          <a:p>
            <a:r>
              <a:rPr lang="id-ID" b="1" dirty="0">
                <a:latin typeface="Times New Roman" panose="02020603050405020304" pitchFamily="18" charset="0"/>
                <a:cs typeface="Times New Roman" panose="02020603050405020304" pitchFamily="18" charset="0"/>
              </a:rPr>
              <a:t>ME</a:t>
            </a:r>
          </a:p>
        </p:txBody>
      </p:sp>
      <p:sp>
        <p:nvSpPr>
          <p:cNvPr id="22" name="Rectangle 3">
            <a:extLst>
              <a:ext uri="{FF2B5EF4-FFF2-40B4-BE49-F238E27FC236}">
                <a16:creationId xmlns:a16="http://schemas.microsoft.com/office/drawing/2014/main" id="{CE760FF6-669C-4856-9F41-32C661C0E856}"/>
              </a:ext>
            </a:extLst>
          </p:cNvPr>
          <p:cNvSpPr txBox="1">
            <a:spLocks noChangeArrowheads="1"/>
          </p:cNvSpPr>
          <p:nvPr/>
        </p:nvSpPr>
        <p:spPr>
          <a:xfrm>
            <a:off x="5799869" y="2589768"/>
            <a:ext cx="4448680" cy="3651504"/>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lnSpc>
                <a:spcPct val="90000"/>
              </a:lnSpc>
              <a:buFont typeface="Courier New" panose="02070309020205020404" pitchFamily="49" charset="0"/>
              <a:buChar char="o"/>
            </a:pPr>
            <a:r>
              <a:rPr lang="id-ID" altLang="id-ID" sz="1800" dirty="0">
                <a:solidFill>
                  <a:schemeClr val="tx1"/>
                </a:solidFill>
                <a:latin typeface="Times New Roman" panose="02020603050405020304" pitchFamily="18" charset="0"/>
                <a:cs typeface="Times New Roman" panose="02020603050405020304" pitchFamily="18" charset="0"/>
              </a:rPr>
              <a:t>Keseimbangan Monopsoni tercapai jika ME = MRPL. Dengan tenaga kerja sebanyak Lm dan upah Wm &lt; Lp dengan upah Wp pada pasar persaingan sempurna.</a:t>
            </a:r>
          </a:p>
          <a:p>
            <a:pPr algn="just">
              <a:lnSpc>
                <a:spcPct val="90000"/>
              </a:lnSpc>
              <a:buFont typeface="Courier New" panose="02070309020205020404" pitchFamily="49" charset="0"/>
              <a:buChar char="o"/>
            </a:pPr>
            <a:r>
              <a:rPr lang="id-ID" altLang="id-ID" sz="1800" dirty="0">
                <a:solidFill>
                  <a:schemeClr val="tx1"/>
                </a:solidFill>
                <a:latin typeface="Times New Roman" panose="02020603050405020304" pitchFamily="18" charset="0"/>
                <a:cs typeface="Times New Roman" panose="02020603050405020304" pitchFamily="18" charset="0"/>
              </a:rPr>
              <a:t>Monopsoni tidak menetapkan upah sebesar Wh karena dapat membayar upah minimum sesuai kesediaan tenaga keja.</a:t>
            </a:r>
          </a:p>
          <a:p>
            <a:pPr algn="just">
              <a:lnSpc>
                <a:spcPct val="90000"/>
              </a:lnSpc>
              <a:buFont typeface="Courier New" panose="02070309020205020404" pitchFamily="49" charset="0"/>
              <a:buChar char="o"/>
            </a:pPr>
            <a:r>
              <a:rPr lang="id-ID" altLang="id-ID" sz="1800" dirty="0">
                <a:solidFill>
                  <a:schemeClr val="tx1"/>
                </a:solidFill>
                <a:latin typeface="Times New Roman" panose="02020603050405020304" pitchFamily="18" charset="0"/>
                <a:cs typeface="Times New Roman" panose="02020603050405020304" pitchFamily="18" charset="0"/>
              </a:rPr>
              <a:t>Selisih antara ME dan Wp merupakan eksploitasi monopsoni dalam upaya mencapai laba maksimum. Semakin inelastis kurva penawaran makin besar kemampuan eksploitasi monopsoni.</a:t>
            </a:r>
            <a:endParaRPr lang="en-US" altLang="id-ID" sz="1800" dirty="0">
              <a:solidFill>
                <a:schemeClr val="tx1"/>
              </a:solidFill>
              <a:latin typeface="Times New Roman" panose="02020603050405020304" pitchFamily="18" charset="0"/>
              <a:cs typeface="Times New Roman" panose="02020603050405020304" pitchFamily="18" charset="0"/>
            </a:endParaRPr>
          </a:p>
        </p:txBody>
      </p:sp>
      <p:sp>
        <p:nvSpPr>
          <p:cNvPr id="23" name="Rectangle 3">
            <a:extLst>
              <a:ext uri="{FF2B5EF4-FFF2-40B4-BE49-F238E27FC236}">
                <a16:creationId xmlns:a16="http://schemas.microsoft.com/office/drawing/2014/main" id="{05AFAA7C-A794-4064-9276-0D4B087CA662}"/>
              </a:ext>
            </a:extLst>
          </p:cNvPr>
          <p:cNvSpPr txBox="1">
            <a:spLocks noChangeArrowheads="1"/>
          </p:cNvSpPr>
          <p:nvPr/>
        </p:nvSpPr>
        <p:spPr>
          <a:xfrm>
            <a:off x="1435101" y="1433279"/>
            <a:ext cx="8770571" cy="1057531"/>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Monopsoni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adalah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suatu</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keadaan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dimana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dalam</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pasar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faktor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produksi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hanya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ada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satu</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pembeli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sehingga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mempunyai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kemampuan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menentukan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upah</a:t>
            </a:r>
            <a:endParaRPr lang="en-US" altLang="id-ID" dirty="0">
              <a:solidFill>
                <a:schemeClr val="tx1"/>
              </a:solidFill>
              <a:latin typeface="Times New Roman" panose="02020603050405020304" pitchFamily="18" charset="0"/>
              <a:cs typeface="Times New Roman" panose="02020603050405020304" pitchFamily="18" charset="0"/>
            </a:endParaRPr>
          </a:p>
          <a:p>
            <a:pPr>
              <a:buFontTx/>
              <a:buNone/>
            </a:pPr>
            <a:endParaRPr lang="en-US" altLang="id-ID" dirty="0">
              <a:solidFill>
                <a:schemeClr val="tx1"/>
              </a:solidFill>
              <a:latin typeface="Times New Roman" panose="02020603050405020304" pitchFamily="18" charset="0"/>
              <a:cs typeface="Times New Roman" panose="02020603050405020304" pitchFamily="18" charset="0"/>
            </a:endParaRPr>
          </a:p>
        </p:txBody>
      </p:sp>
      <p:cxnSp>
        <p:nvCxnSpPr>
          <p:cNvPr id="24" name="Straight Connector 23">
            <a:extLst>
              <a:ext uri="{FF2B5EF4-FFF2-40B4-BE49-F238E27FC236}">
                <a16:creationId xmlns:a16="http://schemas.microsoft.com/office/drawing/2014/main" id="{0326F605-F372-4390-A96E-8F8D7B38268E}"/>
              </a:ext>
            </a:extLst>
          </p:cNvPr>
          <p:cNvCxnSpPr/>
          <p:nvPr/>
        </p:nvCxnSpPr>
        <p:spPr>
          <a:xfrm flipV="1">
            <a:off x="2904855" y="3136865"/>
            <a:ext cx="620987" cy="1294483"/>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282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a:extLst>
              <a:ext uri="{FF2B5EF4-FFF2-40B4-BE49-F238E27FC236}">
                <a16:creationId xmlns:a16="http://schemas.microsoft.com/office/drawing/2014/main" id="{4686BC58-B7F4-452D-8DC7-DA1811F790A9}"/>
              </a:ext>
            </a:extLst>
          </p:cNvPr>
          <p:cNvCxnSpPr/>
          <p:nvPr/>
        </p:nvCxnSpPr>
        <p:spPr>
          <a:xfrm flipV="1">
            <a:off x="2625391" y="1905027"/>
            <a:ext cx="29295" cy="376762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39CA38EF-8E17-4042-96ED-6E0A730B3443}"/>
              </a:ext>
            </a:extLst>
          </p:cNvPr>
          <p:cNvCxnSpPr/>
          <p:nvPr/>
        </p:nvCxnSpPr>
        <p:spPr>
          <a:xfrm flipV="1">
            <a:off x="2625391" y="5660630"/>
            <a:ext cx="3473902" cy="1202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00A92D82-4BEF-41F1-93AC-30B10A2B3F68}"/>
              </a:ext>
            </a:extLst>
          </p:cNvPr>
          <p:cNvCxnSpPr/>
          <p:nvPr/>
        </p:nvCxnSpPr>
        <p:spPr>
          <a:xfrm>
            <a:off x="2662308" y="3450721"/>
            <a:ext cx="1424800" cy="9752"/>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FF7FC8B-B352-4C02-8E4C-F1B07729A100}"/>
              </a:ext>
            </a:extLst>
          </p:cNvPr>
          <p:cNvCxnSpPr/>
          <p:nvPr/>
        </p:nvCxnSpPr>
        <p:spPr>
          <a:xfrm>
            <a:off x="2686074" y="4101839"/>
            <a:ext cx="2083740" cy="1650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E3BFD9A-3F92-4F45-843B-4751189982DB}"/>
              </a:ext>
            </a:extLst>
          </p:cNvPr>
          <p:cNvCxnSpPr/>
          <p:nvPr/>
        </p:nvCxnSpPr>
        <p:spPr>
          <a:xfrm>
            <a:off x="3720822" y="3156152"/>
            <a:ext cx="0" cy="250447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FAEB14B-4ECD-4F17-93E5-BEC53C38DE77}"/>
              </a:ext>
            </a:extLst>
          </p:cNvPr>
          <p:cNvCxnSpPr/>
          <p:nvPr/>
        </p:nvCxnSpPr>
        <p:spPr>
          <a:xfrm>
            <a:off x="4749867" y="4097490"/>
            <a:ext cx="3626" cy="162652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D384441E-250D-454D-9E5C-4333FCA97E17}"/>
                  </a:ext>
                </a:extLst>
              </p:cNvPr>
              <p:cNvSpPr txBox="1"/>
              <p:nvPr/>
            </p:nvSpPr>
            <p:spPr>
              <a:xfrm>
                <a:off x="2062627" y="3230969"/>
                <a:ext cx="739588"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8" name="TextBox 7">
                <a:extLst>
                  <a:ext uri="{FF2B5EF4-FFF2-40B4-BE49-F238E27FC236}">
                    <a16:creationId xmlns:a16="http://schemas.microsoft.com/office/drawing/2014/main" id="{D384441E-250D-454D-9E5C-4333FCA97E17}"/>
                  </a:ext>
                </a:extLst>
              </p:cNvPr>
              <p:cNvSpPr txBox="1">
                <a:spLocks noRot="1" noChangeAspect="1" noMove="1" noResize="1" noEditPoints="1" noAdjustHandles="1" noChangeArrowheads="1" noChangeShapeType="1" noTextEdit="1"/>
              </p:cNvSpPr>
              <p:nvPr/>
            </p:nvSpPr>
            <p:spPr>
              <a:xfrm>
                <a:off x="2062627" y="3230969"/>
                <a:ext cx="739588" cy="338554"/>
              </a:xfrm>
              <a:prstGeom prst="rect">
                <a:avLst/>
              </a:prstGeom>
              <a:blipFill>
                <a:blip r:embed="rId2"/>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EF8E1C37-74F7-41ED-AC88-ECB8C18960DF}"/>
                  </a:ext>
                </a:extLst>
              </p:cNvPr>
              <p:cNvSpPr txBox="1"/>
              <p:nvPr/>
            </p:nvSpPr>
            <p:spPr>
              <a:xfrm>
                <a:off x="2049779" y="3836623"/>
                <a:ext cx="739588" cy="371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p</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9" name="TextBox 8">
                <a:extLst>
                  <a:ext uri="{FF2B5EF4-FFF2-40B4-BE49-F238E27FC236}">
                    <a16:creationId xmlns:a16="http://schemas.microsoft.com/office/drawing/2014/main" id="{EF8E1C37-74F7-41ED-AC88-ECB8C18960DF}"/>
                  </a:ext>
                </a:extLst>
              </p:cNvPr>
              <p:cNvSpPr txBox="1">
                <a:spLocks noRot="1" noChangeAspect="1" noMove="1" noResize="1" noEditPoints="1" noAdjustHandles="1" noChangeArrowheads="1" noChangeShapeType="1" noTextEdit="1"/>
              </p:cNvSpPr>
              <p:nvPr/>
            </p:nvSpPr>
            <p:spPr>
              <a:xfrm>
                <a:off x="2049779" y="3836623"/>
                <a:ext cx="739588" cy="371448"/>
              </a:xfrm>
              <a:prstGeom prst="rect">
                <a:avLst/>
              </a:prstGeom>
              <a:blipFill>
                <a:blip r:embed="rId3"/>
                <a:stretch>
                  <a:fillRect b="-655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08B6D7C5-C2EB-42CD-BBD9-699D8586F9F6}"/>
                  </a:ext>
                </a:extLst>
              </p:cNvPr>
              <p:cNvSpPr txBox="1"/>
              <p:nvPr/>
            </p:nvSpPr>
            <p:spPr>
              <a:xfrm>
                <a:off x="3743764" y="5640845"/>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m</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0" name="TextBox 9">
                <a:extLst>
                  <a:ext uri="{FF2B5EF4-FFF2-40B4-BE49-F238E27FC236}">
                    <a16:creationId xmlns:a16="http://schemas.microsoft.com/office/drawing/2014/main" id="{08B6D7C5-C2EB-42CD-BBD9-699D8586F9F6}"/>
                  </a:ext>
                </a:extLst>
              </p:cNvPr>
              <p:cNvSpPr txBox="1">
                <a:spLocks noRot="1" noChangeAspect="1" noMove="1" noResize="1" noEditPoints="1" noAdjustHandles="1" noChangeArrowheads="1" noChangeShapeType="1" noTextEdit="1"/>
              </p:cNvSpPr>
              <p:nvPr/>
            </p:nvSpPr>
            <p:spPr>
              <a:xfrm>
                <a:off x="3743764" y="5640845"/>
                <a:ext cx="739588" cy="381708"/>
              </a:xfrm>
              <a:prstGeom prst="rect">
                <a:avLst/>
              </a:prstGeom>
              <a:blipFill>
                <a:blip r:embed="rId4"/>
                <a:stretch>
                  <a:fillRect/>
                </a:stretch>
              </a:blipFill>
            </p:spPr>
            <p:txBody>
              <a:bodyPr/>
              <a:lstStyle/>
              <a:p>
                <a:r>
                  <a:rPr lang="en-ID">
                    <a:noFill/>
                  </a:rPr>
                  <a:t> </a:t>
                </a:r>
              </a:p>
            </p:txBody>
          </p:sp>
        </mc:Fallback>
      </mc:AlternateContent>
      <p:sp>
        <p:nvSpPr>
          <p:cNvPr id="11" name="TextBox 10">
            <a:extLst>
              <a:ext uri="{FF2B5EF4-FFF2-40B4-BE49-F238E27FC236}">
                <a16:creationId xmlns:a16="http://schemas.microsoft.com/office/drawing/2014/main" id="{007EE025-C78A-4EEC-AD19-F1782CEED5F1}"/>
              </a:ext>
            </a:extLst>
          </p:cNvPr>
          <p:cNvSpPr txBox="1"/>
          <p:nvPr/>
        </p:nvSpPr>
        <p:spPr>
          <a:xfrm>
            <a:off x="2270759" y="1560074"/>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12" name="TextBox 11">
            <a:extLst>
              <a:ext uri="{FF2B5EF4-FFF2-40B4-BE49-F238E27FC236}">
                <a16:creationId xmlns:a16="http://schemas.microsoft.com/office/drawing/2014/main" id="{9F77C93C-0DA9-47DB-9C16-CD754908CC6B}"/>
              </a:ext>
            </a:extLst>
          </p:cNvPr>
          <p:cNvSpPr txBox="1"/>
          <p:nvPr/>
        </p:nvSpPr>
        <p:spPr>
          <a:xfrm>
            <a:off x="5090821" y="5634502"/>
            <a:ext cx="1532968" cy="307777"/>
          </a:xfrm>
          <a:prstGeom prst="rect">
            <a:avLst/>
          </a:prstGeom>
          <a:noFill/>
        </p:spPr>
        <p:txBody>
          <a:bodyPr wrap="square" rtlCol="0">
            <a:spAutoFit/>
          </a:bodyPr>
          <a:lstStyle/>
          <a:p>
            <a:r>
              <a:rPr lang="id-ID" sz="1400" dirty="0">
                <a:latin typeface="Times New Roman" panose="02020603050405020304" pitchFamily="18" charset="0"/>
                <a:cs typeface="Times New Roman" panose="02020603050405020304" pitchFamily="18" charset="0"/>
              </a:rPr>
              <a:t>Tenaga Kerja</a:t>
            </a:r>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3591E542-81E6-4228-AF94-7A85395EF668}"/>
                  </a:ext>
                </a:extLst>
              </p:cNvPr>
              <p:cNvSpPr txBox="1"/>
              <p:nvPr/>
            </p:nvSpPr>
            <p:spPr>
              <a:xfrm>
                <a:off x="4400020" y="5649094"/>
                <a:ext cx="739588" cy="40722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p</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3" name="TextBox 12">
                <a:extLst>
                  <a:ext uri="{FF2B5EF4-FFF2-40B4-BE49-F238E27FC236}">
                    <a16:creationId xmlns:a16="http://schemas.microsoft.com/office/drawing/2014/main" id="{3591E542-81E6-4228-AF94-7A85395EF668}"/>
                  </a:ext>
                </a:extLst>
              </p:cNvPr>
              <p:cNvSpPr txBox="1">
                <a:spLocks noRot="1" noChangeAspect="1" noMove="1" noResize="1" noEditPoints="1" noAdjustHandles="1" noChangeArrowheads="1" noChangeShapeType="1" noTextEdit="1"/>
              </p:cNvSpPr>
              <p:nvPr/>
            </p:nvSpPr>
            <p:spPr>
              <a:xfrm>
                <a:off x="4400020" y="5649094"/>
                <a:ext cx="739588" cy="407227"/>
              </a:xfrm>
              <a:prstGeom prst="rect">
                <a:avLst/>
              </a:prstGeom>
              <a:blipFill>
                <a:blip r:embed="rId5"/>
                <a:stretch>
                  <a:fillRect b="-10606"/>
                </a:stretch>
              </a:blipFill>
            </p:spPr>
            <p:txBody>
              <a:bodyPr/>
              <a:lstStyle/>
              <a:p>
                <a:r>
                  <a:rPr lang="en-ID">
                    <a:noFill/>
                  </a:rPr>
                  <a:t> </a:t>
                </a:r>
              </a:p>
            </p:txBody>
          </p:sp>
        </mc:Fallback>
      </mc:AlternateContent>
      <p:cxnSp>
        <p:nvCxnSpPr>
          <p:cNvPr id="14" name="Straight Connector 13">
            <a:extLst>
              <a:ext uri="{FF2B5EF4-FFF2-40B4-BE49-F238E27FC236}">
                <a16:creationId xmlns:a16="http://schemas.microsoft.com/office/drawing/2014/main" id="{E20F355A-D6E0-494B-BA23-863F9DF75380}"/>
              </a:ext>
            </a:extLst>
          </p:cNvPr>
          <p:cNvCxnSpPr/>
          <p:nvPr/>
        </p:nvCxnSpPr>
        <p:spPr>
          <a:xfrm flipV="1">
            <a:off x="2625391" y="4650494"/>
            <a:ext cx="1108244" cy="2087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CA911-083C-45F7-8321-D72D5C9B453B}"/>
              </a:ext>
            </a:extLst>
          </p:cNvPr>
          <p:cNvCxnSpPr/>
          <p:nvPr/>
        </p:nvCxnSpPr>
        <p:spPr>
          <a:xfrm flipV="1">
            <a:off x="2901164" y="3652977"/>
            <a:ext cx="2651008" cy="146039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040AADD-77E9-42BA-8B98-9F63F7C69708}"/>
              </a:ext>
            </a:extLst>
          </p:cNvPr>
          <p:cNvCxnSpPr/>
          <p:nvPr/>
        </p:nvCxnSpPr>
        <p:spPr>
          <a:xfrm>
            <a:off x="3142272" y="2652920"/>
            <a:ext cx="2271220" cy="2090939"/>
          </a:xfrm>
          <a:prstGeom prst="line">
            <a:avLst/>
          </a:prstGeom>
          <a:ln w="5715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47256C55-5EC8-4F13-93A0-AE2ADE60CEF6}"/>
                  </a:ext>
                </a:extLst>
              </p:cNvPr>
              <p:cNvSpPr txBox="1"/>
              <p:nvPr/>
            </p:nvSpPr>
            <p:spPr>
              <a:xfrm>
                <a:off x="2055821" y="4463293"/>
                <a:ext cx="739588"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W</m:t>
                          </m:r>
                        </m:e>
                        <m:sub>
                          <m:r>
                            <m:rPr>
                              <m:nor/>
                            </m:rPr>
                            <a:rPr lang="id-ID" sz="1600" i="0" smtClean="0">
                              <a:solidFill>
                                <a:schemeClr val="tx1"/>
                              </a:solidFill>
                              <a:latin typeface="Times New Roman" panose="02020603050405020304" pitchFamily="18" charset="0"/>
                              <a:cs typeface="Times New Roman" panose="02020603050405020304" pitchFamily="18" charset="0"/>
                            </a:rPr>
                            <m:t>s</m:t>
                          </m:r>
                        </m:sub>
                      </m:sSub>
                    </m:oMath>
                  </m:oMathPara>
                </a14:m>
                <a:endParaRPr lang="id-ID" sz="1600" dirty="0">
                  <a:solidFill>
                    <a:schemeClr val="tx1"/>
                  </a:solidFill>
                  <a:latin typeface="Times New Roman" panose="02020603050405020304" pitchFamily="18" charset="0"/>
                  <a:cs typeface="Times New Roman" panose="02020603050405020304" pitchFamily="18" charset="0"/>
                </a:endParaRPr>
              </a:p>
            </p:txBody>
          </p:sp>
        </mc:Choice>
        <mc:Fallback>
          <p:sp>
            <p:nvSpPr>
              <p:cNvPr id="17" name="TextBox 16">
                <a:extLst>
                  <a:ext uri="{FF2B5EF4-FFF2-40B4-BE49-F238E27FC236}">
                    <a16:creationId xmlns:a16="http://schemas.microsoft.com/office/drawing/2014/main" id="{47256C55-5EC8-4F13-93A0-AE2ADE60CEF6}"/>
                  </a:ext>
                </a:extLst>
              </p:cNvPr>
              <p:cNvSpPr txBox="1">
                <a:spLocks noRot="1" noChangeAspect="1" noMove="1" noResize="1" noEditPoints="1" noAdjustHandles="1" noChangeArrowheads="1" noChangeShapeType="1" noTextEdit="1"/>
              </p:cNvSpPr>
              <p:nvPr/>
            </p:nvSpPr>
            <p:spPr>
              <a:xfrm>
                <a:off x="2055821" y="4463293"/>
                <a:ext cx="739588" cy="338554"/>
              </a:xfrm>
              <a:prstGeom prst="rect">
                <a:avLst/>
              </a:prstGeom>
              <a:blipFill>
                <a:blip r:embed="rId6"/>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4B81B3EA-EC1E-4596-A1CE-F26B56C877D4}"/>
                  </a:ext>
                </a:extLst>
              </p:cNvPr>
              <p:cNvSpPr txBox="1"/>
              <p:nvPr/>
            </p:nvSpPr>
            <p:spPr>
              <a:xfrm>
                <a:off x="5103735" y="4660929"/>
                <a:ext cx="1375893" cy="378886"/>
              </a:xfrm>
              <a:prstGeom prst="rect">
                <a:avLst/>
              </a:prstGeom>
              <a:noFill/>
            </p:spPr>
            <p:txBody>
              <a:bodyPr wrap="square" rtlCol="0">
                <a:spAutoFit/>
              </a:bodyPr>
              <a:lstStyle/>
              <a:p>
                <a14:m>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L</m:t>
                        </m:r>
                      </m:sub>
                    </m:sSub>
                  </m:oMath>
                </a14:m>
                <a:r>
                  <a:rPr lang="id-ID" dirty="0">
                    <a:solidFill>
                      <a:schemeClr val="tx1"/>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id-ID" i="1">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MRP</m:t>
                        </m:r>
                      </m:e>
                      <m:sub>
                        <m:r>
                          <m:rPr>
                            <m:nor/>
                          </m:rPr>
                          <a:rPr lang="id-ID">
                            <a:solidFill>
                              <a:schemeClr val="tx1"/>
                            </a:solidFill>
                            <a:latin typeface="Times New Roman" panose="02020603050405020304" pitchFamily="18" charset="0"/>
                            <a:cs typeface="Times New Roman" panose="02020603050405020304" pitchFamily="18" charset="0"/>
                          </a:rPr>
                          <m:t>L</m:t>
                        </m:r>
                      </m:sub>
                    </m:sSub>
                  </m:oMath>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8" name="TextBox 17">
                <a:extLst>
                  <a:ext uri="{FF2B5EF4-FFF2-40B4-BE49-F238E27FC236}">
                    <a16:creationId xmlns:a16="http://schemas.microsoft.com/office/drawing/2014/main" id="{4B81B3EA-EC1E-4596-A1CE-F26B56C877D4}"/>
                  </a:ext>
                </a:extLst>
              </p:cNvPr>
              <p:cNvSpPr txBox="1">
                <a:spLocks noRot="1" noChangeAspect="1" noMove="1" noResize="1" noEditPoints="1" noAdjustHandles="1" noChangeArrowheads="1" noChangeShapeType="1" noTextEdit="1"/>
              </p:cNvSpPr>
              <p:nvPr/>
            </p:nvSpPr>
            <p:spPr>
              <a:xfrm>
                <a:off x="5103735" y="4660929"/>
                <a:ext cx="1375893" cy="378886"/>
              </a:xfrm>
              <a:prstGeom prst="rect">
                <a:avLst/>
              </a:prstGeom>
              <a:blipFill>
                <a:blip r:embed="rId7"/>
                <a:stretch>
                  <a:fillRect t="-9677" b="-22581"/>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4A14767D-5E66-44D0-899D-892316D62E5C}"/>
                  </a:ext>
                </a:extLst>
              </p:cNvPr>
              <p:cNvSpPr txBox="1"/>
              <p:nvPr/>
            </p:nvSpPr>
            <p:spPr>
              <a:xfrm>
                <a:off x="5160396" y="3334479"/>
                <a:ext cx="980399" cy="347916"/>
              </a:xfrm>
              <a:prstGeom prst="rect">
                <a:avLst/>
              </a:prstGeom>
              <a:noFill/>
            </p:spPr>
            <p:txBody>
              <a:bodyPr wrap="square" rtlCol="0">
                <a:spAutoFit/>
              </a:bodyPr>
              <a:lstStyle/>
              <a:p>
                <a14:m>
                  <m:oMath xmlns:m="http://schemas.openxmlformats.org/officeDocument/2006/math">
                    <m:sSub>
                      <m:sSubPr>
                        <m:ctrlPr>
                          <a:rPr lang="id-ID" sz="1600" i="1" smtClean="0">
                            <a:solidFill>
                              <a:schemeClr val="tx1"/>
                            </a:solidFill>
                            <a:latin typeface="Cambria Math" panose="02040503050406030204" pitchFamily="18" charset="0"/>
                          </a:rPr>
                        </m:ctrlPr>
                      </m:sSubPr>
                      <m:e>
                        <m:r>
                          <m:rPr>
                            <m:nor/>
                          </m:rPr>
                          <a:rPr lang="id-ID" sz="1600" i="0" smtClean="0">
                            <a:solidFill>
                              <a:schemeClr val="tx1"/>
                            </a:solidFill>
                            <a:latin typeface="Times New Roman" panose="02020603050405020304" pitchFamily="18" charset="0"/>
                            <a:cs typeface="Times New Roman" panose="02020603050405020304" pitchFamily="18" charset="0"/>
                          </a:rPr>
                          <m:t>S</m:t>
                        </m:r>
                      </m:e>
                      <m:sub>
                        <m:r>
                          <m:rPr>
                            <m:nor/>
                          </m:rPr>
                          <a:rPr lang="id-ID" sz="1600" i="0" smtClean="0">
                            <a:solidFill>
                              <a:schemeClr val="tx1"/>
                            </a:solidFill>
                            <a:latin typeface="Times New Roman" panose="02020603050405020304" pitchFamily="18" charset="0"/>
                            <a:cs typeface="Times New Roman" panose="02020603050405020304" pitchFamily="18" charset="0"/>
                          </a:rPr>
                          <m:t>L</m:t>
                        </m:r>
                      </m:sub>
                    </m:sSub>
                  </m:oMath>
                </a14:m>
                <a:r>
                  <a:rPr lang="id-ID" sz="1600" dirty="0">
                    <a:solidFill>
                      <a:schemeClr val="tx1"/>
                    </a:solidFill>
                    <a:latin typeface="Times New Roman" panose="02020603050405020304" pitchFamily="18" charset="0"/>
                    <a:cs typeface="Times New Roman" panose="02020603050405020304" pitchFamily="18" charset="0"/>
                  </a:rPr>
                  <a:t>= AE</a:t>
                </a:r>
              </a:p>
            </p:txBody>
          </p:sp>
        </mc:Choice>
        <mc:Fallback>
          <p:sp>
            <p:nvSpPr>
              <p:cNvPr id="19" name="TextBox 18">
                <a:extLst>
                  <a:ext uri="{FF2B5EF4-FFF2-40B4-BE49-F238E27FC236}">
                    <a16:creationId xmlns:a16="http://schemas.microsoft.com/office/drawing/2014/main" id="{4A14767D-5E66-44D0-899D-892316D62E5C}"/>
                  </a:ext>
                </a:extLst>
              </p:cNvPr>
              <p:cNvSpPr txBox="1">
                <a:spLocks noRot="1" noChangeAspect="1" noMove="1" noResize="1" noEditPoints="1" noAdjustHandles="1" noChangeArrowheads="1" noChangeShapeType="1" noTextEdit="1"/>
              </p:cNvSpPr>
              <p:nvPr/>
            </p:nvSpPr>
            <p:spPr>
              <a:xfrm>
                <a:off x="5160396" y="3334479"/>
                <a:ext cx="980399" cy="347916"/>
              </a:xfrm>
              <a:prstGeom prst="rect">
                <a:avLst/>
              </a:prstGeom>
              <a:blipFill>
                <a:blip r:embed="rId8"/>
                <a:stretch>
                  <a:fillRect t="-5263" b="-19298"/>
                </a:stretch>
              </a:blipFill>
            </p:spPr>
            <p:txBody>
              <a:bodyPr/>
              <a:lstStyle/>
              <a:p>
                <a:r>
                  <a:rPr lang="en-ID">
                    <a:noFill/>
                  </a:rPr>
                  <a:t> </a:t>
                </a:r>
              </a:p>
            </p:txBody>
          </p:sp>
        </mc:Fallback>
      </mc:AlternateContent>
      <p:sp>
        <p:nvSpPr>
          <p:cNvPr id="20" name="TextBox 19">
            <a:extLst>
              <a:ext uri="{FF2B5EF4-FFF2-40B4-BE49-F238E27FC236}">
                <a16:creationId xmlns:a16="http://schemas.microsoft.com/office/drawing/2014/main" id="{B40E471E-3E29-4342-B0D8-DBD1592D6837}"/>
              </a:ext>
            </a:extLst>
          </p:cNvPr>
          <p:cNvSpPr txBox="1"/>
          <p:nvPr/>
        </p:nvSpPr>
        <p:spPr>
          <a:xfrm>
            <a:off x="3728387" y="2263611"/>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ME</a:t>
            </a:r>
          </a:p>
        </p:txBody>
      </p:sp>
      <p:cxnSp>
        <p:nvCxnSpPr>
          <p:cNvPr id="21" name="Straight Connector 20">
            <a:extLst>
              <a:ext uri="{FF2B5EF4-FFF2-40B4-BE49-F238E27FC236}">
                <a16:creationId xmlns:a16="http://schemas.microsoft.com/office/drawing/2014/main" id="{E8D494D3-E1D3-40BE-8858-D1A5AD57AD5E}"/>
              </a:ext>
            </a:extLst>
          </p:cNvPr>
          <p:cNvCxnSpPr/>
          <p:nvPr/>
        </p:nvCxnSpPr>
        <p:spPr>
          <a:xfrm flipV="1">
            <a:off x="3076725" y="2557548"/>
            <a:ext cx="902673" cy="2280879"/>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6C38D41-1A2A-4B72-8031-D5A43560EF25}"/>
              </a:ext>
            </a:extLst>
          </p:cNvPr>
          <p:cNvCxnSpPr/>
          <p:nvPr/>
        </p:nvCxnSpPr>
        <p:spPr>
          <a:xfrm>
            <a:off x="4103429" y="3485914"/>
            <a:ext cx="0" cy="22170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27A95EF-6FC2-44C0-B837-B9C791D21932}"/>
              </a:ext>
            </a:extLst>
          </p:cNvPr>
          <p:cNvCxnSpPr/>
          <p:nvPr/>
        </p:nvCxnSpPr>
        <p:spPr>
          <a:xfrm>
            <a:off x="3098805" y="3017467"/>
            <a:ext cx="1793368" cy="2559386"/>
          </a:xfrm>
          <a:prstGeom prst="line">
            <a:avLst/>
          </a:prstGeom>
          <a:ln w="57150">
            <a:prstDash val="dash"/>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12EAEA4-AE53-47B5-A53D-15C4ECCBAC1B}"/>
              </a:ext>
            </a:extLst>
          </p:cNvPr>
          <p:cNvSpPr txBox="1"/>
          <p:nvPr/>
        </p:nvSpPr>
        <p:spPr>
          <a:xfrm>
            <a:off x="4848207" y="5307685"/>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MR</a:t>
            </a:r>
          </a:p>
        </p:txBody>
      </p:sp>
      <mc:AlternateContent xmlns:mc="http://schemas.openxmlformats.org/markup-compatibility/2006">
        <mc:Choice xmlns:a14="http://schemas.microsoft.com/office/drawing/2010/main" Requires="a14">
          <p:sp>
            <p:nvSpPr>
              <p:cNvPr id="25" name="TextBox 24">
                <a:extLst>
                  <a:ext uri="{FF2B5EF4-FFF2-40B4-BE49-F238E27FC236}">
                    <a16:creationId xmlns:a16="http://schemas.microsoft.com/office/drawing/2014/main" id="{92059994-7DE4-4092-A6C4-213BAE0EECE7}"/>
                  </a:ext>
                </a:extLst>
              </p:cNvPr>
              <p:cNvSpPr txBox="1"/>
              <p:nvPr/>
            </p:nvSpPr>
            <p:spPr>
              <a:xfrm>
                <a:off x="3340939" y="5651988"/>
                <a:ext cx="73958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s</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5" name="TextBox 24">
                <a:extLst>
                  <a:ext uri="{FF2B5EF4-FFF2-40B4-BE49-F238E27FC236}">
                    <a16:creationId xmlns:a16="http://schemas.microsoft.com/office/drawing/2014/main" id="{92059994-7DE4-4092-A6C4-213BAE0EECE7}"/>
                  </a:ext>
                </a:extLst>
              </p:cNvPr>
              <p:cNvSpPr txBox="1">
                <a:spLocks noRot="1" noChangeAspect="1" noMove="1" noResize="1" noEditPoints="1" noAdjustHandles="1" noChangeArrowheads="1" noChangeShapeType="1" noTextEdit="1"/>
              </p:cNvSpPr>
              <p:nvPr/>
            </p:nvSpPr>
            <p:spPr>
              <a:xfrm>
                <a:off x="3340939" y="5651988"/>
                <a:ext cx="739588" cy="369332"/>
              </a:xfrm>
              <a:prstGeom prst="rect">
                <a:avLst/>
              </a:prstGeom>
              <a:blipFill>
                <a:blip r:embed="rId9"/>
                <a:stretch>
                  <a:fillRect/>
                </a:stretch>
              </a:blipFill>
            </p:spPr>
            <p:txBody>
              <a:bodyPr/>
              <a:lstStyle/>
              <a:p>
                <a:r>
                  <a:rPr lang="en-ID">
                    <a:noFill/>
                  </a:rPr>
                  <a:t> </a:t>
                </a:r>
              </a:p>
            </p:txBody>
          </p:sp>
        </mc:Fallback>
      </mc:AlternateContent>
      <p:sp>
        <p:nvSpPr>
          <p:cNvPr id="26" name="Rectangle 3">
            <a:extLst>
              <a:ext uri="{FF2B5EF4-FFF2-40B4-BE49-F238E27FC236}">
                <a16:creationId xmlns:a16="http://schemas.microsoft.com/office/drawing/2014/main" id="{C0E6A9E5-C419-4BD0-AEEC-0801834720BB}"/>
              </a:ext>
            </a:extLst>
          </p:cNvPr>
          <p:cNvSpPr txBox="1">
            <a:spLocks noChangeArrowheads="1"/>
          </p:cNvSpPr>
          <p:nvPr/>
        </p:nvSpPr>
        <p:spPr>
          <a:xfrm>
            <a:off x="6961117" y="1677333"/>
            <a:ext cx="3641607" cy="4039085"/>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lnSpc>
                <a:spcPct val="90000"/>
              </a:lnSpc>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Kondisi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monopoli</a:t>
            </a:r>
            <a:r>
              <a:rPr lang="en-US" altLang="id-ID" dirty="0">
                <a:solidFill>
                  <a:schemeClr val="tx1"/>
                </a:solidFill>
                <a:latin typeface="Times New Roman" panose="02020603050405020304" pitchFamily="18" charset="0"/>
                <a:cs typeface="Times New Roman" panose="02020603050405020304" pitchFamily="18" charset="0"/>
              </a:rPr>
              <a:t> bilateral </a:t>
            </a:r>
            <a:r>
              <a:rPr lang="en-US" altLang="id-ID" dirty="0" err="1">
                <a:solidFill>
                  <a:schemeClr val="tx1"/>
                </a:solidFill>
                <a:latin typeface="Times New Roman" panose="02020603050405020304" pitchFamily="18" charset="0"/>
                <a:cs typeface="Times New Roman" panose="02020603050405020304" pitchFamily="18" charset="0"/>
              </a:rPr>
              <a:t>terjadi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bila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memiliki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monopoli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misalnya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melalui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serikat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sementara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perusahaan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memiliki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monopsoni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Dalam</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keadaan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demikian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tingkat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upah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ditentukan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melalui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perundingan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antara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serikat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perusahaan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semakin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kuat</a:t>
            </a:r>
            <a:r>
              <a:rPr lang="en-US" altLang="id-ID" dirty="0">
                <a:solidFill>
                  <a:schemeClr val="tx1"/>
                </a:solidFill>
                <a:latin typeface="Times New Roman" panose="02020603050405020304" pitchFamily="18" charset="0"/>
                <a:cs typeface="Times New Roman" panose="02020603050405020304" pitchFamily="18" charset="0"/>
              </a:rPr>
              <a:t> TK </a:t>
            </a:r>
            <a:r>
              <a:rPr lang="en-US" altLang="id-ID" dirty="0" err="1">
                <a:solidFill>
                  <a:schemeClr val="tx1"/>
                </a:solidFill>
                <a:latin typeface="Times New Roman" panose="02020603050405020304" pitchFamily="18" charset="0"/>
                <a:cs typeface="Times New Roman" panose="02020603050405020304" pitchFamily="18" charset="0"/>
              </a:rPr>
              <a:t>upah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mengarah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Wm</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semakin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kuat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perusahaan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upah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mengarah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Ws</a:t>
            </a:r>
            <a:endParaRPr lang="en-US" altLang="id-ID" dirty="0">
              <a:solidFill>
                <a:schemeClr val="tx1"/>
              </a:solidFill>
              <a:latin typeface="Times New Roman" panose="02020603050405020304" pitchFamily="18" charset="0"/>
              <a:cs typeface="Times New Roman" panose="02020603050405020304" pitchFamily="18" charset="0"/>
            </a:endParaRPr>
          </a:p>
        </p:txBody>
      </p:sp>
      <p:sp>
        <p:nvSpPr>
          <p:cNvPr id="27" name="Rectangle 2">
            <a:extLst>
              <a:ext uri="{FF2B5EF4-FFF2-40B4-BE49-F238E27FC236}">
                <a16:creationId xmlns:a16="http://schemas.microsoft.com/office/drawing/2014/main" id="{0ACC433F-8D85-4B87-AD66-D7D2B6450BE4}"/>
              </a:ext>
            </a:extLst>
          </p:cNvPr>
          <p:cNvSpPr txBox="1">
            <a:spLocks noChangeArrowheads="1"/>
          </p:cNvSpPr>
          <p:nvPr/>
        </p:nvSpPr>
        <p:spPr>
          <a:xfrm>
            <a:off x="1589276" y="974599"/>
            <a:ext cx="9321798" cy="1078973"/>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dirty="0">
                <a:solidFill>
                  <a:schemeClr val="tx1"/>
                </a:solidFill>
                <a:latin typeface="Arial Black" panose="020B0A04020102020204" pitchFamily="34" charset="0"/>
              </a:rPr>
              <a:t>Monopoli Bilateral</a:t>
            </a:r>
            <a:endParaRPr lang="en-US" altLang="id-ID" sz="3600" dirty="0">
              <a:solidFill>
                <a:schemeClr val="tx1"/>
              </a:solidFill>
              <a:latin typeface="Arial Black" panose="020B0A04020102020204" pitchFamily="34" charset="0"/>
            </a:endParaRPr>
          </a:p>
        </p:txBody>
      </p:sp>
    </p:spTree>
    <p:extLst>
      <p:ext uri="{BB962C8B-B14F-4D97-AF65-F5344CB8AC3E}">
        <p14:creationId xmlns:p14="http://schemas.microsoft.com/office/powerpoint/2010/main" val="3099844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1FFC190-8084-4FE0-8041-5DAB60CEDAC2}"/>
              </a:ext>
            </a:extLst>
          </p:cNvPr>
          <p:cNvSpPr txBox="1">
            <a:spLocks noChangeArrowheads="1"/>
          </p:cNvSpPr>
          <p:nvPr/>
        </p:nvSpPr>
        <p:spPr>
          <a:xfrm>
            <a:off x="1647217" y="271165"/>
            <a:ext cx="8897565" cy="156071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tLang="id-ID" sz="3600" b="1" dirty="0">
                <a:latin typeface="Times New Roman" panose="02020603050405020304" pitchFamily="18" charset="0"/>
                <a:cs typeface="Times New Roman" panose="02020603050405020304" pitchFamily="18" charset="0"/>
              </a:rPr>
              <a:t>Pasar Tanah</a:t>
            </a:r>
            <a:endParaRPr lang="en-US" altLang="id-ID" sz="3600" b="1" dirty="0">
              <a:latin typeface="Times New Roman" panose="02020603050405020304" pitchFamily="18" charset="0"/>
              <a:cs typeface="Times New Roman" panose="02020603050405020304" pitchFamily="18" charset="0"/>
            </a:endParaRPr>
          </a:p>
        </p:txBody>
      </p:sp>
      <p:sp>
        <p:nvSpPr>
          <p:cNvPr id="3" name="Content Placeholder 3">
            <a:extLst>
              <a:ext uri="{FF2B5EF4-FFF2-40B4-BE49-F238E27FC236}">
                <a16:creationId xmlns:a16="http://schemas.microsoft.com/office/drawing/2014/main" id="{5C48FB69-F339-44B3-91E6-FB7D2DBB27EE}"/>
              </a:ext>
            </a:extLst>
          </p:cNvPr>
          <p:cNvSpPr txBox="1">
            <a:spLocks/>
          </p:cNvSpPr>
          <p:nvPr/>
        </p:nvSpPr>
        <p:spPr>
          <a:xfrm>
            <a:off x="1647217" y="1831881"/>
            <a:ext cx="10067269" cy="36515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Dari tanah muncul sewa tanah</a:t>
            </a:r>
          </a:p>
          <a:p>
            <a:pPr algn="just">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Tanah didapat dengan jalan: membeli, meminjam, atau menyewa </a:t>
            </a:r>
            <a:r>
              <a:rPr lang="id-ID" altLang="id-ID" dirty="0">
                <a:latin typeface="Times New Roman" panose="02020603050405020304" pitchFamily="18" charset="0"/>
                <a:cs typeface="Times New Roman" panose="02020603050405020304" pitchFamily="18" charset="0"/>
                <a:sym typeface="Wingdings" panose="05000000000000000000" pitchFamily="2" charset="2"/>
              </a:rPr>
              <a:t> biaya ganti rugi = harga sewa tanah</a:t>
            </a:r>
          </a:p>
          <a:p>
            <a:pPr algn="just">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sym typeface="Wingdings" panose="05000000000000000000" pitchFamily="2" charset="2"/>
              </a:rPr>
              <a:t>Penduduk dunia makin bertambah, apa akibatnya terhadap permintaan tanah ?</a:t>
            </a:r>
          </a:p>
          <a:p>
            <a:pPr algn="just">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sym typeface="Wingdings" panose="05000000000000000000" pitchFamily="2" charset="2"/>
              </a:rPr>
              <a:t>Meningkatnya permintaan tanah  t</a:t>
            </a:r>
            <a:r>
              <a:rPr lang="en-US" altLang="id-ID" dirty="0" err="1">
                <a:latin typeface="Times New Roman" panose="02020603050405020304" pitchFamily="18" charset="0"/>
                <a:cs typeface="Times New Roman" panose="02020603050405020304" pitchFamily="18" charset="0"/>
                <a:sym typeface="Wingdings" panose="05000000000000000000" pitchFamily="2" charset="2"/>
              </a:rPr>
              <a:t>i</a:t>
            </a:r>
            <a:r>
              <a:rPr lang="id-ID" altLang="id-ID" dirty="0">
                <a:latin typeface="Times New Roman" panose="02020603050405020304" pitchFamily="18" charset="0"/>
                <a:cs typeface="Times New Roman" panose="02020603050405020304" pitchFamily="18" charset="0"/>
                <a:sym typeface="Wingdings" panose="05000000000000000000" pitchFamily="2" charset="2"/>
              </a:rPr>
              <a:t>d</a:t>
            </a:r>
            <a:r>
              <a:rPr lang="en-US" altLang="id-ID" dirty="0">
                <a:latin typeface="Times New Roman" panose="02020603050405020304" pitchFamily="18" charset="0"/>
                <a:cs typeface="Times New Roman" panose="02020603050405020304" pitchFamily="18" charset="0"/>
                <a:sym typeface="Wingdings" panose="05000000000000000000" pitchFamily="2" charset="2"/>
              </a:rPr>
              <a:t>a</a:t>
            </a:r>
            <a:r>
              <a:rPr lang="id-ID" altLang="id-ID" dirty="0">
                <a:latin typeface="Times New Roman" panose="02020603050405020304" pitchFamily="18" charset="0"/>
                <a:cs typeface="Times New Roman" panose="02020603050405020304" pitchFamily="18" charset="0"/>
                <a:sym typeface="Wingdings" panose="05000000000000000000" pitchFamily="2" charset="2"/>
              </a:rPr>
              <a:t>k </a:t>
            </a:r>
            <a:r>
              <a:rPr lang="en-US" altLang="id-ID" dirty="0">
                <a:latin typeface="Times New Roman" panose="02020603050405020304" pitchFamily="18" charset="0"/>
                <a:cs typeface="Times New Roman" panose="02020603050405020304" pitchFamily="18" charset="0"/>
                <a:sym typeface="Wingdings" panose="05000000000000000000" pitchFamily="2" charset="2"/>
              </a:rPr>
              <a:t>mem</a:t>
            </a:r>
            <a:r>
              <a:rPr lang="id-ID" altLang="id-ID" dirty="0">
                <a:latin typeface="Times New Roman" panose="02020603050405020304" pitchFamily="18" charset="0"/>
                <a:cs typeface="Times New Roman" panose="02020603050405020304" pitchFamily="18" charset="0"/>
                <a:sym typeface="Wingdings" panose="05000000000000000000" pitchFamily="2" charset="2"/>
              </a:rPr>
              <a:t>pengaruh</a:t>
            </a:r>
            <a:r>
              <a:rPr lang="en-US" altLang="id-ID" dirty="0" err="1">
                <a:latin typeface="Times New Roman" panose="02020603050405020304" pitchFamily="18" charset="0"/>
                <a:cs typeface="Times New Roman" panose="02020603050405020304" pitchFamily="18" charset="0"/>
                <a:sym typeface="Wingdings" panose="05000000000000000000" pitchFamily="2" charset="2"/>
              </a:rPr>
              <a:t>i</a:t>
            </a:r>
            <a:r>
              <a:rPr lang="id-ID" altLang="id-ID" dirty="0">
                <a:latin typeface="Times New Roman" panose="02020603050405020304" pitchFamily="18" charset="0"/>
                <a:cs typeface="Times New Roman" panose="02020603050405020304" pitchFamily="18" charset="0"/>
                <a:sym typeface="Wingdings" panose="05000000000000000000" pitchFamily="2" charset="2"/>
              </a:rPr>
              <a:t> penawaran</a:t>
            </a:r>
            <a:r>
              <a:rPr lang="en-US" altLang="id-ID" dirty="0">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latin typeface="Times New Roman" panose="02020603050405020304" pitchFamily="18" charset="0"/>
                <a:cs typeface="Times New Roman" panose="02020603050405020304" pitchFamily="18" charset="0"/>
                <a:sym typeface="Wingdings" panose="05000000000000000000" pitchFamily="2" charset="2"/>
              </a:rPr>
              <a:t>tanah</a:t>
            </a:r>
            <a:r>
              <a:rPr lang="en-US" altLang="id-ID" dirty="0">
                <a:latin typeface="Times New Roman" panose="02020603050405020304" pitchFamily="18" charset="0"/>
                <a:cs typeface="Times New Roman" panose="02020603050405020304" pitchFamily="18" charset="0"/>
                <a:sym typeface="Wingdings" panose="05000000000000000000" pitchFamily="2" charset="2"/>
              </a:rPr>
              <a:t>. </a:t>
            </a:r>
            <a:r>
              <a:rPr lang="en-US" altLang="id-ID" i="1" dirty="0" err="1">
                <a:latin typeface="Times New Roman" panose="02020603050405020304" pitchFamily="18" charset="0"/>
                <a:cs typeface="Times New Roman" panose="02020603050405020304" pitchFamily="18" charset="0"/>
                <a:sym typeface="Wingdings" panose="05000000000000000000" pitchFamily="2" charset="2"/>
              </a:rPr>
              <a:t>Mengapa</a:t>
            </a:r>
            <a:r>
              <a:rPr lang="en-US" altLang="id-ID" i="1" dirty="0">
                <a:latin typeface="Times New Roman" panose="02020603050405020304" pitchFamily="18" charset="0"/>
                <a:cs typeface="Times New Roman" panose="02020603050405020304" pitchFamily="18" charset="0"/>
                <a:sym typeface="Wingdings" panose="05000000000000000000" pitchFamily="2" charset="2"/>
              </a:rPr>
              <a:t> ?</a:t>
            </a:r>
            <a:endParaRPr lang="id-ID" altLang="id-ID" i="1" dirty="0">
              <a:latin typeface="Times New Roman" panose="02020603050405020304" pitchFamily="18" charset="0"/>
              <a:cs typeface="Times New Roman" panose="02020603050405020304" pitchFamily="18" charset="0"/>
              <a:sym typeface="Wingdings" panose="05000000000000000000" pitchFamily="2" charset="2"/>
            </a:endParaRPr>
          </a:p>
          <a:p>
            <a:pPr algn="just">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Penawaran ini disebut penawaran inelastis sempurna. </a:t>
            </a:r>
            <a:endParaRPr lang="en-GB" alt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0394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3334EF0-A9D3-44B9-AFE6-1E927905E635}"/>
              </a:ext>
            </a:extLst>
          </p:cNvPr>
          <p:cNvSpPr txBox="1">
            <a:spLocks noChangeArrowheads="1"/>
          </p:cNvSpPr>
          <p:nvPr/>
        </p:nvSpPr>
        <p:spPr>
          <a:xfrm>
            <a:off x="1457966" y="179725"/>
            <a:ext cx="8897565" cy="156071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tLang="id-ID" sz="3600" b="1" dirty="0">
                <a:latin typeface="Times New Roman" panose="02020603050405020304" pitchFamily="18" charset="0"/>
                <a:cs typeface="Times New Roman" panose="02020603050405020304" pitchFamily="18" charset="0"/>
              </a:rPr>
              <a:t>Teori Sewa Tanah</a:t>
            </a:r>
            <a:endParaRPr lang="en-US" altLang="id-ID" sz="3600" b="1" dirty="0">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834C2BE6-1F45-43D2-852B-243D2952DC1B}"/>
              </a:ext>
            </a:extLst>
          </p:cNvPr>
          <p:cNvSpPr txBox="1">
            <a:spLocks noChangeArrowheads="1"/>
          </p:cNvSpPr>
          <p:nvPr/>
        </p:nvSpPr>
        <p:spPr>
          <a:xfrm>
            <a:off x="1584960" y="2049780"/>
            <a:ext cx="10142220" cy="4419600"/>
          </a:xfrm>
          <a:prstGeom prst="rect">
            <a:avLst/>
          </a:prstGeom>
        </p:spPr>
        <p:txBody>
          <a:bodyPr vert="horz" lIns="91440" tIns="45720" rIns="91440" bIns="45720" rtlCol="0">
            <a:normAutofit/>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marL="363538" indent="-363538" algn="just">
              <a:lnSpc>
                <a:spcPct val="80000"/>
              </a:lnSpc>
              <a:buFont typeface="+mj-lt"/>
              <a:buAutoNum type="alphaLcPeriod"/>
            </a:pPr>
            <a:r>
              <a:rPr lang="en-US" altLang="id-ID" sz="2400" dirty="0" err="1">
                <a:solidFill>
                  <a:schemeClr val="tx1"/>
                </a:solidFill>
                <a:latin typeface="Times New Roman" panose="02020603050405020304" pitchFamily="18" charset="0"/>
                <a:cs typeface="Times New Roman" panose="02020603050405020304" pitchFamily="18" charset="0"/>
              </a:rPr>
              <a:t>Teori</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perbedaan</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kesuburan</a:t>
            </a:r>
            <a:endParaRPr lang="id-ID" altLang="id-ID" sz="2400" dirty="0">
              <a:solidFill>
                <a:schemeClr val="tx1"/>
              </a:solidFill>
              <a:latin typeface="Times New Roman" panose="02020603050405020304" pitchFamily="18" charset="0"/>
              <a:cs typeface="Times New Roman" panose="02020603050405020304" pitchFamily="18" charset="0"/>
            </a:endParaRPr>
          </a:p>
          <a:p>
            <a:pPr marL="363538" indent="0" algn="just">
              <a:lnSpc>
                <a:spcPct val="80000"/>
              </a:lnSpc>
              <a:buNone/>
              <a:tabLst>
                <a:tab pos="363538" algn="l"/>
              </a:tabLst>
            </a:pPr>
            <a:r>
              <a:rPr lang="en-US" altLang="id-ID" dirty="0">
                <a:solidFill>
                  <a:schemeClr val="tx1"/>
                </a:solidFill>
                <a:latin typeface="Times New Roman" panose="02020603050405020304" pitchFamily="18" charset="0"/>
                <a:cs typeface="Times New Roman" panose="02020603050405020304" pitchFamily="18" charset="0"/>
              </a:rPr>
              <a:t>David Ricardo (</a:t>
            </a:r>
            <a:r>
              <a:rPr lang="en-US" altLang="id-ID" dirty="0" err="1">
                <a:solidFill>
                  <a:schemeClr val="tx1"/>
                </a:solidFill>
                <a:latin typeface="Times New Roman" panose="02020603050405020304" pitchFamily="18" charset="0"/>
                <a:cs typeface="Times New Roman" panose="02020603050405020304" pitchFamily="18" charset="0"/>
              </a:rPr>
              <a:t>Klasik</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sewa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tanah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dibayar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karena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adany</a:t>
            </a:r>
            <a:r>
              <a:rPr lang="id-ID" altLang="id-ID" dirty="0">
                <a:solidFill>
                  <a:schemeClr val="tx1"/>
                </a:solidFill>
                <a:latin typeface="Times New Roman" panose="02020603050405020304" pitchFamily="18" charset="0"/>
                <a:cs typeface="Times New Roman" panose="02020603050405020304" pitchFamily="18" charset="0"/>
              </a:rPr>
              <a:t>a </a:t>
            </a:r>
            <a:r>
              <a:rPr lang="en-US" altLang="id-ID" dirty="0" err="1">
                <a:solidFill>
                  <a:schemeClr val="tx1"/>
                </a:solidFill>
                <a:latin typeface="Times New Roman" panose="02020603050405020304" pitchFamily="18" charset="0"/>
                <a:cs typeface="Times New Roman" panose="02020603050405020304" pitchFamily="18" charset="0"/>
              </a:rPr>
              <a:t>perbedaan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kesuburan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tanah</a:t>
            </a:r>
            <a:r>
              <a:rPr lang="en-US" altLang="id-ID" dirty="0">
                <a:solidFill>
                  <a:schemeClr val="tx1"/>
                </a:solidFill>
                <a:latin typeface="Times New Roman" panose="02020603050405020304" pitchFamily="18" charset="0"/>
                <a:cs typeface="Times New Roman" panose="02020603050405020304" pitchFamily="18" charset="0"/>
              </a:rPr>
              <a:t>.</a:t>
            </a:r>
            <a:endParaRPr lang="id-ID" altLang="id-ID" dirty="0">
              <a:solidFill>
                <a:schemeClr val="tx1"/>
              </a:solidFill>
              <a:latin typeface="Times New Roman" panose="02020603050405020304" pitchFamily="18" charset="0"/>
              <a:cs typeface="Times New Roman" panose="02020603050405020304" pitchFamily="18" charset="0"/>
            </a:endParaRPr>
          </a:p>
          <a:p>
            <a:pPr marL="363538" indent="0" algn="just">
              <a:lnSpc>
                <a:spcPct val="80000"/>
              </a:lnSpc>
              <a:buNone/>
              <a:tabLst>
                <a:tab pos="363538" algn="l"/>
              </a:tabLst>
            </a:pPr>
            <a:r>
              <a:rPr lang="en-US" altLang="id-ID" dirty="0">
                <a:solidFill>
                  <a:schemeClr val="tx1"/>
                </a:solidFill>
                <a:latin typeface="Times New Roman" panose="02020603050405020304" pitchFamily="18" charset="0"/>
                <a:cs typeface="Times New Roman" panose="02020603050405020304" pitchFamily="18" charset="0"/>
              </a:rPr>
              <a:t>Tanah </a:t>
            </a:r>
            <a:r>
              <a:rPr lang="en-US" altLang="id-ID" dirty="0" err="1">
                <a:solidFill>
                  <a:schemeClr val="tx1"/>
                </a:solidFill>
                <a:latin typeface="Times New Roman" panose="02020603050405020304" pitchFamily="18" charset="0"/>
                <a:cs typeface="Times New Roman" panose="02020603050405020304" pitchFamily="18" charset="0"/>
              </a:rPr>
              <a:t>yg</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subur</a:t>
            </a:r>
            <a:r>
              <a:rPr lang="id-ID" altLang="id-ID" dirty="0">
                <a:solidFill>
                  <a:schemeClr val="tx1"/>
                </a:solidFill>
                <a:latin typeface="Times New Roman" panose="02020603050405020304" pitchFamily="18" charset="0"/>
                <a:cs typeface="Times New Roman" panose="02020603050405020304" pitchFamily="18" charset="0"/>
              </a:rPr>
              <a:t> </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bayar</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sewa</a:t>
            </a:r>
            <a:r>
              <a:rPr lang="id-ID"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t>
            </a:r>
            <a:r>
              <a:rPr lang="id-ID"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hasilnya</a:t>
            </a:r>
            <a:endParaRPr lang="id-ID"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endParaRPr>
          </a:p>
          <a:p>
            <a:pPr marL="363538" indent="0" algn="just">
              <a:lnSpc>
                <a:spcPct val="80000"/>
              </a:lnSpc>
              <a:buNone/>
              <a:tabLst>
                <a:tab pos="363538" algn="l"/>
              </a:tabLst>
            </a:pP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Tanah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yg</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tidak</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subur</a:t>
            </a:r>
            <a:r>
              <a:rPr lang="id-ID"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tidak</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bayar</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sewa</a:t>
            </a:r>
            <a:endPar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endParaRPr>
          </a:p>
          <a:p>
            <a:pPr marL="0" indent="0" algn="just">
              <a:lnSpc>
                <a:spcPct val="80000"/>
              </a:lnSpc>
              <a:buNone/>
            </a:pPr>
            <a:endParaRPr lang="id-ID" altLang="id-ID" sz="2200" dirty="0">
              <a:solidFill>
                <a:schemeClr val="tx1"/>
              </a:solidFill>
              <a:latin typeface="Times New Roman" panose="02020603050405020304" pitchFamily="18" charset="0"/>
              <a:cs typeface="Times New Roman" panose="02020603050405020304" pitchFamily="18" charset="0"/>
            </a:endParaRPr>
          </a:p>
          <a:p>
            <a:pPr marL="363538" indent="-363538" algn="just">
              <a:lnSpc>
                <a:spcPct val="80000"/>
              </a:lnSpc>
              <a:buFont typeface="+mj-lt"/>
              <a:buAutoNum type="alphaLcPeriod" startAt="2"/>
            </a:pPr>
            <a:r>
              <a:rPr lang="en-US" altLang="id-ID" sz="2400" dirty="0" err="1">
                <a:solidFill>
                  <a:schemeClr val="tx1"/>
                </a:solidFill>
                <a:latin typeface="Times New Roman" panose="02020603050405020304" pitchFamily="18" charset="0"/>
                <a:cs typeface="Times New Roman" panose="02020603050405020304" pitchFamily="18" charset="0"/>
              </a:rPr>
              <a:t>Teori</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sewa</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sesuai</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hukum</a:t>
            </a:r>
            <a:r>
              <a:rPr lang="en-US" altLang="id-ID" sz="2400" dirty="0">
                <a:solidFill>
                  <a:schemeClr val="tx1"/>
                </a:solidFill>
                <a:latin typeface="Times New Roman" panose="02020603050405020304" pitchFamily="18" charset="0"/>
                <a:cs typeface="Times New Roman" panose="02020603050405020304" pitchFamily="18" charset="0"/>
              </a:rPr>
              <a:t> </a:t>
            </a:r>
            <a:r>
              <a:rPr lang="en-US" altLang="id-ID" sz="2400" dirty="0" err="1">
                <a:solidFill>
                  <a:schemeClr val="tx1"/>
                </a:solidFill>
                <a:latin typeface="Times New Roman" panose="02020603050405020304" pitchFamily="18" charset="0"/>
                <a:cs typeface="Times New Roman" panose="02020603050405020304" pitchFamily="18" charset="0"/>
              </a:rPr>
              <a:t>permintaan</a:t>
            </a:r>
            <a:r>
              <a:rPr lang="en-US" altLang="id-ID" sz="2400" dirty="0">
                <a:solidFill>
                  <a:schemeClr val="tx1"/>
                </a:solidFill>
                <a:latin typeface="Times New Roman" panose="02020603050405020304" pitchFamily="18" charset="0"/>
                <a:cs typeface="Times New Roman" panose="02020603050405020304" pitchFamily="18" charset="0"/>
              </a:rPr>
              <a:t> &amp; </a:t>
            </a:r>
            <a:r>
              <a:rPr lang="en-US" altLang="id-ID" sz="2400" dirty="0" err="1">
                <a:solidFill>
                  <a:schemeClr val="tx1"/>
                </a:solidFill>
                <a:latin typeface="Times New Roman" panose="02020603050405020304" pitchFamily="18" charset="0"/>
                <a:cs typeface="Times New Roman" panose="02020603050405020304" pitchFamily="18" charset="0"/>
              </a:rPr>
              <a:t>penawaran</a:t>
            </a:r>
            <a:r>
              <a:rPr lang="en-US" altLang="id-ID" sz="2400" dirty="0">
                <a:solidFill>
                  <a:schemeClr val="tx1"/>
                </a:solidFill>
                <a:latin typeface="Times New Roman" panose="02020603050405020304" pitchFamily="18" charset="0"/>
                <a:cs typeface="Times New Roman" panose="02020603050405020304" pitchFamily="18" charset="0"/>
              </a:rPr>
              <a:t> </a:t>
            </a:r>
            <a:endParaRPr lang="id-ID" altLang="id-ID" sz="2400" dirty="0">
              <a:solidFill>
                <a:schemeClr val="tx1"/>
              </a:solidFill>
              <a:latin typeface="Times New Roman" panose="02020603050405020304" pitchFamily="18" charset="0"/>
              <a:cs typeface="Times New Roman" panose="02020603050405020304" pitchFamily="18" charset="0"/>
            </a:endParaRPr>
          </a:p>
          <a:p>
            <a:pPr marL="363538" indent="0" algn="just">
              <a:lnSpc>
                <a:spcPct val="80000"/>
              </a:lnSpc>
              <a:buNone/>
            </a:pPr>
            <a:r>
              <a:rPr lang="en-US" altLang="id-ID" dirty="0" err="1">
                <a:solidFill>
                  <a:schemeClr val="tx1"/>
                </a:solidFill>
                <a:latin typeface="Times New Roman" panose="02020603050405020304" pitchFamily="18" charset="0"/>
                <a:cs typeface="Times New Roman" panose="02020603050405020304" pitchFamily="18" charset="0"/>
              </a:rPr>
              <a:t>Permintaan</a:t>
            </a:r>
            <a:r>
              <a:rPr lang="en-US" altLang="id-ID" dirty="0">
                <a:solidFill>
                  <a:schemeClr val="tx1"/>
                </a:solidFill>
                <a:latin typeface="Times New Roman" panose="02020603050405020304" pitchFamily="18" charset="0"/>
                <a:cs typeface="Times New Roman" panose="02020603050405020304" pitchFamily="18" charset="0"/>
              </a:rPr>
              <a:t> ⁭↑ </a:t>
            </a:r>
            <a:r>
              <a:rPr lang="en-US" altLang="id-ID" dirty="0" err="1">
                <a:solidFill>
                  <a:schemeClr val="tx1"/>
                </a:solidFill>
                <a:latin typeface="Times New Roman" panose="02020603050405020304" pitchFamily="18" charset="0"/>
                <a:cs typeface="Times New Roman" panose="02020603050405020304" pitchFamily="18" charset="0"/>
              </a:rPr>
              <a:t>penawaran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tetap</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harga</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sewa</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id-ID" dirty="0" err="1">
                <a:solidFill>
                  <a:schemeClr val="tx1"/>
                </a:solidFill>
                <a:latin typeface="Times New Roman" panose="02020603050405020304" pitchFamily="18" charset="0"/>
                <a:cs typeface="Times New Roman" panose="02020603050405020304" pitchFamily="18" charset="0"/>
                <a:sym typeface="Wingdings" panose="05000000000000000000" pitchFamily="2" charset="2"/>
              </a:rPr>
              <a:t>tanah</a:t>
            </a:r>
            <a:r>
              <a:rPr lang="en-US"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endParaRPr lang="id-ID" altLang="id-ID"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endParaRPr>
          </a:p>
          <a:p>
            <a:pPr marL="363538" indent="0" algn="just">
              <a:lnSpc>
                <a:spcPct val="80000"/>
              </a:lnSpc>
              <a:buNone/>
            </a:pPr>
            <a:r>
              <a:rPr lang="en-US" altLang="id-ID" dirty="0" err="1">
                <a:solidFill>
                  <a:schemeClr val="tx1"/>
                </a:solidFill>
                <a:latin typeface="Times New Roman" panose="02020603050405020304" pitchFamily="18" charset="0"/>
                <a:cs typeface="Times New Roman" panose="02020603050405020304" pitchFamily="18" charset="0"/>
              </a:rPr>
              <a:t>Akibatnya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sewa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tanah</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bukan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lagi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kesuburannya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tetapi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tergantung</a:t>
            </a:r>
            <a:r>
              <a:rPr lang="en-US" altLang="id-ID" dirty="0">
                <a:solidFill>
                  <a:schemeClr val="tx1"/>
                </a:solidFill>
                <a:latin typeface="Times New Roman" panose="02020603050405020304" pitchFamily="18" charset="0"/>
                <a:cs typeface="Times New Roman" panose="02020603050405020304" pitchFamily="18" charset="0"/>
              </a:rPr>
              <a:t> pad</a:t>
            </a:r>
            <a:r>
              <a:rPr lang="id-ID" altLang="id-ID" dirty="0">
                <a:solidFill>
                  <a:schemeClr val="tx1"/>
                </a:solidFill>
                <a:latin typeface="Times New Roman" panose="02020603050405020304" pitchFamily="18" charset="0"/>
                <a:cs typeface="Times New Roman" panose="02020603050405020304" pitchFamily="18" charset="0"/>
              </a:rPr>
              <a:t>a </a:t>
            </a:r>
            <a:r>
              <a:rPr lang="en-US" altLang="id-ID" dirty="0" err="1">
                <a:solidFill>
                  <a:schemeClr val="tx1"/>
                </a:solidFill>
                <a:latin typeface="Times New Roman" panose="02020603050405020304" pitchFamily="18" charset="0"/>
                <a:cs typeface="Times New Roman" panose="02020603050405020304" pitchFamily="18" charset="0"/>
              </a:rPr>
              <a:t>peruntukan,hasil</a:t>
            </a:r>
            <a:r>
              <a:rPr lang="en-US" altLang="id-ID" dirty="0">
                <a:solidFill>
                  <a:schemeClr val="tx1"/>
                </a:solidFill>
                <a:latin typeface="Times New Roman" panose="02020603050405020304" pitchFamily="18" charset="0"/>
                <a:cs typeface="Times New Roman" panose="02020603050405020304" pitchFamily="18" charset="0"/>
              </a:rPr>
              <a:t> yang </a:t>
            </a:r>
            <a:r>
              <a:rPr lang="en-US" altLang="id-ID" dirty="0" err="1">
                <a:solidFill>
                  <a:schemeClr val="tx1"/>
                </a:solidFill>
                <a:latin typeface="Times New Roman" panose="02020603050405020304" pitchFamily="18" charset="0"/>
                <a:cs typeface="Times New Roman" panose="02020603050405020304" pitchFamily="18" charset="0"/>
              </a:rPr>
              <a:t>didapat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interkasi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permintaan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penawaran</a:t>
            </a:r>
            <a:endParaRPr lang="en-US" altLang="id-ID" dirty="0">
              <a:solidFill>
                <a:schemeClr val="tx1"/>
              </a:solidFill>
              <a:latin typeface="Times New Roman" panose="02020603050405020304" pitchFamily="18" charset="0"/>
              <a:cs typeface="Times New Roman" panose="02020603050405020304" pitchFamily="18" charset="0"/>
            </a:endParaRPr>
          </a:p>
          <a:p>
            <a:pPr marL="609600" indent="-609600">
              <a:lnSpc>
                <a:spcPct val="80000"/>
              </a:lnSpc>
              <a:buFont typeface="Corbel" panose="020B0503020204020204" pitchFamily="34" charset="0"/>
              <a:buNone/>
            </a:pPr>
            <a:endParaRPr lang="en-US" altLang="id-ID" dirty="0">
              <a:solidFill>
                <a:schemeClr val="tx1"/>
              </a:solidFill>
              <a:latin typeface="Times New Roman" panose="02020603050405020304" pitchFamily="18" charset="0"/>
              <a:cs typeface="Times New Roman" panose="02020603050405020304" pitchFamily="18" charset="0"/>
            </a:endParaRPr>
          </a:p>
          <a:p>
            <a:pPr marL="609600" indent="-609600">
              <a:lnSpc>
                <a:spcPct val="80000"/>
              </a:lnSpc>
              <a:buFont typeface="Corbel" panose="020B0503020204020204" pitchFamily="34" charset="0"/>
              <a:buNone/>
            </a:pPr>
            <a:r>
              <a:rPr lang="en-US" altLang="id-ID"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80888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C2C88D5-4A66-4470-9D97-C38640924414}"/>
              </a:ext>
            </a:extLst>
          </p:cNvPr>
          <p:cNvSpPr txBox="1">
            <a:spLocks noChangeArrowheads="1"/>
          </p:cNvSpPr>
          <p:nvPr/>
        </p:nvSpPr>
        <p:spPr>
          <a:xfrm>
            <a:off x="1910082" y="1159064"/>
            <a:ext cx="8897565" cy="78435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tLang="id-ID" sz="3600" b="1" dirty="0">
                <a:latin typeface="Times New Roman" panose="02020603050405020304" pitchFamily="18" charset="0"/>
                <a:cs typeface="Times New Roman" panose="02020603050405020304" pitchFamily="18" charset="0"/>
              </a:rPr>
              <a:t>Faktor Produksi Pokok</a:t>
            </a:r>
            <a:endParaRPr lang="en-US" altLang="id-ID" sz="3600" b="1" dirty="0">
              <a:latin typeface="Times New Roman" panose="02020603050405020304" pitchFamily="18" charset="0"/>
              <a:cs typeface="Times New Roman" panose="02020603050405020304" pitchFamily="18" charset="0"/>
            </a:endParaRPr>
          </a:p>
        </p:txBody>
      </p:sp>
      <p:sp>
        <p:nvSpPr>
          <p:cNvPr id="9" name="Rectangle 3">
            <a:extLst>
              <a:ext uri="{FF2B5EF4-FFF2-40B4-BE49-F238E27FC236}">
                <a16:creationId xmlns:a16="http://schemas.microsoft.com/office/drawing/2014/main" id="{D16B3EA6-9B95-45FF-BB02-1E443C37AD7C}"/>
              </a:ext>
            </a:extLst>
          </p:cNvPr>
          <p:cNvSpPr txBox="1">
            <a:spLocks noChangeArrowheads="1"/>
          </p:cNvSpPr>
          <p:nvPr/>
        </p:nvSpPr>
        <p:spPr>
          <a:xfrm>
            <a:off x="2339340" y="2047432"/>
            <a:ext cx="8770571" cy="17473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Tenaga Kerja, balas jasa berupa upah/gaji</a:t>
            </a:r>
          </a:p>
          <a:p>
            <a:pPr algn="l">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Barang Modal (Mesin dan Tanah), balas jasa berupa sewa</a:t>
            </a:r>
          </a:p>
          <a:p>
            <a:pPr algn="l">
              <a:buFont typeface="Courier New" panose="02070309020205020404" pitchFamily="49" charset="0"/>
              <a:buChar char="o"/>
            </a:pPr>
            <a:r>
              <a:rPr lang="id-ID" altLang="id-ID" dirty="0">
                <a:latin typeface="Times New Roman" panose="02020603050405020304" pitchFamily="18" charset="0"/>
                <a:cs typeface="Times New Roman" panose="02020603050405020304" pitchFamily="18" charset="0"/>
              </a:rPr>
              <a:t>Uang, balas jasa berupa bunga</a:t>
            </a:r>
            <a:endParaRPr lang="en-US" alt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732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A0701A9-F53D-4499-BC99-E57C89125334}"/>
              </a:ext>
            </a:extLst>
          </p:cNvPr>
          <p:cNvSpPr txBox="1">
            <a:spLocks noChangeArrowheads="1"/>
          </p:cNvSpPr>
          <p:nvPr/>
        </p:nvSpPr>
        <p:spPr>
          <a:xfrm>
            <a:off x="1647217" y="2095500"/>
            <a:ext cx="10130766" cy="3651504"/>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mj-lt"/>
              <a:buAutoNum type="alphaLcPeriod"/>
            </a:pPr>
            <a:r>
              <a:rPr lang="en-US" altLang="id-ID" dirty="0" err="1">
                <a:latin typeface="Times New Roman" panose="02020603050405020304" pitchFamily="18" charset="0"/>
                <a:cs typeface="Times New Roman" panose="02020603050405020304" pitchFamily="18" charset="0"/>
              </a:rPr>
              <a:t>Faktor</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produksi</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sebagai</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permintaan</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turunan</a:t>
            </a:r>
            <a:r>
              <a:rPr lang="id-ID" altLang="id-ID" dirty="0">
                <a:latin typeface="Times New Roman" panose="02020603050405020304" pitchFamily="18" charset="0"/>
                <a:cs typeface="Times New Roman" panose="02020603050405020304" pitchFamily="18" charset="0"/>
              </a:rPr>
              <a:t>.</a:t>
            </a:r>
          </a:p>
          <a:p>
            <a:pPr marL="444500" algn="just"/>
            <a:r>
              <a:rPr lang="id-ID" altLang="id-ID" dirty="0">
                <a:latin typeface="Times New Roman" panose="02020603050405020304" pitchFamily="18" charset="0"/>
                <a:cs typeface="Times New Roman" panose="02020603050405020304" pitchFamily="18" charset="0"/>
              </a:rPr>
              <a:t>Permintaan terhadap suatu barang dikatakan sebagai permintaan turunan jika permintaan terhadap barang tersebut sangat bergantung pada permintaan barang lain. Contoh: permintaan BBM terhadap permintaan Mobil.</a:t>
            </a:r>
          </a:p>
          <a:p>
            <a:pPr marL="787400" indent="-342900" algn="just">
              <a:buFont typeface="Calibri" panose="020F0502020204030204" pitchFamily="34" charset="0"/>
              <a:buChar char="₋"/>
            </a:pPr>
            <a:r>
              <a:rPr lang="id-ID" altLang="id-ID" dirty="0">
                <a:latin typeface="Times New Roman" panose="02020603050405020304" pitchFamily="18" charset="0"/>
                <a:cs typeface="Times New Roman" panose="02020603050405020304" pitchFamily="18" charset="0"/>
              </a:rPr>
              <a:t>Permintaan Tenaga Kerja sangat tergantung pada permintaan barang dan jasa. Makin besar permintaan barang &amp; jasa, makin besar juga permintaan tenaga kerja</a:t>
            </a:r>
          </a:p>
          <a:p>
            <a:pPr marL="787400" indent="-342900" algn="just">
              <a:buFont typeface="Calibri" panose="020F0502020204030204" pitchFamily="34" charset="0"/>
              <a:buChar char="₋"/>
            </a:pPr>
            <a:r>
              <a:rPr lang="id-ID" altLang="id-ID" dirty="0">
                <a:latin typeface="Times New Roman" panose="02020603050405020304" pitchFamily="18" charset="0"/>
                <a:cs typeface="Times New Roman" panose="02020603050405020304" pitchFamily="18" charset="0"/>
              </a:rPr>
              <a:t>Permintaan tanah juga sangat tergantung pada permintaan barang dan jasa. Misal makin besar permintaan gedung perkantoran makin besar juga permintaan tanah.</a:t>
            </a:r>
            <a:endParaRPr lang="en-US" altLang="id-ID" dirty="0">
              <a:latin typeface="Times New Roman" panose="02020603050405020304" pitchFamily="18" charset="0"/>
              <a:cs typeface="Times New Roman" panose="02020603050405020304" pitchFamily="18" charset="0"/>
            </a:endParaRPr>
          </a:p>
          <a:p>
            <a:pPr marL="457200" indent="-457200" algn="just">
              <a:buFont typeface="+mj-lt"/>
              <a:buAutoNum type="alphaLcPeriod" startAt="2"/>
            </a:pPr>
            <a:r>
              <a:rPr lang="en-US" altLang="id-ID" dirty="0">
                <a:latin typeface="Times New Roman" panose="02020603050405020304" pitchFamily="18" charset="0"/>
                <a:cs typeface="Times New Roman" panose="02020603050405020304" pitchFamily="18" charset="0"/>
              </a:rPr>
              <a:t>F</a:t>
            </a:r>
            <a:r>
              <a:rPr lang="id-ID" altLang="id-ID" dirty="0">
                <a:latin typeface="Times New Roman" panose="02020603050405020304" pitchFamily="18" charset="0"/>
                <a:cs typeface="Times New Roman" panose="02020603050405020304" pitchFamily="18" charset="0"/>
              </a:rPr>
              <a:t>aktor Produksi Subtitusi dan Komplemen</a:t>
            </a:r>
          </a:p>
          <a:p>
            <a:pPr marL="444500" algn="just"/>
            <a:r>
              <a:rPr lang="id-ID" altLang="id-ID" dirty="0">
                <a:latin typeface="Times New Roman" panose="02020603050405020304" pitchFamily="18" charset="0"/>
                <a:cs typeface="Times New Roman" panose="02020603050405020304" pitchFamily="18" charset="0"/>
              </a:rPr>
              <a:t>Mesin merupakan subtitusi tenaga kerja bila penambahan penggunaan mein mengurangi penggunaan tenaga kerja, tetapi dapat bersifat komplemen jika penambahan mesin dapat menambah tenaga kerja.</a:t>
            </a:r>
            <a:endParaRPr lang="en-US" altLang="id-ID"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D1971301-89AB-42BB-91FE-708A2D267AEA}"/>
              </a:ext>
            </a:extLst>
          </p:cNvPr>
          <p:cNvSpPr txBox="1">
            <a:spLocks noChangeArrowheads="1"/>
          </p:cNvSpPr>
          <p:nvPr/>
        </p:nvSpPr>
        <p:spPr>
          <a:xfrm>
            <a:off x="1647217" y="1110996"/>
            <a:ext cx="8897565" cy="78435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tLang="id-ID" sz="3600" b="1" dirty="0">
                <a:latin typeface="Times New Roman" panose="02020603050405020304" pitchFamily="18" charset="0"/>
                <a:cs typeface="Times New Roman" panose="02020603050405020304" pitchFamily="18" charset="0"/>
              </a:rPr>
              <a:t>Konsep Dasar</a:t>
            </a:r>
            <a:endParaRPr lang="en-US" altLang="id-ID"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32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1A95707-D8CB-455E-8ADC-6AE66673F825}"/>
              </a:ext>
            </a:extLst>
          </p:cNvPr>
          <p:cNvSpPr txBox="1">
            <a:spLocks noChangeArrowheads="1"/>
          </p:cNvSpPr>
          <p:nvPr/>
        </p:nvSpPr>
        <p:spPr>
          <a:xfrm>
            <a:off x="1007757" y="1603248"/>
            <a:ext cx="10176486" cy="3651504"/>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mj-lt"/>
              <a:buAutoNum type="alphaLcPeriod" startAt="3"/>
            </a:pPr>
            <a:r>
              <a:rPr lang="en-US" altLang="id-ID" dirty="0">
                <a:latin typeface="Times New Roman" panose="02020603050405020304" pitchFamily="18" charset="0"/>
                <a:cs typeface="Times New Roman" panose="02020603050405020304" pitchFamily="18" charset="0"/>
              </a:rPr>
              <a:t>H</a:t>
            </a:r>
            <a:r>
              <a:rPr lang="id-ID" altLang="id-ID" dirty="0">
                <a:latin typeface="Times New Roman" panose="02020603050405020304" pitchFamily="18" charset="0"/>
                <a:cs typeface="Times New Roman" panose="02020603050405020304" pitchFamily="18" charset="0"/>
              </a:rPr>
              <a:t>ukum Pertambahan Hasil yang Makin Menurun</a:t>
            </a:r>
          </a:p>
          <a:p>
            <a:pPr marL="444500" algn="just"/>
            <a:r>
              <a:rPr lang="id-ID" altLang="id-ID" dirty="0">
                <a:latin typeface="Times New Roman" panose="02020603050405020304" pitchFamily="18" charset="0"/>
                <a:cs typeface="Times New Roman" panose="02020603050405020304" pitchFamily="18" charset="0"/>
              </a:rPr>
              <a:t>Penambahan penggunaan faktor produksi pada awalnya memberikan hasil yang besar, namun makin lama dengan tingkat penambahan yang makin menurun. </a:t>
            </a:r>
            <a:endParaRPr lang="en-US" altLang="id-ID" dirty="0">
              <a:latin typeface="Times New Roman" panose="02020603050405020304" pitchFamily="18" charset="0"/>
              <a:cs typeface="Times New Roman" panose="02020603050405020304" pitchFamily="18" charset="0"/>
            </a:endParaRPr>
          </a:p>
          <a:p>
            <a:pPr marL="457200" indent="-457200" algn="just">
              <a:buFont typeface="+mj-lt"/>
              <a:buAutoNum type="alphaLcPeriod" startAt="2"/>
            </a:pPr>
            <a:r>
              <a:rPr lang="en-US" altLang="id-ID" dirty="0">
                <a:latin typeface="Times New Roman" panose="02020603050405020304" pitchFamily="18" charset="0"/>
                <a:cs typeface="Times New Roman" panose="02020603050405020304" pitchFamily="18" charset="0"/>
              </a:rPr>
              <a:t>E</a:t>
            </a:r>
            <a:r>
              <a:rPr lang="id-ID" altLang="id-ID" dirty="0">
                <a:latin typeface="Times New Roman" panose="02020603050405020304" pitchFamily="18" charset="0"/>
                <a:cs typeface="Times New Roman" panose="02020603050405020304" pitchFamily="18" charset="0"/>
              </a:rPr>
              <a:t>fek Subtitusi dan Efek Output</a:t>
            </a:r>
          </a:p>
          <a:p>
            <a:pPr marL="787400" indent="-342900" algn="just">
              <a:buFont typeface="Calibri" panose="020F0502020204030204" pitchFamily="34" charset="0"/>
              <a:buChar char="₋"/>
            </a:pPr>
            <a:r>
              <a:rPr lang="id-ID" altLang="id-ID" dirty="0">
                <a:latin typeface="Times New Roman" panose="02020603050405020304" pitchFamily="18" charset="0"/>
                <a:cs typeface="Times New Roman" panose="02020603050405020304" pitchFamily="18" charset="0"/>
              </a:rPr>
              <a:t>Efek subtitusi : jika terjadi kenaikan harga suatu faktor produksi, maka penggunaan input dikurangi atau menggunakan faktor produksi yang relatif murah.</a:t>
            </a:r>
          </a:p>
          <a:p>
            <a:pPr marL="787400" indent="-342900" algn="just">
              <a:buFont typeface="Calibri" panose="020F0502020204030204" pitchFamily="34" charset="0"/>
              <a:buChar char="₋"/>
            </a:pPr>
            <a:r>
              <a:rPr lang="id-ID" altLang="id-ID" dirty="0">
                <a:latin typeface="Times New Roman" panose="02020603050405020304" pitchFamily="18" charset="0"/>
                <a:cs typeface="Times New Roman" panose="02020603050405020304" pitchFamily="18" charset="0"/>
              </a:rPr>
              <a:t>Efek Output : Jika penambahan skala produksi menambah penggunaan faktor produksi (Normal). Jika penambahan skala produksi mengurangi penggunaan faktor produksi (Inferior)</a:t>
            </a:r>
            <a:endParaRPr lang="en-US" alt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476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897920D-0EE1-437F-974F-EB9A9216BC30}"/>
              </a:ext>
            </a:extLst>
          </p:cNvPr>
          <p:cNvSpPr txBox="1">
            <a:spLocks noChangeArrowheads="1"/>
          </p:cNvSpPr>
          <p:nvPr/>
        </p:nvSpPr>
        <p:spPr>
          <a:xfrm>
            <a:off x="1647217" y="522625"/>
            <a:ext cx="8897565" cy="156071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tLang="id-ID" sz="3600" b="1">
                <a:latin typeface="Times New Roman" panose="02020603050405020304" pitchFamily="18" charset="0"/>
                <a:cs typeface="Times New Roman" panose="02020603050405020304" pitchFamily="18" charset="0"/>
              </a:rPr>
              <a:t>Faktor Penentu Permintaan Terhadap Faktor Produksi</a:t>
            </a:r>
            <a:endParaRPr lang="en-US" altLang="id-ID" sz="3600" b="1" dirty="0">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4DD78A21-8D7B-4CEC-A52E-357066922885}"/>
              </a:ext>
            </a:extLst>
          </p:cNvPr>
          <p:cNvSpPr txBox="1">
            <a:spLocks noChangeArrowheads="1"/>
          </p:cNvSpPr>
          <p:nvPr/>
        </p:nvSpPr>
        <p:spPr>
          <a:xfrm>
            <a:off x="1647217" y="2083341"/>
            <a:ext cx="9770089" cy="351864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mj-lt"/>
              <a:buAutoNum type="arabicPeriod"/>
            </a:pPr>
            <a:r>
              <a:rPr lang="en-US" altLang="id-ID" dirty="0">
                <a:latin typeface="Times New Roman" panose="02020603050405020304" pitchFamily="18" charset="0"/>
                <a:cs typeface="Times New Roman" panose="02020603050405020304" pitchFamily="18" charset="0"/>
              </a:rPr>
              <a:t>Harga </a:t>
            </a:r>
            <a:r>
              <a:rPr lang="en-US" altLang="id-ID" dirty="0" err="1">
                <a:latin typeface="Times New Roman" panose="02020603050405020304" pitchFamily="18" charset="0"/>
                <a:cs typeface="Times New Roman" panose="02020603050405020304" pitchFamily="18" charset="0"/>
              </a:rPr>
              <a:t>faktor</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produksi</a:t>
            </a:r>
            <a:r>
              <a:rPr lang="id-ID" altLang="id-ID" dirty="0">
                <a:latin typeface="Times New Roman" panose="02020603050405020304" pitchFamily="18" charset="0"/>
                <a:cs typeface="Times New Roman" panose="02020603050405020304" pitchFamily="18" charset="0"/>
              </a:rPr>
              <a:t>, Jika faktor produksi bersifat normal, makin murah harganya makin besar jumlah yang diminta. Berupa upah dan gaji (Tenaga Kerja) dan Sewa (Barang Modal).</a:t>
            </a:r>
          </a:p>
          <a:p>
            <a:pPr marL="457200" indent="-457200" algn="just">
              <a:buFont typeface="+mj-lt"/>
              <a:buAutoNum type="arabicPeriod" startAt="2"/>
            </a:pPr>
            <a:r>
              <a:rPr lang="en-US" altLang="id-ID" sz="2500" dirty="0" err="1">
                <a:latin typeface="Times New Roman" panose="02020603050405020304" pitchFamily="18" charset="0"/>
                <a:cs typeface="Times New Roman" panose="02020603050405020304" pitchFamily="18" charset="0"/>
              </a:rPr>
              <a:t>Permintaan</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terhadap</a:t>
            </a:r>
            <a:r>
              <a:rPr lang="en-US" altLang="id-ID" sz="2500" dirty="0">
                <a:latin typeface="Times New Roman" panose="02020603050405020304" pitchFamily="18" charset="0"/>
                <a:cs typeface="Times New Roman" panose="02020603050405020304" pitchFamily="18" charset="0"/>
              </a:rPr>
              <a:t> output</a:t>
            </a:r>
            <a:r>
              <a:rPr lang="id-ID" altLang="id-ID" dirty="0">
                <a:latin typeface="Times New Roman" panose="02020603050405020304" pitchFamily="18" charset="0"/>
                <a:cs typeface="Times New Roman" panose="02020603050405020304" pitchFamily="18" charset="0"/>
              </a:rPr>
              <a:t>, Makin besar skala produksi, makin besar permintaan terhadap input.</a:t>
            </a:r>
          </a:p>
          <a:p>
            <a:pPr marL="457200" indent="-457200" algn="just">
              <a:buFont typeface="+mj-lt"/>
              <a:buAutoNum type="arabicPeriod" startAt="3"/>
            </a:pPr>
            <a:r>
              <a:rPr lang="en-US" altLang="id-ID" sz="2500" dirty="0" err="1">
                <a:latin typeface="Times New Roman" panose="02020603050405020304" pitchFamily="18" charset="0"/>
                <a:cs typeface="Times New Roman" panose="02020603050405020304" pitchFamily="18" charset="0"/>
              </a:rPr>
              <a:t>Permintaan</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terhadap</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faktor</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produksi</a:t>
            </a:r>
            <a:r>
              <a:rPr lang="en-US" altLang="id-ID" sz="2500" dirty="0">
                <a:latin typeface="Times New Roman" panose="02020603050405020304" pitchFamily="18" charset="0"/>
                <a:cs typeface="Times New Roman" panose="02020603050405020304" pitchFamily="18" charset="0"/>
              </a:rPr>
              <a:t> lain</a:t>
            </a:r>
            <a:r>
              <a:rPr lang="id-ID" altLang="id-ID" dirty="0">
                <a:latin typeface="Times New Roman" panose="02020603050405020304" pitchFamily="18" charset="0"/>
                <a:cs typeface="Times New Roman" panose="02020603050405020304" pitchFamily="18" charset="0"/>
              </a:rPr>
              <a:t>, Mesin merupakan subtitusi tenaga kerja bila penambahan penggunaan mein mengurangi penggunaan tenaga kerja, tetapi dapat bersifat komplemen jika penambahan mesin dapat menambah tenaga kerja.</a:t>
            </a:r>
          </a:p>
          <a:p>
            <a:pPr marL="457200" indent="-457200" algn="just">
              <a:buFont typeface="+mj-lt"/>
              <a:buAutoNum type="arabicPeriod" startAt="3"/>
            </a:pPr>
            <a:r>
              <a:rPr lang="en-US" altLang="id-ID" sz="2500" dirty="0">
                <a:latin typeface="Times New Roman" panose="02020603050405020304" pitchFamily="18" charset="0"/>
                <a:cs typeface="Times New Roman" panose="02020603050405020304" pitchFamily="18" charset="0"/>
              </a:rPr>
              <a:t>Harga </a:t>
            </a:r>
            <a:r>
              <a:rPr lang="en-US" altLang="id-ID" sz="2500" dirty="0" err="1">
                <a:latin typeface="Times New Roman" panose="02020603050405020304" pitchFamily="18" charset="0"/>
                <a:cs typeface="Times New Roman" panose="02020603050405020304" pitchFamily="18" charset="0"/>
              </a:rPr>
              <a:t>faktor</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produksi</a:t>
            </a:r>
            <a:r>
              <a:rPr lang="en-US" altLang="id-ID" sz="2500" dirty="0">
                <a:latin typeface="Times New Roman" panose="02020603050405020304" pitchFamily="18" charset="0"/>
                <a:cs typeface="Times New Roman" panose="02020603050405020304" pitchFamily="18" charset="0"/>
              </a:rPr>
              <a:t> lain</a:t>
            </a:r>
            <a:r>
              <a:rPr lang="id-ID" altLang="id-ID" dirty="0">
                <a:latin typeface="Times New Roman" panose="02020603050405020304" pitchFamily="18" charset="0"/>
                <a:cs typeface="Times New Roman" panose="02020603050405020304" pitchFamily="18" charset="0"/>
              </a:rPr>
              <a:t>, pemintaan faktor produksi akan meningkat jika harga faktor produksi subtitusi makin mahal. Prmintaan faktor produksi akan menurun jika harga faktor produksi komplemen makin mahal. </a:t>
            </a:r>
          </a:p>
          <a:p>
            <a:pPr marL="457200" indent="-457200" algn="just">
              <a:buFont typeface="+mj-lt"/>
              <a:buAutoNum type="arabicPeriod" startAt="3"/>
            </a:pPr>
            <a:r>
              <a:rPr lang="en-US" altLang="id-ID" sz="2500" dirty="0" err="1">
                <a:latin typeface="Times New Roman" panose="02020603050405020304" pitchFamily="18" charset="0"/>
                <a:cs typeface="Times New Roman" panose="02020603050405020304" pitchFamily="18" charset="0"/>
              </a:rPr>
              <a:t>Kemajuan</a:t>
            </a:r>
            <a:r>
              <a:rPr lang="en-US" altLang="id-ID" sz="2500" dirty="0">
                <a:latin typeface="Times New Roman" panose="02020603050405020304" pitchFamily="18" charset="0"/>
                <a:cs typeface="Times New Roman" panose="02020603050405020304" pitchFamily="18" charset="0"/>
              </a:rPr>
              <a:t> </a:t>
            </a:r>
            <a:r>
              <a:rPr lang="en-US" altLang="id-ID" sz="2500" dirty="0" err="1">
                <a:latin typeface="Times New Roman" panose="02020603050405020304" pitchFamily="18" charset="0"/>
                <a:cs typeface="Times New Roman" panose="02020603050405020304" pitchFamily="18" charset="0"/>
              </a:rPr>
              <a:t>teknologi</a:t>
            </a:r>
            <a:r>
              <a:rPr lang="id-ID" altLang="id-ID" dirty="0">
                <a:latin typeface="Times New Roman" panose="02020603050405020304" pitchFamily="18" charset="0"/>
                <a:cs typeface="Times New Roman" panose="02020603050405020304" pitchFamily="18" charset="0"/>
              </a:rPr>
              <a:t>, kemajuan dapat meningkatkan dan menurunkan permintaan faktor produksi.</a:t>
            </a:r>
          </a:p>
        </p:txBody>
      </p:sp>
    </p:spTree>
    <p:extLst>
      <p:ext uri="{BB962C8B-B14F-4D97-AF65-F5344CB8AC3E}">
        <p14:creationId xmlns:p14="http://schemas.microsoft.com/office/powerpoint/2010/main" val="3712079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14D5E2B-BC35-4706-9B9F-5C39C4052C20}"/>
              </a:ext>
            </a:extLst>
          </p:cNvPr>
          <p:cNvSpPr txBox="1">
            <a:spLocks noChangeArrowheads="1"/>
          </p:cNvSpPr>
          <p:nvPr/>
        </p:nvSpPr>
        <p:spPr>
          <a:xfrm>
            <a:off x="2476009" y="610688"/>
            <a:ext cx="8897565" cy="784355"/>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b="1" dirty="0">
                <a:solidFill>
                  <a:schemeClr val="tx1"/>
                </a:solidFill>
                <a:latin typeface="Times New Roman" panose="02020603050405020304" pitchFamily="18" charset="0"/>
                <a:cs typeface="Times New Roman" panose="02020603050405020304" pitchFamily="18" charset="0"/>
              </a:rPr>
              <a:t>Penawaran Faktor Produksi</a:t>
            </a:r>
            <a:endParaRPr lang="en-US" altLang="id-ID" sz="3600" b="1" dirty="0">
              <a:solidFill>
                <a:schemeClr val="tx1"/>
              </a:solidFill>
              <a:latin typeface="Times New Roman" panose="02020603050405020304" pitchFamily="18" charset="0"/>
              <a:cs typeface="Times New Roman" panose="02020603050405020304" pitchFamily="18" charset="0"/>
            </a:endParaRPr>
          </a:p>
        </p:txBody>
      </p:sp>
      <p:sp>
        <p:nvSpPr>
          <p:cNvPr id="3" name="Line 5">
            <a:extLst>
              <a:ext uri="{FF2B5EF4-FFF2-40B4-BE49-F238E27FC236}">
                <a16:creationId xmlns:a16="http://schemas.microsoft.com/office/drawing/2014/main" id="{87699197-A9FE-4C67-97ED-0AE01B337372}"/>
              </a:ext>
            </a:extLst>
          </p:cNvPr>
          <p:cNvSpPr>
            <a:spLocks noChangeShapeType="1"/>
          </p:cNvSpPr>
          <p:nvPr/>
        </p:nvSpPr>
        <p:spPr bwMode="auto">
          <a:xfrm>
            <a:off x="523477" y="1602751"/>
            <a:ext cx="0" cy="268877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 name="Line 6">
            <a:extLst>
              <a:ext uri="{FF2B5EF4-FFF2-40B4-BE49-F238E27FC236}">
                <a16:creationId xmlns:a16="http://schemas.microsoft.com/office/drawing/2014/main" id="{4D7F2BAE-4E69-4D7D-BD42-FB7496159A8C}"/>
              </a:ext>
            </a:extLst>
          </p:cNvPr>
          <p:cNvSpPr>
            <a:spLocks noChangeShapeType="1"/>
          </p:cNvSpPr>
          <p:nvPr/>
        </p:nvSpPr>
        <p:spPr bwMode="auto">
          <a:xfrm>
            <a:off x="526163" y="4281989"/>
            <a:ext cx="2442319"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5" name="Line 7">
            <a:extLst>
              <a:ext uri="{FF2B5EF4-FFF2-40B4-BE49-F238E27FC236}">
                <a16:creationId xmlns:a16="http://schemas.microsoft.com/office/drawing/2014/main" id="{C88F2801-47DA-46EB-8C6F-E083E959F8D7}"/>
              </a:ext>
            </a:extLst>
          </p:cNvPr>
          <p:cNvSpPr>
            <a:spLocks noChangeShapeType="1"/>
          </p:cNvSpPr>
          <p:nvPr/>
        </p:nvSpPr>
        <p:spPr bwMode="auto">
          <a:xfrm flipH="1">
            <a:off x="1731353" y="1815459"/>
            <a:ext cx="30664" cy="246653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6" name="Text Box 8">
            <a:extLst>
              <a:ext uri="{FF2B5EF4-FFF2-40B4-BE49-F238E27FC236}">
                <a16:creationId xmlns:a16="http://schemas.microsoft.com/office/drawing/2014/main" id="{2895F9BC-A445-4ED2-9AC3-B164BBAD0774}"/>
              </a:ext>
            </a:extLst>
          </p:cNvPr>
          <p:cNvSpPr txBox="1">
            <a:spLocks noChangeArrowheads="1"/>
          </p:cNvSpPr>
          <p:nvPr/>
        </p:nvSpPr>
        <p:spPr bwMode="auto">
          <a:xfrm>
            <a:off x="94363" y="1266351"/>
            <a:ext cx="86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id-ID">
                <a:latin typeface="Times New Roman" panose="02020603050405020304" pitchFamily="18" charset="0"/>
                <a:cs typeface="Times New Roman" panose="02020603050405020304" pitchFamily="18" charset="0"/>
              </a:rPr>
              <a:t>P</a:t>
            </a:r>
          </a:p>
        </p:txBody>
      </p:sp>
      <p:sp>
        <p:nvSpPr>
          <p:cNvPr id="7" name="Text Box 9">
            <a:extLst>
              <a:ext uri="{FF2B5EF4-FFF2-40B4-BE49-F238E27FC236}">
                <a16:creationId xmlns:a16="http://schemas.microsoft.com/office/drawing/2014/main" id="{79BC0BA6-EC1D-4B8A-B124-D90860334807}"/>
              </a:ext>
            </a:extLst>
          </p:cNvPr>
          <p:cNvSpPr txBox="1">
            <a:spLocks noChangeArrowheads="1"/>
          </p:cNvSpPr>
          <p:nvPr/>
        </p:nvSpPr>
        <p:spPr bwMode="auto">
          <a:xfrm>
            <a:off x="2736638" y="4275811"/>
            <a:ext cx="576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Q</a:t>
            </a:r>
          </a:p>
        </p:txBody>
      </p:sp>
      <p:sp>
        <p:nvSpPr>
          <p:cNvPr id="8" name="Text Box 10">
            <a:extLst>
              <a:ext uri="{FF2B5EF4-FFF2-40B4-BE49-F238E27FC236}">
                <a16:creationId xmlns:a16="http://schemas.microsoft.com/office/drawing/2014/main" id="{FB51D5AA-F985-4575-979B-5DAE1B283B5F}"/>
              </a:ext>
            </a:extLst>
          </p:cNvPr>
          <p:cNvSpPr txBox="1">
            <a:spLocks noChangeArrowheads="1"/>
          </p:cNvSpPr>
          <p:nvPr/>
        </p:nvSpPr>
        <p:spPr bwMode="auto">
          <a:xfrm>
            <a:off x="1118578" y="1454897"/>
            <a:ext cx="1225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id-ID" sz="2400" dirty="0">
                <a:latin typeface="Times New Roman" panose="02020603050405020304" pitchFamily="18" charset="0"/>
                <a:cs typeface="Times New Roman" panose="02020603050405020304" pitchFamily="18" charset="0"/>
              </a:rPr>
              <a:t>S</a:t>
            </a:r>
          </a:p>
        </p:txBody>
      </p:sp>
      <p:sp>
        <p:nvSpPr>
          <p:cNvPr id="9" name="Text Box 11">
            <a:extLst>
              <a:ext uri="{FF2B5EF4-FFF2-40B4-BE49-F238E27FC236}">
                <a16:creationId xmlns:a16="http://schemas.microsoft.com/office/drawing/2014/main" id="{091BD0AB-07DE-4C80-A85D-BCCAB5B3A0BC}"/>
              </a:ext>
            </a:extLst>
          </p:cNvPr>
          <p:cNvSpPr txBox="1">
            <a:spLocks noChangeArrowheads="1"/>
          </p:cNvSpPr>
          <p:nvPr/>
        </p:nvSpPr>
        <p:spPr bwMode="auto">
          <a:xfrm>
            <a:off x="294832" y="4230567"/>
            <a:ext cx="7191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0</a:t>
            </a:r>
          </a:p>
        </p:txBody>
      </p:sp>
      <p:sp>
        <p:nvSpPr>
          <p:cNvPr id="10" name="Line 12">
            <a:extLst>
              <a:ext uri="{FF2B5EF4-FFF2-40B4-BE49-F238E27FC236}">
                <a16:creationId xmlns:a16="http://schemas.microsoft.com/office/drawing/2014/main" id="{711BF32A-953A-4D91-B52A-1E93145B259A}"/>
              </a:ext>
            </a:extLst>
          </p:cNvPr>
          <p:cNvSpPr>
            <a:spLocks noChangeShapeType="1"/>
          </p:cNvSpPr>
          <p:nvPr/>
        </p:nvSpPr>
        <p:spPr bwMode="auto">
          <a:xfrm>
            <a:off x="523477" y="3283107"/>
            <a:ext cx="1235060" cy="1587"/>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1" name="Line 13">
            <a:extLst>
              <a:ext uri="{FF2B5EF4-FFF2-40B4-BE49-F238E27FC236}">
                <a16:creationId xmlns:a16="http://schemas.microsoft.com/office/drawing/2014/main" id="{36685AAB-5F98-49D1-A753-D13B3B2573E7}"/>
              </a:ext>
            </a:extLst>
          </p:cNvPr>
          <p:cNvSpPr>
            <a:spLocks noChangeShapeType="1"/>
          </p:cNvSpPr>
          <p:nvPr/>
        </p:nvSpPr>
        <p:spPr bwMode="auto">
          <a:xfrm>
            <a:off x="526957" y="2404516"/>
            <a:ext cx="1204396" cy="1774"/>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2" name="Text Box 14">
            <a:extLst>
              <a:ext uri="{FF2B5EF4-FFF2-40B4-BE49-F238E27FC236}">
                <a16:creationId xmlns:a16="http://schemas.microsoft.com/office/drawing/2014/main" id="{836688F2-74FE-4A0F-B084-A5B6CB698DEE}"/>
              </a:ext>
            </a:extLst>
          </p:cNvPr>
          <p:cNvSpPr txBox="1">
            <a:spLocks noChangeArrowheads="1"/>
          </p:cNvSpPr>
          <p:nvPr/>
        </p:nvSpPr>
        <p:spPr bwMode="auto">
          <a:xfrm>
            <a:off x="166595" y="3112651"/>
            <a:ext cx="576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P1</a:t>
            </a:r>
          </a:p>
        </p:txBody>
      </p:sp>
      <p:sp>
        <p:nvSpPr>
          <p:cNvPr id="13" name="Text Box 15">
            <a:extLst>
              <a:ext uri="{FF2B5EF4-FFF2-40B4-BE49-F238E27FC236}">
                <a16:creationId xmlns:a16="http://schemas.microsoft.com/office/drawing/2014/main" id="{FA09BE46-8F2A-49DA-8C01-B996E13BEB05}"/>
              </a:ext>
            </a:extLst>
          </p:cNvPr>
          <p:cNvSpPr txBox="1">
            <a:spLocks noChangeArrowheads="1"/>
          </p:cNvSpPr>
          <p:nvPr/>
        </p:nvSpPr>
        <p:spPr bwMode="auto">
          <a:xfrm>
            <a:off x="128806" y="2253519"/>
            <a:ext cx="79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P2</a:t>
            </a:r>
          </a:p>
        </p:txBody>
      </p:sp>
      <p:sp>
        <p:nvSpPr>
          <p:cNvPr id="14" name="Text Box 16">
            <a:extLst>
              <a:ext uri="{FF2B5EF4-FFF2-40B4-BE49-F238E27FC236}">
                <a16:creationId xmlns:a16="http://schemas.microsoft.com/office/drawing/2014/main" id="{530B7CCC-E2C3-4E08-9E76-356258A6CD68}"/>
              </a:ext>
            </a:extLst>
          </p:cNvPr>
          <p:cNvSpPr txBox="1">
            <a:spLocks noChangeArrowheads="1"/>
          </p:cNvSpPr>
          <p:nvPr/>
        </p:nvSpPr>
        <p:spPr bwMode="auto">
          <a:xfrm>
            <a:off x="1515735" y="4230567"/>
            <a:ext cx="7191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sz="2400" dirty="0">
                <a:latin typeface="Times New Roman" panose="02020603050405020304" pitchFamily="18" charset="0"/>
                <a:cs typeface="Times New Roman" panose="02020603050405020304" pitchFamily="18" charset="0"/>
              </a:rPr>
              <a:t>Q*</a:t>
            </a:r>
          </a:p>
        </p:txBody>
      </p:sp>
      <p:sp>
        <p:nvSpPr>
          <p:cNvPr id="15" name="Line 5">
            <a:extLst>
              <a:ext uri="{FF2B5EF4-FFF2-40B4-BE49-F238E27FC236}">
                <a16:creationId xmlns:a16="http://schemas.microsoft.com/office/drawing/2014/main" id="{69143F88-3E0C-4441-8608-AA7DD071091C}"/>
              </a:ext>
            </a:extLst>
          </p:cNvPr>
          <p:cNvSpPr>
            <a:spLocks noChangeShapeType="1"/>
          </p:cNvSpPr>
          <p:nvPr/>
        </p:nvSpPr>
        <p:spPr bwMode="auto">
          <a:xfrm>
            <a:off x="4132660" y="1643585"/>
            <a:ext cx="0" cy="260957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6" name="Line 6">
            <a:extLst>
              <a:ext uri="{FF2B5EF4-FFF2-40B4-BE49-F238E27FC236}">
                <a16:creationId xmlns:a16="http://schemas.microsoft.com/office/drawing/2014/main" id="{01AB5B4A-B3A8-4664-8C2B-5F7A3AACF34F}"/>
              </a:ext>
            </a:extLst>
          </p:cNvPr>
          <p:cNvSpPr>
            <a:spLocks noChangeShapeType="1"/>
          </p:cNvSpPr>
          <p:nvPr/>
        </p:nvSpPr>
        <p:spPr bwMode="auto">
          <a:xfrm>
            <a:off x="4132660" y="4285291"/>
            <a:ext cx="239245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7" name="Freeform 7">
            <a:extLst>
              <a:ext uri="{FF2B5EF4-FFF2-40B4-BE49-F238E27FC236}">
                <a16:creationId xmlns:a16="http://schemas.microsoft.com/office/drawing/2014/main" id="{63CC48F4-EB59-4E0D-9D4F-491AC5E52F53}"/>
              </a:ext>
            </a:extLst>
          </p:cNvPr>
          <p:cNvSpPr>
            <a:spLocks/>
          </p:cNvSpPr>
          <p:nvPr/>
        </p:nvSpPr>
        <p:spPr bwMode="auto">
          <a:xfrm>
            <a:off x="4134899" y="2103441"/>
            <a:ext cx="1439862" cy="2132532"/>
          </a:xfrm>
          <a:custGeom>
            <a:avLst/>
            <a:gdLst>
              <a:gd name="T0" fmla="*/ 0 w 1912"/>
              <a:gd name="T1" fmla="*/ 1678 h 1678"/>
              <a:gd name="T2" fmla="*/ 1769 w 1912"/>
              <a:gd name="T3" fmla="*/ 952 h 1678"/>
              <a:gd name="T4" fmla="*/ 861 w 1912"/>
              <a:gd name="T5" fmla="*/ 0 h 1678"/>
            </a:gdLst>
            <a:ahLst/>
            <a:cxnLst>
              <a:cxn ang="0">
                <a:pos x="T0" y="T1"/>
              </a:cxn>
              <a:cxn ang="0">
                <a:pos x="T2" y="T3"/>
              </a:cxn>
              <a:cxn ang="0">
                <a:pos x="T4" y="T5"/>
              </a:cxn>
            </a:cxnLst>
            <a:rect l="0" t="0" r="r" b="b"/>
            <a:pathLst>
              <a:path w="1912" h="1678">
                <a:moveTo>
                  <a:pt x="0" y="1678"/>
                </a:moveTo>
                <a:cubicBezTo>
                  <a:pt x="813" y="1455"/>
                  <a:pt x="1626" y="1232"/>
                  <a:pt x="1769" y="952"/>
                </a:cubicBezTo>
                <a:cubicBezTo>
                  <a:pt x="1912" y="672"/>
                  <a:pt x="1386" y="336"/>
                  <a:pt x="861" y="0"/>
                </a:cubicBezTo>
              </a:path>
            </a:pathLst>
          </a:custGeom>
          <a:noFill/>
          <a:ln w="571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8" name="Text Box 8">
            <a:extLst>
              <a:ext uri="{FF2B5EF4-FFF2-40B4-BE49-F238E27FC236}">
                <a16:creationId xmlns:a16="http://schemas.microsoft.com/office/drawing/2014/main" id="{F4352213-3105-4A3A-97BF-5A927FF1C1B7}"/>
              </a:ext>
            </a:extLst>
          </p:cNvPr>
          <p:cNvSpPr txBox="1">
            <a:spLocks noChangeArrowheads="1"/>
          </p:cNvSpPr>
          <p:nvPr/>
        </p:nvSpPr>
        <p:spPr bwMode="auto">
          <a:xfrm>
            <a:off x="4419807" y="1821532"/>
            <a:ext cx="6477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SL</a:t>
            </a:r>
          </a:p>
        </p:txBody>
      </p:sp>
      <p:sp>
        <p:nvSpPr>
          <p:cNvPr id="19" name="Line 9">
            <a:extLst>
              <a:ext uri="{FF2B5EF4-FFF2-40B4-BE49-F238E27FC236}">
                <a16:creationId xmlns:a16="http://schemas.microsoft.com/office/drawing/2014/main" id="{9570566D-AC04-477B-AAB2-F98CE372B638}"/>
              </a:ext>
            </a:extLst>
          </p:cNvPr>
          <p:cNvSpPr>
            <a:spLocks noChangeShapeType="1"/>
          </p:cNvSpPr>
          <p:nvPr/>
        </p:nvSpPr>
        <p:spPr bwMode="auto">
          <a:xfrm>
            <a:off x="5484930" y="3120636"/>
            <a:ext cx="0" cy="114597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0" name="Line 10">
            <a:extLst>
              <a:ext uri="{FF2B5EF4-FFF2-40B4-BE49-F238E27FC236}">
                <a16:creationId xmlns:a16="http://schemas.microsoft.com/office/drawing/2014/main" id="{C23CD4DD-D8DD-44D2-BFB6-4120E2E75CAB}"/>
              </a:ext>
            </a:extLst>
          </p:cNvPr>
          <p:cNvSpPr>
            <a:spLocks noChangeShapeType="1"/>
          </p:cNvSpPr>
          <p:nvPr/>
        </p:nvSpPr>
        <p:spPr bwMode="auto">
          <a:xfrm flipH="1" flipV="1">
            <a:off x="4132660" y="3090001"/>
            <a:ext cx="1357034" cy="633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1" name="Text Box 11">
            <a:extLst>
              <a:ext uri="{FF2B5EF4-FFF2-40B4-BE49-F238E27FC236}">
                <a16:creationId xmlns:a16="http://schemas.microsoft.com/office/drawing/2014/main" id="{DED3B704-6B18-4D40-A45A-B96A5A7D1F8A}"/>
              </a:ext>
            </a:extLst>
          </p:cNvPr>
          <p:cNvSpPr txBox="1">
            <a:spLocks noChangeArrowheads="1"/>
          </p:cNvSpPr>
          <p:nvPr/>
        </p:nvSpPr>
        <p:spPr bwMode="auto">
          <a:xfrm>
            <a:off x="3749885" y="1327597"/>
            <a:ext cx="1584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Upah</a:t>
            </a:r>
          </a:p>
        </p:txBody>
      </p:sp>
      <p:sp>
        <p:nvSpPr>
          <p:cNvPr id="22" name="Text Box 12">
            <a:extLst>
              <a:ext uri="{FF2B5EF4-FFF2-40B4-BE49-F238E27FC236}">
                <a16:creationId xmlns:a16="http://schemas.microsoft.com/office/drawing/2014/main" id="{E4B8E1DC-6FBB-48F4-97D7-E2C42789D705}"/>
              </a:ext>
            </a:extLst>
          </p:cNvPr>
          <p:cNvSpPr txBox="1">
            <a:spLocks noChangeArrowheads="1"/>
          </p:cNvSpPr>
          <p:nvPr/>
        </p:nvSpPr>
        <p:spPr bwMode="auto">
          <a:xfrm>
            <a:off x="5916730" y="4236076"/>
            <a:ext cx="10080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id-ID" sz="1600" dirty="0">
                <a:latin typeface="Times New Roman" panose="02020603050405020304" pitchFamily="18" charset="0"/>
                <a:cs typeface="Times New Roman" panose="02020603050405020304" pitchFamily="18" charset="0"/>
              </a:rPr>
              <a:t>Jam </a:t>
            </a:r>
            <a:r>
              <a:rPr lang="en-US" altLang="id-ID" sz="1600" dirty="0" err="1">
                <a:latin typeface="Times New Roman" panose="02020603050405020304" pitchFamily="18" charset="0"/>
                <a:cs typeface="Times New Roman" panose="02020603050405020304" pitchFamily="18" charset="0"/>
              </a:rPr>
              <a:t>kerja</a:t>
            </a:r>
            <a:endParaRPr lang="en-US" altLang="id-ID" sz="1600" dirty="0">
              <a:latin typeface="Times New Roman" panose="02020603050405020304" pitchFamily="18" charset="0"/>
              <a:cs typeface="Times New Roman" panose="02020603050405020304" pitchFamily="18" charset="0"/>
            </a:endParaRPr>
          </a:p>
        </p:txBody>
      </p:sp>
      <p:sp>
        <p:nvSpPr>
          <p:cNvPr id="23" name="Text Box 13">
            <a:extLst>
              <a:ext uri="{FF2B5EF4-FFF2-40B4-BE49-F238E27FC236}">
                <a16:creationId xmlns:a16="http://schemas.microsoft.com/office/drawing/2014/main" id="{F4BA913C-CEF7-4334-9906-D40E8ECF38AF}"/>
              </a:ext>
            </a:extLst>
          </p:cNvPr>
          <p:cNvSpPr txBox="1">
            <a:spLocks noChangeArrowheads="1"/>
          </p:cNvSpPr>
          <p:nvPr/>
        </p:nvSpPr>
        <p:spPr bwMode="auto">
          <a:xfrm>
            <a:off x="3615935" y="2918458"/>
            <a:ext cx="5762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W*</a:t>
            </a:r>
          </a:p>
        </p:txBody>
      </p:sp>
      <p:sp>
        <p:nvSpPr>
          <p:cNvPr id="24" name="Text Box 14">
            <a:extLst>
              <a:ext uri="{FF2B5EF4-FFF2-40B4-BE49-F238E27FC236}">
                <a16:creationId xmlns:a16="http://schemas.microsoft.com/office/drawing/2014/main" id="{DCBF621A-4CC4-430A-B128-37C1621CB091}"/>
              </a:ext>
            </a:extLst>
          </p:cNvPr>
          <p:cNvSpPr txBox="1">
            <a:spLocks noChangeArrowheads="1"/>
          </p:cNvSpPr>
          <p:nvPr/>
        </p:nvSpPr>
        <p:spPr bwMode="auto">
          <a:xfrm>
            <a:off x="5339125" y="4243519"/>
            <a:ext cx="5762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I*</a:t>
            </a:r>
          </a:p>
        </p:txBody>
      </p:sp>
      <p:sp>
        <p:nvSpPr>
          <p:cNvPr id="25" name="Line 5">
            <a:extLst>
              <a:ext uri="{FF2B5EF4-FFF2-40B4-BE49-F238E27FC236}">
                <a16:creationId xmlns:a16="http://schemas.microsoft.com/office/drawing/2014/main" id="{D776B5C6-BFCD-441D-BFF9-D9577655E7D6}"/>
              </a:ext>
            </a:extLst>
          </p:cNvPr>
          <p:cNvSpPr>
            <a:spLocks noChangeShapeType="1"/>
          </p:cNvSpPr>
          <p:nvPr/>
        </p:nvSpPr>
        <p:spPr bwMode="auto">
          <a:xfrm>
            <a:off x="8150501" y="1534754"/>
            <a:ext cx="0" cy="266382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6" name="Line 6">
            <a:extLst>
              <a:ext uri="{FF2B5EF4-FFF2-40B4-BE49-F238E27FC236}">
                <a16:creationId xmlns:a16="http://schemas.microsoft.com/office/drawing/2014/main" id="{AA2284F7-F547-4179-9F89-C7C513747103}"/>
              </a:ext>
            </a:extLst>
          </p:cNvPr>
          <p:cNvSpPr>
            <a:spLocks noChangeShapeType="1"/>
          </p:cNvSpPr>
          <p:nvPr/>
        </p:nvSpPr>
        <p:spPr bwMode="auto">
          <a:xfrm flipV="1">
            <a:off x="8150501" y="4180119"/>
            <a:ext cx="3020168" cy="1846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7" name="Line 8">
            <a:extLst>
              <a:ext uri="{FF2B5EF4-FFF2-40B4-BE49-F238E27FC236}">
                <a16:creationId xmlns:a16="http://schemas.microsoft.com/office/drawing/2014/main" id="{0E1718ED-9656-4D3B-94C7-38A82CED671E}"/>
              </a:ext>
            </a:extLst>
          </p:cNvPr>
          <p:cNvSpPr>
            <a:spLocks noChangeShapeType="1"/>
          </p:cNvSpPr>
          <p:nvPr/>
        </p:nvSpPr>
        <p:spPr bwMode="auto">
          <a:xfrm flipV="1">
            <a:off x="8150501" y="2087320"/>
            <a:ext cx="503237" cy="1612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8" name="Line 9">
            <a:extLst>
              <a:ext uri="{FF2B5EF4-FFF2-40B4-BE49-F238E27FC236}">
                <a16:creationId xmlns:a16="http://schemas.microsoft.com/office/drawing/2014/main" id="{B60C0BF7-0A0B-4B5B-8C65-476463C3553C}"/>
              </a:ext>
            </a:extLst>
          </p:cNvPr>
          <p:cNvSpPr>
            <a:spLocks noChangeShapeType="1"/>
          </p:cNvSpPr>
          <p:nvPr/>
        </p:nvSpPr>
        <p:spPr bwMode="auto">
          <a:xfrm flipH="1">
            <a:off x="8653738" y="2090984"/>
            <a:ext cx="0" cy="2111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29" name="Line 10">
            <a:extLst>
              <a:ext uri="{FF2B5EF4-FFF2-40B4-BE49-F238E27FC236}">
                <a16:creationId xmlns:a16="http://schemas.microsoft.com/office/drawing/2014/main" id="{60FBA651-DCC9-4167-B976-F34B0E16E272}"/>
              </a:ext>
            </a:extLst>
          </p:cNvPr>
          <p:cNvSpPr>
            <a:spLocks noChangeShapeType="1"/>
          </p:cNvSpPr>
          <p:nvPr/>
        </p:nvSpPr>
        <p:spPr bwMode="auto">
          <a:xfrm flipV="1">
            <a:off x="8150502" y="2882228"/>
            <a:ext cx="1101558" cy="288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30" name="Line 11">
            <a:extLst>
              <a:ext uri="{FF2B5EF4-FFF2-40B4-BE49-F238E27FC236}">
                <a16:creationId xmlns:a16="http://schemas.microsoft.com/office/drawing/2014/main" id="{5529FBC5-D57B-426A-956E-D36FCE2A0B01}"/>
              </a:ext>
            </a:extLst>
          </p:cNvPr>
          <p:cNvSpPr>
            <a:spLocks noChangeShapeType="1"/>
          </p:cNvSpPr>
          <p:nvPr/>
        </p:nvSpPr>
        <p:spPr bwMode="auto">
          <a:xfrm>
            <a:off x="9230002" y="2885357"/>
            <a:ext cx="0" cy="13293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31" name="Line 12">
            <a:extLst>
              <a:ext uri="{FF2B5EF4-FFF2-40B4-BE49-F238E27FC236}">
                <a16:creationId xmlns:a16="http://schemas.microsoft.com/office/drawing/2014/main" id="{376D03B7-4928-47F9-92E1-6E258F10895B}"/>
              </a:ext>
            </a:extLst>
          </p:cNvPr>
          <p:cNvSpPr>
            <a:spLocks noChangeShapeType="1"/>
          </p:cNvSpPr>
          <p:nvPr/>
        </p:nvSpPr>
        <p:spPr bwMode="auto">
          <a:xfrm>
            <a:off x="8150501" y="3514368"/>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32" name="Line 13">
            <a:extLst>
              <a:ext uri="{FF2B5EF4-FFF2-40B4-BE49-F238E27FC236}">
                <a16:creationId xmlns:a16="http://schemas.microsoft.com/office/drawing/2014/main" id="{441FE59C-8D21-4CAB-88E9-597F23CC3B82}"/>
              </a:ext>
            </a:extLst>
          </p:cNvPr>
          <p:cNvSpPr>
            <a:spLocks noChangeShapeType="1"/>
          </p:cNvSpPr>
          <p:nvPr/>
        </p:nvSpPr>
        <p:spPr bwMode="auto">
          <a:xfrm>
            <a:off x="10238063" y="3514368"/>
            <a:ext cx="0" cy="6657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33" name="Text Box 14">
            <a:extLst>
              <a:ext uri="{FF2B5EF4-FFF2-40B4-BE49-F238E27FC236}">
                <a16:creationId xmlns:a16="http://schemas.microsoft.com/office/drawing/2014/main" id="{7B1C231E-5A54-4C84-B79D-4C6D829176C3}"/>
              </a:ext>
            </a:extLst>
          </p:cNvPr>
          <p:cNvSpPr txBox="1">
            <a:spLocks noChangeArrowheads="1"/>
          </p:cNvSpPr>
          <p:nvPr/>
        </p:nvSpPr>
        <p:spPr bwMode="auto">
          <a:xfrm>
            <a:off x="11122514" y="3537017"/>
            <a:ext cx="790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sz="2000">
                <a:latin typeface="Times New Roman" panose="02020603050405020304" pitchFamily="18" charset="0"/>
                <a:cs typeface="Times New Roman" panose="02020603050405020304" pitchFamily="18" charset="0"/>
              </a:rPr>
              <a:t>S</a:t>
            </a:r>
            <a:r>
              <a:rPr lang="en-US" altLang="id-ID">
                <a:latin typeface="Times New Roman" panose="02020603050405020304" pitchFamily="18" charset="0"/>
                <a:cs typeface="Times New Roman" panose="02020603050405020304" pitchFamily="18" charset="0"/>
              </a:rPr>
              <a:t>L</a:t>
            </a:r>
          </a:p>
        </p:txBody>
      </p:sp>
      <p:sp>
        <p:nvSpPr>
          <p:cNvPr id="34" name="Text Box 15">
            <a:extLst>
              <a:ext uri="{FF2B5EF4-FFF2-40B4-BE49-F238E27FC236}">
                <a16:creationId xmlns:a16="http://schemas.microsoft.com/office/drawing/2014/main" id="{2EC9BE3D-099E-4735-9D22-3AD91BF1C232}"/>
              </a:ext>
            </a:extLst>
          </p:cNvPr>
          <p:cNvSpPr txBox="1">
            <a:spLocks noChangeArrowheads="1"/>
          </p:cNvSpPr>
          <p:nvPr/>
        </p:nvSpPr>
        <p:spPr bwMode="auto">
          <a:xfrm>
            <a:off x="7790138" y="1218351"/>
            <a:ext cx="16557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err="1">
                <a:latin typeface="Times New Roman" panose="02020603050405020304" pitchFamily="18" charset="0"/>
                <a:cs typeface="Times New Roman" panose="02020603050405020304" pitchFamily="18" charset="0"/>
              </a:rPr>
              <a:t>Upah</a:t>
            </a:r>
            <a:endParaRPr lang="en-US" altLang="id-ID" dirty="0">
              <a:latin typeface="Times New Roman" panose="02020603050405020304" pitchFamily="18" charset="0"/>
              <a:cs typeface="Times New Roman" panose="02020603050405020304" pitchFamily="18" charset="0"/>
            </a:endParaRPr>
          </a:p>
        </p:txBody>
      </p:sp>
      <p:sp>
        <p:nvSpPr>
          <p:cNvPr id="35" name="Text Box 17">
            <a:extLst>
              <a:ext uri="{FF2B5EF4-FFF2-40B4-BE49-F238E27FC236}">
                <a16:creationId xmlns:a16="http://schemas.microsoft.com/office/drawing/2014/main" id="{F58E0114-BE64-4DB8-B519-FBC69395A80F}"/>
              </a:ext>
            </a:extLst>
          </p:cNvPr>
          <p:cNvSpPr txBox="1">
            <a:spLocks noChangeArrowheads="1"/>
          </p:cNvSpPr>
          <p:nvPr/>
        </p:nvSpPr>
        <p:spPr bwMode="auto">
          <a:xfrm>
            <a:off x="8461056" y="4188809"/>
            <a:ext cx="576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I 1</a:t>
            </a:r>
          </a:p>
        </p:txBody>
      </p:sp>
      <p:sp>
        <p:nvSpPr>
          <p:cNvPr id="36" name="Text Box 18">
            <a:extLst>
              <a:ext uri="{FF2B5EF4-FFF2-40B4-BE49-F238E27FC236}">
                <a16:creationId xmlns:a16="http://schemas.microsoft.com/office/drawing/2014/main" id="{D82BC10F-4133-4B83-85E4-DED4280F1A2C}"/>
              </a:ext>
            </a:extLst>
          </p:cNvPr>
          <p:cNvSpPr txBox="1">
            <a:spLocks noChangeArrowheads="1"/>
          </p:cNvSpPr>
          <p:nvPr/>
        </p:nvSpPr>
        <p:spPr bwMode="auto">
          <a:xfrm>
            <a:off x="9056737" y="4184602"/>
            <a:ext cx="79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I 2</a:t>
            </a:r>
          </a:p>
        </p:txBody>
      </p:sp>
      <p:sp>
        <p:nvSpPr>
          <p:cNvPr id="37" name="Text Box 19">
            <a:extLst>
              <a:ext uri="{FF2B5EF4-FFF2-40B4-BE49-F238E27FC236}">
                <a16:creationId xmlns:a16="http://schemas.microsoft.com/office/drawing/2014/main" id="{B827301C-D35E-4EFD-A3BB-9EC2A8082147}"/>
              </a:ext>
            </a:extLst>
          </p:cNvPr>
          <p:cNvSpPr txBox="1">
            <a:spLocks noChangeArrowheads="1"/>
          </p:cNvSpPr>
          <p:nvPr/>
        </p:nvSpPr>
        <p:spPr bwMode="auto">
          <a:xfrm>
            <a:off x="10068794" y="4143135"/>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I 3 </a:t>
            </a:r>
          </a:p>
        </p:txBody>
      </p:sp>
      <p:sp>
        <p:nvSpPr>
          <p:cNvPr id="38" name="Text Box 20">
            <a:extLst>
              <a:ext uri="{FF2B5EF4-FFF2-40B4-BE49-F238E27FC236}">
                <a16:creationId xmlns:a16="http://schemas.microsoft.com/office/drawing/2014/main" id="{7AD11A13-5286-420F-8DF1-83310DB82FE2}"/>
              </a:ext>
            </a:extLst>
          </p:cNvPr>
          <p:cNvSpPr txBox="1">
            <a:spLocks noChangeArrowheads="1"/>
          </p:cNvSpPr>
          <p:nvPr/>
        </p:nvSpPr>
        <p:spPr bwMode="auto">
          <a:xfrm>
            <a:off x="7621794" y="1954837"/>
            <a:ext cx="79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W1</a:t>
            </a:r>
          </a:p>
        </p:txBody>
      </p:sp>
      <p:sp>
        <p:nvSpPr>
          <p:cNvPr id="39" name="Text Box 21">
            <a:extLst>
              <a:ext uri="{FF2B5EF4-FFF2-40B4-BE49-F238E27FC236}">
                <a16:creationId xmlns:a16="http://schemas.microsoft.com/office/drawing/2014/main" id="{7A7E28E8-2D0C-4977-B1F8-F46A5E89E48D}"/>
              </a:ext>
            </a:extLst>
          </p:cNvPr>
          <p:cNvSpPr txBox="1">
            <a:spLocks noChangeArrowheads="1"/>
          </p:cNvSpPr>
          <p:nvPr/>
        </p:nvSpPr>
        <p:spPr bwMode="auto">
          <a:xfrm>
            <a:off x="7659934" y="2732452"/>
            <a:ext cx="10080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W2</a:t>
            </a:r>
          </a:p>
        </p:txBody>
      </p:sp>
      <p:sp>
        <p:nvSpPr>
          <p:cNvPr id="40" name="Text Box 22">
            <a:extLst>
              <a:ext uri="{FF2B5EF4-FFF2-40B4-BE49-F238E27FC236}">
                <a16:creationId xmlns:a16="http://schemas.microsoft.com/office/drawing/2014/main" id="{3A1AD516-893F-47BD-8851-1F71BDFAA1DC}"/>
              </a:ext>
            </a:extLst>
          </p:cNvPr>
          <p:cNvSpPr txBox="1">
            <a:spLocks noChangeArrowheads="1"/>
          </p:cNvSpPr>
          <p:nvPr/>
        </p:nvSpPr>
        <p:spPr bwMode="auto">
          <a:xfrm>
            <a:off x="7673997" y="333886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W3</a:t>
            </a:r>
          </a:p>
        </p:txBody>
      </p:sp>
      <p:sp>
        <p:nvSpPr>
          <p:cNvPr id="41" name="Text Box 23">
            <a:extLst>
              <a:ext uri="{FF2B5EF4-FFF2-40B4-BE49-F238E27FC236}">
                <a16:creationId xmlns:a16="http://schemas.microsoft.com/office/drawing/2014/main" id="{3AF39EDB-3F2A-4B56-A824-DDFCA4E258F4}"/>
              </a:ext>
            </a:extLst>
          </p:cNvPr>
          <p:cNvSpPr txBox="1">
            <a:spLocks noChangeArrowheads="1"/>
          </p:cNvSpPr>
          <p:nvPr/>
        </p:nvSpPr>
        <p:spPr bwMode="auto">
          <a:xfrm>
            <a:off x="7895068" y="4158728"/>
            <a:ext cx="36355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id-ID">
                <a:latin typeface="Times New Roman" panose="02020603050405020304" pitchFamily="18" charset="0"/>
                <a:cs typeface="Times New Roman" panose="02020603050405020304" pitchFamily="18" charset="0"/>
              </a:rPr>
              <a:t>0</a:t>
            </a:r>
          </a:p>
        </p:txBody>
      </p:sp>
      <p:sp>
        <p:nvSpPr>
          <p:cNvPr id="42" name="Line 24">
            <a:extLst>
              <a:ext uri="{FF2B5EF4-FFF2-40B4-BE49-F238E27FC236}">
                <a16:creationId xmlns:a16="http://schemas.microsoft.com/office/drawing/2014/main" id="{25AC2BC0-6983-42B3-843B-74B0DC5DA42B}"/>
              </a:ext>
            </a:extLst>
          </p:cNvPr>
          <p:cNvSpPr>
            <a:spLocks noChangeShapeType="1"/>
          </p:cNvSpPr>
          <p:nvPr/>
        </p:nvSpPr>
        <p:spPr bwMode="auto">
          <a:xfrm>
            <a:off x="8139688" y="2087320"/>
            <a:ext cx="51405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3" name="Line 25">
            <a:extLst>
              <a:ext uri="{FF2B5EF4-FFF2-40B4-BE49-F238E27FC236}">
                <a16:creationId xmlns:a16="http://schemas.microsoft.com/office/drawing/2014/main" id="{4505968C-FA35-470C-9DE7-5AF8CC348424}"/>
              </a:ext>
            </a:extLst>
          </p:cNvPr>
          <p:cNvSpPr>
            <a:spLocks noChangeShapeType="1"/>
          </p:cNvSpPr>
          <p:nvPr/>
        </p:nvSpPr>
        <p:spPr bwMode="auto">
          <a:xfrm>
            <a:off x="8675798" y="2878717"/>
            <a:ext cx="576262"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4" name="Line 26">
            <a:extLst>
              <a:ext uri="{FF2B5EF4-FFF2-40B4-BE49-F238E27FC236}">
                <a16:creationId xmlns:a16="http://schemas.microsoft.com/office/drawing/2014/main" id="{2C914ADC-4EEE-4F3C-9A36-417FA21AD049}"/>
              </a:ext>
            </a:extLst>
          </p:cNvPr>
          <p:cNvSpPr>
            <a:spLocks noChangeShapeType="1"/>
          </p:cNvSpPr>
          <p:nvPr/>
        </p:nvSpPr>
        <p:spPr bwMode="auto">
          <a:xfrm>
            <a:off x="9230002" y="3495907"/>
            <a:ext cx="1021795" cy="1821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5" name="Text Box 27">
            <a:extLst>
              <a:ext uri="{FF2B5EF4-FFF2-40B4-BE49-F238E27FC236}">
                <a16:creationId xmlns:a16="http://schemas.microsoft.com/office/drawing/2014/main" id="{6D9F3FE2-F0D8-4CB7-B28D-D3B402576A63}"/>
              </a:ext>
            </a:extLst>
          </p:cNvPr>
          <p:cNvSpPr txBox="1">
            <a:spLocks noChangeArrowheads="1"/>
          </p:cNvSpPr>
          <p:nvPr/>
        </p:nvSpPr>
        <p:spPr bwMode="auto">
          <a:xfrm>
            <a:off x="9240125" y="2194052"/>
            <a:ext cx="15551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id-ID" dirty="0">
                <a:latin typeface="Times New Roman" panose="02020603050405020304" pitchFamily="18" charset="0"/>
                <a:cs typeface="Times New Roman" panose="02020603050405020304" pitchFamily="18" charset="0"/>
              </a:rPr>
              <a:t>Jam </a:t>
            </a:r>
            <a:r>
              <a:rPr lang="en-US" altLang="id-ID" dirty="0" err="1">
                <a:latin typeface="Times New Roman" panose="02020603050405020304" pitchFamily="18" charset="0"/>
                <a:cs typeface="Times New Roman" panose="02020603050405020304" pitchFamily="18" charset="0"/>
              </a:rPr>
              <a:t>kerja</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ibu</a:t>
            </a:r>
            <a:endParaRPr lang="en-US" altLang="id-ID" dirty="0">
              <a:latin typeface="Times New Roman" panose="02020603050405020304" pitchFamily="18" charset="0"/>
              <a:cs typeface="Times New Roman" panose="02020603050405020304" pitchFamily="18" charset="0"/>
            </a:endParaRPr>
          </a:p>
        </p:txBody>
      </p:sp>
      <p:sp>
        <p:nvSpPr>
          <p:cNvPr id="46" name="Line 28">
            <a:extLst>
              <a:ext uri="{FF2B5EF4-FFF2-40B4-BE49-F238E27FC236}">
                <a16:creationId xmlns:a16="http://schemas.microsoft.com/office/drawing/2014/main" id="{E0D9852A-0A20-479A-81FD-520EF838BB83}"/>
              </a:ext>
            </a:extLst>
          </p:cNvPr>
          <p:cNvSpPr>
            <a:spLocks noChangeShapeType="1"/>
          </p:cNvSpPr>
          <p:nvPr/>
        </p:nvSpPr>
        <p:spPr bwMode="auto">
          <a:xfrm flipH="1">
            <a:off x="8292582" y="1650368"/>
            <a:ext cx="483206" cy="24687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7" name="Line 29">
            <a:extLst>
              <a:ext uri="{FF2B5EF4-FFF2-40B4-BE49-F238E27FC236}">
                <a16:creationId xmlns:a16="http://schemas.microsoft.com/office/drawing/2014/main" id="{6DD977AB-CFB0-43FA-8032-40F369DBE4D8}"/>
              </a:ext>
            </a:extLst>
          </p:cNvPr>
          <p:cNvSpPr>
            <a:spLocks noChangeShapeType="1"/>
          </p:cNvSpPr>
          <p:nvPr/>
        </p:nvSpPr>
        <p:spPr bwMode="auto">
          <a:xfrm flipH="1">
            <a:off x="8885611" y="2435483"/>
            <a:ext cx="383242" cy="33691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8" name="Line 30">
            <a:extLst>
              <a:ext uri="{FF2B5EF4-FFF2-40B4-BE49-F238E27FC236}">
                <a16:creationId xmlns:a16="http://schemas.microsoft.com/office/drawing/2014/main" id="{46FFD16F-025C-4D52-8B69-F08B119F7F1E}"/>
              </a:ext>
            </a:extLst>
          </p:cNvPr>
          <p:cNvSpPr>
            <a:spLocks noChangeShapeType="1"/>
          </p:cNvSpPr>
          <p:nvPr/>
        </p:nvSpPr>
        <p:spPr bwMode="auto">
          <a:xfrm flipH="1">
            <a:off x="9555563" y="2906308"/>
            <a:ext cx="385992" cy="45752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49" name="Freeform 56">
            <a:extLst>
              <a:ext uri="{FF2B5EF4-FFF2-40B4-BE49-F238E27FC236}">
                <a16:creationId xmlns:a16="http://schemas.microsoft.com/office/drawing/2014/main" id="{20805047-18DE-44EC-8D93-8C8A23CA66EC}"/>
              </a:ext>
            </a:extLst>
          </p:cNvPr>
          <p:cNvSpPr/>
          <p:nvPr/>
        </p:nvSpPr>
        <p:spPr>
          <a:xfrm>
            <a:off x="8543602" y="1795856"/>
            <a:ext cx="2602523" cy="1899138"/>
          </a:xfrm>
          <a:custGeom>
            <a:avLst/>
            <a:gdLst>
              <a:gd name="connsiteX0" fmla="*/ 0 w 2602523"/>
              <a:gd name="connsiteY0" fmla="*/ 0 h 1899138"/>
              <a:gd name="connsiteX1" fmla="*/ 126609 w 2602523"/>
              <a:gd name="connsiteY1" fmla="*/ 309489 h 1899138"/>
              <a:gd name="connsiteX2" fmla="*/ 576775 w 2602523"/>
              <a:gd name="connsiteY2" fmla="*/ 984738 h 1899138"/>
              <a:gd name="connsiteX3" fmla="*/ 703385 w 2602523"/>
              <a:gd name="connsiteY3" fmla="*/ 1097280 h 1899138"/>
              <a:gd name="connsiteX4" fmla="*/ 1181686 w 2602523"/>
              <a:gd name="connsiteY4" fmla="*/ 1491175 h 1899138"/>
              <a:gd name="connsiteX5" fmla="*/ 1674055 w 2602523"/>
              <a:gd name="connsiteY5" fmla="*/ 1730326 h 1899138"/>
              <a:gd name="connsiteX6" fmla="*/ 2602523 w 2602523"/>
              <a:gd name="connsiteY6" fmla="*/ 1899138 h 1899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02523" h="1899138">
                <a:moveTo>
                  <a:pt x="0" y="0"/>
                </a:moveTo>
                <a:cubicBezTo>
                  <a:pt x="15240" y="72683"/>
                  <a:pt x="30480" y="145366"/>
                  <a:pt x="126609" y="309489"/>
                </a:cubicBezTo>
                <a:cubicBezTo>
                  <a:pt x="222738" y="473612"/>
                  <a:pt x="480646" y="853440"/>
                  <a:pt x="576775" y="984738"/>
                </a:cubicBezTo>
                <a:cubicBezTo>
                  <a:pt x="672904" y="1116036"/>
                  <a:pt x="602567" y="1012874"/>
                  <a:pt x="703385" y="1097280"/>
                </a:cubicBezTo>
                <a:cubicBezTo>
                  <a:pt x="804203" y="1181686"/>
                  <a:pt x="1019908" y="1385667"/>
                  <a:pt x="1181686" y="1491175"/>
                </a:cubicBezTo>
                <a:cubicBezTo>
                  <a:pt x="1343464" y="1596683"/>
                  <a:pt x="1437249" y="1662332"/>
                  <a:pt x="1674055" y="1730326"/>
                </a:cubicBezTo>
                <a:cubicBezTo>
                  <a:pt x="1910861" y="1798320"/>
                  <a:pt x="2256692" y="1848729"/>
                  <a:pt x="2602523" y="1899138"/>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Times New Roman" panose="02020603050405020304" pitchFamily="18" charset="0"/>
              <a:cs typeface="Times New Roman" panose="02020603050405020304" pitchFamily="18" charset="0"/>
            </a:endParaRPr>
          </a:p>
        </p:txBody>
      </p:sp>
      <p:sp>
        <p:nvSpPr>
          <p:cNvPr id="50" name="Text Box 27">
            <a:extLst>
              <a:ext uri="{FF2B5EF4-FFF2-40B4-BE49-F238E27FC236}">
                <a16:creationId xmlns:a16="http://schemas.microsoft.com/office/drawing/2014/main" id="{58082A0E-6AB4-41C1-BF1F-7D1982279A5D}"/>
              </a:ext>
            </a:extLst>
          </p:cNvPr>
          <p:cNvSpPr txBox="1">
            <a:spLocks noChangeArrowheads="1"/>
          </p:cNvSpPr>
          <p:nvPr/>
        </p:nvSpPr>
        <p:spPr bwMode="auto">
          <a:xfrm>
            <a:off x="8733797" y="1461198"/>
            <a:ext cx="16963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id-ID" dirty="0">
                <a:latin typeface="Times New Roman" panose="02020603050405020304" pitchFamily="18" charset="0"/>
                <a:cs typeface="Times New Roman" panose="02020603050405020304" pitchFamily="18" charset="0"/>
              </a:rPr>
              <a:t>Jam </a:t>
            </a:r>
            <a:r>
              <a:rPr lang="en-US" altLang="id-ID" dirty="0" err="1">
                <a:latin typeface="Times New Roman" panose="02020603050405020304" pitchFamily="18" charset="0"/>
                <a:cs typeface="Times New Roman" panose="02020603050405020304" pitchFamily="18" charset="0"/>
              </a:rPr>
              <a:t>kerja</a:t>
            </a:r>
            <a:r>
              <a:rPr lang="en-US" altLang="id-ID" dirty="0">
                <a:latin typeface="Times New Roman" panose="02020603050405020304" pitchFamily="18" charset="0"/>
                <a:cs typeface="Times New Roman" panose="02020603050405020304" pitchFamily="18" charset="0"/>
              </a:rPr>
              <a:t> ayah</a:t>
            </a:r>
          </a:p>
        </p:txBody>
      </p:sp>
      <p:sp>
        <p:nvSpPr>
          <p:cNvPr id="51" name="Text Box 27">
            <a:extLst>
              <a:ext uri="{FF2B5EF4-FFF2-40B4-BE49-F238E27FC236}">
                <a16:creationId xmlns:a16="http://schemas.microsoft.com/office/drawing/2014/main" id="{D5EF8038-0DAB-4527-9974-CBDCAEB7E808}"/>
              </a:ext>
            </a:extLst>
          </p:cNvPr>
          <p:cNvSpPr txBox="1">
            <a:spLocks noChangeArrowheads="1"/>
          </p:cNvSpPr>
          <p:nvPr/>
        </p:nvSpPr>
        <p:spPr bwMode="auto">
          <a:xfrm>
            <a:off x="9915806" y="2737067"/>
            <a:ext cx="16644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id-ID" dirty="0">
                <a:latin typeface="Times New Roman" panose="02020603050405020304" pitchFamily="18" charset="0"/>
                <a:cs typeface="Times New Roman" panose="02020603050405020304" pitchFamily="18" charset="0"/>
              </a:rPr>
              <a:t>Jam </a:t>
            </a:r>
            <a:r>
              <a:rPr lang="en-US" altLang="id-ID" dirty="0" err="1">
                <a:latin typeface="Times New Roman" panose="02020603050405020304" pitchFamily="18" charset="0"/>
                <a:cs typeface="Times New Roman" panose="02020603050405020304" pitchFamily="18" charset="0"/>
              </a:rPr>
              <a:t>kerja</a:t>
            </a:r>
            <a:r>
              <a:rPr lang="en-US" altLang="id-ID" dirty="0">
                <a:latin typeface="Times New Roman" panose="02020603050405020304" pitchFamily="18" charset="0"/>
                <a:cs typeface="Times New Roman" panose="02020603050405020304" pitchFamily="18" charset="0"/>
              </a:rPr>
              <a:t> </a:t>
            </a:r>
            <a:r>
              <a:rPr lang="en-US" altLang="id-ID" dirty="0" err="1">
                <a:latin typeface="Times New Roman" panose="02020603050405020304" pitchFamily="18" charset="0"/>
                <a:cs typeface="Times New Roman" panose="02020603050405020304" pitchFamily="18" charset="0"/>
              </a:rPr>
              <a:t>anak</a:t>
            </a:r>
            <a:endParaRPr lang="en-US" altLang="id-ID" dirty="0">
              <a:latin typeface="Times New Roman" panose="02020603050405020304" pitchFamily="18" charset="0"/>
              <a:cs typeface="Times New Roman" panose="02020603050405020304" pitchFamily="18" charset="0"/>
            </a:endParaRPr>
          </a:p>
        </p:txBody>
      </p:sp>
      <p:sp>
        <p:nvSpPr>
          <p:cNvPr id="52" name="TextBox 51">
            <a:extLst>
              <a:ext uri="{FF2B5EF4-FFF2-40B4-BE49-F238E27FC236}">
                <a16:creationId xmlns:a16="http://schemas.microsoft.com/office/drawing/2014/main" id="{BFA57BAD-1E95-4B92-89E3-0B130940821D}"/>
              </a:ext>
            </a:extLst>
          </p:cNvPr>
          <p:cNvSpPr txBox="1"/>
          <p:nvPr/>
        </p:nvSpPr>
        <p:spPr>
          <a:xfrm>
            <a:off x="218675" y="4620244"/>
            <a:ext cx="3025355" cy="1477328"/>
          </a:xfrm>
          <a:prstGeom prst="rect">
            <a:avLst/>
          </a:prstGeom>
          <a:noFill/>
        </p:spPr>
        <p:txBody>
          <a:bodyPr wrap="square" rtlCol="0">
            <a:spAutoFit/>
          </a:bodyPr>
          <a:lstStyle/>
          <a:p>
            <a:pPr algn="just"/>
            <a:r>
              <a:rPr lang="id-ID" dirty="0">
                <a:latin typeface="Times New Roman" panose="02020603050405020304" pitchFamily="18" charset="0"/>
                <a:cs typeface="Times New Roman" panose="02020603050405020304" pitchFamily="18" charset="0"/>
              </a:rPr>
              <a:t>Kurva penawaran Tanah bersifat inelastis sempurna, karena jumlah tanah terbatas sehingga kurva S tanah tegak lurus sejajar dengan P</a:t>
            </a:r>
          </a:p>
        </p:txBody>
      </p:sp>
      <p:sp>
        <p:nvSpPr>
          <p:cNvPr id="53" name="TextBox 52">
            <a:extLst>
              <a:ext uri="{FF2B5EF4-FFF2-40B4-BE49-F238E27FC236}">
                <a16:creationId xmlns:a16="http://schemas.microsoft.com/office/drawing/2014/main" id="{9FF813C6-2EEF-4A4A-B2E0-B3A71AA8AA94}"/>
              </a:ext>
            </a:extLst>
          </p:cNvPr>
          <p:cNvSpPr txBox="1"/>
          <p:nvPr/>
        </p:nvSpPr>
        <p:spPr>
          <a:xfrm>
            <a:off x="3531932" y="4622190"/>
            <a:ext cx="3997624" cy="1477328"/>
          </a:xfrm>
          <a:prstGeom prst="rect">
            <a:avLst/>
          </a:prstGeom>
          <a:noFill/>
        </p:spPr>
        <p:txBody>
          <a:bodyPr wrap="square" rtlCol="0">
            <a:spAutoFit/>
          </a:bodyPr>
          <a:lstStyle/>
          <a:p>
            <a:pPr algn="just"/>
            <a:r>
              <a:rPr lang="id-ID" dirty="0">
                <a:latin typeface="Times New Roman" panose="02020603050405020304" pitchFamily="18" charset="0"/>
                <a:cs typeface="Times New Roman" panose="02020603050405020304" pitchFamily="18" charset="0"/>
              </a:rPr>
              <a:t>Kurva penawaran tenaga kerja melengkung membalik. S TK meningkat sampai W*. Nilai hidup menurun karena bekerja dan upah meningkat maka TK mengurangi jam kerja.</a:t>
            </a:r>
          </a:p>
        </p:txBody>
      </p:sp>
      <p:sp>
        <p:nvSpPr>
          <p:cNvPr id="54" name="TextBox 53">
            <a:extLst>
              <a:ext uri="{FF2B5EF4-FFF2-40B4-BE49-F238E27FC236}">
                <a16:creationId xmlns:a16="http://schemas.microsoft.com/office/drawing/2014/main" id="{E2F267D1-D9A7-4DE9-B97E-A484C3835F39}"/>
              </a:ext>
            </a:extLst>
          </p:cNvPr>
          <p:cNvSpPr txBox="1"/>
          <p:nvPr/>
        </p:nvSpPr>
        <p:spPr>
          <a:xfrm>
            <a:off x="7817458" y="4691692"/>
            <a:ext cx="4148122" cy="1477328"/>
          </a:xfrm>
          <a:prstGeom prst="rect">
            <a:avLst/>
          </a:prstGeom>
          <a:noFill/>
        </p:spPr>
        <p:txBody>
          <a:bodyPr wrap="square" rtlCol="0">
            <a:spAutoFit/>
          </a:bodyPr>
          <a:lstStyle/>
          <a:p>
            <a:pPr algn="just"/>
            <a:r>
              <a:rPr lang="id-ID" dirty="0">
                <a:latin typeface="Times New Roman" panose="02020603050405020304" pitchFamily="18" charset="0"/>
                <a:cs typeface="Times New Roman" panose="02020603050405020304" pitchFamily="18" charset="0"/>
              </a:rPr>
              <a:t>Kurva penawaran tenaga kerja keluarga miskin. Jika upah kerja ayah tidak mencukupi maka ibu bekerja. Dan jika upah ayah dan ibu masih tidak mencukupi maka anak harus ikut bekerja.</a:t>
            </a:r>
          </a:p>
        </p:txBody>
      </p:sp>
    </p:spTree>
    <p:extLst>
      <p:ext uri="{BB962C8B-B14F-4D97-AF65-F5344CB8AC3E}">
        <p14:creationId xmlns:p14="http://schemas.microsoft.com/office/powerpoint/2010/main" val="4060996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F9BD4F1-CFFB-4600-94F8-4E63EFAB7D92}"/>
              </a:ext>
            </a:extLst>
          </p:cNvPr>
          <p:cNvSpPr txBox="1">
            <a:spLocks noChangeArrowheads="1"/>
          </p:cNvSpPr>
          <p:nvPr/>
        </p:nvSpPr>
        <p:spPr>
          <a:xfrm>
            <a:off x="407569" y="803506"/>
            <a:ext cx="11376857" cy="784355"/>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b="1" dirty="0">
                <a:solidFill>
                  <a:schemeClr val="tx1"/>
                </a:solidFill>
                <a:latin typeface="Times New Roman" panose="02020603050405020304" pitchFamily="18" charset="0"/>
                <a:cs typeface="Times New Roman" panose="02020603050405020304" pitchFamily="18" charset="0"/>
              </a:rPr>
              <a:t>Pasar Tenaga Kerja Berstruktur Persaingan Sempurna</a:t>
            </a:r>
            <a:endParaRPr lang="en-US" altLang="id-ID" sz="3600" b="1" dirty="0">
              <a:solidFill>
                <a:schemeClr val="tx1"/>
              </a:solidFill>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EEEE3DFF-E368-4B74-A762-7227F0318C39}"/>
              </a:ext>
            </a:extLst>
          </p:cNvPr>
          <p:cNvSpPr txBox="1">
            <a:spLocks noChangeArrowheads="1"/>
          </p:cNvSpPr>
          <p:nvPr/>
        </p:nvSpPr>
        <p:spPr>
          <a:xfrm>
            <a:off x="1710713" y="1615463"/>
            <a:ext cx="8770571" cy="1978586"/>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lgn="just">
              <a:lnSpc>
                <a:spcPct val="100000"/>
              </a:lnSpc>
              <a:spcBef>
                <a:spcPts val="0"/>
              </a:spcBef>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Pembeli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penjual</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jasa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tidak</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dapat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mempengaruhi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harga</a:t>
            </a:r>
            <a:endParaRPr lang="en-US" altLang="id-ID"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0"/>
              </a:spcBef>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Diasumsikan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bahwa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dalam</a:t>
            </a:r>
            <a:r>
              <a:rPr lang="en-US" altLang="id-ID" dirty="0">
                <a:solidFill>
                  <a:schemeClr val="tx1"/>
                </a:solidFill>
                <a:latin typeface="Times New Roman" panose="02020603050405020304" pitchFamily="18" charset="0"/>
                <a:cs typeface="Times New Roman" panose="02020603050405020304" pitchFamily="18" charset="0"/>
              </a:rPr>
              <a:t> poses </a:t>
            </a:r>
            <a:r>
              <a:rPr lang="en-US" altLang="id-ID" dirty="0" err="1">
                <a:solidFill>
                  <a:schemeClr val="tx1"/>
                </a:solidFill>
                <a:latin typeface="Times New Roman" panose="02020603050405020304" pitchFamily="18" charset="0"/>
                <a:cs typeface="Times New Roman" panose="02020603050405020304" pitchFamily="18" charset="0"/>
              </a:rPr>
              <a:t>produksi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hanya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yang </a:t>
            </a:r>
            <a:r>
              <a:rPr lang="en-US" altLang="id-ID" dirty="0" err="1">
                <a:solidFill>
                  <a:schemeClr val="tx1"/>
                </a:solidFill>
                <a:latin typeface="Times New Roman" panose="02020603050405020304" pitchFamily="18" charset="0"/>
                <a:cs typeface="Times New Roman" panose="02020603050405020304" pitchFamily="18" charset="0"/>
              </a:rPr>
              <a:t>bersifat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variabel</a:t>
            </a:r>
            <a:endParaRPr lang="en-US" altLang="id-ID"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0"/>
              </a:spcBef>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Keputusan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perusahaan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untuk</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menggunakan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berdasrkan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kesamaan</a:t>
            </a:r>
            <a:r>
              <a:rPr lang="en-US" altLang="id-ID" dirty="0">
                <a:solidFill>
                  <a:schemeClr val="tx1"/>
                </a:solidFill>
                <a:latin typeface="Times New Roman" panose="02020603050405020304" pitchFamily="18" charset="0"/>
                <a:cs typeface="Times New Roman" panose="02020603050405020304" pitchFamily="18" charset="0"/>
              </a:rPr>
              <a:t> MC </a:t>
            </a:r>
            <a:r>
              <a:rPr lang="en-US" altLang="id-ID" dirty="0" err="1">
                <a:solidFill>
                  <a:schemeClr val="tx1"/>
                </a:solidFill>
                <a:latin typeface="Times New Roman" panose="02020603050405020304" pitchFamily="18" charset="0"/>
                <a:cs typeface="Times New Roman" panose="02020603050405020304" pitchFamily="18" charset="0"/>
              </a:rPr>
              <a:t>labour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dan</a:t>
            </a:r>
            <a:r>
              <a:rPr lang="en-US" altLang="id-ID" dirty="0">
                <a:solidFill>
                  <a:schemeClr val="tx1"/>
                </a:solidFill>
                <a:latin typeface="Times New Roman" panose="02020603050405020304" pitchFamily="18" charset="0"/>
                <a:cs typeface="Times New Roman" panose="02020603050405020304" pitchFamily="18" charset="0"/>
              </a:rPr>
              <a:t> MR </a:t>
            </a:r>
            <a:r>
              <a:rPr lang="en-US" altLang="id-ID" dirty="0" err="1">
                <a:solidFill>
                  <a:schemeClr val="tx1"/>
                </a:solidFill>
                <a:latin typeface="Times New Roman" panose="02020603050405020304" pitchFamily="18" charset="0"/>
                <a:cs typeface="Times New Roman" panose="02020603050405020304" pitchFamily="18" charset="0"/>
              </a:rPr>
              <a:t>labour</a:t>
            </a:r>
            <a:endParaRPr lang="en-US" altLang="id-ID" dirty="0">
              <a:solidFill>
                <a:schemeClr val="tx1"/>
              </a:solidFill>
              <a:latin typeface="Times New Roman" panose="02020603050405020304" pitchFamily="18" charset="0"/>
              <a:cs typeface="Times New Roman" panose="02020603050405020304" pitchFamily="18" charset="0"/>
            </a:endParaRPr>
          </a:p>
        </p:txBody>
      </p:sp>
      <p:sp>
        <p:nvSpPr>
          <p:cNvPr id="4" name="Line 3">
            <a:extLst>
              <a:ext uri="{FF2B5EF4-FFF2-40B4-BE49-F238E27FC236}">
                <a16:creationId xmlns:a16="http://schemas.microsoft.com/office/drawing/2014/main" id="{BB38745B-5798-4DE8-AFCF-DF522912A7FE}"/>
              </a:ext>
            </a:extLst>
          </p:cNvPr>
          <p:cNvSpPr>
            <a:spLocks noChangeShapeType="1"/>
          </p:cNvSpPr>
          <p:nvPr/>
        </p:nvSpPr>
        <p:spPr bwMode="auto">
          <a:xfrm>
            <a:off x="3004529" y="3875677"/>
            <a:ext cx="0" cy="208756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5" name="Line 4">
            <a:extLst>
              <a:ext uri="{FF2B5EF4-FFF2-40B4-BE49-F238E27FC236}">
                <a16:creationId xmlns:a16="http://schemas.microsoft.com/office/drawing/2014/main" id="{83C2C03F-656D-4600-8926-A8AA74845F09}"/>
              </a:ext>
            </a:extLst>
          </p:cNvPr>
          <p:cNvSpPr>
            <a:spLocks noChangeShapeType="1"/>
          </p:cNvSpPr>
          <p:nvPr/>
        </p:nvSpPr>
        <p:spPr bwMode="auto">
          <a:xfrm>
            <a:off x="3004530" y="5963239"/>
            <a:ext cx="3024187"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6" name="Line 5">
            <a:extLst>
              <a:ext uri="{FF2B5EF4-FFF2-40B4-BE49-F238E27FC236}">
                <a16:creationId xmlns:a16="http://schemas.microsoft.com/office/drawing/2014/main" id="{B16DB774-55B9-4F43-89C9-83B38EC11239}"/>
              </a:ext>
            </a:extLst>
          </p:cNvPr>
          <p:cNvSpPr>
            <a:spLocks noChangeShapeType="1"/>
          </p:cNvSpPr>
          <p:nvPr/>
        </p:nvSpPr>
        <p:spPr bwMode="auto">
          <a:xfrm>
            <a:off x="6671662" y="3875677"/>
            <a:ext cx="4754" cy="208756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7" name="Line 6">
            <a:extLst>
              <a:ext uri="{FF2B5EF4-FFF2-40B4-BE49-F238E27FC236}">
                <a16:creationId xmlns:a16="http://schemas.microsoft.com/office/drawing/2014/main" id="{6AD17E16-36E1-497E-834D-AAC28A91400F}"/>
              </a:ext>
            </a:extLst>
          </p:cNvPr>
          <p:cNvSpPr>
            <a:spLocks noChangeShapeType="1"/>
          </p:cNvSpPr>
          <p:nvPr/>
        </p:nvSpPr>
        <p:spPr bwMode="auto">
          <a:xfrm>
            <a:off x="6676417" y="5963239"/>
            <a:ext cx="2881313"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8" name="Freeform 7">
            <a:extLst>
              <a:ext uri="{FF2B5EF4-FFF2-40B4-BE49-F238E27FC236}">
                <a16:creationId xmlns:a16="http://schemas.microsoft.com/office/drawing/2014/main" id="{8B023923-BE1E-48E8-8EA3-BB892882BC9A}"/>
              </a:ext>
            </a:extLst>
          </p:cNvPr>
          <p:cNvSpPr>
            <a:spLocks/>
          </p:cNvSpPr>
          <p:nvPr/>
        </p:nvSpPr>
        <p:spPr bwMode="auto">
          <a:xfrm>
            <a:off x="3004529" y="4551828"/>
            <a:ext cx="1331911" cy="1411411"/>
          </a:xfrm>
          <a:custGeom>
            <a:avLst/>
            <a:gdLst>
              <a:gd name="T0" fmla="*/ 0 w 975"/>
              <a:gd name="T1" fmla="*/ 0 h 1315"/>
              <a:gd name="T2" fmla="*/ 816 w 975"/>
              <a:gd name="T3" fmla="*/ 680 h 1315"/>
              <a:gd name="T4" fmla="*/ 952 w 975"/>
              <a:gd name="T5" fmla="*/ 1315 h 1315"/>
            </a:gdLst>
            <a:ahLst/>
            <a:cxnLst>
              <a:cxn ang="0">
                <a:pos x="T0" y="T1"/>
              </a:cxn>
              <a:cxn ang="0">
                <a:pos x="T2" y="T3"/>
              </a:cxn>
              <a:cxn ang="0">
                <a:pos x="T4" y="T5"/>
              </a:cxn>
            </a:cxnLst>
            <a:rect l="0" t="0" r="r" b="b"/>
            <a:pathLst>
              <a:path w="975" h="1315">
                <a:moveTo>
                  <a:pt x="0" y="0"/>
                </a:moveTo>
                <a:cubicBezTo>
                  <a:pt x="328" y="230"/>
                  <a:pt x="657" y="461"/>
                  <a:pt x="816" y="680"/>
                </a:cubicBezTo>
                <a:cubicBezTo>
                  <a:pt x="975" y="899"/>
                  <a:pt x="929" y="1217"/>
                  <a:pt x="952" y="1315"/>
                </a:cubicBezTo>
              </a:path>
            </a:pathLst>
          </a:custGeom>
          <a:noFill/>
          <a:ln w="571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9" name="Freeform 8">
            <a:extLst>
              <a:ext uri="{FF2B5EF4-FFF2-40B4-BE49-F238E27FC236}">
                <a16:creationId xmlns:a16="http://schemas.microsoft.com/office/drawing/2014/main" id="{971F7F3D-1577-42EF-8404-1D486FD53951}"/>
              </a:ext>
            </a:extLst>
          </p:cNvPr>
          <p:cNvSpPr>
            <a:spLocks/>
          </p:cNvSpPr>
          <p:nvPr/>
        </p:nvSpPr>
        <p:spPr bwMode="auto">
          <a:xfrm>
            <a:off x="6676418" y="4551828"/>
            <a:ext cx="1219206" cy="1411411"/>
          </a:xfrm>
          <a:custGeom>
            <a:avLst/>
            <a:gdLst>
              <a:gd name="T0" fmla="*/ 0 w 998"/>
              <a:gd name="T1" fmla="*/ 0 h 1451"/>
              <a:gd name="T2" fmla="*/ 635 w 998"/>
              <a:gd name="T3" fmla="*/ 363 h 1451"/>
              <a:gd name="T4" fmla="*/ 998 w 998"/>
              <a:gd name="T5" fmla="*/ 1451 h 1451"/>
            </a:gdLst>
            <a:ahLst/>
            <a:cxnLst>
              <a:cxn ang="0">
                <a:pos x="T0" y="T1"/>
              </a:cxn>
              <a:cxn ang="0">
                <a:pos x="T2" y="T3"/>
              </a:cxn>
              <a:cxn ang="0">
                <a:pos x="T4" y="T5"/>
              </a:cxn>
            </a:cxnLst>
            <a:rect l="0" t="0" r="r" b="b"/>
            <a:pathLst>
              <a:path w="998" h="1451">
                <a:moveTo>
                  <a:pt x="0" y="0"/>
                </a:moveTo>
                <a:cubicBezTo>
                  <a:pt x="234" y="60"/>
                  <a:pt x="469" y="121"/>
                  <a:pt x="635" y="363"/>
                </a:cubicBezTo>
                <a:cubicBezTo>
                  <a:pt x="801" y="605"/>
                  <a:pt x="899" y="1028"/>
                  <a:pt x="998" y="1451"/>
                </a:cubicBezTo>
              </a:path>
            </a:pathLst>
          </a:custGeom>
          <a:noFill/>
          <a:ln w="571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latin typeface="Times New Roman" panose="02020603050405020304" pitchFamily="18" charset="0"/>
              <a:cs typeface="Times New Roman" panose="02020603050405020304" pitchFamily="18" charset="0"/>
            </a:endParaRPr>
          </a:p>
        </p:txBody>
      </p:sp>
      <p:sp>
        <p:nvSpPr>
          <p:cNvPr id="10" name="Text Box 9">
            <a:extLst>
              <a:ext uri="{FF2B5EF4-FFF2-40B4-BE49-F238E27FC236}">
                <a16:creationId xmlns:a16="http://schemas.microsoft.com/office/drawing/2014/main" id="{27629156-D21B-4D97-A5D2-78E76C916E5A}"/>
              </a:ext>
            </a:extLst>
          </p:cNvPr>
          <p:cNvSpPr txBox="1">
            <a:spLocks noChangeArrowheads="1"/>
          </p:cNvSpPr>
          <p:nvPr/>
        </p:nvSpPr>
        <p:spPr bwMode="auto">
          <a:xfrm>
            <a:off x="3004529" y="3781397"/>
            <a:ext cx="21605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MP (unit output</a:t>
            </a:r>
            <a:r>
              <a:rPr lang="id-ID" altLang="id-ID" dirty="0">
                <a:latin typeface="Times New Roman" panose="02020603050405020304" pitchFamily="18" charset="0"/>
                <a:cs typeface="Times New Roman" panose="02020603050405020304" pitchFamily="18" charset="0"/>
              </a:rPr>
              <a:t>)</a:t>
            </a:r>
            <a:endParaRPr lang="en-US" altLang="id-ID" dirty="0">
              <a:latin typeface="Times New Roman" panose="02020603050405020304" pitchFamily="18" charset="0"/>
              <a:cs typeface="Times New Roman" panose="02020603050405020304" pitchFamily="18" charset="0"/>
            </a:endParaRPr>
          </a:p>
        </p:txBody>
      </p:sp>
      <p:sp>
        <p:nvSpPr>
          <p:cNvPr id="11" name="Text Box 10">
            <a:extLst>
              <a:ext uri="{FF2B5EF4-FFF2-40B4-BE49-F238E27FC236}">
                <a16:creationId xmlns:a16="http://schemas.microsoft.com/office/drawing/2014/main" id="{8586A8A1-B082-4769-BD7A-E5F0D83AF854}"/>
              </a:ext>
            </a:extLst>
          </p:cNvPr>
          <p:cNvSpPr txBox="1">
            <a:spLocks noChangeArrowheads="1"/>
          </p:cNvSpPr>
          <p:nvPr/>
        </p:nvSpPr>
        <p:spPr bwMode="auto">
          <a:xfrm>
            <a:off x="6671469" y="3781397"/>
            <a:ext cx="2303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MRPL (rupiah)</a:t>
            </a:r>
          </a:p>
        </p:txBody>
      </p:sp>
      <p:sp>
        <p:nvSpPr>
          <p:cNvPr id="12" name="Text Box 11">
            <a:extLst>
              <a:ext uri="{FF2B5EF4-FFF2-40B4-BE49-F238E27FC236}">
                <a16:creationId xmlns:a16="http://schemas.microsoft.com/office/drawing/2014/main" id="{67089964-3E31-402F-9367-192A9D125480}"/>
              </a:ext>
            </a:extLst>
          </p:cNvPr>
          <p:cNvSpPr txBox="1">
            <a:spLocks noChangeArrowheads="1"/>
          </p:cNvSpPr>
          <p:nvPr/>
        </p:nvSpPr>
        <p:spPr bwMode="auto">
          <a:xfrm>
            <a:off x="5698915" y="5924420"/>
            <a:ext cx="12239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TK</a:t>
            </a:r>
          </a:p>
        </p:txBody>
      </p:sp>
      <p:sp>
        <p:nvSpPr>
          <p:cNvPr id="13" name="Text Box 12">
            <a:extLst>
              <a:ext uri="{FF2B5EF4-FFF2-40B4-BE49-F238E27FC236}">
                <a16:creationId xmlns:a16="http://schemas.microsoft.com/office/drawing/2014/main" id="{AFF0C7FB-8E25-4021-B966-F6B37332E08B}"/>
              </a:ext>
            </a:extLst>
          </p:cNvPr>
          <p:cNvSpPr txBox="1">
            <a:spLocks noChangeArrowheads="1"/>
          </p:cNvSpPr>
          <p:nvPr/>
        </p:nvSpPr>
        <p:spPr bwMode="auto">
          <a:xfrm>
            <a:off x="9385386" y="5924345"/>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dirty="0">
                <a:latin typeface="Times New Roman" panose="02020603050405020304" pitchFamily="18" charset="0"/>
                <a:cs typeface="Times New Roman" panose="02020603050405020304" pitchFamily="18" charset="0"/>
              </a:rPr>
              <a:t>TK</a:t>
            </a:r>
          </a:p>
        </p:txBody>
      </p:sp>
      <p:sp>
        <p:nvSpPr>
          <p:cNvPr id="14" name="Text Box 13">
            <a:extLst>
              <a:ext uri="{FF2B5EF4-FFF2-40B4-BE49-F238E27FC236}">
                <a16:creationId xmlns:a16="http://schemas.microsoft.com/office/drawing/2014/main" id="{C23858D1-8A26-42B4-853F-2BA9C12444CC}"/>
              </a:ext>
            </a:extLst>
          </p:cNvPr>
          <p:cNvSpPr txBox="1">
            <a:spLocks noChangeArrowheads="1"/>
          </p:cNvSpPr>
          <p:nvPr/>
        </p:nvSpPr>
        <p:spPr bwMode="auto">
          <a:xfrm>
            <a:off x="4298346" y="5547006"/>
            <a:ext cx="1079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sz="2400" dirty="0">
                <a:latin typeface="Times New Roman" panose="02020603050405020304" pitchFamily="18" charset="0"/>
                <a:cs typeface="Times New Roman" panose="02020603050405020304" pitchFamily="18" charset="0"/>
              </a:rPr>
              <a:t>MR</a:t>
            </a:r>
          </a:p>
        </p:txBody>
      </p:sp>
      <p:sp>
        <p:nvSpPr>
          <p:cNvPr id="15" name="Text Box 14">
            <a:extLst>
              <a:ext uri="{FF2B5EF4-FFF2-40B4-BE49-F238E27FC236}">
                <a16:creationId xmlns:a16="http://schemas.microsoft.com/office/drawing/2014/main" id="{778A4FE6-9555-44FC-BCCD-785AF93EA7F1}"/>
              </a:ext>
            </a:extLst>
          </p:cNvPr>
          <p:cNvSpPr txBox="1">
            <a:spLocks noChangeArrowheads="1"/>
          </p:cNvSpPr>
          <p:nvPr/>
        </p:nvSpPr>
        <p:spPr bwMode="auto">
          <a:xfrm>
            <a:off x="7833508" y="5563130"/>
            <a:ext cx="20113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id-ID" sz="2000" dirty="0">
                <a:latin typeface="Times New Roman" panose="02020603050405020304" pitchFamily="18" charset="0"/>
                <a:cs typeface="Times New Roman" panose="02020603050405020304" pitchFamily="18" charset="0"/>
              </a:rPr>
              <a:t>MRPL =</a:t>
            </a:r>
            <a:r>
              <a:rPr lang="en-US" altLang="id-ID" dirty="0">
                <a:latin typeface="Times New Roman" panose="02020603050405020304" pitchFamily="18" charset="0"/>
                <a:cs typeface="Times New Roman" panose="02020603050405020304" pitchFamily="18" charset="0"/>
              </a:rPr>
              <a:t> (MP*P)</a:t>
            </a:r>
          </a:p>
        </p:txBody>
      </p:sp>
      <p:sp>
        <p:nvSpPr>
          <p:cNvPr id="16" name="Text Box 15">
            <a:extLst>
              <a:ext uri="{FF2B5EF4-FFF2-40B4-BE49-F238E27FC236}">
                <a16:creationId xmlns:a16="http://schemas.microsoft.com/office/drawing/2014/main" id="{405DD040-8191-4E7B-A57C-44DAA415FFEF}"/>
              </a:ext>
            </a:extLst>
          </p:cNvPr>
          <p:cNvSpPr txBox="1">
            <a:spLocks noChangeArrowheads="1"/>
          </p:cNvSpPr>
          <p:nvPr/>
        </p:nvSpPr>
        <p:spPr bwMode="auto">
          <a:xfrm>
            <a:off x="2848163" y="5926793"/>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0</a:t>
            </a:r>
          </a:p>
        </p:txBody>
      </p:sp>
      <p:sp>
        <p:nvSpPr>
          <p:cNvPr id="17" name="Text Box 16">
            <a:extLst>
              <a:ext uri="{FF2B5EF4-FFF2-40B4-BE49-F238E27FC236}">
                <a16:creationId xmlns:a16="http://schemas.microsoft.com/office/drawing/2014/main" id="{35E7D5F3-2B30-40CC-ABE8-D817D286A7C6}"/>
              </a:ext>
            </a:extLst>
          </p:cNvPr>
          <p:cNvSpPr txBox="1">
            <a:spLocks noChangeArrowheads="1"/>
          </p:cNvSpPr>
          <p:nvPr/>
        </p:nvSpPr>
        <p:spPr bwMode="auto">
          <a:xfrm>
            <a:off x="6547948" y="5908036"/>
            <a:ext cx="43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id-ID">
                <a:latin typeface="Times New Roman" panose="02020603050405020304" pitchFamily="18" charset="0"/>
                <a:cs typeface="Times New Roman" panose="02020603050405020304" pitchFamily="18" charset="0"/>
              </a:rPr>
              <a:t>0</a:t>
            </a:r>
          </a:p>
        </p:txBody>
      </p:sp>
    </p:spTree>
    <p:extLst>
      <p:ext uri="{BB962C8B-B14F-4D97-AF65-F5344CB8AC3E}">
        <p14:creationId xmlns:p14="http://schemas.microsoft.com/office/powerpoint/2010/main" val="1921060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41ECAF2-76E3-49F9-910C-B9D460DA4309}"/>
              </a:ext>
            </a:extLst>
          </p:cNvPr>
          <p:cNvSpPr txBox="1">
            <a:spLocks noChangeArrowheads="1"/>
          </p:cNvSpPr>
          <p:nvPr/>
        </p:nvSpPr>
        <p:spPr>
          <a:xfrm>
            <a:off x="1647217" y="633284"/>
            <a:ext cx="8897565" cy="784355"/>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dirty="0">
                <a:solidFill>
                  <a:schemeClr val="tx1"/>
                </a:solidFill>
                <a:latin typeface="Times New Roman" panose="02020603050405020304" pitchFamily="18" charset="0"/>
                <a:cs typeface="Times New Roman" panose="02020603050405020304" pitchFamily="18" charset="0"/>
              </a:rPr>
              <a:t>Permintaan Tenaga Kerja Sebagai Input Variabel</a:t>
            </a:r>
            <a:endParaRPr lang="en-US" altLang="id-ID" sz="3600" dirty="0">
              <a:solidFill>
                <a:schemeClr val="tx1"/>
              </a:solidFill>
              <a:latin typeface="Times New Roman" panose="02020603050405020304" pitchFamily="18" charset="0"/>
              <a:cs typeface="Times New Roman" panose="02020603050405020304" pitchFamily="18" charset="0"/>
            </a:endParaRPr>
          </a:p>
        </p:txBody>
      </p:sp>
      <p:cxnSp>
        <p:nvCxnSpPr>
          <p:cNvPr id="3" name="Straight Arrow Connector 2">
            <a:extLst>
              <a:ext uri="{FF2B5EF4-FFF2-40B4-BE49-F238E27FC236}">
                <a16:creationId xmlns:a16="http://schemas.microsoft.com/office/drawing/2014/main" id="{C06EBFD9-388F-42BF-83E4-FF1FD40A0B94}"/>
              </a:ext>
            </a:extLst>
          </p:cNvPr>
          <p:cNvCxnSpPr/>
          <p:nvPr/>
        </p:nvCxnSpPr>
        <p:spPr>
          <a:xfrm flipV="1">
            <a:off x="1754826" y="1873623"/>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FFD4D74C-7320-4CE1-A388-811F85877E1B}"/>
              </a:ext>
            </a:extLst>
          </p:cNvPr>
          <p:cNvCxnSpPr/>
          <p:nvPr/>
        </p:nvCxnSpPr>
        <p:spPr>
          <a:xfrm rot="5400000" flipV="1">
            <a:off x="3106256" y="3211607"/>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F2DD6D3B-B6D5-4751-AC1D-AE94CA84443C}"/>
              </a:ext>
            </a:extLst>
          </p:cNvPr>
          <p:cNvCxnSpPr/>
          <p:nvPr/>
        </p:nvCxnSpPr>
        <p:spPr>
          <a:xfrm flipV="1">
            <a:off x="6492673" y="1860177"/>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B5BE65ED-2DF8-4C5D-AF90-5DBE453CD151}"/>
              </a:ext>
            </a:extLst>
          </p:cNvPr>
          <p:cNvCxnSpPr/>
          <p:nvPr/>
        </p:nvCxnSpPr>
        <p:spPr>
          <a:xfrm rot="5400000" flipV="1">
            <a:off x="7844103" y="3198161"/>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3D3F7AA-D07A-4C73-93AE-E1B7AAB904CE}"/>
              </a:ext>
            </a:extLst>
          </p:cNvPr>
          <p:cNvCxnSpPr/>
          <p:nvPr/>
        </p:nvCxnSpPr>
        <p:spPr>
          <a:xfrm>
            <a:off x="1754826" y="3218330"/>
            <a:ext cx="2368924" cy="672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115DAD5-D57E-4BBD-ACDB-2C2A4C228AE3}"/>
              </a:ext>
            </a:extLst>
          </p:cNvPr>
          <p:cNvCxnSpPr/>
          <p:nvPr/>
        </p:nvCxnSpPr>
        <p:spPr>
          <a:xfrm flipV="1">
            <a:off x="1785426" y="2725826"/>
            <a:ext cx="806847" cy="11764"/>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568E665-4603-4C06-A4BC-2F6B2006E5C6}"/>
              </a:ext>
            </a:extLst>
          </p:cNvPr>
          <p:cNvCxnSpPr>
            <a:endCxn id="14" idx="3"/>
          </p:cNvCxnSpPr>
          <p:nvPr/>
        </p:nvCxnSpPr>
        <p:spPr>
          <a:xfrm flipV="1">
            <a:off x="1775709" y="3726469"/>
            <a:ext cx="1580793" cy="11813"/>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DF55CB3-4308-41A9-9B26-E6C07BA78DC8}"/>
              </a:ext>
            </a:extLst>
          </p:cNvPr>
          <p:cNvCxnSpPr/>
          <p:nvPr/>
        </p:nvCxnSpPr>
        <p:spPr>
          <a:xfrm>
            <a:off x="2595980" y="2743754"/>
            <a:ext cx="0" cy="183272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C446E92-52F1-4A56-AEEF-8D7C219515FF}"/>
              </a:ext>
            </a:extLst>
          </p:cNvPr>
          <p:cNvCxnSpPr/>
          <p:nvPr/>
        </p:nvCxnSpPr>
        <p:spPr>
          <a:xfrm>
            <a:off x="2999391" y="3225052"/>
            <a:ext cx="0" cy="13514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CAC884D-CBD5-4E21-AA05-B27B73E8B958}"/>
              </a:ext>
            </a:extLst>
          </p:cNvPr>
          <p:cNvCxnSpPr/>
          <p:nvPr/>
        </p:nvCxnSpPr>
        <p:spPr>
          <a:xfrm>
            <a:off x="3342165" y="3666010"/>
            <a:ext cx="6902" cy="88357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13" name="Freeform 43">
            <a:extLst>
              <a:ext uri="{FF2B5EF4-FFF2-40B4-BE49-F238E27FC236}">
                <a16:creationId xmlns:a16="http://schemas.microsoft.com/office/drawing/2014/main" id="{66D6122F-A3A0-4801-83F4-5A81DAEEE435}"/>
              </a:ext>
            </a:extLst>
          </p:cNvPr>
          <p:cNvSpPr/>
          <p:nvPr/>
        </p:nvSpPr>
        <p:spPr>
          <a:xfrm>
            <a:off x="1762262" y="2756647"/>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p:sp>
        <p:nvSpPr>
          <p:cNvPr id="14" name="Freeform 45">
            <a:extLst>
              <a:ext uri="{FF2B5EF4-FFF2-40B4-BE49-F238E27FC236}">
                <a16:creationId xmlns:a16="http://schemas.microsoft.com/office/drawing/2014/main" id="{EA6BFB84-D9B4-48E9-AE5C-08C7A03DE510}"/>
              </a:ext>
            </a:extLst>
          </p:cNvPr>
          <p:cNvSpPr/>
          <p:nvPr/>
        </p:nvSpPr>
        <p:spPr>
          <a:xfrm>
            <a:off x="2280737" y="2381763"/>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p:sp>
        <p:nvSpPr>
          <p:cNvPr id="15" name="Freeform 48">
            <a:extLst>
              <a:ext uri="{FF2B5EF4-FFF2-40B4-BE49-F238E27FC236}">
                <a16:creationId xmlns:a16="http://schemas.microsoft.com/office/drawing/2014/main" id="{237B5FAB-E499-4218-B663-364188216F80}"/>
              </a:ext>
            </a:extLst>
          </p:cNvPr>
          <p:cNvSpPr/>
          <p:nvPr/>
        </p:nvSpPr>
        <p:spPr>
          <a:xfrm>
            <a:off x="2876137" y="2102831"/>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750657FA-A8CE-4871-8D68-954C2820442C}"/>
                  </a:ext>
                </a:extLst>
              </p:cNvPr>
              <p:cNvSpPr txBox="1"/>
              <p:nvPr/>
            </p:nvSpPr>
            <p:spPr>
              <a:xfrm>
                <a:off x="1131768" y="2528229"/>
                <a:ext cx="739588" cy="39408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6" name="TextBox 15">
                <a:extLst>
                  <a:ext uri="{FF2B5EF4-FFF2-40B4-BE49-F238E27FC236}">
                    <a16:creationId xmlns:a16="http://schemas.microsoft.com/office/drawing/2014/main" id="{750657FA-A8CE-4871-8D68-954C2820442C}"/>
                  </a:ext>
                </a:extLst>
              </p:cNvPr>
              <p:cNvSpPr txBox="1">
                <a:spLocks noRot="1" noChangeAspect="1" noMove="1" noResize="1" noEditPoints="1" noAdjustHandles="1" noChangeArrowheads="1" noChangeShapeType="1" noTextEdit="1"/>
              </p:cNvSpPr>
              <p:nvPr/>
            </p:nvSpPr>
            <p:spPr>
              <a:xfrm>
                <a:off x="1131768" y="2528229"/>
                <a:ext cx="739588" cy="394082"/>
              </a:xfrm>
              <a:prstGeom prst="rect">
                <a:avLst/>
              </a:prstGeom>
              <a:blipFill>
                <a:blip r:embed="rId2"/>
                <a:stretch>
                  <a:fillRect b="-6250"/>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4B7E9068-0E8D-4A85-941C-FE09FF0D7037}"/>
                  </a:ext>
                </a:extLst>
              </p:cNvPr>
              <p:cNvSpPr txBox="1"/>
              <p:nvPr/>
            </p:nvSpPr>
            <p:spPr>
              <a:xfrm>
                <a:off x="1109728" y="3516163"/>
                <a:ext cx="739588" cy="3831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7" name="TextBox 16">
                <a:extLst>
                  <a:ext uri="{FF2B5EF4-FFF2-40B4-BE49-F238E27FC236}">
                    <a16:creationId xmlns:a16="http://schemas.microsoft.com/office/drawing/2014/main" id="{4B7E9068-0E8D-4A85-941C-FE09FF0D7037}"/>
                  </a:ext>
                </a:extLst>
              </p:cNvPr>
              <p:cNvSpPr txBox="1">
                <a:spLocks noRot="1" noChangeAspect="1" noMove="1" noResize="1" noEditPoints="1" noAdjustHandles="1" noChangeArrowheads="1" noChangeShapeType="1" noTextEdit="1"/>
              </p:cNvSpPr>
              <p:nvPr/>
            </p:nvSpPr>
            <p:spPr>
              <a:xfrm>
                <a:off x="1109728" y="3516163"/>
                <a:ext cx="739588" cy="383118"/>
              </a:xfrm>
              <a:prstGeom prst="rect">
                <a:avLst/>
              </a:prstGeom>
              <a:blipFill>
                <a:blip r:embed="rId3"/>
                <a:stretch>
                  <a:fillRect b="-7937"/>
                </a:stretch>
              </a:blipFill>
            </p:spPr>
            <p:txBody>
              <a:bodyPr/>
              <a:lstStyle/>
              <a:p>
                <a:r>
                  <a:rPr lang="en-ID">
                    <a:noFill/>
                  </a:rPr>
                  <a:t> </a:t>
                </a:r>
              </a:p>
            </p:txBody>
          </p:sp>
        </mc:Fallback>
      </mc:AlternateContent>
      <p:sp>
        <p:nvSpPr>
          <p:cNvPr id="18" name="TextBox 17">
            <a:extLst>
              <a:ext uri="{FF2B5EF4-FFF2-40B4-BE49-F238E27FC236}">
                <a16:creationId xmlns:a16="http://schemas.microsoft.com/office/drawing/2014/main" id="{0D398F1E-CE06-4827-9096-BA37FDAF5616}"/>
              </a:ext>
            </a:extLst>
          </p:cNvPr>
          <p:cNvSpPr txBox="1"/>
          <p:nvPr/>
        </p:nvSpPr>
        <p:spPr>
          <a:xfrm>
            <a:off x="1201349" y="3076245"/>
            <a:ext cx="739588"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W*</a:t>
            </a:r>
          </a:p>
        </p:txBody>
      </p:sp>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63B87C99-12D1-42B1-94A8-F32FC604E92B}"/>
                  </a:ext>
                </a:extLst>
              </p:cNvPr>
              <p:cNvSpPr txBox="1"/>
              <p:nvPr/>
            </p:nvSpPr>
            <p:spPr>
              <a:xfrm>
                <a:off x="2293419" y="4508760"/>
                <a:ext cx="739588" cy="39408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9" name="TextBox 18">
                <a:extLst>
                  <a:ext uri="{FF2B5EF4-FFF2-40B4-BE49-F238E27FC236}">
                    <a16:creationId xmlns:a16="http://schemas.microsoft.com/office/drawing/2014/main" id="{63B87C99-12D1-42B1-94A8-F32FC604E92B}"/>
                  </a:ext>
                </a:extLst>
              </p:cNvPr>
              <p:cNvSpPr txBox="1">
                <a:spLocks noRot="1" noChangeAspect="1" noMove="1" noResize="1" noEditPoints="1" noAdjustHandles="1" noChangeArrowheads="1" noChangeShapeType="1" noTextEdit="1"/>
              </p:cNvSpPr>
              <p:nvPr/>
            </p:nvSpPr>
            <p:spPr>
              <a:xfrm>
                <a:off x="2293419" y="4508760"/>
                <a:ext cx="739588" cy="394082"/>
              </a:xfrm>
              <a:prstGeom prst="rect">
                <a:avLst/>
              </a:prstGeom>
              <a:blipFill>
                <a:blip r:embed="rId4"/>
                <a:stretch>
                  <a:fillRect b="-6250"/>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F7B3233C-39B6-494A-8EB7-164EEE83D971}"/>
                  </a:ext>
                </a:extLst>
              </p:cNvPr>
              <p:cNvSpPr txBox="1"/>
              <p:nvPr/>
            </p:nvSpPr>
            <p:spPr>
              <a:xfrm>
                <a:off x="3033008" y="4525242"/>
                <a:ext cx="739588" cy="3849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3</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0" name="TextBox 19">
                <a:extLst>
                  <a:ext uri="{FF2B5EF4-FFF2-40B4-BE49-F238E27FC236}">
                    <a16:creationId xmlns:a16="http://schemas.microsoft.com/office/drawing/2014/main" id="{F7B3233C-39B6-494A-8EB7-164EEE83D971}"/>
                  </a:ext>
                </a:extLst>
              </p:cNvPr>
              <p:cNvSpPr txBox="1">
                <a:spLocks noRot="1" noChangeAspect="1" noMove="1" noResize="1" noEditPoints="1" noAdjustHandles="1" noChangeArrowheads="1" noChangeShapeType="1" noTextEdit="1"/>
              </p:cNvSpPr>
              <p:nvPr/>
            </p:nvSpPr>
            <p:spPr>
              <a:xfrm>
                <a:off x="3033008" y="4525242"/>
                <a:ext cx="739588" cy="384977"/>
              </a:xfrm>
              <a:prstGeom prst="rect">
                <a:avLst/>
              </a:prstGeom>
              <a:blipFill>
                <a:blip r:embed="rId5"/>
                <a:stretch>
                  <a:fillRect b="-7937"/>
                </a:stretch>
              </a:blipFill>
            </p:spPr>
            <p:txBody>
              <a:bodyPr/>
              <a:lstStyle/>
              <a:p>
                <a:r>
                  <a:rPr lang="en-ID">
                    <a:noFill/>
                  </a:rPr>
                  <a:t> </a:t>
                </a:r>
              </a:p>
            </p:txBody>
          </p:sp>
        </mc:Fallback>
      </mc:AlternateContent>
      <p:sp>
        <p:nvSpPr>
          <p:cNvPr id="21" name="TextBox 20">
            <a:extLst>
              <a:ext uri="{FF2B5EF4-FFF2-40B4-BE49-F238E27FC236}">
                <a16:creationId xmlns:a16="http://schemas.microsoft.com/office/drawing/2014/main" id="{E040BD47-12C9-4E15-9221-68AAC0CAA389}"/>
              </a:ext>
            </a:extLst>
          </p:cNvPr>
          <p:cNvSpPr txBox="1"/>
          <p:nvPr/>
        </p:nvSpPr>
        <p:spPr>
          <a:xfrm>
            <a:off x="2877653" y="4548141"/>
            <a:ext cx="739588"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l*</a:t>
            </a:r>
          </a:p>
        </p:txBody>
      </p:sp>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id="{44E51BAC-4A04-4129-BB28-5309C1CFD1E0}"/>
                  </a:ext>
                </a:extLst>
              </p:cNvPr>
              <p:cNvSpPr txBox="1"/>
              <p:nvPr/>
            </p:nvSpPr>
            <p:spPr>
              <a:xfrm>
                <a:off x="3950550" y="3027668"/>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S</m:t>
                          </m:r>
                        </m:e>
                        <m:sub>
                          <m:r>
                            <m:rPr>
                              <m:nor/>
                            </m:rPr>
                            <a:rPr lang="id-ID" i="0" smtClean="0">
                              <a:solidFill>
                                <a:schemeClr val="tx1"/>
                              </a:solidFill>
                              <a:latin typeface="Times New Roman" panose="02020603050405020304" pitchFamily="18" charset="0"/>
                              <a:cs typeface="Times New Roman" panose="02020603050405020304" pitchFamily="18" charset="0"/>
                            </a:rPr>
                            <m:t>L</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2" name="TextBox 21">
                <a:extLst>
                  <a:ext uri="{FF2B5EF4-FFF2-40B4-BE49-F238E27FC236}">
                    <a16:creationId xmlns:a16="http://schemas.microsoft.com/office/drawing/2014/main" id="{44E51BAC-4A04-4129-BB28-5309C1CFD1E0}"/>
                  </a:ext>
                </a:extLst>
              </p:cNvPr>
              <p:cNvSpPr txBox="1">
                <a:spLocks noRot="1" noChangeAspect="1" noMove="1" noResize="1" noEditPoints="1" noAdjustHandles="1" noChangeArrowheads="1" noChangeShapeType="1" noTextEdit="1"/>
              </p:cNvSpPr>
              <p:nvPr/>
            </p:nvSpPr>
            <p:spPr>
              <a:xfrm>
                <a:off x="3950550" y="3027668"/>
                <a:ext cx="739588" cy="381323"/>
              </a:xfrm>
              <a:prstGeom prst="rect">
                <a:avLst/>
              </a:prstGeom>
              <a:blipFill>
                <a:blip r:embed="rId6"/>
                <a:stretch>
                  <a:fillRect b="-967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FE20C6FE-D581-4188-9462-53417E2E9FAD}"/>
                  </a:ext>
                </a:extLst>
              </p:cNvPr>
              <p:cNvSpPr txBox="1"/>
              <p:nvPr/>
            </p:nvSpPr>
            <p:spPr>
              <a:xfrm>
                <a:off x="3428196" y="4068505"/>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MRP</m:t>
                          </m:r>
                        </m:e>
                        <m:sub>
                          <m:r>
                            <m:rPr>
                              <m:nor/>
                            </m:rPr>
                            <a:rPr lang="id-ID" i="0" smtClean="0">
                              <a:solidFill>
                                <a:schemeClr val="tx1"/>
                              </a:solidFill>
                              <a:latin typeface="Times New Roman" panose="02020603050405020304" pitchFamily="18" charset="0"/>
                              <a:cs typeface="Times New Roman" panose="02020603050405020304" pitchFamily="18" charset="0"/>
                            </a:rPr>
                            <m:t>L</m:t>
                          </m:r>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3" name="TextBox 22">
                <a:extLst>
                  <a:ext uri="{FF2B5EF4-FFF2-40B4-BE49-F238E27FC236}">
                    <a16:creationId xmlns:a16="http://schemas.microsoft.com/office/drawing/2014/main" id="{FE20C6FE-D581-4188-9462-53417E2E9FAD}"/>
                  </a:ext>
                </a:extLst>
              </p:cNvPr>
              <p:cNvSpPr txBox="1">
                <a:spLocks noRot="1" noChangeAspect="1" noMove="1" noResize="1" noEditPoints="1" noAdjustHandles="1" noChangeArrowheads="1" noChangeShapeType="1" noTextEdit="1"/>
              </p:cNvSpPr>
              <p:nvPr/>
            </p:nvSpPr>
            <p:spPr>
              <a:xfrm>
                <a:off x="3428196" y="4068505"/>
                <a:ext cx="739588" cy="381323"/>
              </a:xfrm>
              <a:prstGeom prst="rect">
                <a:avLst/>
              </a:prstGeom>
              <a:blipFill>
                <a:blip r:embed="rId7"/>
                <a:stretch>
                  <a:fillRect r="-22951" b="-793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4" name="TextBox 23">
                <a:extLst>
                  <a:ext uri="{FF2B5EF4-FFF2-40B4-BE49-F238E27FC236}">
                    <a16:creationId xmlns:a16="http://schemas.microsoft.com/office/drawing/2014/main" id="{2C6FE08A-D469-439C-8A58-5B6FCC06DD8D}"/>
                  </a:ext>
                </a:extLst>
              </p:cNvPr>
              <p:cNvSpPr txBox="1"/>
              <p:nvPr/>
            </p:nvSpPr>
            <p:spPr>
              <a:xfrm>
                <a:off x="4062338" y="3668644"/>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MRP</m:t>
                          </m:r>
                        </m:e>
                        <m:sub>
                          <m:r>
                            <m:rPr>
                              <m:nor/>
                            </m:rPr>
                            <a:rPr lang="id-ID" i="0" smtClean="0">
                              <a:solidFill>
                                <a:schemeClr val="tx1"/>
                              </a:solidFill>
                              <a:latin typeface="Times New Roman" panose="02020603050405020304" pitchFamily="18" charset="0"/>
                              <a:cs typeface="Times New Roman" panose="02020603050405020304" pitchFamily="18" charset="0"/>
                            </a:rPr>
                            <m:t>L</m:t>
                          </m:r>
                          <m:r>
                            <a:rPr lang="id-ID" b="0" i="1" smtClean="0">
                              <a:solidFill>
                                <a:schemeClr val="tx1"/>
                              </a:solidFill>
                              <a:latin typeface="Cambria Math" panose="020405030504060302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4" name="TextBox 23">
                <a:extLst>
                  <a:ext uri="{FF2B5EF4-FFF2-40B4-BE49-F238E27FC236}">
                    <a16:creationId xmlns:a16="http://schemas.microsoft.com/office/drawing/2014/main" id="{2C6FE08A-D469-439C-8A58-5B6FCC06DD8D}"/>
                  </a:ext>
                </a:extLst>
              </p:cNvPr>
              <p:cNvSpPr txBox="1">
                <a:spLocks noRot="1" noChangeAspect="1" noMove="1" noResize="1" noEditPoints="1" noAdjustHandles="1" noChangeArrowheads="1" noChangeShapeType="1" noTextEdit="1"/>
              </p:cNvSpPr>
              <p:nvPr/>
            </p:nvSpPr>
            <p:spPr>
              <a:xfrm>
                <a:off x="4062338" y="3668644"/>
                <a:ext cx="739588" cy="381323"/>
              </a:xfrm>
              <a:prstGeom prst="rect">
                <a:avLst/>
              </a:prstGeom>
              <a:blipFill>
                <a:blip r:embed="rId8"/>
                <a:stretch>
                  <a:fillRect r="-17213" b="-9677"/>
                </a:stretch>
              </a:blipFill>
            </p:spPr>
            <p:txBody>
              <a:bodyPr/>
              <a:lstStyle/>
              <a:p>
                <a:r>
                  <a:rPr lang="en-ID">
                    <a:noFill/>
                  </a:rPr>
                  <a:t> </a:t>
                </a:r>
              </a:p>
            </p:txBody>
          </p:sp>
        </mc:Fallback>
      </mc:AlternateContent>
      <p:sp>
        <p:nvSpPr>
          <p:cNvPr id="25" name="Freeform 58">
            <a:extLst>
              <a:ext uri="{FF2B5EF4-FFF2-40B4-BE49-F238E27FC236}">
                <a16:creationId xmlns:a16="http://schemas.microsoft.com/office/drawing/2014/main" id="{BD9AAB72-A04E-49E3-A9B3-69168926D031}"/>
              </a:ext>
            </a:extLst>
          </p:cNvPr>
          <p:cNvSpPr/>
          <p:nvPr/>
        </p:nvSpPr>
        <p:spPr>
          <a:xfrm>
            <a:off x="6926603" y="2467671"/>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p:sp>
        <p:nvSpPr>
          <p:cNvPr id="26" name="Freeform 59">
            <a:extLst>
              <a:ext uri="{FF2B5EF4-FFF2-40B4-BE49-F238E27FC236}">
                <a16:creationId xmlns:a16="http://schemas.microsoft.com/office/drawing/2014/main" id="{07634942-51C7-4918-BF6F-BCEC7A85F7E5}"/>
              </a:ext>
            </a:extLst>
          </p:cNvPr>
          <p:cNvSpPr/>
          <p:nvPr/>
        </p:nvSpPr>
        <p:spPr>
          <a:xfrm>
            <a:off x="7522003" y="2188739"/>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7" name="TextBox 26">
                <a:extLst>
                  <a:ext uri="{FF2B5EF4-FFF2-40B4-BE49-F238E27FC236}">
                    <a16:creationId xmlns:a16="http://schemas.microsoft.com/office/drawing/2014/main" id="{5416C115-0AC3-4F45-8F7A-C44F054A725E}"/>
                  </a:ext>
                </a:extLst>
              </p:cNvPr>
              <p:cNvSpPr txBox="1"/>
              <p:nvPr/>
            </p:nvSpPr>
            <p:spPr>
              <a:xfrm>
                <a:off x="7985924" y="4045642"/>
                <a:ext cx="739588" cy="39408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7" name="TextBox 26">
                <a:extLst>
                  <a:ext uri="{FF2B5EF4-FFF2-40B4-BE49-F238E27FC236}">
                    <a16:creationId xmlns:a16="http://schemas.microsoft.com/office/drawing/2014/main" id="{5416C115-0AC3-4F45-8F7A-C44F054A725E}"/>
                  </a:ext>
                </a:extLst>
              </p:cNvPr>
              <p:cNvSpPr txBox="1">
                <a:spLocks noRot="1" noChangeAspect="1" noMove="1" noResize="1" noEditPoints="1" noAdjustHandles="1" noChangeArrowheads="1" noChangeShapeType="1" noTextEdit="1"/>
              </p:cNvSpPr>
              <p:nvPr/>
            </p:nvSpPr>
            <p:spPr>
              <a:xfrm>
                <a:off x="7985924" y="4045642"/>
                <a:ext cx="739588" cy="394082"/>
              </a:xfrm>
              <a:prstGeom prst="rect">
                <a:avLst/>
              </a:prstGeom>
              <a:blipFill>
                <a:blip r:embed="rId9"/>
                <a:stretch>
                  <a:fillRect b="-6250"/>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8" name="TextBox 27">
                <a:extLst>
                  <a:ext uri="{FF2B5EF4-FFF2-40B4-BE49-F238E27FC236}">
                    <a16:creationId xmlns:a16="http://schemas.microsoft.com/office/drawing/2014/main" id="{9E881083-226F-4603-841A-BAE732CD5C8A}"/>
                  </a:ext>
                </a:extLst>
              </p:cNvPr>
              <p:cNvSpPr txBox="1"/>
              <p:nvPr/>
            </p:nvSpPr>
            <p:spPr>
              <a:xfrm>
                <a:off x="8614944" y="3821643"/>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8" name="TextBox 27">
                <a:extLst>
                  <a:ext uri="{FF2B5EF4-FFF2-40B4-BE49-F238E27FC236}">
                    <a16:creationId xmlns:a16="http://schemas.microsoft.com/office/drawing/2014/main" id="{9E881083-226F-4603-841A-BAE732CD5C8A}"/>
                  </a:ext>
                </a:extLst>
              </p:cNvPr>
              <p:cNvSpPr txBox="1">
                <a:spLocks noRot="1" noChangeAspect="1" noMove="1" noResize="1" noEditPoints="1" noAdjustHandles="1" noChangeArrowheads="1" noChangeShapeType="1" noTextEdit="1"/>
              </p:cNvSpPr>
              <p:nvPr/>
            </p:nvSpPr>
            <p:spPr>
              <a:xfrm>
                <a:off x="8614944" y="3821643"/>
                <a:ext cx="739588" cy="381708"/>
              </a:xfrm>
              <a:prstGeom prst="rect">
                <a:avLst/>
              </a:prstGeom>
              <a:blipFill>
                <a:blip r:embed="rId10"/>
                <a:stretch>
                  <a:fillRect b="-7937"/>
                </a:stretch>
              </a:blipFill>
            </p:spPr>
            <p:txBody>
              <a:bodyPr/>
              <a:lstStyle/>
              <a:p>
                <a:r>
                  <a:rPr lang="en-ID">
                    <a:noFill/>
                  </a:rPr>
                  <a:t> </a:t>
                </a:r>
              </a:p>
            </p:txBody>
          </p:sp>
        </mc:Fallback>
      </mc:AlternateContent>
      <p:sp>
        <p:nvSpPr>
          <p:cNvPr id="29" name="TextBox 28">
            <a:extLst>
              <a:ext uri="{FF2B5EF4-FFF2-40B4-BE49-F238E27FC236}">
                <a16:creationId xmlns:a16="http://schemas.microsoft.com/office/drawing/2014/main" id="{3C69721E-45F7-4DD7-B24C-97E5072EB344}"/>
              </a:ext>
            </a:extLst>
          </p:cNvPr>
          <p:cNvSpPr txBox="1"/>
          <p:nvPr/>
        </p:nvSpPr>
        <p:spPr>
          <a:xfrm>
            <a:off x="1052950" y="1767980"/>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30" name="TextBox 29">
            <a:extLst>
              <a:ext uri="{FF2B5EF4-FFF2-40B4-BE49-F238E27FC236}">
                <a16:creationId xmlns:a16="http://schemas.microsoft.com/office/drawing/2014/main" id="{213A3E0C-F8D5-48EB-8DBF-C1B23235C8A1}"/>
              </a:ext>
            </a:extLst>
          </p:cNvPr>
          <p:cNvSpPr txBox="1"/>
          <p:nvPr/>
        </p:nvSpPr>
        <p:spPr>
          <a:xfrm>
            <a:off x="5777350" y="1770486"/>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31" name="TextBox 30">
            <a:extLst>
              <a:ext uri="{FF2B5EF4-FFF2-40B4-BE49-F238E27FC236}">
                <a16:creationId xmlns:a16="http://schemas.microsoft.com/office/drawing/2014/main" id="{694E3EA4-E974-4626-B64D-4C9794699ED0}"/>
              </a:ext>
            </a:extLst>
          </p:cNvPr>
          <p:cNvSpPr txBox="1"/>
          <p:nvPr/>
        </p:nvSpPr>
        <p:spPr>
          <a:xfrm>
            <a:off x="3708010" y="4542624"/>
            <a:ext cx="1532968"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Tenaga Kerja</a:t>
            </a:r>
          </a:p>
        </p:txBody>
      </p:sp>
      <p:sp>
        <p:nvSpPr>
          <p:cNvPr id="32" name="TextBox 31">
            <a:extLst>
              <a:ext uri="{FF2B5EF4-FFF2-40B4-BE49-F238E27FC236}">
                <a16:creationId xmlns:a16="http://schemas.microsoft.com/office/drawing/2014/main" id="{DCEECD21-6F5B-46DF-A797-C1ACD82C2170}"/>
              </a:ext>
            </a:extLst>
          </p:cNvPr>
          <p:cNvSpPr txBox="1"/>
          <p:nvPr/>
        </p:nvSpPr>
        <p:spPr>
          <a:xfrm>
            <a:off x="8218254" y="4575813"/>
            <a:ext cx="1532968"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Tenaga Kerja</a:t>
            </a:r>
          </a:p>
        </p:txBody>
      </p:sp>
      <mc:AlternateContent xmlns:mc="http://schemas.openxmlformats.org/markup-compatibility/2006">
        <mc:Choice xmlns:a14="http://schemas.microsoft.com/office/drawing/2010/main" Requires="a14">
          <p:sp>
            <p:nvSpPr>
              <p:cNvPr id="33" name="TextBox 32">
                <a:extLst>
                  <a:ext uri="{FF2B5EF4-FFF2-40B4-BE49-F238E27FC236}">
                    <a16:creationId xmlns:a16="http://schemas.microsoft.com/office/drawing/2014/main" id="{7BF8A0D6-B50A-4ECE-90CB-28285447D1ED}"/>
                  </a:ext>
                </a:extLst>
              </p:cNvPr>
              <p:cNvSpPr txBox="1"/>
              <p:nvPr/>
            </p:nvSpPr>
            <p:spPr>
              <a:xfrm>
                <a:off x="1301799" y="4770611"/>
                <a:ext cx="4729292" cy="1792414"/>
              </a:xfrm>
              <a:prstGeom prst="rect">
                <a:avLst/>
              </a:prstGeom>
              <a:noFill/>
            </p:spPr>
            <p:txBody>
              <a:bodyPr wrap="square" rtlCol="0">
                <a:spAutoFit/>
              </a:bodyPr>
              <a:lstStyle/>
              <a:p>
                <a:pPr marL="285750" indent="-285750">
                  <a:buFont typeface="Courier New" panose="02070309020205020404" pitchFamily="49" charset="0"/>
                  <a:buChar char="o"/>
                </a:pPr>
                <a:r>
                  <a:rPr lang="id-ID" dirty="0">
                    <a:solidFill>
                      <a:schemeClr val="tx1"/>
                    </a:solidFill>
                    <a:latin typeface="Times New Roman" panose="02020603050405020304" pitchFamily="18" charset="0"/>
                    <a:cs typeface="Times New Roman" panose="02020603050405020304" pitchFamily="18" charset="0"/>
                  </a:rPr>
                  <a:t>Keseimbangan pada W* = l*</a:t>
                </a:r>
              </a:p>
              <a:p>
                <a:pPr marL="285750" indent="-285750">
                  <a:buFont typeface="Courier New" panose="02070309020205020404" pitchFamily="49" charset="0"/>
                  <a:buChar char="o"/>
                </a:pPr>
                <a:r>
                  <a:rPr lang="id-ID" dirty="0">
                    <a:solidFill>
                      <a:schemeClr val="tx1"/>
                    </a:solidFill>
                    <a:latin typeface="Times New Roman" panose="02020603050405020304" pitchFamily="18" charset="0"/>
                    <a:cs typeface="Times New Roman" panose="02020603050405020304" pitchFamily="18" charset="0"/>
                  </a:rPr>
                  <a:t>Jika upah TK naik dari W* menjadi </a:t>
                </a:r>
                <a14:m>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a14:m>
                <a:r>
                  <a:rPr lang="id-ID" dirty="0">
                    <a:solidFill>
                      <a:schemeClr val="tx1"/>
                    </a:solidFill>
                    <a:latin typeface="Times New Roman" panose="02020603050405020304" pitchFamily="18" charset="0"/>
                    <a:cs typeface="Times New Roman" panose="02020603050405020304" pitchFamily="18" charset="0"/>
                  </a:rPr>
                  <a:t> maka kesempatan kerja berkurang dari l* menjadi </a:t>
                </a:r>
                <a14:m>
                  <m:oMath xmlns:m="http://schemas.openxmlformats.org/officeDocument/2006/math">
                    <m:sSub>
                      <m:sSubPr>
                        <m:ctrlPr>
                          <a:rPr lang="id-ID" i="1">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a:solidFill>
                              <a:schemeClr val="tx1"/>
                            </a:solidFill>
                            <a:latin typeface="Times New Roman" panose="02020603050405020304" pitchFamily="18" charset="0"/>
                            <a:cs typeface="Times New Roman" panose="02020603050405020304" pitchFamily="18" charset="0"/>
                          </a:rPr>
                          <m:t>1</m:t>
                        </m:r>
                      </m:sub>
                    </m:sSub>
                  </m:oMath>
                </a14:m>
                <a:r>
                  <a:rPr lang="id-ID" dirty="0">
                    <a:solidFill>
                      <a:schemeClr val="tx1"/>
                    </a:solidFill>
                    <a:latin typeface="Times New Roman" panose="02020603050405020304" pitchFamily="18" charset="0"/>
                    <a:cs typeface="Times New Roman" panose="02020603050405020304" pitchFamily="18" charset="0"/>
                  </a:rPr>
                  <a:t> karena perusahaan lebih selektif.</a:t>
                </a:r>
              </a:p>
              <a:p>
                <a:pPr marL="285750" indent="-285750">
                  <a:buFont typeface="Courier New" panose="02070309020205020404" pitchFamily="49" charset="0"/>
                  <a:buChar char="o"/>
                </a:pPr>
                <a:r>
                  <a:rPr lang="id-ID" dirty="0">
                    <a:solidFill>
                      <a:schemeClr val="tx1"/>
                    </a:solidFill>
                    <a:latin typeface="Times New Roman" panose="02020603050405020304" pitchFamily="18" charset="0"/>
                    <a:cs typeface="Times New Roman" panose="02020603050405020304" pitchFamily="18" charset="0"/>
                  </a:rPr>
                  <a:t>Jika upah TK turun &lt; W* maka kesempatan kerja meningkat dari l* menjadi </a:t>
                </a:r>
                <a14:m>
                  <m:oMath xmlns:m="http://schemas.openxmlformats.org/officeDocument/2006/math">
                    <m:sSub>
                      <m:sSubPr>
                        <m:ctrlPr>
                          <a:rPr lang="id-ID" i="1">
                            <a:solidFill>
                              <a:schemeClr val="tx1"/>
                            </a:solidFill>
                            <a:latin typeface="Cambria Math" panose="02040503050406030204" pitchFamily="18" charset="0"/>
                          </a:rPr>
                        </m:ctrlPr>
                      </m:sSubPr>
                      <m:e>
                        <m:r>
                          <m:rPr>
                            <m:nor/>
                          </m:rPr>
                          <a:rPr lang="id-ID">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a14:m>
                <a:r>
                  <a:rPr lang="id-ID" dirty="0">
                    <a:solidFill>
                      <a:schemeClr val="tx1"/>
                    </a:solidFill>
                    <a:latin typeface="Times New Roman" panose="02020603050405020304" pitchFamily="18" charset="0"/>
                    <a:cs typeface="Times New Roman" panose="02020603050405020304" pitchFamily="18" charset="0"/>
                  </a:rPr>
                  <a:t>.</a:t>
                </a:r>
              </a:p>
            </p:txBody>
          </p:sp>
        </mc:Choice>
        <mc:Fallback>
          <p:sp>
            <p:nvSpPr>
              <p:cNvPr id="33" name="TextBox 32">
                <a:extLst>
                  <a:ext uri="{FF2B5EF4-FFF2-40B4-BE49-F238E27FC236}">
                    <a16:creationId xmlns:a16="http://schemas.microsoft.com/office/drawing/2014/main" id="{7BF8A0D6-B50A-4ECE-90CB-28285447D1ED}"/>
                  </a:ext>
                </a:extLst>
              </p:cNvPr>
              <p:cNvSpPr txBox="1">
                <a:spLocks noRot="1" noChangeAspect="1" noMove="1" noResize="1" noEditPoints="1" noAdjustHandles="1" noChangeArrowheads="1" noChangeShapeType="1" noTextEdit="1"/>
              </p:cNvSpPr>
              <p:nvPr/>
            </p:nvSpPr>
            <p:spPr>
              <a:xfrm>
                <a:off x="1301799" y="4770611"/>
                <a:ext cx="4729292" cy="1792414"/>
              </a:xfrm>
              <a:prstGeom prst="rect">
                <a:avLst/>
              </a:prstGeom>
              <a:blipFill>
                <a:blip r:embed="rId11"/>
                <a:stretch>
                  <a:fillRect l="-903" t="-2041" r="-1548" b="-3741"/>
                </a:stretch>
              </a:blipFill>
            </p:spPr>
            <p:txBody>
              <a:bodyPr/>
              <a:lstStyle/>
              <a:p>
                <a:r>
                  <a:rPr lang="en-ID">
                    <a:noFill/>
                  </a:rPr>
                  <a:t> </a:t>
                </a:r>
              </a:p>
            </p:txBody>
          </p:sp>
        </mc:Fallback>
      </mc:AlternateContent>
      <p:sp>
        <p:nvSpPr>
          <p:cNvPr id="34" name="TextBox 33">
            <a:extLst>
              <a:ext uri="{FF2B5EF4-FFF2-40B4-BE49-F238E27FC236}">
                <a16:creationId xmlns:a16="http://schemas.microsoft.com/office/drawing/2014/main" id="{CAD26657-D695-4BFC-9FEE-E6AEFE99F6E7}"/>
              </a:ext>
            </a:extLst>
          </p:cNvPr>
          <p:cNvSpPr txBox="1"/>
          <p:nvPr/>
        </p:nvSpPr>
        <p:spPr>
          <a:xfrm>
            <a:off x="6095999" y="4772348"/>
            <a:ext cx="4729292" cy="1754326"/>
          </a:xfrm>
          <a:prstGeom prst="rect">
            <a:avLst/>
          </a:prstGeom>
          <a:noFill/>
        </p:spPr>
        <p:txBody>
          <a:bodyPr wrap="square" rtlCol="0">
            <a:spAutoFit/>
          </a:bodyPr>
          <a:lstStyle/>
          <a:p>
            <a:pPr marL="285750" indent="-285750">
              <a:buFont typeface="Courier New" panose="02070309020205020404" pitchFamily="49" charset="0"/>
              <a:buChar char="o"/>
            </a:pPr>
            <a:r>
              <a:rPr lang="id-ID" dirty="0">
                <a:latin typeface="Times New Roman" panose="02020603050405020304" pitchFamily="18" charset="0"/>
                <a:cs typeface="Times New Roman" panose="02020603050405020304" pitchFamily="18" charset="0"/>
              </a:rPr>
              <a:t>Jika yg berubah hanyalah upah, permintaan bergerak sepanjang kurva permintaan</a:t>
            </a:r>
          </a:p>
          <a:p>
            <a:pPr marL="285750" indent="-285750">
              <a:buFont typeface="Courier New" panose="02070309020205020404" pitchFamily="49" charset="0"/>
              <a:buChar char="o"/>
            </a:pPr>
            <a:r>
              <a:rPr lang="id-ID" dirty="0">
                <a:latin typeface="Times New Roman" panose="02020603050405020304" pitchFamily="18" charset="0"/>
                <a:cs typeface="Times New Roman" panose="02020603050405020304" pitchFamily="18" charset="0"/>
              </a:rPr>
              <a:t>Jika yg berubah bukan faktor upah, kurva akan bergeser  bergeser ke  kanan atau ke  kiri jika permintaan output bertambah atau berkurang</a:t>
            </a:r>
          </a:p>
        </p:txBody>
      </p:sp>
      <p:cxnSp>
        <p:nvCxnSpPr>
          <p:cNvPr id="35" name="Straight Arrow Connector 34">
            <a:extLst>
              <a:ext uri="{FF2B5EF4-FFF2-40B4-BE49-F238E27FC236}">
                <a16:creationId xmlns:a16="http://schemas.microsoft.com/office/drawing/2014/main" id="{CE9E5997-8450-461B-B92C-80F9E014026B}"/>
              </a:ext>
            </a:extLst>
          </p:cNvPr>
          <p:cNvCxnSpPr/>
          <p:nvPr/>
        </p:nvCxnSpPr>
        <p:spPr>
          <a:xfrm flipV="1">
            <a:off x="2648094" y="2865046"/>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ADBADC1B-01A6-42FB-AD67-2D12387F6304}"/>
              </a:ext>
            </a:extLst>
          </p:cNvPr>
          <p:cNvCxnSpPr/>
          <p:nvPr/>
        </p:nvCxnSpPr>
        <p:spPr>
          <a:xfrm rot="16200000" flipH="1" flipV="1">
            <a:off x="2800494" y="3017446"/>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6D7FF2B-EAD6-4997-AA58-066C12B01D51}"/>
              </a:ext>
            </a:extLst>
          </p:cNvPr>
          <p:cNvCxnSpPr/>
          <p:nvPr/>
        </p:nvCxnSpPr>
        <p:spPr>
          <a:xfrm>
            <a:off x="2913724" y="3282955"/>
            <a:ext cx="3699" cy="349828"/>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A27A4EDF-534C-4963-8555-E3D5F3607755}"/>
              </a:ext>
            </a:extLst>
          </p:cNvPr>
          <p:cNvCxnSpPr/>
          <p:nvPr/>
        </p:nvCxnSpPr>
        <p:spPr>
          <a:xfrm rot="5400000" flipV="1">
            <a:off x="3119559" y="3477048"/>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18EA31-CFEA-4F1B-B95F-3E81AC3747D5}"/>
              </a:ext>
            </a:extLst>
          </p:cNvPr>
          <p:cNvCxnSpPr/>
          <p:nvPr/>
        </p:nvCxnSpPr>
        <p:spPr>
          <a:xfrm flipV="1">
            <a:off x="2727125" y="2346120"/>
            <a:ext cx="298895" cy="3053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Elbow Connector 80">
            <a:extLst>
              <a:ext uri="{FF2B5EF4-FFF2-40B4-BE49-F238E27FC236}">
                <a16:creationId xmlns:a16="http://schemas.microsoft.com/office/drawing/2014/main" id="{DD805CC5-FBE3-4161-9329-BE84F8E94DF8}"/>
              </a:ext>
            </a:extLst>
          </p:cNvPr>
          <p:cNvCxnSpPr/>
          <p:nvPr/>
        </p:nvCxnSpPr>
        <p:spPr>
          <a:xfrm flipV="1">
            <a:off x="2935422" y="2143532"/>
            <a:ext cx="997496" cy="425398"/>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58937EB5-4C8A-4671-B9CD-9538528F7AF0}"/>
              </a:ext>
            </a:extLst>
          </p:cNvPr>
          <p:cNvSpPr txBox="1"/>
          <p:nvPr/>
        </p:nvSpPr>
        <p:spPr>
          <a:xfrm>
            <a:off x="3547762" y="1777830"/>
            <a:ext cx="1853463" cy="584775"/>
          </a:xfrm>
          <a:prstGeom prst="rect">
            <a:avLst/>
          </a:prstGeom>
          <a:noFill/>
        </p:spPr>
        <p:txBody>
          <a:bodyPr wrap="square" rtlCol="0">
            <a:spAutoFit/>
          </a:bodyPr>
          <a:lstStyle/>
          <a:p>
            <a:pPr algn="ctr"/>
            <a:r>
              <a:rPr lang="id-ID" sz="1600" dirty="0">
                <a:latin typeface="Times New Roman" panose="02020603050405020304" pitchFamily="18" charset="0"/>
                <a:cs typeface="Times New Roman" panose="02020603050405020304" pitchFamily="18" charset="0"/>
              </a:rPr>
              <a:t>Pergeseran Kurva Permintaan</a:t>
            </a:r>
          </a:p>
        </p:txBody>
      </p:sp>
      <p:cxnSp>
        <p:nvCxnSpPr>
          <p:cNvPr id="42" name="Elbow Connector 82">
            <a:extLst>
              <a:ext uri="{FF2B5EF4-FFF2-40B4-BE49-F238E27FC236}">
                <a16:creationId xmlns:a16="http://schemas.microsoft.com/office/drawing/2014/main" id="{4DD3C2A4-DA3E-4989-B943-54093B9E87AA}"/>
              </a:ext>
            </a:extLst>
          </p:cNvPr>
          <p:cNvCxnSpPr/>
          <p:nvPr/>
        </p:nvCxnSpPr>
        <p:spPr>
          <a:xfrm flipV="1">
            <a:off x="3060128" y="2864022"/>
            <a:ext cx="1212634" cy="637621"/>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10BE833-E3BD-4EC9-AE28-6C060B3B39A6}"/>
              </a:ext>
            </a:extLst>
          </p:cNvPr>
          <p:cNvSpPr txBox="1"/>
          <p:nvPr/>
        </p:nvSpPr>
        <p:spPr>
          <a:xfrm>
            <a:off x="4021332" y="2548640"/>
            <a:ext cx="2131497" cy="584775"/>
          </a:xfrm>
          <a:prstGeom prst="rect">
            <a:avLst/>
          </a:prstGeom>
          <a:noFill/>
        </p:spPr>
        <p:txBody>
          <a:bodyPr wrap="square" rtlCol="0">
            <a:spAutoFit/>
          </a:bodyPr>
          <a:lstStyle/>
          <a:p>
            <a:pPr algn="ctr"/>
            <a:r>
              <a:rPr lang="id-ID" sz="1600" dirty="0">
                <a:latin typeface="Times New Roman" panose="02020603050405020304" pitchFamily="18" charset="0"/>
                <a:cs typeface="Times New Roman" panose="02020603050405020304" pitchFamily="18" charset="0"/>
              </a:rPr>
              <a:t>Pergerakan Sepanjang Kurva Permintaan</a:t>
            </a:r>
          </a:p>
        </p:txBody>
      </p:sp>
      <p:cxnSp>
        <p:nvCxnSpPr>
          <p:cNvPr id="44" name="Straight Arrow Connector 43">
            <a:extLst>
              <a:ext uri="{FF2B5EF4-FFF2-40B4-BE49-F238E27FC236}">
                <a16:creationId xmlns:a16="http://schemas.microsoft.com/office/drawing/2014/main" id="{0DC2FF64-0550-4E95-95C8-4E0E161193F7}"/>
              </a:ext>
            </a:extLst>
          </p:cNvPr>
          <p:cNvCxnSpPr/>
          <p:nvPr/>
        </p:nvCxnSpPr>
        <p:spPr>
          <a:xfrm flipV="1">
            <a:off x="7318665" y="3073187"/>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027EAF5-C130-4528-A991-FD2E5570E375}"/>
              </a:ext>
            </a:extLst>
          </p:cNvPr>
          <p:cNvCxnSpPr/>
          <p:nvPr/>
        </p:nvCxnSpPr>
        <p:spPr>
          <a:xfrm rot="16200000" flipH="1" flipV="1">
            <a:off x="7471065" y="3225587"/>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9B0CF3D8-D0A0-49F8-A8E7-2235B005A1CF}"/>
              </a:ext>
            </a:extLst>
          </p:cNvPr>
          <p:cNvCxnSpPr/>
          <p:nvPr/>
        </p:nvCxnSpPr>
        <p:spPr>
          <a:xfrm>
            <a:off x="7584295" y="3491096"/>
            <a:ext cx="3699" cy="349828"/>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DD7B2208-DC81-4EEA-8D66-C85D65FD94F2}"/>
              </a:ext>
            </a:extLst>
          </p:cNvPr>
          <p:cNvCxnSpPr/>
          <p:nvPr/>
        </p:nvCxnSpPr>
        <p:spPr>
          <a:xfrm rot="5400000" flipV="1">
            <a:off x="7790130" y="3685189"/>
            <a:ext cx="0" cy="270574"/>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90">
            <a:extLst>
              <a:ext uri="{FF2B5EF4-FFF2-40B4-BE49-F238E27FC236}">
                <a16:creationId xmlns:a16="http://schemas.microsoft.com/office/drawing/2014/main" id="{D89FAC23-B747-488B-ADEB-022A5E0BC555}"/>
              </a:ext>
            </a:extLst>
          </p:cNvPr>
          <p:cNvCxnSpPr/>
          <p:nvPr/>
        </p:nvCxnSpPr>
        <p:spPr>
          <a:xfrm rot="5400000">
            <a:off x="6891611" y="3448614"/>
            <a:ext cx="424537" cy="290016"/>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9B7051A3-2A91-4933-A9D1-C1A8195EA317}"/>
              </a:ext>
            </a:extLst>
          </p:cNvPr>
          <p:cNvSpPr txBox="1"/>
          <p:nvPr/>
        </p:nvSpPr>
        <p:spPr>
          <a:xfrm>
            <a:off x="6350406" y="3828147"/>
            <a:ext cx="1607500" cy="738664"/>
          </a:xfrm>
          <a:prstGeom prst="rect">
            <a:avLst/>
          </a:prstGeom>
          <a:noFill/>
        </p:spPr>
        <p:txBody>
          <a:bodyPr wrap="square" rtlCol="0">
            <a:spAutoFit/>
          </a:bodyPr>
          <a:lstStyle/>
          <a:p>
            <a:pPr algn="ctr"/>
            <a:r>
              <a:rPr lang="id-ID" sz="1400" dirty="0">
                <a:latin typeface="Times New Roman" panose="02020603050405020304" pitchFamily="18" charset="0"/>
                <a:cs typeface="Times New Roman" panose="02020603050405020304" pitchFamily="18" charset="0"/>
              </a:rPr>
              <a:t>Pergerakan Sepanjang Kurva Permintaan</a:t>
            </a:r>
          </a:p>
        </p:txBody>
      </p:sp>
      <p:cxnSp>
        <p:nvCxnSpPr>
          <p:cNvPr id="50" name="Straight Arrow Connector 49">
            <a:extLst>
              <a:ext uri="{FF2B5EF4-FFF2-40B4-BE49-F238E27FC236}">
                <a16:creationId xmlns:a16="http://schemas.microsoft.com/office/drawing/2014/main" id="{08F98BDD-0400-4C09-BDDB-718435328CB7}"/>
              </a:ext>
            </a:extLst>
          </p:cNvPr>
          <p:cNvCxnSpPr/>
          <p:nvPr/>
        </p:nvCxnSpPr>
        <p:spPr>
          <a:xfrm flipV="1">
            <a:off x="7853240" y="3143609"/>
            <a:ext cx="447049" cy="251320"/>
          </a:xfrm>
          <a:prstGeom prst="straightConnector1">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Elbow Connector 95">
            <a:extLst>
              <a:ext uri="{FF2B5EF4-FFF2-40B4-BE49-F238E27FC236}">
                <a16:creationId xmlns:a16="http://schemas.microsoft.com/office/drawing/2014/main" id="{7FB5FB4D-9974-4F2D-9456-44E4A604557C}"/>
              </a:ext>
            </a:extLst>
          </p:cNvPr>
          <p:cNvCxnSpPr/>
          <p:nvPr/>
        </p:nvCxnSpPr>
        <p:spPr>
          <a:xfrm rot="5400000" flipH="1" flipV="1">
            <a:off x="7926933" y="2579613"/>
            <a:ext cx="659834" cy="597888"/>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5613FAFC-E9E9-46B6-BD48-42BC864A9033}"/>
              </a:ext>
            </a:extLst>
          </p:cNvPr>
          <p:cNvSpPr txBox="1"/>
          <p:nvPr/>
        </p:nvSpPr>
        <p:spPr>
          <a:xfrm>
            <a:off x="7688212" y="2038117"/>
            <a:ext cx="1853463" cy="584775"/>
          </a:xfrm>
          <a:prstGeom prst="rect">
            <a:avLst/>
          </a:prstGeom>
          <a:noFill/>
        </p:spPr>
        <p:txBody>
          <a:bodyPr wrap="square" rtlCol="0">
            <a:spAutoFit/>
          </a:bodyPr>
          <a:lstStyle/>
          <a:p>
            <a:pPr algn="ctr"/>
            <a:r>
              <a:rPr lang="id-ID" sz="1600" dirty="0">
                <a:latin typeface="Times New Roman" panose="02020603050405020304" pitchFamily="18" charset="0"/>
                <a:cs typeface="Times New Roman" panose="02020603050405020304" pitchFamily="18" charset="0"/>
              </a:rPr>
              <a:t>Pergeseran Kurva Permintaan</a:t>
            </a:r>
          </a:p>
        </p:txBody>
      </p:sp>
    </p:spTree>
    <p:extLst>
      <p:ext uri="{BB962C8B-B14F-4D97-AF65-F5344CB8AC3E}">
        <p14:creationId xmlns:p14="http://schemas.microsoft.com/office/powerpoint/2010/main" val="850932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4501AC5-7B31-4280-885D-1DD977D7DD58}"/>
              </a:ext>
            </a:extLst>
          </p:cNvPr>
          <p:cNvSpPr txBox="1">
            <a:spLocks noChangeArrowheads="1"/>
          </p:cNvSpPr>
          <p:nvPr/>
        </p:nvSpPr>
        <p:spPr>
          <a:xfrm>
            <a:off x="636577" y="563911"/>
            <a:ext cx="11228442" cy="784355"/>
          </a:xfrm>
          <a:prstGeom prst="rect">
            <a:avLst/>
          </a:prstGeom>
        </p:spPr>
        <p:txBody>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r>
              <a:rPr lang="id-ID" altLang="id-ID" sz="3600" b="1" dirty="0">
                <a:solidFill>
                  <a:schemeClr val="tx1"/>
                </a:solidFill>
                <a:latin typeface="Times New Roman" panose="02020603050405020304" pitchFamily="18" charset="0"/>
                <a:cs typeface="Times New Roman" panose="02020603050405020304" pitchFamily="18" charset="0"/>
              </a:rPr>
              <a:t>Permintaan Tenaga Kerja Dalam</a:t>
            </a:r>
            <a:r>
              <a:rPr lang="en-GB" altLang="id-ID" sz="3600" b="1" dirty="0">
                <a:solidFill>
                  <a:schemeClr val="tx1"/>
                </a:solidFill>
                <a:latin typeface="Times New Roman" panose="02020603050405020304" pitchFamily="18" charset="0"/>
                <a:cs typeface="Times New Roman" panose="02020603050405020304" pitchFamily="18" charset="0"/>
              </a:rPr>
              <a:t> </a:t>
            </a:r>
            <a:r>
              <a:rPr lang="id-ID" altLang="id-ID" sz="3600" b="1" dirty="0">
                <a:solidFill>
                  <a:schemeClr val="tx1"/>
                </a:solidFill>
                <a:latin typeface="Times New Roman" panose="02020603050405020304" pitchFamily="18" charset="0"/>
                <a:cs typeface="Times New Roman" panose="02020603050405020304" pitchFamily="18" charset="0"/>
              </a:rPr>
              <a:t>Beberapa Faktor Produksi Variabel</a:t>
            </a:r>
            <a:endParaRPr lang="en-US" altLang="id-ID" sz="3600" b="1" dirty="0">
              <a:solidFill>
                <a:schemeClr val="tx1"/>
              </a:solidFill>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2229A358-5032-465C-B0DF-E7897785E2E4}"/>
              </a:ext>
            </a:extLst>
          </p:cNvPr>
          <p:cNvSpPr txBox="1">
            <a:spLocks noChangeArrowheads="1"/>
          </p:cNvSpPr>
          <p:nvPr/>
        </p:nvSpPr>
        <p:spPr>
          <a:xfrm>
            <a:off x="2920647" y="1571988"/>
            <a:ext cx="8770571" cy="777693"/>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buFont typeface="Courier New" panose="02070309020205020404" pitchFamily="49" charset="0"/>
              <a:buChar char="o"/>
            </a:pPr>
            <a:r>
              <a:rPr lang="en-US" altLang="id-ID" dirty="0" err="1">
                <a:solidFill>
                  <a:schemeClr val="tx1"/>
                </a:solidFill>
                <a:latin typeface="Times New Roman" panose="02020603050405020304" pitchFamily="18" charset="0"/>
                <a:cs typeface="Times New Roman" panose="02020603050405020304" pitchFamily="18" charset="0"/>
              </a:rPr>
              <a:t>Penambahan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tenaga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kerja</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dapat</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diimbangi</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penambahan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mesin</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atau</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faktor</a:t>
            </a:r>
            <a:r>
              <a:rPr lang="en-US" altLang="id-ID" dirty="0">
                <a:solidFill>
                  <a:schemeClr val="tx1"/>
                </a:solidFill>
                <a:latin typeface="Times New Roman" panose="02020603050405020304" pitchFamily="18" charset="0"/>
                <a:cs typeface="Times New Roman" panose="02020603050405020304" pitchFamily="18" charset="0"/>
              </a:rPr>
              <a:t> </a:t>
            </a:r>
            <a:r>
              <a:rPr lang="en-US" altLang="id-ID" dirty="0" err="1">
                <a:solidFill>
                  <a:schemeClr val="tx1"/>
                </a:solidFill>
                <a:latin typeface="Times New Roman" panose="02020603050405020304" pitchFamily="18" charset="0"/>
                <a:cs typeface="Times New Roman" panose="02020603050405020304" pitchFamily="18" charset="0"/>
              </a:rPr>
              <a:t>produksi</a:t>
            </a:r>
            <a:r>
              <a:rPr lang="en-US" altLang="id-ID" dirty="0">
                <a:solidFill>
                  <a:schemeClr val="tx1"/>
                </a:solidFill>
                <a:latin typeface="Times New Roman" panose="02020603050405020304" pitchFamily="18" charset="0"/>
                <a:cs typeface="Times New Roman" panose="02020603050405020304" pitchFamily="18" charset="0"/>
              </a:rPr>
              <a:t> lain.</a:t>
            </a:r>
          </a:p>
          <a:p>
            <a:endParaRPr lang="en-US" altLang="id-ID" dirty="0">
              <a:solidFill>
                <a:schemeClr val="tx1"/>
              </a:solidFill>
              <a:latin typeface="Times New Roman" panose="02020603050405020304" pitchFamily="18" charset="0"/>
              <a:cs typeface="Times New Roman" panose="02020603050405020304" pitchFamily="18" charset="0"/>
            </a:endParaRPr>
          </a:p>
        </p:txBody>
      </p:sp>
      <p:cxnSp>
        <p:nvCxnSpPr>
          <p:cNvPr id="4" name="Straight Arrow Connector 3">
            <a:extLst>
              <a:ext uri="{FF2B5EF4-FFF2-40B4-BE49-F238E27FC236}">
                <a16:creationId xmlns:a16="http://schemas.microsoft.com/office/drawing/2014/main" id="{CF157D77-942B-4033-A537-0DB62827C2D2}"/>
              </a:ext>
            </a:extLst>
          </p:cNvPr>
          <p:cNvCxnSpPr/>
          <p:nvPr/>
        </p:nvCxnSpPr>
        <p:spPr>
          <a:xfrm flipV="1">
            <a:off x="1214875" y="2793071"/>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6097F47C-1BD4-4722-B9B2-DDEE9ABAADDF}"/>
              </a:ext>
            </a:extLst>
          </p:cNvPr>
          <p:cNvCxnSpPr/>
          <p:nvPr/>
        </p:nvCxnSpPr>
        <p:spPr>
          <a:xfrm rot="5400000" flipV="1">
            <a:off x="2566305" y="4131055"/>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32B5573-9E62-43B4-A8F3-5984DCD49BFB}"/>
              </a:ext>
            </a:extLst>
          </p:cNvPr>
          <p:cNvCxnSpPr/>
          <p:nvPr/>
        </p:nvCxnSpPr>
        <p:spPr>
          <a:xfrm>
            <a:off x="1245675" y="4235068"/>
            <a:ext cx="1092027" cy="458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F8B0A5F-5D07-45E3-9D7B-4BFE29AB9D48}"/>
              </a:ext>
            </a:extLst>
          </p:cNvPr>
          <p:cNvCxnSpPr/>
          <p:nvPr/>
        </p:nvCxnSpPr>
        <p:spPr>
          <a:xfrm flipV="1">
            <a:off x="1184276" y="4579567"/>
            <a:ext cx="1537209" cy="47603"/>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A698A21-3708-4C4C-A963-207C818D7554}"/>
              </a:ext>
            </a:extLst>
          </p:cNvPr>
          <p:cNvCxnSpPr/>
          <p:nvPr/>
        </p:nvCxnSpPr>
        <p:spPr>
          <a:xfrm>
            <a:off x="2380095" y="4235068"/>
            <a:ext cx="3507" cy="1260862"/>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AB3BB63-E8E0-4B75-A596-57A6A578E82E}"/>
              </a:ext>
            </a:extLst>
          </p:cNvPr>
          <p:cNvCxnSpPr/>
          <p:nvPr/>
        </p:nvCxnSpPr>
        <p:spPr>
          <a:xfrm>
            <a:off x="2802214" y="4585458"/>
            <a:ext cx="6902" cy="88357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10" name="Freeform 11">
            <a:extLst>
              <a:ext uri="{FF2B5EF4-FFF2-40B4-BE49-F238E27FC236}">
                <a16:creationId xmlns:a16="http://schemas.microsoft.com/office/drawing/2014/main" id="{1FE27AFB-EFB4-4267-80D1-690E13C0A355}"/>
              </a:ext>
            </a:extLst>
          </p:cNvPr>
          <p:cNvSpPr/>
          <p:nvPr/>
        </p:nvSpPr>
        <p:spPr>
          <a:xfrm rot="5400000">
            <a:off x="1555831" y="3360514"/>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p:sp>
        <p:nvSpPr>
          <p:cNvPr id="11" name="Freeform 12">
            <a:extLst>
              <a:ext uri="{FF2B5EF4-FFF2-40B4-BE49-F238E27FC236}">
                <a16:creationId xmlns:a16="http://schemas.microsoft.com/office/drawing/2014/main" id="{068D3105-E62D-43BA-9833-DFF26E310222}"/>
              </a:ext>
            </a:extLst>
          </p:cNvPr>
          <p:cNvSpPr/>
          <p:nvPr/>
        </p:nvSpPr>
        <p:spPr>
          <a:xfrm rot="5400000">
            <a:off x="1729717" y="3850661"/>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D4AA27E4-454F-463C-BA13-AFBA45D152BB}"/>
                  </a:ext>
                </a:extLst>
              </p:cNvPr>
              <p:cNvSpPr txBox="1"/>
              <p:nvPr/>
            </p:nvSpPr>
            <p:spPr>
              <a:xfrm>
                <a:off x="605566" y="3969551"/>
                <a:ext cx="739588" cy="39408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2" name="TextBox 11">
                <a:extLst>
                  <a:ext uri="{FF2B5EF4-FFF2-40B4-BE49-F238E27FC236}">
                    <a16:creationId xmlns:a16="http://schemas.microsoft.com/office/drawing/2014/main" id="{D4AA27E4-454F-463C-BA13-AFBA45D152BB}"/>
                  </a:ext>
                </a:extLst>
              </p:cNvPr>
              <p:cNvSpPr txBox="1">
                <a:spLocks noRot="1" noChangeAspect="1" noMove="1" noResize="1" noEditPoints="1" noAdjustHandles="1" noChangeArrowheads="1" noChangeShapeType="1" noTextEdit="1"/>
              </p:cNvSpPr>
              <p:nvPr/>
            </p:nvSpPr>
            <p:spPr>
              <a:xfrm>
                <a:off x="605566" y="3969551"/>
                <a:ext cx="739588" cy="394082"/>
              </a:xfrm>
              <a:prstGeom prst="rect">
                <a:avLst/>
              </a:prstGeom>
              <a:blipFill>
                <a:blip r:embed="rId2"/>
                <a:stretch>
                  <a:fillRect b="-4615"/>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47BC81A7-FC13-4274-BF4D-570DE300B357}"/>
                  </a:ext>
                </a:extLst>
              </p:cNvPr>
              <p:cNvSpPr txBox="1"/>
              <p:nvPr/>
            </p:nvSpPr>
            <p:spPr>
              <a:xfrm>
                <a:off x="569777" y="4435611"/>
                <a:ext cx="739588" cy="3831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3" name="TextBox 12">
                <a:extLst>
                  <a:ext uri="{FF2B5EF4-FFF2-40B4-BE49-F238E27FC236}">
                    <a16:creationId xmlns:a16="http://schemas.microsoft.com/office/drawing/2014/main" id="{47BC81A7-FC13-4274-BF4D-570DE300B357}"/>
                  </a:ext>
                </a:extLst>
              </p:cNvPr>
              <p:cNvSpPr txBox="1">
                <a:spLocks noRot="1" noChangeAspect="1" noMove="1" noResize="1" noEditPoints="1" noAdjustHandles="1" noChangeArrowheads="1" noChangeShapeType="1" noTextEdit="1"/>
              </p:cNvSpPr>
              <p:nvPr/>
            </p:nvSpPr>
            <p:spPr>
              <a:xfrm>
                <a:off x="569777" y="4435611"/>
                <a:ext cx="739588" cy="383118"/>
              </a:xfrm>
              <a:prstGeom prst="rect">
                <a:avLst/>
              </a:prstGeom>
              <a:blipFill>
                <a:blip r:embed="rId3"/>
                <a:stretch>
                  <a:fillRect b="-967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90370F23-BB9F-4D77-B6DB-E7356D915857}"/>
                  </a:ext>
                </a:extLst>
              </p:cNvPr>
              <p:cNvSpPr txBox="1"/>
              <p:nvPr/>
            </p:nvSpPr>
            <p:spPr>
              <a:xfrm>
                <a:off x="2062778" y="5455225"/>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4" name="TextBox 13">
                <a:extLst>
                  <a:ext uri="{FF2B5EF4-FFF2-40B4-BE49-F238E27FC236}">
                    <a16:creationId xmlns:a16="http://schemas.microsoft.com/office/drawing/2014/main" id="{90370F23-BB9F-4D77-B6DB-E7356D915857}"/>
                  </a:ext>
                </a:extLst>
              </p:cNvPr>
              <p:cNvSpPr txBox="1">
                <a:spLocks noRot="1" noChangeAspect="1" noMove="1" noResize="1" noEditPoints="1" noAdjustHandles="1" noChangeArrowheads="1" noChangeShapeType="1" noTextEdit="1"/>
              </p:cNvSpPr>
              <p:nvPr/>
            </p:nvSpPr>
            <p:spPr>
              <a:xfrm>
                <a:off x="2062778" y="5455225"/>
                <a:ext cx="739588" cy="381708"/>
              </a:xfrm>
              <a:prstGeom prst="rect">
                <a:avLst/>
              </a:prstGeom>
              <a:blipFill>
                <a:blip r:embed="rId4"/>
                <a:stretch>
                  <a:fillRect b="-793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A6AF3579-DD1E-4012-949A-807AA536C0B0}"/>
                  </a:ext>
                </a:extLst>
              </p:cNvPr>
              <p:cNvSpPr txBox="1"/>
              <p:nvPr/>
            </p:nvSpPr>
            <p:spPr>
              <a:xfrm>
                <a:off x="3014675" y="3798183"/>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S</m:t>
                          </m:r>
                        </m:e>
                        <m:sub>
                          <m:r>
                            <m:rPr>
                              <m:nor/>
                            </m:rPr>
                            <a:rPr lang="id-ID" i="0" smtClean="0">
                              <a:solidFill>
                                <a:schemeClr val="tx1"/>
                              </a:solidFill>
                              <a:latin typeface="Times New Roman" panose="02020603050405020304" pitchFamily="18" charset="0"/>
                              <a:cs typeface="Times New Roman" panose="02020603050405020304" pitchFamily="18" charset="0"/>
                            </a:rPr>
                            <m:t>L</m:t>
                          </m:r>
                          <m:r>
                            <a:rPr lang="id-ID" b="0" i="1" smtClean="0">
                              <a:solidFill>
                                <a:schemeClr val="tx1"/>
                              </a:solidFill>
                              <a:latin typeface="Cambria Math" panose="020405030504060302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15" name="TextBox 14">
                <a:extLst>
                  <a:ext uri="{FF2B5EF4-FFF2-40B4-BE49-F238E27FC236}">
                    <a16:creationId xmlns:a16="http://schemas.microsoft.com/office/drawing/2014/main" id="{A6AF3579-DD1E-4012-949A-807AA536C0B0}"/>
                  </a:ext>
                </a:extLst>
              </p:cNvPr>
              <p:cNvSpPr txBox="1">
                <a:spLocks noRot="1" noChangeAspect="1" noMove="1" noResize="1" noEditPoints="1" noAdjustHandles="1" noChangeArrowheads="1" noChangeShapeType="1" noTextEdit="1"/>
              </p:cNvSpPr>
              <p:nvPr/>
            </p:nvSpPr>
            <p:spPr>
              <a:xfrm>
                <a:off x="3014675" y="3798183"/>
                <a:ext cx="739588" cy="381323"/>
              </a:xfrm>
              <a:prstGeom prst="rect">
                <a:avLst/>
              </a:prstGeom>
              <a:blipFill>
                <a:blip r:embed="rId5"/>
                <a:stretch>
                  <a:fillRect b="-7937"/>
                </a:stretch>
              </a:blipFill>
            </p:spPr>
            <p:txBody>
              <a:bodyPr/>
              <a:lstStyle/>
              <a:p>
                <a:r>
                  <a:rPr lang="en-ID">
                    <a:noFill/>
                  </a:rPr>
                  <a:t> </a:t>
                </a:r>
              </a:p>
            </p:txBody>
          </p:sp>
        </mc:Fallback>
      </mc:AlternateContent>
      <p:sp>
        <p:nvSpPr>
          <p:cNvPr id="16" name="TextBox 15">
            <a:extLst>
              <a:ext uri="{FF2B5EF4-FFF2-40B4-BE49-F238E27FC236}">
                <a16:creationId xmlns:a16="http://schemas.microsoft.com/office/drawing/2014/main" id="{0B49298D-73F9-4700-B375-B9BCAD2FC976}"/>
              </a:ext>
            </a:extLst>
          </p:cNvPr>
          <p:cNvSpPr txBox="1"/>
          <p:nvPr/>
        </p:nvSpPr>
        <p:spPr>
          <a:xfrm>
            <a:off x="512999" y="2687428"/>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17" name="TextBox 16">
            <a:extLst>
              <a:ext uri="{FF2B5EF4-FFF2-40B4-BE49-F238E27FC236}">
                <a16:creationId xmlns:a16="http://schemas.microsoft.com/office/drawing/2014/main" id="{81AD3936-22AC-4C4D-B2B1-EC2ADEAF6922}"/>
              </a:ext>
            </a:extLst>
          </p:cNvPr>
          <p:cNvSpPr txBox="1"/>
          <p:nvPr/>
        </p:nvSpPr>
        <p:spPr>
          <a:xfrm>
            <a:off x="2948234" y="5514513"/>
            <a:ext cx="1532968" cy="307777"/>
          </a:xfrm>
          <a:prstGeom prst="rect">
            <a:avLst/>
          </a:prstGeom>
          <a:noFill/>
        </p:spPr>
        <p:txBody>
          <a:bodyPr wrap="square" rtlCol="0">
            <a:spAutoFit/>
          </a:bodyPr>
          <a:lstStyle/>
          <a:p>
            <a:r>
              <a:rPr lang="id-ID" sz="1400" dirty="0">
                <a:latin typeface="Times New Roman" panose="02020603050405020304" pitchFamily="18" charset="0"/>
                <a:cs typeface="Times New Roman" panose="02020603050405020304" pitchFamily="18" charset="0"/>
              </a:rPr>
              <a:t>Tenaga Kerja</a:t>
            </a:r>
          </a:p>
        </p:txBody>
      </p:sp>
      <p:cxnSp>
        <p:nvCxnSpPr>
          <p:cNvPr id="18" name="Straight Arrow Connector 17">
            <a:extLst>
              <a:ext uri="{FF2B5EF4-FFF2-40B4-BE49-F238E27FC236}">
                <a16:creationId xmlns:a16="http://schemas.microsoft.com/office/drawing/2014/main" id="{0EA8C9B8-9AC7-4F23-866F-2FF0E59ED497}"/>
              </a:ext>
            </a:extLst>
          </p:cNvPr>
          <p:cNvCxnSpPr/>
          <p:nvPr/>
        </p:nvCxnSpPr>
        <p:spPr>
          <a:xfrm flipV="1">
            <a:off x="4352145" y="2793071"/>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6369059-182A-4F6F-999C-5551F40C5BE8}"/>
              </a:ext>
            </a:extLst>
          </p:cNvPr>
          <p:cNvCxnSpPr/>
          <p:nvPr/>
        </p:nvCxnSpPr>
        <p:spPr>
          <a:xfrm rot="5400000" flipV="1">
            <a:off x="5703575" y="4131055"/>
            <a:ext cx="0" cy="270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2CC7978-5DA2-4BA4-819C-261A0539E77C}"/>
              </a:ext>
            </a:extLst>
          </p:cNvPr>
          <p:cNvCxnSpPr>
            <a:stCxn id="25" idx="3"/>
          </p:cNvCxnSpPr>
          <p:nvPr/>
        </p:nvCxnSpPr>
        <p:spPr>
          <a:xfrm flipV="1">
            <a:off x="4441029" y="4235068"/>
            <a:ext cx="640075" cy="159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D911EE1-0F70-4EE9-B043-635E6FB520BD}"/>
              </a:ext>
            </a:extLst>
          </p:cNvPr>
          <p:cNvCxnSpPr/>
          <p:nvPr/>
        </p:nvCxnSpPr>
        <p:spPr>
          <a:xfrm>
            <a:off x="4373028" y="4657731"/>
            <a:ext cx="1742157" cy="9593"/>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9E3D3A2-9195-4498-A627-069766D5270A}"/>
              </a:ext>
            </a:extLst>
          </p:cNvPr>
          <p:cNvCxnSpPr/>
          <p:nvPr/>
        </p:nvCxnSpPr>
        <p:spPr>
          <a:xfrm>
            <a:off x="5081104" y="4236256"/>
            <a:ext cx="0" cy="1239367"/>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4D82774-5A05-4FF0-B494-4CEB29D40F41}"/>
              </a:ext>
            </a:extLst>
          </p:cNvPr>
          <p:cNvCxnSpPr/>
          <p:nvPr/>
        </p:nvCxnSpPr>
        <p:spPr>
          <a:xfrm>
            <a:off x="5581562" y="4639008"/>
            <a:ext cx="16653" cy="8406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24" name="Freeform 26">
            <a:extLst>
              <a:ext uri="{FF2B5EF4-FFF2-40B4-BE49-F238E27FC236}">
                <a16:creationId xmlns:a16="http://schemas.microsoft.com/office/drawing/2014/main" id="{AB1441AE-F5AE-4881-B5E0-3C43D1AE88A8}"/>
              </a:ext>
            </a:extLst>
          </p:cNvPr>
          <p:cNvSpPr/>
          <p:nvPr/>
        </p:nvSpPr>
        <p:spPr>
          <a:xfrm>
            <a:off x="4359581" y="3720515"/>
            <a:ext cx="1755604" cy="1734710"/>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5" name="TextBox 24">
                <a:extLst>
                  <a:ext uri="{FF2B5EF4-FFF2-40B4-BE49-F238E27FC236}">
                    <a16:creationId xmlns:a16="http://schemas.microsoft.com/office/drawing/2014/main" id="{510E3A5C-D685-4A20-8266-F4331E444815}"/>
                  </a:ext>
                </a:extLst>
              </p:cNvPr>
              <p:cNvSpPr txBox="1"/>
              <p:nvPr/>
            </p:nvSpPr>
            <p:spPr>
              <a:xfrm>
                <a:off x="3701441" y="4039622"/>
                <a:ext cx="739588" cy="39408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5" name="TextBox 24">
                <a:extLst>
                  <a:ext uri="{FF2B5EF4-FFF2-40B4-BE49-F238E27FC236}">
                    <a16:creationId xmlns:a16="http://schemas.microsoft.com/office/drawing/2014/main" id="{510E3A5C-D685-4A20-8266-F4331E444815}"/>
                  </a:ext>
                </a:extLst>
              </p:cNvPr>
              <p:cNvSpPr txBox="1">
                <a:spLocks noRot="1" noChangeAspect="1" noMove="1" noResize="1" noEditPoints="1" noAdjustHandles="1" noChangeArrowheads="1" noChangeShapeType="1" noTextEdit="1"/>
              </p:cNvSpPr>
              <p:nvPr/>
            </p:nvSpPr>
            <p:spPr>
              <a:xfrm>
                <a:off x="3701441" y="4039622"/>
                <a:ext cx="739588" cy="394082"/>
              </a:xfrm>
              <a:prstGeom prst="rect">
                <a:avLst/>
              </a:prstGeom>
              <a:blipFill>
                <a:blip r:embed="rId6"/>
                <a:stretch>
                  <a:fillRect b="-6250"/>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6" name="TextBox 25">
                <a:extLst>
                  <a:ext uri="{FF2B5EF4-FFF2-40B4-BE49-F238E27FC236}">
                    <a16:creationId xmlns:a16="http://schemas.microsoft.com/office/drawing/2014/main" id="{A1D645EF-BD85-47B7-BAB0-21E106674C3C}"/>
                  </a:ext>
                </a:extLst>
              </p:cNvPr>
              <p:cNvSpPr txBox="1"/>
              <p:nvPr/>
            </p:nvSpPr>
            <p:spPr>
              <a:xfrm>
                <a:off x="3707047" y="4435611"/>
                <a:ext cx="739588" cy="3831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W</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6" name="TextBox 25">
                <a:extLst>
                  <a:ext uri="{FF2B5EF4-FFF2-40B4-BE49-F238E27FC236}">
                    <a16:creationId xmlns:a16="http://schemas.microsoft.com/office/drawing/2014/main" id="{A1D645EF-BD85-47B7-BAB0-21E106674C3C}"/>
                  </a:ext>
                </a:extLst>
              </p:cNvPr>
              <p:cNvSpPr txBox="1">
                <a:spLocks noRot="1" noChangeAspect="1" noMove="1" noResize="1" noEditPoints="1" noAdjustHandles="1" noChangeArrowheads="1" noChangeShapeType="1" noTextEdit="1"/>
              </p:cNvSpPr>
              <p:nvPr/>
            </p:nvSpPr>
            <p:spPr>
              <a:xfrm>
                <a:off x="3707047" y="4435611"/>
                <a:ext cx="739588" cy="383118"/>
              </a:xfrm>
              <a:prstGeom prst="rect">
                <a:avLst/>
              </a:prstGeom>
              <a:blipFill>
                <a:blip r:embed="rId7"/>
                <a:stretch>
                  <a:fillRect b="-967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7" name="TextBox 26">
                <a:extLst>
                  <a:ext uri="{FF2B5EF4-FFF2-40B4-BE49-F238E27FC236}">
                    <a16:creationId xmlns:a16="http://schemas.microsoft.com/office/drawing/2014/main" id="{456F363B-4013-4680-9B5E-D723A1E44F35}"/>
                  </a:ext>
                </a:extLst>
              </p:cNvPr>
              <p:cNvSpPr txBox="1"/>
              <p:nvPr/>
            </p:nvSpPr>
            <p:spPr>
              <a:xfrm>
                <a:off x="4795235" y="5455225"/>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7" name="TextBox 26">
                <a:extLst>
                  <a:ext uri="{FF2B5EF4-FFF2-40B4-BE49-F238E27FC236}">
                    <a16:creationId xmlns:a16="http://schemas.microsoft.com/office/drawing/2014/main" id="{456F363B-4013-4680-9B5E-D723A1E44F35}"/>
                  </a:ext>
                </a:extLst>
              </p:cNvPr>
              <p:cNvSpPr txBox="1">
                <a:spLocks noRot="1" noChangeAspect="1" noMove="1" noResize="1" noEditPoints="1" noAdjustHandles="1" noChangeArrowheads="1" noChangeShapeType="1" noTextEdit="1"/>
              </p:cNvSpPr>
              <p:nvPr/>
            </p:nvSpPr>
            <p:spPr>
              <a:xfrm>
                <a:off x="4795235" y="5455225"/>
                <a:ext cx="739588" cy="381708"/>
              </a:xfrm>
              <a:prstGeom prst="rect">
                <a:avLst/>
              </a:prstGeom>
              <a:blipFill>
                <a:blip r:embed="rId8"/>
                <a:stretch>
                  <a:fillRect b="-793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28" name="TextBox 27">
                <a:extLst>
                  <a:ext uri="{FF2B5EF4-FFF2-40B4-BE49-F238E27FC236}">
                    <a16:creationId xmlns:a16="http://schemas.microsoft.com/office/drawing/2014/main" id="{8D44666F-570C-40DA-B1A2-C1E5DC92CF5D}"/>
                  </a:ext>
                </a:extLst>
              </p:cNvPr>
              <p:cNvSpPr txBox="1"/>
              <p:nvPr/>
            </p:nvSpPr>
            <p:spPr>
              <a:xfrm>
                <a:off x="6738893" y="4780011"/>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L</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28" name="TextBox 27">
                <a:extLst>
                  <a:ext uri="{FF2B5EF4-FFF2-40B4-BE49-F238E27FC236}">
                    <a16:creationId xmlns:a16="http://schemas.microsoft.com/office/drawing/2014/main" id="{8D44666F-570C-40DA-B1A2-C1E5DC92CF5D}"/>
                  </a:ext>
                </a:extLst>
              </p:cNvPr>
              <p:cNvSpPr txBox="1">
                <a:spLocks noRot="1" noChangeAspect="1" noMove="1" noResize="1" noEditPoints="1" noAdjustHandles="1" noChangeArrowheads="1" noChangeShapeType="1" noTextEdit="1"/>
              </p:cNvSpPr>
              <p:nvPr/>
            </p:nvSpPr>
            <p:spPr>
              <a:xfrm>
                <a:off x="6738893" y="4780011"/>
                <a:ext cx="739588" cy="381323"/>
              </a:xfrm>
              <a:prstGeom prst="rect">
                <a:avLst/>
              </a:prstGeom>
              <a:blipFill>
                <a:blip r:embed="rId9"/>
                <a:stretch>
                  <a:fillRect b="-7937"/>
                </a:stretch>
              </a:blipFill>
            </p:spPr>
            <p:txBody>
              <a:bodyPr/>
              <a:lstStyle/>
              <a:p>
                <a:r>
                  <a:rPr lang="en-ID">
                    <a:noFill/>
                  </a:rPr>
                  <a:t> </a:t>
                </a:r>
              </a:p>
            </p:txBody>
          </p:sp>
        </mc:Fallback>
      </mc:AlternateContent>
      <p:sp>
        <p:nvSpPr>
          <p:cNvPr id="29" name="TextBox 28">
            <a:extLst>
              <a:ext uri="{FF2B5EF4-FFF2-40B4-BE49-F238E27FC236}">
                <a16:creationId xmlns:a16="http://schemas.microsoft.com/office/drawing/2014/main" id="{EABE70A9-6458-4187-9B53-3126ACA060CF}"/>
              </a:ext>
            </a:extLst>
          </p:cNvPr>
          <p:cNvSpPr txBox="1"/>
          <p:nvPr/>
        </p:nvSpPr>
        <p:spPr>
          <a:xfrm>
            <a:off x="3650269" y="2687428"/>
            <a:ext cx="853143" cy="36933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Upah</a:t>
            </a:r>
          </a:p>
        </p:txBody>
      </p:sp>
      <p:sp>
        <p:nvSpPr>
          <p:cNvPr id="30" name="TextBox 29">
            <a:extLst>
              <a:ext uri="{FF2B5EF4-FFF2-40B4-BE49-F238E27FC236}">
                <a16:creationId xmlns:a16="http://schemas.microsoft.com/office/drawing/2014/main" id="{D57CBB94-1C53-4571-B2CC-81BA50B26FF5}"/>
              </a:ext>
            </a:extLst>
          </p:cNvPr>
          <p:cNvSpPr txBox="1"/>
          <p:nvPr/>
        </p:nvSpPr>
        <p:spPr>
          <a:xfrm>
            <a:off x="6263782" y="5458612"/>
            <a:ext cx="1532968" cy="307777"/>
          </a:xfrm>
          <a:prstGeom prst="rect">
            <a:avLst/>
          </a:prstGeom>
          <a:noFill/>
        </p:spPr>
        <p:txBody>
          <a:bodyPr wrap="square" rtlCol="0">
            <a:spAutoFit/>
          </a:bodyPr>
          <a:lstStyle/>
          <a:p>
            <a:r>
              <a:rPr lang="id-ID" sz="1400" dirty="0">
                <a:latin typeface="Times New Roman" panose="02020603050405020304" pitchFamily="18" charset="0"/>
                <a:cs typeface="Times New Roman" panose="02020603050405020304" pitchFamily="18" charset="0"/>
              </a:rPr>
              <a:t>Tenaga Kerja</a:t>
            </a:r>
          </a:p>
        </p:txBody>
      </p:sp>
      <mc:AlternateContent xmlns:mc="http://schemas.openxmlformats.org/markup-compatibility/2006">
        <mc:Choice xmlns:a14="http://schemas.microsoft.com/office/drawing/2010/main" Requires="a14">
          <p:sp>
            <p:nvSpPr>
              <p:cNvPr id="31" name="TextBox 30">
                <a:extLst>
                  <a:ext uri="{FF2B5EF4-FFF2-40B4-BE49-F238E27FC236}">
                    <a16:creationId xmlns:a16="http://schemas.microsoft.com/office/drawing/2014/main" id="{FD79425B-1EA8-43D5-AFB7-CC891B57CFE7}"/>
                  </a:ext>
                </a:extLst>
              </p:cNvPr>
              <p:cNvSpPr txBox="1"/>
              <p:nvPr/>
            </p:nvSpPr>
            <p:spPr>
              <a:xfrm>
                <a:off x="2790961" y="3400532"/>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S</m:t>
                          </m:r>
                        </m:e>
                        <m:sub>
                          <m:r>
                            <m:rPr>
                              <m:nor/>
                            </m:rPr>
                            <a:rPr lang="id-ID" i="0" smtClean="0">
                              <a:solidFill>
                                <a:schemeClr val="tx1"/>
                              </a:solidFill>
                              <a:latin typeface="Times New Roman" panose="02020603050405020304" pitchFamily="18" charset="0"/>
                              <a:cs typeface="Times New Roman" panose="02020603050405020304" pitchFamily="18" charset="0"/>
                            </a:rPr>
                            <m:t>L</m:t>
                          </m:r>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31" name="TextBox 30">
                <a:extLst>
                  <a:ext uri="{FF2B5EF4-FFF2-40B4-BE49-F238E27FC236}">
                    <a16:creationId xmlns:a16="http://schemas.microsoft.com/office/drawing/2014/main" id="{FD79425B-1EA8-43D5-AFB7-CC891B57CFE7}"/>
                  </a:ext>
                </a:extLst>
              </p:cNvPr>
              <p:cNvSpPr txBox="1">
                <a:spLocks noRot="1" noChangeAspect="1" noMove="1" noResize="1" noEditPoints="1" noAdjustHandles="1" noChangeArrowheads="1" noChangeShapeType="1" noTextEdit="1"/>
              </p:cNvSpPr>
              <p:nvPr/>
            </p:nvSpPr>
            <p:spPr>
              <a:xfrm>
                <a:off x="2790961" y="3400532"/>
                <a:ext cx="739588" cy="381323"/>
              </a:xfrm>
              <a:prstGeom prst="rect">
                <a:avLst/>
              </a:prstGeom>
              <a:blipFill>
                <a:blip r:embed="rId10"/>
                <a:stretch>
                  <a:fillRect b="-9677"/>
                </a:stretch>
              </a:blipFill>
            </p:spPr>
            <p:txBody>
              <a:bodyPr/>
              <a:lstStyle/>
              <a:p>
                <a:r>
                  <a:rPr lang="en-ID">
                    <a:noFill/>
                  </a:rPr>
                  <a:t> </a:t>
                </a:r>
              </a:p>
            </p:txBody>
          </p:sp>
        </mc:Fallback>
      </mc:AlternateContent>
      <p:sp>
        <p:nvSpPr>
          <p:cNvPr id="32" name="Freeform 40">
            <a:extLst>
              <a:ext uri="{FF2B5EF4-FFF2-40B4-BE49-F238E27FC236}">
                <a16:creationId xmlns:a16="http://schemas.microsoft.com/office/drawing/2014/main" id="{EA8BF1EF-6EE8-45E7-9E61-FD11D1E7C8BA}"/>
              </a:ext>
            </a:extLst>
          </p:cNvPr>
          <p:cNvSpPr/>
          <p:nvPr/>
        </p:nvSpPr>
        <p:spPr>
          <a:xfrm rot="20559131">
            <a:off x="1871642" y="3574349"/>
            <a:ext cx="1237129" cy="1775012"/>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3" name="TextBox 32">
                <a:extLst>
                  <a:ext uri="{FF2B5EF4-FFF2-40B4-BE49-F238E27FC236}">
                    <a16:creationId xmlns:a16="http://schemas.microsoft.com/office/drawing/2014/main" id="{B5D2C1E1-BD2D-45FC-95BC-98072C4022E1}"/>
                  </a:ext>
                </a:extLst>
              </p:cNvPr>
              <p:cNvSpPr txBox="1"/>
              <p:nvPr/>
            </p:nvSpPr>
            <p:spPr>
              <a:xfrm>
                <a:off x="3023227" y="5032831"/>
                <a:ext cx="739588" cy="3813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D</m:t>
                          </m:r>
                        </m:e>
                        <m:sub>
                          <m:r>
                            <m:rPr>
                              <m:nor/>
                            </m:rPr>
                            <a:rPr lang="id-ID" i="0" smtClean="0">
                              <a:solidFill>
                                <a:schemeClr val="tx1"/>
                              </a:solidFill>
                              <a:latin typeface="Times New Roman" panose="02020603050405020304" pitchFamily="18" charset="0"/>
                              <a:cs typeface="Times New Roman" panose="02020603050405020304" pitchFamily="18" charset="0"/>
                            </a:rPr>
                            <m:t>L</m:t>
                          </m:r>
                          <m:r>
                            <m:rPr>
                              <m:nor/>
                            </m:rPr>
                            <a:rPr lang="id-ID"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33" name="TextBox 32">
                <a:extLst>
                  <a:ext uri="{FF2B5EF4-FFF2-40B4-BE49-F238E27FC236}">
                    <a16:creationId xmlns:a16="http://schemas.microsoft.com/office/drawing/2014/main" id="{B5D2C1E1-BD2D-45FC-95BC-98072C4022E1}"/>
                  </a:ext>
                </a:extLst>
              </p:cNvPr>
              <p:cNvSpPr txBox="1">
                <a:spLocks noRot="1" noChangeAspect="1" noMove="1" noResize="1" noEditPoints="1" noAdjustHandles="1" noChangeArrowheads="1" noChangeShapeType="1" noTextEdit="1"/>
              </p:cNvSpPr>
              <p:nvPr/>
            </p:nvSpPr>
            <p:spPr>
              <a:xfrm>
                <a:off x="3023227" y="5032831"/>
                <a:ext cx="739588" cy="381323"/>
              </a:xfrm>
              <a:prstGeom prst="rect">
                <a:avLst/>
              </a:prstGeom>
              <a:blipFill>
                <a:blip r:embed="rId11"/>
                <a:stretch>
                  <a:fillRect b="-967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34" name="TextBox 33">
                <a:extLst>
                  <a:ext uri="{FF2B5EF4-FFF2-40B4-BE49-F238E27FC236}">
                    <a16:creationId xmlns:a16="http://schemas.microsoft.com/office/drawing/2014/main" id="{A627D3F6-045B-4F95-8252-182E65DFCF7B}"/>
                  </a:ext>
                </a:extLst>
              </p:cNvPr>
              <p:cNvSpPr txBox="1"/>
              <p:nvPr/>
            </p:nvSpPr>
            <p:spPr>
              <a:xfrm>
                <a:off x="2416773" y="5486572"/>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34" name="TextBox 33">
                <a:extLst>
                  <a:ext uri="{FF2B5EF4-FFF2-40B4-BE49-F238E27FC236}">
                    <a16:creationId xmlns:a16="http://schemas.microsoft.com/office/drawing/2014/main" id="{A627D3F6-045B-4F95-8252-182E65DFCF7B}"/>
                  </a:ext>
                </a:extLst>
              </p:cNvPr>
              <p:cNvSpPr txBox="1">
                <a:spLocks noRot="1" noChangeAspect="1" noMove="1" noResize="1" noEditPoints="1" noAdjustHandles="1" noChangeArrowheads="1" noChangeShapeType="1" noTextEdit="1"/>
              </p:cNvSpPr>
              <p:nvPr/>
            </p:nvSpPr>
            <p:spPr>
              <a:xfrm>
                <a:off x="2416773" y="5486572"/>
                <a:ext cx="739588" cy="381708"/>
              </a:xfrm>
              <a:prstGeom prst="rect">
                <a:avLst/>
              </a:prstGeom>
              <a:blipFill>
                <a:blip r:embed="rId12"/>
                <a:stretch>
                  <a:fillRect b="-7937"/>
                </a:stretch>
              </a:blipFill>
            </p:spPr>
            <p:txBody>
              <a:bodyPr/>
              <a:lstStyle/>
              <a:p>
                <a:r>
                  <a:rPr lang="en-ID">
                    <a:noFill/>
                  </a:rPr>
                  <a:t> </a:t>
                </a:r>
              </a:p>
            </p:txBody>
          </p:sp>
        </mc:Fallback>
      </mc:AlternateContent>
      <p:cxnSp>
        <p:nvCxnSpPr>
          <p:cNvPr id="35" name="Straight Connector 34">
            <a:extLst>
              <a:ext uri="{FF2B5EF4-FFF2-40B4-BE49-F238E27FC236}">
                <a16:creationId xmlns:a16="http://schemas.microsoft.com/office/drawing/2014/main" id="{0E4F2388-40D1-47EC-B433-9A4B0D36A753}"/>
              </a:ext>
            </a:extLst>
          </p:cNvPr>
          <p:cNvCxnSpPr/>
          <p:nvPr/>
        </p:nvCxnSpPr>
        <p:spPr>
          <a:xfrm>
            <a:off x="6133541" y="4740694"/>
            <a:ext cx="8823" cy="734929"/>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36" name="Freeform 55">
            <a:extLst>
              <a:ext uri="{FF2B5EF4-FFF2-40B4-BE49-F238E27FC236}">
                <a16:creationId xmlns:a16="http://schemas.microsoft.com/office/drawing/2014/main" id="{CC5CA02D-81FC-4938-A9A5-299BA7847C60}"/>
              </a:ext>
            </a:extLst>
          </p:cNvPr>
          <p:cNvSpPr/>
          <p:nvPr/>
        </p:nvSpPr>
        <p:spPr>
          <a:xfrm>
            <a:off x="4352144" y="3200800"/>
            <a:ext cx="2315673" cy="2273007"/>
          </a:xfrm>
          <a:custGeom>
            <a:avLst/>
            <a:gdLst>
              <a:gd name="connsiteX0" fmla="*/ 0 w 1237129"/>
              <a:gd name="connsiteY0" fmla="*/ 0 h 1775012"/>
              <a:gd name="connsiteX1" fmla="*/ 551329 w 1237129"/>
              <a:gd name="connsiteY1" fmla="*/ 605118 h 1775012"/>
              <a:gd name="connsiteX2" fmla="*/ 820271 w 1237129"/>
              <a:gd name="connsiteY2" fmla="*/ 941294 h 1775012"/>
              <a:gd name="connsiteX3" fmla="*/ 1075765 w 1237129"/>
              <a:gd name="connsiteY3" fmla="*/ 1344706 h 1775012"/>
              <a:gd name="connsiteX4" fmla="*/ 1237129 w 1237129"/>
              <a:gd name="connsiteY4" fmla="*/ 1775012 h 177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7129" h="1775012">
                <a:moveTo>
                  <a:pt x="0" y="0"/>
                </a:moveTo>
                <a:cubicBezTo>
                  <a:pt x="207308" y="224118"/>
                  <a:pt x="414617" y="448236"/>
                  <a:pt x="551329" y="605118"/>
                </a:cubicBezTo>
                <a:cubicBezTo>
                  <a:pt x="688041" y="762000"/>
                  <a:pt x="732865" y="818029"/>
                  <a:pt x="820271" y="941294"/>
                </a:cubicBezTo>
                <a:cubicBezTo>
                  <a:pt x="907677" y="1064559"/>
                  <a:pt x="1006289" y="1205753"/>
                  <a:pt x="1075765" y="1344706"/>
                </a:cubicBezTo>
                <a:cubicBezTo>
                  <a:pt x="1145241" y="1483659"/>
                  <a:pt x="1191185" y="1629335"/>
                  <a:pt x="1237129" y="1775012"/>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latin typeface="Times New Roman" panose="02020603050405020304" pitchFamily="18" charset="0"/>
              <a:cs typeface="Times New Roman" panose="02020603050405020304" pitchFamily="18" charset="0"/>
            </a:endParaRPr>
          </a:p>
        </p:txBody>
      </p:sp>
      <p:cxnSp>
        <p:nvCxnSpPr>
          <p:cNvPr id="37" name="Straight Connector 36">
            <a:extLst>
              <a:ext uri="{FF2B5EF4-FFF2-40B4-BE49-F238E27FC236}">
                <a16:creationId xmlns:a16="http://schemas.microsoft.com/office/drawing/2014/main" id="{958764E0-63C8-461E-A0B6-09BC8168ECD7}"/>
              </a:ext>
            </a:extLst>
          </p:cNvPr>
          <p:cNvCxnSpPr/>
          <p:nvPr/>
        </p:nvCxnSpPr>
        <p:spPr>
          <a:xfrm>
            <a:off x="4481202" y="4013964"/>
            <a:ext cx="2400626" cy="948542"/>
          </a:xfrm>
          <a:prstGeom prst="line">
            <a:avLst/>
          </a:prstGeom>
          <a:ln w="571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8" name="TextBox 37">
                <a:extLst>
                  <a:ext uri="{FF2B5EF4-FFF2-40B4-BE49-F238E27FC236}">
                    <a16:creationId xmlns:a16="http://schemas.microsoft.com/office/drawing/2014/main" id="{FD020756-F523-47B8-BA62-A8ECD8B7BCF4}"/>
                  </a:ext>
                </a:extLst>
              </p:cNvPr>
              <p:cNvSpPr txBox="1"/>
              <p:nvPr/>
            </p:nvSpPr>
            <p:spPr>
              <a:xfrm>
                <a:off x="5297476" y="5457198"/>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2</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38" name="TextBox 37">
                <a:extLst>
                  <a:ext uri="{FF2B5EF4-FFF2-40B4-BE49-F238E27FC236}">
                    <a16:creationId xmlns:a16="http://schemas.microsoft.com/office/drawing/2014/main" id="{FD020756-F523-47B8-BA62-A8ECD8B7BCF4}"/>
                  </a:ext>
                </a:extLst>
              </p:cNvPr>
              <p:cNvSpPr txBox="1">
                <a:spLocks noRot="1" noChangeAspect="1" noMove="1" noResize="1" noEditPoints="1" noAdjustHandles="1" noChangeArrowheads="1" noChangeShapeType="1" noTextEdit="1"/>
              </p:cNvSpPr>
              <p:nvPr/>
            </p:nvSpPr>
            <p:spPr>
              <a:xfrm>
                <a:off x="5297476" y="5457198"/>
                <a:ext cx="739588" cy="381708"/>
              </a:xfrm>
              <a:prstGeom prst="rect">
                <a:avLst/>
              </a:prstGeom>
              <a:blipFill>
                <a:blip r:embed="rId13"/>
                <a:stretch>
                  <a:fillRect b="-793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39" name="TextBox 38">
                <a:extLst>
                  <a:ext uri="{FF2B5EF4-FFF2-40B4-BE49-F238E27FC236}">
                    <a16:creationId xmlns:a16="http://schemas.microsoft.com/office/drawing/2014/main" id="{CF543A70-3FDA-41B8-B4F5-36F4A17555C5}"/>
                  </a:ext>
                </a:extLst>
              </p:cNvPr>
              <p:cNvSpPr txBox="1"/>
              <p:nvPr/>
            </p:nvSpPr>
            <p:spPr>
              <a:xfrm>
                <a:off x="5824503" y="5453123"/>
                <a:ext cx="739588" cy="381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i="1" smtClean="0">
                              <a:solidFill>
                                <a:schemeClr val="tx1"/>
                              </a:solidFill>
                              <a:latin typeface="Cambria Math" panose="02040503050406030204" pitchFamily="18" charset="0"/>
                            </a:rPr>
                          </m:ctrlPr>
                        </m:sSubPr>
                        <m:e>
                          <m:r>
                            <m:rPr>
                              <m:nor/>
                            </m:rPr>
                            <a:rPr lang="id-ID" i="0" smtClean="0">
                              <a:solidFill>
                                <a:schemeClr val="tx1"/>
                              </a:solidFill>
                              <a:latin typeface="Times New Roman" panose="02020603050405020304" pitchFamily="18" charset="0"/>
                              <a:cs typeface="Times New Roman" panose="02020603050405020304" pitchFamily="18" charset="0"/>
                            </a:rPr>
                            <m:t>l</m:t>
                          </m:r>
                        </m:e>
                        <m:sub>
                          <m:r>
                            <m:rPr>
                              <m:nor/>
                            </m:rPr>
                            <a:rPr lang="id-ID" i="0" smtClean="0">
                              <a:solidFill>
                                <a:schemeClr val="tx1"/>
                              </a:solidFill>
                              <a:latin typeface="Times New Roman" panose="02020603050405020304" pitchFamily="18" charset="0"/>
                              <a:cs typeface="Times New Roman" panose="02020603050405020304" pitchFamily="18" charset="0"/>
                            </a:rPr>
                            <m:t>3</m:t>
                          </m:r>
                        </m:sub>
                      </m:sSub>
                    </m:oMath>
                  </m:oMathPara>
                </a14:m>
                <a:endParaRPr lang="id-ID" dirty="0">
                  <a:solidFill>
                    <a:schemeClr val="tx1"/>
                  </a:solidFill>
                  <a:latin typeface="Times New Roman" panose="02020603050405020304" pitchFamily="18" charset="0"/>
                  <a:cs typeface="Times New Roman" panose="02020603050405020304" pitchFamily="18" charset="0"/>
                </a:endParaRPr>
              </a:p>
            </p:txBody>
          </p:sp>
        </mc:Choice>
        <mc:Fallback>
          <p:sp>
            <p:nvSpPr>
              <p:cNvPr id="39" name="TextBox 38">
                <a:extLst>
                  <a:ext uri="{FF2B5EF4-FFF2-40B4-BE49-F238E27FC236}">
                    <a16:creationId xmlns:a16="http://schemas.microsoft.com/office/drawing/2014/main" id="{CF543A70-3FDA-41B8-B4F5-36F4A17555C5}"/>
                  </a:ext>
                </a:extLst>
              </p:cNvPr>
              <p:cNvSpPr txBox="1">
                <a:spLocks noRot="1" noChangeAspect="1" noMove="1" noResize="1" noEditPoints="1" noAdjustHandles="1" noChangeArrowheads="1" noChangeShapeType="1" noTextEdit="1"/>
              </p:cNvSpPr>
              <p:nvPr/>
            </p:nvSpPr>
            <p:spPr>
              <a:xfrm>
                <a:off x="5824503" y="5453123"/>
                <a:ext cx="739588" cy="381708"/>
              </a:xfrm>
              <a:prstGeom prst="rect">
                <a:avLst/>
              </a:prstGeom>
              <a:blipFill>
                <a:blip r:embed="rId14"/>
                <a:stretch>
                  <a:fillRect b="-9677"/>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40" name="TextBox 39">
                <a:extLst>
                  <a:ext uri="{FF2B5EF4-FFF2-40B4-BE49-F238E27FC236}">
                    <a16:creationId xmlns:a16="http://schemas.microsoft.com/office/drawing/2014/main" id="{E8C6F879-392D-419B-8492-1ED6B5A37528}"/>
                  </a:ext>
                </a:extLst>
              </p:cNvPr>
              <p:cNvSpPr txBox="1"/>
              <p:nvPr/>
            </p:nvSpPr>
            <p:spPr>
              <a:xfrm>
                <a:off x="4724788" y="3844548"/>
                <a:ext cx="739588" cy="31854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400" i="1" smtClean="0">
                              <a:solidFill>
                                <a:schemeClr val="tx1"/>
                              </a:solidFill>
                              <a:latin typeface="Cambria Math" panose="02040503050406030204" pitchFamily="18" charset="0"/>
                            </a:rPr>
                          </m:ctrlPr>
                        </m:sSubPr>
                        <m:e>
                          <m:r>
                            <m:rPr>
                              <m:nor/>
                            </m:rPr>
                            <a:rPr lang="id-ID" sz="1400" i="0" smtClean="0">
                              <a:solidFill>
                                <a:schemeClr val="tx1"/>
                              </a:solidFill>
                              <a:latin typeface="Times New Roman" panose="02020603050405020304" pitchFamily="18" charset="0"/>
                              <a:cs typeface="Times New Roman" panose="02020603050405020304" pitchFamily="18" charset="0"/>
                            </a:rPr>
                            <m:t>MRP</m:t>
                          </m:r>
                        </m:e>
                        <m:sub>
                          <m:r>
                            <m:rPr>
                              <m:nor/>
                            </m:rPr>
                            <a:rPr lang="id-ID" sz="1400" i="0" smtClean="0">
                              <a:solidFill>
                                <a:schemeClr val="tx1"/>
                              </a:solidFill>
                              <a:latin typeface="Times New Roman" panose="02020603050405020304" pitchFamily="18" charset="0"/>
                              <a:cs typeface="Times New Roman" panose="02020603050405020304" pitchFamily="18" charset="0"/>
                            </a:rPr>
                            <m:t>L</m:t>
                          </m:r>
                          <m:r>
                            <m:rPr>
                              <m:nor/>
                            </m:rPr>
                            <a:rPr lang="id-ID" sz="1400" i="0" smtClean="0">
                              <a:solidFill>
                                <a:schemeClr val="tx1"/>
                              </a:solidFill>
                              <a:latin typeface="Times New Roman" panose="02020603050405020304" pitchFamily="18" charset="0"/>
                              <a:cs typeface="Times New Roman" panose="02020603050405020304" pitchFamily="18" charset="0"/>
                            </a:rPr>
                            <m:t>1</m:t>
                          </m:r>
                        </m:sub>
                      </m:sSub>
                    </m:oMath>
                  </m:oMathPara>
                </a14:m>
                <a:endParaRPr lang="id-ID" sz="1400" dirty="0">
                  <a:solidFill>
                    <a:schemeClr val="tx1"/>
                  </a:solidFill>
                  <a:latin typeface="Times New Roman" panose="02020603050405020304" pitchFamily="18" charset="0"/>
                  <a:cs typeface="Times New Roman" panose="02020603050405020304" pitchFamily="18" charset="0"/>
                </a:endParaRPr>
              </a:p>
            </p:txBody>
          </p:sp>
        </mc:Choice>
        <mc:Fallback>
          <p:sp>
            <p:nvSpPr>
              <p:cNvPr id="40" name="TextBox 39">
                <a:extLst>
                  <a:ext uri="{FF2B5EF4-FFF2-40B4-BE49-F238E27FC236}">
                    <a16:creationId xmlns:a16="http://schemas.microsoft.com/office/drawing/2014/main" id="{E8C6F879-392D-419B-8492-1ED6B5A37528}"/>
                  </a:ext>
                </a:extLst>
              </p:cNvPr>
              <p:cNvSpPr txBox="1">
                <a:spLocks noRot="1" noChangeAspect="1" noMove="1" noResize="1" noEditPoints="1" noAdjustHandles="1" noChangeArrowheads="1" noChangeShapeType="1" noTextEdit="1"/>
              </p:cNvSpPr>
              <p:nvPr/>
            </p:nvSpPr>
            <p:spPr>
              <a:xfrm>
                <a:off x="4724788" y="3844548"/>
                <a:ext cx="739588" cy="318549"/>
              </a:xfrm>
              <a:prstGeom prst="rect">
                <a:avLst/>
              </a:prstGeom>
              <a:blipFill>
                <a:blip r:embed="rId15"/>
                <a:stretch>
                  <a:fillRect b="-3846"/>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41" name="TextBox 40">
                <a:extLst>
                  <a:ext uri="{FF2B5EF4-FFF2-40B4-BE49-F238E27FC236}">
                    <a16:creationId xmlns:a16="http://schemas.microsoft.com/office/drawing/2014/main" id="{13DE2CDF-B072-4201-95F8-3FDDFDEB4D09}"/>
                  </a:ext>
                </a:extLst>
              </p:cNvPr>
              <p:cNvSpPr txBox="1"/>
              <p:nvPr/>
            </p:nvSpPr>
            <p:spPr>
              <a:xfrm>
                <a:off x="6587565" y="5100897"/>
                <a:ext cx="739588" cy="31713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1400" i="1" smtClean="0">
                              <a:solidFill>
                                <a:schemeClr val="tx1"/>
                              </a:solidFill>
                              <a:latin typeface="Cambria Math" panose="02040503050406030204" pitchFamily="18" charset="0"/>
                            </a:rPr>
                          </m:ctrlPr>
                        </m:sSubPr>
                        <m:e>
                          <m:r>
                            <m:rPr>
                              <m:nor/>
                            </m:rPr>
                            <a:rPr lang="id-ID" sz="1400" i="0" smtClean="0">
                              <a:solidFill>
                                <a:schemeClr val="tx1"/>
                              </a:solidFill>
                              <a:latin typeface="Times New Roman" panose="02020603050405020304" pitchFamily="18" charset="0"/>
                              <a:cs typeface="Times New Roman" panose="02020603050405020304" pitchFamily="18" charset="0"/>
                            </a:rPr>
                            <m:t>MRP</m:t>
                          </m:r>
                        </m:e>
                        <m:sub>
                          <m:r>
                            <m:rPr>
                              <m:nor/>
                            </m:rPr>
                            <a:rPr lang="id-ID" sz="1400" i="0" smtClean="0">
                              <a:solidFill>
                                <a:schemeClr val="tx1"/>
                              </a:solidFill>
                              <a:latin typeface="Times New Roman" panose="02020603050405020304" pitchFamily="18" charset="0"/>
                              <a:cs typeface="Times New Roman" panose="02020603050405020304" pitchFamily="18" charset="0"/>
                            </a:rPr>
                            <m:t>L</m:t>
                          </m:r>
                          <m:r>
                            <a:rPr lang="id-ID" sz="1400" b="0" i="1" smtClean="0">
                              <a:solidFill>
                                <a:schemeClr val="tx1"/>
                              </a:solidFill>
                              <a:latin typeface="Cambria Math" panose="02040503050406030204" pitchFamily="18" charset="0"/>
                            </a:rPr>
                            <m:t>2</m:t>
                          </m:r>
                        </m:sub>
                      </m:sSub>
                    </m:oMath>
                  </m:oMathPara>
                </a14:m>
                <a:endParaRPr lang="id-ID" sz="1400" dirty="0">
                  <a:solidFill>
                    <a:schemeClr val="tx1"/>
                  </a:solidFill>
                  <a:latin typeface="Times New Roman" panose="02020603050405020304" pitchFamily="18" charset="0"/>
                  <a:cs typeface="Times New Roman" panose="02020603050405020304" pitchFamily="18" charset="0"/>
                </a:endParaRPr>
              </a:p>
            </p:txBody>
          </p:sp>
        </mc:Choice>
        <mc:Fallback>
          <p:sp>
            <p:nvSpPr>
              <p:cNvPr id="41" name="TextBox 40">
                <a:extLst>
                  <a:ext uri="{FF2B5EF4-FFF2-40B4-BE49-F238E27FC236}">
                    <a16:creationId xmlns:a16="http://schemas.microsoft.com/office/drawing/2014/main" id="{13DE2CDF-B072-4201-95F8-3FDDFDEB4D09}"/>
                  </a:ext>
                </a:extLst>
              </p:cNvPr>
              <p:cNvSpPr txBox="1">
                <a:spLocks noRot="1" noChangeAspect="1" noMove="1" noResize="1" noEditPoints="1" noAdjustHandles="1" noChangeArrowheads="1" noChangeShapeType="1" noTextEdit="1"/>
              </p:cNvSpPr>
              <p:nvPr/>
            </p:nvSpPr>
            <p:spPr>
              <a:xfrm>
                <a:off x="6587565" y="5100897"/>
                <a:ext cx="739588" cy="317138"/>
              </a:xfrm>
              <a:prstGeom prst="rect">
                <a:avLst/>
              </a:prstGeom>
              <a:blipFill>
                <a:blip r:embed="rId16"/>
                <a:stretch>
                  <a:fillRect b="-1923"/>
                </a:stretch>
              </a:blipFill>
            </p:spPr>
            <p:txBody>
              <a:bodyPr/>
              <a:lstStyle/>
              <a:p>
                <a:r>
                  <a:rPr lang="en-ID">
                    <a:noFill/>
                  </a:rPr>
                  <a:t> </a:t>
                </a:r>
              </a:p>
            </p:txBody>
          </p:sp>
        </mc:Fallback>
      </mc:AlternateContent>
      <p:sp>
        <p:nvSpPr>
          <p:cNvPr id="42" name="TextBox 41">
            <a:extLst>
              <a:ext uri="{FF2B5EF4-FFF2-40B4-BE49-F238E27FC236}">
                <a16:creationId xmlns:a16="http://schemas.microsoft.com/office/drawing/2014/main" id="{8C3F647B-4831-422C-8AE7-3034100BD886}"/>
              </a:ext>
            </a:extLst>
          </p:cNvPr>
          <p:cNvSpPr txBox="1"/>
          <p:nvPr/>
        </p:nvSpPr>
        <p:spPr>
          <a:xfrm>
            <a:off x="4799377" y="4182571"/>
            <a:ext cx="739588" cy="36790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A</a:t>
            </a:r>
          </a:p>
        </p:txBody>
      </p:sp>
      <p:sp>
        <p:nvSpPr>
          <p:cNvPr id="43" name="TextBox 42">
            <a:extLst>
              <a:ext uri="{FF2B5EF4-FFF2-40B4-BE49-F238E27FC236}">
                <a16:creationId xmlns:a16="http://schemas.microsoft.com/office/drawing/2014/main" id="{FC609E0F-3D64-4F3E-8DDA-5F09F7E64883}"/>
              </a:ext>
            </a:extLst>
          </p:cNvPr>
          <p:cNvSpPr txBox="1"/>
          <p:nvPr/>
        </p:nvSpPr>
        <p:spPr>
          <a:xfrm>
            <a:off x="5476137" y="4373418"/>
            <a:ext cx="739588" cy="36790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B</a:t>
            </a:r>
          </a:p>
        </p:txBody>
      </p:sp>
      <p:sp>
        <p:nvSpPr>
          <p:cNvPr id="44" name="TextBox 43">
            <a:extLst>
              <a:ext uri="{FF2B5EF4-FFF2-40B4-BE49-F238E27FC236}">
                <a16:creationId xmlns:a16="http://schemas.microsoft.com/office/drawing/2014/main" id="{64AB4F67-1106-48B2-9ED5-187996E646D7}"/>
              </a:ext>
            </a:extLst>
          </p:cNvPr>
          <p:cNvSpPr txBox="1"/>
          <p:nvPr/>
        </p:nvSpPr>
        <p:spPr>
          <a:xfrm>
            <a:off x="6072790" y="4380279"/>
            <a:ext cx="739588" cy="36790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C</a:t>
            </a:r>
          </a:p>
        </p:txBody>
      </p:sp>
      <p:sp>
        <p:nvSpPr>
          <p:cNvPr id="45" name="TextBox 44">
            <a:extLst>
              <a:ext uri="{FF2B5EF4-FFF2-40B4-BE49-F238E27FC236}">
                <a16:creationId xmlns:a16="http://schemas.microsoft.com/office/drawing/2014/main" id="{BDF10CC3-610E-471C-8C42-AAF74AB85721}"/>
              </a:ext>
            </a:extLst>
          </p:cNvPr>
          <p:cNvSpPr txBox="1"/>
          <p:nvPr/>
        </p:nvSpPr>
        <p:spPr>
          <a:xfrm>
            <a:off x="1899644" y="5837728"/>
            <a:ext cx="1366943" cy="369332"/>
          </a:xfrm>
          <a:prstGeom prst="rect">
            <a:avLst/>
          </a:prstGeom>
          <a:noFill/>
        </p:spPr>
        <p:txBody>
          <a:bodyPr wrap="square" rtlCol="0">
            <a:spAutoFit/>
          </a:bodyPr>
          <a:lstStyle/>
          <a:p>
            <a:pPr algn="ctr"/>
            <a:r>
              <a:rPr lang="id-ID" dirty="0">
                <a:latin typeface="Times New Roman" panose="02020603050405020304" pitchFamily="18" charset="0"/>
                <a:cs typeface="Times New Roman" panose="02020603050405020304" pitchFamily="18" charset="0"/>
              </a:rPr>
              <a:t>(Kurva A)</a:t>
            </a:r>
          </a:p>
        </p:txBody>
      </p:sp>
      <p:sp>
        <p:nvSpPr>
          <p:cNvPr id="46" name="TextBox 45">
            <a:extLst>
              <a:ext uri="{FF2B5EF4-FFF2-40B4-BE49-F238E27FC236}">
                <a16:creationId xmlns:a16="http://schemas.microsoft.com/office/drawing/2014/main" id="{7A14FC48-308C-46E0-9CD3-316BDF33022E}"/>
              </a:ext>
            </a:extLst>
          </p:cNvPr>
          <p:cNvSpPr txBox="1"/>
          <p:nvPr/>
        </p:nvSpPr>
        <p:spPr>
          <a:xfrm>
            <a:off x="5020103" y="5858703"/>
            <a:ext cx="1366943" cy="369332"/>
          </a:xfrm>
          <a:prstGeom prst="rect">
            <a:avLst/>
          </a:prstGeom>
          <a:noFill/>
        </p:spPr>
        <p:txBody>
          <a:bodyPr wrap="square" rtlCol="0">
            <a:spAutoFit/>
          </a:bodyPr>
          <a:lstStyle/>
          <a:p>
            <a:pPr algn="ctr"/>
            <a:r>
              <a:rPr lang="id-ID" dirty="0">
                <a:latin typeface="Times New Roman" panose="02020603050405020304" pitchFamily="18" charset="0"/>
                <a:cs typeface="Times New Roman" panose="02020603050405020304" pitchFamily="18" charset="0"/>
              </a:rPr>
              <a:t>(Kurva B)</a:t>
            </a:r>
          </a:p>
        </p:txBody>
      </p:sp>
      <p:sp>
        <p:nvSpPr>
          <p:cNvPr id="47" name="TextBox 46">
            <a:extLst>
              <a:ext uri="{FF2B5EF4-FFF2-40B4-BE49-F238E27FC236}">
                <a16:creationId xmlns:a16="http://schemas.microsoft.com/office/drawing/2014/main" id="{229CDE70-ABB6-4C89-86FB-09A16CCF47BA}"/>
              </a:ext>
            </a:extLst>
          </p:cNvPr>
          <p:cNvSpPr txBox="1"/>
          <p:nvPr/>
        </p:nvSpPr>
        <p:spPr>
          <a:xfrm>
            <a:off x="7336732" y="2436340"/>
            <a:ext cx="4528287" cy="3416320"/>
          </a:xfrm>
          <a:prstGeom prst="rect">
            <a:avLst/>
          </a:prstGeom>
          <a:noFill/>
        </p:spPr>
        <p:txBody>
          <a:bodyPr wrap="square" rtlCol="0">
            <a:spAutoFit/>
          </a:bodyPr>
          <a:lstStyle/>
          <a:p>
            <a:pPr marL="285750" indent="-285750" algn="just">
              <a:buFont typeface="Courier New" panose="02070309020205020404" pitchFamily="49" charset="0"/>
              <a:buChar char="o"/>
            </a:pPr>
            <a:r>
              <a:rPr lang="id-ID" dirty="0">
                <a:latin typeface="Times New Roman" panose="02020603050405020304" pitchFamily="18" charset="0"/>
                <a:cs typeface="Times New Roman" panose="02020603050405020304" pitchFamily="18" charset="0"/>
              </a:rPr>
              <a:t>Keseimbangan Pasar pada kurva A dan B yaitu pada titik W1 dan L1 (titik A)</a:t>
            </a:r>
          </a:p>
          <a:p>
            <a:pPr marL="285750" indent="-285750" algn="just">
              <a:buFont typeface="Courier New" panose="02070309020205020404" pitchFamily="49" charset="0"/>
              <a:buChar char="o"/>
            </a:pPr>
            <a:r>
              <a:rPr lang="id-ID" dirty="0">
                <a:latin typeface="Times New Roman" panose="02020603050405020304" pitchFamily="18" charset="0"/>
                <a:cs typeface="Times New Roman" panose="02020603050405020304" pitchFamily="18" charset="0"/>
              </a:rPr>
              <a:t>Akibat masuknya TK asing ke Indonesia dan jumlah mesin tidak dapat diubah, penawaran TK bergeser dari SL1 menjadi SL2. sehingga upah menurun menjadi W2 sedangkan kesempatan kerja meningkat menjadi L2 (titik B).</a:t>
            </a:r>
          </a:p>
          <a:p>
            <a:pPr marL="285750" indent="-285750" algn="just">
              <a:buFont typeface="Courier New" panose="02070309020205020404" pitchFamily="49" charset="0"/>
              <a:buChar char="o"/>
            </a:pPr>
            <a:r>
              <a:rPr lang="id-ID" dirty="0">
                <a:latin typeface="Times New Roman" panose="02020603050405020304" pitchFamily="18" charset="0"/>
                <a:cs typeface="Times New Roman" panose="02020603050405020304" pitchFamily="18" charset="0"/>
              </a:rPr>
              <a:t>Jika jumlah mesin dapat diubah dan produktivitas meningkat, maka permintaan TK meningkat menjadi MRPL2 dengan kesempatan kerja L3 (titik C).</a:t>
            </a:r>
          </a:p>
        </p:txBody>
      </p:sp>
    </p:spTree>
    <p:extLst>
      <p:ext uri="{BB962C8B-B14F-4D97-AF65-F5344CB8AC3E}">
        <p14:creationId xmlns:p14="http://schemas.microsoft.com/office/powerpoint/2010/main" val="1110188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1200</Words>
  <Application>Microsoft Office PowerPoint</Application>
  <PresentationFormat>Widescreen</PresentationFormat>
  <Paragraphs>180</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Cambria Math</vt:lpstr>
      <vt:lpstr>Corbel</vt:lpstr>
      <vt:lpstr>Courier New</vt:lpstr>
      <vt:lpstr>Times New Roman</vt:lpstr>
      <vt:lpstr>Office Theme</vt:lpstr>
      <vt:lpstr>Pasar Faktor Produksi :  Tenaga Kerja dan Tanah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ANDI MARYADI</dc:creator>
  <cp:lastModifiedBy>ANDI MARYADI</cp:lastModifiedBy>
  <cp:revision>12</cp:revision>
  <dcterms:created xsi:type="dcterms:W3CDTF">2021-03-28T09:29:09Z</dcterms:created>
  <dcterms:modified xsi:type="dcterms:W3CDTF">2021-03-29T14:01:22Z</dcterms:modified>
</cp:coreProperties>
</file>