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20" r:id="rId4"/>
    <p:sldMasterId id="2147483721" r:id="rId5"/>
    <p:sldMasterId id="2147483722" r:id="rId6"/>
    <p:sldMasterId id="214748372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5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508"/>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2" Type="http://schemas.openxmlformats.org/officeDocument/2006/relationships/slide" Target="slides/slide44.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b8200cedc7_6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r>
            <a:r>
              <a:rPr lang="en">
                <a:highlight>
                  <a:srgbClr val="FFFF00"/>
                </a:highlight>
              </a:rPr>
              <a:t>Remind to bring device in our reminders about the PPL</a:t>
            </a:r>
            <a:endParaRPr>
              <a:highlight>
                <a:srgbClr val="FFFF00"/>
              </a:highlight>
            </a:endParaRPr>
          </a:p>
        </p:txBody>
      </p:sp>
      <p:sp>
        <p:nvSpPr>
          <p:cNvPr id="384" name="Google Shape;384;gb8200cedc7_6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7e8817624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9" name="Google Shape;459;g27e8817624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b8200cedc7_3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b8200cedc7_3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237d8eb5e10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237d8eb5e10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 </a:t>
            </a:r>
            <a:r>
              <a:rPr lang="en">
                <a:solidFill>
                  <a:schemeClr val="dk1"/>
                </a:solidFill>
              </a:rPr>
              <a:t>This is the Granite School District Instructional Framework.  This framework is based on the evidence-based instructional practices embedded in the GSD Strategic Plan and represents all of Granite School District’s priorities.  You will notice student learning is at the heart of the framework as it represents our commitment to student learning around which everything else is built.  The framework features the basic elements of a high quality instructional cycle including Lesson Design, Lesson Delivery, and Student Assessment. You will notice the evidence-based practices at the lesson delivery level that we expect to see in what the teacher and the student are doing during the lesson. The high quality instructional cycle components are reinforced through ongoing, job-embedded coaching in: lesson design, student engagement, lesson delivery, assessment classroom culture and behavior supports, all of which contribute to meaningful learning and career and college readiness.  The framework rests on the foundational pillars of Granite School District’s commitment to Equity, Proficiency-Based Learning, Social Skills and Dispositions and Multi-Tiered Systems of Support. Today we will be learning about the tools and resources in alignment with the instructional framework that will help you in your specific content areas.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25bbaac72a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25bbaac72a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For the purpose of this presentation, we will be focusing primarily on the Lesson Design and Student Assessment components, and </a:t>
            </a:r>
            <a:r>
              <a:rPr lang="en"/>
              <a:t>specifically</a:t>
            </a:r>
            <a:r>
              <a:rPr lang="en"/>
              <a:t> </a:t>
            </a:r>
            <a:r>
              <a:rPr lang="en"/>
              <a:t>within</a:t>
            </a:r>
            <a:r>
              <a:rPr lang="en"/>
              <a:t> those, we will discuss Understand Student (and School) Learning Needs and Analyze and Reflect on Data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5bd06892b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5bd06892b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I min Here you see the components of lesson design. Lesson design is more than just facilitating a learning activity, It starts with a strong understanding of student and school data, followed by prioritizing core standards and determining instructional goals before the actual building of the lesson occurs. Following all of the steps allows </a:t>
            </a:r>
            <a:r>
              <a:rPr lang="en" sz="1200">
                <a:solidFill>
                  <a:schemeClr val="dk1"/>
                </a:solidFill>
                <a:latin typeface="Calibri"/>
                <a:ea typeface="Calibri"/>
                <a:cs typeface="Calibri"/>
                <a:sym typeface="Calibri"/>
              </a:rPr>
              <a:t>teachers</a:t>
            </a:r>
            <a:r>
              <a:rPr lang="en" sz="1200">
                <a:solidFill>
                  <a:schemeClr val="dk1"/>
                </a:solidFill>
                <a:latin typeface="Calibri"/>
                <a:ea typeface="Calibri"/>
                <a:cs typeface="Calibri"/>
                <a:sym typeface="Calibri"/>
              </a:rPr>
              <a:t> to be sure they establish clarity about the “Why, What and How” of the lessons they facilitate. It is important to know that knowledge and skill of evidence based lesson design comes with time, practice, reflection and collaboration in PLCs.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7e881762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27e881762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1 min - </a:t>
            </a:r>
            <a:r>
              <a:rPr lang="en" sz="1400">
                <a:solidFill>
                  <a:schemeClr val="dk1"/>
                </a:solidFill>
                <a:latin typeface="Calibri"/>
                <a:ea typeface="Calibri"/>
                <a:cs typeface="Calibri"/>
                <a:sym typeface="Calibri"/>
              </a:rPr>
              <a:t>Can every principal recognize when/if a teacher has well established learning intentions and goals based on what they see in a teacher observation or in a coaching conversation?</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How to identify the specific evidences of good lesson design   …how can you be sure it is appropriate; technology as a mask because the way it looked versus the content and the clarity of the teacher goals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7e88176242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7e88176242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Calibri"/>
                <a:ea typeface="Calibri"/>
                <a:cs typeface="Calibri"/>
                <a:sym typeface="Calibri"/>
              </a:rPr>
              <a:t>Can every principal recognize when/if a teacher has well established learning intentions and goals based on what they see in a teacher observation or in a coaching conversation?</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rPr lang="en" sz="1400">
                <a:solidFill>
                  <a:schemeClr val="dk1"/>
                </a:solidFill>
                <a:latin typeface="Calibri"/>
                <a:ea typeface="Calibri"/>
                <a:cs typeface="Calibri"/>
                <a:sym typeface="Calibri"/>
              </a:rPr>
              <a:t>How to identify the specific evidences of good lesson design   …how can you be sure it is appropriate; technology as a mask because the way it looked versus the content and the clarity of the teacher goals</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3d948908c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3d948908c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3 min</a:t>
            </a:r>
            <a:r>
              <a:rPr lang="en" sz="1400">
                <a:latin typeface="Century Gothic"/>
                <a:ea typeface="Century Gothic"/>
                <a:cs typeface="Century Gothic"/>
                <a:sym typeface="Century Gothic"/>
              </a:rPr>
              <a:t>  - As part of each month’s learning, you are going to engage in reflecting on teachers and teacher teams and record using your own reflection journal. Point out, for the purpose of the journaling you need to use current staff so if you are not sure, you will have time between now and next session to complete the journal….Logistics around the structured journal; only the admin assigned to the school and the PPL team have access. The info is completely confidential but if you are concerned about the use of the info feel free to use a pseudonym. We access the info only to manage the content.</a:t>
            </a:r>
            <a:endParaRPr sz="1400">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a:p>
            <a:pPr indent="0" lvl="0" marL="0" rtl="0" algn="l">
              <a:spcBef>
                <a:spcPts val="0"/>
              </a:spcBef>
              <a:spcAft>
                <a:spcPts val="0"/>
              </a:spcAft>
              <a:buNone/>
            </a:pPr>
            <a:r>
              <a:rPr lang="en" sz="1400">
                <a:solidFill>
                  <a:schemeClr val="dk1"/>
                </a:solidFill>
                <a:latin typeface="Century Gothic"/>
                <a:ea typeface="Century Gothic"/>
                <a:cs typeface="Century Gothic"/>
                <a:sym typeface="Century Gothic"/>
              </a:rPr>
              <a:t>If you are new to your school, you may need to think a little about the teacher/PLC you will be targeting. Take some initial notes and then complete between now and October session</a:t>
            </a:r>
            <a:endParaRPr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39b50fc20c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239b50fc20c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Think about your September reflections</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237d8eb5e1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237d8eb5e1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892c0808c7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892c0808c7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 1 min</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2824a1936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2824a1936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5 min </a:t>
            </a:r>
            <a:r>
              <a:rPr lang="en"/>
              <a:t>You will now have time to complete the top rows in your October Reflection Journal. Keep in mind we will be revisiting your reflections at the start of the November PPL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25a20a2434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25a20a2434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Century Gothic"/>
                <a:ea typeface="Century Gothic"/>
                <a:cs typeface="Century Gothic"/>
                <a:sym typeface="Century Gothic"/>
              </a:rPr>
              <a:t>1 min Rationale for starting with math…Our goal is </a:t>
            </a:r>
            <a:r>
              <a:rPr lang="en" sz="1400">
                <a:solidFill>
                  <a:schemeClr val="dk1"/>
                </a:solidFill>
                <a:latin typeface="Century Gothic"/>
                <a:ea typeface="Century Gothic"/>
                <a:cs typeface="Century Gothic"/>
                <a:sym typeface="Century Gothic"/>
              </a:rPr>
              <a:t>to support teachers and PLCs at a variety of levels to make good instructional decisions based on their data and the core standards (all four DuFour questions). We will use the three RISE tested subjects as our content focus for the next three sessions to allow you to interact with the different data sources and instructional tools associated with each content area and to be able to reflect on your teachers’ use of them. We chose to begin with math because every grade level is experiencing something new in math this year.</a:t>
            </a:r>
            <a:endParaRPr sz="1400">
              <a:solidFill>
                <a:schemeClr val="dk1"/>
              </a:solidFill>
              <a:latin typeface="Century Gothic"/>
              <a:ea typeface="Century Gothic"/>
              <a:cs typeface="Century Gothic"/>
              <a:sym typeface="Century Gothic"/>
            </a:endParaRPr>
          </a:p>
          <a:p>
            <a:pPr indent="0" lvl="0" marL="0" rtl="0" algn="l">
              <a:spcBef>
                <a:spcPts val="0"/>
              </a:spcBef>
              <a:spcAft>
                <a:spcPts val="0"/>
              </a:spcAft>
              <a:buNone/>
            </a:pPr>
            <a:r>
              <a:t/>
            </a:r>
            <a:endParaRPr sz="1400">
              <a:latin typeface="Century Gothic"/>
              <a:ea typeface="Century Gothic"/>
              <a:cs typeface="Century Gothic"/>
              <a:sym typeface="Century Gothic"/>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28069260e42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28069260e42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Talking specifically about ELA, the new standards have been reduced and the state considers all standards </a:t>
            </a:r>
            <a:r>
              <a:rPr lang="en"/>
              <a:t>essential</a:t>
            </a:r>
            <a:r>
              <a:rPr lang="en"/>
              <a:t> standards.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28069260e4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9" name="Google Shape;609;g28069260e4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2 min Understand that our resources were built based on the DuFour’s model of unpacking standards and prioritizing standards. These resources are there for teachers to understand and adjust to meet their needs. Teachers need to be aware of these resources, where to find them, and use them to answer the above three key questions.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Go through each question, and show the teachers the resources for each (or have their grade-level team show them). Give them time to answer each question for their chosen standard in teams.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824a19362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9" name="Google Shape;619;g2824a19362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1200">
                <a:solidFill>
                  <a:schemeClr val="dk1"/>
                </a:solidFill>
                <a:latin typeface="Calibri"/>
                <a:ea typeface="Calibri"/>
                <a:cs typeface="Calibri"/>
                <a:sym typeface="Calibri"/>
              </a:rPr>
              <a:t>SHAUNA</a:t>
            </a:r>
            <a:endParaRPr sz="1200">
              <a:solidFill>
                <a:schemeClr val="dk1"/>
              </a:solidFill>
              <a:latin typeface="Calibri"/>
              <a:ea typeface="Calibri"/>
              <a:cs typeface="Calibri"/>
              <a:sym typeface="Calibri"/>
            </a:endParaRPr>
          </a:p>
          <a:p>
            <a:pPr indent="0" lvl="0" marL="0" rtl="0" algn="l">
              <a:lnSpc>
                <a:spcPct val="90000"/>
              </a:lnSpc>
              <a:spcBef>
                <a:spcPts val="800"/>
              </a:spcBef>
              <a:spcAft>
                <a:spcPts val="0"/>
              </a:spcAft>
              <a:buClr>
                <a:schemeClr val="dk1"/>
              </a:buClr>
              <a:buSzPts val="1100"/>
              <a:buFont typeface="Arial"/>
              <a:buNone/>
            </a:pPr>
            <a:r>
              <a:rPr lang="en" sz="1600">
                <a:solidFill>
                  <a:schemeClr val="dk1"/>
                </a:solidFill>
                <a:latin typeface="Calibri"/>
                <a:ea typeface="Calibri"/>
                <a:cs typeface="Calibri"/>
                <a:sym typeface="Calibri"/>
              </a:rPr>
              <a:t>5 min. (15 min for activity - next 4 slides) </a:t>
            </a:r>
            <a:r>
              <a:rPr lang="en" sz="1600">
                <a:solidFill>
                  <a:schemeClr val="dk1"/>
                </a:solidFill>
                <a:latin typeface="Calibri"/>
                <a:ea typeface="Calibri"/>
                <a:cs typeface="Calibri"/>
                <a:sym typeface="Calibri"/>
              </a:rPr>
              <a:t>On the following slides you will complete or compete (if that’s in your nature) in a foraging activity on the Curriculum and Instruction Intranet site to find the answers to specific questions about the crosswalk and vertical alignment for a few ELA standards:</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6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SLIDES_API172765237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SLIDES_API172765237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SLIDES_API113258032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SLIDES_API113258032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283df0a16cc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283df0a16cc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283df0a16cc_1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283df0a16cc_1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g280697f8fac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280697f8fac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Activity debrief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55a79bcaa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155a79bcaa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Under 1 min</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28069260e42_0_3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28069260e42_0_3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 -  </a:t>
            </a:r>
            <a:r>
              <a:rPr lang="en">
                <a:solidFill>
                  <a:schemeClr val="dk1"/>
                </a:solidFill>
              </a:rPr>
              <a:t>Discussion: With all of this knowledge and the resources we have, these curricular resources should help our teachers implement clear learning intentions and success criteria in their daily teaching.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for grade-level teams on expectations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for students to be able to self-assess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Makes giving feedback easier and more efficient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286bbd94e6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286bbd94e6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 minutes - So important to establish clarity about what you are going to teach. This guides all of the other elements and the clearer the teacher is about the  intentions, the more targeted, intentional and relevant the rest of the lesson will be. There are a variety of synonyms for learning intentions and success criteria. What are some others? Learning Targets/Essential questions, This is our Granite Common Vocabulary derived from Fisher and Frey and Karin Hess work. What matters is not the title but the purpose of each. The intentions help the teacher to establish clarity about the lesson in the scope of the learning progression, unit of study so that he/she can be more intentional about developing success criteria, learning tasks and strategies. Success criteria give the students access to clearly understand the learning intention in easy language step by step or in smaller incremental expectations.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What does this do for students? </a:t>
            </a:r>
            <a:r>
              <a:rPr lang="en" sz="1200">
                <a:solidFill>
                  <a:schemeClr val="dk1"/>
                </a:solidFill>
                <a:highlight>
                  <a:srgbClr val="FFFF00"/>
                </a:highlight>
                <a:latin typeface="Calibri"/>
                <a:ea typeface="Calibri"/>
                <a:cs typeface="Calibri"/>
                <a:sym typeface="Calibri"/>
              </a:rPr>
              <a:t>Hattie effect size…</a:t>
            </a:r>
            <a:r>
              <a:rPr lang="en" sz="1200">
                <a:solidFill>
                  <a:schemeClr val="dk1"/>
                </a:solidFill>
                <a:latin typeface="Calibri"/>
                <a:ea typeface="Calibri"/>
                <a:cs typeface="Calibri"/>
                <a:sym typeface="Calibri"/>
              </a:rPr>
              <a:t>more focused for longer periods of time •	 more motivated and active in their learning •	 better able to take responsibility for their own learning</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Learning goals vs no goals: .68</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Feedback: .70</a:t>
            </a:r>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28069260e42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28069260e42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min  Samples -  Learning intention can</a:t>
            </a:r>
            <a:r>
              <a:rPr lang="en"/>
              <a:t> be a simple statement about what learning is about to happen. Success criteria is what we’re calling it now (formerly called language objectives) and is how students demonstrate proficiency and understanding.</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8069260e4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6" name="Google Shape;696;g28069260e4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2 min -  </a:t>
            </a:r>
            <a:r>
              <a:rPr lang="en" sz="1200">
                <a:solidFill>
                  <a:schemeClr val="dk1"/>
                </a:solidFill>
                <a:latin typeface="Calibri"/>
                <a:ea typeface="Calibri"/>
                <a:cs typeface="Calibri"/>
                <a:sym typeface="Calibri"/>
              </a:rPr>
              <a:t>Success criteria give the students access to clearly understand the learning intention in easy language step by step or in smaller incremental expectations.</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28069260e42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28069260e42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 Emphasize how good this is for making learning visible for all kid ML, SPED, poverty, </a:t>
            </a:r>
            <a:r>
              <a:rPr lang="en"/>
              <a:t>No matter what form it takes, it should define what success looks like. (for the lesson, task, evidence, standard, etc.) Most of the time in classrooms, the success criteria has already been decided by the teacher. You’ll notice in this video, the teacher has the students determine the success criteria. Let’s talk about what may be good about that and what may not be good.</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g28069260e42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9" name="Google Shape;709;g28069260e42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2 min  Our next step in planning our lesson is determining our lesson approach - does the upcoming lesson require explicit instruction, or would an </a:t>
            </a:r>
            <a:r>
              <a:rPr lang="en">
                <a:solidFill>
                  <a:schemeClr val="dk1"/>
                </a:solidFill>
              </a:rPr>
              <a:t>inquiry</a:t>
            </a:r>
            <a:r>
              <a:rPr lang="en">
                <a:solidFill>
                  <a:schemeClr val="dk1"/>
                </a:solidFill>
              </a:rPr>
              <a:t> approach be more appropriate?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are the advantages of having this kind of clarity in your daily teaching?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for grade-level teams on expectations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Clarity for students to be able to self-assess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Makes giving feedback easier and more efficient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45720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28069260e42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28069260e4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a:solidFill>
                  <a:schemeClr val="dk1"/>
                </a:solidFill>
              </a:rPr>
              <a:t>2 min </a:t>
            </a:r>
            <a:r>
              <a:rPr lang="en">
                <a:solidFill>
                  <a:schemeClr val="dk1"/>
                </a:solidFill>
              </a:rPr>
              <a:t>Use the graphic to explain simplicity of each style, and how you can weave in and out within a single lesson based on student response and need. </a:t>
            </a:r>
            <a:endParaRPr>
              <a:solidFill>
                <a:schemeClr val="dk1"/>
              </a:solidFill>
            </a:endParaRPr>
          </a:p>
          <a:p>
            <a:pPr indent="0" lvl="0" marL="457200" rtl="0" algn="l">
              <a:spcBef>
                <a:spcPts val="0"/>
              </a:spcBef>
              <a:spcAft>
                <a:spcPts val="0"/>
              </a:spcAft>
              <a:buClr>
                <a:schemeClr val="dk1"/>
              </a:buClr>
              <a:buSzPts val="1100"/>
              <a:buFont typeface="Arial"/>
              <a:buNone/>
            </a:pPr>
            <a:r>
              <a:rPr lang="en">
                <a:solidFill>
                  <a:schemeClr val="dk1"/>
                </a:solidFill>
              </a:rPr>
              <a:t>After teachers are clear on learning intentions and success criteria, they start to think about the actual lesson and how to approach it and these are things to keep in mind when determining which approach is best for the goals of the lesson.  It’s not just a different order. Pay attention to how the role of the teacher and student is different. Look at the You do it together in both and notice the differences.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28069260e42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28069260e42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Clr>
                <a:schemeClr val="dk1"/>
              </a:buClr>
              <a:buSzPts val="1100"/>
              <a:buFont typeface="Arial"/>
              <a:buNone/>
            </a:pPr>
            <a:r>
              <a:rPr lang="en">
                <a:solidFill>
                  <a:schemeClr val="dk1"/>
                </a:solidFill>
              </a:rPr>
              <a:t>2 min </a:t>
            </a:r>
            <a:r>
              <a:rPr lang="en">
                <a:solidFill>
                  <a:schemeClr val="dk1"/>
                </a:solidFill>
              </a:rPr>
              <a:t>Two general approaches - value in both… Talk about the differences , commonalities, when/how do you determine which one is appropriate for which lesson. These can also be blended to address specific learning objectives.</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28069260e42_0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28069260e42_0_3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15 min next 4 slides </a:t>
            </a:r>
            <a:r>
              <a:rPr lang="en" sz="2100">
                <a:solidFill>
                  <a:schemeClr val="dk1"/>
                </a:solidFill>
                <a:latin typeface="Montserrat"/>
                <a:ea typeface="Montserrat"/>
                <a:cs typeface="Montserrat"/>
                <a:sym typeface="Montserrat"/>
              </a:rPr>
              <a:t>Questions-Why do teachers shy away from inquiry-based instruction?</a:t>
            </a:r>
            <a:endParaRPr sz="2100">
              <a:solidFill>
                <a:schemeClr val="dk1"/>
              </a:solidFill>
              <a:latin typeface="Montserrat"/>
              <a:ea typeface="Montserrat"/>
              <a:cs typeface="Montserrat"/>
              <a:sym typeface="Montserrat"/>
            </a:endParaRPr>
          </a:p>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How can we support teachers in their selection of lesson approach?</a:t>
            </a:r>
            <a:endParaRPr sz="2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83df0a16cc_1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283df0a16cc_1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15 min next 4 slides Questions-Why do teachers shy away from inquiry-based instruction?</a:t>
            </a:r>
            <a:endParaRPr sz="2100">
              <a:solidFill>
                <a:schemeClr val="dk1"/>
              </a:solidFill>
              <a:latin typeface="Montserrat"/>
              <a:ea typeface="Montserrat"/>
              <a:cs typeface="Montserrat"/>
              <a:sym typeface="Montserrat"/>
            </a:endParaRPr>
          </a:p>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How can we support teachers in their selection of lesson approach?</a:t>
            </a:r>
            <a:endParaRPr sz="2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23f02158c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23f02158c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83df0a16cc_1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283df0a16cc_1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10 min. To determine and discuss at their tables. (</a:t>
            </a:r>
            <a:r>
              <a:rPr lang="en" sz="2100">
                <a:solidFill>
                  <a:schemeClr val="dk1"/>
                </a:solidFill>
                <a:latin typeface="Montserrat"/>
                <a:ea typeface="Montserrat"/>
                <a:cs typeface="Montserrat"/>
                <a:sym typeface="Montserrat"/>
              </a:rPr>
              <a:t>15 min next 4 slides) Questions-Why do teachers shy away from inquiry-based instruction?</a:t>
            </a:r>
            <a:endParaRPr sz="2100">
              <a:solidFill>
                <a:schemeClr val="dk1"/>
              </a:solidFill>
              <a:latin typeface="Montserrat"/>
              <a:ea typeface="Montserrat"/>
              <a:cs typeface="Montserrat"/>
              <a:sym typeface="Montserrat"/>
            </a:endParaRPr>
          </a:p>
          <a:p>
            <a:pPr indent="0" lvl="0" marL="0" rtl="0" algn="l">
              <a:lnSpc>
                <a:spcPct val="90000"/>
              </a:lnSpc>
              <a:spcBef>
                <a:spcPts val="800"/>
              </a:spcBef>
              <a:spcAft>
                <a:spcPts val="0"/>
              </a:spcAft>
              <a:buClr>
                <a:schemeClr val="dk1"/>
              </a:buClr>
              <a:buSzPts val="1100"/>
              <a:buFont typeface="Arial"/>
              <a:buNone/>
            </a:pPr>
            <a:r>
              <a:rPr lang="en" sz="2100">
                <a:solidFill>
                  <a:schemeClr val="dk1"/>
                </a:solidFill>
                <a:latin typeface="Montserrat"/>
                <a:ea typeface="Montserrat"/>
                <a:cs typeface="Montserrat"/>
                <a:sym typeface="Montserrat"/>
              </a:rPr>
              <a:t>How can we support teachers in their selection of lesson approach?</a:t>
            </a:r>
            <a:endParaRPr sz="21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8069260e42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8069260e42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400">
              <a:latin typeface="Century Gothic"/>
              <a:ea typeface="Century Gothic"/>
              <a:cs typeface="Century Gothic"/>
              <a:sym typeface="Century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24763443dd8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24763443dd8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10 min journal </a:t>
            </a:r>
            <a:r>
              <a:rPr lang="en"/>
              <a:t>You will now have time to complete the top rows in your October Reflection Journal. Keep in mind we will be revisiting your reflections at the start of the November PPL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784feaa3b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2" name="Google Shape;782;g1784feaa3b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5776b46b9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5776b46b9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3d80b277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3d80b277b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min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fe4c94b166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fe4c94b166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Under 1 min</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013a11b3a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2013a11b3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278f65265c2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278f65265c2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7e8817624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27e8817624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1 min</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9" name="Shape 9"/>
        <p:cNvGrpSpPr/>
        <p:nvPr/>
      </p:nvGrpSpPr>
      <p:grpSpPr>
        <a:xfrm>
          <a:off x="0" y="0"/>
          <a:ext cx="0" cy="0"/>
          <a:chOff x="0" y="0"/>
          <a:chExt cx="0" cy="0"/>
        </a:xfrm>
      </p:grpSpPr>
      <p:sp>
        <p:nvSpPr>
          <p:cNvPr id="10" name="Google Shape;10;p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4" name="Google Shape;14;p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5" name="Google Shape;15;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1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57" name="Google Shape;57;p1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8" name="Google Shape;58;p1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59" name="Shape 59"/>
        <p:cNvGrpSpPr/>
        <p:nvPr/>
      </p:nvGrpSpPr>
      <p:grpSpPr>
        <a:xfrm>
          <a:off x="0" y="0"/>
          <a:ext cx="0" cy="0"/>
          <a:chOff x="0" y="0"/>
          <a:chExt cx="0" cy="0"/>
        </a:xfrm>
      </p:grpSpPr>
      <p:sp>
        <p:nvSpPr>
          <p:cNvPr id="60" name="Google Shape;60;p12"/>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2" name="Google Shape;62;p1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3" name="Google Shape;63;p1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64" name="Google Shape;64;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65" name="Shape 65"/>
        <p:cNvGrpSpPr/>
        <p:nvPr/>
      </p:nvGrpSpPr>
      <p:grpSpPr>
        <a:xfrm>
          <a:off x="0" y="0"/>
          <a:ext cx="0" cy="0"/>
          <a:chOff x="0" y="0"/>
          <a:chExt cx="0" cy="0"/>
        </a:xfrm>
      </p:grpSpPr>
      <p:sp>
        <p:nvSpPr>
          <p:cNvPr id="66" name="Google Shape;66;p13"/>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68" name="Google Shape;68;p13"/>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9" name="Google Shape;69;p13"/>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0" name="Shape 70"/>
        <p:cNvGrpSpPr/>
        <p:nvPr/>
      </p:nvGrpSpPr>
      <p:grpSpPr>
        <a:xfrm>
          <a:off x="0" y="0"/>
          <a:ext cx="0" cy="0"/>
          <a:chOff x="0" y="0"/>
          <a:chExt cx="0" cy="0"/>
        </a:xfrm>
      </p:grpSpPr>
      <p:sp>
        <p:nvSpPr>
          <p:cNvPr id="71" name="Google Shape;71;p14"/>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72" name="Google Shape;7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3" name="Shape 73"/>
        <p:cNvGrpSpPr/>
        <p:nvPr/>
      </p:nvGrpSpPr>
      <p:grpSpPr>
        <a:xfrm>
          <a:off x="0" y="0"/>
          <a:ext cx="0" cy="0"/>
          <a:chOff x="0" y="0"/>
          <a:chExt cx="0" cy="0"/>
        </a:xfrm>
      </p:grpSpPr>
      <p:sp>
        <p:nvSpPr>
          <p:cNvPr id="74" name="Google Shape;74;p1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5" name="Google Shape;75;p15"/>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76" name="Google Shape;76;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7" name="Google Shape;77;p1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8" name="Shape 78"/>
        <p:cNvGrpSpPr/>
        <p:nvPr/>
      </p:nvGrpSpPr>
      <p:grpSpPr>
        <a:xfrm>
          <a:off x="0" y="0"/>
          <a:ext cx="0" cy="0"/>
          <a:chOff x="0" y="0"/>
          <a:chExt cx="0" cy="0"/>
        </a:xfrm>
      </p:grpSpPr>
      <p:sp>
        <p:nvSpPr>
          <p:cNvPr id="79" name="Google Shape;7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0" name="Google Shape;80;p1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81" name="Shape 81"/>
        <p:cNvGrpSpPr/>
        <p:nvPr/>
      </p:nvGrpSpPr>
      <p:grpSpPr>
        <a:xfrm>
          <a:off x="0" y="0"/>
          <a:ext cx="0" cy="0"/>
          <a:chOff x="0" y="0"/>
          <a:chExt cx="0" cy="0"/>
        </a:xfrm>
      </p:grpSpPr>
      <p:sp>
        <p:nvSpPr>
          <p:cNvPr id="82" name="Google Shape;82;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83" name="Shape 83"/>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84" name="Shape 84"/>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3D5D7F"/>
        </a:solidFill>
      </p:bgPr>
    </p:bg>
    <p:spTree>
      <p:nvGrpSpPr>
        <p:cNvPr id="89" name="Shape 89"/>
        <p:cNvGrpSpPr/>
        <p:nvPr/>
      </p:nvGrpSpPr>
      <p:grpSpPr>
        <a:xfrm>
          <a:off x="0" y="0"/>
          <a:ext cx="0" cy="0"/>
          <a:chOff x="0" y="0"/>
          <a:chExt cx="0" cy="0"/>
        </a:xfrm>
      </p:grpSpPr>
      <p:sp>
        <p:nvSpPr>
          <p:cNvPr id="90" name="Google Shape;90;p21"/>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1"/>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1"/>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1"/>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4" name="Google Shape;94;p21"/>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 name="Google Shape;95;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16" name="Shape 16"/>
        <p:cNvGrpSpPr/>
        <p:nvPr/>
      </p:nvGrpSpPr>
      <p:grpSpPr>
        <a:xfrm>
          <a:off x="0" y="0"/>
          <a:ext cx="0" cy="0"/>
          <a:chOff x="0" y="0"/>
          <a:chExt cx="0" cy="0"/>
        </a:xfrm>
      </p:grpSpPr>
      <p:sp>
        <p:nvSpPr>
          <p:cNvPr id="17" name="Google Shape;17;p3"/>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3"/>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3"/>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3"/>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1" name="Google Shape;21;p3"/>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2" name="Google Shape;22;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2">
    <p:bg>
      <p:bgPr>
        <a:solidFill>
          <a:srgbClr val="169296"/>
        </a:solidFill>
      </p:bgPr>
    </p:bg>
    <p:spTree>
      <p:nvGrpSpPr>
        <p:cNvPr id="96" name="Shape 96"/>
        <p:cNvGrpSpPr/>
        <p:nvPr/>
      </p:nvGrpSpPr>
      <p:grpSpPr>
        <a:xfrm>
          <a:off x="0" y="0"/>
          <a:ext cx="0" cy="0"/>
          <a:chOff x="0" y="0"/>
          <a:chExt cx="0" cy="0"/>
        </a:xfrm>
      </p:grpSpPr>
      <p:sp>
        <p:nvSpPr>
          <p:cNvPr id="97" name="Google Shape;97;p22"/>
          <p:cNvSpPr/>
          <p:nvPr/>
        </p:nvSpPr>
        <p:spPr>
          <a:xfrm>
            <a:off x="1600200" y="-16050"/>
            <a:ext cx="5870400" cy="5175600"/>
          </a:xfrm>
          <a:prstGeom prst="hexagon">
            <a:avLst>
              <a:gd fmla="val 13586" name="adj"/>
              <a:gd fmla="val 115470" name="vf"/>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2"/>
          <p:cNvSpPr/>
          <p:nvPr/>
        </p:nvSpPr>
        <p:spPr>
          <a:xfrm>
            <a:off x="1295400" y="-16050"/>
            <a:ext cx="5870400" cy="5175600"/>
          </a:xfrm>
          <a:prstGeom prst="hexagon">
            <a:avLst>
              <a:gd fmla="val 13586" name="adj"/>
              <a:gd fmla="val 115470" name="vf"/>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2"/>
          <p:cNvSpPr/>
          <p:nvPr/>
        </p:nvSpPr>
        <p:spPr>
          <a:xfrm>
            <a:off x="-4800" y="-12000"/>
            <a:ext cx="2112000" cy="5175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2"/>
          <p:cNvSpPr txBox="1"/>
          <p:nvPr>
            <p:ph type="ctrTitle"/>
          </p:nvPr>
        </p:nvSpPr>
        <p:spPr>
          <a:xfrm>
            <a:off x="311706" y="439775"/>
            <a:ext cx="61395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01" name="Google Shape;101;p22"/>
          <p:cNvSpPr txBox="1"/>
          <p:nvPr>
            <p:ph idx="1" type="subTitle"/>
          </p:nvPr>
        </p:nvSpPr>
        <p:spPr>
          <a:xfrm>
            <a:off x="311700" y="2529325"/>
            <a:ext cx="61395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02" name="Google Shape;102;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03" name="Google Shape;103;p22"/>
          <p:cNvPicPr preferRelativeResize="0"/>
          <p:nvPr/>
        </p:nvPicPr>
        <p:blipFill rotWithShape="1">
          <a:blip r:embed="rId2">
            <a:alphaModFix/>
          </a:blip>
          <a:srcRect b="26542" l="9717" r="12606" t="25181"/>
          <a:stretch/>
        </p:blipFill>
        <p:spPr>
          <a:xfrm>
            <a:off x="2151199" y="3422124"/>
            <a:ext cx="2460521" cy="118170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104" name="Shape 104"/>
        <p:cNvGrpSpPr/>
        <p:nvPr/>
      </p:nvGrpSpPr>
      <p:grpSpPr>
        <a:xfrm>
          <a:off x="0" y="0"/>
          <a:ext cx="0" cy="0"/>
          <a:chOff x="0" y="0"/>
          <a:chExt cx="0" cy="0"/>
        </a:xfrm>
      </p:grpSpPr>
      <p:sp>
        <p:nvSpPr>
          <p:cNvPr id="105" name="Google Shape;105;p23"/>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106" name="Google Shape;106;p23"/>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107" name="Google Shape;10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08" name="Google Shape;108;p23"/>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09" name="Google Shape;109;p23"/>
          <p:cNvPicPr preferRelativeResize="0"/>
          <p:nvPr/>
        </p:nvPicPr>
        <p:blipFill>
          <a:blip r:embed="rId2">
            <a:alphaModFix/>
          </a:blip>
          <a:stretch>
            <a:fillRect/>
          </a:stretch>
        </p:blipFill>
        <p:spPr>
          <a:xfrm>
            <a:off x="8689875" y="4712975"/>
            <a:ext cx="369418" cy="353201"/>
          </a:xfrm>
          <a:prstGeom prst="rect">
            <a:avLst/>
          </a:prstGeom>
          <a:noFill/>
          <a:ln>
            <a:noFill/>
          </a:ln>
        </p:spPr>
      </p:pic>
      <p:pic>
        <p:nvPicPr>
          <p:cNvPr id="110" name="Google Shape;110;p23"/>
          <p:cNvPicPr preferRelativeResize="0"/>
          <p:nvPr/>
        </p:nvPicPr>
        <p:blipFill>
          <a:blip r:embed="rId3">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1" name="Shape 111"/>
        <p:cNvGrpSpPr/>
        <p:nvPr/>
      </p:nvGrpSpPr>
      <p:grpSpPr>
        <a:xfrm>
          <a:off x="0" y="0"/>
          <a:ext cx="0" cy="0"/>
          <a:chOff x="0" y="0"/>
          <a:chExt cx="0" cy="0"/>
        </a:xfrm>
      </p:grpSpPr>
      <p:sp>
        <p:nvSpPr>
          <p:cNvPr id="112" name="Google Shape;112;p24"/>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13" name="Google Shape;113;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4" name="Shape 114"/>
        <p:cNvGrpSpPr/>
        <p:nvPr/>
      </p:nvGrpSpPr>
      <p:grpSpPr>
        <a:xfrm>
          <a:off x="0" y="0"/>
          <a:ext cx="0" cy="0"/>
          <a:chOff x="0" y="0"/>
          <a:chExt cx="0" cy="0"/>
        </a:xfrm>
      </p:grpSpPr>
      <p:sp>
        <p:nvSpPr>
          <p:cNvPr id="115" name="Google Shape;115;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6" name="Google Shape;116;p2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17" name="Google Shape;117;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18" name="Google Shape;118;p2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19" name="Google Shape;119;p2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120" name="Shape 120"/>
        <p:cNvGrpSpPr/>
        <p:nvPr/>
      </p:nvGrpSpPr>
      <p:grpSpPr>
        <a:xfrm>
          <a:off x="0" y="0"/>
          <a:ext cx="0" cy="0"/>
          <a:chOff x="0" y="0"/>
          <a:chExt cx="0" cy="0"/>
        </a:xfrm>
      </p:grpSpPr>
      <p:sp>
        <p:nvSpPr>
          <p:cNvPr id="121" name="Google Shape;121;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2" name="Google Shape;122;p2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3" name="Google Shape;123;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4" name="Shape 124"/>
        <p:cNvGrpSpPr/>
        <p:nvPr/>
      </p:nvGrpSpPr>
      <p:grpSpPr>
        <a:xfrm>
          <a:off x="0" y="0"/>
          <a:ext cx="0" cy="0"/>
          <a:chOff x="0" y="0"/>
          <a:chExt cx="0" cy="0"/>
        </a:xfrm>
      </p:grpSpPr>
      <p:sp>
        <p:nvSpPr>
          <p:cNvPr id="125" name="Google Shape;12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6" name="Google Shape;126;p2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7" name="Google Shape;127;p2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28" name="Google Shape;128;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9" name="Google Shape;129;p27"/>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0" name="Google Shape;130;p27"/>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1" name="Shape 131"/>
        <p:cNvGrpSpPr/>
        <p:nvPr/>
      </p:nvGrpSpPr>
      <p:grpSpPr>
        <a:xfrm>
          <a:off x="0" y="0"/>
          <a:ext cx="0" cy="0"/>
          <a:chOff x="0" y="0"/>
          <a:chExt cx="0" cy="0"/>
        </a:xfrm>
      </p:grpSpPr>
      <p:sp>
        <p:nvSpPr>
          <p:cNvPr id="132" name="Google Shape;132;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 name="Google Shape;133;p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34" name="Google Shape;134;p2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35" name="Google Shape;135;p28"/>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36" name="Shape 136"/>
        <p:cNvGrpSpPr/>
        <p:nvPr/>
      </p:nvGrpSpPr>
      <p:grpSpPr>
        <a:xfrm>
          <a:off x="0" y="0"/>
          <a:ext cx="0" cy="0"/>
          <a:chOff x="0" y="0"/>
          <a:chExt cx="0" cy="0"/>
        </a:xfrm>
      </p:grpSpPr>
      <p:sp>
        <p:nvSpPr>
          <p:cNvPr id="137" name="Google Shape;137;p29"/>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38" name="Google Shape;138;p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39" name="Shape 139"/>
        <p:cNvGrpSpPr/>
        <p:nvPr/>
      </p:nvGrpSpPr>
      <p:grpSpPr>
        <a:xfrm>
          <a:off x="0" y="0"/>
          <a:ext cx="0" cy="0"/>
          <a:chOff x="0" y="0"/>
          <a:chExt cx="0" cy="0"/>
        </a:xfrm>
      </p:grpSpPr>
      <p:sp>
        <p:nvSpPr>
          <p:cNvPr id="140" name="Google Shape;140;p3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0"/>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2" name="Google Shape;142;p30"/>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3" name="Google Shape;143;p30"/>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144" name="Shape 144"/>
        <p:cNvGrpSpPr/>
        <p:nvPr/>
      </p:nvGrpSpPr>
      <p:grpSpPr>
        <a:xfrm>
          <a:off x="0" y="0"/>
          <a:ext cx="0" cy="0"/>
          <a:chOff x="0" y="0"/>
          <a:chExt cx="0" cy="0"/>
        </a:xfrm>
      </p:grpSpPr>
      <p:sp>
        <p:nvSpPr>
          <p:cNvPr id="145" name="Google Shape;145;p31"/>
          <p:cNvSpPr/>
          <p:nvPr/>
        </p:nvSpPr>
        <p:spPr>
          <a:xfrm>
            <a:off x="4572000" y="-125"/>
            <a:ext cx="4572000" cy="5143500"/>
          </a:xfrm>
          <a:prstGeom prst="rect">
            <a:avLst/>
          </a:prstGeom>
          <a:solidFill>
            <a:srgbClr val="3D5D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7" name="Google Shape;147;p3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8" name="Google Shape;148;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
        <p:nvSpPr>
          <p:cNvPr id="149" name="Google Shape;149;p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p:cSld name="TITLE_1">
    <p:spTree>
      <p:nvGrpSpPr>
        <p:cNvPr id="23" name="Shape 23"/>
        <p:cNvGrpSpPr/>
        <p:nvPr/>
      </p:nvGrpSpPr>
      <p:grpSpPr>
        <a:xfrm>
          <a:off x="0" y="0"/>
          <a:ext cx="0" cy="0"/>
          <a:chOff x="0" y="0"/>
          <a:chExt cx="0" cy="0"/>
        </a:xfrm>
      </p:grpSpPr>
      <p:sp>
        <p:nvSpPr>
          <p:cNvPr id="24" name="Google Shape;24;p4"/>
          <p:cNvSpPr txBox="1"/>
          <p:nvPr>
            <p:ph idx="1" type="subTitle"/>
          </p:nvPr>
        </p:nvSpPr>
        <p:spPr>
          <a:xfrm>
            <a:off x="414900" y="981425"/>
            <a:ext cx="8352300" cy="34722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400">
                <a:latin typeface="Roboto Light"/>
                <a:ea typeface="Roboto Light"/>
                <a:cs typeface="Roboto Light"/>
                <a:sym typeface="Roboto Light"/>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sp>
        <p:nvSpPr>
          <p:cNvPr id="25" name="Google Shape;25;p4"/>
          <p:cNvSpPr txBox="1"/>
          <p:nvPr>
            <p:ph type="title"/>
          </p:nvPr>
        </p:nvSpPr>
        <p:spPr>
          <a:xfrm>
            <a:off x="422900" y="287250"/>
            <a:ext cx="5646900" cy="4440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atin typeface="Roboto Thin"/>
                <a:ea typeface="Roboto Thin"/>
                <a:cs typeface="Roboto Thin"/>
                <a:sym typeface="Roboto Thin"/>
              </a:defRPr>
            </a:lvl2pPr>
            <a:lvl3pPr lvl="2" rtl="0">
              <a:spcBef>
                <a:spcPts val="0"/>
              </a:spcBef>
              <a:spcAft>
                <a:spcPts val="0"/>
              </a:spcAft>
              <a:buNone/>
              <a:defRPr>
                <a:latin typeface="Roboto Thin"/>
                <a:ea typeface="Roboto Thin"/>
                <a:cs typeface="Roboto Thin"/>
                <a:sym typeface="Roboto Thin"/>
              </a:defRPr>
            </a:lvl3pPr>
            <a:lvl4pPr lvl="3" rtl="0">
              <a:spcBef>
                <a:spcPts val="0"/>
              </a:spcBef>
              <a:spcAft>
                <a:spcPts val="0"/>
              </a:spcAft>
              <a:buNone/>
              <a:defRPr>
                <a:latin typeface="Roboto Thin"/>
                <a:ea typeface="Roboto Thin"/>
                <a:cs typeface="Roboto Thin"/>
                <a:sym typeface="Roboto Thin"/>
              </a:defRPr>
            </a:lvl4pPr>
            <a:lvl5pPr lvl="4" rtl="0">
              <a:spcBef>
                <a:spcPts val="0"/>
              </a:spcBef>
              <a:spcAft>
                <a:spcPts val="0"/>
              </a:spcAft>
              <a:buNone/>
              <a:defRPr>
                <a:latin typeface="Roboto Thin"/>
                <a:ea typeface="Roboto Thin"/>
                <a:cs typeface="Roboto Thin"/>
                <a:sym typeface="Roboto Thin"/>
              </a:defRPr>
            </a:lvl5pPr>
            <a:lvl6pPr lvl="5" rtl="0">
              <a:spcBef>
                <a:spcPts val="0"/>
              </a:spcBef>
              <a:spcAft>
                <a:spcPts val="0"/>
              </a:spcAft>
              <a:buNone/>
              <a:defRPr>
                <a:latin typeface="Roboto Thin"/>
                <a:ea typeface="Roboto Thin"/>
                <a:cs typeface="Roboto Thin"/>
                <a:sym typeface="Roboto Thin"/>
              </a:defRPr>
            </a:lvl6pPr>
            <a:lvl7pPr lvl="6" rtl="0">
              <a:spcBef>
                <a:spcPts val="0"/>
              </a:spcBef>
              <a:spcAft>
                <a:spcPts val="0"/>
              </a:spcAft>
              <a:buNone/>
              <a:defRPr>
                <a:latin typeface="Roboto Thin"/>
                <a:ea typeface="Roboto Thin"/>
                <a:cs typeface="Roboto Thin"/>
                <a:sym typeface="Roboto Thin"/>
              </a:defRPr>
            </a:lvl7pPr>
            <a:lvl8pPr lvl="7" rtl="0">
              <a:spcBef>
                <a:spcPts val="0"/>
              </a:spcBef>
              <a:spcAft>
                <a:spcPts val="0"/>
              </a:spcAft>
              <a:buNone/>
              <a:defRPr>
                <a:latin typeface="Roboto Thin"/>
                <a:ea typeface="Roboto Thin"/>
                <a:cs typeface="Roboto Thin"/>
                <a:sym typeface="Roboto Thin"/>
              </a:defRPr>
            </a:lvl8pPr>
            <a:lvl9pPr lvl="8" rtl="0">
              <a:spcBef>
                <a:spcPts val="0"/>
              </a:spcBef>
              <a:spcAft>
                <a:spcPts val="0"/>
              </a:spcAft>
              <a:buNone/>
              <a:defRPr>
                <a:latin typeface="Roboto Thin"/>
                <a:ea typeface="Roboto Thin"/>
                <a:cs typeface="Roboto Thin"/>
                <a:sym typeface="Roboto Thin"/>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28" name="Google Shape;28;p4"/>
          <p:cNvPicPr preferRelativeResize="0"/>
          <p:nvPr/>
        </p:nvPicPr>
        <p:blipFill>
          <a:blip r:embed="rId2">
            <a:alphaModFix amt="17000"/>
          </a:blip>
          <a:stretch>
            <a:fillRect/>
          </a:stretch>
        </p:blipFill>
        <p:spPr>
          <a:xfrm>
            <a:off x="67738" y="886863"/>
            <a:ext cx="2377440" cy="237744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1">
  <p:cSld name="SECTION_TITLE_AND_DESCRIPTION_1_1">
    <p:spTree>
      <p:nvGrpSpPr>
        <p:cNvPr id="150" name="Shape 150"/>
        <p:cNvGrpSpPr/>
        <p:nvPr/>
      </p:nvGrpSpPr>
      <p:grpSpPr>
        <a:xfrm>
          <a:off x="0" y="0"/>
          <a:ext cx="0" cy="0"/>
          <a:chOff x="0" y="0"/>
          <a:chExt cx="0" cy="0"/>
        </a:xfrm>
      </p:grpSpPr>
      <p:sp>
        <p:nvSpPr>
          <p:cNvPr id="151" name="Google Shape;151;p32"/>
          <p:cNvSpPr/>
          <p:nvPr/>
        </p:nvSpPr>
        <p:spPr>
          <a:xfrm>
            <a:off x="4572000" y="-125"/>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2"/>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53" name="Google Shape;153;p32"/>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54" name="Google Shape;154;p32"/>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Clr>
                <a:srgbClr val="FFFFFF"/>
              </a:buClr>
              <a:buSzPts val="1800"/>
              <a:buChar char="●"/>
              <a:defRPr>
                <a:solidFill>
                  <a:srgbClr val="FFFFFF"/>
                </a:solidFill>
              </a:defRPr>
            </a:lvl1pPr>
            <a:lvl2pPr indent="-317500" lvl="1" marL="914400" rtl="0">
              <a:spcBef>
                <a:spcPts val="1600"/>
              </a:spcBef>
              <a:spcAft>
                <a:spcPts val="0"/>
              </a:spcAft>
              <a:buClr>
                <a:srgbClr val="FFFFFF"/>
              </a:buClr>
              <a:buSzPts val="1400"/>
              <a:buChar char="○"/>
              <a:defRPr>
                <a:solidFill>
                  <a:srgbClr val="FFFFFF"/>
                </a:solidFill>
              </a:defRPr>
            </a:lvl2pPr>
            <a:lvl3pPr indent="-317500" lvl="2" marL="1371600" rtl="0">
              <a:spcBef>
                <a:spcPts val="1600"/>
              </a:spcBef>
              <a:spcAft>
                <a:spcPts val="0"/>
              </a:spcAft>
              <a:buClr>
                <a:srgbClr val="FFFFFF"/>
              </a:buClr>
              <a:buSzPts val="1400"/>
              <a:buChar char="■"/>
              <a:defRPr>
                <a:solidFill>
                  <a:srgbClr val="FFFFFF"/>
                </a:solidFill>
              </a:defRPr>
            </a:lvl3pPr>
            <a:lvl4pPr indent="-317500" lvl="3" marL="1828800" rtl="0">
              <a:spcBef>
                <a:spcPts val="1600"/>
              </a:spcBef>
              <a:spcAft>
                <a:spcPts val="0"/>
              </a:spcAft>
              <a:buClr>
                <a:srgbClr val="FFFFFF"/>
              </a:buClr>
              <a:buSzPts val="1400"/>
              <a:buChar char="●"/>
              <a:defRPr>
                <a:solidFill>
                  <a:srgbClr val="FFFFFF"/>
                </a:solidFill>
              </a:defRPr>
            </a:lvl4pPr>
            <a:lvl5pPr indent="-317500" lvl="4" marL="2286000" rtl="0">
              <a:spcBef>
                <a:spcPts val="1600"/>
              </a:spcBef>
              <a:spcAft>
                <a:spcPts val="0"/>
              </a:spcAft>
              <a:buClr>
                <a:srgbClr val="FFFFFF"/>
              </a:buClr>
              <a:buSzPts val="1400"/>
              <a:buChar char="○"/>
              <a:defRPr>
                <a:solidFill>
                  <a:srgbClr val="FFFFFF"/>
                </a:solidFill>
              </a:defRPr>
            </a:lvl5pPr>
            <a:lvl6pPr indent="-317500" lvl="5" marL="2743200" rtl="0">
              <a:spcBef>
                <a:spcPts val="1600"/>
              </a:spcBef>
              <a:spcAft>
                <a:spcPts val="0"/>
              </a:spcAft>
              <a:buClr>
                <a:srgbClr val="FFFFFF"/>
              </a:buClr>
              <a:buSzPts val="1400"/>
              <a:buChar char="■"/>
              <a:defRPr>
                <a:solidFill>
                  <a:srgbClr val="FFFFFF"/>
                </a:solidFill>
              </a:defRPr>
            </a:lvl6pPr>
            <a:lvl7pPr indent="-317500" lvl="6" marL="3200400" rtl="0">
              <a:spcBef>
                <a:spcPts val="1600"/>
              </a:spcBef>
              <a:spcAft>
                <a:spcPts val="0"/>
              </a:spcAft>
              <a:buClr>
                <a:srgbClr val="FFFFFF"/>
              </a:buClr>
              <a:buSzPts val="1400"/>
              <a:buChar char="●"/>
              <a:defRPr>
                <a:solidFill>
                  <a:srgbClr val="FFFFFF"/>
                </a:solidFill>
              </a:defRPr>
            </a:lvl7pPr>
            <a:lvl8pPr indent="-317500" lvl="7" marL="3657600" rtl="0">
              <a:spcBef>
                <a:spcPts val="1600"/>
              </a:spcBef>
              <a:spcAft>
                <a:spcPts val="0"/>
              </a:spcAft>
              <a:buClr>
                <a:srgbClr val="FFFFFF"/>
              </a:buClr>
              <a:buSzPts val="1400"/>
              <a:buChar char="○"/>
              <a:defRPr>
                <a:solidFill>
                  <a:srgbClr val="FFFFFF"/>
                </a:solidFill>
              </a:defRPr>
            </a:lvl8pPr>
            <a:lvl9pPr indent="-317500" lvl="8" marL="4114800" rtl="0">
              <a:spcBef>
                <a:spcPts val="1600"/>
              </a:spcBef>
              <a:spcAft>
                <a:spcPts val="1600"/>
              </a:spcAft>
              <a:buClr>
                <a:srgbClr val="FFFFFF"/>
              </a:buClr>
              <a:buSzPts val="1400"/>
              <a:buChar char="■"/>
              <a:defRPr>
                <a:solidFill>
                  <a:srgbClr val="FFFFFF"/>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55" name="Shape 155"/>
        <p:cNvGrpSpPr/>
        <p:nvPr/>
      </p:nvGrpSpPr>
      <p:grpSpPr>
        <a:xfrm>
          <a:off x="0" y="0"/>
          <a:ext cx="0" cy="0"/>
          <a:chOff x="0" y="0"/>
          <a:chExt cx="0" cy="0"/>
        </a:xfrm>
      </p:grpSpPr>
      <p:sp>
        <p:nvSpPr>
          <p:cNvPr id="156" name="Google Shape;156;p3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57" name="Google Shape;157;p3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8" name="Shape 158"/>
        <p:cNvGrpSpPr/>
        <p:nvPr/>
      </p:nvGrpSpPr>
      <p:grpSpPr>
        <a:xfrm>
          <a:off x="0" y="0"/>
          <a:ext cx="0" cy="0"/>
          <a:chOff x="0" y="0"/>
          <a:chExt cx="0" cy="0"/>
        </a:xfrm>
      </p:grpSpPr>
      <p:sp>
        <p:nvSpPr>
          <p:cNvPr id="159" name="Google Shape;159;p3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60" name="Google Shape;160;p34"/>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61" name="Google Shape;161;p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2" name="Google Shape;162;p34"/>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63" name="Google Shape;163;p34"/>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4" name="Shape 164"/>
        <p:cNvGrpSpPr/>
        <p:nvPr/>
      </p:nvGrpSpPr>
      <p:grpSpPr>
        <a:xfrm>
          <a:off x="0" y="0"/>
          <a:ext cx="0" cy="0"/>
          <a:chOff x="0" y="0"/>
          <a:chExt cx="0" cy="0"/>
        </a:xfrm>
      </p:grpSpPr>
      <p:sp>
        <p:nvSpPr>
          <p:cNvPr id="165" name="Google Shape;165;p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6" name="Google Shape;166;p35"/>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167" name="Google Shape;167;p35"/>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168" name="Shape 168"/>
        <p:cNvGrpSpPr/>
        <p:nvPr/>
      </p:nvGrpSpPr>
      <p:grpSpPr>
        <a:xfrm>
          <a:off x="0" y="0"/>
          <a:ext cx="0" cy="0"/>
          <a:chOff x="0" y="0"/>
          <a:chExt cx="0" cy="0"/>
        </a:xfrm>
      </p:grpSpPr>
      <p:sp>
        <p:nvSpPr>
          <p:cNvPr id="169" name="Google Shape;169;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170" name="Shape 170"/>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llaboration">
  <p:cSld name="Collaboration">
    <p:spTree>
      <p:nvGrpSpPr>
        <p:cNvPr id="171" name="Shape 171"/>
        <p:cNvGrpSpPr/>
        <p:nvPr/>
      </p:nvGrpSpPr>
      <p:grpSpPr>
        <a:xfrm>
          <a:off x="0" y="0"/>
          <a:ext cx="0" cy="0"/>
          <a:chOff x="0" y="0"/>
          <a:chExt cx="0" cy="0"/>
        </a:xfrm>
      </p:grpSpPr>
      <p:pic>
        <p:nvPicPr>
          <p:cNvPr id="172" name="Google Shape;172;p38"/>
          <p:cNvPicPr preferRelativeResize="0"/>
          <p:nvPr/>
        </p:nvPicPr>
        <p:blipFill>
          <a:blip r:embed="rId2">
            <a:alphaModFix/>
          </a:blip>
          <a:stretch>
            <a:fillRect/>
          </a:stretch>
        </p:blipFill>
        <p:spPr>
          <a:xfrm>
            <a:off x="0" y="0"/>
            <a:ext cx="9144000" cy="5138974"/>
          </a:xfrm>
          <a:prstGeom prst="rect">
            <a:avLst/>
          </a:prstGeom>
          <a:noFill/>
          <a:ln>
            <a:noFill/>
          </a:ln>
        </p:spPr>
      </p:pic>
      <p:sp>
        <p:nvSpPr>
          <p:cNvPr id="173" name="Google Shape;173;p38"/>
          <p:cNvSpPr txBox="1"/>
          <p:nvPr>
            <p:ph type="title"/>
          </p:nvPr>
        </p:nvSpPr>
        <p:spPr>
          <a:xfrm>
            <a:off x="1609264" y="2074863"/>
            <a:ext cx="5925600" cy="993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4" name="Shape 174"/>
        <p:cNvGrpSpPr/>
        <p:nvPr/>
      </p:nvGrpSpPr>
      <p:grpSpPr>
        <a:xfrm>
          <a:off x="0" y="0"/>
          <a:ext cx="0" cy="0"/>
          <a:chOff x="0" y="0"/>
          <a:chExt cx="0" cy="0"/>
        </a:xfrm>
      </p:grpSpPr>
      <p:sp>
        <p:nvSpPr>
          <p:cNvPr id="175" name="Google Shape;175;p39"/>
          <p:cNvSpPr txBox="1"/>
          <p:nvPr>
            <p:ph type="title"/>
          </p:nvPr>
        </p:nvSpPr>
        <p:spPr>
          <a:xfrm>
            <a:off x="311700" y="445025"/>
            <a:ext cx="8520600" cy="572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2800"/>
              <a:buNone/>
              <a:defRPr b="0" i="0" sz="2400" u="none" cap="none" strike="noStrike">
                <a:solidFill>
                  <a:srgbClr val="16425B"/>
                </a:solidFill>
                <a:latin typeface="Open Sans"/>
                <a:ea typeface="Open Sans"/>
                <a:cs typeface="Open Sans"/>
                <a:sym typeface="Open Sans"/>
              </a:defRPr>
            </a:lvl1pPr>
            <a:lvl2pPr lvl="1"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SzPts val="2800"/>
              <a:buNone/>
              <a:defRPr b="0" i="0" sz="1400" u="none" cap="none" strike="noStrike">
                <a:solidFill>
                  <a:srgbClr val="000000"/>
                </a:solidFill>
                <a:latin typeface="Arial"/>
                <a:ea typeface="Arial"/>
                <a:cs typeface="Arial"/>
                <a:sym typeface="Arial"/>
              </a:defRPr>
            </a:lvl9pPr>
          </a:lstStyle>
          <a:p/>
        </p:txBody>
      </p:sp>
      <p:sp>
        <p:nvSpPr>
          <p:cNvPr id="176" name="Google Shape;176;p3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2000" u="none" cap="none" strike="noStrike">
                <a:solidFill>
                  <a:srgbClr val="16425B"/>
                </a:solidFill>
                <a:latin typeface="Open Sans"/>
                <a:ea typeface="Open Sans"/>
                <a:cs typeface="Open Sans"/>
                <a:sym typeface="Open Sans"/>
              </a:defRPr>
            </a:lvl1pPr>
            <a:lvl2pPr indent="-317500" lvl="1" marL="9144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2pPr>
            <a:lvl3pPr indent="-317500" lvl="2" marL="13716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3pPr>
            <a:lvl4pPr indent="-317500" lvl="3" marL="18288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4pPr>
            <a:lvl5pPr indent="-317500" lvl="4" marL="2286000" marR="0" rtl="0" algn="l">
              <a:lnSpc>
                <a:spcPct val="115000"/>
              </a:lnSpc>
              <a:spcBef>
                <a:spcPts val="1600"/>
              </a:spcBef>
              <a:spcAft>
                <a:spcPts val="0"/>
              </a:spcAft>
              <a:buClr>
                <a:schemeClr val="dk2"/>
              </a:buClr>
              <a:buSzPts val="1400"/>
              <a:buFont typeface="Arial"/>
              <a:buChar char="○"/>
              <a:defRPr b="0" i="0" sz="1800" u="none" cap="none" strike="noStrike">
                <a:solidFill>
                  <a:srgbClr val="16425B"/>
                </a:solidFill>
                <a:latin typeface="Open Sans Light"/>
                <a:ea typeface="Open Sans Light"/>
                <a:cs typeface="Open Sans Light"/>
                <a:sym typeface="Open Sans Light"/>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cxnSp>
        <p:nvCxnSpPr>
          <p:cNvPr id="177" name="Google Shape;177;p39"/>
          <p:cNvCxnSpPr/>
          <p:nvPr/>
        </p:nvCxnSpPr>
        <p:spPr>
          <a:xfrm rot="10800000">
            <a:off x="423601" y="1030760"/>
            <a:ext cx="8408700" cy="0"/>
          </a:xfrm>
          <a:prstGeom prst="straightConnector1">
            <a:avLst/>
          </a:prstGeom>
          <a:noFill/>
          <a:ln cap="flat" cmpd="sng" w="9525">
            <a:solidFill>
              <a:srgbClr val="5DA9A7"/>
            </a:solidFill>
            <a:prstDash val="solid"/>
            <a:round/>
            <a:headEnd len="sm" w="sm" type="none"/>
            <a:tailEnd len="sm" w="sm"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178" name="Shape 178"/>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p:cSld name="TITLE_3">
    <p:spTree>
      <p:nvGrpSpPr>
        <p:cNvPr id="179" name="Shape 179"/>
        <p:cNvGrpSpPr/>
        <p:nvPr/>
      </p:nvGrpSpPr>
      <p:grpSpPr>
        <a:xfrm>
          <a:off x="0" y="0"/>
          <a:ext cx="0" cy="0"/>
          <a:chOff x="0" y="0"/>
          <a:chExt cx="0" cy="0"/>
        </a:xfrm>
      </p:grpSpPr>
      <p:sp>
        <p:nvSpPr>
          <p:cNvPr id="180" name="Google Shape;180;p41"/>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81" name="Google Shape;181;p41"/>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182" name="Google Shape;182;p41"/>
          <p:cNvGrpSpPr/>
          <p:nvPr/>
        </p:nvGrpSpPr>
        <p:grpSpPr>
          <a:xfrm>
            <a:off x="-562067" y="-642585"/>
            <a:ext cx="10240937" cy="6411435"/>
            <a:chOff x="-562067" y="-642585"/>
            <a:chExt cx="10240937" cy="6411435"/>
          </a:xfrm>
        </p:grpSpPr>
        <p:grpSp>
          <p:nvGrpSpPr>
            <p:cNvPr id="183" name="Google Shape;183;p41"/>
            <p:cNvGrpSpPr/>
            <p:nvPr/>
          </p:nvGrpSpPr>
          <p:grpSpPr>
            <a:xfrm flipH="1">
              <a:off x="8181902" y="-642585"/>
              <a:ext cx="1496968" cy="1832225"/>
              <a:chOff x="-498093" y="-514637"/>
              <a:chExt cx="1496968" cy="1832225"/>
            </a:xfrm>
          </p:grpSpPr>
          <p:sp>
            <p:nvSpPr>
              <p:cNvPr id="184" name="Google Shape;184;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88" name="Google Shape;188;p41"/>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189" name="Google Shape;189;p41"/>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190" name="Google Shape;190;p41"/>
            <p:cNvGrpSpPr/>
            <p:nvPr/>
          </p:nvGrpSpPr>
          <p:grpSpPr>
            <a:xfrm flipH="1">
              <a:off x="-562067" y="3936624"/>
              <a:ext cx="9667697" cy="1832225"/>
              <a:chOff x="-1622" y="3828438"/>
              <a:chExt cx="9667697" cy="1832225"/>
            </a:xfrm>
          </p:grpSpPr>
          <p:grpSp>
            <p:nvGrpSpPr>
              <p:cNvPr id="191" name="Google Shape;191;p41"/>
              <p:cNvGrpSpPr/>
              <p:nvPr/>
            </p:nvGrpSpPr>
            <p:grpSpPr>
              <a:xfrm rot="10800000">
                <a:off x="8169107" y="3828438"/>
                <a:ext cx="1496968" cy="1832225"/>
                <a:chOff x="-498093" y="-514637"/>
                <a:chExt cx="1496968" cy="1832225"/>
              </a:xfrm>
            </p:grpSpPr>
            <p:sp>
              <p:nvSpPr>
                <p:cNvPr id="192" name="Google Shape;192;p41"/>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41"/>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41"/>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41"/>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6" name="Google Shape;196;p41"/>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1" name="Google Shape;31;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1">
  <p:cSld name="TITLE_4">
    <p:spTree>
      <p:nvGrpSpPr>
        <p:cNvPr id="197" name="Shape 197"/>
        <p:cNvGrpSpPr/>
        <p:nvPr/>
      </p:nvGrpSpPr>
      <p:grpSpPr>
        <a:xfrm>
          <a:off x="0" y="0"/>
          <a:ext cx="0" cy="0"/>
          <a:chOff x="0" y="0"/>
          <a:chExt cx="0" cy="0"/>
        </a:xfrm>
      </p:grpSpPr>
      <p:sp>
        <p:nvSpPr>
          <p:cNvPr id="198" name="Google Shape;198;p42"/>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99" name="Google Shape;199;p42"/>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00" name="Google Shape;200;p42"/>
          <p:cNvGrpSpPr/>
          <p:nvPr/>
        </p:nvGrpSpPr>
        <p:grpSpPr>
          <a:xfrm>
            <a:off x="-562067" y="-642585"/>
            <a:ext cx="10240937" cy="6411435"/>
            <a:chOff x="-562067" y="-642585"/>
            <a:chExt cx="10240937" cy="6411435"/>
          </a:xfrm>
        </p:grpSpPr>
        <p:grpSp>
          <p:nvGrpSpPr>
            <p:cNvPr id="201" name="Google Shape;201;p42"/>
            <p:cNvGrpSpPr/>
            <p:nvPr/>
          </p:nvGrpSpPr>
          <p:grpSpPr>
            <a:xfrm flipH="1">
              <a:off x="8181902" y="-642585"/>
              <a:ext cx="1496968" cy="1832225"/>
              <a:chOff x="-498093" y="-514637"/>
              <a:chExt cx="1496968" cy="1832225"/>
            </a:xfrm>
          </p:grpSpPr>
          <p:sp>
            <p:nvSpPr>
              <p:cNvPr id="202" name="Google Shape;202;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06" name="Google Shape;206;p42"/>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07" name="Google Shape;207;p42"/>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08" name="Google Shape;208;p42"/>
            <p:cNvGrpSpPr/>
            <p:nvPr/>
          </p:nvGrpSpPr>
          <p:grpSpPr>
            <a:xfrm flipH="1">
              <a:off x="-562067" y="3936624"/>
              <a:ext cx="9667697" cy="1832225"/>
              <a:chOff x="-1622" y="3828438"/>
              <a:chExt cx="9667697" cy="1832225"/>
            </a:xfrm>
          </p:grpSpPr>
          <p:grpSp>
            <p:nvGrpSpPr>
              <p:cNvPr id="209" name="Google Shape;209;p42"/>
              <p:cNvGrpSpPr/>
              <p:nvPr/>
            </p:nvGrpSpPr>
            <p:grpSpPr>
              <a:xfrm rot="10800000">
                <a:off x="8169107" y="3828438"/>
                <a:ext cx="1496968" cy="1832225"/>
                <a:chOff x="-498093" y="-514637"/>
                <a:chExt cx="1496968" cy="1832225"/>
              </a:xfrm>
            </p:grpSpPr>
            <p:sp>
              <p:nvSpPr>
                <p:cNvPr id="210" name="Google Shape;210;p42"/>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42"/>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42"/>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42"/>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14" name="Google Shape;214;p42"/>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5" name="Shape 215"/>
        <p:cNvGrpSpPr/>
        <p:nvPr/>
      </p:nvGrpSpPr>
      <p:grpSpPr>
        <a:xfrm>
          <a:off x="0" y="0"/>
          <a:ext cx="0" cy="0"/>
          <a:chOff x="0" y="0"/>
          <a:chExt cx="0" cy="0"/>
        </a:xfrm>
      </p:grpSpPr>
      <p:sp>
        <p:nvSpPr>
          <p:cNvPr id="216" name="Google Shape;216;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7" name="Google Shape;217;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218" name="Google Shape;218;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gden School District 2018 Template 2">
  <p:cSld name="TITLE_5">
    <p:spTree>
      <p:nvGrpSpPr>
        <p:cNvPr id="219" name="Shape 219"/>
        <p:cNvGrpSpPr/>
        <p:nvPr/>
      </p:nvGrpSpPr>
      <p:grpSpPr>
        <a:xfrm>
          <a:off x="0" y="0"/>
          <a:ext cx="0" cy="0"/>
          <a:chOff x="0" y="0"/>
          <a:chExt cx="0" cy="0"/>
        </a:xfrm>
      </p:grpSpPr>
      <p:sp>
        <p:nvSpPr>
          <p:cNvPr id="220" name="Google Shape;220;p44"/>
          <p:cNvSpPr txBox="1"/>
          <p:nvPr>
            <p:ph type="ctrTitle"/>
          </p:nvPr>
        </p:nvSpPr>
        <p:spPr>
          <a:xfrm>
            <a:off x="311700" y="1281175"/>
            <a:ext cx="8520600" cy="15558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21" name="Google Shape;221;p44"/>
          <p:cNvSpPr txBox="1"/>
          <p:nvPr>
            <p:ph idx="1" type="subTitle"/>
          </p:nvPr>
        </p:nvSpPr>
        <p:spPr>
          <a:xfrm>
            <a:off x="311700" y="2981775"/>
            <a:ext cx="8520600" cy="792600"/>
          </a:xfrm>
          <a:prstGeom prst="rect">
            <a:avLst/>
          </a:prstGeom>
        </p:spPr>
        <p:txBody>
          <a:bodyPr anchorCtr="0" anchor="t" bIns="91425" lIns="91425" spcFirstLastPara="1" rIns="91425" wrap="square" tIns="91425">
            <a:noAutofit/>
          </a:bodyPr>
          <a:lstStyle>
            <a:lvl1pPr lvl="0" rtl="0">
              <a:spcBef>
                <a:spcPts val="0"/>
              </a:spcBef>
              <a:spcAft>
                <a:spcPts val="0"/>
              </a:spcAft>
              <a:buNone/>
              <a:defRPr/>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p:txBody>
      </p:sp>
      <p:grpSp>
        <p:nvGrpSpPr>
          <p:cNvPr id="222" name="Google Shape;222;p44"/>
          <p:cNvGrpSpPr/>
          <p:nvPr/>
        </p:nvGrpSpPr>
        <p:grpSpPr>
          <a:xfrm>
            <a:off x="-562067" y="-642585"/>
            <a:ext cx="10240937" cy="6411435"/>
            <a:chOff x="-562067" y="-642585"/>
            <a:chExt cx="10240937" cy="6411435"/>
          </a:xfrm>
        </p:grpSpPr>
        <p:grpSp>
          <p:nvGrpSpPr>
            <p:cNvPr id="223" name="Google Shape;223;p44"/>
            <p:cNvGrpSpPr/>
            <p:nvPr/>
          </p:nvGrpSpPr>
          <p:grpSpPr>
            <a:xfrm flipH="1">
              <a:off x="8181902" y="-642585"/>
              <a:ext cx="1496968" cy="1832225"/>
              <a:chOff x="-498093" y="-514637"/>
              <a:chExt cx="1496968" cy="1832225"/>
            </a:xfrm>
          </p:grpSpPr>
          <p:sp>
            <p:nvSpPr>
              <p:cNvPr id="224" name="Google Shape;224;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8" name="Google Shape;228;p44"/>
            <p:cNvPicPr preferRelativeResize="0"/>
            <p:nvPr/>
          </p:nvPicPr>
          <p:blipFill rotWithShape="1">
            <a:blip r:embed="rId2">
              <a:alphaModFix/>
            </a:blip>
            <a:srcRect b="26542" l="9717" r="12606" t="25181"/>
            <a:stretch/>
          </p:blipFill>
          <p:spPr>
            <a:xfrm>
              <a:off x="7107369" y="211118"/>
              <a:ext cx="982327" cy="471776"/>
            </a:xfrm>
            <a:prstGeom prst="rect">
              <a:avLst/>
            </a:prstGeom>
            <a:noFill/>
            <a:ln>
              <a:noFill/>
            </a:ln>
          </p:spPr>
        </p:pic>
        <p:cxnSp>
          <p:nvCxnSpPr>
            <p:cNvPr id="229" name="Google Shape;229;p44"/>
            <p:cNvCxnSpPr/>
            <p:nvPr/>
          </p:nvCxnSpPr>
          <p:spPr>
            <a:xfrm rot="10800000">
              <a:off x="-14266" y="462325"/>
              <a:ext cx="6826500" cy="0"/>
            </a:xfrm>
            <a:prstGeom prst="straightConnector1">
              <a:avLst/>
            </a:prstGeom>
            <a:noFill/>
            <a:ln cap="flat" cmpd="sng" w="9525">
              <a:solidFill>
                <a:srgbClr val="5DA9A7"/>
              </a:solidFill>
              <a:prstDash val="solid"/>
              <a:round/>
              <a:headEnd len="med" w="med" type="none"/>
              <a:tailEnd len="med" w="med" type="none"/>
            </a:ln>
          </p:spPr>
        </p:cxnSp>
        <p:grpSp>
          <p:nvGrpSpPr>
            <p:cNvPr id="230" name="Google Shape;230;p44"/>
            <p:cNvGrpSpPr/>
            <p:nvPr/>
          </p:nvGrpSpPr>
          <p:grpSpPr>
            <a:xfrm flipH="1">
              <a:off x="-562067" y="3936624"/>
              <a:ext cx="9667697" cy="1832225"/>
              <a:chOff x="-1622" y="3828438"/>
              <a:chExt cx="9667697" cy="1832225"/>
            </a:xfrm>
          </p:grpSpPr>
          <p:grpSp>
            <p:nvGrpSpPr>
              <p:cNvPr id="231" name="Google Shape;231;p44"/>
              <p:cNvGrpSpPr/>
              <p:nvPr/>
            </p:nvGrpSpPr>
            <p:grpSpPr>
              <a:xfrm rot="10800000">
                <a:off x="8169107" y="3828438"/>
                <a:ext cx="1496968" cy="1832225"/>
                <a:chOff x="-498093" y="-514637"/>
                <a:chExt cx="1496968" cy="1832225"/>
              </a:xfrm>
            </p:grpSpPr>
            <p:sp>
              <p:nvSpPr>
                <p:cNvPr id="232" name="Google Shape;232;p44"/>
                <p:cNvSpPr/>
                <p:nvPr/>
              </p:nvSpPr>
              <p:spPr>
                <a:xfrm>
                  <a:off x="-498093" y="-139819"/>
                  <a:ext cx="826800" cy="716100"/>
                </a:xfrm>
                <a:prstGeom prst="hexagon">
                  <a:avLst>
                    <a:gd fmla="val 25000" name="adj"/>
                    <a:gd fmla="val 115470" name="vf"/>
                  </a:avLst>
                </a:prstGeom>
                <a:solidFill>
                  <a:srgbClr val="4B88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4"/>
                <p:cNvSpPr/>
                <p:nvPr/>
              </p:nvSpPr>
              <p:spPr>
                <a:xfrm>
                  <a:off x="172075" y="-514637"/>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4"/>
                <p:cNvSpPr/>
                <p:nvPr/>
              </p:nvSpPr>
              <p:spPr>
                <a:xfrm>
                  <a:off x="-498093" y="601488"/>
                  <a:ext cx="826800" cy="716100"/>
                </a:xfrm>
                <a:prstGeom prst="hexagon">
                  <a:avLst>
                    <a:gd fmla="val 25000" name="adj"/>
                    <a:gd fmla="val 115470" name="vf"/>
                  </a:avLst>
                </a:prstGeom>
                <a:solidFill>
                  <a:srgbClr val="5DA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44"/>
                <p:cNvSpPr/>
                <p:nvPr/>
              </p:nvSpPr>
              <p:spPr>
                <a:xfrm>
                  <a:off x="172075" y="227513"/>
                  <a:ext cx="826800" cy="716100"/>
                </a:xfrm>
                <a:prstGeom prst="hexagon">
                  <a:avLst>
                    <a:gd fmla="val 25000" name="adj"/>
                    <a:gd fmla="val 115470" name="vf"/>
                  </a:avLst>
                </a:prstGeom>
                <a:solidFill>
                  <a:srgbClr val="6EC8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236" name="Google Shape;236;p44"/>
              <p:cNvCxnSpPr/>
              <p:nvPr/>
            </p:nvCxnSpPr>
            <p:spPr>
              <a:xfrm>
                <a:off x="-1622" y="4555503"/>
                <a:ext cx="7488000" cy="0"/>
              </a:xfrm>
              <a:prstGeom prst="straightConnector1">
                <a:avLst/>
              </a:prstGeom>
              <a:noFill/>
              <a:ln cap="flat" cmpd="sng" w="9525">
                <a:solidFill>
                  <a:srgbClr val="5DA9A7"/>
                </a:solidFill>
                <a:prstDash val="solid"/>
                <a:round/>
                <a:headEnd len="med" w="med" type="none"/>
                <a:tailEnd len="med" w="med" type="none"/>
              </a:ln>
            </p:spPr>
          </p:cxn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3" name="Shape 243"/>
        <p:cNvGrpSpPr/>
        <p:nvPr/>
      </p:nvGrpSpPr>
      <p:grpSpPr>
        <a:xfrm>
          <a:off x="0" y="0"/>
          <a:ext cx="0" cy="0"/>
          <a:chOff x="0" y="0"/>
          <a:chExt cx="0" cy="0"/>
        </a:xfrm>
      </p:grpSpPr>
      <p:sp>
        <p:nvSpPr>
          <p:cNvPr id="244" name="Google Shape;244;p46"/>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5" name="Google Shape;245;p46"/>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246" name="Google Shape;246;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7" name="Google Shape;247;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8" name="Google Shape;248;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49" name="Shape 249"/>
        <p:cNvGrpSpPr/>
        <p:nvPr/>
      </p:nvGrpSpPr>
      <p:grpSpPr>
        <a:xfrm>
          <a:off x="0" y="0"/>
          <a:ext cx="0" cy="0"/>
          <a:chOff x="0" y="0"/>
          <a:chExt cx="0" cy="0"/>
        </a:xfrm>
      </p:grpSpPr>
      <p:sp>
        <p:nvSpPr>
          <p:cNvPr id="250" name="Google Shape;250;p47"/>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1" name="Google Shape;251;p47"/>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52" name="Google Shape;252;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3" name="Google Shape;253;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4" name="Google Shape;254;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5" name="Shape 255"/>
        <p:cNvGrpSpPr/>
        <p:nvPr/>
      </p:nvGrpSpPr>
      <p:grpSpPr>
        <a:xfrm>
          <a:off x="0" y="0"/>
          <a:ext cx="0" cy="0"/>
          <a:chOff x="0" y="0"/>
          <a:chExt cx="0" cy="0"/>
        </a:xfrm>
      </p:grpSpPr>
      <p:sp>
        <p:nvSpPr>
          <p:cNvPr id="256" name="Google Shape;256;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7" name="Google Shape;257;p4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8" name="Google Shape;258;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9" name="Google Shape;259;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0" name="Google Shape;260;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1" name="Shape 261"/>
        <p:cNvGrpSpPr/>
        <p:nvPr/>
      </p:nvGrpSpPr>
      <p:grpSpPr>
        <a:xfrm>
          <a:off x="0" y="0"/>
          <a:ext cx="0" cy="0"/>
          <a:chOff x="0" y="0"/>
          <a:chExt cx="0" cy="0"/>
        </a:xfrm>
      </p:grpSpPr>
      <p:sp>
        <p:nvSpPr>
          <p:cNvPr id="262" name="Google Shape;262;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3" name="Google Shape;263;p4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4" name="Google Shape;264;p4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65" name="Google Shape;265;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6" name="Google Shape;266;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67" name="Google Shape;267;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8" name="Shape 268"/>
        <p:cNvGrpSpPr/>
        <p:nvPr/>
      </p:nvGrpSpPr>
      <p:grpSpPr>
        <a:xfrm>
          <a:off x="0" y="0"/>
          <a:ext cx="0" cy="0"/>
          <a:chOff x="0" y="0"/>
          <a:chExt cx="0" cy="0"/>
        </a:xfrm>
      </p:grpSpPr>
      <p:sp>
        <p:nvSpPr>
          <p:cNvPr id="269" name="Google Shape;269;p5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0" name="Google Shape;270;p50"/>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1" name="Google Shape;271;p50"/>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2" name="Google Shape;272;p5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73" name="Google Shape;273;p50"/>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74" name="Google Shape;274;p5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5" name="Google Shape;275;p5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76" name="Google Shape;276;p5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7" name="Shape 277"/>
        <p:cNvGrpSpPr/>
        <p:nvPr/>
      </p:nvGrpSpPr>
      <p:grpSpPr>
        <a:xfrm>
          <a:off x="0" y="0"/>
          <a:ext cx="0" cy="0"/>
          <a:chOff x="0" y="0"/>
          <a:chExt cx="0" cy="0"/>
        </a:xfrm>
      </p:grpSpPr>
      <p:sp>
        <p:nvSpPr>
          <p:cNvPr id="278" name="Google Shape;278;p5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79" name="Google Shape;279;p5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0" name="Google Shape;280;p5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1" name="Google Shape;281;p5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2" name="Shape 282"/>
        <p:cNvGrpSpPr/>
        <p:nvPr/>
      </p:nvGrpSpPr>
      <p:grpSpPr>
        <a:xfrm>
          <a:off x="0" y="0"/>
          <a:ext cx="0" cy="0"/>
          <a:chOff x="0" y="0"/>
          <a:chExt cx="0" cy="0"/>
        </a:xfrm>
      </p:grpSpPr>
      <p:sp>
        <p:nvSpPr>
          <p:cNvPr id="283" name="Google Shape;283;p5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4" name="Google Shape;284;p5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85" name="Google Shape;285;p5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35" name="Google Shape;35;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6" name="Google Shape;36;p6"/>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86" name="Shape 286"/>
        <p:cNvGrpSpPr/>
        <p:nvPr/>
      </p:nvGrpSpPr>
      <p:grpSpPr>
        <a:xfrm>
          <a:off x="0" y="0"/>
          <a:ext cx="0" cy="0"/>
          <a:chOff x="0" y="0"/>
          <a:chExt cx="0" cy="0"/>
        </a:xfrm>
      </p:grpSpPr>
      <p:sp>
        <p:nvSpPr>
          <p:cNvPr id="287" name="Google Shape;287;p53"/>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88" name="Google Shape;288;p53"/>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89" name="Google Shape;289;p53"/>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90" name="Google Shape;290;p5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1" name="Google Shape;291;p5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2" name="Google Shape;292;p5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93" name="Shape 293"/>
        <p:cNvGrpSpPr/>
        <p:nvPr/>
      </p:nvGrpSpPr>
      <p:grpSpPr>
        <a:xfrm>
          <a:off x="0" y="0"/>
          <a:ext cx="0" cy="0"/>
          <a:chOff x="0" y="0"/>
          <a:chExt cx="0" cy="0"/>
        </a:xfrm>
      </p:grpSpPr>
      <p:sp>
        <p:nvSpPr>
          <p:cNvPr id="294" name="Google Shape;294;p54"/>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95" name="Google Shape;295;p54"/>
          <p:cNvSpPr/>
          <p:nvPr>
            <p:ph idx="2" type="pic"/>
          </p:nvPr>
        </p:nvSpPr>
        <p:spPr>
          <a:xfrm>
            <a:off x="3887391" y="740569"/>
            <a:ext cx="4629000" cy="3655200"/>
          </a:xfrm>
          <a:prstGeom prst="rect">
            <a:avLst/>
          </a:prstGeom>
          <a:noFill/>
          <a:ln>
            <a:noFill/>
          </a:ln>
        </p:spPr>
        <p:txBody>
          <a:bodyPr anchorCtr="0" anchor="t" bIns="34275" lIns="68575" spcFirstLastPara="1" rIns="68575" wrap="square" tIns="34275">
            <a:noAutofit/>
          </a:bodyPr>
          <a:lstStyle>
            <a:lvl1pPr lvl="0" marR="0" rtl="0" algn="l">
              <a:lnSpc>
                <a:spcPct val="90000"/>
              </a:lnSpc>
              <a:spcBef>
                <a:spcPts val="8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l">
              <a:lnSpc>
                <a:spcPct val="90000"/>
              </a:lnSpc>
              <a:spcBef>
                <a:spcPts val="4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2pPr>
            <a:lvl3pPr lvl="2" marR="0" rtl="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4pPr>
            <a:lvl5pPr lvl="4"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5pPr>
            <a:lvl6pPr lvl="5"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6pPr>
            <a:lvl7pPr lvl="6"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7pPr>
            <a:lvl8pPr lvl="7"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8pPr>
            <a:lvl9pPr lvl="8" marR="0" rtl="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9pPr>
          </a:lstStyle>
          <a:p/>
        </p:txBody>
      </p:sp>
      <p:sp>
        <p:nvSpPr>
          <p:cNvPr id="296" name="Google Shape;296;p54"/>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97" name="Google Shape;297;p5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8" name="Google Shape;298;p5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99" name="Google Shape;299;p5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00" name="Shape 300"/>
        <p:cNvGrpSpPr/>
        <p:nvPr/>
      </p:nvGrpSpPr>
      <p:grpSpPr>
        <a:xfrm>
          <a:off x="0" y="0"/>
          <a:ext cx="0" cy="0"/>
          <a:chOff x="0" y="0"/>
          <a:chExt cx="0" cy="0"/>
        </a:xfrm>
      </p:grpSpPr>
      <p:sp>
        <p:nvSpPr>
          <p:cNvPr id="301" name="Google Shape;301;p5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2" name="Google Shape;302;p5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3" name="Google Shape;303;p5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4" name="Google Shape;304;p5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05" name="Google Shape;305;p5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06" name="Shape 306"/>
        <p:cNvGrpSpPr/>
        <p:nvPr/>
      </p:nvGrpSpPr>
      <p:grpSpPr>
        <a:xfrm>
          <a:off x="0" y="0"/>
          <a:ext cx="0" cy="0"/>
          <a:chOff x="0" y="0"/>
          <a:chExt cx="0" cy="0"/>
        </a:xfrm>
      </p:grpSpPr>
      <p:sp>
        <p:nvSpPr>
          <p:cNvPr id="307" name="Google Shape;307;p5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8" name="Google Shape;308;p5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09" name="Google Shape;309;p5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0" name="Google Shape;310;p5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11" name="Google Shape;311;p5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TITLE_AND_BODY_1_1">
    <p:spTree>
      <p:nvGrpSpPr>
        <p:cNvPr id="312" name="Shape 312"/>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13" name="Shape 313"/>
        <p:cNvGrpSpPr/>
        <p:nvPr/>
      </p:nvGrpSpPr>
      <p:grpSpPr>
        <a:xfrm>
          <a:off x="0" y="0"/>
          <a:ext cx="0" cy="0"/>
          <a:chOff x="0" y="0"/>
          <a:chExt cx="0" cy="0"/>
        </a:xfrm>
      </p:grpSpPr>
      <p:sp>
        <p:nvSpPr>
          <p:cNvPr id="314" name="Google Shape;314;p58"/>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15" name="Google Shape;315;p58"/>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316" name="Google Shape;316;p58"/>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1">
    <p:spTree>
      <p:nvGrpSpPr>
        <p:cNvPr id="317" name="Shape 317"/>
        <p:cNvGrpSpPr/>
        <p:nvPr/>
      </p:nvGrpSpPr>
      <p:grpSpPr>
        <a:xfrm>
          <a:off x="0" y="0"/>
          <a:ext cx="0" cy="0"/>
          <a:chOff x="0" y="0"/>
          <a:chExt cx="0" cy="0"/>
        </a:xfrm>
      </p:grpSpPr>
      <p:sp>
        <p:nvSpPr>
          <p:cNvPr id="318" name="Google Shape;318;p59"/>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19" name="Shape 319"/>
        <p:cNvGrpSpPr/>
        <p:nvPr/>
      </p:nvGrpSpPr>
      <p:grpSpPr>
        <a:xfrm>
          <a:off x="0" y="0"/>
          <a:ext cx="0" cy="0"/>
          <a:chOff x="0" y="0"/>
          <a:chExt cx="0" cy="0"/>
        </a:xfrm>
      </p:grpSpPr>
      <p:sp>
        <p:nvSpPr>
          <p:cNvPr id="320" name="Google Shape;320;p60"/>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21" name="Google Shape;321;p60"/>
          <p:cNvSpPr txBox="1"/>
          <p:nvPr>
            <p:ph idx="1" type="body"/>
          </p:nvPr>
        </p:nvSpPr>
        <p:spPr>
          <a:xfrm>
            <a:off x="3117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22" name="Google Shape;322;p60"/>
          <p:cNvSpPr txBox="1"/>
          <p:nvPr>
            <p:ph idx="2" type="body"/>
          </p:nvPr>
        </p:nvSpPr>
        <p:spPr>
          <a:xfrm>
            <a:off x="4832400" y="1152475"/>
            <a:ext cx="3999900" cy="3416400"/>
          </a:xfrm>
          <a:prstGeom prst="rect">
            <a:avLst/>
          </a:prstGeom>
        </p:spPr>
        <p:txBody>
          <a:bodyPr anchorCtr="0" anchor="t" bIns="34275" lIns="68575" spcFirstLastPara="1" rIns="68575" wrap="square" tIns="34275">
            <a:normAutofit/>
          </a:bodyPr>
          <a:lstStyle>
            <a:lvl1pPr indent="-317500" lvl="0" marL="457200" rtl="0">
              <a:spcBef>
                <a:spcPts val="80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400"/>
              </a:spcBef>
              <a:spcAft>
                <a:spcPts val="0"/>
              </a:spcAft>
              <a:buSzPts val="1200"/>
              <a:buChar char="•"/>
              <a:defRPr sz="1200"/>
            </a:lvl3pPr>
            <a:lvl4pPr indent="-304800" lvl="3" marL="1828800" rtl="0">
              <a:spcBef>
                <a:spcPts val="400"/>
              </a:spcBef>
              <a:spcAft>
                <a:spcPts val="0"/>
              </a:spcAft>
              <a:buSzPts val="1200"/>
              <a:buChar char="•"/>
              <a:defRPr sz="1200"/>
            </a:lvl4pPr>
            <a:lvl5pPr indent="-304800" lvl="4" marL="2286000" rtl="0">
              <a:spcBef>
                <a:spcPts val="40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323" name="Google Shape;323;p60"/>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24" name="Google Shape;324;p60"/>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pic>
        <p:nvPicPr>
          <p:cNvPr id="325" name="Google Shape;325;p60"/>
          <p:cNvPicPr preferRelativeResize="0"/>
          <p:nvPr/>
        </p:nvPicPr>
        <p:blipFill>
          <a:blip r:embed="rId2">
            <a:alphaModFix/>
          </a:blip>
          <a:stretch>
            <a:fillRect/>
          </a:stretch>
        </p:blipFill>
        <p:spPr>
          <a:xfrm>
            <a:off x="8689875" y="4712975"/>
            <a:ext cx="369418" cy="353201"/>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26" name="Shape 326"/>
        <p:cNvGrpSpPr/>
        <p:nvPr/>
      </p:nvGrpSpPr>
      <p:grpSpPr>
        <a:xfrm>
          <a:off x="0" y="0"/>
          <a:ext cx="0" cy="0"/>
          <a:chOff x="0" y="0"/>
          <a:chExt cx="0" cy="0"/>
        </a:xfrm>
      </p:grpSpPr>
      <p:sp>
        <p:nvSpPr>
          <p:cNvPr id="327" name="Google Shape;327;p6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61"/>
          <p:cNvSpPr txBox="1"/>
          <p:nvPr>
            <p:ph type="title"/>
          </p:nvPr>
        </p:nvSpPr>
        <p:spPr>
          <a:xfrm>
            <a:off x="265500" y="1233175"/>
            <a:ext cx="4045200" cy="1482300"/>
          </a:xfrm>
          <a:prstGeom prst="rect">
            <a:avLst/>
          </a:prstGeom>
        </p:spPr>
        <p:txBody>
          <a:bodyPr anchorCtr="0" anchor="b" bIns="34275" lIns="68575" spcFirstLastPara="1" rIns="68575" wrap="square" tIns="3427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29" name="Google Shape;329;p61"/>
          <p:cNvSpPr txBox="1"/>
          <p:nvPr>
            <p:ph idx="1" type="subTitle"/>
          </p:nvPr>
        </p:nvSpPr>
        <p:spPr>
          <a:xfrm>
            <a:off x="265500" y="2803075"/>
            <a:ext cx="4045200" cy="1235100"/>
          </a:xfrm>
          <a:prstGeom prst="rect">
            <a:avLst/>
          </a:prstGeom>
        </p:spPr>
        <p:txBody>
          <a:bodyPr anchorCtr="0" anchor="t" bIns="34275" lIns="68575" spcFirstLastPara="1" rIns="68575" wrap="square" tIns="34275">
            <a:normAutofit/>
          </a:bodyPr>
          <a:lstStyle>
            <a:lvl1pPr lvl="0" rtl="0" algn="ctr">
              <a:lnSpc>
                <a:spcPct val="100000"/>
              </a:lnSpc>
              <a:spcBef>
                <a:spcPts val="800"/>
              </a:spcBef>
              <a:spcAft>
                <a:spcPts val="0"/>
              </a:spcAft>
              <a:buSzPts val="2100"/>
              <a:buNone/>
              <a:defRPr sz="2100"/>
            </a:lvl1pPr>
            <a:lvl2pPr lvl="1" rtl="0" algn="ctr">
              <a:lnSpc>
                <a:spcPct val="100000"/>
              </a:lnSpc>
              <a:spcBef>
                <a:spcPts val="400"/>
              </a:spcBef>
              <a:spcAft>
                <a:spcPts val="0"/>
              </a:spcAft>
              <a:buSzPts val="2100"/>
              <a:buNone/>
              <a:defRPr sz="2100"/>
            </a:lvl2pPr>
            <a:lvl3pPr lvl="2" rtl="0" algn="ctr">
              <a:lnSpc>
                <a:spcPct val="100000"/>
              </a:lnSpc>
              <a:spcBef>
                <a:spcPts val="400"/>
              </a:spcBef>
              <a:spcAft>
                <a:spcPts val="0"/>
              </a:spcAft>
              <a:buSzPts val="2100"/>
              <a:buNone/>
              <a:defRPr sz="2100"/>
            </a:lvl3pPr>
            <a:lvl4pPr lvl="3" rtl="0" algn="ctr">
              <a:lnSpc>
                <a:spcPct val="100000"/>
              </a:lnSpc>
              <a:spcBef>
                <a:spcPts val="400"/>
              </a:spcBef>
              <a:spcAft>
                <a:spcPts val="0"/>
              </a:spcAft>
              <a:buSzPts val="2100"/>
              <a:buNone/>
              <a:defRPr sz="2100"/>
            </a:lvl4pPr>
            <a:lvl5pPr lvl="4" rtl="0" algn="ctr">
              <a:lnSpc>
                <a:spcPct val="100000"/>
              </a:lnSpc>
              <a:spcBef>
                <a:spcPts val="400"/>
              </a:spcBef>
              <a:spcAft>
                <a:spcPts val="0"/>
              </a:spcAft>
              <a:buSzPts val="2100"/>
              <a:buNone/>
              <a:defRPr sz="2100"/>
            </a:lvl5pPr>
            <a:lvl6pPr lvl="5" rtl="0" algn="ctr">
              <a:lnSpc>
                <a:spcPct val="100000"/>
              </a:lnSpc>
              <a:spcBef>
                <a:spcPts val="400"/>
              </a:spcBef>
              <a:spcAft>
                <a:spcPts val="0"/>
              </a:spcAft>
              <a:buSzPts val="2100"/>
              <a:buNone/>
              <a:defRPr sz="2100"/>
            </a:lvl6pPr>
            <a:lvl7pPr lvl="6" rtl="0" algn="ctr">
              <a:lnSpc>
                <a:spcPct val="100000"/>
              </a:lnSpc>
              <a:spcBef>
                <a:spcPts val="400"/>
              </a:spcBef>
              <a:spcAft>
                <a:spcPts val="0"/>
              </a:spcAft>
              <a:buSzPts val="2100"/>
              <a:buNone/>
              <a:defRPr sz="2100"/>
            </a:lvl7pPr>
            <a:lvl8pPr lvl="7" rtl="0" algn="ctr">
              <a:lnSpc>
                <a:spcPct val="100000"/>
              </a:lnSpc>
              <a:spcBef>
                <a:spcPts val="400"/>
              </a:spcBef>
              <a:spcAft>
                <a:spcPts val="0"/>
              </a:spcAft>
              <a:buSzPts val="2100"/>
              <a:buNone/>
              <a:defRPr sz="2100"/>
            </a:lvl8pPr>
            <a:lvl9pPr lvl="8" rtl="0" algn="ctr">
              <a:lnSpc>
                <a:spcPct val="100000"/>
              </a:lnSpc>
              <a:spcBef>
                <a:spcPts val="400"/>
              </a:spcBef>
              <a:spcAft>
                <a:spcPts val="0"/>
              </a:spcAft>
              <a:buSzPts val="2100"/>
              <a:buNone/>
              <a:defRPr sz="2100"/>
            </a:lvl9pPr>
          </a:lstStyle>
          <a:p/>
        </p:txBody>
      </p:sp>
      <p:sp>
        <p:nvSpPr>
          <p:cNvPr id="330" name="Google Shape;330;p61"/>
          <p:cNvSpPr txBox="1"/>
          <p:nvPr>
            <p:ph idx="2" type="body"/>
          </p:nvPr>
        </p:nvSpPr>
        <p:spPr>
          <a:xfrm>
            <a:off x="4939500" y="724075"/>
            <a:ext cx="3837000" cy="3695100"/>
          </a:xfrm>
          <a:prstGeom prst="rect">
            <a:avLst/>
          </a:prstGeom>
        </p:spPr>
        <p:txBody>
          <a:bodyPr anchorCtr="0" anchor="ctr"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31" name="Shape 3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37" name="Shape 37"/>
        <p:cNvGrpSpPr/>
        <p:nvPr/>
      </p:nvGrpSpPr>
      <p:grpSpPr>
        <a:xfrm>
          <a:off x="0" y="0"/>
          <a:ext cx="0" cy="0"/>
          <a:chOff x="0" y="0"/>
          <a:chExt cx="0" cy="0"/>
        </a:xfrm>
      </p:grpSpPr>
      <p:sp>
        <p:nvSpPr>
          <p:cNvPr id="38" name="Google Shape;38;p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9" name="Google Shape;39;p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04 Section Title">
  <p:cSld name="CUSTOM_3">
    <p:spTree>
      <p:nvGrpSpPr>
        <p:cNvPr id="332" name="Shape 332"/>
        <p:cNvGrpSpPr/>
        <p:nvPr/>
      </p:nvGrpSpPr>
      <p:grpSpPr>
        <a:xfrm>
          <a:off x="0" y="0"/>
          <a:ext cx="0" cy="0"/>
          <a:chOff x="0" y="0"/>
          <a:chExt cx="0" cy="0"/>
        </a:xfrm>
      </p:grpSpPr>
      <p:sp>
        <p:nvSpPr>
          <p:cNvPr id="333" name="Google Shape;333;p63"/>
          <p:cNvSpPr txBox="1"/>
          <p:nvPr>
            <p:ph type="title"/>
          </p:nvPr>
        </p:nvSpPr>
        <p:spPr>
          <a:xfrm>
            <a:off x="361400" y="723750"/>
            <a:ext cx="2740200" cy="3509100"/>
          </a:xfrm>
          <a:prstGeom prst="rect">
            <a:avLst/>
          </a:prstGeom>
          <a:no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11300"/>
              <a:buNone/>
              <a:defRPr sz="11300"/>
            </a:lvl1pPr>
            <a:lvl2pPr lvl="1" rtl="0" algn="r">
              <a:lnSpc>
                <a:spcPct val="100000"/>
              </a:lnSpc>
              <a:spcBef>
                <a:spcPts val="0"/>
              </a:spcBef>
              <a:spcAft>
                <a:spcPts val="0"/>
              </a:spcAft>
              <a:buSzPts val="11300"/>
              <a:buNone/>
              <a:defRPr sz="11300"/>
            </a:lvl2pPr>
            <a:lvl3pPr lvl="2" rtl="0" algn="r">
              <a:lnSpc>
                <a:spcPct val="100000"/>
              </a:lnSpc>
              <a:spcBef>
                <a:spcPts val="0"/>
              </a:spcBef>
              <a:spcAft>
                <a:spcPts val="0"/>
              </a:spcAft>
              <a:buSzPts val="11300"/>
              <a:buNone/>
              <a:defRPr sz="11300"/>
            </a:lvl3pPr>
            <a:lvl4pPr lvl="3" rtl="0" algn="r">
              <a:lnSpc>
                <a:spcPct val="100000"/>
              </a:lnSpc>
              <a:spcBef>
                <a:spcPts val="0"/>
              </a:spcBef>
              <a:spcAft>
                <a:spcPts val="0"/>
              </a:spcAft>
              <a:buSzPts val="11300"/>
              <a:buNone/>
              <a:defRPr sz="11300"/>
            </a:lvl4pPr>
            <a:lvl5pPr lvl="4" rtl="0" algn="r">
              <a:lnSpc>
                <a:spcPct val="100000"/>
              </a:lnSpc>
              <a:spcBef>
                <a:spcPts val="0"/>
              </a:spcBef>
              <a:spcAft>
                <a:spcPts val="0"/>
              </a:spcAft>
              <a:buSzPts val="11300"/>
              <a:buNone/>
              <a:defRPr sz="11300"/>
            </a:lvl5pPr>
            <a:lvl6pPr lvl="5" rtl="0" algn="r">
              <a:lnSpc>
                <a:spcPct val="100000"/>
              </a:lnSpc>
              <a:spcBef>
                <a:spcPts val="0"/>
              </a:spcBef>
              <a:spcAft>
                <a:spcPts val="0"/>
              </a:spcAft>
              <a:buSzPts val="11300"/>
              <a:buNone/>
              <a:defRPr sz="11300"/>
            </a:lvl6pPr>
            <a:lvl7pPr lvl="6" rtl="0" algn="r">
              <a:lnSpc>
                <a:spcPct val="100000"/>
              </a:lnSpc>
              <a:spcBef>
                <a:spcPts val="0"/>
              </a:spcBef>
              <a:spcAft>
                <a:spcPts val="0"/>
              </a:spcAft>
              <a:buSzPts val="11300"/>
              <a:buNone/>
              <a:defRPr sz="11300"/>
            </a:lvl7pPr>
            <a:lvl8pPr lvl="7" rtl="0" algn="r">
              <a:lnSpc>
                <a:spcPct val="100000"/>
              </a:lnSpc>
              <a:spcBef>
                <a:spcPts val="0"/>
              </a:spcBef>
              <a:spcAft>
                <a:spcPts val="0"/>
              </a:spcAft>
              <a:buSzPts val="11300"/>
              <a:buNone/>
              <a:defRPr sz="11300"/>
            </a:lvl8pPr>
            <a:lvl9pPr lvl="8" rtl="0" algn="r">
              <a:lnSpc>
                <a:spcPct val="100000"/>
              </a:lnSpc>
              <a:spcBef>
                <a:spcPts val="0"/>
              </a:spcBef>
              <a:spcAft>
                <a:spcPts val="0"/>
              </a:spcAft>
              <a:buSzPts val="11300"/>
              <a:buNone/>
              <a:defRPr sz="11300"/>
            </a:lvl9pPr>
          </a:lstStyle>
          <a:p/>
        </p:txBody>
      </p:sp>
      <p:sp>
        <p:nvSpPr>
          <p:cNvPr id="334" name="Google Shape;334;p63"/>
          <p:cNvSpPr txBox="1"/>
          <p:nvPr>
            <p:ph idx="1" type="subTitle"/>
          </p:nvPr>
        </p:nvSpPr>
        <p:spPr>
          <a:xfrm>
            <a:off x="3305025" y="1523850"/>
            <a:ext cx="5124000" cy="538500"/>
          </a:xfrm>
          <a:prstGeom prst="rect">
            <a:avLst/>
          </a:prstGeom>
          <a:noFill/>
          <a:ln>
            <a:noFill/>
          </a:ln>
        </p:spPr>
        <p:txBody>
          <a:bodyPr anchorCtr="0" anchor="t" bIns="91425" lIns="91425" spcFirstLastPara="1" rIns="91425" wrap="square" tIns="91425">
            <a:normAutofit/>
          </a:bodyPr>
          <a:lstStyle>
            <a:lvl1pPr lvl="0" rtl="0" algn="l">
              <a:lnSpc>
                <a:spcPct val="115000"/>
              </a:lnSpc>
              <a:spcBef>
                <a:spcPts val="0"/>
              </a:spcBef>
              <a:spcAft>
                <a:spcPts val="0"/>
              </a:spcAft>
              <a:buSzPts val="2700"/>
              <a:buNone/>
              <a:defRPr b="1" sz="2700"/>
            </a:lvl1pPr>
            <a:lvl2pPr lvl="1" rtl="0" algn="l">
              <a:lnSpc>
                <a:spcPct val="115000"/>
              </a:lnSpc>
              <a:spcBef>
                <a:spcPts val="1600"/>
              </a:spcBef>
              <a:spcAft>
                <a:spcPts val="0"/>
              </a:spcAft>
              <a:buSzPts val="2700"/>
              <a:buNone/>
              <a:defRPr b="1" sz="2700"/>
            </a:lvl2pPr>
            <a:lvl3pPr lvl="2" rtl="0" algn="l">
              <a:lnSpc>
                <a:spcPct val="115000"/>
              </a:lnSpc>
              <a:spcBef>
                <a:spcPts val="1600"/>
              </a:spcBef>
              <a:spcAft>
                <a:spcPts val="0"/>
              </a:spcAft>
              <a:buSzPts val="2700"/>
              <a:buNone/>
              <a:defRPr b="1" sz="2700"/>
            </a:lvl3pPr>
            <a:lvl4pPr lvl="3" rtl="0" algn="l">
              <a:lnSpc>
                <a:spcPct val="115000"/>
              </a:lnSpc>
              <a:spcBef>
                <a:spcPts val="1600"/>
              </a:spcBef>
              <a:spcAft>
                <a:spcPts val="0"/>
              </a:spcAft>
              <a:buSzPts val="2700"/>
              <a:buNone/>
              <a:defRPr b="1" sz="2700"/>
            </a:lvl4pPr>
            <a:lvl5pPr lvl="4" rtl="0" algn="l">
              <a:lnSpc>
                <a:spcPct val="115000"/>
              </a:lnSpc>
              <a:spcBef>
                <a:spcPts val="1600"/>
              </a:spcBef>
              <a:spcAft>
                <a:spcPts val="0"/>
              </a:spcAft>
              <a:buSzPts val="2700"/>
              <a:buNone/>
              <a:defRPr b="1" sz="2700"/>
            </a:lvl5pPr>
            <a:lvl6pPr lvl="5" rtl="0" algn="l">
              <a:lnSpc>
                <a:spcPct val="115000"/>
              </a:lnSpc>
              <a:spcBef>
                <a:spcPts val="1600"/>
              </a:spcBef>
              <a:spcAft>
                <a:spcPts val="0"/>
              </a:spcAft>
              <a:buSzPts val="2700"/>
              <a:buNone/>
              <a:defRPr b="1" sz="2700"/>
            </a:lvl6pPr>
            <a:lvl7pPr lvl="6" rtl="0" algn="l">
              <a:lnSpc>
                <a:spcPct val="115000"/>
              </a:lnSpc>
              <a:spcBef>
                <a:spcPts val="1600"/>
              </a:spcBef>
              <a:spcAft>
                <a:spcPts val="0"/>
              </a:spcAft>
              <a:buSzPts val="2700"/>
              <a:buNone/>
              <a:defRPr b="1" sz="2700"/>
            </a:lvl7pPr>
            <a:lvl8pPr lvl="7" rtl="0" algn="l">
              <a:lnSpc>
                <a:spcPct val="115000"/>
              </a:lnSpc>
              <a:spcBef>
                <a:spcPts val="1600"/>
              </a:spcBef>
              <a:spcAft>
                <a:spcPts val="0"/>
              </a:spcAft>
              <a:buSzPts val="2700"/>
              <a:buNone/>
              <a:defRPr b="1" sz="2700"/>
            </a:lvl8pPr>
            <a:lvl9pPr lvl="8" rtl="0" algn="l">
              <a:lnSpc>
                <a:spcPct val="115000"/>
              </a:lnSpc>
              <a:spcBef>
                <a:spcPts val="1600"/>
              </a:spcBef>
              <a:spcAft>
                <a:spcPts val="1600"/>
              </a:spcAft>
              <a:buSzPts val="2700"/>
              <a:buNone/>
              <a:defRPr b="1" sz="2700"/>
            </a:lvl9pPr>
          </a:lstStyle>
          <a:p/>
        </p:txBody>
      </p:sp>
      <p:sp>
        <p:nvSpPr>
          <p:cNvPr id="335" name="Google Shape;335;p63"/>
          <p:cNvSpPr txBox="1"/>
          <p:nvPr>
            <p:ph idx="2" type="body"/>
          </p:nvPr>
        </p:nvSpPr>
        <p:spPr>
          <a:xfrm>
            <a:off x="3290231" y="2224219"/>
            <a:ext cx="5115300" cy="1556400"/>
          </a:xfrm>
          <a:prstGeom prst="rect">
            <a:avLst/>
          </a:prstGeom>
          <a:noFill/>
          <a:ln>
            <a:noFill/>
          </a:ln>
        </p:spPr>
        <p:txBody>
          <a:bodyPr anchorCtr="0" anchor="ctr" bIns="91425" lIns="91425" spcFirstLastPara="1" rIns="91425" wrap="square" tIns="91425">
            <a:normAutofit/>
          </a:bodyPr>
          <a:lstStyle>
            <a:lvl1pPr indent="-317500" lvl="0" marL="457200" rtl="0" algn="l">
              <a:lnSpc>
                <a:spcPct val="115000"/>
              </a:lnSpc>
              <a:spcBef>
                <a:spcPts val="0"/>
              </a:spcBef>
              <a:spcAft>
                <a:spcPts val="0"/>
              </a:spcAft>
              <a:buSzPts val="14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0" name="Shape 340"/>
        <p:cNvGrpSpPr/>
        <p:nvPr/>
      </p:nvGrpSpPr>
      <p:grpSpPr>
        <a:xfrm>
          <a:off x="0" y="0"/>
          <a:ext cx="0" cy="0"/>
          <a:chOff x="0" y="0"/>
          <a:chExt cx="0" cy="0"/>
        </a:xfrm>
      </p:grpSpPr>
      <p:sp>
        <p:nvSpPr>
          <p:cNvPr id="341" name="Google Shape;341;p65"/>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342" name="Google Shape;342;p65"/>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43" name="Google Shape;343;p6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4" name="Shape 344"/>
        <p:cNvGrpSpPr/>
        <p:nvPr/>
      </p:nvGrpSpPr>
      <p:grpSpPr>
        <a:xfrm>
          <a:off x="0" y="0"/>
          <a:ext cx="0" cy="0"/>
          <a:chOff x="0" y="0"/>
          <a:chExt cx="0" cy="0"/>
        </a:xfrm>
      </p:grpSpPr>
      <p:sp>
        <p:nvSpPr>
          <p:cNvPr id="345" name="Google Shape;345;p66"/>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346" name="Google Shape;346;p6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47" name="Shape 347"/>
        <p:cNvGrpSpPr/>
        <p:nvPr/>
      </p:nvGrpSpPr>
      <p:grpSpPr>
        <a:xfrm>
          <a:off x="0" y="0"/>
          <a:ext cx="0" cy="0"/>
          <a:chOff x="0" y="0"/>
          <a:chExt cx="0" cy="0"/>
        </a:xfrm>
      </p:grpSpPr>
      <p:sp>
        <p:nvSpPr>
          <p:cNvPr id="348" name="Google Shape;348;p6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9" name="Google Shape;349;p6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50" name="Google Shape;350;p6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1" name="Shape 351"/>
        <p:cNvGrpSpPr/>
        <p:nvPr/>
      </p:nvGrpSpPr>
      <p:grpSpPr>
        <a:xfrm>
          <a:off x="0" y="0"/>
          <a:ext cx="0" cy="0"/>
          <a:chOff x="0" y="0"/>
          <a:chExt cx="0" cy="0"/>
        </a:xfrm>
      </p:grpSpPr>
      <p:sp>
        <p:nvSpPr>
          <p:cNvPr id="352" name="Google Shape;352;p68"/>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3" name="Google Shape;353;p6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4" name="Google Shape;354;p68"/>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55" name="Google Shape;355;p6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6" name="Shape 356"/>
        <p:cNvGrpSpPr/>
        <p:nvPr/>
      </p:nvGrpSpPr>
      <p:grpSpPr>
        <a:xfrm>
          <a:off x="0" y="0"/>
          <a:ext cx="0" cy="0"/>
          <a:chOff x="0" y="0"/>
          <a:chExt cx="0" cy="0"/>
        </a:xfrm>
      </p:grpSpPr>
      <p:sp>
        <p:nvSpPr>
          <p:cNvPr id="357" name="Google Shape;357;p69"/>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58" name="Google Shape;358;p6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59" name="Shape 359"/>
        <p:cNvGrpSpPr/>
        <p:nvPr/>
      </p:nvGrpSpPr>
      <p:grpSpPr>
        <a:xfrm>
          <a:off x="0" y="0"/>
          <a:ext cx="0" cy="0"/>
          <a:chOff x="0" y="0"/>
          <a:chExt cx="0" cy="0"/>
        </a:xfrm>
      </p:grpSpPr>
      <p:sp>
        <p:nvSpPr>
          <p:cNvPr id="360" name="Google Shape;360;p70"/>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61" name="Google Shape;361;p70"/>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62" name="Google Shape;362;p7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3" name="Shape 363"/>
        <p:cNvGrpSpPr/>
        <p:nvPr/>
      </p:nvGrpSpPr>
      <p:grpSpPr>
        <a:xfrm>
          <a:off x="0" y="0"/>
          <a:ext cx="0" cy="0"/>
          <a:chOff x="0" y="0"/>
          <a:chExt cx="0" cy="0"/>
        </a:xfrm>
      </p:grpSpPr>
      <p:sp>
        <p:nvSpPr>
          <p:cNvPr id="364" name="Google Shape;364;p71"/>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5" name="Google Shape;365;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6" name="Shape 366"/>
        <p:cNvGrpSpPr/>
        <p:nvPr/>
      </p:nvGrpSpPr>
      <p:grpSpPr>
        <a:xfrm>
          <a:off x="0" y="0"/>
          <a:ext cx="0" cy="0"/>
          <a:chOff x="0" y="0"/>
          <a:chExt cx="0" cy="0"/>
        </a:xfrm>
      </p:grpSpPr>
      <p:sp>
        <p:nvSpPr>
          <p:cNvPr id="367" name="Google Shape;367;p7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72"/>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69" name="Google Shape;369;p72"/>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70" name="Google Shape;370;p72"/>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71" name="Google Shape;371;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72" name="Shape 372"/>
        <p:cNvGrpSpPr/>
        <p:nvPr/>
      </p:nvGrpSpPr>
      <p:grpSpPr>
        <a:xfrm>
          <a:off x="0" y="0"/>
          <a:ext cx="0" cy="0"/>
          <a:chOff x="0" y="0"/>
          <a:chExt cx="0" cy="0"/>
        </a:xfrm>
      </p:grpSpPr>
      <p:sp>
        <p:nvSpPr>
          <p:cNvPr id="373" name="Google Shape;373;p73"/>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74" name="Google Shape;374;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1" name="Shape 41"/>
        <p:cNvGrpSpPr/>
        <p:nvPr/>
      </p:nvGrpSpPr>
      <p:grpSpPr>
        <a:xfrm>
          <a:off x="0" y="0"/>
          <a:ext cx="0" cy="0"/>
          <a:chOff x="0" y="0"/>
          <a:chExt cx="0" cy="0"/>
        </a:xfrm>
      </p:grpSpPr>
      <p:sp>
        <p:nvSpPr>
          <p:cNvPr id="42" name="Google Shape;42;p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3" name="Google Shape;43;p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4" name="Google Shape;44;p8"/>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5" name="Google Shape;4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46" name="Google Shape;46;p8"/>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75" name="Shape 375"/>
        <p:cNvGrpSpPr/>
        <p:nvPr/>
      </p:nvGrpSpPr>
      <p:grpSpPr>
        <a:xfrm>
          <a:off x="0" y="0"/>
          <a:ext cx="0" cy="0"/>
          <a:chOff x="0" y="0"/>
          <a:chExt cx="0" cy="0"/>
        </a:xfrm>
      </p:grpSpPr>
      <p:sp>
        <p:nvSpPr>
          <p:cNvPr id="376" name="Google Shape;376;p74"/>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77" name="Google Shape;377;p74"/>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78" name="Google Shape;378;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79" name="Shape 379"/>
        <p:cNvGrpSpPr/>
        <p:nvPr/>
      </p:nvGrpSpPr>
      <p:grpSpPr>
        <a:xfrm>
          <a:off x="0" y="0"/>
          <a:ext cx="0" cy="0"/>
          <a:chOff x="0" y="0"/>
          <a:chExt cx="0" cy="0"/>
        </a:xfrm>
      </p:grpSpPr>
      <p:sp>
        <p:nvSpPr>
          <p:cNvPr id="380" name="Google Shape;380;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
    <p:spTree>
      <p:nvGrpSpPr>
        <p:cNvPr id="381" name="Shape 381"/>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9" name="Google Shape;49;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50" name="Google Shape;50;p9"/>
          <p:cNvSpPr/>
          <p:nvPr/>
        </p:nvSpPr>
        <p:spPr>
          <a:xfrm>
            <a:off x="0" y="4635625"/>
            <a:ext cx="9144000" cy="507900"/>
          </a:xfrm>
          <a:prstGeom prst="rect">
            <a:avLst/>
          </a:prstGeom>
          <a:solidFill>
            <a:srgbClr val="FFFFFF"/>
          </a:solidFill>
          <a:ln>
            <a:noFill/>
          </a:ln>
          <a:effectLst>
            <a:outerShdw blurRad="57150" rotWithShape="0" algn="bl" dir="10800000" dist="19050">
              <a:srgbClr val="000000">
                <a:alpha val="5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1" name="Shape 51"/>
        <p:cNvGrpSpPr/>
        <p:nvPr/>
      </p:nvGrpSpPr>
      <p:grpSpPr>
        <a:xfrm>
          <a:off x="0" y="0"/>
          <a:ext cx="0" cy="0"/>
          <a:chOff x="0" y="0"/>
          <a:chExt cx="0" cy="0"/>
        </a:xfrm>
      </p:grpSpPr>
      <p:sp>
        <p:nvSpPr>
          <p:cNvPr id="52" name="Google Shape;52;p1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53" name="Google Shape;5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22" Type="http://schemas.openxmlformats.org/officeDocument/2006/relationships/slideLayout" Target="../slideLayouts/slideLayout40.xml"/><Relationship Id="rId21" Type="http://schemas.openxmlformats.org/officeDocument/2006/relationships/slideLayout" Target="../slideLayouts/slideLayout39.xml"/><Relationship Id="rId24" Type="http://schemas.openxmlformats.org/officeDocument/2006/relationships/slideLayout" Target="../slideLayouts/slideLayout42.xml"/><Relationship Id="rId23" Type="http://schemas.openxmlformats.org/officeDocument/2006/relationships/slideLayout" Target="../slideLayouts/slideLayout41.xml"/><Relationship Id="rId1" Type="http://schemas.openxmlformats.org/officeDocument/2006/relationships/slideLayout" Target="../slideLayouts/slideLayout19.xml"/><Relationship Id="rId2" Type="http://schemas.openxmlformats.org/officeDocument/2006/relationships/slideLayout" Target="../slideLayouts/slideLayout20.xml"/><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25" Type="http://schemas.openxmlformats.org/officeDocument/2006/relationships/theme" Target="../theme/theme5.xml"/><Relationship Id="rId5" Type="http://schemas.openxmlformats.org/officeDocument/2006/relationships/slideLayout" Target="../slideLayouts/slideLayout23.xml"/><Relationship Id="rId6" Type="http://schemas.openxmlformats.org/officeDocument/2006/relationships/slideLayout" Target="../slideLayouts/slideLayout24.xml"/><Relationship Id="rId7" Type="http://schemas.openxmlformats.org/officeDocument/2006/relationships/slideLayout" Target="../slideLayouts/slideLayout25.xml"/><Relationship Id="rId8" Type="http://schemas.openxmlformats.org/officeDocument/2006/relationships/slideLayout" Target="../slideLayouts/slideLayout26.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19" Type="http://schemas.openxmlformats.org/officeDocument/2006/relationships/slideLayout" Target="../slideLayouts/slideLayout37.xml"/><Relationship Id="rId1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0" Type="http://schemas.openxmlformats.org/officeDocument/2006/relationships/theme" Target="../theme/theme2.xml"/><Relationship Id="rId1" Type="http://schemas.openxmlformats.org/officeDocument/2006/relationships/image" Target="../media/image3.png"/><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9" Type="http://schemas.openxmlformats.org/officeDocument/2006/relationships/slideLayout" Target="../slideLayouts/slideLayout60.xml"/><Relationship Id="rId18"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9" Type="http://schemas.openxmlformats.org/officeDocument/2006/relationships/slideLayout" Target="../slideLayouts/slideLayout69.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11" Type="http://schemas.openxmlformats.org/officeDocument/2006/relationships/slideLayout" Target="../slideLayouts/slideLayout71.xml"/><Relationship Id="rId10" Type="http://schemas.openxmlformats.org/officeDocument/2006/relationships/slideLayout" Target="../slideLayouts/slideLayout70.xml"/><Relationship Id="rId13" Type="http://schemas.openxmlformats.org/officeDocument/2006/relationships/theme" Target="../theme/theme4.xml"/><Relationship Id="rId12"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5" name="Shape 85"/>
        <p:cNvGrpSpPr/>
        <p:nvPr/>
      </p:nvGrpSpPr>
      <p:grpSpPr>
        <a:xfrm>
          <a:off x="0" y="0"/>
          <a:ext cx="0" cy="0"/>
          <a:chOff x="0" y="0"/>
          <a:chExt cx="0" cy="0"/>
        </a:xfrm>
      </p:grpSpPr>
      <p:sp>
        <p:nvSpPr>
          <p:cNvPr id="86" name="Google Shape;86;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rgbClr val="434343"/>
              </a:buClr>
              <a:buSzPts val="2800"/>
              <a:buFont typeface="Helvetica Neue Light"/>
              <a:buNone/>
              <a:defRPr sz="2800">
                <a:solidFill>
                  <a:srgbClr val="434343"/>
                </a:solidFill>
                <a:latin typeface="Helvetica Neue Light"/>
                <a:ea typeface="Helvetica Neue Light"/>
                <a:cs typeface="Helvetica Neue Light"/>
                <a:sym typeface="Helvetica Neue Light"/>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7" name="Google Shape;87;p2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SzPts val="1800"/>
              <a:buFont typeface="Roboto Thin"/>
              <a:buChar char="●"/>
              <a:defRPr sz="1800">
                <a:latin typeface="Roboto Thin"/>
                <a:ea typeface="Roboto Thin"/>
                <a:cs typeface="Roboto Thin"/>
                <a:sym typeface="Roboto Thin"/>
              </a:defRPr>
            </a:lvl1pPr>
            <a:lvl2pPr indent="-317500" lvl="1" marL="914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2pPr>
            <a:lvl3pPr indent="-317500" lvl="2" marL="1371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3pPr>
            <a:lvl4pPr indent="-317500" lvl="3" marL="1828800" rtl="0">
              <a:lnSpc>
                <a:spcPct val="115000"/>
              </a:lnSpc>
              <a:spcBef>
                <a:spcPts val="1600"/>
              </a:spcBef>
              <a:spcAft>
                <a:spcPts val="0"/>
              </a:spcAft>
              <a:buSzPts val="1400"/>
              <a:buFont typeface="Roboto Thin"/>
              <a:buChar char="●"/>
              <a:defRPr>
                <a:latin typeface="Roboto Thin"/>
                <a:ea typeface="Roboto Thin"/>
                <a:cs typeface="Roboto Thin"/>
                <a:sym typeface="Roboto Thin"/>
              </a:defRPr>
            </a:lvl4pPr>
            <a:lvl5pPr indent="-317500" lvl="4" marL="2286000" rtl="0">
              <a:lnSpc>
                <a:spcPct val="115000"/>
              </a:lnSpc>
              <a:spcBef>
                <a:spcPts val="1600"/>
              </a:spcBef>
              <a:spcAft>
                <a:spcPts val="0"/>
              </a:spcAft>
              <a:buSzPts val="1400"/>
              <a:buFont typeface="Roboto Thin"/>
              <a:buChar char="○"/>
              <a:defRPr>
                <a:latin typeface="Roboto Thin"/>
                <a:ea typeface="Roboto Thin"/>
                <a:cs typeface="Roboto Thin"/>
                <a:sym typeface="Roboto Thin"/>
              </a:defRPr>
            </a:lvl5pPr>
            <a:lvl6pPr indent="-317500" lvl="5" marL="2743200" rtl="0">
              <a:lnSpc>
                <a:spcPct val="115000"/>
              </a:lnSpc>
              <a:spcBef>
                <a:spcPts val="1600"/>
              </a:spcBef>
              <a:spcAft>
                <a:spcPts val="0"/>
              </a:spcAft>
              <a:buSzPts val="1400"/>
              <a:buFont typeface="Roboto Thin"/>
              <a:buChar char="■"/>
              <a:defRPr>
                <a:latin typeface="Roboto Thin"/>
                <a:ea typeface="Roboto Thin"/>
                <a:cs typeface="Roboto Thin"/>
                <a:sym typeface="Roboto Thin"/>
              </a:defRPr>
            </a:lvl6pPr>
            <a:lvl7pPr indent="-317500" lvl="6" marL="3200400" rtl="0">
              <a:lnSpc>
                <a:spcPct val="115000"/>
              </a:lnSpc>
              <a:spcBef>
                <a:spcPts val="1600"/>
              </a:spcBef>
              <a:spcAft>
                <a:spcPts val="0"/>
              </a:spcAft>
              <a:buSzPts val="1400"/>
              <a:buFont typeface="Roboto Thin"/>
              <a:buChar char="●"/>
              <a:defRPr>
                <a:latin typeface="Roboto Thin"/>
                <a:ea typeface="Roboto Thin"/>
                <a:cs typeface="Roboto Thin"/>
                <a:sym typeface="Roboto Thin"/>
              </a:defRPr>
            </a:lvl7pPr>
            <a:lvl8pPr indent="-317500" lvl="7" marL="3657600" rtl="0">
              <a:lnSpc>
                <a:spcPct val="115000"/>
              </a:lnSpc>
              <a:spcBef>
                <a:spcPts val="1600"/>
              </a:spcBef>
              <a:spcAft>
                <a:spcPts val="0"/>
              </a:spcAft>
              <a:buSzPts val="1400"/>
              <a:buFont typeface="Roboto Thin"/>
              <a:buChar char="○"/>
              <a:defRPr>
                <a:latin typeface="Roboto Thin"/>
                <a:ea typeface="Roboto Thin"/>
                <a:cs typeface="Roboto Thin"/>
                <a:sym typeface="Roboto Thin"/>
              </a:defRPr>
            </a:lvl8pPr>
            <a:lvl9pPr indent="-317500" lvl="8" marL="4114800" rtl="0">
              <a:lnSpc>
                <a:spcPct val="115000"/>
              </a:lnSpc>
              <a:spcBef>
                <a:spcPts val="1600"/>
              </a:spcBef>
              <a:spcAft>
                <a:spcPts val="1600"/>
              </a:spcAft>
              <a:buSzPts val="1400"/>
              <a:buFont typeface="Roboto Thin"/>
              <a:buChar char="■"/>
              <a:defRPr>
                <a:latin typeface="Roboto Thin"/>
                <a:ea typeface="Roboto Thin"/>
                <a:cs typeface="Roboto Thin"/>
                <a:sym typeface="Roboto Thin"/>
              </a:defRPr>
            </a:lvl9pPr>
          </a:lstStyle>
          <a:p/>
        </p:txBody>
      </p:sp>
      <p:sp>
        <p:nvSpPr>
          <p:cNvPr id="88" name="Google Shape;8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237" name="Shape 237"/>
        <p:cNvGrpSpPr/>
        <p:nvPr/>
      </p:nvGrpSpPr>
      <p:grpSpPr>
        <a:xfrm>
          <a:off x="0" y="0"/>
          <a:ext cx="0" cy="0"/>
          <a:chOff x="0" y="0"/>
          <a:chExt cx="0" cy="0"/>
        </a:xfrm>
      </p:grpSpPr>
      <p:sp>
        <p:nvSpPr>
          <p:cNvPr id="238" name="Google Shape;238;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239" name="Google Shape;239;p4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240" name="Google Shape;240;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1" name="Google Shape;241;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242" name="Google Shape;242;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 id="2147483707"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36" name="Shape 336"/>
        <p:cNvGrpSpPr/>
        <p:nvPr/>
      </p:nvGrpSpPr>
      <p:grpSpPr>
        <a:xfrm>
          <a:off x="0" y="0"/>
          <a:ext cx="0" cy="0"/>
          <a:chOff x="0" y="0"/>
          <a:chExt cx="0" cy="0"/>
        </a:xfrm>
      </p:grpSpPr>
      <p:sp>
        <p:nvSpPr>
          <p:cNvPr id="337" name="Google Shape;337;p6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338" name="Google Shape;338;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339" name="Google Shape;339;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11.xml"/><Relationship Id="rId3" Type="http://schemas.openxmlformats.org/officeDocument/2006/relationships/image" Target="../media/image19.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0" Type="http://schemas.openxmlformats.org/officeDocument/2006/relationships/image" Target="../media/image21.png"/><Relationship Id="rId22" Type="http://schemas.openxmlformats.org/officeDocument/2006/relationships/image" Target="../media/image16.png"/><Relationship Id="rId21" Type="http://schemas.openxmlformats.org/officeDocument/2006/relationships/image" Target="../media/image18.png"/><Relationship Id="rId24" Type="http://schemas.openxmlformats.org/officeDocument/2006/relationships/image" Target="../media/image14.png"/><Relationship Id="rId23" Type="http://schemas.openxmlformats.org/officeDocument/2006/relationships/hyperlink" Target="https://docs.google.com/document/d/1bOSVmSijenbI43zdjUKDJR3r5TkMEDPdsIvsTkb6Mm8/copy" TargetMode="External"/><Relationship Id="rId1" Type="http://schemas.openxmlformats.org/officeDocument/2006/relationships/slideLayout" Target="../slideLayouts/slideLayout49.xml"/><Relationship Id="rId2" Type="http://schemas.openxmlformats.org/officeDocument/2006/relationships/notesSlide" Target="../notesSlides/notesSlide14.xml"/><Relationship Id="rId3" Type="http://schemas.openxmlformats.org/officeDocument/2006/relationships/hyperlink" Target="https://docs.google.com/document/d/1O0CkijYUvgx_v-ZCE5BxHi56nfF-cNezxAGd7hURSc0/edit?usp=sharing" TargetMode="External"/><Relationship Id="rId4" Type="http://schemas.openxmlformats.org/officeDocument/2006/relationships/hyperlink" Target="https://docs.google.com/document/d/1O0CkijYUvgx_v-ZCE5BxHi56nfF-cNezxAGd7hURSc0/edit?usp=sharing" TargetMode="External"/><Relationship Id="rId9" Type="http://schemas.openxmlformats.org/officeDocument/2006/relationships/hyperlink" Target="https://drive.google.com/drive/folders/1zBOY1zcgfITjMLjOSpQm1Ls4XOq_lk5m?usp=sharing" TargetMode="External"/><Relationship Id="rId5" Type="http://schemas.openxmlformats.org/officeDocument/2006/relationships/hyperlink" Target="https://docs.google.com/document/d/1HZ5ghBbWXu0XS15MIWqLcubsG5KScjV7MwGfkcahEQE/edit" TargetMode="External"/><Relationship Id="rId6" Type="http://schemas.openxmlformats.org/officeDocument/2006/relationships/hyperlink" Target="https://docs.google.com/presentation/d/1BlbLvIKnG-McKf1NsT7xdAOpY8Wr3p-Xx1EVMffv4CQ/edit?usp=sharing" TargetMode="External"/><Relationship Id="rId7" Type="http://schemas.openxmlformats.org/officeDocument/2006/relationships/hyperlink" Target="https://docs.google.com/document/d/1_MJwMoICl16yLVCHclRSS4qdIzISVpLtrC1bBLvkk4U/view" TargetMode="External"/><Relationship Id="rId8" Type="http://schemas.openxmlformats.org/officeDocument/2006/relationships/hyperlink" Target="https://docs.google.com/document/d/1zEoXZY-rWH1XksPc9-uUjRMpOjfLCFwkkkFWM0lq0LQ/edit?usp=sharing" TargetMode="External"/><Relationship Id="rId11" Type="http://schemas.openxmlformats.org/officeDocument/2006/relationships/hyperlink" Target="https://docs.google.com/document/d/11KB_xOWdTsMg41MvSPIUkvs54S6v83-4dwXFt9SDtVc/edit?usp=sharing" TargetMode="External"/><Relationship Id="rId10" Type="http://schemas.openxmlformats.org/officeDocument/2006/relationships/image" Target="../media/image17.png"/><Relationship Id="rId13" Type="http://schemas.openxmlformats.org/officeDocument/2006/relationships/hyperlink" Target="https://graniteschools.sharepoint.com/sites/Intranet/dept/curriculum/Pages/default.aspx" TargetMode="External"/><Relationship Id="rId12" Type="http://schemas.openxmlformats.org/officeDocument/2006/relationships/hyperlink" Target="https://graniteschools.sharepoint.com/sites/Intranet/dept/curriculum/Pages/default.aspx" TargetMode="External"/><Relationship Id="rId15" Type="http://schemas.openxmlformats.org/officeDocument/2006/relationships/hyperlink" Target="https://docs.google.com/document/d/1DKIYV-nJaLck25_qmW89utIu7390MXOpOd3KByzKoFA/edit?usp=sharing" TargetMode="External"/><Relationship Id="rId14" Type="http://schemas.openxmlformats.org/officeDocument/2006/relationships/hyperlink" Target="https://graniteschools.sharepoint.com/sites/Intranet/dept/curriculum/Pages/default.aspx" TargetMode="External"/><Relationship Id="rId17" Type="http://schemas.openxmlformats.org/officeDocument/2006/relationships/hyperlink" Target="https://sites.google.com/granitesd.org/pbl-library-of-teacher-resourc" TargetMode="External"/><Relationship Id="rId16" Type="http://schemas.openxmlformats.org/officeDocument/2006/relationships/hyperlink" Target="https://drive.google.com/drive/folders/1E9A8uSMbrS7d1EwQ7Sidpv9EFtiWDzGK?usp=sharing" TargetMode="External"/><Relationship Id="rId19" Type="http://schemas.openxmlformats.org/officeDocument/2006/relationships/hyperlink" Target="https://docs.google.com/document/d/1fZiHWo4vVAMI-oYnz4BCjjvyl7Jjl7joAjC_T-2e6Sc/edit" TargetMode="External"/><Relationship Id="rId18" Type="http://schemas.openxmlformats.org/officeDocument/2006/relationships/hyperlink" Target="https://drive.google.com/file/d/1KpywE6hUA5ChiOfKMWA02vhGlbzzHscK/view?usp=sharin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5.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6.xml"/><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7.xml"/><Relationship Id="rId3" Type="http://schemas.openxmlformats.org/officeDocument/2006/relationships/hyperlink" Target="https://drive.google.com/drive/folders/1ChqxIrYvDzImPkJJr-hh1aSXQdNGOtFT"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8.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9.xml"/><Relationship Id="rId3" Type="http://schemas.openxmlformats.org/officeDocument/2006/relationships/hyperlink" Target="http://www.youtube.com/watch?v=gV66kcxDT4A" TargetMode="Externa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0.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35.png"/><Relationship Id="rId5" Type="http://schemas.openxmlformats.org/officeDocument/2006/relationships/hyperlink" Target="http://www.youtube.com/watch?v=gV66kcxDT4A" TargetMode="External"/><Relationship Id="rId6" Type="http://schemas.openxmlformats.org/officeDocument/2006/relationships/image" Target="../media/image2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2.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3.xml"/><Relationship Id="rId3" Type="http://schemas.openxmlformats.org/officeDocument/2006/relationships/image" Target="../media/image26.png"/><Relationship Id="rId4" Type="http://schemas.openxmlformats.org/officeDocument/2006/relationships/hyperlink" Target="https://graniteschools.sharepoint.com/sites/Intranet/dept/curriculum/Pages/default.aspx" TargetMode="External"/><Relationship Id="rId9" Type="http://schemas.openxmlformats.org/officeDocument/2006/relationships/hyperlink" Target="https://nam02.safelinks.protection.outlook.com/?url=https%3A%2F%2Fdrive.google.com%2Fdrive%2Ffolders%2F1YBnB0Tk8LQfwhH0UaiPm_aEpfF2pfPP0%3Fusp%3Dsharing&amp;data=05%7C01%7Cblechols%40graniteschools.org%7C3ba6e4a4d43e4711f62208dbb9234914%7C2c45b243148f437d99d862605a32b840%7C0%7C0%7C638307333416405961%7CUnknown%7CTWFpbGZsb3d8eyJWIjoiMC4wLjAwMDAiLCJQIjoiV2luMzIiLCJBTiI6Ik1haWwiLCJXVCI6Mn0%3D%7C3000%7C%7C%7C&amp;sdata=z%2FPGidE586ivr6D4Fg%2BRXFWbLcinuvxcJpfW1d8Nan0%3D&amp;reserved=0" TargetMode="External"/><Relationship Id="rId5" Type="http://schemas.openxmlformats.org/officeDocument/2006/relationships/hyperlink" Target="https://sites.google.com/granitesd.org/pbl-library-of-teacher-resourc" TargetMode="External"/><Relationship Id="rId6" Type="http://schemas.openxmlformats.org/officeDocument/2006/relationships/hyperlink" Target="https://sites.google.com/granitesd.org/pbl-library-of-teacher-resourc" TargetMode="External"/><Relationship Id="rId7" Type="http://schemas.openxmlformats.org/officeDocument/2006/relationships/hyperlink" Target="https://nam02.safelinks.protection.outlook.com/?url=https%3A%2F%2Fdrive.google.com%2Fdrive%2Ffolders%2F10mediQ1QC2eAQCouagEmIMhSe3hKMhoL%3Fusp%3Dsharing&amp;data=05%7C01%7Cblechols%40graniteschools.org%7C80e8399acb544d8deceb08dbb921bb1b%7C2c45b243148f437d99d862605a32b840%7C0%7C0%7C638307326744516942%7CUnknown%7CTWFpbGZsb3d8eyJWIjoiMC4wLjAwMDAiLCJQIjoiV2luMzIiLCJBTiI6Ik1haWwiLCJXVCI6Mn0%3D%7C3000%7C%7C%7C&amp;sdata=qIRlgHVOb1K0dPN5Oz8PcOM0mObvOuMPsv5AQ15E91s%3D&amp;reserved=0" TargetMode="External"/><Relationship Id="rId8" Type="http://schemas.openxmlformats.org/officeDocument/2006/relationships/hyperlink" Target="https://drive.google.com/file/d/1sBsyBsy7kMGROALp1L6xV7r9vdssSOno/view?usp=sharing" TargetMode="External"/><Relationship Id="rId11" Type="http://schemas.openxmlformats.org/officeDocument/2006/relationships/hyperlink" Target="https://drive.google.com/drive/folders/14TZP638aleuzgv56Lb9pOthVCb2dP_FG?usp=sharing" TargetMode="External"/><Relationship Id="rId10" Type="http://schemas.openxmlformats.org/officeDocument/2006/relationships/hyperlink" Target="https://drive.google.com/drive/folders/1okJosrMbHS-jk2k--RkUqFi0rXgJPMv1?usp=sharin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4.xml"/><Relationship Id="rId3" Type="http://schemas.openxmlformats.org/officeDocument/2006/relationships/hyperlink" Target="https://graniteschools.sharepoint.com/sites/Intranet/dept/curriculum/ellangarts/Pages/Elementary%20Language%20Arts%20Home%20Page%20default.aspx"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5.xml"/><Relationship Id="rId3" Type="http://schemas.openxmlformats.org/officeDocument/2006/relationships/hyperlink" Target="https://www.sli.do/features-google-slides?interaction-type=TXVsdGlwbGVDaG9pY2U%3D" TargetMode="External"/><Relationship Id="rId4" Type="http://schemas.openxmlformats.org/officeDocument/2006/relationships/image" Target="../media/image31.png"/><Relationship Id="rId5" Type="http://schemas.openxmlformats.org/officeDocument/2006/relationships/hyperlink" Target="https://www.sli.do/features-google-slides?payload=eyJwb2xsVXVpZCI6ImNjZTQzMzMzLTQ3YTMtNDEzZi1hODZhLTc4NTliYzc3ZDEwMyIsInByZXNlbnRhdGlvbklkIjoiMVowM0paS0RrUm5hdjF5QnhlandEZHJGT3R3YVB5eDNEUXdlc211N2ltT1UiLCJzbGlkZUlkIjoiU0xJREVTX0FQSTE3Mjc2NTIzNzNfMCIsInRpbWVsaW5lIjpbeyJzaG93UmVzdWx0cyI6dHJ1ZSwicG9sbFF1ZXN0aW9uVXVpZCI6IjdhNDMyMDQ3LTFiMzItNDdhYi1iNTE1LTJhNjhjN2VjMWRjNiJ9XSwidHlwZSI6IlNsaWRvUG9sbCJ9" TargetMode="External"/><Relationship Id="rId6" Type="http://schemas.openxmlformats.org/officeDocument/2006/relationships/image" Target="../media/image25.png"/><Relationship Id="rId7" Type="http://schemas.openxmlformats.org/officeDocument/2006/relationships/hyperlink" Target="https://chrome.google.com/webstore/detail/slido/dhhclfjehmpacimcdknijodpjpmppkii"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6.xml"/><Relationship Id="rId3" Type="http://schemas.openxmlformats.org/officeDocument/2006/relationships/hyperlink" Target="https://www.sli.do/features-google-slides?payload=eyJwb2xsVXVpZCI6ImQ3MDAzNjAwLWM3OWQtNDgwYS05MGRjLTU1YjAxOGFlYWExZCIsInByZXNlbnRhdGlvbklkIjoiMVowM0paS0RrUm5hdjF5QnhlandEZHJGT3R3YVB5eDNEUXdlc211N2ltT1UiLCJzbGlkZUlkIjoiU0xJREVTX0FQSTExMzI1ODAzMjhfMCIsInRpbWVsaW5lIjpbeyJwb2xsUXVlc3Rpb25VdWlkIjoiNmExNzZhZGItMWQ5Yi00MWMyLWI2OWMtMjJiM2VhMTMzYWIwIiwic2hvd1Jlc3VsdHMiOmZhbHNlfSx7InBvbGxRdWVzdGlvblV1aWQiOiI2YTE3NmFkYi0xZDliLTQxYzItYjY5Yy0yMmIzZWExMzNhYjAiLCJzaG93UmVzdWx0cyI6dHJ1ZX1dLCJ0eXBlIjoiU2xpZG9Qb2xsIn0%3D" TargetMode="External"/><Relationship Id="rId4" Type="http://schemas.openxmlformats.org/officeDocument/2006/relationships/image" Target="../media/image25.png"/><Relationship Id="rId5" Type="http://schemas.openxmlformats.org/officeDocument/2006/relationships/hyperlink" Target="https://chrome.google.com/webstore/detail/slido/dhhclfjehmpacimcdknijodpjpmppkii" TargetMode="External"/><Relationship Id="rId6" Type="http://schemas.openxmlformats.org/officeDocument/2006/relationships/hyperlink" Target="https://www.sli.do/features-google-slides?interaction-type=TXVsdGlwbGVDaG9pY2U%3D" TargetMode="External"/><Relationship Id="rId7"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8.xml"/><Relationship Id="rId3" Type="http://schemas.openxmlformats.org/officeDocument/2006/relationships/image" Target="../media/image36.png"/><Relationship Id="rId4" Type="http://schemas.openxmlformats.org/officeDocument/2006/relationships/image" Target="../media/image46.png"/><Relationship Id="rId5" Type="http://schemas.openxmlformats.org/officeDocument/2006/relationships/hyperlink" Target="http://www.youtube.com/watch?v=Hm6XZOs-nns" TargetMode="External"/><Relationship Id="rId6"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0.xml"/><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31.xml"/><Relationship Id="rId3" Type="http://schemas.openxmlformats.org/officeDocument/2006/relationships/image" Target="../media/image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2.xml"/><Relationship Id="rId3" Type="http://schemas.openxmlformats.org/officeDocument/2006/relationships/image" Target="../media/image33.png"/><Relationship Id="rId4" Type="http://schemas.openxmlformats.org/officeDocument/2006/relationships/image" Target="../media/image52.jpg"/><Relationship Id="rId5" Type="http://schemas.openxmlformats.org/officeDocument/2006/relationships/image" Target="../media/image3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3.xml"/><Relationship Id="rId3"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4.xml"/><Relationship Id="rId3" Type="http://schemas.openxmlformats.org/officeDocument/2006/relationships/hyperlink" Target="https://drive.google.com/file/d/1yvApIMo9EMcXUO6IZsozIipZBI-IwdiA/view?usp=sharing" TargetMode="External"/><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6.xml"/><Relationship Id="rId3" Type="http://schemas.openxmlformats.org/officeDocument/2006/relationships/hyperlink" Target="https://docs.google.com/presentation/d/10OHyhSbq-XPt3PydsjZITXCbZXfHw_nqZZaxghiRnsc/edit#slide=id.gca84c78f5a_0_0" TargetMode="Externa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7.xml"/><Relationship Id="rId3" Type="http://schemas.openxmlformats.org/officeDocument/2006/relationships/hyperlink" Target="https://drive.google.com/drive/folders/1zBOY1zcgfITjMLjOSpQm1Ls4XOq_lk5m?usp=share_link" TargetMode="External"/><Relationship Id="rId4" Type="http://schemas.openxmlformats.org/officeDocument/2006/relationships/image" Target="../media/image39.png"/><Relationship Id="rId5" Type="http://schemas.openxmlformats.org/officeDocument/2006/relationships/hyperlink" Target="https://drive.google.com/drive/folders/1zBOY1zcgfITjMLjOSpQm1Ls4XOq_lk5m?usp=share_link" TargetMode="External"/><Relationship Id="rId6"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8.xml"/><Relationship Id="rId3" Type="http://schemas.openxmlformats.org/officeDocument/2006/relationships/hyperlink" Target="https://docs.google.com/document/d/1sNR0mECG7wgRISgC3y2BHOTkrTCZu0T2NhOhGU-F6OI/edit?usp=sharing" TargetMode="Externa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40.xml"/><Relationship Id="rId3" Type="http://schemas.openxmlformats.org/officeDocument/2006/relationships/image" Target="../media/image4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1.xml"/><Relationship Id="rId3" Type="http://schemas.openxmlformats.org/officeDocument/2006/relationships/hyperlink" Target="https://drive.google.com/drive/folders/1ChqxIrYvDzImPkJJr-hh1aSXQdNGOtFT"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2.xml"/><Relationship Id="rId3" Type="http://schemas.openxmlformats.org/officeDocument/2006/relationships/hyperlink" Target="https://drive.google.com/drive/folders/1ChqxIrYvDzImPkJJr-hh1aSXQdNGOtFT" TargetMode="Externa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3.xml"/><Relationship Id="rId3" Type="http://schemas.openxmlformats.org/officeDocument/2006/relationships/hyperlink" Target="https://docs.google.com/forms/d/e/1FAIpQLSfI3jySfuIyQ7iQVLevzUssff8BvxsBPLoaDPNOpQv37QNpCg/viewform" TargetMode="External"/><Relationship Id="rId4" Type="http://schemas.openxmlformats.org/officeDocument/2006/relationships/hyperlink" Target="https://docs.google.com/forms/d/e/1FAIpQLSfI3jySfuIyQ7iQVLevzUssff8BvxsBPLoaDPNOpQv37QNpCg/viewform" TargetMode="External"/><Relationship Id="rId5" Type="http://schemas.openxmlformats.org/officeDocument/2006/relationships/image" Target="../media/image5.png"/><Relationship Id="rId6"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4.xml"/><Relationship Id="rId3" Type="http://schemas.openxmlformats.org/officeDocument/2006/relationships/image" Target="../media/image53.png"/><Relationship Id="rId4" Type="http://schemas.openxmlformats.org/officeDocument/2006/relationships/hyperlink" Target="https://drive.google.com/drive/folders/1ChqxIrYvDzImPkJJr-hh1aSXQdNGOtFT" TargetMode="External"/><Relationship Id="rId9" Type="http://schemas.openxmlformats.org/officeDocument/2006/relationships/hyperlink" Target="https://sites.google.com/granitesd.org/gsdhighimpactstrategies/lesson-design" TargetMode="External"/><Relationship Id="rId5" Type="http://schemas.openxmlformats.org/officeDocument/2006/relationships/hyperlink" Target="https://graniteschools.sharepoint.com/sites/Intranet/dept/StudentAssessment/Documents/Assessment%20Model%20for%20Granite%20School%20District%20.pdf" TargetMode="External"/><Relationship Id="rId6" Type="http://schemas.openxmlformats.org/officeDocument/2006/relationships/hyperlink" Target="https://drive.google.com/file/d/1koYNH-cEcrV1nZpPT-DLECZP4qDwhkLN/view?usp=sharing" TargetMode="External"/><Relationship Id="rId7" Type="http://schemas.openxmlformats.org/officeDocument/2006/relationships/hyperlink" Target="https://drive.google.com/file/d/1WZI47Mry4w9fy7ZT8aotfSSrOHnOdgyO/view" TargetMode="External"/><Relationship Id="rId8" Type="http://schemas.openxmlformats.org/officeDocument/2006/relationships/hyperlink" Target="https://docs.google.com/presentation/d/1F9NGpbz_7eIoRTaRlO6KkKFGenSTLkn4Gg3PNN1AckM/edit?usp=sharing" TargetMode="External"/><Relationship Id="rId11" Type="http://schemas.openxmlformats.org/officeDocument/2006/relationships/hyperlink" Target="https://docs.google.com/presentation/d/1_L4umeyu7UfoZyaDylftIgm4pUAfzl7FAUcKkBU80qs/edit?usp=sharing" TargetMode="External"/><Relationship Id="rId10" Type="http://schemas.openxmlformats.org/officeDocument/2006/relationships/hyperlink" Target="https://docs.google.com/document/d/1bOSVmSijenbI43zdjUKDJR3r5TkMEDPdsIvsTkb6Mm8/edit?usp=sharing" TargetMode="External"/><Relationship Id="rId13" Type="http://schemas.openxmlformats.org/officeDocument/2006/relationships/hyperlink" Target="https://docs.google.com/document/d/1Rn8I4hbq8wsw4FM8dIqIR-2N1pBX6tf7WyFPCYjBqyU/edit?usp=sharing" TargetMode="External"/><Relationship Id="rId12" Type="http://schemas.openxmlformats.org/officeDocument/2006/relationships/hyperlink" Target="https://docs.google.com/presentation/d/1O4T5lqcIF__pdSScLiF_6q3OSdkK81Va6EJlNvjhQxs/edit?usp=sharing" TargetMode="External"/><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hyperlink" Target="https://drive.google.com/file/d/13mrf0Rulg_tIbJEd3EPzT17FpLftgCc0/view" TargetMode="External"/><Relationship Id="rId4" Type="http://schemas.openxmlformats.org/officeDocument/2006/relationships/hyperlink" Target="https://drive.google.com/file/d/13mrf0Rulg_tIbJEd3EPzT17FpLftgCc0/view"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8.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hyperlink" Target="https://drive.google.com/file/d/1iiecmBoGje0wOQy83BReAwhre1xfp3as/view?usp=sharing" TargetMode="Externa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77"/>
          <p:cNvSpPr txBox="1"/>
          <p:nvPr>
            <p:ph type="ctrTitle"/>
          </p:nvPr>
        </p:nvSpPr>
        <p:spPr>
          <a:xfrm>
            <a:off x="668050" y="200725"/>
            <a:ext cx="7629900" cy="1855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 sz="2850">
                <a:solidFill>
                  <a:srgbClr val="00467F"/>
                </a:solidFill>
                <a:latin typeface="Montserrat"/>
                <a:ea typeface="Montserrat"/>
                <a:cs typeface="Montserrat"/>
                <a:sym typeface="Montserrat"/>
              </a:rPr>
              <a:t>Using District Instructional Tools and Resources based on Instructional Goals </a:t>
            </a:r>
            <a:endParaRPr sz="2850">
              <a:solidFill>
                <a:srgbClr val="00467F"/>
              </a:solidFill>
              <a:latin typeface="Montserrat"/>
              <a:ea typeface="Montserrat"/>
              <a:cs typeface="Montserrat"/>
              <a:sym typeface="Montserrat"/>
            </a:endParaRPr>
          </a:p>
        </p:txBody>
      </p:sp>
      <p:sp>
        <p:nvSpPr>
          <p:cNvPr id="387" name="Google Shape;387;p77"/>
          <p:cNvSpPr txBox="1"/>
          <p:nvPr>
            <p:ph idx="1" type="subTitle"/>
          </p:nvPr>
        </p:nvSpPr>
        <p:spPr>
          <a:xfrm>
            <a:off x="1464925" y="2278900"/>
            <a:ext cx="6139500" cy="689100"/>
          </a:xfrm>
          <a:prstGeom prst="rect">
            <a:avLst/>
          </a:prstGeom>
        </p:spPr>
        <p:txBody>
          <a:bodyPr anchorCtr="0" anchor="t" bIns="34275" lIns="68575" spcFirstLastPara="1" rIns="68575" wrap="square" tIns="34275">
            <a:noAutofit/>
          </a:bodyPr>
          <a:lstStyle/>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Principal Professional Learning</a:t>
            </a:r>
            <a:endParaRPr sz="2160">
              <a:solidFill>
                <a:srgbClr val="00467F"/>
              </a:solidFill>
              <a:latin typeface="Montserrat"/>
              <a:ea typeface="Montserrat"/>
              <a:cs typeface="Montserrat"/>
              <a:sym typeface="Montserrat"/>
            </a:endParaRPr>
          </a:p>
          <a:p>
            <a:pPr indent="0" lvl="0" marL="0" rtl="0" algn="ctr">
              <a:lnSpc>
                <a:spcPct val="70000"/>
              </a:lnSpc>
              <a:spcBef>
                <a:spcPts val="800"/>
              </a:spcBef>
              <a:spcAft>
                <a:spcPts val="0"/>
              </a:spcAft>
              <a:buSzPts val="770"/>
              <a:buNone/>
            </a:pPr>
            <a:r>
              <a:rPr lang="en" sz="2160">
                <a:solidFill>
                  <a:srgbClr val="00467F"/>
                </a:solidFill>
                <a:latin typeface="Montserrat"/>
                <a:ea typeface="Montserrat"/>
                <a:cs typeface="Montserrat"/>
                <a:sym typeface="Montserrat"/>
              </a:rPr>
              <a:t>October, 2023</a:t>
            </a:r>
            <a:endParaRPr sz="2160">
              <a:solidFill>
                <a:srgbClr val="00467F"/>
              </a:solidFill>
              <a:latin typeface="Montserrat"/>
              <a:ea typeface="Montserrat"/>
              <a:cs typeface="Montserrat"/>
              <a:sym typeface="Montserrat"/>
            </a:endParaRPr>
          </a:p>
        </p:txBody>
      </p:sp>
      <p:pic>
        <p:nvPicPr>
          <p:cNvPr id="388" name="Google Shape;388;p77"/>
          <p:cNvPicPr preferRelativeResize="0"/>
          <p:nvPr/>
        </p:nvPicPr>
        <p:blipFill>
          <a:blip r:embed="rId3">
            <a:alphaModFix/>
          </a:blip>
          <a:stretch>
            <a:fillRect/>
          </a:stretch>
        </p:blipFill>
        <p:spPr>
          <a:xfrm>
            <a:off x="0" y="4052175"/>
            <a:ext cx="2058302" cy="1091318"/>
          </a:xfrm>
          <a:prstGeom prst="rect">
            <a:avLst/>
          </a:prstGeom>
          <a:noFill/>
          <a:ln>
            <a:noFill/>
          </a:ln>
        </p:spPr>
      </p:pic>
      <p:pic>
        <p:nvPicPr>
          <p:cNvPr id="389" name="Google Shape;389;p77"/>
          <p:cNvPicPr preferRelativeResize="0"/>
          <p:nvPr/>
        </p:nvPicPr>
        <p:blipFill>
          <a:blip r:embed="rId4">
            <a:alphaModFix/>
          </a:blip>
          <a:stretch>
            <a:fillRect/>
          </a:stretch>
        </p:blipFill>
        <p:spPr>
          <a:xfrm>
            <a:off x="3200400" y="3097656"/>
            <a:ext cx="2668549" cy="15271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sp>
        <p:nvSpPr>
          <p:cNvPr id="461" name="Google Shape;461;p86"/>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6"/>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63" name="Google Shape;463;p86"/>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64" name="Google Shape;464;p86"/>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65" name="Google Shape;465;p86"/>
          <p:cNvSpPr txBox="1"/>
          <p:nvPr>
            <p:ph idx="2" type="body"/>
          </p:nvPr>
        </p:nvSpPr>
        <p:spPr>
          <a:xfrm>
            <a:off x="4598750" y="1649125"/>
            <a:ext cx="4233600" cy="28803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rPr b="1" lang="en">
                <a:latin typeface="Montserrat"/>
                <a:ea typeface="Montserrat"/>
                <a:cs typeface="Montserrat"/>
                <a:sym typeface="Montserrat"/>
              </a:rPr>
              <a:t>    </a:t>
            </a:r>
            <a:r>
              <a:rPr b="1" lang="en">
                <a:solidFill>
                  <a:schemeClr val="dk1"/>
                </a:solidFill>
                <a:latin typeface="Montserrat"/>
                <a:ea typeface="Montserrat"/>
                <a:cs typeface="Montserrat"/>
                <a:sym typeface="Montserrat"/>
              </a:rPr>
              <a:t>Highly Effective </a:t>
            </a:r>
            <a:endParaRPr b="1">
              <a:solidFill>
                <a:schemeClr val="dk1"/>
              </a:solidFill>
              <a:latin typeface="Montserrat"/>
              <a:ea typeface="Montserrat"/>
              <a:cs typeface="Montserrat"/>
              <a:sym typeface="Montserrat"/>
            </a:endParaRPr>
          </a:p>
          <a:p>
            <a:pPr indent="457200" lvl="0" marL="457200" rtl="0" algn="l">
              <a:lnSpc>
                <a:spcPct val="80000"/>
              </a:lnSpc>
              <a:spcBef>
                <a:spcPts val="800"/>
              </a:spcBef>
              <a:spcAft>
                <a:spcPts val="0"/>
              </a:spcAft>
              <a:buSzPts val="688"/>
              <a:buNone/>
            </a:pPr>
            <a:r>
              <a:t/>
            </a:r>
            <a:endParaRPr b="1">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Supports students</a:t>
            </a:r>
            <a:r>
              <a:rPr lang="en" sz="1500">
                <a:latin typeface="Montserrat"/>
                <a:ea typeface="Montserrat"/>
                <a:cs typeface="Montserrat"/>
                <a:sym typeface="Montserrat"/>
              </a:rPr>
              <a:t> in maximizing </a:t>
            </a:r>
            <a:r>
              <a:rPr b="1" lang="en" sz="1500">
                <a:solidFill>
                  <a:srgbClr val="6FA8DC"/>
                </a:solidFill>
                <a:latin typeface="Montserrat"/>
                <a:ea typeface="Montserrat"/>
                <a:cs typeface="Montserrat"/>
                <a:sym typeface="Montserrat"/>
              </a:rPr>
              <a:t>their</a:t>
            </a:r>
            <a:endParaRPr b="1" sz="15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own time </a:t>
            </a:r>
            <a:r>
              <a:rPr lang="en" sz="1500">
                <a:latin typeface="Montserrat"/>
                <a:ea typeface="Montserrat"/>
                <a:cs typeface="Montserrat"/>
                <a:sym typeface="Montserrat"/>
              </a:rPr>
              <a:t>on task behavior.</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500">
                <a:solidFill>
                  <a:srgbClr val="6FA8DC"/>
                </a:solidFill>
                <a:latin typeface="Montserrat"/>
                <a:ea typeface="Montserrat"/>
                <a:cs typeface="Montserrat"/>
                <a:sym typeface="Montserrat"/>
              </a:rPr>
              <a:t>Uses student input</a:t>
            </a:r>
            <a:r>
              <a:rPr lang="en" sz="1500">
                <a:latin typeface="Montserrat"/>
                <a:ea typeface="Montserrat"/>
                <a:cs typeface="Montserrat"/>
                <a:sym typeface="Montserrat"/>
              </a:rPr>
              <a:t> to establish</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Incorporates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r>
              <a:rPr b="1" lang="en" sz="1500">
                <a:solidFill>
                  <a:srgbClr val="6FA8DC"/>
                </a:solidFill>
                <a:latin typeface="Montserrat"/>
                <a:ea typeface="Montserrat"/>
                <a:cs typeface="Montserrat"/>
                <a:sym typeface="Montserrat"/>
              </a:rPr>
              <a:t> in response to student needs</a:t>
            </a:r>
            <a:r>
              <a:rPr lang="en" sz="1500">
                <a:latin typeface="Montserrat"/>
                <a:ea typeface="Montserrat"/>
                <a:cs typeface="Montserrat"/>
                <a:sym typeface="Montserrat"/>
              </a:rPr>
              <a:t>.</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5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a:solidFill>
                <a:schemeClr val="dk1"/>
              </a:solidFill>
              <a:latin typeface="Montserrat"/>
              <a:ea typeface="Montserrat"/>
              <a:cs typeface="Montserrat"/>
              <a:sym typeface="Montserrat"/>
            </a:endParaRPr>
          </a:p>
        </p:txBody>
      </p:sp>
      <p:sp>
        <p:nvSpPr>
          <p:cNvPr id="466" name="Google Shape;466;p86"/>
          <p:cNvSpPr txBox="1"/>
          <p:nvPr>
            <p:ph idx="1" type="body"/>
          </p:nvPr>
        </p:nvSpPr>
        <p:spPr>
          <a:xfrm>
            <a:off x="603350" y="1830550"/>
            <a:ext cx="3995400" cy="28803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sz="1500">
                <a:solidFill>
                  <a:schemeClr val="dk1"/>
                </a:solidFill>
                <a:latin typeface="Montserrat"/>
                <a:ea typeface="Montserrat"/>
                <a:cs typeface="Montserrat"/>
                <a:sym typeface="Montserrat"/>
              </a:rPr>
              <a:t>Effective</a:t>
            </a:r>
            <a:endParaRPr b="1" sz="1500">
              <a:solidFill>
                <a:schemeClr val="dk1"/>
              </a:solidFill>
              <a:latin typeface="Montserrat"/>
              <a:ea typeface="Montserrat"/>
              <a:cs typeface="Montserrat"/>
              <a:sym typeface="Montserrat"/>
            </a:endParaRPr>
          </a:p>
          <a:p>
            <a:pPr indent="457200" lvl="0" marL="914400" rtl="0" algn="l">
              <a:lnSpc>
                <a:spcPct val="100000"/>
              </a:lnSpc>
              <a:spcBef>
                <a:spcPts val="800"/>
              </a:spcBef>
              <a:spcAft>
                <a:spcPts val="0"/>
              </a:spcAft>
              <a:buSzPts val="1018"/>
              <a:buNone/>
            </a:pPr>
            <a:r>
              <a:t/>
            </a:r>
            <a:endParaRPr b="1"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Maximizes student time on task.</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Establishes performance outcomes.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Uses differentiated instructional</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500">
                <a:latin typeface="Montserrat"/>
                <a:ea typeface="Montserrat"/>
                <a:cs typeface="Montserrat"/>
                <a:sym typeface="Montserrat"/>
              </a:rPr>
              <a:t>strategies.</a:t>
            </a:r>
            <a:endParaRPr sz="15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5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500">
                <a:latin typeface="Montserrat"/>
                <a:ea typeface="Montserrat"/>
                <a:cs typeface="Montserrat"/>
                <a:sym typeface="Montserrat"/>
              </a:rPr>
              <a:t>•</a:t>
            </a:r>
            <a:endParaRPr sz="1500">
              <a:latin typeface="Montserrat"/>
              <a:ea typeface="Montserrat"/>
              <a:cs typeface="Montserrat"/>
              <a:sym typeface="Montserrat"/>
            </a:endParaRPr>
          </a:p>
        </p:txBody>
      </p:sp>
      <p:sp>
        <p:nvSpPr>
          <p:cNvPr id="467" name="Google Shape;467;p86"/>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87"/>
          <p:cNvSpPr txBox="1"/>
          <p:nvPr>
            <p:ph idx="2" type="body"/>
          </p:nvPr>
        </p:nvSpPr>
        <p:spPr>
          <a:xfrm>
            <a:off x="4577500" y="0"/>
            <a:ext cx="4566600" cy="51435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t/>
            </a:r>
            <a:endParaRPr b="1" sz="3500">
              <a:solidFill>
                <a:schemeClr val="lt1"/>
              </a:solidFill>
              <a:latin typeface="Roboto"/>
              <a:ea typeface="Roboto"/>
              <a:cs typeface="Roboto"/>
              <a:sym typeface="Roboto"/>
            </a:endParaRPr>
          </a:p>
          <a:p>
            <a:pPr indent="0" lvl="0" marL="0" rtl="0" algn="l">
              <a:spcBef>
                <a:spcPts val="1600"/>
              </a:spcBef>
              <a:spcAft>
                <a:spcPts val="1600"/>
              </a:spcAft>
              <a:buNone/>
            </a:pPr>
            <a:r>
              <a:t/>
            </a:r>
            <a:endParaRPr b="1">
              <a:solidFill>
                <a:schemeClr val="lt1"/>
              </a:solidFill>
              <a:latin typeface="Roboto"/>
              <a:ea typeface="Roboto"/>
              <a:cs typeface="Roboto"/>
              <a:sym typeface="Roboto"/>
            </a:endParaRPr>
          </a:p>
        </p:txBody>
      </p:sp>
      <p:pic>
        <p:nvPicPr>
          <p:cNvPr id="473" name="Google Shape;473;p87"/>
          <p:cNvPicPr preferRelativeResize="0"/>
          <p:nvPr/>
        </p:nvPicPr>
        <p:blipFill>
          <a:blip r:embed="rId3">
            <a:alphaModFix/>
          </a:blip>
          <a:stretch>
            <a:fillRect/>
          </a:stretch>
        </p:blipFill>
        <p:spPr>
          <a:xfrm>
            <a:off x="5113300" y="781825"/>
            <a:ext cx="3579850" cy="3579850"/>
          </a:xfrm>
          <a:prstGeom prst="rect">
            <a:avLst/>
          </a:prstGeom>
          <a:noFill/>
          <a:ln>
            <a:noFill/>
          </a:ln>
        </p:spPr>
      </p:pic>
      <p:sp>
        <p:nvSpPr>
          <p:cNvPr id="474" name="Google Shape;474;p87"/>
          <p:cNvSpPr txBox="1"/>
          <p:nvPr>
            <p:ph type="title"/>
          </p:nvPr>
        </p:nvSpPr>
        <p:spPr>
          <a:xfrm>
            <a:off x="265500" y="-75"/>
            <a:ext cx="4045200" cy="1227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5000">
                <a:solidFill>
                  <a:srgbClr val="00467F"/>
                </a:solidFill>
                <a:latin typeface="Montserrat"/>
                <a:ea typeface="Montserrat"/>
                <a:cs typeface="Montserrat"/>
                <a:sym typeface="Montserrat"/>
              </a:rPr>
              <a:t>Objectives</a:t>
            </a:r>
            <a:endParaRPr sz="5000">
              <a:solidFill>
                <a:srgbClr val="00467F"/>
              </a:solidFill>
              <a:latin typeface="Montserrat Light"/>
              <a:ea typeface="Montserrat Light"/>
              <a:cs typeface="Montserrat Light"/>
              <a:sym typeface="Montserrat Light"/>
            </a:endParaRPr>
          </a:p>
        </p:txBody>
      </p:sp>
      <p:sp>
        <p:nvSpPr>
          <p:cNvPr id="475" name="Google Shape;475;p87"/>
          <p:cNvSpPr txBox="1"/>
          <p:nvPr>
            <p:ph idx="1" type="subTitle"/>
          </p:nvPr>
        </p:nvSpPr>
        <p:spPr>
          <a:xfrm>
            <a:off x="208800" y="1174775"/>
            <a:ext cx="4158600" cy="3968700"/>
          </a:xfrm>
          <a:prstGeom prst="rect">
            <a:avLst/>
          </a:prstGeom>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342900" lvl="0" marL="457200" rtl="0" algn="l">
              <a:lnSpc>
                <a:spcPct val="90000"/>
              </a:lnSpc>
              <a:spcBef>
                <a:spcPts val="45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Administrators will be able to self-assess where their teachers and PLCs are relative to Educator Standard 2A and 2D.</a:t>
            </a:r>
            <a:endParaRPr sz="1800">
              <a:solidFill>
                <a:schemeClr val="dk1"/>
              </a:solidFill>
              <a:latin typeface="Montserrat"/>
              <a:ea typeface="Montserrat"/>
              <a:cs typeface="Montserrat"/>
              <a:sym typeface="Montserrat"/>
            </a:endParaRPr>
          </a:p>
          <a:p>
            <a:pPr indent="-342900" lvl="0" marL="457200" rtl="0" algn="l">
              <a:lnSpc>
                <a:spcPct val="90000"/>
              </a:lnSpc>
              <a:spcBef>
                <a:spcPts val="45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Administrators </a:t>
            </a:r>
            <a:r>
              <a:rPr lang="en" sz="1800">
                <a:solidFill>
                  <a:schemeClr val="dk1"/>
                </a:solidFill>
                <a:latin typeface="Montserrat"/>
                <a:ea typeface="Montserrat"/>
                <a:cs typeface="Montserrat"/>
                <a:sym typeface="Montserrat"/>
              </a:rPr>
              <a:t>will increase their ability to support teachers in their use of GSD instructional tools and resources.</a:t>
            </a:r>
            <a:endParaRPr sz="1800">
              <a:solidFill>
                <a:schemeClr val="dk1"/>
              </a:solidFill>
              <a:latin typeface="Montserrat"/>
              <a:ea typeface="Montserrat"/>
              <a:cs typeface="Montserrat"/>
              <a:sym typeface="Montserrat"/>
            </a:endParaRPr>
          </a:p>
          <a:p>
            <a:pPr indent="0" lvl="0" marL="0" rtl="0" algn="l">
              <a:lnSpc>
                <a:spcPct val="95000"/>
              </a:lnSpc>
              <a:spcBef>
                <a:spcPts val="0"/>
              </a:spcBef>
              <a:spcAft>
                <a:spcPts val="0"/>
              </a:spcAft>
              <a:buNone/>
            </a:pPr>
            <a:r>
              <a:t/>
            </a:r>
            <a:endParaRPr sz="2700">
              <a:solidFill>
                <a:schemeClr val="accent2"/>
              </a:solidFill>
              <a:latin typeface="Montserrat Light"/>
              <a:ea typeface="Montserrat Light"/>
              <a:cs typeface="Montserrat Light"/>
              <a:sym typeface="Montserrat Light"/>
            </a:endParaRPr>
          </a:p>
          <a:p>
            <a:pPr indent="0" lvl="0" marL="0" rtl="0" algn="l">
              <a:lnSpc>
                <a:spcPct val="95000"/>
              </a:lnSpc>
              <a:spcBef>
                <a:spcPts val="0"/>
              </a:spcBef>
              <a:spcAft>
                <a:spcPts val="0"/>
              </a:spcAft>
              <a:buNone/>
            </a:pPr>
            <a:r>
              <a:t/>
            </a:r>
            <a:endParaRPr sz="2900">
              <a:solidFill>
                <a:schemeClr val="accent2"/>
              </a:solidFill>
              <a:latin typeface="Montserrat Light"/>
              <a:ea typeface="Montserrat Light"/>
              <a:cs typeface="Montserrat Light"/>
              <a:sym typeface="Montserrat Light"/>
            </a:endParaRPr>
          </a:p>
        </p:txBody>
      </p:sp>
      <p:pic>
        <p:nvPicPr>
          <p:cNvPr id="476" name="Google Shape;476;p87"/>
          <p:cNvPicPr preferRelativeResize="0"/>
          <p:nvPr/>
        </p:nvPicPr>
        <p:blipFill>
          <a:blip r:embed="rId4">
            <a:alphaModFix/>
          </a:blip>
          <a:stretch>
            <a:fillRect/>
          </a:stretch>
        </p:blipFill>
        <p:spPr>
          <a:xfrm>
            <a:off x="8158595" y="4621050"/>
            <a:ext cx="985400" cy="522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88"/>
          <p:cNvPicPr preferRelativeResize="0"/>
          <p:nvPr/>
        </p:nvPicPr>
        <p:blipFill>
          <a:blip r:embed="rId3">
            <a:alphaModFix/>
          </a:blip>
          <a:stretch>
            <a:fillRect/>
          </a:stretch>
        </p:blipFill>
        <p:spPr>
          <a:xfrm>
            <a:off x="1971625" y="213175"/>
            <a:ext cx="4940006" cy="48386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id="486" name="Google Shape;486;p89"/>
          <p:cNvPicPr preferRelativeResize="0"/>
          <p:nvPr/>
        </p:nvPicPr>
        <p:blipFill>
          <a:blip r:embed="rId3">
            <a:alphaModFix amt="68000"/>
          </a:blip>
          <a:stretch>
            <a:fillRect/>
          </a:stretch>
        </p:blipFill>
        <p:spPr>
          <a:xfrm>
            <a:off x="1454250" y="654725"/>
            <a:ext cx="3327375" cy="3259148"/>
          </a:xfrm>
          <a:prstGeom prst="rect">
            <a:avLst/>
          </a:prstGeom>
          <a:noFill/>
          <a:ln>
            <a:noFill/>
          </a:ln>
          <a:effectLst>
            <a:reflection blurRad="0" dir="5400000" dist="38100" endA="0" endPos="30000" fadeDir="5400012" kx="0" rotWithShape="0" algn="bl" stPos="0" sy="-100000" ky="0"/>
          </a:effectLst>
        </p:spPr>
      </p:pic>
      <p:pic>
        <p:nvPicPr>
          <p:cNvPr id="487" name="Google Shape;487;p89"/>
          <p:cNvPicPr preferRelativeResize="0"/>
          <p:nvPr/>
        </p:nvPicPr>
        <p:blipFill>
          <a:blip r:embed="rId4">
            <a:alphaModFix/>
          </a:blip>
          <a:stretch>
            <a:fillRect/>
          </a:stretch>
        </p:blipFill>
        <p:spPr>
          <a:xfrm>
            <a:off x="2741025" y="0"/>
            <a:ext cx="5205198" cy="5143501"/>
          </a:xfrm>
          <a:prstGeom prst="rect">
            <a:avLst/>
          </a:prstGeom>
          <a:noFill/>
          <a:ln>
            <a:noFill/>
          </a:ln>
        </p:spPr>
      </p:pic>
      <p:sp>
        <p:nvSpPr>
          <p:cNvPr id="488" name="Google Shape;488;p89"/>
          <p:cNvSpPr/>
          <p:nvPr/>
        </p:nvSpPr>
        <p:spPr>
          <a:xfrm rot="8955326">
            <a:off x="6198528" y="20430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9"/>
          <p:cNvSpPr/>
          <p:nvPr/>
        </p:nvSpPr>
        <p:spPr>
          <a:xfrm rot="2103535">
            <a:off x="3270812" y="318426"/>
            <a:ext cx="968284" cy="615064"/>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3" name="Shape 493"/>
        <p:cNvGrpSpPr/>
        <p:nvPr/>
      </p:nvGrpSpPr>
      <p:grpSpPr>
        <a:xfrm>
          <a:off x="0" y="0"/>
          <a:ext cx="0" cy="0"/>
          <a:chOff x="0" y="0"/>
          <a:chExt cx="0" cy="0"/>
        </a:xfrm>
      </p:grpSpPr>
      <p:sp>
        <p:nvSpPr>
          <p:cNvPr id="494" name="Google Shape;494;p90"/>
          <p:cNvSpPr/>
          <p:nvPr/>
        </p:nvSpPr>
        <p:spPr>
          <a:xfrm>
            <a:off x="4501675" y="1214875"/>
            <a:ext cx="1918800" cy="3290700"/>
          </a:xfrm>
          <a:prstGeom prst="roundRect">
            <a:avLst>
              <a:gd fmla="val 16667" name="adj"/>
            </a:avLst>
          </a:prstGeom>
          <a:noFill/>
          <a:ln cap="flat" cmpd="sng" w="28575">
            <a:solidFill>
              <a:srgbClr val="F1C232"/>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3"/>
              </a:rPr>
              <a:t>Identify learning intentions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4"/>
              </a:rPr>
              <a:t>Identify success criteria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5"/>
              </a:rPr>
              <a:t>Identify the relevance of the learning</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FFD966"/>
              </a:buClr>
              <a:buSzPts val="1100"/>
              <a:buFont typeface="Montserrat"/>
              <a:buChar char="●"/>
            </a:pPr>
            <a:r>
              <a:rPr b="1" lang="en" sz="1100" u="sng">
                <a:solidFill>
                  <a:schemeClr val="hlink"/>
                </a:solidFill>
                <a:latin typeface="Montserrat"/>
                <a:ea typeface="Montserrat"/>
                <a:cs typeface="Montserrat"/>
                <a:sym typeface="Montserrat"/>
                <a:hlinkClick r:id="rId6"/>
              </a:rPr>
              <a:t>Determine design approach</a:t>
            </a:r>
            <a:endParaRPr b="1" sz="1100">
              <a:solidFill>
                <a:schemeClr val="dk1"/>
              </a:solidFill>
              <a:latin typeface="Montserrat"/>
              <a:ea typeface="Montserrat"/>
              <a:cs typeface="Montserrat"/>
              <a:sym typeface="Montserrat"/>
            </a:endParaRPr>
          </a:p>
        </p:txBody>
      </p:sp>
      <p:sp>
        <p:nvSpPr>
          <p:cNvPr id="495" name="Google Shape;495;p90"/>
          <p:cNvSpPr/>
          <p:nvPr/>
        </p:nvSpPr>
        <p:spPr>
          <a:xfrm>
            <a:off x="6505325" y="1214875"/>
            <a:ext cx="1893300" cy="3290700"/>
          </a:xfrm>
          <a:prstGeom prst="roundRect">
            <a:avLst>
              <a:gd fmla="val 16667" name="adj"/>
            </a:avLst>
          </a:prstGeom>
          <a:noFill/>
          <a:ln cap="flat" cmpd="sng" w="28575">
            <a:solidFill>
              <a:srgbClr val="DD7E6B"/>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7"/>
              </a:rPr>
              <a:t>Determine evidence to support learning </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8"/>
              </a:rPr>
              <a:t>Develop learning tasks</a:t>
            </a:r>
            <a:endParaRPr b="1" sz="1100">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DD7E6B"/>
              </a:buClr>
              <a:buSzPts val="1100"/>
              <a:buFont typeface="Montserrat"/>
              <a:buChar char="●"/>
            </a:pPr>
            <a:r>
              <a:rPr b="1" lang="en" sz="1100" u="sng">
                <a:solidFill>
                  <a:schemeClr val="hlink"/>
                </a:solidFill>
                <a:latin typeface="Montserrat"/>
                <a:ea typeface="Montserrat"/>
                <a:cs typeface="Montserrat"/>
                <a:sym typeface="Montserrat"/>
                <a:hlinkClick r:id="rId9"/>
              </a:rPr>
              <a:t>Organize the components of the lesson</a:t>
            </a:r>
            <a:endParaRPr b="1" sz="1100">
              <a:solidFill>
                <a:schemeClr val="dk1"/>
              </a:solidFill>
              <a:highlight>
                <a:srgbClr val="D9EAD3"/>
              </a:highlight>
              <a:latin typeface="Montserrat"/>
              <a:ea typeface="Montserrat"/>
              <a:cs typeface="Montserrat"/>
              <a:sym typeface="Montserrat"/>
            </a:endParaRPr>
          </a:p>
        </p:txBody>
      </p:sp>
      <p:sp>
        <p:nvSpPr>
          <p:cNvPr id="496" name="Google Shape;496;p90"/>
          <p:cNvSpPr/>
          <p:nvPr/>
        </p:nvSpPr>
        <p:spPr>
          <a:xfrm>
            <a:off x="473375" y="1214875"/>
            <a:ext cx="1965300" cy="3290700"/>
          </a:xfrm>
          <a:prstGeom prst="roundRect">
            <a:avLst>
              <a:gd fmla="val 16667" name="adj"/>
            </a:avLst>
          </a:prstGeom>
          <a:solidFill>
            <a:srgbClr val="FFFFFF"/>
          </a:solidFill>
          <a:ln cap="flat" cmpd="sng" w="28575">
            <a:solidFill>
              <a:srgbClr val="3C78D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7" name="Google Shape;497;p90"/>
          <p:cNvGrpSpPr/>
          <p:nvPr/>
        </p:nvGrpSpPr>
        <p:grpSpPr>
          <a:xfrm>
            <a:off x="435475" y="117088"/>
            <a:ext cx="2393925" cy="1035175"/>
            <a:chOff x="696450" y="1186413"/>
            <a:chExt cx="2393925" cy="1035175"/>
          </a:xfrm>
        </p:grpSpPr>
        <p:sp>
          <p:nvSpPr>
            <p:cNvPr id="498" name="Google Shape;498;p90"/>
            <p:cNvSpPr/>
            <p:nvPr/>
          </p:nvSpPr>
          <p:spPr>
            <a:xfrm rot="-5400000">
              <a:off x="1375825" y="507038"/>
              <a:ext cx="1035175" cy="2393925"/>
            </a:xfrm>
            <a:prstGeom prst="flowChartOffpageConnector">
              <a:avLst/>
            </a:prstGeom>
            <a:solidFill>
              <a:srgbClr val="3C78D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600">
                <a:latin typeface="Caveat Brush"/>
                <a:ea typeface="Caveat Brush"/>
                <a:cs typeface="Caveat Brush"/>
                <a:sym typeface="Caveat Brush"/>
              </a:endParaRPr>
            </a:p>
          </p:txBody>
        </p:sp>
        <p:sp>
          <p:nvSpPr>
            <p:cNvPr id="499" name="Google Shape;499;p90"/>
            <p:cNvSpPr txBox="1"/>
            <p:nvPr/>
          </p:nvSpPr>
          <p:spPr>
            <a:xfrm>
              <a:off x="806188" y="135002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Understand Student</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Learning Needs</a:t>
              </a:r>
              <a:endParaRPr sz="1700">
                <a:solidFill>
                  <a:schemeClr val="lt1"/>
                </a:solidFill>
                <a:latin typeface="Oswald"/>
                <a:ea typeface="Oswald"/>
                <a:cs typeface="Oswald"/>
                <a:sym typeface="Oswald"/>
              </a:endParaRPr>
            </a:p>
          </p:txBody>
        </p:sp>
      </p:grpSp>
      <p:pic>
        <p:nvPicPr>
          <p:cNvPr id="500" name="Google Shape;500;p90"/>
          <p:cNvPicPr preferRelativeResize="0"/>
          <p:nvPr/>
        </p:nvPicPr>
        <p:blipFill>
          <a:blip r:embed="rId10">
            <a:alphaModFix/>
          </a:blip>
          <a:stretch>
            <a:fillRect/>
          </a:stretch>
        </p:blipFill>
        <p:spPr>
          <a:xfrm>
            <a:off x="1075900" y="3718189"/>
            <a:ext cx="630700" cy="612159"/>
          </a:xfrm>
          <a:prstGeom prst="rect">
            <a:avLst/>
          </a:prstGeom>
          <a:noFill/>
          <a:ln>
            <a:noFill/>
          </a:ln>
        </p:spPr>
      </p:pic>
      <p:sp>
        <p:nvSpPr>
          <p:cNvPr id="501" name="Google Shape;501;p90"/>
          <p:cNvSpPr/>
          <p:nvPr/>
        </p:nvSpPr>
        <p:spPr>
          <a:xfrm>
            <a:off x="2405025" y="117025"/>
            <a:ext cx="2394000" cy="1035300"/>
          </a:xfrm>
          <a:prstGeom prst="chevron">
            <a:avLst>
              <a:gd fmla="val 50000" name="adj"/>
            </a:avLst>
          </a:prstGeom>
          <a:solidFill>
            <a:srgbClr val="A2C4C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90"/>
          <p:cNvSpPr txBox="1"/>
          <p:nvPr/>
        </p:nvSpPr>
        <p:spPr>
          <a:xfrm>
            <a:off x="2590713" y="280663"/>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Prioritize</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Standards </a:t>
            </a:r>
            <a:endParaRPr sz="1700">
              <a:solidFill>
                <a:schemeClr val="lt1"/>
              </a:solidFill>
              <a:latin typeface="Oswald"/>
              <a:ea typeface="Oswald"/>
              <a:cs typeface="Oswald"/>
              <a:sym typeface="Oswald"/>
            </a:endParaRPr>
          </a:p>
        </p:txBody>
      </p:sp>
      <p:sp>
        <p:nvSpPr>
          <p:cNvPr id="503" name="Google Shape;503;p90"/>
          <p:cNvSpPr/>
          <p:nvPr/>
        </p:nvSpPr>
        <p:spPr>
          <a:xfrm>
            <a:off x="4365825" y="117025"/>
            <a:ext cx="2394000" cy="1035300"/>
          </a:xfrm>
          <a:prstGeom prst="chevron">
            <a:avLst>
              <a:gd fmla="val 50000" name="adj"/>
            </a:avLst>
          </a:prstGeom>
          <a:solidFill>
            <a:srgbClr val="F1C2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90"/>
          <p:cNvSpPr txBox="1"/>
          <p:nvPr/>
        </p:nvSpPr>
        <p:spPr>
          <a:xfrm>
            <a:off x="4548013" y="149863"/>
            <a:ext cx="1775100" cy="969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Determine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Instructional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Goals </a:t>
            </a:r>
            <a:endParaRPr sz="1700">
              <a:solidFill>
                <a:schemeClr val="lt1"/>
              </a:solidFill>
              <a:latin typeface="Oswald"/>
              <a:ea typeface="Oswald"/>
              <a:cs typeface="Oswald"/>
              <a:sym typeface="Oswald"/>
            </a:endParaRPr>
          </a:p>
        </p:txBody>
      </p:sp>
      <p:sp>
        <p:nvSpPr>
          <p:cNvPr id="505" name="Google Shape;505;p90"/>
          <p:cNvSpPr/>
          <p:nvPr/>
        </p:nvSpPr>
        <p:spPr>
          <a:xfrm>
            <a:off x="6323125" y="117038"/>
            <a:ext cx="2394000" cy="1035300"/>
          </a:xfrm>
          <a:prstGeom prst="chevron">
            <a:avLst>
              <a:gd fmla="val 50000" name="adj"/>
            </a:avLst>
          </a:prstGeom>
          <a:solidFill>
            <a:srgbClr val="DD7E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90"/>
          <p:cNvSpPr txBox="1"/>
          <p:nvPr/>
        </p:nvSpPr>
        <p:spPr>
          <a:xfrm>
            <a:off x="6505313" y="280675"/>
            <a:ext cx="1775100" cy="708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700">
                <a:solidFill>
                  <a:schemeClr val="lt1"/>
                </a:solidFill>
                <a:latin typeface="Oswald"/>
                <a:ea typeface="Oswald"/>
                <a:cs typeface="Oswald"/>
                <a:sym typeface="Oswald"/>
              </a:rPr>
              <a:t>Build a </a:t>
            </a:r>
            <a:endParaRPr sz="1700">
              <a:solidFill>
                <a:schemeClr val="lt1"/>
              </a:solidFill>
              <a:latin typeface="Oswald"/>
              <a:ea typeface="Oswald"/>
              <a:cs typeface="Oswald"/>
              <a:sym typeface="Oswald"/>
            </a:endParaRPr>
          </a:p>
          <a:p>
            <a:pPr indent="0" lvl="0" marL="0" rtl="0" algn="r">
              <a:spcBef>
                <a:spcPts val="0"/>
              </a:spcBef>
              <a:spcAft>
                <a:spcPts val="0"/>
              </a:spcAft>
              <a:buNone/>
            </a:pPr>
            <a:r>
              <a:rPr lang="en" sz="1700">
                <a:solidFill>
                  <a:schemeClr val="lt1"/>
                </a:solidFill>
                <a:latin typeface="Oswald"/>
                <a:ea typeface="Oswald"/>
                <a:cs typeface="Oswald"/>
                <a:sym typeface="Oswald"/>
              </a:rPr>
              <a:t>Lesson</a:t>
            </a:r>
            <a:endParaRPr sz="1700">
              <a:solidFill>
                <a:schemeClr val="lt1"/>
              </a:solidFill>
              <a:latin typeface="Oswald"/>
              <a:ea typeface="Oswald"/>
              <a:cs typeface="Oswald"/>
              <a:sym typeface="Oswald"/>
            </a:endParaRPr>
          </a:p>
        </p:txBody>
      </p:sp>
      <p:sp>
        <p:nvSpPr>
          <p:cNvPr id="507" name="Google Shape;507;p90"/>
          <p:cNvSpPr txBox="1"/>
          <p:nvPr/>
        </p:nvSpPr>
        <p:spPr>
          <a:xfrm>
            <a:off x="426875" y="1119475"/>
            <a:ext cx="2011800" cy="18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
          </a:p>
          <a:p>
            <a:pPr indent="-298450" lvl="0" marL="400050" rtl="0" algn="l">
              <a:spcBef>
                <a:spcPts val="1000"/>
              </a:spcBef>
              <a:spcAft>
                <a:spcPts val="0"/>
              </a:spcAft>
              <a:buClr>
                <a:srgbClr val="1155CC"/>
              </a:buClr>
              <a:buSzPts val="1100"/>
              <a:buFont typeface="Montserrat"/>
              <a:buChar char="●"/>
            </a:pPr>
            <a:r>
              <a:rPr b="1" lang="en" sz="1100" u="sng">
                <a:solidFill>
                  <a:schemeClr val="accent5"/>
                </a:solidFill>
                <a:latin typeface="Montserrat"/>
                <a:ea typeface="Montserrat"/>
                <a:cs typeface="Montserrat"/>
                <a:sym typeface="Montserrat"/>
                <a:hlinkClick r:id="rId11">
                  <a:extLst>
                    <a:ext uri="{A12FA001-AC4F-418D-AE19-62706E023703}">
                      <ahyp:hlinkClr val="tx"/>
                    </a:ext>
                  </a:extLst>
                </a:hlinkClick>
              </a:rPr>
              <a:t>Review student and school data</a:t>
            </a:r>
            <a:endParaRPr b="1" sz="1100">
              <a:solidFill>
                <a:schemeClr val="dk1"/>
              </a:solidFill>
              <a:latin typeface="Montserrat"/>
              <a:ea typeface="Montserrat"/>
              <a:cs typeface="Montserrat"/>
              <a:sym typeface="Montserrat"/>
            </a:endParaRPr>
          </a:p>
          <a:p>
            <a:pPr indent="-298450" lvl="0" marL="400050" rtl="0" algn="l">
              <a:spcBef>
                <a:spcPts val="1000"/>
              </a:spcBef>
              <a:spcAft>
                <a:spcPts val="0"/>
              </a:spcAft>
              <a:buClr>
                <a:srgbClr val="1155CC"/>
              </a:buClr>
              <a:buSzPts val="1100"/>
              <a:buFont typeface="Montserrat"/>
              <a:buChar char="●"/>
            </a:pPr>
            <a:r>
              <a:rPr b="1" lang="en" sz="1100" u="sng">
                <a:solidFill>
                  <a:schemeClr val="hlink"/>
                </a:solidFill>
                <a:latin typeface="Montserrat"/>
                <a:ea typeface="Montserrat"/>
                <a:cs typeface="Montserrat"/>
                <a:sym typeface="Montserrat"/>
                <a:hlinkClick r:id="rId12"/>
              </a:rPr>
              <a:t>Scan the year’s curriculum maps to </a:t>
            </a:r>
            <a:r>
              <a:rPr b="1" lang="en" sz="1100" u="sng">
                <a:solidFill>
                  <a:schemeClr val="hlink"/>
                </a:solidFill>
                <a:latin typeface="Montserrat"/>
                <a:ea typeface="Montserrat"/>
                <a:cs typeface="Montserrat"/>
                <a:sym typeface="Montserrat"/>
                <a:hlinkClick r:id="rId13"/>
              </a:rPr>
              <a:t>orient </a:t>
            </a:r>
            <a:r>
              <a:rPr b="1" lang="en" sz="1100" u="sng">
                <a:solidFill>
                  <a:schemeClr val="hlink"/>
                </a:solidFill>
                <a:latin typeface="Montserrat"/>
                <a:ea typeface="Montserrat"/>
                <a:cs typeface="Montserrat"/>
                <a:sym typeface="Montserrat"/>
                <a:hlinkClick r:id="rId14"/>
              </a:rPr>
              <a:t>lesson(s) within the year’s scope and sequence </a:t>
            </a:r>
            <a:endParaRPr b="1" sz="1100">
              <a:solidFill>
                <a:schemeClr val="dk1"/>
              </a:solidFill>
              <a:latin typeface="Montserrat"/>
              <a:ea typeface="Montserrat"/>
              <a:cs typeface="Montserrat"/>
              <a:sym typeface="Montserrat"/>
            </a:endParaRPr>
          </a:p>
          <a:p>
            <a:pPr indent="-304800" lvl="0" marL="400050" rtl="0" algn="l">
              <a:spcBef>
                <a:spcPts val="1000"/>
              </a:spcBef>
              <a:spcAft>
                <a:spcPts val="0"/>
              </a:spcAft>
              <a:buClr>
                <a:srgbClr val="1155CC"/>
              </a:buClr>
              <a:buSzPts val="1200"/>
              <a:buFont typeface="Montserrat"/>
              <a:buChar char="●"/>
            </a:pPr>
            <a:r>
              <a:rPr b="1" lang="en" sz="1100" u="sng">
                <a:solidFill>
                  <a:schemeClr val="hlink"/>
                </a:solidFill>
                <a:latin typeface="Montserrat"/>
                <a:ea typeface="Montserrat"/>
                <a:cs typeface="Montserrat"/>
                <a:sym typeface="Montserrat"/>
                <a:hlinkClick r:id="rId15"/>
              </a:rPr>
              <a:t>Review curricular resources from the learners’ perspective</a:t>
            </a:r>
            <a:r>
              <a:rPr b="1" lang="en" sz="1200">
                <a:solidFill>
                  <a:schemeClr val="dk1"/>
                </a:solidFill>
                <a:latin typeface="Montserrat"/>
                <a:ea typeface="Montserrat"/>
                <a:cs typeface="Montserrat"/>
                <a:sym typeface="Montserrat"/>
              </a:rPr>
              <a:t> </a:t>
            </a:r>
            <a:endParaRPr sz="1200"/>
          </a:p>
        </p:txBody>
      </p:sp>
      <p:sp>
        <p:nvSpPr>
          <p:cNvPr id="508" name="Google Shape;508;p90"/>
          <p:cNvSpPr/>
          <p:nvPr/>
        </p:nvSpPr>
        <p:spPr>
          <a:xfrm>
            <a:off x="2523525" y="1187425"/>
            <a:ext cx="1893300" cy="3318300"/>
          </a:xfrm>
          <a:prstGeom prst="roundRect">
            <a:avLst>
              <a:gd fmla="val 16667" name="adj"/>
            </a:avLst>
          </a:prstGeom>
          <a:solidFill>
            <a:srgbClr val="FFFFFF"/>
          </a:solidFill>
          <a:ln cap="flat" cmpd="sng" w="28575">
            <a:solidFill>
              <a:srgbClr val="A2C4C9"/>
            </a:solidFill>
            <a:prstDash val="solid"/>
            <a:round/>
            <a:headEnd len="sm" w="sm" type="none"/>
            <a:tailEnd len="sm" w="sm" type="none"/>
          </a:ln>
        </p:spPr>
        <p:txBody>
          <a:bodyPr anchorCtr="0" anchor="t" bIns="91425" lIns="91425" spcFirstLastPara="1" rIns="91425" wrap="square" tIns="91425">
            <a:noAutofit/>
          </a:bodyPr>
          <a:lstStyle/>
          <a:p>
            <a:pPr indent="-298450" lvl="0" marL="285750" rtl="0" algn="l">
              <a:spcBef>
                <a:spcPts val="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6">
                  <a:extLst>
                    <a:ext uri="{A12FA001-AC4F-418D-AE19-62706E023703}">
                      <ahyp:hlinkClr val="tx"/>
                    </a:ext>
                  </a:extLst>
                </a:hlinkClick>
              </a:rPr>
              <a:t>Understand essential standards</a:t>
            </a:r>
            <a:endParaRPr b="1" sz="1100" u="sng">
              <a:solidFill>
                <a:schemeClr val="dk1"/>
              </a:solidFill>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accent5"/>
                </a:solidFill>
                <a:latin typeface="Montserrat"/>
                <a:ea typeface="Montserrat"/>
                <a:cs typeface="Montserrat"/>
                <a:sym typeface="Montserrat"/>
                <a:hlinkClick r:id="rId17">
                  <a:extLst>
                    <a:ext uri="{A12FA001-AC4F-418D-AE19-62706E023703}">
                      <ahyp:hlinkClr val="tx"/>
                    </a:ext>
                  </a:extLst>
                </a:hlinkClick>
              </a:rPr>
              <a:t>Access proficiency scales</a:t>
            </a:r>
            <a:endParaRPr b="1" sz="1100">
              <a:latin typeface="Montserrat"/>
              <a:ea typeface="Montserrat"/>
              <a:cs typeface="Montserrat"/>
              <a:sym typeface="Montserrat"/>
            </a:endParaRPr>
          </a:p>
          <a:p>
            <a:pPr indent="-298450" lvl="0" marL="285750" rtl="0" algn="l">
              <a:spcBef>
                <a:spcPts val="1000"/>
              </a:spcBef>
              <a:spcAft>
                <a:spcPts val="0"/>
              </a:spcAft>
              <a:buClr>
                <a:srgbClr val="A2C4C9"/>
              </a:buClr>
              <a:buSzPts val="1100"/>
              <a:buFont typeface="Montserrat"/>
              <a:buChar char="●"/>
            </a:pPr>
            <a:r>
              <a:rPr b="1" lang="en" sz="1100" u="sng">
                <a:solidFill>
                  <a:schemeClr val="hlink"/>
                </a:solidFill>
                <a:latin typeface="Montserrat"/>
                <a:ea typeface="Montserrat"/>
                <a:cs typeface="Montserrat"/>
                <a:sym typeface="Montserrat"/>
                <a:hlinkClick r:id="rId18"/>
              </a:rPr>
              <a:t>Organize</a:t>
            </a:r>
            <a:r>
              <a:rPr b="1" lang="en" sz="1100">
                <a:latin typeface="Montserrat"/>
                <a:ea typeface="Montserrat"/>
                <a:cs typeface="Montserrat"/>
                <a:sym typeface="Montserrat"/>
              </a:rPr>
              <a:t>  </a:t>
            </a:r>
            <a:r>
              <a:rPr b="1" lang="en" sz="1100" u="sng">
                <a:solidFill>
                  <a:schemeClr val="hlink"/>
                </a:solidFill>
                <a:latin typeface="Montserrat"/>
                <a:ea typeface="Montserrat"/>
                <a:cs typeface="Montserrat"/>
                <a:sym typeface="Montserrat"/>
                <a:hlinkClick r:id="rId19"/>
              </a:rPr>
              <a:t> concepts and skills from the standard into lesson(s)</a:t>
            </a:r>
            <a:endParaRPr b="1" sz="1100">
              <a:latin typeface="Montserrat"/>
              <a:ea typeface="Montserrat"/>
              <a:cs typeface="Montserrat"/>
              <a:sym typeface="Montserrat"/>
            </a:endParaRPr>
          </a:p>
          <a:p>
            <a:pPr indent="0" lvl="0" marL="0" rtl="0" algn="l">
              <a:spcBef>
                <a:spcPts val="1000"/>
              </a:spcBef>
              <a:spcAft>
                <a:spcPts val="1000"/>
              </a:spcAft>
              <a:buNone/>
            </a:pPr>
            <a:r>
              <a:t/>
            </a:r>
            <a:endParaRPr>
              <a:latin typeface="Montserrat"/>
              <a:ea typeface="Montserrat"/>
              <a:cs typeface="Montserrat"/>
              <a:sym typeface="Montserrat"/>
            </a:endParaRPr>
          </a:p>
        </p:txBody>
      </p:sp>
      <p:pic>
        <p:nvPicPr>
          <p:cNvPr id="509" name="Google Shape;509;p90"/>
          <p:cNvPicPr preferRelativeResize="0"/>
          <p:nvPr/>
        </p:nvPicPr>
        <p:blipFill>
          <a:blip r:embed="rId20">
            <a:alphaModFix/>
          </a:blip>
          <a:stretch>
            <a:fillRect/>
          </a:stretch>
        </p:blipFill>
        <p:spPr>
          <a:xfrm>
            <a:off x="5145726" y="3761775"/>
            <a:ext cx="630700" cy="613050"/>
          </a:xfrm>
          <a:prstGeom prst="rect">
            <a:avLst/>
          </a:prstGeom>
          <a:noFill/>
          <a:ln>
            <a:noFill/>
          </a:ln>
        </p:spPr>
      </p:pic>
      <p:pic>
        <p:nvPicPr>
          <p:cNvPr id="510" name="Google Shape;510;p90"/>
          <p:cNvPicPr preferRelativeResize="0"/>
          <p:nvPr/>
        </p:nvPicPr>
        <p:blipFill>
          <a:blip r:embed="rId21">
            <a:alphaModFix/>
          </a:blip>
          <a:stretch>
            <a:fillRect/>
          </a:stretch>
        </p:blipFill>
        <p:spPr>
          <a:xfrm>
            <a:off x="7204775" y="3762250"/>
            <a:ext cx="630700" cy="612100"/>
          </a:xfrm>
          <a:prstGeom prst="rect">
            <a:avLst/>
          </a:prstGeom>
          <a:noFill/>
          <a:ln>
            <a:noFill/>
          </a:ln>
        </p:spPr>
      </p:pic>
      <p:pic>
        <p:nvPicPr>
          <p:cNvPr id="511" name="Google Shape;511;p90"/>
          <p:cNvPicPr preferRelativeResize="0"/>
          <p:nvPr/>
        </p:nvPicPr>
        <p:blipFill>
          <a:blip r:embed="rId22">
            <a:alphaModFix/>
          </a:blip>
          <a:stretch>
            <a:fillRect/>
          </a:stretch>
        </p:blipFill>
        <p:spPr>
          <a:xfrm>
            <a:off x="3159125" y="3762250"/>
            <a:ext cx="630700" cy="612100"/>
          </a:xfrm>
          <a:prstGeom prst="rect">
            <a:avLst/>
          </a:prstGeom>
          <a:noFill/>
          <a:ln>
            <a:noFill/>
          </a:ln>
        </p:spPr>
      </p:pic>
      <p:sp>
        <p:nvSpPr>
          <p:cNvPr id="512" name="Google Shape;512;p90">
            <a:hlinkClick r:id="rId23"/>
          </p:cNvPr>
          <p:cNvSpPr txBox="1"/>
          <p:nvPr/>
        </p:nvSpPr>
        <p:spPr>
          <a:xfrm>
            <a:off x="3789825" y="4600963"/>
            <a:ext cx="1503600" cy="354000"/>
          </a:xfrm>
          <a:prstGeom prst="rect">
            <a:avLst/>
          </a:prstGeom>
          <a:solidFill>
            <a:srgbClr val="4A86E8"/>
          </a:solidFill>
          <a:ln cap="flat" cmpd="sng" w="9525">
            <a:solidFill>
              <a:srgbClr val="1155CC"/>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lt1"/>
                </a:solidFill>
                <a:latin typeface="Didact Gothic"/>
                <a:ea typeface="Didact Gothic"/>
                <a:cs typeface="Didact Gothic"/>
                <a:sym typeface="Didact Gothic"/>
              </a:rPr>
              <a:t>Lesson Design Guide</a:t>
            </a:r>
            <a:r>
              <a:rPr lang="en" sz="1100">
                <a:latin typeface="Didact Gothic"/>
                <a:ea typeface="Didact Gothic"/>
                <a:cs typeface="Didact Gothic"/>
                <a:sym typeface="Didact Gothic"/>
              </a:rPr>
              <a:t> </a:t>
            </a:r>
            <a:endParaRPr sz="1100">
              <a:latin typeface="Didact Gothic"/>
              <a:ea typeface="Didact Gothic"/>
              <a:cs typeface="Didact Gothic"/>
              <a:sym typeface="Didact Gothic"/>
            </a:endParaRPr>
          </a:p>
        </p:txBody>
      </p:sp>
      <p:pic>
        <p:nvPicPr>
          <p:cNvPr id="513" name="Google Shape;513;p90"/>
          <p:cNvPicPr preferRelativeResize="0"/>
          <p:nvPr/>
        </p:nvPicPr>
        <p:blipFill>
          <a:blip r:embed="rId24">
            <a:alphaModFix amt="38000"/>
          </a:blip>
          <a:stretch>
            <a:fillRect/>
          </a:stretch>
        </p:blipFill>
        <p:spPr>
          <a:xfrm>
            <a:off x="8182200" y="4568108"/>
            <a:ext cx="842551" cy="446725"/>
          </a:xfrm>
          <a:prstGeom prst="rect">
            <a:avLst/>
          </a:prstGeom>
          <a:noFill/>
          <a:ln>
            <a:noFill/>
          </a:ln>
        </p:spPr>
      </p:pic>
      <p:sp>
        <p:nvSpPr>
          <p:cNvPr id="514" name="Google Shape;514;p90"/>
          <p:cNvSpPr txBox="1"/>
          <p:nvPr/>
        </p:nvSpPr>
        <p:spPr>
          <a:xfrm>
            <a:off x="7900200" y="4836475"/>
            <a:ext cx="124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700">
                <a:latin typeface="Didact Gothic"/>
                <a:ea typeface="Didact Gothic"/>
                <a:cs typeface="Didact Gothic"/>
                <a:sym typeface="Didact Gothic"/>
              </a:rPr>
              <a:t>Curriculum and Instruction 2023</a:t>
            </a:r>
            <a:endParaRPr b="1" sz="700">
              <a:latin typeface="Didact Gothic"/>
              <a:ea typeface="Didact Gothic"/>
              <a:cs typeface="Didact Gothic"/>
              <a:sym typeface="Didact Gothic"/>
            </a:endParaRPr>
          </a:p>
        </p:txBody>
      </p:sp>
      <p:sp>
        <p:nvSpPr>
          <p:cNvPr id="515" name="Google Shape;515;p90"/>
          <p:cNvSpPr/>
          <p:nvPr/>
        </p:nvSpPr>
        <p:spPr>
          <a:xfrm>
            <a:off x="2625525" y="1166550"/>
            <a:ext cx="3832200" cy="2962800"/>
          </a:xfrm>
          <a:prstGeom prst="flowChartAlternateProcess">
            <a:avLst/>
          </a:prstGeom>
          <a:noFill/>
          <a:ln cap="flat" cmpd="sng" w="2286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1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91"/>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21" name="Google Shape;521;p91"/>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522" name="Google Shape;522;p91"/>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523" name="Google Shape;523;p91"/>
          <p:cNvSpPr/>
          <p:nvPr/>
        </p:nvSpPr>
        <p:spPr>
          <a:xfrm>
            <a:off x="1045325" y="1538125"/>
            <a:ext cx="6971700" cy="615600"/>
          </a:xfrm>
          <a:prstGeom prst="roundRect">
            <a:avLst>
              <a:gd fmla="val 16667" name="adj"/>
            </a:avLst>
          </a:prstGeom>
          <a:noFill/>
          <a:ln cap="flat" cmpd="sng" w="76200">
            <a:solidFill>
              <a:srgbClr val="3D85C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91"/>
          <p:cNvSpPr txBox="1"/>
          <p:nvPr/>
        </p:nvSpPr>
        <p:spPr>
          <a:xfrm>
            <a:off x="6779300" y="715500"/>
            <a:ext cx="1972200" cy="1086600"/>
          </a:xfrm>
          <a:prstGeom prst="rect">
            <a:avLst/>
          </a:prstGeom>
          <a:solidFill>
            <a:srgbClr val="CFE2F3"/>
          </a:solidFill>
          <a:ln cap="flat" cmpd="sng" w="38100">
            <a:solidFill>
              <a:srgbClr val="3D85C6"/>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September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Use of data from multiple sources to inform instruction</a:t>
            </a:r>
            <a:endParaRPr>
              <a:latin typeface="Montserrat"/>
              <a:ea typeface="Montserrat"/>
              <a:cs typeface="Montserrat"/>
              <a:sym typeface="Montserrat"/>
            </a:endParaRPr>
          </a:p>
        </p:txBody>
      </p:sp>
      <p:sp>
        <p:nvSpPr>
          <p:cNvPr id="525" name="Google Shape;525;p91"/>
          <p:cNvSpPr/>
          <p:nvPr/>
        </p:nvSpPr>
        <p:spPr>
          <a:xfrm>
            <a:off x="921625" y="2116550"/>
            <a:ext cx="7383300" cy="2790600"/>
          </a:xfrm>
          <a:prstGeom prst="roundRect">
            <a:avLst>
              <a:gd fmla="val 16667" name="adj"/>
            </a:avLst>
          </a:prstGeom>
          <a:noFill/>
          <a:ln cap="flat" cmpd="sng" w="762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91"/>
          <p:cNvSpPr txBox="1"/>
          <p:nvPr/>
        </p:nvSpPr>
        <p:spPr>
          <a:xfrm>
            <a:off x="6779300" y="2349000"/>
            <a:ext cx="1972200" cy="1577400"/>
          </a:xfrm>
          <a:prstGeom prst="rect">
            <a:avLst/>
          </a:prstGeom>
          <a:solidFill>
            <a:srgbClr val="FFE599"/>
          </a:solidFill>
          <a:ln cap="flat" cmpd="sng" w="28575">
            <a:solidFill>
              <a:srgbClr val="6AA84F"/>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October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Use of district instructional tools and resources based on instructional goals</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pic>
        <p:nvPicPr>
          <p:cNvPr id="531" name="Google Shape;531;p92"/>
          <p:cNvPicPr preferRelativeResize="0"/>
          <p:nvPr/>
        </p:nvPicPr>
        <p:blipFill>
          <a:blip r:embed="rId3">
            <a:alphaModFix/>
          </a:blip>
          <a:stretch>
            <a:fillRect/>
          </a:stretch>
        </p:blipFill>
        <p:spPr>
          <a:xfrm>
            <a:off x="1218150" y="754900"/>
            <a:ext cx="7048800" cy="4367052"/>
          </a:xfrm>
          <a:prstGeom prst="rect">
            <a:avLst/>
          </a:prstGeom>
          <a:noFill/>
          <a:ln>
            <a:noFill/>
          </a:ln>
        </p:spPr>
      </p:pic>
      <p:sp>
        <p:nvSpPr>
          <p:cNvPr id="532" name="Google Shape;532;p92"/>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33" name="Google Shape;533;p92"/>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sp>
        <p:nvSpPr>
          <p:cNvPr id="534" name="Google Shape;534;p92"/>
          <p:cNvSpPr/>
          <p:nvPr/>
        </p:nvSpPr>
        <p:spPr>
          <a:xfrm>
            <a:off x="1045325" y="754900"/>
            <a:ext cx="7048800" cy="2889600"/>
          </a:xfrm>
          <a:prstGeom prst="roundRect">
            <a:avLst>
              <a:gd fmla="val 16667" name="adj"/>
            </a:avLst>
          </a:prstGeom>
          <a:noFill/>
          <a:ln cap="flat" cmpd="sng" w="76200">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92"/>
          <p:cNvSpPr txBox="1"/>
          <p:nvPr/>
        </p:nvSpPr>
        <p:spPr>
          <a:xfrm>
            <a:off x="6390250" y="948025"/>
            <a:ext cx="1972200" cy="1623600"/>
          </a:xfrm>
          <a:prstGeom prst="rect">
            <a:avLst/>
          </a:prstGeom>
          <a:solidFill>
            <a:srgbClr val="E6B8AF"/>
          </a:solidFill>
          <a:ln cap="flat" cmpd="sng" w="9525">
            <a:solidFill>
              <a:srgbClr val="CC4125"/>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Montserrat"/>
                <a:ea typeface="Montserrat"/>
                <a:cs typeface="Montserrat"/>
                <a:sym typeface="Montserrat"/>
              </a:rPr>
              <a:t>November</a:t>
            </a:r>
            <a:endParaRPr>
              <a:latin typeface="Montserrat"/>
              <a:ea typeface="Montserrat"/>
              <a:cs typeface="Montserrat"/>
              <a:sym typeface="Montserrat"/>
            </a:endParaRPr>
          </a:p>
          <a:p>
            <a:pPr indent="0" lvl="0" marL="0" rtl="0" algn="ctr">
              <a:spcBef>
                <a:spcPts val="0"/>
              </a:spcBef>
              <a:spcAft>
                <a:spcPts val="0"/>
              </a:spcAft>
              <a:buNone/>
            </a:pPr>
            <a:r>
              <a:rPr lang="en">
                <a:latin typeface="Montserrat"/>
                <a:ea typeface="Montserrat"/>
                <a:cs typeface="Montserrat"/>
                <a:sym typeface="Montserrat"/>
              </a:rPr>
              <a:t>Design of lesson using developmentally appropriate practices based on instructional goals</a:t>
            </a:r>
            <a:endParaRPr>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p9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541" name="Google Shape;541;p93"/>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3C78D8"/>
                </a:solidFill>
                <a:latin typeface="Montserrat"/>
                <a:ea typeface="Montserrat"/>
                <a:cs typeface="Montserrat"/>
                <a:sym typeface="Montserrat"/>
              </a:rPr>
              <a:t>September </a:t>
            </a:r>
            <a:r>
              <a:rPr lang="en" sz="1904">
                <a:solidFill>
                  <a:srgbClr val="3C78D8"/>
                </a:solidFill>
                <a:latin typeface="Montserrat"/>
                <a:ea typeface="Montserrat"/>
                <a:cs typeface="Montserrat"/>
                <a:sym typeface="Montserrat"/>
              </a:rPr>
              <a:t>reflection.</a:t>
            </a:r>
            <a:endParaRPr sz="1904">
              <a:solidFill>
                <a:srgbClr val="3C78D8"/>
              </a:solidFill>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solidFill>
                <a:srgbClr val="3C78D8"/>
              </a:solidFill>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94"/>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lang="en">
                <a:solidFill>
                  <a:srgbClr val="3C78D8"/>
                </a:solidFill>
                <a:latin typeface="Montserrat"/>
                <a:ea typeface="Montserrat"/>
                <a:cs typeface="Montserrat"/>
                <a:sym typeface="Montserrat"/>
              </a:rPr>
              <a:t>Reflect on September</a:t>
            </a:r>
            <a:endParaRPr>
              <a:solidFill>
                <a:srgbClr val="3C78D8"/>
              </a:solidFill>
              <a:latin typeface="Montserrat"/>
              <a:ea typeface="Montserrat"/>
              <a:cs typeface="Montserrat"/>
              <a:sym typeface="Montserrat"/>
            </a:endParaRPr>
          </a:p>
        </p:txBody>
      </p:sp>
      <p:pic>
        <p:nvPicPr>
          <p:cNvPr id="547" name="Google Shape;547;p94">
            <a:hlinkClick r:id="rId3"/>
          </p:cNvPr>
          <p:cNvPicPr preferRelativeResize="0"/>
          <p:nvPr/>
        </p:nvPicPr>
        <p:blipFill>
          <a:blip r:embed="rId4">
            <a:alphaModFix/>
          </a:blip>
          <a:stretch>
            <a:fillRect/>
          </a:stretch>
        </p:blipFill>
        <p:spPr>
          <a:xfrm>
            <a:off x="2019675" y="1141150"/>
            <a:ext cx="5104651" cy="328714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p95"/>
          <p:cNvSpPr txBox="1"/>
          <p:nvPr>
            <p:ph idx="1" type="body"/>
          </p:nvPr>
        </p:nvSpPr>
        <p:spPr>
          <a:xfrm>
            <a:off x="628650" y="1603403"/>
            <a:ext cx="7886700" cy="3263400"/>
          </a:xfrm>
          <a:prstGeom prst="rect">
            <a:avLst/>
          </a:prstGeom>
        </p:spPr>
        <p:txBody>
          <a:bodyPr anchorCtr="0" anchor="t" bIns="34275" lIns="68575" spcFirstLastPara="1" rIns="68575" wrap="square" tIns="34275">
            <a:normAutofit/>
          </a:bodyPr>
          <a:lstStyle/>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did I look for </a:t>
            </a:r>
            <a:r>
              <a:rPr lang="en" sz="1850">
                <a:solidFill>
                  <a:srgbClr val="000000"/>
                </a:solidFill>
                <a:latin typeface="Montserrat"/>
                <a:ea typeface="Montserrat"/>
                <a:cs typeface="Montserrat"/>
                <a:sym typeface="Montserrat"/>
              </a:rPr>
              <a:t>between last and this</a:t>
            </a:r>
            <a:r>
              <a:rPr lang="en" sz="1850">
                <a:solidFill>
                  <a:srgbClr val="000000"/>
                </a:solidFill>
                <a:latin typeface="Montserrat"/>
                <a:ea typeface="Montserrat"/>
                <a:cs typeface="Montserrat"/>
                <a:sym typeface="Montserrat"/>
              </a:rPr>
              <a:t> month’s PPL to determine what additional supports my teacher needed?</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rPr lang="en" sz="1850">
                <a:solidFill>
                  <a:srgbClr val="000000"/>
                </a:solidFill>
                <a:latin typeface="Montserrat"/>
                <a:ea typeface="Montserrat"/>
                <a:cs typeface="Montserrat"/>
                <a:sym typeface="Montserrat"/>
              </a:rPr>
              <a:t>What did I look for between </a:t>
            </a:r>
            <a:r>
              <a:rPr lang="en" sz="1850">
                <a:latin typeface="Montserrat"/>
                <a:ea typeface="Montserrat"/>
                <a:cs typeface="Montserrat"/>
                <a:sym typeface="Montserrat"/>
              </a:rPr>
              <a:t>last and this month’s PPL</a:t>
            </a:r>
            <a:r>
              <a:rPr lang="en" sz="1850">
                <a:solidFill>
                  <a:srgbClr val="000000"/>
                </a:solidFill>
                <a:latin typeface="Montserrat"/>
                <a:ea typeface="Montserrat"/>
                <a:cs typeface="Montserrat"/>
                <a:sym typeface="Montserrat"/>
              </a:rPr>
              <a:t> to determine what additional supports my PLC needed?</a:t>
            </a:r>
            <a:endParaRPr sz="1850">
              <a:solidFill>
                <a:srgbClr val="000000"/>
              </a:solidFill>
            </a:endParaRPr>
          </a:p>
          <a:p>
            <a:pPr indent="0" lvl="0" marL="0" rtl="0" algn="l">
              <a:lnSpc>
                <a:spcPct val="80000"/>
              </a:lnSpc>
              <a:spcBef>
                <a:spcPts val="800"/>
              </a:spcBef>
              <a:spcAft>
                <a:spcPts val="0"/>
              </a:spcAft>
              <a:buSzPts val="275"/>
              <a:buNone/>
            </a:pPr>
            <a:r>
              <a:t/>
            </a:r>
            <a:endParaRPr b="1" i="1" sz="1850">
              <a:solidFill>
                <a:srgbClr val="000000"/>
              </a:solidFill>
            </a:endParaRPr>
          </a:p>
          <a:p>
            <a:pPr indent="0" lvl="0" marL="0" rtl="0" algn="l">
              <a:lnSpc>
                <a:spcPct val="87916"/>
              </a:lnSpc>
              <a:spcBef>
                <a:spcPts val="0"/>
              </a:spcBef>
              <a:spcAft>
                <a:spcPts val="0"/>
              </a:spcAft>
              <a:buSzPts val="275"/>
              <a:buNone/>
            </a:pPr>
            <a:r>
              <a:rPr lang="en" sz="1850">
                <a:solidFill>
                  <a:srgbClr val="000000"/>
                </a:solidFill>
                <a:latin typeface="Montserrat"/>
                <a:ea typeface="Montserrat"/>
                <a:cs typeface="Montserrat"/>
                <a:sym typeface="Montserrat"/>
              </a:rPr>
              <a:t>What new data tool did I use or what existing tool did I use in a new way before this month’s Principal PL?”</a:t>
            </a:r>
            <a:endParaRPr sz="1850">
              <a:solidFill>
                <a:srgbClr val="000000"/>
              </a:solidFill>
              <a:latin typeface="Montserrat"/>
              <a:ea typeface="Montserrat"/>
              <a:cs typeface="Montserrat"/>
              <a:sym typeface="Montserrat"/>
            </a:endParaRPr>
          </a:p>
          <a:p>
            <a:pPr indent="0" lvl="0" marL="0" rtl="0" algn="l">
              <a:lnSpc>
                <a:spcPct val="87916"/>
              </a:lnSpc>
              <a:spcBef>
                <a:spcPts val="800"/>
              </a:spcBef>
              <a:spcAft>
                <a:spcPts val="0"/>
              </a:spcAft>
              <a:buSzPts val="275"/>
              <a:buNone/>
            </a:pPr>
            <a:r>
              <a:t/>
            </a:r>
            <a:endParaRPr sz="100">
              <a:solidFill>
                <a:srgbClr val="000000"/>
              </a:solidFill>
            </a:endParaRPr>
          </a:p>
          <a:p>
            <a:pPr indent="0" lvl="0" marL="0" rtl="0" algn="ctr">
              <a:lnSpc>
                <a:spcPct val="70000"/>
              </a:lnSpc>
              <a:spcBef>
                <a:spcPts val="800"/>
              </a:spcBef>
              <a:spcAft>
                <a:spcPts val="0"/>
              </a:spcAft>
              <a:buSzPts val="275"/>
              <a:buNone/>
            </a:pPr>
            <a:r>
              <a:t/>
            </a:r>
            <a:endParaRPr b="1" sz="200">
              <a:highlight>
                <a:srgbClr val="FFFF00"/>
              </a:highlight>
              <a:latin typeface="Montserrat"/>
              <a:ea typeface="Montserrat"/>
              <a:cs typeface="Montserrat"/>
              <a:sym typeface="Montserrat"/>
            </a:endParaRPr>
          </a:p>
        </p:txBody>
      </p:sp>
      <p:sp>
        <p:nvSpPr>
          <p:cNvPr id="553" name="Google Shape;553;p95"/>
          <p:cNvSpPr txBox="1"/>
          <p:nvPr>
            <p:ph type="title"/>
          </p:nvPr>
        </p:nvSpPr>
        <p:spPr>
          <a:xfrm>
            <a:off x="498450" y="286876"/>
            <a:ext cx="7886700" cy="11016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200">
                <a:solidFill>
                  <a:srgbClr val="3C78D8"/>
                </a:solidFill>
                <a:latin typeface="Montserrat"/>
                <a:ea typeface="Montserrat"/>
                <a:cs typeface="Montserrat"/>
                <a:sym typeface="Montserrat"/>
              </a:rPr>
              <a:t>Turn and Talk- September Reflection Prompts</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t/>
            </a:r>
            <a:endParaRPr b="1" sz="2200">
              <a:solidFill>
                <a:srgbClr val="3C78D8"/>
              </a:solidFill>
              <a:latin typeface="Montserrat"/>
              <a:ea typeface="Montserrat"/>
              <a:cs typeface="Montserrat"/>
              <a:sym typeface="Montserrat"/>
            </a:endParaRPr>
          </a:p>
          <a:p>
            <a:pPr indent="0" lvl="0" marL="0" rtl="0" algn="l">
              <a:spcBef>
                <a:spcPts val="0"/>
              </a:spcBef>
              <a:spcAft>
                <a:spcPts val="0"/>
              </a:spcAft>
              <a:buNone/>
            </a:pPr>
            <a:r>
              <a:rPr b="1" lang="en" sz="2200">
                <a:solidFill>
                  <a:srgbClr val="3C78D8"/>
                </a:solidFill>
                <a:latin typeface="Montserrat"/>
                <a:ea typeface="Montserrat"/>
                <a:cs typeface="Montserrat"/>
                <a:sym typeface="Montserrat"/>
              </a:rPr>
              <a:t>Discuss your reflections and any actions you took…</a:t>
            </a:r>
            <a:endParaRPr b="1" sz="2200">
              <a:solidFill>
                <a:srgbClr val="3C78D8"/>
              </a:solidFill>
              <a:latin typeface="Montserrat"/>
              <a:ea typeface="Montserrat"/>
              <a:cs typeface="Montserrat"/>
              <a:sym typeface="Montserrat"/>
            </a:endParaRPr>
          </a:p>
        </p:txBody>
      </p:sp>
      <p:pic>
        <p:nvPicPr>
          <p:cNvPr descr="5 Minute Timer: Cute Pencil Background&#10;Chimes Alarm at End, No Music" id="554" name="Google Shape;554;p95" title="5 Minute Back to School Timer (Chimes Alarm at End)">
            <a:hlinkClick r:id="rId3"/>
          </p:cNvPr>
          <p:cNvPicPr preferRelativeResize="0"/>
          <p:nvPr/>
        </p:nvPicPr>
        <p:blipFill>
          <a:blip r:embed="rId4">
            <a:alphaModFix/>
          </a:blip>
          <a:stretch>
            <a:fillRect/>
          </a:stretch>
        </p:blipFill>
        <p:spPr>
          <a:xfrm>
            <a:off x="7360925" y="4122600"/>
            <a:ext cx="1203325" cy="676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4"/>
                                        </p:tgtEl>
                                        <p:attrNameLst>
                                          <p:attrName>style.visibility</p:attrName>
                                        </p:attrNameLst>
                                      </p:cBhvr>
                                      <p:to>
                                        <p:strVal val="visible"/>
                                      </p:to>
                                    </p:set>
                                    <p:animEffect filter="fade" transition="in">
                                      <p:cBhvr>
                                        <p:cTn dur="1000"/>
                                        <p:tgtEl>
                                          <p:spTgt spid="5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78"/>
          <p:cNvSpPr txBox="1"/>
          <p:nvPr/>
        </p:nvSpPr>
        <p:spPr>
          <a:xfrm>
            <a:off x="409975" y="280075"/>
            <a:ext cx="8065200" cy="4440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3400">
                <a:solidFill>
                  <a:srgbClr val="00467F"/>
                </a:solidFill>
                <a:latin typeface="Montserrat Light"/>
                <a:ea typeface="Montserrat Light"/>
                <a:cs typeface="Montserrat Light"/>
                <a:sym typeface="Montserrat Light"/>
              </a:rPr>
              <a:t>Shared Norms</a:t>
            </a:r>
            <a:endParaRPr sz="3400">
              <a:solidFill>
                <a:srgbClr val="00467F"/>
              </a:solidFill>
              <a:latin typeface="Montserrat Light"/>
              <a:ea typeface="Montserrat Light"/>
              <a:cs typeface="Montserrat Light"/>
              <a:sym typeface="Montserrat Light"/>
            </a:endParaRPr>
          </a:p>
        </p:txBody>
      </p:sp>
      <p:sp>
        <p:nvSpPr>
          <p:cNvPr id="395" name="Google Shape;395;p78"/>
          <p:cNvSpPr txBox="1"/>
          <p:nvPr/>
        </p:nvSpPr>
        <p:spPr>
          <a:xfrm>
            <a:off x="409975" y="979025"/>
            <a:ext cx="7435500" cy="34722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2000">
              <a:solidFill>
                <a:srgbClr val="00467F"/>
              </a:solidFill>
              <a:latin typeface="Roboto"/>
              <a:ea typeface="Roboto"/>
              <a:cs typeface="Roboto"/>
              <a:sym typeface="Roboto"/>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Be on time and prepared</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Stay engaged - Signal for coming back</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Respect all voices</a:t>
            </a:r>
            <a:endParaRPr sz="2600">
              <a:solidFill>
                <a:srgbClr val="00467F"/>
              </a:solidFill>
              <a:latin typeface="Montserrat Light"/>
              <a:ea typeface="Montserrat Light"/>
              <a:cs typeface="Montserrat Light"/>
              <a:sym typeface="Montserrat Light"/>
            </a:endParaRPr>
          </a:p>
          <a:p>
            <a:pPr indent="-393700" lvl="0" marL="457200" rtl="0" algn="l">
              <a:lnSpc>
                <a:spcPct val="150000"/>
              </a:lnSpc>
              <a:spcBef>
                <a:spcPts val="0"/>
              </a:spcBef>
              <a:spcAft>
                <a:spcPts val="0"/>
              </a:spcAft>
              <a:buClr>
                <a:srgbClr val="00467F"/>
              </a:buClr>
              <a:buSzPts val="2600"/>
              <a:buFont typeface="Montserrat Light"/>
              <a:buChar char="●"/>
            </a:pPr>
            <a:r>
              <a:rPr lang="en" sz="2600">
                <a:solidFill>
                  <a:srgbClr val="00467F"/>
                </a:solidFill>
                <a:latin typeface="Montserrat Light"/>
                <a:ea typeface="Montserrat Light"/>
                <a:cs typeface="Montserrat Light"/>
                <a:sym typeface="Montserrat Light"/>
              </a:rPr>
              <a:t>Assume best intent</a:t>
            </a:r>
            <a:endParaRPr sz="26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Montserrat Light"/>
              <a:ea typeface="Montserrat Light"/>
              <a:cs typeface="Montserrat Light"/>
              <a:sym typeface="Montserrat Light"/>
            </a:endParaRPr>
          </a:p>
          <a:p>
            <a:pPr indent="0" lvl="0" marL="0" rtl="0" algn="l">
              <a:lnSpc>
                <a:spcPct val="150000"/>
              </a:lnSpc>
              <a:spcBef>
                <a:spcPts val="0"/>
              </a:spcBef>
              <a:spcAft>
                <a:spcPts val="0"/>
              </a:spcAft>
              <a:buNone/>
            </a:pPr>
            <a:r>
              <a:t/>
            </a:r>
            <a:endParaRPr sz="2000">
              <a:solidFill>
                <a:srgbClr val="00467F"/>
              </a:solidFill>
              <a:latin typeface="Roboto Light"/>
              <a:ea typeface="Roboto Light"/>
              <a:cs typeface="Roboto Light"/>
              <a:sym typeface="Roboto Light"/>
            </a:endParaRPr>
          </a:p>
        </p:txBody>
      </p:sp>
      <p:pic>
        <p:nvPicPr>
          <p:cNvPr id="396" name="Google Shape;396;p78"/>
          <p:cNvPicPr preferRelativeResize="0"/>
          <p:nvPr/>
        </p:nvPicPr>
        <p:blipFill>
          <a:blip r:embed="rId3">
            <a:alphaModFix/>
          </a:blip>
          <a:stretch>
            <a:fillRect/>
          </a:stretch>
        </p:blipFill>
        <p:spPr>
          <a:xfrm>
            <a:off x="0" y="4577500"/>
            <a:ext cx="1067526" cy="5659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9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October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pic>
        <p:nvPicPr>
          <p:cNvPr id="560" name="Google Shape;560;p96">
            <a:hlinkClick r:id="rId3"/>
          </p:cNvPr>
          <p:cNvPicPr preferRelativeResize="0"/>
          <p:nvPr/>
        </p:nvPicPr>
        <p:blipFill>
          <a:blip r:embed="rId4">
            <a:alphaModFix/>
          </a:blip>
          <a:stretch>
            <a:fillRect/>
          </a:stretch>
        </p:blipFill>
        <p:spPr>
          <a:xfrm>
            <a:off x="1688325" y="1041025"/>
            <a:ext cx="5495100" cy="3747650"/>
          </a:xfrm>
          <a:prstGeom prst="rect">
            <a:avLst/>
          </a:prstGeom>
          <a:noFill/>
          <a:ln>
            <a:noFill/>
          </a:ln>
        </p:spPr>
      </p:pic>
      <p:sp>
        <p:nvSpPr>
          <p:cNvPr id="561" name="Google Shape;561;p96"/>
          <p:cNvSpPr/>
          <p:nvPr/>
        </p:nvSpPr>
        <p:spPr>
          <a:xfrm>
            <a:off x="1596225" y="1389050"/>
            <a:ext cx="5679300" cy="15120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96"/>
          <p:cNvSpPr/>
          <p:nvPr/>
        </p:nvSpPr>
        <p:spPr>
          <a:xfrm rot="8955326">
            <a:off x="3951728" y="192832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96"/>
          <p:cNvSpPr/>
          <p:nvPr/>
        </p:nvSpPr>
        <p:spPr>
          <a:xfrm rot="8955326">
            <a:off x="6803353" y="183740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5 Minute Timer: Cute Pencil Background&#10;Chimes Alarm at End, No Music" id="564" name="Google Shape;564;p96" title="5 Minute Back to School Timer (Chimes Alarm at End)">
            <a:hlinkClick r:id="rId5"/>
          </p:cNvPr>
          <p:cNvPicPr preferRelativeResize="0"/>
          <p:nvPr/>
        </p:nvPicPr>
        <p:blipFill>
          <a:blip r:embed="rId6">
            <a:alphaModFix/>
          </a:blip>
          <a:stretch>
            <a:fillRect/>
          </a:stretch>
        </p:blipFill>
        <p:spPr>
          <a:xfrm>
            <a:off x="7534875" y="4147550"/>
            <a:ext cx="1416325" cy="796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97"/>
          <p:cNvSpPr/>
          <p:nvPr/>
        </p:nvSpPr>
        <p:spPr>
          <a:xfrm>
            <a:off x="6158872" y="2877908"/>
            <a:ext cx="2036700" cy="203100"/>
          </a:xfrm>
          <a:prstGeom prst="rect">
            <a:avLst/>
          </a:prstGeom>
          <a:solidFill>
            <a:srgbClr val="0737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0" name="Google Shape;570;p97"/>
          <p:cNvGrpSpPr/>
          <p:nvPr/>
        </p:nvGrpSpPr>
        <p:grpSpPr>
          <a:xfrm>
            <a:off x="6070808" y="1925928"/>
            <a:ext cx="2337838" cy="1690523"/>
            <a:chOff x="4351895" y="2505366"/>
            <a:chExt cx="2025681" cy="1112406"/>
          </a:xfrm>
        </p:grpSpPr>
        <p:grpSp>
          <p:nvGrpSpPr>
            <p:cNvPr id="571" name="Google Shape;571;p97"/>
            <p:cNvGrpSpPr/>
            <p:nvPr/>
          </p:nvGrpSpPr>
          <p:grpSpPr>
            <a:xfrm>
              <a:off x="4566637" y="2834737"/>
              <a:ext cx="119100" cy="359400"/>
              <a:chOff x="603896" y="2598372"/>
              <a:chExt cx="119100" cy="359400"/>
            </a:xfrm>
          </p:grpSpPr>
          <p:cxnSp>
            <p:nvCxnSpPr>
              <p:cNvPr id="572" name="Google Shape;572;p97"/>
              <p:cNvCxnSpPr/>
              <p:nvPr/>
            </p:nvCxnSpPr>
            <p:spPr>
              <a:xfrm>
                <a:off x="650104" y="2598372"/>
                <a:ext cx="0" cy="359400"/>
              </a:xfrm>
              <a:prstGeom prst="straightConnector1">
                <a:avLst/>
              </a:prstGeom>
              <a:noFill/>
              <a:ln cap="flat" cmpd="sng" w="9525">
                <a:solidFill>
                  <a:srgbClr val="000000"/>
                </a:solidFill>
                <a:prstDash val="solid"/>
                <a:round/>
                <a:headEnd len="sm" w="sm" type="none"/>
                <a:tailEnd len="sm" w="sm" type="none"/>
              </a:ln>
            </p:spPr>
          </p:cxnSp>
          <p:sp>
            <p:nvSpPr>
              <p:cNvPr id="573" name="Google Shape;573;p97"/>
              <p:cNvSpPr/>
              <p:nvPr/>
            </p:nvSpPr>
            <p:spPr>
              <a:xfrm>
                <a:off x="603896" y="2598373"/>
                <a:ext cx="1191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4" name="Google Shape;574;p97"/>
            <p:cNvSpPr txBox="1"/>
            <p:nvPr/>
          </p:nvSpPr>
          <p:spPr>
            <a:xfrm>
              <a:off x="4351895" y="3246371"/>
              <a:ext cx="8373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F6B26B"/>
                  </a:solidFill>
                  <a:latin typeface="Montserrat"/>
                  <a:ea typeface="Montserrat"/>
                  <a:cs typeface="Montserrat"/>
                  <a:sym typeface="Montserrat"/>
                </a:rPr>
                <a:t>NOV</a:t>
              </a:r>
              <a:endParaRPr b="1" sz="2000">
                <a:solidFill>
                  <a:srgbClr val="F6B26B"/>
                </a:solidFill>
                <a:latin typeface="Montserrat"/>
                <a:ea typeface="Montserrat"/>
                <a:cs typeface="Montserrat"/>
                <a:sym typeface="Montserrat"/>
              </a:endParaRPr>
            </a:p>
          </p:txBody>
        </p:sp>
        <p:sp>
          <p:nvSpPr>
            <p:cNvPr id="575" name="Google Shape;575;p97"/>
            <p:cNvSpPr txBox="1"/>
            <p:nvPr/>
          </p:nvSpPr>
          <p:spPr>
            <a:xfrm>
              <a:off x="4463876" y="2505366"/>
              <a:ext cx="1913700" cy="53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6B26B"/>
                  </a:solidFill>
                  <a:latin typeface="Montserrat"/>
                  <a:ea typeface="Montserrat"/>
                  <a:cs typeface="Montserrat"/>
                  <a:sym typeface="Montserrat"/>
                </a:rPr>
                <a:t>SCI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nvGrpSpPr>
          <p:cNvPr id="576" name="Google Shape;576;p97"/>
          <p:cNvGrpSpPr/>
          <p:nvPr/>
        </p:nvGrpSpPr>
        <p:grpSpPr>
          <a:xfrm>
            <a:off x="858873" y="1925933"/>
            <a:ext cx="2285475" cy="1661790"/>
            <a:chOff x="786652" y="2442397"/>
            <a:chExt cx="2414404" cy="1137355"/>
          </a:xfrm>
        </p:grpSpPr>
        <p:sp>
          <p:nvSpPr>
            <p:cNvPr id="577" name="Google Shape;577;p97"/>
            <p:cNvSpPr/>
            <p:nvPr/>
          </p:nvSpPr>
          <p:spPr>
            <a:xfrm>
              <a:off x="932600" y="3079475"/>
              <a:ext cx="1958400" cy="133500"/>
            </a:xfrm>
            <a:prstGeom prst="rect">
              <a:avLst/>
            </a:prstGeom>
            <a:solidFill>
              <a:srgbClr val="9FC5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8" name="Google Shape;578;p97"/>
            <p:cNvGrpSpPr/>
            <p:nvPr/>
          </p:nvGrpSpPr>
          <p:grpSpPr>
            <a:xfrm>
              <a:off x="786652" y="2442397"/>
              <a:ext cx="2414404" cy="1137355"/>
              <a:chOff x="786652" y="2442397"/>
              <a:chExt cx="2414404" cy="1137355"/>
            </a:xfrm>
          </p:grpSpPr>
          <p:sp>
            <p:nvSpPr>
              <p:cNvPr id="579" name="Google Shape;579;p97"/>
              <p:cNvSpPr txBox="1"/>
              <p:nvPr/>
            </p:nvSpPr>
            <p:spPr>
              <a:xfrm>
                <a:off x="786652" y="3208352"/>
                <a:ext cx="1069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1155CC"/>
                    </a:solidFill>
                    <a:latin typeface="Montserrat"/>
                    <a:ea typeface="Montserrat"/>
                    <a:cs typeface="Montserrat"/>
                    <a:sym typeface="Montserrat"/>
                  </a:rPr>
                  <a:t>SEPT </a:t>
                </a:r>
                <a:endParaRPr b="1" sz="2000">
                  <a:solidFill>
                    <a:srgbClr val="1155CC"/>
                  </a:solidFill>
                  <a:latin typeface="Montserrat"/>
                  <a:ea typeface="Montserrat"/>
                  <a:cs typeface="Montserrat"/>
                  <a:sym typeface="Montserrat"/>
                </a:endParaRPr>
              </a:p>
            </p:txBody>
          </p:sp>
          <p:grpSp>
            <p:nvGrpSpPr>
              <p:cNvPr id="580" name="Google Shape;580;p97"/>
              <p:cNvGrpSpPr/>
              <p:nvPr/>
            </p:nvGrpSpPr>
            <p:grpSpPr>
              <a:xfrm>
                <a:off x="881038" y="2800057"/>
                <a:ext cx="150000" cy="411832"/>
                <a:chOff x="845588" y="2563693"/>
                <a:chExt cx="150000" cy="411832"/>
              </a:xfrm>
            </p:grpSpPr>
            <p:cxnSp>
              <p:nvCxnSpPr>
                <p:cNvPr id="581" name="Google Shape;581;p97"/>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82" name="Google Shape;582;p97"/>
                <p:cNvSpPr/>
                <p:nvPr/>
              </p:nvSpPr>
              <p:spPr>
                <a:xfrm>
                  <a:off x="845588" y="2563693"/>
                  <a:ext cx="150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3" name="Google Shape;583;p97"/>
              <p:cNvSpPr txBox="1"/>
              <p:nvPr/>
            </p:nvSpPr>
            <p:spPr>
              <a:xfrm>
                <a:off x="786656" y="2442397"/>
                <a:ext cx="2414400" cy="65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900">
                    <a:solidFill>
                      <a:srgbClr val="1155CC"/>
                    </a:solidFill>
                    <a:latin typeface="Montserrat"/>
                    <a:ea typeface="Montserrat"/>
                    <a:cs typeface="Montserrat"/>
                    <a:sym typeface="Montserrat"/>
                  </a:rPr>
                  <a:t>Math </a:t>
                </a:r>
                <a:r>
                  <a:rPr lang="en" sz="1900">
                    <a:solidFill>
                      <a:srgbClr val="0B5394"/>
                    </a:solidFill>
                    <a:latin typeface="Montserrat"/>
                    <a:ea typeface="Montserrat"/>
                    <a:cs typeface="Montserrat"/>
                    <a:sym typeface="Montserrat"/>
                  </a:rPr>
                  <a:t>Content</a:t>
                </a:r>
                <a:endParaRPr sz="1900">
                  <a:solidFill>
                    <a:srgbClr val="0B5394"/>
                  </a:solidFill>
                  <a:latin typeface="Montserrat"/>
                  <a:ea typeface="Montserrat"/>
                  <a:cs typeface="Montserrat"/>
                  <a:sym typeface="Montserrat"/>
                </a:endParaRPr>
              </a:p>
            </p:txBody>
          </p:sp>
        </p:grpSp>
      </p:grpSp>
      <p:grpSp>
        <p:nvGrpSpPr>
          <p:cNvPr id="584" name="Google Shape;584;p97"/>
          <p:cNvGrpSpPr/>
          <p:nvPr/>
        </p:nvGrpSpPr>
        <p:grpSpPr>
          <a:xfrm>
            <a:off x="3342073" y="2305147"/>
            <a:ext cx="2434456" cy="1666777"/>
            <a:chOff x="2644499" y="2702596"/>
            <a:chExt cx="2492532" cy="1101127"/>
          </a:xfrm>
        </p:grpSpPr>
        <p:sp>
          <p:nvSpPr>
            <p:cNvPr id="585" name="Google Shape;585;p97"/>
            <p:cNvSpPr/>
            <p:nvPr/>
          </p:nvSpPr>
          <p:spPr>
            <a:xfrm>
              <a:off x="2890952" y="3079475"/>
              <a:ext cx="1958400" cy="133500"/>
            </a:xfrm>
            <a:prstGeom prst="rect">
              <a:avLst/>
            </a:prstGeom>
            <a:solidFill>
              <a:srgbClr val="3D85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86" name="Google Shape;586;p97"/>
            <p:cNvGrpSpPr/>
            <p:nvPr/>
          </p:nvGrpSpPr>
          <p:grpSpPr>
            <a:xfrm>
              <a:off x="2644499" y="2702596"/>
              <a:ext cx="2492532" cy="1101127"/>
              <a:chOff x="2644499" y="2702596"/>
              <a:chExt cx="2492532" cy="1101127"/>
            </a:xfrm>
          </p:grpSpPr>
          <p:sp>
            <p:nvSpPr>
              <p:cNvPr id="587" name="Google Shape;587;p97"/>
              <p:cNvSpPr txBox="1"/>
              <p:nvPr/>
            </p:nvSpPr>
            <p:spPr>
              <a:xfrm>
                <a:off x="2644499" y="2702596"/>
                <a:ext cx="9912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b="1" lang="en" sz="2000">
                    <a:solidFill>
                      <a:srgbClr val="6AA84F"/>
                    </a:solidFill>
                    <a:latin typeface="Montserrat"/>
                    <a:ea typeface="Montserrat"/>
                    <a:cs typeface="Montserrat"/>
                    <a:sym typeface="Montserrat"/>
                  </a:rPr>
                  <a:t>OCT</a:t>
                </a:r>
                <a:endParaRPr b="1" sz="2000">
                  <a:solidFill>
                    <a:srgbClr val="6AA84F"/>
                  </a:solidFill>
                  <a:latin typeface="Montserrat"/>
                  <a:ea typeface="Montserrat"/>
                  <a:cs typeface="Montserrat"/>
                  <a:sym typeface="Montserrat"/>
                </a:endParaRPr>
              </a:p>
            </p:txBody>
          </p:sp>
          <p:grpSp>
            <p:nvGrpSpPr>
              <p:cNvPr id="588" name="Google Shape;588;p97"/>
              <p:cNvGrpSpPr/>
              <p:nvPr/>
            </p:nvGrpSpPr>
            <p:grpSpPr>
              <a:xfrm rot="10800000">
                <a:off x="2815477" y="3079467"/>
                <a:ext cx="126000" cy="411826"/>
                <a:chOff x="2070096" y="2563699"/>
                <a:chExt cx="126000" cy="411826"/>
              </a:xfrm>
            </p:grpSpPr>
            <p:cxnSp>
              <p:nvCxnSpPr>
                <p:cNvPr id="589" name="Google Shape;589;p97"/>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590" name="Google Shape;590;p97"/>
                <p:cNvSpPr/>
                <p:nvPr/>
              </p:nvSpPr>
              <p:spPr>
                <a:xfrm>
                  <a:off x="2070096" y="2563699"/>
                  <a:ext cx="1260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1" name="Google Shape;591;p97"/>
              <p:cNvSpPr txBox="1"/>
              <p:nvPr/>
            </p:nvSpPr>
            <p:spPr>
              <a:xfrm>
                <a:off x="2743331" y="3444324"/>
                <a:ext cx="23937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 sz="1800">
                    <a:solidFill>
                      <a:srgbClr val="6AA84F"/>
                    </a:solidFill>
                    <a:latin typeface="Montserrat"/>
                    <a:ea typeface="Montserrat"/>
                    <a:cs typeface="Montserrat"/>
                    <a:sym typeface="Montserrat"/>
                  </a:rPr>
                  <a:t>ELA </a:t>
                </a:r>
                <a:r>
                  <a:rPr lang="en" sz="1800">
                    <a:solidFill>
                      <a:srgbClr val="0B5394"/>
                    </a:solidFill>
                    <a:latin typeface="Montserrat"/>
                    <a:ea typeface="Montserrat"/>
                    <a:cs typeface="Montserrat"/>
                    <a:sym typeface="Montserrat"/>
                  </a:rPr>
                  <a:t>Content</a:t>
                </a:r>
                <a:endParaRPr sz="1800">
                  <a:solidFill>
                    <a:srgbClr val="0B5394"/>
                  </a:solidFill>
                  <a:latin typeface="Montserrat"/>
                  <a:ea typeface="Montserrat"/>
                  <a:cs typeface="Montserrat"/>
                  <a:sym typeface="Montserrat"/>
                </a:endParaRPr>
              </a:p>
            </p:txBody>
          </p:sp>
        </p:grpSp>
      </p:grpSp>
      <p:sp>
        <p:nvSpPr>
          <p:cNvPr id="592" name="Google Shape;592;p97"/>
          <p:cNvSpPr txBox="1"/>
          <p:nvPr/>
        </p:nvSpPr>
        <p:spPr>
          <a:xfrm>
            <a:off x="683375" y="464270"/>
            <a:ext cx="70878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434343"/>
                </a:solidFill>
                <a:latin typeface="Montserrat"/>
                <a:ea typeface="Montserrat"/>
                <a:cs typeface="Montserrat"/>
                <a:sym typeface="Montserrat"/>
              </a:rPr>
              <a:t>Content Focus for 3 months</a:t>
            </a:r>
            <a:endParaRPr sz="2400">
              <a:solidFill>
                <a:srgbClr val="434343"/>
              </a:solidFill>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8"/>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598" name="Google Shape;598;p98"/>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599" name="Google Shape;599;p98"/>
          <p:cNvPicPr preferRelativeResize="0"/>
          <p:nvPr/>
        </p:nvPicPr>
        <p:blipFill>
          <a:blip r:embed="rId3">
            <a:alphaModFix/>
          </a:blip>
          <a:stretch>
            <a:fillRect/>
          </a:stretch>
        </p:blipFill>
        <p:spPr>
          <a:xfrm>
            <a:off x="1186463" y="639600"/>
            <a:ext cx="7227024" cy="4073750"/>
          </a:xfrm>
          <a:prstGeom prst="rect">
            <a:avLst/>
          </a:prstGeom>
          <a:noFill/>
          <a:ln>
            <a:noFill/>
          </a:ln>
        </p:spPr>
      </p:pic>
      <p:sp>
        <p:nvSpPr>
          <p:cNvPr id="600" name="Google Shape;600;p98"/>
          <p:cNvSpPr/>
          <p:nvPr/>
        </p:nvSpPr>
        <p:spPr>
          <a:xfrm>
            <a:off x="1171475" y="2014675"/>
            <a:ext cx="7257000" cy="615600"/>
          </a:xfrm>
          <a:prstGeom prst="roundRect">
            <a:avLst>
              <a:gd fmla="val 16667" name="adj"/>
            </a:avLst>
          </a:prstGeom>
          <a:noFill/>
          <a:ln cap="flat" cmpd="sng" w="152400">
            <a:solidFill>
              <a:srgbClr val="B6D7A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98"/>
          <p:cNvSpPr/>
          <p:nvPr/>
        </p:nvSpPr>
        <p:spPr>
          <a:xfrm>
            <a:off x="3553475" y="1581200"/>
            <a:ext cx="4644300" cy="33171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98"/>
          <p:cNvSpPr txBox="1"/>
          <p:nvPr/>
        </p:nvSpPr>
        <p:spPr>
          <a:xfrm>
            <a:off x="5195025" y="1888225"/>
            <a:ext cx="396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grpSp>
        <p:nvGrpSpPr>
          <p:cNvPr id="603" name="Google Shape;603;p98"/>
          <p:cNvGrpSpPr/>
          <p:nvPr/>
        </p:nvGrpSpPr>
        <p:grpSpPr>
          <a:xfrm>
            <a:off x="3824375" y="1878650"/>
            <a:ext cx="4102500" cy="2722200"/>
            <a:chOff x="3824375" y="1878650"/>
            <a:chExt cx="4102500" cy="2722200"/>
          </a:xfrm>
        </p:grpSpPr>
        <p:sp>
          <p:nvSpPr>
            <p:cNvPr id="604" name="Google Shape;604;p98"/>
            <p:cNvSpPr txBox="1"/>
            <p:nvPr/>
          </p:nvSpPr>
          <p:spPr>
            <a:xfrm>
              <a:off x="3824375" y="1878650"/>
              <a:ext cx="4102500" cy="2722200"/>
            </a:xfrm>
            <a:prstGeom prst="rect">
              <a:avLst/>
            </a:prstGeom>
            <a:solidFill>
              <a:schemeClr val="lt1"/>
            </a:solid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t/>
              </a:r>
              <a:endParaRPr>
                <a:latin typeface="Calibri"/>
                <a:ea typeface="Calibri"/>
                <a:cs typeface="Calibri"/>
                <a:sym typeface="Calibri"/>
              </a:endParaRPr>
            </a:p>
          </p:txBody>
        </p:sp>
        <p:sp>
          <p:nvSpPr>
            <p:cNvPr id="605" name="Google Shape;605;p98"/>
            <p:cNvSpPr txBox="1"/>
            <p:nvPr/>
          </p:nvSpPr>
          <p:spPr>
            <a:xfrm>
              <a:off x="3968150" y="1964900"/>
              <a:ext cx="3814800" cy="479400"/>
            </a:xfrm>
            <a:prstGeom prst="rect">
              <a:avLst/>
            </a:prstGeom>
            <a:solidFill>
              <a:srgbClr val="B6D7A8"/>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chemeClr val="lt1"/>
                  </a:solidFill>
                  <a:latin typeface="Montserrat"/>
                  <a:ea typeface="Montserrat"/>
                  <a:cs typeface="Montserrat"/>
                  <a:sym typeface="Montserrat"/>
                </a:rPr>
                <a:t>Prioritize Standards</a:t>
              </a:r>
              <a:endParaRPr b="1" sz="2000">
                <a:solidFill>
                  <a:schemeClr val="lt1"/>
                </a:solidFill>
                <a:latin typeface="Montserrat"/>
                <a:ea typeface="Montserrat"/>
                <a:cs typeface="Montserrat"/>
                <a:sym typeface="Montserrat"/>
              </a:endParaRPr>
            </a:p>
          </p:txBody>
        </p:sp>
        <p:sp>
          <p:nvSpPr>
            <p:cNvPr id="606" name="Google Shape;606;p98"/>
            <p:cNvSpPr txBox="1"/>
            <p:nvPr/>
          </p:nvSpPr>
          <p:spPr>
            <a:xfrm>
              <a:off x="3912225" y="2415900"/>
              <a:ext cx="3882000" cy="1111800"/>
            </a:xfrm>
            <a:prstGeom prst="rect">
              <a:avLst/>
            </a:prstGeom>
            <a:solidFill>
              <a:schemeClr val="lt1"/>
            </a:solidFill>
            <a:ln>
              <a:noFill/>
            </a:ln>
          </p:spPr>
          <p:txBody>
            <a:bodyPr anchorCtr="0" anchor="t" bIns="91425" lIns="91425" spcFirstLastPara="1" rIns="91425" wrap="square" tIns="91425">
              <a:noAutofit/>
            </a:bodyPr>
            <a:lstStyle/>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After looking at the standard(s), what should students know and be able to do?</a:t>
              </a:r>
              <a:endParaRPr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What is the criteria at each level of proficiency?</a:t>
              </a:r>
              <a:endParaRPr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What critical background do students need to be proficient in this standard(s)?</a:t>
              </a:r>
              <a:endParaRPr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How will the lessons progress with the skills and concepts in this standard?</a:t>
              </a:r>
              <a:endParaRPr sz="1300">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p99"/>
          <p:cNvPicPr preferRelativeResize="0"/>
          <p:nvPr/>
        </p:nvPicPr>
        <p:blipFill>
          <a:blip r:embed="rId3">
            <a:alphaModFix/>
          </a:blip>
          <a:stretch>
            <a:fillRect/>
          </a:stretch>
        </p:blipFill>
        <p:spPr>
          <a:xfrm>
            <a:off x="301338" y="201575"/>
            <a:ext cx="7227024" cy="4073750"/>
          </a:xfrm>
          <a:prstGeom prst="rect">
            <a:avLst/>
          </a:prstGeom>
          <a:noFill/>
          <a:ln>
            <a:noFill/>
          </a:ln>
        </p:spPr>
      </p:pic>
      <p:sp>
        <p:nvSpPr>
          <p:cNvPr id="612" name="Google Shape;612;p99"/>
          <p:cNvSpPr/>
          <p:nvPr/>
        </p:nvSpPr>
        <p:spPr>
          <a:xfrm>
            <a:off x="207125" y="1577425"/>
            <a:ext cx="7383300" cy="652500"/>
          </a:xfrm>
          <a:prstGeom prst="roundRect">
            <a:avLst>
              <a:gd fmla="val 16667" name="adj"/>
            </a:avLst>
          </a:prstGeom>
          <a:noFill/>
          <a:ln cap="flat" cmpd="sng" w="76200">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9"/>
          <p:cNvSpPr/>
          <p:nvPr/>
        </p:nvSpPr>
        <p:spPr>
          <a:xfrm>
            <a:off x="128025" y="201575"/>
            <a:ext cx="8222700" cy="4138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99"/>
          <p:cNvSpPr txBox="1"/>
          <p:nvPr>
            <p:ph idx="1" type="subTitle"/>
          </p:nvPr>
        </p:nvSpPr>
        <p:spPr>
          <a:xfrm>
            <a:off x="517750" y="395400"/>
            <a:ext cx="7713900" cy="53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688"/>
              <a:buNone/>
            </a:pPr>
            <a:r>
              <a:rPr lang="en" sz="2575">
                <a:solidFill>
                  <a:srgbClr val="1155CC"/>
                </a:solidFill>
                <a:latin typeface="Montserrat"/>
                <a:ea typeface="Montserrat"/>
                <a:cs typeface="Montserrat"/>
                <a:sym typeface="Montserrat"/>
              </a:rPr>
              <a:t>Prioritize the Standard-Elementary</a:t>
            </a:r>
            <a:endParaRPr sz="2575">
              <a:solidFill>
                <a:srgbClr val="1155CC"/>
              </a:solidFill>
              <a:latin typeface="Montserrat"/>
              <a:ea typeface="Montserrat"/>
              <a:cs typeface="Montserrat"/>
              <a:sym typeface="Montserrat"/>
            </a:endParaRPr>
          </a:p>
        </p:txBody>
      </p:sp>
      <p:sp>
        <p:nvSpPr>
          <p:cNvPr id="615" name="Google Shape;615;p99"/>
          <p:cNvSpPr txBox="1"/>
          <p:nvPr>
            <p:ph idx="2" type="body"/>
          </p:nvPr>
        </p:nvSpPr>
        <p:spPr>
          <a:xfrm>
            <a:off x="4562125" y="1510500"/>
            <a:ext cx="4097700" cy="3154500"/>
          </a:xfrm>
          <a:prstGeom prst="rect">
            <a:avLst/>
          </a:prstGeom>
          <a:noFill/>
          <a:ln>
            <a:noFill/>
          </a:ln>
        </p:spPr>
        <p:txBody>
          <a:bodyPr anchorCtr="0" anchor="ctr" bIns="91425" lIns="91425" spcFirstLastPara="1" rIns="91425" wrap="square" tIns="91425">
            <a:noAutofit/>
          </a:bodyPr>
          <a:lstStyle/>
          <a:p>
            <a:pPr indent="0" lvl="0" marL="0" rtl="0" algn="l">
              <a:lnSpc>
                <a:spcPct val="140000"/>
              </a:lnSpc>
              <a:spcBef>
                <a:spcPts val="0"/>
              </a:spcBef>
              <a:spcAft>
                <a:spcPts val="0"/>
              </a:spcAft>
              <a:buSzPts val="350"/>
              <a:buNone/>
            </a:pPr>
            <a:r>
              <a:rPr lang="en" sz="1800" u="sng">
                <a:solidFill>
                  <a:schemeClr val="hlink"/>
                </a:solidFill>
                <a:latin typeface="Montserrat"/>
                <a:ea typeface="Montserrat"/>
                <a:cs typeface="Montserrat"/>
                <a:sym typeface="Montserrat"/>
                <a:hlinkClick r:id="rId4"/>
              </a:rPr>
              <a:t>Curriculum and Instruction Intranet Page</a:t>
            </a:r>
            <a:r>
              <a:rPr lang="en" sz="1800">
                <a:solidFill>
                  <a:schemeClr val="accent2"/>
                </a:solidFill>
                <a:latin typeface="Montserrat"/>
                <a:ea typeface="Montserrat"/>
                <a:cs typeface="Montserrat"/>
                <a:sym typeface="Montserrat"/>
              </a:rPr>
              <a:t>    </a:t>
            </a:r>
            <a:endParaRPr sz="1800">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SzPts val="350"/>
              <a:buNone/>
            </a:pPr>
            <a:r>
              <a:rPr lang="en" sz="1800" u="sng">
                <a:solidFill>
                  <a:schemeClr val="hlink"/>
                </a:solidFill>
                <a:latin typeface="Montserrat"/>
                <a:ea typeface="Montserrat"/>
                <a:cs typeface="Montserrat"/>
                <a:sym typeface="Montserrat"/>
                <a:hlinkClick r:id="rId5"/>
              </a:rPr>
              <a:t>PBL Library</a:t>
            </a:r>
            <a:r>
              <a:rPr lang="en" sz="1800">
                <a:solidFill>
                  <a:schemeClr val="hlink"/>
                </a:solidFill>
                <a:uFill>
                  <a:noFill/>
                </a:uFill>
                <a:latin typeface="Montserrat"/>
                <a:ea typeface="Montserrat"/>
                <a:cs typeface="Montserrat"/>
                <a:sym typeface="Montserrat"/>
                <a:hlinkClick r:id="rId6"/>
              </a:rPr>
              <a:t>  </a:t>
            </a:r>
            <a:r>
              <a:rPr lang="en" sz="1800" u="sng">
                <a:solidFill>
                  <a:schemeClr val="hlink"/>
                </a:solidFill>
                <a:latin typeface="Montserrat"/>
                <a:ea typeface="Montserrat"/>
                <a:cs typeface="Montserrat"/>
                <a:sym typeface="Montserrat"/>
                <a:hlinkClick r:id="rId7"/>
              </a:rPr>
              <a:t>(Proficiency Scales)</a:t>
            </a:r>
            <a:endParaRPr sz="1800">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SzPts val="350"/>
              <a:buNone/>
            </a:pPr>
            <a:r>
              <a:rPr lang="en" sz="1800" u="sng">
                <a:solidFill>
                  <a:schemeClr val="hlink"/>
                </a:solidFill>
                <a:latin typeface="Montserrat"/>
                <a:ea typeface="Montserrat"/>
                <a:cs typeface="Montserrat"/>
                <a:sym typeface="Montserrat"/>
                <a:hlinkClick r:id="rId8"/>
              </a:rPr>
              <a:t>ELA Core Standards</a:t>
            </a:r>
            <a:endParaRPr sz="1800">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SzPts val="350"/>
              <a:buNone/>
            </a:pPr>
            <a:r>
              <a:rPr lang="en" sz="1800" u="sng">
                <a:solidFill>
                  <a:schemeClr val="hlink"/>
                </a:solidFill>
                <a:latin typeface="Montserrat"/>
                <a:ea typeface="Montserrat"/>
                <a:cs typeface="Montserrat"/>
                <a:sym typeface="Montserrat"/>
                <a:hlinkClick r:id="rId9"/>
              </a:rPr>
              <a:t>ELA Curriculum Maps </a:t>
            </a:r>
            <a:endParaRPr sz="1800">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SzPts val="350"/>
              <a:buNone/>
            </a:pPr>
            <a:r>
              <a:rPr lang="en" sz="1800" u="sng">
                <a:solidFill>
                  <a:schemeClr val="hlink"/>
                </a:solidFill>
                <a:latin typeface="Montserrat"/>
                <a:ea typeface="Montserrat"/>
                <a:cs typeface="Montserrat"/>
                <a:sym typeface="Montserrat"/>
                <a:hlinkClick r:id="rId10"/>
              </a:rPr>
              <a:t>Vertical Alignment</a:t>
            </a:r>
            <a:endParaRPr sz="1800">
              <a:solidFill>
                <a:schemeClr val="accent2"/>
              </a:solidFill>
              <a:latin typeface="Montserrat"/>
              <a:ea typeface="Montserrat"/>
              <a:cs typeface="Montserrat"/>
              <a:sym typeface="Montserrat"/>
            </a:endParaRPr>
          </a:p>
          <a:p>
            <a:pPr indent="0" lvl="0" marL="0" rtl="0" algn="l">
              <a:lnSpc>
                <a:spcPct val="140000"/>
              </a:lnSpc>
              <a:spcBef>
                <a:spcPts val="0"/>
              </a:spcBef>
              <a:spcAft>
                <a:spcPts val="0"/>
              </a:spcAft>
              <a:buSzPts val="350"/>
              <a:buNone/>
            </a:pPr>
            <a:r>
              <a:rPr lang="en" sz="1800" u="sng">
                <a:solidFill>
                  <a:schemeClr val="hlink"/>
                </a:solidFill>
                <a:latin typeface="Montserrat"/>
                <a:ea typeface="Montserrat"/>
                <a:cs typeface="Montserrat"/>
                <a:sym typeface="Montserrat"/>
                <a:hlinkClick r:id="rId11"/>
              </a:rPr>
              <a:t>Crosswalk</a:t>
            </a:r>
            <a:endParaRPr sz="1800">
              <a:solidFill>
                <a:schemeClr val="accent2"/>
              </a:solidFill>
              <a:latin typeface="Montserrat"/>
              <a:ea typeface="Montserrat"/>
              <a:cs typeface="Montserrat"/>
              <a:sym typeface="Montserrat"/>
            </a:endParaRPr>
          </a:p>
          <a:p>
            <a:pPr indent="457200" lvl="0" marL="0" rtl="0" algn="l">
              <a:lnSpc>
                <a:spcPct val="140000"/>
              </a:lnSpc>
              <a:spcBef>
                <a:spcPts val="0"/>
              </a:spcBef>
              <a:spcAft>
                <a:spcPts val="0"/>
              </a:spcAft>
              <a:buSzPts val="350"/>
              <a:buNone/>
            </a:pPr>
            <a:r>
              <a:rPr lang="en" sz="1800">
                <a:solidFill>
                  <a:schemeClr val="accent2"/>
                </a:solidFill>
                <a:latin typeface="Montserrat"/>
                <a:ea typeface="Montserrat"/>
                <a:cs typeface="Montserrat"/>
                <a:sym typeface="Montserrat"/>
              </a:rPr>
              <a:t>    </a:t>
            </a:r>
            <a:endParaRPr sz="1800">
              <a:solidFill>
                <a:schemeClr val="accent2"/>
              </a:solidFill>
              <a:latin typeface="Montserrat"/>
              <a:ea typeface="Montserrat"/>
              <a:cs typeface="Montserrat"/>
              <a:sym typeface="Montserrat"/>
            </a:endParaRPr>
          </a:p>
        </p:txBody>
      </p:sp>
      <p:sp>
        <p:nvSpPr>
          <p:cNvPr id="616" name="Google Shape;616;p99"/>
          <p:cNvSpPr txBox="1"/>
          <p:nvPr/>
        </p:nvSpPr>
        <p:spPr>
          <a:xfrm>
            <a:off x="692650" y="1280225"/>
            <a:ext cx="3745800" cy="338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2100"/>
              </a:spcBef>
              <a:spcAft>
                <a:spcPts val="0"/>
              </a:spcAft>
              <a:buNone/>
            </a:pPr>
            <a:r>
              <a:rPr b="1" lang="en" sz="1900">
                <a:solidFill>
                  <a:schemeClr val="accent6"/>
                </a:solidFill>
                <a:latin typeface="Montserrat"/>
                <a:ea typeface="Montserrat"/>
                <a:cs typeface="Montserrat"/>
                <a:sym typeface="Montserrat"/>
              </a:rPr>
              <a:t>What should the student be able to know and do?</a:t>
            </a:r>
            <a:endParaRPr b="1" sz="1900">
              <a:solidFill>
                <a:schemeClr val="accent6"/>
              </a:solidFill>
              <a:latin typeface="Montserrat"/>
              <a:ea typeface="Montserrat"/>
              <a:cs typeface="Montserrat"/>
              <a:sym typeface="Montserrat"/>
            </a:endParaRPr>
          </a:p>
          <a:p>
            <a:pPr indent="0" lvl="0" marL="0" rtl="0" algn="l">
              <a:lnSpc>
                <a:spcPct val="115000"/>
              </a:lnSpc>
              <a:spcBef>
                <a:spcPts val="2100"/>
              </a:spcBef>
              <a:spcAft>
                <a:spcPts val="0"/>
              </a:spcAft>
              <a:buNone/>
            </a:pPr>
            <a:r>
              <a:rPr b="1" lang="en" sz="1900">
                <a:solidFill>
                  <a:schemeClr val="accent6"/>
                </a:solidFill>
                <a:latin typeface="Montserrat"/>
                <a:ea typeface="Montserrat"/>
                <a:cs typeface="Montserrat"/>
                <a:sym typeface="Montserrat"/>
              </a:rPr>
              <a:t>What critical background do they need to become proficient?</a:t>
            </a:r>
            <a:endParaRPr b="1" sz="1900">
              <a:solidFill>
                <a:schemeClr val="accent6"/>
              </a:solidFill>
              <a:latin typeface="Montserrat"/>
              <a:ea typeface="Montserrat"/>
              <a:cs typeface="Montserrat"/>
              <a:sym typeface="Montserrat"/>
            </a:endParaRPr>
          </a:p>
          <a:p>
            <a:pPr indent="0" lvl="0" marL="0" rtl="0" algn="l">
              <a:lnSpc>
                <a:spcPct val="115000"/>
              </a:lnSpc>
              <a:spcBef>
                <a:spcPts val="2100"/>
              </a:spcBef>
              <a:spcAft>
                <a:spcPts val="0"/>
              </a:spcAft>
              <a:buNone/>
            </a:pPr>
            <a:r>
              <a:rPr b="1" lang="en" sz="1900">
                <a:solidFill>
                  <a:schemeClr val="accent6"/>
                </a:solidFill>
                <a:latin typeface="Montserrat"/>
                <a:ea typeface="Montserrat"/>
                <a:cs typeface="Montserrat"/>
                <a:sym typeface="Montserrat"/>
              </a:rPr>
              <a:t>How will the lessons progress over time?</a:t>
            </a:r>
            <a:endParaRPr b="1" sz="1900">
              <a:solidFill>
                <a:schemeClr val="accent6"/>
              </a:solidFill>
              <a:latin typeface="Montserrat"/>
              <a:ea typeface="Montserrat"/>
              <a:cs typeface="Montserrat"/>
              <a:sym typeface="Montserrat"/>
            </a:endParaRPr>
          </a:p>
          <a:p>
            <a:pPr indent="0" lvl="0" marL="0" rtl="0" algn="l">
              <a:spcBef>
                <a:spcPts val="2100"/>
              </a:spcBef>
              <a:spcAft>
                <a:spcPts val="0"/>
              </a:spcAft>
              <a:buNone/>
            </a:pPr>
            <a:r>
              <a:t/>
            </a:r>
            <a:endParaRPr sz="1300">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100"/>
          <p:cNvSpPr txBox="1"/>
          <p:nvPr>
            <p:ph type="title"/>
          </p:nvPr>
        </p:nvSpPr>
        <p:spPr>
          <a:xfrm>
            <a:off x="8572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Clr>
                <a:schemeClr val="dk1"/>
              </a:buClr>
              <a:buSzPts val="1100"/>
              <a:buFont typeface="Arial"/>
              <a:buNone/>
            </a:pPr>
            <a:r>
              <a:rPr b="1" lang="en" sz="2600">
                <a:solidFill>
                  <a:srgbClr val="1155CC"/>
                </a:solidFill>
                <a:latin typeface="Montserrat"/>
                <a:ea typeface="Montserrat"/>
                <a:cs typeface="Montserrat"/>
                <a:sym typeface="Montserrat"/>
              </a:rPr>
              <a:t>Elementary ELA Curriculum Forage Activity </a:t>
            </a:r>
            <a:endParaRPr b="1" sz="2600">
              <a:solidFill>
                <a:srgbClr val="1155CC"/>
              </a:solidFill>
              <a:latin typeface="Montserrat"/>
              <a:ea typeface="Montserrat"/>
              <a:cs typeface="Montserrat"/>
              <a:sym typeface="Montserrat"/>
            </a:endParaRPr>
          </a:p>
        </p:txBody>
      </p:sp>
      <p:sp>
        <p:nvSpPr>
          <p:cNvPr id="622" name="Google Shape;622;p100"/>
          <p:cNvSpPr txBox="1"/>
          <p:nvPr>
            <p:ph idx="1" type="body"/>
          </p:nvPr>
        </p:nvSpPr>
        <p:spPr>
          <a:xfrm>
            <a:off x="857250" y="1042425"/>
            <a:ext cx="7886700" cy="3538200"/>
          </a:xfrm>
          <a:prstGeom prst="rect">
            <a:avLst/>
          </a:prstGeom>
        </p:spPr>
        <p:txBody>
          <a:bodyPr anchorCtr="0" anchor="t" bIns="34275" lIns="68575" spcFirstLastPara="1" rIns="68575" wrap="square" tIns="34275">
            <a:noAutofit/>
          </a:bodyPr>
          <a:lstStyle/>
          <a:p>
            <a:pPr indent="-336550" lvl="0" marL="457200" rtl="0" algn="l">
              <a:lnSpc>
                <a:spcPct val="115000"/>
              </a:lnSpc>
              <a:spcBef>
                <a:spcPts val="800"/>
              </a:spcBef>
              <a:spcAft>
                <a:spcPts val="0"/>
              </a:spcAft>
              <a:buSzPts val="1700"/>
              <a:buAutoNum type="arabicPeriod"/>
            </a:pPr>
            <a:r>
              <a:rPr lang="en" sz="2400">
                <a:latin typeface="Montserrat"/>
                <a:ea typeface="Montserrat"/>
                <a:cs typeface="Montserrat"/>
                <a:sym typeface="Montserrat"/>
              </a:rPr>
              <a:t>Go to the </a:t>
            </a:r>
            <a:r>
              <a:rPr b="1" lang="en" sz="2400">
                <a:solidFill>
                  <a:srgbClr val="E69138"/>
                </a:solidFill>
                <a:latin typeface="Montserrat"/>
                <a:ea typeface="Montserrat"/>
                <a:cs typeface="Montserrat"/>
                <a:sym typeface="Montserrat"/>
              </a:rPr>
              <a:t>GSD Intranet</a:t>
            </a:r>
            <a:endParaRPr sz="2400">
              <a:latin typeface="Montserrat"/>
              <a:ea typeface="Montserrat"/>
              <a:cs typeface="Montserrat"/>
              <a:sym typeface="Montserrat"/>
            </a:endParaRPr>
          </a:p>
          <a:p>
            <a:pPr indent="-336550" lvl="0" marL="457200" rtl="0" algn="l">
              <a:lnSpc>
                <a:spcPct val="115000"/>
              </a:lnSpc>
              <a:spcBef>
                <a:spcPts val="0"/>
              </a:spcBef>
              <a:spcAft>
                <a:spcPts val="0"/>
              </a:spcAft>
              <a:buSzPts val="1700"/>
              <a:buAutoNum type="arabicPeriod"/>
            </a:pPr>
            <a:r>
              <a:rPr lang="en" sz="2400">
                <a:latin typeface="Montserrat"/>
                <a:ea typeface="Montserrat"/>
                <a:cs typeface="Montserrat"/>
                <a:sym typeface="Montserrat"/>
              </a:rPr>
              <a:t>C</a:t>
            </a:r>
            <a:r>
              <a:rPr lang="en" sz="2400">
                <a:latin typeface="Montserrat"/>
                <a:ea typeface="Montserrat"/>
                <a:cs typeface="Montserrat"/>
                <a:sym typeface="Montserrat"/>
              </a:rPr>
              <a:t>lick on </a:t>
            </a:r>
            <a:r>
              <a:rPr b="1" lang="en" sz="2400">
                <a:solidFill>
                  <a:srgbClr val="1155CC"/>
                </a:solidFill>
                <a:latin typeface="Montserrat"/>
                <a:ea typeface="Montserrat"/>
                <a:cs typeface="Montserrat"/>
                <a:sym typeface="Montserrat"/>
              </a:rPr>
              <a:t>Departments</a:t>
            </a:r>
            <a:r>
              <a:rPr lang="en" sz="2400">
                <a:latin typeface="Montserrat"/>
                <a:ea typeface="Montserrat"/>
                <a:cs typeface="Montserrat"/>
                <a:sym typeface="Montserrat"/>
              </a:rPr>
              <a:t>, and </a:t>
            </a:r>
            <a:r>
              <a:rPr b="1" lang="en" sz="2400">
                <a:solidFill>
                  <a:srgbClr val="1155CC"/>
                </a:solidFill>
                <a:latin typeface="Montserrat"/>
                <a:ea typeface="Montserrat"/>
                <a:cs typeface="Montserrat"/>
                <a:sym typeface="Montserrat"/>
              </a:rPr>
              <a:t>Curriculum and Instruction</a:t>
            </a:r>
            <a:endParaRPr b="1" sz="2400">
              <a:solidFill>
                <a:srgbClr val="1155CC"/>
              </a:solidFill>
              <a:latin typeface="Montserrat"/>
              <a:ea typeface="Montserrat"/>
              <a:cs typeface="Montserrat"/>
              <a:sym typeface="Montserrat"/>
            </a:endParaRPr>
          </a:p>
          <a:p>
            <a:pPr indent="-336550" lvl="0" marL="457200" rtl="0" algn="l">
              <a:lnSpc>
                <a:spcPct val="115000"/>
              </a:lnSpc>
              <a:spcBef>
                <a:spcPts val="0"/>
              </a:spcBef>
              <a:spcAft>
                <a:spcPts val="0"/>
              </a:spcAft>
              <a:buSzPts val="1700"/>
              <a:buAutoNum type="arabicPeriod"/>
            </a:pPr>
            <a:r>
              <a:rPr lang="en" sz="2400">
                <a:latin typeface="Montserrat"/>
                <a:ea typeface="Montserrat"/>
                <a:cs typeface="Montserrat"/>
                <a:sym typeface="Montserrat"/>
              </a:rPr>
              <a:t>Click on </a:t>
            </a:r>
            <a:r>
              <a:rPr b="1" lang="en" sz="2400">
                <a:solidFill>
                  <a:srgbClr val="6D9EEB"/>
                </a:solidFill>
                <a:latin typeface="Montserrat"/>
                <a:ea typeface="Montserrat"/>
                <a:cs typeface="Montserrat"/>
                <a:sym typeface="Montserrat"/>
              </a:rPr>
              <a:t>Elementary Pages</a:t>
            </a:r>
            <a:r>
              <a:rPr lang="en" sz="2400">
                <a:latin typeface="Montserrat"/>
                <a:ea typeface="Montserrat"/>
                <a:cs typeface="Montserrat"/>
                <a:sym typeface="Montserrat"/>
              </a:rPr>
              <a:t>, then </a:t>
            </a:r>
            <a:r>
              <a:rPr b="1" lang="en" sz="2400">
                <a:solidFill>
                  <a:srgbClr val="3C78D8"/>
                </a:solidFill>
                <a:latin typeface="Montserrat"/>
                <a:ea typeface="Montserrat"/>
                <a:cs typeface="Montserrat"/>
                <a:sym typeface="Montserrat"/>
              </a:rPr>
              <a:t>3rd grade</a:t>
            </a:r>
            <a:endParaRPr b="1" sz="2400">
              <a:solidFill>
                <a:srgbClr val="3C78D8"/>
              </a:solidFill>
              <a:latin typeface="Montserrat"/>
              <a:ea typeface="Montserrat"/>
              <a:cs typeface="Montserrat"/>
              <a:sym typeface="Montserrat"/>
            </a:endParaRPr>
          </a:p>
          <a:p>
            <a:pPr indent="-336550" lvl="0" marL="457200" rtl="0" algn="l">
              <a:lnSpc>
                <a:spcPct val="115000"/>
              </a:lnSpc>
              <a:spcBef>
                <a:spcPts val="0"/>
              </a:spcBef>
              <a:spcAft>
                <a:spcPts val="0"/>
              </a:spcAft>
              <a:buSzPts val="1700"/>
              <a:buAutoNum type="arabicPeriod"/>
            </a:pPr>
            <a:r>
              <a:rPr lang="en" sz="2400">
                <a:latin typeface="Montserrat"/>
                <a:ea typeface="Montserrat"/>
                <a:cs typeface="Montserrat"/>
                <a:sym typeface="Montserrat"/>
              </a:rPr>
              <a:t>Under the </a:t>
            </a:r>
            <a:r>
              <a:rPr b="1" lang="en" sz="2400">
                <a:solidFill>
                  <a:srgbClr val="990000"/>
                </a:solidFill>
                <a:latin typeface="Montserrat"/>
                <a:ea typeface="Montserrat"/>
                <a:cs typeface="Montserrat"/>
                <a:sym typeface="Montserrat"/>
              </a:rPr>
              <a:t>Reading </a:t>
            </a:r>
            <a:r>
              <a:rPr lang="en" sz="2400">
                <a:latin typeface="Montserrat"/>
                <a:ea typeface="Montserrat"/>
                <a:cs typeface="Montserrat"/>
                <a:sym typeface="Montserrat"/>
              </a:rPr>
              <a:t>header, click on the </a:t>
            </a:r>
            <a:r>
              <a:rPr b="1" lang="en" sz="2400">
                <a:solidFill>
                  <a:srgbClr val="990000"/>
                </a:solidFill>
                <a:latin typeface="Montserrat"/>
                <a:ea typeface="Montserrat"/>
                <a:cs typeface="Montserrat"/>
                <a:sym typeface="Montserrat"/>
              </a:rPr>
              <a:t>3rd grade ELA Page</a:t>
            </a:r>
            <a:endParaRPr b="1" sz="2400">
              <a:solidFill>
                <a:srgbClr val="990000"/>
              </a:solidFill>
              <a:latin typeface="Montserrat"/>
              <a:ea typeface="Montserrat"/>
              <a:cs typeface="Montserrat"/>
              <a:sym typeface="Montserrat"/>
            </a:endParaRPr>
          </a:p>
          <a:p>
            <a:pPr indent="-336550" lvl="0" marL="457200" rtl="0" algn="l">
              <a:lnSpc>
                <a:spcPct val="115000"/>
              </a:lnSpc>
              <a:spcBef>
                <a:spcPts val="0"/>
              </a:spcBef>
              <a:spcAft>
                <a:spcPts val="0"/>
              </a:spcAft>
              <a:buSzPts val="1700"/>
              <a:buAutoNum type="arabicPeriod"/>
            </a:pPr>
            <a:r>
              <a:rPr lang="en" sz="2400">
                <a:latin typeface="Montserrat"/>
                <a:ea typeface="Montserrat"/>
                <a:cs typeface="Montserrat"/>
                <a:sym typeface="Montserrat"/>
              </a:rPr>
              <a:t>L</a:t>
            </a:r>
            <a:r>
              <a:rPr lang="en" sz="2400">
                <a:latin typeface="Montserrat"/>
                <a:ea typeface="Montserrat"/>
                <a:cs typeface="Montserrat"/>
                <a:sym typeface="Montserrat"/>
              </a:rPr>
              <a:t>ocate the </a:t>
            </a:r>
            <a:r>
              <a:rPr b="1" lang="en" sz="2400">
                <a:solidFill>
                  <a:srgbClr val="6AA84F"/>
                </a:solidFill>
                <a:latin typeface="Montserrat"/>
                <a:ea typeface="Montserrat"/>
                <a:cs typeface="Montserrat"/>
                <a:sym typeface="Montserrat"/>
              </a:rPr>
              <a:t>NEW ELA Crosswalk</a:t>
            </a:r>
            <a:r>
              <a:rPr lang="en" sz="2400">
                <a:latin typeface="Montserrat"/>
                <a:ea typeface="Montserrat"/>
                <a:cs typeface="Montserrat"/>
                <a:sym typeface="Montserrat"/>
              </a:rPr>
              <a:t>, and </a:t>
            </a:r>
            <a:r>
              <a:rPr b="1" lang="en" sz="2400">
                <a:solidFill>
                  <a:srgbClr val="38761D"/>
                </a:solidFill>
                <a:latin typeface="Montserrat"/>
                <a:ea typeface="Montserrat"/>
                <a:cs typeface="Montserrat"/>
                <a:sym typeface="Montserrat"/>
              </a:rPr>
              <a:t>NEW Vertical Alignment links</a:t>
            </a:r>
            <a:r>
              <a:rPr lang="en" sz="2400">
                <a:latin typeface="Montserrat"/>
                <a:ea typeface="Montserrat"/>
                <a:cs typeface="Montserrat"/>
                <a:sym typeface="Montserrat"/>
              </a:rPr>
              <a:t> in the left column</a:t>
            </a:r>
            <a:endParaRPr sz="2400">
              <a:latin typeface="Montserrat"/>
              <a:ea typeface="Montserrat"/>
              <a:cs typeface="Montserrat"/>
              <a:sym typeface="Montserrat"/>
            </a:endParaRPr>
          </a:p>
          <a:p>
            <a:pPr indent="0" lvl="0" marL="0" rtl="0" algn="l">
              <a:lnSpc>
                <a:spcPct val="115000"/>
              </a:lnSpc>
              <a:spcBef>
                <a:spcPts val="800"/>
              </a:spcBef>
              <a:spcAft>
                <a:spcPts val="0"/>
              </a:spcAft>
              <a:buNone/>
            </a:pPr>
            <a:r>
              <a:t/>
            </a:r>
            <a:endParaRPr sz="2400">
              <a:solidFill>
                <a:srgbClr val="000000"/>
              </a:solidFill>
              <a:latin typeface="Montserrat"/>
              <a:ea typeface="Montserrat"/>
              <a:cs typeface="Montserrat"/>
              <a:sym typeface="Montserrat"/>
            </a:endParaRPr>
          </a:p>
          <a:p>
            <a:pPr indent="0" lvl="0" marL="0" rtl="0" algn="l">
              <a:spcBef>
                <a:spcPts val="800"/>
              </a:spcBef>
              <a:spcAft>
                <a:spcPts val="0"/>
              </a:spcAft>
              <a:buNone/>
            </a:pPr>
            <a:r>
              <a:t/>
            </a:r>
            <a:endParaRPr sz="2400">
              <a:solidFill>
                <a:srgbClr val="000000"/>
              </a:solidFill>
              <a:latin typeface="Montserrat"/>
              <a:ea typeface="Montserrat"/>
              <a:cs typeface="Montserrat"/>
              <a:sym typeface="Montserrat"/>
            </a:endParaRPr>
          </a:p>
        </p:txBody>
      </p:sp>
      <p:sp>
        <p:nvSpPr>
          <p:cNvPr id="623" name="Google Shape;623;p100"/>
          <p:cNvSpPr txBox="1"/>
          <p:nvPr/>
        </p:nvSpPr>
        <p:spPr>
          <a:xfrm>
            <a:off x="1852225" y="4504000"/>
            <a:ext cx="4999200" cy="52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u="sng">
                <a:solidFill>
                  <a:schemeClr val="hlink"/>
                </a:solidFill>
                <a:latin typeface="Calibri"/>
                <a:ea typeface="Calibri"/>
                <a:cs typeface="Calibri"/>
                <a:sym typeface="Calibri"/>
                <a:hlinkClick r:id="rId3"/>
              </a:rPr>
              <a:t>Link to the Elementary ELA Website</a:t>
            </a:r>
            <a:endParaRPr sz="24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627" name="Shape 627"/>
        <p:cNvGrpSpPr/>
        <p:nvPr/>
      </p:nvGrpSpPr>
      <p:grpSpPr>
        <a:xfrm>
          <a:off x="0" y="0"/>
          <a:ext cx="0" cy="0"/>
          <a:chOff x="0" y="0"/>
          <a:chExt cx="0" cy="0"/>
        </a:xfrm>
      </p:grpSpPr>
      <p:pic>
        <p:nvPicPr>
          <p:cNvPr descr="poll-type-id" id="628" name="Google Shape;628;p101">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629" name="Google Shape;629;p101">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630" name="Google Shape;630;p101"/>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200">
                <a:solidFill>
                  <a:srgbClr val="674EA7"/>
                </a:solidFill>
                <a:latin typeface="Roboto"/>
                <a:ea typeface="Roboto"/>
                <a:cs typeface="Roboto"/>
                <a:sym typeface="Roboto"/>
              </a:rPr>
              <a:t>On the ELA Crosswalk, what old standards correlate to the 3.R.8 new ELA standard?</a:t>
            </a:r>
            <a:endParaRPr b="1" sz="3200">
              <a:solidFill>
                <a:srgbClr val="674EA7"/>
              </a:solidFill>
              <a:latin typeface="Roboto"/>
              <a:ea typeface="Roboto"/>
              <a:cs typeface="Roboto"/>
              <a:sym typeface="Roboto"/>
            </a:endParaRPr>
          </a:p>
        </p:txBody>
      </p:sp>
      <p:sp>
        <p:nvSpPr>
          <p:cNvPr descr="footer-id" id="631" name="Google Shape;631;p101"/>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632" name="Google Shape;632;p101"/>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B5B5B"/>
                </a:solidFill>
                <a:latin typeface="Roboto"/>
                <a:ea typeface="Roboto"/>
                <a:cs typeface="Roboto"/>
                <a:sym typeface="Roboto"/>
              </a:rPr>
              <a:t>Click </a:t>
            </a:r>
            <a:r>
              <a:rPr b="1" lang="en">
                <a:solidFill>
                  <a:srgbClr val="5B5B5B"/>
                </a:solidFill>
                <a:latin typeface="Roboto"/>
                <a:ea typeface="Roboto"/>
                <a:cs typeface="Roboto"/>
                <a:sym typeface="Roboto"/>
              </a:rPr>
              <a:t>Present with Slido</a:t>
            </a:r>
            <a:r>
              <a:rPr lang="en">
                <a:solidFill>
                  <a:srgbClr val="5B5B5B"/>
                </a:solidFill>
                <a:latin typeface="Roboto"/>
                <a:ea typeface="Roboto"/>
                <a:cs typeface="Roboto"/>
                <a:sym typeface="Roboto"/>
              </a:rPr>
              <a:t> or install our </a:t>
            </a:r>
            <a:r>
              <a:rPr lang="en" u="sng">
                <a:solidFill>
                  <a:schemeClr val="hlink"/>
                </a:solidFill>
                <a:latin typeface="Roboto"/>
                <a:ea typeface="Roboto"/>
                <a:cs typeface="Roboto"/>
                <a:sym typeface="Roboto"/>
                <a:hlinkClick r:id="rId7"/>
              </a:rPr>
              <a:t>Chrome extension</a:t>
            </a:r>
            <a:r>
              <a:rPr lang="en">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rgbClr val="FFFFFF"/>
        </a:solidFill>
      </p:bgPr>
    </p:bg>
    <p:spTree>
      <p:nvGrpSpPr>
        <p:cNvPr id="636" name="Shape 636"/>
        <p:cNvGrpSpPr/>
        <p:nvPr/>
      </p:nvGrpSpPr>
      <p:grpSpPr>
        <a:xfrm>
          <a:off x="0" y="0"/>
          <a:ext cx="0" cy="0"/>
          <a:chOff x="0" y="0"/>
          <a:chExt cx="0" cy="0"/>
        </a:xfrm>
      </p:grpSpPr>
      <p:pic>
        <p:nvPicPr>
          <p:cNvPr descr="logo-id" id="637" name="Google Shape;637;p102">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descr="title-id" id="638" name="Google Shape;638;p102"/>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rgbClr val="6AA84F"/>
                </a:solidFill>
                <a:latin typeface="Roboto"/>
                <a:ea typeface="Roboto"/>
                <a:cs typeface="Roboto"/>
                <a:sym typeface="Roboto"/>
              </a:rPr>
              <a:t>The NEW Vertical Alignment shows which of the following as a prerequisite for 3.R.8?</a:t>
            </a:r>
            <a:endParaRPr b="1" sz="3000">
              <a:solidFill>
                <a:srgbClr val="6AA84F"/>
              </a:solidFill>
              <a:latin typeface="Roboto"/>
              <a:ea typeface="Roboto"/>
              <a:cs typeface="Roboto"/>
              <a:sym typeface="Roboto"/>
            </a:endParaRPr>
          </a:p>
        </p:txBody>
      </p:sp>
      <p:sp>
        <p:nvSpPr>
          <p:cNvPr descr="footer-id" id="639" name="Google Shape;639;p102"/>
          <p:cNvSpPr txBox="1"/>
          <p:nvPr/>
        </p:nvSpPr>
        <p:spPr>
          <a:xfrm>
            <a:off x="2286000" y="4381500"/>
            <a:ext cx="3048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endParaRPr b="1" sz="1300">
              <a:solidFill>
                <a:srgbClr val="5B5B5B"/>
              </a:solidFill>
              <a:latin typeface="Roboto"/>
              <a:ea typeface="Roboto"/>
              <a:cs typeface="Roboto"/>
              <a:sym typeface="Roboto"/>
            </a:endParaRPr>
          </a:p>
        </p:txBody>
      </p:sp>
      <p:sp>
        <p:nvSpPr>
          <p:cNvPr descr="footer-id" id="640" name="Google Shape;640;p102"/>
          <p:cNvSpPr txBox="1"/>
          <p:nvPr/>
        </p:nvSpPr>
        <p:spPr>
          <a:xfrm>
            <a:off x="2590800" y="4381500"/>
            <a:ext cx="60453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5B5B5B"/>
                </a:solidFill>
                <a:latin typeface="Roboto"/>
                <a:ea typeface="Roboto"/>
                <a:cs typeface="Roboto"/>
                <a:sym typeface="Roboto"/>
              </a:rPr>
              <a:t>Click </a:t>
            </a:r>
            <a:r>
              <a:rPr b="1" lang="en">
                <a:solidFill>
                  <a:srgbClr val="5B5B5B"/>
                </a:solidFill>
                <a:latin typeface="Roboto"/>
                <a:ea typeface="Roboto"/>
                <a:cs typeface="Roboto"/>
                <a:sym typeface="Roboto"/>
              </a:rPr>
              <a:t>Present with Slido</a:t>
            </a:r>
            <a:r>
              <a:rPr lang="en">
                <a:solidFill>
                  <a:srgbClr val="5B5B5B"/>
                </a:solidFill>
                <a:latin typeface="Roboto"/>
                <a:ea typeface="Roboto"/>
                <a:cs typeface="Roboto"/>
                <a:sym typeface="Roboto"/>
              </a:rPr>
              <a:t> or install our </a:t>
            </a:r>
            <a:r>
              <a:rPr lang="en" u="sng">
                <a:solidFill>
                  <a:schemeClr val="hlink"/>
                </a:solidFill>
                <a:latin typeface="Roboto"/>
                <a:ea typeface="Roboto"/>
                <a:cs typeface="Roboto"/>
                <a:sym typeface="Roboto"/>
                <a:hlinkClick r:id="rId5"/>
              </a:rPr>
              <a:t>Chrome extension</a:t>
            </a:r>
            <a:r>
              <a:rPr lang="en">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descr="poll-type-id" id="641" name="Google Shape;641;p102">
            <a:hlinkClick r:id="rId6"/>
          </p:cNvPr>
          <p:cNvPicPr preferRelativeResize="0"/>
          <p:nvPr/>
        </p:nvPicPr>
        <p:blipFill>
          <a:blip r:embed="rId7">
            <a:alphaModFix/>
          </a:blip>
          <a:stretch>
            <a:fillRect/>
          </a:stretch>
        </p:blipFill>
        <p:spPr>
          <a:xfrm>
            <a:off x="508000" y="1657350"/>
            <a:ext cx="1828800" cy="1828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103"/>
          <p:cNvSpPr txBox="1"/>
          <p:nvPr/>
        </p:nvSpPr>
        <p:spPr>
          <a:xfrm>
            <a:off x="848400" y="97500"/>
            <a:ext cx="7785600" cy="49485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2800">
                <a:solidFill>
                  <a:srgbClr val="674EA7"/>
                </a:solidFill>
                <a:latin typeface="Montserrat"/>
                <a:ea typeface="Montserrat"/>
                <a:cs typeface="Montserrat"/>
                <a:sym typeface="Montserrat"/>
              </a:rPr>
              <a:t>ELA Resource Forage Activity</a:t>
            </a:r>
            <a:endParaRPr b="1" sz="2800">
              <a:solidFill>
                <a:srgbClr val="674EA7"/>
              </a:solidFill>
              <a:latin typeface="Montserrat"/>
              <a:ea typeface="Montserrat"/>
              <a:cs typeface="Montserrat"/>
              <a:sym typeface="Montserrat"/>
            </a:endParaRPr>
          </a:p>
          <a:p>
            <a:pPr indent="0" lvl="0" marL="457200" rtl="0" algn="ctr">
              <a:spcBef>
                <a:spcPts val="0"/>
              </a:spcBef>
              <a:spcAft>
                <a:spcPts val="0"/>
              </a:spcAft>
              <a:buClr>
                <a:schemeClr val="dk1"/>
              </a:buClr>
              <a:buSzPts val="1100"/>
              <a:buFont typeface="Arial"/>
              <a:buNone/>
            </a:pPr>
            <a:r>
              <a:rPr b="1" lang="en" sz="2800">
                <a:solidFill>
                  <a:srgbClr val="FF9900"/>
                </a:solidFill>
                <a:latin typeface="Montserrat"/>
                <a:ea typeface="Montserrat"/>
                <a:cs typeface="Montserrat"/>
                <a:sym typeface="Montserrat"/>
              </a:rPr>
              <a:t>Directions</a:t>
            </a:r>
            <a:endParaRPr b="1" sz="2800">
              <a:solidFill>
                <a:srgbClr val="FF9900"/>
              </a:solidFill>
              <a:latin typeface="Montserrat"/>
              <a:ea typeface="Montserrat"/>
              <a:cs typeface="Montserrat"/>
              <a:sym typeface="Montserrat"/>
            </a:endParaRPr>
          </a:p>
          <a:p>
            <a:pPr indent="0" lvl="0" marL="457200" rtl="0" algn="ctr">
              <a:spcBef>
                <a:spcPts val="0"/>
              </a:spcBef>
              <a:spcAft>
                <a:spcPts val="0"/>
              </a:spcAft>
              <a:buClr>
                <a:schemeClr val="dk1"/>
              </a:buClr>
              <a:buSzPts val="1100"/>
              <a:buFont typeface="Arial"/>
              <a:buNone/>
            </a:pPr>
            <a:r>
              <a:t/>
            </a:r>
            <a:endParaRPr b="1" sz="2700">
              <a:solidFill>
                <a:srgbClr val="674EA7"/>
              </a:solidFill>
              <a:latin typeface="Montserrat"/>
              <a:ea typeface="Montserrat"/>
              <a:cs typeface="Montserrat"/>
              <a:sym typeface="Montserrat"/>
            </a:endParaRPr>
          </a:p>
          <a:p>
            <a:pPr indent="-368300" lvl="0" marL="457200" rtl="0" algn="l">
              <a:lnSpc>
                <a:spcPct val="115000"/>
              </a:lnSpc>
              <a:spcBef>
                <a:spcPts val="0"/>
              </a:spcBef>
              <a:spcAft>
                <a:spcPts val="0"/>
              </a:spcAft>
              <a:buClr>
                <a:schemeClr val="dk1"/>
              </a:buClr>
              <a:buSzPts val="2200"/>
              <a:buAutoNum type="arabicPeriod"/>
            </a:pPr>
            <a:r>
              <a:rPr lang="en" sz="2200">
                <a:solidFill>
                  <a:schemeClr val="dk1"/>
                </a:solidFill>
              </a:rPr>
              <a:t>Identify the </a:t>
            </a:r>
            <a:r>
              <a:rPr lang="en" sz="2200">
                <a:solidFill>
                  <a:srgbClr val="FF0000"/>
                </a:solidFill>
              </a:rPr>
              <a:t>fastest phone app loader</a:t>
            </a:r>
            <a:r>
              <a:rPr lang="en" sz="2200">
                <a:solidFill>
                  <a:schemeClr val="dk1"/>
                </a:solidFill>
              </a:rPr>
              <a:t> at your table.</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chemeClr val="dk1"/>
                </a:solidFill>
              </a:rPr>
              <a:t>This </a:t>
            </a:r>
            <a:r>
              <a:rPr lang="en" sz="2200">
                <a:solidFill>
                  <a:srgbClr val="FF0000"/>
                </a:solidFill>
              </a:rPr>
              <a:t>phone app loader </a:t>
            </a:r>
            <a:r>
              <a:rPr lang="en" sz="2200">
                <a:solidFill>
                  <a:schemeClr val="dk1"/>
                </a:solidFill>
              </a:rPr>
              <a:t>will load the app and be your </a:t>
            </a:r>
            <a:r>
              <a:rPr lang="en" sz="2200">
                <a:solidFill>
                  <a:srgbClr val="FF0000"/>
                </a:solidFill>
              </a:rPr>
              <a:t>answer</a:t>
            </a:r>
            <a:r>
              <a:rPr lang="en" sz="2200">
                <a:solidFill>
                  <a:schemeClr val="dk1"/>
                </a:solidFill>
              </a:rPr>
              <a:t> </a:t>
            </a:r>
            <a:r>
              <a:rPr lang="en" sz="2200">
                <a:solidFill>
                  <a:srgbClr val="FF0000"/>
                </a:solidFill>
              </a:rPr>
              <a:t>recorder</a:t>
            </a:r>
            <a:r>
              <a:rPr lang="en" sz="2200">
                <a:solidFill>
                  <a:schemeClr val="dk1"/>
                </a:solidFill>
              </a:rPr>
              <a:t> in the activity.</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rgbClr val="FF0000"/>
                </a:solidFill>
              </a:rPr>
              <a:t>Only the app loader</a:t>
            </a:r>
            <a:r>
              <a:rPr lang="en" sz="2200">
                <a:solidFill>
                  <a:schemeClr val="dk1"/>
                </a:solidFill>
              </a:rPr>
              <a:t> at the table follows the directions on the next page.</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rgbClr val="FF0000"/>
                </a:solidFill>
              </a:rPr>
              <a:t>Team members will each use your computers</a:t>
            </a:r>
            <a:r>
              <a:rPr lang="en" sz="2200">
                <a:solidFill>
                  <a:schemeClr val="dk1"/>
                </a:solidFill>
              </a:rPr>
              <a:t> to FORAGE for the answers on the ELA Intranet Page. </a:t>
            </a:r>
            <a:endParaRPr sz="2200">
              <a:solidFill>
                <a:schemeClr val="dk1"/>
              </a:solidFill>
            </a:endParaRPr>
          </a:p>
          <a:p>
            <a:pPr indent="-368300" lvl="0" marL="457200" rtl="0" algn="l">
              <a:lnSpc>
                <a:spcPct val="115000"/>
              </a:lnSpc>
              <a:spcBef>
                <a:spcPts val="0"/>
              </a:spcBef>
              <a:spcAft>
                <a:spcPts val="0"/>
              </a:spcAft>
              <a:buClr>
                <a:schemeClr val="dk1"/>
              </a:buClr>
              <a:buSzPts val="2200"/>
              <a:buAutoNum type="arabicPeriod"/>
            </a:pPr>
            <a:r>
              <a:rPr lang="en" sz="2200">
                <a:solidFill>
                  <a:schemeClr val="dk1"/>
                </a:solidFill>
              </a:rPr>
              <a:t>Team members will let the </a:t>
            </a:r>
            <a:r>
              <a:rPr lang="en" sz="2200">
                <a:solidFill>
                  <a:srgbClr val="FF0000"/>
                </a:solidFill>
              </a:rPr>
              <a:t>recorder</a:t>
            </a:r>
            <a:r>
              <a:rPr lang="en" sz="2200">
                <a:solidFill>
                  <a:schemeClr val="dk1"/>
                </a:solidFill>
              </a:rPr>
              <a:t> know when they find an answer so the recorder can add the answer in the app.</a:t>
            </a:r>
            <a:endParaRPr sz="2200">
              <a:solidFill>
                <a:schemeClr val="dk1"/>
              </a:solidFill>
            </a:endParaRPr>
          </a:p>
          <a:p>
            <a:pPr indent="0" lvl="0" marL="457200" rtl="0" algn="ctr">
              <a:spcBef>
                <a:spcPts val="0"/>
              </a:spcBef>
              <a:spcAft>
                <a:spcPts val="0"/>
              </a:spcAft>
              <a:buNone/>
            </a:pPr>
            <a:r>
              <a:t/>
            </a:r>
            <a:endParaRPr b="1" sz="2800">
              <a:solidFill>
                <a:srgbClr val="674EA7"/>
              </a:solidFill>
              <a:latin typeface="Montserrat"/>
              <a:ea typeface="Montserrat"/>
              <a:cs typeface="Montserrat"/>
              <a:sym typeface="Montserrat"/>
            </a:endParaRPr>
          </a:p>
          <a:p>
            <a:pPr indent="0" lvl="0" marL="457200" rtl="0" algn="l">
              <a:spcBef>
                <a:spcPts val="0"/>
              </a:spcBef>
              <a:spcAft>
                <a:spcPts val="0"/>
              </a:spcAft>
              <a:buNone/>
            </a:pPr>
            <a:r>
              <a:t/>
            </a:r>
            <a:endParaRPr sz="1200">
              <a:latin typeface="Calibri"/>
              <a:ea typeface="Calibri"/>
              <a:cs typeface="Calibri"/>
              <a:sym typeface="Calibri"/>
            </a:endParaRPr>
          </a:p>
          <a:p>
            <a:pPr indent="0" lvl="0" marL="457200" rtl="0" algn="l">
              <a:spcBef>
                <a:spcPts val="0"/>
              </a:spcBef>
              <a:spcAft>
                <a:spcPts val="0"/>
              </a:spcAft>
              <a:buNone/>
            </a:pPr>
            <a:r>
              <a:t/>
            </a:r>
            <a:endParaRPr b="1" sz="1600">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104"/>
          <p:cNvSpPr txBox="1"/>
          <p:nvPr/>
        </p:nvSpPr>
        <p:spPr>
          <a:xfrm>
            <a:off x="679200" y="290975"/>
            <a:ext cx="7785600" cy="49485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 sz="3000">
                <a:solidFill>
                  <a:srgbClr val="674EA7"/>
                </a:solidFill>
                <a:latin typeface="Montserrat"/>
                <a:ea typeface="Montserrat"/>
                <a:cs typeface="Montserrat"/>
                <a:sym typeface="Montserrat"/>
              </a:rPr>
              <a:t>ELA Resource Forage Activity</a:t>
            </a:r>
            <a:endParaRPr b="1" sz="3000">
              <a:solidFill>
                <a:srgbClr val="674EA7"/>
              </a:solidFill>
              <a:latin typeface="Montserrat"/>
              <a:ea typeface="Montserrat"/>
              <a:cs typeface="Montserrat"/>
              <a:sym typeface="Montserrat"/>
            </a:endParaRPr>
          </a:p>
          <a:p>
            <a:pPr indent="0" lvl="0" marL="457200" rtl="0" algn="l">
              <a:spcBef>
                <a:spcPts val="0"/>
              </a:spcBef>
              <a:spcAft>
                <a:spcPts val="0"/>
              </a:spcAft>
              <a:buNone/>
            </a:pPr>
            <a:r>
              <a:t/>
            </a:r>
            <a:endParaRPr>
              <a:latin typeface="Calibri"/>
              <a:ea typeface="Calibri"/>
              <a:cs typeface="Calibri"/>
              <a:sym typeface="Calibri"/>
            </a:endParaRPr>
          </a:p>
          <a:p>
            <a:pPr indent="0" lvl="0" marL="0" rtl="0" algn="ctr">
              <a:spcBef>
                <a:spcPts val="0"/>
              </a:spcBef>
              <a:spcAft>
                <a:spcPts val="0"/>
              </a:spcAft>
              <a:buNone/>
            </a:pPr>
            <a:r>
              <a:rPr b="1" lang="en" sz="2000">
                <a:solidFill>
                  <a:srgbClr val="FF9900"/>
                </a:solidFill>
                <a:highlight>
                  <a:srgbClr val="FFFF00"/>
                </a:highlight>
                <a:latin typeface="Montserrat"/>
                <a:ea typeface="Montserrat"/>
                <a:cs typeface="Montserrat"/>
                <a:sym typeface="Montserrat"/>
              </a:rPr>
              <a:t>APP LOADER ONLY: </a:t>
            </a:r>
            <a:r>
              <a:rPr b="1" lang="en" sz="2000">
                <a:solidFill>
                  <a:srgbClr val="FF9900"/>
                </a:solidFill>
                <a:latin typeface="Montserrat"/>
                <a:ea typeface="Montserrat"/>
                <a:cs typeface="Montserrat"/>
                <a:sym typeface="Montserrat"/>
              </a:rPr>
              <a:t>Download the app: Goosechase</a:t>
            </a:r>
            <a:endParaRPr b="1" sz="2000">
              <a:solidFill>
                <a:srgbClr val="FF9900"/>
              </a:solidFill>
              <a:latin typeface="Montserrat"/>
              <a:ea typeface="Montserrat"/>
              <a:cs typeface="Montserrat"/>
              <a:sym typeface="Montserrat"/>
            </a:endParaRPr>
          </a:p>
          <a:p>
            <a:pPr indent="0" lvl="0" marL="457200" rtl="0" algn="l">
              <a:spcBef>
                <a:spcPts val="0"/>
              </a:spcBef>
              <a:spcAft>
                <a:spcPts val="0"/>
              </a:spcAft>
              <a:buNone/>
            </a:pPr>
            <a:r>
              <a:t/>
            </a:r>
            <a:endParaRPr sz="1800">
              <a:latin typeface="Montserrat"/>
              <a:ea typeface="Montserrat"/>
              <a:cs typeface="Montserrat"/>
              <a:sym typeface="Montserrat"/>
            </a:endParaRPr>
          </a:p>
          <a:p>
            <a:pPr indent="0" lvl="0" marL="457200" rtl="0" algn="l">
              <a:spcBef>
                <a:spcPts val="0"/>
              </a:spcBef>
              <a:spcAft>
                <a:spcPts val="0"/>
              </a:spcAft>
              <a:buNone/>
            </a:pPr>
            <a:r>
              <a:t/>
            </a:r>
            <a:endParaRPr sz="1800">
              <a:latin typeface="Montserrat"/>
              <a:ea typeface="Montserrat"/>
              <a:cs typeface="Montserrat"/>
              <a:sym typeface="Montserrat"/>
            </a:endParaRPr>
          </a:p>
          <a:p>
            <a:pPr indent="0" lvl="0" marL="457200" rtl="0" algn="l">
              <a:spcBef>
                <a:spcPts val="0"/>
              </a:spcBef>
              <a:spcAft>
                <a:spcPts val="0"/>
              </a:spcAft>
              <a:buNone/>
            </a:pPr>
            <a:r>
              <a:rPr lang="en" sz="1800">
                <a:latin typeface="Montserrat"/>
                <a:ea typeface="Montserrat"/>
                <a:cs typeface="Montserrat"/>
                <a:sym typeface="Montserrat"/>
              </a:rPr>
              <a:t>		</a:t>
            </a:r>
            <a:r>
              <a:rPr b="1" lang="en" sz="1800">
                <a:latin typeface="Montserrat"/>
                <a:ea typeface="Montserrat"/>
                <a:cs typeface="Montserrat"/>
                <a:sym typeface="Montserrat"/>
              </a:rPr>
              <a:t>Apple Phones			     Android Phones</a:t>
            </a:r>
            <a:endParaRPr b="1" sz="1800">
              <a:latin typeface="Montserrat"/>
              <a:ea typeface="Montserrat"/>
              <a:cs typeface="Montserrat"/>
              <a:sym typeface="Montserrat"/>
            </a:endParaRPr>
          </a:p>
        </p:txBody>
      </p:sp>
      <p:pic>
        <p:nvPicPr>
          <p:cNvPr id="652" name="Google Shape;652;p104"/>
          <p:cNvPicPr preferRelativeResize="0"/>
          <p:nvPr/>
        </p:nvPicPr>
        <p:blipFill>
          <a:blip r:embed="rId3">
            <a:alphaModFix/>
          </a:blip>
          <a:stretch>
            <a:fillRect/>
          </a:stretch>
        </p:blipFill>
        <p:spPr>
          <a:xfrm>
            <a:off x="2243750" y="2366800"/>
            <a:ext cx="1619400" cy="1619400"/>
          </a:xfrm>
          <a:prstGeom prst="rect">
            <a:avLst/>
          </a:prstGeom>
          <a:noFill/>
          <a:ln>
            <a:noFill/>
          </a:ln>
        </p:spPr>
      </p:pic>
      <p:pic>
        <p:nvPicPr>
          <p:cNvPr id="653" name="Google Shape;653;p104"/>
          <p:cNvPicPr preferRelativeResize="0"/>
          <p:nvPr/>
        </p:nvPicPr>
        <p:blipFill>
          <a:blip r:embed="rId4">
            <a:alphaModFix/>
          </a:blip>
          <a:stretch>
            <a:fillRect/>
          </a:stretch>
        </p:blipFill>
        <p:spPr>
          <a:xfrm>
            <a:off x="5443200" y="2382751"/>
            <a:ext cx="1587500" cy="1587500"/>
          </a:xfrm>
          <a:prstGeom prst="rect">
            <a:avLst/>
          </a:prstGeom>
          <a:noFill/>
          <a:ln>
            <a:noFill/>
          </a:ln>
        </p:spPr>
      </p:pic>
      <p:sp>
        <p:nvSpPr>
          <p:cNvPr id="654" name="Google Shape;654;p104"/>
          <p:cNvSpPr txBox="1"/>
          <p:nvPr/>
        </p:nvSpPr>
        <p:spPr>
          <a:xfrm>
            <a:off x="1230150" y="4254275"/>
            <a:ext cx="7556700" cy="985200"/>
          </a:xfrm>
          <a:prstGeom prst="rect">
            <a:avLst/>
          </a:prstGeom>
          <a:noFill/>
          <a:ln>
            <a:noFill/>
          </a:ln>
        </p:spPr>
        <p:txBody>
          <a:bodyPr anchorCtr="0" anchor="t" bIns="91425" lIns="91425" spcFirstLastPara="1" rIns="91425" wrap="square" tIns="91425">
            <a:spAutoFit/>
          </a:bodyPr>
          <a:lstStyle/>
          <a:p>
            <a:pPr indent="-393700" lvl="0" marL="457200" rtl="0" algn="l">
              <a:spcBef>
                <a:spcPts val="0"/>
              </a:spcBef>
              <a:spcAft>
                <a:spcPts val="0"/>
              </a:spcAft>
              <a:buSzPts val="2600"/>
              <a:buFont typeface="Calibri"/>
              <a:buAutoNum type="arabicPeriod"/>
            </a:pPr>
            <a:r>
              <a:rPr b="1" lang="en" sz="2600">
                <a:solidFill>
                  <a:srgbClr val="1155CC"/>
                </a:solidFill>
                <a:latin typeface="Calibri"/>
                <a:ea typeface="Calibri"/>
                <a:cs typeface="Calibri"/>
                <a:sym typeface="Calibri"/>
              </a:rPr>
              <a:t>Join as a Guest       </a:t>
            </a:r>
            <a:r>
              <a:rPr b="1" lang="en" sz="2600">
                <a:solidFill>
                  <a:srgbClr val="222222"/>
                </a:solidFill>
                <a:latin typeface="Calibri"/>
                <a:ea typeface="Calibri"/>
                <a:cs typeface="Calibri"/>
                <a:sym typeface="Calibri"/>
              </a:rPr>
              <a:t>2.</a:t>
            </a:r>
            <a:r>
              <a:rPr b="1" lang="en" sz="2600">
                <a:solidFill>
                  <a:srgbClr val="1155CC"/>
                </a:solidFill>
                <a:latin typeface="Calibri"/>
                <a:ea typeface="Calibri"/>
                <a:cs typeface="Calibri"/>
                <a:sym typeface="Calibri"/>
              </a:rPr>
              <a:t> Enter Join Code: </a:t>
            </a:r>
            <a:r>
              <a:rPr b="1" lang="en" sz="2600">
                <a:solidFill>
                  <a:srgbClr val="FF0000"/>
                </a:solidFill>
                <a:latin typeface="Calibri"/>
                <a:ea typeface="Calibri"/>
                <a:cs typeface="Calibri"/>
                <a:sym typeface="Calibri"/>
              </a:rPr>
              <a:t>LPRGGZ </a:t>
            </a:r>
            <a:endParaRPr b="1" sz="2600">
              <a:solidFill>
                <a:srgbClr val="FF0000"/>
              </a:solidFill>
              <a:latin typeface="Calibri"/>
              <a:ea typeface="Calibri"/>
              <a:cs typeface="Calibri"/>
              <a:sym typeface="Calibri"/>
            </a:endParaRPr>
          </a:p>
          <a:p>
            <a:pPr indent="0" lvl="0" marL="0" rtl="0" algn="l">
              <a:spcBef>
                <a:spcPts val="0"/>
              </a:spcBef>
              <a:spcAft>
                <a:spcPts val="0"/>
              </a:spcAft>
              <a:buNone/>
            </a:pPr>
            <a:r>
              <a:rPr b="1" lang="en" sz="2600">
                <a:solidFill>
                  <a:schemeClr val="dk1"/>
                </a:solidFill>
                <a:latin typeface="Calibri"/>
                <a:ea typeface="Calibri"/>
                <a:cs typeface="Calibri"/>
                <a:sym typeface="Calibri"/>
              </a:rPr>
              <a:t>3.</a:t>
            </a:r>
            <a:r>
              <a:rPr b="1" lang="en" sz="2600">
                <a:solidFill>
                  <a:srgbClr val="1155CC"/>
                </a:solidFill>
                <a:latin typeface="Calibri"/>
                <a:ea typeface="Calibri"/>
                <a:cs typeface="Calibri"/>
                <a:sym typeface="Calibri"/>
              </a:rPr>
              <a:t> Create Team Name   </a:t>
            </a:r>
            <a:r>
              <a:rPr b="1" lang="en" sz="2600">
                <a:solidFill>
                  <a:schemeClr val="dk1"/>
                </a:solidFill>
                <a:latin typeface="Calibri"/>
                <a:ea typeface="Calibri"/>
                <a:cs typeface="Calibri"/>
                <a:sym typeface="Calibri"/>
              </a:rPr>
              <a:t>4.</a:t>
            </a:r>
            <a:r>
              <a:rPr b="1" lang="en" sz="2600">
                <a:solidFill>
                  <a:srgbClr val="1155CC"/>
                </a:solidFill>
                <a:latin typeface="Calibri"/>
                <a:ea typeface="Calibri"/>
                <a:cs typeface="Calibri"/>
                <a:sym typeface="Calibri"/>
              </a:rPr>
              <a:t>Hold up phone when ready</a:t>
            </a:r>
            <a:endParaRPr b="1" sz="2600">
              <a:solidFill>
                <a:srgbClr val="1155CC"/>
              </a:solidFill>
              <a:latin typeface="Calibri"/>
              <a:ea typeface="Calibri"/>
              <a:cs typeface="Calibri"/>
              <a:sym typeface="Calibri"/>
            </a:endParaRPr>
          </a:p>
        </p:txBody>
      </p:sp>
      <p:pic>
        <p:nvPicPr>
          <p:cNvPr descr="12 minute timer with sounds to alert you that time is up." id="655" name="Google Shape;655;p104" title="12 minute timer">
            <a:hlinkClick r:id="rId5"/>
          </p:cNvPr>
          <p:cNvPicPr preferRelativeResize="0"/>
          <p:nvPr/>
        </p:nvPicPr>
        <p:blipFill>
          <a:blip r:embed="rId6">
            <a:alphaModFix/>
          </a:blip>
          <a:stretch>
            <a:fillRect/>
          </a:stretch>
        </p:blipFill>
        <p:spPr>
          <a:xfrm>
            <a:off x="48351" y="88850"/>
            <a:ext cx="1495300" cy="84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1000"/>
                                        <p:tgtEl>
                                          <p:spTgt spid="6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10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 sz="2800">
                <a:solidFill>
                  <a:srgbClr val="3D85C6"/>
                </a:solidFill>
                <a:latin typeface="Montserrat"/>
                <a:ea typeface="Montserrat"/>
                <a:cs typeface="Montserrat"/>
                <a:sym typeface="Montserrat"/>
              </a:rPr>
              <a:t>Quick Think…</a:t>
            </a:r>
            <a:endParaRPr b="1" sz="2800">
              <a:solidFill>
                <a:srgbClr val="3D85C6"/>
              </a:solidFill>
              <a:latin typeface="Montserrat"/>
              <a:ea typeface="Montserrat"/>
              <a:cs typeface="Montserrat"/>
              <a:sym typeface="Montserrat"/>
            </a:endParaRPr>
          </a:p>
        </p:txBody>
      </p:sp>
      <p:sp>
        <p:nvSpPr>
          <p:cNvPr id="661" name="Google Shape;661;p105"/>
          <p:cNvSpPr txBox="1"/>
          <p:nvPr>
            <p:ph idx="1" type="body"/>
          </p:nvPr>
        </p:nvSpPr>
        <p:spPr>
          <a:xfrm>
            <a:off x="628650" y="1369226"/>
            <a:ext cx="7886700" cy="28809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t/>
            </a:r>
            <a:endParaRPr>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200">
                <a:solidFill>
                  <a:srgbClr val="3D85C6"/>
                </a:solidFill>
                <a:latin typeface="Montserrat"/>
                <a:ea typeface="Montserrat"/>
                <a:cs typeface="Montserrat"/>
                <a:sym typeface="Montserrat"/>
              </a:rPr>
              <a:t>Thinking of the activity we just completed, how will these resources help you better support your teachers in their lesson design?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200">
                <a:solidFill>
                  <a:srgbClr val="3D85C6"/>
                </a:solidFill>
                <a:latin typeface="Montserrat"/>
                <a:ea typeface="Montserrat"/>
                <a:cs typeface="Montserrat"/>
                <a:sym typeface="Montserrat"/>
              </a:rPr>
              <a:t>How could you use the Goosechase tool with your staff and students?</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b="1" sz="22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a:solidFill>
                <a:srgbClr val="3D85C6"/>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79"/>
          <p:cNvPicPr preferRelativeResize="0"/>
          <p:nvPr/>
        </p:nvPicPr>
        <p:blipFill>
          <a:blip r:embed="rId3">
            <a:alphaModFix/>
          </a:blip>
          <a:stretch>
            <a:fillRect/>
          </a:stretch>
        </p:blipFill>
        <p:spPr>
          <a:xfrm>
            <a:off x="206802" y="64550"/>
            <a:ext cx="8730396" cy="4838699"/>
          </a:xfrm>
          <a:prstGeom prst="rect">
            <a:avLst/>
          </a:prstGeom>
          <a:noFill/>
          <a:ln>
            <a:noFill/>
          </a:ln>
        </p:spPr>
      </p:pic>
      <p:sp>
        <p:nvSpPr>
          <p:cNvPr id="402" name="Google Shape;402;p79"/>
          <p:cNvSpPr/>
          <p:nvPr/>
        </p:nvSpPr>
        <p:spPr>
          <a:xfrm>
            <a:off x="6243800"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79"/>
          <p:cNvSpPr/>
          <p:nvPr/>
        </p:nvSpPr>
        <p:spPr>
          <a:xfrm>
            <a:off x="397725" y="1149900"/>
            <a:ext cx="2525100" cy="806700"/>
          </a:xfrm>
          <a:prstGeom prst="ellipse">
            <a:avLst/>
          </a:prstGeom>
          <a:noFill/>
          <a:ln cap="flat" cmpd="sng" w="2857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sp>
        <p:nvSpPr>
          <p:cNvPr id="666" name="Google Shape;666;p106"/>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667" name="Google Shape;667;p106"/>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668" name="Google Shape;668;p106"/>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669" name="Google Shape;669;p106"/>
          <p:cNvSpPr/>
          <p:nvPr/>
        </p:nvSpPr>
        <p:spPr>
          <a:xfrm>
            <a:off x="1171625" y="2481550"/>
            <a:ext cx="7257000" cy="1323600"/>
          </a:xfrm>
          <a:prstGeom prst="roundRect">
            <a:avLst>
              <a:gd fmla="val 16667" name="adj"/>
            </a:avLst>
          </a:prstGeom>
          <a:noFill/>
          <a:ln cap="flat" cmpd="sng" w="1524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06"/>
          <p:cNvSpPr/>
          <p:nvPr/>
        </p:nvSpPr>
        <p:spPr>
          <a:xfrm>
            <a:off x="3617325" y="1196550"/>
            <a:ext cx="4644300" cy="24282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1" name="Google Shape;671;p106"/>
          <p:cNvGrpSpPr/>
          <p:nvPr/>
        </p:nvGrpSpPr>
        <p:grpSpPr>
          <a:xfrm>
            <a:off x="3900575" y="1421451"/>
            <a:ext cx="4102500" cy="1926501"/>
            <a:chOff x="3824375" y="1878650"/>
            <a:chExt cx="4102500" cy="2722200"/>
          </a:xfrm>
        </p:grpSpPr>
        <p:sp>
          <p:nvSpPr>
            <p:cNvPr id="672" name="Google Shape;672;p106"/>
            <p:cNvSpPr txBox="1"/>
            <p:nvPr/>
          </p:nvSpPr>
          <p:spPr>
            <a:xfrm>
              <a:off x="3824375" y="1878650"/>
              <a:ext cx="4102500" cy="2722200"/>
            </a:xfrm>
            <a:prstGeom prst="rect">
              <a:avLst/>
            </a:prstGeom>
            <a:solidFill>
              <a:schemeClr val="lt1"/>
            </a:solid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Calibri"/>
                <a:buChar char="●"/>
              </a:pPr>
              <a:r>
                <a:t/>
              </a:r>
              <a:endParaRPr>
                <a:latin typeface="Calibri"/>
                <a:ea typeface="Calibri"/>
                <a:cs typeface="Calibri"/>
                <a:sym typeface="Calibri"/>
              </a:endParaRPr>
            </a:p>
          </p:txBody>
        </p:sp>
        <p:sp>
          <p:nvSpPr>
            <p:cNvPr id="673" name="Google Shape;673;p106"/>
            <p:cNvSpPr txBox="1"/>
            <p:nvPr/>
          </p:nvSpPr>
          <p:spPr>
            <a:xfrm>
              <a:off x="3968150" y="1964914"/>
              <a:ext cx="3814800" cy="5688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700">
                  <a:solidFill>
                    <a:schemeClr val="lt1"/>
                  </a:solidFill>
                  <a:latin typeface="Montserrat"/>
                  <a:ea typeface="Montserrat"/>
                  <a:cs typeface="Montserrat"/>
                  <a:sym typeface="Montserrat"/>
                </a:rPr>
                <a:t>Determine Instructional Goal</a:t>
              </a:r>
              <a:endParaRPr b="1" sz="1700">
                <a:solidFill>
                  <a:schemeClr val="lt1"/>
                </a:solidFill>
                <a:latin typeface="Montserrat"/>
                <a:ea typeface="Montserrat"/>
                <a:cs typeface="Montserrat"/>
                <a:sym typeface="Montserrat"/>
              </a:endParaRPr>
            </a:p>
          </p:txBody>
        </p:sp>
        <p:sp>
          <p:nvSpPr>
            <p:cNvPr id="674" name="Google Shape;674;p106"/>
            <p:cNvSpPr txBox="1"/>
            <p:nvPr/>
          </p:nvSpPr>
          <p:spPr>
            <a:xfrm>
              <a:off x="3912225" y="2631245"/>
              <a:ext cx="3882000" cy="1111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300">
                  <a:latin typeface="Montserrat"/>
                  <a:ea typeface="Montserrat"/>
                  <a:cs typeface="Montserrat"/>
                  <a:sym typeface="Montserrat"/>
                </a:rPr>
                <a:t>Establish Learning Intentions</a:t>
              </a:r>
              <a:endParaRPr b="1"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What are the students learning today?</a:t>
              </a:r>
              <a:endParaRPr sz="1300">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0" lvl="0" marL="0" rtl="0" algn="l">
                <a:spcBef>
                  <a:spcPts val="0"/>
                </a:spcBef>
                <a:spcAft>
                  <a:spcPts val="0"/>
                </a:spcAft>
                <a:buNone/>
              </a:pPr>
              <a:r>
                <a:rPr b="1" lang="en" sz="1300">
                  <a:latin typeface="Montserrat"/>
                  <a:ea typeface="Montserrat"/>
                  <a:cs typeface="Montserrat"/>
                  <a:sym typeface="Montserrat"/>
                </a:rPr>
                <a:t>Establish Success Criteria</a:t>
              </a:r>
              <a:endParaRPr b="1" sz="1300">
                <a:latin typeface="Montserrat"/>
                <a:ea typeface="Montserrat"/>
                <a:cs typeface="Montserrat"/>
                <a:sym typeface="Montserrat"/>
              </a:endParaRPr>
            </a:p>
            <a:p>
              <a:pPr indent="-311150" lvl="0" marL="457200" rtl="0" algn="l">
                <a:spcBef>
                  <a:spcPts val="0"/>
                </a:spcBef>
                <a:spcAft>
                  <a:spcPts val="0"/>
                </a:spcAft>
                <a:buSzPts val="1300"/>
                <a:buFont typeface="Montserrat"/>
                <a:buChar char="●"/>
              </a:pPr>
              <a:r>
                <a:rPr lang="en" sz="1300">
                  <a:latin typeface="Montserrat"/>
                  <a:ea typeface="Montserrat"/>
                  <a:cs typeface="Montserrat"/>
                  <a:sym typeface="Montserrat"/>
                </a:rPr>
                <a:t>How will the students know they have learned it?</a:t>
              </a:r>
              <a:endParaRPr sz="1300">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107"/>
          <p:cNvSpPr/>
          <p:nvPr/>
        </p:nvSpPr>
        <p:spPr>
          <a:xfrm rot="-5400000">
            <a:off x="1538413" y="199663"/>
            <a:ext cx="958700" cy="3020925"/>
          </a:xfrm>
          <a:prstGeom prst="flowChartOffpageConnector">
            <a:avLst/>
          </a:prstGeom>
          <a:solidFill>
            <a:srgbClr val="FFE599"/>
          </a:solidFill>
          <a:ln cap="flat" cmpd="sng" w="114300">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07"/>
          <p:cNvSpPr txBox="1"/>
          <p:nvPr>
            <p:ph idx="1" type="body"/>
          </p:nvPr>
        </p:nvSpPr>
        <p:spPr>
          <a:xfrm>
            <a:off x="507300" y="1230775"/>
            <a:ext cx="5229600" cy="3398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sz="1900">
                <a:solidFill>
                  <a:schemeClr val="dk1"/>
                </a:solidFill>
                <a:latin typeface="Roboto"/>
                <a:ea typeface="Roboto"/>
                <a:cs typeface="Roboto"/>
                <a:sym typeface="Roboto"/>
              </a:rPr>
              <a:t>Develop</a:t>
            </a:r>
            <a:endParaRPr b="1" sz="19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rPr b="1" lang="en" sz="1900">
                <a:solidFill>
                  <a:schemeClr val="dk1"/>
                </a:solidFill>
                <a:latin typeface="Roboto"/>
                <a:ea typeface="Roboto"/>
                <a:cs typeface="Roboto"/>
                <a:sym typeface="Roboto"/>
              </a:rPr>
              <a:t>Learning Intentions</a:t>
            </a:r>
            <a:endParaRPr b="1" sz="19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000">
              <a:solidFill>
                <a:schemeClr val="dk1"/>
              </a:solidFill>
              <a:latin typeface="Roboto"/>
              <a:ea typeface="Roboto"/>
              <a:cs typeface="Roboto"/>
              <a:sym typeface="Roboto"/>
            </a:endParaRPr>
          </a:p>
          <a:p>
            <a:pPr indent="0" lvl="0" marL="0" rtl="0" algn="l">
              <a:lnSpc>
                <a:spcPct val="100000"/>
              </a:lnSpc>
              <a:spcBef>
                <a:spcPts val="0"/>
              </a:spcBef>
              <a:spcAft>
                <a:spcPts val="0"/>
              </a:spcAft>
              <a:buClr>
                <a:schemeClr val="dk1"/>
              </a:buClr>
              <a:buSzPts val="1100"/>
              <a:buFont typeface="Arial"/>
              <a:buNone/>
            </a:pPr>
            <a:r>
              <a:t/>
            </a:r>
            <a:endParaRPr b="1" sz="2000">
              <a:solidFill>
                <a:schemeClr val="dk1"/>
              </a:solidFill>
              <a:latin typeface="Roboto"/>
              <a:ea typeface="Roboto"/>
              <a:cs typeface="Roboto"/>
              <a:sym typeface="Roboto"/>
            </a:endParaRPr>
          </a:p>
          <a:p>
            <a:pPr indent="-336550" lvl="0" marL="457200" rtl="0" algn="l">
              <a:lnSpc>
                <a:spcPct val="115000"/>
              </a:lnSpc>
              <a:spcBef>
                <a:spcPts val="0"/>
              </a:spcBef>
              <a:spcAft>
                <a:spcPts val="0"/>
              </a:spcAft>
              <a:buClr>
                <a:srgbClr val="222222"/>
              </a:buClr>
              <a:buSzPts val="1700"/>
              <a:buFont typeface="Roboto"/>
              <a:buChar char="➢"/>
            </a:pPr>
            <a:r>
              <a:rPr lang="en" sz="1700">
                <a:solidFill>
                  <a:srgbClr val="222222"/>
                </a:solidFill>
                <a:latin typeface="Roboto"/>
                <a:ea typeface="Roboto"/>
                <a:cs typeface="Roboto"/>
                <a:sym typeface="Roboto"/>
              </a:rPr>
              <a:t>A statement developed by the teacher to clearly des</a:t>
            </a:r>
            <a:r>
              <a:rPr lang="en" sz="1700">
                <a:solidFill>
                  <a:srgbClr val="222222"/>
                </a:solidFill>
                <a:latin typeface="Roboto"/>
                <a:ea typeface="Roboto"/>
                <a:cs typeface="Roboto"/>
                <a:sym typeface="Roboto"/>
              </a:rPr>
              <a:t>cribe what </a:t>
            </a:r>
            <a:r>
              <a:rPr lang="en" sz="1700">
                <a:solidFill>
                  <a:srgbClr val="222222"/>
                </a:solidFill>
                <a:latin typeface="Roboto"/>
                <a:ea typeface="Roboto"/>
                <a:cs typeface="Roboto"/>
                <a:sym typeface="Roboto"/>
              </a:rPr>
              <a:t>they want students to know and be able to do. </a:t>
            </a:r>
            <a:endParaRPr sz="1700">
              <a:solidFill>
                <a:srgbClr val="222222"/>
              </a:solidFill>
              <a:latin typeface="Roboto"/>
              <a:ea typeface="Roboto"/>
              <a:cs typeface="Roboto"/>
              <a:sym typeface="Roboto"/>
            </a:endParaRPr>
          </a:p>
          <a:p>
            <a:pPr indent="-336550" lvl="0" marL="457200" rtl="0" algn="l">
              <a:lnSpc>
                <a:spcPct val="115000"/>
              </a:lnSpc>
              <a:spcBef>
                <a:spcPts val="0"/>
              </a:spcBef>
              <a:spcAft>
                <a:spcPts val="0"/>
              </a:spcAft>
              <a:buClr>
                <a:srgbClr val="222222"/>
              </a:buClr>
              <a:buSzPts val="1700"/>
              <a:buFont typeface="Roboto"/>
              <a:buChar char="➢"/>
            </a:pPr>
            <a:r>
              <a:rPr lang="en" sz="1700">
                <a:solidFill>
                  <a:srgbClr val="222222"/>
                </a:solidFill>
                <a:latin typeface="Roboto"/>
                <a:ea typeface="Roboto"/>
                <a:cs typeface="Roboto"/>
                <a:sym typeface="Roboto"/>
              </a:rPr>
              <a:t>Based on one or more core standards.</a:t>
            </a:r>
            <a:endParaRPr sz="1700">
              <a:solidFill>
                <a:srgbClr val="222222"/>
              </a:solidFill>
              <a:latin typeface="Roboto"/>
              <a:ea typeface="Roboto"/>
              <a:cs typeface="Roboto"/>
              <a:sym typeface="Roboto"/>
            </a:endParaRPr>
          </a:p>
          <a:p>
            <a:pPr indent="-336550" lvl="0" marL="457200" rtl="0" algn="l">
              <a:lnSpc>
                <a:spcPct val="115000"/>
              </a:lnSpc>
              <a:spcBef>
                <a:spcPts val="0"/>
              </a:spcBef>
              <a:spcAft>
                <a:spcPts val="0"/>
              </a:spcAft>
              <a:buClr>
                <a:srgbClr val="222222"/>
              </a:buClr>
              <a:buSzPts val="1700"/>
              <a:buFont typeface="Roboto"/>
              <a:buChar char="➢"/>
            </a:pPr>
            <a:r>
              <a:rPr lang="en" sz="1700">
                <a:solidFill>
                  <a:srgbClr val="222222"/>
                </a:solidFill>
                <a:latin typeface="Roboto"/>
                <a:ea typeface="Roboto"/>
                <a:cs typeface="Roboto"/>
                <a:sym typeface="Roboto"/>
              </a:rPr>
              <a:t>Helps the teacher establish clarity about what students will learn during the learning tasks within lesson.</a:t>
            </a:r>
            <a:endParaRPr sz="1700">
              <a:solidFill>
                <a:srgbClr val="222222"/>
              </a:solidFill>
              <a:latin typeface="Roboto"/>
              <a:ea typeface="Roboto"/>
              <a:cs typeface="Roboto"/>
              <a:sym typeface="Roboto"/>
            </a:endParaRPr>
          </a:p>
          <a:p>
            <a:pPr indent="0" lvl="0" marL="457200" rtl="0" algn="l">
              <a:lnSpc>
                <a:spcPct val="115000"/>
              </a:lnSpc>
              <a:spcBef>
                <a:spcPts val="0"/>
              </a:spcBef>
              <a:spcAft>
                <a:spcPts val="0"/>
              </a:spcAft>
              <a:buNone/>
            </a:pPr>
            <a:r>
              <a:t/>
            </a:r>
            <a:endParaRPr sz="2000">
              <a:latin typeface="Roboto"/>
              <a:ea typeface="Roboto"/>
              <a:cs typeface="Roboto"/>
              <a:sym typeface="Roboto"/>
            </a:endParaRPr>
          </a:p>
        </p:txBody>
      </p:sp>
      <p:sp>
        <p:nvSpPr>
          <p:cNvPr id="681" name="Google Shape;681;p107"/>
          <p:cNvSpPr txBox="1"/>
          <p:nvPr>
            <p:ph type="title"/>
          </p:nvPr>
        </p:nvSpPr>
        <p:spPr>
          <a:xfrm>
            <a:off x="311700" y="445025"/>
            <a:ext cx="8520600" cy="572700"/>
          </a:xfrm>
          <a:prstGeom prst="rect">
            <a:avLst/>
          </a:prstGeom>
          <a:solidFill>
            <a:srgbClr val="00467F"/>
          </a:solidFill>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sz="3000">
                <a:solidFill>
                  <a:srgbClr val="FFFFFF"/>
                </a:solidFill>
                <a:latin typeface="Roboto"/>
                <a:ea typeface="Roboto"/>
                <a:cs typeface="Roboto"/>
                <a:sym typeface="Roboto"/>
              </a:rPr>
              <a:t>Basic Elements of Lesson Design</a:t>
            </a:r>
            <a:endParaRPr i="1" sz="3000">
              <a:solidFill>
                <a:srgbClr val="FFFFFF"/>
              </a:solidFill>
              <a:latin typeface="Roboto"/>
              <a:ea typeface="Roboto"/>
              <a:cs typeface="Roboto"/>
              <a:sym typeface="Roboto"/>
            </a:endParaRPr>
          </a:p>
        </p:txBody>
      </p:sp>
      <p:pic>
        <p:nvPicPr>
          <p:cNvPr id="682" name="Google Shape;682;p107"/>
          <p:cNvPicPr preferRelativeResize="0"/>
          <p:nvPr/>
        </p:nvPicPr>
        <p:blipFill>
          <a:blip r:embed="rId3">
            <a:alphaModFix/>
          </a:blip>
          <a:stretch>
            <a:fillRect/>
          </a:stretch>
        </p:blipFill>
        <p:spPr>
          <a:xfrm>
            <a:off x="0" y="4577500"/>
            <a:ext cx="1067526" cy="565999"/>
          </a:xfrm>
          <a:prstGeom prst="rect">
            <a:avLst/>
          </a:prstGeom>
          <a:noFill/>
          <a:ln>
            <a:noFill/>
          </a:ln>
        </p:spPr>
      </p:pic>
      <p:sp>
        <p:nvSpPr>
          <p:cNvPr id="683" name="Google Shape;683;p107"/>
          <p:cNvSpPr txBox="1"/>
          <p:nvPr/>
        </p:nvSpPr>
        <p:spPr>
          <a:xfrm>
            <a:off x="5736900" y="1230775"/>
            <a:ext cx="2979600" cy="269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b="1" sz="2000">
              <a:latin typeface="Roboto"/>
              <a:ea typeface="Roboto"/>
              <a:cs typeface="Roboto"/>
              <a:sym typeface="Roboto"/>
            </a:endParaRPr>
          </a:p>
          <a:p>
            <a:pPr indent="0" lvl="0" marL="0" rtl="0" algn="ctr">
              <a:spcBef>
                <a:spcPts val="0"/>
              </a:spcBef>
              <a:spcAft>
                <a:spcPts val="0"/>
              </a:spcAft>
              <a:buNone/>
            </a:pPr>
            <a:r>
              <a:t/>
            </a:r>
            <a:endParaRPr b="1" sz="2000">
              <a:latin typeface="Roboto"/>
              <a:ea typeface="Roboto"/>
              <a:cs typeface="Roboto"/>
              <a:sym typeface="Roboto"/>
            </a:endParaRPr>
          </a:p>
          <a:p>
            <a:pPr indent="0" lvl="0" marL="0" rtl="0" algn="ctr">
              <a:spcBef>
                <a:spcPts val="0"/>
              </a:spcBef>
              <a:spcAft>
                <a:spcPts val="0"/>
              </a:spcAft>
              <a:buNone/>
            </a:pPr>
            <a:r>
              <a:rPr b="1" lang="en" sz="2000">
                <a:latin typeface="Roboto"/>
                <a:ea typeface="Roboto"/>
                <a:cs typeface="Roboto"/>
                <a:sym typeface="Roboto"/>
              </a:rPr>
              <a:t>Sometimes Called:</a:t>
            </a:r>
            <a:endParaRPr b="1" sz="2000">
              <a:latin typeface="Roboto"/>
              <a:ea typeface="Roboto"/>
              <a:cs typeface="Roboto"/>
              <a:sym typeface="Roboto"/>
            </a:endParaRPr>
          </a:p>
          <a:p>
            <a:pPr indent="0" lvl="0" marL="0" rtl="0" algn="ctr">
              <a:spcBef>
                <a:spcPts val="0"/>
              </a:spcBef>
              <a:spcAft>
                <a:spcPts val="0"/>
              </a:spcAft>
              <a:buNone/>
            </a:pPr>
            <a:r>
              <a:t/>
            </a:r>
            <a:endParaRPr b="1" sz="18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Learning Objectives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Learning Goals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Learning Targets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Essential Questions</a:t>
            </a:r>
            <a:endParaRPr sz="1700">
              <a:latin typeface="Roboto"/>
              <a:ea typeface="Roboto"/>
              <a:cs typeface="Roboto"/>
              <a:sym typeface="Roboto"/>
            </a:endParaRPr>
          </a:p>
          <a:p>
            <a:pPr indent="-336550" lvl="0" marL="457200" rtl="0" algn="l">
              <a:spcBef>
                <a:spcPts val="0"/>
              </a:spcBef>
              <a:spcAft>
                <a:spcPts val="0"/>
              </a:spcAft>
              <a:buSzPts val="1700"/>
              <a:buFont typeface="Roboto"/>
              <a:buChar char="➢"/>
            </a:pPr>
            <a:r>
              <a:rPr lang="en" sz="1700">
                <a:latin typeface="Roboto"/>
                <a:ea typeface="Roboto"/>
                <a:cs typeface="Roboto"/>
                <a:sym typeface="Roboto"/>
              </a:rPr>
              <a:t>Content Objectives</a:t>
            </a:r>
            <a:endParaRPr sz="1700">
              <a:latin typeface="Roboto"/>
              <a:ea typeface="Roboto"/>
              <a:cs typeface="Roboto"/>
              <a:sym typeface="Roboto"/>
            </a:endParaRPr>
          </a:p>
        </p:txBody>
      </p:sp>
      <p:sp>
        <p:nvSpPr>
          <p:cNvPr id="684" name="Google Shape;684;p107"/>
          <p:cNvSpPr txBox="1"/>
          <p:nvPr/>
        </p:nvSpPr>
        <p:spPr>
          <a:xfrm>
            <a:off x="8530975" y="4545700"/>
            <a:ext cx="9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85" name="Google Shape;685;p107"/>
          <p:cNvSpPr txBox="1"/>
          <p:nvPr/>
        </p:nvSpPr>
        <p:spPr>
          <a:xfrm>
            <a:off x="2357425" y="3073550"/>
            <a:ext cx="457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108"/>
          <p:cNvSpPr txBox="1"/>
          <p:nvPr/>
        </p:nvSpPr>
        <p:spPr>
          <a:xfrm>
            <a:off x="616300" y="372650"/>
            <a:ext cx="8121000" cy="6003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rPr lang="en" sz="3000">
                <a:solidFill>
                  <a:srgbClr val="666666"/>
                </a:solidFill>
                <a:latin typeface="Montserrat"/>
                <a:ea typeface="Montserrat"/>
                <a:cs typeface="Montserrat"/>
                <a:sym typeface="Montserrat"/>
              </a:rPr>
              <a:t>Learning Intention Examples</a:t>
            </a:r>
            <a:endParaRPr sz="3000">
              <a:solidFill>
                <a:srgbClr val="666666"/>
              </a:solidFill>
              <a:latin typeface="Montserrat"/>
              <a:ea typeface="Montserrat"/>
              <a:cs typeface="Montserrat"/>
              <a:sym typeface="Montserrat"/>
            </a:endParaRPr>
          </a:p>
        </p:txBody>
      </p:sp>
      <p:pic>
        <p:nvPicPr>
          <p:cNvPr id="691" name="Google Shape;691;p108"/>
          <p:cNvPicPr preferRelativeResize="0"/>
          <p:nvPr/>
        </p:nvPicPr>
        <p:blipFill>
          <a:blip r:embed="rId3">
            <a:alphaModFix/>
          </a:blip>
          <a:stretch>
            <a:fillRect/>
          </a:stretch>
        </p:blipFill>
        <p:spPr>
          <a:xfrm>
            <a:off x="76200" y="985838"/>
            <a:ext cx="2743200" cy="3933825"/>
          </a:xfrm>
          <a:prstGeom prst="rect">
            <a:avLst/>
          </a:prstGeom>
          <a:noFill/>
          <a:ln>
            <a:noFill/>
          </a:ln>
        </p:spPr>
      </p:pic>
      <p:pic>
        <p:nvPicPr>
          <p:cNvPr id="692" name="Google Shape;692;p108"/>
          <p:cNvPicPr preferRelativeResize="0"/>
          <p:nvPr/>
        </p:nvPicPr>
        <p:blipFill>
          <a:blip r:embed="rId4">
            <a:alphaModFix/>
          </a:blip>
          <a:stretch>
            <a:fillRect/>
          </a:stretch>
        </p:blipFill>
        <p:spPr>
          <a:xfrm>
            <a:off x="5135850" y="1312500"/>
            <a:ext cx="3771576" cy="2828675"/>
          </a:xfrm>
          <a:prstGeom prst="rect">
            <a:avLst/>
          </a:prstGeom>
          <a:noFill/>
          <a:ln>
            <a:noFill/>
          </a:ln>
        </p:spPr>
      </p:pic>
      <p:pic>
        <p:nvPicPr>
          <p:cNvPr id="693" name="Google Shape;693;p108"/>
          <p:cNvPicPr preferRelativeResize="0"/>
          <p:nvPr/>
        </p:nvPicPr>
        <p:blipFill>
          <a:blip r:embed="rId5">
            <a:alphaModFix/>
          </a:blip>
          <a:stretch>
            <a:fillRect/>
          </a:stretch>
        </p:blipFill>
        <p:spPr>
          <a:xfrm>
            <a:off x="2964375" y="1270950"/>
            <a:ext cx="2671075" cy="32096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pic>
        <p:nvPicPr>
          <p:cNvPr id="698" name="Google Shape;698;p109"/>
          <p:cNvPicPr preferRelativeResize="0"/>
          <p:nvPr/>
        </p:nvPicPr>
        <p:blipFill>
          <a:blip r:embed="rId3">
            <a:alphaModFix/>
          </a:blip>
          <a:stretch>
            <a:fillRect/>
          </a:stretch>
        </p:blipFill>
        <p:spPr>
          <a:xfrm>
            <a:off x="361603" y="328566"/>
            <a:ext cx="8420794" cy="448636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110"/>
          <p:cNvSpPr txBox="1"/>
          <p:nvPr/>
        </p:nvSpPr>
        <p:spPr>
          <a:xfrm>
            <a:off x="469550" y="1147950"/>
            <a:ext cx="4496100" cy="2847600"/>
          </a:xfrm>
          <a:prstGeom prst="rect">
            <a:avLst/>
          </a:prstGeom>
          <a:noFill/>
          <a:ln>
            <a:noFill/>
          </a:ln>
        </p:spPr>
        <p:txBody>
          <a:bodyPr anchorCtr="0" anchor="t" bIns="68575" lIns="68575" spcFirstLastPara="1" rIns="68575" wrap="square" tIns="68575">
            <a:spAutoFit/>
          </a:bodyPr>
          <a:lstStyle/>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Common understanding developed from learning intentions by teacher and students</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Teacher or student model</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I can statement</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Rubric</a:t>
            </a:r>
            <a:endParaRPr sz="2200">
              <a:solidFill>
                <a:schemeClr val="dk1"/>
              </a:solidFill>
              <a:latin typeface="Montserrat"/>
              <a:ea typeface="Montserrat"/>
              <a:cs typeface="Montserrat"/>
              <a:sym typeface="Montserrat"/>
            </a:endParaRPr>
          </a:p>
          <a:p>
            <a:pPr indent="-304800" lvl="0" marL="685800" rtl="0" algn="l">
              <a:spcBef>
                <a:spcPts val="0"/>
              </a:spcBef>
              <a:spcAft>
                <a:spcPts val="0"/>
              </a:spcAft>
              <a:buClr>
                <a:schemeClr val="dk1"/>
              </a:buClr>
              <a:buSzPts val="2200"/>
              <a:buFont typeface="Montserrat"/>
              <a:buChar char="●"/>
            </a:pPr>
            <a:r>
              <a:rPr lang="en" sz="2200">
                <a:solidFill>
                  <a:schemeClr val="dk1"/>
                </a:solidFill>
                <a:latin typeface="Montserrat"/>
                <a:ea typeface="Montserrat"/>
                <a:cs typeface="Montserrat"/>
                <a:sym typeface="Montserrat"/>
              </a:rPr>
              <a:t>Exemplar</a:t>
            </a:r>
            <a:endParaRPr sz="2200">
              <a:solidFill>
                <a:schemeClr val="dk1"/>
              </a:solidFill>
              <a:latin typeface="Montserrat"/>
              <a:ea typeface="Montserrat"/>
              <a:cs typeface="Montserrat"/>
              <a:sym typeface="Montserrat"/>
            </a:endParaRPr>
          </a:p>
        </p:txBody>
      </p:sp>
      <p:sp>
        <p:nvSpPr>
          <p:cNvPr id="704" name="Google Shape;704;p110"/>
          <p:cNvSpPr txBox="1"/>
          <p:nvPr/>
        </p:nvSpPr>
        <p:spPr>
          <a:xfrm>
            <a:off x="592246" y="234750"/>
            <a:ext cx="7537200" cy="86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000">
                <a:solidFill>
                  <a:schemeClr val="dk1"/>
                </a:solidFill>
                <a:latin typeface="Montserrat"/>
                <a:ea typeface="Montserrat"/>
                <a:cs typeface="Montserrat"/>
                <a:sym typeface="Montserrat"/>
              </a:rPr>
              <a:t>Success Criteria Can Look Like:</a:t>
            </a:r>
            <a:endParaRPr sz="3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p:txBody>
      </p:sp>
      <p:sp>
        <p:nvSpPr>
          <p:cNvPr id="705" name="Google Shape;705;p110"/>
          <p:cNvSpPr txBox="1"/>
          <p:nvPr/>
        </p:nvSpPr>
        <p:spPr>
          <a:xfrm>
            <a:off x="2035975" y="4220300"/>
            <a:ext cx="5118600" cy="519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u="sng">
                <a:solidFill>
                  <a:schemeClr val="hlink"/>
                </a:solidFill>
                <a:latin typeface="Montserrat"/>
                <a:ea typeface="Montserrat"/>
                <a:cs typeface="Montserrat"/>
                <a:sym typeface="Montserrat"/>
                <a:hlinkClick r:id="rId3"/>
              </a:rPr>
              <a:t>Developing Success Criteria</a:t>
            </a:r>
            <a:endParaRPr b="1" sz="2200">
              <a:latin typeface="Montserrat"/>
              <a:ea typeface="Montserrat"/>
              <a:cs typeface="Montserrat"/>
              <a:sym typeface="Montserrat"/>
            </a:endParaRPr>
          </a:p>
        </p:txBody>
      </p:sp>
      <p:pic>
        <p:nvPicPr>
          <p:cNvPr id="706" name="Google Shape;706;p110"/>
          <p:cNvPicPr preferRelativeResize="0"/>
          <p:nvPr/>
        </p:nvPicPr>
        <p:blipFill>
          <a:blip r:embed="rId4">
            <a:alphaModFix/>
          </a:blip>
          <a:stretch>
            <a:fillRect/>
          </a:stretch>
        </p:blipFill>
        <p:spPr>
          <a:xfrm>
            <a:off x="5422850" y="982625"/>
            <a:ext cx="3188724" cy="318872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111"/>
          <p:cNvSpPr txBox="1"/>
          <p:nvPr/>
        </p:nvSpPr>
        <p:spPr>
          <a:xfrm>
            <a:off x="849650" y="1186500"/>
            <a:ext cx="6971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
        <p:nvSpPr>
          <p:cNvPr id="712" name="Google Shape;712;p111"/>
          <p:cNvSpPr txBox="1"/>
          <p:nvPr/>
        </p:nvSpPr>
        <p:spPr>
          <a:xfrm>
            <a:off x="1171625" y="237000"/>
            <a:ext cx="6707700" cy="402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Montserrat"/>
                <a:ea typeface="Montserrat"/>
                <a:cs typeface="Montserrat"/>
                <a:sym typeface="Montserrat"/>
              </a:rPr>
              <a:t>Granite School District Lesson Design Guide</a:t>
            </a:r>
            <a:endParaRPr b="1" sz="1600">
              <a:latin typeface="Montserrat"/>
              <a:ea typeface="Montserrat"/>
              <a:cs typeface="Montserrat"/>
              <a:sym typeface="Montserrat"/>
            </a:endParaRPr>
          </a:p>
        </p:txBody>
      </p:sp>
      <p:pic>
        <p:nvPicPr>
          <p:cNvPr id="713" name="Google Shape;713;p111"/>
          <p:cNvPicPr preferRelativeResize="0"/>
          <p:nvPr/>
        </p:nvPicPr>
        <p:blipFill>
          <a:blip r:embed="rId3">
            <a:alphaModFix/>
          </a:blip>
          <a:stretch>
            <a:fillRect/>
          </a:stretch>
        </p:blipFill>
        <p:spPr>
          <a:xfrm>
            <a:off x="1201463" y="639600"/>
            <a:ext cx="7227024" cy="4073750"/>
          </a:xfrm>
          <a:prstGeom prst="rect">
            <a:avLst/>
          </a:prstGeom>
          <a:noFill/>
          <a:ln>
            <a:noFill/>
          </a:ln>
        </p:spPr>
      </p:pic>
      <p:sp>
        <p:nvSpPr>
          <p:cNvPr id="714" name="Google Shape;714;p111"/>
          <p:cNvSpPr/>
          <p:nvPr/>
        </p:nvSpPr>
        <p:spPr>
          <a:xfrm>
            <a:off x="1201475" y="3533650"/>
            <a:ext cx="7383300" cy="1323600"/>
          </a:xfrm>
          <a:prstGeom prst="roundRect">
            <a:avLst>
              <a:gd fmla="val 16667" name="adj"/>
            </a:avLst>
          </a:prstGeom>
          <a:noFill/>
          <a:ln cap="flat" cmpd="sng" w="76200">
            <a:solidFill>
              <a:srgbClr val="FFD9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11"/>
          <p:cNvSpPr/>
          <p:nvPr/>
        </p:nvSpPr>
        <p:spPr>
          <a:xfrm>
            <a:off x="3536825" y="1516950"/>
            <a:ext cx="4516200" cy="1952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11"/>
          <p:cNvSpPr txBox="1"/>
          <p:nvPr/>
        </p:nvSpPr>
        <p:spPr>
          <a:xfrm>
            <a:off x="3696200" y="1580900"/>
            <a:ext cx="4125300" cy="19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grpSp>
        <p:nvGrpSpPr>
          <p:cNvPr id="717" name="Google Shape;717;p111"/>
          <p:cNvGrpSpPr/>
          <p:nvPr/>
        </p:nvGrpSpPr>
        <p:grpSpPr>
          <a:xfrm>
            <a:off x="3863300" y="1739926"/>
            <a:ext cx="3882000" cy="1488900"/>
            <a:chOff x="3863300" y="1816126"/>
            <a:chExt cx="3882000" cy="1488900"/>
          </a:xfrm>
        </p:grpSpPr>
        <p:sp>
          <p:nvSpPr>
            <p:cNvPr id="718" name="Google Shape;718;p111"/>
            <p:cNvSpPr txBox="1"/>
            <p:nvPr/>
          </p:nvSpPr>
          <p:spPr>
            <a:xfrm>
              <a:off x="3863300" y="1816126"/>
              <a:ext cx="3882000" cy="1488900"/>
            </a:xfrm>
            <a:prstGeom prst="rect">
              <a:avLst/>
            </a:prstGeom>
            <a:solidFill>
              <a:schemeClr val="lt1"/>
            </a:solidFill>
            <a:ln cap="flat" cmpd="sng" w="38100">
              <a:solidFill>
                <a:srgbClr val="980000"/>
              </a:solidFill>
              <a:prstDash val="solid"/>
              <a:round/>
              <a:headEnd len="sm" w="sm" type="none"/>
              <a:tailEnd len="sm" w="sm" type="none"/>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What is the best approach for your lesson?</a:t>
              </a:r>
              <a:endParaRPr sz="1300">
                <a:solidFill>
                  <a:schemeClr val="dk1"/>
                </a:solidFill>
                <a:latin typeface="Montserrat"/>
                <a:ea typeface="Montserrat"/>
                <a:cs typeface="Montserrat"/>
                <a:sym typeface="Montserrat"/>
              </a:endParaRPr>
            </a:p>
            <a:p>
              <a:pPr indent="-311150" lvl="0" marL="457200" rtl="0" algn="l">
                <a:spcBef>
                  <a:spcPts val="0"/>
                </a:spcBef>
                <a:spcAft>
                  <a:spcPts val="0"/>
                </a:spcAft>
                <a:buClr>
                  <a:schemeClr val="dk1"/>
                </a:buClr>
                <a:buSzPts val="1300"/>
                <a:buFont typeface="Montserrat"/>
                <a:buChar char="●"/>
              </a:pPr>
              <a:r>
                <a:rPr lang="en" sz="1300">
                  <a:solidFill>
                    <a:schemeClr val="dk1"/>
                  </a:solidFill>
                  <a:latin typeface="Montserrat"/>
                  <a:ea typeface="Montserrat"/>
                  <a:cs typeface="Montserrat"/>
                  <a:sym typeface="Montserrat"/>
                </a:rPr>
                <a:t>Where are the students at in the learning stages?</a:t>
              </a:r>
              <a:endParaRPr b="1" sz="1300">
                <a:latin typeface="Montserrat"/>
                <a:ea typeface="Montserrat"/>
                <a:cs typeface="Montserrat"/>
                <a:sym typeface="Montserrat"/>
              </a:endParaRPr>
            </a:p>
          </p:txBody>
        </p:sp>
        <p:sp>
          <p:nvSpPr>
            <p:cNvPr id="719" name="Google Shape;719;p111"/>
            <p:cNvSpPr txBox="1"/>
            <p:nvPr/>
          </p:nvSpPr>
          <p:spPr>
            <a:xfrm>
              <a:off x="3896900" y="1870775"/>
              <a:ext cx="3814800" cy="402600"/>
            </a:xfrm>
            <a:prstGeom prst="rect">
              <a:avLst/>
            </a:prstGeom>
            <a:solidFill>
              <a:schemeClr val="accent4"/>
            </a:solid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latin typeface="Montserrat"/>
                  <a:ea typeface="Montserrat"/>
                  <a:cs typeface="Montserrat"/>
                  <a:sym typeface="Montserrat"/>
                </a:rPr>
                <a:t>Determine Lesson Approach</a:t>
              </a:r>
              <a:endParaRPr b="1">
                <a:solidFill>
                  <a:schemeClr val="lt1"/>
                </a:solidFill>
                <a:latin typeface="Montserrat"/>
                <a:ea typeface="Montserrat"/>
                <a:cs typeface="Montserrat"/>
                <a:sym typeface="Montserrat"/>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1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pic>
        <p:nvPicPr>
          <p:cNvPr id="724" name="Google Shape;724;p112">
            <a:hlinkClick r:id="rId3"/>
          </p:cNvPr>
          <p:cNvPicPr preferRelativeResize="0"/>
          <p:nvPr/>
        </p:nvPicPr>
        <p:blipFill>
          <a:blip r:embed="rId4">
            <a:alphaModFix/>
          </a:blip>
          <a:stretch>
            <a:fillRect/>
          </a:stretch>
        </p:blipFill>
        <p:spPr>
          <a:xfrm>
            <a:off x="450469" y="477375"/>
            <a:ext cx="8368667" cy="4188750"/>
          </a:xfrm>
          <a:prstGeom prst="rect">
            <a:avLst/>
          </a:prstGeom>
          <a:noFill/>
          <a:ln>
            <a:noFill/>
          </a:ln>
        </p:spPr>
      </p:pic>
      <p:grpSp>
        <p:nvGrpSpPr>
          <p:cNvPr id="725" name="Google Shape;725;p112"/>
          <p:cNvGrpSpPr/>
          <p:nvPr/>
        </p:nvGrpSpPr>
        <p:grpSpPr>
          <a:xfrm>
            <a:off x="5391681" y="1957750"/>
            <a:ext cx="3004200" cy="2247300"/>
            <a:chOff x="3853400" y="1359050"/>
            <a:chExt cx="4005600" cy="2996400"/>
          </a:xfrm>
        </p:grpSpPr>
        <p:sp>
          <p:nvSpPr>
            <p:cNvPr id="726" name="Google Shape;726;p112"/>
            <p:cNvSpPr txBox="1"/>
            <p:nvPr/>
          </p:nvSpPr>
          <p:spPr>
            <a:xfrm>
              <a:off x="3853400" y="1359050"/>
              <a:ext cx="4005600" cy="2996400"/>
            </a:xfrm>
            <a:prstGeom prst="rect">
              <a:avLst/>
            </a:prstGeom>
            <a:solidFill>
              <a:srgbClr val="EFEFEF"/>
            </a:solidFill>
            <a:ln cap="flat" cmpd="sng" w="28575">
              <a:solidFill>
                <a:srgbClr val="000000"/>
              </a:solidFill>
              <a:prstDash val="solid"/>
              <a:round/>
              <a:headEnd len="sm" w="sm" type="none"/>
              <a:tailEnd len="sm" w="sm" type="none"/>
            </a:ln>
          </p:spPr>
          <p:txBody>
            <a:bodyPr anchorCtr="0" anchor="t" bIns="68575" lIns="68575" spcFirstLastPara="1" rIns="68575" wrap="square" tIns="68575">
              <a:spAutoFit/>
            </a:bodyPr>
            <a:lstStyle/>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0" lvl="0" marL="0" rtl="0" algn="l">
                <a:spcBef>
                  <a:spcPts val="0"/>
                </a:spcBef>
                <a:spcAft>
                  <a:spcPts val="0"/>
                </a:spcAft>
                <a:buNone/>
              </a:pPr>
              <a:r>
                <a:t/>
              </a:r>
              <a:endParaRPr b="1" sz="1300">
                <a:latin typeface="Roboto"/>
                <a:ea typeface="Roboto"/>
                <a:cs typeface="Roboto"/>
                <a:sym typeface="Roboto"/>
              </a:endParaRPr>
            </a:p>
            <a:p>
              <a:pPr indent="-241300" lvl="0" marL="342900" rtl="0" algn="l">
                <a:spcBef>
                  <a:spcPts val="0"/>
                </a:spcBef>
                <a:spcAft>
                  <a:spcPts val="0"/>
                </a:spcAft>
                <a:buClr>
                  <a:srgbClr val="222222"/>
                </a:buClr>
                <a:buSzPts val="1200"/>
                <a:buFont typeface="Roboto"/>
                <a:buChar char="●"/>
              </a:pPr>
              <a:r>
                <a:rPr b="1" lang="en" sz="1200">
                  <a:solidFill>
                    <a:srgbClr val="222222"/>
                  </a:solidFill>
                  <a:latin typeface="Roboto"/>
                  <a:ea typeface="Roboto"/>
                  <a:cs typeface="Roboto"/>
                  <a:sym typeface="Roboto"/>
                </a:rPr>
                <a:t>Based on the standard(s) and goals of the lesson</a:t>
              </a:r>
              <a:endParaRPr b="1" sz="1200">
                <a:solidFill>
                  <a:srgbClr val="222222"/>
                </a:solidFill>
                <a:latin typeface="Roboto"/>
                <a:ea typeface="Roboto"/>
                <a:cs typeface="Roboto"/>
                <a:sym typeface="Roboto"/>
              </a:endParaRPr>
            </a:p>
            <a:p>
              <a:pPr indent="-241300" lvl="0" marL="342900" rtl="0" algn="l">
                <a:spcBef>
                  <a:spcPts val="0"/>
                </a:spcBef>
                <a:spcAft>
                  <a:spcPts val="0"/>
                </a:spcAft>
                <a:buClr>
                  <a:srgbClr val="222222"/>
                </a:buClr>
                <a:buSzPts val="1200"/>
                <a:buFont typeface="Roboto"/>
                <a:buChar char="●"/>
              </a:pPr>
              <a:r>
                <a:rPr b="1" lang="en" sz="1200">
                  <a:solidFill>
                    <a:srgbClr val="222222"/>
                  </a:solidFill>
                  <a:latin typeface="Roboto"/>
                  <a:ea typeface="Roboto"/>
                  <a:cs typeface="Roboto"/>
                  <a:sym typeface="Roboto"/>
                </a:rPr>
                <a:t>Selected to best meet students’ immediate learning needs </a:t>
              </a:r>
              <a:endParaRPr b="1" sz="1200">
                <a:solidFill>
                  <a:srgbClr val="222222"/>
                </a:solidFill>
                <a:latin typeface="Roboto"/>
                <a:ea typeface="Roboto"/>
                <a:cs typeface="Roboto"/>
                <a:sym typeface="Roboto"/>
              </a:endParaRPr>
            </a:p>
            <a:p>
              <a:pPr indent="-241300" lvl="0" marL="342900" rtl="0" algn="l">
                <a:spcBef>
                  <a:spcPts val="0"/>
                </a:spcBef>
                <a:spcAft>
                  <a:spcPts val="0"/>
                </a:spcAft>
                <a:buClr>
                  <a:srgbClr val="222222"/>
                </a:buClr>
                <a:buSzPts val="1200"/>
                <a:buFont typeface="Roboto"/>
                <a:buChar char="●"/>
              </a:pPr>
              <a:r>
                <a:rPr b="1" lang="en" sz="1200">
                  <a:solidFill>
                    <a:srgbClr val="222222"/>
                  </a:solidFill>
                  <a:latin typeface="Roboto"/>
                  <a:ea typeface="Roboto"/>
                  <a:cs typeface="Roboto"/>
                  <a:sym typeface="Roboto"/>
                </a:rPr>
                <a:t>Flexible based on needs</a:t>
              </a:r>
              <a:endParaRPr b="1" sz="1200">
                <a:solidFill>
                  <a:srgbClr val="222222"/>
                </a:solidFill>
                <a:latin typeface="Roboto"/>
                <a:ea typeface="Roboto"/>
                <a:cs typeface="Roboto"/>
                <a:sym typeface="Roboto"/>
              </a:endParaRPr>
            </a:p>
            <a:p>
              <a:pPr indent="0" lvl="0" marL="0" rtl="0" algn="l">
                <a:spcBef>
                  <a:spcPts val="0"/>
                </a:spcBef>
                <a:spcAft>
                  <a:spcPts val="0"/>
                </a:spcAft>
                <a:buNone/>
              </a:pPr>
              <a:r>
                <a:t/>
              </a:r>
              <a:endParaRPr b="1" sz="1200">
                <a:latin typeface="Roboto"/>
                <a:ea typeface="Roboto"/>
                <a:cs typeface="Roboto"/>
                <a:sym typeface="Roboto"/>
              </a:endParaRPr>
            </a:p>
          </p:txBody>
        </p:sp>
        <p:sp>
          <p:nvSpPr>
            <p:cNvPr id="727" name="Google Shape;727;p112"/>
            <p:cNvSpPr/>
            <p:nvPr/>
          </p:nvSpPr>
          <p:spPr>
            <a:xfrm>
              <a:off x="4025900" y="1471650"/>
              <a:ext cx="3182400" cy="1105800"/>
            </a:xfrm>
            <a:prstGeom prst="homePlate">
              <a:avLst>
                <a:gd fmla="val 50000" name="adj"/>
              </a:avLst>
            </a:prstGeom>
            <a:solidFill>
              <a:schemeClr val="accent2"/>
            </a:solidFill>
            <a:ln cap="flat" cmpd="sng" w="9525">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Clr>
                  <a:schemeClr val="dk1"/>
                </a:buClr>
                <a:buSzPts val="800"/>
                <a:buFont typeface="Arial"/>
                <a:buNone/>
              </a:pPr>
              <a:r>
                <a:rPr b="1" lang="en" sz="1300">
                  <a:solidFill>
                    <a:schemeClr val="dk1"/>
                  </a:solidFill>
                  <a:latin typeface="Roboto"/>
                  <a:ea typeface="Roboto"/>
                  <a:cs typeface="Roboto"/>
                  <a:sym typeface="Roboto"/>
                </a:rPr>
                <a:t>Consider </a:t>
              </a:r>
              <a:endParaRPr b="1" sz="1300">
                <a:solidFill>
                  <a:schemeClr val="dk1"/>
                </a:solidFill>
                <a:latin typeface="Roboto"/>
                <a:ea typeface="Roboto"/>
                <a:cs typeface="Roboto"/>
                <a:sym typeface="Roboto"/>
              </a:endParaRPr>
            </a:p>
            <a:p>
              <a:pPr indent="0" lvl="0" marL="0" rtl="0" algn="l">
                <a:spcBef>
                  <a:spcPts val="0"/>
                </a:spcBef>
                <a:spcAft>
                  <a:spcPts val="0"/>
                </a:spcAft>
                <a:buClr>
                  <a:schemeClr val="dk1"/>
                </a:buClr>
                <a:buSzPts val="800"/>
                <a:buFont typeface="Arial"/>
                <a:buNone/>
              </a:pPr>
              <a:r>
                <a:rPr b="1" lang="en" sz="1300">
                  <a:solidFill>
                    <a:schemeClr val="dk1"/>
                  </a:solidFill>
                  <a:latin typeface="Roboto"/>
                  <a:ea typeface="Roboto"/>
                  <a:cs typeface="Roboto"/>
                  <a:sym typeface="Roboto"/>
                </a:rPr>
                <a:t>Lesson Approach</a:t>
              </a:r>
              <a:endParaRPr sz="1100"/>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113">
            <a:hlinkClick r:id="rId3"/>
          </p:cNvPr>
          <p:cNvPicPr preferRelativeResize="0"/>
          <p:nvPr/>
        </p:nvPicPr>
        <p:blipFill>
          <a:blip r:embed="rId4">
            <a:alphaModFix/>
          </a:blip>
          <a:stretch>
            <a:fillRect/>
          </a:stretch>
        </p:blipFill>
        <p:spPr>
          <a:xfrm>
            <a:off x="1266375" y="836719"/>
            <a:ext cx="3126338" cy="3944737"/>
          </a:xfrm>
          <a:prstGeom prst="rect">
            <a:avLst/>
          </a:prstGeom>
          <a:noFill/>
          <a:ln cap="flat" cmpd="sng" w="9525">
            <a:solidFill>
              <a:srgbClr val="595959"/>
            </a:solidFill>
            <a:prstDash val="solid"/>
            <a:round/>
            <a:headEnd len="sm" w="sm" type="none"/>
            <a:tailEnd len="sm" w="sm" type="none"/>
          </a:ln>
        </p:spPr>
      </p:pic>
      <p:pic>
        <p:nvPicPr>
          <p:cNvPr id="733" name="Google Shape;733;p113">
            <a:hlinkClick r:id="rId5"/>
          </p:cNvPr>
          <p:cNvPicPr preferRelativeResize="0"/>
          <p:nvPr/>
        </p:nvPicPr>
        <p:blipFill>
          <a:blip r:embed="rId6">
            <a:alphaModFix/>
          </a:blip>
          <a:stretch>
            <a:fillRect/>
          </a:stretch>
        </p:blipFill>
        <p:spPr>
          <a:xfrm>
            <a:off x="4895269" y="836719"/>
            <a:ext cx="3092296" cy="3944738"/>
          </a:xfrm>
          <a:prstGeom prst="rect">
            <a:avLst/>
          </a:prstGeom>
          <a:noFill/>
          <a:ln cap="flat" cmpd="sng" w="9525">
            <a:solidFill>
              <a:srgbClr val="000000"/>
            </a:solidFill>
            <a:prstDash val="solid"/>
            <a:round/>
            <a:headEnd len="sm" w="sm" type="none"/>
            <a:tailEnd len="sm" w="sm" type="none"/>
          </a:ln>
        </p:spPr>
      </p:pic>
      <p:sp>
        <p:nvSpPr>
          <p:cNvPr id="734" name="Google Shape;734;p113"/>
          <p:cNvSpPr txBox="1"/>
          <p:nvPr>
            <p:ph idx="4294967295" type="subTitle"/>
          </p:nvPr>
        </p:nvSpPr>
        <p:spPr>
          <a:xfrm>
            <a:off x="1804144" y="243319"/>
            <a:ext cx="5804700" cy="538500"/>
          </a:xfrm>
          <a:prstGeom prst="rect">
            <a:avLst/>
          </a:prstGeom>
          <a:noFill/>
          <a:ln>
            <a:noFill/>
          </a:ln>
        </p:spPr>
        <p:txBody>
          <a:bodyPr anchorCtr="0" anchor="t" bIns="91425" lIns="91425" spcFirstLastPara="1" rIns="91425" wrap="square" tIns="91425">
            <a:normAutofit fontScale="77500"/>
          </a:bodyPr>
          <a:lstStyle/>
          <a:p>
            <a:pPr indent="0" lvl="0" marL="0" rtl="0" algn="ctr">
              <a:lnSpc>
                <a:spcPct val="115000"/>
              </a:lnSpc>
              <a:spcBef>
                <a:spcPts val="0"/>
              </a:spcBef>
              <a:spcAft>
                <a:spcPts val="1600"/>
              </a:spcAft>
              <a:buSzPct val="90000"/>
              <a:buNone/>
            </a:pPr>
            <a:r>
              <a:rPr b="1" lang="en" sz="3000">
                <a:solidFill>
                  <a:schemeClr val="accent4"/>
                </a:solidFill>
                <a:latin typeface="Montserrat"/>
                <a:ea typeface="Montserrat"/>
                <a:cs typeface="Montserrat"/>
                <a:sym typeface="Montserrat"/>
              </a:rPr>
              <a:t>Inquiry &amp; Explicit Templates</a:t>
            </a:r>
            <a:endParaRPr b="1" sz="3000">
              <a:solidFill>
                <a:schemeClr val="accent4"/>
              </a:solidFill>
              <a:latin typeface="Montserrat"/>
              <a:ea typeface="Montserrat"/>
              <a:cs typeface="Montserrat"/>
              <a:sym typeface="Montserrat"/>
            </a:endParaRPr>
          </a:p>
        </p:txBody>
      </p:sp>
      <p:sp>
        <p:nvSpPr>
          <p:cNvPr id="735" name="Google Shape;735;p113"/>
          <p:cNvSpPr txBox="1"/>
          <p:nvPr/>
        </p:nvSpPr>
        <p:spPr>
          <a:xfrm>
            <a:off x="1535213" y="2241169"/>
            <a:ext cx="6454500" cy="307800"/>
          </a:xfrm>
          <a:prstGeom prst="rect">
            <a:avLst/>
          </a:prstGeom>
          <a:noFill/>
          <a:ln>
            <a:noFill/>
          </a:ln>
        </p:spPr>
        <p:txBody>
          <a:bodyPr anchorCtr="0" anchor="t" bIns="68575" lIns="68575" spcFirstLastPara="1" rIns="68575" wrap="square" tIns="68575">
            <a:spAutoFit/>
          </a:bodyPr>
          <a:lstStyle/>
          <a:p>
            <a:pPr indent="0" lvl="0" marL="0" rtl="0" algn="l">
              <a:spcBef>
                <a:spcPts val="0"/>
              </a:spcBef>
              <a:spcAft>
                <a:spcPts val="0"/>
              </a:spcAft>
              <a:buNone/>
            </a:pPr>
            <a:r>
              <a:t/>
            </a:r>
            <a:endParaRPr sz="1100">
              <a:latin typeface="Coming Soon"/>
              <a:ea typeface="Coming Soon"/>
              <a:cs typeface="Coming Soon"/>
              <a:sym typeface="Coming Soo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sp>
        <p:nvSpPr>
          <p:cNvPr id="740" name="Google Shape;740;p114"/>
          <p:cNvSpPr txBox="1"/>
          <p:nvPr>
            <p:ph idx="1" type="body"/>
          </p:nvPr>
        </p:nvSpPr>
        <p:spPr>
          <a:xfrm>
            <a:off x="624875" y="2735300"/>
            <a:ext cx="3255300" cy="15405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is the value of using an inquiry-based approach </a:t>
            </a:r>
            <a:r>
              <a:rPr b="1" lang="en" sz="1412">
                <a:solidFill>
                  <a:srgbClr val="0B5394"/>
                </a:solidFill>
                <a:latin typeface="Montserrat"/>
                <a:ea typeface="Montserrat"/>
                <a:cs typeface="Montserrat"/>
                <a:sym typeface="Montserrat"/>
              </a:rPr>
              <a:t>in general</a:t>
            </a:r>
            <a:r>
              <a:rPr lang="en" sz="1412">
                <a:solidFill>
                  <a:srgbClr val="0B5394"/>
                </a:solidFill>
                <a:latin typeface="Montserrat"/>
                <a:ea typeface="Montserrat"/>
                <a:cs typeface="Montserrat"/>
                <a:sym typeface="Montserrat"/>
              </a:rPr>
              <a:t>?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value does it provide for students </a:t>
            </a:r>
            <a:r>
              <a:rPr b="1" lang="en" sz="1412">
                <a:solidFill>
                  <a:srgbClr val="0B5394"/>
                </a:solidFill>
                <a:latin typeface="Montserrat"/>
                <a:ea typeface="Montserrat"/>
                <a:cs typeface="Montserrat"/>
                <a:sym typeface="Montserrat"/>
              </a:rPr>
              <a:t>in relation to this standard and learning intention?</a:t>
            </a:r>
            <a:endParaRPr b="1"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p:txBody>
      </p:sp>
      <p:pic>
        <p:nvPicPr>
          <p:cNvPr id="741" name="Google Shape;741;p114">
            <a:hlinkClick r:id="rId3"/>
          </p:cNvPr>
          <p:cNvPicPr preferRelativeResize="0"/>
          <p:nvPr/>
        </p:nvPicPr>
        <p:blipFill>
          <a:blip r:embed="rId4">
            <a:alphaModFix/>
          </a:blip>
          <a:stretch>
            <a:fillRect/>
          </a:stretch>
        </p:blipFill>
        <p:spPr>
          <a:xfrm>
            <a:off x="4150900" y="1367000"/>
            <a:ext cx="4400699" cy="2958751"/>
          </a:xfrm>
          <a:prstGeom prst="rect">
            <a:avLst/>
          </a:prstGeom>
          <a:noFill/>
          <a:ln>
            <a:noFill/>
          </a:ln>
        </p:spPr>
      </p:pic>
      <p:sp>
        <p:nvSpPr>
          <p:cNvPr id="742" name="Google Shape;742;p114"/>
          <p:cNvSpPr txBox="1"/>
          <p:nvPr/>
        </p:nvSpPr>
        <p:spPr>
          <a:xfrm>
            <a:off x="624875" y="1246375"/>
            <a:ext cx="3255300" cy="8121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688"/>
              <a:buFont typeface="Arial"/>
              <a:buNone/>
            </a:pPr>
            <a:r>
              <a:rPr lang="en" sz="1412">
                <a:solidFill>
                  <a:srgbClr val="0B5394"/>
                </a:solidFill>
                <a:latin typeface="Montserrat"/>
                <a:ea typeface="Montserrat"/>
                <a:cs typeface="Montserrat"/>
                <a:sym typeface="Montserrat"/>
              </a:rPr>
              <a:t>Look at the features of </a:t>
            </a:r>
            <a:r>
              <a:rPr b="1" lang="en" sz="1412">
                <a:solidFill>
                  <a:srgbClr val="0B5394"/>
                </a:solidFill>
                <a:highlight>
                  <a:srgbClr val="FFFF00"/>
                </a:highlight>
                <a:latin typeface="Montserrat"/>
                <a:ea typeface="Montserrat"/>
                <a:cs typeface="Montserrat"/>
                <a:sym typeface="Montserrat"/>
              </a:rPr>
              <a:t>Example 1</a:t>
            </a:r>
            <a:r>
              <a:rPr lang="en" sz="1412">
                <a:solidFill>
                  <a:srgbClr val="0B5394"/>
                </a:solidFill>
                <a:highlight>
                  <a:srgbClr val="FFFF00"/>
                </a:highlight>
                <a:latin typeface="Montserrat"/>
                <a:ea typeface="Montserrat"/>
                <a:cs typeface="Montserrat"/>
                <a:sym typeface="Montserrat"/>
              </a:rPr>
              <a:t>,</a:t>
            </a:r>
            <a:r>
              <a:rPr lang="en" sz="1412">
                <a:solidFill>
                  <a:srgbClr val="0B5394"/>
                </a:solidFill>
                <a:latin typeface="Montserrat"/>
                <a:ea typeface="Montserrat"/>
                <a:cs typeface="Montserrat"/>
                <a:sym typeface="Montserrat"/>
              </a:rPr>
              <a:t> what does it tell you about the lesson</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approach?</a:t>
            </a:r>
            <a:endParaRPr sz="1412">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43" name="Google Shape;743;p114"/>
          <p:cNvSpPr txBox="1"/>
          <p:nvPr/>
        </p:nvSpPr>
        <p:spPr>
          <a:xfrm>
            <a:off x="699325" y="2210800"/>
            <a:ext cx="2994900" cy="3609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Clr>
                <a:schemeClr val="dk1"/>
              </a:buClr>
              <a:buSzPts val="1100"/>
              <a:buFont typeface="Arial"/>
              <a:buNone/>
            </a:pPr>
            <a:r>
              <a:rPr b="1" lang="en" sz="1712">
                <a:solidFill>
                  <a:srgbClr val="0B5394"/>
                </a:solidFill>
                <a:highlight>
                  <a:srgbClr val="FFFF00"/>
                </a:highlight>
                <a:latin typeface="Montserrat"/>
                <a:ea typeface="Montserrat"/>
                <a:cs typeface="Montserrat"/>
                <a:sym typeface="Montserrat"/>
              </a:rPr>
              <a:t>INQUIRY</a:t>
            </a:r>
            <a:endParaRPr b="1" sz="1712">
              <a:solidFill>
                <a:srgbClr val="0B5394"/>
              </a:solidFill>
              <a:highlight>
                <a:srgbClr val="FFFF00"/>
              </a:highlight>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44" name="Google Shape;744;p114"/>
          <p:cNvSpPr txBox="1"/>
          <p:nvPr>
            <p:ph type="title"/>
          </p:nvPr>
        </p:nvSpPr>
        <p:spPr>
          <a:xfrm>
            <a:off x="421200" y="481450"/>
            <a:ext cx="8299500" cy="606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SzPts val="990"/>
              <a:buNone/>
            </a:pPr>
            <a:r>
              <a:rPr b="1" lang="en" sz="1890">
                <a:solidFill>
                  <a:srgbClr val="0B5394"/>
                </a:solidFill>
                <a:latin typeface="Montserrat"/>
                <a:ea typeface="Montserrat"/>
                <a:cs typeface="Montserrat"/>
                <a:sym typeface="Montserrat"/>
              </a:rPr>
              <a:t>Identify the Lesson Approach: Is it Explicit, Inquiry or Blended?</a:t>
            </a:r>
            <a:endParaRPr b="1" sz="189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115"/>
          <p:cNvSpPr txBox="1"/>
          <p:nvPr>
            <p:ph idx="1" type="body"/>
          </p:nvPr>
        </p:nvSpPr>
        <p:spPr>
          <a:xfrm>
            <a:off x="624875" y="2989100"/>
            <a:ext cx="3255300" cy="12867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is the value of using an explicit approach </a:t>
            </a:r>
            <a:r>
              <a:rPr b="1" lang="en" sz="1412">
                <a:solidFill>
                  <a:srgbClr val="0B5394"/>
                </a:solidFill>
                <a:latin typeface="Montserrat"/>
                <a:ea typeface="Montserrat"/>
                <a:cs typeface="Montserrat"/>
                <a:sym typeface="Montserrat"/>
              </a:rPr>
              <a:t>in general</a:t>
            </a:r>
            <a:r>
              <a:rPr lang="en" sz="1412">
                <a:solidFill>
                  <a:srgbClr val="0B5394"/>
                </a:solidFill>
                <a:latin typeface="Montserrat"/>
                <a:ea typeface="Montserrat"/>
                <a:cs typeface="Montserrat"/>
                <a:sym typeface="Montserrat"/>
              </a:rPr>
              <a:t>?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value does it provide for students </a:t>
            </a:r>
            <a:r>
              <a:rPr b="1" lang="en" sz="1412">
                <a:solidFill>
                  <a:srgbClr val="0B5394"/>
                </a:solidFill>
                <a:latin typeface="Montserrat"/>
                <a:ea typeface="Montserrat"/>
                <a:cs typeface="Montserrat"/>
                <a:sym typeface="Montserrat"/>
              </a:rPr>
              <a:t>in relation to this standard and learning intention?</a:t>
            </a:r>
            <a:endParaRPr b="1"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p:txBody>
      </p:sp>
      <p:pic>
        <p:nvPicPr>
          <p:cNvPr id="750" name="Google Shape;750;p115"/>
          <p:cNvPicPr preferRelativeResize="0"/>
          <p:nvPr/>
        </p:nvPicPr>
        <p:blipFill>
          <a:blip r:embed="rId3">
            <a:alphaModFix/>
          </a:blip>
          <a:stretch>
            <a:fillRect/>
          </a:stretch>
        </p:blipFill>
        <p:spPr>
          <a:xfrm>
            <a:off x="3980750" y="1511625"/>
            <a:ext cx="4688125" cy="2764100"/>
          </a:xfrm>
          <a:prstGeom prst="rect">
            <a:avLst/>
          </a:prstGeom>
          <a:noFill/>
          <a:ln>
            <a:noFill/>
          </a:ln>
        </p:spPr>
      </p:pic>
      <p:sp>
        <p:nvSpPr>
          <p:cNvPr id="751" name="Google Shape;751;p115"/>
          <p:cNvSpPr txBox="1"/>
          <p:nvPr/>
        </p:nvSpPr>
        <p:spPr>
          <a:xfrm>
            <a:off x="421200" y="1511625"/>
            <a:ext cx="3559500" cy="8799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688"/>
              <a:buFont typeface="Arial"/>
              <a:buNone/>
            </a:pPr>
            <a:r>
              <a:rPr lang="en" sz="1412">
                <a:solidFill>
                  <a:srgbClr val="0B5394"/>
                </a:solidFill>
                <a:latin typeface="Montserrat"/>
                <a:ea typeface="Montserrat"/>
                <a:cs typeface="Montserrat"/>
                <a:sym typeface="Montserrat"/>
              </a:rPr>
              <a:t>Look at the features of the </a:t>
            </a:r>
            <a:r>
              <a:rPr b="1" lang="en" sz="1412">
                <a:solidFill>
                  <a:srgbClr val="0B5394"/>
                </a:solidFill>
                <a:highlight>
                  <a:srgbClr val="FFFF00"/>
                </a:highlight>
                <a:latin typeface="Montserrat"/>
                <a:ea typeface="Montserrat"/>
                <a:cs typeface="Montserrat"/>
                <a:sym typeface="Montserrat"/>
              </a:rPr>
              <a:t>Example 2</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example, what does it tell you about the lesson</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approach?</a:t>
            </a:r>
            <a:endParaRPr sz="1412">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52" name="Google Shape;752;p115"/>
          <p:cNvSpPr txBox="1"/>
          <p:nvPr/>
        </p:nvSpPr>
        <p:spPr>
          <a:xfrm>
            <a:off x="563975" y="2353275"/>
            <a:ext cx="3231600" cy="4398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Clr>
                <a:schemeClr val="dk1"/>
              </a:buClr>
              <a:buSzPts val="1100"/>
              <a:buFont typeface="Arial"/>
              <a:buNone/>
            </a:pPr>
            <a:r>
              <a:rPr b="1" lang="en" sz="1912">
                <a:solidFill>
                  <a:srgbClr val="0B5394"/>
                </a:solidFill>
                <a:highlight>
                  <a:srgbClr val="FFFF00"/>
                </a:highlight>
                <a:latin typeface="Montserrat"/>
                <a:ea typeface="Montserrat"/>
                <a:cs typeface="Montserrat"/>
                <a:sym typeface="Montserrat"/>
              </a:rPr>
              <a:t>EXPLICIT</a:t>
            </a:r>
            <a:endParaRPr b="1" sz="1912">
              <a:solidFill>
                <a:srgbClr val="0B5394"/>
              </a:solidFill>
              <a:highlight>
                <a:srgbClr val="FFFF00"/>
              </a:highlight>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53" name="Google Shape;753;p115"/>
          <p:cNvSpPr txBox="1"/>
          <p:nvPr>
            <p:ph type="title"/>
          </p:nvPr>
        </p:nvSpPr>
        <p:spPr>
          <a:xfrm>
            <a:off x="421200" y="481450"/>
            <a:ext cx="8299500" cy="606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SzPts val="990"/>
              <a:buNone/>
            </a:pPr>
            <a:r>
              <a:rPr b="1" lang="en" sz="1890">
                <a:solidFill>
                  <a:srgbClr val="0B5394"/>
                </a:solidFill>
                <a:latin typeface="Montserrat"/>
                <a:ea typeface="Montserrat"/>
                <a:cs typeface="Montserrat"/>
                <a:sym typeface="Montserrat"/>
              </a:rPr>
              <a:t>Identify the Lesson Approach: Is it Explicit, Inquiry or Blended?</a:t>
            </a:r>
            <a:endParaRPr b="1" sz="1890">
              <a:solidFill>
                <a:srgbClr val="0B5394"/>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p80"/>
          <p:cNvSpPr txBox="1"/>
          <p:nvPr>
            <p:ph type="title"/>
          </p:nvPr>
        </p:nvSpPr>
        <p:spPr>
          <a:xfrm>
            <a:off x="407275"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SzPts val="990"/>
              <a:buNone/>
            </a:pPr>
            <a:r>
              <a:rPr b="1" lang="en" sz="2670">
                <a:solidFill>
                  <a:srgbClr val="0B5394"/>
                </a:solidFill>
                <a:latin typeface="Montserrat"/>
                <a:ea typeface="Montserrat"/>
                <a:cs typeface="Montserrat"/>
                <a:sym typeface="Montserrat"/>
              </a:rPr>
              <a:t>Quick Review of our Principal Professional Learning (PPL) 3-Year Cycle  </a:t>
            </a:r>
            <a:endParaRPr b="1" sz="2670">
              <a:solidFill>
                <a:srgbClr val="0B5394"/>
              </a:solidFill>
              <a:latin typeface="Montserrat"/>
              <a:ea typeface="Montserrat"/>
              <a:cs typeface="Montserrat"/>
              <a:sym typeface="Montserrat"/>
            </a:endParaRPr>
          </a:p>
        </p:txBody>
      </p:sp>
      <p:sp>
        <p:nvSpPr>
          <p:cNvPr id="409" name="Google Shape;409;p80"/>
          <p:cNvSpPr txBox="1"/>
          <p:nvPr>
            <p:ph idx="1" type="body"/>
          </p:nvPr>
        </p:nvSpPr>
        <p:spPr>
          <a:xfrm>
            <a:off x="628650" y="151246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1</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The “What” is good/great in </a:t>
            </a:r>
            <a:r>
              <a:rPr b="1" lang="en" sz="2000">
                <a:solidFill>
                  <a:srgbClr val="3D85C6"/>
                </a:solidFill>
                <a:latin typeface="Montserrat"/>
                <a:ea typeface="Montserrat"/>
                <a:cs typeface="Montserrat"/>
                <a:sym typeface="Montserrat"/>
              </a:rPr>
              <a:t>Instruction </a:t>
            </a:r>
            <a:endParaRPr b="1" sz="2000">
              <a:solidFill>
                <a:srgbClr val="3D85C6"/>
              </a:solidFill>
              <a:latin typeface="Montserrat"/>
              <a:ea typeface="Montserrat"/>
              <a:cs typeface="Montserrat"/>
              <a:sym typeface="Montserrat"/>
            </a:endParaRPr>
          </a:p>
          <a:p>
            <a:pPr indent="0" lvl="0" marL="0" rtl="0" algn="l">
              <a:spcBef>
                <a:spcPts val="800"/>
              </a:spcBef>
              <a:spcAft>
                <a:spcPts val="0"/>
              </a:spcAft>
              <a:buNone/>
            </a:pPr>
            <a:r>
              <a:t/>
            </a:r>
            <a:endParaRPr sz="2000">
              <a:solidFill>
                <a:srgbClr val="3D85C6"/>
              </a:solidFill>
              <a:latin typeface="Montserrat"/>
              <a:ea typeface="Montserrat"/>
              <a:cs typeface="Montserrat"/>
              <a:sym typeface="Montserrat"/>
            </a:endParaRPr>
          </a:p>
          <a:p>
            <a:pPr indent="0" lvl="0" marL="0" rtl="0" algn="l">
              <a:spcBef>
                <a:spcPts val="800"/>
              </a:spcBef>
              <a:spcAft>
                <a:spcPts val="0"/>
              </a:spcAft>
              <a:buNone/>
            </a:pPr>
            <a:r>
              <a:rPr b="1" lang="en" sz="2000">
                <a:solidFill>
                  <a:srgbClr val="3D85C6"/>
                </a:solidFill>
                <a:latin typeface="Montserrat"/>
                <a:ea typeface="Montserrat"/>
                <a:cs typeface="Montserrat"/>
                <a:sym typeface="Montserrat"/>
              </a:rPr>
              <a:t>Year 2</a:t>
            </a:r>
            <a:r>
              <a:rPr lang="en" sz="2000">
                <a:latin typeface="Montserrat"/>
                <a:ea typeface="Montserrat"/>
                <a:cs typeface="Montserrat"/>
                <a:sym typeface="Montserrat"/>
              </a:rPr>
              <a:t>- The “What” is good/great in </a:t>
            </a:r>
            <a:r>
              <a:rPr b="1" lang="en" sz="2000">
                <a:solidFill>
                  <a:srgbClr val="3D85C6"/>
                </a:solidFill>
                <a:latin typeface="Montserrat"/>
                <a:ea typeface="Montserrat"/>
                <a:cs typeface="Montserrat"/>
                <a:sym typeface="Montserrat"/>
              </a:rPr>
              <a:t>Learning Environment</a:t>
            </a:r>
            <a:endParaRPr b="1" sz="2000">
              <a:solidFill>
                <a:srgbClr val="3D85C6"/>
              </a:solidFill>
              <a:latin typeface="Montserrat"/>
              <a:ea typeface="Montserrat"/>
              <a:cs typeface="Montserrat"/>
              <a:sym typeface="Montserrat"/>
            </a:endParaRPr>
          </a:p>
          <a:p>
            <a:pPr indent="0" lvl="0" marL="0" rtl="0" algn="l">
              <a:lnSpc>
                <a:spcPct val="115000"/>
              </a:lnSpc>
              <a:spcBef>
                <a:spcPts val="800"/>
              </a:spcBef>
              <a:spcAft>
                <a:spcPts val="0"/>
              </a:spcAft>
              <a:buNone/>
            </a:pPr>
            <a:r>
              <a:t/>
            </a:r>
            <a:endParaRPr sz="2000">
              <a:latin typeface="Montserrat"/>
              <a:ea typeface="Montserrat"/>
              <a:cs typeface="Montserrat"/>
              <a:sym typeface="Montserrat"/>
            </a:endParaRPr>
          </a:p>
          <a:p>
            <a:pPr indent="0" lvl="0" marL="0" rtl="0" algn="l">
              <a:lnSpc>
                <a:spcPct val="115000"/>
              </a:lnSpc>
              <a:spcBef>
                <a:spcPts val="800"/>
              </a:spcBef>
              <a:spcAft>
                <a:spcPts val="0"/>
              </a:spcAft>
              <a:buNone/>
            </a:pPr>
            <a:r>
              <a:rPr b="1" lang="en" sz="2000">
                <a:solidFill>
                  <a:srgbClr val="3D85C6"/>
                </a:solidFill>
                <a:latin typeface="Montserrat"/>
                <a:ea typeface="Montserrat"/>
                <a:cs typeface="Montserrat"/>
                <a:sym typeface="Montserrat"/>
              </a:rPr>
              <a:t>Year 3</a:t>
            </a:r>
            <a:r>
              <a:rPr lang="en" sz="2000">
                <a:latin typeface="Montserrat"/>
                <a:ea typeface="Montserrat"/>
                <a:cs typeface="Montserrat"/>
                <a:sym typeface="Montserrat"/>
              </a:rPr>
              <a:t>- The “How” to </a:t>
            </a:r>
            <a:r>
              <a:rPr b="1" lang="en" sz="2000">
                <a:solidFill>
                  <a:srgbClr val="3D85C6"/>
                </a:solidFill>
                <a:latin typeface="Montserrat"/>
                <a:ea typeface="Montserrat"/>
                <a:cs typeface="Montserrat"/>
                <a:sym typeface="Montserrat"/>
              </a:rPr>
              <a:t>Build Principal Capacity</a:t>
            </a:r>
            <a:r>
              <a:rPr lang="en" sz="2000">
                <a:solidFill>
                  <a:srgbClr val="3D85C6"/>
                </a:solidFill>
                <a:latin typeface="Montserrat"/>
                <a:ea typeface="Montserrat"/>
                <a:cs typeface="Montserrat"/>
                <a:sym typeface="Montserrat"/>
              </a:rPr>
              <a:t> </a:t>
            </a:r>
            <a:r>
              <a:rPr lang="en" sz="2000">
                <a:latin typeface="Montserrat"/>
                <a:ea typeface="Montserrat"/>
                <a:cs typeface="Montserrat"/>
                <a:sym typeface="Montserrat"/>
              </a:rPr>
              <a:t>based on your </a:t>
            </a:r>
            <a:endParaRPr sz="2000">
              <a:latin typeface="Montserrat"/>
              <a:ea typeface="Montserrat"/>
              <a:cs typeface="Montserrat"/>
              <a:sym typeface="Montserrat"/>
            </a:endParaRPr>
          </a:p>
          <a:p>
            <a:pPr indent="457200" lvl="0" marL="457200" rtl="0" algn="l">
              <a:lnSpc>
                <a:spcPct val="115000"/>
              </a:lnSpc>
              <a:spcBef>
                <a:spcPts val="800"/>
              </a:spcBef>
              <a:spcAft>
                <a:spcPts val="0"/>
              </a:spcAft>
              <a:buNone/>
            </a:pPr>
            <a:r>
              <a:rPr lang="en" sz="2000">
                <a:latin typeface="Montserrat"/>
                <a:ea typeface="Montserrat"/>
                <a:cs typeface="Montserrat"/>
                <a:sym typeface="Montserrat"/>
              </a:rPr>
              <a:t> understanding of what is good/great</a:t>
            </a:r>
            <a:endParaRPr sz="2000">
              <a:latin typeface="Montserrat"/>
              <a:ea typeface="Montserrat"/>
              <a:cs typeface="Montserrat"/>
              <a:sym typeface="Montserrat"/>
            </a:endParaRPr>
          </a:p>
        </p:txBody>
      </p:sp>
      <p:pic>
        <p:nvPicPr>
          <p:cNvPr id="410" name="Google Shape;410;p80"/>
          <p:cNvPicPr preferRelativeResize="0"/>
          <p:nvPr/>
        </p:nvPicPr>
        <p:blipFill>
          <a:blip r:embed="rId3">
            <a:alphaModFix/>
          </a:blip>
          <a:stretch>
            <a:fillRect/>
          </a:stretch>
        </p:blipFill>
        <p:spPr>
          <a:xfrm>
            <a:off x="6743375" y="821150"/>
            <a:ext cx="1861900" cy="12110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410"/>
                                        </p:tgtEl>
                                        <p:attrNameLst>
                                          <p:attrName>style.visibility</p:attrName>
                                        </p:attrNameLst>
                                      </p:cBhvr>
                                      <p:to>
                                        <p:strVal val="visible"/>
                                      </p:to>
                                    </p:set>
                                    <p:anim calcmode="lin" valueType="num">
                                      <p:cBhvr additive="base">
                                        <p:cTn dur="1000"/>
                                        <p:tgtEl>
                                          <p:spTgt spid="41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116"/>
          <p:cNvSpPr txBox="1"/>
          <p:nvPr>
            <p:ph type="title"/>
          </p:nvPr>
        </p:nvSpPr>
        <p:spPr>
          <a:xfrm>
            <a:off x="421200" y="481450"/>
            <a:ext cx="8299500" cy="606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SzPts val="990"/>
              <a:buNone/>
            </a:pPr>
            <a:r>
              <a:rPr b="1" lang="en" sz="1890">
                <a:solidFill>
                  <a:srgbClr val="0B5394"/>
                </a:solidFill>
                <a:latin typeface="Montserrat"/>
                <a:ea typeface="Montserrat"/>
                <a:cs typeface="Montserrat"/>
                <a:sym typeface="Montserrat"/>
              </a:rPr>
              <a:t>Identify the </a:t>
            </a:r>
            <a:r>
              <a:rPr b="1" lang="en" sz="1890">
                <a:solidFill>
                  <a:srgbClr val="0B5394"/>
                </a:solidFill>
                <a:latin typeface="Montserrat"/>
                <a:ea typeface="Montserrat"/>
                <a:cs typeface="Montserrat"/>
                <a:sym typeface="Montserrat"/>
              </a:rPr>
              <a:t>Lesson Approach: Is it Explicit, Inquiry or Blended?</a:t>
            </a:r>
            <a:endParaRPr b="1" sz="1890">
              <a:solidFill>
                <a:srgbClr val="0B5394"/>
              </a:solidFill>
              <a:latin typeface="Montserrat"/>
              <a:ea typeface="Montserrat"/>
              <a:cs typeface="Montserrat"/>
              <a:sym typeface="Montserrat"/>
            </a:endParaRPr>
          </a:p>
        </p:txBody>
      </p:sp>
      <p:sp>
        <p:nvSpPr>
          <p:cNvPr id="759" name="Google Shape;759;p116"/>
          <p:cNvSpPr txBox="1"/>
          <p:nvPr>
            <p:ph idx="1" type="body"/>
          </p:nvPr>
        </p:nvSpPr>
        <p:spPr>
          <a:xfrm>
            <a:off x="591050" y="2978850"/>
            <a:ext cx="3255300" cy="1267500"/>
          </a:xfrm>
          <a:prstGeom prst="rect">
            <a:avLst/>
          </a:prstGeom>
        </p:spPr>
        <p:txBody>
          <a:bodyPr anchorCtr="0" anchor="t" bIns="34275" lIns="68575" spcFirstLastPara="1" rIns="68575" wrap="square" tIns="34275">
            <a:noAutofit/>
          </a:bodyPr>
          <a:lstStyle/>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is the value of using an blended  approach </a:t>
            </a:r>
            <a:r>
              <a:rPr b="1" lang="en" sz="1412">
                <a:solidFill>
                  <a:srgbClr val="0B5394"/>
                </a:solidFill>
                <a:latin typeface="Montserrat"/>
                <a:ea typeface="Montserrat"/>
                <a:cs typeface="Montserrat"/>
                <a:sym typeface="Montserrat"/>
              </a:rPr>
              <a:t>in general</a:t>
            </a:r>
            <a:r>
              <a:rPr lang="en" sz="1412">
                <a:solidFill>
                  <a:srgbClr val="0B5394"/>
                </a:solidFill>
                <a:latin typeface="Montserrat"/>
                <a:ea typeface="Montserrat"/>
                <a:cs typeface="Montserrat"/>
                <a:sym typeface="Montserrat"/>
              </a:rPr>
              <a:t>?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rPr lang="en" sz="1412">
                <a:solidFill>
                  <a:srgbClr val="0B5394"/>
                </a:solidFill>
                <a:latin typeface="Montserrat"/>
                <a:ea typeface="Montserrat"/>
                <a:cs typeface="Montserrat"/>
                <a:sym typeface="Montserrat"/>
              </a:rPr>
              <a:t>What value does it provide for students </a:t>
            </a:r>
            <a:r>
              <a:rPr b="1" lang="en" sz="1412">
                <a:solidFill>
                  <a:srgbClr val="0B5394"/>
                </a:solidFill>
                <a:latin typeface="Montserrat"/>
                <a:ea typeface="Montserrat"/>
                <a:cs typeface="Montserrat"/>
                <a:sym typeface="Montserrat"/>
              </a:rPr>
              <a:t>in relation to this standard and learning intention?</a:t>
            </a:r>
            <a:endParaRPr b="1"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a:p>
            <a:pPr indent="0" lvl="0" marL="0" rtl="0" algn="l">
              <a:lnSpc>
                <a:spcPct val="100000"/>
              </a:lnSpc>
              <a:spcBef>
                <a:spcPts val="800"/>
              </a:spcBef>
              <a:spcAft>
                <a:spcPts val="0"/>
              </a:spcAft>
              <a:buSzPts val="688"/>
              <a:buNone/>
            </a:pPr>
            <a:r>
              <a:t/>
            </a:r>
            <a:endParaRPr sz="1412">
              <a:solidFill>
                <a:srgbClr val="0B5394"/>
              </a:solidFill>
              <a:latin typeface="Montserrat"/>
              <a:ea typeface="Montserrat"/>
              <a:cs typeface="Montserrat"/>
              <a:sym typeface="Montserrat"/>
            </a:endParaRPr>
          </a:p>
        </p:txBody>
      </p:sp>
      <p:pic>
        <p:nvPicPr>
          <p:cNvPr id="760" name="Google Shape;760;p116"/>
          <p:cNvPicPr preferRelativeResize="0"/>
          <p:nvPr/>
        </p:nvPicPr>
        <p:blipFill>
          <a:blip r:embed="rId3">
            <a:alphaModFix/>
          </a:blip>
          <a:stretch>
            <a:fillRect/>
          </a:stretch>
        </p:blipFill>
        <p:spPr>
          <a:xfrm>
            <a:off x="4083325" y="1446400"/>
            <a:ext cx="4959026" cy="2799958"/>
          </a:xfrm>
          <a:prstGeom prst="rect">
            <a:avLst/>
          </a:prstGeom>
          <a:noFill/>
          <a:ln>
            <a:noFill/>
          </a:ln>
        </p:spPr>
      </p:pic>
      <p:sp>
        <p:nvSpPr>
          <p:cNvPr id="761" name="Google Shape;761;p116"/>
          <p:cNvSpPr txBox="1"/>
          <p:nvPr/>
        </p:nvSpPr>
        <p:spPr>
          <a:xfrm>
            <a:off x="1190000" y="2481525"/>
            <a:ext cx="7963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62" name="Google Shape;762;p116"/>
          <p:cNvSpPr txBox="1"/>
          <p:nvPr/>
        </p:nvSpPr>
        <p:spPr>
          <a:xfrm>
            <a:off x="574125" y="1381750"/>
            <a:ext cx="3255300" cy="8511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688"/>
              <a:buFont typeface="Arial"/>
              <a:buNone/>
            </a:pPr>
            <a:r>
              <a:rPr lang="en" sz="1412">
                <a:solidFill>
                  <a:srgbClr val="0B5394"/>
                </a:solidFill>
                <a:latin typeface="Montserrat"/>
                <a:ea typeface="Montserrat"/>
                <a:cs typeface="Montserrat"/>
                <a:sym typeface="Montserrat"/>
              </a:rPr>
              <a:t>Look at the features of </a:t>
            </a:r>
            <a:r>
              <a:rPr b="1" lang="en" sz="1412">
                <a:solidFill>
                  <a:srgbClr val="0B5394"/>
                </a:solidFill>
                <a:highlight>
                  <a:srgbClr val="FFFF00"/>
                </a:highlight>
                <a:latin typeface="Montserrat"/>
                <a:ea typeface="Montserrat"/>
                <a:cs typeface="Montserrat"/>
                <a:sym typeface="Montserrat"/>
              </a:rPr>
              <a:t>Example 3 </a:t>
            </a:r>
            <a:r>
              <a:rPr lang="en" sz="1412">
                <a:solidFill>
                  <a:srgbClr val="0B5394"/>
                </a:solidFill>
                <a:latin typeface="Montserrat"/>
                <a:ea typeface="Montserrat"/>
                <a:cs typeface="Montserrat"/>
                <a:sym typeface="Montserrat"/>
              </a:rPr>
              <a:t>example, what does it tell you about the lesson</a:t>
            </a:r>
            <a:r>
              <a:rPr b="1" lang="en" sz="1412">
                <a:solidFill>
                  <a:srgbClr val="0B5394"/>
                </a:solidFill>
                <a:latin typeface="Montserrat"/>
                <a:ea typeface="Montserrat"/>
                <a:cs typeface="Montserrat"/>
                <a:sym typeface="Montserrat"/>
              </a:rPr>
              <a:t> </a:t>
            </a:r>
            <a:r>
              <a:rPr lang="en" sz="1412">
                <a:solidFill>
                  <a:srgbClr val="0B5394"/>
                </a:solidFill>
                <a:latin typeface="Montserrat"/>
                <a:ea typeface="Montserrat"/>
                <a:cs typeface="Montserrat"/>
                <a:sym typeface="Montserrat"/>
              </a:rPr>
              <a:t>approach?</a:t>
            </a:r>
            <a:endParaRPr sz="1412">
              <a:solidFill>
                <a:srgbClr val="0B5394"/>
              </a:solidFill>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
        <p:nvSpPr>
          <p:cNvPr id="763" name="Google Shape;763;p116"/>
          <p:cNvSpPr txBox="1"/>
          <p:nvPr/>
        </p:nvSpPr>
        <p:spPr>
          <a:xfrm>
            <a:off x="670550" y="2405750"/>
            <a:ext cx="3096300" cy="400200"/>
          </a:xfrm>
          <a:prstGeom prst="rect">
            <a:avLst/>
          </a:prstGeom>
          <a:noFill/>
          <a:ln>
            <a:noFill/>
          </a:ln>
        </p:spPr>
        <p:txBody>
          <a:bodyPr anchorCtr="0" anchor="t" bIns="91425" lIns="91425" spcFirstLastPara="1" rIns="91425" wrap="square" tIns="91425">
            <a:noAutofit/>
          </a:bodyPr>
          <a:lstStyle/>
          <a:p>
            <a:pPr indent="0" lvl="0" marL="0" rtl="0" algn="ctr">
              <a:spcBef>
                <a:spcPts val="800"/>
              </a:spcBef>
              <a:spcAft>
                <a:spcPts val="0"/>
              </a:spcAft>
              <a:buClr>
                <a:schemeClr val="dk1"/>
              </a:buClr>
              <a:buSzPts val="1100"/>
              <a:buFont typeface="Arial"/>
              <a:buNone/>
            </a:pPr>
            <a:r>
              <a:rPr b="1" lang="en" sz="1712">
                <a:solidFill>
                  <a:srgbClr val="0B5394"/>
                </a:solidFill>
                <a:highlight>
                  <a:srgbClr val="FFFF00"/>
                </a:highlight>
                <a:latin typeface="Montserrat"/>
                <a:ea typeface="Montserrat"/>
                <a:cs typeface="Montserrat"/>
                <a:sym typeface="Montserrat"/>
              </a:rPr>
              <a:t>BLENDED</a:t>
            </a:r>
            <a:endParaRPr b="1" sz="1712">
              <a:solidFill>
                <a:srgbClr val="0B5394"/>
              </a:solidFill>
              <a:highlight>
                <a:srgbClr val="FFFF00"/>
              </a:highlight>
              <a:latin typeface="Montserrat"/>
              <a:ea typeface="Montserrat"/>
              <a:cs typeface="Montserrat"/>
              <a:sym typeface="Montserrat"/>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11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ctr">
              <a:spcBef>
                <a:spcPts val="0"/>
              </a:spcBef>
              <a:spcAft>
                <a:spcPts val="0"/>
              </a:spcAft>
              <a:buNone/>
            </a:pPr>
            <a:r>
              <a:rPr b="1" lang="en" sz="2700">
                <a:solidFill>
                  <a:srgbClr val="3C78D8"/>
                </a:solidFill>
                <a:latin typeface="Montserrat"/>
                <a:ea typeface="Montserrat"/>
                <a:cs typeface="Montserrat"/>
                <a:sym typeface="Montserrat"/>
              </a:rPr>
              <a:t>Structured Reflection Journal </a:t>
            </a:r>
            <a:endParaRPr b="1" sz="2700">
              <a:solidFill>
                <a:srgbClr val="3C78D8"/>
              </a:solidFill>
              <a:latin typeface="Montserrat"/>
              <a:ea typeface="Montserrat"/>
              <a:cs typeface="Montserrat"/>
              <a:sym typeface="Montserrat"/>
            </a:endParaRPr>
          </a:p>
        </p:txBody>
      </p:sp>
      <p:sp>
        <p:nvSpPr>
          <p:cNvPr id="769" name="Google Shape;769;p117"/>
          <p:cNvSpPr txBox="1"/>
          <p:nvPr>
            <p:ph idx="1" type="body"/>
          </p:nvPr>
        </p:nvSpPr>
        <p:spPr>
          <a:xfrm>
            <a:off x="628650" y="1138519"/>
            <a:ext cx="7886700" cy="3263400"/>
          </a:xfrm>
          <a:prstGeom prst="rect">
            <a:avLst/>
          </a:prstGeom>
        </p:spPr>
        <p:txBody>
          <a:bodyPr anchorCtr="0" anchor="t" bIns="34275" lIns="68575" spcFirstLastPara="1" rIns="68575" wrap="square" tIns="34275">
            <a:noAutofit/>
          </a:bodyPr>
          <a:lstStyle/>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80000"/>
              </a:lnSpc>
              <a:spcBef>
                <a:spcPts val="800"/>
              </a:spcBef>
              <a:spcAft>
                <a:spcPts val="0"/>
              </a:spcAft>
              <a:buSzPts val="941"/>
              <a:buNone/>
            </a:pPr>
            <a:r>
              <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rPr lang="en" sz="1904">
                <a:latin typeface="Montserrat"/>
                <a:ea typeface="Montserrat"/>
                <a:cs typeface="Montserrat"/>
                <a:sym typeface="Montserrat"/>
              </a:rPr>
              <a:t>  Click Here…</a:t>
            </a:r>
            <a:r>
              <a:rPr lang="en" sz="1904" u="sng">
                <a:solidFill>
                  <a:schemeClr val="hlink"/>
                </a:solidFill>
                <a:latin typeface="Montserrat"/>
                <a:ea typeface="Montserrat"/>
                <a:cs typeface="Montserrat"/>
                <a:sym typeface="Montserrat"/>
                <a:hlinkClick r:id="rId3"/>
              </a:rPr>
              <a:t>Principal Reflection Journals</a:t>
            </a:r>
            <a:endParaRPr sz="1904">
              <a:latin typeface="Montserrat"/>
              <a:ea typeface="Montserrat"/>
              <a:cs typeface="Montserrat"/>
              <a:sym typeface="Montserrat"/>
            </a:endParaRPr>
          </a:p>
          <a:p>
            <a:pPr indent="0" lvl="0" marL="0" rtl="0" algn="l">
              <a:lnSpc>
                <a:spcPct val="50000"/>
              </a:lnSpc>
              <a:spcBef>
                <a:spcPts val="800"/>
              </a:spcBef>
              <a:spcAft>
                <a:spcPts val="0"/>
              </a:spcAft>
              <a:buSzPts val="941"/>
              <a:buNone/>
            </a:pPr>
            <a:r>
              <a:t/>
            </a:r>
            <a:endParaRPr sz="1904">
              <a:latin typeface="Montserrat"/>
              <a:ea typeface="Montserrat"/>
              <a:cs typeface="Montserrat"/>
              <a:sym typeface="Montserrat"/>
            </a:endParaRPr>
          </a:p>
          <a:p>
            <a:pPr indent="-349523" lvl="0" marL="457200" rtl="0" algn="l">
              <a:lnSpc>
                <a:spcPct val="115000"/>
              </a:lnSpc>
              <a:spcBef>
                <a:spcPts val="80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link and find your school folder</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Click on the folder with your name. </a:t>
            </a:r>
            <a:endParaRPr sz="1904">
              <a:solidFill>
                <a:srgbClr val="3C78D8"/>
              </a:solidFill>
              <a:latin typeface="Montserrat"/>
              <a:ea typeface="Montserrat"/>
              <a:cs typeface="Montserrat"/>
              <a:sym typeface="Montserrat"/>
            </a:endParaRPr>
          </a:p>
          <a:p>
            <a:pPr indent="-349523" lvl="0" marL="457200" rtl="0" algn="l">
              <a:lnSpc>
                <a:spcPct val="115000"/>
              </a:lnSpc>
              <a:spcBef>
                <a:spcPts val="0"/>
              </a:spcBef>
              <a:spcAft>
                <a:spcPts val="0"/>
              </a:spcAft>
              <a:buClr>
                <a:srgbClr val="3C78D8"/>
              </a:buClr>
              <a:buSzPts val="1904"/>
              <a:buFont typeface="Montserrat"/>
              <a:buAutoNum type="arabicPeriod"/>
            </a:pPr>
            <a:r>
              <a:rPr lang="en" sz="1904">
                <a:solidFill>
                  <a:srgbClr val="3C78D8"/>
                </a:solidFill>
                <a:latin typeface="Montserrat"/>
                <a:ea typeface="Montserrat"/>
                <a:cs typeface="Montserrat"/>
                <a:sym typeface="Montserrat"/>
              </a:rPr>
              <a:t>Open the reflection journal and scroll to the </a:t>
            </a:r>
            <a:r>
              <a:rPr b="1" lang="en" sz="1904">
                <a:solidFill>
                  <a:srgbClr val="F1C232"/>
                </a:solidFill>
                <a:latin typeface="Montserrat"/>
                <a:ea typeface="Montserrat"/>
                <a:cs typeface="Montserrat"/>
                <a:sym typeface="Montserrat"/>
              </a:rPr>
              <a:t>October </a:t>
            </a:r>
            <a:r>
              <a:rPr lang="en" sz="1904">
                <a:solidFill>
                  <a:srgbClr val="3C78D8"/>
                </a:solidFill>
                <a:latin typeface="Montserrat"/>
                <a:ea typeface="Montserrat"/>
                <a:cs typeface="Montserrat"/>
                <a:sym typeface="Montserrat"/>
              </a:rPr>
              <a:t>reflection.</a:t>
            </a:r>
            <a:endParaRPr sz="1904">
              <a:latin typeface="Montserrat"/>
              <a:ea typeface="Montserrat"/>
              <a:cs typeface="Montserrat"/>
              <a:sym typeface="Montserra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1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ctr">
              <a:spcBef>
                <a:spcPts val="0"/>
              </a:spcBef>
              <a:spcAft>
                <a:spcPts val="0"/>
              </a:spcAft>
              <a:buNone/>
            </a:pPr>
            <a:r>
              <a:rPr b="1" lang="en" sz="2300">
                <a:solidFill>
                  <a:srgbClr val="3C78D8"/>
                </a:solidFill>
                <a:latin typeface="Montserrat"/>
                <a:ea typeface="Montserrat"/>
                <a:cs typeface="Montserrat"/>
                <a:sym typeface="Montserrat"/>
              </a:rPr>
              <a:t>Reflection Journal Time-</a:t>
            </a:r>
            <a:r>
              <a:rPr b="1" lang="en" sz="2300">
                <a:solidFill>
                  <a:srgbClr val="FF9900"/>
                </a:solidFill>
                <a:latin typeface="Montserrat"/>
                <a:ea typeface="Montserrat"/>
                <a:cs typeface="Montserrat"/>
                <a:sym typeface="Montserrat"/>
              </a:rPr>
              <a:t>October</a:t>
            </a:r>
            <a:r>
              <a:rPr b="1" lang="en" sz="2300">
                <a:solidFill>
                  <a:srgbClr val="3C78D8"/>
                </a:solidFill>
                <a:latin typeface="Montserrat"/>
                <a:ea typeface="Montserrat"/>
                <a:cs typeface="Montserrat"/>
                <a:sym typeface="Montserrat"/>
              </a:rPr>
              <a:t>  </a:t>
            </a:r>
            <a:endParaRPr b="1" sz="2300">
              <a:solidFill>
                <a:srgbClr val="3C78D8"/>
              </a:solidFill>
              <a:latin typeface="Montserrat"/>
              <a:ea typeface="Montserrat"/>
              <a:cs typeface="Montserrat"/>
              <a:sym typeface="Montserrat"/>
            </a:endParaRPr>
          </a:p>
        </p:txBody>
      </p:sp>
      <p:pic>
        <p:nvPicPr>
          <p:cNvPr id="775" name="Google Shape;775;p118">
            <a:hlinkClick r:id="rId3"/>
          </p:cNvPr>
          <p:cNvPicPr preferRelativeResize="0"/>
          <p:nvPr/>
        </p:nvPicPr>
        <p:blipFill>
          <a:blip r:embed="rId4">
            <a:alphaModFix/>
          </a:blip>
          <a:stretch>
            <a:fillRect/>
          </a:stretch>
        </p:blipFill>
        <p:spPr>
          <a:xfrm>
            <a:off x="1688325" y="1041025"/>
            <a:ext cx="5495100" cy="3747650"/>
          </a:xfrm>
          <a:prstGeom prst="rect">
            <a:avLst/>
          </a:prstGeom>
          <a:noFill/>
          <a:ln>
            <a:noFill/>
          </a:ln>
        </p:spPr>
      </p:pic>
      <p:sp>
        <p:nvSpPr>
          <p:cNvPr id="776" name="Google Shape;776;p118"/>
          <p:cNvSpPr/>
          <p:nvPr/>
        </p:nvSpPr>
        <p:spPr>
          <a:xfrm>
            <a:off x="1596225" y="2876550"/>
            <a:ext cx="5679300" cy="1952700"/>
          </a:xfrm>
          <a:prstGeom prst="roundRect">
            <a:avLst>
              <a:gd fmla="val 16667" name="adj"/>
            </a:avLst>
          </a:prstGeom>
          <a:noFill/>
          <a:ln cap="flat" cmpd="sng" w="7620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18"/>
          <p:cNvSpPr/>
          <p:nvPr/>
        </p:nvSpPr>
        <p:spPr>
          <a:xfrm rot="8955326">
            <a:off x="6198528" y="3969079"/>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18"/>
          <p:cNvSpPr/>
          <p:nvPr/>
        </p:nvSpPr>
        <p:spPr>
          <a:xfrm rot="8955326">
            <a:off x="6198528" y="308085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18"/>
          <p:cNvSpPr/>
          <p:nvPr/>
        </p:nvSpPr>
        <p:spPr>
          <a:xfrm rot="8955326">
            <a:off x="3496603" y="3080854"/>
            <a:ext cx="968288" cy="615291"/>
          </a:xfrm>
          <a:prstGeom prst="rightArrow">
            <a:avLst>
              <a:gd fmla="val 50000" name="adj1"/>
              <a:gd fmla="val 50000" name="adj2"/>
            </a:avLst>
          </a:prstGeom>
          <a:solidFill>
            <a:srgbClr val="FFFF00"/>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119"/>
          <p:cNvSpPr/>
          <p:nvPr/>
        </p:nvSpPr>
        <p:spPr>
          <a:xfrm rot="-5400000">
            <a:off x="4214675" y="-3502825"/>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19"/>
          <p:cNvSpPr txBox="1"/>
          <p:nvPr>
            <p:ph idx="4294967295" type="title"/>
          </p:nvPr>
        </p:nvSpPr>
        <p:spPr>
          <a:xfrm>
            <a:off x="311700" y="113300"/>
            <a:ext cx="80991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 Principal Professional Learning Survey</a:t>
            </a:r>
            <a:endParaRPr i="1" sz="3000">
              <a:solidFill>
                <a:srgbClr val="FFFFFF"/>
              </a:solidFill>
              <a:latin typeface="Montserrat"/>
              <a:ea typeface="Montserrat"/>
              <a:cs typeface="Montserrat"/>
              <a:sym typeface="Montserrat"/>
            </a:endParaRPr>
          </a:p>
        </p:txBody>
      </p:sp>
      <p:sp>
        <p:nvSpPr>
          <p:cNvPr id="786" name="Google Shape;786;p119">
            <a:hlinkClick r:id="rId3"/>
          </p:cNvPr>
          <p:cNvSpPr txBox="1"/>
          <p:nvPr/>
        </p:nvSpPr>
        <p:spPr>
          <a:xfrm>
            <a:off x="206650" y="879038"/>
            <a:ext cx="8069100" cy="3621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2400">
                <a:solidFill>
                  <a:schemeClr val="accent2"/>
                </a:solidFill>
                <a:latin typeface="Montserrat"/>
                <a:ea typeface="Montserrat"/>
                <a:cs typeface="Montserrat"/>
                <a:sym typeface="Montserrat"/>
              </a:rPr>
              <a:t>Please give us your feedback:</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a:p>
            <a:pPr indent="0" lvl="0" marL="0" marR="0" rtl="0" algn="ctr">
              <a:lnSpc>
                <a:spcPct val="100000"/>
              </a:lnSpc>
              <a:spcBef>
                <a:spcPts val="0"/>
              </a:spcBef>
              <a:spcAft>
                <a:spcPts val="0"/>
              </a:spcAft>
              <a:buNone/>
            </a:pPr>
            <a:r>
              <a:rPr lang="en" sz="2400" u="sng">
                <a:solidFill>
                  <a:srgbClr val="56A0D3"/>
                </a:solidFill>
                <a:latin typeface="Montserrat"/>
                <a:ea typeface="Montserrat"/>
                <a:cs typeface="Montserrat"/>
                <a:sym typeface="Montserrat"/>
                <a:hlinkClick r:id="rId4">
                  <a:extLst>
                    <a:ext uri="{A12FA001-AC4F-418D-AE19-62706E023703}">
                      <ahyp:hlinkClr val="tx"/>
                    </a:ext>
                  </a:extLst>
                </a:hlinkClick>
              </a:rPr>
              <a:t>Survey</a:t>
            </a:r>
            <a:endParaRPr sz="2400">
              <a:solidFill>
                <a:srgbClr val="56A0D3"/>
              </a:solidFill>
              <a:latin typeface="Montserrat"/>
              <a:ea typeface="Montserrat"/>
              <a:cs typeface="Montserrat"/>
              <a:sym typeface="Montserrat"/>
            </a:endParaRPr>
          </a:p>
          <a:p>
            <a:pPr indent="0" lvl="0" marL="0" marR="0" rtl="0" algn="ctr">
              <a:lnSpc>
                <a:spcPct val="100000"/>
              </a:lnSpc>
              <a:spcBef>
                <a:spcPts val="0"/>
              </a:spcBef>
              <a:spcAft>
                <a:spcPts val="0"/>
              </a:spcAft>
              <a:buNone/>
            </a:pPr>
            <a:r>
              <a:t/>
            </a:r>
            <a:endParaRPr sz="2400">
              <a:solidFill>
                <a:schemeClr val="accent2"/>
              </a:solidFill>
              <a:latin typeface="Montserrat"/>
              <a:ea typeface="Montserrat"/>
              <a:cs typeface="Montserrat"/>
              <a:sym typeface="Montserrat"/>
            </a:endParaRPr>
          </a:p>
        </p:txBody>
      </p:sp>
      <p:pic>
        <p:nvPicPr>
          <p:cNvPr id="787" name="Google Shape;787;p119"/>
          <p:cNvPicPr preferRelativeResize="0"/>
          <p:nvPr/>
        </p:nvPicPr>
        <p:blipFill>
          <a:blip r:embed="rId5">
            <a:alphaModFix/>
          </a:blip>
          <a:stretch>
            <a:fillRect/>
          </a:stretch>
        </p:blipFill>
        <p:spPr>
          <a:xfrm>
            <a:off x="0" y="4577500"/>
            <a:ext cx="1067526" cy="565999"/>
          </a:xfrm>
          <a:prstGeom prst="rect">
            <a:avLst/>
          </a:prstGeom>
          <a:noFill/>
          <a:ln>
            <a:noFill/>
          </a:ln>
        </p:spPr>
      </p:pic>
      <p:pic>
        <p:nvPicPr>
          <p:cNvPr id="788" name="Google Shape;788;p119"/>
          <p:cNvPicPr preferRelativeResize="0"/>
          <p:nvPr/>
        </p:nvPicPr>
        <p:blipFill>
          <a:blip r:embed="rId6">
            <a:alphaModFix/>
          </a:blip>
          <a:stretch>
            <a:fillRect/>
          </a:stretch>
        </p:blipFill>
        <p:spPr>
          <a:xfrm>
            <a:off x="6105750" y="2352625"/>
            <a:ext cx="2350875" cy="23508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id="793" name="Google Shape;793;p120"/>
          <p:cNvPicPr preferRelativeResize="0"/>
          <p:nvPr/>
        </p:nvPicPr>
        <p:blipFill rotWithShape="1">
          <a:blip r:embed="rId3">
            <a:alphaModFix/>
          </a:blip>
          <a:srcRect b="0" l="0" r="17749" t="0"/>
          <a:stretch/>
        </p:blipFill>
        <p:spPr>
          <a:xfrm>
            <a:off x="2758250" y="-16200"/>
            <a:ext cx="6385755" cy="5175900"/>
          </a:xfrm>
          <a:prstGeom prst="rect">
            <a:avLst/>
          </a:prstGeom>
          <a:noFill/>
          <a:ln>
            <a:noFill/>
          </a:ln>
        </p:spPr>
      </p:pic>
      <p:grpSp>
        <p:nvGrpSpPr>
          <p:cNvPr id="794" name="Google Shape;794;p120"/>
          <p:cNvGrpSpPr/>
          <p:nvPr/>
        </p:nvGrpSpPr>
        <p:grpSpPr>
          <a:xfrm>
            <a:off x="0" y="-16200"/>
            <a:ext cx="4405650" cy="5175904"/>
            <a:chOff x="0" y="0"/>
            <a:chExt cx="4405650" cy="5175904"/>
          </a:xfrm>
        </p:grpSpPr>
        <p:sp>
          <p:nvSpPr>
            <p:cNvPr id="795" name="Google Shape;795;p120"/>
            <p:cNvSpPr/>
            <p:nvPr/>
          </p:nvSpPr>
          <p:spPr>
            <a:xfrm>
              <a:off x="0" y="0"/>
              <a:ext cx="3980752" cy="5175904"/>
            </a:xfrm>
            <a:custGeom>
              <a:rect b="b" l="l" r="r" t="t"/>
              <a:pathLst>
                <a:path extrusionOk="0" h="205740" w="212846">
                  <a:moveTo>
                    <a:pt x="212846" y="0"/>
                  </a:moveTo>
                  <a:lnTo>
                    <a:pt x="0" y="0"/>
                  </a:lnTo>
                  <a:lnTo>
                    <a:pt x="0" y="205740"/>
                  </a:lnTo>
                  <a:lnTo>
                    <a:pt x="153094" y="205740"/>
                  </a:lnTo>
                  <a:close/>
                </a:path>
              </a:pathLst>
            </a:custGeom>
            <a:solidFill>
              <a:srgbClr val="00467F"/>
            </a:solidFill>
            <a:ln>
              <a:noFill/>
            </a:ln>
          </p:spPr>
        </p:sp>
        <p:sp>
          <p:nvSpPr>
            <p:cNvPr id="796" name="Google Shape;796;p120"/>
            <p:cNvSpPr/>
            <p:nvPr/>
          </p:nvSpPr>
          <p:spPr>
            <a:xfrm>
              <a:off x="2788050" y="1559399"/>
              <a:ext cx="1617600" cy="3616500"/>
            </a:xfrm>
            <a:prstGeom prst="rtTriangle">
              <a:avLst/>
            </a:prstGeom>
            <a:solidFill>
              <a:srgbClr val="0046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7" name="Google Shape;797;p120"/>
          <p:cNvSpPr txBox="1"/>
          <p:nvPr/>
        </p:nvSpPr>
        <p:spPr>
          <a:xfrm>
            <a:off x="180775" y="493375"/>
            <a:ext cx="3450600" cy="35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400">
                <a:solidFill>
                  <a:srgbClr val="FFFFFF"/>
                </a:solidFill>
                <a:latin typeface="Montserrat Light"/>
                <a:ea typeface="Montserrat Light"/>
                <a:cs typeface="Montserrat Light"/>
                <a:sym typeface="Montserrat Light"/>
              </a:rPr>
              <a:t>Links to Tools and Resources</a:t>
            </a:r>
            <a:endParaRPr sz="3000">
              <a:solidFill>
                <a:schemeClr val="lt1"/>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4">
                  <a:extLst>
                    <a:ext uri="{A12FA001-AC4F-418D-AE19-62706E023703}">
                      <ahyp:hlinkClr val="tx"/>
                    </a:ext>
                  </a:extLst>
                </a:hlinkClick>
              </a:rPr>
              <a:t>Reflection Journal Link</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5">
                  <a:extLst>
                    <a:ext uri="{A12FA001-AC4F-418D-AE19-62706E023703}">
                      <ahyp:hlinkClr val="tx"/>
                    </a:ext>
                  </a:extLst>
                </a:hlinkClick>
              </a:rPr>
              <a:t>GSD Assessment Model</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6">
                  <a:extLst>
                    <a:ext uri="{A12FA001-AC4F-418D-AE19-62706E023703}">
                      <ahyp:hlinkClr val="tx"/>
                    </a:ext>
                  </a:extLst>
                </a:hlinkClick>
              </a:rPr>
              <a:t>PLC protocol</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chemeClr val="accent1"/>
                </a:solidFill>
                <a:latin typeface="Montserrat Light"/>
                <a:ea typeface="Montserrat Light"/>
                <a:cs typeface="Montserrat Light"/>
                <a:sym typeface="Montserrat Light"/>
                <a:hlinkClick r:id="rId7">
                  <a:extLst>
                    <a:ext uri="{A12FA001-AC4F-418D-AE19-62706E023703}">
                      <ahyp:hlinkClr val="tx"/>
                    </a:ext>
                  </a:extLst>
                </a:hlinkClick>
              </a:rPr>
              <a:t>Instructional Framework</a:t>
            </a:r>
            <a:endParaRPr sz="3300">
              <a:solidFill>
                <a:srgbClr val="FF9900"/>
              </a:solidFill>
              <a:latin typeface="Montserrat Light"/>
              <a:ea typeface="Montserrat Light"/>
              <a:cs typeface="Montserrat Light"/>
              <a:sym typeface="Montserrat Ligh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8">
                  <a:extLst>
                    <a:ext uri="{A12FA001-AC4F-418D-AE19-62706E023703}">
                      <ahyp:hlinkClr val="tx"/>
                    </a:ext>
                  </a:extLst>
                </a:hlinkClick>
              </a:rPr>
              <a:t>Lesson Design Model</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9">
                  <a:extLst>
                    <a:ext uri="{A12FA001-AC4F-418D-AE19-62706E023703}">
                      <ahyp:hlinkClr val="tx"/>
                    </a:ext>
                  </a:extLst>
                </a:hlinkClick>
              </a:rPr>
              <a:t>Lesson Design Website</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700" u="sng">
                <a:solidFill>
                  <a:srgbClr val="F6F6F6"/>
                </a:solidFill>
                <a:latin typeface="Montserrat"/>
                <a:ea typeface="Montserrat"/>
                <a:cs typeface="Montserrat"/>
                <a:sym typeface="Montserrat"/>
                <a:hlinkClick r:id="rId10">
                  <a:extLst>
                    <a:ext uri="{A12FA001-AC4F-418D-AE19-62706E023703}">
                      <ahyp:hlinkClr val="tx"/>
                    </a:ext>
                  </a:extLst>
                </a:hlinkClick>
              </a:rPr>
              <a:t>Lesson Design Guide</a:t>
            </a:r>
            <a:r>
              <a:rPr lang="en" sz="1700">
                <a:solidFill>
                  <a:schemeClr val="lt1"/>
                </a:solidFill>
                <a:latin typeface="Montserrat"/>
                <a:ea typeface="Montserrat"/>
                <a:cs typeface="Montserrat"/>
                <a:sym typeface="Montserrat"/>
              </a:rPr>
              <a:t> </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1">
                  <a:extLst>
                    <a:ext uri="{A12FA001-AC4F-418D-AE19-62706E023703}">
                      <ahyp:hlinkClr val="tx"/>
                    </a:ext>
                  </a:extLst>
                </a:hlinkClick>
              </a:rPr>
              <a:t>Lesson Approaches</a:t>
            </a:r>
            <a:endParaRPr sz="1800">
              <a:solidFill>
                <a:schemeClr val="lt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rgbClr val="F6F6F6"/>
                </a:solidFill>
                <a:latin typeface="Montserrat"/>
                <a:ea typeface="Montserrat"/>
                <a:cs typeface="Montserrat"/>
                <a:sym typeface="Montserrat"/>
                <a:hlinkClick r:id="rId12">
                  <a:extLst>
                    <a:ext uri="{A12FA001-AC4F-418D-AE19-62706E023703}">
                      <ahyp:hlinkClr val="tx"/>
                    </a:ext>
                  </a:extLst>
                </a:hlinkClick>
              </a:rPr>
              <a:t>Student Learning Stages</a:t>
            </a:r>
            <a:endParaRPr sz="1800">
              <a:solidFill>
                <a:srgbClr val="FF9900"/>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800" u="sng">
                <a:solidFill>
                  <a:schemeClr val="hlink"/>
                </a:solidFill>
                <a:latin typeface="Montserrat"/>
                <a:ea typeface="Montserrat"/>
                <a:cs typeface="Montserrat"/>
                <a:sym typeface="Montserrat"/>
                <a:hlinkClick r:id="rId13"/>
              </a:rPr>
              <a:t>Lesson Design Professional Learning Opportunities </a:t>
            </a:r>
            <a:endParaRPr sz="1800">
              <a:solidFill>
                <a:srgbClr val="FF9900"/>
              </a:solidFill>
              <a:latin typeface="Montserrat"/>
              <a:ea typeface="Montserrat"/>
              <a:cs typeface="Montserrat"/>
              <a:sym typeface="Montserrat"/>
            </a:endParaRPr>
          </a:p>
          <a:p>
            <a:pPr indent="0" lvl="0" marL="0" rtl="0" algn="l">
              <a:lnSpc>
                <a:spcPct val="150000"/>
              </a:lnSpc>
              <a:spcBef>
                <a:spcPts val="0"/>
              </a:spcBef>
              <a:spcAft>
                <a:spcPts val="0"/>
              </a:spcAft>
              <a:buNone/>
            </a:pPr>
            <a:r>
              <a:t/>
            </a:r>
            <a:endParaRPr sz="1800">
              <a:solidFill>
                <a:srgbClr val="FF9900"/>
              </a:solidFill>
              <a:latin typeface="Montserrat Light"/>
              <a:ea typeface="Montserrat Light"/>
              <a:cs typeface="Montserrat Light"/>
              <a:sym typeface="Montserrat Light"/>
            </a:endParaRPr>
          </a:p>
          <a:p>
            <a:pPr indent="0" lvl="0" marL="0" rtl="0" algn="l">
              <a:spcBef>
                <a:spcPts val="0"/>
              </a:spcBef>
              <a:spcAft>
                <a:spcPts val="0"/>
              </a:spcAft>
              <a:buNone/>
            </a:pPr>
            <a:r>
              <a:t/>
            </a:r>
            <a:endParaRPr b="1" sz="1800">
              <a:solidFill>
                <a:srgbClr val="FFFFFF"/>
              </a:solidFill>
              <a:latin typeface="Montserrat"/>
              <a:ea typeface="Montserrat"/>
              <a:cs typeface="Montserrat"/>
              <a:sym typeface="Montserrat"/>
            </a:endParaRPr>
          </a:p>
        </p:txBody>
      </p:sp>
      <p:pic>
        <p:nvPicPr>
          <p:cNvPr id="798" name="Google Shape;798;p120"/>
          <p:cNvPicPr preferRelativeResize="0"/>
          <p:nvPr/>
        </p:nvPicPr>
        <p:blipFill>
          <a:blip r:embed="rId14">
            <a:alphaModFix/>
          </a:blip>
          <a:stretch>
            <a:fillRect/>
          </a:stretch>
        </p:blipFill>
        <p:spPr>
          <a:xfrm>
            <a:off x="-5" y="4637250"/>
            <a:ext cx="985400" cy="522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81"/>
          <p:cNvSpPr txBox="1"/>
          <p:nvPr/>
        </p:nvSpPr>
        <p:spPr>
          <a:xfrm>
            <a:off x="6844425" y="2751375"/>
            <a:ext cx="21483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3"/>
              </a:rPr>
              <a:t>Leadership Standards</a:t>
            </a:r>
            <a:endParaRPr b="1" sz="2100">
              <a:solidFill>
                <a:srgbClr val="56A0D3"/>
              </a:solidFill>
              <a:latin typeface="Montserrat"/>
              <a:ea typeface="Montserrat"/>
              <a:cs typeface="Montserrat"/>
              <a:sym typeface="Montserrat"/>
            </a:endParaRPr>
          </a:p>
          <a:p>
            <a:pPr indent="0" lvl="0" marL="0" rtl="0" algn="l">
              <a:spcBef>
                <a:spcPts val="0"/>
              </a:spcBef>
              <a:spcAft>
                <a:spcPts val="0"/>
              </a:spcAft>
              <a:buNone/>
            </a:pPr>
            <a:r>
              <a:rPr b="1" lang="en" sz="2100" u="sng">
                <a:solidFill>
                  <a:schemeClr val="hlink"/>
                </a:solidFill>
                <a:latin typeface="Montserrat"/>
                <a:ea typeface="Montserrat"/>
                <a:cs typeface="Montserrat"/>
                <a:sym typeface="Montserrat"/>
                <a:hlinkClick r:id="rId4"/>
              </a:rPr>
              <a:t>Click Here</a:t>
            </a:r>
            <a:endParaRPr b="1" sz="2100">
              <a:solidFill>
                <a:srgbClr val="56A0D3"/>
              </a:solidFill>
              <a:latin typeface="Montserrat"/>
              <a:ea typeface="Montserrat"/>
              <a:cs typeface="Montserrat"/>
              <a:sym typeface="Montserrat"/>
            </a:endParaRPr>
          </a:p>
        </p:txBody>
      </p:sp>
      <p:sp>
        <p:nvSpPr>
          <p:cNvPr id="416" name="Google Shape;416;p81"/>
          <p:cNvSpPr txBox="1"/>
          <p:nvPr/>
        </p:nvSpPr>
        <p:spPr>
          <a:xfrm>
            <a:off x="241775" y="2180700"/>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2C.</a:t>
            </a:r>
            <a:r>
              <a:rPr b="1" lang="en" sz="1200" u="sng">
                <a:solidFill>
                  <a:srgbClr val="00467F"/>
                </a:solidFill>
                <a:latin typeface="Montserrat"/>
                <a:ea typeface="Montserrat"/>
                <a:cs typeface="Montserrat"/>
                <a:sym typeface="Montserrat"/>
              </a:rPr>
              <a:t> Instructional Practice</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Works with individuals and a variety of groups to ensure the use of Utah Core Standards, the district provided tools, data in assessing student learning, collaborative problem solving, and adjustment to evidence-based instruction to meet student learning needs.</a:t>
            </a:r>
            <a:endParaRPr>
              <a:solidFill>
                <a:srgbClr val="00467F"/>
              </a:solidFill>
              <a:latin typeface="Montserrat"/>
              <a:ea typeface="Montserrat"/>
              <a:cs typeface="Montserrat"/>
              <a:sym typeface="Montserrat"/>
            </a:endParaRPr>
          </a:p>
        </p:txBody>
      </p:sp>
      <p:sp>
        <p:nvSpPr>
          <p:cNvPr id="417" name="Google Shape;417;p81"/>
          <p:cNvSpPr txBox="1"/>
          <p:nvPr/>
        </p:nvSpPr>
        <p:spPr>
          <a:xfrm>
            <a:off x="3311825" y="2180701"/>
            <a:ext cx="2840400" cy="27090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200" u="sng">
                <a:solidFill>
                  <a:srgbClr val="00467F"/>
                </a:solidFill>
                <a:latin typeface="Montserrat"/>
                <a:ea typeface="Montserrat"/>
                <a:cs typeface="Montserrat"/>
                <a:sym typeface="Montserrat"/>
              </a:rPr>
              <a:t>2D. Differentiated Instruction</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1200" u="sng">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a:solidFill>
                  <a:srgbClr val="00467F"/>
                </a:solidFill>
                <a:latin typeface="Montserrat"/>
                <a:ea typeface="Montserrat"/>
                <a:cs typeface="Montserrat"/>
                <a:sym typeface="Montserrat"/>
              </a:rPr>
              <a:t>Assists and monitors the effective use of the district’s framework for instruction and system of support for providing differentiated instructional</a:t>
            </a:r>
            <a:r>
              <a:rPr lang="en">
                <a:solidFill>
                  <a:srgbClr val="00467F"/>
                </a:solidFill>
                <a:latin typeface="Montserrat"/>
                <a:ea typeface="Montserrat"/>
                <a:cs typeface="Montserrat"/>
                <a:sym typeface="Montserrat"/>
              </a:rPr>
              <a:t> </a:t>
            </a:r>
            <a:r>
              <a:rPr lang="en">
                <a:solidFill>
                  <a:srgbClr val="00467F"/>
                </a:solidFill>
                <a:latin typeface="Montserrat"/>
                <a:ea typeface="Montserrat"/>
                <a:cs typeface="Montserrat"/>
                <a:sym typeface="Montserrat"/>
              </a:rPr>
              <a:t>strategies and appropriate resources to address a variety of student learning needs. </a:t>
            </a:r>
            <a:endParaRPr>
              <a:solidFill>
                <a:srgbClr val="00467F"/>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rgbClr val="00467F"/>
              </a:solidFill>
              <a:latin typeface="Montserrat"/>
              <a:ea typeface="Montserrat"/>
              <a:cs typeface="Montserrat"/>
              <a:sym typeface="Montserrat"/>
            </a:endParaRPr>
          </a:p>
        </p:txBody>
      </p:sp>
      <p:sp>
        <p:nvSpPr>
          <p:cNvPr id="418" name="Google Shape;418;p81"/>
          <p:cNvSpPr txBox="1"/>
          <p:nvPr/>
        </p:nvSpPr>
        <p:spPr>
          <a:xfrm>
            <a:off x="241775" y="903050"/>
            <a:ext cx="8443200" cy="1046700"/>
          </a:xfrm>
          <a:prstGeom prst="rect">
            <a:avLst/>
          </a:prstGeom>
          <a:noFill/>
          <a:ln cap="flat" cmpd="sng" w="28575">
            <a:solidFill>
              <a:srgbClr val="56A0D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Domain 2: An educational leader promotes and is accountable for student success by advocating, nurturing, assessing and sustaining a school focused on teaching the Utah Core Curriculum. An educational leader provides a learning environment conducive to student, faculty, and staff growth through collaboration within a culture of learning.</a:t>
            </a:r>
            <a:endParaRPr>
              <a:solidFill>
                <a:srgbClr val="00467F"/>
              </a:solidFill>
              <a:latin typeface="Montserrat"/>
              <a:ea typeface="Montserrat"/>
              <a:cs typeface="Montserrat"/>
              <a:sym typeface="Montserrat"/>
            </a:endParaRPr>
          </a:p>
        </p:txBody>
      </p:sp>
      <p:sp>
        <p:nvSpPr>
          <p:cNvPr id="419" name="Google Shape;419;p81"/>
          <p:cNvSpPr txBox="1"/>
          <p:nvPr/>
        </p:nvSpPr>
        <p:spPr>
          <a:xfrm>
            <a:off x="125462" y="227625"/>
            <a:ext cx="8520600" cy="547200"/>
          </a:xfrm>
          <a:prstGeom prst="rect">
            <a:avLst/>
          </a:prstGeom>
          <a:solidFill>
            <a:srgbClr val="EFEFE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lang="en" sz="2800">
                <a:solidFill>
                  <a:srgbClr val="00467F"/>
                </a:solidFill>
                <a:latin typeface="Montserrat"/>
                <a:ea typeface="Montserrat"/>
                <a:cs typeface="Montserrat"/>
                <a:sym typeface="Montserrat"/>
              </a:rPr>
              <a:t>Domain 2: Collective Commitment to </a:t>
            </a:r>
            <a:r>
              <a:rPr lang="en" sz="2800">
                <a:solidFill>
                  <a:srgbClr val="00467F"/>
                </a:solidFill>
                <a:latin typeface="Montserrat"/>
                <a:ea typeface="Montserrat"/>
                <a:cs typeface="Montserrat"/>
                <a:sym typeface="Montserrat"/>
              </a:rPr>
              <a:t>Learning</a:t>
            </a:r>
            <a:endParaRPr sz="2800">
              <a:solidFill>
                <a:srgbClr val="00467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82"/>
          <p:cNvPicPr preferRelativeResize="0"/>
          <p:nvPr/>
        </p:nvPicPr>
        <p:blipFill>
          <a:blip r:embed="rId3">
            <a:alphaModFix/>
          </a:blip>
          <a:stretch>
            <a:fillRect/>
          </a:stretch>
        </p:blipFill>
        <p:spPr>
          <a:xfrm>
            <a:off x="409150" y="191225"/>
            <a:ext cx="7888175" cy="4761049"/>
          </a:xfrm>
          <a:prstGeom prst="rect">
            <a:avLst/>
          </a:prstGeom>
          <a:noFill/>
          <a:ln>
            <a:noFill/>
          </a:ln>
        </p:spPr>
      </p:pic>
      <p:sp>
        <p:nvSpPr>
          <p:cNvPr id="425" name="Google Shape;425;p82"/>
          <p:cNvSpPr/>
          <p:nvPr/>
        </p:nvSpPr>
        <p:spPr>
          <a:xfrm>
            <a:off x="1380875" y="786100"/>
            <a:ext cx="1950600" cy="33012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83"/>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83"/>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a:t>
            </a:r>
            <a:r>
              <a:rPr lang="en" sz="3000">
                <a:solidFill>
                  <a:srgbClr val="FFFFFF"/>
                </a:solidFill>
                <a:latin typeface="Montserrat"/>
                <a:ea typeface="Montserrat"/>
                <a:cs typeface="Montserrat"/>
                <a:sym typeface="Montserrat"/>
              </a:rPr>
              <a:t>Granite Educator Standards</a:t>
            </a:r>
            <a:endParaRPr sz="3000">
              <a:solidFill>
                <a:srgbClr val="FFFFFF"/>
              </a:solidFill>
              <a:latin typeface="Montserrat"/>
              <a:ea typeface="Montserrat"/>
              <a:cs typeface="Montserrat"/>
              <a:sym typeface="Montserrat"/>
            </a:endParaRPr>
          </a:p>
        </p:txBody>
      </p:sp>
      <p:sp>
        <p:nvSpPr>
          <p:cNvPr id="432" name="Google Shape;432;p83"/>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2A-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33" name="Google Shape;433;p83"/>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34" name="Google Shape;434;p83"/>
          <p:cNvSpPr txBox="1"/>
          <p:nvPr/>
        </p:nvSpPr>
        <p:spPr>
          <a:xfrm>
            <a:off x="798650" y="1385450"/>
            <a:ext cx="7707900" cy="3253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a:t>
            </a:r>
            <a:r>
              <a:rPr b="1" lang="en" sz="1600">
                <a:latin typeface="Montserrat"/>
                <a:ea typeface="Montserrat"/>
                <a:cs typeface="Montserrat"/>
                <a:sym typeface="Montserrat"/>
              </a:rPr>
              <a:t>Standard 2.A. 			October Focus</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A. The educator uses appropriate curriculum materials in planning for</a:t>
            </a:r>
            <a:endParaRPr sz="1600">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instruction. Includes, but not limited to:</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the prescribed concepts from the Utah</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State Core Curriculum, Board of Education Goals,</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and Granite School District curriculum guidelines</a:t>
            </a:r>
            <a:endParaRPr sz="1600">
              <a:latin typeface="Montserrat"/>
              <a:ea typeface="Montserrat"/>
              <a:cs typeface="Montserrat"/>
              <a:sym typeface="Montserrat"/>
            </a:endParaRPr>
          </a:p>
          <a:p>
            <a:pPr indent="0" lvl="0" marL="457200" rtl="0" algn="l">
              <a:spcBef>
                <a:spcPts val="0"/>
              </a:spcBef>
              <a:spcAft>
                <a:spcPts val="0"/>
              </a:spcAft>
              <a:buNone/>
            </a:pPr>
            <a:r>
              <a:rPr lang="en" sz="1600">
                <a:latin typeface="Montserrat"/>
                <a:ea typeface="Montserrat"/>
                <a:cs typeface="Montserrat"/>
                <a:sym typeface="Montserrat"/>
              </a:rPr>
              <a:t>to define instructional content;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Consistently using materials adopted by Granite</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School District;</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adopted materials in accordance with</a:t>
            </a:r>
            <a:endParaRPr sz="1600">
              <a:latin typeface="Montserrat"/>
              <a:ea typeface="Montserrat"/>
              <a:cs typeface="Montserrat"/>
              <a:sym typeface="Montserrat"/>
            </a:endParaRPr>
          </a:p>
          <a:p>
            <a:pPr indent="0" lvl="0" marL="457200" rtl="0" algn="l">
              <a:spcBef>
                <a:spcPts val="0"/>
              </a:spcBef>
              <a:spcAft>
                <a:spcPts val="0"/>
              </a:spcAft>
              <a:buClr>
                <a:schemeClr val="dk1"/>
              </a:buClr>
              <a:buSzPts val="1100"/>
              <a:buFont typeface="Arial"/>
              <a:buNone/>
            </a:pPr>
            <a:r>
              <a:rPr lang="en" sz="1600">
                <a:latin typeface="Montserrat"/>
                <a:ea typeface="Montserrat"/>
                <a:cs typeface="Montserrat"/>
                <a:sym typeface="Montserrat"/>
              </a:rPr>
              <a:t>district guidelines.</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p:txBody>
      </p:sp>
      <p:sp>
        <p:nvSpPr>
          <p:cNvPr id="435" name="Google Shape;435;p83"/>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sp>
        <p:nvSpPr>
          <p:cNvPr id="440" name="Google Shape;440;p84"/>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84"/>
          <p:cNvSpPr txBox="1"/>
          <p:nvPr>
            <p:ph type="title"/>
          </p:nvPr>
        </p:nvSpPr>
        <p:spPr>
          <a:xfrm>
            <a:off x="311700" y="445025"/>
            <a:ext cx="8520600" cy="572700"/>
          </a:xfrm>
          <a:prstGeom prst="rect">
            <a:avLst/>
          </a:prstGeom>
          <a:solidFill>
            <a:srgbClr val="00467F"/>
          </a:solidFill>
        </p:spPr>
        <p:txBody>
          <a:bodyPr anchorCtr="0" anchor="ctr" bIns="34275" lIns="68575" spcFirstLastPara="1" rIns="68575" wrap="square" tIns="34275">
            <a:norm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42" name="Google Shape;442;p84"/>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t/>
            </a:r>
            <a:endParaRPr/>
          </a:p>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2.A-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43" name="Google Shape;443;p84"/>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44" name="Google Shape;444;p84"/>
          <p:cNvSpPr txBox="1"/>
          <p:nvPr>
            <p:ph idx="2" type="body"/>
          </p:nvPr>
        </p:nvSpPr>
        <p:spPr>
          <a:xfrm>
            <a:off x="4598750" y="1601950"/>
            <a:ext cx="4233600" cy="3413700"/>
          </a:xfrm>
          <a:prstGeom prst="rect">
            <a:avLst/>
          </a:prstGeom>
        </p:spPr>
        <p:txBody>
          <a:bodyPr anchorCtr="0" anchor="t" bIns="34275" lIns="68575" spcFirstLastPara="1" rIns="68575" wrap="square" tIns="34275">
            <a:noAutofit/>
          </a:bodyPr>
          <a:lstStyle/>
          <a:p>
            <a:pPr indent="0" lvl="0" marL="0" rtl="0" algn="ctr">
              <a:lnSpc>
                <a:spcPct val="80000"/>
              </a:lnSpc>
              <a:spcBef>
                <a:spcPts val="800"/>
              </a:spcBef>
              <a:spcAft>
                <a:spcPts val="0"/>
              </a:spcAft>
              <a:buSzPts val="688"/>
              <a:buNone/>
            </a:pPr>
            <a:r>
              <a:rPr b="1" lang="en" sz="1200">
                <a:latin typeface="Montserrat"/>
                <a:ea typeface="Montserrat"/>
                <a:cs typeface="Montserrat"/>
                <a:sym typeface="Montserrat"/>
              </a:rPr>
              <a:t> </a:t>
            </a:r>
            <a:r>
              <a:rPr b="1" lang="en" sz="1300">
                <a:latin typeface="Montserrat"/>
                <a:ea typeface="Montserrat"/>
                <a:cs typeface="Montserrat"/>
                <a:sym typeface="Montserrat"/>
              </a:rPr>
              <a:t> </a:t>
            </a:r>
            <a:r>
              <a:rPr b="1" lang="en" sz="1300">
                <a:solidFill>
                  <a:schemeClr val="dk1"/>
                </a:solidFill>
                <a:latin typeface="Montserrat"/>
                <a:ea typeface="Montserrat"/>
                <a:cs typeface="Montserrat"/>
                <a:sym typeface="Montserrat"/>
              </a:rPr>
              <a:t>Highly Effective </a:t>
            </a:r>
            <a:endParaRPr b="1" sz="1300">
              <a:latin typeface="Montserrat"/>
              <a:ea typeface="Montserrat"/>
              <a:cs typeface="Montserrat"/>
              <a:sym typeface="Montserrat"/>
            </a:endParaRPr>
          </a:p>
          <a:p>
            <a:pPr indent="0" lvl="0" marL="0" rtl="0" algn="l">
              <a:lnSpc>
                <a:spcPct val="100000"/>
              </a:lnSpc>
              <a:spcBef>
                <a:spcPts val="0"/>
              </a:spcBef>
              <a:spcAft>
                <a:spcPts val="0"/>
              </a:spcAft>
              <a:buNone/>
            </a:pPr>
            <a:r>
              <a:rPr lang="en" sz="1300">
                <a:latin typeface="Montserrat"/>
                <a:ea typeface="Montserrat"/>
                <a:cs typeface="Montserrat"/>
                <a:sym typeface="Montserrat"/>
              </a:rPr>
              <a:t>Uses approved state and district</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guidelines and standards </a:t>
            </a:r>
            <a:r>
              <a:rPr b="1" lang="en" sz="1300">
                <a:solidFill>
                  <a:srgbClr val="6FA8DC"/>
                </a:solidFill>
                <a:latin typeface="Montserrat"/>
                <a:ea typeface="Montserrat"/>
                <a:cs typeface="Montserrat"/>
                <a:sym typeface="Montserrat"/>
              </a:rPr>
              <a:t>as the foundation</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for key concepts and underlying themes</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within and across the curriculum.</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Actively uses and models </a:t>
            </a:r>
            <a:r>
              <a:rPr lang="en" sz="1300">
                <a:latin typeface="Montserrat"/>
                <a:ea typeface="Montserrat"/>
                <a:cs typeface="Montserrat"/>
                <a:sym typeface="Montserrat"/>
              </a:rPr>
              <a:t>core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curriculum and district approved</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materials.</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Uses adopted materials and </a:t>
            </a:r>
            <a:r>
              <a:rPr b="1" lang="en" sz="1300">
                <a:solidFill>
                  <a:srgbClr val="6FA8DC"/>
                </a:solidFill>
                <a:latin typeface="Montserrat"/>
                <a:ea typeface="Montserrat"/>
                <a:cs typeface="Montserrat"/>
                <a:sym typeface="Montserrat"/>
              </a:rPr>
              <a:t>adds</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supplementary materials,</a:t>
            </a:r>
            <a:r>
              <a:rPr lang="en" sz="1300">
                <a:latin typeface="Montserrat"/>
                <a:ea typeface="Montserrat"/>
                <a:cs typeface="Montserrat"/>
                <a:sym typeface="Montserrat"/>
              </a:rPr>
              <a:t> in accordance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lang="en" sz="1300">
                <a:latin typeface="Montserrat"/>
                <a:ea typeface="Montserrat"/>
                <a:cs typeface="Montserrat"/>
                <a:sym typeface="Montserrat"/>
              </a:rPr>
              <a:t>with district guidelines, </a:t>
            </a:r>
            <a:r>
              <a:rPr b="1" lang="en" sz="1300">
                <a:solidFill>
                  <a:srgbClr val="6FA8DC"/>
                </a:solidFill>
                <a:latin typeface="Montserrat"/>
                <a:ea typeface="Montserrat"/>
                <a:cs typeface="Montserrat"/>
                <a:sym typeface="Montserrat"/>
              </a:rPr>
              <a:t>in response to</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100"/>
              <a:buFont typeface="Arial"/>
              <a:buNone/>
            </a:pPr>
            <a:r>
              <a:rPr b="1" lang="en" sz="1300">
                <a:solidFill>
                  <a:srgbClr val="6FA8DC"/>
                </a:solidFill>
                <a:latin typeface="Montserrat"/>
                <a:ea typeface="Montserrat"/>
                <a:cs typeface="Montserrat"/>
                <a:sym typeface="Montserrat"/>
              </a:rPr>
              <a:t>individual student needs.</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688"/>
              <a:buFont typeface="Arial"/>
              <a:buNone/>
            </a:pPr>
            <a:r>
              <a:t/>
            </a:r>
            <a:endParaRPr sz="1300">
              <a:latin typeface="Montserrat"/>
              <a:ea typeface="Montserrat"/>
              <a:cs typeface="Montserrat"/>
              <a:sym typeface="Montserrat"/>
            </a:endParaRPr>
          </a:p>
          <a:p>
            <a:pPr indent="0" lvl="0" marL="0" rtl="0" algn="l">
              <a:lnSpc>
                <a:spcPct val="80000"/>
              </a:lnSpc>
              <a:spcBef>
                <a:spcPts val="800"/>
              </a:spcBef>
              <a:spcAft>
                <a:spcPts val="0"/>
              </a:spcAft>
              <a:buSzPts val="688"/>
              <a:buNone/>
            </a:pPr>
            <a:r>
              <a:t/>
            </a:r>
            <a:endParaRPr sz="1300">
              <a:solidFill>
                <a:schemeClr val="dk1"/>
              </a:solidFill>
              <a:latin typeface="Montserrat"/>
              <a:ea typeface="Montserrat"/>
              <a:cs typeface="Montserrat"/>
              <a:sym typeface="Montserrat"/>
            </a:endParaRPr>
          </a:p>
          <a:p>
            <a:pPr indent="0" lvl="0" marL="0" rtl="0" algn="l">
              <a:lnSpc>
                <a:spcPct val="80000"/>
              </a:lnSpc>
              <a:spcBef>
                <a:spcPts val="800"/>
              </a:spcBef>
              <a:spcAft>
                <a:spcPts val="0"/>
              </a:spcAft>
              <a:buClr>
                <a:schemeClr val="dk1"/>
              </a:buClr>
              <a:buSzPts val="688"/>
              <a:buFont typeface="Arial"/>
              <a:buNone/>
            </a:pPr>
            <a:r>
              <a:t/>
            </a:r>
            <a:endParaRPr sz="1300">
              <a:solidFill>
                <a:schemeClr val="dk1"/>
              </a:solidFill>
              <a:latin typeface="Montserrat"/>
              <a:ea typeface="Montserrat"/>
              <a:cs typeface="Montserrat"/>
              <a:sym typeface="Montserrat"/>
            </a:endParaRPr>
          </a:p>
          <a:p>
            <a:pPr indent="0" lvl="0" marL="0" rtl="0" algn="l">
              <a:lnSpc>
                <a:spcPct val="70000"/>
              </a:lnSpc>
              <a:spcBef>
                <a:spcPts val="800"/>
              </a:spcBef>
              <a:spcAft>
                <a:spcPts val="0"/>
              </a:spcAft>
              <a:buSzPts val="688"/>
              <a:buNone/>
            </a:pPr>
            <a:r>
              <a:t/>
            </a:r>
            <a:endParaRPr sz="1200">
              <a:solidFill>
                <a:schemeClr val="dk1"/>
              </a:solidFill>
              <a:latin typeface="Montserrat"/>
              <a:ea typeface="Montserrat"/>
              <a:cs typeface="Montserrat"/>
              <a:sym typeface="Montserrat"/>
            </a:endParaRPr>
          </a:p>
        </p:txBody>
      </p:sp>
      <p:sp>
        <p:nvSpPr>
          <p:cNvPr id="445" name="Google Shape;445;p84"/>
          <p:cNvSpPr txBox="1"/>
          <p:nvPr>
            <p:ph idx="1" type="body"/>
          </p:nvPr>
        </p:nvSpPr>
        <p:spPr>
          <a:xfrm>
            <a:off x="603350" y="1601950"/>
            <a:ext cx="3995400" cy="3232200"/>
          </a:xfrm>
          <a:prstGeom prst="rect">
            <a:avLst/>
          </a:prstGeom>
        </p:spPr>
        <p:txBody>
          <a:bodyPr anchorCtr="0" anchor="t" bIns="34275" lIns="68575" spcFirstLastPara="1" rIns="68575" wrap="square" tIns="34275">
            <a:noAutofit/>
          </a:bodyPr>
          <a:lstStyle/>
          <a:p>
            <a:pPr indent="457200" lvl="0" marL="914400" rtl="0" algn="l">
              <a:lnSpc>
                <a:spcPct val="100000"/>
              </a:lnSpc>
              <a:spcBef>
                <a:spcPts val="800"/>
              </a:spcBef>
              <a:spcAft>
                <a:spcPts val="0"/>
              </a:spcAft>
              <a:buSzPts val="1018"/>
              <a:buNone/>
            </a:pPr>
            <a:r>
              <a:rPr b="1" lang="en" sz="1300">
                <a:solidFill>
                  <a:schemeClr val="dk1"/>
                </a:solidFill>
                <a:latin typeface="Montserrat"/>
                <a:ea typeface="Montserrat"/>
                <a:cs typeface="Montserrat"/>
                <a:sym typeface="Montserrat"/>
              </a:rPr>
              <a:t>Effective</a:t>
            </a:r>
            <a:endParaRPr b="1" sz="1300">
              <a:latin typeface="Montserrat"/>
              <a:ea typeface="Montserrat"/>
              <a:cs typeface="Montserrat"/>
              <a:sym typeface="Montserrat"/>
            </a:endParaRPr>
          </a:p>
          <a:p>
            <a:pPr indent="0" lvl="0" marL="0" rtl="0" algn="l">
              <a:lnSpc>
                <a:spcPct val="100000"/>
              </a:lnSpc>
              <a:spcBef>
                <a:spcPts val="0"/>
              </a:spcBef>
              <a:spcAft>
                <a:spcPts val="0"/>
              </a:spcAft>
              <a:buNone/>
            </a:pPr>
            <a:r>
              <a:rPr lang="en" sz="1300">
                <a:latin typeface="Montserrat"/>
                <a:ea typeface="Montserrat"/>
                <a:cs typeface="Montserrat"/>
                <a:sym typeface="Montserrat"/>
              </a:rPr>
              <a:t>Uses the prescribed concepts from the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Utah State Core Curriculum, Board of</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Education Goals, and Granite School</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District curriculum guidelines </a:t>
            </a:r>
            <a:r>
              <a:rPr b="1" lang="en" sz="1300">
                <a:solidFill>
                  <a:srgbClr val="6FA8DC"/>
                </a:solidFill>
                <a:latin typeface="Montserrat"/>
                <a:ea typeface="Montserrat"/>
                <a:cs typeface="Montserrat"/>
                <a:sym typeface="Montserrat"/>
              </a:rPr>
              <a:t>to define</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SzPts val="1018"/>
              <a:buNone/>
            </a:pPr>
            <a:r>
              <a:rPr b="1" lang="en" sz="1300">
                <a:solidFill>
                  <a:srgbClr val="6FA8DC"/>
                </a:solidFill>
                <a:latin typeface="Montserrat"/>
                <a:ea typeface="Montserrat"/>
                <a:cs typeface="Montserrat"/>
                <a:sym typeface="Montserrat"/>
              </a:rPr>
              <a:t>instructional content.</a:t>
            </a:r>
            <a:endParaRPr b="1" sz="1300">
              <a:solidFill>
                <a:srgbClr val="6FA8DC"/>
              </a:solidFill>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b="1" lang="en" sz="1300">
                <a:solidFill>
                  <a:srgbClr val="6FA8DC"/>
                </a:solidFill>
                <a:latin typeface="Montserrat"/>
                <a:ea typeface="Montserrat"/>
                <a:cs typeface="Montserrat"/>
                <a:sym typeface="Montserrat"/>
              </a:rPr>
              <a:t>Consistently uses</a:t>
            </a:r>
            <a:r>
              <a:rPr lang="en" sz="1300">
                <a:latin typeface="Montserrat"/>
                <a:ea typeface="Montserrat"/>
                <a:cs typeface="Montserrat"/>
                <a:sym typeface="Montserrat"/>
              </a:rPr>
              <a:t> materials adopted by</a:t>
            </a:r>
            <a:endParaRPr sz="1300">
              <a:latin typeface="Montserrat"/>
              <a:ea typeface="Montserrat"/>
              <a:cs typeface="Montserrat"/>
              <a:sym typeface="Montserrat"/>
            </a:endParaRPr>
          </a:p>
          <a:p>
            <a:pPr indent="0" lvl="0" marL="0" rtl="0" algn="l">
              <a:lnSpc>
                <a:spcPct val="100000"/>
              </a:lnSpc>
              <a:spcBef>
                <a:spcPts val="0"/>
              </a:spcBef>
              <a:spcAft>
                <a:spcPts val="0"/>
              </a:spcAft>
              <a:buSzPts val="1018"/>
              <a:buNone/>
            </a:pPr>
            <a:r>
              <a:rPr lang="en" sz="1300">
                <a:latin typeface="Montserrat"/>
                <a:ea typeface="Montserrat"/>
                <a:cs typeface="Montserrat"/>
                <a:sym typeface="Montserrat"/>
              </a:rPr>
              <a:t>Granite School District.</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Uses adopted materials in accordance</a:t>
            </a:r>
            <a:endParaRPr sz="1300">
              <a:latin typeface="Montserrat"/>
              <a:ea typeface="Montserrat"/>
              <a:cs typeface="Montserrat"/>
              <a:sym typeface="Montserrat"/>
            </a:endParaRPr>
          </a:p>
          <a:p>
            <a:pPr indent="0" lvl="0" marL="0" rtl="0" algn="l">
              <a:lnSpc>
                <a:spcPct val="100000"/>
              </a:lnSpc>
              <a:spcBef>
                <a:spcPts val="0"/>
              </a:spcBef>
              <a:spcAft>
                <a:spcPts val="0"/>
              </a:spcAft>
              <a:buClr>
                <a:schemeClr val="dk1"/>
              </a:buClr>
              <a:buSzPts val="1018"/>
              <a:buFont typeface="Arial"/>
              <a:buNone/>
            </a:pPr>
            <a:r>
              <a:rPr lang="en" sz="1300">
                <a:latin typeface="Montserrat"/>
                <a:ea typeface="Montserrat"/>
                <a:cs typeface="Montserrat"/>
                <a:sym typeface="Montserrat"/>
              </a:rPr>
              <a:t>with district guidelines.</a:t>
            </a:r>
            <a:endParaRPr sz="1300">
              <a:latin typeface="Montserrat"/>
              <a:ea typeface="Montserrat"/>
              <a:cs typeface="Montserrat"/>
              <a:sym typeface="Montserrat"/>
            </a:endParaRPr>
          </a:p>
          <a:p>
            <a:pPr indent="0" lvl="0" marL="0" rtl="0" algn="l">
              <a:lnSpc>
                <a:spcPct val="100000"/>
              </a:lnSpc>
              <a:spcBef>
                <a:spcPts val="0"/>
              </a:spcBef>
              <a:spcAft>
                <a:spcPts val="0"/>
              </a:spcAft>
              <a:buSzPts val="1018"/>
              <a:buNone/>
            </a:pPr>
            <a:r>
              <a:t/>
            </a:r>
            <a:endParaRPr sz="1300">
              <a:latin typeface="Montserrat"/>
              <a:ea typeface="Montserrat"/>
              <a:cs typeface="Montserrat"/>
              <a:sym typeface="Montserrat"/>
            </a:endParaRPr>
          </a:p>
        </p:txBody>
      </p:sp>
      <p:sp>
        <p:nvSpPr>
          <p:cNvPr id="446" name="Google Shape;446;p84"/>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85"/>
          <p:cNvSpPr/>
          <p:nvPr/>
        </p:nvSpPr>
        <p:spPr>
          <a:xfrm rot="-5400000">
            <a:off x="4201575" y="-3618700"/>
            <a:ext cx="540300" cy="8069100"/>
          </a:xfrm>
          <a:prstGeom prst="rect">
            <a:avLst/>
          </a:pr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85"/>
          <p:cNvSpPr txBox="1"/>
          <p:nvPr>
            <p:ph type="title"/>
          </p:nvPr>
        </p:nvSpPr>
        <p:spPr>
          <a:xfrm>
            <a:off x="272425" y="314150"/>
            <a:ext cx="8520600" cy="572700"/>
          </a:xfrm>
          <a:prstGeom prst="rect">
            <a:avLst/>
          </a:prstGeom>
          <a:solidFill>
            <a:srgbClr val="00467F"/>
          </a:solidFill>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FFFFF"/>
                </a:solidFill>
                <a:latin typeface="Montserrat"/>
                <a:ea typeface="Montserrat"/>
                <a:cs typeface="Montserrat"/>
                <a:sym typeface="Montserrat"/>
              </a:rPr>
              <a:t>Connection to Granite Educator Standards</a:t>
            </a:r>
            <a:endParaRPr sz="3000">
              <a:solidFill>
                <a:srgbClr val="FFFFFF"/>
              </a:solidFill>
              <a:latin typeface="Montserrat"/>
              <a:ea typeface="Montserrat"/>
              <a:cs typeface="Montserrat"/>
              <a:sym typeface="Montserrat"/>
            </a:endParaRPr>
          </a:p>
        </p:txBody>
      </p:sp>
      <p:sp>
        <p:nvSpPr>
          <p:cNvPr id="453" name="Google Shape;453;p85"/>
          <p:cNvSpPr txBox="1"/>
          <p:nvPr/>
        </p:nvSpPr>
        <p:spPr>
          <a:xfrm>
            <a:off x="498175" y="887275"/>
            <a:ext cx="8069100" cy="3946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 sz="2000" u="sng">
                <a:solidFill>
                  <a:schemeClr val="hlink"/>
                </a:solidFill>
                <a:latin typeface="Montserrat"/>
                <a:ea typeface="Montserrat"/>
                <a:cs typeface="Montserrat"/>
                <a:sym typeface="Montserrat"/>
                <a:hlinkClick r:id="rId3"/>
              </a:rPr>
              <a:t>Domain 2.D- Planning and Preparation</a:t>
            </a:r>
            <a:endParaRPr sz="2000">
              <a:solidFill>
                <a:schemeClr val="accent2"/>
              </a:solidFill>
              <a:latin typeface="Montserrat"/>
              <a:ea typeface="Montserrat"/>
              <a:cs typeface="Montserrat"/>
              <a:sym typeface="Montserrat"/>
            </a:endParaRPr>
          </a:p>
          <a:p>
            <a:pPr indent="0" lvl="0" marL="457200" marR="0" rtl="0" algn="just">
              <a:lnSpc>
                <a:spcPct val="100000"/>
              </a:lnSpc>
              <a:spcBef>
                <a:spcPts val="0"/>
              </a:spcBef>
              <a:spcAft>
                <a:spcPts val="0"/>
              </a:spcAft>
              <a:buNone/>
            </a:pPr>
            <a:r>
              <a:t/>
            </a:r>
            <a:endParaRPr sz="2000">
              <a:solidFill>
                <a:schemeClr val="accent2"/>
              </a:solidFill>
              <a:latin typeface="Montserrat"/>
              <a:ea typeface="Montserrat"/>
              <a:cs typeface="Montserrat"/>
              <a:sym typeface="Montserrat"/>
            </a:endParaRPr>
          </a:p>
          <a:p>
            <a:pPr indent="0" lvl="0" marL="0" marR="0" rtl="0" algn="l">
              <a:lnSpc>
                <a:spcPct val="100000"/>
              </a:lnSpc>
              <a:spcBef>
                <a:spcPts val="0"/>
              </a:spcBef>
              <a:spcAft>
                <a:spcPts val="0"/>
              </a:spcAft>
              <a:buNone/>
            </a:pPr>
            <a:r>
              <a:t/>
            </a:r>
            <a:endParaRPr sz="1600">
              <a:solidFill>
                <a:schemeClr val="accent2"/>
              </a:solidFill>
              <a:latin typeface="Montserrat"/>
              <a:ea typeface="Montserrat"/>
              <a:cs typeface="Montserrat"/>
              <a:sym typeface="Montserrat"/>
            </a:endParaRPr>
          </a:p>
        </p:txBody>
      </p:sp>
      <p:pic>
        <p:nvPicPr>
          <p:cNvPr id="454" name="Google Shape;454;p85"/>
          <p:cNvPicPr preferRelativeResize="0"/>
          <p:nvPr/>
        </p:nvPicPr>
        <p:blipFill>
          <a:blip r:embed="rId4">
            <a:alphaModFix/>
          </a:blip>
          <a:stretch>
            <a:fillRect/>
          </a:stretch>
        </p:blipFill>
        <p:spPr>
          <a:xfrm>
            <a:off x="104775" y="4482250"/>
            <a:ext cx="1067526" cy="565999"/>
          </a:xfrm>
          <a:prstGeom prst="rect">
            <a:avLst/>
          </a:prstGeom>
          <a:noFill/>
          <a:ln>
            <a:noFill/>
          </a:ln>
        </p:spPr>
      </p:pic>
      <p:sp>
        <p:nvSpPr>
          <p:cNvPr id="455" name="Google Shape;455;p85"/>
          <p:cNvSpPr txBox="1"/>
          <p:nvPr/>
        </p:nvSpPr>
        <p:spPr>
          <a:xfrm>
            <a:off x="798650" y="1385450"/>
            <a:ext cx="7707900" cy="32532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latin typeface="Montserrat"/>
                <a:ea typeface="Montserrat"/>
                <a:cs typeface="Montserrat"/>
                <a:sym typeface="Montserrat"/>
              </a:rPr>
              <a:t>Educator Standard 2.D. 			November Focus</a:t>
            </a:r>
            <a:endParaRPr b="1"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D. The educator applies knowledge of developmentally appropriate practices when planning instruction.</a:t>
            </a:r>
            <a:endParaRPr sz="1600">
              <a:latin typeface="Montserrat"/>
              <a:ea typeface="Montserrat"/>
              <a:cs typeface="Montserrat"/>
              <a:sym typeface="Montserrat"/>
            </a:endParaRPr>
          </a:p>
          <a:p>
            <a:pPr indent="0" lvl="0" marL="0" rtl="0" algn="l">
              <a:spcBef>
                <a:spcPts val="0"/>
              </a:spcBef>
              <a:spcAft>
                <a:spcPts val="0"/>
              </a:spcAft>
              <a:buNone/>
            </a:pPr>
            <a:r>
              <a:rPr lang="en" sz="1600">
                <a:latin typeface="Montserrat"/>
                <a:ea typeface="Montserrat"/>
                <a:cs typeface="Montserrat"/>
                <a:sym typeface="Montserrat"/>
              </a:rPr>
              <a:t>Includes, but not limited to:</a:t>
            </a:r>
            <a:endParaRPr sz="1600">
              <a:latin typeface="Montserrat"/>
              <a:ea typeface="Montserrat"/>
              <a:cs typeface="Montserrat"/>
              <a:sym typeface="Montserrat"/>
            </a:endParaRPr>
          </a:p>
          <a:p>
            <a:pPr indent="0" lvl="0" marL="0" rtl="0" algn="l">
              <a:spcBef>
                <a:spcPts val="0"/>
              </a:spcBef>
              <a:spcAft>
                <a:spcPts val="0"/>
              </a:spcAft>
              <a:buNone/>
            </a:pPr>
            <a:r>
              <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Maximizing student time on task;</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Establishing performance outcomes;</a:t>
            </a:r>
            <a:endParaRPr sz="1600">
              <a:latin typeface="Montserrat"/>
              <a:ea typeface="Montserrat"/>
              <a:cs typeface="Montserrat"/>
              <a:sym typeface="Montserrat"/>
            </a:endParaRPr>
          </a:p>
          <a:p>
            <a:pPr indent="-330200" lvl="0" marL="457200" rtl="0" algn="l">
              <a:spcBef>
                <a:spcPts val="0"/>
              </a:spcBef>
              <a:spcAft>
                <a:spcPts val="0"/>
              </a:spcAft>
              <a:buSzPts val="1600"/>
              <a:buFont typeface="Montserrat"/>
              <a:buChar char="●"/>
            </a:pPr>
            <a:r>
              <a:rPr lang="en" sz="1600">
                <a:latin typeface="Montserrat"/>
                <a:ea typeface="Montserrat"/>
                <a:cs typeface="Montserrat"/>
                <a:sym typeface="Montserrat"/>
              </a:rPr>
              <a:t>Using differentiated instructional strategies.</a:t>
            </a:r>
            <a:endParaRPr sz="1600">
              <a:latin typeface="Montserrat"/>
              <a:ea typeface="Montserrat"/>
              <a:cs typeface="Montserrat"/>
              <a:sym typeface="Montserrat"/>
            </a:endParaRPr>
          </a:p>
        </p:txBody>
      </p:sp>
      <p:sp>
        <p:nvSpPr>
          <p:cNvPr id="456" name="Google Shape;456;p85"/>
          <p:cNvSpPr/>
          <p:nvPr/>
        </p:nvSpPr>
        <p:spPr>
          <a:xfrm>
            <a:off x="8589150" y="4638575"/>
            <a:ext cx="555000" cy="4662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69296"/>
      </a:accent1>
      <a:accent2>
        <a:srgbClr val="3D5D7F"/>
      </a:accent2>
      <a:accent3>
        <a:srgbClr val="78909C"/>
      </a:accent3>
      <a:accent4>
        <a:srgbClr val="EEB94A"/>
      </a:accent4>
      <a:accent5>
        <a:srgbClr val="5B6368"/>
      </a:accent5>
      <a:accent6>
        <a:srgbClr val="0C5558"/>
      </a:accent6>
      <a:hlink>
        <a:srgbClr val="1692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