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893e1c8b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893e1c8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35600"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How Does a Leaf Know When </a:t>
            </a:r>
            <a:endParaRPr b="1" sz="47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to Change its Color?</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471288" y="2271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35600" y="2542900"/>
            <a:ext cx="6743700" cy="7065000"/>
          </a:xfrm>
          <a:prstGeom prst="rect">
            <a:avLst/>
          </a:prstGeom>
          <a:noFill/>
          <a:ln>
            <a:noFill/>
          </a:ln>
        </p:spPr>
        <p:txBody>
          <a:bodyPr anchorCtr="0" anchor="t" bIns="91425" lIns="91425" spcFirstLastPara="1" rIns="91425" wrap="square" tIns="91425">
            <a:spAutoFit/>
          </a:bodyPr>
          <a:lstStyle/>
          <a:p>
            <a:pPr indent="0" lvl="0" marL="0" rtl="0" algn="l">
              <a:lnSpc>
                <a:spcPct val="125000"/>
              </a:lnSpc>
              <a:spcBef>
                <a:spcPts val="0"/>
              </a:spcBef>
              <a:spcAft>
                <a:spcPts val="0"/>
              </a:spcAft>
              <a:buNone/>
            </a:pPr>
            <a:r>
              <a:rPr lang="en" sz="1600">
                <a:solidFill>
                  <a:schemeClr val="dk1"/>
                </a:solidFill>
                <a:latin typeface="Poppins SemiBold"/>
                <a:ea typeface="Poppins SemiBold"/>
                <a:cs typeface="Poppins SemiBold"/>
                <a:sym typeface="Poppins SemiBold"/>
              </a:rPr>
              <a:t>The leaves of the red maple tree change from green to red in the autumn months, then fall off the tree before winter.</a:t>
            </a:r>
            <a:r>
              <a:rPr lang="en" sz="1200">
                <a:solidFill>
                  <a:srgbClr val="222222"/>
                </a:solidFill>
              </a:rPr>
              <a:t> Places like Vermont and New Hampshire, in the northeastern United States, are famous for the beautiful red color of their red maple trees.</a:t>
            </a:r>
            <a:endParaRPr sz="1200">
              <a:solidFill>
                <a:srgbClr val="222222"/>
              </a:solidFill>
            </a:endParaRPr>
          </a:p>
          <a:p>
            <a:pPr indent="0" lvl="0" marL="0" rtl="0" algn="l">
              <a:lnSpc>
                <a:spcPct val="125000"/>
              </a:lnSpc>
              <a:spcBef>
                <a:spcPts val="0"/>
              </a:spcBef>
              <a:spcAft>
                <a:spcPts val="0"/>
              </a:spcAft>
              <a:buClr>
                <a:schemeClr val="dk1"/>
              </a:buClr>
              <a:buSzPts val="1100"/>
              <a:buFont typeface="Arial"/>
              <a:buNone/>
            </a:pPr>
            <a:r>
              <a:t/>
            </a:r>
            <a:endParaRPr sz="1500">
              <a:solidFill>
                <a:srgbClr val="222222"/>
              </a:solidFill>
            </a:endParaRPr>
          </a:p>
          <a:p>
            <a:pPr indent="0" lvl="0" marL="0" rtl="0" algn="l">
              <a:lnSpc>
                <a:spcPct val="125000"/>
              </a:lnSpc>
              <a:spcBef>
                <a:spcPts val="0"/>
              </a:spcBef>
              <a:spcAft>
                <a:spcPts val="0"/>
              </a:spcAft>
              <a:buNone/>
            </a:pPr>
            <a:r>
              <a:rPr lang="en" sz="1200">
                <a:solidFill>
                  <a:srgbClr val="222222"/>
                </a:solidFill>
              </a:rPr>
              <a:t>The red maple leaves turn red every autumn, year after year. It's as if the trees have some kind of calendar they're keeping. How do maple trees know when it’s time for their leaves to change color?</a:t>
            </a:r>
            <a:endParaRPr sz="1200">
              <a:solidFill>
                <a:srgbClr val="222222"/>
              </a:solidFill>
            </a:endParaRPr>
          </a:p>
          <a:p>
            <a:pPr indent="0" lvl="0" marL="0" rtl="0" algn="l">
              <a:lnSpc>
                <a:spcPct val="125000"/>
              </a:lnSpc>
              <a:spcBef>
                <a:spcPts val="0"/>
              </a:spcBef>
              <a:spcAft>
                <a:spcPts val="0"/>
              </a:spcAft>
              <a:buNone/>
            </a:pPr>
            <a:r>
              <a:t/>
            </a:r>
            <a:endParaRPr sz="1500">
              <a:solidFill>
                <a:srgbClr val="222222"/>
              </a:solidFill>
            </a:endParaRPr>
          </a:p>
          <a:p>
            <a:pPr indent="0" lvl="0" marL="0" rtl="0" algn="l">
              <a:lnSpc>
                <a:spcPct val="125000"/>
              </a:lnSpc>
              <a:spcBef>
                <a:spcPts val="0"/>
              </a:spcBef>
              <a:spcAft>
                <a:spcPts val="0"/>
              </a:spcAft>
              <a:buNone/>
            </a:pPr>
            <a:r>
              <a:rPr lang="en" sz="1200">
                <a:solidFill>
                  <a:srgbClr val="222222"/>
                </a:solidFill>
              </a:rPr>
              <a:t>You might guess it has to do with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warmth. In autumn, days are starting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to get colder. Maybe the leaves start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to change color when the temperature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gets cold?</a:t>
            </a:r>
            <a:endParaRPr sz="1200">
              <a:solidFill>
                <a:srgbClr val="222222"/>
              </a:solidFill>
            </a:endParaRPr>
          </a:p>
          <a:p>
            <a:pPr indent="0" lvl="0" marL="0" rtl="0" algn="l">
              <a:lnSpc>
                <a:spcPct val="125000"/>
              </a:lnSpc>
              <a:spcBef>
                <a:spcPts val="0"/>
              </a:spcBef>
              <a:spcAft>
                <a:spcPts val="0"/>
              </a:spcAft>
              <a:buNone/>
            </a:pPr>
            <a:r>
              <a:t/>
            </a:r>
            <a:endParaRPr sz="1600">
              <a:solidFill>
                <a:srgbClr val="222222"/>
              </a:solidFill>
            </a:endParaRPr>
          </a:p>
          <a:p>
            <a:pPr indent="0" lvl="0" marL="0" rtl="0" algn="l">
              <a:lnSpc>
                <a:spcPct val="125000"/>
              </a:lnSpc>
              <a:spcBef>
                <a:spcPts val="0"/>
              </a:spcBef>
              <a:spcAft>
                <a:spcPts val="0"/>
              </a:spcAft>
              <a:buNone/>
            </a:pPr>
            <a:r>
              <a:rPr lang="en" sz="1200">
                <a:solidFill>
                  <a:srgbClr val="222222"/>
                </a:solidFill>
              </a:rPr>
              <a:t>One clue is to look at maple trees</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that have been planted in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California. In California, the weather </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stays warm all year. Yet even here,</a:t>
            </a:r>
            <a:endParaRPr sz="1200">
              <a:solidFill>
                <a:srgbClr val="222222"/>
              </a:solidFill>
            </a:endParaRPr>
          </a:p>
          <a:p>
            <a:pPr indent="0" lvl="0" marL="0" rtl="0" algn="l">
              <a:lnSpc>
                <a:spcPct val="125000"/>
              </a:lnSpc>
              <a:spcBef>
                <a:spcPts val="0"/>
              </a:spcBef>
              <a:spcAft>
                <a:spcPts val="0"/>
              </a:spcAft>
              <a:buNone/>
            </a:pPr>
            <a:r>
              <a:rPr lang="en" sz="1200">
                <a:solidFill>
                  <a:srgbClr val="222222"/>
                </a:solidFill>
              </a:rPr>
              <a:t> the maple leaves turn red in autumn.</a:t>
            </a:r>
            <a:endParaRPr sz="1200">
              <a:solidFill>
                <a:srgbClr val="222222"/>
              </a:solidFill>
            </a:endParaRPr>
          </a:p>
          <a:p>
            <a:pPr indent="0" lvl="0" marL="0" rtl="0" algn="l">
              <a:lnSpc>
                <a:spcPct val="125000"/>
              </a:lnSpc>
              <a:spcBef>
                <a:spcPts val="0"/>
              </a:spcBef>
              <a:spcAft>
                <a:spcPts val="0"/>
              </a:spcAft>
              <a:buNone/>
            </a:pPr>
            <a:r>
              <a:t/>
            </a:r>
            <a:endParaRPr sz="1500">
              <a:solidFill>
                <a:srgbClr val="222222"/>
              </a:solidFill>
            </a:endParaRPr>
          </a:p>
          <a:p>
            <a:pPr indent="0" lvl="0" marL="0" rtl="0" algn="l">
              <a:lnSpc>
                <a:spcPct val="125000"/>
              </a:lnSpc>
              <a:spcBef>
                <a:spcPts val="0"/>
              </a:spcBef>
              <a:spcAft>
                <a:spcPts val="0"/>
              </a:spcAft>
              <a:buNone/>
            </a:pPr>
            <a:r>
              <a:rPr lang="en" sz="1200">
                <a:solidFill>
                  <a:srgbClr val="222222"/>
                </a:solidFill>
              </a:rPr>
              <a:t>The autumn weather is very different in California than it is in Vermont. But in both places, the days get shorter in autumn. Each day the Sun comes up lower and lower in the sky.</a:t>
            </a:r>
            <a:endParaRPr sz="1200">
              <a:solidFill>
                <a:srgbClr val="222222"/>
              </a:solidFill>
            </a:endParaRPr>
          </a:p>
          <a:p>
            <a:pPr indent="0" lvl="0" marL="0" rtl="0" algn="l">
              <a:lnSpc>
                <a:spcPct val="125000"/>
              </a:lnSpc>
              <a:spcBef>
                <a:spcPts val="0"/>
              </a:spcBef>
              <a:spcAft>
                <a:spcPts val="0"/>
              </a:spcAft>
              <a:buNone/>
            </a:pPr>
            <a:r>
              <a:t/>
            </a:r>
            <a:endParaRPr sz="1500">
              <a:solidFill>
                <a:srgbClr val="222222"/>
              </a:solidFill>
            </a:endParaRPr>
          </a:p>
          <a:p>
            <a:pPr indent="0" lvl="0" marL="0" rtl="0" algn="l">
              <a:lnSpc>
                <a:spcPct val="125000"/>
              </a:lnSpc>
              <a:spcBef>
                <a:spcPts val="0"/>
              </a:spcBef>
              <a:spcAft>
                <a:spcPts val="0"/>
              </a:spcAft>
              <a:buNone/>
            </a:pPr>
            <a:r>
              <a:rPr lang="en" sz="1200">
                <a:solidFill>
                  <a:srgbClr val="222222"/>
                </a:solidFill>
              </a:rPr>
              <a:t>Scientists wondered if somehow leaves change color because of the length of the day. Sure enough, when a maple tree is grown indoors under artificial lights, it can be tricked. Its leaves will not change color.   </a:t>
            </a:r>
            <a:endParaRPr sz="1200">
              <a:solidFill>
                <a:srgbClr val="222222"/>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rgbClr val="222222"/>
              </a:solidFill>
            </a:endParaRPr>
          </a:p>
        </p:txBody>
      </p:sp>
      <p:pic>
        <p:nvPicPr>
          <p:cNvPr id="61" name="Google Shape;61;p13"/>
          <p:cNvPicPr preferRelativeResize="0"/>
          <p:nvPr/>
        </p:nvPicPr>
        <p:blipFill>
          <a:blip r:embed="rId4">
            <a:alphaModFix/>
          </a:blip>
          <a:stretch>
            <a:fillRect/>
          </a:stretch>
        </p:blipFill>
        <p:spPr>
          <a:xfrm>
            <a:off x="3177425" y="4895125"/>
            <a:ext cx="3966174" cy="2649175"/>
          </a:xfrm>
          <a:prstGeom prst="rect">
            <a:avLst/>
          </a:prstGeom>
          <a:noFill/>
          <a:ln cap="flat" cmpd="sng" w="9525">
            <a:solidFill>
              <a:srgbClr val="000000"/>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