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dd893e1c8b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dd893e1c8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142625" y="9232482"/>
            <a:ext cx="7487153" cy="391991"/>
            <a:chOff x="0" y="9175900"/>
            <a:chExt cx="7772400" cy="406925"/>
          </a:xfrm>
        </p:grpSpPr>
        <p:sp>
          <p:nvSpPr>
            <p:cNvPr id="55" name="Google Shape;55;p13"/>
            <p:cNvSpPr txBox="1"/>
            <p:nvPr/>
          </p:nvSpPr>
          <p:spPr>
            <a:xfrm>
              <a:off x="0" y="9364725"/>
              <a:ext cx="7772400" cy="218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900">
                  <a:solidFill>
                    <a:schemeClr val="dk1"/>
                  </a:solidFill>
                </a:rPr>
                <a:t>Earth &amp; Space Patterns</a:t>
              </a:r>
              <a:endParaRPr sz="900">
                <a:solidFill>
                  <a:schemeClr val="dk1"/>
                </a:solidFill>
              </a:endParaRPr>
            </a:p>
            <a:p>
              <a:pPr indent="0" lvl="0" marL="0" rtl="0" algn="ctr">
                <a:spcBef>
                  <a:spcPts val="0"/>
                </a:spcBef>
                <a:spcAft>
                  <a:spcPts val="0"/>
                </a:spcAft>
                <a:buNone/>
              </a:pPr>
              <a:r>
                <a:t/>
              </a:r>
              <a:endParaRPr sz="900"/>
            </a:p>
          </p:txBody>
        </p:sp>
        <p:pic>
          <p:nvPicPr>
            <p:cNvPr id="56" name="Google Shape;56;p13"/>
            <p:cNvPicPr preferRelativeResize="0"/>
            <p:nvPr/>
          </p:nvPicPr>
          <p:blipFill rotWithShape="1">
            <a:blip r:embed="rId3">
              <a:alphaModFix/>
            </a:blip>
            <a:srcRect b="-34811" l="0" r="-3852" t="-11579"/>
            <a:stretch/>
          </p:blipFill>
          <p:spPr>
            <a:xfrm>
              <a:off x="3004538" y="9175900"/>
              <a:ext cx="1763323" cy="328500"/>
            </a:xfrm>
            <a:prstGeom prst="rect">
              <a:avLst/>
            </a:prstGeom>
            <a:noFill/>
            <a:ln>
              <a:noFill/>
            </a:ln>
          </p:spPr>
        </p:pic>
      </p:grpSp>
      <p:sp>
        <p:nvSpPr>
          <p:cNvPr id="57" name="Google Shape;57;p13"/>
          <p:cNvSpPr txBox="1"/>
          <p:nvPr/>
        </p:nvSpPr>
        <p:spPr>
          <a:xfrm>
            <a:off x="2725325" y="274550"/>
            <a:ext cx="4748400" cy="4674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1100">
                <a:solidFill>
                  <a:srgbClr val="000000"/>
                </a:solidFill>
              </a:rPr>
              <a:t>Name </a:t>
            </a:r>
            <a:r>
              <a:rPr lang="en" sz="1100">
                <a:solidFill>
                  <a:srgbClr val="B7B7B7"/>
                </a:solidFill>
              </a:rPr>
              <a:t>_____________________</a:t>
            </a:r>
            <a:endParaRPr sz="1100">
              <a:solidFill>
                <a:srgbClr val="B7B7B7"/>
              </a:solidFill>
            </a:endParaRPr>
          </a:p>
        </p:txBody>
      </p:sp>
      <p:sp>
        <p:nvSpPr>
          <p:cNvPr id="58" name="Google Shape;58;p13"/>
          <p:cNvSpPr txBox="1"/>
          <p:nvPr/>
        </p:nvSpPr>
        <p:spPr>
          <a:xfrm>
            <a:off x="435600" y="548450"/>
            <a:ext cx="7152000" cy="859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4700">
                <a:solidFill>
                  <a:schemeClr val="dk1"/>
                </a:solidFill>
                <a:latin typeface="Londrina Shadow"/>
                <a:ea typeface="Londrina Shadow"/>
                <a:cs typeface="Londrina Shadow"/>
                <a:sym typeface="Londrina Shadow"/>
              </a:rPr>
              <a:t>How Does a Leaf Know When </a:t>
            </a:r>
            <a:endParaRPr b="1" sz="4700">
              <a:solidFill>
                <a:schemeClr val="dk1"/>
              </a:solidFill>
              <a:latin typeface="Londrina Shadow"/>
              <a:ea typeface="Londrina Shadow"/>
              <a:cs typeface="Londrina Shadow"/>
              <a:sym typeface="Londrina Shadow"/>
            </a:endParaRPr>
          </a:p>
          <a:p>
            <a:pPr indent="0" lvl="0" marL="0" rtl="0" algn="l">
              <a:lnSpc>
                <a:spcPct val="115000"/>
              </a:lnSpc>
              <a:spcBef>
                <a:spcPts val="0"/>
              </a:spcBef>
              <a:spcAft>
                <a:spcPts val="0"/>
              </a:spcAft>
              <a:buNone/>
            </a:pPr>
            <a:r>
              <a:rPr b="1" lang="en" sz="4700">
                <a:solidFill>
                  <a:schemeClr val="dk1"/>
                </a:solidFill>
                <a:latin typeface="Londrina Shadow"/>
                <a:ea typeface="Londrina Shadow"/>
                <a:cs typeface="Londrina Shadow"/>
                <a:sym typeface="Londrina Shadow"/>
              </a:rPr>
              <a:t>to Change its Color?</a:t>
            </a:r>
            <a:endParaRPr b="1" sz="4700">
              <a:solidFill>
                <a:schemeClr val="dk1"/>
              </a:solidFill>
              <a:latin typeface="Londrina Shadow"/>
              <a:ea typeface="Londrina Shadow"/>
              <a:cs typeface="Londrina Shadow"/>
              <a:sym typeface="Londrina Shadow"/>
            </a:endParaRPr>
          </a:p>
        </p:txBody>
      </p:sp>
      <p:sp>
        <p:nvSpPr>
          <p:cNvPr id="59" name="Google Shape;59;p13"/>
          <p:cNvSpPr/>
          <p:nvPr/>
        </p:nvSpPr>
        <p:spPr>
          <a:xfrm>
            <a:off x="471288" y="2271975"/>
            <a:ext cx="6672316" cy="71351"/>
          </a:xfrm>
          <a:custGeom>
            <a:rect b="b" l="l" r="r" t="t"/>
            <a:pathLst>
              <a:path extrusionOk="0" h="3044" w="212867">
                <a:moveTo>
                  <a:pt x="0" y="3044"/>
                </a:moveTo>
                <a:cubicBezTo>
                  <a:pt x="70712" y="-2842"/>
                  <a:pt x="141910" y="1903"/>
                  <a:pt x="212867" y="1903"/>
                </a:cubicBezTo>
              </a:path>
            </a:pathLst>
          </a:custGeom>
          <a:noFill/>
          <a:ln cap="flat" cmpd="sng" w="28575">
            <a:solidFill>
              <a:schemeClr val="dk2"/>
            </a:solidFill>
            <a:prstDash val="solid"/>
            <a:round/>
            <a:headEnd len="med" w="med" type="none"/>
            <a:tailEnd len="med" w="med" type="none"/>
          </a:ln>
        </p:spPr>
      </p:sp>
      <p:sp>
        <p:nvSpPr>
          <p:cNvPr id="60" name="Google Shape;60;p13"/>
          <p:cNvSpPr txBox="1"/>
          <p:nvPr/>
        </p:nvSpPr>
        <p:spPr>
          <a:xfrm>
            <a:off x="435600" y="2542900"/>
            <a:ext cx="6743700" cy="7065000"/>
          </a:xfrm>
          <a:prstGeom prst="rect">
            <a:avLst/>
          </a:prstGeom>
          <a:noFill/>
          <a:ln>
            <a:noFill/>
          </a:ln>
        </p:spPr>
        <p:txBody>
          <a:bodyPr anchorCtr="0" anchor="t" bIns="91425" lIns="91425" spcFirstLastPara="1" rIns="91425" wrap="square" tIns="91425">
            <a:spAutoFit/>
          </a:bodyPr>
          <a:lstStyle/>
          <a:p>
            <a:pPr indent="0" lvl="0" marL="0" rtl="0" algn="l">
              <a:lnSpc>
                <a:spcPct val="125000"/>
              </a:lnSpc>
              <a:spcBef>
                <a:spcPts val="0"/>
              </a:spcBef>
              <a:spcAft>
                <a:spcPts val="0"/>
              </a:spcAft>
              <a:buNone/>
            </a:pPr>
            <a:r>
              <a:rPr lang="en" sz="1600">
                <a:solidFill>
                  <a:schemeClr val="dk1"/>
                </a:solidFill>
                <a:latin typeface="Poppins SemiBold"/>
                <a:ea typeface="Poppins SemiBold"/>
                <a:cs typeface="Poppins SemiBold"/>
                <a:sym typeface="Poppins SemiBold"/>
              </a:rPr>
              <a:t>The leaves of the red maple tree change from green to red in the autumn months, then fall off the tree before winter.</a:t>
            </a:r>
            <a:r>
              <a:rPr lang="en" sz="1200">
                <a:solidFill>
                  <a:srgbClr val="222222"/>
                </a:solidFill>
              </a:rPr>
              <a:t> Places like Vermont and New Hampshire, in the northeastern United States, are famous for the beautiful red color of their red maple trees.</a:t>
            </a:r>
            <a:endParaRPr sz="1200">
              <a:solidFill>
                <a:srgbClr val="222222"/>
              </a:solidFill>
            </a:endParaRPr>
          </a:p>
          <a:p>
            <a:pPr indent="0" lvl="0" marL="0" rtl="0" algn="l">
              <a:lnSpc>
                <a:spcPct val="125000"/>
              </a:lnSpc>
              <a:spcBef>
                <a:spcPts val="0"/>
              </a:spcBef>
              <a:spcAft>
                <a:spcPts val="0"/>
              </a:spcAft>
              <a:buClr>
                <a:schemeClr val="dk1"/>
              </a:buClr>
              <a:buSzPts val="1100"/>
              <a:buFont typeface="Arial"/>
              <a:buNone/>
            </a:pPr>
            <a:r>
              <a:t/>
            </a:r>
            <a:endParaRPr sz="1500">
              <a:solidFill>
                <a:srgbClr val="222222"/>
              </a:solidFill>
            </a:endParaRPr>
          </a:p>
          <a:p>
            <a:pPr indent="0" lvl="0" marL="0" rtl="0" algn="l">
              <a:lnSpc>
                <a:spcPct val="125000"/>
              </a:lnSpc>
              <a:spcBef>
                <a:spcPts val="0"/>
              </a:spcBef>
              <a:spcAft>
                <a:spcPts val="0"/>
              </a:spcAft>
              <a:buNone/>
            </a:pPr>
            <a:r>
              <a:rPr lang="en" sz="1200">
                <a:solidFill>
                  <a:srgbClr val="222222"/>
                </a:solidFill>
              </a:rPr>
              <a:t>The red maple leaves turn red every autumn, year after year. It's as if the trees have some kind of calendar they're keeping. How do maple trees know when it’s time for their leaves to change color?</a:t>
            </a:r>
            <a:endParaRPr sz="1200">
              <a:solidFill>
                <a:srgbClr val="222222"/>
              </a:solidFill>
            </a:endParaRPr>
          </a:p>
          <a:p>
            <a:pPr indent="0" lvl="0" marL="0" rtl="0" algn="l">
              <a:lnSpc>
                <a:spcPct val="125000"/>
              </a:lnSpc>
              <a:spcBef>
                <a:spcPts val="0"/>
              </a:spcBef>
              <a:spcAft>
                <a:spcPts val="0"/>
              </a:spcAft>
              <a:buNone/>
            </a:pPr>
            <a:r>
              <a:t/>
            </a:r>
            <a:endParaRPr sz="1500">
              <a:solidFill>
                <a:srgbClr val="222222"/>
              </a:solidFill>
            </a:endParaRPr>
          </a:p>
          <a:p>
            <a:pPr indent="0" lvl="0" marL="0" rtl="0" algn="l">
              <a:lnSpc>
                <a:spcPct val="125000"/>
              </a:lnSpc>
              <a:spcBef>
                <a:spcPts val="0"/>
              </a:spcBef>
              <a:spcAft>
                <a:spcPts val="0"/>
              </a:spcAft>
              <a:buNone/>
            </a:pPr>
            <a:r>
              <a:rPr lang="en" sz="1200">
                <a:solidFill>
                  <a:srgbClr val="222222"/>
                </a:solidFill>
              </a:rPr>
              <a:t>You might guess it has to do with </a:t>
            </a:r>
            <a:endParaRPr sz="1200">
              <a:solidFill>
                <a:srgbClr val="222222"/>
              </a:solidFill>
            </a:endParaRPr>
          </a:p>
          <a:p>
            <a:pPr indent="0" lvl="0" marL="0" rtl="0" algn="l">
              <a:lnSpc>
                <a:spcPct val="125000"/>
              </a:lnSpc>
              <a:spcBef>
                <a:spcPts val="0"/>
              </a:spcBef>
              <a:spcAft>
                <a:spcPts val="0"/>
              </a:spcAft>
              <a:buNone/>
            </a:pPr>
            <a:r>
              <a:rPr lang="en" sz="1200">
                <a:solidFill>
                  <a:srgbClr val="222222"/>
                </a:solidFill>
              </a:rPr>
              <a:t>warmth. In autumn, days are starting </a:t>
            </a:r>
            <a:endParaRPr sz="1200">
              <a:solidFill>
                <a:srgbClr val="222222"/>
              </a:solidFill>
            </a:endParaRPr>
          </a:p>
          <a:p>
            <a:pPr indent="0" lvl="0" marL="0" rtl="0" algn="l">
              <a:lnSpc>
                <a:spcPct val="125000"/>
              </a:lnSpc>
              <a:spcBef>
                <a:spcPts val="0"/>
              </a:spcBef>
              <a:spcAft>
                <a:spcPts val="0"/>
              </a:spcAft>
              <a:buNone/>
            </a:pPr>
            <a:r>
              <a:rPr lang="en" sz="1200">
                <a:solidFill>
                  <a:srgbClr val="222222"/>
                </a:solidFill>
              </a:rPr>
              <a:t>to get colder. Maybe the leaves start </a:t>
            </a:r>
            <a:endParaRPr sz="1200">
              <a:solidFill>
                <a:srgbClr val="222222"/>
              </a:solidFill>
            </a:endParaRPr>
          </a:p>
          <a:p>
            <a:pPr indent="0" lvl="0" marL="0" rtl="0" algn="l">
              <a:lnSpc>
                <a:spcPct val="125000"/>
              </a:lnSpc>
              <a:spcBef>
                <a:spcPts val="0"/>
              </a:spcBef>
              <a:spcAft>
                <a:spcPts val="0"/>
              </a:spcAft>
              <a:buNone/>
            </a:pPr>
            <a:r>
              <a:rPr lang="en" sz="1200">
                <a:solidFill>
                  <a:srgbClr val="222222"/>
                </a:solidFill>
              </a:rPr>
              <a:t>to change color when the temperature </a:t>
            </a:r>
            <a:endParaRPr sz="1200">
              <a:solidFill>
                <a:srgbClr val="222222"/>
              </a:solidFill>
            </a:endParaRPr>
          </a:p>
          <a:p>
            <a:pPr indent="0" lvl="0" marL="0" rtl="0" algn="l">
              <a:lnSpc>
                <a:spcPct val="125000"/>
              </a:lnSpc>
              <a:spcBef>
                <a:spcPts val="0"/>
              </a:spcBef>
              <a:spcAft>
                <a:spcPts val="0"/>
              </a:spcAft>
              <a:buNone/>
            </a:pPr>
            <a:r>
              <a:rPr lang="en" sz="1200">
                <a:solidFill>
                  <a:srgbClr val="222222"/>
                </a:solidFill>
              </a:rPr>
              <a:t>gets cold?</a:t>
            </a:r>
            <a:endParaRPr sz="1200">
              <a:solidFill>
                <a:srgbClr val="222222"/>
              </a:solidFill>
            </a:endParaRPr>
          </a:p>
          <a:p>
            <a:pPr indent="0" lvl="0" marL="0" rtl="0" algn="l">
              <a:lnSpc>
                <a:spcPct val="125000"/>
              </a:lnSpc>
              <a:spcBef>
                <a:spcPts val="0"/>
              </a:spcBef>
              <a:spcAft>
                <a:spcPts val="0"/>
              </a:spcAft>
              <a:buNone/>
            </a:pPr>
            <a:r>
              <a:t/>
            </a:r>
            <a:endParaRPr sz="1600">
              <a:solidFill>
                <a:srgbClr val="222222"/>
              </a:solidFill>
            </a:endParaRPr>
          </a:p>
          <a:p>
            <a:pPr indent="0" lvl="0" marL="0" rtl="0" algn="l">
              <a:lnSpc>
                <a:spcPct val="125000"/>
              </a:lnSpc>
              <a:spcBef>
                <a:spcPts val="0"/>
              </a:spcBef>
              <a:spcAft>
                <a:spcPts val="0"/>
              </a:spcAft>
              <a:buNone/>
            </a:pPr>
            <a:r>
              <a:rPr lang="en" sz="1200">
                <a:solidFill>
                  <a:srgbClr val="222222"/>
                </a:solidFill>
              </a:rPr>
              <a:t>One clue is to look at maple trees</a:t>
            </a:r>
            <a:endParaRPr sz="1200">
              <a:solidFill>
                <a:srgbClr val="222222"/>
              </a:solidFill>
            </a:endParaRPr>
          </a:p>
          <a:p>
            <a:pPr indent="0" lvl="0" marL="0" rtl="0" algn="l">
              <a:lnSpc>
                <a:spcPct val="125000"/>
              </a:lnSpc>
              <a:spcBef>
                <a:spcPts val="0"/>
              </a:spcBef>
              <a:spcAft>
                <a:spcPts val="0"/>
              </a:spcAft>
              <a:buNone/>
            </a:pPr>
            <a:r>
              <a:rPr lang="en" sz="1200">
                <a:solidFill>
                  <a:srgbClr val="222222"/>
                </a:solidFill>
              </a:rPr>
              <a:t>that have been planted in </a:t>
            </a:r>
            <a:endParaRPr sz="1200">
              <a:solidFill>
                <a:srgbClr val="222222"/>
              </a:solidFill>
            </a:endParaRPr>
          </a:p>
          <a:p>
            <a:pPr indent="0" lvl="0" marL="0" rtl="0" algn="l">
              <a:lnSpc>
                <a:spcPct val="125000"/>
              </a:lnSpc>
              <a:spcBef>
                <a:spcPts val="0"/>
              </a:spcBef>
              <a:spcAft>
                <a:spcPts val="0"/>
              </a:spcAft>
              <a:buNone/>
            </a:pPr>
            <a:r>
              <a:rPr lang="en" sz="1200">
                <a:solidFill>
                  <a:srgbClr val="222222"/>
                </a:solidFill>
              </a:rPr>
              <a:t>California. In California, the weather </a:t>
            </a:r>
            <a:endParaRPr sz="1200">
              <a:solidFill>
                <a:srgbClr val="222222"/>
              </a:solidFill>
            </a:endParaRPr>
          </a:p>
          <a:p>
            <a:pPr indent="0" lvl="0" marL="0" rtl="0" algn="l">
              <a:lnSpc>
                <a:spcPct val="125000"/>
              </a:lnSpc>
              <a:spcBef>
                <a:spcPts val="0"/>
              </a:spcBef>
              <a:spcAft>
                <a:spcPts val="0"/>
              </a:spcAft>
              <a:buNone/>
            </a:pPr>
            <a:r>
              <a:rPr lang="en" sz="1200">
                <a:solidFill>
                  <a:srgbClr val="222222"/>
                </a:solidFill>
              </a:rPr>
              <a:t>stays warm all year. Yet even here,</a:t>
            </a:r>
            <a:endParaRPr sz="1200">
              <a:solidFill>
                <a:srgbClr val="222222"/>
              </a:solidFill>
            </a:endParaRPr>
          </a:p>
          <a:p>
            <a:pPr indent="0" lvl="0" marL="0" rtl="0" algn="l">
              <a:lnSpc>
                <a:spcPct val="125000"/>
              </a:lnSpc>
              <a:spcBef>
                <a:spcPts val="0"/>
              </a:spcBef>
              <a:spcAft>
                <a:spcPts val="0"/>
              </a:spcAft>
              <a:buNone/>
            </a:pPr>
            <a:r>
              <a:rPr lang="en" sz="1200">
                <a:solidFill>
                  <a:srgbClr val="222222"/>
                </a:solidFill>
              </a:rPr>
              <a:t> the maple leaves turn red in autumn.</a:t>
            </a:r>
            <a:endParaRPr sz="1200">
              <a:solidFill>
                <a:srgbClr val="222222"/>
              </a:solidFill>
            </a:endParaRPr>
          </a:p>
          <a:p>
            <a:pPr indent="0" lvl="0" marL="0" rtl="0" algn="l">
              <a:lnSpc>
                <a:spcPct val="125000"/>
              </a:lnSpc>
              <a:spcBef>
                <a:spcPts val="0"/>
              </a:spcBef>
              <a:spcAft>
                <a:spcPts val="0"/>
              </a:spcAft>
              <a:buNone/>
            </a:pPr>
            <a:r>
              <a:t/>
            </a:r>
            <a:endParaRPr sz="1500">
              <a:solidFill>
                <a:srgbClr val="222222"/>
              </a:solidFill>
            </a:endParaRPr>
          </a:p>
          <a:p>
            <a:pPr indent="0" lvl="0" marL="0" rtl="0" algn="l">
              <a:lnSpc>
                <a:spcPct val="125000"/>
              </a:lnSpc>
              <a:spcBef>
                <a:spcPts val="0"/>
              </a:spcBef>
              <a:spcAft>
                <a:spcPts val="0"/>
              </a:spcAft>
              <a:buNone/>
            </a:pPr>
            <a:r>
              <a:rPr lang="en" sz="1200">
                <a:solidFill>
                  <a:srgbClr val="222222"/>
                </a:solidFill>
              </a:rPr>
              <a:t>The autumn weather is very different in California than it is in Vermont. But in both places, the days get shorter in autumn. Each day the Sun comes up lower and lower in the sky.</a:t>
            </a:r>
            <a:endParaRPr sz="1200">
              <a:solidFill>
                <a:srgbClr val="222222"/>
              </a:solidFill>
            </a:endParaRPr>
          </a:p>
          <a:p>
            <a:pPr indent="0" lvl="0" marL="0" rtl="0" algn="l">
              <a:lnSpc>
                <a:spcPct val="125000"/>
              </a:lnSpc>
              <a:spcBef>
                <a:spcPts val="0"/>
              </a:spcBef>
              <a:spcAft>
                <a:spcPts val="0"/>
              </a:spcAft>
              <a:buNone/>
            </a:pPr>
            <a:r>
              <a:t/>
            </a:r>
            <a:endParaRPr sz="1500">
              <a:solidFill>
                <a:srgbClr val="222222"/>
              </a:solidFill>
            </a:endParaRPr>
          </a:p>
          <a:p>
            <a:pPr indent="0" lvl="0" marL="0" rtl="0" algn="l">
              <a:lnSpc>
                <a:spcPct val="125000"/>
              </a:lnSpc>
              <a:spcBef>
                <a:spcPts val="0"/>
              </a:spcBef>
              <a:spcAft>
                <a:spcPts val="0"/>
              </a:spcAft>
              <a:buNone/>
            </a:pPr>
            <a:r>
              <a:rPr lang="en" sz="1200">
                <a:solidFill>
                  <a:srgbClr val="222222"/>
                </a:solidFill>
              </a:rPr>
              <a:t>Scientists wondered if somehow leaves change color because of the length of the day. Sure enough, when a maple tree is grown indoors under artificial lights, it can be tricked. Its leaves will not change color.   </a:t>
            </a:r>
            <a:endParaRPr sz="1200">
              <a:solidFill>
                <a:srgbClr val="222222"/>
              </a:solidFill>
            </a:endParaRPr>
          </a:p>
          <a:p>
            <a:pPr indent="0" lvl="0" marL="0" rtl="0" algn="l">
              <a:lnSpc>
                <a:spcPct val="115000"/>
              </a:lnSpc>
              <a:spcBef>
                <a:spcPts val="0"/>
              </a:spcBef>
              <a:spcAft>
                <a:spcPts val="0"/>
              </a:spcAft>
              <a:buClr>
                <a:schemeClr val="dk1"/>
              </a:buClr>
              <a:buSzPts val="1100"/>
              <a:buFont typeface="Arial"/>
              <a:buNone/>
            </a:pPr>
            <a:r>
              <a:t/>
            </a:r>
            <a:endParaRPr sz="1200">
              <a:solidFill>
                <a:srgbClr val="222222"/>
              </a:solidFill>
            </a:endParaRPr>
          </a:p>
        </p:txBody>
      </p:sp>
      <p:pic>
        <p:nvPicPr>
          <p:cNvPr id="61" name="Google Shape;61;p13"/>
          <p:cNvPicPr preferRelativeResize="0"/>
          <p:nvPr/>
        </p:nvPicPr>
        <p:blipFill>
          <a:blip r:embed="rId4">
            <a:alphaModFix/>
          </a:blip>
          <a:stretch>
            <a:fillRect/>
          </a:stretch>
        </p:blipFill>
        <p:spPr>
          <a:xfrm>
            <a:off x="3177425" y="4895125"/>
            <a:ext cx="3966174" cy="2649175"/>
          </a:xfrm>
          <a:prstGeom prst="rect">
            <a:avLst/>
          </a:prstGeom>
          <a:noFill/>
          <a:ln cap="flat" cmpd="sng" w="9525">
            <a:solidFill>
              <a:srgbClr val="000000"/>
            </a:solidFill>
            <a:prstDash val="solid"/>
            <a:round/>
            <a:headEnd len="sm" w="sm" type="none"/>
            <a:tailEnd len="sm" w="sm" type="none"/>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