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7" r:id="rId1"/>
    <p:sldMasterId id="2147483803" r:id="rId2"/>
  </p:sldMasterIdLst>
  <p:sldIdLst>
    <p:sldId id="256" r:id="rId3"/>
    <p:sldId id="257" r:id="rId4"/>
    <p:sldId id="263" r:id="rId5"/>
    <p:sldId id="259" r:id="rId6"/>
    <p:sldId id="260" r:id="rId7"/>
    <p:sldId id="258" r:id="rId8"/>
    <p:sldId id="261" r:id="rId9"/>
    <p:sldId id="262" r:id="rId10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8F0EE"/>
    <a:srgbClr val="BCD2CD"/>
    <a:srgbClr val="7BA79D"/>
    <a:srgbClr val="B8E2AC"/>
    <a:srgbClr val="AAE4D1"/>
    <a:srgbClr val="CDEFE4"/>
    <a:srgbClr val="336600"/>
    <a:srgbClr val="E9EBF5"/>
    <a:srgbClr val="4472C4"/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7DF18680-E054-41AD-8BC1-D1AEF772440D}" styleName="中等深淺樣式 2 - 輔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69" y="44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5019D-D207-463F-A620-D6879DFE4951}" type="datetimeFigureOut">
              <a:rPr lang="zh-TW" altLang="en-US" smtClean="0"/>
              <a:t>2024/1/29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743FE-AB27-4D01-856E-FFDB7B4D50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4992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5019D-D207-463F-A620-D6879DFE4951}" type="datetimeFigureOut">
              <a:rPr lang="zh-TW" altLang="en-US" smtClean="0"/>
              <a:t>2024/1/29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743FE-AB27-4D01-856E-FFDB7B4D50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25371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5019D-D207-463F-A620-D6879DFE4951}" type="datetimeFigureOut">
              <a:rPr lang="zh-TW" altLang="en-US" smtClean="0"/>
              <a:t>2024/1/29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743FE-AB27-4D01-856E-FFDB7B4D50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255038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3F5019D-D207-463F-A620-D6879DFE4951}" type="datetimeFigureOut">
              <a:rPr lang="zh-TW" altLang="en-US" smtClean="0"/>
              <a:t>2024/1/29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EE743FE-AB27-4D01-856E-FFDB7B4D505D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6513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5019D-D207-463F-A620-D6879DFE4951}" type="datetimeFigureOut">
              <a:rPr lang="zh-TW" altLang="en-US" smtClean="0"/>
              <a:t>2024/1/29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743FE-AB27-4D01-856E-FFDB7B4D50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186482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5019D-D207-463F-A620-D6879DFE4951}" type="datetimeFigureOut">
              <a:rPr lang="zh-TW" altLang="en-US" smtClean="0"/>
              <a:t>2024/1/29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743FE-AB27-4D01-856E-FFDB7B4D505D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23254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5019D-D207-463F-A620-D6879DFE4951}" type="datetimeFigureOut">
              <a:rPr lang="zh-TW" altLang="en-US" smtClean="0"/>
              <a:t>2024/1/29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743FE-AB27-4D01-856E-FFDB7B4D50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94258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5019D-D207-463F-A620-D6879DFE4951}" type="datetimeFigureOut">
              <a:rPr lang="zh-TW" altLang="en-US" smtClean="0"/>
              <a:t>2024/1/29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743FE-AB27-4D01-856E-FFDB7B4D50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68038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5019D-D207-463F-A620-D6879DFE4951}" type="datetimeFigureOut">
              <a:rPr lang="zh-TW" altLang="en-US" smtClean="0"/>
              <a:t>2024/1/29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743FE-AB27-4D01-856E-FFDB7B4D50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442080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5019D-D207-463F-A620-D6879DFE4951}" type="datetimeFigureOut">
              <a:rPr lang="zh-TW" altLang="en-US" smtClean="0"/>
              <a:t>2024/1/29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743FE-AB27-4D01-856E-FFDB7B4D50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113382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5019D-D207-463F-A620-D6879DFE4951}" type="datetimeFigureOut">
              <a:rPr lang="zh-TW" altLang="en-US" smtClean="0"/>
              <a:t>2024/1/29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743FE-AB27-4D01-856E-FFDB7B4D50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146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5019D-D207-463F-A620-D6879DFE4951}" type="datetimeFigureOut">
              <a:rPr lang="zh-TW" altLang="en-US" smtClean="0"/>
              <a:t>2024/1/29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743FE-AB27-4D01-856E-FFDB7B4D50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610775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5019D-D207-463F-A620-D6879DFE4951}" type="datetimeFigureOut">
              <a:rPr lang="zh-TW" altLang="en-US" smtClean="0"/>
              <a:t>2024/1/29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743FE-AB27-4D01-856E-FFDB7B4D50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19074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5019D-D207-463F-A620-D6879DFE4951}" type="datetimeFigureOut">
              <a:rPr lang="zh-TW" altLang="en-US" smtClean="0"/>
              <a:t>2024/1/29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743FE-AB27-4D01-856E-FFDB7B4D50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93369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5019D-D207-463F-A620-D6879DFE4951}" type="datetimeFigureOut">
              <a:rPr lang="zh-TW" altLang="en-US" smtClean="0"/>
              <a:t>2024/1/29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743FE-AB27-4D01-856E-FFDB7B4D50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2562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5019D-D207-463F-A620-D6879DFE4951}" type="datetimeFigureOut">
              <a:rPr lang="zh-TW" altLang="en-US" smtClean="0"/>
              <a:t>2024/1/29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743FE-AB27-4D01-856E-FFDB7B4D50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2187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5019D-D207-463F-A620-D6879DFE4951}" type="datetimeFigureOut">
              <a:rPr lang="zh-TW" altLang="en-US" smtClean="0"/>
              <a:t>2024/1/29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743FE-AB27-4D01-856E-FFDB7B4D50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8295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5019D-D207-463F-A620-D6879DFE4951}" type="datetimeFigureOut">
              <a:rPr lang="zh-TW" altLang="en-US" smtClean="0"/>
              <a:t>2024/1/29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743FE-AB27-4D01-856E-FFDB7B4D505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4001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5019D-D207-463F-A620-D6879DFE4951}" type="datetimeFigureOut">
              <a:rPr lang="zh-TW" altLang="en-US" smtClean="0"/>
              <a:t>2024/1/29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743FE-AB27-4D01-856E-FFDB7B4D505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904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5019D-D207-463F-A620-D6879DFE4951}" type="datetimeFigureOut">
              <a:rPr lang="zh-TW" altLang="en-US" smtClean="0"/>
              <a:t>2024/1/29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743FE-AB27-4D01-856E-FFDB7B4D50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3563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5019D-D207-463F-A620-D6879DFE4951}" type="datetimeFigureOut">
              <a:rPr lang="zh-TW" altLang="en-US" smtClean="0"/>
              <a:t>2024/1/29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743FE-AB27-4D01-856E-FFDB7B4D50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7948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5019D-D207-463F-A620-D6879DFE4951}" type="datetimeFigureOut">
              <a:rPr lang="zh-TW" altLang="en-US" smtClean="0"/>
              <a:t>2024/1/29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743FE-AB27-4D01-856E-FFDB7B4D50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4300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A3F5019D-D207-463F-A620-D6879DFE4951}" type="datetimeFigureOut">
              <a:rPr lang="zh-TW" altLang="en-US" smtClean="0"/>
              <a:t>2024/1/29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E743FE-AB27-4D01-856E-FFDB7B4D50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82252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A3F5019D-D207-463F-A620-D6879DFE4951}" type="datetimeFigureOut">
              <a:rPr lang="zh-TW" altLang="en-US" smtClean="0"/>
              <a:t>2024/1/29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2EE743FE-AB27-4D01-856E-FFDB7B4D50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3072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09980" y="1935332"/>
            <a:ext cx="9966960" cy="1873124"/>
          </a:xfr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zh-TW" altLang="zh-TW" sz="54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長榮大學</a:t>
            </a:r>
            <a:r>
              <a:rPr lang="zh-TW" altLang="zh-TW" sz="5400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高等教育</a:t>
            </a:r>
            <a:r>
              <a:rPr lang="en-US" altLang="zh-TW" sz="5400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sz="5400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zh-TW" sz="5400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深耕</a:t>
            </a:r>
            <a:r>
              <a:rPr lang="zh-TW" altLang="zh-TW" sz="54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徵件計畫成果</a:t>
            </a:r>
            <a:r>
              <a:rPr lang="zh-TW" altLang="en-US" sz="5400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報告</a:t>
            </a:r>
            <a:endParaRPr lang="zh-TW" altLang="en-US" sz="5400" dirty="0">
              <a:solidFill>
                <a:schemeClr val="bg1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709530" y="3976166"/>
            <a:ext cx="8767860" cy="1388165"/>
          </a:xfrm>
        </p:spPr>
        <p:txBody>
          <a:bodyPr>
            <a:normAutofit/>
          </a:bodyPr>
          <a:lstStyle/>
          <a:p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「</a:t>
            </a:r>
            <a:r>
              <a:rPr lang="en-US" altLang="zh-TW" sz="28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B4-2-1</a:t>
            </a:r>
            <a:r>
              <a:rPr lang="zh-TW" alt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學習者中心特色教材</a:t>
            </a: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開發計畫」</a:t>
            </a:r>
            <a:endParaRPr lang="zh-TW" alt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0603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計畫基本資料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2403712"/>
              </p:ext>
            </p:extLst>
          </p:nvPr>
        </p:nvGraphicFramePr>
        <p:xfrm>
          <a:off x="1142996" y="1862092"/>
          <a:ext cx="9875524" cy="3271420"/>
        </p:xfrm>
        <a:graphic>
          <a:graphicData uri="http://schemas.openxmlformats.org/drawingml/2006/table">
            <a:tbl>
              <a:tblPr firstCol="1" bandRow="1">
                <a:tableStyleId>{93296810-A885-4BE3-A3E7-6D5BEEA58F35}</a:tableStyleId>
              </a:tblPr>
              <a:tblGrid>
                <a:gridCol w="2468881">
                  <a:extLst>
                    <a:ext uri="{9D8B030D-6E8A-4147-A177-3AD203B41FA5}">
                      <a16:colId xmlns:a16="http://schemas.microsoft.com/office/drawing/2014/main" val="1144230671"/>
                    </a:ext>
                  </a:extLst>
                </a:gridCol>
                <a:gridCol w="2468881">
                  <a:extLst>
                    <a:ext uri="{9D8B030D-6E8A-4147-A177-3AD203B41FA5}">
                      <a16:colId xmlns:a16="http://schemas.microsoft.com/office/drawing/2014/main" val="1762265112"/>
                    </a:ext>
                  </a:extLst>
                </a:gridCol>
                <a:gridCol w="2468881">
                  <a:extLst>
                    <a:ext uri="{9D8B030D-6E8A-4147-A177-3AD203B41FA5}">
                      <a16:colId xmlns:a16="http://schemas.microsoft.com/office/drawing/2014/main" val="1143902404"/>
                    </a:ext>
                  </a:extLst>
                </a:gridCol>
                <a:gridCol w="2468881">
                  <a:extLst>
                    <a:ext uri="{9D8B030D-6E8A-4147-A177-3AD203B41FA5}">
                      <a16:colId xmlns:a16="http://schemas.microsoft.com/office/drawing/2014/main" val="1604934849"/>
                    </a:ext>
                  </a:extLst>
                </a:gridCol>
              </a:tblGrid>
              <a:tr h="8178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20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計畫名稱</a:t>
                      </a:r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59406279"/>
                  </a:ext>
                </a:extLst>
              </a:tr>
              <a:tr h="8178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20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計畫主持人</a:t>
                      </a:r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2000" b="1" dirty="0" smtClean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共同主持人</a:t>
                      </a:r>
                      <a:endParaRPr lang="zh-TW" altLang="en-US" sz="2000" b="1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13640092"/>
                  </a:ext>
                </a:extLst>
              </a:tr>
              <a:tr h="8178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20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計畫搭配課程名稱</a:t>
                      </a:r>
                      <a:endParaRPr lang="en-US" altLang="zh-TW" sz="20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zh-TW" sz="20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20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含開課代碼</a:t>
                      </a:r>
                      <a:r>
                        <a:rPr lang="en-US" altLang="zh-TW" sz="20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58868665"/>
                  </a:ext>
                </a:extLst>
              </a:tr>
              <a:tr h="8178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20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授課班級</a:t>
                      </a:r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kern="1200" dirty="0" smtClean="0">
                          <a:solidFill>
                            <a:schemeClr val="lt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修課人次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673515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9170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執行重點及特色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請簡述計畫</a:t>
            </a:r>
            <a:r>
              <a:rPr lang="zh-TW" altLang="en-US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目標</a:t>
            </a:r>
            <a:r>
              <a:rPr lang="zh-TW" altLang="en-US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及執行方式。</a:t>
            </a:r>
            <a:endParaRPr lang="zh-TW" altLang="en-US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30614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執行</a:t>
            </a:r>
            <a:r>
              <a:rPr lang="zh-TW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成果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zh-TW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請</a:t>
            </a:r>
            <a:r>
              <a:rPr lang="zh-TW" altLang="zh-TW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簡述</a:t>
            </a:r>
            <a:r>
              <a:rPr lang="zh-TW" altLang="en-US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計畫</a:t>
            </a:r>
            <a:r>
              <a:rPr lang="zh-TW" altLang="zh-TW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執行成果</a:t>
            </a:r>
            <a:r>
              <a:rPr lang="zh-TW" altLang="en-US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與成效。</a:t>
            </a:r>
            <a:endParaRPr lang="zh-TW" altLang="en-US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07262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執行成果照片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請提供至少提供</a:t>
            </a:r>
            <a:r>
              <a:rPr lang="en-US" altLang="zh-TW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</a:t>
            </a:r>
            <a:r>
              <a:rPr lang="zh-TW" altLang="en-US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張照片，並附上照片說明。</a:t>
            </a:r>
            <a:endParaRPr lang="en-US" altLang="zh-TW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71096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成果摘要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9081512"/>
              </p:ext>
            </p:extLst>
          </p:nvPr>
        </p:nvGraphicFramePr>
        <p:xfrm>
          <a:off x="1143000" y="1569131"/>
          <a:ext cx="9875520" cy="4384493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905217">
                  <a:extLst>
                    <a:ext uri="{9D8B030D-6E8A-4147-A177-3AD203B41FA5}">
                      <a16:colId xmlns:a16="http://schemas.microsoft.com/office/drawing/2014/main" val="2743823378"/>
                    </a:ext>
                  </a:extLst>
                </a:gridCol>
                <a:gridCol w="3746377">
                  <a:extLst>
                    <a:ext uri="{9D8B030D-6E8A-4147-A177-3AD203B41FA5}">
                      <a16:colId xmlns:a16="http://schemas.microsoft.com/office/drawing/2014/main" val="2863067292"/>
                    </a:ext>
                  </a:extLst>
                </a:gridCol>
                <a:gridCol w="3223926">
                  <a:extLst>
                    <a:ext uri="{9D8B030D-6E8A-4147-A177-3AD203B41FA5}">
                      <a16:colId xmlns:a16="http://schemas.microsoft.com/office/drawing/2014/main" val="2581129151"/>
                    </a:ext>
                  </a:extLst>
                </a:gridCol>
              </a:tblGrid>
              <a:tr h="540000"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20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量化成果</a:t>
                      </a:r>
                      <a:r>
                        <a:rPr lang="en-US" altLang="zh-TW" sz="20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-</a:t>
                      </a:r>
                      <a:r>
                        <a:rPr lang="zh-TW" altLang="en-US" sz="20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校訂指標</a:t>
                      </a:r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質化成果</a:t>
                      </a:r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84169279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r>
                        <a:rPr lang="zh-TW" altLang="en-US" sz="1800" kern="12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教師發展新教案、教材或教具產出數</a:t>
                      </a:r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TW" altLang="en-US" sz="18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產出</a:t>
                      </a:r>
                      <a:r>
                        <a:rPr lang="zh-TW" altLang="en-US" sz="1800" u="sng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             </a:t>
                      </a:r>
                      <a:r>
                        <a:rPr lang="zh-TW" altLang="en-US" sz="18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份 </a:t>
                      </a:r>
                      <a:r>
                        <a:rPr lang="en-US" altLang="zh-TW" sz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至少產出</a:t>
                      </a:r>
                      <a:r>
                        <a:rPr lang="en-US" altLang="zh-TW" sz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zh-TW" altLang="en-US" sz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份</a:t>
                      </a:r>
                      <a:r>
                        <a:rPr lang="en-US" altLang="zh-TW" sz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</a:p>
                  </a:txBody>
                  <a:tcPr anchor="ctr"/>
                </a:tc>
                <a:tc rowSpan="5">
                  <a:txBody>
                    <a:bodyPr/>
                    <a:lstStyle/>
                    <a:p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4433275"/>
                  </a:ext>
                </a:extLst>
              </a:tr>
              <a:tr h="828000">
                <a:tc>
                  <a:txBody>
                    <a:bodyPr/>
                    <a:lstStyle/>
                    <a:p>
                      <a:r>
                        <a:rPr lang="zh-TW" altLang="en-US" sz="18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教師發展新教案、教材或教具創新內容之數位影音說明件數</a:t>
                      </a:r>
                      <a:endParaRPr lang="zh-TW" altLang="en-US" sz="18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TW" altLang="en-US" sz="18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產出</a:t>
                      </a:r>
                      <a:r>
                        <a:rPr lang="zh-TW" altLang="en-US" sz="1800" u="sng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              </a:t>
                      </a:r>
                      <a:r>
                        <a:rPr lang="zh-TW" altLang="en-US" sz="18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份 </a:t>
                      </a:r>
                      <a:r>
                        <a:rPr lang="en-US" altLang="zh-TW" sz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至少產出</a:t>
                      </a:r>
                      <a:r>
                        <a:rPr lang="en-US" altLang="zh-TW" sz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zh-TW" altLang="en-US" sz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份</a:t>
                      </a:r>
                      <a:r>
                        <a:rPr lang="en-US" altLang="zh-TW" sz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2231769"/>
                  </a:ext>
                </a:extLst>
              </a:tr>
              <a:tr h="950093">
                <a:tc>
                  <a:txBody>
                    <a:bodyPr/>
                    <a:lstStyle/>
                    <a:p>
                      <a:r>
                        <a:rPr lang="zh-TW" altLang="en-US" sz="18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教師發展新教案、教材或教具後導入課程數</a:t>
                      </a:r>
                      <a:endParaRPr lang="zh-TW" altLang="en-US" sz="1800" kern="1200" dirty="0">
                        <a:solidFill>
                          <a:schemeClr val="dk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導入</a:t>
                      </a:r>
                      <a:r>
                        <a:rPr lang="en-US" altLang="zh-TW" sz="18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_________</a:t>
                      </a:r>
                      <a:r>
                        <a:rPr lang="zh-TW" altLang="en-US" sz="18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門</a:t>
                      </a:r>
                      <a:endParaRPr lang="zh-TW" altLang="en-US" sz="1800" kern="1200" dirty="0" smtClean="0">
                        <a:solidFill>
                          <a:schemeClr val="dk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2246646"/>
                  </a:ext>
                </a:extLst>
              </a:tr>
              <a:tr h="540000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dirty="0" smtClean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量化成果</a:t>
                      </a:r>
                      <a:r>
                        <a:rPr lang="en-US" altLang="zh-TW" sz="2000" b="1" dirty="0" smtClean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-</a:t>
                      </a:r>
                      <a:r>
                        <a:rPr lang="zh-TW" altLang="en-US" sz="2000" b="1" dirty="0" smtClean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自訂指標</a:t>
                      </a:r>
                    </a:p>
                  </a:txBody>
                  <a:tcPr anchor="ctr">
                    <a:solidFill>
                      <a:schemeClr val="accent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83375416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endParaRPr lang="zh-TW" altLang="en-US" sz="2000" kern="1200" dirty="0">
                        <a:solidFill>
                          <a:schemeClr val="dk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10709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8217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佐證</a:t>
            </a:r>
            <a:r>
              <a:rPr lang="zh-TW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資料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請呈現產出教材之佐證</a:t>
            </a:r>
            <a:r>
              <a:rPr lang="zh-TW" altLang="zh-TW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資料</a:t>
            </a:r>
            <a:r>
              <a:rPr lang="zh-TW" altLang="en-US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zh-TW" altLang="en-US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27750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面臨問題與因應措施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請簡述執行計畫所遇困難點及建議事項。</a:t>
            </a:r>
            <a:endParaRPr lang="zh-TW" altLang="en-US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41747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基礎">
  <a:themeElements>
    <a:clrScheme name="紅紫色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基礎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基礎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TM02900720[[fn=要素]]</Template>
  <TotalTime>94</TotalTime>
  <Words>173</Words>
  <Application>Microsoft Office PowerPoint</Application>
  <PresentationFormat>寬螢幕</PresentationFormat>
  <Paragraphs>30</Paragraphs>
  <Slides>8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8</vt:i4>
      </vt:variant>
    </vt:vector>
  </HeadingPairs>
  <TitlesOfParts>
    <vt:vector size="16" baseType="lpstr">
      <vt:lpstr>微軟正黑體</vt:lpstr>
      <vt:lpstr>新細明體</vt:lpstr>
      <vt:lpstr>Calibri</vt:lpstr>
      <vt:lpstr>Calibri Light</vt:lpstr>
      <vt:lpstr>Corbel</vt:lpstr>
      <vt:lpstr>Wingdings 2</vt:lpstr>
      <vt:lpstr>HDOfficeLightV0</vt:lpstr>
      <vt:lpstr>基礎</vt:lpstr>
      <vt:lpstr>長榮大學高等教育 深耕徵件計畫成果報告</vt:lpstr>
      <vt:lpstr>計畫基本資料</vt:lpstr>
      <vt:lpstr>執行重點及特色</vt:lpstr>
      <vt:lpstr>執行成果</vt:lpstr>
      <vt:lpstr>執行成果照片</vt:lpstr>
      <vt:lpstr>成果摘要</vt:lpstr>
      <vt:lpstr>佐證資料</vt:lpstr>
      <vt:lpstr>面臨問題與因應措施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長榮大學高等教育深耕徵件計畫(B6-1-2教學創新計畫成果表單)  『請填入計畫名稱』 </dc:title>
  <dc:creator>陳妤婷</dc:creator>
  <cp:lastModifiedBy>陳妤婷</cp:lastModifiedBy>
  <cp:revision>18</cp:revision>
  <dcterms:created xsi:type="dcterms:W3CDTF">2023-01-30T08:47:31Z</dcterms:created>
  <dcterms:modified xsi:type="dcterms:W3CDTF">2024-01-29T02:01:24Z</dcterms:modified>
</cp:coreProperties>
</file>