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notesMasterIdLst>
    <p:notesMasterId r:id="rId20"/>
  </p:notesMasterIdLst>
  <p:sldIdLst>
    <p:sldId id="404" r:id="rId2"/>
    <p:sldId id="424" r:id="rId3"/>
    <p:sldId id="410" r:id="rId4"/>
    <p:sldId id="425" r:id="rId5"/>
    <p:sldId id="427" r:id="rId6"/>
    <p:sldId id="426" r:id="rId7"/>
    <p:sldId id="428" r:id="rId8"/>
    <p:sldId id="429" r:id="rId9"/>
    <p:sldId id="430" r:id="rId10"/>
    <p:sldId id="431" r:id="rId11"/>
    <p:sldId id="432" r:id="rId12"/>
    <p:sldId id="433" r:id="rId13"/>
    <p:sldId id="434" r:id="rId14"/>
    <p:sldId id="435" r:id="rId15"/>
    <p:sldId id="436" r:id="rId16"/>
    <p:sldId id="437" r:id="rId17"/>
    <p:sldId id="438" r:id="rId18"/>
    <p:sldId id="408" r:id="rId1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6FF00"/>
    <a:srgbClr val="01FFFD"/>
    <a:srgbClr val="989FB1"/>
    <a:srgbClr val="FFFFFF"/>
    <a:srgbClr val="FE0000"/>
    <a:srgbClr val="FFFE03"/>
    <a:srgbClr val="FF7D01"/>
    <a:srgbClr val="D801FE"/>
    <a:srgbClr val="CBCB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5" autoAdjust="0"/>
    <p:restoredTop sz="94251" autoAdjust="0"/>
  </p:normalViewPr>
  <p:slideViewPr>
    <p:cSldViewPr>
      <p:cViewPr varScale="1">
        <p:scale>
          <a:sx n="109" d="100"/>
          <a:sy n="109" d="100"/>
        </p:scale>
        <p:origin x="18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2FB0FD-BE01-43A4-9116-07AD29E3FBC3}" type="datetimeFigureOut">
              <a:rPr lang="ru-RU" smtClean="0"/>
              <a:t>26.07.2026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42579-EC52-4A7A-B41A-85ADFAEBF8C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7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C4CCA7-B90A-4D1A-AFDE-5690372003D4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Місце для дати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2900DF-F99D-4D5D-B89C-D60607FE9421}" type="datetime1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729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uk-UA" smtClean="0"/>
              <a:t>Зразок підзаголовка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F6BAB-C57E-4C1A-83E0-30E33812794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47EDB5-7689-4DAB-A732-657A0E3CD339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2980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8E66EB-231C-4451-804F-0E290EDF60AE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4EAF51-FD5D-459C-973A-4EE73DF9D10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584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EB5DBF-57D8-4CD6-AC75-CE685444FC7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6D67F5-8B68-4805-B949-8590DFE33EB3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838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A7D254-3A63-437A-82F1-4C3242815B5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B1BEBE-AF91-4D70-9CD5-C22E634F85DC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190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973B0D-BAF6-47A2-824C-0A6061C4B1F1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817504-0AA9-4DEC-8476-2C1F6EE62267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6425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A0DE407-3555-47B2-AC67-9165A6162AC8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65E8D5-AEC5-40FA-9A86-AD64C7BD733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196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B578E3-192F-4FAA-B83C-29658963DC8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A60654-C98F-43B7-B895-2F59322CC33D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12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CE1074-1EE8-497C-9D05-5AB96C3B14B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BE1A85-0D8B-4B40-BB8D-C6B81DD5A90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184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023D5E-AA08-4851-9EC6-6A15135B350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B9AB77-5E45-49D3-94BF-48B8182665D2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642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331962-6251-4CEF-8468-5E8ADAAC1BF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772FAF-99E6-4822-A8AB-750C1261B070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615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B44D8F-CA11-4C3E-B316-DB6CCEFC796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shade val="50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shade val="50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988524-406A-442E-8FD0-DDE203347261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7104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7" name="Прямокутник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029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3D838-A28B-41C9-8B8F-E6D34AA6501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A71485-10F9-4FD8-961F-FC99A094FA7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9840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К\Downloads\pngwing.com (8).pn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000"/>
            <a:ext cx="9144000" cy="70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7"/>
          <p:cNvSpPr txBox="1">
            <a:spLocks/>
          </p:cNvSpPr>
          <p:nvPr/>
        </p:nvSpPr>
        <p:spPr>
          <a:xfrm>
            <a:off x="179512" y="1052736"/>
            <a:ext cx="8784976" cy="4176464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0" cap="none" spc="0" normalizeH="0" baseline="0" noProof="0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t>Класна робота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solidFill>
                  <a:prstClr val="black"/>
                </a:solidFill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  <a:p>
            <a:pPr lvl="0" algn="ctr"/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Практична робота </a:t>
            </a:r>
            <a:endParaRPr lang="ru-RU" sz="4000" b="1" kern="0" dirty="0" smtClean="0">
              <a:ln w="127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 lvl="0" algn="ctr"/>
            <a:r>
              <a:rPr lang="ru-RU" sz="4000" b="1" kern="0" dirty="0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«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Формування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національної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ідеї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та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її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реалізація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в державах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Європи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та в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Україні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»</a:t>
            </a:r>
            <a:endParaRPr kumimoji="0" lang="uk-UA" sz="4000" b="1" i="0" u="none" strike="noStrike" kern="0" cap="none" spc="0" normalizeH="0" baseline="0" noProof="0" dirty="0">
              <a:ln w="127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7" name="Дата 7"/>
          <p:cNvSpPr>
            <a:spLocks noGrp="1"/>
          </p:cNvSpPr>
          <p:nvPr/>
        </p:nvSpPr>
        <p:spPr>
          <a:xfrm>
            <a:off x="179512" y="188640"/>
            <a:ext cx="8784976" cy="1080120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90AD36-CE98-462E-A84E-3F7F7EB00585}" type="datetime4">
              <a:rPr kumimoji="0" lang="uk-UA" sz="4000" b="1" i="0" u="none" strike="noStrike" kern="0" cap="none" spc="0" normalizeH="0" baseline="0" noProof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 липня 2026 р.</a:t>
            </a:fld>
            <a:endParaRPr kumimoji="0" lang="uk-UA" sz="4000" b="1" i="0" u="none" strike="noStrike" kern="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496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Розгляньте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зображення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фрагментів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першої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строфи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«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Енеїди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»</a:t>
            </a:r>
            <a:b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Івана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Котляревського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передмови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до «Русалки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Дністрової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»,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першої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сторінки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«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Зорі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Галицької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». 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скориставшись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покликаннями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й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5472000" y="4713332"/>
            <a:ext cx="3672000" cy="2144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Фрагмент </a:t>
            </a:r>
            <a:r>
              <a:rPr lang="ru-RU" sz="2400" b="1" dirty="0" err="1">
                <a:latin typeface="Century Gothic" panose="020B0502020202020204" pitchFamily="34" charset="0"/>
              </a:rPr>
              <a:t>звернення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Головної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Руської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Ради на </a:t>
            </a:r>
            <a:r>
              <a:rPr lang="ru-RU" sz="2400" b="1" dirty="0" err="1">
                <a:latin typeface="Century Gothic" panose="020B0502020202020204" pitchFamily="34" charset="0"/>
              </a:rPr>
              <a:t>першій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сторінці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газети</a:t>
            </a:r>
            <a:r>
              <a:rPr lang="ru-RU" sz="2400" b="1" dirty="0">
                <a:latin typeface="Century Gothic" panose="020B0502020202020204" pitchFamily="34" charset="0"/>
              </a:rPr>
              <a:t> «Зоря </a:t>
            </a:r>
            <a:r>
              <a:rPr lang="ru-RU" sz="2400" b="1" dirty="0" err="1">
                <a:latin typeface="Century Gothic" panose="020B0502020202020204" pitchFamily="34" charset="0"/>
              </a:rPr>
              <a:t>Галицька</a:t>
            </a:r>
            <a:r>
              <a:rPr lang="ru-RU" sz="2400" b="1" dirty="0">
                <a:latin typeface="Century Gothic" panose="020B0502020202020204" pitchFamily="34" charset="0"/>
              </a:rPr>
              <a:t>»</a:t>
            </a:r>
            <a:endParaRPr lang="uk-UA" sz="2400" b="1" dirty="0">
              <a:latin typeface="Century Gothic" panose="020B0502020202020204" pitchFamily="34" charset="0"/>
            </a:endParaRPr>
          </a:p>
        </p:txBody>
      </p:sp>
      <p:pic>
        <p:nvPicPr>
          <p:cNvPr id="2050" name="Picture 2" descr="https://zbruc.eu/sites/default/files/images/2021/05/z1621094949a14i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8" t="9085" r="12656" b="39537"/>
          <a:stretch/>
        </p:blipFill>
        <p:spPr bwMode="auto">
          <a:xfrm>
            <a:off x="0" y="1484786"/>
            <a:ext cx="5472000" cy="538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3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Розгляньте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зображення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фрагментів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першої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строфи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«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Енеїди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»</a:t>
            </a:r>
            <a:b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Івана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Котляревського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передмови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до «Русалки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Дністрової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»,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першої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сторінки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«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Зорі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Галицької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». 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скориставшись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покликаннями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й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89756" y="1916832"/>
            <a:ext cx="89644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1.</a:t>
            </a:r>
            <a:r>
              <a:rPr lang="uk-UA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Чому</a:t>
            </a:r>
            <a:r>
              <a:rPr lang="ru-RU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було</a:t>
            </a:r>
            <a:r>
              <a:rPr lang="ru-RU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складно </a:t>
            </a:r>
            <a:r>
              <a:rPr lang="ru-RU" sz="2400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читати</a:t>
            </a:r>
            <a:r>
              <a:rPr lang="ru-RU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ці</a:t>
            </a:r>
            <a:r>
              <a:rPr lang="ru-RU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друковані</a:t>
            </a:r>
            <a:r>
              <a:rPr lang="ru-RU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рядки</a:t>
            </a:r>
            <a:r>
              <a:rPr lang="ru-RU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  <a:p>
            <a:pPr algn="just"/>
            <a:r>
              <a:rPr lang="uk-UA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</a:p>
          <a:p>
            <a:pPr algn="just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2.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Чи</a:t>
            </a:r>
            <a:r>
              <a:rPr lang="ru-RU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вважаєте</a:t>
            </a:r>
            <a:r>
              <a:rPr lang="ru-RU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ви</a:t>
            </a:r>
            <a:r>
              <a:rPr lang="ru-RU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мову</a:t>
            </a:r>
            <a:r>
              <a:rPr lang="ru-RU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важливою</a:t>
            </a:r>
            <a:r>
              <a:rPr lang="ru-RU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для </a:t>
            </a:r>
            <a:r>
              <a:rPr lang="ru-RU" sz="2400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формування</a:t>
            </a:r>
            <a:r>
              <a:rPr lang="ru-RU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національної</a:t>
            </a:r>
            <a:r>
              <a:rPr lang="ru-RU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ідеї</a:t>
            </a:r>
            <a:r>
              <a:rPr lang="ru-RU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 </a:t>
            </a:r>
            <a:r>
              <a:rPr lang="ru-RU" sz="2400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Поясніть</a:t>
            </a:r>
            <a:r>
              <a:rPr lang="ru-RU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свою думку</a:t>
            </a:r>
            <a:r>
              <a:rPr lang="uk-UA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 </a:t>
            </a:r>
          </a:p>
          <a:p>
            <a:pPr algn="just"/>
            <a:endParaRPr lang="uk-UA" sz="2400" b="1" dirty="0" smtClean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algn="just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3.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uk-UA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Послуговуючись підручником 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 історії України, дізнайтеся, як російський та австрійський </a:t>
            </a:r>
            <a:r>
              <a:rPr lang="uk-UA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імперські уряди 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«ставилися» до української мови та як її відроджували й розвивали </a:t>
            </a:r>
            <a:r>
              <a:rPr lang="uk-UA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українці впродовж 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ХІХ ст</a:t>
            </a:r>
            <a:r>
              <a:rPr lang="uk-UA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 </a:t>
            </a:r>
          </a:p>
          <a:p>
            <a:pPr algn="just"/>
            <a:endParaRPr lang="uk-UA" sz="2400" b="1" dirty="0" smtClean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algn="just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4.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Чи</a:t>
            </a:r>
            <a:r>
              <a:rPr lang="ru-RU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мовне</a:t>
            </a:r>
            <a:r>
              <a:rPr lang="ru-RU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питання</a:t>
            </a:r>
            <a:r>
              <a:rPr lang="ru-RU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є </a:t>
            </a:r>
            <a:r>
              <a:rPr lang="ru-RU" sz="2400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важливим</a:t>
            </a:r>
            <a:r>
              <a:rPr lang="ru-RU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для </a:t>
            </a:r>
            <a:r>
              <a:rPr lang="ru-RU" sz="2400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утвердження</a:t>
            </a:r>
            <a:r>
              <a:rPr lang="ru-RU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національної</a:t>
            </a:r>
            <a:r>
              <a:rPr lang="ru-RU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ідеї</a:t>
            </a:r>
            <a:r>
              <a:rPr lang="ru-RU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 </a:t>
            </a:r>
            <a:r>
              <a:rPr lang="ru-RU" sz="2400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сучасній</a:t>
            </a:r>
            <a:r>
              <a:rPr lang="ru-RU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Україні</a:t>
            </a:r>
            <a:r>
              <a:rPr lang="ru-RU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  <a:endParaRPr lang="uk-UA" sz="2400" b="1" dirty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01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пізнавальні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/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вправи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самостійно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12948" y="2060848"/>
            <a:ext cx="9144000" cy="2964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uk-UA" sz="2400" b="1" dirty="0">
                <a:latin typeface="Century Gothic" panose="020B0502020202020204" pitchFamily="34" charset="0"/>
              </a:rPr>
              <a:t>«Європа та Україна в часі»</a:t>
            </a:r>
          </a:p>
          <a:p>
            <a:pPr algn="just">
              <a:lnSpc>
                <a:spcPts val="3200"/>
              </a:lnSpc>
            </a:pPr>
            <a:r>
              <a:rPr lang="uk-UA" sz="2400" b="1" dirty="0" smtClean="0">
                <a:latin typeface="Century Gothic" panose="020B0502020202020204" pitchFamily="34" charset="0"/>
              </a:rPr>
              <a:t>     У </a:t>
            </a:r>
            <a:r>
              <a:rPr lang="uk-UA" sz="2400" b="1" dirty="0">
                <a:latin typeface="Century Gothic" panose="020B0502020202020204" pitchFamily="34" charset="0"/>
              </a:rPr>
              <a:t>парах або в групах </a:t>
            </a:r>
            <a:r>
              <a:rPr lang="uk-UA" sz="2400" b="1" dirty="0" err="1">
                <a:latin typeface="Century Gothic" panose="020B0502020202020204" pitchFamily="34" charset="0"/>
              </a:rPr>
              <a:t>виготовте</a:t>
            </a:r>
            <a:r>
              <a:rPr lang="uk-UA" sz="2400" b="1" dirty="0">
                <a:latin typeface="Century Gothic" panose="020B0502020202020204" pitchFamily="34" charset="0"/>
              </a:rPr>
              <a:t> лінію / стрічку / шкалу часу на аркушах ватману</a:t>
            </a:r>
            <a:r>
              <a:rPr lang="uk-UA" sz="2400" b="1" dirty="0" smtClean="0">
                <a:latin typeface="Century Gothic" panose="020B0502020202020204" pitchFamily="34" charset="0"/>
              </a:rPr>
              <a:t>. За </a:t>
            </a:r>
            <a:r>
              <a:rPr lang="uk-UA" sz="2400" b="1" dirty="0">
                <a:latin typeface="Century Gothic" panose="020B0502020202020204" pitchFamily="34" charset="0"/>
              </a:rPr>
              <a:t>допомогою наліпок позначте ключові події, пов’язані з розвитком </a:t>
            </a:r>
            <a:r>
              <a:rPr lang="uk-UA" sz="2400" b="1" dirty="0" smtClean="0">
                <a:latin typeface="Century Gothic" panose="020B0502020202020204" pitchFamily="34" charset="0"/>
              </a:rPr>
              <a:t>національних ідей </a:t>
            </a:r>
            <a:r>
              <a:rPr lang="uk-UA" sz="2400" b="1" dirty="0">
                <a:latin typeface="Century Gothic" panose="020B0502020202020204" pitchFamily="34" charset="0"/>
              </a:rPr>
              <a:t>і їхнім втіленням на території Європи. Додайте події, що відбувалися на </a:t>
            </a:r>
            <a:r>
              <a:rPr lang="uk-UA" sz="2400" b="1" dirty="0" smtClean="0">
                <a:latin typeface="Century Gothic" panose="020B0502020202020204" pitchFamily="34" charset="0"/>
              </a:rPr>
              <a:t>українських </a:t>
            </a:r>
            <a:r>
              <a:rPr lang="uk-UA" sz="2400" b="1" dirty="0">
                <a:latin typeface="Century Gothic" panose="020B0502020202020204" pitchFamily="34" charset="0"/>
              </a:rPr>
              <a:t>теренах. Відобразіть синхронність і взаємозв’язки між подіями.</a:t>
            </a:r>
          </a:p>
        </p:txBody>
      </p:sp>
    </p:spTree>
    <p:extLst>
      <p:ext uri="{BB962C8B-B14F-4D97-AF65-F5344CB8AC3E}">
        <p14:creationId xmlns:p14="http://schemas.microsoft.com/office/powerpoint/2010/main" val="321350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пізнавальні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/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вправи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самостійно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12948" y="2060848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uk-UA" sz="2400" b="1" dirty="0">
                <a:latin typeface="Century Gothic" panose="020B0502020202020204" pitchFamily="34" charset="0"/>
              </a:rPr>
              <a:t>«Географічний вимір національних рухів»</a:t>
            </a:r>
          </a:p>
          <a:p>
            <a:pPr algn="just">
              <a:lnSpc>
                <a:spcPts val="3200"/>
              </a:lnSpc>
            </a:pPr>
            <a:r>
              <a:rPr lang="uk-UA" sz="2400" b="1" dirty="0" smtClean="0">
                <a:latin typeface="Century Gothic" panose="020B0502020202020204" pitchFamily="34" charset="0"/>
              </a:rPr>
              <a:t>     На </a:t>
            </a:r>
            <a:r>
              <a:rPr lang="uk-UA" sz="2400" b="1" dirty="0">
                <a:latin typeface="Century Gothic" panose="020B0502020202020204" pitchFamily="34" charset="0"/>
              </a:rPr>
              <a:t>контурній мапі Європи та українських земель позначте регіони поширення</a:t>
            </a:r>
            <a:r>
              <a:rPr lang="uk-UA" sz="2400" b="1" dirty="0" smtClean="0">
                <a:latin typeface="Century Gothic" panose="020B0502020202020204" pitchFamily="34" charset="0"/>
              </a:rPr>
              <a:t>, основні </a:t>
            </a:r>
            <a:r>
              <a:rPr lang="uk-UA" sz="2400" b="1" dirty="0">
                <a:latin typeface="Century Gothic" panose="020B0502020202020204" pitchFamily="34" charset="0"/>
              </a:rPr>
              <a:t>центри й місця розгортання національних рухів у середині ХІХ ст. </a:t>
            </a:r>
            <a:r>
              <a:rPr lang="uk-UA" sz="2400" b="1" dirty="0" smtClean="0">
                <a:latin typeface="Century Gothic" panose="020B0502020202020204" pitchFamily="34" charset="0"/>
              </a:rPr>
              <a:t>Укажіть столиці</a:t>
            </a:r>
            <a:r>
              <a:rPr lang="uk-UA" sz="2400" b="1" dirty="0">
                <a:latin typeface="Century Gothic" panose="020B0502020202020204" pitchFamily="34" charset="0"/>
              </a:rPr>
              <a:t>, що були осередками подій «Весни народів»; території, де </a:t>
            </a:r>
            <a:r>
              <a:rPr lang="uk-UA" sz="2400" b="1" dirty="0" smtClean="0">
                <a:latin typeface="Century Gothic" panose="020B0502020202020204" pitchFamily="34" charset="0"/>
              </a:rPr>
              <a:t>формувалися об'єднані </a:t>
            </a:r>
            <a:r>
              <a:rPr lang="uk-UA" sz="2400" b="1" dirty="0">
                <a:latin typeface="Century Gothic" panose="020B0502020202020204" pitchFamily="34" charset="0"/>
              </a:rPr>
              <a:t>Німеччина й Італія. Позначте осередки активності українського </a:t>
            </a:r>
            <a:r>
              <a:rPr lang="uk-UA" sz="2400" b="1" dirty="0" smtClean="0">
                <a:latin typeface="Century Gothic" panose="020B0502020202020204" pitchFamily="34" charset="0"/>
              </a:rPr>
              <a:t>національного </a:t>
            </a:r>
            <a:r>
              <a:rPr lang="uk-UA" sz="2400" b="1" dirty="0">
                <a:latin typeface="Century Gothic" panose="020B0502020202020204" pitchFamily="34" charset="0"/>
              </a:rPr>
              <a:t>руху в Галичині та на Наддніпрянщині. Укладіть легенду мапи.</a:t>
            </a:r>
          </a:p>
        </p:txBody>
      </p:sp>
    </p:spTree>
    <p:extLst>
      <p:ext uri="{BB962C8B-B14F-4D97-AF65-F5344CB8AC3E}">
        <p14:creationId xmlns:p14="http://schemas.microsoft.com/office/powerpoint/2010/main" val="43661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пізнавальні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/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вправи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самостійно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12948" y="1430873"/>
            <a:ext cx="9144000" cy="5427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uk-UA" sz="2400" b="1" dirty="0">
                <a:latin typeface="Century Gothic" panose="020B0502020202020204" pitchFamily="34" charset="0"/>
              </a:rPr>
              <a:t>«Діалог між сучасниками періодів»</a:t>
            </a:r>
          </a:p>
          <a:p>
            <a:pPr algn="just">
              <a:lnSpc>
                <a:spcPts val="3200"/>
              </a:lnSpc>
            </a:pPr>
            <a:r>
              <a:rPr lang="uk-UA" sz="2400" b="1" dirty="0" smtClean="0">
                <a:latin typeface="Century Gothic" panose="020B0502020202020204" pitchFamily="34" charset="0"/>
              </a:rPr>
              <a:t>     Складіть </a:t>
            </a:r>
            <a:r>
              <a:rPr lang="uk-UA" sz="2400" b="1" dirty="0">
                <a:latin typeface="Century Gothic" panose="020B0502020202020204" pitchFamily="34" charset="0"/>
              </a:rPr>
              <a:t>нетривалий (</a:t>
            </a:r>
            <a:r>
              <a:rPr lang="uk-UA" sz="2400" b="1" dirty="0" smtClean="0">
                <a:latin typeface="Century Gothic" panose="020B0502020202020204" pitchFamily="34" charset="0"/>
              </a:rPr>
              <a:t>1-2 </a:t>
            </a:r>
            <a:r>
              <a:rPr lang="uk-UA" sz="2400" b="1" dirty="0">
                <a:latin typeface="Century Gothic" panose="020B0502020202020204" pitchFamily="34" charset="0"/>
              </a:rPr>
              <a:t>хв) діалог між уявним сучасником (наприклад, </a:t>
            </a:r>
            <a:r>
              <a:rPr lang="uk-UA" sz="2400" b="1" dirty="0" smtClean="0">
                <a:latin typeface="Century Gothic" panose="020B0502020202020204" pitchFamily="34" charset="0"/>
              </a:rPr>
              <a:t>українським </a:t>
            </a:r>
            <a:r>
              <a:rPr lang="uk-UA" sz="2400" b="1" dirty="0">
                <a:latin typeface="Century Gothic" panose="020B0502020202020204" pitchFamily="34" charset="0"/>
              </a:rPr>
              <a:t>селянином, італійським карбонарієм, німецьким студентом) подій </a:t>
            </a:r>
            <a:r>
              <a:rPr lang="uk-UA" sz="2400" b="1" dirty="0" smtClean="0">
                <a:latin typeface="Century Gothic" panose="020B0502020202020204" pitchFamily="34" charset="0"/>
              </a:rPr>
              <a:t>середини ХІХ </a:t>
            </a:r>
            <a:r>
              <a:rPr lang="uk-UA" sz="2400" b="1" dirty="0">
                <a:latin typeface="Century Gothic" panose="020B0502020202020204" pitchFamily="34" charset="0"/>
              </a:rPr>
              <a:t>ст.) й істориком початку ХХІ ст. Сучасник має використати не менше </a:t>
            </a:r>
            <a:r>
              <a:rPr lang="uk-UA" sz="2400" b="1" dirty="0" smtClean="0">
                <a:latin typeface="Century Gothic" panose="020B0502020202020204" pitchFamily="34" charset="0"/>
              </a:rPr>
              <a:t>п’яти ключових </a:t>
            </a:r>
            <a:r>
              <a:rPr lang="uk-UA" sz="2400" b="1" dirty="0">
                <a:latin typeface="Century Gothic" panose="020B0502020202020204" pitchFamily="34" charset="0"/>
              </a:rPr>
              <a:t>відповідних понять (наприклад, «нація», «національна ідея», «</a:t>
            </a:r>
            <a:r>
              <a:rPr lang="uk-UA" sz="2400" b="1" dirty="0" smtClean="0">
                <a:latin typeface="Century Gothic" panose="020B0502020202020204" pitchFamily="34" charset="0"/>
              </a:rPr>
              <a:t>національний </a:t>
            </a:r>
            <a:r>
              <a:rPr lang="uk-UA" sz="2400" b="1" dirty="0">
                <a:latin typeface="Century Gothic" panose="020B0502020202020204" pitchFamily="34" charset="0"/>
              </a:rPr>
              <a:t>проєкт», «самовизначення», «незалежність», «Весна народів», «революція</a:t>
            </a:r>
            <a:r>
              <a:rPr lang="uk-UA" sz="2400" b="1" dirty="0" smtClean="0">
                <a:latin typeface="Century Gothic" panose="020B0502020202020204" pitchFamily="34" charset="0"/>
              </a:rPr>
              <a:t>», «</a:t>
            </a:r>
            <a:r>
              <a:rPr lang="uk-UA" sz="2400" b="1" dirty="0">
                <a:latin typeface="Century Gothic" panose="020B0502020202020204" pitchFamily="34" charset="0"/>
              </a:rPr>
              <a:t>конституція» тощо), але при цьому нібито не зовсім розуміти їхні значення</a:t>
            </a:r>
            <a:r>
              <a:rPr lang="uk-UA" sz="2400" b="1" dirty="0" smtClean="0">
                <a:latin typeface="Century Gothic" panose="020B0502020202020204" pitchFamily="34" charset="0"/>
              </a:rPr>
              <a:t>. Історик </a:t>
            </a:r>
            <a:r>
              <a:rPr lang="uk-UA" sz="2400" b="1" dirty="0">
                <a:latin typeface="Century Gothic" panose="020B0502020202020204" pitchFamily="34" charset="0"/>
              </a:rPr>
              <a:t>має доступно пояснити ці поняття, підтверджуючи фактами, що </a:t>
            </a:r>
            <a:r>
              <a:rPr lang="uk-UA" sz="2400" b="1" dirty="0" smtClean="0">
                <a:latin typeface="Century Gothic" panose="020B0502020202020204" pitchFamily="34" charset="0"/>
              </a:rPr>
              <a:t>стосуються </a:t>
            </a:r>
            <a:r>
              <a:rPr lang="uk-UA" sz="2400" b="1" dirty="0">
                <a:latin typeface="Century Gothic" panose="020B0502020202020204" pitchFamily="34" charset="0"/>
              </a:rPr>
              <a:t>розгортання національних рухів.</a:t>
            </a:r>
          </a:p>
        </p:txBody>
      </p:sp>
    </p:spTree>
    <p:extLst>
      <p:ext uri="{BB962C8B-B14F-4D97-AF65-F5344CB8AC3E}">
        <p14:creationId xmlns:p14="http://schemas.microsoft.com/office/powerpoint/2010/main" val="1768396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пізнавальні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/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вправи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самостійно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12948" y="1988840"/>
            <a:ext cx="9144000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«Кодекс </a:t>
            </a:r>
            <a:r>
              <a:rPr lang="ru-RU" sz="2400" b="1" dirty="0" err="1">
                <a:latin typeface="Century Gothic" panose="020B0502020202020204" pitchFamily="34" charset="0"/>
              </a:rPr>
              <a:t>нації</a:t>
            </a:r>
            <a:r>
              <a:rPr lang="ru-RU" sz="2400" b="1" dirty="0">
                <a:latin typeface="Century Gothic" panose="020B0502020202020204" pitchFamily="34" charset="0"/>
              </a:rPr>
              <a:t>»</a:t>
            </a:r>
          </a:p>
          <a:p>
            <a:pPr algn="just">
              <a:lnSpc>
                <a:spcPts val="3200"/>
              </a:lnSpc>
            </a:pPr>
            <a:r>
              <a:rPr lang="ru-RU" sz="2400" b="1" dirty="0" smtClean="0">
                <a:latin typeface="Century Gothic" panose="020B0502020202020204" pitchFamily="34" charset="0"/>
              </a:rPr>
              <a:t>    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Уявіть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себе </a:t>
            </a:r>
            <a:r>
              <a:rPr lang="ru-RU" sz="2400" b="1" dirty="0" err="1">
                <a:latin typeface="Century Gothic" panose="020B0502020202020204" pitchFamily="34" charset="0"/>
              </a:rPr>
              <a:t>учасницею</a:t>
            </a:r>
            <a:r>
              <a:rPr lang="ru-RU" sz="2400" b="1" dirty="0">
                <a:latin typeface="Century Gothic" panose="020B0502020202020204" pitchFamily="34" charset="0"/>
              </a:rPr>
              <a:t> / </a:t>
            </a:r>
            <a:r>
              <a:rPr lang="ru-RU" sz="2400" b="1" dirty="0" err="1">
                <a:latin typeface="Century Gothic" panose="020B0502020202020204" pitchFamily="34" charset="0"/>
              </a:rPr>
              <a:t>учасником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таємного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товариства</a:t>
            </a:r>
            <a:r>
              <a:rPr lang="ru-RU" sz="2400" b="1" dirty="0">
                <a:latin typeface="Century Gothic" panose="020B0502020202020204" pitchFamily="34" charset="0"/>
              </a:rPr>
              <a:t> (</a:t>
            </a:r>
            <a:r>
              <a:rPr lang="ru-RU" sz="2400" b="1" dirty="0" err="1">
                <a:latin typeface="Century Gothic" panose="020B0502020202020204" pitchFamily="34" charset="0"/>
              </a:rPr>
              <a:t>наприклад</a:t>
            </a:r>
            <a:r>
              <a:rPr lang="ru-RU" sz="2400" b="1" dirty="0">
                <a:latin typeface="Century Gothic" panose="020B0502020202020204" pitchFamily="34" charset="0"/>
              </a:rPr>
              <a:t>, «</a:t>
            </a:r>
            <a:r>
              <a:rPr lang="ru-RU" sz="2400" b="1" dirty="0" smtClean="0">
                <a:latin typeface="Century Gothic" panose="020B0502020202020204" pitchFamily="34" charset="0"/>
              </a:rPr>
              <a:t>Молода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Італія</a:t>
            </a:r>
            <a:r>
              <a:rPr lang="ru-RU" sz="2400" b="1" dirty="0">
                <a:latin typeface="Century Gothic" panose="020B0502020202020204" pitchFamily="34" charset="0"/>
              </a:rPr>
              <a:t>» </a:t>
            </a:r>
            <a:r>
              <a:rPr lang="ru-RU" sz="2400" b="1" dirty="0" err="1">
                <a:latin typeface="Century Gothic" panose="020B0502020202020204" pitchFamily="34" charset="0"/>
              </a:rPr>
              <a:t>або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Кирило-Мефодіївське</a:t>
            </a:r>
            <a:r>
              <a:rPr lang="ru-RU" sz="2400" b="1" dirty="0">
                <a:latin typeface="Century Gothic" panose="020B0502020202020204" pitchFamily="34" charset="0"/>
              </a:rPr>
              <a:t> братство). </a:t>
            </a:r>
            <a:r>
              <a:rPr lang="ru-RU" sz="2400" b="1" dirty="0" err="1">
                <a:latin typeface="Century Gothic" panose="020B0502020202020204" pitchFamily="34" charset="0"/>
              </a:rPr>
              <a:t>Розробіть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лаконічний</a:t>
            </a:r>
            <a:r>
              <a:rPr lang="ru-RU" sz="2400" b="1" dirty="0">
                <a:latin typeface="Century Gothic" panose="020B0502020202020204" pitchFamily="34" charset="0"/>
              </a:rPr>
              <a:t> (</a:t>
            </a:r>
            <a:r>
              <a:rPr lang="ru-RU" sz="2400" b="1" dirty="0" err="1">
                <a:latin typeface="Century Gothic" panose="020B0502020202020204" pitchFamily="34" charset="0"/>
              </a:rPr>
              <a:t>п’ять</a:t>
            </a:r>
            <a:r>
              <a:rPr lang="ru-RU" sz="2400" b="1" dirty="0">
                <a:latin typeface="Century Gothic" panose="020B0502020202020204" pitchFamily="34" charset="0"/>
              </a:rPr>
              <a:t> статей</a:t>
            </a:r>
            <a:r>
              <a:rPr lang="ru-RU" sz="2400" b="1" dirty="0" smtClean="0">
                <a:latin typeface="Century Gothic" panose="020B0502020202020204" pitchFamily="34" charset="0"/>
              </a:rPr>
              <a:t>) «</a:t>
            </a:r>
            <a:r>
              <a:rPr lang="ru-RU" sz="2400" b="1" dirty="0">
                <a:latin typeface="Century Gothic" panose="020B0502020202020204" pitchFamily="34" charset="0"/>
              </a:rPr>
              <a:t>Кодекс </a:t>
            </a:r>
            <a:r>
              <a:rPr lang="ru-RU" sz="2400" b="1" dirty="0" err="1">
                <a:latin typeface="Century Gothic" panose="020B0502020202020204" pitchFamily="34" charset="0"/>
              </a:rPr>
              <a:t>нації</a:t>
            </a:r>
            <a:r>
              <a:rPr lang="ru-RU" sz="2400" b="1" dirty="0">
                <a:latin typeface="Century Gothic" panose="020B0502020202020204" pitchFamily="34" charset="0"/>
              </a:rPr>
              <a:t>». </a:t>
            </a:r>
            <a:r>
              <a:rPr lang="ru-RU" sz="2400" b="1" dirty="0" err="1">
                <a:latin typeface="Century Gothic" panose="020B0502020202020204" pitchFamily="34" charset="0"/>
              </a:rPr>
              <a:t>Включіть</a:t>
            </a:r>
            <a:r>
              <a:rPr lang="ru-RU" sz="2400" b="1" dirty="0">
                <a:latin typeface="Century Gothic" panose="020B0502020202020204" pitchFamily="34" charset="0"/>
              </a:rPr>
              <a:t> у </a:t>
            </a:r>
            <a:r>
              <a:rPr lang="ru-RU" sz="2400" b="1" dirty="0" err="1">
                <a:latin typeface="Century Gothic" panose="020B0502020202020204" pitchFamily="34" charset="0"/>
              </a:rPr>
              <a:t>нього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принципи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що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відображатимуть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бажання</a:t>
            </a:r>
            <a:r>
              <a:rPr lang="ru-RU" sz="2400" b="1" dirty="0">
                <a:latin typeface="Century Gothic" panose="020B0502020202020204" pitchFamily="34" charset="0"/>
              </a:rPr>
              <a:t> до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самовизначення</a:t>
            </a:r>
            <a:r>
              <a:rPr lang="ru-RU" sz="2400" b="1" dirty="0">
                <a:latin typeface="Century Gothic" panose="020B0502020202020204" pitchFamily="34" charset="0"/>
              </a:rPr>
              <a:t>, толерантного </a:t>
            </a:r>
            <a:r>
              <a:rPr lang="ru-RU" sz="2400" b="1" dirty="0" err="1">
                <a:latin typeface="Century Gothic" panose="020B0502020202020204" pitchFamily="34" charset="0"/>
              </a:rPr>
              <a:t>ставлення</a:t>
            </a:r>
            <a:r>
              <a:rPr lang="ru-RU" sz="2400" b="1" dirty="0">
                <a:latin typeface="Century Gothic" panose="020B0502020202020204" pitchFamily="34" charset="0"/>
              </a:rPr>
              <a:t> до </a:t>
            </a:r>
            <a:r>
              <a:rPr lang="ru-RU" sz="2400" b="1" dirty="0" err="1">
                <a:latin typeface="Century Gothic" panose="020B0502020202020204" pitchFamily="34" charset="0"/>
              </a:rPr>
              <a:t>інших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народів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демократичних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перетворень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Кожну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статтю</a:t>
            </a:r>
            <a:r>
              <a:rPr lang="ru-RU" sz="2400" b="1" dirty="0">
                <a:latin typeface="Century Gothic" panose="020B0502020202020204" pitchFamily="34" charset="0"/>
              </a:rPr>
              <a:t> починайте так: «Ми </a:t>
            </a:r>
            <a:r>
              <a:rPr lang="ru-RU" sz="2400" b="1" dirty="0" err="1">
                <a:latin typeface="Century Gothic" panose="020B0502020202020204" pitchFamily="34" charset="0"/>
              </a:rPr>
              <a:t>прагнемо</a:t>
            </a:r>
            <a:r>
              <a:rPr lang="ru-RU" sz="2400" b="1" dirty="0">
                <a:latin typeface="Century Gothic" panose="020B0502020202020204" pitchFamily="34" charset="0"/>
              </a:rPr>
              <a:t> до...», «Ми </a:t>
            </a:r>
            <a:r>
              <a:rPr lang="ru-RU" sz="2400" b="1" dirty="0" err="1">
                <a:latin typeface="Century Gothic" panose="020B0502020202020204" pitchFamily="34" charset="0"/>
              </a:rPr>
              <a:t>віримо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що</a:t>
            </a:r>
            <a:r>
              <a:rPr lang="ru-RU" sz="2400" b="1" dirty="0">
                <a:latin typeface="Century Gothic" panose="020B0502020202020204" pitchFamily="34" charset="0"/>
              </a:rPr>
              <a:t>...», «</a:t>
            </a:r>
            <a:r>
              <a:rPr lang="ru-RU" sz="2400" b="1" dirty="0" smtClean="0">
                <a:latin typeface="Century Gothic" panose="020B0502020202020204" pitchFamily="34" charset="0"/>
              </a:rPr>
              <a:t>Ми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виступаємо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за...».</a:t>
            </a:r>
            <a:endParaRPr lang="uk-UA" sz="2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33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пізнавальні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/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вправи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самостійно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12948" y="1844824"/>
            <a:ext cx="9144000" cy="4606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«</a:t>
            </a:r>
            <a:r>
              <a:rPr lang="ru-RU" sz="2400" b="1" dirty="0" err="1">
                <a:latin typeface="Century Gothic" panose="020B0502020202020204" pitchFamily="34" charset="0"/>
              </a:rPr>
              <a:t>Ціна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самовизначення</a:t>
            </a:r>
            <a:r>
              <a:rPr lang="ru-RU" sz="2400" b="1" dirty="0" smtClean="0">
                <a:latin typeface="Century Gothic" panose="020B0502020202020204" pitchFamily="34" charset="0"/>
              </a:rPr>
              <a:t>»</a:t>
            </a:r>
          </a:p>
          <a:p>
            <a:pPr algn="just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     </a:t>
            </a:r>
            <a:r>
              <a:rPr lang="ru-RU" sz="2400" b="1" dirty="0" err="1">
                <a:latin typeface="Century Gothic" panose="020B0502020202020204" pitchFamily="34" charset="0"/>
              </a:rPr>
              <a:t>Організуйте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дискусію</a:t>
            </a:r>
            <a:r>
              <a:rPr lang="ru-RU" sz="2400" b="1" dirty="0">
                <a:latin typeface="Century Gothic" panose="020B0502020202020204" pitchFamily="34" charset="0"/>
              </a:rPr>
              <a:t> на тему: «</a:t>
            </a:r>
            <a:r>
              <a:rPr lang="ru-RU" sz="2400" b="1" dirty="0" err="1">
                <a:latin typeface="Century Gothic" panose="020B0502020202020204" pitchFamily="34" charset="0"/>
              </a:rPr>
              <a:t>Чи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завжди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самовизначення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нації</a:t>
            </a:r>
            <a:r>
              <a:rPr lang="ru-RU" sz="2400" b="1" dirty="0">
                <a:latin typeface="Century Gothic" panose="020B0502020202020204" pitchFamily="34" charset="0"/>
              </a:rPr>
              <a:t> є благом?» «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Прихильникам</a:t>
            </a:r>
            <a:r>
              <a:rPr lang="ru-RU" sz="2400" b="1" dirty="0">
                <a:latin typeface="Century Gothic" panose="020B0502020202020204" pitchFamily="34" charset="0"/>
              </a:rPr>
              <a:t>» </a:t>
            </a:r>
            <a:r>
              <a:rPr lang="ru-RU" sz="2400" b="1" dirty="0" err="1">
                <a:latin typeface="Century Gothic" panose="020B0502020202020204" pitchFamily="34" charset="0"/>
              </a:rPr>
              <a:t>належить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дібрати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аргументи</a:t>
            </a:r>
            <a:r>
              <a:rPr lang="ru-RU" sz="2400" b="1" dirty="0">
                <a:latin typeface="Century Gothic" panose="020B0502020202020204" pitchFamily="34" charset="0"/>
              </a:rPr>
              <a:t> на </a:t>
            </a:r>
            <a:r>
              <a:rPr lang="ru-RU" sz="2400" b="1" dirty="0" err="1">
                <a:latin typeface="Century Gothic" panose="020B0502020202020204" pitchFamily="34" charset="0"/>
              </a:rPr>
              <a:t>користь</a:t>
            </a:r>
            <a:r>
              <a:rPr lang="ru-RU" sz="2400" b="1" dirty="0">
                <a:latin typeface="Century Gothic" panose="020B0502020202020204" pitchFamily="34" charset="0"/>
              </a:rPr>
              <a:t> того, </a:t>
            </a:r>
            <a:r>
              <a:rPr lang="ru-RU" sz="2400" b="1" dirty="0" err="1">
                <a:latin typeface="Century Gothic" panose="020B0502020202020204" pitchFamily="34" charset="0"/>
              </a:rPr>
              <a:t>що</a:t>
            </a:r>
            <a:r>
              <a:rPr lang="ru-RU" sz="2400" b="1" dirty="0">
                <a:latin typeface="Century Gothic" panose="020B0502020202020204" pitchFamily="34" charset="0"/>
              </a:rPr>
              <a:t> право </a:t>
            </a:r>
            <a:r>
              <a:rPr lang="ru-RU" sz="2400" b="1" dirty="0" err="1">
                <a:latin typeface="Century Gothic" panose="020B0502020202020204" pitchFamily="34" charset="0"/>
              </a:rPr>
              <a:t>нації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на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самовизначення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є </a:t>
            </a:r>
            <a:r>
              <a:rPr lang="ru-RU" sz="2400" b="1" dirty="0" err="1">
                <a:latin typeface="Century Gothic" panose="020B0502020202020204" pitchFamily="34" charset="0"/>
              </a:rPr>
              <a:t>найвищою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цінністю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навіть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якщо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це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вимагатиме</a:t>
            </a:r>
            <a:r>
              <a:rPr lang="ru-RU" sz="2400" b="1" dirty="0">
                <a:latin typeface="Century Gothic" panose="020B0502020202020204" pitchFamily="34" charset="0"/>
              </a:rPr>
              <a:t> жертв. «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Опонентам</a:t>
            </a:r>
            <a:r>
              <a:rPr lang="ru-RU" sz="2400" b="1" dirty="0">
                <a:latin typeface="Century Gothic" panose="020B0502020202020204" pitchFamily="34" charset="0"/>
              </a:rPr>
              <a:t>» </a:t>
            </a:r>
            <a:r>
              <a:rPr lang="ru-RU" sz="2400" b="1" dirty="0" err="1">
                <a:latin typeface="Century Gothic" panose="020B0502020202020204" pitchFamily="34" charset="0"/>
              </a:rPr>
              <a:t>необхідно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контраргументувати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що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пріоритетним</a:t>
            </a:r>
            <a:r>
              <a:rPr lang="ru-RU" sz="2400" b="1" dirty="0">
                <a:latin typeface="Century Gothic" panose="020B0502020202020204" pitchFamily="34" charset="0"/>
              </a:rPr>
              <a:t> є </a:t>
            </a:r>
            <a:r>
              <a:rPr lang="ru-RU" sz="2400" b="1" dirty="0" err="1">
                <a:latin typeface="Century Gothic" panose="020B0502020202020204" pitchFamily="34" charset="0"/>
              </a:rPr>
              <a:t>пошук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компромісів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і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мирних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рішень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навіть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якщо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це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обмежуватиме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самовизначення</a:t>
            </a:r>
            <a:r>
              <a:rPr lang="ru-RU" sz="2400" b="1" dirty="0">
                <a:latin typeface="Century Gothic" panose="020B0502020202020204" pitchFamily="34" charset="0"/>
              </a:rPr>
              <a:t>. Для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обґрунтування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своїх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тверджень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використовуйте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факти</a:t>
            </a:r>
            <a:r>
              <a:rPr lang="ru-RU" sz="2400" b="1" dirty="0">
                <a:latin typeface="Century Gothic" panose="020B0502020202020204" pitchFamily="34" charset="0"/>
              </a:rPr>
              <a:t> з </a:t>
            </a:r>
            <a:r>
              <a:rPr lang="ru-RU" sz="2400" b="1" dirty="0" err="1">
                <a:latin typeface="Century Gothic" panose="020B0502020202020204" pitchFamily="34" charset="0"/>
              </a:rPr>
              <a:t>європейських</a:t>
            </a:r>
            <a:r>
              <a:rPr lang="ru-RU" sz="2400" b="1" dirty="0">
                <a:latin typeface="Century Gothic" panose="020B0502020202020204" pitchFamily="34" charset="0"/>
              </a:rPr>
              <a:t> та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українських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реалій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середини</a:t>
            </a:r>
            <a:r>
              <a:rPr lang="ru-RU" sz="2400" b="1" dirty="0">
                <a:latin typeface="Century Gothic" panose="020B0502020202020204" pitchFamily="34" charset="0"/>
              </a:rPr>
              <a:t> ХІХ ст.</a:t>
            </a:r>
            <a:endParaRPr lang="uk-UA" sz="2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93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пізнавальні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/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вправи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самостійно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12948" y="1844824"/>
            <a:ext cx="9144000" cy="4606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«</a:t>
            </a:r>
            <a:r>
              <a:rPr lang="ru-RU" sz="2400" b="1" dirty="0" err="1">
                <a:latin typeface="Century Gothic" panose="020B0502020202020204" pitchFamily="34" charset="0"/>
              </a:rPr>
              <a:t>Спільна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декларація</a:t>
            </a:r>
            <a:r>
              <a:rPr lang="ru-RU" sz="2400" b="1" dirty="0">
                <a:latin typeface="Century Gothic" panose="020B0502020202020204" pitchFamily="34" charset="0"/>
              </a:rPr>
              <a:t>»</a:t>
            </a:r>
            <a:endParaRPr lang="ru-RU" sz="24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     </a:t>
            </a:r>
            <a:r>
              <a:rPr lang="ru-RU" sz="2400" b="1" dirty="0" err="1">
                <a:latin typeface="Century Gothic" panose="020B0502020202020204" pitchFamily="34" charset="0"/>
              </a:rPr>
              <a:t>Уявіть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що</a:t>
            </a:r>
            <a:r>
              <a:rPr lang="ru-RU" sz="2400" b="1" dirty="0">
                <a:latin typeface="Century Gothic" panose="020B0502020202020204" pitchFamily="34" charset="0"/>
              </a:rPr>
              <a:t> в </a:t>
            </a:r>
            <a:r>
              <a:rPr lang="ru-RU" sz="2400" b="1" dirty="0" err="1">
                <a:latin typeface="Century Gothic" panose="020B0502020202020204" pitchFamily="34" charset="0"/>
              </a:rPr>
              <a:t>середині</a:t>
            </a:r>
            <a:r>
              <a:rPr lang="ru-RU" sz="2400" b="1" dirty="0">
                <a:latin typeface="Century Gothic" panose="020B0502020202020204" pitchFamily="34" charset="0"/>
              </a:rPr>
              <a:t> ХІХ ст. </a:t>
            </a:r>
            <a:r>
              <a:rPr lang="ru-RU" sz="2400" b="1" dirty="0" err="1">
                <a:latin typeface="Century Gothic" panose="020B0502020202020204" pitchFamily="34" charset="0"/>
              </a:rPr>
              <a:t>лідери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національних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рухів</a:t>
            </a:r>
            <a:r>
              <a:rPr lang="ru-RU" sz="2400" b="1" dirty="0">
                <a:latin typeface="Century Gothic" panose="020B0502020202020204" pitchFamily="34" charset="0"/>
              </a:rPr>
              <a:t> (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українського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польського</a:t>
            </a:r>
            <a:r>
              <a:rPr lang="ru-RU" sz="2400" b="1" dirty="0" smtClean="0">
                <a:latin typeface="Century Gothic" panose="020B0502020202020204" pitchFamily="34" charset="0"/>
              </a:rPr>
              <a:t>,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угорського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єврейського</a:t>
            </a:r>
            <a:r>
              <a:rPr lang="ru-RU" sz="2400" b="1" dirty="0">
                <a:latin typeface="Century Gothic" panose="020B0502020202020204" pitchFamily="34" charset="0"/>
              </a:rPr>
              <a:t> в межах </a:t>
            </a:r>
            <a:r>
              <a:rPr lang="ru-RU" sz="2400" b="1" dirty="0" err="1">
                <a:latin typeface="Century Gothic" panose="020B0502020202020204" pitchFamily="34" charset="0"/>
              </a:rPr>
              <a:t>Австрійської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або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Російської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імперій</a:t>
            </a:r>
            <a:r>
              <a:rPr lang="ru-RU" sz="2400" b="1" dirty="0">
                <a:latin typeface="Century Gothic" panose="020B0502020202020204" pitchFamily="34" charset="0"/>
              </a:rPr>
              <a:t>) </a:t>
            </a:r>
            <a:r>
              <a:rPr lang="ru-RU" sz="2400" b="1" dirty="0" err="1">
                <a:latin typeface="Century Gothic" panose="020B0502020202020204" pitchFamily="34" charset="0"/>
              </a:rPr>
              <a:t>зібралися</a:t>
            </a:r>
            <a:r>
              <a:rPr lang="ru-RU" sz="2400" b="1" dirty="0">
                <a:latin typeface="Century Gothic" panose="020B0502020202020204" pitchFamily="34" charset="0"/>
              </a:rPr>
              <a:t> для </a:t>
            </a:r>
            <a:r>
              <a:rPr lang="ru-RU" sz="2400" b="1" dirty="0" err="1">
                <a:latin typeface="Century Gothic" panose="020B0502020202020204" pitchFamily="34" charset="0"/>
              </a:rPr>
              <a:t>обговорення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майбутнього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своїх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націй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Колективно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створіть</a:t>
            </a:r>
            <a:r>
              <a:rPr lang="ru-RU" sz="2400" b="1" dirty="0">
                <a:latin typeface="Century Gothic" panose="020B0502020202020204" pitchFamily="34" charset="0"/>
              </a:rPr>
              <a:t> «</a:t>
            </a:r>
            <a:r>
              <a:rPr lang="ru-RU" sz="2400" b="1" dirty="0" err="1">
                <a:latin typeface="Century Gothic" panose="020B0502020202020204" pitchFamily="34" charset="0"/>
              </a:rPr>
              <a:t>Декларацію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Співіснування</a:t>
            </a:r>
            <a:r>
              <a:rPr lang="ru-RU" sz="2400" b="1" dirty="0">
                <a:latin typeface="Century Gothic" panose="020B0502020202020204" pitchFamily="34" charset="0"/>
              </a:rPr>
              <a:t>», яка повинна: а) </a:t>
            </a:r>
            <a:r>
              <a:rPr lang="ru-RU" sz="2400" b="1" dirty="0" err="1">
                <a:latin typeface="Century Gothic" panose="020B0502020202020204" pitchFamily="34" charset="0"/>
              </a:rPr>
              <a:t>визнавати</a:t>
            </a:r>
            <a:r>
              <a:rPr lang="ru-RU" sz="2400" b="1" dirty="0">
                <a:latin typeface="Century Gothic" panose="020B0502020202020204" pitchFamily="34" charset="0"/>
              </a:rPr>
              <a:t> право </a:t>
            </a:r>
            <a:r>
              <a:rPr lang="ru-RU" sz="2400" b="1" dirty="0" err="1">
                <a:latin typeface="Century Gothic" panose="020B0502020202020204" pitchFamily="34" charset="0"/>
              </a:rPr>
              <a:t>кожної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нації</a:t>
            </a:r>
            <a:r>
              <a:rPr lang="ru-RU" sz="2400" b="1" dirty="0">
                <a:latin typeface="Century Gothic" panose="020B0502020202020204" pitchFamily="34" charset="0"/>
              </a:rPr>
              <a:t> на </a:t>
            </a:r>
            <a:r>
              <a:rPr lang="ru-RU" sz="2400" b="1" dirty="0" err="1">
                <a:latin typeface="Century Gothic" panose="020B0502020202020204" pitchFamily="34" charset="0"/>
              </a:rPr>
              <a:t>самостійний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розвиток</a:t>
            </a:r>
            <a:r>
              <a:rPr lang="ru-RU" sz="2400" b="1" dirty="0" smtClean="0">
                <a:latin typeface="Century Gothic" panose="020B0502020202020204" pitchFamily="34" charset="0"/>
              </a:rPr>
              <a:t>; б</a:t>
            </a:r>
            <a:r>
              <a:rPr lang="ru-RU" sz="2400" b="1" dirty="0">
                <a:latin typeface="Century Gothic" panose="020B0502020202020204" pitchFamily="34" charset="0"/>
              </a:rPr>
              <a:t>) </a:t>
            </a:r>
            <a:r>
              <a:rPr lang="ru-RU" sz="2400" b="1" dirty="0" err="1">
                <a:latin typeface="Century Gothic" panose="020B0502020202020204" pitchFamily="34" charset="0"/>
              </a:rPr>
              <a:t>закріплювати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демократичні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принципи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рівності</a:t>
            </a:r>
            <a:r>
              <a:rPr lang="ru-RU" sz="2400" b="1" dirty="0">
                <a:latin typeface="Century Gothic" panose="020B0502020202020204" pitchFamily="34" charset="0"/>
              </a:rPr>
              <a:t> та </a:t>
            </a:r>
            <a:r>
              <a:rPr lang="ru-RU" sz="2400" b="1" dirty="0" err="1">
                <a:latin typeface="Century Gothic" panose="020B0502020202020204" pitchFamily="34" charset="0"/>
              </a:rPr>
              <a:t>свободи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незалежно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від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національності</a:t>
            </a:r>
            <a:r>
              <a:rPr lang="ru-RU" sz="2400" b="1" dirty="0">
                <a:latin typeface="Century Gothic" panose="020B0502020202020204" pitchFamily="34" charset="0"/>
              </a:rPr>
              <a:t>; в) </a:t>
            </a:r>
            <a:r>
              <a:rPr lang="ru-RU" sz="2400" b="1" dirty="0" err="1">
                <a:latin typeface="Century Gothic" panose="020B0502020202020204" pitchFamily="34" charset="0"/>
              </a:rPr>
              <a:t>закликати</a:t>
            </a:r>
            <a:r>
              <a:rPr lang="ru-RU" sz="2400" b="1" dirty="0">
                <a:latin typeface="Century Gothic" panose="020B0502020202020204" pitchFamily="34" charset="0"/>
              </a:rPr>
              <a:t> до </a:t>
            </a:r>
            <a:r>
              <a:rPr lang="ru-RU" sz="2400" b="1" dirty="0" err="1">
                <a:latin typeface="Century Gothic" panose="020B0502020202020204" pitchFamily="34" charset="0"/>
              </a:rPr>
              <a:t>взаємоповаги</a:t>
            </a:r>
            <a:r>
              <a:rPr lang="ru-RU" sz="2400" b="1" dirty="0">
                <a:latin typeface="Century Gothic" panose="020B0502020202020204" pitchFamily="34" charset="0"/>
              </a:rPr>
              <a:t> й </a:t>
            </a:r>
            <a:r>
              <a:rPr lang="ru-RU" sz="2400" b="1" dirty="0" err="1">
                <a:latin typeface="Century Gothic" panose="020B0502020202020204" pitchFamily="34" charset="0"/>
              </a:rPr>
              <a:t>толерантності</a:t>
            </a:r>
            <a:r>
              <a:rPr lang="ru-RU" sz="2400" b="1" dirty="0">
                <a:latin typeface="Century Gothic" panose="020B0502020202020204" pitchFamily="34" charset="0"/>
              </a:rPr>
              <a:t>; г) </a:t>
            </a:r>
            <a:r>
              <a:rPr lang="ru-RU" sz="2400" b="1" dirty="0" err="1">
                <a:latin typeface="Century Gothic" panose="020B0502020202020204" pitchFamily="34" charset="0"/>
              </a:rPr>
              <a:t>пропонувати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способи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мирного </a:t>
            </a:r>
            <a:r>
              <a:rPr lang="ru-RU" sz="2400" b="1" dirty="0" err="1">
                <a:latin typeface="Century Gothic" panose="020B0502020202020204" pitchFamily="34" charset="0"/>
              </a:rPr>
              <a:t>врегулювання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конфліктів</a:t>
            </a:r>
            <a:r>
              <a:rPr lang="ru-RU" sz="2400" b="1" dirty="0">
                <a:latin typeface="Century Gothic" panose="020B0502020202020204" pitchFamily="34" charset="0"/>
              </a:rPr>
              <a:t>.</a:t>
            </a:r>
            <a:endParaRPr lang="uk-UA" sz="2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5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Домашнє завдання </a:t>
            </a:r>
            <a:endParaRPr lang="ru-RU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5" descr="Слава ЗСУ! - Orbita-UG Рекламне Агентств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6" t="27448" r="16495" b="31298"/>
          <a:stretch/>
        </p:blipFill>
        <p:spPr bwMode="auto">
          <a:xfrm>
            <a:off x="2762596" y="3310410"/>
            <a:ext cx="3618809" cy="27828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Місце для вмісту 2"/>
          <p:cNvSpPr>
            <a:spLocks noGrp="1"/>
          </p:cNvSpPr>
          <p:nvPr>
            <p:ph idx="1"/>
          </p:nvPr>
        </p:nvSpPr>
        <p:spPr>
          <a:xfrm>
            <a:off x="228600" y="1844824"/>
            <a:ext cx="8686800" cy="1152128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Повторити § 4-10. </a:t>
            </a:r>
            <a:endParaRPr lang="uk-UA" sz="36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93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публікацій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 потреби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583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uk-UA" sz="2400" b="1" dirty="0">
                <a:latin typeface="Century Gothic" panose="020B0502020202020204" pitchFamily="34" charset="0"/>
              </a:rPr>
              <a:t>І</a:t>
            </a:r>
            <a:r>
              <a:rPr lang="uk-UA" sz="2400" b="1" dirty="0" smtClean="0">
                <a:latin typeface="Century Gothic" panose="020B0502020202020204" pitchFamily="34" charset="0"/>
              </a:rPr>
              <a:t>. «…</a:t>
            </a:r>
            <a:r>
              <a:rPr lang="uk-UA" sz="2400" b="1" dirty="0">
                <a:latin typeface="Century Gothic" panose="020B0502020202020204" pitchFamily="34" charset="0"/>
              </a:rPr>
              <a:t>Період між </a:t>
            </a:r>
            <a:r>
              <a:rPr lang="uk-UA" sz="2400" b="1" dirty="0" smtClean="0">
                <a:latin typeface="Century Gothic" panose="020B0502020202020204" pitchFamily="34" charset="0"/>
              </a:rPr>
              <a:t>1789-1914 </a:t>
            </a:r>
            <a:r>
              <a:rPr lang="uk-UA" sz="2400" b="1" dirty="0">
                <a:latin typeface="Century Gothic" panose="020B0502020202020204" pitchFamily="34" charset="0"/>
              </a:rPr>
              <a:t>роками називають “довгим” ХІХ століттям. </a:t>
            </a:r>
            <a:r>
              <a:rPr lang="uk-UA" sz="2400" b="1" dirty="0" smtClean="0">
                <a:latin typeface="Century Gothic" panose="020B0502020202020204" pitchFamily="34" charset="0"/>
              </a:rPr>
              <a:t>Воно </a:t>
            </a:r>
            <a:r>
              <a:rPr lang="uk-UA" sz="2400" b="1" dirty="0">
                <a:latin typeface="Century Gothic" panose="020B0502020202020204" pitchFamily="34" charset="0"/>
              </a:rPr>
              <a:t>тривало на двадцять п’ять років довше, аніж календарне ХІХ </a:t>
            </a:r>
            <a:r>
              <a:rPr lang="uk-UA" sz="2400" b="1" dirty="0" smtClean="0">
                <a:latin typeface="Century Gothic" panose="020B0502020202020204" pitchFamily="34" charset="0"/>
              </a:rPr>
              <a:t>століття (1801-1900</a:t>
            </a:r>
            <a:r>
              <a:rPr lang="uk-UA" sz="2400" b="1" dirty="0">
                <a:latin typeface="Century Gothic" panose="020B0502020202020204" pitchFamily="34" charset="0"/>
              </a:rPr>
              <a:t>). … Ці століття [ХІХ і ХХ] за багатьма параметрами різнилися</a:t>
            </a:r>
            <a:r>
              <a:rPr lang="uk-UA" sz="2400" b="1" dirty="0" smtClean="0">
                <a:latin typeface="Century Gothic" panose="020B0502020202020204" pitchFamily="34" charset="0"/>
              </a:rPr>
              <a:t>. Але </a:t>
            </a:r>
            <a:r>
              <a:rPr lang="uk-UA" sz="2400" b="1" dirty="0">
                <a:latin typeface="Century Gothic" panose="020B0502020202020204" pitchFamily="34" charset="0"/>
              </a:rPr>
              <a:t>між ними був зв’язок: ХІХ століття писало сценарії, які стали </a:t>
            </a:r>
            <a:r>
              <a:rPr lang="uk-UA" sz="2400" b="1" dirty="0" smtClean="0">
                <a:latin typeface="Century Gothic" panose="020B0502020202020204" pitchFamily="34" charset="0"/>
              </a:rPr>
              <a:t>реальністю </a:t>
            </a:r>
            <a:r>
              <a:rPr lang="uk-UA" sz="2400" b="1" dirty="0">
                <a:latin typeface="Century Gothic" panose="020B0502020202020204" pitchFamily="34" charset="0"/>
              </a:rPr>
              <a:t>ХХ століття. Ці сценарії можна коротко охарактеризувати як “</a:t>
            </a:r>
            <a:r>
              <a:rPr lang="uk-UA" sz="2400" b="1" dirty="0" err="1">
                <a:latin typeface="Century Gothic" panose="020B0502020202020204" pitchFamily="34" charset="0"/>
              </a:rPr>
              <a:t>ізми</a:t>
            </a:r>
            <a:r>
              <a:rPr lang="uk-UA" sz="2400" b="1" dirty="0">
                <a:latin typeface="Century Gothic" panose="020B0502020202020204" pitchFamily="34" charset="0"/>
              </a:rPr>
              <a:t>” (ідеології</a:t>
            </a:r>
            <a:r>
              <a:rPr lang="uk-UA" sz="2400" b="1" dirty="0" smtClean="0">
                <a:latin typeface="Century Gothic" panose="020B0502020202020204" pitchFamily="34" charset="0"/>
              </a:rPr>
              <a:t>): соціалізм</a:t>
            </a:r>
            <a:r>
              <a:rPr lang="uk-UA" sz="2400" b="1" dirty="0">
                <a:latin typeface="Century Gothic" panose="020B0502020202020204" pitchFamily="34" charset="0"/>
              </a:rPr>
              <a:t>, лібералізм, консерватизм, фемінізм тощо. Усі вони були </a:t>
            </a:r>
            <a:r>
              <a:rPr lang="uk-UA" sz="2400" b="1" dirty="0" smtClean="0">
                <a:latin typeface="Century Gothic" panose="020B0502020202020204" pitchFamily="34" charset="0"/>
              </a:rPr>
              <a:t>продуктами ХІХ </a:t>
            </a:r>
            <a:r>
              <a:rPr lang="uk-UA" sz="2400" b="1" dirty="0">
                <a:latin typeface="Century Gothic" panose="020B0502020202020204" pitchFamily="34" charset="0"/>
              </a:rPr>
              <a:t>століття…</a:t>
            </a:r>
          </a:p>
          <a:p>
            <a:pPr algn="just">
              <a:lnSpc>
                <a:spcPts val="3200"/>
              </a:lnSpc>
            </a:pPr>
            <a:r>
              <a:rPr lang="uk-UA" sz="2400" b="1" dirty="0">
                <a:latin typeface="Century Gothic" panose="020B0502020202020204" pitchFamily="34" charset="0"/>
              </a:rPr>
              <a:t>…Одним із таких “</a:t>
            </a:r>
            <a:r>
              <a:rPr lang="uk-UA" sz="2400" b="1" dirty="0" err="1">
                <a:latin typeface="Century Gothic" panose="020B0502020202020204" pitchFamily="34" charset="0"/>
              </a:rPr>
              <a:t>ізмів</a:t>
            </a:r>
            <a:r>
              <a:rPr lang="uk-UA" sz="2400" b="1" dirty="0">
                <a:latin typeface="Century Gothic" panose="020B0502020202020204" pitchFamily="34" charset="0"/>
              </a:rPr>
              <a:t>” був націоналізм – ідеологія та заснований на ній </a:t>
            </a:r>
            <a:r>
              <a:rPr lang="uk-UA" sz="2400" b="1" dirty="0" smtClean="0">
                <a:latin typeface="Century Gothic" panose="020B0502020202020204" pitchFamily="34" charset="0"/>
              </a:rPr>
              <a:t>політичний рух</a:t>
            </a:r>
            <a:r>
              <a:rPr lang="uk-UA" sz="2400" b="1" dirty="0">
                <a:latin typeface="Century Gothic" panose="020B0502020202020204" pitchFamily="34" charset="0"/>
              </a:rPr>
              <a:t>, головною вимогою якого було наступне: політичні кордони мають збігатися </a:t>
            </a:r>
            <a:r>
              <a:rPr lang="uk-UA" sz="2400" b="1" dirty="0" smtClean="0">
                <a:latin typeface="Century Gothic" panose="020B0502020202020204" pitchFamily="34" charset="0"/>
              </a:rPr>
              <a:t>з національними</a:t>
            </a:r>
            <a:r>
              <a:rPr lang="uk-UA" sz="2400" b="1" dirty="0">
                <a:latin typeface="Century Gothic" panose="020B0502020202020204" pitchFamily="34" charset="0"/>
              </a:rPr>
              <a:t>. Іншими словами, ця вимога зводилася </a:t>
            </a:r>
            <a:r>
              <a:rPr lang="uk-UA" sz="2400" b="1" dirty="0" smtClean="0">
                <a:noFill/>
                <a:latin typeface="Century Gothic" panose="020B0502020202020204" pitchFamily="34" charset="0"/>
              </a:rPr>
              <a:t>до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5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публікацій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 потреби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583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uk-UA" sz="2400" b="1" dirty="0" smtClean="0">
                <a:latin typeface="Century Gothic" panose="020B0502020202020204" pitchFamily="34" charset="0"/>
              </a:rPr>
              <a:t>до </a:t>
            </a:r>
            <a:r>
              <a:rPr lang="uk-UA" sz="2400" b="1" dirty="0">
                <a:latin typeface="Century Gothic" panose="020B0502020202020204" pitchFamily="34" charset="0"/>
              </a:rPr>
              <a:t>утворення національних держав. Італійський націоналіст Джузеппе </a:t>
            </a:r>
            <a:r>
              <a:rPr lang="uk-UA" sz="2400" b="1" dirty="0" err="1">
                <a:latin typeface="Century Gothic" panose="020B0502020202020204" pitchFamily="34" charset="0"/>
              </a:rPr>
              <a:t>Мадзіні</a:t>
            </a:r>
            <a:r>
              <a:rPr lang="uk-UA" sz="2400" b="1" dirty="0">
                <a:latin typeface="Century Gothic" panose="020B0502020202020204" pitchFamily="34" charset="0"/>
              </a:rPr>
              <a:t> сформулював її так: “Кожній нації – своя держава!”…» (Грицак Я. Подолати минуле: глобальна історія України</a:t>
            </a:r>
            <a:r>
              <a:rPr lang="uk-UA" sz="2400" b="1" dirty="0" smtClean="0">
                <a:latin typeface="Century Gothic" panose="020B0502020202020204" pitchFamily="34" charset="0"/>
              </a:rPr>
              <a:t>. Київ</a:t>
            </a:r>
            <a:r>
              <a:rPr lang="uk-UA" sz="2400" b="1" dirty="0">
                <a:latin typeface="Century Gothic" panose="020B0502020202020204" pitchFamily="34" charset="0"/>
              </a:rPr>
              <a:t>: Портал, 2021. С. 144</a:t>
            </a:r>
            <a:r>
              <a:rPr lang="uk-UA" sz="2400" b="1" dirty="0" smtClean="0">
                <a:latin typeface="Century Gothic" panose="020B0502020202020204" pitchFamily="34" charset="0"/>
              </a:rPr>
              <a:t>).</a:t>
            </a:r>
          </a:p>
          <a:p>
            <a:pPr algn="just">
              <a:lnSpc>
                <a:spcPts val="3200"/>
              </a:lnSpc>
            </a:pPr>
            <a:r>
              <a:rPr lang="uk-UA" sz="2400" b="1" dirty="0">
                <a:latin typeface="Century Gothic" panose="020B0502020202020204" pitchFamily="34" charset="0"/>
              </a:rPr>
              <a:t>ІІ. «…Через твори та діяльність [Микола] Костомаров, [Тарас] Шевченко та інші </a:t>
            </a:r>
            <a:r>
              <a:rPr lang="uk-UA" sz="2400" b="1" dirty="0" smtClean="0">
                <a:latin typeface="Century Gothic" panose="020B0502020202020204" pitchFamily="34" charset="0"/>
              </a:rPr>
              <a:t>члени </a:t>
            </a:r>
            <a:r>
              <a:rPr lang="uk-UA" sz="2400" b="1" dirty="0">
                <a:latin typeface="Century Gothic" panose="020B0502020202020204" pitchFamily="34" charset="0"/>
              </a:rPr>
              <a:t>Кирило-</a:t>
            </a:r>
            <a:r>
              <a:rPr lang="uk-UA" sz="2400" b="1" dirty="0" err="1">
                <a:latin typeface="Century Gothic" panose="020B0502020202020204" pitchFamily="34" charset="0"/>
              </a:rPr>
              <a:t>Мефодіївського</a:t>
            </a:r>
            <a:r>
              <a:rPr lang="uk-UA" sz="2400" b="1" dirty="0">
                <a:latin typeface="Century Gothic" panose="020B0502020202020204" pitchFamily="34" charset="0"/>
              </a:rPr>
              <a:t> братства започаткували те, що ми зараз називаємо </a:t>
            </a:r>
            <a:r>
              <a:rPr lang="uk-UA" sz="2400" b="1" dirty="0" smtClean="0">
                <a:latin typeface="Century Gothic" panose="020B0502020202020204" pitchFamily="34" charset="0"/>
              </a:rPr>
              <a:t>українським </a:t>
            </a:r>
            <a:r>
              <a:rPr lang="uk-UA" sz="2400" b="1" dirty="0">
                <a:latin typeface="Century Gothic" panose="020B0502020202020204" pitchFamily="34" charset="0"/>
              </a:rPr>
              <a:t>національним </a:t>
            </a:r>
            <a:r>
              <a:rPr lang="uk-UA" sz="2400" b="1" dirty="0" err="1">
                <a:latin typeface="Century Gothic" panose="020B0502020202020204" pitchFamily="34" charset="0"/>
              </a:rPr>
              <a:t>проєктом</a:t>
            </a:r>
            <a:r>
              <a:rPr lang="uk-UA" sz="2400" b="1" dirty="0">
                <a:latin typeface="Century Gothic" panose="020B0502020202020204" pitchFamily="34" charset="0"/>
              </a:rPr>
              <a:t>. Вони вперше використали знахідки збирачів </a:t>
            </a:r>
            <a:r>
              <a:rPr lang="uk-UA" sz="2400" b="1" dirty="0" err="1" smtClean="0">
                <a:latin typeface="Century Gothic" panose="020B0502020202020204" pitchFamily="34" charset="0"/>
              </a:rPr>
              <a:t>старожитностей</a:t>
            </a:r>
            <a:r>
              <a:rPr lang="uk-UA" sz="2400" b="1" dirty="0">
                <a:latin typeface="Century Gothic" panose="020B0502020202020204" pitchFamily="34" charset="0"/>
              </a:rPr>
              <a:t>, фольклористів, лінгвістів для того, щоб сформулювати політичну </a:t>
            </a:r>
            <a:r>
              <a:rPr lang="uk-UA" sz="2400" b="1" dirty="0" smtClean="0">
                <a:latin typeface="Century Gothic" panose="020B0502020202020204" pitchFamily="34" charset="0"/>
              </a:rPr>
              <a:t>програму</a:t>
            </a:r>
            <a:r>
              <a:rPr lang="uk-UA" sz="2400" b="1" dirty="0">
                <a:latin typeface="Century Gothic" panose="020B0502020202020204" pitchFamily="34" charset="0"/>
              </a:rPr>
              <a:t>, що призведе до створення національної спільноти. Протягом наступного </a:t>
            </a:r>
            <a:r>
              <a:rPr lang="uk-UA" sz="2400" b="1" dirty="0" smtClean="0">
                <a:latin typeface="Century Gothic" panose="020B0502020202020204" pitchFamily="34" charset="0"/>
              </a:rPr>
              <a:t>століття </a:t>
            </a:r>
            <a:r>
              <a:rPr lang="uk-UA" sz="2400" b="1" dirty="0">
                <a:noFill/>
                <a:latin typeface="Century Gothic" panose="020B0502020202020204" pitchFamily="34" charset="0"/>
              </a:rPr>
              <a:t>ідеї, </a:t>
            </a:r>
          </a:p>
        </p:txBody>
      </p:sp>
    </p:spTree>
    <p:extLst>
      <p:ext uri="{BB962C8B-B14F-4D97-AF65-F5344CB8AC3E}">
        <p14:creationId xmlns:p14="http://schemas.microsoft.com/office/powerpoint/2010/main" val="182504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публікацій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 потреби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583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uk-UA" sz="2400" b="1" dirty="0" smtClean="0">
                <a:latin typeface="Century Gothic" panose="020B0502020202020204" pitchFamily="34" charset="0"/>
              </a:rPr>
              <a:t>ідеї</a:t>
            </a:r>
            <a:r>
              <a:rPr lang="uk-UA" sz="2400" b="1" dirty="0">
                <a:latin typeface="Century Gothic" panose="020B0502020202020204" pitchFamily="34" charset="0"/>
              </a:rPr>
              <a:t>, пропаговані членами братства та представлені широкій аудиторії в </a:t>
            </a:r>
            <a:r>
              <a:rPr lang="uk-UA" sz="2400" b="1" dirty="0" smtClean="0">
                <a:latin typeface="Century Gothic" panose="020B0502020202020204" pitchFamily="34" charset="0"/>
              </a:rPr>
              <a:t>пристрасній </a:t>
            </a:r>
            <a:r>
              <a:rPr lang="uk-UA" sz="2400" b="1" dirty="0">
                <a:latin typeface="Century Gothic" panose="020B0502020202020204" pitchFamily="34" charset="0"/>
              </a:rPr>
              <a:t>поезії [Тараса] Шевченка, </a:t>
            </a:r>
            <a:r>
              <a:rPr lang="uk-UA" sz="2400" b="1" dirty="0" err="1">
                <a:latin typeface="Century Gothic" panose="020B0502020202020204" pitchFamily="34" charset="0"/>
              </a:rPr>
              <a:t>спричинять</a:t>
            </a:r>
            <a:r>
              <a:rPr lang="uk-UA" sz="2400" b="1" dirty="0">
                <a:latin typeface="Century Gothic" panose="020B0502020202020204" pitchFamily="34" charset="0"/>
              </a:rPr>
              <a:t> глибокі перетворення в Україні та</a:t>
            </a:r>
          </a:p>
          <a:p>
            <a:pPr algn="just">
              <a:lnSpc>
                <a:spcPts val="3200"/>
              </a:lnSpc>
            </a:pPr>
            <a:r>
              <a:rPr lang="uk-UA" sz="2400" b="1" dirty="0">
                <a:latin typeface="Century Gothic" panose="020B0502020202020204" pitchFamily="34" charset="0"/>
              </a:rPr>
              <a:t>всьому регіоні…» (Плохій </a:t>
            </a:r>
            <a:r>
              <a:rPr lang="en-US" sz="2400" b="1" dirty="0">
                <a:latin typeface="Century Gothic" panose="020B0502020202020204" pitchFamily="34" charset="0"/>
              </a:rPr>
              <a:t>C. </a:t>
            </a:r>
            <a:r>
              <a:rPr lang="uk-UA" sz="2400" b="1" dirty="0">
                <a:latin typeface="Century Gothic" panose="020B0502020202020204" pitchFamily="34" charset="0"/>
              </a:rPr>
              <a:t>Брама Європи / пер. з </a:t>
            </a:r>
            <a:r>
              <a:rPr lang="uk-UA" sz="2400" b="1" dirty="0" err="1">
                <a:latin typeface="Century Gothic" panose="020B0502020202020204" pitchFamily="34" charset="0"/>
              </a:rPr>
              <a:t>англ</a:t>
            </a:r>
            <a:r>
              <a:rPr lang="uk-UA" sz="2400" b="1" dirty="0">
                <a:latin typeface="Century Gothic" panose="020B0502020202020204" pitchFamily="34" charset="0"/>
              </a:rPr>
              <a:t>. Романа </a:t>
            </a:r>
            <a:r>
              <a:rPr lang="uk-UA" sz="2400" b="1" dirty="0" err="1">
                <a:latin typeface="Century Gothic" panose="020B0502020202020204" pitchFamily="34" charset="0"/>
              </a:rPr>
              <a:t>Клочка</a:t>
            </a:r>
            <a:r>
              <a:rPr lang="uk-UA" sz="2400" b="1" dirty="0">
                <a:latin typeface="Century Gothic" panose="020B0502020202020204" pitchFamily="34" charset="0"/>
              </a:rPr>
              <a:t>. Перероб. </a:t>
            </a:r>
            <a:r>
              <a:rPr lang="uk-UA" sz="2400" b="1" dirty="0" smtClean="0">
                <a:latin typeface="Century Gothic" panose="020B0502020202020204" pitchFamily="34" charset="0"/>
              </a:rPr>
              <a:t>І </a:t>
            </a:r>
            <a:r>
              <a:rPr lang="uk-UA" sz="2400" b="1" dirty="0" err="1" smtClean="0">
                <a:latin typeface="Century Gothic" panose="020B0502020202020204" pitchFamily="34" charset="0"/>
              </a:rPr>
              <a:t>доп</a:t>
            </a:r>
            <a:r>
              <a:rPr lang="uk-UA" sz="2400" b="1" dirty="0">
                <a:latin typeface="Century Gothic" panose="020B0502020202020204" pitchFamily="34" charset="0"/>
              </a:rPr>
              <a:t>. вид. Харків: Книжковий Клуб «Клуб Сімейного Дозвілля», 2021. С. 218</a:t>
            </a:r>
            <a:r>
              <a:rPr lang="uk-UA" sz="2400" b="1" dirty="0" smtClean="0">
                <a:latin typeface="Century Gothic" panose="020B0502020202020204" pitchFamily="34" charset="0"/>
              </a:rPr>
              <a:t>).</a:t>
            </a:r>
          </a:p>
          <a:p>
            <a:pPr algn="just">
              <a:lnSpc>
                <a:spcPts val="3200"/>
              </a:lnSpc>
            </a:pPr>
            <a:r>
              <a:rPr lang="uk-UA" sz="2400" b="1" dirty="0">
                <a:latin typeface="Century Gothic" panose="020B0502020202020204" pitchFamily="34" charset="0"/>
              </a:rPr>
              <a:t>ІІІ. «…Хоча революція 1848 року сприяла формуванню нової української нації, </a:t>
            </a:r>
            <a:r>
              <a:rPr lang="uk-UA" sz="2400" b="1" dirty="0" smtClean="0">
                <a:latin typeface="Century Gothic" panose="020B0502020202020204" pitchFamily="34" charset="0"/>
              </a:rPr>
              <a:t>вона залишила </a:t>
            </a:r>
            <a:r>
              <a:rPr lang="uk-UA" sz="2400" b="1" dirty="0">
                <a:latin typeface="Century Gothic" panose="020B0502020202020204" pitchFamily="34" charset="0"/>
              </a:rPr>
              <a:t>відкритим питання про те, що це за нація. Варіант “русини”, </a:t>
            </a:r>
            <a:r>
              <a:rPr lang="uk-UA" sz="2400" b="1" dirty="0" smtClean="0">
                <a:latin typeface="Century Gothic" panose="020B0502020202020204" pitchFamily="34" charset="0"/>
              </a:rPr>
              <a:t>представлений </a:t>
            </a:r>
            <a:r>
              <a:rPr lang="uk-UA" sz="2400" b="1" dirty="0">
                <a:latin typeface="Century Gothic" panose="020B0502020202020204" pitchFamily="34" charset="0"/>
              </a:rPr>
              <a:t>лідерами Головної Руської ради, включав низку альтернатив, найкраще </a:t>
            </a:r>
            <a:r>
              <a:rPr lang="uk-UA" sz="2400" b="1" dirty="0" smtClean="0">
                <a:latin typeface="Century Gothic" panose="020B0502020202020204" pitchFamily="34" charset="0"/>
              </a:rPr>
              <a:t>представлених </a:t>
            </a:r>
            <a:r>
              <a:rPr lang="uk-UA" sz="2400" b="1" dirty="0">
                <a:latin typeface="Century Gothic" panose="020B0502020202020204" pitchFamily="34" charset="0"/>
              </a:rPr>
              <a:t>вибором </a:t>
            </a:r>
            <a:r>
              <a:rPr lang="uk-UA" sz="2400" b="1" dirty="0" err="1">
                <a:latin typeface="Century Gothic" panose="020B0502020202020204" pitchFamily="34" charset="0"/>
              </a:rPr>
              <a:t>самосвідомостей</a:t>
            </a:r>
            <a:r>
              <a:rPr lang="uk-UA" sz="2400" b="1" dirty="0">
                <a:latin typeface="Century Gothic" panose="020B0502020202020204" pitchFamily="34" charset="0"/>
              </a:rPr>
              <a:t>, зробленим “Руською трійцею” –</a:t>
            </a:r>
            <a:r>
              <a:rPr lang="uk-UA" sz="2400" b="1" dirty="0" smtClean="0">
                <a:latin typeface="Century Gothic" panose="020B0502020202020204" pitchFamily="34" charset="0"/>
              </a:rPr>
              <a:t> </a:t>
            </a:r>
            <a:r>
              <a:rPr lang="uk-UA" sz="2400" b="1" dirty="0">
                <a:latin typeface="Century Gothic" panose="020B0502020202020204" pitchFamily="34" charset="0"/>
              </a:rPr>
              <a:t>гуртком </a:t>
            </a:r>
            <a:r>
              <a:rPr lang="uk-UA" sz="2400" b="1" dirty="0" smtClean="0">
                <a:latin typeface="Century Gothic" panose="020B0502020202020204" pitchFamily="34" charset="0"/>
              </a:rPr>
              <a:t>поетів </a:t>
            </a:r>
            <a:r>
              <a:rPr lang="uk-UA" sz="2400" b="1" dirty="0">
                <a:latin typeface="Century Gothic" panose="020B0502020202020204" pitchFamily="34" charset="0"/>
              </a:rPr>
              <a:t>та письменників-романтиків, які з’явилися </a:t>
            </a:r>
            <a:r>
              <a:rPr lang="uk-UA" sz="2400" b="1" dirty="0" smtClean="0">
                <a:noFill/>
                <a:latin typeface="Century Gothic" panose="020B0502020202020204" pitchFamily="34" charset="0"/>
              </a:rPr>
              <a:t>на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08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публікацій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 потреби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583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uk-UA" sz="2400" b="1" dirty="0" smtClean="0">
                <a:latin typeface="Century Gothic" panose="020B0502020202020204" pitchFamily="34" charset="0"/>
              </a:rPr>
              <a:t>на </a:t>
            </a:r>
            <a:r>
              <a:rPr lang="uk-UA" sz="2400" b="1" dirty="0">
                <a:latin typeface="Century Gothic" panose="020B0502020202020204" pitchFamily="34" charset="0"/>
              </a:rPr>
              <a:t>літературній сцені в 1830-ті роки</a:t>
            </a:r>
            <a:r>
              <a:rPr lang="uk-UA" sz="2400" b="1" dirty="0" smtClean="0">
                <a:latin typeface="Century Gothic" panose="020B0502020202020204" pitchFamily="34" charset="0"/>
              </a:rPr>
              <a:t>. Три </a:t>
            </a:r>
            <a:r>
              <a:rPr lang="uk-UA" sz="2400" b="1" dirty="0">
                <a:latin typeface="Century Gothic" panose="020B0502020202020204" pitchFamily="34" charset="0"/>
              </a:rPr>
              <a:t>провідні члени гуртка: Яків Головацький, Маркіян Шашкевич та Іван </a:t>
            </a:r>
            <a:r>
              <a:rPr lang="uk-UA" sz="2400" b="1" dirty="0" smtClean="0">
                <a:latin typeface="Century Gothic" panose="020B0502020202020204" pitchFamily="34" charset="0"/>
              </a:rPr>
              <a:t>Вагилевич </a:t>
            </a:r>
            <a:r>
              <a:rPr lang="uk-UA" sz="2400" b="1" dirty="0">
                <a:latin typeface="Century Gothic" panose="020B0502020202020204" pitchFamily="34" charset="0"/>
              </a:rPr>
              <a:t>–</a:t>
            </a:r>
            <a:r>
              <a:rPr lang="uk-UA" sz="2400" b="1" dirty="0" smtClean="0">
                <a:latin typeface="Century Gothic" panose="020B0502020202020204" pitchFamily="34" charset="0"/>
              </a:rPr>
              <a:t> </a:t>
            </a:r>
            <a:r>
              <a:rPr lang="uk-UA" sz="2400" b="1" dirty="0">
                <a:latin typeface="Century Gothic" panose="020B0502020202020204" pitchFamily="34" charset="0"/>
              </a:rPr>
              <a:t>були студентами греко-католицької духовної семінарії у Львові. Як і </a:t>
            </a:r>
            <a:r>
              <a:rPr lang="uk-UA" sz="2400" b="1" dirty="0" smtClean="0">
                <a:latin typeface="Century Gothic" panose="020B0502020202020204" pitchFamily="34" charset="0"/>
              </a:rPr>
              <a:t>національні </a:t>
            </a:r>
            <a:r>
              <a:rPr lang="uk-UA" sz="2400" b="1" dirty="0" err="1">
                <a:latin typeface="Century Gothic" panose="020B0502020202020204" pitchFamily="34" charset="0"/>
              </a:rPr>
              <a:t>будителі</a:t>
            </a:r>
            <a:r>
              <a:rPr lang="uk-UA" sz="2400" b="1" dirty="0">
                <a:latin typeface="Century Gothic" panose="020B0502020202020204" pitchFamily="34" charset="0"/>
              </a:rPr>
              <a:t> по всій Європі, вони збирали фольклор та захоплювалися історією</a:t>
            </a:r>
            <a:r>
              <a:rPr lang="uk-UA" sz="2400" b="1" dirty="0" smtClean="0">
                <a:latin typeface="Century Gothic" panose="020B0502020202020204" pitchFamily="34" charset="0"/>
              </a:rPr>
              <a:t>. Їх </a:t>
            </a:r>
            <a:r>
              <a:rPr lang="uk-UA" sz="2400" b="1" dirty="0">
                <a:latin typeface="Century Gothic" panose="020B0502020202020204" pitchFamily="34" charset="0"/>
              </a:rPr>
              <a:t>надихала культурна діяльність інших слов’ян імперії Габсбургів, а їхні ідеї </a:t>
            </a:r>
            <a:r>
              <a:rPr lang="uk-UA" sz="2400" b="1" dirty="0" smtClean="0">
                <a:latin typeface="Century Gothic" panose="020B0502020202020204" pitchFamily="34" charset="0"/>
              </a:rPr>
              <a:t>брали свій </a:t>
            </a:r>
            <a:r>
              <a:rPr lang="uk-UA" sz="2400" b="1" dirty="0">
                <a:latin typeface="Century Gothic" panose="020B0502020202020204" pitchFamily="34" charset="0"/>
              </a:rPr>
              <a:t>початок у роботах українських </a:t>
            </a:r>
            <a:r>
              <a:rPr lang="uk-UA" sz="2400" b="1" dirty="0" err="1">
                <a:latin typeface="Century Gothic" panose="020B0502020202020204" pitchFamily="34" charset="0"/>
              </a:rPr>
              <a:t>будителів</a:t>
            </a:r>
            <a:r>
              <a:rPr lang="uk-UA" sz="2400" b="1" dirty="0">
                <a:latin typeface="Century Gothic" panose="020B0502020202020204" pitchFamily="34" charset="0"/>
              </a:rPr>
              <a:t> Наддніпрянщини, таких як “Енеїда</a:t>
            </a:r>
            <a:r>
              <a:rPr lang="uk-UA" sz="2400" b="1" dirty="0" smtClean="0">
                <a:latin typeface="Century Gothic" panose="020B0502020202020204" pitchFamily="34" charset="0"/>
              </a:rPr>
              <a:t>” Івана </a:t>
            </a:r>
            <a:r>
              <a:rPr lang="uk-UA" sz="2400" b="1" dirty="0">
                <a:latin typeface="Century Gothic" panose="020B0502020202020204" pitchFamily="34" charset="0"/>
              </a:rPr>
              <a:t>Котляревського, збірки українських народних пісень, опубліковані в </a:t>
            </a:r>
            <a:r>
              <a:rPr lang="uk-UA" sz="2400" b="1" dirty="0" smtClean="0">
                <a:latin typeface="Century Gothic" panose="020B0502020202020204" pitchFamily="34" charset="0"/>
              </a:rPr>
              <a:t>Російській імперії</a:t>
            </a:r>
            <a:r>
              <a:rPr lang="uk-UA" sz="2400" b="1" dirty="0">
                <a:latin typeface="Century Gothic" panose="020B0502020202020204" pitchFamily="34" charset="0"/>
              </a:rPr>
              <a:t>, та твори харківських романтиків. 1836 року члени “Руської трійці” видали </a:t>
            </a:r>
            <a:r>
              <a:rPr lang="uk-UA" sz="2400" b="1" dirty="0" smtClean="0">
                <a:latin typeface="Century Gothic" panose="020B0502020202020204" pitchFamily="34" charset="0"/>
              </a:rPr>
              <a:t>в Буді </a:t>
            </a:r>
            <a:r>
              <a:rPr lang="uk-UA" sz="2400" b="1" dirty="0">
                <a:latin typeface="Century Gothic" panose="020B0502020202020204" pitchFamily="34" charset="0"/>
              </a:rPr>
              <a:t>свій перший та останній альманах –</a:t>
            </a:r>
            <a:r>
              <a:rPr lang="uk-UA" sz="2400" b="1" dirty="0" smtClean="0">
                <a:latin typeface="Century Gothic" panose="020B0502020202020204" pitchFamily="34" charset="0"/>
              </a:rPr>
              <a:t> </a:t>
            </a:r>
            <a:r>
              <a:rPr lang="uk-UA" sz="2400" b="1" dirty="0">
                <a:latin typeface="Century Gothic" panose="020B0502020202020204" pitchFamily="34" charset="0"/>
              </a:rPr>
              <a:t>“Русалка </a:t>
            </a:r>
            <a:r>
              <a:rPr lang="uk-UA" sz="2400" b="1" dirty="0" err="1">
                <a:latin typeface="Century Gothic" panose="020B0502020202020204" pitchFamily="34" charset="0"/>
              </a:rPr>
              <a:t>Дністровая</a:t>
            </a:r>
            <a:r>
              <a:rPr lang="uk-UA" sz="2400" b="1" dirty="0">
                <a:latin typeface="Century Gothic" panose="020B0502020202020204" pitchFamily="34" charset="0"/>
              </a:rPr>
              <a:t>”…» (Плохій </a:t>
            </a:r>
            <a:r>
              <a:rPr lang="en-US" sz="2400" b="1" dirty="0">
                <a:latin typeface="Century Gothic" panose="020B0502020202020204" pitchFamily="34" charset="0"/>
              </a:rPr>
              <a:t>C. </a:t>
            </a:r>
            <a:r>
              <a:rPr lang="uk-UA" sz="2400" b="1" dirty="0" smtClean="0">
                <a:latin typeface="Century Gothic" panose="020B0502020202020204" pitchFamily="34" charset="0"/>
              </a:rPr>
              <a:t>Брама Європи </a:t>
            </a:r>
            <a:r>
              <a:rPr lang="uk-UA" sz="2400" b="1" dirty="0">
                <a:latin typeface="Century Gothic" panose="020B0502020202020204" pitchFamily="34" charset="0"/>
              </a:rPr>
              <a:t>/ пер. </a:t>
            </a:r>
            <a:r>
              <a:rPr lang="uk-UA" sz="2400" b="1" dirty="0" smtClean="0">
                <a:noFill/>
                <a:latin typeface="Century Gothic" panose="020B0502020202020204" pitchFamily="34" charset="0"/>
              </a:rPr>
              <a:t>з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8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публікацій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 потреби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628800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uk-UA" sz="2400" b="1" dirty="0" smtClean="0">
                <a:latin typeface="Century Gothic" panose="020B0502020202020204" pitchFamily="34" charset="0"/>
              </a:rPr>
              <a:t>з </a:t>
            </a:r>
            <a:r>
              <a:rPr lang="uk-UA" sz="2400" b="1" dirty="0" err="1">
                <a:latin typeface="Century Gothic" panose="020B0502020202020204" pitchFamily="34" charset="0"/>
              </a:rPr>
              <a:t>англ</a:t>
            </a:r>
            <a:r>
              <a:rPr lang="uk-UA" sz="2400" b="1" dirty="0">
                <a:latin typeface="Century Gothic" panose="020B0502020202020204" pitchFamily="34" charset="0"/>
              </a:rPr>
              <a:t>. Романа </a:t>
            </a:r>
            <a:r>
              <a:rPr lang="uk-UA" sz="2400" b="1" dirty="0" err="1">
                <a:latin typeface="Century Gothic" panose="020B0502020202020204" pitchFamily="34" charset="0"/>
              </a:rPr>
              <a:t>Клочка</a:t>
            </a:r>
            <a:r>
              <a:rPr lang="uk-UA" sz="2400" b="1" dirty="0">
                <a:latin typeface="Century Gothic" panose="020B0502020202020204" pitchFamily="34" charset="0"/>
              </a:rPr>
              <a:t>. Перероб. і </a:t>
            </a:r>
            <a:r>
              <a:rPr lang="uk-UA" sz="2400" b="1" dirty="0" err="1">
                <a:latin typeface="Century Gothic" panose="020B0502020202020204" pitchFamily="34" charset="0"/>
              </a:rPr>
              <a:t>доп</a:t>
            </a:r>
            <a:r>
              <a:rPr lang="uk-UA" sz="2400" b="1" dirty="0">
                <a:latin typeface="Century Gothic" panose="020B0502020202020204" pitchFamily="34" charset="0"/>
              </a:rPr>
              <a:t>. вид. Харків: Книжковий </a:t>
            </a:r>
            <a:r>
              <a:rPr lang="uk-UA" sz="2400" b="1" dirty="0" smtClean="0">
                <a:latin typeface="Century Gothic" panose="020B0502020202020204" pitchFamily="34" charset="0"/>
              </a:rPr>
              <a:t>Клуб «</a:t>
            </a:r>
            <a:r>
              <a:rPr lang="uk-UA" sz="2400" b="1" dirty="0">
                <a:latin typeface="Century Gothic" panose="020B0502020202020204" pitchFamily="34" charset="0"/>
              </a:rPr>
              <a:t>Клуб Сімейного Дозвілля», 2021. С. 224</a:t>
            </a:r>
            <a:r>
              <a:rPr lang="uk-UA" sz="2400" b="1" dirty="0" smtClean="0">
                <a:latin typeface="Century Gothic" panose="020B0502020202020204" pitchFamily="34" charset="0"/>
              </a:rPr>
              <a:t>).</a:t>
            </a:r>
          </a:p>
          <a:p>
            <a:pPr algn="just">
              <a:lnSpc>
                <a:spcPts val="3200"/>
              </a:lnSpc>
            </a:pPr>
            <a:r>
              <a:rPr lang="uk-UA" sz="2400" b="1" dirty="0">
                <a:latin typeface="Century Gothic" panose="020B0502020202020204" pitchFamily="34" charset="0"/>
              </a:rPr>
              <a:t>І</a:t>
            </a:r>
            <a:r>
              <a:rPr lang="en-US" sz="2400" b="1" dirty="0">
                <a:latin typeface="Century Gothic" panose="020B0502020202020204" pitchFamily="34" charset="0"/>
              </a:rPr>
              <a:t>V. «…</a:t>
            </a:r>
            <a:r>
              <a:rPr lang="uk-UA" sz="2400" b="1" dirty="0">
                <a:latin typeface="Century Gothic" panose="020B0502020202020204" pitchFamily="34" charset="0"/>
              </a:rPr>
              <a:t>Біографія і творчість [Тараса] Шевченка засвідчують, що українська ідея </a:t>
            </a:r>
            <a:r>
              <a:rPr lang="uk-UA" sz="2400" b="1" dirty="0" smtClean="0">
                <a:latin typeface="Century Gothic" panose="020B0502020202020204" pitchFamily="34" charset="0"/>
              </a:rPr>
              <a:t>постала </a:t>
            </a:r>
            <a:r>
              <a:rPr lang="uk-UA" sz="2400" b="1" dirty="0">
                <a:latin typeface="Century Gothic" panose="020B0502020202020204" pitchFamily="34" charset="0"/>
              </a:rPr>
              <a:t>внаслідок експорту західних ідеологій у Східну Європу. Цей західний </a:t>
            </a:r>
            <a:r>
              <a:rPr lang="uk-UA" sz="2400" b="1" dirty="0" smtClean="0">
                <a:latin typeface="Century Gothic" panose="020B0502020202020204" pitchFamily="34" charset="0"/>
              </a:rPr>
              <a:t>експорт дістався </a:t>
            </a:r>
            <a:r>
              <a:rPr lang="uk-UA" sz="2400" b="1" dirty="0">
                <a:latin typeface="Century Gothic" panose="020B0502020202020204" pitchFamily="34" charset="0"/>
              </a:rPr>
              <a:t>в Україну обхідними шляхами, тому його нелегко помітити. Але його </a:t>
            </a:r>
            <a:r>
              <a:rPr lang="uk-UA" sz="2400" b="1" dirty="0" smtClean="0">
                <a:latin typeface="Century Gothic" panose="020B0502020202020204" pitchFamily="34" charset="0"/>
              </a:rPr>
              <a:t>не вдасться </a:t>
            </a:r>
            <a:r>
              <a:rPr lang="uk-UA" sz="2400" b="1" dirty="0">
                <a:latin typeface="Century Gothic" panose="020B0502020202020204" pitchFamily="34" charset="0"/>
              </a:rPr>
              <a:t>заперечити. Західний вимір української ідентичності визнавали навіть </a:t>
            </a:r>
            <a:r>
              <a:rPr lang="uk-UA" sz="2400" b="1" dirty="0" smtClean="0">
                <a:latin typeface="Century Gothic" panose="020B0502020202020204" pitchFamily="34" charset="0"/>
              </a:rPr>
              <a:t>противники </a:t>
            </a:r>
            <a:r>
              <a:rPr lang="uk-UA" sz="2400" b="1" dirty="0">
                <a:latin typeface="Century Gothic" panose="020B0502020202020204" pitchFamily="34" charset="0"/>
              </a:rPr>
              <a:t>українського руху, які назагал намагалися виставити його малоцікавим </a:t>
            </a:r>
            <a:r>
              <a:rPr lang="uk-UA" sz="2400" b="1" dirty="0" smtClean="0">
                <a:latin typeface="Century Gothic" panose="020B0502020202020204" pitchFamily="34" charset="0"/>
              </a:rPr>
              <a:t>і провінційним</a:t>
            </a:r>
            <a:r>
              <a:rPr lang="uk-UA" sz="2400" b="1" dirty="0">
                <a:latin typeface="Century Gothic" panose="020B0502020202020204" pitchFamily="34" charset="0"/>
              </a:rPr>
              <a:t>…» (Грицак Я. Подолати минуле: глобальна історія України. Київ: </a:t>
            </a:r>
            <a:r>
              <a:rPr lang="uk-UA" sz="2400" b="1" dirty="0" smtClean="0">
                <a:latin typeface="Century Gothic" panose="020B0502020202020204" pitchFamily="34" charset="0"/>
              </a:rPr>
              <a:t>Портал</a:t>
            </a:r>
            <a:r>
              <a:rPr lang="uk-UA" sz="2400" b="1" dirty="0">
                <a:latin typeface="Century Gothic" panose="020B0502020202020204" pitchFamily="34" charset="0"/>
              </a:rPr>
              <a:t>, 2021. С. 166).</a:t>
            </a:r>
          </a:p>
        </p:txBody>
      </p:sp>
    </p:spTree>
    <p:extLst>
      <p:ext uri="{BB962C8B-B14F-4D97-AF65-F5344CB8AC3E}">
        <p14:creationId xmlns:p14="http://schemas.microsoft.com/office/powerpoint/2010/main" val="260613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публікацій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 потреби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89756" y="1628800"/>
            <a:ext cx="8964488" cy="5221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</a:pPr>
            <a:r>
              <a:rPr lang="uk-UA" sz="22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1.</a:t>
            </a:r>
            <a:r>
              <a:rPr lang="uk-UA" sz="22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Як </a:t>
            </a:r>
            <a:r>
              <a:rPr lang="uk-UA" sz="22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ви розумієте значення поняття «національна ідея»? Доведіть цитатами </a:t>
            </a:r>
            <a:r>
              <a:rPr lang="uk-UA" sz="22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 уривків</a:t>
            </a:r>
            <a:r>
              <a:rPr lang="uk-UA" sz="22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 Що спільного та відмінного між поняттями «національна ідея» і «</a:t>
            </a:r>
            <a:r>
              <a:rPr lang="uk-UA" sz="22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національний </a:t>
            </a:r>
            <a:r>
              <a:rPr lang="uk-UA" sz="22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проєкт»? Якими, на вашу думку, мають бути складові національної ідеї</a:t>
            </a:r>
            <a:r>
              <a:rPr lang="uk-UA" sz="22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 Поясніть</a:t>
            </a:r>
            <a:r>
              <a:rPr lang="uk-UA" sz="22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 </a:t>
            </a:r>
            <a:endParaRPr lang="uk-UA" sz="2200" b="1" dirty="0" smtClean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algn="just">
              <a:lnSpc>
                <a:spcPts val="2500"/>
              </a:lnSpc>
            </a:pPr>
            <a:r>
              <a:rPr lang="uk-UA" sz="22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2.</a:t>
            </a:r>
            <a:r>
              <a:rPr lang="uk-UA" sz="22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Згадайте події, що відбувалися в Європі й Америці впродовж </a:t>
            </a:r>
            <a:r>
              <a:rPr lang="uk-UA" sz="22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першої </a:t>
            </a:r>
            <a:r>
              <a:rPr lang="uk-UA" sz="22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половини – середини ХІХ ст. Які національні ідеї формувалися в «недержавних» </a:t>
            </a:r>
            <a:r>
              <a:rPr lang="uk-UA" sz="22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 «</a:t>
            </a:r>
            <a:r>
              <a:rPr lang="uk-UA" sz="22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державних» країнах? Свої відповіді аргументуйте фактами</a:t>
            </a:r>
            <a:r>
              <a:rPr lang="uk-UA" sz="22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 </a:t>
            </a:r>
          </a:p>
          <a:p>
            <a:pPr algn="just">
              <a:lnSpc>
                <a:spcPts val="2500"/>
              </a:lnSpc>
            </a:pPr>
            <a:r>
              <a:rPr lang="uk-UA" sz="22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3.</a:t>
            </a:r>
            <a:r>
              <a:rPr lang="uk-UA" sz="22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Які західні </a:t>
            </a:r>
            <a:r>
              <a:rPr lang="uk-UA" sz="22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ідеології </a:t>
            </a:r>
            <a:r>
              <a:rPr lang="uk-UA" sz="22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перейняв український національний рух? Згадайте факти з попередніх </a:t>
            </a:r>
            <a:r>
              <a:rPr lang="uk-UA" sz="22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параграфів</a:t>
            </a:r>
            <a:r>
              <a:rPr lang="uk-UA" sz="22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 Що означає твердження: «Західний експорт дістався в Україну обхідними </a:t>
            </a:r>
            <a:r>
              <a:rPr lang="uk-UA" sz="22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шляхами</a:t>
            </a:r>
            <a:r>
              <a:rPr lang="uk-UA" sz="22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»? </a:t>
            </a:r>
            <a:endParaRPr lang="uk-UA" sz="2200" b="1" dirty="0" smtClean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algn="just">
              <a:lnSpc>
                <a:spcPts val="2500"/>
              </a:lnSpc>
            </a:pPr>
            <a:r>
              <a:rPr lang="uk-UA" sz="22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4.</a:t>
            </a:r>
            <a:r>
              <a:rPr lang="uk-UA" sz="22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Яку роль відіграли «Руська трійця», Кирило-</a:t>
            </a:r>
            <a:r>
              <a:rPr lang="uk-UA" sz="2200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Мефодіївське</a:t>
            </a:r>
            <a:r>
              <a:rPr lang="uk-UA" sz="22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братство, </a:t>
            </a:r>
            <a:r>
              <a:rPr lang="uk-UA" sz="22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події </a:t>
            </a:r>
            <a:r>
              <a:rPr lang="uk-UA" sz="22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«Весни народів» у формуванні української національної ідеї?</a:t>
            </a:r>
          </a:p>
        </p:txBody>
      </p:sp>
    </p:spTree>
    <p:extLst>
      <p:ext uri="{BB962C8B-B14F-4D97-AF65-F5344CB8AC3E}">
        <p14:creationId xmlns:p14="http://schemas.microsoft.com/office/powerpoint/2010/main" val="405863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Розгляньте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зображення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фрагментів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першої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строфи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«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Енеїди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»</a:t>
            </a:r>
            <a:b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Івана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Котляревського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передмови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до «Русалки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Дністрової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»,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першої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сторінки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«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Зорі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Галицької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». 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скориставшись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покликаннями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й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6214092" y="4131578"/>
            <a:ext cx="2929907" cy="2144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uk-UA" sz="2400" b="1" dirty="0">
                <a:latin typeface="Century Gothic" panose="020B0502020202020204" pitchFamily="34" charset="0"/>
              </a:rPr>
              <a:t>Фрагмент першої строфи з книжки «Енеїда».</a:t>
            </a:r>
          </a:p>
          <a:p>
            <a:pPr algn="ctr">
              <a:lnSpc>
                <a:spcPts val="3200"/>
              </a:lnSpc>
            </a:pPr>
            <a:r>
              <a:rPr lang="uk-UA" sz="2400" b="1" dirty="0">
                <a:latin typeface="Century Gothic" panose="020B0502020202020204" pitchFamily="34" charset="0"/>
              </a:rPr>
              <a:t>Автор </a:t>
            </a:r>
            <a:r>
              <a:rPr lang="uk-UA" sz="2400" b="1" dirty="0" smtClean="0">
                <a:latin typeface="Century Gothic" panose="020B0502020202020204" pitchFamily="34" charset="0"/>
              </a:rPr>
              <a:t>– </a:t>
            </a:r>
            <a:r>
              <a:rPr lang="uk-UA" sz="2400" b="1" dirty="0">
                <a:latin typeface="Century Gothic" panose="020B0502020202020204" pitchFamily="34" charset="0"/>
              </a:rPr>
              <a:t>Іван Котляревський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9042" b="8256"/>
          <a:stretch/>
        </p:blipFill>
        <p:spPr>
          <a:xfrm>
            <a:off x="-1" y="1477096"/>
            <a:ext cx="6204785" cy="538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05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Розгляньте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зображення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фрагментів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першої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строфи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«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Енеїди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»</a:t>
            </a:r>
            <a:b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Івана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Котляревського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передмови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до «Русалки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Дністрової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»,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першої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сторінки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«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Зорі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Галицької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». 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скориставшись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покликаннями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й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4644008" y="4941168"/>
            <a:ext cx="4499992" cy="1733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Фрагмент </a:t>
            </a:r>
            <a:r>
              <a:rPr lang="ru-RU" sz="2400" b="1" dirty="0" err="1">
                <a:latin typeface="Century Gothic" panose="020B0502020202020204" pitchFamily="34" charset="0"/>
              </a:rPr>
              <a:t>передмови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до «</a:t>
            </a:r>
            <a:r>
              <a:rPr lang="ru-RU" sz="2400" b="1" dirty="0">
                <a:latin typeface="Century Gothic" panose="020B0502020202020204" pitchFamily="34" charset="0"/>
              </a:rPr>
              <a:t>Русалки </a:t>
            </a:r>
            <a:r>
              <a:rPr lang="ru-RU" sz="2400" b="1" dirty="0" err="1">
                <a:latin typeface="Century Gothic" panose="020B0502020202020204" pitchFamily="34" charset="0"/>
              </a:rPr>
              <a:t>Дністрової</a:t>
            </a:r>
            <a:r>
              <a:rPr lang="ru-RU" sz="2400" b="1" dirty="0">
                <a:latin typeface="Century Gothic" panose="020B0502020202020204" pitchFamily="34" charset="0"/>
              </a:rPr>
              <a:t>».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Ймовірний</a:t>
            </a:r>
            <a:r>
              <a:rPr lang="ru-RU" sz="2400" b="1" dirty="0" smtClean="0">
                <a:latin typeface="Century Gothic" panose="020B0502020202020204" pitchFamily="34" charset="0"/>
              </a:rPr>
              <a:t> автор </a:t>
            </a:r>
            <a:r>
              <a:rPr lang="uk-UA" sz="2400" b="1" dirty="0">
                <a:latin typeface="Century Gothic" panose="020B0502020202020204" pitchFamily="34" charset="0"/>
              </a:rPr>
              <a:t>–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Маркіян</a:t>
            </a:r>
            <a:r>
              <a:rPr lang="ru-RU" sz="2400" b="1" dirty="0">
                <a:latin typeface="Century Gothic" panose="020B0502020202020204" pitchFamily="34" charset="0"/>
              </a:rPr>
              <a:t> Шашкевич</a:t>
            </a:r>
            <a:endParaRPr lang="uk-UA" sz="2400" b="1" dirty="0">
              <a:latin typeface="Century Gothic" panose="020B0502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77418"/>
            <a:ext cx="4644008" cy="541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13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">
  <a:themeElements>
    <a:clrScheme name="Інше 3">
      <a:dk1>
        <a:sysClr val="windowText" lastClr="000000"/>
      </a:dk1>
      <a:lt1>
        <a:srgbClr val="989FB1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дул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4050</TotalTime>
  <Words>1810</Words>
  <Application>Microsoft Office PowerPoint</Application>
  <PresentationFormat>Екран (4:3)</PresentationFormat>
  <Paragraphs>62</Paragraphs>
  <Slides>18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7" baseType="lpstr">
      <vt:lpstr>Arial</vt:lpstr>
      <vt:lpstr>Calibri</vt:lpstr>
      <vt:lpstr>Century Gothic</vt:lpstr>
      <vt:lpstr>Corbel</vt:lpstr>
      <vt:lpstr>Times New Roman</vt:lpstr>
      <vt:lpstr>Wingdings</vt:lpstr>
      <vt:lpstr>Wingdings 2</vt:lpstr>
      <vt:lpstr>Wingdings 3</vt:lpstr>
      <vt:lpstr>Модуль</vt:lpstr>
      <vt:lpstr>Презентація PowerPoint</vt:lpstr>
      <vt:lpstr>Прочитайте уривки з публікацій істориків. Обміркуйте відповіді на запитання і виконайте завдання,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Прочитайте уривки з публікацій істориків. Обміркуйте відповіді на запитання і виконайте завдання,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Прочитайте уривки з публікацій істориків. Обміркуйте відповіді на запитання і виконайте завдання,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Прочитайте уривки з публікацій істориків. Обміркуйте відповіді на запитання і виконайте завдання,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Прочитайте уривки з публікацій істориків. Обміркуйте відповіді на запитання і виконайте завдання,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Прочитайте уривки з публікацій істориків. Обміркуйте відповіді на запитання і виконайте завдання,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Розгляньте зображення фрагментів текстів першої строфи «Енеїди» Івана Котляревського, передмови до «Русалки Дністрової», першої сторінки «Зорі Галицької». Прочитайте тексти, за потреби скориставшись покликаннями, й обміркуйте відповіді на запитання.</vt:lpstr>
      <vt:lpstr>Розгляньте зображення фрагментів текстів першої строфи «Енеїди» Івана Котляревського, передмови до «Русалки Дністрової», першої сторінки «Зорі Галицької». Прочитайте тексти, за потреби скориставшись покликаннями, й обміркуйте відповіді на запитання.</vt:lpstr>
      <vt:lpstr>Розгляньте зображення фрагментів текстів першої строфи «Енеїди» Івана Котляревського, передмови до «Русалки Дністрової», першої сторінки «Зорі Галицької». Прочитайте тексти, за потреби скориставшись покликаннями, й обміркуйте відповіді на запитання.</vt:lpstr>
      <vt:lpstr>Розгляньте зображення фрагментів текстів першої строфи «Енеїди» Івана Котляревського, передмови до «Русалки Дністрової», першої сторінки «Зорі Галицької». Прочитайте тексти, за потреби скориставшись покликаннями, й обміркуйте відповіді на запитання.</vt:lpstr>
      <vt:lpstr>Виконайте пізнавальні завдання та / або вправи, навчаючись самостійно,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Виконайте пізнавальні завдання та / або вправи, навчаючись самостійно,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Виконайте пізнавальні завдання та / або вправи, навчаючись самостійно,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Виконайте пізнавальні завдання та / або вправи, навчаючись самостійно,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Виконайте пізнавальні завдання та / або вправи, навчаючись самостійно,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Виконайте пізнавальні завдання та / або вправи, навчаючись самостійно,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Домашнє завдання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14. Практична робота</dc:title>
  <dc:creator>Анатолій Олегович Гель</dc:creator>
  <cp:lastModifiedBy>Користувач Windows</cp:lastModifiedBy>
  <cp:revision>813</cp:revision>
  <dcterms:created xsi:type="dcterms:W3CDTF">2010-02-23T11:30:32Z</dcterms:created>
  <dcterms:modified xsi:type="dcterms:W3CDTF">2026-07-26T18:19:04Z</dcterms:modified>
</cp:coreProperties>
</file>