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28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EAC02190-386B-014B-4DC5-31FE320674A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3223A54E-0847-8F9D-F799-A660FE6E38B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203AE9C7-07D9-4281-97EC-9CAA4816FA98}" type="datetime1">
              <a:rPr lang="en-US"/>
              <a:pPr lvl="0"/>
              <a:t>8/29/2026</a:t>
            </a:fld>
            <a:endParaRPr lang="en-US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DEE3D0EB-EC8E-D3E9-A58C-783276555F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60640" y="1143000"/>
            <a:ext cx="1736729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CAC3F05F-E7AC-C299-AC39-63BCA82ED24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08C6DE3-3756-3FC2-A164-D4C2249E1DB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E09D48E-9CB0-83A1-52CB-AAC138F5551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B4C20815-51FE-4360-93E5-47C4A2BDAE8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5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t-PT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t-PT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t-PT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t-PT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pt-PT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C3E75560-806A-09D2-7B09-82DC50981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FC848A42-D594-C703-9C15-2C312FD8FB8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8070160-3B68-7607-CD56-DBD0A8F73C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B2609EE-A03A-4BF4-82FC-E06DF42FED69}" type="slidenum"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DD931-865E-3EC8-B8B8-9C021630C83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4350" y="1995312"/>
            <a:ext cx="5829300" cy="4244626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4EA3F5-0624-6B48-CD7B-341E43F977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57250" y="6403625"/>
            <a:ext cx="5143499" cy="2943572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t-PT"/>
              <a:t>Clique para editar o estilo de subtítulo do Modelo Global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2FE0A-C5F8-2806-2BBA-EC58C11435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556CAA-0CAD-4EC0-8C8C-AA3562F04714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925A5-4A7D-DA06-A3D3-7ACA2BA52C4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61E74-3256-E0A5-455F-0CD8725761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42C1B4-2CF3-484B-8E5F-AD5FBF8C2297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74527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41AB5-C43F-4C7D-F709-27460F49515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974C25-792C-5808-7152-C12894A6239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55744-5335-0273-BBFB-E501D67E74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992E1F-5683-49B6-961A-285EC6CF4578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C8F45-0A6E-07EC-7FC3-4A0A714AED8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2B454-9069-87DA-5564-0B7CCFF0FF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FF0027-F8B0-42E5-BF77-FC5671AFA9E1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558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21122-DB68-8185-2871-9FE8D755B4A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4907758" y="649114"/>
            <a:ext cx="1478758" cy="1033215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164239-C435-A621-F6CE-015A868A34F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71492" y="649114"/>
            <a:ext cx="4350541" cy="1033215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9B147-ED1D-B0FC-3824-CD9B880095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A1B9A0-1E80-4C0B-AB0F-D219D7AF24FB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F2A6F-CCF3-7E92-1ED4-500BC6F680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8BDF0-6292-7A38-CE57-70997DCCCF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9880C8-480C-4929-BC5A-AFE1B9AAD736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216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4622-CDFC-2CEC-0125-8A4D8ED59A5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7AE69-F66A-D22B-6AD0-A810078CB1E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EECF0-59AF-FBF2-AF68-0C56EBD069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65995E-C5C0-4A58-8191-0A69C5366B3D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3F6A4-4F5D-4115-8F7E-3D15CA0365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78DA0-D97E-96C6-1547-9CD34FCBA3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48F332-93FE-4F85-A7BA-8D153D33649C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4960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33CCF-3608-6019-AD1E-A4F94FD9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7916" y="3039538"/>
            <a:ext cx="5915025" cy="5071527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B28C0-7B4C-5235-BB8B-5B508D7A22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7916" y="8159044"/>
            <a:ext cx="5915025" cy="2667003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2BC84-E8C3-927A-C928-8A06663EF8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9B0082-DA5E-4949-9094-9427A2756BA2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F3216-1632-4DC2-A019-1AF8BA6A13C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361DC-5EFE-DA48-3D14-00C010701B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F2CA3B-9353-4D11-82E2-439E8234C75D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114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66A9B-E819-73B9-E90D-80E7ACC23AB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2807E-4598-C8BE-9936-E6B10E5D270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492" y="3245553"/>
            <a:ext cx="2914650" cy="77357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3719B-D8DD-22B9-1E5F-2B77BF49653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471867" y="3245553"/>
            <a:ext cx="2914650" cy="77357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3E8DB-A4E4-26EE-D26A-443FC2F117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AA173D-D908-464D-8117-C047AC3B3822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D846D1-5B0A-5D83-03C7-6892CDB1D2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8CB835-B0C6-1953-A8F2-C2F2D74235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21154D-ED44-4F99-81BD-65B1EF26F7B4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782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4E82-CF8C-FD13-17DE-C013FB1A29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649114"/>
            <a:ext cx="5915025" cy="235655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C3C11-9408-3AEA-1D9B-D2CAC5D17C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2379" y="2988734"/>
            <a:ext cx="2901254" cy="146473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F5A13-C7E3-F932-208D-9FDA2B36820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72379" y="4453466"/>
            <a:ext cx="2901254" cy="655037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33E31-0089-071B-5013-088833E7EC5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471867" y="2988734"/>
            <a:ext cx="2915546" cy="146473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6890D6-ECFC-70CF-53C9-BBD1960F23E7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3471867" y="4453466"/>
            <a:ext cx="2915546" cy="655037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A058A0-33C6-13C7-DDF1-1307FEDCC7B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FCBF32-0E5D-48F3-AA18-B77CDDC36B91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EC33B1-EB1B-EEC7-89DB-98D54A4B2A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B2943-8BF8-16F5-431E-114968EE37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13A408-7C1D-4DE6-82C3-DB382B59AA13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315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B0688-4188-5D9E-87BD-ABA4CB7F37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A092C1-4B07-536F-843C-777703A9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CAF903-03FF-42CE-9EFA-DCC266A138C8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A9D63E-65D8-6CE9-5EB6-E576E1665FC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FBE4EC-A937-DAA4-7183-008DC18793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E0A065-7932-4CE2-8B5A-B0F67B6E67A1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657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14577-A306-41D1-5868-944A87D8074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17A6DC-73E0-44C8-A2C2-1641245D968C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02C01C-30CE-D861-C1B8-7F543F02DA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2C3B8-7375-CE3F-2D4A-DDBD8F308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C6868E-75E9-4CC6-9B08-FEF2BB985111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136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745E6-5E5B-252F-2DB0-6BE623A79D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812801"/>
            <a:ext cx="2211887" cy="2844798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9C15-D0B7-46CF-DD9A-12FBFAA34F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15546" y="1755428"/>
            <a:ext cx="3471867" cy="866422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14126-346F-C2CD-2A55-022F9575B57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3657600"/>
            <a:ext cx="2211887" cy="677615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B7235-F50F-665B-1DAD-102AAF7ABF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1904BD-3ADE-423A-BD42-677AE34BCD18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965CF-4CA7-96D4-B064-F467F02FB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AD776-22AA-78B9-AC0D-F9173F574F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0D4B06-4221-4D85-836A-E4A18361A77E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6272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E3D6D-D3EC-C03C-E483-8493545705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812801"/>
            <a:ext cx="2211887" cy="2844798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3304C-0D83-9536-CA85-6933E87295B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915546" y="1755428"/>
            <a:ext cx="3471867" cy="866422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t-PT"/>
              <a:t>Clique no ícone para adicionar uma imagem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7E523-B0C3-2DB6-9202-9EFC3270145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3657600"/>
            <a:ext cx="2211887" cy="677615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A6C41-55E2-0AAA-3BA3-AD52D9C8ED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0D463E-F072-4C20-A019-BFE8B8741CFF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1E7027-64DC-97EA-5028-097D46B853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17BFCB-27E7-615E-A3A1-27037B7F09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175D02-858C-444F-9832-44C9D463D5E4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86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CFEC1-987A-51CA-E66D-F9384A680F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649114"/>
            <a:ext cx="5915025" cy="23565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D4B81-1BF2-B8AF-5F0A-9D9C3AC1CD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92" y="3245553"/>
            <a:ext cx="5915025" cy="77357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DE2FB-EEF0-ACCC-1129-5D0FB7965E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71492" y="11300182"/>
            <a:ext cx="1543050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28E8868-BE3C-4E9E-BC72-3D196A184D0F}" type="datetime1">
              <a:rPr lang="pt-PT"/>
              <a:pPr lvl="0"/>
              <a:t>29/08/2026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C029C-AF7D-0EEC-AF8C-79CF6394937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2271717" y="11300182"/>
            <a:ext cx="2314574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D6038-8DBF-8532-30CA-E3AAA9A4FF3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4843467" y="11300182"/>
            <a:ext cx="1543050" cy="6491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AB87F31-22B4-44A9-97B0-767A58EEAE7A}" type="slidenum"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t-PT" sz="33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pt-PT" sz="21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pt-P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pt-PT" sz="1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pt-PT" sz="135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pt-PT" sz="135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D943DDDB-5668-6456-D0B2-7ECE3DF0974F}"/>
              </a:ext>
            </a:extLst>
          </p:cNvPr>
          <p:cNvSpPr/>
          <p:nvPr/>
        </p:nvSpPr>
        <p:spPr>
          <a:xfrm>
            <a:off x="0" y="0"/>
            <a:ext cx="6858000" cy="12191996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9D38B">
              <a:alpha val="5098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P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Gráfico 1">
            <a:extLst>
              <a:ext uri="{FF2B5EF4-FFF2-40B4-BE49-F238E27FC236}">
                <a16:creationId xmlns:a16="http://schemas.microsoft.com/office/drawing/2014/main" id="{AA3682E7-E6F7-30F3-663B-C2A6B0E0B274}"/>
              </a:ext>
            </a:extLst>
          </p:cNvPr>
          <p:cNvPicPr>
            <a:picLocks noChangeAspect="1"/>
          </p:cNvPicPr>
          <p:nvPr/>
        </p:nvPicPr>
        <p:blipFill>
          <a:blip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81883" y="-14557"/>
            <a:ext cx="10221766" cy="18481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magem 7">
            <a:extLst>
              <a:ext uri="{FF2B5EF4-FFF2-40B4-BE49-F238E27FC236}">
                <a16:creationId xmlns:a16="http://schemas.microsoft.com/office/drawing/2014/main" id="{48E1DD21-0B2F-8025-0E6E-73F10F5DC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7662" y="212277"/>
            <a:ext cx="3582674" cy="14337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tângulo 5">
            <a:extLst>
              <a:ext uri="{FF2B5EF4-FFF2-40B4-BE49-F238E27FC236}">
                <a16:creationId xmlns:a16="http://schemas.microsoft.com/office/drawing/2014/main" id="{2B558589-BAA0-2C4B-0023-934F0FECF850}"/>
              </a:ext>
            </a:extLst>
          </p:cNvPr>
          <p:cNvSpPr/>
          <p:nvPr/>
        </p:nvSpPr>
        <p:spPr>
          <a:xfrm>
            <a:off x="0" y="184151"/>
            <a:ext cx="107999" cy="1543050"/>
          </a:xfrm>
          <a:prstGeom prst="rect">
            <a:avLst/>
          </a:prstGeom>
          <a:solidFill>
            <a:srgbClr val="8427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Retângulo 9">
            <a:extLst>
              <a:ext uri="{FF2B5EF4-FFF2-40B4-BE49-F238E27FC236}">
                <a16:creationId xmlns:a16="http://schemas.microsoft.com/office/drawing/2014/main" id="{8CEB1D1F-EAD3-C6AE-0EB3-E2B7CF972FA2}"/>
              </a:ext>
            </a:extLst>
          </p:cNvPr>
          <p:cNvSpPr/>
          <p:nvPr/>
        </p:nvSpPr>
        <p:spPr>
          <a:xfrm>
            <a:off x="6750000" y="184151"/>
            <a:ext cx="107999" cy="1543050"/>
          </a:xfrm>
          <a:prstGeom prst="rect">
            <a:avLst/>
          </a:prstGeom>
          <a:solidFill>
            <a:srgbClr val="8427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5FD9890C-D315-0F48-EAE6-D490108A8A1D}"/>
              </a:ext>
            </a:extLst>
          </p:cNvPr>
          <p:cNvSpPr txBox="1"/>
          <p:nvPr/>
        </p:nvSpPr>
        <p:spPr>
          <a:xfrm>
            <a:off x="107999" y="1867533"/>
            <a:ext cx="6642000" cy="5170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27432" tIns="27432" rIns="27432" bIns="27432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i="0" u="none" strike="noStrike" kern="1200" cap="none" spc="0" baseline="0">
                <a:solidFill>
                  <a:srgbClr val="84271E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Title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52470776-E346-2BE3-E5BD-FD6C846EF03F}"/>
              </a:ext>
            </a:extLst>
          </p:cNvPr>
          <p:cNvSpPr txBox="1"/>
          <p:nvPr/>
        </p:nvSpPr>
        <p:spPr>
          <a:xfrm>
            <a:off x="107999" y="2494428"/>
            <a:ext cx="6642000" cy="2246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27432" tIns="27432" rIns="27432" bIns="27432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sng" strike="noStrike" kern="1200" cap="none" spc="0" baseline="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Presenting Author</a:t>
            </a:r>
            <a:r>
              <a:rPr lang="en-US" sz="1100" b="1" i="0" u="none" strike="noStrike" kern="1200" cap="none" spc="0" baseline="3000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1</a:t>
            </a:r>
            <a:r>
              <a:rPr lang="en-US" sz="1100" b="1" i="0" u="none" strike="noStrike" kern="1200" cap="none" spc="0" baseline="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, Author Firstname Lastname</a:t>
            </a:r>
            <a:r>
              <a:rPr lang="en-US" sz="1100" b="1" i="0" u="none" strike="noStrike" kern="1200" cap="none" spc="0" baseline="3000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2</a:t>
            </a:r>
            <a:r>
              <a:rPr lang="en-US" sz="1100" b="1" i="0" u="none" strike="noStrike" kern="1200" cap="none" spc="0" baseline="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, Author Firstname Lastname</a:t>
            </a:r>
            <a:r>
              <a:rPr lang="en-US" sz="1100" b="1" i="0" u="none" strike="noStrike" kern="1200" cap="none" spc="0" baseline="3000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 2 </a:t>
            </a:r>
            <a:r>
              <a:rPr lang="en-US" sz="1100" b="1" i="0" u="none" strike="noStrike" kern="1200" cap="none" spc="0" baseline="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*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1236624B-6BBA-EB31-6CF1-403F75BAF7F6}"/>
              </a:ext>
            </a:extLst>
          </p:cNvPr>
          <p:cNvSpPr txBox="1"/>
          <p:nvPr/>
        </p:nvSpPr>
        <p:spPr>
          <a:xfrm>
            <a:off x="107999" y="2828925"/>
            <a:ext cx="6642000" cy="3170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27432" tIns="27432" rIns="27432" bIns="27432" anchor="ctr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50" b="0" i="0" u="none" strike="noStrike" kern="1200" cap="none" spc="0" baseline="3000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1</a:t>
            </a:r>
            <a:r>
              <a:rPr lang="en-US" sz="850" b="0" i="0" u="none" strike="noStrike" kern="1200" cap="none" spc="0" baseline="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Affiliation 1: Department Name, Institute Name, Address, Country; </a:t>
            </a:r>
            <a:r>
              <a:rPr lang="en-US" sz="850" b="0" i="0" u="none" strike="noStrike" kern="1200" cap="none" spc="0" baseline="3000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2</a:t>
            </a:r>
            <a:r>
              <a:rPr lang="en-US" sz="850" b="0" i="0" u="none" strike="noStrike" kern="1200" cap="none" spc="0" baseline="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Affiliation 2: Department Name, Institute Name, Address, Country. *email of the corresponding author. </a:t>
            </a:r>
            <a:r>
              <a:rPr lang="en-US" sz="850" b="1" i="0" u="none" strike="noStrike" kern="1200" cap="none" spc="0" baseline="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Only one corresponding author and one presenting author are allowed.</a:t>
            </a:r>
          </a:p>
        </p:txBody>
      </p:sp>
      <p:grpSp>
        <p:nvGrpSpPr>
          <p:cNvPr id="10" name="Agrupar 1">
            <a:extLst>
              <a:ext uri="{FF2B5EF4-FFF2-40B4-BE49-F238E27FC236}">
                <a16:creationId xmlns:a16="http://schemas.microsoft.com/office/drawing/2014/main" id="{43416347-7BB3-2655-3C7A-CF9CBE79DE6F}"/>
              </a:ext>
            </a:extLst>
          </p:cNvPr>
          <p:cNvGrpSpPr/>
          <p:nvPr/>
        </p:nvGrpSpPr>
        <p:grpSpPr>
          <a:xfrm>
            <a:off x="5776886" y="666899"/>
            <a:ext cx="660425" cy="566982"/>
            <a:chOff x="5776886" y="666899"/>
            <a:chExt cx="660425" cy="566982"/>
          </a:xfrm>
        </p:grpSpPr>
        <p:sp>
          <p:nvSpPr>
            <p:cNvPr id="11" name="Rounded Rectangle 18">
              <a:extLst>
                <a:ext uri="{FF2B5EF4-FFF2-40B4-BE49-F238E27FC236}">
                  <a16:creationId xmlns:a16="http://schemas.microsoft.com/office/drawing/2014/main" id="{A20558DB-8742-258A-92B7-3DB1507250A5}"/>
                </a:ext>
              </a:extLst>
            </p:cNvPr>
            <p:cNvSpPr/>
            <p:nvPr/>
          </p:nvSpPr>
          <p:spPr>
            <a:xfrm>
              <a:off x="5776886" y="666899"/>
              <a:ext cx="660425" cy="566982"/>
            </a:xfrm>
            <a:custGeom>
              <a:avLst>
                <a:gd name="f0" fmla="val 172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E78F02"/>
            </a:solidFill>
            <a:ln w="6345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30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2" name="TextBox 19">
              <a:extLst>
                <a:ext uri="{FF2B5EF4-FFF2-40B4-BE49-F238E27FC236}">
                  <a16:creationId xmlns:a16="http://schemas.microsoft.com/office/drawing/2014/main" id="{92F65CF6-835E-1DEA-1D6A-7310AE763CFF}"/>
                </a:ext>
              </a:extLst>
            </p:cNvPr>
            <p:cNvSpPr txBox="1"/>
            <p:nvPr/>
          </p:nvSpPr>
          <p:spPr>
            <a:xfrm>
              <a:off x="5851858" y="768800"/>
              <a:ext cx="510482" cy="36317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27432" tIns="27432" rIns="27432" bIns="27432" anchor="ctr" anchorCtr="1" compatLnSpc="1">
              <a:sp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PT" sz="2000" b="1" i="0" u="none" strike="noStrike" kern="1200" cap="none" spc="0" baseline="0">
                  <a:solidFill>
                    <a:srgbClr val="FFFFFF"/>
                  </a:solidFill>
                  <a:uFillTx/>
                  <a:latin typeface="Aptos"/>
                </a:rPr>
                <a:t>PXY</a:t>
              </a:r>
            </a:p>
          </p:txBody>
        </p:sp>
      </p:grpSp>
      <p:grpSp>
        <p:nvGrpSpPr>
          <p:cNvPr id="13" name="Agrupar 52">
            <a:extLst>
              <a:ext uri="{FF2B5EF4-FFF2-40B4-BE49-F238E27FC236}">
                <a16:creationId xmlns:a16="http://schemas.microsoft.com/office/drawing/2014/main" id="{1DE9F946-484F-4899-78D1-B0C1F12C355C}"/>
              </a:ext>
            </a:extLst>
          </p:cNvPr>
          <p:cNvGrpSpPr/>
          <p:nvPr/>
        </p:nvGrpSpPr>
        <p:grpSpPr>
          <a:xfrm>
            <a:off x="107999" y="3210165"/>
            <a:ext cx="6642000" cy="1366515"/>
            <a:chOff x="107999" y="3210165"/>
            <a:chExt cx="6642000" cy="1366515"/>
          </a:xfrm>
        </p:grpSpPr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31495131-C44A-A01C-2838-03894DE27757}"/>
                </a:ext>
              </a:extLst>
            </p:cNvPr>
            <p:cNvSpPr/>
            <p:nvPr/>
          </p:nvSpPr>
          <p:spPr>
            <a:xfrm>
              <a:off x="107999" y="3368923"/>
              <a:ext cx="6642000" cy="1207757"/>
            </a:xfrm>
            <a:custGeom>
              <a:avLst>
                <a:gd name="f0" fmla="val 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528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0AA8CF-64A1-51DF-0E94-85AB9D3FC517}"/>
                </a:ext>
              </a:extLst>
            </p:cNvPr>
            <p:cNvSpPr txBox="1"/>
            <p:nvPr/>
          </p:nvSpPr>
          <p:spPr>
            <a:xfrm>
              <a:off x="2557796" y="3210165"/>
              <a:ext cx="1742416" cy="332402"/>
            </a:xfrm>
            <a:prstGeom prst="rect">
              <a:avLst/>
            </a:prstGeom>
            <a:solidFill>
              <a:srgbClr val="FFFDF9"/>
            </a:solidFill>
            <a:ln cap="flat">
              <a:noFill/>
            </a:ln>
          </p:spPr>
          <p:txBody>
            <a:bodyPr vert="horz" wrap="square" lIns="27432" tIns="27432" rIns="27432" bIns="27432" anchor="t" anchorCtr="1" compatLnSpc="1">
              <a:sp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INTRODUCTION</a:t>
              </a:r>
            </a:p>
          </p:txBody>
        </p:sp>
      </p:grpSp>
      <p:grpSp>
        <p:nvGrpSpPr>
          <p:cNvPr id="16" name="Agrupar 53">
            <a:extLst>
              <a:ext uri="{FF2B5EF4-FFF2-40B4-BE49-F238E27FC236}">
                <a16:creationId xmlns:a16="http://schemas.microsoft.com/office/drawing/2014/main" id="{B98AB26C-0FB3-73C4-FD14-A6892EA0E8FB}"/>
              </a:ext>
            </a:extLst>
          </p:cNvPr>
          <p:cNvGrpSpPr/>
          <p:nvPr/>
        </p:nvGrpSpPr>
        <p:grpSpPr>
          <a:xfrm>
            <a:off x="107999" y="4689198"/>
            <a:ext cx="6642000" cy="1683593"/>
            <a:chOff x="107999" y="4689198"/>
            <a:chExt cx="6642000" cy="1683593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9A018F01-3777-BD31-2D21-8CB21A130F21}"/>
                </a:ext>
              </a:extLst>
            </p:cNvPr>
            <p:cNvSpPr/>
            <p:nvPr/>
          </p:nvSpPr>
          <p:spPr>
            <a:xfrm>
              <a:off x="107999" y="4856616"/>
              <a:ext cx="6642000" cy="1516175"/>
            </a:xfrm>
            <a:custGeom>
              <a:avLst>
                <a:gd name="f0" fmla="val 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528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CC971498-5BE4-0F03-E242-C8D3FCF982C5}"/>
                </a:ext>
              </a:extLst>
            </p:cNvPr>
            <p:cNvSpPr txBox="1"/>
            <p:nvPr/>
          </p:nvSpPr>
          <p:spPr>
            <a:xfrm>
              <a:off x="1938244" y="4689198"/>
              <a:ext cx="2981501" cy="332402"/>
            </a:xfrm>
            <a:prstGeom prst="rect">
              <a:avLst/>
            </a:prstGeom>
            <a:solidFill>
              <a:srgbClr val="FFFDF9"/>
            </a:solidFill>
            <a:ln cap="flat">
              <a:noFill/>
            </a:ln>
          </p:spPr>
          <p:txBody>
            <a:bodyPr vert="horz" wrap="square" lIns="27432" tIns="27432" rIns="27432" bIns="27432" anchor="t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MATERIALS AND METHODS</a:t>
              </a:r>
            </a:p>
          </p:txBody>
        </p:sp>
      </p:grpSp>
      <p:grpSp>
        <p:nvGrpSpPr>
          <p:cNvPr id="19" name="Agrupar 56">
            <a:extLst>
              <a:ext uri="{FF2B5EF4-FFF2-40B4-BE49-F238E27FC236}">
                <a16:creationId xmlns:a16="http://schemas.microsoft.com/office/drawing/2014/main" id="{1B92A89C-D867-410E-123C-EFC19FBE7D2F}"/>
              </a:ext>
            </a:extLst>
          </p:cNvPr>
          <p:cNvGrpSpPr/>
          <p:nvPr/>
        </p:nvGrpSpPr>
        <p:grpSpPr>
          <a:xfrm>
            <a:off x="107999" y="6490374"/>
            <a:ext cx="6642000" cy="4072847"/>
            <a:chOff x="107999" y="6490374"/>
            <a:chExt cx="6642000" cy="4072847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BD08D18B-E5BC-FC1F-8EBA-13FBF2F755D7}"/>
                </a:ext>
              </a:extLst>
            </p:cNvPr>
            <p:cNvSpPr/>
            <p:nvPr/>
          </p:nvSpPr>
          <p:spPr>
            <a:xfrm>
              <a:off x="107999" y="6657792"/>
              <a:ext cx="6642000" cy="3905429"/>
            </a:xfrm>
            <a:custGeom>
              <a:avLst>
                <a:gd name="f0" fmla="val 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528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B33AC1D0-FD1D-B264-75C8-C7C0F9F9D6D7}"/>
                </a:ext>
              </a:extLst>
            </p:cNvPr>
            <p:cNvSpPr txBox="1"/>
            <p:nvPr/>
          </p:nvSpPr>
          <p:spPr>
            <a:xfrm>
              <a:off x="1957300" y="6490374"/>
              <a:ext cx="2943407" cy="332402"/>
            </a:xfrm>
            <a:prstGeom prst="rect">
              <a:avLst/>
            </a:prstGeom>
            <a:solidFill>
              <a:srgbClr val="FFFDF9"/>
            </a:solidFill>
            <a:ln cap="flat">
              <a:noFill/>
            </a:ln>
          </p:spPr>
          <p:txBody>
            <a:bodyPr vert="horz" wrap="square" lIns="27432" tIns="27432" rIns="27432" bIns="27432" anchor="t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RESULTS AND DISCUSSION</a:t>
              </a:r>
            </a:p>
          </p:txBody>
        </p:sp>
      </p:grpSp>
      <p:grpSp>
        <p:nvGrpSpPr>
          <p:cNvPr id="22" name="Agrupar 59">
            <a:extLst>
              <a:ext uri="{FF2B5EF4-FFF2-40B4-BE49-F238E27FC236}">
                <a16:creationId xmlns:a16="http://schemas.microsoft.com/office/drawing/2014/main" id="{B068E260-6271-1F8B-7529-434154C72CC0}"/>
              </a:ext>
            </a:extLst>
          </p:cNvPr>
          <p:cNvGrpSpPr/>
          <p:nvPr/>
        </p:nvGrpSpPr>
        <p:grpSpPr>
          <a:xfrm>
            <a:off x="107999" y="10681645"/>
            <a:ext cx="3235275" cy="1281404"/>
            <a:chOff x="107999" y="10681645"/>
            <a:chExt cx="3235275" cy="1281404"/>
          </a:xfrm>
        </p:grpSpPr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4F36A71A-8DE9-0554-1362-EE19B7A936EB}"/>
                </a:ext>
              </a:extLst>
            </p:cNvPr>
            <p:cNvSpPr/>
            <p:nvPr/>
          </p:nvSpPr>
          <p:spPr>
            <a:xfrm>
              <a:off x="107999" y="10815011"/>
              <a:ext cx="3235275" cy="1148038"/>
            </a:xfrm>
            <a:custGeom>
              <a:avLst>
                <a:gd name="f0" fmla="val 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528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A54B3E47-F775-C696-18D5-47EA4039823B}"/>
                </a:ext>
              </a:extLst>
            </p:cNvPr>
            <p:cNvSpPr txBox="1"/>
            <p:nvPr/>
          </p:nvSpPr>
          <p:spPr>
            <a:xfrm>
              <a:off x="1083801" y="10681645"/>
              <a:ext cx="1283662" cy="270845"/>
            </a:xfrm>
            <a:prstGeom prst="rect">
              <a:avLst/>
            </a:prstGeom>
            <a:solidFill>
              <a:srgbClr val="FFFDF9"/>
            </a:solidFill>
            <a:ln cap="flat">
              <a:noFill/>
            </a:ln>
          </p:spPr>
          <p:txBody>
            <a:bodyPr vert="horz" wrap="square" lIns="27432" tIns="27432" rIns="27432" bIns="27432" anchor="t" anchorCtr="1" compatLnSpc="1">
              <a:sp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PT" sz="14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C</a:t>
              </a:r>
              <a:r>
                <a:rPr lang="en-US" sz="14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ONCLUSIONS</a:t>
              </a:r>
            </a:p>
          </p:txBody>
        </p:sp>
      </p:grpSp>
      <p:grpSp>
        <p:nvGrpSpPr>
          <p:cNvPr id="25" name="Agrupar 66">
            <a:extLst>
              <a:ext uri="{FF2B5EF4-FFF2-40B4-BE49-F238E27FC236}">
                <a16:creationId xmlns:a16="http://schemas.microsoft.com/office/drawing/2014/main" id="{DF62A84B-6E22-EEFD-EDD5-1FECFA4810D1}"/>
              </a:ext>
            </a:extLst>
          </p:cNvPr>
          <p:cNvGrpSpPr/>
          <p:nvPr/>
        </p:nvGrpSpPr>
        <p:grpSpPr>
          <a:xfrm>
            <a:off x="3514725" y="10681645"/>
            <a:ext cx="3235275" cy="1281404"/>
            <a:chOff x="3514725" y="10681645"/>
            <a:chExt cx="3235275" cy="1281404"/>
          </a:xfrm>
        </p:grpSpPr>
        <p:sp>
          <p:nvSpPr>
            <p:cNvPr id="26" name="Rounded Rectangle 4">
              <a:extLst>
                <a:ext uri="{FF2B5EF4-FFF2-40B4-BE49-F238E27FC236}">
                  <a16:creationId xmlns:a16="http://schemas.microsoft.com/office/drawing/2014/main" id="{6DAA6540-7C6A-2928-9549-9B05FBFC7851}"/>
                </a:ext>
              </a:extLst>
            </p:cNvPr>
            <p:cNvSpPr/>
            <p:nvPr/>
          </p:nvSpPr>
          <p:spPr>
            <a:xfrm>
              <a:off x="3514725" y="10815011"/>
              <a:ext cx="3235275" cy="1148038"/>
            </a:xfrm>
            <a:custGeom>
              <a:avLst>
                <a:gd name="f0" fmla="val 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9528" cap="flat">
              <a:solidFill>
                <a:srgbClr val="E78F02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P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27" name="TextBox 14">
              <a:extLst>
                <a:ext uri="{FF2B5EF4-FFF2-40B4-BE49-F238E27FC236}">
                  <a16:creationId xmlns:a16="http://schemas.microsoft.com/office/drawing/2014/main" id="{FDB8C792-520C-1598-4B50-11D241246DBA}"/>
                </a:ext>
              </a:extLst>
            </p:cNvPr>
            <p:cNvSpPr txBox="1"/>
            <p:nvPr/>
          </p:nvSpPr>
          <p:spPr>
            <a:xfrm>
              <a:off x="4189387" y="10681645"/>
              <a:ext cx="1885950" cy="270845"/>
            </a:xfrm>
            <a:prstGeom prst="rect">
              <a:avLst/>
            </a:prstGeom>
            <a:solidFill>
              <a:srgbClr val="FFFDF9"/>
            </a:solidFill>
            <a:ln cap="flat">
              <a:noFill/>
            </a:ln>
          </p:spPr>
          <p:txBody>
            <a:bodyPr vert="horz" wrap="square" lIns="27432" tIns="27432" rIns="27432" bIns="27432" anchor="t" anchorCtr="1" compatLnSpc="1">
              <a:sp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PT" sz="1400" b="0" i="0" u="none" strike="noStrike" kern="1200" cap="none" spc="0" baseline="0">
                  <a:solidFill>
                    <a:srgbClr val="84271E"/>
                  </a:solidFill>
                  <a:uFillTx/>
                  <a:latin typeface="Roboto" pitchFamily="2"/>
                  <a:ea typeface="Roboto" pitchFamily="2"/>
                  <a:cs typeface="Roboto" pitchFamily="2"/>
                </a:rPr>
                <a:t>ACKNOWLEDGMENTS</a:t>
              </a:r>
            </a:p>
          </p:txBody>
        </p:sp>
      </p:grpSp>
      <p:sp>
        <p:nvSpPr>
          <p:cNvPr id="28" name="CaixaDeTexto 69">
            <a:extLst>
              <a:ext uri="{FF2B5EF4-FFF2-40B4-BE49-F238E27FC236}">
                <a16:creationId xmlns:a16="http://schemas.microsoft.com/office/drawing/2014/main" id="{BE3E3AE3-8829-0931-69AF-58596779EFCD}"/>
              </a:ext>
            </a:extLst>
          </p:cNvPr>
          <p:cNvSpPr txBox="1"/>
          <p:nvPr/>
        </p:nvSpPr>
        <p:spPr>
          <a:xfrm>
            <a:off x="276221" y="3640601"/>
            <a:ext cx="3667128" cy="2923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0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Please use </a:t>
            </a:r>
            <a:r>
              <a:rPr lang="en-US" sz="1300" b="1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Roboto</a:t>
            </a:r>
            <a:r>
              <a:rPr lang="en-US" sz="1300" b="0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 font throughout the poster.</a:t>
            </a:r>
          </a:p>
        </p:txBody>
      </p:sp>
      <p:sp>
        <p:nvSpPr>
          <p:cNvPr id="29" name="Retângulo 71">
            <a:extLst>
              <a:ext uri="{FF2B5EF4-FFF2-40B4-BE49-F238E27FC236}">
                <a16:creationId xmlns:a16="http://schemas.microsoft.com/office/drawing/2014/main" id="{DA938519-C48D-9988-9C12-1739ACF650E5}"/>
              </a:ext>
            </a:extLst>
          </p:cNvPr>
          <p:cNvSpPr/>
          <p:nvPr/>
        </p:nvSpPr>
        <p:spPr>
          <a:xfrm rot="5400013">
            <a:off x="5657401" y="10991398"/>
            <a:ext cx="107999" cy="2293196"/>
          </a:xfrm>
          <a:prstGeom prst="rect">
            <a:avLst/>
          </a:prstGeom>
          <a:solidFill>
            <a:srgbClr val="8427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0" name="Retângulo 73">
            <a:extLst>
              <a:ext uri="{FF2B5EF4-FFF2-40B4-BE49-F238E27FC236}">
                <a16:creationId xmlns:a16="http://schemas.microsoft.com/office/drawing/2014/main" id="{2529ED82-6483-A4A7-A5E7-7DB1ABDC7F4A}"/>
              </a:ext>
            </a:extLst>
          </p:cNvPr>
          <p:cNvSpPr/>
          <p:nvPr/>
        </p:nvSpPr>
        <p:spPr>
          <a:xfrm rot="5400013">
            <a:off x="1092606" y="10991398"/>
            <a:ext cx="107999" cy="2293196"/>
          </a:xfrm>
          <a:prstGeom prst="rect">
            <a:avLst/>
          </a:prstGeom>
          <a:solidFill>
            <a:srgbClr val="84271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1" name="Retângulo 75">
            <a:extLst>
              <a:ext uri="{FF2B5EF4-FFF2-40B4-BE49-F238E27FC236}">
                <a16:creationId xmlns:a16="http://schemas.microsoft.com/office/drawing/2014/main" id="{3B9E74FB-EBEA-005D-2865-E2862C3A8556}"/>
              </a:ext>
            </a:extLst>
          </p:cNvPr>
          <p:cNvSpPr/>
          <p:nvPr/>
        </p:nvSpPr>
        <p:spPr>
          <a:xfrm rot="5400013">
            <a:off x="3375004" y="10991398"/>
            <a:ext cx="107999" cy="2293196"/>
          </a:xfrm>
          <a:prstGeom prst="rect">
            <a:avLst/>
          </a:prstGeom>
          <a:solidFill>
            <a:srgbClr val="E78F0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E78F02"/>
              </a:solidFill>
              <a:uFillTx/>
              <a:latin typeface="Calibri"/>
            </a:endParaRPr>
          </a:p>
        </p:txBody>
      </p:sp>
      <p:sp>
        <p:nvSpPr>
          <p:cNvPr id="32" name="CaixaDeTexto 2">
            <a:extLst>
              <a:ext uri="{FF2B5EF4-FFF2-40B4-BE49-F238E27FC236}">
                <a16:creationId xmlns:a16="http://schemas.microsoft.com/office/drawing/2014/main" id="{53267405-6AF4-D5B7-4FF8-F9A76CFD31DE}"/>
              </a:ext>
            </a:extLst>
          </p:cNvPr>
          <p:cNvSpPr txBox="1"/>
          <p:nvPr/>
        </p:nvSpPr>
        <p:spPr>
          <a:xfrm>
            <a:off x="187150" y="4989002"/>
            <a:ext cx="6312240" cy="1292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Official IMMC13 color pallet: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Primary:</a:t>
            </a:r>
            <a:r>
              <a:rPr lang="en-US" sz="1300" b="1" i="0" u="none" strike="noStrike" kern="1200" cap="none" spc="0" baseline="0">
                <a:solidFill>
                  <a:srgbClr val="84271E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 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0" i="0" u="none" strike="noStrike" kern="1200" cap="none" spc="0" baseline="0">
                <a:solidFill>
                  <a:srgbClr val="84271E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#84271E </a:t>
            </a:r>
            <a:r>
              <a:rPr lang="en-US" sz="1300" b="0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and </a:t>
            </a:r>
            <a:r>
              <a:rPr lang="en-US" sz="1300" b="0" i="0" u="none" strike="noStrike" kern="1200" cap="none" spc="0" baseline="0">
                <a:solidFill>
                  <a:srgbClr val="E78F02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#E78F02</a:t>
            </a:r>
            <a:br>
              <a:rPr lang="en-US" sz="1300" b="0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</a:br>
            <a:r>
              <a:rPr lang="en-US" sz="1300" b="1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Secondary: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0" i="0" u="none" strike="noStrike" kern="1200" cap="none" spc="0" baseline="0">
                <a:solidFill>
                  <a:srgbClr val="A85446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#A85446 </a:t>
            </a:r>
            <a:r>
              <a:rPr lang="en-US" sz="1300" b="0" i="0" u="none" strike="noStrike" kern="1200" cap="none" spc="0" baseline="0">
                <a:solidFill>
                  <a:srgbClr val="C47A6D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#C47A6D </a:t>
            </a:r>
            <a:r>
              <a:rPr lang="en-US" sz="1300" b="0" i="0" u="none" strike="noStrike" kern="1200" cap="none" spc="0" baseline="0">
                <a:solidFill>
                  <a:srgbClr val="6B1F18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#6B1F18 </a:t>
            </a:r>
            <a:r>
              <a:rPr lang="en-US" sz="1300" b="0" i="0" u="none" strike="noStrike" kern="1200" cap="none" spc="0" baseline="0">
                <a:solidFill>
                  <a:srgbClr val="501613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#501613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0" i="0" u="none" strike="noStrike" kern="1200" cap="none" spc="0" baseline="0">
                <a:solidFill>
                  <a:srgbClr val="F2B548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#F2B548 </a:t>
            </a:r>
            <a:r>
              <a:rPr lang="en-US" sz="1300" b="0" i="0" u="none" strike="noStrike" kern="1200" cap="none" spc="0" baseline="0">
                <a:solidFill>
                  <a:srgbClr val="F9D38B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#F9D38B </a:t>
            </a:r>
            <a:r>
              <a:rPr lang="en-US" sz="1300" b="0" i="0" u="none" strike="noStrike" kern="1200" cap="none" spc="0" baseline="0">
                <a:solidFill>
                  <a:srgbClr val="C274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#C27400</a:t>
            </a:r>
            <a:r>
              <a:rPr lang="en-US" sz="1300" b="0" i="0" u="none" strike="noStrike" kern="1200" cap="none" spc="0" baseline="0">
                <a:solidFill>
                  <a:srgbClr val="0000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 </a:t>
            </a:r>
            <a:r>
              <a:rPr lang="en-US" sz="1300" b="0" i="0" u="none" strike="noStrike" kern="1200" cap="none" spc="0" baseline="0">
                <a:solidFill>
                  <a:srgbClr val="8C5200"/>
                </a:solidFill>
                <a:uFillTx/>
                <a:latin typeface="Roboto" pitchFamily="2"/>
                <a:ea typeface="Roboto" pitchFamily="2"/>
                <a:cs typeface="Roboto" pitchFamily="2"/>
              </a:rPr>
              <a:t>#8C5200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Office%202013%20-%202022%20Theme</Template>
  <TotalTime>86</TotalTime>
  <Words>108</Words>
  <Application>Microsoft Office PowerPoint</Application>
  <PresentationFormat>Ecrã Panorâmico</PresentationFormat>
  <Paragraphs>16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Roboto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utilizador</dc:creator>
  <cp:lastModifiedBy>Sara Vieira</cp:lastModifiedBy>
  <cp:revision>4</cp:revision>
  <dcterms:created xsi:type="dcterms:W3CDTF">2026-08-18T16:23:53Z</dcterms:created>
  <dcterms:modified xsi:type="dcterms:W3CDTF">2026-08-29T09:46:01Z</dcterms:modified>
</cp:coreProperties>
</file>