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f645754f5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f645754f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States of Matter</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ombre:</a:t>
            </a:r>
            <a:r>
              <a:rPr lang="en" sz="1100">
                <a:solidFill>
                  <a:srgbClr val="000000"/>
                </a:solidFill>
              </a:rPr>
              <a:t>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806225" y="363613"/>
            <a:ext cx="6667500" cy="85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300">
                <a:solidFill>
                  <a:schemeClr val="dk1"/>
                </a:solidFill>
                <a:latin typeface="Londrina Shadow"/>
                <a:ea typeface="Londrina Shadow"/>
                <a:cs typeface="Londrina Shadow"/>
                <a:sym typeface="Londrina Shadow"/>
              </a:rPr>
              <a:t>Por qué algunos </a:t>
            </a:r>
            <a:endParaRPr b="1" sz="4300">
              <a:solidFill>
                <a:schemeClr val="dk1"/>
              </a:solidFill>
              <a:latin typeface="Londrina Shadow"/>
              <a:ea typeface="Londrina Shadow"/>
              <a:cs typeface="Londrina Shadow"/>
              <a:sym typeface="Londrina Shadow"/>
            </a:endParaRPr>
          </a:p>
          <a:p>
            <a:pPr indent="0" lvl="0" marL="0" rtl="0" algn="l">
              <a:lnSpc>
                <a:spcPct val="115000"/>
              </a:lnSpc>
              <a:spcBef>
                <a:spcPts val="0"/>
              </a:spcBef>
              <a:spcAft>
                <a:spcPts val="0"/>
              </a:spcAft>
              <a:buNone/>
            </a:pPr>
            <a:r>
              <a:rPr b="1" lang="en" sz="4300">
                <a:solidFill>
                  <a:schemeClr val="dk1"/>
                </a:solidFill>
                <a:latin typeface="Londrina Shadow"/>
                <a:ea typeface="Londrina Shadow"/>
                <a:cs typeface="Londrina Shadow"/>
                <a:sym typeface="Londrina Shadow"/>
              </a:rPr>
              <a:t>caribús necesitan hielo</a:t>
            </a:r>
            <a:r>
              <a:rPr b="1" lang="en" sz="4300">
                <a:solidFill>
                  <a:schemeClr val="dk1"/>
                </a:solidFill>
                <a:latin typeface="Londrina Shadow"/>
                <a:ea typeface="Londrina Shadow"/>
                <a:cs typeface="Londrina Shadow"/>
                <a:sym typeface="Londrina Shadow"/>
              </a:rPr>
              <a:t> </a:t>
            </a:r>
            <a:endParaRPr b="1" sz="4300">
              <a:solidFill>
                <a:schemeClr val="dk1"/>
              </a:solidFill>
              <a:latin typeface="Londrina Shadow"/>
              <a:ea typeface="Londrina Shadow"/>
              <a:cs typeface="Londrina Shadow"/>
              <a:sym typeface="Londrina Shadow"/>
            </a:endParaRPr>
          </a:p>
        </p:txBody>
      </p:sp>
      <p:sp>
        <p:nvSpPr>
          <p:cNvPr id="59" name="Google Shape;59;p13"/>
          <p:cNvSpPr/>
          <p:nvPr/>
        </p:nvSpPr>
        <p:spPr>
          <a:xfrm>
            <a:off x="692125" y="1897325"/>
            <a:ext cx="6388139"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692100" y="2443138"/>
            <a:ext cx="6388200" cy="64770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None/>
            </a:pPr>
            <a:r>
              <a:rPr lang="en" sz="1600">
                <a:solidFill>
                  <a:schemeClr val="dk1"/>
                </a:solidFill>
                <a:latin typeface="Poppins SemiBold"/>
                <a:ea typeface="Poppins SemiBold"/>
                <a:cs typeface="Poppins SemiBold"/>
                <a:sym typeface="Poppins SemiBold"/>
              </a:rPr>
              <a:t>En el extremo norte, cerca del Polo Norte, hay un grupo de islas.</a:t>
            </a:r>
            <a:r>
              <a:rPr lang="en">
                <a:solidFill>
                  <a:schemeClr val="dk1"/>
                </a:solidFill>
              </a:rPr>
              <a:t> </a:t>
            </a:r>
            <a:r>
              <a:rPr lang="en" sz="1200">
                <a:solidFill>
                  <a:schemeClr val="dk1"/>
                </a:solidFill>
              </a:rPr>
              <a:t>Una isla es un área de tierra completamente rodeada de agua. Estas islas norteñas son muy, muy frias.</a:t>
            </a:r>
            <a:endParaRPr sz="1200">
              <a:solidFill>
                <a:schemeClr val="dk1"/>
              </a:solidFill>
            </a:endParaRPr>
          </a:p>
          <a:p>
            <a:pPr indent="0" lvl="0" marL="0" rtl="0" algn="l">
              <a:lnSpc>
                <a:spcPct val="160000"/>
              </a:lnSpc>
              <a:spcBef>
                <a:spcPts val="0"/>
              </a:spcBef>
              <a:spcAft>
                <a:spcPts val="0"/>
              </a:spcAft>
              <a:buNone/>
            </a:pPr>
            <a:r>
              <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Si visitaras esas islas, probablemente verías caribús. </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Los caribús son animales con astas grandes. Comen</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plantas. Pero no hay muchas plantas que comer en las</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islas, así que tienen que viajar de una isla a otra para </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encontrar suficientes plantas para alimentarse.</a:t>
            </a:r>
            <a:endParaRPr sz="1200">
              <a:solidFill>
                <a:schemeClr val="dk1"/>
              </a:solidFill>
            </a:endParaRPr>
          </a:p>
          <a:p>
            <a:pPr indent="0" lvl="0" marL="0" rtl="0" algn="l">
              <a:lnSpc>
                <a:spcPct val="160000"/>
              </a:lnSpc>
              <a:spcBef>
                <a:spcPts val="0"/>
              </a:spcBef>
              <a:spcAft>
                <a:spcPts val="0"/>
              </a:spcAft>
              <a:buNone/>
            </a:pPr>
            <a:r>
              <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Hacer eso es difícil. Cada isla está rodeada de agua, y cuando es agua líquida es algo mojado que gotea. Para poder cruzar el agua líquida, los caribús tienen que nadar, y tienen que esforzarse mucho para nadar de una isla a otra. ¡Imagínate si tuvieras que nadar 20 minutos para llegar a tu almuerzo! Terminarías muy cansado.</a:t>
            </a:r>
            <a:endParaRPr sz="1200">
              <a:solidFill>
                <a:schemeClr val="dk1"/>
              </a:solidFill>
            </a:endParaRPr>
          </a:p>
          <a:p>
            <a:pPr indent="0" lvl="0" marL="0" rtl="0" algn="l">
              <a:lnSpc>
                <a:spcPct val="160000"/>
              </a:lnSpc>
              <a:spcBef>
                <a:spcPts val="0"/>
              </a:spcBef>
              <a:spcAft>
                <a:spcPts val="0"/>
              </a:spcAft>
              <a:buNone/>
            </a:pPr>
            <a:r>
              <a:t/>
            </a:r>
            <a:endParaRPr sz="1200">
              <a:solidFill>
                <a:schemeClr val="dk1"/>
              </a:solidFill>
            </a:endParaRPr>
          </a:p>
          <a:p>
            <a:pPr indent="0" lvl="0" marL="0" rtl="0" algn="l">
              <a:lnSpc>
                <a:spcPct val="160000"/>
              </a:lnSpc>
              <a:spcBef>
                <a:spcPts val="0"/>
              </a:spcBef>
              <a:spcAft>
                <a:spcPts val="0"/>
              </a:spcAft>
              <a:buNone/>
            </a:pPr>
            <a:r>
              <a:rPr lang="en" sz="1200">
                <a:solidFill>
                  <a:schemeClr val="dk1"/>
                </a:solidFill>
              </a:rPr>
              <a:t>Pero recuerda: esta área es muy, muy fría. A veces el agua se pone tan fría que se congela. Cuando el agua se congela, se convierte en hielo. El hielo es sólido, y si hay mucho hielo, puedes caminar sobre él. Cuando el agua está congelada, los caribús no tienen que nadar. Pueden caminar sobre el hielo. Los caribús caminan sobre el hielo de una isla a otra para encontrar comida. El hielo es muy importantes para los caribús. ¡Los ayuda a sobrevivir!</a:t>
            </a:r>
            <a:endParaRPr b="1" sz="1200">
              <a:solidFill>
                <a:schemeClr val="dk1"/>
              </a:solidFill>
            </a:endParaRPr>
          </a:p>
        </p:txBody>
      </p:sp>
      <p:pic>
        <p:nvPicPr>
          <p:cNvPr id="61" name="Google Shape;61;p13"/>
          <p:cNvPicPr preferRelativeResize="0"/>
          <p:nvPr/>
        </p:nvPicPr>
        <p:blipFill>
          <a:blip r:embed="rId4">
            <a:alphaModFix/>
          </a:blip>
          <a:stretch>
            <a:fillRect/>
          </a:stretch>
        </p:blipFill>
        <p:spPr>
          <a:xfrm>
            <a:off x="4671875" y="3410274"/>
            <a:ext cx="2408428" cy="19039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