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4"/>
    <p:sldMasterId id="2147483648" r:id="rId5"/>
  </p:sldMasterIdLst>
  <p:notesMasterIdLst>
    <p:notesMasterId r:id="rId4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4" r:id="rId33"/>
    <p:sldId id="287" r:id="rId34"/>
    <p:sldId id="288" r:id="rId35"/>
    <p:sldId id="298" r:id="rId36"/>
    <p:sldId id="299" r:id="rId37"/>
    <p:sldId id="300" r:id="rId38"/>
    <p:sldId id="283" r:id="rId39"/>
  </p:sldIdLst>
  <p:sldSz cx="12188825" cy="6858000"/>
  <p:notesSz cx="6858000" cy="9144000"/>
  <p:embeddedFontLst>
    <p:embeddedFont>
      <p:font typeface="Grandstander" pitchFamily="2" charset="0"/>
      <p:regular r:id="rId41"/>
      <p:bold r:id="rId42"/>
      <p:italic r:id="rId43"/>
      <p:boldItalic r:id="rId44"/>
    </p:embeddedFont>
    <p:embeddedFont>
      <p:font typeface="Grandstander Medium" pitchFamily="2" charset="0"/>
      <p:regular r:id="rId45"/>
      <p:bold r:id="rId46"/>
      <p:italic r:id="rId47"/>
      <p:boldItalic r:id="rId48"/>
    </p:embeddedFont>
    <p:embeddedFont>
      <p:font typeface="Grandstander SemiBold" pitchFamily="2" charset="0"/>
      <p:regular r:id="rId49"/>
      <p:bold r:id="rId50"/>
      <p:italic r:id="rId51"/>
      <p:boldItalic r:id="rId52"/>
    </p:embeddedFont>
    <p:embeddedFont>
      <p:font typeface="Helvetica" panose="020B0604020202020204" pitchFamily="34" charset="0"/>
      <p:regular r:id="rId53"/>
      <p:bold r:id="rId54"/>
      <p:italic r:id="rId55"/>
      <p:boldItalic r:id="rId56"/>
    </p:embeddedFont>
    <p:embeddedFont>
      <p:font typeface="Lato" panose="020F0502020204030203" pitchFamily="34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272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0" roundtripDataSignature="AMtx7mh4pv+7cWFJaFH7G09K23cdMObq5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6A33466-62DE-B1BC-432F-2FA409342115}" name="Eduardo de Sousa Soares" initials="Ed" userId="S::eduardo_soares@vanzolini-ead.org.br::af78e49c-4628-409b-acd1-8ad5b0767517" providerId="AD"/>
  <p188:author id="{5BDC1EE6-0CE0-2F6E-C75A-5AF6F78AAE01}" name="Alice" initials="A" userId="Alice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D8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BE6AC5A-555E-4DD1-BDB2-9BB3073B168E}">
  <a:tblStyle styleId="{ABE6AC5A-555E-4DD1-BDB2-9BB3073B168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DFD"/>
          </a:solidFill>
        </a:fill>
      </a:tcStyle>
    </a:wholeTbl>
    <a:band1H>
      <a:tcTxStyle b="off" i="off"/>
      <a:tcStyle>
        <a:tcBdr/>
        <a:fill>
          <a:solidFill>
            <a:srgbClr val="CDD8FB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8FB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6D7E6E62-4CDE-4796-9731-52AF1E102DF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447" autoAdjust="0"/>
    <p:restoredTop sz="80160" autoAdjust="0"/>
  </p:normalViewPr>
  <p:slideViewPr>
    <p:cSldViewPr snapToGrid="0">
      <p:cViewPr varScale="1">
        <p:scale>
          <a:sx n="82" d="100"/>
          <a:sy n="82" d="100"/>
        </p:scale>
        <p:origin x="918" y="78"/>
      </p:cViewPr>
      <p:guideLst>
        <p:guide orient="horz" pos="2160"/>
        <p:guide pos="2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" Type="http://schemas.openxmlformats.org/officeDocument/2006/relationships/slide" Target="slides/slide2.xml"/><Relationship Id="rId71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8" Type="http://schemas.openxmlformats.org/officeDocument/2006/relationships/slide" Target="slides/slide3.xml"/><Relationship Id="rId51" Type="http://schemas.openxmlformats.org/officeDocument/2006/relationships/font" Target="fonts/font11.fntdata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20" Type="http://schemas.openxmlformats.org/officeDocument/2006/relationships/slide" Target="slides/slide15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70" Type="http://customschemas.google.com/relationships/presentationmetadata" Target="metadata"/><Relationship Id="rId75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900" y="685800"/>
            <a:ext cx="60948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paprika-pepper-isolated-on-white-background-imagem-royalty-free/509294037?phrase=PIMENT%C3%83O&amp;adppopup=true" TargetMode="External"/><Relationship Id="rId7" Type="http://schemas.openxmlformats.org/officeDocument/2006/relationships/hyperlink" Target="https://www.gettyimages.com.br/detail/ilustra%C3%A7%C3%A3o/red-beans-vector-isolated-illustration-ilustra%C3%A7%C3%A3o-royalty-%20free/1163310255?phrase=feij%C3%A3o&amp;adppopup=true%20%20%20%20%20%20%20%20%20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papaya-imagem-royalty-free/1137015600?phrase=mam%C3%A3o&amp;adppopup=true" TargetMode="External"/><Relationship Id="rId5" Type="http://schemas.openxmlformats.org/officeDocument/2006/relationships/hyperlink" Target="https://www.gettyimages.com.br/detail/ilustra%C3%A7%C3%A3o/bread-sliced-bakery-icon-set-line-glyph-vector-ilustra%C3%A7%C3%A3o-royalty-free/1298763759?phrase=P%C3%83O&amp;adppopup=true" TargetMode="External"/><Relationship Id="rId4" Type="http://schemas.openxmlformats.org/officeDocument/2006/relationships/hyperlink" Target="https://www.gettyimages.com.br/detail/foto/watercress-imagem-royalty-free/874204954?phrase=AGRI%C3%83O&amp;adppopup=true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paprika-pepper-isolated-on-white-background-imagem-royalty-free/509294037?phrase=PIMENT%C3%83O&amp;adppopup=true" TargetMode="External"/><Relationship Id="rId7" Type="http://schemas.openxmlformats.org/officeDocument/2006/relationships/hyperlink" Target="https://www.gettyimages.com.br/detail/ilustra%C3%A7%C3%A3o/red-beans-vector-isolated-illustration-ilustra%C3%A7%C3%A3o-royalty-%20free/1163310255?phrase=feij%C3%A3o&amp;adppopup=true%20%20%20%20%20%20%20%20%20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papaya-imagem-royalty-free/1137015600?phrase=mam%C3%A3o&amp;adppopup=true" TargetMode="External"/><Relationship Id="rId5" Type="http://schemas.openxmlformats.org/officeDocument/2006/relationships/hyperlink" Target="https://www.gettyimages.com.br/detail/ilustra%C3%A7%C3%A3o/bread-sliced-bakery-icon-set-line-glyph-vector-ilustra%C3%A7%C3%A3o-royalty-free/1298763759?phrase=P%C3%83O&amp;adppopup=true" TargetMode="External"/><Relationship Id="rId4" Type="http://schemas.openxmlformats.org/officeDocument/2006/relationships/hyperlink" Target="https://www.gettyimages.com.br/detail/foto/watercress-imagem-royalty-free/874204954?phrase=AGRI%C3%83O&amp;adppopup=true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local-market-farmer-selling-vegetables-ilustra%C3%A7%C3%A3o-royalty-free/520221976?phrase=BANCA+DE+FRUTAS&amp;adppopup=true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local-market-farmer-selling-vegetables-ilustra%C3%A7%C3%A3o-royalty-free/520221976?phrase=BANCA+DE+FRUTAS&amp;adppopup=tru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paprika-pepper-isolated-on-white-background-imagem-royalty-free/509294037?phrase=PIMENT%C3%83O&amp;adppopup=true" TargetMode="External"/><Relationship Id="rId7" Type="http://schemas.openxmlformats.org/officeDocument/2006/relationships/hyperlink" Target="https://www.gettyimages.com.br/detail/ilustra%C3%A7%C3%A3o/red-beans-vector-isolated-illustration-ilustra%C3%A7%C3%A3o-royalty-%20free/1163310255?phrase=feij%C3%A3o&amp;adppopup=true%20%20%20%20%20%20%20%20%20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papaya-imagem-royalty-free/1137015600?phrase=mam%C3%A3o&amp;adppopup=true" TargetMode="External"/><Relationship Id="rId5" Type="http://schemas.openxmlformats.org/officeDocument/2006/relationships/hyperlink" Target="https://www.gettyimages.com.br/detail/ilustra%C3%A7%C3%A3o/bread-sliced-bakery-icon-set-line-glyph-vector-ilustra%C3%A7%C3%A3o-royalty-free/1298763759?phrase=P%C3%83O&amp;adppopup=true" TargetMode="External"/><Relationship Id="rId4" Type="http://schemas.openxmlformats.org/officeDocument/2006/relationships/hyperlink" Target="https://www.gettyimages.com.br/detail/foto/watercress-imagem-royalty-free/874204954?phrase=AGRI%C3%83O&amp;adppopup=true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paprika-pepper-isolated-on-white-background-imagem-royalty-free/509294037?phrase=PIMENT%C3%83O&amp;adppopup=true" TargetMode="External"/><Relationship Id="rId7" Type="http://schemas.openxmlformats.org/officeDocument/2006/relationships/hyperlink" Target="https://www.gettyimages.com.br/detail/ilustra%C3%A7%C3%A3o/red-beans-vector-isolated-illustration-ilustra%C3%A7%C3%A3o-royalty-%20free/1163310255?phrase=feij%C3%A3o&amp;adppopup=true%20%20%20%20%20%20%20%20%20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papaya-imagem-royalty-free/1137015600?phrase=mam%C3%A3o&amp;adppopup=true" TargetMode="External"/><Relationship Id="rId5" Type="http://schemas.openxmlformats.org/officeDocument/2006/relationships/hyperlink" Target="https://www.gettyimages.com.br/detail/ilustra%C3%A7%C3%A3o/bread-sliced-bakery-icon-set-line-glyph-vector-ilustra%C3%A7%C3%A3o-royalty-free/1298763759?phrase=P%C3%83O&amp;adppopup=true" TargetMode="External"/><Relationship Id="rId4" Type="http://schemas.openxmlformats.org/officeDocument/2006/relationships/hyperlink" Target="https://www.gettyimages.com.br/detail/foto/watercress-imagem-royalty-free/874204954?phrase=AGRI%C3%83O&amp;adppopup=true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empty-wicker-basket-isolated-on-a-white-background-imagem-royalty-free/1444966547?phrase=CESTA&amp;adppopup=true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empty-wicker-basket-isolated-on-a-white-background-imagem-royalty-free/1444966547?phrase=CESTA&amp;adppopup=true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hand-drawn-hob-with-over-doodle-icon-sign-ilustra%C3%A7%C3%A3o-royalty-free/1927755145?phrase=FOG%C3%83O&amp;adppopup=true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flower-line-and-solid-icon-chinese-mid-autumn-ilustra%C3%A7%C3%A3o-royalty-free/1285023768?phrase=FLOR&amp;adppopup=true" TargetMode="External"/><Relationship Id="rId4" Type="http://schemas.openxmlformats.org/officeDocument/2006/relationships/hyperlink" Target="https://www.gettyimages.com.br/detail/ilustra%C3%A7%C3%A3o/ice-lolly-vector-thick-line-icon-for-personal-ilustra%C3%A7%C3%A3o-royalty-free/1489129210?phrase=PICOLE&amp;adppopup=true" TargetMode="Externa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hand-drawn-hob-with-over-doodle-icon-sign-ilustra%C3%A7%C3%A3o-royalty-free/1927755145?phrase=FOG%C3%83O&amp;adppopup=true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flower-line-and-solid-icon-chinese-mid-autumn-ilustra%C3%A7%C3%A3o-royalty-free/1285023768?phrase=FLOR&amp;adppopup=true" TargetMode="External"/><Relationship Id="rId4" Type="http://schemas.openxmlformats.org/officeDocument/2006/relationships/hyperlink" Target="https://www.gettyimages.com.br/detail/ilustra%C3%A7%C3%A3o/ice-lolly-vector-thick-line-icon-for-personal-ilustra%C3%A7%C3%A3o-royalty-free/1489129210?phrase=PICOLE&amp;adppopup=true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local-market-farmer-selling-vegetables-ilustra%C3%A7%C3%A3o-royalty-free/520221976?phrase=BANCA+DE+FRUTAS&amp;adppopup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local-market-farmer-selling-vegetables-ilustra%C3%A7%C3%A3o-royalty-free/520221976?phrase=BANCA+DE+FRUTAS&amp;adppopup=tru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246" name="Google Shape;24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sz="1800" dirty="0"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pt-BR" sz="1800" i="0" u="sng" dirty="0">
                <a:solidFill>
                  <a:schemeClr val="hlink"/>
                </a:solidFill>
                <a:hlinkClick r:id="rId3"/>
              </a:rPr>
              <a:t>https://www.gettyimages.com.br/detail/foto/paprika-pepper-isolated-on-white-background-imagem-royalty-free/509294037?phrase=PIMENT%C3%83O&amp;adppopup=true</a:t>
            </a:r>
            <a:r>
              <a:rPr lang="pt-BR" sz="1800" i="0" dirty="0"/>
              <a:t>   </a:t>
            </a:r>
            <a:endParaRPr lang="pt-BR" sz="1800" i="0" u="sng" dirty="0">
              <a:solidFill>
                <a:schemeClr val="hlink"/>
              </a:solidFill>
              <a:hlinkClick r:id="rId4"/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sz="1800" i="0" u="sng" dirty="0">
                <a:solidFill>
                  <a:schemeClr val="hlink"/>
                </a:solidFill>
                <a:hlinkClick r:id="rId4"/>
              </a:rPr>
              <a:t>https://www.gettyimages.com.br/detail/foto/watercress-imagem-royalty-free/874204954?phrase=AGRI%C3%83O&amp;adppopup=true</a:t>
            </a:r>
            <a:r>
              <a:rPr lang="pt-BR" sz="1800" i="0" dirty="0"/>
              <a:t>    </a:t>
            </a:r>
            <a:endParaRPr lang="pt-BR" sz="1800" i="0" u="sng" dirty="0">
              <a:solidFill>
                <a:schemeClr val="hlink"/>
              </a:solidFill>
              <a:hlinkClick r:id="rId5"/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sz="1800" i="0" u="sng" dirty="0">
                <a:solidFill>
                  <a:schemeClr val="hlink"/>
                </a:solidFill>
                <a:hlinkClick r:id="rId5"/>
              </a:rPr>
              <a:t>https://www.gettyimages.com.br/</a:t>
            </a:r>
            <a:r>
              <a:rPr lang="pt-BR" sz="1800" i="0" u="sng" dirty="0" err="1">
                <a:solidFill>
                  <a:schemeClr val="hlink"/>
                </a:solidFill>
                <a:hlinkClick r:id="rId5"/>
              </a:rPr>
              <a:t>detail</a:t>
            </a:r>
            <a:r>
              <a:rPr lang="pt-BR" sz="1800" i="0" u="sng" dirty="0">
                <a:solidFill>
                  <a:schemeClr val="hlink"/>
                </a:solidFill>
                <a:hlinkClick r:id="rId5"/>
              </a:rPr>
              <a:t>/ilustração/bread-sliced-bakery-icon-set-line-glyph-vector-ilustração-royalty-free/1298763759?phrase=</a:t>
            </a:r>
            <a:r>
              <a:rPr lang="pt-BR" sz="1800" i="0" u="sng" dirty="0" err="1">
                <a:solidFill>
                  <a:schemeClr val="hlink"/>
                </a:solidFill>
                <a:hlinkClick r:id="rId5"/>
              </a:rPr>
              <a:t>PÃO&amp;adppopup</a:t>
            </a:r>
            <a:r>
              <a:rPr lang="pt-BR" sz="1800" i="0" u="sng" dirty="0">
                <a:solidFill>
                  <a:schemeClr val="hlink"/>
                </a:solidFill>
                <a:hlinkClick r:id="rId5"/>
              </a:rPr>
              <a:t>=</a:t>
            </a:r>
            <a:r>
              <a:rPr lang="pt-BR" sz="1800" i="0" u="sng" dirty="0" err="1">
                <a:solidFill>
                  <a:schemeClr val="hlink"/>
                </a:solidFill>
                <a:hlinkClick r:id="rId5"/>
              </a:rPr>
              <a:t>true</a:t>
            </a:r>
            <a:r>
              <a:rPr lang="pt-BR" sz="1800" i="0" dirty="0"/>
              <a:t>  </a:t>
            </a:r>
            <a:endParaRPr lang="pt-BR" sz="1800" i="0" u="sng" dirty="0">
              <a:solidFill>
                <a:schemeClr val="hlink"/>
              </a:solidFill>
              <a:hlinkClick r:id="rId6"/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sz="1800" i="0" u="sng" dirty="0">
                <a:solidFill>
                  <a:schemeClr val="hlink"/>
                </a:solidFill>
                <a:hlinkClick r:id="rId6"/>
              </a:rPr>
              <a:t>https://www.gettyimages.com.br/detail/foto/papaya-imagem-royalty-free/1137015600?phrase=mam%C3%A3o&amp;adppopup=true</a:t>
            </a:r>
            <a:r>
              <a:rPr lang="pt-BR" sz="1800" i="0" dirty="0"/>
              <a:t> </a:t>
            </a:r>
            <a:endParaRPr lang="pt-BR" sz="3200" i="0" u="sng" dirty="0">
              <a:solidFill>
                <a:srgbClr val="467886"/>
              </a:solidFill>
              <a:latin typeface="Arial"/>
              <a:ea typeface="Arial"/>
              <a:cs typeface="Arial"/>
              <a:sym typeface="Arial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sz="3200" u="sng" dirty="0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https://www.gettyimages.com.br/detail/ilustra%C3%A7%C3%A3o/red-beans-vector-isolated-illustration-ilustra%C3%A7%C3%A3o-royalty- </a:t>
            </a:r>
            <a:r>
              <a:rPr lang="pt-BR" sz="3200" u="sng" dirty="0" err="1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</a:t>
            </a:r>
            <a:r>
              <a:rPr lang="pt-BR" sz="3200" u="sng" dirty="0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/1163310255?phrase=feij%C3%A3o&amp;adppopup=</a:t>
            </a:r>
            <a:r>
              <a:rPr lang="pt-BR" sz="3200" u="sng" dirty="0" err="1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sz="3200" u="sng" dirty="0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i="0" u="sng" dirty="0">
                <a:solidFill>
                  <a:schemeClr val="hlink"/>
                </a:solidFill>
                <a:hlinkClick r:id="rId3"/>
              </a:rPr>
              <a:t>https://www.gettyimages.com.br/detail/foto/paprika-pepper-isolated-on-white-background-imagem-royalty-free/509294037?phrase=PIMENT%C3%83O&amp;adppopup=true</a:t>
            </a:r>
            <a:r>
              <a:rPr lang="pt-BR" i="0" dirty="0"/>
              <a:t>   </a:t>
            </a:r>
            <a:endParaRPr lang="pt-BR" i="0" u="sng" dirty="0">
              <a:solidFill>
                <a:schemeClr val="hlink"/>
              </a:solidFill>
              <a:hlinkClick r:id="rId4"/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i="0" u="sng" dirty="0">
                <a:solidFill>
                  <a:schemeClr val="hlink"/>
                </a:solidFill>
                <a:hlinkClick r:id="rId4"/>
              </a:rPr>
              <a:t>https://www.gettyimages.com.br/detail/foto/watercress-imagem-royalty-free/874204954?phrase=AGRI%C3%83O&amp;adppopup=true</a:t>
            </a:r>
            <a:r>
              <a:rPr lang="pt-BR" i="0" dirty="0"/>
              <a:t>    </a:t>
            </a:r>
            <a:endParaRPr lang="pt-BR" i="0" u="sng" dirty="0">
              <a:solidFill>
                <a:schemeClr val="hlink"/>
              </a:solidFill>
              <a:hlinkClick r:id="rId5"/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i="0" u="sng" dirty="0">
                <a:solidFill>
                  <a:schemeClr val="hlink"/>
                </a:solidFill>
                <a:hlinkClick r:id="rId5"/>
              </a:rPr>
              <a:t>https://www.gettyimages.com.br/</a:t>
            </a:r>
            <a:r>
              <a:rPr lang="pt-BR" i="0" u="sng" dirty="0" err="1">
                <a:solidFill>
                  <a:schemeClr val="hlink"/>
                </a:solidFill>
                <a:hlinkClick r:id="rId5"/>
              </a:rPr>
              <a:t>detail</a:t>
            </a:r>
            <a:r>
              <a:rPr lang="pt-BR" i="0" u="sng" dirty="0">
                <a:solidFill>
                  <a:schemeClr val="hlink"/>
                </a:solidFill>
                <a:hlinkClick r:id="rId5"/>
              </a:rPr>
              <a:t>/ilustração/bread-sliced-bakery-icon-set-line-glyph-vector-ilustração-royalty-free/1298763759?phrase=</a:t>
            </a:r>
            <a:r>
              <a:rPr lang="pt-BR" i="0" u="sng" dirty="0" err="1">
                <a:solidFill>
                  <a:schemeClr val="hlink"/>
                </a:solidFill>
                <a:hlinkClick r:id="rId5"/>
              </a:rPr>
              <a:t>PÃO&amp;adppopup</a:t>
            </a:r>
            <a:r>
              <a:rPr lang="pt-BR" i="0" u="sng" dirty="0">
                <a:solidFill>
                  <a:schemeClr val="hlink"/>
                </a:solidFill>
                <a:hlinkClick r:id="rId5"/>
              </a:rPr>
              <a:t>=</a:t>
            </a:r>
            <a:r>
              <a:rPr lang="pt-BR" i="0" u="sng" dirty="0" err="1">
                <a:solidFill>
                  <a:schemeClr val="hlink"/>
                </a:solidFill>
                <a:hlinkClick r:id="rId5"/>
              </a:rPr>
              <a:t>true</a:t>
            </a:r>
            <a:r>
              <a:rPr lang="pt-BR" i="0" dirty="0"/>
              <a:t>  </a:t>
            </a:r>
            <a:endParaRPr lang="pt-BR" i="0" u="sng" dirty="0">
              <a:solidFill>
                <a:schemeClr val="hlink"/>
              </a:solidFill>
              <a:hlinkClick r:id="rId6"/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i="0" u="sng" dirty="0">
                <a:solidFill>
                  <a:schemeClr val="hlink"/>
                </a:solidFill>
                <a:hlinkClick r:id="rId6"/>
              </a:rPr>
              <a:t>https://www.gettyimages.com.br/detail/foto/papaya-imagem-royalty-free/1137015600?phrase=mam%C3%A3o&amp;adppopup=true</a:t>
            </a:r>
            <a:r>
              <a:rPr lang="pt-BR" i="0" dirty="0"/>
              <a:t> </a:t>
            </a:r>
            <a:endParaRPr lang="pt-BR" sz="1800" i="0" u="sng" dirty="0">
              <a:solidFill>
                <a:srgbClr val="467886"/>
              </a:solidFill>
              <a:latin typeface="Arial"/>
              <a:ea typeface="Arial"/>
              <a:cs typeface="Arial"/>
              <a:sym typeface="Arial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sz="1800" u="sng" dirty="0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https://www.gettyimages.com.br/detail/ilustra%C3%A7%C3%A3o/red-beans-vector-isolated-illustration-ilustra%C3%A7%C3%A3o-royalty- </a:t>
            </a:r>
            <a:r>
              <a:rPr lang="pt-BR" sz="1800" u="sng" dirty="0" err="1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</a:t>
            </a:r>
            <a:r>
              <a:rPr lang="pt-BR" sz="1800" u="sng" dirty="0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/1163310255?phrase=feij%C3%A3o&amp;adppopup=</a:t>
            </a:r>
            <a:r>
              <a:rPr lang="pt-BR" sz="1800" u="sng" dirty="0" err="1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sz="1800" u="sng" dirty="0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i="0" dirty="0"/>
          </a:p>
        </p:txBody>
      </p:sp>
      <p:sp>
        <p:nvSpPr>
          <p:cNvPr id="276" name="Google Shape;27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dirty="0">
                <a:latin typeface="Arial"/>
                <a:ea typeface="Arial"/>
                <a:cs typeface="Arial"/>
                <a:sym typeface="Arial"/>
              </a:rPr>
              <a:t>Caro professor,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dirty="0">
                <a:latin typeface="Arial"/>
                <a:ea typeface="Arial"/>
                <a:cs typeface="Arial"/>
                <a:sym typeface="Arial"/>
              </a:rPr>
              <a:t>Com a palavra feira, explore outras palavras que rimam.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dirty="0">
                <a:latin typeface="Arial"/>
                <a:ea typeface="Arial"/>
                <a:cs typeface="Arial"/>
                <a:sym typeface="Arial"/>
              </a:rPr>
              <a:t>Ex.: </a:t>
            </a:r>
            <a:r>
              <a:rPr lang="pt-BR" sz="11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BANDEIRA, GOTEIRA, FILEIRA, CADEIRA, MADEIRA, FOGUEIRA, MANGUEIRA.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https://www.gettyimages.com.br/detail/ilustra%C3%A7%C3%A3o/local-market-farmer-selling-vegetables-ilustra%C3%A7%C3%A3o-royalty-free/520221976?phrase=BANCA+DE+FRUTAS&amp;adppopup=true</a:t>
            </a:r>
            <a:r>
              <a:rPr lang="pt-BR" sz="1100" b="0" i="0" dirty="0">
                <a:latin typeface="Arial"/>
                <a:ea typeface="Arial"/>
                <a:cs typeface="Arial"/>
                <a:sym typeface="Arial"/>
              </a:rPr>
              <a:t>    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https://www.gettyimages.com.br/detail/ilustra%C3%A7%C3%A3o/local-market-farmer-selling-vegetables-ilustra%C3%A7%C3%A3o-royalty-free/520221976?phrase=BANCA+DE+FRUTAS&amp;adppopup=true</a:t>
            </a:r>
            <a:r>
              <a:rPr lang="pt-BR" sz="1100" b="0" i="0" dirty="0">
                <a:latin typeface="Arial"/>
                <a:ea typeface="Arial"/>
                <a:cs typeface="Arial"/>
                <a:sym typeface="Arial"/>
              </a:rPr>
              <a:t>    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12" name="Google Shape;3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2" name="Google Shape;32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9" name="Google Shape;3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i="0" u="sng" dirty="0">
                <a:solidFill>
                  <a:schemeClr val="hlink"/>
                </a:solidFill>
                <a:hlinkClick r:id="rId3"/>
              </a:rPr>
              <a:t>https://www.gettyimages.com.br/detail/foto/paprika-pepper-isolated-on-white-background-imagem-royalty-free/509294037?phrase=PIMENT%C3%83O&amp;adppopup=true</a:t>
            </a:r>
            <a:r>
              <a:rPr lang="pt-BR" i="0" dirty="0"/>
              <a:t>   </a:t>
            </a:r>
            <a:endParaRPr lang="pt-BR" i="0" u="sng" dirty="0">
              <a:solidFill>
                <a:schemeClr val="hlink"/>
              </a:solidFill>
              <a:hlinkClick r:id="rId4"/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i="0" u="sng" dirty="0">
                <a:solidFill>
                  <a:schemeClr val="hlink"/>
                </a:solidFill>
                <a:hlinkClick r:id="rId4"/>
              </a:rPr>
              <a:t>https://www.gettyimages.com.br/detail/foto/watercress-imagem-royalty-free/874204954?phrase=AGRI%C3%83O&amp;adppopup=true</a:t>
            </a:r>
            <a:r>
              <a:rPr lang="pt-BR" i="0" dirty="0"/>
              <a:t>    </a:t>
            </a:r>
            <a:endParaRPr lang="pt-BR" i="0" u="sng" dirty="0">
              <a:solidFill>
                <a:schemeClr val="hlink"/>
              </a:solidFill>
              <a:hlinkClick r:id="rId5"/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i="0" u="sng" dirty="0">
                <a:solidFill>
                  <a:schemeClr val="hlink"/>
                </a:solidFill>
                <a:hlinkClick r:id="rId5"/>
              </a:rPr>
              <a:t>https://www.gettyimages.com.br/</a:t>
            </a:r>
            <a:r>
              <a:rPr lang="pt-BR" i="0" u="sng" dirty="0" err="1">
                <a:solidFill>
                  <a:schemeClr val="hlink"/>
                </a:solidFill>
                <a:hlinkClick r:id="rId5"/>
              </a:rPr>
              <a:t>detail</a:t>
            </a:r>
            <a:r>
              <a:rPr lang="pt-BR" i="0" u="sng" dirty="0">
                <a:solidFill>
                  <a:schemeClr val="hlink"/>
                </a:solidFill>
                <a:hlinkClick r:id="rId5"/>
              </a:rPr>
              <a:t>/ilustração/bread-sliced-bakery-icon-set-line-glyph-vector-ilustração-royalty-free/1298763759?phrase=</a:t>
            </a:r>
            <a:r>
              <a:rPr lang="pt-BR" i="0" u="sng" dirty="0" err="1">
                <a:solidFill>
                  <a:schemeClr val="hlink"/>
                </a:solidFill>
                <a:hlinkClick r:id="rId5"/>
              </a:rPr>
              <a:t>PÃO&amp;adppopup</a:t>
            </a:r>
            <a:r>
              <a:rPr lang="pt-BR" i="0" u="sng" dirty="0">
                <a:solidFill>
                  <a:schemeClr val="hlink"/>
                </a:solidFill>
                <a:hlinkClick r:id="rId5"/>
              </a:rPr>
              <a:t>=</a:t>
            </a:r>
            <a:r>
              <a:rPr lang="pt-BR" i="0" u="sng" dirty="0" err="1">
                <a:solidFill>
                  <a:schemeClr val="hlink"/>
                </a:solidFill>
                <a:hlinkClick r:id="rId5"/>
              </a:rPr>
              <a:t>true</a:t>
            </a:r>
            <a:r>
              <a:rPr lang="pt-BR" i="0" dirty="0"/>
              <a:t>  </a:t>
            </a:r>
            <a:endParaRPr lang="pt-BR" i="0" u="sng" dirty="0">
              <a:solidFill>
                <a:schemeClr val="hlink"/>
              </a:solidFill>
              <a:hlinkClick r:id="rId6"/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i="0" u="sng" dirty="0">
                <a:solidFill>
                  <a:schemeClr val="hlink"/>
                </a:solidFill>
                <a:hlinkClick r:id="rId6"/>
              </a:rPr>
              <a:t>https://www.gettyimages.com.br/detail/foto/papaya-imagem-royalty-free/1137015600?phrase=mam%C3%A3o&amp;adppopup=true</a:t>
            </a:r>
            <a:r>
              <a:rPr lang="pt-BR" i="0" dirty="0"/>
              <a:t> </a:t>
            </a:r>
            <a:endParaRPr lang="pt-BR" sz="1800" i="0" u="sng" dirty="0">
              <a:solidFill>
                <a:srgbClr val="467886"/>
              </a:solidFill>
              <a:latin typeface="Arial"/>
              <a:ea typeface="Arial"/>
              <a:cs typeface="Arial"/>
              <a:sym typeface="Arial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sz="1800" u="sng" dirty="0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https://www.gettyimages.com.br/detail/ilustra%C3%A7%C3%A3o/red-beans-vector-isolated-illustration-ilustra%C3%A7%C3%A3o-royalty- </a:t>
            </a:r>
            <a:r>
              <a:rPr lang="pt-BR" sz="1800" u="sng" dirty="0" err="1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</a:t>
            </a:r>
            <a:r>
              <a:rPr lang="pt-BR" sz="1800" u="sng" dirty="0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/1163310255?phrase=feij%C3%A3o&amp;adppopup=</a:t>
            </a:r>
            <a:r>
              <a:rPr lang="pt-BR" sz="1800" u="sng" dirty="0" err="1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sz="1800" u="sng" dirty="0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dirty="0"/>
          </a:p>
        </p:txBody>
      </p:sp>
      <p:sp>
        <p:nvSpPr>
          <p:cNvPr id="338" name="Google Shape;33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i="0" u="sng" dirty="0">
                <a:solidFill>
                  <a:schemeClr val="hlink"/>
                </a:solidFill>
                <a:hlinkClick r:id="rId3"/>
              </a:rPr>
              <a:t>https://www.gettyimages.com.br/detail/foto/paprika-pepper-isolated-on-white-background-imagem-royalty-free/509294037?phrase=PIMENT%C3%83O&amp;adppopup=true</a:t>
            </a:r>
            <a:r>
              <a:rPr lang="pt-BR" i="0" dirty="0"/>
              <a:t>   </a:t>
            </a:r>
            <a:endParaRPr lang="pt-BR" i="0" u="sng" dirty="0">
              <a:solidFill>
                <a:schemeClr val="hlink"/>
              </a:solidFill>
              <a:hlinkClick r:id="rId4"/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i="0" u="sng" dirty="0">
                <a:solidFill>
                  <a:schemeClr val="hlink"/>
                </a:solidFill>
                <a:hlinkClick r:id="rId4"/>
              </a:rPr>
              <a:t>https://www.gettyimages.com.br/detail/foto/watercress-imagem-royalty-free/874204954?phrase=AGRI%C3%83O&amp;adppopup=true</a:t>
            </a:r>
            <a:r>
              <a:rPr lang="pt-BR" i="0" dirty="0"/>
              <a:t>    </a:t>
            </a:r>
            <a:endParaRPr lang="pt-BR" i="0" u="sng" dirty="0">
              <a:solidFill>
                <a:schemeClr val="hlink"/>
              </a:solidFill>
              <a:hlinkClick r:id="rId5"/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i="0" u="sng" dirty="0">
                <a:solidFill>
                  <a:schemeClr val="hlink"/>
                </a:solidFill>
                <a:hlinkClick r:id="rId5"/>
              </a:rPr>
              <a:t>https://www.gettyimages.com.br/</a:t>
            </a:r>
            <a:r>
              <a:rPr lang="pt-BR" i="0" u="sng" dirty="0" err="1">
                <a:solidFill>
                  <a:schemeClr val="hlink"/>
                </a:solidFill>
                <a:hlinkClick r:id="rId5"/>
              </a:rPr>
              <a:t>detail</a:t>
            </a:r>
            <a:r>
              <a:rPr lang="pt-BR" i="0" u="sng" dirty="0">
                <a:solidFill>
                  <a:schemeClr val="hlink"/>
                </a:solidFill>
                <a:hlinkClick r:id="rId5"/>
              </a:rPr>
              <a:t>/ilustração/bread-sliced-bakery-icon-set-line-glyph-vector-ilustração-royalty-free/1298763759?phrase=</a:t>
            </a:r>
            <a:r>
              <a:rPr lang="pt-BR" i="0" u="sng" dirty="0" err="1">
                <a:solidFill>
                  <a:schemeClr val="hlink"/>
                </a:solidFill>
                <a:hlinkClick r:id="rId5"/>
              </a:rPr>
              <a:t>PÃO&amp;adppopup</a:t>
            </a:r>
            <a:r>
              <a:rPr lang="pt-BR" i="0" u="sng" dirty="0">
                <a:solidFill>
                  <a:schemeClr val="hlink"/>
                </a:solidFill>
                <a:hlinkClick r:id="rId5"/>
              </a:rPr>
              <a:t>=</a:t>
            </a:r>
            <a:r>
              <a:rPr lang="pt-BR" i="0" u="sng" dirty="0" err="1">
                <a:solidFill>
                  <a:schemeClr val="hlink"/>
                </a:solidFill>
                <a:hlinkClick r:id="rId5"/>
              </a:rPr>
              <a:t>true</a:t>
            </a:r>
            <a:r>
              <a:rPr lang="pt-BR" i="0" dirty="0"/>
              <a:t>  </a:t>
            </a:r>
            <a:endParaRPr lang="pt-BR" i="0" u="sng" dirty="0">
              <a:solidFill>
                <a:schemeClr val="hlink"/>
              </a:solidFill>
              <a:hlinkClick r:id="rId6"/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i="0" u="sng" dirty="0">
                <a:solidFill>
                  <a:schemeClr val="hlink"/>
                </a:solidFill>
                <a:hlinkClick r:id="rId6"/>
              </a:rPr>
              <a:t>https://www.gettyimages.com.br/detail/foto/papaya-imagem-royalty-free/1137015600?phrase=mam%C3%A3o&amp;adppopup=true</a:t>
            </a:r>
            <a:r>
              <a:rPr lang="pt-BR" i="0" dirty="0"/>
              <a:t> </a:t>
            </a:r>
            <a:endParaRPr lang="pt-BR" sz="1800" i="0" u="sng" dirty="0">
              <a:solidFill>
                <a:srgbClr val="467886"/>
              </a:solidFill>
              <a:latin typeface="Arial"/>
              <a:ea typeface="Arial"/>
              <a:cs typeface="Arial"/>
              <a:sym typeface="Arial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sz="1800" u="sng" dirty="0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https://www.gettyimages.com.br/detail/ilustra%C3%A7%C3%A3o/red-beans-vector-isolated-illustration-ilustra%C3%A7%C3%A3o-royalty- </a:t>
            </a:r>
            <a:r>
              <a:rPr lang="pt-BR" sz="1800" u="sng" dirty="0" err="1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</a:t>
            </a:r>
            <a:r>
              <a:rPr lang="pt-BR" sz="1800" u="sng" dirty="0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/1163310255?phrase=feij%C3%A3o&amp;adppopup=</a:t>
            </a:r>
            <a:r>
              <a:rPr lang="pt-BR" sz="1800" u="sng" dirty="0" err="1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sz="1800" u="sng" dirty="0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dirty="0"/>
          </a:p>
        </p:txBody>
      </p:sp>
      <p:sp>
        <p:nvSpPr>
          <p:cNvPr id="364" name="Google Shape;36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https://www.gettyimages.com.br/detail/foto/empty-wicker-basket-isolated-on-a-white-background-imagem-royalty-free/1444966547?phrase=CESTA&amp;adppopup=true</a:t>
            </a:r>
            <a:r>
              <a:rPr lang="pt-BR" dirty="0"/>
              <a:t> </a:t>
            </a:r>
            <a:endParaRPr dirty="0"/>
          </a:p>
        </p:txBody>
      </p:sp>
      <p:sp>
        <p:nvSpPr>
          <p:cNvPr id="397" name="Google Shape;39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https://www.gettyimages.com.br/detail/foto/empty-wicker-basket-isolated-on-a-white-background-imagem-royalty-free/1444966547?phrase=CESTA&amp;adppopup=true</a:t>
            </a:r>
            <a:r>
              <a:rPr lang="pt-BR" dirty="0"/>
              <a:t> </a:t>
            </a:r>
            <a:endParaRPr dirty="0"/>
          </a:p>
        </p:txBody>
      </p:sp>
      <p:sp>
        <p:nvSpPr>
          <p:cNvPr id="411" name="Google Shape;41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https://www.gettyimages.com.br/detail/ilustra%C3%A7%C3%A3o/hand-drawn-hob-with-over-doodle-icon-sign-ilustra%C3%A7%C3%A3o-royalty-free/1927755145?phrase=FOG%C3%83O&amp;adppopup=true</a:t>
            </a:r>
            <a:r>
              <a:rPr lang="pt-BR" dirty="0"/>
              <a:t> </a:t>
            </a:r>
            <a:endParaRPr lang="pt-BR" u="sng" dirty="0">
              <a:solidFill>
                <a:schemeClr val="hlink"/>
              </a:solidFill>
              <a:hlinkClick r:id="rId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chemeClr val="hlink"/>
                </a:solidFill>
                <a:hlinkClick r:id="rId4"/>
              </a:rPr>
              <a:t>https://www.gettyimages.com.br/detail/ilustra%C3%A7%C3%A3o/ice-lolly-vector-thick-line-icon-for-personal-ilustra%C3%A7%C3%A3o-royalty-free/1489129210?phrase=PICOLE&amp;adppopup=true</a:t>
            </a:r>
            <a:r>
              <a:rPr lang="pt-BR" dirty="0"/>
              <a:t> </a:t>
            </a:r>
            <a:endParaRPr lang="pt-BR" u="sng" dirty="0">
              <a:solidFill>
                <a:schemeClr val="hlink"/>
              </a:solidFill>
              <a:hlinkClick r:id="rId5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5"/>
              </a:rPr>
              <a:t>https://www.Gettyimages.com.br/</a:t>
            </a:r>
            <a:r>
              <a:rPr lang="pt-BR" u="sng" dirty="0" err="1">
                <a:solidFill>
                  <a:schemeClr val="hlink"/>
                </a:solidFill>
                <a:hlinkClick r:id="rId5"/>
              </a:rPr>
              <a:t>detail</a:t>
            </a:r>
            <a:r>
              <a:rPr lang="pt-BR" u="sng" dirty="0">
                <a:solidFill>
                  <a:schemeClr val="hlink"/>
                </a:solidFill>
                <a:hlinkClick r:id="rId5"/>
              </a:rPr>
              <a:t>/ilustração/flower-line-and-solid-icon-chinese-mid-autumn-ilustração-royalty-free/1285023768?phrase=</a:t>
            </a:r>
            <a:r>
              <a:rPr lang="pt-BR" u="sng" dirty="0" err="1">
                <a:solidFill>
                  <a:schemeClr val="hlink"/>
                </a:solidFill>
                <a:hlinkClick r:id="rId5"/>
              </a:rPr>
              <a:t>FLOR&amp;adppopup</a:t>
            </a:r>
            <a:r>
              <a:rPr lang="pt-BR" u="sng" dirty="0">
                <a:solidFill>
                  <a:schemeClr val="hlink"/>
                </a:solidFill>
                <a:hlinkClick r:id="rId5"/>
              </a:rPr>
              <a:t>=</a:t>
            </a:r>
            <a:r>
              <a:rPr lang="pt-BR" u="sng" dirty="0" err="1">
                <a:solidFill>
                  <a:schemeClr val="hlink"/>
                </a:solidFill>
                <a:hlinkClick r:id="rId5"/>
              </a:rPr>
              <a:t>true</a:t>
            </a:r>
            <a:endParaRPr dirty="0"/>
          </a:p>
        </p:txBody>
      </p:sp>
      <p:sp>
        <p:nvSpPr>
          <p:cNvPr id="426" name="Google Shape;42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https://www.gettyimages.com.br/detail/ilustra%C3%A7%C3%A3o/hand-drawn-hob-with-over-doodle-icon-sign-ilustra%C3%A7%C3%A3o-royalty-free/1927755145?phrase=FOG%C3%83O&amp;adppopup=true</a:t>
            </a:r>
            <a:r>
              <a:rPr lang="pt-BR" dirty="0"/>
              <a:t> </a:t>
            </a:r>
            <a:endParaRPr lang="pt-BR" u="sng" dirty="0">
              <a:solidFill>
                <a:schemeClr val="hlink"/>
              </a:solidFill>
              <a:hlinkClick r:id="rId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chemeClr val="hlink"/>
                </a:solidFill>
                <a:hlinkClick r:id="rId4"/>
              </a:rPr>
              <a:t>https://www.gettyimages.com.br/detail/ilustra%C3%A7%C3%A3o/ice-lolly-vector-thick-line-icon-for-personal-ilustra%C3%A7%C3%A3o-royalty-free/1489129210?phrase=PICOLE&amp;adppopup=true</a:t>
            </a:r>
            <a:r>
              <a:rPr lang="pt-BR" dirty="0"/>
              <a:t> </a:t>
            </a:r>
            <a:endParaRPr lang="pt-BR" u="sng" dirty="0">
              <a:solidFill>
                <a:schemeClr val="hlink"/>
              </a:solidFill>
              <a:hlinkClick r:id="rId5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5"/>
              </a:rPr>
              <a:t>https://www.Gettyimages.com.br/</a:t>
            </a:r>
            <a:r>
              <a:rPr lang="pt-BR" u="sng" dirty="0" err="1">
                <a:solidFill>
                  <a:schemeClr val="hlink"/>
                </a:solidFill>
                <a:hlinkClick r:id="rId5"/>
              </a:rPr>
              <a:t>detail</a:t>
            </a:r>
            <a:r>
              <a:rPr lang="pt-BR" u="sng" dirty="0">
                <a:solidFill>
                  <a:schemeClr val="hlink"/>
                </a:solidFill>
                <a:hlinkClick r:id="rId5"/>
              </a:rPr>
              <a:t>/ilustração/flower-line-and-solid-icon-chinese-mid-autumn-ilustração-royalty-free/1285023768?phrase=</a:t>
            </a:r>
            <a:r>
              <a:rPr lang="pt-BR" u="sng" dirty="0" err="1">
                <a:solidFill>
                  <a:schemeClr val="hlink"/>
                </a:solidFill>
                <a:hlinkClick r:id="rId5"/>
              </a:rPr>
              <a:t>FLOR&amp;adppopup</a:t>
            </a:r>
            <a:r>
              <a:rPr lang="pt-BR" u="sng" dirty="0">
                <a:solidFill>
                  <a:schemeClr val="hlink"/>
                </a:solidFill>
                <a:hlinkClick r:id="rId5"/>
              </a:rPr>
              <a:t>=</a:t>
            </a:r>
            <a:r>
              <a:rPr lang="pt-BR" u="sng" dirty="0" err="1">
                <a:solidFill>
                  <a:schemeClr val="hlink"/>
                </a:solidFill>
                <a:hlinkClick r:id="rId5"/>
              </a:rPr>
              <a:t>true</a:t>
            </a:r>
            <a:endParaRPr dirty="0"/>
          </a:p>
        </p:txBody>
      </p:sp>
      <p:sp>
        <p:nvSpPr>
          <p:cNvPr id="439" name="Google Shape;43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https://www.gettyimages.com.br/detail/ilustra%C3%A7%C3%A3o/vector-illustration-collection-of-kids-and-ilustra%C3%A7%C3%A3o-royalty-free/1002254364</a:t>
            </a:r>
            <a:endParaRPr dirty="0"/>
          </a:p>
        </p:txBody>
      </p:sp>
      <p:sp>
        <p:nvSpPr>
          <p:cNvPr id="453" name="Google Shape;45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https://www.gettyimages.com.br/detail/ilustra%C3%A7%C3%A3o/vector-illustration-collection-of-kids-and-ilustra%C3%A7%C3%A3o-royalty-free/1002254364</a:t>
            </a:r>
            <a:endParaRPr dirty="0"/>
          </a:p>
        </p:txBody>
      </p:sp>
      <p:sp>
        <p:nvSpPr>
          <p:cNvPr id="460" name="Google Shape;46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9" name="Google Shape;469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4" name="Google Shape;47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</p:txBody>
      </p:sp>
      <p:sp>
        <p:nvSpPr>
          <p:cNvPr id="479" name="Google Shape;47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57FEFEB-B2DC-2EFF-B863-84A57C70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8829EEAF-2B16-1D07-B754-9F88C28881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D6C6A492-A05F-0476-B09E-165968D3C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990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7F098899-4BF2-A7BA-7D67-3D29E9E02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B61AFB43-4EEF-FC88-3091-F0280C4537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672C76FB-CC47-769C-91CA-FAE02E75A9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341254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7F098899-4BF2-A7BA-7D67-3D29E9E02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B61AFB43-4EEF-FC88-3091-F0280C4537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672C76FB-CC47-769C-91CA-FAE02E75A9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341254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03367F48-F775-FDE1-6F14-A59D11D65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ABC62F46-E595-6636-D2CB-CBFB7410C3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23914831-18C4-DF6C-F228-41E25664A3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872481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C0907543-15E3-9BFE-CB2C-2C89D3B8B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71D19CA6-5072-4117-2495-A569665506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A2AC046C-436E-E573-A8E4-004A2B499E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134741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4" name="Google Shape;4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89" name="Google Shape;18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83185" lvl="0" indent="0" algn="just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sz="1100" b="0" i="0" dirty="0">
                <a:latin typeface="Arial"/>
                <a:ea typeface="Arial"/>
                <a:cs typeface="Arial"/>
                <a:sym typeface="Arial"/>
              </a:rPr>
              <a:t>Caro professor,</a:t>
            </a:r>
            <a:endParaRPr dirty="0"/>
          </a:p>
          <a:p>
            <a:pPr marL="0" marR="83185" lvl="0" indent="0" algn="just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Faça a leitura do texto, caprichando no ritmo e na entonação exigidos pelo gênero. Converse com os estudantes sobre o poema. Questione sobre o título. Leve os estudantes a perceberem as rimas que o texto contém.</a:t>
            </a:r>
            <a:endParaRPr dirty="0"/>
          </a:p>
          <a:p>
            <a:pPr marL="0" marR="83185" lvl="0" indent="0" algn="just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sz="1100" b="0" i="0" dirty="0">
              <a:latin typeface="Arial"/>
              <a:ea typeface="Arial"/>
              <a:cs typeface="Arial"/>
              <a:sym typeface="Arial"/>
            </a:endParaRPr>
          </a:p>
          <a:p>
            <a:pPr marL="0" marR="83185" lvl="0" indent="0" algn="just" defTabSz="914400" rtl="0" eaLnBrk="1" fontAlgn="auto" latinLnBrk="0" hangingPunct="1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https://www.gettyimages.com.br/detail/ilustra%C3%A7%C3%A3o/local-market-farmer-selling-vegetables-ilustra%C3%A7%C3%A3o-royalty-free/520221976?phrase=BANCA+DE+FRUTAS&amp;adppopup=true</a:t>
            </a:r>
            <a:r>
              <a:rPr lang="pt-BR" sz="1100" b="0" i="0" dirty="0">
                <a:latin typeface="Arial"/>
                <a:ea typeface="Arial"/>
                <a:cs typeface="Arial"/>
                <a:sym typeface="Arial"/>
              </a:rPr>
              <a:t>     </a:t>
            </a:r>
            <a:endParaRPr lang="pt-BR" dirty="0"/>
          </a:p>
          <a:p>
            <a:pPr marL="0" marR="83185" lvl="0" indent="0" algn="just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sz="1100" b="0"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83185" lvl="0" indent="0" algn="just" defTabSz="914400" rtl="0" eaLnBrk="1" fontAlgn="auto" latinLnBrk="0" hangingPunct="1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https://www.gettyimages.com.br/detail/ilustra%C3%A7%C3%A3o/local-market-farmer-selling-vegetables-ilustra%C3%A7%C3%A3o-royalty-free/520221976?phrase=BANCA+DE+FRUTAS&amp;adppopup=true</a:t>
            </a:r>
            <a:r>
              <a:rPr lang="pt-BR" sz="1100" b="0" i="0" dirty="0">
                <a:latin typeface="Arial"/>
                <a:ea typeface="Arial"/>
                <a:cs typeface="Arial"/>
                <a:sym typeface="Arial"/>
              </a:rPr>
              <a:t>     </a:t>
            </a:r>
            <a:endParaRPr lang="pt-BR" dirty="0"/>
          </a:p>
          <a:p>
            <a:pPr marL="0" marR="83185" lvl="0" indent="0" algn="just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sz="1100" b="1"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224" name="Google Shape;2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231" name="Google Shape;23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239" name="Google Shape;23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P">
  <p:cSld name="CAPA_INÍCI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63a6cc7a5d_0_4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g363a6cc7a5d_0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105" y="340599"/>
            <a:ext cx="1453381" cy="1156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g363a6cc7a5d_0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533" y="536801"/>
            <a:ext cx="1453381" cy="545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363a6cc7a5d_0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525" y="809983"/>
            <a:ext cx="1382461" cy="133868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g363a6cc7a5d_0_4"/>
          <p:cNvSpPr txBox="1"/>
          <p:nvPr/>
        </p:nvSpPr>
        <p:spPr>
          <a:xfrm rot="-5400000">
            <a:off x="11493986" y="1477406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g363a6cc7a5d_0_4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7142" y="5943072"/>
            <a:ext cx="3341032" cy="83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g363a6cc7a5d_0_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40211" y="340601"/>
            <a:ext cx="1382461" cy="135776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363a6cc7a5d_0_4"/>
          <p:cNvSpPr/>
          <p:nvPr/>
        </p:nvSpPr>
        <p:spPr>
          <a:xfrm rot="-48577" flipH="1">
            <a:off x="10673715" y="1045386"/>
            <a:ext cx="1082808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O_QUE_APRENDEMOS_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63a6cc7a5d_0_71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g363a6cc7a5d_0_71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g363a6cc7a5d_0_71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72" y="673067"/>
            <a:ext cx="4000580" cy="5690668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363a6cc7a5d_0_71"/>
          <p:cNvSpPr txBox="1">
            <a:spLocks noGrp="1"/>
          </p:cNvSpPr>
          <p:nvPr>
            <p:ph type="body" idx="1"/>
          </p:nvPr>
        </p:nvSpPr>
        <p:spPr>
          <a:xfrm>
            <a:off x="4694593" y="987100"/>
            <a:ext cx="69126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" name="Google Shape;81;g363a6cc7a5d_0_71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2" name="Google Shape;82;g363a6cc7a5d_0_71"/>
          <p:cNvSpPr/>
          <p:nvPr/>
        </p:nvSpPr>
        <p:spPr>
          <a:xfrm rot="-119840">
            <a:off x="174821" y="163887"/>
            <a:ext cx="475999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66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63a6cc7a5d_0_78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5" name="Google Shape;85;g363a6cc7a5d_0_78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g363a6cc7a5d_0_78"/>
          <p:cNvSpPr txBox="1">
            <a:spLocks noGrp="1"/>
          </p:cNvSpPr>
          <p:nvPr>
            <p:ph type="body" idx="1"/>
          </p:nvPr>
        </p:nvSpPr>
        <p:spPr>
          <a:xfrm>
            <a:off x="495462" y="1063567"/>
            <a:ext cx="112371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19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186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5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" name="Google Shape;87;g363a6cc7a5d_0_78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g363a6cc7a5d_0_78"/>
          <p:cNvSpPr/>
          <p:nvPr/>
        </p:nvSpPr>
        <p:spPr>
          <a:xfrm rot="-120256">
            <a:off x="181464" y="171254"/>
            <a:ext cx="2564769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66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g363a6cc7a5d_0_84"/>
          <p:cNvGrpSpPr/>
          <p:nvPr/>
        </p:nvGrpSpPr>
        <p:grpSpPr>
          <a:xfrm>
            <a:off x="4283280" y="1616720"/>
            <a:ext cx="4029628" cy="3986502"/>
            <a:chOff x="3060625" y="1076550"/>
            <a:chExt cx="3022750" cy="2990400"/>
          </a:xfrm>
        </p:grpSpPr>
        <p:pic>
          <p:nvPicPr>
            <p:cNvPr id="91" name="Google Shape;91;g363a6cc7a5d_0_8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g363a6cc7a5d_0_8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" name="Google Shape;93;g363a6cc7a5d_0_84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capa_para_professores_v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363a6cc7a5d_0_89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89601" cy="6856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363a6cc7a5d_0_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78" y="662248"/>
            <a:ext cx="404796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363a6cc7a5d_0_8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403" y="1099785"/>
            <a:ext cx="7880491" cy="481496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63a6cc7a5d_0_89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99" name="Google Shape;99;g363a6cc7a5d_0_89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7142" y="5943072"/>
            <a:ext cx="3341032" cy="83338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363a6cc7a5d_0_89"/>
          <p:cNvSpPr/>
          <p:nvPr/>
        </p:nvSpPr>
        <p:spPr>
          <a:xfrm rot="-48388" flipH="1">
            <a:off x="799885" y="1071879"/>
            <a:ext cx="4156312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63a6cc7a5d_0_96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3" name="Google Shape;103;g363a6cc7a5d_0_96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g363a6cc7a5d_0_96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5" name="Google Shape;105;g363a6cc7a5d_0_96"/>
          <p:cNvSpPr/>
          <p:nvPr/>
        </p:nvSpPr>
        <p:spPr>
          <a:xfrm rot="-120441">
            <a:off x="181704" y="185055"/>
            <a:ext cx="1772888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66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6" name="Google Shape;106;g363a6cc7a5d_0_96"/>
          <p:cNvSpPr txBox="1">
            <a:spLocks noGrp="1"/>
          </p:cNvSpPr>
          <p:nvPr>
            <p:ph type="subTitle" idx="1"/>
          </p:nvPr>
        </p:nvSpPr>
        <p:spPr>
          <a:xfrm rot="-120168">
            <a:off x="176509" y="170371"/>
            <a:ext cx="1785491" cy="54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6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_COM_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63a6cc7a5d_0_102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9" name="Google Shape;109;g363a6cc7a5d_0_102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363a6cc7a5d_0_102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1" name="Google Shape;111;g363a6cc7a5d_0_102"/>
          <p:cNvSpPr/>
          <p:nvPr/>
        </p:nvSpPr>
        <p:spPr>
          <a:xfrm rot="-120105">
            <a:off x="181682" y="183705"/>
            <a:ext cx="185513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66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2" name="Google Shape;112;g363a6cc7a5d_0_102"/>
          <p:cNvSpPr/>
          <p:nvPr/>
        </p:nvSpPr>
        <p:spPr>
          <a:xfrm>
            <a:off x="9771996" y="492691"/>
            <a:ext cx="1909500" cy="389700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2000" tIns="0" rIns="10797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66" b="1" i="0" u="none" strike="noStrike" cap="none" dirty="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66" dirty="0"/>
          </a:p>
        </p:txBody>
      </p:sp>
      <p:sp>
        <p:nvSpPr>
          <p:cNvPr id="113" name="Google Shape;113;g363a6cc7a5d_0_102"/>
          <p:cNvSpPr>
            <a:spLocks noGrp="1"/>
          </p:cNvSpPr>
          <p:nvPr>
            <p:ph type="pic" idx="2"/>
          </p:nvPr>
        </p:nvSpPr>
        <p:spPr>
          <a:xfrm>
            <a:off x="5747205" y="882204"/>
            <a:ext cx="5912700" cy="37068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4" name="Google Shape;114;g363a6cc7a5d_0_102"/>
          <p:cNvSpPr txBox="1">
            <a:spLocks noGrp="1"/>
          </p:cNvSpPr>
          <p:nvPr>
            <p:ph type="subTitle" idx="1"/>
          </p:nvPr>
        </p:nvSpPr>
        <p:spPr>
          <a:xfrm rot="-119655">
            <a:off x="176488" y="169022"/>
            <a:ext cx="1870733" cy="54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6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g363a6cc7a5d_0_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0211" y="340600"/>
            <a:ext cx="1382461" cy="135776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363a6cc7a5d_0_113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1" name="Google Shape;121;g363a6cc7a5d_0_1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105" y="340599"/>
            <a:ext cx="1453381" cy="1156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363a6cc7a5d_0_1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10240" y="6174067"/>
            <a:ext cx="2712432" cy="352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363a6cc7a5d_0_1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29534" y="536800"/>
            <a:ext cx="1453380" cy="545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363a6cc7a5d_0_1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57525" y="809983"/>
            <a:ext cx="1382462" cy="1338687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g363a6cc7a5d_0_113"/>
          <p:cNvSpPr/>
          <p:nvPr/>
        </p:nvSpPr>
        <p:spPr>
          <a:xfrm rot="-48577" flipH="1">
            <a:off x="10673715" y="1045386"/>
            <a:ext cx="1082808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 1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63a6cc7a5d_0_121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8" name="Google Shape;128;g363a6cc7a5d_0_121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363a6cc7a5d_0_121"/>
          <p:cNvSpPr/>
          <p:nvPr/>
        </p:nvSpPr>
        <p:spPr>
          <a:xfrm>
            <a:off x="6066439" y="300433"/>
            <a:ext cx="5880300" cy="62679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363a6cc7a5d_0_121"/>
          <p:cNvSpPr txBox="1">
            <a:spLocks noGrp="1"/>
          </p:cNvSpPr>
          <p:nvPr>
            <p:ph type="body" idx="1"/>
          </p:nvPr>
        </p:nvSpPr>
        <p:spPr>
          <a:xfrm>
            <a:off x="6423902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1" name="Google Shape;131;g363a6cc7a5d_0_121"/>
          <p:cNvSpPr txBox="1"/>
          <p:nvPr/>
        </p:nvSpPr>
        <p:spPr>
          <a:xfrm rot="-59987">
            <a:off x="179781" y="203820"/>
            <a:ext cx="2046011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3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23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2" name="Google Shape;132;g363a6cc7a5d_0_121"/>
          <p:cNvSpPr txBox="1"/>
          <p:nvPr/>
        </p:nvSpPr>
        <p:spPr>
          <a:xfrm rot="-59801">
            <a:off x="5969859" y="182676"/>
            <a:ext cx="4484178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3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23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3" name="Google Shape;133;g363a6cc7a5d_0_121"/>
          <p:cNvSpPr txBox="1">
            <a:spLocks noGrp="1"/>
          </p:cNvSpPr>
          <p:nvPr>
            <p:ph type="body" idx="2"/>
          </p:nvPr>
        </p:nvSpPr>
        <p:spPr>
          <a:xfrm>
            <a:off x="579053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 1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63a6cc7a5d_0_129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36" name="Google Shape;136;g363a6cc7a5d_0_129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363a6cc7a5d_0_129"/>
          <p:cNvSpPr txBox="1"/>
          <p:nvPr/>
        </p:nvSpPr>
        <p:spPr>
          <a:xfrm rot="-59433">
            <a:off x="179758" y="198706"/>
            <a:ext cx="2655097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</a:pPr>
            <a:r>
              <a:rPr lang="pt-BR" sz="23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23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8" name="Google Shape;138;g363a6cc7a5d_0_129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094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" name="Google Shape;139;g363a6cc7a5d_0_129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65700" cy="7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  <a:defRPr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63a6cc7a5d_0_135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42" name="Google Shape;142;g363a6cc7a5d_0_135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g363a6cc7a5d_0_135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094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4" name="Google Shape;144;g363a6cc7a5d_0_135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65700" cy="7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  <a:defRPr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" name="Google Shape;145;g363a6cc7a5d_0_135"/>
          <p:cNvSpPr txBox="1">
            <a:spLocks noGrp="1"/>
          </p:cNvSpPr>
          <p:nvPr>
            <p:ph type="subTitle" idx="2"/>
          </p:nvPr>
        </p:nvSpPr>
        <p:spPr>
          <a:xfrm rot="-59942">
            <a:off x="175466" y="209688"/>
            <a:ext cx="5781279" cy="48997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5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CONTEÚDO_E_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363a6cc7a5d_0_13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g363a6cc7a5d_0_13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363a6cc7a5d_0_13"/>
          <p:cNvSpPr/>
          <p:nvPr/>
        </p:nvSpPr>
        <p:spPr>
          <a:xfrm>
            <a:off x="6066439" y="300433"/>
            <a:ext cx="5880300" cy="62679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363a6cc7a5d_0_13"/>
          <p:cNvSpPr txBox="1">
            <a:spLocks noGrp="1"/>
          </p:cNvSpPr>
          <p:nvPr>
            <p:ph type="body" idx="1"/>
          </p:nvPr>
        </p:nvSpPr>
        <p:spPr>
          <a:xfrm>
            <a:off x="6423902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g363a6cc7a5d_0_13"/>
          <p:cNvSpPr txBox="1">
            <a:spLocks noGrp="1"/>
          </p:cNvSpPr>
          <p:nvPr>
            <p:ph type="body" idx="2"/>
          </p:nvPr>
        </p:nvSpPr>
        <p:spPr>
          <a:xfrm>
            <a:off x="579053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g363a6cc7a5d_0_13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g363a6cc7a5d_0_13"/>
          <p:cNvSpPr/>
          <p:nvPr/>
        </p:nvSpPr>
        <p:spPr>
          <a:xfrm rot="-120094">
            <a:off x="181639" y="211634"/>
            <a:ext cx="2001321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66"/>
          </a:p>
        </p:txBody>
      </p:sp>
      <p:sp>
        <p:nvSpPr>
          <p:cNvPr id="26" name="Google Shape;26;g363a6cc7a5d_0_13"/>
          <p:cNvSpPr/>
          <p:nvPr/>
        </p:nvSpPr>
        <p:spPr>
          <a:xfrm rot="-60127">
            <a:off x="6030844" y="194259"/>
            <a:ext cx="5077377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66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 1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63a6cc7a5d_0_141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48" name="Google Shape;148;g363a6cc7a5d_0_141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363a6cc7a5d_0_141"/>
          <p:cNvSpPr txBox="1"/>
          <p:nvPr/>
        </p:nvSpPr>
        <p:spPr>
          <a:xfrm rot="-59862">
            <a:off x="179615" y="185038"/>
            <a:ext cx="4203937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3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23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50" name="Google Shape;150;g363a6cc7a5d_0_141"/>
          <p:cNvPicPr preferRelativeResize="0"/>
          <p:nvPr/>
        </p:nvPicPr>
        <p:blipFill rotWithShape="1">
          <a:blip r:embed="rId3">
            <a:alphaModFix/>
          </a:blip>
          <a:srcRect l="15589" r="14091"/>
          <a:stretch/>
        </p:blipFill>
        <p:spPr>
          <a:xfrm>
            <a:off x="480772" y="673067"/>
            <a:ext cx="4000580" cy="569066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363a6cc7a5d_0_141"/>
          <p:cNvSpPr txBox="1">
            <a:spLocks noGrp="1"/>
          </p:cNvSpPr>
          <p:nvPr>
            <p:ph type="body" idx="1"/>
          </p:nvPr>
        </p:nvSpPr>
        <p:spPr>
          <a:xfrm>
            <a:off x="4694593" y="987100"/>
            <a:ext cx="69126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 1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63a6cc7a5d_0_147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4" name="Google Shape;154;g363a6cc7a5d_0_147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363a6cc7a5d_0_147"/>
          <p:cNvSpPr txBox="1"/>
          <p:nvPr/>
        </p:nvSpPr>
        <p:spPr>
          <a:xfrm rot="-59906">
            <a:off x="179740" y="201050"/>
            <a:ext cx="2358658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3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23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6" name="Google Shape;156;g363a6cc7a5d_0_147"/>
          <p:cNvSpPr txBox="1">
            <a:spLocks noGrp="1"/>
          </p:cNvSpPr>
          <p:nvPr>
            <p:ph type="body" idx="1"/>
          </p:nvPr>
        </p:nvSpPr>
        <p:spPr>
          <a:xfrm>
            <a:off x="612279" y="1063567"/>
            <a:ext cx="110589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Lato"/>
              <a:buNone/>
              <a:defRPr sz="1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6404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Lato"/>
              <a:buChar char="○"/>
              <a:defRPr sz="15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 1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g363a6cc7a5d_0_152"/>
          <p:cNvGrpSpPr/>
          <p:nvPr/>
        </p:nvGrpSpPr>
        <p:grpSpPr>
          <a:xfrm>
            <a:off x="4283279" y="1616721"/>
            <a:ext cx="4029628" cy="3986502"/>
            <a:chOff x="3060625" y="1076550"/>
            <a:chExt cx="3022750" cy="2990400"/>
          </a:xfrm>
        </p:grpSpPr>
        <p:pic>
          <p:nvPicPr>
            <p:cNvPr id="159" name="Google Shape;159;g363a6cc7a5d_0_15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Google Shape;160;g363a6cc7a5d_0_15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userDrawn="1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FF75B10-175A-7B66-6BC1-214BBED91F13}"/>
              </a:ext>
            </a:extLst>
          </p:cNvPr>
          <p:cNvSpPr/>
          <p:nvPr userDrawn="1"/>
        </p:nvSpPr>
        <p:spPr>
          <a:xfrm rot="21480000">
            <a:off x="181717" y="187004"/>
            <a:ext cx="166729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477EA449-2B3E-732B-1FAE-371F8B635E58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5" y="12641"/>
            <a:ext cx="1662524" cy="865347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1456714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PARA_COMEC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363a6cc7a5d_0_22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g363a6cc7a5d_0_22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363a6cc7a5d_0_22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" name="Google Shape;31;g363a6cc7a5d_0_22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g363a6cc7a5d_0_22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g363a6cc7a5d_0_22"/>
          <p:cNvSpPr/>
          <p:nvPr/>
        </p:nvSpPr>
        <p:spPr>
          <a:xfrm rot="-119957">
            <a:off x="181382" y="166454"/>
            <a:ext cx="2846333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66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R LEGAL">
  <p:cSld name="LER É LEG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363a6cc7a5d_0_29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363a6cc7a5d_0_29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363a6cc7a5d_0_29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" name="Google Shape;38;g363a6cc7a5d_0_29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363a6cc7a5d_0_29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0" name="Google Shape;40;g363a6cc7a5d_0_29"/>
          <p:cNvSpPr/>
          <p:nvPr/>
        </p:nvSpPr>
        <p:spPr>
          <a:xfrm rot="-119849">
            <a:off x="181483" y="172154"/>
            <a:ext cx="252183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66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63a6cc7a5d_0_36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g363a6cc7a5d_0_36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363a6cc7a5d_0_36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" name="Google Shape;45;g363a6cc7a5d_0_36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g363a6cc7a5d_0_36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7" name="Google Shape;47;g363a6cc7a5d_0_36"/>
          <p:cNvSpPr/>
          <p:nvPr/>
        </p:nvSpPr>
        <p:spPr>
          <a:xfrm rot="-120033">
            <a:off x="180790" y="177711"/>
            <a:ext cx="4786718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66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63a6cc7a5d_0_43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g363a6cc7a5d_0_43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363a6cc7a5d_0_43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" name="Google Shape;52;g363a6cc7a5d_0_43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g363a6cc7a5d_0_43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g363a6cc7a5d_0_43"/>
          <p:cNvSpPr/>
          <p:nvPr/>
        </p:nvSpPr>
        <p:spPr>
          <a:xfrm rot="-120174">
            <a:off x="181336" y="209061"/>
            <a:ext cx="2987125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66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VEM">
  <p:cSld name="VAIVÉ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63a6cc7a5d_0_50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g363a6cc7a5d_0_50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363a6cc7a5d_0_50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9" name="Google Shape;59;g363a6cc7a5d_0_50"/>
          <p:cNvSpPr/>
          <p:nvPr/>
        </p:nvSpPr>
        <p:spPr>
          <a:xfrm rot="-120226">
            <a:off x="181055" y="147854"/>
            <a:ext cx="3903887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66"/>
          </a:p>
        </p:txBody>
      </p:sp>
      <p:sp>
        <p:nvSpPr>
          <p:cNvPr id="60" name="Google Shape;60;g363a6cc7a5d_0_50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g363a6cc7a5d_0_50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3a6cc7a5d_0_57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4" name="Google Shape;64;g363a6cc7a5d_0_57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363a6cc7a5d_0_57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g363a6cc7a5d_0_57"/>
          <p:cNvSpPr/>
          <p:nvPr/>
        </p:nvSpPr>
        <p:spPr>
          <a:xfrm rot="-119916">
            <a:off x="180884" y="160533"/>
            <a:ext cx="4481726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66"/>
          </a:p>
        </p:txBody>
      </p:sp>
      <p:sp>
        <p:nvSpPr>
          <p:cNvPr id="67" name="Google Shape;67;g363a6cc7a5d_0_57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" name="Google Shape;68;g363a6cc7a5d_0_57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3a6cc7a5d_0_64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g363a6cc7a5d_0_64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g363a6cc7a5d_0_64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3" name="Google Shape;73;g363a6cc7a5d_0_64"/>
          <p:cNvSpPr/>
          <p:nvPr/>
        </p:nvSpPr>
        <p:spPr>
          <a:xfrm rot="-119975">
            <a:off x="180821" y="156934"/>
            <a:ext cx="4685853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66"/>
          </a:p>
        </p:txBody>
      </p:sp>
      <p:sp>
        <p:nvSpPr>
          <p:cNvPr id="74" name="Google Shape;74;g363a6cc7a5d_0_64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g363a6cc7a5d_0_64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363a6cc7a5d_0_0"/>
          <p:cNvSpPr txBox="1">
            <a:spLocks noGrp="1"/>
          </p:cNvSpPr>
          <p:nvPr>
            <p:ph type="title"/>
          </p:nvPr>
        </p:nvSpPr>
        <p:spPr>
          <a:xfrm>
            <a:off x="415518" y="593367"/>
            <a:ext cx="11358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g363a6cc7a5d_0_0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g363a6cc7a5d_0_0"/>
          <p:cNvSpPr txBox="1">
            <a:spLocks noGrp="1"/>
          </p:cNvSpPr>
          <p:nvPr>
            <p:ph type="body" idx="1"/>
          </p:nvPr>
        </p:nvSpPr>
        <p:spPr>
          <a:xfrm>
            <a:off x="415518" y="1536633"/>
            <a:ext cx="11358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1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5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1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5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5" r:id="rId13"/>
    <p:sldLayoutId id="2147483662" r:id="rId14"/>
    <p:sldLayoutId id="2147483663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B4D22F7-6101-B4EB-FE9A-6C598577E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72A22E9-13F6-19D3-C4F8-7A16FA0FA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F9570A-90EB-C23D-3F43-9E16CEB420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7BC79D-C022-4457-B2F4-9239008BBCA2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62CB6D-09EC-1994-A395-1A8516F785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A6605D-951F-85FE-A0B8-9723B274F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35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Nypgne-WPU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37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38.svg"/><Relationship Id="rId9" Type="http://schemas.openxmlformats.org/officeDocument/2006/relationships/hyperlink" Target="https://quindim.com.br/blog/poemas-de-sergio-capparelli-para-criancas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38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38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38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9.sv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sNypgne-WPU?feature=oembed" TargetMode="External"/><Relationship Id="rId6" Type="http://schemas.openxmlformats.org/officeDocument/2006/relationships/image" Target="../media/image18.png"/><Relationship Id="rId5" Type="http://schemas.openxmlformats.org/officeDocument/2006/relationships/hyperlink" Target="https://www.youtube.com/watch?v=sNypgne-WPU" TargetMode="Externa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 txBox="1"/>
          <p:nvPr/>
        </p:nvSpPr>
        <p:spPr>
          <a:xfrm>
            <a:off x="615079" y="2665900"/>
            <a:ext cx="10959300" cy="1974300"/>
          </a:xfrm>
          <a:prstGeom prst="rect">
            <a:avLst/>
          </a:prstGeom>
          <a:noFill/>
          <a:ln>
            <a:noFill/>
          </a:ln>
          <a:effectLst>
            <a:outerShdw dist="63492" dir="5400000" algn="bl" rotWithShape="0">
              <a:srgbClr val="000000">
                <a:alpha val="22352"/>
              </a:srgbClr>
            </a:outerShdw>
          </a:effectLst>
        </p:spPr>
        <p:txBody>
          <a:bodyPr spcFirstLastPara="1" wrap="square" lIns="119975" tIns="24000" rIns="121875" bIns="24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6"/>
              <a:buFont typeface="Arial"/>
              <a:buNone/>
            </a:pPr>
            <a:r>
              <a:rPr lang="pt-BR" sz="4799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A SEMANA INTEIRA</a:t>
            </a:r>
            <a:endParaRPr sz="4799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68" name="Google Shape;168;p1"/>
          <p:cNvSpPr/>
          <p:nvPr/>
        </p:nvSpPr>
        <p:spPr>
          <a:xfrm rot="-48489" flipH="1">
            <a:off x="10628777" y="396869"/>
            <a:ext cx="1191118" cy="914791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5599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b="0" i="0" u="sng" strike="noStrike" cap="none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2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00;p1">
            <a:extLst>
              <a:ext uri="{FF2B5EF4-FFF2-40B4-BE49-F238E27FC236}">
                <a16:creationId xmlns:a16="http://schemas.microsoft.com/office/drawing/2014/main" id="{8C53B02A-12E1-8C23-8AC4-DF6C049B3EAC}"/>
              </a:ext>
            </a:extLst>
          </p:cNvPr>
          <p:cNvSpPr/>
          <p:nvPr/>
        </p:nvSpPr>
        <p:spPr>
          <a:xfrm flipH="1">
            <a:off x="315420" y="5453843"/>
            <a:ext cx="1962830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dirty="0"/>
          </a:p>
        </p:txBody>
      </p:sp>
      <p:sp>
        <p:nvSpPr>
          <p:cNvPr id="3" name="Google Shape;101;p1">
            <a:extLst>
              <a:ext uri="{FF2B5EF4-FFF2-40B4-BE49-F238E27FC236}">
                <a16:creationId xmlns:a16="http://schemas.microsoft.com/office/drawing/2014/main" id="{A7109A52-206D-9500-3F44-69CA73FFA64B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979DCC7-37B1-11D8-CD4B-9FE6FD377CC2}"/>
              </a:ext>
            </a:extLst>
          </p:cNvPr>
          <p:cNvSpPr/>
          <p:nvPr/>
        </p:nvSpPr>
        <p:spPr>
          <a:xfrm rot="2148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32</a:t>
            </a:r>
            <a:endParaRPr lang="pt-BR" sz="2400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A1C14F1A-6AF4-0291-AA62-0AB93BE84D6F}"/>
              </a:ext>
            </a:extLst>
          </p:cNvPr>
          <p:cNvSpPr/>
          <p:nvPr/>
        </p:nvSpPr>
        <p:spPr>
          <a:xfrm rot="21540000">
            <a:off x="4283288" y="4423821"/>
            <a:ext cx="3633824" cy="498954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235;p31">
            <a:extLst>
              <a:ext uri="{FF2B5EF4-FFF2-40B4-BE49-F238E27FC236}">
                <a16:creationId xmlns:a16="http://schemas.microsoft.com/office/drawing/2014/main" id="{D692BCAE-F68B-EC48-2EEF-571EC8FEA0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0518479"/>
              </p:ext>
            </p:extLst>
          </p:nvPr>
        </p:nvGraphicFramePr>
        <p:xfrm>
          <a:off x="514351" y="1816786"/>
          <a:ext cx="11209207" cy="3663813"/>
        </p:xfrm>
        <a:graphic>
          <a:graphicData uri="http://schemas.openxmlformats.org/drawingml/2006/table">
            <a:tbl>
              <a:tblPr firstRow="1" bandRow="1">
                <a:noFill/>
                <a:tableStyleId>{ABE6AC5A-555E-4DD1-BDB2-9BB3073B168E}</a:tableStyleId>
              </a:tblPr>
              <a:tblGrid>
                <a:gridCol w="1348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4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3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32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94475">
                <a:tc gridSpan="7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u="none" strike="noStrike" cap="none" dirty="0">
                          <a:solidFill>
                            <a:schemeClr val="dk1"/>
                          </a:solidFill>
                        </a:rPr>
                        <a:t>JUNHO </a:t>
                      </a:r>
                      <a:r>
                        <a:rPr lang="pt-BR" sz="2666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– </a:t>
                      </a:r>
                      <a:r>
                        <a:rPr lang="pt-BR" sz="2666" u="none" strike="noStrike" cap="none" dirty="0">
                          <a:solidFill>
                            <a:schemeClr val="dk1"/>
                          </a:solidFill>
                        </a:rPr>
                        <a:t>2021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DOMINGO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SEGUNDA-FEIRA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/>
                        <a:t>TERÇA-FEIRA</a:t>
                      </a:r>
                      <a:endParaRPr sz="1400" u="none" strike="noStrike" cap="none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QUARTA-FEIRA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QUINTA-FEIRA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SEXTA-FEIRA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SÁBADO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1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2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3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4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5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6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7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8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9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10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11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12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13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14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15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16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17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18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19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20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21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22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23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24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25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26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27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28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29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30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49" name="Google Shape;249;p33"/>
          <p:cNvSpPr txBox="1"/>
          <p:nvPr/>
        </p:nvSpPr>
        <p:spPr>
          <a:xfrm>
            <a:off x="575452" y="855041"/>
            <a:ext cx="11038675" cy="9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CIRCULE, NO CALENDÁRIO DA ATIVIDADE 2, OS DIAS DA SEMANA QUE, DE ACORDO COM O POEMA, NÃO TÊM FEIRA.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3"/>
          <p:cNvSpPr txBox="1"/>
          <p:nvPr/>
        </p:nvSpPr>
        <p:spPr>
          <a:xfrm>
            <a:off x="575452" y="5586539"/>
            <a:ext cx="11427788" cy="9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QUAIS SÃO OS DIAS DA SEMANA QUE SE INICIAM COM A LETRA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SEGUNDA-FEIRA, SEXTA-FEIRA, SÁBADO.</a:t>
            </a:r>
            <a:endParaRPr sz="2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3"/>
          <p:cNvSpPr/>
          <p:nvPr/>
        </p:nvSpPr>
        <p:spPr>
          <a:xfrm>
            <a:off x="481758" y="2199887"/>
            <a:ext cx="1372442" cy="835413"/>
          </a:xfrm>
          <a:prstGeom prst="ellipse">
            <a:avLst/>
          </a:prstGeom>
          <a:noFill/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33"/>
          <p:cNvSpPr/>
          <p:nvPr/>
        </p:nvSpPr>
        <p:spPr>
          <a:xfrm>
            <a:off x="10394949" y="2244338"/>
            <a:ext cx="1328827" cy="746512"/>
          </a:xfrm>
          <a:prstGeom prst="ellipse">
            <a:avLst/>
          </a:prstGeom>
          <a:noFill/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99;p35">
            <a:extLst>
              <a:ext uri="{FF2B5EF4-FFF2-40B4-BE49-F238E27FC236}">
                <a16:creationId xmlns:a16="http://schemas.microsoft.com/office/drawing/2014/main" id="{59E8A86E-8CB5-C5D2-7EE5-66D6CD3F1933}"/>
              </a:ext>
            </a:extLst>
          </p:cNvPr>
          <p:cNvSpPr txBox="1"/>
          <p:nvPr/>
        </p:nvSpPr>
        <p:spPr>
          <a:xfrm>
            <a:off x="7432737" y="379397"/>
            <a:ext cx="4284000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3937" y="2308451"/>
            <a:ext cx="1552410" cy="1034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69293" y="3061989"/>
            <a:ext cx="1653998" cy="1102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71984" y="4220489"/>
            <a:ext cx="1235091" cy="602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37517" y="4934283"/>
            <a:ext cx="1351402" cy="1066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62309" y="5897611"/>
            <a:ext cx="701815" cy="6222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89;p35">
            <a:extLst>
              <a:ext uri="{FF2B5EF4-FFF2-40B4-BE49-F238E27FC236}">
                <a16:creationId xmlns:a16="http://schemas.microsoft.com/office/drawing/2014/main" id="{C7109FB9-3990-6F64-87A5-C2055116B4E0}"/>
              </a:ext>
            </a:extLst>
          </p:cNvPr>
          <p:cNvSpPr txBox="1"/>
          <p:nvPr/>
        </p:nvSpPr>
        <p:spPr>
          <a:xfrm>
            <a:off x="9269175" y="2458537"/>
            <a:ext cx="210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PIMENTÃO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90;p35">
            <a:extLst>
              <a:ext uri="{FF2B5EF4-FFF2-40B4-BE49-F238E27FC236}">
                <a16:creationId xmlns:a16="http://schemas.microsoft.com/office/drawing/2014/main" id="{CF29FB6D-76FA-DA66-FA94-3F67FD022D29}"/>
              </a:ext>
            </a:extLst>
          </p:cNvPr>
          <p:cNvSpPr txBox="1"/>
          <p:nvPr/>
        </p:nvSpPr>
        <p:spPr>
          <a:xfrm>
            <a:off x="9370755" y="3329396"/>
            <a:ext cx="210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AGRIÃO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291;p35">
            <a:extLst>
              <a:ext uri="{FF2B5EF4-FFF2-40B4-BE49-F238E27FC236}">
                <a16:creationId xmlns:a16="http://schemas.microsoft.com/office/drawing/2014/main" id="{35E977A5-D26A-B1BF-834F-D3B49E8C86E3}"/>
              </a:ext>
            </a:extLst>
          </p:cNvPr>
          <p:cNvSpPr txBox="1"/>
          <p:nvPr/>
        </p:nvSpPr>
        <p:spPr>
          <a:xfrm>
            <a:off x="9370755" y="4200255"/>
            <a:ext cx="210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92;p35">
            <a:extLst>
              <a:ext uri="{FF2B5EF4-FFF2-40B4-BE49-F238E27FC236}">
                <a16:creationId xmlns:a16="http://schemas.microsoft.com/office/drawing/2014/main" id="{62F7D111-8DB5-BB80-7011-5125D74BD34E}"/>
              </a:ext>
            </a:extLst>
          </p:cNvPr>
          <p:cNvSpPr txBox="1"/>
          <p:nvPr/>
        </p:nvSpPr>
        <p:spPr>
          <a:xfrm>
            <a:off x="9370755" y="5071113"/>
            <a:ext cx="210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MAMÃO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93;p35">
            <a:extLst>
              <a:ext uri="{FF2B5EF4-FFF2-40B4-BE49-F238E27FC236}">
                <a16:creationId xmlns:a16="http://schemas.microsoft.com/office/drawing/2014/main" id="{65B758F2-7D2F-59A8-1B8B-CC67E75DA82B}"/>
              </a:ext>
            </a:extLst>
          </p:cNvPr>
          <p:cNvSpPr txBox="1"/>
          <p:nvPr/>
        </p:nvSpPr>
        <p:spPr>
          <a:xfrm>
            <a:off x="9370755" y="5941971"/>
            <a:ext cx="210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FEIJÃO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94;p35">
            <a:extLst>
              <a:ext uri="{FF2B5EF4-FFF2-40B4-BE49-F238E27FC236}">
                <a16:creationId xmlns:a16="http://schemas.microsoft.com/office/drawing/2014/main" id="{4D2C2830-65DC-C999-3411-24A10FE82C99}"/>
              </a:ext>
            </a:extLst>
          </p:cNvPr>
          <p:cNvSpPr/>
          <p:nvPr/>
        </p:nvSpPr>
        <p:spPr>
          <a:xfrm>
            <a:off x="519388" y="2397811"/>
            <a:ext cx="3809400" cy="71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SEGUNDA-FEIRA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95;p35">
            <a:extLst>
              <a:ext uri="{FF2B5EF4-FFF2-40B4-BE49-F238E27FC236}">
                <a16:creationId xmlns:a16="http://schemas.microsoft.com/office/drawing/2014/main" id="{C22BF9EB-B61F-C760-057C-18D97AF3C91A}"/>
              </a:ext>
            </a:extLst>
          </p:cNvPr>
          <p:cNvSpPr/>
          <p:nvPr/>
        </p:nvSpPr>
        <p:spPr>
          <a:xfrm>
            <a:off x="532644" y="3242269"/>
            <a:ext cx="3809400" cy="71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TERÇA-FEIRA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96;p35">
            <a:extLst>
              <a:ext uri="{FF2B5EF4-FFF2-40B4-BE49-F238E27FC236}">
                <a16:creationId xmlns:a16="http://schemas.microsoft.com/office/drawing/2014/main" id="{AC0DF4C9-7F0A-476B-452A-7265B2FCC2A1}"/>
              </a:ext>
            </a:extLst>
          </p:cNvPr>
          <p:cNvSpPr/>
          <p:nvPr/>
        </p:nvSpPr>
        <p:spPr>
          <a:xfrm>
            <a:off x="519219" y="4052744"/>
            <a:ext cx="3809400" cy="71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QUARTA-FEIRA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97;p35">
            <a:extLst>
              <a:ext uri="{FF2B5EF4-FFF2-40B4-BE49-F238E27FC236}">
                <a16:creationId xmlns:a16="http://schemas.microsoft.com/office/drawing/2014/main" id="{9114E7E3-690B-92E9-AC5D-39D1A4395194}"/>
              </a:ext>
            </a:extLst>
          </p:cNvPr>
          <p:cNvSpPr/>
          <p:nvPr/>
        </p:nvSpPr>
        <p:spPr>
          <a:xfrm>
            <a:off x="532644" y="4876983"/>
            <a:ext cx="3809400" cy="71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QUINTA-FEIRA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98;p35">
            <a:extLst>
              <a:ext uri="{FF2B5EF4-FFF2-40B4-BE49-F238E27FC236}">
                <a16:creationId xmlns:a16="http://schemas.microsoft.com/office/drawing/2014/main" id="{53F095FE-5BA4-06BE-2F0B-9E3B5E81866B}"/>
              </a:ext>
            </a:extLst>
          </p:cNvPr>
          <p:cNvSpPr/>
          <p:nvPr/>
        </p:nvSpPr>
        <p:spPr>
          <a:xfrm>
            <a:off x="519219" y="5702169"/>
            <a:ext cx="3809400" cy="71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SEXTA-FEIRA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85;p35">
            <a:extLst>
              <a:ext uri="{FF2B5EF4-FFF2-40B4-BE49-F238E27FC236}">
                <a16:creationId xmlns:a16="http://schemas.microsoft.com/office/drawing/2014/main" id="{0156E7FD-F13E-90DB-2DAF-D7BBC464B39E}"/>
              </a:ext>
            </a:extLst>
          </p:cNvPr>
          <p:cNvSpPr txBox="1"/>
          <p:nvPr/>
        </p:nvSpPr>
        <p:spPr>
          <a:xfrm>
            <a:off x="555027" y="903461"/>
            <a:ext cx="10233623" cy="13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COM O PROFESSOR O NOME DOS DIAS DA SEMANA. O QUE FOI COMPRADO NA FEIRA EM CADA DIA? FAÇA A CORRESPONDÊNCIA.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5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cxnSp>
        <p:nvCxnSpPr>
          <p:cNvPr id="279" name="Google Shape;279;p35"/>
          <p:cNvCxnSpPr/>
          <p:nvPr/>
        </p:nvCxnSpPr>
        <p:spPr>
          <a:xfrm>
            <a:off x="4498960" y="2725277"/>
            <a:ext cx="3362100" cy="3517800"/>
          </a:xfrm>
          <a:prstGeom prst="straightConnector1">
            <a:avLst/>
          </a:prstGeom>
          <a:noFill/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80" name="Google Shape;280;p35"/>
          <p:cNvCxnSpPr/>
          <p:nvPr/>
        </p:nvCxnSpPr>
        <p:spPr>
          <a:xfrm rot="10800000" flipH="1">
            <a:off x="4612404" y="2840872"/>
            <a:ext cx="3320700" cy="917100"/>
          </a:xfrm>
          <a:prstGeom prst="straightConnector1">
            <a:avLst/>
          </a:prstGeom>
          <a:noFill/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81" name="Google Shape;281;p35"/>
          <p:cNvCxnSpPr/>
          <p:nvPr/>
        </p:nvCxnSpPr>
        <p:spPr>
          <a:xfrm>
            <a:off x="4571097" y="4506411"/>
            <a:ext cx="3201000" cy="300"/>
          </a:xfrm>
          <a:prstGeom prst="straightConnector1">
            <a:avLst/>
          </a:prstGeom>
          <a:noFill/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82" name="Google Shape;282;p35"/>
          <p:cNvCxnSpPr/>
          <p:nvPr/>
        </p:nvCxnSpPr>
        <p:spPr>
          <a:xfrm rot="10800000" flipH="1">
            <a:off x="4571100" y="3709653"/>
            <a:ext cx="3530100" cy="1665900"/>
          </a:xfrm>
          <a:prstGeom prst="straightConnector1">
            <a:avLst/>
          </a:prstGeom>
          <a:noFill/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83" name="Google Shape;283;p35"/>
          <p:cNvCxnSpPr>
            <a:endCxn id="284" idx="1"/>
          </p:cNvCxnSpPr>
          <p:nvPr/>
        </p:nvCxnSpPr>
        <p:spPr>
          <a:xfrm rot="10800000" flipH="1">
            <a:off x="4570817" y="5467777"/>
            <a:ext cx="3266700" cy="899100"/>
          </a:xfrm>
          <a:prstGeom prst="straightConnector1">
            <a:avLst/>
          </a:prstGeom>
          <a:noFill/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85" name="Google Shape;285;p35"/>
          <p:cNvSpPr txBox="1"/>
          <p:nvPr/>
        </p:nvSpPr>
        <p:spPr>
          <a:xfrm>
            <a:off x="555027" y="903461"/>
            <a:ext cx="10233623" cy="13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COM O PROFESSOR O NOME DOS DIAS DA SEMANA. O QUE FOI COMPRADO NA FEIRA EM CADA DIA? FAÇA A CORRESPONDÊNCIA.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6" name="Google Shape;286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3937" y="2308451"/>
            <a:ext cx="1552410" cy="1034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69293" y="3061989"/>
            <a:ext cx="1653998" cy="1102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71984" y="4220489"/>
            <a:ext cx="1235091" cy="602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37517" y="4934283"/>
            <a:ext cx="1351402" cy="1066988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5"/>
          <p:cNvSpPr txBox="1"/>
          <p:nvPr/>
        </p:nvSpPr>
        <p:spPr>
          <a:xfrm>
            <a:off x="9269175" y="2458537"/>
            <a:ext cx="210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PIMENTÃO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5"/>
          <p:cNvSpPr txBox="1"/>
          <p:nvPr/>
        </p:nvSpPr>
        <p:spPr>
          <a:xfrm>
            <a:off x="9370755" y="3329396"/>
            <a:ext cx="210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AGRIÃO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5"/>
          <p:cNvSpPr txBox="1"/>
          <p:nvPr/>
        </p:nvSpPr>
        <p:spPr>
          <a:xfrm>
            <a:off x="9370755" y="4200255"/>
            <a:ext cx="210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5"/>
          <p:cNvSpPr txBox="1"/>
          <p:nvPr/>
        </p:nvSpPr>
        <p:spPr>
          <a:xfrm>
            <a:off x="9370755" y="5071113"/>
            <a:ext cx="210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MAMÃO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35"/>
          <p:cNvSpPr txBox="1"/>
          <p:nvPr/>
        </p:nvSpPr>
        <p:spPr>
          <a:xfrm>
            <a:off x="9370755" y="5941971"/>
            <a:ext cx="210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FEIJÃO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5"/>
          <p:cNvSpPr/>
          <p:nvPr/>
        </p:nvSpPr>
        <p:spPr>
          <a:xfrm>
            <a:off x="519388" y="2397811"/>
            <a:ext cx="3809400" cy="71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SEGUNDA-FEIRA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5"/>
          <p:cNvSpPr/>
          <p:nvPr/>
        </p:nvSpPr>
        <p:spPr>
          <a:xfrm>
            <a:off x="532644" y="3242269"/>
            <a:ext cx="3809400" cy="71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TERÇA-FEIRA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5"/>
          <p:cNvSpPr/>
          <p:nvPr/>
        </p:nvSpPr>
        <p:spPr>
          <a:xfrm>
            <a:off x="519219" y="4052744"/>
            <a:ext cx="3809400" cy="71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QUARTA-FEIRA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5"/>
          <p:cNvSpPr/>
          <p:nvPr/>
        </p:nvSpPr>
        <p:spPr>
          <a:xfrm>
            <a:off x="532644" y="4876983"/>
            <a:ext cx="3809400" cy="71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QUINTA-FEIRA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5"/>
          <p:cNvSpPr/>
          <p:nvPr/>
        </p:nvSpPr>
        <p:spPr>
          <a:xfrm>
            <a:off x="519219" y="5702169"/>
            <a:ext cx="3809400" cy="71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SEXTA-FEIRA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5"/>
          <p:cNvSpPr txBox="1"/>
          <p:nvPr/>
        </p:nvSpPr>
        <p:spPr>
          <a:xfrm>
            <a:off x="7350187" y="379397"/>
            <a:ext cx="4284000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" name="Google Shape;300;p3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62309" y="5897611"/>
            <a:ext cx="701815" cy="622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6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graphicFrame>
        <p:nvGraphicFramePr>
          <p:cNvPr id="309" name="Google Shape;309;p36"/>
          <p:cNvGraphicFramePr/>
          <p:nvPr/>
        </p:nvGraphicFramePr>
        <p:xfrm>
          <a:off x="1502167" y="4826425"/>
          <a:ext cx="9446925" cy="1185131"/>
        </p:xfrm>
        <a:graphic>
          <a:graphicData uri="http://schemas.openxmlformats.org/drawingml/2006/table">
            <a:tbl>
              <a:tblPr firstRow="1" bandRow="1">
                <a:noFill/>
                <a:tableStyleId>{ABE6AC5A-555E-4DD1-BDB2-9BB3073B168E}</a:tableStyleId>
              </a:tblPr>
              <a:tblGrid>
                <a:gridCol w="3148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8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8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r>
                        <a:rPr lang="pt-BR" sz="1866" u="none" strike="noStrike" cap="none">
                          <a:solidFill>
                            <a:schemeClr val="dk1"/>
                          </a:solidFill>
                        </a:rPr>
                        <a:t>LETRA INICIAL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r>
                        <a:rPr lang="pt-BR" sz="1866" u="none" strike="noStrike" cap="none">
                          <a:solidFill>
                            <a:schemeClr val="dk1"/>
                          </a:solidFill>
                        </a:rPr>
                        <a:t>LETRA FINAL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r>
                        <a:rPr lang="pt-BR" sz="1866" u="none" strike="noStrike" cap="none">
                          <a:solidFill>
                            <a:schemeClr val="dk1"/>
                          </a:solidFill>
                        </a:rPr>
                        <a:t>QUANTIDADE DE LETRAS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Google Shape;314;p3">
            <a:extLst>
              <a:ext uri="{FF2B5EF4-FFF2-40B4-BE49-F238E27FC236}">
                <a16:creationId xmlns:a16="http://schemas.microsoft.com/office/drawing/2014/main" id="{5A714F86-F117-4288-FFCF-E50D7BD338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80" y="1148836"/>
            <a:ext cx="11098500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OBSERVE A PALAVRA EM DESTAQUE E PREENCHA A TABELA.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16;p3">
            <a:extLst>
              <a:ext uri="{FF2B5EF4-FFF2-40B4-BE49-F238E27FC236}">
                <a16:creationId xmlns:a16="http://schemas.microsoft.com/office/drawing/2014/main" id="{74649B14-5A47-C2D9-C679-21BDC2D8923D}"/>
              </a:ext>
            </a:extLst>
          </p:cNvPr>
          <p:cNvSpPr/>
          <p:nvPr/>
        </p:nvSpPr>
        <p:spPr>
          <a:xfrm>
            <a:off x="3940087" y="2796416"/>
            <a:ext cx="2285700" cy="965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317;p3">
            <a:extLst>
              <a:ext uri="{FF2B5EF4-FFF2-40B4-BE49-F238E27FC236}">
                <a16:creationId xmlns:a16="http://schemas.microsoft.com/office/drawing/2014/main" id="{C37597D0-D6E9-67F9-DC0D-B885A60EE77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0793" y="2136592"/>
            <a:ext cx="2066786" cy="2256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"/>
          <p:cNvSpPr txBox="1">
            <a:spLocks noGrp="1"/>
          </p:cNvSpPr>
          <p:nvPr>
            <p:ph type="body" idx="1"/>
          </p:nvPr>
        </p:nvSpPr>
        <p:spPr>
          <a:xfrm>
            <a:off x="608480" y="1148836"/>
            <a:ext cx="11098500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OBSERVE A PALAVRA EM DESTAQUE E PREENCHA A TABELA.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3"/>
          <p:cNvSpPr/>
          <p:nvPr/>
        </p:nvSpPr>
        <p:spPr>
          <a:xfrm>
            <a:off x="3940087" y="2796416"/>
            <a:ext cx="2285700" cy="965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7" name="Google Shape;31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0793" y="2136592"/>
            <a:ext cx="2066786" cy="225600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18" name="Google Shape;318;p3"/>
          <p:cNvGraphicFramePr/>
          <p:nvPr/>
        </p:nvGraphicFramePr>
        <p:xfrm>
          <a:off x="1502167" y="4826425"/>
          <a:ext cx="9446925" cy="1218879"/>
        </p:xfrm>
        <a:graphic>
          <a:graphicData uri="http://schemas.openxmlformats.org/drawingml/2006/table">
            <a:tbl>
              <a:tblPr firstRow="1" bandRow="1">
                <a:noFill/>
                <a:tableStyleId>{ABE6AC5A-555E-4DD1-BDB2-9BB3073B168E}</a:tableStyleId>
              </a:tblPr>
              <a:tblGrid>
                <a:gridCol w="3148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8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8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r>
                        <a:rPr lang="pt-BR" sz="1866" u="none" strike="noStrike" cap="none">
                          <a:solidFill>
                            <a:schemeClr val="dk1"/>
                          </a:solidFill>
                        </a:rPr>
                        <a:t>LETRA INICIAL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r>
                        <a:rPr lang="pt-BR" sz="1866" u="none" strike="noStrike" cap="none">
                          <a:solidFill>
                            <a:schemeClr val="dk1"/>
                          </a:solidFill>
                        </a:rPr>
                        <a:t>LETRA FINAL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r>
                        <a:rPr lang="pt-BR" sz="1866" u="none" strike="noStrike" cap="none">
                          <a:solidFill>
                            <a:schemeClr val="dk1"/>
                          </a:solidFill>
                        </a:rPr>
                        <a:t>QUANTIDADE DE LETRAS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F</a:t>
                      </a:r>
                      <a:endParaRPr sz="1866" b="1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A</a:t>
                      </a:r>
                      <a:endParaRPr sz="1866" b="1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5</a:t>
                      </a:r>
                      <a:endParaRPr sz="1866" b="1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Google Shape;299;p35">
            <a:extLst>
              <a:ext uri="{FF2B5EF4-FFF2-40B4-BE49-F238E27FC236}">
                <a16:creationId xmlns:a16="http://schemas.microsoft.com/office/drawing/2014/main" id="{5E5C1B6A-D6DA-8689-62BF-22D07FEA5E7D}"/>
              </a:ext>
            </a:extLst>
          </p:cNvPr>
          <p:cNvSpPr txBox="1"/>
          <p:nvPr/>
        </p:nvSpPr>
        <p:spPr>
          <a:xfrm>
            <a:off x="7350187" y="379397"/>
            <a:ext cx="4284000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7"/>
          <p:cNvSpPr txBox="1"/>
          <p:nvPr/>
        </p:nvSpPr>
        <p:spPr>
          <a:xfrm>
            <a:off x="5004964" y="3985583"/>
            <a:ext cx="470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26" name="Google Shape;326;p37"/>
          <p:cNvGraphicFramePr/>
          <p:nvPr/>
        </p:nvGraphicFramePr>
        <p:xfrm>
          <a:off x="948547" y="3022933"/>
          <a:ext cx="10137075" cy="1655800"/>
        </p:xfrm>
        <a:graphic>
          <a:graphicData uri="http://schemas.openxmlformats.org/drawingml/2006/table">
            <a:tbl>
              <a:tblPr>
                <a:noFill/>
                <a:tableStyleId>{6D7E6E62-4CDE-4796-9731-52AF1E102DF2}</a:tableStyleId>
              </a:tblPr>
              <a:tblGrid>
                <a:gridCol w="779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827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A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B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C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D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E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F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G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H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I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J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K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L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M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7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N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O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P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/>
                        <a:t>Q</a:t>
                      </a:r>
                      <a:endParaRPr sz="2666" b="1" u="none" strike="noStrike" cap="none" dirty="0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R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S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T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U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V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W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X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Y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/>
                        <a:t>Z</a:t>
                      </a:r>
                      <a:endParaRPr sz="2666" b="1" u="none" strike="noStrike" cap="none" dirty="0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Google Shape;331;p5">
            <a:extLst>
              <a:ext uri="{FF2B5EF4-FFF2-40B4-BE49-F238E27FC236}">
                <a16:creationId xmlns:a16="http://schemas.microsoft.com/office/drawing/2014/main" id="{B3C52B9D-EE11-FE93-AA27-C301B15FC3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4180" y="1646483"/>
            <a:ext cx="11500970" cy="858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marR="110898" lvl="0" indent="0" algn="l" rtl="0"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ENCONTRE, NO ALFABETO, AS LETRAS QUE FORMAM A PALAVRA </a:t>
            </a:r>
            <a:r>
              <a:rPr lang="pt-BR" sz="2600" b="1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FEIRA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 PINTE-AS.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"/>
          <p:cNvSpPr txBox="1"/>
          <p:nvPr/>
        </p:nvSpPr>
        <p:spPr>
          <a:xfrm>
            <a:off x="5004964" y="3985583"/>
            <a:ext cx="470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33" name="Google Shape;333;p5"/>
          <p:cNvGraphicFramePr/>
          <p:nvPr>
            <p:extLst>
              <p:ext uri="{D42A27DB-BD31-4B8C-83A1-F6EECF244321}">
                <p14:modId xmlns:p14="http://schemas.microsoft.com/office/powerpoint/2010/main" val="3601057658"/>
              </p:ext>
            </p:extLst>
          </p:nvPr>
        </p:nvGraphicFramePr>
        <p:xfrm>
          <a:off x="948547" y="3022933"/>
          <a:ext cx="10137075" cy="1655800"/>
        </p:xfrm>
        <a:graphic>
          <a:graphicData uri="http://schemas.openxmlformats.org/drawingml/2006/table">
            <a:tbl>
              <a:tblPr>
                <a:noFill/>
                <a:tableStyleId>{6D7E6E62-4CDE-4796-9731-52AF1E102DF2}</a:tableStyleId>
              </a:tblPr>
              <a:tblGrid>
                <a:gridCol w="779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797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827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bg1"/>
                          </a:solidFill>
                        </a:rPr>
                        <a:t>A</a:t>
                      </a:r>
                      <a:endParaRPr sz="2666" b="1" u="none" strike="noStrike" cap="none" dirty="0">
                        <a:solidFill>
                          <a:schemeClr val="bg1"/>
                        </a:solidFill>
                      </a:endParaRPr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B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C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D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bg1"/>
                          </a:solidFill>
                        </a:rPr>
                        <a:t>E</a:t>
                      </a:r>
                      <a:endParaRPr sz="2666" b="1" u="none" strike="noStrike" cap="none" dirty="0">
                        <a:solidFill>
                          <a:schemeClr val="bg1"/>
                        </a:solidFill>
                      </a:endParaRPr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bg1"/>
                          </a:solidFill>
                        </a:rPr>
                        <a:t>F</a:t>
                      </a:r>
                      <a:endParaRPr sz="2666" b="1" u="none" strike="noStrike" cap="none" dirty="0">
                        <a:solidFill>
                          <a:schemeClr val="bg1"/>
                        </a:solidFill>
                      </a:endParaRPr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G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H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bg1"/>
                          </a:solidFill>
                        </a:rPr>
                        <a:t>I</a:t>
                      </a:r>
                      <a:endParaRPr sz="2666" b="1" u="none" strike="noStrike" cap="none" dirty="0">
                        <a:solidFill>
                          <a:schemeClr val="bg1"/>
                        </a:solidFill>
                      </a:endParaRPr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J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K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L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M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7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/>
                        <a:t>N</a:t>
                      </a:r>
                      <a:endParaRPr sz="2666" b="1" u="none" strike="noStrike" cap="none" dirty="0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/>
                        <a:t>O</a:t>
                      </a:r>
                      <a:endParaRPr sz="2666" b="1" u="none" strike="noStrike" cap="none" dirty="0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P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Q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bg1"/>
                          </a:solidFill>
                        </a:rPr>
                        <a:t>R</a:t>
                      </a:r>
                      <a:endParaRPr sz="2666" b="1" u="none" strike="noStrike" cap="none" dirty="0">
                        <a:solidFill>
                          <a:schemeClr val="bg1"/>
                        </a:solidFill>
                      </a:endParaRPr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S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T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U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V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W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X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/>
                        <a:t>Y</a:t>
                      </a:r>
                      <a:endParaRPr sz="2666" b="1" u="none" strike="noStrike" cap="none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/>
                        <a:t>Z</a:t>
                      </a:r>
                      <a:endParaRPr sz="2666" b="1" u="none" strike="noStrike" cap="none" dirty="0"/>
                    </a:p>
                  </a:txBody>
                  <a:tcPr marL="121875" marR="121875" marT="121900" marB="121900">
                    <a:lnL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157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Google Shape;299;p35">
            <a:extLst>
              <a:ext uri="{FF2B5EF4-FFF2-40B4-BE49-F238E27FC236}">
                <a16:creationId xmlns:a16="http://schemas.microsoft.com/office/drawing/2014/main" id="{CC054B4A-3420-BE9F-28C1-22984A5FB108}"/>
              </a:ext>
            </a:extLst>
          </p:cNvPr>
          <p:cNvSpPr txBox="1"/>
          <p:nvPr/>
        </p:nvSpPr>
        <p:spPr>
          <a:xfrm>
            <a:off x="7350187" y="379397"/>
            <a:ext cx="4284000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31;p5">
            <a:extLst>
              <a:ext uri="{FF2B5EF4-FFF2-40B4-BE49-F238E27FC236}">
                <a16:creationId xmlns:a16="http://schemas.microsoft.com/office/drawing/2014/main" id="{F4433DD7-6E9D-3E59-7B6C-ADB0567C52A1}"/>
              </a:ext>
            </a:extLst>
          </p:cNvPr>
          <p:cNvSpPr txBox="1">
            <a:spLocks/>
          </p:cNvSpPr>
          <p:nvPr/>
        </p:nvSpPr>
        <p:spPr>
          <a:xfrm>
            <a:off x="494180" y="1646483"/>
            <a:ext cx="11500970" cy="858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583" algn="l" rtl="0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5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5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5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5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5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5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5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110898" indent="0">
              <a:spcBef>
                <a:spcPts val="500"/>
              </a:spcBef>
              <a:buClr>
                <a:srgbClr val="D2232A"/>
              </a:buClr>
              <a:buSzPts val="1600"/>
            </a:pPr>
            <a:r>
              <a:rPr lang="pt-BR" sz="2600" b="1">
                <a:solidFill>
                  <a:srgbClr val="7030A0"/>
                </a:solidFill>
              </a:rPr>
              <a:t>7. </a:t>
            </a:r>
            <a:r>
              <a:rPr lang="pt-BR" sz="2600">
                <a:solidFill>
                  <a:srgbClr val="231F20"/>
                </a:solidFill>
              </a:rPr>
              <a:t>ENCONTRE, NO ALFABETO, AS LETRAS QUE FORMAM A PALAVRA </a:t>
            </a:r>
            <a:r>
              <a:rPr lang="pt-BR" sz="2600" b="1">
                <a:solidFill>
                  <a:srgbClr val="231F20"/>
                </a:solidFill>
              </a:rPr>
              <a:t>FEIRA </a:t>
            </a:r>
            <a:r>
              <a:rPr lang="pt-BR" sz="2600">
                <a:solidFill>
                  <a:srgbClr val="231F20"/>
                </a:solidFill>
              </a:rPr>
              <a:t>E PINTE-AS.</a:t>
            </a:r>
            <a:endParaRPr lang="pt-BR" sz="2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9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4" name="Google Shape;366;p10">
            <a:extLst>
              <a:ext uri="{FF2B5EF4-FFF2-40B4-BE49-F238E27FC236}">
                <a16:creationId xmlns:a16="http://schemas.microsoft.com/office/drawing/2014/main" id="{C683B560-D79A-6BC6-08E0-B503902389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7812" y="944502"/>
            <a:ext cx="9682838" cy="945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marR="110898" lvl="0" indent="0" algn="l" rtl="0"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AS PALAVRAS COM O PROFESSOR E ESCREVA, NO </a:t>
            </a:r>
            <a:r>
              <a:rPr lang="pt-BR" sz="2600" dirty="0">
                <a:solidFill>
                  <a:srgbClr val="231F20"/>
                </a:solidFill>
              </a:rPr>
              <a:t>QUADRINHO,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A PRIMEIRA LETRA DE CADA UMA.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69;p10">
            <a:extLst>
              <a:ext uri="{FF2B5EF4-FFF2-40B4-BE49-F238E27FC236}">
                <a16:creationId xmlns:a16="http://schemas.microsoft.com/office/drawing/2014/main" id="{43176CAE-9838-D9AF-8F83-B45DB9F8205E}"/>
              </a:ext>
            </a:extLst>
          </p:cNvPr>
          <p:cNvSpPr txBox="1"/>
          <p:nvPr/>
        </p:nvSpPr>
        <p:spPr>
          <a:xfrm>
            <a:off x="5118436" y="3620535"/>
            <a:ext cx="470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370;p10">
            <a:extLst>
              <a:ext uri="{FF2B5EF4-FFF2-40B4-BE49-F238E27FC236}">
                <a16:creationId xmlns:a16="http://schemas.microsoft.com/office/drawing/2014/main" id="{AF926CCC-0DBD-1AA2-F9AF-34C975F6AC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0" y="4474425"/>
            <a:ext cx="1751268" cy="1167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371;p10">
            <a:extLst>
              <a:ext uri="{FF2B5EF4-FFF2-40B4-BE49-F238E27FC236}">
                <a16:creationId xmlns:a16="http://schemas.microsoft.com/office/drawing/2014/main" id="{48EACCC3-7C82-A811-A2B1-9AAAD080E13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19691" y="4008496"/>
            <a:ext cx="2522373" cy="1681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372;p10">
            <a:extLst>
              <a:ext uri="{FF2B5EF4-FFF2-40B4-BE49-F238E27FC236}">
                <a16:creationId xmlns:a16="http://schemas.microsoft.com/office/drawing/2014/main" id="{9B59CBA0-73B6-C011-A6AD-055080C619E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82989" y="4579869"/>
            <a:ext cx="1619962" cy="790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373;p10">
            <a:extLst>
              <a:ext uri="{FF2B5EF4-FFF2-40B4-BE49-F238E27FC236}">
                <a16:creationId xmlns:a16="http://schemas.microsoft.com/office/drawing/2014/main" id="{FDB5261A-AE2F-7D83-291C-23FE06BCB25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3697" y="2181254"/>
            <a:ext cx="1591400" cy="1256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374;p10">
            <a:extLst>
              <a:ext uri="{FF2B5EF4-FFF2-40B4-BE49-F238E27FC236}">
                <a16:creationId xmlns:a16="http://schemas.microsoft.com/office/drawing/2014/main" id="{8A83E3EA-768E-7FFA-2C42-F46F022FEB0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16184" y="2461139"/>
            <a:ext cx="1051902" cy="73242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375;p10">
            <a:extLst>
              <a:ext uri="{FF2B5EF4-FFF2-40B4-BE49-F238E27FC236}">
                <a16:creationId xmlns:a16="http://schemas.microsoft.com/office/drawing/2014/main" id="{7DDF22BC-C29F-233F-62DE-1F518CA501C8}"/>
              </a:ext>
            </a:extLst>
          </p:cNvPr>
          <p:cNvSpPr txBox="1"/>
          <p:nvPr/>
        </p:nvSpPr>
        <p:spPr>
          <a:xfrm>
            <a:off x="888949" y="5686926"/>
            <a:ext cx="226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PIMENTÃO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376;p10">
            <a:extLst>
              <a:ext uri="{FF2B5EF4-FFF2-40B4-BE49-F238E27FC236}">
                <a16:creationId xmlns:a16="http://schemas.microsoft.com/office/drawing/2014/main" id="{F41BE797-7D1F-3AEE-9990-55B6141DFB47}"/>
              </a:ext>
            </a:extLst>
          </p:cNvPr>
          <p:cNvSpPr txBox="1"/>
          <p:nvPr/>
        </p:nvSpPr>
        <p:spPr>
          <a:xfrm>
            <a:off x="4436357" y="5702080"/>
            <a:ext cx="226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AGRIÃO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77;p10">
            <a:extLst>
              <a:ext uri="{FF2B5EF4-FFF2-40B4-BE49-F238E27FC236}">
                <a16:creationId xmlns:a16="http://schemas.microsoft.com/office/drawing/2014/main" id="{05127239-83AB-65BF-F597-B90662F39C1E}"/>
              </a:ext>
            </a:extLst>
          </p:cNvPr>
          <p:cNvSpPr txBox="1"/>
          <p:nvPr/>
        </p:nvSpPr>
        <p:spPr>
          <a:xfrm>
            <a:off x="8545615" y="5641937"/>
            <a:ext cx="226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78;p10">
            <a:extLst>
              <a:ext uri="{FF2B5EF4-FFF2-40B4-BE49-F238E27FC236}">
                <a16:creationId xmlns:a16="http://schemas.microsoft.com/office/drawing/2014/main" id="{CD6823F5-1A2C-78AC-A435-8324ACF2733F}"/>
              </a:ext>
            </a:extLst>
          </p:cNvPr>
          <p:cNvSpPr txBox="1"/>
          <p:nvPr/>
        </p:nvSpPr>
        <p:spPr>
          <a:xfrm>
            <a:off x="794232" y="3482822"/>
            <a:ext cx="226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MAMÃO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79;p10">
            <a:extLst>
              <a:ext uri="{FF2B5EF4-FFF2-40B4-BE49-F238E27FC236}">
                <a16:creationId xmlns:a16="http://schemas.microsoft.com/office/drawing/2014/main" id="{E872817C-4029-48CE-AD47-FDDF9B31C1B2}"/>
              </a:ext>
            </a:extLst>
          </p:cNvPr>
          <p:cNvSpPr txBox="1"/>
          <p:nvPr/>
        </p:nvSpPr>
        <p:spPr>
          <a:xfrm>
            <a:off x="4324227" y="3442787"/>
            <a:ext cx="226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FEIJÃO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80;p10">
            <a:extLst>
              <a:ext uri="{FF2B5EF4-FFF2-40B4-BE49-F238E27FC236}">
                <a16:creationId xmlns:a16="http://schemas.microsoft.com/office/drawing/2014/main" id="{A54AF61C-8FEA-43C4-3341-97B9131C3C08}"/>
              </a:ext>
            </a:extLst>
          </p:cNvPr>
          <p:cNvSpPr txBox="1"/>
          <p:nvPr/>
        </p:nvSpPr>
        <p:spPr>
          <a:xfrm>
            <a:off x="8303791" y="3437734"/>
            <a:ext cx="226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BANANA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" name="Google Shape;387;p10" descr="Logotipo, Ícone&#10;&#10;Descrição gerada automaticamente">
            <a:extLst>
              <a:ext uri="{FF2B5EF4-FFF2-40B4-BE49-F238E27FC236}">
                <a16:creationId xmlns:a16="http://schemas.microsoft.com/office/drawing/2014/main" id="{788C7C4F-A9A7-B2AE-A785-B777CAF4C9BF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45731" y="2136830"/>
            <a:ext cx="1236790" cy="125647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91;p10">
            <a:extLst>
              <a:ext uri="{FF2B5EF4-FFF2-40B4-BE49-F238E27FC236}">
                <a16:creationId xmlns:a16="http://schemas.microsoft.com/office/drawing/2014/main" id="{491DF418-578B-649C-5806-AC2A397122F1}"/>
              </a:ext>
            </a:extLst>
          </p:cNvPr>
          <p:cNvSpPr/>
          <p:nvPr/>
        </p:nvSpPr>
        <p:spPr>
          <a:xfrm>
            <a:off x="10431469" y="2507200"/>
            <a:ext cx="819900" cy="7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92;p10">
            <a:extLst>
              <a:ext uri="{FF2B5EF4-FFF2-40B4-BE49-F238E27FC236}">
                <a16:creationId xmlns:a16="http://schemas.microsoft.com/office/drawing/2014/main" id="{BBC2C11F-F3CC-7EEB-B61C-F699F2A2A181}"/>
              </a:ext>
            </a:extLst>
          </p:cNvPr>
          <p:cNvSpPr/>
          <p:nvPr/>
        </p:nvSpPr>
        <p:spPr>
          <a:xfrm>
            <a:off x="2541085" y="4614870"/>
            <a:ext cx="819900" cy="7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89;p10">
            <a:extLst>
              <a:ext uri="{FF2B5EF4-FFF2-40B4-BE49-F238E27FC236}">
                <a16:creationId xmlns:a16="http://schemas.microsoft.com/office/drawing/2014/main" id="{73AB88B0-6D1E-9F29-92F7-FAC0C2F89D24}"/>
              </a:ext>
            </a:extLst>
          </p:cNvPr>
          <p:cNvSpPr/>
          <p:nvPr/>
        </p:nvSpPr>
        <p:spPr>
          <a:xfrm>
            <a:off x="2545448" y="2459439"/>
            <a:ext cx="819900" cy="7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90;p10">
            <a:extLst>
              <a:ext uri="{FF2B5EF4-FFF2-40B4-BE49-F238E27FC236}">
                <a16:creationId xmlns:a16="http://schemas.microsoft.com/office/drawing/2014/main" id="{6BC37F7F-7B32-7DED-759F-84F3088C04CB}"/>
              </a:ext>
            </a:extLst>
          </p:cNvPr>
          <p:cNvSpPr/>
          <p:nvPr/>
        </p:nvSpPr>
        <p:spPr>
          <a:xfrm>
            <a:off x="6273554" y="2507200"/>
            <a:ext cx="819900" cy="7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3;p10">
            <a:extLst>
              <a:ext uri="{FF2B5EF4-FFF2-40B4-BE49-F238E27FC236}">
                <a16:creationId xmlns:a16="http://schemas.microsoft.com/office/drawing/2014/main" id="{CE0BE5B6-C0FD-8763-75E2-699030D12E27}"/>
              </a:ext>
            </a:extLst>
          </p:cNvPr>
          <p:cNvSpPr/>
          <p:nvPr/>
        </p:nvSpPr>
        <p:spPr>
          <a:xfrm>
            <a:off x="6280515" y="4616164"/>
            <a:ext cx="819900" cy="7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394;p10">
            <a:extLst>
              <a:ext uri="{FF2B5EF4-FFF2-40B4-BE49-F238E27FC236}">
                <a16:creationId xmlns:a16="http://schemas.microsoft.com/office/drawing/2014/main" id="{6493DCFD-11F3-9515-856D-7077956EB848}"/>
              </a:ext>
            </a:extLst>
          </p:cNvPr>
          <p:cNvSpPr/>
          <p:nvPr/>
        </p:nvSpPr>
        <p:spPr>
          <a:xfrm>
            <a:off x="10431469" y="4634878"/>
            <a:ext cx="819900" cy="7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0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2" name="Google Shape;299;p35">
            <a:extLst>
              <a:ext uri="{FF2B5EF4-FFF2-40B4-BE49-F238E27FC236}">
                <a16:creationId xmlns:a16="http://schemas.microsoft.com/office/drawing/2014/main" id="{BEA48695-53B8-4618-6298-6DAEDA493BAF}"/>
              </a:ext>
            </a:extLst>
          </p:cNvPr>
          <p:cNvSpPr txBox="1"/>
          <p:nvPr/>
        </p:nvSpPr>
        <p:spPr>
          <a:xfrm>
            <a:off x="7350187" y="379397"/>
            <a:ext cx="4284000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41;p39">
            <a:extLst>
              <a:ext uri="{FF2B5EF4-FFF2-40B4-BE49-F238E27FC236}">
                <a16:creationId xmlns:a16="http://schemas.microsoft.com/office/drawing/2014/main" id="{036594A8-24E1-D2A8-DAC4-98648DED44C7}"/>
              </a:ext>
            </a:extLst>
          </p:cNvPr>
          <p:cNvSpPr txBox="1">
            <a:spLocks/>
          </p:cNvSpPr>
          <p:nvPr/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SzPts val="3466"/>
            </a:pPr>
            <a:br>
              <a:rPr lang="pt-BR" sz="2666"/>
            </a:br>
            <a:endParaRPr lang="pt-BR" sz="2666"/>
          </a:p>
        </p:txBody>
      </p:sp>
      <p:sp>
        <p:nvSpPr>
          <p:cNvPr id="12" name="Google Shape;366;p10">
            <a:extLst>
              <a:ext uri="{FF2B5EF4-FFF2-40B4-BE49-F238E27FC236}">
                <a16:creationId xmlns:a16="http://schemas.microsoft.com/office/drawing/2014/main" id="{50B7DAFE-97DF-0AEE-457D-46A30B589A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7812" y="944502"/>
            <a:ext cx="9682838" cy="945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marR="110898" lvl="0" indent="0" algn="l" rtl="0"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AS PALAVRAS COM O PROFESSOR E ESCREVA, NO </a:t>
            </a:r>
            <a:r>
              <a:rPr lang="pt-BR" sz="2600" dirty="0">
                <a:solidFill>
                  <a:srgbClr val="231F20"/>
                </a:solidFill>
              </a:rPr>
              <a:t>QUADRINHO,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A PRIMEIRA LETRA DE CADA UMA.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69;p10">
            <a:extLst>
              <a:ext uri="{FF2B5EF4-FFF2-40B4-BE49-F238E27FC236}">
                <a16:creationId xmlns:a16="http://schemas.microsoft.com/office/drawing/2014/main" id="{1249F9E7-4632-95C3-0263-6C1BBF2754C9}"/>
              </a:ext>
            </a:extLst>
          </p:cNvPr>
          <p:cNvSpPr txBox="1"/>
          <p:nvPr/>
        </p:nvSpPr>
        <p:spPr>
          <a:xfrm>
            <a:off x="5118436" y="3620535"/>
            <a:ext cx="470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370;p10">
            <a:extLst>
              <a:ext uri="{FF2B5EF4-FFF2-40B4-BE49-F238E27FC236}">
                <a16:creationId xmlns:a16="http://schemas.microsoft.com/office/drawing/2014/main" id="{23E06D91-1085-6A76-E40F-B724474FB18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0" y="4474425"/>
            <a:ext cx="1751268" cy="1167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371;p10">
            <a:extLst>
              <a:ext uri="{FF2B5EF4-FFF2-40B4-BE49-F238E27FC236}">
                <a16:creationId xmlns:a16="http://schemas.microsoft.com/office/drawing/2014/main" id="{34E356FA-DB7A-8F8C-4530-D55B52181D4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19691" y="4008496"/>
            <a:ext cx="2522373" cy="1681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372;p10">
            <a:extLst>
              <a:ext uri="{FF2B5EF4-FFF2-40B4-BE49-F238E27FC236}">
                <a16:creationId xmlns:a16="http://schemas.microsoft.com/office/drawing/2014/main" id="{C90EDF54-00A5-1B42-44D3-2CC5A6C38FB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82989" y="4579869"/>
            <a:ext cx="1619962" cy="790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373;p10">
            <a:extLst>
              <a:ext uri="{FF2B5EF4-FFF2-40B4-BE49-F238E27FC236}">
                <a16:creationId xmlns:a16="http://schemas.microsoft.com/office/drawing/2014/main" id="{319EBC5E-350F-F5F9-1DBD-7A75BFD8F1C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3697" y="2181254"/>
            <a:ext cx="1591400" cy="1256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374;p10">
            <a:extLst>
              <a:ext uri="{FF2B5EF4-FFF2-40B4-BE49-F238E27FC236}">
                <a16:creationId xmlns:a16="http://schemas.microsoft.com/office/drawing/2014/main" id="{6F337959-99C4-980E-6C46-63314C65C40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16184" y="2461139"/>
            <a:ext cx="1051902" cy="73242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375;p10">
            <a:extLst>
              <a:ext uri="{FF2B5EF4-FFF2-40B4-BE49-F238E27FC236}">
                <a16:creationId xmlns:a16="http://schemas.microsoft.com/office/drawing/2014/main" id="{F7A7E4B2-F165-0246-AC39-83A29F06D778}"/>
              </a:ext>
            </a:extLst>
          </p:cNvPr>
          <p:cNvSpPr txBox="1"/>
          <p:nvPr/>
        </p:nvSpPr>
        <p:spPr>
          <a:xfrm>
            <a:off x="888949" y="5686926"/>
            <a:ext cx="226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PIMENTÃO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76;p10">
            <a:extLst>
              <a:ext uri="{FF2B5EF4-FFF2-40B4-BE49-F238E27FC236}">
                <a16:creationId xmlns:a16="http://schemas.microsoft.com/office/drawing/2014/main" id="{034AB702-92FB-E981-83BC-03E783BB1698}"/>
              </a:ext>
            </a:extLst>
          </p:cNvPr>
          <p:cNvSpPr txBox="1"/>
          <p:nvPr/>
        </p:nvSpPr>
        <p:spPr>
          <a:xfrm>
            <a:off x="4436357" y="5702080"/>
            <a:ext cx="226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AGRIÃO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377;p10">
            <a:extLst>
              <a:ext uri="{FF2B5EF4-FFF2-40B4-BE49-F238E27FC236}">
                <a16:creationId xmlns:a16="http://schemas.microsoft.com/office/drawing/2014/main" id="{12B6CA1D-CBFB-8470-4E7E-7CCF16BD4A33}"/>
              </a:ext>
            </a:extLst>
          </p:cNvPr>
          <p:cNvSpPr txBox="1"/>
          <p:nvPr/>
        </p:nvSpPr>
        <p:spPr>
          <a:xfrm>
            <a:off x="8545615" y="5641937"/>
            <a:ext cx="226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378;p10">
            <a:extLst>
              <a:ext uri="{FF2B5EF4-FFF2-40B4-BE49-F238E27FC236}">
                <a16:creationId xmlns:a16="http://schemas.microsoft.com/office/drawing/2014/main" id="{B9985F76-E582-C1D1-EFAA-5F7DF40A2EDC}"/>
              </a:ext>
            </a:extLst>
          </p:cNvPr>
          <p:cNvSpPr txBox="1"/>
          <p:nvPr/>
        </p:nvSpPr>
        <p:spPr>
          <a:xfrm>
            <a:off x="794232" y="3482822"/>
            <a:ext cx="226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MAMÃO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79;p10">
            <a:extLst>
              <a:ext uri="{FF2B5EF4-FFF2-40B4-BE49-F238E27FC236}">
                <a16:creationId xmlns:a16="http://schemas.microsoft.com/office/drawing/2014/main" id="{539BE6BE-235D-007F-FC89-53ADC177D9C3}"/>
              </a:ext>
            </a:extLst>
          </p:cNvPr>
          <p:cNvSpPr txBox="1"/>
          <p:nvPr/>
        </p:nvSpPr>
        <p:spPr>
          <a:xfrm>
            <a:off x="4324227" y="3442787"/>
            <a:ext cx="226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FEIJÃO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380;p10">
            <a:extLst>
              <a:ext uri="{FF2B5EF4-FFF2-40B4-BE49-F238E27FC236}">
                <a16:creationId xmlns:a16="http://schemas.microsoft.com/office/drawing/2014/main" id="{8768F307-E7F3-7FB4-E0F1-D61CE2608AE5}"/>
              </a:ext>
            </a:extLst>
          </p:cNvPr>
          <p:cNvSpPr txBox="1"/>
          <p:nvPr/>
        </p:nvSpPr>
        <p:spPr>
          <a:xfrm>
            <a:off x="8303791" y="3437734"/>
            <a:ext cx="226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BANANA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Google Shape;387;p10" descr="Logotipo, Ícone&#10;&#10;Descrição gerada automaticamente">
            <a:extLst>
              <a:ext uri="{FF2B5EF4-FFF2-40B4-BE49-F238E27FC236}">
                <a16:creationId xmlns:a16="http://schemas.microsoft.com/office/drawing/2014/main" id="{3642D9EB-D7D2-564E-8A55-976A86CC1A9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45731" y="2136830"/>
            <a:ext cx="1236790" cy="125647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391;p10">
            <a:extLst>
              <a:ext uri="{FF2B5EF4-FFF2-40B4-BE49-F238E27FC236}">
                <a16:creationId xmlns:a16="http://schemas.microsoft.com/office/drawing/2014/main" id="{78B8B3E3-9D99-F3A1-FD4A-F6696BF59DA5}"/>
              </a:ext>
            </a:extLst>
          </p:cNvPr>
          <p:cNvSpPr/>
          <p:nvPr/>
        </p:nvSpPr>
        <p:spPr>
          <a:xfrm>
            <a:off x="10431469" y="2507200"/>
            <a:ext cx="819900" cy="7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392;p10">
            <a:extLst>
              <a:ext uri="{FF2B5EF4-FFF2-40B4-BE49-F238E27FC236}">
                <a16:creationId xmlns:a16="http://schemas.microsoft.com/office/drawing/2014/main" id="{FF794FB8-04F7-C2F0-9633-B7C43842F67A}"/>
              </a:ext>
            </a:extLst>
          </p:cNvPr>
          <p:cNvSpPr/>
          <p:nvPr/>
        </p:nvSpPr>
        <p:spPr>
          <a:xfrm>
            <a:off x="2541085" y="4614870"/>
            <a:ext cx="819900" cy="7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389;p10">
            <a:extLst>
              <a:ext uri="{FF2B5EF4-FFF2-40B4-BE49-F238E27FC236}">
                <a16:creationId xmlns:a16="http://schemas.microsoft.com/office/drawing/2014/main" id="{63C24767-2818-E305-C806-A261BD88486F}"/>
              </a:ext>
            </a:extLst>
          </p:cNvPr>
          <p:cNvSpPr/>
          <p:nvPr/>
        </p:nvSpPr>
        <p:spPr>
          <a:xfrm>
            <a:off x="2545448" y="2459439"/>
            <a:ext cx="819900" cy="7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390;p10">
            <a:extLst>
              <a:ext uri="{FF2B5EF4-FFF2-40B4-BE49-F238E27FC236}">
                <a16:creationId xmlns:a16="http://schemas.microsoft.com/office/drawing/2014/main" id="{B162528B-1D77-1E1D-63F8-27C685572F4F}"/>
              </a:ext>
            </a:extLst>
          </p:cNvPr>
          <p:cNvSpPr/>
          <p:nvPr/>
        </p:nvSpPr>
        <p:spPr>
          <a:xfrm>
            <a:off x="6273554" y="2507200"/>
            <a:ext cx="819900" cy="7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93;p10">
            <a:extLst>
              <a:ext uri="{FF2B5EF4-FFF2-40B4-BE49-F238E27FC236}">
                <a16:creationId xmlns:a16="http://schemas.microsoft.com/office/drawing/2014/main" id="{D68FF722-9CDB-740D-1F66-AB3C5F43EF66}"/>
              </a:ext>
            </a:extLst>
          </p:cNvPr>
          <p:cNvSpPr/>
          <p:nvPr/>
        </p:nvSpPr>
        <p:spPr>
          <a:xfrm>
            <a:off x="6280515" y="4616164"/>
            <a:ext cx="819900" cy="7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94;p10">
            <a:extLst>
              <a:ext uri="{FF2B5EF4-FFF2-40B4-BE49-F238E27FC236}">
                <a16:creationId xmlns:a16="http://schemas.microsoft.com/office/drawing/2014/main" id="{FED81C69-C8CC-C12D-D065-8195E8A5CE1D}"/>
              </a:ext>
            </a:extLst>
          </p:cNvPr>
          <p:cNvSpPr/>
          <p:nvPr/>
        </p:nvSpPr>
        <p:spPr>
          <a:xfrm>
            <a:off x="10431469" y="4634878"/>
            <a:ext cx="819900" cy="7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14;p41">
            <a:extLst>
              <a:ext uri="{FF2B5EF4-FFF2-40B4-BE49-F238E27FC236}">
                <a16:creationId xmlns:a16="http://schemas.microsoft.com/office/drawing/2014/main" id="{E1843704-FDFC-43C3-D962-2684FA10DE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80" y="1161984"/>
            <a:ext cx="11103900" cy="1476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r>
              <a:rPr lang="pt-BR" sz="2666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pt-BR" sz="2666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ANA DECIDIU FAZER UMA SOPA DE LETRAS. ELA FOI À FEIRA DO ALFABETO PARA COMPRAR AS LETRAS DA SOPA. ENCONTRE A CESTA QUE TEM SOMENTE LETRAS E CIRCULE.</a:t>
            </a:r>
            <a:endParaRPr sz="2666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415;p41">
            <a:extLst>
              <a:ext uri="{FF2B5EF4-FFF2-40B4-BE49-F238E27FC236}">
                <a16:creationId xmlns:a16="http://schemas.microsoft.com/office/drawing/2014/main" id="{3401DDA7-DB59-BE3F-C634-62F5B194DA7A}"/>
              </a:ext>
            </a:extLst>
          </p:cNvPr>
          <p:cNvSpPr txBox="1"/>
          <p:nvPr/>
        </p:nvSpPr>
        <p:spPr>
          <a:xfrm>
            <a:off x="2735463" y="3970527"/>
            <a:ext cx="661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16;p41">
            <a:extLst>
              <a:ext uri="{FF2B5EF4-FFF2-40B4-BE49-F238E27FC236}">
                <a16:creationId xmlns:a16="http://schemas.microsoft.com/office/drawing/2014/main" id="{8926E33C-72AE-7AF9-7648-DED441A4725A}"/>
              </a:ext>
            </a:extLst>
          </p:cNvPr>
          <p:cNvSpPr txBox="1"/>
          <p:nvPr/>
        </p:nvSpPr>
        <p:spPr>
          <a:xfrm>
            <a:off x="1564095" y="4609552"/>
            <a:ext cx="1752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 5 * 1 V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417;p41">
            <a:extLst>
              <a:ext uri="{FF2B5EF4-FFF2-40B4-BE49-F238E27FC236}">
                <a16:creationId xmlns:a16="http://schemas.microsoft.com/office/drawing/2014/main" id="{4C52718B-42F3-3A29-95A5-5FD1A2A04286}"/>
              </a:ext>
            </a:extLst>
          </p:cNvPr>
          <p:cNvSpPr txBox="1"/>
          <p:nvPr/>
        </p:nvSpPr>
        <p:spPr>
          <a:xfrm>
            <a:off x="5129790" y="4623624"/>
            <a:ext cx="2225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 O  F   I  L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18;p41">
            <a:extLst>
              <a:ext uri="{FF2B5EF4-FFF2-40B4-BE49-F238E27FC236}">
                <a16:creationId xmlns:a16="http://schemas.microsoft.com/office/drawing/2014/main" id="{613D2534-A626-DCBE-57CB-5E63EC710581}"/>
              </a:ext>
            </a:extLst>
          </p:cNvPr>
          <p:cNvSpPr txBox="1"/>
          <p:nvPr/>
        </p:nvSpPr>
        <p:spPr>
          <a:xfrm>
            <a:off x="8926343" y="4623624"/>
            <a:ext cx="219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5  2  4  3  1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421;p41">
            <a:extLst>
              <a:ext uri="{FF2B5EF4-FFF2-40B4-BE49-F238E27FC236}">
                <a16:creationId xmlns:a16="http://schemas.microsoft.com/office/drawing/2014/main" id="{E3FBE787-877D-28AA-19FF-2269DE404E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136" y="2828551"/>
            <a:ext cx="2629629" cy="348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422;p41">
            <a:extLst>
              <a:ext uri="{FF2B5EF4-FFF2-40B4-BE49-F238E27FC236}">
                <a16:creationId xmlns:a16="http://schemas.microsoft.com/office/drawing/2014/main" id="{7AE254F3-0A47-88BB-231C-520983EC4E8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5786" y="2828551"/>
            <a:ext cx="2629629" cy="348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423;p41">
            <a:extLst>
              <a:ext uri="{FF2B5EF4-FFF2-40B4-BE49-F238E27FC236}">
                <a16:creationId xmlns:a16="http://schemas.microsoft.com/office/drawing/2014/main" id="{D2A77E13-7814-9912-3E35-DB249A67E1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4559" y="2879429"/>
            <a:ext cx="2629629" cy="3487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bff5210c6_0_217"/>
          <p:cNvSpPr txBox="1">
            <a:spLocks noGrp="1"/>
          </p:cNvSpPr>
          <p:nvPr>
            <p:ph type="body" idx="1"/>
          </p:nvPr>
        </p:nvSpPr>
        <p:spPr>
          <a:xfrm>
            <a:off x="5978888" y="742377"/>
            <a:ext cx="6094025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Aft>
                <a:spcPts val="1200"/>
              </a:spcAft>
              <a:buSzPts val="2466"/>
              <a:buFont typeface="Fonte do Sistema Regular"/>
              <a:buChar char="●"/>
            </a:pPr>
            <a:r>
              <a:rPr lang="pt-BR" sz="23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RECONHECER A ESTRUTURA DOS TEXTOS (POEMA).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Aft>
                <a:spcPts val="1200"/>
              </a:spcAft>
              <a:buSzPts val="2466"/>
              <a:buFont typeface="Fonte do Sistema Regular"/>
              <a:buChar char="●"/>
            </a:pPr>
            <a:r>
              <a:rPr lang="pt-BR" sz="23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IDENTIFICAR OS RECURSOS POÉTICOS UTILIZADOS (RIMAS).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Aft>
                <a:spcPts val="1200"/>
              </a:spcAft>
              <a:buSzPts val="2466"/>
              <a:buFont typeface="Fonte do Sistema Regular"/>
              <a:buChar char="●"/>
            </a:pPr>
            <a:r>
              <a:rPr lang="pt-BR" sz="23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PARTICIPAR DE SITUAÇÕES DE LEITURA DE POEMA.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Aft>
                <a:spcPts val="1200"/>
              </a:spcAft>
              <a:buSzPts val="2466"/>
              <a:buFont typeface="Fonte do Sistema Regular"/>
              <a:buChar char="●"/>
            </a:pPr>
            <a:r>
              <a:rPr lang="pt-BR" sz="23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IDENTIFICAR A FINALIDADE DO TEXTO.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Aft>
                <a:spcPts val="1200"/>
              </a:spcAft>
              <a:buSzPts val="2466"/>
              <a:buFont typeface="Fonte do Sistema Regular"/>
              <a:buChar char="●"/>
            </a:pPr>
            <a:r>
              <a:rPr lang="pt-BR" sz="23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RECONHECER O GÊNERO TEXTUAL.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Aft>
                <a:spcPts val="1200"/>
              </a:spcAft>
              <a:buSzPts val="2466"/>
              <a:buFont typeface="Fonte do Sistema Regular"/>
              <a:buChar char="●"/>
            </a:pPr>
            <a:r>
              <a:rPr lang="pt-BR" sz="23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ESCREVER PALAVRAS ESPONTANEAMENTE, RESPEITANDO AS REGULARIDADES DO SISTEMA DE ESCRITA CONVENCIONAL.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29bff5210c6_0_217"/>
          <p:cNvSpPr txBox="1">
            <a:spLocks noGrp="1"/>
          </p:cNvSpPr>
          <p:nvPr>
            <p:ph type="body" idx="2"/>
          </p:nvPr>
        </p:nvSpPr>
        <p:spPr>
          <a:xfrm>
            <a:off x="463142" y="742387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Aft>
                <a:spcPts val="1200"/>
              </a:spcAft>
              <a:buSzPts val="2666"/>
              <a:buFont typeface="Fonte do Sistema Regular"/>
              <a:buChar char="●"/>
            </a:pPr>
            <a:r>
              <a:rPr lang="pt-BR" sz="2400" dirty="0"/>
              <a:t>ALFABETO.</a:t>
            </a:r>
            <a:endParaRPr sz="2400" dirty="0"/>
          </a:p>
          <a:p>
            <a:pPr marL="342900" lvl="0" indent="-342900" algn="l" rtl="0">
              <a:lnSpc>
                <a:spcPct val="100000"/>
              </a:lnSpc>
              <a:spcAft>
                <a:spcPts val="1200"/>
              </a:spcAft>
              <a:buSzPts val="2666"/>
              <a:buFont typeface="Fonte do Sistema Regular"/>
              <a:buChar char="●"/>
            </a:pPr>
            <a:r>
              <a:rPr lang="pt-BR" sz="2400" dirty="0"/>
              <a:t>LEITURA DE POEMAS.</a:t>
            </a:r>
            <a:endParaRPr sz="2400" dirty="0"/>
          </a:p>
          <a:p>
            <a:pPr marL="342900" lvl="0" indent="-342900" algn="l" rtl="0">
              <a:lnSpc>
                <a:spcPct val="100000"/>
              </a:lnSpc>
              <a:spcAft>
                <a:spcPts val="1200"/>
              </a:spcAft>
              <a:buSzPts val="2666"/>
              <a:buFont typeface="Fonte do Sistema Regular"/>
              <a:buChar char="●"/>
            </a:pPr>
            <a:r>
              <a:rPr lang="pt-BR" sz="2400" dirty="0"/>
              <a:t>SISTEMA DE ESCRITA ALFABÉTICA.</a:t>
            </a:r>
            <a:endParaRPr sz="2400" dirty="0"/>
          </a:p>
          <a:p>
            <a:pPr marL="342900" lvl="0" indent="-342900" algn="l" rtl="0">
              <a:lnSpc>
                <a:spcPct val="100000"/>
              </a:lnSpc>
              <a:spcAft>
                <a:spcPts val="1200"/>
              </a:spcAft>
              <a:buSzPts val="2666"/>
              <a:buFont typeface="Fonte do Sistema Regular"/>
              <a:buChar char="●"/>
            </a:pPr>
            <a:endParaRPr sz="2400" dirty="0"/>
          </a:p>
          <a:p>
            <a:pPr marL="342900" lvl="0" indent="-342900" algn="l" rtl="0">
              <a:lnSpc>
                <a:spcPct val="100000"/>
              </a:lnSpc>
              <a:spcAft>
                <a:spcPts val="1200"/>
              </a:spcAft>
              <a:buSzPts val="2666"/>
              <a:buFont typeface="Fonte do Sistema Regular"/>
              <a:buChar char="●"/>
            </a:pPr>
            <a:endParaRPr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1"/>
          <p:cNvSpPr txBox="1">
            <a:spLocks noGrp="1"/>
          </p:cNvSpPr>
          <p:nvPr>
            <p:ph type="title"/>
          </p:nvPr>
        </p:nvSpPr>
        <p:spPr>
          <a:xfrm>
            <a:off x="608480" y="1161984"/>
            <a:ext cx="11103900" cy="1476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r>
              <a:rPr lang="pt-BR" sz="2666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pt-BR" sz="2666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ANA DECIDIU FAZER UMA SOPA DE LETRAS. ELA FOI À FEIRA DO ALFABETO PARA COMPRAR AS LETRAS DA SOPA. ENCONTRE A CESTA QUE TEM SOMENTE LETRAS E CIRCULE.</a:t>
            </a:r>
            <a:endParaRPr sz="2666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41"/>
          <p:cNvSpPr txBox="1"/>
          <p:nvPr/>
        </p:nvSpPr>
        <p:spPr>
          <a:xfrm>
            <a:off x="2735463" y="3970527"/>
            <a:ext cx="661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41"/>
          <p:cNvSpPr txBox="1"/>
          <p:nvPr/>
        </p:nvSpPr>
        <p:spPr>
          <a:xfrm>
            <a:off x="1564095" y="4609552"/>
            <a:ext cx="1752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 5 * 1 V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41"/>
          <p:cNvSpPr txBox="1"/>
          <p:nvPr/>
        </p:nvSpPr>
        <p:spPr>
          <a:xfrm>
            <a:off x="5129790" y="4623624"/>
            <a:ext cx="2225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 O  F   I  L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41"/>
          <p:cNvSpPr txBox="1"/>
          <p:nvPr/>
        </p:nvSpPr>
        <p:spPr>
          <a:xfrm>
            <a:off x="8926343" y="4623624"/>
            <a:ext cx="2199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5  2  4  3  1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41"/>
          <p:cNvSpPr/>
          <p:nvPr/>
        </p:nvSpPr>
        <p:spPr>
          <a:xfrm>
            <a:off x="4533008" y="2806191"/>
            <a:ext cx="3479100" cy="3670200"/>
          </a:xfrm>
          <a:prstGeom prst="ellipse">
            <a:avLst/>
          </a:prstGeom>
          <a:noFill/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1" name="Google Shape;421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136" y="2828551"/>
            <a:ext cx="2629629" cy="348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5786" y="2828551"/>
            <a:ext cx="2629629" cy="348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4559" y="2879429"/>
            <a:ext cx="2629629" cy="34877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99;p35">
            <a:extLst>
              <a:ext uri="{FF2B5EF4-FFF2-40B4-BE49-F238E27FC236}">
                <a16:creationId xmlns:a16="http://schemas.microsoft.com/office/drawing/2014/main" id="{D6DD8D78-3688-4B9A-C3B5-9F0C53C46B30}"/>
              </a:ext>
            </a:extLst>
          </p:cNvPr>
          <p:cNvSpPr txBox="1"/>
          <p:nvPr/>
        </p:nvSpPr>
        <p:spPr>
          <a:xfrm>
            <a:off x="7350187" y="379397"/>
            <a:ext cx="4284000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2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13544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None/>
            </a:pPr>
            <a:br>
              <a:rPr lang="pt-BR" sz="2399">
                <a:latin typeface="Calibri"/>
                <a:ea typeface="Calibri"/>
                <a:cs typeface="Calibri"/>
                <a:sym typeface="Calibri"/>
              </a:rPr>
            </a:br>
            <a:endParaRPr sz="2666"/>
          </a:p>
        </p:txBody>
      </p:sp>
      <p:sp>
        <p:nvSpPr>
          <p:cNvPr id="429" name="Google Shape;429;p42"/>
          <p:cNvSpPr txBox="1"/>
          <p:nvPr/>
        </p:nvSpPr>
        <p:spPr>
          <a:xfrm>
            <a:off x="694523" y="5387163"/>
            <a:ext cx="48900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1" name="Google Shape;431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8862" y="2396903"/>
            <a:ext cx="3066300" cy="2864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62189" y="2451495"/>
            <a:ext cx="2236825" cy="223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76040" y="2451304"/>
            <a:ext cx="2231190" cy="24403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43;p43">
            <a:extLst>
              <a:ext uri="{FF2B5EF4-FFF2-40B4-BE49-F238E27FC236}">
                <a16:creationId xmlns:a16="http://schemas.microsoft.com/office/drawing/2014/main" id="{CB126C35-A21C-A8BA-F4FB-098E7620C334}"/>
              </a:ext>
            </a:extLst>
          </p:cNvPr>
          <p:cNvSpPr txBox="1"/>
          <p:nvPr/>
        </p:nvSpPr>
        <p:spPr>
          <a:xfrm>
            <a:off x="475325" y="1155928"/>
            <a:ext cx="11238900" cy="9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AS IMAGENS CUJOS NOMES SE INICIAM COM A LETRA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EIRA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448;p43">
            <a:extLst>
              <a:ext uri="{FF2B5EF4-FFF2-40B4-BE49-F238E27FC236}">
                <a16:creationId xmlns:a16="http://schemas.microsoft.com/office/drawing/2014/main" id="{E2D82A43-AF09-76AB-806B-FBCDF6B24D44}"/>
              </a:ext>
            </a:extLst>
          </p:cNvPr>
          <p:cNvSpPr/>
          <p:nvPr/>
        </p:nvSpPr>
        <p:spPr>
          <a:xfrm>
            <a:off x="1096453" y="5423300"/>
            <a:ext cx="2285700" cy="792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FOGÃO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49;p43">
            <a:extLst>
              <a:ext uri="{FF2B5EF4-FFF2-40B4-BE49-F238E27FC236}">
                <a16:creationId xmlns:a16="http://schemas.microsoft.com/office/drawing/2014/main" id="{AB371885-7645-3CCB-02AA-0EF9BA8B574D}"/>
              </a:ext>
            </a:extLst>
          </p:cNvPr>
          <p:cNvSpPr/>
          <p:nvPr/>
        </p:nvSpPr>
        <p:spPr>
          <a:xfrm>
            <a:off x="4908414" y="5423300"/>
            <a:ext cx="2285700" cy="792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SORVETE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450;p43">
            <a:extLst>
              <a:ext uri="{FF2B5EF4-FFF2-40B4-BE49-F238E27FC236}">
                <a16:creationId xmlns:a16="http://schemas.microsoft.com/office/drawing/2014/main" id="{047D0060-F300-C363-0D1A-5F4799CA9D40}"/>
              </a:ext>
            </a:extLst>
          </p:cNvPr>
          <p:cNvSpPr/>
          <p:nvPr/>
        </p:nvSpPr>
        <p:spPr>
          <a:xfrm>
            <a:off x="8776040" y="5423300"/>
            <a:ext cx="2285700" cy="792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FLOR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3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13544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None/>
            </a:pPr>
            <a:br>
              <a:rPr lang="pt-BR" sz="2399">
                <a:latin typeface="Calibri"/>
                <a:ea typeface="Calibri"/>
                <a:cs typeface="Calibri"/>
                <a:sym typeface="Calibri"/>
              </a:rPr>
            </a:br>
            <a:endParaRPr sz="2666"/>
          </a:p>
        </p:txBody>
      </p:sp>
      <p:sp>
        <p:nvSpPr>
          <p:cNvPr id="443" name="Google Shape;443;p43"/>
          <p:cNvSpPr txBox="1"/>
          <p:nvPr/>
        </p:nvSpPr>
        <p:spPr>
          <a:xfrm>
            <a:off x="475325" y="1155928"/>
            <a:ext cx="11238900" cy="9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AS IMAGENS CUJOS NOMES SE INICIAM COM A LETRA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EIRA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5" name="Google Shape;445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282" y="2396903"/>
            <a:ext cx="3065459" cy="2864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76040" y="2451304"/>
            <a:ext cx="2231190" cy="2440364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43"/>
          <p:cNvSpPr/>
          <p:nvPr/>
        </p:nvSpPr>
        <p:spPr>
          <a:xfrm>
            <a:off x="1096453" y="5423300"/>
            <a:ext cx="2285700" cy="792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FOGÃO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43"/>
          <p:cNvSpPr/>
          <p:nvPr/>
        </p:nvSpPr>
        <p:spPr>
          <a:xfrm>
            <a:off x="4908414" y="5423300"/>
            <a:ext cx="2285700" cy="792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SORVETE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43"/>
          <p:cNvSpPr/>
          <p:nvPr/>
        </p:nvSpPr>
        <p:spPr>
          <a:xfrm>
            <a:off x="8776040" y="5423300"/>
            <a:ext cx="2285700" cy="792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FLOR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99;p35">
            <a:extLst>
              <a:ext uri="{FF2B5EF4-FFF2-40B4-BE49-F238E27FC236}">
                <a16:creationId xmlns:a16="http://schemas.microsoft.com/office/drawing/2014/main" id="{BDD5F508-2544-D0AA-2569-9638413907B1}"/>
              </a:ext>
            </a:extLst>
          </p:cNvPr>
          <p:cNvSpPr txBox="1"/>
          <p:nvPr/>
        </p:nvSpPr>
        <p:spPr>
          <a:xfrm>
            <a:off x="7350187" y="379397"/>
            <a:ext cx="4284000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432;p42">
            <a:extLst>
              <a:ext uri="{FF2B5EF4-FFF2-40B4-BE49-F238E27FC236}">
                <a16:creationId xmlns:a16="http://schemas.microsoft.com/office/drawing/2014/main" id="{CF976001-0AC2-D14B-60A7-EE5410580CF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2189" y="2451495"/>
            <a:ext cx="2236825" cy="223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457;p44"/>
          <p:cNvPicPr preferRelativeResize="0"/>
          <p:nvPr/>
        </p:nvPicPr>
        <p:blipFill>
          <a:blip r:embed="rId3"/>
          <a:srcRect/>
          <a:stretch/>
        </p:blipFill>
        <p:spPr>
          <a:xfrm>
            <a:off x="7220607" y="2336918"/>
            <a:ext cx="3362391" cy="33623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62;p15">
            <a:extLst>
              <a:ext uri="{FF2B5EF4-FFF2-40B4-BE49-F238E27FC236}">
                <a16:creationId xmlns:a16="http://schemas.microsoft.com/office/drawing/2014/main" id="{C6EA3022-86D8-E732-9EA6-E436B35BAD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4638" y="1035476"/>
            <a:ext cx="11103900" cy="1105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47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11.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</a:t>
            </a:r>
            <a:r>
              <a:rPr lang="pt-BR" sz="2600" b="0" dirty="0">
                <a:solidFill>
                  <a:srgbClr val="231F20"/>
                </a:solidFill>
              </a:rPr>
              <a:t>,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D</a:t>
            </a:r>
            <a:r>
              <a:rPr lang="pt-BR" sz="2600" b="0" dirty="0">
                <a:solidFill>
                  <a:srgbClr val="231F20"/>
                </a:solidFill>
              </a:rPr>
              <a:t>A MELHOR MANEIRA QUE PUDER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, O NOME DE UM AMIGO QUE SE INICIA COM A LETRA </a:t>
            </a:r>
            <a:r>
              <a:rPr lang="pt-BR" sz="2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463;p15">
            <a:extLst>
              <a:ext uri="{FF2B5EF4-FFF2-40B4-BE49-F238E27FC236}">
                <a16:creationId xmlns:a16="http://schemas.microsoft.com/office/drawing/2014/main" id="{A5776C3D-EEA0-C154-8F8C-14AB8F39C942}"/>
              </a:ext>
            </a:extLst>
          </p:cNvPr>
          <p:cNvSpPr/>
          <p:nvPr/>
        </p:nvSpPr>
        <p:spPr>
          <a:xfrm>
            <a:off x="1494771" y="2651464"/>
            <a:ext cx="4024500" cy="2733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5"/>
          <p:cNvSpPr txBox="1">
            <a:spLocks noGrp="1"/>
          </p:cNvSpPr>
          <p:nvPr>
            <p:ph type="title"/>
          </p:nvPr>
        </p:nvSpPr>
        <p:spPr>
          <a:xfrm>
            <a:off x="554638" y="1035476"/>
            <a:ext cx="11103900" cy="1105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47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11.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</a:t>
            </a:r>
            <a:r>
              <a:rPr lang="pt-BR" sz="2600" b="0" dirty="0">
                <a:solidFill>
                  <a:srgbClr val="231F20"/>
                </a:solidFill>
              </a:rPr>
              <a:t>,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D</a:t>
            </a:r>
            <a:r>
              <a:rPr lang="pt-BR" sz="2600" b="0" dirty="0">
                <a:solidFill>
                  <a:srgbClr val="231F20"/>
                </a:solidFill>
              </a:rPr>
              <a:t>A MELHOR MANEIRA QUE PUDER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, O NOME DE UM AMIGO QUE SE INICIA COM A LETRA </a:t>
            </a:r>
            <a:r>
              <a:rPr lang="pt-BR" sz="2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FEIRA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15"/>
          <p:cNvSpPr/>
          <p:nvPr/>
        </p:nvSpPr>
        <p:spPr>
          <a:xfrm>
            <a:off x="1494771" y="2651464"/>
            <a:ext cx="4024500" cy="2733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15"/>
          <p:cNvSpPr txBox="1"/>
          <p:nvPr/>
        </p:nvSpPr>
        <p:spPr>
          <a:xfrm>
            <a:off x="1494772" y="5571216"/>
            <a:ext cx="4024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99;p35">
            <a:extLst>
              <a:ext uri="{FF2B5EF4-FFF2-40B4-BE49-F238E27FC236}">
                <a16:creationId xmlns:a16="http://schemas.microsoft.com/office/drawing/2014/main" id="{C890067D-78D7-DD82-C102-A3639B44B5E5}"/>
              </a:ext>
            </a:extLst>
          </p:cNvPr>
          <p:cNvSpPr txBox="1"/>
          <p:nvPr/>
        </p:nvSpPr>
        <p:spPr>
          <a:xfrm>
            <a:off x="7350187" y="379397"/>
            <a:ext cx="4284000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457;p44">
            <a:extLst>
              <a:ext uri="{FF2B5EF4-FFF2-40B4-BE49-F238E27FC236}">
                <a16:creationId xmlns:a16="http://schemas.microsoft.com/office/drawing/2014/main" id="{66B223D8-B402-7331-4A13-762A1FF945B1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7220607" y="2336918"/>
            <a:ext cx="3362391" cy="33623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29bff5210c6_0_222"/>
          <p:cNvSpPr txBox="1">
            <a:spLocks noGrp="1"/>
          </p:cNvSpPr>
          <p:nvPr>
            <p:ph type="body" idx="1"/>
          </p:nvPr>
        </p:nvSpPr>
        <p:spPr>
          <a:xfrm>
            <a:off x="4481847" y="434362"/>
            <a:ext cx="7380308" cy="5708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lvl="0" indent="-457200" algn="l" rtl="0">
              <a:lnSpc>
                <a:spcPct val="100000"/>
              </a:lnSpc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RECONHECEMOS A ESTRUTURA DOS TEXTOS (POEMA).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lvl="0" indent="-457200" algn="l" rtl="0">
              <a:lnSpc>
                <a:spcPct val="100000"/>
              </a:lnSpc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IDENTIFICAMOS OS RECURSOS POÉTICOS UTILIZADOS (RIMAS).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lvl="0" indent="-457200" algn="l" rtl="0">
              <a:lnSpc>
                <a:spcPct val="100000"/>
              </a:lnSpc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PARTICIPAMOS DE SITUAÇÕES DE LEITURA DE POEMA.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lvl="0" indent="-457200" algn="l" rtl="0">
              <a:lnSpc>
                <a:spcPct val="100000"/>
              </a:lnSpc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IDENTIFICAMOS A FINALIDADE DO TEXTO.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lvl="0" indent="-457200" algn="l" rtl="0">
              <a:lnSpc>
                <a:spcPct val="100000"/>
              </a:lnSpc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RECONHECEMOS O GÊNERO TEXTUAL.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lvl="0" indent="-457200" algn="l" rtl="0">
              <a:lnSpc>
                <a:spcPct val="100000"/>
              </a:lnSpc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ESCREVEMOS PALAVRAS ESPONTANEAMENTE, RESPEITANDO AS REGULARIDADES DO SISTEMA DE ESCRITA CONVENCIONAL.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lvl="0" indent="-457200" algn="l" rtl="0">
              <a:lnSpc>
                <a:spcPct val="100000"/>
              </a:lnSpc>
              <a:spcAft>
                <a:spcPts val="1200"/>
              </a:spcAft>
              <a:buSzPct val="100000"/>
              <a:buFont typeface="Fonte do Sistema Regular"/>
              <a:buChar char="●"/>
            </a:pP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4"/>
          <p:cNvSpPr txBox="1">
            <a:spLocks noGrp="1"/>
          </p:cNvSpPr>
          <p:nvPr>
            <p:ph type="body" idx="1"/>
          </p:nvPr>
        </p:nvSpPr>
        <p:spPr>
          <a:xfrm>
            <a:off x="495462" y="1063567"/>
            <a:ext cx="112371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440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600"/>
              <a:buNone/>
            </a:pPr>
            <a:r>
              <a:rPr lang="pt-BR" sz="2000" dirty="0"/>
              <a:t>LEMOV, Doug. </a:t>
            </a:r>
            <a:r>
              <a:rPr lang="pt-BR" sz="2000" b="1" dirty="0"/>
              <a:t>Aula nota 10 3.0:</a:t>
            </a:r>
            <a:r>
              <a:rPr lang="pt-BR" sz="2000" dirty="0"/>
              <a:t> 63 técnicas para melhorar a gestão da sala de aula / Doug </a:t>
            </a:r>
            <a:r>
              <a:rPr lang="pt-BR" sz="2000" dirty="0" err="1"/>
              <a:t>Lemov</a:t>
            </a:r>
            <a:r>
              <a:rPr lang="pt-BR" sz="2000" dirty="0"/>
              <a:t>; tradução: Daniel Vieira, Sandra Maria </a:t>
            </a:r>
            <a:r>
              <a:rPr lang="pt-BR" sz="2000" dirty="0" err="1"/>
              <a:t>Mallmann</a:t>
            </a:r>
            <a:r>
              <a:rPr lang="pt-BR" sz="2000" dirty="0"/>
              <a:t> da Rosa; revisão técnica: Fausta Camargo, </a:t>
            </a:r>
            <a:r>
              <a:rPr lang="pt-BR" sz="2000" dirty="0" err="1"/>
              <a:t>Thuinie</a:t>
            </a:r>
            <a:r>
              <a:rPr lang="pt-BR" sz="2000" dirty="0"/>
              <a:t> </a:t>
            </a:r>
            <a:r>
              <a:rPr lang="pt-BR" sz="2000" dirty="0" err="1"/>
              <a:t>Daros</a:t>
            </a:r>
            <a:r>
              <a:rPr lang="pt-BR" sz="2000" dirty="0"/>
              <a:t>. 3. ed. Porto Alegre: Penso, 2023.</a:t>
            </a:r>
          </a:p>
          <a:p>
            <a:pPr marL="0" indent="0">
              <a:spcBef>
                <a:spcPts val="1600"/>
              </a:spcBef>
              <a:buSzPts val="1466"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OLIVEIRA, J. E. de; ROSSI, J. R. D. (org.).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Língua Portuguesa, 1</a:t>
            </a:r>
            <a:r>
              <a:rPr lang="pt-BR" sz="2000" b="1" u="sng" baseline="30000" dirty="0">
                <a:solidFill>
                  <a:schemeClr val="tx1"/>
                </a:solidFill>
                <a:latin typeface="+mn-lt"/>
              </a:rPr>
              <a:t>o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 ano.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Caderno 1 (Caderno de Atividades). </a:t>
            </a:r>
            <a:r>
              <a:rPr lang="pt-BR" sz="2000" dirty="0">
                <a:latin typeface="+mn-lt"/>
              </a:rPr>
              <a:t>Sobral: </a:t>
            </a:r>
            <a:r>
              <a:rPr lang="pt-BR" sz="2000" dirty="0" err="1">
                <a:latin typeface="+mn-lt"/>
              </a:rPr>
              <a:t>Lyceum</a:t>
            </a:r>
            <a:r>
              <a:rPr lang="pt-BR" sz="2000" dirty="0">
                <a:latin typeface="+mn-lt"/>
              </a:rPr>
              <a:t> – Consultoria Educacional Ltda., 2021. 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66"/>
              <a:buNone/>
            </a:pPr>
            <a:r>
              <a:rPr lang="pt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Currículo Paulista: Ensino Fundamental – Anos Iniciais – Matriz de Habilidades. São Paulo, 2019. Disponível em: </a:t>
            </a:r>
            <a:r>
              <a:rPr lang="pt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https://efape.educacao.sp.gov.br/</a:t>
            </a:r>
            <a:r>
              <a:rPr lang="pt-BR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curriculopaulista</a:t>
            </a:r>
            <a:r>
              <a:rPr lang="pt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/</a:t>
            </a:r>
            <a:r>
              <a:rPr lang="pt-BR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wp-content</a:t>
            </a:r>
            <a:r>
              <a:rPr lang="pt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/uploads/2023/02/Curriculo_Paulista-etapas-Educa%C3%A7%C3%A3o-Infantil-e-Ensino-Fundamental-ISBN.pdf</a:t>
            </a:r>
            <a:r>
              <a:rPr lang="pt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Acesso em: 26 ago. 2025.</a:t>
            </a:r>
            <a:endParaRPr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6"/>
          <p:cNvSpPr txBox="1">
            <a:spLocks noGrp="1"/>
          </p:cNvSpPr>
          <p:nvPr>
            <p:ph type="body" idx="1"/>
          </p:nvPr>
        </p:nvSpPr>
        <p:spPr>
          <a:xfrm>
            <a:off x="431962" y="1076267"/>
            <a:ext cx="11601288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800"/>
              </a:spcAft>
              <a:buClr>
                <a:srgbClr val="74489D"/>
              </a:buClr>
              <a:buSzPts val="2133"/>
              <a:buFont typeface="Lato"/>
              <a:buNone/>
            </a:pPr>
            <a:r>
              <a:rPr lang="pt-BR" sz="2000" b="1" dirty="0"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Aft>
                <a:spcPts val="1800"/>
              </a:spcAft>
              <a:buSzPts val="2133"/>
              <a:buNone/>
            </a:pPr>
            <a:r>
              <a:rPr lang="pt-BR" sz="2000" b="1" dirty="0">
                <a:latin typeface="Arial"/>
                <a:ea typeface="Arial"/>
                <a:cs typeface="Arial"/>
                <a:sym typeface="Arial"/>
              </a:rPr>
              <a:t>Slide 1</a:t>
            </a:r>
            <a:r>
              <a:rPr lang="pt-BR" sz="2000" dirty="0">
                <a:latin typeface="Arial"/>
                <a:ea typeface="Arial"/>
                <a:cs typeface="Arial"/>
                <a:sym typeface="Arial"/>
              </a:rPr>
              <a:t> – Imagem da capa – SEDUC-SP. </a:t>
            </a:r>
          </a:p>
          <a:p>
            <a:pPr marL="0" lvl="0" indent="0" algn="l" rtl="0">
              <a:lnSpc>
                <a:spcPct val="100000"/>
              </a:lnSpc>
              <a:spcAft>
                <a:spcPts val="1800"/>
              </a:spcAft>
              <a:buSzPts val="2133"/>
              <a:buNone/>
            </a:pPr>
            <a:r>
              <a:rPr lang="pt-BR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4 </a:t>
            </a:r>
            <a:r>
              <a:rPr lang="pt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ALFABRINCA. Aprender os dias da semana - Vídeo educativo - EF01MA17. YouTube. Disponível em: </a:t>
            </a:r>
            <a:r>
              <a:rPr lang="pt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</a:t>
            </a:r>
            <a:r>
              <a:rPr lang="pt-BR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watch?v</a:t>
            </a:r>
            <a:r>
              <a:rPr lang="pt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2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sNypgne</a:t>
            </a:r>
            <a:r>
              <a:rPr lang="pt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-WPU</a:t>
            </a:r>
            <a:r>
              <a:rPr lang="pt-BR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Acesso em 26 ago. 2025.</a:t>
            </a:r>
            <a:endParaRPr sz="2000" u="sng" dirty="0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Aft>
                <a:spcPts val="1800"/>
              </a:spcAft>
              <a:buSzPts val="2133"/>
              <a:buNone/>
            </a:pPr>
            <a:r>
              <a:rPr lang="pt-BR" sz="2000" b="1" dirty="0">
                <a:latin typeface="Arial"/>
                <a:ea typeface="Arial"/>
                <a:cs typeface="Arial"/>
                <a:sym typeface="Arial"/>
              </a:rPr>
              <a:t>Slides 5, 6, 11, 12, 13, 14, 17, 18, 19, 20, 21, 22, 23 e 24 –</a:t>
            </a:r>
            <a:r>
              <a:rPr lang="pt-BR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 Getty Images</a:t>
            </a:r>
            <a:endParaRPr sz="2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0F984EB3-CBA1-58E8-B5E7-822D7D262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4E3E4AE9-C29E-D008-5E68-4D8449FCD287}"/>
              </a:ext>
            </a:extLst>
          </p:cNvPr>
          <p:cNvSpPr txBox="1">
            <a:spLocks/>
          </p:cNvSpPr>
          <p:nvPr/>
        </p:nvSpPr>
        <p:spPr>
          <a:xfrm>
            <a:off x="1439741" y="826287"/>
            <a:ext cx="4307464" cy="37585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Habilidades: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(EF12LP19) Ler e compreender textos do campo artístico-literário que apresentem rimas, sonoridades, jogos de palavras, expressões e comparações.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(EF01LP16) Ler e compreender, em colaboração com os colegas e com a ajuda do professor, quadrinhas, parlendas, trava-línguas, cantigas, entre outros textos do campo da vida cotidiana, considerando a situação comunicativa, o tema/assunto, a estrutura composicional, o estilo e a finalidade do gênero.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(EF01LP10A) Nomear as letras do alfabeto.</a:t>
            </a:r>
            <a:endParaRPr lang="pt-BR" sz="1600" dirty="0"/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7E1A2D8F-9272-97DE-BF94-76C1652979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SLIDE 2</a:t>
            </a:r>
          </a:p>
        </p:txBody>
      </p:sp>
      <p:grpSp>
        <p:nvGrpSpPr>
          <p:cNvPr id="61" name="Agrupar 60">
            <a:extLst>
              <a:ext uri="{FF2B5EF4-FFF2-40B4-BE49-F238E27FC236}">
                <a16:creationId xmlns:a16="http://schemas.microsoft.com/office/drawing/2014/main" id="{491CCC51-AB01-E89B-51F4-D849702604FB}"/>
              </a:ext>
            </a:extLst>
          </p:cNvPr>
          <p:cNvGrpSpPr/>
          <p:nvPr/>
        </p:nvGrpSpPr>
        <p:grpSpPr>
          <a:xfrm>
            <a:off x="587404" y="826288"/>
            <a:ext cx="692128" cy="719813"/>
            <a:chOff x="512793" y="747344"/>
            <a:chExt cx="692308" cy="720000"/>
          </a:xfrm>
        </p:grpSpPr>
        <p:pic>
          <p:nvPicPr>
            <p:cNvPr id="32" name="Gráfico 44">
              <a:extLst>
                <a:ext uri="{FF2B5EF4-FFF2-40B4-BE49-F238E27FC236}">
                  <a16:creationId xmlns:a16="http://schemas.microsoft.com/office/drawing/2014/main" id="{DCE53874-D907-1ECB-B631-0EAF79838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2793" y="747344"/>
              <a:ext cx="692308" cy="720000"/>
            </a:xfrm>
            <a:prstGeom prst="rect">
              <a:avLst/>
            </a:prstGeom>
          </p:spPr>
        </p:pic>
        <p:pic>
          <p:nvPicPr>
            <p:cNvPr id="60" name="Gráfico 59">
              <a:extLst>
                <a:ext uri="{FF2B5EF4-FFF2-40B4-BE49-F238E27FC236}">
                  <a16:creationId xmlns:a16="http://schemas.microsoft.com/office/drawing/2014/main" id="{AF55CA38-0F36-C81D-3D6C-9ADA9E11F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73043" y="818751"/>
              <a:ext cx="371612" cy="527449"/>
            </a:xfrm>
            <a:prstGeom prst="rect">
              <a:avLst/>
            </a:prstGeom>
          </p:spPr>
        </p:pic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id="{9F80C127-6498-6EAB-0881-D738BA82D97B}"/>
              </a:ext>
            </a:extLst>
          </p:cNvPr>
          <p:cNvSpPr txBox="1"/>
          <p:nvPr/>
        </p:nvSpPr>
        <p:spPr>
          <a:xfrm>
            <a:off x="1439742" y="4584878"/>
            <a:ext cx="10220164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(EF01LP10B) Recitar as letras do alfabeto sequencialmente.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(EF01LP09) Comparar palavras, identificando semelhanças e diferenças entre seus sons e suas partes (aliterações, rimas, entre outras).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(EF01LP04) Distinguir as letras do alfabeto de outros sinais gráficos.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(EF01LP02B) Escrever textos – de próprio punho ou ditados por um colega ou professor – utilizando a escrita alfabética.</a:t>
            </a:r>
            <a:endParaRPr lang="pt-BR" sz="16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9D2F904-6893-DB44-662D-30BFD50E74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7204" y="826287"/>
            <a:ext cx="5912701" cy="333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81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 b="1">
                <a:latin typeface="Arial"/>
                <a:ea typeface="Arial"/>
                <a:cs typeface="Arial"/>
                <a:sym typeface="Arial"/>
              </a:rPr>
            </a:br>
            <a:endParaRPr sz="2666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18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>
              <a:latin typeface="Arial"/>
              <a:ea typeface="Arial"/>
              <a:cs typeface="Arial"/>
              <a:sym typeface="Arial"/>
            </a:endParaRPr>
          </a:p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/>
          </a:p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/>
          </a:p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/>
          </a:p>
        </p:txBody>
      </p:sp>
      <p:sp>
        <p:nvSpPr>
          <p:cNvPr id="184" name="Google Shape;184;p2"/>
          <p:cNvSpPr txBox="1"/>
          <p:nvPr/>
        </p:nvSpPr>
        <p:spPr>
          <a:xfrm>
            <a:off x="516808" y="856243"/>
            <a:ext cx="7755600" cy="60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3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CONVERSE COM A TURMA</a:t>
            </a:r>
            <a:endParaRPr sz="31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"/>
          <p:cNvSpPr txBox="1"/>
          <p:nvPr/>
        </p:nvSpPr>
        <p:spPr>
          <a:xfrm>
            <a:off x="6035312" y="1639195"/>
            <a:ext cx="6489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"/>
          <p:cNvSpPr txBox="1"/>
          <p:nvPr/>
        </p:nvSpPr>
        <p:spPr>
          <a:xfrm>
            <a:off x="617312" y="1965267"/>
            <a:ext cx="10836000" cy="2739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HOJE, VAMOS LER UM POEMA DE SÉRGIO CAPPARELLI.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VOCÊS JÁ LERAM ALGO SOBRE SÉRGIO CAPPARELLI?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POEMA FALA SOBRE UM PERÍODO QUE COMEÇA NO DOMINGO E TERMINA NO SÁBADO SEGUINTE.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PERÍODO SERÁ ESSE?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3FEA612A-F917-0B5B-AD3D-89B7D0092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BDA7D131-D2B0-B905-62F8-FD936E52C0C1}"/>
              </a:ext>
            </a:extLst>
          </p:cNvPr>
          <p:cNvSpPr>
            <a:spLocks noGrp="1"/>
          </p:cNvSpPr>
          <p:nvPr>
            <p:ph type="subTitle" idx="26"/>
          </p:nvPr>
        </p:nvSpPr>
        <p:spPr>
          <a:xfrm rot="21480000">
            <a:off x="21" y="161295"/>
            <a:ext cx="1928822" cy="505373"/>
          </a:xfrm>
        </p:spPr>
        <p:txBody>
          <a:bodyPr/>
          <a:lstStyle/>
          <a:p>
            <a:r>
              <a:rPr lang="pt-BR" dirty="0"/>
              <a:t>SLIDE 3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C2C5B5F8-6E2D-940F-09E6-3652A2147843}"/>
              </a:ext>
            </a:extLst>
          </p:cNvPr>
          <p:cNvGrpSpPr/>
          <p:nvPr/>
        </p:nvGrpSpPr>
        <p:grpSpPr>
          <a:xfrm>
            <a:off x="587404" y="826287"/>
            <a:ext cx="692128" cy="719813"/>
            <a:chOff x="512793" y="2412643"/>
            <a:chExt cx="692308" cy="720000"/>
          </a:xfrm>
        </p:grpSpPr>
        <p:pic>
          <p:nvPicPr>
            <p:cNvPr id="5" name="Gráfico 4">
              <a:extLst>
                <a:ext uri="{FF2B5EF4-FFF2-40B4-BE49-F238E27FC236}">
                  <a16:creationId xmlns:a16="http://schemas.microsoft.com/office/drawing/2014/main" id="{5DEB0D5E-3C59-D63D-A1CF-20D4075B7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F357B50D-8964-7C94-F221-85450BE8B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4F82A1FC-EF25-395D-347F-0AF727B2118B}"/>
              </a:ext>
            </a:extLst>
          </p:cNvPr>
          <p:cNvSpPr txBox="1">
            <a:spLocks/>
          </p:cNvSpPr>
          <p:nvPr/>
        </p:nvSpPr>
        <p:spPr>
          <a:xfrm>
            <a:off x="1479545" y="818833"/>
            <a:ext cx="4235455" cy="10486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SzPts val="1100"/>
              <a:buNone/>
            </a:pPr>
            <a:r>
              <a:rPr lang="pt-BR" sz="1600" b="1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Dinâmica de condução: </a:t>
            </a:r>
            <a:r>
              <a:rPr lang="pt-BR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Caro professor, apresente às crianças um pouco mais da vida e obra de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Sérgio Capparelli. Confeccione com as crianças um calendário e mostre a importância de conhecerem os meses do ano e os dias das semana. Proponha que eles assistam ao vídeo (no próximo slide) que mostra quais são os dias da semana.</a:t>
            </a:r>
            <a:endParaRPr lang="pt-BR" sz="1600"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E36FD0C8-1BD6-0193-A438-EF18B0B7FB8C}"/>
              </a:ext>
            </a:extLst>
          </p:cNvPr>
          <p:cNvGrpSpPr/>
          <p:nvPr/>
        </p:nvGrpSpPr>
        <p:grpSpPr>
          <a:xfrm>
            <a:off x="591311" y="3285528"/>
            <a:ext cx="692308" cy="720000"/>
            <a:chOff x="512793" y="4038243"/>
            <a:chExt cx="692308" cy="720000"/>
          </a:xfrm>
        </p:grpSpPr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3B083C93-2895-E397-2BB2-2656B1A61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2793" y="4038243"/>
              <a:ext cx="692308" cy="720000"/>
            </a:xfrm>
            <a:prstGeom prst="rect">
              <a:avLst/>
            </a:prstGeom>
          </p:spPr>
        </p:pic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86FAE55C-A529-0C6C-67ED-79F9AA3ECC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73801" y="4134378"/>
              <a:ext cx="423984" cy="508781"/>
            </a:xfrm>
            <a:prstGeom prst="rect">
              <a:avLst/>
            </a:prstGeom>
          </p:spPr>
        </p:pic>
      </p:grp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id="{F050931C-8784-2323-4B42-E240A90B6F8A}"/>
              </a:ext>
            </a:extLst>
          </p:cNvPr>
          <p:cNvSpPr txBox="1">
            <a:spLocks/>
          </p:cNvSpPr>
          <p:nvPr/>
        </p:nvSpPr>
        <p:spPr>
          <a:xfrm>
            <a:off x="1478301" y="3321328"/>
            <a:ext cx="4154149" cy="14662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Aprofundamento: </a:t>
            </a:r>
            <a:r>
              <a:rPr lang="pt-BR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Caro professor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</a:t>
            </a: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apresente às crianças mais informações sobre o autor Sérgio Capparelli, recomenda-se: </a:t>
            </a:r>
          </a:p>
          <a:p>
            <a:pPr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CLUBE DE LEITURA QUINDIM. 10 poemas de Sérgio Caparelli para crianças. Disponível em: 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9"/>
              </a:rPr>
              <a:t>https://quindim.com.br/blog/poemas-de-</a:t>
            </a:r>
            <a:r>
              <a:rPr lang="pt-BR" sz="1600" dirty="0" err="1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9"/>
              </a:rPr>
              <a:t>sergio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9"/>
              </a:rPr>
              <a:t>-</a:t>
            </a:r>
            <a:r>
              <a:rPr lang="pt-BR" sz="1600" dirty="0" err="1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9"/>
              </a:rPr>
              <a:t>capparelli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9"/>
              </a:rPr>
              <a:t>-para-</a:t>
            </a:r>
            <a:r>
              <a:rPr lang="pt-BR" sz="1600" dirty="0" err="1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9"/>
              </a:rPr>
              <a:t>criancas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9"/>
              </a:rPr>
              <a:t>/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Acesso em: 6 ago. 2025. </a:t>
            </a:r>
            <a:endParaRPr lang="pt-BR" sz="1600" b="1" dirty="0">
              <a:solidFill>
                <a:srgbClr val="00000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ClrTx/>
              <a:buNone/>
            </a:pPr>
            <a:endParaRPr lang="pt-BR" sz="1600" b="1" dirty="0">
              <a:solidFill>
                <a:srgbClr val="00000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Google Shape;112;g363a6cc7a5d_0_102">
            <a:extLst>
              <a:ext uri="{FF2B5EF4-FFF2-40B4-BE49-F238E27FC236}">
                <a16:creationId xmlns:a16="http://schemas.microsoft.com/office/drawing/2014/main" id="{0A4E1FCA-8BE9-4C06-7585-8AB00ABD7729}"/>
              </a:ext>
            </a:extLst>
          </p:cNvPr>
          <p:cNvSpPr/>
          <p:nvPr/>
        </p:nvSpPr>
        <p:spPr>
          <a:xfrm>
            <a:off x="9771996" y="492691"/>
            <a:ext cx="1909500" cy="389700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2000" tIns="0" rIns="10797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66" b="1" i="0" u="none" strike="noStrike" cap="none" dirty="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66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2BAC4C0A-D044-0EA0-26FD-FE482F9688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45588" y="831850"/>
            <a:ext cx="5913692" cy="332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49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3FEA612A-F917-0B5B-AD3D-89B7D0092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BDA7D131-D2B0-B905-62F8-FD936E52C0C1}"/>
              </a:ext>
            </a:extLst>
          </p:cNvPr>
          <p:cNvSpPr>
            <a:spLocks noGrp="1"/>
          </p:cNvSpPr>
          <p:nvPr>
            <p:ph type="subTitle" idx="26"/>
          </p:nvPr>
        </p:nvSpPr>
        <p:spPr>
          <a:xfrm rot="21480000">
            <a:off x="21" y="161295"/>
            <a:ext cx="1928822" cy="505373"/>
          </a:xfrm>
        </p:spPr>
        <p:txBody>
          <a:bodyPr/>
          <a:lstStyle/>
          <a:p>
            <a:r>
              <a:rPr lang="pt-BR" dirty="0"/>
              <a:t>SLIDE 5</a:t>
            </a:r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4F82A1FC-EF25-395D-347F-0AF727B2118B}"/>
              </a:ext>
            </a:extLst>
          </p:cNvPr>
          <p:cNvSpPr txBox="1">
            <a:spLocks/>
          </p:cNvSpPr>
          <p:nvPr/>
        </p:nvSpPr>
        <p:spPr>
          <a:xfrm>
            <a:off x="1424055" y="826287"/>
            <a:ext cx="4265545" cy="3146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83185" lvl="0" indent="0">
              <a:lnSpc>
                <a:spcPct val="100000"/>
              </a:lnSpc>
              <a:spcBef>
                <a:spcPts val="135"/>
              </a:spcBef>
              <a:buSzPts val="1100"/>
              <a:buNone/>
            </a:pPr>
            <a:r>
              <a:rPr lang="pt-BR" sz="1600" b="1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Dinâmica de condução: </a:t>
            </a:r>
            <a:r>
              <a:rPr lang="pt-BR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Caro professor</a:t>
            </a:r>
            <a:r>
              <a:rPr lang="pt-BR" sz="1600" dirty="0">
                <a:latin typeface="Arial"/>
                <a:ea typeface="Arial"/>
                <a:cs typeface="Arial"/>
              </a:rPr>
              <a:t>, </a:t>
            </a:r>
            <a:r>
              <a:rPr lang="pt-BR" sz="1600" dirty="0">
                <a:solidFill>
                  <a:srgbClr val="231F20"/>
                </a:solidFill>
                <a:latin typeface="Arial"/>
                <a:ea typeface="Arial"/>
                <a:cs typeface="Arial"/>
              </a:rPr>
              <a:t>faça a leitura do texto, caprichando no ritmo e na entonação exigidos pelo gênero. Converse com os estudantes sobre o poema. Questione sobre o título. Leve os estudantes a perceberem as rimas que o texto contém.</a:t>
            </a:r>
            <a:endParaRPr lang="pt-BR" sz="1600" dirty="0"/>
          </a:p>
          <a:p>
            <a:pPr marL="0" indent="0" algn="just">
              <a:lnSpc>
                <a:spcPct val="100000"/>
              </a:lnSpc>
              <a:buNone/>
            </a:pPr>
            <a:endParaRPr lang="pt-BR" sz="16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pt-BR" sz="1600" dirty="0">
              <a:ea typeface="Aptos" panose="020B00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pt-BR" sz="1600" dirty="0">
              <a:ea typeface="Aptos" panose="020B00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pt-BR" sz="1600" b="1" dirty="0">
              <a:solidFill>
                <a:srgbClr val="00000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  </a:t>
            </a:r>
            <a:endParaRPr lang="pt-BR" sz="1600"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A6362BF4-71A3-8005-F67C-DC99B402407B}"/>
              </a:ext>
            </a:extLst>
          </p:cNvPr>
          <p:cNvGrpSpPr/>
          <p:nvPr/>
        </p:nvGrpSpPr>
        <p:grpSpPr>
          <a:xfrm>
            <a:off x="587404" y="826287"/>
            <a:ext cx="692128" cy="719813"/>
            <a:chOff x="512793" y="2412643"/>
            <a:chExt cx="692308" cy="720000"/>
          </a:xfrm>
        </p:grpSpPr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ECA1CEC6-A83C-6F59-32E4-F86EC6A5E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13B16AAE-AC63-43A9-B23C-5CF0940541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sp>
        <p:nvSpPr>
          <p:cNvPr id="4" name="Google Shape;112;g363a6cc7a5d_0_102">
            <a:extLst>
              <a:ext uri="{FF2B5EF4-FFF2-40B4-BE49-F238E27FC236}">
                <a16:creationId xmlns:a16="http://schemas.microsoft.com/office/drawing/2014/main" id="{AF0D713E-699E-483B-C02B-C254D9E64B44}"/>
              </a:ext>
            </a:extLst>
          </p:cNvPr>
          <p:cNvSpPr/>
          <p:nvPr/>
        </p:nvSpPr>
        <p:spPr>
          <a:xfrm>
            <a:off x="9771996" y="492691"/>
            <a:ext cx="1909500" cy="389700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2000" tIns="0" rIns="10797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66" b="1" i="0" u="none" strike="noStrike" cap="none" dirty="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66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30AD07D-87C0-8900-8A07-F54634A89C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1084" y="831850"/>
            <a:ext cx="5898661" cy="33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2712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FB4FA102-CA89-4AF3-D147-1AC6B7A33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87083398-6193-0669-0B0F-C229E4F20EEB}"/>
              </a:ext>
            </a:extLst>
          </p:cNvPr>
          <p:cNvSpPr>
            <a:spLocks noGrp="1"/>
          </p:cNvSpPr>
          <p:nvPr>
            <p:ph type="subTitle" idx="26"/>
          </p:nvPr>
        </p:nvSpPr>
        <p:spPr>
          <a:xfrm rot="21480000">
            <a:off x="21" y="161295"/>
            <a:ext cx="1928822" cy="505373"/>
          </a:xfrm>
        </p:spPr>
        <p:txBody>
          <a:bodyPr/>
          <a:lstStyle/>
          <a:p>
            <a:r>
              <a:rPr lang="pt-BR" dirty="0"/>
              <a:t>SLIDE 7</a:t>
            </a:r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9D7F7614-E481-82FE-F79F-6592C55F9548}"/>
              </a:ext>
            </a:extLst>
          </p:cNvPr>
          <p:cNvSpPr txBox="1">
            <a:spLocks/>
          </p:cNvSpPr>
          <p:nvPr/>
        </p:nvSpPr>
        <p:spPr>
          <a:xfrm>
            <a:off x="1424055" y="826286"/>
            <a:ext cx="4240145" cy="15305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1600" b="1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Dinâmica de condução: </a:t>
            </a:r>
            <a:r>
              <a:rPr lang="pt-BR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Caro professor, a partir das próximas atividades, estimule as crianças a participarem ativamente da leitura. Valorizar esse momento é fundamental para fortalecer o processo de alfabetização promovendo o contato com a linguagem escrita de forma significativa e prazerosa.  </a:t>
            </a:r>
            <a:endParaRPr lang="pt-BR" sz="1600" dirty="0">
              <a:ea typeface="Aptos" panose="020B00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pt-BR" sz="1600" b="1" dirty="0">
              <a:solidFill>
                <a:srgbClr val="00000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  </a:t>
            </a:r>
            <a:endParaRPr lang="pt-BR" sz="1600"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29D40474-6E91-6357-DD4F-91880DE69159}"/>
              </a:ext>
            </a:extLst>
          </p:cNvPr>
          <p:cNvGrpSpPr/>
          <p:nvPr/>
        </p:nvGrpSpPr>
        <p:grpSpPr>
          <a:xfrm>
            <a:off x="587404" y="826287"/>
            <a:ext cx="692128" cy="719813"/>
            <a:chOff x="512793" y="2412643"/>
            <a:chExt cx="692308" cy="720000"/>
          </a:xfrm>
        </p:grpSpPr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458B86D7-05DC-CFB5-562D-469470393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171D5696-3F1B-1165-45B0-E66604D9E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sp>
        <p:nvSpPr>
          <p:cNvPr id="4" name="Google Shape;112;g363a6cc7a5d_0_102">
            <a:extLst>
              <a:ext uri="{FF2B5EF4-FFF2-40B4-BE49-F238E27FC236}">
                <a16:creationId xmlns:a16="http://schemas.microsoft.com/office/drawing/2014/main" id="{C7B8C627-4DA4-2FD8-DAC3-614E2C25EFDE}"/>
              </a:ext>
            </a:extLst>
          </p:cNvPr>
          <p:cNvSpPr/>
          <p:nvPr/>
        </p:nvSpPr>
        <p:spPr>
          <a:xfrm>
            <a:off x="9771996" y="492691"/>
            <a:ext cx="1909500" cy="389700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2000" tIns="0" rIns="10797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66" b="1" i="0" u="none" strike="noStrike" cap="none" dirty="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66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C6ED7A91-EF18-92C0-F074-5EF06642AB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6750" y="833908"/>
            <a:ext cx="5920179" cy="33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681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F717105F-0B34-8E0B-2BEA-E2C3C50B7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6A6F4262-DF39-B3EF-5B11-A3379AA7D8B7}"/>
              </a:ext>
            </a:extLst>
          </p:cNvPr>
          <p:cNvSpPr>
            <a:spLocks noGrp="1"/>
          </p:cNvSpPr>
          <p:nvPr>
            <p:ph type="subTitle" idx="26"/>
          </p:nvPr>
        </p:nvSpPr>
        <p:spPr>
          <a:xfrm rot="21480000">
            <a:off x="21" y="161295"/>
            <a:ext cx="1928822" cy="505373"/>
          </a:xfrm>
        </p:spPr>
        <p:txBody>
          <a:bodyPr/>
          <a:lstStyle/>
          <a:p>
            <a:r>
              <a:rPr lang="pt-BR" dirty="0"/>
              <a:t>SLIDE 13</a:t>
            </a:r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954F3695-5B4E-164F-7A82-AAAAE625AE25}"/>
              </a:ext>
            </a:extLst>
          </p:cNvPr>
          <p:cNvSpPr txBox="1">
            <a:spLocks/>
          </p:cNvSpPr>
          <p:nvPr/>
        </p:nvSpPr>
        <p:spPr>
          <a:xfrm>
            <a:off x="1515448" y="826287"/>
            <a:ext cx="4174152" cy="1376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SzPts val="1100"/>
              <a:buNone/>
            </a:pPr>
            <a:r>
              <a:rPr lang="pt-BR" sz="1600" b="1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Dinâmica de condução: </a:t>
            </a:r>
            <a:r>
              <a:rPr lang="pt-BR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Caro professor</a:t>
            </a:r>
            <a:r>
              <a:rPr lang="pt-BR" sz="1600" dirty="0">
                <a:latin typeface="Arial"/>
                <a:ea typeface="Arial"/>
                <a:cs typeface="Arial"/>
              </a:rPr>
              <a:t>, com a palavra </a:t>
            </a:r>
            <a:r>
              <a:rPr lang="pt-BR" sz="1600" b="1" dirty="0">
                <a:latin typeface="Arial"/>
                <a:ea typeface="Arial"/>
                <a:cs typeface="Arial"/>
              </a:rPr>
              <a:t>feira</a:t>
            </a:r>
            <a:r>
              <a:rPr lang="pt-BR" sz="1600" dirty="0">
                <a:latin typeface="Arial"/>
                <a:ea typeface="Arial"/>
                <a:cs typeface="Arial"/>
              </a:rPr>
              <a:t>, explore outras palavras que rimam.</a:t>
            </a:r>
            <a:endParaRPr lang="pt-BR" sz="1600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ts val="1100"/>
              <a:buNone/>
            </a:pPr>
            <a:r>
              <a:rPr lang="pt-BR" sz="1600" dirty="0">
                <a:latin typeface="Arial"/>
                <a:ea typeface="Arial"/>
                <a:cs typeface="Arial"/>
              </a:rPr>
              <a:t>Ex.: </a:t>
            </a:r>
            <a:r>
              <a:rPr lang="pt-BR" sz="1600" dirty="0">
                <a:solidFill>
                  <a:srgbClr val="231F20"/>
                </a:solidFill>
                <a:latin typeface="Arial"/>
                <a:ea typeface="Arial"/>
                <a:cs typeface="Arial"/>
              </a:rPr>
              <a:t>BANDEIRA, GOTEIRA, FILEIRA, CADEIRA, MADEIRA, FOGUEIRA, MANGUEIRA.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  </a:t>
            </a:r>
            <a:endParaRPr lang="pt-BR" sz="1600"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9E38E174-4978-A926-7766-9A1A084A5A12}"/>
              </a:ext>
            </a:extLst>
          </p:cNvPr>
          <p:cNvGrpSpPr/>
          <p:nvPr/>
        </p:nvGrpSpPr>
        <p:grpSpPr>
          <a:xfrm>
            <a:off x="587404" y="826287"/>
            <a:ext cx="692128" cy="719813"/>
            <a:chOff x="512793" y="2412643"/>
            <a:chExt cx="692308" cy="720000"/>
          </a:xfrm>
        </p:grpSpPr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6E847924-C91A-3A92-C108-D828EF81C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96218CE9-7F5E-CB3D-1F96-7B0548949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sp>
        <p:nvSpPr>
          <p:cNvPr id="4" name="Google Shape;112;g363a6cc7a5d_0_102">
            <a:extLst>
              <a:ext uri="{FF2B5EF4-FFF2-40B4-BE49-F238E27FC236}">
                <a16:creationId xmlns:a16="http://schemas.microsoft.com/office/drawing/2014/main" id="{48498383-C641-A662-8B64-B66AAD268AE1}"/>
              </a:ext>
            </a:extLst>
          </p:cNvPr>
          <p:cNvSpPr/>
          <p:nvPr/>
        </p:nvSpPr>
        <p:spPr>
          <a:xfrm>
            <a:off x="9771996" y="492691"/>
            <a:ext cx="1909500" cy="389700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2000" tIns="0" rIns="10797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66" b="1" i="0" u="none" strike="noStrike" cap="none" dirty="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66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CD9F854-69A0-3591-9BF2-F578D51BE49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48"/>
          <a:stretch>
            <a:fillRect/>
          </a:stretch>
        </p:blipFill>
        <p:spPr>
          <a:xfrm>
            <a:off x="5742234" y="831850"/>
            <a:ext cx="5917627" cy="33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381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ídia Online 4" descr="Aprender os dias da semana - Vídeo educativo - EF01MA17">
            <a:hlinkClick r:id="" action="ppaction://media"/>
            <a:extLst>
              <a:ext uri="{FF2B5EF4-FFF2-40B4-BE49-F238E27FC236}">
                <a16:creationId xmlns:a16="http://schemas.microsoft.com/office/drawing/2014/main" id="{B2ECFA57-81A1-D397-BE84-AA74EDD04D0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093964" y="1834043"/>
            <a:ext cx="6476004" cy="3658942"/>
          </a:xfrm>
          <a:prstGeom prst="rect">
            <a:avLst/>
          </a:prstGeom>
        </p:spPr>
      </p:pic>
      <p:sp>
        <p:nvSpPr>
          <p:cNvPr id="191" name="Google Shape;191;p12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 b="1">
                <a:latin typeface="Arial"/>
                <a:ea typeface="Arial"/>
                <a:cs typeface="Arial"/>
                <a:sym typeface="Arial"/>
              </a:rPr>
            </a:br>
            <a:endParaRPr sz="2666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18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>
              <a:latin typeface="Arial"/>
              <a:ea typeface="Arial"/>
              <a:cs typeface="Arial"/>
              <a:sym typeface="Arial"/>
            </a:endParaRPr>
          </a:p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/>
          </a:p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/>
          </a:p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/>
          </a:p>
        </p:txBody>
      </p:sp>
      <p:sp>
        <p:nvSpPr>
          <p:cNvPr id="193" name="Google Shape;193;p12"/>
          <p:cNvSpPr txBox="1"/>
          <p:nvPr/>
        </p:nvSpPr>
        <p:spPr>
          <a:xfrm>
            <a:off x="452412" y="1472593"/>
            <a:ext cx="42231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2"/>
          <p:cNvSpPr txBox="1"/>
          <p:nvPr/>
        </p:nvSpPr>
        <p:spPr>
          <a:xfrm>
            <a:off x="516808" y="856243"/>
            <a:ext cx="7755600" cy="60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CONVERSE COM A TURMA</a:t>
            </a:r>
            <a:endParaRPr sz="3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2"/>
          <p:cNvSpPr txBox="1"/>
          <p:nvPr/>
        </p:nvSpPr>
        <p:spPr>
          <a:xfrm>
            <a:off x="6035312" y="1639195"/>
            <a:ext cx="6489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2"/>
          <p:cNvSpPr txBox="1"/>
          <p:nvPr/>
        </p:nvSpPr>
        <p:spPr>
          <a:xfrm>
            <a:off x="553768" y="1759852"/>
            <a:ext cx="4566600" cy="1477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TAL ASSISTIRMOS A UM VÍDEO QUE MOSTRA OS DIAS DA SEMANA?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51541E9F-C1C9-1C3F-F317-9854926870C5}"/>
              </a:ext>
            </a:extLst>
          </p:cNvPr>
          <p:cNvGrpSpPr/>
          <p:nvPr/>
        </p:nvGrpSpPr>
        <p:grpSpPr>
          <a:xfrm>
            <a:off x="5830597" y="5588607"/>
            <a:ext cx="4729453" cy="459364"/>
            <a:chOff x="4187825" y="3626245"/>
            <a:chExt cx="4729453" cy="459364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5229B5EB-7CC5-380A-BCFB-88781E98EB74}"/>
                </a:ext>
              </a:extLst>
            </p:cNvPr>
            <p:cNvSpPr txBox="1"/>
            <p:nvPr/>
          </p:nvSpPr>
          <p:spPr>
            <a:xfrm>
              <a:off x="4289890" y="3708331"/>
              <a:ext cx="4627388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33"/>
                <a:buFont typeface="Arial"/>
                <a:buNone/>
              </a:pPr>
              <a:r>
                <a:rPr lang="pt-BR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  <a:hlinkClick r:id="rId5"/>
                </a:rPr>
                <a:t>https://www.youtube.com/watch?v=sNypgne-WPU</a:t>
              </a:r>
              <a:endParaRPr lang="pt-BR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ráfico 10">
              <a:extLst>
                <a:ext uri="{FF2B5EF4-FFF2-40B4-BE49-F238E27FC236}">
                  <a16:creationId xmlns:a16="http://schemas.microsoft.com/office/drawing/2014/main" id="{E14A767A-2C09-A265-F98C-9E002F3AA7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2"/>
          <p:cNvSpPr txBox="1">
            <a:spLocks noGrp="1"/>
          </p:cNvSpPr>
          <p:nvPr>
            <p:ph type="title"/>
          </p:nvPr>
        </p:nvSpPr>
        <p:spPr>
          <a:xfrm>
            <a:off x="567488" y="760040"/>
            <a:ext cx="6954665" cy="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6"/>
              <a:buNone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O TRECHO DO POEMA.</a:t>
            </a:r>
            <a:endParaRPr sz="26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2"/>
          <p:cNvSpPr txBox="1"/>
          <p:nvPr/>
        </p:nvSpPr>
        <p:spPr>
          <a:xfrm>
            <a:off x="3342438" y="1459128"/>
            <a:ext cx="4768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 SEMANA INTEIRA</a:t>
            </a:r>
            <a:endParaRPr sz="2600" b="1" i="0" u="none" strike="noStrike" cap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2"/>
          <p:cNvSpPr txBox="1"/>
          <p:nvPr/>
        </p:nvSpPr>
        <p:spPr>
          <a:xfrm>
            <a:off x="592888" y="1992528"/>
            <a:ext cx="6657560" cy="4636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A SEGUNDA FOI À FEIRA,</a:t>
            </a:r>
            <a:endParaRPr sz="2600" b="0" i="0" u="none" strike="noStrike" cap="none" dirty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PRECISAVA DE FEIJÃO; </a:t>
            </a:r>
            <a:endParaRPr sz="2600" b="0" i="0" u="none" strike="noStrike" cap="none" dirty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A TERÇA FOI À FEIRA,</a:t>
            </a:r>
            <a:endParaRPr sz="2600" b="0" i="0" u="none" strike="noStrike" cap="none" dirty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PARA COMPRAR UM PIMENTÃO; </a:t>
            </a:r>
            <a:endParaRPr sz="2600" b="0" i="0" u="none" strike="noStrike" cap="none" dirty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A QUARTA FOI À FEIRA, </a:t>
            </a:r>
            <a:endParaRPr sz="2600" b="0" i="0" u="none" strike="noStrike" cap="none" dirty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PRA BUSCAR QUIABO E PÃO;</a:t>
            </a:r>
            <a:endParaRPr sz="2600" b="0" i="0" u="none" strike="noStrike" cap="none" dirty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A QUINTA FOI À FEIRA,</a:t>
            </a:r>
            <a:endParaRPr sz="2600" b="0" i="0" u="none" strike="noStrike" cap="none" dirty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POIS GOSTAVA DE AGRIÃO</a:t>
            </a:r>
            <a:endParaRPr sz="2600" b="0" i="0" u="none" strike="noStrike" cap="none" dirty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5050" y="1703277"/>
            <a:ext cx="3741832" cy="40844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B71C0992-94E9-A8B7-8E9B-C7DC6D7E90A5}"/>
              </a:ext>
            </a:extLst>
          </p:cNvPr>
          <p:cNvGrpSpPr/>
          <p:nvPr/>
        </p:nvGrpSpPr>
        <p:grpSpPr>
          <a:xfrm>
            <a:off x="9635492" y="370559"/>
            <a:ext cx="2045138" cy="447532"/>
            <a:chOff x="305605" y="2234344"/>
            <a:chExt cx="2045138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0032A197-2EB1-108F-C4ED-F9DD5CCA1E65}"/>
                </a:ext>
              </a:extLst>
            </p:cNvPr>
            <p:cNvSpPr txBox="1"/>
            <p:nvPr/>
          </p:nvSpPr>
          <p:spPr>
            <a:xfrm>
              <a:off x="428150" y="2362131"/>
              <a:ext cx="1922593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5EFCAC40-0A87-74AB-124D-0942A9DC8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79E3B030-FC8D-9513-7CC5-28BD2FA01594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22DB55BC-0FBC-BE34-7A6C-D096E088D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DC14164F-B99D-47E3-07E4-C4C42DE0BF47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0"/>
          <p:cNvSpPr txBox="1"/>
          <p:nvPr/>
        </p:nvSpPr>
        <p:spPr>
          <a:xfrm>
            <a:off x="567488" y="2096943"/>
            <a:ext cx="5356794" cy="2339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SEXTA FOI À FEIRA,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 BANANA? TEM MAMÃO?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SÁBADO NÃO TEM FEIRA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DOMINGO TAMBÉM NÃO.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0"/>
          <p:cNvSpPr txBox="1"/>
          <p:nvPr/>
        </p:nvSpPr>
        <p:spPr>
          <a:xfrm>
            <a:off x="586685" y="5668712"/>
            <a:ext cx="6264428" cy="61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CAPPARELLI, SÉRGIO. </a:t>
            </a:r>
            <a:r>
              <a:rPr lang="pt-BR" sz="16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111 POEMAS PARA CRIANÇAS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PORTO ALEGRE: L&amp;PM, 2003.</a:t>
            </a:r>
            <a:endParaRPr sz="1600" dirty="0"/>
          </a:p>
        </p:txBody>
      </p:sp>
      <p:pic>
        <p:nvPicPr>
          <p:cNvPr id="6" name="Google Shape;208;p22">
            <a:extLst>
              <a:ext uri="{FF2B5EF4-FFF2-40B4-BE49-F238E27FC236}">
                <a16:creationId xmlns:a16="http://schemas.microsoft.com/office/drawing/2014/main" id="{9003F2A1-1E0A-5A4C-23B5-1DD6F995D02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5050" y="1703277"/>
            <a:ext cx="3741832" cy="40844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91FDC87F-31DD-DA26-83C6-9CE0E649F79E}"/>
              </a:ext>
            </a:extLst>
          </p:cNvPr>
          <p:cNvGrpSpPr/>
          <p:nvPr/>
        </p:nvGrpSpPr>
        <p:grpSpPr>
          <a:xfrm>
            <a:off x="9635492" y="370559"/>
            <a:ext cx="2045138" cy="447532"/>
            <a:chOff x="305605" y="2234344"/>
            <a:chExt cx="2045138" cy="447532"/>
          </a:xfrm>
        </p:grpSpPr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33515290-C886-643D-A036-503E12BC27BE}"/>
                </a:ext>
              </a:extLst>
            </p:cNvPr>
            <p:cNvSpPr txBox="1"/>
            <p:nvPr/>
          </p:nvSpPr>
          <p:spPr>
            <a:xfrm>
              <a:off x="428150" y="2362131"/>
              <a:ext cx="1922593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9" name="Gráfico 1">
              <a:extLst>
                <a:ext uri="{FF2B5EF4-FFF2-40B4-BE49-F238E27FC236}">
                  <a16:creationId xmlns:a16="http://schemas.microsoft.com/office/drawing/2014/main" id="{9B884607-53C9-07CF-D6CF-1831F983D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6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227" name="Google Shape;227;p6"/>
          <p:cNvSpPr txBox="1"/>
          <p:nvPr/>
        </p:nvSpPr>
        <p:spPr>
          <a:xfrm>
            <a:off x="598842" y="1153602"/>
            <a:ext cx="11038676" cy="9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lang="pt-BR" sz="2600" b="1" i="0" u="none" strike="noStrike" cap="none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POEMA FALA SOBRE OS DIAS DA SEMANA. OBSERVE O CALENDÁRIO E PINTE OS NOMES DOS DIAS DA SEMANA.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Google Shape;235;p31">
            <a:extLst>
              <a:ext uri="{FF2B5EF4-FFF2-40B4-BE49-F238E27FC236}">
                <a16:creationId xmlns:a16="http://schemas.microsoft.com/office/drawing/2014/main" id="{11753A7A-36E6-F2B0-52F8-5A34258752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7648298"/>
              </p:ext>
            </p:extLst>
          </p:nvPr>
        </p:nvGraphicFramePr>
        <p:xfrm>
          <a:off x="438151" y="2375586"/>
          <a:ext cx="11209207" cy="3663813"/>
        </p:xfrm>
        <a:graphic>
          <a:graphicData uri="http://schemas.openxmlformats.org/drawingml/2006/table">
            <a:tbl>
              <a:tblPr firstRow="1" bandRow="1">
                <a:noFill/>
                <a:tableStyleId>{ABE6AC5A-555E-4DD1-BDB2-9BB3073B168E}</a:tableStyleId>
              </a:tblPr>
              <a:tblGrid>
                <a:gridCol w="1348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4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3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32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94475">
                <a:tc gridSpan="7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u="none" strike="noStrike" cap="none">
                          <a:solidFill>
                            <a:schemeClr val="dk1"/>
                          </a:solidFill>
                        </a:rPr>
                        <a:t>JUNHO </a:t>
                      </a:r>
                      <a:r>
                        <a:rPr lang="pt-BR" sz="2666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– </a:t>
                      </a:r>
                      <a:r>
                        <a:rPr lang="pt-BR" sz="2666" u="none" strike="noStrike" cap="none">
                          <a:solidFill>
                            <a:schemeClr val="dk1"/>
                          </a:solidFill>
                        </a:rPr>
                        <a:t>2021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DOMINGO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D8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SEGUNDA-FEIRA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D8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TERÇA-FEIRA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D8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QUARTA-FEIRA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D8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QUINTA-FEIRA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D8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SEXTA-FEIRA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D8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SÁBADO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D8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1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2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3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4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5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6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7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8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9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10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11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12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13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14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15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16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17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18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19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20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21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22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23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24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25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26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27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28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29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30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" name="Google Shape;235;p31"/>
          <p:cNvGraphicFramePr/>
          <p:nvPr>
            <p:extLst>
              <p:ext uri="{D42A27DB-BD31-4B8C-83A1-F6EECF244321}">
                <p14:modId xmlns:p14="http://schemas.microsoft.com/office/powerpoint/2010/main" val="4138724628"/>
              </p:ext>
            </p:extLst>
          </p:nvPr>
        </p:nvGraphicFramePr>
        <p:xfrm>
          <a:off x="438151" y="2375586"/>
          <a:ext cx="11209207" cy="3663813"/>
        </p:xfrm>
        <a:graphic>
          <a:graphicData uri="http://schemas.openxmlformats.org/drawingml/2006/table">
            <a:tbl>
              <a:tblPr firstRow="1" bandRow="1">
                <a:noFill/>
                <a:tableStyleId>{ABE6AC5A-555E-4DD1-BDB2-9BB3073B168E}</a:tableStyleId>
              </a:tblPr>
              <a:tblGrid>
                <a:gridCol w="1348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4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3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32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94475">
                <a:tc gridSpan="7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u="none" strike="noStrike" cap="none" dirty="0">
                          <a:solidFill>
                            <a:schemeClr val="dk1"/>
                          </a:solidFill>
                        </a:rPr>
                        <a:t>JUNHO </a:t>
                      </a:r>
                      <a:r>
                        <a:rPr lang="pt-BR" sz="2666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– </a:t>
                      </a:r>
                      <a:r>
                        <a:rPr lang="pt-BR" sz="2666" u="none" strike="noStrike" cap="none" dirty="0">
                          <a:solidFill>
                            <a:schemeClr val="dk1"/>
                          </a:solidFill>
                        </a:rPr>
                        <a:t>2021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DOMINGO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SEGUNDA-FEIRA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/>
                        <a:t>TERÇA-FEIRA</a:t>
                      </a:r>
                      <a:endParaRPr sz="1400" u="none" strike="noStrike" cap="none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QUARTA-FEIRA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QUINTA-FEIRA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SEXTA-FEIRA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r>
                        <a:rPr lang="pt-BR" sz="1400" b="1" u="none" strike="noStrike" cap="none" dirty="0"/>
                        <a:t>SÁBADO</a:t>
                      </a:r>
                      <a:endParaRPr sz="14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1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2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3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4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5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6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7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8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/>
                        <a:t>9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10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11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12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13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14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15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16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17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18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19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20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21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22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23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24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25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26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27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28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29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/>
                        <a:t>30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endParaRPr sz="2666" b="0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36" name="Google Shape;236;p31"/>
          <p:cNvSpPr txBox="1"/>
          <p:nvPr/>
        </p:nvSpPr>
        <p:spPr>
          <a:xfrm>
            <a:off x="9450742" y="439834"/>
            <a:ext cx="2442808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27;p6">
            <a:extLst>
              <a:ext uri="{FF2B5EF4-FFF2-40B4-BE49-F238E27FC236}">
                <a16:creationId xmlns:a16="http://schemas.microsoft.com/office/drawing/2014/main" id="{ADB075A4-B175-F78E-89F9-FBDF483E5B65}"/>
              </a:ext>
            </a:extLst>
          </p:cNvPr>
          <p:cNvSpPr txBox="1"/>
          <p:nvPr/>
        </p:nvSpPr>
        <p:spPr>
          <a:xfrm>
            <a:off x="598842" y="1153602"/>
            <a:ext cx="11038676" cy="9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lang="pt-BR" sz="2600" b="1" i="0" u="none" strike="noStrike" cap="none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POEMA FALA SOBRE OS DIAS DA SEMANA. OBSERVE O CALENDÁRIO E PINTE OS NOMES DOS DIAS DA SEMANA.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2"/>
          <p:cNvSpPr txBox="1"/>
          <p:nvPr/>
        </p:nvSpPr>
        <p:spPr>
          <a:xfrm>
            <a:off x="744920" y="1270201"/>
            <a:ext cx="10588488" cy="9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CIRCULE, NO CALENDÁRIO DA ATIVIDADE 2, OS DIAS DA SEMANA QUE, DE ACORDO COM O POEMA, NÃO TÊM FEIRA.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2"/>
          <p:cNvSpPr txBox="1"/>
          <p:nvPr/>
        </p:nvSpPr>
        <p:spPr>
          <a:xfrm>
            <a:off x="744919" y="3327400"/>
            <a:ext cx="10698985" cy="923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QUAIS SÃO OS DIAS DA SEMANA QUE SE INICIAM COM A LETRA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2"/>
          <p:cNvSpPr txBox="1"/>
          <p:nvPr/>
        </p:nvSpPr>
        <p:spPr>
          <a:xfrm>
            <a:off x="744920" y="4148137"/>
            <a:ext cx="93879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_____________________________________________________________________</a:t>
            </a:r>
            <a:endParaRPr sz="1866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2ABBA4-BE49-4C73-AA97-6968E7824B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7ACE5F-E40D-49C4-95EF-A5EA0442A30C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customXml/itemProps3.xml><?xml version="1.0" encoding="utf-8"?>
<ds:datastoreItem xmlns:ds="http://schemas.openxmlformats.org/officeDocument/2006/customXml" ds:itemID="{ABD22A47-1680-410B-8989-B14F44A37F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2921</Words>
  <Application>Microsoft Office PowerPoint</Application>
  <PresentationFormat>Personalizar</PresentationFormat>
  <Paragraphs>401</Paragraphs>
  <Slides>34</Slides>
  <Notes>34</Notes>
  <HiddenSlides>0</HiddenSlides>
  <MMClips>1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34</vt:i4>
      </vt:variant>
    </vt:vector>
  </HeadingPairs>
  <TitlesOfParts>
    <vt:vector size="46" baseType="lpstr">
      <vt:lpstr>Grandstander</vt:lpstr>
      <vt:lpstr>Grandstander SemiBold</vt:lpstr>
      <vt:lpstr>Helvetica</vt:lpstr>
      <vt:lpstr>Aptos Display</vt:lpstr>
      <vt:lpstr>Calibri</vt:lpstr>
      <vt:lpstr>Grandstander Medium</vt:lpstr>
      <vt:lpstr>Aptos</vt:lpstr>
      <vt:lpstr>Lato</vt:lpstr>
      <vt:lpstr>Arial</vt:lpstr>
      <vt:lpstr>Fonte do Sistema Regular</vt:lpstr>
      <vt:lpstr>Simple Light</vt:lpstr>
      <vt:lpstr>Tema do Office</vt:lpstr>
      <vt:lpstr>Apresentação do PowerPoint</vt:lpstr>
      <vt:lpstr>Apresentação do PowerPoint</vt:lpstr>
      <vt:lpstr> </vt:lpstr>
      <vt:lpstr> </vt:lpstr>
      <vt:lpstr>1. LEIA O TRECHO DO POEMA.</vt:lpstr>
      <vt:lpstr>Apresentação do PowerPoint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 </vt:lpstr>
      <vt:lpstr> </vt:lpstr>
      <vt:lpstr>Apresentação do PowerPoint</vt:lpstr>
      <vt:lpstr>Apresentação do PowerPoint</vt:lpstr>
      <vt:lpstr>Apresentação do PowerPoint</vt:lpstr>
      <vt:lpstr> </vt:lpstr>
      <vt:lpstr> </vt:lpstr>
      <vt:lpstr>9. ANA DECIDIU FAZER UMA SOPA DE LETRAS. ELA FOI À FEIRA DO ALFABETO PARA COMPRAR AS LETRAS DA SOPA. ENCONTRE A CESTA QUE TEM SOMENTE LETRAS E CIRCULE.</vt:lpstr>
      <vt:lpstr>9. ANA DECIDIU FAZER UMA SOPA DE LETRAS. ELA FOI À FEIRA DO ALFABETO PARA COMPRAR AS LETRAS DA SOPA. ENCONTRE A CESTA QUE TEM SOMENTE LETRAS E CIRCULE.</vt:lpstr>
      <vt:lpstr>Apresentação do PowerPoint</vt:lpstr>
      <vt:lpstr>Apresentação do PowerPoint</vt:lpstr>
      <vt:lpstr>11. ESCREVA, DA MELHOR MANEIRA QUE PUDER, O NOME DE UM AMIGO QUE SE INICIA COM A LETRA F DE FEIRA.</vt:lpstr>
      <vt:lpstr>11. ESCREVA, DA MELHOR MANEIRA QUE PUDER, O NOME DE UM AMIGO QUE SE INICIA COM A LETRA F DE FEIRA.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Cibele Cristina Escudero</dc:creator>
  <cp:lastModifiedBy>Luca Santiago Rocha</cp:lastModifiedBy>
  <cp:revision>17</cp:revision>
  <dcterms:modified xsi:type="dcterms:W3CDTF">2025-12-09T13:36:06Z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