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4"/>
  </p:notesMasterIdLst>
  <p:sldIdLst>
    <p:sldId id="319" r:id="rId2"/>
    <p:sldId id="350" r:id="rId3"/>
    <p:sldId id="257" r:id="rId4"/>
    <p:sldId id="258" r:id="rId5"/>
    <p:sldId id="259" r:id="rId6"/>
    <p:sldId id="261" r:id="rId7"/>
    <p:sldId id="262" r:id="rId8"/>
    <p:sldId id="263" r:id="rId9"/>
    <p:sldId id="264" r:id="rId10"/>
    <p:sldId id="351"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8" r:id="rId63"/>
  </p:sldIdLst>
  <p:sldSz cx="18288000" cy="10287000"/>
  <p:notesSz cx="6858000" cy="9144000"/>
  <p:embeddedFontLst>
    <p:embeddedFont>
      <p:font typeface="IBM Plex Sans Arabic" panose="020B0604020202020204" charset="-78"/>
      <p:regular r:id="rId65"/>
    </p:embeddedFont>
    <p:embeddedFont>
      <p:font typeface="IBM Plex Sans Arabic Bold" panose="020B0604020202020204" charset="-78"/>
      <p:regular r:id="rId66"/>
      <p:bold r:id="rId67"/>
    </p:embeddedFont>
    <p:embeddedFont>
      <p:font typeface="Malgun Gothic" panose="020B0503020000020004" pitchFamily="34" charset="-127"/>
      <p:regular r:id="rId68"/>
      <p:bold r:id="rId69"/>
    </p:embeddedFont>
    <p:embeddedFont>
      <p:font typeface="Microsoft Uighur" panose="02000000000000000000" pitchFamily="2" charset="-78"/>
      <p:regular r:id="rId70"/>
      <p:bold r:id="rId71"/>
    </p:embeddedFont>
    <p:embeddedFont>
      <p:font typeface="Times New Roman MT Bold" panose="020B0604020202020204" charset="0"/>
      <p:regular r:id="rId72"/>
      <p:bold r:id="rId73"/>
    </p:embeddedFont>
    <p:embeddedFont>
      <p:font typeface="Traditional Arabic Bold" panose="020B0604020202020204" charset="-78"/>
      <p:regular r:id="rId74"/>
      <p:bold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582"/>
    <a:srgbClr val="BF8006"/>
    <a:srgbClr val="2C3C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84" autoAdjust="0"/>
    <p:restoredTop sz="88082" autoAdjust="0"/>
  </p:normalViewPr>
  <p:slideViewPr>
    <p:cSldViewPr>
      <p:cViewPr varScale="1">
        <p:scale>
          <a:sx n="46" d="100"/>
          <a:sy n="46" d="100"/>
        </p:scale>
        <p:origin x="87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font" Target="fonts/font10.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1B5AF-1033-4367-8FBB-8F2242778C34}" type="datetimeFigureOut">
              <a:rPr lang="fr-MA" smtClean="0"/>
              <a:t>17/06/2026</a:t>
            </a:fld>
            <a:endParaRPr lang="fr-M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E2069-437A-43A6-9549-FE255446D69B}" type="slidenum">
              <a:rPr lang="fr-MA" smtClean="0"/>
              <a:t>‹N°›</a:t>
            </a:fld>
            <a:endParaRPr lang="fr-MA"/>
          </a:p>
        </p:txBody>
      </p:sp>
    </p:spTree>
    <p:extLst>
      <p:ext uri="{BB962C8B-B14F-4D97-AF65-F5344CB8AC3E}">
        <p14:creationId xmlns:p14="http://schemas.microsoft.com/office/powerpoint/2010/main" val="4222167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r"/>
            <a:r>
              <a:rPr lang="ar-MA" dirty="0"/>
              <a:t>يفتتح المكون الدورة بعرض السياق العام للتكوين بالإضافة إلى برنامج أيام التكوين : اليوم الأول تعرف نموذج مؤسسات الريادة – اليومين 2 و3 تملك آليات تمرير روائز الموضعة</a:t>
            </a:r>
            <a:endParaRPr lang="fr-MA" dirty="0"/>
          </a:p>
          <a:p>
            <a:pPr algn="r"/>
            <a:r>
              <a:rPr lang="ar-MA" dirty="0"/>
              <a:t>– الأيام 4 -5 و6 ورشة برنامج الدعم في الرياضيات – اليومين 7 و8 برنامج الدعم في اللغة العربية و اليوم الأخير برنامج الدعم في اللغة الفرنسية واختتام الدورة. </a:t>
            </a:r>
            <a:endParaRPr lang="fr-FR"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3</a:t>
            </a:fld>
            <a:endParaRPr lang="fr-MA"/>
          </a:p>
        </p:txBody>
      </p:sp>
    </p:spTree>
    <p:extLst>
      <p:ext uri="{BB962C8B-B14F-4D97-AF65-F5344CB8AC3E}">
        <p14:creationId xmlns:p14="http://schemas.microsoft.com/office/powerpoint/2010/main" val="3218619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5</a:t>
            </a:fld>
            <a:endParaRPr lang="fr-MA"/>
          </a:p>
        </p:txBody>
      </p:sp>
    </p:spTree>
    <p:extLst>
      <p:ext uri="{BB962C8B-B14F-4D97-AF65-F5344CB8AC3E}">
        <p14:creationId xmlns:p14="http://schemas.microsoft.com/office/powerpoint/2010/main" val="118923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من المهم جدا الحرص على تكوين مجموعات العمل لتحقيق تفاعل وانسجام أكبر</a:t>
            </a:r>
            <a:endParaRPr lang="fr-FR"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6</a:t>
            </a:fld>
            <a:endParaRPr lang="fr-MA"/>
          </a:p>
        </p:txBody>
      </p:sp>
    </p:spTree>
    <p:extLst>
      <p:ext uri="{BB962C8B-B14F-4D97-AF65-F5344CB8AC3E}">
        <p14:creationId xmlns:p14="http://schemas.microsoft.com/office/powerpoint/2010/main" val="396148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بعد تحديد المجموعات وإتمام عمليات التعارف. يتم إرساء نظام التحفيز الذي يشكل المحرك الأساسي لمختلف الأنشطة العملية التي تميز التكوين. وتضمن الانخراط الفعلي والمتواصل للجميع. </a:t>
            </a:r>
            <a:endParaRPr lang="fr-FR"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7</a:t>
            </a:fld>
            <a:endParaRPr lang="fr-MA"/>
          </a:p>
        </p:txBody>
      </p:sp>
    </p:spTree>
    <p:extLst>
      <p:ext uri="{BB962C8B-B14F-4D97-AF65-F5344CB8AC3E}">
        <p14:creationId xmlns:p14="http://schemas.microsoft.com/office/powerpoint/2010/main" val="3382271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39</a:t>
            </a:fld>
            <a:endParaRPr lang="fr-MA"/>
          </a:p>
        </p:txBody>
      </p:sp>
    </p:spTree>
    <p:extLst>
      <p:ext uri="{BB962C8B-B14F-4D97-AF65-F5344CB8AC3E}">
        <p14:creationId xmlns:p14="http://schemas.microsoft.com/office/powerpoint/2010/main" val="877780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pPr algn="r"/>
            <a:r>
              <a:rPr lang="fr-MA" sz="1200" b="1" dirty="0">
                <a:solidFill>
                  <a:srgbClr val="000000"/>
                </a:solidFill>
                <a:latin typeface="Microsoft Uighur" panose="02000000000000000000" pitchFamily="2" charset="-78"/>
                <a:cs typeface="Microsoft Uighur" panose="02000000000000000000" pitchFamily="2" charset="-78"/>
                <a:rtl/>
              </a:rPr>
              <a:t>K = Know (</a:t>
            </a:r>
            <a:r>
              <a:rPr lang="ar-MA" sz="1200" b="1" dirty="0">
                <a:solidFill>
                  <a:srgbClr val="000000"/>
                </a:solidFill>
                <a:latin typeface="Microsoft Uighur" panose="02000000000000000000" pitchFamily="2" charset="-78"/>
                <a:cs typeface="Microsoft Uighur" panose="02000000000000000000" pitchFamily="2" charset="-78"/>
                <a:rtl/>
              </a:rPr>
              <a:t>- ماذا أعرف؟ </a:t>
            </a:r>
            <a:br>
              <a:rPr lang="ar-MA" sz="1200" b="1" dirty="0">
                <a:solidFill>
                  <a:srgbClr val="000000"/>
                </a:solidFill>
                <a:latin typeface="Microsoft Uighur" panose="02000000000000000000" pitchFamily="2" charset="-78"/>
                <a:cs typeface="Microsoft Uighur" panose="02000000000000000000" pitchFamily="2" charset="-78"/>
                <a:rtl/>
              </a:rPr>
            </a:br>
            <a:r>
              <a:rPr lang="fr-MA" sz="1200" b="1" dirty="0">
                <a:solidFill>
                  <a:srgbClr val="000000"/>
                </a:solidFill>
                <a:latin typeface="Microsoft Uighur" panose="02000000000000000000" pitchFamily="2" charset="-78"/>
                <a:cs typeface="Microsoft Uighur" panose="02000000000000000000" pitchFamily="2" charset="-78"/>
                <a:rtl/>
              </a:rPr>
              <a:t>W = Want to Know</a:t>
            </a:r>
            <a:r>
              <a:rPr lang="ar-MA" sz="1200" b="1" dirty="0">
                <a:solidFill>
                  <a:srgbClr val="000000"/>
                </a:solidFill>
                <a:latin typeface="Microsoft Uighur" panose="02000000000000000000" pitchFamily="2" charset="-78"/>
                <a:cs typeface="Microsoft Uighur" panose="02000000000000000000" pitchFamily="2" charset="-78"/>
                <a:rtl/>
              </a:rPr>
              <a:t> -  ماذا أريد أن أعرف؟</a:t>
            </a:r>
            <a:br>
              <a:rPr lang="ar-MA" sz="1200" b="1" dirty="0">
                <a:solidFill>
                  <a:srgbClr val="000000"/>
                </a:solidFill>
                <a:latin typeface="Microsoft Uighur" panose="02000000000000000000" pitchFamily="2" charset="-78"/>
                <a:cs typeface="Microsoft Uighur" panose="02000000000000000000" pitchFamily="2" charset="-78"/>
                <a:rtl/>
              </a:rPr>
            </a:br>
            <a:r>
              <a:rPr lang="fr-MA" sz="1200" b="1" dirty="0">
                <a:solidFill>
                  <a:srgbClr val="000000"/>
                </a:solidFill>
                <a:latin typeface="Microsoft Uighur" panose="02000000000000000000" pitchFamily="2" charset="-78"/>
                <a:cs typeface="Microsoft Uighur" panose="02000000000000000000" pitchFamily="2" charset="-78"/>
                <a:rtl/>
              </a:rPr>
              <a:t>L = Learned</a:t>
            </a:r>
            <a:r>
              <a:rPr lang="ar-MA" sz="1200" b="1" dirty="0">
                <a:solidFill>
                  <a:srgbClr val="000000"/>
                </a:solidFill>
                <a:latin typeface="Microsoft Uighur" panose="02000000000000000000" pitchFamily="2" charset="-78"/>
                <a:cs typeface="Microsoft Uighur" panose="02000000000000000000" pitchFamily="2" charset="-78"/>
                <a:rtl/>
              </a:rPr>
              <a:t>- ماذا تعلمت؟ </a:t>
            </a:r>
            <a:endParaRPr lang="fr-MA"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61</a:t>
            </a:fld>
            <a:endParaRPr lang="fr-MA"/>
          </a:p>
        </p:txBody>
      </p:sp>
    </p:spTree>
    <p:extLst>
      <p:ext uri="{BB962C8B-B14F-4D97-AF65-F5344CB8AC3E}">
        <p14:creationId xmlns:p14="http://schemas.microsoft.com/office/powerpoint/2010/main" val="1903716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62</a:t>
            </a:fld>
            <a:endParaRPr lang="fr-MA"/>
          </a:p>
        </p:txBody>
      </p:sp>
    </p:spTree>
    <p:extLst>
      <p:ext uri="{BB962C8B-B14F-4D97-AF65-F5344CB8AC3E}">
        <p14:creationId xmlns:p14="http://schemas.microsoft.com/office/powerpoint/2010/main" val="1977852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sv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2.svg"/><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0.svg"/><Relationship Id="rId7" Type="http://schemas.openxmlformats.org/officeDocument/2006/relationships/image" Target="../media/image2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28.svg"/><Relationship Id="rId5" Type="http://schemas.openxmlformats.org/officeDocument/2006/relationships/image" Target="../media/image23.svg"/><Relationship Id="rId10" Type="http://schemas.openxmlformats.org/officeDocument/2006/relationships/image" Target="../media/image27.svg"/><Relationship Id="rId4" Type="http://schemas.openxmlformats.org/officeDocument/2006/relationships/image" Target="../media/image11.svg"/><Relationship Id="rId9" Type="http://schemas.openxmlformats.org/officeDocument/2006/relationships/image" Target="../media/image26.svg"/></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0.svg"/><Relationship Id="rId7"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30.svg"/><Relationship Id="rId5" Type="http://schemas.openxmlformats.org/officeDocument/2006/relationships/image" Target="../media/image23.svg"/><Relationship Id="rId10" Type="http://schemas.openxmlformats.org/officeDocument/2006/relationships/image" Target="../media/image25.svg"/><Relationship Id="rId4" Type="http://schemas.openxmlformats.org/officeDocument/2006/relationships/image" Target="../media/image11.svg"/><Relationship Id="rId9" Type="http://schemas.openxmlformats.org/officeDocument/2006/relationships/image" Target="../media/image29.sv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0.svg"/><Relationship Id="rId7" Type="http://schemas.openxmlformats.org/officeDocument/2006/relationships/image" Target="../media/image24.svg"/><Relationship Id="rId12" Type="http://schemas.openxmlformats.org/officeDocument/2006/relationships/image" Target="../media/image3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25.svg"/><Relationship Id="rId5" Type="http://schemas.openxmlformats.org/officeDocument/2006/relationships/image" Target="../media/image23.svg"/><Relationship Id="rId10" Type="http://schemas.openxmlformats.org/officeDocument/2006/relationships/image" Target="../media/image31.png"/><Relationship Id="rId4" Type="http://schemas.openxmlformats.org/officeDocument/2006/relationships/image" Target="../media/image11.svg"/><Relationship Id="rId9" Type="http://schemas.openxmlformats.org/officeDocument/2006/relationships/image" Target="../media/image29.sv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12.sv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12.svg"/><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1.svg"/><Relationship Id="rId7" Type="http://schemas.openxmlformats.org/officeDocument/2006/relationships/image" Target="../media/image37.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1.svg"/><Relationship Id="rId7" Type="http://schemas.openxmlformats.org/officeDocument/2006/relationships/image" Target="../media/image16.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42.svg"/><Relationship Id="rId5" Type="http://schemas.openxmlformats.org/officeDocument/2006/relationships/image" Target="../media/image12.svg"/><Relationship Id="rId10" Type="http://schemas.openxmlformats.org/officeDocument/2006/relationships/image" Target="../media/image20.svg"/><Relationship Id="rId4" Type="http://schemas.openxmlformats.org/officeDocument/2006/relationships/image" Target="../media/image23.svg"/><Relationship Id="rId9" Type="http://schemas.openxmlformats.org/officeDocument/2006/relationships/image" Target="../media/image19.svg"/></Relationships>
</file>

<file path=ppt/slides/_rels/slide1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1.svg"/><Relationship Id="rId7" Type="http://schemas.openxmlformats.org/officeDocument/2006/relationships/image" Target="../media/image4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12.svg"/><Relationship Id="rId9" Type="http://schemas.openxmlformats.org/officeDocument/2006/relationships/image" Target="../media/image47.svg"/></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12.svg"/><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12.svg"/><Relationship Id="rId4" Type="http://schemas.openxmlformats.org/officeDocument/2006/relationships/image" Target="../media/image23.svg"/></Relationships>
</file>

<file path=ppt/slides/_rels/slide18.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50.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12.svg"/><Relationship Id="rId4" Type="http://schemas.openxmlformats.org/officeDocument/2006/relationships/image" Target="../media/image23.svg"/></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12.svg"/><Relationship Id="rId4" Type="http://schemas.openxmlformats.org/officeDocument/2006/relationships/image" Target="../media/image23.svg"/></Relationships>
</file>

<file path=ppt/slides/_rels/slide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12.svg"/><Relationship Id="rId4" Type="http://schemas.openxmlformats.org/officeDocument/2006/relationships/image" Target="../media/image23.svg"/></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12.svg"/><Relationship Id="rId4" Type="http://schemas.openxmlformats.org/officeDocument/2006/relationships/image" Target="../media/image23.svg"/></Relationships>
</file>

<file path=ppt/slides/_rels/slide2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11.svg"/><Relationship Id="rId7" Type="http://schemas.openxmlformats.org/officeDocument/2006/relationships/image" Target="../media/image54.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58.svg"/><Relationship Id="rId5" Type="http://schemas.openxmlformats.org/officeDocument/2006/relationships/image" Target="../media/image12.svg"/><Relationship Id="rId10" Type="http://schemas.openxmlformats.org/officeDocument/2006/relationships/image" Target="../media/image57.svg"/><Relationship Id="rId4" Type="http://schemas.openxmlformats.org/officeDocument/2006/relationships/image" Target="../media/image23.svg"/><Relationship Id="rId9" Type="http://schemas.openxmlformats.org/officeDocument/2006/relationships/image" Target="../media/image56.svg"/></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12.svg"/><Relationship Id="rId4" Type="http://schemas.openxmlformats.org/officeDocument/2006/relationships/image" Target="../media/image23.svg"/></Relationships>
</file>

<file path=ppt/slides/_rels/slide25.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1.svg"/><Relationship Id="rId7" Type="http://schemas.openxmlformats.org/officeDocument/2006/relationships/image" Target="../media/image14.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23.svg"/></Relationships>
</file>

<file path=ppt/slides/_rels/slide26.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2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12.svg"/><Relationship Id="rId4" Type="http://schemas.openxmlformats.org/officeDocument/2006/relationships/image" Target="../media/image23.sv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1.svg"/><Relationship Id="rId7" Type="http://schemas.openxmlformats.org/officeDocument/2006/relationships/image" Target="../media/image65.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12.sv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67.svg"/></Relationships>
</file>

<file path=ppt/slides/_rels/slide29.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3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8.svg"/><Relationship Id="rId5" Type="http://schemas.openxmlformats.org/officeDocument/2006/relationships/image" Target="../media/image12.svg"/><Relationship Id="rId4" Type="http://schemas.openxmlformats.org/officeDocument/2006/relationships/image" Target="../media/image23.svg"/></Relationships>
</file>

<file path=ppt/slides/_rels/slide3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1.svg"/><Relationship Id="rId7" Type="http://schemas.openxmlformats.org/officeDocument/2006/relationships/image" Target="../media/image70.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12.sv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72.svg"/></Relationships>
</file>

<file path=ppt/slides/_rels/slide32.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33.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11.svg"/><Relationship Id="rId7" Type="http://schemas.openxmlformats.org/officeDocument/2006/relationships/image" Target="../media/image74.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12.sv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76.svg"/></Relationships>
</file>

<file path=ppt/slides/_rels/slide3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1.svg"/><Relationship Id="rId7" Type="http://schemas.openxmlformats.org/officeDocument/2006/relationships/image" Target="../media/image78.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12.sv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72.svg"/></Relationships>
</file>

<file path=ppt/slides/_rels/slide3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80.svg"/><Relationship Id="rId4" Type="http://schemas.openxmlformats.org/officeDocument/2006/relationships/image" Target="../media/image23.svg"/></Relationships>
</file>

<file path=ppt/slides/_rels/slide36.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23.svg"/><Relationship Id="rId7" Type="http://schemas.openxmlformats.org/officeDocument/2006/relationships/image" Target="../media/image61.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60.jpeg"/><Relationship Id="rId4" Type="http://schemas.openxmlformats.org/officeDocument/2006/relationships/image" Target="../media/image12.svg"/></Relationships>
</file>

<file path=ppt/slides/_rels/slide37.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11.svg"/><Relationship Id="rId7" Type="http://schemas.openxmlformats.org/officeDocument/2006/relationships/image" Target="../media/image83.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84.png"/></Relationships>
</file>

<file path=ppt/slides/_rels/slide3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39.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0.sv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23.svg"/><Relationship Id="rId4" Type="http://schemas.openxmlformats.org/officeDocument/2006/relationships/image" Target="../media/image11.svg"/></Relationships>
</file>

<file path=ppt/slides/_rels/slide40.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4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1.svg"/><Relationship Id="rId7" Type="http://schemas.openxmlformats.org/officeDocument/2006/relationships/image" Target="../media/image87.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12.svg"/><Relationship Id="rId4" Type="http://schemas.openxmlformats.org/officeDocument/2006/relationships/image" Target="../media/image23.svg"/></Relationships>
</file>

<file path=ppt/slides/_rels/slide4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2.svg"/><Relationship Id="rId4" Type="http://schemas.openxmlformats.org/officeDocument/2006/relationships/image" Target="../media/image23.svg"/></Relationships>
</file>

<file path=ppt/slides/_rels/slide4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12.svg"/></Relationships>
</file>

<file path=ppt/slides/_rels/slide4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2.svg"/><Relationship Id="rId4" Type="http://schemas.openxmlformats.org/officeDocument/2006/relationships/image" Target="../media/image23.svg"/></Relationships>
</file>

<file path=ppt/slides/_rels/slide45.xml.rels><?xml version="1.0" encoding="UTF-8" standalone="yes"?>
<Relationships xmlns="http://schemas.openxmlformats.org/package/2006/relationships"><Relationship Id="rId8" Type="http://schemas.openxmlformats.org/officeDocument/2006/relationships/image" Target="../media/image90.svg"/><Relationship Id="rId13" Type="http://schemas.openxmlformats.org/officeDocument/2006/relationships/image" Target="../media/image95.svg"/><Relationship Id="rId3" Type="http://schemas.openxmlformats.org/officeDocument/2006/relationships/image" Target="../media/image11.svg"/><Relationship Id="rId7" Type="http://schemas.openxmlformats.org/officeDocument/2006/relationships/image" Target="../media/image89.svg"/><Relationship Id="rId12" Type="http://schemas.openxmlformats.org/officeDocument/2006/relationships/image" Target="../media/image94.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93.svg"/><Relationship Id="rId5" Type="http://schemas.openxmlformats.org/officeDocument/2006/relationships/image" Target="../media/image88.svg"/><Relationship Id="rId10" Type="http://schemas.openxmlformats.org/officeDocument/2006/relationships/image" Target="../media/image92.svg"/><Relationship Id="rId4" Type="http://schemas.openxmlformats.org/officeDocument/2006/relationships/image" Target="../media/image23.svg"/><Relationship Id="rId9" Type="http://schemas.openxmlformats.org/officeDocument/2006/relationships/image" Target="../media/image91.svg"/><Relationship Id="rId14" Type="http://schemas.openxmlformats.org/officeDocument/2006/relationships/image" Target="../media/image96.svg"/></Relationships>
</file>

<file path=ppt/slides/_rels/slide46.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1.svg"/><Relationship Id="rId7" Type="http://schemas.openxmlformats.org/officeDocument/2006/relationships/image" Target="../media/image14.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23.svg"/></Relationships>
</file>

<file path=ppt/slides/_rels/slide4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48.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72.svg"/><Relationship Id="rId5" Type="http://schemas.openxmlformats.org/officeDocument/2006/relationships/image" Target="../media/image12.svg"/><Relationship Id="rId4" Type="http://schemas.openxmlformats.org/officeDocument/2006/relationships/image" Target="../media/image23.svg"/></Relationships>
</file>

<file path=ppt/slides/_rels/slide49.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5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72.svg"/><Relationship Id="rId5" Type="http://schemas.openxmlformats.org/officeDocument/2006/relationships/image" Target="../media/image12.svg"/><Relationship Id="rId4" Type="http://schemas.openxmlformats.org/officeDocument/2006/relationships/image" Target="../media/image23.svg"/></Relationships>
</file>

<file path=ppt/slides/_rels/slide51.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1.svg"/><Relationship Id="rId7" Type="http://schemas.openxmlformats.org/officeDocument/2006/relationships/image" Target="../media/image56.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12.svg"/><Relationship Id="rId4" Type="http://schemas.openxmlformats.org/officeDocument/2006/relationships/image" Target="../media/image23.svg"/><Relationship Id="rId9" Type="http://schemas.openxmlformats.org/officeDocument/2006/relationships/image" Target="../media/image62.svg"/></Relationships>
</file>

<file path=ppt/slides/_rels/slide52.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11.svg"/><Relationship Id="rId7" Type="http://schemas.openxmlformats.org/officeDocument/2006/relationships/image" Target="../media/image98.jpe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12.svg"/><Relationship Id="rId10" Type="http://schemas.openxmlformats.org/officeDocument/2006/relationships/image" Target="../media/image25.svg"/><Relationship Id="rId4" Type="http://schemas.openxmlformats.org/officeDocument/2006/relationships/image" Target="../media/image23.svg"/><Relationship Id="rId9" Type="http://schemas.openxmlformats.org/officeDocument/2006/relationships/image" Target="../media/image72.svg"/></Relationships>
</file>

<file path=ppt/slides/_rels/slide53.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23.svg"/><Relationship Id="rId7" Type="http://schemas.openxmlformats.org/officeDocument/2006/relationships/image" Target="../media/image101.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64.png"/><Relationship Id="rId4" Type="http://schemas.openxmlformats.org/officeDocument/2006/relationships/image" Target="../media/image12.svg"/><Relationship Id="rId9" Type="http://schemas.openxmlformats.org/officeDocument/2006/relationships/image" Target="../media/image25.svg"/></Relationships>
</file>

<file path=ppt/slides/_rels/slide5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12.svg"/><Relationship Id="rId4" Type="http://schemas.openxmlformats.org/officeDocument/2006/relationships/image" Target="../media/image23.svg"/></Relationships>
</file>

<file path=ppt/slides/_rels/slide5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2.svg"/></Relationships>
</file>

<file path=ppt/slides/_rels/slide5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04.svg"/><Relationship Id="rId5" Type="http://schemas.openxmlformats.org/officeDocument/2006/relationships/image" Target="../media/image103.svg"/><Relationship Id="rId4" Type="http://schemas.openxmlformats.org/officeDocument/2006/relationships/image" Target="../media/image12.svg"/></Relationships>
</file>

<file path=ppt/slides/_rels/slide5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4.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5.svg"/><Relationship Id="rId4" Type="http://schemas.openxmlformats.org/officeDocument/2006/relationships/image" Target="../media/image12.svg"/></Relationships>
</file>

<file path=ppt/slides/_rels/slide58.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4.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6.svg"/><Relationship Id="rId4" Type="http://schemas.openxmlformats.org/officeDocument/2006/relationships/image" Target="../media/image12.svg"/></Relationships>
</file>

<file path=ppt/slides/_rels/slide59.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4.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7.svg"/><Relationship Id="rId4" Type="http://schemas.openxmlformats.org/officeDocument/2006/relationships/image" Target="../media/image12.svg"/></Relationships>
</file>

<file path=ppt/slides/_rels/slide6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08.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6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sv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23.svg"/><Relationship Id="rId4" Type="http://schemas.openxmlformats.org/officeDocument/2006/relationships/image" Target="../media/image11.svg"/></Relationships>
</file>

<file path=ppt/slides/_rels/slide62.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9.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5.svg"/><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4652" y="869349"/>
            <a:ext cx="10363201" cy="8091098"/>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endParaRPr lang="fr-FR"/>
            </a:p>
          </p:txBody>
        </p:sp>
      </p:grpSp>
      <p:grpSp>
        <p:nvGrpSpPr>
          <p:cNvPr id="4" name="Group 4"/>
          <p:cNvGrpSpPr/>
          <p:nvPr/>
        </p:nvGrpSpPr>
        <p:grpSpPr>
          <a:xfrm>
            <a:off x="5698986" y="1850934"/>
            <a:ext cx="2013278" cy="5272088"/>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endParaRPr lang="fr-FR"/>
            </a:p>
          </p:txBody>
        </p:sp>
        <p:sp>
          <p:nvSpPr>
            <p:cNvPr id="6" name="TextBox 6"/>
            <p:cNvSpPr txBox="1"/>
            <p:nvPr/>
          </p:nvSpPr>
          <p:spPr>
            <a:xfrm>
              <a:off x="101600" y="-38100"/>
              <a:ext cx="203200" cy="1102323"/>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7145524" y="668357"/>
            <a:ext cx="9808918" cy="1851433"/>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endParaRPr lang="fr-FR"/>
          </a:p>
        </p:txBody>
      </p:sp>
      <p:sp>
        <p:nvSpPr>
          <p:cNvPr id="8" name="Freeform 8"/>
          <p:cNvSpPr/>
          <p:nvPr/>
        </p:nvSpPr>
        <p:spPr>
          <a:xfrm>
            <a:off x="13512907" y="8393618"/>
            <a:ext cx="628770" cy="62877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endParaRPr lang="fr-FR"/>
          </a:p>
        </p:txBody>
      </p:sp>
      <p:sp>
        <p:nvSpPr>
          <p:cNvPr id="9" name="Freeform 9"/>
          <p:cNvSpPr/>
          <p:nvPr/>
        </p:nvSpPr>
        <p:spPr>
          <a:xfrm>
            <a:off x="13630224" y="9125654"/>
            <a:ext cx="394135" cy="60753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endParaRPr lang="fr-FR"/>
          </a:p>
        </p:txBody>
      </p:sp>
      <p:sp>
        <p:nvSpPr>
          <p:cNvPr id="10" name="Freeform 10"/>
          <p:cNvSpPr/>
          <p:nvPr/>
        </p:nvSpPr>
        <p:spPr>
          <a:xfrm rot="273695">
            <a:off x="7337471" y="2929618"/>
            <a:ext cx="10267998" cy="3769211"/>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1" name="TextBox 11"/>
          <p:cNvSpPr txBox="1"/>
          <p:nvPr/>
        </p:nvSpPr>
        <p:spPr>
          <a:xfrm rot="-85887">
            <a:off x="7928024" y="3789609"/>
            <a:ext cx="8240110" cy="1538691"/>
          </a:xfrm>
          <a:prstGeom prst="rect">
            <a:avLst/>
          </a:prstGeom>
        </p:spPr>
        <p:txBody>
          <a:bodyPr lIns="0" tIns="0" rIns="0" bIns="0" rtlCol="0" anchor="t">
            <a:spAutoFit/>
          </a:bodyPr>
          <a:lstStyle/>
          <a:p>
            <a:pPr algn="ctr" rtl="1">
              <a:lnSpc>
                <a:spcPts val="6162"/>
              </a:lnSpc>
            </a:pPr>
            <a:r>
              <a:rPr lang="ar-EG" sz="3827" b="1" dirty="0">
                <a:solidFill>
                  <a:srgbClr val="2C3E50"/>
                </a:solidFill>
                <a:latin typeface="IBM Plex Sans Arabic Bold"/>
                <a:ea typeface="IBM Plex Sans Arabic Bold"/>
                <a:cs typeface="IBM Plex Sans Arabic Bold"/>
                <a:sym typeface="IBM Plex Sans Arabic Bold"/>
                <a:rtl/>
              </a:rPr>
              <a:t>الدورة الوطنية لتكوين الأساتذة</a:t>
            </a:r>
          </a:p>
          <a:p>
            <a:pPr algn="ctr" rtl="1">
              <a:lnSpc>
                <a:spcPts val="6162"/>
              </a:lnSpc>
            </a:pPr>
            <a:endParaRPr lang="ar-EG" sz="3827" b="1" dirty="0">
              <a:solidFill>
                <a:srgbClr val="2C3E50"/>
              </a:solidFill>
              <a:latin typeface="IBM Plex Sans Arabic Bold"/>
              <a:ea typeface="IBM Plex Sans Arabic Bold"/>
              <a:cs typeface="IBM Plex Sans Arabic Bold"/>
              <a:sym typeface="IBM Plex Sans Arabic Bold"/>
              <a:rtl/>
            </a:endParaRPr>
          </a:p>
        </p:txBody>
      </p:sp>
      <p:sp>
        <p:nvSpPr>
          <p:cNvPr id="12" name="TextBox 12"/>
          <p:cNvSpPr txBox="1"/>
          <p:nvPr/>
        </p:nvSpPr>
        <p:spPr>
          <a:xfrm rot="-130218">
            <a:off x="12357835" y="5099309"/>
            <a:ext cx="4507051" cy="541653"/>
          </a:xfrm>
          <a:prstGeom prst="rect">
            <a:avLst/>
          </a:prstGeom>
        </p:spPr>
        <p:txBody>
          <a:bodyPr lIns="0" tIns="0" rIns="0" bIns="0" rtlCol="0" anchor="t">
            <a:spAutoFit/>
          </a:bodyPr>
          <a:lstStyle/>
          <a:p>
            <a:pPr algn="ctr" rtl="1">
              <a:lnSpc>
                <a:spcPts val="4542"/>
              </a:lnSpc>
            </a:pPr>
            <a:r>
              <a:rPr lang="ar-EG" sz="2821" b="1">
                <a:solidFill>
                  <a:srgbClr val="FFFFFF"/>
                </a:solidFill>
                <a:latin typeface="IBM Plex Sans Arabic Bold"/>
                <a:ea typeface="IBM Plex Sans Arabic Bold"/>
                <a:cs typeface="IBM Plex Sans Arabic Bold"/>
                <a:sym typeface="IBM Plex Sans Arabic Bold"/>
                <a:rtl/>
              </a:rPr>
              <a:t>في برنامج دعم التعلمات الأساس</a:t>
            </a:r>
          </a:p>
        </p:txBody>
      </p:sp>
      <p:sp>
        <p:nvSpPr>
          <p:cNvPr id="13" name="TextBox 13"/>
          <p:cNvSpPr txBox="1"/>
          <p:nvPr/>
        </p:nvSpPr>
        <p:spPr>
          <a:xfrm>
            <a:off x="9399619" y="8478641"/>
            <a:ext cx="3941090" cy="467436"/>
          </a:xfrm>
          <a:prstGeom prst="rect">
            <a:avLst/>
          </a:prstGeom>
        </p:spPr>
        <p:txBody>
          <a:bodyPr lIns="0" tIns="0" rIns="0" bIns="0" rtlCol="0" anchor="t">
            <a:spAutoFit/>
          </a:bodyPr>
          <a:lstStyle/>
          <a:p>
            <a:pPr algn="ctr" rtl="1">
              <a:lnSpc>
                <a:spcPts val="3863"/>
              </a:lnSpc>
            </a:pPr>
            <a:r>
              <a:rPr lang="ar-EG" sz="2399" b="1" dirty="0">
                <a:solidFill>
                  <a:srgbClr val="243B55"/>
                </a:solidFill>
                <a:latin typeface="IBM Plex Sans Arabic Bold"/>
                <a:ea typeface="IBM Plex Sans Arabic Bold"/>
                <a:cs typeface="IBM Plex Sans Arabic Bold"/>
                <a:sym typeface="IBM Plex Sans Arabic Bold"/>
                <a:rtl/>
              </a:rPr>
              <a:t>دورة : يونيو </a:t>
            </a:r>
            <a:r>
              <a:rPr lang="en-US" sz="2399" b="1" dirty="0">
                <a:solidFill>
                  <a:srgbClr val="243B55"/>
                </a:solidFill>
                <a:latin typeface="IBM Plex Sans Arabic Bold"/>
                <a:ea typeface="IBM Plex Sans Arabic Bold"/>
                <a:cs typeface="IBM Plex Sans Arabic Bold"/>
                <a:sym typeface="IBM Plex Sans Arabic Bold"/>
              </a:rPr>
              <a:t>2026</a:t>
            </a:r>
          </a:p>
        </p:txBody>
      </p:sp>
      <p:sp>
        <p:nvSpPr>
          <p:cNvPr id="14" name="TextBox 14"/>
          <p:cNvSpPr txBox="1"/>
          <p:nvPr/>
        </p:nvSpPr>
        <p:spPr>
          <a:xfrm>
            <a:off x="9144000" y="9101041"/>
            <a:ext cx="4196709" cy="456058"/>
          </a:xfrm>
          <a:prstGeom prst="rect">
            <a:avLst/>
          </a:prstGeom>
        </p:spPr>
        <p:txBody>
          <a:bodyPr lIns="0" tIns="0" rIns="0" bIns="0" rtlCol="0" anchor="t">
            <a:spAutoFit/>
          </a:bodyPr>
          <a:lstStyle/>
          <a:p>
            <a:pPr algn="ctr">
              <a:lnSpc>
                <a:spcPts val="3863"/>
              </a:lnSpc>
            </a:pPr>
            <a:r>
              <a:rPr lang="en-US" sz="23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9982200" y="2319360"/>
            <a:ext cx="5568235" cy="967573"/>
          </a:xfrm>
          <a:prstGeom prst="rect">
            <a:avLst/>
          </a:prstGeom>
        </p:spPr>
        <p:txBody>
          <a:bodyPr wrap="square" lIns="0" tIns="0" rIns="0" bIns="0" rtlCol="0" anchor="t">
            <a:spAutoFit/>
          </a:bodyPr>
          <a:lstStyle/>
          <a:p>
            <a:pPr algn="ctr" rtl="1">
              <a:lnSpc>
                <a:spcPts val="3863"/>
              </a:lnSpc>
            </a:pPr>
            <a:r>
              <a:rPr lang="ar-MA" sz="23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1400" dirty="0">
                <a:solidFill>
                  <a:srgbClr val="243B55"/>
                </a:solidFill>
                <a:latin typeface="IBM Plex Sans Arabic Bold"/>
                <a:ea typeface="IBM Plex Sans Arabic Bold"/>
                <a:cs typeface="IBM Plex Sans Arabic Bold"/>
                <a:sym typeface="IBM Plex Sans Arabic Bold"/>
                <a:rtl/>
              </a:rPr>
              <a:t>........................</a:t>
            </a:r>
          </a:p>
          <a:p>
            <a:pPr algn="ctr" rtl="1">
              <a:lnSpc>
                <a:spcPts val="3863"/>
              </a:lnSpc>
            </a:pPr>
            <a:r>
              <a:rPr lang="ar-MA" sz="2399" b="1" dirty="0">
                <a:solidFill>
                  <a:srgbClr val="243B55"/>
                </a:solidFill>
                <a:latin typeface="IBM Plex Sans Arabic Bold"/>
                <a:ea typeface="IBM Plex Sans Arabic Bold"/>
                <a:cs typeface="IBM Plex Sans Arabic Bold"/>
                <a:sym typeface="IBM Plex Sans Arabic Bold"/>
                <a:rtl/>
              </a:rPr>
              <a:t>مديرية</a:t>
            </a:r>
            <a:r>
              <a:rPr lang="ar-MA" sz="1400" dirty="0">
                <a:solidFill>
                  <a:srgbClr val="243B55"/>
                </a:solidFill>
                <a:latin typeface="IBM Plex Sans Arabic Bold"/>
                <a:cs typeface="IBM Plex Sans Arabic Bold"/>
                <a:sym typeface="IBM Plex Sans Arabic Bold"/>
                <a:rtl/>
              </a:rPr>
              <a:t>..........................................................</a:t>
            </a:r>
            <a:endParaRPr lang="en-US" sz="1400" dirty="0">
              <a:solidFill>
                <a:srgbClr val="243B55"/>
              </a:solidFill>
              <a:latin typeface="IBM Plex Sans Arabic Bold"/>
              <a:cs typeface="IBM Plex Sans Arabic Bold"/>
              <a:sym typeface="IBM Plex Sans Arabic Bold"/>
              <a:rt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a:extLst>
              <a:ext uri="{FF2B5EF4-FFF2-40B4-BE49-F238E27FC236}">
                <a16:creationId xmlns:a16="http://schemas.microsoft.com/office/drawing/2014/main" id="{1F7E0535-6CD4-FC9A-A226-927F98E1D164}"/>
              </a:ext>
            </a:extLst>
          </p:cNvPr>
          <p:cNvSpPr/>
          <p:nvPr/>
        </p:nvSpPr>
        <p:spPr>
          <a:xfrm>
            <a:off x="2967093" y="4000500"/>
            <a:ext cx="9290449" cy="1716225"/>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5" name="TextBox 24">
            <a:extLst>
              <a:ext uri="{FF2B5EF4-FFF2-40B4-BE49-F238E27FC236}">
                <a16:creationId xmlns:a16="http://schemas.microsoft.com/office/drawing/2014/main" id="{5E274F03-13B3-0917-758D-D80B9F743DC4}"/>
              </a:ext>
            </a:extLst>
          </p:cNvPr>
          <p:cNvSpPr txBox="1"/>
          <p:nvPr/>
        </p:nvSpPr>
        <p:spPr>
          <a:xfrm>
            <a:off x="3352800" y="4601035"/>
            <a:ext cx="7103511" cy="1115690"/>
          </a:xfrm>
          <a:prstGeom prst="rect">
            <a:avLst/>
          </a:prstGeom>
        </p:spPr>
        <p:txBody>
          <a:bodyPr lIns="0" tIns="0" rIns="0" bIns="0" rtlCol="0" anchor="t">
            <a:spAutoFit/>
          </a:bodyPr>
          <a:lstStyle/>
          <a:p>
            <a:pPr algn="ctr" rtl="1">
              <a:lnSpc>
                <a:spcPts val="7013"/>
              </a:lnSpc>
            </a:pPr>
            <a:r>
              <a:rPr lang="ar-MA" sz="115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endParaRPr lang="ar-EG" sz="115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473517" y="9855533"/>
            <a:ext cx="4229921" cy="697823"/>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grpSp>
        <p:nvGrpSpPr>
          <p:cNvPr id="11" name="Group 2">
            <a:extLst>
              <a:ext uri="{FF2B5EF4-FFF2-40B4-BE49-F238E27FC236}">
                <a16:creationId xmlns:a16="http://schemas.microsoft.com/office/drawing/2014/main" id="{A97A6093-C1D2-4B30-6856-799A0E023EC2}"/>
              </a:ext>
            </a:extLst>
          </p:cNvPr>
          <p:cNvGrpSpPr/>
          <p:nvPr/>
        </p:nvGrpSpPr>
        <p:grpSpPr>
          <a:xfrm>
            <a:off x="9480929" y="0"/>
            <a:ext cx="4704040" cy="10287000"/>
            <a:chOff x="0" y="0"/>
            <a:chExt cx="406400" cy="888733"/>
          </a:xfrm>
        </p:grpSpPr>
        <p:sp>
          <p:nvSpPr>
            <p:cNvPr id="12" name="Freeform 3">
              <a:extLst>
                <a:ext uri="{FF2B5EF4-FFF2-40B4-BE49-F238E27FC236}">
                  <a16:creationId xmlns:a16="http://schemas.microsoft.com/office/drawing/2014/main" id="{4A6FE8C2-7EF0-F94E-9E04-39291DF5E9C1}"/>
                </a:ext>
              </a:extLst>
            </p:cNvPr>
            <p:cNvSpPr/>
            <p:nvPr/>
          </p:nvSpPr>
          <p:spPr>
            <a:xfrm>
              <a:off x="0" y="0"/>
              <a:ext cx="406400" cy="888733"/>
            </a:xfrm>
            <a:custGeom>
              <a:avLst/>
              <a:gdLst/>
              <a:ahLst/>
              <a:cxnLst/>
              <a:rect l="l" t="t" r="r" b="b"/>
              <a:pathLst>
                <a:path w="406400" h="888733">
                  <a:moveTo>
                    <a:pt x="203200" y="0"/>
                  </a:moveTo>
                  <a:lnTo>
                    <a:pt x="406400" y="0"/>
                  </a:lnTo>
                  <a:lnTo>
                    <a:pt x="203200" y="888733"/>
                  </a:lnTo>
                  <a:lnTo>
                    <a:pt x="0" y="888733"/>
                  </a:lnTo>
                  <a:lnTo>
                    <a:pt x="203200" y="0"/>
                  </a:lnTo>
                  <a:close/>
                </a:path>
              </a:pathLst>
            </a:custGeom>
            <a:solidFill>
              <a:srgbClr val="F9C401"/>
            </a:solidFill>
          </p:spPr>
          <p:txBody>
            <a:bodyPr/>
            <a:lstStyle/>
            <a:p>
              <a:endParaRPr lang="fr-FR"/>
            </a:p>
          </p:txBody>
        </p:sp>
        <p:sp>
          <p:nvSpPr>
            <p:cNvPr id="13" name="TextBox 4">
              <a:extLst>
                <a:ext uri="{FF2B5EF4-FFF2-40B4-BE49-F238E27FC236}">
                  <a16:creationId xmlns:a16="http://schemas.microsoft.com/office/drawing/2014/main" id="{36CC94F7-4D0B-9CBC-9CA6-EFDDA9D66B82}"/>
                </a:ext>
              </a:extLst>
            </p:cNvPr>
            <p:cNvSpPr txBox="1"/>
            <p:nvPr/>
          </p:nvSpPr>
          <p:spPr>
            <a:xfrm>
              <a:off x="101600" y="-38100"/>
              <a:ext cx="203200" cy="926833"/>
            </a:xfrm>
            <a:prstGeom prst="rect">
              <a:avLst/>
            </a:prstGeom>
          </p:spPr>
          <p:txBody>
            <a:bodyPr lIns="50800" tIns="50800" rIns="50800" bIns="50800" rtlCol="0" anchor="ctr"/>
            <a:lstStyle/>
            <a:p>
              <a:pPr algn="ctr">
                <a:lnSpc>
                  <a:spcPts val="1819"/>
                </a:lnSpc>
                <a:spcBef>
                  <a:spcPct val="0"/>
                </a:spcBef>
              </a:pPr>
              <a:endParaRPr/>
            </a:p>
          </p:txBody>
        </p:sp>
      </p:grpSp>
      <p:grpSp>
        <p:nvGrpSpPr>
          <p:cNvPr id="25" name="Group 5">
            <a:extLst>
              <a:ext uri="{FF2B5EF4-FFF2-40B4-BE49-F238E27FC236}">
                <a16:creationId xmlns:a16="http://schemas.microsoft.com/office/drawing/2014/main" id="{FD155A2B-9DA0-4743-1C39-6BFAACCEAF5B}"/>
              </a:ext>
            </a:extLst>
          </p:cNvPr>
          <p:cNvGrpSpPr/>
          <p:nvPr/>
        </p:nvGrpSpPr>
        <p:grpSpPr>
          <a:xfrm>
            <a:off x="10691575" y="0"/>
            <a:ext cx="12114819" cy="10287000"/>
            <a:chOff x="0" y="0"/>
            <a:chExt cx="1176524" cy="999016"/>
          </a:xfrm>
        </p:grpSpPr>
        <p:sp>
          <p:nvSpPr>
            <p:cNvPr id="26" name="Freeform 6">
              <a:extLst>
                <a:ext uri="{FF2B5EF4-FFF2-40B4-BE49-F238E27FC236}">
                  <a16:creationId xmlns:a16="http://schemas.microsoft.com/office/drawing/2014/main" id="{47FBEA0F-E543-8445-2C1C-A114A5F503C9}"/>
                </a:ext>
              </a:extLst>
            </p:cNvPr>
            <p:cNvSpPr/>
            <p:nvPr/>
          </p:nvSpPr>
          <p:spPr>
            <a:xfrm>
              <a:off x="0" y="0"/>
              <a:ext cx="1176524" cy="999016"/>
            </a:xfrm>
            <a:custGeom>
              <a:avLst/>
              <a:gdLst/>
              <a:ahLst/>
              <a:cxnLst/>
              <a:rect l="l" t="t" r="r" b="b"/>
              <a:pathLst>
                <a:path w="1176524" h="999016">
                  <a:moveTo>
                    <a:pt x="203200" y="0"/>
                  </a:moveTo>
                  <a:lnTo>
                    <a:pt x="1176524" y="0"/>
                  </a:lnTo>
                  <a:lnTo>
                    <a:pt x="973324" y="999016"/>
                  </a:lnTo>
                  <a:lnTo>
                    <a:pt x="0" y="999016"/>
                  </a:lnTo>
                  <a:lnTo>
                    <a:pt x="203200" y="0"/>
                  </a:lnTo>
                  <a:close/>
                </a:path>
              </a:pathLst>
            </a:custGeom>
            <a:blipFill>
              <a:blip r:embed="rId4"/>
              <a:stretch>
                <a:fillRect l="-13746" r="-13746"/>
              </a:stretch>
            </a:blipFill>
          </p:spPr>
          <p:txBody>
            <a:bodyPr/>
            <a:lstStyle/>
            <a:p>
              <a:endParaRPr lang="fr-FR"/>
            </a:p>
          </p:txBody>
        </p:sp>
      </p:gr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 name="Freeform 2"/>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p:cNvGrpSpPr/>
          <p:nvPr/>
        </p:nvGrpSpPr>
        <p:grpSpPr>
          <a:xfrm>
            <a:off x="16673200" y="248878"/>
            <a:ext cx="3297214" cy="2833543"/>
            <a:chOff x="0" y="0"/>
            <a:chExt cx="812800" cy="698500"/>
          </a:xfrm>
        </p:grpSpPr>
        <p:sp>
          <p:nvSpPr>
            <p:cNvPr id="5" name="Freeform 5"/>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p:cNvGrpSpPr/>
          <p:nvPr/>
        </p:nvGrpSpPr>
        <p:grpSpPr>
          <a:xfrm>
            <a:off x="16673200" y="3082422"/>
            <a:ext cx="3297214" cy="2833543"/>
            <a:chOff x="0" y="0"/>
            <a:chExt cx="812800" cy="698500"/>
          </a:xfrm>
        </p:grpSpPr>
        <p:sp>
          <p:nvSpPr>
            <p:cNvPr id="9" name="Freeform 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4" name="Group 14"/>
          <p:cNvGrpSpPr/>
          <p:nvPr/>
        </p:nvGrpSpPr>
        <p:grpSpPr>
          <a:xfrm>
            <a:off x="-1789835" y="8417453"/>
            <a:ext cx="3297214" cy="2833543"/>
            <a:chOff x="0" y="0"/>
            <a:chExt cx="812800" cy="698500"/>
          </a:xfrm>
        </p:grpSpPr>
        <p:sp>
          <p:nvSpPr>
            <p:cNvPr id="15" name="Freeform 15"/>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6" name="TextBox 16"/>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7" name="Freeform 17"/>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a:p>
        </p:txBody>
      </p:sp>
      <p:sp>
        <p:nvSpPr>
          <p:cNvPr id="18" name="Freeform 18"/>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1" name="Group 21"/>
          <p:cNvGrpSpPr/>
          <p:nvPr/>
        </p:nvGrpSpPr>
        <p:grpSpPr>
          <a:xfrm>
            <a:off x="1547053" y="2526354"/>
            <a:ext cx="14015969" cy="5958845"/>
            <a:chOff x="0" y="0"/>
            <a:chExt cx="15117358" cy="6427098"/>
          </a:xfrm>
        </p:grpSpPr>
        <p:sp>
          <p:nvSpPr>
            <p:cNvPr id="22" name="Freeform 22"/>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7"/>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3" name="Freeform 23"/>
            <p:cNvSpPr/>
            <p:nvPr/>
          </p:nvSpPr>
          <p:spPr>
            <a:xfrm>
              <a:off x="326881" y="177566"/>
              <a:ext cx="14495413" cy="311251"/>
            </a:xfrm>
            <a:custGeom>
              <a:avLst/>
              <a:gdLst/>
              <a:ahLst/>
              <a:cxnLst/>
              <a:rect l="l" t="t" r="r" b="b"/>
              <a:pathLst>
                <a:path w="14495413" h="311251">
                  <a:moveTo>
                    <a:pt x="0" y="0"/>
                  </a:moveTo>
                  <a:lnTo>
                    <a:pt x="14495414" y="0"/>
                  </a:lnTo>
                  <a:lnTo>
                    <a:pt x="14495414" y="311252"/>
                  </a:lnTo>
                  <a:lnTo>
                    <a:pt x="0" y="311252"/>
                  </a:lnTo>
                  <a:lnTo>
                    <a:pt x="0" y="0"/>
                  </a:lnTo>
                  <a:close/>
                </a:path>
              </a:pathLst>
            </a:custGeom>
            <a:blipFill>
              <a:blip r:embed="rId8"/>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grpSp>
      <p:sp>
        <p:nvSpPr>
          <p:cNvPr id="26" name="TextBox 26"/>
          <p:cNvSpPr txBox="1"/>
          <p:nvPr/>
        </p:nvSpPr>
        <p:spPr>
          <a:xfrm>
            <a:off x="2962148" y="4586726"/>
            <a:ext cx="10075392" cy="1397819"/>
          </a:xfrm>
          <a:prstGeom prst="rect">
            <a:avLst/>
          </a:prstGeom>
        </p:spPr>
        <p:txBody>
          <a:bodyPr lIns="0" tIns="0" rIns="0" bIns="0" rtlCol="0" anchor="t">
            <a:spAutoFit/>
          </a:bodyPr>
          <a:lstStyle/>
          <a:p>
            <a:pPr algn="r" rtl="1">
              <a:lnSpc>
                <a:spcPts val="5152"/>
              </a:lnSpc>
            </a:pPr>
            <a:r>
              <a:rPr lang="ar-EG" sz="60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افتتاح الدورة التكوينية :</a:t>
            </a:r>
          </a:p>
          <a:p>
            <a:pPr marL="794576" lvl="1" indent="-397288" algn="r" rtl="1">
              <a:lnSpc>
                <a:spcPts val="5152"/>
              </a:lnSpc>
              <a:buFont typeface="Arial"/>
              <a:buChar char="•"/>
            </a:pP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السياق العام وتقديم </a:t>
            </a:r>
            <a:r>
              <a:rPr lang="ar-MA"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a:t>
            </a: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برنامج</a:t>
            </a:r>
            <a:r>
              <a:rPr lang="ar-MA"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العام</a:t>
            </a: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6000" dirty="0" err="1">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لل</a:t>
            </a: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دورة التكوينية</a:t>
            </a:r>
          </a:p>
        </p:txBody>
      </p:sp>
      <p:sp>
        <p:nvSpPr>
          <p:cNvPr id="28" name="Rectangle 27">
            <a:extLst>
              <a:ext uri="{FF2B5EF4-FFF2-40B4-BE49-F238E27FC236}">
                <a16:creationId xmlns:a16="http://schemas.microsoft.com/office/drawing/2014/main" id="{1BCB65F0-3BA0-5BB6-1034-83ABA2D6EE43}"/>
              </a:ext>
            </a:extLst>
          </p:cNvPr>
          <p:cNvSpPr/>
          <p:nvPr/>
        </p:nvSpPr>
        <p:spPr>
          <a:xfrm>
            <a:off x="-152400" y="-73461"/>
            <a:ext cx="18669000" cy="1735018"/>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3" name="TextBox 25"/>
          <p:cNvSpPr txBox="1"/>
          <p:nvPr/>
        </p:nvSpPr>
        <p:spPr>
          <a:xfrm>
            <a:off x="4072536" y="448186"/>
            <a:ext cx="8965004" cy="971420"/>
          </a:xfrm>
          <a:prstGeom prst="rect">
            <a:avLst/>
          </a:prstGeom>
        </p:spPr>
        <p:txBody>
          <a:bodyPr wrap="square" lIns="0" tIns="0" rIns="0" bIns="0" rtlCol="0" anchor="t">
            <a:spAutoFit/>
          </a:bodyPr>
          <a:lstStyle/>
          <a:p>
            <a:pPr algn="ctr" rtl="1">
              <a:lnSpc>
                <a:spcPts val="6852"/>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 : الافتتاح</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DAC250-311D-477F-7F04-2C2857605F59}"/>
              </a:ext>
            </a:extLst>
          </p:cNvPr>
          <p:cNvSpPr/>
          <p:nvPr/>
        </p:nvSpPr>
        <p:spPr>
          <a:xfrm>
            <a:off x="-152400" y="-73461"/>
            <a:ext cx="18669000" cy="1735018"/>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p:cNvGrpSpPr/>
          <p:nvPr/>
        </p:nvGrpSpPr>
        <p:grpSpPr>
          <a:xfrm>
            <a:off x="-1789835" y="8417453"/>
            <a:ext cx="3297214" cy="2833543"/>
            <a:chOff x="0" y="0"/>
            <a:chExt cx="812800" cy="698500"/>
          </a:xfrm>
        </p:grpSpPr>
        <p:sp>
          <p:nvSpPr>
            <p:cNvPr id="9" name="Freeform 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sp>
        <p:nvSpPr>
          <p:cNvPr id="12" name="Freeform 12"/>
          <p:cNvSpPr/>
          <p:nvPr/>
        </p:nvSpPr>
        <p:spPr>
          <a:xfrm>
            <a:off x="10134600" y="2363098"/>
            <a:ext cx="6731404" cy="2972053"/>
          </a:xfrm>
          <a:custGeom>
            <a:avLst/>
            <a:gdLst/>
            <a:ahLst/>
            <a:cxnLst/>
            <a:rect l="l" t="t" r="r" b="b"/>
            <a:pathLst>
              <a:path w="6223219" h="2747679">
                <a:moveTo>
                  <a:pt x="0" y="0"/>
                </a:moveTo>
                <a:lnTo>
                  <a:pt x="6223219" y="0"/>
                </a:lnTo>
                <a:lnTo>
                  <a:pt x="6223219" y="2747678"/>
                </a:lnTo>
                <a:lnTo>
                  <a:pt x="0" y="2747678"/>
                </a:lnTo>
                <a:lnTo>
                  <a:pt x="0" y="0"/>
                </a:lnTo>
                <a:close/>
              </a:path>
            </a:pathLst>
          </a:custGeom>
          <a:blipFill>
            <a:blip r:embed="rId5"/>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3" name="Freeform 13"/>
          <p:cNvSpPr/>
          <p:nvPr/>
        </p:nvSpPr>
        <p:spPr>
          <a:xfrm>
            <a:off x="1641387" y="2435871"/>
            <a:ext cx="6851582" cy="3025113"/>
          </a:xfrm>
          <a:custGeom>
            <a:avLst/>
            <a:gdLst/>
            <a:ahLst/>
            <a:cxnLst/>
            <a:rect l="l" t="t" r="r" b="b"/>
            <a:pathLst>
              <a:path w="6403518" h="2827284">
                <a:moveTo>
                  <a:pt x="0" y="0"/>
                </a:moveTo>
                <a:lnTo>
                  <a:pt x="6403518" y="0"/>
                </a:lnTo>
                <a:lnTo>
                  <a:pt x="6403518" y="2827285"/>
                </a:lnTo>
                <a:lnTo>
                  <a:pt x="0" y="2827285"/>
                </a:lnTo>
                <a:lnTo>
                  <a:pt x="0" y="0"/>
                </a:lnTo>
                <a:close/>
              </a:path>
            </a:pathLst>
          </a:custGeom>
          <a:blipFill>
            <a:blip r:embed="rId6"/>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4" name="Freeform 14"/>
          <p:cNvSpPr/>
          <p:nvPr/>
        </p:nvSpPr>
        <p:spPr>
          <a:xfrm>
            <a:off x="10134600" y="6190320"/>
            <a:ext cx="6840545" cy="3020241"/>
          </a:xfrm>
          <a:custGeom>
            <a:avLst/>
            <a:gdLst/>
            <a:ahLst/>
            <a:cxnLst/>
            <a:rect l="l" t="t" r="r" b="b"/>
            <a:pathLst>
              <a:path w="6223219" h="2747679">
                <a:moveTo>
                  <a:pt x="0" y="0"/>
                </a:moveTo>
                <a:lnTo>
                  <a:pt x="6223219" y="0"/>
                </a:lnTo>
                <a:lnTo>
                  <a:pt x="6223219" y="2747679"/>
                </a:lnTo>
                <a:lnTo>
                  <a:pt x="0" y="2747679"/>
                </a:lnTo>
                <a:lnTo>
                  <a:pt x="0" y="0"/>
                </a:lnTo>
                <a:close/>
              </a:path>
            </a:pathLst>
          </a:custGeom>
          <a:blipFill>
            <a:blip r:embed="rId7"/>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5" name="Freeform 15"/>
          <p:cNvSpPr/>
          <p:nvPr/>
        </p:nvSpPr>
        <p:spPr>
          <a:xfrm>
            <a:off x="1641387" y="6190320"/>
            <a:ext cx="6840546" cy="3020241"/>
          </a:xfrm>
          <a:custGeom>
            <a:avLst/>
            <a:gdLst/>
            <a:ahLst/>
            <a:cxnLst/>
            <a:rect l="l" t="t" r="r" b="b"/>
            <a:pathLst>
              <a:path w="6442965" h="2844701">
                <a:moveTo>
                  <a:pt x="0" y="0"/>
                </a:moveTo>
                <a:lnTo>
                  <a:pt x="6442965" y="0"/>
                </a:lnTo>
                <a:lnTo>
                  <a:pt x="6442965" y="2844701"/>
                </a:lnTo>
                <a:lnTo>
                  <a:pt x="0" y="2844701"/>
                </a:lnTo>
                <a:lnTo>
                  <a:pt x="0" y="0"/>
                </a:lnTo>
                <a:close/>
              </a:path>
            </a:pathLst>
          </a:custGeom>
          <a:blipFill>
            <a:blip r:embed="rId8"/>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6" name="Freeform 16"/>
          <p:cNvSpPr/>
          <p:nvPr/>
        </p:nvSpPr>
        <p:spPr>
          <a:xfrm>
            <a:off x="9809728" y="1910134"/>
            <a:ext cx="1437620" cy="1278175"/>
          </a:xfrm>
          <a:custGeom>
            <a:avLst/>
            <a:gdLst/>
            <a:ahLst/>
            <a:cxnLst/>
            <a:rect l="l" t="t" r="r" b="b"/>
            <a:pathLst>
              <a:path w="1437620" h="1278175">
                <a:moveTo>
                  <a:pt x="0" y="0"/>
                </a:moveTo>
                <a:lnTo>
                  <a:pt x="1437620" y="0"/>
                </a:lnTo>
                <a:lnTo>
                  <a:pt x="1437620" y="1278174"/>
                </a:lnTo>
                <a:lnTo>
                  <a:pt x="0" y="127817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7" name="Freeform 17"/>
          <p:cNvSpPr/>
          <p:nvPr/>
        </p:nvSpPr>
        <p:spPr>
          <a:xfrm>
            <a:off x="1371108" y="2029243"/>
            <a:ext cx="1320772" cy="1174286"/>
          </a:xfrm>
          <a:custGeom>
            <a:avLst/>
            <a:gdLst/>
            <a:ahLst/>
            <a:cxnLst/>
            <a:rect l="l" t="t" r="r" b="b"/>
            <a:pathLst>
              <a:path w="1320772" h="1174286">
                <a:moveTo>
                  <a:pt x="0" y="0"/>
                </a:moveTo>
                <a:lnTo>
                  <a:pt x="1320772" y="0"/>
                </a:lnTo>
                <a:lnTo>
                  <a:pt x="1320772" y="1174286"/>
                </a:lnTo>
                <a:lnTo>
                  <a:pt x="0" y="117428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18" name="Freeform 18"/>
          <p:cNvSpPr/>
          <p:nvPr/>
        </p:nvSpPr>
        <p:spPr>
          <a:xfrm>
            <a:off x="9809728" y="5781267"/>
            <a:ext cx="1328103" cy="1180804"/>
          </a:xfrm>
          <a:custGeom>
            <a:avLst/>
            <a:gdLst/>
            <a:ahLst/>
            <a:cxnLst/>
            <a:rect l="l" t="t" r="r" b="b"/>
            <a:pathLst>
              <a:path w="1328103" h="1180804">
                <a:moveTo>
                  <a:pt x="0" y="0"/>
                </a:moveTo>
                <a:lnTo>
                  <a:pt x="1328103" y="0"/>
                </a:lnTo>
                <a:lnTo>
                  <a:pt x="1328103" y="1180805"/>
                </a:lnTo>
                <a:lnTo>
                  <a:pt x="0" y="118080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9" name="Freeform 19"/>
          <p:cNvSpPr/>
          <p:nvPr/>
        </p:nvSpPr>
        <p:spPr>
          <a:xfrm>
            <a:off x="1376734" y="5762800"/>
            <a:ext cx="1369644" cy="1217738"/>
          </a:xfrm>
          <a:custGeom>
            <a:avLst/>
            <a:gdLst/>
            <a:ahLst/>
            <a:cxnLst/>
            <a:rect l="l" t="t" r="r" b="b"/>
            <a:pathLst>
              <a:path w="1369644" h="1217738">
                <a:moveTo>
                  <a:pt x="0" y="0"/>
                </a:moveTo>
                <a:lnTo>
                  <a:pt x="1369644" y="0"/>
                </a:lnTo>
                <a:lnTo>
                  <a:pt x="1369644" y="1217737"/>
                </a:lnTo>
                <a:lnTo>
                  <a:pt x="0" y="121773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0" name="TextBox 20"/>
          <p:cNvSpPr txBox="1"/>
          <p:nvPr/>
        </p:nvSpPr>
        <p:spPr>
          <a:xfrm>
            <a:off x="10794340" y="3490777"/>
            <a:ext cx="4903740" cy="1150315"/>
          </a:xfrm>
          <a:prstGeom prst="rect">
            <a:avLst/>
          </a:prstGeom>
        </p:spPr>
        <p:txBody>
          <a:bodyPr lIns="0" tIns="0" rIns="0" bIns="0" rtlCol="0" anchor="t">
            <a:spAutoFit/>
          </a:bodyPr>
          <a:lstStyle/>
          <a:p>
            <a:pPr algn="ctr" rtl="1">
              <a:lnSpc>
                <a:spcPts val="4199"/>
              </a:lnSpc>
              <a:spcBef>
                <a:spcPct val="0"/>
              </a:spcBef>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بناء تصور موحد حول النموذج البيداغوجي بمؤسسات الريادة</a:t>
            </a:r>
          </a:p>
        </p:txBody>
      </p:sp>
      <p:sp>
        <p:nvSpPr>
          <p:cNvPr id="21" name="TextBox 21"/>
          <p:cNvSpPr txBox="1"/>
          <p:nvPr/>
        </p:nvSpPr>
        <p:spPr>
          <a:xfrm>
            <a:off x="2444869" y="3568902"/>
            <a:ext cx="4835999" cy="1150315"/>
          </a:xfrm>
          <a:prstGeom prst="rect">
            <a:avLst/>
          </a:prstGeom>
        </p:spPr>
        <p:txBody>
          <a:bodyPr lIns="0" tIns="0" rIns="0" bIns="0" rtlCol="0" anchor="t">
            <a:spAutoFit/>
          </a:bodyPr>
          <a:lstStyle/>
          <a:p>
            <a:pPr algn="ctr" rtl="1">
              <a:lnSpc>
                <a:spcPts val="4199"/>
              </a:lnSpc>
              <a:spcBef>
                <a:spcPct val="0"/>
              </a:spcBef>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التمكن من الإطار النظري لنموذج مؤسسات الريادة</a:t>
            </a:r>
          </a:p>
        </p:txBody>
      </p:sp>
      <p:sp>
        <p:nvSpPr>
          <p:cNvPr id="22" name="TextBox 22"/>
          <p:cNvSpPr txBox="1"/>
          <p:nvPr/>
        </p:nvSpPr>
        <p:spPr>
          <a:xfrm>
            <a:off x="10528538" y="6703473"/>
            <a:ext cx="6156430" cy="1688924"/>
          </a:xfrm>
          <a:prstGeom prst="rect">
            <a:avLst/>
          </a:prstGeom>
        </p:spPr>
        <p:txBody>
          <a:bodyPr wrap="square" lIns="0" tIns="0" rIns="0" bIns="0" rtlCol="0" anchor="t">
            <a:spAutoFit/>
          </a:bodyPr>
          <a:lstStyle/>
          <a:p>
            <a:pPr algn="ctr" rtl="1">
              <a:lnSpc>
                <a:spcPts val="4199"/>
              </a:lnSpc>
              <a:spcBef>
                <a:spcPct val="0"/>
              </a:spcBef>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تملك مبادئ </a:t>
            </a:r>
            <a:r>
              <a:rPr lang="ar-EG" sz="5400" dirty="0" err="1">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وسيرورات</a:t>
            </a: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تمرير روائز الموضعة من خلال محاكاة عمليات التمرير وتعبئة واستثمار النتائج</a:t>
            </a:r>
          </a:p>
        </p:txBody>
      </p:sp>
      <p:sp>
        <p:nvSpPr>
          <p:cNvPr id="23" name="TextBox 23"/>
          <p:cNvSpPr txBox="1"/>
          <p:nvPr/>
        </p:nvSpPr>
        <p:spPr>
          <a:xfrm>
            <a:off x="2079052" y="7115009"/>
            <a:ext cx="5716259" cy="1688924"/>
          </a:xfrm>
          <a:prstGeom prst="rect">
            <a:avLst/>
          </a:prstGeom>
        </p:spPr>
        <p:txBody>
          <a:bodyPr lIns="0" tIns="0" rIns="0" bIns="0" rtlCol="0" anchor="t">
            <a:spAutoFit/>
          </a:bodyPr>
          <a:lstStyle/>
          <a:p>
            <a:pPr algn="ctr" rtl="1">
              <a:lnSpc>
                <a:spcPts val="4199"/>
              </a:lnSpc>
              <a:spcBef>
                <a:spcPct val="0"/>
              </a:spcBef>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التعرف على عدة الدعم والتدرب على أجرأة الأنشطة الخاصة باللغتين العربية والفرنسية والرياضيات</a:t>
            </a:r>
          </a:p>
        </p:txBody>
      </p:sp>
      <p:sp>
        <p:nvSpPr>
          <p:cNvPr id="24" name="TextBox 24"/>
          <p:cNvSpPr txBox="1"/>
          <p:nvPr/>
        </p:nvSpPr>
        <p:spPr>
          <a:xfrm>
            <a:off x="6355304" y="410682"/>
            <a:ext cx="5005193" cy="990656"/>
          </a:xfrm>
          <a:prstGeom prst="rect">
            <a:avLst/>
          </a:prstGeom>
        </p:spPr>
        <p:txBody>
          <a:bodyPr wrap="square" lIns="0" tIns="0" rIns="0" bIns="0" rtlCol="0" anchor="t">
            <a:spAutoFit/>
          </a:bodyPr>
          <a:lstStyle/>
          <a:p>
            <a:pPr algn="ctr" rtl="1">
              <a:lnSpc>
                <a:spcPts val="7098"/>
              </a:lnSpc>
              <a:spcBef>
                <a:spcPct val="0"/>
              </a:spcBef>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أهداف الدورة</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4" name="TextBox 4"/>
          <p:cNvSpPr txBox="1"/>
          <p:nvPr/>
        </p:nvSpPr>
        <p:spPr>
          <a:xfrm>
            <a:off x="14479061" y="-5452906"/>
            <a:ext cx="5750035" cy="734379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nvGrpSpPr>
          <p:cNvPr id="5" name="Group 5"/>
          <p:cNvGrpSpPr/>
          <p:nvPr/>
        </p:nvGrpSpPr>
        <p:grpSpPr>
          <a:xfrm>
            <a:off x="15925325" y="-942654"/>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2" name="Freeform 12"/>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3" name="Freeform 13"/>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18" name="Group 18"/>
          <p:cNvGrpSpPr/>
          <p:nvPr/>
        </p:nvGrpSpPr>
        <p:grpSpPr>
          <a:xfrm>
            <a:off x="-1789835" y="8417453"/>
            <a:ext cx="3297214" cy="2833543"/>
            <a:chOff x="0" y="0"/>
            <a:chExt cx="812800" cy="698500"/>
          </a:xfrm>
        </p:grpSpPr>
        <p:sp>
          <p:nvSpPr>
            <p:cNvPr id="19" name="Freeform 1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0" name="TextBox 20"/>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Freeform 21"/>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a:p>
        </p:txBody>
      </p:sp>
      <p:sp>
        <p:nvSpPr>
          <p:cNvPr id="30" name="Freeform 30"/>
          <p:cNvSpPr/>
          <p:nvPr/>
        </p:nvSpPr>
        <p:spPr>
          <a:xfrm>
            <a:off x="1043709" y="7143671"/>
            <a:ext cx="4397012" cy="2534880"/>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1" name="Freeform 31"/>
          <p:cNvSpPr/>
          <p:nvPr/>
        </p:nvSpPr>
        <p:spPr>
          <a:xfrm>
            <a:off x="13411200" y="7175762"/>
            <a:ext cx="3401569" cy="2534879"/>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2" name="Freeform 32"/>
          <p:cNvSpPr/>
          <p:nvPr/>
        </p:nvSpPr>
        <p:spPr>
          <a:xfrm>
            <a:off x="7620000" y="7180621"/>
            <a:ext cx="3702939" cy="2534879"/>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5" name="TextBox 35"/>
          <p:cNvSpPr txBox="1"/>
          <p:nvPr/>
        </p:nvSpPr>
        <p:spPr>
          <a:xfrm>
            <a:off x="1932504" y="2791119"/>
            <a:ext cx="13487399" cy="830997"/>
          </a:xfrm>
          <a:prstGeom prst="rect">
            <a:avLst/>
          </a:prstGeom>
        </p:spPr>
        <p:txBody>
          <a:bodyPr wrap="square" lIns="0" tIns="0" rIns="0" bIns="0" rtlCol="0" anchor="t">
            <a:spAutoFit/>
          </a:bodyPr>
          <a:lstStyle/>
          <a:p>
            <a:pPr algn="ctr" rtl="1"/>
            <a:r>
              <a:rPr lang="ar-EG" sz="5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ما هي الظروف التي تجعلنا نخرج من هذه الورشة بأقصى استفادة؟</a:t>
            </a:r>
          </a:p>
        </p:txBody>
      </p:sp>
      <p:sp>
        <p:nvSpPr>
          <p:cNvPr id="36" name="TextBox 36"/>
          <p:cNvSpPr txBox="1"/>
          <p:nvPr/>
        </p:nvSpPr>
        <p:spPr>
          <a:xfrm>
            <a:off x="13698260" y="8003016"/>
            <a:ext cx="2903936" cy="880369"/>
          </a:xfrm>
          <a:prstGeom prst="rect">
            <a:avLst/>
          </a:prstGeom>
        </p:spPr>
        <p:txBody>
          <a:bodyPr wrap="square" lIns="0" tIns="0" rIns="0" bIns="0" rtlCol="0" anchor="t">
            <a:spAutoFit/>
          </a:bodyPr>
          <a:lstStyle/>
          <a:p>
            <a:pPr algn="ctr" rtl="1">
              <a:lnSpc>
                <a:spcPts val="3097"/>
              </a:lnSpc>
            </a:pP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1. </a:t>
            </a: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مناقشة وتجميع المقترحات</a:t>
            </a:r>
          </a:p>
        </p:txBody>
      </p:sp>
      <p:sp>
        <p:nvSpPr>
          <p:cNvPr id="37" name="TextBox 37"/>
          <p:cNvSpPr txBox="1"/>
          <p:nvPr/>
        </p:nvSpPr>
        <p:spPr>
          <a:xfrm>
            <a:off x="7810594" y="8061449"/>
            <a:ext cx="3401569" cy="880369"/>
          </a:xfrm>
          <a:prstGeom prst="rect">
            <a:avLst/>
          </a:prstGeom>
        </p:spPr>
        <p:txBody>
          <a:bodyPr wrap="square" lIns="0" tIns="0" rIns="0" bIns="0" rtlCol="0" anchor="t">
            <a:spAutoFit/>
          </a:bodyPr>
          <a:lstStyle/>
          <a:p>
            <a:pPr algn="ctr" rtl="1">
              <a:lnSpc>
                <a:spcPts val="3097"/>
              </a:lnSpc>
            </a:pP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2. </a:t>
            </a: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صياغة وتدوين القواعد</a:t>
            </a:r>
          </a:p>
        </p:txBody>
      </p:sp>
      <p:sp>
        <p:nvSpPr>
          <p:cNvPr id="38" name="TextBox 38"/>
          <p:cNvSpPr txBox="1"/>
          <p:nvPr/>
        </p:nvSpPr>
        <p:spPr>
          <a:xfrm>
            <a:off x="1329403" y="8012483"/>
            <a:ext cx="3825623" cy="880369"/>
          </a:xfrm>
          <a:prstGeom prst="rect">
            <a:avLst/>
          </a:prstGeom>
        </p:spPr>
        <p:txBody>
          <a:bodyPr wrap="square" lIns="0" tIns="0" rIns="0" bIns="0" rtlCol="0" anchor="t">
            <a:spAutoFit/>
          </a:bodyPr>
          <a:lstStyle/>
          <a:p>
            <a:pPr algn="ctr" rtl="1">
              <a:lnSpc>
                <a:spcPts val="3097"/>
              </a:lnSpc>
            </a:pP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3. عرض</a:t>
            </a: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القواعد والالتزام بها</a:t>
            </a:r>
          </a:p>
        </p:txBody>
      </p:sp>
      <p:sp>
        <p:nvSpPr>
          <p:cNvPr id="45" name="Rectangle 44">
            <a:extLst>
              <a:ext uri="{FF2B5EF4-FFF2-40B4-BE49-F238E27FC236}">
                <a16:creationId xmlns:a16="http://schemas.microsoft.com/office/drawing/2014/main" id="{261122CC-81C8-BFDE-A98D-3F7B2231DDCC}"/>
              </a:ext>
            </a:extLst>
          </p:cNvPr>
          <p:cNvSpPr/>
          <p:nvPr/>
        </p:nvSpPr>
        <p:spPr>
          <a:xfrm>
            <a:off x="-152400" y="-73461"/>
            <a:ext cx="18669000" cy="1735018"/>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 name="Freeform 22"/>
          <p:cNvSpPr/>
          <p:nvPr/>
        </p:nvSpPr>
        <p:spPr>
          <a:xfrm rot="-10800000">
            <a:off x="11344556" y="472551"/>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l" defTabSz="914400" rtl="0" eaLnBrk="1" latinLnBrk="0" hangingPunct="1"/>
            <a:endParaRPr lang="fr-FR"/>
          </a:p>
        </p:txBody>
      </p:sp>
      <p:sp>
        <p:nvSpPr>
          <p:cNvPr id="3" name="TextBox 34"/>
          <p:cNvSpPr txBox="1"/>
          <p:nvPr/>
        </p:nvSpPr>
        <p:spPr>
          <a:xfrm>
            <a:off x="12931611" y="1145237"/>
            <a:ext cx="3557393" cy="910506"/>
          </a:xfrm>
          <a:prstGeom prst="rect">
            <a:avLst/>
          </a:prstGeom>
        </p:spPr>
        <p:txBody>
          <a:bodyPr lIns="0" tIns="0" rIns="0" bIns="0" rtlCol="0" anchor="t">
            <a:spAutoFit/>
          </a:bodyPr>
          <a:lstStyle/>
          <a:p>
            <a:pPr algn="ctr" rtl="1">
              <a:lnSpc>
                <a:spcPts val="7098"/>
              </a:lnSpc>
              <a:spcBef>
                <a:spcPct val="0"/>
              </a:spcBef>
            </a:pP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بناء ميثاق العمل</a:t>
            </a:r>
          </a:p>
        </p:txBody>
      </p:sp>
      <p:sp>
        <p:nvSpPr>
          <p:cNvPr id="14" name="Freeform 23"/>
          <p:cNvSpPr/>
          <p:nvPr/>
        </p:nvSpPr>
        <p:spPr>
          <a:xfrm>
            <a:off x="16525872" y="1149293"/>
            <a:ext cx="807360" cy="822788"/>
          </a:xfrm>
          <a:custGeom>
            <a:avLst/>
            <a:gdLst/>
            <a:ahLst/>
            <a:cxnLst/>
            <a:rect l="l" t="t" r="r" b="b"/>
            <a:pathLst>
              <a:path w="807360" h="822788">
                <a:moveTo>
                  <a:pt x="0" y="0"/>
                </a:moveTo>
                <a:lnTo>
                  <a:pt x="807360" y="0"/>
                </a:lnTo>
                <a:lnTo>
                  <a:pt x="807360" y="822788"/>
                </a:lnTo>
                <a:lnTo>
                  <a:pt x="0" y="82278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8" name="Freeform 24"/>
          <p:cNvSpPr/>
          <p:nvPr/>
        </p:nvSpPr>
        <p:spPr>
          <a:xfrm rot="-10800000">
            <a:off x="1372062" y="3695701"/>
            <a:ext cx="3442906" cy="989388"/>
          </a:xfrm>
          <a:custGeom>
            <a:avLst/>
            <a:gdLst/>
            <a:ahLst/>
            <a:cxnLst/>
            <a:rect l="l" t="t" r="r" b="b"/>
            <a:pathLst>
              <a:path w="2580687" h="767754">
                <a:moveTo>
                  <a:pt x="0" y="0"/>
                </a:moveTo>
                <a:lnTo>
                  <a:pt x="2580687" y="0"/>
                </a:lnTo>
                <a:lnTo>
                  <a:pt x="2580687" y="767754"/>
                </a:lnTo>
                <a:lnTo>
                  <a:pt x="0" y="7677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9" name="Freeform 25"/>
          <p:cNvSpPr/>
          <p:nvPr/>
        </p:nvSpPr>
        <p:spPr>
          <a:xfrm>
            <a:off x="1544730" y="4608450"/>
            <a:ext cx="3060117" cy="1842595"/>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algn="r" defTabSz="914400" rtl="1" eaLnBrk="1" latinLnBrk="0" hangingPunct="1"/>
            <a:endParaRPr lang="fr-FR"/>
          </a:p>
        </p:txBody>
      </p:sp>
      <p:sp>
        <p:nvSpPr>
          <p:cNvPr id="10" name="Freeform 26"/>
          <p:cNvSpPr/>
          <p:nvPr/>
        </p:nvSpPr>
        <p:spPr>
          <a:xfrm rot="-10800000">
            <a:off x="7976784" y="3916996"/>
            <a:ext cx="3219664" cy="772952"/>
          </a:xfrm>
          <a:custGeom>
            <a:avLst/>
            <a:gdLst/>
            <a:ahLst/>
            <a:cxnLst/>
            <a:rect l="l" t="t" r="r" b="b"/>
            <a:pathLst>
              <a:path w="2580687" h="767754">
                <a:moveTo>
                  <a:pt x="0" y="0"/>
                </a:moveTo>
                <a:lnTo>
                  <a:pt x="2580687" y="0"/>
                </a:lnTo>
                <a:lnTo>
                  <a:pt x="2580687" y="767754"/>
                </a:lnTo>
                <a:lnTo>
                  <a:pt x="0" y="7677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5" name="Freeform 27"/>
          <p:cNvSpPr/>
          <p:nvPr/>
        </p:nvSpPr>
        <p:spPr>
          <a:xfrm>
            <a:off x="8039341" y="4610100"/>
            <a:ext cx="3086919" cy="1734386"/>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algn="r" defTabSz="914400" rtl="1" eaLnBrk="1" latinLnBrk="0" hangingPunct="1"/>
            <a:endParaRPr lang="fr-FR"/>
          </a:p>
        </p:txBody>
      </p:sp>
      <p:sp>
        <p:nvSpPr>
          <p:cNvPr id="16" name="Freeform 28"/>
          <p:cNvSpPr/>
          <p:nvPr/>
        </p:nvSpPr>
        <p:spPr>
          <a:xfrm rot="-10800000">
            <a:off x="13544504" y="3695701"/>
            <a:ext cx="3219663" cy="973777"/>
          </a:xfrm>
          <a:custGeom>
            <a:avLst/>
            <a:gdLst/>
            <a:ahLst/>
            <a:cxnLst/>
            <a:rect l="l" t="t" r="r" b="b"/>
            <a:pathLst>
              <a:path w="2580687" h="767754">
                <a:moveTo>
                  <a:pt x="0" y="0"/>
                </a:moveTo>
                <a:lnTo>
                  <a:pt x="2580687" y="0"/>
                </a:lnTo>
                <a:lnTo>
                  <a:pt x="2580687" y="767754"/>
                </a:lnTo>
                <a:lnTo>
                  <a:pt x="0" y="7677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7" name="Freeform 29"/>
          <p:cNvSpPr/>
          <p:nvPr/>
        </p:nvSpPr>
        <p:spPr>
          <a:xfrm>
            <a:off x="13640431" y="4605444"/>
            <a:ext cx="2903936" cy="1738483"/>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algn="r" defTabSz="914400" rtl="1" eaLnBrk="1" latinLnBrk="0" hangingPunct="1"/>
            <a:endParaRPr lang="fr-FR"/>
          </a:p>
        </p:txBody>
      </p:sp>
      <p:sp>
        <p:nvSpPr>
          <p:cNvPr id="22" name="TextBox 39"/>
          <p:cNvSpPr txBox="1"/>
          <p:nvPr/>
        </p:nvSpPr>
        <p:spPr>
          <a:xfrm>
            <a:off x="1583336" y="3974920"/>
            <a:ext cx="2962248" cy="525144"/>
          </a:xfrm>
          <a:prstGeom prst="rect">
            <a:avLst/>
          </a:prstGeom>
        </p:spPr>
        <p:txBody>
          <a:bodyPr wrap="square" lIns="0" tIns="0" rIns="0" bIns="0" rtlCol="0" anchor="t">
            <a:spAutoFit/>
          </a:bodyPr>
          <a:lstStyle/>
          <a:p>
            <a:pPr algn="ctr" rtl="1">
              <a:lnSpc>
                <a:spcPts val="3662"/>
              </a:lnSpc>
              <a:spcBef>
                <a:spcPct val="0"/>
              </a:spcBef>
            </a:pPr>
            <a:r>
              <a:rPr lang="ar-EG" sz="4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شكل ومدة العمل</a:t>
            </a:r>
          </a:p>
        </p:txBody>
      </p:sp>
      <p:sp>
        <p:nvSpPr>
          <p:cNvPr id="23" name="TextBox 40"/>
          <p:cNvSpPr txBox="1"/>
          <p:nvPr/>
        </p:nvSpPr>
        <p:spPr>
          <a:xfrm>
            <a:off x="8530321" y="4082155"/>
            <a:ext cx="2289854" cy="528699"/>
          </a:xfrm>
          <a:prstGeom prst="rect">
            <a:avLst/>
          </a:prstGeom>
        </p:spPr>
        <p:txBody>
          <a:bodyPr wrap="square" lIns="0" tIns="0" rIns="0" bIns="0" rtlCol="0" anchor="t">
            <a:spAutoFit/>
          </a:bodyPr>
          <a:lstStyle/>
          <a:p>
            <a:pPr algn="ctr" rtl="1">
              <a:lnSpc>
                <a:spcPts val="3662"/>
              </a:lnSpc>
              <a:spcBef>
                <a:spcPct val="0"/>
              </a:spcBef>
            </a:pPr>
            <a:r>
              <a:rPr lang="ar-EG" sz="44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الوسائل</a:t>
            </a:r>
          </a:p>
        </p:txBody>
      </p:sp>
      <p:sp>
        <p:nvSpPr>
          <p:cNvPr id="33" name="TextBox 41"/>
          <p:cNvSpPr txBox="1"/>
          <p:nvPr/>
        </p:nvSpPr>
        <p:spPr>
          <a:xfrm>
            <a:off x="13592081" y="3912137"/>
            <a:ext cx="3220688" cy="525144"/>
          </a:xfrm>
          <a:prstGeom prst="rect">
            <a:avLst/>
          </a:prstGeom>
        </p:spPr>
        <p:txBody>
          <a:bodyPr wrap="square" lIns="0" tIns="0" rIns="0" bIns="0" rtlCol="0" anchor="t">
            <a:spAutoFit/>
          </a:bodyPr>
          <a:lstStyle/>
          <a:p>
            <a:pPr algn="ctr" rtl="1">
              <a:lnSpc>
                <a:spcPts val="3662"/>
              </a:lnSpc>
              <a:spcBef>
                <a:spcPct val="0"/>
              </a:spcBef>
            </a:pPr>
            <a:r>
              <a:rPr lang="ar-EG" sz="4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تقنية التنشيط</a:t>
            </a:r>
          </a:p>
        </p:txBody>
      </p:sp>
      <p:sp>
        <p:nvSpPr>
          <p:cNvPr id="34" name="TextBox 42"/>
          <p:cNvSpPr txBox="1"/>
          <p:nvPr/>
        </p:nvSpPr>
        <p:spPr>
          <a:xfrm>
            <a:off x="14073169" y="5066840"/>
            <a:ext cx="2154118" cy="1024307"/>
          </a:xfrm>
          <a:prstGeom prst="rect">
            <a:avLst/>
          </a:prstGeom>
        </p:spPr>
        <p:txBody>
          <a:bodyPr wrap="square" lIns="0" tIns="0" rIns="0" bIns="0" rtlCol="0" anchor="t">
            <a:spAutoFit/>
          </a:bodyPr>
          <a:lstStyle/>
          <a:p>
            <a:pPr algn="ctr" rtl="1">
              <a:lnSpc>
                <a:spcPts val="3662"/>
              </a:lnSpc>
              <a:spcBef>
                <a:spcPct val="0"/>
              </a:spcBef>
            </a:pPr>
            <a:r>
              <a:rPr lang="ar-EG" sz="48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العصف الذهني</a:t>
            </a:r>
          </a:p>
        </p:txBody>
      </p:sp>
      <p:sp>
        <p:nvSpPr>
          <p:cNvPr id="46" name="TextBox 43"/>
          <p:cNvSpPr txBox="1"/>
          <p:nvPr/>
        </p:nvSpPr>
        <p:spPr>
          <a:xfrm>
            <a:off x="8529275" y="5085343"/>
            <a:ext cx="2289854" cy="544193"/>
          </a:xfrm>
          <a:prstGeom prst="rect">
            <a:avLst/>
          </a:prstGeom>
        </p:spPr>
        <p:txBody>
          <a:bodyPr wrap="square" lIns="0" tIns="0" rIns="0" bIns="0" rtlCol="0" anchor="t">
            <a:spAutoFit/>
          </a:bodyPr>
          <a:lstStyle/>
          <a:p>
            <a:pPr algn="ctr">
              <a:lnSpc>
                <a:spcPts val="3662"/>
              </a:lnSpc>
              <a:spcBef>
                <a:spcPct val="0"/>
              </a:spcBef>
            </a:pPr>
            <a:r>
              <a:rPr lang="en-US"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Post- it</a:t>
            </a:r>
          </a:p>
        </p:txBody>
      </p:sp>
      <p:sp>
        <p:nvSpPr>
          <p:cNvPr id="47" name="TextBox 44"/>
          <p:cNvSpPr txBox="1"/>
          <p:nvPr/>
        </p:nvSpPr>
        <p:spPr>
          <a:xfrm>
            <a:off x="1097780" y="4857834"/>
            <a:ext cx="3442906" cy="1015021"/>
          </a:xfrm>
          <a:prstGeom prst="rect">
            <a:avLst/>
          </a:prstGeom>
        </p:spPr>
        <p:txBody>
          <a:bodyPr wrap="square" lIns="0" tIns="0" rIns="0" bIns="0" rtlCol="0" anchor="t">
            <a:spAutoFit/>
          </a:bodyPr>
          <a:lstStyle/>
          <a:p>
            <a:pPr algn="ctr" rtl="1">
              <a:lnSpc>
                <a:spcPts val="3662"/>
              </a:lnSpc>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جماعي</a:t>
            </a:r>
          </a:p>
          <a:p>
            <a:pPr algn="ctr" rtl="1">
              <a:lnSpc>
                <a:spcPts val="3662"/>
              </a:lnSpc>
              <a:spcBef>
                <a:spcPct val="0"/>
              </a:spcBef>
            </a:pPr>
            <a:r>
              <a:rPr lang="en-US"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5</a:t>
            </a: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grpSp>
        <p:nvGrpSpPr>
          <p:cNvPr id="8" name="Group 8"/>
          <p:cNvGrpSpPr/>
          <p:nvPr/>
        </p:nvGrpSpPr>
        <p:grpSpPr>
          <a:xfrm>
            <a:off x="15940761" y="9114155"/>
            <a:ext cx="3389686" cy="2665365"/>
            <a:chOff x="0" y="0"/>
            <a:chExt cx="696717" cy="547840"/>
          </a:xfrm>
        </p:grpSpPr>
        <p:sp>
          <p:nvSpPr>
            <p:cNvPr id="9" name="Freeform 9"/>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0" name="TextBox 10"/>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2" name="Freeform 12"/>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3" name="Freeform 13"/>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18" name="Group 18"/>
          <p:cNvGrpSpPr/>
          <p:nvPr/>
        </p:nvGrpSpPr>
        <p:grpSpPr>
          <a:xfrm>
            <a:off x="-1789835" y="8417453"/>
            <a:ext cx="3297214" cy="2833543"/>
            <a:chOff x="0" y="0"/>
            <a:chExt cx="812800" cy="698500"/>
          </a:xfrm>
        </p:grpSpPr>
        <p:sp>
          <p:nvSpPr>
            <p:cNvPr id="19" name="Freeform 1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0" name="TextBox 20"/>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Freeform 21"/>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a:p>
        </p:txBody>
      </p:sp>
      <p:sp>
        <p:nvSpPr>
          <p:cNvPr id="23" name="Freeform 23"/>
          <p:cNvSpPr/>
          <p:nvPr/>
        </p:nvSpPr>
        <p:spPr>
          <a:xfrm>
            <a:off x="8277928" y="2838055"/>
            <a:ext cx="2474287" cy="1722722"/>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24" name="Freeform 24"/>
          <p:cNvSpPr/>
          <p:nvPr/>
        </p:nvSpPr>
        <p:spPr>
          <a:xfrm>
            <a:off x="12796589" y="2910951"/>
            <a:ext cx="2474287" cy="1722722"/>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6" name="Freeform 26"/>
          <p:cNvSpPr/>
          <p:nvPr/>
        </p:nvSpPr>
        <p:spPr>
          <a:xfrm>
            <a:off x="3759268" y="2838055"/>
            <a:ext cx="2474287" cy="1722722"/>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7" name="Freeform 27"/>
          <p:cNvSpPr/>
          <p:nvPr/>
        </p:nvSpPr>
        <p:spPr>
          <a:xfrm rot="-10800000">
            <a:off x="8252461" y="2297887"/>
            <a:ext cx="2580687" cy="767754"/>
          </a:xfrm>
          <a:custGeom>
            <a:avLst/>
            <a:gdLst/>
            <a:ahLst/>
            <a:cxnLst/>
            <a:rect l="l" t="t" r="r" b="b"/>
            <a:pathLst>
              <a:path w="2580687" h="767754">
                <a:moveTo>
                  <a:pt x="0" y="0"/>
                </a:moveTo>
                <a:lnTo>
                  <a:pt x="2580687" y="0"/>
                </a:lnTo>
                <a:lnTo>
                  <a:pt x="2580687" y="767754"/>
                </a:lnTo>
                <a:lnTo>
                  <a:pt x="0" y="7677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8" name="Freeform 28"/>
          <p:cNvSpPr/>
          <p:nvPr/>
        </p:nvSpPr>
        <p:spPr>
          <a:xfrm rot="-10800000">
            <a:off x="12771121" y="2370783"/>
            <a:ext cx="2580687" cy="767754"/>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30" name="Freeform 30"/>
          <p:cNvSpPr/>
          <p:nvPr/>
        </p:nvSpPr>
        <p:spPr>
          <a:xfrm rot="-10800000">
            <a:off x="3733800" y="2297887"/>
            <a:ext cx="2580687" cy="767754"/>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grpSp>
        <p:nvGrpSpPr>
          <p:cNvPr id="31" name="Group 31"/>
          <p:cNvGrpSpPr/>
          <p:nvPr/>
        </p:nvGrpSpPr>
        <p:grpSpPr>
          <a:xfrm>
            <a:off x="429496" y="5406097"/>
            <a:ext cx="17389655" cy="3849235"/>
            <a:chOff x="0" y="0"/>
            <a:chExt cx="3972220" cy="690712"/>
          </a:xfrm>
        </p:grpSpPr>
        <p:sp>
          <p:nvSpPr>
            <p:cNvPr id="32" name="Freeform 32"/>
            <p:cNvSpPr/>
            <p:nvPr/>
          </p:nvSpPr>
          <p:spPr>
            <a:xfrm>
              <a:off x="0" y="0"/>
              <a:ext cx="3972220" cy="690712"/>
            </a:xfrm>
            <a:custGeom>
              <a:avLst/>
              <a:gdLst/>
              <a:ahLst/>
              <a:cxnLst/>
              <a:rect l="l" t="t" r="r" b="b"/>
              <a:pathLst>
                <a:path w="3972220" h="690712">
                  <a:moveTo>
                    <a:pt x="0" y="0"/>
                  </a:moveTo>
                  <a:lnTo>
                    <a:pt x="3972220" y="0"/>
                  </a:lnTo>
                  <a:lnTo>
                    <a:pt x="3972220" y="690712"/>
                  </a:lnTo>
                  <a:lnTo>
                    <a:pt x="0" y="690712"/>
                  </a:lnTo>
                  <a:close/>
                </a:path>
              </a:pathLst>
            </a:custGeom>
            <a:solidFill>
              <a:srgbClr val="F8FAFF"/>
            </a:solidFill>
            <a:ln w="9525" cap="sq">
              <a:solidFill>
                <a:srgbClr val="000000"/>
              </a:solidFill>
              <a:prstDash val="dash"/>
              <a:miter/>
            </a:ln>
          </p:spPr>
          <p:txBody>
            <a:bodyPr/>
            <a:lstStyle/>
            <a:p>
              <a:endParaRPr lang="fr-FR" sz="3200" b="1">
                <a:latin typeface="Microsoft Uighur" panose="02000000000000000000" pitchFamily="2" charset="-78"/>
                <a:cs typeface="Microsoft Uighur" panose="02000000000000000000" pitchFamily="2" charset="-78"/>
              </a:endParaRPr>
            </a:p>
          </p:txBody>
        </p:sp>
        <p:sp>
          <p:nvSpPr>
            <p:cNvPr id="33" name="TextBox 33"/>
            <p:cNvSpPr txBox="1"/>
            <p:nvPr/>
          </p:nvSpPr>
          <p:spPr>
            <a:xfrm>
              <a:off x="0" y="-47625"/>
              <a:ext cx="3972220" cy="738337"/>
            </a:xfrm>
            <a:prstGeom prst="rect">
              <a:avLst/>
            </a:prstGeom>
          </p:spPr>
          <p:txBody>
            <a:bodyPr lIns="50800" tIns="50800" rIns="50800" bIns="50800" rtlCol="0" anchor="ctr"/>
            <a:lstStyle/>
            <a:p>
              <a:pPr algn="ctr">
                <a:lnSpc>
                  <a:spcPts val="3662"/>
                </a:lnSpc>
              </a:pPr>
              <a:endParaRPr sz="3200" b="1">
                <a:latin typeface="Microsoft Uighur" panose="02000000000000000000" pitchFamily="2" charset="-78"/>
                <a:cs typeface="Microsoft Uighur" panose="02000000000000000000" pitchFamily="2" charset="-78"/>
              </a:endParaRPr>
            </a:p>
          </p:txBody>
        </p:sp>
      </p:grpSp>
      <p:sp>
        <p:nvSpPr>
          <p:cNvPr id="34" name="Freeform 34"/>
          <p:cNvSpPr/>
          <p:nvPr/>
        </p:nvSpPr>
        <p:spPr>
          <a:xfrm rot="-10800000">
            <a:off x="13232716" y="5078438"/>
            <a:ext cx="4625788" cy="655320"/>
          </a:xfrm>
          <a:custGeom>
            <a:avLst/>
            <a:gdLst/>
            <a:ahLst/>
            <a:cxnLst/>
            <a:rect l="l" t="t" r="r" b="b"/>
            <a:pathLst>
              <a:path w="4625788" h="655320">
                <a:moveTo>
                  <a:pt x="0" y="0"/>
                </a:moveTo>
                <a:lnTo>
                  <a:pt x="4625789" y="0"/>
                </a:lnTo>
                <a:lnTo>
                  <a:pt x="4625789" y="655320"/>
                </a:lnTo>
                <a:lnTo>
                  <a:pt x="0" y="6553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36" name="TextBox 36"/>
          <p:cNvSpPr txBox="1"/>
          <p:nvPr/>
        </p:nvSpPr>
        <p:spPr>
          <a:xfrm>
            <a:off x="8621467" y="2461403"/>
            <a:ext cx="1835408" cy="509755"/>
          </a:xfrm>
          <a:prstGeom prst="rect">
            <a:avLst/>
          </a:prstGeom>
        </p:spPr>
        <p:txBody>
          <a:bodyPr lIns="0" tIns="0" rIns="0" bIns="0" rtlCol="0" anchor="t">
            <a:spAutoFit/>
          </a:bodyPr>
          <a:lstStyle/>
          <a:p>
            <a:pPr algn="ctr" rtl="1">
              <a:lnSpc>
                <a:spcPts val="3662"/>
              </a:lnSpc>
              <a:spcBef>
                <a:spcPct val="0"/>
              </a:spcBef>
            </a:pPr>
            <a:r>
              <a:rPr lang="ar-EG"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شكل العمل</a:t>
            </a:r>
          </a:p>
        </p:txBody>
      </p:sp>
      <p:sp>
        <p:nvSpPr>
          <p:cNvPr id="37" name="TextBox 37"/>
          <p:cNvSpPr txBox="1"/>
          <p:nvPr/>
        </p:nvSpPr>
        <p:spPr>
          <a:xfrm>
            <a:off x="13140127" y="2534299"/>
            <a:ext cx="1835408" cy="509755"/>
          </a:xfrm>
          <a:prstGeom prst="rect">
            <a:avLst/>
          </a:prstGeom>
        </p:spPr>
        <p:txBody>
          <a:bodyPr lIns="0" tIns="0" rIns="0" bIns="0" rtlCol="0" anchor="t">
            <a:spAutoFit/>
          </a:bodyPr>
          <a:lstStyle/>
          <a:p>
            <a:pPr algn="ctr" rtl="1">
              <a:lnSpc>
                <a:spcPts val="3662"/>
              </a:lnSpc>
              <a:spcBef>
                <a:spcPct val="0"/>
              </a:spcBef>
            </a:pPr>
            <a:r>
              <a:rPr lang="ar-EG"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الوسائل</a:t>
            </a:r>
          </a:p>
        </p:txBody>
      </p:sp>
      <p:sp>
        <p:nvSpPr>
          <p:cNvPr id="40" name="TextBox 40"/>
          <p:cNvSpPr txBox="1"/>
          <p:nvPr/>
        </p:nvSpPr>
        <p:spPr>
          <a:xfrm>
            <a:off x="13239007" y="3416175"/>
            <a:ext cx="1835408" cy="509755"/>
          </a:xfrm>
          <a:prstGeom prst="rect">
            <a:avLst/>
          </a:prstGeom>
        </p:spPr>
        <p:txBody>
          <a:bodyPr lIns="0" tIns="0" rIns="0" bIns="0" rtlCol="0" anchor="t">
            <a:spAutoFit/>
          </a:bodyPr>
          <a:lstStyle/>
          <a:p>
            <a:pPr algn="ctr">
              <a:lnSpc>
                <a:spcPts val="3662"/>
              </a:lnSpc>
              <a:spcBef>
                <a:spcPct val="0"/>
              </a:spcBef>
            </a:pPr>
            <a:r>
              <a:rPr lang="ar-MA"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بطاقات أرقام</a:t>
            </a:r>
            <a:endParaRPr lang="en-US"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endParaRPr>
          </a:p>
        </p:txBody>
      </p:sp>
      <p:sp>
        <p:nvSpPr>
          <p:cNvPr id="41" name="TextBox 41"/>
          <p:cNvSpPr txBox="1"/>
          <p:nvPr/>
        </p:nvSpPr>
        <p:spPr>
          <a:xfrm>
            <a:off x="8727855" y="3433764"/>
            <a:ext cx="1835408" cy="509755"/>
          </a:xfrm>
          <a:prstGeom prst="rect">
            <a:avLst/>
          </a:prstGeom>
        </p:spPr>
        <p:txBody>
          <a:bodyPr lIns="0" tIns="0" rIns="0" bIns="0" rtlCol="0" anchor="t">
            <a:spAutoFit/>
          </a:bodyPr>
          <a:lstStyle/>
          <a:p>
            <a:pPr algn="ctr" rtl="1">
              <a:lnSpc>
                <a:spcPts val="3662"/>
              </a:lnSpc>
              <a:spcBef>
                <a:spcPct val="0"/>
              </a:spcBef>
            </a:pPr>
            <a:r>
              <a:rPr lang="ar-EG"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جماعي</a:t>
            </a:r>
          </a:p>
        </p:txBody>
      </p:sp>
      <p:sp>
        <p:nvSpPr>
          <p:cNvPr id="42" name="TextBox 42"/>
          <p:cNvSpPr txBox="1"/>
          <p:nvPr/>
        </p:nvSpPr>
        <p:spPr>
          <a:xfrm>
            <a:off x="4102806" y="2461403"/>
            <a:ext cx="1835408" cy="509755"/>
          </a:xfrm>
          <a:prstGeom prst="rect">
            <a:avLst/>
          </a:prstGeom>
        </p:spPr>
        <p:txBody>
          <a:bodyPr lIns="0" tIns="0" rIns="0" bIns="0" rtlCol="0" anchor="t">
            <a:spAutoFit/>
          </a:bodyPr>
          <a:lstStyle/>
          <a:p>
            <a:pPr algn="ctr" rtl="1">
              <a:lnSpc>
                <a:spcPts val="3662"/>
              </a:lnSpc>
              <a:spcBef>
                <a:spcPct val="0"/>
              </a:spcBef>
            </a:pPr>
            <a:r>
              <a:rPr lang="ar-EG"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مدة النشاط</a:t>
            </a:r>
          </a:p>
        </p:txBody>
      </p:sp>
      <p:sp>
        <p:nvSpPr>
          <p:cNvPr id="43" name="TextBox 43"/>
          <p:cNvSpPr txBox="1"/>
          <p:nvPr/>
        </p:nvSpPr>
        <p:spPr>
          <a:xfrm>
            <a:off x="4209194" y="3433764"/>
            <a:ext cx="1835408" cy="509755"/>
          </a:xfrm>
          <a:prstGeom prst="rect">
            <a:avLst/>
          </a:prstGeom>
        </p:spPr>
        <p:txBody>
          <a:bodyPr lIns="0" tIns="0" rIns="0" bIns="0" rtlCol="0" anchor="t">
            <a:spAutoFit/>
          </a:bodyPr>
          <a:lstStyle/>
          <a:p>
            <a:pPr algn="ctr" rtl="1">
              <a:lnSpc>
                <a:spcPts val="3662"/>
              </a:lnSpc>
              <a:spcBef>
                <a:spcPct val="0"/>
              </a:spcBef>
            </a:pPr>
            <a:r>
              <a:rPr lang="en-US"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5</a:t>
            </a:r>
            <a:r>
              <a:rPr lang="ar-EG"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د</a:t>
            </a:r>
          </a:p>
        </p:txBody>
      </p:sp>
      <p:sp>
        <p:nvSpPr>
          <p:cNvPr id="44" name="TextBox 44"/>
          <p:cNvSpPr txBox="1"/>
          <p:nvPr/>
        </p:nvSpPr>
        <p:spPr>
          <a:xfrm>
            <a:off x="14183648" y="5165716"/>
            <a:ext cx="1835408" cy="563616"/>
          </a:xfrm>
          <a:prstGeom prst="rect">
            <a:avLst/>
          </a:prstGeom>
        </p:spPr>
        <p:txBody>
          <a:bodyPr lIns="0" tIns="0" rIns="0" bIns="0" rtlCol="0" anchor="t">
            <a:spAutoFit/>
          </a:bodyPr>
          <a:lstStyle/>
          <a:p>
            <a:pPr algn="ctr" rtl="1">
              <a:lnSpc>
                <a:spcPts val="4082"/>
              </a:lnSpc>
              <a:spcBef>
                <a:spcPct val="0"/>
              </a:spcBef>
            </a:pPr>
            <a:r>
              <a:rPr lang="ar-EG" sz="44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سير النشاط</a:t>
            </a:r>
          </a:p>
        </p:txBody>
      </p:sp>
      <p:sp>
        <p:nvSpPr>
          <p:cNvPr id="45" name="TextBox 45"/>
          <p:cNvSpPr txBox="1"/>
          <p:nvPr/>
        </p:nvSpPr>
        <p:spPr>
          <a:xfrm>
            <a:off x="390143" y="5640687"/>
            <a:ext cx="17107846" cy="4431983"/>
          </a:xfrm>
          <a:prstGeom prst="rect">
            <a:avLst/>
          </a:prstGeom>
        </p:spPr>
        <p:txBody>
          <a:bodyPr wrap="square" lIns="0" tIns="0" rIns="0" bIns="0" rtlCol="0" anchor="t">
            <a:spAutoFit/>
          </a:bodyPr>
          <a:lstStyle/>
          <a:p>
            <a:pPr marL="564775" lvl="1" indent="-282387" algn="r" rtl="1">
              <a:buFont typeface="Arial"/>
              <a:buChar char="•"/>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الطريقة: </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قم بكتابة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أرقام من 1 إلى عدد</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المجموعات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المزمع</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تكوينها</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 تتكرر بطاقة كل رقم بمتوسط عدد أعضاء المجموعات التي تريد تكوينها)</a:t>
            </a:r>
            <a:endPar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a:p>
            <a:pPr marL="564775" lvl="1" indent="-282387" algn="r" rtl="1">
              <a:buFont typeface="Arial"/>
              <a:buChar char="•"/>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مثال: </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1</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4</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3</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2</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مثلا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تريد تكوين </a:t>
            </a:r>
            <a:r>
              <a:rPr lang="en-US"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4</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مجموع</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ات من 6 أفراد في كل مجموعة</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p>
          <a:p>
            <a:pPr marL="564775" lvl="1" indent="-282387" algn="r" rtl="1">
              <a:buFont typeface="Arial"/>
              <a:buChar char="•"/>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التنفيذ</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ينظم الفضاء على شكل مجموعات بالعدد المحدد؛ يعطى لكل مجموعة رقم.  يسحب</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كل مشارك بطاقة، وعليه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الالتحاق ب</a:t>
            </a:r>
            <a:r>
              <a:rPr lang="ar-EG" sz="4800" dirty="0" err="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مجموعت</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ه. بعد تشكيل المجموعات، يعرف كل مشارك بنفسه ثم تختار كل مجموعة شعارا لها. </a:t>
            </a:r>
            <a:endPar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a:p>
            <a:pPr algn="r" rtl="1">
              <a:spcBef>
                <a:spcPct val="0"/>
              </a:spcBef>
            </a:pPr>
            <a:endPar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7" name="Rectangle 46">
            <a:extLst>
              <a:ext uri="{FF2B5EF4-FFF2-40B4-BE49-F238E27FC236}">
                <a16:creationId xmlns:a16="http://schemas.microsoft.com/office/drawing/2014/main" id="{B44F7551-5867-BA25-5953-68936AF7DEA4}"/>
              </a:ext>
            </a:extLst>
          </p:cNvPr>
          <p:cNvSpPr/>
          <p:nvPr/>
        </p:nvSpPr>
        <p:spPr>
          <a:xfrm>
            <a:off x="-152400" y="-73461"/>
            <a:ext cx="18669000" cy="1735018"/>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2"/>
          <p:cNvSpPr/>
          <p:nvPr/>
        </p:nvSpPr>
        <p:spPr>
          <a:xfrm rot="-10800000">
            <a:off x="11284701" y="486128"/>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3" name="TextBox 35"/>
          <p:cNvSpPr txBox="1"/>
          <p:nvPr/>
        </p:nvSpPr>
        <p:spPr>
          <a:xfrm>
            <a:off x="12960153" y="1093349"/>
            <a:ext cx="3557393" cy="910506"/>
          </a:xfrm>
          <a:prstGeom prst="rect">
            <a:avLst/>
          </a:prstGeom>
        </p:spPr>
        <p:txBody>
          <a:bodyPr lIns="0" tIns="0" rIns="0" bIns="0" rtlCol="0" anchor="t">
            <a:spAutoFit/>
          </a:bodyPr>
          <a:lstStyle/>
          <a:p>
            <a:pPr algn="ctr" rtl="1">
              <a:lnSpc>
                <a:spcPts val="7098"/>
              </a:lnSpc>
              <a:spcBef>
                <a:spcPct val="0"/>
              </a:spcBef>
            </a:pP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تنظيم المجموعات</a:t>
            </a:r>
          </a:p>
        </p:txBody>
      </p:sp>
      <p:sp>
        <p:nvSpPr>
          <p:cNvPr id="4" name="Freeform 46"/>
          <p:cNvSpPr/>
          <p:nvPr/>
        </p:nvSpPr>
        <p:spPr>
          <a:xfrm>
            <a:off x="16952976" y="1305271"/>
            <a:ext cx="545985" cy="545985"/>
          </a:xfrm>
          <a:custGeom>
            <a:avLst/>
            <a:gdLst/>
            <a:ahLst/>
            <a:cxnLst/>
            <a:rect l="l" t="t" r="r" b="b"/>
            <a:pathLst>
              <a:path w="545985" h="545985">
                <a:moveTo>
                  <a:pt x="0" y="0"/>
                </a:moveTo>
                <a:lnTo>
                  <a:pt x="545985" y="0"/>
                </a:lnTo>
                <a:lnTo>
                  <a:pt x="545985" y="545985"/>
                </a:lnTo>
                <a:lnTo>
                  <a:pt x="0" y="54598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grpSp>
        <p:nvGrpSpPr>
          <p:cNvPr id="5" name="Group 5"/>
          <p:cNvGrpSpPr/>
          <p:nvPr/>
        </p:nvGrpSpPr>
        <p:grpSpPr>
          <a:xfrm>
            <a:off x="15925325" y="-942654"/>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8" name="Group 8"/>
          <p:cNvGrpSpPr/>
          <p:nvPr/>
        </p:nvGrpSpPr>
        <p:grpSpPr>
          <a:xfrm>
            <a:off x="15940761" y="9114155"/>
            <a:ext cx="3389686" cy="2665365"/>
            <a:chOff x="0" y="0"/>
            <a:chExt cx="696717" cy="547840"/>
          </a:xfrm>
        </p:grpSpPr>
        <p:sp>
          <p:nvSpPr>
            <p:cNvPr id="9" name="Freeform 9"/>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0" name="TextBox 10"/>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2" name="Freeform 12"/>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3" name="Freeform 13"/>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18" name="Group 18"/>
          <p:cNvGrpSpPr/>
          <p:nvPr/>
        </p:nvGrpSpPr>
        <p:grpSpPr>
          <a:xfrm>
            <a:off x="-1789835" y="8417453"/>
            <a:ext cx="3297214" cy="2833543"/>
            <a:chOff x="0" y="0"/>
            <a:chExt cx="812800" cy="698500"/>
          </a:xfrm>
        </p:grpSpPr>
        <p:sp>
          <p:nvSpPr>
            <p:cNvPr id="19" name="Freeform 1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0" name="TextBox 20"/>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1" name="Freeform 21"/>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a:p>
        </p:txBody>
      </p:sp>
      <p:sp>
        <p:nvSpPr>
          <p:cNvPr id="23" name="Freeform 23"/>
          <p:cNvSpPr/>
          <p:nvPr/>
        </p:nvSpPr>
        <p:spPr>
          <a:xfrm>
            <a:off x="13728031" y="3376641"/>
            <a:ext cx="2860605" cy="1991696"/>
          </a:xfrm>
          <a:custGeom>
            <a:avLst/>
            <a:gdLst/>
            <a:ahLst/>
            <a:cxnLst/>
            <a:rect l="l" t="t" r="r" b="b"/>
            <a:pathLst>
              <a:path w="2860605" h="1991696">
                <a:moveTo>
                  <a:pt x="0" y="0"/>
                </a:moveTo>
                <a:lnTo>
                  <a:pt x="2860605" y="0"/>
                </a:lnTo>
                <a:lnTo>
                  <a:pt x="2860605" y="1991696"/>
                </a:lnTo>
                <a:lnTo>
                  <a:pt x="0" y="199169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4" name="Freeform 24"/>
          <p:cNvSpPr/>
          <p:nvPr/>
        </p:nvSpPr>
        <p:spPr>
          <a:xfrm>
            <a:off x="8233993" y="3292363"/>
            <a:ext cx="2860605" cy="1991696"/>
          </a:xfrm>
          <a:custGeom>
            <a:avLst/>
            <a:gdLst/>
            <a:ahLst/>
            <a:cxnLst/>
            <a:rect l="l" t="t" r="r" b="b"/>
            <a:pathLst>
              <a:path w="2860605" h="1991696">
                <a:moveTo>
                  <a:pt x="0" y="0"/>
                </a:moveTo>
                <a:lnTo>
                  <a:pt x="2860605" y="0"/>
                </a:lnTo>
                <a:lnTo>
                  <a:pt x="2860605" y="1991696"/>
                </a:lnTo>
                <a:lnTo>
                  <a:pt x="0" y="199169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5" name="Freeform 25"/>
          <p:cNvSpPr/>
          <p:nvPr/>
        </p:nvSpPr>
        <p:spPr>
          <a:xfrm>
            <a:off x="2284436" y="3376641"/>
            <a:ext cx="2860605" cy="1991696"/>
          </a:xfrm>
          <a:custGeom>
            <a:avLst/>
            <a:gdLst/>
            <a:ahLst/>
            <a:cxnLst/>
            <a:rect l="l" t="t" r="r" b="b"/>
            <a:pathLst>
              <a:path w="2860605" h="1991696">
                <a:moveTo>
                  <a:pt x="0" y="0"/>
                </a:moveTo>
                <a:lnTo>
                  <a:pt x="2860605" y="0"/>
                </a:lnTo>
                <a:lnTo>
                  <a:pt x="2860605" y="1991696"/>
                </a:lnTo>
                <a:lnTo>
                  <a:pt x="0" y="199169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26" name="Freeform 26"/>
          <p:cNvSpPr/>
          <p:nvPr/>
        </p:nvSpPr>
        <p:spPr>
          <a:xfrm rot="-10800000">
            <a:off x="13605018" y="2792782"/>
            <a:ext cx="2983618" cy="887626"/>
          </a:xfrm>
          <a:custGeom>
            <a:avLst/>
            <a:gdLst/>
            <a:ahLst/>
            <a:cxnLst/>
            <a:rect l="l" t="t" r="r" b="b"/>
            <a:pathLst>
              <a:path w="2983618" h="887626">
                <a:moveTo>
                  <a:pt x="0" y="0"/>
                </a:moveTo>
                <a:lnTo>
                  <a:pt x="2983618" y="0"/>
                </a:lnTo>
                <a:lnTo>
                  <a:pt x="2983618" y="887626"/>
                </a:lnTo>
                <a:lnTo>
                  <a:pt x="0" y="88762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27" name="Group 27"/>
          <p:cNvGrpSpPr/>
          <p:nvPr/>
        </p:nvGrpSpPr>
        <p:grpSpPr>
          <a:xfrm>
            <a:off x="831031" y="6140226"/>
            <a:ext cx="16473090" cy="3535944"/>
            <a:chOff x="0" y="0"/>
            <a:chExt cx="3972220" cy="765355"/>
          </a:xfrm>
        </p:grpSpPr>
        <p:sp>
          <p:nvSpPr>
            <p:cNvPr id="28" name="Freeform 28"/>
            <p:cNvSpPr/>
            <p:nvPr/>
          </p:nvSpPr>
          <p:spPr>
            <a:xfrm>
              <a:off x="0" y="0"/>
              <a:ext cx="3972220" cy="765355"/>
            </a:xfrm>
            <a:custGeom>
              <a:avLst/>
              <a:gdLst/>
              <a:ahLst/>
              <a:cxnLst/>
              <a:rect l="l" t="t" r="r" b="b"/>
              <a:pathLst>
                <a:path w="3972220" h="765355">
                  <a:moveTo>
                    <a:pt x="0" y="0"/>
                  </a:moveTo>
                  <a:lnTo>
                    <a:pt x="3972220" y="0"/>
                  </a:lnTo>
                  <a:lnTo>
                    <a:pt x="3972220" y="765355"/>
                  </a:lnTo>
                  <a:lnTo>
                    <a:pt x="0" y="765355"/>
                  </a:lnTo>
                  <a:close/>
                </a:path>
              </a:pathLst>
            </a:custGeom>
            <a:solidFill>
              <a:srgbClr val="F8FAFF"/>
            </a:solidFill>
            <a:ln w="9525" cap="sq">
              <a:solidFill>
                <a:srgbClr val="000000"/>
              </a:solidFill>
              <a:prstDash val="dash"/>
              <a:miter/>
            </a:ln>
          </p:spPr>
          <p:txBody>
            <a:bodyPr/>
            <a:lstStyle/>
            <a:p>
              <a:endParaRPr lang="fr-FR" sz="3200" b="1">
                <a:latin typeface="Microsoft Uighur" panose="02000000000000000000" pitchFamily="2" charset="-78"/>
                <a:cs typeface="Microsoft Uighur" panose="02000000000000000000" pitchFamily="2" charset="-78"/>
              </a:endParaRPr>
            </a:p>
          </p:txBody>
        </p:sp>
        <p:sp>
          <p:nvSpPr>
            <p:cNvPr id="29" name="TextBox 29"/>
            <p:cNvSpPr txBox="1"/>
            <p:nvPr/>
          </p:nvSpPr>
          <p:spPr>
            <a:xfrm>
              <a:off x="0" y="-47625"/>
              <a:ext cx="3972220" cy="812980"/>
            </a:xfrm>
            <a:prstGeom prst="rect">
              <a:avLst/>
            </a:prstGeom>
          </p:spPr>
          <p:txBody>
            <a:bodyPr lIns="50800" tIns="50800" rIns="50800" bIns="50800" rtlCol="0" anchor="ctr"/>
            <a:lstStyle/>
            <a:p>
              <a:pPr algn="ctr">
                <a:lnSpc>
                  <a:spcPts val="3662"/>
                </a:lnSpc>
              </a:pPr>
              <a:endParaRPr sz="3200" b="1">
                <a:latin typeface="Microsoft Uighur" panose="02000000000000000000" pitchFamily="2" charset="-78"/>
                <a:cs typeface="Microsoft Uighur" panose="02000000000000000000" pitchFamily="2" charset="-78"/>
              </a:endParaRPr>
            </a:p>
          </p:txBody>
        </p:sp>
      </p:grpSp>
      <p:sp>
        <p:nvSpPr>
          <p:cNvPr id="30" name="Freeform 30"/>
          <p:cNvSpPr/>
          <p:nvPr/>
        </p:nvSpPr>
        <p:spPr>
          <a:xfrm rot="-10800000">
            <a:off x="12831182" y="5824205"/>
            <a:ext cx="4625788" cy="655320"/>
          </a:xfrm>
          <a:custGeom>
            <a:avLst/>
            <a:gdLst/>
            <a:ahLst/>
            <a:cxnLst/>
            <a:rect l="l" t="t" r="r" b="b"/>
            <a:pathLst>
              <a:path w="4625788" h="655320">
                <a:moveTo>
                  <a:pt x="0" y="0"/>
                </a:moveTo>
                <a:lnTo>
                  <a:pt x="4625789" y="0"/>
                </a:lnTo>
                <a:lnTo>
                  <a:pt x="4625789" y="655320"/>
                </a:lnTo>
                <a:lnTo>
                  <a:pt x="0" y="6553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31" name="Freeform 31"/>
          <p:cNvSpPr/>
          <p:nvPr/>
        </p:nvSpPr>
        <p:spPr>
          <a:xfrm rot="-10800000">
            <a:off x="8110980" y="2708504"/>
            <a:ext cx="2983618" cy="887626"/>
          </a:xfrm>
          <a:custGeom>
            <a:avLst/>
            <a:gdLst/>
            <a:ahLst/>
            <a:cxnLst/>
            <a:rect l="l" t="t" r="r" b="b"/>
            <a:pathLst>
              <a:path w="2983618" h="887626">
                <a:moveTo>
                  <a:pt x="0" y="0"/>
                </a:moveTo>
                <a:lnTo>
                  <a:pt x="2983618" y="0"/>
                </a:lnTo>
                <a:lnTo>
                  <a:pt x="2983618" y="887627"/>
                </a:lnTo>
                <a:lnTo>
                  <a:pt x="0" y="88762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32" name="Freeform 32"/>
          <p:cNvSpPr/>
          <p:nvPr/>
        </p:nvSpPr>
        <p:spPr>
          <a:xfrm rot="-10800000">
            <a:off x="2161423" y="2792782"/>
            <a:ext cx="2983618" cy="887626"/>
          </a:xfrm>
          <a:custGeom>
            <a:avLst/>
            <a:gdLst/>
            <a:ahLst/>
            <a:cxnLst/>
            <a:rect l="l" t="t" r="r" b="b"/>
            <a:pathLst>
              <a:path w="2983618" h="887626">
                <a:moveTo>
                  <a:pt x="0" y="0"/>
                </a:moveTo>
                <a:lnTo>
                  <a:pt x="2983618" y="0"/>
                </a:lnTo>
                <a:lnTo>
                  <a:pt x="2983618" y="887626"/>
                </a:lnTo>
                <a:lnTo>
                  <a:pt x="0" y="88762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33" name="Freeform 33"/>
          <p:cNvSpPr/>
          <p:nvPr/>
        </p:nvSpPr>
        <p:spPr>
          <a:xfrm>
            <a:off x="992108" y="8224257"/>
            <a:ext cx="1044710" cy="1376883"/>
          </a:xfrm>
          <a:custGeom>
            <a:avLst/>
            <a:gdLst/>
            <a:ahLst/>
            <a:cxnLst/>
            <a:rect l="l" t="t" r="r" b="b"/>
            <a:pathLst>
              <a:path w="1044710" h="1376883">
                <a:moveTo>
                  <a:pt x="0" y="0"/>
                </a:moveTo>
                <a:lnTo>
                  <a:pt x="1044710" y="0"/>
                </a:lnTo>
                <a:lnTo>
                  <a:pt x="1044710" y="1376883"/>
                </a:lnTo>
                <a:lnTo>
                  <a:pt x="0" y="1376883"/>
                </a:lnTo>
                <a:lnTo>
                  <a:pt x="0" y="0"/>
                </a:lnTo>
                <a:close/>
              </a:path>
            </a:pathLst>
          </a:custGeom>
          <a:blipFill>
            <a:blip r:embed="rId10"/>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36" name="TextBox 36"/>
          <p:cNvSpPr txBox="1"/>
          <p:nvPr/>
        </p:nvSpPr>
        <p:spPr>
          <a:xfrm>
            <a:off x="14031638" y="2970214"/>
            <a:ext cx="2121976" cy="573234"/>
          </a:xfrm>
          <a:prstGeom prst="rect">
            <a:avLst/>
          </a:prstGeom>
        </p:spPr>
        <p:txBody>
          <a:bodyPr lIns="0" tIns="0" rIns="0" bIns="0" rtlCol="0" anchor="t">
            <a:spAutoFit/>
          </a:bodyPr>
          <a:lstStyle/>
          <a:p>
            <a:pPr algn="ctr" rtl="1">
              <a:lnSpc>
                <a:spcPts val="4234"/>
              </a:lnSpc>
              <a:spcBef>
                <a:spcPct val="0"/>
              </a:spcBef>
            </a:pPr>
            <a:r>
              <a:rPr lang="ar-EG"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اسم النشاط</a:t>
            </a:r>
          </a:p>
        </p:txBody>
      </p:sp>
      <p:sp>
        <p:nvSpPr>
          <p:cNvPr id="37" name="TextBox 37"/>
          <p:cNvSpPr txBox="1"/>
          <p:nvPr/>
        </p:nvSpPr>
        <p:spPr>
          <a:xfrm>
            <a:off x="14183550" y="3975215"/>
            <a:ext cx="2121976" cy="588623"/>
          </a:xfrm>
          <a:prstGeom prst="rect">
            <a:avLst/>
          </a:prstGeom>
        </p:spPr>
        <p:txBody>
          <a:bodyPr lIns="0" tIns="0" rIns="0" bIns="0" rtlCol="0" anchor="t">
            <a:spAutoFit/>
          </a:bodyPr>
          <a:lstStyle/>
          <a:p>
            <a:pPr algn="ctr" rtl="1">
              <a:lnSpc>
                <a:spcPts val="4234"/>
              </a:lnSpc>
              <a:spcBef>
                <a:spcPct val="0"/>
              </a:spcBef>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جدار التقدير</a:t>
            </a:r>
          </a:p>
        </p:txBody>
      </p:sp>
      <p:sp>
        <p:nvSpPr>
          <p:cNvPr id="38" name="TextBox 38"/>
          <p:cNvSpPr txBox="1"/>
          <p:nvPr/>
        </p:nvSpPr>
        <p:spPr>
          <a:xfrm>
            <a:off x="13668618" y="5977326"/>
            <a:ext cx="1835408" cy="563616"/>
          </a:xfrm>
          <a:prstGeom prst="rect">
            <a:avLst/>
          </a:prstGeom>
        </p:spPr>
        <p:txBody>
          <a:bodyPr lIns="0" tIns="0" rIns="0" bIns="0" rtlCol="0" anchor="t">
            <a:spAutoFit/>
          </a:bodyPr>
          <a:lstStyle/>
          <a:p>
            <a:pPr algn="ctr" rtl="1">
              <a:lnSpc>
                <a:spcPts val="4082"/>
              </a:lnSpc>
              <a:spcBef>
                <a:spcPct val="0"/>
              </a:spcBef>
            </a:pPr>
            <a:r>
              <a:rPr lang="ar-EG" sz="44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سير النشاط</a:t>
            </a:r>
          </a:p>
        </p:txBody>
      </p:sp>
      <p:sp>
        <p:nvSpPr>
          <p:cNvPr id="39" name="TextBox 39"/>
          <p:cNvSpPr txBox="1"/>
          <p:nvPr/>
        </p:nvSpPr>
        <p:spPr>
          <a:xfrm>
            <a:off x="983879" y="6634044"/>
            <a:ext cx="15541283" cy="3693319"/>
          </a:xfrm>
          <a:prstGeom prst="rect">
            <a:avLst/>
          </a:prstGeom>
        </p:spPr>
        <p:txBody>
          <a:bodyPr wrap="square" lIns="0" tIns="0" rIns="0" bIns="0" rtlCol="0" anchor="t">
            <a:spAutoFit/>
          </a:bodyPr>
          <a:lstStyle/>
          <a:p>
            <a:pPr marL="564775" lvl="1" indent="-282387" algn="r" rtl="1">
              <a:buFont typeface="Arial"/>
              <a:buChar char="•"/>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النشاط: </a:t>
            </a: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تخصيص</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جدار أو سبورة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لتسجيل نتائج الجوائز المحصل عليها من طرف كل مجموعة؛</a:t>
            </a:r>
            <a:endPar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a:p>
            <a:pPr marL="564775" lvl="1" indent="-282387" algn="r" rtl="1">
              <a:buFont typeface="Arial"/>
              <a:buChar char="•"/>
            </a:pP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التنفيذ</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تنتظم الأنشطة العملية لورشات التكوين على شكل منافسات تتوج بتحديد المجموعات أو الأعضاء الفائزين وتسلم لهم جوائز رمزية ويحتفى نهاية كل يوم تكويني بالمجموعة الحاصلة على أكبر عدد</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p>
          <a:p>
            <a:pPr marL="564775" lvl="1" indent="-282387" algn="r" rtl="1">
              <a:buFont typeface="Arial"/>
              <a:buChar char="•"/>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الأثر: </a:t>
            </a:r>
            <a:r>
              <a:rPr lang="ar-MA"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إرساء بيئة محفزة وإضفاء المتعة والحيوية على أطوار التكوين</a:t>
            </a:r>
            <a:r>
              <a:rPr lang="ar-EG" sz="48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a:t>
            </a:r>
          </a:p>
          <a:p>
            <a:pPr algn="r" rtl="1">
              <a:spcBef>
                <a:spcPct val="0"/>
              </a:spcBef>
            </a:pPr>
            <a:endPar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0" name="TextBox 40"/>
          <p:cNvSpPr txBox="1"/>
          <p:nvPr/>
        </p:nvSpPr>
        <p:spPr>
          <a:xfrm>
            <a:off x="8537600" y="2885937"/>
            <a:ext cx="2121976" cy="557845"/>
          </a:xfrm>
          <a:prstGeom prst="rect">
            <a:avLst/>
          </a:prstGeom>
        </p:spPr>
        <p:txBody>
          <a:bodyPr lIns="0" tIns="0" rIns="0" bIns="0" rtlCol="0" anchor="t">
            <a:spAutoFit/>
          </a:bodyPr>
          <a:lstStyle/>
          <a:p>
            <a:pPr algn="ctr" rtl="1">
              <a:lnSpc>
                <a:spcPts val="4234"/>
              </a:lnSpc>
              <a:spcBef>
                <a:spcPct val="0"/>
              </a:spcBef>
            </a:pPr>
            <a:r>
              <a:rPr lang="ar-EG" sz="4000" b="1" dirty="0">
                <a:solidFill>
                  <a:srgbClr val="000000"/>
                </a:solidFill>
                <a:latin typeface="Traditional Arabic Bold"/>
                <a:ea typeface="Traditional Arabic Bold"/>
                <a:cs typeface="Traditional Arabic Bold"/>
                <a:sym typeface="Traditional Arabic Bold"/>
                <a:rtl/>
              </a:rPr>
              <a:t>الوسائل</a:t>
            </a:r>
          </a:p>
        </p:txBody>
      </p:sp>
      <p:sp>
        <p:nvSpPr>
          <p:cNvPr id="41" name="TextBox 41"/>
          <p:cNvSpPr txBox="1"/>
          <p:nvPr/>
        </p:nvSpPr>
        <p:spPr>
          <a:xfrm>
            <a:off x="8452805" y="3640898"/>
            <a:ext cx="2556998" cy="1127232"/>
          </a:xfrm>
          <a:prstGeom prst="rect">
            <a:avLst/>
          </a:prstGeom>
        </p:spPr>
        <p:txBody>
          <a:bodyPr wrap="square" lIns="0" tIns="0" rIns="0" bIns="0" rtlCol="0" anchor="t">
            <a:spAutoFit/>
          </a:bodyPr>
          <a:lstStyle/>
          <a:p>
            <a:pPr algn="ctr">
              <a:lnSpc>
                <a:spcPts val="4234"/>
              </a:lnSpc>
              <a:spcBef>
                <a:spcPct val="0"/>
              </a:spcBef>
            </a:pP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نجمات -بطاقات - جدول</a:t>
            </a:r>
            <a:endParaRPr lang="en-US"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endParaRPr>
          </a:p>
        </p:txBody>
      </p:sp>
      <p:sp>
        <p:nvSpPr>
          <p:cNvPr id="42" name="TextBox 42"/>
          <p:cNvSpPr txBox="1"/>
          <p:nvPr/>
        </p:nvSpPr>
        <p:spPr>
          <a:xfrm>
            <a:off x="2588043" y="2970214"/>
            <a:ext cx="2121976" cy="573234"/>
          </a:xfrm>
          <a:prstGeom prst="rect">
            <a:avLst/>
          </a:prstGeom>
        </p:spPr>
        <p:txBody>
          <a:bodyPr lIns="0" tIns="0" rIns="0" bIns="0" rtlCol="0" anchor="t">
            <a:spAutoFit/>
          </a:bodyPr>
          <a:lstStyle/>
          <a:p>
            <a:pPr algn="ctr" rtl="1">
              <a:lnSpc>
                <a:spcPts val="4234"/>
              </a:lnSpc>
              <a:spcBef>
                <a:spcPct val="0"/>
              </a:spcBef>
            </a:pPr>
            <a:r>
              <a:rPr lang="ar-EG"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شكل العمل</a:t>
            </a:r>
          </a:p>
        </p:txBody>
      </p:sp>
      <p:sp>
        <p:nvSpPr>
          <p:cNvPr id="43" name="TextBox 43"/>
          <p:cNvSpPr txBox="1"/>
          <p:nvPr/>
        </p:nvSpPr>
        <p:spPr>
          <a:xfrm>
            <a:off x="2588043" y="3993899"/>
            <a:ext cx="2121976" cy="1127232"/>
          </a:xfrm>
          <a:prstGeom prst="rect">
            <a:avLst/>
          </a:prstGeom>
        </p:spPr>
        <p:txBody>
          <a:bodyPr lIns="0" tIns="0" rIns="0" bIns="0" rtlCol="0" anchor="t">
            <a:spAutoFit/>
          </a:bodyPr>
          <a:lstStyle/>
          <a:p>
            <a:pPr algn="ctr" rtl="1">
              <a:lnSpc>
                <a:spcPts val="4234"/>
              </a:lnSpc>
              <a:spcBef>
                <a:spcPct val="0"/>
              </a:spcBef>
            </a:pP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متواصل - جماعي </a:t>
            </a:r>
            <a:endPar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4" name="Rectangle 43">
            <a:extLst>
              <a:ext uri="{FF2B5EF4-FFF2-40B4-BE49-F238E27FC236}">
                <a16:creationId xmlns:a16="http://schemas.microsoft.com/office/drawing/2014/main" id="{81C441BC-881A-ED7E-CD0C-4D8DCDC31875}"/>
              </a:ext>
            </a:extLst>
          </p:cNvPr>
          <p:cNvSpPr/>
          <p:nvPr/>
        </p:nvSpPr>
        <p:spPr>
          <a:xfrm>
            <a:off x="-152400" y="-73461"/>
            <a:ext cx="18669000" cy="1735018"/>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2"/>
          <p:cNvSpPr/>
          <p:nvPr/>
        </p:nvSpPr>
        <p:spPr>
          <a:xfrm rot="-10800000">
            <a:off x="11211741" y="451287"/>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3" name="Freeform 34"/>
          <p:cNvSpPr/>
          <p:nvPr/>
        </p:nvSpPr>
        <p:spPr>
          <a:xfrm>
            <a:off x="16814308" y="1041320"/>
            <a:ext cx="722830" cy="793526"/>
          </a:xfrm>
          <a:custGeom>
            <a:avLst/>
            <a:gdLst/>
            <a:ahLst/>
            <a:cxnLst/>
            <a:rect l="l" t="t" r="r" b="b"/>
            <a:pathLst>
              <a:path w="722830" h="793526">
                <a:moveTo>
                  <a:pt x="0" y="0"/>
                </a:moveTo>
                <a:lnTo>
                  <a:pt x="722830" y="0"/>
                </a:lnTo>
                <a:lnTo>
                  <a:pt x="722830" y="793526"/>
                </a:lnTo>
                <a:lnTo>
                  <a:pt x="0" y="7935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4" name="TextBox 35"/>
          <p:cNvSpPr txBox="1"/>
          <p:nvPr/>
        </p:nvSpPr>
        <p:spPr>
          <a:xfrm>
            <a:off x="12887193" y="1058508"/>
            <a:ext cx="3557393" cy="866580"/>
          </a:xfrm>
          <a:prstGeom prst="rect">
            <a:avLst/>
          </a:prstGeom>
        </p:spPr>
        <p:txBody>
          <a:bodyPr lIns="0" tIns="0" rIns="0" bIns="0" rtlCol="0" anchor="t">
            <a:spAutoFit/>
          </a:bodyPr>
          <a:lstStyle/>
          <a:p>
            <a:pPr algn="ctr" rtl="1">
              <a:lnSpc>
                <a:spcPts val="7098"/>
              </a:lnSpc>
              <a:spcBef>
                <a:spcPct val="0"/>
              </a:spcBef>
            </a:pPr>
            <a:r>
              <a:rPr lang="ar-EG" sz="5070" b="1" dirty="0">
                <a:solidFill>
                  <a:srgbClr val="000000"/>
                </a:solidFill>
                <a:latin typeface="Traditional Arabic Bold"/>
                <a:ea typeface="Traditional Arabic Bold"/>
                <a:cs typeface="Traditional Arabic Bold"/>
                <a:sym typeface="Traditional Arabic Bold"/>
                <a:rtl/>
              </a:rPr>
              <a:t>نظام التحفيز</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TextBox 13"/>
          <p:cNvSpPr txBox="1"/>
          <p:nvPr/>
        </p:nvSpPr>
        <p:spPr>
          <a:xfrm>
            <a:off x="5140544" y="2845124"/>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p:cNvSpPr/>
          <p:nvPr/>
        </p:nvSpPr>
        <p:spPr>
          <a:xfrm rot="-10800000">
            <a:off x="4495800" y="4686300"/>
            <a:ext cx="9738946" cy="1826052"/>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5" name="TextBox 15"/>
          <p:cNvSpPr txBox="1"/>
          <p:nvPr/>
        </p:nvSpPr>
        <p:spPr>
          <a:xfrm>
            <a:off x="6340156" y="5114828"/>
            <a:ext cx="5681585" cy="971420"/>
          </a:xfrm>
          <a:prstGeom prst="rect">
            <a:avLst/>
          </a:prstGeom>
        </p:spPr>
        <p:txBody>
          <a:bodyPr lIns="0" tIns="0" rIns="0" bIns="0" rtlCol="0" anchor="t">
            <a:spAutoFit/>
          </a:bodyPr>
          <a:lstStyle/>
          <a:p>
            <a:pPr algn="ctr" rtl="1">
              <a:lnSpc>
                <a:spcPts val="6852"/>
              </a:lnSpc>
            </a:pPr>
            <a:r>
              <a:rPr lang="ar-EG" sz="80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برنامج اليوم الأول</a:t>
            </a:r>
          </a:p>
        </p:txBody>
      </p:sp>
      <p:sp>
        <p:nvSpPr>
          <p:cNvPr id="16" name="Rectangle 15">
            <a:extLst>
              <a:ext uri="{FF2B5EF4-FFF2-40B4-BE49-F238E27FC236}">
                <a16:creationId xmlns:a16="http://schemas.microsoft.com/office/drawing/2014/main" id="{5BEBD053-1CA7-4359-0DCD-972537369C74}"/>
              </a:ext>
            </a:extLst>
          </p:cNvPr>
          <p:cNvSpPr/>
          <p:nvPr/>
        </p:nvSpPr>
        <p:spPr>
          <a:xfrm>
            <a:off x="-152400" y="-73461"/>
            <a:ext cx="18669000" cy="1735018"/>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B8D3677-E5CA-7CA9-507C-22E04CB9A16C}"/>
              </a:ext>
            </a:extLst>
          </p:cNvPr>
          <p:cNvPicPr>
            <a:picLocks noChangeAspect="1"/>
          </p:cNvPicPr>
          <p:nvPr/>
        </p:nvPicPr>
        <p:blipFill>
          <a:blip r:embed="rId2">
            <a:extLst>
              <a:ext uri="{28A0092B-C50C-407E-A947-70E740481C1C}">
                <a14:useLocalDpi xmlns:a14="http://schemas.microsoft.com/office/drawing/2010/main" val="0"/>
              </a:ext>
            </a:extLst>
          </a:blip>
          <a:srcRect l="44897" t="4211" r="3412" b="46090"/>
          <a:stretch>
            <a:fillRect/>
          </a:stretch>
        </p:blipFill>
        <p:spPr>
          <a:xfrm>
            <a:off x="404077" y="255766"/>
            <a:ext cx="17350524" cy="9383534"/>
          </a:xfrm>
          <a:prstGeom prst="rect">
            <a:avLst/>
          </a:prstGeom>
        </p:spPr>
      </p:pic>
      <p:sp>
        <p:nvSpPr>
          <p:cNvPr id="2" name="Rectangle : coins arrondis 1">
            <a:extLst>
              <a:ext uri="{FF2B5EF4-FFF2-40B4-BE49-F238E27FC236}">
                <a16:creationId xmlns:a16="http://schemas.microsoft.com/office/drawing/2014/main" id="{EC914421-2D28-67DE-41E1-8E65B8E9D945}"/>
              </a:ext>
            </a:extLst>
          </p:cNvPr>
          <p:cNvSpPr/>
          <p:nvPr/>
        </p:nvSpPr>
        <p:spPr>
          <a:xfrm>
            <a:off x="609600" y="5295900"/>
            <a:ext cx="13182600" cy="3581400"/>
          </a:xfrm>
          <a:prstGeom prst="roundRect">
            <a:avLst>
              <a:gd name="adj" fmla="val 8967"/>
            </a:avLst>
          </a:prstGeom>
          <a:noFill/>
          <a:ln w="76200">
            <a:solidFill>
              <a:srgbClr val="065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74AE5F32-D515-9D46-AB0D-6A7C5FF5A033}"/>
              </a:ext>
            </a:extLst>
          </p:cNvPr>
          <p:cNvSpPr txBox="1"/>
          <p:nvPr/>
        </p:nvSpPr>
        <p:spPr>
          <a:xfrm>
            <a:off x="838200" y="571500"/>
            <a:ext cx="990600" cy="369332"/>
          </a:xfrm>
          <a:prstGeom prst="rect">
            <a:avLst/>
          </a:prstGeom>
          <a:noFill/>
        </p:spPr>
        <p:txBody>
          <a:bodyPr wrap="square" rtlCol="0">
            <a:spAutoFit/>
          </a:bodyPr>
          <a:lstStyle/>
          <a:p>
            <a:r>
              <a:rPr lang="fr-FR" dirty="0">
                <a:solidFill>
                  <a:srgbClr val="FFC000"/>
                </a:solidFill>
              </a:rPr>
              <a:t>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a:extLst>
            <a:ext uri="{FF2B5EF4-FFF2-40B4-BE49-F238E27FC236}">
              <a16:creationId xmlns:a16="http://schemas.microsoft.com/office/drawing/2014/main" id="{D9B485C9-71CF-7735-150D-2E627B4D5DBE}"/>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87E532D4-BDDA-24C9-AC11-7FA8EA05F953}"/>
              </a:ext>
            </a:extLst>
          </p:cNvPr>
          <p:cNvPicPr>
            <a:picLocks noChangeAspect="1"/>
          </p:cNvPicPr>
          <p:nvPr/>
        </p:nvPicPr>
        <p:blipFill>
          <a:blip r:embed="rId2">
            <a:extLst>
              <a:ext uri="{28A0092B-C50C-407E-A947-70E740481C1C}">
                <a14:useLocalDpi xmlns:a14="http://schemas.microsoft.com/office/drawing/2010/main" val="0"/>
              </a:ext>
            </a:extLst>
          </a:blip>
          <a:srcRect l="44791" t="53184" r="3518" b="3228"/>
          <a:stretch>
            <a:fillRect/>
          </a:stretch>
        </p:blipFill>
        <p:spPr>
          <a:xfrm>
            <a:off x="227758" y="1524000"/>
            <a:ext cx="17832483" cy="8458200"/>
          </a:xfrm>
          <a:prstGeom prst="rect">
            <a:avLst/>
          </a:prstGeom>
        </p:spPr>
      </p:pic>
      <p:sp>
        <p:nvSpPr>
          <p:cNvPr id="3" name="Rectangle : coins arrondis 2">
            <a:extLst>
              <a:ext uri="{FF2B5EF4-FFF2-40B4-BE49-F238E27FC236}">
                <a16:creationId xmlns:a16="http://schemas.microsoft.com/office/drawing/2014/main" id="{A2940C69-6735-C166-F486-EFA5EB96D970}"/>
              </a:ext>
            </a:extLst>
          </p:cNvPr>
          <p:cNvSpPr/>
          <p:nvPr/>
        </p:nvSpPr>
        <p:spPr>
          <a:xfrm>
            <a:off x="609600" y="1866900"/>
            <a:ext cx="13182600" cy="4572000"/>
          </a:xfrm>
          <a:prstGeom prst="roundRect">
            <a:avLst>
              <a:gd name="adj" fmla="val 8967"/>
            </a:avLst>
          </a:prstGeom>
          <a:noFill/>
          <a:ln w="76200">
            <a:solidFill>
              <a:srgbClr val="0655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559D377F-58AD-5E41-0782-DA6A3231E358}"/>
              </a:ext>
            </a:extLst>
          </p:cNvPr>
          <p:cNvSpPr txBox="1"/>
          <p:nvPr/>
        </p:nvSpPr>
        <p:spPr>
          <a:xfrm>
            <a:off x="838200" y="571500"/>
            <a:ext cx="990600" cy="369332"/>
          </a:xfrm>
          <a:prstGeom prst="rect">
            <a:avLst/>
          </a:prstGeom>
          <a:noFill/>
        </p:spPr>
        <p:txBody>
          <a:bodyPr wrap="square" rtlCol="0">
            <a:spAutoFit/>
          </a:bodyPr>
          <a:lstStyle/>
          <a:p>
            <a:r>
              <a:rPr lang="fr-FR" dirty="0">
                <a:solidFill>
                  <a:srgbClr val="FFC000"/>
                </a:solidFill>
              </a:rPr>
              <a:t>2/2</a:t>
            </a:r>
          </a:p>
        </p:txBody>
      </p:sp>
    </p:spTree>
    <p:extLst>
      <p:ext uri="{BB962C8B-B14F-4D97-AF65-F5344CB8AC3E}">
        <p14:creationId xmlns:p14="http://schemas.microsoft.com/office/powerpoint/2010/main" val="721525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5CEBCD1-84E2-93B0-A511-755C1270BD67}"/>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Freeform 13"/>
          <p:cNvSpPr/>
          <p:nvPr/>
        </p:nvSpPr>
        <p:spPr>
          <a:xfrm rot="-10800000">
            <a:off x="2700350" y="3946515"/>
            <a:ext cx="12887299" cy="2258352"/>
          </a:xfrm>
          <a:custGeom>
            <a:avLst/>
            <a:gdLst/>
            <a:ahLst/>
            <a:cxnLst/>
            <a:rect l="l" t="t" r="r" b="b"/>
            <a:pathLst>
              <a:path w="11096371" h="2080570">
                <a:moveTo>
                  <a:pt x="0" y="0"/>
                </a:moveTo>
                <a:lnTo>
                  <a:pt x="11096372" y="0"/>
                </a:lnTo>
                <a:lnTo>
                  <a:pt x="11096372"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l" defTabSz="914400" rtl="0" eaLnBrk="1" latinLnBrk="0" hangingPunct="1"/>
            <a:endParaRPr lang="fr-FR"/>
          </a:p>
        </p:txBody>
      </p:sp>
      <p:sp>
        <p:nvSpPr>
          <p:cNvPr id="15" name="TextBox 15"/>
          <p:cNvSpPr txBox="1"/>
          <p:nvPr/>
        </p:nvSpPr>
        <p:spPr>
          <a:xfrm>
            <a:off x="3973570" y="81495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16" name="TextBox 16"/>
          <p:cNvSpPr txBox="1"/>
          <p:nvPr/>
        </p:nvSpPr>
        <p:spPr>
          <a:xfrm>
            <a:off x="3120027" y="4638070"/>
            <a:ext cx="9997930" cy="875240"/>
          </a:xfrm>
          <a:prstGeom prst="rect">
            <a:avLst/>
          </a:prstGeom>
        </p:spPr>
        <p:txBody>
          <a:bodyPr wrap="square" lIns="0" tIns="0" rIns="0" bIns="0" rtlCol="0" anchor="t">
            <a:spAutoFit/>
          </a:bodyPr>
          <a:lstStyle/>
          <a:p>
            <a:pPr algn="ctr" rtl="1">
              <a:lnSpc>
                <a:spcPts val="5883"/>
              </a:lnSpc>
            </a:pPr>
            <a:r>
              <a:rPr lang="ar-EG" sz="7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دواعي تبني نموذج مؤسسات الريادة؟</a:t>
            </a:r>
          </a:p>
        </p:txBody>
      </p:sp>
      <p:sp>
        <p:nvSpPr>
          <p:cNvPr id="17" name="TextBox 17"/>
          <p:cNvSpPr txBox="1"/>
          <p:nvPr/>
        </p:nvSpPr>
        <p:spPr>
          <a:xfrm>
            <a:off x="13339873" y="3263677"/>
            <a:ext cx="1936213" cy="2941190"/>
          </a:xfrm>
          <a:prstGeom prst="rect">
            <a:avLst/>
          </a:prstGeom>
        </p:spPr>
        <p:txBody>
          <a:bodyPr lIns="0" tIns="0" rIns="0" bIns="0" rtlCol="0" anchor="t">
            <a:spAutoFit/>
          </a:bodyPr>
          <a:lstStyle/>
          <a:p>
            <a:pPr algn="ctr">
              <a:lnSpc>
                <a:spcPts val="24472"/>
              </a:lnSpc>
            </a:pPr>
            <a:r>
              <a:rPr lang="en-US" sz="12700" b="1" dirty="0">
                <a:solidFill>
                  <a:srgbClr val="FFFFFF"/>
                </a:solidFill>
                <a:latin typeface="IBM Plex Sans Arabic Bold"/>
                <a:ea typeface="IBM Plex Sans Arabic Bold"/>
                <a:cs typeface="IBM Plex Sans Arabic Bold"/>
                <a:sym typeface="IBM Plex Sans Arabic Bold"/>
              </a:rPr>
              <a:t>1</a:t>
            </a:r>
          </a:p>
        </p:txBody>
      </p:sp>
      <p:sp>
        <p:nvSpPr>
          <p:cNvPr id="18" name="TextBox 18"/>
          <p:cNvSpPr txBox="1"/>
          <p:nvPr/>
        </p:nvSpPr>
        <p:spPr>
          <a:xfrm>
            <a:off x="3471654" y="6692427"/>
            <a:ext cx="10836325" cy="1531830"/>
          </a:xfrm>
          <a:prstGeom prst="rect">
            <a:avLst/>
          </a:prstGeom>
        </p:spPr>
        <p:txBody>
          <a:bodyPr wrap="square" lIns="0" tIns="0" rIns="0" bIns="0" rtlCol="0" anchor="t">
            <a:spAutoFit/>
          </a:bodyPr>
          <a:lstStyle/>
          <a:p>
            <a:pPr algn="ctr" rtl="1">
              <a:lnSpc>
                <a:spcPts val="5883"/>
              </a:lnSpc>
            </a:pPr>
            <a:r>
              <a:rPr lang="ar-EG" sz="5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قراءة في نتائج الروائز الوطنية و الدولية حول وضعية التعلمات في المدرسة المغربية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76EE35-FDBE-A074-C6BF-B68932C82766}"/>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0" name="Freeform 10"/>
          <p:cNvSpPr/>
          <p:nvPr/>
        </p:nvSpPr>
        <p:spPr>
          <a:xfrm>
            <a:off x="9682653" y="2630014"/>
            <a:ext cx="7271181" cy="979962"/>
          </a:xfrm>
          <a:custGeom>
            <a:avLst/>
            <a:gdLst/>
            <a:ahLst/>
            <a:cxnLst/>
            <a:rect l="l" t="t" r="r" b="b"/>
            <a:pathLst>
              <a:path w="7049824" h="998725">
                <a:moveTo>
                  <a:pt x="0" y="0"/>
                </a:moveTo>
                <a:lnTo>
                  <a:pt x="7049824" y="0"/>
                </a:lnTo>
                <a:lnTo>
                  <a:pt x="7049824" y="998725"/>
                </a:lnTo>
                <a:lnTo>
                  <a:pt x="0" y="9987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3600" b="1">
              <a:latin typeface="Microsoft Uighur" panose="02000000000000000000" pitchFamily="2" charset="-78"/>
              <a:cs typeface="Microsoft Uighur" panose="02000000000000000000" pitchFamily="2" charset="-78"/>
            </a:endParaRPr>
          </a:p>
        </p:txBody>
      </p:sp>
      <p:sp>
        <p:nvSpPr>
          <p:cNvPr id="14" name="Freeform 14"/>
          <p:cNvSpPr/>
          <p:nvPr/>
        </p:nvSpPr>
        <p:spPr>
          <a:xfrm>
            <a:off x="1104631" y="4428401"/>
            <a:ext cx="5479464" cy="4248503"/>
          </a:xfrm>
          <a:custGeom>
            <a:avLst/>
            <a:gdLst/>
            <a:ahLst/>
            <a:cxnLst/>
            <a:rect l="l" t="t" r="r" b="b"/>
            <a:pathLst>
              <a:path w="5479464" h="4248503">
                <a:moveTo>
                  <a:pt x="0" y="0"/>
                </a:moveTo>
                <a:lnTo>
                  <a:pt x="5479464" y="0"/>
                </a:lnTo>
                <a:lnTo>
                  <a:pt x="5479464" y="4248503"/>
                </a:lnTo>
                <a:lnTo>
                  <a:pt x="0" y="4248503"/>
                </a:lnTo>
                <a:lnTo>
                  <a:pt x="0" y="0"/>
                </a:lnTo>
                <a:close/>
              </a:path>
            </a:pathLst>
          </a:custGeom>
          <a:blipFill>
            <a:blip r:embed="rId7"/>
            <a:stretch>
              <a:fillRect l="-8603" t="-52873" r="-29667" b="-28868"/>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5" name="Freeform 15"/>
          <p:cNvSpPr/>
          <p:nvPr/>
        </p:nvSpPr>
        <p:spPr>
          <a:xfrm>
            <a:off x="1127211" y="8794628"/>
            <a:ext cx="5020407" cy="985255"/>
          </a:xfrm>
          <a:custGeom>
            <a:avLst/>
            <a:gdLst/>
            <a:ahLst/>
            <a:cxnLst/>
            <a:rect l="l" t="t" r="r" b="b"/>
            <a:pathLst>
              <a:path w="5020407" h="985255">
                <a:moveTo>
                  <a:pt x="0" y="0"/>
                </a:moveTo>
                <a:lnTo>
                  <a:pt x="5020406" y="0"/>
                </a:lnTo>
                <a:lnTo>
                  <a:pt x="5020406" y="985255"/>
                </a:lnTo>
                <a:lnTo>
                  <a:pt x="0" y="985255"/>
                </a:lnTo>
                <a:lnTo>
                  <a:pt x="0" y="0"/>
                </a:lnTo>
                <a:close/>
              </a:path>
            </a:pathLst>
          </a:custGeom>
          <a:blipFill>
            <a:blip>
              <a:alphaModFix amt="43000"/>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6" name="Freeform 16"/>
          <p:cNvSpPr/>
          <p:nvPr/>
        </p:nvSpPr>
        <p:spPr>
          <a:xfrm>
            <a:off x="10138659" y="8555911"/>
            <a:ext cx="6234874" cy="1223594"/>
          </a:xfrm>
          <a:custGeom>
            <a:avLst/>
            <a:gdLst/>
            <a:ahLst/>
            <a:cxnLst/>
            <a:rect l="l" t="t" r="r" b="b"/>
            <a:pathLst>
              <a:path w="6234874" h="1223594">
                <a:moveTo>
                  <a:pt x="0" y="0"/>
                </a:moveTo>
                <a:lnTo>
                  <a:pt x="6234874" y="0"/>
                </a:lnTo>
                <a:lnTo>
                  <a:pt x="6234874" y="1223594"/>
                </a:lnTo>
                <a:lnTo>
                  <a:pt x="0" y="1223594"/>
                </a:lnTo>
                <a:lnTo>
                  <a:pt x="0" y="0"/>
                </a:lnTo>
                <a:close/>
              </a:path>
            </a:pathLst>
          </a:custGeom>
          <a:blipFill>
            <a:blip>
              <a:alphaModFix amt="43000"/>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7" name="Freeform 17"/>
          <p:cNvSpPr/>
          <p:nvPr/>
        </p:nvSpPr>
        <p:spPr>
          <a:xfrm>
            <a:off x="3359751" y="3812014"/>
            <a:ext cx="2558403" cy="502087"/>
          </a:xfrm>
          <a:custGeom>
            <a:avLst/>
            <a:gdLst/>
            <a:ahLst/>
            <a:cxnLst/>
            <a:rect l="l" t="t" r="r" b="b"/>
            <a:pathLst>
              <a:path w="2558403" h="502087">
                <a:moveTo>
                  <a:pt x="0" y="0"/>
                </a:moveTo>
                <a:lnTo>
                  <a:pt x="2558403" y="0"/>
                </a:lnTo>
                <a:lnTo>
                  <a:pt x="2558403" y="502087"/>
                </a:lnTo>
                <a:lnTo>
                  <a:pt x="0" y="502087"/>
                </a:lnTo>
                <a:lnTo>
                  <a:pt x="0" y="0"/>
                </a:lnTo>
                <a:close/>
              </a:path>
            </a:pathLst>
          </a:custGeom>
          <a:blipFill>
            <a:blip>
              <a:alphaModFix amt="43000"/>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8" name="Freeform 18"/>
          <p:cNvSpPr/>
          <p:nvPr/>
        </p:nvSpPr>
        <p:spPr>
          <a:xfrm>
            <a:off x="12026870" y="3785543"/>
            <a:ext cx="3182087" cy="624485"/>
          </a:xfrm>
          <a:custGeom>
            <a:avLst/>
            <a:gdLst/>
            <a:ahLst/>
            <a:cxnLst/>
            <a:rect l="l" t="t" r="r" b="b"/>
            <a:pathLst>
              <a:path w="3182087" h="624485">
                <a:moveTo>
                  <a:pt x="0" y="0"/>
                </a:moveTo>
                <a:lnTo>
                  <a:pt x="3182088" y="0"/>
                </a:lnTo>
                <a:lnTo>
                  <a:pt x="3182088" y="624484"/>
                </a:lnTo>
                <a:lnTo>
                  <a:pt x="0" y="624484"/>
                </a:lnTo>
                <a:lnTo>
                  <a:pt x="0" y="0"/>
                </a:lnTo>
                <a:close/>
              </a:path>
            </a:pathLst>
          </a:custGeom>
          <a:blipFill>
            <a:blip>
              <a:alphaModFix amt="43000"/>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9" name="Freeform 19"/>
          <p:cNvSpPr/>
          <p:nvPr/>
        </p:nvSpPr>
        <p:spPr>
          <a:xfrm>
            <a:off x="9809941" y="4771977"/>
            <a:ext cx="7449359" cy="3645476"/>
          </a:xfrm>
          <a:custGeom>
            <a:avLst/>
            <a:gdLst/>
            <a:ahLst/>
            <a:cxnLst/>
            <a:rect l="l" t="t" r="r" b="b"/>
            <a:pathLst>
              <a:path w="6977934" h="3227294">
                <a:moveTo>
                  <a:pt x="0" y="0"/>
                </a:moveTo>
                <a:lnTo>
                  <a:pt x="6977934" y="0"/>
                </a:lnTo>
                <a:lnTo>
                  <a:pt x="6977934" y="3227295"/>
                </a:lnTo>
                <a:lnTo>
                  <a:pt x="0" y="3227295"/>
                </a:lnTo>
                <a:lnTo>
                  <a:pt x="0" y="0"/>
                </a:lnTo>
                <a:close/>
              </a:path>
            </a:pathLst>
          </a:custGeom>
          <a:blipFill>
            <a:blip r:embed="rId9"/>
            <a:stretch>
              <a:fillRect/>
            </a:stretch>
          </a:blipFill>
        </p:spPr>
        <p:txBody>
          <a:bodyPr/>
          <a:lstStyle/>
          <a:p>
            <a:endParaRPr lang="fr-FR" sz="4000" b="1">
              <a:latin typeface="Microsoft Uighur" panose="02000000000000000000" pitchFamily="2" charset="-78"/>
              <a:cs typeface="Microsoft Uighur" panose="02000000000000000000" pitchFamily="2" charset="-78"/>
            </a:endParaRPr>
          </a:p>
        </p:txBody>
      </p:sp>
      <p:sp>
        <p:nvSpPr>
          <p:cNvPr id="21" name="TextBox 21"/>
          <p:cNvSpPr txBox="1"/>
          <p:nvPr/>
        </p:nvSpPr>
        <p:spPr>
          <a:xfrm>
            <a:off x="10222161" y="8833727"/>
            <a:ext cx="6067869" cy="782265"/>
          </a:xfrm>
          <a:prstGeom prst="rect">
            <a:avLst/>
          </a:prstGeom>
        </p:spPr>
        <p:txBody>
          <a:bodyPr wrap="square" lIns="0" tIns="0" rIns="0" bIns="0" rtlCol="0" anchor="t">
            <a:spAutoFit/>
          </a:bodyPr>
          <a:lstStyle/>
          <a:p>
            <a:pPr algn="ctr" rtl="1">
              <a:lnSpc>
                <a:spcPts val="2800"/>
              </a:lnSpc>
            </a:pPr>
            <a:r>
              <a:rPr lang="en-US"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30%</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من تلاميذ التعليم العمومي فقط يتحكمون في المقرر الدراسي عند استكمال التعليم الابتدائي</a:t>
            </a:r>
          </a:p>
        </p:txBody>
      </p:sp>
      <p:sp>
        <p:nvSpPr>
          <p:cNvPr id="22" name="Freeform 22"/>
          <p:cNvSpPr/>
          <p:nvPr/>
        </p:nvSpPr>
        <p:spPr>
          <a:xfrm rot="-10800000">
            <a:off x="304803" y="2635499"/>
            <a:ext cx="8300539" cy="1018825"/>
          </a:xfrm>
          <a:custGeom>
            <a:avLst/>
            <a:gdLst/>
            <a:ahLst/>
            <a:cxnLst/>
            <a:rect l="l" t="t" r="r" b="b"/>
            <a:pathLst>
              <a:path w="7049824" h="998725">
                <a:moveTo>
                  <a:pt x="0" y="0"/>
                </a:moveTo>
                <a:lnTo>
                  <a:pt x="7049824" y="0"/>
                </a:lnTo>
                <a:lnTo>
                  <a:pt x="7049824" y="998725"/>
                </a:lnTo>
                <a:lnTo>
                  <a:pt x="0" y="9987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3600" b="1">
              <a:latin typeface="Microsoft Uighur" panose="02000000000000000000" pitchFamily="2" charset="-78"/>
              <a:cs typeface="Microsoft Uighur" panose="02000000000000000000" pitchFamily="2" charset="-78"/>
            </a:endParaRPr>
          </a:p>
        </p:txBody>
      </p:sp>
      <p:sp>
        <p:nvSpPr>
          <p:cNvPr id="23" name="TextBox 23"/>
          <p:cNvSpPr txBox="1"/>
          <p:nvPr/>
        </p:nvSpPr>
        <p:spPr>
          <a:xfrm>
            <a:off x="420958" y="2822308"/>
            <a:ext cx="6399663" cy="1020151"/>
          </a:xfrm>
          <a:prstGeom prst="rect">
            <a:avLst/>
          </a:prstGeom>
        </p:spPr>
        <p:txBody>
          <a:bodyPr wrap="square" lIns="0" tIns="0" rIns="0" bIns="0" rtlCol="0" anchor="t">
            <a:spAutoFit/>
          </a:bodyPr>
          <a:lstStyle/>
          <a:p>
            <a:pPr algn="ctr">
              <a:lnSpc>
                <a:spcPts val="2509"/>
              </a:lnSpc>
            </a:pPr>
            <a:r>
              <a:rPr lang="en-US"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PISA 2018</a:t>
            </a:r>
          </a:p>
          <a:p>
            <a:pPr algn="ctr">
              <a:lnSpc>
                <a:spcPts val="2509"/>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نسبة التلاميذ المتوفرين على الحد الأدنى من الكفايات</a:t>
            </a:r>
          </a:p>
          <a:p>
            <a:pPr algn="ctr">
              <a:lnSpc>
                <a:spcPts val="2509"/>
              </a:lnSpc>
            </a:pPr>
            <a:endPar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4" name="TextBox 24"/>
          <p:cNvSpPr txBox="1"/>
          <p:nvPr/>
        </p:nvSpPr>
        <p:spPr>
          <a:xfrm>
            <a:off x="11703906" y="2770061"/>
            <a:ext cx="4669627" cy="1176604"/>
          </a:xfrm>
          <a:prstGeom prst="rect">
            <a:avLst/>
          </a:prstGeom>
        </p:spPr>
        <p:txBody>
          <a:bodyPr wrap="square" lIns="0" tIns="0" rIns="0" bIns="0" rtlCol="0" anchor="t">
            <a:spAutoFit/>
          </a:bodyPr>
          <a:lstStyle/>
          <a:p>
            <a:pPr algn="ctr">
              <a:lnSpc>
                <a:spcPts val="2853"/>
              </a:lnSpc>
            </a:pPr>
            <a:r>
              <a:rPr lang="en-US"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PNEA 2019</a:t>
            </a:r>
          </a:p>
          <a:p>
            <a:pPr algn="ctr">
              <a:lnSpc>
                <a:spcPts val="2853"/>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البرنامج الوطني لتقييم المكتسبات</a:t>
            </a:r>
          </a:p>
          <a:p>
            <a:pPr algn="ctr">
              <a:lnSpc>
                <a:spcPts val="2853"/>
              </a:lnSpc>
            </a:pPr>
            <a:endPar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5" name="TextBox 25"/>
          <p:cNvSpPr txBox="1"/>
          <p:nvPr/>
        </p:nvSpPr>
        <p:spPr>
          <a:xfrm>
            <a:off x="1674349" y="8967858"/>
            <a:ext cx="3903687" cy="782265"/>
          </a:xfrm>
          <a:prstGeom prst="rect">
            <a:avLst/>
          </a:prstGeom>
        </p:spPr>
        <p:txBody>
          <a:bodyPr lIns="0" tIns="0" rIns="0" bIns="0" rtlCol="0" anchor="t">
            <a:spAutoFit/>
          </a:bodyPr>
          <a:lstStyle/>
          <a:p>
            <a:pPr algn="ctr" rtl="1">
              <a:lnSpc>
                <a:spcPts val="2800"/>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يحتل المغرب المرتبة </a:t>
            </a:r>
            <a:r>
              <a:rPr lang="en-US"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75</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من أصل </a:t>
            </a:r>
            <a:r>
              <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79</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دولة</a:t>
            </a:r>
          </a:p>
        </p:txBody>
      </p:sp>
      <p:sp>
        <p:nvSpPr>
          <p:cNvPr id="26" name="TextBox 26"/>
          <p:cNvSpPr txBox="1"/>
          <p:nvPr/>
        </p:nvSpPr>
        <p:spPr>
          <a:xfrm>
            <a:off x="3844363" y="3905788"/>
            <a:ext cx="1465929" cy="423193"/>
          </a:xfrm>
          <a:prstGeom prst="rect">
            <a:avLst/>
          </a:prstGeom>
        </p:spPr>
        <p:txBody>
          <a:bodyPr wrap="square" lIns="0" tIns="0" rIns="0" bIns="0" rtlCol="0" anchor="t">
            <a:spAutoFit/>
          </a:bodyPr>
          <a:lstStyle/>
          <a:p>
            <a:pPr algn="ctr" rtl="1">
              <a:lnSpc>
                <a:spcPts val="2800"/>
              </a:lnSpc>
            </a:pPr>
            <a:r>
              <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القراءة</a:t>
            </a:r>
          </a:p>
        </p:txBody>
      </p:sp>
      <p:sp>
        <p:nvSpPr>
          <p:cNvPr id="27" name="TextBox 27"/>
          <p:cNvSpPr txBox="1"/>
          <p:nvPr/>
        </p:nvSpPr>
        <p:spPr>
          <a:xfrm>
            <a:off x="12201457" y="3905788"/>
            <a:ext cx="2585320" cy="423193"/>
          </a:xfrm>
          <a:prstGeom prst="rect">
            <a:avLst/>
          </a:prstGeom>
        </p:spPr>
        <p:txBody>
          <a:bodyPr wrap="square" lIns="0" tIns="0" rIns="0" bIns="0" rtlCol="0" anchor="t">
            <a:spAutoFit/>
          </a:bodyPr>
          <a:lstStyle/>
          <a:p>
            <a:pPr algn="ctr" rtl="1">
              <a:lnSpc>
                <a:spcPts val="2800"/>
              </a:lnSpc>
            </a:pPr>
            <a:r>
              <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استكمال الابتدائي</a:t>
            </a:r>
          </a:p>
        </p:txBody>
      </p:sp>
      <p:sp>
        <p:nvSpPr>
          <p:cNvPr id="28" name="AutoShape 28"/>
          <p:cNvSpPr/>
          <p:nvPr/>
        </p:nvSpPr>
        <p:spPr>
          <a:xfrm flipV="1">
            <a:off x="9144000" y="2849358"/>
            <a:ext cx="0" cy="6492240"/>
          </a:xfrm>
          <a:prstGeom prst="line">
            <a:avLst/>
          </a:prstGeom>
          <a:ln w="38100" cap="flat">
            <a:solidFill>
              <a:srgbClr val="000000">
                <a:alpha val="27843"/>
              </a:srgbClr>
            </a:solidFill>
            <a:prstDash val="solid"/>
            <a:headEnd type="diamond" w="lg" len="lg"/>
            <a:tailEnd type="diamond" w="lg" len="lg"/>
          </a:ln>
        </p:spPr>
        <p:txBody>
          <a:bodyPr/>
          <a:lstStyle/>
          <a:p>
            <a:endParaRPr lang="fr-FR" sz="3600" b="1">
              <a:latin typeface="Microsoft Uighur" panose="02000000000000000000" pitchFamily="2" charset="-78"/>
              <a:cs typeface="Microsoft Uighur" panose="02000000000000000000" pitchFamily="2" charset="-78"/>
            </a:endParaRPr>
          </a:p>
        </p:txBody>
      </p:sp>
      <p:sp>
        <p:nvSpPr>
          <p:cNvPr id="29" name="TextBox 29"/>
          <p:cNvSpPr txBox="1"/>
          <p:nvPr/>
        </p:nvSpPr>
        <p:spPr>
          <a:xfrm>
            <a:off x="5628328" y="1445290"/>
            <a:ext cx="6398542" cy="502061"/>
          </a:xfrm>
          <a:prstGeom prst="rect">
            <a:avLst/>
          </a:prstGeom>
        </p:spPr>
        <p:txBody>
          <a:bodyPr wrap="square" lIns="0" tIns="0" rIns="0" bIns="0" rtlCol="0" anchor="t">
            <a:spAutoFit/>
          </a:bodyPr>
          <a:lstStyle/>
          <a:p>
            <a:pPr algn="r" rtl="1">
              <a:lnSpc>
                <a:spcPts val="3280"/>
              </a:lnSpc>
            </a:pPr>
            <a:r>
              <a:rPr lang="en-US"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1</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في التقييمات الوطنية والدولية</a:t>
            </a:r>
          </a:p>
        </p:txBody>
      </p:sp>
      <p:sp>
        <p:nvSpPr>
          <p:cNvPr id="5" name="TextBox 15">
            <a:extLst>
              <a:ext uri="{FF2B5EF4-FFF2-40B4-BE49-F238E27FC236}">
                <a16:creationId xmlns:a16="http://schemas.microsoft.com/office/drawing/2014/main" id="{117AAEE5-58F6-5B54-A4B3-69C7358BFF67}"/>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15AF78-9FF3-53DE-E472-0C047B617207}"/>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sp>
        <p:nvSpPr>
          <p:cNvPr id="10" name="Freeform 10"/>
          <p:cNvSpPr/>
          <p:nvPr/>
        </p:nvSpPr>
        <p:spPr>
          <a:xfrm>
            <a:off x="1028700" y="2612888"/>
            <a:ext cx="15878594" cy="7044299"/>
          </a:xfrm>
          <a:custGeom>
            <a:avLst/>
            <a:gdLst/>
            <a:ahLst/>
            <a:cxnLst/>
            <a:rect l="l" t="t" r="r" b="b"/>
            <a:pathLst>
              <a:path w="15878594" h="7044299">
                <a:moveTo>
                  <a:pt x="0" y="0"/>
                </a:moveTo>
                <a:lnTo>
                  <a:pt x="15878594" y="0"/>
                </a:lnTo>
                <a:lnTo>
                  <a:pt x="15878594" y="7044299"/>
                </a:lnTo>
                <a:lnTo>
                  <a:pt x="0" y="7044299"/>
                </a:lnTo>
                <a:lnTo>
                  <a:pt x="0" y="0"/>
                </a:lnTo>
                <a:close/>
              </a:path>
            </a:pathLst>
          </a:custGeom>
          <a: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t="-22211" b="-919"/>
            </a:stretch>
          </a:blipFill>
        </p:spPr>
        <p:txBody>
          <a:bodyPr/>
          <a:lstStyle/>
          <a:p>
            <a:endParaRPr lang="fr-FR"/>
          </a:p>
        </p:txBody>
      </p:sp>
      <p:sp>
        <p:nvSpPr>
          <p:cNvPr id="5" name="TextBox 29">
            <a:extLst>
              <a:ext uri="{FF2B5EF4-FFF2-40B4-BE49-F238E27FC236}">
                <a16:creationId xmlns:a16="http://schemas.microsoft.com/office/drawing/2014/main" id="{547B4D8E-DB6C-CC2E-ECF4-666E62442EC8}"/>
              </a:ext>
            </a:extLst>
          </p:cNvPr>
          <p:cNvSpPr txBox="1"/>
          <p:nvPr/>
        </p:nvSpPr>
        <p:spPr>
          <a:xfrm>
            <a:off x="5628328" y="1445290"/>
            <a:ext cx="6398542" cy="502061"/>
          </a:xfrm>
          <a:prstGeom prst="rect">
            <a:avLst/>
          </a:prstGeom>
        </p:spPr>
        <p:txBody>
          <a:bodyPr wrap="square" lIns="0" tIns="0" rIns="0" bIns="0" rtlCol="0" anchor="t">
            <a:spAutoFit/>
          </a:bodyPr>
          <a:lstStyle/>
          <a:p>
            <a:pPr algn="r" rtl="1">
              <a:lnSpc>
                <a:spcPts val="3280"/>
              </a:lnSpc>
            </a:pPr>
            <a:r>
              <a:rPr lang="en-US"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1</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في التقييمات الوطنية والدولية</a:t>
            </a:r>
          </a:p>
        </p:txBody>
      </p:sp>
      <p:sp>
        <p:nvSpPr>
          <p:cNvPr id="13" name="TextBox 15">
            <a:extLst>
              <a:ext uri="{FF2B5EF4-FFF2-40B4-BE49-F238E27FC236}">
                <a16:creationId xmlns:a16="http://schemas.microsoft.com/office/drawing/2014/main" id="{BF55D8C5-1EC1-F7B4-AE83-EC365B6489ED}"/>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8EE47AE-7356-A328-2BF2-B7EFEE9D2A99}"/>
              </a:ext>
            </a:extLst>
          </p:cNvPr>
          <p:cNvSpPr/>
          <p:nvPr/>
        </p:nvSpPr>
        <p:spPr>
          <a:xfrm>
            <a:off x="0" y="-7750"/>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0" name="Freeform 10"/>
          <p:cNvSpPr/>
          <p:nvPr/>
        </p:nvSpPr>
        <p:spPr>
          <a:xfrm>
            <a:off x="9949081" y="2761926"/>
            <a:ext cx="8016105" cy="4096750"/>
          </a:xfrm>
          <a:custGeom>
            <a:avLst/>
            <a:gdLst/>
            <a:ahLst/>
            <a:cxnLst/>
            <a:rect l="l" t="t" r="r" b="b"/>
            <a:pathLst>
              <a:path w="6352856" h="2804916">
                <a:moveTo>
                  <a:pt x="0" y="0"/>
                </a:moveTo>
                <a:lnTo>
                  <a:pt x="6352856" y="0"/>
                </a:lnTo>
                <a:lnTo>
                  <a:pt x="6352856" y="2804916"/>
                </a:lnTo>
                <a:lnTo>
                  <a:pt x="0" y="2804916"/>
                </a:lnTo>
                <a:lnTo>
                  <a:pt x="0" y="0"/>
                </a:lnTo>
                <a:close/>
              </a:path>
            </a:pathLst>
          </a:custGeom>
          <a:blipFill>
            <a:blip r:embed="rId6"/>
            <a:stretch>
              <a:fillRect/>
            </a:stretch>
          </a:blipFill>
        </p:spPr>
        <p:txBody>
          <a:bodyPr/>
          <a:lstStyle/>
          <a:p>
            <a:pPr marL="0" algn="ctr" defTabSz="914400" rtl="0" eaLnBrk="1" latinLnBrk="0" hangingPunct="1">
              <a:lnSpc>
                <a:spcPts val="3639"/>
              </a:lnSpc>
            </a:pPr>
            <a:endParaRPr lang="ar-MA" sz="40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1" name="Freeform 11"/>
          <p:cNvSpPr/>
          <p:nvPr/>
        </p:nvSpPr>
        <p:spPr>
          <a:xfrm>
            <a:off x="1076460" y="2698989"/>
            <a:ext cx="8296140" cy="4009974"/>
          </a:xfrm>
          <a:custGeom>
            <a:avLst/>
            <a:gdLst/>
            <a:ahLst/>
            <a:cxnLst/>
            <a:rect l="l" t="t" r="r" b="b"/>
            <a:pathLst>
              <a:path w="6403518" h="2827284">
                <a:moveTo>
                  <a:pt x="0" y="0"/>
                </a:moveTo>
                <a:lnTo>
                  <a:pt x="6403517" y="0"/>
                </a:lnTo>
                <a:lnTo>
                  <a:pt x="6403517" y="2827284"/>
                </a:lnTo>
                <a:lnTo>
                  <a:pt x="0" y="2827284"/>
                </a:lnTo>
                <a:lnTo>
                  <a:pt x="0" y="0"/>
                </a:lnTo>
                <a:close/>
              </a:path>
            </a:pathLst>
          </a:custGeom>
          <a:blipFill>
            <a:blip r:embed="rId7"/>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12" name="Freeform 12"/>
          <p:cNvSpPr/>
          <p:nvPr/>
        </p:nvSpPr>
        <p:spPr>
          <a:xfrm>
            <a:off x="2894235" y="7410342"/>
            <a:ext cx="14109692" cy="2061680"/>
          </a:xfrm>
          <a:custGeom>
            <a:avLst/>
            <a:gdLst/>
            <a:ahLst/>
            <a:cxnLst/>
            <a:rect l="l" t="t" r="r" b="b"/>
            <a:pathLst>
              <a:path w="14716432" h="2401209">
                <a:moveTo>
                  <a:pt x="0" y="0"/>
                </a:moveTo>
                <a:lnTo>
                  <a:pt x="14716432" y="0"/>
                </a:lnTo>
                <a:lnTo>
                  <a:pt x="14716432" y="2401210"/>
                </a:lnTo>
                <a:lnTo>
                  <a:pt x="0" y="2401210"/>
                </a:lnTo>
                <a:lnTo>
                  <a:pt x="0" y="0"/>
                </a:lnTo>
                <a:close/>
              </a:path>
            </a:pathLst>
          </a:custGeom>
          <a:blipFill>
            <a:blip r:embed="rId8"/>
            <a:stretch>
              <a:fillRect l="-3287" t="-76558" r="-3287" b="-111828"/>
            </a:stretch>
          </a:blipFill>
        </p:spPr>
        <p:txBody>
          <a:bodyPr/>
          <a:lstStyle/>
          <a:p>
            <a:endParaRPr lang="fr-FR" sz="3200" b="1" dirty="0">
              <a:latin typeface="Microsoft Uighur" panose="02000000000000000000" pitchFamily="2" charset="-78"/>
              <a:cs typeface="Microsoft Uighur" panose="02000000000000000000" pitchFamily="2" charset="-78"/>
            </a:endParaRPr>
          </a:p>
        </p:txBody>
      </p:sp>
      <p:sp>
        <p:nvSpPr>
          <p:cNvPr id="13" name="Freeform 13"/>
          <p:cNvSpPr/>
          <p:nvPr/>
        </p:nvSpPr>
        <p:spPr>
          <a:xfrm>
            <a:off x="9684356" y="2564883"/>
            <a:ext cx="1095202" cy="973734"/>
          </a:xfrm>
          <a:custGeom>
            <a:avLst/>
            <a:gdLst/>
            <a:ahLst/>
            <a:cxnLst/>
            <a:rect l="l" t="t" r="r" b="b"/>
            <a:pathLst>
              <a:path w="1437620" h="1278175">
                <a:moveTo>
                  <a:pt x="0" y="0"/>
                </a:moveTo>
                <a:lnTo>
                  <a:pt x="1437620" y="0"/>
                </a:lnTo>
                <a:lnTo>
                  <a:pt x="1437620" y="1278175"/>
                </a:lnTo>
                <a:lnTo>
                  <a:pt x="0" y="127817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l" defTabSz="914400" rtl="0" eaLnBrk="1" latinLnBrk="0" hangingPunct="1"/>
            <a:endParaRPr lang="fr-FR" sz="3200" b="1">
              <a:latin typeface="Microsoft Uighur" panose="02000000000000000000" pitchFamily="2" charset="-78"/>
              <a:cs typeface="Microsoft Uighur" panose="02000000000000000000" pitchFamily="2" charset="-78"/>
            </a:endParaRPr>
          </a:p>
        </p:txBody>
      </p:sp>
      <p:sp>
        <p:nvSpPr>
          <p:cNvPr id="14" name="Freeform 14"/>
          <p:cNvSpPr/>
          <p:nvPr/>
        </p:nvSpPr>
        <p:spPr>
          <a:xfrm>
            <a:off x="908124" y="2479077"/>
            <a:ext cx="1048783" cy="932463"/>
          </a:xfrm>
          <a:custGeom>
            <a:avLst/>
            <a:gdLst/>
            <a:ahLst/>
            <a:cxnLst/>
            <a:rect l="l" t="t" r="r" b="b"/>
            <a:pathLst>
              <a:path w="1320772" h="1174286">
                <a:moveTo>
                  <a:pt x="0" y="0"/>
                </a:moveTo>
                <a:lnTo>
                  <a:pt x="1320772" y="0"/>
                </a:lnTo>
                <a:lnTo>
                  <a:pt x="1320772" y="1174286"/>
                </a:lnTo>
                <a:lnTo>
                  <a:pt x="0" y="117428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l" defTabSz="914400" rtl="0" eaLnBrk="1" latinLnBrk="0" hangingPunct="1"/>
            <a:endParaRPr lang="fr-FR" sz="3200" b="1">
              <a:latin typeface="Microsoft Uighur" panose="02000000000000000000" pitchFamily="2" charset="-78"/>
              <a:cs typeface="Microsoft Uighur" panose="02000000000000000000" pitchFamily="2" charset="-78"/>
            </a:endParaRPr>
          </a:p>
        </p:txBody>
      </p:sp>
      <p:grpSp>
        <p:nvGrpSpPr>
          <p:cNvPr id="16" name="Group 16"/>
          <p:cNvGrpSpPr/>
          <p:nvPr/>
        </p:nvGrpSpPr>
        <p:grpSpPr>
          <a:xfrm>
            <a:off x="2809995" y="7490616"/>
            <a:ext cx="14109693" cy="175321"/>
            <a:chOff x="0" y="0"/>
            <a:chExt cx="3716133" cy="46175"/>
          </a:xfrm>
        </p:grpSpPr>
        <p:sp>
          <p:nvSpPr>
            <p:cNvPr id="17" name="Freeform 17"/>
            <p:cNvSpPr/>
            <p:nvPr/>
          </p:nvSpPr>
          <p:spPr>
            <a:xfrm>
              <a:off x="0" y="0"/>
              <a:ext cx="3716133" cy="46175"/>
            </a:xfrm>
            <a:custGeom>
              <a:avLst/>
              <a:gdLst/>
              <a:ahLst/>
              <a:cxnLst/>
              <a:rect l="l" t="t" r="r" b="b"/>
              <a:pathLst>
                <a:path w="3716133" h="46175">
                  <a:moveTo>
                    <a:pt x="0" y="0"/>
                  </a:moveTo>
                  <a:lnTo>
                    <a:pt x="3716133" y="0"/>
                  </a:lnTo>
                  <a:lnTo>
                    <a:pt x="3716133" y="46175"/>
                  </a:lnTo>
                  <a:lnTo>
                    <a:pt x="0" y="46175"/>
                  </a:lnTo>
                  <a:close/>
                </a:path>
              </a:pathLst>
            </a:custGeom>
            <a:solidFill>
              <a:srgbClr val="CD5F10"/>
            </a:solid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18" name="TextBox 18"/>
            <p:cNvSpPr txBox="1"/>
            <p:nvPr/>
          </p:nvSpPr>
          <p:spPr>
            <a:xfrm>
              <a:off x="0" y="-38100"/>
              <a:ext cx="3716133" cy="84275"/>
            </a:xfrm>
            <a:prstGeom prst="rect">
              <a:avLst/>
            </a:prstGeom>
          </p:spPr>
          <p:txBody>
            <a:bodyPr lIns="50800" tIns="50800" rIns="50800" bIns="50800" rtlCol="0" anchor="ctr"/>
            <a:lstStyle/>
            <a:p>
              <a:pPr algn="ctr">
                <a:lnSpc>
                  <a:spcPts val="2800"/>
                </a:lnSpc>
              </a:pPr>
              <a:endParaRPr sz="3200" b="1">
                <a:latin typeface="Microsoft Uighur" panose="02000000000000000000" pitchFamily="2" charset="-78"/>
                <a:cs typeface="Microsoft Uighur" panose="02000000000000000000" pitchFamily="2" charset="-78"/>
              </a:endParaRPr>
            </a:p>
          </p:txBody>
        </p:sp>
      </p:grpSp>
      <p:sp>
        <p:nvSpPr>
          <p:cNvPr id="21" name="TextBox 21"/>
          <p:cNvSpPr txBox="1"/>
          <p:nvPr/>
        </p:nvSpPr>
        <p:spPr>
          <a:xfrm>
            <a:off x="1720756" y="3301197"/>
            <a:ext cx="7067489" cy="2954655"/>
          </a:xfrm>
          <a:prstGeom prst="rect">
            <a:avLst/>
          </a:prstGeom>
        </p:spPr>
        <p:txBody>
          <a:bodyPr wrap="square" lIns="0" tIns="0" rIns="0" bIns="0" rtlCol="0" anchor="t">
            <a:spAutoFit/>
          </a:bodyPr>
          <a:lstStyle/>
          <a:p>
            <a:pPr algn="just" rtl="1"/>
            <a:r>
              <a:rPr lang="ar-MA" sz="48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ضعف</a:t>
            </a:r>
            <a:r>
              <a:rPr lang="ar-EG" sz="48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 النتائج </a:t>
            </a:r>
            <a:r>
              <a:rPr lang="ar-EG" sz="4800" b="1" dirty="0">
                <a:latin typeface="Microsoft Uighur" panose="02000000000000000000" pitchFamily="2" charset="-78"/>
                <a:ea typeface="IBM Plex Sans Arabic"/>
                <a:cs typeface="Microsoft Uighur" panose="02000000000000000000" pitchFamily="2" charset="-78"/>
                <a:sym typeface="IBM Plex Sans Arabic"/>
                <a:rtl/>
              </a:rPr>
              <a:t>: </a:t>
            </a:r>
            <a:r>
              <a:rPr lang="ar-EG" sz="4800" dirty="0">
                <a:latin typeface="Microsoft Uighur" panose="02000000000000000000" pitchFamily="2" charset="-78"/>
                <a:ea typeface="IBM Plex Sans Arabic"/>
                <a:cs typeface="Microsoft Uighur" panose="02000000000000000000" pitchFamily="2" charset="-78"/>
                <a:sym typeface="IBM Plex Sans Arabic"/>
                <a:rtl/>
              </a:rPr>
              <a:t>وضعية التعلمات الحالية تتطابق مع النتائج المُعلنة في التقييمات الوطنية والدولية السابقة.</a:t>
            </a:r>
          </a:p>
          <a:p>
            <a:pPr algn="just" rtl="1"/>
            <a:endParaRPr lang="ar-EG" sz="4800"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3" name="TextBox 23"/>
          <p:cNvSpPr txBox="1"/>
          <p:nvPr/>
        </p:nvSpPr>
        <p:spPr>
          <a:xfrm>
            <a:off x="2894234" y="8012550"/>
            <a:ext cx="13604862" cy="961802"/>
          </a:xfrm>
          <a:prstGeom prst="rect">
            <a:avLst/>
          </a:prstGeom>
        </p:spPr>
        <p:txBody>
          <a:bodyPr lIns="0" tIns="0" rIns="0" bIns="0" rtlCol="0" anchor="t">
            <a:spAutoFit/>
          </a:bodyPr>
          <a:lstStyle/>
          <a:p>
            <a:pPr algn="ctr" rtl="1">
              <a:lnSpc>
                <a:spcPts val="3639"/>
              </a:lnSpc>
            </a:pPr>
            <a:r>
              <a:rPr lang="en-US" sz="4800" dirty="0">
                <a:solidFill>
                  <a:srgbClr val="E4201F"/>
                </a:solidFill>
                <a:latin typeface="Microsoft Uighur" panose="02000000000000000000" pitchFamily="2" charset="-78"/>
                <a:ea typeface="IBM Plex Sans Arabic Bold"/>
                <a:cs typeface="Microsoft Uighur" panose="02000000000000000000" pitchFamily="2" charset="-78"/>
                <a:sym typeface="IBM Plex Sans Arabic Bold"/>
              </a:rPr>
              <a:t>80٪</a:t>
            </a: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من التلاميذ لا يتوفرون على التعلمات الأساس المبرمجة في المستوى الدراسي السابق؛</a:t>
            </a:r>
          </a:p>
          <a:p>
            <a:pPr algn="ctr" rtl="1">
              <a:lnSpc>
                <a:spcPts val="3639"/>
              </a:lnSpc>
              <a:spcBef>
                <a:spcPct val="0"/>
              </a:spcBef>
            </a:pPr>
            <a:endPar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29">
            <a:extLst>
              <a:ext uri="{FF2B5EF4-FFF2-40B4-BE49-F238E27FC236}">
                <a16:creationId xmlns:a16="http://schemas.microsoft.com/office/drawing/2014/main" id="{69E4412D-39E0-6A9C-4353-3EE9EE9F70C0}"/>
              </a:ext>
            </a:extLst>
          </p:cNvPr>
          <p:cNvSpPr txBox="1"/>
          <p:nvPr/>
        </p:nvSpPr>
        <p:spPr>
          <a:xfrm>
            <a:off x="5628328" y="1445290"/>
            <a:ext cx="6398542" cy="502061"/>
          </a:xfrm>
          <a:prstGeom prst="rect">
            <a:avLst/>
          </a:prstGeom>
        </p:spPr>
        <p:txBody>
          <a:bodyPr wrap="square" lIns="0" tIns="0" rIns="0" bIns="0" rtlCol="0" anchor="t">
            <a:spAutoFit/>
          </a:bodyPr>
          <a:lstStyle/>
          <a:p>
            <a:pPr algn="r" rtl="1">
              <a:lnSpc>
                <a:spcPts val="3280"/>
              </a:lnSpc>
            </a:pPr>
            <a:r>
              <a:rPr lang="en-US"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1</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في التقييمات الوطنية والدولية</a:t>
            </a:r>
          </a:p>
        </p:txBody>
      </p:sp>
      <p:sp>
        <p:nvSpPr>
          <p:cNvPr id="22" name="TextBox 15">
            <a:extLst>
              <a:ext uri="{FF2B5EF4-FFF2-40B4-BE49-F238E27FC236}">
                <a16:creationId xmlns:a16="http://schemas.microsoft.com/office/drawing/2014/main" id="{358765F1-0C56-1BA5-F647-0EFB5732C2C1}"/>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5" name="ZoneTexte 24">
            <a:extLst>
              <a:ext uri="{FF2B5EF4-FFF2-40B4-BE49-F238E27FC236}">
                <a16:creationId xmlns:a16="http://schemas.microsoft.com/office/drawing/2014/main" id="{4AF2EB86-7E8E-4AFA-A60A-8DC4A642FBC4}"/>
              </a:ext>
            </a:extLst>
          </p:cNvPr>
          <p:cNvSpPr txBox="1"/>
          <p:nvPr/>
        </p:nvSpPr>
        <p:spPr>
          <a:xfrm>
            <a:off x="10325356" y="3112185"/>
            <a:ext cx="7263553" cy="3785652"/>
          </a:xfrm>
          <a:prstGeom prst="rect">
            <a:avLst/>
          </a:prstGeom>
          <a:noFill/>
        </p:spPr>
        <p:txBody>
          <a:bodyPr wrap="square" rtlCol="0">
            <a:spAutoFit/>
          </a:bodyPr>
          <a:lstStyle/>
          <a:p>
            <a:pPr algn="just" rtl="1"/>
            <a:r>
              <a:rPr lang="ar-EG" sz="48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تأخر بأكثر من موسم دراسي: </a:t>
            </a: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نسبة مُهمة من التلاميذ متأخرون بأكثر من سنة مقارنة مع مستواهم الحالي، الأمر الذي يُعرضهم للفشل الدراسي بشكل حتمي؛</a:t>
            </a:r>
          </a:p>
          <a:p>
            <a:pPr algn="just" rtl="1"/>
            <a:endParaRPr lang="fr-FR" sz="4800" dirty="0"/>
          </a:p>
        </p:txBody>
      </p:sp>
      <p:sp>
        <p:nvSpPr>
          <p:cNvPr id="15" name="Freeform 15"/>
          <p:cNvSpPr/>
          <p:nvPr/>
        </p:nvSpPr>
        <p:spPr>
          <a:xfrm>
            <a:off x="2590800" y="7113623"/>
            <a:ext cx="1045232" cy="929306"/>
          </a:xfrm>
          <a:custGeom>
            <a:avLst/>
            <a:gdLst/>
            <a:ahLst/>
            <a:cxnLst/>
            <a:rect l="l" t="t" r="r" b="b"/>
            <a:pathLst>
              <a:path w="1328103" h="1180804">
                <a:moveTo>
                  <a:pt x="0" y="0"/>
                </a:moveTo>
                <a:lnTo>
                  <a:pt x="1328103" y="0"/>
                </a:lnTo>
                <a:lnTo>
                  <a:pt x="1328103" y="1180805"/>
                </a:lnTo>
                <a:lnTo>
                  <a:pt x="0" y="118080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29E340-67F7-2D3F-6DEF-71B473A2E3FB}"/>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sp>
        <p:nvSpPr>
          <p:cNvPr id="10" name="Freeform 10"/>
          <p:cNvSpPr/>
          <p:nvPr/>
        </p:nvSpPr>
        <p:spPr>
          <a:xfrm>
            <a:off x="9400783" y="3571714"/>
            <a:ext cx="7875640" cy="5483414"/>
          </a:xfrm>
          <a:custGeom>
            <a:avLst/>
            <a:gdLst/>
            <a:ahLst/>
            <a:cxnLst/>
            <a:rect l="l" t="t" r="r" b="b"/>
            <a:pathLst>
              <a:path w="7875640" h="5483414">
                <a:moveTo>
                  <a:pt x="0" y="0"/>
                </a:moveTo>
                <a:lnTo>
                  <a:pt x="7875640" y="0"/>
                </a:lnTo>
                <a:lnTo>
                  <a:pt x="7875640" y="5483415"/>
                </a:lnTo>
                <a:lnTo>
                  <a:pt x="0" y="5483415"/>
                </a:lnTo>
                <a:lnTo>
                  <a:pt x="0" y="0"/>
                </a:lnTo>
                <a:close/>
              </a:path>
            </a:pathLst>
          </a:custGeom>
          <a:blipFill>
            <a:blip>
              <a:extLst>
                <a:ext uri="{96DAC541-7B7A-43D3-8B79-37D633B846F1}">
                  <asvg:svgBlip xmlns:asvg="http://schemas.microsoft.com/office/drawing/2016/SVG/main" r:embed="rId5"/>
                </a:ext>
              </a:extLst>
            </a:blip>
            <a:stretch>
              <a:fillRect/>
            </a:stretch>
          </a:blipFill>
          <a:ln cap="rnd">
            <a:noFill/>
            <a:prstDash val="dash"/>
            <a:round/>
          </a:ln>
        </p:spPr>
        <p:txBody>
          <a:bodyPr/>
          <a:lstStyle/>
          <a:p>
            <a:endParaRPr lang="fr-FR" sz="3200" b="1" dirty="0">
              <a:latin typeface="Microsoft Uighur" panose="02000000000000000000" pitchFamily="2" charset="-78"/>
              <a:cs typeface="Microsoft Uighur" panose="02000000000000000000" pitchFamily="2" charset="-78"/>
            </a:endParaRPr>
          </a:p>
        </p:txBody>
      </p:sp>
      <p:sp>
        <p:nvSpPr>
          <p:cNvPr id="11" name="Freeform 11"/>
          <p:cNvSpPr/>
          <p:nvPr/>
        </p:nvSpPr>
        <p:spPr>
          <a:xfrm rot="-10666255">
            <a:off x="12029218" y="3499594"/>
            <a:ext cx="5214999" cy="738792"/>
          </a:xfrm>
          <a:custGeom>
            <a:avLst/>
            <a:gdLst/>
            <a:ahLst/>
            <a:cxnLst/>
            <a:rect l="l" t="t" r="r" b="b"/>
            <a:pathLst>
              <a:path w="5214999" h="738792">
                <a:moveTo>
                  <a:pt x="0" y="0"/>
                </a:moveTo>
                <a:lnTo>
                  <a:pt x="5214999" y="0"/>
                </a:lnTo>
                <a:lnTo>
                  <a:pt x="5214999" y="738791"/>
                </a:lnTo>
                <a:lnTo>
                  <a:pt x="0" y="73879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12" name="Freeform 12"/>
          <p:cNvSpPr/>
          <p:nvPr/>
        </p:nvSpPr>
        <p:spPr>
          <a:xfrm rot="-10800000">
            <a:off x="462460" y="2501958"/>
            <a:ext cx="7881440" cy="3255713"/>
          </a:xfrm>
          <a:custGeom>
            <a:avLst/>
            <a:gdLst/>
            <a:ahLst/>
            <a:cxnLst/>
            <a:rect l="l" t="t" r="r" b="b"/>
            <a:pathLst>
              <a:path w="7315200" h="2734056">
                <a:moveTo>
                  <a:pt x="0" y="0"/>
                </a:moveTo>
                <a:lnTo>
                  <a:pt x="7315200" y="0"/>
                </a:lnTo>
                <a:lnTo>
                  <a:pt x="7315200" y="2734056"/>
                </a:lnTo>
                <a:lnTo>
                  <a:pt x="0" y="273405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3" name="Freeform 13"/>
          <p:cNvSpPr/>
          <p:nvPr/>
        </p:nvSpPr>
        <p:spPr>
          <a:xfrm rot="-10800000">
            <a:off x="462460" y="6419159"/>
            <a:ext cx="7875640" cy="3300382"/>
          </a:xfrm>
          <a:custGeom>
            <a:avLst/>
            <a:gdLst/>
            <a:ahLst/>
            <a:cxnLst/>
            <a:rect l="l" t="t" r="r" b="b"/>
            <a:pathLst>
              <a:path w="7315200" h="2734056">
                <a:moveTo>
                  <a:pt x="0" y="0"/>
                </a:moveTo>
                <a:lnTo>
                  <a:pt x="7315200" y="0"/>
                </a:lnTo>
                <a:lnTo>
                  <a:pt x="7315200" y="2734056"/>
                </a:lnTo>
                <a:lnTo>
                  <a:pt x="0" y="273405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4" name="Freeform 14"/>
          <p:cNvSpPr/>
          <p:nvPr/>
        </p:nvSpPr>
        <p:spPr>
          <a:xfrm rot="5400000">
            <a:off x="6528591" y="5810008"/>
            <a:ext cx="4173982" cy="554965"/>
          </a:xfrm>
          <a:custGeom>
            <a:avLst/>
            <a:gdLst/>
            <a:ahLst/>
            <a:cxnLst/>
            <a:rect l="l" t="t" r="r" b="b"/>
            <a:pathLst>
              <a:path w="4608707" h="554965">
                <a:moveTo>
                  <a:pt x="0" y="0"/>
                </a:moveTo>
                <a:lnTo>
                  <a:pt x="4608707" y="0"/>
                </a:lnTo>
                <a:lnTo>
                  <a:pt x="4608707" y="554965"/>
                </a:lnTo>
                <a:lnTo>
                  <a:pt x="0" y="5549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7" name="TextBox 17"/>
          <p:cNvSpPr txBox="1"/>
          <p:nvPr/>
        </p:nvSpPr>
        <p:spPr>
          <a:xfrm rot="64734">
            <a:off x="12426200" y="3508607"/>
            <a:ext cx="3559839" cy="628377"/>
          </a:xfrm>
          <a:prstGeom prst="rect">
            <a:avLst/>
          </a:prstGeom>
        </p:spPr>
        <p:txBody>
          <a:bodyPr lIns="0" tIns="0" rIns="0" bIns="0" rtlCol="0" anchor="t">
            <a:spAutoFit/>
          </a:bodyPr>
          <a:lstStyle/>
          <a:p>
            <a:pPr algn="ctr" rtl="1">
              <a:lnSpc>
                <a:spcPts val="4890"/>
              </a:lnSpc>
            </a:pPr>
            <a:r>
              <a:rPr lang="ar-EG" sz="4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خارطة الطريق</a:t>
            </a:r>
            <a:r>
              <a:rPr lang="ar-MA" sz="4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2022-2026</a:t>
            </a:r>
            <a:endParaRPr lang="ar-EG" sz="4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8" name="TextBox 18"/>
          <p:cNvSpPr txBox="1"/>
          <p:nvPr/>
        </p:nvSpPr>
        <p:spPr>
          <a:xfrm>
            <a:off x="10210800" y="4465772"/>
            <a:ext cx="6787322" cy="3708708"/>
          </a:xfrm>
          <a:prstGeom prst="rect">
            <a:avLst/>
          </a:prstGeom>
        </p:spPr>
        <p:txBody>
          <a:bodyPr wrap="square" lIns="0" tIns="0" rIns="0" bIns="0" rtlCol="0" anchor="t">
            <a:spAutoFit/>
          </a:bodyPr>
          <a:lstStyle/>
          <a:p>
            <a:pPr algn="just" rtl="1">
              <a:lnSpc>
                <a:spcPts val="4777"/>
              </a:lnSpc>
            </a:pPr>
            <a:r>
              <a:rPr lang="ar-EG" sz="48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MA" sz="48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48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 تحول المدرسة العمومية الذي يتم العمل على تحقيقه حاليا، سيسمح للتلاميذ بالتحكم في التعلمات والتمكن من المهارات الأساسية، وذلك من خلال الحرص على بناء المعرفة العلمية ومنطق الأثر، وإحداث تغيير في طرق وكيفيات نقل المعرفة.</a:t>
            </a:r>
            <a:r>
              <a:rPr lang="ar-MA" sz="48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endParaRPr lang="ar-EG" sz="48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9" name="TextBox 19"/>
          <p:cNvSpPr txBox="1"/>
          <p:nvPr/>
        </p:nvSpPr>
        <p:spPr>
          <a:xfrm>
            <a:off x="1643960" y="3499801"/>
            <a:ext cx="5573647" cy="1560042"/>
          </a:xfrm>
          <a:prstGeom prst="rect">
            <a:avLst/>
          </a:prstGeom>
        </p:spPr>
        <p:txBody>
          <a:bodyPr lIns="0" tIns="0" rIns="0" bIns="0" rtlCol="0" anchor="t">
            <a:spAutoFit/>
          </a:bodyPr>
          <a:lstStyle/>
          <a:p>
            <a:pPr algn="just" rtl="1">
              <a:lnSpc>
                <a:spcPts val="3924"/>
              </a:lnSpc>
            </a:pPr>
            <a:r>
              <a:rPr lang="ar-EG" sz="4800" b="1" dirty="0">
                <a:solidFill>
                  <a:srgbClr val="E4201F"/>
                </a:solidFill>
                <a:latin typeface="Microsoft Uighur" panose="02000000000000000000" pitchFamily="2" charset="-78"/>
                <a:ea typeface="IBM Plex Sans Arabic Bold"/>
                <a:cs typeface="Microsoft Uighur" panose="02000000000000000000" pitchFamily="2" charset="-78"/>
                <a:sym typeface="IBM Plex Sans Arabic Bold"/>
                <a:rtl/>
              </a:rPr>
              <a:t> التحكم في التعلمات الأساس :</a:t>
            </a:r>
          </a:p>
          <a:p>
            <a:pPr algn="just" rtl="1">
              <a:lnSpc>
                <a:spcPts val="3924"/>
              </a:lnSpc>
            </a:pP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الرفع من عدد المتحكمين في التعلمات الأساس من كل مستوى إلى </a:t>
            </a:r>
            <a:r>
              <a:rPr lang="en-US"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80</a:t>
            </a: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 </a:t>
            </a:r>
          </a:p>
        </p:txBody>
      </p:sp>
      <p:sp>
        <p:nvSpPr>
          <p:cNvPr id="20" name="TextBox 20"/>
          <p:cNvSpPr txBox="1"/>
          <p:nvPr/>
        </p:nvSpPr>
        <p:spPr>
          <a:xfrm>
            <a:off x="685800" y="6637158"/>
            <a:ext cx="6724218" cy="3060453"/>
          </a:xfrm>
          <a:prstGeom prst="rect">
            <a:avLst/>
          </a:prstGeom>
        </p:spPr>
        <p:txBody>
          <a:bodyPr wrap="square" lIns="0" tIns="0" rIns="0" bIns="0" rtlCol="0" anchor="t">
            <a:spAutoFit/>
          </a:bodyPr>
          <a:lstStyle/>
          <a:p>
            <a:pPr algn="just" rtl="1">
              <a:lnSpc>
                <a:spcPts val="3924"/>
              </a:lnSpc>
            </a:pPr>
            <a:r>
              <a:rPr lang="ar-EG" sz="4800" b="1" dirty="0">
                <a:solidFill>
                  <a:srgbClr val="E4201F"/>
                </a:solidFill>
                <a:latin typeface="Microsoft Uighur" panose="02000000000000000000" pitchFamily="2" charset="-78"/>
                <a:ea typeface="IBM Plex Sans Arabic Bold"/>
                <a:cs typeface="Microsoft Uighur" panose="02000000000000000000" pitchFamily="2" charset="-78"/>
                <a:sym typeface="IBM Plex Sans Arabic Bold"/>
                <a:rtl/>
              </a:rPr>
              <a:t>الاختبارات الدولية :</a:t>
            </a:r>
          </a:p>
          <a:p>
            <a:pPr algn="just" rtl="1">
              <a:lnSpc>
                <a:spcPts val="3924"/>
              </a:lnSpc>
            </a:pP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التقدم ب </a:t>
            </a:r>
            <a:r>
              <a:rPr lang="en-US"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100</a:t>
            </a: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نقطة ( عربية ورياضيات )؛ </a:t>
            </a:r>
          </a:p>
          <a:p>
            <a:pPr algn="just" rtl="1">
              <a:lnSpc>
                <a:spcPts val="3924"/>
              </a:lnSpc>
            </a:pP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اللغة الفرنسية: إقدار المتعلمين في نهاية السلك الابتدائي على بلوغ مستوى تحكم/</a:t>
            </a:r>
            <a:r>
              <a:rPr lang="en-US"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A2+ B1</a:t>
            </a:r>
            <a:r>
              <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p>
          <a:p>
            <a:pPr algn="just" rtl="1">
              <a:lnSpc>
                <a:spcPts val="3924"/>
              </a:lnSpc>
            </a:pPr>
            <a:endParaRPr lang="ar-EG" sz="48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 name="TextBox 29">
            <a:extLst>
              <a:ext uri="{FF2B5EF4-FFF2-40B4-BE49-F238E27FC236}">
                <a16:creationId xmlns:a16="http://schemas.microsoft.com/office/drawing/2014/main" id="{E7E3B3FD-EFE4-9E65-858A-A28F8E174C03}"/>
              </a:ext>
            </a:extLst>
          </p:cNvPr>
          <p:cNvSpPr txBox="1"/>
          <p:nvPr/>
        </p:nvSpPr>
        <p:spPr>
          <a:xfrm>
            <a:off x="5628328" y="1445290"/>
            <a:ext cx="6398542" cy="502061"/>
          </a:xfrm>
          <a:prstGeom prst="rect">
            <a:avLst/>
          </a:prstGeom>
        </p:spPr>
        <p:txBody>
          <a:bodyPr wrap="square" lIns="0" tIns="0" rIns="0" bIns="0" rtlCol="0" anchor="t">
            <a:spAutoFit/>
          </a:bodyPr>
          <a:lstStyle/>
          <a:p>
            <a:pPr algn="ctr" rtl="1">
              <a:lnSpc>
                <a:spcPts val="3280"/>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الوضعية المنشودة</a:t>
            </a:r>
            <a:endPar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1" name="TextBox 15">
            <a:extLst>
              <a:ext uri="{FF2B5EF4-FFF2-40B4-BE49-F238E27FC236}">
                <a16:creationId xmlns:a16="http://schemas.microsoft.com/office/drawing/2014/main" id="{A6D780A6-4D95-213D-ED04-0B417EE52790}"/>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25321-69BE-DED1-5D26-4933BCF6AA16}"/>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TextBox 8"/>
          <p:cNvSpPr txBox="1"/>
          <p:nvPr/>
        </p:nvSpPr>
        <p:spPr>
          <a:xfrm>
            <a:off x="-4087148" y="7512480"/>
            <a:ext cx="5750035" cy="734379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Freeform 13"/>
          <p:cNvSpPr/>
          <p:nvPr/>
        </p:nvSpPr>
        <p:spPr>
          <a:xfrm rot="-10800000">
            <a:off x="3595814" y="3799523"/>
            <a:ext cx="11096371" cy="2080570"/>
          </a:xfrm>
          <a:custGeom>
            <a:avLst/>
            <a:gdLst/>
            <a:ahLst/>
            <a:cxnLst/>
            <a:rect l="l" t="t" r="r" b="b"/>
            <a:pathLst>
              <a:path w="11096371" h="2080570">
                <a:moveTo>
                  <a:pt x="0" y="0"/>
                </a:moveTo>
                <a:lnTo>
                  <a:pt x="11096372" y="0"/>
                </a:lnTo>
                <a:lnTo>
                  <a:pt x="11096372"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TextBox 15"/>
          <p:cNvSpPr txBox="1"/>
          <p:nvPr/>
        </p:nvSpPr>
        <p:spPr>
          <a:xfrm>
            <a:off x="5140544" y="2845124"/>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7" name="TextBox 17"/>
          <p:cNvSpPr txBox="1"/>
          <p:nvPr/>
        </p:nvSpPr>
        <p:spPr>
          <a:xfrm>
            <a:off x="4231414" y="4032118"/>
            <a:ext cx="8129805" cy="1601079"/>
          </a:xfrm>
          <a:prstGeom prst="rect">
            <a:avLst/>
          </a:prstGeom>
        </p:spPr>
        <p:txBody>
          <a:bodyPr wrap="square" lIns="0" tIns="0" rIns="0" bIns="0" rtlCol="0" anchor="t">
            <a:spAutoFit/>
          </a:bodyPr>
          <a:lstStyle/>
          <a:p>
            <a:pPr algn="ctr" rtl="1">
              <a:lnSpc>
                <a:spcPts val="5883"/>
              </a:lnSpc>
            </a:pPr>
            <a:r>
              <a:rPr lang="ar-EG" sz="7200" b="1" dirty="0">
                <a:latin typeface="Microsoft Uighur" panose="02000000000000000000" pitchFamily="2" charset="-78"/>
                <a:ea typeface="IBM Plex Sans Arabic Bold"/>
                <a:cs typeface="Microsoft Uighur" panose="02000000000000000000" pitchFamily="2" charset="-78"/>
                <a:sym typeface="IBM Plex Sans Arabic Bold"/>
                <a:rtl/>
              </a:rPr>
              <a:t>ما موقع نموذج مؤسسات الريادة في سيرورة الإصلاح؟</a:t>
            </a:r>
          </a:p>
        </p:txBody>
      </p:sp>
      <p:sp>
        <p:nvSpPr>
          <p:cNvPr id="18" name="TextBox 18"/>
          <p:cNvSpPr txBox="1"/>
          <p:nvPr/>
        </p:nvSpPr>
        <p:spPr>
          <a:xfrm>
            <a:off x="12636709" y="3135913"/>
            <a:ext cx="1936213" cy="2894488"/>
          </a:xfrm>
          <a:prstGeom prst="rect">
            <a:avLst/>
          </a:prstGeom>
        </p:spPr>
        <p:txBody>
          <a:bodyPr lIns="0" tIns="0" rIns="0" bIns="0" rtlCol="0" anchor="t">
            <a:spAutoFit/>
          </a:bodyPr>
          <a:lstStyle/>
          <a:p>
            <a:pPr algn="ctr">
              <a:lnSpc>
                <a:spcPts val="24472"/>
              </a:lnSpc>
            </a:pPr>
            <a:r>
              <a:rPr lang="en-US" sz="12700" b="1" dirty="0">
                <a:solidFill>
                  <a:srgbClr val="FFFFFF"/>
                </a:solidFill>
                <a:latin typeface="IBM Plex Sans Arabic Bold"/>
                <a:ea typeface="IBM Plex Sans Arabic Bold"/>
                <a:cs typeface="IBM Plex Sans Arabic Bold"/>
                <a:sym typeface="IBM Plex Sans Arabic Bold"/>
              </a:rPr>
              <a:t>2</a:t>
            </a:r>
          </a:p>
        </p:txBody>
      </p:sp>
      <p:sp>
        <p:nvSpPr>
          <p:cNvPr id="19" name="TextBox 19"/>
          <p:cNvSpPr txBox="1"/>
          <p:nvPr/>
        </p:nvSpPr>
        <p:spPr>
          <a:xfrm>
            <a:off x="5627049" y="6768546"/>
            <a:ext cx="6434438" cy="775212"/>
          </a:xfrm>
          <a:prstGeom prst="rect">
            <a:avLst/>
          </a:prstGeom>
        </p:spPr>
        <p:txBody>
          <a:bodyPr lIns="0" tIns="0" rIns="0" bIns="0" rtlCol="0" anchor="t">
            <a:spAutoFit/>
          </a:bodyPr>
          <a:lstStyle/>
          <a:p>
            <a:pPr algn="ctr" rtl="1">
              <a:lnSpc>
                <a:spcPts val="5883"/>
              </a:lnSpc>
            </a:pPr>
            <a:r>
              <a:rPr lang="ar-EG" sz="5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تقديم نموذج مؤسسات الريادة</a:t>
            </a:r>
          </a:p>
        </p:txBody>
      </p:sp>
      <p:sp>
        <p:nvSpPr>
          <p:cNvPr id="7" name="TextBox 15">
            <a:extLst>
              <a:ext uri="{FF2B5EF4-FFF2-40B4-BE49-F238E27FC236}">
                <a16:creationId xmlns:a16="http://schemas.microsoft.com/office/drawing/2014/main" id="{91D42DA6-C634-84F4-7122-720B89D1A4CD}"/>
              </a:ext>
            </a:extLst>
          </p:cNvPr>
          <p:cNvSpPr txBox="1"/>
          <p:nvPr/>
        </p:nvSpPr>
        <p:spPr>
          <a:xfrm>
            <a:off x="3962400" y="689397"/>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8" name="TextBox 18"/>
          <p:cNvSpPr txBox="1"/>
          <p:nvPr/>
        </p:nvSpPr>
        <p:spPr>
          <a:xfrm>
            <a:off x="6629400" y="4260259"/>
            <a:ext cx="10363200" cy="3677603"/>
          </a:xfrm>
          <a:prstGeom prst="roundRect">
            <a:avLst/>
          </a:prstGeom>
        </p:spPr>
        <p:style>
          <a:lnRef idx="2">
            <a:schemeClr val="accent1"/>
          </a:lnRef>
          <a:fillRef idx="1">
            <a:schemeClr val="lt1"/>
          </a:fillRef>
          <a:effectRef idx="0">
            <a:schemeClr val="accent1"/>
          </a:effectRef>
          <a:fontRef idx="minor">
            <a:schemeClr val="dk1"/>
          </a:fontRef>
        </p:style>
        <p:txBody>
          <a:bodyPr wrap="square" lIns="0" tIns="0" rIns="0" bIns="0" rtlCol="0" anchor="t">
            <a:spAutoFit/>
          </a:bodyPr>
          <a:lstStyle/>
          <a:p>
            <a:pPr algn="just" rtl="1"/>
            <a:r>
              <a:rPr lang="ar-EG"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تعد خارطة الطريق </a:t>
            </a:r>
            <a:r>
              <a:rPr lang="en-US"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2022</a:t>
            </a:r>
            <a:r>
              <a:rPr lang="ar-EG"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en-US"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2026</a:t>
            </a:r>
            <a:r>
              <a:rPr lang="ar-EG"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وبشكل أخص مشروع "مؤسسات الريادة" المنبثق عنها، أداة عملية لتنزيل وتفعيل الأهداف الاستراتيجية الكبرى التي نصت عليها الرؤية الاستراتيجية </a:t>
            </a:r>
            <a:r>
              <a:rPr lang="en-US"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2015</a:t>
            </a:r>
            <a:r>
              <a:rPr lang="ar-EG"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en-US"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2030</a:t>
            </a:r>
            <a:r>
              <a:rPr lang="ar-EG"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والقانون الإطار رقم </a:t>
            </a:r>
            <a:r>
              <a:rPr lang="en-US"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51.17</a:t>
            </a:r>
            <a:r>
              <a:rPr lang="ar-EG" sz="5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
        <p:nvSpPr>
          <p:cNvPr id="20" name="Freeform 21">
            <a:extLst>
              <a:ext uri="{FF2B5EF4-FFF2-40B4-BE49-F238E27FC236}">
                <a16:creationId xmlns:a16="http://schemas.microsoft.com/office/drawing/2014/main" id="{D851A5A1-1BEB-BAE4-8DFB-3979BD73C5D5}"/>
              </a:ext>
            </a:extLst>
          </p:cNvPr>
          <p:cNvSpPr/>
          <p:nvPr/>
        </p:nvSpPr>
        <p:spPr>
          <a:xfrm>
            <a:off x="11003373" y="3369446"/>
            <a:ext cx="5550094" cy="1124744"/>
          </a:xfrm>
          <a:prstGeom prst="roundRect">
            <a:avLst>
              <a:gd name="adj" fmla="val 0"/>
            </a:avLst>
          </a:prstGeom>
          <a:solidFill>
            <a:srgbClr val="FFC000"/>
          </a:solidFill>
        </p:spPr>
        <p:txBody>
          <a:bodyPr/>
          <a:lstStyle/>
          <a:p>
            <a:pPr marL="0" algn="r" defTabSz="914400" rtl="1" eaLnBrk="1" latinLnBrk="0" hangingPunct="1"/>
            <a:endParaRPr lang="fr-FR"/>
          </a:p>
        </p:txBody>
      </p:sp>
      <p:sp>
        <p:nvSpPr>
          <p:cNvPr id="6" name="Rectangle 5">
            <a:extLst>
              <a:ext uri="{FF2B5EF4-FFF2-40B4-BE49-F238E27FC236}">
                <a16:creationId xmlns:a16="http://schemas.microsoft.com/office/drawing/2014/main" id="{3FD890B0-CFC6-FA72-1241-EE1152E4B56F}"/>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497850" y="3269418"/>
            <a:ext cx="5179922" cy="5271281"/>
            <a:chOff x="0" y="0"/>
            <a:chExt cx="812800" cy="827136"/>
          </a:xfrm>
        </p:grpSpPr>
        <p:sp>
          <p:nvSpPr>
            <p:cNvPr id="14" name="Freeform 14"/>
            <p:cNvSpPr/>
            <p:nvPr/>
          </p:nvSpPr>
          <p:spPr>
            <a:xfrm>
              <a:off x="0" y="0"/>
              <a:ext cx="812800" cy="827136"/>
            </a:xfrm>
            <a:custGeom>
              <a:avLst/>
              <a:gdLst/>
              <a:ahLst/>
              <a:cxnLst/>
              <a:rect l="l" t="t" r="r" b="b"/>
              <a:pathLst>
                <a:path w="812800" h="827136">
                  <a:moveTo>
                    <a:pt x="406400" y="0"/>
                  </a:moveTo>
                  <a:cubicBezTo>
                    <a:pt x="181951" y="0"/>
                    <a:pt x="0" y="185161"/>
                    <a:pt x="0" y="413568"/>
                  </a:cubicBezTo>
                  <a:cubicBezTo>
                    <a:pt x="0" y="641975"/>
                    <a:pt x="181951" y="827136"/>
                    <a:pt x="406400" y="827136"/>
                  </a:cubicBezTo>
                  <a:cubicBezTo>
                    <a:pt x="630849" y="827136"/>
                    <a:pt x="812800" y="641975"/>
                    <a:pt x="812800" y="413568"/>
                  </a:cubicBezTo>
                  <a:cubicBezTo>
                    <a:pt x="812800" y="185161"/>
                    <a:pt x="630849" y="0"/>
                    <a:pt x="406400" y="0"/>
                  </a:cubicBezTo>
                  <a:close/>
                </a:path>
              </a:pathLst>
            </a:custGeom>
            <a:blipFill>
              <a:blip r:embed="rId6"/>
              <a:stretch>
                <a:fillRect l="-81732" r="-81732"/>
              </a:stretch>
            </a:blipFill>
          </p:spPr>
          <p:txBody>
            <a:bodyPr/>
            <a:lstStyle/>
            <a:p>
              <a:endParaRPr lang="fr-FR"/>
            </a:p>
          </p:txBody>
        </p:sp>
      </p:grpSp>
      <p:sp>
        <p:nvSpPr>
          <p:cNvPr id="17" name="TextBox 17"/>
          <p:cNvSpPr txBox="1"/>
          <p:nvPr/>
        </p:nvSpPr>
        <p:spPr>
          <a:xfrm>
            <a:off x="10335404" y="3521595"/>
            <a:ext cx="6657196" cy="738664"/>
          </a:xfrm>
          <a:prstGeom prst="rect">
            <a:avLst/>
          </a:prstGeom>
        </p:spPr>
        <p:txBody>
          <a:bodyPr wrap="square" lIns="0" tIns="0" rIns="0" bIns="0" rtlCol="0" anchor="t">
            <a:spAutoFit/>
          </a:bodyPr>
          <a:lstStyle/>
          <a:p>
            <a:pPr algn="ctr" rtl="1"/>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خارطة الطريق </a:t>
            </a:r>
            <a:r>
              <a:rPr lang="en-US" sz="4800" b="1" dirty="0">
                <a:latin typeface="Microsoft Uighur" panose="02000000000000000000" pitchFamily="2" charset="-78"/>
                <a:ea typeface="IBM Plex Sans Arabic Bold"/>
                <a:cs typeface="Microsoft Uighur" panose="02000000000000000000" pitchFamily="2" charset="-78"/>
                <a:sym typeface="IBM Plex Sans Arabic Bold"/>
              </a:rPr>
              <a:t>2022</a:t>
            </a: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 -</a:t>
            </a:r>
            <a:r>
              <a:rPr lang="en-US" sz="4800" b="1" dirty="0">
                <a:latin typeface="Microsoft Uighur" panose="02000000000000000000" pitchFamily="2" charset="-78"/>
                <a:ea typeface="IBM Plex Sans Arabic Bold"/>
                <a:cs typeface="Microsoft Uighur" panose="02000000000000000000" pitchFamily="2" charset="-78"/>
                <a:sym typeface="IBM Plex Sans Arabic Bold"/>
              </a:rPr>
              <a:t>2026</a:t>
            </a:r>
          </a:p>
        </p:txBody>
      </p:sp>
      <p:sp>
        <p:nvSpPr>
          <p:cNvPr id="5" name="TextBox 29">
            <a:extLst>
              <a:ext uri="{FF2B5EF4-FFF2-40B4-BE49-F238E27FC236}">
                <a16:creationId xmlns:a16="http://schemas.microsoft.com/office/drawing/2014/main" id="{27DA3F64-02A3-5BD2-F9F2-8DAADD01F6AD}"/>
              </a:ext>
            </a:extLst>
          </p:cNvPr>
          <p:cNvSpPr txBox="1"/>
          <p:nvPr/>
        </p:nvSpPr>
        <p:spPr>
          <a:xfrm>
            <a:off x="5333386" y="1462354"/>
            <a:ext cx="6398542" cy="502061"/>
          </a:xfrm>
          <a:prstGeom prst="rect">
            <a:avLst/>
          </a:prstGeom>
        </p:spPr>
        <p:txBody>
          <a:bodyPr wrap="square" lIns="0" tIns="0" rIns="0" bIns="0" rtlCol="0" anchor="t">
            <a:spAutoFit/>
          </a:bodyPr>
          <a:lstStyle/>
          <a:p>
            <a:pPr algn="r" rtl="1">
              <a:lnSpc>
                <a:spcPts val="3280"/>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2</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تقديم نموذج مؤسسات الريادة</a:t>
            </a:r>
          </a:p>
        </p:txBody>
      </p:sp>
      <p:sp>
        <p:nvSpPr>
          <p:cNvPr id="7" name="TextBox 15">
            <a:extLst>
              <a:ext uri="{FF2B5EF4-FFF2-40B4-BE49-F238E27FC236}">
                <a16:creationId xmlns:a16="http://schemas.microsoft.com/office/drawing/2014/main" id="{C1CF1380-0E6D-66CA-6E2E-BA168B9F3E8F}"/>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5" name="Freeform 21">
            <a:extLst>
              <a:ext uri="{FF2B5EF4-FFF2-40B4-BE49-F238E27FC236}">
                <a16:creationId xmlns:a16="http://schemas.microsoft.com/office/drawing/2014/main" id="{ED6543F3-0743-A9F8-DB31-6763EBAA692E}"/>
              </a:ext>
            </a:extLst>
          </p:cNvPr>
          <p:cNvSpPr/>
          <p:nvPr/>
        </p:nvSpPr>
        <p:spPr>
          <a:xfrm>
            <a:off x="8916241" y="2654907"/>
            <a:ext cx="6592840" cy="953474"/>
          </a:xfrm>
          <a:prstGeom prst="roundRect">
            <a:avLst>
              <a:gd name="adj" fmla="val 50000"/>
            </a:avLst>
          </a:prstGeom>
          <a:solidFill>
            <a:srgbClr val="FFC000"/>
          </a:solidFill>
        </p:spPr>
        <p:txBody>
          <a:bodyPr/>
          <a:lstStyle/>
          <a:p>
            <a:pPr marL="0" algn="r" defTabSz="914400" rtl="1" eaLnBrk="1" latinLnBrk="0" hangingPunct="1"/>
            <a:endParaRPr lang="fr-FR"/>
          </a:p>
        </p:txBody>
      </p:sp>
      <p:sp>
        <p:nvSpPr>
          <p:cNvPr id="22" name="Rectangle 21">
            <a:extLst>
              <a:ext uri="{FF2B5EF4-FFF2-40B4-BE49-F238E27FC236}">
                <a16:creationId xmlns:a16="http://schemas.microsoft.com/office/drawing/2014/main" id="{CC68A78E-9CDC-0DEC-0770-78CF13FB81C5}"/>
              </a:ext>
            </a:extLst>
          </p:cNvPr>
          <p:cNvSpPr/>
          <p:nvPr/>
        </p:nvSpPr>
        <p:spPr>
          <a:xfrm>
            <a:off x="-15240" y="-4329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Freeform 13"/>
          <p:cNvSpPr/>
          <p:nvPr/>
        </p:nvSpPr>
        <p:spPr>
          <a:xfrm>
            <a:off x="13651892" y="3914035"/>
            <a:ext cx="2093912" cy="4438626"/>
          </a:xfrm>
          <a:custGeom>
            <a:avLst/>
            <a:gdLst/>
            <a:ahLst/>
            <a:cxnLst/>
            <a:rect l="l" t="t" r="r" b="b"/>
            <a:pathLst>
              <a:path w="1488106" h="3399705">
                <a:moveTo>
                  <a:pt x="0" y="0"/>
                </a:moveTo>
                <a:lnTo>
                  <a:pt x="1488106" y="0"/>
                </a:lnTo>
                <a:lnTo>
                  <a:pt x="1488106" y="3399705"/>
                </a:lnTo>
                <a:lnTo>
                  <a:pt x="0" y="3399705"/>
                </a:lnTo>
                <a:lnTo>
                  <a:pt x="0" y="0"/>
                </a:lnTo>
                <a:close/>
              </a:path>
            </a:pathLst>
          </a:custGeom>
          <a:blipFill>
            <a:blip r:embed="rId6"/>
            <a:stretch>
              <a:fillRect l="-826675" t="-46384" r="-37177" b="-62453"/>
            </a:stretch>
          </a:blipFill>
        </p:spPr>
        <p:txBody>
          <a:bodyPr/>
          <a:lstStyle/>
          <a:p>
            <a:pPr marL="0" algn="just" defTabSz="914400" rtl="1" eaLnBrk="1" latinLnBrk="0" hangingPunct="1"/>
            <a:endParaRPr lang="fr-FR" sz="3200" b="1">
              <a:latin typeface="Microsoft Uighur" panose="02000000000000000000" pitchFamily="2" charset="-78"/>
              <a:cs typeface="Microsoft Uighur" panose="02000000000000000000" pitchFamily="2" charset="-78"/>
            </a:endParaRPr>
          </a:p>
        </p:txBody>
      </p:sp>
      <p:grpSp>
        <p:nvGrpSpPr>
          <p:cNvPr id="14" name="Group 14"/>
          <p:cNvGrpSpPr/>
          <p:nvPr/>
        </p:nvGrpSpPr>
        <p:grpSpPr>
          <a:xfrm>
            <a:off x="1043709" y="3832964"/>
            <a:ext cx="4854017" cy="4475762"/>
            <a:chOff x="0" y="0"/>
            <a:chExt cx="6348730" cy="6348730"/>
          </a:xfrm>
        </p:grpSpPr>
        <p:sp>
          <p:nvSpPr>
            <p:cNvPr id="15" name="Freeform 15"/>
            <p:cNvSpPr/>
            <p:nvPr/>
          </p:nvSpPr>
          <p:spPr>
            <a:xfrm>
              <a:off x="66040" y="67310"/>
              <a:ext cx="6207760" cy="6206490"/>
            </a:xfrm>
            <a:custGeom>
              <a:avLst/>
              <a:gdLst/>
              <a:ahLst/>
              <a:cxnLst/>
              <a:rect l="l" t="t" r="r" b="b"/>
              <a:pathLst>
                <a:path w="6207760" h="6206490">
                  <a:moveTo>
                    <a:pt x="6207760" y="1667510"/>
                  </a:moveTo>
                  <a:lnTo>
                    <a:pt x="6207760" y="6206490"/>
                  </a:lnTo>
                  <a:lnTo>
                    <a:pt x="1668780" y="6206490"/>
                  </a:lnTo>
                  <a:cubicBezTo>
                    <a:pt x="749300" y="6206490"/>
                    <a:pt x="0" y="5458460"/>
                    <a:pt x="0" y="4538980"/>
                  </a:cubicBezTo>
                  <a:lnTo>
                    <a:pt x="0" y="0"/>
                  </a:lnTo>
                  <a:lnTo>
                    <a:pt x="4538980" y="0"/>
                  </a:lnTo>
                  <a:cubicBezTo>
                    <a:pt x="5458460" y="0"/>
                    <a:pt x="6207760" y="748030"/>
                    <a:pt x="6207760" y="1668780"/>
                  </a:cubicBezTo>
                  <a:close/>
                </a:path>
              </a:pathLst>
            </a:custGeom>
            <a:blipFill>
              <a:blip r:embed="rId7"/>
              <a:stretch>
                <a:fillRect b="-33360"/>
              </a:stretch>
            </a:blipFill>
          </p:spPr>
          <p:txBody>
            <a:bodyPr/>
            <a:lstStyle/>
            <a:p>
              <a:pPr algn="just"/>
              <a:endParaRPr lang="fr-FR" sz="3200" b="1">
                <a:latin typeface="Microsoft Uighur" panose="02000000000000000000" pitchFamily="2" charset="-78"/>
                <a:cs typeface="Microsoft Uighur" panose="02000000000000000000" pitchFamily="2" charset="-78"/>
              </a:endParaRPr>
            </a:p>
          </p:txBody>
        </p:sp>
        <p:sp>
          <p:nvSpPr>
            <p:cNvPr id="16" name="Freeform 16"/>
            <p:cNvSpPr/>
            <p:nvPr/>
          </p:nvSpPr>
          <p:spPr>
            <a:xfrm>
              <a:off x="0" y="0"/>
              <a:ext cx="6348730" cy="6348730"/>
            </a:xfrm>
            <a:custGeom>
              <a:avLst/>
              <a:gdLst/>
              <a:ahLst/>
              <a:cxnLst/>
              <a:rect l="l" t="t" r="r" b="b"/>
              <a:pathLst>
                <a:path w="6348730" h="6348730">
                  <a:moveTo>
                    <a:pt x="6348730" y="1765300"/>
                  </a:moveTo>
                  <a:lnTo>
                    <a:pt x="6348730" y="6348730"/>
                  </a:lnTo>
                  <a:lnTo>
                    <a:pt x="1765300" y="6348730"/>
                  </a:lnTo>
                  <a:cubicBezTo>
                    <a:pt x="792480" y="6348730"/>
                    <a:pt x="0" y="5557520"/>
                    <a:pt x="0" y="4583430"/>
                  </a:cubicBezTo>
                  <a:lnTo>
                    <a:pt x="0" y="0"/>
                  </a:lnTo>
                  <a:lnTo>
                    <a:pt x="4583430" y="0"/>
                  </a:lnTo>
                  <a:cubicBezTo>
                    <a:pt x="5556250" y="0"/>
                    <a:pt x="6348730" y="792480"/>
                    <a:pt x="6348730" y="1765300"/>
                  </a:cubicBezTo>
                  <a:close/>
                  <a:moveTo>
                    <a:pt x="6221730" y="6221730"/>
                  </a:moveTo>
                  <a:lnTo>
                    <a:pt x="6221730" y="1765300"/>
                  </a:lnTo>
                  <a:cubicBezTo>
                    <a:pt x="6221730" y="862330"/>
                    <a:pt x="5486400" y="127000"/>
                    <a:pt x="4583430" y="127000"/>
                  </a:cubicBezTo>
                  <a:lnTo>
                    <a:pt x="127000" y="127000"/>
                  </a:lnTo>
                  <a:lnTo>
                    <a:pt x="127000" y="4583430"/>
                  </a:lnTo>
                  <a:cubicBezTo>
                    <a:pt x="127000" y="5486400"/>
                    <a:pt x="862330" y="6221730"/>
                    <a:pt x="1765300" y="6221730"/>
                  </a:cubicBezTo>
                  <a:lnTo>
                    <a:pt x="6221730" y="6221730"/>
                  </a:lnTo>
                  <a:close/>
                </a:path>
              </a:pathLst>
            </a:custGeom>
            <a:solidFill>
              <a:srgbClr val="B8945A"/>
            </a:solidFill>
          </p:spPr>
          <p:txBody>
            <a:bodyPr/>
            <a:lstStyle/>
            <a:p>
              <a:pPr algn="just"/>
              <a:endParaRPr lang="fr-FR" sz="3200" b="1">
                <a:latin typeface="Microsoft Uighur" panose="02000000000000000000" pitchFamily="2" charset="-78"/>
                <a:cs typeface="Microsoft Uighur" panose="02000000000000000000" pitchFamily="2" charset="-78"/>
              </a:endParaRPr>
            </a:p>
          </p:txBody>
        </p:sp>
      </p:grpSp>
      <p:sp>
        <p:nvSpPr>
          <p:cNvPr id="19" name="TextBox 19"/>
          <p:cNvSpPr txBox="1"/>
          <p:nvPr/>
        </p:nvSpPr>
        <p:spPr>
          <a:xfrm>
            <a:off x="6885323" y="4119710"/>
            <a:ext cx="6597751" cy="1985650"/>
          </a:xfrm>
          <a:prstGeom prst="roundRect">
            <a:avLst/>
          </a:prstGeom>
        </p:spPr>
        <p:style>
          <a:lnRef idx="2">
            <a:schemeClr val="accent1"/>
          </a:lnRef>
          <a:fillRef idx="1">
            <a:schemeClr val="lt1"/>
          </a:fillRef>
          <a:effectRef idx="0">
            <a:schemeClr val="accent1"/>
          </a:effectRef>
          <a:fontRef idx="minor">
            <a:schemeClr val="dk1"/>
          </a:fontRef>
        </p:style>
        <p:txBody>
          <a:bodyPr wrap="square" lIns="0" tIns="0" rIns="0" bIns="0" rtlCol="0" anchor="t">
            <a:spAutoFit/>
          </a:bodyPr>
          <a:lstStyle/>
          <a:p>
            <a:pPr algn="just" rtl="1">
              <a:lnSpc>
                <a:spcPts val="4522"/>
              </a:lnSpc>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أول قانون إطار في تاريخ المغرب يجسد تعاقدا وطنيا ملزما للجميع (الدولة، الأسرة، المجتمع)</a:t>
            </a:r>
          </a:p>
        </p:txBody>
      </p:sp>
      <p:sp>
        <p:nvSpPr>
          <p:cNvPr id="20" name="TextBox 20"/>
          <p:cNvSpPr txBox="1"/>
          <p:nvPr/>
        </p:nvSpPr>
        <p:spPr>
          <a:xfrm>
            <a:off x="6917497" y="6901733"/>
            <a:ext cx="6597751" cy="1347177"/>
          </a:xfrm>
          <a:prstGeom prst="roundRect">
            <a:avLst/>
          </a:prstGeom>
        </p:spPr>
        <p:style>
          <a:lnRef idx="2">
            <a:schemeClr val="accent1"/>
          </a:lnRef>
          <a:fillRef idx="1">
            <a:schemeClr val="lt1"/>
          </a:fillRef>
          <a:effectRef idx="0">
            <a:schemeClr val="accent1"/>
          </a:effectRef>
          <a:fontRef idx="minor">
            <a:schemeClr val="dk1"/>
          </a:fontRef>
        </p:style>
        <p:txBody>
          <a:bodyPr wrap="square" lIns="0" tIns="0" rIns="0" bIns="0" rtlCol="0" anchor="t">
            <a:spAutoFit/>
          </a:bodyPr>
          <a:lstStyle/>
          <a:p>
            <a:pPr algn="just" rtl="1">
              <a:lnSpc>
                <a:spcPts val="4522"/>
              </a:lnSpc>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ترجمة تشريعية لمضامين الرؤية الاستراتيجية (</a:t>
            </a:r>
            <a:r>
              <a:rPr lang="en-US"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2030</a:t>
            </a: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 </a:t>
            </a:r>
            <a:r>
              <a:rPr lang="en-US"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2015</a:t>
            </a: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a:t>
            </a:r>
          </a:p>
        </p:txBody>
      </p:sp>
      <p:sp>
        <p:nvSpPr>
          <p:cNvPr id="21" name="Freeform 21"/>
          <p:cNvSpPr/>
          <p:nvPr/>
        </p:nvSpPr>
        <p:spPr>
          <a:xfrm>
            <a:off x="9144000" y="2880980"/>
            <a:ext cx="6592839" cy="483406"/>
          </a:xfrm>
          <a:custGeom>
            <a:avLst/>
            <a:gdLst/>
            <a:ahLst/>
            <a:cxnLst/>
            <a:rect l="l" t="t" r="r" b="b"/>
            <a:pathLst>
              <a:path w="6592839" h="483406">
                <a:moveTo>
                  <a:pt x="0" y="0"/>
                </a:moveTo>
                <a:lnTo>
                  <a:pt x="6592839" y="0"/>
                </a:lnTo>
                <a:lnTo>
                  <a:pt x="6592839" y="483405"/>
                </a:lnTo>
                <a:lnTo>
                  <a:pt x="0" y="483405"/>
                </a:lnTo>
                <a:lnTo>
                  <a:pt x="0" y="0"/>
                </a:lnTo>
                <a:close/>
              </a:path>
            </a:pathLst>
          </a:custGeom>
          <a:blipFill>
            <a:blip r:embed="rId6"/>
            <a:stretch>
              <a:fillRect l="-41272" r="-320" b="-855888"/>
            </a:stretch>
          </a:blipFill>
        </p:spPr>
        <p:txBody>
          <a:bodyPr/>
          <a:lstStyle/>
          <a:p>
            <a:pPr marL="0" algn="r" defTabSz="914400" rtl="1" eaLnBrk="1" latinLnBrk="0" hangingPunct="1"/>
            <a:endParaRPr lang="fr-FR" dirty="0"/>
          </a:p>
        </p:txBody>
      </p:sp>
      <p:sp>
        <p:nvSpPr>
          <p:cNvPr id="6" name="TextBox 29">
            <a:extLst>
              <a:ext uri="{FF2B5EF4-FFF2-40B4-BE49-F238E27FC236}">
                <a16:creationId xmlns:a16="http://schemas.microsoft.com/office/drawing/2014/main" id="{D9D6DB83-450C-5EF9-3D20-5AE2722C81DD}"/>
              </a:ext>
            </a:extLst>
          </p:cNvPr>
          <p:cNvSpPr txBox="1"/>
          <p:nvPr/>
        </p:nvSpPr>
        <p:spPr>
          <a:xfrm>
            <a:off x="5333386" y="1462354"/>
            <a:ext cx="6398542" cy="502061"/>
          </a:xfrm>
          <a:prstGeom prst="rect">
            <a:avLst/>
          </a:prstGeom>
        </p:spPr>
        <p:txBody>
          <a:bodyPr wrap="square" lIns="0" tIns="0" rIns="0" bIns="0" rtlCol="0" anchor="t">
            <a:spAutoFit/>
          </a:bodyPr>
          <a:lstStyle/>
          <a:p>
            <a:pPr algn="r" rtl="1">
              <a:lnSpc>
                <a:spcPts val="3280"/>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2</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تقديم نموذج مؤسسات الريادة</a:t>
            </a:r>
          </a:p>
        </p:txBody>
      </p:sp>
      <p:sp>
        <p:nvSpPr>
          <p:cNvPr id="7" name="TextBox 15">
            <a:extLst>
              <a:ext uri="{FF2B5EF4-FFF2-40B4-BE49-F238E27FC236}">
                <a16:creationId xmlns:a16="http://schemas.microsoft.com/office/drawing/2014/main" id="{CF8D96EE-8B02-7E8E-B923-C0D7B1623D46}"/>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7" name="Freeform 21">
            <a:extLst>
              <a:ext uri="{FF2B5EF4-FFF2-40B4-BE49-F238E27FC236}">
                <a16:creationId xmlns:a16="http://schemas.microsoft.com/office/drawing/2014/main" id="{691F007D-9148-E65D-5D9F-429D7D97FA87}"/>
              </a:ext>
            </a:extLst>
          </p:cNvPr>
          <p:cNvSpPr/>
          <p:nvPr/>
        </p:nvSpPr>
        <p:spPr>
          <a:xfrm>
            <a:off x="10687309" y="2403017"/>
            <a:ext cx="6592840" cy="953474"/>
          </a:xfrm>
          <a:prstGeom prst="roundRect">
            <a:avLst>
              <a:gd name="adj" fmla="val 50000"/>
            </a:avLst>
          </a:prstGeom>
          <a:solidFill>
            <a:srgbClr val="FFC000"/>
          </a:solidFill>
        </p:spPr>
        <p:txBody>
          <a:bodyPr/>
          <a:lstStyle/>
          <a:p>
            <a:pPr marL="0" algn="r" defTabSz="914400" rtl="1" eaLnBrk="1" latinLnBrk="0" hangingPunct="1"/>
            <a:endParaRPr lang="fr-FR"/>
          </a:p>
        </p:txBody>
      </p:sp>
      <p:sp>
        <p:nvSpPr>
          <p:cNvPr id="13" name="Rectangle 12">
            <a:extLst>
              <a:ext uri="{FF2B5EF4-FFF2-40B4-BE49-F238E27FC236}">
                <a16:creationId xmlns:a16="http://schemas.microsoft.com/office/drawing/2014/main" id="{E4B80980-DA31-89B4-B82C-ABB4BDEB57BC}"/>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5" name="Freeform 15"/>
          <p:cNvSpPr/>
          <p:nvPr/>
        </p:nvSpPr>
        <p:spPr>
          <a:xfrm>
            <a:off x="2558095" y="2879754"/>
            <a:ext cx="13171809" cy="6855631"/>
          </a:xfrm>
          <a:custGeom>
            <a:avLst/>
            <a:gdLst/>
            <a:ahLst/>
            <a:cxnLst/>
            <a:rect l="l" t="t" r="r" b="b"/>
            <a:pathLst>
              <a:path w="13171809" h="6855631">
                <a:moveTo>
                  <a:pt x="0" y="0"/>
                </a:moveTo>
                <a:lnTo>
                  <a:pt x="13171810" y="0"/>
                </a:lnTo>
                <a:lnTo>
                  <a:pt x="13171810" y="6855631"/>
                </a:lnTo>
                <a:lnTo>
                  <a:pt x="0" y="6855631"/>
                </a:lnTo>
                <a:lnTo>
                  <a:pt x="0" y="0"/>
                </a:lnTo>
                <a:close/>
              </a:path>
            </a:pathLst>
          </a:custGeom>
          <a:blipFill>
            <a:blip r:embed="rId6">
              <a:grayscl/>
            </a:blip>
            <a:stretch>
              <a:fillRect l="-12620" t="-16769" r="-12086" b="-7823"/>
            </a:stretch>
          </a:blipFill>
        </p:spPr>
        <p:txBody>
          <a:bodyPr/>
          <a:lstStyle/>
          <a:p>
            <a:pPr marL="0" algn="r" defTabSz="914400" rtl="1" eaLnBrk="1" latinLnBrk="0" hangingPunct="1"/>
            <a:endParaRPr lang="fr-FR"/>
          </a:p>
        </p:txBody>
      </p:sp>
      <p:sp>
        <p:nvSpPr>
          <p:cNvPr id="16" name="TextBox 16"/>
          <p:cNvSpPr txBox="1"/>
          <p:nvPr/>
        </p:nvSpPr>
        <p:spPr>
          <a:xfrm>
            <a:off x="11731928" y="2576602"/>
            <a:ext cx="4945496" cy="617477"/>
          </a:xfrm>
          <a:prstGeom prst="rect">
            <a:avLst/>
          </a:prstGeom>
        </p:spPr>
        <p:txBody>
          <a:bodyPr lIns="0" tIns="0" rIns="0" bIns="0" rtlCol="0" anchor="t">
            <a:spAutoFit/>
          </a:bodyPr>
          <a:lstStyle/>
          <a:p>
            <a:pPr algn="ctr" rtl="1">
              <a:lnSpc>
                <a:spcPts val="4522"/>
              </a:lnSpc>
            </a:pPr>
            <a:r>
              <a:rPr lang="ar-EG" sz="4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حافظة مشاريع القانون الإطار</a:t>
            </a:r>
          </a:p>
        </p:txBody>
      </p:sp>
      <p:sp>
        <p:nvSpPr>
          <p:cNvPr id="5" name="TextBox 29">
            <a:extLst>
              <a:ext uri="{FF2B5EF4-FFF2-40B4-BE49-F238E27FC236}">
                <a16:creationId xmlns:a16="http://schemas.microsoft.com/office/drawing/2014/main" id="{98EA1816-A5DA-6B4C-9BB4-5329EA4F04B3}"/>
              </a:ext>
            </a:extLst>
          </p:cNvPr>
          <p:cNvSpPr txBox="1"/>
          <p:nvPr/>
        </p:nvSpPr>
        <p:spPr>
          <a:xfrm>
            <a:off x="5333386" y="1462354"/>
            <a:ext cx="6398542" cy="502061"/>
          </a:xfrm>
          <a:prstGeom prst="rect">
            <a:avLst/>
          </a:prstGeom>
        </p:spPr>
        <p:txBody>
          <a:bodyPr wrap="square" lIns="0" tIns="0" rIns="0" bIns="0" rtlCol="0" anchor="t">
            <a:spAutoFit/>
          </a:bodyPr>
          <a:lstStyle/>
          <a:p>
            <a:pPr algn="r" rtl="1">
              <a:lnSpc>
                <a:spcPts val="3280"/>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2</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تقديم نموذج مؤسسات الريادة</a:t>
            </a:r>
          </a:p>
        </p:txBody>
      </p:sp>
      <p:sp>
        <p:nvSpPr>
          <p:cNvPr id="6" name="TextBox 15">
            <a:extLst>
              <a:ext uri="{FF2B5EF4-FFF2-40B4-BE49-F238E27FC236}">
                <a16:creationId xmlns:a16="http://schemas.microsoft.com/office/drawing/2014/main" id="{39BFA5E3-90FB-EC41-8380-3D97B1CFA99E}"/>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7" name="Freeform 21">
            <a:extLst>
              <a:ext uri="{FF2B5EF4-FFF2-40B4-BE49-F238E27FC236}">
                <a16:creationId xmlns:a16="http://schemas.microsoft.com/office/drawing/2014/main" id="{CD143692-5779-305A-478E-229D9ABF9628}"/>
              </a:ext>
            </a:extLst>
          </p:cNvPr>
          <p:cNvSpPr/>
          <p:nvPr/>
        </p:nvSpPr>
        <p:spPr>
          <a:xfrm>
            <a:off x="10048717" y="2425753"/>
            <a:ext cx="6592840" cy="953474"/>
          </a:xfrm>
          <a:prstGeom prst="roundRect">
            <a:avLst>
              <a:gd name="adj" fmla="val 50000"/>
            </a:avLst>
          </a:prstGeom>
          <a:solidFill>
            <a:srgbClr val="FFC000"/>
          </a:solidFill>
        </p:spPr>
        <p:txBody>
          <a:bodyPr/>
          <a:lstStyle/>
          <a:p>
            <a:pPr marL="0" algn="r" defTabSz="914400" rtl="1" eaLnBrk="1" latinLnBrk="0" hangingPunct="1"/>
            <a:endParaRPr lang="fr-FR"/>
          </a:p>
        </p:txBody>
      </p:sp>
      <p:sp>
        <p:nvSpPr>
          <p:cNvPr id="13" name="Rectangle 12">
            <a:extLst>
              <a:ext uri="{FF2B5EF4-FFF2-40B4-BE49-F238E27FC236}">
                <a16:creationId xmlns:a16="http://schemas.microsoft.com/office/drawing/2014/main" id="{7ECF5A28-20CC-4DA6-BF6B-3FB04770EAAE}"/>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5" name="TextBox 15"/>
          <p:cNvSpPr txBox="1"/>
          <p:nvPr/>
        </p:nvSpPr>
        <p:spPr>
          <a:xfrm>
            <a:off x="9688447" y="2603359"/>
            <a:ext cx="7313380" cy="577081"/>
          </a:xfrm>
          <a:prstGeom prst="rect">
            <a:avLst/>
          </a:prstGeom>
        </p:spPr>
        <p:txBody>
          <a:bodyPr lIns="0" tIns="0" rIns="0" bIns="0" rtlCol="0" anchor="t">
            <a:spAutoFit/>
          </a:bodyPr>
          <a:lstStyle/>
          <a:p>
            <a:pPr algn="ctr" rtl="1">
              <a:lnSpc>
                <a:spcPts val="4522"/>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الأهداف الاستراتيجية لخارطة الطريق  </a:t>
            </a:r>
            <a:r>
              <a:rPr lang="en-US"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2022</a:t>
            </a: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 </a:t>
            </a:r>
            <a:r>
              <a:rPr lang="en-US"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2026</a:t>
            </a:r>
          </a:p>
        </p:txBody>
      </p:sp>
      <p:sp>
        <p:nvSpPr>
          <p:cNvPr id="16" name="Freeform 16"/>
          <p:cNvSpPr/>
          <p:nvPr/>
        </p:nvSpPr>
        <p:spPr>
          <a:xfrm>
            <a:off x="3105377" y="3581469"/>
            <a:ext cx="12153445" cy="5902531"/>
          </a:xfrm>
          <a:custGeom>
            <a:avLst/>
            <a:gdLst/>
            <a:ahLst/>
            <a:cxnLst/>
            <a:rect l="l" t="t" r="r" b="b"/>
            <a:pathLst>
              <a:path w="13083079" h="6354024">
                <a:moveTo>
                  <a:pt x="0" y="0"/>
                </a:moveTo>
                <a:lnTo>
                  <a:pt x="13083078" y="0"/>
                </a:lnTo>
                <a:lnTo>
                  <a:pt x="13083078" y="6354024"/>
                </a:lnTo>
                <a:lnTo>
                  <a:pt x="0" y="6354024"/>
                </a:lnTo>
                <a:lnTo>
                  <a:pt x="0" y="0"/>
                </a:lnTo>
                <a:close/>
              </a:path>
            </a:pathLst>
          </a:custGeom>
          <a:blipFill>
            <a:blip r:embed="rId6">
              <a:duotone>
                <a:prstClr val="black"/>
                <a:srgbClr val="D9C3A5">
                  <a:tint val="50000"/>
                  <a:satMod val="180000"/>
                </a:srgbClr>
              </a:duotone>
            </a:blip>
            <a:stretch>
              <a:fillRect l="-6656" t="-24530" r="-6656"/>
            </a:stretch>
          </a:blipFill>
        </p:spPr>
        <p:txBody>
          <a:bodyPr/>
          <a:lstStyle/>
          <a:p>
            <a:pPr marL="0" algn="r" defTabSz="914400" rtl="1" eaLnBrk="1" latinLnBrk="0" hangingPunct="1"/>
            <a:endParaRPr lang="fr-FR"/>
          </a:p>
        </p:txBody>
      </p:sp>
      <p:sp>
        <p:nvSpPr>
          <p:cNvPr id="5" name="TextBox 29">
            <a:extLst>
              <a:ext uri="{FF2B5EF4-FFF2-40B4-BE49-F238E27FC236}">
                <a16:creationId xmlns:a16="http://schemas.microsoft.com/office/drawing/2014/main" id="{2530310D-C7F9-3F13-D48B-506336EED1E4}"/>
              </a:ext>
            </a:extLst>
          </p:cNvPr>
          <p:cNvSpPr txBox="1"/>
          <p:nvPr/>
        </p:nvSpPr>
        <p:spPr>
          <a:xfrm>
            <a:off x="5333386" y="1462354"/>
            <a:ext cx="6398542" cy="502061"/>
          </a:xfrm>
          <a:prstGeom prst="rect">
            <a:avLst/>
          </a:prstGeom>
        </p:spPr>
        <p:txBody>
          <a:bodyPr wrap="square" lIns="0" tIns="0" rIns="0" bIns="0" rtlCol="0" anchor="t">
            <a:spAutoFit/>
          </a:bodyPr>
          <a:lstStyle/>
          <a:p>
            <a:pPr algn="r" rtl="1">
              <a:lnSpc>
                <a:spcPts val="3280"/>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2</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تقديم نموذج مؤسسات الريادة</a:t>
            </a:r>
          </a:p>
        </p:txBody>
      </p:sp>
      <p:sp>
        <p:nvSpPr>
          <p:cNvPr id="6" name="TextBox 15">
            <a:extLst>
              <a:ext uri="{FF2B5EF4-FFF2-40B4-BE49-F238E27FC236}">
                <a16:creationId xmlns:a16="http://schemas.microsoft.com/office/drawing/2014/main" id="{2E4B5A82-6A7C-EB41-2332-4244E0B9A28C}"/>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2" name="Freeform 21">
            <a:extLst>
              <a:ext uri="{FF2B5EF4-FFF2-40B4-BE49-F238E27FC236}">
                <a16:creationId xmlns:a16="http://schemas.microsoft.com/office/drawing/2014/main" id="{536593FF-37C3-320B-2239-860D91538140}"/>
              </a:ext>
            </a:extLst>
          </p:cNvPr>
          <p:cNvSpPr/>
          <p:nvPr/>
        </p:nvSpPr>
        <p:spPr>
          <a:xfrm rot="16200000">
            <a:off x="14339184" y="5692810"/>
            <a:ext cx="6592840" cy="953474"/>
          </a:xfrm>
          <a:prstGeom prst="roundRect">
            <a:avLst>
              <a:gd name="adj" fmla="val 50000"/>
            </a:avLst>
          </a:prstGeom>
          <a:solidFill>
            <a:srgbClr val="FFC000"/>
          </a:solidFill>
        </p:spPr>
        <p:txBody>
          <a:bodyPr/>
          <a:lstStyle/>
          <a:p>
            <a:pPr marL="0" algn="r" defTabSz="914400" rtl="1" eaLnBrk="1" latinLnBrk="0" hangingPunct="1"/>
            <a:endParaRPr lang="fr-FR"/>
          </a:p>
        </p:txBody>
      </p:sp>
      <p:sp>
        <p:nvSpPr>
          <p:cNvPr id="16" name="Rectangle 15">
            <a:extLst>
              <a:ext uri="{FF2B5EF4-FFF2-40B4-BE49-F238E27FC236}">
                <a16:creationId xmlns:a16="http://schemas.microsoft.com/office/drawing/2014/main" id="{00FD5B5F-9B1F-5925-02B1-49E1484D1109}"/>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TextBox 8"/>
          <p:cNvSpPr txBox="1"/>
          <p:nvPr/>
        </p:nvSpPr>
        <p:spPr>
          <a:xfrm>
            <a:off x="-4087148" y="7512480"/>
            <a:ext cx="5750035" cy="7343795"/>
          </a:xfrm>
          <a:prstGeom prst="rect">
            <a:avLst/>
          </a:prstGeom>
        </p:spPr>
        <p:txBody>
          <a:bodyPr lIns="50800" tIns="50800" rIns="50800" bIns="50800" rtlCol="0" anchor="ctr"/>
          <a:lstStyle/>
          <a:p>
            <a:pPr marL="0" lvl="0" indent="0" algn="ctr">
              <a:lnSpc>
                <a:spcPts val="2659"/>
              </a:lnSpc>
              <a:spcBef>
                <a:spcPct val="0"/>
              </a:spcBef>
            </a:pPr>
            <a:endParaRP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5" name="TextBox 15"/>
          <p:cNvSpPr txBox="1"/>
          <p:nvPr/>
        </p:nvSpPr>
        <p:spPr>
          <a:xfrm rot="16200000">
            <a:off x="13426953" y="5912480"/>
            <a:ext cx="8176441" cy="577081"/>
          </a:xfrm>
          <a:prstGeom prst="rect">
            <a:avLst/>
          </a:prstGeom>
        </p:spPr>
        <p:txBody>
          <a:bodyPr lIns="0" tIns="0" rIns="0" bIns="0" rtlCol="0" anchor="t">
            <a:spAutoFit/>
          </a:bodyPr>
          <a:lstStyle/>
          <a:p>
            <a:pPr algn="ctr" rtl="1">
              <a:lnSpc>
                <a:spcPts val="4522"/>
              </a:lnSpc>
            </a:pPr>
            <a:r>
              <a:rPr lang="ar-EG" sz="3200" b="1" dirty="0">
                <a:latin typeface="Microsoft Uighur" panose="02000000000000000000" pitchFamily="2" charset="-78"/>
                <a:ea typeface="IBM Plex Sans Arabic Bold"/>
                <a:cs typeface="Microsoft Uighur" panose="02000000000000000000" pitchFamily="2" charset="-78"/>
                <a:sym typeface="IBM Plex Sans Arabic Bold"/>
                <a:rtl/>
              </a:rPr>
              <a:t>التزامات خارطة الطريق: من أجل مدرسة ذات جودة للجميع</a:t>
            </a:r>
          </a:p>
        </p:txBody>
      </p:sp>
      <p:grpSp>
        <p:nvGrpSpPr>
          <p:cNvPr id="67" name="Groupe 66">
            <a:extLst>
              <a:ext uri="{FF2B5EF4-FFF2-40B4-BE49-F238E27FC236}">
                <a16:creationId xmlns:a16="http://schemas.microsoft.com/office/drawing/2014/main" id="{D9D85683-EB7F-7A9A-B824-1E971C9941C7}"/>
              </a:ext>
            </a:extLst>
          </p:cNvPr>
          <p:cNvGrpSpPr/>
          <p:nvPr/>
        </p:nvGrpSpPr>
        <p:grpSpPr>
          <a:xfrm>
            <a:off x="-1" y="2639690"/>
            <a:ext cx="16943622" cy="7191711"/>
            <a:chOff x="-17229" y="850392"/>
            <a:chExt cx="8914341" cy="4178808"/>
          </a:xfrm>
        </p:grpSpPr>
        <p:sp>
          <p:nvSpPr>
            <p:cNvPr id="68" name="Shape 23">
              <a:extLst>
                <a:ext uri="{FF2B5EF4-FFF2-40B4-BE49-F238E27FC236}">
                  <a16:creationId xmlns:a16="http://schemas.microsoft.com/office/drawing/2014/main" id="{90DFCFCF-F993-3BD0-12E4-8B0956D12E2A}"/>
                </a:ext>
              </a:extLst>
            </p:cNvPr>
            <p:cNvSpPr/>
            <p:nvPr/>
          </p:nvSpPr>
          <p:spPr>
            <a:xfrm>
              <a:off x="6016752" y="850392"/>
              <a:ext cx="2880360" cy="347472"/>
            </a:xfrm>
            <a:prstGeom prst="rect">
              <a:avLst/>
            </a:prstGeom>
            <a:solidFill>
              <a:srgbClr val="3D1F00"/>
            </a:solidFill>
            <a:ln w="12700">
              <a:solidFill>
                <a:srgbClr val="3D1F00"/>
              </a:solidFill>
              <a:prstDash val="solid"/>
            </a:ln>
          </p:spPr>
          <p:txBody>
            <a:bodyPr/>
            <a:lstStyle/>
            <a:p>
              <a:endParaRPr lang="fr-FR" sz="6000" b="1">
                <a:latin typeface="Microsoft Uighur" panose="02000000000000000000" pitchFamily="2" charset="-78"/>
                <a:cs typeface="Microsoft Uighur" panose="02000000000000000000" pitchFamily="2" charset="-78"/>
              </a:endParaRPr>
            </a:p>
          </p:txBody>
        </p:sp>
        <p:sp>
          <p:nvSpPr>
            <p:cNvPr id="69" name="Text 24">
              <a:extLst>
                <a:ext uri="{FF2B5EF4-FFF2-40B4-BE49-F238E27FC236}">
                  <a16:creationId xmlns:a16="http://schemas.microsoft.com/office/drawing/2014/main" id="{6D07D81C-D99A-1DEC-B43A-660AD013DBCB}"/>
                </a:ext>
              </a:extLst>
            </p:cNvPr>
            <p:cNvSpPr/>
            <p:nvPr/>
          </p:nvSpPr>
          <p:spPr>
            <a:xfrm>
              <a:off x="6016752" y="850392"/>
              <a:ext cx="2880360" cy="347472"/>
            </a:xfrm>
            <a:prstGeom prst="rect">
              <a:avLst/>
            </a:prstGeom>
            <a:noFill/>
            <a:ln/>
          </p:spPr>
          <p:txBody>
            <a:bodyPr wrap="square" rtlCol="0" anchor="ctr"/>
            <a:lstStyle/>
            <a:p>
              <a:pPr marL="0" indent="0" algn="ctr" rtl="1">
                <a:buNone/>
              </a:pPr>
              <a:r>
                <a:rPr lang="en-US" sz="4000" b="1" dirty="0">
                  <a:solidFill>
                    <a:srgbClr val="FFFFFF"/>
                  </a:solidFill>
                  <a:latin typeface="Microsoft Uighur" pitchFamily="34" charset="0"/>
                  <a:ea typeface="Microsoft Uighur" pitchFamily="34" charset="-122"/>
                  <a:cs typeface="Microsoft Uighur" pitchFamily="34" charset="-120"/>
                </a:rPr>
                <a:t>التلميذ</a:t>
              </a:r>
              <a:r>
                <a:rPr lang="ar-MA" sz="4000" b="1" dirty="0">
                  <a:solidFill>
                    <a:srgbClr val="FFFFFF"/>
                  </a:solidFill>
                  <a:latin typeface="Microsoft Uighur" pitchFamily="34" charset="0"/>
                  <a:ea typeface="Microsoft Uighur" pitchFamily="34" charset="-122"/>
                  <a:cs typeface="Microsoft Uighur" pitchFamily="34" charset="-120"/>
                </a:rPr>
                <a:t> (</a:t>
              </a:r>
              <a:r>
                <a:rPr lang="en-US" sz="4000" b="1" dirty="0">
                  <a:solidFill>
                    <a:srgbClr val="FFFFFF"/>
                  </a:solidFill>
                  <a:latin typeface="Microsoft Uighur" pitchFamily="34" charset="0"/>
                  <a:ea typeface="Microsoft Uighur" pitchFamily="34" charset="-122"/>
                  <a:cs typeface="Microsoft Uighur" pitchFamily="34" charset="-120"/>
                </a:rPr>
                <a:t>ة</a:t>
              </a:r>
              <a:r>
                <a:rPr lang="ar-MA" sz="4000" b="1" dirty="0">
                  <a:solidFill>
                    <a:srgbClr val="FFFFFF"/>
                  </a:solidFill>
                  <a:latin typeface="Microsoft Uighur" pitchFamily="34" charset="0"/>
                  <a:ea typeface="Microsoft Uighur" pitchFamily="34" charset="-122"/>
                  <a:cs typeface="Microsoft Uighur" pitchFamily="34" charset="-120"/>
                </a:rPr>
                <a:t>)</a:t>
              </a:r>
              <a:endParaRPr lang="en-US" sz="4000" b="1" dirty="0"/>
            </a:p>
          </p:txBody>
        </p:sp>
        <p:sp>
          <p:nvSpPr>
            <p:cNvPr id="70" name="Shape 25">
              <a:extLst>
                <a:ext uri="{FF2B5EF4-FFF2-40B4-BE49-F238E27FC236}">
                  <a16:creationId xmlns:a16="http://schemas.microsoft.com/office/drawing/2014/main" id="{E47B757D-C5BE-2604-150B-AB0F702F3097}"/>
                </a:ext>
              </a:extLst>
            </p:cNvPr>
            <p:cNvSpPr/>
            <p:nvPr/>
          </p:nvSpPr>
          <p:spPr>
            <a:xfrm>
              <a:off x="6016752" y="1234440"/>
              <a:ext cx="2880360" cy="914400"/>
            </a:xfrm>
            <a:prstGeom prst="rect">
              <a:avLst/>
            </a:prstGeom>
            <a:solidFill>
              <a:srgbClr val="FFFFFF"/>
            </a:solidFill>
            <a:ln w="9525">
              <a:solidFill>
                <a:srgbClr val="D4A574"/>
              </a:solidFill>
              <a:prstDash val="solid"/>
            </a:ln>
          </p:spPr>
          <p:txBody>
            <a:bodyPr/>
            <a:lstStyle/>
            <a:p>
              <a:endParaRPr lang="fr-FR" sz="7200" b="1" dirty="0"/>
            </a:p>
          </p:txBody>
        </p:sp>
        <p:sp>
          <p:nvSpPr>
            <p:cNvPr id="71" name="Shape 26">
              <a:extLst>
                <a:ext uri="{FF2B5EF4-FFF2-40B4-BE49-F238E27FC236}">
                  <a16:creationId xmlns:a16="http://schemas.microsoft.com/office/drawing/2014/main" id="{621F13A5-0E03-C22D-EF5F-9BBED6DE546F}"/>
                </a:ext>
              </a:extLst>
            </p:cNvPr>
            <p:cNvSpPr/>
            <p:nvPr/>
          </p:nvSpPr>
          <p:spPr>
            <a:xfrm>
              <a:off x="8851392" y="1325880"/>
              <a:ext cx="45720" cy="731520"/>
            </a:xfrm>
            <a:prstGeom prst="rect">
              <a:avLst/>
            </a:prstGeom>
            <a:solidFill>
              <a:srgbClr val="3D1F00"/>
            </a:solidFill>
            <a:ln w="12700">
              <a:solidFill>
                <a:srgbClr val="3D1F00"/>
              </a:solidFill>
              <a:prstDash val="solid"/>
            </a:ln>
          </p:spPr>
          <p:txBody>
            <a:bodyPr/>
            <a:lstStyle/>
            <a:p>
              <a:endParaRPr lang="fr-FR" sz="2400" b="1"/>
            </a:p>
          </p:txBody>
        </p:sp>
        <p:sp>
          <p:nvSpPr>
            <p:cNvPr id="72" name="Text 27">
              <a:extLst>
                <a:ext uri="{FF2B5EF4-FFF2-40B4-BE49-F238E27FC236}">
                  <a16:creationId xmlns:a16="http://schemas.microsoft.com/office/drawing/2014/main" id="{D7D28176-DAEA-A706-AE2C-C3DE38B5C674}"/>
                </a:ext>
              </a:extLst>
            </p:cNvPr>
            <p:cNvSpPr/>
            <p:nvPr/>
          </p:nvSpPr>
          <p:spPr>
            <a:xfrm>
              <a:off x="6089904" y="1280160"/>
              <a:ext cx="2697480" cy="201168"/>
            </a:xfrm>
            <a:prstGeom prst="rect">
              <a:avLst/>
            </a:prstGeom>
            <a:noFill/>
            <a:ln/>
          </p:spPr>
          <p:txBody>
            <a:bodyPr wrap="square" rtlCol="0" anchor="ctr"/>
            <a:lstStyle/>
            <a:p>
              <a:pPr marL="0" indent="0" algn="r" rtl="1">
                <a:buNone/>
              </a:pPr>
              <a:r>
                <a:rPr lang="en-US" sz="3200" b="1" dirty="0">
                  <a:solidFill>
                    <a:srgbClr val="3D1F00"/>
                  </a:solidFill>
                  <a:latin typeface="Microsoft Uighur" pitchFamily="34" charset="0"/>
                  <a:ea typeface="Microsoft Uighur" pitchFamily="34" charset="-122"/>
                  <a:cs typeface="Microsoft Uighur" pitchFamily="34" charset="-120"/>
                </a:rPr>
                <a:t>1</a:t>
              </a:r>
              <a:endParaRPr lang="en-US" sz="3200" b="1" dirty="0"/>
            </a:p>
          </p:txBody>
        </p:sp>
        <p:sp>
          <p:nvSpPr>
            <p:cNvPr id="73" name="Text 28">
              <a:extLst>
                <a:ext uri="{FF2B5EF4-FFF2-40B4-BE49-F238E27FC236}">
                  <a16:creationId xmlns:a16="http://schemas.microsoft.com/office/drawing/2014/main" id="{E95EA1ED-D365-D142-DC26-3A362261ED56}"/>
                </a:ext>
              </a:extLst>
            </p:cNvPr>
            <p:cNvSpPr/>
            <p:nvPr/>
          </p:nvSpPr>
          <p:spPr>
            <a:xfrm>
              <a:off x="5893164" y="1266444"/>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تعليم أولي ذو جودة</a:t>
              </a:r>
              <a:endParaRPr lang="en-US" sz="3600" b="1" dirty="0"/>
            </a:p>
          </p:txBody>
        </p:sp>
        <p:sp>
          <p:nvSpPr>
            <p:cNvPr id="74" name="Text 29">
              <a:extLst>
                <a:ext uri="{FF2B5EF4-FFF2-40B4-BE49-F238E27FC236}">
                  <a16:creationId xmlns:a16="http://schemas.microsoft.com/office/drawing/2014/main" id="{D7F2B600-AB85-FA17-0CE1-2632082D7B8A}"/>
                </a:ext>
              </a:extLst>
            </p:cNvPr>
            <p:cNvSpPr/>
            <p:nvPr/>
          </p:nvSpPr>
          <p:spPr>
            <a:xfrm>
              <a:off x="6089904" y="167335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مضبوط من الدولة ومعمم لإعداد التلاميذ للنجاح الدراسي.</a:t>
              </a:r>
              <a:endParaRPr lang="en-US" sz="3200" b="1" dirty="0"/>
            </a:p>
          </p:txBody>
        </p:sp>
        <p:sp>
          <p:nvSpPr>
            <p:cNvPr id="75" name="Shape 30">
              <a:extLst>
                <a:ext uri="{FF2B5EF4-FFF2-40B4-BE49-F238E27FC236}">
                  <a16:creationId xmlns:a16="http://schemas.microsoft.com/office/drawing/2014/main" id="{95EF7415-8BD9-9239-A3DA-A49644DCE0DA}"/>
                </a:ext>
              </a:extLst>
            </p:cNvPr>
            <p:cNvSpPr/>
            <p:nvPr/>
          </p:nvSpPr>
          <p:spPr>
            <a:xfrm>
              <a:off x="6016752" y="219456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76" name="Shape 31">
              <a:extLst>
                <a:ext uri="{FF2B5EF4-FFF2-40B4-BE49-F238E27FC236}">
                  <a16:creationId xmlns:a16="http://schemas.microsoft.com/office/drawing/2014/main" id="{76D1B6DB-6160-5EC5-EC57-B5AF56CB94C0}"/>
                </a:ext>
              </a:extLst>
            </p:cNvPr>
            <p:cNvSpPr/>
            <p:nvPr/>
          </p:nvSpPr>
          <p:spPr>
            <a:xfrm>
              <a:off x="8851392" y="2286000"/>
              <a:ext cx="45720" cy="731520"/>
            </a:xfrm>
            <a:prstGeom prst="rect">
              <a:avLst/>
            </a:prstGeom>
            <a:solidFill>
              <a:srgbClr val="3D1F00"/>
            </a:solidFill>
            <a:ln w="12700">
              <a:solidFill>
                <a:srgbClr val="3D1F00"/>
              </a:solidFill>
              <a:prstDash val="solid"/>
            </a:ln>
          </p:spPr>
          <p:txBody>
            <a:bodyPr/>
            <a:lstStyle/>
            <a:p>
              <a:endParaRPr lang="fr-FR" sz="2400" b="1"/>
            </a:p>
          </p:txBody>
        </p:sp>
        <p:sp>
          <p:nvSpPr>
            <p:cNvPr id="77" name="Text 32">
              <a:extLst>
                <a:ext uri="{FF2B5EF4-FFF2-40B4-BE49-F238E27FC236}">
                  <a16:creationId xmlns:a16="http://schemas.microsoft.com/office/drawing/2014/main" id="{FD333AC9-03B6-6F4C-7CD3-052121029764}"/>
                </a:ext>
              </a:extLst>
            </p:cNvPr>
            <p:cNvSpPr/>
            <p:nvPr/>
          </p:nvSpPr>
          <p:spPr>
            <a:xfrm>
              <a:off x="6089904" y="2240280"/>
              <a:ext cx="2697480" cy="201168"/>
            </a:xfrm>
            <a:prstGeom prst="rect">
              <a:avLst/>
            </a:prstGeom>
            <a:noFill/>
            <a:ln/>
          </p:spPr>
          <p:txBody>
            <a:bodyPr wrap="square" rtlCol="0" anchor="ctr"/>
            <a:lstStyle/>
            <a:p>
              <a:pPr marL="0" indent="0" algn="r" rtl="1">
                <a:buNone/>
              </a:pPr>
              <a:r>
                <a:rPr lang="en-US" sz="3200" b="1" dirty="0">
                  <a:solidFill>
                    <a:srgbClr val="3D1F00"/>
                  </a:solidFill>
                  <a:latin typeface="Microsoft Uighur" pitchFamily="34" charset="0"/>
                  <a:ea typeface="Microsoft Uighur" pitchFamily="34" charset="-122"/>
                  <a:cs typeface="Microsoft Uighur" pitchFamily="34" charset="-120"/>
                </a:rPr>
                <a:t>2</a:t>
              </a:r>
              <a:endParaRPr lang="en-US" sz="3200" b="1" dirty="0"/>
            </a:p>
          </p:txBody>
        </p:sp>
        <p:sp>
          <p:nvSpPr>
            <p:cNvPr id="78" name="Text 33">
              <a:extLst>
                <a:ext uri="{FF2B5EF4-FFF2-40B4-BE49-F238E27FC236}">
                  <a16:creationId xmlns:a16="http://schemas.microsoft.com/office/drawing/2014/main" id="{A16056F1-B2CE-0156-E476-516A8E3706F6}"/>
                </a:ext>
              </a:extLst>
            </p:cNvPr>
            <p:cNvSpPr/>
            <p:nvPr/>
          </p:nvSpPr>
          <p:spPr>
            <a:xfrm>
              <a:off x="5899949" y="2203704"/>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مقررات وكتب مدرسية</a:t>
              </a:r>
              <a:endParaRPr lang="en-US" sz="3600" b="1" dirty="0"/>
            </a:p>
          </p:txBody>
        </p:sp>
        <p:sp>
          <p:nvSpPr>
            <p:cNvPr id="79" name="Text 34">
              <a:extLst>
                <a:ext uri="{FF2B5EF4-FFF2-40B4-BE49-F238E27FC236}">
                  <a16:creationId xmlns:a16="http://schemas.microsoft.com/office/drawing/2014/main" id="{92358E0A-98AF-3B4F-53DE-3EB20E252E95}"/>
                </a:ext>
              </a:extLst>
            </p:cNvPr>
            <p:cNvSpPr/>
            <p:nvPr/>
          </p:nvSpPr>
          <p:spPr>
            <a:xfrm>
              <a:off x="6089904" y="263347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تركز على الكفايات والتعلمات الأساس والتحكم في اللغات.</a:t>
              </a:r>
              <a:endParaRPr lang="en-US" sz="3200" b="1" dirty="0"/>
            </a:p>
          </p:txBody>
        </p:sp>
        <p:sp>
          <p:nvSpPr>
            <p:cNvPr id="80" name="Shape 35">
              <a:extLst>
                <a:ext uri="{FF2B5EF4-FFF2-40B4-BE49-F238E27FC236}">
                  <a16:creationId xmlns:a16="http://schemas.microsoft.com/office/drawing/2014/main" id="{07C91A2C-BABA-4E1F-0F40-5D05E3608209}"/>
                </a:ext>
              </a:extLst>
            </p:cNvPr>
            <p:cNvSpPr/>
            <p:nvPr/>
          </p:nvSpPr>
          <p:spPr>
            <a:xfrm>
              <a:off x="6016752" y="315468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81" name="Shape 36">
              <a:extLst>
                <a:ext uri="{FF2B5EF4-FFF2-40B4-BE49-F238E27FC236}">
                  <a16:creationId xmlns:a16="http://schemas.microsoft.com/office/drawing/2014/main" id="{E65FB18C-5865-CE34-6372-CBAFF2746651}"/>
                </a:ext>
              </a:extLst>
            </p:cNvPr>
            <p:cNvSpPr/>
            <p:nvPr/>
          </p:nvSpPr>
          <p:spPr>
            <a:xfrm>
              <a:off x="8851392" y="3246120"/>
              <a:ext cx="45720" cy="731520"/>
            </a:xfrm>
            <a:prstGeom prst="rect">
              <a:avLst/>
            </a:prstGeom>
            <a:solidFill>
              <a:srgbClr val="3D1F00"/>
            </a:solidFill>
            <a:ln w="12700">
              <a:solidFill>
                <a:srgbClr val="3D1F00"/>
              </a:solidFill>
              <a:prstDash val="solid"/>
            </a:ln>
          </p:spPr>
          <p:txBody>
            <a:bodyPr/>
            <a:lstStyle/>
            <a:p>
              <a:endParaRPr lang="fr-FR" sz="2400" b="1"/>
            </a:p>
          </p:txBody>
        </p:sp>
        <p:sp>
          <p:nvSpPr>
            <p:cNvPr id="82" name="Text 37">
              <a:extLst>
                <a:ext uri="{FF2B5EF4-FFF2-40B4-BE49-F238E27FC236}">
                  <a16:creationId xmlns:a16="http://schemas.microsoft.com/office/drawing/2014/main" id="{2BD33CBA-DD1B-954F-E694-95932C5C835B}"/>
                </a:ext>
              </a:extLst>
            </p:cNvPr>
            <p:cNvSpPr/>
            <p:nvPr/>
          </p:nvSpPr>
          <p:spPr>
            <a:xfrm>
              <a:off x="6089904" y="3200400"/>
              <a:ext cx="2697480" cy="201168"/>
            </a:xfrm>
            <a:prstGeom prst="rect">
              <a:avLst/>
            </a:prstGeom>
            <a:noFill/>
            <a:ln/>
          </p:spPr>
          <p:txBody>
            <a:bodyPr wrap="square" rtlCol="0" anchor="ctr"/>
            <a:lstStyle/>
            <a:p>
              <a:pPr marL="0" indent="0" algn="r" rtl="1">
                <a:buNone/>
              </a:pPr>
              <a:r>
                <a:rPr lang="en-US" sz="3200" b="1" dirty="0">
                  <a:solidFill>
                    <a:srgbClr val="3D1F00"/>
                  </a:solidFill>
                  <a:latin typeface="Microsoft Uighur" pitchFamily="34" charset="0"/>
                  <a:ea typeface="Microsoft Uighur" pitchFamily="34" charset="-122"/>
                  <a:cs typeface="Microsoft Uighur" pitchFamily="34" charset="-120"/>
                </a:rPr>
                <a:t>3</a:t>
              </a:r>
              <a:endParaRPr lang="en-US" sz="3200" b="1" dirty="0"/>
            </a:p>
          </p:txBody>
        </p:sp>
        <p:sp>
          <p:nvSpPr>
            <p:cNvPr id="83" name="Text 38">
              <a:extLst>
                <a:ext uri="{FF2B5EF4-FFF2-40B4-BE49-F238E27FC236}">
                  <a16:creationId xmlns:a16="http://schemas.microsoft.com/office/drawing/2014/main" id="{5D00BCD5-A299-70E8-4075-0D121F167853}"/>
                </a:ext>
              </a:extLst>
            </p:cNvPr>
            <p:cNvSpPr/>
            <p:nvPr/>
          </p:nvSpPr>
          <p:spPr>
            <a:xfrm>
              <a:off x="5927530" y="3227832"/>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التتبع والمواكبة الفردية</a:t>
              </a:r>
              <a:endParaRPr lang="en-US" sz="3600" b="1" dirty="0"/>
            </a:p>
          </p:txBody>
        </p:sp>
        <p:sp>
          <p:nvSpPr>
            <p:cNvPr id="84" name="Text 39">
              <a:extLst>
                <a:ext uri="{FF2B5EF4-FFF2-40B4-BE49-F238E27FC236}">
                  <a16:creationId xmlns:a16="http://schemas.microsoft.com/office/drawing/2014/main" id="{C50387D2-D7AC-0BC1-B0E0-F722C09BCC09}"/>
                </a:ext>
              </a:extLst>
            </p:cNvPr>
            <p:cNvSpPr/>
            <p:nvPr/>
          </p:nvSpPr>
          <p:spPr>
            <a:xfrm>
              <a:off x="6089904" y="359359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لتجاوز صعوبات التعلم وتقليص الهدر المدرسي.</a:t>
              </a:r>
              <a:endParaRPr lang="en-US" sz="3200" b="1" dirty="0"/>
            </a:p>
          </p:txBody>
        </p:sp>
        <p:sp>
          <p:nvSpPr>
            <p:cNvPr id="85" name="Shape 40">
              <a:extLst>
                <a:ext uri="{FF2B5EF4-FFF2-40B4-BE49-F238E27FC236}">
                  <a16:creationId xmlns:a16="http://schemas.microsoft.com/office/drawing/2014/main" id="{EBF420DD-19A9-01A5-3A19-065722ADFB78}"/>
                </a:ext>
              </a:extLst>
            </p:cNvPr>
            <p:cNvSpPr/>
            <p:nvPr/>
          </p:nvSpPr>
          <p:spPr>
            <a:xfrm>
              <a:off x="6016752" y="411480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86" name="Shape 41">
              <a:extLst>
                <a:ext uri="{FF2B5EF4-FFF2-40B4-BE49-F238E27FC236}">
                  <a16:creationId xmlns:a16="http://schemas.microsoft.com/office/drawing/2014/main" id="{EF300179-C397-6AF9-BD8E-458A12E9AF72}"/>
                </a:ext>
              </a:extLst>
            </p:cNvPr>
            <p:cNvSpPr/>
            <p:nvPr/>
          </p:nvSpPr>
          <p:spPr>
            <a:xfrm>
              <a:off x="8851392" y="4206240"/>
              <a:ext cx="45720" cy="731520"/>
            </a:xfrm>
            <a:prstGeom prst="rect">
              <a:avLst/>
            </a:prstGeom>
            <a:solidFill>
              <a:srgbClr val="3D1F00"/>
            </a:solidFill>
            <a:ln w="12700">
              <a:solidFill>
                <a:srgbClr val="3D1F00"/>
              </a:solidFill>
              <a:prstDash val="solid"/>
            </a:ln>
          </p:spPr>
          <p:txBody>
            <a:bodyPr/>
            <a:lstStyle/>
            <a:p>
              <a:endParaRPr lang="fr-FR" sz="2400" b="1"/>
            </a:p>
          </p:txBody>
        </p:sp>
        <p:sp>
          <p:nvSpPr>
            <p:cNvPr id="87" name="Text 42">
              <a:extLst>
                <a:ext uri="{FF2B5EF4-FFF2-40B4-BE49-F238E27FC236}">
                  <a16:creationId xmlns:a16="http://schemas.microsoft.com/office/drawing/2014/main" id="{087041C1-2E2D-DB24-2607-C15DDCEE05E6}"/>
                </a:ext>
              </a:extLst>
            </p:cNvPr>
            <p:cNvSpPr/>
            <p:nvPr/>
          </p:nvSpPr>
          <p:spPr>
            <a:xfrm>
              <a:off x="6089904" y="4160520"/>
              <a:ext cx="2697480" cy="201168"/>
            </a:xfrm>
            <a:prstGeom prst="rect">
              <a:avLst/>
            </a:prstGeom>
            <a:noFill/>
            <a:ln/>
          </p:spPr>
          <p:txBody>
            <a:bodyPr wrap="square" rtlCol="0" anchor="ctr"/>
            <a:lstStyle/>
            <a:p>
              <a:pPr marL="0" indent="0" algn="r" rtl="1">
                <a:buNone/>
              </a:pPr>
              <a:r>
                <a:rPr lang="en-US" sz="3200" b="1" dirty="0">
                  <a:solidFill>
                    <a:srgbClr val="3D1F00"/>
                  </a:solidFill>
                  <a:latin typeface="Microsoft Uighur" pitchFamily="34" charset="0"/>
                  <a:ea typeface="Microsoft Uighur" pitchFamily="34" charset="-122"/>
                  <a:cs typeface="Microsoft Uighur" pitchFamily="34" charset="-120"/>
                </a:rPr>
                <a:t>4</a:t>
              </a:r>
              <a:endParaRPr lang="en-US" sz="3200" b="1" dirty="0"/>
            </a:p>
          </p:txBody>
        </p:sp>
        <p:sp>
          <p:nvSpPr>
            <p:cNvPr id="88" name="Text 43">
              <a:extLst>
                <a:ext uri="{FF2B5EF4-FFF2-40B4-BE49-F238E27FC236}">
                  <a16:creationId xmlns:a16="http://schemas.microsoft.com/office/drawing/2014/main" id="{05004DCD-B1A2-6F13-2A22-056801129372}"/>
                </a:ext>
              </a:extLst>
            </p:cNvPr>
            <p:cNvSpPr/>
            <p:nvPr/>
          </p:nvSpPr>
          <p:spPr>
            <a:xfrm>
              <a:off x="6089904" y="4334256"/>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توجيه التلاميذ</a:t>
              </a:r>
              <a:endParaRPr lang="en-US" sz="3600" b="1" dirty="0"/>
            </a:p>
          </p:txBody>
        </p:sp>
        <p:sp>
          <p:nvSpPr>
            <p:cNvPr id="89" name="Text 44">
              <a:extLst>
                <a:ext uri="{FF2B5EF4-FFF2-40B4-BE49-F238E27FC236}">
                  <a16:creationId xmlns:a16="http://schemas.microsoft.com/office/drawing/2014/main" id="{5CB10F11-123E-C8DF-F083-FE6E548656F9}"/>
                </a:ext>
              </a:extLst>
            </p:cNvPr>
            <p:cNvSpPr/>
            <p:nvPr/>
          </p:nvSpPr>
          <p:spPr>
            <a:xfrm>
              <a:off x="5980177" y="4553712"/>
              <a:ext cx="2807208"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نحو مسارات دراسية ملائمة للرفع من فرص نجاحهم.</a:t>
              </a:r>
              <a:endParaRPr lang="en-US" sz="3200" b="1" dirty="0"/>
            </a:p>
          </p:txBody>
        </p:sp>
        <p:sp>
          <p:nvSpPr>
            <p:cNvPr id="90" name="Shape 45">
              <a:extLst>
                <a:ext uri="{FF2B5EF4-FFF2-40B4-BE49-F238E27FC236}">
                  <a16:creationId xmlns:a16="http://schemas.microsoft.com/office/drawing/2014/main" id="{DFF3ADBA-0362-C3B2-6A9E-68EE80CE14E8}"/>
                </a:ext>
              </a:extLst>
            </p:cNvPr>
            <p:cNvSpPr/>
            <p:nvPr/>
          </p:nvSpPr>
          <p:spPr>
            <a:xfrm>
              <a:off x="3099816" y="850392"/>
              <a:ext cx="2880360" cy="347472"/>
            </a:xfrm>
            <a:prstGeom prst="rect">
              <a:avLst/>
            </a:prstGeom>
            <a:solidFill>
              <a:srgbClr val="7A3B0A"/>
            </a:solidFill>
            <a:ln w="12700">
              <a:solidFill>
                <a:srgbClr val="7A3B0A"/>
              </a:solidFill>
              <a:prstDash val="solid"/>
            </a:ln>
          </p:spPr>
          <p:txBody>
            <a:bodyPr/>
            <a:lstStyle/>
            <a:p>
              <a:endParaRPr lang="fr-FR" sz="11500" b="1">
                <a:latin typeface="Microsoft Uighur" panose="02000000000000000000" pitchFamily="2" charset="-78"/>
                <a:cs typeface="Microsoft Uighur" panose="02000000000000000000" pitchFamily="2" charset="-78"/>
              </a:endParaRPr>
            </a:p>
          </p:txBody>
        </p:sp>
        <p:sp>
          <p:nvSpPr>
            <p:cNvPr id="91" name="Text 46">
              <a:extLst>
                <a:ext uri="{FF2B5EF4-FFF2-40B4-BE49-F238E27FC236}">
                  <a16:creationId xmlns:a16="http://schemas.microsoft.com/office/drawing/2014/main" id="{F939B076-C469-E384-D72D-74F20023101E}"/>
                </a:ext>
              </a:extLst>
            </p:cNvPr>
            <p:cNvSpPr/>
            <p:nvPr/>
          </p:nvSpPr>
          <p:spPr>
            <a:xfrm>
              <a:off x="3099816" y="850392"/>
              <a:ext cx="2880360" cy="347472"/>
            </a:xfrm>
            <a:prstGeom prst="rect">
              <a:avLst/>
            </a:prstGeom>
            <a:noFill/>
            <a:ln/>
          </p:spPr>
          <p:txBody>
            <a:bodyPr wrap="square" rtlCol="0" anchor="ctr"/>
            <a:lstStyle/>
            <a:p>
              <a:pPr algn="ctr" rtl="1"/>
              <a:r>
                <a:rPr lang="en-US" sz="4000" b="1" dirty="0">
                  <a:solidFill>
                    <a:srgbClr val="FFFFFF"/>
                  </a:solidFill>
                  <a:latin typeface="Microsoft Uighur" pitchFamily="34" charset="0"/>
                  <a:ea typeface="Microsoft Uighur" pitchFamily="34" charset="-122"/>
                  <a:cs typeface="Microsoft Uighur" pitchFamily="34" charset="-120"/>
                </a:rPr>
                <a:t>الأستا</a:t>
              </a:r>
              <a:r>
                <a:rPr lang="ar-MA" sz="4000" b="1" dirty="0">
                  <a:solidFill>
                    <a:srgbClr val="FFFFFF"/>
                  </a:solidFill>
                  <a:latin typeface="Microsoft Uighur" pitchFamily="34" charset="0"/>
                  <a:ea typeface="Microsoft Uighur" pitchFamily="34" charset="-122"/>
                  <a:cs typeface="Microsoft Uighur" pitchFamily="34" charset="-120"/>
                </a:rPr>
                <a:t>ذ (</a:t>
              </a:r>
              <a:r>
                <a:rPr lang="en-US" sz="4000" b="1" dirty="0">
                  <a:solidFill>
                    <a:srgbClr val="FFFFFF"/>
                  </a:solidFill>
                  <a:latin typeface="Microsoft Uighur" pitchFamily="34" charset="0"/>
                  <a:ea typeface="Microsoft Uighur" pitchFamily="34" charset="-122"/>
                  <a:cs typeface="Microsoft Uighur" pitchFamily="34" charset="-120"/>
                </a:rPr>
                <a:t>ة</a:t>
              </a:r>
              <a:r>
                <a:rPr lang="ar-MA" sz="4000" b="1" dirty="0">
                  <a:solidFill>
                    <a:srgbClr val="FFFFFF"/>
                  </a:solidFill>
                  <a:latin typeface="Microsoft Uighur" pitchFamily="34" charset="0"/>
                  <a:ea typeface="Microsoft Uighur" pitchFamily="34" charset="-122"/>
                  <a:cs typeface="Microsoft Uighur" pitchFamily="34" charset="-120"/>
                </a:rPr>
                <a:t>)</a:t>
              </a:r>
              <a:endParaRPr lang="en-US" sz="4000" b="1" dirty="0"/>
            </a:p>
          </p:txBody>
        </p:sp>
        <p:sp>
          <p:nvSpPr>
            <p:cNvPr id="92" name="Shape 47">
              <a:extLst>
                <a:ext uri="{FF2B5EF4-FFF2-40B4-BE49-F238E27FC236}">
                  <a16:creationId xmlns:a16="http://schemas.microsoft.com/office/drawing/2014/main" id="{AAF1A7BE-C9A4-5EA2-D45F-D28B4ABA9707}"/>
                </a:ext>
              </a:extLst>
            </p:cNvPr>
            <p:cNvSpPr/>
            <p:nvPr/>
          </p:nvSpPr>
          <p:spPr>
            <a:xfrm>
              <a:off x="3099816" y="123444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93" name="Shape 48">
              <a:extLst>
                <a:ext uri="{FF2B5EF4-FFF2-40B4-BE49-F238E27FC236}">
                  <a16:creationId xmlns:a16="http://schemas.microsoft.com/office/drawing/2014/main" id="{0A5FBF78-0446-E2D8-AE95-CE4E0860C247}"/>
                </a:ext>
              </a:extLst>
            </p:cNvPr>
            <p:cNvSpPr/>
            <p:nvPr/>
          </p:nvSpPr>
          <p:spPr>
            <a:xfrm>
              <a:off x="5934456" y="1325880"/>
              <a:ext cx="45720" cy="731520"/>
            </a:xfrm>
            <a:prstGeom prst="rect">
              <a:avLst/>
            </a:prstGeom>
            <a:solidFill>
              <a:srgbClr val="7A3B0A"/>
            </a:solidFill>
            <a:ln w="12700">
              <a:solidFill>
                <a:srgbClr val="7A3B0A"/>
              </a:solidFill>
              <a:prstDash val="solid"/>
            </a:ln>
          </p:spPr>
          <p:txBody>
            <a:bodyPr/>
            <a:lstStyle/>
            <a:p>
              <a:endParaRPr lang="fr-FR" sz="2400" b="1"/>
            </a:p>
          </p:txBody>
        </p:sp>
        <p:sp>
          <p:nvSpPr>
            <p:cNvPr id="94" name="Text 49">
              <a:extLst>
                <a:ext uri="{FF2B5EF4-FFF2-40B4-BE49-F238E27FC236}">
                  <a16:creationId xmlns:a16="http://schemas.microsoft.com/office/drawing/2014/main" id="{E5A7365A-E368-5BEB-17D5-0E33FAD83A36}"/>
                </a:ext>
              </a:extLst>
            </p:cNvPr>
            <p:cNvSpPr/>
            <p:nvPr/>
          </p:nvSpPr>
          <p:spPr>
            <a:xfrm>
              <a:off x="3172968" y="1280160"/>
              <a:ext cx="2697480" cy="201168"/>
            </a:xfrm>
            <a:prstGeom prst="rect">
              <a:avLst/>
            </a:prstGeom>
            <a:noFill/>
            <a:ln/>
          </p:spPr>
          <p:txBody>
            <a:bodyPr wrap="square" rtlCol="0" anchor="ctr"/>
            <a:lstStyle/>
            <a:p>
              <a:pPr marL="0" indent="0" algn="r" rtl="1">
                <a:buNone/>
              </a:pPr>
              <a:r>
                <a:rPr lang="en-US" sz="3200" b="1" dirty="0">
                  <a:solidFill>
                    <a:srgbClr val="7A3B0A"/>
                  </a:solidFill>
                  <a:latin typeface="Microsoft Uighur" pitchFamily="34" charset="0"/>
                  <a:ea typeface="Microsoft Uighur" pitchFamily="34" charset="-122"/>
                  <a:cs typeface="Microsoft Uighur" pitchFamily="34" charset="-120"/>
                </a:rPr>
                <a:t>5</a:t>
              </a:r>
              <a:endParaRPr lang="en-US" sz="3200" b="1" dirty="0"/>
            </a:p>
          </p:txBody>
        </p:sp>
        <p:sp>
          <p:nvSpPr>
            <p:cNvPr id="95" name="Text 50">
              <a:extLst>
                <a:ext uri="{FF2B5EF4-FFF2-40B4-BE49-F238E27FC236}">
                  <a16:creationId xmlns:a16="http://schemas.microsoft.com/office/drawing/2014/main" id="{ED5C1F80-EC27-3D40-1D85-BBADD54A25CE}"/>
                </a:ext>
              </a:extLst>
            </p:cNvPr>
            <p:cNvSpPr/>
            <p:nvPr/>
          </p:nvSpPr>
          <p:spPr>
            <a:xfrm>
              <a:off x="3024306" y="1276139"/>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تكوين أساسي عالي الجودة</a:t>
              </a:r>
              <a:endParaRPr lang="en-US" sz="3600" b="1" dirty="0"/>
            </a:p>
          </p:txBody>
        </p:sp>
        <p:sp>
          <p:nvSpPr>
            <p:cNvPr id="96" name="Text 51">
              <a:extLst>
                <a:ext uri="{FF2B5EF4-FFF2-40B4-BE49-F238E27FC236}">
                  <a16:creationId xmlns:a16="http://schemas.microsoft.com/office/drawing/2014/main" id="{B6A6E02E-6540-070F-2C57-43EEF4EF4D77}"/>
                </a:ext>
              </a:extLst>
            </p:cNvPr>
            <p:cNvSpPr/>
            <p:nvPr/>
          </p:nvSpPr>
          <p:spPr>
            <a:xfrm>
              <a:off x="3172968" y="167335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يمكّن الأساتذة من المعارف اللازمة وبيداغوجية فعالة.</a:t>
              </a:r>
              <a:endParaRPr lang="en-US" sz="3200" b="1" dirty="0"/>
            </a:p>
          </p:txBody>
        </p:sp>
        <p:sp>
          <p:nvSpPr>
            <p:cNvPr id="97" name="Shape 52">
              <a:extLst>
                <a:ext uri="{FF2B5EF4-FFF2-40B4-BE49-F238E27FC236}">
                  <a16:creationId xmlns:a16="http://schemas.microsoft.com/office/drawing/2014/main" id="{1EABB66D-8430-0EC4-CD73-739D1868EFD2}"/>
                </a:ext>
              </a:extLst>
            </p:cNvPr>
            <p:cNvSpPr/>
            <p:nvPr/>
          </p:nvSpPr>
          <p:spPr>
            <a:xfrm>
              <a:off x="3099816" y="219456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98" name="Shape 53">
              <a:extLst>
                <a:ext uri="{FF2B5EF4-FFF2-40B4-BE49-F238E27FC236}">
                  <a16:creationId xmlns:a16="http://schemas.microsoft.com/office/drawing/2014/main" id="{A80FD0A2-17FF-5B11-4B8B-182B92CACA4E}"/>
                </a:ext>
              </a:extLst>
            </p:cNvPr>
            <p:cNvSpPr/>
            <p:nvPr/>
          </p:nvSpPr>
          <p:spPr>
            <a:xfrm>
              <a:off x="5934456" y="2286000"/>
              <a:ext cx="45720" cy="731520"/>
            </a:xfrm>
            <a:prstGeom prst="rect">
              <a:avLst/>
            </a:prstGeom>
            <a:solidFill>
              <a:srgbClr val="7A3B0A"/>
            </a:solidFill>
            <a:ln w="12700">
              <a:solidFill>
                <a:srgbClr val="7A3B0A"/>
              </a:solidFill>
              <a:prstDash val="solid"/>
            </a:ln>
          </p:spPr>
          <p:txBody>
            <a:bodyPr/>
            <a:lstStyle/>
            <a:p>
              <a:endParaRPr lang="fr-FR" sz="2400" b="1"/>
            </a:p>
          </p:txBody>
        </p:sp>
        <p:sp>
          <p:nvSpPr>
            <p:cNvPr id="99" name="Text 54">
              <a:extLst>
                <a:ext uri="{FF2B5EF4-FFF2-40B4-BE49-F238E27FC236}">
                  <a16:creationId xmlns:a16="http://schemas.microsoft.com/office/drawing/2014/main" id="{E852A9FA-7480-F312-6FA2-CC1CDE818EFE}"/>
                </a:ext>
              </a:extLst>
            </p:cNvPr>
            <p:cNvSpPr/>
            <p:nvPr/>
          </p:nvSpPr>
          <p:spPr>
            <a:xfrm>
              <a:off x="3172968" y="2240280"/>
              <a:ext cx="2697480" cy="201168"/>
            </a:xfrm>
            <a:prstGeom prst="rect">
              <a:avLst/>
            </a:prstGeom>
            <a:noFill/>
            <a:ln/>
          </p:spPr>
          <p:txBody>
            <a:bodyPr wrap="square" rtlCol="0" anchor="ctr"/>
            <a:lstStyle/>
            <a:p>
              <a:pPr marL="0" indent="0" algn="r" rtl="1">
                <a:buNone/>
              </a:pPr>
              <a:r>
                <a:rPr lang="en-US" sz="3200" b="1" dirty="0">
                  <a:solidFill>
                    <a:srgbClr val="7A3B0A"/>
                  </a:solidFill>
                  <a:latin typeface="Microsoft Uighur" pitchFamily="34" charset="0"/>
                  <a:ea typeface="Microsoft Uighur" pitchFamily="34" charset="-122"/>
                  <a:cs typeface="Microsoft Uighur" pitchFamily="34" charset="-120"/>
                </a:rPr>
                <a:t>6</a:t>
              </a:r>
              <a:endParaRPr lang="en-US" sz="3200" b="1" dirty="0"/>
            </a:p>
          </p:txBody>
        </p:sp>
        <p:sp>
          <p:nvSpPr>
            <p:cNvPr id="100" name="Text 55">
              <a:extLst>
                <a:ext uri="{FF2B5EF4-FFF2-40B4-BE49-F238E27FC236}">
                  <a16:creationId xmlns:a16="http://schemas.microsoft.com/office/drawing/2014/main" id="{2EA02ADB-0A37-C23D-9EC8-01D9C5EC2C55}"/>
                </a:ext>
              </a:extLst>
            </p:cNvPr>
            <p:cNvSpPr/>
            <p:nvPr/>
          </p:nvSpPr>
          <p:spPr>
            <a:xfrm>
              <a:off x="2937005" y="2235874"/>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تكوين للتميز</a:t>
              </a:r>
              <a:endParaRPr lang="en-US" sz="3600" b="1" dirty="0"/>
            </a:p>
          </p:txBody>
        </p:sp>
        <p:sp>
          <p:nvSpPr>
            <p:cNvPr id="101" name="Text 56">
              <a:extLst>
                <a:ext uri="{FF2B5EF4-FFF2-40B4-BE49-F238E27FC236}">
                  <a16:creationId xmlns:a16="http://schemas.microsoft.com/office/drawing/2014/main" id="{44F8BD50-F81A-8857-7C12-7E3339D79D96}"/>
                </a:ext>
              </a:extLst>
            </p:cNvPr>
            <p:cNvSpPr/>
            <p:nvPr/>
          </p:nvSpPr>
          <p:spPr>
            <a:xfrm>
              <a:off x="3172968" y="263347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يركز على الجانب التطبيقي والعملي وعناية خاصة بالتلميذ.</a:t>
              </a:r>
              <a:endParaRPr lang="en-US" sz="3200" b="1" dirty="0"/>
            </a:p>
          </p:txBody>
        </p:sp>
        <p:sp>
          <p:nvSpPr>
            <p:cNvPr id="102" name="Shape 57">
              <a:extLst>
                <a:ext uri="{FF2B5EF4-FFF2-40B4-BE49-F238E27FC236}">
                  <a16:creationId xmlns:a16="http://schemas.microsoft.com/office/drawing/2014/main" id="{7C2EE67A-04D0-FCC3-7B39-C4BD03AB0F4A}"/>
                </a:ext>
              </a:extLst>
            </p:cNvPr>
            <p:cNvSpPr/>
            <p:nvPr/>
          </p:nvSpPr>
          <p:spPr>
            <a:xfrm>
              <a:off x="3099816" y="315468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103" name="Shape 58">
              <a:extLst>
                <a:ext uri="{FF2B5EF4-FFF2-40B4-BE49-F238E27FC236}">
                  <a16:creationId xmlns:a16="http://schemas.microsoft.com/office/drawing/2014/main" id="{80EBFE90-8031-ED94-48C6-513CABB1B6B7}"/>
                </a:ext>
              </a:extLst>
            </p:cNvPr>
            <p:cNvSpPr/>
            <p:nvPr/>
          </p:nvSpPr>
          <p:spPr>
            <a:xfrm>
              <a:off x="5934456" y="3246120"/>
              <a:ext cx="45720" cy="731520"/>
            </a:xfrm>
            <a:prstGeom prst="rect">
              <a:avLst/>
            </a:prstGeom>
            <a:solidFill>
              <a:srgbClr val="7A3B0A"/>
            </a:solidFill>
            <a:ln w="12700">
              <a:solidFill>
                <a:srgbClr val="7A3B0A"/>
              </a:solidFill>
              <a:prstDash val="solid"/>
            </a:ln>
          </p:spPr>
          <p:txBody>
            <a:bodyPr/>
            <a:lstStyle/>
            <a:p>
              <a:endParaRPr lang="fr-FR" sz="2400" b="1"/>
            </a:p>
          </p:txBody>
        </p:sp>
        <p:sp>
          <p:nvSpPr>
            <p:cNvPr id="104" name="Text 59">
              <a:extLst>
                <a:ext uri="{FF2B5EF4-FFF2-40B4-BE49-F238E27FC236}">
                  <a16:creationId xmlns:a16="http://schemas.microsoft.com/office/drawing/2014/main" id="{63C49087-FBAE-4065-9446-937E353E1F01}"/>
                </a:ext>
              </a:extLst>
            </p:cNvPr>
            <p:cNvSpPr/>
            <p:nvPr/>
          </p:nvSpPr>
          <p:spPr>
            <a:xfrm>
              <a:off x="3172968" y="3200400"/>
              <a:ext cx="2697480" cy="201168"/>
            </a:xfrm>
            <a:prstGeom prst="rect">
              <a:avLst/>
            </a:prstGeom>
            <a:noFill/>
            <a:ln/>
          </p:spPr>
          <p:txBody>
            <a:bodyPr wrap="square" rtlCol="0" anchor="ctr"/>
            <a:lstStyle/>
            <a:p>
              <a:pPr marL="0" indent="0" algn="r" rtl="1">
                <a:buNone/>
              </a:pPr>
              <a:r>
                <a:rPr lang="en-US" sz="3200" b="1" dirty="0">
                  <a:solidFill>
                    <a:srgbClr val="7A3B0A"/>
                  </a:solidFill>
                  <a:latin typeface="Microsoft Uighur" pitchFamily="34" charset="0"/>
                  <a:ea typeface="Microsoft Uighur" pitchFamily="34" charset="-122"/>
                  <a:cs typeface="Microsoft Uighur" pitchFamily="34" charset="-120"/>
                </a:rPr>
                <a:t>7</a:t>
              </a:r>
              <a:endParaRPr lang="en-US" sz="3200" b="1" dirty="0"/>
            </a:p>
          </p:txBody>
        </p:sp>
        <p:sp>
          <p:nvSpPr>
            <p:cNvPr id="105" name="Text 60">
              <a:extLst>
                <a:ext uri="{FF2B5EF4-FFF2-40B4-BE49-F238E27FC236}">
                  <a16:creationId xmlns:a16="http://schemas.microsoft.com/office/drawing/2014/main" id="{714E6293-9166-EF5D-0E70-685219678C89}"/>
                </a:ext>
              </a:extLst>
            </p:cNvPr>
            <p:cNvSpPr/>
            <p:nvPr/>
          </p:nvSpPr>
          <p:spPr>
            <a:xfrm>
              <a:off x="2965452" y="3218688"/>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ظروف عمل ملائمة</a:t>
              </a:r>
              <a:endParaRPr lang="en-US" sz="3600" b="1" dirty="0"/>
            </a:p>
          </p:txBody>
        </p:sp>
        <p:sp>
          <p:nvSpPr>
            <p:cNvPr id="106" name="Text 61">
              <a:extLst>
                <a:ext uri="{FF2B5EF4-FFF2-40B4-BE49-F238E27FC236}">
                  <a16:creationId xmlns:a16="http://schemas.microsoft.com/office/drawing/2014/main" id="{102F6322-CA12-8336-6963-B45E42B3C0DC}"/>
                </a:ext>
              </a:extLst>
            </p:cNvPr>
            <p:cNvSpPr/>
            <p:nvPr/>
          </p:nvSpPr>
          <p:spPr>
            <a:xfrm>
              <a:off x="3172968" y="359359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تستجيب لاحتياجات الأساتذة وتعزز تأثيرهم الإيجابي.</a:t>
              </a:r>
              <a:endParaRPr lang="en-US" sz="3200" b="1" dirty="0"/>
            </a:p>
          </p:txBody>
        </p:sp>
        <p:sp>
          <p:nvSpPr>
            <p:cNvPr id="107" name="Shape 62">
              <a:extLst>
                <a:ext uri="{FF2B5EF4-FFF2-40B4-BE49-F238E27FC236}">
                  <a16:creationId xmlns:a16="http://schemas.microsoft.com/office/drawing/2014/main" id="{A2AE692D-5160-565C-24EF-CD54A2F5F12D}"/>
                </a:ext>
              </a:extLst>
            </p:cNvPr>
            <p:cNvSpPr/>
            <p:nvPr/>
          </p:nvSpPr>
          <p:spPr>
            <a:xfrm>
              <a:off x="3099816" y="411480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108" name="Shape 63">
              <a:extLst>
                <a:ext uri="{FF2B5EF4-FFF2-40B4-BE49-F238E27FC236}">
                  <a16:creationId xmlns:a16="http://schemas.microsoft.com/office/drawing/2014/main" id="{E7E72598-06FF-EB8C-528F-63B391AE27FE}"/>
                </a:ext>
              </a:extLst>
            </p:cNvPr>
            <p:cNvSpPr/>
            <p:nvPr/>
          </p:nvSpPr>
          <p:spPr>
            <a:xfrm>
              <a:off x="5934456" y="4206240"/>
              <a:ext cx="45720" cy="731520"/>
            </a:xfrm>
            <a:prstGeom prst="rect">
              <a:avLst/>
            </a:prstGeom>
            <a:solidFill>
              <a:srgbClr val="7A3B0A"/>
            </a:solidFill>
            <a:ln w="12700">
              <a:solidFill>
                <a:srgbClr val="7A3B0A"/>
              </a:solidFill>
              <a:prstDash val="solid"/>
            </a:ln>
          </p:spPr>
          <p:txBody>
            <a:bodyPr/>
            <a:lstStyle/>
            <a:p>
              <a:endParaRPr lang="fr-FR" sz="2400" b="1"/>
            </a:p>
          </p:txBody>
        </p:sp>
        <p:sp>
          <p:nvSpPr>
            <p:cNvPr id="109" name="Text 64">
              <a:extLst>
                <a:ext uri="{FF2B5EF4-FFF2-40B4-BE49-F238E27FC236}">
                  <a16:creationId xmlns:a16="http://schemas.microsoft.com/office/drawing/2014/main" id="{A4D45EF8-2D0B-2696-69F7-7434BD0574F3}"/>
                </a:ext>
              </a:extLst>
            </p:cNvPr>
            <p:cNvSpPr/>
            <p:nvPr/>
          </p:nvSpPr>
          <p:spPr>
            <a:xfrm>
              <a:off x="3172968" y="4160520"/>
              <a:ext cx="2697480" cy="201168"/>
            </a:xfrm>
            <a:prstGeom prst="rect">
              <a:avLst/>
            </a:prstGeom>
            <a:noFill/>
            <a:ln/>
          </p:spPr>
          <p:txBody>
            <a:bodyPr wrap="square" rtlCol="0" anchor="ctr"/>
            <a:lstStyle/>
            <a:p>
              <a:pPr marL="0" indent="0" algn="r" rtl="1">
                <a:buNone/>
              </a:pPr>
              <a:r>
                <a:rPr lang="en-US" sz="3200" b="1" dirty="0">
                  <a:solidFill>
                    <a:srgbClr val="7A3B0A"/>
                  </a:solidFill>
                  <a:latin typeface="Microsoft Uighur" pitchFamily="34" charset="0"/>
                  <a:ea typeface="Microsoft Uighur" pitchFamily="34" charset="-122"/>
                  <a:cs typeface="Microsoft Uighur" pitchFamily="34" charset="-120"/>
                </a:rPr>
                <a:t>8</a:t>
              </a:r>
              <a:endParaRPr lang="en-US" sz="3200" b="1" dirty="0"/>
            </a:p>
          </p:txBody>
        </p:sp>
        <p:sp>
          <p:nvSpPr>
            <p:cNvPr id="110" name="Text 65">
              <a:extLst>
                <a:ext uri="{FF2B5EF4-FFF2-40B4-BE49-F238E27FC236}">
                  <a16:creationId xmlns:a16="http://schemas.microsoft.com/office/drawing/2014/main" id="{E9830ECD-CC80-C978-7C73-1782A03DEA8A}"/>
                </a:ext>
              </a:extLst>
            </p:cNvPr>
            <p:cNvSpPr/>
            <p:nvPr/>
          </p:nvSpPr>
          <p:spPr>
            <a:xfrm>
              <a:off x="2937442" y="4146970"/>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نظام تدبير المسار المهني</a:t>
              </a:r>
              <a:endParaRPr lang="en-US" sz="3600" b="1" dirty="0"/>
            </a:p>
          </p:txBody>
        </p:sp>
        <p:sp>
          <p:nvSpPr>
            <p:cNvPr id="111" name="Text 66">
              <a:extLst>
                <a:ext uri="{FF2B5EF4-FFF2-40B4-BE49-F238E27FC236}">
                  <a16:creationId xmlns:a16="http://schemas.microsoft.com/office/drawing/2014/main" id="{44EBD492-B604-489D-93F6-710505B8A70B}"/>
                </a:ext>
              </a:extLst>
            </p:cNvPr>
            <p:cNvSpPr/>
            <p:nvPr/>
          </p:nvSpPr>
          <p:spPr>
            <a:xfrm>
              <a:off x="3172968" y="455371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محفز ومثمن يحث على الارتقاء لمصلحة التلاميذ.</a:t>
              </a:r>
              <a:endParaRPr lang="en-US" sz="3200" b="1" dirty="0"/>
            </a:p>
          </p:txBody>
        </p:sp>
        <p:sp>
          <p:nvSpPr>
            <p:cNvPr id="112" name="Shape 67">
              <a:extLst>
                <a:ext uri="{FF2B5EF4-FFF2-40B4-BE49-F238E27FC236}">
                  <a16:creationId xmlns:a16="http://schemas.microsoft.com/office/drawing/2014/main" id="{2EB75A22-C8B9-310C-04C4-E60E2C5D5648}"/>
                </a:ext>
              </a:extLst>
            </p:cNvPr>
            <p:cNvSpPr/>
            <p:nvPr/>
          </p:nvSpPr>
          <p:spPr>
            <a:xfrm>
              <a:off x="182880" y="850392"/>
              <a:ext cx="2880360" cy="347472"/>
            </a:xfrm>
            <a:prstGeom prst="rect">
              <a:avLst/>
            </a:prstGeom>
            <a:solidFill>
              <a:srgbClr val="B5621A"/>
            </a:solidFill>
            <a:ln w="12700">
              <a:solidFill>
                <a:srgbClr val="B5621A"/>
              </a:solidFill>
              <a:prstDash val="solid"/>
            </a:ln>
          </p:spPr>
          <p:txBody>
            <a:bodyPr/>
            <a:lstStyle/>
            <a:p>
              <a:endParaRPr lang="fr-FR" sz="6000" b="1">
                <a:latin typeface="Microsoft Uighur" panose="02000000000000000000" pitchFamily="2" charset="-78"/>
                <a:cs typeface="Microsoft Uighur" panose="02000000000000000000" pitchFamily="2" charset="-78"/>
              </a:endParaRPr>
            </a:p>
          </p:txBody>
        </p:sp>
        <p:sp>
          <p:nvSpPr>
            <p:cNvPr id="113" name="Text 68">
              <a:extLst>
                <a:ext uri="{FF2B5EF4-FFF2-40B4-BE49-F238E27FC236}">
                  <a16:creationId xmlns:a16="http://schemas.microsoft.com/office/drawing/2014/main" id="{64AAE182-6A68-41C4-DA47-BF2272719AE8}"/>
                </a:ext>
              </a:extLst>
            </p:cNvPr>
            <p:cNvSpPr/>
            <p:nvPr/>
          </p:nvSpPr>
          <p:spPr>
            <a:xfrm>
              <a:off x="182880" y="850392"/>
              <a:ext cx="2880360" cy="347472"/>
            </a:xfrm>
            <a:prstGeom prst="rect">
              <a:avLst/>
            </a:prstGeom>
            <a:noFill/>
            <a:ln/>
          </p:spPr>
          <p:txBody>
            <a:bodyPr wrap="square" rtlCol="0" anchor="ctr"/>
            <a:lstStyle/>
            <a:p>
              <a:pPr marL="0" indent="0" algn="ctr" rtl="1">
                <a:buNone/>
              </a:pPr>
              <a:r>
                <a:rPr lang="en-US" sz="4000" b="1" dirty="0">
                  <a:solidFill>
                    <a:srgbClr val="FFFFFF"/>
                  </a:solidFill>
                  <a:latin typeface="Microsoft Uighur" pitchFamily="34" charset="0"/>
                  <a:ea typeface="Microsoft Uighur" pitchFamily="34" charset="-122"/>
                  <a:cs typeface="Microsoft Uighur" pitchFamily="34" charset="-120"/>
                </a:rPr>
                <a:t>المؤسسة التعليمية</a:t>
              </a:r>
              <a:endParaRPr lang="en-US" sz="4000" b="1" dirty="0"/>
            </a:p>
          </p:txBody>
        </p:sp>
        <p:sp>
          <p:nvSpPr>
            <p:cNvPr id="114" name="Shape 69">
              <a:extLst>
                <a:ext uri="{FF2B5EF4-FFF2-40B4-BE49-F238E27FC236}">
                  <a16:creationId xmlns:a16="http://schemas.microsoft.com/office/drawing/2014/main" id="{972454D4-DE85-8F88-895D-7B7641B1DC66}"/>
                </a:ext>
              </a:extLst>
            </p:cNvPr>
            <p:cNvSpPr/>
            <p:nvPr/>
          </p:nvSpPr>
          <p:spPr>
            <a:xfrm>
              <a:off x="182880" y="123444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115" name="Shape 70">
              <a:extLst>
                <a:ext uri="{FF2B5EF4-FFF2-40B4-BE49-F238E27FC236}">
                  <a16:creationId xmlns:a16="http://schemas.microsoft.com/office/drawing/2014/main" id="{2C394A42-FB07-AB0B-9F52-503FF1261298}"/>
                </a:ext>
              </a:extLst>
            </p:cNvPr>
            <p:cNvSpPr/>
            <p:nvPr/>
          </p:nvSpPr>
          <p:spPr>
            <a:xfrm>
              <a:off x="3017520" y="1325880"/>
              <a:ext cx="45720" cy="731520"/>
            </a:xfrm>
            <a:prstGeom prst="rect">
              <a:avLst/>
            </a:prstGeom>
            <a:solidFill>
              <a:srgbClr val="B5621A"/>
            </a:solidFill>
            <a:ln w="12700">
              <a:solidFill>
                <a:srgbClr val="B5621A"/>
              </a:solidFill>
              <a:prstDash val="solid"/>
            </a:ln>
          </p:spPr>
          <p:txBody>
            <a:bodyPr/>
            <a:lstStyle/>
            <a:p>
              <a:endParaRPr lang="fr-FR" sz="2400" b="1"/>
            </a:p>
          </p:txBody>
        </p:sp>
        <p:sp>
          <p:nvSpPr>
            <p:cNvPr id="116" name="Text 71">
              <a:extLst>
                <a:ext uri="{FF2B5EF4-FFF2-40B4-BE49-F238E27FC236}">
                  <a16:creationId xmlns:a16="http://schemas.microsoft.com/office/drawing/2014/main" id="{10183C07-9AFE-EDC9-EB8C-94654FA699FD}"/>
                </a:ext>
              </a:extLst>
            </p:cNvPr>
            <p:cNvSpPr/>
            <p:nvPr/>
          </p:nvSpPr>
          <p:spPr>
            <a:xfrm>
              <a:off x="256032" y="1280160"/>
              <a:ext cx="2697480" cy="201168"/>
            </a:xfrm>
            <a:prstGeom prst="rect">
              <a:avLst/>
            </a:prstGeom>
            <a:noFill/>
            <a:ln/>
          </p:spPr>
          <p:txBody>
            <a:bodyPr wrap="square" rtlCol="0" anchor="ctr"/>
            <a:lstStyle/>
            <a:p>
              <a:pPr marL="0" indent="0" algn="r" rtl="1">
                <a:buNone/>
              </a:pPr>
              <a:r>
                <a:rPr lang="en-US" sz="3200" b="1" dirty="0">
                  <a:solidFill>
                    <a:srgbClr val="B5621A"/>
                  </a:solidFill>
                  <a:latin typeface="Microsoft Uighur" pitchFamily="34" charset="0"/>
                  <a:ea typeface="Microsoft Uighur" pitchFamily="34" charset="-122"/>
                  <a:cs typeface="Microsoft Uighur" pitchFamily="34" charset="-120"/>
                </a:rPr>
                <a:t>9</a:t>
              </a:r>
              <a:endParaRPr lang="en-US" sz="3200" b="1" dirty="0"/>
            </a:p>
          </p:txBody>
        </p:sp>
        <p:sp>
          <p:nvSpPr>
            <p:cNvPr id="117" name="Text 72">
              <a:extLst>
                <a:ext uri="{FF2B5EF4-FFF2-40B4-BE49-F238E27FC236}">
                  <a16:creationId xmlns:a16="http://schemas.microsoft.com/office/drawing/2014/main" id="{1BF4E197-2EDC-5149-2B0B-0B130F26A936}"/>
                </a:ext>
              </a:extLst>
            </p:cNvPr>
            <p:cNvSpPr/>
            <p:nvPr/>
          </p:nvSpPr>
          <p:spPr>
            <a:xfrm>
              <a:off x="10655" y="1276179"/>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ظروف استقبال حسنة</a:t>
              </a:r>
              <a:endParaRPr lang="en-US" sz="3600" b="1" dirty="0"/>
            </a:p>
          </p:txBody>
        </p:sp>
        <p:sp>
          <p:nvSpPr>
            <p:cNvPr id="118" name="Text 73">
              <a:extLst>
                <a:ext uri="{FF2B5EF4-FFF2-40B4-BE49-F238E27FC236}">
                  <a16:creationId xmlns:a16="http://schemas.microsoft.com/office/drawing/2014/main" id="{24C6A69E-89B7-3EEA-8ADD-D2B31EFD4268}"/>
                </a:ext>
              </a:extLst>
            </p:cNvPr>
            <p:cNvSpPr/>
            <p:nvPr/>
          </p:nvSpPr>
          <p:spPr>
            <a:xfrm>
              <a:off x="256032" y="167335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مؤسسات مجهزة تستعمل الوسائل الرقمية لخدمة التعلم.</a:t>
              </a:r>
              <a:endParaRPr lang="en-US" sz="3200" b="1" dirty="0"/>
            </a:p>
          </p:txBody>
        </p:sp>
        <p:sp>
          <p:nvSpPr>
            <p:cNvPr id="119" name="Shape 74">
              <a:extLst>
                <a:ext uri="{FF2B5EF4-FFF2-40B4-BE49-F238E27FC236}">
                  <a16:creationId xmlns:a16="http://schemas.microsoft.com/office/drawing/2014/main" id="{37766B8B-C763-7EFF-A9B2-FD608D117B47}"/>
                </a:ext>
              </a:extLst>
            </p:cNvPr>
            <p:cNvSpPr/>
            <p:nvPr/>
          </p:nvSpPr>
          <p:spPr>
            <a:xfrm>
              <a:off x="182880" y="219456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120" name="Shape 75">
              <a:extLst>
                <a:ext uri="{FF2B5EF4-FFF2-40B4-BE49-F238E27FC236}">
                  <a16:creationId xmlns:a16="http://schemas.microsoft.com/office/drawing/2014/main" id="{CC8C6C27-77F4-AB00-8DC2-56CB3C99A0B2}"/>
                </a:ext>
              </a:extLst>
            </p:cNvPr>
            <p:cNvSpPr/>
            <p:nvPr/>
          </p:nvSpPr>
          <p:spPr>
            <a:xfrm>
              <a:off x="3017520" y="2286000"/>
              <a:ext cx="45720" cy="731520"/>
            </a:xfrm>
            <a:prstGeom prst="rect">
              <a:avLst/>
            </a:prstGeom>
            <a:solidFill>
              <a:srgbClr val="B5621A"/>
            </a:solidFill>
            <a:ln w="12700">
              <a:solidFill>
                <a:srgbClr val="B5621A"/>
              </a:solidFill>
              <a:prstDash val="solid"/>
            </a:ln>
          </p:spPr>
          <p:txBody>
            <a:bodyPr/>
            <a:lstStyle/>
            <a:p>
              <a:endParaRPr lang="fr-FR" sz="2400" b="1"/>
            </a:p>
          </p:txBody>
        </p:sp>
        <p:sp>
          <p:nvSpPr>
            <p:cNvPr id="121" name="Text 76">
              <a:extLst>
                <a:ext uri="{FF2B5EF4-FFF2-40B4-BE49-F238E27FC236}">
                  <a16:creationId xmlns:a16="http://schemas.microsoft.com/office/drawing/2014/main" id="{A0918CCB-9D05-C48A-F8A5-D67FC67B20A2}"/>
                </a:ext>
              </a:extLst>
            </p:cNvPr>
            <p:cNvSpPr/>
            <p:nvPr/>
          </p:nvSpPr>
          <p:spPr>
            <a:xfrm>
              <a:off x="256032" y="2240280"/>
              <a:ext cx="2697480" cy="201168"/>
            </a:xfrm>
            <a:prstGeom prst="rect">
              <a:avLst/>
            </a:prstGeom>
            <a:noFill/>
            <a:ln/>
          </p:spPr>
          <p:txBody>
            <a:bodyPr wrap="square" rtlCol="0" anchor="ctr"/>
            <a:lstStyle/>
            <a:p>
              <a:pPr marL="0" indent="0" algn="r" rtl="1">
                <a:buNone/>
              </a:pPr>
              <a:r>
                <a:rPr lang="en-US" sz="3200" b="1" dirty="0">
                  <a:solidFill>
                    <a:srgbClr val="B5621A"/>
                  </a:solidFill>
                  <a:latin typeface="Microsoft Uighur" pitchFamily="34" charset="0"/>
                  <a:ea typeface="Microsoft Uighur" pitchFamily="34" charset="-122"/>
                  <a:cs typeface="Microsoft Uighur" pitchFamily="34" charset="-120"/>
                </a:rPr>
                <a:t>10</a:t>
              </a:r>
              <a:endParaRPr lang="en-US" sz="3200" b="1" dirty="0"/>
            </a:p>
          </p:txBody>
        </p:sp>
        <p:sp>
          <p:nvSpPr>
            <p:cNvPr id="122" name="Text 77">
              <a:extLst>
                <a:ext uri="{FF2B5EF4-FFF2-40B4-BE49-F238E27FC236}">
                  <a16:creationId xmlns:a16="http://schemas.microsoft.com/office/drawing/2014/main" id="{3DDEFC7E-C7DE-983D-AB4B-CF915D87CEF5}"/>
                </a:ext>
              </a:extLst>
            </p:cNvPr>
            <p:cNvSpPr/>
            <p:nvPr/>
          </p:nvSpPr>
          <p:spPr>
            <a:xfrm>
              <a:off x="-17228" y="2215305"/>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مدير ذو مؤهلات قيادية</a:t>
              </a:r>
              <a:endParaRPr lang="en-US" sz="3600" b="1" dirty="0"/>
            </a:p>
          </p:txBody>
        </p:sp>
        <p:sp>
          <p:nvSpPr>
            <p:cNvPr id="123" name="Text 78">
              <a:extLst>
                <a:ext uri="{FF2B5EF4-FFF2-40B4-BE49-F238E27FC236}">
                  <a16:creationId xmlns:a16="http://schemas.microsoft.com/office/drawing/2014/main" id="{DDE5EDEA-8502-A0DC-7519-3BF39CBA6D83}"/>
                </a:ext>
              </a:extLst>
            </p:cNvPr>
            <p:cNvSpPr/>
            <p:nvPr/>
          </p:nvSpPr>
          <p:spPr>
            <a:xfrm>
              <a:off x="256032" y="263347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متوفر على الكفاءات للارتقاء بجودة المؤسسة.</a:t>
              </a:r>
              <a:endParaRPr lang="en-US" sz="3200" b="1" dirty="0"/>
            </a:p>
          </p:txBody>
        </p:sp>
        <p:sp>
          <p:nvSpPr>
            <p:cNvPr id="124" name="Shape 79">
              <a:extLst>
                <a:ext uri="{FF2B5EF4-FFF2-40B4-BE49-F238E27FC236}">
                  <a16:creationId xmlns:a16="http://schemas.microsoft.com/office/drawing/2014/main" id="{221E0D1D-AA17-ADCB-A88C-33FAEC152348}"/>
                </a:ext>
              </a:extLst>
            </p:cNvPr>
            <p:cNvSpPr/>
            <p:nvPr/>
          </p:nvSpPr>
          <p:spPr>
            <a:xfrm>
              <a:off x="182880" y="3154680"/>
              <a:ext cx="2880360" cy="914400"/>
            </a:xfrm>
            <a:prstGeom prst="rect">
              <a:avLst/>
            </a:prstGeom>
            <a:solidFill>
              <a:srgbClr val="FFFFFF"/>
            </a:solidFill>
            <a:ln w="9525">
              <a:solidFill>
                <a:srgbClr val="D4A574"/>
              </a:solidFill>
              <a:prstDash val="solid"/>
            </a:ln>
          </p:spPr>
          <p:txBody>
            <a:bodyPr/>
            <a:lstStyle/>
            <a:p>
              <a:endParaRPr lang="fr-FR" sz="2400" b="1"/>
            </a:p>
          </p:txBody>
        </p:sp>
        <p:sp>
          <p:nvSpPr>
            <p:cNvPr id="125" name="Shape 80">
              <a:extLst>
                <a:ext uri="{FF2B5EF4-FFF2-40B4-BE49-F238E27FC236}">
                  <a16:creationId xmlns:a16="http://schemas.microsoft.com/office/drawing/2014/main" id="{C35BB64C-756E-603E-C54F-99E76EE5B7CB}"/>
                </a:ext>
              </a:extLst>
            </p:cNvPr>
            <p:cNvSpPr/>
            <p:nvPr/>
          </p:nvSpPr>
          <p:spPr>
            <a:xfrm>
              <a:off x="3017520" y="3246120"/>
              <a:ext cx="45720" cy="731520"/>
            </a:xfrm>
            <a:prstGeom prst="rect">
              <a:avLst/>
            </a:prstGeom>
            <a:solidFill>
              <a:srgbClr val="B5621A"/>
            </a:solidFill>
            <a:ln w="12700">
              <a:solidFill>
                <a:srgbClr val="B5621A"/>
              </a:solidFill>
              <a:prstDash val="solid"/>
            </a:ln>
          </p:spPr>
          <p:txBody>
            <a:bodyPr/>
            <a:lstStyle/>
            <a:p>
              <a:endParaRPr lang="fr-FR" sz="2400" b="1"/>
            </a:p>
          </p:txBody>
        </p:sp>
        <p:sp>
          <p:nvSpPr>
            <p:cNvPr id="126" name="Text 81">
              <a:extLst>
                <a:ext uri="{FF2B5EF4-FFF2-40B4-BE49-F238E27FC236}">
                  <a16:creationId xmlns:a16="http://schemas.microsoft.com/office/drawing/2014/main" id="{A26CAD6E-549C-A32C-AC3A-B940414CB2B2}"/>
                </a:ext>
              </a:extLst>
            </p:cNvPr>
            <p:cNvSpPr/>
            <p:nvPr/>
          </p:nvSpPr>
          <p:spPr>
            <a:xfrm>
              <a:off x="256032" y="3200400"/>
              <a:ext cx="2697480" cy="201168"/>
            </a:xfrm>
            <a:prstGeom prst="rect">
              <a:avLst/>
            </a:prstGeom>
            <a:noFill/>
            <a:ln/>
          </p:spPr>
          <p:txBody>
            <a:bodyPr wrap="square" rtlCol="0" anchor="ctr"/>
            <a:lstStyle/>
            <a:p>
              <a:pPr marL="0" indent="0" algn="r" rtl="1">
                <a:buNone/>
              </a:pPr>
              <a:r>
                <a:rPr lang="en-US" sz="3200" b="1" dirty="0">
                  <a:solidFill>
                    <a:srgbClr val="B5621A"/>
                  </a:solidFill>
                  <a:latin typeface="Microsoft Uighur" pitchFamily="34" charset="0"/>
                  <a:ea typeface="Microsoft Uighur" pitchFamily="34" charset="-122"/>
                  <a:cs typeface="Microsoft Uighur" pitchFamily="34" charset="-120"/>
                </a:rPr>
                <a:t>11</a:t>
              </a:r>
              <a:endParaRPr lang="en-US" sz="3200" b="1" dirty="0"/>
            </a:p>
          </p:txBody>
        </p:sp>
        <p:sp>
          <p:nvSpPr>
            <p:cNvPr id="127" name="Text 82">
              <a:extLst>
                <a:ext uri="{FF2B5EF4-FFF2-40B4-BE49-F238E27FC236}">
                  <a16:creationId xmlns:a16="http://schemas.microsoft.com/office/drawing/2014/main" id="{E54FEBCD-B374-99F9-7BCE-70DD90BEB96B}"/>
                </a:ext>
              </a:extLst>
            </p:cNvPr>
            <p:cNvSpPr/>
            <p:nvPr/>
          </p:nvSpPr>
          <p:spPr>
            <a:xfrm>
              <a:off x="-17229" y="3155409"/>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روح التعاون</a:t>
              </a:r>
              <a:endParaRPr lang="en-US" sz="3600" b="1" dirty="0"/>
            </a:p>
          </p:txBody>
        </p:sp>
        <p:sp>
          <p:nvSpPr>
            <p:cNvPr id="128" name="Text 83">
              <a:extLst>
                <a:ext uri="{FF2B5EF4-FFF2-40B4-BE49-F238E27FC236}">
                  <a16:creationId xmlns:a16="http://schemas.microsoft.com/office/drawing/2014/main" id="{D0F37F9D-B99B-B4BB-AE74-CB209A3BAEAA}"/>
                </a:ext>
              </a:extLst>
            </p:cNvPr>
            <p:cNvSpPr/>
            <p:nvPr/>
          </p:nvSpPr>
          <p:spPr>
            <a:xfrm>
              <a:off x="256032" y="359359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تعم الفاعلين لإرساء جو تسوده الثقة والتعاون.</a:t>
              </a:r>
              <a:endParaRPr lang="en-US" sz="3200" b="1" dirty="0"/>
            </a:p>
          </p:txBody>
        </p:sp>
        <p:sp>
          <p:nvSpPr>
            <p:cNvPr id="129" name="Shape 84">
              <a:extLst>
                <a:ext uri="{FF2B5EF4-FFF2-40B4-BE49-F238E27FC236}">
                  <a16:creationId xmlns:a16="http://schemas.microsoft.com/office/drawing/2014/main" id="{0842D30E-0D1E-4DD9-9F4D-9F28C1E82A49}"/>
                </a:ext>
              </a:extLst>
            </p:cNvPr>
            <p:cNvSpPr/>
            <p:nvPr/>
          </p:nvSpPr>
          <p:spPr>
            <a:xfrm>
              <a:off x="182880" y="4114800"/>
              <a:ext cx="2880360" cy="914400"/>
            </a:xfrm>
            <a:prstGeom prst="rect">
              <a:avLst/>
            </a:prstGeom>
            <a:solidFill>
              <a:srgbClr val="FFFFFF"/>
            </a:solidFill>
            <a:ln w="9525">
              <a:solidFill>
                <a:srgbClr val="D4A574"/>
              </a:solidFill>
              <a:prstDash val="solid"/>
            </a:ln>
          </p:spPr>
          <p:txBody>
            <a:bodyPr/>
            <a:lstStyle/>
            <a:p>
              <a:endParaRPr lang="fr-FR" sz="3200" b="1" dirty="0"/>
            </a:p>
          </p:txBody>
        </p:sp>
        <p:sp>
          <p:nvSpPr>
            <p:cNvPr id="130" name="Shape 85">
              <a:extLst>
                <a:ext uri="{FF2B5EF4-FFF2-40B4-BE49-F238E27FC236}">
                  <a16:creationId xmlns:a16="http://schemas.microsoft.com/office/drawing/2014/main" id="{668E03F9-663A-D683-9517-5AB693264B4D}"/>
                </a:ext>
              </a:extLst>
            </p:cNvPr>
            <p:cNvSpPr/>
            <p:nvPr/>
          </p:nvSpPr>
          <p:spPr>
            <a:xfrm>
              <a:off x="3017520" y="4206240"/>
              <a:ext cx="45720" cy="731520"/>
            </a:xfrm>
            <a:prstGeom prst="rect">
              <a:avLst/>
            </a:prstGeom>
            <a:solidFill>
              <a:srgbClr val="B5621A"/>
            </a:solidFill>
            <a:ln w="12700">
              <a:solidFill>
                <a:srgbClr val="B5621A"/>
              </a:solidFill>
              <a:prstDash val="solid"/>
            </a:ln>
          </p:spPr>
          <p:txBody>
            <a:bodyPr/>
            <a:lstStyle/>
            <a:p>
              <a:endParaRPr lang="fr-FR" sz="2400" b="1"/>
            </a:p>
          </p:txBody>
        </p:sp>
        <p:sp>
          <p:nvSpPr>
            <p:cNvPr id="131" name="Text 86">
              <a:extLst>
                <a:ext uri="{FF2B5EF4-FFF2-40B4-BE49-F238E27FC236}">
                  <a16:creationId xmlns:a16="http://schemas.microsoft.com/office/drawing/2014/main" id="{85A9EE2A-066D-F161-D35F-C622C7C10DC4}"/>
                </a:ext>
              </a:extLst>
            </p:cNvPr>
            <p:cNvSpPr/>
            <p:nvPr/>
          </p:nvSpPr>
          <p:spPr>
            <a:xfrm>
              <a:off x="256032" y="4160520"/>
              <a:ext cx="2697480" cy="201168"/>
            </a:xfrm>
            <a:prstGeom prst="rect">
              <a:avLst/>
            </a:prstGeom>
            <a:noFill/>
            <a:ln/>
          </p:spPr>
          <p:txBody>
            <a:bodyPr wrap="square" rtlCol="0" anchor="ctr"/>
            <a:lstStyle/>
            <a:p>
              <a:pPr marL="0" indent="0" algn="r" rtl="1">
                <a:buNone/>
              </a:pPr>
              <a:r>
                <a:rPr lang="en-US" sz="3200" b="1" dirty="0">
                  <a:solidFill>
                    <a:srgbClr val="B5621A"/>
                  </a:solidFill>
                  <a:latin typeface="Microsoft Uighur" pitchFamily="34" charset="0"/>
                  <a:ea typeface="Microsoft Uighur" pitchFamily="34" charset="-122"/>
                  <a:cs typeface="Microsoft Uighur" pitchFamily="34" charset="-120"/>
                </a:rPr>
                <a:t>12</a:t>
              </a:r>
              <a:endParaRPr lang="en-US" sz="3200" b="1" dirty="0"/>
            </a:p>
          </p:txBody>
        </p:sp>
        <p:sp>
          <p:nvSpPr>
            <p:cNvPr id="132" name="Text 87">
              <a:extLst>
                <a:ext uri="{FF2B5EF4-FFF2-40B4-BE49-F238E27FC236}">
                  <a16:creationId xmlns:a16="http://schemas.microsoft.com/office/drawing/2014/main" id="{490F6C98-795F-6F56-D71D-DF4D1E9A976E}"/>
                </a:ext>
              </a:extLst>
            </p:cNvPr>
            <p:cNvSpPr/>
            <p:nvPr/>
          </p:nvSpPr>
          <p:spPr>
            <a:xfrm>
              <a:off x="29939" y="4187374"/>
              <a:ext cx="2697480" cy="237744"/>
            </a:xfrm>
            <a:prstGeom prst="rect">
              <a:avLst/>
            </a:prstGeom>
            <a:noFill/>
            <a:ln/>
          </p:spPr>
          <p:txBody>
            <a:bodyPr wrap="square" rtlCol="0" anchor="ctr"/>
            <a:lstStyle/>
            <a:p>
              <a:pPr marL="0" indent="0" algn="r" rtl="1">
                <a:buNone/>
              </a:pPr>
              <a:r>
                <a:rPr lang="en-US" sz="3600" b="1" dirty="0">
                  <a:solidFill>
                    <a:srgbClr val="7A3B0A"/>
                  </a:solidFill>
                  <a:latin typeface="Microsoft Uighur" pitchFamily="34" charset="0"/>
                  <a:ea typeface="Microsoft Uighur" pitchFamily="34" charset="-122"/>
                  <a:cs typeface="Microsoft Uighur" pitchFamily="34" charset="-120"/>
                </a:rPr>
                <a:t>انخراط الشركاء والمجتمع</a:t>
              </a:r>
              <a:endParaRPr lang="en-US" sz="3600" b="1" dirty="0"/>
            </a:p>
          </p:txBody>
        </p:sp>
        <p:sp>
          <p:nvSpPr>
            <p:cNvPr id="133" name="Text 88">
              <a:extLst>
                <a:ext uri="{FF2B5EF4-FFF2-40B4-BE49-F238E27FC236}">
                  <a16:creationId xmlns:a16="http://schemas.microsoft.com/office/drawing/2014/main" id="{2D97507B-0AD2-9E24-7376-E1D6BDA0B438}"/>
                </a:ext>
              </a:extLst>
            </p:cNvPr>
            <p:cNvSpPr/>
            <p:nvPr/>
          </p:nvSpPr>
          <p:spPr>
            <a:xfrm>
              <a:off x="256032" y="4553712"/>
              <a:ext cx="2697480" cy="411480"/>
            </a:xfrm>
            <a:prstGeom prst="rect">
              <a:avLst/>
            </a:prstGeom>
            <a:noFill/>
            <a:ln/>
          </p:spPr>
          <p:txBody>
            <a:bodyPr wrap="square" rtlCol="0" anchor="ctr"/>
            <a:lstStyle/>
            <a:p>
              <a:pPr marL="0" indent="0" algn="r" rtl="1">
                <a:buNone/>
              </a:pPr>
              <a:r>
                <a:rPr lang="en-US" sz="3200" b="1" dirty="0">
                  <a:solidFill>
                    <a:srgbClr val="1A1008"/>
                  </a:solidFill>
                  <a:latin typeface="Microsoft Uighur" pitchFamily="34" charset="0"/>
                  <a:ea typeface="Microsoft Uighur" pitchFamily="34" charset="-122"/>
                  <a:cs typeface="Microsoft Uighur" pitchFamily="34" charset="-120"/>
                </a:rPr>
                <a:t>المحلي في مدرسة منفتحة ومتجذرة في محيطها.</a:t>
              </a:r>
              <a:endParaRPr lang="en-US" sz="3200" b="1" dirty="0"/>
            </a:p>
          </p:txBody>
        </p:sp>
      </p:grpSp>
      <p:sp>
        <p:nvSpPr>
          <p:cNvPr id="6" name="TextBox 29">
            <a:extLst>
              <a:ext uri="{FF2B5EF4-FFF2-40B4-BE49-F238E27FC236}">
                <a16:creationId xmlns:a16="http://schemas.microsoft.com/office/drawing/2014/main" id="{5AA36136-2B40-06EF-1D93-E2C555EAE054}"/>
              </a:ext>
            </a:extLst>
          </p:cNvPr>
          <p:cNvSpPr txBox="1"/>
          <p:nvPr/>
        </p:nvSpPr>
        <p:spPr>
          <a:xfrm>
            <a:off x="5333386" y="1462354"/>
            <a:ext cx="6398542" cy="502061"/>
          </a:xfrm>
          <a:prstGeom prst="rect">
            <a:avLst/>
          </a:prstGeom>
        </p:spPr>
        <p:txBody>
          <a:bodyPr wrap="square" lIns="0" tIns="0" rIns="0" bIns="0" rtlCol="0" anchor="t">
            <a:spAutoFit/>
          </a:bodyPr>
          <a:lstStyle/>
          <a:p>
            <a:pPr algn="r" rtl="1">
              <a:lnSpc>
                <a:spcPts val="3280"/>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2</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M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تقديم نموذج مؤسسات الريادة</a:t>
            </a:r>
          </a:p>
        </p:txBody>
      </p:sp>
      <p:sp>
        <p:nvSpPr>
          <p:cNvPr id="7" name="TextBox 15">
            <a:extLst>
              <a:ext uri="{FF2B5EF4-FFF2-40B4-BE49-F238E27FC236}">
                <a16:creationId xmlns:a16="http://schemas.microsoft.com/office/drawing/2014/main" id="{DAC4C311-F92C-D3CE-8EA5-C0E6E8214F2F}"/>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DF2BB84-E6E9-A951-DD22-4A947FF3F0C6}"/>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5212155" y="7981233"/>
            <a:ext cx="8000049" cy="6875042"/>
            <a:chOff x="0" y="0"/>
            <a:chExt cx="812800" cy="698500"/>
          </a:xfrm>
        </p:grpSpPr>
        <p:sp>
          <p:nvSpPr>
            <p:cNvPr id="7" name="Freeform 7"/>
            <p:cNvSpPr/>
            <p:nvPr/>
          </p:nvSpPr>
          <p:spPr>
            <a:xfrm>
              <a:off x="8875" y="0"/>
              <a:ext cx="795049" cy="698500"/>
            </a:xfrm>
            <a:custGeom>
              <a:avLst/>
              <a:gdLst/>
              <a:ahLst/>
              <a:cxnLst/>
              <a:rect l="l" t="t" r="r" b="b"/>
              <a:pathLst>
                <a:path w="795049" h="698500">
                  <a:moveTo>
                    <a:pt x="787378" y="377690"/>
                  </a:moveTo>
                  <a:lnTo>
                    <a:pt x="617272" y="670060"/>
                  </a:lnTo>
                  <a:cubicBezTo>
                    <a:pt x="607027" y="687668"/>
                    <a:pt x="588193" y="698500"/>
                    <a:pt x="567822" y="698500"/>
                  </a:cubicBezTo>
                  <a:lnTo>
                    <a:pt x="227228" y="698500"/>
                  </a:lnTo>
                  <a:cubicBezTo>
                    <a:pt x="206857" y="698500"/>
                    <a:pt x="188023" y="687668"/>
                    <a:pt x="177778" y="670060"/>
                  </a:cubicBezTo>
                  <a:lnTo>
                    <a:pt x="7672" y="377690"/>
                  </a:lnTo>
                  <a:cubicBezTo>
                    <a:pt x="-2557" y="360109"/>
                    <a:pt x="-2557" y="338391"/>
                    <a:pt x="7672" y="320810"/>
                  </a:cubicBezTo>
                  <a:lnTo>
                    <a:pt x="177778" y="28440"/>
                  </a:lnTo>
                  <a:cubicBezTo>
                    <a:pt x="188023" y="10832"/>
                    <a:pt x="206857" y="0"/>
                    <a:pt x="227228" y="0"/>
                  </a:cubicBezTo>
                  <a:lnTo>
                    <a:pt x="567822" y="0"/>
                  </a:lnTo>
                  <a:cubicBezTo>
                    <a:pt x="588193" y="0"/>
                    <a:pt x="607027" y="10832"/>
                    <a:pt x="617272" y="28440"/>
                  </a:cubicBezTo>
                  <a:lnTo>
                    <a:pt x="787378" y="320810"/>
                  </a:lnTo>
                  <a:cubicBezTo>
                    <a:pt x="797607" y="338391"/>
                    <a:pt x="797607" y="360109"/>
                    <a:pt x="787378" y="377690"/>
                  </a:cubicBezTo>
                  <a:close/>
                </a:path>
              </a:pathLst>
            </a:custGeom>
            <a:solidFill>
              <a:srgbClr val="8190A1"/>
            </a:solidFill>
            <a:ln cap="rnd">
              <a:noFill/>
              <a:prstDash val="solid"/>
              <a:round/>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TextBox 13"/>
          <p:cNvSpPr txBox="1"/>
          <p:nvPr/>
        </p:nvSpPr>
        <p:spPr>
          <a:xfrm>
            <a:off x="5140544" y="2845124"/>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p:cNvSpPr/>
          <p:nvPr/>
        </p:nvSpPr>
        <p:spPr>
          <a:xfrm rot="-10800000">
            <a:off x="3595814" y="4073741"/>
            <a:ext cx="11096371" cy="2080570"/>
          </a:xfrm>
          <a:custGeom>
            <a:avLst/>
            <a:gdLst/>
            <a:ahLst/>
            <a:cxnLst/>
            <a:rect l="l" t="t" r="r" b="b"/>
            <a:pathLst>
              <a:path w="11096371" h="2080570">
                <a:moveTo>
                  <a:pt x="0" y="0"/>
                </a:moveTo>
                <a:lnTo>
                  <a:pt x="11096372" y="0"/>
                </a:lnTo>
                <a:lnTo>
                  <a:pt x="11096372"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6" name="TextBox 16"/>
          <p:cNvSpPr txBox="1"/>
          <p:nvPr/>
        </p:nvSpPr>
        <p:spPr>
          <a:xfrm>
            <a:off x="4850643" y="4280305"/>
            <a:ext cx="7164720" cy="1601079"/>
          </a:xfrm>
          <a:prstGeom prst="rect">
            <a:avLst/>
          </a:prstGeom>
        </p:spPr>
        <p:txBody>
          <a:bodyPr lIns="0" tIns="0" rIns="0" bIns="0" rtlCol="0" anchor="t">
            <a:spAutoFit/>
          </a:bodyPr>
          <a:lstStyle/>
          <a:p>
            <a:pPr algn="ctr" rtl="1">
              <a:lnSpc>
                <a:spcPts val="5883"/>
              </a:lnSpc>
            </a:pPr>
            <a:r>
              <a:rPr lang="ar-EG" sz="7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أجاب نموذج مؤسسات الريادة على الرهانات المرصودة</a:t>
            </a:r>
            <a:r>
              <a:rPr lang="ar-MA" sz="7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7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8" name="TextBox 18"/>
          <p:cNvSpPr txBox="1"/>
          <p:nvPr/>
        </p:nvSpPr>
        <p:spPr>
          <a:xfrm>
            <a:off x="12725400" y="3163546"/>
            <a:ext cx="1722028" cy="2941190"/>
          </a:xfrm>
          <a:prstGeom prst="rect">
            <a:avLst/>
          </a:prstGeom>
        </p:spPr>
        <p:txBody>
          <a:bodyPr wrap="square" lIns="0" tIns="0" rIns="0" bIns="0" rtlCol="0" anchor="t">
            <a:spAutoFit/>
          </a:bodyPr>
          <a:lstStyle/>
          <a:p>
            <a:pPr algn="ctr">
              <a:lnSpc>
                <a:spcPts val="24472"/>
              </a:lnSpc>
            </a:pPr>
            <a:r>
              <a:rPr lang="en-US" sz="127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3</a:t>
            </a:r>
          </a:p>
        </p:txBody>
      </p:sp>
      <p:sp>
        <p:nvSpPr>
          <p:cNvPr id="19" name="TextBox 19"/>
          <p:cNvSpPr txBox="1"/>
          <p:nvPr/>
        </p:nvSpPr>
        <p:spPr>
          <a:xfrm>
            <a:off x="5580925" y="6843078"/>
            <a:ext cx="6434438" cy="775212"/>
          </a:xfrm>
          <a:prstGeom prst="rect">
            <a:avLst/>
          </a:prstGeom>
        </p:spPr>
        <p:txBody>
          <a:bodyPr lIns="0" tIns="0" rIns="0" bIns="0" rtlCol="0" anchor="t">
            <a:spAutoFit/>
          </a:bodyPr>
          <a:lstStyle/>
          <a:p>
            <a:pPr algn="ctr" rtl="1">
              <a:lnSpc>
                <a:spcPts val="5883"/>
              </a:lnSpc>
            </a:pPr>
            <a:r>
              <a:rPr lang="ar-EG" sz="5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هندسة نموذج مؤسسات الريادة</a:t>
            </a:r>
          </a:p>
        </p:txBody>
      </p:sp>
      <p:sp>
        <p:nvSpPr>
          <p:cNvPr id="21" name="TextBox 15">
            <a:extLst>
              <a:ext uri="{FF2B5EF4-FFF2-40B4-BE49-F238E27FC236}">
                <a16:creationId xmlns:a16="http://schemas.microsoft.com/office/drawing/2014/main" id="{2B62AE04-7AB8-7E65-A195-5F74ABF38313}"/>
              </a:ext>
            </a:extLst>
          </p:cNvPr>
          <p:cNvSpPr txBox="1"/>
          <p:nvPr/>
        </p:nvSpPr>
        <p:spPr>
          <a:xfrm>
            <a:off x="4114992" y="829486"/>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82F8B0-1BCA-D0EC-5C3F-79553D7BF708}"/>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TextBox 13"/>
          <p:cNvSpPr txBox="1"/>
          <p:nvPr/>
        </p:nvSpPr>
        <p:spPr>
          <a:xfrm>
            <a:off x="5140544" y="3074026"/>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5" name="TextBox 15"/>
          <p:cNvSpPr txBox="1"/>
          <p:nvPr/>
        </p:nvSpPr>
        <p:spPr>
          <a:xfrm>
            <a:off x="6517847" y="1256312"/>
            <a:ext cx="5328506" cy="640560"/>
          </a:xfrm>
          <a:prstGeom prst="rect">
            <a:avLst/>
          </a:prstGeom>
        </p:spPr>
        <p:txBody>
          <a:bodyPr lIns="0" tIns="0" rIns="0" bIns="0" rtlCol="0" anchor="t">
            <a:spAutoFit/>
          </a:bodyPr>
          <a:lstStyle/>
          <a:p>
            <a:pPr algn="ctr" rtl="1">
              <a:lnSpc>
                <a:spcPts val="4872"/>
              </a:lnSpc>
            </a:pPr>
            <a:r>
              <a:rPr lang="en-US"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3</a:t>
            </a:r>
            <a:r>
              <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هندسة نموذج مؤسسات الريادة</a:t>
            </a:r>
          </a:p>
        </p:txBody>
      </p:sp>
      <p:grpSp>
        <p:nvGrpSpPr>
          <p:cNvPr id="16" name="Group 16"/>
          <p:cNvGrpSpPr/>
          <p:nvPr/>
        </p:nvGrpSpPr>
        <p:grpSpPr>
          <a:xfrm>
            <a:off x="1398528" y="1774301"/>
            <a:ext cx="16200881" cy="8626999"/>
            <a:chOff x="946581" y="1907731"/>
            <a:chExt cx="21601175" cy="11502666"/>
          </a:xfrm>
        </p:grpSpPr>
        <p:grpSp>
          <p:nvGrpSpPr>
            <p:cNvPr id="17" name="Group 17"/>
            <p:cNvGrpSpPr/>
            <p:nvPr/>
          </p:nvGrpSpPr>
          <p:grpSpPr>
            <a:xfrm>
              <a:off x="18210670" y="10729179"/>
              <a:ext cx="3409846" cy="2681218"/>
              <a:chOff x="0" y="0"/>
              <a:chExt cx="696717" cy="547840"/>
            </a:xfrm>
          </p:grpSpPr>
          <p:sp>
            <p:nvSpPr>
              <p:cNvPr id="18" name="Freeform 18"/>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9" name="TextBox 19"/>
              <p:cNvSpPr txBox="1"/>
              <p:nvPr/>
            </p:nvSpPr>
            <p:spPr>
              <a:xfrm>
                <a:off x="114300" y="-38100"/>
                <a:ext cx="468117" cy="585940"/>
              </a:xfrm>
              <a:prstGeom prst="rect">
                <a:avLst/>
              </a:prstGeom>
            </p:spPr>
            <p:txBody>
              <a:bodyPr lIns="50800" tIns="50800" rIns="50800" bIns="50800" rtlCol="0" anchor="ctr"/>
              <a:lstStyle/>
              <a:p>
                <a:pPr algn="ctr">
                  <a:lnSpc>
                    <a:spcPts val="2660"/>
                  </a:lnSpc>
                </a:pPr>
                <a:endParaRPr/>
              </a:p>
            </p:txBody>
          </p:sp>
        </p:grpSp>
        <p:sp>
          <p:nvSpPr>
            <p:cNvPr id="21" name="Freeform 21"/>
            <p:cNvSpPr/>
            <p:nvPr/>
          </p:nvSpPr>
          <p:spPr>
            <a:xfrm>
              <a:off x="20174316" y="1907731"/>
              <a:ext cx="795105" cy="538684"/>
            </a:xfrm>
            <a:custGeom>
              <a:avLst/>
              <a:gdLst/>
              <a:ahLst/>
              <a:cxnLst/>
              <a:rect l="l" t="t" r="r" b="b"/>
              <a:pathLst>
                <a:path w="795105" h="538684">
                  <a:moveTo>
                    <a:pt x="0" y="0"/>
                  </a:moveTo>
                  <a:lnTo>
                    <a:pt x="795106" y="0"/>
                  </a:lnTo>
                  <a:lnTo>
                    <a:pt x="795106" y="538684"/>
                  </a:lnTo>
                  <a:lnTo>
                    <a:pt x="0" y="5386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2" name="Group 22"/>
            <p:cNvGrpSpPr/>
            <p:nvPr/>
          </p:nvGrpSpPr>
          <p:grpSpPr>
            <a:xfrm>
              <a:off x="2999277" y="4527004"/>
              <a:ext cx="2208930" cy="971486"/>
              <a:chOff x="0" y="0"/>
              <a:chExt cx="1848117" cy="812800"/>
            </a:xfrm>
          </p:grpSpPr>
          <p:sp>
            <p:nvSpPr>
              <p:cNvPr id="23" name="Freeform 23"/>
              <p:cNvSpPr/>
              <p:nvPr/>
            </p:nvSpPr>
            <p:spPr>
              <a:xfrm>
                <a:off x="0" y="0"/>
                <a:ext cx="1848116" cy="812800"/>
              </a:xfrm>
              <a:custGeom>
                <a:avLst/>
                <a:gdLst/>
                <a:ahLst/>
                <a:cxnLst/>
                <a:rect l="l" t="t" r="r" b="b"/>
                <a:pathLst>
                  <a:path w="1848116" h="812800">
                    <a:moveTo>
                      <a:pt x="0" y="406400"/>
                    </a:moveTo>
                    <a:lnTo>
                      <a:pt x="406400" y="0"/>
                    </a:lnTo>
                    <a:lnTo>
                      <a:pt x="406400" y="203200"/>
                    </a:lnTo>
                    <a:lnTo>
                      <a:pt x="1848116" y="203200"/>
                    </a:lnTo>
                    <a:lnTo>
                      <a:pt x="1848116" y="609600"/>
                    </a:lnTo>
                    <a:lnTo>
                      <a:pt x="406400" y="609600"/>
                    </a:lnTo>
                    <a:lnTo>
                      <a:pt x="406400" y="812800"/>
                    </a:lnTo>
                    <a:lnTo>
                      <a:pt x="0" y="406400"/>
                    </a:lnTo>
                    <a:close/>
                  </a:path>
                </a:pathLst>
              </a:custGeom>
              <a:solidFill>
                <a:srgbClr val="398696"/>
              </a:solidFill>
            </p:spPr>
            <p:txBody>
              <a:bodyPr/>
              <a:lstStyle/>
              <a:p>
                <a:endParaRPr lang="fr-FR"/>
              </a:p>
            </p:txBody>
          </p:sp>
          <p:sp>
            <p:nvSpPr>
              <p:cNvPr id="24" name="TextBox 24"/>
              <p:cNvSpPr txBox="1"/>
              <p:nvPr/>
            </p:nvSpPr>
            <p:spPr>
              <a:xfrm>
                <a:off x="101600" y="165100"/>
                <a:ext cx="1746517" cy="444500"/>
              </a:xfrm>
              <a:prstGeom prst="rect">
                <a:avLst/>
              </a:prstGeom>
            </p:spPr>
            <p:txBody>
              <a:bodyPr lIns="50800" tIns="50800" rIns="50800" bIns="50800" rtlCol="0" anchor="ctr"/>
              <a:lstStyle/>
              <a:p>
                <a:pPr algn="ctr">
                  <a:lnSpc>
                    <a:spcPts val="2660"/>
                  </a:lnSpc>
                </a:pPr>
                <a:endParaRPr/>
              </a:p>
            </p:txBody>
          </p:sp>
        </p:grpSp>
        <p:grpSp>
          <p:nvGrpSpPr>
            <p:cNvPr id="25" name="Group 25"/>
            <p:cNvGrpSpPr/>
            <p:nvPr/>
          </p:nvGrpSpPr>
          <p:grpSpPr>
            <a:xfrm>
              <a:off x="2999277" y="8979913"/>
              <a:ext cx="2208930" cy="971486"/>
              <a:chOff x="0" y="0"/>
              <a:chExt cx="1848117" cy="812800"/>
            </a:xfrm>
          </p:grpSpPr>
          <p:sp>
            <p:nvSpPr>
              <p:cNvPr id="26" name="Freeform 26"/>
              <p:cNvSpPr/>
              <p:nvPr/>
            </p:nvSpPr>
            <p:spPr>
              <a:xfrm>
                <a:off x="0" y="0"/>
                <a:ext cx="1848116" cy="812800"/>
              </a:xfrm>
              <a:custGeom>
                <a:avLst/>
                <a:gdLst/>
                <a:ahLst/>
                <a:cxnLst/>
                <a:rect l="l" t="t" r="r" b="b"/>
                <a:pathLst>
                  <a:path w="1848116" h="812800">
                    <a:moveTo>
                      <a:pt x="0" y="406400"/>
                    </a:moveTo>
                    <a:lnTo>
                      <a:pt x="406400" y="0"/>
                    </a:lnTo>
                    <a:lnTo>
                      <a:pt x="406400" y="203200"/>
                    </a:lnTo>
                    <a:lnTo>
                      <a:pt x="1848116" y="203200"/>
                    </a:lnTo>
                    <a:lnTo>
                      <a:pt x="1848116" y="609600"/>
                    </a:lnTo>
                    <a:lnTo>
                      <a:pt x="406400" y="609600"/>
                    </a:lnTo>
                    <a:lnTo>
                      <a:pt x="406400" y="812800"/>
                    </a:lnTo>
                    <a:lnTo>
                      <a:pt x="0" y="406400"/>
                    </a:lnTo>
                    <a:close/>
                  </a:path>
                </a:pathLst>
              </a:custGeom>
              <a:solidFill>
                <a:srgbClr val="398696"/>
              </a:solidFill>
            </p:spPr>
            <p:txBody>
              <a:bodyPr/>
              <a:lstStyle/>
              <a:p>
                <a:endParaRPr lang="fr-FR"/>
              </a:p>
            </p:txBody>
          </p:sp>
          <p:sp>
            <p:nvSpPr>
              <p:cNvPr id="27" name="TextBox 27"/>
              <p:cNvSpPr txBox="1"/>
              <p:nvPr/>
            </p:nvSpPr>
            <p:spPr>
              <a:xfrm>
                <a:off x="101600" y="165100"/>
                <a:ext cx="1746517" cy="444500"/>
              </a:xfrm>
              <a:prstGeom prst="rect">
                <a:avLst/>
              </a:prstGeom>
            </p:spPr>
            <p:txBody>
              <a:bodyPr lIns="50800" tIns="50800" rIns="50800" bIns="50800" rtlCol="0" anchor="ctr"/>
              <a:lstStyle/>
              <a:p>
                <a:pPr algn="ctr">
                  <a:lnSpc>
                    <a:spcPts val="2660"/>
                  </a:lnSpc>
                </a:pPr>
                <a:endParaRPr/>
              </a:p>
            </p:txBody>
          </p:sp>
        </p:grpSp>
        <p:sp>
          <p:nvSpPr>
            <p:cNvPr id="28" name="Freeform 28"/>
            <p:cNvSpPr/>
            <p:nvPr/>
          </p:nvSpPr>
          <p:spPr>
            <a:xfrm rot="5400000">
              <a:off x="6885764" y="759731"/>
              <a:ext cx="9532009" cy="13746768"/>
            </a:xfrm>
            <a:custGeom>
              <a:avLst/>
              <a:gdLst/>
              <a:ahLst/>
              <a:cxnLst/>
              <a:rect l="l" t="t" r="r" b="b"/>
              <a:pathLst>
                <a:path w="9532009" h="13746768">
                  <a:moveTo>
                    <a:pt x="0" y="0"/>
                  </a:moveTo>
                  <a:lnTo>
                    <a:pt x="9532009" y="0"/>
                  </a:lnTo>
                  <a:lnTo>
                    <a:pt x="9532009" y="13746768"/>
                  </a:lnTo>
                  <a:lnTo>
                    <a:pt x="0" y="137467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9" name="Freeform 29"/>
            <p:cNvSpPr/>
            <p:nvPr/>
          </p:nvSpPr>
          <p:spPr>
            <a:xfrm>
              <a:off x="7367769" y="3050837"/>
              <a:ext cx="8685807" cy="1713324"/>
            </a:xfrm>
            <a:custGeom>
              <a:avLst/>
              <a:gdLst/>
              <a:ahLst/>
              <a:cxnLst/>
              <a:rect l="l" t="t" r="r" b="b"/>
              <a:pathLst>
                <a:path w="8685807" h="1713324">
                  <a:moveTo>
                    <a:pt x="0" y="0"/>
                  </a:moveTo>
                  <a:lnTo>
                    <a:pt x="8685807" y="0"/>
                  </a:lnTo>
                  <a:lnTo>
                    <a:pt x="8685807" y="1713324"/>
                  </a:lnTo>
                  <a:lnTo>
                    <a:pt x="0" y="171332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30" name="Freeform 30"/>
            <p:cNvSpPr/>
            <p:nvPr/>
          </p:nvSpPr>
          <p:spPr>
            <a:xfrm>
              <a:off x="7308865" y="10220169"/>
              <a:ext cx="8685807" cy="1713324"/>
            </a:xfrm>
            <a:custGeom>
              <a:avLst/>
              <a:gdLst/>
              <a:ahLst/>
              <a:cxnLst/>
              <a:rect l="l" t="t" r="r" b="b"/>
              <a:pathLst>
                <a:path w="8685807" h="1713324">
                  <a:moveTo>
                    <a:pt x="0" y="0"/>
                  </a:moveTo>
                  <a:lnTo>
                    <a:pt x="8685807" y="0"/>
                  </a:lnTo>
                  <a:lnTo>
                    <a:pt x="8685807" y="1713323"/>
                  </a:lnTo>
                  <a:lnTo>
                    <a:pt x="0" y="171332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31" name="Freeform 31"/>
            <p:cNvSpPr/>
            <p:nvPr/>
          </p:nvSpPr>
          <p:spPr>
            <a:xfrm rot="5400000">
              <a:off x="-2740650" y="6554342"/>
              <a:ext cx="9006978" cy="1632515"/>
            </a:xfrm>
            <a:custGeom>
              <a:avLst/>
              <a:gdLst/>
              <a:ahLst/>
              <a:cxnLst/>
              <a:rect l="l" t="t" r="r" b="b"/>
              <a:pathLst>
                <a:path w="9006978" h="1632515">
                  <a:moveTo>
                    <a:pt x="0" y="0"/>
                  </a:moveTo>
                  <a:lnTo>
                    <a:pt x="9006978" y="0"/>
                  </a:lnTo>
                  <a:lnTo>
                    <a:pt x="9006978" y="1632515"/>
                  </a:lnTo>
                  <a:lnTo>
                    <a:pt x="0" y="163251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32" name="Group 32"/>
            <p:cNvGrpSpPr/>
            <p:nvPr/>
          </p:nvGrpSpPr>
          <p:grpSpPr>
            <a:xfrm>
              <a:off x="18946745" y="4544529"/>
              <a:ext cx="1968496" cy="971486"/>
              <a:chOff x="0" y="0"/>
              <a:chExt cx="1646956" cy="812800"/>
            </a:xfrm>
          </p:grpSpPr>
          <p:sp>
            <p:nvSpPr>
              <p:cNvPr id="33" name="Freeform 33"/>
              <p:cNvSpPr/>
              <p:nvPr/>
            </p:nvSpPr>
            <p:spPr>
              <a:xfrm>
                <a:off x="0" y="0"/>
                <a:ext cx="1646956" cy="812800"/>
              </a:xfrm>
              <a:custGeom>
                <a:avLst/>
                <a:gdLst/>
                <a:ahLst/>
                <a:cxnLst/>
                <a:rect l="l" t="t" r="r" b="b"/>
                <a:pathLst>
                  <a:path w="1646956" h="812800">
                    <a:moveTo>
                      <a:pt x="0" y="406400"/>
                    </a:moveTo>
                    <a:lnTo>
                      <a:pt x="406400" y="0"/>
                    </a:lnTo>
                    <a:lnTo>
                      <a:pt x="406400" y="203200"/>
                    </a:lnTo>
                    <a:lnTo>
                      <a:pt x="1646956" y="203200"/>
                    </a:lnTo>
                    <a:lnTo>
                      <a:pt x="1646956" y="609600"/>
                    </a:lnTo>
                    <a:lnTo>
                      <a:pt x="406400" y="609600"/>
                    </a:lnTo>
                    <a:lnTo>
                      <a:pt x="406400" y="812800"/>
                    </a:lnTo>
                    <a:lnTo>
                      <a:pt x="0" y="406400"/>
                    </a:lnTo>
                    <a:close/>
                  </a:path>
                </a:pathLst>
              </a:custGeom>
              <a:solidFill>
                <a:srgbClr val="398696"/>
              </a:solidFill>
            </p:spPr>
            <p:txBody>
              <a:bodyPr/>
              <a:lstStyle/>
              <a:p>
                <a:endParaRPr lang="fr-FR"/>
              </a:p>
            </p:txBody>
          </p:sp>
          <p:sp>
            <p:nvSpPr>
              <p:cNvPr id="34" name="TextBox 34"/>
              <p:cNvSpPr txBox="1"/>
              <p:nvPr/>
            </p:nvSpPr>
            <p:spPr>
              <a:xfrm>
                <a:off x="101600" y="165100"/>
                <a:ext cx="1545356" cy="444500"/>
              </a:xfrm>
              <a:prstGeom prst="rect">
                <a:avLst/>
              </a:prstGeom>
            </p:spPr>
            <p:txBody>
              <a:bodyPr lIns="50800" tIns="50800" rIns="50800" bIns="50800" rtlCol="0" anchor="ctr"/>
              <a:lstStyle/>
              <a:p>
                <a:pPr algn="ctr">
                  <a:lnSpc>
                    <a:spcPts val="2660"/>
                  </a:lnSpc>
                </a:pPr>
                <a:endParaRPr/>
              </a:p>
            </p:txBody>
          </p:sp>
        </p:grpSp>
        <p:grpSp>
          <p:nvGrpSpPr>
            <p:cNvPr id="35" name="Group 35"/>
            <p:cNvGrpSpPr/>
            <p:nvPr/>
          </p:nvGrpSpPr>
          <p:grpSpPr>
            <a:xfrm>
              <a:off x="18975490" y="8979913"/>
              <a:ext cx="2056819" cy="971486"/>
              <a:chOff x="0" y="0"/>
              <a:chExt cx="1720851" cy="812800"/>
            </a:xfrm>
          </p:grpSpPr>
          <p:sp>
            <p:nvSpPr>
              <p:cNvPr id="36" name="Freeform 36"/>
              <p:cNvSpPr/>
              <p:nvPr/>
            </p:nvSpPr>
            <p:spPr>
              <a:xfrm>
                <a:off x="0" y="0"/>
                <a:ext cx="1720851" cy="812800"/>
              </a:xfrm>
              <a:custGeom>
                <a:avLst/>
                <a:gdLst/>
                <a:ahLst/>
                <a:cxnLst/>
                <a:rect l="l" t="t" r="r" b="b"/>
                <a:pathLst>
                  <a:path w="1720851" h="812800">
                    <a:moveTo>
                      <a:pt x="0" y="406400"/>
                    </a:moveTo>
                    <a:lnTo>
                      <a:pt x="406400" y="0"/>
                    </a:lnTo>
                    <a:lnTo>
                      <a:pt x="406400" y="203200"/>
                    </a:lnTo>
                    <a:lnTo>
                      <a:pt x="1720851" y="203200"/>
                    </a:lnTo>
                    <a:lnTo>
                      <a:pt x="1720851" y="609600"/>
                    </a:lnTo>
                    <a:lnTo>
                      <a:pt x="406400" y="609600"/>
                    </a:lnTo>
                    <a:lnTo>
                      <a:pt x="406400" y="812800"/>
                    </a:lnTo>
                    <a:lnTo>
                      <a:pt x="0" y="406400"/>
                    </a:lnTo>
                    <a:close/>
                  </a:path>
                </a:pathLst>
              </a:custGeom>
              <a:solidFill>
                <a:srgbClr val="398696"/>
              </a:solidFill>
            </p:spPr>
            <p:txBody>
              <a:bodyPr/>
              <a:lstStyle/>
              <a:p>
                <a:endParaRPr lang="fr-FR"/>
              </a:p>
            </p:txBody>
          </p:sp>
          <p:sp>
            <p:nvSpPr>
              <p:cNvPr id="37" name="TextBox 37"/>
              <p:cNvSpPr txBox="1"/>
              <p:nvPr/>
            </p:nvSpPr>
            <p:spPr>
              <a:xfrm>
                <a:off x="101600" y="165100"/>
                <a:ext cx="1619251" cy="444500"/>
              </a:xfrm>
              <a:prstGeom prst="rect">
                <a:avLst/>
              </a:prstGeom>
            </p:spPr>
            <p:txBody>
              <a:bodyPr lIns="50800" tIns="50800" rIns="50800" bIns="50800" rtlCol="0" anchor="ctr"/>
              <a:lstStyle/>
              <a:p>
                <a:pPr algn="ctr">
                  <a:lnSpc>
                    <a:spcPts val="2660"/>
                  </a:lnSpc>
                </a:pPr>
                <a:endParaRPr/>
              </a:p>
            </p:txBody>
          </p:sp>
        </p:grpSp>
        <p:sp>
          <p:nvSpPr>
            <p:cNvPr id="38" name="Freeform 38"/>
            <p:cNvSpPr/>
            <p:nvPr/>
          </p:nvSpPr>
          <p:spPr>
            <a:xfrm rot="5400000">
              <a:off x="17228010" y="6451419"/>
              <a:ext cx="9006978" cy="1632515"/>
            </a:xfrm>
            <a:custGeom>
              <a:avLst/>
              <a:gdLst/>
              <a:ahLst/>
              <a:cxnLst/>
              <a:rect l="l" t="t" r="r" b="b"/>
              <a:pathLst>
                <a:path w="9006978" h="1632515">
                  <a:moveTo>
                    <a:pt x="0" y="0"/>
                  </a:moveTo>
                  <a:lnTo>
                    <a:pt x="9006977" y="0"/>
                  </a:lnTo>
                  <a:lnTo>
                    <a:pt x="9006977" y="1632515"/>
                  </a:lnTo>
                  <a:lnTo>
                    <a:pt x="0" y="163251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39" name="Freeform 39"/>
            <p:cNvSpPr/>
            <p:nvPr/>
          </p:nvSpPr>
          <p:spPr>
            <a:xfrm>
              <a:off x="6865068" y="5012849"/>
              <a:ext cx="2301320" cy="1083059"/>
            </a:xfrm>
            <a:custGeom>
              <a:avLst/>
              <a:gdLst/>
              <a:ahLst/>
              <a:cxnLst/>
              <a:rect l="l" t="t" r="r" b="b"/>
              <a:pathLst>
                <a:path w="2301320" h="1083059">
                  <a:moveTo>
                    <a:pt x="0" y="0"/>
                  </a:moveTo>
                  <a:lnTo>
                    <a:pt x="2301320" y="0"/>
                  </a:lnTo>
                  <a:lnTo>
                    <a:pt x="2301320" y="1083059"/>
                  </a:lnTo>
                  <a:lnTo>
                    <a:pt x="0" y="10830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0" name="Freeform 40"/>
            <p:cNvSpPr/>
            <p:nvPr/>
          </p:nvSpPr>
          <p:spPr>
            <a:xfrm>
              <a:off x="9733700" y="5012849"/>
              <a:ext cx="2301320" cy="1083059"/>
            </a:xfrm>
            <a:custGeom>
              <a:avLst/>
              <a:gdLst/>
              <a:ahLst/>
              <a:cxnLst/>
              <a:rect l="l" t="t" r="r" b="b"/>
              <a:pathLst>
                <a:path w="2301320" h="1083059">
                  <a:moveTo>
                    <a:pt x="0" y="0"/>
                  </a:moveTo>
                  <a:lnTo>
                    <a:pt x="2301320" y="0"/>
                  </a:lnTo>
                  <a:lnTo>
                    <a:pt x="2301320" y="1083059"/>
                  </a:lnTo>
                  <a:lnTo>
                    <a:pt x="0" y="10830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1" name="Freeform 41"/>
            <p:cNvSpPr/>
            <p:nvPr/>
          </p:nvSpPr>
          <p:spPr>
            <a:xfrm>
              <a:off x="12600337" y="4956960"/>
              <a:ext cx="2301320" cy="1083059"/>
            </a:xfrm>
            <a:custGeom>
              <a:avLst/>
              <a:gdLst/>
              <a:ahLst/>
              <a:cxnLst/>
              <a:rect l="l" t="t" r="r" b="b"/>
              <a:pathLst>
                <a:path w="2301320" h="1083059">
                  <a:moveTo>
                    <a:pt x="0" y="0"/>
                  </a:moveTo>
                  <a:lnTo>
                    <a:pt x="2301320" y="0"/>
                  </a:lnTo>
                  <a:lnTo>
                    <a:pt x="2301320" y="1083058"/>
                  </a:lnTo>
                  <a:lnTo>
                    <a:pt x="0" y="108305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2" name="Freeform 42"/>
            <p:cNvSpPr/>
            <p:nvPr/>
          </p:nvSpPr>
          <p:spPr>
            <a:xfrm>
              <a:off x="6866066" y="8428068"/>
              <a:ext cx="2301320" cy="1083059"/>
            </a:xfrm>
            <a:custGeom>
              <a:avLst/>
              <a:gdLst/>
              <a:ahLst/>
              <a:cxnLst/>
              <a:rect l="l" t="t" r="r" b="b"/>
              <a:pathLst>
                <a:path w="2301320" h="1083059">
                  <a:moveTo>
                    <a:pt x="0" y="0"/>
                  </a:moveTo>
                  <a:lnTo>
                    <a:pt x="2301319" y="0"/>
                  </a:lnTo>
                  <a:lnTo>
                    <a:pt x="2301319" y="1083058"/>
                  </a:lnTo>
                  <a:lnTo>
                    <a:pt x="0" y="108305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3" name="Freeform 43"/>
            <p:cNvSpPr/>
            <p:nvPr/>
          </p:nvSpPr>
          <p:spPr>
            <a:xfrm>
              <a:off x="9734697" y="8428068"/>
              <a:ext cx="2301320" cy="1083059"/>
            </a:xfrm>
            <a:custGeom>
              <a:avLst/>
              <a:gdLst/>
              <a:ahLst/>
              <a:cxnLst/>
              <a:rect l="l" t="t" r="r" b="b"/>
              <a:pathLst>
                <a:path w="2301320" h="1083059">
                  <a:moveTo>
                    <a:pt x="0" y="0"/>
                  </a:moveTo>
                  <a:lnTo>
                    <a:pt x="2301320" y="0"/>
                  </a:lnTo>
                  <a:lnTo>
                    <a:pt x="2301320" y="1083058"/>
                  </a:lnTo>
                  <a:lnTo>
                    <a:pt x="0" y="108305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4" name="Freeform 44"/>
            <p:cNvSpPr/>
            <p:nvPr/>
          </p:nvSpPr>
          <p:spPr>
            <a:xfrm>
              <a:off x="12601334" y="8372178"/>
              <a:ext cx="2301320" cy="1083059"/>
            </a:xfrm>
            <a:custGeom>
              <a:avLst/>
              <a:gdLst/>
              <a:ahLst/>
              <a:cxnLst/>
              <a:rect l="l" t="t" r="r" b="b"/>
              <a:pathLst>
                <a:path w="2301320" h="1083059">
                  <a:moveTo>
                    <a:pt x="0" y="0"/>
                  </a:moveTo>
                  <a:lnTo>
                    <a:pt x="2301320" y="0"/>
                  </a:lnTo>
                  <a:lnTo>
                    <a:pt x="2301320" y="1083059"/>
                  </a:lnTo>
                  <a:lnTo>
                    <a:pt x="0" y="10830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5" name="Freeform 45"/>
            <p:cNvSpPr/>
            <p:nvPr/>
          </p:nvSpPr>
          <p:spPr>
            <a:xfrm>
              <a:off x="6865068" y="6343430"/>
              <a:ext cx="2301320" cy="1083059"/>
            </a:xfrm>
            <a:custGeom>
              <a:avLst/>
              <a:gdLst/>
              <a:ahLst/>
              <a:cxnLst/>
              <a:rect l="l" t="t" r="r" b="b"/>
              <a:pathLst>
                <a:path w="2301320" h="1083059">
                  <a:moveTo>
                    <a:pt x="0" y="0"/>
                  </a:moveTo>
                  <a:lnTo>
                    <a:pt x="2301320" y="0"/>
                  </a:lnTo>
                  <a:lnTo>
                    <a:pt x="2301320" y="1083059"/>
                  </a:lnTo>
                  <a:lnTo>
                    <a:pt x="0" y="10830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6" name="Freeform 46"/>
            <p:cNvSpPr/>
            <p:nvPr/>
          </p:nvSpPr>
          <p:spPr>
            <a:xfrm>
              <a:off x="9733700" y="6343430"/>
              <a:ext cx="2301320" cy="1083059"/>
            </a:xfrm>
            <a:custGeom>
              <a:avLst/>
              <a:gdLst/>
              <a:ahLst/>
              <a:cxnLst/>
              <a:rect l="l" t="t" r="r" b="b"/>
              <a:pathLst>
                <a:path w="2301320" h="1083059">
                  <a:moveTo>
                    <a:pt x="0" y="0"/>
                  </a:moveTo>
                  <a:lnTo>
                    <a:pt x="2301320" y="0"/>
                  </a:lnTo>
                  <a:lnTo>
                    <a:pt x="2301320" y="1083059"/>
                  </a:lnTo>
                  <a:lnTo>
                    <a:pt x="0" y="10830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7" name="Freeform 47"/>
            <p:cNvSpPr/>
            <p:nvPr/>
          </p:nvSpPr>
          <p:spPr>
            <a:xfrm>
              <a:off x="12600337" y="6287541"/>
              <a:ext cx="2301320" cy="1083059"/>
            </a:xfrm>
            <a:custGeom>
              <a:avLst/>
              <a:gdLst/>
              <a:ahLst/>
              <a:cxnLst/>
              <a:rect l="l" t="t" r="r" b="b"/>
              <a:pathLst>
                <a:path w="2301320" h="1083059">
                  <a:moveTo>
                    <a:pt x="0" y="0"/>
                  </a:moveTo>
                  <a:lnTo>
                    <a:pt x="2301320" y="0"/>
                  </a:lnTo>
                  <a:lnTo>
                    <a:pt x="2301320" y="1083058"/>
                  </a:lnTo>
                  <a:lnTo>
                    <a:pt x="0" y="108305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48" name="Freeform 48"/>
            <p:cNvSpPr/>
            <p:nvPr/>
          </p:nvSpPr>
          <p:spPr>
            <a:xfrm rot="-5400000">
              <a:off x="15366010" y="5842955"/>
              <a:ext cx="2218241" cy="592875"/>
            </a:xfrm>
            <a:custGeom>
              <a:avLst/>
              <a:gdLst/>
              <a:ahLst/>
              <a:cxnLst/>
              <a:rect l="l" t="t" r="r" b="b"/>
              <a:pathLst>
                <a:path w="2218241" h="592875">
                  <a:moveTo>
                    <a:pt x="0" y="0"/>
                  </a:moveTo>
                  <a:lnTo>
                    <a:pt x="2218241" y="0"/>
                  </a:lnTo>
                  <a:lnTo>
                    <a:pt x="2218241" y="592875"/>
                  </a:lnTo>
                  <a:lnTo>
                    <a:pt x="0" y="59287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49" name="Freeform 49"/>
            <p:cNvSpPr/>
            <p:nvPr/>
          </p:nvSpPr>
          <p:spPr>
            <a:xfrm rot="-5400000">
              <a:off x="15494344" y="8671775"/>
              <a:ext cx="2019493" cy="539755"/>
            </a:xfrm>
            <a:custGeom>
              <a:avLst/>
              <a:gdLst/>
              <a:ahLst/>
              <a:cxnLst/>
              <a:rect l="l" t="t" r="r" b="b"/>
              <a:pathLst>
                <a:path w="2019493" h="539755">
                  <a:moveTo>
                    <a:pt x="0" y="0"/>
                  </a:moveTo>
                  <a:lnTo>
                    <a:pt x="2019493" y="0"/>
                  </a:lnTo>
                  <a:lnTo>
                    <a:pt x="2019493" y="539755"/>
                  </a:lnTo>
                  <a:lnTo>
                    <a:pt x="0" y="53975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50" name="Freeform 50"/>
            <p:cNvSpPr/>
            <p:nvPr/>
          </p:nvSpPr>
          <p:spPr>
            <a:xfrm>
              <a:off x="7436913" y="7724842"/>
              <a:ext cx="7358708" cy="125711"/>
            </a:xfrm>
            <a:custGeom>
              <a:avLst/>
              <a:gdLst/>
              <a:ahLst/>
              <a:cxnLst/>
              <a:rect l="l" t="t" r="r" b="b"/>
              <a:pathLst>
                <a:path w="7358708" h="125711">
                  <a:moveTo>
                    <a:pt x="0" y="0"/>
                  </a:moveTo>
                  <a:lnTo>
                    <a:pt x="7358708" y="0"/>
                  </a:lnTo>
                  <a:lnTo>
                    <a:pt x="7358708" y="125712"/>
                  </a:lnTo>
                  <a:lnTo>
                    <a:pt x="0" y="12571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51" name="Freeform 51"/>
            <p:cNvSpPr/>
            <p:nvPr/>
          </p:nvSpPr>
          <p:spPr>
            <a:xfrm rot="5400000">
              <a:off x="14990720" y="6678560"/>
              <a:ext cx="5451768" cy="988133"/>
            </a:xfrm>
            <a:custGeom>
              <a:avLst/>
              <a:gdLst/>
              <a:ahLst/>
              <a:cxnLst/>
              <a:rect l="l" t="t" r="r" b="b"/>
              <a:pathLst>
                <a:path w="5451768" h="988133">
                  <a:moveTo>
                    <a:pt x="0" y="0"/>
                  </a:moveTo>
                  <a:lnTo>
                    <a:pt x="5451767" y="0"/>
                  </a:lnTo>
                  <a:lnTo>
                    <a:pt x="5451767" y="988133"/>
                  </a:lnTo>
                  <a:lnTo>
                    <a:pt x="0" y="98813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2" name="TextBox 52"/>
            <p:cNvSpPr txBox="1"/>
            <p:nvPr/>
          </p:nvSpPr>
          <p:spPr>
            <a:xfrm>
              <a:off x="9733700" y="3577259"/>
              <a:ext cx="3734488" cy="613169"/>
            </a:xfrm>
            <a:prstGeom prst="rect">
              <a:avLst/>
            </a:prstGeom>
          </p:spPr>
          <p:txBody>
            <a:bodyPr lIns="0" tIns="0" rIns="0" bIns="0" rtlCol="0" anchor="t">
              <a:spAutoFit/>
            </a:bodyPr>
            <a:lstStyle/>
            <a:p>
              <a:pPr algn="r" rtl="1">
                <a:lnSpc>
                  <a:spcPts val="3621"/>
                </a:lnSpc>
              </a:pPr>
              <a:r>
                <a:rPr lang="ar-EG" sz="3017" b="1">
                  <a:solidFill>
                    <a:srgbClr val="243B55"/>
                  </a:solidFill>
                  <a:latin typeface="IBM Plex Sans Arabic Bold"/>
                  <a:ea typeface="IBM Plex Sans Arabic Bold"/>
                  <a:cs typeface="IBM Plex Sans Arabic Bold"/>
                  <a:sym typeface="IBM Plex Sans Arabic Bold"/>
                  <a:rtl/>
                </a:rPr>
                <a:t>التدبير و الحكامة </a:t>
              </a:r>
            </a:p>
          </p:txBody>
        </p:sp>
        <p:sp>
          <p:nvSpPr>
            <p:cNvPr id="53" name="TextBox 53"/>
            <p:cNvSpPr txBox="1"/>
            <p:nvPr/>
          </p:nvSpPr>
          <p:spPr>
            <a:xfrm>
              <a:off x="10068671" y="10719654"/>
              <a:ext cx="3621070" cy="613169"/>
            </a:xfrm>
            <a:prstGeom prst="rect">
              <a:avLst/>
            </a:prstGeom>
          </p:spPr>
          <p:txBody>
            <a:bodyPr lIns="0" tIns="0" rIns="0" bIns="0" rtlCol="0" anchor="t">
              <a:spAutoFit/>
            </a:bodyPr>
            <a:lstStyle/>
            <a:p>
              <a:pPr algn="r" rtl="1">
                <a:lnSpc>
                  <a:spcPts val="3621"/>
                </a:lnSpc>
              </a:pPr>
              <a:r>
                <a:rPr lang="ar-EG" sz="3017" b="1">
                  <a:solidFill>
                    <a:srgbClr val="243B55"/>
                  </a:solidFill>
                  <a:latin typeface="IBM Plex Sans Arabic Bold"/>
                  <a:ea typeface="IBM Plex Sans Arabic Bold"/>
                  <a:cs typeface="IBM Plex Sans Arabic Bold"/>
                  <a:sym typeface="IBM Plex Sans Arabic Bold"/>
                  <a:rtl/>
                </a:rPr>
                <a:t>الانفتاح والتواصل</a:t>
              </a:r>
            </a:p>
          </p:txBody>
        </p:sp>
        <p:sp>
          <p:nvSpPr>
            <p:cNvPr id="54" name="TextBox 54"/>
            <p:cNvSpPr txBox="1"/>
            <p:nvPr/>
          </p:nvSpPr>
          <p:spPr>
            <a:xfrm rot="-5400000">
              <a:off x="-78230" y="7543970"/>
              <a:ext cx="3621070" cy="613169"/>
            </a:xfrm>
            <a:prstGeom prst="rect">
              <a:avLst/>
            </a:prstGeom>
          </p:spPr>
          <p:txBody>
            <a:bodyPr lIns="0" tIns="0" rIns="0" bIns="0" rtlCol="0" anchor="t">
              <a:spAutoFit/>
            </a:bodyPr>
            <a:lstStyle/>
            <a:p>
              <a:pPr algn="r" rtl="1">
                <a:lnSpc>
                  <a:spcPts val="3621"/>
                </a:lnSpc>
              </a:pPr>
              <a:r>
                <a:rPr lang="ar-EG" sz="3017" b="1">
                  <a:solidFill>
                    <a:srgbClr val="243B55"/>
                  </a:solidFill>
                  <a:latin typeface="IBM Plex Sans Arabic Bold"/>
                  <a:ea typeface="IBM Plex Sans Arabic Bold"/>
                  <a:cs typeface="IBM Plex Sans Arabic Bold"/>
                  <a:sym typeface="IBM Plex Sans Arabic Bold"/>
                  <a:rtl/>
                </a:rPr>
                <a:t>شارة الجودة</a:t>
              </a:r>
            </a:p>
          </p:txBody>
        </p:sp>
        <p:sp>
          <p:nvSpPr>
            <p:cNvPr id="55" name="TextBox 55"/>
            <p:cNvSpPr txBox="1"/>
            <p:nvPr/>
          </p:nvSpPr>
          <p:spPr>
            <a:xfrm rot="-5400000">
              <a:off x="19132462" y="7244650"/>
              <a:ext cx="5188550" cy="613169"/>
            </a:xfrm>
            <a:prstGeom prst="rect">
              <a:avLst/>
            </a:prstGeom>
          </p:spPr>
          <p:txBody>
            <a:bodyPr lIns="0" tIns="0" rIns="0" bIns="0" rtlCol="0" anchor="t">
              <a:spAutoFit/>
            </a:bodyPr>
            <a:lstStyle/>
            <a:p>
              <a:pPr algn="r" rtl="1">
                <a:lnSpc>
                  <a:spcPts val="3621"/>
                </a:lnSpc>
              </a:pPr>
              <a:r>
                <a:rPr lang="ar-EG" sz="3017" b="1">
                  <a:solidFill>
                    <a:srgbClr val="243B55"/>
                  </a:solidFill>
                  <a:latin typeface="IBM Plex Sans Arabic Bold"/>
                  <a:ea typeface="IBM Plex Sans Arabic Bold"/>
                  <a:cs typeface="IBM Plex Sans Arabic Bold"/>
                  <a:sym typeface="IBM Plex Sans Arabic Bold"/>
                  <a:rtl/>
                </a:rPr>
                <a:t>الأهداف الاستراتجية</a:t>
              </a:r>
            </a:p>
          </p:txBody>
        </p:sp>
        <p:sp>
          <p:nvSpPr>
            <p:cNvPr id="56" name="TextBox 56"/>
            <p:cNvSpPr txBox="1"/>
            <p:nvPr/>
          </p:nvSpPr>
          <p:spPr>
            <a:xfrm rot="-5400000">
              <a:off x="15099404" y="7119904"/>
              <a:ext cx="5121781" cy="613169"/>
            </a:xfrm>
            <a:prstGeom prst="rect">
              <a:avLst/>
            </a:prstGeom>
          </p:spPr>
          <p:txBody>
            <a:bodyPr lIns="0" tIns="0" rIns="0" bIns="0" rtlCol="0" anchor="t">
              <a:spAutoFit/>
            </a:bodyPr>
            <a:lstStyle/>
            <a:p>
              <a:pPr algn="r" rtl="1">
                <a:lnSpc>
                  <a:spcPts val="3621"/>
                </a:lnSpc>
              </a:pPr>
              <a:r>
                <a:rPr lang="ar-EG" sz="3017" b="1">
                  <a:solidFill>
                    <a:srgbClr val="243B55"/>
                  </a:solidFill>
                  <a:latin typeface="IBM Plex Sans Arabic Bold"/>
                  <a:ea typeface="IBM Plex Sans Arabic Bold"/>
                  <a:cs typeface="IBM Plex Sans Arabic Bold"/>
                  <a:sym typeface="IBM Plex Sans Arabic Bold"/>
                  <a:rtl/>
                </a:rPr>
                <a:t>مشروع المؤسسة المندمج</a:t>
              </a:r>
            </a:p>
          </p:txBody>
        </p:sp>
        <p:sp>
          <p:nvSpPr>
            <p:cNvPr id="57" name="TextBox 57"/>
            <p:cNvSpPr txBox="1"/>
            <p:nvPr/>
          </p:nvSpPr>
          <p:spPr>
            <a:xfrm rot="-5400000">
              <a:off x="15432742" y="6071982"/>
              <a:ext cx="2075251" cy="277811"/>
            </a:xfrm>
            <a:prstGeom prst="rect">
              <a:avLst/>
            </a:prstGeom>
          </p:spPr>
          <p:txBody>
            <a:bodyPr lIns="0" tIns="0" rIns="0" bIns="0" rtlCol="0" anchor="t">
              <a:spAutoFit/>
            </a:bodyPr>
            <a:lstStyle/>
            <a:p>
              <a:pPr algn="r" rtl="1">
                <a:lnSpc>
                  <a:spcPts val="1629"/>
                </a:lnSpc>
              </a:pPr>
              <a:r>
                <a:rPr lang="ar-EG" sz="1358" b="1">
                  <a:solidFill>
                    <a:srgbClr val="243B55"/>
                  </a:solidFill>
                  <a:latin typeface="IBM Plex Sans Arabic Bold"/>
                  <a:ea typeface="IBM Plex Sans Arabic Bold"/>
                  <a:cs typeface="IBM Plex Sans Arabic Bold"/>
                  <a:sym typeface="IBM Plex Sans Arabic Bold"/>
                  <a:rtl/>
                </a:rPr>
                <a:t>النموذج البيداغوجي</a:t>
              </a:r>
            </a:p>
          </p:txBody>
        </p:sp>
        <p:sp>
          <p:nvSpPr>
            <p:cNvPr id="58" name="TextBox 58"/>
            <p:cNvSpPr txBox="1"/>
            <p:nvPr/>
          </p:nvSpPr>
          <p:spPr>
            <a:xfrm rot="-5400000">
              <a:off x="15854431" y="8841008"/>
              <a:ext cx="1289796" cy="277811"/>
            </a:xfrm>
            <a:prstGeom prst="rect">
              <a:avLst/>
            </a:prstGeom>
          </p:spPr>
          <p:txBody>
            <a:bodyPr lIns="0" tIns="0" rIns="0" bIns="0" rtlCol="0" anchor="t">
              <a:spAutoFit/>
            </a:bodyPr>
            <a:lstStyle/>
            <a:p>
              <a:pPr algn="r" rtl="1">
                <a:lnSpc>
                  <a:spcPts val="1629"/>
                </a:lnSpc>
              </a:pPr>
              <a:r>
                <a:rPr lang="ar-EG" sz="1358" b="1">
                  <a:solidFill>
                    <a:srgbClr val="243B55"/>
                  </a:solidFill>
                  <a:latin typeface="IBM Plex Sans Arabic Bold"/>
                  <a:ea typeface="IBM Plex Sans Arabic Bold"/>
                  <a:cs typeface="IBM Plex Sans Arabic Bold"/>
                  <a:sym typeface="IBM Plex Sans Arabic Bold"/>
                  <a:rtl/>
                </a:rPr>
                <a:t>شروط مادية</a:t>
              </a:r>
            </a:p>
          </p:txBody>
        </p:sp>
        <p:sp>
          <p:nvSpPr>
            <p:cNvPr id="59" name="TextBox 59"/>
            <p:cNvSpPr txBox="1"/>
            <p:nvPr/>
          </p:nvSpPr>
          <p:spPr>
            <a:xfrm>
              <a:off x="12857096" y="5340392"/>
              <a:ext cx="1787801" cy="316194"/>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الدعم والمعالجة</a:t>
              </a:r>
            </a:p>
          </p:txBody>
        </p:sp>
        <p:sp>
          <p:nvSpPr>
            <p:cNvPr id="60" name="TextBox 60"/>
            <p:cNvSpPr txBox="1"/>
            <p:nvPr/>
          </p:nvSpPr>
          <p:spPr>
            <a:xfrm>
              <a:off x="9950187" y="5396281"/>
              <a:ext cx="1787801" cy="316194"/>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التعليم الصريح</a:t>
              </a:r>
            </a:p>
          </p:txBody>
        </p:sp>
        <p:sp>
          <p:nvSpPr>
            <p:cNvPr id="61" name="TextBox 61"/>
            <p:cNvSpPr txBox="1"/>
            <p:nvPr/>
          </p:nvSpPr>
          <p:spPr>
            <a:xfrm>
              <a:off x="7026060" y="5395699"/>
              <a:ext cx="1787801" cy="316194"/>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التقويم والتتبع</a:t>
              </a:r>
            </a:p>
          </p:txBody>
        </p:sp>
        <p:sp>
          <p:nvSpPr>
            <p:cNvPr id="62" name="TextBox 62"/>
            <p:cNvSpPr txBox="1"/>
            <p:nvPr/>
          </p:nvSpPr>
          <p:spPr>
            <a:xfrm>
              <a:off x="12724898" y="6540238"/>
              <a:ext cx="1787801" cy="632389"/>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نظام الإشهاد والتحفيز</a:t>
              </a:r>
            </a:p>
          </p:txBody>
        </p:sp>
        <p:sp>
          <p:nvSpPr>
            <p:cNvPr id="63" name="TextBox 63"/>
            <p:cNvSpPr txBox="1"/>
            <p:nvPr/>
          </p:nvSpPr>
          <p:spPr>
            <a:xfrm>
              <a:off x="9912984" y="6698918"/>
              <a:ext cx="1787801" cy="316194"/>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التأطير والمواكبة</a:t>
              </a:r>
            </a:p>
          </p:txBody>
        </p:sp>
        <p:sp>
          <p:nvSpPr>
            <p:cNvPr id="64" name="TextBox 64"/>
            <p:cNvSpPr txBox="1"/>
            <p:nvPr/>
          </p:nvSpPr>
          <p:spPr>
            <a:xfrm>
              <a:off x="6939825" y="6568765"/>
              <a:ext cx="1787801" cy="632389"/>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وسائل بيداغوجية</a:t>
              </a:r>
            </a:p>
          </p:txBody>
        </p:sp>
        <p:sp>
          <p:nvSpPr>
            <p:cNvPr id="65" name="TextBox 65"/>
            <p:cNvSpPr txBox="1"/>
            <p:nvPr/>
          </p:nvSpPr>
          <p:spPr>
            <a:xfrm>
              <a:off x="7027058" y="8653403"/>
              <a:ext cx="1787801" cy="632389"/>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تجديد وتأهيل المؤسسات</a:t>
              </a:r>
            </a:p>
          </p:txBody>
        </p:sp>
        <p:sp>
          <p:nvSpPr>
            <p:cNvPr id="66" name="TextBox 66"/>
            <p:cNvSpPr txBox="1"/>
            <p:nvPr/>
          </p:nvSpPr>
          <p:spPr>
            <a:xfrm>
              <a:off x="9888932" y="8811500"/>
              <a:ext cx="1787801" cy="316194"/>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العتاد الرقمي</a:t>
              </a:r>
            </a:p>
          </p:txBody>
        </p:sp>
        <p:sp>
          <p:nvSpPr>
            <p:cNvPr id="67" name="TextBox 67"/>
            <p:cNvSpPr txBox="1"/>
            <p:nvPr/>
          </p:nvSpPr>
          <p:spPr>
            <a:xfrm>
              <a:off x="12795841" y="8597513"/>
              <a:ext cx="1787801" cy="632389"/>
            </a:xfrm>
            <a:prstGeom prst="rect">
              <a:avLst/>
            </a:prstGeom>
          </p:spPr>
          <p:txBody>
            <a:bodyPr lIns="0" tIns="0" rIns="0" bIns="0" rtlCol="0" anchor="t">
              <a:spAutoFit/>
            </a:bodyPr>
            <a:lstStyle/>
            <a:p>
              <a:pPr algn="r" rtl="1">
                <a:lnSpc>
                  <a:spcPts val="1901"/>
                </a:lnSpc>
              </a:pPr>
              <a:r>
                <a:rPr lang="ar-EG" sz="1584" b="1">
                  <a:solidFill>
                    <a:srgbClr val="243B55"/>
                  </a:solidFill>
                  <a:latin typeface="IBM Plex Sans Arabic Bold"/>
                  <a:ea typeface="IBM Plex Sans Arabic Bold"/>
                  <a:cs typeface="IBM Plex Sans Arabic Bold"/>
                  <a:sym typeface="IBM Plex Sans Arabic Bold"/>
                  <a:rtl/>
                </a:rPr>
                <a:t>خدمات النظافة والحراسة</a:t>
              </a:r>
            </a:p>
          </p:txBody>
        </p:sp>
      </p:grpSp>
      <p:sp>
        <p:nvSpPr>
          <p:cNvPr id="5" name="TextBox 15">
            <a:extLst>
              <a:ext uri="{FF2B5EF4-FFF2-40B4-BE49-F238E27FC236}">
                <a16:creationId xmlns:a16="http://schemas.microsoft.com/office/drawing/2014/main" id="{F275BC4C-E6E1-AD1A-50E2-EB7AF7A473D9}"/>
              </a:ext>
            </a:extLst>
          </p:cNvPr>
          <p:cNvSpPr txBox="1"/>
          <p:nvPr/>
        </p:nvSpPr>
        <p:spPr>
          <a:xfrm>
            <a:off x="3978834" y="3832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26B7170-F8EB-4A77-F236-43C94950AC59}"/>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5212155" y="7981233"/>
            <a:ext cx="8000049" cy="6875042"/>
            <a:chOff x="0" y="0"/>
            <a:chExt cx="812800" cy="698500"/>
          </a:xfrm>
        </p:grpSpPr>
        <p:sp>
          <p:nvSpPr>
            <p:cNvPr id="7" name="Freeform 7"/>
            <p:cNvSpPr/>
            <p:nvPr/>
          </p:nvSpPr>
          <p:spPr>
            <a:xfrm>
              <a:off x="8875" y="0"/>
              <a:ext cx="795049" cy="698500"/>
            </a:xfrm>
            <a:custGeom>
              <a:avLst/>
              <a:gdLst/>
              <a:ahLst/>
              <a:cxnLst/>
              <a:rect l="l" t="t" r="r" b="b"/>
              <a:pathLst>
                <a:path w="795049" h="698500">
                  <a:moveTo>
                    <a:pt x="787378" y="377690"/>
                  </a:moveTo>
                  <a:lnTo>
                    <a:pt x="617272" y="670060"/>
                  </a:lnTo>
                  <a:cubicBezTo>
                    <a:pt x="607027" y="687668"/>
                    <a:pt x="588193" y="698500"/>
                    <a:pt x="567822" y="698500"/>
                  </a:cubicBezTo>
                  <a:lnTo>
                    <a:pt x="227228" y="698500"/>
                  </a:lnTo>
                  <a:cubicBezTo>
                    <a:pt x="206857" y="698500"/>
                    <a:pt x="188023" y="687668"/>
                    <a:pt x="177778" y="670060"/>
                  </a:cubicBezTo>
                  <a:lnTo>
                    <a:pt x="7672" y="377690"/>
                  </a:lnTo>
                  <a:cubicBezTo>
                    <a:pt x="-2557" y="360109"/>
                    <a:pt x="-2557" y="338391"/>
                    <a:pt x="7672" y="320810"/>
                  </a:cubicBezTo>
                  <a:lnTo>
                    <a:pt x="177778" y="28440"/>
                  </a:lnTo>
                  <a:cubicBezTo>
                    <a:pt x="188023" y="10832"/>
                    <a:pt x="206857" y="0"/>
                    <a:pt x="227228" y="0"/>
                  </a:cubicBezTo>
                  <a:lnTo>
                    <a:pt x="567822" y="0"/>
                  </a:lnTo>
                  <a:cubicBezTo>
                    <a:pt x="588193" y="0"/>
                    <a:pt x="607027" y="10832"/>
                    <a:pt x="617272" y="28440"/>
                  </a:cubicBezTo>
                  <a:lnTo>
                    <a:pt x="787378" y="320810"/>
                  </a:lnTo>
                  <a:cubicBezTo>
                    <a:pt x="797607" y="338391"/>
                    <a:pt x="797607" y="360109"/>
                    <a:pt x="787378" y="377690"/>
                  </a:cubicBezTo>
                  <a:close/>
                </a:path>
              </a:pathLst>
            </a:custGeom>
            <a:solidFill>
              <a:srgbClr val="8190A1"/>
            </a:solidFill>
            <a:ln cap="rnd">
              <a:noFill/>
              <a:prstDash val="solid"/>
              <a:round/>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TextBox 13"/>
          <p:cNvSpPr txBox="1"/>
          <p:nvPr/>
        </p:nvSpPr>
        <p:spPr>
          <a:xfrm>
            <a:off x="5140544" y="2845124"/>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p:cNvSpPr/>
          <p:nvPr/>
        </p:nvSpPr>
        <p:spPr>
          <a:xfrm rot="-10800000">
            <a:off x="3595814" y="3799523"/>
            <a:ext cx="11096371" cy="2080570"/>
          </a:xfrm>
          <a:custGeom>
            <a:avLst/>
            <a:gdLst/>
            <a:ahLst/>
            <a:cxnLst/>
            <a:rect l="l" t="t" r="r" b="b"/>
            <a:pathLst>
              <a:path w="11096371" h="2080570">
                <a:moveTo>
                  <a:pt x="0" y="0"/>
                </a:moveTo>
                <a:lnTo>
                  <a:pt x="11096372" y="0"/>
                </a:lnTo>
                <a:lnTo>
                  <a:pt x="11096372"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6" name="TextBox 16"/>
          <p:cNvSpPr txBox="1"/>
          <p:nvPr/>
        </p:nvSpPr>
        <p:spPr>
          <a:xfrm>
            <a:off x="4876800" y="4136824"/>
            <a:ext cx="7164720" cy="1601079"/>
          </a:xfrm>
          <a:prstGeom prst="rect">
            <a:avLst/>
          </a:prstGeom>
        </p:spPr>
        <p:txBody>
          <a:bodyPr lIns="0" tIns="0" rIns="0" bIns="0" rtlCol="0" anchor="t">
            <a:spAutoFit/>
          </a:bodyPr>
          <a:lstStyle/>
          <a:p>
            <a:pPr algn="ctr" rtl="1">
              <a:lnSpc>
                <a:spcPts val="5883"/>
              </a:lnSpc>
            </a:pPr>
            <a:r>
              <a:rPr lang="ar-EG" sz="7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ماهي مرتكزات نموذج مؤسسات الريادة؟</a:t>
            </a:r>
          </a:p>
        </p:txBody>
      </p:sp>
      <p:sp>
        <p:nvSpPr>
          <p:cNvPr id="17" name="TextBox 17"/>
          <p:cNvSpPr txBox="1"/>
          <p:nvPr/>
        </p:nvSpPr>
        <p:spPr>
          <a:xfrm>
            <a:off x="12573000" y="3195961"/>
            <a:ext cx="1936213" cy="2894488"/>
          </a:xfrm>
          <a:prstGeom prst="rect">
            <a:avLst/>
          </a:prstGeom>
        </p:spPr>
        <p:txBody>
          <a:bodyPr lIns="0" tIns="0" rIns="0" bIns="0" rtlCol="0" anchor="t">
            <a:spAutoFit/>
          </a:bodyPr>
          <a:lstStyle/>
          <a:p>
            <a:pPr algn="ctr">
              <a:lnSpc>
                <a:spcPts val="24472"/>
              </a:lnSpc>
            </a:pPr>
            <a:r>
              <a:rPr lang="en-US" sz="12700" b="1" dirty="0">
                <a:solidFill>
                  <a:srgbClr val="FFFFFF"/>
                </a:solidFill>
                <a:latin typeface="IBM Plex Sans Arabic Bold"/>
                <a:ea typeface="IBM Plex Sans Arabic Bold"/>
                <a:cs typeface="IBM Plex Sans Arabic Bold"/>
                <a:sym typeface="IBM Plex Sans Arabic Bold"/>
              </a:rPr>
              <a:t>4</a:t>
            </a:r>
          </a:p>
        </p:txBody>
      </p:sp>
      <p:sp>
        <p:nvSpPr>
          <p:cNvPr id="18" name="TextBox 18"/>
          <p:cNvSpPr txBox="1"/>
          <p:nvPr/>
        </p:nvSpPr>
        <p:spPr>
          <a:xfrm>
            <a:off x="5410200" y="6516311"/>
            <a:ext cx="6434438" cy="1531830"/>
          </a:xfrm>
          <a:prstGeom prst="rect">
            <a:avLst/>
          </a:prstGeom>
        </p:spPr>
        <p:txBody>
          <a:bodyPr lIns="0" tIns="0" rIns="0" bIns="0" rtlCol="0" anchor="t">
            <a:spAutoFit/>
          </a:bodyPr>
          <a:lstStyle/>
          <a:p>
            <a:pPr marL="788976" lvl="1" indent="-394488" algn="r" rtl="1">
              <a:lnSpc>
                <a:spcPts val="5883"/>
              </a:lnSpc>
              <a:buAutoNum type="arabicPeriod"/>
            </a:pPr>
            <a:r>
              <a:rPr lang="ar-EG" sz="5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المرتكزات البيداغوجية</a:t>
            </a:r>
          </a:p>
          <a:p>
            <a:pPr marL="788976" lvl="1" indent="-394488" algn="r" rtl="1">
              <a:lnSpc>
                <a:spcPts val="5883"/>
              </a:lnSpc>
              <a:buAutoNum type="arabicPeriod"/>
            </a:pPr>
            <a:r>
              <a:rPr lang="ar-EG" sz="5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المرتكزات اللوجيتسيكية</a:t>
            </a:r>
          </a:p>
        </p:txBody>
      </p:sp>
      <p:sp>
        <p:nvSpPr>
          <p:cNvPr id="5" name="TextBox 15">
            <a:extLst>
              <a:ext uri="{FF2B5EF4-FFF2-40B4-BE49-F238E27FC236}">
                <a16:creationId xmlns:a16="http://schemas.microsoft.com/office/drawing/2014/main" id="{9F8F593F-1999-9F66-DEA2-9434D592836F}"/>
              </a:ext>
            </a:extLst>
          </p:cNvPr>
          <p:cNvSpPr txBox="1"/>
          <p:nvPr/>
        </p:nvSpPr>
        <p:spPr>
          <a:xfrm>
            <a:off x="3944267" y="748628"/>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E9AAAD3-E1DA-D7EA-2227-0CF5D9BA7F72}"/>
              </a:ext>
            </a:extLst>
          </p:cNvPr>
          <p:cNvSpPr/>
          <p:nvPr/>
        </p:nvSpPr>
        <p:spPr>
          <a:xfrm>
            <a:off x="-141228" y="-73461"/>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5212155" y="7981233"/>
            <a:ext cx="8000049" cy="6875042"/>
            <a:chOff x="0" y="0"/>
            <a:chExt cx="812800" cy="698500"/>
          </a:xfrm>
        </p:grpSpPr>
        <p:sp>
          <p:nvSpPr>
            <p:cNvPr id="7" name="Freeform 7"/>
            <p:cNvSpPr/>
            <p:nvPr/>
          </p:nvSpPr>
          <p:spPr>
            <a:xfrm>
              <a:off x="8875" y="0"/>
              <a:ext cx="795049" cy="698500"/>
            </a:xfrm>
            <a:custGeom>
              <a:avLst/>
              <a:gdLst/>
              <a:ahLst/>
              <a:cxnLst/>
              <a:rect l="l" t="t" r="r" b="b"/>
              <a:pathLst>
                <a:path w="795049" h="698500">
                  <a:moveTo>
                    <a:pt x="787378" y="377690"/>
                  </a:moveTo>
                  <a:lnTo>
                    <a:pt x="617272" y="670060"/>
                  </a:lnTo>
                  <a:cubicBezTo>
                    <a:pt x="607027" y="687668"/>
                    <a:pt x="588193" y="698500"/>
                    <a:pt x="567822" y="698500"/>
                  </a:cubicBezTo>
                  <a:lnTo>
                    <a:pt x="227228" y="698500"/>
                  </a:lnTo>
                  <a:cubicBezTo>
                    <a:pt x="206857" y="698500"/>
                    <a:pt x="188023" y="687668"/>
                    <a:pt x="177778" y="670060"/>
                  </a:cubicBezTo>
                  <a:lnTo>
                    <a:pt x="7672" y="377690"/>
                  </a:lnTo>
                  <a:cubicBezTo>
                    <a:pt x="-2557" y="360109"/>
                    <a:pt x="-2557" y="338391"/>
                    <a:pt x="7672" y="320810"/>
                  </a:cubicBezTo>
                  <a:lnTo>
                    <a:pt x="177778" y="28440"/>
                  </a:lnTo>
                  <a:cubicBezTo>
                    <a:pt x="188023" y="10832"/>
                    <a:pt x="206857" y="0"/>
                    <a:pt x="227228" y="0"/>
                  </a:cubicBezTo>
                  <a:lnTo>
                    <a:pt x="567822" y="0"/>
                  </a:lnTo>
                  <a:cubicBezTo>
                    <a:pt x="588193" y="0"/>
                    <a:pt x="607027" y="10832"/>
                    <a:pt x="617272" y="28440"/>
                  </a:cubicBezTo>
                  <a:lnTo>
                    <a:pt x="787378" y="320810"/>
                  </a:lnTo>
                  <a:cubicBezTo>
                    <a:pt x="797607" y="338391"/>
                    <a:pt x="797607" y="360109"/>
                    <a:pt x="787378" y="377690"/>
                  </a:cubicBezTo>
                  <a:close/>
                </a:path>
              </a:pathLst>
            </a:custGeom>
            <a:solidFill>
              <a:srgbClr val="8190A1"/>
            </a:solidFill>
            <a:ln cap="rnd">
              <a:noFill/>
              <a:prstDash val="solid"/>
              <a:round/>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2203426" y="3524544"/>
            <a:ext cx="13355380" cy="6021377"/>
            <a:chOff x="0" y="0"/>
            <a:chExt cx="15117358" cy="6815778"/>
          </a:xfrm>
        </p:grpSpPr>
        <p:sp>
          <p:nvSpPr>
            <p:cNvPr id="14" name="Freeform 14"/>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pPr marL="0" algn="r" defTabSz="914400" rtl="1" eaLnBrk="1" latinLnBrk="0" hangingPunct="1"/>
              <a:endParaRPr lang="fr-FR" sz="4800" b="1">
                <a:latin typeface="Microsoft Uighur" panose="02000000000000000000" pitchFamily="2" charset="-78"/>
                <a:cs typeface="Microsoft Uighur" panose="02000000000000000000" pitchFamily="2" charset="-78"/>
              </a:endParaRPr>
            </a:p>
          </p:txBody>
        </p:sp>
        <p:sp>
          <p:nvSpPr>
            <p:cNvPr id="15" name="Freeform 15"/>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pPr marL="0" algn="r" defTabSz="914400" rtl="1" eaLnBrk="1" latinLnBrk="0" hangingPunct="1"/>
              <a:endParaRPr lang="fr-FR" sz="4800" b="1">
                <a:latin typeface="Microsoft Uighur" panose="02000000000000000000" pitchFamily="2" charset="-78"/>
                <a:cs typeface="Microsoft Uighur" panose="02000000000000000000" pitchFamily="2" charset="-78"/>
              </a:endParaRPr>
            </a:p>
          </p:txBody>
        </p:sp>
      </p:grpSp>
      <p:sp>
        <p:nvSpPr>
          <p:cNvPr id="16" name="Freeform 16"/>
          <p:cNvSpPr/>
          <p:nvPr/>
        </p:nvSpPr>
        <p:spPr>
          <a:xfrm>
            <a:off x="9229164" y="2912225"/>
            <a:ext cx="6618424" cy="1709759"/>
          </a:xfrm>
          <a:custGeom>
            <a:avLst/>
            <a:gdLst/>
            <a:ahLst/>
            <a:cxnLst/>
            <a:rect l="l" t="t" r="r" b="b"/>
            <a:pathLst>
              <a:path w="5684669" h="1468539">
                <a:moveTo>
                  <a:pt x="0" y="0"/>
                </a:moveTo>
                <a:lnTo>
                  <a:pt x="5684668" y="0"/>
                </a:lnTo>
                <a:lnTo>
                  <a:pt x="5684668" y="1468539"/>
                </a:lnTo>
                <a:lnTo>
                  <a:pt x="0" y="146853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7" name="TextBox 17"/>
          <p:cNvSpPr txBox="1"/>
          <p:nvPr/>
        </p:nvSpPr>
        <p:spPr>
          <a:xfrm>
            <a:off x="5140544" y="2845124"/>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9" name="TextBox 19"/>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20" name="TextBox 20"/>
          <p:cNvSpPr txBox="1"/>
          <p:nvPr/>
        </p:nvSpPr>
        <p:spPr>
          <a:xfrm>
            <a:off x="4245241" y="4641814"/>
            <a:ext cx="10075392" cy="4042132"/>
          </a:xfrm>
          <a:prstGeom prst="rect">
            <a:avLst/>
          </a:prstGeom>
        </p:spPr>
        <p:txBody>
          <a:bodyPr lIns="0" tIns="0" rIns="0" bIns="0" rtlCol="0" anchor="t">
            <a:spAutoFit/>
          </a:bodyPr>
          <a:lstStyle/>
          <a:p>
            <a:pPr marL="794576" lvl="1" indent="-397288" algn="r" rtl="1">
              <a:lnSpc>
                <a:spcPts val="5152"/>
              </a:lnSpc>
              <a:buFont typeface="Arial"/>
              <a:buChar char="•"/>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الدعم والمعالجة</a:t>
            </a:r>
          </a:p>
          <a:p>
            <a:pPr marL="794576" lvl="1" indent="-397288" algn="r" rtl="1">
              <a:lnSpc>
                <a:spcPts val="5152"/>
              </a:lnSpc>
              <a:buFont typeface="Arial"/>
              <a:buChar char="•"/>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التعليم الصريح</a:t>
            </a:r>
          </a:p>
          <a:p>
            <a:pPr marL="794576" lvl="1" indent="-397288" algn="r" rtl="1">
              <a:lnSpc>
                <a:spcPts val="5152"/>
              </a:lnSpc>
              <a:buFont typeface="Arial"/>
              <a:buChar char="•"/>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نظام التقويم والتتبع</a:t>
            </a:r>
          </a:p>
          <a:p>
            <a:pPr marL="794576" lvl="1" indent="-397288" algn="r" rtl="1">
              <a:lnSpc>
                <a:spcPts val="5152"/>
              </a:lnSpc>
              <a:buFont typeface="Arial"/>
              <a:buChar char="•"/>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نظام التحفيز والإشهاد</a:t>
            </a:r>
          </a:p>
          <a:p>
            <a:pPr marL="794576" lvl="1" indent="-397288" algn="r" rtl="1">
              <a:lnSpc>
                <a:spcPts val="5152"/>
              </a:lnSpc>
              <a:buFont typeface="Arial"/>
              <a:buChar char="•"/>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المواكبة والتأطير</a:t>
            </a:r>
          </a:p>
          <a:p>
            <a:pPr marL="794576" lvl="1" indent="-397288" algn="r" rtl="1">
              <a:lnSpc>
                <a:spcPts val="5152"/>
              </a:lnSpc>
              <a:buFont typeface="Arial"/>
              <a:buChar char="•"/>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وسائل بيداغوجية</a:t>
            </a:r>
          </a:p>
        </p:txBody>
      </p:sp>
      <p:sp>
        <p:nvSpPr>
          <p:cNvPr id="21" name="TextBox 21"/>
          <p:cNvSpPr txBox="1"/>
          <p:nvPr/>
        </p:nvSpPr>
        <p:spPr>
          <a:xfrm>
            <a:off x="9829800" y="3411535"/>
            <a:ext cx="5176945" cy="730969"/>
          </a:xfrm>
          <a:prstGeom prst="rect">
            <a:avLst/>
          </a:prstGeom>
        </p:spPr>
        <p:txBody>
          <a:bodyPr wrap="square" lIns="0" tIns="0" rIns="0" bIns="0" rtlCol="0" anchor="t">
            <a:spAutoFit/>
          </a:bodyPr>
          <a:lstStyle/>
          <a:p>
            <a:pPr algn="r" rtl="1">
              <a:lnSpc>
                <a:spcPts val="5152"/>
              </a:lnSpc>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المرتكزات البيداغوجية</a:t>
            </a:r>
          </a:p>
        </p:txBody>
      </p:sp>
      <p:sp>
        <p:nvSpPr>
          <p:cNvPr id="5" name="TextBox 15">
            <a:extLst>
              <a:ext uri="{FF2B5EF4-FFF2-40B4-BE49-F238E27FC236}">
                <a16:creationId xmlns:a16="http://schemas.microsoft.com/office/drawing/2014/main" id="{39222861-DC37-8BA8-A322-27A50311FF58}"/>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E81F19-D4C9-D36E-AC6D-E51F457C2406}"/>
              </a:ext>
            </a:extLst>
          </p:cNvPr>
          <p:cNvSpPr/>
          <p:nvPr/>
        </p:nvSpPr>
        <p:spPr>
          <a:xfrm>
            <a:off x="-152400" y="-73461"/>
            <a:ext cx="18669000" cy="2263420"/>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pPr marL="0" algn="r" defTabSz="914400" rtl="1" eaLnBrk="1" latinLnBrk="0" hangingPunct="1"/>
              <a:endParaRPr lang="fr-FR"/>
            </a:p>
          </p:txBody>
        </p:sp>
        <p:sp>
          <p:nvSpPr>
            <p:cNvPr id="15" name="Freeform 15"/>
            <p:cNvSpPr/>
            <p:nvPr/>
          </p:nvSpPr>
          <p:spPr>
            <a:xfrm>
              <a:off x="9599402" y="2208262"/>
              <a:ext cx="2831196" cy="1332432"/>
            </a:xfrm>
            <a:custGeom>
              <a:avLst/>
              <a:gdLst/>
              <a:ahLst/>
              <a:cxnLst/>
              <a:rect l="l" t="t" r="r" b="b"/>
              <a:pathLst>
                <a:path w="2831196" h="1332432">
                  <a:moveTo>
                    <a:pt x="0" y="0"/>
                  </a:moveTo>
                  <a:lnTo>
                    <a:pt x="2831196" y="0"/>
                  </a:lnTo>
                  <a:lnTo>
                    <a:pt x="2831196" y="1332431"/>
                  </a:lnTo>
                  <a:lnTo>
                    <a:pt x="0" y="13324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9835594" y="2662572"/>
              <a:ext cx="2358813" cy="433337"/>
            </a:xfrm>
            <a:prstGeom prst="rect">
              <a:avLst/>
            </a:prstGeom>
          </p:spPr>
          <p:txBody>
            <a:bodyPr lIns="0" tIns="0" rIns="0" bIns="0" rtlCol="0" anchor="t">
              <a:spAutoFit/>
            </a:bodyPr>
            <a:lstStyle/>
            <a:p>
              <a:pPr algn="r" rtl="1">
                <a:lnSpc>
                  <a:spcPts val="2656"/>
                </a:lnSpc>
              </a:pPr>
              <a:r>
                <a:rPr lang="ar-EG" sz="2214" b="1">
                  <a:solidFill>
                    <a:srgbClr val="FF3131"/>
                  </a:solidFill>
                  <a:latin typeface="IBM Plex Sans Arabic Bold"/>
                  <a:ea typeface="IBM Plex Sans Arabic Bold"/>
                  <a:cs typeface="IBM Plex Sans Arabic Bold"/>
                  <a:sym typeface="IBM Plex Sans Arabic Bold"/>
                  <a:rtl/>
                </a:rPr>
                <a:t>الدعم والمعالجة</a:t>
              </a:r>
            </a:p>
          </p:txBody>
        </p:sp>
      </p:grpSp>
      <p:sp>
        <p:nvSpPr>
          <p:cNvPr id="17" name="Freeform 17"/>
          <p:cNvSpPr/>
          <p:nvPr/>
        </p:nvSpPr>
        <p:spPr>
          <a:xfrm>
            <a:off x="11205280" y="2189958"/>
            <a:ext cx="3202922" cy="1177074"/>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20" name="TextBox 20"/>
          <p:cNvSpPr txBox="1"/>
          <p:nvPr/>
        </p:nvSpPr>
        <p:spPr>
          <a:xfrm>
            <a:off x="11205280" y="2392867"/>
            <a:ext cx="2429354" cy="612284"/>
          </a:xfrm>
          <a:prstGeom prst="rect">
            <a:avLst/>
          </a:prstGeom>
        </p:spPr>
        <p:txBody>
          <a:bodyPr lIns="0" tIns="0" rIns="0" bIns="0" rtlCol="0" anchor="t">
            <a:spAutoFit/>
          </a:bodyPr>
          <a:lstStyle/>
          <a:p>
            <a:pPr algn="r" rtl="1">
              <a:lnSpc>
                <a:spcPts val="5094"/>
              </a:lnSpc>
            </a:pPr>
            <a:r>
              <a:rPr lang="ar-EG" sz="3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الدعم والمعالجة</a:t>
            </a:r>
          </a:p>
        </p:txBody>
      </p:sp>
      <p:sp>
        <p:nvSpPr>
          <p:cNvPr id="21" name="Freeform 21"/>
          <p:cNvSpPr/>
          <p:nvPr/>
        </p:nvSpPr>
        <p:spPr>
          <a:xfrm rot="-2814491">
            <a:off x="11107569" y="3673807"/>
            <a:ext cx="1622692" cy="496040"/>
          </a:xfrm>
          <a:custGeom>
            <a:avLst/>
            <a:gdLst/>
            <a:ahLst/>
            <a:cxnLst/>
            <a:rect l="l" t="t" r="r" b="b"/>
            <a:pathLst>
              <a:path w="2226771" h="434220">
                <a:moveTo>
                  <a:pt x="0" y="0"/>
                </a:moveTo>
                <a:lnTo>
                  <a:pt x="2226771" y="0"/>
                </a:lnTo>
                <a:lnTo>
                  <a:pt x="2226771" y="434220"/>
                </a:lnTo>
                <a:lnTo>
                  <a:pt x="0" y="4342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8" name="TextBox 19">
            <a:extLst>
              <a:ext uri="{FF2B5EF4-FFF2-40B4-BE49-F238E27FC236}">
                <a16:creationId xmlns:a16="http://schemas.microsoft.com/office/drawing/2014/main" id="{0E4E64EC-5866-0D2E-C70C-81B4EAB45D26}"/>
              </a:ext>
            </a:extLst>
          </p:cNvPr>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A3CBBD80-F5A3-8DAA-54C6-4C22879EA733}"/>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B5CC0B-0488-BC23-B18C-30A62DE24A2C}"/>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4" name="Freeform 14"/>
          <p:cNvSpPr/>
          <p:nvPr/>
        </p:nvSpPr>
        <p:spPr>
          <a:xfrm>
            <a:off x="9393753" y="3527625"/>
            <a:ext cx="7865547" cy="5415553"/>
          </a:xfrm>
          <a:custGeom>
            <a:avLst/>
            <a:gdLst/>
            <a:ahLst/>
            <a:cxnLst/>
            <a:rect l="l" t="t" r="r" b="b"/>
            <a:pathLst>
              <a:path w="7285672" h="5415553">
                <a:moveTo>
                  <a:pt x="0" y="0"/>
                </a:moveTo>
                <a:lnTo>
                  <a:pt x="7285672" y="0"/>
                </a:lnTo>
                <a:lnTo>
                  <a:pt x="7285672" y="5415552"/>
                </a:lnTo>
                <a:lnTo>
                  <a:pt x="0" y="5415552"/>
                </a:lnTo>
                <a:lnTo>
                  <a:pt x="0" y="0"/>
                </a:lnTo>
                <a:close/>
              </a:path>
            </a:pathLst>
          </a:custGeom>
          <a:blipFill>
            <a:blip r:embed="rId6"/>
            <a:stretch>
              <a:fillRect/>
            </a:stretch>
          </a:blipFill>
        </p:spPr>
        <p:txBody>
          <a:bodyPr/>
          <a:lstStyle/>
          <a:p>
            <a:pPr marL="0" algn="r" defTabSz="914400" rtl="1" eaLnBrk="1" latinLnBrk="0" hangingPunct="1"/>
            <a:endParaRPr lang="fr-FR" sz="2000"/>
          </a:p>
        </p:txBody>
      </p:sp>
      <p:sp>
        <p:nvSpPr>
          <p:cNvPr id="15" name="Freeform 15"/>
          <p:cNvSpPr/>
          <p:nvPr/>
        </p:nvSpPr>
        <p:spPr>
          <a:xfrm>
            <a:off x="752390" y="3527625"/>
            <a:ext cx="7681339" cy="5415553"/>
          </a:xfrm>
          <a:custGeom>
            <a:avLst/>
            <a:gdLst/>
            <a:ahLst/>
            <a:cxnLst/>
            <a:rect l="l" t="t" r="r" b="b"/>
            <a:pathLst>
              <a:path w="7285672" h="5415553">
                <a:moveTo>
                  <a:pt x="0" y="0"/>
                </a:moveTo>
                <a:lnTo>
                  <a:pt x="7285672" y="0"/>
                </a:lnTo>
                <a:lnTo>
                  <a:pt x="7285672" y="5415552"/>
                </a:lnTo>
                <a:lnTo>
                  <a:pt x="0" y="5415552"/>
                </a:lnTo>
                <a:lnTo>
                  <a:pt x="0" y="0"/>
                </a:lnTo>
                <a:close/>
              </a:path>
            </a:pathLst>
          </a:custGeom>
          <a:blipFill>
            <a:blip r:embed="rId6"/>
            <a:stretch>
              <a:fillRect/>
            </a:stretch>
          </a:blipFill>
        </p:spPr>
        <p:txBody>
          <a:bodyPr/>
          <a:lstStyle/>
          <a:p>
            <a:pPr marL="0" algn="r" defTabSz="914400" rtl="1" eaLnBrk="1" latinLnBrk="0" hangingPunct="1"/>
            <a:endParaRPr lang="fr-FR" dirty="0"/>
          </a:p>
        </p:txBody>
      </p:sp>
      <p:sp>
        <p:nvSpPr>
          <p:cNvPr id="16" name="TextBox 16"/>
          <p:cNvSpPr txBox="1"/>
          <p:nvPr/>
        </p:nvSpPr>
        <p:spPr>
          <a:xfrm>
            <a:off x="12251308" y="3843061"/>
            <a:ext cx="2510593" cy="486672"/>
          </a:xfrm>
          <a:prstGeom prst="rect">
            <a:avLst/>
          </a:prstGeom>
        </p:spPr>
        <p:txBody>
          <a:bodyPr wrap="square" lIns="0" tIns="0" rIns="0" bIns="0" rtlCol="0" anchor="t">
            <a:spAutoFit/>
          </a:bodyPr>
          <a:lstStyle/>
          <a:p>
            <a:pPr algn="r" rtl="1">
              <a:lnSpc>
                <a:spcPts val="2879"/>
              </a:lnSpc>
            </a:pPr>
            <a:r>
              <a:rPr lang="ar-EG" sz="5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الدعم المكثف</a:t>
            </a:r>
          </a:p>
        </p:txBody>
      </p:sp>
      <p:sp>
        <p:nvSpPr>
          <p:cNvPr id="17" name="TextBox 17"/>
          <p:cNvSpPr txBox="1"/>
          <p:nvPr/>
        </p:nvSpPr>
        <p:spPr>
          <a:xfrm>
            <a:off x="2573908" y="3843061"/>
            <a:ext cx="2543684" cy="486672"/>
          </a:xfrm>
          <a:prstGeom prst="rect">
            <a:avLst/>
          </a:prstGeom>
        </p:spPr>
        <p:txBody>
          <a:bodyPr wrap="square" lIns="0" tIns="0" rIns="0" bIns="0" rtlCol="0" anchor="t">
            <a:spAutoFit/>
          </a:bodyPr>
          <a:lstStyle/>
          <a:p>
            <a:pPr algn="r" rtl="1">
              <a:lnSpc>
                <a:spcPts val="2879"/>
              </a:lnSpc>
            </a:pPr>
            <a:r>
              <a:rPr lang="ar-EG" sz="5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الدعم الممتد</a:t>
            </a:r>
          </a:p>
        </p:txBody>
      </p:sp>
      <p:sp>
        <p:nvSpPr>
          <p:cNvPr id="18" name="TextBox 18"/>
          <p:cNvSpPr txBox="1"/>
          <p:nvPr/>
        </p:nvSpPr>
        <p:spPr>
          <a:xfrm>
            <a:off x="9375824" y="4534785"/>
            <a:ext cx="6897562" cy="2708434"/>
          </a:xfrm>
          <a:prstGeom prst="rect">
            <a:avLst/>
          </a:prstGeom>
        </p:spPr>
        <p:txBody>
          <a:bodyPr wrap="square" lIns="0" tIns="0" rIns="0" bIns="0" rtlCol="0" anchor="t">
            <a:spAutoFit/>
          </a:bodyPr>
          <a:lstStyle/>
          <a:p>
            <a:pPr algn="r" rtl="1"/>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دعم يستهدف التعلمات الأساس في المواد : </a:t>
            </a:r>
          </a:p>
          <a:p>
            <a:pPr marL="518160" lvl="1" indent="-259080" algn="r" rtl="1">
              <a:buFont typeface="Arial"/>
              <a:buChar char="•"/>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اللغة العربية</a:t>
            </a:r>
          </a:p>
          <a:p>
            <a:pPr marL="518160" lvl="1" indent="-259080" algn="r" rtl="1">
              <a:buFont typeface="Arial"/>
              <a:buChar char="•"/>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الرياضيات</a:t>
            </a:r>
          </a:p>
          <a:p>
            <a:pPr marL="518160" lvl="1" indent="-259080" algn="r" rtl="1">
              <a:buFont typeface="Arial"/>
              <a:buChar char="•"/>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الفرنسية</a:t>
            </a:r>
          </a:p>
        </p:txBody>
      </p:sp>
      <p:sp>
        <p:nvSpPr>
          <p:cNvPr id="19" name="TextBox 19"/>
          <p:cNvSpPr txBox="1"/>
          <p:nvPr/>
        </p:nvSpPr>
        <p:spPr>
          <a:xfrm>
            <a:off x="9213476" y="7357913"/>
            <a:ext cx="7129385" cy="1354217"/>
          </a:xfrm>
          <a:prstGeom prst="rect">
            <a:avLst/>
          </a:prstGeom>
        </p:spPr>
        <p:txBody>
          <a:bodyPr wrap="square" lIns="0" tIns="0" rIns="0" bIns="0" rtlCol="0" anchor="t">
            <a:spAutoFit/>
          </a:bodyPr>
          <a:lstStyle/>
          <a:p>
            <a:pPr algn="r" rtl="1"/>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يكون في بداية السنة الدراسية ويمتد على </a:t>
            </a:r>
            <a:r>
              <a:rPr lang="en-US"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24</a:t>
            </a: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يوما</a:t>
            </a:r>
          </a:p>
          <a:p>
            <a:pPr algn="r" rtl="1"/>
            <a:endPar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TextBox 20"/>
          <p:cNvSpPr txBox="1"/>
          <p:nvPr/>
        </p:nvSpPr>
        <p:spPr>
          <a:xfrm>
            <a:off x="1028700" y="4445268"/>
            <a:ext cx="5937855" cy="2708434"/>
          </a:xfrm>
          <a:prstGeom prst="rect">
            <a:avLst/>
          </a:prstGeom>
        </p:spPr>
        <p:txBody>
          <a:bodyPr wrap="square" lIns="0" tIns="0" rIns="0" bIns="0" rtlCol="0" anchor="t">
            <a:spAutoFit/>
          </a:bodyPr>
          <a:lstStyle/>
          <a:p>
            <a:pPr algn="r" rtl="1"/>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دعم يستهدف التعلمات الأساس في المواد : </a:t>
            </a:r>
          </a:p>
          <a:p>
            <a:pPr marL="518160" lvl="1" indent="-259080" algn="r" rtl="1">
              <a:buFont typeface="Arial"/>
              <a:buChar char="•"/>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اللغة العربية</a:t>
            </a:r>
          </a:p>
          <a:p>
            <a:pPr marL="518160" lvl="1" indent="-259080" algn="r" rtl="1">
              <a:buFont typeface="Arial"/>
              <a:buChar char="•"/>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الرياضيات</a:t>
            </a:r>
          </a:p>
          <a:p>
            <a:pPr marL="518160" lvl="1" indent="-259080" algn="r" rtl="1">
              <a:buFont typeface="Arial"/>
              <a:buChar char="•"/>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الفرنسية</a:t>
            </a:r>
          </a:p>
        </p:txBody>
      </p:sp>
      <p:sp>
        <p:nvSpPr>
          <p:cNvPr id="21" name="TextBox 21"/>
          <p:cNvSpPr txBox="1"/>
          <p:nvPr/>
        </p:nvSpPr>
        <p:spPr>
          <a:xfrm>
            <a:off x="765837" y="7360154"/>
            <a:ext cx="6857999" cy="677108"/>
          </a:xfrm>
          <a:prstGeom prst="rect">
            <a:avLst/>
          </a:prstGeom>
        </p:spPr>
        <p:txBody>
          <a:bodyPr wrap="square" lIns="0" tIns="0" rIns="0" bIns="0" rtlCol="0" anchor="t">
            <a:spAutoFit/>
          </a:bodyPr>
          <a:lstStyle/>
          <a:p>
            <a:pPr algn="r" rtl="1"/>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يتمد على ثلاث دورات موازية لمراحل إرساء الموارد</a:t>
            </a:r>
          </a:p>
        </p:txBody>
      </p:sp>
      <p:sp>
        <p:nvSpPr>
          <p:cNvPr id="22" name="TextBox 19">
            <a:extLst>
              <a:ext uri="{FF2B5EF4-FFF2-40B4-BE49-F238E27FC236}">
                <a16:creationId xmlns:a16="http://schemas.microsoft.com/office/drawing/2014/main" id="{82D5EB4C-CF21-4802-B854-E6F30D4EF279}"/>
              </a:ext>
            </a:extLst>
          </p:cNvPr>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23" name="TextBox 15">
            <a:extLst>
              <a:ext uri="{FF2B5EF4-FFF2-40B4-BE49-F238E27FC236}">
                <a16:creationId xmlns:a16="http://schemas.microsoft.com/office/drawing/2014/main" id="{A67CF6EE-8D91-658A-CBF3-D10075A670F9}"/>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6" name="Freeform 22">
            <a:extLst>
              <a:ext uri="{FF2B5EF4-FFF2-40B4-BE49-F238E27FC236}">
                <a16:creationId xmlns:a16="http://schemas.microsoft.com/office/drawing/2014/main" id="{ED0369B0-EBB6-A92B-2D66-60546498A2FD}"/>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25" name="TextBox 13">
            <a:extLst>
              <a:ext uri="{FF2B5EF4-FFF2-40B4-BE49-F238E27FC236}">
                <a16:creationId xmlns:a16="http://schemas.microsoft.com/office/drawing/2014/main" id="{62CE3E13-1AFB-1ECE-402F-D687DEB925A8}"/>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الدعم والمعالجة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D2021E2-2485-9AC7-9532-BAD5020B5CDA}"/>
              </a:ext>
            </a:extLst>
          </p:cNvPr>
          <p:cNvSpPr/>
          <p:nvPr/>
        </p:nvSpPr>
        <p:spPr>
          <a:xfrm>
            <a:off x="-228600" y="-11776"/>
            <a:ext cx="18911802"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4" name="Group 14"/>
          <p:cNvGrpSpPr>
            <a:grpSpLocks noChangeAspect="1"/>
          </p:cNvGrpSpPr>
          <p:nvPr/>
        </p:nvGrpSpPr>
        <p:grpSpPr>
          <a:xfrm>
            <a:off x="1536898" y="3645181"/>
            <a:ext cx="3203483" cy="3867328"/>
            <a:chOff x="0" y="0"/>
            <a:chExt cx="6116320" cy="7383780"/>
          </a:xfrm>
        </p:grpSpPr>
        <p:sp>
          <p:nvSpPr>
            <p:cNvPr id="15" name="Freeform 15"/>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6"/>
              <a:stretch>
                <a:fillRect l="-18962" r="-38102"/>
              </a:stretch>
            </a:blipFill>
          </p:spPr>
          <p:txBody>
            <a:bodyPr/>
            <a:lstStyle/>
            <a:p>
              <a:endParaRPr lang="fr-FR"/>
            </a:p>
          </p:txBody>
        </p:sp>
        <p:sp>
          <p:nvSpPr>
            <p:cNvPr id="16" name="Freeform 16"/>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556A82"/>
            </a:solidFill>
          </p:spPr>
          <p:txBody>
            <a:bodyPr/>
            <a:lstStyle/>
            <a:p>
              <a:endParaRPr lang="fr-FR"/>
            </a:p>
          </p:txBody>
        </p:sp>
      </p:grpSp>
      <p:grpSp>
        <p:nvGrpSpPr>
          <p:cNvPr id="17" name="Group 17"/>
          <p:cNvGrpSpPr>
            <a:grpSpLocks noChangeAspect="1"/>
          </p:cNvGrpSpPr>
          <p:nvPr/>
        </p:nvGrpSpPr>
        <p:grpSpPr>
          <a:xfrm>
            <a:off x="7596990" y="3645181"/>
            <a:ext cx="3203483" cy="3867328"/>
            <a:chOff x="0" y="0"/>
            <a:chExt cx="6116320" cy="7383780"/>
          </a:xfrm>
        </p:grpSpPr>
        <p:sp>
          <p:nvSpPr>
            <p:cNvPr id="18" name="Freeform 18"/>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7"/>
              <a:stretch>
                <a:fillRect l="-30581" r="-30581"/>
              </a:stretch>
            </a:blipFill>
          </p:spPr>
          <p:txBody>
            <a:bodyPr/>
            <a:lstStyle/>
            <a:p>
              <a:endParaRPr lang="fr-FR"/>
            </a:p>
          </p:txBody>
        </p:sp>
        <p:sp>
          <p:nvSpPr>
            <p:cNvPr id="19" name="Freeform 19"/>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556A82"/>
            </a:solidFill>
          </p:spPr>
          <p:txBody>
            <a:bodyPr/>
            <a:lstStyle/>
            <a:p>
              <a:endParaRPr lang="fr-FR"/>
            </a:p>
          </p:txBody>
        </p:sp>
      </p:grpSp>
      <p:grpSp>
        <p:nvGrpSpPr>
          <p:cNvPr id="20" name="Group 20"/>
          <p:cNvGrpSpPr>
            <a:grpSpLocks noChangeAspect="1"/>
          </p:cNvGrpSpPr>
          <p:nvPr/>
        </p:nvGrpSpPr>
        <p:grpSpPr>
          <a:xfrm>
            <a:off x="13657090" y="3586465"/>
            <a:ext cx="3203483" cy="3867328"/>
            <a:chOff x="0" y="0"/>
            <a:chExt cx="6116320" cy="7383780"/>
          </a:xfrm>
        </p:grpSpPr>
        <p:sp>
          <p:nvSpPr>
            <p:cNvPr id="21" name="Freeform 21"/>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8"/>
              <a:stretch>
                <a:fillRect l="-33993" t="-8193" r="-47757"/>
              </a:stretch>
            </a:blipFill>
          </p:spPr>
          <p:txBody>
            <a:bodyPr/>
            <a:lstStyle/>
            <a:p>
              <a:endParaRPr lang="fr-FR"/>
            </a:p>
          </p:txBody>
        </p:sp>
        <p:sp>
          <p:nvSpPr>
            <p:cNvPr id="22" name="Freeform 22"/>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556A82"/>
            </a:solidFill>
          </p:spPr>
          <p:txBody>
            <a:bodyPr/>
            <a:lstStyle/>
            <a:p>
              <a:endParaRPr lang="fr-FR"/>
            </a:p>
          </p:txBody>
        </p:sp>
      </p:grpSp>
      <p:sp>
        <p:nvSpPr>
          <p:cNvPr id="23" name="Freeform 23"/>
          <p:cNvSpPr/>
          <p:nvPr/>
        </p:nvSpPr>
        <p:spPr>
          <a:xfrm>
            <a:off x="968056" y="5941788"/>
            <a:ext cx="4174449" cy="1862848"/>
          </a:xfrm>
          <a:custGeom>
            <a:avLst/>
            <a:gdLst/>
            <a:ahLst/>
            <a:cxnLst/>
            <a:rect l="l" t="t" r="r" b="b"/>
            <a:pathLst>
              <a:path w="4174449" h="1862848">
                <a:moveTo>
                  <a:pt x="0" y="0"/>
                </a:moveTo>
                <a:lnTo>
                  <a:pt x="4174449" y="0"/>
                </a:lnTo>
                <a:lnTo>
                  <a:pt x="4174449" y="1862848"/>
                </a:lnTo>
                <a:lnTo>
                  <a:pt x="0" y="186284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sz="3200">
              <a:latin typeface="Microsoft Uighur" panose="02000000000000000000" pitchFamily="2" charset="-78"/>
              <a:cs typeface="Microsoft Uighur" panose="02000000000000000000" pitchFamily="2" charset="-78"/>
            </a:endParaRPr>
          </a:p>
        </p:txBody>
      </p:sp>
      <p:sp>
        <p:nvSpPr>
          <p:cNvPr id="24" name="Freeform 24"/>
          <p:cNvSpPr/>
          <p:nvPr/>
        </p:nvSpPr>
        <p:spPr>
          <a:xfrm>
            <a:off x="6513544" y="5789703"/>
            <a:ext cx="4974992" cy="1862848"/>
          </a:xfrm>
          <a:custGeom>
            <a:avLst/>
            <a:gdLst/>
            <a:ahLst/>
            <a:cxnLst/>
            <a:rect l="l" t="t" r="r" b="b"/>
            <a:pathLst>
              <a:path w="4174449" h="1862848">
                <a:moveTo>
                  <a:pt x="0" y="0"/>
                </a:moveTo>
                <a:lnTo>
                  <a:pt x="4174450" y="0"/>
                </a:lnTo>
                <a:lnTo>
                  <a:pt x="4174450" y="1862848"/>
                </a:lnTo>
                <a:lnTo>
                  <a:pt x="0" y="186284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5" name="Freeform 25"/>
          <p:cNvSpPr/>
          <p:nvPr/>
        </p:nvSpPr>
        <p:spPr>
          <a:xfrm>
            <a:off x="12322274" y="5789703"/>
            <a:ext cx="5341841" cy="2167019"/>
          </a:xfrm>
          <a:custGeom>
            <a:avLst/>
            <a:gdLst/>
            <a:ahLst/>
            <a:cxnLst/>
            <a:rect l="l" t="t" r="r" b="b"/>
            <a:pathLst>
              <a:path w="4001343" h="1785599">
                <a:moveTo>
                  <a:pt x="0" y="0"/>
                </a:moveTo>
                <a:lnTo>
                  <a:pt x="4001342" y="0"/>
                </a:lnTo>
                <a:lnTo>
                  <a:pt x="4001342" y="1785600"/>
                </a:lnTo>
                <a:lnTo>
                  <a:pt x="0" y="178560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6" name="TextBox 26"/>
          <p:cNvSpPr txBox="1"/>
          <p:nvPr/>
        </p:nvSpPr>
        <p:spPr>
          <a:xfrm>
            <a:off x="1577523" y="6651926"/>
            <a:ext cx="2886986" cy="835485"/>
          </a:xfrm>
          <a:prstGeom prst="rect">
            <a:avLst/>
          </a:prstGeom>
        </p:spPr>
        <p:txBody>
          <a:bodyPr wrap="square" lIns="0" tIns="0" rIns="0" bIns="0" rtlCol="0" anchor="t">
            <a:spAutoFit/>
          </a:bodyPr>
          <a:lstStyle/>
          <a:p>
            <a:pPr algn="ctr" rtl="1">
              <a:lnSpc>
                <a:spcPts val="2879"/>
              </a:lnSpc>
            </a:pP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أنشطة فعالة </a:t>
            </a:r>
          </a:p>
          <a:p>
            <a:pPr algn="ctr" rtl="1">
              <a:lnSpc>
                <a:spcPts val="2879"/>
              </a:lnSpc>
            </a:pP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ذات أثر مرتفع</a:t>
            </a:r>
          </a:p>
        </p:txBody>
      </p:sp>
      <p:sp>
        <p:nvSpPr>
          <p:cNvPr id="27" name="TextBox 27"/>
          <p:cNvSpPr txBox="1"/>
          <p:nvPr/>
        </p:nvSpPr>
        <p:spPr>
          <a:xfrm>
            <a:off x="7056467" y="6422362"/>
            <a:ext cx="3641500" cy="835485"/>
          </a:xfrm>
          <a:prstGeom prst="rect">
            <a:avLst/>
          </a:prstGeom>
        </p:spPr>
        <p:txBody>
          <a:bodyPr wrap="square" lIns="0" tIns="0" rIns="0" bIns="0" rtlCol="0" anchor="t">
            <a:spAutoFit/>
          </a:bodyPr>
          <a:lstStyle/>
          <a:p>
            <a:pPr algn="r" rtl="1">
              <a:lnSpc>
                <a:spcPts val="2879"/>
              </a:lnSpc>
            </a:pP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تجميع </a:t>
            </a:r>
            <a:r>
              <a:rPr lang="ar-EG" sz="4800"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معقلن</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للمتعلمين حسب مستويات الأداء</a:t>
            </a:r>
          </a:p>
        </p:txBody>
      </p:sp>
      <p:sp>
        <p:nvSpPr>
          <p:cNvPr id="28" name="TextBox 28"/>
          <p:cNvSpPr txBox="1"/>
          <p:nvPr/>
        </p:nvSpPr>
        <p:spPr>
          <a:xfrm>
            <a:off x="12434817" y="6651927"/>
            <a:ext cx="5116754" cy="835485"/>
          </a:xfrm>
          <a:prstGeom prst="rect">
            <a:avLst/>
          </a:prstGeom>
        </p:spPr>
        <p:txBody>
          <a:bodyPr wrap="square" lIns="0" tIns="0" rIns="0" bIns="0" rtlCol="0" anchor="t">
            <a:spAutoFit/>
          </a:bodyPr>
          <a:lstStyle/>
          <a:p>
            <a:pPr algn="ctr" rtl="1">
              <a:lnSpc>
                <a:spcPts val="2879"/>
              </a:lnSpc>
            </a:pP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تتبع منتظم للتعلمات ويق</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ض</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ة </a:t>
            </a:r>
            <a:endPar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algn="ctr" rtl="1">
              <a:lnSpc>
                <a:spcPts val="2879"/>
              </a:lnSpc>
            </a:pP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تربوية فعالة</a:t>
            </a:r>
          </a:p>
        </p:txBody>
      </p:sp>
      <p:sp>
        <p:nvSpPr>
          <p:cNvPr id="29" name="TextBox 19">
            <a:extLst>
              <a:ext uri="{FF2B5EF4-FFF2-40B4-BE49-F238E27FC236}">
                <a16:creationId xmlns:a16="http://schemas.microsoft.com/office/drawing/2014/main" id="{F8F67CAC-AF22-5187-3BE3-1D3D9C0F285D}"/>
              </a:ext>
            </a:extLst>
          </p:cNvPr>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30" name="TextBox 15">
            <a:extLst>
              <a:ext uri="{FF2B5EF4-FFF2-40B4-BE49-F238E27FC236}">
                <a16:creationId xmlns:a16="http://schemas.microsoft.com/office/drawing/2014/main" id="{D350E6C8-763B-2AED-42F8-07F0A3638CE7}"/>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7" name="Freeform 22">
            <a:extLst>
              <a:ext uri="{FF2B5EF4-FFF2-40B4-BE49-F238E27FC236}">
                <a16:creationId xmlns:a16="http://schemas.microsoft.com/office/drawing/2014/main" id="{F7543B81-6003-936C-2AD2-E05CCBCF3DC5}"/>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38" name="TextBox 13">
            <a:extLst>
              <a:ext uri="{FF2B5EF4-FFF2-40B4-BE49-F238E27FC236}">
                <a16:creationId xmlns:a16="http://schemas.microsoft.com/office/drawing/2014/main" id="{2ACDD3C4-2540-DE11-F8A9-2812693AFD80}"/>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الدعم والمعالجة</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8A03AD8-CE67-F703-05A7-282BF93D1505}"/>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6914795" y="2106662"/>
              <a:ext cx="2831196" cy="1332432"/>
            </a:xfrm>
            <a:custGeom>
              <a:avLst/>
              <a:gdLst/>
              <a:ahLst/>
              <a:cxnLst/>
              <a:rect l="l" t="t" r="r" b="b"/>
              <a:pathLst>
                <a:path w="2831196" h="1332432">
                  <a:moveTo>
                    <a:pt x="0" y="0"/>
                  </a:moveTo>
                  <a:lnTo>
                    <a:pt x="2831196" y="0"/>
                  </a:lnTo>
                  <a:lnTo>
                    <a:pt x="2831196" y="1332431"/>
                  </a:lnTo>
                  <a:lnTo>
                    <a:pt x="0" y="13324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7320384" y="2495224"/>
              <a:ext cx="2020018" cy="379254"/>
            </a:xfrm>
            <a:prstGeom prst="rect">
              <a:avLst/>
            </a:prstGeom>
          </p:spPr>
          <p:txBody>
            <a:bodyPr lIns="0" tIns="0" rIns="0" bIns="0" rtlCol="0" anchor="t">
              <a:spAutoFit/>
            </a:bodyPr>
            <a:lstStyle/>
            <a:p>
              <a:pPr algn="r" rtl="1">
                <a:lnSpc>
                  <a:spcPts val="2275"/>
                </a:lnSpc>
              </a:pPr>
              <a:r>
                <a:rPr lang="ar-EG" sz="1896" b="1">
                  <a:solidFill>
                    <a:srgbClr val="FF3131"/>
                  </a:solidFill>
                  <a:latin typeface="IBM Plex Sans Arabic Bold"/>
                  <a:ea typeface="IBM Plex Sans Arabic Bold"/>
                  <a:cs typeface="IBM Plex Sans Arabic Bold"/>
                  <a:sym typeface="IBM Plex Sans Arabic Bold"/>
                  <a:rtl/>
                </a:rPr>
                <a:t>التعليم الصريح</a:t>
              </a:r>
            </a:p>
          </p:txBody>
        </p:sp>
      </p:grpSp>
      <p:sp>
        <p:nvSpPr>
          <p:cNvPr id="17" name="Freeform 17"/>
          <p:cNvSpPr/>
          <p:nvPr/>
        </p:nvSpPr>
        <p:spPr>
          <a:xfrm>
            <a:off x="9257445" y="2290037"/>
            <a:ext cx="3202922" cy="1177074"/>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TextBox 20"/>
          <p:cNvSpPr txBox="1"/>
          <p:nvPr/>
        </p:nvSpPr>
        <p:spPr>
          <a:xfrm>
            <a:off x="9262760" y="2460793"/>
            <a:ext cx="2429354" cy="654025"/>
          </a:xfrm>
          <a:prstGeom prst="rect">
            <a:avLst/>
          </a:prstGeom>
        </p:spPr>
        <p:txBody>
          <a:bodyPr lIns="0" tIns="0" rIns="0" bIns="0" rtlCol="0" anchor="t">
            <a:spAutoFit/>
          </a:bodyPr>
          <a:lstStyle/>
          <a:p>
            <a:pPr algn="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التعليم الصريح</a:t>
            </a:r>
          </a:p>
        </p:txBody>
      </p:sp>
      <p:sp>
        <p:nvSpPr>
          <p:cNvPr id="21" name="Freeform 21"/>
          <p:cNvSpPr/>
          <p:nvPr/>
        </p:nvSpPr>
        <p:spPr>
          <a:xfrm rot="-2814491">
            <a:off x="9260615" y="3570159"/>
            <a:ext cx="1663645" cy="397431"/>
          </a:xfrm>
          <a:custGeom>
            <a:avLst/>
            <a:gdLst/>
            <a:ahLst/>
            <a:cxnLst/>
            <a:rect l="l" t="t" r="r" b="b"/>
            <a:pathLst>
              <a:path w="2226771" h="434220">
                <a:moveTo>
                  <a:pt x="0" y="0"/>
                </a:moveTo>
                <a:lnTo>
                  <a:pt x="2226771" y="0"/>
                </a:lnTo>
                <a:lnTo>
                  <a:pt x="2226771" y="434220"/>
                </a:lnTo>
                <a:lnTo>
                  <a:pt x="0" y="4342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19" name="TextBox 19">
            <a:extLst>
              <a:ext uri="{FF2B5EF4-FFF2-40B4-BE49-F238E27FC236}">
                <a16:creationId xmlns:a16="http://schemas.microsoft.com/office/drawing/2014/main" id="{B4CA4F95-040A-7AAA-1C09-F17CF90B84DB}"/>
              </a:ext>
            </a:extLst>
          </p:cNvPr>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22" name="TextBox 15">
            <a:extLst>
              <a:ext uri="{FF2B5EF4-FFF2-40B4-BE49-F238E27FC236}">
                <a16:creationId xmlns:a16="http://schemas.microsoft.com/office/drawing/2014/main" id="{F39E944D-F9A6-C1D3-A007-4175565A9A31}"/>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7F8347-C46E-6447-D21B-CFB256F3C87E}"/>
              </a:ext>
            </a:extLst>
          </p:cNvPr>
          <p:cNvSpPr/>
          <p:nvPr/>
        </p:nvSpPr>
        <p:spPr>
          <a:xfrm>
            <a:off x="-15240" y="-72988"/>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4" name="Freeform 14"/>
          <p:cNvSpPr/>
          <p:nvPr/>
        </p:nvSpPr>
        <p:spPr>
          <a:xfrm>
            <a:off x="12514656" y="3317914"/>
            <a:ext cx="5119833" cy="2914039"/>
          </a:xfrm>
          <a:custGeom>
            <a:avLst/>
            <a:gdLst/>
            <a:ahLst/>
            <a:cxnLst/>
            <a:rect l="l" t="t" r="r" b="b"/>
            <a:pathLst>
              <a:path w="5119833" h="2914039">
                <a:moveTo>
                  <a:pt x="0" y="0"/>
                </a:moveTo>
                <a:lnTo>
                  <a:pt x="5119833" y="0"/>
                </a:lnTo>
                <a:lnTo>
                  <a:pt x="5119833" y="2914038"/>
                </a:lnTo>
                <a:lnTo>
                  <a:pt x="0" y="29140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8" name="TextBox 18"/>
          <p:cNvSpPr txBox="1"/>
          <p:nvPr/>
        </p:nvSpPr>
        <p:spPr>
          <a:xfrm>
            <a:off x="13019148" y="4412184"/>
            <a:ext cx="3628143" cy="511679"/>
          </a:xfrm>
          <a:prstGeom prst="rect">
            <a:avLst/>
          </a:prstGeom>
        </p:spPr>
        <p:txBody>
          <a:bodyPr lIns="0" tIns="0" rIns="0" bIns="0" rtlCol="0" anchor="t">
            <a:spAutoFit/>
          </a:bodyPr>
          <a:lstStyle/>
          <a:p>
            <a:pPr algn="r" rtl="1">
              <a:lnSpc>
                <a:spcPts val="3360"/>
              </a:lnSpc>
            </a:pPr>
            <a:r>
              <a:rPr lang="ar-EG" sz="48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مقاربة ناجعة وفعالة</a:t>
            </a:r>
          </a:p>
        </p:txBody>
      </p:sp>
      <p:sp>
        <p:nvSpPr>
          <p:cNvPr id="19" name="Freeform 19"/>
          <p:cNvSpPr/>
          <p:nvPr/>
        </p:nvSpPr>
        <p:spPr>
          <a:xfrm>
            <a:off x="10936811" y="6893741"/>
            <a:ext cx="5119833" cy="2914039"/>
          </a:xfrm>
          <a:custGeom>
            <a:avLst/>
            <a:gdLst/>
            <a:ahLst/>
            <a:cxnLst/>
            <a:rect l="l" t="t" r="r" b="b"/>
            <a:pathLst>
              <a:path w="5119833" h="2914039">
                <a:moveTo>
                  <a:pt x="0" y="0"/>
                </a:moveTo>
                <a:lnTo>
                  <a:pt x="5119834" y="0"/>
                </a:lnTo>
                <a:lnTo>
                  <a:pt x="5119834" y="2914039"/>
                </a:lnTo>
                <a:lnTo>
                  <a:pt x="0" y="291403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0" name="Freeform 20"/>
          <p:cNvSpPr/>
          <p:nvPr/>
        </p:nvSpPr>
        <p:spPr>
          <a:xfrm>
            <a:off x="2639872" y="6717407"/>
            <a:ext cx="5119833" cy="2914039"/>
          </a:xfrm>
          <a:custGeom>
            <a:avLst/>
            <a:gdLst/>
            <a:ahLst/>
            <a:cxnLst/>
            <a:rect l="l" t="t" r="r" b="b"/>
            <a:pathLst>
              <a:path w="5119833" h="2914039">
                <a:moveTo>
                  <a:pt x="0" y="0"/>
                </a:moveTo>
                <a:lnTo>
                  <a:pt x="5119833" y="0"/>
                </a:lnTo>
                <a:lnTo>
                  <a:pt x="5119833" y="2914039"/>
                </a:lnTo>
                <a:lnTo>
                  <a:pt x="0" y="291403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1" name="TextBox 21"/>
          <p:cNvSpPr txBox="1"/>
          <p:nvPr/>
        </p:nvSpPr>
        <p:spPr>
          <a:xfrm>
            <a:off x="3481875" y="7710408"/>
            <a:ext cx="3837531" cy="1383712"/>
          </a:xfrm>
          <a:prstGeom prst="rect">
            <a:avLst/>
          </a:prstGeom>
        </p:spPr>
        <p:txBody>
          <a:bodyPr lIns="0" tIns="0" rIns="0" bIns="0" rtlCol="0" anchor="t">
            <a:spAutoFit/>
          </a:bodyPr>
          <a:lstStyle/>
          <a:p>
            <a:pPr algn="ctr" rtl="1">
              <a:lnSpc>
                <a:spcPts val="3360"/>
              </a:lnSpc>
            </a:pPr>
            <a:r>
              <a:rPr lang="ar-EG" sz="4800" b="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مضامين مسايرة للمستجدات ومنسجمة مع المقاربات</a:t>
            </a:r>
          </a:p>
        </p:txBody>
      </p:sp>
      <p:sp>
        <p:nvSpPr>
          <p:cNvPr id="22" name="Freeform 22"/>
          <p:cNvSpPr/>
          <p:nvPr/>
        </p:nvSpPr>
        <p:spPr>
          <a:xfrm>
            <a:off x="653510" y="3315858"/>
            <a:ext cx="5119833" cy="2914039"/>
          </a:xfrm>
          <a:custGeom>
            <a:avLst/>
            <a:gdLst/>
            <a:ahLst/>
            <a:cxnLst/>
            <a:rect l="l" t="t" r="r" b="b"/>
            <a:pathLst>
              <a:path w="5119833" h="2914039">
                <a:moveTo>
                  <a:pt x="0" y="0"/>
                </a:moveTo>
                <a:lnTo>
                  <a:pt x="5119833" y="0"/>
                </a:lnTo>
                <a:lnTo>
                  <a:pt x="5119833" y="2914038"/>
                </a:lnTo>
                <a:lnTo>
                  <a:pt x="0" y="29140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3" name="TextBox 23"/>
          <p:cNvSpPr txBox="1"/>
          <p:nvPr/>
        </p:nvSpPr>
        <p:spPr>
          <a:xfrm>
            <a:off x="1231058" y="4355833"/>
            <a:ext cx="3964737" cy="947695"/>
          </a:xfrm>
          <a:prstGeom prst="rect">
            <a:avLst/>
          </a:prstGeom>
        </p:spPr>
        <p:txBody>
          <a:bodyPr lIns="0" tIns="0" rIns="0" bIns="0" rtlCol="0" anchor="t">
            <a:spAutoFit/>
          </a:bodyPr>
          <a:lstStyle/>
          <a:p>
            <a:pPr algn="ctr" rtl="1">
              <a:lnSpc>
                <a:spcPts val="3360"/>
              </a:lnSpc>
            </a:pPr>
            <a:r>
              <a:rPr lang="ar-EG" sz="48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تعلمات تحترم الحمولة المعرفية</a:t>
            </a:r>
          </a:p>
        </p:txBody>
      </p:sp>
      <p:sp>
        <p:nvSpPr>
          <p:cNvPr id="24" name="TextBox 24"/>
          <p:cNvSpPr txBox="1"/>
          <p:nvPr/>
        </p:nvSpPr>
        <p:spPr>
          <a:xfrm>
            <a:off x="11421419" y="7919958"/>
            <a:ext cx="4268238" cy="947695"/>
          </a:xfrm>
          <a:prstGeom prst="rect">
            <a:avLst/>
          </a:prstGeom>
        </p:spPr>
        <p:txBody>
          <a:bodyPr lIns="0" tIns="0" rIns="0" bIns="0" rtlCol="0" anchor="t">
            <a:spAutoFit/>
          </a:bodyPr>
          <a:lstStyle/>
          <a:p>
            <a:pPr algn="ctr" rtl="1">
              <a:lnSpc>
                <a:spcPts val="3360"/>
              </a:lnSpc>
            </a:pPr>
            <a:r>
              <a:rPr lang="ar-EG" sz="4800" b="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تعلمات مهيكلة وفق  الأفكار الرئيسة</a:t>
            </a:r>
          </a:p>
        </p:txBody>
      </p:sp>
      <p:sp>
        <p:nvSpPr>
          <p:cNvPr id="25" name="Freeform 25"/>
          <p:cNvSpPr/>
          <p:nvPr/>
        </p:nvSpPr>
        <p:spPr>
          <a:xfrm>
            <a:off x="6584083" y="3221265"/>
            <a:ext cx="5119833" cy="2914039"/>
          </a:xfrm>
          <a:custGeom>
            <a:avLst/>
            <a:gdLst/>
            <a:ahLst/>
            <a:cxnLst/>
            <a:rect l="l" t="t" r="r" b="b"/>
            <a:pathLst>
              <a:path w="5119833" h="2914039">
                <a:moveTo>
                  <a:pt x="0" y="0"/>
                </a:moveTo>
                <a:lnTo>
                  <a:pt x="5119833" y="0"/>
                </a:lnTo>
                <a:lnTo>
                  <a:pt x="5119833" y="2914038"/>
                </a:lnTo>
                <a:lnTo>
                  <a:pt x="0" y="29140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6" name="TextBox 26"/>
          <p:cNvSpPr txBox="1"/>
          <p:nvPr/>
        </p:nvSpPr>
        <p:spPr>
          <a:xfrm>
            <a:off x="7708771" y="4353777"/>
            <a:ext cx="3374948" cy="947695"/>
          </a:xfrm>
          <a:prstGeom prst="rect">
            <a:avLst/>
          </a:prstGeom>
        </p:spPr>
        <p:txBody>
          <a:bodyPr lIns="0" tIns="0" rIns="0" bIns="0" rtlCol="0" anchor="t">
            <a:spAutoFit/>
          </a:bodyPr>
          <a:lstStyle/>
          <a:p>
            <a:pPr algn="ctr" rtl="1">
              <a:lnSpc>
                <a:spcPts val="3360"/>
              </a:lnSpc>
            </a:pPr>
            <a:r>
              <a:rPr lang="ar-EG" sz="48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التركيز على استراتجيات التعلم</a:t>
            </a:r>
          </a:p>
        </p:txBody>
      </p:sp>
      <p:sp>
        <p:nvSpPr>
          <p:cNvPr id="8" name="TextBox 19">
            <a:extLst>
              <a:ext uri="{FF2B5EF4-FFF2-40B4-BE49-F238E27FC236}">
                <a16:creationId xmlns:a16="http://schemas.microsoft.com/office/drawing/2014/main" id="{C7FE152A-AF33-0C02-507C-8F9E4E3B6064}"/>
              </a:ext>
            </a:extLst>
          </p:cNvPr>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5" name="TextBox 15">
            <a:extLst>
              <a:ext uri="{FF2B5EF4-FFF2-40B4-BE49-F238E27FC236}">
                <a16:creationId xmlns:a16="http://schemas.microsoft.com/office/drawing/2014/main" id="{A6134777-17E0-8F2B-FA01-415CA5BEC6BB}"/>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0" name="Freeform 22">
            <a:extLst>
              <a:ext uri="{FF2B5EF4-FFF2-40B4-BE49-F238E27FC236}">
                <a16:creationId xmlns:a16="http://schemas.microsoft.com/office/drawing/2014/main" id="{F8C3ECD7-611F-ADF0-7731-C3B9496E327E}"/>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31" name="TextBox 13">
            <a:extLst>
              <a:ext uri="{FF2B5EF4-FFF2-40B4-BE49-F238E27FC236}">
                <a16:creationId xmlns:a16="http://schemas.microsoft.com/office/drawing/2014/main" id="{02CE5F3D-489D-72BE-C60A-593BBFFF1C39}"/>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التعليم الصريح</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087B13-8F13-7E21-86FC-3937FB1549E0}"/>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4" name="Group 14"/>
          <p:cNvGrpSpPr>
            <a:grpSpLocks noChangeAspect="1"/>
          </p:cNvGrpSpPr>
          <p:nvPr/>
        </p:nvGrpSpPr>
        <p:grpSpPr>
          <a:xfrm>
            <a:off x="1461975" y="4240466"/>
            <a:ext cx="3203483" cy="3867328"/>
            <a:chOff x="0" y="0"/>
            <a:chExt cx="6116320" cy="7383780"/>
          </a:xfrm>
        </p:grpSpPr>
        <p:sp>
          <p:nvSpPr>
            <p:cNvPr id="15" name="Freeform 15"/>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6"/>
              <a:stretch>
                <a:fillRect l="-39037" t="-16588" r="-58552" b="-2146"/>
              </a:stretch>
            </a:blipFill>
          </p:spPr>
          <p:txBody>
            <a:bodyPr/>
            <a:lstStyle/>
            <a:p>
              <a:endParaRPr lang="fr-FR"/>
            </a:p>
          </p:txBody>
        </p:sp>
        <p:sp>
          <p:nvSpPr>
            <p:cNvPr id="16" name="Freeform 16"/>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grpSp>
        <p:nvGrpSpPr>
          <p:cNvPr id="17" name="Group 17"/>
          <p:cNvGrpSpPr>
            <a:grpSpLocks noChangeAspect="1"/>
          </p:cNvGrpSpPr>
          <p:nvPr/>
        </p:nvGrpSpPr>
        <p:grpSpPr>
          <a:xfrm>
            <a:off x="7566254" y="4109427"/>
            <a:ext cx="3203483" cy="3867328"/>
            <a:chOff x="0" y="0"/>
            <a:chExt cx="6116320" cy="7383780"/>
          </a:xfrm>
        </p:grpSpPr>
        <p:sp>
          <p:nvSpPr>
            <p:cNvPr id="18" name="Freeform 18"/>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7"/>
              <a:stretch>
                <a:fillRect l="-29960" r="-29960"/>
              </a:stretch>
            </a:blipFill>
          </p:spPr>
          <p:txBody>
            <a:bodyPr/>
            <a:lstStyle/>
            <a:p>
              <a:endParaRPr lang="fr-FR"/>
            </a:p>
          </p:txBody>
        </p:sp>
        <p:sp>
          <p:nvSpPr>
            <p:cNvPr id="19" name="Freeform 19"/>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grpSp>
        <p:nvGrpSpPr>
          <p:cNvPr id="20" name="Group 20"/>
          <p:cNvGrpSpPr>
            <a:grpSpLocks noChangeAspect="1"/>
          </p:cNvGrpSpPr>
          <p:nvPr/>
        </p:nvGrpSpPr>
        <p:grpSpPr>
          <a:xfrm>
            <a:off x="13558340" y="3978388"/>
            <a:ext cx="3203483" cy="3867328"/>
            <a:chOff x="0" y="0"/>
            <a:chExt cx="6116320" cy="7383780"/>
          </a:xfrm>
        </p:grpSpPr>
        <p:sp>
          <p:nvSpPr>
            <p:cNvPr id="21" name="Freeform 21"/>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8"/>
              <a:stretch>
                <a:fillRect l="-1616" r="-1616"/>
              </a:stretch>
            </a:blipFill>
          </p:spPr>
          <p:txBody>
            <a:bodyPr/>
            <a:lstStyle/>
            <a:p>
              <a:endParaRPr lang="fr-FR"/>
            </a:p>
          </p:txBody>
        </p:sp>
        <p:sp>
          <p:nvSpPr>
            <p:cNvPr id="22" name="Freeform 22"/>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sp>
        <p:nvSpPr>
          <p:cNvPr id="23" name="Freeform 23"/>
          <p:cNvSpPr/>
          <p:nvPr/>
        </p:nvSpPr>
        <p:spPr>
          <a:xfrm>
            <a:off x="810110" y="6408991"/>
            <a:ext cx="4174449" cy="1862848"/>
          </a:xfrm>
          <a:custGeom>
            <a:avLst/>
            <a:gdLst/>
            <a:ahLst/>
            <a:cxnLst/>
            <a:rect l="l" t="t" r="r" b="b"/>
            <a:pathLst>
              <a:path w="4174449" h="1862848">
                <a:moveTo>
                  <a:pt x="0" y="0"/>
                </a:moveTo>
                <a:lnTo>
                  <a:pt x="4174449" y="0"/>
                </a:lnTo>
                <a:lnTo>
                  <a:pt x="4174449" y="1862848"/>
                </a:lnTo>
                <a:lnTo>
                  <a:pt x="0" y="186284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4" name="Freeform 24"/>
          <p:cNvSpPr/>
          <p:nvPr/>
        </p:nvSpPr>
        <p:spPr>
          <a:xfrm>
            <a:off x="7080770" y="6365843"/>
            <a:ext cx="4174449" cy="1862848"/>
          </a:xfrm>
          <a:custGeom>
            <a:avLst/>
            <a:gdLst/>
            <a:ahLst/>
            <a:cxnLst/>
            <a:rect l="l" t="t" r="r" b="b"/>
            <a:pathLst>
              <a:path w="4174449" h="1862848">
                <a:moveTo>
                  <a:pt x="0" y="0"/>
                </a:moveTo>
                <a:lnTo>
                  <a:pt x="4174450" y="0"/>
                </a:lnTo>
                <a:lnTo>
                  <a:pt x="4174450" y="1862848"/>
                </a:lnTo>
                <a:lnTo>
                  <a:pt x="0" y="186284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5" name="Freeform 25"/>
          <p:cNvSpPr/>
          <p:nvPr/>
        </p:nvSpPr>
        <p:spPr>
          <a:xfrm>
            <a:off x="13240028" y="6312052"/>
            <a:ext cx="4001343" cy="1785599"/>
          </a:xfrm>
          <a:custGeom>
            <a:avLst/>
            <a:gdLst/>
            <a:ahLst/>
            <a:cxnLst/>
            <a:rect l="l" t="t" r="r" b="b"/>
            <a:pathLst>
              <a:path w="4001343" h="1785599">
                <a:moveTo>
                  <a:pt x="0" y="0"/>
                </a:moveTo>
                <a:lnTo>
                  <a:pt x="4001342" y="0"/>
                </a:lnTo>
                <a:lnTo>
                  <a:pt x="4001342" y="1785600"/>
                </a:lnTo>
                <a:lnTo>
                  <a:pt x="0" y="178560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9" name="TextBox 29"/>
          <p:cNvSpPr txBox="1"/>
          <p:nvPr/>
        </p:nvSpPr>
        <p:spPr>
          <a:xfrm>
            <a:off x="1071747" y="7062147"/>
            <a:ext cx="3203347" cy="1176604"/>
          </a:xfrm>
          <a:prstGeom prst="rect">
            <a:avLst/>
          </a:prstGeom>
        </p:spPr>
        <p:txBody>
          <a:bodyPr wrap="square" lIns="0" tIns="0" rIns="0" bIns="0" rtlCol="0" anchor="t">
            <a:spAutoFit/>
          </a:bodyPr>
          <a:lstStyle/>
          <a:p>
            <a:pPr algn="ctr" rtl="1">
              <a:lnSpc>
                <a:spcPts val="2879"/>
              </a:lnSpc>
            </a:pPr>
            <a:r>
              <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إنتاج كتب مدرسية جديدة</a:t>
            </a:r>
          </a:p>
          <a:p>
            <a:pPr algn="ctr" rtl="1">
              <a:lnSpc>
                <a:spcPts val="2879"/>
              </a:lnSpc>
            </a:pPr>
            <a:r>
              <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من طرف خبرة وطنية</a:t>
            </a:r>
          </a:p>
          <a:p>
            <a:pPr algn="ctr" rtl="1">
              <a:lnSpc>
                <a:spcPts val="2879"/>
              </a:lnSpc>
            </a:pPr>
            <a:endPar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0" name="TextBox 30"/>
          <p:cNvSpPr txBox="1"/>
          <p:nvPr/>
        </p:nvSpPr>
        <p:spPr>
          <a:xfrm>
            <a:off x="7500521" y="7066878"/>
            <a:ext cx="3410116" cy="1176604"/>
          </a:xfrm>
          <a:prstGeom prst="rect">
            <a:avLst/>
          </a:prstGeom>
        </p:spPr>
        <p:txBody>
          <a:bodyPr wrap="square" lIns="0" tIns="0" rIns="0" bIns="0" rtlCol="0" anchor="t">
            <a:spAutoFit/>
          </a:bodyPr>
          <a:lstStyle/>
          <a:p>
            <a:pPr algn="ctr" rtl="1">
              <a:lnSpc>
                <a:spcPts val="2879"/>
              </a:lnSpc>
            </a:pPr>
            <a:r>
              <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en-US"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Pr>
              <a:t>3000</a:t>
            </a:r>
            <a:r>
              <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حصة دراسية منتجة بناء على أبحاث علمية</a:t>
            </a:r>
          </a:p>
          <a:p>
            <a:pPr algn="ctr" rtl="1">
              <a:lnSpc>
                <a:spcPts val="2879"/>
              </a:lnSpc>
            </a:pPr>
            <a:endPar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31"/>
          <p:cNvSpPr txBox="1"/>
          <p:nvPr/>
        </p:nvSpPr>
        <p:spPr>
          <a:xfrm>
            <a:off x="13730060" y="6935839"/>
            <a:ext cx="3047965" cy="1176604"/>
          </a:xfrm>
          <a:prstGeom prst="rect">
            <a:avLst/>
          </a:prstGeom>
        </p:spPr>
        <p:txBody>
          <a:bodyPr wrap="square" lIns="0" tIns="0" rIns="0" bIns="0" rtlCol="0" anchor="t">
            <a:spAutoFit/>
          </a:bodyPr>
          <a:lstStyle/>
          <a:p>
            <a:pPr algn="ctr" rtl="1">
              <a:lnSpc>
                <a:spcPts val="2879"/>
              </a:lnSpc>
            </a:pPr>
            <a:r>
              <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منصة رقمية وطنية لتحميل الدروس</a:t>
            </a:r>
          </a:p>
          <a:p>
            <a:pPr algn="ctr" rtl="1">
              <a:lnSpc>
                <a:spcPts val="2879"/>
              </a:lnSpc>
            </a:pPr>
            <a:endPar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8" name="TextBox 19">
            <a:extLst>
              <a:ext uri="{FF2B5EF4-FFF2-40B4-BE49-F238E27FC236}">
                <a16:creationId xmlns:a16="http://schemas.microsoft.com/office/drawing/2014/main" id="{12ACA773-C89C-7880-2BCF-A2EA3D10F7AF}"/>
              </a:ext>
            </a:extLst>
          </p:cNvPr>
          <p:cNvSpPr txBox="1"/>
          <p:nvPr/>
        </p:nvSpPr>
        <p:spPr>
          <a:xfrm>
            <a:off x="6553200" y="1260587"/>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26" name="TextBox 15">
            <a:extLst>
              <a:ext uri="{FF2B5EF4-FFF2-40B4-BE49-F238E27FC236}">
                <a16:creationId xmlns:a16="http://schemas.microsoft.com/office/drawing/2014/main" id="{CE2F765E-69FC-51AA-4AA4-5CF4E7536C94}"/>
              </a:ext>
            </a:extLst>
          </p:cNvPr>
          <p:cNvSpPr txBox="1"/>
          <p:nvPr/>
        </p:nvSpPr>
        <p:spPr>
          <a:xfrm>
            <a:off x="4048112" y="549285"/>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5" name="Freeform 22">
            <a:extLst>
              <a:ext uri="{FF2B5EF4-FFF2-40B4-BE49-F238E27FC236}">
                <a16:creationId xmlns:a16="http://schemas.microsoft.com/office/drawing/2014/main" id="{10F83095-BFE6-6146-8995-8A110623D35B}"/>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37" name="TextBox 13">
            <a:extLst>
              <a:ext uri="{FF2B5EF4-FFF2-40B4-BE49-F238E27FC236}">
                <a16:creationId xmlns:a16="http://schemas.microsoft.com/office/drawing/2014/main" id="{2A82BA56-7F9F-EB80-4A03-4A9A66B21D51}"/>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التعليم الصريح</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23169E-1153-5449-5DF2-F3D2677A976E}"/>
              </a:ext>
            </a:extLst>
          </p:cNvPr>
          <p:cNvSpPr/>
          <p:nvPr/>
        </p:nvSpPr>
        <p:spPr>
          <a:xfrm>
            <a:off x="-141228" y="-54939"/>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4151860" y="2106662"/>
              <a:ext cx="2831196" cy="1332432"/>
            </a:xfrm>
            <a:custGeom>
              <a:avLst/>
              <a:gdLst/>
              <a:ahLst/>
              <a:cxnLst/>
              <a:rect l="l" t="t" r="r" b="b"/>
              <a:pathLst>
                <a:path w="2831196" h="1332432">
                  <a:moveTo>
                    <a:pt x="0" y="0"/>
                  </a:moveTo>
                  <a:lnTo>
                    <a:pt x="2831196" y="0"/>
                  </a:lnTo>
                  <a:lnTo>
                    <a:pt x="2831196" y="1332431"/>
                  </a:lnTo>
                  <a:lnTo>
                    <a:pt x="0" y="13324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4557449" y="2583251"/>
              <a:ext cx="2020018" cy="379254"/>
            </a:xfrm>
            <a:prstGeom prst="rect">
              <a:avLst/>
            </a:prstGeom>
          </p:spPr>
          <p:txBody>
            <a:bodyPr lIns="0" tIns="0" rIns="0" bIns="0" rtlCol="0" anchor="t">
              <a:spAutoFit/>
            </a:bodyPr>
            <a:lstStyle/>
            <a:p>
              <a:pPr algn="r" rtl="1">
                <a:lnSpc>
                  <a:spcPts val="2275"/>
                </a:lnSpc>
              </a:pPr>
              <a:r>
                <a:rPr lang="ar-EG" sz="1896" b="1">
                  <a:solidFill>
                    <a:srgbClr val="FF3131"/>
                  </a:solidFill>
                  <a:latin typeface="IBM Plex Sans Arabic Bold"/>
                  <a:ea typeface="IBM Plex Sans Arabic Bold"/>
                  <a:cs typeface="IBM Plex Sans Arabic Bold"/>
                  <a:sym typeface="IBM Plex Sans Arabic Bold"/>
                  <a:rtl/>
                </a:rPr>
                <a:t>التتبع والتقويم</a:t>
              </a:r>
            </a:p>
          </p:txBody>
        </p:sp>
      </p:grpSp>
      <p:sp>
        <p:nvSpPr>
          <p:cNvPr id="17" name="Freeform 17"/>
          <p:cNvSpPr/>
          <p:nvPr/>
        </p:nvSpPr>
        <p:spPr>
          <a:xfrm>
            <a:off x="5912725" y="2257138"/>
            <a:ext cx="3202922" cy="1177074"/>
          </a:xfrm>
          <a:custGeom>
            <a:avLst/>
            <a:gdLst/>
            <a:ahLst/>
            <a:cxnLst/>
            <a:rect l="l" t="t" r="r" b="b"/>
            <a:pathLst>
              <a:path w="3202922" h="1177074">
                <a:moveTo>
                  <a:pt x="0" y="0"/>
                </a:moveTo>
                <a:lnTo>
                  <a:pt x="3202923" y="0"/>
                </a:lnTo>
                <a:lnTo>
                  <a:pt x="3202923" y="1177074"/>
                </a:lnTo>
                <a:lnTo>
                  <a:pt x="0" y="11770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TextBox 20"/>
          <p:cNvSpPr txBox="1"/>
          <p:nvPr/>
        </p:nvSpPr>
        <p:spPr>
          <a:xfrm>
            <a:off x="6299509" y="2494675"/>
            <a:ext cx="2429354" cy="654025"/>
          </a:xfrm>
          <a:prstGeom prst="rect">
            <a:avLst/>
          </a:prstGeom>
        </p:spPr>
        <p:txBody>
          <a:bodyPr lIns="0" tIns="0" rIns="0" bIns="0" rtlCol="0" anchor="t">
            <a:spAutoFit/>
          </a:bodyPr>
          <a:lstStyle/>
          <a:p>
            <a:pPr algn="ct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التتبع والتقويم</a:t>
            </a:r>
          </a:p>
        </p:txBody>
      </p:sp>
      <p:sp>
        <p:nvSpPr>
          <p:cNvPr id="21" name="Freeform 21"/>
          <p:cNvSpPr/>
          <p:nvPr/>
        </p:nvSpPr>
        <p:spPr>
          <a:xfrm rot="-2814491">
            <a:off x="7179940" y="3386389"/>
            <a:ext cx="1238571" cy="915921"/>
          </a:xfrm>
          <a:custGeom>
            <a:avLst/>
            <a:gdLst/>
            <a:ahLst/>
            <a:cxnLst/>
            <a:rect l="l" t="t" r="r" b="b"/>
            <a:pathLst>
              <a:path w="2226771" h="434220">
                <a:moveTo>
                  <a:pt x="0" y="0"/>
                </a:moveTo>
                <a:lnTo>
                  <a:pt x="2226771" y="0"/>
                </a:lnTo>
                <a:lnTo>
                  <a:pt x="2226771" y="434221"/>
                </a:lnTo>
                <a:lnTo>
                  <a:pt x="0" y="43422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8" name="TextBox 19">
            <a:extLst>
              <a:ext uri="{FF2B5EF4-FFF2-40B4-BE49-F238E27FC236}">
                <a16:creationId xmlns:a16="http://schemas.microsoft.com/office/drawing/2014/main" id="{D2049FD2-A3A7-61C2-E7DC-C88106485292}"/>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D02C79AE-C61C-797B-6421-870C0717662E}"/>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FB93BE5-79B8-4DDB-BAFA-D87267AAE9A8}"/>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4" name="Group 14"/>
          <p:cNvGrpSpPr/>
          <p:nvPr/>
        </p:nvGrpSpPr>
        <p:grpSpPr>
          <a:xfrm>
            <a:off x="211486" y="3161383"/>
            <a:ext cx="17162114" cy="6484305"/>
            <a:chOff x="0" y="0"/>
            <a:chExt cx="23232158" cy="9232402"/>
          </a:xfrm>
        </p:grpSpPr>
        <p:sp>
          <p:nvSpPr>
            <p:cNvPr id="15" name="Freeform 15"/>
            <p:cNvSpPr/>
            <p:nvPr/>
          </p:nvSpPr>
          <p:spPr>
            <a:xfrm>
              <a:off x="14465722" y="785572"/>
              <a:ext cx="8372486" cy="1493885"/>
            </a:xfrm>
            <a:custGeom>
              <a:avLst/>
              <a:gdLst/>
              <a:ahLst/>
              <a:cxnLst/>
              <a:rect l="l" t="t" r="r" b="b"/>
              <a:pathLst>
                <a:path w="8372486" h="1493885">
                  <a:moveTo>
                    <a:pt x="0" y="0"/>
                  </a:moveTo>
                  <a:lnTo>
                    <a:pt x="8372486" y="0"/>
                  </a:lnTo>
                  <a:lnTo>
                    <a:pt x="8372486" y="1493885"/>
                  </a:lnTo>
                  <a:lnTo>
                    <a:pt x="0" y="1493885"/>
                  </a:lnTo>
                  <a:lnTo>
                    <a:pt x="0" y="0"/>
                  </a:lnTo>
                  <a:close/>
                </a:path>
              </a:pathLst>
            </a:custGeom>
            <a:blipFill>
              <a:blip r:embed="rId6"/>
              <a:stretch>
                <a:fillRect l="-168770" r="-2036" b="-287023"/>
              </a:stretch>
            </a:blipFill>
          </p:spPr>
          <p:txBody>
            <a:bodyPr/>
            <a:lstStyle/>
            <a:p>
              <a:endParaRPr lang="fr-FR"/>
            </a:p>
          </p:txBody>
        </p:sp>
        <p:sp>
          <p:nvSpPr>
            <p:cNvPr id="16" name="Freeform 16"/>
            <p:cNvSpPr/>
            <p:nvPr/>
          </p:nvSpPr>
          <p:spPr>
            <a:xfrm>
              <a:off x="14465722" y="2756648"/>
              <a:ext cx="8217628" cy="1603746"/>
            </a:xfrm>
            <a:custGeom>
              <a:avLst/>
              <a:gdLst/>
              <a:ahLst/>
              <a:cxnLst/>
              <a:rect l="l" t="t" r="r" b="b"/>
              <a:pathLst>
                <a:path w="8217628" h="1603746">
                  <a:moveTo>
                    <a:pt x="0" y="0"/>
                  </a:moveTo>
                  <a:lnTo>
                    <a:pt x="8217628" y="0"/>
                  </a:lnTo>
                  <a:lnTo>
                    <a:pt x="8217628" y="1603747"/>
                  </a:lnTo>
                  <a:lnTo>
                    <a:pt x="0" y="1603747"/>
                  </a:lnTo>
                  <a:lnTo>
                    <a:pt x="0" y="0"/>
                  </a:lnTo>
                  <a:close/>
                </a:path>
              </a:pathLst>
            </a:custGeom>
            <a:blipFill>
              <a:blip r:embed="rId6"/>
              <a:stretch>
                <a:fillRect l="-154973" t="-101429" b="-131725"/>
              </a:stretch>
            </a:blipFill>
          </p:spPr>
          <p:txBody>
            <a:bodyPr/>
            <a:lstStyle/>
            <a:p>
              <a:endParaRPr lang="fr-FR"/>
            </a:p>
          </p:txBody>
        </p:sp>
        <p:sp>
          <p:nvSpPr>
            <p:cNvPr id="17" name="Freeform 17"/>
            <p:cNvSpPr/>
            <p:nvPr/>
          </p:nvSpPr>
          <p:spPr>
            <a:xfrm>
              <a:off x="14640674" y="6956633"/>
              <a:ext cx="8042676" cy="1480521"/>
            </a:xfrm>
            <a:custGeom>
              <a:avLst/>
              <a:gdLst/>
              <a:ahLst/>
              <a:cxnLst/>
              <a:rect l="l" t="t" r="r" b="b"/>
              <a:pathLst>
                <a:path w="8042676" h="1480521">
                  <a:moveTo>
                    <a:pt x="0" y="0"/>
                  </a:moveTo>
                  <a:lnTo>
                    <a:pt x="8042676" y="0"/>
                  </a:lnTo>
                  <a:lnTo>
                    <a:pt x="8042676" y="1480521"/>
                  </a:lnTo>
                  <a:lnTo>
                    <a:pt x="0" y="1480521"/>
                  </a:lnTo>
                  <a:lnTo>
                    <a:pt x="0" y="0"/>
                  </a:lnTo>
                  <a:close/>
                </a:path>
              </a:pathLst>
            </a:custGeom>
            <a:blipFill>
              <a:blip r:embed="rId6"/>
              <a:stretch>
                <a:fillRect l="-159901" t="-258437" b="-1590"/>
              </a:stretch>
            </a:blipFill>
          </p:spPr>
          <p:txBody>
            <a:bodyPr/>
            <a:lstStyle/>
            <a:p>
              <a:endParaRPr lang="fr-FR"/>
            </a:p>
          </p:txBody>
        </p:sp>
        <p:sp>
          <p:nvSpPr>
            <p:cNvPr id="18" name="Freeform 18"/>
            <p:cNvSpPr/>
            <p:nvPr/>
          </p:nvSpPr>
          <p:spPr>
            <a:xfrm rot="5400000">
              <a:off x="15182122" y="5624013"/>
              <a:ext cx="2165542" cy="194899"/>
            </a:xfrm>
            <a:custGeom>
              <a:avLst/>
              <a:gdLst/>
              <a:ahLst/>
              <a:cxnLst/>
              <a:rect l="l" t="t" r="r" b="b"/>
              <a:pathLst>
                <a:path w="2165542" h="194899">
                  <a:moveTo>
                    <a:pt x="0" y="0"/>
                  </a:moveTo>
                  <a:lnTo>
                    <a:pt x="2165541" y="0"/>
                  </a:lnTo>
                  <a:lnTo>
                    <a:pt x="2165541" y="194898"/>
                  </a:lnTo>
                  <a:lnTo>
                    <a:pt x="0" y="1948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9" name="Freeform 19"/>
            <p:cNvSpPr/>
            <p:nvPr/>
          </p:nvSpPr>
          <p:spPr>
            <a:xfrm rot="5400000">
              <a:off x="20038558" y="5597183"/>
              <a:ext cx="2165542" cy="194899"/>
            </a:xfrm>
            <a:custGeom>
              <a:avLst/>
              <a:gdLst/>
              <a:ahLst/>
              <a:cxnLst/>
              <a:rect l="l" t="t" r="r" b="b"/>
              <a:pathLst>
                <a:path w="2165542" h="194899">
                  <a:moveTo>
                    <a:pt x="0" y="0"/>
                  </a:moveTo>
                  <a:lnTo>
                    <a:pt x="2165541" y="0"/>
                  </a:lnTo>
                  <a:lnTo>
                    <a:pt x="2165541" y="194899"/>
                  </a:lnTo>
                  <a:lnTo>
                    <a:pt x="0" y="19489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0" name="Freeform 20"/>
            <p:cNvSpPr/>
            <p:nvPr/>
          </p:nvSpPr>
          <p:spPr>
            <a:xfrm>
              <a:off x="8442758" y="3946125"/>
              <a:ext cx="4547575" cy="1737451"/>
            </a:xfrm>
            <a:custGeom>
              <a:avLst/>
              <a:gdLst/>
              <a:ahLst/>
              <a:cxnLst/>
              <a:rect l="l" t="t" r="r" b="b"/>
              <a:pathLst>
                <a:path w="4547575" h="1737451">
                  <a:moveTo>
                    <a:pt x="0" y="0"/>
                  </a:moveTo>
                  <a:lnTo>
                    <a:pt x="4547575" y="0"/>
                  </a:lnTo>
                  <a:lnTo>
                    <a:pt x="4547575" y="1737451"/>
                  </a:lnTo>
                  <a:lnTo>
                    <a:pt x="0" y="1737451"/>
                  </a:lnTo>
                  <a:lnTo>
                    <a:pt x="0" y="0"/>
                  </a:lnTo>
                  <a:close/>
                </a:path>
              </a:pathLst>
            </a:custGeom>
            <a:blipFill>
              <a:blip r:embed="rId6"/>
              <a:stretch>
                <a:fillRect l="-197146" t="-103766" r="-201432" b="-129002"/>
              </a:stretch>
            </a:blipFill>
          </p:spPr>
          <p:txBody>
            <a:bodyPr/>
            <a:lstStyle/>
            <a:p>
              <a:endParaRPr lang="fr-FR"/>
            </a:p>
          </p:txBody>
        </p:sp>
        <p:sp>
          <p:nvSpPr>
            <p:cNvPr id="21" name="Freeform 21"/>
            <p:cNvSpPr/>
            <p:nvPr/>
          </p:nvSpPr>
          <p:spPr>
            <a:xfrm>
              <a:off x="411060" y="5902678"/>
              <a:ext cx="6968361" cy="1387571"/>
            </a:xfrm>
            <a:custGeom>
              <a:avLst/>
              <a:gdLst/>
              <a:ahLst/>
              <a:cxnLst/>
              <a:rect l="l" t="t" r="r" b="b"/>
              <a:pathLst>
                <a:path w="6968361" h="1387571">
                  <a:moveTo>
                    <a:pt x="0" y="0"/>
                  </a:moveTo>
                  <a:lnTo>
                    <a:pt x="6968361" y="0"/>
                  </a:lnTo>
                  <a:lnTo>
                    <a:pt x="6968361" y="1387571"/>
                  </a:lnTo>
                  <a:lnTo>
                    <a:pt x="0" y="1387571"/>
                  </a:lnTo>
                  <a:lnTo>
                    <a:pt x="0" y="0"/>
                  </a:lnTo>
                  <a:close/>
                </a:path>
              </a:pathLst>
            </a:custGeom>
            <a:blipFill>
              <a:blip r:embed="rId6"/>
              <a:stretch>
                <a:fillRect t="-111659" r="-173191" b="-138191"/>
              </a:stretch>
            </a:blipFill>
          </p:spPr>
          <p:txBody>
            <a:bodyPr/>
            <a:lstStyle/>
            <a:p>
              <a:endParaRPr lang="fr-FR"/>
            </a:p>
          </p:txBody>
        </p:sp>
        <p:sp>
          <p:nvSpPr>
            <p:cNvPr id="22" name="Freeform 22"/>
            <p:cNvSpPr/>
            <p:nvPr/>
          </p:nvSpPr>
          <p:spPr>
            <a:xfrm>
              <a:off x="240523" y="2268401"/>
              <a:ext cx="7138898" cy="1290121"/>
            </a:xfrm>
            <a:custGeom>
              <a:avLst/>
              <a:gdLst/>
              <a:ahLst/>
              <a:cxnLst/>
              <a:rect l="l" t="t" r="r" b="b"/>
              <a:pathLst>
                <a:path w="7138898" h="1290121">
                  <a:moveTo>
                    <a:pt x="0" y="0"/>
                  </a:moveTo>
                  <a:lnTo>
                    <a:pt x="7138898" y="0"/>
                  </a:lnTo>
                  <a:lnTo>
                    <a:pt x="7138898" y="1290120"/>
                  </a:lnTo>
                  <a:lnTo>
                    <a:pt x="0" y="1290120"/>
                  </a:lnTo>
                  <a:lnTo>
                    <a:pt x="0" y="0"/>
                  </a:lnTo>
                  <a:close/>
                </a:path>
              </a:pathLst>
            </a:custGeom>
            <a:blipFill>
              <a:blip r:embed="rId6"/>
              <a:stretch>
                <a:fillRect t="-927" r="-174773" b="-286790"/>
              </a:stretch>
            </a:blipFill>
          </p:spPr>
          <p:txBody>
            <a:bodyPr/>
            <a:lstStyle/>
            <a:p>
              <a:endParaRPr lang="fr-FR"/>
            </a:p>
          </p:txBody>
        </p:sp>
        <p:sp>
          <p:nvSpPr>
            <p:cNvPr id="23" name="Freeform 23"/>
            <p:cNvSpPr/>
            <p:nvPr/>
          </p:nvSpPr>
          <p:spPr>
            <a:xfrm rot="5400000">
              <a:off x="5959882" y="4050949"/>
              <a:ext cx="3896127" cy="1345787"/>
            </a:xfrm>
            <a:custGeom>
              <a:avLst/>
              <a:gdLst/>
              <a:ahLst/>
              <a:cxnLst/>
              <a:rect l="l" t="t" r="r" b="b"/>
              <a:pathLst>
                <a:path w="3896127" h="1345787">
                  <a:moveTo>
                    <a:pt x="0" y="0"/>
                  </a:moveTo>
                  <a:lnTo>
                    <a:pt x="3896128" y="0"/>
                  </a:lnTo>
                  <a:lnTo>
                    <a:pt x="3896128" y="1345787"/>
                  </a:lnTo>
                  <a:lnTo>
                    <a:pt x="0" y="134578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4" name="Freeform 24"/>
            <p:cNvSpPr/>
            <p:nvPr/>
          </p:nvSpPr>
          <p:spPr>
            <a:xfrm>
              <a:off x="12831492" y="4611862"/>
              <a:ext cx="1282088" cy="308770"/>
            </a:xfrm>
            <a:custGeom>
              <a:avLst/>
              <a:gdLst/>
              <a:ahLst/>
              <a:cxnLst/>
              <a:rect l="l" t="t" r="r" b="b"/>
              <a:pathLst>
                <a:path w="1282088" h="308770">
                  <a:moveTo>
                    <a:pt x="0" y="0"/>
                  </a:moveTo>
                  <a:lnTo>
                    <a:pt x="1282088" y="0"/>
                  </a:lnTo>
                  <a:lnTo>
                    <a:pt x="1282088" y="308769"/>
                  </a:lnTo>
                  <a:lnTo>
                    <a:pt x="0" y="30876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25" name="Group 25"/>
            <p:cNvGrpSpPr/>
            <p:nvPr/>
          </p:nvGrpSpPr>
          <p:grpSpPr>
            <a:xfrm>
              <a:off x="0" y="1213219"/>
              <a:ext cx="7907946" cy="7502665"/>
              <a:chOff x="0" y="0"/>
              <a:chExt cx="925667" cy="878227"/>
            </a:xfrm>
          </p:grpSpPr>
          <p:sp>
            <p:nvSpPr>
              <p:cNvPr id="26" name="Freeform 26"/>
              <p:cNvSpPr/>
              <p:nvPr/>
            </p:nvSpPr>
            <p:spPr>
              <a:xfrm>
                <a:off x="0" y="0"/>
                <a:ext cx="925667" cy="878227"/>
              </a:xfrm>
              <a:custGeom>
                <a:avLst/>
                <a:gdLst/>
                <a:ahLst/>
                <a:cxnLst/>
                <a:rect l="l" t="t" r="r" b="b"/>
                <a:pathLst>
                  <a:path w="925667" h="878227">
                    <a:moveTo>
                      <a:pt x="61351" y="0"/>
                    </a:moveTo>
                    <a:lnTo>
                      <a:pt x="864316" y="0"/>
                    </a:lnTo>
                    <a:cubicBezTo>
                      <a:pt x="898199" y="0"/>
                      <a:pt x="925667" y="27468"/>
                      <a:pt x="925667" y="61351"/>
                    </a:cubicBezTo>
                    <a:lnTo>
                      <a:pt x="925667" y="816876"/>
                    </a:lnTo>
                    <a:cubicBezTo>
                      <a:pt x="925667" y="833147"/>
                      <a:pt x="919203" y="848752"/>
                      <a:pt x="907698" y="860258"/>
                    </a:cubicBezTo>
                    <a:cubicBezTo>
                      <a:pt x="896192" y="871763"/>
                      <a:pt x="880587" y="878227"/>
                      <a:pt x="864316" y="878227"/>
                    </a:cubicBezTo>
                    <a:lnTo>
                      <a:pt x="61351" y="878227"/>
                    </a:lnTo>
                    <a:cubicBezTo>
                      <a:pt x="45080" y="878227"/>
                      <a:pt x="29475" y="871763"/>
                      <a:pt x="17969" y="860258"/>
                    </a:cubicBezTo>
                    <a:cubicBezTo>
                      <a:pt x="6464" y="848752"/>
                      <a:pt x="0" y="833147"/>
                      <a:pt x="0" y="816876"/>
                    </a:cubicBezTo>
                    <a:lnTo>
                      <a:pt x="0" y="61351"/>
                    </a:lnTo>
                    <a:cubicBezTo>
                      <a:pt x="0" y="45080"/>
                      <a:pt x="6464" y="29475"/>
                      <a:pt x="17969" y="17969"/>
                    </a:cubicBezTo>
                    <a:cubicBezTo>
                      <a:pt x="29475" y="6464"/>
                      <a:pt x="45080" y="0"/>
                      <a:pt x="61351" y="0"/>
                    </a:cubicBezTo>
                    <a:close/>
                  </a:path>
                </a:pathLst>
              </a:custGeom>
              <a:ln w="38100" cap="rnd">
                <a:solidFill>
                  <a:srgbClr val="000000"/>
                </a:solidFill>
                <a:prstDash val="sysDot"/>
                <a:round/>
              </a:ln>
            </p:spPr>
            <p:txBody>
              <a:bodyPr/>
              <a:lstStyle/>
              <a:p>
                <a:endParaRPr lang="fr-FR"/>
              </a:p>
            </p:txBody>
          </p:sp>
          <p:sp>
            <p:nvSpPr>
              <p:cNvPr id="27" name="TextBox 27"/>
              <p:cNvSpPr txBox="1"/>
              <p:nvPr/>
            </p:nvSpPr>
            <p:spPr>
              <a:xfrm>
                <a:off x="0" y="0"/>
                <a:ext cx="925667" cy="878227"/>
              </a:xfrm>
              <a:prstGeom prst="rect">
                <a:avLst/>
              </a:prstGeom>
            </p:spPr>
            <p:txBody>
              <a:bodyPr lIns="50800" tIns="50800" rIns="50800" bIns="50800" rtlCol="0" anchor="ctr"/>
              <a:lstStyle/>
              <a:p>
                <a:pPr algn="ctr">
                  <a:lnSpc>
                    <a:spcPts val="3120"/>
                  </a:lnSpc>
                </a:pPr>
                <a:endParaRPr/>
              </a:p>
            </p:txBody>
          </p:sp>
        </p:grpSp>
        <p:grpSp>
          <p:nvGrpSpPr>
            <p:cNvPr id="28" name="Group 28"/>
            <p:cNvGrpSpPr/>
            <p:nvPr/>
          </p:nvGrpSpPr>
          <p:grpSpPr>
            <a:xfrm>
              <a:off x="14057133" y="0"/>
              <a:ext cx="9175025" cy="9232402"/>
              <a:chOff x="0" y="0"/>
              <a:chExt cx="1073986" cy="1080702"/>
            </a:xfrm>
          </p:grpSpPr>
          <p:sp>
            <p:nvSpPr>
              <p:cNvPr id="29" name="Freeform 29"/>
              <p:cNvSpPr/>
              <p:nvPr/>
            </p:nvSpPr>
            <p:spPr>
              <a:xfrm>
                <a:off x="0" y="0"/>
                <a:ext cx="1073986" cy="1080702"/>
              </a:xfrm>
              <a:custGeom>
                <a:avLst/>
                <a:gdLst/>
                <a:ahLst/>
                <a:cxnLst/>
                <a:rect l="l" t="t" r="r" b="b"/>
                <a:pathLst>
                  <a:path w="1073986" h="1080702">
                    <a:moveTo>
                      <a:pt x="52878" y="0"/>
                    </a:moveTo>
                    <a:lnTo>
                      <a:pt x="1021107" y="0"/>
                    </a:lnTo>
                    <a:cubicBezTo>
                      <a:pt x="1035131" y="0"/>
                      <a:pt x="1048581" y="5571"/>
                      <a:pt x="1058498" y="15488"/>
                    </a:cubicBezTo>
                    <a:cubicBezTo>
                      <a:pt x="1068415" y="25404"/>
                      <a:pt x="1073986" y="38854"/>
                      <a:pt x="1073986" y="52878"/>
                    </a:cubicBezTo>
                    <a:lnTo>
                      <a:pt x="1073986" y="1027823"/>
                    </a:lnTo>
                    <a:cubicBezTo>
                      <a:pt x="1073986" y="1057027"/>
                      <a:pt x="1050311" y="1080702"/>
                      <a:pt x="1021107" y="1080702"/>
                    </a:cubicBezTo>
                    <a:lnTo>
                      <a:pt x="52878" y="1080702"/>
                    </a:lnTo>
                    <a:cubicBezTo>
                      <a:pt x="38854" y="1080702"/>
                      <a:pt x="25404" y="1075131"/>
                      <a:pt x="15488" y="1065214"/>
                    </a:cubicBezTo>
                    <a:cubicBezTo>
                      <a:pt x="5571" y="1055297"/>
                      <a:pt x="0" y="1041848"/>
                      <a:pt x="0" y="1027823"/>
                    </a:cubicBezTo>
                    <a:lnTo>
                      <a:pt x="0" y="52878"/>
                    </a:lnTo>
                    <a:cubicBezTo>
                      <a:pt x="0" y="38854"/>
                      <a:pt x="5571" y="25404"/>
                      <a:pt x="15488" y="15488"/>
                    </a:cubicBezTo>
                    <a:cubicBezTo>
                      <a:pt x="25404" y="5571"/>
                      <a:pt x="38854" y="0"/>
                      <a:pt x="52878" y="0"/>
                    </a:cubicBezTo>
                    <a:close/>
                  </a:path>
                </a:pathLst>
              </a:custGeom>
              <a:ln w="38100" cap="rnd">
                <a:solidFill>
                  <a:srgbClr val="000000"/>
                </a:solidFill>
                <a:prstDash val="sysDot"/>
                <a:round/>
              </a:ln>
            </p:spPr>
            <p:txBody>
              <a:bodyPr/>
              <a:lstStyle/>
              <a:p>
                <a:endParaRPr lang="fr-FR"/>
              </a:p>
            </p:txBody>
          </p:sp>
          <p:sp>
            <p:nvSpPr>
              <p:cNvPr id="30" name="TextBox 30"/>
              <p:cNvSpPr txBox="1"/>
              <p:nvPr/>
            </p:nvSpPr>
            <p:spPr>
              <a:xfrm>
                <a:off x="0" y="0"/>
                <a:ext cx="1073986" cy="1080702"/>
              </a:xfrm>
              <a:prstGeom prst="rect">
                <a:avLst/>
              </a:prstGeom>
            </p:spPr>
            <p:txBody>
              <a:bodyPr lIns="50800" tIns="50800" rIns="50800" bIns="50800" rtlCol="0" anchor="ctr"/>
              <a:lstStyle/>
              <a:p>
                <a:pPr algn="ctr">
                  <a:lnSpc>
                    <a:spcPts val="3120"/>
                  </a:lnSpc>
                </a:pPr>
                <a:endParaRPr/>
              </a:p>
            </p:txBody>
          </p:sp>
        </p:grpSp>
        <p:grpSp>
          <p:nvGrpSpPr>
            <p:cNvPr id="31" name="Group 31"/>
            <p:cNvGrpSpPr/>
            <p:nvPr/>
          </p:nvGrpSpPr>
          <p:grpSpPr>
            <a:xfrm>
              <a:off x="722987" y="6117978"/>
              <a:ext cx="6173968" cy="956970"/>
              <a:chOff x="0" y="0"/>
              <a:chExt cx="1219549" cy="189031"/>
            </a:xfrm>
          </p:grpSpPr>
          <p:sp>
            <p:nvSpPr>
              <p:cNvPr id="32" name="Freeform 32"/>
              <p:cNvSpPr/>
              <p:nvPr/>
            </p:nvSpPr>
            <p:spPr>
              <a:xfrm>
                <a:off x="0" y="0"/>
                <a:ext cx="1219549" cy="189031"/>
              </a:xfrm>
              <a:custGeom>
                <a:avLst/>
                <a:gdLst/>
                <a:ahLst/>
                <a:cxnLst/>
                <a:rect l="l" t="t" r="r" b="b"/>
                <a:pathLst>
                  <a:path w="1219549" h="189031">
                    <a:moveTo>
                      <a:pt x="28423" y="0"/>
                    </a:moveTo>
                    <a:lnTo>
                      <a:pt x="1191126" y="0"/>
                    </a:lnTo>
                    <a:cubicBezTo>
                      <a:pt x="1206824" y="0"/>
                      <a:pt x="1219549" y="12725"/>
                      <a:pt x="1219549" y="28423"/>
                    </a:cubicBezTo>
                    <a:lnTo>
                      <a:pt x="1219549" y="160608"/>
                    </a:lnTo>
                    <a:cubicBezTo>
                      <a:pt x="1219549" y="176306"/>
                      <a:pt x="1206824" y="189031"/>
                      <a:pt x="1191126" y="189031"/>
                    </a:cubicBezTo>
                    <a:lnTo>
                      <a:pt x="28423" y="189031"/>
                    </a:lnTo>
                    <a:cubicBezTo>
                      <a:pt x="12725" y="189031"/>
                      <a:pt x="0" y="176306"/>
                      <a:pt x="0" y="160608"/>
                    </a:cubicBezTo>
                    <a:lnTo>
                      <a:pt x="0" y="28423"/>
                    </a:lnTo>
                    <a:cubicBezTo>
                      <a:pt x="0" y="12725"/>
                      <a:pt x="12725" y="0"/>
                      <a:pt x="28423" y="0"/>
                    </a:cubicBezTo>
                    <a:close/>
                  </a:path>
                </a:pathLst>
              </a:custGeom>
              <a:solidFill>
                <a:srgbClr val="E5DFEB"/>
              </a:solidFill>
              <a:ln w="38100" cap="sq">
                <a:solidFill>
                  <a:srgbClr val="E5DFEB"/>
                </a:solidFill>
                <a:prstDash val="dash"/>
                <a:miter/>
              </a:ln>
            </p:spPr>
            <p:txBody>
              <a:bodyPr/>
              <a:lstStyle/>
              <a:p>
                <a:endParaRPr lang="fr-FR"/>
              </a:p>
            </p:txBody>
          </p:sp>
          <p:sp>
            <p:nvSpPr>
              <p:cNvPr id="33" name="TextBox 33"/>
              <p:cNvSpPr txBox="1"/>
              <p:nvPr/>
            </p:nvSpPr>
            <p:spPr>
              <a:xfrm>
                <a:off x="0" y="0"/>
                <a:ext cx="1219549" cy="189031"/>
              </a:xfrm>
              <a:prstGeom prst="rect">
                <a:avLst/>
              </a:prstGeom>
            </p:spPr>
            <p:txBody>
              <a:bodyPr lIns="50800" tIns="50800" rIns="50800" bIns="50800" rtlCol="0" anchor="ctr"/>
              <a:lstStyle/>
              <a:p>
                <a:pPr algn="ctr">
                  <a:lnSpc>
                    <a:spcPts val="2879"/>
                  </a:lnSpc>
                </a:pPr>
                <a:endParaRPr/>
              </a:p>
            </p:txBody>
          </p:sp>
        </p:grpSp>
        <p:sp>
          <p:nvSpPr>
            <p:cNvPr id="34" name="TextBox 34"/>
            <p:cNvSpPr txBox="1"/>
            <p:nvPr/>
          </p:nvSpPr>
          <p:spPr>
            <a:xfrm>
              <a:off x="722987" y="6110598"/>
              <a:ext cx="5957366" cy="973344"/>
            </a:xfrm>
            <a:prstGeom prst="rect">
              <a:avLst/>
            </a:prstGeom>
          </p:spPr>
          <p:txBody>
            <a:bodyPr lIns="0" tIns="0" rIns="0" bIns="0" rtlCol="0" anchor="t">
              <a:spAutoFit/>
            </a:bodyPr>
            <a:lstStyle/>
            <a:p>
              <a:pPr algn="ctr" rtl="1">
                <a:lnSpc>
                  <a:spcPts val="2880"/>
                </a:lnSpc>
              </a:pPr>
              <a:r>
                <a:rPr lang="ar-EG" sz="2057" b="1" dirty="0">
                  <a:solidFill>
                    <a:srgbClr val="000000"/>
                  </a:solidFill>
                  <a:latin typeface="IBM Plex Sans Arabic"/>
                  <a:ea typeface="IBM Plex Sans Arabic"/>
                  <a:cs typeface="IBM Plex Sans Arabic"/>
                  <a:sym typeface="IBM Plex Sans Arabic"/>
                  <a:rtl/>
                </a:rPr>
                <a:t>تقويم درجة التحكم في الكفايات</a:t>
              </a:r>
            </a:p>
            <a:p>
              <a:pPr algn="ctr" rtl="1">
                <a:lnSpc>
                  <a:spcPts val="2880"/>
                </a:lnSpc>
              </a:pPr>
              <a:r>
                <a:rPr lang="ar-EG" sz="2057" b="1" dirty="0">
                  <a:latin typeface="IBM Plex Sans Arabic"/>
                  <a:ea typeface="IBM Plex Sans Arabic"/>
                  <a:cs typeface="IBM Plex Sans Arabic"/>
                  <a:sym typeface="IBM Plex Sans Arabic"/>
                  <a:rtl/>
                </a:rPr>
                <a:t> (المراحل الست)</a:t>
              </a:r>
            </a:p>
          </p:txBody>
        </p:sp>
      </p:grpSp>
      <p:sp>
        <p:nvSpPr>
          <p:cNvPr id="35" name="TextBox 19">
            <a:extLst>
              <a:ext uri="{FF2B5EF4-FFF2-40B4-BE49-F238E27FC236}">
                <a16:creationId xmlns:a16="http://schemas.microsoft.com/office/drawing/2014/main" id="{CD5857E4-1AA9-CDA8-0B0E-17E9C3432770}"/>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36" name="TextBox 15">
            <a:extLst>
              <a:ext uri="{FF2B5EF4-FFF2-40B4-BE49-F238E27FC236}">
                <a16:creationId xmlns:a16="http://schemas.microsoft.com/office/drawing/2014/main" id="{777F955C-F1EB-67D5-3A22-51CB665446D1}"/>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41" name="Freeform 22">
            <a:extLst>
              <a:ext uri="{FF2B5EF4-FFF2-40B4-BE49-F238E27FC236}">
                <a16:creationId xmlns:a16="http://schemas.microsoft.com/office/drawing/2014/main" id="{E3E670DE-5613-4CB5-7E3D-41EAF5861B50}"/>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42" name="TextBox 13">
            <a:extLst>
              <a:ext uri="{FF2B5EF4-FFF2-40B4-BE49-F238E27FC236}">
                <a16:creationId xmlns:a16="http://schemas.microsoft.com/office/drawing/2014/main" id="{1BE82072-3571-E657-70A3-54D72A85219A}"/>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التتبع والتقويم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05DC3EF-5658-567B-3E06-8B4B4ECEF1A0}"/>
              </a:ext>
            </a:extLst>
          </p:cNvPr>
          <p:cNvSpPr/>
          <p:nvPr/>
        </p:nvSpPr>
        <p:spPr>
          <a:xfrm>
            <a:off x="-189729" y="-56528"/>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1" name="Group 11"/>
          <p:cNvGrpSpPr>
            <a:grpSpLocks noChangeAspect="1"/>
          </p:cNvGrpSpPr>
          <p:nvPr/>
        </p:nvGrpSpPr>
        <p:grpSpPr>
          <a:xfrm>
            <a:off x="1390089" y="3889376"/>
            <a:ext cx="3203483" cy="3867328"/>
            <a:chOff x="0" y="0"/>
            <a:chExt cx="6116320" cy="7383780"/>
          </a:xfrm>
        </p:grpSpPr>
        <p:sp>
          <p:nvSpPr>
            <p:cNvPr id="12" name="Freeform 12"/>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6"/>
              <a:stretch>
                <a:fillRect l="-65266" r="-65266"/>
              </a:stretch>
            </a:blipFill>
          </p:spPr>
          <p:txBody>
            <a:bodyPr/>
            <a:lstStyle/>
            <a:p>
              <a:endParaRPr lang="fr-FR"/>
            </a:p>
          </p:txBody>
        </p:sp>
        <p:sp>
          <p:nvSpPr>
            <p:cNvPr id="13" name="Freeform 13"/>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grpSp>
        <p:nvGrpSpPr>
          <p:cNvPr id="14" name="Group 14"/>
          <p:cNvGrpSpPr>
            <a:grpSpLocks noChangeAspect="1"/>
          </p:cNvGrpSpPr>
          <p:nvPr/>
        </p:nvGrpSpPr>
        <p:grpSpPr>
          <a:xfrm>
            <a:off x="7611284" y="3779183"/>
            <a:ext cx="3203483" cy="3867328"/>
            <a:chOff x="0" y="0"/>
            <a:chExt cx="6116320" cy="7383780"/>
          </a:xfrm>
        </p:grpSpPr>
        <p:sp>
          <p:nvSpPr>
            <p:cNvPr id="15" name="Freeform 15"/>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7"/>
              <a:stretch>
                <a:fillRect l="-35408" r="-35408"/>
              </a:stretch>
            </a:blipFill>
          </p:spPr>
          <p:txBody>
            <a:bodyPr/>
            <a:lstStyle/>
            <a:p>
              <a:endParaRPr lang="fr-FR"/>
            </a:p>
          </p:txBody>
        </p:sp>
        <p:sp>
          <p:nvSpPr>
            <p:cNvPr id="16" name="Freeform 16"/>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grpSp>
        <p:nvGrpSpPr>
          <p:cNvPr id="17" name="Group 17"/>
          <p:cNvGrpSpPr>
            <a:grpSpLocks noChangeAspect="1"/>
          </p:cNvGrpSpPr>
          <p:nvPr/>
        </p:nvGrpSpPr>
        <p:grpSpPr>
          <a:xfrm>
            <a:off x="13471857" y="3808318"/>
            <a:ext cx="3203483" cy="3867328"/>
            <a:chOff x="0" y="0"/>
            <a:chExt cx="6116320" cy="7383780"/>
          </a:xfrm>
        </p:grpSpPr>
        <p:sp>
          <p:nvSpPr>
            <p:cNvPr id="18" name="Freeform 18"/>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8"/>
              <a:stretch>
                <a:fillRect l="-33461" r="-33461"/>
              </a:stretch>
            </a:blipFill>
          </p:spPr>
          <p:txBody>
            <a:bodyPr/>
            <a:lstStyle/>
            <a:p>
              <a:endParaRPr lang="fr-FR"/>
            </a:p>
          </p:txBody>
        </p:sp>
        <p:sp>
          <p:nvSpPr>
            <p:cNvPr id="19" name="Freeform 19"/>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sp>
        <p:nvSpPr>
          <p:cNvPr id="20" name="Freeform 20"/>
          <p:cNvSpPr/>
          <p:nvPr/>
        </p:nvSpPr>
        <p:spPr>
          <a:xfrm rot="21411816">
            <a:off x="738224" y="6057900"/>
            <a:ext cx="4469879" cy="2717981"/>
          </a:xfrm>
          <a:custGeom>
            <a:avLst/>
            <a:gdLst/>
            <a:ahLst/>
            <a:cxnLst/>
            <a:rect l="l" t="t" r="r" b="b"/>
            <a:pathLst>
              <a:path w="4469879" h="1994684">
                <a:moveTo>
                  <a:pt x="0" y="0"/>
                </a:moveTo>
                <a:lnTo>
                  <a:pt x="4469879" y="0"/>
                </a:lnTo>
                <a:lnTo>
                  <a:pt x="4469879" y="1994684"/>
                </a:lnTo>
                <a:lnTo>
                  <a:pt x="0" y="199468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1" name="Freeform 21"/>
          <p:cNvSpPr/>
          <p:nvPr/>
        </p:nvSpPr>
        <p:spPr>
          <a:xfrm>
            <a:off x="6843002" y="5904042"/>
            <a:ext cx="4567729" cy="2871839"/>
          </a:xfrm>
          <a:custGeom>
            <a:avLst/>
            <a:gdLst/>
            <a:ahLst/>
            <a:cxnLst/>
            <a:rect l="l" t="t" r="r" b="b"/>
            <a:pathLst>
              <a:path w="4567729" h="2038349">
                <a:moveTo>
                  <a:pt x="0" y="0"/>
                </a:moveTo>
                <a:lnTo>
                  <a:pt x="4567728" y="0"/>
                </a:lnTo>
                <a:lnTo>
                  <a:pt x="4567728" y="2038349"/>
                </a:lnTo>
                <a:lnTo>
                  <a:pt x="0" y="203834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2" name="Freeform 22"/>
          <p:cNvSpPr/>
          <p:nvPr/>
        </p:nvSpPr>
        <p:spPr>
          <a:xfrm>
            <a:off x="12887897" y="6020787"/>
            <a:ext cx="4371403" cy="2871839"/>
          </a:xfrm>
          <a:custGeom>
            <a:avLst/>
            <a:gdLst/>
            <a:ahLst/>
            <a:cxnLst/>
            <a:rect l="l" t="t" r="r" b="b"/>
            <a:pathLst>
              <a:path w="4371403" h="1950738">
                <a:moveTo>
                  <a:pt x="0" y="0"/>
                </a:moveTo>
                <a:lnTo>
                  <a:pt x="4371403" y="0"/>
                </a:lnTo>
                <a:lnTo>
                  <a:pt x="4371403" y="1950739"/>
                </a:lnTo>
                <a:lnTo>
                  <a:pt x="0" y="195073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26" name="TextBox 26"/>
          <p:cNvSpPr txBox="1"/>
          <p:nvPr/>
        </p:nvSpPr>
        <p:spPr>
          <a:xfrm>
            <a:off x="1067331" y="6825327"/>
            <a:ext cx="3663299" cy="1661993"/>
          </a:xfrm>
          <a:prstGeom prst="rect">
            <a:avLst/>
          </a:prstGeom>
        </p:spPr>
        <p:txBody>
          <a:bodyPr lIns="0" tIns="0" rIns="0" bIns="0" rtlCol="0" anchor="t">
            <a:spAutoFit/>
          </a:bodyPr>
          <a:lstStyle/>
          <a:p>
            <a:pPr algn="ctr" rtl="1"/>
            <a:r>
              <a:rPr lang="ar-EG" sz="3600" dirty="0">
                <a:latin typeface="Microsoft Uighur" panose="02000000000000000000" pitchFamily="2" charset="-78"/>
                <a:ea typeface="IBM Plex Sans Arabic"/>
                <a:cs typeface="Microsoft Uighur" panose="02000000000000000000" pitchFamily="2" charset="-78"/>
                <a:sym typeface="IBM Plex Sans Arabic"/>
                <a:rtl/>
              </a:rPr>
              <a:t>الانتقال من هاجس التغطية الكمية الى منطق التحكم</a:t>
            </a:r>
          </a:p>
          <a:p>
            <a:pPr algn="ctr" rtl="1"/>
            <a:endParaRPr lang="ar-EG" sz="3600"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7" name="TextBox 27"/>
          <p:cNvSpPr txBox="1"/>
          <p:nvPr/>
        </p:nvSpPr>
        <p:spPr>
          <a:xfrm>
            <a:off x="7148916" y="6603466"/>
            <a:ext cx="3955899" cy="2215991"/>
          </a:xfrm>
          <a:prstGeom prst="rect">
            <a:avLst/>
          </a:prstGeom>
        </p:spPr>
        <p:txBody>
          <a:bodyPr lIns="0" tIns="0" rIns="0" bIns="0" rtlCol="0" anchor="t">
            <a:spAutoFit/>
          </a:bodyPr>
          <a:lstStyle/>
          <a:p>
            <a:pPr algn="ctr" rtl="1"/>
            <a:r>
              <a:rPr lang="ar-EG" sz="3600" dirty="0">
                <a:latin typeface="Microsoft Uighur" panose="02000000000000000000" pitchFamily="2" charset="-78"/>
                <a:ea typeface="IBM Plex Sans Arabic"/>
                <a:cs typeface="Microsoft Uighur" panose="02000000000000000000" pitchFamily="2" charset="-78"/>
                <a:sym typeface="IBM Plex Sans Arabic"/>
                <a:rtl/>
              </a:rPr>
              <a:t>ملف الكفايات (على مسار) يحدد ما يجب على المتعلم تعلمه ويحصر بدقة الأهداف المتوخاة</a:t>
            </a:r>
          </a:p>
          <a:p>
            <a:pPr algn="ctr" rtl="1"/>
            <a:endParaRPr lang="ar-EG" sz="3600"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TextBox 28"/>
          <p:cNvSpPr txBox="1"/>
          <p:nvPr/>
        </p:nvSpPr>
        <p:spPr>
          <a:xfrm>
            <a:off x="13258665" y="6734744"/>
            <a:ext cx="3629866" cy="2215991"/>
          </a:xfrm>
          <a:prstGeom prst="rect">
            <a:avLst/>
          </a:prstGeom>
        </p:spPr>
        <p:txBody>
          <a:bodyPr lIns="0" tIns="0" rIns="0" bIns="0" rtlCol="0" anchor="t">
            <a:spAutoFit/>
          </a:bodyPr>
          <a:lstStyle/>
          <a:p>
            <a:pPr algn="ctr" rtl="1"/>
            <a:r>
              <a:rPr lang="ar-EG" sz="3600" dirty="0">
                <a:latin typeface="Microsoft Uighur" panose="02000000000000000000" pitchFamily="2" charset="-78"/>
                <a:ea typeface="IBM Plex Sans Arabic"/>
                <a:cs typeface="Microsoft Uighur" panose="02000000000000000000" pitchFamily="2" charset="-78"/>
                <a:sym typeface="IBM Plex Sans Arabic"/>
                <a:rtl/>
              </a:rPr>
              <a:t>بيانات التقويم تسجل بشكل متزامن على مسار ويجري استثمارها بانتظام</a:t>
            </a:r>
          </a:p>
          <a:p>
            <a:pPr algn="ctr" rtl="1"/>
            <a:endParaRPr lang="ar-EG" sz="3600"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9" name="TextBox 19">
            <a:extLst>
              <a:ext uri="{FF2B5EF4-FFF2-40B4-BE49-F238E27FC236}">
                <a16:creationId xmlns:a16="http://schemas.microsoft.com/office/drawing/2014/main" id="{AFBDC376-F8CD-CDCA-092D-2B1390392225}"/>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30" name="TextBox 15">
            <a:extLst>
              <a:ext uri="{FF2B5EF4-FFF2-40B4-BE49-F238E27FC236}">
                <a16:creationId xmlns:a16="http://schemas.microsoft.com/office/drawing/2014/main" id="{0A065691-1237-779C-3035-AF836DC6C7C2}"/>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5" name="Freeform 22">
            <a:extLst>
              <a:ext uri="{FF2B5EF4-FFF2-40B4-BE49-F238E27FC236}">
                <a16:creationId xmlns:a16="http://schemas.microsoft.com/office/drawing/2014/main" id="{7DC3CBD5-A4EB-E3ED-93DA-D319E335F972}"/>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38" name="TextBox 13">
            <a:extLst>
              <a:ext uri="{FF2B5EF4-FFF2-40B4-BE49-F238E27FC236}">
                <a16:creationId xmlns:a16="http://schemas.microsoft.com/office/drawing/2014/main" id="{FBCF62E8-E836-2CA6-4195-4C0B235E9161}"/>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التتبع والتقويم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C1B25D9-D914-0F65-DDFC-E96844301403}"/>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2382311" y="2577576"/>
            <a:ext cx="13228278" cy="7031908"/>
          </a:xfrm>
          <a:custGeom>
            <a:avLst/>
            <a:gdLst/>
            <a:ahLst/>
            <a:cxnLst/>
            <a:rect l="l" t="t" r="r" b="b"/>
            <a:pathLst>
              <a:path w="11725464" h="7973315">
                <a:moveTo>
                  <a:pt x="0" y="0"/>
                </a:moveTo>
                <a:lnTo>
                  <a:pt x="11725464" y="0"/>
                </a:lnTo>
                <a:lnTo>
                  <a:pt x="11725464" y="7973315"/>
                </a:lnTo>
                <a:lnTo>
                  <a:pt x="0" y="79733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5" name="TextBox 15"/>
          <p:cNvSpPr txBox="1"/>
          <p:nvPr/>
        </p:nvSpPr>
        <p:spPr>
          <a:xfrm>
            <a:off x="6701937" y="7730816"/>
            <a:ext cx="4205038" cy="2092881"/>
          </a:xfrm>
          <a:prstGeom prst="rect">
            <a:avLst/>
          </a:prstGeom>
        </p:spPr>
        <p:txBody>
          <a:bodyPr wrap="square" lIns="0" tIns="0" rIns="0" bIns="0" rtlCol="0" anchor="t">
            <a:spAutoFit/>
          </a:bodyPr>
          <a:lstStyle/>
          <a:p>
            <a:pPr algn="ctr" rtl="1">
              <a:lnSpc>
                <a:spcPts val="4129"/>
              </a:lnSpc>
            </a:pPr>
            <a:r>
              <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نظام تتبع استرتيجي</a:t>
            </a:r>
          </a:p>
          <a:p>
            <a:pPr algn="ctr" rtl="1">
              <a:lnSpc>
                <a:spcPts val="4129"/>
              </a:lnSpc>
            </a:pPr>
            <a:r>
              <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(استثمار معقلن للمعطيات</a:t>
            </a:r>
          </a:p>
          <a:p>
            <a:pPr algn="ctr" rtl="1">
              <a:lnSpc>
                <a:spcPts val="4129"/>
              </a:lnSpc>
            </a:pPr>
            <a:r>
              <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و اتخاد القرارات الاستراتيجية) </a:t>
            </a:r>
          </a:p>
          <a:p>
            <a:pPr algn="r" rtl="1">
              <a:lnSpc>
                <a:spcPts val="3646"/>
              </a:lnSpc>
            </a:pPr>
            <a:endPar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6" name="TextBox 16"/>
          <p:cNvSpPr txBox="1"/>
          <p:nvPr/>
        </p:nvSpPr>
        <p:spPr>
          <a:xfrm>
            <a:off x="12305517" y="7112064"/>
            <a:ext cx="2906439" cy="1759456"/>
          </a:xfrm>
          <a:prstGeom prst="rect">
            <a:avLst/>
          </a:prstGeom>
        </p:spPr>
        <p:txBody>
          <a:bodyPr lIns="0" tIns="0" rIns="0" bIns="0" rtlCol="0" anchor="t">
            <a:spAutoFit/>
          </a:bodyPr>
          <a:lstStyle/>
          <a:p>
            <a:pPr algn="ctr" rtl="1">
              <a:lnSpc>
                <a:spcPts val="4439"/>
              </a:lnSpc>
            </a:pPr>
            <a:r>
              <a:rPr lang="ar-EG" sz="5400" dirty="0">
                <a:latin typeface="Microsoft Uighur" panose="02000000000000000000" pitchFamily="2" charset="-78"/>
                <a:ea typeface="IBM Plex Sans Arabic"/>
                <a:cs typeface="Microsoft Uighur" panose="02000000000000000000" pitchFamily="2" charset="-78"/>
                <a:sym typeface="IBM Plex Sans Arabic"/>
                <a:rtl/>
              </a:rPr>
              <a:t>تقويمات تكوينية مندمجة داخلية وخارجية</a:t>
            </a:r>
          </a:p>
        </p:txBody>
      </p:sp>
      <p:sp>
        <p:nvSpPr>
          <p:cNvPr id="17" name="TextBox 17"/>
          <p:cNvSpPr txBox="1"/>
          <p:nvPr/>
        </p:nvSpPr>
        <p:spPr>
          <a:xfrm>
            <a:off x="9356686" y="4269246"/>
            <a:ext cx="3127473" cy="1195199"/>
          </a:xfrm>
          <a:prstGeom prst="rect">
            <a:avLst/>
          </a:prstGeom>
        </p:spPr>
        <p:txBody>
          <a:bodyPr wrap="square" lIns="0" tIns="0" rIns="0" bIns="0" rtlCol="0" anchor="t">
            <a:spAutoFit/>
          </a:bodyPr>
          <a:lstStyle/>
          <a:p>
            <a:pPr algn="ctr" rtl="1">
              <a:lnSpc>
                <a:spcPts val="4439"/>
              </a:lnSpc>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نظام تتبع خاص بفترة إرساء الموارد </a:t>
            </a:r>
            <a:endParaRPr lang="ar-MA"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8" name="TextBox 18"/>
          <p:cNvSpPr txBox="1"/>
          <p:nvPr/>
        </p:nvSpPr>
        <p:spPr>
          <a:xfrm>
            <a:off x="1520116" y="7112064"/>
            <a:ext cx="3127474" cy="2323713"/>
          </a:xfrm>
          <a:prstGeom prst="rect">
            <a:avLst/>
          </a:prstGeom>
        </p:spPr>
        <p:txBody>
          <a:bodyPr lIns="0" tIns="0" rIns="0" bIns="0" rtlCol="0" anchor="t">
            <a:spAutoFit/>
          </a:bodyPr>
          <a:lstStyle/>
          <a:p>
            <a:pPr algn="ctr" rtl="1">
              <a:lnSpc>
                <a:spcPts val="4439"/>
              </a:lnSpc>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نظام تحقق مستمر من الأهداف وتتبع مندمج للأداء</a:t>
            </a:r>
          </a:p>
          <a:p>
            <a:pPr algn="ctr" rtl="1">
              <a:lnSpc>
                <a:spcPts val="4439"/>
              </a:lnSpc>
            </a:pPr>
            <a:endPar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9" name="TextBox 19"/>
          <p:cNvSpPr txBox="1"/>
          <p:nvPr/>
        </p:nvSpPr>
        <p:spPr>
          <a:xfrm>
            <a:off x="5428082" y="4269246"/>
            <a:ext cx="2847079" cy="1759456"/>
          </a:xfrm>
          <a:prstGeom prst="rect">
            <a:avLst/>
          </a:prstGeom>
        </p:spPr>
        <p:txBody>
          <a:bodyPr lIns="0" tIns="0" rIns="0" bIns="0" rtlCol="0" anchor="t">
            <a:spAutoFit/>
          </a:bodyPr>
          <a:lstStyle/>
          <a:p>
            <a:pPr algn="ctr" rtl="1">
              <a:lnSpc>
                <a:spcPts val="4439"/>
              </a:lnSpc>
            </a:pPr>
            <a:r>
              <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نظام تتبع خاص بفترة الدعم </a:t>
            </a:r>
            <a:endParaRPr lang="ar-MA"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a:p>
            <a:pPr algn="ctr" rtl="1">
              <a:lnSpc>
                <a:spcPts val="4439"/>
              </a:lnSpc>
            </a:pPr>
            <a:endParaRPr lang="ar-EG" sz="54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3" name="TextBox 19">
            <a:extLst>
              <a:ext uri="{FF2B5EF4-FFF2-40B4-BE49-F238E27FC236}">
                <a16:creationId xmlns:a16="http://schemas.microsoft.com/office/drawing/2014/main" id="{58B6CC7A-AF49-DE45-984E-EC37B99E0F24}"/>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20" name="TextBox 15">
            <a:extLst>
              <a:ext uri="{FF2B5EF4-FFF2-40B4-BE49-F238E27FC236}">
                <a16:creationId xmlns:a16="http://schemas.microsoft.com/office/drawing/2014/main" id="{0DEDF184-0F2C-D2B1-38F3-F8E9FD503AC9}"/>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5" name="Freeform 22">
            <a:extLst>
              <a:ext uri="{FF2B5EF4-FFF2-40B4-BE49-F238E27FC236}">
                <a16:creationId xmlns:a16="http://schemas.microsoft.com/office/drawing/2014/main" id="{89237AC4-DE86-F178-C2DA-DC58BFE0C2C0}"/>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27" name="TextBox 13">
            <a:extLst>
              <a:ext uri="{FF2B5EF4-FFF2-40B4-BE49-F238E27FC236}">
                <a16:creationId xmlns:a16="http://schemas.microsoft.com/office/drawing/2014/main" id="{1BCAF14E-D03D-0A18-759C-6C6F0029B792}"/>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التتبع والتقويم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5EA842-76E9-53E8-E50C-17F9F3C35B08}"/>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5">
                <a:alphaModFix amt="42000"/>
              </a:blip>
              <a:stretch>
                <a:fillRect l="-2445" t="-7494" b="-6470"/>
              </a:stretch>
            </a:blipFill>
          </p:spPr>
          <p:txBody>
            <a:bodyPr/>
            <a:lstStyle/>
            <a:p>
              <a:endParaRPr lang="fr-FR"/>
            </a:p>
          </p:txBody>
        </p:sp>
        <p:sp>
          <p:nvSpPr>
            <p:cNvPr id="15" name="Freeform 15"/>
            <p:cNvSpPr/>
            <p:nvPr/>
          </p:nvSpPr>
          <p:spPr>
            <a:xfrm>
              <a:off x="4151860" y="3357802"/>
              <a:ext cx="2831196" cy="1332432"/>
            </a:xfrm>
            <a:custGeom>
              <a:avLst/>
              <a:gdLst/>
              <a:ahLst/>
              <a:cxnLst/>
              <a:rect l="l" t="t" r="r" b="b"/>
              <a:pathLst>
                <a:path w="2831196" h="1332432">
                  <a:moveTo>
                    <a:pt x="0" y="0"/>
                  </a:moveTo>
                  <a:lnTo>
                    <a:pt x="2831196" y="0"/>
                  </a:lnTo>
                  <a:lnTo>
                    <a:pt x="2831196" y="1332432"/>
                  </a:lnTo>
                  <a:lnTo>
                    <a:pt x="0" y="133243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6" name="TextBox 16"/>
            <p:cNvSpPr txBox="1"/>
            <p:nvPr/>
          </p:nvSpPr>
          <p:spPr>
            <a:xfrm>
              <a:off x="4427122" y="3834391"/>
              <a:ext cx="2280673" cy="379254"/>
            </a:xfrm>
            <a:prstGeom prst="rect">
              <a:avLst/>
            </a:prstGeom>
          </p:spPr>
          <p:txBody>
            <a:bodyPr lIns="0" tIns="0" rIns="0" bIns="0" rtlCol="0" anchor="t">
              <a:spAutoFit/>
            </a:bodyPr>
            <a:lstStyle/>
            <a:p>
              <a:pPr algn="r" rtl="1">
                <a:lnSpc>
                  <a:spcPts val="2275"/>
                </a:lnSpc>
              </a:pPr>
              <a:r>
                <a:rPr lang="ar-EG" sz="1896" b="1">
                  <a:solidFill>
                    <a:srgbClr val="FF3131"/>
                  </a:solidFill>
                  <a:latin typeface="IBM Plex Sans Arabic Bold"/>
                  <a:ea typeface="IBM Plex Sans Arabic Bold"/>
                  <a:cs typeface="IBM Plex Sans Arabic Bold"/>
                  <a:sym typeface="IBM Plex Sans Arabic Bold"/>
                  <a:rtl/>
                </a:rPr>
                <a:t>وسائل بيداغوجية</a:t>
              </a:r>
            </a:p>
          </p:txBody>
        </p:sp>
      </p:grpSp>
      <p:sp>
        <p:nvSpPr>
          <p:cNvPr id="17" name="Freeform 17"/>
          <p:cNvSpPr/>
          <p:nvPr/>
        </p:nvSpPr>
        <p:spPr>
          <a:xfrm>
            <a:off x="6553200" y="2518769"/>
            <a:ext cx="3495713" cy="1284675"/>
          </a:xfrm>
          <a:custGeom>
            <a:avLst/>
            <a:gdLst/>
            <a:ahLst/>
            <a:cxnLst/>
            <a:rect l="l" t="t" r="r" b="b"/>
            <a:pathLst>
              <a:path w="3495713" h="1284675">
                <a:moveTo>
                  <a:pt x="0" y="0"/>
                </a:moveTo>
                <a:lnTo>
                  <a:pt x="3495714" y="0"/>
                </a:lnTo>
                <a:lnTo>
                  <a:pt x="3495714" y="1284674"/>
                </a:lnTo>
                <a:lnTo>
                  <a:pt x="0" y="128467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0" name="TextBox 20"/>
          <p:cNvSpPr txBox="1"/>
          <p:nvPr/>
        </p:nvSpPr>
        <p:spPr>
          <a:xfrm>
            <a:off x="6892988" y="2687988"/>
            <a:ext cx="2251012" cy="654025"/>
          </a:xfrm>
          <a:prstGeom prst="rect">
            <a:avLst/>
          </a:prstGeom>
        </p:spPr>
        <p:txBody>
          <a:bodyPr wrap="square" lIns="0" tIns="0" rIns="0" bIns="0" rtlCol="0" anchor="t">
            <a:spAutoFit/>
          </a:bodyPr>
          <a:lstStyle/>
          <a:p>
            <a:pPr algn="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وسائل بيداغوجية</a:t>
            </a:r>
          </a:p>
        </p:txBody>
      </p:sp>
      <p:sp>
        <p:nvSpPr>
          <p:cNvPr id="21" name="Freeform 21"/>
          <p:cNvSpPr/>
          <p:nvPr/>
        </p:nvSpPr>
        <p:spPr>
          <a:xfrm rot="-2814491">
            <a:off x="6408399" y="4093680"/>
            <a:ext cx="2003036" cy="463734"/>
          </a:xfrm>
          <a:custGeom>
            <a:avLst/>
            <a:gdLst/>
            <a:ahLst/>
            <a:cxnLst/>
            <a:rect l="l" t="t" r="r" b="b"/>
            <a:pathLst>
              <a:path w="3226366" h="629141">
                <a:moveTo>
                  <a:pt x="0" y="0"/>
                </a:moveTo>
                <a:lnTo>
                  <a:pt x="3226366" y="0"/>
                </a:lnTo>
                <a:lnTo>
                  <a:pt x="3226366" y="629142"/>
                </a:lnTo>
                <a:lnTo>
                  <a:pt x="0" y="6291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7" name="TextBox 19">
            <a:extLst>
              <a:ext uri="{FF2B5EF4-FFF2-40B4-BE49-F238E27FC236}">
                <a16:creationId xmlns:a16="http://schemas.microsoft.com/office/drawing/2014/main" id="{0FF97D38-2C94-0F35-8B1D-49DE82C8CDE8}"/>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8" name="TextBox 15">
            <a:extLst>
              <a:ext uri="{FF2B5EF4-FFF2-40B4-BE49-F238E27FC236}">
                <a16:creationId xmlns:a16="http://schemas.microsoft.com/office/drawing/2014/main" id="{FD0FF2F8-7F75-DB91-D12D-5D14836BA111}"/>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6BEBC81-0BF5-EA43-3E27-024EC7F0B1E9}"/>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7" name="Group 7"/>
          <p:cNvGrpSpPr>
            <a:grpSpLocks noChangeAspect="1"/>
          </p:cNvGrpSpPr>
          <p:nvPr/>
        </p:nvGrpSpPr>
        <p:grpSpPr>
          <a:xfrm>
            <a:off x="1682160" y="2767204"/>
            <a:ext cx="3203483" cy="3867328"/>
            <a:chOff x="0" y="0"/>
            <a:chExt cx="6116320" cy="7383780"/>
          </a:xfrm>
        </p:grpSpPr>
        <p:sp>
          <p:nvSpPr>
            <p:cNvPr id="8" name="Freeform 8"/>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5"/>
              <a:stretch>
                <a:fillRect t="-3606" b="-3606"/>
              </a:stretch>
            </a:blipFill>
          </p:spPr>
          <p:txBody>
            <a:bodyPr/>
            <a:lstStyle/>
            <a:p>
              <a:endParaRPr lang="fr-FR"/>
            </a:p>
          </p:txBody>
        </p:sp>
        <p:sp>
          <p:nvSpPr>
            <p:cNvPr id="9" name="Freeform 9"/>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grpSp>
        <p:nvGrpSpPr>
          <p:cNvPr id="10" name="Group 10"/>
          <p:cNvGrpSpPr>
            <a:grpSpLocks noChangeAspect="1"/>
          </p:cNvGrpSpPr>
          <p:nvPr/>
        </p:nvGrpSpPr>
        <p:grpSpPr>
          <a:xfrm>
            <a:off x="7488886" y="2855802"/>
            <a:ext cx="3203483" cy="3867328"/>
            <a:chOff x="0" y="0"/>
            <a:chExt cx="6116320" cy="7383780"/>
          </a:xfrm>
        </p:grpSpPr>
        <p:sp>
          <p:nvSpPr>
            <p:cNvPr id="11" name="Freeform 11"/>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6"/>
              <a:stretch>
                <a:fillRect l="-47956" r="-82942"/>
              </a:stretch>
            </a:blipFill>
          </p:spPr>
          <p:txBody>
            <a:bodyPr/>
            <a:lstStyle/>
            <a:p>
              <a:endParaRPr lang="fr-FR"/>
            </a:p>
          </p:txBody>
        </p:sp>
        <p:sp>
          <p:nvSpPr>
            <p:cNvPr id="12" name="Freeform 12"/>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grpSp>
        <p:nvGrpSpPr>
          <p:cNvPr id="13" name="Group 13"/>
          <p:cNvGrpSpPr>
            <a:grpSpLocks noChangeAspect="1"/>
          </p:cNvGrpSpPr>
          <p:nvPr/>
        </p:nvGrpSpPr>
        <p:grpSpPr>
          <a:xfrm>
            <a:off x="13277206" y="2787286"/>
            <a:ext cx="3203483" cy="3867328"/>
            <a:chOff x="0" y="0"/>
            <a:chExt cx="6116320" cy="7383780"/>
          </a:xfrm>
        </p:grpSpPr>
        <p:sp>
          <p:nvSpPr>
            <p:cNvPr id="14" name="Freeform 14"/>
            <p:cNvSpPr/>
            <p:nvPr/>
          </p:nvSpPr>
          <p:spPr>
            <a:xfrm>
              <a:off x="177651" y="177800"/>
              <a:ext cx="5760935" cy="6955790"/>
            </a:xfrm>
            <a:custGeom>
              <a:avLst/>
              <a:gdLst/>
              <a:ahLst/>
              <a:cxnLst/>
              <a:rect l="l" t="t" r="r" b="b"/>
              <a:pathLst>
                <a:path w="5760935" h="6955790">
                  <a:moveTo>
                    <a:pt x="3965089" y="210820"/>
                  </a:moveTo>
                  <a:cubicBezTo>
                    <a:pt x="3619649" y="71120"/>
                    <a:pt x="3255159" y="0"/>
                    <a:pt x="2880509" y="0"/>
                  </a:cubicBezTo>
                  <a:cubicBezTo>
                    <a:pt x="2505859" y="0"/>
                    <a:pt x="2141369" y="71120"/>
                    <a:pt x="1795929" y="210820"/>
                  </a:cubicBezTo>
                  <a:cubicBezTo>
                    <a:pt x="1439059" y="355600"/>
                    <a:pt x="1117749" y="568960"/>
                    <a:pt x="843429" y="843280"/>
                  </a:cubicBezTo>
                  <a:cubicBezTo>
                    <a:pt x="306219" y="1380490"/>
                    <a:pt x="7769" y="2092960"/>
                    <a:pt x="149" y="2852420"/>
                  </a:cubicBezTo>
                  <a:cubicBezTo>
                    <a:pt x="-7471" y="3609340"/>
                    <a:pt x="277009" y="4328160"/>
                    <a:pt x="801519" y="4874260"/>
                  </a:cubicBezTo>
                  <a:lnTo>
                    <a:pt x="800249" y="4875530"/>
                  </a:lnTo>
                  <a:lnTo>
                    <a:pt x="2880509" y="6955790"/>
                  </a:lnTo>
                  <a:lnTo>
                    <a:pt x="4949339" y="4886960"/>
                  </a:lnTo>
                  <a:lnTo>
                    <a:pt x="4948069" y="4885690"/>
                  </a:lnTo>
                  <a:cubicBezTo>
                    <a:pt x="5477659" y="4339590"/>
                    <a:pt x="5765949" y="3620770"/>
                    <a:pt x="5760869" y="2860040"/>
                  </a:cubicBezTo>
                  <a:cubicBezTo>
                    <a:pt x="5755789" y="2098040"/>
                    <a:pt x="5456069" y="1383030"/>
                    <a:pt x="4917589" y="843280"/>
                  </a:cubicBezTo>
                  <a:cubicBezTo>
                    <a:pt x="4641999" y="568960"/>
                    <a:pt x="4321959" y="355600"/>
                    <a:pt x="3965089" y="210820"/>
                  </a:cubicBezTo>
                  <a:close/>
                </a:path>
              </a:pathLst>
            </a:custGeom>
            <a:blipFill>
              <a:blip r:embed="rId7"/>
              <a:stretch>
                <a:fillRect l="-83923" r="-83923"/>
              </a:stretch>
            </a:blipFill>
          </p:spPr>
          <p:txBody>
            <a:bodyPr/>
            <a:lstStyle/>
            <a:p>
              <a:endParaRPr lang="fr-FR"/>
            </a:p>
          </p:txBody>
        </p:sp>
        <p:sp>
          <p:nvSpPr>
            <p:cNvPr id="15" name="Freeform 15"/>
            <p:cNvSpPr/>
            <p:nvPr/>
          </p:nvSpPr>
          <p:spPr>
            <a:xfrm>
              <a:off x="15" y="0"/>
              <a:ext cx="6116062" cy="7383780"/>
            </a:xfrm>
            <a:custGeom>
              <a:avLst/>
              <a:gdLst/>
              <a:ahLst/>
              <a:cxnLst/>
              <a:rect l="l" t="t" r="r" b="b"/>
              <a:pathLst>
                <a:path w="6116062" h="7383780">
                  <a:moveTo>
                    <a:pt x="5220955" y="895350"/>
                  </a:moveTo>
                  <a:cubicBezTo>
                    <a:pt x="4027155" y="-298450"/>
                    <a:pt x="2090405" y="-298450"/>
                    <a:pt x="895335" y="895350"/>
                  </a:cubicBezTo>
                  <a:cubicBezTo>
                    <a:pt x="-283225" y="2073910"/>
                    <a:pt x="-298465" y="3976370"/>
                    <a:pt x="850885" y="5173980"/>
                  </a:cubicBezTo>
                  <a:cubicBezTo>
                    <a:pt x="843265" y="5167630"/>
                    <a:pt x="838185" y="5163820"/>
                    <a:pt x="838185" y="5163820"/>
                  </a:cubicBezTo>
                  <a:lnTo>
                    <a:pt x="3058145" y="7383780"/>
                  </a:lnTo>
                  <a:lnTo>
                    <a:pt x="5278105" y="5163820"/>
                  </a:lnTo>
                  <a:cubicBezTo>
                    <a:pt x="5269215" y="5172711"/>
                    <a:pt x="5261595" y="5179061"/>
                    <a:pt x="5252705" y="5187950"/>
                  </a:cubicBezTo>
                  <a:cubicBezTo>
                    <a:pt x="6414755" y="3990340"/>
                    <a:pt x="6403325" y="2078990"/>
                    <a:pt x="5220955" y="895350"/>
                  </a:cubicBezTo>
                  <a:close/>
                  <a:moveTo>
                    <a:pt x="5052045" y="4992370"/>
                  </a:moveTo>
                  <a:lnTo>
                    <a:pt x="3058145" y="6988810"/>
                  </a:lnTo>
                  <a:lnTo>
                    <a:pt x="1051545" y="4982210"/>
                  </a:lnTo>
                  <a:lnTo>
                    <a:pt x="1052815" y="4980940"/>
                  </a:lnTo>
                  <a:cubicBezTo>
                    <a:pt x="546085" y="4453890"/>
                    <a:pt x="271765" y="3761740"/>
                    <a:pt x="279385" y="3030220"/>
                  </a:cubicBezTo>
                  <a:cubicBezTo>
                    <a:pt x="285735" y="2298700"/>
                    <a:pt x="575295" y="1610360"/>
                    <a:pt x="1092185" y="1093470"/>
                  </a:cubicBezTo>
                  <a:cubicBezTo>
                    <a:pt x="1357615" y="828040"/>
                    <a:pt x="1667495" y="622300"/>
                    <a:pt x="2011665" y="482600"/>
                  </a:cubicBezTo>
                  <a:cubicBezTo>
                    <a:pt x="2344405" y="347980"/>
                    <a:pt x="2696195" y="279400"/>
                    <a:pt x="3058145" y="279400"/>
                  </a:cubicBezTo>
                  <a:cubicBezTo>
                    <a:pt x="3418825" y="279400"/>
                    <a:pt x="3770615" y="347980"/>
                    <a:pt x="4104625" y="482600"/>
                  </a:cubicBezTo>
                  <a:cubicBezTo>
                    <a:pt x="4448795" y="622300"/>
                    <a:pt x="4758675" y="828040"/>
                    <a:pt x="5024105" y="1093470"/>
                  </a:cubicBezTo>
                  <a:cubicBezTo>
                    <a:pt x="5543535" y="1612900"/>
                    <a:pt x="5833095" y="2303780"/>
                    <a:pt x="5838175" y="3039110"/>
                  </a:cubicBezTo>
                  <a:cubicBezTo>
                    <a:pt x="5841985" y="3771900"/>
                    <a:pt x="5563855" y="4466590"/>
                    <a:pt x="5052045" y="4992370"/>
                  </a:cubicBezTo>
                  <a:close/>
                </a:path>
              </a:pathLst>
            </a:custGeom>
            <a:solidFill>
              <a:srgbClr val="B8945A"/>
            </a:solidFill>
          </p:spPr>
          <p:txBody>
            <a:bodyPr/>
            <a:lstStyle/>
            <a:p>
              <a:endParaRPr lang="fr-FR"/>
            </a:p>
          </p:txBody>
        </p:sp>
      </p:grpSp>
      <p:sp>
        <p:nvSpPr>
          <p:cNvPr id="16" name="Freeform 16"/>
          <p:cNvSpPr/>
          <p:nvPr/>
        </p:nvSpPr>
        <p:spPr>
          <a:xfrm>
            <a:off x="1426958" y="5651141"/>
            <a:ext cx="3324560" cy="1248808"/>
          </a:xfrm>
          <a:custGeom>
            <a:avLst/>
            <a:gdLst/>
            <a:ahLst/>
            <a:cxnLst/>
            <a:rect l="l" t="t" r="r" b="b"/>
            <a:pathLst>
              <a:path w="2798450" h="1248808">
                <a:moveTo>
                  <a:pt x="0" y="0"/>
                </a:moveTo>
                <a:lnTo>
                  <a:pt x="2798450" y="0"/>
                </a:lnTo>
                <a:lnTo>
                  <a:pt x="2798450" y="1248808"/>
                </a:lnTo>
                <a:lnTo>
                  <a:pt x="0" y="124880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sz="4400" b="1" dirty="0">
              <a:latin typeface="Microsoft Uighur" panose="02000000000000000000" pitchFamily="2" charset="-78"/>
              <a:cs typeface="Microsoft Uighur" panose="02000000000000000000" pitchFamily="2" charset="-78"/>
            </a:endParaRPr>
          </a:p>
        </p:txBody>
      </p:sp>
      <p:sp>
        <p:nvSpPr>
          <p:cNvPr id="18" name="Freeform 18"/>
          <p:cNvSpPr/>
          <p:nvPr/>
        </p:nvSpPr>
        <p:spPr>
          <a:xfrm>
            <a:off x="6939697" y="5586894"/>
            <a:ext cx="3772821" cy="1248808"/>
          </a:xfrm>
          <a:custGeom>
            <a:avLst/>
            <a:gdLst/>
            <a:ahLst/>
            <a:cxnLst/>
            <a:rect l="l" t="t" r="r" b="b"/>
            <a:pathLst>
              <a:path w="2798450" h="1248808">
                <a:moveTo>
                  <a:pt x="0" y="0"/>
                </a:moveTo>
                <a:lnTo>
                  <a:pt x="2798449" y="0"/>
                </a:lnTo>
                <a:lnTo>
                  <a:pt x="2798449" y="1248808"/>
                </a:lnTo>
                <a:lnTo>
                  <a:pt x="0" y="124880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200">
              <a:latin typeface="Microsoft Uighur" panose="02000000000000000000" pitchFamily="2" charset="-78"/>
              <a:cs typeface="Microsoft Uighur" panose="02000000000000000000" pitchFamily="2" charset="-78"/>
            </a:endParaRPr>
          </a:p>
        </p:txBody>
      </p:sp>
      <p:sp>
        <p:nvSpPr>
          <p:cNvPr id="19" name="Freeform 19"/>
          <p:cNvSpPr/>
          <p:nvPr/>
        </p:nvSpPr>
        <p:spPr>
          <a:xfrm>
            <a:off x="13089771" y="5561544"/>
            <a:ext cx="3307079" cy="1248808"/>
          </a:xfrm>
          <a:custGeom>
            <a:avLst/>
            <a:gdLst/>
            <a:ahLst/>
            <a:cxnLst/>
            <a:rect l="l" t="t" r="r" b="b"/>
            <a:pathLst>
              <a:path w="2798450" h="1248808">
                <a:moveTo>
                  <a:pt x="0" y="0"/>
                </a:moveTo>
                <a:lnTo>
                  <a:pt x="2798450" y="0"/>
                </a:lnTo>
                <a:lnTo>
                  <a:pt x="2798450" y="1248808"/>
                </a:lnTo>
                <a:lnTo>
                  <a:pt x="0" y="124880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6000" b="1" dirty="0">
              <a:latin typeface="Microsoft Uighur" panose="02000000000000000000" pitchFamily="2" charset="-78"/>
              <a:cs typeface="Microsoft Uighur" panose="02000000000000000000" pitchFamily="2" charset="-78"/>
            </a:endParaRPr>
          </a:p>
        </p:txBody>
      </p:sp>
      <p:sp>
        <p:nvSpPr>
          <p:cNvPr id="20" name="Freeform 20"/>
          <p:cNvSpPr/>
          <p:nvPr/>
        </p:nvSpPr>
        <p:spPr>
          <a:xfrm>
            <a:off x="7256690" y="6177965"/>
            <a:ext cx="4285403" cy="3773147"/>
          </a:xfrm>
          <a:custGeom>
            <a:avLst/>
            <a:gdLst/>
            <a:ahLst/>
            <a:cxnLst/>
            <a:rect l="l" t="t" r="r" b="b"/>
            <a:pathLst>
              <a:path w="4285403" h="3773147">
                <a:moveTo>
                  <a:pt x="0" y="0"/>
                </a:moveTo>
                <a:lnTo>
                  <a:pt x="4285403" y="0"/>
                </a:lnTo>
                <a:lnTo>
                  <a:pt x="4285403" y="3773147"/>
                </a:lnTo>
                <a:lnTo>
                  <a:pt x="0" y="3773147"/>
                </a:lnTo>
                <a:lnTo>
                  <a:pt x="0" y="0"/>
                </a:lnTo>
                <a:close/>
              </a:path>
            </a:pathLst>
          </a:custGeom>
          <a:blipFill>
            <a:blip r:embed="rId9"/>
            <a:stretch>
              <a:fillRect t="-6788" b="-6788"/>
            </a:stretch>
          </a:blipFill>
        </p:spPr>
        <p:txBody>
          <a:bodyPr/>
          <a:lstStyle/>
          <a:p>
            <a:pPr marL="0" algn="r" defTabSz="914400" rtl="1" eaLnBrk="1" latinLnBrk="0" hangingPunct="1"/>
            <a:endParaRPr lang="fr-FR" sz="3200">
              <a:latin typeface="Microsoft Uighur" panose="02000000000000000000" pitchFamily="2" charset="-78"/>
              <a:cs typeface="Microsoft Uighur" panose="02000000000000000000" pitchFamily="2" charset="-78"/>
            </a:endParaRPr>
          </a:p>
        </p:txBody>
      </p:sp>
      <p:sp>
        <p:nvSpPr>
          <p:cNvPr id="21" name="TextBox 21"/>
          <p:cNvSpPr txBox="1"/>
          <p:nvPr/>
        </p:nvSpPr>
        <p:spPr>
          <a:xfrm>
            <a:off x="1412847" y="6138729"/>
            <a:ext cx="2860882" cy="448200"/>
          </a:xfrm>
          <a:prstGeom prst="rect">
            <a:avLst/>
          </a:prstGeom>
        </p:spPr>
        <p:txBody>
          <a:bodyPr wrap="square" lIns="0" tIns="0" rIns="0" bIns="0" rtlCol="0" anchor="t">
            <a:spAutoFit/>
          </a:bodyPr>
          <a:lstStyle/>
          <a:p>
            <a:pPr algn="r" rtl="1">
              <a:lnSpc>
                <a:spcPts val="2879"/>
              </a:lnSpc>
            </a:pPr>
            <a:r>
              <a:rPr lang="ar-EG" sz="44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عدة ارساء الموارد</a:t>
            </a:r>
          </a:p>
        </p:txBody>
      </p:sp>
      <p:sp>
        <p:nvSpPr>
          <p:cNvPr id="22" name="TextBox 22"/>
          <p:cNvSpPr txBox="1"/>
          <p:nvPr/>
        </p:nvSpPr>
        <p:spPr>
          <a:xfrm>
            <a:off x="13062441" y="6109049"/>
            <a:ext cx="2844701" cy="448200"/>
          </a:xfrm>
          <a:prstGeom prst="rect">
            <a:avLst/>
          </a:prstGeom>
        </p:spPr>
        <p:txBody>
          <a:bodyPr wrap="square" lIns="0" tIns="0" rIns="0" bIns="0" rtlCol="0" anchor="t">
            <a:spAutoFit/>
          </a:bodyPr>
          <a:lstStyle/>
          <a:p>
            <a:pPr algn="r" rtl="1">
              <a:lnSpc>
                <a:spcPts val="2879"/>
              </a:lnSpc>
            </a:pPr>
            <a:r>
              <a:rPr lang="ar-EG" sz="44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عدة الدعم المكثف</a:t>
            </a:r>
          </a:p>
        </p:txBody>
      </p:sp>
      <p:sp>
        <p:nvSpPr>
          <p:cNvPr id="23" name="Freeform 23"/>
          <p:cNvSpPr/>
          <p:nvPr/>
        </p:nvSpPr>
        <p:spPr>
          <a:xfrm>
            <a:off x="12861464" y="6152615"/>
            <a:ext cx="4285403" cy="3773147"/>
          </a:xfrm>
          <a:custGeom>
            <a:avLst/>
            <a:gdLst/>
            <a:ahLst/>
            <a:cxnLst/>
            <a:rect l="l" t="t" r="r" b="b"/>
            <a:pathLst>
              <a:path w="4285403" h="3773147">
                <a:moveTo>
                  <a:pt x="0" y="0"/>
                </a:moveTo>
                <a:lnTo>
                  <a:pt x="4285403" y="0"/>
                </a:lnTo>
                <a:lnTo>
                  <a:pt x="4285403" y="3773147"/>
                </a:lnTo>
                <a:lnTo>
                  <a:pt x="0" y="3773147"/>
                </a:lnTo>
                <a:lnTo>
                  <a:pt x="0" y="0"/>
                </a:lnTo>
                <a:close/>
              </a:path>
            </a:pathLst>
          </a:custGeom>
          <a:blipFill>
            <a:blip r:embed="rId9"/>
            <a:stretch>
              <a:fillRect t="-6788" b="-6788"/>
            </a:stretch>
          </a:blipFill>
        </p:spPr>
        <p:txBody>
          <a:bodyPr/>
          <a:lstStyle/>
          <a:p>
            <a:pPr marL="0" algn="r" defTabSz="914400" rtl="1" eaLnBrk="1" latinLnBrk="0" hangingPunct="1"/>
            <a:endParaRPr lang="fr-FR" sz="3200" dirty="0">
              <a:latin typeface="Microsoft Uighur" panose="02000000000000000000" pitchFamily="2" charset="-78"/>
              <a:cs typeface="Microsoft Uighur" panose="02000000000000000000" pitchFamily="2" charset="-78"/>
            </a:endParaRPr>
          </a:p>
        </p:txBody>
      </p:sp>
      <p:sp>
        <p:nvSpPr>
          <p:cNvPr id="24" name="Freeform 24"/>
          <p:cNvSpPr/>
          <p:nvPr/>
        </p:nvSpPr>
        <p:spPr>
          <a:xfrm>
            <a:off x="1113683" y="6222789"/>
            <a:ext cx="4285403" cy="3773147"/>
          </a:xfrm>
          <a:custGeom>
            <a:avLst/>
            <a:gdLst/>
            <a:ahLst/>
            <a:cxnLst/>
            <a:rect l="l" t="t" r="r" b="b"/>
            <a:pathLst>
              <a:path w="4285403" h="3773147">
                <a:moveTo>
                  <a:pt x="0" y="0"/>
                </a:moveTo>
                <a:lnTo>
                  <a:pt x="4285403" y="0"/>
                </a:lnTo>
                <a:lnTo>
                  <a:pt x="4285403" y="3773147"/>
                </a:lnTo>
                <a:lnTo>
                  <a:pt x="0" y="3773147"/>
                </a:lnTo>
                <a:lnTo>
                  <a:pt x="0" y="0"/>
                </a:lnTo>
                <a:close/>
              </a:path>
            </a:pathLst>
          </a:custGeom>
          <a:blipFill>
            <a:blip r:embed="rId9"/>
            <a:stretch>
              <a:fillRect t="-6788" b="-6788"/>
            </a:stretch>
          </a:blipFill>
        </p:spPr>
        <p:txBody>
          <a:bodyPr/>
          <a:lstStyle/>
          <a:p>
            <a:pPr marL="0" algn="r" defTabSz="914400" rtl="1" eaLnBrk="1" latinLnBrk="0" hangingPunct="1"/>
            <a:endParaRPr lang="fr-FR" sz="3200">
              <a:latin typeface="Microsoft Uighur" panose="02000000000000000000" pitchFamily="2" charset="-78"/>
              <a:cs typeface="Microsoft Uighur" panose="02000000000000000000" pitchFamily="2" charset="-78"/>
            </a:endParaRPr>
          </a:p>
        </p:txBody>
      </p:sp>
      <p:sp>
        <p:nvSpPr>
          <p:cNvPr id="28" name="TextBox 28"/>
          <p:cNvSpPr txBox="1"/>
          <p:nvPr/>
        </p:nvSpPr>
        <p:spPr>
          <a:xfrm>
            <a:off x="6987853" y="6107279"/>
            <a:ext cx="3244231" cy="486672"/>
          </a:xfrm>
          <a:prstGeom prst="rect">
            <a:avLst/>
          </a:prstGeom>
        </p:spPr>
        <p:txBody>
          <a:bodyPr wrap="square" lIns="0" tIns="0" rIns="0" bIns="0" rtlCol="0" anchor="t">
            <a:spAutoFit/>
          </a:bodyPr>
          <a:lstStyle/>
          <a:p>
            <a:pPr algn="r" rtl="1">
              <a:lnSpc>
                <a:spcPts val="2879"/>
              </a:lnSpc>
            </a:pPr>
            <a:r>
              <a:rPr lang="ar-EG" sz="54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عدة الدعم</a:t>
            </a:r>
            <a:r>
              <a:rPr lang="ar-MA" sz="54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54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الممتد</a:t>
            </a:r>
          </a:p>
        </p:txBody>
      </p:sp>
      <p:sp>
        <p:nvSpPr>
          <p:cNvPr id="29" name="TextBox 29"/>
          <p:cNvSpPr txBox="1"/>
          <p:nvPr/>
        </p:nvSpPr>
        <p:spPr>
          <a:xfrm>
            <a:off x="13316353" y="7018118"/>
            <a:ext cx="2925275" cy="2590453"/>
          </a:xfrm>
          <a:prstGeom prst="rect">
            <a:avLst/>
          </a:prstGeom>
        </p:spPr>
        <p:txBody>
          <a:bodyPr lIns="0" tIns="0" rIns="0" bIns="0" rtlCol="0" anchor="t">
            <a:spAutoFit/>
          </a:bodyPr>
          <a:lstStyle/>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الدلائل</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عدة المناولة</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البطاقات</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الشرائح</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الكراسات </a:t>
            </a:r>
          </a:p>
        </p:txBody>
      </p:sp>
      <p:sp>
        <p:nvSpPr>
          <p:cNvPr id="30" name="TextBox 30"/>
          <p:cNvSpPr txBox="1"/>
          <p:nvPr/>
        </p:nvSpPr>
        <p:spPr>
          <a:xfrm>
            <a:off x="7903572" y="6997145"/>
            <a:ext cx="2925275" cy="2590453"/>
          </a:xfrm>
          <a:prstGeom prst="rect">
            <a:avLst/>
          </a:prstGeom>
        </p:spPr>
        <p:txBody>
          <a:bodyPr lIns="0" tIns="0" rIns="0" bIns="0" rtlCol="0" anchor="t">
            <a:spAutoFit/>
          </a:bodyPr>
          <a:lstStyle/>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بطاقات الأنشطة</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الدلائل</a:t>
            </a:r>
          </a:p>
          <a:p>
            <a:pPr marL="530502" lvl="1" indent="-265251" algn="r" rtl="1">
              <a:lnSpc>
                <a:spcPts val="3956"/>
              </a:lnSpc>
              <a:buFont typeface="Arial"/>
              <a:buChar char="•"/>
            </a:pPr>
            <a:r>
              <a:rPr lang="en-US"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PPT</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البطاقات الواصفة</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دلائل</a:t>
            </a:r>
          </a:p>
        </p:txBody>
      </p:sp>
      <p:sp>
        <p:nvSpPr>
          <p:cNvPr id="31" name="TextBox 31"/>
          <p:cNvSpPr txBox="1"/>
          <p:nvPr/>
        </p:nvSpPr>
        <p:spPr>
          <a:xfrm>
            <a:off x="862554" y="7050526"/>
            <a:ext cx="3961375" cy="2590453"/>
          </a:xfrm>
          <a:prstGeom prst="rect">
            <a:avLst/>
          </a:prstGeom>
        </p:spPr>
        <p:txBody>
          <a:bodyPr lIns="0" tIns="0" rIns="0" bIns="0" rtlCol="0" anchor="t">
            <a:spAutoFit/>
          </a:bodyPr>
          <a:lstStyle/>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الكراسات</a:t>
            </a:r>
          </a:p>
          <a:p>
            <a:pPr marL="530502" lvl="1" indent="-265251" algn="r" rtl="1">
              <a:lnSpc>
                <a:spcPts val="3956"/>
              </a:lnSpc>
              <a:buFont typeface="Arial"/>
              <a:buChar char="•"/>
            </a:pPr>
            <a:r>
              <a:rPr lang="en-US"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PPT</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كراسات الحساب الذهني</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كراسات نصوصي القرائية</a:t>
            </a:r>
          </a:p>
          <a:p>
            <a:pPr marL="530502" lvl="1" indent="-265251" algn="r" rtl="1">
              <a:lnSpc>
                <a:spcPts val="3956"/>
              </a:lnSpc>
              <a:buFont typeface="Arial"/>
              <a:buChar char="•"/>
            </a:pPr>
            <a:r>
              <a:rPr lang="ar-EG" sz="4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الدلائل</a:t>
            </a:r>
          </a:p>
        </p:txBody>
      </p:sp>
      <p:sp>
        <p:nvSpPr>
          <p:cNvPr id="26" name="TextBox 19">
            <a:extLst>
              <a:ext uri="{FF2B5EF4-FFF2-40B4-BE49-F238E27FC236}">
                <a16:creationId xmlns:a16="http://schemas.microsoft.com/office/drawing/2014/main" id="{64DF140B-86F6-ACD1-7676-DDBD7908928D}"/>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32" name="TextBox 15">
            <a:extLst>
              <a:ext uri="{FF2B5EF4-FFF2-40B4-BE49-F238E27FC236}">
                <a16:creationId xmlns:a16="http://schemas.microsoft.com/office/drawing/2014/main" id="{BF1B4597-30BA-247A-810C-013B69F08439}"/>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7" name="Freeform 22">
            <a:extLst>
              <a:ext uri="{FF2B5EF4-FFF2-40B4-BE49-F238E27FC236}">
                <a16:creationId xmlns:a16="http://schemas.microsoft.com/office/drawing/2014/main" id="{73901304-3213-7AA2-1D99-454EBED64DF8}"/>
              </a:ext>
            </a:extLst>
          </p:cNvPr>
          <p:cNvSpPr/>
          <p:nvPr/>
        </p:nvSpPr>
        <p:spPr>
          <a:xfrm rot="-10800000">
            <a:off x="12607774" y="853341"/>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38" name="TextBox 13">
            <a:extLst>
              <a:ext uri="{FF2B5EF4-FFF2-40B4-BE49-F238E27FC236}">
                <a16:creationId xmlns:a16="http://schemas.microsoft.com/office/drawing/2014/main" id="{4801F274-D82A-C99C-D644-978AF1846500}"/>
              </a:ext>
            </a:extLst>
          </p:cNvPr>
          <p:cNvSpPr txBox="1"/>
          <p:nvPr/>
        </p:nvSpPr>
        <p:spPr>
          <a:xfrm>
            <a:off x="13493033" y="1694813"/>
            <a:ext cx="4221608"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الوسائل البيداغوجية</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B58949-C210-EC74-4C13-4957C5A20CCA}"/>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6940860" y="3357802"/>
              <a:ext cx="2831196" cy="1332432"/>
            </a:xfrm>
            <a:custGeom>
              <a:avLst/>
              <a:gdLst/>
              <a:ahLst/>
              <a:cxnLst/>
              <a:rect l="l" t="t" r="r" b="b"/>
              <a:pathLst>
                <a:path w="2831196" h="1332432">
                  <a:moveTo>
                    <a:pt x="0" y="0"/>
                  </a:moveTo>
                  <a:lnTo>
                    <a:pt x="2831196" y="0"/>
                  </a:lnTo>
                  <a:lnTo>
                    <a:pt x="2831196" y="1332432"/>
                  </a:lnTo>
                  <a:lnTo>
                    <a:pt x="0" y="13324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7216122" y="3834391"/>
              <a:ext cx="2280673" cy="379254"/>
            </a:xfrm>
            <a:prstGeom prst="rect">
              <a:avLst/>
            </a:prstGeom>
          </p:spPr>
          <p:txBody>
            <a:bodyPr lIns="0" tIns="0" rIns="0" bIns="0" rtlCol="0" anchor="t">
              <a:spAutoFit/>
            </a:bodyPr>
            <a:lstStyle/>
            <a:p>
              <a:pPr algn="r" rtl="1">
                <a:lnSpc>
                  <a:spcPts val="2275"/>
                </a:lnSpc>
              </a:pPr>
              <a:r>
                <a:rPr lang="ar-EG" sz="1896" b="1">
                  <a:solidFill>
                    <a:srgbClr val="FF3131"/>
                  </a:solidFill>
                  <a:latin typeface="IBM Plex Sans Arabic Bold"/>
                  <a:ea typeface="IBM Plex Sans Arabic Bold"/>
                  <a:cs typeface="IBM Plex Sans Arabic Bold"/>
                  <a:sym typeface="IBM Plex Sans Arabic Bold"/>
                  <a:rtl/>
                </a:rPr>
                <a:t>التأطير والمواكبة</a:t>
              </a:r>
            </a:p>
          </p:txBody>
        </p:sp>
      </p:grpSp>
      <p:sp>
        <p:nvSpPr>
          <p:cNvPr id="17" name="Freeform 17"/>
          <p:cNvSpPr/>
          <p:nvPr/>
        </p:nvSpPr>
        <p:spPr>
          <a:xfrm>
            <a:off x="8631346" y="2885767"/>
            <a:ext cx="3495713" cy="1284675"/>
          </a:xfrm>
          <a:custGeom>
            <a:avLst/>
            <a:gdLst/>
            <a:ahLst/>
            <a:cxnLst/>
            <a:rect l="l" t="t" r="r" b="b"/>
            <a:pathLst>
              <a:path w="3495713" h="1284675">
                <a:moveTo>
                  <a:pt x="0" y="0"/>
                </a:moveTo>
                <a:lnTo>
                  <a:pt x="3495714" y="0"/>
                </a:lnTo>
                <a:lnTo>
                  <a:pt x="3495714" y="1284674"/>
                </a:lnTo>
                <a:lnTo>
                  <a:pt x="0" y="12846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20" name="TextBox 20"/>
          <p:cNvSpPr txBox="1"/>
          <p:nvPr/>
        </p:nvSpPr>
        <p:spPr>
          <a:xfrm>
            <a:off x="8696356" y="3054986"/>
            <a:ext cx="2816138" cy="654025"/>
          </a:xfrm>
          <a:prstGeom prst="rect">
            <a:avLst/>
          </a:prstGeom>
        </p:spPr>
        <p:txBody>
          <a:bodyPr lIns="0" tIns="0" rIns="0" bIns="0" rtlCol="0" anchor="t">
            <a:spAutoFit/>
          </a:bodyPr>
          <a:lstStyle/>
          <a:p>
            <a:pPr algn="ct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التأطير والمواكبة</a:t>
            </a:r>
          </a:p>
        </p:txBody>
      </p:sp>
      <p:sp>
        <p:nvSpPr>
          <p:cNvPr id="21" name="Freeform 21"/>
          <p:cNvSpPr/>
          <p:nvPr/>
        </p:nvSpPr>
        <p:spPr>
          <a:xfrm rot="-4090172" flipV="1">
            <a:off x="7551266" y="3995260"/>
            <a:ext cx="1776005" cy="677422"/>
          </a:xfrm>
          <a:custGeom>
            <a:avLst/>
            <a:gdLst/>
            <a:ahLst/>
            <a:cxnLst/>
            <a:rect l="l" t="t" r="r" b="b"/>
            <a:pathLst>
              <a:path w="2834854" h="552797">
                <a:moveTo>
                  <a:pt x="0" y="0"/>
                </a:moveTo>
                <a:lnTo>
                  <a:pt x="2834854" y="0"/>
                </a:lnTo>
                <a:lnTo>
                  <a:pt x="2834854" y="552796"/>
                </a:lnTo>
                <a:lnTo>
                  <a:pt x="0" y="55279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8" name="TextBox 19">
            <a:extLst>
              <a:ext uri="{FF2B5EF4-FFF2-40B4-BE49-F238E27FC236}">
                <a16:creationId xmlns:a16="http://schemas.microsoft.com/office/drawing/2014/main" id="{5BD4D949-9D09-1DC4-204D-4E678FF95EF8}"/>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4274A9F5-98EA-69A5-EAE8-944B5AAEBA80}"/>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56DD3EB-C46A-678E-675E-D37C398F5BC5}"/>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8" name="Freeform 8"/>
          <p:cNvSpPr/>
          <p:nvPr/>
        </p:nvSpPr>
        <p:spPr>
          <a:xfrm>
            <a:off x="638997" y="2765266"/>
            <a:ext cx="16963203" cy="7189717"/>
          </a:xfrm>
          <a:custGeom>
            <a:avLst/>
            <a:gdLst/>
            <a:ahLst/>
            <a:cxnLst/>
            <a:rect l="l" t="t" r="r" b="b"/>
            <a:pathLst>
              <a:path w="14237064" h="7189717">
                <a:moveTo>
                  <a:pt x="0" y="0"/>
                </a:moveTo>
                <a:lnTo>
                  <a:pt x="14237064" y="0"/>
                </a:lnTo>
                <a:lnTo>
                  <a:pt x="14237064" y="7189717"/>
                </a:lnTo>
                <a:lnTo>
                  <a:pt x="0" y="7189717"/>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Layer>
                  </a14:imgProps>
                </a:ext>
              </a:extLst>
            </a:blip>
            <a:stretch>
              <a:fillRect/>
            </a:stretch>
          </a:blipFill>
        </p:spPr>
        <p:txBody>
          <a:bodyPr/>
          <a:lstStyle/>
          <a:p>
            <a:pPr marL="0" algn="r" defTabSz="914400" rtl="1" eaLnBrk="1" latinLnBrk="0" hangingPunct="1"/>
            <a:endParaRPr lang="fr-FR"/>
          </a:p>
        </p:txBody>
      </p:sp>
      <p:sp>
        <p:nvSpPr>
          <p:cNvPr id="12" name="TextBox 12"/>
          <p:cNvSpPr txBox="1"/>
          <p:nvPr/>
        </p:nvSpPr>
        <p:spPr>
          <a:xfrm>
            <a:off x="11731055" y="3433439"/>
            <a:ext cx="4818256" cy="1317668"/>
          </a:xfrm>
          <a:prstGeom prst="rect">
            <a:avLst/>
          </a:prstGeom>
        </p:spPr>
        <p:txBody>
          <a:bodyPr wrap="square" lIns="0" tIns="0" rIns="0" bIns="0" rtlCol="0" anchor="t">
            <a:spAutoFit/>
          </a:bodyPr>
          <a:lstStyle/>
          <a:p>
            <a:pPr algn="just" rtl="1">
              <a:lnSpc>
                <a:spcPts val="3312"/>
              </a:lnSpc>
            </a:pPr>
            <a:r>
              <a:rPr lang="ar-EG" sz="5400" b="1" dirty="0" err="1">
                <a:solidFill>
                  <a:srgbClr val="C00000"/>
                </a:solidFill>
                <a:latin typeface="Microsoft Uighur" panose="02000000000000000000" pitchFamily="2" charset="-78"/>
                <a:cs typeface="Microsoft Uighur" panose="02000000000000000000" pitchFamily="2" charset="-78"/>
                <a:sym typeface="IBM Plex Sans Arabic Bold"/>
                <a:rtl/>
              </a:rPr>
              <a:t>تاطير</a:t>
            </a:r>
            <a:r>
              <a:rPr lang="ar-EG" sz="5400" b="1" dirty="0">
                <a:solidFill>
                  <a:srgbClr val="C00000"/>
                </a:solidFill>
                <a:latin typeface="Microsoft Uighur" panose="02000000000000000000" pitchFamily="2" charset="-78"/>
                <a:cs typeface="Microsoft Uighur" panose="02000000000000000000" pitchFamily="2" charset="-78"/>
                <a:sym typeface="IBM Plex Sans Arabic Bold"/>
                <a:rtl/>
              </a:rPr>
              <a:t> ومواكبة : </a:t>
            </a:r>
          </a:p>
          <a:p>
            <a:pPr algn="just" rtl="1">
              <a:lnSpc>
                <a:spcPts val="3312"/>
              </a:lnSpc>
            </a:pPr>
            <a:r>
              <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تكوينات إشهادية/ تحليل الممارسة المهنية/ دورس تجريبية/دراسة حالة</a:t>
            </a:r>
          </a:p>
        </p:txBody>
      </p:sp>
      <p:sp>
        <p:nvSpPr>
          <p:cNvPr id="13" name="TextBox 13"/>
          <p:cNvSpPr txBox="1"/>
          <p:nvPr/>
        </p:nvSpPr>
        <p:spPr>
          <a:xfrm>
            <a:off x="8224371" y="5676900"/>
            <a:ext cx="1839258" cy="1740861"/>
          </a:xfrm>
          <a:prstGeom prst="rect">
            <a:avLst/>
          </a:prstGeom>
        </p:spPr>
        <p:txBody>
          <a:bodyPr lIns="0" tIns="0" rIns="0" bIns="0" rtlCol="0" anchor="t">
            <a:spAutoFit/>
          </a:bodyPr>
          <a:lstStyle/>
          <a:p>
            <a:pPr algn="ctr" rtl="1">
              <a:lnSpc>
                <a:spcPts val="3298"/>
              </a:lnSpc>
            </a:pPr>
            <a:r>
              <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لوحة قيادة مندمجة ويقظة تربوية متجددة</a:t>
            </a:r>
          </a:p>
          <a:p>
            <a:pPr algn="ctr" rtl="1">
              <a:lnSpc>
                <a:spcPts val="3298"/>
              </a:lnSpc>
            </a:pPr>
            <a:endPar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TextBox 14"/>
          <p:cNvSpPr txBox="1"/>
          <p:nvPr/>
        </p:nvSpPr>
        <p:spPr>
          <a:xfrm>
            <a:off x="1524000" y="3404405"/>
            <a:ext cx="4973497" cy="1302280"/>
          </a:xfrm>
          <a:prstGeom prst="rect">
            <a:avLst/>
          </a:prstGeom>
        </p:spPr>
        <p:txBody>
          <a:bodyPr wrap="square" lIns="0" tIns="0" rIns="0" bIns="0" rtlCol="0" anchor="t">
            <a:spAutoFit/>
          </a:bodyPr>
          <a:lstStyle/>
          <a:p>
            <a:pPr algn="just" rtl="1">
              <a:lnSpc>
                <a:spcPts val="3312"/>
              </a:lnSpc>
            </a:pPr>
            <a:r>
              <a:rPr lang="ar-EG" sz="5400" b="1" dirty="0">
                <a:solidFill>
                  <a:srgbClr val="C00000"/>
                </a:solidFill>
                <a:latin typeface="Microsoft Uighur" panose="02000000000000000000" pitchFamily="2" charset="-78"/>
                <a:cs typeface="Microsoft Uighur" panose="02000000000000000000" pitchFamily="2" charset="-78"/>
                <a:sym typeface="IBM Plex Sans Arabic Bold"/>
                <a:rtl/>
              </a:rPr>
              <a:t>تقييم وتتبع الأداء:</a:t>
            </a:r>
          </a:p>
          <a:p>
            <a:pPr algn="just" rtl="1">
              <a:lnSpc>
                <a:spcPts val="3312"/>
              </a:lnSpc>
            </a:pPr>
            <a:r>
              <a:rPr lang="ar-EG" sz="40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شبكات التصديق/ التحقق/زيارات  صفية /زيارات تقييم أداء المؤسسات.</a:t>
            </a:r>
            <a:endParaRPr lang="ar-EG" sz="40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TextBox 15"/>
          <p:cNvSpPr txBox="1"/>
          <p:nvPr/>
        </p:nvSpPr>
        <p:spPr>
          <a:xfrm>
            <a:off x="1219201" y="7907061"/>
            <a:ext cx="5278296" cy="1302280"/>
          </a:xfrm>
          <a:prstGeom prst="rect">
            <a:avLst/>
          </a:prstGeom>
        </p:spPr>
        <p:txBody>
          <a:bodyPr wrap="square" lIns="0" tIns="0" rIns="0" bIns="0" rtlCol="0" anchor="t">
            <a:spAutoFit/>
          </a:bodyPr>
          <a:lstStyle/>
          <a:p>
            <a:pPr algn="just" rtl="1">
              <a:lnSpc>
                <a:spcPts val="3312"/>
              </a:lnSpc>
            </a:pPr>
            <a:r>
              <a:rPr lang="ar-EG" sz="5400" b="1" dirty="0">
                <a:solidFill>
                  <a:srgbClr val="C00000"/>
                </a:solidFill>
                <a:latin typeface="Microsoft Uighur" panose="02000000000000000000" pitchFamily="2" charset="-78"/>
                <a:ea typeface="IBM Plex Sans Arabic Bold"/>
                <a:cs typeface="Microsoft Uighur" panose="02000000000000000000" pitchFamily="2" charset="-78"/>
                <a:sym typeface="IBM Plex Sans Arabic Bold"/>
                <a:rtl/>
              </a:rPr>
              <a:t>تأطير فرق البحث المحلية:</a:t>
            </a:r>
          </a:p>
          <a:p>
            <a:pPr algn="r" rtl="1">
              <a:lnSpc>
                <a:spcPts val="3312"/>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البحوث التدخلية المرتبطة بالنموذج البيداغوجي لترصيد وتثمين الممارسات الجيدة)</a:t>
            </a:r>
          </a:p>
        </p:txBody>
      </p:sp>
      <p:sp>
        <p:nvSpPr>
          <p:cNvPr id="16" name="TextBox 16"/>
          <p:cNvSpPr txBox="1"/>
          <p:nvPr/>
        </p:nvSpPr>
        <p:spPr>
          <a:xfrm>
            <a:off x="10917753" y="7735208"/>
            <a:ext cx="6137191" cy="1846659"/>
          </a:xfrm>
          <a:prstGeom prst="rect">
            <a:avLst/>
          </a:prstGeom>
        </p:spPr>
        <p:txBody>
          <a:bodyPr wrap="square" lIns="0" tIns="0" rIns="0" bIns="0" rtlCol="0" anchor="t">
            <a:spAutoFit/>
          </a:bodyPr>
          <a:lstStyle/>
          <a:p>
            <a:pPr algn="r" rtl="1"/>
            <a:r>
              <a:rPr lang="ar-EG" sz="4800" b="1" dirty="0">
                <a:solidFill>
                  <a:srgbClr val="C00000"/>
                </a:solidFill>
                <a:latin typeface="Microsoft Uighur" panose="02000000000000000000" pitchFamily="2" charset="-78"/>
                <a:cs typeface="Microsoft Uighur" panose="02000000000000000000" pitchFamily="2" charset="-78"/>
                <a:sym typeface="IBM Plex Sans Arabic Bold"/>
                <a:rtl/>
              </a:rPr>
              <a:t>المساهمة في تطوير النموذج البيداغوجي:</a:t>
            </a:r>
          </a:p>
          <a:p>
            <a:pPr algn="r" rtl="1"/>
            <a:r>
              <a:rPr lang="ar-EG" sz="3600" b="1" dirty="0">
                <a:ea typeface="Malgun Gothic" panose="020B0503020000020004" pitchFamily="34" charset="-127"/>
                <a:cs typeface="Microsoft Uighur" panose="02000000000000000000" pitchFamily="2" charset="-78"/>
                <a:sym typeface="IBM Plex Sans Arabic Bold"/>
                <a:rtl/>
              </a:rPr>
              <a:t> (تأطير المبادرات المحلية للتجديد ( أقسام مشتركة/</a:t>
            </a:r>
          </a:p>
          <a:p>
            <a:pPr algn="r" rtl="1"/>
            <a:r>
              <a:rPr lang="ar-EG" sz="3600" b="1" dirty="0">
                <a:ea typeface="Malgun Gothic" panose="020B0503020000020004" pitchFamily="34" charset="-127"/>
                <a:cs typeface="Microsoft Uighur" panose="02000000000000000000" pitchFamily="2" charset="-78"/>
                <a:sym typeface="IBM Plex Sans Arabic Bold"/>
                <a:rtl/>
              </a:rPr>
              <a:t>الأمازيغية/الدعم/ارساء الموارد)</a:t>
            </a:r>
          </a:p>
        </p:txBody>
      </p:sp>
      <p:sp>
        <p:nvSpPr>
          <p:cNvPr id="9" name="TextBox 19">
            <a:extLst>
              <a:ext uri="{FF2B5EF4-FFF2-40B4-BE49-F238E27FC236}">
                <a16:creationId xmlns:a16="http://schemas.microsoft.com/office/drawing/2014/main" id="{34F6EAF7-8E62-AD0A-A89E-0B41FEBEFAC0}"/>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0" name="TextBox 15">
            <a:extLst>
              <a:ext uri="{FF2B5EF4-FFF2-40B4-BE49-F238E27FC236}">
                <a16:creationId xmlns:a16="http://schemas.microsoft.com/office/drawing/2014/main" id="{F532D341-DF15-4CC0-CD80-3E07E19F3EC8}"/>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3" name="Freeform 22">
            <a:extLst>
              <a:ext uri="{FF2B5EF4-FFF2-40B4-BE49-F238E27FC236}">
                <a16:creationId xmlns:a16="http://schemas.microsoft.com/office/drawing/2014/main" id="{96F50F7E-2375-E777-31D6-37889A4DE091}"/>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24" name="TextBox 13">
            <a:extLst>
              <a:ext uri="{FF2B5EF4-FFF2-40B4-BE49-F238E27FC236}">
                <a16:creationId xmlns:a16="http://schemas.microsoft.com/office/drawing/2014/main" id="{09A3C990-F821-9E25-6104-6328FC98FFF6}"/>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التأطير والمواكبة</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B92DA05-DDDB-3A4D-4EF0-3D32B8739C70}"/>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algn="r" defTabSz="914400" rtl="1" eaLnBrk="1" latinLnBrk="0" hangingPunct="1"/>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9952991" y="3357802"/>
              <a:ext cx="2831196" cy="1332432"/>
            </a:xfrm>
            <a:custGeom>
              <a:avLst/>
              <a:gdLst/>
              <a:ahLst/>
              <a:cxnLst/>
              <a:rect l="l" t="t" r="r" b="b"/>
              <a:pathLst>
                <a:path w="2831196" h="1332432">
                  <a:moveTo>
                    <a:pt x="0" y="0"/>
                  </a:moveTo>
                  <a:lnTo>
                    <a:pt x="2831196" y="0"/>
                  </a:lnTo>
                  <a:lnTo>
                    <a:pt x="2831196" y="1332432"/>
                  </a:lnTo>
                  <a:lnTo>
                    <a:pt x="0" y="13324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9952991" y="3834391"/>
              <a:ext cx="2280673" cy="379254"/>
            </a:xfrm>
            <a:prstGeom prst="rect">
              <a:avLst/>
            </a:prstGeom>
          </p:spPr>
          <p:txBody>
            <a:bodyPr lIns="0" tIns="0" rIns="0" bIns="0" rtlCol="0" anchor="t">
              <a:spAutoFit/>
            </a:bodyPr>
            <a:lstStyle/>
            <a:p>
              <a:pPr algn="r" rtl="1">
                <a:lnSpc>
                  <a:spcPts val="2275"/>
                </a:lnSpc>
              </a:pPr>
              <a:r>
                <a:rPr lang="ar-EG" sz="1896" b="1">
                  <a:solidFill>
                    <a:srgbClr val="FF3131"/>
                  </a:solidFill>
                  <a:latin typeface="IBM Plex Sans Arabic Bold"/>
                  <a:ea typeface="IBM Plex Sans Arabic Bold"/>
                  <a:cs typeface="IBM Plex Sans Arabic Bold"/>
                  <a:sym typeface="IBM Plex Sans Arabic Bold"/>
                  <a:rtl/>
                </a:rPr>
                <a:t>نظام الإشهاد</a:t>
              </a:r>
            </a:p>
          </p:txBody>
        </p:sp>
      </p:grpSp>
      <p:sp>
        <p:nvSpPr>
          <p:cNvPr id="17" name="Freeform 17"/>
          <p:cNvSpPr/>
          <p:nvPr/>
        </p:nvSpPr>
        <p:spPr>
          <a:xfrm>
            <a:off x="9820892" y="2349637"/>
            <a:ext cx="3495713" cy="1284675"/>
          </a:xfrm>
          <a:custGeom>
            <a:avLst/>
            <a:gdLst/>
            <a:ahLst/>
            <a:cxnLst/>
            <a:rect l="l" t="t" r="r" b="b"/>
            <a:pathLst>
              <a:path w="3495713" h="1284675">
                <a:moveTo>
                  <a:pt x="0" y="0"/>
                </a:moveTo>
                <a:lnTo>
                  <a:pt x="3495713" y="0"/>
                </a:lnTo>
                <a:lnTo>
                  <a:pt x="3495713" y="1284674"/>
                </a:lnTo>
                <a:lnTo>
                  <a:pt x="0" y="12846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TextBox 20"/>
          <p:cNvSpPr txBox="1"/>
          <p:nvPr/>
        </p:nvSpPr>
        <p:spPr>
          <a:xfrm>
            <a:off x="9885902" y="2518856"/>
            <a:ext cx="2816138" cy="654025"/>
          </a:xfrm>
          <a:prstGeom prst="rect">
            <a:avLst/>
          </a:prstGeom>
        </p:spPr>
        <p:txBody>
          <a:bodyPr lIns="0" tIns="0" rIns="0" bIns="0" rtlCol="0" anchor="t">
            <a:spAutoFit/>
          </a:bodyPr>
          <a:lstStyle/>
          <a:p>
            <a:pPr algn="ct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نظام الإشهاد</a:t>
            </a:r>
          </a:p>
        </p:txBody>
      </p:sp>
      <p:sp>
        <p:nvSpPr>
          <p:cNvPr id="21" name="Freeform 21"/>
          <p:cNvSpPr/>
          <p:nvPr/>
        </p:nvSpPr>
        <p:spPr>
          <a:xfrm rot="-4090172">
            <a:off x="10713244" y="3935430"/>
            <a:ext cx="1790606" cy="703927"/>
          </a:xfrm>
          <a:custGeom>
            <a:avLst/>
            <a:gdLst/>
            <a:ahLst/>
            <a:cxnLst/>
            <a:rect l="l" t="t" r="r" b="b"/>
            <a:pathLst>
              <a:path w="2149802" h="419211">
                <a:moveTo>
                  <a:pt x="0" y="0"/>
                </a:moveTo>
                <a:lnTo>
                  <a:pt x="2149802" y="0"/>
                </a:lnTo>
                <a:lnTo>
                  <a:pt x="2149802" y="419212"/>
                </a:lnTo>
                <a:lnTo>
                  <a:pt x="0" y="41921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8" name="TextBox 19">
            <a:extLst>
              <a:ext uri="{FF2B5EF4-FFF2-40B4-BE49-F238E27FC236}">
                <a16:creationId xmlns:a16="http://schemas.microsoft.com/office/drawing/2014/main" id="{8577AE16-B904-A8C7-456D-132DC6D7B7E9}"/>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6E87ECE7-1574-99FE-AD29-B1C9E81EF1A3}"/>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E7E4D1C-78AE-808F-63E4-47D6A666C4C4}"/>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7" name="Freeform 17"/>
          <p:cNvSpPr/>
          <p:nvPr/>
        </p:nvSpPr>
        <p:spPr>
          <a:xfrm>
            <a:off x="1028700" y="2806819"/>
            <a:ext cx="4368673" cy="5757723"/>
          </a:xfrm>
          <a:custGeom>
            <a:avLst/>
            <a:gdLst/>
            <a:ahLst/>
            <a:cxnLst/>
            <a:rect l="l" t="t" r="r" b="b"/>
            <a:pathLst>
              <a:path w="4368673" h="5757723">
                <a:moveTo>
                  <a:pt x="0" y="0"/>
                </a:moveTo>
                <a:lnTo>
                  <a:pt x="4368673" y="0"/>
                </a:lnTo>
                <a:lnTo>
                  <a:pt x="4368673" y="5757724"/>
                </a:lnTo>
                <a:lnTo>
                  <a:pt x="0" y="5757724"/>
                </a:lnTo>
                <a:lnTo>
                  <a:pt x="0" y="0"/>
                </a:lnTo>
                <a:close/>
              </a:path>
            </a:pathLst>
          </a:custGeom>
          <a:blipFill>
            <a:blip r:embed="rId6"/>
            <a:stretch>
              <a:fillRect/>
            </a:stretch>
          </a:blipFill>
        </p:spPr>
        <p:txBody>
          <a:bodyPr/>
          <a:lstStyle/>
          <a:p>
            <a:endParaRPr lang="fr-FR"/>
          </a:p>
        </p:txBody>
      </p:sp>
      <p:sp>
        <p:nvSpPr>
          <p:cNvPr id="18" name="Freeform 18"/>
          <p:cNvSpPr/>
          <p:nvPr/>
        </p:nvSpPr>
        <p:spPr>
          <a:xfrm>
            <a:off x="5587136" y="3259051"/>
            <a:ext cx="11573904" cy="4486564"/>
          </a:xfrm>
          <a:custGeom>
            <a:avLst/>
            <a:gdLst/>
            <a:ahLst/>
            <a:cxnLst/>
            <a:rect l="l" t="t" r="r" b="b"/>
            <a:pathLst>
              <a:path w="11573904" h="4486564">
                <a:moveTo>
                  <a:pt x="0" y="0"/>
                </a:moveTo>
                <a:lnTo>
                  <a:pt x="11573904" y="0"/>
                </a:lnTo>
                <a:lnTo>
                  <a:pt x="11573904" y="4486564"/>
                </a:lnTo>
                <a:lnTo>
                  <a:pt x="0" y="4486564"/>
                </a:lnTo>
                <a:lnTo>
                  <a:pt x="0" y="0"/>
                </a:lnTo>
                <a:close/>
              </a:path>
            </a:pathLst>
          </a:custGeom>
          <a:blipFill>
            <a:blip>
              <a:extLst>
                <a:ext uri="{96DAC541-7B7A-43D3-8B79-37D633B846F1}">
                  <asvg:svgBlip xmlns:asvg="http://schemas.microsoft.com/office/drawing/2016/SVG/main" r:embed="rId7"/>
                </a:ext>
              </a:extLst>
            </a:blip>
            <a:stretch>
              <a:fillRect l="-19" t="-15522" r="-19" b="-19319"/>
            </a:stretch>
          </a:blipFill>
        </p:spPr>
        <p:txBody>
          <a:bodyPr/>
          <a:lstStyle/>
          <a:p>
            <a:pPr marL="0" algn="r" defTabSz="914400" rtl="1" eaLnBrk="1" latinLnBrk="0" hangingPunct="1"/>
            <a:endParaRPr lang="fr-FR" sz="3200">
              <a:latin typeface="Microsoft Uighur" panose="02000000000000000000" pitchFamily="2" charset="-78"/>
              <a:cs typeface="Microsoft Uighur" panose="02000000000000000000" pitchFamily="2" charset="-78"/>
            </a:endParaRPr>
          </a:p>
        </p:txBody>
      </p:sp>
      <p:sp>
        <p:nvSpPr>
          <p:cNvPr id="19" name="TextBox 19"/>
          <p:cNvSpPr txBox="1"/>
          <p:nvPr/>
        </p:nvSpPr>
        <p:spPr>
          <a:xfrm>
            <a:off x="10461815" y="3583743"/>
            <a:ext cx="2075101" cy="586699"/>
          </a:xfrm>
          <a:prstGeom prst="rect">
            <a:avLst/>
          </a:prstGeom>
        </p:spPr>
        <p:txBody>
          <a:bodyPr wrap="square" lIns="0" tIns="0" rIns="0" bIns="0" rtlCol="0" anchor="t">
            <a:spAutoFit/>
          </a:bodyPr>
          <a:lstStyle/>
          <a:p>
            <a:pPr algn="l">
              <a:lnSpc>
                <a:spcPts val="3669"/>
              </a:lnSpc>
            </a:pPr>
            <a:r>
              <a:rPr lang="en-US" sz="6000"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Pr>
              <a:t> </a:t>
            </a:r>
            <a:r>
              <a:rPr lang="ar-EG" sz="6000"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المحاور</a:t>
            </a:r>
          </a:p>
        </p:txBody>
      </p:sp>
      <p:sp>
        <p:nvSpPr>
          <p:cNvPr id="20" name="TextBox 20"/>
          <p:cNvSpPr txBox="1"/>
          <p:nvPr/>
        </p:nvSpPr>
        <p:spPr>
          <a:xfrm>
            <a:off x="14097000" y="7058154"/>
            <a:ext cx="2229984" cy="509755"/>
          </a:xfrm>
          <a:prstGeom prst="rect">
            <a:avLst/>
          </a:prstGeom>
        </p:spPr>
        <p:txBody>
          <a:bodyPr wrap="square" lIns="0" tIns="0" rIns="0" bIns="0" rtlCol="0" anchor="t">
            <a:spAutoFit/>
          </a:bodyPr>
          <a:lstStyle/>
          <a:p>
            <a:pPr algn="ctr" rtl="1">
              <a:lnSpc>
                <a:spcPts val="2880"/>
              </a:lnSpc>
            </a:pPr>
            <a:r>
              <a:rPr lang="ar-EG" sz="6000" dirty="0">
                <a:latin typeface="Microsoft Uighur" panose="02000000000000000000" pitchFamily="2" charset="-78"/>
                <a:ea typeface="IBM Plex Sans Arabic Bold"/>
                <a:cs typeface="Microsoft Uighur" panose="02000000000000000000" pitchFamily="2" charset="-78"/>
                <a:sym typeface="IBM Plex Sans Arabic Bold"/>
                <a:rtl/>
              </a:rPr>
              <a:t>المؤسسة</a:t>
            </a:r>
            <a:endParaRPr lang="ar-EG" sz="4400"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1" name="TextBox 21"/>
          <p:cNvSpPr txBox="1"/>
          <p:nvPr/>
        </p:nvSpPr>
        <p:spPr>
          <a:xfrm>
            <a:off x="10806733" y="7140428"/>
            <a:ext cx="1537667" cy="509755"/>
          </a:xfrm>
          <a:prstGeom prst="rect">
            <a:avLst/>
          </a:prstGeom>
        </p:spPr>
        <p:txBody>
          <a:bodyPr wrap="square" lIns="0" tIns="0" rIns="0" bIns="0" rtlCol="0" anchor="t">
            <a:spAutoFit/>
          </a:bodyPr>
          <a:lstStyle/>
          <a:p>
            <a:pPr algn="ctr" rtl="1">
              <a:lnSpc>
                <a:spcPts val="2880"/>
              </a:lnSpc>
            </a:pPr>
            <a:r>
              <a:rPr lang="ar-EG" sz="6000" dirty="0">
                <a:latin typeface="Microsoft Uighur" panose="02000000000000000000" pitchFamily="2" charset="-78"/>
                <a:ea typeface="IBM Plex Sans Arabic Bold"/>
                <a:cs typeface="Microsoft Uighur" panose="02000000000000000000" pitchFamily="2" charset="-78"/>
                <a:sym typeface="IBM Plex Sans Arabic Bold"/>
                <a:rtl/>
              </a:rPr>
              <a:t>الأستاذ</a:t>
            </a:r>
          </a:p>
        </p:txBody>
      </p:sp>
      <p:sp>
        <p:nvSpPr>
          <p:cNvPr id="22" name="TextBox 22"/>
          <p:cNvSpPr txBox="1"/>
          <p:nvPr/>
        </p:nvSpPr>
        <p:spPr>
          <a:xfrm>
            <a:off x="6475119" y="7058154"/>
            <a:ext cx="1721816" cy="509755"/>
          </a:xfrm>
          <a:prstGeom prst="rect">
            <a:avLst/>
          </a:prstGeom>
        </p:spPr>
        <p:txBody>
          <a:bodyPr wrap="square" lIns="0" tIns="0" rIns="0" bIns="0" rtlCol="0" anchor="t">
            <a:spAutoFit/>
          </a:bodyPr>
          <a:lstStyle/>
          <a:p>
            <a:pPr algn="ctr" rtl="1">
              <a:lnSpc>
                <a:spcPts val="2880"/>
              </a:lnSpc>
            </a:pPr>
            <a:r>
              <a:rPr lang="ar-EG" sz="6000" dirty="0">
                <a:latin typeface="Microsoft Uighur" panose="02000000000000000000" pitchFamily="2" charset="-78"/>
                <a:ea typeface="IBM Plex Sans Arabic Bold"/>
                <a:cs typeface="Microsoft Uighur" panose="02000000000000000000" pitchFamily="2" charset="-78"/>
                <a:sym typeface="IBM Plex Sans Arabic Bold"/>
                <a:rtl/>
              </a:rPr>
              <a:t>التلميذ</a:t>
            </a:r>
          </a:p>
        </p:txBody>
      </p:sp>
      <p:sp>
        <p:nvSpPr>
          <p:cNvPr id="23" name="TextBox 23"/>
          <p:cNvSpPr txBox="1"/>
          <p:nvPr/>
        </p:nvSpPr>
        <p:spPr>
          <a:xfrm>
            <a:off x="5651623" y="8065648"/>
            <a:ext cx="3287609" cy="442429"/>
          </a:xfrm>
          <a:prstGeom prst="rect">
            <a:avLst/>
          </a:prstGeom>
        </p:spPr>
        <p:txBody>
          <a:bodyPr lIns="0" tIns="0" rIns="0" bIns="0" rtlCol="0" anchor="t">
            <a:spAutoFit/>
          </a:bodyPr>
          <a:lstStyle/>
          <a:p>
            <a:pPr algn="ctr" rtl="1">
              <a:lnSpc>
                <a:spcPts val="3000"/>
              </a:lnSpc>
            </a:pPr>
            <a:r>
              <a:rPr lang="en-US" sz="4000" b="1" dirty="0">
                <a:latin typeface="Microsoft Uighur" panose="02000000000000000000" pitchFamily="2" charset="-78"/>
                <a:ea typeface="IBM Plex Sans Arabic"/>
                <a:cs typeface="Microsoft Uighur" panose="02000000000000000000" pitchFamily="2" charset="-78"/>
                <a:sym typeface="IBM Plex Sans Arabic"/>
              </a:rPr>
              <a:t>5</a:t>
            </a:r>
            <a:r>
              <a:rPr lang="ar-EG" sz="4000" b="1" dirty="0">
                <a:latin typeface="Microsoft Uighur" panose="02000000000000000000" pitchFamily="2" charset="-78"/>
                <a:ea typeface="IBM Plex Sans Arabic"/>
                <a:cs typeface="Microsoft Uighur" panose="02000000000000000000" pitchFamily="2" charset="-78"/>
                <a:sym typeface="IBM Plex Sans Arabic"/>
                <a:rtl/>
              </a:rPr>
              <a:t> معايير رئيسية</a:t>
            </a:r>
          </a:p>
        </p:txBody>
      </p:sp>
      <p:sp>
        <p:nvSpPr>
          <p:cNvPr id="24" name="TextBox 24"/>
          <p:cNvSpPr txBox="1"/>
          <p:nvPr/>
        </p:nvSpPr>
        <p:spPr>
          <a:xfrm>
            <a:off x="9733528" y="8079544"/>
            <a:ext cx="3287609" cy="442429"/>
          </a:xfrm>
          <a:prstGeom prst="rect">
            <a:avLst/>
          </a:prstGeom>
        </p:spPr>
        <p:txBody>
          <a:bodyPr lIns="0" tIns="0" rIns="0" bIns="0" rtlCol="0" anchor="t">
            <a:spAutoFit/>
          </a:bodyPr>
          <a:lstStyle/>
          <a:p>
            <a:pPr algn="ctr" rtl="1">
              <a:lnSpc>
                <a:spcPts val="3000"/>
              </a:lnSpc>
            </a:pPr>
            <a:r>
              <a:rPr lang="en-US" sz="4000" b="1" dirty="0">
                <a:latin typeface="Microsoft Uighur" panose="02000000000000000000" pitchFamily="2" charset="-78"/>
                <a:ea typeface="IBM Plex Sans Arabic"/>
                <a:cs typeface="Microsoft Uighur" panose="02000000000000000000" pitchFamily="2" charset="-78"/>
                <a:sym typeface="IBM Plex Sans Arabic"/>
              </a:rPr>
              <a:t>3</a:t>
            </a:r>
            <a:r>
              <a:rPr lang="ar-EG" sz="4000" b="1" dirty="0">
                <a:latin typeface="Microsoft Uighur" panose="02000000000000000000" pitchFamily="2" charset="-78"/>
                <a:ea typeface="IBM Plex Sans Arabic"/>
                <a:cs typeface="Microsoft Uighur" panose="02000000000000000000" pitchFamily="2" charset="-78"/>
                <a:sym typeface="IBM Plex Sans Arabic"/>
                <a:rtl/>
              </a:rPr>
              <a:t> معايير رئيسية</a:t>
            </a:r>
          </a:p>
        </p:txBody>
      </p:sp>
      <p:sp>
        <p:nvSpPr>
          <p:cNvPr id="25" name="TextBox 25"/>
          <p:cNvSpPr txBox="1"/>
          <p:nvPr/>
        </p:nvSpPr>
        <p:spPr>
          <a:xfrm>
            <a:off x="13698914" y="8054366"/>
            <a:ext cx="3287609" cy="442429"/>
          </a:xfrm>
          <a:prstGeom prst="rect">
            <a:avLst/>
          </a:prstGeom>
        </p:spPr>
        <p:txBody>
          <a:bodyPr lIns="0" tIns="0" rIns="0" bIns="0" rtlCol="0" anchor="t">
            <a:spAutoFit/>
          </a:bodyPr>
          <a:lstStyle/>
          <a:p>
            <a:pPr algn="ctr" rtl="1">
              <a:lnSpc>
                <a:spcPts val="3000"/>
              </a:lnSpc>
            </a:pPr>
            <a:r>
              <a:rPr lang="en-US" sz="4000" b="1" dirty="0">
                <a:latin typeface="Microsoft Uighur" panose="02000000000000000000" pitchFamily="2" charset="-78"/>
                <a:ea typeface="IBM Plex Sans Arabic"/>
                <a:cs typeface="Microsoft Uighur" panose="02000000000000000000" pitchFamily="2" charset="-78"/>
                <a:sym typeface="IBM Plex Sans Arabic"/>
              </a:rPr>
              <a:t>4</a:t>
            </a:r>
            <a:r>
              <a:rPr lang="ar-EG" sz="4000" b="1" dirty="0">
                <a:latin typeface="Microsoft Uighur" panose="02000000000000000000" pitchFamily="2" charset="-78"/>
                <a:ea typeface="IBM Plex Sans Arabic"/>
                <a:cs typeface="Microsoft Uighur" panose="02000000000000000000" pitchFamily="2" charset="-78"/>
                <a:sym typeface="IBM Plex Sans Arabic"/>
                <a:rtl/>
              </a:rPr>
              <a:t> معايير رئيسيــــة</a:t>
            </a:r>
          </a:p>
        </p:txBody>
      </p:sp>
      <p:sp>
        <p:nvSpPr>
          <p:cNvPr id="8" name="TextBox 19">
            <a:extLst>
              <a:ext uri="{FF2B5EF4-FFF2-40B4-BE49-F238E27FC236}">
                <a16:creationId xmlns:a16="http://schemas.microsoft.com/office/drawing/2014/main" id="{571C09CE-023F-5D56-D553-545344041347}"/>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4" name="TextBox 15">
            <a:extLst>
              <a:ext uri="{FF2B5EF4-FFF2-40B4-BE49-F238E27FC236}">
                <a16:creationId xmlns:a16="http://schemas.microsoft.com/office/drawing/2014/main" id="{E8777A94-C91C-F8FF-469D-974DAD4427EB}"/>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9" name="Freeform 22">
            <a:extLst>
              <a:ext uri="{FF2B5EF4-FFF2-40B4-BE49-F238E27FC236}">
                <a16:creationId xmlns:a16="http://schemas.microsoft.com/office/drawing/2014/main" id="{0C914D5A-A25C-28A7-C874-DA81AA695D27}"/>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30" name="TextBox 13">
            <a:extLst>
              <a:ext uri="{FF2B5EF4-FFF2-40B4-BE49-F238E27FC236}">
                <a16:creationId xmlns:a16="http://schemas.microsoft.com/office/drawing/2014/main" id="{E1892965-ADE2-3B72-5B95-2EDFC3D18402}"/>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نظام الاشهاد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grpSp>
        <p:nvGrpSpPr>
          <p:cNvPr id="39" name="Group 22">
            <a:extLst>
              <a:ext uri="{FF2B5EF4-FFF2-40B4-BE49-F238E27FC236}">
                <a16:creationId xmlns:a16="http://schemas.microsoft.com/office/drawing/2014/main" id="{F1968ECB-10E1-6EDD-D6C7-E78F0F116158}"/>
              </a:ext>
            </a:extLst>
          </p:cNvPr>
          <p:cNvGrpSpPr/>
          <p:nvPr/>
        </p:nvGrpSpPr>
        <p:grpSpPr>
          <a:xfrm>
            <a:off x="609599" y="4541720"/>
            <a:ext cx="4018715" cy="3190095"/>
            <a:chOff x="0" y="0"/>
            <a:chExt cx="1058427" cy="840190"/>
          </a:xfrm>
        </p:grpSpPr>
        <p:sp>
          <p:nvSpPr>
            <p:cNvPr id="40" name="Freeform 23">
              <a:extLst>
                <a:ext uri="{FF2B5EF4-FFF2-40B4-BE49-F238E27FC236}">
                  <a16:creationId xmlns:a16="http://schemas.microsoft.com/office/drawing/2014/main" id="{29EB86AC-DB15-13F9-2A81-8E8AF7CF20F0}"/>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43" name="TextBox 24">
              <a:extLst>
                <a:ext uri="{FF2B5EF4-FFF2-40B4-BE49-F238E27FC236}">
                  <a16:creationId xmlns:a16="http://schemas.microsoft.com/office/drawing/2014/main" id="{6F80A695-453B-EA61-6764-C8BD94CEB56D}"/>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44" name="Group 25">
            <a:extLst>
              <a:ext uri="{FF2B5EF4-FFF2-40B4-BE49-F238E27FC236}">
                <a16:creationId xmlns:a16="http://schemas.microsoft.com/office/drawing/2014/main" id="{2B0E8177-D2B8-A614-069D-1B514AA1B7D7}"/>
              </a:ext>
            </a:extLst>
          </p:cNvPr>
          <p:cNvGrpSpPr/>
          <p:nvPr/>
        </p:nvGrpSpPr>
        <p:grpSpPr>
          <a:xfrm>
            <a:off x="1075906" y="3917155"/>
            <a:ext cx="3086100" cy="1249131"/>
            <a:chOff x="0" y="0"/>
            <a:chExt cx="812800" cy="328989"/>
          </a:xfrm>
        </p:grpSpPr>
        <p:sp>
          <p:nvSpPr>
            <p:cNvPr id="45" name="Freeform 26">
              <a:extLst>
                <a:ext uri="{FF2B5EF4-FFF2-40B4-BE49-F238E27FC236}">
                  <a16:creationId xmlns:a16="http://schemas.microsoft.com/office/drawing/2014/main" id="{1479D05C-C7FE-CE65-ABD3-956A29ACE98F}"/>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908889"/>
            </a:solidFill>
          </p:spPr>
          <p:txBody>
            <a:bodyPr/>
            <a:lstStyle/>
            <a:p>
              <a:endParaRPr lang="fr-FR"/>
            </a:p>
          </p:txBody>
        </p:sp>
        <p:sp>
          <p:nvSpPr>
            <p:cNvPr id="46" name="TextBox 27">
              <a:extLst>
                <a:ext uri="{FF2B5EF4-FFF2-40B4-BE49-F238E27FC236}">
                  <a16:creationId xmlns:a16="http://schemas.microsoft.com/office/drawing/2014/main" id="{1BF30758-8EC6-DBE8-D3E6-DEE2E56E05FA}"/>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nvGrpSpPr>
          <p:cNvPr id="26" name="Group 22">
            <a:extLst>
              <a:ext uri="{FF2B5EF4-FFF2-40B4-BE49-F238E27FC236}">
                <a16:creationId xmlns:a16="http://schemas.microsoft.com/office/drawing/2014/main" id="{24534A46-6A03-51FB-1DCD-354B94AE45B5}"/>
              </a:ext>
            </a:extLst>
          </p:cNvPr>
          <p:cNvGrpSpPr/>
          <p:nvPr/>
        </p:nvGrpSpPr>
        <p:grpSpPr>
          <a:xfrm>
            <a:off x="5094622" y="4533599"/>
            <a:ext cx="4018715" cy="3190095"/>
            <a:chOff x="0" y="0"/>
            <a:chExt cx="1058427" cy="840190"/>
          </a:xfrm>
        </p:grpSpPr>
        <p:sp>
          <p:nvSpPr>
            <p:cNvPr id="29" name="Freeform 23">
              <a:extLst>
                <a:ext uri="{FF2B5EF4-FFF2-40B4-BE49-F238E27FC236}">
                  <a16:creationId xmlns:a16="http://schemas.microsoft.com/office/drawing/2014/main" id="{359140BE-6DCC-9A1E-67C0-7A08AEC07769}"/>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30" name="TextBox 24">
              <a:extLst>
                <a:ext uri="{FF2B5EF4-FFF2-40B4-BE49-F238E27FC236}">
                  <a16:creationId xmlns:a16="http://schemas.microsoft.com/office/drawing/2014/main" id="{A8118F73-22B3-2C11-6A32-29B6864592F4}"/>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31" name="Group 25">
            <a:extLst>
              <a:ext uri="{FF2B5EF4-FFF2-40B4-BE49-F238E27FC236}">
                <a16:creationId xmlns:a16="http://schemas.microsoft.com/office/drawing/2014/main" id="{BC486CEC-15E1-EFAB-F667-C59CD7511CC8}"/>
              </a:ext>
            </a:extLst>
          </p:cNvPr>
          <p:cNvGrpSpPr/>
          <p:nvPr/>
        </p:nvGrpSpPr>
        <p:grpSpPr>
          <a:xfrm>
            <a:off x="5560929" y="3909034"/>
            <a:ext cx="3086100" cy="1249131"/>
            <a:chOff x="0" y="0"/>
            <a:chExt cx="812800" cy="328989"/>
          </a:xfrm>
        </p:grpSpPr>
        <p:sp>
          <p:nvSpPr>
            <p:cNvPr id="37" name="Freeform 26">
              <a:extLst>
                <a:ext uri="{FF2B5EF4-FFF2-40B4-BE49-F238E27FC236}">
                  <a16:creationId xmlns:a16="http://schemas.microsoft.com/office/drawing/2014/main" id="{FB516372-E91D-F97F-B64A-D91A2E5D20E5}"/>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908889"/>
            </a:solidFill>
          </p:spPr>
          <p:txBody>
            <a:bodyPr/>
            <a:lstStyle/>
            <a:p>
              <a:endParaRPr lang="fr-FR"/>
            </a:p>
          </p:txBody>
        </p:sp>
        <p:sp>
          <p:nvSpPr>
            <p:cNvPr id="38" name="TextBox 27">
              <a:extLst>
                <a:ext uri="{FF2B5EF4-FFF2-40B4-BE49-F238E27FC236}">
                  <a16:creationId xmlns:a16="http://schemas.microsoft.com/office/drawing/2014/main" id="{6FE7876E-91D6-A85E-C4C7-1A45EC6ACF52}"/>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nvGrpSpPr>
          <p:cNvPr id="16" name="Group 22">
            <a:extLst>
              <a:ext uri="{FF2B5EF4-FFF2-40B4-BE49-F238E27FC236}">
                <a16:creationId xmlns:a16="http://schemas.microsoft.com/office/drawing/2014/main" id="{F47DE22B-4540-BBD8-4038-304633A1775A}"/>
              </a:ext>
            </a:extLst>
          </p:cNvPr>
          <p:cNvGrpSpPr/>
          <p:nvPr/>
        </p:nvGrpSpPr>
        <p:grpSpPr>
          <a:xfrm>
            <a:off x="9430605" y="4543961"/>
            <a:ext cx="4018715" cy="3190095"/>
            <a:chOff x="0" y="0"/>
            <a:chExt cx="1058427" cy="840190"/>
          </a:xfrm>
        </p:grpSpPr>
        <p:sp>
          <p:nvSpPr>
            <p:cNvPr id="19" name="Freeform 23">
              <a:extLst>
                <a:ext uri="{FF2B5EF4-FFF2-40B4-BE49-F238E27FC236}">
                  <a16:creationId xmlns:a16="http://schemas.microsoft.com/office/drawing/2014/main" id="{79C8FFE0-B0B3-ADCA-6B66-341A16C92F01}"/>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20" name="TextBox 24">
              <a:extLst>
                <a:ext uri="{FF2B5EF4-FFF2-40B4-BE49-F238E27FC236}">
                  <a16:creationId xmlns:a16="http://schemas.microsoft.com/office/drawing/2014/main" id="{D944E6B5-8D90-0590-AFE4-39841F148EC7}"/>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21" name="Group 25">
            <a:extLst>
              <a:ext uri="{FF2B5EF4-FFF2-40B4-BE49-F238E27FC236}">
                <a16:creationId xmlns:a16="http://schemas.microsoft.com/office/drawing/2014/main" id="{3B68A74B-BF04-1AD7-499F-986D40375720}"/>
              </a:ext>
            </a:extLst>
          </p:cNvPr>
          <p:cNvGrpSpPr/>
          <p:nvPr/>
        </p:nvGrpSpPr>
        <p:grpSpPr>
          <a:xfrm>
            <a:off x="9896912" y="3919396"/>
            <a:ext cx="3086100" cy="1249131"/>
            <a:chOff x="0" y="0"/>
            <a:chExt cx="812800" cy="328989"/>
          </a:xfrm>
        </p:grpSpPr>
        <p:sp>
          <p:nvSpPr>
            <p:cNvPr id="24" name="Freeform 26">
              <a:extLst>
                <a:ext uri="{FF2B5EF4-FFF2-40B4-BE49-F238E27FC236}">
                  <a16:creationId xmlns:a16="http://schemas.microsoft.com/office/drawing/2014/main" id="{A0D2A927-3F49-4DB9-FB48-1E6D1AC8DDEE}"/>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908889"/>
            </a:solidFill>
          </p:spPr>
          <p:txBody>
            <a:bodyPr/>
            <a:lstStyle/>
            <a:p>
              <a:endParaRPr lang="fr-FR"/>
            </a:p>
          </p:txBody>
        </p:sp>
        <p:sp>
          <p:nvSpPr>
            <p:cNvPr id="25" name="TextBox 27">
              <a:extLst>
                <a:ext uri="{FF2B5EF4-FFF2-40B4-BE49-F238E27FC236}">
                  <a16:creationId xmlns:a16="http://schemas.microsoft.com/office/drawing/2014/main" id="{4153374C-5D0C-6BF9-6524-7E5661DD576C}"/>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nvGrpSpPr>
          <p:cNvPr id="5" name="Group 22">
            <a:extLst>
              <a:ext uri="{FF2B5EF4-FFF2-40B4-BE49-F238E27FC236}">
                <a16:creationId xmlns:a16="http://schemas.microsoft.com/office/drawing/2014/main" id="{96479DDC-D7F7-0608-A0C1-796813A4D9ED}"/>
              </a:ext>
            </a:extLst>
          </p:cNvPr>
          <p:cNvGrpSpPr/>
          <p:nvPr/>
        </p:nvGrpSpPr>
        <p:grpSpPr>
          <a:xfrm>
            <a:off x="13667967" y="4584949"/>
            <a:ext cx="4018715" cy="3190095"/>
            <a:chOff x="0" y="0"/>
            <a:chExt cx="1058427" cy="840190"/>
          </a:xfrm>
        </p:grpSpPr>
        <p:sp>
          <p:nvSpPr>
            <p:cNvPr id="10" name="Freeform 23">
              <a:extLst>
                <a:ext uri="{FF2B5EF4-FFF2-40B4-BE49-F238E27FC236}">
                  <a16:creationId xmlns:a16="http://schemas.microsoft.com/office/drawing/2014/main" id="{8AC265FD-BC93-CE8C-C8C9-E7404C75C71E}"/>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12" name="TextBox 24">
              <a:extLst>
                <a:ext uri="{FF2B5EF4-FFF2-40B4-BE49-F238E27FC236}">
                  <a16:creationId xmlns:a16="http://schemas.microsoft.com/office/drawing/2014/main" id="{CBF1C730-5B7D-8AFD-66DD-B1708C4395B7}"/>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13" name="Group 25">
            <a:extLst>
              <a:ext uri="{FF2B5EF4-FFF2-40B4-BE49-F238E27FC236}">
                <a16:creationId xmlns:a16="http://schemas.microsoft.com/office/drawing/2014/main" id="{D80D5774-D347-2587-2B60-254D5C491312}"/>
              </a:ext>
            </a:extLst>
          </p:cNvPr>
          <p:cNvGrpSpPr/>
          <p:nvPr/>
        </p:nvGrpSpPr>
        <p:grpSpPr>
          <a:xfrm>
            <a:off x="14134274" y="3960384"/>
            <a:ext cx="3086100" cy="1249131"/>
            <a:chOff x="0" y="0"/>
            <a:chExt cx="812800" cy="328989"/>
          </a:xfrm>
        </p:grpSpPr>
        <p:sp>
          <p:nvSpPr>
            <p:cNvPr id="14" name="Freeform 26">
              <a:extLst>
                <a:ext uri="{FF2B5EF4-FFF2-40B4-BE49-F238E27FC236}">
                  <a16:creationId xmlns:a16="http://schemas.microsoft.com/office/drawing/2014/main" id="{32562B64-E551-7046-DCC1-986BB86C6DF7}"/>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908889"/>
            </a:solidFill>
          </p:spPr>
          <p:txBody>
            <a:bodyPr/>
            <a:lstStyle/>
            <a:p>
              <a:endParaRPr lang="fr-FR"/>
            </a:p>
          </p:txBody>
        </p:sp>
        <p:sp>
          <p:nvSpPr>
            <p:cNvPr id="15" name="TextBox 27">
              <a:extLst>
                <a:ext uri="{FF2B5EF4-FFF2-40B4-BE49-F238E27FC236}">
                  <a16:creationId xmlns:a16="http://schemas.microsoft.com/office/drawing/2014/main" id="{F9612EC9-8C03-D3F0-879F-EFA4F08EE6A5}"/>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sp>
        <p:nvSpPr>
          <p:cNvPr id="11" name="Rectangle 10">
            <a:extLst>
              <a:ext uri="{FF2B5EF4-FFF2-40B4-BE49-F238E27FC236}">
                <a16:creationId xmlns:a16="http://schemas.microsoft.com/office/drawing/2014/main" id="{FD3C1DBD-B4E4-59C6-35DA-8E8CA3055226}"/>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7" name="TextBox 17"/>
          <p:cNvSpPr txBox="1"/>
          <p:nvPr/>
        </p:nvSpPr>
        <p:spPr>
          <a:xfrm>
            <a:off x="14909939" y="4222989"/>
            <a:ext cx="1771384" cy="496290"/>
          </a:xfrm>
          <a:prstGeom prst="rect">
            <a:avLst/>
          </a:prstGeom>
        </p:spPr>
        <p:txBody>
          <a:bodyPr lIns="0" tIns="0" rIns="0" bIns="0" rtlCol="0" anchor="t">
            <a:spAutoFit/>
          </a:bodyPr>
          <a:lstStyle/>
          <a:p>
            <a:pPr algn="ctr" rtl="1">
              <a:lnSpc>
                <a:spcPts val="3390"/>
              </a:lnSpc>
            </a:pPr>
            <a:r>
              <a:rPr lang="ar-EG" sz="4400" b="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التكوين</a:t>
            </a:r>
          </a:p>
        </p:txBody>
      </p:sp>
      <p:sp>
        <p:nvSpPr>
          <p:cNvPr id="18" name="TextBox 18"/>
          <p:cNvSpPr txBox="1"/>
          <p:nvPr/>
        </p:nvSpPr>
        <p:spPr>
          <a:xfrm>
            <a:off x="13701839" y="5097893"/>
            <a:ext cx="4028642" cy="2123658"/>
          </a:xfrm>
          <a:prstGeom prst="rect">
            <a:avLst/>
          </a:prstGeom>
        </p:spPr>
        <p:txBody>
          <a:bodyPr wrap="square" lIns="0" tIns="0" rIns="0" bIns="0" rtlCol="0" anchor="t">
            <a:spAutoFit/>
          </a:bodyPr>
          <a:lstStyle/>
          <a:p>
            <a:pPr algn="ctr" rtl="1">
              <a:lnSpc>
                <a:spcPct val="150000"/>
              </a:lnSpc>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•الاستفادة من التكوينات في المقاربات</a:t>
            </a:r>
            <a:r>
              <a:rPr lang="ar-MA"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البيداغوجية.</a:t>
            </a:r>
          </a:p>
        </p:txBody>
      </p:sp>
      <p:sp>
        <p:nvSpPr>
          <p:cNvPr id="22" name="TextBox 22"/>
          <p:cNvSpPr txBox="1"/>
          <p:nvPr/>
        </p:nvSpPr>
        <p:spPr>
          <a:xfrm>
            <a:off x="10559469" y="4222989"/>
            <a:ext cx="1771384" cy="496290"/>
          </a:xfrm>
          <a:prstGeom prst="rect">
            <a:avLst/>
          </a:prstGeom>
        </p:spPr>
        <p:txBody>
          <a:bodyPr lIns="0" tIns="0" rIns="0" bIns="0" rtlCol="0" anchor="t">
            <a:spAutoFit/>
          </a:bodyPr>
          <a:lstStyle/>
          <a:p>
            <a:pPr algn="ctr" rtl="1">
              <a:lnSpc>
                <a:spcPts val="3390"/>
              </a:lnSpc>
            </a:pPr>
            <a:r>
              <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التطبيق</a:t>
            </a:r>
          </a:p>
        </p:txBody>
      </p:sp>
      <p:sp>
        <p:nvSpPr>
          <p:cNvPr id="23" name="TextBox 23"/>
          <p:cNvSpPr txBox="1"/>
          <p:nvPr/>
        </p:nvSpPr>
        <p:spPr>
          <a:xfrm>
            <a:off x="9534145" y="5085738"/>
            <a:ext cx="3811633" cy="3231654"/>
          </a:xfrm>
          <a:prstGeom prst="rect">
            <a:avLst/>
          </a:prstGeom>
        </p:spPr>
        <p:txBody>
          <a:bodyPr wrap="square" lIns="0" tIns="0" rIns="0" bIns="0" rtlCol="0" anchor="t">
            <a:spAutoFit/>
          </a:bodyPr>
          <a:lstStyle/>
          <a:p>
            <a:pPr algn="ctr" rtl="1">
              <a:lnSpc>
                <a:spcPct val="150000"/>
              </a:lnSpc>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•تنزيل المقاربة بشكل فعلي في الأقسام</a:t>
            </a:r>
          </a:p>
          <a:p>
            <a:pPr algn="ctr" rtl="1">
              <a:lnSpc>
                <a:spcPct val="150000"/>
              </a:lnSpc>
            </a:pPr>
            <a:endPar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7" name="TextBox 27"/>
          <p:cNvSpPr txBox="1"/>
          <p:nvPr/>
        </p:nvSpPr>
        <p:spPr>
          <a:xfrm>
            <a:off x="6365364" y="4255599"/>
            <a:ext cx="1771384" cy="496290"/>
          </a:xfrm>
          <a:prstGeom prst="rect">
            <a:avLst/>
          </a:prstGeom>
        </p:spPr>
        <p:txBody>
          <a:bodyPr lIns="0" tIns="0" rIns="0" bIns="0" rtlCol="0" anchor="t">
            <a:spAutoFit/>
          </a:bodyPr>
          <a:lstStyle/>
          <a:p>
            <a:pPr algn="ctr" rtl="1">
              <a:lnSpc>
                <a:spcPts val="3390"/>
              </a:lnSpc>
            </a:pPr>
            <a:r>
              <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تمرير الراوائز</a:t>
            </a:r>
          </a:p>
        </p:txBody>
      </p:sp>
      <p:sp>
        <p:nvSpPr>
          <p:cNvPr id="28" name="TextBox 28"/>
          <p:cNvSpPr txBox="1"/>
          <p:nvPr/>
        </p:nvSpPr>
        <p:spPr>
          <a:xfrm>
            <a:off x="4717006" y="5157885"/>
            <a:ext cx="4903593" cy="3231654"/>
          </a:xfrm>
          <a:prstGeom prst="rect">
            <a:avLst/>
          </a:prstGeom>
        </p:spPr>
        <p:txBody>
          <a:bodyPr wrap="square" lIns="0" tIns="0" rIns="0" bIns="0" rtlCol="0" anchor="t">
            <a:spAutoFit/>
          </a:bodyPr>
          <a:lstStyle/>
          <a:p>
            <a:pPr algn="ctr" rtl="1">
              <a:lnSpc>
                <a:spcPct val="150000"/>
              </a:lnSpc>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•تمرير الروائز و مسك</a:t>
            </a:r>
            <a:endParaRPr lang="fr-FR"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a:p>
            <a:pPr algn="ctr" rtl="1">
              <a:lnSpc>
                <a:spcPct val="150000"/>
              </a:lnSpc>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النتائج على مسار.</a:t>
            </a:r>
          </a:p>
          <a:p>
            <a:pPr algn="r" rtl="1">
              <a:lnSpc>
                <a:spcPct val="150000"/>
              </a:lnSpc>
            </a:pPr>
            <a:endPar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2" name="TextBox 32"/>
          <p:cNvSpPr txBox="1"/>
          <p:nvPr/>
        </p:nvSpPr>
        <p:spPr>
          <a:xfrm>
            <a:off x="1267147" y="4295664"/>
            <a:ext cx="3078558" cy="496290"/>
          </a:xfrm>
          <a:prstGeom prst="rect">
            <a:avLst/>
          </a:prstGeom>
        </p:spPr>
        <p:txBody>
          <a:bodyPr wrap="square" lIns="0" tIns="0" rIns="0" bIns="0" rtlCol="0" anchor="t">
            <a:spAutoFit/>
          </a:bodyPr>
          <a:lstStyle/>
          <a:p>
            <a:pPr algn="ctr" rtl="1">
              <a:lnSpc>
                <a:spcPts val="3390"/>
              </a:lnSpc>
            </a:pPr>
            <a:r>
              <a:rPr lang="ar-EG" sz="4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إعداد الملف التراكمي</a:t>
            </a:r>
          </a:p>
        </p:txBody>
      </p:sp>
      <p:sp>
        <p:nvSpPr>
          <p:cNvPr id="33" name="TextBox 33"/>
          <p:cNvSpPr txBox="1"/>
          <p:nvPr/>
        </p:nvSpPr>
        <p:spPr>
          <a:xfrm>
            <a:off x="720820" y="5623632"/>
            <a:ext cx="3590227" cy="738664"/>
          </a:xfrm>
          <a:prstGeom prst="rect">
            <a:avLst/>
          </a:prstGeom>
        </p:spPr>
        <p:txBody>
          <a:bodyPr wrap="square" lIns="0" tIns="0" rIns="0" bIns="0" rtlCol="0" anchor="t">
            <a:spAutoFit/>
          </a:bodyPr>
          <a:lstStyle/>
          <a:p>
            <a:pPr marL="274638" indent="-206375" algn="r" rtl="1">
              <a:buFont typeface="Arial" panose="020B0604020202020204" pitchFamily="34" charset="0"/>
              <a:buChar char="•"/>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إعداد الملف التراكمي </a:t>
            </a:r>
          </a:p>
        </p:txBody>
      </p:sp>
      <p:sp>
        <p:nvSpPr>
          <p:cNvPr id="34" name="TextBox 34"/>
          <p:cNvSpPr txBox="1"/>
          <p:nvPr/>
        </p:nvSpPr>
        <p:spPr>
          <a:xfrm>
            <a:off x="2727716" y="8181040"/>
            <a:ext cx="12582291" cy="1661993"/>
          </a:xfrm>
          <a:prstGeom prst="rect">
            <a:avLst/>
          </a:prstGeom>
        </p:spPr>
        <p:txBody>
          <a:bodyPr wrap="square" lIns="0" tIns="0" rIns="0" bIns="0" rtlCol="0" anchor="t">
            <a:spAutoFit/>
          </a:bodyPr>
          <a:lstStyle/>
          <a:p>
            <a:pPr algn="ctr" rtl="1"/>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عملية الإشهاد تتم حصريا من لدن اللجنة الوطنية للإشهاد.</a:t>
            </a:r>
          </a:p>
          <a:p>
            <a:pPr algn="ctr" rtl="1"/>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مقرر وزير التربية الوطنية والتعليم الأولي والرياضة رقم </a:t>
            </a:r>
            <a:r>
              <a:rPr lang="en-US"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22</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 </a:t>
            </a:r>
            <a:r>
              <a:rPr lang="en-US"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Pr>
              <a:t>015</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بشأن إحداث اللجنة الوطنية للإشهاد</a:t>
            </a:r>
          </a:p>
          <a:p>
            <a:pPr algn="ctr" rtl="1"/>
            <a:endPar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5" name="TextBox 19">
            <a:extLst>
              <a:ext uri="{FF2B5EF4-FFF2-40B4-BE49-F238E27FC236}">
                <a16:creationId xmlns:a16="http://schemas.microsoft.com/office/drawing/2014/main" id="{7B586363-1B85-5F6F-7F1E-29F149F70872}"/>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36" name="TextBox 15">
            <a:extLst>
              <a:ext uri="{FF2B5EF4-FFF2-40B4-BE49-F238E27FC236}">
                <a16:creationId xmlns:a16="http://schemas.microsoft.com/office/drawing/2014/main" id="{8A9CD9DC-AC48-4F64-4909-4480B91090FF}"/>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41" name="Freeform 22">
            <a:extLst>
              <a:ext uri="{FF2B5EF4-FFF2-40B4-BE49-F238E27FC236}">
                <a16:creationId xmlns:a16="http://schemas.microsoft.com/office/drawing/2014/main" id="{714022CF-92CE-C3A0-3F9F-0EF3B904FC45}"/>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42" name="TextBox 13">
            <a:extLst>
              <a:ext uri="{FF2B5EF4-FFF2-40B4-BE49-F238E27FC236}">
                <a16:creationId xmlns:a16="http://schemas.microsoft.com/office/drawing/2014/main" id="{FF024B86-724B-07DB-A028-D76E5724CFC6}"/>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نظام الاشهاد</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grpSp>
        <p:nvGrpSpPr>
          <p:cNvPr id="30" name="Group 7">
            <a:extLst>
              <a:ext uri="{FF2B5EF4-FFF2-40B4-BE49-F238E27FC236}">
                <a16:creationId xmlns:a16="http://schemas.microsoft.com/office/drawing/2014/main" id="{F4A4E22D-9D19-1B23-1ACF-2776663E0F56}"/>
              </a:ext>
            </a:extLst>
          </p:cNvPr>
          <p:cNvGrpSpPr/>
          <p:nvPr/>
        </p:nvGrpSpPr>
        <p:grpSpPr>
          <a:xfrm>
            <a:off x="1001134" y="4428265"/>
            <a:ext cx="4018715" cy="3190095"/>
            <a:chOff x="0" y="0"/>
            <a:chExt cx="1058427" cy="840190"/>
          </a:xfrm>
        </p:grpSpPr>
        <p:sp>
          <p:nvSpPr>
            <p:cNvPr id="31" name="Freeform 8">
              <a:extLst>
                <a:ext uri="{FF2B5EF4-FFF2-40B4-BE49-F238E27FC236}">
                  <a16:creationId xmlns:a16="http://schemas.microsoft.com/office/drawing/2014/main" id="{CD294CAB-1AC9-841D-336A-F41A313E381D}"/>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32" name="TextBox 9">
              <a:extLst>
                <a:ext uri="{FF2B5EF4-FFF2-40B4-BE49-F238E27FC236}">
                  <a16:creationId xmlns:a16="http://schemas.microsoft.com/office/drawing/2014/main" id="{25C64679-7EA6-3AA3-1374-AE02006C65E9}"/>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35" name="Group 13">
            <a:extLst>
              <a:ext uri="{FF2B5EF4-FFF2-40B4-BE49-F238E27FC236}">
                <a16:creationId xmlns:a16="http://schemas.microsoft.com/office/drawing/2014/main" id="{60C1DECA-349C-DB57-707C-D84804CF0311}"/>
              </a:ext>
            </a:extLst>
          </p:cNvPr>
          <p:cNvGrpSpPr/>
          <p:nvPr/>
        </p:nvGrpSpPr>
        <p:grpSpPr>
          <a:xfrm>
            <a:off x="1467442" y="3803700"/>
            <a:ext cx="3086100" cy="1249131"/>
            <a:chOff x="0" y="0"/>
            <a:chExt cx="812800" cy="328989"/>
          </a:xfrm>
        </p:grpSpPr>
        <p:sp>
          <p:nvSpPr>
            <p:cNvPr id="36" name="Freeform 14">
              <a:extLst>
                <a:ext uri="{FF2B5EF4-FFF2-40B4-BE49-F238E27FC236}">
                  <a16:creationId xmlns:a16="http://schemas.microsoft.com/office/drawing/2014/main" id="{5BA091F8-25DA-ABC1-43DE-467202E19142}"/>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E7C70A"/>
            </a:solidFill>
          </p:spPr>
          <p:txBody>
            <a:bodyPr/>
            <a:lstStyle/>
            <a:p>
              <a:endParaRPr lang="fr-FR"/>
            </a:p>
          </p:txBody>
        </p:sp>
        <p:sp>
          <p:nvSpPr>
            <p:cNvPr id="37" name="TextBox 15">
              <a:extLst>
                <a:ext uri="{FF2B5EF4-FFF2-40B4-BE49-F238E27FC236}">
                  <a16:creationId xmlns:a16="http://schemas.microsoft.com/office/drawing/2014/main" id="{28FD42E2-017F-B586-393E-E031866521C8}"/>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nvGrpSpPr>
          <p:cNvPr id="16" name="Group 7">
            <a:extLst>
              <a:ext uri="{FF2B5EF4-FFF2-40B4-BE49-F238E27FC236}">
                <a16:creationId xmlns:a16="http://schemas.microsoft.com/office/drawing/2014/main" id="{D1039378-7EE7-7558-ADD3-B36E7313EF61}"/>
              </a:ext>
            </a:extLst>
          </p:cNvPr>
          <p:cNvGrpSpPr/>
          <p:nvPr/>
        </p:nvGrpSpPr>
        <p:grpSpPr>
          <a:xfrm>
            <a:off x="6796052" y="4428265"/>
            <a:ext cx="4018715" cy="3190095"/>
            <a:chOff x="0" y="0"/>
            <a:chExt cx="1058427" cy="840190"/>
          </a:xfrm>
        </p:grpSpPr>
        <p:sp>
          <p:nvSpPr>
            <p:cNvPr id="17" name="Freeform 8">
              <a:extLst>
                <a:ext uri="{FF2B5EF4-FFF2-40B4-BE49-F238E27FC236}">
                  <a16:creationId xmlns:a16="http://schemas.microsoft.com/office/drawing/2014/main" id="{9C9A0018-C696-CDEA-92C1-ED910D2EC634}"/>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18" name="TextBox 9">
              <a:extLst>
                <a:ext uri="{FF2B5EF4-FFF2-40B4-BE49-F238E27FC236}">
                  <a16:creationId xmlns:a16="http://schemas.microsoft.com/office/drawing/2014/main" id="{A8E6A885-AB17-35B2-798D-DBD349F37D15}"/>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19" name="Group 13">
            <a:extLst>
              <a:ext uri="{FF2B5EF4-FFF2-40B4-BE49-F238E27FC236}">
                <a16:creationId xmlns:a16="http://schemas.microsoft.com/office/drawing/2014/main" id="{A18260FF-3AC8-D340-CB5A-C47F5088FBFE}"/>
              </a:ext>
            </a:extLst>
          </p:cNvPr>
          <p:cNvGrpSpPr/>
          <p:nvPr/>
        </p:nvGrpSpPr>
        <p:grpSpPr>
          <a:xfrm>
            <a:off x="7262360" y="3803700"/>
            <a:ext cx="3086100" cy="1249131"/>
            <a:chOff x="0" y="0"/>
            <a:chExt cx="812800" cy="328989"/>
          </a:xfrm>
        </p:grpSpPr>
        <p:sp>
          <p:nvSpPr>
            <p:cNvPr id="20" name="Freeform 14">
              <a:extLst>
                <a:ext uri="{FF2B5EF4-FFF2-40B4-BE49-F238E27FC236}">
                  <a16:creationId xmlns:a16="http://schemas.microsoft.com/office/drawing/2014/main" id="{DA9FCF03-63EE-22A5-896C-D174D46968ED}"/>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E7C70A"/>
            </a:solidFill>
          </p:spPr>
          <p:txBody>
            <a:bodyPr/>
            <a:lstStyle/>
            <a:p>
              <a:endParaRPr lang="fr-FR"/>
            </a:p>
          </p:txBody>
        </p:sp>
        <p:sp>
          <p:nvSpPr>
            <p:cNvPr id="29" name="TextBox 15">
              <a:extLst>
                <a:ext uri="{FF2B5EF4-FFF2-40B4-BE49-F238E27FC236}">
                  <a16:creationId xmlns:a16="http://schemas.microsoft.com/office/drawing/2014/main" id="{B2C8787B-F95D-BA8E-9750-CA1AF7573D68}"/>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nvGrpSpPr>
          <p:cNvPr id="5" name="Group 7">
            <a:extLst>
              <a:ext uri="{FF2B5EF4-FFF2-40B4-BE49-F238E27FC236}">
                <a16:creationId xmlns:a16="http://schemas.microsoft.com/office/drawing/2014/main" id="{B8CCCB52-DC02-F0AD-A396-685856E77C23}"/>
              </a:ext>
            </a:extLst>
          </p:cNvPr>
          <p:cNvGrpSpPr/>
          <p:nvPr/>
        </p:nvGrpSpPr>
        <p:grpSpPr>
          <a:xfrm>
            <a:off x="12590970" y="4448400"/>
            <a:ext cx="4018715" cy="3190095"/>
            <a:chOff x="0" y="0"/>
            <a:chExt cx="1058427" cy="840190"/>
          </a:xfrm>
        </p:grpSpPr>
        <p:sp>
          <p:nvSpPr>
            <p:cNvPr id="10" name="Freeform 8">
              <a:extLst>
                <a:ext uri="{FF2B5EF4-FFF2-40B4-BE49-F238E27FC236}">
                  <a16:creationId xmlns:a16="http://schemas.microsoft.com/office/drawing/2014/main" id="{A23C2C89-D02D-02D5-69A7-38271AF22E0E}"/>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11" name="TextBox 9">
              <a:extLst>
                <a:ext uri="{FF2B5EF4-FFF2-40B4-BE49-F238E27FC236}">
                  <a16:creationId xmlns:a16="http://schemas.microsoft.com/office/drawing/2014/main" id="{FFDE0C7C-C998-4199-5D0C-5DCD3AEB5942}"/>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13" name="Group 13">
            <a:extLst>
              <a:ext uri="{FF2B5EF4-FFF2-40B4-BE49-F238E27FC236}">
                <a16:creationId xmlns:a16="http://schemas.microsoft.com/office/drawing/2014/main" id="{9DE4EB23-F3C6-7E76-DBD2-F49208E3FA73}"/>
              </a:ext>
            </a:extLst>
          </p:cNvPr>
          <p:cNvGrpSpPr/>
          <p:nvPr/>
        </p:nvGrpSpPr>
        <p:grpSpPr>
          <a:xfrm>
            <a:off x="13057278" y="3823835"/>
            <a:ext cx="3086100" cy="1249131"/>
            <a:chOff x="0" y="0"/>
            <a:chExt cx="812800" cy="328989"/>
          </a:xfrm>
        </p:grpSpPr>
        <p:sp>
          <p:nvSpPr>
            <p:cNvPr id="14" name="Freeform 14">
              <a:extLst>
                <a:ext uri="{FF2B5EF4-FFF2-40B4-BE49-F238E27FC236}">
                  <a16:creationId xmlns:a16="http://schemas.microsoft.com/office/drawing/2014/main" id="{0593A130-EEE9-13B3-E1C1-FE5361E0CD50}"/>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E7C70A"/>
            </a:solidFill>
          </p:spPr>
          <p:txBody>
            <a:bodyPr/>
            <a:lstStyle/>
            <a:p>
              <a:endParaRPr lang="fr-FR"/>
            </a:p>
          </p:txBody>
        </p:sp>
        <p:sp>
          <p:nvSpPr>
            <p:cNvPr id="15" name="TextBox 15">
              <a:extLst>
                <a:ext uri="{FF2B5EF4-FFF2-40B4-BE49-F238E27FC236}">
                  <a16:creationId xmlns:a16="http://schemas.microsoft.com/office/drawing/2014/main" id="{3483295B-55C5-C28E-501E-9687B9F6F84F}"/>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sp>
        <p:nvSpPr>
          <p:cNvPr id="2" name="Rectangle 1">
            <a:extLst>
              <a:ext uri="{FF2B5EF4-FFF2-40B4-BE49-F238E27FC236}">
                <a16:creationId xmlns:a16="http://schemas.microsoft.com/office/drawing/2014/main" id="{BD5A6355-9FB0-6D70-CA1B-8E8A869B8CE4}"/>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sp>
        <p:nvSpPr>
          <p:cNvPr id="21" name="TextBox 21"/>
          <p:cNvSpPr txBox="1"/>
          <p:nvPr/>
        </p:nvSpPr>
        <p:spPr>
          <a:xfrm>
            <a:off x="6937583" y="5287501"/>
            <a:ext cx="3622385" cy="2031325"/>
          </a:xfrm>
          <a:prstGeom prst="rect">
            <a:avLst/>
          </a:prstGeom>
        </p:spPr>
        <p:txBody>
          <a:bodyPr wrap="square" lIns="0" tIns="0" rIns="0" bIns="0" rtlCol="0" anchor="t">
            <a:spAutoFit/>
          </a:bodyPr>
          <a:lstStyle/>
          <a:p>
            <a:pPr marL="425785" lvl="1" indent="-212892" algn="r" rtl="1">
              <a:buFont typeface="Arial"/>
              <a:buChar char="•"/>
            </a:pPr>
            <a:r>
              <a:rPr lang="ar-EG" sz="4400" dirty="0">
                <a:latin typeface="Microsoft Uighur" panose="02000000000000000000" pitchFamily="2" charset="-78"/>
                <a:ea typeface="IBM Plex Sans Arabic"/>
                <a:cs typeface="Microsoft Uighur" panose="02000000000000000000" pitchFamily="2" charset="-78"/>
                <a:sym typeface="IBM Plex Sans Arabic"/>
                <a:rtl/>
              </a:rPr>
              <a:t>أثناء أو بعد تمرير الأنشطة يشهد المفتش الأستاذ </a:t>
            </a:r>
          </a:p>
        </p:txBody>
      </p:sp>
      <p:sp>
        <p:nvSpPr>
          <p:cNvPr id="22" name="TextBox 22"/>
          <p:cNvSpPr txBox="1"/>
          <p:nvPr/>
        </p:nvSpPr>
        <p:spPr>
          <a:xfrm>
            <a:off x="13119086" y="5202321"/>
            <a:ext cx="3177043" cy="2031325"/>
          </a:xfrm>
          <a:prstGeom prst="rect">
            <a:avLst/>
          </a:prstGeom>
        </p:spPr>
        <p:txBody>
          <a:bodyPr wrap="square" lIns="0" tIns="0" rIns="0" bIns="0" rtlCol="0" anchor="t">
            <a:spAutoFit/>
          </a:bodyPr>
          <a:lstStyle/>
          <a:p>
            <a:pPr marL="425785" lvl="1" indent="-212892" algn="r" rtl="1">
              <a:buFont typeface="Arial"/>
              <a:buChar char="•"/>
            </a:pPr>
            <a:r>
              <a:rPr lang="ar-EG" sz="4400" dirty="0">
                <a:latin typeface="Microsoft Uighur" panose="02000000000000000000" pitchFamily="2" charset="-78"/>
                <a:ea typeface="IBM Plex Sans Arabic"/>
                <a:cs typeface="Microsoft Uighur" panose="02000000000000000000" pitchFamily="2" charset="-78"/>
                <a:sym typeface="IBM Plex Sans Arabic"/>
                <a:rtl/>
              </a:rPr>
              <a:t>يجتاز الأستاذ رائزا في موضوع الرائز على منصة مسار</a:t>
            </a:r>
          </a:p>
        </p:txBody>
      </p:sp>
      <p:sp>
        <p:nvSpPr>
          <p:cNvPr id="23" name="TextBox 23"/>
          <p:cNvSpPr txBox="1"/>
          <p:nvPr/>
        </p:nvSpPr>
        <p:spPr>
          <a:xfrm>
            <a:off x="3312207" y="8400461"/>
            <a:ext cx="10393651" cy="417422"/>
          </a:xfrm>
          <a:prstGeom prst="rect">
            <a:avLst/>
          </a:prstGeom>
        </p:spPr>
        <p:txBody>
          <a:bodyPr wrap="square" lIns="0" tIns="0" rIns="0" bIns="0" rtlCol="0" anchor="t">
            <a:spAutoFit/>
          </a:bodyPr>
          <a:lstStyle/>
          <a:p>
            <a:pPr marL="518160" lvl="1" indent="-259080" algn="r" rtl="1">
              <a:lnSpc>
                <a:spcPts val="2879"/>
              </a:lnSpc>
              <a:buFont typeface="Arial"/>
              <a:buChar char="•"/>
            </a:pPr>
            <a:r>
              <a:rPr lang="ar-EG" sz="3600" b="1" dirty="0">
                <a:latin typeface="Microsoft Uighur" panose="02000000000000000000" pitchFamily="2" charset="-78"/>
                <a:ea typeface="IBM Plex Sans Arabic"/>
                <a:cs typeface="Microsoft Uighur" panose="02000000000000000000" pitchFamily="2" charset="-78"/>
                <a:sym typeface="IBM Plex Sans Arabic"/>
                <a:rtl/>
              </a:rPr>
              <a:t>عملية الإشهاد تتم حصريا على منصة مسار ويؤجل كل استاذ لم تتوفر فيه شروط الإشهاد</a:t>
            </a:r>
          </a:p>
        </p:txBody>
      </p:sp>
      <p:sp>
        <p:nvSpPr>
          <p:cNvPr id="24" name="TextBox 24"/>
          <p:cNvSpPr txBox="1"/>
          <p:nvPr/>
        </p:nvSpPr>
        <p:spPr>
          <a:xfrm>
            <a:off x="13374164" y="4252396"/>
            <a:ext cx="2666885" cy="432811"/>
          </a:xfrm>
          <a:prstGeom prst="rect">
            <a:avLst/>
          </a:prstGeom>
        </p:spPr>
        <p:txBody>
          <a:bodyPr lIns="0" tIns="0" rIns="0" bIns="0" rtlCol="0" anchor="t">
            <a:spAutoFit/>
          </a:bodyPr>
          <a:lstStyle/>
          <a:p>
            <a:pPr algn="ctr" rtl="1">
              <a:lnSpc>
                <a:spcPts val="2949"/>
              </a:lnSpc>
            </a:pP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تمرير الروائز</a:t>
            </a:r>
          </a:p>
        </p:txBody>
      </p:sp>
      <p:sp>
        <p:nvSpPr>
          <p:cNvPr id="25" name="TextBox 25"/>
          <p:cNvSpPr txBox="1"/>
          <p:nvPr/>
        </p:nvSpPr>
        <p:spPr>
          <a:xfrm>
            <a:off x="7415332" y="4066449"/>
            <a:ext cx="2666885" cy="804707"/>
          </a:xfrm>
          <a:prstGeom prst="rect">
            <a:avLst/>
          </a:prstGeom>
        </p:spPr>
        <p:txBody>
          <a:bodyPr lIns="0" tIns="0" rIns="0" bIns="0" rtlCol="0" anchor="t">
            <a:spAutoFit/>
          </a:bodyPr>
          <a:lstStyle/>
          <a:p>
            <a:pPr algn="ctr" rtl="1">
              <a:lnSpc>
                <a:spcPts val="2949"/>
              </a:lnSpc>
            </a:pP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أجرأة أنشطة الدعم المكثف</a:t>
            </a:r>
          </a:p>
        </p:txBody>
      </p:sp>
      <p:sp>
        <p:nvSpPr>
          <p:cNvPr id="26" name="TextBox 26"/>
          <p:cNvSpPr txBox="1"/>
          <p:nvPr/>
        </p:nvSpPr>
        <p:spPr>
          <a:xfrm>
            <a:off x="1674469" y="4230091"/>
            <a:ext cx="2666885" cy="432811"/>
          </a:xfrm>
          <a:prstGeom prst="rect">
            <a:avLst/>
          </a:prstGeom>
        </p:spPr>
        <p:txBody>
          <a:bodyPr lIns="0" tIns="0" rIns="0" bIns="0" rtlCol="0" anchor="t">
            <a:spAutoFit/>
          </a:bodyPr>
          <a:lstStyle/>
          <a:p>
            <a:pPr algn="ctr" rtl="1">
              <a:lnSpc>
                <a:spcPts val="2949"/>
              </a:lnSpc>
            </a:pP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أجرأة أنشطة الصريح</a:t>
            </a:r>
          </a:p>
        </p:txBody>
      </p:sp>
      <p:sp>
        <p:nvSpPr>
          <p:cNvPr id="27" name="TextBox 27"/>
          <p:cNvSpPr txBox="1"/>
          <p:nvPr/>
        </p:nvSpPr>
        <p:spPr>
          <a:xfrm>
            <a:off x="1161089" y="5269064"/>
            <a:ext cx="3568712" cy="2031325"/>
          </a:xfrm>
          <a:prstGeom prst="rect">
            <a:avLst/>
          </a:prstGeom>
        </p:spPr>
        <p:txBody>
          <a:bodyPr wrap="square" lIns="0" tIns="0" rIns="0" bIns="0" rtlCol="0" anchor="t">
            <a:spAutoFit/>
          </a:bodyPr>
          <a:lstStyle/>
          <a:p>
            <a:pPr marL="425785" lvl="1" indent="-212892" algn="r" rtl="1">
              <a:buFont typeface="Arial"/>
              <a:buChar char="•"/>
            </a:pPr>
            <a:r>
              <a:rPr lang="ar-EG" sz="4400" dirty="0">
                <a:latin typeface="Microsoft Uighur" panose="02000000000000000000" pitchFamily="2" charset="-78"/>
                <a:ea typeface="IBM Plex Sans Arabic"/>
                <a:cs typeface="Microsoft Uighur" panose="02000000000000000000" pitchFamily="2" charset="-78"/>
                <a:sym typeface="IBM Plex Sans Arabic"/>
                <a:rtl/>
              </a:rPr>
              <a:t>اثناء أو بعد تمرير الأنشطة يشهد المفتش الأستاذ </a:t>
            </a:r>
          </a:p>
        </p:txBody>
      </p:sp>
      <p:sp>
        <p:nvSpPr>
          <p:cNvPr id="12" name="TextBox 19">
            <a:extLst>
              <a:ext uri="{FF2B5EF4-FFF2-40B4-BE49-F238E27FC236}">
                <a16:creationId xmlns:a16="http://schemas.microsoft.com/office/drawing/2014/main" id="{E0212C06-701E-1CB4-4939-F023D2D1DD66}"/>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28" name="TextBox 15">
            <a:extLst>
              <a:ext uri="{FF2B5EF4-FFF2-40B4-BE49-F238E27FC236}">
                <a16:creationId xmlns:a16="http://schemas.microsoft.com/office/drawing/2014/main" id="{7BE70932-28A4-7E30-8E42-EAE3082AF532}"/>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3" name="Freeform 22">
            <a:extLst>
              <a:ext uri="{FF2B5EF4-FFF2-40B4-BE49-F238E27FC236}">
                <a16:creationId xmlns:a16="http://schemas.microsoft.com/office/drawing/2014/main" id="{DA97D99D-B463-F0C4-D9F0-5F3238AC02DF}"/>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34" name="TextBox 13">
            <a:extLst>
              <a:ext uri="{FF2B5EF4-FFF2-40B4-BE49-F238E27FC236}">
                <a16:creationId xmlns:a16="http://schemas.microsoft.com/office/drawing/2014/main" id="{8471ED8C-739C-5D95-6617-8DACB402EAC4}"/>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نظام الاشهاد</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grpSp>
        <p:nvGrpSpPr>
          <p:cNvPr id="47" name="Groupe 46">
            <a:extLst>
              <a:ext uri="{FF2B5EF4-FFF2-40B4-BE49-F238E27FC236}">
                <a16:creationId xmlns:a16="http://schemas.microsoft.com/office/drawing/2014/main" id="{C6BEEAA6-F74D-F04F-1BF6-542979644693}"/>
              </a:ext>
            </a:extLst>
          </p:cNvPr>
          <p:cNvGrpSpPr/>
          <p:nvPr/>
        </p:nvGrpSpPr>
        <p:grpSpPr>
          <a:xfrm>
            <a:off x="12731433" y="3617629"/>
            <a:ext cx="5050139" cy="4136153"/>
            <a:chOff x="536997" y="3939122"/>
            <a:chExt cx="4018715" cy="3814660"/>
          </a:xfrm>
        </p:grpSpPr>
        <p:grpSp>
          <p:nvGrpSpPr>
            <p:cNvPr id="48" name="Group 4">
              <a:extLst>
                <a:ext uri="{FF2B5EF4-FFF2-40B4-BE49-F238E27FC236}">
                  <a16:creationId xmlns:a16="http://schemas.microsoft.com/office/drawing/2014/main" id="{BFF1271B-FC2F-89F5-1913-211507348745}"/>
                </a:ext>
              </a:extLst>
            </p:cNvPr>
            <p:cNvGrpSpPr/>
            <p:nvPr/>
          </p:nvGrpSpPr>
          <p:grpSpPr>
            <a:xfrm>
              <a:off x="536997" y="4563687"/>
              <a:ext cx="4018715" cy="3190095"/>
              <a:chOff x="0" y="0"/>
              <a:chExt cx="1058427" cy="840190"/>
            </a:xfrm>
          </p:grpSpPr>
          <p:sp>
            <p:nvSpPr>
              <p:cNvPr id="52" name="Freeform 5">
                <a:extLst>
                  <a:ext uri="{FF2B5EF4-FFF2-40B4-BE49-F238E27FC236}">
                    <a16:creationId xmlns:a16="http://schemas.microsoft.com/office/drawing/2014/main" id="{528450EE-DADB-A023-1F10-54AA33FA7E05}"/>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53" name="TextBox 6">
                <a:extLst>
                  <a:ext uri="{FF2B5EF4-FFF2-40B4-BE49-F238E27FC236}">
                    <a16:creationId xmlns:a16="http://schemas.microsoft.com/office/drawing/2014/main" id="{1F000B2A-F71E-26B2-561C-352851BF107D}"/>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49" name="Group 10">
              <a:extLst>
                <a:ext uri="{FF2B5EF4-FFF2-40B4-BE49-F238E27FC236}">
                  <a16:creationId xmlns:a16="http://schemas.microsoft.com/office/drawing/2014/main" id="{3B69251C-6A2A-DAC2-118D-C12004C01954}"/>
                </a:ext>
              </a:extLst>
            </p:cNvPr>
            <p:cNvGrpSpPr/>
            <p:nvPr/>
          </p:nvGrpSpPr>
          <p:grpSpPr>
            <a:xfrm>
              <a:off x="1003305" y="3939122"/>
              <a:ext cx="3086100" cy="1249131"/>
              <a:chOff x="0" y="0"/>
              <a:chExt cx="812800" cy="328989"/>
            </a:xfrm>
          </p:grpSpPr>
          <p:sp>
            <p:nvSpPr>
              <p:cNvPr id="50" name="Freeform 11">
                <a:extLst>
                  <a:ext uri="{FF2B5EF4-FFF2-40B4-BE49-F238E27FC236}">
                    <a16:creationId xmlns:a16="http://schemas.microsoft.com/office/drawing/2014/main" id="{6955E850-7A1A-0FD8-56EF-252EC11EBE64}"/>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818FA0"/>
              </a:solidFill>
            </p:spPr>
            <p:txBody>
              <a:bodyPr/>
              <a:lstStyle/>
              <a:p>
                <a:endParaRPr lang="fr-FR"/>
              </a:p>
            </p:txBody>
          </p:sp>
          <p:sp>
            <p:nvSpPr>
              <p:cNvPr id="51" name="TextBox 12">
                <a:extLst>
                  <a:ext uri="{FF2B5EF4-FFF2-40B4-BE49-F238E27FC236}">
                    <a16:creationId xmlns:a16="http://schemas.microsoft.com/office/drawing/2014/main" id="{E1A7940D-28FE-8CC4-9985-4D2B12A5ED1A}"/>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grpSp>
        <p:nvGrpSpPr>
          <p:cNvPr id="40" name="Groupe 39">
            <a:extLst>
              <a:ext uri="{FF2B5EF4-FFF2-40B4-BE49-F238E27FC236}">
                <a16:creationId xmlns:a16="http://schemas.microsoft.com/office/drawing/2014/main" id="{90AB7B19-1277-20EA-0DE5-667B54FA4AE4}"/>
              </a:ext>
            </a:extLst>
          </p:cNvPr>
          <p:cNvGrpSpPr/>
          <p:nvPr/>
        </p:nvGrpSpPr>
        <p:grpSpPr>
          <a:xfrm>
            <a:off x="7008144" y="3617629"/>
            <a:ext cx="5050139" cy="4136153"/>
            <a:chOff x="536997" y="3939122"/>
            <a:chExt cx="4018715" cy="3814660"/>
          </a:xfrm>
        </p:grpSpPr>
        <p:grpSp>
          <p:nvGrpSpPr>
            <p:cNvPr id="41" name="Group 4">
              <a:extLst>
                <a:ext uri="{FF2B5EF4-FFF2-40B4-BE49-F238E27FC236}">
                  <a16:creationId xmlns:a16="http://schemas.microsoft.com/office/drawing/2014/main" id="{B98944B3-AF5D-3098-E043-F2F2DABC8CC4}"/>
                </a:ext>
              </a:extLst>
            </p:cNvPr>
            <p:cNvGrpSpPr/>
            <p:nvPr/>
          </p:nvGrpSpPr>
          <p:grpSpPr>
            <a:xfrm>
              <a:off x="536997" y="4563687"/>
              <a:ext cx="4018715" cy="3190095"/>
              <a:chOff x="0" y="0"/>
              <a:chExt cx="1058427" cy="840190"/>
            </a:xfrm>
          </p:grpSpPr>
          <p:sp>
            <p:nvSpPr>
              <p:cNvPr id="45" name="Freeform 5">
                <a:extLst>
                  <a:ext uri="{FF2B5EF4-FFF2-40B4-BE49-F238E27FC236}">
                    <a16:creationId xmlns:a16="http://schemas.microsoft.com/office/drawing/2014/main" id="{44E8AFBF-8245-47EE-7DD7-8974B566A457}"/>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46" name="TextBox 6">
                <a:extLst>
                  <a:ext uri="{FF2B5EF4-FFF2-40B4-BE49-F238E27FC236}">
                    <a16:creationId xmlns:a16="http://schemas.microsoft.com/office/drawing/2014/main" id="{4E22A90F-9C51-56D8-B383-1AF1D7A417DE}"/>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42" name="Group 10">
              <a:extLst>
                <a:ext uri="{FF2B5EF4-FFF2-40B4-BE49-F238E27FC236}">
                  <a16:creationId xmlns:a16="http://schemas.microsoft.com/office/drawing/2014/main" id="{C7F5DFC2-EE26-009B-EF18-A5095630F3E5}"/>
                </a:ext>
              </a:extLst>
            </p:cNvPr>
            <p:cNvGrpSpPr/>
            <p:nvPr/>
          </p:nvGrpSpPr>
          <p:grpSpPr>
            <a:xfrm>
              <a:off x="1003305" y="3939122"/>
              <a:ext cx="3086100" cy="1249131"/>
              <a:chOff x="0" y="0"/>
              <a:chExt cx="812800" cy="328989"/>
            </a:xfrm>
          </p:grpSpPr>
          <p:sp>
            <p:nvSpPr>
              <p:cNvPr id="43" name="Freeform 11">
                <a:extLst>
                  <a:ext uri="{FF2B5EF4-FFF2-40B4-BE49-F238E27FC236}">
                    <a16:creationId xmlns:a16="http://schemas.microsoft.com/office/drawing/2014/main" id="{539A4977-C958-D77D-9CAA-5A2FB4BA36B8}"/>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818FA0"/>
              </a:solidFill>
            </p:spPr>
            <p:txBody>
              <a:bodyPr/>
              <a:lstStyle/>
              <a:p>
                <a:endParaRPr lang="fr-FR"/>
              </a:p>
            </p:txBody>
          </p:sp>
          <p:sp>
            <p:nvSpPr>
              <p:cNvPr id="44" name="TextBox 12">
                <a:extLst>
                  <a:ext uri="{FF2B5EF4-FFF2-40B4-BE49-F238E27FC236}">
                    <a16:creationId xmlns:a16="http://schemas.microsoft.com/office/drawing/2014/main" id="{9AB809F2-2658-6538-8B1B-29783637469C}"/>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grpSp>
        <p:nvGrpSpPr>
          <p:cNvPr id="39" name="Groupe 38">
            <a:extLst>
              <a:ext uri="{FF2B5EF4-FFF2-40B4-BE49-F238E27FC236}">
                <a16:creationId xmlns:a16="http://schemas.microsoft.com/office/drawing/2014/main" id="{AE36DB05-CF72-66F8-3B85-7132172F2C96}"/>
              </a:ext>
            </a:extLst>
          </p:cNvPr>
          <p:cNvGrpSpPr/>
          <p:nvPr/>
        </p:nvGrpSpPr>
        <p:grpSpPr>
          <a:xfrm>
            <a:off x="536997" y="3617629"/>
            <a:ext cx="5050139" cy="4136153"/>
            <a:chOff x="536997" y="3939122"/>
            <a:chExt cx="4018715" cy="3814660"/>
          </a:xfrm>
        </p:grpSpPr>
        <p:grpSp>
          <p:nvGrpSpPr>
            <p:cNvPr id="5" name="Group 4">
              <a:extLst>
                <a:ext uri="{FF2B5EF4-FFF2-40B4-BE49-F238E27FC236}">
                  <a16:creationId xmlns:a16="http://schemas.microsoft.com/office/drawing/2014/main" id="{E1012BDF-CF3C-5359-DCAA-9C486E26C8A7}"/>
                </a:ext>
              </a:extLst>
            </p:cNvPr>
            <p:cNvGrpSpPr/>
            <p:nvPr/>
          </p:nvGrpSpPr>
          <p:grpSpPr>
            <a:xfrm>
              <a:off x="536997" y="4563687"/>
              <a:ext cx="4018715" cy="3190095"/>
              <a:chOff x="0" y="0"/>
              <a:chExt cx="1058427" cy="840190"/>
            </a:xfrm>
          </p:grpSpPr>
          <p:sp>
            <p:nvSpPr>
              <p:cNvPr id="10" name="Freeform 5">
                <a:extLst>
                  <a:ext uri="{FF2B5EF4-FFF2-40B4-BE49-F238E27FC236}">
                    <a16:creationId xmlns:a16="http://schemas.microsoft.com/office/drawing/2014/main" id="{54517D62-668B-883A-5379-4E2BE7DA997D}"/>
                  </a:ext>
                </a:extLst>
              </p:cNvPr>
              <p:cNvSpPr/>
              <p:nvPr/>
            </p:nvSpPr>
            <p:spPr>
              <a:xfrm>
                <a:off x="0" y="0"/>
                <a:ext cx="1058427" cy="840190"/>
              </a:xfrm>
              <a:custGeom>
                <a:avLst/>
                <a:gdLst/>
                <a:ahLst/>
                <a:cxnLst/>
                <a:rect l="l" t="t" r="r" b="b"/>
                <a:pathLst>
                  <a:path w="1058427" h="840190">
                    <a:moveTo>
                      <a:pt x="98250" y="0"/>
                    </a:moveTo>
                    <a:lnTo>
                      <a:pt x="960177" y="0"/>
                    </a:lnTo>
                    <a:cubicBezTo>
                      <a:pt x="1014439" y="0"/>
                      <a:pt x="1058427" y="43988"/>
                      <a:pt x="1058427" y="98250"/>
                    </a:cubicBezTo>
                    <a:lnTo>
                      <a:pt x="1058427" y="741940"/>
                    </a:lnTo>
                    <a:cubicBezTo>
                      <a:pt x="1058427" y="796202"/>
                      <a:pt x="1014439" y="840190"/>
                      <a:pt x="960177" y="840190"/>
                    </a:cubicBezTo>
                    <a:lnTo>
                      <a:pt x="98250" y="840190"/>
                    </a:lnTo>
                    <a:cubicBezTo>
                      <a:pt x="43988" y="840190"/>
                      <a:pt x="0" y="796202"/>
                      <a:pt x="0" y="741940"/>
                    </a:cubicBezTo>
                    <a:lnTo>
                      <a:pt x="0" y="98250"/>
                    </a:lnTo>
                    <a:cubicBezTo>
                      <a:pt x="0" y="43988"/>
                      <a:pt x="43988" y="0"/>
                      <a:pt x="98250" y="0"/>
                    </a:cubicBezTo>
                    <a:close/>
                  </a:path>
                </a:pathLst>
              </a:custGeom>
              <a:solidFill>
                <a:srgbClr val="E9F4F3"/>
              </a:solidFill>
            </p:spPr>
            <p:txBody>
              <a:bodyPr/>
              <a:lstStyle/>
              <a:p>
                <a:endParaRPr lang="fr-FR"/>
              </a:p>
            </p:txBody>
          </p:sp>
          <p:sp>
            <p:nvSpPr>
              <p:cNvPr id="13" name="TextBox 6">
                <a:extLst>
                  <a:ext uri="{FF2B5EF4-FFF2-40B4-BE49-F238E27FC236}">
                    <a16:creationId xmlns:a16="http://schemas.microsoft.com/office/drawing/2014/main" id="{6E9C3257-EA41-F005-3546-B029ADD8C9F2}"/>
                  </a:ext>
                </a:extLst>
              </p:cNvPr>
              <p:cNvSpPr txBox="1"/>
              <p:nvPr/>
            </p:nvSpPr>
            <p:spPr>
              <a:xfrm>
                <a:off x="0" y="-38100"/>
                <a:ext cx="1058427" cy="878290"/>
              </a:xfrm>
              <a:prstGeom prst="rect">
                <a:avLst/>
              </a:prstGeom>
            </p:spPr>
            <p:txBody>
              <a:bodyPr lIns="50800" tIns="50800" rIns="50800" bIns="50800" rtlCol="0" anchor="ctr"/>
              <a:lstStyle/>
              <a:p>
                <a:pPr algn="ctr">
                  <a:lnSpc>
                    <a:spcPts val="3079"/>
                  </a:lnSpc>
                </a:pPr>
                <a:endParaRPr/>
              </a:p>
            </p:txBody>
          </p:sp>
        </p:grpSp>
        <p:grpSp>
          <p:nvGrpSpPr>
            <p:cNvPr id="14" name="Group 10">
              <a:extLst>
                <a:ext uri="{FF2B5EF4-FFF2-40B4-BE49-F238E27FC236}">
                  <a16:creationId xmlns:a16="http://schemas.microsoft.com/office/drawing/2014/main" id="{6DDAC298-A829-CC85-8634-222A537D1949}"/>
                </a:ext>
              </a:extLst>
            </p:cNvPr>
            <p:cNvGrpSpPr/>
            <p:nvPr/>
          </p:nvGrpSpPr>
          <p:grpSpPr>
            <a:xfrm>
              <a:off x="1003305" y="3939122"/>
              <a:ext cx="3086100" cy="1249131"/>
              <a:chOff x="0" y="0"/>
              <a:chExt cx="812800" cy="328989"/>
            </a:xfrm>
          </p:grpSpPr>
          <p:sp>
            <p:nvSpPr>
              <p:cNvPr id="15" name="Freeform 11">
                <a:extLst>
                  <a:ext uri="{FF2B5EF4-FFF2-40B4-BE49-F238E27FC236}">
                    <a16:creationId xmlns:a16="http://schemas.microsoft.com/office/drawing/2014/main" id="{C6D1B226-EDD1-5CE5-78D0-C242B66040D5}"/>
                  </a:ext>
                </a:extLst>
              </p:cNvPr>
              <p:cNvSpPr/>
              <p:nvPr/>
            </p:nvSpPr>
            <p:spPr>
              <a:xfrm>
                <a:off x="0" y="0"/>
                <a:ext cx="812800" cy="328989"/>
              </a:xfrm>
              <a:custGeom>
                <a:avLst/>
                <a:gdLst/>
                <a:ahLst/>
                <a:cxnLst/>
                <a:rect l="l" t="t" r="r" b="b"/>
                <a:pathLst>
                  <a:path w="812800" h="328989">
                    <a:moveTo>
                      <a:pt x="127941" y="0"/>
                    </a:moveTo>
                    <a:lnTo>
                      <a:pt x="684859" y="0"/>
                    </a:lnTo>
                    <a:cubicBezTo>
                      <a:pt x="718791" y="0"/>
                      <a:pt x="751333" y="13479"/>
                      <a:pt x="775327" y="37473"/>
                    </a:cubicBezTo>
                    <a:cubicBezTo>
                      <a:pt x="799321" y="61467"/>
                      <a:pt x="812800" y="94009"/>
                      <a:pt x="812800" y="127941"/>
                    </a:cubicBezTo>
                    <a:lnTo>
                      <a:pt x="812800" y="201048"/>
                    </a:lnTo>
                    <a:cubicBezTo>
                      <a:pt x="812800" y="234980"/>
                      <a:pt x="799321" y="267523"/>
                      <a:pt x="775327" y="291516"/>
                    </a:cubicBezTo>
                    <a:cubicBezTo>
                      <a:pt x="751333" y="315510"/>
                      <a:pt x="718791" y="328989"/>
                      <a:pt x="684859" y="328989"/>
                    </a:cubicBezTo>
                    <a:lnTo>
                      <a:pt x="127941" y="328989"/>
                    </a:lnTo>
                    <a:cubicBezTo>
                      <a:pt x="94009" y="328989"/>
                      <a:pt x="61467" y="315510"/>
                      <a:pt x="37473" y="291516"/>
                    </a:cubicBezTo>
                    <a:cubicBezTo>
                      <a:pt x="13479" y="267523"/>
                      <a:pt x="0" y="234980"/>
                      <a:pt x="0" y="201048"/>
                    </a:cubicBezTo>
                    <a:lnTo>
                      <a:pt x="0" y="127941"/>
                    </a:lnTo>
                    <a:cubicBezTo>
                      <a:pt x="0" y="94009"/>
                      <a:pt x="13479" y="61467"/>
                      <a:pt x="37473" y="37473"/>
                    </a:cubicBezTo>
                    <a:cubicBezTo>
                      <a:pt x="61467" y="13479"/>
                      <a:pt x="94009" y="0"/>
                      <a:pt x="127941" y="0"/>
                    </a:cubicBezTo>
                    <a:close/>
                  </a:path>
                </a:pathLst>
              </a:custGeom>
              <a:solidFill>
                <a:srgbClr val="818FA0"/>
              </a:solidFill>
            </p:spPr>
            <p:txBody>
              <a:bodyPr/>
              <a:lstStyle/>
              <a:p>
                <a:endParaRPr lang="fr-FR"/>
              </a:p>
            </p:txBody>
          </p:sp>
          <p:sp>
            <p:nvSpPr>
              <p:cNvPr id="16" name="TextBox 12">
                <a:extLst>
                  <a:ext uri="{FF2B5EF4-FFF2-40B4-BE49-F238E27FC236}">
                    <a16:creationId xmlns:a16="http://schemas.microsoft.com/office/drawing/2014/main" id="{62D77C5D-AF42-32C6-61F3-B214E79AC5F4}"/>
                  </a:ext>
                </a:extLst>
              </p:cNvPr>
              <p:cNvSpPr txBox="1"/>
              <p:nvPr/>
            </p:nvSpPr>
            <p:spPr>
              <a:xfrm>
                <a:off x="0" y="-38100"/>
                <a:ext cx="812800" cy="367089"/>
              </a:xfrm>
              <a:prstGeom prst="rect">
                <a:avLst/>
              </a:prstGeom>
            </p:spPr>
            <p:txBody>
              <a:bodyPr lIns="50800" tIns="50800" rIns="50800" bIns="50800" rtlCol="0" anchor="ctr"/>
              <a:lstStyle/>
              <a:p>
                <a:pPr algn="ctr">
                  <a:lnSpc>
                    <a:spcPts val="3079"/>
                  </a:lnSpc>
                </a:pPr>
                <a:endParaRPr/>
              </a:p>
            </p:txBody>
          </p:sp>
        </p:grpSp>
      </p:grpSp>
      <p:sp>
        <p:nvSpPr>
          <p:cNvPr id="27" name="Rectangle 26">
            <a:extLst>
              <a:ext uri="{FF2B5EF4-FFF2-40B4-BE49-F238E27FC236}">
                <a16:creationId xmlns:a16="http://schemas.microsoft.com/office/drawing/2014/main" id="{9D346253-75CF-5615-8970-8A4B1EDFB7A2}"/>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8" name="TextBox 18"/>
          <p:cNvSpPr txBox="1"/>
          <p:nvPr/>
        </p:nvSpPr>
        <p:spPr>
          <a:xfrm>
            <a:off x="13959192" y="4114084"/>
            <a:ext cx="2790936" cy="463588"/>
          </a:xfrm>
          <a:prstGeom prst="rect">
            <a:avLst/>
          </a:prstGeom>
        </p:spPr>
        <p:txBody>
          <a:bodyPr lIns="0" tIns="0" rIns="0" bIns="0" rtlCol="0" anchor="t">
            <a:spAutoFit/>
          </a:bodyPr>
          <a:lstStyle/>
          <a:p>
            <a:pPr algn="ctr" rtl="1">
              <a:lnSpc>
                <a:spcPts val="2874"/>
              </a:lnSpc>
            </a:pPr>
            <a:r>
              <a:rPr lang="ar-EG" sz="4800" b="1" dirty="0">
                <a:solidFill>
                  <a:schemeClr val="bg1"/>
                </a:solidFill>
                <a:latin typeface="+mj-lt"/>
                <a:ea typeface="IBM Plex Sans Arabic Bold"/>
                <a:cs typeface="Microsoft Uighur" panose="02000000000000000000" pitchFamily="2" charset="-78"/>
                <a:sym typeface="IBM Plex Sans Arabic Bold"/>
                <a:rtl/>
              </a:rPr>
              <a:t>مستوى معرفة</a:t>
            </a:r>
          </a:p>
        </p:txBody>
      </p:sp>
      <p:sp>
        <p:nvSpPr>
          <p:cNvPr id="19" name="TextBox 19"/>
          <p:cNvSpPr txBox="1"/>
          <p:nvPr/>
        </p:nvSpPr>
        <p:spPr>
          <a:xfrm>
            <a:off x="8318358" y="4111649"/>
            <a:ext cx="2790936" cy="463588"/>
          </a:xfrm>
          <a:prstGeom prst="rect">
            <a:avLst/>
          </a:prstGeom>
        </p:spPr>
        <p:txBody>
          <a:bodyPr lIns="0" tIns="0" rIns="0" bIns="0" rtlCol="0" anchor="t">
            <a:spAutoFit/>
          </a:bodyPr>
          <a:lstStyle/>
          <a:p>
            <a:pPr algn="ctr" rtl="1">
              <a:lnSpc>
                <a:spcPts val="2874"/>
              </a:lnSpc>
            </a:pPr>
            <a:r>
              <a:rPr lang="ar-EG" sz="4800" b="1" dirty="0">
                <a:solidFill>
                  <a:schemeClr val="bg1"/>
                </a:solidFill>
                <a:latin typeface="+mj-lt"/>
                <a:cs typeface="Microsoft Uighur" panose="02000000000000000000" pitchFamily="2" charset="-78"/>
                <a:sym typeface="IBM Plex Sans Arabic Bold"/>
                <a:rtl/>
              </a:rPr>
              <a:t>مستوى تطبيق</a:t>
            </a:r>
          </a:p>
        </p:txBody>
      </p:sp>
      <p:sp>
        <p:nvSpPr>
          <p:cNvPr id="22" name="TextBox 22"/>
          <p:cNvSpPr txBox="1"/>
          <p:nvPr/>
        </p:nvSpPr>
        <p:spPr>
          <a:xfrm>
            <a:off x="1930750" y="4137978"/>
            <a:ext cx="2262631" cy="463588"/>
          </a:xfrm>
          <a:prstGeom prst="rect">
            <a:avLst/>
          </a:prstGeom>
        </p:spPr>
        <p:txBody>
          <a:bodyPr lIns="0" tIns="0" rIns="0" bIns="0" rtlCol="0" anchor="t">
            <a:spAutoFit/>
          </a:bodyPr>
          <a:lstStyle/>
          <a:p>
            <a:pPr algn="ctr" rtl="1">
              <a:lnSpc>
                <a:spcPts val="2874"/>
              </a:lnSpc>
            </a:pPr>
            <a:r>
              <a:rPr lang="ar-EG" sz="4800" b="1" dirty="0">
                <a:solidFill>
                  <a:schemeClr val="bg1"/>
                </a:solidFill>
                <a:latin typeface="+mj-lt"/>
                <a:cs typeface="Microsoft Uighur" panose="02000000000000000000" pitchFamily="2" charset="-78"/>
                <a:sym typeface="IBM Plex Sans Arabic Bold"/>
                <a:rtl/>
              </a:rPr>
              <a:t>مستوى خبرة</a:t>
            </a:r>
          </a:p>
        </p:txBody>
      </p:sp>
      <p:sp>
        <p:nvSpPr>
          <p:cNvPr id="23" name="TextBox 23"/>
          <p:cNvSpPr txBox="1"/>
          <p:nvPr/>
        </p:nvSpPr>
        <p:spPr>
          <a:xfrm>
            <a:off x="1149879" y="5238672"/>
            <a:ext cx="3676431" cy="2031325"/>
          </a:xfrm>
          <a:prstGeom prst="rect">
            <a:avLst/>
          </a:prstGeom>
        </p:spPr>
        <p:txBody>
          <a:bodyPr wrap="square" lIns="0" tIns="0" rIns="0" bIns="0" rtlCol="0" anchor="t">
            <a:spAutoFit/>
          </a:bodyPr>
          <a:lstStyle/>
          <a:p>
            <a:pPr marL="445590" lvl="1" indent="-222795" algn="r" rtl="1">
              <a:buFont typeface="Arial"/>
              <a:buChar char="•"/>
            </a:pPr>
            <a:r>
              <a:rPr lang="ar-EG" sz="4400" b="1" dirty="0">
                <a:latin typeface="+mj-lt"/>
                <a:cs typeface="Microsoft Uighur" panose="02000000000000000000" pitchFamily="2" charset="-78"/>
                <a:sym typeface="IBM Plex Sans Arabic"/>
                <a:rtl/>
              </a:rPr>
              <a:t>الاستفادة من التكوين</a:t>
            </a:r>
          </a:p>
          <a:p>
            <a:pPr marL="445590" lvl="1" indent="-222795" algn="r" rtl="1">
              <a:buFont typeface="Arial"/>
              <a:buChar char="•"/>
            </a:pPr>
            <a:r>
              <a:rPr lang="ar-EG" sz="4400" b="1" dirty="0">
                <a:latin typeface="+mj-lt"/>
                <a:cs typeface="Microsoft Uighur" panose="02000000000000000000" pitchFamily="2" charset="-78"/>
                <a:sym typeface="IBM Plex Sans Arabic"/>
                <a:rtl/>
              </a:rPr>
              <a:t>تمرير أنشطة المقاربة</a:t>
            </a:r>
          </a:p>
          <a:p>
            <a:pPr marL="445590" lvl="1" indent="-222795" algn="r" rtl="1">
              <a:buFont typeface="Arial"/>
              <a:buChar char="•"/>
            </a:pPr>
            <a:r>
              <a:rPr lang="ar-EG" sz="4400" b="1" dirty="0">
                <a:latin typeface="+mj-lt"/>
                <a:cs typeface="Microsoft Uighur" panose="02000000000000000000" pitchFamily="2" charset="-78"/>
                <a:sym typeface="IBM Plex Sans Arabic"/>
                <a:rtl/>
              </a:rPr>
              <a:t>تأطير وتنشيط تكوينات</a:t>
            </a:r>
          </a:p>
        </p:txBody>
      </p:sp>
      <p:sp>
        <p:nvSpPr>
          <p:cNvPr id="24" name="TextBox 24"/>
          <p:cNvSpPr txBox="1"/>
          <p:nvPr/>
        </p:nvSpPr>
        <p:spPr>
          <a:xfrm>
            <a:off x="7459757" y="5470490"/>
            <a:ext cx="3676431" cy="2031325"/>
          </a:xfrm>
          <a:prstGeom prst="rect">
            <a:avLst/>
          </a:prstGeom>
        </p:spPr>
        <p:txBody>
          <a:bodyPr wrap="square" lIns="0" tIns="0" rIns="0" bIns="0" rtlCol="0" anchor="t">
            <a:spAutoFit/>
          </a:bodyPr>
          <a:lstStyle/>
          <a:p>
            <a:pPr marL="445590" lvl="1" indent="-222795" algn="r" rtl="1">
              <a:buFont typeface="Arial"/>
              <a:buChar char="•"/>
            </a:pPr>
            <a:r>
              <a:rPr lang="ar-EG" sz="4400" b="1" dirty="0">
                <a:latin typeface="+mj-lt"/>
                <a:cs typeface="Microsoft Uighur" panose="02000000000000000000" pitchFamily="2" charset="-78"/>
                <a:sym typeface="IBM Plex Sans Arabic"/>
                <a:rtl/>
              </a:rPr>
              <a:t>الاستفادة من التكوين</a:t>
            </a:r>
          </a:p>
          <a:p>
            <a:pPr marL="445590" lvl="1" indent="-222795" algn="r" rtl="1">
              <a:buFont typeface="Arial"/>
              <a:buChar char="•"/>
            </a:pPr>
            <a:r>
              <a:rPr lang="ar-EG" sz="4400" b="1" dirty="0">
                <a:latin typeface="+mj-lt"/>
                <a:cs typeface="Microsoft Uighur" panose="02000000000000000000" pitchFamily="2" charset="-78"/>
                <a:sym typeface="IBM Plex Sans Arabic"/>
                <a:rtl/>
              </a:rPr>
              <a:t>تمرير أنشطة المقاربات البيداغوجية</a:t>
            </a:r>
          </a:p>
        </p:txBody>
      </p:sp>
      <p:sp>
        <p:nvSpPr>
          <p:cNvPr id="25" name="TextBox 25"/>
          <p:cNvSpPr txBox="1"/>
          <p:nvPr/>
        </p:nvSpPr>
        <p:spPr>
          <a:xfrm>
            <a:off x="13914899" y="5519444"/>
            <a:ext cx="2879521" cy="1354217"/>
          </a:xfrm>
          <a:prstGeom prst="rect">
            <a:avLst/>
          </a:prstGeom>
        </p:spPr>
        <p:txBody>
          <a:bodyPr lIns="0" tIns="0" rIns="0" bIns="0" rtlCol="0" anchor="t">
            <a:spAutoFit/>
          </a:bodyPr>
          <a:lstStyle/>
          <a:p>
            <a:pPr marL="445590" lvl="1" indent="-222795" algn="r" rtl="1">
              <a:buFont typeface="Arial"/>
              <a:buChar char="•"/>
            </a:pPr>
            <a:r>
              <a:rPr lang="ar-EG" sz="4400" b="1" dirty="0">
                <a:latin typeface="+mj-lt"/>
                <a:cs typeface="Microsoft Uighur" panose="02000000000000000000" pitchFamily="2" charset="-78"/>
                <a:sym typeface="IBM Plex Sans Arabic"/>
                <a:rtl/>
              </a:rPr>
              <a:t>الاستفادة من التكوين</a:t>
            </a:r>
          </a:p>
        </p:txBody>
      </p:sp>
      <p:sp>
        <p:nvSpPr>
          <p:cNvPr id="26" name="TextBox 26"/>
          <p:cNvSpPr txBox="1"/>
          <p:nvPr/>
        </p:nvSpPr>
        <p:spPr>
          <a:xfrm>
            <a:off x="3443246" y="8661761"/>
            <a:ext cx="10872785" cy="417422"/>
          </a:xfrm>
          <a:prstGeom prst="rect">
            <a:avLst/>
          </a:prstGeom>
        </p:spPr>
        <p:txBody>
          <a:bodyPr lIns="0" tIns="0" rIns="0" bIns="0" rtlCol="0" anchor="t">
            <a:spAutoFit/>
          </a:bodyPr>
          <a:lstStyle/>
          <a:p>
            <a:pPr marL="518160" lvl="1" indent="-259080" algn="r" rtl="1">
              <a:lnSpc>
                <a:spcPts val="2879"/>
              </a:lnSpc>
              <a:buFont typeface="Arial"/>
              <a:buChar char="•"/>
            </a:pPr>
            <a:r>
              <a:rPr lang="ar-EG" sz="3600" b="1" dirty="0">
                <a:latin typeface="+mj-lt"/>
                <a:cs typeface="Microsoft Uighur" panose="02000000000000000000" pitchFamily="2" charset="-78"/>
                <a:sym typeface="IBM Plex Sans Arabic"/>
                <a:rtl/>
              </a:rPr>
              <a:t>يشهد الأستاذ(ة) في المقاربتين معا  (برنامج دعم التعلمات الأساس ومقاربة التدريس الصريح)</a:t>
            </a:r>
          </a:p>
        </p:txBody>
      </p:sp>
      <p:sp>
        <p:nvSpPr>
          <p:cNvPr id="11" name="TextBox 19">
            <a:extLst>
              <a:ext uri="{FF2B5EF4-FFF2-40B4-BE49-F238E27FC236}">
                <a16:creationId xmlns:a16="http://schemas.microsoft.com/office/drawing/2014/main" id="{63FDC960-3FF7-3569-C35A-183E4A6F9FFE}"/>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2" name="TextBox 15">
            <a:extLst>
              <a:ext uri="{FF2B5EF4-FFF2-40B4-BE49-F238E27FC236}">
                <a16:creationId xmlns:a16="http://schemas.microsoft.com/office/drawing/2014/main" id="{10D87D84-BA2D-00C6-5655-05E8A6124DC0}"/>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3" name="Freeform 22">
            <a:extLst>
              <a:ext uri="{FF2B5EF4-FFF2-40B4-BE49-F238E27FC236}">
                <a16:creationId xmlns:a16="http://schemas.microsoft.com/office/drawing/2014/main" id="{C11D2BCE-7419-DE98-0B90-0C2C881388AB}"/>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34" name="TextBox 13">
            <a:extLst>
              <a:ext uri="{FF2B5EF4-FFF2-40B4-BE49-F238E27FC236}">
                <a16:creationId xmlns:a16="http://schemas.microsoft.com/office/drawing/2014/main" id="{9F10E099-C096-467E-7D3C-AE11756EBD1A}"/>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نظام الاشهاد</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92" name="Freeform 29">
            <a:extLst>
              <a:ext uri="{FF2B5EF4-FFF2-40B4-BE49-F238E27FC236}">
                <a16:creationId xmlns:a16="http://schemas.microsoft.com/office/drawing/2014/main" id="{22F3D20F-79BF-A406-962E-1AF109828217}"/>
              </a:ext>
            </a:extLst>
          </p:cNvPr>
          <p:cNvSpPr/>
          <p:nvPr/>
        </p:nvSpPr>
        <p:spPr>
          <a:xfrm>
            <a:off x="4997497" y="3880100"/>
            <a:ext cx="904875" cy="90487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pPr marL="0" algn="r" defTabSz="914400" rtl="1" eaLnBrk="1" latinLnBrk="0" hangingPunct="1"/>
            <a:endParaRPr lang="fr-FR"/>
          </a:p>
        </p:txBody>
      </p:sp>
      <p:sp>
        <p:nvSpPr>
          <p:cNvPr id="37" name="Rectangle 36">
            <a:extLst>
              <a:ext uri="{FF2B5EF4-FFF2-40B4-BE49-F238E27FC236}">
                <a16:creationId xmlns:a16="http://schemas.microsoft.com/office/drawing/2014/main" id="{0F15BE76-24B4-1B87-ECE0-0B8F7EB54465}"/>
              </a:ext>
            </a:extLst>
          </p:cNvPr>
          <p:cNvSpPr/>
          <p:nvPr/>
        </p:nvSpPr>
        <p:spPr>
          <a:xfrm>
            <a:off x="-152400" y="-73462"/>
            <a:ext cx="18669000" cy="21670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82157"/>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6" name="TextBox 16"/>
          <p:cNvSpPr txBox="1"/>
          <p:nvPr/>
        </p:nvSpPr>
        <p:spPr>
          <a:xfrm>
            <a:off x="-72494" y="5453460"/>
            <a:ext cx="4683151" cy="1231106"/>
          </a:xfrm>
          <a:prstGeom prst="rect">
            <a:avLst/>
          </a:prstGeom>
        </p:spPr>
        <p:txBody>
          <a:bodyPr wrap="square" lIns="0" tIns="0" rIns="0" bIns="0" rtlCol="0" anchor="t">
            <a:spAutoFit/>
          </a:bodyPr>
          <a:lstStyle/>
          <a:p>
            <a:pPr marL="571500" indent="-571500" algn="r" rtl="1">
              <a:buFont typeface="Arial" panose="020B0604020202020204" pitchFamily="34" charset="0"/>
              <a:buChar char="•"/>
            </a:pPr>
            <a:r>
              <a:rPr lang="ar-EG" sz="4000" b="1" dirty="0">
                <a:solidFill>
                  <a:schemeClr val="accent6">
                    <a:lumMod val="50000"/>
                  </a:schemeClr>
                </a:solidFill>
                <a:latin typeface="Microsoft Uighur" panose="02000000000000000000" pitchFamily="2" charset="-78"/>
                <a:cs typeface="Microsoft Uighur" panose="02000000000000000000" pitchFamily="2" charset="-78"/>
                <a:sym typeface="IBM Plex Sans Arabic Bold"/>
                <a:rtl/>
              </a:rPr>
              <a:t>شبكات التتبع </a:t>
            </a:r>
          </a:p>
          <a:p>
            <a:pPr marL="571500" indent="-571500" algn="r" rtl="1">
              <a:buFont typeface="Arial" panose="020B0604020202020204" pitchFamily="34" charset="0"/>
              <a:buChar char="•"/>
            </a:pPr>
            <a:r>
              <a:rPr lang="ar-EG" sz="4000" b="1" dirty="0">
                <a:solidFill>
                  <a:schemeClr val="accent6">
                    <a:lumMod val="50000"/>
                  </a:schemeClr>
                </a:solidFill>
                <a:latin typeface="Microsoft Uighur" panose="02000000000000000000" pitchFamily="2" charset="-78"/>
                <a:cs typeface="Microsoft Uighur" panose="02000000000000000000" pitchFamily="2" charset="-78"/>
                <a:sym typeface="IBM Plex Sans Arabic Bold"/>
                <a:rtl/>
              </a:rPr>
              <a:t>شبكات التصديق  على اللبنات</a:t>
            </a:r>
          </a:p>
        </p:txBody>
      </p:sp>
      <p:sp>
        <p:nvSpPr>
          <p:cNvPr id="21" name="Freeform 21"/>
          <p:cNvSpPr/>
          <p:nvPr/>
        </p:nvSpPr>
        <p:spPr>
          <a:xfrm>
            <a:off x="8965519" y="8627636"/>
            <a:ext cx="865299" cy="976912"/>
          </a:xfrm>
          <a:custGeom>
            <a:avLst/>
            <a:gdLst/>
            <a:ahLst/>
            <a:cxnLst/>
            <a:rect l="l" t="t" r="r" b="b"/>
            <a:pathLst>
              <a:path w="3698188" h="3698188">
                <a:moveTo>
                  <a:pt x="0" y="0"/>
                </a:moveTo>
                <a:lnTo>
                  <a:pt x="3698188" y="0"/>
                </a:lnTo>
                <a:lnTo>
                  <a:pt x="3698188" y="3698188"/>
                </a:lnTo>
                <a:lnTo>
                  <a:pt x="0" y="36981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5" name="TextBox 25"/>
          <p:cNvSpPr txBox="1"/>
          <p:nvPr/>
        </p:nvSpPr>
        <p:spPr>
          <a:xfrm>
            <a:off x="8979738" y="6223449"/>
            <a:ext cx="2581615" cy="394339"/>
          </a:xfrm>
          <a:prstGeom prst="rect">
            <a:avLst/>
          </a:prstGeom>
        </p:spPr>
        <p:txBody>
          <a:bodyPr lIns="0" tIns="0" rIns="0" bIns="0" rtlCol="0" anchor="t">
            <a:spAutoFit/>
          </a:bodyPr>
          <a:lstStyle/>
          <a:p>
            <a:pPr algn="ctr" rtl="1">
              <a:lnSpc>
                <a:spcPts val="2520"/>
              </a:lnSpc>
            </a:pPr>
            <a:r>
              <a:rPr lang="ar-EG" sz="4000" b="1" dirty="0">
                <a:latin typeface="Microsoft Uighur" panose="02000000000000000000" pitchFamily="2" charset="-78"/>
                <a:cs typeface="Microsoft Uighur" panose="02000000000000000000" pitchFamily="2" charset="-78"/>
                <a:sym typeface="IBM Plex Sans Arabic Bold"/>
                <a:rtl/>
              </a:rPr>
              <a:t>المذكرة</a:t>
            </a:r>
            <a:r>
              <a:rPr lang="ar-EG" sz="4000"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000" b="1" dirty="0">
                <a:latin typeface="Microsoft Uighur" panose="02000000000000000000" pitchFamily="2" charset="-78"/>
                <a:cs typeface="Microsoft Uighur" panose="02000000000000000000" pitchFamily="2" charset="-78"/>
                <a:sym typeface="IBM Plex Sans Arabic Bold"/>
                <a:rtl/>
              </a:rPr>
              <a:t>اليومية</a:t>
            </a:r>
          </a:p>
        </p:txBody>
      </p:sp>
      <p:sp>
        <p:nvSpPr>
          <p:cNvPr id="26" name="TextBox 26"/>
          <p:cNvSpPr txBox="1"/>
          <p:nvPr/>
        </p:nvSpPr>
        <p:spPr>
          <a:xfrm>
            <a:off x="12817650" y="9061036"/>
            <a:ext cx="2931691" cy="1231106"/>
          </a:xfrm>
          <a:prstGeom prst="rect">
            <a:avLst/>
          </a:prstGeom>
        </p:spPr>
        <p:txBody>
          <a:bodyPr lIns="0" tIns="0" rIns="0" bIns="0" rtlCol="0" anchor="t">
            <a:spAutoFit/>
          </a:bodyPr>
          <a:lstStyle/>
          <a:p>
            <a:pPr algn="ctr" rtl="1"/>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كبسولات فيديو+ صور</a:t>
            </a:r>
          </a:p>
          <a:p>
            <a:pPr algn="ctr" rtl="1"/>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 دراسة حالة</a:t>
            </a:r>
          </a:p>
        </p:txBody>
      </p:sp>
      <p:sp>
        <p:nvSpPr>
          <p:cNvPr id="27" name="TextBox 27"/>
          <p:cNvSpPr txBox="1"/>
          <p:nvPr/>
        </p:nvSpPr>
        <p:spPr>
          <a:xfrm>
            <a:off x="12088411" y="3922736"/>
            <a:ext cx="3965175" cy="365485"/>
          </a:xfrm>
          <a:prstGeom prst="rect">
            <a:avLst/>
          </a:prstGeom>
        </p:spPr>
        <p:txBody>
          <a:bodyPr wrap="square" lIns="0" tIns="0" rIns="0" bIns="0" rtlCol="0" anchor="t">
            <a:spAutoFit/>
          </a:bodyPr>
          <a:lstStyle/>
          <a:p>
            <a:pPr algn="ctr" rtl="1">
              <a:lnSpc>
                <a:spcPts val="2160"/>
              </a:lnSpc>
            </a:pPr>
            <a:r>
              <a:rPr lang="ar-EG" sz="4000" b="1" dirty="0">
                <a:latin typeface="Microsoft Uighur" panose="02000000000000000000" pitchFamily="2" charset="-78"/>
                <a:cs typeface="Microsoft Uighur" panose="02000000000000000000" pitchFamily="2" charset="-78"/>
                <a:sym typeface="IBM Plex Sans Arabic Bold"/>
                <a:rtl/>
              </a:rPr>
              <a:t>دورة دعم التعلمات الأساس</a:t>
            </a:r>
          </a:p>
        </p:txBody>
      </p:sp>
      <p:sp>
        <p:nvSpPr>
          <p:cNvPr id="28" name="TextBox 28"/>
          <p:cNvSpPr txBox="1"/>
          <p:nvPr/>
        </p:nvSpPr>
        <p:spPr>
          <a:xfrm>
            <a:off x="12357040" y="5570041"/>
            <a:ext cx="3557771" cy="365485"/>
          </a:xfrm>
          <a:prstGeom prst="rect">
            <a:avLst/>
          </a:prstGeom>
        </p:spPr>
        <p:txBody>
          <a:bodyPr wrap="square" lIns="0" tIns="0" rIns="0" bIns="0" rtlCol="0" anchor="t">
            <a:spAutoFit/>
          </a:bodyPr>
          <a:lstStyle/>
          <a:p>
            <a:pPr algn="ctr" rtl="1">
              <a:lnSpc>
                <a:spcPts val="2160"/>
              </a:lnSpc>
            </a:pPr>
            <a:r>
              <a:rPr lang="ar-EG" sz="4000" b="1" dirty="0">
                <a:latin typeface="Microsoft Uighur" panose="02000000000000000000" pitchFamily="2" charset="-78"/>
                <a:cs typeface="Microsoft Uighur" panose="02000000000000000000" pitchFamily="2" charset="-78"/>
                <a:sym typeface="IBM Plex Sans Arabic Bold"/>
                <a:rtl/>
              </a:rPr>
              <a:t>دورة دعم التعليم الصريح</a:t>
            </a:r>
          </a:p>
        </p:txBody>
      </p:sp>
      <p:sp>
        <p:nvSpPr>
          <p:cNvPr id="29" name="TextBox 29"/>
          <p:cNvSpPr txBox="1"/>
          <p:nvPr/>
        </p:nvSpPr>
        <p:spPr>
          <a:xfrm>
            <a:off x="1202327" y="3587295"/>
            <a:ext cx="3425608" cy="1846659"/>
          </a:xfrm>
          <a:prstGeom prst="rect">
            <a:avLst/>
          </a:prstGeom>
        </p:spPr>
        <p:txBody>
          <a:bodyPr wrap="square" lIns="0" tIns="0" rIns="0" bIns="0" rtlCol="0" anchor="t">
            <a:spAutoFit/>
          </a:bodyPr>
          <a:lstStyle/>
          <a:p>
            <a:pPr marL="571500" indent="-571500" algn="r" rtl="1">
              <a:buFont typeface="Arial" panose="020B0604020202020204" pitchFamily="34" charset="0"/>
              <a:buChar char="•"/>
            </a:pPr>
            <a:r>
              <a:rPr lang="ar-EG" sz="4000" b="1" dirty="0">
                <a:latin typeface="Microsoft Uighur" panose="02000000000000000000" pitchFamily="2" charset="-78"/>
                <a:cs typeface="Microsoft Uighur" panose="02000000000000000000" pitchFamily="2" charset="-78"/>
                <a:sym typeface="IBM Plex Sans Arabic Bold"/>
                <a:rtl/>
              </a:rPr>
              <a:t>رائز الموضعة القبلي</a:t>
            </a:r>
          </a:p>
          <a:p>
            <a:pPr marL="571500" indent="-571500" algn="r" rtl="1">
              <a:buFont typeface="Arial" panose="020B0604020202020204" pitchFamily="34" charset="0"/>
              <a:buChar char="•"/>
            </a:pPr>
            <a:r>
              <a:rPr lang="ar-EG" sz="4000" b="1" dirty="0">
                <a:latin typeface="Microsoft Uighur" panose="02000000000000000000" pitchFamily="2" charset="-78"/>
                <a:cs typeface="Microsoft Uighur" panose="02000000000000000000" pitchFamily="2" charset="-78"/>
                <a:sym typeface="IBM Plex Sans Arabic Bold"/>
                <a:rtl/>
              </a:rPr>
              <a:t>رائز الموضعة البعدي</a:t>
            </a:r>
          </a:p>
          <a:p>
            <a:pPr marL="571500" indent="-571500" algn="r" rtl="1">
              <a:buFont typeface="Arial" panose="020B0604020202020204" pitchFamily="34" charset="0"/>
              <a:buChar char="•"/>
            </a:pPr>
            <a:r>
              <a:rPr lang="ar-EG" sz="4000" b="1" dirty="0">
                <a:latin typeface="Microsoft Uighur" panose="02000000000000000000" pitchFamily="2" charset="-78"/>
                <a:cs typeface="Microsoft Uighur" panose="02000000000000000000" pitchFamily="2" charset="-78"/>
                <a:sym typeface="IBM Plex Sans Arabic Bold"/>
                <a:rtl/>
              </a:rPr>
              <a:t>شبكات تمرير الروائز</a:t>
            </a:r>
          </a:p>
        </p:txBody>
      </p:sp>
      <p:sp>
        <p:nvSpPr>
          <p:cNvPr id="31" name="TextBox 31"/>
          <p:cNvSpPr txBox="1"/>
          <p:nvPr/>
        </p:nvSpPr>
        <p:spPr>
          <a:xfrm>
            <a:off x="2178274" y="8924598"/>
            <a:ext cx="2481526" cy="1231106"/>
          </a:xfrm>
          <a:prstGeom prst="rect">
            <a:avLst/>
          </a:prstGeom>
        </p:spPr>
        <p:txBody>
          <a:bodyPr wrap="square" lIns="0" tIns="0" rIns="0" bIns="0" rtlCol="0" anchor="t">
            <a:spAutoFit/>
          </a:bodyPr>
          <a:lstStyle/>
          <a:p>
            <a:pPr marL="571500" indent="-571500" algn="r" rtl="1">
              <a:buFont typeface="Arial" panose="020B0604020202020204" pitchFamily="34" charset="0"/>
              <a:buChar char="•"/>
            </a:pPr>
            <a:r>
              <a:rPr lang="ar-EG" sz="4000" b="1" dirty="0">
                <a:solidFill>
                  <a:srgbClr val="21254D"/>
                </a:solidFill>
                <a:latin typeface="Microsoft Uighur" panose="02000000000000000000" pitchFamily="2" charset="-78"/>
                <a:cs typeface="Microsoft Uighur" panose="02000000000000000000" pitchFamily="2" charset="-78"/>
                <a:sym typeface="IBM Plex Sans Arabic Bold"/>
                <a:rtl/>
              </a:rPr>
              <a:t>المذكرة اليومية</a:t>
            </a:r>
          </a:p>
          <a:p>
            <a:pPr marL="571500" indent="-571500" algn="r" rtl="1">
              <a:buFont typeface="Arial" panose="020B0604020202020204" pitchFamily="34" charset="0"/>
              <a:buChar char="•"/>
            </a:pPr>
            <a:r>
              <a:rPr lang="ar-EG" sz="4000" b="1" dirty="0">
                <a:solidFill>
                  <a:srgbClr val="21254D"/>
                </a:solidFill>
                <a:latin typeface="Microsoft Uighur" panose="02000000000000000000" pitchFamily="2" charset="-78"/>
                <a:cs typeface="Microsoft Uighur" panose="02000000000000000000" pitchFamily="2" charset="-78"/>
                <a:sym typeface="IBM Plex Sans Arabic Bold"/>
                <a:rtl/>
              </a:rPr>
              <a:t>خرائط ذهنية</a:t>
            </a:r>
            <a:endParaRPr lang="ar-EG" sz="4000" b="1" dirty="0">
              <a:latin typeface="Microsoft Uighur" panose="02000000000000000000" pitchFamily="2" charset="-78"/>
              <a:cs typeface="Microsoft Uighur" panose="02000000000000000000" pitchFamily="2" charset="-78"/>
              <a:sym typeface="IBM Plex Sans Arabic Bold"/>
              <a:rtl/>
            </a:endParaRPr>
          </a:p>
        </p:txBody>
      </p:sp>
      <p:sp>
        <p:nvSpPr>
          <p:cNvPr id="35" name="TextBox 35"/>
          <p:cNvSpPr txBox="1"/>
          <p:nvPr/>
        </p:nvSpPr>
        <p:spPr>
          <a:xfrm>
            <a:off x="7555586" y="9775975"/>
            <a:ext cx="3340713" cy="417422"/>
          </a:xfrm>
          <a:prstGeom prst="rect">
            <a:avLst/>
          </a:prstGeom>
        </p:spPr>
        <p:txBody>
          <a:bodyPr lIns="0" tIns="0" rIns="0" bIns="0" rtlCol="0" anchor="t">
            <a:spAutoFit/>
          </a:bodyPr>
          <a:lstStyle/>
          <a:p>
            <a:pPr algn="ctr" rtl="1">
              <a:lnSpc>
                <a:spcPts val="2940"/>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تبصر الممارسة وتقييم العدة</a:t>
            </a:r>
          </a:p>
        </p:txBody>
      </p:sp>
      <p:sp>
        <p:nvSpPr>
          <p:cNvPr id="36" name="TextBox 36"/>
          <p:cNvSpPr txBox="1"/>
          <p:nvPr/>
        </p:nvSpPr>
        <p:spPr>
          <a:xfrm>
            <a:off x="297553" y="7050391"/>
            <a:ext cx="4301841" cy="1231106"/>
          </a:xfrm>
          <a:prstGeom prst="rect">
            <a:avLst/>
          </a:prstGeom>
        </p:spPr>
        <p:txBody>
          <a:bodyPr wrap="square" lIns="0" tIns="0" rIns="0" bIns="0" rtlCol="0" anchor="t">
            <a:spAutoFit/>
          </a:bodyPr>
          <a:lstStyle/>
          <a:p>
            <a:pPr marL="571500" indent="-571500" algn="r" rtl="1">
              <a:buFont typeface="Arial" panose="020B0604020202020204" pitchFamily="34" charset="0"/>
              <a:buChar char="•"/>
            </a:pPr>
            <a:r>
              <a:rPr lang="ar-EG" sz="4000" b="1" dirty="0">
                <a:latin typeface="Microsoft Uighur" panose="02000000000000000000" pitchFamily="2" charset="-78"/>
                <a:cs typeface="Microsoft Uighur" panose="02000000000000000000" pitchFamily="2" charset="-78"/>
                <a:sym typeface="IBM Plex Sans Arabic Bold"/>
                <a:rtl/>
              </a:rPr>
              <a:t>شبكات المراقبة المستمرة</a:t>
            </a:r>
          </a:p>
          <a:p>
            <a:pPr marL="571500" indent="-571500" algn="r" rtl="1">
              <a:buFont typeface="Arial" panose="020B0604020202020204" pitchFamily="34" charset="0"/>
              <a:buChar char="•"/>
            </a:pPr>
            <a:endParaRPr lang="ar-EG" sz="4000" b="1" dirty="0">
              <a:latin typeface="Microsoft Uighur" panose="02000000000000000000" pitchFamily="2" charset="-78"/>
              <a:cs typeface="Microsoft Uighur" panose="02000000000000000000" pitchFamily="2" charset="-78"/>
              <a:sym typeface="IBM Plex Sans Arabic Bold"/>
              <a:rtl/>
            </a:endParaRPr>
          </a:p>
        </p:txBody>
      </p:sp>
      <p:sp>
        <p:nvSpPr>
          <p:cNvPr id="11" name="TextBox 19">
            <a:extLst>
              <a:ext uri="{FF2B5EF4-FFF2-40B4-BE49-F238E27FC236}">
                <a16:creationId xmlns:a16="http://schemas.microsoft.com/office/drawing/2014/main" id="{2DF624DE-D776-8428-E2E7-99CD14C8C57C}"/>
              </a:ext>
            </a:extLst>
          </p:cNvPr>
          <p:cNvSpPr txBox="1"/>
          <p:nvPr/>
        </p:nvSpPr>
        <p:spPr>
          <a:xfrm>
            <a:off x="6936399" y="1152642"/>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2" name="TextBox 15">
            <a:extLst>
              <a:ext uri="{FF2B5EF4-FFF2-40B4-BE49-F238E27FC236}">
                <a16:creationId xmlns:a16="http://schemas.microsoft.com/office/drawing/2014/main" id="{5AC0C29F-FE97-B8FC-3E94-627069F88785}"/>
              </a:ext>
            </a:extLst>
          </p:cNvPr>
          <p:cNvSpPr txBox="1"/>
          <p:nvPr/>
        </p:nvSpPr>
        <p:spPr>
          <a:xfrm>
            <a:off x="4431311" y="441340"/>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47" name="Freeform 22">
            <a:extLst>
              <a:ext uri="{FF2B5EF4-FFF2-40B4-BE49-F238E27FC236}">
                <a16:creationId xmlns:a16="http://schemas.microsoft.com/office/drawing/2014/main" id="{7FCD8C89-9F4F-6E1C-6876-D9C09D4AA2D1}"/>
              </a:ext>
            </a:extLst>
          </p:cNvPr>
          <p:cNvSpPr/>
          <p:nvPr/>
        </p:nvSpPr>
        <p:spPr>
          <a:xfrm rot="-10800000">
            <a:off x="13906374" y="876301"/>
            <a:ext cx="4614741" cy="204170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48" name="TextBox 13">
            <a:extLst>
              <a:ext uri="{FF2B5EF4-FFF2-40B4-BE49-F238E27FC236}">
                <a16:creationId xmlns:a16="http://schemas.microsoft.com/office/drawing/2014/main" id="{0D90F7D8-E990-D429-BB1A-D2492CBF68A1}"/>
              </a:ext>
            </a:extLst>
          </p:cNvPr>
          <p:cNvSpPr txBox="1"/>
          <p:nvPr/>
        </p:nvSpPr>
        <p:spPr>
          <a:xfrm>
            <a:off x="14611742" y="1688014"/>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نظام الاشهاد</a:t>
            </a:r>
          </a:p>
        </p:txBody>
      </p:sp>
      <p:grpSp>
        <p:nvGrpSpPr>
          <p:cNvPr id="5" name="Groupe 4">
            <a:extLst>
              <a:ext uri="{FF2B5EF4-FFF2-40B4-BE49-F238E27FC236}">
                <a16:creationId xmlns:a16="http://schemas.microsoft.com/office/drawing/2014/main" id="{A3DBE65A-0515-2CE9-E5AD-9A7388EB5B19}"/>
              </a:ext>
            </a:extLst>
          </p:cNvPr>
          <p:cNvGrpSpPr/>
          <p:nvPr/>
        </p:nvGrpSpPr>
        <p:grpSpPr>
          <a:xfrm>
            <a:off x="1714189" y="2644191"/>
            <a:ext cx="15084179" cy="7092724"/>
            <a:chOff x="1714189" y="2644191"/>
            <a:chExt cx="15084179" cy="7092724"/>
          </a:xfrm>
        </p:grpSpPr>
        <p:sp>
          <p:nvSpPr>
            <p:cNvPr id="10" name="Freeform 3">
              <a:extLst>
                <a:ext uri="{FF2B5EF4-FFF2-40B4-BE49-F238E27FC236}">
                  <a16:creationId xmlns:a16="http://schemas.microsoft.com/office/drawing/2014/main" id="{150028ED-F13F-21D8-A3A8-2315430387C3}"/>
                </a:ext>
              </a:extLst>
            </p:cNvPr>
            <p:cNvSpPr/>
            <p:nvPr/>
          </p:nvSpPr>
          <p:spPr>
            <a:xfrm>
              <a:off x="6655822" y="3145815"/>
              <a:ext cx="5140244" cy="5140244"/>
            </a:xfrm>
            <a:custGeom>
              <a:avLst/>
              <a:gdLst/>
              <a:ahLst/>
              <a:cxnLst/>
              <a:rect l="l" t="t" r="r" b="b"/>
              <a:pathLst>
                <a:path w="5140244" h="5140244">
                  <a:moveTo>
                    <a:pt x="0" y="0"/>
                  </a:moveTo>
                  <a:lnTo>
                    <a:pt x="5140244" y="0"/>
                  </a:lnTo>
                  <a:lnTo>
                    <a:pt x="5140244" y="5140243"/>
                  </a:lnTo>
                  <a:lnTo>
                    <a:pt x="0" y="514024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3" name="Group 4">
              <a:extLst>
                <a:ext uri="{FF2B5EF4-FFF2-40B4-BE49-F238E27FC236}">
                  <a16:creationId xmlns:a16="http://schemas.microsoft.com/office/drawing/2014/main" id="{33CB6FC1-0665-349B-1302-C9207717583A}"/>
                </a:ext>
              </a:extLst>
            </p:cNvPr>
            <p:cNvGrpSpPr/>
            <p:nvPr/>
          </p:nvGrpSpPr>
          <p:grpSpPr>
            <a:xfrm>
              <a:off x="1714189" y="2644237"/>
              <a:ext cx="4099638" cy="698402"/>
              <a:chOff x="0" y="0"/>
              <a:chExt cx="2385580" cy="406400"/>
            </a:xfrm>
          </p:grpSpPr>
          <p:sp>
            <p:nvSpPr>
              <p:cNvPr id="85" name="Freeform 5">
                <a:extLst>
                  <a:ext uri="{FF2B5EF4-FFF2-40B4-BE49-F238E27FC236}">
                    <a16:creationId xmlns:a16="http://schemas.microsoft.com/office/drawing/2014/main" id="{BEBC48DD-8590-AF5E-66C7-40ED2631A4BF}"/>
                  </a:ext>
                </a:extLst>
              </p:cNvPr>
              <p:cNvSpPr/>
              <p:nvPr/>
            </p:nvSpPr>
            <p:spPr>
              <a:xfrm>
                <a:off x="0" y="0"/>
                <a:ext cx="2385580" cy="406400"/>
              </a:xfrm>
              <a:custGeom>
                <a:avLst/>
                <a:gdLst/>
                <a:ahLst/>
                <a:cxnLst/>
                <a:rect l="l" t="t" r="r" b="b"/>
                <a:pathLst>
                  <a:path w="2385580" h="406400">
                    <a:moveTo>
                      <a:pt x="2182380" y="0"/>
                    </a:moveTo>
                    <a:cubicBezTo>
                      <a:pt x="2294605" y="0"/>
                      <a:pt x="2385580" y="90976"/>
                      <a:pt x="2385580" y="203200"/>
                    </a:cubicBezTo>
                    <a:cubicBezTo>
                      <a:pt x="2385580" y="315424"/>
                      <a:pt x="2294605" y="406400"/>
                      <a:pt x="2182380" y="406400"/>
                    </a:cubicBezTo>
                    <a:lnTo>
                      <a:pt x="203200" y="406400"/>
                    </a:lnTo>
                    <a:cubicBezTo>
                      <a:pt x="90976" y="406400"/>
                      <a:pt x="0" y="315424"/>
                      <a:pt x="0" y="203200"/>
                    </a:cubicBezTo>
                    <a:cubicBezTo>
                      <a:pt x="0" y="90976"/>
                      <a:pt x="90976" y="0"/>
                      <a:pt x="203200" y="0"/>
                    </a:cubicBezTo>
                    <a:close/>
                  </a:path>
                </a:pathLst>
              </a:custGeom>
              <a:solidFill>
                <a:srgbClr val="9BBAC3"/>
              </a:solidFill>
            </p:spPr>
            <p:txBody>
              <a:bodyPr/>
              <a:lstStyle/>
              <a:p>
                <a:endParaRPr lang="fr-FR"/>
              </a:p>
            </p:txBody>
          </p:sp>
          <p:sp>
            <p:nvSpPr>
              <p:cNvPr id="86" name="TextBox 6">
                <a:extLst>
                  <a:ext uri="{FF2B5EF4-FFF2-40B4-BE49-F238E27FC236}">
                    <a16:creationId xmlns:a16="http://schemas.microsoft.com/office/drawing/2014/main" id="{A8C2D868-0DE9-CC2A-D687-F680067E6436}"/>
                  </a:ext>
                </a:extLst>
              </p:cNvPr>
              <p:cNvSpPr txBox="1"/>
              <p:nvPr/>
            </p:nvSpPr>
            <p:spPr>
              <a:xfrm>
                <a:off x="0" y="-19050"/>
                <a:ext cx="2385580" cy="425450"/>
              </a:xfrm>
              <a:prstGeom prst="rect">
                <a:avLst/>
              </a:prstGeom>
            </p:spPr>
            <p:txBody>
              <a:bodyPr lIns="50800" tIns="50800" rIns="50800" bIns="50800" rtlCol="0" anchor="ctr"/>
              <a:lstStyle/>
              <a:p>
                <a:pPr algn="ctr">
                  <a:lnSpc>
                    <a:spcPts val="2340"/>
                  </a:lnSpc>
                </a:pPr>
                <a:endParaRPr/>
              </a:p>
            </p:txBody>
          </p:sp>
        </p:grpSp>
        <p:grpSp>
          <p:nvGrpSpPr>
            <p:cNvPr id="38" name="Group 7">
              <a:extLst>
                <a:ext uri="{FF2B5EF4-FFF2-40B4-BE49-F238E27FC236}">
                  <a16:creationId xmlns:a16="http://schemas.microsoft.com/office/drawing/2014/main" id="{E2B8B6A2-A979-EB8A-5F94-36087EF23A7B}"/>
                </a:ext>
              </a:extLst>
            </p:cNvPr>
            <p:cNvGrpSpPr/>
            <p:nvPr/>
          </p:nvGrpSpPr>
          <p:grpSpPr>
            <a:xfrm>
              <a:off x="1714189" y="8085361"/>
              <a:ext cx="4099638" cy="698402"/>
              <a:chOff x="0" y="0"/>
              <a:chExt cx="2385580" cy="406400"/>
            </a:xfrm>
          </p:grpSpPr>
          <p:sp>
            <p:nvSpPr>
              <p:cNvPr id="83" name="Freeform 8">
                <a:extLst>
                  <a:ext uri="{FF2B5EF4-FFF2-40B4-BE49-F238E27FC236}">
                    <a16:creationId xmlns:a16="http://schemas.microsoft.com/office/drawing/2014/main" id="{87F0A76F-CDE3-3CE8-88E4-AB49B1F89DE7}"/>
                  </a:ext>
                </a:extLst>
              </p:cNvPr>
              <p:cNvSpPr/>
              <p:nvPr/>
            </p:nvSpPr>
            <p:spPr>
              <a:xfrm>
                <a:off x="0" y="0"/>
                <a:ext cx="2385580" cy="406400"/>
              </a:xfrm>
              <a:custGeom>
                <a:avLst/>
                <a:gdLst/>
                <a:ahLst/>
                <a:cxnLst/>
                <a:rect l="l" t="t" r="r" b="b"/>
                <a:pathLst>
                  <a:path w="2385580" h="406400">
                    <a:moveTo>
                      <a:pt x="2182380" y="0"/>
                    </a:moveTo>
                    <a:cubicBezTo>
                      <a:pt x="2294605" y="0"/>
                      <a:pt x="2385580" y="90976"/>
                      <a:pt x="2385580" y="203200"/>
                    </a:cubicBezTo>
                    <a:cubicBezTo>
                      <a:pt x="2385580" y="315424"/>
                      <a:pt x="2294605" y="406400"/>
                      <a:pt x="2182380" y="406400"/>
                    </a:cubicBezTo>
                    <a:lnTo>
                      <a:pt x="203200" y="406400"/>
                    </a:lnTo>
                    <a:cubicBezTo>
                      <a:pt x="90976" y="406400"/>
                      <a:pt x="0" y="315424"/>
                      <a:pt x="0" y="203200"/>
                    </a:cubicBezTo>
                    <a:cubicBezTo>
                      <a:pt x="0" y="90976"/>
                      <a:pt x="90976" y="0"/>
                      <a:pt x="203200" y="0"/>
                    </a:cubicBezTo>
                    <a:close/>
                  </a:path>
                </a:pathLst>
              </a:custGeom>
              <a:solidFill>
                <a:srgbClr val="9BBAC3"/>
              </a:solidFill>
            </p:spPr>
            <p:txBody>
              <a:bodyPr/>
              <a:lstStyle/>
              <a:p>
                <a:endParaRPr lang="fr-FR"/>
              </a:p>
            </p:txBody>
          </p:sp>
          <p:sp>
            <p:nvSpPr>
              <p:cNvPr id="84" name="TextBox 9">
                <a:extLst>
                  <a:ext uri="{FF2B5EF4-FFF2-40B4-BE49-F238E27FC236}">
                    <a16:creationId xmlns:a16="http://schemas.microsoft.com/office/drawing/2014/main" id="{AFD23779-BF96-FBC6-5514-8936BC38F23A}"/>
                  </a:ext>
                </a:extLst>
              </p:cNvPr>
              <p:cNvSpPr txBox="1"/>
              <p:nvPr/>
            </p:nvSpPr>
            <p:spPr>
              <a:xfrm>
                <a:off x="0" y="-19050"/>
                <a:ext cx="2385580" cy="425450"/>
              </a:xfrm>
              <a:prstGeom prst="rect">
                <a:avLst/>
              </a:prstGeom>
            </p:spPr>
            <p:txBody>
              <a:bodyPr lIns="50800" tIns="50800" rIns="50800" bIns="50800" rtlCol="0" anchor="ctr"/>
              <a:lstStyle/>
              <a:p>
                <a:pPr algn="ctr">
                  <a:lnSpc>
                    <a:spcPts val="2340"/>
                  </a:lnSpc>
                </a:pPr>
                <a:endParaRPr/>
              </a:p>
            </p:txBody>
          </p:sp>
        </p:grpSp>
        <p:grpSp>
          <p:nvGrpSpPr>
            <p:cNvPr id="39" name="Group 10">
              <a:extLst>
                <a:ext uri="{FF2B5EF4-FFF2-40B4-BE49-F238E27FC236}">
                  <a16:creationId xmlns:a16="http://schemas.microsoft.com/office/drawing/2014/main" id="{BFC1E1CE-BCD1-C26A-FFE8-05E61E11A673}"/>
                </a:ext>
              </a:extLst>
            </p:cNvPr>
            <p:cNvGrpSpPr/>
            <p:nvPr/>
          </p:nvGrpSpPr>
          <p:grpSpPr>
            <a:xfrm>
              <a:off x="12637676" y="2644191"/>
              <a:ext cx="4099638" cy="698448"/>
              <a:chOff x="0" y="0"/>
              <a:chExt cx="2385423" cy="406400"/>
            </a:xfrm>
          </p:grpSpPr>
          <p:sp>
            <p:nvSpPr>
              <p:cNvPr id="81" name="Freeform 11">
                <a:extLst>
                  <a:ext uri="{FF2B5EF4-FFF2-40B4-BE49-F238E27FC236}">
                    <a16:creationId xmlns:a16="http://schemas.microsoft.com/office/drawing/2014/main" id="{67501365-5A82-D0E2-2068-41FB2D7FB743}"/>
                  </a:ext>
                </a:extLst>
              </p:cNvPr>
              <p:cNvSpPr/>
              <p:nvPr/>
            </p:nvSpPr>
            <p:spPr>
              <a:xfrm>
                <a:off x="0" y="0"/>
                <a:ext cx="2385423" cy="406400"/>
              </a:xfrm>
              <a:custGeom>
                <a:avLst/>
                <a:gdLst/>
                <a:ahLst/>
                <a:cxnLst/>
                <a:rect l="l" t="t" r="r" b="b"/>
                <a:pathLst>
                  <a:path w="2385423" h="406400">
                    <a:moveTo>
                      <a:pt x="2182223" y="0"/>
                    </a:moveTo>
                    <a:cubicBezTo>
                      <a:pt x="2294447" y="0"/>
                      <a:pt x="2385423" y="90976"/>
                      <a:pt x="2385423" y="203200"/>
                    </a:cubicBezTo>
                    <a:cubicBezTo>
                      <a:pt x="2385423" y="315424"/>
                      <a:pt x="2294447" y="406400"/>
                      <a:pt x="2182223" y="406400"/>
                    </a:cubicBezTo>
                    <a:lnTo>
                      <a:pt x="203200" y="406400"/>
                    </a:lnTo>
                    <a:cubicBezTo>
                      <a:pt x="90976" y="406400"/>
                      <a:pt x="0" y="315424"/>
                      <a:pt x="0" y="203200"/>
                    </a:cubicBezTo>
                    <a:cubicBezTo>
                      <a:pt x="0" y="90976"/>
                      <a:pt x="90976" y="0"/>
                      <a:pt x="203200" y="0"/>
                    </a:cubicBezTo>
                    <a:close/>
                  </a:path>
                </a:pathLst>
              </a:custGeom>
              <a:solidFill>
                <a:srgbClr val="9BBAC3"/>
              </a:solidFill>
            </p:spPr>
            <p:txBody>
              <a:bodyPr/>
              <a:lstStyle/>
              <a:p>
                <a:endParaRPr lang="fr-FR"/>
              </a:p>
            </p:txBody>
          </p:sp>
          <p:sp>
            <p:nvSpPr>
              <p:cNvPr id="82" name="TextBox 12">
                <a:extLst>
                  <a:ext uri="{FF2B5EF4-FFF2-40B4-BE49-F238E27FC236}">
                    <a16:creationId xmlns:a16="http://schemas.microsoft.com/office/drawing/2014/main" id="{73B7884B-2B1D-D693-9E76-D47D5CB75A83}"/>
                  </a:ext>
                </a:extLst>
              </p:cNvPr>
              <p:cNvSpPr txBox="1"/>
              <p:nvPr/>
            </p:nvSpPr>
            <p:spPr>
              <a:xfrm>
                <a:off x="0" y="-19050"/>
                <a:ext cx="2385423" cy="425450"/>
              </a:xfrm>
              <a:prstGeom prst="rect">
                <a:avLst/>
              </a:prstGeom>
            </p:spPr>
            <p:txBody>
              <a:bodyPr lIns="50800" tIns="50800" rIns="50800" bIns="50800" rtlCol="0" anchor="ctr"/>
              <a:lstStyle/>
              <a:p>
                <a:pPr algn="ctr">
                  <a:lnSpc>
                    <a:spcPts val="2340"/>
                  </a:lnSpc>
                </a:pPr>
                <a:endParaRPr/>
              </a:p>
            </p:txBody>
          </p:sp>
        </p:grpSp>
        <p:grpSp>
          <p:nvGrpSpPr>
            <p:cNvPr id="40" name="Group 13">
              <a:extLst>
                <a:ext uri="{FF2B5EF4-FFF2-40B4-BE49-F238E27FC236}">
                  <a16:creationId xmlns:a16="http://schemas.microsoft.com/office/drawing/2014/main" id="{23C549C6-92F9-2F3C-5ED3-2776D28AC74B}"/>
                </a:ext>
              </a:extLst>
            </p:cNvPr>
            <p:cNvGrpSpPr/>
            <p:nvPr/>
          </p:nvGrpSpPr>
          <p:grpSpPr>
            <a:xfrm>
              <a:off x="12637676" y="8085315"/>
              <a:ext cx="4099638" cy="698448"/>
              <a:chOff x="0" y="0"/>
              <a:chExt cx="2385423" cy="406400"/>
            </a:xfrm>
          </p:grpSpPr>
          <p:sp>
            <p:nvSpPr>
              <p:cNvPr id="79" name="Freeform 14">
                <a:extLst>
                  <a:ext uri="{FF2B5EF4-FFF2-40B4-BE49-F238E27FC236}">
                    <a16:creationId xmlns:a16="http://schemas.microsoft.com/office/drawing/2014/main" id="{F4ACD8BE-607B-3C07-9D75-9C5F3493029F}"/>
                  </a:ext>
                </a:extLst>
              </p:cNvPr>
              <p:cNvSpPr/>
              <p:nvPr/>
            </p:nvSpPr>
            <p:spPr>
              <a:xfrm>
                <a:off x="0" y="0"/>
                <a:ext cx="2385423" cy="406400"/>
              </a:xfrm>
              <a:custGeom>
                <a:avLst/>
                <a:gdLst/>
                <a:ahLst/>
                <a:cxnLst/>
                <a:rect l="l" t="t" r="r" b="b"/>
                <a:pathLst>
                  <a:path w="2385423" h="406400">
                    <a:moveTo>
                      <a:pt x="2182223" y="0"/>
                    </a:moveTo>
                    <a:cubicBezTo>
                      <a:pt x="2294447" y="0"/>
                      <a:pt x="2385423" y="90976"/>
                      <a:pt x="2385423" y="203200"/>
                    </a:cubicBezTo>
                    <a:cubicBezTo>
                      <a:pt x="2385423" y="315424"/>
                      <a:pt x="2294447" y="406400"/>
                      <a:pt x="2182223" y="406400"/>
                    </a:cubicBezTo>
                    <a:lnTo>
                      <a:pt x="203200" y="406400"/>
                    </a:lnTo>
                    <a:cubicBezTo>
                      <a:pt x="90976" y="406400"/>
                      <a:pt x="0" y="315424"/>
                      <a:pt x="0" y="203200"/>
                    </a:cubicBezTo>
                    <a:cubicBezTo>
                      <a:pt x="0" y="90976"/>
                      <a:pt x="90976" y="0"/>
                      <a:pt x="203200" y="0"/>
                    </a:cubicBezTo>
                    <a:close/>
                  </a:path>
                </a:pathLst>
              </a:custGeom>
              <a:solidFill>
                <a:srgbClr val="9BBAC3"/>
              </a:solidFill>
            </p:spPr>
            <p:txBody>
              <a:bodyPr/>
              <a:lstStyle/>
              <a:p>
                <a:endParaRPr lang="fr-FR"/>
              </a:p>
            </p:txBody>
          </p:sp>
          <p:sp>
            <p:nvSpPr>
              <p:cNvPr id="80" name="TextBox 15">
                <a:extLst>
                  <a:ext uri="{FF2B5EF4-FFF2-40B4-BE49-F238E27FC236}">
                    <a16:creationId xmlns:a16="http://schemas.microsoft.com/office/drawing/2014/main" id="{230AFAD8-1874-3D2F-A333-4565CF849B35}"/>
                  </a:ext>
                </a:extLst>
              </p:cNvPr>
              <p:cNvSpPr txBox="1"/>
              <p:nvPr/>
            </p:nvSpPr>
            <p:spPr>
              <a:xfrm>
                <a:off x="0" y="-19050"/>
                <a:ext cx="2385423" cy="425450"/>
              </a:xfrm>
              <a:prstGeom prst="rect">
                <a:avLst/>
              </a:prstGeom>
            </p:spPr>
            <p:txBody>
              <a:bodyPr lIns="50800" tIns="50800" rIns="50800" bIns="50800" rtlCol="0" anchor="ctr"/>
              <a:lstStyle/>
              <a:p>
                <a:pPr algn="ctr">
                  <a:lnSpc>
                    <a:spcPts val="2340"/>
                  </a:lnSpc>
                </a:pPr>
                <a:endParaRPr/>
              </a:p>
            </p:txBody>
          </p:sp>
        </p:grpSp>
        <p:sp>
          <p:nvSpPr>
            <p:cNvPr id="41" name="Freeform 16">
              <a:extLst>
                <a:ext uri="{FF2B5EF4-FFF2-40B4-BE49-F238E27FC236}">
                  <a16:creationId xmlns:a16="http://schemas.microsoft.com/office/drawing/2014/main" id="{D321BE0A-5C66-8C76-6979-BEE70CFD1B80}"/>
                </a:ext>
              </a:extLst>
            </p:cNvPr>
            <p:cNvSpPr/>
            <p:nvPr/>
          </p:nvSpPr>
          <p:spPr>
            <a:xfrm>
              <a:off x="5813827" y="2993438"/>
              <a:ext cx="1022492" cy="1744627"/>
            </a:xfrm>
            <a:custGeom>
              <a:avLst/>
              <a:gdLst/>
              <a:ahLst/>
              <a:cxnLst/>
              <a:rect l="l" t="t" r="r" b="b"/>
              <a:pathLst>
                <a:path w="1022492" h="1744627">
                  <a:moveTo>
                    <a:pt x="0" y="0"/>
                  </a:moveTo>
                  <a:lnTo>
                    <a:pt x="290981" y="0"/>
                  </a:lnTo>
                  <a:cubicBezTo>
                    <a:pt x="351610" y="0"/>
                    <a:pt x="409755" y="24084"/>
                    <a:pt x="452626" y="66955"/>
                  </a:cubicBezTo>
                  <a:cubicBezTo>
                    <a:pt x="495497" y="109826"/>
                    <a:pt x="519581" y="167971"/>
                    <a:pt x="519581" y="228600"/>
                  </a:cubicBezTo>
                  <a:lnTo>
                    <a:pt x="519581" y="1516027"/>
                  </a:lnTo>
                  <a:cubicBezTo>
                    <a:pt x="519581" y="1642279"/>
                    <a:pt x="621929" y="1744627"/>
                    <a:pt x="748182" y="1744627"/>
                  </a:cubicBezTo>
                  <a:lnTo>
                    <a:pt x="1022492" y="1744627"/>
                  </a:lnTo>
                </a:path>
              </a:pathLst>
            </a:custGeom>
            <a:ln w="38100" cap="flat">
              <a:solidFill>
                <a:srgbClr val="1A1A1A"/>
              </a:solidFill>
              <a:prstDash val="solid"/>
              <a:headEnd type="triangle" w="lg" len="med"/>
              <a:tailEnd type="none" w="sm" len="sm"/>
            </a:ln>
          </p:spPr>
          <p:txBody>
            <a:bodyPr/>
            <a:lstStyle/>
            <a:p>
              <a:endParaRPr lang="fr-FR"/>
            </a:p>
          </p:txBody>
        </p:sp>
        <p:sp>
          <p:nvSpPr>
            <p:cNvPr id="42" name="Freeform 17">
              <a:extLst>
                <a:ext uri="{FF2B5EF4-FFF2-40B4-BE49-F238E27FC236}">
                  <a16:creationId xmlns:a16="http://schemas.microsoft.com/office/drawing/2014/main" id="{5E8FD9D9-D45A-D8C2-D841-AB11F0D5D6C5}"/>
                </a:ext>
              </a:extLst>
            </p:cNvPr>
            <p:cNvSpPr/>
            <p:nvPr/>
          </p:nvSpPr>
          <p:spPr>
            <a:xfrm>
              <a:off x="11599295" y="2993415"/>
              <a:ext cx="1038381" cy="1744650"/>
            </a:xfrm>
            <a:custGeom>
              <a:avLst/>
              <a:gdLst/>
              <a:ahLst/>
              <a:cxnLst/>
              <a:rect l="l" t="t" r="r" b="b"/>
              <a:pathLst>
                <a:path w="1038381" h="1744650">
                  <a:moveTo>
                    <a:pt x="0" y="1744650"/>
                  </a:moveTo>
                  <a:lnTo>
                    <a:pt x="295356" y="1744650"/>
                  </a:lnTo>
                  <a:cubicBezTo>
                    <a:pt x="355985" y="1744650"/>
                    <a:pt x="414131" y="1720565"/>
                    <a:pt x="457001" y="1677694"/>
                  </a:cubicBezTo>
                  <a:cubicBezTo>
                    <a:pt x="499872" y="1634823"/>
                    <a:pt x="523956" y="1576678"/>
                    <a:pt x="523956" y="1516050"/>
                  </a:cubicBezTo>
                  <a:lnTo>
                    <a:pt x="523956" y="228600"/>
                  </a:lnTo>
                  <a:cubicBezTo>
                    <a:pt x="523956" y="167971"/>
                    <a:pt x="548041" y="109826"/>
                    <a:pt x="590912" y="66955"/>
                  </a:cubicBezTo>
                  <a:cubicBezTo>
                    <a:pt x="633782" y="24084"/>
                    <a:pt x="691928" y="0"/>
                    <a:pt x="752556" y="0"/>
                  </a:cubicBezTo>
                  <a:lnTo>
                    <a:pt x="1038381" y="0"/>
                  </a:lnTo>
                </a:path>
              </a:pathLst>
            </a:custGeom>
            <a:ln w="38100" cap="flat">
              <a:solidFill>
                <a:srgbClr val="1A1A1A"/>
              </a:solidFill>
              <a:prstDash val="solid"/>
              <a:headEnd type="none" w="sm" len="sm"/>
              <a:tailEnd type="triangle" w="lg" len="med"/>
            </a:ln>
          </p:spPr>
          <p:txBody>
            <a:bodyPr/>
            <a:lstStyle/>
            <a:p>
              <a:endParaRPr lang="fr-FR"/>
            </a:p>
          </p:txBody>
        </p:sp>
        <p:sp>
          <p:nvSpPr>
            <p:cNvPr id="43" name="Freeform 18">
              <a:extLst>
                <a:ext uri="{FF2B5EF4-FFF2-40B4-BE49-F238E27FC236}">
                  <a16:creationId xmlns:a16="http://schemas.microsoft.com/office/drawing/2014/main" id="{FFF31490-0876-4103-D1C2-D40188490E22}"/>
                </a:ext>
              </a:extLst>
            </p:cNvPr>
            <p:cNvSpPr/>
            <p:nvPr/>
          </p:nvSpPr>
          <p:spPr>
            <a:xfrm>
              <a:off x="5813827" y="7085190"/>
              <a:ext cx="1240518" cy="1349372"/>
            </a:xfrm>
            <a:custGeom>
              <a:avLst/>
              <a:gdLst/>
              <a:ahLst/>
              <a:cxnLst/>
              <a:rect l="l" t="t" r="r" b="b"/>
              <a:pathLst>
                <a:path w="1240518" h="1349372">
                  <a:moveTo>
                    <a:pt x="0" y="1349372"/>
                  </a:moveTo>
                  <a:lnTo>
                    <a:pt x="290981" y="1349372"/>
                  </a:lnTo>
                  <a:cubicBezTo>
                    <a:pt x="351610" y="1349372"/>
                    <a:pt x="409755" y="1325287"/>
                    <a:pt x="452626" y="1282416"/>
                  </a:cubicBezTo>
                  <a:cubicBezTo>
                    <a:pt x="495497" y="1239546"/>
                    <a:pt x="519581" y="1181401"/>
                    <a:pt x="519581" y="1120772"/>
                  </a:cubicBezTo>
                  <a:lnTo>
                    <a:pt x="519581" y="228600"/>
                  </a:lnTo>
                  <a:cubicBezTo>
                    <a:pt x="519581" y="167971"/>
                    <a:pt x="543666" y="109826"/>
                    <a:pt x="586537" y="66956"/>
                  </a:cubicBezTo>
                  <a:cubicBezTo>
                    <a:pt x="629408" y="24085"/>
                    <a:pt x="687553" y="0"/>
                    <a:pt x="748182" y="0"/>
                  </a:cubicBezTo>
                  <a:lnTo>
                    <a:pt x="1240518" y="0"/>
                  </a:lnTo>
                </a:path>
              </a:pathLst>
            </a:custGeom>
            <a:ln w="38100" cap="flat">
              <a:solidFill>
                <a:srgbClr val="1A1A1A"/>
              </a:solidFill>
              <a:prstDash val="solid"/>
              <a:headEnd type="triangle" w="lg" len="med"/>
              <a:tailEnd type="none" w="sm" len="sm"/>
            </a:ln>
          </p:spPr>
          <p:txBody>
            <a:bodyPr/>
            <a:lstStyle/>
            <a:p>
              <a:endParaRPr lang="fr-FR"/>
            </a:p>
          </p:txBody>
        </p:sp>
        <p:sp>
          <p:nvSpPr>
            <p:cNvPr id="44" name="Freeform 19">
              <a:extLst>
                <a:ext uri="{FF2B5EF4-FFF2-40B4-BE49-F238E27FC236}">
                  <a16:creationId xmlns:a16="http://schemas.microsoft.com/office/drawing/2014/main" id="{166AF6ED-C3A1-F01C-D5DE-D2CA09D7A7C4}"/>
                </a:ext>
              </a:extLst>
            </p:cNvPr>
            <p:cNvSpPr/>
            <p:nvPr/>
          </p:nvSpPr>
          <p:spPr>
            <a:xfrm>
              <a:off x="11413734" y="7089001"/>
              <a:ext cx="1227196" cy="1393410"/>
            </a:xfrm>
            <a:custGeom>
              <a:avLst/>
              <a:gdLst/>
              <a:ahLst/>
              <a:cxnLst/>
              <a:rect l="l" t="t" r="r" b="b"/>
              <a:pathLst>
                <a:path w="1227196" h="1393410">
                  <a:moveTo>
                    <a:pt x="0" y="0"/>
                  </a:moveTo>
                  <a:lnTo>
                    <a:pt x="480917" y="0"/>
                  </a:lnTo>
                  <a:cubicBezTo>
                    <a:pt x="541546" y="0"/>
                    <a:pt x="599692" y="24084"/>
                    <a:pt x="642562" y="66955"/>
                  </a:cubicBezTo>
                  <a:cubicBezTo>
                    <a:pt x="685433" y="109825"/>
                    <a:pt x="709517" y="167971"/>
                    <a:pt x="709517" y="228600"/>
                  </a:cubicBezTo>
                  <a:lnTo>
                    <a:pt x="709517" y="1164810"/>
                  </a:lnTo>
                  <a:cubicBezTo>
                    <a:pt x="709517" y="1225439"/>
                    <a:pt x="733602" y="1283584"/>
                    <a:pt x="776473" y="1326454"/>
                  </a:cubicBezTo>
                  <a:cubicBezTo>
                    <a:pt x="819343" y="1369325"/>
                    <a:pt x="877489" y="1393410"/>
                    <a:pt x="938117" y="1393410"/>
                  </a:cubicBezTo>
                  <a:lnTo>
                    <a:pt x="1227196" y="1393410"/>
                  </a:lnTo>
                </a:path>
              </a:pathLst>
            </a:custGeom>
            <a:ln w="38100" cap="flat">
              <a:solidFill>
                <a:srgbClr val="1A1A1A"/>
              </a:solidFill>
              <a:prstDash val="solid"/>
              <a:headEnd type="none" w="sm" len="sm"/>
              <a:tailEnd type="triangle" w="lg" len="med"/>
            </a:ln>
          </p:spPr>
          <p:txBody>
            <a:bodyPr/>
            <a:lstStyle/>
            <a:p>
              <a:endParaRPr lang="fr-FR"/>
            </a:p>
          </p:txBody>
        </p:sp>
        <p:sp>
          <p:nvSpPr>
            <p:cNvPr id="45" name="Freeform 20">
              <a:extLst>
                <a:ext uri="{FF2B5EF4-FFF2-40B4-BE49-F238E27FC236}">
                  <a16:creationId xmlns:a16="http://schemas.microsoft.com/office/drawing/2014/main" id="{A8B91808-1BCD-545C-1239-7AC9367B0481}"/>
                </a:ext>
              </a:extLst>
            </p:cNvPr>
            <p:cNvSpPr/>
            <p:nvPr/>
          </p:nvSpPr>
          <p:spPr>
            <a:xfrm>
              <a:off x="7713636" y="4277913"/>
              <a:ext cx="3788398" cy="3788398"/>
            </a:xfrm>
            <a:custGeom>
              <a:avLst/>
              <a:gdLst/>
              <a:ahLst/>
              <a:cxnLst/>
              <a:rect l="l" t="t" r="r" b="b"/>
              <a:pathLst>
                <a:path w="3788398" h="3788398">
                  <a:moveTo>
                    <a:pt x="0" y="0"/>
                  </a:moveTo>
                  <a:lnTo>
                    <a:pt x="3788398" y="0"/>
                  </a:lnTo>
                  <a:lnTo>
                    <a:pt x="3788398" y="3788398"/>
                  </a:lnTo>
                  <a:lnTo>
                    <a:pt x="0" y="3788398"/>
                  </a:lnTo>
                  <a:lnTo>
                    <a:pt x="0" y="0"/>
                  </a:lnTo>
                  <a:close/>
                </a:path>
              </a:pathLst>
            </a:custGeom>
            <a:blipFill>
              <a:blip>
                <a:alphaModFix amt="15000"/>
                <a:extLst>
                  <a:ext uri="{96DAC541-7B7A-43D3-8B79-37D633B846F1}">
                    <asvg:svgBlip xmlns:asvg="http://schemas.microsoft.com/office/drawing/2016/SVG/main" r:embed="rId8"/>
                  </a:ext>
                </a:extLst>
              </a:blip>
              <a:stretch>
                <a:fillRect/>
              </a:stretch>
            </a:blipFill>
          </p:spPr>
          <p:txBody>
            <a:bodyPr/>
            <a:lstStyle/>
            <a:p>
              <a:endParaRPr lang="fr-FR"/>
            </a:p>
          </p:txBody>
        </p:sp>
        <p:grpSp>
          <p:nvGrpSpPr>
            <p:cNvPr id="46" name="Group 21">
              <a:extLst>
                <a:ext uri="{FF2B5EF4-FFF2-40B4-BE49-F238E27FC236}">
                  <a16:creationId xmlns:a16="http://schemas.microsoft.com/office/drawing/2014/main" id="{27594155-BBC5-9F5E-BFCA-968F30F338F3}"/>
                </a:ext>
              </a:extLst>
            </p:cNvPr>
            <p:cNvGrpSpPr/>
            <p:nvPr/>
          </p:nvGrpSpPr>
          <p:grpSpPr>
            <a:xfrm>
              <a:off x="7730519" y="4296963"/>
              <a:ext cx="2990850" cy="2992214"/>
              <a:chOff x="0" y="0"/>
              <a:chExt cx="812429" cy="812800"/>
            </a:xfrm>
          </p:grpSpPr>
          <p:sp>
            <p:nvSpPr>
              <p:cNvPr id="77" name="Freeform 22">
                <a:extLst>
                  <a:ext uri="{FF2B5EF4-FFF2-40B4-BE49-F238E27FC236}">
                    <a16:creationId xmlns:a16="http://schemas.microsoft.com/office/drawing/2014/main" id="{D8418133-335B-E1F2-BB14-449B1CB168BA}"/>
                  </a:ext>
                </a:extLst>
              </p:cNvPr>
              <p:cNvSpPr/>
              <p:nvPr/>
            </p:nvSpPr>
            <p:spPr>
              <a:xfrm>
                <a:off x="0" y="0"/>
                <a:ext cx="812429" cy="812800"/>
              </a:xfrm>
              <a:custGeom>
                <a:avLst/>
                <a:gdLst/>
                <a:ahLst/>
                <a:cxnLst/>
                <a:rect l="l" t="t" r="r" b="b"/>
                <a:pathLst>
                  <a:path w="812429" h="812800">
                    <a:moveTo>
                      <a:pt x="406215" y="0"/>
                    </a:moveTo>
                    <a:cubicBezTo>
                      <a:pt x="181869" y="0"/>
                      <a:pt x="0" y="181951"/>
                      <a:pt x="0" y="406400"/>
                    </a:cubicBezTo>
                    <a:cubicBezTo>
                      <a:pt x="0" y="630849"/>
                      <a:pt x="181869" y="812800"/>
                      <a:pt x="406215" y="812800"/>
                    </a:cubicBezTo>
                    <a:cubicBezTo>
                      <a:pt x="630561" y="812800"/>
                      <a:pt x="812429" y="630849"/>
                      <a:pt x="812429" y="406400"/>
                    </a:cubicBezTo>
                    <a:cubicBezTo>
                      <a:pt x="812429" y="181951"/>
                      <a:pt x="630561" y="0"/>
                      <a:pt x="406215" y="0"/>
                    </a:cubicBezTo>
                    <a:close/>
                  </a:path>
                </a:pathLst>
              </a:custGeom>
              <a:solidFill>
                <a:srgbClr val="FFFFFF"/>
              </a:solidFill>
            </p:spPr>
            <p:txBody>
              <a:bodyPr/>
              <a:lstStyle/>
              <a:p>
                <a:endParaRPr lang="fr-FR"/>
              </a:p>
            </p:txBody>
          </p:sp>
          <p:sp>
            <p:nvSpPr>
              <p:cNvPr id="78" name="TextBox 23">
                <a:extLst>
                  <a:ext uri="{FF2B5EF4-FFF2-40B4-BE49-F238E27FC236}">
                    <a16:creationId xmlns:a16="http://schemas.microsoft.com/office/drawing/2014/main" id="{4B911054-8F71-8EF9-CA8F-D508765E1A4E}"/>
                  </a:ext>
                </a:extLst>
              </p:cNvPr>
              <p:cNvSpPr txBox="1"/>
              <p:nvPr/>
            </p:nvSpPr>
            <p:spPr>
              <a:xfrm>
                <a:off x="76165" y="57150"/>
                <a:ext cx="660099" cy="679450"/>
              </a:xfrm>
              <a:prstGeom prst="rect">
                <a:avLst/>
              </a:prstGeom>
            </p:spPr>
            <p:txBody>
              <a:bodyPr lIns="50800" tIns="50800" rIns="50800" bIns="50800" rtlCol="0" anchor="ctr"/>
              <a:lstStyle/>
              <a:p>
                <a:pPr algn="ctr">
                  <a:lnSpc>
                    <a:spcPts val="2340"/>
                  </a:lnSpc>
                </a:pPr>
                <a:endParaRPr/>
              </a:p>
            </p:txBody>
          </p:sp>
        </p:grpSp>
        <p:grpSp>
          <p:nvGrpSpPr>
            <p:cNvPr id="49" name="Group 24">
              <a:extLst>
                <a:ext uri="{FF2B5EF4-FFF2-40B4-BE49-F238E27FC236}">
                  <a16:creationId xmlns:a16="http://schemas.microsoft.com/office/drawing/2014/main" id="{AC750B6C-D566-1031-BD13-874489FA386D}"/>
                </a:ext>
              </a:extLst>
            </p:cNvPr>
            <p:cNvGrpSpPr/>
            <p:nvPr/>
          </p:nvGrpSpPr>
          <p:grpSpPr>
            <a:xfrm>
              <a:off x="4993784" y="3872348"/>
              <a:ext cx="908296" cy="5864567"/>
              <a:chOff x="76200" y="57150"/>
              <a:chExt cx="815873" cy="5267822"/>
            </a:xfrm>
          </p:grpSpPr>
          <p:sp>
            <p:nvSpPr>
              <p:cNvPr id="75" name="Freeform 25">
                <a:extLst>
                  <a:ext uri="{FF2B5EF4-FFF2-40B4-BE49-F238E27FC236}">
                    <a16:creationId xmlns:a16="http://schemas.microsoft.com/office/drawing/2014/main" id="{1A6F9866-1F80-7C55-5AFF-B73E46B26E62}"/>
                  </a:ext>
                </a:extLst>
              </p:cNvPr>
              <p:cNvSpPr/>
              <p:nvPr/>
            </p:nvSpPr>
            <p:spPr>
              <a:xfrm>
                <a:off x="79273" y="4512172"/>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pPr marL="0" algn="r" defTabSz="914400" rtl="1" eaLnBrk="1" latinLnBrk="0" hangingPunct="1"/>
                <a:endParaRPr lang="fr-FR"/>
              </a:p>
            </p:txBody>
          </p:sp>
          <p:sp>
            <p:nvSpPr>
              <p:cNvPr id="76" name="TextBox 26">
                <a:extLst>
                  <a:ext uri="{FF2B5EF4-FFF2-40B4-BE49-F238E27FC236}">
                    <a16:creationId xmlns:a16="http://schemas.microsoft.com/office/drawing/2014/main" id="{F231FA3E-2044-E0EE-708B-51BECCD4DB95}"/>
                  </a:ext>
                </a:extLst>
              </p:cNvPr>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0" name="Freeform 27">
              <a:extLst>
                <a:ext uri="{FF2B5EF4-FFF2-40B4-BE49-F238E27FC236}">
                  <a16:creationId xmlns:a16="http://schemas.microsoft.com/office/drawing/2014/main" id="{EABDBB89-7A23-9E4B-C66B-CD4637F2128B}"/>
                </a:ext>
              </a:extLst>
            </p:cNvPr>
            <p:cNvSpPr/>
            <p:nvPr/>
          </p:nvSpPr>
          <p:spPr>
            <a:xfrm>
              <a:off x="5235123" y="9056265"/>
              <a:ext cx="429039" cy="456425"/>
            </a:xfrm>
            <a:custGeom>
              <a:avLst/>
              <a:gdLst/>
              <a:ahLst/>
              <a:cxnLst/>
              <a:rect l="l" t="t" r="r" b="b"/>
              <a:pathLst>
                <a:path w="429039" h="456425">
                  <a:moveTo>
                    <a:pt x="0" y="0"/>
                  </a:moveTo>
                  <a:lnTo>
                    <a:pt x="429039" y="0"/>
                  </a:lnTo>
                  <a:lnTo>
                    <a:pt x="429039" y="456425"/>
                  </a:lnTo>
                  <a:lnTo>
                    <a:pt x="0" y="45642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grpSp>
          <p:nvGrpSpPr>
            <p:cNvPr id="51" name="Group 28">
              <a:extLst>
                <a:ext uri="{FF2B5EF4-FFF2-40B4-BE49-F238E27FC236}">
                  <a16:creationId xmlns:a16="http://schemas.microsoft.com/office/drawing/2014/main" id="{3B01EC58-7214-5E1A-54CC-871D94DAD6D4}"/>
                </a:ext>
              </a:extLst>
            </p:cNvPr>
            <p:cNvGrpSpPr/>
            <p:nvPr/>
          </p:nvGrpSpPr>
          <p:grpSpPr>
            <a:xfrm>
              <a:off x="4993784" y="5403186"/>
              <a:ext cx="908296" cy="904875"/>
              <a:chOff x="76200" y="14283"/>
              <a:chExt cx="815873" cy="812800"/>
            </a:xfrm>
          </p:grpSpPr>
          <p:sp>
            <p:nvSpPr>
              <p:cNvPr id="73" name="Freeform 29">
                <a:extLst>
                  <a:ext uri="{FF2B5EF4-FFF2-40B4-BE49-F238E27FC236}">
                    <a16:creationId xmlns:a16="http://schemas.microsoft.com/office/drawing/2014/main" id="{51602F98-2C48-411B-3FC7-88E1CEEB64E0}"/>
                  </a:ext>
                </a:extLst>
              </p:cNvPr>
              <p:cNvSpPr/>
              <p:nvPr/>
            </p:nvSpPr>
            <p:spPr>
              <a:xfrm>
                <a:off x="79273" y="1428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fr-FR"/>
              </a:p>
            </p:txBody>
          </p:sp>
          <p:sp>
            <p:nvSpPr>
              <p:cNvPr id="74" name="TextBox 30">
                <a:extLst>
                  <a:ext uri="{FF2B5EF4-FFF2-40B4-BE49-F238E27FC236}">
                    <a16:creationId xmlns:a16="http://schemas.microsoft.com/office/drawing/2014/main" id="{3AB4D813-A64D-DCD5-4617-94873C952D45}"/>
                  </a:ext>
                </a:extLst>
              </p:cNvPr>
              <p:cNvSpPr txBox="1"/>
              <p:nvPr/>
            </p:nvSpPr>
            <p:spPr>
              <a:xfrm>
                <a:off x="76200" y="57150"/>
                <a:ext cx="660400" cy="679450"/>
              </a:xfrm>
              <a:prstGeom prst="rect">
                <a:avLst/>
              </a:prstGeom>
            </p:spPr>
            <p:txBody>
              <a:bodyPr lIns="50800" tIns="50800" rIns="50800" bIns="50800" rtlCol="0" anchor="ctr"/>
              <a:lstStyle/>
              <a:p>
                <a:pPr marL="0" algn="ctr" defTabSz="914400" rtl="1" eaLnBrk="1" latinLnBrk="0" hangingPunct="1">
                  <a:lnSpc>
                    <a:spcPts val="2340"/>
                  </a:lnSpc>
                </a:pPr>
                <a:endParaRPr/>
              </a:p>
            </p:txBody>
          </p:sp>
        </p:grpSp>
        <p:sp>
          <p:nvSpPr>
            <p:cNvPr id="52" name="Freeform 31">
              <a:extLst>
                <a:ext uri="{FF2B5EF4-FFF2-40B4-BE49-F238E27FC236}">
                  <a16:creationId xmlns:a16="http://schemas.microsoft.com/office/drawing/2014/main" id="{052663DC-8151-E5E3-5757-47E6D03426E2}"/>
                </a:ext>
              </a:extLst>
            </p:cNvPr>
            <p:cNvSpPr/>
            <p:nvPr/>
          </p:nvSpPr>
          <p:spPr>
            <a:xfrm>
              <a:off x="5214856" y="5646197"/>
              <a:ext cx="469573" cy="440545"/>
            </a:xfrm>
            <a:custGeom>
              <a:avLst/>
              <a:gdLst/>
              <a:ahLst/>
              <a:cxnLst/>
              <a:rect l="l" t="t" r="r" b="b"/>
              <a:pathLst>
                <a:path w="469573" h="440545">
                  <a:moveTo>
                    <a:pt x="0" y="0"/>
                  </a:moveTo>
                  <a:lnTo>
                    <a:pt x="469573" y="0"/>
                  </a:lnTo>
                  <a:lnTo>
                    <a:pt x="469573" y="440545"/>
                  </a:lnTo>
                  <a:lnTo>
                    <a:pt x="0" y="44054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grpSp>
          <p:nvGrpSpPr>
            <p:cNvPr id="53" name="Group 32">
              <a:extLst>
                <a:ext uri="{FF2B5EF4-FFF2-40B4-BE49-F238E27FC236}">
                  <a16:creationId xmlns:a16="http://schemas.microsoft.com/office/drawing/2014/main" id="{25EFBDB3-6C8E-7958-37F8-6412731A4DEB}"/>
                </a:ext>
              </a:extLst>
            </p:cNvPr>
            <p:cNvGrpSpPr/>
            <p:nvPr/>
          </p:nvGrpSpPr>
          <p:grpSpPr>
            <a:xfrm>
              <a:off x="12840062" y="3524939"/>
              <a:ext cx="3958306" cy="1013603"/>
              <a:chOff x="76200" y="-173864"/>
              <a:chExt cx="3555531" cy="910464"/>
            </a:xfrm>
          </p:grpSpPr>
          <p:sp>
            <p:nvSpPr>
              <p:cNvPr id="71" name="Freeform 33">
                <a:extLst>
                  <a:ext uri="{FF2B5EF4-FFF2-40B4-BE49-F238E27FC236}">
                    <a16:creationId xmlns:a16="http://schemas.microsoft.com/office/drawing/2014/main" id="{4C85CEB9-1E40-864D-D9CB-4691F37930EA}"/>
                  </a:ext>
                </a:extLst>
              </p:cNvPr>
              <p:cNvSpPr/>
              <p:nvPr/>
            </p:nvSpPr>
            <p:spPr>
              <a:xfrm>
                <a:off x="2818931" y="-173864"/>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fr-FR"/>
              </a:p>
            </p:txBody>
          </p:sp>
          <p:sp>
            <p:nvSpPr>
              <p:cNvPr id="72" name="TextBox 34">
                <a:extLst>
                  <a:ext uri="{FF2B5EF4-FFF2-40B4-BE49-F238E27FC236}">
                    <a16:creationId xmlns:a16="http://schemas.microsoft.com/office/drawing/2014/main" id="{E003F91C-CF64-1378-6B3D-4DB00B864EA3}"/>
                  </a:ext>
                </a:extLst>
              </p:cNvPr>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grpSp>
          <p:nvGrpSpPr>
            <p:cNvPr id="54" name="Group 35">
              <a:extLst>
                <a:ext uri="{FF2B5EF4-FFF2-40B4-BE49-F238E27FC236}">
                  <a16:creationId xmlns:a16="http://schemas.microsoft.com/office/drawing/2014/main" id="{740876C4-D362-D5F6-B1EF-9389C770B1BC}"/>
                </a:ext>
              </a:extLst>
            </p:cNvPr>
            <p:cNvGrpSpPr/>
            <p:nvPr/>
          </p:nvGrpSpPr>
          <p:grpSpPr>
            <a:xfrm>
              <a:off x="4993784" y="6984433"/>
              <a:ext cx="908296" cy="927355"/>
              <a:chOff x="76200" y="57150"/>
              <a:chExt cx="815873" cy="832993"/>
            </a:xfrm>
          </p:grpSpPr>
          <p:sp>
            <p:nvSpPr>
              <p:cNvPr id="69" name="Freeform 36">
                <a:extLst>
                  <a:ext uri="{FF2B5EF4-FFF2-40B4-BE49-F238E27FC236}">
                    <a16:creationId xmlns:a16="http://schemas.microsoft.com/office/drawing/2014/main" id="{3E3E2BA9-A84D-88FB-A3D2-F1C9276CE237}"/>
                  </a:ext>
                </a:extLst>
              </p:cNvPr>
              <p:cNvSpPr/>
              <p:nvPr/>
            </p:nvSpPr>
            <p:spPr>
              <a:xfrm>
                <a:off x="79273" y="77343"/>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pPr marL="0" algn="r" defTabSz="914400" rtl="1" eaLnBrk="1" latinLnBrk="0" hangingPunct="1"/>
                <a:endParaRPr lang="fr-FR"/>
              </a:p>
            </p:txBody>
          </p:sp>
          <p:sp>
            <p:nvSpPr>
              <p:cNvPr id="70" name="TextBox 37">
                <a:extLst>
                  <a:ext uri="{FF2B5EF4-FFF2-40B4-BE49-F238E27FC236}">
                    <a16:creationId xmlns:a16="http://schemas.microsoft.com/office/drawing/2014/main" id="{43EC532C-7DD2-E93D-6B4D-09A571D3AB87}"/>
                  </a:ext>
                </a:extLst>
              </p:cNvPr>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5" name="Freeform 38">
              <a:extLst>
                <a:ext uri="{FF2B5EF4-FFF2-40B4-BE49-F238E27FC236}">
                  <a16:creationId xmlns:a16="http://schemas.microsoft.com/office/drawing/2014/main" id="{0627FDD5-7F29-C444-7EA0-C879D689F7C4}"/>
                </a:ext>
              </a:extLst>
            </p:cNvPr>
            <p:cNvSpPr/>
            <p:nvPr/>
          </p:nvSpPr>
          <p:spPr>
            <a:xfrm>
              <a:off x="5249618" y="7249926"/>
              <a:ext cx="400050" cy="398550"/>
            </a:xfrm>
            <a:custGeom>
              <a:avLst/>
              <a:gdLst/>
              <a:ahLst/>
              <a:cxnLst/>
              <a:rect l="l" t="t" r="r" b="b"/>
              <a:pathLst>
                <a:path w="400050" h="398550">
                  <a:moveTo>
                    <a:pt x="0" y="0"/>
                  </a:moveTo>
                  <a:lnTo>
                    <a:pt x="400050" y="0"/>
                  </a:lnTo>
                  <a:lnTo>
                    <a:pt x="400050" y="398550"/>
                  </a:lnTo>
                  <a:lnTo>
                    <a:pt x="0" y="398550"/>
                  </a:lnTo>
                  <a:lnTo>
                    <a:pt x="0" y="0"/>
                  </a:lnTo>
                  <a:close/>
                </a:path>
              </a:pathLst>
            </a:custGeom>
            <a:blipFill>
              <a:blip>
                <a:extLst>
                  <a:ext uri="{96DAC541-7B7A-43D3-8B79-37D633B846F1}">
                    <asvg:svgBlip xmlns:asvg="http://schemas.microsoft.com/office/drawing/2016/SVG/main" r:embed="rId11"/>
                  </a:ext>
                </a:extLst>
              </a:blip>
              <a:stretch>
                <a:fillRect/>
              </a:stretch>
            </a:blipFill>
            <a:ln cap="sq">
              <a:noFill/>
              <a:prstDash val="solid"/>
              <a:miter/>
            </a:ln>
          </p:spPr>
          <p:txBody>
            <a:bodyPr/>
            <a:lstStyle/>
            <a:p>
              <a:pPr marL="0" algn="r" defTabSz="914400" rtl="1" eaLnBrk="1" latinLnBrk="0" hangingPunct="1"/>
              <a:endParaRPr lang="fr-FR"/>
            </a:p>
          </p:txBody>
        </p:sp>
        <p:sp>
          <p:nvSpPr>
            <p:cNvPr id="56" name="Freeform 39">
              <a:extLst>
                <a:ext uri="{FF2B5EF4-FFF2-40B4-BE49-F238E27FC236}">
                  <a16:creationId xmlns:a16="http://schemas.microsoft.com/office/drawing/2014/main" id="{F146C858-A095-FF74-2E8F-DDE8865A3531}"/>
                </a:ext>
              </a:extLst>
            </p:cNvPr>
            <p:cNvSpPr/>
            <p:nvPr/>
          </p:nvSpPr>
          <p:spPr>
            <a:xfrm>
              <a:off x="16178012" y="3826837"/>
              <a:ext cx="335837" cy="338375"/>
            </a:xfrm>
            <a:custGeom>
              <a:avLst/>
              <a:gdLst/>
              <a:ahLst/>
              <a:cxnLst/>
              <a:rect l="l" t="t" r="r" b="b"/>
              <a:pathLst>
                <a:path w="335837" h="338375">
                  <a:moveTo>
                    <a:pt x="0" y="0"/>
                  </a:moveTo>
                  <a:lnTo>
                    <a:pt x="335837" y="0"/>
                  </a:lnTo>
                  <a:lnTo>
                    <a:pt x="335837" y="338375"/>
                  </a:lnTo>
                  <a:lnTo>
                    <a:pt x="0" y="33837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fr-FR" dirty="0"/>
            </a:p>
          </p:txBody>
        </p:sp>
        <p:sp>
          <p:nvSpPr>
            <p:cNvPr id="68" name="TextBox 42">
              <a:extLst>
                <a:ext uri="{FF2B5EF4-FFF2-40B4-BE49-F238E27FC236}">
                  <a16:creationId xmlns:a16="http://schemas.microsoft.com/office/drawing/2014/main" id="{431597CB-8125-0FED-EA55-2B470222453B}"/>
                </a:ext>
              </a:extLst>
            </p:cNvPr>
            <p:cNvSpPr txBox="1"/>
            <p:nvPr/>
          </p:nvSpPr>
          <p:spPr>
            <a:xfrm>
              <a:off x="15631701" y="7026391"/>
              <a:ext cx="735211" cy="756419"/>
            </a:xfrm>
            <a:prstGeom prst="rect">
              <a:avLst/>
            </a:prstGeom>
          </p:spPr>
          <p:txBody>
            <a:bodyPr lIns="50800" tIns="50800" rIns="50800" bIns="50800" rtlCol="0" anchor="ctr"/>
            <a:lstStyle/>
            <a:p>
              <a:pPr algn="ctr">
                <a:lnSpc>
                  <a:spcPts val="2340"/>
                </a:lnSpc>
              </a:pPr>
              <a:endParaRPr/>
            </a:p>
          </p:txBody>
        </p:sp>
        <p:grpSp>
          <p:nvGrpSpPr>
            <p:cNvPr id="58" name="Group 43">
              <a:extLst>
                <a:ext uri="{FF2B5EF4-FFF2-40B4-BE49-F238E27FC236}">
                  <a16:creationId xmlns:a16="http://schemas.microsoft.com/office/drawing/2014/main" id="{76AC4571-1B8C-EFB9-2B2C-29E773DF8C97}"/>
                </a:ext>
              </a:extLst>
            </p:cNvPr>
            <p:cNvGrpSpPr/>
            <p:nvPr/>
          </p:nvGrpSpPr>
          <p:grpSpPr>
            <a:xfrm>
              <a:off x="12840062" y="7026391"/>
              <a:ext cx="3953824" cy="2710524"/>
              <a:chOff x="76200" y="57150"/>
              <a:chExt cx="3551505" cy="2434717"/>
            </a:xfrm>
          </p:grpSpPr>
          <p:sp>
            <p:nvSpPr>
              <p:cNvPr id="65" name="Freeform 44">
                <a:extLst>
                  <a:ext uri="{FF2B5EF4-FFF2-40B4-BE49-F238E27FC236}">
                    <a16:creationId xmlns:a16="http://schemas.microsoft.com/office/drawing/2014/main" id="{46C52000-C9F7-CBB9-CFD6-6FCEB846F40F}"/>
                  </a:ext>
                </a:extLst>
              </p:cNvPr>
              <p:cNvSpPr/>
              <p:nvPr/>
            </p:nvSpPr>
            <p:spPr>
              <a:xfrm>
                <a:off x="2814905" y="1679067"/>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fr-FR"/>
              </a:p>
            </p:txBody>
          </p:sp>
          <p:sp>
            <p:nvSpPr>
              <p:cNvPr id="66" name="TextBox 45">
                <a:extLst>
                  <a:ext uri="{FF2B5EF4-FFF2-40B4-BE49-F238E27FC236}">
                    <a16:creationId xmlns:a16="http://schemas.microsoft.com/office/drawing/2014/main" id="{BE4E1E8D-D31F-4D85-D52F-8B6ED8E15771}"/>
                  </a:ext>
                </a:extLst>
              </p:cNvPr>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59" name="Freeform 46">
              <a:extLst>
                <a:ext uri="{FF2B5EF4-FFF2-40B4-BE49-F238E27FC236}">
                  <a16:creationId xmlns:a16="http://schemas.microsoft.com/office/drawing/2014/main" id="{E7426E4A-26FD-89B6-249E-9658657574F6}"/>
                </a:ext>
              </a:extLst>
            </p:cNvPr>
            <p:cNvSpPr/>
            <p:nvPr/>
          </p:nvSpPr>
          <p:spPr>
            <a:xfrm>
              <a:off x="15760858" y="7280920"/>
              <a:ext cx="476896" cy="462589"/>
            </a:xfrm>
            <a:custGeom>
              <a:avLst/>
              <a:gdLst/>
              <a:ahLst/>
              <a:cxnLst/>
              <a:rect l="l" t="t" r="r" b="b"/>
              <a:pathLst>
                <a:path w="476896" h="462589">
                  <a:moveTo>
                    <a:pt x="0" y="0"/>
                  </a:moveTo>
                  <a:lnTo>
                    <a:pt x="476896" y="0"/>
                  </a:lnTo>
                  <a:lnTo>
                    <a:pt x="476896" y="462590"/>
                  </a:lnTo>
                  <a:lnTo>
                    <a:pt x="0" y="46259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fr-FR"/>
            </a:p>
          </p:txBody>
        </p:sp>
        <p:sp>
          <p:nvSpPr>
            <p:cNvPr id="60" name="Freeform 47">
              <a:extLst>
                <a:ext uri="{FF2B5EF4-FFF2-40B4-BE49-F238E27FC236}">
                  <a16:creationId xmlns:a16="http://schemas.microsoft.com/office/drawing/2014/main" id="{486FC56F-EE37-75CB-EAAB-23CA07F7F1C7}"/>
                </a:ext>
              </a:extLst>
            </p:cNvPr>
            <p:cNvSpPr/>
            <p:nvPr/>
          </p:nvSpPr>
          <p:spPr>
            <a:xfrm>
              <a:off x="16090137" y="9094886"/>
              <a:ext cx="502622" cy="395701"/>
            </a:xfrm>
            <a:custGeom>
              <a:avLst/>
              <a:gdLst/>
              <a:ahLst/>
              <a:cxnLst/>
              <a:rect l="l" t="t" r="r" b="b"/>
              <a:pathLst>
                <a:path w="502622" h="395701">
                  <a:moveTo>
                    <a:pt x="0" y="0"/>
                  </a:moveTo>
                  <a:lnTo>
                    <a:pt x="502622" y="0"/>
                  </a:lnTo>
                  <a:lnTo>
                    <a:pt x="502622" y="395701"/>
                  </a:lnTo>
                  <a:lnTo>
                    <a:pt x="0" y="395701"/>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fr-FR"/>
            </a:p>
          </p:txBody>
        </p:sp>
        <p:grpSp>
          <p:nvGrpSpPr>
            <p:cNvPr id="61" name="Group 48">
              <a:extLst>
                <a:ext uri="{FF2B5EF4-FFF2-40B4-BE49-F238E27FC236}">
                  <a16:creationId xmlns:a16="http://schemas.microsoft.com/office/drawing/2014/main" id="{08BE31EA-35B9-B8F9-9F9D-2D0120EC4494}"/>
                </a:ext>
              </a:extLst>
            </p:cNvPr>
            <p:cNvGrpSpPr/>
            <p:nvPr/>
          </p:nvGrpSpPr>
          <p:grpSpPr>
            <a:xfrm>
              <a:off x="12840062" y="5118262"/>
              <a:ext cx="3958306" cy="1089066"/>
              <a:chOff x="76200" y="-241649"/>
              <a:chExt cx="3555531" cy="978249"/>
            </a:xfrm>
          </p:grpSpPr>
          <p:sp>
            <p:nvSpPr>
              <p:cNvPr id="63" name="Freeform 49">
                <a:extLst>
                  <a:ext uri="{FF2B5EF4-FFF2-40B4-BE49-F238E27FC236}">
                    <a16:creationId xmlns:a16="http://schemas.microsoft.com/office/drawing/2014/main" id="{3BA754A1-AC56-FF7F-A0F2-33534CFA4848}"/>
                  </a:ext>
                </a:extLst>
              </p:cNvPr>
              <p:cNvSpPr/>
              <p:nvPr/>
            </p:nvSpPr>
            <p:spPr>
              <a:xfrm>
                <a:off x="2818931" y="-241649"/>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fr-FR" dirty="0"/>
              </a:p>
            </p:txBody>
          </p:sp>
          <p:sp>
            <p:nvSpPr>
              <p:cNvPr id="64" name="TextBox 50">
                <a:extLst>
                  <a:ext uri="{FF2B5EF4-FFF2-40B4-BE49-F238E27FC236}">
                    <a16:creationId xmlns:a16="http://schemas.microsoft.com/office/drawing/2014/main" id="{AE2F5227-CFD4-E29A-1AD1-8FD875D6F501}"/>
                  </a:ext>
                </a:extLst>
              </p:cNvPr>
              <p:cNvSpPr txBox="1"/>
              <p:nvPr/>
            </p:nvSpPr>
            <p:spPr>
              <a:xfrm>
                <a:off x="76200" y="57150"/>
                <a:ext cx="660400" cy="679450"/>
              </a:xfrm>
              <a:prstGeom prst="rect">
                <a:avLst/>
              </a:prstGeom>
            </p:spPr>
            <p:txBody>
              <a:bodyPr lIns="50800" tIns="50800" rIns="50800" bIns="50800" rtlCol="0" anchor="ctr"/>
              <a:lstStyle/>
              <a:p>
                <a:pPr algn="ctr">
                  <a:lnSpc>
                    <a:spcPts val="2340"/>
                  </a:lnSpc>
                </a:pPr>
                <a:endParaRPr/>
              </a:p>
            </p:txBody>
          </p:sp>
        </p:grpSp>
        <p:sp>
          <p:nvSpPr>
            <p:cNvPr id="62" name="Freeform 51">
              <a:extLst>
                <a:ext uri="{FF2B5EF4-FFF2-40B4-BE49-F238E27FC236}">
                  <a16:creationId xmlns:a16="http://schemas.microsoft.com/office/drawing/2014/main" id="{5FEC91E0-BF19-B1DA-E508-67998FC25D10}"/>
                </a:ext>
              </a:extLst>
            </p:cNvPr>
            <p:cNvSpPr/>
            <p:nvPr/>
          </p:nvSpPr>
          <p:spPr>
            <a:xfrm>
              <a:off x="16178012" y="5420160"/>
              <a:ext cx="335837" cy="338375"/>
            </a:xfrm>
            <a:custGeom>
              <a:avLst/>
              <a:gdLst/>
              <a:ahLst/>
              <a:cxnLst/>
              <a:rect l="l" t="t" r="r" b="b"/>
              <a:pathLst>
                <a:path w="335837" h="338375">
                  <a:moveTo>
                    <a:pt x="0" y="0"/>
                  </a:moveTo>
                  <a:lnTo>
                    <a:pt x="335837" y="0"/>
                  </a:lnTo>
                  <a:lnTo>
                    <a:pt x="335837" y="338375"/>
                  </a:lnTo>
                  <a:lnTo>
                    <a:pt x="0" y="33837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algn="r" defTabSz="914400" rtl="1" eaLnBrk="1" latinLnBrk="0" hangingPunct="1"/>
              <a:endParaRPr lang="fr-FR"/>
            </a:p>
          </p:txBody>
        </p:sp>
      </p:grpSp>
      <p:sp>
        <p:nvSpPr>
          <p:cNvPr id="23" name="TextBox 23"/>
          <p:cNvSpPr txBox="1"/>
          <p:nvPr/>
        </p:nvSpPr>
        <p:spPr>
          <a:xfrm>
            <a:off x="13643818" y="2843597"/>
            <a:ext cx="2270993" cy="394339"/>
          </a:xfrm>
          <a:prstGeom prst="rect">
            <a:avLst/>
          </a:prstGeom>
        </p:spPr>
        <p:txBody>
          <a:bodyPr lIns="0" tIns="0" rIns="0" bIns="0" rtlCol="0" anchor="t">
            <a:spAutoFit/>
          </a:bodyPr>
          <a:lstStyle/>
          <a:p>
            <a:pPr algn="ctr" rtl="1">
              <a:lnSpc>
                <a:spcPts val="2520"/>
              </a:lnSpc>
            </a:pPr>
            <a:r>
              <a:rPr lang="ar-EG" sz="4000" b="1" dirty="0">
                <a:latin typeface="Microsoft Uighur" panose="02000000000000000000" pitchFamily="2" charset="-78"/>
                <a:cs typeface="Microsoft Uighur" panose="02000000000000000000" pitchFamily="2" charset="-78"/>
                <a:sym typeface="IBM Plex Sans Arabic Bold"/>
                <a:rtl/>
              </a:rPr>
              <a:t>تقارير</a:t>
            </a:r>
            <a:r>
              <a:rPr lang="ar-EG" sz="4000" dirty="0">
                <a:latin typeface="Microsoft Uighur" panose="02000000000000000000" pitchFamily="2" charset="-78"/>
                <a:ea typeface="IBM Plex Sans Arabic Bold"/>
                <a:cs typeface="Microsoft Uighur" panose="02000000000000000000" pitchFamily="2" charset="-78"/>
                <a:sym typeface="IBM Plex Sans Arabic Bold"/>
                <a:rtl/>
              </a:rPr>
              <a:t> </a:t>
            </a:r>
            <a:r>
              <a:rPr lang="ar-EG" sz="4000" b="1" dirty="0">
                <a:latin typeface="Microsoft Uighur" panose="02000000000000000000" pitchFamily="2" charset="-78"/>
                <a:cs typeface="Microsoft Uighur" panose="02000000000000000000" pitchFamily="2" charset="-78"/>
                <a:sym typeface="IBM Plex Sans Arabic Bold"/>
                <a:rtl/>
              </a:rPr>
              <a:t>التكوين</a:t>
            </a:r>
          </a:p>
        </p:txBody>
      </p:sp>
      <p:sp>
        <p:nvSpPr>
          <p:cNvPr id="22" name="TextBox 22"/>
          <p:cNvSpPr txBox="1"/>
          <p:nvPr/>
        </p:nvSpPr>
        <p:spPr>
          <a:xfrm>
            <a:off x="7958002" y="4942007"/>
            <a:ext cx="2270993" cy="1661993"/>
          </a:xfrm>
          <a:prstGeom prst="rect">
            <a:avLst/>
          </a:prstGeom>
        </p:spPr>
        <p:txBody>
          <a:bodyPr lIns="0" tIns="0" rIns="0" bIns="0" rtlCol="0" anchor="t">
            <a:spAutoFit/>
          </a:bodyPr>
          <a:lstStyle/>
          <a:p>
            <a:pPr algn="ctr" rtl="1"/>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الملف التر</a:t>
            </a:r>
            <a:r>
              <a:rPr lang="ar-SA" sz="5400" b="1" dirty="0" err="1">
                <a:latin typeface="Microsoft Uighur" panose="02000000000000000000" pitchFamily="2" charset="-78"/>
                <a:ea typeface="IBM Plex Sans Arabic Bold"/>
                <a:cs typeface="Microsoft Uighur" panose="02000000000000000000" pitchFamily="2" charset="-78"/>
                <a:sym typeface="IBM Plex Sans Arabic Bold"/>
                <a:rtl/>
              </a:rPr>
              <a:t>ا</a:t>
            </a: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كمي</a:t>
            </a:r>
          </a:p>
        </p:txBody>
      </p:sp>
      <p:sp>
        <p:nvSpPr>
          <p:cNvPr id="34" name="TextBox 34"/>
          <p:cNvSpPr txBox="1"/>
          <p:nvPr/>
        </p:nvSpPr>
        <p:spPr>
          <a:xfrm>
            <a:off x="13458978" y="8309713"/>
            <a:ext cx="3069693" cy="365485"/>
          </a:xfrm>
          <a:prstGeom prst="rect">
            <a:avLst/>
          </a:prstGeom>
        </p:spPr>
        <p:txBody>
          <a:bodyPr lIns="0" tIns="0" rIns="0" bIns="0" rtlCol="0" anchor="t">
            <a:spAutoFit/>
          </a:bodyPr>
          <a:lstStyle/>
          <a:p>
            <a:pPr algn="ctr" rtl="1">
              <a:lnSpc>
                <a:spcPts val="2160"/>
              </a:lnSpc>
            </a:pP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عناصر اختيارية</a:t>
            </a:r>
          </a:p>
        </p:txBody>
      </p:sp>
      <p:sp>
        <p:nvSpPr>
          <p:cNvPr id="88" name="TextBox 23">
            <a:extLst>
              <a:ext uri="{FF2B5EF4-FFF2-40B4-BE49-F238E27FC236}">
                <a16:creationId xmlns:a16="http://schemas.microsoft.com/office/drawing/2014/main" id="{D7C1A409-7021-ED52-E48A-C90CC74D9FA7}"/>
              </a:ext>
            </a:extLst>
          </p:cNvPr>
          <p:cNvSpPr txBox="1"/>
          <p:nvPr/>
        </p:nvSpPr>
        <p:spPr>
          <a:xfrm>
            <a:off x="2910409" y="2889454"/>
            <a:ext cx="2270993" cy="394339"/>
          </a:xfrm>
          <a:prstGeom prst="rect">
            <a:avLst/>
          </a:prstGeom>
        </p:spPr>
        <p:txBody>
          <a:bodyPr lIns="0" tIns="0" rIns="0" bIns="0" rtlCol="0" anchor="t">
            <a:spAutoFit/>
          </a:bodyPr>
          <a:lstStyle/>
          <a:p>
            <a:pPr algn="ctr" rtl="1">
              <a:lnSpc>
                <a:spcPts val="2520"/>
              </a:lnSpc>
            </a:pPr>
            <a:r>
              <a:rPr lang="ar-SA" sz="4000" b="1" dirty="0">
                <a:latin typeface="Microsoft Uighur" panose="02000000000000000000" pitchFamily="2" charset="-78"/>
                <a:cs typeface="Microsoft Uighur" panose="02000000000000000000" pitchFamily="2" charset="-78"/>
                <a:sym typeface="IBM Plex Sans Arabic Bold"/>
                <a:rtl/>
              </a:rPr>
              <a:t>التقويم والتتبع</a:t>
            </a:r>
            <a:endParaRPr lang="ar-EG" sz="4000" b="1" dirty="0">
              <a:latin typeface="Microsoft Uighur" panose="02000000000000000000" pitchFamily="2" charset="-78"/>
              <a:cs typeface="Microsoft Uighur" panose="02000000000000000000" pitchFamily="2" charset="-78"/>
              <a:sym typeface="IBM Plex Sans Arabic Bold"/>
              <a:rtl/>
            </a:endParaRPr>
          </a:p>
        </p:txBody>
      </p:sp>
      <p:sp>
        <p:nvSpPr>
          <p:cNvPr id="89" name="TextBox 31">
            <a:extLst>
              <a:ext uri="{FF2B5EF4-FFF2-40B4-BE49-F238E27FC236}">
                <a16:creationId xmlns:a16="http://schemas.microsoft.com/office/drawing/2014/main" id="{8C3F137E-ECD1-8CCF-C3D7-EE1E62AAC6C3}"/>
              </a:ext>
            </a:extLst>
          </p:cNvPr>
          <p:cNvSpPr txBox="1"/>
          <p:nvPr/>
        </p:nvSpPr>
        <p:spPr>
          <a:xfrm>
            <a:off x="2858997" y="8367359"/>
            <a:ext cx="1828166" cy="365485"/>
          </a:xfrm>
          <a:prstGeom prst="rect">
            <a:avLst/>
          </a:prstGeom>
        </p:spPr>
        <p:txBody>
          <a:bodyPr lIns="0" tIns="0" rIns="0" bIns="0" rtlCol="0" anchor="t">
            <a:spAutoFit/>
          </a:bodyPr>
          <a:lstStyle/>
          <a:p>
            <a:pPr algn="ctr" rtl="1">
              <a:lnSpc>
                <a:spcPts val="2160"/>
              </a:lnSpc>
            </a:pPr>
            <a:r>
              <a:rPr lang="ar-EG" sz="4000" b="1" dirty="0">
                <a:solidFill>
                  <a:srgbClr val="21254D"/>
                </a:solidFill>
                <a:latin typeface="Microsoft Uighur" panose="02000000000000000000" pitchFamily="2" charset="-78"/>
                <a:cs typeface="Microsoft Uighur" panose="02000000000000000000" pitchFamily="2" charset="-78"/>
                <a:sym typeface="IBM Plex Sans Arabic Bold"/>
                <a:rtl/>
              </a:rPr>
              <a:t>أجرأة </a:t>
            </a:r>
            <a:r>
              <a:rPr lang="ar-EG" sz="4000" b="1" dirty="0">
                <a:latin typeface="Microsoft Uighur" panose="02000000000000000000" pitchFamily="2" charset="-78"/>
                <a:cs typeface="Microsoft Uighur" panose="02000000000000000000" pitchFamily="2" charset="-78"/>
                <a:sym typeface="IBM Plex Sans Arabic Bold"/>
                <a:rtl/>
              </a:rPr>
              <a:t>الأنشطة</a:t>
            </a:r>
          </a:p>
        </p:txBody>
      </p:sp>
      <p:sp>
        <p:nvSpPr>
          <p:cNvPr id="90" name="TextBox 30">
            <a:extLst>
              <a:ext uri="{FF2B5EF4-FFF2-40B4-BE49-F238E27FC236}">
                <a16:creationId xmlns:a16="http://schemas.microsoft.com/office/drawing/2014/main" id="{4699DEB1-8A96-005C-3364-EE374E7B9833}"/>
              </a:ext>
            </a:extLst>
          </p:cNvPr>
          <p:cNvSpPr txBox="1"/>
          <p:nvPr/>
        </p:nvSpPr>
        <p:spPr>
          <a:xfrm>
            <a:off x="4929474" y="3846521"/>
            <a:ext cx="735211" cy="756419"/>
          </a:xfrm>
          <a:prstGeom prst="rect">
            <a:avLst/>
          </a:prstGeom>
        </p:spPr>
        <p:txBody>
          <a:bodyPr lIns="50800" tIns="50800" rIns="50800" bIns="50800" rtlCol="0" anchor="ctr"/>
          <a:lstStyle/>
          <a:p>
            <a:pPr marL="0" algn="ctr" defTabSz="914400" rtl="1" eaLnBrk="1" latinLnBrk="0" hangingPunct="1">
              <a:lnSpc>
                <a:spcPts val="2340"/>
              </a:lnSpc>
            </a:pPr>
            <a:endParaRPr/>
          </a:p>
        </p:txBody>
      </p:sp>
      <p:sp>
        <p:nvSpPr>
          <p:cNvPr id="91" name="Freeform 31">
            <a:extLst>
              <a:ext uri="{FF2B5EF4-FFF2-40B4-BE49-F238E27FC236}">
                <a16:creationId xmlns:a16="http://schemas.microsoft.com/office/drawing/2014/main" id="{FF2F2B48-492C-E47D-D25E-D51A66A20B8E}"/>
              </a:ext>
            </a:extLst>
          </p:cNvPr>
          <p:cNvSpPr/>
          <p:nvPr/>
        </p:nvSpPr>
        <p:spPr>
          <a:xfrm>
            <a:off x="5260197" y="4115652"/>
            <a:ext cx="469573" cy="440545"/>
          </a:xfrm>
          <a:custGeom>
            <a:avLst/>
            <a:gdLst/>
            <a:ahLst/>
            <a:cxnLst/>
            <a:rect l="l" t="t" r="r" b="b"/>
            <a:pathLst>
              <a:path w="469573" h="440545">
                <a:moveTo>
                  <a:pt x="0" y="0"/>
                </a:moveTo>
                <a:lnTo>
                  <a:pt x="469573" y="0"/>
                </a:lnTo>
                <a:lnTo>
                  <a:pt x="469573" y="440545"/>
                </a:lnTo>
                <a:lnTo>
                  <a:pt x="0" y="44054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93" name="Freeform 49">
            <a:extLst>
              <a:ext uri="{FF2B5EF4-FFF2-40B4-BE49-F238E27FC236}">
                <a16:creationId xmlns:a16="http://schemas.microsoft.com/office/drawing/2014/main" id="{AC808C9E-4143-32B2-1239-B84C6095FAB1}"/>
              </a:ext>
            </a:extLst>
          </p:cNvPr>
          <p:cNvSpPr/>
          <p:nvPr/>
        </p:nvSpPr>
        <p:spPr>
          <a:xfrm>
            <a:off x="15886764" y="6773935"/>
            <a:ext cx="904875" cy="90487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0D7"/>
          </a:solidFill>
        </p:spPr>
        <p:txBody>
          <a:bodyPr/>
          <a:lstStyle/>
          <a:p>
            <a:endParaRPr lang="fr-FR" dirty="0"/>
          </a:p>
        </p:txBody>
      </p:sp>
      <p:sp>
        <p:nvSpPr>
          <p:cNvPr id="94" name="Freeform 51">
            <a:extLst>
              <a:ext uri="{FF2B5EF4-FFF2-40B4-BE49-F238E27FC236}">
                <a16:creationId xmlns:a16="http://schemas.microsoft.com/office/drawing/2014/main" id="{6C3416E8-D325-175C-C9A3-90269023BD50}"/>
              </a:ext>
            </a:extLst>
          </p:cNvPr>
          <p:cNvSpPr/>
          <p:nvPr/>
        </p:nvSpPr>
        <p:spPr>
          <a:xfrm>
            <a:off x="16171283" y="7075833"/>
            <a:ext cx="335837" cy="338375"/>
          </a:xfrm>
          <a:custGeom>
            <a:avLst/>
            <a:gdLst/>
            <a:ahLst/>
            <a:cxnLst/>
            <a:rect l="l" t="t" r="r" b="b"/>
            <a:pathLst>
              <a:path w="335837" h="338375">
                <a:moveTo>
                  <a:pt x="0" y="0"/>
                </a:moveTo>
                <a:lnTo>
                  <a:pt x="335837" y="0"/>
                </a:lnTo>
                <a:lnTo>
                  <a:pt x="335837" y="338375"/>
                </a:lnTo>
                <a:lnTo>
                  <a:pt x="0" y="33837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algn="r" defTabSz="914400" rtl="1" eaLnBrk="1" latinLnBrk="0" hangingPunct="1"/>
            <a:endParaRPr lang="fr-FR"/>
          </a:p>
        </p:txBody>
      </p:sp>
      <p:sp>
        <p:nvSpPr>
          <p:cNvPr id="95" name="TextBox 28">
            <a:extLst>
              <a:ext uri="{FF2B5EF4-FFF2-40B4-BE49-F238E27FC236}">
                <a16:creationId xmlns:a16="http://schemas.microsoft.com/office/drawing/2014/main" id="{24A0B799-3769-6A33-1E45-2F3C1305D94C}"/>
              </a:ext>
            </a:extLst>
          </p:cNvPr>
          <p:cNvSpPr txBox="1"/>
          <p:nvPr/>
        </p:nvSpPr>
        <p:spPr>
          <a:xfrm>
            <a:off x="12247118" y="7212275"/>
            <a:ext cx="3557771" cy="365485"/>
          </a:xfrm>
          <a:prstGeom prst="rect">
            <a:avLst/>
          </a:prstGeom>
        </p:spPr>
        <p:txBody>
          <a:bodyPr wrap="square" lIns="0" tIns="0" rIns="0" bIns="0" rtlCol="0" anchor="t">
            <a:spAutoFit/>
          </a:bodyPr>
          <a:lstStyle/>
          <a:p>
            <a:pPr algn="ctr" rtl="1">
              <a:lnSpc>
                <a:spcPts val="2160"/>
              </a:lnSpc>
            </a:pPr>
            <a:r>
              <a:rPr lang="ar-EG" sz="4000" b="1" dirty="0">
                <a:latin typeface="Microsoft Uighur" panose="02000000000000000000" pitchFamily="2" charset="-78"/>
                <a:cs typeface="Microsoft Uighur" panose="02000000000000000000" pitchFamily="2" charset="-78"/>
                <a:sym typeface="IBM Plex Sans Arabic Bold"/>
                <a:rtl/>
              </a:rPr>
              <a:t>اجتياز رائز التمرير على مسار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C91983E-D87C-D6BA-422A-B1C7B43F45AC}"/>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3432346" y="4154767"/>
            <a:ext cx="11338019" cy="5111834"/>
            <a:chOff x="0" y="0"/>
            <a:chExt cx="15117358" cy="6815778"/>
          </a:xfrm>
        </p:grpSpPr>
        <p:sp>
          <p:nvSpPr>
            <p:cNvPr id="14" name="Freeform 14"/>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5" name="Freeform 15"/>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3600" b="1">
                <a:latin typeface="Microsoft Uighur" panose="02000000000000000000" pitchFamily="2" charset="-78"/>
                <a:cs typeface="Microsoft Uighur" panose="02000000000000000000" pitchFamily="2" charset="-78"/>
              </a:endParaRPr>
            </a:p>
          </p:txBody>
        </p:sp>
      </p:grpSp>
      <p:sp>
        <p:nvSpPr>
          <p:cNvPr id="16" name="Freeform 16"/>
          <p:cNvSpPr/>
          <p:nvPr/>
        </p:nvSpPr>
        <p:spPr>
          <a:xfrm>
            <a:off x="9400783" y="3265494"/>
            <a:ext cx="5684669" cy="1468539"/>
          </a:xfrm>
          <a:custGeom>
            <a:avLst/>
            <a:gdLst/>
            <a:ahLst/>
            <a:cxnLst/>
            <a:rect l="l" t="t" r="r" b="b"/>
            <a:pathLst>
              <a:path w="5684669" h="1468539">
                <a:moveTo>
                  <a:pt x="0" y="0"/>
                </a:moveTo>
                <a:lnTo>
                  <a:pt x="5684668" y="0"/>
                </a:lnTo>
                <a:lnTo>
                  <a:pt x="5684668" y="1468539"/>
                </a:lnTo>
                <a:lnTo>
                  <a:pt x="0" y="146853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0" name="TextBox 20"/>
          <p:cNvSpPr txBox="1"/>
          <p:nvPr/>
        </p:nvSpPr>
        <p:spPr>
          <a:xfrm>
            <a:off x="4063659" y="5281482"/>
            <a:ext cx="10075392" cy="2708434"/>
          </a:xfrm>
          <a:prstGeom prst="rect">
            <a:avLst/>
          </a:prstGeom>
        </p:spPr>
        <p:txBody>
          <a:bodyPr lIns="0" tIns="0" rIns="0" bIns="0" rtlCol="0" anchor="t">
            <a:spAutoFit/>
          </a:bodyPr>
          <a:lstStyle/>
          <a:p>
            <a:pPr marL="794576" lvl="1" indent="-397288" algn="r" rtl="1">
              <a:lnSpc>
                <a:spcPts val="5152"/>
              </a:lnSpc>
              <a:buFont typeface="Arial"/>
              <a:buChar char="•"/>
            </a:pP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خدمات النظافة</a:t>
            </a:r>
          </a:p>
          <a:p>
            <a:pPr marL="794576" lvl="1" indent="-397288" algn="r" rtl="1">
              <a:lnSpc>
                <a:spcPts val="5152"/>
              </a:lnSpc>
              <a:buFont typeface="Arial"/>
              <a:buChar char="•"/>
            </a:pP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العتاد الرقمي</a:t>
            </a:r>
          </a:p>
          <a:p>
            <a:pPr marL="794576" lvl="1" indent="-397288" algn="r" rtl="1">
              <a:lnSpc>
                <a:spcPts val="5152"/>
              </a:lnSpc>
              <a:buFont typeface="Arial"/>
              <a:buChar char="•"/>
            </a:pPr>
            <a:r>
              <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تجديد وتأهيل المؤسسات التعليمية</a:t>
            </a:r>
          </a:p>
          <a:p>
            <a:pPr algn="r" rtl="1">
              <a:lnSpc>
                <a:spcPts val="5152"/>
              </a:lnSpc>
            </a:pPr>
            <a:endParaRPr lang="ar-EG" sz="60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1"/>
          <p:cNvSpPr txBox="1"/>
          <p:nvPr/>
        </p:nvSpPr>
        <p:spPr>
          <a:xfrm>
            <a:off x="10005873" y="3656787"/>
            <a:ext cx="4543194" cy="730969"/>
          </a:xfrm>
          <a:prstGeom prst="rect">
            <a:avLst/>
          </a:prstGeom>
        </p:spPr>
        <p:txBody>
          <a:bodyPr wrap="square" lIns="0" tIns="0" rIns="0" bIns="0" rtlCol="0" anchor="t">
            <a:spAutoFit/>
          </a:bodyPr>
          <a:lstStyle/>
          <a:p>
            <a:pPr algn="r" rtl="1">
              <a:lnSpc>
                <a:spcPts val="5152"/>
              </a:lnSpc>
            </a:pPr>
            <a:r>
              <a:rPr lang="ar-EG" sz="6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المرتكزات اللوجيستيكية</a:t>
            </a:r>
          </a:p>
        </p:txBody>
      </p:sp>
      <p:sp>
        <p:nvSpPr>
          <p:cNvPr id="7" name="TextBox 19">
            <a:extLst>
              <a:ext uri="{FF2B5EF4-FFF2-40B4-BE49-F238E27FC236}">
                <a16:creationId xmlns:a16="http://schemas.microsoft.com/office/drawing/2014/main" id="{76E3310F-168F-3EEA-FC31-400CB59C68A7}"/>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8" name="TextBox 15">
            <a:extLst>
              <a:ext uri="{FF2B5EF4-FFF2-40B4-BE49-F238E27FC236}">
                <a16:creationId xmlns:a16="http://schemas.microsoft.com/office/drawing/2014/main" id="{08CA5727-5CCE-8B67-9F91-624AC8B98399}"/>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F73032-ADF8-F62C-8181-313027AB1774}"/>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9952991" y="5390905"/>
              <a:ext cx="2831196" cy="1332432"/>
            </a:xfrm>
            <a:custGeom>
              <a:avLst/>
              <a:gdLst/>
              <a:ahLst/>
              <a:cxnLst/>
              <a:rect l="l" t="t" r="r" b="b"/>
              <a:pathLst>
                <a:path w="2831196" h="1332432">
                  <a:moveTo>
                    <a:pt x="0" y="0"/>
                  </a:moveTo>
                  <a:lnTo>
                    <a:pt x="2831196" y="0"/>
                  </a:lnTo>
                  <a:lnTo>
                    <a:pt x="2831196" y="1332432"/>
                  </a:lnTo>
                  <a:lnTo>
                    <a:pt x="0" y="13324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10228253" y="5866621"/>
              <a:ext cx="2280673" cy="381000"/>
            </a:xfrm>
            <a:prstGeom prst="rect">
              <a:avLst/>
            </a:prstGeom>
          </p:spPr>
          <p:txBody>
            <a:bodyPr lIns="0" tIns="0" rIns="0" bIns="0" rtlCol="0" anchor="t">
              <a:spAutoFit/>
            </a:bodyPr>
            <a:lstStyle/>
            <a:p>
              <a:pPr algn="ctr" rtl="1">
                <a:lnSpc>
                  <a:spcPts val="2275"/>
                </a:lnSpc>
              </a:pPr>
              <a:r>
                <a:rPr lang="ar-EG" sz="1896" b="1">
                  <a:solidFill>
                    <a:srgbClr val="FF3131"/>
                  </a:solidFill>
                  <a:latin typeface="IBM Plex Sans Arabic Bold"/>
                  <a:ea typeface="IBM Plex Sans Arabic Bold"/>
                  <a:cs typeface="IBM Plex Sans Arabic Bold"/>
                  <a:sym typeface="IBM Plex Sans Arabic Bold"/>
                  <a:rtl/>
                </a:rPr>
                <a:t>الخدمات</a:t>
              </a:r>
            </a:p>
          </p:txBody>
        </p:sp>
      </p:grpSp>
      <p:sp>
        <p:nvSpPr>
          <p:cNvPr id="17" name="Freeform 17"/>
          <p:cNvSpPr/>
          <p:nvPr/>
        </p:nvSpPr>
        <p:spPr>
          <a:xfrm>
            <a:off x="11543184" y="5372100"/>
            <a:ext cx="2753661" cy="1011970"/>
          </a:xfrm>
          <a:custGeom>
            <a:avLst/>
            <a:gdLst/>
            <a:ahLst/>
            <a:cxnLst/>
            <a:rect l="l" t="t" r="r" b="b"/>
            <a:pathLst>
              <a:path w="2753661" h="1011970">
                <a:moveTo>
                  <a:pt x="0" y="0"/>
                </a:moveTo>
                <a:lnTo>
                  <a:pt x="2753661" y="0"/>
                </a:lnTo>
                <a:lnTo>
                  <a:pt x="2753661" y="1011970"/>
                </a:lnTo>
                <a:lnTo>
                  <a:pt x="0" y="10119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TextBox 20"/>
          <p:cNvSpPr txBox="1"/>
          <p:nvPr/>
        </p:nvSpPr>
        <p:spPr>
          <a:xfrm>
            <a:off x="11734800" y="5461776"/>
            <a:ext cx="1682847" cy="654025"/>
          </a:xfrm>
          <a:prstGeom prst="rect">
            <a:avLst/>
          </a:prstGeom>
        </p:spPr>
        <p:txBody>
          <a:bodyPr lIns="0" tIns="0" rIns="0" bIns="0" rtlCol="0" anchor="t">
            <a:spAutoFit/>
          </a:bodyPr>
          <a:lstStyle/>
          <a:p>
            <a:pPr algn="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الخدمات</a:t>
            </a:r>
          </a:p>
        </p:txBody>
      </p:sp>
      <p:sp>
        <p:nvSpPr>
          <p:cNvPr id="21" name="Freeform 21"/>
          <p:cNvSpPr/>
          <p:nvPr/>
        </p:nvSpPr>
        <p:spPr>
          <a:xfrm rot="-1965282">
            <a:off x="11280894" y="6686363"/>
            <a:ext cx="1684174" cy="328414"/>
          </a:xfrm>
          <a:custGeom>
            <a:avLst/>
            <a:gdLst/>
            <a:ahLst/>
            <a:cxnLst/>
            <a:rect l="l" t="t" r="r" b="b"/>
            <a:pathLst>
              <a:path w="1684174" h="328414">
                <a:moveTo>
                  <a:pt x="0" y="0"/>
                </a:moveTo>
                <a:lnTo>
                  <a:pt x="1684174" y="0"/>
                </a:lnTo>
                <a:lnTo>
                  <a:pt x="1684174" y="328414"/>
                </a:lnTo>
                <a:lnTo>
                  <a:pt x="0" y="32841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8" name="TextBox 19">
            <a:extLst>
              <a:ext uri="{FF2B5EF4-FFF2-40B4-BE49-F238E27FC236}">
                <a16:creationId xmlns:a16="http://schemas.microsoft.com/office/drawing/2014/main" id="{21DF9152-7924-81A4-CE6A-41C5695DC77B}"/>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128B08FD-352D-DABD-705E-3AFB8869BB24}"/>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DA4AE14-9ED3-F4B7-6FC4-A285B3ABC9C2}"/>
              </a:ext>
            </a:extLst>
          </p:cNvPr>
          <p:cNvSpPr/>
          <p:nvPr/>
        </p:nvSpPr>
        <p:spPr>
          <a:xfrm>
            <a:off x="-15642" y="-41067"/>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7" name="Freeform 17"/>
          <p:cNvSpPr/>
          <p:nvPr/>
        </p:nvSpPr>
        <p:spPr>
          <a:xfrm>
            <a:off x="1057156" y="4483664"/>
            <a:ext cx="4867859" cy="2307168"/>
          </a:xfrm>
          <a:custGeom>
            <a:avLst/>
            <a:gdLst/>
            <a:ahLst/>
            <a:cxnLst/>
            <a:rect l="l" t="t" r="r" b="b"/>
            <a:pathLst>
              <a:path w="4867859" h="2172282">
                <a:moveTo>
                  <a:pt x="0" y="0"/>
                </a:moveTo>
                <a:lnTo>
                  <a:pt x="4867859" y="0"/>
                </a:lnTo>
                <a:lnTo>
                  <a:pt x="4867859" y="2172282"/>
                </a:lnTo>
                <a:lnTo>
                  <a:pt x="0" y="21722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8" name="Freeform 18"/>
          <p:cNvSpPr/>
          <p:nvPr/>
        </p:nvSpPr>
        <p:spPr>
          <a:xfrm>
            <a:off x="6770021" y="4532352"/>
            <a:ext cx="4758753" cy="2307168"/>
          </a:xfrm>
          <a:custGeom>
            <a:avLst/>
            <a:gdLst/>
            <a:ahLst/>
            <a:cxnLst/>
            <a:rect l="l" t="t" r="r" b="b"/>
            <a:pathLst>
              <a:path w="4758753" h="2123593">
                <a:moveTo>
                  <a:pt x="0" y="0"/>
                </a:moveTo>
                <a:lnTo>
                  <a:pt x="4758752" y="0"/>
                </a:lnTo>
                <a:lnTo>
                  <a:pt x="4758752" y="2123594"/>
                </a:lnTo>
                <a:lnTo>
                  <a:pt x="0" y="21235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9" name="Freeform 19"/>
          <p:cNvSpPr/>
          <p:nvPr/>
        </p:nvSpPr>
        <p:spPr>
          <a:xfrm>
            <a:off x="12566387" y="4663198"/>
            <a:ext cx="4465541" cy="2307168"/>
          </a:xfrm>
          <a:custGeom>
            <a:avLst/>
            <a:gdLst/>
            <a:ahLst/>
            <a:cxnLst/>
            <a:rect l="l" t="t" r="r" b="b"/>
            <a:pathLst>
              <a:path w="4465541" h="1992748">
                <a:moveTo>
                  <a:pt x="0" y="0"/>
                </a:moveTo>
                <a:lnTo>
                  <a:pt x="4465541" y="0"/>
                </a:lnTo>
                <a:lnTo>
                  <a:pt x="4465541" y="1992748"/>
                </a:lnTo>
                <a:lnTo>
                  <a:pt x="0" y="19927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600" b="1" dirty="0">
              <a:latin typeface="Microsoft Uighur" panose="02000000000000000000" pitchFamily="2" charset="-78"/>
              <a:cs typeface="Microsoft Uighur" panose="02000000000000000000" pitchFamily="2" charset="-78"/>
            </a:endParaRPr>
          </a:p>
        </p:txBody>
      </p:sp>
      <p:sp>
        <p:nvSpPr>
          <p:cNvPr id="20" name="TextBox 20"/>
          <p:cNvSpPr txBox="1"/>
          <p:nvPr/>
        </p:nvSpPr>
        <p:spPr>
          <a:xfrm>
            <a:off x="1919772" y="5016914"/>
            <a:ext cx="3182826" cy="1354217"/>
          </a:xfrm>
          <a:prstGeom prst="rect">
            <a:avLst/>
          </a:prstGeom>
        </p:spPr>
        <p:txBody>
          <a:bodyPr lIns="0" tIns="0" rIns="0" bIns="0" rtlCol="0" anchor="t">
            <a:spAutoFit/>
          </a:bodyPr>
          <a:lstStyle/>
          <a:p>
            <a:pPr algn="ctr" rtl="1"/>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خدمة الحراسة بمؤسسات الريادة</a:t>
            </a:r>
          </a:p>
        </p:txBody>
      </p:sp>
      <p:sp>
        <p:nvSpPr>
          <p:cNvPr id="21" name="TextBox 21"/>
          <p:cNvSpPr txBox="1"/>
          <p:nvPr/>
        </p:nvSpPr>
        <p:spPr>
          <a:xfrm>
            <a:off x="7810794" y="5419295"/>
            <a:ext cx="2221503" cy="677108"/>
          </a:xfrm>
          <a:prstGeom prst="rect">
            <a:avLst/>
          </a:prstGeom>
        </p:spPr>
        <p:txBody>
          <a:bodyPr lIns="0" tIns="0" rIns="0" bIns="0" rtlCol="0" anchor="t">
            <a:spAutoFit/>
          </a:bodyPr>
          <a:lstStyle/>
          <a:p>
            <a:pPr algn="ctr" rtl="1"/>
            <a:r>
              <a:rPr lang="ar-EG" sz="4400" b="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خدمة النظافة</a:t>
            </a:r>
          </a:p>
        </p:txBody>
      </p:sp>
      <p:sp>
        <p:nvSpPr>
          <p:cNvPr id="22" name="TextBox 22"/>
          <p:cNvSpPr txBox="1"/>
          <p:nvPr/>
        </p:nvSpPr>
        <p:spPr>
          <a:xfrm>
            <a:off x="13165198" y="5239343"/>
            <a:ext cx="3267918" cy="1354217"/>
          </a:xfrm>
          <a:prstGeom prst="rect">
            <a:avLst/>
          </a:prstGeom>
        </p:spPr>
        <p:txBody>
          <a:bodyPr lIns="0" tIns="0" rIns="0" bIns="0" rtlCol="0" anchor="t">
            <a:spAutoFit/>
          </a:bodyPr>
          <a:lstStyle/>
          <a:p>
            <a:pPr algn="ctr" rtl="1"/>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كاميرات للحفاظ على الأمن المدرسي</a:t>
            </a:r>
          </a:p>
        </p:txBody>
      </p:sp>
      <p:sp>
        <p:nvSpPr>
          <p:cNvPr id="7" name="TextBox 19">
            <a:extLst>
              <a:ext uri="{FF2B5EF4-FFF2-40B4-BE49-F238E27FC236}">
                <a16:creationId xmlns:a16="http://schemas.microsoft.com/office/drawing/2014/main" id="{F25880F3-F4D1-CB9B-0C19-4774D8DEE232}"/>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8" name="TextBox 15">
            <a:extLst>
              <a:ext uri="{FF2B5EF4-FFF2-40B4-BE49-F238E27FC236}">
                <a16:creationId xmlns:a16="http://schemas.microsoft.com/office/drawing/2014/main" id="{CCC8049B-CF33-384C-8A6B-12F8C46B6743}"/>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6" name="Freeform 22">
            <a:extLst>
              <a:ext uri="{FF2B5EF4-FFF2-40B4-BE49-F238E27FC236}">
                <a16:creationId xmlns:a16="http://schemas.microsoft.com/office/drawing/2014/main" id="{178BF836-D8E0-2DDF-B886-75A49978FC0C}"/>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27" name="TextBox 13">
            <a:extLst>
              <a:ext uri="{FF2B5EF4-FFF2-40B4-BE49-F238E27FC236}">
                <a16:creationId xmlns:a16="http://schemas.microsoft.com/office/drawing/2014/main" id="{8F511F9C-5F9B-67A2-6E1B-E429BD671D1E}"/>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الخدمات</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0707F8-BAD9-F932-479F-8D711584A083}"/>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6929402" y="5581405"/>
              <a:ext cx="2831196" cy="1332432"/>
            </a:xfrm>
            <a:custGeom>
              <a:avLst/>
              <a:gdLst/>
              <a:ahLst/>
              <a:cxnLst/>
              <a:rect l="l" t="t" r="r" b="b"/>
              <a:pathLst>
                <a:path w="2831196" h="1332432">
                  <a:moveTo>
                    <a:pt x="0" y="0"/>
                  </a:moveTo>
                  <a:lnTo>
                    <a:pt x="2831196" y="0"/>
                  </a:lnTo>
                  <a:lnTo>
                    <a:pt x="2831196" y="1332432"/>
                  </a:lnTo>
                  <a:lnTo>
                    <a:pt x="0" y="13324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7204664" y="6057121"/>
              <a:ext cx="2280673" cy="381000"/>
            </a:xfrm>
            <a:prstGeom prst="rect">
              <a:avLst/>
            </a:prstGeom>
          </p:spPr>
          <p:txBody>
            <a:bodyPr lIns="0" tIns="0" rIns="0" bIns="0" rtlCol="0" anchor="t">
              <a:spAutoFit/>
            </a:bodyPr>
            <a:lstStyle/>
            <a:p>
              <a:pPr algn="ctr" rtl="1">
                <a:lnSpc>
                  <a:spcPts val="2275"/>
                </a:lnSpc>
              </a:pPr>
              <a:r>
                <a:rPr lang="ar-EG" sz="1896" b="1">
                  <a:solidFill>
                    <a:srgbClr val="FF3131"/>
                  </a:solidFill>
                  <a:latin typeface="IBM Plex Sans Arabic Bold"/>
                  <a:ea typeface="IBM Plex Sans Arabic Bold"/>
                  <a:cs typeface="IBM Plex Sans Arabic Bold"/>
                  <a:sym typeface="IBM Plex Sans Arabic Bold"/>
                  <a:rtl/>
                </a:rPr>
                <a:t>العتاد الرقمي</a:t>
              </a:r>
            </a:p>
          </p:txBody>
        </p:sp>
      </p:grpSp>
      <p:sp>
        <p:nvSpPr>
          <p:cNvPr id="17" name="Freeform 17"/>
          <p:cNvSpPr/>
          <p:nvPr/>
        </p:nvSpPr>
        <p:spPr>
          <a:xfrm>
            <a:off x="9618020" y="5225347"/>
            <a:ext cx="2753661" cy="1011970"/>
          </a:xfrm>
          <a:custGeom>
            <a:avLst/>
            <a:gdLst/>
            <a:ahLst/>
            <a:cxnLst/>
            <a:rect l="l" t="t" r="r" b="b"/>
            <a:pathLst>
              <a:path w="2753661" h="1011970">
                <a:moveTo>
                  <a:pt x="0" y="0"/>
                </a:moveTo>
                <a:lnTo>
                  <a:pt x="2753660" y="0"/>
                </a:lnTo>
                <a:lnTo>
                  <a:pt x="2753660" y="1011971"/>
                </a:lnTo>
                <a:lnTo>
                  <a:pt x="0" y="101197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TextBox 20"/>
          <p:cNvSpPr txBox="1"/>
          <p:nvPr/>
        </p:nvSpPr>
        <p:spPr>
          <a:xfrm>
            <a:off x="9909063" y="5380332"/>
            <a:ext cx="2171573" cy="654025"/>
          </a:xfrm>
          <a:prstGeom prst="rect">
            <a:avLst/>
          </a:prstGeom>
        </p:spPr>
        <p:txBody>
          <a:bodyPr lIns="0" tIns="0" rIns="0" bIns="0" rtlCol="0" anchor="t">
            <a:spAutoFit/>
          </a:bodyPr>
          <a:lstStyle/>
          <a:p>
            <a:pPr algn="ctr" rtl="1">
              <a:lnSpc>
                <a:spcPts val="5094"/>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العتاد الرقمي</a:t>
            </a:r>
          </a:p>
        </p:txBody>
      </p:sp>
      <p:sp>
        <p:nvSpPr>
          <p:cNvPr id="21" name="Freeform 21"/>
          <p:cNvSpPr/>
          <p:nvPr/>
        </p:nvSpPr>
        <p:spPr>
          <a:xfrm rot="-1965282">
            <a:off x="9098947" y="6666814"/>
            <a:ext cx="1684174" cy="328414"/>
          </a:xfrm>
          <a:custGeom>
            <a:avLst/>
            <a:gdLst/>
            <a:ahLst/>
            <a:cxnLst/>
            <a:rect l="l" t="t" r="r" b="b"/>
            <a:pathLst>
              <a:path w="1684174" h="328414">
                <a:moveTo>
                  <a:pt x="0" y="0"/>
                </a:moveTo>
                <a:lnTo>
                  <a:pt x="1684174" y="0"/>
                </a:lnTo>
                <a:lnTo>
                  <a:pt x="1684174" y="328414"/>
                </a:lnTo>
                <a:lnTo>
                  <a:pt x="0" y="32841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8" name="TextBox 19">
            <a:extLst>
              <a:ext uri="{FF2B5EF4-FFF2-40B4-BE49-F238E27FC236}">
                <a16:creationId xmlns:a16="http://schemas.microsoft.com/office/drawing/2014/main" id="{F58BD7EC-AB3C-CE44-8825-E6022BD044BE}"/>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5A3ED19E-D12E-9C2C-D06E-97773260F5E0}"/>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E781CC-C852-2DDE-2C5A-9EF4305D217A}"/>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7" name="Freeform 17"/>
          <p:cNvSpPr/>
          <p:nvPr/>
        </p:nvSpPr>
        <p:spPr>
          <a:xfrm>
            <a:off x="1051758" y="4844231"/>
            <a:ext cx="4867859" cy="2172282"/>
          </a:xfrm>
          <a:custGeom>
            <a:avLst/>
            <a:gdLst/>
            <a:ahLst/>
            <a:cxnLst/>
            <a:rect l="l" t="t" r="r" b="b"/>
            <a:pathLst>
              <a:path w="4867859" h="2172282">
                <a:moveTo>
                  <a:pt x="0" y="0"/>
                </a:moveTo>
                <a:lnTo>
                  <a:pt x="4867859" y="0"/>
                </a:lnTo>
                <a:lnTo>
                  <a:pt x="4867859" y="2172282"/>
                </a:lnTo>
                <a:lnTo>
                  <a:pt x="0" y="21722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8" name="Freeform 18"/>
          <p:cNvSpPr/>
          <p:nvPr/>
        </p:nvSpPr>
        <p:spPr>
          <a:xfrm>
            <a:off x="6764623" y="4892919"/>
            <a:ext cx="4758753" cy="2123593"/>
          </a:xfrm>
          <a:custGeom>
            <a:avLst/>
            <a:gdLst/>
            <a:ahLst/>
            <a:cxnLst/>
            <a:rect l="l" t="t" r="r" b="b"/>
            <a:pathLst>
              <a:path w="4758753" h="2123593">
                <a:moveTo>
                  <a:pt x="0" y="0"/>
                </a:moveTo>
                <a:lnTo>
                  <a:pt x="4758752" y="0"/>
                </a:lnTo>
                <a:lnTo>
                  <a:pt x="4758752" y="2123594"/>
                </a:lnTo>
                <a:lnTo>
                  <a:pt x="0" y="21235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9" name="Freeform 19"/>
          <p:cNvSpPr/>
          <p:nvPr/>
        </p:nvSpPr>
        <p:spPr>
          <a:xfrm>
            <a:off x="12560989" y="5023765"/>
            <a:ext cx="4465541" cy="1992748"/>
          </a:xfrm>
          <a:custGeom>
            <a:avLst/>
            <a:gdLst/>
            <a:ahLst/>
            <a:cxnLst/>
            <a:rect l="l" t="t" r="r" b="b"/>
            <a:pathLst>
              <a:path w="4465541" h="1992748">
                <a:moveTo>
                  <a:pt x="0" y="0"/>
                </a:moveTo>
                <a:lnTo>
                  <a:pt x="4465541" y="0"/>
                </a:lnTo>
                <a:lnTo>
                  <a:pt x="4465541" y="1992748"/>
                </a:lnTo>
                <a:lnTo>
                  <a:pt x="0" y="19927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0" name="TextBox 20"/>
          <p:cNvSpPr txBox="1"/>
          <p:nvPr/>
        </p:nvSpPr>
        <p:spPr>
          <a:xfrm>
            <a:off x="1763604" y="5382956"/>
            <a:ext cx="3421627" cy="1354217"/>
          </a:xfrm>
          <a:prstGeom prst="rect">
            <a:avLst/>
          </a:prstGeom>
        </p:spPr>
        <p:txBody>
          <a:bodyPr wrap="square" lIns="0" tIns="0" rIns="0" bIns="0" rtlCol="0" anchor="t">
            <a:spAutoFit/>
          </a:bodyPr>
          <a:lstStyle/>
          <a:p>
            <a:pPr algn="ctr" rtl="1"/>
            <a:r>
              <a:rPr lang="ar-EG" sz="4400" b="1" dirty="0">
                <a:latin typeface="Microsoft Uighur" panose="02000000000000000000" pitchFamily="2" charset="-78"/>
                <a:ea typeface="IBM Plex Sans Arabic Bold"/>
                <a:cs typeface="Microsoft Uighur" panose="02000000000000000000" pitchFamily="2" charset="-78"/>
                <a:sym typeface="IBM Plex Sans Arabic Bold"/>
                <a:rtl/>
              </a:rPr>
              <a:t>منصات رقمية للدعم ولارساء الموارد</a:t>
            </a:r>
          </a:p>
        </p:txBody>
      </p:sp>
      <p:sp>
        <p:nvSpPr>
          <p:cNvPr id="21" name="TextBox 21"/>
          <p:cNvSpPr txBox="1"/>
          <p:nvPr/>
        </p:nvSpPr>
        <p:spPr>
          <a:xfrm>
            <a:off x="7571846" y="5729952"/>
            <a:ext cx="2743454" cy="677108"/>
          </a:xfrm>
          <a:prstGeom prst="rect">
            <a:avLst/>
          </a:prstGeom>
        </p:spPr>
        <p:txBody>
          <a:bodyPr wrap="square" lIns="0" tIns="0" rIns="0" bIns="0" rtlCol="0" anchor="t">
            <a:spAutoFit/>
          </a:bodyPr>
          <a:lstStyle/>
          <a:p>
            <a:pPr algn="ctr" rtl="1"/>
            <a:r>
              <a:rPr lang="ar-EG" sz="4400" b="1">
                <a:latin typeface="Microsoft Uighur" panose="02000000000000000000" pitchFamily="2" charset="-78"/>
                <a:ea typeface="IBM Plex Sans Arabic Bold"/>
                <a:cs typeface="Microsoft Uighur" panose="02000000000000000000" pitchFamily="2" charset="-78"/>
                <a:sym typeface="IBM Plex Sans Arabic Bold"/>
                <a:rtl/>
              </a:rPr>
              <a:t>مسلاط ضوئي</a:t>
            </a:r>
          </a:p>
        </p:txBody>
      </p:sp>
      <p:sp>
        <p:nvSpPr>
          <p:cNvPr id="22" name="TextBox 22"/>
          <p:cNvSpPr txBox="1"/>
          <p:nvPr/>
        </p:nvSpPr>
        <p:spPr>
          <a:xfrm>
            <a:off x="13313431" y="5754296"/>
            <a:ext cx="3041915" cy="677108"/>
          </a:xfrm>
          <a:prstGeom prst="rect">
            <a:avLst/>
          </a:prstGeom>
        </p:spPr>
        <p:txBody>
          <a:bodyPr wrap="square" lIns="0" tIns="0" rIns="0" bIns="0" rtlCol="0" anchor="t">
            <a:spAutoFit/>
          </a:bodyPr>
          <a:lstStyle/>
          <a:p>
            <a:pPr algn="ctr" rtl="1"/>
            <a:r>
              <a:rPr lang="ar-EG" sz="4400" b="1" dirty="0">
                <a:latin typeface="Microsoft Uighur" panose="02000000000000000000" pitchFamily="2" charset="-78"/>
                <a:ea typeface="IBM Plex Sans Arabic Bold"/>
                <a:cs typeface="Microsoft Uighur" panose="02000000000000000000" pitchFamily="2" charset="-78"/>
                <a:sym typeface="IBM Plex Sans Arabic Bold"/>
                <a:rtl/>
              </a:rPr>
              <a:t>حاسوب شخصي</a:t>
            </a:r>
          </a:p>
        </p:txBody>
      </p:sp>
      <p:sp>
        <p:nvSpPr>
          <p:cNvPr id="8" name="TextBox 19">
            <a:extLst>
              <a:ext uri="{FF2B5EF4-FFF2-40B4-BE49-F238E27FC236}">
                <a16:creationId xmlns:a16="http://schemas.microsoft.com/office/drawing/2014/main" id="{EA6F4AE7-9967-C903-0D25-A336764C7BB3}"/>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4" name="TextBox 15">
            <a:extLst>
              <a:ext uri="{FF2B5EF4-FFF2-40B4-BE49-F238E27FC236}">
                <a16:creationId xmlns:a16="http://schemas.microsoft.com/office/drawing/2014/main" id="{98DDA896-E108-DCB3-3DB8-1A0C0A6D91D7}"/>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6" name="Freeform 22">
            <a:extLst>
              <a:ext uri="{FF2B5EF4-FFF2-40B4-BE49-F238E27FC236}">
                <a16:creationId xmlns:a16="http://schemas.microsoft.com/office/drawing/2014/main" id="{586C89CD-5691-60E6-D7D6-3D7E7A3D85F1}"/>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27" name="TextBox 13">
            <a:extLst>
              <a:ext uri="{FF2B5EF4-FFF2-40B4-BE49-F238E27FC236}">
                <a16:creationId xmlns:a16="http://schemas.microsoft.com/office/drawing/2014/main" id="{21938DF9-E6E1-4A61-D1CF-4F3279D6F2D4}"/>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العتاد الرقمي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1D37704-A689-F286-E801-1F3A9624CDEE}"/>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3" name="Group 13"/>
          <p:cNvGrpSpPr/>
          <p:nvPr/>
        </p:nvGrpSpPr>
        <p:grpSpPr>
          <a:xfrm>
            <a:off x="1980609" y="2527902"/>
            <a:ext cx="13563907" cy="6858567"/>
            <a:chOff x="0" y="0"/>
            <a:chExt cx="18085210" cy="9144757"/>
          </a:xfrm>
        </p:grpSpPr>
        <p:sp>
          <p:nvSpPr>
            <p:cNvPr id="14" name="Freeform 14"/>
            <p:cNvSpPr/>
            <p:nvPr/>
          </p:nvSpPr>
          <p:spPr>
            <a:xfrm>
              <a:off x="0" y="0"/>
              <a:ext cx="18085210" cy="9144757"/>
            </a:xfrm>
            <a:custGeom>
              <a:avLst/>
              <a:gdLst/>
              <a:ahLst/>
              <a:cxnLst/>
              <a:rect l="l" t="t" r="r" b="b"/>
              <a:pathLst>
                <a:path w="18085210" h="9144757">
                  <a:moveTo>
                    <a:pt x="0" y="0"/>
                  </a:moveTo>
                  <a:lnTo>
                    <a:pt x="18085210" y="0"/>
                  </a:lnTo>
                  <a:lnTo>
                    <a:pt x="18085210" y="9144757"/>
                  </a:lnTo>
                  <a:lnTo>
                    <a:pt x="0" y="9144757"/>
                  </a:lnTo>
                  <a:lnTo>
                    <a:pt x="0" y="0"/>
                  </a:lnTo>
                  <a:close/>
                </a:path>
              </a:pathLst>
            </a:custGeom>
            <a:blipFill>
              <a:blip r:embed="rId6">
                <a:alphaModFix amt="42000"/>
              </a:blip>
              <a:stretch>
                <a:fillRect l="-2445" t="-7494" b="-6470"/>
              </a:stretch>
            </a:blipFill>
          </p:spPr>
          <p:txBody>
            <a:bodyPr/>
            <a:lstStyle/>
            <a:p>
              <a:endParaRPr lang="fr-FR"/>
            </a:p>
          </p:txBody>
        </p:sp>
        <p:sp>
          <p:nvSpPr>
            <p:cNvPr id="15" name="Freeform 15"/>
            <p:cNvSpPr/>
            <p:nvPr/>
          </p:nvSpPr>
          <p:spPr>
            <a:xfrm>
              <a:off x="3984009" y="5581405"/>
              <a:ext cx="2831196" cy="1332432"/>
            </a:xfrm>
            <a:custGeom>
              <a:avLst/>
              <a:gdLst/>
              <a:ahLst/>
              <a:cxnLst/>
              <a:rect l="l" t="t" r="r" b="b"/>
              <a:pathLst>
                <a:path w="2831196" h="1332432">
                  <a:moveTo>
                    <a:pt x="0" y="0"/>
                  </a:moveTo>
                  <a:lnTo>
                    <a:pt x="2831196" y="0"/>
                  </a:lnTo>
                  <a:lnTo>
                    <a:pt x="2831196" y="1332432"/>
                  </a:lnTo>
                  <a:lnTo>
                    <a:pt x="0" y="13324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4259271" y="6057121"/>
              <a:ext cx="2280673" cy="381000"/>
            </a:xfrm>
            <a:prstGeom prst="rect">
              <a:avLst/>
            </a:prstGeom>
          </p:spPr>
          <p:txBody>
            <a:bodyPr lIns="0" tIns="0" rIns="0" bIns="0" rtlCol="0" anchor="t">
              <a:spAutoFit/>
            </a:bodyPr>
            <a:lstStyle/>
            <a:p>
              <a:pPr algn="ctr" rtl="1">
                <a:lnSpc>
                  <a:spcPts val="2275"/>
                </a:lnSpc>
              </a:pPr>
              <a:r>
                <a:rPr lang="ar-EG" sz="1896" b="1">
                  <a:solidFill>
                    <a:srgbClr val="FF3131"/>
                  </a:solidFill>
                  <a:latin typeface="IBM Plex Sans Arabic Bold"/>
                  <a:ea typeface="IBM Plex Sans Arabic Bold"/>
                  <a:cs typeface="IBM Plex Sans Arabic Bold"/>
                  <a:sym typeface="IBM Plex Sans Arabic Bold"/>
                  <a:rtl/>
                </a:rPr>
                <a:t>التأهيل والتجديد</a:t>
              </a:r>
            </a:p>
          </p:txBody>
        </p:sp>
      </p:grpSp>
      <p:sp>
        <p:nvSpPr>
          <p:cNvPr id="17" name="Freeform 17"/>
          <p:cNvSpPr/>
          <p:nvPr/>
        </p:nvSpPr>
        <p:spPr>
          <a:xfrm>
            <a:off x="2833475" y="5225347"/>
            <a:ext cx="2753661" cy="1011970"/>
          </a:xfrm>
          <a:custGeom>
            <a:avLst/>
            <a:gdLst/>
            <a:ahLst/>
            <a:cxnLst/>
            <a:rect l="l" t="t" r="r" b="b"/>
            <a:pathLst>
              <a:path w="2753661" h="1011970">
                <a:moveTo>
                  <a:pt x="0" y="0"/>
                </a:moveTo>
                <a:lnTo>
                  <a:pt x="2753660" y="0"/>
                </a:lnTo>
                <a:lnTo>
                  <a:pt x="2753660" y="1011971"/>
                </a:lnTo>
                <a:lnTo>
                  <a:pt x="0" y="101197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0" name="TextBox 20"/>
          <p:cNvSpPr txBox="1"/>
          <p:nvPr/>
        </p:nvSpPr>
        <p:spPr>
          <a:xfrm>
            <a:off x="2967292" y="5399895"/>
            <a:ext cx="2485940" cy="532838"/>
          </a:xfrm>
          <a:prstGeom prst="rect">
            <a:avLst/>
          </a:prstGeom>
        </p:spPr>
        <p:txBody>
          <a:bodyPr lIns="0" tIns="0" rIns="0" bIns="0" rtlCol="0" anchor="t">
            <a:spAutoFit/>
          </a:bodyPr>
          <a:lstStyle/>
          <a:p>
            <a:pPr algn="ctr" rtl="1">
              <a:lnSpc>
                <a:spcPts val="4051"/>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التأهيل والتجديد</a:t>
            </a:r>
          </a:p>
        </p:txBody>
      </p:sp>
      <p:sp>
        <p:nvSpPr>
          <p:cNvPr id="21" name="Freeform 21"/>
          <p:cNvSpPr/>
          <p:nvPr/>
        </p:nvSpPr>
        <p:spPr>
          <a:xfrm rot="-7396622">
            <a:off x="5265010" y="6246960"/>
            <a:ext cx="1378644" cy="268836"/>
          </a:xfrm>
          <a:custGeom>
            <a:avLst/>
            <a:gdLst/>
            <a:ahLst/>
            <a:cxnLst/>
            <a:rect l="l" t="t" r="r" b="b"/>
            <a:pathLst>
              <a:path w="1378644" h="268836">
                <a:moveTo>
                  <a:pt x="0" y="0"/>
                </a:moveTo>
                <a:lnTo>
                  <a:pt x="1378644" y="0"/>
                </a:lnTo>
                <a:lnTo>
                  <a:pt x="1378644" y="268836"/>
                </a:lnTo>
                <a:lnTo>
                  <a:pt x="0" y="26883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8" name="TextBox 19">
            <a:extLst>
              <a:ext uri="{FF2B5EF4-FFF2-40B4-BE49-F238E27FC236}">
                <a16:creationId xmlns:a16="http://schemas.microsoft.com/office/drawing/2014/main" id="{E0D95A5B-1AF9-EF2F-AB60-F0D78564B19F}"/>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8" name="TextBox 15">
            <a:extLst>
              <a:ext uri="{FF2B5EF4-FFF2-40B4-BE49-F238E27FC236}">
                <a16:creationId xmlns:a16="http://schemas.microsoft.com/office/drawing/2014/main" id="{7473A0E7-0091-A521-4E60-B22D8635CDAE}"/>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EFDDAAF-9435-CABF-AA1B-CB6418C1C24D}"/>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grpSp>
        <p:nvGrpSpPr>
          <p:cNvPr id="14" name="Group 14"/>
          <p:cNvGrpSpPr/>
          <p:nvPr/>
        </p:nvGrpSpPr>
        <p:grpSpPr>
          <a:xfrm>
            <a:off x="362442" y="3339020"/>
            <a:ext cx="4431895" cy="443189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50001" t="-17303" r="-67882" b="-23514"/>
              </a:stretch>
            </a:blipFill>
          </p:spPr>
          <p:txBody>
            <a:bodyPr/>
            <a:lstStyle/>
            <a:p>
              <a:endParaRPr lang="fr-FR"/>
            </a:p>
          </p:txBody>
        </p:sp>
      </p:grpSp>
      <p:grpSp>
        <p:nvGrpSpPr>
          <p:cNvPr id="16" name="Group 16"/>
          <p:cNvGrpSpPr/>
          <p:nvPr/>
        </p:nvGrpSpPr>
        <p:grpSpPr>
          <a:xfrm>
            <a:off x="6786506" y="3339020"/>
            <a:ext cx="4431895" cy="443189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58152" t="-6935" r="-53451" b="-31050"/>
              </a:stretch>
            </a:blipFill>
          </p:spPr>
          <p:txBody>
            <a:bodyPr/>
            <a:lstStyle/>
            <a:p>
              <a:pPr algn="ctr"/>
              <a:endParaRPr lang="fr-FR" sz="3600" b="1">
                <a:latin typeface="Microsoft Uighur" panose="02000000000000000000" pitchFamily="2" charset="-78"/>
                <a:cs typeface="Microsoft Uighur" panose="02000000000000000000" pitchFamily="2" charset="-78"/>
              </a:endParaRPr>
            </a:p>
          </p:txBody>
        </p:sp>
      </p:grpSp>
      <p:grpSp>
        <p:nvGrpSpPr>
          <p:cNvPr id="18" name="Group 18"/>
          <p:cNvGrpSpPr/>
          <p:nvPr/>
        </p:nvGrpSpPr>
        <p:grpSpPr>
          <a:xfrm>
            <a:off x="12827405" y="3339020"/>
            <a:ext cx="4431895" cy="443189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15447" t="-16192" r="-19155" b="-59188"/>
              </a:stretch>
            </a:blipFill>
          </p:spPr>
          <p:txBody>
            <a:bodyPr/>
            <a:lstStyle/>
            <a:p>
              <a:pPr algn="ctr"/>
              <a:endParaRPr lang="fr-FR" sz="3600" b="1">
                <a:latin typeface="Microsoft Uighur" panose="02000000000000000000" pitchFamily="2" charset="-78"/>
                <a:cs typeface="Microsoft Uighur" panose="02000000000000000000" pitchFamily="2" charset="-78"/>
              </a:endParaRPr>
            </a:p>
          </p:txBody>
        </p:sp>
      </p:grpSp>
      <p:sp>
        <p:nvSpPr>
          <p:cNvPr id="20" name="Freeform 20"/>
          <p:cNvSpPr/>
          <p:nvPr/>
        </p:nvSpPr>
        <p:spPr>
          <a:xfrm>
            <a:off x="522317" y="6582408"/>
            <a:ext cx="4112146" cy="1835045"/>
          </a:xfrm>
          <a:custGeom>
            <a:avLst/>
            <a:gdLst/>
            <a:ahLst/>
            <a:cxnLst/>
            <a:rect l="l" t="t" r="r" b="b"/>
            <a:pathLst>
              <a:path w="4112146" h="1835045">
                <a:moveTo>
                  <a:pt x="0" y="0"/>
                </a:moveTo>
                <a:lnTo>
                  <a:pt x="4112146" y="0"/>
                </a:lnTo>
                <a:lnTo>
                  <a:pt x="4112146" y="1835045"/>
                </a:lnTo>
                <a:lnTo>
                  <a:pt x="0" y="18350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algn="ctr"/>
            <a:endParaRPr lang="fr-FR" sz="3600" b="1">
              <a:latin typeface="Microsoft Uighur" panose="02000000000000000000" pitchFamily="2" charset="-78"/>
              <a:cs typeface="Microsoft Uighur" panose="02000000000000000000" pitchFamily="2" charset="-78"/>
            </a:endParaRPr>
          </a:p>
        </p:txBody>
      </p:sp>
      <p:sp>
        <p:nvSpPr>
          <p:cNvPr id="21" name="Freeform 21"/>
          <p:cNvSpPr/>
          <p:nvPr/>
        </p:nvSpPr>
        <p:spPr>
          <a:xfrm>
            <a:off x="7106254" y="6582408"/>
            <a:ext cx="4112146" cy="1835045"/>
          </a:xfrm>
          <a:custGeom>
            <a:avLst/>
            <a:gdLst/>
            <a:ahLst/>
            <a:cxnLst/>
            <a:rect l="l" t="t" r="r" b="b"/>
            <a:pathLst>
              <a:path w="4112146" h="1835045">
                <a:moveTo>
                  <a:pt x="0" y="0"/>
                </a:moveTo>
                <a:lnTo>
                  <a:pt x="4112146" y="0"/>
                </a:lnTo>
                <a:lnTo>
                  <a:pt x="4112146" y="1835045"/>
                </a:lnTo>
                <a:lnTo>
                  <a:pt x="0" y="18350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algn="ctr"/>
            <a:endParaRPr lang="fr-FR" sz="3600" b="1">
              <a:latin typeface="Microsoft Uighur" panose="02000000000000000000" pitchFamily="2" charset="-78"/>
              <a:cs typeface="Microsoft Uighur" panose="02000000000000000000" pitchFamily="2" charset="-78"/>
            </a:endParaRPr>
          </a:p>
        </p:txBody>
      </p:sp>
      <p:sp>
        <p:nvSpPr>
          <p:cNvPr id="22" name="Freeform 22"/>
          <p:cNvSpPr/>
          <p:nvPr/>
        </p:nvSpPr>
        <p:spPr>
          <a:xfrm>
            <a:off x="13028699" y="6582408"/>
            <a:ext cx="4112146" cy="1835045"/>
          </a:xfrm>
          <a:custGeom>
            <a:avLst/>
            <a:gdLst/>
            <a:ahLst/>
            <a:cxnLst/>
            <a:rect l="l" t="t" r="r" b="b"/>
            <a:pathLst>
              <a:path w="4112146" h="1835045">
                <a:moveTo>
                  <a:pt x="0" y="0"/>
                </a:moveTo>
                <a:lnTo>
                  <a:pt x="4112146" y="0"/>
                </a:lnTo>
                <a:lnTo>
                  <a:pt x="4112146" y="1835045"/>
                </a:lnTo>
                <a:lnTo>
                  <a:pt x="0" y="18350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algn="ctr"/>
            <a:endParaRPr lang="fr-FR" sz="3600" b="1">
              <a:latin typeface="Microsoft Uighur" panose="02000000000000000000" pitchFamily="2" charset="-78"/>
              <a:cs typeface="Microsoft Uighur" panose="02000000000000000000" pitchFamily="2" charset="-78"/>
            </a:endParaRPr>
          </a:p>
        </p:txBody>
      </p:sp>
      <p:sp>
        <p:nvSpPr>
          <p:cNvPr id="23" name="TextBox 23"/>
          <p:cNvSpPr txBox="1"/>
          <p:nvPr/>
        </p:nvSpPr>
        <p:spPr>
          <a:xfrm>
            <a:off x="13840272" y="7104519"/>
            <a:ext cx="2406162" cy="1044517"/>
          </a:xfrm>
          <a:prstGeom prst="rect">
            <a:avLst/>
          </a:prstGeom>
        </p:spPr>
        <p:txBody>
          <a:bodyPr lIns="0" tIns="0" rIns="0" bIns="0" rtlCol="0" anchor="t">
            <a:spAutoFit/>
          </a:bodyPr>
          <a:lstStyle/>
          <a:p>
            <a:pPr algn="ctr" rtl="1">
              <a:lnSpc>
                <a:spcPts val="3864"/>
              </a:lnSpc>
            </a:pPr>
            <a:r>
              <a:rPr lang="ar-EG" sz="440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مكتبات صفية مجهزة</a:t>
            </a:r>
          </a:p>
        </p:txBody>
      </p:sp>
      <p:sp>
        <p:nvSpPr>
          <p:cNvPr id="24" name="TextBox 24"/>
          <p:cNvSpPr txBox="1"/>
          <p:nvPr/>
        </p:nvSpPr>
        <p:spPr>
          <a:xfrm>
            <a:off x="7959246" y="7347406"/>
            <a:ext cx="2406162" cy="544380"/>
          </a:xfrm>
          <a:prstGeom prst="rect">
            <a:avLst/>
          </a:prstGeom>
        </p:spPr>
        <p:txBody>
          <a:bodyPr lIns="0" tIns="0" rIns="0" bIns="0" rtlCol="0" anchor="t">
            <a:spAutoFit/>
          </a:bodyPr>
          <a:lstStyle/>
          <a:p>
            <a:pPr algn="ctr" rtl="1">
              <a:lnSpc>
                <a:spcPts val="3864"/>
              </a:lnSpc>
            </a:pPr>
            <a:r>
              <a:rPr lang="ar-EG" sz="440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فضاءات جميلة</a:t>
            </a:r>
          </a:p>
        </p:txBody>
      </p:sp>
      <p:sp>
        <p:nvSpPr>
          <p:cNvPr id="25" name="TextBox 25"/>
          <p:cNvSpPr txBox="1"/>
          <p:nvPr/>
        </p:nvSpPr>
        <p:spPr>
          <a:xfrm>
            <a:off x="1247494" y="7104519"/>
            <a:ext cx="2406162" cy="1044517"/>
          </a:xfrm>
          <a:prstGeom prst="rect">
            <a:avLst/>
          </a:prstGeom>
        </p:spPr>
        <p:txBody>
          <a:bodyPr lIns="0" tIns="0" rIns="0" bIns="0" rtlCol="0" anchor="t">
            <a:spAutoFit/>
          </a:bodyPr>
          <a:lstStyle/>
          <a:p>
            <a:pPr algn="ctr" rtl="1">
              <a:lnSpc>
                <a:spcPts val="3864"/>
              </a:lnSpc>
            </a:pPr>
            <a:r>
              <a:rPr lang="ar-EG" sz="4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محيط المدرسة جذاب وآمن</a:t>
            </a:r>
          </a:p>
        </p:txBody>
      </p:sp>
      <p:sp>
        <p:nvSpPr>
          <p:cNvPr id="5" name="TextBox 19">
            <a:extLst>
              <a:ext uri="{FF2B5EF4-FFF2-40B4-BE49-F238E27FC236}">
                <a16:creationId xmlns:a16="http://schemas.microsoft.com/office/drawing/2014/main" id="{89C2DB49-3430-8AA5-6049-07619395B2E5}"/>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1" name="TextBox 15">
            <a:extLst>
              <a:ext uri="{FF2B5EF4-FFF2-40B4-BE49-F238E27FC236}">
                <a16:creationId xmlns:a16="http://schemas.microsoft.com/office/drawing/2014/main" id="{4A21ED0A-6324-21AB-48B4-A3B145FA3A5F}"/>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32" name="Freeform 22">
            <a:extLst>
              <a:ext uri="{FF2B5EF4-FFF2-40B4-BE49-F238E27FC236}">
                <a16:creationId xmlns:a16="http://schemas.microsoft.com/office/drawing/2014/main" id="{76B83C6B-B6FD-38E7-AE08-FF62B4B74736}"/>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algn="r" defTabSz="914400" rtl="1" eaLnBrk="1" latinLnBrk="0" hangingPunct="1"/>
            <a:endParaRPr lang="fr-FR"/>
          </a:p>
        </p:txBody>
      </p:sp>
      <p:sp>
        <p:nvSpPr>
          <p:cNvPr id="33" name="TextBox 13">
            <a:extLst>
              <a:ext uri="{FF2B5EF4-FFF2-40B4-BE49-F238E27FC236}">
                <a16:creationId xmlns:a16="http://schemas.microsoft.com/office/drawing/2014/main" id="{6C264278-C28F-0A45-7D1D-FDCD8E878EC7}"/>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التأهيل والتجديد</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6" name="Group 6"/>
          <p:cNvGrpSpPr/>
          <p:nvPr/>
        </p:nvGrpSpPr>
        <p:grpSpPr>
          <a:xfrm>
            <a:off x="-1789835" y="8417453"/>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9"/>
          <p:cNvSpPr/>
          <p:nvPr/>
        </p:nvSpPr>
        <p:spPr>
          <a:xfrm>
            <a:off x="-430356" y="9724413"/>
            <a:ext cx="6017492" cy="992725"/>
          </a:xfrm>
          <a:custGeom>
            <a:avLst/>
            <a:gdLst/>
            <a:ahLst/>
            <a:cxnLst/>
            <a:rect l="l" t="t" r="r" b="b"/>
            <a:pathLst>
              <a:path w="6017492" h="992725">
                <a:moveTo>
                  <a:pt x="0" y="0"/>
                </a:moveTo>
                <a:lnTo>
                  <a:pt x="6017491" y="0"/>
                </a:lnTo>
                <a:lnTo>
                  <a:pt x="6017491" y="992725"/>
                </a:lnTo>
                <a:lnTo>
                  <a:pt x="0" y="992725"/>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14" name="Group 14"/>
          <p:cNvGrpSpPr/>
          <p:nvPr/>
        </p:nvGrpSpPr>
        <p:grpSpPr>
          <a:xfrm>
            <a:off x="770688" y="3387397"/>
            <a:ext cx="4753711" cy="475371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5165" t="-9316" r="-27308"/>
              </a:stretch>
            </a:blipFill>
          </p:spPr>
          <p:txBody>
            <a:bodyPr/>
            <a:lstStyle/>
            <a:p>
              <a:endParaRPr lang="fr-FR"/>
            </a:p>
          </p:txBody>
        </p:sp>
      </p:grpSp>
      <p:grpSp>
        <p:nvGrpSpPr>
          <p:cNvPr id="16" name="Group 16"/>
          <p:cNvGrpSpPr/>
          <p:nvPr/>
        </p:nvGrpSpPr>
        <p:grpSpPr>
          <a:xfrm>
            <a:off x="6876982" y="3396047"/>
            <a:ext cx="4753711" cy="475371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8433" t="-9315" r="-31182"/>
              </a:stretch>
            </a:blipFill>
          </p:spPr>
          <p:txBody>
            <a:bodyPr/>
            <a:lstStyle/>
            <a:p>
              <a:endParaRPr lang="fr-FR"/>
            </a:p>
          </p:txBody>
        </p:sp>
      </p:grpSp>
      <p:grpSp>
        <p:nvGrpSpPr>
          <p:cNvPr id="18" name="Group 18"/>
          <p:cNvGrpSpPr/>
          <p:nvPr/>
        </p:nvGrpSpPr>
        <p:grpSpPr>
          <a:xfrm>
            <a:off x="12800652" y="3396047"/>
            <a:ext cx="4753711" cy="475371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5073" r="-25073"/>
              </a:stretch>
            </a:blipFill>
          </p:spPr>
          <p:txBody>
            <a:bodyPr/>
            <a:lstStyle/>
            <a:p>
              <a:endParaRPr lang="fr-FR"/>
            </a:p>
          </p:txBody>
        </p:sp>
      </p:grpSp>
      <p:sp>
        <p:nvSpPr>
          <p:cNvPr id="20" name="Freeform 20"/>
          <p:cNvSpPr/>
          <p:nvPr/>
        </p:nvSpPr>
        <p:spPr>
          <a:xfrm>
            <a:off x="942171" y="6866300"/>
            <a:ext cx="4410744" cy="1968295"/>
          </a:xfrm>
          <a:custGeom>
            <a:avLst/>
            <a:gdLst/>
            <a:ahLst/>
            <a:cxnLst/>
            <a:rect l="l" t="t" r="r" b="b"/>
            <a:pathLst>
              <a:path w="4410744" h="1968295">
                <a:moveTo>
                  <a:pt x="0" y="0"/>
                </a:moveTo>
                <a:lnTo>
                  <a:pt x="4410745" y="0"/>
                </a:lnTo>
                <a:lnTo>
                  <a:pt x="4410745" y="1968295"/>
                </a:lnTo>
                <a:lnTo>
                  <a:pt x="0" y="19682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1" name="Freeform 21"/>
          <p:cNvSpPr/>
          <p:nvPr/>
        </p:nvSpPr>
        <p:spPr>
          <a:xfrm>
            <a:off x="7048466" y="6866300"/>
            <a:ext cx="4410744" cy="1968295"/>
          </a:xfrm>
          <a:custGeom>
            <a:avLst/>
            <a:gdLst/>
            <a:ahLst/>
            <a:cxnLst/>
            <a:rect l="l" t="t" r="r" b="b"/>
            <a:pathLst>
              <a:path w="4410744" h="1968295">
                <a:moveTo>
                  <a:pt x="0" y="0"/>
                </a:moveTo>
                <a:lnTo>
                  <a:pt x="4410744" y="0"/>
                </a:lnTo>
                <a:lnTo>
                  <a:pt x="4410744" y="1968295"/>
                </a:lnTo>
                <a:lnTo>
                  <a:pt x="0" y="19682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2" name="Freeform 22"/>
          <p:cNvSpPr/>
          <p:nvPr/>
        </p:nvSpPr>
        <p:spPr>
          <a:xfrm>
            <a:off x="12856220" y="6866300"/>
            <a:ext cx="4410744" cy="1968295"/>
          </a:xfrm>
          <a:custGeom>
            <a:avLst/>
            <a:gdLst/>
            <a:ahLst/>
            <a:cxnLst/>
            <a:rect l="l" t="t" r="r" b="b"/>
            <a:pathLst>
              <a:path w="4410744" h="1968295">
                <a:moveTo>
                  <a:pt x="0" y="0"/>
                </a:moveTo>
                <a:lnTo>
                  <a:pt x="4410745" y="0"/>
                </a:lnTo>
                <a:lnTo>
                  <a:pt x="4410745" y="1968295"/>
                </a:lnTo>
                <a:lnTo>
                  <a:pt x="0" y="19682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23" name="TextBox 23"/>
          <p:cNvSpPr txBox="1"/>
          <p:nvPr/>
        </p:nvSpPr>
        <p:spPr>
          <a:xfrm>
            <a:off x="13351156" y="7450281"/>
            <a:ext cx="2913517" cy="1044517"/>
          </a:xfrm>
          <a:prstGeom prst="rect">
            <a:avLst/>
          </a:prstGeom>
        </p:spPr>
        <p:txBody>
          <a:bodyPr wrap="square" lIns="0" tIns="0" rIns="0" bIns="0" rtlCol="0" anchor="t">
            <a:spAutoFit/>
          </a:bodyPr>
          <a:lstStyle/>
          <a:p>
            <a:pPr algn="ctr" rtl="1">
              <a:lnSpc>
                <a:spcPts val="3864"/>
              </a:lnSpc>
            </a:pPr>
            <a:r>
              <a:rPr lang="ar-EG" sz="4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فصول دراسية تليق بالمتعلم والأستاذ</a:t>
            </a:r>
          </a:p>
        </p:txBody>
      </p:sp>
      <p:sp>
        <p:nvSpPr>
          <p:cNvPr id="24" name="TextBox 24"/>
          <p:cNvSpPr txBox="1"/>
          <p:nvPr/>
        </p:nvSpPr>
        <p:spPr>
          <a:xfrm>
            <a:off x="8050757" y="7450281"/>
            <a:ext cx="2406162" cy="1044517"/>
          </a:xfrm>
          <a:prstGeom prst="rect">
            <a:avLst/>
          </a:prstGeom>
        </p:spPr>
        <p:txBody>
          <a:bodyPr lIns="0" tIns="0" rIns="0" bIns="0" rtlCol="0" anchor="t">
            <a:spAutoFit/>
          </a:bodyPr>
          <a:lstStyle/>
          <a:p>
            <a:pPr algn="ctr" rtl="1">
              <a:lnSpc>
                <a:spcPts val="3864"/>
              </a:lnSpc>
            </a:pPr>
            <a:r>
              <a:rPr lang="ar-EG" sz="440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تجهيزات حديثة ووظيفية</a:t>
            </a:r>
          </a:p>
        </p:txBody>
      </p:sp>
      <p:sp>
        <p:nvSpPr>
          <p:cNvPr id="25" name="TextBox 25"/>
          <p:cNvSpPr txBox="1"/>
          <p:nvPr/>
        </p:nvSpPr>
        <p:spPr>
          <a:xfrm>
            <a:off x="1899037" y="7450281"/>
            <a:ext cx="2406162" cy="1044517"/>
          </a:xfrm>
          <a:prstGeom prst="rect">
            <a:avLst/>
          </a:prstGeom>
        </p:spPr>
        <p:txBody>
          <a:bodyPr lIns="0" tIns="0" rIns="0" bIns="0" rtlCol="0" anchor="t">
            <a:spAutoFit/>
          </a:bodyPr>
          <a:lstStyle/>
          <a:p>
            <a:pPr algn="ctr" rtl="1">
              <a:lnSpc>
                <a:spcPts val="3864"/>
              </a:lnSpc>
            </a:pPr>
            <a:r>
              <a:rPr lang="ar-EG" sz="4400"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عدة بيداغوجية متنوعة ومتكاملة</a:t>
            </a:r>
          </a:p>
        </p:txBody>
      </p:sp>
      <p:sp>
        <p:nvSpPr>
          <p:cNvPr id="10" name="Rectangle 9">
            <a:extLst>
              <a:ext uri="{FF2B5EF4-FFF2-40B4-BE49-F238E27FC236}">
                <a16:creationId xmlns:a16="http://schemas.microsoft.com/office/drawing/2014/main" id="{844C554D-3523-5C5B-A3F3-1C90ECC35EF7}"/>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2" name="TextBox 19">
            <a:extLst>
              <a:ext uri="{FF2B5EF4-FFF2-40B4-BE49-F238E27FC236}">
                <a16:creationId xmlns:a16="http://schemas.microsoft.com/office/drawing/2014/main" id="{EBADB288-EBC7-4B27-E15D-F9C9C8E957F9}"/>
              </a:ext>
            </a:extLst>
          </p:cNvPr>
          <p:cNvSpPr txBox="1"/>
          <p:nvPr/>
        </p:nvSpPr>
        <p:spPr>
          <a:xfrm>
            <a:off x="6937583" y="1259935"/>
            <a:ext cx="3877184" cy="756617"/>
          </a:xfrm>
          <a:prstGeom prst="rect">
            <a:avLst/>
          </a:prstGeom>
        </p:spPr>
        <p:txBody>
          <a:bodyPr lIns="0" tIns="0" rIns="0" bIns="0" rtlCol="0" anchor="t">
            <a:spAutoFit/>
          </a:bodyPr>
          <a:lstStyle/>
          <a:p>
            <a:pPr algn="r" rtl="1">
              <a:lnSpc>
                <a:spcPts val="5883"/>
              </a:lnSpc>
            </a:pPr>
            <a:r>
              <a:rPr lang="en-US"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Pr>
              <a:t>4</a:t>
            </a: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 - مرتكزات النموذج</a:t>
            </a:r>
          </a:p>
        </p:txBody>
      </p:sp>
      <p:sp>
        <p:nvSpPr>
          <p:cNvPr id="13" name="TextBox 15">
            <a:extLst>
              <a:ext uri="{FF2B5EF4-FFF2-40B4-BE49-F238E27FC236}">
                <a16:creationId xmlns:a16="http://schemas.microsoft.com/office/drawing/2014/main" id="{AD02E0FE-745F-E5D0-12C4-40E07F42D203}"/>
              </a:ext>
            </a:extLst>
          </p:cNvPr>
          <p:cNvSpPr txBox="1"/>
          <p:nvPr/>
        </p:nvSpPr>
        <p:spPr>
          <a:xfrm>
            <a:off x="4432495" y="548633"/>
            <a:ext cx="9366303"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نموذج مؤسسات الريادة</a:t>
            </a:r>
          </a:p>
        </p:txBody>
      </p:sp>
      <p:sp>
        <p:nvSpPr>
          <p:cNvPr id="29" name="Freeform 22">
            <a:extLst>
              <a:ext uri="{FF2B5EF4-FFF2-40B4-BE49-F238E27FC236}">
                <a16:creationId xmlns:a16="http://schemas.microsoft.com/office/drawing/2014/main" id="{52E670CE-DEEB-70B9-79B3-3CC4F4BC6CB8}"/>
              </a:ext>
            </a:extLst>
          </p:cNvPr>
          <p:cNvSpPr/>
          <p:nvPr/>
        </p:nvSpPr>
        <p:spPr>
          <a:xfrm rot="-10800000">
            <a:off x="12572999" y="1157507"/>
            <a:ext cx="599212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30" name="TextBox 13">
            <a:extLst>
              <a:ext uri="{FF2B5EF4-FFF2-40B4-BE49-F238E27FC236}">
                <a16:creationId xmlns:a16="http://schemas.microsoft.com/office/drawing/2014/main" id="{490CC3B8-33BD-0ADF-C894-B56A30124BF1}"/>
              </a:ext>
            </a:extLst>
          </p:cNvPr>
          <p:cNvSpPr txBox="1"/>
          <p:nvPr/>
        </p:nvSpPr>
        <p:spPr>
          <a:xfrm>
            <a:off x="14227727" y="1981496"/>
            <a:ext cx="3031573" cy="698268"/>
          </a:xfrm>
          <a:prstGeom prst="rect">
            <a:avLst/>
          </a:prstGeom>
        </p:spPr>
        <p:txBody>
          <a:bodyPr wrap="square" lIns="0" tIns="0" rIns="0" bIns="0" rtlCol="0" anchor="t">
            <a:spAutoFit/>
          </a:bodyPr>
          <a:lstStyle/>
          <a:p>
            <a:pPr algn="r" rtl="1">
              <a:lnSpc>
                <a:spcPts val="5094"/>
              </a:lnSpc>
            </a:pPr>
            <a:r>
              <a:rPr lang="ar-EG" sz="5400" b="1" dirty="0">
                <a:latin typeface="Microsoft Uighur" panose="02000000000000000000" pitchFamily="2" charset="-78"/>
                <a:ea typeface="IBM Plex Sans Arabic Bold"/>
                <a:cs typeface="Microsoft Uighur" panose="02000000000000000000" pitchFamily="2" charset="-78"/>
                <a:sym typeface="IBM Plex Sans Arabic Bold"/>
                <a:rtl/>
              </a:rPr>
              <a:t>التأهيل والتجديد</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99956BF-8E28-8883-C144-A8D3C0044165}"/>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13" name="TextBox 13"/>
          <p:cNvSpPr txBox="1"/>
          <p:nvPr/>
        </p:nvSpPr>
        <p:spPr>
          <a:xfrm>
            <a:off x="5140544" y="2845124"/>
            <a:ext cx="7760919" cy="420370"/>
          </a:xfrm>
          <a:prstGeom prst="rect">
            <a:avLst/>
          </a:prstGeom>
        </p:spPr>
        <p:txBody>
          <a:bodyPr lIns="0" tIns="0" rIns="0" bIns="0" rtlCol="0" anchor="t">
            <a:spAutoFit/>
          </a:bodyPr>
          <a:lstStyle/>
          <a:p>
            <a:pPr algn="ctr">
              <a:lnSpc>
                <a:spcPts val="3080"/>
              </a:lnSpc>
            </a:pPr>
            <a:r>
              <a:rPr lang="en-US" sz="2200"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p:cNvSpPr/>
          <p:nvPr/>
        </p:nvSpPr>
        <p:spPr>
          <a:xfrm rot="-10800000">
            <a:off x="3472818" y="3533966"/>
            <a:ext cx="11096371" cy="2080570"/>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15" name="TextBox 15"/>
          <p:cNvSpPr txBox="1"/>
          <p:nvPr/>
        </p:nvSpPr>
        <p:spPr>
          <a:xfrm>
            <a:off x="-112785" y="1263969"/>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
        <p:nvSpPr>
          <p:cNvPr id="16" name="TextBox 16"/>
          <p:cNvSpPr txBox="1"/>
          <p:nvPr/>
        </p:nvSpPr>
        <p:spPr>
          <a:xfrm>
            <a:off x="4027381" y="3876908"/>
            <a:ext cx="8333243" cy="1601079"/>
          </a:xfrm>
          <a:prstGeom prst="rect">
            <a:avLst/>
          </a:prstGeom>
        </p:spPr>
        <p:txBody>
          <a:bodyPr wrap="square" lIns="0" tIns="0" rIns="0" bIns="0" rtlCol="0" anchor="t">
            <a:spAutoFit/>
          </a:bodyPr>
          <a:lstStyle/>
          <a:p>
            <a:pPr algn="ctr" rtl="1">
              <a:lnSpc>
                <a:spcPts val="5883"/>
              </a:lnSpc>
            </a:pPr>
            <a:r>
              <a:rPr lang="ar-EG" sz="72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تتنظم السنة الدراسية بمؤسسات الريادة؟</a:t>
            </a:r>
          </a:p>
        </p:txBody>
      </p:sp>
      <p:sp>
        <p:nvSpPr>
          <p:cNvPr id="17" name="TextBox 17"/>
          <p:cNvSpPr txBox="1"/>
          <p:nvPr/>
        </p:nvSpPr>
        <p:spPr>
          <a:xfrm>
            <a:off x="12496800" y="2813960"/>
            <a:ext cx="1936213" cy="2941190"/>
          </a:xfrm>
          <a:prstGeom prst="rect">
            <a:avLst/>
          </a:prstGeom>
        </p:spPr>
        <p:txBody>
          <a:bodyPr lIns="0" tIns="0" rIns="0" bIns="0" rtlCol="0" anchor="t">
            <a:spAutoFit/>
          </a:bodyPr>
          <a:lstStyle/>
          <a:p>
            <a:pPr algn="ctr">
              <a:lnSpc>
                <a:spcPts val="24472"/>
              </a:lnSpc>
            </a:pPr>
            <a:r>
              <a:rPr lang="fr-FR" sz="12700" b="1" dirty="0">
                <a:solidFill>
                  <a:srgbClr val="FFFFFF"/>
                </a:solidFill>
                <a:latin typeface="IBM Plex Sans Arabic Bold"/>
                <a:ea typeface="IBM Plex Sans Arabic Bold"/>
                <a:cs typeface="IBM Plex Sans Arabic Bold"/>
                <a:sym typeface="IBM Plex Sans Arabic Bold"/>
              </a:rPr>
              <a:t>1</a:t>
            </a:r>
            <a:endParaRPr lang="en-US" sz="12700" b="1" dirty="0">
              <a:solidFill>
                <a:srgbClr val="FFFFFF"/>
              </a:solidFill>
              <a:latin typeface="IBM Plex Sans Arabic Bold"/>
              <a:ea typeface="IBM Plex Sans Arabic Bold"/>
              <a:cs typeface="IBM Plex Sans Arabic Bold"/>
              <a:sym typeface="IBM Plex Sans Arabic Bold"/>
            </a:endParaRPr>
          </a:p>
        </p:txBody>
      </p:sp>
      <p:sp>
        <p:nvSpPr>
          <p:cNvPr id="18" name="TextBox 18"/>
          <p:cNvSpPr txBox="1"/>
          <p:nvPr/>
        </p:nvSpPr>
        <p:spPr>
          <a:xfrm>
            <a:off x="4113752" y="6002445"/>
            <a:ext cx="9045750" cy="3462486"/>
          </a:xfrm>
          <a:prstGeom prst="rect">
            <a:avLst/>
          </a:prstGeom>
        </p:spPr>
        <p:txBody>
          <a:bodyPr lIns="0" tIns="0" rIns="0" bIns="0" rtlCol="0" anchor="t">
            <a:spAutoFit/>
          </a:bodyPr>
          <a:lstStyle/>
          <a:p>
            <a:pPr marL="724208" lvl="1" indent="-362104" algn="r" rtl="1">
              <a:lnSpc>
                <a:spcPts val="5400"/>
              </a:lnSpc>
              <a:buAutoNum type="arabicPeriod"/>
            </a:pPr>
            <a:r>
              <a:rPr lang="ar-EG" sz="4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 عمليات الدخول المدرسي </a:t>
            </a:r>
          </a:p>
          <a:p>
            <a:pPr marL="724208" lvl="1" indent="-362104" algn="r" rtl="1">
              <a:lnSpc>
                <a:spcPts val="5400"/>
              </a:lnSpc>
              <a:buAutoNum type="arabicPeriod"/>
            </a:pPr>
            <a:r>
              <a:rPr lang="ar-EG" sz="4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تدبير المرحلة الأولى الخاصة بالدعم المكثف</a:t>
            </a:r>
          </a:p>
          <a:p>
            <a:pPr marL="724208" lvl="1" indent="-362104" algn="r" rtl="1">
              <a:lnSpc>
                <a:spcPts val="5400"/>
              </a:lnSpc>
              <a:buAutoNum type="arabicPeriod"/>
            </a:pPr>
            <a:r>
              <a:rPr lang="ar-EG" sz="4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تدبيرالمراحل الخمس لإرساء التعلمات الجديدة</a:t>
            </a:r>
          </a:p>
          <a:p>
            <a:pPr marL="724208" lvl="1" indent="-362104" algn="r" rtl="1">
              <a:lnSpc>
                <a:spcPts val="5400"/>
              </a:lnSpc>
              <a:buAutoNum type="arabicPeriod"/>
            </a:pPr>
            <a:r>
              <a:rPr lang="ar-EG" sz="4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عمليات اختتام السنة الدراسية</a:t>
            </a:r>
          </a:p>
          <a:p>
            <a:pPr marL="724208" lvl="1" indent="-362104" algn="r" rtl="1">
              <a:lnSpc>
                <a:spcPts val="5400"/>
              </a:lnSpc>
              <a:buAutoNum type="arabicPeriod"/>
            </a:pPr>
            <a:r>
              <a:rPr lang="ar-EG" sz="4400"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ورشة دراسة حالة</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DE74DF-BBB7-D21E-7351-863BF73BEB23}"/>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sp>
        <p:nvSpPr>
          <p:cNvPr id="9" name="Freeform 9"/>
          <p:cNvSpPr/>
          <p:nvPr/>
        </p:nvSpPr>
        <p:spPr>
          <a:xfrm>
            <a:off x="890851" y="2400300"/>
            <a:ext cx="16368449" cy="6220011"/>
          </a:xfrm>
          <a:custGeom>
            <a:avLst/>
            <a:gdLst/>
            <a:ahLst/>
            <a:cxnLst/>
            <a:rect l="l" t="t" r="r" b="b"/>
            <a:pathLst>
              <a:path w="16368449" h="6220011">
                <a:moveTo>
                  <a:pt x="0" y="0"/>
                </a:moveTo>
                <a:lnTo>
                  <a:pt x="16368449" y="0"/>
                </a:lnTo>
                <a:lnTo>
                  <a:pt x="16368449" y="6220010"/>
                </a:lnTo>
                <a:lnTo>
                  <a:pt x="0" y="6220010"/>
                </a:lnTo>
                <a:lnTo>
                  <a:pt x="0" y="0"/>
                </a:lnTo>
                <a:close/>
              </a:path>
            </a:pathLst>
          </a:custGeom>
          <a:blipFill>
            <a:blip r:embed="rId5"/>
            <a:stretch>
              <a:fillRect/>
            </a:stretch>
          </a:blipFill>
        </p:spPr>
        <p:txBody>
          <a:bodyPr/>
          <a:lstStyle/>
          <a:p>
            <a:pPr marL="0" algn="r" defTabSz="914400" rtl="1" eaLnBrk="1" latinLnBrk="0" hangingPunct="1"/>
            <a:endParaRPr lang="fr-FR"/>
          </a:p>
        </p:txBody>
      </p:sp>
      <p:grpSp>
        <p:nvGrpSpPr>
          <p:cNvPr id="10" name="Group 10"/>
          <p:cNvGrpSpPr/>
          <p:nvPr/>
        </p:nvGrpSpPr>
        <p:grpSpPr>
          <a:xfrm>
            <a:off x="4876800" y="8642962"/>
            <a:ext cx="11980926" cy="1399643"/>
            <a:chOff x="0" y="0"/>
            <a:chExt cx="3155470" cy="275651"/>
          </a:xfrm>
        </p:grpSpPr>
        <p:sp>
          <p:nvSpPr>
            <p:cNvPr id="11" name="Freeform 11"/>
            <p:cNvSpPr/>
            <p:nvPr/>
          </p:nvSpPr>
          <p:spPr>
            <a:xfrm>
              <a:off x="0" y="0"/>
              <a:ext cx="3155470" cy="275651"/>
            </a:xfrm>
            <a:custGeom>
              <a:avLst/>
              <a:gdLst/>
              <a:ahLst/>
              <a:cxnLst/>
              <a:rect l="l" t="t" r="r" b="b"/>
              <a:pathLst>
                <a:path w="3155470" h="275651">
                  <a:moveTo>
                    <a:pt x="16801" y="0"/>
                  </a:moveTo>
                  <a:lnTo>
                    <a:pt x="3138669" y="0"/>
                  </a:lnTo>
                  <a:cubicBezTo>
                    <a:pt x="3143125" y="0"/>
                    <a:pt x="3147399" y="1770"/>
                    <a:pt x="3150549" y="4921"/>
                  </a:cubicBezTo>
                  <a:cubicBezTo>
                    <a:pt x="3153700" y="8072"/>
                    <a:pt x="3155470" y="12345"/>
                    <a:pt x="3155470" y="16801"/>
                  </a:cubicBezTo>
                  <a:lnTo>
                    <a:pt x="3155470" y="258850"/>
                  </a:lnTo>
                  <a:cubicBezTo>
                    <a:pt x="3155470" y="263306"/>
                    <a:pt x="3153700" y="267580"/>
                    <a:pt x="3150549" y="270730"/>
                  </a:cubicBezTo>
                  <a:cubicBezTo>
                    <a:pt x="3147399" y="273881"/>
                    <a:pt x="3143125" y="275651"/>
                    <a:pt x="3138669" y="275651"/>
                  </a:cubicBezTo>
                  <a:lnTo>
                    <a:pt x="16801" y="275651"/>
                  </a:lnTo>
                  <a:cubicBezTo>
                    <a:pt x="12345" y="275651"/>
                    <a:pt x="8072" y="273881"/>
                    <a:pt x="4921" y="270730"/>
                  </a:cubicBezTo>
                  <a:cubicBezTo>
                    <a:pt x="1770" y="267580"/>
                    <a:pt x="0" y="263306"/>
                    <a:pt x="0" y="258850"/>
                  </a:cubicBezTo>
                  <a:lnTo>
                    <a:pt x="0" y="16801"/>
                  </a:lnTo>
                  <a:cubicBezTo>
                    <a:pt x="0" y="12345"/>
                    <a:pt x="1770" y="8072"/>
                    <a:pt x="4921" y="4921"/>
                  </a:cubicBezTo>
                  <a:cubicBezTo>
                    <a:pt x="8072" y="1770"/>
                    <a:pt x="12345" y="0"/>
                    <a:pt x="16801" y="0"/>
                  </a:cubicBezTo>
                  <a:close/>
                </a:path>
              </a:pathLst>
            </a:custGeom>
            <a:solidFill>
              <a:srgbClr val="D7DDE7"/>
            </a:solidFill>
          </p:spPr>
          <p:txBody>
            <a:bodyPr/>
            <a:lstStyle/>
            <a:p>
              <a:endParaRPr lang="fr-FR"/>
            </a:p>
          </p:txBody>
        </p:sp>
        <p:sp>
          <p:nvSpPr>
            <p:cNvPr id="12" name="TextBox 12"/>
            <p:cNvSpPr txBox="1"/>
            <p:nvPr/>
          </p:nvSpPr>
          <p:spPr>
            <a:xfrm>
              <a:off x="0" y="-47625"/>
              <a:ext cx="3155470" cy="323276"/>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5569034" y="8786904"/>
            <a:ext cx="11031995" cy="1600438"/>
          </a:xfrm>
          <a:prstGeom prst="rect">
            <a:avLst/>
          </a:prstGeom>
        </p:spPr>
        <p:txBody>
          <a:bodyPr wrap="square" lIns="0" tIns="0" rIns="0" bIns="0" rtlCol="0" anchor="t">
            <a:spAutoFit/>
          </a:bodyPr>
          <a:lstStyle/>
          <a:p>
            <a:pPr algn="r" rtl="1"/>
            <a:r>
              <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تختتم مرحلة الدعم المكثف برائز موضعة (الرائز البعدي)، وتترجم نتائجه إلى سلم عددي، وسيتم احتساب النقطة العددية كمراقبة مستمرة في المرحلة الأولى.</a:t>
            </a:r>
          </a:p>
          <a:p>
            <a:pPr algn="r" rtl="1"/>
            <a:endPar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4" name="TextBox 15">
            <a:extLst>
              <a:ext uri="{FF2B5EF4-FFF2-40B4-BE49-F238E27FC236}">
                <a16:creationId xmlns:a16="http://schemas.microsoft.com/office/drawing/2014/main" id="{C09A925B-178B-F3BD-1B02-15FC88E55D0D}"/>
              </a:ext>
            </a:extLst>
          </p:cNvPr>
          <p:cNvSpPr txBox="1"/>
          <p:nvPr/>
        </p:nvSpPr>
        <p:spPr>
          <a:xfrm>
            <a:off x="4106849" y="464167"/>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94FEED-67FE-6C06-ED7B-A83CB6D6371D}"/>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9" name="Group 9"/>
          <p:cNvGrpSpPr/>
          <p:nvPr/>
        </p:nvGrpSpPr>
        <p:grpSpPr>
          <a:xfrm>
            <a:off x="13276728" y="1662768"/>
            <a:ext cx="4647445" cy="1046613"/>
            <a:chOff x="0" y="0"/>
            <a:chExt cx="1337970" cy="275651"/>
          </a:xfrm>
        </p:grpSpPr>
        <p:sp>
          <p:nvSpPr>
            <p:cNvPr id="10" name="Freeform 10"/>
            <p:cNvSpPr/>
            <p:nvPr/>
          </p:nvSpPr>
          <p:spPr>
            <a:xfrm>
              <a:off x="0" y="0"/>
              <a:ext cx="1337970" cy="275651"/>
            </a:xfrm>
            <a:custGeom>
              <a:avLst/>
              <a:gdLst/>
              <a:ahLst/>
              <a:cxnLst/>
              <a:rect l="l" t="t" r="r" b="b"/>
              <a:pathLst>
                <a:path w="1337970" h="275651">
                  <a:moveTo>
                    <a:pt x="39623" y="0"/>
                  </a:moveTo>
                  <a:lnTo>
                    <a:pt x="1298347" y="0"/>
                  </a:lnTo>
                  <a:cubicBezTo>
                    <a:pt x="1308855" y="0"/>
                    <a:pt x="1318934" y="4175"/>
                    <a:pt x="1326365" y="11605"/>
                  </a:cubicBezTo>
                  <a:cubicBezTo>
                    <a:pt x="1333795" y="19036"/>
                    <a:pt x="1337970" y="29114"/>
                    <a:pt x="1337970" y="39623"/>
                  </a:cubicBezTo>
                  <a:lnTo>
                    <a:pt x="1337970" y="236028"/>
                  </a:lnTo>
                  <a:cubicBezTo>
                    <a:pt x="1337970" y="246537"/>
                    <a:pt x="1333795" y="256615"/>
                    <a:pt x="1326365" y="264046"/>
                  </a:cubicBezTo>
                  <a:cubicBezTo>
                    <a:pt x="1318934" y="271477"/>
                    <a:pt x="1308855" y="275651"/>
                    <a:pt x="1298347" y="275651"/>
                  </a:cubicBezTo>
                  <a:lnTo>
                    <a:pt x="39623" y="275651"/>
                  </a:lnTo>
                  <a:cubicBezTo>
                    <a:pt x="17740" y="275651"/>
                    <a:pt x="0" y="257911"/>
                    <a:pt x="0" y="236028"/>
                  </a:cubicBezTo>
                  <a:lnTo>
                    <a:pt x="0" y="39623"/>
                  </a:lnTo>
                  <a:cubicBezTo>
                    <a:pt x="0" y="17740"/>
                    <a:pt x="17740" y="0"/>
                    <a:pt x="39623" y="0"/>
                  </a:cubicBezTo>
                  <a:close/>
                </a:path>
              </a:pathLst>
            </a:custGeom>
            <a:solidFill>
              <a:srgbClr val="D7DDE7"/>
            </a:solidFill>
          </p:spPr>
          <p:txBody>
            <a:bodyPr/>
            <a:lstStyle/>
            <a:p>
              <a:endParaRPr lang="fr-FR"/>
            </a:p>
          </p:txBody>
        </p:sp>
        <p:sp>
          <p:nvSpPr>
            <p:cNvPr id="11" name="TextBox 11"/>
            <p:cNvSpPr txBox="1"/>
            <p:nvPr/>
          </p:nvSpPr>
          <p:spPr>
            <a:xfrm>
              <a:off x="0" y="-47625"/>
              <a:ext cx="1337970" cy="32327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2464108" y="3993062"/>
            <a:ext cx="12144449" cy="4893201"/>
          </a:xfrm>
          <a:custGeom>
            <a:avLst/>
            <a:gdLst/>
            <a:ahLst/>
            <a:cxnLst/>
            <a:rect l="l" t="t" r="r" b="b"/>
            <a:pathLst>
              <a:path w="12144449" h="4893201">
                <a:moveTo>
                  <a:pt x="0" y="0"/>
                </a:moveTo>
                <a:lnTo>
                  <a:pt x="12144448" y="0"/>
                </a:lnTo>
                <a:lnTo>
                  <a:pt x="12144448" y="4893201"/>
                </a:lnTo>
                <a:lnTo>
                  <a:pt x="0" y="48932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3" name="Freeform 13"/>
          <p:cNvSpPr/>
          <p:nvPr/>
        </p:nvSpPr>
        <p:spPr>
          <a:xfrm>
            <a:off x="16917598" y="1805456"/>
            <a:ext cx="730788" cy="761237"/>
          </a:xfrm>
          <a:custGeom>
            <a:avLst/>
            <a:gdLst/>
            <a:ahLst/>
            <a:cxnLst/>
            <a:rect l="l" t="t" r="r" b="b"/>
            <a:pathLst>
              <a:path w="730788" h="761237">
                <a:moveTo>
                  <a:pt x="0" y="0"/>
                </a:moveTo>
                <a:lnTo>
                  <a:pt x="730787" y="0"/>
                </a:lnTo>
                <a:lnTo>
                  <a:pt x="730787" y="761237"/>
                </a:lnTo>
                <a:lnTo>
                  <a:pt x="0" y="7612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5" name="TextBox 15"/>
          <p:cNvSpPr txBox="1"/>
          <p:nvPr/>
        </p:nvSpPr>
        <p:spPr>
          <a:xfrm>
            <a:off x="13276729" y="1950590"/>
            <a:ext cx="3725125" cy="557845"/>
          </a:xfrm>
          <a:prstGeom prst="rect">
            <a:avLst/>
          </a:prstGeom>
        </p:spPr>
        <p:txBody>
          <a:bodyPr lIns="0" tIns="0" rIns="0" bIns="0" rtlCol="0" anchor="t">
            <a:spAutoFit/>
          </a:bodyPr>
          <a:lstStyle/>
          <a:p>
            <a:pPr algn="ctr">
              <a:lnSpc>
                <a:spcPts val="4199"/>
              </a:lnSpc>
              <a:spcBef>
                <a:spcPct val="0"/>
              </a:spcBef>
            </a:pPr>
            <a:r>
              <a:rPr lang="en-US"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 </a:t>
            </a:r>
            <a:r>
              <a:rPr lang="ar-EG"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عمليات الدخول المدرسي</a:t>
            </a:r>
            <a:r>
              <a:rPr lang="en-US" sz="4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 </a:t>
            </a:r>
          </a:p>
        </p:txBody>
      </p:sp>
      <p:sp>
        <p:nvSpPr>
          <p:cNvPr id="16" name="TextBox 16"/>
          <p:cNvSpPr txBox="1"/>
          <p:nvPr/>
        </p:nvSpPr>
        <p:spPr>
          <a:xfrm>
            <a:off x="14732923" y="5915787"/>
            <a:ext cx="2245490" cy="897682"/>
          </a:xfrm>
          <a:prstGeom prst="rect">
            <a:avLst/>
          </a:prstGeom>
        </p:spPr>
        <p:txBody>
          <a:bodyPr lIns="0" tIns="0" rIns="0" bIns="0" rtlCol="0" anchor="t">
            <a:spAutoFit/>
          </a:bodyPr>
          <a:lstStyle/>
          <a:p>
            <a:pPr algn="ctr">
              <a:lnSpc>
                <a:spcPts val="3499"/>
              </a:lnSpc>
              <a:spcBef>
                <a:spcPct val="0"/>
              </a:spcBef>
            </a:pPr>
            <a:r>
              <a:rPr lang="ar-EG" sz="2800" b="1" dirty="0">
                <a:solidFill>
                  <a:srgbClr val="000000"/>
                </a:solidFill>
                <a:latin typeface="IBM Plex Sans Arabic"/>
                <a:ea typeface="IBM Plex Sans Arabic"/>
                <a:cs typeface="IBM Plex Sans Arabic"/>
                <a:sym typeface="IBM Plex Sans Arabic"/>
                <a:rtl/>
              </a:rPr>
              <a:t>العمليات التحضيرية</a:t>
            </a:r>
          </a:p>
        </p:txBody>
      </p:sp>
      <p:sp>
        <p:nvSpPr>
          <p:cNvPr id="17" name="TextBox 17"/>
          <p:cNvSpPr txBox="1"/>
          <p:nvPr/>
        </p:nvSpPr>
        <p:spPr>
          <a:xfrm>
            <a:off x="11933414" y="3307038"/>
            <a:ext cx="2245490" cy="448841"/>
          </a:xfrm>
          <a:prstGeom prst="rect">
            <a:avLst/>
          </a:prstGeom>
        </p:spPr>
        <p:txBody>
          <a:bodyPr lIns="0" tIns="0" rIns="0" bIns="0" rtlCol="0" anchor="t">
            <a:spAutoFit/>
          </a:bodyPr>
          <a:lstStyle/>
          <a:p>
            <a:pPr algn="ctr" rtl="1">
              <a:lnSpc>
                <a:spcPts val="3499"/>
              </a:lnSpc>
              <a:spcBef>
                <a:spcPct val="0"/>
              </a:spcBef>
            </a:pPr>
            <a:r>
              <a:rPr lang="ar-EG" sz="2800" b="1" dirty="0">
                <a:solidFill>
                  <a:srgbClr val="000000"/>
                </a:solidFill>
                <a:latin typeface="IBM Plex Sans Arabic"/>
                <a:ea typeface="IBM Plex Sans Arabic"/>
                <a:cs typeface="IBM Plex Sans Arabic"/>
                <a:sym typeface="IBM Plex Sans Arabic"/>
                <a:rtl/>
              </a:rPr>
              <a:t>إسناد المستويات</a:t>
            </a:r>
          </a:p>
        </p:txBody>
      </p:sp>
      <p:sp>
        <p:nvSpPr>
          <p:cNvPr id="18" name="TextBox 18"/>
          <p:cNvSpPr txBox="1"/>
          <p:nvPr/>
        </p:nvSpPr>
        <p:spPr>
          <a:xfrm>
            <a:off x="8280391" y="9048412"/>
            <a:ext cx="5647028" cy="897682"/>
          </a:xfrm>
          <a:prstGeom prst="rect">
            <a:avLst/>
          </a:prstGeom>
        </p:spPr>
        <p:txBody>
          <a:bodyPr lIns="0" tIns="0" rIns="0" bIns="0" rtlCol="0" anchor="t">
            <a:spAutoFit/>
          </a:bodyPr>
          <a:lstStyle/>
          <a:p>
            <a:pPr algn="ctr" rtl="1">
              <a:lnSpc>
                <a:spcPts val="3499"/>
              </a:lnSpc>
            </a:pPr>
            <a:r>
              <a:rPr lang="ar-EG" sz="2800" b="1" dirty="0">
                <a:solidFill>
                  <a:srgbClr val="000000"/>
                </a:solidFill>
                <a:latin typeface="IBM Plex Sans Arabic"/>
                <a:ea typeface="IBM Plex Sans Arabic"/>
                <a:cs typeface="IBM Plex Sans Arabic"/>
                <a:sym typeface="IBM Plex Sans Arabic"/>
                <a:rtl/>
              </a:rPr>
              <a:t>إعداد استعمالات الزمن</a:t>
            </a:r>
          </a:p>
          <a:p>
            <a:pPr algn="ctr" rtl="1">
              <a:lnSpc>
                <a:spcPts val="3499"/>
              </a:lnSpc>
              <a:spcBef>
                <a:spcPct val="0"/>
              </a:spcBef>
            </a:pPr>
            <a:r>
              <a:rPr lang="ar-EG" sz="2800" b="1" dirty="0">
                <a:solidFill>
                  <a:srgbClr val="000000"/>
                </a:solidFill>
                <a:latin typeface="IBM Plex Sans Arabic"/>
                <a:ea typeface="IBM Plex Sans Arabic"/>
                <a:cs typeface="IBM Plex Sans Arabic"/>
                <a:sym typeface="IBM Plex Sans Arabic"/>
                <a:rtl/>
              </a:rPr>
              <a:t> الخاصة بالدعم</a:t>
            </a:r>
          </a:p>
        </p:txBody>
      </p:sp>
      <p:sp>
        <p:nvSpPr>
          <p:cNvPr id="19" name="TextBox 19"/>
          <p:cNvSpPr txBox="1"/>
          <p:nvPr/>
        </p:nvSpPr>
        <p:spPr>
          <a:xfrm>
            <a:off x="6377486" y="2783163"/>
            <a:ext cx="4083102" cy="1346522"/>
          </a:xfrm>
          <a:prstGeom prst="rect">
            <a:avLst/>
          </a:prstGeom>
        </p:spPr>
        <p:txBody>
          <a:bodyPr lIns="0" tIns="0" rIns="0" bIns="0" rtlCol="0" anchor="t">
            <a:spAutoFit/>
          </a:bodyPr>
          <a:lstStyle/>
          <a:p>
            <a:pPr algn="ctr" rtl="1">
              <a:lnSpc>
                <a:spcPts val="3499"/>
              </a:lnSpc>
            </a:pPr>
            <a:r>
              <a:rPr lang="ar-EG" sz="2800" b="1">
                <a:solidFill>
                  <a:srgbClr val="000000"/>
                </a:solidFill>
                <a:latin typeface="IBM Plex Sans Arabic"/>
                <a:ea typeface="IBM Plex Sans Arabic"/>
                <a:cs typeface="IBM Plex Sans Arabic"/>
                <a:sym typeface="IBM Plex Sans Arabic"/>
                <a:rtl/>
              </a:rPr>
              <a:t>تمرير الروائز </a:t>
            </a:r>
          </a:p>
          <a:p>
            <a:pPr algn="ctr" rtl="1">
              <a:lnSpc>
                <a:spcPts val="3499"/>
              </a:lnSpc>
            </a:pPr>
            <a:r>
              <a:rPr lang="ar-EG" sz="2800" b="1">
                <a:solidFill>
                  <a:srgbClr val="000000"/>
                </a:solidFill>
                <a:latin typeface="IBM Plex Sans Arabic"/>
                <a:ea typeface="IBM Plex Sans Arabic"/>
                <a:cs typeface="IBM Plex Sans Arabic"/>
                <a:sym typeface="IBM Plex Sans Arabic"/>
                <a:rtl/>
              </a:rPr>
              <a:t>ومسك النتائج</a:t>
            </a:r>
          </a:p>
          <a:p>
            <a:pPr algn="ctr" rtl="1">
              <a:lnSpc>
                <a:spcPts val="3499"/>
              </a:lnSpc>
              <a:spcBef>
                <a:spcPct val="0"/>
              </a:spcBef>
            </a:pPr>
            <a:endParaRPr lang="ar-EG" sz="2800" b="1">
              <a:solidFill>
                <a:srgbClr val="000000"/>
              </a:solidFill>
              <a:latin typeface="IBM Plex Sans Arabic"/>
              <a:ea typeface="IBM Plex Sans Arabic"/>
              <a:cs typeface="IBM Plex Sans Arabic"/>
              <a:sym typeface="IBM Plex Sans Arabic"/>
              <a:rtl/>
            </a:endParaRPr>
          </a:p>
        </p:txBody>
      </p:sp>
      <p:sp>
        <p:nvSpPr>
          <p:cNvPr id="20" name="TextBox 20"/>
          <p:cNvSpPr txBox="1"/>
          <p:nvPr/>
        </p:nvSpPr>
        <p:spPr>
          <a:xfrm>
            <a:off x="4236749" y="8848163"/>
            <a:ext cx="3780704" cy="897682"/>
          </a:xfrm>
          <a:prstGeom prst="rect">
            <a:avLst/>
          </a:prstGeom>
        </p:spPr>
        <p:txBody>
          <a:bodyPr lIns="0" tIns="0" rIns="0" bIns="0" rtlCol="0" anchor="t">
            <a:spAutoFit/>
          </a:bodyPr>
          <a:lstStyle/>
          <a:p>
            <a:pPr algn="ctr" rtl="1">
              <a:lnSpc>
                <a:spcPts val="3499"/>
              </a:lnSpc>
            </a:pPr>
            <a:r>
              <a:rPr lang="ar-EG" sz="2800" b="1">
                <a:solidFill>
                  <a:srgbClr val="000000"/>
                </a:solidFill>
                <a:latin typeface="IBM Plex Sans Arabic"/>
                <a:ea typeface="IBM Plex Sans Arabic"/>
                <a:cs typeface="IBM Plex Sans Arabic"/>
                <a:sym typeface="IBM Plex Sans Arabic"/>
                <a:rtl/>
              </a:rPr>
              <a:t>استخراج لوائح </a:t>
            </a:r>
          </a:p>
          <a:p>
            <a:pPr algn="ctr" rtl="1">
              <a:lnSpc>
                <a:spcPts val="3499"/>
              </a:lnSpc>
              <a:spcBef>
                <a:spcPct val="0"/>
              </a:spcBef>
            </a:pPr>
            <a:r>
              <a:rPr lang="ar-EG" sz="2800" b="1">
                <a:solidFill>
                  <a:srgbClr val="000000"/>
                </a:solidFill>
                <a:latin typeface="IBM Plex Sans Arabic"/>
                <a:ea typeface="IBM Plex Sans Arabic"/>
                <a:cs typeface="IBM Plex Sans Arabic"/>
                <a:sym typeface="IBM Plex Sans Arabic"/>
                <a:rtl/>
              </a:rPr>
              <a:t>مجموعات الدعم</a:t>
            </a:r>
          </a:p>
        </p:txBody>
      </p:sp>
      <p:sp>
        <p:nvSpPr>
          <p:cNvPr id="21" name="TextBox 21"/>
          <p:cNvSpPr txBox="1"/>
          <p:nvPr/>
        </p:nvSpPr>
        <p:spPr>
          <a:xfrm>
            <a:off x="2062810" y="2845645"/>
            <a:ext cx="3780704" cy="897682"/>
          </a:xfrm>
          <a:prstGeom prst="rect">
            <a:avLst/>
          </a:prstGeom>
        </p:spPr>
        <p:txBody>
          <a:bodyPr lIns="0" tIns="0" rIns="0" bIns="0" rtlCol="0" anchor="t">
            <a:spAutoFit/>
          </a:bodyPr>
          <a:lstStyle/>
          <a:p>
            <a:pPr algn="ctr" rtl="1">
              <a:lnSpc>
                <a:spcPts val="3499"/>
              </a:lnSpc>
            </a:pPr>
            <a:r>
              <a:rPr lang="ar-EG" sz="2800" b="1">
                <a:solidFill>
                  <a:srgbClr val="000000"/>
                </a:solidFill>
                <a:latin typeface="IBM Plex Sans Arabic"/>
                <a:ea typeface="IBM Plex Sans Arabic"/>
                <a:cs typeface="IBM Plex Sans Arabic"/>
                <a:sym typeface="IBM Plex Sans Arabic"/>
                <a:rtl/>
              </a:rPr>
              <a:t>المشاركة في </a:t>
            </a:r>
          </a:p>
          <a:p>
            <a:pPr algn="ctr" rtl="1">
              <a:lnSpc>
                <a:spcPts val="3499"/>
              </a:lnSpc>
              <a:spcBef>
                <a:spcPct val="0"/>
              </a:spcBef>
            </a:pPr>
            <a:r>
              <a:rPr lang="ar-EG" sz="2800" b="1">
                <a:solidFill>
                  <a:srgbClr val="000000"/>
                </a:solidFill>
                <a:latin typeface="IBM Plex Sans Arabic"/>
                <a:ea typeface="IBM Plex Sans Arabic"/>
                <a:cs typeface="IBM Plex Sans Arabic"/>
                <a:sym typeface="IBM Plex Sans Arabic"/>
                <a:rtl/>
              </a:rPr>
              <a:t>اللقاءات التواصلية</a:t>
            </a:r>
          </a:p>
        </p:txBody>
      </p:sp>
      <p:sp>
        <p:nvSpPr>
          <p:cNvPr id="22" name="TextBox 22"/>
          <p:cNvSpPr txBox="1"/>
          <p:nvPr/>
        </p:nvSpPr>
        <p:spPr>
          <a:xfrm>
            <a:off x="463398" y="5896737"/>
            <a:ext cx="2000710" cy="1423467"/>
          </a:xfrm>
          <a:prstGeom prst="rect">
            <a:avLst/>
          </a:prstGeom>
        </p:spPr>
        <p:txBody>
          <a:bodyPr lIns="0" tIns="0" rIns="0" bIns="0" rtlCol="0" anchor="t">
            <a:spAutoFit/>
          </a:bodyPr>
          <a:lstStyle/>
          <a:p>
            <a:pPr algn="ctr" rtl="1">
              <a:lnSpc>
                <a:spcPts val="3742"/>
              </a:lnSpc>
              <a:spcBef>
                <a:spcPct val="0"/>
              </a:spcBef>
            </a:pPr>
            <a:r>
              <a:rPr lang="ar-EG" sz="2800" b="1" dirty="0">
                <a:solidFill>
                  <a:srgbClr val="000000"/>
                </a:solidFill>
                <a:latin typeface="IBM Plex Sans Arabic"/>
                <a:ea typeface="IBM Plex Sans Arabic"/>
                <a:cs typeface="IBM Plex Sans Arabic"/>
                <a:sym typeface="IBM Plex Sans Arabic"/>
                <a:rtl/>
              </a:rPr>
              <a:t>الاستعداد لبدء برنامج الدعم المكثف</a:t>
            </a:r>
          </a:p>
        </p:txBody>
      </p:sp>
      <p:sp>
        <p:nvSpPr>
          <p:cNvPr id="4" name="TextBox 15">
            <a:extLst>
              <a:ext uri="{FF2B5EF4-FFF2-40B4-BE49-F238E27FC236}">
                <a16:creationId xmlns:a16="http://schemas.microsoft.com/office/drawing/2014/main" id="{1F1C7460-0E43-7C8F-09DE-9E225A436FB2}"/>
              </a:ext>
            </a:extLst>
          </p:cNvPr>
          <p:cNvSpPr txBox="1"/>
          <p:nvPr/>
        </p:nvSpPr>
        <p:spPr>
          <a:xfrm>
            <a:off x="3930750" y="470401"/>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872A5A-3FEE-F009-7D26-0AACF2DBA5C8}"/>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9" name="Group 9"/>
          <p:cNvGrpSpPr/>
          <p:nvPr/>
        </p:nvGrpSpPr>
        <p:grpSpPr>
          <a:xfrm>
            <a:off x="12573000" y="1583313"/>
            <a:ext cx="5475492" cy="1046613"/>
            <a:chOff x="0" y="0"/>
            <a:chExt cx="1682935" cy="275651"/>
          </a:xfrm>
        </p:grpSpPr>
        <p:sp>
          <p:nvSpPr>
            <p:cNvPr id="10" name="Freeform 10"/>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endParaRPr lang="fr-FR"/>
            </a:p>
          </p:txBody>
        </p:sp>
        <p:sp>
          <p:nvSpPr>
            <p:cNvPr id="11" name="TextBox 11"/>
            <p:cNvSpPr txBox="1"/>
            <p:nvPr/>
          </p:nvSpPr>
          <p:spPr>
            <a:xfrm>
              <a:off x="0" y="-47625"/>
              <a:ext cx="1682935" cy="32327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6942744" y="1715416"/>
            <a:ext cx="764863" cy="914510"/>
          </a:xfrm>
          <a:custGeom>
            <a:avLst/>
            <a:gdLst/>
            <a:ahLst/>
            <a:cxnLst/>
            <a:rect l="l" t="t" r="r" b="b"/>
            <a:pathLst>
              <a:path w="764863" h="914510">
                <a:moveTo>
                  <a:pt x="0" y="0"/>
                </a:moveTo>
                <a:lnTo>
                  <a:pt x="764863" y="0"/>
                </a:lnTo>
                <a:lnTo>
                  <a:pt x="764863" y="914510"/>
                </a:lnTo>
                <a:lnTo>
                  <a:pt x="0" y="9145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dirty="0"/>
          </a:p>
        </p:txBody>
      </p:sp>
      <p:sp>
        <p:nvSpPr>
          <p:cNvPr id="14" name="TextBox 14"/>
          <p:cNvSpPr txBox="1"/>
          <p:nvPr/>
        </p:nvSpPr>
        <p:spPr>
          <a:xfrm>
            <a:off x="12280171" y="1864170"/>
            <a:ext cx="4923712" cy="542456"/>
          </a:xfrm>
          <a:prstGeom prst="rect">
            <a:avLst/>
          </a:prstGeom>
        </p:spPr>
        <p:txBody>
          <a:bodyPr lIns="0" tIns="0" rIns="0" bIns="0" rtlCol="0" anchor="t">
            <a:spAutoFit/>
          </a:bodyPr>
          <a:lstStyle/>
          <a:p>
            <a:pPr algn="ctr" rtl="1">
              <a:lnSpc>
                <a:spcPts val="4199"/>
              </a:lnSpc>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تدبير المرحلة الأولى: الدعم المكثف</a:t>
            </a:r>
          </a:p>
        </p:txBody>
      </p:sp>
      <p:grpSp>
        <p:nvGrpSpPr>
          <p:cNvPr id="13" name="Group 13">
            <a:extLst>
              <a:ext uri="{FF2B5EF4-FFF2-40B4-BE49-F238E27FC236}">
                <a16:creationId xmlns:a16="http://schemas.microsoft.com/office/drawing/2014/main" id="{B6B6DF55-CABD-8F3E-F192-AC6AD0B8B294}"/>
              </a:ext>
            </a:extLst>
          </p:cNvPr>
          <p:cNvGrpSpPr/>
          <p:nvPr/>
        </p:nvGrpSpPr>
        <p:grpSpPr>
          <a:xfrm>
            <a:off x="2590800" y="2680307"/>
            <a:ext cx="12877800" cy="7606693"/>
            <a:chOff x="0" y="0"/>
            <a:chExt cx="15117358" cy="6815778"/>
          </a:xfrm>
        </p:grpSpPr>
        <p:sp>
          <p:nvSpPr>
            <p:cNvPr id="16" name="Freeform 14">
              <a:extLst>
                <a:ext uri="{FF2B5EF4-FFF2-40B4-BE49-F238E27FC236}">
                  <a16:creationId xmlns:a16="http://schemas.microsoft.com/office/drawing/2014/main" id="{FE08A18A-D8D2-FCE0-6DC0-9AF1FE57667B}"/>
                </a:ext>
              </a:extLst>
            </p:cNvPr>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7" name="Freeform 15">
              <a:extLst>
                <a:ext uri="{FF2B5EF4-FFF2-40B4-BE49-F238E27FC236}">
                  <a16:creationId xmlns:a16="http://schemas.microsoft.com/office/drawing/2014/main" id="{507393E9-21FE-B176-EB89-5E6E1ED8DE4C}"/>
                </a:ext>
              </a:extLst>
            </p:cNvPr>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3600" b="1">
                <a:latin typeface="Microsoft Uighur" panose="02000000000000000000" pitchFamily="2" charset="-78"/>
                <a:cs typeface="Microsoft Uighur" panose="02000000000000000000" pitchFamily="2" charset="-78"/>
              </a:endParaRPr>
            </a:p>
          </p:txBody>
        </p:sp>
      </p:grpSp>
      <p:sp>
        <p:nvSpPr>
          <p:cNvPr id="18" name="ZoneTexte 17">
            <a:extLst>
              <a:ext uri="{FF2B5EF4-FFF2-40B4-BE49-F238E27FC236}">
                <a16:creationId xmlns:a16="http://schemas.microsoft.com/office/drawing/2014/main" id="{790DF189-0994-0801-07AE-A54E3D6A50B1}"/>
              </a:ext>
            </a:extLst>
          </p:cNvPr>
          <p:cNvSpPr txBox="1"/>
          <p:nvPr/>
        </p:nvSpPr>
        <p:spPr>
          <a:xfrm>
            <a:off x="4515204" y="3337609"/>
            <a:ext cx="8751178" cy="6863417"/>
          </a:xfrm>
          <a:prstGeom prst="rect">
            <a:avLst/>
          </a:prstGeom>
          <a:noFill/>
        </p:spPr>
        <p:txBody>
          <a:bodyPr wrap="none" rtlCol="0">
            <a:spAutoFit/>
          </a:bodyPr>
          <a:lstStyle/>
          <a:p>
            <a:pPr marL="857250" indent="-857250" algn="r" rtl="1">
              <a:buFontTx/>
              <a:buChar char="-"/>
            </a:pPr>
            <a:r>
              <a:rPr lang="ar-MA" sz="4000" b="1" dirty="0">
                <a:latin typeface="Microsoft Uighur" panose="02000000000000000000" pitchFamily="2" charset="-78"/>
                <a:cs typeface="Microsoft Uighur" panose="02000000000000000000" pitchFamily="2" charset="-78"/>
              </a:rPr>
              <a:t>الانطلاق في تنزيل برنامج الدعم</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تحميل الدروس الرقمية من المنصة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استثمار بطاقات المناولات</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تمرير روائز التصديق على اللبنات و روائز التتبع</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الاستشارة  مع المفتش التربوي في حالة تمديد عدد أيام اللبنات</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العمل على تطعيم الملف التراكمي بالوثائق اللازمة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تسجيل الملاحظات الخاصة بتطوير العدة </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إعداد الخطاطات الذهنية الخاصة بالأنشطة المقدمة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تمرير الرائز البعدي وتعبئة النتائج</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تحديد المستفيدين من الدعم الممتد</a:t>
            </a:r>
          </a:p>
          <a:p>
            <a:pPr marL="0" algn="r" defTabSz="914400" rtl="1" eaLnBrk="1" latinLnBrk="0" hangingPunct="1"/>
            <a:endParaRPr lang="fr-FR" sz="4000" b="1" dirty="0">
              <a:latin typeface="Microsoft Uighur" panose="02000000000000000000" pitchFamily="2" charset="-78"/>
              <a:cs typeface="Microsoft Uighur" panose="02000000000000000000" pitchFamily="2" charset="-78"/>
            </a:endParaRPr>
          </a:p>
        </p:txBody>
      </p:sp>
      <p:sp>
        <p:nvSpPr>
          <p:cNvPr id="4" name="TextBox 15">
            <a:extLst>
              <a:ext uri="{FF2B5EF4-FFF2-40B4-BE49-F238E27FC236}">
                <a16:creationId xmlns:a16="http://schemas.microsoft.com/office/drawing/2014/main" id="{2BCA4BC9-F28F-8CC5-2588-C960F17BE518}"/>
              </a:ext>
            </a:extLst>
          </p:cNvPr>
          <p:cNvSpPr txBox="1"/>
          <p:nvPr/>
        </p:nvSpPr>
        <p:spPr>
          <a:xfrm>
            <a:off x="3690743" y="513908"/>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C013FE8-4B6E-57BF-CB1D-614506E6DB6A}"/>
              </a:ext>
            </a:extLst>
          </p:cNvPr>
          <p:cNvSpPr/>
          <p:nvPr/>
        </p:nvSpPr>
        <p:spPr>
          <a:xfrm>
            <a:off x="-106592" y="0"/>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9" name="Group 9"/>
          <p:cNvGrpSpPr/>
          <p:nvPr/>
        </p:nvGrpSpPr>
        <p:grpSpPr>
          <a:xfrm>
            <a:off x="12115800" y="1689992"/>
            <a:ext cx="5776998" cy="1046613"/>
            <a:chOff x="0" y="0"/>
            <a:chExt cx="1801355" cy="275651"/>
          </a:xfrm>
        </p:grpSpPr>
        <p:sp>
          <p:nvSpPr>
            <p:cNvPr id="10" name="Freeform 10"/>
            <p:cNvSpPr/>
            <p:nvPr/>
          </p:nvSpPr>
          <p:spPr>
            <a:xfrm>
              <a:off x="0" y="0"/>
              <a:ext cx="1801355" cy="275651"/>
            </a:xfrm>
            <a:custGeom>
              <a:avLst/>
              <a:gdLst/>
              <a:ahLst/>
              <a:cxnLst/>
              <a:rect l="l" t="t" r="r" b="b"/>
              <a:pathLst>
                <a:path w="1801355" h="275651">
                  <a:moveTo>
                    <a:pt x="29430" y="0"/>
                  </a:moveTo>
                  <a:lnTo>
                    <a:pt x="1771925" y="0"/>
                  </a:lnTo>
                  <a:cubicBezTo>
                    <a:pt x="1779730" y="0"/>
                    <a:pt x="1787216" y="3101"/>
                    <a:pt x="1792735" y="8620"/>
                  </a:cubicBezTo>
                  <a:cubicBezTo>
                    <a:pt x="1798255" y="14139"/>
                    <a:pt x="1801355" y="21625"/>
                    <a:pt x="1801355" y="29430"/>
                  </a:cubicBezTo>
                  <a:lnTo>
                    <a:pt x="1801355" y="246221"/>
                  </a:lnTo>
                  <a:cubicBezTo>
                    <a:pt x="1801355" y="254026"/>
                    <a:pt x="1798255" y="261512"/>
                    <a:pt x="1792735" y="267031"/>
                  </a:cubicBezTo>
                  <a:cubicBezTo>
                    <a:pt x="1787216" y="272551"/>
                    <a:pt x="1779730" y="275651"/>
                    <a:pt x="1771925" y="275651"/>
                  </a:cubicBezTo>
                  <a:lnTo>
                    <a:pt x="29430" y="275651"/>
                  </a:lnTo>
                  <a:cubicBezTo>
                    <a:pt x="21625" y="275651"/>
                    <a:pt x="14139" y="272551"/>
                    <a:pt x="8620" y="267031"/>
                  </a:cubicBezTo>
                  <a:cubicBezTo>
                    <a:pt x="3101" y="261512"/>
                    <a:pt x="0" y="254026"/>
                    <a:pt x="0" y="246221"/>
                  </a:cubicBezTo>
                  <a:lnTo>
                    <a:pt x="0" y="29430"/>
                  </a:lnTo>
                  <a:cubicBezTo>
                    <a:pt x="0" y="21625"/>
                    <a:pt x="3101" y="14139"/>
                    <a:pt x="8620" y="8620"/>
                  </a:cubicBezTo>
                  <a:cubicBezTo>
                    <a:pt x="14139" y="3101"/>
                    <a:pt x="21625" y="0"/>
                    <a:pt x="29430" y="0"/>
                  </a:cubicBezTo>
                  <a:close/>
                </a:path>
              </a:pathLst>
            </a:custGeom>
            <a:solidFill>
              <a:srgbClr val="D7DDE7"/>
            </a:solidFill>
          </p:spPr>
          <p:txBody>
            <a:bodyPr/>
            <a:lstStyle/>
            <a:p>
              <a:endParaRPr lang="fr-FR"/>
            </a:p>
          </p:txBody>
        </p:sp>
        <p:sp>
          <p:nvSpPr>
            <p:cNvPr id="11" name="TextBox 11"/>
            <p:cNvSpPr txBox="1"/>
            <p:nvPr/>
          </p:nvSpPr>
          <p:spPr>
            <a:xfrm>
              <a:off x="0" y="-47625"/>
              <a:ext cx="1801355" cy="32327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6611865" y="1896941"/>
            <a:ext cx="696211" cy="711933"/>
          </a:xfrm>
          <a:custGeom>
            <a:avLst/>
            <a:gdLst/>
            <a:ahLst/>
            <a:cxnLst/>
            <a:rect l="l" t="t" r="r" b="b"/>
            <a:pathLst>
              <a:path w="696211" h="711933">
                <a:moveTo>
                  <a:pt x="0" y="0"/>
                </a:moveTo>
                <a:lnTo>
                  <a:pt x="696211" y="0"/>
                </a:lnTo>
                <a:lnTo>
                  <a:pt x="696211" y="711932"/>
                </a:lnTo>
                <a:lnTo>
                  <a:pt x="0" y="71193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dirty="0"/>
          </a:p>
        </p:txBody>
      </p:sp>
      <p:sp>
        <p:nvSpPr>
          <p:cNvPr id="14" name="TextBox 14"/>
          <p:cNvSpPr txBox="1"/>
          <p:nvPr/>
        </p:nvSpPr>
        <p:spPr>
          <a:xfrm>
            <a:off x="11658600" y="1976109"/>
            <a:ext cx="5490635" cy="538609"/>
          </a:xfrm>
          <a:prstGeom prst="rect">
            <a:avLst/>
          </a:prstGeom>
        </p:spPr>
        <p:txBody>
          <a:bodyPr lIns="0" tIns="0" rIns="0" bIns="0" rtlCol="0" anchor="t">
            <a:spAutoFit/>
          </a:bodyPr>
          <a:lstStyle/>
          <a:p>
            <a:pPr algn="ctr" rtl="1">
              <a:lnSpc>
                <a:spcPts val="4199"/>
              </a:lnSpc>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تدبير المراحل الخمس: ارساء الموارد</a:t>
            </a:r>
          </a:p>
        </p:txBody>
      </p:sp>
      <p:grpSp>
        <p:nvGrpSpPr>
          <p:cNvPr id="13" name="Group 13">
            <a:extLst>
              <a:ext uri="{FF2B5EF4-FFF2-40B4-BE49-F238E27FC236}">
                <a16:creationId xmlns:a16="http://schemas.microsoft.com/office/drawing/2014/main" id="{37CCBD3A-011E-40B1-425A-2EB6B2DFA887}"/>
              </a:ext>
            </a:extLst>
          </p:cNvPr>
          <p:cNvGrpSpPr/>
          <p:nvPr/>
        </p:nvGrpSpPr>
        <p:grpSpPr>
          <a:xfrm>
            <a:off x="3011573" y="3105135"/>
            <a:ext cx="12341054" cy="6632491"/>
            <a:chOff x="0" y="0"/>
            <a:chExt cx="15117358" cy="6815778"/>
          </a:xfrm>
        </p:grpSpPr>
        <p:sp>
          <p:nvSpPr>
            <p:cNvPr id="16" name="Freeform 14">
              <a:extLst>
                <a:ext uri="{FF2B5EF4-FFF2-40B4-BE49-F238E27FC236}">
                  <a16:creationId xmlns:a16="http://schemas.microsoft.com/office/drawing/2014/main" id="{ABB94D1E-911D-8B66-A677-439935E282D6}"/>
                </a:ext>
              </a:extLst>
            </p:cNvPr>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7" name="Freeform 15">
              <a:extLst>
                <a:ext uri="{FF2B5EF4-FFF2-40B4-BE49-F238E27FC236}">
                  <a16:creationId xmlns:a16="http://schemas.microsoft.com/office/drawing/2014/main" id="{51F065A1-49EC-986A-D553-418FD68A80E1}"/>
                </a:ext>
              </a:extLst>
            </p:cNvPr>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3600" b="1">
                <a:latin typeface="Microsoft Uighur" panose="02000000000000000000" pitchFamily="2" charset="-78"/>
                <a:cs typeface="Microsoft Uighur" panose="02000000000000000000" pitchFamily="2" charset="-78"/>
              </a:endParaRPr>
            </a:p>
          </p:txBody>
        </p:sp>
      </p:grpSp>
      <p:sp>
        <p:nvSpPr>
          <p:cNvPr id="18" name="ZoneTexte 17">
            <a:extLst>
              <a:ext uri="{FF2B5EF4-FFF2-40B4-BE49-F238E27FC236}">
                <a16:creationId xmlns:a16="http://schemas.microsoft.com/office/drawing/2014/main" id="{92EAE2D3-1303-B245-9260-4BEBB8FD71AF}"/>
              </a:ext>
            </a:extLst>
          </p:cNvPr>
          <p:cNvSpPr txBox="1"/>
          <p:nvPr/>
        </p:nvSpPr>
        <p:spPr>
          <a:xfrm>
            <a:off x="4595288" y="3568372"/>
            <a:ext cx="9963047" cy="6247864"/>
          </a:xfrm>
          <a:prstGeom prst="rect">
            <a:avLst/>
          </a:prstGeom>
          <a:noFill/>
        </p:spPr>
        <p:txBody>
          <a:bodyPr wrap="none" rtlCol="0">
            <a:spAutoFit/>
          </a:bodyPr>
          <a:lstStyle/>
          <a:p>
            <a:pPr marL="857250" indent="-857250" algn="r" rtl="1">
              <a:buFontTx/>
              <a:buChar char="-"/>
            </a:pPr>
            <a:r>
              <a:rPr lang="ar-MA" sz="4000" b="1" dirty="0">
                <a:latin typeface="Microsoft Uighur" panose="02000000000000000000" pitchFamily="2" charset="-78"/>
                <a:cs typeface="Microsoft Uighur" panose="02000000000000000000" pitchFamily="2" charset="-78"/>
              </a:rPr>
              <a:t>الاستفادة من التكوين في التدريس الصريح</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اجتياز رائز الاشهاد الخاص بالتدريس الصريح على المنصة </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العودة للتنظيم التربوي الأصلي للمؤسسة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اعداد استعمال الزمن الخاص بمرحلة إرساء التعلمات الجديدة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الاعداد الذهني و المادي للدروس المقدمة </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إرساء التعلمات الجديدة وفق البرنامج المتوفر على المنصة الرقمية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الانخراط في تقديم التقويمات المرحلية و القيام بالتصحيح و تعبئة النتائج</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المشاركة في اللقاءات التواصلية المنظمة نهاية كل مرحلة</a:t>
            </a:r>
          </a:p>
          <a:p>
            <a:pPr marL="857250" indent="-857250" algn="r" rtl="1">
              <a:buFontTx/>
              <a:buChar char="-"/>
            </a:pPr>
            <a:r>
              <a:rPr lang="ar-MA" sz="4000" b="1" dirty="0">
                <a:latin typeface="Microsoft Uighur" panose="02000000000000000000" pitchFamily="2" charset="-78"/>
                <a:cs typeface="Microsoft Uighur" panose="02000000000000000000" pitchFamily="2" charset="-78"/>
              </a:rPr>
              <a:t>إعداد الملف التراكمي الخاص بالتدريس الصريح</a:t>
            </a:r>
          </a:p>
          <a:p>
            <a:pPr marL="0" algn="r" defTabSz="914400" rtl="1" eaLnBrk="1" latinLnBrk="0" hangingPunct="1"/>
            <a:endParaRPr lang="fr-FR" sz="4000" b="1" dirty="0">
              <a:latin typeface="Microsoft Uighur" panose="02000000000000000000" pitchFamily="2" charset="-78"/>
              <a:cs typeface="Microsoft Uighur" panose="02000000000000000000" pitchFamily="2" charset="-78"/>
            </a:endParaRPr>
          </a:p>
        </p:txBody>
      </p:sp>
      <p:sp>
        <p:nvSpPr>
          <p:cNvPr id="4" name="TextBox 15">
            <a:extLst>
              <a:ext uri="{FF2B5EF4-FFF2-40B4-BE49-F238E27FC236}">
                <a16:creationId xmlns:a16="http://schemas.microsoft.com/office/drawing/2014/main" id="{0F8B2D6D-A634-F6DF-A6A9-5863C8E01C9B}"/>
              </a:ext>
            </a:extLst>
          </p:cNvPr>
          <p:cNvSpPr txBox="1"/>
          <p:nvPr/>
        </p:nvSpPr>
        <p:spPr>
          <a:xfrm>
            <a:off x="3581400" y="613755"/>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61C4AD8-1D62-A973-C5B0-372E419D47AB}"/>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9" name="Group 9"/>
          <p:cNvGrpSpPr/>
          <p:nvPr/>
        </p:nvGrpSpPr>
        <p:grpSpPr>
          <a:xfrm>
            <a:off x="12474675" y="1726723"/>
            <a:ext cx="5490636" cy="1046613"/>
            <a:chOff x="0" y="0"/>
            <a:chExt cx="1682935" cy="275651"/>
          </a:xfrm>
        </p:grpSpPr>
        <p:sp>
          <p:nvSpPr>
            <p:cNvPr id="10" name="Freeform 10"/>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endParaRPr lang="fr-FR"/>
            </a:p>
          </p:txBody>
        </p:sp>
        <p:sp>
          <p:nvSpPr>
            <p:cNvPr id="11" name="TextBox 11"/>
            <p:cNvSpPr txBox="1"/>
            <p:nvPr/>
          </p:nvSpPr>
          <p:spPr>
            <a:xfrm>
              <a:off x="0" y="-47625"/>
              <a:ext cx="1682935" cy="323276"/>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6732657" y="1881620"/>
            <a:ext cx="687637" cy="732502"/>
          </a:xfrm>
          <a:custGeom>
            <a:avLst/>
            <a:gdLst/>
            <a:ahLst/>
            <a:cxnLst/>
            <a:rect l="l" t="t" r="r" b="b"/>
            <a:pathLst>
              <a:path w="687637" h="732502">
                <a:moveTo>
                  <a:pt x="0" y="0"/>
                </a:moveTo>
                <a:lnTo>
                  <a:pt x="687637" y="0"/>
                </a:lnTo>
                <a:lnTo>
                  <a:pt x="687637" y="732502"/>
                </a:lnTo>
                <a:lnTo>
                  <a:pt x="0" y="73250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4" name="TextBox 14"/>
          <p:cNvSpPr txBox="1"/>
          <p:nvPr/>
        </p:nvSpPr>
        <p:spPr>
          <a:xfrm>
            <a:off x="11962316" y="1978567"/>
            <a:ext cx="5490635" cy="538609"/>
          </a:xfrm>
          <a:prstGeom prst="rect">
            <a:avLst/>
          </a:prstGeom>
        </p:spPr>
        <p:txBody>
          <a:bodyPr lIns="0" tIns="0" rIns="0" bIns="0" rtlCol="0" anchor="t">
            <a:spAutoFit/>
          </a:bodyPr>
          <a:lstStyle/>
          <a:p>
            <a:pPr algn="ctr" rtl="1">
              <a:lnSpc>
                <a:spcPts val="4199"/>
              </a:lnSpc>
              <a:spcBef>
                <a:spcPct val="0"/>
              </a:spcBef>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عمليات اختتام السنة الدراسية</a:t>
            </a:r>
          </a:p>
        </p:txBody>
      </p:sp>
      <p:grpSp>
        <p:nvGrpSpPr>
          <p:cNvPr id="13" name="Group 13">
            <a:extLst>
              <a:ext uri="{FF2B5EF4-FFF2-40B4-BE49-F238E27FC236}">
                <a16:creationId xmlns:a16="http://schemas.microsoft.com/office/drawing/2014/main" id="{8ED03D92-4B05-E7A0-CC38-7076EA078149}"/>
              </a:ext>
            </a:extLst>
          </p:cNvPr>
          <p:cNvGrpSpPr/>
          <p:nvPr/>
        </p:nvGrpSpPr>
        <p:grpSpPr>
          <a:xfrm>
            <a:off x="3432346" y="4154767"/>
            <a:ext cx="11338019" cy="5111834"/>
            <a:chOff x="0" y="0"/>
            <a:chExt cx="15117358" cy="6815778"/>
          </a:xfrm>
        </p:grpSpPr>
        <p:sp>
          <p:nvSpPr>
            <p:cNvPr id="16" name="Freeform 14">
              <a:extLst>
                <a:ext uri="{FF2B5EF4-FFF2-40B4-BE49-F238E27FC236}">
                  <a16:creationId xmlns:a16="http://schemas.microsoft.com/office/drawing/2014/main" id="{5B1E0EE0-CB2F-50D9-BC4A-71112EA71A4B}"/>
                </a:ext>
              </a:extLst>
            </p:cNvPr>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3600" b="1">
                <a:latin typeface="Microsoft Uighur" panose="02000000000000000000" pitchFamily="2" charset="-78"/>
                <a:cs typeface="Microsoft Uighur" panose="02000000000000000000" pitchFamily="2" charset="-78"/>
              </a:endParaRPr>
            </a:p>
          </p:txBody>
        </p:sp>
        <p:sp>
          <p:nvSpPr>
            <p:cNvPr id="17" name="Freeform 15">
              <a:extLst>
                <a:ext uri="{FF2B5EF4-FFF2-40B4-BE49-F238E27FC236}">
                  <a16:creationId xmlns:a16="http://schemas.microsoft.com/office/drawing/2014/main" id="{A55EBC29-11C7-3267-54B6-59DBB46AFAA7}"/>
                </a:ext>
              </a:extLst>
            </p:cNvPr>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3600" b="1">
                <a:latin typeface="Microsoft Uighur" panose="02000000000000000000" pitchFamily="2" charset="-78"/>
                <a:cs typeface="Microsoft Uighur" panose="02000000000000000000" pitchFamily="2" charset="-78"/>
              </a:endParaRPr>
            </a:p>
          </p:txBody>
        </p:sp>
      </p:grpSp>
      <p:sp>
        <p:nvSpPr>
          <p:cNvPr id="18" name="ZoneTexte 17">
            <a:extLst>
              <a:ext uri="{FF2B5EF4-FFF2-40B4-BE49-F238E27FC236}">
                <a16:creationId xmlns:a16="http://schemas.microsoft.com/office/drawing/2014/main" id="{590362E7-7F8F-286E-A1EB-3F1D611436F4}"/>
              </a:ext>
            </a:extLst>
          </p:cNvPr>
          <p:cNvSpPr txBox="1"/>
          <p:nvPr/>
        </p:nvSpPr>
        <p:spPr>
          <a:xfrm>
            <a:off x="8099479" y="5248114"/>
            <a:ext cx="5051446" cy="3600986"/>
          </a:xfrm>
          <a:prstGeom prst="rect">
            <a:avLst/>
          </a:prstGeom>
          <a:noFill/>
        </p:spPr>
        <p:txBody>
          <a:bodyPr wrap="none" rtlCol="0">
            <a:spAutoFit/>
          </a:bodyPr>
          <a:lstStyle/>
          <a:p>
            <a:pPr marL="857250" indent="-857250" algn="r" rtl="1">
              <a:buFontTx/>
              <a:buChar char="-"/>
            </a:pPr>
            <a:r>
              <a:rPr lang="ar-MA" sz="4800" dirty="0">
                <a:latin typeface="Microsoft Uighur" panose="02000000000000000000" pitchFamily="2" charset="-78"/>
                <a:cs typeface="Microsoft Uighur" panose="02000000000000000000" pitchFamily="2" charset="-78"/>
              </a:rPr>
              <a:t>تمرير الروائز الاشهادية</a:t>
            </a:r>
          </a:p>
          <a:p>
            <a:pPr marL="857250" indent="-857250" algn="r" rtl="1">
              <a:buFontTx/>
              <a:buChar char="-"/>
            </a:pPr>
            <a:r>
              <a:rPr lang="ar-MA" sz="4800" dirty="0">
                <a:latin typeface="Microsoft Uighur" panose="02000000000000000000" pitchFamily="2" charset="-78"/>
                <a:cs typeface="Microsoft Uighur" panose="02000000000000000000" pitchFamily="2" charset="-78"/>
              </a:rPr>
              <a:t>تعبئة ملف الكفايات</a:t>
            </a:r>
          </a:p>
          <a:p>
            <a:pPr marL="857250" indent="-857250" algn="r" rtl="1">
              <a:buFontTx/>
              <a:buChar char="-"/>
            </a:pPr>
            <a:r>
              <a:rPr lang="ar-MA" sz="4800" dirty="0">
                <a:latin typeface="Microsoft Uighur" panose="02000000000000000000" pitchFamily="2" charset="-78"/>
                <a:cs typeface="Microsoft Uighur" panose="02000000000000000000" pitchFamily="2" charset="-78"/>
              </a:rPr>
              <a:t>تنظيم اللقاءات التواصلية</a:t>
            </a:r>
          </a:p>
          <a:p>
            <a:pPr marL="857250" indent="-857250" algn="r" rtl="1">
              <a:buFontTx/>
              <a:buChar char="-"/>
            </a:pPr>
            <a:r>
              <a:rPr lang="ar-MA" sz="4800" dirty="0">
                <a:latin typeface="Microsoft Uighur" panose="02000000000000000000" pitchFamily="2" charset="-78"/>
                <a:cs typeface="Microsoft Uighur" panose="02000000000000000000" pitchFamily="2" charset="-78"/>
              </a:rPr>
              <a:t>المشاركة في مجالس الأقسام</a:t>
            </a:r>
          </a:p>
          <a:p>
            <a:pPr marL="0" algn="r" defTabSz="914400" rtl="1" eaLnBrk="1" latinLnBrk="0" hangingPunct="1"/>
            <a:endParaRPr lang="fr-FR" sz="3600" dirty="0">
              <a:latin typeface="Microsoft Uighur" panose="02000000000000000000" pitchFamily="2" charset="-78"/>
              <a:cs typeface="Microsoft Uighur" panose="02000000000000000000" pitchFamily="2" charset="-78"/>
            </a:endParaRPr>
          </a:p>
        </p:txBody>
      </p:sp>
      <p:sp>
        <p:nvSpPr>
          <p:cNvPr id="4" name="TextBox 15">
            <a:extLst>
              <a:ext uri="{FF2B5EF4-FFF2-40B4-BE49-F238E27FC236}">
                <a16:creationId xmlns:a16="http://schemas.microsoft.com/office/drawing/2014/main" id="{66690DBD-67A6-7419-EC61-31ADA6F2F71A}"/>
              </a:ext>
            </a:extLst>
          </p:cNvPr>
          <p:cNvSpPr txBox="1"/>
          <p:nvPr/>
        </p:nvSpPr>
        <p:spPr>
          <a:xfrm>
            <a:off x="3677507" y="438803"/>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FD0F560-7DAE-7A68-5A24-19083714B437}"/>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Freeform 8"/>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9" name="Group 9"/>
          <p:cNvGrpSpPr/>
          <p:nvPr/>
        </p:nvGrpSpPr>
        <p:grpSpPr>
          <a:xfrm>
            <a:off x="13258800" y="1663970"/>
            <a:ext cx="4656410" cy="1046613"/>
            <a:chOff x="0" y="0"/>
            <a:chExt cx="1682935" cy="275651"/>
          </a:xfrm>
        </p:grpSpPr>
        <p:sp>
          <p:nvSpPr>
            <p:cNvPr id="10" name="Freeform 10"/>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endParaRPr lang="fr-FR"/>
            </a:p>
          </p:txBody>
        </p:sp>
        <p:sp>
          <p:nvSpPr>
            <p:cNvPr id="11" name="TextBox 11"/>
            <p:cNvSpPr txBox="1"/>
            <p:nvPr/>
          </p:nvSpPr>
          <p:spPr>
            <a:xfrm>
              <a:off x="0" y="-47625"/>
              <a:ext cx="1682935" cy="323276"/>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165852" y="3489538"/>
            <a:ext cx="15017994" cy="5556629"/>
            <a:chOff x="0" y="0"/>
            <a:chExt cx="17426540" cy="7408839"/>
          </a:xfrm>
        </p:grpSpPr>
        <p:sp>
          <p:nvSpPr>
            <p:cNvPr id="13" name="Freeform 13"/>
            <p:cNvSpPr/>
            <p:nvPr/>
          </p:nvSpPr>
          <p:spPr>
            <a:xfrm>
              <a:off x="0" y="0"/>
              <a:ext cx="17426540" cy="7408839"/>
            </a:xfrm>
            <a:custGeom>
              <a:avLst/>
              <a:gdLst/>
              <a:ahLst/>
              <a:cxnLst/>
              <a:rect l="l" t="t" r="r" b="b"/>
              <a:pathLst>
                <a:path w="17426540" h="7408839">
                  <a:moveTo>
                    <a:pt x="0" y="0"/>
                  </a:moveTo>
                  <a:lnTo>
                    <a:pt x="17426540" y="0"/>
                  </a:lnTo>
                  <a:lnTo>
                    <a:pt x="17426540" y="7408839"/>
                  </a:lnTo>
                  <a:lnTo>
                    <a:pt x="0" y="7408839"/>
                  </a:lnTo>
                  <a:lnTo>
                    <a:pt x="0" y="0"/>
                  </a:lnTo>
                  <a:close/>
                </a:path>
              </a:pathLst>
            </a:custGeom>
            <a:blipFill>
              <a:blip r:embed="rId5"/>
              <a:stretch>
                <a:fillRect l="-780" t="-2331" b="-2331"/>
              </a:stretch>
            </a:blipFill>
          </p:spPr>
          <p:txBody>
            <a:bodyPr/>
            <a:lstStyle/>
            <a:p>
              <a:endParaRPr lang="fr-FR"/>
            </a:p>
          </p:txBody>
        </p:sp>
        <p:sp>
          <p:nvSpPr>
            <p:cNvPr id="14" name="Freeform 14"/>
            <p:cNvSpPr/>
            <p:nvPr/>
          </p:nvSpPr>
          <p:spPr>
            <a:xfrm>
              <a:off x="376813" y="204690"/>
              <a:ext cx="16709592" cy="358795"/>
            </a:xfrm>
            <a:custGeom>
              <a:avLst/>
              <a:gdLst/>
              <a:ahLst/>
              <a:cxnLst/>
              <a:rect l="l" t="t" r="r" b="b"/>
              <a:pathLst>
                <a:path w="16709592" h="358795">
                  <a:moveTo>
                    <a:pt x="0" y="0"/>
                  </a:moveTo>
                  <a:lnTo>
                    <a:pt x="16709592" y="0"/>
                  </a:lnTo>
                  <a:lnTo>
                    <a:pt x="16709592" y="358795"/>
                  </a:lnTo>
                  <a:lnTo>
                    <a:pt x="0" y="358795"/>
                  </a:lnTo>
                  <a:lnTo>
                    <a:pt x="0" y="0"/>
                  </a:lnTo>
                  <a:close/>
                </a:path>
              </a:pathLst>
            </a:custGeom>
            <a:blipFill>
              <a:blip r:embed="rId6"/>
              <a:stretch>
                <a:fillRect/>
              </a:stretch>
            </a:blipFill>
          </p:spPr>
          <p:txBody>
            <a:bodyPr/>
            <a:lstStyle/>
            <a:p>
              <a:endParaRPr lang="fr-FR"/>
            </a:p>
          </p:txBody>
        </p:sp>
      </p:grpSp>
      <p:sp>
        <p:nvSpPr>
          <p:cNvPr id="15" name="Freeform 15"/>
          <p:cNvSpPr/>
          <p:nvPr/>
        </p:nvSpPr>
        <p:spPr>
          <a:xfrm>
            <a:off x="16647993" y="1815631"/>
            <a:ext cx="617042" cy="738973"/>
          </a:xfrm>
          <a:custGeom>
            <a:avLst/>
            <a:gdLst/>
            <a:ahLst/>
            <a:cxnLst/>
            <a:rect l="l" t="t" r="r" b="b"/>
            <a:pathLst>
              <a:path w="617042" h="738973">
                <a:moveTo>
                  <a:pt x="0" y="0"/>
                </a:moveTo>
                <a:lnTo>
                  <a:pt x="617043" y="0"/>
                </a:lnTo>
                <a:lnTo>
                  <a:pt x="617043" y="738973"/>
                </a:lnTo>
                <a:lnTo>
                  <a:pt x="0" y="7389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17" name="TextBox 17"/>
          <p:cNvSpPr txBox="1"/>
          <p:nvPr/>
        </p:nvSpPr>
        <p:spPr>
          <a:xfrm>
            <a:off x="12402163" y="1910173"/>
            <a:ext cx="5490635" cy="588623"/>
          </a:xfrm>
          <a:prstGeom prst="rect">
            <a:avLst/>
          </a:prstGeom>
        </p:spPr>
        <p:txBody>
          <a:bodyPr lIns="0" tIns="0" rIns="0" bIns="0" rtlCol="0" anchor="t">
            <a:spAutoFit/>
          </a:bodyPr>
          <a:lstStyle/>
          <a:p>
            <a:pPr algn="ctr" rtl="1">
              <a:lnSpc>
                <a:spcPts val="4199"/>
              </a:lnSpc>
              <a:spcBef>
                <a:spcPct val="0"/>
              </a:spcBef>
            </a:pPr>
            <a:r>
              <a:rPr lang="ar-EG" sz="48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ورشة دراسة حالة</a:t>
            </a:r>
          </a:p>
        </p:txBody>
      </p:sp>
      <p:sp>
        <p:nvSpPr>
          <p:cNvPr id="18" name="TextBox 18"/>
          <p:cNvSpPr txBox="1"/>
          <p:nvPr/>
        </p:nvSpPr>
        <p:spPr>
          <a:xfrm>
            <a:off x="2475333" y="4788294"/>
            <a:ext cx="12399031" cy="3355406"/>
          </a:xfrm>
          <a:prstGeom prst="rect">
            <a:avLst/>
          </a:prstGeom>
        </p:spPr>
        <p:txBody>
          <a:bodyPr wrap="square" lIns="0" tIns="0" rIns="0" bIns="0" rtlCol="0" anchor="t">
            <a:spAutoFit/>
          </a:bodyPr>
          <a:lstStyle/>
          <a:p>
            <a:pPr algn="just" rtl="1">
              <a:lnSpc>
                <a:spcPts val="4312"/>
              </a:lnSpc>
            </a:pPr>
            <a:r>
              <a:rPr lang="ar-MA"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أمينة تلميذة متمدرسة في مؤسسة بالوسط الحضري ، تموضعت في الرائز القبلي في اللغة العربية في مستوى حرف </a:t>
            </a:r>
            <a:r>
              <a:rPr lang="ar-MA"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a:t>
            </a: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و بعد تمرير الرائز البعدي لفترة الدعم المكثف تبين أن موضعتها لم تتغير .</a:t>
            </a:r>
          </a:p>
          <a:p>
            <a:pPr algn="just" rtl="1">
              <a:lnSpc>
                <a:spcPts val="4312"/>
              </a:lnSpc>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•ما هي في نظركم الأسباب في عدم تطور مستوى أمينة؟</a:t>
            </a:r>
          </a:p>
          <a:p>
            <a:pPr algn="just" rtl="1">
              <a:lnSpc>
                <a:spcPts val="4312"/>
              </a:lnSpc>
            </a:pPr>
            <a:r>
              <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•ما هي التدابير التي يمكن القيام بها لمساعدة أمينة على تجاوز الصعوبات التي تواجهها؟</a:t>
            </a:r>
          </a:p>
          <a:p>
            <a:pPr algn="just" rtl="1">
              <a:lnSpc>
                <a:spcPts val="4312"/>
              </a:lnSpc>
            </a:pPr>
            <a:endParaRPr lang="ar-EG" sz="48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 name="TextBox 15">
            <a:extLst>
              <a:ext uri="{FF2B5EF4-FFF2-40B4-BE49-F238E27FC236}">
                <a16:creationId xmlns:a16="http://schemas.microsoft.com/office/drawing/2014/main" id="{8166EB8F-E939-647F-757E-020299606297}"/>
              </a:ext>
            </a:extLst>
          </p:cNvPr>
          <p:cNvSpPr txBox="1"/>
          <p:nvPr/>
        </p:nvSpPr>
        <p:spPr>
          <a:xfrm>
            <a:off x="3706624" y="655028"/>
            <a:ext cx="9936451" cy="875240"/>
          </a:xfrm>
          <a:prstGeom prst="rect">
            <a:avLst/>
          </a:prstGeom>
        </p:spPr>
        <p:txBody>
          <a:bodyPr wrap="square" lIns="0" tIns="0" rIns="0" bIns="0" rtlCol="0" anchor="t">
            <a:spAutoFit/>
          </a:bodyPr>
          <a:lstStyle/>
          <a:p>
            <a:pPr algn="ctr" rtl="1">
              <a:lnSpc>
                <a:spcPts val="5856"/>
              </a:lnSpc>
            </a:pPr>
            <a:r>
              <a:rPr lang="ar-EG" sz="8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تنظيم السنة الدراسية</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p:cNvGrpSpPr/>
        <p:nvPr/>
      </p:nvGrpSpPr>
      <p:grpSpPr>
        <a:xfrm>
          <a:off x="0" y="0"/>
          <a:ext cx="0" cy="0"/>
          <a:chOff x="0" y="0"/>
          <a:chExt cx="0" cy="0"/>
        </a:xfrm>
      </p:grpSpPr>
      <p:sp>
        <p:nvSpPr>
          <p:cNvPr id="2" name="Freeform 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Freeform 4"/>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a:p>
        </p:txBody>
      </p:sp>
      <p:grpSp>
        <p:nvGrpSpPr>
          <p:cNvPr id="13" name="Group 13"/>
          <p:cNvGrpSpPr/>
          <p:nvPr/>
        </p:nvGrpSpPr>
        <p:grpSpPr>
          <a:xfrm>
            <a:off x="1484258" y="3486429"/>
            <a:ext cx="14930766" cy="4820323"/>
            <a:chOff x="0" y="0"/>
            <a:chExt cx="15117358" cy="6427098"/>
          </a:xfrm>
        </p:grpSpPr>
        <p:sp>
          <p:nvSpPr>
            <p:cNvPr id="14" name="Freeform 14"/>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7"/>
              <a:stretch>
                <a:fillRect l="-780" t="-2331" b="-2331"/>
              </a:stretch>
            </a:blipFill>
          </p:spPr>
          <p:txBody>
            <a:bodyPr/>
            <a:lstStyle/>
            <a:p>
              <a:endParaRPr lang="fr-FR"/>
            </a:p>
          </p:txBody>
        </p:sp>
        <p:sp>
          <p:nvSpPr>
            <p:cNvPr id="15" name="Freeform 15"/>
            <p:cNvSpPr/>
            <p:nvPr/>
          </p:nvSpPr>
          <p:spPr>
            <a:xfrm>
              <a:off x="326881" y="177566"/>
              <a:ext cx="14495413" cy="311251"/>
            </a:xfrm>
            <a:custGeom>
              <a:avLst/>
              <a:gdLst/>
              <a:ahLst/>
              <a:cxnLst/>
              <a:rect l="l" t="t" r="r" b="b"/>
              <a:pathLst>
                <a:path w="14495413" h="311251">
                  <a:moveTo>
                    <a:pt x="0" y="0"/>
                  </a:moveTo>
                  <a:lnTo>
                    <a:pt x="14495414" y="0"/>
                  </a:lnTo>
                  <a:lnTo>
                    <a:pt x="14495414" y="311252"/>
                  </a:lnTo>
                  <a:lnTo>
                    <a:pt x="0" y="311252"/>
                  </a:lnTo>
                  <a:lnTo>
                    <a:pt x="0" y="0"/>
                  </a:lnTo>
                  <a:close/>
                </a:path>
              </a:pathLst>
            </a:custGeom>
            <a:blipFill>
              <a:blip r:embed="rId8"/>
              <a:stretch>
                <a:fillRect/>
              </a:stretch>
            </a:blipFill>
          </p:spPr>
          <p:txBody>
            <a:bodyPr/>
            <a:lstStyle/>
            <a:p>
              <a:endParaRPr lang="fr-FR"/>
            </a:p>
          </p:txBody>
        </p:sp>
      </p:grpSp>
      <p:sp>
        <p:nvSpPr>
          <p:cNvPr id="18" name="TextBox 18"/>
          <p:cNvSpPr txBox="1"/>
          <p:nvPr/>
        </p:nvSpPr>
        <p:spPr>
          <a:xfrm>
            <a:off x="2755939" y="4948098"/>
            <a:ext cx="12486729" cy="2708434"/>
          </a:xfrm>
          <a:prstGeom prst="rect">
            <a:avLst/>
          </a:prstGeom>
        </p:spPr>
        <p:txBody>
          <a:bodyPr wrap="square" lIns="0" tIns="0" rIns="0" bIns="0" rtlCol="0" anchor="t">
            <a:spAutoFit/>
          </a:bodyPr>
          <a:lstStyle/>
          <a:p>
            <a:pPr marL="794576" lvl="1" indent="-397288" algn="r" rtl="1">
              <a:lnSpc>
                <a:spcPts val="5152"/>
              </a:lnSpc>
              <a:buAutoNum type="arabicPeriod"/>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تعييين الورشة التي ستتكلف بتقديم التقرير</a:t>
            </a:r>
          </a:p>
          <a:p>
            <a:pPr marL="794576" lvl="1" indent="-397288" algn="r" rtl="1">
              <a:lnSpc>
                <a:spcPts val="5152"/>
              </a:lnSpc>
              <a:buAutoNum type="arabicPeriod"/>
            </a:pPr>
            <a:r>
              <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التحقق من </a:t>
            </a:r>
            <a:r>
              <a:rPr lang="ar-EG" sz="5400" b="1" dirty="0">
                <a:solidFill>
                  <a:srgbClr val="000000"/>
                </a:solidFill>
                <a:latin typeface="Microsoft Uighur" panose="02000000000000000000" pitchFamily="2" charset="-78"/>
                <a:cs typeface="Microsoft Uighur" panose="02000000000000000000" pitchFamily="2" charset="-78"/>
                <a:sym typeface="IBM Plex Sans Arabic"/>
                <a:rtl/>
              </a:rPr>
              <a:t>بلوغ أهداف اليوم الأول</a:t>
            </a: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 باستخدام استراتيجية</a:t>
            </a:r>
            <a:r>
              <a:rPr lang="ar-MA" sz="6600" b="1" dirty="0">
                <a:solidFill>
                  <a:srgbClr val="000000"/>
                </a:solidFill>
                <a:latin typeface="Microsoft Uighur" panose="02000000000000000000" pitchFamily="2" charset="-78"/>
                <a:cs typeface="Microsoft Uighur" panose="02000000000000000000" pitchFamily="2" charset="-78"/>
                <a:sym typeface="IBM Plex Sans Arabic"/>
                <a:rtl/>
              </a:rPr>
              <a:t>: </a:t>
            </a:r>
            <a:r>
              <a:rPr lang="ar-MA" sz="6600" b="1" dirty="0">
                <a:solidFill>
                  <a:srgbClr val="000000"/>
                </a:solidFill>
                <a:latin typeface="Microsoft Uighur" panose="02000000000000000000" pitchFamily="2" charset="-78"/>
                <a:cs typeface="Microsoft Uighur" panose="02000000000000000000" pitchFamily="2" charset="-78"/>
                <a:rtl/>
              </a:rPr>
              <a:t> </a:t>
            </a:r>
            <a:r>
              <a:rPr lang="en-US" sz="6600" b="1" dirty="0">
                <a:solidFill>
                  <a:srgbClr val="000000"/>
                </a:solidFill>
                <a:latin typeface="Microsoft Uighur" panose="02000000000000000000" pitchFamily="2" charset="-78"/>
                <a:cs typeface="Microsoft Uighur" panose="02000000000000000000" pitchFamily="2" charset="-78"/>
                <a:sym typeface="IBM Plex Sans Arabic"/>
                <a:rtl/>
              </a:rPr>
              <a:t>K W L</a:t>
            </a: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                </a:t>
            </a:r>
            <a:endParaRPr lang="ar-EG" sz="5400" b="1" dirty="0">
              <a:solidFill>
                <a:srgbClr val="000000"/>
              </a:solidFill>
              <a:latin typeface="Microsoft Uighur" panose="02000000000000000000" pitchFamily="2" charset="-78"/>
              <a:cs typeface="Microsoft Uighur" panose="02000000000000000000" pitchFamily="2" charset="-78"/>
              <a:sym typeface="IBM Plex Sans Arabic"/>
              <a:rtl/>
            </a:endParaRPr>
          </a:p>
          <a:p>
            <a:pPr marL="397288" lvl="1" algn="r" rtl="1">
              <a:lnSpc>
                <a:spcPts val="5152"/>
              </a:lnSpc>
            </a:pPr>
            <a:r>
              <a:rPr lang="ar-MA" sz="5400" b="1" dirty="0">
                <a:solidFill>
                  <a:srgbClr val="000000"/>
                </a:solidFill>
                <a:latin typeface="Microsoft Uighur" panose="02000000000000000000" pitchFamily="2" charset="-78"/>
                <a:cs typeface="Microsoft Uighur" panose="02000000000000000000" pitchFamily="2" charset="-78"/>
                <a:sym typeface="IBM Plex Sans Arabic"/>
                <a:rtl/>
              </a:rPr>
              <a:t>3. </a:t>
            </a:r>
            <a:r>
              <a:rPr lang="ar-EG" sz="5400" b="1" dirty="0">
                <a:solidFill>
                  <a:srgbClr val="000000"/>
                </a:solidFill>
                <a:latin typeface="Microsoft Uighur" panose="02000000000000000000" pitchFamily="2" charset="-78"/>
                <a:cs typeface="Microsoft Uighur" panose="02000000000000000000" pitchFamily="2" charset="-78"/>
                <a:sym typeface="IBM Plex Sans Arabic"/>
                <a:rtl/>
              </a:rPr>
              <a:t>استشراف أهداف اليوم الثاني</a:t>
            </a:r>
          </a:p>
          <a:p>
            <a:pPr algn="r" rtl="1">
              <a:lnSpc>
                <a:spcPts val="5152"/>
              </a:lnSpc>
            </a:pPr>
            <a:endParaRPr lang="ar-EG" sz="54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 name="Rectangle 5">
            <a:extLst>
              <a:ext uri="{FF2B5EF4-FFF2-40B4-BE49-F238E27FC236}">
                <a16:creationId xmlns:a16="http://schemas.microsoft.com/office/drawing/2014/main" id="{CF4BC472-C1A1-C039-4BF9-17EAED76001D}"/>
              </a:ext>
            </a:extLst>
          </p:cNvPr>
          <p:cNvSpPr/>
          <p:nvPr/>
        </p:nvSpPr>
        <p:spPr>
          <a:xfrm>
            <a:off x="-152400" y="-73462"/>
            <a:ext cx="18669000" cy="230716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grpSp>
        <p:nvGrpSpPr>
          <p:cNvPr id="5" name="Group 9">
            <a:extLst>
              <a:ext uri="{FF2B5EF4-FFF2-40B4-BE49-F238E27FC236}">
                <a16:creationId xmlns:a16="http://schemas.microsoft.com/office/drawing/2014/main" id="{9EC9AE1E-A447-9090-5D9A-193A3154E7BD}"/>
              </a:ext>
            </a:extLst>
          </p:cNvPr>
          <p:cNvGrpSpPr/>
          <p:nvPr/>
        </p:nvGrpSpPr>
        <p:grpSpPr>
          <a:xfrm>
            <a:off x="9296400" y="3078787"/>
            <a:ext cx="6862239" cy="1461669"/>
            <a:chOff x="0" y="0"/>
            <a:chExt cx="1682935" cy="275651"/>
          </a:xfrm>
        </p:grpSpPr>
        <p:sp>
          <p:nvSpPr>
            <p:cNvPr id="7" name="Freeform 10">
              <a:extLst>
                <a:ext uri="{FF2B5EF4-FFF2-40B4-BE49-F238E27FC236}">
                  <a16:creationId xmlns:a16="http://schemas.microsoft.com/office/drawing/2014/main" id="{BBEA3A3A-C0C1-BA47-31B1-B981EFB44539}"/>
                </a:ext>
              </a:extLst>
            </p:cNvPr>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pPr algn="ctr"/>
              <a:r>
                <a:rPr lang="ar-EG" sz="7200" b="1" dirty="0">
                  <a:latin typeface="Microsoft Uighur" panose="02000000000000000000" pitchFamily="2" charset="-78"/>
                  <a:ea typeface="IBM Plex Sans Arabic Bold"/>
                  <a:cs typeface="Microsoft Uighur" panose="02000000000000000000" pitchFamily="2" charset="-78"/>
                  <a:sym typeface="IBM Plex Sans Arabic Bold"/>
                  <a:rtl/>
                </a:rPr>
                <a:t>اختتام أشغال اليوم الأول</a:t>
              </a:r>
            </a:p>
            <a:p>
              <a:endParaRPr lang="fr-FR" dirty="0"/>
            </a:p>
          </p:txBody>
        </p:sp>
        <p:sp>
          <p:nvSpPr>
            <p:cNvPr id="8" name="TextBox 11">
              <a:extLst>
                <a:ext uri="{FF2B5EF4-FFF2-40B4-BE49-F238E27FC236}">
                  <a16:creationId xmlns:a16="http://schemas.microsoft.com/office/drawing/2014/main" id="{FDB1D39E-882B-9414-8974-ED2E437BA846}"/>
                </a:ext>
              </a:extLst>
            </p:cNvPr>
            <p:cNvSpPr txBox="1"/>
            <p:nvPr/>
          </p:nvSpPr>
          <p:spPr>
            <a:xfrm>
              <a:off x="0" y="-47625"/>
              <a:ext cx="1682935" cy="323276"/>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F0F4FA"/>
            </a:gs>
            <a:gs pos="100000">
              <a:srgbClr val="FFFFFF"/>
            </a:gs>
          </a:gsLst>
          <a:lin ang="5400000" scaled="0"/>
        </a:gradFill>
        <a:effectLst/>
      </p:bgPr>
    </p:bg>
    <p:spTree>
      <p:nvGrpSpPr>
        <p:cNvPr id="1" name="">
          <a:extLst>
            <a:ext uri="{FF2B5EF4-FFF2-40B4-BE49-F238E27FC236}">
              <a16:creationId xmlns:a16="http://schemas.microsoft.com/office/drawing/2014/main" id="{5557A339-9539-E748-2B7F-49AC9462C328}"/>
            </a:ext>
          </a:extLst>
        </p:cNvPr>
        <p:cNvGrpSpPr/>
        <p:nvPr/>
      </p:nvGrpSpPr>
      <p:grpSpPr>
        <a:xfrm>
          <a:off x="0" y="0"/>
          <a:ext cx="0" cy="0"/>
          <a:chOff x="0" y="0"/>
          <a:chExt cx="0" cy="0"/>
        </a:xfrm>
      </p:grpSpPr>
      <p:sp>
        <p:nvSpPr>
          <p:cNvPr id="2" name="Freeform 25">
            <a:extLst>
              <a:ext uri="{FF2B5EF4-FFF2-40B4-BE49-F238E27FC236}">
                <a16:creationId xmlns:a16="http://schemas.microsoft.com/office/drawing/2014/main" id="{9D8A731D-757A-024D-62AF-D8CEFFEFFA18}"/>
              </a:ext>
            </a:extLst>
          </p:cNvPr>
          <p:cNvSpPr/>
          <p:nvPr/>
        </p:nvSpPr>
        <p:spPr>
          <a:xfrm>
            <a:off x="9989350" y="2102424"/>
            <a:ext cx="2906360" cy="1948126"/>
          </a:xfrm>
          <a:custGeom>
            <a:avLst/>
            <a:gdLst/>
            <a:ahLst/>
            <a:cxnLst/>
            <a:rect l="l" t="t" r="r" b="b"/>
            <a:pathLst>
              <a:path w="2474287" h="1722722">
                <a:moveTo>
                  <a:pt x="0" y="0"/>
                </a:moveTo>
                <a:lnTo>
                  <a:pt x="2474287" y="0"/>
                </a:lnTo>
                <a:lnTo>
                  <a:pt x="2474287" y="1722723"/>
                </a:lnTo>
                <a:lnTo>
                  <a:pt x="0" y="17227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12" name="Freeform 12">
            <a:extLst>
              <a:ext uri="{FF2B5EF4-FFF2-40B4-BE49-F238E27FC236}">
                <a16:creationId xmlns:a16="http://schemas.microsoft.com/office/drawing/2014/main" id="{72D4E858-93E0-FA18-CBA1-BD07F9609A8D}"/>
              </a:ext>
            </a:extLst>
          </p:cNvPr>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8" name="Group 18">
            <a:extLst>
              <a:ext uri="{FF2B5EF4-FFF2-40B4-BE49-F238E27FC236}">
                <a16:creationId xmlns:a16="http://schemas.microsoft.com/office/drawing/2014/main" id="{E05DF299-A372-FBDB-65BA-E8B964464242}"/>
              </a:ext>
            </a:extLst>
          </p:cNvPr>
          <p:cNvGrpSpPr/>
          <p:nvPr/>
        </p:nvGrpSpPr>
        <p:grpSpPr>
          <a:xfrm>
            <a:off x="-1789835" y="8417453"/>
            <a:ext cx="3297214" cy="2833543"/>
            <a:chOff x="0" y="0"/>
            <a:chExt cx="812800" cy="698500"/>
          </a:xfrm>
        </p:grpSpPr>
        <p:sp>
          <p:nvSpPr>
            <p:cNvPr id="19" name="Freeform 19">
              <a:extLst>
                <a:ext uri="{FF2B5EF4-FFF2-40B4-BE49-F238E27FC236}">
                  <a16:creationId xmlns:a16="http://schemas.microsoft.com/office/drawing/2014/main" id="{28CC75BD-79BC-BD3B-543C-FFF2D8A97B7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0" name="TextBox 20">
              <a:extLst>
                <a:ext uri="{FF2B5EF4-FFF2-40B4-BE49-F238E27FC236}">
                  <a16:creationId xmlns:a16="http://schemas.microsoft.com/office/drawing/2014/main" id="{2E5BF9EC-FD2D-D5D0-140B-E5A954A0F80D}"/>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a:extLst>
              <a:ext uri="{FF2B5EF4-FFF2-40B4-BE49-F238E27FC236}">
                <a16:creationId xmlns:a16="http://schemas.microsoft.com/office/drawing/2014/main" id="{CB866F23-D194-ED85-06BE-95031196D0CE}"/>
              </a:ext>
            </a:extLst>
          </p:cNvPr>
          <p:cNvSpPr/>
          <p:nvPr/>
        </p:nvSpPr>
        <p:spPr>
          <a:xfrm rot="-10800000">
            <a:off x="5292960" y="-91594"/>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3" name="Freeform 23">
            <a:extLst>
              <a:ext uri="{FF2B5EF4-FFF2-40B4-BE49-F238E27FC236}">
                <a16:creationId xmlns:a16="http://schemas.microsoft.com/office/drawing/2014/main" id="{E43EB88C-3CB4-D034-A06C-CD418112122B}"/>
              </a:ext>
            </a:extLst>
          </p:cNvPr>
          <p:cNvSpPr/>
          <p:nvPr/>
        </p:nvSpPr>
        <p:spPr>
          <a:xfrm>
            <a:off x="5577091" y="2416716"/>
            <a:ext cx="2474287" cy="1722722"/>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25" name="Freeform 25">
            <a:extLst>
              <a:ext uri="{FF2B5EF4-FFF2-40B4-BE49-F238E27FC236}">
                <a16:creationId xmlns:a16="http://schemas.microsoft.com/office/drawing/2014/main" id="{EA35FB2F-14CD-DC9B-CD30-39D66E39591B}"/>
              </a:ext>
            </a:extLst>
          </p:cNvPr>
          <p:cNvSpPr/>
          <p:nvPr/>
        </p:nvSpPr>
        <p:spPr>
          <a:xfrm>
            <a:off x="14375903" y="1981334"/>
            <a:ext cx="2906360" cy="1948126"/>
          </a:xfrm>
          <a:custGeom>
            <a:avLst/>
            <a:gdLst/>
            <a:ahLst/>
            <a:cxnLst/>
            <a:rect l="l" t="t" r="r" b="b"/>
            <a:pathLst>
              <a:path w="2474287" h="1722722">
                <a:moveTo>
                  <a:pt x="0" y="0"/>
                </a:moveTo>
                <a:lnTo>
                  <a:pt x="2474287" y="0"/>
                </a:lnTo>
                <a:lnTo>
                  <a:pt x="2474287" y="1722723"/>
                </a:lnTo>
                <a:lnTo>
                  <a:pt x="0" y="17227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6" name="Freeform 26">
            <a:extLst>
              <a:ext uri="{FF2B5EF4-FFF2-40B4-BE49-F238E27FC236}">
                <a16:creationId xmlns:a16="http://schemas.microsoft.com/office/drawing/2014/main" id="{04C234C8-5FC6-AF40-3651-AB521FA6E12B}"/>
              </a:ext>
            </a:extLst>
          </p:cNvPr>
          <p:cNvSpPr/>
          <p:nvPr/>
        </p:nvSpPr>
        <p:spPr>
          <a:xfrm>
            <a:off x="1058430" y="2416716"/>
            <a:ext cx="2474287" cy="1722722"/>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7" name="Freeform 27">
            <a:extLst>
              <a:ext uri="{FF2B5EF4-FFF2-40B4-BE49-F238E27FC236}">
                <a16:creationId xmlns:a16="http://schemas.microsoft.com/office/drawing/2014/main" id="{B66988A4-E912-B069-3381-960CE4436CBC}"/>
              </a:ext>
            </a:extLst>
          </p:cNvPr>
          <p:cNvSpPr/>
          <p:nvPr/>
        </p:nvSpPr>
        <p:spPr>
          <a:xfrm rot="-10800000">
            <a:off x="5534789" y="2041542"/>
            <a:ext cx="2580687" cy="767754"/>
          </a:xfrm>
          <a:custGeom>
            <a:avLst/>
            <a:gdLst/>
            <a:ahLst/>
            <a:cxnLst/>
            <a:rect l="l" t="t" r="r" b="b"/>
            <a:pathLst>
              <a:path w="2580687" h="767754">
                <a:moveTo>
                  <a:pt x="0" y="0"/>
                </a:moveTo>
                <a:lnTo>
                  <a:pt x="2580687" y="0"/>
                </a:lnTo>
                <a:lnTo>
                  <a:pt x="2580687"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8" name="Freeform 28">
            <a:extLst>
              <a:ext uri="{FF2B5EF4-FFF2-40B4-BE49-F238E27FC236}">
                <a16:creationId xmlns:a16="http://schemas.microsoft.com/office/drawing/2014/main" id="{D063CDBE-76D6-3980-F9DE-CFB988402EF4}"/>
              </a:ext>
            </a:extLst>
          </p:cNvPr>
          <p:cNvSpPr/>
          <p:nvPr/>
        </p:nvSpPr>
        <p:spPr>
          <a:xfrm rot="-10800000">
            <a:off x="10372888" y="1635835"/>
            <a:ext cx="2580687" cy="767754"/>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29" name="Freeform 29">
            <a:extLst>
              <a:ext uri="{FF2B5EF4-FFF2-40B4-BE49-F238E27FC236}">
                <a16:creationId xmlns:a16="http://schemas.microsoft.com/office/drawing/2014/main" id="{FC36EC81-829B-99D6-0E80-5E23999C0236}"/>
              </a:ext>
            </a:extLst>
          </p:cNvPr>
          <p:cNvSpPr/>
          <p:nvPr/>
        </p:nvSpPr>
        <p:spPr>
          <a:xfrm rot="-10800000">
            <a:off x="14777603" y="1639883"/>
            <a:ext cx="2580687" cy="767754"/>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31" name="Freeform 31">
            <a:extLst>
              <a:ext uri="{FF2B5EF4-FFF2-40B4-BE49-F238E27FC236}">
                <a16:creationId xmlns:a16="http://schemas.microsoft.com/office/drawing/2014/main" id="{C48252ED-4F46-F627-B3A5-7D94BCCB9CBC}"/>
              </a:ext>
            </a:extLst>
          </p:cNvPr>
          <p:cNvSpPr/>
          <p:nvPr/>
        </p:nvSpPr>
        <p:spPr>
          <a:xfrm rot="-10800000">
            <a:off x="1023394" y="2041542"/>
            <a:ext cx="2580687" cy="767754"/>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grpSp>
        <p:nvGrpSpPr>
          <p:cNvPr id="32" name="Group 32">
            <a:extLst>
              <a:ext uri="{FF2B5EF4-FFF2-40B4-BE49-F238E27FC236}">
                <a16:creationId xmlns:a16="http://schemas.microsoft.com/office/drawing/2014/main" id="{C54B38F3-0D7D-D685-A567-D4303C081A04}"/>
              </a:ext>
            </a:extLst>
          </p:cNvPr>
          <p:cNvGrpSpPr/>
          <p:nvPr/>
        </p:nvGrpSpPr>
        <p:grpSpPr>
          <a:xfrm>
            <a:off x="264655" y="4566881"/>
            <a:ext cx="17740398" cy="5373663"/>
            <a:chOff x="0" y="0"/>
            <a:chExt cx="3972220" cy="690712"/>
          </a:xfrm>
        </p:grpSpPr>
        <p:sp>
          <p:nvSpPr>
            <p:cNvPr id="33" name="Freeform 33">
              <a:extLst>
                <a:ext uri="{FF2B5EF4-FFF2-40B4-BE49-F238E27FC236}">
                  <a16:creationId xmlns:a16="http://schemas.microsoft.com/office/drawing/2014/main" id="{8F3D1D2A-8367-0E7A-CD2D-148D9C6CF3DC}"/>
                </a:ext>
              </a:extLst>
            </p:cNvPr>
            <p:cNvSpPr/>
            <p:nvPr/>
          </p:nvSpPr>
          <p:spPr>
            <a:xfrm>
              <a:off x="0" y="0"/>
              <a:ext cx="3972220" cy="690712"/>
            </a:xfrm>
            <a:custGeom>
              <a:avLst/>
              <a:gdLst/>
              <a:ahLst/>
              <a:cxnLst/>
              <a:rect l="l" t="t" r="r" b="b"/>
              <a:pathLst>
                <a:path w="3972220" h="690712">
                  <a:moveTo>
                    <a:pt x="0" y="0"/>
                  </a:moveTo>
                  <a:lnTo>
                    <a:pt x="3972220" y="0"/>
                  </a:lnTo>
                  <a:lnTo>
                    <a:pt x="3972220" y="690712"/>
                  </a:lnTo>
                  <a:lnTo>
                    <a:pt x="0" y="690712"/>
                  </a:lnTo>
                  <a:close/>
                </a:path>
              </a:pathLst>
            </a:custGeom>
            <a:solidFill>
              <a:srgbClr val="F8FAFF"/>
            </a:solidFill>
            <a:ln w="9525" cap="sq">
              <a:solidFill>
                <a:srgbClr val="000000"/>
              </a:solidFill>
              <a:prstDash val="dash"/>
              <a:miter/>
            </a:ln>
          </p:spPr>
          <p:txBody>
            <a:bodyPr/>
            <a:lstStyle/>
            <a:p>
              <a:endParaRPr lang="fr-FR" sz="3600" b="1">
                <a:latin typeface="Microsoft Uighur" panose="02000000000000000000" pitchFamily="2" charset="-78"/>
                <a:cs typeface="Microsoft Uighur" panose="02000000000000000000" pitchFamily="2" charset="-78"/>
              </a:endParaRPr>
            </a:p>
          </p:txBody>
        </p:sp>
        <p:sp>
          <p:nvSpPr>
            <p:cNvPr id="34" name="TextBox 34">
              <a:extLst>
                <a:ext uri="{FF2B5EF4-FFF2-40B4-BE49-F238E27FC236}">
                  <a16:creationId xmlns:a16="http://schemas.microsoft.com/office/drawing/2014/main" id="{BABD455C-3B0C-D312-9F53-0D5285705541}"/>
                </a:ext>
              </a:extLst>
            </p:cNvPr>
            <p:cNvSpPr txBox="1"/>
            <p:nvPr/>
          </p:nvSpPr>
          <p:spPr>
            <a:xfrm>
              <a:off x="0" y="-47625"/>
              <a:ext cx="3972220" cy="738337"/>
            </a:xfrm>
            <a:prstGeom prst="rect">
              <a:avLst/>
            </a:prstGeom>
          </p:spPr>
          <p:txBody>
            <a:bodyPr lIns="50800" tIns="50800" rIns="50800" bIns="50800" rtlCol="0" anchor="ctr"/>
            <a:lstStyle/>
            <a:p>
              <a:pPr algn="ctr">
                <a:lnSpc>
                  <a:spcPts val="3662"/>
                </a:lnSpc>
              </a:pPr>
              <a:endParaRPr sz="3200" b="1">
                <a:latin typeface="Microsoft Uighur" panose="02000000000000000000" pitchFamily="2" charset="-78"/>
                <a:cs typeface="Microsoft Uighur" panose="02000000000000000000" pitchFamily="2" charset="-78"/>
              </a:endParaRPr>
            </a:p>
          </p:txBody>
        </p:sp>
      </p:grpSp>
      <p:sp>
        <p:nvSpPr>
          <p:cNvPr id="35" name="Freeform 35">
            <a:extLst>
              <a:ext uri="{FF2B5EF4-FFF2-40B4-BE49-F238E27FC236}">
                <a16:creationId xmlns:a16="http://schemas.microsoft.com/office/drawing/2014/main" id="{043FBFDC-A802-363D-0C17-9B8C6A13D3A1}"/>
              </a:ext>
            </a:extLst>
          </p:cNvPr>
          <p:cNvSpPr/>
          <p:nvPr/>
        </p:nvSpPr>
        <p:spPr>
          <a:xfrm rot="-10800000">
            <a:off x="264655" y="4379329"/>
            <a:ext cx="4625788" cy="655320"/>
          </a:xfrm>
          <a:custGeom>
            <a:avLst/>
            <a:gdLst/>
            <a:ahLst/>
            <a:cxnLst/>
            <a:rect l="l" t="t" r="r" b="b"/>
            <a:pathLst>
              <a:path w="4625788" h="655320">
                <a:moveTo>
                  <a:pt x="0" y="0"/>
                </a:moveTo>
                <a:lnTo>
                  <a:pt x="4625789" y="0"/>
                </a:lnTo>
                <a:lnTo>
                  <a:pt x="4625789" y="655320"/>
                </a:lnTo>
                <a:lnTo>
                  <a:pt x="0" y="65532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36" name="TextBox 36">
            <a:extLst>
              <a:ext uri="{FF2B5EF4-FFF2-40B4-BE49-F238E27FC236}">
                <a16:creationId xmlns:a16="http://schemas.microsoft.com/office/drawing/2014/main" id="{60D8920E-85CE-FDE0-43EE-B2E5F0F2A2EF}"/>
              </a:ext>
            </a:extLst>
          </p:cNvPr>
          <p:cNvSpPr txBox="1"/>
          <p:nvPr/>
        </p:nvSpPr>
        <p:spPr>
          <a:xfrm>
            <a:off x="7340359" y="545427"/>
            <a:ext cx="3557393" cy="910506"/>
          </a:xfrm>
          <a:prstGeom prst="rect">
            <a:avLst/>
          </a:prstGeom>
        </p:spPr>
        <p:txBody>
          <a:bodyPr lIns="0" tIns="0" rIns="0" bIns="0" rtlCol="0" anchor="t">
            <a:spAutoFit/>
          </a:bodyPr>
          <a:lstStyle/>
          <a:p>
            <a:pPr algn="ctr" rtl="1">
              <a:lnSpc>
                <a:spcPts val="7098"/>
              </a:lnSpc>
              <a:spcBef>
                <a:spcPct val="0"/>
              </a:spcBef>
            </a:pP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تقنية </a:t>
            </a:r>
            <a:r>
              <a:rPr lang="fr-FR"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KWL</a:t>
            </a:r>
            <a:endPar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37" name="TextBox 37">
            <a:extLst>
              <a:ext uri="{FF2B5EF4-FFF2-40B4-BE49-F238E27FC236}">
                <a16:creationId xmlns:a16="http://schemas.microsoft.com/office/drawing/2014/main" id="{70C049A0-5384-407B-5467-65F05FE7E36B}"/>
              </a:ext>
            </a:extLst>
          </p:cNvPr>
          <p:cNvSpPr txBox="1"/>
          <p:nvPr/>
        </p:nvSpPr>
        <p:spPr>
          <a:xfrm>
            <a:off x="5903795" y="2205058"/>
            <a:ext cx="1835408" cy="509755"/>
          </a:xfrm>
          <a:prstGeom prst="rect">
            <a:avLst/>
          </a:prstGeom>
        </p:spPr>
        <p:txBody>
          <a:bodyPr wrap="square" lIns="0" tIns="0" rIns="0" bIns="0" rtlCol="0" anchor="t">
            <a:spAutoFit/>
          </a:bodyPr>
          <a:lstStyle/>
          <a:p>
            <a:pPr algn="ctr" rtl="1">
              <a:lnSpc>
                <a:spcPts val="3662"/>
              </a:lnSpc>
              <a:spcBef>
                <a:spcPct val="0"/>
              </a:spcBef>
            </a:pPr>
            <a:r>
              <a:rPr lang="ar-EG"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شكل العمل</a:t>
            </a:r>
          </a:p>
        </p:txBody>
      </p:sp>
      <p:sp>
        <p:nvSpPr>
          <p:cNvPr id="38" name="TextBox 38">
            <a:extLst>
              <a:ext uri="{FF2B5EF4-FFF2-40B4-BE49-F238E27FC236}">
                <a16:creationId xmlns:a16="http://schemas.microsoft.com/office/drawing/2014/main" id="{9F46AAA1-DD5A-0CB7-8306-110868102171}"/>
              </a:ext>
            </a:extLst>
          </p:cNvPr>
          <p:cNvSpPr txBox="1"/>
          <p:nvPr/>
        </p:nvSpPr>
        <p:spPr>
          <a:xfrm>
            <a:off x="10741894" y="1799351"/>
            <a:ext cx="1835408" cy="509755"/>
          </a:xfrm>
          <a:prstGeom prst="rect">
            <a:avLst/>
          </a:prstGeom>
        </p:spPr>
        <p:txBody>
          <a:bodyPr lIns="0" tIns="0" rIns="0" bIns="0" rtlCol="0" anchor="t">
            <a:spAutoFit/>
          </a:bodyPr>
          <a:lstStyle/>
          <a:p>
            <a:pPr algn="ctr" rtl="1">
              <a:lnSpc>
                <a:spcPts val="3662"/>
              </a:lnSpc>
              <a:spcBef>
                <a:spcPct val="0"/>
              </a:spcBef>
            </a:pPr>
            <a:r>
              <a:rPr lang="ar-EG"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الوسائل</a:t>
            </a:r>
          </a:p>
        </p:txBody>
      </p:sp>
      <p:sp>
        <p:nvSpPr>
          <p:cNvPr id="39" name="TextBox 39">
            <a:extLst>
              <a:ext uri="{FF2B5EF4-FFF2-40B4-BE49-F238E27FC236}">
                <a16:creationId xmlns:a16="http://schemas.microsoft.com/office/drawing/2014/main" id="{A4BCF503-34FF-0B37-713A-54DEDC6C0A46}"/>
              </a:ext>
            </a:extLst>
          </p:cNvPr>
          <p:cNvSpPr txBox="1"/>
          <p:nvPr/>
        </p:nvSpPr>
        <p:spPr>
          <a:xfrm>
            <a:off x="15146610" y="1803399"/>
            <a:ext cx="1835408" cy="509755"/>
          </a:xfrm>
          <a:prstGeom prst="rect">
            <a:avLst/>
          </a:prstGeom>
        </p:spPr>
        <p:txBody>
          <a:bodyPr lIns="0" tIns="0" rIns="0" bIns="0" rtlCol="0" anchor="t">
            <a:spAutoFit/>
          </a:bodyPr>
          <a:lstStyle/>
          <a:p>
            <a:pPr algn="ctr" rtl="1">
              <a:lnSpc>
                <a:spcPts val="3662"/>
              </a:lnSpc>
              <a:spcBef>
                <a:spcPct val="0"/>
              </a:spcBef>
            </a:pPr>
            <a:r>
              <a:rPr lang="ar-EG" sz="40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اسم النشاط</a:t>
            </a:r>
          </a:p>
        </p:txBody>
      </p:sp>
      <p:sp>
        <p:nvSpPr>
          <p:cNvPr id="40" name="TextBox 40">
            <a:extLst>
              <a:ext uri="{FF2B5EF4-FFF2-40B4-BE49-F238E27FC236}">
                <a16:creationId xmlns:a16="http://schemas.microsoft.com/office/drawing/2014/main" id="{6B00C909-FFF8-EC3D-348E-DE53C6A159E0}"/>
              </a:ext>
            </a:extLst>
          </p:cNvPr>
          <p:cNvSpPr txBox="1"/>
          <p:nvPr/>
        </p:nvSpPr>
        <p:spPr>
          <a:xfrm>
            <a:off x="14500745" y="2267467"/>
            <a:ext cx="2580687" cy="1661993"/>
          </a:xfrm>
          <a:prstGeom prst="rect">
            <a:avLst/>
          </a:prstGeom>
        </p:spPr>
        <p:txBody>
          <a:bodyPr wrap="square" lIns="0" tIns="0" rIns="0" bIns="0" rtlCol="0" anchor="t">
            <a:spAutoFit/>
          </a:bodyPr>
          <a:lstStyle/>
          <a:p>
            <a:pPr marL="457200" indent="-457200" algn="r" rtl="1">
              <a:spcBef>
                <a:spcPct val="0"/>
              </a:spcBef>
              <a:buFont typeface="Arial" panose="020B0604020202020204" pitchFamily="34" charset="0"/>
              <a:buChar char="•"/>
            </a:pPr>
            <a:r>
              <a:rPr lang="ar-SA"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أعرف</a:t>
            </a:r>
          </a:p>
          <a:p>
            <a:pPr marL="457200" indent="-457200" algn="r" rtl="1">
              <a:spcBef>
                <a:spcPct val="0"/>
              </a:spcBef>
              <a:buFont typeface="Arial" panose="020B0604020202020204" pitchFamily="34" charset="0"/>
              <a:buChar char="•"/>
            </a:pPr>
            <a:r>
              <a:rPr lang="ar-SA"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أريد أن أعرف</a:t>
            </a:r>
          </a:p>
          <a:p>
            <a:pPr marL="457200" indent="-457200" algn="r" rtl="1">
              <a:spcBef>
                <a:spcPct val="0"/>
              </a:spcBef>
              <a:buFont typeface="Arial" panose="020B0604020202020204" pitchFamily="34" charset="0"/>
              <a:buChar char="•"/>
            </a:pPr>
            <a:r>
              <a:rPr lang="ar-SA"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تعلمت</a:t>
            </a:r>
            <a:endPar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1" name="TextBox 41">
            <a:extLst>
              <a:ext uri="{FF2B5EF4-FFF2-40B4-BE49-F238E27FC236}">
                <a16:creationId xmlns:a16="http://schemas.microsoft.com/office/drawing/2014/main" id="{2D8E5E34-4EC8-6FE3-76E4-3F63E0EBA133}"/>
              </a:ext>
            </a:extLst>
          </p:cNvPr>
          <p:cNvSpPr txBox="1"/>
          <p:nvPr/>
        </p:nvSpPr>
        <p:spPr>
          <a:xfrm>
            <a:off x="10524826" y="2513752"/>
            <a:ext cx="1835408" cy="968855"/>
          </a:xfrm>
          <a:prstGeom prst="rect">
            <a:avLst/>
          </a:prstGeom>
        </p:spPr>
        <p:txBody>
          <a:bodyPr lIns="0" tIns="0" rIns="0" bIns="0" rtlCol="0" anchor="t">
            <a:spAutoFit/>
          </a:bodyPr>
          <a:lstStyle/>
          <a:p>
            <a:pPr algn="ctr" rtl="1">
              <a:lnSpc>
                <a:spcPts val="3662"/>
              </a:lnSpc>
              <a:spcBef>
                <a:spcPct val="0"/>
              </a:spcBef>
            </a:pPr>
            <a:r>
              <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ورقة كبيرة</a:t>
            </a:r>
          </a:p>
          <a:p>
            <a:pPr algn="ctr" rtl="1">
              <a:lnSpc>
                <a:spcPts val="3662"/>
              </a:lnSpc>
              <a:spcBef>
                <a:spcPct val="0"/>
              </a:spcBef>
            </a:pPr>
            <a:r>
              <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أوراق صغيرة</a:t>
            </a:r>
          </a:p>
        </p:txBody>
      </p:sp>
      <p:sp>
        <p:nvSpPr>
          <p:cNvPr id="42" name="TextBox 42">
            <a:extLst>
              <a:ext uri="{FF2B5EF4-FFF2-40B4-BE49-F238E27FC236}">
                <a16:creationId xmlns:a16="http://schemas.microsoft.com/office/drawing/2014/main" id="{61A10F60-91BF-E9A1-0B65-ECDDBD20F493}"/>
              </a:ext>
            </a:extLst>
          </p:cNvPr>
          <p:cNvSpPr txBox="1"/>
          <p:nvPr/>
        </p:nvSpPr>
        <p:spPr>
          <a:xfrm>
            <a:off x="6002918" y="3050054"/>
            <a:ext cx="1835408" cy="494366"/>
          </a:xfrm>
          <a:prstGeom prst="rect">
            <a:avLst/>
          </a:prstGeom>
        </p:spPr>
        <p:txBody>
          <a:bodyPr lIns="0" tIns="0" rIns="0" bIns="0" rtlCol="0" anchor="t">
            <a:spAutoFit/>
          </a:bodyPr>
          <a:lstStyle/>
          <a:p>
            <a:pPr algn="ctr" rtl="1">
              <a:lnSpc>
                <a:spcPts val="3662"/>
              </a:lnSpc>
              <a:spcBef>
                <a:spcPct val="0"/>
              </a:spcBef>
            </a:pPr>
            <a:r>
              <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فردي</a:t>
            </a:r>
          </a:p>
        </p:txBody>
      </p:sp>
      <p:sp>
        <p:nvSpPr>
          <p:cNvPr id="43" name="TextBox 43">
            <a:extLst>
              <a:ext uri="{FF2B5EF4-FFF2-40B4-BE49-F238E27FC236}">
                <a16:creationId xmlns:a16="http://schemas.microsoft.com/office/drawing/2014/main" id="{34577EFD-994D-8D86-B84F-514E6CF9CFE5}"/>
              </a:ext>
            </a:extLst>
          </p:cNvPr>
          <p:cNvSpPr txBox="1"/>
          <p:nvPr/>
        </p:nvSpPr>
        <p:spPr>
          <a:xfrm>
            <a:off x="1392400" y="2205058"/>
            <a:ext cx="1835408" cy="509755"/>
          </a:xfrm>
          <a:prstGeom prst="rect">
            <a:avLst/>
          </a:prstGeom>
        </p:spPr>
        <p:txBody>
          <a:bodyPr lIns="0" tIns="0" rIns="0" bIns="0" rtlCol="0" anchor="t">
            <a:spAutoFit/>
          </a:bodyPr>
          <a:lstStyle/>
          <a:p>
            <a:pPr algn="ctr" rtl="1">
              <a:lnSpc>
                <a:spcPts val="3662"/>
              </a:lnSpc>
              <a:spcBef>
                <a:spcPct val="0"/>
              </a:spcBef>
            </a:pPr>
            <a:r>
              <a:rPr lang="ar-EG" sz="40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مدة النشاط</a:t>
            </a:r>
          </a:p>
        </p:txBody>
      </p:sp>
      <p:sp>
        <p:nvSpPr>
          <p:cNvPr id="44" name="TextBox 44">
            <a:extLst>
              <a:ext uri="{FF2B5EF4-FFF2-40B4-BE49-F238E27FC236}">
                <a16:creationId xmlns:a16="http://schemas.microsoft.com/office/drawing/2014/main" id="{F5A3B748-EC9C-0954-C923-D24CF672FD78}"/>
              </a:ext>
            </a:extLst>
          </p:cNvPr>
          <p:cNvSpPr txBox="1"/>
          <p:nvPr/>
        </p:nvSpPr>
        <p:spPr>
          <a:xfrm>
            <a:off x="1484257" y="3050054"/>
            <a:ext cx="1835408" cy="494366"/>
          </a:xfrm>
          <a:prstGeom prst="rect">
            <a:avLst/>
          </a:prstGeom>
        </p:spPr>
        <p:txBody>
          <a:bodyPr lIns="0" tIns="0" rIns="0" bIns="0" rtlCol="0" anchor="t">
            <a:spAutoFit/>
          </a:bodyPr>
          <a:lstStyle/>
          <a:p>
            <a:pPr algn="ctr" rtl="1">
              <a:lnSpc>
                <a:spcPts val="3662"/>
              </a:lnSpc>
              <a:spcBef>
                <a:spcPct val="0"/>
              </a:spcBef>
            </a:pPr>
            <a:r>
              <a:rPr lang="ar-SA"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10 د</a:t>
            </a:r>
            <a:endPar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5" name="TextBox 45">
            <a:extLst>
              <a:ext uri="{FF2B5EF4-FFF2-40B4-BE49-F238E27FC236}">
                <a16:creationId xmlns:a16="http://schemas.microsoft.com/office/drawing/2014/main" id="{81A96D0F-9F38-1166-44FD-CAED6A0A8AF7}"/>
              </a:ext>
            </a:extLst>
          </p:cNvPr>
          <p:cNvSpPr txBox="1"/>
          <p:nvPr/>
        </p:nvSpPr>
        <p:spPr>
          <a:xfrm>
            <a:off x="1136299" y="4473411"/>
            <a:ext cx="1835408" cy="563616"/>
          </a:xfrm>
          <a:prstGeom prst="rect">
            <a:avLst/>
          </a:prstGeom>
        </p:spPr>
        <p:txBody>
          <a:bodyPr lIns="0" tIns="0" rIns="0" bIns="0" rtlCol="0" anchor="t">
            <a:spAutoFit/>
          </a:bodyPr>
          <a:lstStyle/>
          <a:p>
            <a:pPr algn="ctr" rtl="1">
              <a:lnSpc>
                <a:spcPts val="4082"/>
              </a:lnSpc>
              <a:spcBef>
                <a:spcPct val="0"/>
              </a:spcBef>
            </a:pPr>
            <a:r>
              <a:rPr lang="ar-EG" sz="4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سير النشاط</a:t>
            </a:r>
          </a:p>
        </p:txBody>
      </p:sp>
      <p:sp>
        <p:nvSpPr>
          <p:cNvPr id="46" name="TextBox 46">
            <a:extLst>
              <a:ext uri="{FF2B5EF4-FFF2-40B4-BE49-F238E27FC236}">
                <a16:creationId xmlns:a16="http://schemas.microsoft.com/office/drawing/2014/main" id="{06C16DA5-53BC-2458-59AA-4269C752FE81}"/>
              </a:ext>
            </a:extLst>
          </p:cNvPr>
          <p:cNvSpPr txBox="1"/>
          <p:nvPr/>
        </p:nvSpPr>
        <p:spPr>
          <a:xfrm>
            <a:off x="-304800" y="4515071"/>
            <a:ext cx="18197057" cy="5957400"/>
          </a:xfrm>
          <a:prstGeom prst="rect">
            <a:avLst/>
          </a:prstGeom>
        </p:spPr>
        <p:txBody>
          <a:bodyPr wrap="square" lIns="0" tIns="0" rIns="0" bIns="0" rtlCol="0" anchor="t">
            <a:spAutoFit/>
          </a:bodyPr>
          <a:lstStyle/>
          <a:p>
            <a:pPr algn="r" rtl="1"/>
            <a:r>
              <a:rPr lang="ar-MA" sz="3200" b="1" dirty="0">
                <a:solidFill>
                  <a:srgbClr val="FF0000"/>
                </a:solidFill>
                <a:latin typeface="Microsoft Uighur" panose="02000000000000000000" pitchFamily="2" charset="-78"/>
                <a:cs typeface="Microsoft Uighur" panose="02000000000000000000" pitchFamily="2" charset="-78"/>
              </a:rPr>
              <a:t>البطاقة  الأولى: ما كنت أعرف </a:t>
            </a:r>
            <a:r>
              <a:rPr lang="fr-FR" sz="3200" b="1" dirty="0">
                <a:solidFill>
                  <a:srgbClr val="FF0000"/>
                </a:solidFill>
                <a:latin typeface="Microsoft Uighur" panose="02000000000000000000" pitchFamily="2" charset="-78"/>
                <a:cs typeface="Microsoft Uighur" panose="02000000000000000000" pitchFamily="2" charset="-78"/>
              </a:rPr>
              <a:t>K</a:t>
            </a:r>
            <a:endParaRPr lang="fr-MA" sz="3200" b="1" dirty="0">
              <a:solidFill>
                <a:srgbClr val="FF0000"/>
              </a:solidFill>
              <a:latin typeface="Microsoft Uighur" panose="02000000000000000000" pitchFamily="2" charset="-78"/>
              <a:cs typeface="Microsoft Uighur" panose="02000000000000000000" pitchFamily="2" charset="-78"/>
            </a:endParaRPr>
          </a:p>
          <a:p>
            <a:pPr algn="r" rtl="1"/>
            <a:r>
              <a:rPr lang="ar-MA" sz="3200" b="1" u="sng" dirty="0">
                <a:latin typeface="Microsoft Uighur" panose="02000000000000000000" pitchFamily="2" charset="-78"/>
                <a:cs typeface="Microsoft Uighur" panose="02000000000000000000" pitchFamily="2" charset="-78"/>
              </a:rPr>
              <a:t>الهدف: </a:t>
            </a:r>
            <a:r>
              <a:rPr lang="ar-MA" sz="3200" b="1" dirty="0">
                <a:latin typeface="Microsoft Uighur" panose="02000000000000000000" pitchFamily="2" charset="-78"/>
                <a:cs typeface="Microsoft Uighur" panose="02000000000000000000" pitchFamily="2" charset="-78"/>
              </a:rPr>
              <a:t>استخراج التمثلات والمعلومات التي كانت لدى الأساتذة حول موضوع الورشة.</a:t>
            </a:r>
          </a:p>
          <a:p>
            <a:pPr algn="r" rtl="1"/>
            <a:r>
              <a:rPr lang="ar-MA" sz="3200" b="1" u="sng" dirty="0">
                <a:latin typeface="Microsoft Uighur" panose="02000000000000000000" pitchFamily="2" charset="-78"/>
                <a:cs typeface="Microsoft Uighur" panose="02000000000000000000" pitchFamily="2" charset="-78"/>
              </a:rPr>
              <a:t>دورك كمنشط: </a:t>
            </a:r>
            <a:r>
              <a:rPr lang="ar-MA" sz="3200" b="1" dirty="0">
                <a:latin typeface="Microsoft Uighur" panose="02000000000000000000" pitchFamily="2" charset="-78"/>
                <a:cs typeface="Microsoft Uighur" panose="02000000000000000000" pitchFamily="2" charset="-78"/>
              </a:rPr>
              <a:t>اطلب منهم تدوين ما كانوا يعرفونه عن الموضوع (حتى لو كانت معلومات بسيطة). هذا يساعدك على تحديد ما إذا ساهمت الورشة في تصحيح التمثلات.</a:t>
            </a:r>
          </a:p>
          <a:p>
            <a:pPr algn="r" rtl="1"/>
            <a:r>
              <a:rPr lang="ar-MA" sz="3200" b="1" dirty="0">
                <a:solidFill>
                  <a:srgbClr val="FF0000"/>
                </a:solidFill>
                <a:latin typeface="Microsoft Uighur" panose="02000000000000000000" pitchFamily="2" charset="-78"/>
                <a:cs typeface="Microsoft Uighur" panose="02000000000000000000" pitchFamily="2" charset="-78"/>
              </a:rPr>
              <a:t>البطاقة الثانية: ما أريد معرفته</a:t>
            </a:r>
            <a:r>
              <a:rPr lang="fr-MA" sz="3200" b="1" dirty="0">
                <a:solidFill>
                  <a:srgbClr val="FF0000"/>
                </a:solidFill>
                <a:latin typeface="Microsoft Uighur" panose="02000000000000000000" pitchFamily="2" charset="-78"/>
                <a:cs typeface="Microsoft Uighur" panose="02000000000000000000" pitchFamily="2" charset="-78"/>
              </a:rPr>
              <a:t>W </a:t>
            </a:r>
          </a:p>
          <a:p>
            <a:pPr algn="r" rtl="1"/>
            <a:r>
              <a:rPr lang="ar-MA" sz="3200" b="1" u="sng" dirty="0">
                <a:latin typeface="Microsoft Uighur" panose="02000000000000000000" pitchFamily="2" charset="-78"/>
                <a:cs typeface="Microsoft Uighur" panose="02000000000000000000" pitchFamily="2" charset="-78"/>
              </a:rPr>
              <a:t>الهدف: </a:t>
            </a:r>
            <a:r>
              <a:rPr lang="ar-MA" sz="3200" b="1" dirty="0">
                <a:latin typeface="Microsoft Uighur" panose="02000000000000000000" pitchFamily="2" charset="-78"/>
                <a:cs typeface="Microsoft Uighur" panose="02000000000000000000" pitchFamily="2" charset="-78"/>
              </a:rPr>
              <a:t>تحويل المشارك من "متلقٍ" إلى "باحث".</a:t>
            </a:r>
          </a:p>
          <a:p>
            <a:pPr algn="r" rtl="1"/>
            <a:r>
              <a:rPr lang="ar-MA" sz="3200" b="1" u="sng" dirty="0">
                <a:latin typeface="Microsoft Uighur" panose="02000000000000000000" pitchFamily="2" charset="-78"/>
                <a:cs typeface="Microsoft Uighur" panose="02000000000000000000" pitchFamily="2" charset="-78"/>
              </a:rPr>
              <a:t>دورك كمنشط: </a:t>
            </a:r>
            <a:r>
              <a:rPr lang="ar-MA" sz="3200" b="1" dirty="0">
                <a:latin typeface="Microsoft Uighur" panose="02000000000000000000" pitchFamily="2" charset="-78"/>
                <a:cs typeface="Microsoft Uighur" panose="02000000000000000000" pitchFamily="2" charset="-78"/>
              </a:rPr>
              <a:t>شجعهم على صياغة أسئلة دقيقة: "ما هي المشكلات التي تواجهونها وتريدون حلاً لها؟" أو "ما المعلومات التي </a:t>
            </a:r>
            <a:endParaRPr lang="fr-MA" sz="3200" b="1" dirty="0">
              <a:latin typeface="Microsoft Uighur" panose="02000000000000000000" pitchFamily="2" charset="-78"/>
              <a:cs typeface="Microsoft Uighur" panose="02000000000000000000" pitchFamily="2" charset="-78"/>
            </a:endParaRPr>
          </a:p>
          <a:p>
            <a:pPr algn="r" rtl="1"/>
            <a:r>
              <a:rPr lang="ar-MA" sz="3200" b="1" dirty="0">
                <a:latin typeface="Microsoft Uighur" panose="02000000000000000000" pitchFamily="2" charset="-78"/>
                <a:cs typeface="Microsoft Uighur" panose="02000000000000000000" pitchFamily="2" charset="-78"/>
              </a:rPr>
              <a:t>تنقصكم في هذا الموضوع؟".</a:t>
            </a:r>
          </a:p>
          <a:p>
            <a:pPr algn="r" rtl="1"/>
            <a:r>
              <a:rPr lang="ar-MA" sz="3200" b="1" u="sng" dirty="0">
                <a:latin typeface="Microsoft Uighur" panose="02000000000000000000" pitchFamily="2" charset="-78"/>
                <a:cs typeface="Microsoft Uighur" panose="02000000000000000000" pitchFamily="2" charset="-78"/>
              </a:rPr>
              <a:t>تحديد </a:t>
            </a:r>
            <a:r>
              <a:rPr lang="ar-MA" sz="3200" b="1" dirty="0">
                <a:latin typeface="Microsoft Uighur" panose="02000000000000000000" pitchFamily="2" charset="-78"/>
                <a:cs typeface="Microsoft Uighur" panose="02000000000000000000" pitchFamily="2" charset="-78"/>
              </a:rPr>
              <a:t>ما إذا كانت الورشة قد أجابت عن السؤال أو تحديد الأسئلة التي يجب أن تجيب عنها الورشة فيما تبقى من زمنها. </a:t>
            </a:r>
          </a:p>
          <a:p>
            <a:pPr algn="r" rtl="1"/>
            <a:r>
              <a:rPr lang="ar-MA" sz="3200" b="1" dirty="0">
                <a:solidFill>
                  <a:srgbClr val="FF0000"/>
                </a:solidFill>
                <a:latin typeface="Microsoft Uighur" panose="02000000000000000000" pitchFamily="2" charset="-78"/>
                <a:cs typeface="Microsoft Uighur" panose="02000000000000000000" pitchFamily="2" charset="-78"/>
              </a:rPr>
              <a:t>البطاقة الثالثة: ما تعلمته </a:t>
            </a:r>
            <a:r>
              <a:rPr lang="fr-FR" sz="3200" b="1" dirty="0">
                <a:solidFill>
                  <a:srgbClr val="FF0000"/>
                </a:solidFill>
                <a:latin typeface="Microsoft Uighur" panose="02000000000000000000" pitchFamily="2" charset="-78"/>
                <a:cs typeface="Microsoft Uighur" panose="02000000000000000000" pitchFamily="2" charset="-78"/>
              </a:rPr>
              <a:t>L</a:t>
            </a:r>
            <a:endParaRPr lang="fr-MA" sz="3200" b="1" dirty="0">
              <a:solidFill>
                <a:srgbClr val="FF0000"/>
              </a:solidFill>
              <a:latin typeface="Microsoft Uighur" panose="02000000000000000000" pitchFamily="2" charset="-78"/>
              <a:cs typeface="Microsoft Uighur" panose="02000000000000000000" pitchFamily="2" charset="-78"/>
            </a:endParaRPr>
          </a:p>
          <a:p>
            <a:pPr algn="r" rtl="1"/>
            <a:r>
              <a:rPr lang="ar-MA" sz="3200" b="1" u="sng" dirty="0">
                <a:latin typeface="Microsoft Uighur" panose="02000000000000000000" pitchFamily="2" charset="-78"/>
                <a:cs typeface="Microsoft Uighur" panose="02000000000000000000" pitchFamily="2" charset="-78"/>
              </a:rPr>
              <a:t>الهدف: </a:t>
            </a:r>
            <a:r>
              <a:rPr lang="ar-MA" sz="3200" b="1" dirty="0">
                <a:latin typeface="Microsoft Uighur" panose="02000000000000000000" pitchFamily="2" charset="-78"/>
                <a:cs typeface="Microsoft Uighur" panose="02000000000000000000" pitchFamily="2" charset="-78"/>
              </a:rPr>
              <a:t>قياس الأثر والنمو المعرفي.</a:t>
            </a:r>
          </a:p>
          <a:p>
            <a:pPr algn="r" rtl="1"/>
            <a:r>
              <a:rPr lang="ar-MA" sz="3200" b="1" u="sng" dirty="0">
                <a:latin typeface="Microsoft Uighur" panose="02000000000000000000" pitchFamily="2" charset="-78"/>
                <a:cs typeface="Microsoft Uighur" panose="02000000000000000000" pitchFamily="2" charset="-78"/>
              </a:rPr>
              <a:t>دورك كمنشط: اطلب من المشاركين تدوين ما تعلموه (حتى لو كانت معلومة بسيطة) بطرح السؤال : </a:t>
            </a:r>
            <a:r>
              <a:rPr lang="ar-MA" sz="3200" b="1" dirty="0">
                <a:latin typeface="Microsoft Uighur" panose="02000000000000000000" pitchFamily="2" charset="-78"/>
                <a:cs typeface="Microsoft Uighur" panose="02000000000000000000" pitchFamily="2" charset="-78"/>
              </a:rPr>
              <a:t>ما المعلومة الجديدة التي  اكتسبتها؟ </a:t>
            </a:r>
          </a:p>
          <a:p>
            <a:pPr algn="r" rtl="1">
              <a:lnSpc>
                <a:spcPts val="3662"/>
              </a:lnSpc>
              <a:spcBef>
                <a:spcPct val="0"/>
              </a:spcBef>
            </a:pPr>
            <a:endPar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graphicFrame>
        <p:nvGraphicFramePr>
          <p:cNvPr id="47" name="Tableau 46">
            <a:extLst>
              <a:ext uri="{FF2B5EF4-FFF2-40B4-BE49-F238E27FC236}">
                <a16:creationId xmlns:a16="http://schemas.microsoft.com/office/drawing/2014/main" id="{56E5DE06-3151-3233-A910-BB1A5AE97183}"/>
              </a:ext>
            </a:extLst>
          </p:cNvPr>
          <p:cNvGraphicFramePr>
            <a:graphicFrameLocks noGrp="1"/>
          </p:cNvGraphicFramePr>
          <p:nvPr>
            <p:extLst>
              <p:ext uri="{D42A27DB-BD31-4B8C-83A1-F6EECF244321}">
                <p14:modId xmlns:p14="http://schemas.microsoft.com/office/powerpoint/2010/main" val="2410314933"/>
              </p:ext>
            </p:extLst>
          </p:nvPr>
        </p:nvGraphicFramePr>
        <p:xfrm>
          <a:off x="395743" y="5998904"/>
          <a:ext cx="4002577" cy="3244407"/>
        </p:xfrm>
        <a:graphic>
          <a:graphicData uri="http://schemas.openxmlformats.org/drawingml/2006/table">
            <a:tbl>
              <a:tblPr rtl="1">
                <a:tableStyleId>{9D7B26C5-4107-4FEC-AEDC-1716B250A1EF}</a:tableStyleId>
              </a:tblPr>
              <a:tblGrid>
                <a:gridCol w="1287744">
                  <a:extLst>
                    <a:ext uri="{9D8B030D-6E8A-4147-A177-3AD203B41FA5}">
                      <a16:colId xmlns:a16="http://schemas.microsoft.com/office/drawing/2014/main" val="769992501"/>
                    </a:ext>
                  </a:extLst>
                </a:gridCol>
                <a:gridCol w="1287744">
                  <a:extLst>
                    <a:ext uri="{9D8B030D-6E8A-4147-A177-3AD203B41FA5}">
                      <a16:colId xmlns:a16="http://schemas.microsoft.com/office/drawing/2014/main" val="3411316585"/>
                    </a:ext>
                  </a:extLst>
                </a:gridCol>
                <a:gridCol w="1427089">
                  <a:extLst>
                    <a:ext uri="{9D8B030D-6E8A-4147-A177-3AD203B41FA5}">
                      <a16:colId xmlns:a16="http://schemas.microsoft.com/office/drawing/2014/main" val="3743029246"/>
                    </a:ext>
                  </a:extLst>
                </a:gridCol>
              </a:tblGrid>
              <a:tr h="975079">
                <a:tc>
                  <a:txBody>
                    <a:bodyPr/>
                    <a:lstStyle/>
                    <a:p>
                      <a:pPr algn="ctr" rtl="1">
                        <a:buNone/>
                      </a:pPr>
                      <a:r>
                        <a:rPr lang="ar-MA" sz="2400" b="1" i="0" dirty="0">
                          <a:solidFill>
                            <a:srgbClr val="1F1F1F"/>
                          </a:solidFill>
                          <a:effectLst/>
                          <a:latin typeface="Microsoft Uighur" panose="02000000000000000000" pitchFamily="2" charset="-78"/>
                          <a:cs typeface="Microsoft Uighur" panose="02000000000000000000" pitchFamily="2" charset="-78"/>
                        </a:rPr>
                        <a:t>ماذا أعرف؟ </a:t>
                      </a:r>
                      <a:r>
                        <a:rPr lang="fr-FR" sz="2400" b="1" i="0" dirty="0">
                          <a:solidFill>
                            <a:srgbClr val="1F1F1F"/>
                          </a:solidFill>
                          <a:effectLst/>
                          <a:latin typeface="Microsoft Uighur" panose="02000000000000000000" pitchFamily="2" charset="-78"/>
                          <a:cs typeface="Microsoft Uighur" panose="02000000000000000000" pitchFamily="2" charset="-78"/>
                        </a:rPr>
                        <a:t>K</a:t>
                      </a:r>
                      <a:endParaRPr lang="fr-MA" sz="2400" b="1" i="0" dirty="0">
                        <a:solidFill>
                          <a:srgbClr val="1F1F1F"/>
                        </a:solidFill>
                        <a:effectLst/>
                        <a:latin typeface="Microsoft Uighur" panose="02000000000000000000" pitchFamily="2" charset="-78"/>
                        <a:cs typeface="Microsoft Uighur" panose="02000000000000000000" pitchFamily="2" charset="-78"/>
                      </a:endParaRPr>
                    </a:p>
                  </a:txBody>
                  <a:tcPr marL="114300" marT="152400" marB="15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buNone/>
                      </a:pPr>
                      <a:r>
                        <a:rPr lang="ar-MA" sz="2400" b="1" i="0" dirty="0">
                          <a:solidFill>
                            <a:srgbClr val="1F1F1F"/>
                          </a:solidFill>
                          <a:effectLst/>
                          <a:latin typeface="Microsoft Uighur" panose="02000000000000000000" pitchFamily="2" charset="-78"/>
                          <a:cs typeface="Microsoft Uighur" panose="02000000000000000000" pitchFamily="2" charset="-78"/>
                        </a:rPr>
                        <a:t>ماذا أريد أن أعرف؟ </a:t>
                      </a:r>
                      <a:r>
                        <a:rPr lang="fr-FR" sz="2400" b="1" i="0" dirty="0">
                          <a:solidFill>
                            <a:srgbClr val="1F1F1F"/>
                          </a:solidFill>
                          <a:effectLst/>
                          <a:latin typeface="Microsoft Uighur" panose="02000000000000000000" pitchFamily="2" charset="-78"/>
                          <a:cs typeface="Microsoft Uighur" panose="02000000000000000000" pitchFamily="2" charset="-78"/>
                        </a:rPr>
                        <a:t>W</a:t>
                      </a:r>
                      <a:endParaRPr lang="fr-MA" sz="2400" b="1" i="0" dirty="0">
                        <a:solidFill>
                          <a:srgbClr val="1F1F1F"/>
                        </a:solidFill>
                        <a:effectLst/>
                        <a:latin typeface="Microsoft Uighur" panose="02000000000000000000" pitchFamily="2" charset="-78"/>
                        <a:cs typeface="Microsoft Uighur" panose="02000000000000000000" pitchFamily="2" charset="-78"/>
                      </a:endParaRPr>
                    </a:p>
                  </a:txBody>
                  <a:tcPr marL="114300" marT="152400" marB="15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buNone/>
                      </a:pPr>
                      <a:r>
                        <a:rPr lang="ar-MA" sz="2400" b="1" i="0" dirty="0">
                          <a:solidFill>
                            <a:srgbClr val="1F1F1F"/>
                          </a:solidFill>
                          <a:effectLst/>
                          <a:latin typeface="Microsoft Uighur" panose="02000000000000000000" pitchFamily="2" charset="-78"/>
                          <a:cs typeface="Microsoft Uighur" panose="02000000000000000000" pitchFamily="2" charset="-78"/>
                        </a:rPr>
                        <a:t>ماذا تعلمتُ؟</a:t>
                      </a:r>
                    </a:p>
                    <a:p>
                      <a:pPr algn="ctr" rtl="1">
                        <a:buNone/>
                      </a:pPr>
                      <a:r>
                        <a:rPr lang="ar-MA" sz="2400" b="1" i="0" dirty="0">
                          <a:solidFill>
                            <a:srgbClr val="1F1F1F"/>
                          </a:solidFill>
                          <a:effectLst/>
                          <a:latin typeface="Microsoft Uighur" panose="02000000000000000000" pitchFamily="2" charset="-78"/>
                          <a:cs typeface="Microsoft Uighur" panose="02000000000000000000" pitchFamily="2" charset="-78"/>
                        </a:rPr>
                        <a:t> </a:t>
                      </a:r>
                      <a:r>
                        <a:rPr lang="fr-FR" sz="2400" b="1" i="0" dirty="0">
                          <a:solidFill>
                            <a:srgbClr val="1F1F1F"/>
                          </a:solidFill>
                          <a:effectLst/>
                          <a:latin typeface="Microsoft Uighur" panose="02000000000000000000" pitchFamily="2" charset="-78"/>
                          <a:cs typeface="Microsoft Uighur" panose="02000000000000000000" pitchFamily="2" charset="-78"/>
                        </a:rPr>
                        <a:t>L</a:t>
                      </a:r>
                      <a:endParaRPr lang="ar-MA" sz="2400" b="1" i="0" dirty="0">
                        <a:solidFill>
                          <a:srgbClr val="1F1F1F"/>
                        </a:solidFill>
                        <a:effectLst/>
                        <a:latin typeface="Microsoft Uighur" panose="02000000000000000000" pitchFamily="2" charset="-78"/>
                        <a:cs typeface="Microsoft Uighur" panose="02000000000000000000" pitchFamily="2" charset="-78"/>
                      </a:endParaRPr>
                    </a:p>
                  </a:txBody>
                  <a:tcPr marT="152400" marB="15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618933628"/>
                  </a:ext>
                </a:extLst>
              </a:tr>
              <a:tr h="2208087">
                <a:tc>
                  <a:txBody>
                    <a:bodyPr/>
                    <a:lstStyle/>
                    <a:p>
                      <a:pPr algn="ctr" rtl="1">
                        <a:buNone/>
                      </a:pPr>
                      <a:endParaRPr lang="ar-MA" sz="2400" b="1" i="0" dirty="0">
                        <a:solidFill>
                          <a:srgbClr val="1F1F1F"/>
                        </a:solidFill>
                        <a:effectLst/>
                        <a:latin typeface="Microsoft Uighur" panose="02000000000000000000" pitchFamily="2" charset="-78"/>
                        <a:cs typeface="Microsoft Uighur" panose="02000000000000000000" pitchFamily="2" charset="-78"/>
                      </a:endParaRPr>
                    </a:p>
                  </a:txBody>
                  <a:tcPr marL="114300" marT="152400" marB="15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buNone/>
                      </a:pPr>
                      <a:endParaRPr lang="ar-MA" sz="2400" b="1" i="0" dirty="0">
                        <a:solidFill>
                          <a:srgbClr val="1F1F1F"/>
                        </a:solidFill>
                        <a:effectLst/>
                        <a:latin typeface="Microsoft Uighur" panose="02000000000000000000" pitchFamily="2" charset="-78"/>
                        <a:cs typeface="Microsoft Uighur" panose="02000000000000000000" pitchFamily="2" charset="-78"/>
                      </a:endParaRPr>
                    </a:p>
                  </a:txBody>
                  <a:tcPr marL="114300" marT="152400" marB="15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buNone/>
                      </a:pPr>
                      <a:endParaRPr lang="ar-MA" sz="2400" b="1" i="0" dirty="0">
                        <a:solidFill>
                          <a:srgbClr val="1F1F1F"/>
                        </a:solidFill>
                        <a:effectLst/>
                        <a:latin typeface="Microsoft Uighur" panose="02000000000000000000" pitchFamily="2" charset="-78"/>
                        <a:cs typeface="Microsoft Uighur" panose="02000000000000000000" pitchFamily="2" charset="-78"/>
                      </a:endParaRPr>
                    </a:p>
                  </a:txBody>
                  <a:tcPr marT="152400" marB="152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932"/>
                  </a:ext>
                </a:extLst>
              </a:tr>
            </a:tbl>
          </a:graphicData>
        </a:graphic>
      </p:graphicFrame>
    </p:spTree>
    <p:extLst>
      <p:ext uri="{BB962C8B-B14F-4D97-AF65-F5344CB8AC3E}">
        <p14:creationId xmlns:p14="http://schemas.microsoft.com/office/powerpoint/2010/main" val="1431814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A200DF5-6202-4458-AC09-DA0B6815C69D}">
  <we:reference id="WA200008583" version="1.0.0.1" store="Omex" storeType="OMEX"/>
  <we:alternateReferences>
    <we:reference id="WA200008583" version="1.0.0.1" store="WA20000858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1696</TotalTime>
  <Words>2715</Words>
  <Application>Microsoft Office PowerPoint</Application>
  <PresentationFormat>Personnalisé</PresentationFormat>
  <Paragraphs>515</Paragraphs>
  <Slides>62</Slides>
  <Notes>7</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62</vt:i4>
      </vt:variant>
    </vt:vector>
  </HeadingPairs>
  <TitlesOfParts>
    <vt:vector size="72" baseType="lpstr">
      <vt:lpstr>Calibri</vt:lpstr>
      <vt:lpstr>Microsoft Uighur</vt:lpstr>
      <vt:lpstr>Aptos</vt:lpstr>
      <vt:lpstr>Traditional Arabic Bold</vt:lpstr>
      <vt:lpstr>Times New Roman MT Bold</vt:lpstr>
      <vt:lpstr>IBM Plex Sans Arabic Bold</vt:lpstr>
      <vt:lpstr>Malgun Gothic</vt:lpstr>
      <vt:lpstr>IBM Plex Sans Arabic</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اليوم الأول</dc:title>
  <cp:lastModifiedBy>AIT SI AHMAD HASNA</cp:lastModifiedBy>
  <cp:revision>33</cp:revision>
  <dcterms:created xsi:type="dcterms:W3CDTF">2006-08-16T00:00:00Z</dcterms:created>
  <dcterms:modified xsi:type="dcterms:W3CDTF">2026-06-17T22:57:25Z</dcterms:modified>
  <dc:identifier>DAHEH_6CWrQ</dc:identifier>
</cp:coreProperties>
</file>