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1" autoAdjust="0"/>
    <p:restoredTop sz="96292" autoAdjust="0"/>
  </p:normalViewPr>
  <p:slideViewPr>
    <p:cSldViewPr snapToGrid="0" showGuides="1">
      <p:cViewPr varScale="1">
        <p:scale>
          <a:sx n="106" d="100"/>
          <a:sy n="106" d="100"/>
        </p:scale>
        <p:origin x="648" y="114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65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6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FA368A1F-868D-8703-D16F-6159588FA82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Autofit/>
          </a:bodyPr>
          <a:lstStyle/>
          <a:p>
            <a:r>
              <a:rPr lang="en-US"/>
              <a:t>The Evolution of Digital Transformation</a:t>
            </a:r>
            <a:endParaRPr lang="en-US" dirty="0"/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F38A5C1F-EE76-CA83-6272-01870B08BB2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/>
              <a:t>01</a:t>
            </a:r>
            <a:endParaRPr lang="en-US" dirty="0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88B56DC1-3CAB-AF5E-1588-64DA24A5C32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/>
              <a:t>Introduction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E16E86-4221-64D4-0409-5713CF7773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pPr lvl="0"/>
            <a:fld id="{E494F7E3-3625-40F1-897C-DFFB67D50095}" type="slidenum">
              <a:rPr lang="en-US" noProof="0" smtClean="0"/>
              <a:pPr lvl="0"/>
              <a:t>1</a:t>
            </a:fld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D4FA9-F40B-A227-C607-3E802DF036B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The Evolution of Digital Transformation - From reactionary digitization to strategic transformation.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012598-7CC3-FC16-9827-1AB43ACBAA04}"/>
              </a:ext>
            </a:extLst>
          </p:cNvPr>
          <p:cNvSpPr txBox="1"/>
          <p:nvPr/>
        </p:nvSpPr>
        <p:spPr>
          <a:xfrm>
            <a:off x="1126345" y="2202246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2020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039546-F68A-7A9B-D7C3-58C6B2A3CABA}"/>
              </a:ext>
            </a:extLst>
          </p:cNvPr>
          <p:cNvSpPr txBox="1"/>
          <p:nvPr/>
        </p:nvSpPr>
        <p:spPr>
          <a:xfrm>
            <a:off x="3923153" y="2212040"/>
            <a:ext cx="134620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2021 –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4C7110-5042-3C91-F186-FAE74B49E440}"/>
              </a:ext>
            </a:extLst>
          </p:cNvPr>
          <p:cNvSpPr txBox="1"/>
          <p:nvPr/>
        </p:nvSpPr>
        <p:spPr>
          <a:xfrm>
            <a:off x="6705846" y="2212040"/>
            <a:ext cx="134620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2023–2024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6C396C-FBDB-FC55-7187-27C1710A8EDD}"/>
              </a:ext>
            </a:extLst>
          </p:cNvPr>
          <p:cNvSpPr txBox="1"/>
          <p:nvPr/>
        </p:nvSpPr>
        <p:spPr>
          <a:xfrm>
            <a:off x="9488540" y="2212040"/>
            <a:ext cx="60960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C33D6E-CAA5-7E35-0079-CED427DAB3A5}"/>
              </a:ext>
            </a:extLst>
          </p:cNvPr>
          <p:cNvSpPr txBox="1"/>
          <p:nvPr/>
        </p:nvSpPr>
        <p:spPr>
          <a:xfrm>
            <a:off x="1126345" y="2664709"/>
            <a:ext cx="1623189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Rapid Reaction to Crisis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C7245-2B78-DD7E-44DD-85312CB24655}"/>
              </a:ext>
            </a:extLst>
          </p:cNvPr>
          <p:cNvSpPr txBox="1">
            <a:spLocks/>
          </p:cNvSpPr>
          <p:nvPr/>
        </p:nvSpPr>
        <p:spPr>
          <a:xfrm>
            <a:off x="3923154" y="2664709"/>
            <a:ext cx="1623189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Acceleration 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&amp; Adoption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91F56E-7662-7133-CFD3-9DFD08B81CE8}"/>
              </a:ext>
            </a:extLst>
          </p:cNvPr>
          <p:cNvSpPr txBox="1">
            <a:spLocks/>
          </p:cNvSpPr>
          <p:nvPr/>
        </p:nvSpPr>
        <p:spPr>
          <a:xfrm>
            <a:off x="6705846" y="2664709"/>
            <a:ext cx="1623189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Strategic Digital Shifts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9B72B2-8FDD-7325-78AE-BE48F6BF43A4}"/>
              </a:ext>
            </a:extLst>
          </p:cNvPr>
          <p:cNvSpPr txBox="1">
            <a:spLocks/>
          </p:cNvSpPr>
          <p:nvPr/>
        </p:nvSpPr>
        <p:spPr>
          <a:xfrm>
            <a:off x="9488539" y="2664709"/>
            <a:ext cx="1623189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E64EA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Transformation for Growth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50CA9A-CFA5-FFB0-12D5-7752C97C676E}"/>
              </a:ext>
            </a:extLst>
          </p:cNvPr>
          <p:cNvSpPr txBox="1"/>
          <p:nvPr/>
        </p:nvSpPr>
        <p:spPr>
          <a:xfrm>
            <a:off x="1126345" y="3439256"/>
            <a:ext cx="2093861" cy="188000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Remote work, digital customer engagement, and operational continuity became immediate priorities. Most organizations adopted quick-fix digital tools to stay operational but lacked a cohesive strategy.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5C5DB9-EF90-F739-149E-14A0D5ED694B}"/>
              </a:ext>
            </a:extLst>
          </p:cNvPr>
          <p:cNvSpPr txBox="1"/>
          <p:nvPr/>
        </p:nvSpPr>
        <p:spPr>
          <a:xfrm>
            <a:off x="3923154" y="3439256"/>
            <a:ext cx="2093861" cy="16694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With the initial crisis stabilized, businesses began to formalize their digital initiatives. Cloud platforms, collaboration tools, and e-commerce solutions became foundational.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77F755-BFBC-69D2-6379-040DD0E2583D}"/>
              </a:ext>
            </a:extLst>
          </p:cNvPr>
          <p:cNvSpPr txBox="1"/>
          <p:nvPr/>
        </p:nvSpPr>
        <p:spPr>
          <a:xfrm>
            <a:off x="6705846" y="3439256"/>
            <a:ext cx="2093861" cy="209050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Leading companies realized that technology alone wasn’t enough. Focus shifted to integrating digital initiatives into core business strategies. Investments expanded into AI, data analytics, and customer personalization.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099D67-4020-8F05-3279-CA03A4226204}"/>
              </a:ext>
            </a:extLst>
          </p:cNvPr>
          <p:cNvSpPr txBox="1"/>
          <p:nvPr/>
        </p:nvSpPr>
        <p:spPr>
          <a:xfrm>
            <a:off x="9488539" y="3439256"/>
            <a:ext cx="2093861" cy="209050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Today, digital transformation is no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rPr>
              <a:t>longer optional or cosmetic. Successful organizations use data-driven insights and future-ready workforces to outpace disruption and deliver measurable business value.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BD65B7-F764-2C7F-63AB-6BB8BF80B012}"/>
              </a:ext>
            </a:extLst>
          </p:cNvPr>
          <p:cNvCxnSpPr>
            <a:cxnSpLocks/>
          </p:cNvCxnSpPr>
          <p:nvPr/>
        </p:nvCxnSpPr>
        <p:spPr>
          <a:xfrm>
            <a:off x="1082040" y="2457818"/>
            <a:ext cx="2193595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CA1B0C4-CB57-51F8-0E18-F67DA8E2C346}"/>
              </a:ext>
            </a:extLst>
          </p:cNvPr>
          <p:cNvCxnSpPr>
            <a:cxnSpLocks/>
          </p:cNvCxnSpPr>
          <p:nvPr/>
        </p:nvCxnSpPr>
        <p:spPr>
          <a:xfrm>
            <a:off x="3923818" y="2457818"/>
            <a:ext cx="2172182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B3ED26F-399F-E2EC-05D1-72117B0305BD}"/>
              </a:ext>
            </a:extLst>
          </p:cNvPr>
          <p:cNvCxnSpPr>
            <a:cxnSpLocks/>
          </p:cNvCxnSpPr>
          <p:nvPr/>
        </p:nvCxnSpPr>
        <p:spPr>
          <a:xfrm>
            <a:off x="6632294" y="2457818"/>
            <a:ext cx="2167413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CC3B069-EFB8-AB82-1BD3-48A836ACC367}"/>
              </a:ext>
            </a:extLst>
          </p:cNvPr>
          <p:cNvCxnSpPr>
            <a:cxnSpLocks/>
          </p:cNvCxnSpPr>
          <p:nvPr/>
        </p:nvCxnSpPr>
        <p:spPr>
          <a:xfrm>
            <a:off x="9468091" y="2457818"/>
            <a:ext cx="2114309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Graphic 28">
            <a:extLst>
              <a:ext uri="{FF2B5EF4-FFF2-40B4-BE49-F238E27FC236}">
                <a16:creationId xmlns:a16="http://schemas.microsoft.com/office/drawing/2014/main" id="{2586A31A-0854-A1E4-1486-FA450E31E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6499" y="2245705"/>
            <a:ext cx="331278" cy="331278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0297AD2E-D1AD-BC64-98D1-EDB341A759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3416294" y="2245705"/>
            <a:ext cx="331278" cy="331278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2A4B3342-82EA-2C2B-0A8D-452580EC64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196089" y="2245705"/>
            <a:ext cx="331278" cy="331278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D7CBA017-FC2D-FA97-24FC-BD5DAC8F70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984579" y="2245705"/>
            <a:ext cx="331278" cy="331278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0B9C47F-9E47-35B7-629C-8ED7C6AA44BF}"/>
              </a:ext>
            </a:extLst>
          </p:cNvPr>
          <p:cNvCxnSpPr>
            <a:cxnSpLocks/>
          </p:cNvCxnSpPr>
          <p:nvPr/>
        </p:nvCxnSpPr>
        <p:spPr>
          <a:xfrm>
            <a:off x="1126345" y="3290739"/>
            <a:ext cx="10456055" cy="0"/>
          </a:xfrm>
          <a:prstGeom prst="line">
            <a:avLst/>
          </a:prstGeom>
          <a:ln w="25400">
            <a:gradFill flip="none" rotWithShape="1"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27792807-DCDC-74EC-C72D-F490EDBED72B}"/>
              </a:ext>
            </a:extLst>
          </p:cNvPr>
          <p:cNvSpPr/>
          <p:nvPr/>
        </p:nvSpPr>
        <p:spPr>
          <a:xfrm rot="5400000">
            <a:off x="3126938" y="2409742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49" name="Isosceles Triangle 47">
            <a:extLst>
              <a:ext uri="{FF2B5EF4-FFF2-40B4-BE49-F238E27FC236}">
                <a16:creationId xmlns:a16="http://schemas.microsoft.com/office/drawing/2014/main" id="{39357930-1A8A-4F1C-92EE-DB0FEE5A2C22}"/>
              </a:ext>
            </a:extLst>
          </p:cNvPr>
          <p:cNvSpPr/>
          <p:nvPr/>
        </p:nvSpPr>
        <p:spPr>
          <a:xfrm rot="5400000">
            <a:off x="5967865" y="2409742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50" name="Isosceles Triangle 47">
            <a:extLst>
              <a:ext uri="{FF2B5EF4-FFF2-40B4-BE49-F238E27FC236}">
                <a16:creationId xmlns:a16="http://schemas.microsoft.com/office/drawing/2014/main" id="{EB33C7F1-631E-D5C2-01DB-CBB0B3A72E36}"/>
              </a:ext>
            </a:extLst>
          </p:cNvPr>
          <p:cNvSpPr/>
          <p:nvPr/>
        </p:nvSpPr>
        <p:spPr>
          <a:xfrm rot="5400000">
            <a:off x="8725963" y="2409742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52" name="Isosceles Triangle 47">
            <a:extLst>
              <a:ext uri="{FF2B5EF4-FFF2-40B4-BE49-F238E27FC236}">
                <a16:creationId xmlns:a16="http://schemas.microsoft.com/office/drawing/2014/main" id="{EB750B61-C224-37FA-A709-BBDD0366543E}"/>
              </a:ext>
            </a:extLst>
          </p:cNvPr>
          <p:cNvSpPr/>
          <p:nvPr/>
        </p:nvSpPr>
        <p:spPr>
          <a:xfrm rot="5400000">
            <a:off x="11461419" y="2409742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4C65F11-20BE-4573-08C4-80DB488AF197}"/>
              </a:ext>
            </a:extLst>
          </p:cNvPr>
          <p:cNvCxnSpPr>
            <a:cxnSpLocks/>
          </p:cNvCxnSpPr>
          <p:nvPr/>
        </p:nvCxnSpPr>
        <p:spPr>
          <a:xfrm>
            <a:off x="1126345" y="5672621"/>
            <a:ext cx="10456055" cy="0"/>
          </a:xfrm>
          <a:prstGeom prst="line">
            <a:avLst/>
          </a:prstGeom>
          <a:ln w="25400">
            <a:gradFill flip="none" rotWithShape="1">
              <a:gsLst>
                <a:gs pos="72000">
                  <a:schemeClr val="accent4"/>
                </a:gs>
                <a:gs pos="10000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8611C896-9B6F-E36D-9B71-BA1DD86E302D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solidFill>
                  <a:srgbClr val="E8E8E8"/>
                </a:solidFill>
                <a:latin typeface="Montserrat SemiBold" pitchFamily="2" charset="0"/>
              </a:rPr>
              <a:t>Why digital transformation Still Matters in 2025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0DA3A78-EB29-2F72-965F-5B4F93370FEA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id="{DB07127C-F024-CB65-8FB3-C20A9180DE13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E4056B1A-A58A-9E35-BAFA-E90697129F82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D2C0B997-6716-B69A-8E3D-DCE6056CBE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48557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8721</TotalTime>
  <Words>164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75</cp:revision>
  <dcterms:created xsi:type="dcterms:W3CDTF">2025-04-10T11:11:23Z</dcterms:created>
  <dcterms:modified xsi:type="dcterms:W3CDTF">2025-10-16T06:28:56Z</dcterms:modified>
  <cp:category/>
</cp:coreProperties>
</file>