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4" r:id="rId3"/>
    <p:sldId id="283" r:id="rId4"/>
    <p:sldId id="264" r:id="rId5"/>
    <p:sldId id="257" r:id="rId6"/>
    <p:sldId id="258" r:id="rId7"/>
    <p:sldId id="261" r:id="rId8"/>
    <p:sldId id="266" r:id="rId9"/>
    <p:sldId id="298" r:id="rId10"/>
    <p:sldId id="305" r:id="rId11"/>
    <p:sldId id="299" r:id="rId12"/>
    <p:sldId id="306" r:id="rId13"/>
    <p:sldId id="267" r:id="rId14"/>
    <p:sldId id="268" r:id="rId15"/>
    <p:sldId id="269" r:id="rId16"/>
    <p:sldId id="307" r:id="rId17"/>
    <p:sldId id="259" r:id="rId18"/>
    <p:sldId id="260" r:id="rId19"/>
    <p:sldId id="274" r:id="rId20"/>
    <p:sldId id="271" r:id="rId21"/>
    <p:sldId id="270" r:id="rId22"/>
    <p:sldId id="300" r:id="rId23"/>
    <p:sldId id="308" r:id="rId24"/>
    <p:sldId id="304" r:id="rId25"/>
    <p:sldId id="301" r:id="rId26"/>
    <p:sldId id="273" r:id="rId27"/>
    <p:sldId id="285" r:id="rId28"/>
    <p:sldId id="302" r:id="rId29"/>
    <p:sldId id="303" r:id="rId30"/>
    <p:sldId id="272" r:id="rId31"/>
    <p:sldId id="291" r:id="rId32"/>
    <p:sldId id="309" r:id="rId33"/>
    <p:sldId id="292" r:id="rId34"/>
    <p:sldId id="293" r:id="rId35"/>
    <p:sldId id="294" r:id="rId36"/>
    <p:sldId id="310" r:id="rId37"/>
    <p:sldId id="311" r:id="rId38"/>
    <p:sldId id="312"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2036" autoAdjust="0"/>
  </p:normalViewPr>
  <p:slideViewPr>
    <p:cSldViewPr snapToGrid="0">
      <p:cViewPr varScale="1">
        <p:scale>
          <a:sx n="83" d="100"/>
          <a:sy n="83" d="100"/>
        </p:scale>
        <p:origin x="91" y="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6C827F8-46C0-46E7-BCBE-2BFAD7560769}" type="datetimeFigureOut">
              <a:rPr lang="en-US" smtClean="0"/>
              <a:t>9/9/2022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26B7C3E-3D61-492D-AC24-9EB39996EE22}" type="slidenum">
              <a:rPr lang="en-US" smtClean="0"/>
              <a:t>‹#›</a:t>
            </a:fld>
            <a:endParaRPr lang="en-US"/>
          </a:p>
        </p:txBody>
      </p:sp>
    </p:spTree>
    <p:extLst>
      <p:ext uri="{BB962C8B-B14F-4D97-AF65-F5344CB8AC3E}">
        <p14:creationId xmlns:p14="http://schemas.microsoft.com/office/powerpoint/2010/main" val="200494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2</a:t>
            </a:fld>
            <a:endParaRPr lang="en-US"/>
          </a:p>
        </p:txBody>
      </p:sp>
    </p:spTree>
    <p:extLst>
      <p:ext uri="{BB962C8B-B14F-4D97-AF65-F5344CB8AC3E}">
        <p14:creationId xmlns:p14="http://schemas.microsoft.com/office/powerpoint/2010/main" val="295570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13</a:t>
            </a:fld>
            <a:endParaRPr lang="en-US"/>
          </a:p>
        </p:txBody>
      </p:sp>
    </p:spTree>
    <p:extLst>
      <p:ext uri="{BB962C8B-B14F-4D97-AF65-F5344CB8AC3E}">
        <p14:creationId xmlns:p14="http://schemas.microsoft.com/office/powerpoint/2010/main" val="272823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14</a:t>
            </a:fld>
            <a:endParaRPr lang="en-US"/>
          </a:p>
        </p:txBody>
      </p:sp>
    </p:spTree>
    <p:extLst>
      <p:ext uri="{BB962C8B-B14F-4D97-AF65-F5344CB8AC3E}">
        <p14:creationId xmlns:p14="http://schemas.microsoft.com/office/powerpoint/2010/main" val="212542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15</a:t>
            </a:fld>
            <a:endParaRPr lang="en-US"/>
          </a:p>
        </p:txBody>
      </p:sp>
    </p:spTree>
    <p:extLst>
      <p:ext uri="{BB962C8B-B14F-4D97-AF65-F5344CB8AC3E}">
        <p14:creationId xmlns:p14="http://schemas.microsoft.com/office/powerpoint/2010/main" val="485493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16</a:t>
            </a:fld>
            <a:endParaRPr lang="en-US"/>
          </a:p>
        </p:txBody>
      </p:sp>
    </p:spTree>
    <p:extLst>
      <p:ext uri="{BB962C8B-B14F-4D97-AF65-F5344CB8AC3E}">
        <p14:creationId xmlns:p14="http://schemas.microsoft.com/office/powerpoint/2010/main" val="366844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7256F2-7EF7-42F8-B9FA-A3B0A7B35370}"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38114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256F2-7EF7-42F8-B9FA-A3B0A7B35370}"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421482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256F2-7EF7-42F8-B9FA-A3B0A7B35370}"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312114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256F2-7EF7-42F8-B9FA-A3B0A7B35370}"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222023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56F2-7EF7-42F8-B9FA-A3B0A7B35370}"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9379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7256F2-7EF7-42F8-B9FA-A3B0A7B35370}"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78356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7256F2-7EF7-42F8-B9FA-A3B0A7B35370}"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385068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7256F2-7EF7-42F8-B9FA-A3B0A7B35370}"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11938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256F2-7EF7-42F8-B9FA-A3B0A7B35370}"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09237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56F2-7EF7-42F8-B9FA-A3B0A7B35370}"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80645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56F2-7EF7-42F8-B9FA-A3B0A7B35370}"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392786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256F2-7EF7-42F8-B9FA-A3B0A7B35370}" type="datetimeFigureOut">
              <a:rPr lang="en-US" smtClean="0"/>
              <a:t>9/9/2022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4E278-2D7E-4A48-A42A-26410041B621}" type="slidenum">
              <a:rPr lang="en-US" smtClean="0"/>
              <a:t>‹#›</a:t>
            </a:fld>
            <a:endParaRPr lang="en-US"/>
          </a:p>
        </p:txBody>
      </p:sp>
    </p:spTree>
    <p:extLst>
      <p:ext uri="{BB962C8B-B14F-4D97-AF65-F5344CB8AC3E}">
        <p14:creationId xmlns:p14="http://schemas.microsoft.com/office/powerpoint/2010/main" val="406640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npr.org/sections/thetwo-way/2016/11/10/501568892/much-of-the-southeast-u-s-is-grappling-with-drough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1.png"/></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0.png"/><Relationship Id="rId4" Type="http://schemas.openxmlformats.org/officeDocument/2006/relationships/image" Target="../media/image110.png"/></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0.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hyperlink" Target="http://www.weatherbase.com/weather/weather.php3?s=24057&amp;cityname=Bozeman-Montana-United-States-of-Americ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1.png"/></Relationships>
</file>

<file path=ppt/slides/_rels/slide2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11.png"/></Relationships>
</file>

<file path=ppt/slides/_rels/slide3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3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25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60.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0.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Basic hydrograph interpretation</a:t>
            </a:r>
          </a:p>
        </p:txBody>
      </p:sp>
      <p:sp>
        <p:nvSpPr>
          <p:cNvPr id="3" name="Rectangle 2"/>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nvGrpSpPr>
          <p:cNvPr id="4" name="Group 3">
            <a:extLst>
              <a:ext uri="{FF2B5EF4-FFF2-40B4-BE49-F238E27FC236}">
                <a16:creationId xmlns:a16="http://schemas.microsoft.com/office/drawing/2014/main" id="{242C74D1-2DA4-43CF-937A-1348BFF1A532}"/>
              </a:ext>
            </a:extLst>
          </p:cNvPr>
          <p:cNvGrpSpPr/>
          <p:nvPr/>
        </p:nvGrpSpPr>
        <p:grpSpPr>
          <a:xfrm>
            <a:off x="690801" y="105723"/>
            <a:ext cx="4109668" cy="1031631"/>
            <a:chOff x="550984" y="-11723"/>
            <a:chExt cx="4109668" cy="1031631"/>
          </a:xfrm>
        </p:grpSpPr>
        <p:sp>
          <p:nvSpPr>
            <p:cNvPr id="5" name="Rectangle 4">
              <a:extLst>
                <a:ext uri="{FF2B5EF4-FFF2-40B4-BE49-F238E27FC236}">
                  <a16:creationId xmlns:a16="http://schemas.microsoft.com/office/drawing/2014/main" id="{5B9DB8D7-67BC-4438-B6CA-49B1B36E1E21}"/>
                </a:ext>
              </a:extLst>
            </p:cNvPr>
            <p:cNvSpPr/>
            <p:nvPr/>
          </p:nvSpPr>
          <p:spPr>
            <a:xfrm>
              <a:off x="1542313" y="-11723"/>
              <a:ext cx="3118339" cy="1031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NOTE: Slides for each module are numbered for easier cross-referencing with class notes</a:t>
              </a:r>
            </a:p>
          </p:txBody>
        </p:sp>
        <p:sp>
          <p:nvSpPr>
            <p:cNvPr id="6" name="Right Arrow 3">
              <a:extLst>
                <a:ext uri="{FF2B5EF4-FFF2-40B4-BE49-F238E27FC236}">
                  <a16:creationId xmlns:a16="http://schemas.microsoft.com/office/drawing/2014/main" id="{CD38D5FB-CAF0-479D-A4B3-6EE537073575}"/>
                </a:ext>
              </a:extLst>
            </p:cNvPr>
            <p:cNvSpPr/>
            <p:nvPr/>
          </p:nvSpPr>
          <p:spPr>
            <a:xfrm rot="10800000">
              <a:off x="550984" y="117231"/>
              <a:ext cx="1025875" cy="59787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ADA30458-1F34-4899-A558-1DBAA68ED403}"/>
              </a:ext>
            </a:extLst>
          </p:cNvPr>
          <p:cNvSpPr/>
          <p:nvPr/>
        </p:nvSpPr>
        <p:spPr>
          <a:xfrm>
            <a:off x="4463144" y="4854192"/>
            <a:ext cx="3760700" cy="178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NOTE: My slides have TONS of animations and building graphics.  These do not translate well to D2L, so it is best to download the power point to work through the logic behind the animations</a:t>
            </a:r>
          </a:p>
        </p:txBody>
      </p:sp>
    </p:spTree>
    <p:extLst>
      <p:ext uri="{BB962C8B-B14F-4D97-AF65-F5344CB8AC3E}">
        <p14:creationId xmlns:p14="http://schemas.microsoft.com/office/powerpoint/2010/main" val="285881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Graph of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8" y="1588060"/>
            <a:ext cx="5660386" cy="41964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hydrograph: comparing watersheds</a:t>
            </a:r>
          </a:p>
        </p:txBody>
      </p:sp>
      <p:sp>
        <p:nvSpPr>
          <p:cNvPr id="5" name="TextBox 4"/>
          <p:cNvSpPr txBox="1"/>
          <p:nvPr/>
        </p:nvSpPr>
        <p:spPr>
          <a:xfrm>
            <a:off x="969391" y="6438960"/>
            <a:ext cx="2062039" cy="369332"/>
          </a:xfrm>
          <a:prstGeom prst="rect">
            <a:avLst/>
          </a:prstGeom>
          <a:noFill/>
        </p:spPr>
        <p:txBody>
          <a:bodyPr wrap="none" rtlCol="0">
            <a:spAutoFit/>
          </a:bodyPr>
          <a:lstStyle/>
          <a:p>
            <a:r>
              <a:rPr lang="en-US" dirty="0"/>
              <a:t>USGS NWIS data set</a:t>
            </a:r>
          </a:p>
        </p:txBody>
      </p:sp>
      <p:sp>
        <p:nvSpPr>
          <p:cNvPr id="13" name="Rectangle 12"/>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pic>
        <p:nvPicPr>
          <p:cNvPr id="1028" name="Picture 4" descr="Graph of  Discharge, cubic feet per sec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588060"/>
            <a:ext cx="5660385" cy="41964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5999" y="6036222"/>
            <a:ext cx="6096000" cy="523220"/>
          </a:xfrm>
          <a:prstGeom prst="rect">
            <a:avLst/>
          </a:prstGeom>
        </p:spPr>
        <p:txBody>
          <a:bodyPr>
            <a:spAutoFit/>
          </a:bodyPr>
          <a:lstStyle/>
          <a:p>
            <a:r>
              <a:rPr lang="en-US" sz="1400" dirty="0">
                <a:hlinkClick r:id="rId4"/>
              </a:rPr>
              <a:t>https://www.npr.org/sections/thetwo-way/2016/11/10/501568892/much-of-the-southeast-u-s-is-grappling-with-drought</a:t>
            </a:r>
            <a:r>
              <a:rPr lang="en-US" sz="1400" dirty="0"/>
              <a:t> </a:t>
            </a:r>
          </a:p>
        </p:txBody>
      </p:sp>
    </p:spTree>
    <p:extLst>
      <p:ext uri="{BB962C8B-B14F-4D97-AF65-F5344CB8AC3E}">
        <p14:creationId xmlns:p14="http://schemas.microsoft.com/office/powerpoint/2010/main" val="244270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Graph of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8" y="1588060"/>
            <a:ext cx="5660386" cy="41964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hydrograph: comparing watersheds</a:t>
            </a:r>
          </a:p>
        </p:txBody>
      </p:sp>
      <p:sp>
        <p:nvSpPr>
          <p:cNvPr id="5" name="TextBox 4"/>
          <p:cNvSpPr txBox="1"/>
          <p:nvPr/>
        </p:nvSpPr>
        <p:spPr>
          <a:xfrm>
            <a:off x="969391" y="6438960"/>
            <a:ext cx="2062039" cy="369332"/>
          </a:xfrm>
          <a:prstGeom prst="rect">
            <a:avLst/>
          </a:prstGeom>
          <a:noFill/>
        </p:spPr>
        <p:txBody>
          <a:bodyPr wrap="none" rtlCol="0">
            <a:spAutoFit/>
          </a:bodyPr>
          <a:lstStyle/>
          <a:p>
            <a:r>
              <a:rPr lang="en-US" dirty="0"/>
              <a:t>USGS NWIS data set</a:t>
            </a:r>
          </a:p>
        </p:txBody>
      </p:sp>
      <p:sp>
        <p:nvSpPr>
          <p:cNvPr id="13" name="Rectangle 12"/>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pic>
        <p:nvPicPr>
          <p:cNvPr id="2050" name="Picture 2" descr="Graph of  Discharge, cubic feet per sec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967" y="1588060"/>
            <a:ext cx="5660385" cy="41964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B6BA627-E6AA-49D7-A2EF-451FE9DD44E0}"/>
              </a:ext>
            </a:extLst>
          </p:cNvPr>
          <p:cNvSpPr/>
          <p:nvPr/>
        </p:nvSpPr>
        <p:spPr>
          <a:xfrm>
            <a:off x="7777316" y="1956619"/>
            <a:ext cx="3576484" cy="294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21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Graph of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8" y="1588060"/>
            <a:ext cx="5660386" cy="41964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hydrograph: comparing watersheds</a:t>
            </a:r>
          </a:p>
        </p:txBody>
      </p:sp>
      <p:sp>
        <p:nvSpPr>
          <p:cNvPr id="5" name="TextBox 4"/>
          <p:cNvSpPr txBox="1"/>
          <p:nvPr/>
        </p:nvSpPr>
        <p:spPr>
          <a:xfrm>
            <a:off x="969391" y="6438960"/>
            <a:ext cx="2062039" cy="369332"/>
          </a:xfrm>
          <a:prstGeom prst="rect">
            <a:avLst/>
          </a:prstGeom>
          <a:noFill/>
        </p:spPr>
        <p:txBody>
          <a:bodyPr wrap="none" rtlCol="0">
            <a:spAutoFit/>
          </a:bodyPr>
          <a:lstStyle/>
          <a:p>
            <a:r>
              <a:rPr lang="en-US" dirty="0"/>
              <a:t>USGS NWIS data set</a:t>
            </a:r>
          </a:p>
        </p:txBody>
      </p:sp>
      <p:sp>
        <p:nvSpPr>
          <p:cNvPr id="13" name="Rectangle 12"/>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pic>
        <p:nvPicPr>
          <p:cNvPr id="2050" name="Picture 2" descr="Graph of  Discharge, cubic feet per sec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967" y="1588060"/>
            <a:ext cx="5660385" cy="419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17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590007" y="871306"/>
            <a:ext cx="8452393" cy="5645712"/>
          </a:xfrm>
          <a:prstGeom prst="rect">
            <a:avLst/>
          </a:prstGeom>
        </p:spPr>
      </p:pic>
      <p:sp>
        <p:nvSpPr>
          <p:cNvPr id="2" name="Title 1"/>
          <p:cNvSpPr>
            <a:spLocks noGrp="1"/>
          </p:cNvSpPr>
          <p:nvPr>
            <p:ph type="title"/>
          </p:nvPr>
        </p:nvSpPr>
        <p:spPr/>
        <p:txBody>
          <a:bodyPr/>
          <a:lstStyle/>
          <a:p>
            <a:r>
              <a:rPr lang="en-US" dirty="0"/>
              <a:t>The hydrograph: area under curve = volume</a:t>
            </a:r>
          </a:p>
        </p:txBody>
      </p:sp>
      <p:sp>
        <p:nvSpPr>
          <p:cNvPr id="5" name="TextBox 4"/>
          <p:cNvSpPr txBox="1"/>
          <p:nvPr/>
        </p:nvSpPr>
        <p:spPr>
          <a:xfrm>
            <a:off x="969391" y="6438960"/>
            <a:ext cx="2062039" cy="369332"/>
          </a:xfrm>
          <a:prstGeom prst="rect">
            <a:avLst/>
          </a:prstGeom>
          <a:noFill/>
        </p:spPr>
        <p:txBody>
          <a:bodyPr wrap="none" rtlCol="0">
            <a:spAutoFit/>
          </a:bodyPr>
          <a:lstStyle/>
          <a:p>
            <a:r>
              <a:rPr lang="en-US" dirty="0"/>
              <a:t>USGS NWIS data set</a:t>
            </a:r>
          </a:p>
        </p:txBody>
      </p:sp>
      <p:sp>
        <p:nvSpPr>
          <p:cNvPr id="3" name="TextBox 2"/>
          <p:cNvSpPr txBox="1"/>
          <p:nvPr/>
        </p:nvSpPr>
        <p:spPr>
          <a:xfrm rot="16200000">
            <a:off x="-91751" y="3620673"/>
            <a:ext cx="994183" cy="461665"/>
          </a:xfrm>
          <a:prstGeom prst="rect">
            <a:avLst/>
          </a:prstGeom>
          <a:noFill/>
        </p:spPr>
        <p:txBody>
          <a:bodyPr wrap="none" rtlCol="0">
            <a:spAutoFit/>
          </a:bodyPr>
          <a:lstStyle/>
          <a:p>
            <a:r>
              <a:rPr lang="en-US" sz="2400" dirty="0">
                <a:solidFill>
                  <a:srgbClr val="FF0000"/>
                </a:solidFill>
              </a:rPr>
              <a:t>[L</a:t>
            </a:r>
            <a:r>
              <a:rPr lang="en-US" sz="2400" baseline="30000" dirty="0">
                <a:solidFill>
                  <a:srgbClr val="FF0000"/>
                </a:solidFill>
              </a:rPr>
              <a:t>3</a:t>
            </a:r>
            <a:r>
              <a:rPr lang="en-US" sz="2400" dirty="0">
                <a:solidFill>
                  <a:srgbClr val="FF0000"/>
                </a:solidFill>
              </a:rPr>
              <a:t> T</a:t>
            </a:r>
            <a:r>
              <a:rPr lang="en-US" sz="2400" baseline="30000" dirty="0">
                <a:solidFill>
                  <a:srgbClr val="FF0000"/>
                </a:solidFill>
              </a:rPr>
              <a:t>-1</a:t>
            </a:r>
            <a:r>
              <a:rPr lang="en-US" sz="2400" dirty="0">
                <a:solidFill>
                  <a:srgbClr val="FF0000"/>
                </a:solidFill>
              </a:rPr>
              <a:t>]</a:t>
            </a:r>
          </a:p>
        </p:txBody>
      </p:sp>
      <p:sp>
        <p:nvSpPr>
          <p:cNvPr id="10" name="TextBox 9"/>
          <p:cNvSpPr txBox="1"/>
          <p:nvPr/>
        </p:nvSpPr>
        <p:spPr>
          <a:xfrm>
            <a:off x="4913958" y="5878952"/>
            <a:ext cx="524503" cy="461665"/>
          </a:xfrm>
          <a:prstGeom prst="rect">
            <a:avLst/>
          </a:prstGeom>
          <a:noFill/>
        </p:spPr>
        <p:txBody>
          <a:bodyPr wrap="none" rtlCol="0">
            <a:spAutoFit/>
          </a:bodyPr>
          <a:lstStyle/>
          <a:p>
            <a:r>
              <a:rPr lang="en-US" sz="2400" dirty="0">
                <a:solidFill>
                  <a:srgbClr val="FF0000"/>
                </a:solidFill>
              </a:rPr>
              <a:t>[T]</a:t>
            </a:r>
          </a:p>
        </p:txBody>
      </p:sp>
      <p:sp>
        <p:nvSpPr>
          <p:cNvPr id="21" name="Rectangle 20"/>
          <p:cNvSpPr/>
          <p:nvPr/>
        </p:nvSpPr>
        <p:spPr>
          <a:xfrm>
            <a:off x="3380509" y="2755900"/>
            <a:ext cx="67541" cy="223173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48050" y="2755900"/>
            <a:ext cx="76200" cy="223173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24250" y="2719389"/>
            <a:ext cx="76200" cy="226825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600450" y="2612231"/>
            <a:ext cx="76200" cy="237540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76650" y="2476500"/>
            <a:ext cx="76200" cy="251113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50708" y="2416969"/>
            <a:ext cx="76200" cy="257066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26908" y="2438400"/>
            <a:ext cx="76200" cy="254923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00966" y="2416969"/>
            <a:ext cx="76200" cy="257066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77166" y="2340769"/>
            <a:ext cx="76200" cy="264686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053366" y="2196870"/>
            <a:ext cx="76200" cy="279076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411733" y="1981091"/>
            <a:ext cx="2421169" cy="1200329"/>
          </a:xfrm>
          <a:prstGeom prst="rect">
            <a:avLst/>
          </a:prstGeom>
          <a:noFill/>
        </p:spPr>
        <p:txBody>
          <a:bodyPr wrap="square" rtlCol="0">
            <a:spAutoFit/>
          </a:bodyPr>
          <a:lstStyle/>
          <a:p>
            <a:r>
              <a:rPr lang="en-US" sz="2400" dirty="0"/>
              <a:t>Dimensions of area under curve</a:t>
            </a:r>
          </a:p>
          <a:p>
            <a:r>
              <a:rPr lang="en-US" sz="2400" dirty="0"/>
              <a:t>[L</a:t>
            </a:r>
            <a:r>
              <a:rPr lang="en-US" sz="2400" baseline="30000" dirty="0"/>
              <a:t>3</a:t>
            </a:r>
            <a:r>
              <a:rPr lang="en-US" sz="2400" dirty="0"/>
              <a:t> T</a:t>
            </a:r>
            <a:r>
              <a:rPr lang="en-US" sz="2400" baseline="30000" dirty="0"/>
              <a:t>-1</a:t>
            </a:r>
            <a:r>
              <a:rPr lang="en-US" sz="2400" dirty="0"/>
              <a:t>][T] = [L</a:t>
            </a:r>
            <a:r>
              <a:rPr lang="en-US" sz="2400" baseline="30000" dirty="0"/>
              <a:t>3</a:t>
            </a:r>
            <a:r>
              <a:rPr lang="en-US" sz="2400" dirty="0"/>
              <a:t>]</a:t>
            </a:r>
          </a:p>
        </p:txBody>
      </p:sp>
      <p:sp>
        <p:nvSpPr>
          <p:cNvPr id="18" name="Rectangle 17"/>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Tree>
    <p:extLst>
      <p:ext uri="{BB962C8B-B14F-4D97-AF65-F5344CB8AC3E}">
        <p14:creationId xmlns:p14="http://schemas.microsoft.com/office/powerpoint/2010/main" val="177622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590007" y="871306"/>
            <a:ext cx="8452393" cy="5645712"/>
          </a:xfrm>
          <a:prstGeom prst="rect">
            <a:avLst/>
          </a:prstGeom>
        </p:spPr>
      </p:pic>
      <p:sp>
        <p:nvSpPr>
          <p:cNvPr id="2" name="Title 1"/>
          <p:cNvSpPr>
            <a:spLocks noGrp="1"/>
          </p:cNvSpPr>
          <p:nvPr>
            <p:ph type="title"/>
          </p:nvPr>
        </p:nvSpPr>
        <p:spPr>
          <a:xfrm>
            <a:off x="838200" y="365125"/>
            <a:ext cx="10916920" cy="1325563"/>
          </a:xfrm>
        </p:spPr>
        <p:txBody>
          <a:bodyPr/>
          <a:lstStyle/>
          <a:p>
            <a:r>
              <a:rPr lang="en-US" dirty="0"/>
              <a:t>The hydrograph: temporal descriptive statistics</a:t>
            </a:r>
          </a:p>
        </p:txBody>
      </p:sp>
      <p:sp>
        <p:nvSpPr>
          <p:cNvPr id="5" name="TextBox 4"/>
          <p:cNvSpPr txBox="1"/>
          <p:nvPr/>
        </p:nvSpPr>
        <p:spPr>
          <a:xfrm>
            <a:off x="969391" y="6438960"/>
            <a:ext cx="2062039" cy="369332"/>
          </a:xfrm>
          <a:prstGeom prst="rect">
            <a:avLst/>
          </a:prstGeom>
          <a:noFill/>
        </p:spPr>
        <p:txBody>
          <a:bodyPr wrap="none" rtlCol="0">
            <a:spAutoFit/>
          </a:bodyPr>
          <a:lstStyle/>
          <a:p>
            <a:r>
              <a:rPr lang="en-US" dirty="0"/>
              <a:t>USGS NWIS data set</a:t>
            </a:r>
          </a:p>
        </p:txBody>
      </p:sp>
      <p:sp>
        <p:nvSpPr>
          <p:cNvPr id="21" name="Rectangle 20"/>
          <p:cNvSpPr/>
          <p:nvPr/>
        </p:nvSpPr>
        <p:spPr>
          <a:xfrm>
            <a:off x="3380509" y="2755900"/>
            <a:ext cx="67541" cy="223173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48050" y="2755900"/>
            <a:ext cx="76200" cy="223173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24250" y="2719389"/>
            <a:ext cx="76200" cy="226825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600450" y="2612231"/>
            <a:ext cx="76200" cy="237540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76650" y="2476500"/>
            <a:ext cx="76200" cy="251113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50708" y="2416969"/>
            <a:ext cx="76200" cy="257066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26908" y="2438400"/>
            <a:ext cx="76200" cy="254923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00966" y="2416969"/>
            <a:ext cx="76200" cy="257066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77166" y="2340769"/>
            <a:ext cx="76200" cy="264686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053366" y="2196870"/>
            <a:ext cx="76200" cy="279076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411733" y="1981091"/>
            <a:ext cx="2421169" cy="2308324"/>
          </a:xfrm>
          <a:prstGeom prst="rect">
            <a:avLst/>
          </a:prstGeom>
          <a:noFill/>
        </p:spPr>
        <p:txBody>
          <a:bodyPr wrap="square" rtlCol="0">
            <a:spAutoFit/>
          </a:bodyPr>
          <a:lstStyle/>
          <a:p>
            <a:r>
              <a:rPr lang="en-US" sz="2400" dirty="0"/>
              <a:t>Daily average is total volume over a day divided by one day of time (in desired units of time)</a:t>
            </a:r>
          </a:p>
        </p:txBody>
      </p:sp>
      <mc:AlternateContent xmlns:mc="http://schemas.openxmlformats.org/markup-compatibility/2006" xmlns:a14="http://schemas.microsoft.com/office/drawing/2010/main">
        <mc:Choice Requires="a14">
          <p:sp>
            <p:nvSpPr>
              <p:cNvPr id="18" name="TextBox 17"/>
              <p:cNvSpPr txBox="1"/>
              <p:nvPr/>
            </p:nvSpPr>
            <p:spPr>
              <a:xfrm>
                <a:off x="3031430" y="5909181"/>
                <a:ext cx="6609424" cy="8570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Daily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average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for</m:t>
                      </m:r>
                      <m:r>
                        <a:rPr lang="en-US" sz="2400" b="0" i="0" smtClean="0">
                          <a:latin typeface="Cambria Math" panose="02040503050406030204" pitchFamily="18" charset="0"/>
                        </a:rPr>
                        <m:t> 23 </m:t>
                      </m:r>
                      <m:r>
                        <m:rPr>
                          <m:sty m:val="p"/>
                        </m:rPr>
                        <a:rPr lang="en-US" sz="2400" b="0" i="0" smtClean="0">
                          <a:latin typeface="Cambria Math" panose="02040503050406030204" pitchFamily="18" charset="0"/>
                        </a:rPr>
                        <m:t>August</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i="0">
                              <a:latin typeface="Cambria Math" panose="02040503050406030204" pitchFamily="18" charset="0"/>
                            </a:rPr>
                            <m:t>Area</m:t>
                          </m:r>
                          <m:r>
                            <a:rPr lang="en-US" sz="2400" i="0">
                              <a:latin typeface="Cambria Math" panose="02040503050406030204" pitchFamily="18" charset="0"/>
                            </a:rPr>
                            <m:t> </m:t>
                          </m:r>
                          <m:r>
                            <m:rPr>
                              <m:sty m:val="p"/>
                            </m:rPr>
                            <a:rPr lang="en-US" sz="2400" i="0">
                              <a:latin typeface="Cambria Math" panose="02040503050406030204" pitchFamily="18" charset="0"/>
                            </a:rPr>
                            <m:t>under</m:t>
                          </m:r>
                          <m:r>
                            <a:rPr lang="en-US" sz="2400" i="0">
                              <a:latin typeface="Cambria Math" panose="02040503050406030204" pitchFamily="18" charset="0"/>
                            </a:rPr>
                            <m:t> </m:t>
                          </m:r>
                          <m:r>
                            <m:rPr>
                              <m:sty m:val="p"/>
                            </m:rPr>
                            <a:rPr lang="en-US" sz="2400" i="0">
                              <a:latin typeface="Cambria Math" panose="02040503050406030204" pitchFamily="18" charset="0"/>
                            </a:rPr>
                            <m:t>curve</m:t>
                          </m:r>
                        </m:num>
                        <m:den>
                          <m:r>
                            <a:rPr lang="en-US" sz="2400" b="0" i="0" smtClean="0">
                              <a:latin typeface="Cambria Math" panose="02040503050406030204" pitchFamily="18" charset="0"/>
                            </a:rPr>
                            <m:t>1 </m:t>
                          </m:r>
                          <m:r>
                            <m:rPr>
                              <m:sty m:val="p"/>
                            </m:rPr>
                            <a:rPr lang="en-US" sz="2400" b="0" i="0" smtClean="0">
                              <a:latin typeface="Cambria Math" panose="02040503050406030204" pitchFamily="18" charset="0"/>
                            </a:rPr>
                            <m:t>day</m:t>
                          </m:r>
                        </m:den>
                      </m:f>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031430" y="5909181"/>
                <a:ext cx="6609424" cy="85709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411733" y="5900839"/>
                <a:ext cx="2713006" cy="7937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i="0">
                              <a:latin typeface="Cambria Math" panose="02040503050406030204" pitchFamily="18" charset="0"/>
                            </a:rPr>
                            <m:t>Area</m:t>
                          </m:r>
                          <m:r>
                            <a:rPr lang="en-US" sz="2400" i="0">
                              <a:latin typeface="Cambria Math" panose="02040503050406030204" pitchFamily="18" charset="0"/>
                            </a:rPr>
                            <m:t> </m:t>
                          </m:r>
                          <m:r>
                            <m:rPr>
                              <m:sty m:val="p"/>
                            </m:rPr>
                            <a:rPr lang="en-US" sz="2400" i="0">
                              <a:latin typeface="Cambria Math" panose="02040503050406030204" pitchFamily="18" charset="0"/>
                            </a:rPr>
                            <m:t>under</m:t>
                          </m:r>
                          <m:r>
                            <a:rPr lang="en-US" sz="2400" i="0">
                              <a:latin typeface="Cambria Math" panose="02040503050406030204" pitchFamily="18" charset="0"/>
                            </a:rPr>
                            <m:t> </m:t>
                          </m:r>
                          <m:r>
                            <m:rPr>
                              <m:sty m:val="p"/>
                            </m:rPr>
                            <a:rPr lang="en-US" sz="2400" i="0">
                              <a:latin typeface="Cambria Math" panose="02040503050406030204" pitchFamily="18" charset="0"/>
                            </a:rPr>
                            <m:t>curve</m:t>
                          </m:r>
                        </m:num>
                        <m:den>
                          <m:r>
                            <a:rPr lang="en-US" sz="2400" b="0" i="0" smtClean="0">
                              <a:latin typeface="Cambria Math" panose="02040503050406030204" pitchFamily="18" charset="0"/>
                            </a:rPr>
                            <m:t>86400 </m:t>
                          </m:r>
                          <m:r>
                            <m:rPr>
                              <m:sty m:val="p"/>
                            </m:rPr>
                            <a:rPr lang="en-US" sz="2400" b="0" i="0" smtClean="0">
                              <a:latin typeface="Cambria Math" panose="02040503050406030204" pitchFamily="18" charset="0"/>
                            </a:rPr>
                            <m:t>s</m:t>
                          </m:r>
                        </m:den>
                      </m:f>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9411733" y="5900839"/>
                <a:ext cx="2713006" cy="793743"/>
              </a:xfrm>
              <a:prstGeom prst="rect">
                <a:avLst/>
              </a:prstGeom>
              <a:blipFill rotWithShape="0">
                <a:blip r:embed="rId5"/>
                <a:stretch>
                  <a:fillRect/>
                </a:stretch>
              </a:blipFill>
            </p:spPr>
            <p:txBody>
              <a:bodyPr/>
              <a:lstStyle/>
              <a:p>
                <a:r>
                  <a:rPr lang="en-US">
                    <a:noFill/>
                  </a:rPr>
                  <a:t> </a:t>
                </a:r>
              </a:p>
            </p:txBody>
          </p:sp>
        </mc:Fallback>
      </mc:AlternateContent>
      <p:sp>
        <p:nvSpPr>
          <p:cNvPr id="32" name="Rectangle 31"/>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Tree>
    <p:extLst>
      <p:ext uri="{BB962C8B-B14F-4D97-AF65-F5344CB8AC3E}">
        <p14:creationId xmlns:p14="http://schemas.microsoft.com/office/powerpoint/2010/main" val="113001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2"/>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16920" cy="1325563"/>
          </a:xfrm>
        </p:spPr>
        <p:txBody>
          <a:bodyPr/>
          <a:lstStyle/>
          <a:p>
            <a:r>
              <a:rPr lang="en-US" dirty="0"/>
              <a:t>The hydrograph: average flow over time</a:t>
            </a:r>
          </a:p>
        </p:txBody>
      </p:sp>
      <mc:AlternateContent xmlns:mc="http://schemas.openxmlformats.org/markup-compatibility/2006" xmlns:a14="http://schemas.microsoft.com/office/drawing/2010/main">
        <mc:Choice Requires="a14">
          <p:sp>
            <p:nvSpPr>
              <p:cNvPr id="3" name="TextBox 2"/>
              <p:cNvSpPr txBox="1"/>
              <p:nvPr/>
            </p:nvSpPr>
            <p:spPr>
              <a:xfrm>
                <a:off x="914400" y="1879600"/>
                <a:ext cx="2890215" cy="10717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𝑄</m:t>
                          </m:r>
                        </m:e>
                      </m:acc>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den>
                      </m:f>
                      <m:nary>
                        <m:naryPr>
                          <m:ctrlPr>
                            <a:rPr lang="en-US" sz="2800" b="0" i="1" smtClean="0">
                              <a:latin typeface="Cambria Math" panose="02040503050406030204" pitchFamily="18" charset="0"/>
                            </a:rPr>
                          </m:ctrlPr>
                        </m:naryPr>
                        <m:sub>
                          <m:r>
                            <a:rPr lang="en-US" sz="2800" b="0" i="1" smtClean="0">
                              <a:latin typeface="Cambria Math" panose="02040503050406030204" pitchFamily="18" charset="0"/>
                            </a:rPr>
                            <m:t>𝑡</m:t>
                          </m:r>
                        </m:sub>
                        <m:sup>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sup>
                        <m:e>
                          <m:r>
                            <a:rPr lang="en-US" sz="2800" b="0" i="1" smtClean="0">
                              <a:latin typeface="Cambria Math" panose="02040503050406030204" pitchFamily="18" charset="0"/>
                            </a:rPr>
                            <m:t>𝑄𝑑𝑡</m:t>
                          </m:r>
                        </m:e>
                      </m:nary>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914400" y="1879600"/>
                <a:ext cx="2890215" cy="107176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33120" y="3143020"/>
                <a:ext cx="5762283" cy="13027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𝑄</m:t>
                          </m:r>
                        </m:e>
                      </m:acc>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𝑛</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den>
                      </m:f>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r>
                            <a:rPr lang="en-US" sz="2800" b="0" i="1" smtClean="0">
                              <a:latin typeface="Cambria Math" panose="02040503050406030204" pitchFamily="18" charset="0"/>
                            </a:rPr>
                            <m:t>−1</m:t>
                          </m:r>
                        </m:sup>
                        <m:e>
                          <m:f>
                            <m:fPr>
                              <m:ctrlPr>
                                <a:rPr lang="en-US" sz="2800" b="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𝑖</m:t>
                                  </m:r>
                                  <m:r>
                                    <a:rPr lang="en-US" sz="2800" b="0" i="1" smtClean="0">
                                      <a:latin typeface="Cambria Math" panose="02040503050406030204" pitchFamily="18" charset="0"/>
                                    </a:rPr>
                                    <m:t>+1</m:t>
                                  </m:r>
                                </m:sub>
                              </m:sSub>
                            </m:num>
                            <m:den>
                              <m:r>
                                <a:rPr lang="en-US" sz="2800" b="0" i="1" smtClean="0">
                                  <a:latin typeface="Cambria Math" panose="02040503050406030204" pitchFamily="18" charset="0"/>
                                </a:rPr>
                                <m:t>2</m:t>
                              </m:r>
                            </m:den>
                          </m:f>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𝑡</m:t>
                                  </m:r>
                                </m:e>
                                <m:sub>
                                  <m:r>
                                    <a:rPr lang="en-US" sz="2800" i="1">
                                      <a:latin typeface="Cambria Math" panose="02040503050406030204" pitchFamily="18" charset="0"/>
                                    </a:rPr>
                                    <m:t>𝑖</m:t>
                                  </m:r>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𝑡</m:t>
                                  </m:r>
                                </m:e>
                                <m:sub>
                                  <m:r>
                                    <a:rPr lang="en-US" sz="2800" i="1">
                                      <a:latin typeface="Cambria Math" panose="02040503050406030204" pitchFamily="18" charset="0"/>
                                    </a:rPr>
                                    <m:t>𝑖</m:t>
                                  </m:r>
                                </m:sub>
                              </m:sSub>
                            </m:e>
                          </m:d>
                        </m:e>
                      </m:nary>
                    </m:oMath>
                  </m:oMathPara>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33120" y="3143020"/>
                <a:ext cx="5762283" cy="1302729"/>
              </a:xfrm>
              <a:prstGeom prst="rect">
                <a:avLst/>
              </a:prstGeom>
              <a:blipFill rotWithShape="0">
                <a:blip r:embed="rId4"/>
                <a:stretch>
                  <a:fillRect/>
                </a:stretch>
              </a:blipFill>
            </p:spPr>
            <p:txBody>
              <a:bodyPr/>
              <a:lstStyle/>
              <a:p>
                <a:r>
                  <a:rPr lang="en-US">
                    <a:noFill/>
                  </a:rPr>
                  <a:t> </a:t>
                </a:r>
              </a:p>
            </p:txBody>
          </p:sp>
        </mc:Fallback>
      </mc:AlternateContent>
      <p:grpSp>
        <p:nvGrpSpPr>
          <p:cNvPr id="7" name="Group 6"/>
          <p:cNvGrpSpPr/>
          <p:nvPr/>
        </p:nvGrpSpPr>
        <p:grpSpPr>
          <a:xfrm>
            <a:off x="2172749" y="1469749"/>
            <a:ext cx="3063445" cy="1592233"/>
            <a:chOff x="2172749" y="1469749"/>
            <a:chExt cx="3063445" cy="1592233"/>
          </a:xfrm>
        </p:grpSpPr>
        <p:sp>
          <p:nvSpPr>
            <p:cNvPr id="5" name="Rectangle 4"/>
            <p:cNvSpPr/>
            <p:nvPr/>
          </p:nvSpPr>
          <p:spPr>
            <a:xfrm>
              <a:off x="2172749" y="1820411"/>
              <a:ext cx="1631866" cy="1241571"/>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3037194" y="1469749"/>
                  <a:ext cx="2199000" cy="369332"/>
                </a:xfrm>
                <a:prstGeom prst="rect">
                  <a:avLst/>
                </a:prstGeom>
                <a:noFill/>
              </p:spPr>
              <p:txBody>
                <a:bodyPr wrap="none" rtlCol="0">
                  <a:spAutoFit/>
                </a:bodyPr>
                <a:lstStyle/>
                <a:p>
                  <a:r>
                    <a:rPr lang="en-US" dirty="0">
                      <a:solidFill>
                        <a:srgbClr val="FF0000"/>
                      </a:solidFill>
                    </a:rPr>
                    <a:t>Total volume over </a:t>
                  </a:r>
                  <a14:m>
                    <m:oMath xmlns:m="http://schemas.openxmlformats.org/officeDocument/2006/math">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𝑡</m:t>
                      </m:r>
                    </m:oMath>
                  </a14:m>
                  <a:r>
                    <a:rPr lang="en-US" dirty="0">
                      <a:solidFill>
                        <a:srgbClr val="FF0000"/>
                      </a:solidFill>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037194" y="1469749"/>
                  <a:ext cx="2199000" cy="369332"/>
                </a:xfrm>
                <a:prstGeom prst="rect">
                  <a:avLst/>
                </a:prstGeom>
                <a:blipFill rotWithShape="0">
                  <a:blip r:embed="rId5"/>
                  <a:stretch>
                    <a:fillRect l="-2216" t="-8197" b="-24590"/>
                  </a:stretch>
                </a:blipFill>
              </p:spPr>
              <p:txBody>
                <a:bodyPr/>
                <a:lstStyle/>
                <a:p>
                  <a:r>
                    <a:rPr lang="en-US">
                      <a:noFill/>
                    </a:rPr>
                    <a:t> </a:t>
                  </a:r>
                </a:p>
              </p:txBody>
            </p:sp>
          </mc:Fallback>
        </mc:AlternateContent>
      </p:grpSp>
      <p:grpSp>
        <p:nvGrpSpPr>
          <p:cNvPr id="10" name="Group 9"/>
          <p:cNvGrpSpPr/>
          <p:nvPr/>
        </p:nvGrpSpPr>
        <p:grpSpPr>
          <a:xfrm>
            <a:off x="2749035" y="2787687"/>
            <a:ext cx="4840881" cy="1726627"/>
            <a:chOff x="2172749" y="1462124"/>
            <a:chExt cx="4840881" cy="1726627"/>
          </a:xfrm>
        </p:grpSpPr>
        <p:sp>
          <p:nvSpPr>
            <p:cNvPr id="11" name="Rectangle 10"/>
            <p:cNvSpPr/>
            <p:nvPr/>
          </p:nvSpPr>
          <p:spPr>
            <a:xfrm>
              <a:off x="2172749" y="1820411"/>
              <a:ext cx="3846368" cy="136834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4374381" y="1462124"/>
                  <a:ext cx="2639249" cy="369332"/>
                </a:xfrm>
                <a:prstGeom prst="rect">
                  <a:avLst/>
                </a:prstGeom>
                <a:noFill/>
              </p:spPr>
              <p:txBody>
                <a:bodyPr wrap="none" rtlCol="0">
                  <a:spAutoFit/>
                </a:bodyPr>
                <a:lstStyle/>
                <a:p>
                  <a:r>
                    <a:rPr lang="en-US" dirty="0">
                      <a:solidFill>
                        <a:srgbClr val="FF0000"/>
                      </a:solidFill>
                    </a:rPr>
                    <a:t>Total volume over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𝑛</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1</m:t>
                          </m:r>
                        </m:sub>
                      </m:sSub>
                    </m:oMath>
                  </a14:m>
                  <a:r>
                    <a:rPr lang="en-US" dirty="0">
                      <a:solidFill>
                        <a:srgbClr val="FF0000"/>
                      </a:solidFill>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4374381" y="1462124"/>
                  <a:ext cx="2639249" cy="369332"/>
                </a:xfrm>
                <a:prstGeom prst="rect">
                  <a:avLst/>
                </a:prstGeom>
                <a:blipFill>
                  <a:blip r:embed="rId6"/>
                  <a:stretch>
                    <a:fillRect l="-1848" t="-8197" b="-24590"/>
                  </a:stretch>
                </a:blipFill>
              </p:spPr>
              <p:txBody>
                <a:bodyPr/>
                <a:lstStyle/>
                <a:p>
                  <a:r>
                    <a:rPr lang="en-US">
                      <a:noFill/>
                    </a:rPr>
                    <a:t> </a:t>
                  </a:r>
                </a:p>
              </p:txBody>
            </p:sp>
          </mc:Fallback>
        </mc:AlternateContent>
      </p:grpSp>
      <p:sp>
        <p:nvSpPr>
          <p:cNvPr id="13" name="Rectangle 12"/>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13</a:t>
            </a:r>
          </a:p>
        </p:txBody>
      </p:sp>
    </p:spTree>
    <p:extLst>
      <p:ext uri="{BB962C8B-B14F-4D97-AF65-F5344CB8AC3E}">
        <p14:creationId xmlns:p14="http://schemas.microsoft.com/office/powerpoint/2010/main" val="1677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16920" cy="1325563"/>
          </a:xfrm>
        </p:spPr>
        <p:txBody>
          <a:bodyPr/>
          <a:lstStyle/>
          <a:p>
            <a:r>
              <a:rPr lang="en-US" dirty="0"/>
              <a:t>The hydrograph: average flow over time</a:t>
            </a:r>
          </a:p>
        </p:txBody>
      </p:sp>
      <mc:AlternateContent xmlns:mc="http://schemas.openxmlformats.org/markup-compatibility/2006" xmlns:a14="http://schemas.microsoft.com/office/drawing/2010/main">
        <mc:Choice Requires="a14">
          <p:sp>
            <p:nvSpPr>
              <p:cNvPr id="3" name="TextBox 2"/>
              <p:cNvSpPr txBox="1"/>
              <p:nvPr/>
            </p:nvSpPr>
            <p:spPr>
              <a:xfrm>
                <a:off x="914400" y="1879600"/>
                <a:ext cx="2890215" cy="10717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𝑄</m:t>
                          </m:r>
                        </m:e>
                      </m:acc>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den>
                      </m:f>
                      <m:nary>
                        <m:naryPr>
                          <m:ctrlPr>
                            <a:rPr lang="en-US" sz="2800" b="0" i="1" smtClean="0">
                              <a:latin typeface="Cambria Math" panose="02040503050406030204" pitchFamily="18" charset="0"/>
                            </a:rPr>
                          </m:ctrlPr>
                        </m:naryPr>
                        <m:sub>
                          <m:r>
                            <a:rPr lang="en-US" sz="2800" b="0" i="1" smtClean="0">
                              <a:latin typeface="Cambria Math" panose="02040503050406030204" pitchFamily="18" charset="0"/>
                            </a:rPr>
                            <m:t>𝑡</m:t>
                          </m:r>
                        </m:sub>
                        <m:sup>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sup>
                        <m:e>
                          <m:r>
                            <a:rPr lang="en-US" sz="2800" b="0" i="1" smtClean="0">
                              <a:latin typeface="Cambria Math" panose="02040503050406030204" pitchFamily="18" charset="0"/>
                            </a:rPr>
                            <m:t>𝑄𝑑𝑡</m:t>
                          </m:r>
                        </m:e>
                      </m:nary>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914400" y="1879600"/>
                <a:ext cx="2890215" cy="107176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33120" y="3143020"/>
                <a:ext cx="5762283" cy="13027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𝑄</m:t>
                          </m:r>
                        </m:e>
                      </m:acc>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𝑛</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den>
                      </m:f>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r>
                            <a:rPr lang="en-US" sz="2800" b="0" i="1" smtClean="0">
                              <a:latin typeface="Cambria Math" panose="02040503050406030204" pitchFamily="18" charset="0"/>
                            </a:rPr>
                            <m:t>−1</m:t>
                          </m:r>
                        </m:sup>
                        <m:e>
                          <m:f>
                            <m:fPr>
                              <m:ctrlPr>
                                <a:rPr lang="en-US" sz="2800" b="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𝑖</m:t>
                                  </m:r>
                                  <m:r>
                                    <a:rPr lang="en-US" sz="2800" b="0" i="1" smtClean="0">
                                      <a:latin typeface="Cambria Math" panose="02040503050406030204" pitchFamily="18" charset="0"/>
                                    </a:rPr>
                                    <m:t>+1</m:t>
                                  </m:r>
                                </m:sub>
                              </m:sSub>
                            </m:num>
                            <m:den>
                              <m:r>
                                <a:rPr lang="en-US" sz="2800" b="0" i="1" smtClean="0">
                                  <a:latin typeface="Cambria Math" panose="02040503050406030204" pitchFamily="18" charset="0"/>
                                </a:rPr>
                                <m:t>2</m:t>
                              </m:r>
                            </m:den>
                          </m:f>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𝑡</m:t>
                                  </m:r>
                                </m:e>
                                <m:sub>
                                  <m:r>
                                    <a:rPr lang="en-US" sz="2800" i="1">
                                      <a:latin typeface="Cambria Math" panose="02040503050406030204" pitchFamily="18" charset="0"/>
                                    </a:rPr>
                                    <m:t>𝑖</m:t>
                                  </m:r>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𝑡</m:t>
                                  </m:r>
                                </m:e>
                                <m:sub>
                                  <m:r>
                                    <a:rPr lang="en-US" sz="2800" i="1">
                                      <a:latin typeface="Cambria Math" panose="02040503050406030204" pitchFamily="18" charset="0"/>
                                    </a:rPr>
                                    <m:t>𝑖</m:t>
                                  </m:r>
                                </m:sub>
                              </m:sSub>
                            </m:e>
                          </m:d>
                        </m:e>
                      </m:nary>
                    </m:oMath>
                  </m:oMathPara>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33120" y="3143020"/>
                <a:ext cx="5762283" cy="1302729"/>
              </a:xfrm>
              <a:prstGeom prst="rect">
                <a:avLst/>
              </a:prstGeom>
              <a:blipFill rotWithShape="0">
                <a:blip r:embed="rId4"/>
                <a:stretch>
                  <a:fillRect/>
                </a:stretch>
              </a:blipFill>
            </p:spPr>
            <p:txBody>
              <a:bodyPr/>
              <a:lstStyle/>
              <a:p>
                <a:r>
                  <a:rPr lang="en-US">
                    <a:noFill/>
                  </a:rPr>
                  <a:t> </a:t>
                </a:r>
              </a:p>
            </p:txBody>
          </p:sp>
        </mc:Fallback>
      </mc:AlternateContent>
      <p:sp>
        <p:nvSpPr>
          <p:cNvPr id="4" name="TextBox 3"/>
          <p:cNvSpPr txBox="1"/>
          <p:nvPr/>
        </p:nvSpPr>
        <p:spPr>
          <a:xfrm>
            <a:off x="995021" y="4842374"/>
            <a:ext cx="5149551" cy="954107"/>
          </a:xfrm>
          <a:prstGeom prst="rect">
            <a:avLst/>
          </a:prstGeom>
          <a:noFill/>
        </p:spPr>
        <p:txBody>
          <a:bodyPr wrap="none" rtlCol="0">
            <a:spAutoFit/>
          </a:bodyPr>
          <a:lstStyle/>
          <a:p>
            <a:r>
              <a:rPr lang="en-US" sz="2800" dirty="0"/>
              <a:t>This statistic is called</a:t>
            </a:r>
          </a:p>
          <a:p>
            <a:r>
              <a:rPr lang="en-US" sz="2800" dirty="0"/>
              <a:t>“&lt;Length of </a:t>
            </a:r>
            <a:r>
              <a:rPr lang="en-US" sz="2800" dirty="0">
                <a:latin typeface="Symbol" panose="05050102010706020507" pitchFamily="18" charset="2"/>
              </a:rPr>
              <a:t>D</a:t>
            </a:r>
            <a:r>
              <a:rPr lang="en-US" sz="2800" dirty="0"/>
              <a:t>t&gt; average or mean”</a:t>
            </a:r>
          </a:p>
        </p:txBody>
      </p:sp>
      <p:sp>
        <p:nvSpPr>
          <p:cNvPr id="32" name="TextBox 31"/>
          <p:cNvSpPr txBox="1"/>
          <p:nvPr/>
        </p:nvSpPr>
        <p:spPr>
          <a:xfrm>
            <a:off x="7965656" y="1431349"/>
            <a:ext cx="2837179" cy="5262979"/>
          </a:xfrm>
          <a:prstGeom prst="rect">
            <a:avLst/>
          </a:prstGeom>
          <a:noFill/>
        </p:spPr>
        <p:txBody>
          <a:bodyPr wrap="square" rtlCol="0">
            <a:spAutoFit/>
          </a:bodyPr>
          <a:lstStyle/>
          <a:p>
            <a:r>
              <a:rPr lang="en-US" sz="2800" dirty="0"/>
              <a:t>For example:</a:t>
            </a:r>
          </a:p>
          <a:p>
            <a:endParaRPr lang="en-US" sz="2800" dirty="0"/>
          </a:p>
          <a:p>
            <a:r>
              <a:rPr lang="en-US" sz="2800" dirty="0"/>
              <a:t>If </a:t>
            </a:r>
            <a:r>
              <a:rPr lang="en-US" sz="2800" dirty="0">
                <a:latin typeface="Symbol" panose="05050102010706020507" pitchFamily="18" charset="2"/>
              </a:rPr>
              <a:t>D</a:t>
            </a:r>
            <a:r>
              <a:rPr lang="en-US" sz="2800" dirty="0"/>
              <a:t>t is 1 day, </a:t>
            </a:r>
          </a:p>
          <a:p>
            <a:r>
              <a:rPr lang="en-US" sz="2800" dirty="0"/>
              <a:t>“daily average” </a:t>
            </a:r>
          </a:p>
          <a:p>
            <a:r>
              <a:rPr lang="en-US" sz="2800" dirty="0"/>
              <a:t>or “daily mean”</a:t>
            </a:r>
          </a:p>
          <a:p>
            <a:endParaRPr lang="en-US" sz="2800" dirty="0"/>
          </a:p>
          <a:p>
            <a:r>
              <a:rPr lang="en-US" sz="2800" dirty="0"/>
              <a:t>If </a:t>
            </a:r>
            <a:r>
              <a:rPr lang="en-US" sz="2800" dirty="0">
                <a:latin typeface="Symbol" panose="05050102010706020507" pitchFamily="18" charset="2"/>
              </a:rPr>
              <a:t>D</a:t>
            </a:r>
            <a:r>
              <a:rPr lang="en-US" sz="2800" dirty="0"/>
              <a:t>t is 1 month, </a:t>
            </a:r>
          </a:p>
          <a:p>
            <a:r>
              <a:rPr lang="en-US" sz="2800" dirty="0"/>
              <a:t>“monthly mean”</a:t>
            </a:r>
          </a:p>
          <a:p>
            <a:endParaRPr lang="en-US" sz="2800" dirty="0"/>
          </a:p>
          <a:p>
            <a:r>
              <a:rPr lang="en-US" sz="2800" dirty="0"/>
              <a:t>If </a:t>
            </a:r>
            <a:r>
              <a:rPr lang="en-US" sz="2800" dirty="0">
                <a:latin typeface="Symbol" panose="05050102010706020507" pitchFamily="18" charset="2"/>
              </a:rPr>
              <a:t>D</a:t>
            </a:r>
            <a:r>
              <a:rPr lang="en-US" sz="2800" dirty="0"/>
              <a:t>t is 1 year, </a:t>
            </a:r>
          </a:p>
          <a:p>
            <a:r>
              <a:rPr lang="en-US" sz="2800" dirty="0"/>
              <a:t>“annual mean”</a:t>
            </a:r>
          </a:p>
          <a:p>
            <a:endParaRPr lang="en-US" sz="2800" dirty="0"/>
          </a:p>
        </p:txBody>
      </p:sp>
      <p:grpSp>
        <p:nvGrpSpPr>
          <p:cNvPr id="7" name="Group 6"/>
          <p:cNvGrpSpPr/>
          <p:nvPr/>
        </p:nvGrpSpPr>
        <p:grpSpPr>
          <a:xfrm>
            <a:off x="1712199" y="1469749"/>
            <a:ext cx="3538550" cy="1592233"/>
            <a:chOff x="1712199" y="1469749"/>
            <a:chExt cx="3538550" cy="1592233"/>
          </a:xfrm>
        </p:grpSpPr>
        <p:sp>
          <p:nvSpPr>
            <p:cNvPr id="5" name="Rectangle 4"/>
            <p:cNvSpPr/>
            <p:nvPr/>
          </p:nvSpPr>
          <p:spPr>
            <a:xfrm>
              <a:off x="1712199" y="1820411"/>
              <a:ext cx="2092416" cy="1241571"/>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3037194" y="1469749"/>
                  <a:ext cx="2213555" cy="369332"/>
                </a:xfrm>
                <a:prstGeom prst="rect">
                  <a:avLst/>
                </a:prstGeom>
                <a:noFill/>
              </p:spPr>
              <p:txBody>
                <a:bodyPr wrap="none" rtlCol="0">
                  <a:spAutoFit/>
                </a:bodyPr>
                <a:lstStyle/>
                <a:p>
                  <a:r>
                    <a:rPr lang="en-US" dirty="0">
                      <a:solidFill>
                        <a:srgbClr val="FF0000"/>
                      </a:solidFill>
                    </a:rPr>
                    <a:t>Average flow over </a:t>
                  </a:r>
                  <a14:m>
                    <m:oMath xmlns:m="http://schemas.openxmlformats.org/officeDocument/2006/math">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𝑡</m:t>
                      </m:r>
                    </m:oMath>
                  </a14:m>
                  <a:r>
                    <a:rPr lang="en-US" dirty="0">
                      <a:solidFill>
                        <a:srgbClr val="FF0000"/>
                      </a:solidFill>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037194" y="1469749"/>
                  <a:ext cx="2213555" cy="369332"/>
                </a:xfrm>
                <a:prstGeom prst="rect">
                  <a:avLst/>
                </a:prstGeom>
                <a:blipFill>
                  <a:blip r:embed="rId5"/>
                  <a:stretch>
                    <a:fillRect l="-2204" t="-8197" b="-24590"/>
                  </a:stretch>
                </a:blipFill>
              </p:spPr>
              <p:txBody>
                <a:bodyPr/>
                <a:lstStyle/>
                <a:p>
                  <a:r>
                    <a:rPr lang="en-US">
                      <a:noFill/>
                    </a:rPr>
                    <a:t> </a:t>
                  </a:r>
                </a:p>
              </p:txBody>
            </p:sp>
          </mc:Fallback>
        </mc:AlternateContent>
      </p:grpSp>
      <p:grpSp>
        <p:nvGrpSpPr>
          <p:cNvPr id="10" name="Group 9"/>
          <p:cNvGrpSpPr/>
          <p:nvPr/>
        </p:nvGrpSpPr>
        <p:grpSpPr>
          <a:xfrm>
            <a:off x="1663103" y="2765168"/>
            <a:ext cx="5455474" cy="1749146"/>
            <a:chOff x="1086817" y="1439605"/>
            <a:chExt cx="5455474" cy="1749146"/>
          </a:xfrm>
        </p:grpSpPr>
        <p:sp>
          <p:nvSpPr>
            <p:cNvPr id="11" name="Rectangle 10"/>
            <p:cNvSpPr/>
            <p:nvPr/>
          </p:nvSpPr>
          <p:spPr>
            <a:xfrm>
              <a:off x="1086817" y="1820411"/>
              <a:ext cx="4932300" cy="136834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3822059" y="1439605"/>
                  <a:ext cx="2720232" cy="369332"/>
                </a:xfrm>
                <a:prstGeom prst="rect">
                  <a:avLst/>
                </a:prstGeom>
                <a:noFill/>
              </p:spPr>
              <p:txBody>
                <a:bodyPr wrap="none" rtlCol="0">
                  <a:spAutoFit/>
                </a:bodyPr>
                <a:lstStyle/>
                <a:p>
                  <a:r>
                    <a:rPr lang="en-US" dirty="0">
                      <a:solidFill>
                        <a:srgbClr val="FF0000"/>
                      </a:solidFill>
                    </a:rPr>
                    <a:t>Average flow over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𝑛</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1</m:t>
                          </m:r>
                        </m:sub>
                      </m:sSub>
                    </m:oMath>
                  </a14:m>
                  <a:r>
                    <a:rPr lang="en-US" dirty="0">
                      <a:solidFill>
                        <a:srgbClr val="FF0000"/>
                      </a:solidFill>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3822059" y="1439605"/>
                  <a:ext cx="2720232" cy="369332"/>
                </a:xfrm>
                <a:prstGeom prst="rect">
                  <a:avLst/>
                </a:prstGeom>
                <a:blipFill>
                  <a:blip r:embed="rId6"/>
                  <a:stretch>
                    <a:fillRect l="-2018" t="-10000" b="-26667"/>
                  </a:stretch>
                </a:blipFill>
              </p:spPr>
              <p:txBody>
                <a:bodyPr/>
                <a:lstStyle/>
                <a:p>
                  <a:r>
                    <a:rPr lang="en-US">
                      <a:noFill/>
                    </a:rPr>
                    <a:t> </a:t>
                  </a:r>
                </a:p>
              </p:txBody>
            </p:sp>
          </mc:Fallback>
        </mc:AlternateContent>
      </p:grpSp>
      <p:sp>
        <p:nvSpPr>
          <p:cNvPr id="13" name="Rectangle 12"/>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13</a:t>
            </a:r>
          </a:p>
        </p:txBody>
      </p:sp>
    </p:spTree>
    <p:extLst>
      <p:ext uri="{BB962C8B-B14F-4D97-AF65-F5344CB8AC3E}">
        <p14:creationId xmlns:p14="http://schemas.microsoft.com/office/powerpoint/2010/main" val="266434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2" end="2"/>
                                            </p:txEl>
                                          </p:spTgt>
                                        </p:tgtEl>
                                        <p:attrNameLst>
                                          <p:attrName>style.visibility</p:attrName>
                                        </p:attrNameLst>
                                      </p:cBhvr>
                                      <p:to>
                                        <p:strVal val="visible"/>
                                      </p:to>
                                    </p:set>
                                    <p:animEffect transition="in" filter="fade">
                                      <p:cBhvr>
                                        <p:cTn id="22" dur="500"/>
                                        <p:tgtEl>
                                          <p:spTgt spid="3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3" end="3"/>
                                            </p:txEl>
                                          </p:spTgt>
                                        </p:tgtEl>
                                        <p:attrNameLst>
                                          <p:attrName>style.visibility</p:attrName>
                                        </p:attrNameLst>
                                      </p:cBhvr>
                                      <p:to>
                                        <p:strVal val="visible"/>
                                      </p:to>
                                    </p:set>
                                    <p:animEffect transition="in" filter="fade">
                                      <p:cBhvr>
                                        <p:cTn id="25" dur="500"/>
                                        <p:tgtEl>
                                          <p:spTgt spid="32">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4" end="4"/>
                                            </p:txEl>
                                          </p:spTgt>
                                        </p:tgtEl>
                                        <p:attrNameLst>
                                          <p:attrName>style.visibility</p:attrName>
                                        </p:attrNameLst>
                                      </p:cBhvr>
                                      <p:to>
                                        <p:strVal val="visible"/>
                                      </p:to>
                                    </p:set>
                                    <p:animEffect transition="in" filter="fade">
                                      <p:cBhvr>
                                        <p:cTn id="28" dur="500"/>
                                        <p:tgtEl>
                                          <p:spTgt spid="3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
                                            <p:txEl>
                                              <p:pRg st="6" end="6"/>
                                            </p:txEl>
                                          </p:spTgt>
                                        </p:tgtEl>
                                        <p:attrNameLst>
                                          <p:attrName>style.visibility</p:attrName>
                                        </p:attrNameLst>
                                      </p:cBhvr>
                                      <p:to>
                                        <p:strVal val="visible"/>
                                      </p:to>
                                    </p:set>
                                    <p:animEffect transition="in" filter="fade">
                                      <p:cBhvr>
                                        <p:cTn id="33" dur="500"/>
                                        <p:tgtEl>
                                          <p:spTgt spid="32">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xEl>
                                              <p:pRg st="7" end="7"/>
                                            </p:txEl>
                                          </p:spTgt>
                                        </p:tgtEl>
                                        <p:attrNameLst>
                                          <p:attrName>style.visibility</p:attrName>
                                        </p:attrNameLst>
                                      </p:cBhvr>
                                      <p:to>
                                        <p:strVal val="visible"/>
                                      </p:to>
                                    </p:set>
                                    <p:animEffect transition="in" filter="fade">
                                      <p:cBhvr>
                                        <p:cTn id="36" dur="500"/>
                                        <p:tgtEl>
                                          <p:spTgt spid="3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
                                            <p:txEl>
                                              <p:pRg st="9" end="9"/>
                                            </p:txEl>
                                          </p:spTgt>
                                        </p:tgtEl>
                                        <p:attrNameLst>
                                          <p:attrName>style.visibility</p:attrName>
                                        </p:attrNameLst>
                                      </p:cBhvr>
                                      <p:to>
                                        <p:strVal val="visible"/>
                                      </p:to>
                                    </p:set>
                                    <p:animEffect transition="in" filter="fade">
                                      <p:cBhvr>
                                        <p:cTn id="41" dur="500"/>
                                        <p:tgtEl>
                                          <p:spTgt spid="32">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xEl>
                                              <p:pRg st="10" end="10"/>
                                            </p:txEl>
                                          </p:spTgt>
                                        </p:tgtEl>
                                        <p:attrNameLst>
                                          <p:attrName>style.visibility</p:attrName>
                                        </p:attrNameLst>
                                      </p:cBhvr>
                                      <p:to>
                                        <p:strVal val="visible"/>
                                      </p:to>
                                    </p:set>
                                    <p:animEffect transition="in" filter="fade">
                                      <p:cBhvr>
                                        <p:cTn id="44" dur="500"/>
                                        <p:tgtEl>
                                          <p:spTgt spid="3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 of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7" y="1518341"/>
            <a:ext cx="5820949" cy="431553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38199" y="154813"/>
            <a:ext cx="11072779" cy="1381379"/>
          </a:xfrm>
        </p:spPr>
        <p:txBody>
          <a:bodyPr>
            <a:normAutofit/>
          </a:bodyPr>
          <a:lstStyle/>
          <a:p>
            <a:r>
              <a:rPr lang="en-US" dirty="0"/>
              <a:t>The Hydrograph: average flow over time</a:t>
            </a:r>
          </a:p>
        </p:txBody>
      </p:sp>
      <p:sp>
        <p:nvSpPr>
          <p:cNvPr id="6" name="TextBox 5"/>
          <p:cNvSpPr txBox="1"/>
          <p:nvPr/>
        </p:nvSpPr>
        <p:spPr>
          <a:xfrm>
            <a:off x="969391" y="6438960"/>
            <a:ext cx="2062039" cy="369332"/>
          </a:xfrm>
          <a:prstGeom prst="rect">
            <a:avLst/>
          </a:prstGeom>
          <a:noFill/>
        </p:spPr>
        <p:txBody>
          <a:bodyPr wrap="none" rtlCol="0">
            <a:spAutoFit/>
          </a:bodyPr>
          <a:lstStyle/>
          <a:p>
            <a:r>
              <a:rPr lang="en-US" dirty="0"/>
              <a:t>USGS NWIS data set</a:t>
            </a:r>
          </a:p>
        </p:txBody>
      </p:sp>
      <p:pic>
        <p:nvPicPr>
          <p:cNvPr id="2050" name="Picture 2" descr="Graph of DAILY Discharge, cubic feet per sec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030" y="1518340"/>
            <a:ext cx="5820949" cy="43155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63496" y="5859974"/>
            <a:ext cx="1951688" cy="461665"/>
          </a:xfrm>
          <a:prstGeom prst="rect">
            <a:avLst/>
          </a:prstGeom>
          <a:noFill/>
        </p:spPr>
        <p:txBody>
          <a:bodyPr wrap="none" rtlCol="0">
            <a:spAutoFit/>
          </a:bodyPr>
          <a:lstStyle/>
          <a:p>
            <a:r>
              <a:rPr lang="en-US" sz="2400" dirty="0"/>
              <a:t>Instantaneous</a:t>
            </a:r>
          </a:p>
        </p:txBody>
      </p:sp>
      <p:sp>
        <p:nvSpPr>
          <p:cNvPr id="10" name="TextBox 9"/>
          <p:cNvSpPr txBox="1"/>
          <p:nvPr/>
        </p:nvSpPr>
        <p:spPr>
          <a:xfrm>
            <a:off x="8186928" y="5861558"/>
            <a:ext cx="1579278" cy="461665"/>
          </a:xfrm>
          <a:prstGeom prst="rect">
            <a:avLst/>
          </a:prstGeom>
          <a:noFill/>
        </p:spPr>
        <p:txBody>
          <a:bodyPr wrap="none" rtlCol="0">
            <a:spAutoFit/>
          </a:bodyPr>
          <a:lstStyle/>
          <a:p>
            <a:r>
              <a:rPr lang="en-US" sz="2400" dirty="0"/>
              <a:t>Daily mean</a:t>
            </a:r>
          </a:p>
        </p:txBody>
      </p:sp>
      <p:sp>
        <p:nvSpPr>
          <p:cNvPr id="8" name="Rectangle 7"/>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2" name="Rectangle 1">
            <a:extLst>
              <a:ext uri="{FF2B5EF4-FFF2-40B4-BE49-F238E27FC236}">
                <a16:creationId xmlns:a16="http://schemas.microsoft.com/office/drawing/2014/main" id="{20B0B02C-D6B0-407F-9434-20DD729385BB}"/>
              </a:ext>
            </a:extLst>
          </p:cNvPr>
          <p:cNvSpPr/>
          <p:nvPr/>
        </p:nvSpPr>
        <p:spPr>
          <a:xfrm>
            <a:off x="214792" y="4056499"/>
            <a:ext cx="343667" cy="9696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37F65DE-4ED7-45BB-9B9E-734F63E1D13B}"/>
              </a:ext>
            </a:extLst>
          </p:cNvPr>
          <p:cNvSpPr/>
          <p:nvPr/>
        </p:nvSpPr>
        <p:spPr>
          <a:xfrm>
            <a:off x="6172069" y="3774202"/>
            <a:ext cx="343667" cy="133682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06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199" y="30334"/>
            <a:ext cx="11113655" cy="1381379"/>
          </a:xfrm>
        </p:spPr>
        <p:txBody>
          <a:bodyPr>
            <a:normAutofit/>
          </a:bodyPr>
          <a:lstStyle/>
          <a:p>
            <a:r>
              <a:rPr lang="en-US" dirty="0"/>
              <a:t>The Hydrograph: average flow over time</a:t>
            </a:r>
          </a:p>
        </p:txBody>
      </p:sp>
      <p:sp>
        <p:nvSpPr>
          <p:cNvPr id="6" name="TextBox 5"/>
          <p:cNvSpPr txBox="1"/>
          <p:nvPr/>
        </p:nvSpPr>
        <p:spPr>
          <a:xfrm>
            <a:off x="969391" y="6438960"/>
            <a:ext cx="2062039" cy="369332"/>
          </a:xfrm>
          <a:prstGeom prst="rect">
            <a:avLst/>
          </a:prstGeom>
          <a:noFill/>
        </p:spPr>
        <p:txBody>
          <a:bodyPr wrap="none" rtlCol="0">
            <a:spAutoFit/>
          </a:bodyPr>
          <a:lstStyle/>
          <a:p>
            <a:r>
              <a:rPr lang="en-US" dirty="0"/>
              <a:t>USGS NWIS data set</a:t>
            </a:r>
          </a:p>
        </p:txBody>
      </p:sp>
      <p:sp>
        <p:nvSpPr>
          <p:cNvPr id="9" name="TextBox 8"/>
          <p:cNvSpPr txBox="1"/>
          <p:nvPr/>
        </p:nvSpPr>
        <p:spPr>
          <a:xfrm>
            <a:off x="2502408" y="5834380"/>
            <a:ext cx="1579278" cy="461665"/>
          </a:xfrm>
          <a:prstGeom prst="rect">
            <a:avLst/>
          </a:prstGeom>
          <a:noFill/>
        </p:spPr>
        <p:txBody>
          <a:bodyPr wrap="none" rtlCol="0">
            <a:spAutoFit/>
          </a:bodyPr>
          <a:lstStyle/>
          <a:p>
            <a:r>
              <a:rPr lang="en-US" sz="2400" dirty="0"/>
              <a:t>Daily mean</a:t>
            </a:r>
          </a:p>
        </p:txBody>
      </p:sp>
      <p:sp>
        <p:nvSpPr>
          <p:cNvPr id="10" name="TextBox 9"/>
          <p:cNvSpPr txBox="1"/>
          <p:nvPr/>
        </p:nvSpPr>
        <p:spPr>
          <a:xfrm>
            <a:off x="8186928" y="5861558"/>
            <a:ext cx="1843774" cy="461665"/>
          </a:xfrm>
          <a:prstGeom prst="rect">
            <a:avLst/>
          </a:prstGeom>
          <a:noFill/>
        </p:spPr>
        <p:txBody>
          <a:bodyPr wrap="none" rtlCol="0">
            <a:spAutoFit/>
          </a:bodyPr>
          <a:lstStyle/>
          <a:p>
            <a:r>
              <a:rPr lang="en-US" sz="2400" dirty="0"/>
              <a:t>Annual mean</a:t>
            </a:r>
          </a:p>
        </p:txBody>
      </p:sp>
      <p:pic>
        <p:nvPicPr>
          <p:cNvPr id="3074" name="Picture 2" descr="Graph of DAILY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30" y="1467448"/>
            <a:ext cx="5423097" cy="4020573"/>
          </a:xfrm>
          <a:prstGeom prst="rect">
            <a:avLst/>
          </a:prstGeom>
          <a:noFill/>
          <a:extLst>
            <a:ext uri="{909E8E84-426E-40DD-AFC4-6F175D3DCCD1}">
              <a14:hiddenFill xmlns:a14="http://schemas.microsoft.com/office/drawing/2010/main">
                <a:solidFill>
                  <a:srgbClr val="FFFFFF"/>
                </a:solidFill>
              </a14:hiddenFill>
            </a:ext>
          </a:extLst>
        </p:spPr>
      </p:pic>
      <p:pic>
        <p:nvPicPr>
          <p:cNvPr id="3072" name="Picture 3071"/>
          <p:cNvPicPr>
            <a:picLocks noChangeAspect="1"/>
          </p:cNvPicPr>
          <p:nvPr/>
        </p:nvPicPr>
        <p:blipFill>
          <a:blip r:embed="rId3"/>
          <a:stretch>
            <a:fillRect/>
          </a:stretch>
        </p:blipFill>
        <p:spPr>
          <a:xfrm>
            <a:off x="5689730" y="1399578"/>
            <a:ext cx="6422739" cy="4290020"/>
          </a:xfrm>
          <a:prstGeom prst="rect">
            <a:avLst/>
          </a:prstGeom>
        </p:spPr>
      </p:pic>
      <p:sp>
        <p:nvSpPr>
          <p:cNvPr id="8" name="Rectangle 7"/>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11" name="Rectangle 10">
            <a:extLst>
              <a:ext uri="{FF2B5EF4-FFF2-40B4-BE49-F238E27FC236}">
                <a16:creationId xmlns:a16="http://schemas.microsoft.com/office/drawing/2014/main" id="{6FACAB34-7C29-4173-ABB9-F934A0D75163}"/>
              </a:ext>
            </a:extLst>
          </p:cNvPr>
          <p:cNvSpPr/>
          <p:nvPr/>
        </p:nvSpPr>
        <p:spPr>
          <a:xfrm>
            <a:off x="214792" y="4056499"/>
            <a:ext cx="343667" cy="9696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FA7A3F9-8900-447A-8308-B92BFC9D383D}"/>
              </a:ext>
            </a:extLst>
          </p:cNvPr>
          <p:cNvSpPr/>
          <p:nvPr/>
        </p:nvSpPr>
        <p:spPr>
          <a:xfrm>
            <a:off x="5675791" y="4019677"/>
            <a:ext cx="343667" cy="133682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26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3072"/>
                                        </p:tgtEl>
                                        <p:attrNameLst>
                                          <p:attrName>style.visibility</p:attrName>
                                        </p:attrNameLst>
                                      </p:cBhvr>
                                      <p:to>
                                        <p:strVal val="visible"/>
                                      </p:to>
                                    </p:set>
                                    <p:animEffect transition="in" filter="fade">
                                      <p:cBhvr>
                                        <p:cTn id="15" dur="500"/>
                                        <p:tgtEl>
                                          <p:spTgt spid="30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199" y="30334"/>
            <a:ext cx="11113655" cy="1381379"/>
          </a:xfrm>
        </p:spPr>
        <p:txBody>
          <a:bodyPr>
            <a:normAutofit/>
          </a:bodyPr>
          <a:lstStyle/>
          <a:p>
            <a:r>
              <a:rPr lang="en-US" dirty="0"/>
              <a:t>The Hydrograph: other statistics over time</a:t>
            </a:r>
          </a:p>
        </p:txBody>
      </p:sp>
      <p:sp>
        <p:nvSpPr>
          <p:cNvPr id="6" name="TextBox 5"/>
          <p:cNvSpPr txBox="1"/>
          <p:nvPr/>
        </p:nvSpPr>
        <p:spPr>
          <a:xfrm>
            <a:off x="969391" y="6438960"/>
            <a:ext cx="2062039" cy="369332"/>
          </a:xfrm>
          <a:prstGeom prst="rect">
            <a:avLst/>
          </a:prstGeom>
          <a:noFill/>
        </p:spPr>
        <p:txBody>
          <a:bodyPr wrap="none" rtlCol="0">
            <a:spAutoFit/>
          </a:bodyPr>
          <a:lstStyle/>
          <a:p>
            <a:r>
              <a:rPr lang="en-US" dirty="0"/>
              <a:t>USGS NWIS data set</a:t>
            </a:r>
          </a:p>
        </p:txBody>
      </p:sp>
      <p:sp>
        <p:nvSpPr>
          <p:cNvPr id="9" name="TextBox 8"/>
          <p:cNvSpPr txBox="1"/>
          <p:nvPr/>
        </p:nvSpPr>
        <p:spPr>
          <a:xfrm>
            <a:off x="2502408" y="5834380"/>
            <a:ext cx="1579278" cy="461665"/>
          </a:xfrm>
          <a:prstGeom prst="rect">
            <a:avLst/>
          </a:prstGeom>
          <a:noFill/>
        </p:spPr>
        <p:txBody>
          <a:bodyPr wrap="none" rtlCol="0">
            <a:spAutoFit/>
          </a:bodyPr>
          <a:lstStyle/>
          <a:p>
            <a:r>
              <a:rPr lang="en-US" sz="2400" dirty="0"/>
              <a:t>Daily mean</a:t>
            </a:r>
          </a:p>
        </p:txBody>
      </p:sp>
      <p:sp>
        <p:nvSpPr>
          <p:cNvPr id="10" name="TextBox 9"/>
          <p:cNvSpPr txBox="1"/>
          <p:nvPr/>
        </p:nvSpPr>
        <p:spPr>
          <a:xfrm>
            <a:off x="7032383" y="2056176"/>
            <a:ext cx="2381101" cy="461665"/>
          </a:xfrm>
          <a:prstGeom prst="rect">
            <a:avLst/>
          </a:prstGeom>
          <a:noFill/>
        </p:spPr>
        <p:txBody>
          <a:bodyPr wrap="none" rtlCol="0">
            <a:spAutoFit/>
          </a:bodyPr>
          <a:lstStyle/>
          <a:p>
            <a:r>
              <a:rPr lang="en-US" sz="2400" dirty="0"/>
              <a:t>Annual maximum</a:t>
            </a:r>
          </a:p>
        </p:txBody>
      </p:sp>
      <p:pic>
        <p:nvPicPr>
          <p:cNvPr id="3074" name="Picture 2" descr="Graph of DAILY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30" y="1467448"/>
            <a:ext cx="5423097" cy="40205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32382" y="2766955"/>
            <a:ext cx="2335896" cy="461665"/>
          </a:xfrm>
          <a:prstGeom prst="rect">
            <a:avLst/>
          </a:prstGeom>
          <a:noFill/>
        </p:spPr>
        <p:txBody>
          <a:bodyPr wrap="none" rtlCol="0">
            <a:spAutoFit/>
          </a:bodyPr>
          <a:lstStyle/>
          <a:p>
            <a:r>
              <a:rPr lang="en-US" sz="2400" dirty="0"/>
              <a:t>Annual minimum</a:t>
            </a:r>
          </a:p>
        </p:txBody>
      </p:sp>
      <p:sp>
        <p:nvSpPr>
          <p:cNvPr id="11" name="TextBox 10"/>
          <p:cNvSpPr txBox="1"/>
          <p:nvPr/>
        </p:nvSpPr>
        <p:spPr>
          <a:xfrm>
            <a:off x="7032382" y="3477734"/>
            <a:ext cx="2188741" cy="461665"/>
          </a:xfrm>
          <a:prstGeom prst="rect">
            <a:avLst/>
          </a:prstGeom>
          <a:noFill/>
        </p:spPr>
        <p:txBody>
          <a:bodyPr wrap="none" rtlCol="0">
            <a:spAutoFit/>
          </a:bodyPr>
          <a:lstStyle/>
          <a:p>
            <a:r>
              <a:rPr lang="en-US" sz="2400" dirty="0"/>
              <a:t>Annual variance</a:t>
            </a:r>
          </a:p>
        </p:txBody>
      </p:sp>
      <p:sp>
        <p:nvSpPr>
          <p:cNvPr id="12" name="Rectangle 11"/>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16</a:t>
            </a:r>
          </a:p>
        </p:txBody>
      </p:sp>
    </p:spTree>
    <p:extLst>
      <p:ext uri="{BB962C8B-B14F-4D97-AF65-F5344CB8AC3E}">
        <p14:creationId xmlns:p14="http://schemas.microsoft.com/office/powerpoint/2010/main" val="212863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9306"/>
          </a:xfrm>
        </p:spPr>
        <p:txBody>
          <a:bodyPr>
            <a:normAutofit/>
          </a:bodyPr>
          <a:lstStyle/>
          <a:p>
            <a:r>
              <a:rPr lang="en-US" sz="3600" dirty="0"/>
              <a:t>Stream flow measurement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1098936"/>
            <a:ext cx="9144000" cy="5720832"/>
          </a:xfrm>
          <a:prstGeom prst="rect">
            <a:avLst/>
          </a:prstGeom>
        </p:spPr>
      </p:pic>
      <p:grpSp>
        <p:nvGrpSpPr>
          <p:cNvPr id="5" name="Group 4"/>
          <p:cNvGrpSpPr/>
          <p:nvPr/>
        </p:nvGrpSpPr>
        <p:grpSpPr>
          <a:xfrm>
            <a:off x="3164833" y="6130789"/>
            <a:ext cx="1495657" cy="667968"/>
            <a:chOff x="3115672" y="5198148"/>
            <a:chExt cx="1495657" cy="667968"/>
          </a:xfrm>
        </p:grpSpPr>
        <p:sp>
          <p:nvSpPr>
            <p:cNvPr id="25" name="Right Arrow 24"/>
            <p:cNvSpPr/>
            <p:nvPr/>
          </p:nvSpPr>
          <p:spPr>
            <a:xfrm rot="7279286">
              <a:off x="3519164" y="5491406"/>
              <a:ext cx="453226" cy="296194"/>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p:cNvSpPr/>
            <p:nvPr/>
          </p:nvSpPr>
          <p:spPr>
            <a:xfrm>
              <a:off x="3115672" y="5198148"/>
              <a:ext cx="1495657" cy="3415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Bozeman</a:t>
              </a:r>
            </a:p>
          </p:txBody>
        </p:sp>
      </p:grpSp>
      <p:sp>
        <p:nvSpPr>
          <p:cNvPr id="6" name="Rectangle 5"/>
          <p:cNvSpPr/>
          <p:nvPr/>
        </p:nvSpPr>
        <p:spPr>
          <a:xfrm>
            <a:off x="7565246" y="1271525"/>
            <a:ext cx="1670481" cy="3415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Gallatin Range</a:t>
            </a:r>
          </a:p>
        </p:txBody>
      </p:sp>
      <p:grpSp>
        <p:nvGrpSpPr>
          <p:cNvPr id="7" name="Group 6"/>
          <p:cNvGrpSpPr/>
          <p:nvPr/>
        </p:nvGrpSpPr>
        <p:grpSpPr>
          <a:xfrm>
            <a:off x="7641692" y="2617046"/>
            <a:ext cx="2550058" cy="370736"/>
            <a:chOff x="2229957" y="5208655"/>
            <a:chExt cx="2550058" cy="370736"/>
          </a:xfrm>
        </p:grpSpPr>
        <p:sp>
          <p:nvSpPr>
            <p:cNvPr id="23" name="Right Arrow 22"/>
            <p:cNvSpPr/>
            <p:nvPr/>
          </p:nvSpPr>
          <p:spPr>
            <a:xfrm rot="11892259">
              <a:off x="2229957" y="5208655"/>
              <a:ext cx="1019220" cy="155803"/>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p:cNvSpPr/>
            <p:nvPr/>
          </p:nvSpPr>
          <p:spPr>
            <a:xfrm>
              <a:off x="3125197" y="5237829"/>
              <a:ext cx="1654818" cy="3415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Mt. Blackmore</a:t>
              </a:r>
            </a:p>
          </p:txBody>
        </p:sp>
      </p:grpSp>
      <p:grpSp>
        <p:nvGrpSpPr>
          <p:cNvPr id="8" name="Group 7"/>
          <p:cNvGrpSpPr/>
          <p:nvPr/>
        </p:nvGrpSpPr>
        <p:grpSpPr>
          <a:xfrm>
            <a:off x="2187222" y="5430288"/>
            <a:ext cx="3003186" cy="567703"/>
            <a:chOff x="3250866" y="4896465"/>
            <a:chExt cx="3003186" cy="567703"/>
          </a:xfrm>
        </p:grpSpPr>
        <p:sp>
          <p:nvSpPr>
            <p:cNvPr id="21" name="Right Arrow 20"/>
            <p:cNvSpPr/>
            <p:nvPr/>
          </p:nvSpPr>
          <p:spPr>
            <a:xfrm rot="20848743">
              <a:off x="5060899" y="5007655"/>
              <a:ext cx="1193153" cy="296194"/>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p:cNvSpPr/>
            <p:nvPr/>
          </p:nvSpPr>
          <p:spPr>
            <a:xfrm>
              <a:off x="3250866" y="4896465"/>
              <a:ext cx="1997102" cy="5677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Bozeman (Sourdough) Creek</a:t>
              </a:r>
            </a:p>
          </p:txBody>
        </p:sp>
      </p:grpSp>
      <p:sp>
        <p:nvSpPr>
          <p:cNvPr id="9" name="Freeform 8"/>
          <p:cNvSpPr/>
          <p:nvPr/>
        </p:nvSpPr>
        <p:spPr>
          <a:xfrm>
            <a:off x="3731006" y="2260380"/>
            <a:ext cx="2257126" cy="3302246"/>
          </a:xfrm>
          <a:custGeom>
            <a:avLst/>
            <a:gdLst>
              <a:gd name="connsiteX0" fmla="*/ 1469644 w 2257126"/>
              <a:gd name="connsiteY0" fmla="*/ 3289388 h 3302246"/>
              <a:gd name="connsiteX1" fmla="*/ 1348994 w 2257126"/>
              <a:gd name="connsiteY1" fmla="*/ 3244938 h 3302246"/>
              <a:gd name="connsiteX2" fmla="*/ 1177544 w 2257126"/>
              <a:gd name="connsiteY2" fmla="*/ 3111588 h 3302246"/>
              <a:gd name="connsiteX3" fmla="*/ 1114044 w 2257126"/>
              <a:gd name="connsiteY3" fmla="*/ 2990938 h 3302246"/>
              <a:gd name="connsiteX4" fmla="*/ 1114044 w 2257126"/>
              <a:gd name="connsiteY4" fmla="*/ 2813138 h 3302246"/>
              <a:gd name="connsiteX5" fmla="*/ 1075944 w 2257126"/>
              <a:gd name="connsiteY5" fmla="*/ 2641688 h 3302246"/>
              <a:gd name="connsiteX6" fmla="*/ 1133094 w 2257126"/>
              <a:gd name="connsiteY6" fmla="*/ 2540088 h 3302246"/>
              <a:gd name="connsiteX7" fmla="*/ 1126744 w 2257126"/>
              <a:gd name="connsiteY7" fmla="*/ 2451188 h 3302246"/>
              <a:gd name="connsiteX8" fmla="*/ 1025144 w 2257126"/>
              <a:gd name="connsiteY8" fmla="*/ 2432138 h 3302246"/>
              <a:gd name="connsiteX9" fmla="*/ 898144 w 2257126"/>
              <a:gd name="connsiteY9" fmla="*/ 2355938 h 3302246"/>
              <a:gd name="connsiteX10" fmla="*/ 828294 w 2257126"/>
              <a:gd name="connsiteY10" fmla="*/ 2330538 h 3302246"/>
              <a:gd name="connsiteX11" fmla="*/ 790194 w 2257126"/>
              <a:gd name="connsiteY11" fmla="*/ 2222588 h 3302246"/>
              <a:gd name="connsiteX12" fmla="*/ 771144 w 2257126"/>
              <a:gd name="connsiteY12" fmla="*/ 2171788 h 3302246"/>
              <a:gd name="connsiteX13" fmla="*/ 764794 w 2257126"/>
              <a:gd name="connsiteY13" fmla="*/ 2076538 h 3302246"/>
              <a:gd name="connsiteX14" fmla="*/ 694944 w 2257126"/>
              <a:gd name="connsiteY14" fmla="*/ 2000338 h 3302246"/>
              <a:gd name="connsiteX15" fmla="*/ 625094 w 2257126"/>
              <a:gd name="connsiteY15" fmla="*/ 1962238 h 3302246"/>
              <a:gd name="connsiteX16" fmla="*/ 593344 w 2257126"/>
              <a:gd name="connsiteY16" fmla="*/ 1936838 h 3302246"/>
              <a:gd name="connsiteX17" fmla="*/ 529844 w 2257126"/>
              <a:gd name="connsiteY17" fmla="*/ 1917788 h 3302246"/>
              <a:gd name="connsiteX18" fmla="*/ 529844 w 2257126"/>
              <a:gd name="connsiteY18" fmla="*/ 1828888 h 3302246"/>
              <a:gd name="connsiteX19" fmla="*/ 586994 w 2257126"/>
              <a:gd name="connsiteY19" fmla="*/ 1720938 h 3302246"/>
              <a:gd name="connsiteX20" fmla="*/ 618744 w 2257126"/>
              <a:gd name="connsiteY20" fmla="*/ 1632038 h 3302246"/>
              <a:gd name="connsiteX21" fmla="*/ 631444 w 2257126"/>
              <a:gd name="connsiteY21" fmla="*/ 1562188 h 3302246"/>
              <a:gd name="connsiteX22" fmla="*/ 567944 w 2257126"/>
              <a:gd name="connsiteY22" fmla="*/ 1530438 h 3302246"/>
              <a:gd name="connsiteX23" fmla="*/ 536194 w 2257126"/>
              <a:gd name="connsiteY23" fmla="*/ 1447888 h 3302246"/>
              <a:gd name="connsiteX24" fmla="*/ 523494 w 2257126"/>
              <a:gd name="connsiteY24" fmla="*/ 1422488 h 3302246"/>
              <a:gd name="connsiteX25" fmla="*/ 472694 w 2257126"/>
              <a:gd name="connsiteY25" fmla="*/ 1371688 h 3302246"/>
              <a:gd name="connsiteX26" fmla="*/ 371094 w 2257126"/>
              <a:gd name="connsiteY26" fmla="*/ 1378038 h 3302246"/>
              <a:gd name="connsiteX27" fmla="*/ 326644 w 2257126"/>
              <a:gd name="connsiteY27" fmla="*/ 1390738 h 3302246"/>
              <a:gd name="connsiteX28" fmla="*/ 263144 w 2257126"/>
              <a:gd name="connsiteY28" fmla="*/ 1384388 h 3302246"/>
              <a:gd name="connsiteX29" fmla="*/ 148844 w 2257126"/>
              <a:gd name="connsiteY29" fmla="*/ 1358988 h 3302246"/>
              <a:gd name="connsiteX30" fmla="*/ 123444 w 2257126"/>
              <a:gd name="connsiteY30" fmla="*/ 1320888 h 3302246"/>
              <a:gd name="connsiteX31" fmla="*/ 91694 w 2257126"/>
              <a:gd name="connsiteY31" fmla="*/ 1244688 h 3302246"/>
              <a:gd name="connsiteX32" fmla="*/ 2794 w 2257126"/>
              <a:gd name="connsiteY32" fmla="*/ 1187538 h 3302246"/>
              <a:gd name="connsiteX33" fmla="*/ 34544 w 2257126"/>
              <a:gd name="connsiteY33" fmla="*/ 1117688 h 3302246"/>
              <a:gd name="connsiteX34" fmla="*/ 155194 w 2257126"/>
              <a:gd name="connsiteY34" fmla="*/ 971638 h 3302246"/>
              <a:gd name="connsiteX35" fmla="*/ 174244 w 2257126"/>
              <a:gd name="connsiteY35" fmla="*/ 844638 h 3302246"/>
              <a:gd name="connsiteX36" fmla="*/ 231394 w 2257126"/>
              <a:gd name="connsiteY36" fmla="*/ 787488 h 3302246"/>
              <a:gd name="connsiteX37" fmla="*/ 263144 w 2257126"/>
              <a:gd name="connsiteY37" fmla="*/ 673188 h 3302246"/>
              <a:gd name="connsiteX38" fmla="*/ 294894 w 2257126"/>
              <a:gd name="connsiteY38" fmla="*/ 616038 h 3302246"/>
              <a:gd name="connsiteX39" fmla="*/ 402844 w 2257126"/>
              <a:gd name="connsiteY39" fmla="*/ 539838 h 3302246"/>
              <a:gd name="connsiteX40" fmla="*/ 453644 w 2257126"/>
              <a:gd name="connsiteY40" fmla="*/ 476338 h 3302246"/>
              <a:gd name="connsiteX41" fmla="*/ 529844 w 2257126"/>
              <a:gd name="connsiteY41" fmla="*/ 457288 h 3302246"/>
              <a:gd name="connsiteX42" fmla="*/ 752094 w 2257126"/>
              <a:gd name="connsiteY42" fmla="*/ 323938 h 3302246"/>
              <a:gd name="connsiteX43" fmla="*/ 860044 w 2257126"/>
              <a:gd name="connsiteY43" fmla="*/ 273138 h 3302246"/>
              <a:gd name="connsiteX44" fmla="*/ 1082294 w 2257126"/>
              <a:gd name="connsiteY44" fmla="*/ 171538 h 3302246"/>
              <a:gd name="connsiteX45" fmla="*/ 1196594 w 2257126"/>
              <a:gd name="connsiteY45" fmla="*/ 127088 h 3302246"/>
              <a:gd name="connsiteX46" fmla="*/ 1317244 w 2257126"/>
              <a:gd name="connsiteY46" fmla="*/ 88988 h 3302246"/>
              <a:gd name="connsiteX47" fmla="*/ 1507744 w 2257126"/>
              <a:gd name="connsiteY47" fmla="*/ 44538 h 3302246"/>
              <a:gd name="connsiteX48" fmla="*/ 1545844 w 2257126"/>
              <a:gd name="connsiteY48" fmla="*/ 25488 h 3302246"/>
              <a:gd name="connsiteX49" fmla="*/ 1596644 w 2257126"/>
              <a:gd name="connsiteY49" fmla="*/ 44538 h 3302246"/>
              <a:gd name="connsiteX50" fmla="*/ 1685544 w 2257126"/>
              <a:gd name="connsiteY50" fmla="*/ 38188 h 3302246"/>
              <a:gd name="connsiteX51" fmla="*/ 1736344 w 2257126"/>
              <a:gd name="connsiteY51" fmla="*/ 31838 h 3302246"/>
              <a:gd name="connsiteX52" fmla="*/ 1945894 w 2257126"/>
              <a:gd name="connsiteY52" fmla="*/ 88 h 3302246"/>
              <a:gd name="connsiteX53" fmla="*/ 2015744 w 2257126"/>
              <a:gd name="connsiteY53" fmla="*/ 25488 h 3302246"/>
              <a:gd name="connsiteX54" fmla="*/ 2079244 w 2257126"/>
              <a:gd name="connsiteY54" fmla="*/ 108038 h 3302246"/>
              <a:gd name="connsiteX55" fmla="*/ 2085594 w 2257126"/>
              <a:gd name="connsiteY55" fmla="*/ 171538 h 3302246"/>
              <a:gd name="connsiteX56" fmla="*/ 2015744 w 2257126"/>
              <a:gd name="connsiteY56" fmla="*/ 292188 h 3302246"/>
              <a:gd name="connsiteX57" fmla="*/ 1939544 w 2257126"/>
              <a:gd name="connsiteY57" fmla="*/ 362038 h 3302246"/>
              <a:gd name="connsiteX58" fmla="*/ 1907794 w 2257126"/>
              <a:gd name="connsiteY58" fmla="*/ 412838 h 3302246"/>
              <a:gd name="connsiteX59" fmla="*/ 1876044 w 2257126"/>
              <a:gd name="connsiteY59" fmla="*/ 463638 h 3302246"/>
              <a:gd name="connsiteX60" fmla="*/ 1876044 w 2257126"/>
              <a:gd name="connsiteY60" fmla="*/ 463638 h 3302246"/>
              <a:gd name="connsiteX61" fmla="*/ 1799844 w 2257126"/>
              <a:gd name="connsiteY61" fmla="*/ 514438 h 3302246"/>
              <a:gd name="connsiteX62" fmla="*/ 1736344 w 2257126"/>
              <a:gd name="connsiteY62" fmla="*/ 552538 h 3302246"/>
              <a:gd name="connsiteX63" fmla="*/ 1672844 w 2257126"/>
              <a:gd name="connsiteY63" fmla="*/ 622388 h 3302246"/>
              <a:gd name="connsiteX64" fmla="*/ 1628394 w 2257126"/>
              <a:gd name="connsiteY64" fmla="*/ 692238 h 3302246"/>
              <a:gd name="connsiteX65" fmla="*/ 1615694 w 2257126"/>
              <a:gd name="connsiteY65" fmla="*/ 755738 h 3302246"/>
              <a:gd name="connsiteX66" fmla="*/ 1615694 w 2257126"/>
              <a:gd name="connsiteY66" fmla="*/ 755738 h 3302246"/>
              <a:gd name="connsiteX67" fmla="*/ 1634744 w 2257126"/>
              <a:gd name="connsiteY67" fmla="*/ 850988 h 3302246"/>
              <a:gd name="connsiteX68" fmla="*/ 1717294 w 2257126"/>
              <a:gd name="connsiteY68" fmla="*/ 870038 h 3302246"/>
              <a:gd name="connsiteX69" fmla="*/ 1768094 w 2257126"/>
              <a:gd name="connsiteY69" fmla="*/ 914488 h 3302246"/>
              <a:gd name="connsiteX70" fmla="*/ 1793494 w 2257126"/>
              <a:gd name="connsiteY70" fmla="*/ 977988 h 3302246"/>
              <a:gd name="connsiteX71" fmla="*/ 1793494 w 2257126"/>
              <a:gd name="connsiteY71" fmla="*/ 984338 h 3302246"/>
              <a:gd name="connsiteX72" fmla="*/ 1793494 w 2257126"/>
              <a:gd name="connsiteY72" fmla="*/ 1035138 h 3302246"/>
              <a:gd name="connsiteX73" fmla="*/ 1812544 w 2257126"/>
              <a:gd name="connsiteY73" fmla="*/ 1073238 h 3302246"/>
              <a:gd name="connsiteX74" fmla="*/ 1818894 w 2257126"/>
              <a:gd name="connsiteY74" fmla="*/ 1085938 h 3302246"/>
              <a:gd name="connsiteX75" fmla="*/ 1818894 w 2257126"/>
              <a:gd name="connsiteY75" fmla="*/ 1092288 h 3302246"/>
              <a:gd name="connsiteX76" fmla="*/ 1914144 w 2257126"/>
              <a:gd name="connsiteY76" fmla="*/ 1117688 h 3302246"/>
              <a:gd name="connsiteX77" fmla="*/ 2028444 w 2257126"/>
              <a:gd name="connsiteY77" fmla="*/ 1136738 h 3302246"/>
              <a:gd name="connsiteX78" fmla="*/ 2117344 w 2257126"/>
              <a:gd name="connsiteY78" fmla="*/ 1168488 h 3302246"/>
              <a:gd name="connsiteX79" fmla="*/ 2123694 w 2257126"/>
              <a:gd name="connsiteY79" fmla="*/ 1238338 h 3302246"/>
              <a:gd name="connsiteX80" fmla="*/ 2028444 w 2257126"/>
              <a:gd name="connsiteY80" fmla="*/ 1314538 h 3302246"/>
              <a:gd name="connsiteX81" fmla="*/ 1996694 w 2257126"/>
              <a:gd name="connsiteY81" fmla="*/ 1397088 h 3302246"/>
              <a:gd name="connsiteX82" fmla="*/ 1971294 w 2257126"/>
              <a:gd name="connsiteY82" fmla="*/ 1492338 h 3302246"/>
              <a:gd name="connsiteX83" fmla="*/ 1958594 w 2257126"/>
              <a:gd name="connsiteY83" fmla="*/ 1568538 h 3302246"/>
              <a:gd name="connsiteX84" fmla="*/ 1958594 w 2257126"/>
              <a:gd name="connsiteY84" fmla="*/ 1612988 h 3302246"/>
              <a:gd name="connsiteX85" fmla="*/ 1914144 w 2257126"/>
              <a:gd name="connsiteY85" fmla="*/ 1651088 h 3302246"/>
              <a:gd name="connsiteX86" fmla="*/ 1907794 w 2257126"/>
              <a:gd name="connsiteY86" fmla="*/ 1720938 h 3302246"/>
              <a:gd name="connsiteX87" fmla="*/ 1920494 w 2257126"/>
              <a:gd name="connsiteY87" fmla="*/ 1771738 h 3302246"/>
              <a:gd name="connsiteX88" fmla="*/ 1920494 w 2257126"/>
              <a:gd name="connsiteY88" fmla="*/ 1771738 h 3302246"/>
              <a:gd name="connsiteX89" fmla="*/ 1990344 w 2257126"/>
              <a:gd name="connsiteY89" fmla="*/ 1822538 h 3302246"/>
              <a:gd name="connsiteX90" fmla="*/ 2022094 w 2257126"/>
              <a:gd name="connsiteY90" fmla="*/ 1828888 h 3302246"/>
              <a:gd name="connsiteX91" fmla="*/ 2104644 w 2257126"/>
              <a:gd name="connsiteY91" fmla="*/ 1873338 h 3302246"/>
              <a:gd name="connsiteX92" fmla="*/ 2136394 w 2257126"/>
              <a:gd name="connsiteY92" fmla="*/ 1936838 h 3302246"/>
              <a:gd name="connsiteX93" fmla="*/ 2149094 w 2257126"/>
              <a:gd name="connsiteY93" fmla="*/ 2006688 h 3302246"/>
              <a:gd name="connsiteX94" fmla="*/ 2161794 w 2257126"/>
              <a:gd name="connsiteY94" fmla="*/ 2070188 h 3302246"/>
              <a:gd name="connsiteX95" fmla="*/ 2218944 w 2257126"/>
              <a:gd name="connsiteY95" fmla="*/ 2152738 h 3302246"/>
              <a:gd name="connsiteX96" fmla="*/ 2218944 w 2257126"/>
              <a:gd name="connsiteY96" fmla="*/ 2197188 h 3302246"/>
              <a:gd name="connsiteX97" fmla="*/ 2168144 w 2257126"/>
              <a:gd name="connsiteY97" fmla="*/ 2228938 h 3302246"/>
              <a:gd name="connsiteX98" fmla="*/ 2117344 w 2257126"/>
              <a:gd name="connsiteY98" fmla="*/ 2267038 h 3302246"/>
              <a:gd name="connsiteX99" fmla="*/ 2123694 w 2257126"/>
              <a:gd name="connsiteY99" fmla="*/ 2330538 h 3302246"/>
              <a:gd name="connsiteX100" fmla="*/ 2155444 w 2257126"/>
              <a:gd name="connsiteY100" fmla="*/ 2444838 h 3302246"/>
              <a:gd name="connsiteX101" fmla="*/ 2174494 w 2257126"/>
              <a:gd name="connsiteY101" fmla="*/ 2495638 h 3302246"/>
              <a:gd name="connsiteX102" fmla="*/ 2212594 w 2257126"/>
              <a:gd name="connsiteY102" fmla="*/ 2552788 h 3302246"/>
              <a:gd name="connsiteX103" fmla="*/ 2212594 w 2257126"/>
              <a:gd name="connsiteY103" fmla="*/ 2584538 h 3302246"/>
              <a:gd name="connsiteX104" fmla="*/ 2257044 w 2257126"/>
              <a:gd name="connsiteY104" fmla="*/ 2705188 h 3302246"/>
              <a:gd name="connsiteX105" fmla="*/ 2199894 w 2257126"/>
              <a:gd name="connsiteY105" fmla="*/ 2832188 h 3302246"/>
              <a:gd name="connsiteX106" fmla="*/ 2123694 w 2257126"/>
              <a:gd name="connsiteY106" fmla="*/ 2876638 h 3302246"/>
              <a:gd name="connsiteX107" fmla="*/ 2053844 w 2257126"/>
              <a:gd name="connsiteY107" fmla="*/ 2908388 h 3302246"/>
              <a:gd name="connsiteX108" fmla="*/ 2009394 w 2257126"/>
              <a:gd name="connsiteY108" fmla="*/ 2946488 h 3302246"/>
              <a:gd name="connsiteX109" fmla="*/ 1920494 w 2257126"/>
              <a:gd name="connsiteY109" fmla="*/ 2997288 h 3302246"/>
              <a:gd name="connsiteX110" fmla="*/ 1876044 w 2257126"/>
              <a:gd name="connsiteY110" fmla="*/ 3086188 h 3302246"/>
              <a:gd name="connsiteX111" fmla="*/ 1831594 w 2257126"/>
              <a:gd name="connsiteY111" fmla="*/ 3238588 h 3302246"/>
              <a:gd name="connsiteX112" fmla="*/ 1691894 w 2257126"/>
              <a:gd name="connsiteY112" fmla="*/ 3283038 h 3302246"/>
              <a:gd name="connsiteX113" fmla="*/ 1526794 w 2257126"/>
              <a:gd name="connsiteY113" fmla="*/ 3302088 h 3302246"/>
              <a:gd name="connsiteX114" fmla="*/ 1469644 w 2257126"/>
              <a:gd name="connsiteY114" fmla="*/ 3289388 h 330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257126" h="3302246">
                <a:moveTo>
                  <a:pt x="1469644" y="3289388"/>
                </a:moveTo>
                <a:cubicBezTo>
                  <a:pt x="1440011" y="3279863"/>
                  <a:pt x="1397677" y="3274571"/>
                  <a:pt x="1348994" y="3244938"/>
                </a:cubicBezTo>
                <a:cubicBezTo>
                  <a:pt x="1300311" y="3215305"/>
                  <a:pt x="1216702" y="3153921"/>
                  <a:pt x="1177544" y="3111588"/>
                </a:cubicBezTo>
                <a:cubicBezTo>
                  <a:pt x="1138386" y="3069255"/>
                  <a:pt x="1124627" y="3040680"/>
                  <a:pt x="1114044" y="2990938"/>
                </a:cubicBezTo>
                <a:cubicBezTo>
                  <a:pt x="1103461" y="2941196"/>
                  <a:pt x="1120394" y="2871346"/>
                  <a:pt x="1114044" y="2813138"/>
                </a:cubicBezTo>
                <a:cubicBezTo>
                  <a:pt x="1107694" y="2754930"/>
                  <a:pt x="1072769" y="2687196"/>
                  <a:pt x="1075944" y="2641688"/>
                </a:cubicBezTo>
                <a:cubicBezTo>
                  <a:pt x="1079119" y="2596180"/>
                  <a:pt x="1124627" y="2571838"/>
                  <a:pt x="1133094" y="2540088"/>
                </a:cubicBezTo>
                <a:cubicBezTo>
                  <a:pt x="1141561" y="2508338"/>
                  <a:pt x="1144736" y="2469180"/>
                  <a:pt x="1126744" y="2451188"/>
                </a:cubicBezTo>
                <a:cubicBezTo>
                  <a:pt x="1108752" y="2433196"/>
                  <a:pt x="1063244" y="2448013"/>
                  <a:pt x="1025144" y="2432138"/>
                </a:cubicBezTo>
                <a:cubicBezTo>
                  <a:pt x="987044" y="2416263"/>
                  <a:pt x="930952" y="2372871"/>
                  <a:pt x="898144" y="2355938"/>
                </a:cubicBezTo>
                <a:cubicBezTo>
                  <a:pt x="865336" y="2339005"/>
                  <a:pt x="846286" y="2352763"/>
                  <a:pt x="828294" y="2330538"/>
                </a:cubicBezTo>
                <a:cubicBezTo>
                  <a:pt x="810302" y="2308313"/>
                  <a:pt x="799719" y="2249046"/>
                  <a:pt x="790194" y="2222588"/>
                </a:cubicBezTo>
                <a:cubicBezTo>
                  <a:pt x="780669" y="2196130"/>
                  <a:pt x="775377" y="2196130"/>
                  <a:pt x="771144" y="2171788"/>
                </a:cubicBezTo>
                <a:cubicBezTo>
                  <a:pt x="766911" y="2147446"/>
                  <a:pt x="777494" y="2105113"/>
                  <a:pt x="764794" y="2076538"/>
                </a:cubicBezTo>
                <a:cubicBezTo>
                  <a:pt x="752094" y="2047963"/>
                  <a:pt x="718227" y="2019388"/>
                  <a:pt x="694944" y="2000338"/>
                </a:cubicBezTo>
                <a:cubicBezTo>
                  <a:pt x="671661" y="1981288"/>
                  <a:pt x="642027" y="1972821"/>
                  <a:pt x="625094" y="1962238"/>
                </a:cubicBezTo>
                <a:cubicBezTo>
                  <a:pt x="608161" y="1951655"/>
                  <a:pt x="609219" y="1944246"/>
                  <a:pt x="593344" y="1936838"/>
                </a:cubicBezTo>
                <a:cubicBezTo>
                  <a:pt x="577469" y="1929430"/>
                  <a:pt x="540427" y="1935780"/>
                  <a:pt x="529844" y="1917788"/>
                </a:cubicBezTo>
                <a:cubicBezTo>
                  <a:pt x="519261" y="1899796"/>
                  <a:pt x="520319" y="1861696"/>
                  <a:pt x="529844" y="1828888"/>
                </a:cubicBezTo>
                <a:cubicBezTo>
                  <a:pt x="539369" y="1796080"/>
                  <a:pt x="572177" y="1753746"/>
                  <a:pt x="586994" y="1720938"/>
                </a:cubicBezTo>
                <a:cubicBezTo>
                  <a:pt x="601811" y="1688130"/>
                  <a:pt x="611336" y="1658496"/>
                  <a:pt x="618744" y="1632038"/>
                </a:cubicBezTo>
                <a:cubicBezTo>
                  <a:pt x="626152" y="1605580"/>
                  <a:pt x="639911" y="1579121"/>
                  <a:pt x="631444" y="1562188"/>
                </a:cubicBezTo>
                <a:cubicBezTo>
                  <a:pt x="622977" y="1545255"/>
                  <a:pt x="583819" y="1549488"/>
                  <a:pt x="567944" y="1530438"/>
                </a:cubicBezTo>
                <a:cubicBezTo>
                  <a:pt x="552069" y="1511388"/>
                  <a:pt x="543602" y="1465880"/>
                  <a:pt x="536194" y="1447888"/>
                </a:cubicBezTo>
                <a:cubicBezTo>
                  <a:pt x="528786" y="1429896"/>
                  <a:pt x="534077" y="1435188"/>
                  <a:pt x="523494" y="1422488"/>
                </a:cubicBezTo>
                <a:cubicBezTo>
                  <a:pt x="512911" y="1409788"/>
                  <a:pt x="498094" y="1379096"/>
                  <a:pt x="472694" y="1371688"/>
                </a:cubicBezTo>
                <a:cubicBezTo>
                  <a:pt x="447294" y="1364280"/>
                  <a:pt x="395436" y="1374863"/>
                  <a:pt x="371094" y="1378038"/>
                </a:cubicBezTo>
                <a:cubicBezTo>
                  <a:pt x="346752" y="1381213"/>
                  <a:pt x="344635" y="1389680"/>
                  <a:pt x="326644" y="1390738"/>
                </a:cubicBezTo>
                <a:cubicBezTo>
                  <a:pt x="308653" y="1391796"/>
                  <a:pt x="292777" y="1389680"/>
                  <a:pt x="263144" y="1384388"/>
                </a:cubicBezTo>
                <a:cubicBezTo>
                  <a:pt x="233511" y="1379096"/>
                  <a:pt x="172127" y="1369571"/>
                  <a:pt x="148844" y="1358988"/>
                </a:cubicBezTo>
                <a:cubicBezTo>
                  <a:pt x="125561" y="1348405"/>
                  <a:pt x="132969" y="1339938"/>
                  <a:pt x="123444" y="1320888"/>
                </a:cubicBezTo>
                <a:cubicBezTo>
                  <a:pt x="113919" y="1301838"/>
                  <a:pt x="111802" y="1266913"/>
                  <a:pt x="91694" y="1244688"/>
                </a:cubicBezTo>
                <a:cubicBezTo>
                  <a:pt x="71586" y="1222463"/>
                  <a:pt x="12319" y="1208705"/>
                  <a:pt x="2794" y="1187538"/>
                </a:cubicBezTo>
                <a:cubicBezTo>
                  <a:pt x="-6731" y="1166371"/>
                  <a:pt x="9144" y="1153671"/>
                  <a:pt x="34544" y="1117688"/>
                </a:cubicBezTo>
                <a:cubicBezTo>
                  <a:pt x="59944" y="1081705"/>
                  <a:pt x="131911" y="1017146"/>
                  <a:pt x="155194" y="971638"/>
                </a:cubicBezTo>
                <a:cubicBezTo>
                  <a:pt x="178477" y="926130"/>
                  <a:pt x="161544" y="875330"/>
                  <a:pt x="174244" y="844638"/>
                </a:cubicBezTo>
                <a:cubicBezTo>
                  <a:pt x="186944" y="813946"/>
                  <a:pt x="216577" y="816063"/>
                  <a:pt x="231394" y="787488"/>
                </a:cubicBezTo>
                <a:cubicBezTo>
                  <a:pt x="246211" y="758913"/>
                  <a:pt x="252561" y="701763"/>
                  <a:pt x="263144" y="673188"/>
                </a:cubicBezTo>
                <a:cubicBezTo>
                  <a:pt x="273727" y="644613"/>
                  <a:pt x="271611" y="638263"/>
                  <a:pt x="294894" y="616038"/>
                </a:cubicBezTo>
                <a:cubicBezTo>
                  <a:pt x="318177" y="593813"/>
                  <a:pt x="376386" y="563121"/>
                  <a:pt x="402844" y="539838"/>
                </a:cubicBezTo>
                <a:cubicBezTo>
                  <a:pt x="429302" y="516555"/>
                  <a:pt x="432477" y="490096"/>
                  <a:pt x="453644" y="476338"/>
                </a:cubicBezTo>
                <a:cubicBezTo>
                  <a:pt x="474811" y="462580"/>
                  <a:pt x="480102" y="482688"/>
                  <a:pt x="529844" y="457288"/>
                </a:cubicBezTo>
                <a:cubicBezTo>
                  <a:pt x="579586" y="431888"/>
                  <a:pt x="697061" y="354630"/>
                  <a:pt x="752094" y="323938"/>
                </a:cubicBezTo>
                <a:cubicBezTo>
                  <a:pt x="807127" y="293246"/>
                  <a:pt x="860044" y="273138"/>
                  <a:pt x="860044" y="273138"/>
                </a:cubicBezTo>
                <a:lnTo>
                  <a:pt x="1082294" y="171538"/>
                </a:lnTo>
                <a:cubicBezTo>
                  <a:pt x="1138386" y="147196"/>
                  <a:pt x="1157436" y="140846"/>
                  <a:pt x="1196594" y="127088"/>
                </a:cubicBezTo>
                <a:cubicBezTo>
                  <a:pt x="1235752" y="113330"/>
                  <a:pt x="1265386" y="102746"/>
                  <a:pt x="1317244" y="88988"/>
                </a:cubicBezTo>
                <a:cubicBezTo>
                  <a:pt x="1369102" y="75230"/>
                  <a:pt x="1469644" y="55121"/>
                  <a:pt x="1507744" y="44538"/>
                </a:cubicBezTo>
                <a:cubicBezTo>
                  <a:pt x="1545844" y="33955"/>
                  <a:pt x="1531027" y="25488"/>
                  <a:pt x="1545844" y="25488"/>
                </a:cubicBezTo>
                <a:cubicBezTo>
                  <a:pt x="1560661" y="25488"/>
                  <a:pt x="1573361" y="42421"/>
                  <a:pt x="1596644" y="44538"/>
                </a:cubicBezTo>
                <a:cubicBezTo>
                  <a:pt x="1619927" y="46655"/>
                  <a:pt x="1662261" y="40305"/>
                  <a:pt x="1685544" y="38188"/>
                </a:cubicBezTo>
                <a:cubicBezTo>
                  <a:pt x="1708827" y="36071"/>
                  <a:pt x="1736344" y="31838"/>
                  <a:pt x="1736344" y="31838"/>
                </a:cubicBezTo>
                <a:cubicBezTo>
                  <a:pt x="1779736" y="25488"/>
                  <a:pt x="1899327" y="1146"/>
                  <a:pt x="1945894" y="88"/>
                </a:cubicBezTo>
                <a:cubicBezTo>
                  <a:pt x="1992461" y="-970"/>
                  <a:pt x="1993519" y="7496"/>
                  <a:pt x="2015744" y="25488"/>
                </a:cubicBezTo>
                <a:cubicBezTo>
                  <a:pt x="2037969" y="43480"/>
                  <a:pt x="2067602" y="83696"/>
                  <a:pt x="2079244" y="108038"/>
                </a:cubicBezTo>
                <a:cubicBezTo>
                  <a:pt x="2090886" y="132380"/>
                  <a:pt x="2096177" y="140846"/>
                  <a:pt x="2085594" y="171538"/>
                </a:cubicBezTo>
                <a:cubicBezTo>
                  <a:pt x="2075011" y="202230"/>
                  <a:pt x="2040086" y="260438"/>
                  <a:pt x="2015744" y="292188"/>
                </a:cubicBezTo>
                <a:cubicBezTo>
                  <a:pt x="1991402" y="323938"/>
                  <a:pt x="1957536" y="341930"/>
                  <a:pt x="1939544" y="362038"/>
                </a:cubicBezTo>
                <a:cubicBezTo>
                  <a:pt x="1921552" y="382146"/>
                  <a:pt x="1907794" y="412838"/>
                  <a:pt x="1907794" y="412838"/>
                </a:cubicBezTo>
                <a:lnTo>
                  <a:pt x="1876044" y="463638"/>
                </a:lnTo>
                <a:lnTo>
                  <a:pt x="1876044" y="463638"/>
                </a:lnTo>
                <a:cubicBezTo>
                  <a:pt x="1863344" y="472105"/>
                  <a:pt x="1823127" y="499621"/>
                  <a:pt x="1799844" y="514438"/>
                </a:cubicBezTo>
                <a:cubicBezTo>
                  <a:pt x="1776561" y="529255"/>
                  <a:pt x="1757511" y="534546"/>
                  <a:pt x="1736344" y="552538"/>
                </a:cubicBezTo>
                <a:cubicBezTo>
                  <a:pt x="1715177" y="570530"/>
                  <a:pt x="1690836" y="599105"/>
                  <a:pt x="1672844" y="622388"/>
                </a:cubicBezTo>
                <a:cubicBezTo>
                  <a:pt x="1654852" y="645671"/>
                  <a:pt x="1637919" y="670013"/>
                  <a:pt x="1628394" y="692238"/>
                </a:cubicBezTo>
                <a:cubicBezTo>
                  <a:pt x="1618869" y="714463"/>
                  <a:pt x="1615694" y="755738"/>
                  <a:pt x="1615694" y="755738"/>
                </a:cubicBezTo>
                <a:lnTo>
                  <a:pt x="1615694" y="755738"/>
                </a:lnTo>
                <a:cubicBezTo>
                  <a:pt x="1618869" y="771613"/>
                  <a:pt x="1617811" y="831938"/>
                  <a:pt x="1634744" y="850988"/>
                </a:cubicBezTo>
                <a:cubicBezTo>
                  <a:pt x="1651677" y="870038"/>
                  <a:pt x="1695069" y="859455"/>
                  <a:pt x="1717294" y="870038"/>
                </a:cubicBezTo>
                <a:cubicBezTo>
                  <a:pt x="1739519" y="880621"/>
                  <a:pt x="1755394" y="896496"/>
                  <a:pt x="1768094" y="914488"/>
                </a:cubicBezTo>
                <a:cubicBezTo>
                  <a:pt x="1780794" y="932480"/>
                  <a:pt x="1789261" y="966346"/>
                  <a:pt x="1793494" y="977988"/>
                </a:cubicBezTo>
                <a:cubicBezTo>
                  <a:pt x="1797727" y="989630"/>
                  <a:pt x="1793494" y="984338"/>
                  <a:pt x="1793494" y="984338"/>
                </a:cubicBezTo>
                <a:cubicBezTo>
                  <a:pt x="1793494" y="993863"/>
                  <a:pt x="1790319" y="1020321"/>
                  <a:pt x="1793494" y="1035138"/>
                </a:cubicBezTo>
                <a:cubicBezTo>
                  <a:pt x="1796669" y="1049955"/>
                  <a:pt x="1812544" y="1073238"/>
                  <a:pt x="1812544" y="1073238"/>
                </a:cubicBezTo>
                <a:cubicBezTo>
                  <a:pt x="1816777" y="1081705"/>
                  <a:pt x="1817836" y="1082763"/>
                  <a:pt x="1818894" y="1085938"/>
                </a:cubicBezTo>
                <a:cubicBezTo>
                  <a:pt x="1819952" y="1089113"/>
                  <a:pt x="1803019" y="1086996"/>
                  <a:pt x="1818894" y="1092288"/>
                </a:cubicBezTo>
                <a:cubicBezTo>
                  <a:pt x="1834769" y="1097580"/>
                  <a:pt x="1879219" y="1110280"/>
                  <a:pt x="1914144" y="1117688"/>
                </a:cubicBezTo>
                <a:cubicBezTo>
                  <a:pt x="1949069" y="1125096"/>
                  <a:pt x="1994577" y="1128271"/>
                  <a:pt x="2028444" y="1136738"/>
                </a:cubicBezTo>
                <a:cubicBezTo>
                  <a:pt x="2062311" y="1145205"/>
                  <a:pt x="2101469" y="1151555"/>
                  <a:pt x="2117344" y="1168488"/>
                </a:cubicBezTo>
                <a:cubicBezTo>
                  <a:pt x="2133219" y="1185421"/>
                  <a:pt x="2138511" y="1213996"/>
                  <a:pt x="2123694" y="1238338"/>
                </a:cubicBezTo>
                <a:cubicBezTo>
                  <a:pt x="2108877" y="1262680"/>
                  <a:pt x="2049611" y="1288080"/>
                  <a:pt x="2028444" y="1314538"/>
                </a:cubicBezTo>
                <a:cubicBezTo>
                  <a:pt x="2007277" y="1340996"/>
                  <a:pt x="2006219" y="1367455"/>
                  <a:pt x="1996694" y="1397088"/>
                </a:cubicBezTo>
                <a:cubicBezTo>
                  <a:pt x="1987169" y="1426721"/>
                  <a:pt x="1977644" y="1463763"/>
                  <a:pt x="1971294" y="1492338"/>
                </a:cubicBezTo>
                <a:cubicBezTo>
                  <a:pt x="1964944" y="1520913"/>
                  <a:pt x="1960711" y="1548430"/>
                  <a:pt x="1958594" y="1568538"/>
                </a:cubicBezTo>
                <a:cubicBezTo>
                  <a:pt x="1956477" y="1588646"/>
                  <a:pt x="1966002" y="1599230"/>
                  <a:pt x="1958594" y="1612988"/>
                </a:cubicBezTo>
                <a:cubicBezTo>
                  <a:pt x="1951186" y="1626746"/>
                  <a:pt x="1922611" y="1633096"/>
                  <a:pt x="1914144" y="1651088"/>
                </a:cubicBezTo>
                <a:cubicBezTo>
                  <a:pt x="1905677" y="1669080"/>
                  <a:pt x="1906736" y="1700830"/>
                  <a:pt x="1907794" y="1720938"/>
                </a:cubicBezTo>
                <a:cubicBezTo>
                  <a:pt x="1908852" y="1741046"/>
                  <a:pt x="1920494" y="1771738"/>
                  <a:pt x="1920494" y="1771738"/>
                </a:cubicBezTo>
                <a:lnTo>
                  <a:pt x="1920494" y="1771738"/>
                </a:lnTo>
                <a:cubicBezTo>
                  <a:pt x="1932136" y="1780205"/>
                  <a:pt x="1973411" y="1813013"/>
                  <a:pt x="1990344" y="1822538"/>
                </a:cubicBezTo>
                <a:cubicBezTo>
                  <a:pt x="2007277" y="1832063"/>
                  <a:pt x="2003044" y="1820421"/>
                  <a:pt x="2022094" y="1828888"/>
                </a:cubicBezTo>
                <a:cubicBezTo>
                  <a:pt x="2041144" y="1837355"/>
                  <a:pt x="2085594" y="1855346"/>
                  <a:pt x="2104644" y="1873338"/>
                </a:cubicBezTo>
                <a:cubicBezTo>
                  <a:pt x="2123694" y="1891330"/>
                  <a:pt x="2128986" y="1914613"/>
                  <a:pt x="2136394" y="1936838"/>
                </a:cubicBezTo>
                <a:cubicBezTo>
                  <a:pt x="2143802" y="1959063"/>
                  <a:pt x="2144861" y="1984463"/>
                  <a:pt x="2149094" y="2006688"/>
                </a:cubicBezTo>
                <a:cubicBezTo>
                  <a:pt x="2153327" y="2028913"/>
                  <a:pt x="2150152" y="2045846"/>
                  <a:pt x="2161794" y="2070188"/>
                </a:cubicBezTo>
                <a:cubicBezTo>
                  <a:pt x="2173436" y="2094530"/>
                  <a:pt x="2209419" y="2131571"/>
                  <a:pt x="2218944" y="2152738"/>
                </a:cubicBezTo>
                <a:cubicBezTo>
                  <a:pt x="2228469" y="2173905"/>
                  <a:pt x="2227411" y="2184488"/>
                  <a:pt x="2218944" y="2197188"/>
                </a:cubicBezTo>
                <a:cubicBezTo>
                  <a:pt x="2210477" y="2209888"/>
                  <a:pt x="2185077" y="2217296"/>
                  <a:pt x="2168144" y="2228938"/>
                </a:cubicBezTo>
                <a:cubicBezTo>
                  <a:pt x="2151211" y="2240580"/>
                  <a:pt x="2124752" y="2250105"/>
                  <a:pt x="2117344" y="2267038"/>
                </a:cubicBezTo>
                <a:cubicBezTo>
                  <a:pt x="2109936" y="2283971"/>
                  <a:pt x="2117344" y="2300905"/>
                  <a:pt x="2123694" y="2330538"/>
                </a:cubicBezTo>
                <a:cubicBezTo>
                  <a:pt x="2130044" y="2360171"/>
                  <a:pt x="2146977" y="2417321"/>
                  <a:pt x="2155444" y="2444838"/>
                </a:cubicBezTo>
                <a:cubicBezTo>
                  <a:pt x="2163911" y="2472355"/>
                  <a:pt x="2164969" y="2477646"/>
                  <a:pt x="2174494" y="2495638"/>
                </a:cubicBezTo>
                <a:cubicBezTo>
                  <a:pt x="2184019" y="2513630"/>
                  <a:pt x="2206244" y="2537971"/>
                  <a:pt x="2212594" y="2552788"/>
                </a:cubicBezTo>
                <a:cubicBezTo>
                  <a:pt x="2218944" y="2567605"/>
                  <a:pt x="2205186" y="2559138"/>
                  <a:pt x="2212594" y="2584538"/>
                </a:cubicBezTo>
                <a:cubicBezTo>
                  <a:pt x="2220002" y="2609938"/>
                  <a:pt x="2259161" y="2663913"/>
                  <a:pt x="2257044" y="2705188"/>
                </a:cubicBezTo>
                <a:cubicBezTo>
                  <a:pt x="2254927" y="2746463"/>
                  <a:pt x="2222119" y="2803613"/>
                  <a:pt x="2199894" y="2832188"/>
                </a:cubicBezTo>
                <a:cubicBezTo>
                  <a:pt x="2177669" y="2860763"/>
                  <a:pt x="2148036" y="2863938"/>
                  <a:pt x="2123694" y="2876638"/>
                </a:cubicBezTo>
                <a:cubicBezTo>
                  <a:pt x="2099352" y="2889338"/>
                  <a:pt x="2072894" y="2896746"/>
                  <a:pt x="2053844" y="2908388"/>
                </a:cubicBezTo>
                <a:cubicBezTo>
                  <a:pt x="2034794" y="2920030"/>
                  <a:pt x="2031619" y="2931671"/>
                  <a:pt x="2009394" y="2946488"/>
                </a:cubicBezTo>
                <a:cubicBezTo>
                  <a:pt x="1987169" y="2961305"/>
                  <a:pt x="1942719" y="2974005"/>
                  <a:pt x="1920494" y="2997288"/>
                </a:cubicBezTo>
                <a:cubicBezTo>
                  <a:pt x="1898269" y="3020571"/>
                  <a:pt x="1890861" y="3045971"/>
                  <a:pt x="1876044" y="3086188"/>
                </a:cubicBezTo>
                <a:cubicBezTo>
                  <a:pt x="1861227" y="3126405"/>
                  <a:pt x="1862286" y="3205780"/>
                  <a:pt x="1831594" y="3238588"/>
                </a:cubicBezTo>
                <a:cubicBezTo>
                  <a:pt x="1800902" y="3271396"/>
                  <a:pt x="1742694" y="3272455"/>
                  <a:pt x="1691894" y="3283038"/>
                </a:cubicBezTo>
                <a:cubicBezTo>
                  <a:pt x="1641094" y="3293621"/>
                  <a:pt x="1567011" y="3301030"/>
                  <a:pt x="1526794" y="3302088"/>
                </a:cubicBezTo>
                <a:cubicBezTo>
                  <a:pt x="1486577" y="3303146"/>
                  <a:pt x="1499277" y="3298913"/>
                  <a:pt x="1469644" y="3289388"/>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p:cNvGrpSpPr/>
          <p:nvPr/>
        </p:nvGrpSpPr>
        <p:grpSpPr>
          <a:xfrm>
            <a:off x="1950803" y="4343944"/>
            <a:ext cx="2544952" cy="567703"/>
            <a:chOff x="3709100" y="4945611"/>
            <a:chExt cx="2544952" cy="567703"/>
          </a:xfrm>
        </p:grpSpPr>
        <p:sp>
          <p:nvSpPr>
            <p:cNvPr id="19" name="Right Arrow 18"/>
            <p:cNvSpPr/>
            <p:nvPr/>
          </p:nvSpPr>
          <p:spPr>
            <a:xfrm rot="20848743">
              <a:off x="5060899" y="5007655"/>
              <a:ext cx="1193153" cy="296194"/>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p:cNvSpPr/>
            <p:nvPr/>
          </p:nvSpPr>
          <p:spPr>
            <a:xfrm>
              <a:off x="3709100" y="4945611"/>
              <a:ext cx="1997102" cy="5677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Bozeman Creek Watershed</a:t>
              </a:r>
            </a:p>
          </p:txBody>
        </p:sp>
      </p:gr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7546" y="4986206"/>
            <a:ext cx="807104" cy="593891"/>
          </a:xfrm>
          <a:prstGeom prst="rect">
            <a:avLst/>
          </a:prstGeom>
        </p:spPr>
      </p:pic>
      <p:sp>
        <p:nvSpPr>
          <p:cNvPr id="12" name="Freeform 11"/>
          <p:cNvSpPr/>
          <p:nvPr/>
        </p:nvSpPr>
        <p:spPr>
          <a:xfrm>
            <a:off x="5643563" y="1584139"/>
            <a:ext cx="2272786" cy="4111527"/>
          </a:xfrm>
          <a:custGeom>
            <a:avLst/>
            <a:gdLst>
              <a:gd name="connsiteX0" fmla="*/ 0 w 2272786"/>
              <a:gd name="connsiteY0" fmla="*/ 682679 h 4111527"/>
              <a:gd name="connsiteX1" fmla="*/ 42862 w 2272786"/>
              <a:gd name="connsiteY1" fmla="*/ 582667 h 4111527"/>
              <a:gd name="connsiteX2" fmla="*/ 109537 w 2272786"/>
              <a:gd name="connsiteY2" fmla="*/ 535042 h 4111527"/>
              <a:gd name="connsiteX3" fmla="*/ 223837 w 2272786"/>
              <a:gd name="connsiteY3" fmla="*/ 482654 h 4111527"/>
              <a:gd name="connsiteX4" fmla="*/ 285750 w 2272786"/>
              <a:gd name="connsiteY4" fmla="*/ 454079 h 4111527"/>
              <a:gd name="connsiteX5" fmla="*/ 385762 w 2272786"/>
              <a:gd name="connsiteY5" fmla="*/ 411217 h 4111527"/>
              <a:gd name="connsiteX6" fmla="*/ 400050 w 2272786"/>
              <a:gd name="connsiteY6" fmla="*/ 358829 h 4111527"/>
              <a:gd name="connsiteX7" fmla="*/ 490537 w 2272786"/>
              <a:gd name="connsiteY7" fmla="*/ 282629 h 4111527"/>
              <a:gd name="connsiteX8" fmla="*/ 614362 w 2272786"/>
              <a:gd name="connsiteY8" fmla="*/ 215954 h 4111527"/>
              <a:gd name="connsiteX9" fmla="*/ 738187 w 2272786"/>
              <a:gd name="connsiteY9" fmla="*/ 187379 h 4111527"/>
              <a:gd name="connsiteX10" fmla="*/ 862012 w 2272786"/>
              <a:gd name="connsiteY10" fmla="*/ 139754 h 4111527"/>
              <a:gd name="connsiteX11" fmla="*/ 957262 w 2272786"/>
              <a:gd name="connsiteY11" fmla="*/ 111179 h 4111527"/>
              <a:gd name="connsiteX12" fmla="*/ 1066800 w 2272786"/>
              <a:gd name="connsiteY12" fmla="*/ 92129 h 4111527"/>
              <a:gd name="connsiteX13" fmla="*/ 1176337 w 2272786"/>
              <a:gd name="connsiteY13" fmla="*/ 77842 h 4111527"/>
              <a:gd name="connsiteX14" fmla="*/ 1223962 w 2272786"/>
              <a:gd name="connsiteY14" fmla="*/ 58792 h 4111527"/>
              <a:gd name="connsiteX15" fmla="*/ 1323975 w 2272786"/>
              <a:gd name="connsiteY15" fmla="*/ 87367 h 4111527"/>
              <a:gd name="connsiteX16" fmla="*/ 1404937 w 2272786"/>
              <a:gd name="connsiteY16" fmla="*/ 73079 h 4111527"/>
              <a:gd name="connsiteX17" fmla="*/ 1504950 w 2272786"/>
              <a:gd name="connsiteY17" fmla="*/ 134992 h 4111527"/>
              <a:gd name="connsiteX18" fmla="*/ 1552575 w 2272786"/>
              <a:gd name="connsiteY18" fmla="*/ 144517 h 4111527"/>
              <a:gd name="connsiteX19" fmla="*/ 1619250 w 2272786"/>
              <a:gd name="connsiteY19" fmla="*/ 96892 h 4111527"/>
              <a:gd name="connsiteX20" fmla="*/ 1724025 w 2272786"/>
              <a:gd name="connsiteY20" fmla="*/ 54029 h 4111527"/>
              <a:gd name="connsiteX21" fmla="*/ 1771650 w 2272786"/>
              <a:gd name="connsiteY21" fmla="*/ 39742 h 4111527"/>
              <a:gd name="connsiteX22" fmla="*/ 1804987 w 2272786"/>
              <a:gd name="connsiteY22" fmla="*/ 1642 h 4111527"/>
              <a:gd name="connsiteX23" fmla="*/ 1866900 w 2272786"/>
              <a:gd name="connsiteY23" fmla="*/ 6404 h 4111527"/>
              <a:gd name="connsiteX24" fmla="*/ 1966912 w 2272786"/>
              <a:gd name="connsiteY24" fmla="*/ 1642 h 4111527"/>
              <a:gd name="connsiteX25" fmla="*/ 2062162 w 2272786"/>
              <a:gd name="connsiteY25" fmla="*/ 6404 h 4111527"/>
              <a:gd name="connsiteX26" fmla="*/ 2133600 w 2272786"/>
              <a:gd name="connsiteY26" fmla="*/ 54029 h 4111527"/>
              <a:gd name="connsiteX27" fmla="*/ 2176462 w 2272786"/>
              <a:gd name="connsiteY27" fmla="*/ 87367 h 4111527"/>
              <a:gd name="connsiteX28" fmla="*/ 2238375 w 2272786"/>
              <a:gd name="connsiteY28" fmla="*/ 158804 h 4111527"/>
              <a:gd name="connsiteX29" fmla="*/ 2266950 w 2272786"/>
              <a:gd name="connsiteY29" fmla="*/ 211192 h 4111527"/>
              <a:gd name="connsiteX30" fmla="*/ 2266950 w 2272786"/>
              <a:gd name="connsiteY30" fmla="*/ 263579 h 4111527"/>
              <a:gd name="connsiteX31" fmla="*/ 2205037 w 2272786"/>
              <a:gd name="connsiteY31" fmla="*/ 273104 h 4111527"/>
              <a:gd name="connsiteX32" fmla="*/ 2133600 w 2272786"/>
              <a:gd name="connsiteY32" fmla="*/ 301679 h 4111527"/>
              <a:gd name="connsiteX33" fmla="*/ 2028825 w 2272786"/>
              <a:gd name="connsiteY33" fmla="*/ 311204 h 4111527"/>
              <a:gd name="connsiteX34" fmla="*/ 2028825 w 2272786"/>
              <a:gd name="connsiteY34" fmla="*/ 392167 h 4111527"/>
              <a:gd name="connsiteX35" fmla="*/ 2047875 w 2272786"/>
              <a:gd name="connsiteY35" fmla="*/ 396929 h 4111527"/>
              <a:gd name="connsiteX36" fmla="*/ 2133600 w 2272786"/>
              <a:gd name="connsiteY36" fmla="*/ 435029 h 4111527"/>
              <a:gd name="connsiteX37" fmla="*/ 2185987 w 2272786"/>
              <a:gd name="connsiteY37" fmla="*/ 473129 h 4111527"/>
              <a:gd name="connsiteX38" fmla="*/ 2247900 w 2272786"/>
              <a:gd name="connsiteY38" fmla="*/ 549329 h 4111527"/>
              <a:gd name="connsiteX39" fmla="*/ 2238375 w 2272786"/>
              <a:gd name="connsiteY39" fmla="*/ 577904 h 4111527"/>
              <a:gd name="connsiteX40" fmla="*/ 2171700 w 2272786"/>
              <a:gd name="connsiteY40" fmla="*/ 639817 h 4111527"/>
              <a:gd name="connsiteX41" fmla="*/ 2085975 w 2272786"/>
              <a:gd name="connsiteY41" fmla="*/ 663629 h 4111527"/>
              <a:gd name="connsiteX42" fmla="*/ 1995487 w 2272786"/>
              <a:gd name="connsiteY42" fmla="*/ 687442 h 4111527"/>
              <a:gd name="connsiteX43" fmla="*/ 1938337 w 2272786"/>
              <a:gd name="connsiteY43" fmla="*/ 696967 h 4111527"/>
              <a:gd name="connsiteX44" fmla="*/ 1843087 w 2272786"/>
              <a:gd name="connsiteY44" fmla="*/ 725542 h 4111527"/>
              <a:gd name="connsiteX45" fmla="*/ 1838325 w 2272786"/>
              <a:gd name="connsiteY45" fmla="*/ 744592 h 4111527"/>
              <a:gd name="connsiteX46" fmla="*/ 1914525 w 2272786"/>
              <a:gd name="connsiteY46" fmla="*/ 825554 h 4111527"/>
              <a:gd name="connsiteX47" fmla="*/ 2024062 w 2272786"/>
              <a:gd name="connsiteY47" fmla="*/ 877942 h 4111527"/>
              <a:gd name="connsiteX48" fmla="*/ 1976437 w 2272786"/>
              <a:gd name="connsiteY48" fmla="*/ 920804 h 4111527"/>
              <a:gd name="connsiteX49" fmla="*/ 1804987 w 2272786"/>
              <a:gd name="connsiteY49" fmla="*/ 949379 h 4111527"/>
              <a:gd name="connsiteX50" fmla="*/ 1757362 w 2272786"/>
              <a:gd name="connsiteY50" fmla="*/ 1011292 h 4111527"/>
              <a:gd name="connsiteX51" fmla="*/ 1776412 w 2272786"/>
              <a:gd name="connsiteY51" fmla="*/ 1087492 h 4111527"/>
              <a:gd name="connsiteX52" fmla="*/ 1776412 w 2272786"/>
              <a:gd name="connsiteY52" fmla="*/ 1144642 h 4111527"/>
              <a:gd name="connsiteX53" fmla="*/ 1728787 w 2272786"/>
              <a:gd name="connsiteY53" fmla="*/ 1158929 h 4111527"/>
              <a:gd name="connsiteX54" fmla="*/ 1643062 w 2272786"/>
              <a:gd name="connsiteY54" fmla="*/ 1201792 h 4111527"/>
              <a:gd name="connsiteX55" fmla="*/ 1585912 w 2272786"/>
              <a:gd name="connsiteY55" fmla="*/ 1216079 h 4111527"/>
              <a:gd name="connsiteX56" fmla="*/ 1595437 w 2272786"/>
              <a:gd name="connsiteY56" fmla="*/ 1239892 h 4111527"/>
              <a:gd name="connsiteX57" fmla="*/ 1600200 w 2272786"/>
              <a:gd name="connsiteY57" fmla="*/ 1316092 h 4111527"/>
              <a:gd name="connsiteX58" fmla="*/ 1609725 w 2272786"/>
              <a:gd name="connsiteY58" fmla="*/ 1387529 h 4111527"/>
              <a:gd name="connsiteX59" fmla="*/ 1619250 w 2272786"/>
              <a:gd name="connsiteY59" fmla="*/ 1492304 h 4111527"/>
              <a:gd name="connsiteX60" fmla="*/ 1557337 w 2272786"/>
              <a:gd name="connsiteY60" fmla="*/ 1549454 h 4111527"/>
              <a:gd name="connsiteX61" fmla="*/ 1547812 w 2272786"/>
              <a:gd name="connsiteY61" fmla="*/ 1611367 h 4111527"/>
              <a:gd name="connsiteX62" fmla="*/ 1547812 w 2272786"/>
              <a:gd name="connsiteY62" fmla="*/ 1668517 h 4111527"/>
              <a:gd name="connsiteX63" fmla="*/ 1571625 w 2272786"/>
              <a:gd name="connsiteY63" fmla="*/ 1716142 h 4111527"/>
              <a:gd name="connsiteX64" fmla="*/ 1581150 w 2272786"/>
              <a:gd name="connsiteY64" fmla="*/ 1792342 h 4111527"/>
              <a:gd name="connsiteX65" fmla="*/ 1557337 w 2272786"/>
              <a:gd name="connsiteY65" fmla="*/ 1830442 h 4111527"/>
              <a:gd name="connsiteX66" fmla="*/ 1566862 w 2272786"/>
              <a:gd name="connsiteY66" fmla="*/ 1906642 h 4111527"/>
              <a:gd name="connsiteX67" fmla="*/ 1557337 w 2272786"/>
              <a:gd name="connsiteY67" fmla="*/ 1982842 h 4111527"/>
              <a:gd name="connsiteX68" fmla="*/ 1524000 w 2272786"/>
              <a:gd name="connsiteY68" fmla="*/ 2063804 h 4111527"/>
              <a:gd name="connsiteX69" fmla="*/ 1457325 w 2272786"/>
              <a:gd name="connsiteY69" fmla="*/ 2116192 h 4111527"/>
              <a:gd name="connsiteX70" fmla="*/ 1438275 w 2272786"/>
              <a:gd name="connsiteY70" fmla="*/ 2230492 h 4111527"/>
              <a:gd name="connsiteX71" fmla="*/ 1428750 w 2272786"/>
              <a:gd name="connsiteY71" fmla="*/ 2268592 h 4111527"/>
              <a:gd name="connsiteX72" fmla="*/ 1390650 w 2272786"/>
              <a:gd name="connsiteY72" fmla="*/ 2311454 h 4111527"/>
              <a:gd name="connsiteX73" fmla="*/ 1371600 w 2272786"/>
              <a:gd name="connsiteY73" fmla="*/ 2440042 h 4111527"/>
              <a:gd name="connsiteX74" fmla="*/ 1343025 w 2272786"/>
              <a:gd name="connsiteY74" fmla="*/ 2530529 h 4111527"/>
              <a:gd name="connsiteX75" fmla="*/ 1304925 w 2272786"/>
              <a:gd name="connsiteY75" fmla="*/ 2587679 h 4111527"/>
              <a:gd name="connsiteX76" fmla="*/ 1314450 w 2272786"/>
              <a:gd name="connsiteY76" fmla="*/ 2644829 h 4111527"/>
              <a:gd name="connsiteX77" fmla="*/ 1333500 w 2272786"/>
              <a:gd name="connsiteY77" fmla="*/ 2763892 h 4111527"/>
              <a:gd name="connsiteX78" fmla="*/ 1385887 w 2272786"/>
              <a:gd name="connsiteY78" fmla="*/ 2830567 h 4111527"/>
              <a:gd name="connsiteX79" fmla="*/ 1414462 w 2272786"/>
              <a:gd name="connsiteY79" fmla="*/ 2911529 h 4111527"/>
              <a:gd name="connsiteX80" fmla="*/ 1457325 w 2272786"/>
              <a:gd name="connsiteY80" fmla="*/ 2963917 h 4111527"/>
              <a:gd name="connsiteX81" fmla="*/ 1500187 w 2272786"/>
              <a:gd name="connsiteY81" fmla="*/ 2992492 h 4111527"/>
              <a:gd name="connsiteX82" fmla="*/ 1509712 w 2272786"/>
              <a:gd name="connsiteY82" fmla="*/ 3068692 h 4111527"/>
              <a:gd name="connsiteX83" fmla="*/ 1509712 w 2272786"/>
              <a:gd name="connsiteY83" fmla="*/ 3121079 h 4111527"/>
              <a:gd name="connsiteX84" fmla="*/ 1481137 w 2272786"/>
              <a:gd name="connsiteY84" fmla="*/ 3182992 h 4111527"/>
              <a:gd name="connsiteX85" fmla="*/ 1504950 w 2272786"/>
              <a:gd name="connsiteY85" fmla="*/ 3259192 h 4111527"/>
              <a:gd name="connsiteX86" fmla="*/ 1557337 w 2272786"/>
              <a:gd name="connsiteY86" fmla="*/ 3325867 h 4111527"/>
              <a:gd name="connsiteX87" fmla="*/ 1557337 w 2272786"/>
              <a:gd name="connsiteY87" fmla="*/ 3387779 h 4111527"/>
              <a:gd name="connsiteX88" fmla="*/ 1562100 w 2272786"/>
              <a:gd name="connsiteY88" fmla="*/ 3425879 h 4111527"/>
              <a:gd name="connsiteX89" fmla="*/ 1571625 w 2272786"/>
              <a:gd name="connsiteY89" fmla="*/ 3483029 h 4111527"/>
              <a:gd name="connsiteX90" fmla="*/ 1609725 w 2272786"/>
              <a:gd name="connsiteY90" fmla="*/ 3540179 h 4111527"/>
              <a:gd name="connsiteX91" fmla="*/ 1633537 w 2272786"/>
              <a:gd name="connsiteY91" fmla="*/ 3630667 h 4111527"/>
              <a:gd name="connsiteX92" fmla="*/ 1619250 w 2272786"/>
              <a:gd name="connsiteY92" fmla="*/ 3754492 h 4111527"/>
              <a:gd name="connsiteX93" fmla="*/ 1509712 w 2272786"/>
              <a:gd name="connsiteY93" fmla="*/ 3811642 h 4111527"/>
              <a:gd name="connsiteX94" fmla="*/ 1447800 w 2272786"/>
              <a:gd name="connsiteY94" fmla="*/ 3916417 h 4111527"/>
              <a:gd name="connsiteX95" fmla="*/ 1400175 w 2272786"/>
              <a:gd name="connsiteY95" fmla="*/ 3987854 h 4111527"/>
              <a:gd name="connsiteX96" fmla="*/ 1347787 w 2272786"/>
              <a:gd name="connsiteY96" fmla="*/ 4054529 h 4111527"/>
              <a:gd name="connsiteX97" fmla="*/ 1223962 w 2272786"/>
              <a:gd name="connsiteY97" fmla="*/ 4092629 h 4111527"/>
              <a:gd name="connsiteX98" fmla="*/ 1062037 w 2272786"/>
              <a:gd name="connsiteY98" fmla="*/ 4106917 h 4111527"/>
              <a:gd name="connsiteX99" fmla="*/ 1000125 w 2272786"/>
              <a:gd name="connsiteY99" fmla="*/ 4102154 h 4111527"/>
              <a:gd name="connsiteX100" fmla="*/ 862012 w 2272786"/>
              <a:gd name="connsiteY100" fmla="*/ 4006904 h 4111527"/>
              <a:gd name="connsiteX101" fmla="*/ 800100 w 2272786"/>
              <a:gd name="connsiteY101" fmla="*/ 3825929 h 4111527"/>
              <a:gd name="connsiteX102" fmla="*/ 785812 w 2272786"/>
              <a:gd name="connsiteY102" fmla="*/ 3630667 h 4111527"/>
              <a:gd name="connsiteX103" fmla="*/ 781050 w 2272786"/>
              <a:gd name="connsiteY103" fmla="*/ 3540179 h 4111527"/>
              <a:gd name="connsiteX104" fmla="*/ 719137 w 2272786"/>
              <a:gd name="connsiteY104" fmla="*/ 3463979 h 4111527"/>
              <a:gd name="connsiteX105" fmla="*/ 676275 w 2272786"/>
              <a:gd name="connsiteY105" fmla="*/ 3392542 h 4111527"/>
              <a:gd name="connsiteX106" fmla="*/ 681037 w 2272786"/>
              <a:gd name="connsiteY106" fmla="*/ 3306817 h 4111527"/>
              <a:gd name="connsiteX107" fmla="*/ 671512 w 2272786"/>
              <a:gd name="connsiteY107" fmla="*/ 3216329 h 4111527"/>
              <a:gd name="connsiteX108" fmla="*/ 561975 w 2272786"/>
              <a:gd name="connsiteY108" fmla="*/ 3149654 h 4111527"/>
              <a:gd name="connsiteX109" fmla="*/ 481012 w 2272786"/>
              <a:gd name="connsiteY109" fmla="*/ 3102029 h 4111527"/>
              <a:gd name="connsiteX110" fmla="*/ 461962 w 2272786"/>
              <a:gd name="connsiteY110" fmla="*/ 3102029 h 4111527"/>
              <a:gd name="connsiteX111" fmla="*/ 342900 w 2272786"/>
              <a:gd name="connsiteY111" fmla="*/ 2992492 h 4111527"/>
              <a:gd name="connsiteX112" fmla="*/ 304800 w 2272786"/>
              <a:gd name="connsiteY112" fmla="*/ 2887717 h 4111527"/>
              <a:gd name="connsiteX113" fmla="*/ 304800 w 2272786"/>
              <a:gd name="connsiteY113" fmla="*/ 2887717 h 411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272786" h="4111527">
                <a:moveTo>
                  <a:pt x="0" y="682679"/>
                </a:moveTo>
                <a:cubicBezTo>
                  <a:pt x="12303" y="644976"/>
                  <a:pt x="24606" y="607273"/>
                  <a:pt x="42862" y="582667"/>
                </a:cubicBezTo>
                <a:cubicBezTo>
                  <a:pt x="61118" y="558061"/>
                  <a:pt x="79375" y="551711"/>
                  <a:pt x="109537" y="535042"/>
                </a:cubicBezTo>
                <a:cubicBezTo>
                  <a:pt x="139699" y="518373"/>
                  <a:pt x="223837" y="482654"/>
                  <a:pt x="223837" y="482654"/>
                </a:cubicBezTo>
                <a:cubicBezTo>
                  <a:pt x="253206" y="469160"/>
                  <a:pt x="258763" y="465985"/>
                  <a:pt x="285750" y="454079"/>
                </a:cubicBezTo>
                <a:cubicBezTo>
                  <a:pt x="312737" y="442173"/>
                  <a:pt x="366712" y="427092"/>
                  <a:pt x="385762" y="411217"/>
                </a:cubicBezTo>
                <a:cubicBezTo>
                  <a:pt x="404812" y="395342"/>
                  <a:pt x="382588" y="380260"/>
                  <a:pt x="400050" y="358829"/>
                </a:cubicBezTo>
                <a:cubicBezTo>
                  <a:pt x="417512" y="337398"/>
                  <a:pt x="454818" y="306441"/>
                  <a:pt x="490537" y="282629"/>
                </a:cubicBezTo>
                <a:cubicBezTo>
                  <a:pt x="526256" y="258817"/>
                  <a:pt x="573087" y="231829"/>
                  <a:pt x="614362" y="215954"/>
                </a:cubicBezTo>
                <a:cubicBezTo>
                  <a:pt x="655637" y="200079"/>
                  <a:pt x="696912" y="200079"/>
                  <a:pt x="738187" y="187379"/>
                </a:cubicBezTo>
                <a:cubicBezTo>
                  <a:pt x="779462" y="174679"/>
                  <a:pt x="825500" y="152454"/>
                  <a:pt x="862012" y="139754"/>
                </a:cubicBezTo>
                <a:cubicBezTo>
                  <a:pt x="898525" y="127054"/>
                  <a:pt x="923131" y="119117"/>
                  <a:pt x="957262" y="111179"/>
                </a:cubicBezTo>
                <a:cubicBezTo>
                  <a:pt x="991393" y="103241"/>
                  <a:pt x="1030288" y="97685"/>
                  <a:pt x="1066800" y="92129"/>
                </a:cubicBezTo>
                <a:cubicBezTo>
                  <a:pt x="1103312" y="86573"/>
                  <a:pt x="1150143" y="83398"/>
                  <a:pt x="1176337" y="77842"/>
                </a:cubicBezTo>
                <a:cubicBezTo>
                  <a:pt x="1202531" y="72286"/>
                  <a:pt x="1199356" y="57205"/>
                  <a:pt x="1223962" y="58792"/>
                </a:cubicBezTo>
                <a:cubicBezTo>
                  <a:pt x="1248568" y="60379"/>
                  <a:pt x="1293813" y="84986"/>
                  <a:pt x="1323975" y="87367"/>
                </a:cubicBezTo>
                <a:cubicBezTo>
                  <a:pt x="1354138" y="89748"/>
                  <a:pt x="1374774" y="65141"/>
                  <a:pt x="1404937" y="73079"/>
                </a:cubicBezTo>
                <a:cubicBezTo>
                  <a:pt x="1435100" y="81017"/>
                  <a:pt x="1480344" y="123086"/>
                  <a:pt x="1504950" y="134992"/>
                </a:cubicBezTo>
                <a:cubicBezTo>
                  <a:pt x="1529556" y="146898"/>
                  <a:pt x="1533525" y="150867"/>
                  <a:pt x="1552575" y="144517"/>
                </a:cubicBezTo>
                <a:cubicBezTo>
                  <a:pt x="1571625" y="138167"/>
                  <a:pt x="1590675" y="111973"/>
                  <a:pt x="1619250" y="96892"/>
                </a:cubicBezTo>
                <a:cubicBezTo>
                  <a:pt x="1647825" y="81811"/>
                  <a:pt x="1698625" y="63554"/>
                  <a:pt x="1724025" y="54029"/>
                </a:cubicBezTo>
                <a:cubicBezTo>
                  <a:pt x="1749425" y="44504"/>
                  <a:pt x="1758156" y="48473"/>
                  <a:pt x="1771650" y="39742"/>
                </a:cubicBezTo>
                <a:cubicBezTo>
                  <a:pt x="1785144" y="31011"/>
                  <a:pt x="1789112" y="7198"/>
                  <a:pt x="1804987" y="1642"/>
                </a:cubicBezTo>
                <a:cubicBezTo>
                  <a:pt x="1820862" y="-3914"/>
                  <a:pt x="1839913" y="6404"/>
                  <a:pt x="1866900" y="6404"/>
                </a:cubicBezTo>
                <a:cubicBezTo>
                  <a:pt x="1893887" y="6404"/>
                  <a:pt x="1934368" y="1642"/>
                  <a:pt x="1966912" y="1642"/>
                </a:cubicBezTo>
                <a:cubicBezTo>
                  <a:pt x="1999456" y="1642"/>
                  <a:pt x="2034381" y="-2327"/>
                  <a:pt x="2062162" y="6404"/>
                </a:cubicBezTo>
                <a:cubicBezTo>
                  <a:pt x="2089943" y="15135"/>
                  <a:pt x="2114550" y="40535"/>
                  <a:pt x="2133600" y="54029"/>
                </a:cubicBezTo>
                <a:cubicBezTo>
                  <a:pt x="2152650" y="67523"/>
                  <a:pt x="2159000" y="69905"/>
                  <a:pt x="2176462" y="87367"/>
                </a:cubicBezTo>
                <a:cubicBezTo>
                  <a:pt x="2193924" y="104829"/>
                  <a:pt x="2223294" y="138167"/>
                  <a:pt x="2238375" y="158804"/>
                </a:cubicBezTo>
                <a:cubicBezTo>
                  <a:pt x="2253456" y="179441"/>
                  <a:pt x="2262187" y="193729"/>
                  <a:pt x="2266950" y="211192"/>
                </a:cubicBezTo>
                <a:cubicBezTo>
                  <a:pt x="2271713" y="228655"/>
                  <a:pt x="2277269" y="253260"/>
                  <a:pt x="2266950" y="263579"/>
                </a:cubicBezTo>
                <a:cubicBezTo>
                  <a:pt x="2256631" y="273898"/>
                  <a:pt x="2227262" y="266754"/>
                  <a:pt x="2205037" y="273104"/>
                </a:cubicBezTo>
                <a:cubicBezTo>
                  <a:pt x="2182812" y="279454"/>
                  <a:pt x="2162969" y="295329"/>
                  <a:pt x="2133600" y="301679"/>
                </a:cubicBezTo>
                <a:cubicBezTo>
                  <a:pt x="2104231" y="308029"/>
                  <a:pt x="2046288" y="296123"/>
                  <a:pt x="2028825" y="311204"/>
                </a:cubicBezTo>
                <a:cubicBezTo>
                  <a:pt x="2011363" y="326285"/>
                  <a:pt x="2025650" y="377880"/>
                  <a:pt x="2028825" y="392167"/>
                </a:cubicBezTo>
                <a:cubicBezTo>
                  <a:pt x="2032000" y="406454"/>
                  <a:pt x="2030413" y="389785"/>
                  <a:pt x="2047875" y="396929"/>
                </a:cubicBezTo>
                <a:cubicBezTo>
                  <a:pt x="2065337" y="404073"/>
                  <a:pt x="2110581" y="422329"/>
                  <a:pt x="2133600" y="435029"/>
                </a:cubicBezTo>
                <a:cubicBezTo>
                  <a:pt x="2156619" y="447729"/>
                  <a:pt x="2166937" y="454079"/>
                  <a:pt x="2185987" y="473129"/>
                </a:cubicBezTo>
                <a:cubicBezTo>
                  <a:pt x="2205037" y="492179"/>
                  <a:pt x="2239169" y="531867"/>
                  <a:pt x="2247900" y="549329"/>
                </a:cubicBezTo>
                <a:cubicBezTo>
                  <a:pt x="2256631" y="566791"/>
                  <a:pt x="2251075" y="562823"/>
                  <a:pt x="2238375" y="577904"/>
                </a:cubicBezTo>
                <a:cubicBezTo>
                  <a:pt x="2225675" y="592985"/>
                  <a:pt x="2197100" y="625530"/>
                  <a:pt x="2171700" y="639817"/>
                </a:cubicBezTo>
                <a:cubicBezTo>
                  <a:pt x="2146300" y="654104"/>
                  <a:pt x="2085975" y="663629"/>
                  <a:pt x="2085975" y="663629"/>
                </a:cubicBezTo>
                <a:cubicBezTo>
                  <a:pt x="2056606" y="671566"/>
                  <a:pt x="2020093" y="681886"/>
                  <a:pt x="1995487" y="687442"/>
                </a:cubicBezTo>
                <a:cubicBezTo>
                  <a:pt x="1970881" y="692998"/>
                  <a:pt x="1963737" y="690617"/>
                  <a:pt x="1938337" y="696967"/>
                </a:cubicBezTo>
                <a:cubicBezTo>
                  <a:pt x="1912937" y="703317"/>
                  <a:pt x="1859756" y="717605"/>
                  <a:pt x="1843087" y="725542"/>
                </a:cubicBezTo>
                <a:cubicBezTo>
                  <a:pt x="1826418" y="733479"/>
                  <a:pt x="1826419" y="727923"/>
                  <a:pt x="1838325" y="744592"/>
                </a:cubicBezTo>
                <a:cubicBezTo>
                  <a:pt x="1850231" y="761261"/>
                  <a:pt x="1883569" y="803329"/>
                  <a:pt x="1914525" y="825554"/>
                </a:cubicBezTo>
                <a:cubicBezTo>
                  <a:pt x="1945481" y="847779"/>
                  <a:pt x="2013743" y="862067"/>
                  <a:pt x="2024062" y="877942"/>
                </a:cubicBezTo>
                <a:cubicBezTo>
                  <a:pt x="2034381" y="893817"/>
                  <a:pt x="2012949" y="908898"/>
                  <a:pt x="1976437" y="920804"/>
                </a:cubicBezTo>
                <a:cubicBezTo>
                  <a:pt x="1939925" y="932710"/>
                  <a:pt x="1841500" y="934298"/>
                  <a:pt x="1804987" y="949379"/>
                </a:cubicBezTo>
                <a:cubicBezTo>
                  <a:pt x="1768475" y="964460"/>
                  <a:pt x="1762125" y="988273"/>
                  <a:pt x="1757362" y="1011292"/>
                </a:cubicBezTo>
                <a:cubicBezTo>
                  <a:pt x="1752600" y="1034311"/>
                  <a:pt x="1773237" y="1065267"/>
                  <a:pt x="1776412" y="1087492"/>
                </a:cubicBezTo>
                <a:cubicBezTo>
                  <a:pt x="1779587" y="1109717"/>
                  <a:pt x="1784349" y="1132736"/>
                  <a:pt x="1776412" y="1144642"/>
                </a:cubicBezTo>
                <a:cubicBezTo>
                  <a:pt x="1768475" y="1156548"/>
                  <a:pt x="1751012" y="1149404"/>
                  <a:pt x="1728787" y="1158929"/>
                </a:cubicBezTo>
                <a:cubicBezTo>
                  <a:pt x="1706562" y="1168454"/>
                  <a:pt x="1666875" y="1192267"/>
                  <a:pt x="1643062" y="1201792"/>
                </a:cubicBezTo>
                <a:cubicBezTo>
                  <a:pt x="1619250" y="1211317"/>
                  <a:pt x="1593849" y="1209729"/>
                  <a:pt x="1585912" y="1216079"/>
                </a:cubicBezTo>
                <a:cubicBezTo>
                  <a:pt x="1577975" y="1222429"/>
                  <a:pt x="1593056" y="1223223"/>
                  <a:pt x="1595437" y="1239892"/>
                </a:cubicBezTo>
                <a:cubicBezTo>
                  <a:pt x="1597818" y="1256561"/>
                  <a:pt x="1597819" y="1291486"/>
                  <a:pt x="1600200" y="1316092"/>
                </a:cubicBezTo>
                <a:cubicBezTo>
                  <a:pt x="1602581" y="1340698"/>
                  <a:pt x="1606550" y="1358160"/>
                  <a:pt x="1609725" y="1387529"/>
                </a:cubicBezTo>
                <a:cubicBezTo>
                  <a:pt x="1612900" y="1416898"/>
                  <a:pt x="1627981" y="1465317"/>
                  <a:pt x="1619250" y="1492304"/>
                </a:cubicBezTo>
                <a:cubicBezTo>
                  <a:pt x="1610519" y="1519291"/>
                  <a:pt x="1569243" y="1529610"/>
                  <a:pt x="1557337" y="1549454"/>
                </a:cubicBezTo>
                <a:cubicBezTo>
                  <a:pt x="1545431" y="1569298"/>
                  <a:pt x="1549400" y="1591523"/>
                  <a:pt x="1547812" y="1611367"/>
                </a:cubicBezTo>
                <a:cubicBezTo>
                  <a:pt x="1546225" y="1631211"/>
                  <a:pt x="1543843" y="1651055"/>
                  <a:pt x="1547812" y="1668517"/>
                </a:cubicBezTo>
                <a:cubicBezTo>
                  <a:pt x="1551781" y="1685980"/>
                  <a:pt x="1566069" y="1695505"/>
                  <a:pt x="1571625" y="1716142"/>
                </a:cubicBezTo>
                <a:cubicBezTo>
                  <a:pt x="1577181" y="1736779"/>
                  <a:pt x="1583531" y="1773292"/>
                  <a:pt x="1581150" y="1792342"/>
                </a:cubicBezTo>
                <a:cubicBezTo>
                  <a:pt x="1578769" y="1811392"/>
                  <a:pt x="1559718" y="1811392"/>
                  <a:pt x="1557337" y="1830442"/>
                </a:cubicBezTo>
                <a:cubicBezTo>
                  <a:pt x="1554956" y="1849492"/>
                  <a:pt x="1566862" y="1881242"/>
                  <a:pt x="1566862" y="1906642"/>
                </a:cubicBezTo>
                <a:cubicBezTo>
                  <a:pt x="1566862" y="1932042"/>
                  <a:pt x="1564481" y="1956648"/>
                  <a:pt x="1557337" y="1982842"/>
                </a:cubicBezTo>
                <a:cubicBezTo>
                  <a:pt x="1550193" y="2009036"/>
                  <a:pt x="1540669" y="2041579"/>
                  <a:pt x="1524000" y="2063804"/>
                </a:cubicBezTo>
                <a:cubicBezTo>
                  <a:pt x="1507331" y="2086029"/>
                  <a:pt x="1471613" y="2088411"/>
                  <a:pt x="1457325" y="2116192"/>
                </a:cubicBezTo>
                <a:cubicBezTo>
                  <a:pt x="1443037" y="2143973"/>
                  <a:pt x="1443037" y="2205092"/>
                  <a:pt x="1438275" y="2230492"/>
                </a:cubicBezTo>
                <a:cubicBezTo>
                  <a:pt x="1433513" y="2255892"/>
                  <a:pt x="1436687" y="2255098"/>
                  <a:pt x="1428750" y="2268592"/>
                </a:cubicBezTo>
                <a:cubicBezTo>
                  <a:pt x="1420813" y="2282086"/>
                  <a:pt x="1400175" y="2282879"/>
                  <a:pt x="1390650" y="2311454"/>
                </a:cubicBezTo>
                <a:cubicBezTo>
                  <a:pt x="1381125" y="2340029"/>
                  <a:pt x="1379537" y="2403530"/>
                  <a:pt x="1371600" y="2440042"/>
                </a:cubicBezTo>
                <a:cubicBezTo>
                  <a:pt x="1363663" y="2476554"/>
                  <a:pt x="1354137" y="2505923"/>
                  <a:pt x="1343025" y="2530529"/>
                </a:cubicBezTo>
                <a:cubicBezTo>
                  <a:pt x="1331913" y="2555135"/>
                  <a:pt x="1309687" y="2568629"/>
                  <a:pt x="1304925" y="2587679"/>
                </a:cubicBezTo>
                <a:cubicBezTo>
                  <a:pt x="1300163" y="2606729"/>
                  <a:pt x="1309688" y="2615460"/>
                  <a:pt x="1314450" y="2644829"/>
                </a:cubicBezTo>
                <a:cubicBezTo>
                  <a:pt x="1319212" y="2674198"/>
                  <a:pt x="1321594" y="2732936"/>
                  <a:pt x="1333500" y="2763892"/>
                </a:cubicBezTo>
                <a:cubicBezTo>
                  <a:pt x="1345406" y="2794848"/>
                  <a:pt x="1372393" y="2805961"/>
                  <a:pt x="1385887" y="2830567"/>
                </a:cubicBezTo>
                <a:cubicBezTo>
                  <a:pt x="1399381" y="2855173"/>
                  <a:pt x="1402556" y="2889304"/>
                  <a:pt x="1414462" y="2911529"/>
                </a:cubicBezTo>
                <a:cubicBezTo>
                  <a:pt x="1426368" y="2933754"/>
                  <a:pt x="1443038" y="2950423"/>
                  <a:pt x="1457325" y="2963917"/>
                </a:cubicBezTo>
                <a:cubicBezTo>
                  <a:pt x="1471612" y="2977411"/>
                  <a:pt x="1491456" y="2975030"/>
                  <a:pt x="1500187" y="2992492"/>
                </a:cubicBezTo>
                <a:cubicBezTo>
                  <a:pt x="1508918" y="3009954"/>
                  <a:pt x="1508124" y="3047261"/>
                  <a:pt x="1509712" y="3068692"/>
                </a:cubicBezTo>
                <a:cubicBezTo>
                  <a:pt x="1511300" y="3090123"/>
                  <a:pt x="1514474" y="3102029"/>
                  <a:pt x="1509712" y="3121079"/>
                </a:cubicBezTo>
                <a:cubicBezTo>
                  <a:pt x="1504950" y="3140129"/>
                  <a:pt x="1481931" y="3159973"/>
                  <a:pt x="1481137" y="3182992"/>
                </a:cubicBezTo>
                <a:cubicBezTo>
                  <a:pt x="1480343" y="3206011"/>
                  <a:pt x="1492250" y="3235380"/>
                  <a:pt x="1504950" y="3259192"/>
                </a:cubicBezTo>
                <a:cubicBezTo>
                  <a:pt x="1517650" y="3283005"/>
                  <a:pt x="1548606" y="3304436"/>
                  <a:pt x="1557337" y="3325867"/>
                </a:cubicBezTo>
                <a:cubicBezTo>
                  <a:pt x="1566068" y="3347298"/>
                  <a:pt x="1556543" y="3371110"/>
                  <a:pt x="1557337" y="3387779"/>
                </a:cubicBezTo>
                <a:cubicBezTo>
                  <a:pt x="1558131" y="3404448"/>
                  <a:pt x="1559719" y="3410004"/>
                  <a:pt x="1562100" y="3425879"/>
                </a:cubicBezTo>
                <a:cubicBezTo>
                  <a:pt x="1564481" y="3441754"/>
                  <a:pt x="1563688" y="3463979"/>
                  <a:pt x="1571625" y="3483029"/>
                </a:cubicBezTo>
                <a:cubicBezTo>
                  <a:pt x="1579562" y="3502079"/>
                  <a:pt x="1599406" y="3515573"/>
                  <a:pt x="1609725" y="3540179"/>
                </a:cubicBezTo>
                <a:cubicBezTo>
                  <a:pt x="1620044" y="3564785"/>
                  <a:pt x="1631950" y="3594948"/>
                  <a:pt x="1633537" y="3630667"/>
                </a:cubicBezTo>
                <a:cubicBezTo>
                  <a:pt x="1635124" y="3666386"/>
                  <a:pt x="1639887" y="3724330"/>
                  <a:pt x="1619250" y="3754492"/>
                </a:cubicBezTo>
                <a:cubicBezTo>
                  <a:pt x="1598613" y="3784654"/>
                  <a:pt x="1538287" y="3784655"/>
                  <a:pt x="1509712" y="3811642"/>
                </a:cubicBezTo>
                <a:cubicBezTo>
                  <a:pt x="1481137" y="3838630"/>
                  <a:pt x="1466056" y="3887048"/>
                  <a:pt x="1447800" y="3916417"/>
                </a:cubicBezTo>
                <a:cubicBezTo>
                  <a:pt x="1429544" y="3945786"/>
                  <a:pt x="1416844" y="3964835"/>
                  <a:pt x="1400175" y="3987854"/>
                </a:cubicBezTo>
                <a:cubicBezTo>
                  <a:pt x="1383506" y="4010873"/>
                  <a:pt x="1377156" y="4037067"/>
                  <a:pt x="1347787" y="4054529"/>
                </a:cubicBezTo>
                <a:cubicBezTo>
                  <a:pt x="1318418" y="4071991"/>
                  <a:pt x="1271587" y="4083898"/>
                  <a:pt x="1223962" y="4092629"/>
                </a:cubicBezTo>
                <a:cubicBezTo>
                  <a:pt x="1176337" y="4101360"/>
                  <a:pt x="1099343" y="4105330"/>
                  <a:pt x="1062037" y="4106917"/>
                </a:cubicBezTo>
                <a:cubicBezTo>
                  <a:pt x="1024731" y="4108504"/>
                  <a:pt x="1033462" y="4118823"/>
                  <a:pt x="1000125" y="4102154"/>
                </a:cubicBezTo>
                <a:cubicBezTo>
                  <a:pt x="966788" y="4085485"/>
                  <a:pt x="895350" y="4052942"/>
                  <a:pt x="862012" y="4006904"/>
                </a:cubicBezTo>
                <a:cubicBezTo>
                  <a:pt x="828675" y="3960867"/>
                  <a:pt x="812800" y="3888635"/>
                  <a:pt x="800100" y="3825929"/>
                </a:cubicBezTo>
                <a:cubicBezTo>
                  <a:pt x="787400" y="3763223"/>
                  <a:pt x="788987" y="3678292"/>
                  <a:pt x="785812" y="3630667"/>
                </a:cubicBezTo>
                <a:cubicBezTo>
                  <a:pt x="782637" y="3583042"/>
                  <a:pt x="792162" y="3567960"/>
                  <a:pt x="781050" y="3540179"/>
                </a:cubicBezTo>
                <a:cubicBezTo>
                  <a:pt x="769938" y="3512398"/>
                  <a:pt x="736599" y="3488585"/>
                  <a:pt x="719137" y="3463979"/>
                </a:cubicBezTo>
                <a:cubicBezTo>
                  <a:pt x="701675" y="3439373"/>
                  <a:pt x="682625" y="3418736"/>
                  <a:pt x="676275" y="3392542"/>
                </a:cubicBezTo>
                <a:cubicBezTo>
                  <a:pt x="669925" y="3366348"/>
                  <a:pt x="681831" y="3336186"/>
                  <a:pt x="681037" y="3306817"/>
                </a:cubicBezTo>
                <a:cubicBezTo>
                  <a:pt x="680243" y="3277448"/>
                  <a:pt x="691356" y="3242523"/>
                  <a:pt x="671512" y="3216329"/>
                </a:cubicBezTo>
                <a:cubicBezTo>
                  <a:pt x="651668" y="3190135"/>
                  <a:pt x="593725" y="3168704"/>
                  <a:pt x="561975" y="3149654"/>
                </a:cubicBezTo>
                <a:cubicBezTo>
                  <a:pt x="530225" y="3130604"/>
                  <a:pt x="497681" y="3109966"/>
                  <a:pt x="481012" y="3102029"/>
                </a:cubicBezTo>
                <a:cubicBezTo>
                  <a:pt x="464343" y="3094092"/>
                  <a:pt x="484981" y="3120285"/>
                  <a:pt x="461962" y="3102029"/>
                </a:cubicBezTo>
                <a:cubicBezTo>
                  <a:pt x="438943" y="3083773"/>
                  <a:pt x="369094" y="3028211"/>
                  <a:pt x="342900" y="2992492"/>
                </a:cubicBezTo>
                <a:cubicBezTo>
                  <a:pt x="316706" y="2956773"/>
                  <a:pt x="304800" y="2887717"/>
                  <a:pt x="304800" y="2887717"/>
                </a:cubicBezTo>
                <a:lnTo>
                  <a:pt x="304800" y="2887717"/>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00"/>
              </a:solidFill>
            </a:endParaRPr>
          </a:p>
        </p:txBody>
      </p:sp>
      <p:grpSp>
        <p:nvGrpSpPr>
          <p:cNvPr id="13" name="Group 12"/>
          <p:cNvGrpSpPr/>
          <p:nvPr/>
        </p:nvGrpSpPr>
        <p:grpSpPr>
          <a:xfrm>
            <a:off x="6655796" y="5714139"/>
            <a:ext cx="2128505" cy="530597"/>
            <a:chOff x="909001" y="5629576"/>
            <a:chExt cx="2128505" cy="530597"/>
          </a:xfrm>
        </p:grpSpPr>
        <p:sp>
          <p:nvSpPr>
            <p:cNvPr id="17" name="Right Arrow 16"/>
            <p:cNvSpPr/>
            <p:nvPr/>
          </p:nvSpPr>
          <p:spPr>
            <a:xfrm rot="12191392">
              <a:off x="909001" y="5629576"/>
              <a:ext cx="741570" cy="296194"/>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p:cNvSpPr/>
            <p:nvPr/>
          </p:nvSpPr>
          <p:spPr>
            <a:xfrm>
              <a:off x="1465499" y="5804380"/>
              <a:ext cx="1572007" cy="35579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Hyalite Creek</a:t>
              </a:r>
            </a:p>
          </p:txBody>
        </p:sp>
      </p:grpSp>
      <p:grpSp>
        <p:nvGrpSpPr>
          <p:cNvPr id="14" name="Group 13"/>
          <p:cNvGrpSpPr/>
          <p:nvPr/>
        </p:nvGrpSpPr>
        <p:grpSpPr>
          <a:xfrm>
            <a:off x="7026581" y="3664492"/>
            <a:ext cx="2800457" cy="567703"/>
            <a:chOff x="2905745" y="4945611"/>
            <a:chExt cx="2800457" cy="567703"/>
          </a:xfrm>
        </p:grpSpPr>
        <p:sp>
          <p:nvSpPr>
            <p:cNvPr id="15" name="Right Arrow 14"/>
            <p:cNvSpPr/>
            <p:nvPr/>
          </p:nvSpPr>
          <p:spPr>
            <a:xfrm rot="10965579">
              <a:off x="2905745" y="5003046"/>
              <a:ext cx="1193153" cy="406761"/>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p:cNvSpPr/>
            <p:nvPr/>
          </p:nvSpPr>
          <p:spPr>
            <a:xfrm>
              <a:off x="3709100" y="4945611"/>
              <a:ext cx="1997102" cy="5677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Hyalite Creek Watershed</a:t>
              </a:r>
            </a:p>
          </p:txBody>
        </p:sp>
      </p:grpSp>
      <p:grpSp>
        <p:nvGrpSpPr>
          <p:cNvPr id="29" name="Group 28"/>
          <p:cNvGrpSpPr/>
          <p:nvPr/>
        </p:nvGrpSpPr>
        <p:grpSpPr>
          <a:xfrm>
            <a:off x="5029293" y="4772263"/>
            <a:ext cx="2076310" cy="958894"/>
            <a:chOff x="5029293" y="4772263"/>
            <a:chExt cx="2076310" cy="958894"/>
          </a:xfrm>
        </p:grpSpPr>
        <p:sp>
          <p:nvSpPr>
            <p:cNvPr id="27" name="Down Arrow 26"/>
            <p:cNvSpPr/>
            <p:nvPr/>
          </p:nvSpPr>
          <p:spPr>
            <a:xfrm rot="871857">
              <a:off x="5029293" y="4772263"/>
              <a:ext cx="588874" cy="79573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Q</a:t>
              </a:r>
            </a:p>
          </p:txBody>
        </p:sp>
        <p:sp>
          <p:nvSpPr>
            <p:cNvPr id="28" name="Down Arrow 27"/>
            <p:cNvSpPr/>
            <p:nvPr/>
          </p:nvSpPr>
          <p:spPr>
            <a:xfrm rot="871857">
              <a:off x="6516729" y="4935422"/>
              <a:ext cx="588874" cy="79573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Q</a:t>
              </a:r>
            </a:p>
          </p:txBody>
        </p:sp>
      </p:grpSp>
      <p:grpSp>
        <p:nvGrpSpPr>
          <p:cNvPr id="36" name="Group 35"/>
          <p:cNvGrpSpPr/>
          <p:nvPr/>
        </p:nvGrpSpPr>
        <p:grpSpPr>
          <a:xfrm>
            <a:off x="4315226" y="2375754"/>
            <a:ext cx="2719331" cy="2734489"/>
            <a:chOff x="4315226" y="2375754"/>
            <a:chExt cx="2719331" cy="2734489"/>
          </a:xfrm>
        </p:grpSpPr>
        <p:sp>
          <p:nvSpPr>
            <p:cNvPr id="30" name="Oval 29"/>
            <p:cNvSpPr/>
            <p:nvPr/>
          </p:nvSpPr>
          <p:spPr>
            <a:xfrm>
              <a:off x="4315226" y="2817001"/>
              <a:ext cx="1129889" cy="1257887"/>
            </a:xfrm>
            <a:prstGeom prst="ellipse">
              <a:avLst/>
            </a:prstGeom>
            <a:solidFill>
              <a:schemeClr val="bg1"/>
            </a:solidFill>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t>
              </a:r>
            </a:p>
          </p:txBody>
        </p:sp>
        <p:sp>
          <p:nvSpPr>
            <p:cNvPr id="31" name="Oval 30"/>
            <p:cNvSpPr/>
            <p:nvPr/>
          </p:nvSpPr>
          <p:spPr>
            <a:xfrm>
              <a:off x="5904668" y="2375754"/>
              <a:ext cx="1129889" cy="1257887"/>
            </a:xfrm>
            <a:prstGeom prst="ellipse">
              <a:avLst/>
            </a:prstGeom>
            <a:solidFill>
              <a:schemeClr val="bg1"/>
            </a:solidFill>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t>
              </a:r>
            </a:p>
          </p:txBody>
        </p:sp>
        <p:cxnSp>
          <p:nvCxnSpPr>
            <p:cNvPr id="33" name="Straight Arrow Connector 32"/>
            <p:cNvCxnSpPr/>
            <p:nvPr/>
          </p:nvCxnSpPr>
          <p:spPr>
            <a:xfrm>
              <a:off x="4900169" y="3728663"/>
              <a:ext cx="430908" cy="11937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521332" y="3262199"/>
              <a:ext cx="289834" cy="18480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5138928" y="4911647"/>
            <a:ext cx="420624" cy="4101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627436" y="5069575"/>
            <a:ext cx="420624" cy="4101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3768480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199" y="30334"/>
            <a:ext cx="11113655" cy="1381379"/>
          </a:xfrm>
        </p:spPr>
        <p:txBody>
          <a:bodyPr>
            <a:normAutofit/>
          </a:bodyPr>
          <a:lstStyle/>
          <a:p>
            <a:r>
              <a:rPr lang="en-US" dirty="0"/>
              <a:t>The Hydrograph: historic summaries</a:t>
            </a:r>
          </a:p>
        </p:txBody>
      </p:sp>
      <p:sp>
        <p:nvSpPr>
          <p:cNvPr id="8" name="TextBox 7"/>
          <p:cNvSpPr txBox="1"/>
          <p:nvPr/>
        </p:nvSpPr>
        <p:spPr>
          <a:xfrm>
            <a:off x="3495040" y="1189806"/>
            <a:ext cx="4786888" cy="646331"/>
          </a:xfrm>
          <a:prstGeom prst="rect">
            <a:avLst/>
          </a:prstGeom>
          <a:noFill/>
        </p:spPr>
        <p:txBody>
          <a:bodyPr wrap="none" rtlCol="0">
            <a:spAutoFit/>
          </a:bodyPr>
          <a:lstStyle/>
          <a:p>
            <a:r>
              <a:rPr lang="en-US" sz="3600" dirty="0">
                <a:solidFill>
                  <a:srgbClr val="FF0000"/>
                </a:solidFill>
              </a:rPr>
              <a:t>Daily mean ≠ Mean daily</a:t>
            </a:r>
          </a:p>
        </p:txBody>
      </p:sp>
      <p:sp>
        <p:nvSpPr>
          <p:cNvPr id="30" name="TextBox 29"/>
          <p:cNvSpPr txBox="1"/>
          <p:nvPr/>
        </p:nvSpPr>
        <p:spPr>
          <a:xfrm>
            <a:off x="1748284" y="2164612"/>
            <a:ext cx="8280400" cy="830997"/>
          </a:xfrm>
          <a:prstGeom prst="rect">
            <a:avLst/>
          </a:prstGeom>
          <a:noFill/>
        </p:spPr>
        <p:txBody>
          <a:bodyPr wrap="square" rtlCol="0">
            <a:spAutoFit/>
          </a:bodyPr>
          <a:lstStyle/>
          <a:p>
            <a:r>
              <a:rPr lang="en-US" sz="2400" dirty="0"/>
              <a:t>Mean daily is the average of all the daily means for a given day of the year across all the years of a period of record.</a:t>
            </a:r>
          </a:p>
        </p:txBody>
      </p:sp>
      <p:sp>
        <p:nvSpPr>
          <p:cNvPr id="36" name="TextBox 35"/>
          <p:cNvSpPr txBox="1"/>
          <p:nvPr/>
        </p:nvSpPr>
        <p:spPr>
          <a:xfrm>
            <a:off x="1748284" y="3333009"/>
            <a:ext cx="8280400" cy="830997"/>
          </a:xfrm>
          <a:prstGeom prst="rect">
            <a:avLst/>
          </a:prstGeom>
          <a:noFill/>
        </p:spPr>
        <p:txBody>
          <a:bodyPr wrap="square" rtlCol="0">
            <a:spAutoFit/>
          </a:bodyPr>
          <a:lstStyle/>
          <a:p>
            <a:r>
              <a:rPr lang="en-US" sz="2400" dirty="0"/>
              <a:t>Mean monthly is the average of the monthly means for a given month of the year across all the years of a period of record.</a:t>
            </a:r>
          </a:p>
        </p:txBody>
      </p:sp>
      <p:sp>
        <p:nvSpPr>
          <p:cNvPr id="37" name="TextBox 36"/>
          <p:cNvSpPr txBox="1"/>
          <p:nvPr/>
        </p:nvSpPr>
        <p:spPr>
          <a:xfrm>
            <a:off x="1656080" y="5160753"/>
            <a:ext cx="7904600" cy="523220"/>
          </a:xfrm>
          <a:prstGeom prst="rect">
            <a:avLst/>
          </a:prstGeom>
          <a:noFill/>
        </p:spPr>
        <p:txBody>
          <a:bodyPr wrap="none" rtlCol="0">
            <a:spAutoFit/>
          </a:bodyPr>
          <a:lstStyle/>
          <a:p>
            <a:r>
              <a:rPr lang="en-US" sz="2800" dirty="0"/>
              <a:t>Example: Mean monthly temperatures on travel sites</a:t>
            </a:r>
          </a:p>
        </p:txBody>
      </p:sp>
      <p:sp>
        <p:nvSpPr>
          <p:cNvPr id="9" name="Rectangle 8"/>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17</a:t>
            </a:r>
          </a:p>
        </p:txBody>
      </p:sp>
      <p:sp>
        <p:nvSpPr>
          <p:cNvPr id="2" name="Rectangle 1">
            <a:hlinkClick r:id="rId2"/>
          </p:cNvPr>
          <p:cNvSpPr/>
          <p:nvPr/>
        </p:nvSpPr>
        <p:spPr>
          <a:xfrm>
            <a:off x="1954660" y="5683973"/>
            <a:ext cx="6096000" cy="646331"/>
          </a:xfrm>
          <a:prstGeom prst="rect">
            <a:avLst/>
          </a:prstGeom>
        </p:spPr>
        <p:txBody>
          <a:bodyPr>
            <a:spAutoFit/>
          </a:bodyPr>
          <a:lstStyle/>
          <a:p>
            <a:r>
              <a:rPr lang="en-US" dirty="0">
                <a:hlinkClick r:id="rId2"/>
              </a:rPr>
              <a:t>http://www.weatherbase.com/weather/weather.php3?s=24057&amp;cityname=Bozeman-Montana-United-States-of-America</a:t>
            </a:r>
            <a:endParaRPr lang="en-US" dirty="0"/>
          </a:p>
        </p:txBody>
      </p:sp>
    </p:spTree>
    <p:extLst>
      <p:ext uri="{BB962C8B-B14F-4D97-AF65-F5344CB8AC3E}">
        <p14:creationId xmlns:p14="http://schemas.microsoft.com/office/powerpoint/2010/main" val="3578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3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8412" y="30334"/>
            <a:ext cx="11403443" cy="1381379"/>
          </a:xfrm>
        </p:spPr>
        <p:txBody>
          <a:bodyPr>
            <a:normAutofit/>
          </a:bodyPr>
          <a:lstStyle/>
          <a:p>
            <a:r>
              <a:rPr lang="en-US" dirty="0"/>
              <a:t>The Hydrograph: comparison with historic means</a:t>
            </a:r>
          </a:p>
        </p:txBody>
      </p:sp>
      <p:sp>
        <p:nvSpPr>
          <p:cNvPr id="6" name="TextBox 5"/>
          <p:cNvSpPr txBox="1"/>
          <p:nvPr/>
        </p:nvSpPr>
        <p:spPr>
          <a:xfrm>
            <a:off x="969391" y="6438960"/>
            <a:ext cx="2062039" cy="369332"/>
          </a:xfrm>
          <a:prstGeom prst="rect">
            <a:avLst/>
          </a:prstGeom>
          <a:noFill/>
        </p:spPr>
        <p:txBody>
          <a:bodyPr wrap="none" rtlCol="0">
            <a:spAutoFit/>
          </a:bodyPr>
          <a:lstStyle/>
          <a:p>
            <a:r>
              <a:rPr lang="en-US" dirty="0"/>
              <a:t>USGS NWIS data set</a:t>
            </a:r>
          </a:p>
        </p:txBody>
      </p:sp>
      <p:pic>
        <p:nvPicPr>
          <p:cNvPr id="11" name="Picture 4" descr="Graph of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70" y="1411713"/>
            <a:ext cx="5524500" cy="4095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a:t>
            </a:r>
          </a:p>
        </p:txBody>
      </p:sp>
      <p:pic>
        <p:nvPicPr>
          <p:cNvPr id="3" name="Picture 2"/>
          <p:cNvPicPr>
            <a:picLocks noChangeAspect="1"/>
          </p:cNvPicPr>
          <p:nvPr/>
        </p:nvPicPr>
        <p:blipFill>
          <a:blip r:embed="rId3"/>
          <a:stretch>
            <a:fillRect/>
          </a:stretch>
        </p:blipFill>
        <p:spPr>
          <a:xfrm>
            <a:off x="6023536" y="1455800"/>
            <a:ext cx="5807352" cy="4007575"/>
          </a:xfrm>
          <a:prstGeom prst="rect">
            <a:avLst/>
          </a:prstGeom>
          <a:ln>
            <a:solidFill>
              <a:schemeClr val="tx1"/>
            </a:solidFill>
          </a:ln>
        </p:spPr>
      </p:pic>
    </p:spTree>
    <p:extLst>
      <p:ext uri="{BB962C8B-B14F-4D97-AF65-F5344CB8AC3E}">
        <p14:creationId xmlns:p14="http://schemas.microsoft.com/office/powerpoint/2010/main" val="3253232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duration curves: a probabilistic perspective on hydrographs</a:t>
            </a:r>
          </a:p>
        </p:txBody>
      </p:sp>
      <p:pic>
        <p:nvPicPr>
          <p:cNvPr id="1026" name="Picture 2" descr="Graph of DAILY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98" y="2145280"/>
            <a:ext cx="552450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972961" y="1877232"/>
            <a:ext cx="5923019" cy="4584294"/>
          </a:xfrm>
          <a:prstGeom prst="rect">
            <a:avLst/>
          </a:prstGeom>
        </p:spPr>
      </p:pic>
      <p:cxnSp>
        <p:nvCxnSpPr>
          <p:cNvPr id="6" name="Straight Connector 5"/>
          <p:cNvCxnSpPr/>
          <p:nvPr/>
        </p:nvCxnSpPr>
        <p:spPr>
          <a:xfrm>
            <a:off x="931178" y="2860646"/>
            <a:ext cx="4605556" cy="0"/>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983831" y="3062287"/>
            <a:ext cx="73819"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11600" y="3308350"/>
            <a:ext cx="250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774281" y="3632200"/>
            <a:ext cx="4929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26644" y="3632200"/>
            <a:ext cx="94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000498" y="2934494"/>
            <a:ext cx="36909"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Up Arrow 68"/>
          <p:cNvSpPr/>
          <p:nvPr/>
        </p:nvSpPr>
        <p:spPr>
          <a:xfrm rot="16200000">
            <a:off x="7003761" y="2163906"/>
            <a:ext cx="277091" cy="517236"/>
          </a:xfrm>
          <a:prstGeom prst="up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19</a:t>
            </a:r>
          </a:p>
        </p:txBody>
      </p:sp>
      <p:sp>
        <p:nvSpPr>
          <p:cNvPr id="20" name="TextBox 19"/>
          <p:cNvSpPr txBox="1"/>
          <p:nvPr/>
        </p:nvSpPr>
        <p:spPr>
          <a:xfrm>
            <a:off x="9605288" y="4676617"/>
            <a:ext cx="1606530" cy="369332"/>
          </a:xfrm>
          <a:prstGeom prst="rect">
            <a:avLst/>
          </a:prstGeom>
          <a:noFill/>
        </p:spPr>
        <p:txBody>
          <a:bodyPr wrap="none" rtlCol="0">
            <a:spAutoFit/>
          </a:bodyPr>
          <a:lstStyle/>
          <a:p>
            <a:r>
              <a:rPr lang="en-US" dirty="0">
                <a:solidFill>
                  <a:srgbClr val="FF0000"/>
                </a:solidFill>
              </a:rPr>
              <a:t>Annual median</a:t>
            </a:r>
          </a:p>
        </p:txBody>
      </p:sp>
      <p:sp>
        <p:nvSpPr>
          <p:cNvPr id="23" name="TextBox 22"/>
          <p:cNvSpPr txBox="1"/>
          <p:nvPr/>
        </p:nvSpPr>
        <p:spPr>
          <a:xfrm>
            <a:off x="11027035" y="4676617"/>
            <a:ext cx="292068" cy="369332"/>
          </a:xfrm>
          <a:prstGeom prst="rect">
            <a:avLst/>
          </a:prstGeom>
          <a:noFill/>
        </p:spPr>
        <p:txBody>
          <a:bodyPr wrap="none" rtlCol="0">
            <a:spAutoFit/>
          </a:bodyPr>
          <a:lstStyle/>
          <a:p>
            <a:r>
              <a:rPr lang="en-US" dirty="0">
                <a:solidFill>
                  <a:srgbClr val="FF0000"/>
                </a:solidFill>
              </a:rPr>
              <a:t>?</a:t>
            </a:r>
          </a:p>
        </p:txBody>
      </p:sp>
      <p:sp>
        <p:nvSpPr>
          <p:cNvPr id="3" name="Rectangle 2">
            <a:extLst>
              <a:ext uri="{FF2B5EF4-FFF2-40B4-BE49-F238E27FC236}">
                <a16:creationId xmlns:a16="http://schemas.microsoft.com/office/drawing/2014/main" id="{259C5345-E831-48D1-A1D8-6A80E98366E3}"/>
              </a:ext>
            </a:extLst>
          </p:cNvPr>
          <p:cNvSpPr/>
          <p:nvPr/>
        </p:nvSpPr>
        <p:spPr>
          <a:xfrm>
            <a:off x="838200" y="2752928"/>
            <a:ext cx="4757450" cy="18152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FFB92AE9-E0FA-4333-944E-3D2C8ADD6EA5}"/>
              </a:ext>
            </a:extLst>
          </p:cNvPr>
          <p:cNvCxnSpPr>
            <a:cxnSpLocks/>
          </p:cNvCxnSpPr>
          <p:nvPr/>
        </p:nvCxnSpPr>
        <p:spPr>
          <a:xfrm>
            <a:off x="3441700" y="4267200"/>
            <a:ext cx="1536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D9627F6-38B9-4725-80E4-A6A80B3EF3CE}"/>
              </a:ext>
            </a:extLst>
          </p:cNvPr>
          <p:cNvCxnSpPr>
            <a:cxnSpLocks/>
          </p:cNvCxnSpPr>
          <p:nvPr/>
        </p:nvCxnSpPr>
        <p:spPr>
          <a:xfrm>
            <a:off x="5353050" y="4267200"/>
            <a:ext cx="88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95C723-BF27-4EB9-AEAD-369278F0A9CF}"/>
              </a:ext>
            </a:extLst>
          </p:cNvPr>
          <p:cNvCxnSpPr>
            <a:cxnSpLocks/>
          </p:cNvCxnSpPr>
          <p:nvPr/>
        </p:nvCxnSpPr>
        <p:spPr>
          <a:xfrm>
            <a:off x="931178" y="4267200"/>
            <a:ext cx="2753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2F67C7-CC6E-4D3F-83A7-6410E05B3092}"/>
              </a:ext>
            </a:extLst>
          </p:cNvPr>
          <p:cNvCxnSpPr>
            <a:cxnSpLocks/>
          </p:cNvCxnSpPr>
          <p:nvPr/>
        </p:nvCxnSpPr>
        <p:spPr>
          <a:xfrm flipH="1">
            <a:off x="3218766" y="4267200"/>
            <a:ext cx="316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2.08333E-6 -3.33333E-6 L 0.00143 0.01389 " pathEditMode="relative" rAng="0" ptsTypes="AA">
                                      <p:cBhvr>
                                        <p:cTn id="14" dur="2000" fill="hold"/>
                                        <p:tgtEl>
                                          <p:spTgt spid="3"/>
                                        </p:tgtEl>
                                        <p:attrNameLst>
                                          <p:attrName>ppt_x</p:attrName>
                                          <p:attrName>ppt_y</p:attrName>
                                        </p:attrNameLst>
                                      </p:cBhvr>
                                      <p:rCtr x="-52" y="1204"/>
                                    </p:animMotion>
                                  </p:childTnLst>
                                </p:cTn>
                              </p:par>
                              <p:par>
                                <p:cTn id="15" presetID="42" presetClass="path" presetSubtype="0" accel="50000" decel="50000" fill="hold" nodeType="withEffect">
                                  <p:stCondLst>
                                    <p:cond delay="0"/>
                                  </p:stCondLst>
                                  <p:childTnLst>
                                    <p:animMotion origin="layout" path="M -4.375E-6 3.7037E-7 L -4.375E-6 0.01134 " pathEditMode="relative" rAng="0" ptsTypes="AA">
                                      <p:cBhvr>
                                        <p:cTn id="16" dur="2000" fill="hold"/>
                                        <p:tgtEl>
                                          <p:spTgt spid="6"/>
                                        </p:tgtEl>
                                        <p:attrNameLst>
                                          <p:attrName>ppt_x</p:attrName>
                                          <p:attrName>ppt_y</p:attrName>
                                        </p:attrNameLst>
                                      </p:cBhvr>
                                      <p:rCtr x="0" y="556"/>
                                    </p:animMotion>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500"/>
                            </p:stCondLst>
                            <p:childTnLst>
                              <p:par>
                                <p:cTn id="25" presetID="10" presetClass="exit" presetSubtype="0" fill="hold" grpId="1" nodeType="after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4.375E-6 0.01134 L 0.0004 0.0294 " pathEditMode="relative" rAng="0" ptsTypes="AA">
                                      <p:cBhvr>
                                        <p:cTn id="31" dur="2000" fill="hold"/>
                                        <p:tgtEl>
                                          <p:spTgt spid="6"/>
                                        </p:tgtEl>
                                        <p:attrNameLst>
                                          <p:attrName>ppt_x</p:attrName>
                                          <p:attrName>ppt_y</p:attrName>
                                        </p:attrNameLst>
                                      </p:cBhvr>
                                      <p:rCtr x="13" y="903"/>
                                    </p:animMotion>
                                  </p:childTnLst>
                                </p:cTn>
                              </p:par>
                              <p:par>
                                <p:cTn id="32" presetID="42" presetClass="path" presetSubtype="0" accel="50000" decel="50000" fill="hold" grpId="0" nodeType="withEffect">
                                  <p:stCondLst>
                                    <p:cond delay="0"/>
                                  </p:stCondLst>
                                  <p:childTnLst>
                                    <p:animMotion origin="layout" path="M 2.70833E-6 -7.40741E-7 L 0.00247 0.0794 " pathEditMode="relative" rAng="0" ptsTypes="AA">
                                      <p:cBhvr>
                                        <p:cTn id="33" dur="2000" fill="hold"/>
                                        <p:tgtEl>
                                          <p:spTgt spid="69"/>
                                        </p:tgtEl>
                                        <p:attrNameLst>
                                          <p:attrName>ppt_x</p:attrName>
                                          <p:attrName>ppt_y</p:attrName>
                                        </p:attrNameLst>
                                      </p:cBhvr>
                                      <p:rCtr x="117" y="3958"/>
                                    </p:animMotion>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00039 0.0294 L -0.00013 0.0662 " pathEditMode="relative" rAng="0" ptsTypes="AA">
                                      <p:cBhvr>
                                        <p:cTn id="41" dur="2000" fill="hold"/>
                                        <p:tgtEl>
                                          <p:spTgt spid="6"/>
                                        </p:tgtEl>
                                        <p:attrNameLst>
                                          <p:attrName>ppt_x</p:attrName>
                                          <p:attrName>ppt_y</p:attrName>
                                        </p:attrNameLst>
                                      </p:cBhvr>
                                      <p:rCtr x="0" y="1829"/>
                                    </p:animMotion>
                                  </p:childTnLst>
                                </p:cTn>
                              </p:par>
                              <p:par>
                                <p:cTn id="42" presetID="42" presetClass="path" presetSubtype="0" accel="50000" decel="50000" fill="hold" grpId="2" nodeType="withEffect">
                                  <p:stCondLst>
                                    <p:cond delay="0"/>
                                  </p:stCondLst>
                                  <p:childTnLst>
                                    <p:animMotion origin="layout" path="M 0.00247 0.0794 L 0.0194 0.21806 " pathEditMode="relative" rAng="0" ptsTypes="AA">
                                      <p:cBhvr>
                                        <p:cTn id="43" dur="2000" fill="hold"/>
                                        <p:tgtEl>
                                          <p:spTgt spid="69"/>
                                        </p:tgtEl>
                                        <p:attrNameLst>
                                          <p:attrName>ppt_x</p:attrName>
                                          <p:attrName>ppt_y</p:attrName>
                                        </p:attrNameLst>
                                      </p:cBhvr>
                                      <p:rCtr x="846" y="6921"/>
                                    </p:animMotion>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0.00013 0.0662 L 0.0004 0.11435 " pathEditMode="relative" rAng="0" ptsTypes="AA">
                                      <p:cBhvr>
                                        <p:cTn id="51" dur="2000" fill="hold"/>
                                        <p:tgtEl>
                                          <p:spTgt spid="6"/>
                                        </p:tgtEl>
                                        <p:attrNameLst>
                                          <p:attrName>ppt_x</p:attrName>
                                          <p:attrName>ppt_y</p:attrName>
                                        </p:attrNameLst>
                                      </p:cBhvr>
                                      <p:rCtr x="26" y="2407"/>
                                    </p:animMotion>
                                  </p:childTnLst>
                                </p:cTn>
                              </p:par>
                              <p:par>
                                <p:cTn id="52" presetID="42" presetClass="path" presetSubtype="0" accel="50000" decel="50000" fill="hold" grpId="3" nodeType="withEffect">
                                  <p:stCondLst>
                                    <p:cond delay="0"/>
                                  </p:stCondLst>
                                  <p:childTnLst>
                                    <p:animMotion origin="layout" path="M 0.0194 0.21806 L 0.05677 0.34051 " pathEditMode="relative" rAng="0" ptsTypes="AA">
                                      <p:cBhvr>
                                        <p:cTn id="53" dur="2000" fill="hold"/>
                                        <p:tgtEl>
                                          <p:spTgt spid="69"/>
                                        </p:tgtEl>
                                        <p:attrNameLst>
                                          <p:attrName>ppt_x</p:attrName>
                                          <p:attrName>ppt_y</p:attrName>
                                        </p:attrNameLst>
                                      </p:cBhvr>
                                      <p:rCtr x="1771" y="6042"/>
                                    </p:animMotion>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par>
                                <p:cTn id="58" presetID="10" presetClass="entr" presetSubtype="0" fill="hold"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500"/>
                                        <p:tgtEl>
                                          <p:spTgt spid="6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5" nodeType="clickEffect">
                                  <p:stCondLst>
                                    <p:cond delay="0"/>
                                  </p:stCondLst>
                                  <p:childTnLst>
                                    <p:animMotion origin="layout" path="M 0.05677 0.34051 L 0.15755 0.42384 " pathEditMode="relative" rAng="0" ptsTypes="AA">
                                      <p:cBhvr>
                                        <p:cTn id="64" dur="2000" fill="hold"/>
                                        <p:tgtEl>
                                          <p:spTgt spid="69"/>
                                        </p:tgtEl>
                                        <p:attrNameLst>
                                          <p:attrName>ppt_x</p:attrName>
                                          <p:attrName>ppt_y</p:attrName>
                                        </p:attrNameLst>
                                      </p:cBhvr>
                                      <p:rCtr x="5039" y="4167"/>
                                    </p:animMotion>
                                  </p:childTnLst>
                                </p:cTn>
                              </p:par>
                              <p:par>
                                <p:cTn id="65" presetID="42" presetClass="path" presetSubtype="0" accel="50000" decel="50000" fill="hold" nodeType="withEffect">
                                  <p:stCondLst>
                                    <p:cond delay="0"/>
                                  </p:stCondLst>
                                  <p:childTnLst>
                                    <p:animMotion origin="layout" path="M 0.0004 0.11435 L -0.00026 0.20509 " pathEditMode="relative" rAng="0" ptsTypes="AA">
                                      <p:cBhvr>
                                        <p:cTn id="66" dur="2000" fill="hold"/>
                                        <p:tgtEl>
                                          <p:spTgt spid="6"/>
                                        </p:tgtEl>
                                        <p:attrNameLst>
                                          <p:attrName>ppt_x</p:attrName>
                                          <p:attrName>ppt_y</p:attrName>
                                        </p:attrNameLst>
                                      </p:cBhvr>
                                      <p:rCtr x="-39" y="4537"/>
                                    </p:animMotion>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6"/>
                                        </p:tgtEl>
                                      </p:cBhvr>
                                    </p:animEffect>
                                    <p:set>
                                      <p:cBhvr>
                                        <p:cTn id="84" dur="1" fill="hold">
                                          <p:stCondLst>
                                            <p:cond delay="499"/>
                                          </p:stCondLst>
                                        </p:cTn>
                                        <p:tgtEl>
                                          <p:spTgt spid="6"/>
                                        </p:tgtEl>
                                        <p:attrNameLst>
                                          <p:attrName>style.visibility</p:attrName>
                                        </p:attrNameLst>
                                      </p:cBhvr>
                                      <p:to>
                                        <p:strVal val="hidden"/>
                                      </p:to>
                                    </p:set>
                                  </p:childTnLst>
                                </p:cTn>
                              </p:par>
                              <p:par>
                                <p:cTn id="85" presetID="10" presetClass="exit" presetSubtype="0" fill="hold" grpId="4" nodeType="withEffect">
                                  <p:stCondLst>
                                    <p:cond delay="0"/>
                                  </p:stCondLst>
                                  <p:childTnLst>
                                    <p:animEffect transition="out" filter="fade">
                                      <p:cBhvr>
                                        <p:cTn id="86" dur="500"/>
                                        <p:tgtEl>
                                          <p:spTgt spid="69"/>
                                        </p:tgtEl>
                                      </p:cBhvr>
                                    </p:animEffect>
                                    <p:set>
                                      <p:cBhvr>
                                        <p:cTn id="87" dur="1" fill="hold">
                                          <p:stCondLst>
                                            <p:cond delay="499"/>
                                          </p:stCondLst>
                                        </p:cTn>
                                        <p:tgtEl>
                                          <p:spTgt spid="69"/>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childTnLst>
                                </p:cTn>
                              </p:par>
                              <p:par>
                                <p:cTn id="94" presetID="10" presetClass="exit" presetSubtype="0" fill="hold" nodeType="withEffect">
                                  <p:stCondLst>
                                    <p:cond delay="0"/>
                                  </p:stCondLst>
                                  <p:childTnLst>
                                    <p:animEffect transition="out" filter="fade">
                                      <p:cBhvr>
                                        <p:cTn id="95" dur="500"/>
                                        <p:tgtEl>
                                          <p:spTgt spid="67"/>
                                        </p:tgtEl>
                                      </p:cBhvr>
                                    </p:animEffect>
                                    <p:set>
                                      <p:cBhvr>
                                        <p:cTn id="96" dur="1" fill="hold">
                                          <p:stCondLst>
                                            <p:cond delay="499"/>
                                          </p:stCondLst>
                                        </p:cTn>
                                        <p:tgtEl>
                                          <p:spTgt spid="67"/>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6"/>
                                        </p:tgtEl>
                                      </p:cBhvr>
                                    </p:animEffect>
                                    <p:set>
                                      <p:cBhvr>
                                        <p:cTn id="99" dur="1" fill="hold">
                                          <p:stCondLst>
                                            <p:cond delay="499"/>
                                          </p:stCondLst>
                                        </p:cTn>
                                        <p:tgtEl>
                                          <p:spTgt spid="26"/>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43"/>
                                        </p:tgtEl>
                                      </p:cBhvr>
                                    </p:animEffect>
                                    <p:set>
                                      <p:cBhvr>
                                        <p:cTn id="102" dur="1" fill="hold">
                                          <p:stCondLst>
                                            <p:cond delay="499"/>
                                          </p:stCondLst>
                                        </p:cTn>
                                        <p:tgtEl>
                                          <p:spTgt spid="43"/>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61"/>
                                        </p:tgtEl>
                                      </p:cBhvr>
                                    </p:animEffect>
                                    <p:set>
                                      <p:cBhvr>
                                        <p:cTn id="105" dur="1" fill="hold">
                                          <p:stCondLst>
                                            <p:cond delay="499"/>
                                          </p:stCondLst>
                                        </p:cTn>
                                        <p:tgtEl>
                                          <p:spTgt spid="61"/>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63"/>
                                        </p:tgtEl>
                                      </p:cBhvr>
                                    </p:animEffect>
                                    <p:set>
                                      <p:cBhvr>
                                        <p:cTn id="108" dur="1" fill="hold">
                                          <p:stCondLst>
                                            <p:cond delay="499"/>
                                          </p:stCondLst>
                                        </p:cTn>
                                        <p:tgtEl>
                                          <p:spTgt spid="63"/>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25"/>
                                        </p:tgtEl>
                                      </p:cBhvr>
                                    </p:animEffect>
                                    <p:set>
                                      <p:cBhvr>
                                        <p:cTn id="111" dur="1" fill="hold">
                                          <p:stCondLst>
                                            <p:cond delay="499"/>
                                          </p:stCondLst>
                                        </p:cTn>
                                        <p:tgtEl>
                                          <p:spTgt spid="25"/>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27"/>
                                        </p:tgtEl>
                                      </p:cBhvr>
                                    </p:animEffect>
                                    <p:set>
                                      <p:cBhvr>
                                        <p:cTn id="114" dur="1" fill="hold">
                                          <p:stCondLst>
                                            <p:cond delay="499"/>
                                          </p:stCondLst>
                                        </p:cTn>
                                        <p:tgtEl>
                                          <p:spTgt spid="27"/>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29"/>
                                        </p:tgtEl>
                                      </p:cBhvr>
                                    </p:animEffect>
                                    <p:set>
                                      <p:cBhvr>
                                        <p:cTn id="117" dur="1" fill="hold">
                                          <p:stCondLst>
                                            <p:cond delay="499"/>
                                          </p:stCondLst>
                                        </p:cTn>
                                        <p:tgtEl>
                                          <p:spTgt spid="29"/>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33"/>
                                        </p:tgtEl>
                                      </p:cBhvr>
                                    </p:animEffect>
                                    <p:set>
                                      <p:cBhvr>
                                        <p:cTn id="120"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69" grpId="2" animBg="1"/>
      <p:bldP spid="69" grpId="3" animBg="1"/>
      <p:bldP spid="69" grpId="4" animBg="1"/>
      <p:bldP spid="69" grpId="5" animBg="1"/>
      <p:bldP spid="20" grpId="0"/>
      <p:bldP spid="23" grpId="0"/>
      <p:bldP spid="3" grpId="0" animBg="1"/>
      <p:bldP spid="3" grpId="1" animBg="1"/>
      <p:bldP spid="3"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duration curves: a probabilistic perspective on hydrographs</a:t>
            </a:r>
          </a:p>
        </p:txBody>
      </p:sp>
      <p:pic>
        <p:nvPicPr>
          <p:cNvPr id="1026" name="Picture 2" descr="Graph of DAILY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98" y="2145280"/>
            <a:ext cx="552450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972961" y="1877232"/>
            <a:ext cx="5923019" cy="4584294"/>
          </a:xfrm>
          <a:prstGeom prst="rect">
            <a:avLst/>
          </a:prstGeom>
        </p:spPr>
      </p:pic>
      <p:cxnSp>
        <p:nvCxnSpPr>
          <p:cNvPr id="6" name="Straight Connector 5"/>
          <p:cNvCxnSpPr/>
          <p:nvPr/>
        </p:nvCxnSpPr>
        <p:spPr>
          <a:xfrm>
            <a:off x="947629" y="4332454"/>
            <a:ext cx="4605556" cy="0"/>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19</a:t>
            </a:r>
          </a:p>
        </p:txBody>
      </p:sp>
      <p:grpSp>
        <p:nvGrpSpPr>
          <p:cNvPr id="14" name="Group 13"/>
          <p:cNvGrpSpPr/>
          <p:nvPr/>
        </p:nvGrpSpPr>
        <p:grpSpPr>
          <a:xfrm>
            <a:off x="8989770" y="2024742"/>
            <a:ext cx="658083" cy="4178100"/>
            <a:chOff x="8989770" y="2024742"/>
            <a:chExt cx="658083" cy="4178100"/>
          </a:xfrm>
        </p:grpSpPr>
        <p:grpSp>
          <p:nvGrpSpPr>
            <p:cNvPr id="8" name="Group 7"/>
            <p:cNvGrpSpPr/>
            <p:nvPr/>
          </p:nvGrpSpPr>
          <p:grpSpPr>
            <a:xfrm>
              <a:off x="8989770" y="2024742"/>
              <a:ext cx="476412" cy="4178100"/>
              <a:chOff x="8989770" y="2024742"/>
              <a:chExt cx="476412" cy="4178100"/>
            </a:xfrm>
          </p:grpSpPr>
          <p:cxnSp>
            <p:nvCxnSpPr>
              <p:cNvPr id="5" name="Straight Connector 4"/>
              <p:cNvCxnSpPr/>
              <p:nvPr/>
            </p:nvCxnSpPr>
            <p:spPr>
              <a:xfrm>
                <a:off x="9227976" y="2024742"/>
                <a:ext cx="0" cy="380689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989770" y="5833510"/>
                <a:ext cx="476412" cy="369332"/>
              </a:xfrm>
              <a:prstGeom prst="rect">
                <a:avLst/>
              </a:prstGeom>
              <a:noFill/>
            </p:spPr>
            <p:txBody>
              <a:bodyPr wrap="none" rtlCol="0">
                <a:spAutoFit/>
              </a:bodyPr>
              <a:lstStyle/>
              <a:p>
                <a:r>
                  <a:rPr lang="en-US" dirty="0">
                    <a:solidFill>
                      <a:srgbClr val="FF0000"/>
                    </a:solidFill>
                  </a:rPr>
                  <a:t>0.5</a:t>
                </a:r>
              </a:p>
            </p:txBody>
          </p:sp>
        </p:grpSp>
        <p:cxnSp>
          <p:nvCxnSpPr>
            <p:cNvPr id="11" name="Straight Arrow Connector 10"/>
            <p:cNvCxnSpPr/>
            <p:nvPr/>
          </p:nvCxnSpPr>
          <p:spPr>
            <a:xfrm flipH="1">
              <a:off x="9227976" y="4992655"/>
              <a:ext cx="419877" cy="4105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9605288" y="4676617"/>
            <a:ext cx="1606530" cy="369332"/>
          </a:xfrm>
          <a:prstGeom prst="rect">
            <a:avLst/>
          </a:prstGeom>
          <a:noFill/>
        </p:spPr>
        <p:txBody>
          <a:bodyPr wrap="none" rtlCol="0">
            <a:spAutoFit/>
          </a:bodyPr>
          <a:lstStyle/>
          <a:p>
            <a:r>
              <a:rPr lang="en-US" dirty="0">
                <a:solidFill>
                  <a:srgbClr val="FF0000"/>
                </a:solidFill>
              </a:rPr>
              <a:t>Annual median</a:t>
            </a:r>
          </a:p>
        </p:txBody>
      </p:sp>
      <p:sp>
        <p:nvSpPr>
          <p:cNvPr id="23" name="TextBox 22"/>
          <p:cNvSpPr txBox="1"/>
          <p:nvPr/>
        </p:nvSpPr>
        <p:spPr>
          <a:xfrm>
            <a:off x="11027035" y="4676617"/>
            <a:ext cx="292068" cy="369332"/>
          </a:xfrm>
          <a:prstGeom prst="rect">
            <a:avLst/>
          </a:prstGeom>
          <a:noFill/>
        </p:spPr>
        <p:txBody>
          <a:bodyPr wrap="none" rtlCol="0">
            <a:spAutoFit/>
          </a:bodyPr>
          <a:lstStyle/>
          <a:p>
            <a:r>
              <a:rPr lang="en-US" dirty="0">
                <a:solidFill>
                  <a:srgbClr val="FF0000"/>
                </a:solidFill>
              </a:rPr>
              <a:t>?</a:t>
            </a:r>
          </a:p>
        </p:txBody>
      </p:sp>
      <p:cxnSp>
        <p:nvCxnSpPr>
          <p:cNvPr id="25" name="Straight Connector 24">
            <a:extLst>
              <a:ext uri="{FF2B5EF4-FFF2-40B4-BE49-F238E27FC236}">
                <a16:creationId xmlns:a16="http://schemas.microsoft.com/office/drawing/2014/main" id="{FFB92AE9-E0FA-4333-944E-3D2C8ADD6EA5}"/>
              </a:ext>
            </a:extLst>
          </p:cNvPr>
          <p:cNvCxnSpPr>
            <a:cxnSpLocks/>
          </p:cNvCxnSpPr>
          <p:nvPr/>
        </p:nvCxnSpPr>
        <p:spPr>
          <a:xfrm>
            <a:off x="3397250" y="4338804"/>
            <a:ext cx="1663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D9627F6-38B9-4725-80E4-A6A80B3EF3CE}"/>
              </a:ext>
            </a:extLst>
          </p:cNvPr>
          <p:cNvCxnSpPr>
            <a:cxnSpLocks/>
          </p:cNvCxnSpPr>
          <p:nvPr/>
        </p:nvCxnSpPr>
        <p:spPr>
          <a:xfrm>
            <a:off x="5353050" y="4332454"/>
            <a:ext cx="123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95C723-BF27-4EB9-AEAD-369278F0A9CF}"/>
              </a:ext>
            </a:extLst>
          </p:cNvPr>
          <p:cNvCxnSpPr>
            <a:cxnSpLocks/>
          </p:cNvCxnSpPr>
          <p:nvPr/>
        </p:nvCxnSpPr>
        <p:spPr>
          <a:xfrm>
            <a:off x="947629" y="4324350"/>
            <a:ext cx="4176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2F67C7-CC6E-4D3F-83A7-6410E05B3092}"/>
              </a:ext>
            </a:extLst>
          </p:cNvPr>
          <p:cNvCxnSpPr>
            <a:cxnSpLocks/>
          </p:cNvCxnSpPr>
          <p:nvPr/>
        </p:nvCxnSpPr>
        <p:spPr>
          <a:xfrm flipH="1">
            <a:off x="3194050" y="4324350"/>
            <a:ext cx="690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07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xit" presetSubtype="0" fill="hold" grpId="1"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duration curves: a probabilistic perspective on hydrographs</a:t>
            </a:r>
          </a:p>
        </p:txBody>
      </p:sp>
      <p:pic>
        <p:nvPicPr>
          <p:cNvPr id="1026" name="Picture 2" descr="Graph of DAILY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98" y="2145280"/>
            <a:ext cx="552450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972961" y="1877232"/>
            <a:ext cx="5923019" cy="4584294"/>
          </a:xfrm>
          <a:prstGeom prst="rect">
            <a:avLst/>
          </a:prstGeom>
        </p:spPr>
      </p:pic>
      <p:sp>
        <p:nvSpPr>
          <p:cNvPr id="70" name="Rectangle 69"/>
          <p:cNvSpPr/>
          <p:nvPr/>
        </p:nvSpPr>
        <p:spPr>
          <a:xfrm>
            <a:off x="143609" y="112835"/>
            <a:ext cx="554481"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19a</a:t>
            </a:r>
          </a:p>
        </p:txBody>
      </p:sp>
      <p:grpSp>
        <p:nvGrpSpPr>
          <p:cNvPr id="8" name="Group 7"/>
          <p:cNvGrpSpPr/>
          <p:nvPr/>
        </p:nvGrpSpPr>
        <p:grpSpPr>
          <a:xfrm>
            <a:off x="8989770" y="2024742"/>
            <a:ext cx="476412" cy="4178100"/>
            <a:chOff x="8989770" y="2024742"/>
            <a:chExt cx="476412" cy="4178100"/>
          </a:xfrm>
        </p:grpSpPr>
        <p:cxnSp>
          <p:nvCxnSpPr>
            <p:cNvPr id="5" name="Straight Connector 4"/>
            <p:cNvCxnSpPr/>
            <p:nvPr/>
          </p:nvCxnSpPr>
          <p:spPr>
            <a:xfrm>
              <a:off x="9227976" y="2024742"/>
              <a:ext cx="0" cy="380689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989770" y="5833510"/>
              <a:ext cx="476412" cy="369332"/>
            </a:xfrm>
            <a:prstGeom prst="rect">
              <a:avLst/>
            </a:prstGeom>
            <a:noFill/>
          </p:spPr>
          <p:txBody>
            <a:bodyPr wrap="none" rtlCol="0">
              <a:spAutoFit/>
            </a:bodyPr>
            <a:lstStyle/>
            <a:p>
              <a:r>
                <a:rPr lang="en-US" dirty="0">
                  <a:solidFill>
                    <a:srgbClr val="FF0000"/>
                  </a:solidFill>
                </a:rPr>
                <a:t>0.5</a:t>
              </a:r>
            </a:p>
          </p:txBody>
        </p:sp>
      </p:grpSp>
      <p:cxnSp>
        <p:nvCxnSpPr>
          <p:cNvPr id="22" name="Straight Connector 21">
            <a:extLst>
              <a:ext uri="{FF2B5EF4-FFF2-40B4-BE49-F238E27FC236}">
                <a16:creationId xmlns:a16="http://schemas.microsoft.com/office/drawing/2014/main" id="{500164C3-BD96-48A6-9BD1-912EEEE0B5ED}"/>
              </a:ext>
            </a:extLst>
          </p:cNvPr>
          <p:cNvCxnSpPr>
            <a:cxnSpLocks/>
          </p:cNvCxnSpPr>
          <p:nvPr/>
        </p:nvCxnSpPr>
        <p:spPr>
          <a:xfrm>
            <a:off x="6803923" y="2487561"/>
            <a:ext cx="718299" cy="1705593"/>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3F776E-21B9-494D-968C-D392522EB899}"/>
              </a:ext>
            </a:extLst>
          </p:cNvPr>
          <p:cNvCxnSpPr>
            <a:cxnSpLocks/>
          </p:cNvCxnSpPr>
          <p:nvPr/>
        </p:nvCxnSpPr>
        <p:spPr>
          <a:xfrm>
            <a:off x="6803923" y="2487561"/>
            <a:ext cx="172193" cy="202544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EC5A0F9-08D6-4C91-9603-7CABEBA2C436}"/>
              </a:ext>
            </a:extLst>
          </p:cNvPr>
          <p:cNvSpPr txBox="1"/>
          <p:nvPr/>
        </p:nvSpPr>
        <p:spPr>
          <a:xfrm>
            <a:off x="7444552" y="3706748"/>
            <a:ext cx="982448" cy="646331"/>
          </a:xfrm>
          <a:prstGeom prst="rect">
            <a:avLst/>
          </a:prstGeom>
          <a:noFill/>
        </p:spPr>
        <p:txBody>
          <a:bodyPr wrap="none" rtlCol="0">
            <a:spAutoFit/>
          </a:bodyPr>
          <a:lstStyle/>
          <a:p>
            <a:r>
              <a:rPr lang="en-US" dirty="0">
                <a:solidFill>
                  <a:srgbClr val="FF0000"/>
                </a:solidFill>
              </a:rPr>
              <a:t>Less</a:t>
            </a:r>
            <a:br>
              <a:rPr lang="en-US" dirty="0">
                <a:solidFill>
                  <a:srgbClr val="FF0000"/>
                </a:solidFill>
              </a:rPr>
            </a:br>
            <a:r>
              <a:rPr lang="en-US" dirty="0">
                <a:solidFill>
                  <a:srgbClr val="FF0000"/>
                </a:solidFill>
              </a:rPr>
              <a:t> “flashy”</a:t>
            </a:r>
          </a:p>
        </p:txBody>
      </p:sp>
      <p:sp>
        <p:nvSpPr>
          <p:cNvPr id="29" name="TextBox 28">
            <a:extLst>
              <a:ext uri="{FF2B5EF4-FFF2-40B4-BE49-F238E27FC236}">
                <a16:creationId xmlns:a16="http://schemas.microsoft.com/office/drawing/2014/main" id="{4B22E250-F2AE-47EA-9B1E-1E841DC45EAB}"/>
              </a:ext>
            </a:extLst>
          </p:cNvPr>
          <p:cNvSpPr txBox="1"/>
          <p:nvPr/>
        </p:nvSpPr>
        <p:spPr>
          <a:xfrm>
            <a:off x="6592672" y="4521083"/>
            <a:ext cx="929550" cy="646331"/>
          </a:xfrm>
          <a:prstGeom prst="rect">
            <a:avLst/>
          </a:prstGeom>
          <a:noFill/>
        </p:spPr>
        <p:txBody>
          <a:bodyPr wrap="none" rtlCol="0">
            <a:spAutoFit/>
          </a:bodyPr>
          <a:lstStyle/>
          <a:p>
            <a:r>
              <a:rPr lang="en-US" dirty="0">
                <a:solidFill>
                  <a:srgbClr val="FF0000"/>
                </a:solidFill>
              </a:rPr>
              <a:t>More</a:t>
            </a:r>
            <a:br>
              <a:rPr lang="en-US" dirty="0">
                <a:solidFill>
                  <a:srgbClr val="FF0000"/>
                </a:solidFill>
              </a:rPr>
            </a:br>
            <a:r>
              <a:rPr lang="en-US" dirty="0">
                <a:solidFill>
                  <a:srgbClr val="FF0000"/>
                </a:solidFill>
              </a:rPr>
              <a:t>“flashy”</a:t>
            </a:r>
          </a:p>
        </p:txBody>
      </p:sp>
      <p:grpSp>
        <p:nvGrpSpPr>
          <p:cNvPr id="19" name="Group 18">
            <a:extLst>
              <a:ext uri="{FF2B5EF4-FFF2-40B4-BE49-F238E27FC236}">
                <a16:creationId xmlns:a16="http://schemas.microsoft.com/office/drawing/2014/main" id="{4EDFEDBF-E655-4AE3-B7A3-CA2421E9E436}"/>
              </a:ext>
            </a:extLst>
          </p:cNvPr>
          <p:cNvGrpSpPr/>
          <p:nvPr/>
        </p:nvGrpSpPr>
        <p:grpSpPr>
          <a:xfrm>
            <a:off x="9227973" y="4651972"/>
            <a:ext cx="2750079" cy="1625332"/>
            <a:chOff x="9227973" y="4651972"/>
            <a:chExt cx="2750079" cy="1625332"/>
          </a:xfrm>
        </p:grpSpPr>
        <p:grpSp>
          <p:nvGrpSpPr>
            <p:cNvPr id="30" name="Group 29">
              <a:extLst>
                <a:ext uri="{FF2B5EF4-FFF2-40B4-BE49-F238E27FC236}">
                  <a16:creationId xmlns:a16="http://schemas.microsoft.com/office/drawing/2014/main" id="{12DF58A2-7A3E-4714-889F-8C83EBEC67D3}"/>
                </a:ext>
              </a:extLst>
            </p:cNvPr>
            <p:cNvGrpSpPr/>
            <p:nvPr/>
          </p:nvGrpSpPr>
          <p:grpSpPr>
            <a:xfrm>
              <a:off x="9227973" y="5329078"/>
              <a:ext cx="2251862" cy="455342"/>
              <a:chOff x="6043566" y="4595643"/>
              <a:chExt cx="1348323" cy="429222"/>
            </a:xfrm>
          </p:grpSpPr>
          <p:cxnSp>
            <p:nvCxnSpPr>
              <p:cNvPr id="31" name="Straight Connector 30">
                <a:extLst>
                  <a:ext uri="{FF2B5EF4-FFF2-40B4-BE49-F238E27FC236}">
                    <a16:creationId xmlns:a16="http://schemas.microsoft.com/office/drawing/2014/main" id="{9F0EFAA2-40CF-48BC-98FC-234D4E800DDE}"/>
                  </a:ext>
                </a:extLst>
              </p:cNvPr>
              <p:cNvCxnSpPr>
                <a:cxnSpLocks/>
              </p:cNvCxnSpPr>
              <p:nvPr/>
            </p:nvCxnSpPr>
            <p:spPr>
              <a:xfrm>
                <a:off x="6043566" y="4595643"/>
                <a:ext cx="1348323" cy="27386"/>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335324-F41E-4B07-9EA8-776957ED32CD}"/>
                  </a:ext>
                </a:extLst>
              </p:cNvPr>
              <p:cNvCxnSpPr>
                <a:cxnSpLocks/>
              </p:cNvCxnSpPr>
              <p:nvPr/>
            </p:nvCxnSpPr>
            <p:spPr>
              <a:xfrm>
                <a:off x="6063331" y="4623030"/>
                <a:ext cx="1328558" cy="401835"/>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1EFAA9F0-F547-4114-B48D-29C910E5CC1A}"/>
                </a:ext>
              </a:extLst>
            </p:cNvPr>
            <p:cNvSpPr txBox="1"/>
            <p:nvPr/>
          </p:nvSpPr>
          <p:spPr>
            <a:xfrm>
              <a:off x="10235524" y="4651972"/>
              <a:ext cx="1742528" cy="646331"/>
            </a:xfrm>
            <a:prstGeom prst="rect">
              <a:avLst/>
            </a:prstGeom>
            <a:noFill/>
          </p:spPr>
          <p:txBody>
            <a:bodyPr wrap="none" rtlCol="0">
              <a:spAutoFit/>
            </a:bodyPr>
            <a:lstStyle/>
            <a:p>
              <a:r>
                <a:rPr lang="en-US" dirty="0">
                  <a:solidFill>
                    <a:srgbClr val="FF0000"/>
                  </a:solidFill>
                </a:rPr>
                <a:t>More</a:t>
              </a:r>
              <a:br>
                <a:rPr lang="en-US" dirty="0">
                  <a:solidFill>
                    <a:srgbClr val="FF0000"/>
                  </a:solidFill>
                </a:rPr>
              </a:br>
              <a:r>
                <a:rPr lang="en-US" dirty="0">
                  <a:solidFill>
                    <a:srgbClr val="FF0000"/>
                  </a:solidFill>
                </a:rPr>
                <a:t>seasonal storage</a:t>
              </a:r>
            </a:p>
          </p:txBody>
        </p:sp>
        <p:sp>
          <p:nvSpPr>
            <p:cNvPr id="38" name="TextBox 37">
              <a:extLst>
                <a:ext uri="{FF2B5EF4-FFF2-40B4-BE49-F238E27FC236}">
                  <a16:creationId xmlns:a16="http://schemas.microsoft.com/office/drawing/2014/main" id="{6A491D33-1743-4C03-94E5-30CB55296929}"/>
                </a:ext>
              </a:extLst>
            </p:cNvPr>
            <p:cNvSpPr txBox="1"/>
            <p:nvPr/>
          </p:nvSpPr>
          <p:spPr>
            <a:xfrm>
              <a:off x="9928919" y="5630973"/>
              <a:ext cx="1742528" cy="646331"/>
            </a:xfrm>
            <a:prstGeom prst="rect">
              <a:avLst/>
            </a:prstGeom>
            <a:noFill/>
          </p:spPr>
          <p:txBody>
            <a:bodyPr wrap="none" rtlCol="0">
              <a:spAutoFit/>
            </a:bodyPr>
            <a:lstStyle/>
            <a:p>
              <a:r>
                <a:rPr lang="en-US" dirty="0">
                  <a:solidFill>
                    <a:srgbClr val="FF0000"/>
                  </a:solidFill>
                </a:rPr>
                <a:t>Less</a:t>
              </a:r>
              <a:br>
                <a:rPr lang="en-US" dirty="0">
                  <a:solidFill>
                    <a:srgbClr val="FF0000"/>
                  </a:solidFill>
                </a:rPr>
              </a:br>
              <a:r>
                <a:rPr lang="en-US" dirty="0">
                  <a:solidFill>
                    <a:srgbClr val="FF0000"/>
                  </a:solidFill>
                </a:rPr>
                <a:t>seasonal storage</a:t>
              </a:r>
            </a:p>
          </p:txBody>
        </p:sp>
      </p:grpSp>
    </p:spTree>
    <p:extLst>
      <p:ext uri="{BB962C8B-B14F-4D97-AF65-F5344CB8AC3E}">
        <p14:creationId xmlns:p14="http://schemas.microsoft.com/office/powerpoint/2010/main" val="134226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72960" y="1877232"/>
            <a:ext cx="5923020" cy="4584294"/>
          </a:xfrm>
          <a:prstGeom prst="rect">
            <a:avLst/>
          </a:prstGeom>
        </p:spPr>
      </p:pic>
      <p:sp>
        <p:nvSpPr>
          <p:cNvPr id="2" name="Title 1"/>
          <p:cNvSpPr>
            <a:spLocks noGrp="1"/>
          </p:cNvSpPr>
          <p:nvPr>
            <p:ph type="title"/>
          </p:nvPr>
        </p:nvSpPr>
        <p:spPr/>
        <p:txBody>
          <a:bodyPr/>
          <a:lstStyle/>
          <a:p>
            <a:r>
              <a:rPr lang="en-US" dirty="0"/>
              <a:t>Flow duration curves: a probabilistic perspective on hydrographs</a:t>
            </a:r>
          </a:p>
        </p:txBody>
      </p:sp>
      <p:pic>
        <p:nvPicPr>
          <p:cNvPr id="1026" name="Picture 2" descr="Graph of DAILY Discharge, cubic feet per sec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98" y="2145280"/>
            <a:ext cx="5524500" cy="40957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a:t>
            </a:r>
          </a:p>
        </p:txBody>
      </p:sp>
      <p:grpSp>
        <p:nvGrpSpPr>
          <p:cNvPr id="12" name="Group 11"/>
          <p:cNvGrpSpPr/>
          <p:nvPr/>
        </p:nvGrpSpPr>
        <p:grpSpPr>
          <a:xfrm>
            <a:off x="8989770" y="2024742"/>
            <a:ext cx="476412" cy="4178100"/>
            <a:chOff x="8989770" y="2024742"/>
            <a:chExt cx="476412" cy="4178100"/>
          </a:xfrm>
        </p:grpSpPr>
        <p:cxnSp>
          <p:nvCxnSpPr>
            <p:cNvPr id="15" name="Straight Connector 14"/>
            <p:cNvCxnSpPr/>
            <p:nvPr/>
          </p:nvCxnSpPr>
          <p:spPr>
            <a:xfrm>
              <a:off x="9227976" y="2024742"/>
              <a:ext cx="0" cy="380689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89770" y="5833510"/>
              <a:ext cx="476412" cy="369332"/>
            </a:xfrm>
            <a:prstGeom prst="rect">
              <a:avLst/>
            </a:prstGeom>
            <a:noFill/>
          </p:spPr>
          <p:txBody>
            <a:bodyPr wrap="none" rtlCol="0">
              <a:spAutoFit/>
            </a:bodyPr>
            <a:lstStyle/>
            <a:p>
              <a:r>
                <a:rPr lang="en-US" dirty="0">
                  <a:solidFill>
                    <a:srgbClr val="FF0000"/>
                  </a:solidFill>
                </a:rPr>
                <a:t>0.5</a:t>
              </a:r>
            </a:p>
          </p:txBody>
        </p:sp>
      </p:grpSp>
      <p:grpSp>
        <p:nvGrpSpPr>
          <p:cNvPr id="21" name="Group 20">
            <a:extLst>
              <a:ext uri="{FF2B5EF4-FFF2-40B4-BE49-F238E27FC236}">
                <a16:creationId xmlns:a16="http://schemas.microsoft.com/office/drawing/2014/main" id="{E7B6974F-A64A-4F8D-815E-F4EAE08B86C3}"/>
              </a:ext>
            </a:extLst>
          </p:cNvPr>
          <p:cNvGrpSpPr/>
          <p:nvPr/>
        </p:nvGrpSpPr>
        <p:grpSpPr>
          <a:xfrm>
            <a:off x="6808373" y="2747949"/>
            <a:ext cx="865847" cy="2005946"/>
            <a:chOff x="6808367" y="2746551"/>
            <a:chExt cx="518434" cy="1890875"/>
          </a:xfrm>
        </p:grpSpPr>
        <p:cxnSp>
          <p:nvCxnSpPr>
            <p:cNvPr id="17" name="Straight Connector 16">
              <a:extLst>
                <a:ext uri="{FF2B5EF4-FFF2-40B4-BE49-F238E27FC236}">
                  <a16:creationId xmlns:a16="http://schemas.microsoft.com/office/drawing/2014/main" id="{989A37FB-0BED-4063-BA86-0D6AB32B6D9A}"/>
                </a:ext>
              </a:extLst>
            </p:cNvPr>
            <p:cNvCxnSpPr>
              <a:cxnSpLocks/>
            </p:cNvCxnSpPr>
            <p:nvPr/>
          </p:nvCxnSpPr>
          <p:spPr>
            <a:xfrm>
              <a:off x="6808367" y="2746551"/>
              <a:ext cx="518434" cy="147844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BA8C7F-480F-4AE9-912F-1C1FFA5F03CF}"/>
                </a:ext>
              </a:extLst>
            </p:cNvPr>
            <p:cNvCxnSpPr>
              <a:cxnSpLocks/>
            </p:cNvCxnSpPr>
            <p:nvPr/>
          </p:nvCxnSpPr>
          <p:spPr>
            <a:xfrm>
              <a:off x="6808367" y="2922394"/>
              <a:ext cx="301953" cy="1715032"/>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22" name="Arrow: Down 21">
            <a:extLst>
              <a:ext uri="{FF2B5EF4-FFF2-40B4-BE49-F238E27FC236}">
                <a16:creationId xmlns:a16="http://schemas.microsoft.com/office/drawing/2014/main" id="{BA86EDBD-A720-432E-96CE-E21A2DA9D832}"/>
              </a:ext>
            </a:extLst>
          </p:cNvPr>
          <p:cNvSpPr/>
          <p:nvPr/>
        </p:nvSpPr>
        <p:spPr>
          <a:xfrm>
            <a:off x="11537628" y="5091447"/>
            <a:ext cx="245802" cy="36818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AEEA3E-5FF9-42C5-AC18-C30D90F5D8DB}"/>
              </a:ext>
            </a:extLst>
          </p:cNvPr>
          <p:cNvSpPr/>
          <p:nvPr/>
        </p:nvSpPr>
        <p:spPr>
          <a:xfrm>
            <a:off x="1101213" y="4609968"/>
            <a:ext cx="1956619" cy="344129"/>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17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8412" y="30334"/>
            <a:ext cx="11403443" cy="1381379"/>
          </a:xfrm>
        </p:spPr>
        <p:txBody>
          <a:bodyPr>
            <a:normAutofit/>
          </a:bodyPr>
          <a:lstStyle/>
          <a:p>
            <a:r>
              <a:rPr lang="en-US" dirty="0"/>
              <a:t>Flow duration curves: flood frequency</a:t>
            </a:r>
          </a:p>
        </p:txBody>
      </p:sp>
      <p:pic>
        <p:nvPicPr>
          <p:cNvPr id="3" name="Picture 2" descr="Graph of DAILY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666" y="1652175"/>
            <a:ext cx="5551245" cy="41155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9391" y="6438960"/>
            <a:ext cx="2062039" cy="369332"/>
          </a:xfrm>
          <a:prstGeom prst="rect">
            <a:avLst/>
          </a:prstGeom>
          <a:noFill/>
        </p:spPr>
        <p:txBody>
          <a:bodyPr wrap="none" rtlCol="0">
            <a:spAutoFit/>
          </a:bodyPr>
          <a:lstStyle/>
          <a:p>
            <a:r>
              <a:rPr lang="en-US" dirty="0"/>
              <a:t>USGS NWIS data set</a:t>
            </a:r>
          </a:p>
        </p:txBody>
      </p:sp>
      <p:sp>
        <p:nvSpPr>
          <p:cNvPr id="2" name="TextBox 1"/>
          <p:cNvSpPr txBox="1"/>
          <p:nvPr/>
        </p:nvSpPr>
        <p:spPr>
          <a:xfrm>
            <a:off x="7507224" y="1652175"/>
            <a:ext cx="4107535" cy="523220"/>
          </a:xfrm>
          <a:prstGeom prst="rect">
            <a:avLst/>
          </a:prstGeom>
          <a:noFill/>
        </p:spPr>
        <p:txBody>
          <a:bodyPr wrap="none" rtlCol="0">
            <a:spAutoFit/>
          </a:bodyPr>
          <a:lstStyle/>
          <a:p>
            <a:r>
              <a:rPr lang="en-US" sz="2800" dirty="0"/>
              <a:t>Risk assessment for floods:</a:t>
            </a:r>
          </a:p>
        </p:txBody>
      </p:sp>
      <p:sp>
        <p:nvSpPr>
          <p:cNvPr id="6" name="TextBox 5"/>
          <p:cNvSpPr txBox="1"/>
          <p:nvPr/>
        </p:nvSpPr>
        <p:spPr>
          <a:xfrm>
            <a:off x="8016240" y="2415857"/>
            <a:ext cx="2994267" cy="2246769"/>
          </a:xfrm>
          <a:prstGeom prst="rect">
            <a:avLst/>
          </a:prstGeom>
          <a:noFill/>
        </p:spPr>
        <p:txBody>
          <a:bodyPr wrap="square" rtlCol="0">
            <a:spAutoFit/>
          </a:bodyPr>
          <a:lstStyle/>
          <a:p>
            <a:r>
              <a:rPr lang="en-US" sz="2800" dirty="0"/>
              <a:t>What is the probability of flow event “X” being exceeded over time span “Y”?</a:t>
            </a:r>
          </a:p>
        </p:txBody>
      </p:sp>
      <p:sp>
        <p:nvSpPr>
          <p:cNvPr id="7" name="TextBox 6"/>
          <p:cNvSpPr txBox="1"/>
          <p:nvPr/>
        </p:nvSpPr>
        <p:spPr>
          <a:xfrm>
            <a:off x="2532276" y="5918691"/>
            <a:ext cx="1695401" cy="369332"/>
          </a:xfrm>
          <a:prstGeom prst="rect">
            <a:avLst/>
          </a:prstGeom>
          <a:noFill/>
        </p:spPr>
        <p:txBody>
          <a:bodyPr wrap="none" rtlCol="0">
            <a:spAutoFit/>
          </a:bodyPr>
          <a:lstStyle/>
          <a:p>
            <a:r>
              <a:rPr lang="en-US" dirty="0"/>
              <a:t>Daily mean flow</a:t>
            </a:r>
          </a:p>
        </p:txBody>
      </p:sp>
      <p:sp>
        <p:nvSpPr>
          <p:cNvPr id="8" name="Rectangle 7"/>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a:t>
            </a:r>
          </a:p>
        </p:txBody>
      </p:sp>
    </p:spTree>
    <p:extLst>
      <p:ext uri="{BB962C8B-B14F-4D97-AF65-F5344CB8AC3E}">
        <p14:creationId xmlns:p14="http://schemas.microsoft.com/office/powerpoint/2010/main" val="290604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8412" y="30334"/>
            <a:ext cx="11403443" cy="1381379"/>
          </a:xfrm>
        </p:spPr>
        <p:txBody>
          <a:bodyPr>
            <a:normAutofit/>
          </a:bodyPr>
          <a:lstStyle/>
          <a:p>
            <a:r>
              <a:rPr lang="en-US" dirty="0"/>
              <a:t>Flow duration curves: flood frequency</a:t>
            </a:r>
          </a:p>
        </p:txBody>
      </p:sp>
      <p:pic>
        <p:nvPicPr>
          <p:cNvPr id="3" name="Picture 2" descr="Graph of DAILY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81" y="1411714"/>
            <a:ext cx="6024677" cy="44665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9391" y="6438960"/>
            <a:ext cx="2062039" cy="369332"/>
          </a:xfrm>
          <a:prstGeom prst="rect">
            <a:avLst/>
          </a:prstGeom>
          <a:noFill/>
        </p:spPr>
        <p:txBody>
          <a:bodyPr wrap="none" rtlCol="0">
            <a:spAutoFit/>
          </a:bodyPr>
          <a:lstStyle/>
          <a:p>
            <a:r>
              <a:rPr lang="en-US" dirty="0"/>
              <a:t>USGS NWIS data set</a:t>
            </a:r>
          </a:p>
        </p:txBody>
      </p:sp>
      <p:pic>
        <p:nvPicPr>
          <p:cNvPr id="1030" name="Picture 6" descr="Graph of annual maximum streamflow at USGS 06043500 Gallatin River near Gallatin Gateway M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944" y="1842314"/>
            <a:ext cx="5240041" cy="34933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74656" y="6069628"/>
            <a:ext cx="1814023" cy="369332"/>
          </a:xfrm>
          <a:prstGeom prst="rect">
            <a:avLst/>
          </a:prstGeom>
          <a:noFill/>
        </p:spPr>
        <p:txBody>
          <a:bodyPr wrap="none" rtlCol="0">
            <a:spAutoFit/>
          </a:bodyPr>
          <a:lstStyle/>
          <a:p>
            <a:r>
              <a:rPr lang="en-US" dirty="0"/>
              <a:t>Annual peak flow</a:t>
            </a:r>
          </a:p>
        </p:txBody>
      </p:sp>
      <p:sp>
        <p:nvSpPr>
          <p:cNvPr id="11" name="TextBox 10"/>
          <p:cNvSpPr txBox="1"/>
          <p:nvPr/>
        </p:nvSpPr>
        <p:spPr>
          <a:xfrm>
            <a:off x="2459518" y="6069628"/>
            <a:ext cx="1695401" cy="369332"/>
          </a:xfrm>
          <a:prstGeom prst="rect">
            <a:avLst/>
          </a:prstGeom>
          <a:noFill/>
        </p:spPr>
        <p:txBody>
          <a:bodyPr wrap="none" rtlCol="0">
            <a:spAutoFit/>
          </a:bodyPr>
          <a:lstStyle/>
          <a:p>
            <a:r>
              <a:rPr lang="en-US" dirty="0"/>
              <a:t>Daily mean flow</a:t>
            </a:r>
          </a:p>
        </p:txBody>
      </p:sp>
      <p:sp>
        <p:nvSpPr>
          <p:cNvPr id="8" name="Rectangle 7"/>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22</a:t>
            </a:r>
          </a:p>
        </p:txBody>
      </p:sp>
    </p:spTree>
    <p:extLst>
      <p:ext uri="{BB962C8B-B14F-4D97-AF65-F5344CB8AC3E}">
        <p14:creationId xmlns:p14="http://schemas.microsoft.com/office/powerpoint/2010/main" val="1444414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raph of annual maximum streamflow at USGS 06043500 Gallatin River near Gallatin Gateway M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944" y="1842314"/>
            <a:ext cx="5240041" cy="349336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548412" y="30334"/>
            <a:ext cx="11403443" cy="1381379"/>
          </a:xfrm>
        </p:spPr>
        <p:txBody>
          <a:bodyPr>
            <a:normAutofit/>
          </a:bodyPr>
          <a:lstStyle/>
          <a:p>
            <a:r>
              <a:rPr lang="en-US" dirty="0"/>
              <a:t>Flow duration curves: flood frequency</a:t>
            </a:r>
          </a:p>
        </p:txBody>
      </p:sp>
      <p:sp>
        <p:nvSpPr>
          <p:cNvPr id="4" name="TextBox 3"/>
          <p:cNvSpPr txBox="1"/>
          <p:nvPr/>
        </p:nvSpPr>
        <p:spPr>
          <a:xfrm>
            <a:off x="969391" y="6438960"/>
            <a:ext cx="2062039" cy="369332"/>
          </a:xfrm>
          <a:prstGeom prst="rect">
            <a:avLst/>
          </a:prstGeom>
          <a:noFill/>
        </p:spPr>
        <p:txBody>
          <a:bodyPr wrap="none" rtlCol="0">
            <a:spAutoFit/>
          </a:bodyPr>
          <a:lstStyle/>
          <a:p>
            <a:r>
              <a:rPr lang="en-US" dirty="0"/>
              <a:t>USGS NWIS data set</a:t>
            </a:r>
          </a:p>
        </p:txBody>
      </p:sp>
      <p:sp>
        <p:nvSpPr>
          <p:cNvPr id="7" name="TextBox 6"/>
          <p:cNvSpPr txBox="1"/>
          <p:nvPr/>
        </p:nvSpPr>
        <p:spPr>
          <a:xfrm>
            <a:off x="8274656" y="6069628"/>
            <a:ext cx="1814023" cy="369332"/>
          </a:xfrm>
          <a:prstGeom prst="rect">
            <a:avLst/>
          </a:prstGeom>
          <a:noFill/>
        </p:spPr>
        <p:txBody>
          <a:bodyPr wrap="none" rtlCol="0">
            <a:spAutoFit/>
          </a:bodyPr>
          <a:lstStyle/>
          <a:p>
            <a:r>
              <a:rPr lang="en-US" dirty="0"/>
              <a:t>Annual peak flow</a:t>
            </a:r>
          </a:p>
        </p:txBody>
      </p:sp>
      <mc:AlternateContent xmlns:mc="http://schemas.openxmlformats.org/markup-compatibility/2006" xmlns:a14="http://schemas.microsoft.com/office/drawing/2010/main">
        <mc:Choice Requires="a14">
          <p:sp>
            <p:nvSpPr>
              <p:cNvPr id="2" name="TextBox 1"/>
              <p:cNvSpPr txBox="1"/>
              <p:nvPr/>
            </p:nvSpPr>
            <p:spPr>
              <a:xfrm>
                <a:off x="1376683" y="2525843"/>
                <a:ext cx="2785506" cy="635367"/>
              </a:xfrm>
              <a:prstGeom prst="rect">
                <a:avLst/>
              </a:prstGeom>
              <a:noFill/>
            </p:spPr>
            <p:txBody>
              <a:bodyPr wrap="non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𝐶</m:t>
                        </m:r>
                      </m:sub>
                    </m:sSub>
                  </m:oMath>
                </a14:m>
                <a:r>
                  <a:rPr lang="en-US" sz="2400" dirty="0"/>
                  <a:t> = </a:t>
                </a:r>
                <a14:m>
                  <m:oMath xmlns:m="http://schemas.openxmlformats.org/officeDocument/2006/math">
                    <m:f>
                      <m:fPr>
                        <m:ctrlPr>
                          <a:rPr lang="en-US" sz="2400" i="1" smtClean="0">
                            <a:latin typeface="Cambria Math" panose="02040503050406030204" pitchFamily="18" charset="0"/>
                          </a:rPr>
                        </m:ctrlPr>
                      </m:fPr>
                      <m:num>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flows</m:t>
                        </m:r>
                        <m:r>
                          <a:rPr lang="en-US" sz="2400" b="0" i="0" smtClean="0">
                            <a:latin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𝑄</m:t>
                        </m:r>
                        <m:r>
                          <a:rPr lang="en-US" sz="2400" b="0" i="0" smtClean="0">
                            <a:latin typeface="Cambria Math" panose="02040503050406030204" pitchFamily="18" charset="0"/>
                            <a:ea typeface="Cambria Math" panose="02040503050406030204" pitchFamily="18" charset="0"/>
                          </a:rPr>
                          <m:t> </m:t>
                        </m:r>
                      </m:num>
                      <m:den>
                        <m:r>
                          <m:rPr>
                            <m:sty m:val="p"/>
                          </m:rPr>
                          <a:rPr lang="en-US" sz="2400" b="0" i="0" smtClean="0">
                            <a:latin typeface="Cambria Math" panose="02040503050406030204" pitchFamily="18" charset="0"/>
                            <a:ea typeface="Cambria Math" panose="02040503050406030204" pitchFamily="18" charset="0"/>
                          </a:rPr>
                          <m:t>total</m:t>
                        </m:r>
                        <m:r>
                          <a:rPr lang="en-US" sz="2400" b="0" i="0" smtClean="0">
                            <a:latin typeface="Cambria Math" panose="02040503050406030204" pitchFamily="18" charset="0"/>
                            <a:ea typeface="Cambria Math" panose="02040503050406030204" pitchFamily="18" charset="0"/>
                          </a:rPr>
                          <m:t> #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flows</m:t>
                        </m:r>
                        <m:r>
                          <a:rPr lang="en-US" sz="2400" b="0" i="0" smtClean="0">
                            <a:latin typeface="Cambria Math" panose="02040503050406030204" pitchFamily="18" charset="0"/>
                          </a:rPr>
                          <m:t> + 1</m:t>
                        </m:r>
                      </m:den>
                    </m:f>
                  </m:oMath>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1376683" y="2525843"/>
                <a:ext cx="2785506" cy="635367"/>
              </a:xfrm>
              <a:prstGeom prst="rect">
                <a:avLst/>
              </a:prstGeom>
              <a:blipFill>
                <a:blip r:embed="rId3"/>
                <a:stretch>
                  <a:fillRect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76939" y="1336781"/>
                <a:ext cx="5140007" cy="1200329"/>
              </a:xfrm>
              <a:prstGeom prst="rect">
                <a:avLst/>
              </a:prstGeom>
              <a:noFill/>
            </p:spPr>
            <p:txBody>
              <a:bodyPr wrap="square" rtlCol="0">
                <a:spAutoFit/>
              </a:bodyPr>
              <a:lstStyle/>
              <a:p>
                <a:r>
                  <a:rPr lang="en-US" dirty="0"/>
                  <a:t>The cumulative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𝐶</m:t>
                        </m:r>
                      </m:sub>
                    </m:sSub>
                  </m:oMath>
                </a14:m>
                <a:r>
                  <a:rPr lang="en-US" dirty="0"/>
                  <a:t>) for a given peak flow (</a:t>
                </a:r>
                <a14:m>
                  <m:oMath xmlns:m="http://schemas.openxmlformats.org/officeDocument/2006/math">
                    <m:r>
                      <a:rPr lang="en-US" b="0" i="1" smtClean="0">
                        <a:latin typeface="Cambria Math" panose="02040503050406030204" pitchFamily="18" charset="0"/>
                      </a:rPr>
                      <m:t>𝑄</m:t>
                    </m:r>
                  </m:oMath>
                </a14:m>
                <a:r>
                  <a:rPr lang="en-US" dirty="0"/>
                  <a:t>) is the probability that an annual peak flow during a given year will be </a:t>
                </a:r>
                <a:r>
                  <a:rPr lang="en-US" i="1" u="sng" dirty="0"/>
                  <a:t>less than or equal to</a:t>
                </a:r>
                <a:r>
                  <a:rPr lang="en-US" i="1" dirty="0"/>
                  <a:t> </a:t>
                </a:r>
                <a:r>
                  <a:rPr lang="en-US" dirty="0"/>
                  <a:t>that Q (also called non-exceedance)</a:t>
                </a:r>
              </a:p>
            </p:txBody>
          </p:sp>
        </mc:Choice>
        <mc:Fallback xmlns="">
          <p:sp>
            <p:nvSpPr>
              <p:cNvPr id="6" name="TextBox 5"/>
              <p:cNvSpPr txBox="1">
                <a:spLocks noRot="1" noChangeAspect="1" noMove="1" noResize="1" noEditPoints="1" noAdjustHandles="1" noChangeArrowheads="1" noChangeShapeType="1" noTextEdit="1"/>
              </p:cNvSpPr>
              <p:nvPr/>
            </p:nvSpPr>
            <p:spPr>
              <a:xfrm>
                <a:off x="776939" y="1336781"/>
                <a:ext cx="5140007" cy="1200329"/>
              </a:xfrm>
              <a:prstGeom prst="rect">
                <a:avLst/>
              </a:prstGeom>
              <a:blipFill>
                <a:blip r:embed="rId4"/>
                <a:stretch>
                  <a:fillRect l="-948" t="-2538" r="-1422"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42884" y="4728283"/>
                <a:ext cx="3985835" cy="635367"/>
              </a:xfrm>
              <a:prstGeom prst="rect">
                <a:avLst/>
              </a:prstGeom>
              <a:noFill/>
            </p:spPr>
            <p:txBody>
              <a:bodyPr wrap="non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𝐸</m:t>
                        </m:r>
                      </m:sub>
                    </m:sSub>
                  </m:oMath>
                </a14:m>
                <a:r>
                  <a:rPr lang="en-US" sz="2400" dirty="0"/>
                  <a:t> = 1 –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𝐶</m:t>
                        </m:r>
                      </m:sub>
                    </m:sSub>
                  </m:oMath>
                </a14:m>
                <a:r>
                  <a:rPr lang="en-US" sz="2400" dirty="0"/>
                  <a:t>  =  </a:t>
                </a:r>
                <a14:m>
                  <m:oMath xmlns:m="http://schemas.openxmlformats.org/officeDocument/2006/math">
                    <m:f>
                      <m:fPr>
                        <m:ctrlPr>
                          <a:rPr lang="en-US" sz="2400" i="1" smtClean="0">
                            <a:latin typeface="Cambria Math" panose="02040503050406030204" pitchFamily="18" charset="0"/>
                          </a:rPr>
                        </m:ctrlPr>
                      </m:fPr>
                      <m:num>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flows</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&gt;</m:t>
                        </m:r>
                        <m:r>
                          <a:rPr lang="en-US" sz="2400" b="0" i="0"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𝑄</m:t>
                        </m:r>
                        <m:r>
                          <a:rPr lang="en-US" sz="2400" b="0" i="1" smtClean="0">
                            <a:latin typeface="Cambria Math" panose="02040503050406030204" pitchFamily="18" charset="0"/>
                            <a:ea typeface="Cambria Math" panose="02040503050406030204" pitchFamily="18" charset="0"/>
                          </a:rPr>
                          <m:t> + 1</m:t>
                        </m:r>
                      </m:num>
                      <m:den>
                        <m:r>
                          <m:rPr>
                            <m:sty m:val="p"/>
                          </m:rPr>
                          <a:rPr lang="en-US" sz="2400" b="0" i="0" smtClean="0">
                            <a:latin typeface="Cambria Math" panose="02040503050406030204" pitchFamily="18" charset="0"/>
                            <a:ea typeface="Cambria Math" panose="02040503050406030204" pitchFamily="18" charset="0"/>
                          </a:rPr>
                          <m:t>total</m:t>
                        </m:r>
                        <m:r>
                          <a:rPr lang="en-US" sz="2400" b="0" i="0" smtClean="0">
                            <a:latin typeface="Cambria Math" panose="02040503050406030204" pitchFamily="18" charset="0"/>
                            <a:ea typeface="Cambria Math" panose="02040503050406030204" pitchFamily="18" charset="0"/>
                          </a:rPr>
                          <m:t> #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flows</m:t>
                        </m:r>
                        <m:r>
                          <a:rPr lang="en-US" sz="2400" b="0" i="0" smtClean="0">
                            <a:latin typeface="Cambria Math" panose="02040503050406030204" pitchFamily="18" charset="0"/>
                          </a:rPr>
                          <m:t> + 1</m:t>
                        </m:r>
                      </m:den>
                    </m:f>
                  </m:oMath>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842884" y="4728283"/>
                <a:ext cx="3985835" cy="635367"/>
              </a:xfrm>
              <a:prstGeom prst="rect">
                <a:avLst/>
              </a:prstGeom>
              <a:blipFill>
                <a:blip r:embed="rId5"/>
                <a:stretch>
                  <a:fillRect b="-9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53764" y="3548255"/>
                <a:ext cx="5140007" cy="923330"/>
              </a:xfrm>
              <a:prstGeom prst="rect">
                <a:avLst/>
              </a:prstGeom>
              <a:noFill/>
            </p:spPr>
            <p:txBody>
              <a:bodyPr wrap="square" rtlCol="0">
                <a:spAutoFit/>
              </a:bodyPr>
              <a:lstStyle/>
              <a:p>
                <a:r>
                  <a:rPr lang="en-US" dirty="0"/>
                  <a:t>Exceedance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oMath>
                </a14:m>
                <a:r>
                  <a:rPr lang="en-US" dirty="0"/>
                  <a:t>) for a given flow, </a:t>
                </a:r>
                <a14:m>
                  <m:oMath xmlns:m="http://schemas.openxmlformats.org/officeDocument/2006/math">
                    <m:r>
                      <a:rPr lang="en-US" b="0" i="1" smtClean="0">
                        <a:latin typeface="Cambria Math" panose="02040503050406030204" pitchFamily="18" charset="0"/>
                      </a:rPr>
                      <m:t>𝑄</m:t>
                    </m:r>
                  </m:oMath>
                </a14:m>
                <a:r>
                  <a:rPr lang="en-US" dirty="0"/>
                  <a:t>, is the probability that an annual peak flow during a given year will be </a:t>
                </a:r>
                <a:r>
                  <a:rPr lang="en-US" i="1" u="sng" dirty="0"/>
                  <a:t>greater than</a:t>
                </a:r>
                <a:r>
                  <a:rPr lang="en-US" i="1" dirty="0"/>
                  <a:t> </a:t>
                </a:r>
                <a:r>
                  <a:rPr lang="en-US" dirty="0"/>
                  <a:t>that </a:t>
                </a:r>
                <a14:m>
                  <m:oMath xmlns:m="http://schemas.openxmlformats.org/officeDocument/2006/math">
                    <m:r>
                      <a:rPr lang="en-US" b="0" i="1" smtClean="0">
                        <a:latin typeface="Cambria Math" panose="02040503050406030204" pitchFamily="18" charset="0"/>
                      </a:rPr>
                      <m:t>𝑄</m:t>
                    </m:r>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53764" y="3548255"/>
                <a:ext cx="5140007" cy="923330"/>
              </a:xfrm>
              <a:prstGeom prst="rect">
                <a:avLst/>
              </a:prstGeom>
              <a:blipFill>
                <a:blip r:embed="rId6"/>
                <a:stretch>
                  <a:fillRect l="-1068" t="-3289" r="-1423" b="-9211"/>
                </a:stretch>
              </a:blipFill>
            </p:spPr>
            <p:txBody>
              <a:bodyPr/>
              <a:lstStyle/>
              <a:p>
                <a:r>
                  <a:rPr lang="en-US">
                    <a:noFill/>
                  </a:rPr>
                  <a:t> </a:t>
                </a:r>
              </a:p>
            </p:txBody>
          </p:sp>
        </mc:Fallback>
      </mc:AlternateContent>
      <p:cxnSp>
        <p:nvCxnSpPr>
          <p:cNvPr id="9" name="Straight Connector 8"/>
          <p:cNvCxnSpPr/>
          <p:nvPr/>
        </p:nvCxnSpPr>
        <p:spPr>
          <a:xfrm>
            <a:off x="7275871" y="3069855"/>
            <a:ext cx="4227871"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7494822" y="3061118"/>
            <a:ext cx="3985835" cy="2064237"/>
            <a:chOff x="7494822" y="3061118"/>
            <a:chExt cx="3985835" cy="2064237"/>
          </a:xfrm>
        </p:grpSpPr>
        <p:sp>
          <p:nvSpPr>
            <p:cNvPr id="15" name="Down Arrow 14"/>
            <p:cNvSpPr/>
            <p:nvPr/>
          </p:nvSpPr>
          <p:spPr>
            <a:xfrm>
              <a:off x="8131276" y="3069855"/>
              <a:ext cx="143379"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678994" y="3078592"/>
              <a:ext cx="157316"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9022409" y="3061118"/>
              <a:ext cx="143379"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8570127" y="3069855"/>
              <a:ext cx="157316"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9913542" y="3061118"/>
              <a:ext cx="143379"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9461260" y="3069855"/>
              <a:ext cx="157316"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10804675" y="3069855"/>
              <a:ext cx="143379"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10352393" y="3078592"/>
              <a:ext cx="157316"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494822" y="4202025"/>
              <a:ext cx="3985835" cy="923330"/>
            </a:xfrm>
            <a:prstGeom prst="rect">
              <a:avLst/>
            </a:prstGeom>
            <a:solidFill>
              <a:schemeClr val="bg1"/>
            </a:solidFill>
          </p:spPr>
          <p:txBody>
            <a:bodyPr wrap="square" rtlCol="0">
              <a:spAutoFit/>
            </a:bodyPr>
            <a:lstStyle/>
            <a:p>
              <a:r>
                <a:rPr lang="en-US" dirty="0">
                  <a:solidFill>
                    <a:srgbClr val="FF0000"/>
                  </a:solidFill>
                </a:rPr>
                <a:t>Cumulative probability estimated as a function of the fraction of flows that are LESS THAN OR EQUAL TO a given flow</a:t>
              </a:r>
            </a:p>
          </p:txBody>
        </p:sp>
      </p:grpSp>
      <p:grpSp>
        <p:nvGrpSpPr>
          <p:cNvPr id="25" name="Group 24"/>
          <p:cNvGrpSpPr/>
          <p:nvPr/>
        </p:nvGrpSpPr>
        <p:grpSpPr>
          <a:xfrm>
            <a:off x="7520521" y="1475281"/>
            <a:ext cx="3881478" cy="1594573"/>
            <a:chOff x="7599179" y="3904408"/>
            <a:chExt cx="3881478" cy="1594573"/>
          </a:xfrm>
        </p:grpSpPr>
        <p:sp>
          <p:nvSpPr>
            <p:cNvPr id="26" name="Down Arrow 25"/>
            <p:cNvSpPr/>
            <p:nvPr/>
          </p:nvSpPr>
          <p:spPr>
            <a:xfrm flipV="1">
              <a:off x="8209934" y="5020581"/>
              <a:ext cx="143379"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flipV="1">
              <a:off x="7757652" y="5029318"/>
              <a:ext cx="157316"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flipV="1">
              <a:off x="9101067" y="5011844"/>
              <a:ext cx="143379"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flipV="1">
              <a:off x="8648785" y="5020581"/>
              <a:ext cx="157316"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flipV="1">
              <a:off x="9992200" y="5011844"/>
              <a:ext cx="143379"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flipV="1">
              <a:off x="9539918" y="5020581"/>
              <a:ext cx="157316"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flipV="1">
              <a:off x="10883333" y="5020581"/>
              <a:ext cx="143379"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flipV="1">
              <a:off x="10431051" y="5029318"/>
              <a:ext cx="157316"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99179" y="3904408"/>
              <a:ext cx="3881478" cy="923330"/>
            </a:xfrm>
            <a:prstGeom prst="rect">
              <a:avLst/>
            </a:prstGeom>
            <a:solidFill>
              <a:schemeClr val="bg1"/>
            </a:solidFill>
          </p:spPr>
          <p:txBody>
            <a:bodyPr wrap="square" rtlCol="0">
              <a:spAutoFit/>
            </a:bodyPr>
            <a:lstStyle/>
            <a:p>
              <a:r>
                <a:rPr lang="en-US" dirty="0">
                  <a:solidFill>
                    <a:srgbClr val="FF0000"/>
                  </a:solidFill>
                </a:rPr>
                <a:t>Exceedance Probability estimated as a function of the fraction of flows that are GREATER THAN a given flow</a:t>
              </a:r>
            </a:p>
          </p:txBody>
        </p:sp>
      </p:grpSp>
      <p:sp>
        <p:nvSpPr>
          <p:cNvPr id="35" name="Rectangle 34"/>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23</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2D9F961-4C1A-4669-ACDB-76EE4F45FDCF}"/>
                  </a:ext>
                </a:extLst>
              </p:cNvPr>
              <p:cNvSpPr txBox="1"/>
              <p:nvPr/>
            </p:nvSpPr>
            <p:spPr>
              <a:xfrm>
                <a:off x="2354351" y="5418037"/>
                <a:ext cx="3653051" cy="642740"/>
              </a:xfrm>
              <a:prstGeom prst="rect">
                <a:avLst/>
              </a:prstGeom>
              <a:noFill/>
            </p:spPr>
            <p:txBody>
              <a:bodyPr wrap="none" rtlCol="0">
                <a:spAutoFit/>
              </a:bodyPr>
              <a:lstStyle/>
              <a:p>
                <a:r>
                  <a:rPr lang="en-US" sz="2400" dirty="0"/>
                  <a:t>=  </a:t>
                </a:r>
                <a14:m>
                  <m:oMath xmlns:m="http://schemas.openxmlformats.org/officeDocument/2006/math">
                    <m:f>
                      <m:fPr>
                        <m:ctrlPr>
                          <a:rPr lang="en-US" sz="2400" i="1" smtClean="0">
                            <a:latin typeface="Cambria Math" panose="02040503050406030204" pitchFamily="18" charset="0"/>
                          </a:rPr>
                        </m:ctrlPr>
                      </m:fPr>
                      <m:num>
                        <m:r>
                          <m:rPr>
                            <m:sty m:val="p"/>
                          </m:rPr>
                          <a:rPr lang="en-US" sz="2400" b="0" i="0" baseline="0" smtClean="0">
                            <a:latin typeface="Cambria Math" panose="02040503050406030204" pitchFamily="18" charset="0"/>
                          </a:rPr>
                          <m:t>Rank</m:t>
                        </m:r>
                        <m:r>
                          <a:rPr lang="en-US" sz="2400" b="0" i="0" baseline="0" smtClean="0">
                            <a:latin typeface="Cambria Math" panose="02040503050406030204" pitchFamily="18" charset="0"/>
                          </a:rPr>
                          <m:t> </m:t>
                        </m:r>
                        <m:r>
                          <m:rPr>
                            <m:sty m:val="p"/>
                          </m:rPr>
                          <a:rPr lang="en-US" sz="2400" b="0" i="0" baseline="0" smtClean="0">
                            <a:latin typeface="Cambria Math" panose="02040503050406030204" pitchFamily="18" charset="0"/>
                          </a:rPr>
                          <m:t>of</m:t>
                        </m:r>
                        <m:r>
                          <a:rPr lang="en-US" sz="2400" b="0" i="0" baseline="0" smtClean="0">
                            <a:latin typeface="Cambria Math" panose="02040503050406030204" pitchFamily="18" charset="0"/>
                          </a:rPr>
                          <m:t> </m:t>
                        </m:r>
                        <m:r>
                          <a:rPr lang="en-US" sz="2400" b="0" i="1" baseline="0" smtClean="0">
                            <a:latin typeface="Cambria Math" panose="02040503050406030204" pitchFamily="18" charset="0"/>
                          </a:rPr>
                          <m:t>𝑄</m:t>
                        </m:r>
                        <m:r>
                          <a:rPr lang="en-US" sz="2400" b="0" i="1" baseline="0" smtClean="0">
                            <a:latin typeface="Cambria Math" panose="02040503050406030204" pitchFamily="18" charset="0"/>
                          </a:rPr>
                          <m:t> </m:t>
                        </m:r>
                        <m:d>
                          <m:dPr>
                            <m:ctrlPr>
                              <a:rPr lang="en-US" sz="2400" b="0" i="1" baseline="0" smtClean="0">
                                <a:latin typeface="Cambria Math" panose="02040503050406030204" pitchFamily="18" charset="0"/>
                              </a:rPr>
                            </m:ctrlPr>
                          </m:dPr>
                          <m:e>
                            <m:r>
                              <m:rPr>
                                <m:sty m:val="p"/>
                              </m:rPr>
                              <a:rPr lang="en-US" sz="2400" b="0" i="0" baseline="0" smtClean="0">
                                <a:latin typeface="Cambria Math" panose="02040503050406030204" pitchFamily="18" charset="0"/>
                              </a:rPr>
                              <m:t>highest</m:t>
                            </m:r>
                            <m:r>
                              <a:rPr lang="en-US" sz="2400" b="0" i="0" baseline="0" smtClean="0">
                                <a:latin typeface="Cambria Math" panose="02040503050406030204" pitchFamily="18" charset="0"/>
                              </a:rPr>
                              <m:t> </m:t>
                            </m:r>
                            <m:r>
                              <m:rPr>
                                <m:sty m:val="p"/>
                              </m:rPr>
                              <a:rPr lang="en-US" sz="2400" b="0" i="0" baseline="0" smtClean="0">
                                <a:latin typeface="Cambria Math" panose="02040503050406030204" pitchFamily="18" charset="0"/>
                              </a:rPr>
                              <m:t>to</m:t>
                            </m:r>
                            <m:r>
                              <a:rPr lang="en-US" sz="2400" b="0" i="0" baseline="0" smtClean="0">
                                <a:latin typeface="Cambria Math" panose="02040503050406030204" pitchFamily="18" charset="0"/>
                              </a:rPr>
                              <m:t> </m:t>
                            </m:r>
                            <m:r>
                              <m:rPr>
                                <m:sty m:val="p"/>
                              </m:rPr>
                              <a:rPr lang="en-US" sz="2400" b="0" i="0" baseline="0" smtClean="0">
                                <a:latin typeface="Cambria Math" panose="02040503050406030204" pitchFamily="18" charset="0"/>
                              </a:rPr>
                              <m:t>lowest</m:t>
                            </m:r>
                          </m:e>
                        </m:d>
                      </m:num>
                      <m:den>
                        <m:r>
                          <m:rPr>
                            <m:sty m:val="p"/>
                          </m:rPr>
                          <a:rPr lang="en-US" sz="2400" b="0" i="0" smtClean="0">
                            <a:latin typeface="Cambria Math" panose="02040503050406030204" pitchFamily="18" charset="0"/>
                            <a:ea typeface="Cambria Math" panose="02040503050406030204" pitchFamily="18" charset="0"/>
                          </a:rPr>
                          <m:t>total</m:t>
                        </m:r>
                        <m:r>
                          <a:rPr lang="en-US" sz="2400" b="0" i="0" smtClean="0">
                            <a:latin typeface="Cambria Math" panose="02040503050406030204" pitchFamily="18" charset="0"/>
                            <a:ea typeface="Cambria Math" panose="02040503050406030204" pitchFamily="18" charset="0"/>
                          </a:rPr>
                          <m:t> #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flows</m:t>
                        </m:r>
                        <m:r>
                          <a:rPr lang="en-US" sz="2400" b="0" i="0" smtClean="0">
                            <a:latin typeface="Cambria Math" panose="02040503050406030204" pitchFamily="18" charset="0"/>
                          </a:rPr>
                          <m:t> + 1</m:t>
                        </m:r>
                      </m:den>
                    </m:f>
                  </m:oMath>
                </a14:m>
                <a:endParaRPr lang="en-US" sz="2400" dirty="0"/>
              </a:p>
            </p:txBody>
          </p:sp>
        </mc:Choice>
        <mc:Fallback xmlns="">
          <p:sp>
            <p:nvSpPr>
              <p:cNvPr id="36" name="TextBox 35">
                <a:extLst>
                  <a:ext uri="{FF2B5EF4-FFF2-40B4-BE49-F238E27FC236}">
                    <a16:creationId xmlns:a16="http://schemas.microsoft.com/office/drawing/2014/main" id="{D2D9F961-4C1A-4669-ACDB-76EE4F45FDCF}"/>
                  </a:ext>
                </a:extLst>
              </p:cNvPr>
              <p:cNvSpPr txBox="1">
                <a:spLocks noRot="1" noChangeAspect="1" noMove="1" noResize="1" noEditPoints="1" noAdjustHandles="1" noChangeArrowheads="1" noChangeShapeType="1" noTextEdit="1"/>
              </p:cNvSpPr>
              <p:nvPr/>
            </p:nvSpPr>
            <p:spPr>
              <a:xfrm>
                <a:off x="2354351" y="5418037"/>
                <a:ext cx="3653051" cy="642740"/>
              </a:xfrm>
              <a:prstGeom prst="rect">
                <a:avLst/>
              </a:prstGeom>
              <a:blipFill>
                <a:blip r:embed="rId7"/>
                <a:stretch>
                  <a:fillRect l="-2504" b="-9524"/>
                </a:stretch>
              </a:blipFill>
            </p:spPr>
            <p:txBody>
              <a:bodyPr/>
              <a:lstStyle/>
              <a:p>
                <a:r>
                  <a:rPr lang="en-US">
                    <a:noFill/>
                  </a:rPr>
                  <a:t> </a:t>
                </a:r>
              </a:p>
            </p:txBody>
          </p:sp>
        </mc:Fallback>
      </mc:AlternateContent>
    </p:spTree>
    <p:extLst>
      <p:ext uri="{BB962C8B-B14F-4D97-AF65-F5344CB8AC3E}">
        <p14:creationId xmlns:p14="http://schemas.microsoft.com/office/powerpoint/2010/main" val="146611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xit" presetSubtype="0" fill="hold"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2" grpId="0"/>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8412" y="30334"/>
            <a:ext cx="11403443" cy="1381379"/>
          </a:xfrm>
        </p:spPr>
        <p:txBody>
          <a:bodyPr>
            <a:normAutofit/>
          </a:bodyPr>
          <a:lstStyle/>
          <a:p>
            <a:r>
              <a:rPr lang="en-US" dirty="0"/>
              <a:t>Flow duration curves: flood frequency</a:t>
            </a:r>
          </a:p>
        </p:txBody>
      </p:sp>
      <p:sp>
        <p:nvSpPr>
          <p:cNvPr id="4" name="TextBox 3"/>
          <p:cNvSpPr txBox="1"/>
          <p:nvPr/>
        </p:nvSpPr>
        <p:spPr>
          <a:xfrm>
            <a:off x="969391" y="6438960"/>
            <a:ext cx="2062039" cy="369332"/>
          </a:xfrm>
          <a:prstGeom prst="rect">
            <a:avLst/>
          </a:prstGeom>
          <a:noFill/>
        </p:spPr>
        <p:txBody>
          <a:bodyPr wrap="none" rtlCol="0">
            <a:spAutoFit/>
          </a:bodyPr>
          <a:lstStyle/>
          <a:p>
            <a:r>
              <a:rPr lang="en-US" dirty="0"/>
              <a:t>USGS NWIS data set</a:t>
            </a:r>
          </a:p>
        </p:txBody>
      </p:sp>
      <p:pic>
        <p:nvPicPr>
          <p:cNvPr id="1030" name="Picture 6" descr="Graph of annual maximum streamflow at USGS 06043500 Gallatin River near Gallatin Gateway M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944" y="1842314"/>
            <a:ext cx="5240041" cy="34933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74656" y="6069628"/>
            <a:ext cx="1814023" cy="369332"/>
          </a:xfrm>
          <a:prstGeom prst="rect">
            <a:avLst/>
          </a:prstGeom>
          <a:noFill/>
        </p:spPr>
        <p:txBody>
          <a:bodyPr wrap="none" rtlCol="0">
            <a:spAutoFit/>
          </a:bodyPr>
          <a:lstStyle/>
          <a:p>
            <a:r>
              <a:rPr lang="en-US" dirty="0"/>
              <a:t>Annual peak flow</a:t>
            </a:r>
          </a:p>
        </p:txBody>
      </p:sp>
      <p:sp>
        <p:nvSpPr>
          <p:cNvPr id="14" name="TextBox 13"/>
          <p:cNvSpPr txBox="1"/>
          <p:nvPr/>
        </p:nvSpPr>
        <p:spPr>
          <a:xfrm>
            <a:off x="653282" y="1613920"/>
            <a:ext cx="5546551" cy="923330"/>
          </a:xfrm>
          <a:prstGeom prst="rect">
            <a:avLst/>
          </a:prstGeom>
          <a:noFill/>
        </p:spPr>
        <p:txBody>
          <a:bodyPr wrap="square" rtlCol="0">
            <a:spAutoFit/>
          </a:bodyPr>
          <a:lstStyle/>
          <a:p>
            <a:r>
              <a:rPr lang="en-US" dirty="0"/>
              <a:t>Exceedance probability for a given flow, Q, is the probability that an annual peak flow during a given year will be </a:t>
            </a:r>
            <a:r>
              <a:rPr lang="en-US" i="1" u="sng" dirty="0"/>
              <a:t>greater than</a:t>
            </a:r>
            <a:r>
              <a:rPr lang="en-US" i="1" dirty="0"/>
              <a:t> </a:t>
            </a:r>
            <a:r>
              <a:rPr lang="en-US" dirty="0"/>
              <a:t>that Q</a:t>
            </a:r>
          </a:p>
        </p:txBody>
      </p:sp>
      <p:sp>
        <p:nvSpPr>
          <p:cNvPr id="3" name="Rectangle 2"/>
          <p:cNvSpPr/>
          <p:nvPr/>
        </p:nvSpPr>
        <p:spPr>
          <a:xfrm>
            <a:off x="4122018" y="1842314"/>
            <a:ext cx="1848897" cy="4487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63754" y="2739457"/>
            <a:ext cx="598241" cy="461665"/>
          </a:xfrm>
          <a:prstGeom prst="rect">
            <a:avLst/>
          </a:prstGeom>
          <a:noFill/>
        </p:spPr>
        <p:txBody>
          <a:bodyPr wrap="none" rtlCol="0">
            <a:spAutoFit/>
          </a:bodyPr>
          <a:lstStyle/>
          <a:p>
            <a:r>
              <a:rPr lang="en-US" sz="2400" dirty="0"/>
              <a:t>yr</a:t>
            </a:r>
            <a:r>
              <a:rPr lang="en-US" sz="2400" baseline="30000" dirty="0"/>
              <a:t>-1</a:t>
            </a:r>
          </a:p>
        </p:txBody>
      </p:sp>
      <p:sp>
        <p:nvSpPr>
          <p:cNvPr id="15" name="TextBox 14"/>
          <p:cNvSpPr txBox="1"/>
          <p:nvPr/>
        </p:nvSpPr>
        <p:spPr>
          <a:xfrm>
            <a:off x="2941797" y="2739457"/>
            <a:ext cx="691215" cy="461665"/>
          </a:xfrm>
          <a:prstGeom prst="rect">
            <a:avLst/>
          </a:prstGeom>
          <a:noFill/>
        </p:spPr>
        <p:txBody>
          <a:bodyPr wrap="none" rtlCol="0">
            <a:spAutoFit/>
          </a:bodyPr>
          <a:lstStyle/>
          <a:p>
            <a:r>
              <a:rPr lang="en-US" sz="2400" dirty="0"/>
              <a:t>[T</a:t>
            </a:r>
            <a:r>
              <a:rPr lang="en-US" sz="2400" baseline="30000" dirty="0"/>
              <a:t>-1</a:t>
            </a:r>
            <a:r>
              <a:rPr lang="en-US" sz="2400" dirty="0"/>
              <a:t>]</a:t>
            </a:r>
          </a:p>
        </p:txBody>
      </p:sp>
      <mc:AlternateContent xmlns:mc="http://schemas.openxmlformats.org/markup-compatibility/2006" xmlns:a14="http://schemas.microsoft.com/office/drawing/2010/main">
        <mc:Choice Requires="a14">
          <p:sp>
            <p:nvSpPr>
              <p:cNvPr id="17" name="TextBox 16"/>
              <p:cNvSpPr txBox="1"/>
              <p:nvPr/>
            </p:nvSpPr>
            <p:spPr>
              <a:xfrm>
                <a:off x="969391" y="3403329"/>
                <a:ext cx="2692597" cy="659668"/>
              </a:xfrm>
              <a:prstGeom prst="rect">
                <a:avLst/>
              </a:prstGeom>
              <a:noFill/>
            </p:spPr>
            <p:txBody>
              <a:bodyPr wrap="none" rtlCol="0">
                <a:spAutoFit/>
              </a:bodyPr>
              <a:lstStyle/>
              <a:p>
                <a:r>
                  <a:rPr lang="en-US" sz="2400" dirty="0"/>
                  <a:t>Return interval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𝐸</m:t>
                            </m:r>
                          </m:sub>
                        </m:sSub>
                      </m:den>
                    </m:f>
                  </m:oMath>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969391" y="3403329"/>
                <a:ext cx="2692597" cy="659668"/>
              </a:xfrm>
              <a:prstGeom prst="rect">
                <a:avLst/>
              </a:prstGeom>
              <a:blipFill rotWithShape="0">
                <a:blip r:embed="rId3"/>
                <a:stretch>
                  <a:fillRect l="-3394" b="-1835"/>
                </a:stretch>
              </a:blipFill>
            </p:spPr>
            <p:txBody>
              <a:bodyPr/>
              <a:lstStyle/>
              <a:p>
                <a:r>
                  <a:rPr lang="en-US">
                    <a:noFill/>
                  </a:rPr>
                  <a:t> </a:t>
                </a:r>
              </a:p>
            </p:txBody>
          </p:sp>
        </mc:Fallback>
      </mc:AlternateContent>
      <p:sp>
        <p:nvSpPr>
          <p:cNvPr id="18" name="TextBox 17"/>
          <p:cNvSpPr txBox="1"/>
          <p:nvPr/>
        </p:nvSpPr>
        <p:spPr>
          <a:xfrm>
            <a:off x="1754187" y="4114381"/>
            <a:ext cx="431528" cy="461665"/>
          </a:xfrm>
          <a:prstGeom prst="rect">
            <a:avLst/>
          </a:prstGeom>
          <a:noFill/>
        </p:spPr>
        <p:txBody>
          <a:bodyPr wrap="none" rtlCol="0">
            <a:spAutoFit/>
          </a:bodyPr>
          <a:lstStyle/>
          <a:p>
            <a:r>
              <a:rPr lang="en-US" sz="2400" dirty="0" err="1"/>
              <a:t>yr</a:t>
            </a:r>
            <a:endParaRPr lang="en-US" sz="2400" baseline="30000" dirty="0"/>
          </a:p>
        </p:txBody>
      </p:sp>
      <p:sp>
        <p:nvSpPr>
          <p:cNvPr id="19" name="TextBox 18"/>
          <p:cNvSpPr txBox="1"/>
          <p:nvPr/>
        </p:nvSpPr>
        <p:spPr>
          <a:xfrm>
            <a:off x="3032230" y="4114381"/>
            <a:ext cx="524503" cy="461665"/>
          </a:xfrm>
          <a:prstGeom prst="rect">
            <a:avLst/>
          </a:prstGeom>
          <a:noFill/>
        </p:spPr>
        <p:txBody>
          <a:bodyPr wrap="none" rtlCol="0">
            <a:spAutoFit/>
          </a:bodyPr>
          <a:lstStyle/>
          <a:p>
            <a:r>
              <a:rPr lang="en-US" sz="2400" dirty="0"/>
              <a:t>[T]</a:t>
            </a:r>
          </a:p>
        </p:txBody>
      </p:sp>
      <p:sp>
        <p:nvSpPr>
          <p:cNvPr id="13" name="TextBox 12"/>
          <p:cNvSpPr txBox="1"/>
          <p:nvPr/>
        </p:nvSpPr>
        <p:spPr>
          <a:xfrm>
            <a:off x="969391" y="4746088"/>
            <a:ext cx="4467505" cy="830997"/>
          </a:xfrm>
          <a:prstGeom prst="rect">
            <a:avLst/>
          </a:prstGeom>
          <a:noFill/>
        </p:spPr>
        <p:txBody>
          <a:bodyPr wrap="none" rtlCol="0">
            <a:spAutoFit/>
          </a:bodyPr>
          <a:lstStyle/>
          <a:p>
            <a:r>
              <a:rPr lang="en-US" sz="2400" dirty="0"/>
              <a:t>Be careful with return interval and</a:t>
            </a:r>
          </a:p>
          <a:p>
            <a:r>
              <a:rPr lang="en-US" sz="2400" dirty="0"/>
              <a:t>time period of flow statistic!</a:t>
            </a:r>
          </a:p>
        </p:txBody>
      </p:sp>
      <p:sp>
        <p:nvSpPr>
          <p:cNvPr id="16" name="TextBox 15"/>
          <p:cNvSpPr txBox="1"/>
          <p:nvPr/>
        </p:nvSpPr>
        <p:spPr>
          <a:xfrm>
            <a:off x="1031585" y="5747127"/>
            <a:ext cx="4525791" cy="461665"/>
          </a:xfrm>
          <a:prstGeom prst="rect">
            <a:avLst/>
          </a:prstGeom>
          <a:noFill/>
        </p:spPr>
        <p:txBody>
          <a:bodyPr wrap="none" rtlCol="0">
            <a:spAutoFit/>
          </a:bodyPr>
          <a:lstStyle/>
          <a:p>
            <a:r>
              <a:rPr lang="en-US" sz="2400" dirty="0">
                <a:solidFill>
                  <a:srgbClr val="FF0000"/>
                </a:solidFill>
              </a:rPr>
              <a:t>Has nothing to do with periodicity!</a:t>
            </a:r>
          </a:p>
        </p:txBody>
      </p:sp>
      <p:sp>
        <p:nvSpPr>
          <p:cNvPr id="20" name="Rectangle 19"/>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a:t>
            </a:r>
          </a:p>
        </p:txBody>
      </p:sp>
      <p:grpSp>
        <p:nvGrpSpPr>
          <p:cNvPr id="21" name="Group 20"/>
          <p:cNvGrpSpPr/>
          <p:nvPr/>
        </p:nvGrpSpPr>
        <p:grpSpPr>
          <a:xfrm>
            <a:off x="7520521" y="1475281"/>
            <a:ext cx="3881478" cy="1594573"/>
            <a:chOff x="7599179" y="3904408"/>
            <a:chExt cx="3881478" cy="1594573"/>
          </a:xfrm>
        </p:grpSpPr>
        <p:sp>
          <p:nvSpPr>
            <p:cNvPr id="22" name="Down Arrow 21"/>
            <p:cNvSpPr/>
            <p:nvPr/>
          </p:nvSpPr>
          <p:spPr>
            <a:xfrm flipV="1">
              <a:off x="8209934" y="5020581"/>
              <a:ext cx="143379"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flipV="1">
              <a:off x="7757652" y="5029318"/>
              <a:ext cx="157316"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flipV="1">
              <a:off x="9101067" y="5011844"/>
              <a:ext cx="143379"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flipV="1">
              <a:off x="8648785" y="5020581"/>
              <a:ext cx="157316"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flipV="1">
              <a:off x="9992200" y="5011844"/>
              <a:ext cx="143379"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flipV="1">
              <a:off x="9539918" y="5020581"/>
              <a:ext cx="157316"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flipV="1">
              <a:off x="10883333" y="5020581"/>
              <a:ext cx="143379"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flipV="1">
              <a:off x="10431051" y="5029318"/>
              <a:ext cx="157316" cy="46966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599179" y="3904408"/>
              <a:ext cx="3881478" cy="923330"/>
            </a:xfrm>
            <a:prstGeom prst="rect">
              <a:avLst/>
            </a:prstGeom>
            <a:solidFill>
              <a:schemeClr val="bg1"/>
            </a:solidFill>
          </p:spPr>
          <p:txBody>
            <a:bodyPr wrap="square" rtlCol="0">
              <a:spAutoFit/>
            </a:bodyPr>
            <a:lstStyle/>
            <a:p>
              <a:r>
                <a:rPr lang="en-US" dirty="0">
                  <a:solidFill>
                    <a:srgbClr val="FF0000"/>
                  </a:solidFill>
                </a:rPr>
                <a:t>Exceedance Probability estimated as a function of the fraction of flows that are GREATER THAN a given flow</a:t>
              </a:r>
            </a:p>
          </p:txBody>
        </p:sp>
      </p:grpSp>
      <p:cxnSp>
        <p:nvCxnSpPr>
          <p:cNvPr id="31" name="Straight Connector 30"/>
          <p:cNvCxnSpPr/>
          <p:nvPr/>
        </p:nvCxnSpPr>
        <p:spPr>
          <a:xfrm>
            <a:off x="7275871" y="3069855"/>
            <a:ext cx="4227871"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2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18" grpId="0"/>
      <p:bldP spid="19" grpId="0"/>
      <p:bldP spid="1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flow over time: Rivers</a:t>
            </a:r>
          </a:p>
        </p:txBody>
      </p:sp>
      <p:pic>
        <p:nvPicPr>
          <p:cNvPr id="2050" name="Picture 2" descr="http://www.usgs.gov/features/lewisandclark/images/FTBenton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07" y="1461485"/>
            <a:ext cx="5439706" cy="4079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30458" y="5879463"/>
            <a:ext cx="2224776" cy="830997"/>
          </a:xfrm>
          <a:prstGeom prst="rect">
            <a:avLst/>
          </a:prstGeom>
          <a:noFill/>
        </p:spPr>
        <p:txBody>
          <a:bodyPr wrap="none" rtlCol="0">
            <a:spAutoFit/>
          </a:bodyPr>
          <a:lstStyle/>
          <a:p>
            <a:r>
              <a:rPr lang="en-US" sz="2400" dirty="0"/>
              <a:t>Missouri River</a:t>
            </a:r>
          </a:p>
          <a:p>
            <a:r>
              <a:rPr lang="en-US" sz="2400" dirty="0"/>
              <a:t>Fort Benton, MT</a:t>
            </a:r>
          </a:p>
        </p:txBody>
      </p:sp>
      <p:sp>
        <p:nvSpPr>
          <p:cNvPr id="8" name="TextBox 7"/>
          <p:cNvSpPr txBox="1"/>
          <p:nvPr/>
        </p:nvSpPr>
        <p:spPr>
          <a:xfrm>
            <a:off x="151978" y="6341128"/>
            <a:ext cx="2619115" cy="369332"/>
          </a:xfrm>
          <a:prstGeom prst="rect">
            <a:avLst/>
          </a:prstGeom>
          <a:noFill/>
        </p:spPr>
        <p:txBody>
          <a:bodyPr wrap="none" rtlCol="0">
            <a:spAutoFit/>
          </a:bodyPr>
          <a:lstStyle/>
          <a:p>
            <a:r>
              <a:rPr lang="en-US" dirty="0"/>
              <a:t>From USGS public domain</a:t>
            </a:r>
          </a:p>
        </p:txBody>
      </p:sp>
      <p:pic>
        <p:nvPicPr>
          <p:cNvPr id="6" name="Picture 2" descr="http://ca.water.usgs.gov/webcams/ventura/images/radar-g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308" y="1461484"/>
            <a:ext cx="5983679" cy="40797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48762" y="6110295"/>
            <a:ext cx="2334806" cy="461665"/>
          </a:xfrm>
          <a:prstGeom prst="rect">
            <a:avLst/>
          </a:prstGeom>
          <a:noFill/>
        </p:spPr>
        <p:txBody>
          <a:bodyPr wrap="none" rtlCol="0">
            <a:spAutoFit/>
          </a:bodyPr>
          <a:lstStyle/>
          <a:p>
            <a:r>
              <a:rPr lang="en-US" sz="2400" dirty="0"/>
              <a:t>Ventura River, CA</a:t>
            </a:r>
          </a:p>
        </p:txBody>
      </p:sp>
      <p:sp>
        <p:nvSpPr>
          <p:cNvPr id="10" name="Rectangle 9"/>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Tree>
    <p:extLst>
      <p:ext uri="{BB962C8B-B14F-4D97-AF65-F5344CB8AC3E}">
        <p14:creationId xmlns:p14="http://schemas.microsoft.com/office/powerpoint/2010/main" val="398217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8412" y="30334"/>
            <a:ext cx="11403443" cy="1381379"/>
          </a:xfrm>
        </p:spPr>
        <p:txBody>
          <a:bodyPr>
            <a:normAutofit/>
          </a:bodyPr>
          <a:lstStyle/>
          <a:p>
            <a:r>
              <a:rPr lang="en-US" dirty="0"/>
              <a:t>Flow duration curves: flood frequency plot</a:t>
            </a:r>
          </a:p>
        </p:txBody>
      </p:sp>
      <p:pic>
        <p:nvPicPr>
          <p:cNvPr id="2050" name="Picture 2" descr="http://wy-mt.water.usgs.gov/flood_freq/graphs/06043500.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895" y="1281084"/>
            <a:ext cx="7657039" cy="55687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9391" y="6438960"/>
            <a:ext cx="2062039" cy="369332"/>
          </a:xfrm>
          <a:prstGeom prst="rect">
            <a:avLst/>
          </a:prstGeom>
          <a:noFill/>
        </p:spPr>
        <p:txBody>
          <a:bodyPr wrap="none" rtlCol="0">
            <a:spAutoFit/>
          </a:bodyPr>
          <a:lstStyle/>
          <a:p>
            <a:r>
              <a:rPr lang="en-US" dirty="0"/>
              <a:t>USGS NWIS data set</a:t>
            </a:r>
          </a:p>
        </p:txBody>
      </p:sp>
      <p:cxnSp>
        <p:nvCxnSpPr>
          <p:cNvPr id="3" name="Straight Arrow Connector 2"/>
          <p:cNvCxnSpPr/>
          <p:nvPr/>
        </p:nvCxnSpPr>
        <p:spPr>
          <a:xfrm flipV="1">
            <a:off x="8297287" y="4038600"/>
            <a:ext cx="2163" cy="1910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870959" y="4038600"/>
            <a:ext cx="442632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267" y="1969477"/>
            <a:ext cx="2170274" cy="646331"/>
          </a:xfrm>
          <a:prstGeom prst="rect">
            <a:avLst/>
          </a:prstGeom>
          <a:noFill/>
        </p:spPr>
        <p:txBody>
          <a:bodyPr wrap="none" rtlCol="0">
            <a:spAutoFit/>
          </a:bodyPr>
          <a:lstStyle/>
          <a:p>
            <a:r>
              <a:rPr lang="en-US" dirty="0"/>
              <a:t>What flow has a</a:t>
            </a:r>
          </a:p>
          <a:p>
            <a:r>
              <a:rPr lang="en-US" dirty="0"/>
              <a:t>20 </a:t>
            </a:r>
            <a:r>
              <a:rPr lang="en-US" dirty="0" err="1"/>
              <a:t>yr</a:t>
            </a:r>
            <a:r>
              <a:rPr lang="en-US" dirty="0"/>
              <a:t> return interval?</a:t>
            </a:r>
          </a:p>
        </p:txBody>
      </p:sp>
      <p:sp>
        <p:nvSpPr>
          <p:cNvPr id="2" name="Rectangle 1"/>
          <p:cNvSpPr/>
          <p:nvPr/>
        </p:nvSpPr>
        <p:spPr>
          <a:xfrm>
            <a:off x="1603404" y="3880796"/>
            <a:ext cx="1129027" cy="369332"/>
          </a:xfrm>
          <a:prstGeom prst="rect">
            <a:avLst/>
          </a:prstGeom>
        </p:spPr>
        <p:txBody>
          <a:bodyPr wrap="none">
            <a:spAutoFit/>
          </a:bodyPr>
          <a:lstStyle/>
          <a:p>
            <a:r>
              <a:rPr lang="en-US" dirty="0"/>
              <a:t>~ 8300 </a:t>
            </a:r>
            <a:r>
              <a:rPr lang="en-US" dirty="0" err="1"/>
              <a:t>cfs</a:t>
            </a:r>
            <a:endParaRPr lang="en-US" dirty="0"/>
          </a:p>
        </p:txBody>
      </p:sp>
      <p:sp>
        <p:nvSpPr>
          <p:cNvPr id="9" name="Rectangle 8"/>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10" name="TextBox 9">
            <a:extLst>
              <a:ext uri="{FF2B5EF4-FFF2-40B4-BE49-F238E27FC236}">
                <a16:creationId xmlns:a16="http://schemas.microsoft.com/office/drawing/2014/main" id="{42624139-0F8C-4BD6-8077-D7BB37E5E5B2}"/>
              </a:ext>
            </a:extLst>
          </p:cNvPr>
          <p:cNvSpPr txBox="1"/>
          <p:nvPr/>
        </p:nvSpPr>
        <p:spPr>
          <a:xfrm>
            <a:off x="562158" y="2601970"/>
            <a:ext cx="2062038" cy="646331"/>
          </a:xfrm>
          <a:prstGeom prst="rect">
            <a:avLst/>
          </a:prstGeom>
          <a:noFill/>
        </p:spPr>
        <p:txBody>
          <a:bodyPr wrap="square" rtlCol="0">
            <a:spAutoFit/>
          </a:bodyPr>
          <a:lstStyle/>
          <a:p>
            <a:r>
              <a:rPr lang="en-US" dirty="0">
                <a:solidFill>
                  <a:srgbClr val="FF0000"/>
                </a:solidFill>
              </a:rPr>
              <a:t>Where do I need to look on the x axis?</a:t>
            </a:r>
          </a:p>
        </p:txBody>
      </p:sp>
    </p:spTree>
    <p:extLst>
      <p:ext uri="{BB962C8B-B14F-4D97-AF65-F5344CB8AC3E}">
        <p14:creationId xmlns:p14="http://schemas.microsoft.com/office/powerpoint/2010/main" val="6828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8412" y="30334"/>
            <a:ext cx="11403443" cy="1381379"/>
          </a:xfrm>
        </p:spPr>
        <p:txBody>
          <a:bodyPr>
            <a:normAutofit/>
          </a:bodyPr>
          <a:lstStyle/>
          <a:p>
            <a:r>
              <a:rPr lang="en-US" dirty="0"/>
              <a:t>Flow duration curves: flood frequency plot</a:t>
            </a:r>
          </a:p>
        </p:txBody>
      </p:sp>
      <p:pic>
        <p:nvPicPr>
          <p:cNvPr id="2050" name="Picture 2" descr="http://wy-mt.water.usgs.gov/flood_freq/graphs/06043500.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895" y="1281084"/>
            <a:ext cx="7657039" cy="55687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9391" y="6438960"/>
            <a:ext cx="2062039" cy="369332"/>
          </a:xfrm>
          <a:prstGeom prst="rect">
            <a:avLst/>
          </a:prstGeom>
          <a:noFill/>
        </p:spPr>
        <p:txBody>
          <a:bodyPr wrap="none" rtlCol="0">
            <a:spAutoFit/>
          </a:bodyPr>
          <a:lstStyle/>
          <a:p>
            <a:r>
              <a:rPr lang="en-US" dirty="0"/>
              <a:t>USGS NWIS data set</a:t>
            </a:r>
          </a:p>
        </p:txBody>
      </p:sp>
      <p:cxnSp>
        <p:nvCxnSpPr>
          <p:cNvPr id="3" name="Straight Arrow Connector 2"/>
          <p:cNvCxnSpPr/>
          <p:nvPr/>
        </p:nvCxnSpPr>
        <p:spPr>
          <a:xfrm>
            <a:off x="6669960" y="4522812"/>
            <a:ext cx="5914" cy="14430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865963" y="4514850"/>
            <a:ext cx="2815825" cy="79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8267" y="1969477"/>
            <a:ext cx="2727926" cy="646331"/>
          </a:xfrm>
          <a:prstGeom prst="rect">
            <a:avLst/>
          </a:prstGeom>
          <a:noFill/>
        </p:spPr>
        <p:txBody>
          <a:bodyPr wrap="none" rtlCol="0">
            <a:spAutoFit/>
          </a:bodyPr>
          <a:lstStyle/>
          <a:p>
            <a:r>
              <a:rPr lang="en-US" dirty="0"/>
              <a:t>Return interval for</a:t>
            </a:r>
          </a:p>
          <a:p>
            <a:r>
              <a:rPr lang="en-US" dirty="0"/>
              <a:t>5000 </a:t>
            </a:r>
            <a:r>
              <a:rPr lang="en-US" dirty="0" err="1"/>
              <a:t>cfs</a:t>
            </a:r>
            <a:r>
              <a:rPr lang="en-US" dirty="0"/>
              <a:t> annual peak flow?</a:t>
            </a:r>
          </a:p>
        </p:txBody>
      </p:sp>
      <mc:AlternateContent xmlns:mc="http://schemas.openxmlformats.org/markup-compatibility/2006" xmlns:a14="http://schemas.microsoft.com/office/drawing/2010/main">
        <mc:Choice Requires="a14">
          <p:sp>
            <p:nvSpPr>
              <p:cNvPr id="2" name="TextBox 1"/>
              <p:cNvSpPr txBox="1"/>
              <p:nvPr/>
            </p:nvSpPr>
            <p:spPr>
              <a:xfrm>
                <a:off x="648974" y="5179673"/>
                <a:ext cx="1977849"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0.53</m:t>
                          </m:r>
                        </m:den>
                      </m:f>
                      <m:r>
                        <a:rPr lang="en-US" sz="2400" b="0" i="1" smtClean="0">
                          <a:latin typeface="Cambria Math" panose="02040503050406030204" pitchFamily="18" charset="0"/>
                        </a:rPr>
                        <m:t>=1.9 </m:t>
                      </m:r>
                      <m:r>
                        <m:rPr>
                          <m:sty m:val="p"/>
                        </m:rPr>
                        <a:rPr lang="en-US" sz="2400" b="0" i="0" smtClean="0">
                          <a:latin typeface="Cambria Math" panose="02040503050406030204" pitchFamily="18" charset="0"/>
                        </a:rPr>
                        <m:t>yr</m:t>
                      </m:r>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48974" y="5179673"/>
                <a:ext cx="1977849" cy="786177"/>
              </a:xfrm>
              <a:prstGeom prst="rect">
                <a:avLst/>
              </a:prstGeom>
              <a:blipFill rotWithShape="0">
                <a:blip r:embed="rId3"/>
                <a:stretch>
                  <a:fillRect/>
                </a:stretch>
              </a:blipFill>
            </p:spPr>
            <p:txBody>
              <a:bodyPr/>
              <a:lstStyle/>
              <a:p>
                <a:r>
                  <a:rPr lang="en-US">
                    <a:noFill/>
                  </a:rPr>
                  <a:t> </a:t>
                </a:r>
              </a:p>
            </p:txBody>
          </p:sp>
        </mc:Fallback>
      </mc:AlternateContent>
      <p:sp>
        <p:nvSpPr>
          <p:cNvPr id="9" name="Rectangle 8"/>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26</a:t>
            </a:r>
          </a:p>
        </p:txBody>
      </p:sp>
    </p:spTree>
    <p:extLst>
      <p:ext uri="{BB962C8B-B14F-4D97-AF65-F5344CB8AC3E}">
        <p14:creationId xmlns:p14="http://schemas.microsoft.com/office/powerpoint/2010/main" val="415128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Flood frequency curves: typical risk assessment</a:t>
            </a:r>
          </a:p>
        </p:txBody>
      </p:sp>
      <mc:AlternateContent xmlns:mc="http://schemas.openxmlformats.org/markup-compatibility/2006" xmlns:a14="http://schemas.microsoft.com/office/drawing/2010/main">
        <mc:Choice Requires="a14">
          <p:sp>
            <p:nvSpPr>
              <p:cNvPr id="5" name="TextBox 4"/>
              <p:cNvSpPr txBox="1"/>
              <p:nvPr/>
            </p:nvSpPr>
            <p:spPr>
              <a:xfrm>
                <a:off x="1746504" y="1856232"/>
                <a:ext cx="5070171"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𝑄</m:t>
                    </m:r>
                    <m:r>
                      <a:rPr lang="en-US" sz="2400" b="0" i="1" smtClean="0">
                        <a:latin typeface="Cambria Math" panose="02040503050406030204" pitchFamily="18" charset="0"/>
                      </a:rPr>
                      <m:t>=2000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m</m:t>
                        </m:r>
                      </m:e>
                      <m:sup>
                        <m:r>
                          <a:rPr lang="en-US" sz="2400" b="0" i="0" smtClean="0">
                            <a:latin typeface="Cambria Math" panose="02040503050406030204" pitchFamily="18" charset="0"/>
                          </a:rPr>
                          <m:t>3</m:t>
                        </m:r>
                      </m:sup>
                    </m:sSup>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s</m:t>
                        </m:r>
                      </m:e>
                      <m:sup>
                        <m:r>
                          <a:rPr lang="en-US" sz="2400" b="0" i="0" smtClean="0">
                            <a:latin typeface="Cambria Math" panose="02040503050406030204" pitchFamily="18" charset="0"/>
                          </a:rPr>
                          <m:t>−1</m:t>
                        </m:r>
                      </m:sup>
                    </m:sSup>
                  </m:oMath>
                </a14:m>
                <a:r>
                  <a:rPr lang="en-US" sz="2400" b="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𝐸</m:t>
                        </m:r>
                      </m:sub>
                    </m:sSub>
                    <m:r>
                      <a:rPr lang="en-US" sz="2400" b="0" i="1" smtClean="0">
                        <a:latin typeface="Cambria Math" panose="02040503050406030204" pitchFamily="18" charset="0"/>
                      </a:rPr>
                      <m:t>=0.01</m:t>
                    </m:r>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746504" y="1856232"/>
                <a:ext cx="5070171" cy="461665"/>
              </a:xfrm>
              <a:prstGeom prst="rect">
                <a:avLst/>
              </a:prstGeom>
              <a:blipFill>
                <a:blip r:embed="rId2"/>
                <a:stretch>
                  <a:fillRect l="-842"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746504" y="2916936"/>
                <a:ext cx="8603444" cy="707886"/>
              </a:xfrm>
              <a:prstGeom prst="rect">
                <a:avLst/>
              </a:prstGeom>
              <a:noFill/>
            </p:spPr>
            <p:txBody>
              <a:bodyPr wrap="square" rtlCol="0">
                <a:spAutoFit/>
              </a:bodyPr>
              <a:lstStyle/>
              <a:p>
                <a:r>
                  <a:rPr lang="en-US" sz="2000" dirty="0"/>
                  <a:t>The 100 year flood level was exceeded last year with a peak flow of 2200</a:t>
                </a:r>
                <a14:m>
                  <m:oMath xmlns:m="http://schemas.openxmlformats.org/officeDocument/2006/math">
                    <m:r>
                      <a:rPr lang="en-US" sz="2000" b="0" i="0" smtClean="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m</m:t>
                        </m:r>
                      </m:e>
                      <m:sup>
                        <m:r>
                          <a:rPr lang="en-US" sz="2000">
                            <a:latin typeface="Cambria Math" panose="02040503050406030204" pitchFamily="18" charset="0"/>
                          </a:rPr>
                          <m:t>3</m:t>
                        </m:r>
                      </m:sup>
                    </m:sSup>
                    <m:r>
                      <a:rPr lang="en-US" sz="200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s</m:t>
                        </m:r>
                      </m:e>
                      <m:sup>
                        <m:r>
                          <a:rPr lang="en-US" sz="2000">
                            <a:latin typeface="Cambria Math" panose="02040503050406030204" pitchFamily="18" charset="0"/>
                          </a:rPr>
                          <m:t>−1</m:t>
                        </m:r>
                      </m:sup>
                    </m:sSup>
                  </m:oMath>
                </a14:m>
                <a:r>
                  <a:rPr lang="en-US" sz="2000" dirty="0"/>
                  <a:t>. What is the chance of exceeding a 100 </a:t>
                </a:r>
                <a:r>
                  <a:rPr lang="en-US" sz="2000" dirty="0" err="1"/>
                  <a:t>yr</a:t>
                </a:r>
                <a:r>
                  <a:rPr lang="en-US" sz="2000" dirty="0"/>
                  <a:t> flood this year:</a:t>
                </a:r>
              </a:p>
            </p:txBody>
          </p:sp>
        </mc:Choice>
        <mc:Fallback xmlns="">
          <p:sp>
            <p:nvSpPr>
              <p:cNvPr id="6" name="TextBox 5"/>
              <p:cNvSpPr txBox="1">
                <a:spLocks noRot="1" noChangeAspect="1" noMove="1" noResize="1" noEditPoints="1" noAdjustHandles="1" noChangeArrowheads="1" noChangeShapeType="1" noTextEdit="1"/>
              </p:cNvSpPr>
              <p:nvPr/>
            </p:nvSpPr>
            <p:spPr>
              <a:xfrm>
                <a:off x="1746504" y="2916936"/>
                <a:ext cx="8603444" cy="707886"/>
              </a:xfrm>
              <a:prstGeom prst="rect">
                <a:avLst/>
              </a:prstGeom>
              <a:blipFill>
                <a:blip r:embed="rId3"/>
                <a:stretch>
                  <a:fillRect l="-780" t="-5172" r="-709"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746503" y="3965448"/>
                <a:ext cx="8822159" cy="707886"/>
              </a:xfrm>
              <a:prstGeom prst="rect">
                <a:avLst/>
              </a:prstGeom>
              <a:noFill/>
            </p:spPr>
            <p:txBody>
              <a:bodyPr wrap="square" rtlCol="0">
                <a:spAutoFit/>
              </a:bodyPr>
              <a:lstStyle/>
              <a:p>
                <a:r>
                  <a:rPr lang="en-US" sz="2000" dirty="0"/>
                  <a:t>0.01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sub>
                    </m:sSub>
                  </m:oMath>
                </a14:m>
                <a:r>
                  <a:rPr lang="en-US" sz="2000" dirty="0"/>
                  <a:t> is an independent probability for each year and return interval does not provide information about periodicity)</a:t>
                </a:r>
              </a:p>
            </p:txBody>
          </p:sp>
        </mc:Choice>
        <mc:Fallback xmlns="">
          <p:sp>
            <p:nvSpPr>
              <p:cNvPr id="8" name="TextBox 7"/>
              <p:cNvSpPr txBox="1">
                <a:spLocks noRot="1" noChangeAspect="1" noMove="1" noResize="1" noEditPoints="1" noAdjustHandles="1" noChangeArrowheads="1" noChangeShapeType="1" noTextEdit="1"/>
              </p:cNvSpPr>
              <p:nvPr/>
            </p:nvSpPr>
            <p:spPr>
              <a:xfrm>
                <a:off x="1746503" y="3965448"/>
                <a:ext cx="8822159" cy="707886"/>
              </a:xfrm>
              <a:prstGeom prst="rect">
                <a:avLst/>
              </a:prstGeom>
              <a:blipFill>
                <a:blip r:embed="rId4"/>
                <a:stretch>
                  <a:fillRect l="-691" t="-5172" b="-13793"/>
                </a:stretch>
              </a:blipFill>
            </p:spPr>
            <p:txBody>
              <a:bodyPr/>
              <a:lstStyle/>
              <a:p>
                <a:r>
                  <a:rPr lang="en-US">
                    <a:noFill/>
                  </a:rPr>
                  <a:t> </a:t>
                </a:r>
              </a:p>
            </p:txBody>
          </p:sp>
        </mc:Fallback>
      </mc:AlternateContent>
      <p:sp>
        <p:nvSpPr>
          <p:cNvPr id="3" name="Rectangle 2"/>
          <p:cNvSpPr/>
          <p:nvPr/>
        </p:nvSpPr>
        <p:spPr>
          <a:xfrm>
            <a:off x="7542577" y="1856232"/>
            <a:ext cx="3026085" cy="461665"/>
          </a:xfrm>
          <a:prstGeom prst="rect">
            <a:avLst/>
          </a:prstGeom>
        </p:spPr>
        <p:txBody>
          <a:bodyPr wrap="none">
            <a:spAutoFit/>
          </a:bodyPr>
          <a:lstStyle/>
          <a:p>
            <a:r>
              <a:rPr lang="en-US" sz="2400" dirty="0"/>
              <a:t>(100 </a:t>
            </a:r>
            <a:r>
              <a:rPr lang="en-US" sz="2400" dirty="0" err="1"/>
              <a:t>yr</a:t>
            </a:r>
            <a:r>
              <a:rPr lang="en-US" sz="2400" dirty="0"/>
              <a:t> return interval)</a:t>
            </a:r>
          </a:p>
        </p:txBody>
      </p:sp>
      <p:sp>
        <p:nvSpPr>
          <p:cNvPr id="10" name="Rectangle 9"/>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27</a:t>
            </a:r>
          </a:p>
        </p:txBody>
      </p:sp>
    </p:spTree>
    <p:extLst>
      <p:ext uri="{BB962C8B-B14F-4D97-AF65-F5344CB8AC3E}">
        <p14:creationId xmlns:p14="http://schemas.microsoft.com/office/powerpoint/2010/main" val="293315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Flood frequency curves: typical risk assessment</a:t>
            </a:r>
          </a:p>
        </p:txBody>
      </p:sp>
      <mc:AlternateContent xmlns:mc="http://schemas.openxmlformats.org/markup-compatibility/2006" xmlns:a14="http://schemas.microsoft.com/office/drawing/2010/main">
        <mc:Choice Requires="a14">
          <p:sp>
            <p:nvSpPr>
              <p:cNvPr id="5" name="TextBox 4"/>
              <p:cNvSpPr txBox="1"/>
              <p:nvPr/>
            </p:nvSpPr>
            <p:spPr>
              <a:xfrm>
                <a:off x="1746504" y="1856232"/>
                <a:ext cx="5070171"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𝑄</m:t>
                    </m:r>
                    <m:r>
                      <a:rPr lang="en-US" sz="2400" b="0" i="1" smtClean="0">
                        <a:latin typeface="Cambria Math" panose="02040503050406030204" pitchFamily="18" charset="0"/>
                      </a:rPr>
                      <m:t>=2000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m</m:t>
                        </m:r>
                      </m:e>
                      <m:sup>
                        <m:r>
                          <a:rPr lang="en-US" sz="2400" b="0" i="0" smtClean="0">
                            <a:latin typeface="Cambria Math" panose="02040503050406030204" pitchFamily="18" charset="0"/>
                          </a:rPr>
                          <m:t>3</m:t>
                        </m:r>
                      </m:sup>
                    </m:sSup>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s</m:t>
                        </m:r>
                      </m:e>
                      <m:sup>
                        <m:r>
                          <a:rPr lang="en-US" sz="2400" b="0" i="0" smtClean="0">
                            <a:latin typeface="Cambria Math" panose="02040503050406030204" pitchFamily="18" charset="0"/>
                          </a:rPr>
                          <m:t>−1</m:t>
                        </m:r>
                      </m:sup>
                    </m:sSup>
                  </m:oMath>
                </a14:m>
                <a:r>
                  <a:rPr lang="en-US" sz="2400" b="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𝐸</m:t>
                        </m:r>
                      </m:sub>
                    </m:sSub>
                    <m:r>
                      <a:rPr lang="en-US" sz="2400" b="0" i="1" smtClean="0">
                        <a:latin typeface="Cambria Math" panose="02040503050406030204" pitchFamily="18" charset="0"/>
                      </a:rPr>
                      <m:t>=0.01</m:t>
                    </m:r>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746504" y="1856232"/>
                <a:ext cx="5070171" cy="461665"/>
              </a:xfrm>
              <a:prstGeom prst="rect">
                <a:avLst/>
              </a:prstGeom>
              <a:blipFill>
                <a:blip r:embed="rId2"/>
                <a:stretch>
                  <a:fillRect l="-842" b="-13333"/>
                </a:stretch>
              </a:blipFill>
            </p:spPr>
            <p:txBody>
              <a:bodyPr/>
              <a:lstStyle/>
              <a:p>
                <a:r>
                  <a:rPr lang="en-US">
                    <a:noFill/>
                  </a:rPr>
                  <a:t> </a:t>
                </a:r>
              </a:p>
            </p:txBody>
          </p:sp>
        </mc:Fallback>
      </mc:AlternateContent>
      <p:sp>
        <p:nvSpPr>
          <p:cNvPr id="6" name="TextBox 5"/>
          <p:cNvSpPr txBox="1"/>
          <p:nvPr/>
        </p:nvSpPr>
        <p:spPr>
          <a:xfrm>
            <a:off x="1746504" y="2916936"/>
            <a:ext cx="7731347" cy="400110"/>
          </a:xfrm>
          <a:prstGeom prst="rect">
            <a:avLst/>
          </a:prstGeom>
          <a:noFill/>
        </p:spPr>
        <p:txBody>
          <a:bodyPr wrap="none" rtlCol="0">
            <a:spAutoFit/>
          </a:bodyPr>
          <a:lstStyle/>
          <a:p>
            <a:r>
              <a:rPr lang="en-US" sz="2000" dirty="0"/>
              <a:t>Probability of peak flow exceeding 2000 m</a:t>
            </a:r>
            <a:r>
              <a:rPr lang="en-US" sz="2000" baseline="30000" dirty="0"/>
              <a:t>3</a:t>
            </a:r>
            <a:r>
              <a:rPr lang="en-US" sz="2000" dirty="0"/>
              <a:t> s</a:t>
            </a:r>
            <a:r>
              <a:rPr lang="en-US" sz="2000" baseline="30000" dirty="0"/>
              <a:t>-1</a:t>
            </a:r>
            <a:r>
              <a:rPr lang="en-US" sz="2000" dirty="0"/>
              <a:t> for 2 consecutive years:</a:t>
            </a:r>
          </a:p>
        </p:txBody>
      </p:sp>
      <mc:AlternateContent xmlns:mc="http://schemas.openxmlformats.org/markup-compatibility/2006" xmlns:a14="http://schemas.microsoft.com/office/drawing/2010/main">
        <mc:Choice Requires="a14">
          <p:sp>
            <p:nvSpPr>
              <p:cNvPr id="7" name="Rectangle 6"/>
              <p:cNvSpPr/>
              <p:nvPr/>
            </p:nvSpPr>
            <p:spPr>
              <a:xfrm>
                <a:off x="2807550" y="3359479"/>
                <a:ext cx="41428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d>
                        <m:dPr>
                          <m:ctrlPr>
                            <a:rPr lang="en-US" sz="2000" i="1" smtClean="0">
                              <a:latin typeface="Cambria Math" panose="02040503050406030204" pitchFamily="18" charset="0"/>
                            </a:rPr>
                          </m:ctrlPr>
                        </m:dPr>
                        <m:e>
                          <m:r>
                            <a:rPr lang="en-US" sz="2000" i="1">
                              <a:latin typeface="Cambria Math" panose="02040503050406030204" pitchFamily="18" charset="0"/>
                            </a:rPr>
                            <m:t>0.01</m:t>
                          </m:r>
                        </m:e>
                      </m:d>
                      <m:d>
                        <m:dPr>
                          <m:ctrlPr>
                            <a:rPr lang="en-US" sz="2000" i="1">
                              <a:latin typeface="Cambria Math" panose="02040503050406030204" pitchFamily="18" charset="0"/>
                            </a:rPr>
                          </m:ctrlPr>
                        </m:dPr>
                        <m:e>
                          <m:r>
                            <a:rPr lang="en-US" sz="2000" i="1">
                              <a:latin typeface="Cambria Math" panose="02040503050406030204" pitchFamily="18" charset="0"/>
                            </a:rPr>
                            <m:t>0.01</m:t>
                          </m:r>
                        </m:e>
                      </m:d>
                      <m:r>
                        <a:rPr lang="en-US" sz="2000" b="0" i="0" dirty="0" smtClean="0">
                          <a:latin typeface="Cambria Math" panose="02040503050406030204" pitchFamily="18" charset="0"/>
                        </a:rPr>
                        <m:t>=</m:t>
                      </m:r>
                      <m:sSup>
                        <m:sSupPr>
                          <m:ctrlPr>
                            <a:rPr lang="en-US" sz="2000" b="0" i="1" dirty="0" smtClean="0">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0.01</m:t>
                              </m:r>
                            </m:e>
                          </m:d>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=0.0001</m:t>
                      </m:r>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2807550" y="3359479"/>
                <a:ext cx="4142865" cy="400110"/>
              </a:xfrm>
              <a:prstGeom prst="rect">
                <a:avLst/>
              </a:prstGeom>
              <a:blipFill rotWithShape="0">
                <a:blip r:embed="rId3"/>
                <a:stretch>
                  <a:fillRect/>
                </a:stretch>
              </a:blipFill>
            </p:spPr>
            <p:txBody>
              <a:bodyPr/>
              <a:lstStyle/>
              <a:p>
                <a:r>
                  <a:rPr lang="en-US">
                    <a:noFill/>
                  </a:rPr>
                  <a:t> </a:t>
                </a:r>
              </a:p>
            </p:txBody>
          </p:sp>
        </mc:Fallback>
      </mc:AlternateContent>
      <p:sp>
        <p:nvSpPr>
          <p:cNvPr id="8" name="TextBox 7"/>
          <p:cNvSpPr txBox="1"/>
          <p:nvPr/>
        </p:nvSpPr>
        <p:spPr>
          <a:xfrm>
            <a:off x="1746503" y="3965448"/>
            <a:ext cx="8822159" cy="400110"/>
          </a:xfrm>
          <a:prstGeom prst="rect">
            <a:avLst/>
          </a:prstGeom>
          <a:noFill/>
        </p:spPr>
        <p:txBody>
          <a:bodyPr wrap="none" rtlCol="0">
            <a:spAutoFit/>
          </a:bodyPr>
          <a:lstStyle/>
          <a:p>
            <a:r>
              <a:rPr lang="en-US" sz="2000" dirty="0"/>
              <a:t>Probability of peak flow exceeding 2000 m</a:t>
            </a:r>
            <a:r>
              <a:rPr lang="en-US" sz="2000" baseline="30000" dirty="0"/>
              <a:t>3</a:t>
            </a:r>
            <a:r>
              <a:rPr lang="en-US" sz="2000" dirty="0"/>
              <a:t> s</a:t>
            </a:r>
            <a:r>
              <a:rPr lang="en-US" sz="2000" baseline="30000" dirty="0"/>
              <a:t>-1</a:t>
            </a:r>
            <a:r>
              <a:rPr lang="en-US" sz="2000" dirty="0"/>
              <a:t> every year for n consecutive years:</a:t>
            </a:r>
          </a:p>
        </p:txBody>
      </p:sp>
      <mc:AlternateContent xmlns:mc="http://schemas.openxmlformats.org/markup-compatibility/2006" xmlns:a14="http://schemas.microsoft.com/office/drawing/2010/main">
        <mc:Choice Requires="a14">
          <p:sp>
            <p:nvSpPr>
              <p:cNvPr id="9" name="Rectangle 8"/>
              <p:cNvSpPr/>
              <p:nvPr/>
            </p:nvSpPr>
            <p:spPr>
              <a:xfrm>
                <a:off x="2807550" y="4512516"/>
                <a:ext cx="91095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𝐸</m:t>
                              </m:r>
                            </m:sub>
                          </m:sSub>
                        </m:e>
                        <m:sup>
                          <m:r>
                            <a:rPr lang="en-US" sz="2000" b="0" i="1" smtClean="0">
                              <a:latin typeface="Cambria Math" panose="02040503050406030204" pitchFamily="18" charset="0"/>
                            </a:rPr>
                            <m:t>𝑛</m:t>
                          </m:r>
                        </m:sup>
                      </m:sSup>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807550" y="4512516"/>
                <a:ext cx="910955" cy="400110"/>
              </a:xfrm>
              <a:prstGeom prst="rect">
                <a:avLst/>
              </a:prstGeom>
              <a:blipFill rotWithShape="0">
                <a:blip r:embed="rId4"/>
                <a:stretch>
                  <a:fillRect/>
                </a:stretch>
              </a:blipFill>
            </p:spPr>
            <p:txBody>
              <a:bodyPr/>
              <a:lstStyle/>
              <a:p>
                <a:r>
                  <a:rPr lang="en-US">
                    <a:noFill/>
                  </a:rPr>
                  <a:t> </a:t>
                </a:r>
              </a:p>
            </p:txBody>
          </p:sp>
        </mc:Fallback>
      </mc:AlternateContent>
      <p:sp>
        <p:nvSpPr>
          <p:cNvPr id="3" name="Rectangle 2"/>
          <p:cNvSpPr/>
          <p:nvPr/>
        </p:nvSpPr>
        <p:spPr>
          <a:xfrm>
            <a:off x="7542577" y="1856232"/>
            <a:ext cx="3026085" cy="461665"/>
          </a:xfrm>
          <a:prstGeom prst="rect">
            <a:avLst/>
          </a:prstGeom>
        </p:spPr>
        <p:txBody>
          <a:bodyPr wrap="none">
            <a:spAutoFit/>
          </a:bodyPr>
          <a:lstStyle/>
          <a:p>
            <a:r>
              <a:rPr lang="en-US" sz="2400" dirty="0"/>
              <a:t>(100 </a:t>
            </a:r>
            <a:r>
              <a:rPr lang="en-US" sz="2400" dirty="0" err="1"/>
              <a:t>yr</a:t>
            </a:r>
            <a:r>
              <a:rPr lang="en-US" sz="2400" dirty="0"/>
              <a:t> return interval)</a:t>
            </a:r>
          </a:p>
        </p:txBody>
      </p:sp>
      <p:sp>
        <p:nvSpPr>
          <p:cNvPr id="10" name="Rectangle 9"/>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28</a:t>
            </a:r>
          </a:p>
        </p:txBody>
      </p:sp>
    </p:spTree>
    <p:extLst>
      <p:ext uri="{BB962C8B-B14F-4D97-AF65-F5344CB8AC3E}">
        <p14:creationId xmlns:p14="http://schemas.microsoft.com/office/powerpoint/2010/main" val="394326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Flood frequency curves: typical risk assessment</a:t>
            </a:r>
          </a:p>
        </p:txBody>
      </p:sp>
      <mc:AlternateContent xmlns:mc="http://schemas.openxmlformats.org/markup-compatibility/2006" xmlns:a14="http://schemas.microsoft.com/office/drawing/2010/main">
        <mc:Choice Requires="a14">
          <p:sp>
            <p:nvSpPr>
              <p:cNvPr id="5" name="TextBox 4"/>
              <p:cNvSpPr txBox="1"/>
              <p:nvPr/>
            </p:nvSpPr>
            <p:spPr>
              <a:xfrm>
                <a:off x="1746504" y="1856232"/>
                <a:ext cx="5070171"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𝑄</m:t>
                    </m:r>
                    <m:r>
                      <a:rPr lang="en-US" sz="2400" b="0" i="1" smtClean="0">
                        <a:latin typeface="Cambria Math" panose="02040503050406030204" pitchFamily="18" charset="0"/>
                      </a:rPr>
                      <m:t>=2000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m</m:t>
                        </m:r>
                      </m:e>
                      <m:sup>
                        <m:r>
                          <a:rPr lang="en-US" sz="2400" b="0" i="0" smtClean="0">
                            <a:latin typeface="Cambria Math" panose="02040503050406030204" pitchFamily="18" charset="0"/>
                          </a:rPr>
                          <m:t>3</m:t>
                        </m:r>
                      </m:sup>
                    </m:sSup>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s</m:t>
                        </m:r>
                      </m:e>
                      <m:sup>
                        <m:r>
                          <a:rPr lang="en-US" sz="2400" b="0" i="0" smtClean="0">
                            <a:latin typeface="Cambria Math" panose="02040503050406030204" pitchFamily="18" charset="0"/>
                          </a:rPr>
                          <m:t>−1</m:t>
                        </m:r>
                      </m:sup>
                    </m:sSup>
                  </m:oMath>
                </a14:m>
                <a:r>
                  <a:rPr lang="en-US" sz="2400" b="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𝐸</m:t>
                        </m:r>
                      </m:sub>
                    </m:sSub>
                    <m:r>
                      <a:rPr lang="en-US" sz="2400" b="0" i="1" smtClean="0">
                        <a:latin typeface="Cambria Math" panose="02040503050406030204" pitchFamily="18" charset="0"/>
                      </a:rPr>
                      <m:t>=0.01</m:t>
                    </m:r>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746504" y="1856232"/>
                <a:ext cx="5070171" cy="461665"/>
              </a:xfrm>
              <a:prstGeom prst="rect">
                <a:avLst/>
              </a:prstGeom>
              <a:blipFill>
                <a:blip r:embed="rId2"/>
                <a:stretch>
                  <a:fillRect l="-842" b="-13333"/>
                </a:stretch>
              </a:blipFill>
            </p:spPr>
            <p:txBody>
              <a:bodyPr/>
              <a:lstStyle/>
              <a:p>
                <a:r>
                  <a:rPr lang="en-US">
                    <a:noFill/>
                  </a:rPr>
                  <a:t> </a:t>
                </a:r>
              </a:p>
            </p:txBody>
          </p:sp>
        </mc:Fallback>
      </mc:AlternateContent>
      <p:sp>
        <p:nvSpPr>
          <p:cNvPr id="6" name="TextBox 5"/>
          <p:cNvSpPr txBox="1"/>
          <p:nvPr/>
        </p:nvSpPr>
        <p:spPr>
          <a:xfrm>
            <a:off x="1746504" y="2916936"/>
            <a:ext cx="8242256" cy="400110"/>
          </a:xfrm>
          <a:prstGeom prst="rect">
            <a:avLst/>
          </a:prstGeom>
          <a:noFill/>
        </p:spPr>
        <p:txBody>
          <a:bodyPr wrap="none" rtlCol="0">
            <a:spAutoFit/>
          </a:bodyPr>
          <a:lstStyle/>
          <a:p>
            <a:r>
              <a:rPr lang="en-US" sz="2000" dirty="0"/>
              <a:t>Probability of peak flow </a:t>
            </a:r>
            <a:r>
              <a:rPr lang="en-US" sz="2000" dirty="0">
                <a:solidFill>
                  <a:srgbClr val="FF0000"/>
                </a:solidFill>
              </a:rPr>
              <a:t>NOT</a:t>
            </a:r>
            <a:r>
              <a:rPr lang="en-US" sz="2000" dirty="0"/>
              <a:t> exceeding 2000 m</a:t>
            </a:r>
            <a:r>
              <a:rPr lang="en-US" sz="2000" baseline="30000" dirty="0"/>
              <a:t>3</a:t>
            </a:r>
            <a:r>
              <a:rPr lang="en-US" sz="2000" dirty="0"/>
              <a:t> s</a:t>
            </a:r>
            <a:r>
              <a:rPr lang="en-US" sz="2000" baseline="30000" dirty="0"/>
              <a:t>-1</a:t>
            </a:r>
            <a:r>
              <a:rPr lang="en-US" sz="2000" dirty="0"/>
              <a:t> for 2 consecutive years:</a:t>
            </a:r>
          </a:p>
        </p:txBody>
      </p:sp>
      <mc:AlternateContent xmlns:mc="http://schemas.openxmlformats.org/markup-compatibility/2006" xmlns:a14="http://schemas.microsoft.com/office/drawing/2010/main">
        <mc:Choice Requires="a14">
          <p:sp>
            <p:nvSpPr>
              <p:cNvPr id="7" name="Rectangle 6"/>
              <p:cNvSpPr/>
              <p:nvPr/>
            </p:nvSpPr>
            <p:spPr>
              <a:xfrm>
                <a:off x="2807550" y="3359479"/>
                <a:ext cx="475559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1−</m:t>
                          </m:r>
                          <m:r>
                            <a:rPr lang="en-US" sz="2000" i="1">
                              <a:latin typeface="Cambria Math" panose="02040503050406030204" pitchFamily="18" charset="0"/>
                            </a:rPr>
                            <m:t>0.01</m:t>
                          </m:r>
                        </m:e>
                      </m:d>
                      <m:d>
                        <m:dPr>
                          <m:ctrlPr>
                            <a:rPr lang="en-US" sz="2000" i="1">
                              <a:latin typeface="Cambria Math" panose="02040503050406030204" pitchFamily="18" charset="0"/>
                            </a:rPr>
                          </m:ctrlPr>
                        </m:dPr>
                        <m:e>
                          <m:r>
                            <a:rPr lang="en-US" sz="2000" b="0" i="1" smtClean="0">
                              <a:latin typeface="Cambria Math" panose="02040503050406030204" pitchFamily="18" charset="0"/>
                            </a:rPr>
                            <m:t>1−</m:t>
                          </m:r>
                          <m:r>
                            <a:rPr lang="en-US" sz="2000" i="1">
                              <a:latin typeface="Cambria Math" panose="02040503050406030204" pitchFamily="18" charset="0"/>
                            </a:rPr>
                            <m:t>0.01</m:t>
                          </m:r>
                        </m:e>
                      </m:d>
                      <m:r>
                        <a:rPr lang="en-US" sz="2000" b="0" i="0" dirty="0" smtClean="0">
                          <a:latin typeface="Cambria Math" panose="02040503050406030204" pitchFamily="18" charset="0"/>
                        </a:rPr>
                        <m:t>=</m:t>
                      </m:r>
                      <m:sSup>
                        <m:sSupPr>
                          <m:ctrlPr>
                            <a:rPr lang="en-US" sz="2000" b="0" i="1" dirty="0" smtClean="0">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0.</m:t>
                              </m:r>
                              <m:r>
                                <a:rPr lang="en-US" sz="2000" b="0" i="1" smtClean="0">
                                  <a:latin typeface="Cambria Math" panose="02040503050406030204" pitchFamily="18" charset="0"/>
                                </a:rPr>
                                <m:t>99</m:t>
                              </m:r>
                            </m:e>
                          </m:d>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=0.98</m:t>
                      </m:r>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2807550" y="3359479"/>
                <a:ext cx="4755597" cy="400110"/>
              </a:xfrm>
              <a:prstGeom prst="rect">
                <a:avLst/>
              </a:prstGeom>
              <a:blipFill rotWithShape="0">
                <a:blip r:embed="rId3"/>
                <a:stretch>
                  <a:fillRect/>
                </a:stretch>
              </a:blipFill>
            </p:spPr>
            <p:txBody>
              <a:bodyPr/>
              <a:lstStyle/>
              <a:p>
                <a:r>
                  <a:rPr lang="en-US">
                    <a:noFill/>
                  </a:rPr>
                  <a:t> </a:t>
                </a:r>
              </a:p>
            </p:txBody>
          </p:sp>
        </mc:Fallback>
      </mc:AlternateContent>
      <p:sp>
        <p:nvSpPr>
          <p:cNvPr id="8" name="TextBox 7"/>
          <p:cNvSpPr txBox="1"/>
          <p:nvPr/>
        </p:nvSpPr>
        <p:spPr>
          <a:xfrm>
            <a:off x="1746503" y="3965448"/>
            <a:ext cx="9390776" cy="400110"/>
          </a:xfrm>
          <a:prstGeom prst="rect">
            <a:avLst/>
          </a:prstGeom>
          <a:noFill/>
        </p:spPr>
        <p:txBody>
          <a:bodyPr wrap="none" rtlCol="0">
            <a:spAutoFit/>
          </a:bodyPr>
          <a:lstStyle/>
          <a:p>
            <a:r>
              <a:rPr lang="en-US" sz="2000" dirty="0"/>
              <a:t>Probability of peak flow</a:t>
            </a:r>
            <a:r>
              <a:rPr lang="en-US" sz="2000" dirty="0">
                <a:solidFill>
                  <a:srgbClr val="FF0000"/>
                </a:solidFill>
              </a:rPr>
              <a:t> NOT</a:t>
            </a:r>
            <a:r>
              <a:rPr lang="en-US" sz="2000" dirty="0"/>
              <a:t> exceeding 2000 m</a:t>
            </a:r>
            <a:r>
              <a:rPr lang="en-US" sz="2000" baseline="30000" dirty="0"/>
              <a:t>3</a:t>
            </a:r>
            <a:r>
              <a:rPr lang="en-US" sz="2000" dirty="0"/>
              <a:t> s</a:t>
            </a:r>
            <a:r>
              <a:rPr lang="en-US" sz="2000" baseline="30000" dirty="0"/>
              <a:t>-1</a:t>
            </a:r>
            <a:r>
              <a:rPr lang="en-US" sz="2000" dirty="0"/>
              <a:t> every year for n consecutive years:</a:t>
            </a:r>
          </a:p>
        </p:txBody>
      </p:sp>
      <mc:AlternateContent xmlns:mc="http://schemas.openxmlformats.org/markup-compatibility/2006" xmlns:a14="http://schemas.microsoft.com/office/drawing/2010/main">
        <mc:Choice Requires="a14">
          <p:sp>
            <p:nvSpPr>
              <p:cNvPr id="9" name="Rectangle 8"/>
              <p:cNvSpPr/>
              <p:nvPr/>
            </p:nvSpPr>
            <p:spPr>
              <a:xfrm>
                <a:off x="2807550" y="4512516"/>
                <a:ext cx="230717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i="1" smtClean="0">
                                  <a:latin typeface="Cambria Math" panose="02040503050406030204" pitchFamily="18" charset="0"/>
                                </a:rPr>
                              </m:ctrlPr>
                            </m:dPr>
                            <m:e>
                              <m:r>
                                <a:rPr lang="en-US" sz="2000" b="0" i="1" smtClean="0">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𝐸</m:t>
                                  </m:r>
                                </m:sub>
                              </m:sSub>
                            </m:e>
                          </m:d>
                        </m:e>
                        <m:sup>
                          <m:r>
                            <a:rPr lang="en-US" sz="2000" b="0" i="1" smtClean="0">
                              <a:latin typeface="Cambria Math" panose="02040503050406030204" pitchFamily="18" charset="0"/>
                            </a:rPr>
                            <m:t>𝑛</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𝐶</m:t>
                              </m:r>
                            </m:sub>
                          </m:sSub>
                        </m:e>
                        <m:sup>
                          <m:r>
                            <a:rPr lang="en-US" sz="2000" b="0" i="1" smtClean="0">
                              <a:latin typeface="Cambria Math" panose="02040503050406030204" pitchFamily="18" charset="0"/>
                            </a:rPr>
                            <m:t>𝑛</m:t>
                          </m:r>
                        </m:sup>
                      </m:sSup>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807550" y="4512516"/>
                <a:ext cx="2307170" cy="400110"/>
              </a:xfrm>
              <a:prstGeom prst="rect">
                <a:avLst/>
              </a:prstGeom>
              <a:blipFill>
                <a:blip r:embed="rId4"/>
                <a:stretch>
                  <a:fillRect/>
                </a:stretch>
              </a:blipFill>
            </p:spPr>
            <p:txBody>
              <a:bodyPr/>
              <a:lstStyle/>
              <a:p>
                <a:r>
                  <a:rPr lang="en-US">
                    <a:noFill/>
                  </a:rPr>
                  <a:t> </a:t>
                </a:r>
              </a:p>
            </p:txBody>
          </p:sp>
        </mc:Fallback>
      </mc:AlternateContent>
      <p:sp>
        <p:nvSpPr>
          <p:cNvPr id="10" name="Rectangle 9"/>
          <p:cNvSpPr/>
          <p:nvPr/>
        </p:nvSpPr>
        <p:spPr>
          <a:xfrm>
            <a:off x="7542577" y="1856232"/>
            <a:ext cx="3026085" cy="461665"/>
          </a:xfrm>
          <a:prstGeom prst="rect">
            <a:avLst/>
          </a:prstGeom>
        </p:spPr>
        <p:txBody>
          <a:bodyPr wrap="none">
            <a:spAutoFit/>
          </a:bodyPr>
          <a:lstStyle/>
          <a:p>
            <a:r>
              <a:rPr lang="en-US" sz="2400" dirty="0"/>
              <a:t>(100 </a:t>
            </a:r>
            <a:r>
              <a:rPr lang="en-US" sz="2400" dirty="0" err="1"/>
              <a:t>yr</a:t>
            </a:r>
            <a:r>
              <a:rPr lang="en-US" sz="2400" dirty="0"/>
              <a:t> return interval)</a:t>
            </a:r>
          </a:p>
        </p:txBody>
      </p:sp>
      <p:grpSp>
        <p:nvGrpSpPr>
          <p:cNvPr id="13" name="Group 12"/>
          <p:cNvGrpSpPr/>
          <p:nvPr/>
        </p:nvGrpSpPr>
        <p:grpSpPr>
          <a:xfrm>
            <a:off x="4896465" y="4857136"/>
            <a:ext cx="3383874" cy="765448"/>
            <a:chOff x="4896465" y="4857136"/>
            <a:chExt cx="3383874" cy="765448"/>
          </a:xfrm>
        </p:grpSpPr>
        <p:sp>
          <p:nvSpPr>
            <p:cNvPr id="3" name="TextBox 2"/>
            <p:cNvSpPr txBox="1"/>
            <p:nvPr/>
          </p:nvSpPr>
          <p:spPr>
            <a:xfrm>
              <a:off x="5732206" y="5222474"/>
              <a:ext cx="2548133" cy="400110"/>
            </a:xfrm>
            <a:prstGeom prst="rect">
              <a:avLst/>
            </a:prstGeom>
            <a:noFill/>
          </p:spPr>
          <p:txBody>
            <a:bodyPr wrap="none" rtlCol="0">
              <a:spAutoFit/>
            </a:bodyPr>
            <a:lstStyle/>
            <a:p>
              <a:r>
                <a:rPr lang="en-US" sz="2000" dirty="0"/>
                <a:t>Cumulative probability</a:t>
              </a:r>
            </a:p>
          </p:txBody>
        </p:sp>
        <p:cxnSp>
          <p:nvCxnSpPr>
            <p:cNvPr id="11" name="Straight Arrow Connector 10"/>
            <p:cNvCxnSpPr/>
            <p:nvPr/>
          </p:nvCxnSpPr>
          <p:spPr>
            <a:xfrm flipH="1" flipV="1">
              <a:off x="4896465" y="4857136"/>
              <a:ext cx="835741" cy="4227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29</a:t>
            </a:r>
          </a:p>
        </p:txBody>
      </p:sp>
    </p:spTree>
    <p:extLst>
      <p:ext uri="{BB962C8B-B14F-4D97-AF65-F5344CB8AC3E}">
        <p14:creationId xmlns:p14="http://schemas.microsoft.com/office/powerpoint/2010/main" val="15096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Flood frequency curves: typical risk assessment</a:t>
            </a:r>
          </a:p>
        </p:txBody>
      </p:sp>
      <mc:AlternateContent xmlns:mc="http://schemas.openxmlformats.org/markup-compatibility/2006" xmlns:a14="http://schemas.microsoft.com/office/drawing/2010/main">
        <mc:Choice Requires="a14">
          <p:sp>
            <p:nvSpPr>
              <p:cNvPr id="5" name="TextBox 4"/>
              <p:cNvSpPr txBox="1"/>
              <p:nvPr/>
            </p:nvSpPr>
            <p:spPr>
              <a:xfrm>
                <a:off x="1746504" y="1856232"/>
                <a:ext cx="5070171"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𝑄</m:t>
                    </m:r>
                    <m:r>
                      <a:rPr lang="en-US" sz="2400" b="0" i="1" smtClean="0">
                        <a:latin typeface="Cambria Math" panose="02040503050406030204" pitchFamily="18" charset="0"/>
                      </a:rPr>
                      <m:t>=2000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m</m:t>
                        </m:r>
                      </m:e>
                      <m:sup>
                        <m:r>
                          <a:rPr lang="en-US" sz="2400" b="0" i="0" smtClean="0">
                            <a:latin typeface="Cambria Math" panose="02040503050406030204" pitchFamily="18" charset="0"/>
                          </a:rPr>
                          <m:t>3</m:t>
                        </m:r>
                      </m:sup>
                    </m:sSup>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s</m:t>
                        </m:r>
                      </m:e>
                      <m:sup>
                        <m:r>
                          <a:rPr lang="en-US" sz="2400" b="0" i="0" smtClean="0">
                            <a:latin typeface="Cambria Math" panose="02040503050406030204" pitchFamily="18" charset="0"/>
                          </a:rPr>
                          <m:t>−1</m:t>
                        </m:r>
                      </m:sup>
                    </m:sSup>
                  </m:oMath>
                </a14:m>
                <a:r>
                  <a:rPr lang="en-US" sz="2400" b="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𝐸</m:t>
                        </m:r>
                      </m:sub>
                    </m:sSub>
                    <m:r>
                      <a:rPr lang="en-US" sz="2400" b="0" i="1" smtClean="0">
                        <a:latin typeface="Cambria Math" panose="02040503050406030204" pitchFamily="18" charset="0"/>
                      </a:rPr>
                      <m:t>=0.01</m:t>
                    </m:r>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746504" y="1856232"/>
                <a:ext cx="5070171" cy="461665"/>
              </a:xfrm>
              <a:prstGeom prst="rect">
                <a:avLst/>
              </a:prstGeom>
              <a:blipFill>
                <a:blip r:embed="rId2"/>
                <a:stretch>
                  <a:fillRect l="-842" b="-13333"/>
                </a:stretch>
              </a:blipFill>
            </p:spPr>
            <p:txBody>
              <a:bodyPr/>
              <a:lstStyle/>
              <a:p>
                <a:r>
                  <a:rPr lang="en-US">
                    <a:noFill/>
                  </a:rPr>
                  <a:t> </a:t>
                </a:r>
              </a:p>
            </p:txBody>
          </p:sp>
        </mc:Fallback>
      </mc:AlternateContent>
      <p:sp>
        <p:nvSpPr>
          <p:cNvPr id="6" name="TextBox 5"/>
          <p:cNvSpPr txBox="1"/>
          <p:nvPr/>
        </p:nvSpPr>
        <p:spPr>
          <a:xfrm>
            <a:off x="1746504" y="2504955"/>
            <a:ext cx="8059450" cy="400110"/>
          </a:xfrm>
          <a:prstGeom prst="rect">
            <a:avLst/>
          </a:prstGeom>
          <a:noFill/>
        </p:spPr>
        <p:txBody>
          <a:bodyPr wrap="none" rtlCol="0">
            <a:spAutoFit/>
          </a:bodyPr>
          <a:lstStyle/>
          <a:p>
            <a:r>
              <a:rPr lang="en-US" sz="2000" dirty="0"/>
              <a:t>Probability of peak flow exceeding 2000 m</a:t>
            </a:r>
            <a:r>
              <a:rPr lang="en-US" sz="2000" baseline="30000" dirty="0"/>
              <a:t>3</a:t>
            </a:r>
            <a:r>
              <a:rPr lang="en-US" sz="2000" dirty="0"/>
              <a:t> s</a:t>
            </a:r>
            <a:r>
              <a:rPr lang="en-US" sz="2000" baseline="30000" dirty="0"/>
              <a:t>-1</a:t>
            </a:r>
            <a:r>
              <a:rPr lang="en-US" sz="2000" dirty="0"/>
              <a:t> </a:t>
            </a:r>
            <a:r>
              <a:rPr lang="en-US" sz="2000" dirty="0">
                <a:solidFill>
                  <a:srgbClr val="FF0000"/>
                </a:solidFill>
              </a:rPr>
              <a:t>at least once </a:t>
            </a:r>
            <a:r>
              <a:rPr lang="en-US" sz="2000" dirty="0"/>
              <a:t>over 75 years:</a:t>
            </a:r>
          </a:p>
        </p:txBody>
      </p:sp>
      <p:sp>
        <p:nvSpPr>
          <p:cNvPr id="8" name="TextBox 7"/>
          <p:cNvSpPr txBox="1"/>
          <p:nvPr/>
        </p:nvSpPr>
        <p:spPr>
          <a:xfrm>
            <a:off x="1746503" y="3061104"/>
            <a:ext cx="9143016" cy="400110"/>
          </a:xfrm>
          <a:prstGeom prst="rect">
            <a:avLst/>
          </a:prstGeom>
          <a:noFill/>
        </p:spPr>
        <p:txBody>
          <a:bodyPr wrap="none" rtlCol="0">
            <a:spAutoFit/>
          </a:bodyPr>
          <a:lstStyle/>
          <a:p>
            <a:r>
              <a:rPr lang="en-US" sz="2000" dirty="0"/>
              <a:t>First calculate the probability of peak flow </a:t>
            </a:r>
            <a:r>
              <a:rPr lang="en-US" sz="2000" dirty="0">
                <a:solidFill>
                  <a:srgbClr val="FF0000"/>
                </a:solidFill>
              </a:rPr>
              <a:t>NOT</a:t>
            </a:r>
            <a:r>
              <a:rPr lang="en-US" sz="2000" dirty="0"/>
              <a:t> exceeding 2000 m</a:t>
            </a:r>
            <a:r>
              <a:rPr lang="en-US" sz="2000" baseline="30000" dirty="0"/>
              <a:t>3</a:t>
            </a:r>
            <a:r>
              <a:rPr lang="en-US" sz="2000" dirty="0"/>
              <a:t> s</a:t>
            </a:r>
            <a:r>
              <a:rPr lang="en-US" sz="2000" baseline="30000" dirty="0"/>
              <a:t>-1</a:t>
            </a:r>
            <a:r>
              <a:rPr lang="en-US" sz="2000" dirty="0"/>
              <a:t> over 75 years:</a:t>
            </a:r>
          </a:p>
        </p:txBody>
      </p:sp>
      <mc:AlternateContent xmlns:mc="http://schemas.openxmlformats.org/markup-compatibility/2006" xmlns:a14="http://schemas.microsoft.com/office/drawing/2010/main">
        <mc:Choice Requires="a14">
          <p:sp>
            <p:nvSpPr>
              <p:cNvPr id="9" name="Rectangle 8"/>
              <p:cNvSpPr/>
              <p:nvPr/>
            </p:nvSpPr>
            <p:spPr>
              <a:xfrm>
                <a:off x="2807550" y="3608172"/>
                <a:ext cx="409490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i="1" smtClean="0">
                                  <a:latin typeface="Cambria Math" panose="02040503050406030204" pitchFamily="18" charset="0"/>
                                </a:rPr>
                              </m:ctrlPr>
                            </m:dPr>
                            <m:e>
                              <m:r>
                                <a:rPr lang="en-US" sz="2000" b="0" i="1" smtClean="0">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𝐸</m:t>
                                  </m:r>
                                </m:sub>
                              </m:sSub>
                            </m:e>
                          </m:d>
                        </m:e>
                        <m:sup>
                          <m:r>
                            <a:rPr lang="en-US" sz="2000" b="0" i="1" smtClean="0">
                              <a:latin typeface="Cambria Math" panose="02040503050406030204" pitchFamily="18" charset="0"/>
                            </a:rPr>
                            <m:t>𝑛</m:t>
                          </m:r>
                        </m:sup>
                      </m:sSup>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b="0" i="1" smtClean="0">
                                  <a:latin typeface="Cambria Math" panose="02040503050406030204" pitchFamily="18" charset="0"/>
                                </a:rPr>
                                <m:t>0.01</m:t>
                              </m:r>
                            </m:e>
                          </m:d>
                        </m:e>
                        <m:sup>
                          <m:r>
                            <a:rPr lang="en-US" sz="2000" b="0" i="1" smtClean="0">
                              <a:latin typeface="Cambria Math" panose="02040503050406030204" pitchFamily="18" charset="0"/>
                            </a:rPr>
                            <m:t>75</m:t>
                          </m:r>
                        </m:sup>
                      </m:sSup>
                      <m:r>
                        <a:rPr lang="en-US" sz="2000" b="0" i="1" smtClean="0">
                          <a:latin typeface="Cambria Math" panose="02040503050406030204" pitchFamily="18" charset="0"/>
                        </a:rPr>
                        <m:t>=0.47</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807550" y="3608172"/>
                <a:ext cx="4094904" cy="400110"/>
              </a:xfrm>
              <a:prstGeom prst="rect">
                <a:avLst/>
              </a:prstGeom>
              <a:blipFill rotWithShape="0">
                <a:blip r:embed="rId3"/>
                <a:stretch>
                  <a:fillRect b="-1515"/>
                </a:stretch>
              </a:blipFill>
            </p:spPr>
            <p:txBody>
              <a:bodyPr/>
              <a:lstStyle/>
              <a:p>
                <a:r>
                  <a:rPr lang="en-US">
                    <a:noFill/>
                  </a:rPr>
                  <a:t> </a:t>
                </a:r>
              </a:p>
            </p:txBody>
          </p:sp>
        </mc:Fallback>
      </mc:AlternateContent>
      <p:sp>
        <p:nvSpPr>
          <p:cNvPr id="10" name="Rectangle 9"/>
          <p:cNvSpPr/>
          <p:nvPr/>
        </p:nvSpPr>
        <p:spPr>
          <a:xfrm>
            <a:off x="7542577" y="1856232"/>
            <a:ext cx="3026085" cy="461665"/>
          </a:xfrm>
          <a:prstGeom prst="rect">
            <a:avLst/>
          </a:prstGeom>
        </p:spPr>
        <p:txBody>
          <a:bodyPr wrap="none">
            <a:spAutoFit/>
          </a:bodyPr>
          <a:lstStyle/>
          <a:p>
            <a:r>
              <a:rPr lang="en-US" sz="2400" dirty="0"/>
              <a:t>(100 </a:t>
            </a:r>
            <a:r>
              <a:rPr lang="en-US" sz="2400" dirty="0" err="1"/>
              <a:t>yr</a:t>
            </a:r>
            <a:r>
              <a:rPr lang="en-US" sz="2400" dirty="0"/>
              <a:t> return interval)</a:t>
            </a:r>
          </a:p>
        </p:txBody>
      </p:sp>
      <p:sp>
        <p:nvSpPr>
          <p:cNvPr id="11" name="TextBox 10"/>
          <p:cNvSpPr txBox="1"/>
          <p:nvPr/>
        </p:nvSpPr>
        <p:spPr>
          <a:xfrm>
            <a:off x="1746503" y="4058591"/>
            <a:ext cx="8115042" cy="707886"/>
          </a:xfrm>
          <a:prstGeom prst="rect">
            <a:avLst/>
          </a:prstGeom>
          <a:noFill/>
        </p:spPr>
        <p:txBody>
          <a:bodyPr wrap="none" rtlCol="0">
            <a:spAutoFit/>
          </a:bodyPr>
          <a:lstStyle/>
          <a:p>
            <a:r>
              <a:rPr lang="en-US" sz="2000" dirty="0"/>
              <a:t>Then subtract from one to get the probability of at least one flow exceeding </a:t>
            </a:r>
          </a:p>
          <a:p>
            <a:r>
              <a:rPr lang="en-US" sz="2000" dirty="0"/>
              <a:t>2000 m</a:t>
            </a:r>
            <a:r>
              <a:rPr lang="en-US" sz="2000" baseline="30000" dirty="0"/>
              <a:t>3</a:t>
            </a:r>
            <a:r>
              <a:rPr lang="en-US" sz="2000" dirty="0"/>
              <a:t> s</a:t>
            </a:r>
            <a:r>
              <a:rPr lang="en-US" sz="2000" baseline="30000" dirty="0"/>
              <a:t>-1</a:t>
            </a:r>
            <a:r>
              <a:rPr lang="en-US" sz="2000" dirty="0"/>
              <a:t> over 75 years:</a:t>
            </a:r>
          </a:p>
        </p:txBody>
      </p:sp>
      <mc:AlternateContent xmlns:mc="http://schemas.openxmlformats.org/markup-compatibility/2006" xmlns:a14="http://schemas.microsoft.com/office/drawing/2010/main">
        <mc:Choice Requires="a14">
          <p:sp>
            <p:nvSpPr>
              <p:cNvPr id="12" name="Rectangle 11"/>
              <p:cNvSpPr/>
              <p:nvPr/>
            </p:nvSpPr>
            <p:spPr>
              <a:xfrm>
                <a:off x="2807550" y="4834420"/>
                <a:ext cx="225164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=1−0.47=0.53</m:t>
                      </m:r>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2807550" y="4834420"/>
                <a:ext cx="2251642" cy="400110"/>
              </a:xfrm>
              <a:prstGeom prst="rect">
                <a:avLst/>
              </a:prstGeom>
              <a:blipFill rotWithShape="0">
                <a:blip r:embed="rId4"/>
                <a:stretch>
                  <a:fillRect/>
                </a:stretch>
              </a:blipFill>
            </p:spPr>
            <p:txBody>
              <a:bodyPr/>
              <a:lstStyle/>
              <a:p>
                <a:r>
                  <a:rPr lang="en-US">
                    <a:noFill/>
                  </a:rPr>
                  <a:t> </a:t>
                </a:r>
              </a:p>
            </p:txBody>
          </p:sp>
        </mc:Fallback>
      </mc:AlternateContent>
      <p:sp>
        <p:nvSpPr>
          <p:cNvPr id="13" name="TextBox 12"/>
          <p:cNvSpPr txBox="1"/>
          <p:nvPr/>
        </p:nvSpPr>
        <p:spPr>
          <a:xfrm>
            <a:off x="1746503" y="5313545"/>
            <a:ext cx="9490868" cy="400110"/>
          </a:xfrm>
          <a:prstGeom prst="rect">
            <a:avLst/>
          </a:prstGeom>
          <a:noFill/>
        </p:spPr>
        <p:txBody>
          <a:bodyPr wrap="none" rtlCol="0">
            <a:spAutoFit/>
          </a:bodyPr>
          <a:lstStyle/>
          <a:p>
            <a:r>
              <a:rPr lang="en-US" sz="2000" dirty="0"/>
              <a:t>Overall, the equation for finding the probability of at least one exceedance over n years is:</a:t>
            </a:r>
          </a:p>
        </p:txBody>
      </p:sp>
      <mc:AlternateContent xmlns:mc="http://schemas.openxmlformats.org/markup-compatibility/2006" xmlns:a14="http://schemas.microsoft.com/office/drawing/2010/main">
        <mc:Choice Requires="a14">
          <p:sp>
            <p:nvSpPr>
              <p:cNvPr id="14" name="Rectangle 13"/>
              <p:cNvSpPr/>
              <p:nvPr/>
            </p:nvSpPr>
            <p:spPr>
              <a:xfrm>
                <a:off x="2760145" y="5792670"/>
                <a:ext cx="32823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𝐸</m:t>
                                  </m:r>
                                </m:sub>
                              </m:sSub>
                            </m:e>
                          </m:d>
                        </m:e>
                        <m:sup>
                          <m:r>
                            <a:rPr lang="en-US" sz="2000" b="0" i="1" smtClean="0">
                              <a:latin typeface="Cambria Math" panose="02040503050406030204" pitchFamily="18" charset="0"/>
                            </a:rPr>
                            <m:t>𝑛</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b="0" i="1" smtClean="0">
                                  <a:latin typeface="Cambria Math" panose="02040503050406030204" pitchFamily="18" charset="0"/>
                                </a:rPr>
                                <m:t>𝐶</m:t>
                              </m:r>
                            </m:sub>
                          </m:sSub>
                        </m:e>
                        <m:sup>
                          <m:r>
                            <a:rPr lang="en-US" sz="2000" i="1">
                              <a:latin typeface="Cambria Math" panose="02040503050406030204" pitchFamily="18" charset="0"/>
                            </a:rPr>
                            <m:t>𝑛</m:t>
                          </m:r>
                        </m:sup>
                      </m:sSup>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2760145" y="5792670"/>
                <a:ext cx="3282309" cy="400110"/>
              </a:xfrm>
              <a:prstGeom prst="rect">
                <a:avLst/>
              </a:prstGeom>
              <a:blipFill>
                <a:blip r:embed="rId5"/>
                <a:stretch>
                  <a:fillRect/>
                </a:stretch>
              </a:blipFill>
            </p:spPr>
            <p:txBody>
              <a:bodyPr/>
              <a:lstStyle/>
              <a:p>
                <a:r>
                  <a:rPr lang="en-US">
                    <a:noFill/>
                  </a:rPr>
                  <a:t> </a:t>
                </a:r>
              </a:p>
            </p:txBody>
          </p:sp>
        </mc:Fallback>
      </mc:AlternateContent>
      <p:sp>
        <p:nvSpPr>
          <p:cNvPr id="15" name="Rectangle 14"/>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p>
        </p:txBody>
      </p:sp>
    </p:spTree>
    <p:extLst>
      <p:ext uri="{BB962C8B-B14F-4D97-AF65-F5344CB8AC3E}">
        <p14:creationId xmlns:p14="http://schemas.microsoft.com/office/powerpoint/2010/main" val="113630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915660-1087-4F1B-BFB0-AD69D34AE989}"/>
              </a:ext>
            </a:extLst>
          </p:cNvPr>
          <p:cNvSpPr/>
          <p:nvPr/>
        </p:nvSpPr>
        <p:spPr>
          <a:xfrm>
            <a:off x="1806388" y="1239656"/>
            <a:ext cx="8579223" cy="515022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Possible space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30AFEF-41CD-4506-8CD2-DF4E5A020B38}"/>
                  </a:ext>
                </a:extLst>
              </p:cNvPr>
              <p:cNvSpPr txBox="1"/>
              <p:nvPr/>
            </p:nvSpPr>
            <p:spPr>
              <a:xfrm>
                <a:off x="3631474" y="274417"/>
                <a:ext cx="3666966" cy="413511"/>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oMath>
                </a14:m>
                <a:r>
                  <a:rPr lang="en-US" sz="2000" b="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,2</m:t>
                        </m:r>
                      </m:sub>
                    </m:sSub>
                    <m:r>
                      <a:rPr lang="en-US" sz="2000" i="1" smtClean="0">
                        <a:latin typeface="Cambria Math" panose="02040503050406030204" pitchFamily="18" charset="0"/>
                        <a:ea typeface="Cambria Math" panose="02040503050406030204" pitchFamily="18" charset="0"/>
                      </a:rPr>
                      <m:t>⋃</m:t>
                    </m:r>
                    <m:r>
                      <m:rPr>
                        <m:nor/>
                      </m:rPr>
                      <a:rPr lang="en-US" sz="2000" b="0" dirty="0"/>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,3</m:t>
                        </m:r>
                      </m:sub>
                    </m:sSub>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b="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,4</m:t>
                        </m:r>
                      </m:sub>
                    </m:sSub>
                    <m:r>
                      <a:rPr lang="en-US" sz="2000" b="0" i="1" smtClean="0">
                        <a:latin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m:t>
                    </m:r>
                    <m:r>
                      <m:rPr>
                        <m:nor/>
                      </m:rPr>
                      <a:rPr lang="en-US" sz="2000" b="0" dirty="0"/>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𝑛</m:t>
                        </m:r>
                      </m:sub>
                    </m:sSub>
                  </m:oMath>
                </a14:m>
                <a:endParaRPr lang="en-US" sz="2000" dirty="0"/>
              </a:p>
            </p:txBody>
          </p:sp>
        </mc:Choice>
        <mc:Fallback xmlns="">
          <p:sp>
            <p:nvSpPr>
              <p:cNvPr id="10" name="TextBox 9">
                <a:extLst>
                  <a:ext uri="{FF2B5EF4-FFF2-40B4-BE49-F238E27FC236}">
                    <a16:creationId xmlns:a16="http://schemas.microsoft.com/office/drawing/2014/main" id="{ED30AFEF-41CD-4506-8CD2-DF4E5A020B38}"/>
                  </a:ext>
                </a:extLst>
              </p:cNvPr>
              <p:cNvSpPr txBox="1">
                <a:spLocks noRot="1" noChangeAspect="1" noMove="1" noResize="1" noEditPoints="1" noAdjustHandles="1" noChangeArrowheads="1" noChangeShapeType="1" noTextEdit="1"/>
              </p:cNvSpPr>
              <p:nvPr/>
            </p:nvSpPr>
            <p:spPr>
              <a:xfrm>
                <a:off x="3631474" y="274417"/>
                <a:ext cx="3666966" cy="4135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FAABFEE4-A337-4A21-85D2-9CAC5C0BA062}"/>
                  </a:ext>
                </a:extLst>
              </p:cNvPr>
              <p:cNvSpPr/>
              <p:nvPr/>
            </p:nvSpPr>
            <p:spPr>
              <a:xfrm>
                <a:off x="3206931" y="2877251"/>
                <a:ext cx="2092151" cy="6662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Year 1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𝐸</m:t>
                        </m:r>
                      </m:sub>
                    </m:sSub>
                  </m:oMath>
                </a14:m>
                <a:endParaRPr lang="en-US" dirty="0">
                  <a:solidFill>
                    <a:schemeClr val="tx1"/>
                  </a:solidFill>
                </a:endParaRPr>
              </a:p>
            </p:txBody>
          </p:sp>
        </mc:Choice>
        <mc:Fallback xmlns="">
          <p:sp>
            <p:nvSpPr>
              <p:cNvPr id="2" name="Oval 1">
                <a:extLst>
                  <a:ext uri="{FF2B5EF4-FFF2-40B4-BE49-F238E27FC236}">
                    <a16:creationId xmlns:a16="http://schemas.microsoft.com/office/drawing/2014/main" id="{FAABFEE4-A337-4A21-85D2-9CAC5C0BA062}"/>
                  </a:ext>
                </a:extLst>
              </p:cNvPr>
              <p:cNvSpPr>
                <a:spLocks noRot="1" noChangeAspect="1" noMove="1" noResize="1" noEditPoints="1" noAdjustHandles="1" noChangeArrowheads="1" noChangeShapeType="1" noTextEdit="1"/>
              </p:cNvSpPr>
              <p:nvPr/>
            </p:nvSpPr>
            <p:spPr>
              <a:xfrm>
                <a:off x="3206931" y="2877251"/>
                <a:ext cx="2092151" cy="666205"/>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val 2">
                <a:extLst>
                  <a:ext uri="{FF2B5EF4-FFF2-40B4-BE49-F238E27FC236}">
                    <a16:creationId xmlns:a16="http://schemas.microsoft.com/office/drawing/2014/main" id="{3C5AA9DE-7768-4077-8892-7E4C1DCC477A}"/>
                  </a:ext>
                </a:extLst>
              </p:cNvPr>
              <p:cNvSpPr/>
              <p:nvPr/>
            </p:nvSpPr>
            <p:spPr>
              <a:xfrm rot="19716318">
                <a:off x="5944910" y="2381086"/>
                <a:ext cx="2092151" cy="6662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Year 2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𝐸</m:t>
                        </m:r>
                      </m:sub>
                    </m:sSub>
                  </m:oMath>
                </a14:m>
                <a:endParaRPr lang="en-US" dirty="0">
                  <a:solidFill>
                    <a:schemeClr val="tx1"/>
                  </a:solidFill>
                </a:endParaRPr>
              </a:p>
            </p:txBody>
          </p:sp>
        </mc:Choice>
        <mc:Fallback xmlns="">
          <p:sp>
            <p:nvSpPr>
              <p:cNvPr id="3" name="Oval 2">
                <a:extLst>
                  <a:ext uri="{FF2B5EF4-FFF2-40B4-BE49-F238E27FC236}">
                    <a16:creationId xmlns:a16="http://schemas.microsoft.com/office/drawing/2014/main" id="{3C5AA9DE-7768-4077-8892-7E4C1DCC477A}"/>
                  </a:ext>
                </a:extLst>
              </p:cNvPr>
              <p:cNvSpPr>
                <a:spLocks noRot="1" noChangeAspect="1" noMove="1" noResize="1" noEditPoints="1" noAdjustHandles="1" noChangeArrowheads="1" noChangeShapeType="1" noTextEdit="1"/>
              </p:cNvSpPr>
              <p:nvPr/>
            </p:nvSpPr>
            <p:spPr>
              <a:xfrm rot="19716318">
                <a:off x="5944910" y="2381086"/>
                <a:ext cx="2092151" cy="666205"/>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A86FDD1-9ED5-4887-9C34-68C40F053EC8}"/>
                  </a:ext>
                </a:extLst>
              </p:cNvPr>
              <p:cNvSpPr/>
              <p:nvPr/>
            </p:nvSpPr>
            <p:spPr>
              <a:xfrm rot="5400000">
                <a:off x="4565732" y="4256429"/>
                <a:ext cx="2092151" cy="6662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Year 3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𝐸</m:t>
                        </m:r>
                      </m:sub>
                    </m:sSub>
                  </m:oMath>
                </a14:m>
                <a:endParaRPr lang="en-US" dirty="0">
                  <a:solidFill>
                    <a:schemeClr val="tx1"/>
                  </a:solidFill>
                </a:endParaRPr>
              </a:p>
            </p:txBody>
          </p:sp>
        </mc:Choice>
        <mc:Fallback xmlns="">
          <p:sp>
            <p:nvSpPr>
              <p:cNvPr id="6" name="Oval 5">
                <a:extLst>
                  <a:ext uri="{FF2B5EF4-FFF2-40B4-BE49-F238E27FC236}">
                    <a16:creationId xmlns:a16="http://schemas.microsoft.com/office/drawing/2014/main" id="{7A86FDD1-9ED5-4887-9C34-68C40F053EC8}"/>
                  </a:ext>
                </a:extLst>
              </p:cNvPr>
              <p:cNvSpPr>
                <a:spLocks noRot="1" noChangeAspect="1" noMove="1" noResize="1" noEditPoints="1" noAdjustHandles="1" noChangeArrowheads="1" noChangeShapeType="1" noTextEdit="1"/>
              </p:cNvSpPr>
              <p:nvPr/>
            </p:nvSpPr>
            <p:spPr>
              <a:xfrm rot="5400000">
                <a:off x="4565732" y="4256429"/>
                <a:ext cx="2092151" cy="666205"/>
              </a:xfrm>
              <a:prstGeom prst="ellipse">
                <a:avLst/>
              </a:prstGeom>
              <a:blipFill>
                <a:blip r:embed="rId5"/>
                <a:stretch>
                  <a:fillRect/>
                </a:stretch>
              </a:blipFill>
            </p:spPr>
            <p:txBody>
              <a:bodyPr/>
              <a:lstStyle/>
              <a:p>
                <a:r>
                  <a:rPr lang="en-US">
                    <a:noFill/>
                  </a:rPr>
                  <a:t> </a:t>
                </a:r>
              </a:p>
            </p:txBody>
          </p:sp>
        </mc:Fallback>
      </mc:AlternateContent>
      <p:sp>
        <p:nvSpPr>
          <p:cNvPr id="5" name="&quot;Not Allowed&quot; Symbol 4">
            <a:extLst>
              <a:ext uri="{FF2B5EF4-FFF2-40B4-BE49-F238E27FC236}">
                <a16:creationId xmlns:a16="http://schemas.microsoft.com/office/drawing/2014/main" id="{FC7DC0E5-F756-465F-988B-7B224646AA9A}"/>
              </a:ext>
            </a:extLst>
          </p:cNvPr>
          <p:cNvSpPr/>
          <p:nvPr/>
        </p:nvSpPr>
        <p:spPr>
          <a:xfrm>
            <a:off x="3631474" y="1884919"/>
            <a:ext cx="4114800" cy="3307980"/>
          </a:xfrm>
          <a:prstGeom prst="noSmoking">
            <a:avLst>
              <a:gd name="adj" fmla="val 531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9232187-D3B7-4A8B-B98B-F21B8F7FB250}"/>
                  </a:ext>
                </a:extLst>
              </p:cNvPr>
              <p:cNvSpPr txBox="1"/>
              <p:nvPr/>
            </p:nvSpPr>
            <p:spPr>
              <a:xfrm>
                <a:off x="1653166" y="287818"/>
                <a:ext cx="155376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=0.01</m:t>
                      </m:r>
                    </m:oMath>
                  </m:oMathPara>
                </a14:m>
                <a:endParaRPr lang="en-US" sz="2000" dirty="0"/>
              </a:p>
            </p:txBody>
          </p:sp>
        </mc:Choice>
        <mc:Fallback xmlns="">
          <p:sp>
            <p:nvSpPr>
              <p:cNvPr id="9" name="TextBox 8">
                <a:extLst>
                  <a:ext uri="{FF2B5EF4-FFF2-40B4-BE49-F238E27FC236}">
                    <a16:creationId xmlns:a16="http://schemas.microsoft.com/office/drawing/2014/main" id="{49232187-D3B7-4A8B-B98B-F21B8F7FB250}"/>
                  </a:ext>
                </a:extLst>
              </p:cNvPr>
              <p:cNvSpPr txBox="1">
                <a:spLocks noRot="1" noChangeAspect="1" noMove="1" noResize="1" noEditPoints="1" noAdjustHandles="1" noChangeArrowheads="1" noChangeShapeType="1" noTextEdit="1"/>
              </p:cNvSpPr>
              <p:nvPr/>
            </p:nvSpPr>
            <p:spPr>
              <a:xfrm>
                <a:off x="1653166" y="287818"/>
                <a:ext cx="1553765"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2ABF3BE-330D-4916-83BE-A54E8604FC6F}"/>
                  </a:ext>
                </a:extLst>
              </p:cNvPr>
              <p:cNvSpPr txBox="1"/>
              <p:nvPr/>
            </p:nvSpPr>
            <p:spPr>
              <a:xfrm>
                <a:off x="7298440" y="21559"/>
                <a:ext cx="2024657" cy="9326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𝑖</m:t>
                              </m:r>
                            </m:sub>
                          </m:sSub>
                        </m:e>
                      </m:nary>
                      <m:r>
                        <a:rPr lang="en-US" sz="2000" b="0" i="1" smtClean="0">
                          <a:latin typeface="Cambria Math" panose="02040503050406030204" pitchFamily="18" charset="0"/>
                        </a:rPr>
                        <m:t>=</m:t>
                      </m:r>
                      <m:r>
                        <a:rPr lang="en-US" sz="2000" b="0" i="1" smtClean="0">
                          <a:latin typeface="Cambria Math" panose="02040503050406030204" pitchFamily="18" charset="0"/>
                        </a:rPr>
                        <m:t>𝑛</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sub>
                      </m:sSub>
                    </m:oMath>
                  </m:oMathPara>
                </a14:m>
                <a:endParaRPr lang="en-US" sz="2000" dirty="0"/>
              </a:p>
            </p:txBody>
          </p:sp>
        </mc:Choice>
        <mc:Fallback xmlns="">
          <p:sp>
            <p:nvSpPr>
              <p:cNvPr id="8" name="TextBox 7">
                <a:extLst>
                  <a:ext uri="{FF2B5EF4-FFF2-40B4-BE49-F238E27FC236}">
                    <a16:creationId xmlns:a16="http://schemas.microsoft.com/office/drawing/2014/main" id="{F2ABF3BE-330D-4916-83BE-A54E8604FC6F}"/>
                  </a:ext>
                </a:extLst>
              </p:cNvPr>
              <p:cNvSpPr txBox="1">
                <a:spLocks noRot="1" noChangeAspect="1" noMove="1" noResize="1" noEditPoints="1" noAdjustHandles="1" noChangeArrowheads="1" noChangeShapeType="1" noTextEdit="1"/>
              </p:cNvSpPr>
              <p:nvPr/>
            </p:nvSpPr>
            <p:spPr>
              <a:xfrm>
                <a:off x="7298440" y="21559"/>
                <a:ext cx="2024657" cy="932628"/>
              </a:xfrm>
              <a:prstGeom prst="rect">
                <a:avLst/>
              </a:prstGeom>
              <a:blipFill>
                <a:blip r:embed="rId7"/>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17E1D57-6BB3-4770-A5D8-E6D884840694}"/>
              </a:ext>
            </a:extLst>
          </p:cNvPr>
          <p:cNvSpPr txBox="1"/>
          <p:nvPr/>
        </p:nvSpPr>
        <p:spPr>
          <a:xfrm>
            <a:off x="1806388" y="855596"/>
            <a:ext cx="8980000" cy="400110"/>
          </a:xfrm>
          <a:prstGeom prst="rect">
            <a:avLst/>
          </a:prstGeom>
          <a:noFill/>
        </p:spPr>
        <p:txBody>
          <a:bodyPr wrap="square">
            <a:spAutoFit/>
          </a:bodyPr>
          <a:lstStyle/>
          <a:p>
            <a:r>
              <a:rPr lang="en-US" sz="2000" dirty="0"/>
              <a:t>What is the probability of this event being exceeded at least once in n years?</a:t>
            </a:r>
          </a:p>
        </p:txBody>
      </p:sp>
    </p:spTree>
    <p:extLst>
      <p:ext uri="{BB962C8B-B14F-4D97-AF65-F5344CB8AC3E}">
        <p14:creationId xmlns:p14="http://schemas.microsoft.com/office/powerpoint/2010/main" val="76690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2" grpId="0" animBg="1"/>
      <p:bldP spid="3" grpId="0" animBg="1"/>
      <p:bldP spid="6" grpId="0" animBg="1"/>
      <p:bldP spid="5"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30AFEF-41CD-4506-8CD2-DF4E5A020B38}"/>
                  </a:ext>
                </a:extLst>
              </p:cNvPr>
              <p:cNvSpPr txBox="1"/>
              <p:nvPr/>
            </p:nvSpPr>
            <p:spPr>
              <a:xfrm>
                <a:off x="3631474" y="274417"/>
                <a:ext cx="3666966" cy="413511"/>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oMath>
                </a14:m>
                <a:r>
                  <a:rPr lang="en-US" sz="2000" b="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,2</m:t>
                        </m:r>
                      </m:sub>
                    </m:sSub>
                    <m:r>
                      <a:rPr lang="en-US" sz="2000" i="1" smtClean="0">
                        <a:latin typeface="Cambria Math" panose="02040503050406030204" pitchFamily="18" charset="0"/>
                        <a:ea typeface="Cambria Math" panose="02040503050406030204" pitchFamily="18" charset="0"/>
                      </a:rPr>
                      <m:t>⋃</m:t>
                    </m:r>
                    <m:r>
                      <m:rPr>
                        <m:nor/>
                      </m:rPr>
                      <a:rPr lang="en-US" sz="2000" b="0" dirty="0"/>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,3</m:t>
                        </m:r>
                      </m:sub>
                    </m:sSub>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b="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,4</m:t>
                        </m:r>
                      </m:sub>
                    </m:sSub>
                    <m:r>
                      <a:rPr lang="en-US" sz="2000" b="0" i="1" smtClean="0">
                        <a:latin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m:t>
                    </m:r>
                    <m:r>
                      <m:rPr>
                        <m:nor/>
                      </m:rPr>
                      <a:rPr lang="en-US" sz="2000" b="0" dirty="0"/>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𝑛</m:t>
                        </m:r>
                      </m:sub>
                    </m:sSub>
                  </m:oMath>
                </a14:m>
                <a:endParaRPr lang="en-US" sz="2000" dirty="0"/>
              </a:p>
            </p:txBody>
          </p:sp>
        </mc:Choice>
        <mc:Fallback xmlns="">
          <p:sp>
            <p:nvSpPr>
              <p:cNvPr id="10" name="TextBox 9">
                <a:extLst>
                  <a:ext uri="{FF2B5EF4-FFF2-40B4-BE49-F238E27FC236}">
                    <a16:creationId xmlns:a16="http://schemas.microsoft.com/office/drawing/2014/main" id="{ED30AFEF-41CD-4506-8CD2-DF4E5A020B38}"/>
                  </a:ext>
                </a:extLst>
              </p:cNvPr>
              <p:cNvSpPr txBox="1">
                <a:spLocks noRot="1" noChangeAspect="1" noMove="1" noResize="1" noEditPoints="1" noAdjustHandles="1" noChangeArrowheads="1" noChangeShapeType="1" noTextEdit="1"/>
              </p:cNvSpPr>
              <p:nvPr/>
            </p:nvSpPr>
            <p:spPr>
              <a:xfrm>
                <a:off x="3631474" y="274417"/>
                <a:ext cx="3666966" cy="4135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9232187-D3B7-4A8B-B98B-F21B8F7FB250}"/>
                  </a:ext>
                </a:extLst>
              </p:cNvPr>
              <p:cNvSpPr txBox="1"/>
              <p:nvPr/>
            </p:nvSpPr>
            <p:spPr>
              <a:xfrm>
                <a:off x="1653166" y="287818"/>
                <a:ext cx="155376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=0.01</m:t>
                      </m:r>
                    </m:oMath>
                  </m:oMathPara>
                </a14:m>
                <a:endParaRPr lang="en-US" sz="2000" dirty="0"/>
              </a:p>
            </p:txBody>
          </p:sp>
        </mc:Choice>
        <mc:Fallback xmlns="">
          <p:sp>
            <p:nvSpPr>
              <p:cNvPr id="9" name="TextBox 8">
                <a:extLst>
                  <a:ext uri="{FF2B5EF4-FFF2-40B4-BE49-F238E27FC236}">
                    <a16:creationId xmlns:a16="http://schemas.microsoft.com/office/drawing/2014/main" id="{49232187-D3B7-4A8B-B98B-F21B8F7FB250}"/>
                  </a:ext>
                </a:extLst>
              </p:cNvPr>
              <p:cNvSpPr txBox="1">
                <a:spLocks noRot="1" noChangeAspect="1" noMove="1" noResize="1" noEditPoints="1" noAdjustHandles="1" noChangeArrowheads="1" noChangeShapeType="1" noTextEdit="1"/>
              </p:cNvSpPr>
              <p:nvPr/>
            </p:nvSpPr>
            <p:spPr>
              <a:xfrm>
                <a:off x="1653166" y="287818"/>
                <a:ext cx="1553765" cy="400110"/>
              </a:xfrm>
              <a:prstGeom prst="rect">
                <a:avLst/>
              </a:prstGeom>
              <a:blipFill>
                <a:blip r:embed="rId3"/>
                <a:stretch>
                  <a:fillRect/>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AF765DEA-E476-4C6D-8F4E-5C8CAAFBCD09}"/>
              </a:ext>
            </a:extLst>
          </p:cNvPr>
          <p:cNvSpPr/>
          <p:nvPr/>
        </p:nvSpPr>
        <p:spPr>
          <a:xfrm>
            <a:off x="1806388" y="1239656"/>
            <a:ext cx="8579223" cy="515022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rPr>
              <a:t>Possible space</a:t>
            </a:r>
          </a:p>
        </p:txBody>
      </p: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48CBE978-63AA-41FD-B0FB-042E98D09FCF}"/>
                  </a:ext>
                </a:extLst>
              </p:cNvPr>
              <p:cNvSpPr/>
              <p:nvPr/>
            </p:nvSpPr>
            <p:spPr>
              <a:xfrm>
                <a:off x="3509468" y="2919861"/>
                <a:ext cx="2092151" cy="6662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Year 1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𝐸</m:t>
                        </m:r>
                      </m:sub>
                    </m:sSub>
                  </m:oMath>
                </a14:m>
                <a:endParaRPr lang="en-US" dirty="0">
                  <a:solidFill>
                    <a:schemeClr val="tx1"/>
                  </a:solidFill>
                </a:endParaRPr>
              </a:p>
            </p:txBody>
          </p:sp>
        </mc:Choice>
        <mc:Fallback xmlns="">
          <p:sp>
            <p:nvSpPr>
              <p:cNvPr id="16" name="Oval 15">
                <a:extLst>
                  <a:ext uri="{FF2B5EF4-FFF2-40B4-BE49-F238E27FC236}">
                    <a16:creationId xmlns:a16="http://schemas.microsoft.com/office/drawing/2014/main" id="{48CBE978-63AA-41FD-B0FB-042E98D09FCF}"/>
                  </a:ext>
                </a:extLst>
              </p:cNvPr>
              <p:cNvSpPr>
                <a:spLocks noRot="1" noChangeAspect="1" noMove="1" noResize="1" noEditPoints="1" noAdjustHandles="1" noChangeArrowheads="1" noChangeShapeType="1" noTextEdit="1"/>
              </p:cNvSpPr>
              <p:nvPr/>
            </p:nvSpPr>
            <p:spPr>
              <a:xfrm>
                <a:off x="3509468" y="2919861"/>
                <a:ext cx="2092151" cy="666205"/>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3469B269-DB19-41B2-BB89-5A017F07C679}"/>
                  </a:ext>
                </a:extLst>
              </p:cNvPr>
              <p:cNvSpPr/>
              <p:nvPr/>
            </p:nvSpPr>
            <p:spPr>
              <a:xfrm rot="19716318">
                <a:off x="5370143" y="2381086"/>
                <a:ext cx="2092151" cy="6662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Year 2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𝐸</m:t>
                        </m:r>
                      </m:sub>
                    </m:sSub>
                  </m:oMath>
                </a14:m>
                <a:endParaRPr lang="en-US" dirty="0">
                  <a:solidFill>
                    <a:schemeClr val="tx1"/>
                  </a:solidFill>
                </a:endParaRPr>
              </a:p>
            </p:txBody>
          </p:sp>
        </mc:Choice>
        <mc:Fallback xmlns="">
          <p:sp>
            <p:nvSpPr>
              <p:cNvPr id="17" name="Oval 16">
                <a:extLst>
                  <a:ext uri="{FF2B5EF4-FFF2-40B4-BE49-F238E27FC236}">
                    <a16:creationId xmlns:a16="http://schemas.microsoft.com/office/drawing/2014/main" id="{3469B269-DB19-41B2-BB89-5A017F07C679}"/>
                  </a:ext>
                </a:extLst>
              </p:cNvPr>
              <p:cNvSpPr>
                <a:spLocks noRot="1" noChangeAspect="1" noMove="1" noResize="1" noEditPoints="1" noAdjustHandles="1" noChangeArrowheads="1" noChangeShapeType="1" noTextEdit="1"/>
              </p:cNvSpPr>
              <p:nvPr/>
            </p:nvSpPr>
            <p:spPr>
              <a:xfrm rot="19716318">
                <a:off x="5370143" y="2381086"/>
                <a:ext cx="2092151" cy="666205"/>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912BBACB-0A1B-46C7-9E95-8A826F7A1839}"/>
                  </a:ext>
                </a:extLst>
              </p:cNvPr>
              <p:cNvSpPr/>
              <p:nvPr/>
            </p:nvSpPr>
            <p:spPr>
              <a:xfrm rot="5400000">
                <a:off x="4578795" y="3955980"/>
                <a:ext cx="2092151" cy="6662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Year 3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𝐸</m:t>
                        </m:r>
                      </m:sub>
                    </m:sSub>
                  </m:oMath>
                </a14:m>
                <a:endParaRPr lang="en-US" dirty="0">
                  <a:solidFill>
                    <a:schemeClr val="tx1"/>
                  </a:solidFill>
                </a:endParaRPr>
              </a:p>
            </p:txBody>
          </p:sp>
        </mc:Choice>
        <mc:Fallback xmlns="">
          <p:sp>
            <p:nvSpPr>
              <p:cNvPr id="19" name="Oval 18">
                <a:extLst>
                  <a:ext uri="{FF2B5EF4-FFF2-40B4-BE49-F238E27FC236}">
                    <a16:creationId xmlns:a16="http://schemas.microsoft.com/office/drawing/2014/main" id="{912BBACB-0A1B-46C7-9E95-8A826F7A1839}"/>
                  </a:ext>
                </a:extLst>
              </p:cNvPr>
              <p:cNvSpPr>
                <a:spLocks noRot="1" noChangeAspect="1" noMove="1" noResize="1" noEditPoints="1" noAdjustHandles="1" noChangeArrowheads="1" noChangeShapeType="1" noTextEdit="1"/>
              </p:cNvSpPr>
              <p:nvPr/>
            </p:nvSpPr>
            <p:spPr>
              <a:xfrm rot="5400000">
                <a:off x="4578795" y="3955980"/>
                <a:ext cx="2092151" cy="666205"/>
              </a:xfrm>
              <a:prstGeom prst="ellipse">
                <a:avLst/>
              </a:prstGeom>
              <a:blipFill>
                <a:blip r:embed="rId6"/>
                <a:stretch>
                  <a:fillRect/>
                </a:stretch>
              </a:blipFill>
            </p:spPr>
            <p:txBody>
              <a:bodyPr/>
              <a:lstStyle/>
              <a:p>
                <a:r>
                  <a:rPr lang="en-US">
                    <a:noFill/>
                  </a:rPr>
                  <a:t> </a:t>
                </a:r>
              </a:p>
            </p:txBody>
          </p:sp>
        </mc:Fallback>
      </mc:AlternateContent>
      <p:sp>
        <p:nvSpPr>
          <p:cNvPr id="13" name="&quot;Not Allowed&quot; Symbol 12">
            <a:extLst>
              <a:ext uri="{FF2B5EF4-FFF2-40B4-BE49-F238E27FC236}">
                <a16:creationId xmlns:a16="http://schemas.microsoft.com/office/drawing/2014/main" id="{83594698-1884-4A58-A9AF-D067EE7CB1D5}"/>
              </a:ext>
            </a:extLst>
          </p:cNvPr>
          <p:cNvSpPr/>
          <p:nvPr/>
        </p:nvSpPr>
        <p:spPr>
          <a:xfrm>
            <a:off x="7242666" y="-7017"/>
            <a:ext cx="2250510" cy="1058090"/>
          </a:xfrm>
          <a:prstGeom prst="noSmoking">
            <a:avLst>
              <a:gd name="adj" fmla="val 531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BA73D2A-7F09-4EB5-8587-3D5B2DDE95D6}"/>
                  </a:ext>
                </a:extLst>
              </p:cNvPr>
              <p:cNvSpPr txBox="1"/>
              <p:nvPr/>
            </p:nvSpPr>
            <p:spPr>
              <a:xfrm>
                <a:off x="7298440" y="21559"/>
                <a:ext cx="2024657" cy="9326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𝑖</m:t>
                              </m:r>
                            </m:sub>
                          </m:sSub>
                        </m:e>
                      </m:nary>
                      <m:r>
                        <a:rPr lang="en-US" sz="2000" b="0" i="1" smtClean="0">
                          <a:latin typeface="Cambria Math" panose="02040503050406030204" pitchFamily="18" charset="0"/>
                        </a:rPr>
                        <m:t>=</m:t>
                      </m:r>
                      <m:r>
                        <a:rPr lang="en-US" sz="2000" b="0" i="1" smtClean="0">
                          <a:latin typeface="Cambria Math" panose="02040503050406030204" pitchFamily="18" charset="0"/>
                        </a:rPr>
                        <m:t>𝑛</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sub>
                      </m:sSub>
                    </m:oMath>
                  </m:oMathPara>
                </a14:m>
                <a:endParaRPr lang="en-US" sz="2000" dirty="0"/>
              </a:p>
            </p:txBody>
          </p:sp>
        </mc:Choice>
        <mc:Fallback xmlns="">
          <p:sp>
            <p:nvSpPr>
              <p:cNvPr id="18" name="TextBox 17">
                <a:extLst>
                  <a:ext uri="{FF2B5EF4-FFF2-40B4-BE49-F238E27FC236}">
                    <a16:creationId xmlns:a16="http://schemas.microsoft.com/office/drawing/2014/main" id="{BBA73D2A-7F09-4EB5-8587-3D5B2DDE95D6}"/>
                  </a:ext>
                </a:extLst>
              </p:cNvPr>
              <p:cNvSpPr txBox="1">
                <a:spLocks noRot="1" noChangeAspect="1" noMove="1" noResize="1" noEditPoints="1" noAdjustHandles="1" noChangeArrowheads="1" noChangeShapeType="1" noTextEdit="1"/>
              </p:cNvSpPr>
              <p:nvPr/>
            </p:nvSpPr>
            <p:spPr>
              <a:xfrm>
                <a:off x="7298440" y="21559"/>
                <a:ext cx="2024657" cy="932628"/>
              </a:xfrm>
              <a:prstGeom prst="rect">
                <a:avLst/>
              </a:prstGeom>
              <a:blipFill>
                <a:blip r:embed="rId7"/>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F36E9FEE-F429-46BE-807F-DA32FE6E8280}"/>
              </a:ext>
            </a:extLst>
          </p:cNvPr>
          <p:cNvSpPr txBox="1"/>
          <p:nvPr/>
        </p:nvSpPr>
        <p:spPr>
          <a:xfrm>
            <a:off x="1806388" y="855596"/>
            <a:ext cx="8980000" cy="400110"/>
          </a:xfrm>
          <a:prstGeom prst="rect">
            <a:avLst/>
          </a:prstGeom>
          <a:noFill/>
        </p:spPr>
        <p:txBody>
          <a:bodyPr wrap="square">
            <a:spAutoFit/>
          </a:bodyPr>
          <a:lstStyle/>
          <a:p>
            <a:r>
              <a:rPr lang="en-US" sz="2000" dirty="0"/>
              <a:t>What is the probability of this event being exceeded at least once in n years?</a:t>
            </a:r>
          </a:p>
        </p:txBody>
      </p:sp>
    </p:spTree>
    <p:extLst>
      <p:ext uri="{BB962C8B-B14F-4D97-AF65-F5344CB8AC3E}">
        <p14:creationId xmlns:p14="http://schemas.microsoft.com/office/powerpoint/2010/main" val="4278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30AFEF-41CD-4506-8CD2-DF4E5A020B38}"/>
                  </a:ext>
                </a:extLst>
              </p:cNvPr>
              <p:cNvSpPr txBox="1"/>
              <p:nvPr/>
            </p:nvSpPr>
            <p:spPr>
              <a:xfrm>
                <a:off x="3674336" y="1260255"/>
                <a:ext cx="3666966" cy="413511"/>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oMath>
                </a14:m>
                <a:r>
                  <a:rPr lang="en-US" sz="2000" b="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,2</m:t>
                        </m:r>
                      </m:sub>
                    </m:sSub>
                    <m:r>
                      <a:rPr lang="en-US" sz="2000" i="1" smtClean="0">
                        <a:latin typeface="Cambria Math" panose="02040503050406030204" pitchFamily="18" charset="0"/>
                        <a:ea typeface="Cambria Math" panose="02040503050406030204" pitchFamily="18" charset="0"/>
                      </a:rPr>
                      <m:t>⋃</m:t>
                    </m:r>
                    <m:r>
                      <m:rPr>
                        <m:nor/>
                      </m:rPr>
                      <a:rPr lang="en-US" sz="2000" b="0" dirty="0"/>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,3</m:t>
                        </m:r>
                      </m:sub>
                    </m:sSub>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b="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,4</m:t>
                        </m:r>
                      </m:sub>
                    </m:sSub>
                    <m:r>
                      <a:rPr lang="en-US" sz="2000" b="0" i="1" smtClean="0">
                        <a:latin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m:t>
                    </m:r>
                    <m:r>
                      <m:rPr>
                        <m:nor/>
                      </m:rPr>
                      <a:rPr lang="en-US" sz="2000" b="0" dirty="0"/>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𝑛</m:t>
                        </m:r>
                      </m:sub>
                    </m:sSub>
                  </m:oMath>
                </a14:m>
                <a:endParaRPr lang="en-US" sz="2000" dirty="0"/>
              </a:p>
            </p:txBody>
          </p:sp>
        </mc:Choice>
        <mc:Fallback xmlns="">
          <p:sp>
            <p:nvSpPr>
              <p:cNvPr id="10" name="TextBox 9">
                <a:extLst>
                  <a:ext uri="{FF2B5EF4-FFF2-40B4-BE49-F238E27FC236}">
                    <a16:creationId xmlns:a16="http://schemas.microsoft.com/office/drawing/2014/main" id="{ED30AFEF-41CD-4506-8CD2-DF4E5A020B38}"/>
                  </a:ext>
                </a:extLst>
              </p:cNvPr>
              <p:cNvSpPr txBox="1">
                <a:spLocks noRot="1" noChangeAspect="1" noMove="1" noResize="1" noEditPoints="1" noAdjustHandles="1" noChangeArrowheads="1" noChangeShapeType="1" noTextEdit="1"/>
              </p:cNvSpPr>
              <p:nvPr/>
            </p:nvSpPr>
            <p:spPr>
              <a:xfrm>
                <a:off x="3674336" y="1260255"/>
                <a:ext cx="3666966" cy="4135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9232187-D3B7-4A8B-B98B-F21B8F7FB250}"/>
                  </a:ext>
                </a:extLst>
              </p:cNvPr>
              <p:cNvSpPr txBox="1"/>
              <p:nvPr/>
            </p:nvSpPr>
            <p:spPr>
              <a:xfrm>
                <a:off x="1696028" y="1273656"/>
                <a:ext cx="155376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=0.01</m:t>
                      </m:r>
                    </m:oMath>
                  </m:oMathPara>
                </a14:m>
                <a:endParaRPr lang="en-US" sz="2000" dirty="0"/>
              </a:p>
            </p:txBody>
          </p:sp>
        </mc:Choice>
        <mc:Fallback xmlns="">
          <p:sp>
            <p:nvSpPr>
              <p:cNvPr id="9" name="TextBox 8">
                <a:extLst>
                  <a:ext uri="{FF2B5EF4-FFF2-40B4-BE49-F238E27FC236}">
                    <a16:creationId xmlns:a16="http://schemas.microsoft.com/office/drawing/2014/main" id="{49232187-D3B7-4A8B-B98B-F21B8F7FB250}"/>
                  </a:ext>
                </a:extLst>
              </p:cNvPr>
              <p:cNvSpPr txBox="1">
                <a:spLocks noRot="1" noChangeAspect="1" noMove="1" noResize="1" noEditPoints="1" noAdjustHandles="1" noChangeArrowheads="1" noChangeShapeType="1" noTextEdit="1"/>
              </p:cNvSpPr>
              <p:nvPr/>
            </p:nvSpPr>
            <p:spPr>
              <a:xfrm>
                <a:off x="1696028" y="1273656"/>
                <a:ext cx="1553765"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D67955F-DCE4-48D0-82F0-F4E38C6BE9EB}"/>
                  </a:ext>
                </a:extLst>
              </p:cNvPr>
              <p:cNvSpPr txBox="1"/>
              <p:nvPr/>
            </p:nvSpPr>
            <p:spPr>
              <a:xfrm>
                <a:off x="7341302" y="1253904"/>
                <a:ext cx="202189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i="1" smtClean="0">
                          <a:latin typeface="Cambria Math" panose="02040503050406030204" pitchFamily="18" charset="0"/>
                        </a:rPr>
                        <m:t>1</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sub>
                              </m:sSub>
                            </m:e>
                          </m:d>
                        </m:e>
                        <m:sup>
                          <m:r>
                            <a:rPr lang="en-US" sz="2000" b="0" i="1" smtClean="0">
                              <a:latin typeface="Cambria Math" panose="02040503050406030204" pitchFamily="18" charset="0"/>
                            </a:rPr>
                            <m:t>𝑛</m:t>
                          </m:r>
                        </m:sup>
                      </m:sSup>
                    </m:oMath>
                  </m:oMathPara>
                </a14:m>
                <a:endParaRPr lang="en-US" sz="2000" dirty="0"/>
              </a:p>
            </p:txBody>
          </p:sp>
        </mc:Choice>
        <mc:Fallback xmlns="">
          <p:sp>
            <p:nvSpPr>
              <p:cNvPr id="17" name="TextBox 16">
                <a:extLst>
                  <a:ext uri="{FF2B5EF4-FFF2-40B4-BE49-F238E27FC236}">
                    <a16:creationId xmlns:a16="http://schemas.microsoft.com/office/drawing/2014/main" id="{0D67955F-DCE4-48D0-82F0-F4E38C6BE9EB}"/>
                  </a:ext>
                </a:extLst>
              </p:cNvPr>
              <p:cNvSpPr txBox="1">
                <a:spLocks noRot="1" noChangeAspect="1" noMove="1" noResize="1" noEditPoints="1" noAdjustHandles="1" noChangeArrowheads="1" noChangeShapeType="1" noTextEdit="1"/>
              </p:cNvSpPr>
              <p:nvPr/>
            </p:nvSpPr>
            <p:spPr>
              <a:xfrm>
                <a:off x="7341302" y="1253904"/>
                <a:ext cx="2021899" cy="400110"/>
              </a:xfrm>
              <a:prstGeom prst="rect">
                <a:avLst/>
              </a:prstGeom>
              <a:blipFill>
                <a:blip r:embed="rId4"/>
                <a:stretch>
                  <a:fillRect b="-1538"/>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3C5C7CD4-02F5-437A-A05F-141B12AFFA46}"/>
              </a:ext>
            </a:extLst>
          </p:cNvPr>
          <p:cNvPicPr>
            <a:picLocks noChangeAspect="1"/>
          </p:cNvPicPr>
          <p:nvPr/>
        </p:nvPicPr>
        <p:blipFill>
          <a:blip r:embed="rId5"/>
          <a:stretch>
            <a:fillRect/>
          </a:stretch>
        </p:blipFill>
        <p:spPr>
          <a:xfrm>
            <a:off x="742950" y="2486784"/>
            <a:ext cx="5115539" cy="3075091"/>
          </a:xfrm>
          <a:prstGeom prst="rect">
            <a:avLst/>
          </a:prstGeom>
        </p:spPr>
      </p:pic>
      <p:pic>
        <p:nvPicPr>
          <p:cNvPr id="22" name="Picture 21">
            <a:extLst>
              <a:ext uri="{FF2B5EF4-FFF2-40B4-BE49-F238E27FC236}">
                <a16:creationId xmlns:a16="http://schemas.microsoft.com/office/drawing/2014/main" id="{060FB88B-5ACA-434A-BF49-8B0A92CCFA15}"/>
              </a:ext>
            </a:extLst>
          </p:cNvPr>
          <p:cNvPicPr>
            <a:picLocks noChangeAspect="1"/>
          </p:cNvPicPr>
          <p:nvPr/>
        </p:nvPicPr>
        <p:blipFill>
          <a:blip r:embed="rId6"/>
          <a:stretch>
            <a:fillRect/>
          </a:stretch>
        </p:blipFill>
        <p:spPr>
          <a:xfrm>
            <a:off x="6728801" y="2486785"/>
            <a:ext cx="5115537" cy="3075090"/>
          </a:xfrm>
          <a:prstGeom prst="rect">
            <a:avLst/>
          </a:prstGeom>
        </p:spPr>
      </p:pic>
      <p:sp>
        <p:nvSpPr>
          <p:cNvPr id="23" name="Rectangle 22">
            <a:extLst>
              <a:ext uri="{FF2B5EF4-FFF2-40B4-BE49-F238E27FC236}">
                <a16:creationId xmlns:a16="http://schemas.microsoft.com/office/drawing/2014/main" id="{D687E50B-4C67-4949-ACCE-B52CD02B85DD}"/>
              </a:ext>
            </a:extLst>
          </p:cNvPr>
          <p:cNvSpPr/>
          <p:nvPr/>
        </p:nvSpPr>
        <p:spPr>
          <a:xfrm>
            <a:off x="8143875" y="1253904"/>
            <a:ext cx="1100137" cy="40011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59E03760-3976-40FD-B3C8-B31C4ED64A06}"/>
              </a:ext>
            </a:extLst>
          </p:cNvPr>
          <p:cNvCxnSpPr>
            <a:cxnSpLocks/>
            <a:endCxn id="22" idx="0"/>
          </p:cNvCxnSpPr>
          <p:nvPr/>
        </p:nvCxnSpPr>
        <p:spPr>
          <a:xfrm>
            <a:off x="8983980" y="1654014"/>
            <a:ext cx="302590" cy="8327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6D8BBF5-D4D0-48B7-ACC0-71753C6BEE2F}"/>
              </a:ext>
            </a:extLst>
          </p:cNvPr>
          <p:cNvSpPr/>
          <p:nvPr/>
        </p:nvSpPr>
        <p:spPr>
          <a:xfrm>
            <a:off x="7658101" y="1100138"/>
            <a:ext cx="1738312" cy="706276"/>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67777012-CB54-496B-B979-642728969333}"/>
              </a:ext>
            </a:extLst>
          </p:cNvPr>
          <p:cNvCxnSpPr>
            <a:cxnSpLocks/>
          </p:cNvCxnSpPr>
          <p:nvPr/>
        </p:nvCxnSpPr>
        <p:spPr>
          <a:xfrm flipH="1">
            <a:off x="3857625" y="1743265"/>
            <a:ext cx="3800478" cy="13142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567F0C2-46F6-43AE-8AE7-1F3865A8A43A}"/>
                  </a:ext>
                </a:extLst>
              </p:cNvPr>
              <p:cNvSpPr txBox="1"/>
              <p:nvPr/>
            </p:nvSpPr>
            <p:spPr>
              <a:xfrm>
                <a:off x="2303860" y="488386"/>
                <a:ext cx="7092553" cy="400110"/>
              </a:xfrm>
              <a:prstGeom prst="rect">
                <a:avLst/>
              </a:prstGeom>
              <a:noFill/>
            </p:spPr>
            <p:txBody>
              <a:bodyPr wrap="square">
                <a:spAutoFit/>
              </a:bodyPr>
              <a:lstStyle/>
              <a:p>
                <a:r>
                  <a:rPr lang="en-US" sz="2000" b="0" dirty="0"/>
                  <a:t>The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𝐸</m:t>
                        </m:r>
                      </m:sub>
                    </m:sSub>
                  </m:oMath>
                </a14:m>
                <a:r>
                  <a:rPr lang="en-US" sz="2000" dirty="0"/>
                  <a:t> for each year is independent, so there is a shortcut</a:t>
                </a:r>
              </a:p>
            </p:txBody>
          </p:sp>
        </mc:Choice>
        <mc:Fallback xmlns="">
          <p:sp>
            <p:nvSpPr>
              <p:cNvPr id="2" name="TextBox 1">
                <a:extLst>
                  <a:ext uri="{FF2B5EF4-FFF2-40B4-BE49-F238E27FC236}">
                    <a16:creationId xmlns:a16="http://schemas.microsoft.com/office/drawing/2014/main" id="{6567F0C2-46F6-43AE-8AE7-1F3865A8A43A}"/>
                  </a:ext>
                </a:extLst>
              </p:cNvPr>
              <p:cNvSpPr txBox="1">
                <a:spLocks noRot="1" noChangeAspect="1" noMove="1" noResize="1" noEditPoints="1" noAdjustHandles="1" noChangeArrowheads="1" noChangeShapeType="1" noTextEdit="1"/>
              </p:cNvSpPr>
              <p:nvPr/>
            </p:nvSpPr>
            <p:spPr>
              <a:xfrm>
                <a:off x="2303860" y="488386"/>
                <a:ext cx="7092553" cy="400110"/>
              </a:xfrm>
              <a:prstGeom prst="rect">
                <a:avLst/>
              </a:prstGeom>
              <a:blipFill>
                <a:blip r:embed="rId7"/>
                <a:stretch>
                  <a:fillRect l="-946" t="-7576" b="-2575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391629C-5605-45E8-B7B6-072B2B6A2565}"/>
              </a:ext>
            </a:extLst>
          </p:cNvPr>
          <p:cNvSpPr txBox="1"/>
          <p:nvPr/>
        </p:nvSpPr>
        <p:spPr>
          <a:xfrm>
            <a:off x="1849250" y="5842136"/>
            <a:ext cx="8980000" cy="400110"/>
          </a:xfrm>
          <a:prstGeom prst="rect">
            <a:avLst/>
          </a:prstGeom>
          <a:noFill/>
        </p:spPr>
        <p:txBody>
          <a:bodyPr wrap="square">
            <a:spAutoFit/>
          </a:bodyPr>
          <a:lstStyle/>
          <a:p>
            <a:r>
              <a:rPr lang="en-US" sz="2000" dirty="0"/>
              <a:t>What is the probability of this event being exceeded at least once in n years?</a:t>
            </a:r>
          </a:p>
        </p:txBody>
      </p:sp>
    </p:spTree>
    <p:extLst>
      <p:ext uri="{BB962C8B-B14F-4D97-AF65-F5344CB8AC3E}">
        <p14:creationId xmlns:p14="http://schemas.microsoft.com/office/powerpoint/2010/main" val="102830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Stream (River) Hydrograph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545" y="1544035"/>
            <a:ext cx="8303491" cy="5194977"/>
          </a:xfrm>
          <a:prstGeom prst="rect">
            <a:avLst/>
          </a:prstGeom>
        </p:spPr>
      </p:pic>
      <p:sp>
        <p:nvSpPr>
          <p:cNvPr id="5" name="Up Arrow 4"/>
          <p:cNvSpPr/>
          <p:nvPr/>
        </p:nvSpPr>
        <p:spPr>
          <a:xfrm>
            <a:off x="7222836" y="4821381"/>
            <a:ext cx="277091" cy="517236"/>
          </a:xfrm>
          <a:prstGeom prst="up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2124363"/>
            <a:ext cx="2715491" cy="1477328"/>
          </a:xfrm>
          <a:prstGeom prst="rect">
            <a:avLst/>
          </a:prstGeom>
          <a:solidFill>
            <a:schemeClr val="bg1"/>
          </a:solidFill>
        </p:spPr>
        <p:txBody>
          <a:bodyPr wrap="square">
            <a:spAutoFit/>
          </a:bodyPr>
          <a:lstStyle/>
          <a:p>
            <a:r>
              <a:rPr lang="en-US" b="1" dirty="0">
                <a:solidFill>
                  <a:srgbClr val="000080"/>
                </a:solidFill>
                <a:latin typeface="Verdana" panose="020B0604030504040204" pitchFamily="34" charset="0"/>
              </a:rPr>
              <a:t>06043500 – Gallatin River near Gallatin Gateway (just downstream of Spanish Creek)</a:t>
            </a:r>
            <a:endParaRPr lang="en-US" b="1" i="0" dirty="0">
              <a:solidFill>
                <a:srgbClr val="000080"/>
              </a:solidFill>
              <a:effectLst/>
              <a:latin typeface="Verdana" panose="020B0604030504040204" pitchFamily="34" charset="0"/>
            </a:endParaRPr>
          </a:p>
        </p:txBody>
      </p:sp>
      <p:sp>
        <p:nvSpPr>
          <p:cNvPr id="7" name="Rectangle 6"/>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Tree>
    <p:extLst>
      <p:ext uri="{BB962C8B-B14F-4D97-AF65-F5344CB8AC3E}">
        <p14:creationId xmlns:p14="http://schemas.microsoft.com/office/powerpoint/2010/main" val="35870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9391" y="6438960"/>
            <a:ext cx="2062039" cy="369332"/>
          </a:xfrm>
          <a:prstGeom prst="rect">
            <a:avLst/>
          </a:prstGeom>
          <a:noFill/>
        </p:spPr>
        <p:txBody>
          <a:bodyPr wrap="none" rtlCol="0">
            <a:spAutoFit/>
          </a:bodyPr>
          <a:lstStyle/>
          <a:p>
            <a:r>
              <a:rPr lang="en-US" dirty="0"/>
              <a:t>USGS NWIS data set</a:t>
            </a:r>
          </a:p>
        </p:txBody>
      </p:sp>
      <p:pic>
        <p:nvPicPr>
          <p:cNvPr id="1028" name="Picture 4" descr="Graph of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771" y="640081"/>
            <a:ext cx="7614481" cy="564521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38200" y="365125"/>
            <a:ext cx="3377184" cy="2387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Stream Hydrograph: flow vs. time</a:t>
            </a:r>
          </a:p>
        </p:txBody>
      </p:sp>
      <p:sp>
        <p:nvSpPr>
          <p:cNvPr id="7" name="TextBox 6"/>
          <p:cNvSpPr txBox="1"/>
          <p:nvPr/>
        </p:nvSpPr>
        <p:spPr>
          <a:xfrm>
            <a:off x="1322832" y="3157366"/>
            <a:ext cx="2146100" cy="830997"/>
          </a:xfrm>
          <a:prstGeom prst="rect">
            <a:avLst/>
          </a:prstGeom>
          <a:noFill/>
        </p:spPr>
        <p:txBody>
          <a:bodyPr wrap="none" rtlCol="0">
            <a:spAutoFit/>
          </a:bodyPr>
          <a:lstStyle/>
          <a:p>
            <a:r>
              <a:rPr lang="en-US" sz="2400" dirty="0"/>
              <a:t>Storm response</a:t>
            </a:r>
          </a:p>
          <a:p>
            <a:r>
              <a:rPr lang="en-US" sz="2400" dirty="0"/>
              <a:t>hydrograph</a:t>
            </a:r>
          </a:p>
        </p:txBody>
      </p:sp>
      <p:sp>
        <p:nvSpPr>
          <p:cNvPr id="8" name="TextBox 7"/>
          <p:cNvSpPr txBox="1"/>
          <p:nvPr/>
        </p:nvSpPr>
        <p:spPr>
          <a:xfrm>
            <a:off x="1322832" y="4314715"/>
            <a:ext cx="1988237" cy="1200329"/>
          </a:xfrm>
          <a:prstGeom prst="rect">
            <a:avLst/>
          </a:prstGeom>
          <a:noFill/>
        </p:spPr>
        <p:txBody>
          <a:bodyPr wrap="none" rtlCol="0">
            <a:spAutoFit/>
          </a:bodyPr>
          <a:lstStyle/>
          <a:p>
            <a:r>
              <a:rPr lang="en-US" sz="2400" dirty="0"/>
              <a:t>Instantaneous</a:t>
            </a:r>
          </a:p>
          <a:p>
            <a:r>
              <a:rPr lang="en-US" sz="2400" dirty="0"/>
              <a:t>flow </a:t>
            </a:r>
          </a:p>
          <a:p>
            <a:r>
              <a:rPr lang="en-US" sz="2400" dirty="0"/>
              <a:t>(every 15 min)</a:t>
            </a:r>
          </a:p>
        </p:txBody>
      </p:sp>
      <p:sp>
        <p:nvSpPr>
          <p:cNvPr id="9" name="Rectangle 8"/>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 name="Rectangle 9">
            <a:extLst>
              <a:ext uri="{FF2B5EF4-FFF2-40B4-BE49-F238E27FC236}">
                <a16:creationId xmlns:a16="http://schemas.microsoft.com/office/drawing/2014/main" id="{9208C776-2340-4545-9F75-2B5AFE70B130}"/>
              </a:ext>
            </a:extLst>
          </p:cNvPr>
          <p:cNvSpPr/>
          <p:nvPr/>
        </p:nvSpPr>
        <p:spPr>
          <a:xfrm>
            <a:off x="4474738" y="1955409"/>
            <a:ext cx="346628" cy="3118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DC83DA9-B1B0-4D9C-BC0C-F091F7A2F5CC}"/>
              </a:ext>
            </a:extLst>
          </p:cNvPr>
          <p:cNvSpPr/>
          <p:nvPr/>
        </p:nvSpPr>
        <p:spPr>
          <a:xfrm>
            <a:off x="5203913" y="5317588"/>
            <a:ext cx="6556677" cy="668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28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xit" presetSubtype="0" fill="hold" grpId="1"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0" grpId="1"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3377184" cy="2387219"/>
          </a:xfrm>
        </p:spPr>
        <p:txBody>
          <a:bodyPr/>
          <a:lstStyle/>
          <a:p>
            <a:r>
              <a:rPr lang="en-US" dirty="0"/>
              <a:t>The Stream Hydrograph: flow vs. time</a:t>
            </a:r>
          </a:p>
        </p:txBody>
      </p:sp>
      <p:sp>
        <p:nvSpPr>
          <p:cNvPr id="6" name="TextBox 5"/>
          <p:cNvSpPr txBox="1"/>
          <p:nvPr/>
        </p:nvSpPr>
        <p:spPr>
          <a:xfrm>
            <a:off x="969391" y="6438960"/>
            <a:ext cx="2062039" cy="369332"/>
          </a:xfrm>
          <a:prstGeom prst="rect">
            <a:avLst/>
          </a:prstGeom>
          <a:noFill/>
        </p:spPr>
        <p:txBody>
          <a:bodyPr wrap="none" rtlCol="0">
            <a:spAutoFit/>
          </a:bodyPr>
          <a:lstStyle/>
          <a:p>
            <a:r>
              <a:rPr lang="en-US" dirty="0"/>
              <a:t>USGS NWIS data set</a:t>
            </a:r>
          </a:p>
        </p:txBody>
      </p:sp>
      <p:sp>
        <p:nvSpPr>
          <p:cNvPr id="7" name="TextBox 6"/>
          <p:cNvSpPr txBox="1"/>
          <p:nvPr/>
        </p:nvSpPr>
        <p:spPr>
          <a:xfrm>
            <a:off x="1322832" y="3157366"/>
            <a:ext cx="1619674" cy="830997"/>
          </a:xfrm>
          <a:prstGeom prst="rect">
            <a:avLst/>
          </a:prstGeom>
          <a:noFill/>
        </p:spPr>
        <p:txBody>
          <a:bodyPr wrap="none" rtlCol="0">
            <a:spAutoFit/>
          </a:bodyPr>
          <a:lstStyle/>
          <a:p>
            <a:r>
              <a:rPr lang="en-US" sz="2400" dirty="0"/>
              <a:t>Annual</a:t>
            </a:r>
          </a:p>
          <a:p>
            <a:r>
              <a:rPr lang="en-US" sz="2400" dirty="0"/>
              <a:t>hydrograph</a:t>
            </a:r>
          </a:p>
        </p:txBody>
      </p:sp>
      <p:sp>
        <p:nvSpPr>
          <p:cNvPr id="9" name="TextBox 8"/>
          <p:cNvSpPr txBox="1"/>
          <p:nvPr/>
        </p:nvSpPr>
        <p:spPr>
          <a:xfrm>
            <a:off x="1322832" y="4314715"/>
            <a:ext cx="1988237" cy="1200329"/>
          </a:xfrm>
          <a:prstGeom prst="rect">
            <a:avLst/>
          </a:prstGeom>
          <a:noFill/>
        </p:spPr>
        <p:txBody>
          <a:bodyPr wrap="none" rtlCol="0">
            <a:spAutoFit/>
          </a:bodyPr>
          <a:lstStyle/>
          <a:p>
            <a:r>
              <a:rPr lang="en-US" sz="2400" dirty="0"/>
              <a:t>Instantaneous</a:t>
            </a:r>
          </a:p>
          <a:p>
            <a:r>
              <a:rPr lang="en-US" sz="2400" dirty="0"/>
              <a:t>flow </a:t>
            </a:r>
          </a:p>
          <a:p>
            <a:r>
              <a:rPr lang="en-US" sz="2400" dirty="0"/>
              <a:t>(every 15 min)</a:t>
            </a:r>
          </a:p>
        </p:txBody>
      </p:sp>
      <p:sp>
        <p:nvSpPr>
          <p:cNvPr id="8" name="Rectangle 7"/>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pic>
        <p:nvPicPr>
          <p:cNvPr id="3" name="Picture 2" descr="A river flow hydrograph (discharge vs. time) for the 2018 water year on the Gallatin River near Gallatin Gateway.">
            <a:extLst>
              <a:ext uri="{FF2B5EF4-FFF2-40B4-BE49-F238E27FC236}">
                <a16:creationId xmlns:a16="http://schemas.microsoft.com/office/drawing/2014/main" id="{EA2B2200-A298-4C5E-B469-7BB4ACD70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042" y="365125"/>
            <a:ext cx="8136349" cy="6032121"/>
          </a:xfrm>
          <a:prstGeom prst="rect">
            <a:avLst/>
          </a:prstGeom>
        </p:spPr>
      </p:pic>
      <p:sp>
        <p:nvSpPr>
          <p:cNvPr id="10" name="Rectangle 9">
            <a:extLst>
              <a:ext uri="{FF2B5EF4-FFF2-40B4-BE49-F238E27FC236}">
                <a16:creationId xmlns:a16="http://schemas.microsoft.com/office/drawing/2014/main" id="{DF5F2A51-614B-492D-8967-723A3ED903F6}"/>
              </a:ext>
            </a:extLst>
          </p:cNvPr>
          <p:cNvSpPr/>
          <p:nvPr/>
        </p:nvSpPr>
        <p:spPr>
          <a:xfrm>
            <a:off x="3933977" y="1772529"/>
            <a:ext cx="346628" cy="33596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1B2AE78-0639-426B-935C-880A4778E6DD}"/>
              </a:ext>
            </a:extLst>
          </p:cNvPr>
          <p:cNvSpPr/>
          <p:nvPr/>
        </p:nvSpPr>
        <p:spPr>
          <a:xfrm>
            <a:off x="4312491" y="5331655"/>
            <a:ext cx="7307423" cy="668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09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xit" presetSubtype="0" fill="hold" grpId="1"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1"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hydrograph: different time scale = different mechanisms</a:t>
            </a:r>
          </a:p>
        </p:txBody>
      </p:sp>
      <p:pic>
        <p:nvPicPr>
          <p:cNvPr id="4" name="Picture 4" descr="Graph of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37" y="1843864"/>
            <a:ext cx="5573483" cy="4132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69391" y="6438960"/>
            <a:ext cx="2062039" cy="369332"/>
          </a:xfrm>
          <a:prstGeom prst="rect">
            <a:avLst/>
          </a:prstGeom>
          <a:noFill/>
        </p:spPr>
        <p:txBody>
          <a:bodyPr wrap="none" rtlCol="0">
            <a:spAutoFit/>
          </a:bodyPr>
          <a:lstStyle/>
          <a:p>
            <a:r>
              <a:rPr lang="en-US" dirty="0"/>
              <a:t>USGS NWIS data set</a:t>
            </a:r>
          </a:p>
        </p:txBody>
      </p:sp>
      <p:sp>
        <p:nvSpPr>
          <p:cNvPr id="7" name="TextBox 6"/>
          <p:cNvSpPr txBox="1"/>
          <p:nvPr/>
        </p:nvSpPr>
        <p:spPr>
          <a:xfrm>
            <a:off x="1156577" y="5975928"/>
            <a:ext cx="4191277" cy="461665"/>
          </a:xfrm>
          <a:prstGeom prst="rect">
            <a:avLst/>
          </a:prstGeom>
          <a:noFill/>
        </p:spPr>
        <p:txBody>
          <a:bodyPr wrap="square" rtlCol="0">
            <a:spAutoFit/>
          </a:bodyPr>
          <a:lstStyle/>
          <a:p>
            <a:pPr algn="ctr"/>
            <a:r>
              <a:rPr lang="en-US" sz="2400" dirty="0"/>
              <a:t>Storm response hydrograph</a:t>
            </a:r>
          </a:p>
        </p:txBody>
      </p:sp>
      <p:sp>
        <p:nvSpPr>
          <p:cNvPr id="8" name="TextBox 7"/>
          <p:cNvSpPr txBox="1"/>
          <p:nvPr/>
        </p:nvSpPr>
        <p:spPr>
          <a:xfrm>
            <a:off x="7428069" y="5948218"/>
            <a:ext cx="3156804" cy="461665"/>
          </a:xfrm>
          <a:prstGeom prst="rect">
            <a:avLst/>
          </a:prstGeom>
          <a:noFill/>
        </p:spPr>
        <p:txBody>
          <a:bodyPr wrap="square" rtlCol="0">
            <a:spAutoFit/>
          </a:bodyPr>
          <a:lstStyle/>
          <a:p>
            <a:pPr algn="ctr"/>
            <a:r>
              <a:rPr lang="en-US" sz="2400" dirty="0"/>
              <a:t>Annual hydrograph</a:t>
            </a:r>
          </a:p>
        </p:txBody>
      </p:sp>
      <p:sp>
        <p:nvSpPr>
          <p:cNvPr id="9" name="Rectangle 8"/>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pic>
        <p:nvPicPr>
          <p:cNvPr id="10" name="Picture 9" descr="A close up of a map&#10;&#10;Description automatically generated">
            <a:extLst>
              <a:ext uri="{FF2B5EF4-FFF2-40B4-BE49-F238E27FC236}">
                <a16:creationId xmlns:a16="http://schemas.microsoft.com/office/drawing/2014/main" id="{FB33CBB2-0AF4-4003-951F-EA0E9036D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220" y="1843863"/>
            <a:ext cx="5573483" cy="4132065"/>
          </a:xfrm>
          <a:prstGeom prst="rect">
            <a:avLst/>
          </a:prstGeom>
        </p:spPr>
      </p:pic>
    </p:spTree>
    <p:extLst>
      <p:ext uri="{BB962C8B-B14F-4D97-AF65-F5344CB8AC3E}">
        <p14:creationId xmlns:p14="http://schemas.microsoft.com/office/powerpoint/2010/main" val="139086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C576EC-636E-450E-89A4-7E175EB989F1}"/>
              </a:ext>
            </a:extLst>
          </p:cNvPr>
          <p:cNvPicPr>
            <a:picLocks noChangeAspect="1"/>
          </p:cNvPicPr>
          <p:nvPr/>
        </p:nvPicPr>
        <p:blipFill>
          <a:blip r:embed="rId2"/>
          <a:stretch>
            <a:fillRect/>
          </a:stretch>
        </p:blipFill>
        <p:spPr>
          <a:xfrm>
            <a:off x="6238875" y="2064102"/>
            <a:ext cx="5726895" cy="3350736"/>
          </a:xfrm>
          <a:prstGeom prst="rect">
            <a:avLst/>
          </a:prstGeom>
        </p:spPr>
      </p:pic>
      <p:pic>
        <p:nvPicPr>
          <p:cNvPr id="14" name="Picture 2" descr="Graph of  Discharge, cubic feet per sec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8" y="1588060"/>
            <a:ext cx="5660386" cy="41964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hydrograph: arithmetic vs. log scale</a:t>
            </a:r>
          </a:p>
        </p:txBody>
      </p:sp>
      <p:sp>
        <p:nvSpPr>
          <p:cNvPr id="5" name="TextBox 4"/>
          <p:cNvSpPr txBox="1"/>
          <p:nvPr/>
        </p:nvSpPr>
        <p:spPr>
          <a:xfrm>
            <a:off x="969391" y="6438960"/>
            <a:ext cx="2062039" cy="369332"/>
          </a:xfrm>
          <a:prstGeom prst="rect">
            <a:avLst/>
          </a:prstGeom>
          <a:noFill/>
        </p:spPr>
        <p:txBody>
          <a:bodyPr wrap="none" rtlCol="0">
            <a:spAutoFit/>
          </a:bodyPr>
          <a:lstStyle/>
          <a:p>
            <a:r>
              <a:rPr lang="en-US" dirty="0"/>
              <a:t>USGS NWIS data set</a:t>
            </a:r>
          </a:p>
        </p:txBody>
      </p:sp>
      <p:sp>
        <p:nvSpPr>
          <p:cNvPr id="7" name="TextBox 6"/>
          <p:cNvSpPr txBox="1"/>
          <p:nvPr/>
        </p:nvSpPr>
        <p:spPr>
          <a:xfrm>
            <a:off x="7321072" y="6299038"/>
            <a:ext cx="4191277" cy="461665"/>
          </a:xfrm>
          <a:prstGeom prst="rect">
            <a:avLst/>
          </a:prstGeom>
          <a:noFill/>
        </p:spPr>
        <p:txBody>
          <a:bodyPr wrap="square" rtlCol="0">
            <a:spAutoFit/>
          </a:bodyPr>
          <a:lstStyle/>
          <a:p>
            <a:pPr algn="ctr"/>
            <a:r>
              <a:rPr lang="en-US" sz="2400" dirty="0"/>
              <a:t>Arithmetic</a:t>
            </a:r>
          </a:p>
        </p:txBody>
      </p:sp>
      <p:sp>
        <p:nvSpPr>
          <p:cNvPr id="8" name="TextBox 7"/>
          <p:cNvSpPr txBox="1"/>
          <p:nvPr/>
        </p:nvSpPr>
        <p:spPr>
          <a:xfrm>
            <a:off x="1278841" y="5930781"/>
            <a:ext cx="3156804" cy="461665"/>
          </a:xfrm>
          <a:prstGeom prst="rect">
            <a:avLst/>
          </a:prstGeom>
          <a:noFill/>
        </p:spPr>
        <p:txBody>
          <a:bodyPr wrap="square" rtlCol="0">
            <a:spAutoFit/>
          </a:bodyPr>
          <a:lstStyle/>
          <a:p>
            <a:pPr algn="ctr"/>
            <a:r>
              <a:rPr lang="en-US" sz="2400" dirty="0"/>
              <a:t>Logarithmic</a:t>
            </a:r>
          </a:p>
        </p:txBody>
      </p:sp>
      <p:sp>
        <p:nvSpPr>
          <p:cNvPr id="3" name="Rectangle 2"/>
          <p:cNvSpPr/>
          <p:nvPr/>
        </p:nvSpPr>
        <p:spPr>
          <a:xfrm>
            <a:off x="2406788" y="2259816"/>
            <a:ext cx="346628" cy="7593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19213" y="2196656"/>
            <a:ext cx="271335" cy="13814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42968" y="3665989"/>
            <a:ext cx="2263697" cy="8456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486761" y="4136339"/>
            <a:ext cx="2144800" cy="3238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Tree>
    <p:extLst>
      <p:ext uri="{BB962C8B-B14F-4D97-AF65-F5344CB8AC3E}">
        <p14:creationId xmlns:p14="http://schemas.microsoft.com/office/powerpoint/2010/main" val="347059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Graph of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8" y="1588060"/>
            <a:ext cx="5660386" cy="41964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hydrograph: comparing watersheds</a:t>
            </a:r>
          </a:p>
        </p:txBody>
      </p:sp>
      <p:sp>
        <p:nvSpPr>
          <p:cNvPr id="5" name="TextBox 4"/>
          <p:cNvSpPr txBox="1"/>
          <p:nvPr/>
        </p:nvSpPr>
        <p:spPr>
          <a:xfrm>
            <a:off x="969391" y="6438960"/>
            <a:ext cx="2062039" cy="369332"/>
          </a:xfrm>
          <a:prstGeom prst="rect">
            <a:avLst/>
          </a:prstGeom>
          <a:noFill/>
        </p:spPr>
        <p:txBody>
          <a:bodyPr wrap="none" rtlCol="0">
            <a:spAutoFit/>
          </a:bodyPr>
          <a:lstStyle/>
          <a:p>
            <a:r>
              <a:rPr lang="en-US" dirty="0"/>
              <a:t>USGS NWIS data set</a:t>
            </a:r>
          </a:p>
        </p:txBody>
      </p:sp>
      <p:sp>
        <p:nvSpPr>
          <p:cNvPr id="13" name="Rectangle 12"/>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pic>
        <p:nvPicPr>
          <p:cNvPr id="1028" name="Picture 4" descr="Graph of  Discharge, cubic feet per sec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588060"/>
            <a:ext cx="5660385" cy="41964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F2A1620-3965-4D24-B991-1F2C60147F2A}"/>
              </a:ext>
            </a:extLst>
          </p:cNvPr>
          <p:cNvSpPr/>
          <p:nvPr/>
        </p:nvSpPr>
        <p:spPr>
          <a:xfrm>
            <a:off x="7777316" y="1956619"/>
            <a:ext cx="3576484" cy="294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021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6873</TotalTime>
  <Words>1443</Words>
  <Application>Microsoft Office PowerPoint</Application>
  <PresentationFormat>Widescreen</PresentationFormat>
  <Paragraphs>259</Paragraphs>
  <Slides>38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Cambria Math</vt:lpstr>
      <vt:lpstr>Symbol</vt:lpstr>
      <vt:lpstr>Verdana</vt:lpstr>
      <vt:lpstr>Office Theme</vt:lpstr>
      <vt:lpstr>Basic hydrograph interpretation</vt:lpstr>
      <vt:lpstr>Stream flow measurement</vt:lpstr>
      <vt:lpstr>Measuring flow over time: Rivers</vt:lpstr>
      <vt:lpstr>The Stream (River) Hydrograph</vt:lpstr>
      <vt:lpstr>PowerPoint Presentation</vt:lpstr>
      <vt:lpstr>The Stream Hydrograph: flow vs. time</vt:lpstr>
      <vt:lpstr>The hydrograph: different time scale = different mechanisms</vt:lpstr>
      <vt:lpstr>The hydrograph: arithmetic vs. log scale</vt:lpstr>
      <vt:lpstr>The hydrograph: comparing watersheds</vt:lpstr>
      <vt:lpstr>The hydrograph: comparing watersheds</vt:lpstr>
      <vt:lpstr>The hydrograph: comparing watersheds</vt:lpstr>
      <vt:lpstr>The hydrograph: comparing watersheds</vt:lpstr>
      <vt:lpstr>The hydrograph: area under curve = volume</vt:lpstr>
      <vt:lpstr>The hydrograph: temporal descriptive statistics</vt:lpstr>
      <vt:lpstr>The hydrograph: average flow over time</vt:lpstr>
      <vt:lpstr>The hydrograph: average flow over time</vt:lpstr>
      <vt:lpstr>The Hydrograph: average flow over time</vt:lpstr>
      <vt:lpstr>The Hydrograph: average flow over time</vt:lpstr>
      <vt:lpstr>The Hydrograph: other statistics over time</vt:lpstr>
      <vt:lpstr>The Hydrograph: historic summaries</vt:lpstr>
      <vt:lpstr>The Hydrograph: comparison with historic means</vt:lpstr>
      <vt:lpstr>Flow duration curves: a probabilistic perspective on hydrographs</vt:lpstr>
      <vt:lpstr>Flow duration curves: a probabilistic perspective on hydrographs</vt:lpstr>
      <vt:lpstr>Flow duration curves: a probabilistic perspective on hydrographs</vt:lpstr>
      <vt:lpstr>Flow duration curves: a probabilistic perspective on hydrographs</vt:lpstr>
      <vt:lpstr>Flow duration curves: flood frequency</vt:lpstr>
      <vt:lpstr>Flow duration curves: flood frequency</vt:lpstr>
      <vt:lpstr>Flow duration curves: flood frequency</vt:lpstr>
      <vt:lpstr>Flow duration curves: flood frequency</vt:lpstr>
      <vt:lpstr>Flow duration curves: flood frequency plot</vt:lpstr>
      <vt:lpstr>Flow duration curves: flood frequency plot</vt:lpstr>
      <vt:lpstr>Flood frequency curves: typical risk assessment</vt:lpstr>
      <vt:lpstr>Flood frequency curves: typical risk assessment</vt:lpstr>
      <vt:lpstr>Flood frequency curves: typical risk assessment</vt:lpstr>
      <vt:lpstr>Flood frequency curves: typical risk assessment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 flow and hydrographs</dc:title>
  <dc:creator>Payn, Robert</dc:creator>
  <cp:lastModifiedBy>Payn, Robert</cp:lastModifiedBy>
  <cp:revision>323</cp:revision>
  <cp:lastPrinted>2014-09-11T22:47:07Z</cp:lastPrinted>
  <dcterms:created xsi:type="dcterms:W3CDTF">2014-08-22T16:25:32Z</dcterms:created>
  <dcterms:modified xsi:type="dcterms:W3CDTF">2022-09-09T14:50:16Z</dcterms:modified>
</cp:coreProperties>
</file>