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338" r:id="rId3"/>
    <p:sldId id="339" r:id="rId4"/>
    <p:sldId id="340" r:id="rId5"/>
    <p:sldId id="341" r:id="rId6"/>
    <p:sldId id="342" r:id="rId7"/>
    <p:sldId id="343" r:id="rId8"/>
    <p:sldId id="344" r:id="rId9"/>
    <p:sldId id="345" r:id="rId10"/>
    <p:sldId id="346" r:id="rId11"/>
    <p:sldId id="347" r:id="rId12"/>
    <p:sldId id="348" r:id="rId13"/>
    <p:sldId id="349" r:id="rId14"/>
    <p:sldId id="350" r:id="rId15"/>
    <p:sldId id="351" r:id="rId16"/>
    <p:sldId id="361" r:id="rId17"/>
    <p:sldId id="352" r:id="rId18"/>
    <p:sldId id="277" r:id="rId19"/>
    <p:sldId id="302" r:id="rId20"/>
    <p:sldId id="303" r:id="rId21"/>
    <p:sldId id="304" r:id="rId22"/>
    <p:sldId id="305" r:id="rId23"/>
    <p:sldId id="307" r:id="rId24"/>
    <p:sldId id="309" r:id="rId25"/>
    <p:sldId id="306" r:id="rId26"/>
    <p:sldId id="310" r:id="rId27"/>
    <p:sldId id="311" r:id="rId28"/>
    <p:sldId id="312" r:id="rId29"/>
    <p:sldId id="313" r:id="rId30"/>
    <p:sldId id="314" r:id="rId31"/>
    <p:sldId id="353" r:id="rId32"/>
    <p:sldId id="354" r:id="rId33"/>
    <p:sldId id="362" r:id="rId34"/>
    <p:sldId id="315" r:id="rId35"/>
    <p:sldId id="328" r:id="rId36"/>
    <p:sldId id="355" r:id="rId37"/>
    <p:sldId id="329" r:id="rId38"/>
    <p:sldId id="330" r:id="rId39"/>
    <p:sldId id="331" r:id="rId40"/>
    <p:sldId id="332" r:id="rId41"/>
    <p:sldId id="317" r:id="rId42"/>
    <p:sldId id="356" r:id="rId43"/>
    <p:sldId id="357" r:id="rId44"/>
    <p:sldId id="335" r:id="rId45"/>
    <p:sldId id="336" r:id="rId46"/>
    <p:sldId id="337" r:id="rId47"/>
    <p:sldId id="333" r:id="rId48"/>
    <p:sldId id="319" r:id="rId49"/>
    <p:sldId id="323" r:id="rId50"/>
    <p:sldId id="324" r:id="rId51"/>
    <p:sldId id="320" r:id="rId52"/>
    <p:sldId id="358" r:id="rId53"/>
    <p:sldId id="321" r:id="rId54"/>
    <p:sldId id="327" r:id="rId55"/>
    <p:sldId id="318" r:id="rId56"/>
    <p:sldId id="334" r:id="rId57"/>
    <p:sldId id="359" r:id="rId58"/>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09" autoAdjust="0"/>
    <p:restoredTop sz="94580" autoAdjust="0"/>
  </p:normalViewPr>
  <p:slideViewPr>
    <p:cSldViewPr snapToGrid="0">
      <p:cViewPr>
        <p:scale>
          <a:sx n="66" d="100"/>
          <a:sy n="66" d="100"/>
        </p:scale>
        <p:origin x="-12" y="5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A6C827F8-46C0-46E7-BCBE-2BFAD7560769}" type="datetimeFigureOut">
              <a:rPr lang="en-US" smtClean="0"/>
              <a:t>9/6/2020</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926B7C3E-3D61-492D-AC24-9EB39996EE22}" type="slidenum">
              <a:rPr lang="en-US" smtClean="0"/>
              <a:t>‹#›</a:t>
            </a:fld>
            <a:endParaRPr lang="en-US"/>
          </a:p>
        </p:txBody>
      </p:sp>
    </p:spTree>
    <p:extLst>
      <p:ext uri="{BB962C8B-B14F-4D97-AF65-F5344CB8AC3E}">
        <p14:creationId xmlns:p14="http://schemas.microsoft.com/office/powerpoint/2010/main" val="2004947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6B7C3E-3D61-492D-AC24-9EB39996EE22}" type="slidenum">
              <a:rPr lang="en-US" smtClean="0"/>
              <a:t>1</a:t>
            </a:fld>
            <a:endParaRPr lang="en-US"/>
          </a:p>
        </p:txBody>
      </p:sp>
    </p:spTree>
    <p:extLst>
      <p:ext uri="{BB962C8B-B14F-4D97-AF65-F5344CB8AC3E}">
        <p14:creationId xmlns:p14="http://schemas.microsoft.com/office/powerpoint/2010/main" val="1852921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DEDBB8-7283-4FE6-AEA4-CF4A132878DB}" type="slidenum">
              <a:rPr lang="en-US" smtClean="0"/>
              <a:t>10</a:t>
            </a:fld>
            <a:endParaRPr lang="en-US"/>
          </a:p>
        </p:txBody>
      </p:sp>
    </p:spTree>
    <p:extLst>
      <p:ext uri="{BB962C8B-B14F-4D97-AF65-F5344CB8AC3E}">
        <p14:creationId xmlns:p14="http://schemas.microsoft.com/office/powerpoint/2010/main" val="3568324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want to understand where the water we use comes from, we</a:t>
            </a:r>
            <a:r>
              <a:rPr lang="en-US" baseline="0" dirty="0"/>
              <a:t> have to start at the diversion to the water treatment plant and work upstream into the mountains.  Let’s take a closer look at the mouth of Sourdough Canyon.</a:t>
            </a:r>
          </a:p>
          <a:p>
            <a:endParaRPr lang="en-US" baseline="0" dirty="0"/>
          </a:p>
          <a:p>
            <a:r>
              <a:rPr lang="en-US" baseline="0" dirty="0"/>
              <a:t>The most obvious source of water is the stream (Bozeman Creek) flowing through the base of Sourdough Canyon.   Some of the water in this stream comes from tributary streams.  Once you reach the source of flow of a tributary, that water may be coming from a spring or a wetland fed by groundwater.  If we make the assumption that groundwater follows flow paths that are the same as the slope of the surface topography (i.e. unconstrained water flows downhill), then we can continue to draw a groundwater flow path uphill, until we reach a point where there is no landscape that flows into our location.</a:t>
            </a:r>
          </a:p>
          <a:p>
            <a:endParaRPr lang="en-US" baseline="0" dirty="0"/>
          </a:p>
          <a:p>
            <a:r>
              <a:rPr lang="en-US" baseline="0" dirty="0"/>
              <a:t>These groundwater flow paths can also feed streams directly from the canyon hill slopes, either in the main canyon or in the tributaries.  And groundwater flow paths might also feed other groundwater flow paths.  If you keep drawing these flow paths based on the slope of surface topography, all the arrows together will define an area that we call a watershed, or the area of the landscape that drains to a given water body or flow.</a:t>
            </a:r>
            <a:endParaRPr lang="en-US" dirty="0"/>
          </a:p>
        </p:txBody>
      </p:sp>
      <p:sp>
        <p:nvSpPr>
          <p:cNvPr id="4" name="Slide Number Placeholder 3"/>
          <p:cNvSpPr>
            <a:spLocks noGrp="1"/>
          </p:cNvSpPr>
          <p:nvPr>
            <p:ph type="sldNum" sz="quarter" idx="10"/>
          </p:nvPr>
        </p:nvSpPr>
        <p:spPr/>
        <p:txBody>
          <a:bodyPr/>
          <a:lstStyle/>
          <a:p>
            <a:fld id="{39DEDBB8-7283-4FE6-AEA4-CF4A132878DB}" type="slidenum">
              <a:rPr lang="en-US" smtClean="0"/>
              <a:t>11</a:t>
            </a:fld>
            <a:endParaRPr lang="en-US"/>
          </a:p>
        </p:txBody>
      </p:sp>
    </p:spTree>
    <p:extLst>
      <p:ext uri="{BB962C8B-B14F-4D97-AF65-F5344CB8AC3E}">
        <p14:creationId xmlns:p14="http://schemas.microsoft.com/office/powerpoint/2010/main" val="991880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6B7C3E-3D61-492D-AC24-9EB39996EE22}" type="slidenum">
              <a:rPr lang="en-US" smtClean="0"/>
              <a:t>12</a:t>
            </a:fld>
            <a:endParaRPr lang="en-US"/>
          </a:p>
        </p:txBody>
      </p:sp>
    </p:spTree>
    <p:extLst>
      <p:ext uri="{BB962C8B-B14F-4D97-AF65-F5344CB8AC3E}">
        <p14:creationId xmlns:p14="http://schemas.microsoft.com/office/powerpoint/2010/main" val="2791151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6B7C3E-3D61-492D-AC24-9EB39996EE22}" type="slidenum">
              <a:rPr lang="en-US" smtClean="0"/>
              <a:t>13</a:t>
            </a:fld>
            <a:endParaRPr lang="en-US"/>
          </a:p>
        </p:txBody>
      </p:sp>
    </p:spTree>
    <p:extLst>
      <p:ext uri="{BB962C8B-B14F-4D97-AF65-F5344CB8AC3E}">
        <p14:creationId xmlns:p14="http://schemas.microsoft.com/office/powerpoint/2010/main" val="883436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6B7C3E-3D61-492D-AC24-9EB39996EE22}" type="slidenum">
              <a:rPr lang="en-US" smtClean="0"/>
              <a:t>14</a:t>
            </a:fld>
            <a:endParaRPr lang="en-US"/>
          </a:p>
        </p:txBody>
      </p:sp>
    </p:spTree>
    <p:extLst>
      <p:ext uri="{BB962C8B-B14F-4D97-AF65-F5344CB8AC3E}">
        <p14:creationId xmlns:p14="http://schemas.microsoft.com/office/powerpoint/2010/main" val="2097902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6B7C3E-3D61-492D-AC24-9EB39996EE22}" type="slidenum">
              <a:rPr lang="en-US" smtClean="0"/>
              <a:t>15</a:t>
            </a:fld>
            <a:endParaRPr lang="en-US"/>
          </a:p>
        </p:txBody>
      </p:sp>
    </p:spTree>
    <p:extLst>
      <p:ext uri="{BB962C8B-B14F-4D97-AF65-F5344CB8AC3E}">
        <p14:creationId xmlns:p14="http://schemas.microsoft.com/office/powerpoint/2010/main" val="2369118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6B7C3E-3D61-492D-AC24-9EB39996EE22}" type="slidenum">
              <a:rPr lang="en-US" smtClean="0"/>
              <a:t>16</a:t>
            </a:fld>
            <a:endParaRPr lang="en-US"/>
          </a:p>
        </p:txBody>
      </p:sp>
    </p:spTree>
    <p:extLst>
      <p:ext uri="{BB962C8B-B14F-4D97-AF65-F5344CB8AC3E}">
        <p14:creationId xmlns:p14="http://schemas.microsoft.com/office/powerpoint/2010/main" val="2679502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6B7C3E-3D61-492D-AC24-9EB39996EE22}" type="slidenum">
              <a:rPr lang="en-US" smtClean="0"/>
              <a:t>17</a:t>
            </a:fld>
            <a:endParaRPr lang="en-US"/>
          </a:p>
        </p:txBody>
      </p:sp>
    </p:spTree>
    <p:extLst>
      <p:ext uri="{BB962C8B-B14F-4D97-AF65-F5344CB8AC3E}">
        <p14:creationId xmlns:p14="http://schemas.microsoft.com/office/powerpoint/2010/main" val="359203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B7C3E-3D61-492D-AC24-9EB39996EE22}" type="slidenum">
              <a:rPr lang="en-US" smtClean="0"/>
              <a:t>18</a:t>
            </a:fld>
            <a:endParaRPr lang="en-US"/>
          </a:p>
        </p:txBody>
      </p:sp>
    </p:spTree>
    <p:extLst>
      <p:ext uri="{BB962C8B-B14F-4D97-AF65-F5344CB8AC3E}">
        <p14:creationId xmlns:p14="http://schemas.microsoft.com/office/powerpoint/2010/main" val="2022355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B7C3E-3D61-492D-AC24-9EB39996EE22}" type="slidenum">
              <a:rPr lang="en-US" smtClean="0"/>
              <a:t>19</a:t>
            </a:fld>
            <a:endParaRPr lang="en-US"/>
          </a:p>
        </p:txBody>
      </p:sp>
    </p:spTree>
    <p:extLst>
      <p:ext uri="{BB962C8B-B14F-4D97-AF65-F5344CB8AC3E}">
        <p14:creationId xmlns:p14="http://schemas.microsoft.com/office/powerpoint/2010/main" val="1631941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B7C3E-3D61-492D-AC24-9EB39996EE22}" type="slidenum">
              <a:rPr lang="en-US" smtClean="0"/>
              <a:t>2</a:t>
            </a:fld>
            <a:endParaRPr lang="en-US"/>
          </a:p>
        </p:txBody>
      </p:sp>
    </p:spTree>
    <p:extLst>
      <p:ext uri="{BB962C8B-B14F-4D97-AF65-F5344CB8AC3E}">
        <p14:creationId xmlns:p14="http://schemas.microsoft.com/office/powerpoint/2010/main" val="2375378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characterize how each</a:t>
            </a:r>
            <a:r>
              <a:rPr lang="en-US" baseline="0" dirty="0"/>
              <a:t> of these puzzle pieces works, we need to find a general abstraction of how water tends to move through these systems.  One repeatable pattern that we find in mountain watersheds is a V or U shaped valley.  This pattern tends to be repeated along many of the streams and even some of the subsurface flow paths within the watershed.</a:t>
            </a:r>
            <a:endParaRPr lang="en-US" dirty="0"/>
          </a:p>
        </p:txBody>
      </p:sp>
      <p:sp>
        <p:nvSpPr>
          <p:cNvPr id="4" name="Slide Number Placeholder 3"/>
          <p:cNvSpPr>
            <a:spLocks noGrp="1"/>
          </p:cNvSpPr>
          <p:nvPr>
            <p:ph type="sldNum" sz="quarter" idx="10"/>
          </p:nvPr>
        </p:nvSpPr>
        <p:spPr/>
        <p:txBody>
          <a:bodyPr/>
          <a:lstStyle/>
          <a:p>
            <a:fld id="{39DEDBB8-7283-4FE6-AEA4-CF4A132878DB}" type="slidenum">
              <a:rPr lang="en-US" smtClean="0"/>
              <a:t>20</a:t>
            </a:fld>
            <a:endParaRPr lang="en-US"/>
          </a:p>
        </p:txBody>
      </p:sp>
    </p:spTree>
    <p:extLst>
      <p:ext uri="{BB962C8B-B14F-4D97-AF65-F5344CB8AC3E}">
        <p14:creationId xmlns:p14="http://schemas.microsoft.com/office/powerpoint/2010/main" val="3920637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spend some time thinking</a:t>
            </a:r>
            <a:r>
              <a:rPr lang="en-US" baseline="0" dirty="0"/>
              <a:t> about how water moves through this kind of landscape.  We start with the stream, which you can think of flowing out of the screen toward you.  Movement of water over the surface is called runoff, and the stream carrying water out of the watershed is one form of runoff (e.g. where water is diverted to the Bozeman water treatment plant).  Runoff is frequently represented by the letter Q, which is the variable frequently used for stream discharge (we will talk about why it is called discharge in a little bit).  The subscript “out” designates stream flow out of a watershed.</a:t>
            </a:r>
          </a:p>
          <a:p>
            <a:endParaRPr lang="en-US" baseline="0" dirty="0"/>
          </a:p>
          <a:p>
            <a:r>
              <a:rPr lang="en-US" baseline="0" dirty="0"/>
              <a:t>Streams are generally located where the groundwater table is closest to the surface.  The water table is located near the transition from unsaturated conditions above to saturated conditions below in the subsurface.  Technically, the water table is the surface of zero pressure head, which is somewhat below the transition from saturated to unsaturated conditions due to capillary forces (but lets not worry about that detail, yet).</a:t>
            </a:r>
          </a:p>
          <a:p>
            <a:endParaRPr lang="en-US" baseline="0" dirty="0"/>
          </a:p>
          <a:p>
            <a:r>
              <a:rPr lang="en-US" baseline="0" dirty="0"/>
              <a:t>Remember our assumption that groundwater follows the same flow direction as surface topography?  Well, in order for that to occur, the water table must have a similar shape as the surface topography in valleys.  Therefore, the dotted groundwater flow lines in the earlier figures would look something like this in profile in this picture.</a:t>
            </a:r>
          </a:p>
          <a:p>
            <a:endParaRPr lang="en-US" baseline="0" dirty="0"/>
          </a:p>
          <a:p>
            <a:r>
              <a:rPr lang="en-US" baseline="0" dirty="0"/>
              <a:t>The groundwater ultimately comes from precipitation (which we designate with the variable “P”).  There are many ways water may get from precipitation to groundwater (particularly where humans get involved), but for now lets think of the dominant pathway in a natural watershed as infiltration of precipitation into the soil.  Any infiltrated water that eventually makes it to the water table is then called recharge (which is why stream flow generation is often called discharge).</a:t>
            </a:r>
          </a:p>
          <a:p>
            <a:endParaRPr lang="en-US" baseline="0" dirty="0"/>
          </a:p>
          <a:p>
            <a:r>
              <a:rPr lang="en-US" baseline="0" dirty="0"/>
              <a:t>Finally, not all the water that infiltrates into the soil makes it to groundwater.  Plants on the landscape are hydraulic ecological engineer specialists, using narrow tubes in their trunks (xylem) and evaporation from pores in the leaves (stomata) to create a pressure head gradient between the soil and leaves that overcomes gravity, thus pulling water out of the soil and up to their leaves.  Water evaporating from leaves in this manner is called transpiration.  Water can also evaporate directly from the soils when the relative humidity is below 100%.  Together these processes are called “evapotranspiration” and the bulk of evapotranspiration within the rooting depth of soils is driven by transpiration in vegetated environments.</a:t>
            </a:r>
          </a:p>
          <a:p>
            <a:endParaRPr lang="en-US" baseline="0" dirty="0"/>
          </a:p>
          <a:p>
            <a:r>
              <a:rPr lang="en-US" baseline="0" dirty="0"/>
              <a:t>With these principles we can start to think about the water balance, or the mass balance of water that is either imported, exported, or stored within the system.</a:t>
            </a:r>
          </a:p>
          <a:p>
            <a:endParaRPr lang="en-US" baseline="0" dirty="0"/>
          </a:p>
          <a:p>
            <a:r>
              <a:rPr lang="en-US" baseline="0" dirty="0"/>
              <a:t>A mass balance always starts with setting the change in storage within a system equal to the difference between the inputs to and outputs from the system.  Let’s start by setting the variable for storage to “S” so that we can designate the change in storage as delta “S”.  Storage in the watershed can be many places.  It can be the relatively slow moving water in the soils or groundwater.  It can be in surface water reservoirs (natural or otherwise) such as ponds, lakes, or wetlands.  It can also be on the surface in the form of frozen water, or the snow pack.  The snow pack is particularly important in Montana because it indicates how much stored water is going to be available during our relatively dry summers.</a:t>
            </a:r>
          </a:p>
          <a:p>
            <a:endParaRPr lang="en-US" dirty="0"/>
          </a:p>
          <a:p>
            <a:r>
              <a:rPr lang="en-US" dirty="0"/>
              <a:t>The input to our system is precipitation from the atmosphere.  And there are two potential outputs, either</a:t>
            </a:r>
            <a:r>
              <a:rPr lang="en-US" baseline="0" dirty="0"/>
              <a:t> movement of water back into the atmosphere via evapotranspiration or flow out of the system via runoff in the stream.</a:t>
            </a:r>
          </a:p>
          <a:p>
            <a:endParaRPr lang="en-US" baseline="0" dirty="0"/>
          </a:p>
          <a:p>
            <a:r>
              <a:rPr lang="en-US" baseline="0" dirty="0"/>
              <a:t>Finally, we arrive at the mass balance, where the change in storage of water within the system over a given time period has to be equal to the precipitation into the system during that time minus the stream flow out of the system during that time and minus the evapotranspiration from the system during that time.</a:t>
            </a:r>
          </a:p>
          <a:p>
            <a:endParaRPr lang="en-US" dirty="0"/>
          </a:p>
        </p:txBody>
      </p:sp>
      <p:sp>
        <p:nvSpPr>
          <p:cNvPr id="4" name="Slide Number Placeholder 3"/>
          <p:cNvSpPr>
            <a:spLocks noGrp="1"/>
          </p:cNvSpPr>
          <p:nvPr>
            <p:ph type="sldNum" sz="quarter" idx="10"/>
          </p:nvPr>
        </p:nvSpPr>
        <p:spPr/>
        <p:txBody>
          <a:bodyPr/>
          <a:lstStyle/>
          <a:p>
            <a:fld id="{39DEDBB8-7283-4FE6-AEA4-CF4A132878DB}" type="slidenum">
              <a:rPr lang="en-US" smtClean="0"/>
              <a:t>21</a:t>
            </a:fld>
            <a:endParaRPr lang="en-US"/>
          </a:p>
        </p:txBody>
      </p:sp>
    </p:spTree>
    <p:extLst>
      <p:ext uri="{BB962C8B-B14F-4D97-AF65-F5344CB8AC3E}">
        <p14:creationId xmlns:p14="http://schemas.microsoft.com/office/powerpoint/2010/main" val="4274725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that we understand some of the details based on flow paths in valleys, we can think about how this water balance extends over the whole watershed.  The change in storage of water within the watershed has to be equal to the total precipitation across the watershed, minus the evapotranspiration across the watershed, minus the runoff from the watershed outlet.</a:t>
            </a:r>
          </a:p>
          <a:p>
            <a:endParaRPr lang="en-US" baseline="0" dirty="0"/>
          </a:p>
          <a:p>
            <a:r>
              <a:rPr lang="en-US" dirty="0"/>
              <a:t>Remember, our</a:t>
            </a:r>
            <a:r>
              <a:rPr lang="en-US" baseline="0" dirty="0"/>
              <a:t> original assumption is that groundwater flow paths are similar to those dictated by the slope of the land surface.  Well, if we are dealing with areas of the landscape that do not follow this assumption we need groundwater input and output terms in our mass balance. Subsurface flow paths are likely to be different from surface topography when the bedrock contacts are tilted in a different directions, or when the bedrock is subject to fracturing or dissolution (i.e. caves in limestone systems).  Also, we are not always interested in complete watersheds, and we might need more surface water input terms in our water balance.  </a:t>
            </a:r>
          </a:p>
          <a:p>
            <a:endParaRPr lang="en-US" baseline="0" dirty="0"/>
          </a:p>
          <a:p>
            <a:r>
              <a:rPr lang="en-US" baseline="0" dirty="0"/>
              <a:t>The movie about the Bozeman water supply provided an example where they were particularly interested in the lower 1/3 of the watershed.  The lower 1/3 of the Hyalite Creek watershed might look something like this.  As before, we can start the water balance by setting the change in storage equal to inputs minus outputs, however now we have more inputs and outputs.  For example, an additional input is going to be the stream flow entering the upstream boundary of our partial watershed.  Another input might be groundwater coming from an adjacent watershed if the groundwater flow paths do not match the surface topography.  There may be other areas where groundwater is moving out of the watershed, resulting in an additional output.  Overall, this defines a more complete water balance for a given part of the landscape, not subject to any assumptions about complete watersheds or groundwater movement.</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39DEDBB8-7283-4FE6-AEA4-CF4A132878DB}" type="slidenum">
              <a:rPr lang="en-US" smtClean="0"/>
              <a:t>22</a:t>
            </a:fld>
            <a:endParaRPr lang="en-US"/>
          </a:p>
        </p:txBody>
      </p:sp>
    </p:spTree>
    <p:extLst>
      <p:ext uri="{BB962C8B-B14F-4D97-AF65-F5344CB8AC3E}">
        <p14:creationId xmlns:p14="http://schemas.microsoft.com/office/powerpoint/2010/main" val="376337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6B7C3E-3D61-492D-AC24-9EB39996EE22}" type="slidenum">
              <a:rPr lang="en-US" smtClean="0"/>
              <a:t>23</a:t>
            </a:fld>
            <a:endParaRPr lang="en-US"/>
          </a:p>
        </p:txBody>
      </p:sp>
    </p:spTree>
    <p:extLst>
      <p:ext uri="{BB962C8B-B14F-4D97-AF65-F5344CB8AC3E}">
        <p14:creationId xmlns:p14="http://schemas.microsoft.com/office/powerpoint/2010/main" val="2131129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6B7C3E-3D61-492D-AC24-9EB39996EE22}" type="slidenum">
              <a:rPr lang="en-US" smtClean="0"/>
              <a:t>24</a:t>
            </a:fld>
            <a:endParaRPr lang="en-US"/>
          </a:p>
        </p:txBody>
      </p:sp>
    </p:spTree>
    <p:extLst>
      <p:ext uri="{BB962C8B-B14F-4D97-AF65-F5344CB8AC3E}">
        <p14:creationId xmlns:p14="http://schemas.microsoft.com/office/powerpoint/2010/main" val="18495970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that we understand some of the details based on flow paths in valleys, we can think about how this water balance extends over the whole watershed.  The change in storage of water within the watershed has to be equal to the total precipitation across the watershed, minus the evapotranspiration across the watershed, minus the runoff from the watershed outlet.</a:t>
            </a:r>
          </a:p>
          <a:p>
            <a:endParaRPr lang="en-US" baseline="0" dirty="0"/>
          </a:p>
          <a:p>
            <a:r>
              <a:rPr lang="en-US" dirty="0"/>
              <a:t>Remember, our</a:t>
            </a:r>
            <a:r>
              <a:rPr lang="en-US" baseline="0" dirty="0"/>
              <a:t> original assumption is that groundwater flow paths are similar to those dictated by the slope of the land surface.  Well, if we are dealing with areas of the landscape that do not follow this assumption we need groundwater input and output terms in our mass balance. Subsurface flow paths are likely to be different from surface topography when the bedrock contacts are tilted in a different directions, or when the bedrock is subject to fracturing or dissolution (i.e. caves in limestone systems).  Also, we are not always interested in complete watersheds, and we might need more surface water input terms in our water balance.  </a:t>
            </a:r>
          </a:p>
          <a:p>
            <a:endParaRPr lang="en-US" baseline="0" dirty="0"/>
          </a:p>
          <a:p>
            <a:r>
              <a:rPr lang="en-US" baseline="0" dirty="0"/>
              <a:t>The movie about the Bozeman water supply provided an example where they were particularly interested in the lower 1/3 of the watershed.  The lower 1/3 of the Hyalite Creek watershed might look something like this.  As before, we can start the water balance by setting the change in storage equal to inputs minus outputs, however now we have more inputs and outputs.  For example, an additional input is going to be the stream flow entering the upstream boundary of our partial watershed.  Another input might be groundwater coming from an adjacent watershed if the groundwater flow paths do not match the surface topography.  There may be other areas where groundwater is moving out of the watershed, resulting in an additional output.  Overall, this defines a more complete water balance for a given part of the landscape, not subject to any assumptions about complete watersheds or groundwater movement.</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39DEDBB8-7283-4FE6-AEA4-CF4A132878DB}" type="slidenum">
              <a:rPr lang="en-US" smtClean="0"/>
              <a:t>25</a:t>
            </a:fld>
            <a:endParaRPr lang="en-US"/>
          </a:p>
        </p:txBody>
      </p:sp>
    </p:spTree>
    <p:extLst>
      <p:ext uri="{BB962C8B-B14F-4D97-AF65-F5344CB8AC3E}">
        <p14:creationId xmlns:p14="http://schemas.microsoft.com/office/powerpoint/2010/main" val="1136874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6B7C3E-3D61-492D-AC24-9EB39996EE22}" type="slidenum">
              <a:rPr lang="en-US" smtClean="0"/>
              <a:t>26</a:t>
            </a:fld>
            <a:endParaRPr lang="en-US"/>
          </a:p>
        </p:txBody>
      </p:sp>
    </p:spTree>
    <p:extLst>
      <p:ext uri="{BB962C8B-B14F-4D97-AF65-F5344CB8AC3E}">
        <p14:creationId xmlns:p14="http://schemas.microsoft.com/office/powerpoint/2010/main" val="12737962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6B7C3E-3D61-492D-AC24-9EB39996EE22}" type="slidenum">
              <a:rPr lang="en-US" smtClean="0"/>
              <a:t>27</a:t>
            </a:fld>
            <a:endParaRPr lang="en-US"/>
          </a:p>
        </p:txBody>
      </p:sp>
    </p:spTree>
    <p:extLst>
      <p:ext uri="{BB962C8B-B14F-4D97-AF65-F5344CB8AC3E}">
        <p14:creationId xmlns:p14="http://schemas.microsoft.com/office/powerpoint/2010/main" val="13850546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6B7C3E-3D61-492D-AC24-9EB39996EE22}" type="slidenum">
              <a:rPr lang="en-US" smtClean="0"/>
              <a:t>28</a:t>
            </a:fld>
            <a:endParaRPr lang="en-US"/>
          </a:p>
        </p:txBody>
      </p:sp>
    </p:spTree>
    <p:extLst>
      <p:ext uri="{BB962C8B-B14F-4D97-AF65-F5344CB8AC3E}">
        <p14:creationId xmlns:p14="http://schemas.microsoft.com/office/powerpoint/2010/main" val="547690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B7C3E-3D61-492D-AC24-9EB39996EE22}" type="slidenum">
              <a:rPr lang="en-US" smtClean="0"/>
              <a:t>29</a:t>
            </a:fld>
            <a:endParaRPr lang="en-US"/>
          </a:p>
        </p:txBody>
      </p:sp>
    </p:spTree>
    <p:extLst>
      <p:ext uri="{BB962C8B-B14F-4D97-AF65-F5344CB8AC3E}">
        <p14:creationId xmlns:p14="http://schemas.microsoft.com/office/powerpoint/2010/main" val="2342853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B7C3E-3D61-492D-AC24-9EB39996EE22}" type="slidenum">
              <a:rPr lang="en-US" smtClean="0"/>
              <a:t>3</a:t>
            </a:fld>
            <a:endParaRPr lang="en-US"/>
          </a:p>
        </p:txBody>
      </p:sp>
    </p:spTree>
    <p:extLst>
      <p:ext uri="{BB962C8B-B14F-4D97-AF65-F5344CB8AC3E}">
        <p14:creationId xmlns:p14="http://schemas.microsoft.com/office/powerpoint/2010/main" val="11513868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6B7C3E-3D61-492D-AC24-9EB39996EE22}" type="slidenum">
              <a:rPr lang="en-US" smtClean="0"/>
              <a:t>30</a:t>
            </a:fld>
            <a:endParaRPr lang="en-US"/>
          </a:p>
        </p:txBody>
      </p:sp>
    </p:spTree>
    <p:extLst>
      <p:ext uri="{BB962C8B-B14F-4D97-AF65-F5344CB8AC3E}">
        <p14:creationId xmlns:p14="http://schemas.microsoft.com/office/powerpoint/2010/main" val="23415880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6B7C3E-3D61-492D-AC24-9EB39996EE22}" type="slidenum">
              <a:rPr lang="en-US" smtClean="0"/>
              <a:t>31</a:t>
            </a:fld>
            <a:endParaRPr lang="en-US"/>
          </a:p>
        </p:txBody>
      </p:sp>
    </p:spTree>
    <p:extLst>
      <p:ext uri="{BB962C8B-B14F-4D97-AF65-F5344CB8AC3E}">
        <p14:creationId xmlns:p14="http://schemas.microsoft.com/office/powerpoint/2010/main" val="36354983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6B7C3E-3D61-492D-AC24-9EB39996EE22}" type="slidenum">
              <a:rPr lang="en-US" smtClean="0"/>
              <a:t>32</a:t>
            </a:fld>
            <a:endParaRPr lang="en-US"/>
          </a:p>
        </p:txBody>
      </p:sp>
    </p:spTree>
    <p:extLst>
      <p:ext uri="{BB962C8B-B14F-4D97-AF65-F5344CB8AC3E}">
        <p14:creationId xmlns:p14="http://schemas.microsoft.com/office/powerpoint/2010/main" val="7657094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6B7C3E-3D61-492D-AC24-9EB39996EE22}" type="slidenum">
              <a:rPr lang="en-US" smtClean="0"/>
              <a:t>33</a:t>
            </a:fld>
            <a:endParaRPr lang="en-US"/>
          </a:p>
        </p:txBody>
      </p:sp>
    </p:spTree>
    <p:extLst>
      <p:ext uri="{BB962C8B-B14F-4D97-AF65-F5344CB8AC3E}">
        <p14:creationId xmlns:p14="http://schemas.microsoft.com/office/powerpoint/2010/main" val="21024219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6B7C3E-3D61-492D-AC24-9EB39996EE22}" type="slidenum">
              <a:rPr lang="en-US" smtClean="0"/>
              <a:t>34</a:t>
            </a:fld>
            <a:endParaRPr lang="en-US"/>
          </a:p>
        </p:txBody>
      </p:sp>
    </p:spTree>
    <p:extLst>
      <p:ext uri="{BB962C8B-B14F-4D97-AF65-F5344CB8AC3E}">
        <p14:creationId xmlns:p14="http://schemas.microsoft.com/office/powerpoint/2010/main" val="36467242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B7C3E-3D61-492D-AC24-9EB39996EE22}" type="slidenum">
              <a:rPr lang="en-US" smtClean="0"/>
              <a:t>35</a:t>
            </a:fld>
            <a:endParaRPr lang="en-US"/>
          </a:p>
        </p:txBody>
      </p:sp>
    </p:spTree>
    <p:extLst>
      <p:ext uri="{BB962C8B-B14F-4D97-AF65-F5344CB8AC3E}">
        <p14:creationId xmlns:p14="http://schemas.microsoft.com/office/powerpoint/2010/main" val="35596071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B7C3E-3D61-492D-AC24-9EB39996EE22}" type="slidenum">
              <a:rPr lang="en-US" smtClean="0"/>
              <a:t>36</a:t>
            </a:fld>
            <a:endParaRPr lang="en-US"/>
          </a:p>
        </p:txBody>
      </p:sp>
    </p:spTree>
    <p:extLst>
      <p:ext uri="{BB962C8B-B14F-4D97-AF65-F5344CB8AC3E}">
        <p14:creationId xmlns:p14="http://schemas.microsoft.com/office/powerpoint/2010/main" val="37385400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6B7C3E-3D61-492D-AC24-9EB39996EE22}" type="slidenum">
              <a:rPr lang="en-US" smtClean="0"/>
              <a:t>37</a:t>
            </a:fld>
            <a:endParaRPr lang="en-US"/>
          </a:p>
        </p:txBody>
      </p:sp>
    </p:spTree>
    <p:extLst>
      <p:ext uri="{BB962C8B-B14F-4D97-AF65-F5344CB8AC3E}">
        <p14:creationId xmlns:p14="http://schemas.microsoft.com/office/powerpoint/2010/main" val="32400246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6B7C3E-3D61-492D-AC24-9EB39996EE22}" type="slidenum">
              <a:rPr lang="en-US" smtClean="0"/>
              <a:t>38</a:t>
            </a:fld>
            <a:endParaRPr lang="en-US"/>
          </a:p>
        </p:txBody>
      </p:sp>
    </p:spTree>
    <p:extLst>
      <p:ext uri="{BB962C8B-B14F-4D97-AF65-F5344CB8AC3E}">
        <p14:creationId xmlns:p14="http://schemas.microsoft.com/office/powerpoint/2010/main" val="27464642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6B7C3E-3D61-492D-AC24-9EB39996EE22}" type="slidenum">
              <a:rPr lang="en-US" smtClean="0"/>
              <a:t>39</a:t>
            </a:fld>
            <a:endParaRPr lang="en-US"/>
          </a:p>
        </p:txBody>
      </p:sp>
    </p:spTree>
    <p:extLst>
      <p:ext uri="{BB962C8B-B14F-4D97-AF65-F5344CB8AC3E}">
        <p14:creationId xmlns:p14="http://schemas.microsoft.com/office/powerpoint/2010/main" val="4258270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DEDBB8-7283-4FE6-AEA4-CF4A132878DB}" type="slidenum">
              <a:rPr lang="en-US" smtClean="0"/>
              <a:t>4</a:t>
            </a:fld>
            <a:endParaRPr lang="en-US"/>
          </a:p>
        </p:txBody>
      </p:sp>
    </p:spTree>
    <p:extLst>
      <p:ext uri="{BB962C8B-B14F-4D97-AF65-F5344CB8AC3E}">
        <p14:creationId xmlns:p14="http://schemas.microsoft.com/office/powerpoint/2010/main" val="16873109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6B7C3E-3D61-492D-AC24-9EB39996EE22}" type="slidenum">
              <a:rPr lang="en-US" smtClean="0"/>
              <a:t>40</a:t>
            </a:fld>
            <a:endParaRPr lang="en-US"/>
          </a:p>
        </p:txBody>
      </p:sp>
    </p:spTree>
    <p:extLst>
      <p:ext uri="{BB962C8B-B14F-4D97-AF65-F5344CB8AC3E}">
        <p14:creationId xmlns:p14="http://schemas.microsoft.com/office/powerpoint/2010/main" val="2030423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talk about the energy balances</a:t>
            </a:r>
            <a:r>
              <a:rPr lang="en-US" baseline="0" dirty="0"/>
              <a:t> within the watershed through the rest of the course.</a:t>
            </a:r>
          </a:p>
          <a:p>
            <a:endParaRPr lang="en-US" baseline="0" dirty="0"/>
          </a:p>
          <a:p>
            <a:r>
              <a:rPr lang="en-US" baseline="0" dirty="0"/>
              <a:t>But it is important to remember that energy is also critical to thinking about when and how much water is getting into our watershed.  This requires us to think about how our watershed fits into the broader scale of the global water cycle.</a:t>
            </a:r>
            <a:endParaRPr lang="en-US" dirty="0"/>
          </a:p>
        </p:txBody>
      </p:sp>
      <p:sp>
        <p:nvSpPr>
          <p:cNvPr id="4" name="Slide Number Placeholder 3"/>
          <p:cNvSpPr>
            <a:spLocks noGrp="1"/>
          </p:cNvSpPr>
          <p:nvPr>
            <p:ph type="sldNum" sz="quarter" idx="10"/>
          </p:nvPr>
        </p:nvSpPr>
        <p:spPr/>
        <p:txBody>
          <a:bodyPr/>
          <a:lstStyle/>
          <a:p>
            <a:fld id="{926B7C3E-3D61-492D-AC24-9EB39996EE22}" type="slidenum">
              <a:rPr lang="en-US" smtClean="0"/>
              <a:t>41</a:t>
            </a:fld>
            <a:endParaRPr lang="en-US"/>
          </a:p>
        </p:txBody>
      </p:sp>
    </p:spTree>
    <p:extLst>
      <p:ext uri="{BB962C8B-B14F-4D97-AF65-F5344CB8AC3E}">
        <p14:creationId xmlns:p14="http://schemas.microsoft.com/office/powerpoint/2010/main" val="36020954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start with the basic</a:t>
            </a:r>
            <a:r>
              <a:rPr lang="en-US" baseline="0" dirty="0"/>
              <a:t> chemistry of water</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a:t>
            </a:r>
            <a:r>
              <a:rPr lang="en-US" baseline="0" dirty="0"/>
              <a:t> w</a:t>
            </a:r>
            <a:r>
              <a:rPr lang="en-US" dirty="0"/>
              <a:t>ater molecule is made up of one oxygen</a:t>
            </a:r>
            <a:r>
              <a:rPr lang="en-US" baseline="0" dirty="0"/>
              <a:t> atom and two hydrogen atoms. </a:t>
            </a:r>
            <a:r>
              <a:rPr lang="en-US" dirty="0"/>
              <a:t>The atomic number of oxygen is 8, meaning that the outermost electron shell (specifically</a:t>
            </a:r>
            <a:r>
              <a:rPr lang="en-US" baseline="0" dirty="0"/>
              <a:t> the “p” orbitals)</a:t>
            </a:r>
            <a:r>
              <a:rPr lang="en-US" dirty="0"/>
              <a:t> is 2 electrons short of being full.  The atomic number of hydrogen</a:t>
            </a:r>
            <a:r>
              <a:rPr lang="en-US" baseline="0" dirty="0"/>
              <a:t> is 1, meaning that the outermost electron shell has one electron and space for another.</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The bonds between hydrogen and oxygen in water are covalent, meaning that each bond is created by electrons shared by the atoms to fill their outer orbital.</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We are not going to go deep into electron orbital theory, but it is important to know that the orbitals will “hybridize” when forming covalent bonds.  The critical consequence of this hybridization is that the water molecule is consistently bent at a particular angle, specifically 104.5 degrees.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By itself, this bend in the molecule does not cause any of the more remarkable properties of water.  However, this bend is critical in combination with the nature of the bonds with hydrogen.  Let’s think a bit more deeply about the “gray area” between covalent and ionic chemical bonding.  Oxygen is more electronegative than hydrogen, meaning that the shared electrons spend more time around the oxygen than the hydrogen.  Combined with the “bend” in the hydrogen configuration, this makes the water molecule “polar”.</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When two water molecules are near each other, the positive hydrogen ends of a molecules are attracted to the negative oxygen end of another molecule.  Similar to an ionic bond, this creates what is called a hydrogen bond.</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The polarity and hydrogen bonding of water leads to its many unique properties that are important to how the landscape is shaped, and how ecosystems function.  For example, we will be talking a lot about the consequences of water’s high surface tension later in the class.  The relatively high cohesive forces of water amongst its molecules produces enough energy to hold or move water against gravity in the subsurface, and will be an important concept when we cover soil physics.</a:t>
            </a:r>
            <a:endParaRPr lang="en-US" dirty="0"/>
          </a:p>
        </p:txBody>
      </p:sp>
      <p:sp>
        <p:nvSpPr>
          <p:cNvPr id="4" name="Slide Number Placeholder 3"/>
          <p:cNvSpPr>
            <a:spLocks noGrp="1"/>
          </p:cNvSpPr>
          <p:nvPr>
            <p:ph type="sldNum" sz="quarter" idx="10"/>
          </p:nvPr>
        </p:nvSpPr>
        <p:spPr/>
        <p:txBody>
          <a:bodyPr/>
          <a:lstStyle/>
          <a:p>
            <a:fld id="{8C4BB8C4-886D-4874-A636-A3B2FD71CCD2}" type="slidenum">
              <a:rPr lang="en-US" smtClean="0"/>
              <a:t>42</a:t>
            </a:fld>
            <a:endParaRPr lang="en-US"/>
          </a:p>
        </p:txBody>
      </p:sp>
    </p:spTree>
    <p:extLst>
      <p:ext uri="{BB962C8B-B14F-4D97-AF65-F5344CB8AC3E}">
        <p14:creationId xmlns:p14="http://schemas.microsoft.com/office/powerpoint/2010/main" val="24679993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physical properties of water:</a:t>
            </a:r>
            <a:r>
              <a:rPr lang="en-US" baseline="0" dirty="0"/>
              <a:t> Density</a:t>
            </a:r>
          </a:p>
          <a:p>
            <a:endParaRPr lang="en-US" baseline="0" dirty="0"/>
          </a:p>
          <a:p>
            <a:r>
              <a:rPr lang="en-US" baseline="0" dirty="0"/>
              <a:t>1 L of water (1000 cm</a:t>
            </a:r>
            <a:r>
              <a:rPr lang="en-US" baseline="30000" dirty="0"/>
              <a:t>3</a:t>
            </a:r>
            <a:r>
              <a:rPr lang="en-US" baseline="0" dirty="0"/>
              <a:t>, 0.001 m</a:t>
            </a:r>
            <a:r>
              <a:rPr lang="en-US" baseline="30000" dirty="0"/>
              <a:t>3</a:t>
            </a:r>
            <a:r>
              <a:rPr lang="en-US" baseline="0" dirty="0"/>
              <a:t>) has a mass of 1 kg at 4 degrees C</a:t>
            </a:r>
          </a:p>
          <a:p>
            <a:endParaRPr lang="en-US" baseline="0" dirty="0"/>
          </a:p>
          <a:p>
            <a:r>
              <a:rPr lang="en-US" baseline="0" dirty="0"/>
              <a:t>Density </a:t>
            </a:r>
            <a:r>
              <a:rPr lang="en-US" baseline="0"/>
              <a:t>of liquid water </a:t>
            </a:r>
            <a:r>
              <a:rPr lang="en-US" baseline="0" dirty="0"/>
              <a:t>is relatively constant.  So close to constant that we call water an “incompressible” fluid.</a:t>
            </a:r>
          </a:p>
          <a:p>
            <a:endParaRPr lang="en-US" baseline="0" dirty="0"/>
          </a:p>
          <a:p>
            <a:r>
              <a:rPr lang="en-US" baseline="0" dirty="0"/>
              <a:t>Density of water is often used as a standard for measuring density of other materials.  If you divide the density of the material by the density of water, you get it’s “specific density”.  “Specific” is a dimensional indicator that means the quantity you are using is normalized to some standard.  We will be coming across the term “specific” used this way many times throughout the course.</a:t>
            </a:r>
          </a:p>
          <a:p>
            <a:endParaRPr lang="en-US" baseline="0" dirty="0"/>
          </a:p>
          <a:p>
            <a:r>
              <a:rPr lang="en-US" baseline="0" dirty="0"/>
              <a:t>Density of ice is less than density of liquid water.  In fact, water is at it’s most dense at 4 degrees Celsius (above the freezing point).  This is due to the polar molecule.  When a solid starts to form, the molecules push further apart to form their crystalline structure with hydrogen bonding, resulting in less dense material.  The fact that ice floats is extremely important to the function of many aquatic ecosystems.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8C4BB8C4-886D-4874-A636-A3B2FD71CCD2}" type="slidenum">
              <a:rPr lang="en-US" smtClean="0"/>
              <a:t>43</a:t>
            </a:fld>
            <a:endParaRPr lang="en-US"/>
          </a:p>
        </p:txBody>
      </p:sp>
    </p:spTree>
    <p:extLst>
      <p:ext uri="{BB962C8B-B14F-4D97-AF65-F5344CB8AC3E}">
        <p14:creationId xmlns:p14="http://schemas.microsoft.com/office/powerpoint/2010/main" val="38591953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Heat and temperature:</a:t>
            </a:r>
          </a:p>
          <a:p>
            <a:endParaRPr lang="en-US" baseline="0" dirty="0"/>
          </a:p>
          <a:p>
            <a:r>
              <a:rPr lang="en-US" baseline="0" dirty="0"/>
              <a:t>Definition of heat. Thermal energy associated with the movement (kinetic energy) of molecules.</a:t>
            </a:r>
          </a:p>
          <a:p>
            <a:endParaRPr lang="en-US" baseline="0" dirty="0"/>
          </a:p>
          <a:p>
            <a:r>
              <a:rPr lang="en-US" baseline="0" dirty="0"/>
              <a:t>Definition of temperature.  Average kinetic energy of the molecules of a substance.</a:t>
            </a:r>
          </a:p>
          <a:p>
            <a:endParaRPr lang="en-US" baseline="0" dirty="0"/>
          </a:p>
          <a:p>
            <a:r>
              <a:rPr lang="en-US" baseline="0" dirty="0"/>
              <a:t>Two substances with the same amount heat can be at different temperatures, due to physical properties of the molecules.  Specific heat tells quantifies how much heat it takes to change a given mass of a substance a given temperature.</a:t>
            </a:r>
          </a:p>
        </p:txBody>
      </p:sp>
      <p:sp>
        <p:nvSpPr>
          <p:cNvPr id="4" name="Slide Number Placeholder 3"/>
          <p:cNvSpPr>
            <a:spLocks noGrp="1"/>
          </p:cNvSpPr>
          <p:nvPr>
            <p:ph type="sldNum" sz="quarter" idx="10"/>
          </p:nvPr>
        </p:nvSpPr>
        <p:spPr/>
        <p:txBody>
          <a:bodyPr/>
          <a:lstStyle/>
          <a:p>
            <a:fld id="{8C4BB8C4-886D-4874-A636-A3B2FD71CCD2}" type="slidenum">
              <a:rPr lang="en-US" smtClean="0"/>
              <a:t>44</a:t>
            </a:fld>
            <a:endParaRPr lang="en-US"/>
          </a:p>
        </p:txBody>
      </p:sp>
    </p:spTree>
    <p:extLst>
      <p:ext uri="{BB962C8B-B14F-4D97-AF65-F5344CB8AC3E}">
        <p14:creationId xmlns:p14="http://schemas.microsoft.com/office/powerpoint/2010/main" val="4413961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States and latent heat:</a:t>
            </a:r>
          </a:p>
          <a:p>
            <a:endParaRPr lang="en-US" baseline="0" dirty="0"/>
          </a:p>
          <a:p>
            <a:r>
              <a:rPr lang="en-US" baseline="0" dirty="0"/>
              <a:t>Temperature is also important in determining the physical state of water.  Water is one of the few substances on earth that occurs naturally in all 3 states, which is the primary reason there is a global water cycle.</a:t>
            </a:r>
          </a:p>
          <a:p>
            <a:endParaRPr lang="en-US" baseline="0" dirty="0"/>
          </a:p>
          <a:p>
            <a:r>
              <a:rPr lang="en-US" baseline="0" dirty="0"/>
              <a:t>You probably already know that water freezes or thaws at 0 degrees C and melts or evaporates at 100 degrees C.</a:t>
            </a:r>
          </a:p>
          <a:p>
            <a:endParaRPr lang="en-US" baseline="0" dirty="0"/>
          </a:p>
          <a:p>
            <a:r>
              <a:rPr lang="en-US" baseline="0" dirty="0"/>
              <a:t>An interesting aspect of states is that they indicate storage of heat relative to the less “excited” state, similar to the specific heat of a substance at a given state.  We call this “latent” heat because it is heat energy in the substance that cannot be measured by with temperature (i.e. it is not “sensible”).</a:t>
            </a:r>
          </a:p>
          <a:p>
            <a:endParaRPr lang="en-US" baseline="0" dirty="0"/>
          </a:p>
          <a:p>
            <a:r>
              <a:rPr lang="en-US" baseline="0" dirty="0"/>
              <a:t>Latent heats are associated with state changes, because they are most readily measurable by changing state at a constant temperature.</a:t>
            </a:r>
          </a:p>
          <a:p>
            <a:endParaRPr lang="en-US" baseline="0" dirty="0"/>
          </a:p>
          <a:p>
            <a:r>
              <a:rPr lang="en-US" baseline="0" dirty="0"/>
              <a:t>The latent heat of fusion is the energy released when water freezes at a constant 0 degrees C.</a:t>
            </a:r>
          </a:p>
          <a:p>
            <a:endParaRPr lang="en-US" baseline="0" dirty="0"/>
          </a:p>
          <a:p>
            <a:r>
              <a:rPr lang="en-US" baseline="0" dirty="0"/>
              <a:t>The latent heat of vaporization is the energy released when water condenses at a constant 100 degrees C.</a:t>
            </a:r>
          </a:p>
          <a:p>
            <a:endParaRPr lang="en-US" baseline="0" dirty="0"/>
          </a:p>
          <a:p>
            <a:r>
              <a:rPr lang="en-US" baseline="0" dirty="0"/>
              <a:t>For water, both of the state changes store a tremendous amount of heat relative to other substances.  This goes back to the energy necessary to break hydrogen bonds, or the energy released when hydrogen bonds form.</a:t>
            </a:r>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8C4BB8C4-886D-4874-A636-A3B2FD71CCD2}" type="slidenum">
              <a:rPr lang="en-US" smtClean="0"/>
              <a:t>45</a:t>
            </a:fld>
            <a:endParaRPr lang="en-US"/>
          </a:p>
        </p:txBody>
      </p:sp>
    </p:spTree>
    <p:extLst>
      <p:ext uri="{BB962C8B-B14F-4D97-AF65-F5344CB8AC3E}">
        <p14:creationId xmlns:p14="http://schemas.microsoft.com/office/powerpoint/2010/main" val="34788962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idea that water freezes at 0 degrees and evaporates at 100 degrees is actually a simplification.</a:t>
            </a:r>
          </a:p>
          <a:p>
            <a:endParaRPr lang="en-US" baseline="0" dirty="0"/>
          </a:p>
          <a:p>
            <a:r>
              <a:rPr lang="en-US" baseline="0" dirty="0"/>
              <a:t>In particular the boiling point changes with air pressure.</a:t>
            </a:r>
          </a:p>
          <a:p>
            <a:endParaRPr lang="en-US" baseline="0" dirty="0"/>
          </a:p>
          <a:p>
            <a:r>
              <a:rPr lang="en-US" baseline="0" dirty="0"/>
              <a:t>The standard freezing and boiling points are determined by this red line, which is standard atmospheric pressure at sea level.  The curved line here represents how the boiling point changes with pressure, separating liquid water state in green from Vapor (or gas) water state in orange.  The pressure is on the y axis, and the temperature is on the x axis, so if you follow the line, you see that as the pressure decreases, the temperature of the boiling point also decreases.</a:t>
            </a:r>
          </a:p>
          <a:p>
            <a:endParaRPr lang="en-US" baseline="0" dirty="0"/>
          </a:p>
          <a:p>
            <a:r>
              <a:rPr lang="en-US" baseline="0" dirty="0"/>
              <a:t>Story time.</a:t>
            </a:r>
          </a:p>
          <a:p>
            <a:endParaRPr lang="en-US" baseline="0" dirty="0"/>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8C4BB8C4-886D-4874-A636-A3B2FD71CCD2}" type="slidenum">
              <a:rPr lang="en-US" smtClean="0"/>
              <a:t>46</a:t>
            </a:fld>
            <a:endParaRPr lang="en-US"/>
          </a:p>
        </p:txBody>
      </p:sp>
    </p:spTree>
    <p:extLst>
      <p:ext uri="{BB962C8B-B14F-4D97-AF65-F5344CB8AC3E}">
        <p14:creationId xmlns:p14="http://schemas.microsoft.com/office/powerpoint/2010/main" val="30808518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global</a:t>
            </a:r>
            <a:r>
              <a:rPr lang="en-US" baseline="0" dirty="0"/>
              <a:t> water cycle, an import of energy is required to get water from the oceans to our watersheds.   This is typically the domain of meteorologists of climatologists, rather than watershed hydrologists.  But watershed hydrologists need to understand the basics in order to put their watershed in context.  After all, precipitation is the first driver of watershed behavior.</a:t>
            </a:r>
          </a:p>
          <a:p>
            <a:endParaRPr lang="en-US" baseline="0" dirty="0"/>
          </a:p>
          <a:p>
            <a:r>
              <a:rPr lang="en-US" baseline="0" dirty="0"/>
              <a:t>Because it takes this input of energy to move water out of the oceans, it is also the energy balance that is the primary control on the distribution of water across the earth.</a:t>
            </a:r>
            <a:endParaRPr lang="en-US" dirty="0"/>
          </a:p>
        </p:txBody>
      </p:sp>
      <p:sp>
        <p:nvSpPr>
          <p:cNvPr id="4" name="Slide Number Placeholder 3"/>
          <p:cNvSpPr>
            <a:spLocks noGrp="1"/>
          </p:cNvSpPr>
          <p:nvPr>
            <p:ph type="sldNum" sz="quarter" idx="10"/>
          </p:nvPr>
        </p:nvSpPr>
        <p:spPr/>
        <p:txBody>
          <a:bodyPr/>
          <a:lstStyle/>
          <a:p>
            <a:fld id="{926B7C3E-3D61-492D-AC24-9EB39996EE22}" type="slidenum">
              <a:rPr lang="en-US" smtClean="0"/>
              <a:t>47</a:t>
            </a:fld>
            <a:endParaRPr lang="en-US"/>
          </a:p>
        </p:txBody>
      </p:sp>
    </p:spTree>
    <p:extLst>
      <p:ext uri="{BB962C8B-B14F-4D97-AF65-F5344CB8AC3E}">
        <p14:creationId xmlns:p14="http://schemas.microsoft.com/office/powerpoint/2010/main" val="11841905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categorize</a:t>
            </a:r>
            <a:r>
              <a:rPr lang="en-US" baseline="0" dirty="0"/>
              <a:t> water on the earth first by the oceans, which make up 96.5% of the water on the planet.  We talked about how water exists in all three phases, and the oceans do include some sea ice.  But the vast majority of that water is liquid.  What does that tell us about the average temperature of the planet?  Remember that water has a relatively high specific heat, this makes the oceans a tremendous heat sink, and it takes a tremendous amount of energy to change ocean temperatures.</a:t>
            </a:r>
          </a:p>
          <a:p>
            <a:endParaRPr lang="en-US" baseline="0" dirty="0"/>
          </a:p>
          <a:p>
            <a:r>
              <a:rPr lang="en-US" baseline="0" dirty="0"/>
              <a:t>Why are the oceans salty?  Remember that we talked about water being a nearly universal solvent.  Salty oceans occur because water is transporting dissolved materials for the landscape, which is then further concentrated by evaporation of water, leaving behind a stronger solution.</a:t>
            </a:r>
          </a:p>
          <a:p>
            <a:endParaRPr lang="en-US" baseline="0" dirty="0"/>
          </a:p>
          <a:p>
            <a:r>
              <a:rPr lang="en-US" baseline="0" dirty="0"/>
              <a:t>We know from this distribution that the incoming energy and global water cycle are only capable of keeping a small amount (2.5%) of the earths water as freshwater in terrestrial systems.</a:t>
            </a:r>
          </a:p>
          <a:p>
            <a:endParaRPr lang="en-US" baseline="0" dirty="0"/>
          </a:p>
          <a:p>
            <a:r>
              <a:rPr lang="en-US" dirty="0"/>
              <a:t>Of the 2.5% of freshwater in terrestrial systems. 68.6%</a:t>
            </a:r>
            <a:r>
              <a:rPr lang="en-US" baseline="0" dirty="0"/>
              <a:t> is found in glaciers and the ice caps, 30.1% is groundwater, and only 1.3% remains for all other surface forms of freshwater.</a:t>
            </a:r>
          </a:p>
          <a:p>
            <a:endParaRPr lang="en-US" baseline="0" dirty="0"/>
          </a:p>
          <a:p>
            <a:r>
              <a:rPr lang="en-US" baseline="0" dirty="0"/>
              <a:t>Of that 1.3%, about 73.1% is also in ice (permafrost or snow), 20.1% is lakes.  Rivers include only 0.46% of that water, and the entire atmosphere only 0.22%.</a:t>
            </a:r>
            <a:endParaRPr lang="en-US" dirty="0"/>
          </a:p>
        </p:txBody>
      </p:sp>
      <p:sp>
        <p:nvSpPr>
          <p:cNvPr id="4" name="Slide Number Placeholder 3"/>
          <p:cNvSpPr>
            <a:spLocks noGrp="1"/>
          </p:cNvSpPr>
          <p:nvPr>
            <p:ph type="sldNum" sz="quarter" idx="10"/>
          </p:nvPr>
        </p:nvSpPr>
        <p:spPr/>
        <p:txBody>
          <a:bodyPr/>
          <a:lstStyle/>
          <a:p>
            <a:fld id="{926B7C3E-3D61-492D-AC24-9EB39996EE22}" type="slidenum">
              <a:rPr lang="en-US" smtClean="0"/>
              <a:t>48</a:t>
            </a:fld>
            <a:endParaRPr lang="en-US"/>
          </a:p>
        </p:txBody>
      </p:sp>
    </p:spTree>
    <p:extLst>
      <p:ext uri="{BB962C8B-B14F-4D97-AF65-F5344CB8AC3E}">
        <p14:creationId xmlns:p14="http://schemas.microsoft.com/office/powerpoint/2010/main" val="36579519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6B7C3E-3D61-492D-AC24-9EB39996EE22}" type="slidenum">
              <a:rPr lang="en-US" smtClean="0"/>
              <a:t>49</a:t>
            </a:fld>
            <a:endParaRPr lang="en-US"/>
          </a:p>
        </p:txBody>
      </p:sp>
    </p:spTree>
    <p:extLst>
      <p:ext uri="{BB962C8B-B14F-4D97-AF65-F5344CB8AC3E}">
        <p14:creationId xmlns:p14="http://schemas.microsoft.com/office/powerpoint/2010/main" val="1919063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DEDBB8-7283-4FE6-AEA4-CF4A132878DB}" type="slidenum">
              <a:rPr lang="en-US" smtClean="0"/>
              <a:t>5</a:t>
            </a:fld>
            <a:endParaRPr lang="en-US"/>
          </a:p>
        </p:txBody>
      </p:sp>
    </p:spTree>
    <p:extLst>
      <p:ext uri="{BB962C8B-B14F-4D97-AF65-F5344CB8AC3E}">
        <p14:creationId xmlns:p14="http://schemas.microsoft.com/office/powerpoint/2010/main" val="12358340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6B7C3E-3D61-492D-AC24-9EB39996EE22}" type="slidenum">
              <a:rPr lang="en-US" smtClean="0"/>
              <a:t>50</a:t>
            </a:fld>
            <a:endParaRPr lang="en-US"/>
          </a:p>
        </p:txBody>
      </p:sp>
    </p:spTree>
    <p:extLst>
      <p:ext uri="{BB962C8B-B14F-4D97-AF65-F5344CB8AC3E}">
        <p14:creationId xmlns:p14="http://schemas.microsoft.com/office/powerpoint/2010/main" val="1925963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6B7C3E-3D61-492D-AC24-9EB39996EE22}" type="slidenum">
              <a:rPr lang="en-US" smtClean="0"/>
              <a:t>51</a:t>
            </a:fld>
            <a:endParaRPr lang="en-US"/>
          </a:p>
        </p:txBody>
      </p:sp>
    </p:spTree>
    <p:extLst>
      <p:ext uri="{BB962C8B-B14F-4D97-AF65-F5344CB8AC3E}">
        <p14:creationId xmlns:p14="http://schemas.microsoft.com/office/powerpoint/2010/main" val="42109121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6B7C3E-3D61-492D-AC24-9EB39996EE22}" type="slidenum">
              <a:rPr lang="en-US" smtClean="0"/>
              <a:t>52</a:t>
            </a:fld>
            <a:endParaRPr lang="en-US"/>
          </a:p>
        </p:txBody>
      </p:sp>
    </p:spTree>
    <p:extLst>
      <p:ext uri="{BB962C8B-B14F-4D97-AF65-F5344CB8AC3E}">
        <p14:creationId xmlns:p14="http://schemas.microsoft.com/office/powerpoint/2010/main" val="33474745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6B7C3E-3D61-492D-AC24-9EB39996EE22}" type="slidenum">
              <a:rPr lang="en-US" smtClean="0"/>
              <a:t>53</a:t>
            </a:fld>
            <a:endParaRPr lang="en-US"/>
          </a:p>
        </p:txBody>
      </p:sp>
    </p:spTree>
    <p:extLst>
      <p:ext uri="{BB962C8B-B14F-4D97-AF65-F5344CB8AC3E}">
        <p14:creationId xmlns:p14="http://schemas.microsoft.com/office/powerpoint/2010/main" val="39402965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6B7C3E-3D61-492D-AC24-9EB39996EE22}" type="slidenum">
              <a:rPr lang="en-US" smtClean="0"/>
              <a:t>54</a:t>
            </a:fld>
            <a:endParaRPr lang="en-US"/>
          </a:p>
        </p:txBody>
      </p:sp>
    </p:spTree>
    <p:extLst>
      <p:ext uri="{BB962C8B-B14F-4D97-AF65-F5344CB8AC3E}">
        <p14:creationId xmlns:p14="http://schemas.microsoft.com/office/powerpoint/2010/main" val="37613510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more specifically</a:t>
            </a:r>
            <a:r>
              <a:rPr lang="en-US" baseline="0" dirty="0"/>
              <a:t> about how the earth’s energy balance works.</a:t>
            </a:r>
          </a:p>
          <a:p>
            <a:endParaRPr lang="en-US" baseline="0" dirty="0"/>
          </a:p>
          <a:p>
            <a:r>
              <a:rPr lang="en-US" baseline="0" dirty="0"/>
              <a:t>First we should review the dimensions of the variables we will be using, and typical units for the values of those variables.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26B7C3E-3D61-492D-AC24-9EB39996EE22}" type="slidenum">
              <a:rPr lang="en-US" smtClean="0"/>
              <a:t>55</a:t>
            </a:fld>
            <a:endParaRPr lang="en-US"/>
          </a:p>
        </p:txBody>
      </p:sp>
    </p:spTree>
    <p:extLst>
      <p:ext uri="{BB962C8B-B14F-4D97-AF65-F5344CB8AC3E}">
        <p14:creationId xmlns:p14="http://schemas.microsoft.com/office/powerpoint/2010/main" val="31262494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6B7C3E-3D61-492D-AC24-9EB39996EE22}" type="slidenum">
              <a:rPr lang="en-US" smtClean="0"/>
              <a:t>56</a:t>
            </a:fld>
            <a:endParaRPr lang="en-US"/>
          </a:p>
        </p:txBody>
      </p:sp>
    </p:spTree>
    <p:extLst>
      <p:ext uri="{BB962C8B-B14F-4D97-AF65-F5344CB8AC3E}">
        <p14:creationId xmlns:p14="http://schemas.microsoft.com/office/powerpoint/2010/main" val="30717996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talk about the energy balances</a:t>
            </a:r>
            <a:r>
              <a:rPr lang="en-US" baseline="0" dirty="0"/>
              <a:t> within the watershed through the rest of the course.</a:t>
            </a:r>
          </a:p>
          <a:p>
            <a:endParaRPr lang="en-US" baseline="0" dirty="0"/>
          </a:p>
          <a:p>
            <a:r>
              <a:rPr lang="en-US" baseline="0" dirty="0"/>
              <a:t>But it is important to remember that energy is also critical to thinking about when and how much water is getting into our watershed.  This requires us to think about how our watershed fits into the broader scale of the global water cycle.</a:t>
            </a:r>
            <a:endParaRPr lang="en-US" dirty="0"/>
          </a:p>
        </p:txBody>
      </p:sp>
      <p:sp>
        <p:nvSpPr>
          <p:cNvPr id="4" name="Slide Number Placeholder 3"/>
          <p:cNvSpPr>
            <a:spLocks noGrp="1"/>
          </p:cNvSpPr>
          <p:nvPr>
            <p:ph type="sldNum" sz="quarter" idx="10"/>
          </p:nvPr>
        </p:nvSpPr>
        <p:spPr/>
        <p:txBody>
          <a:bodyPr/>
          <a:lstStyle/>
          <a:p>
            <a:fld id="{926B7C3E-3D61-492D-AC24-9EB39996EE22}" type="slidenum">
              <a:rPr lang="en-US" smtClean="0"/>
              <a:t>57</a:t>
            </a:fld>
            <a:endParaRPr lang="en-US"/>
          </a:p>
        </p:txBody>
      </p:sp>
    </p:spTree>
    <p:extLst>
      <p:ext uri="{BB962C8B-B14F-4D97-AF65-F5344CB8AC3E}">
        <p14:creationId xmlns:p14="http://schemas.microsoft.com/office/powerpoint/2010/main" val="3829972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DEDBB8-7283-4FE6-AEA4-CF4A132878DB}" type="slidenum">
              <a:rPr lang="en-US" smtClean="0"/>
              <a:t>6</a:t>
            </a:fld>
            <a:endParaRPr lang="en-US"/>
          </a:p>
        </p:txBody>
      </p:sp>
    </p:spTree>
    <p:extLst>
      <p:ext uri="{BB962C8B-B14F-4D97-AF65-F5344CB8AC3E}">
        <p14:creationId xmlns:p14="http://schemas.microsoft.com/office/powerpoint/2010/main" val="2671955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6B7C3E-3D61-492D-AC24-9EB39996EE22}" type="slidenum">
              <a:rPr lang="en-US" smtClean="0"/>
              <a:t>7</a:t>
            </a:fld>
            <a:endParaRPr lang="en-US"/>
          </a:p>
        </p:txBody>
      </p:sp>
    </p:spTree>
    <p:extLst>
      <p:ext uri="{BB962C8B-B14F-4D97-AF65-F5344CB8AC3E}">
        <p14:creationId xmlns:p14="http://schemas.microsoft.com/office/powerpoint/2010/main" val="900715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DEDBB8-7283-4FE6-AEA4-CF4A132878DB}" type="slidenum">
              <a:rPr lang="en-US" smtClean="0"/>
              <a:t>8</a:t>
            </a:fld>
            <a:endParaRPr lang="en-US"/>
          </a:p>
        </p:txBody>
      </p:sp>
    </p:spTree>
    <p:extLst>
      <p:ext uri="{BB962C8B-B14F-4D97-AF65-F5344CB8AC3E}">
        <p14:creationId xmlns:p14="http://schemas.microsoft.com/office/powerpoint/2010/main" val="3758976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DEDBB8-7283-4FE6-AEA4-CF4A132878DB}" type="slidenum">
              <a:rPr lang="en-US" smtClean="0"/>
              <a:t>9</a:t>
            </a:fld>
            <a:endParaRPr lang="en-US"/>
          </a:p>
        </p:txBody>
      </p:sp>
    </p:spTree>
    <p:extLst>
      <p:ext uri="{BB962C8B-B14F-4D97-AF65-F5344CB8AC3E}">
        <p14:creationId xmlns:p14="http://schemas.microsoft.com/office/powerpoint/2010/main" val="3696157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27256F2-7EF7-42F8-B9FA-A3B0A7B35370}" type="datetimeFigureOut">
              <a:rPr lang="en-US" smtClean="0"/>
              <a:t>9/6/2020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4E278-2D7E-4A48-A42A-26410041B621}" type="slidenum">
              <a:rPr lang="en-US" smtClean="0"/>
              <a:t>‹#›</a:t>
            </a:fld>
            <a:endParaRPr lang="en-US"/>
          </a:p>
        </p:txBody>
      </p:sp>
    </p:spTree>
    <p:extLst>
      <p:ext uri="{BB962C8B-B14F-4D97-AF65-F5344CB8AC3E}">
        <p14:creationId xmlns:p14="http://schemas.microsoft.com/office/powerpoint/2010/main" val="1381142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7256F2-7EF7-42F8-B9FA-A3B0A7B35370}" type="datetimeFigureOut">
              <a:rPr lang="en-US" smtClean="0"/>
              <a:t>9/6/2020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4E278-2D7E-4A48-A42A-26410041B621}" type="slidenum">
              <a:rPr lang="en-US" smtClean="0"/>
              <a:t>‹#›</a:t>
            </a:fld>
            <a:endParaRPr lang="en-US"/>
          </a:p>
        </p:txBody>
      </p:sp>
    </p:spTree>
    <p:extLst>
      <p:ext uri="{BB962C8B-B14F-4D97-AF65-F5344CB8AC3E}">
        <p14:creationId xmlns:p14="http://schemas.microsoft.com/office/powerpoint/2010/main" val="4214823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7256F2-7EF7-42F8-B9FA-A3B0A7B35370}" type="datetimeFigureOut">
              <a:rPr lang="en-US" smtClean="0"/>
              <a:t>9/6/2020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4E278-2D7E-4A48-A42A-26410041B621}" type="slidenum">
              <a:rPr lang="en-US" smtClean="0"/>
              <a:t>‹#›</a:t>
            </a:fld>
            <a:endParaRPr lang="en-US"/>
          </a:p>
        </p:txBody>
      </p:sp>
    </p:spTree>
    <p:extLst>
      <p:ext uri="{BB962C8B-B14F-4D97-AF65-F5344CB8AC3E}">
        <p14:creationId xmlns:p14="http://schemas.microsoft.com/office/powerpoint/2010/main" val="3121140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7256F2-7EF7-42F8-B9FA-A3B0A7B35370}" type="datetimeFigureOut">
              <a:rPr lang="en-US" smtClean="0"/>
              <a:t>9/6/2020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4E278-2D7E-4A48-A42A-26410041B621}" type="slidenum">
              <a:rPr lang="en-US" smtClean="0"/>
              <a:t>‹#›</a:t>
            </a:fld>
            <a:endParaRPr lang="en-US"/>
          </a:p>
        </p:txBody>
      </p:sp>
    </p:spTree>
    <p:extLst>
      <p:ext uri="{BB962C8B-B14F-4D97-AF65-F5344CB8AC3E}">
        <p14:creationId xmlns:p14="http://schemas.microsoft.com/office/powerpoint/2010/main" val="2220235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7256F2-7EF7-42F8-B9FA-A3B0A7B35370}" type="datetimeFigureOut">
              <a:rPr lang="en-US" smtClean="0"/>
              <a:t>9/6/2020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4E278-2D7E-4A48-A42A-26410041B621}" type="slidenum">
              <a:rPr lang="en-US" smtClean="0"/>
              <a:t>‹#›</a:t>
            </a:fld>
            <a:endParaRPr lang="en-US"/>
          </a:p>
        </p:txBody>
      </p:sp>
    </p:spTree>
    <p:extLst>
      <p:ext uri="{BB962C8B-B14F-4D97-AF65-F5344CB8AC3E}">
        <p14:creationId xmlns:p14="http://schemas.microsoft.com/office/powerpoint/2010/main" val="93799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7256F2-7EF7-42F8-B9FA-A3B0A7B35370}" type="datetimeFigureOut">
              <a:rPr lang="en-US" smtClean="0"/>
              <a:t>9/6/2020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64E278-2D7E-4A48-A42A-26410041B621}" type="slidenum">
              <a:rPr lang="en-US" smtClean="0"/>
              <a:t>‹#›</a:t>
            </a:fld>
            <a:endParaRPr lang="en-US"/>
          </a:p>
        </p:txBody>
      </p:sp>
    </p:spTree>
    <p:extLst>
      <p:ext uri="{BB962C8B-B14F-4D97-AF65-F5344CB8AC3E}">
        <p14:creationId xmlns:p14="http://schemas.microsoft.com/office/powerpoint/2010/main" val="1783563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7256F2-7EF7-42F8-B9FA-A3B0A7B35370}" type="datetimeFigureOut">
              <a:rPr lang="en-US" smtClean="0"/>
              <a:t>9/6/2020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64E278-2D7E-4A48-A42A-26410041B621}" type="slidenum">
              <a:rPr lang="en-US" smtClean="0"/>
              <a:t>‹#›</a:t>
            </a:fld>
            <a:endParaRPr lang="en-US"/>
          </a:p>
        </p:txBody>
      </p:sp>
    </p:spTree>
    <p:extLst>
      <p:ext uri="{BB962C8B-B14F-4D97-AF65-F5344CB8AC3E}">
        <p14:creationId xmlns:p14="http://schemas.microsoft.com/office/powerpoint/2010/main" val="3850687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7256F2-7EF7-42F8-B9FA-A3B0A7B35370}" type="datetimeFigureOut">
              <a:rPr lang="en-US" smtClean="0"/>
              <a:t>9/6/2020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64E278-2D7E-4A48-A42A-26410041B621}" type="slidenum">
              <a:rPr lang="en-US" smtClean="0"/>
              <a:t>‹#›</a:t>
            </a:fld>
            <a:endParaRPr lang="en-US"/>
          </a:p>
        </p:txBody>
      </p:sp>
    </p:spTree>
    <p:extLst>
      <p:ext uri="{BB962C8B-B14F-4D97-AF65-F5344CB8AC3E}">
        <p14:creationId xmlns:p14="http://schemas.microsoft.com/office/powerpoint/2010/main" val="1119388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7256F2-7EF7-42F8-B9FA-A3B0A7B35370}" type="datetimeFigureOut">
              <a:rPr lang="en-US" smtClean="0"/>
              <a:t>9/6/2020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64E278-2D7E-4A48-A42A-26410041B621}" type="slidenum">
              <a:rPr lang="en-US" smtClean="0"/>
              <a:t>‹#›</a:t>
            </a:fld>
            <a:endParaRPr lang="en-US"/>
          </a:p>
        </p:txBody>
      </p:sp>
    </p:spTree>
    <p:extLst>
      <p:ext uri="{BB962C8B-B14F-4D97-AF65-F5344CB8AC3E}">
        <p14:creationId xmlns:p14="http://schemas.microsoft.com/office/powerpoint/2010/main" val="1092375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7256F2-7EF7-42F8-B9FA-A3B0A7B35370}" type="datetimeFigureOut">
              <a:rPr lang="en-US" smtClean="0"/>
              <a:t>9/6/2020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64E278-2D7E-4A48-A42A-26410041B621}" type="slidenum">
              <a:rPr lang="en-US" smtClean="0"/>
              <a:t>‹#›</a:t>
            </a:fld>
            <a:endParaRPr lang="en-US"/>
          </a:p>
        </p:txBody>
      </p:sp>
    </p:spTree>
    <p:extLst>
      <p:ext uri="{BB962C8B-B14F-4D97-AF65-F5344CB8AC3E}">
        <p14:creationId xmlns:p14="http://schemas.microsoft.com/office/powerpoint/2010/main" val="1806451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7256F2-7EF7-42F8-B9FA-A3B0A7B35370}" type="datetimeFigureOut">
              <a:rPr lang="en-US" smtClean="0"/>
              <a:t>9/6/2020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64E278-2D7E-4A48-A42A-26410041B621}" type="slidenum">
              <a:rPr lang="en-US" smtClean="0"/>
              <a:t>‹#›</a:t>
            </a:fld>
            <a:endParaRPr lang="en-US"/>
          </a:p>
        </p:txBody>
      </p:sp>
    </p:spTree>
    <p:extLst>
      <p:ext uri="{BB962C8B-B14F-4D97-AF65-F5344CB8AC3E}">
        <p14:creationId xmlns:p14="http://schemas.microsoft.com/office/powerpoint/2010/main" val="3927861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7256F2-7EF7-42F8-B9FA-A3B0A7B35370}" type="datetimeFigureOut">
              <a:rPr lang="en-US" smtClean="0"/>
              <a:t>9/6/2020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64E278-2D7E-4A48-A42A-26410041B621}" type="slidenum">
              <a:rPr lang="en-US" smtClean="0"/>
              <a:t>‹#›</a:t>
            </a:fld>
            <a:endParaRPr lang="en-US"/>
          </a:p>
        </p:txBody>
      </p:sp>
    </p:spTree>
    <p:extLst>
      <p:ext uri="{BB962C8B-B14F-4D97-AF65-F5344CB8AC3E}">
        <p14:creationId xmlns:p14="http://schemas.microsoft.com/office/powerpoint/2010/main" val="4066403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emf"/><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emf"/><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emf"/><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png"/><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60.png"/><Relationship Id="rId3" Type="http://schemas.openxmlformats.org/officeDocument/2006/relationships/image" Target="../media/image20.jpg"/><Relationship Id="rId7" Type="http://schemas.openxmlformats.org/officeDocument/2006/relationships/image" Target="../media/image100.png"/><Relationship Id="rId12"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90.png"/><Relationship Id="rId11" Type="http://schemas.openxmlformats.org/officeDocument/2006/relationships/image" Target="../media/image14.png"/><Relationship Id="rId5" Type="http://schemas.openxmlformats.org/officeDocument/2006/relationships/image" Target="../media/image80.png"/><Relationship Id="rId10" Type="http://schemas.openxmlformats.org/officeDocument/2006/relationships/image" Target="../media/image130.png"/><Relationship Id="rId4" Type="http://schemas.openxmlformats.org/officeDocument/2006/relationships/image" Target="../media/image2.emf"/><Relationship Id="rId9" Type="http://schemas.openxmlformats.org/officeDocument/2006/relationships/image" Target="../media/image21.emf"/></Relationships>
</file>

<file path=ppt/slides/_rels/slide2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192.png"/><Relationship Id="rId4" Type="http://schemas.openxmlformats.org/officeDocument/2006/relationships/image" Target="../media/image181.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201.png"/><Relationship Id="rId4" Type="http://schemas.openxmlformats.org/officeDocument/2006/relationships/image" Target="../media/image191.png"/></Relationships>
</file>

<file path=ppt/slides/_rels/slide25.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90.png"/><Relationship Id="rId3" Type="http://schemas.openxmlformats.org/officeDocument/2006/relationships/image" Target="../media/image20.jpg"/><Relationship Id="rId7" Type="http://schemas.openxmlformats.org/officeDocument/2006/relationships/image" Target="../media/image100.png"/><Relationship Id="rId12" Type="http://schemas.openxmlformats.org/officeDocument/2006/relationships/image" Target="../media/image180.png"/><Relationship Id="rId2" Type="http://schemas.openxmlformats.org/officeDocument/2006/relationships/notesSlide" Target="../notesSlides/notesSlide25.xml"/><Relationship Id="rId16" Type="http://schemas.openxmlformats.org/officeDocument/2006/relationships/image" Target="../media/image200.png"/><Relationship Id="rId1" Type="http://schemas.openxmlformats.org/officeDocument/2006/relationships/slideLayout" Target="../slideLayouts/slideLayout6.xml"/><Relationship Id="rId6" Type="http://schemas.openxmlformats.org/officeDocument/2006/relationships/image" Target="../media/image90.png"/><Relationship Id="rId11" Type="http://schemas.openxmlformats.org/officeDocument/2006/relationships/image" Target="../media/image14.png"/><Relationship Id="rId5" Type="http://schemas.openxmlformats.org/officeDocument/2006/relationships/image" Target="../media/image80.png"/><Relationship Id="rId15" Type="http://schemas.openxmlformats.org/officeDocument/2006/relationships/image" Target="../media/image160.png"/><Relationship Id="rId10" Type="http://schemas.openxmlformats.org/officeDocument/2006/relationships/image" Target="../media/image130.png"/><Relationship Id="rId4" Type="http://schemas.openxmlformats.org/officeDocument/2006/relationships/image" Target="../media/image2.emf"/><Relationship Id="rId9" Type="http://schemas.openxmlformats.org/officeDocument/2006/relationships/image" Target="../media/image21.emf"/><Relationship Id="rId1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7.emf"/></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10.png"/><Relationship Id="rId7" Type="http://schemas.openxmlformats.org/officeDocument/2006/relationships/image" Target="../media/image340.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330.png"/><Relationship Id="rId5" Type="http://schemas.openxmlformats.org/officeDocument/2006/relationships/image" Target="../media/image39.png"/><Relationship Id="rId4" Type="http://schemas.openxmlformats.org/officeDocument/2006/relationships/image" Target="../media/image320.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digitallibrary.utah.gov/awweb/awarchive?type=file&amp;item=27531"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570.png"/><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hyperlink" Target="https://youtu.be/ajF0DsuuY4k?t=273"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Water and energy balance of watersheds</a:t>
            </a:r>
          </a:p>
        </p:txBody>
      </p:sp>
      <p:sp>
        <p:nvSpPr>
          <p:cNvPr id="3" name="Rectangle 2"/>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grpSp>
        <p:nvGrpSpPr>
          <p:cNvPr id="4" name="Group 3">
            <a:extLst>
              <a:ext uri="{FF2B5EF4-FFF2-40B4-BE49-F238E27FC236}">
                <a16:creationId xmlns:a16="http://schemas.microsoft.com/office/drawing/2014/main" id="{9A5FDD21-DDEF-4200-9ECE-3FE795738074}"/>
              </a:ext>
            </a:extLst>
          </p:cNvPr>
          <p:cNvGrpSpPr/>
          <p:nvPr/>
        </p:nvGrpSpPr>
        <p:grpSpPr>
          <a:xfrm>
            <a:off x="690801" y="105723"/>
            <a:ext cx="4109668" cy="1031631"/>
            <a:chOff x="550984" y="-11723"/>
            <a:chExt cx="4109668" cy="1031631"/>
          </a:xfrm>
        </p:grpSpPr>
        <p:sp>
          <p:nvSpPr>
            <p:cNvPr id="5" name="Rectangle 4">
              <a:extLst>
                <a:ext uri="{FF2B5EF4-FFF2-40B4-BE49-F238E27FC236}">
                  <a16:creationId xmlns:a16="http://schemas.microsoft.com/office/drawing/2014/main" id="{777ABD57-BD7F-487A-A157-385A9C675144}"/>
                </a:ext>
              </a:extLst>
            </p:cNvPr>
            <p:cNvSpPr/>
            <p:nvPr/>
          </p:nvSpPr>
          <p:spPr>
            <a:xfrm>
              <a:off x="1542313" y="-11723"/>
              <a:ext cx="3118339" cy="1031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NOTE: Slides for each module are numbered for easier cross-referencing with class notes</a:t>
              </a:r>
            </a:p>
          </p:txBody>
        </p:sp>
        <p:sp>
          <p:nvSpPr>
            <p:cNvPr id="6" name="Right Arrow 3">
              <a:extLst>
                <a:ext uri="{FF2B5EF4-FFF2-40B4-BE49-F238E27FC236}">
                  <a16:creationId xmlns:a16="http://schemas.microsoft.com/office/drawing/2014/main" id="{98EEFE49-01D1-4E7F-9BBE-43466AA5F69F}"/>
                </a:ext>
              </a:extLst>
            </p:cNvPr>
            <p:cNvSpPr/>
            <p:nvPr/>
          </p:nvSpPr>
          <p:spPr>
            <a:xfrm rot="10800000">
              <a:off x="550984" y="117231"/>
              <a:ext cx="1025875" cy="597877"/>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7126D012-8D17-49E1-B280-E125B435FCEB}"/>
              </a:ext>
            </a:extLst>
          </p:cNvPr>
          <p:cNvSpPr/>
          <p:nvPr/>
        </p:nvSpPr>
        <p:spPr>
          <a:xfrm>
            <a:off x="4463144" y="4854192"/>
            <a:ext cx="3760700" cy="1786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NOTE: My slides have TONS of animations and building graphics.  These do not translate well to D2L, so it is best to download the power point to work through the logic behind the animations</a:t>
            </a:r>
          </a:p>
        </p:txBody>
      </p:sp>
    </p:spTree>
    <p:extLst>
      <p:ext uri="{BB962C8B-B14F-4D97-AF65-F5344CB8AC3E}">
        <p14:creationId xmlns:p14="http://schemas.microsoft.com/office/powerpoint/2010/main" val="2858810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p:cNvSpPr txBox="1">
            <a:spLocks/>
          </p:cNvSpPr>
          <p:nvPr/>
        </p:nvSpPr>
        <p:spPr>
          <a:xfrm>
            <a:off x="838200" y="386915"/>
            <a:ext cx="10515600" cy="69930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Watershed delineation: topographic flow nets</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3326" y="1086221"/>
            <a:ext cx="10865347" cy="5590350"/>
          </a:xfrm>
          <a:prstGeom prst="rect">
            <a:avLst/>
          </a:prstGeom>
        </p:spPr>
      </p:pic>
      <p:grpSp>
        <p:nvGrpSpPr>
          <p:cNvPr id="13" name="Group 12"/>
          <p:cNvGrpSpPr/>
          <p:nvPr/>
        </p:nvGrpSpPr>
        <p:grpSpPr>
          <a:xfrm>
            <a:off x="1386840" y="1188720"/>
            <a:ext cx="8610600" cy="4526280"/>
            <a:chOff x="1386840" y="1188720"/>
            <a:chExt cx="8610600" cy="4526280"/>
          </a:xfrm>
        </p:grpSpPr>
        <p:sp>
          <p:nvSpPr>
            <p:cNvPr id="5" name="Freeform 4"/>
            <p:cNvSpPr/>
            <p:nvPr/>
          </p:nvSpPr>
          <p:spPr>
            <a:xfrm>
              <a:off x="1386840" y="1188720"/>
              <a:ext cx="8610600" cy="2705100"/>
            </a:xfrm>
            <a:custGeom>
              <a:avLst/>
              <a:gdLst>
                <a:gd name="connsiteX0" fmla="*/ 0 w 8610600"/>
                <a:gd name="connsiteY0" fmla="*/ 0 h 2705100"/>
                <a:gd name="connsiteX1" fmla="*/ 228600 w 8610600"/>
                <a:gd name="connsiteY1" fmla="*/ 266700 h 2705100"/>
                <a:gd name="connsiteX2" fmla="*/ 266700 w 8610600"/>
                <a:gd name="connsiteY2" fmla="*/ 312420 h 2705100"/>
                <a:gd name="connsiteX3" fmla="*/ 289560 w 8610600"/>
                <a:gd name="connsiteY3" fmla="*/ 335280 h 2705100"/>
                <a:gd name="connsiteX4" fmla="*/ 304800 w 8610600"/>
                <a:gd name="connsiteY4" fmla="*/ 381000 h 2705100"/>
                <a:gd name="connsiteX5" fmla="*/ 304800 w 8610600"/>
                <a:gd name="connsiteY5" fmla="*/ 441960 h 2705100"/>
                <a:gd name="connsiteX6" fmla="*/ 335280 w 8610600"/>
                <a:gd name="connsiteY6" fmla="*/ 594360 h 2705100"/>
                <a:gd name="connsiteX7" fmla="*/ 480060 w 8610600"/>
                <a:gd name="connsiteY7" fmla="*/ 822960 h 2705100"/>
                <a:gd name="connsiteX8" fmla="*/ 685800 w 8610600"/>
                <a:gd name="connsiteY8" fmla="*/ 1013460 h 2705100"/>
                <a:gd name="connsiteX9" fmla="*/ 861060 w 8610600"/>
                <a:gd name="connsiteY9" fmla="*/ 1112520 h 2705100"/>
                <a:gd name="connsiteX10" fmla="*/ 1066800 w 8610600"/>
                <a:gd name="connsiteY10" fmla="*/ 1257300 h 2705100"/>
                <a:gd name="connsiteX11" fmla="*/ 1310640 w 8610600"/>
                <a:gd name="connsiteY11" fmla="*/ 1417320 h 2705100"/>
                <a:gd name="connsiteX12" fmla="*/ 1402080 w 8610600"/>
                <a:gd name="connsiteY12" fmla="*/ 1493520 h 2705100"/>
                <a:gd name="connsiteX13" fmla="*/ 1447800 w 8610600"/>
                <a:gd name="connsiteY13" fmla="*/ 1554480 h 2705100"/>
                <a:gd name="connsiteX14" fmla="*/ 1493520 w 8610600"/>
                <a:gd name="connsiteY14" fmla="*/ 1630680 h 2705100"/>
                <a:gd name="connsiteX15" fmla="*/ 1554480 w 8610600"/>
                <a:gd name="connsiteY15" fmla="*/ 1767840 h 2705100"/>
                <a:gd name="connsiteX16" fmla="*/ 1653540 w 8610600"/>
                <a:gd name="connsiteY16" fmla="*/ 1813560 h 2705100"/>
                <a:gd name="connsiteX17" fmla="*/ 1775460 w 8610600"/>
                <a:gd name="connsiteY17" fmla="*/ 1851660 h 2705100"/>
                <a:gd name="connsiteX18" fmla="*/ 2080260 w 8610600"/>
                <a:gd name="connsiteY18" fmla="*/ 1897380 h 2705100"/>
                <a:gd name="connsiteX19" fmla="*/ 2141220 w 8610600"/>
                <a:gd name="connsiteY19" fmla="*/ 1927860 h 2705100"/>
                <a:gd name="connsiteX20" fmla="*/ 2308860 w 8610600"/>
                <a:gd name="connsiteY20" fmla="*/ 1981200 h 2705100"/>
                <a:gd name="connsiteX21" fmla="*/ 2567940 w 8610600"/>
                <a:gd name="connsiteY21" fmla="*/ 2095500 h 2705100"/>
                <a:gd name="connsiteX22" fmla="*/ 2773680 w 8610600"/>
                <a:gd name="connsiteY22" fmla="*/ 2156460 h 2705100"/>
                <a:gd name="connsiteX23" fmla="*/ 2926080 w 8610600"/>
                <a:gd name="connsiteY23" fmla="*/ 2164080 h 2705100"/>
                <a:gd name="connsiteX24" fmla="*/ 3070860 w 8610600"/>
                <a:gd name="connsiteY24" fmla="*/ 2247900 h 2705100"/>
                <a:gd name="connsiteX25" fmla="*/ 3314700 w 8610600"/>
                <a:gd name="connsiteY25" fmla="*/ 2308860 h 2705100"/>
                <a:gd name="connsiteX26" fmla="*/ 3528060 w 8610600"/>
                <a:gd name="connsiteY26" fmla="*/ 2377440 h 2705100"/>
                <a:gd name="connsiteX27" fmla="*/ 3832860 w 8610600"/>
                <a:gd name="connsiteY27" fmla="*/ 2446020 h 2705100"/>
                <a:gd name="connsiteX28" fmla="*/ 4130040 w 8610600"/>
                <a:gd name="connsiteY28" fmla="*/ 2476500 h 2705100"/>
                <a:gd name="connsiteX29" fmla="*/ 4549140 w 8610600"/>
                <a:gd name="connsiteY29" fmla="*/ 2453640 h 2705100"/>
                <a:gd name="connsiteX30" fmla="*/ 4777740 w 8610600"/>
                <a:gd name="connsiteY30" fmla="*/ 2468880 h 2705100"/>
                <a:gd name="connsiteX31" fmla="*/ 4892040 w 8610600"/>
                <a:gd name="connsiteY31" fmla="*/ 2491740 h 2705100"/>
                <a:gd name="connsiteX32" fmla="*/ 4945380 w 8610600"/>
                <a:gd name="connsiteY32" fmla="*/ 2476500 h 2705100"/>
                <a:gd name="connsiteX33" fmla="*/ 4975860 w 8610600"/>
                <a:gd name="connsiteY33" fmla="*/ 2468880 h 2705100"/>
                <a:gd name="connsiteX34" fmla="*/ 5105400 w 8610600"/>
                <a:gd name="connsiteY34" fmla="*/ 2506980 h 2705100"/>
                <a:gd name="connsiteX35" fmla="*/ 5189220 w 8610600"/>
                <a:gd name="connsiteY35" fmla="*/ 2484120 h 2705100"/>
                <a:gd name="connsiteX36" fmla="*/ 5242560 w 8610600"/>
                <a:gd name="connsiteY36" fmla="*/ 2499360 h 2705100"/>
                <a:gd name="connsiteX37" fmla="*/ 5303520 w 8610600"/>
                <a:gd name="connsiteY37" fmla="*/ 2499360 h 2705100"/>
                <a:gd name="connsiteX38" fmla="*/ 5394960 w 8610600"/>
                <a:gd name="connsiteY38" fmla="*/ 2468880 h 2705100"/>
                <a:gd name="connsiteX39" fmla="*/ 5593080 w 8610600"/>
                <a:gd name="connsiteY39" fmla="*/ 2430780 h 2705100"/>
                <a:gd name="connsiteX40" fmla="*/ 5821680 w 8610600"/>
                <a:gd name="connsiteY40" fmla="*/ 2385060 h 2705100"/>
                <a:gd name="connsiteX41" fmla="*/ 5935980 w 8610600"/>
                <a:gd name="connsiteY41" fmla="*/ 2362200 h 2705100"/>
                <a:gd name="connsiteX42" fmla="*/ 6027420 w 8610600"/>
                <a:gd name="connsiteY42" fmla="*/ 2400300 h 2705100"/>
                <a:gd name="connsiteX43" fmla="*/ 6240780 w 8610600"/>
                <a:gd name="connsiteY43" fmla="*/ 2499360 h 2705100"/>
                <a:gd name="connsiteX44" fmla="*/ 6301740 w 8610600"/>
                <a:gd name="connsiteY44" fmla="*/ 2545080 h 2705100"/>
                <a:gd name="connsiteX45" fmla="*/ 6438900 w 8610600"/>
                <a:gd name="connsiteY45" fmla="*/ 2537460 h 2705100"/>
                <a:gd name="connsiteX46" fmla="*/ 6560820 w 8610600"/>
                <a:gd name="connsiteY46" fmla="*/ 2491740 h 2705100"/>
                <a:gd name="connsiteX47" fmla="*/ 6736080 w 8610600"/>
                <a:gd name="connsiteY47" fmla="*/ 2339340 h 2705100"/>
                <a:gd name="connsiteX48" fmla="*/ 6758940 w 8610600"/>
                <a:gd name="connsiteY48" fmla="*/ 2286000 h 2705100"/>
                <a:gd name="connsiteX49" fmla="*/ 6880860 w 8610600"/>
                <a:gd name="connsiteY49" fmla="*/ 2209800 h 2705100"/>
                <a:gd name="connsiteX50" fmla="*/ 6949440 w 8610600"/>
                <a:gd name="connsiteY50" fmla="*/ 2186940 h 2705100"/>
                <a:gd name="connsiteX51" fmla="*/ 7063740 w 8610600"/>
                <a:gd name="connsiteY51" fmla="*/ 2179320 h 2705100"/>
                <a:gd name="connsiteX52" fmla="*/ 7178040 w 8610600"/>
                <a:gd name="connsiteY52" fmla="*/ 2225040 h 2705100"/>
                <a:gd name="connsiteX53" fmla="*/ 7315200 w 8610600"/>
                <a:gd name="connsiteY53" fmla="*/ 2217420 h 2705100"/>
                <a:gd name="connsiteX54" fmla="*/ 7536180 w 8610600"/>
                <a:gd name="connsiteY54" fmla="*/ 2194560 h 2705100"/>
                <a:gd name="connsiteX55" fmla="*/ 7581900 w 8610600"/>
                <a:gd name="connsiteY55" fmla="*/ 2186940 h 2705100"/>
                <a:gd name="connsiteX56" fmla="*/ 7772400 w 8610600"/>
                <a:gd name="connsiteY56" fmla="*/ 2247900 h 2705100"/>
                <a:gd name="connsiteX57" fmla="*/ 7871460 w 8610600"/>
                <a:gd name="connsiteY57" fmla="*/ 2286000 h 2705100"/>
                <a:gd name="connsiteX58" fmla="*/ 7978140 w 8610600"/>
                <a:gd name="connsiteY58" fmla="*/ 2316480 h 2705100"/>
                <a:gd name="connsiteX59" fmla="*/ 8229600 w 8610600"/>
                <a:gd name="connsiteY59" fmla="*/ 2407920 h 2705100"/>
                <a:gd name="connsiteX60" fmla="*/ 8359140 w 8610600"/>
                <a:gd name="connsiteY60" fmla="*/ 2552700 h 2705100"/>
                <a:gd name="connsiteX61" fmla="*/ 8503920 w 8610600"/>
                <a:gd name="connsiteY61" fmla="*/ 2621280 h 2705100"/>
                <a:gd name="connsiteX62" fmla="*/ 8549640 w 8610600"/>
                <a:gd name="connsiteY62" fmla="*/ 2674620 h 2705100"/>
                <a:gd name="connsiteX63" fmla="*/ 8610600 w 8610600"/>
                <a:gd name="connsiteY63" fmla="*/ 2705100 h 27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8610600" h="2705100">
                  <a:moveTo>
                    <a:pt x="0" y="0"/>
                  </a:moveTo>
                  <a:lnTo>
                    <a:pt x="228600" y="266700"/>
                  </a:lnTo>
                  <a:cubicBezTo>
                    <a:pt x="273050" y="318770"/>
                    <a:pt x="256540" y="300990"/>
                    <a:pt x="266700" y="312420"/>
                  </a:cubicBezTo>
                  <a:cubicBezTo>
                    <a:pt x="276860" y="323850"/>
                    <a:pt x="283210" y="323850"/>
                    <a:pt x="289560" y="335280"/>
                  </a:cubicBezTo>
                  <a:cubicBezTo>
                    <a:pt x="295910" y="346710"/>
                    <a:pt x="302260" y="363220"/>
                    <a:pt x="304800" y="381000"/>
                  </a:cubicBezTo>
                  <a:cubicBezTo>
                    <a:pt x="307340" y="398780"/>
                    <a:pt x="299720" y="406400"/>
                    <a:pt x="304800" y="441960"/>
                  </a:cubicBezTo>
                  <a:cubicBezTo>
                    <a:pt x="309880" y="477520"/>
                    <a:pt x="306070" y="530860"/>
                    <a:pt x="335280" y="594360"/>
                  </a:cubicBezTo>
                  <a:cubicBezTo>
                    <a:pt x="364490" y="657860"/>
                    <a:pt x="421640" y="753110"/>
                    <a:pt x="480060" y="822960"/>
                  </a:cubicBezTo>
                  <a:cubicBezTo>
                    <a:pt x="538480" y="892810"/>
                    <a:pt x="622300" y="965200"/>
                    <a:pt x="685800" y="1013460"/>
                  </a:cubicBezTo>
                  <a:cubicBezTo>
                    <a:pt x="749300" y="1061720"/>
                    <a:pt x="797560" y="1071880"/>
                    <a:pt x="861060" y="1112520"/>
                  </a:cubicBezTo>
                  <a:cubicBezTo>
                    <a:pt x="924560" y="1153160"/>
                    <a:pt x="991870" y="1206500"/>
                    <a:pt x="1066800" y="1257300"/>
                  </a:cubicBezTo>
                  <a:cubicBezTo>
                    <a:pt x="1141730" y="1308100"/>
                    <a:pt x="1254760" y="1377950"/>
                    <a:pt x="1310640" y="1417320"/>
                  </a:cubicBezTo>
                  <a:cubicBezTo>
                    <a:pt x="1366520" y="1456690"/>
                    <a:pt x="1379220" y="1470660"/>
                    <a:pt x="1402080" y="1493520"/>
                  </a:cubicBezTo>
                  <a:cubicBezTo>
                    <a:pt x="1424940" y="1516380"/>
                    <a:pt x="1432560" y="1531620"/>
                    <a:pt x="1447800" y="1554480"/>
                  </a:cubicBezTo>
                  <a:cubicBezTo>
                    <a:pt x="1463040" y="1577340"/>
                    <a:pt x="1475740" y="1595120"/>
                    <a:pt x="1493520" y="1630680"/>
                  </a:cubicBezTo>
                  <a:cubicBezTo>
                    <a:pt x="1511300" y="1666240"/>
                    <a:pt x="1527810" y="1737360"/>
                    <a:pt x="1554480" y="1767840"/>
                  </a:cubicBezTo>
                  <a:cubicBezTo>
                    <a:pt x="1581150" y="1798320"/>
                    <a:pt x="1616710" y="1799590"/>
                    <a:pt x="1653540" y="1813560"/>
                  </a:cubicBezTo>
                  <a:cubicBezTo>
                    <a:pt x="1690370" y="1827530"/>
                    <a:pt x="1704340" y="1837690"/>
                    <a:pt x="1775460" y="1851660"/>
                  </a:cubicBezTo>
                  <a:cubicBezTo>
                    <a:pt x="1846580" y="1865630"/>
                    <a:pt x="2019300" y="1884680"/>
                    <a:pt x="2080260" y="1897380"/>
                  </a:cubicBezTo>
                  <a:cubicBezTo>
                    <a:pt x="2141220" y="1910080"/>
                    <a:pt x="2103120" y="1913890"/>
                    <a:pt x="2141220" y="1927860"/>
                  </a:cubicBezTo>
                  <a:cubicBezTo>
                    <a:pt x="2179320" y="1941830"/>
                    <a:pt x="2237740" y="1953260"/>
                    <a:pt x="2308860" y="1981200"/>
                  </a:cubicBezTo>
                  <a:cubicBezTo>
                    <a:pt x="2379980" y="2009140"/>
                    <a:pt x="2490470" y="2066290"/>
                    <a:pt x="2567940" y="2095500"/>
                  </a:cubicBezTo>
                  <a:cubicBezTo>
                    <a:pt x="2645410" y="2124710"/>
                    <a:pt x="2713990" y="2145030"/>
                    <a:pt x="2773680" y="2156460"/>
                  </a:cubicBezTo>
                  <a:cubicBezTo>
                    <a:pt x="2833370" y="2167890"/>
                    <a:pt x="2876550" y="2148840"/>
                    <a:pt x="2926080" y="2164080"/>
                  </a:cubicBezTo>
                  <a:cubicBezTo>
                    <a:pt x="2975610" y="2179320"/>
                    <a:pt x="3006090" y="2223770"/>
                    <a:pt x="3070860" y="2247900"/>
                  </a:cubicBezTo>
                  <a:cubicBezTo>
                    <a:pt x="3135630" y="2272030"/>
                    <a:pt x="3238500" y="2287270"/>
                    <a:pt x="3314700" y="2308860"/>
                  </a:cubicBezTo>
                  <a:cubicBezTo>
                    <a:pt x="3390900" y="2330450"/>
                    <a:pt x="3441700" y="2354580"/>
                    <a:pt x="3528060" y="2377440"/>
                  </a:cubicBezTo>
                  <a:cubicBezTo>
                    <a:pt x="3614420" y="2400300"/>
                    <a:pt x="3732530" y="2429510"/>
                    <a:pt x="3832860" y="2446020"/>
                  </a:cubicBezTo>
                  <a:cubicBezTo>
                    <a:pt x="3933190" y="2462530"/>
                    <a:pt x="4010660" y="2475230"/>
                    <a:pt x="4130040" y="2476500"/>
                  </a:cubicBezTo>
                  <a:cubicBezTo>
                    <a:pt x="4249420" y="2477770"/>
                    <a:pt x="4441190" y="2454910"/>
                    <a:pt x="4549140" y="2453640"/>
                  </a:cubicBezTo>
                  <a:cubicBezTo>
                    <a:pt x="4657090" y="2452370"/>
                    <a:pt x="4720590" y="2462530"/>
                    <a:pt x="4777740" y="2468880"/>
                  </a:cubicBezTo>
                  <a:cubicBezTo>
                    <a:pt x="4834890" y="2475230"/>
                    <a:pt x="4864100" y="2490470"/>
                    <a:pt x="4892040" y="2491740"/>
                  </a:cubicBezTo>
                  <a:cubicBezTo>
                    <a:pt x="4919980" y="2493010"/>
                    <a:pt x="4931410" y="2480310"/>
                    <a:pt x="4945380" y="2476500"/>
                  </a:cubicBezTo>
                  <a:cubicBezTo>
                    <a:pt x="4959350" y="2472690"/>
                    <a:pt x="4949190" y="2463800"/>
                    <a:pt x="4975860" y="2468880"/>
                  </a:cubicBezTo>
                  <a:cubicBezTo>
                    <a:pt x="5002530" y="2473960"/>
                    <a:pt x="5069840" y="2504440"/>
                    <a:pt x="5105400" y="2506980"/>
                  </a:cubicBezTo>
                  <a:cubicBezTo>
                    <a:pt x="5140960" y="2509520"/>
                    <a:pt x="5166360" y="2485390"/>
                    <a:pt x="5189220" y="2484120"/>
                  </a:cubicBezTo>
                  <a:cubicBezTo>
                    <a:pt x="5212080" y="2482850"/>
                    <a:pt x="5223510" y="2496820"/>
                    <a:pt x="5242560" y="2499360"/>
                  </a:cubicBezTo>
                  <a:cubicBezTo>
                    <a:pt x="5261610" y="2501900"/>
                    <a:pt x="5278120" y="2504440"/>
                    <a:pt x="5303520" y="2499360"/>
                  </a:cubicBezTo>
                  <a:cubicBezTo>
                    <a:pt x="5328920" y="2494280"/>
                    <a:pt x="5346700" y="2480310"/>
                    <a:pt x="5394960" y="2468880"/>
                  </a:cubicBezTo>
                  <a:cubicBezTo>
                    <a:pt x="5443220" y="2457450"/>
                    <a:pt x="5593080" y="2430780"/>
                    <a:pt x="5593080" y="2430780"/>
                  </a:cubicBezTo>
                  <a:lnTo>
                    <a:pt x="5821680" y="2385060"/>
                  </a:lnTo>
                  <a:cubicBezTo>
                    <a:pt x="5878830" y="2373630"/>
                    <a:pt x="5901690" y="2359660"/>
                    <a:pt x="5935980" y="2362200"/>
                  </a:cubicBezTo>
                  <a:cubicBezTo>
                    <a:pt x="5970270" y="2364740"/>
                    <a:pt x="5976620" y="2377440"/>
                    <a:pt x="6027420" y="2400300"/>
                  </a:cubicBezTo>
                  <a:cubicBezTo>
                    <a:pt x="6078220" y="2423160"/>
                    <a:pt x="6195060" y="2475230"/>
                    <a:pt x="6240780" y="2499360"/>
                  </a:cubicBezTo>
                  <a:cubicBezTo>
                    <a:pt x="6286500" y="2523490"/>
                    <a:pt x="6268720" y="2538730"/>
                    <a:pt x="6301740" y="2545080"/>
                  </a:cubicBezTo>
                  <a:cubicBezTo>
                    <a:pt x="6334760" y="2551430"/>
                    <a:pt x="6395720" y="2546350"/>
                    <a:pt x="6438900" y="2537460"/>
                  </a:cubicBezTo>
                  <a:cubicBezTo>
                    <a:pt x="6482080" y="2528570"/>
                    <a:pt x="6511290" y="2524760"/>
                    <a:pt x="6560820" y="2491740"/>
                  </a:cubicBezTo>
                  <a:cubicBezTo>
                    <a:pt x="6610350" y="2458720"/>
                    <a:pt x="6703060" y="2373630"/>
                    <a:pt x="6736080" y="2339340"/>
                  </a:cubicBezTo>
                  <a:cubicBezTo>
                    <a:pt x="6769100" y="2305050"/>
                    <a:pt x="6734810" y="2307590"/>
                    <a:pt x="6758940" y="2286000"/>
                  </a:cubicBezTo>
                  <a:cubicBezTo>
                    <a:pt x="6783070" y="2264410"/>
                    <a:pt x="6849110" y="2226310"/>
                    <a:pt x="6880860" y="2209800"/>
                  </a:cubicBezTo>
                  <a:cubicBezTo>
                    <a:pt x="6912610" y="2193290"/>
                    <a:pt x="6918960" y="2192020"/>
                    <a:pt x="6949440" y="2186940"/>
                  </a:cubicBezTo>
                  <a:cubicBezTo>
                    <a:pt x="6979920" y="2181860"/>
                    <a:pt x="7025640" y="2172970"/>
                    <a:pt x="7063740" y="2179320"/>
                  </a:cubicBezTo>
                  <a:cubicBezTo>
                    <a:pt x="7101840" y="2185670"/>
                    <a:pt x="7136130" y="2218690"/>
                    <a:pt x="7178040" y="2225040"/>
                  </a:cubicBezTo>
                  <a:cubicBezTo>
                    <a:pt x="7219950" y="2231390"/>
                    <a:pt x="7255510" y="2222500"/>
                    <a:pt x="7315200" y="2217420"/>
                  </a:cubicBezTo>
                  <a:cubicBezTo>
                    <a:pt x="7374890" y="2212340"/>
                    <a:pt x="7491730" y="2199640"/>
                    <a:pt x="7536180" y="2194560"/>
                  </a:cubicBezTo>
                  <a:cubicBezTo>
                    <a:pt x="7580630" y="2189480"/>
                    <a:pt x="7542530" y="2178050"/>
                    <a:pt x="7581900" y="2186940"/>
                  </a:cubicBezTo>
                  <a:cubicBezTo>
                    <a:pt x="7621270" y="2195830"/>
                    <a:pt x="7724140" y="2231390"/>
                    <a:pt x="7772400" y="2247900"/>
                  </a:cubicBezTo>
                  <a:cubicBezTo>
                    <a:pt x="7820660" y="2264410"/>
                    <a:pt x="7837170" y="2274570"/>
                    <a:pt x="7871460" y="2286000"/>
                  </a:cubicBezTo>
                  <a:cubicBezTo>
                    <a:pt x="7905750" y="2297430"/>
                    <a:pt x="7918450" y="2296160"/>
                    <a:pt x="7978140" y="2316480"/>
                  </a:cubicBezTo>
                  <a:cubicBezTo>
                    <a:pt x="8037830" y="2336800"/>
                    <a:pt x="8166100" y="2368550"/>
                    <a:pt x="8229600" y="2407920"/>
                  </a:cubicBezTo>
                  <a:cubicBezTo>
                    <a:pt x="8293100" y="2447290"/>
                    <a:pt x="8313420" y="2517140"/>
                    <a:pt x="8359140" y="2552700"/>
                  </a:cubicBezTo>
                  <a:cubicBezTo>
                    <a:pt x="8404860" y="2588260"/>
                    <a:pt x="8472170" y="2600960"/>
                    <a:pt x="8503920" y="2621280"/>
                  </a:cubicBezTo>
                  <a:cubicBezTo>
                    <a:pt x="8535670" y="2641600"/>
                    <a:pt x="8531860" y="2660650"/>
                    <a:pt x="8549640" y="2674620"/>
                  </a:cubicBezTo>
                  <a:cubicBezTo>
                    <a:pt x="8567420" y="2688590"/>
                    <a:pt x="8589010" y="2696845"/>
                    <a:pt x="8610600" y="270510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726648" y="2834640"/>
              <a:ext cx="1144312" cy="2087880"/>
            </a:xfrm>
            <a:custGeom>
              <a:avLst/>
              <a:gdLst>
                <a:gd name="connsiteX0" fmla="*/ 153712 w 1144312"/>
                <a:gd name="connsiteY0" fmla="*/ 0 h 2087880"/>
                <a:gd name="connsiteX1" fmla="*/ 31792 w 1144312"/>
                <a:gd name="connsiteY1" fmla="*/ 114300 h 2087880"/>
                <a:gd name="connsiteX2" fmla="*/ 1312 w 1144312"/>
                <a:gd name="connsiteY2" fmla="*/ 335280 h 2087880"/>
                <a:gd name="connsiteX3" fmla="*/ 8932 w 1144312"/>
                <a:gd name="connsiteY3" fmla="*/ 579120 h 2087880"/>
                <a:gd name="connsiteX4" fmla="*/ 39412 w 1144312"/>
                <a:gd name="connsiteY4" fmla="*/ 807720 h 2087880"/>
                <a:gd name="connsiteX5" fmla="*/ 123232 w 1144312"/>
                <a:gd name="connsiteY5" fmla="*/ 899160 h 2087880"/>
                <a:gd name="connsiteX6" fmla="*/ 252772 w 1144312"/>
                <a:gd name="connsiteY6" fmla="*/ 952500 h 2087880"/>
                <a:gd name="connsiteX7" fmla="*/ 397552 w 1144312"/>
                <a:gd name="connsiteY7" fmla="*/ 1021080 h 2087880"/>
                <a:gd name="connsiteX8" fmla="*/ 511852 w 1144312"/>
                <a:gd name="connsiteY8" fmla="*/ 1059180 h 2087880"/>
                <a:gd name="connsiteX9" fmla="*/ 610912 w 1144312"/>
                <a:gd name="connsiteY9" fmla="*/ 1226820 h 2087880"/>
                <a:gd name="connsiteX10" fmla="*/ 717592 w 1144312"/>
                <a:gd name="connsiteY10" fmla="*/ 1432560 h 2087880"/>
                <a:gd name="connsiteX11" fmla="*/ 770932 w 1144312"/>
                <a:gd name="connsiteY11" fmla="*/ 1645920 h 2087880"/>
                <a:gd name="connsiteX12" fmla="*/ 862372 w 1144312"/>
                <a:gd name="connsiteY12" fmla="*/ 1729740 h 2087880"/>
                <a:gd name="connsiteX13" fmla="*/ 946192 w 1144312"/>
                <a:gd name="connsiteY13" fmla="*/ 1836420 h 2087880"/>
                <a:gd name="connsiteX14" fmla="*/ 1045252 w 1144312"/>
                <a:gd name="connsiteY14" fmla="*/ 1943100 h 2087880"/>
                <a:gd name="connsiteX15" fmla="*/ 1144312 w 1144312"/>
                <a:gd name="connsiteY15" fmla="*/ 2087880 h 208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4312" h="2087880">
                  <a:moveTo>
                    <a:pt x="153712" y="0"/>
                  </a:moveTo>
                  <a:cubicBezTo>
                    <a:pt x="105452" y="29210"/>
                    <a:pt x="57192" y="58420"/>
                    <a:pt x="31792" y="114300"/>
                  </a:cubicBezTo>
                  <a:cubicBezTo>
                    <a:pt x="6392" y="170180"/>
                    <a:pt x="5122" y="257810"/>
                    <a:pt x="1312" y="335280"/>
                  </a:cubicBezTo>
                  <a:cubicBezTo>
                    <a:pt x="-2498" y="412750"/>
                    <a:pt x="2582" y="500380"/>
                    <a:pt x="8932" y="579120"/>
                  </a:cubicBezTo>
                  <a:cubicBezTo>
                    <a:pt x="15282" y="657860"/>
                    <a:pt x="20362" y="754380"/>
                    <a:pt x="39412" y="807720"/>
                  </a:cubicBezTo>
                  <a:cubicBezTo>
                    <a:pt x="58462" y="861060"/>
                    <a:pt x="87672" y="875030"/>
                    <a:pt x="123232" y="899160"/>
                  </a:cubicBezTo>
                  <a:cubicBezTo>
                    <a:pt x="158792" y="923290"/>
                    <a:pt x="207052" y="932180"/>
                    <a:pt x="252772" y="952500"/>
                  </a:cubicBezTo>
                  <a:cubicBezTo>
                    <a:pt x="298492" y="972820"/>
                    <a:pt x="354372" y="1003300"/>
                    <a:pt x="397552" y="1021080"/>
                  </a:cubicBezTo>
                  <a:cubicBezTo>
                    <a:pt x="440732" y="1038860"/>
                    <a:pt x="476292" y="1024890"/>
                    <a:pt x="511852" y="1059180"/>
                  </a:cubicBezTo>
                  <a:cubicBezTo>
                    <a:pt x="547412" y="1093470"/>
                    <a:pt x="576622" y="1164590"/>
                    <a:pt x="610912" y="1226820"/>
                  </a:cubicBezTo>
                  <a:cubicBezTo>
                    <a:pt x="645202" y="1289050"/>
                    <a:pt x="690922" y="1362710"/>
                    <a:pt x="717592" y="1432560"/>
                  </a:cubicBezTo>
                  <a:cubicBezTo>
                    <a:pt x="744262" y="1502410"/>
                    <a:pt x="746802" y="1596390"/>
                    <a:pt x="770932" y="1645920"/>
                  </a:cubicBezTo>
                  <a:cubicBezTo>
                    <a:pt x="795062" y="1695450"/>
                    <a:pt x="833162" y="1697990"/>
                    <a:pt x="862372" y="1729740"/>
                  </a:cubicBezTo>
                  <a:cubicBezTo>
                    <a:pt x="891582" y="1761490"/>
                    <a:pt x="915712" y="1800860"/>
                    <a:pt x="946192" y="1836420"/>
                  </a:cubicBezTo>
                  <a:cubicBezTo>
                    <a:pt x="976672" y="1871980"/>
                    <a:pt x="1012232" y="1901190"/>
                    <a:pt x="1045252" y="1943100"/>
                  </a:cubicBezTo>
                  <a:cubicBezTo>
                    <a:pt x="1078272" y="1985010"/>
                    <a:pt x="1111292" y="2036445"/>
                    <a:pt x="1144312" y="208788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59580" y="3360420"/>
              <a:ext cx="239145" cy="1440180"/>
            </a:xfrm>
            <a:custGeom>
              <a:avLst/>
              <a:gdLst>
                <a:gd name="connsiteX0" fmla="*/ 0 w 239145"/>
                <a:gd name="connsiteY0" fmla="*/ 0 h 1440180"/>
                <a:gd name="connsiteX1" fmla="*/ 30480 w 239145"/>
                <a:gd name="connsiteY1" fmla="*/ 289560 h 1440180"/>
                <a:gd name="connsiteX2" fmla="*/ 83820 w 239145"/>
                <a:gd name="connsiteY2" fmla="*/ 510540 h 1440180"/>
                <a:gd name="connsiteX3" fmla="*/ 137160 w 239145"/>
                <a:gd name="connsiteY3" fmla="*/ 754380 h 1440180"/>
                <a:gd name="connsiteX4" fmla="*/ 137160 w 239145"/>
                <a:gd name="connsiteY4" fmla="*/ 876300 h 1440180"/>
                <a:gd name="connsiteX5" fmla="*/ 175260 w 239145"/>
                <a:gd name="connsiteY5" fmla="*/ 1005840 h 1440180"/>
                <a:gd name="connsiteX6" fmla="*/ 236220 w 239145"/>
                <a:gd name="connsiteY6" fmla="*/ 1150620 h 1440180"/>
                <a:gd name="connsiteX7" fmla="*/ 228600 w 239145"/>
                <a:gd name="connsiteY7" fmla="*/ 1333500 h 1440180"/>
                <a:gd name="connsiteX8" fmla="*/ 220980 w 239145"/>
                <a:gd name="connsiteY8" fmla="*/ 1440180 h 144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145" h="1440180">
                  <a:moveTo>
                    <a:pt x="0" y="0"/>
                  </a:moveTo>
                  <a:cubicBezTo>
                    <a:pt x="8255" y="102235"/>
                    <a:pt x="16510" y="204470"/>
                    <a:pt x="30480" y="289560"/>
                  </a:cubicBezTo>
                  <a:cubicBezTo>
                    <a:pt x="44450" y="374650"/>
                    <a:pt x="66040" y="433070"/>
                    <a:pt x="83820" y="510540"/>
                  </a:cubicBezTo>
                  <a:cubicBezTo>
                    <a:pt x="101600" y="588010"/>
                    <a:pt x="128270" y="693420"/>
                    <a:pt x="137160" y="754380"/>
                  </a:cubicBezTo>
                  <a:cubicBezTo>
                    <a:pt x="146050" y="815340"/>
                    <a:pt x="130810" y="834390"/>
                    <a:pt x="137160" y="876300"/>
                  </a:cubicBezTo>
                  <a:cubicBezTo>
                    <a:pt x="143510" y="918210"/>
                    <a:pt x="158750" y="960120"/>
                    <a:pt x="175260" y="1005840"/>
                  </a:cubicBezTo>
                  <a:cubicBezTo>
                    <a:pt x="191770" y="1051560"/>
                    <a:pt x="227330" y="1096010"/>
                    <a:pt x="236220" y="1150620"/>
                  </a:cubicBezTo>
                  <a:cubicBezTo>
                    <a:pt x="245110" y="1205230"/>
                    <a:pt x="231140" y="1285240"/>
                    <a:pt x="228600" y="1333500"/>
                  </a:cubicBezTo>
                  <a:cubicBezTo>
                    <a:pt x="226060" y="1381760"/>
                    <a:pt x="223520" y="1410970"/>
                    <a:pt x="220980" y="144018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188583" y="3642360"/>
              <a:ext cx="511275" cy="1562100"/>
            </a:xfrm>
            <a:custGeom>
              <a:avLst/>
              <a:gdLst>
                <a:gd name="connsiteX0" fmla="*/ 84457 w 511275"/>
                <a:gd name="connsiteY0" fmla="*/ 0 h 1562100"/>
                <a:gd name="connsiteX1" fmla="*/ 53977 w 511275"/>
                <a:gd name="connsiteY1" fmla="*/ 220980 h 1562100"/>
                <a:gd name="connsiteX2" fmla="*/ 31117 w 511275"/>
                <a:gd name="connsiteY2" fmla="*/ 388620 h 1562100"/>
                <a:gd name="connsiteX3" fmla="*/ 637 w 511275"/>
                <a:gd name="connsiteY3" fmla="*/ 495300 h 1562100"/>
                <a:gd name="connsiteX4" fmla="*/ 61597 w 511275"/>
                <a:gd name="connsiteY4" fmla="*/ 647700 h 1562100"/>
                <a:gd name="connsiteX5" fmla="*/ 191137 w 511275"/>
                <a:gd name="connsiteY5" fmla="*/ 792480 h 1562100"/>
                <a:gd name="connsiteX6" fmla="*/ 366397 w 511275"/>
                <a:gd name="connsiteY6" fmla="*/ 952500 h 1562100"/>
                <a:gd name="connsiteX7" fmla="*/ 442597 w 511275"/>
                <a:gd name="connsiteY7" fmla="*/ 1150620 h 1562100"/>
                <a:gd name="connsiteX8" fmla="*/ 511177 w 511275"/>
                <a:gd name="connsiteY8" fmla="*/ 1303020 h 1562100"/>
                <a:gd name="connsiteX9" fmla="*/ 427357 w 511275"/>
                <a:gd name="connsiteY9" fmla="*/ 1562100 h 156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1275" h="1562100">
                  <a:moveTo>
                    <a:pt x="84457" y="0"/>
                  </a:moveTo>
                  <a:cubicBezTo>
                    <a:pt x="73662" y="78105"/>
                    <a:pt x="62867" y="156210"/>
                    <a:pt x="53977" y="220980"/>
                  </a:cubicBezTo>
                  <a:cubicBezTo>
                    <a:pt x="45087" y="285750"/>
                    <a:pt x="40007" y="342900"/>
                    <a:pt x="31117" y="388620"/>
                  </a:cubicBezTo>
                  <a:cubicBezTo>
                    <a:pt x="22227" y="434340"/>
                    <a:pt x="-4443" y="452120"/>
                    <a:pt x="637" y="495300"/>
                  </a:cubicBezTo>
                  <a:cubicBezTo>
                    <a:pt x="5717" y="538480"/>
                    <a:pt x="29847" y="598170"/>
                    <a:pt x="61597" y="647700"/>
                  </a:cubicBezTo>
                  <a:cubicBezTo>
                    <a:pt x="93347" y="697230"/>
                    <a:pt x="140337" y="741680"/>
                    <a:pt x="191137" y="792480"/>
                  </a:cubicBezTo>
                  <a:cubicBezTo>
                    <a:pt x="241937" y="843280"/>
                    <a:pt x="324487" y="892810"/>
                    <a:pt x="366397" y="952500"/>
                  </a:cubicBezTo>
                  <a:cubicBezTo>
                    <a:pt x="408307" y="1012190"/>
                    <a:pt x="418467" y="1092200"/>
                    <a:pt x="442597" y="1150620"/>
                  </a:cubicBezTo>
                  <a:cubicBezTo>
                    <a:pt x="466727" y="1209040"/>
                    <a:pt x="513717" y="1234440"/>
                    <a:pt x="511177" y="1303020"/>
                  </a:cubicBezTo>
                  <a:cubicBezTo>
                    <a:pt x="508637" y="1371600"/>
                    <a:pt x="467997" y="1466850"/>
                    <a:pt x="427357" y="156210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684434" y="3695700"/>
              <a:ext cx="620052" cy="1371600"/>
            </a:xfrm>
            <a:custGeom>
              <a:avLst/>
              <a:gdLst>
                <a:gd name="connsiteX0" fmla="*/ 13546 w 620052"/>
                <a:gd name="connsiteY0" fmla="*/ 0 h 1371600"/>
                <a:gd name="connsiteX1" fmla="*/ 5926 w 620052"/>
                <a:gd name="connsiteY1" fmla="*/ 175260 h 1371600"/>
                <a:gd name="connsiteX2" fmla="*/ 89746 w 620052"/>
                <a:gd name="connsiteY2" fmla="*/ 281940 h 1371600"/>
                <a:gd name="connsiteX3" fmla="*/ 150706 w 620052"/>
                <a:gd name="connsiteY3" fmla="*/ 365760 h 1371600"/>
                <a:gd name="connsiteX4" fmla="*/ 249766 w 620052"/>
                <a:gd name="connsiteY4" fmla="*/ 487680 h 1371600"/>
                <a:gd name="connsiteX5" fmla="*/ 249766 w 620052"/>
                <a:gd name="connsiteY5" fmla="*/ 579120 h 1371600"/>
                <a:gd name="connsiteX6" fmla="*/ 310726 w 620052"/>
                <a:gd name="connsiteY6" fmla="*/ 731520 h 1371600"/>
                <a:gd name="connsiteX7" fmla="*/ 394546 w 620052"/>
                <a:gd name="connsiteY7" fmla="*/ 929640 h 1371600"/>
                <a:gd name="connsiteX8" fmla="*/ 478366 w 620052"/>
                <a:gd name="connsiteY8" fmla="*/ 1021080 h 1371600"/>
                <a:gd name="connsiteX9" fmla="*/ 546946 w 620052"/>
                <a:gd name="connsiteY9" fmla="*/ 1143000 h 1371600"/>
                <a:gd name="connsiteX10" fmla="*/ 615526 w 620052"/>
                <a:gd name="connsiteY10" fmla="*/ 1264920 h 1371600"/>
                <a:gd name="connsiteX11" fmla="*/ 607906 w 620052"/>
                <a:gd name="connsiteY11"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0052" h="1371600">
                  <a:moveTo>
                    <a:pt x="13546" y="0"/>
                  </a:moveTo>
                  <a:cubicBezTo>
                    <a:pt x="3386" y="64135"/>
                    <a:pt x="-6774" y="128270"/>
                    <a:pt x="5926" y="175260"/>
                  </a:cubicBezTo>
                  <a:cubicBezTo>
                    <a:pt x="18626" y="222250"/>
                    <a:pt x="65616" y="250190"/>
                    <a:pt x="89746" y="281940"/>
                  </a:cubicBezTo>
                  <a:cubicBezTo>
                    <a:pt x="113876" y="313690"/>
                    <a:pt x="124036" y="331470"/>
                    <a:pt x="150706" y="365760"/>
                  </a:cubicBezTo>
                  <a:cubicBezTo>
                    <a:pt x="177376" y="400050"/>
                    <a:pt x="233256" y="452120"/>
                    <a:pt x="249766" y="487680"/>
                  </a:cubicBezTo>
                  <a:cubicBezTo>
                    <a:pt x="266276" y="523240"/>
                    <a:pt x="239606" y="538480"/>
                    <a:pt x="249766" y="579120"/>
                  </a:cubicBezTo>
                  <a:cubicBezTo>
                    <a:pt x="259926" y="619760"/>
                    <a:pt x="286596" y="673100"/>
                    <a:pt x="310726" y="731520"/>
                  </a:cubicBezTo>
                  <a:cubicBezTo>
                    <a:pt x="334856" y="789940"/>
                    <a:pt x="366606" y="881380"/>
                    <a:pt x="394546" y="929640"/>
                  </a:cubicBezTo>
                  <a:cubicBezTo>
                    <a:pt x="422486" y="977900"/>
                    <a:pt x="452966" y="985520"/>
                    <a:pt x="478366" y="1021080"/>
                  </a:cubicBezTo>
                  <a:cubicBezTo>
                    <a:pt x="503766" y="1056640"/>
                    <a:pt x="546946" y="1143000"/>
                    <a:pt x="546946" y="1143000"/>
                  </a:cubicBezTo>
                  <a:cubicBezTo>
                    <a:pt x="569806" y="1183640"/>
                    <a:pt x="605366" y="1226820"/>
                    <a:pt x="615526" y="1264920"/>
                  </a:cubicBezTo>
                  <a:cubicBezTo>
                    <a:pt x="625686" y="1303020"/>
                    <a:pt x="616796" y="1337310"/>
                    <a:pt x="607906" y="137160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7459980" y="3634740"/>
              <a:ext cx="2537460" cy="941224"/>
            </a:xfrm>
            <a:custGeom>
              <a:avLst/>
              <a:gdLst>
                <a:gd name="connsiteX0" fmla="*/ 0 w 2537460"/>
                <a:gd name="connsiteY0" fmla="*/ 0 h 941224"/>
                <a:gd name="connsiteX1" fmla="*/ 91440 w 2537460"/>
                <a:gd name="connsiteY1" fmla="*/ 144780 h 941224"/>
                <a:gd name="connsiteX2" fmla="*/ 160020 w 2537460"/>
                <a:gd name="connsiteY2" fmla="*/ 243840 h 941224"/>
                <a:gd name="connsiteX3" fmla="*/ 152400 w 2537460"/>
                <a:gd name="connsiteY3" fmla="*/ 358140 h 941224"/>
                <a:gd name="connsiteX4" fmla="*/ 281940 w 2537460"/>
                <a:gd name="connsiteY4" fmla="*/ 510540 h 941224"/>
                <a:gd name="connsiteX5" fmla="*/ 358140 w 2537460"/>
                <a:gd name="connsiteY5" fmla="*/ 632460 h 941224"/>
                <a:gd name="connsiteX6" fmla="*/ 457200 w 2537460"/>
                <a:gd name="connsiteY6" fmla="*/ 739140 h 941224"/>
                <a:gd name="connsiteX7" fmla="*/ 571500 w 2537460"/>
                <a:gd name="connsiteY7" fmla="*/ 769620 h 941224"/>
                <a:gd name="connsiteX8" fmla="*/ 739140 w 2537460"/>
                <a:gd name="connsiteY8" fmla="*/ 883920 h 941224"/>
                <a:gd name="connsiteX9" fmla="*/ 998220 w 2537460"/>
                <a:gd name="connsiteY9" fmla="*/ 937260 h 941224"/>
                <a:gd name="connsiteX10" fmla="*/ 1249680 w 2537460"/>
                <a:gd name="connsiteY10" fmla="*/ 929640 h 941224"/>
                <a:gd name="connsiteX11" fmla="*/ 1341120 w 2537460"/>
                <a:gd name="connsiteY11" fmla="*/ 868680 h 941224"/>
                <a:gd name="connsiteX12" fmla="*/ 1432560 w 2537460"/>
                <a:gd name="connsiteY12" fmla="*/ 868680 h 941224"/>
                <a:gd name="connsiteX13" fmla="*/ 1539240 w 2537460"/>
                <a:gd name="connsiteY13" fmla="*/ 914400 h 941224"/>
                <a:gd name="connsiteX14" fmla="*/ 1691640 w 2537460"/>
                <a:gd name="connsiteY14" fmla="*/ 929640 h 941224"/>
                <a:gd name="connsiteX15" fmla="*/ 1950720 w 2537460"/>
                <a:gd name="connsiteY15" fmla="*/ 891540 h 941224"/>
                <a:gd name="connsiteX16" fmla="*/ 2133600 w 2537460"/>
                <a:gd name="connsiteY16" fmla="*/ 800100 h 941224"/>
                <a:gd name="connsiteX17" fmla="*/ 2354580 w 2537460"/>
                <a:gd name="connsiteY17" fmla="*/ 792480 h 941224"/>
                <a:gd name="connsiteX18" fmla="*/ 2537460 w 2537460"/>
                <a:gd name="connsiteY18" fmla="*/ 815340 h 94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37460" h="941224">
                  <a:moveTo>
                    <a:pt x="0" y="0"/>
                  </a:moveTo>
                  <a:cubicBezTo>
                    <a:pt x="32385" y="52070"/>
                    <a:pt x="64770" y="104140"/>
                    <a:pt x="91440" y="144780"/>
                  </a:cubicBezTo>
                  <a:cubicBezTo>
                    <a:pt x="118110" y="185420"/>
                    <a:pt x="149860" y="208280"/>
                    <a:pt x="160020" y="243840"/>
                  </a:cubicBezTo>
                  <a:cubicBezTo>
                    <a:pt x="170180" y="279400"/>
                    <a:pt x="132080" y="313690"/>
                    <a:pt x="152400" y="358140"/>
                  </a:cubicBezTo>
                  <a:cubicBezTo>
                    <a:pt x="172720" y="402590"/>
                    <a:pt x="247650" y="464820"/>
                    <a:pt x="281940" y="510540"/>
                  </a:cubicBezTo>
                  <a:cubicBezTo>
                    <a:pt x="316230" y="556260"/>
                    <a:pt x="328930" y="594360"/>
                    <a:pt x="358140" y="632460"/>
                  </a:cubicBezTo>
                  <a:cubicBezTo>
                    <a:pt x="387350" y="670560"/>
                    <a:pt x="421640" y="716280"/>
                    <a:pt x="457200" y="739140"/>
                  </a:cubicBezTo>
                  <a:cubicBezTo>
                    <a:pt x="492760" y="762000"/>
                    <a:pt x="524510" y="745490"/>
                    <a:pt x="571500" y="769620"/>
                  </a:cubicBezTo>
                  <a:cubicBezTo>
                    <a:pt x="618490" y="793750"/>
                    <a:pt x="668020" y="855980"/>
                    <a:pt x="739140" y="883920"/>
                  </a:cubicBezTo>
                  <a:cubicBezTo>
                    <a:pt x="810260" y="911860"/>
                    <a:pt x="913130" y="929640"/>
                    <a:pt x="998220" y="937260"/>
                  </a:cubicBezTo>
                  <a:cubicBezTo>
                    <a:pt x="1083310" y="944880"/>
                    <a:pt x="1192530" y="941070"/>
                    <a:pt x="1249680" y="929640"/>
                  </a:cubicBezTo>
                  <a:cubicBezTo>
                    <a:pt x="1306830" y="918210"/>
                    <a:pt x="1310640" y="878840"/>
                    <a:pt x="1341120" y="868680"/>
                  </a:cubicBezTo>
                  <a:cubicBezTo>
                    <a:pt x="1371600" y="858520"/>
                    <a:pt x="1399540" y="861060"/>
                    <a:pt x="1432560" y="868680"/>
                  </a:cubicBezTo>
                  <a:cubicBezTo>
                    <a:pt x="1465580" y="876300"/>
                    <a:pt x="1496060" y="904240"/>
                    <a:pt x="1539240" y="914400"/>
                  </a:cubicBezTo>
                  <a:cubicBezTo>
                    <a:pt x="1582420" y="924560"/>
                    <a:pt x="1623060" y="933450"/>
                    <a:pt x="1691640" y="929640"/>
                  </a:cubicBezTo>
                  <a:cubicBezTo>
                    <a:pt x="1760220" y="925830"/>
                    <a:pt x="1877060" y="913130"/>
                    <a:pt x="1950720" y="891540"/>
                  </a:cubicBezTo>
                  <a:cubicBezTo>
                    <a:pt x="2024380" y="869950"/>
                    <a:pt x="2066290" y="816610"/>
                    <a:pt x="2133600" y="800100"/>
                  </a:cubicBezTo>
                  <a:cubicBezTo>
                    <a:pt x="2200910" y="783590"/>
                    <a:pt x="2287270" y="789940"/>
                    <a:pt x="2354580" y="792480"/>
                  </a:cubicBezTo>
                  <a:cubicBezTo>
                    <a:pt x="2421890" y="795020"/>
                    <a:pt x="2479675" y="805180"/>
                    <a:pt x="2537460" y="81534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8564880" y="4602480"/>
              <a:ext cx="1379220" cy="717720"/>
            </a:xfrm>
            <a:custGeom>
              <a:avLst/>
              <a:gdLst>
                <a:gd name="connsiteX0" fmla="*/ 0 w 1379220"/>
                <a:gd name="connsiteY0" fmla="*/ 0 h 717720"/>
                <a:gd name="connsiteX1" fmla="*/ 68580 w 1379220"/>
                <a:gd name="connsiteY1" fmla="*/ 83820 h 717720"/>
                <a:gd name="connsiteX2" fmla="*/ 152400 w 1379220"/>
                <a:gd name="connsiteY2" fmla="*/ 205740 h 717720"/>
                <a:gd name="connsiteX3" fmla="*/ 228600 w 1379220"/>
                <a:gd name="connsiteY3" fmla="*/ 304800 h 717720"/>
                <a:gd name="connsiteX4" fmla="*/ 335280 w 1379220"/>
                <a:gd name="connsiteY4" fmla="*/ 419100 h 717720"/>
                <a:gd name="connsiteX5" fmla="*/ 502920 w 1379220"/>
                <a:gd name="connsiteY5" fmla="*/ 548640 h 717720"/>
                <a:gd name="connsiteX6" fmla="*/ 586740 w 1379220"/>
                <a:gd name="connsiteY6" fmla="*/ 548640 h 717720"/>
                <a:gd name="connsiteX7" fmla="*/ 723900 w 1379220"/>
                <a:gd name="connsiteY7" fmla="*/ 533400 h 717720"/>
                <a:gd name="connsiteX8" fmla="*/ 876300 w 1379220"/>
                <a:gd name="connsiteY8" fmla="*/ 601980 h 717720"/>
                <a:gd name="connsiteX9" fmla="*/ 982980 w 1379220"/>
                <a:gd name="connsiteY9" fmla="*/ 647700 h 717720"/>
                <a:gd name="connsiteX10" fmla="*/ 1143000 w 1379220"/>
                <a:gd name="connsiteY10" fmla="*/ 647700 h 717720"/>
                <a:gd name="connsiteX11" fmla="*/ 1287780 w 1379220"/>
                <a:gd name="connsiteY11" fmla="*/ 708660 h 717720"/>
                <a:gd name="connsiteX12" fmla="*/ 1379220 w 1379220"/>
                <a:gd name="connsiteY12" fmla="*/ 716280 h 71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9220" h="717720">
                  <a:moveTo>
                    <a:pt x="0" y="0"/>
                  </a:moveTo>
                  <a:cubicBezTo>
                    <a:pt x="21590" y="24765"/>
                    <a:pt x="43180" y="49530"/>
                    <a:pt x="68580" y="83820"/>
                  </a:cubicBezTo>
                  <a:cubicBezTo>
                    <a:pt x="93980" y="118110"/>
                    <a:pt x="125730" y="168910"/>
                    <a:pt x="152400" y="205740"/>
                  </a:cubicBezTo>
                  <a:cubicBezTo>
                    <a:pt x="179070" y="242570"/>
                    <a:pt x="198120" y="269240"/>
                    <a:pt x="228600" y="304800"/>
                  </a:cubicBezTo>
                  <a:cubicBezTo>
                    <a:pt x="259080" y="340360"/>
                    <a:pt x="289560" y="378460"/>
                    <a:pt x="335280" y="419100"/>
                  </a:cubicBezTo>
                  <a:cubicBezTo>
                    <a:pt x="381000" y="459740"/>
                    <a:pt x="461010" y="527050"/>
                    <a:pt x="502920" y="548640"/>
                  </a:cubicBezTo>
                  <a:cubicBezTo>
                    <a:pt x="544830" y="570230"/>
                    <a:pt x="549910" y="551180"/>
                    <a:pt x="586740" y="548640"/>
                  </a:cubicBezTo>
                  <a:cubicBezTo>
                    <a:pt x="623570" y="546100"/>
                    <a:pt x="675640" y="524510"/>
                    <a:pt x="723900" y="533400"/>
                  </a:cubicBezTo>
                  <a:cubicBezTo>
                    <a:pt x="772160" y="542290"/>
                    <a:pt x="833120" y="582930"/>
                    <a:pt x="876300" y="601980"/>
                  </a:cubicBezTo>
                  <a:cubicBezTo>
                    <a:pt x="919480" y="621030"/>
                    <a:pt x="938530" y="640080"/>
                    <a:pt x="982980" y="647700"/>
                  </a:cubicBezTo>
                  <a:cubicBezTo>
                    <a:pt x="1027430" y="655320"/>
                    <a:pt x="1092200" y="637540"/>
                    <a:pt x="1143000" y="647700"/>
                  </a:cubicBezTo>
                  <a:cubicBezTo>
                    <a:pt x="1193800" y="657860"/>
                    <a:pt x="1248410" y="697230"/>
                    <a:pt x="1287780" y="708660"/>
                  </a:cubicBezTo>
                  <a:cubicBezTo>
                    <a:pt x="1327150" y="720090"/>
                    <a:pt x="1353185" y="718185"/>
                    <a:pt x="1379220" y="71628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8519160" y="4587240"/>
              <a:ext cx="1043940" cy="1127760"/>
            </a:xfrm>
            <a:custGeom>
              <a:avLst/>
              <a:gdLst>
                <a:gd name="connsiteX0" fmla="*/ 0 w 1043940"/>
                <a:gd name="connsiteY0" fmla="*/ 0 h 1127760"/>
                <a:gd name="connsiteX1" fmla="*/ 30480 w 1043940"/>
                <a:gd name="connsiteY1" fmla="*/ 137160 h 1127760"/>
                <a:gd name="connsiteX2" fmla="*/ 76200 w 1043940"/>
                <a:gd name="connsiteY2" fmla="*/ 198120 h 1127760"/>
                <a:gd name="connsiteX3" fmla="*/ 99060 w 1043940"/>
                <a:gd name="connsiteY3" fmla="*/ 289560 h 1127760"/>
                <a:gd name="connsiteX4" fmla="*/ 121920 w 1043940"/>
                <a:gd name="connsiteY4" fmla="*/ 365760 h 1127760"/>
                <a:gd name="connsiteX5" fmla="*/ 182880 w 1043940"/>
                <a:gd name="connsiteY5" fmla="*/ 457200 h 1127760"/>
                <a:gd name="connsiteX6" fmla="*/ 251460 w 1043940"/>
                <a:gd name="connsiteY6" fmla="*/ 594360 h 1127760"/>
                <a:gd name="connsiteX7" fmla="*/ 373380 w 1043940"/>
                <a:gd name="connsiteY7" fmla="*/ 701040 h 1127760"/>
                <a:gd name="connsiteX8" fmla="*/ 548640 w 1043940"/>
                <a:gd name="connsiteY8" fmla="*/ 784860 h 1127760"/>
                <a:gd name="connsiteX9" fmla="*/ 701040 w 1043940"/>
                <a:gd name="connsiteY9" fmla="*/ 914400 h 1127760"/>
                <a:gd name="connsiteX10" fmla="*/ 815340 w 1043940"/>
                <a:gd name="connsiteY10" fmla="*/ 998220 h 1127760"/>
                <a:gd name="connsiteX11" fmla="*/ 868680 w 1043940"/>
                <a:gd name="connsiteY11" fmla="*/ 1036320 h 1127760"/>
                <a:gd name="connsiteX12" fmla="*/ 1043940 w 1043940"/>
                <a:gd name="connsiteY12" fmla="*/ 112776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3940" h="1127760">
                  <a:moveTo>
                    <a:pt x="0" y="0"/>
                  </a:moveTo>
                  <a:cubicBezTo>
                    <a:pt x="8890" y="52070"/>
                    <a:pt x="17780" y="104140"/>
                    <a:pt x="30480" y="137160"/>
                  </a:cubicBezTo>
                  <a:cubicBezTo>
                    <a:pt x="43180" y="170180"/>
                    <a:pt x="64770" y="172720"/>
                    <a:pt x="76200" y="198120"/>
                  </a:cubicBezTo>
                  <a:cubicBezTo>
                    <a:pt x="87630" y="223520"/>
                    <a:pt x="91440" y="261620"/>
                    <a:pt x="99060" y="289560"/>
                  </a:cubicBezTo>
                  <a:cubicBezTo>
                    <a:pt x="106680" y="317500"/>
                    <a:pt x="107950" y="337820"/>
                    <a:pt x="121920" y="365760"/>
                  </a:cubicBezTo>
                  <a:cubicBezTo>
                    <a:pt x="135890" y="393700"/>
                    <a:pt x="161290" y="419100"/>
                    <a:pt x="182880" y="457200"/>
                  </a:cubicBezTo>
                  <a:cubicBezTo>
                    <a:pt x="204470" y="495300"/>
                    <a:pt x="219710" y="553720"/>
                    <a:pt x="251460" y="594360"/>
                  </a:cubicBezTo>
                  <a:cubicBezTo>
                    <a:pt x="283210" y="635000"/>
                    <a:pt x="323850" y="669290"/>
                    <a:pt x="373380" y="701040"/>
                  </a:cubicBezTo>
                  <a:cubicBezTo>
                    <a:pt x="422910" y="732790"/>
                    <a:pt x="494030" y="749300"/>
                    <a:pt x="548640" y="784860"/>
                  </a:cubicBezTo>
                  <a:cubicBezTo>
                    <a:pt x="603250" y="820420"/>
                    <a:pt x="656590" y="878840"/>
                    <a:pt x="701040" y="914400"/>
                  </a:cubicBezTo>
                  <a:cubicBezTo>
                    <a:pt x="745490" y="949960"/>
                    <a:pt x="787400" y="977900"/>
                    <a:pt x="815340" y="998220"/>
                  </a:cubicBezTo>
                  <a:cubicBezTo>
                    <a:pt x="843280" y="1018540"/>
                    <a:pt x="830580" y="1014730"/>
                    <a:pt x="868680" y="1036320"/>
                  </a:cubicBezTo>
                  <a:cubicBezTo>
                    <a:pt x="906780" y="1057910"/>
                    <a:pt x="975360" y="1092835"/>
                    <a:pt x="1043940" y="112776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a:grpSpLocks noChangeAspect="1"/>
          </p:cNvGrpSpPr>
          <p:nvPr/>
        </p:nvGrpSpPr>
        <p:grpSpPr>
          <a:xfrm>
            <a:off x="7498080" y="3559605"/>
            <a:ext cx="199923" cy="184560"/>
            <a:chOff x="4883499" y="1738365"/>
            <a:chExt cx="816359" cy="753626"/>
          </a:xfrm>
        </p:grpSpPr>
        <p:sp>
          <p:nvSpPr>
            <p:cNvPr id="3" name="Oval 2"/>
            <p:cNvSpPr/>
            <p:nvPr/>
          </p:nvSpPr>
          <p:spPr>
            <a:xfrm>
              <a:off x="4883499" y="1738365"/>
              <a:ext cx="816359" cy="75362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295900" y="2121694"/>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rot="10800000">
              <a:off x="4891628" y="1750847"/>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Freeform 24"/>
          <p:cNvSpPr/>
          <p:nvPr/>
        </p:nvSpPr>
        <p:spPr>
          <a:xfrm>
            <a:off x="7643813" y="2633663"/>
            <a:ext cx="347662" cy="923925"/>
          </a:xfrm>
          <a:custGeom>
            <a:avLst/>
            <a:gdLst>
              <a:gd name="connsiteX0" fmla="*/ 0 w 347662"/>
              <a:gd name="connsiteY0" fmla="*/ 923925 h 923925"/>
              <a:gd name="connsiteX1" fmla="*/ 85725 w 347662"/>
              <a:gd name="connsiteY1" fmla="*/ 838200 h 923925"/>
              <a:gd name="connsiteX2" fmla="*/ 128587 w 347662"/>
              <a:gd name="connsiteY2" fmla="*/ 804862 h 923925"/>
              <a:gd name="connsiteX3" fmla="*/ 190500 w 347662"/>
              <a:gd name="connsiteY3" fmla="*/ 762000 h 923925"/>
              <a:gd name="connsiteX4" fmla="*/ 219075 w 347662"/>
              <a:gd name="connsiteY4" fmla="*/ 733425 h 923925"/>
              <a:gd name="connsiteX5" fmla="*/ 266700 w 347662"/>
              <a:gd name="connsiteY5" fmla="*/ 642937 h 923925"/>
              <a:gd name="connsiteX6" fmla="*/ 295275 w 347662"/>
              <a:gd name="connsiteY6" fmla="*/ 547687 h 923925"/>
              <a:gd name="connsiteX7" fmla="*/ 319087 w 347662"/>
              <a:gd name="connsiteY7" fmla="*/ 438150 h 923925"/>
              <a:gd name="connsiteX8" fmla="*/ 328612 w 347662"/>
              <a:gd name="connsiteY8" fmla="*/ 357187 h 923925"/>
              <a:gd name="connsiteX9" fmla="*/ 328612 w 347662"/>
              <a:gd name="connsiteY9" fmla="*/ 280987 h 923925"/>
              <a:gd name="connsiteX10" fmla="*/ 323850 w 347662"/>
              <a:gd name="connsiteY10" fmla="*/ 209550 h 923925"/>
              <a:gd name="connsiteX11" fmla="*/ 333375 w 347662"/>
              <a:gd name="connsiteY11" fmla="*/ 133350 h 923925"/>
              <a:gd name="connsiteX12" fmla="*/ 338137 w 347662"/>
              <a:gd name="connsiteY12" fmla="*/ 80962 h 923925"/>
              <a:gd name="connsiteX13" fmla="*/ 347662 w 347662"/>
              <a:gd name="connsiteY13"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7662" h="923925">
                <a:moveTo>
                  <a:pt x="0" y="923925"/>
                </a:moveTo>
                <a:cubicBezTo>
                  <a:pt x="32147" y="890984"/>
                  <a:pt x="64294" y="858044"/>
                  <a:pt x="85725" y="838200"/>
                </a:cubicBezTo>
                <a:cubicBezTo>
                  <a:pt x="107156" y="818356"/>
                  <a:pt x="111125" y="817562"/>
                  <a:pt x="128587" y="804862"/>
                </a:cubicBezTo>
                <a:cubicBezTo>
                  <a:pt x="146050" y="792162"/>
                  <a:pt x="175419" y="773906"/>
                  <a:pt x="190500" y="762000"/>
                </a:cubicBezTo>
                <a:cubicBezTo>
                  <a:pt x="205581" y="750094"/>
                  <a:pt x="206375" y="753269"/>
                  <a:pt x="219075" y="733425"/>
                </a:cubicBezTo>
                <a:cubicBezTo>
                  <a:pt x="231775" y="713581"/>
                  <a:pt x="254000" y="673893"/>
                  <a:pt x="266700" y="642937"/>
                </a:cubicBezTo>
                <a:cubicBezTo>
                  <a:pt x="279400" y="611981"/>
                  <a:pt x="286544" y="581818"/>
                  <a:pt x="295275" y="547687"/>
                </a:cubicBezTo>
                <a:cubicBezTo>
                  <a:pt x="304006" y="513556"/>
                  <a:pt x="313531" y="469900"/>
                  <a:pt x="319087" y="438150"/>
                </a:cubicBezTo>
                <a:cubicBezTo>
                  <a:pt x="324643" y="406400"/>
                  <a:pt x="327025" y="383381"/>
                  <a:pt x="328612" y="357187"/>
                </a:cubicBezTo>
                <a:cubicBezTo>
                  <a:pt x="330200" y="330993"/>
                  <a:pt x="329406" y="305593"/>
                  <a:pt x="328612" y="280987"/>
                </a:cubicBezTo>
                <a:cubicBezTo>
                  <a:pt x="327818" y="256381"/>
                  <a:pt x="323056" y="234156"/>
                  <a:pt x="323850" y="209550"/>
                </a:cubicBezTo>
                <a:cubicBezTo>
                  <a:pt x="324644" y="184944"/>
                  <a:pt x="330994" y="154781"/>
                  <a:pt x="333375" y="133350"/>
                </a:cubicBezTo>
                <a:cubicBezTo>
                  <a:pt x="335756" y="111919"/>
                  <a:pt x="335756" y="103187"/>
                  <a:pt x="338137" y="80962"/>
                </a:cubicBezTo>
                <a:cubicBezTo>
                  <a:pt x="340518" y="58737"/>
                  <a:pt x="344090" y="29368"/>
                  <a:pt x="347662"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7610475" y="3743325"/>
            <a:ext cx="862013" cy="342900"/>
          </a:xfrm>
          <a:custGeom>
            <a:avLst/>
            <a:gdLst>
              <a:gd name="connsiteX0" fmla="*/ 0 w 862013"/>
              <a:gd name="connsiteY0" fmla="*/ 0 h 342900"/>
              <a:gd name="connsiteX1" fmla="*/ 61913 w 862013"/>
              <a:gd name="connsiteY1" fmla="*/ 61913 h 342900"/>
              <a:gd name="connsiteX2" fmla="*/ 152400 w 862013"/>
              <a:gd name="connsiteY2" fmla="*/ 100013 h 342900"/>
              <a:gd name="connsiteX3" fmla="*/ 247650 w 862013"/>
              <a:gd name="connsiteY3" fmla="*/ 157163 h 342900"/>
              <a:gd name="connsiteX4" fmla="*/ 381000 w 862013"/>
              <a:gd name="connsiteY4" fmla="*/ 204788 h 342900"/>
              <a:gd name="connsiteX5" fmla="*/ 490538 w 862013"/>
              <a:gd name="connsiteY5" fmla="*/ 266700 h 342900"/>
              <a:gd name="connsiteX6" fmla="*/ 600075 w 862013"/>
              <a:gd name="connsiteY6" fmla="*/ 290513 h 342900"/>
              <a:gd name="connsiteX7" fmla="*/ 666750 w 862013"/>
              <a:gd name="connsiteY7" fmla="*/ 309563 h 342900"/>
              <a:gd name="connsiteX8" fmla="*/ 776288 w 862013"/>
              <a:gd name="connsiteY8" fmla="*/ 328613 h 342900"/>
              <a:gd name="connsiteX9" fmla="*/ 862013 w 862013"/>
              <a:gd name="connsiteY9" fmla="*/ 342900 h 342900"/>
              <a:gd name="connsiteX10" fmla="*/ 862013 w 862013"/>
              <a:gd name="connsiteY10" fmla="*/ 34290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2013" h="342900">
                <a:moveTo>
                  <a:pt x="0" y="0"/>
                </a:moveTo>
                <a:cubicBezTo>
                  <a:pt x="18256" y="22622"/>
                  <a:pt x="36513" y="45244"/>
                  <a:pt x="61913" y="61913"/>
                </a:cubicBezTo>
                <a:cubicBezTo>
                  <a:pt x="87313" y="78582"/>
                  <a:pt x="121444" y="84138"/>
                  <a:pt x="152400" y="100013"/>
                </a:cubicBezTo>
                <a:cubicBezTo>
                  <a:pt x="183356" y="115888"/>
                  <a:pt x="209550" y="139701"/>
                  <a:pt x="247650" y="157163"/>
                </a:cubicBezTo>
                <a:cubicBezTo>
                  <a:pt x="285750" y="174625"/>
                  <a:pt x="340519" y="186532"/>
                  <a:pt x="381000" y="204788"/>
                </a:cubicBezTo>
                <a:cubicBezTo>
                  <a:pt x="421481" y="223044"/>
                  <a:pt x="454026" y="252413"/>
                  <a:pt x="490538" y="266700"/>
                </a:cubicBezTo>
                <a:cubicBezTo>
                  <a:pt x="527050" y="280987"/>
                  <a:pt x="570706" y="283369"/>
                  <a:pt x="600075" y="290513"/>
                </a:cubicBezTo>
                <a:cubicBezTo>
                  <a:pt x="629444" y="297657"/>
                  <a:pt x="637381" y="303213"/>
                  <a:pt x="666750" y="309563"/>
                </a:cubicBezTo>
                <a:cubicBezTo>
                  <a:pt x="696119" y="315913"/>
                  <a:pt x="776288" y="328613"/>
                  <a:pt x="776288" y="328613"/>
                </a:cubicBezTo>
                <a:lnTo>
                  <a:pt x="862013" y="342900"/>
                </a:lnTo>
                <a:lnTo>
                  <a:pt x="862013" y="34290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8458200" y="3971330"/>
            <a:ext cx="2362200" cy="419695"/>
          </a:xfrm>
          <a:custGeom>
            <a:avLst/>
            <a:gdLst>
              <a:gd name="connsiteX0" fmla="*/ 0 w 2362200"/>
              <a:gd name="connsiteY0" fmla="*/ 105370 h 419695"/>
              <a:gd name="connsiteX1" fmla="*/ 85725 w 2362200"/>
              <a:gd name="connsiteY1" fmla="*/ 57745 h 419695"/>
              <a:gd name="connsiteX2" fmla="*/ 161925 w 2362200"/>
              <a:gd name="connsiteY2" fmla="*/ 43458 h 419695"/>
              <a:gd name="connsiteX3" fmla="*/ 242888 w 2362200"/>
              <a:gd name="connsiteY3" fmla="*/ 33933 h 419695"/>
              <a:gd name="connsiteX4" fmla="*/ 295275 w 2362200"/>
              <a:gd name="connsiteY4" fmla="*/ 29170 h 419695"/>
              <a:gd name="connsiteX5" fmla="*/ 357188 w 2362200"/>
              <a:gd name="connsiteY5" fmla="*/ 29170 h 419695"/>
              <a:gd name="connsiteX6" fmla="*/ 419100 w 2362200"/>
              <a:gd name="connsiteY6" fmla="*/ 29170 h 419695"/>
              <a:gd name="connsiteX7" fmla="*/ 452438 w 2362200"/>
              <a:gd name="connsiteY7" fmla="*/ 29170 h 419695"/>
              <a:gd name="connsiteX8" fmla="*/ 552450 w 2362200"/>
              <a:gd name="connsiteY8" fmla="*/ 10120 h 419695"/>
              <a:gd name="connsiteX9" fmla="*/ 604838 w 2362200"/>
              <a:gd name="connsiteY9" fmla="*/ 5358 h 419695"/>
              <a:gd name="connsiteX10" fmla="*/ 690563 w 2362200"/>
              <a:gd name="connsiteY10" fmla="*/ 595 h 419695"/>
              <a:gd name="connsiteX11" fmla="*/ 742950 w 2362200"/>
              <a:gd name="connsiteY11" fmla="*/ 595 h 419695"/>
              <a:gd name="connsiteX12" fmla="*/ 790575 w 2362200"/>
              <a:gd name="connsiteY12" fmla="*/ 5358 h 419695"/>
              <a:gd name="connsiteX13" fmla="*/ 866775 w 2362200"/>
              <a:gd name="connsiteY13" fmla="*/ 24408 h 419695"/>
              <a:gd name="connsiteX14" fmla="*/ 962025 w 2362200"/>
              <a:gd name="connsiteY14" fmla="*/ 57745 h 419695"/>
              <a:gd name="connsiteX15" fmla="*/ 1066800 w 2362200"/>
              <a:gd name="connsiteY15" fmla="*/ 95845 h 419695"/>
              <a:gd name="connsiteX16" fmla="*/ 1143000 w 2362200"/>
              <a:gd name="connsiteY16" fmla="*/ 119658 h 419695"/>
              <a:gd name="connsiteX17" fmla="*/ 1281113 w 2362200"/>
              <a:gd name="connsiteY17" fmla="*/ 167283 h 419695"/>
              <a:gd name="connsiteX18" fmla="*/ 1343025 w 2362200"/>
              <a:gd name="connsiteY18" fmla="*/ 181570 h 419695"/>
              <a:gd name="connsiteX19" fmla="*/ 1433513 w 2362200"/>
              <a:gd name="connsiteY19" fmla="*/ 195858 h 419695"/>
              <a:gd name="connsiteX20" fmla="*/ 1533525 w 2362200"/>
              <a:gd name="connsiteY20" fmla="*/ 219670 h 419695"/>
              <a:gd name="connsiteX21" fmla="*/ 1576388 w 2362200"/>
              <a:gd name="connsiteY21" fmla="*/ 243483 h 419695"/>
              <a:gd name="connsiteX22" fmla="*/ 1681163 w 2362200"/>
              <a:gd name="connsiteY22" fmla="*/ 281583 h 419695"/>
              <a:gd name="connsiteX23" fmla="*/ 1776413 w 2362200"/>
              <a:gd name="connsiteY23" fmla="*/ 295870 h 419695"/>
              <a:gd name="connsiteX24" fmla="*/ 1857375 w 2362200"/>
              <a:gd name="connsiteY24" fmla="*/ 310158 h 419695"/>
              <a:gd name="connsiteX25" fmla="*/ 1966913 w 2362200"/>
              <a:gd name="connsiteY25" fmla="*/ 333970 h 419695"/>
              <a:gd name="connsiteX26" fmla="*/ 2100263 w 2362200"/>
              <a:gd name="connsiteY26" fmla="*/ 367308 h 419695"/>
              <a:gd name="connsiteX27" fmla="*/ 2181225 w 2362200"/>
              <a:gd name="connsiteY27" fmla="*/ 376833 h 419695"/>
              <a:gd name="connsiteX28" fmla="*/ 2295525 w 2362200"/>
              <a:gd name="connsiteY28" fmla="*/ 400645 h 419695"/>
              <a:gd name="connsiteX29" fmla="*/ 2362200 w 2362200"/>
              <a:gd name="connsiteY29" fmla="*/ 419695 h 41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62200" h="419695">
                <a:moveTo>
                  <a:pt x="0" y="105370"/>
                </a:moveTo>
                <a:cubicBezTo>
                  <a:pt x="29368" y="86717"/>
                  <a:pt x="58737" y="68064"/>
                  <a:pt x="85725" y="57745"/>
                </a:cubicBezTo>
                <a:cubicBezTo>
                  <a:pt x="112713" y="47426"/>
                  <a:pt x="135731" y="47427"/>
                  <a:pt x="161925" y="43458"/>
                </a:cubicBezTo>
                <a:cubicBezTo>
                  <a:pt x="188119" y="39489"/>
                  <a:pt x="220663" y="36314"/>
                  <a:pt x="242888" y="33933"/>
                </a:cubicBezTo>
                <a:cubicBezTo>
                  <a:pt x="265113" y="31552"/>
                  <a:pt x="276225" y="29964"/>
                  <a:pt x="295275" y="29170"/>
                </a:cubicBezTo>
                <a:cubicBezTo>
                  <a:pt x="314325" y="28376"/>
                  <a:pt x="357188" y="29170"/>
                  <a:pt x="357188" y="29170"/>
                </a:cubicBezTo>
                <a:lnTo>
                  <a:pt x="419100" y="29170"/>
                </a:lnTo>
                <a:cubicBezTo>
                  <a:pt x="434975" y="29170"/>
                  <a:pt x="430213" y="32345"/>
                  <a:pt x="452438" y="29170"/>
                </a:cubicBezTo>
                <a:cubicBezTo>
                  <a:pt x="474663" y="25995"/>
                  <a:pt x="527050" y="14089"/>
                  <a:pt x="552450" y="10120"/>
                </a:cubicBezTo>
                <a:cubicBezTo>
                  <a:pt x="577850" y="6151"/>
                  <a:pt x="581819" y="6945"/>
                  <a:pt x="604838" y="5358"/>
                </a:cubicBezTo>
                <a:cubicBezTo>
                  <a:pt x="627857" y="3771"/>
                  <a:pt x="667544" y="1389"/>
                  <a:pt x="690563" y="595"/>
                </a:cubicBezTo>
                <a:cubicBezTo>
                  <a:pt x="713582" y="-199"/>
                  <a:pt x="726281" y="-199"/>
                  <a:pt x="742950" y="595"/>
                </a:cubicBezTo>
                <a:cubicBezTo>
                  <a:pt x="759619" y="1389"/>
                  <a:pt x="769937" y="1389"/>
                  <a:pt x="790575" y="5358"/>
                </a:cubicBezTo>
                <a:cubicBezTo>
                  <a:pt x="811213" y="9327"/>
                  <a:pt x="838200" y="15677"/>
                  <a:pt x="866775" y="24408"/>
                </a:cubicBezTo>
                <a:cubicBezTo>
                  <a:pt x="895350" y="33139"/>
                  <a:pt x="962025" y="57745"/>
                  <a:pt x="962025" y="57745"/>
                </a:cubicBezTo>
                <a:lnTo>
                  <a:pt x="1066800" y="95845"/>
                </a:lnTo>
                <a:cubicBezTo>
                  <a:pt x="1096962" y="106164"/>
                  <a:pt x="1107281" y="107752"/>
                  <a:pt x="1143000" y="119658"/>
                </a:cubicBezTo>
                <a:cubicBezTo>
                  <a:pt x="1178719" y="131564"/>
                  <a:pt x="1247776" y="156964"/>
                  <a:pt x="1281113" y="167283"/>
                </a:cubicBezTo>
                <a:cubicBezTo>
                  <a:pt x="1314450" y="177602"/>
                  <a:pt x="1317625" y="176808"/>
                  <a:pt x="1343025" y="181570"/>
                </a:cubicBezTo>
                <a:cubicBezTo>
                  <a:pt x="1368425" y="186332"/>
                  <a:pt x="1401763" y="189508"/>
                  <a:pt x="1433513" y="195858"/>
                </a:cubicBezTo>
                <a:cubicBezTo>
                  <a:pt x="1465263" y="202208"/>
                  <a:pt x="1509713" y="211733"/>
                  <a:pt x="1533525" y="219670"/>
                </a:cubicBezTo>
                <a:cubicBezTo>
                  <a:pt x="1557338" y="227608"/>
                  <a:pt x="1551782" y="233164"/>
                  <a:pt x="1576388" y="243483"/>
                </a:cubicBezTo>
                <a:cubicBezTo>
                  <a:pt x="1600994" y="253802"/>
                  <a:pt x="1647826" y="272852"/>
                  <a:pt x="1681163" y="281583"/>
                </a:cubicBezTo>
                <a:cubicBezTo>
                  <a:pt x="1714500" y="290314"/>
                  <a:pt x="1747044" y="291108"/>
                  <a:pt x="1776413" y="295870"/>
                </a:cubicBezTo>
                <a:cubicBezTo>
                  <a:pt x="1805782" y="300632"/>
                  <a:pt x="1825625" y="303808"/>
                  <a:pt x="1857375" y="310158"/>
                </a:cubicBezTo>
                <a:cubicBezTo>
                  <a:pt x="1889125" y="316508"/>
                  <a:pt x="1926432" y="324445"/>
                  <a:pt x="1966913" y="333970"/>
                </a:cubicBezTo>
                <a:cubicBezTo>
                  <a:pt x="2007394" y="343495"/>
                  <a:pt x="2064544" y="360164"/>
                  <a:pt x="2100263" y="367308"/>
                </a:cubicBezTo>
                <a:cubicBezTo>
                  <a:pt x="2135982" y="374452"/>
                  <a:pt x="2148681" y="371277"/>
                  <a:pt x="2181225" y="376833"/>
                </a:cubicBezTo>
                <a:cubicBezTo>
                  <a:pt x="2213769" y="382389"/>
                  <a:pt x="2265363" y="393501"/>
                  <a:pt x="2295525" y="400645"/>
                </a:cubicBezTo>
                <a:cubicBezTo>
                  <a:pt x="2325687" y="407789"/>
                  <a:pt x="2343943" y="413742"/>
                  <a:pt x="2362200" y="419695"/>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7986713" y="2347913"/>
            <a:ext cx="2767012" cy="280987"/>
          </a:xfrm>
          <a:custGeom>
            <a:avLst/>
            <a:gdLst>
              <a:gd name="connsiteX0" fmla="*/ 0 w 2767012"/>
              <a:gd name="connsiteY0" fmla="*/ 280987 h 280987"/>
              <a:gd name="connsiteX1" fmla="*/ 95250 w 2767012"/>
              <a:gd name="connsiteY1" fmla="*/ 271462 h 280987"/>
              <a:gd name="connsiteX2" fmla="*/ 166687 w 2767012"/>
              <a:gd name="connsiteY2" fmla="*/ 271462 h 280987"/>
              <a:gd name="connsiteX3" fmla="*/ 238125 w 2767012"/>
              <a:gd name="connsiteY3" fmla="*/ 266700 h 280987"/>
              <a:gd name="connsiteX4" fmla="*/ 300037 w 2767012"/>
              <a:gd name="connsiteY4" fmla="*/ 247650 h 280987"/>
              <a:gd name="connsiteX5" fmla="*/ 385762 w 2767012"/>
              <a:gd name="connsiteY5" fmla="*/ 228600 h 280987"/>
              <a:gd name="connsiteX6" fmla="*/ 442912 w 2767012"/>
              <a:gd name="connsiteY6" fmla="*/ 214312 h 280987"/>
              <a:gd name="connsiteX7" fmla="*/ 523875 w 2767012"/>
              <a:gd name="connsiteY7" fmla="*/ 200025 h 280987"/>
              <a:gd name="connsiteX8" fmla="*/ 595312 w 2767012"/>
              <a:gd name="connsiteY8" fmla="*/ 176212 h 280987"/>
              <a:gd name="connsiteX9" fmla="*/ 633412 w 2767012"/>
              <a:gd name="connsiteY9" fmla="*/ 157162 h 280987"/>
              <a:gd name="connsiteX10" fmla="*/ 704850 w 2767012"/>
              <a:gd name="connsiteY10" fmla="*/ 152400 h 280987"/>
              <a:gd name="connsiteX11" fmla="*/ 785812 w 2767012"/>
              <a:gd name="connsiteY11" fmla="*/ 152400 h 280987"/>
              <a:gd name="connsiteX12" fmla="*/ 842962 w 2767012"/>
              <a:gd name="connsiteY12" fmla="*/ 152400 h 280987"/>
              <a:gd name="connsiteX13" fmla="*/ 933450 w 2767012"/>
              <a:gd name="connsiteY13" fmla="*/ 152400 h 280987"/>
              <a:gd name="connsiteX14" fmla="*/ 1028700 w 2767012"/>
              <a:gd name="connsiteY14" fmla="*/ 161925 h 280987"/>
              <a:gd name="connsiteX15" fmla="*/ 1123950 w 2767012"/>
              <a:gd name="connsiteY15" fmla="*/ 180975 h 280987"/>
              <a:gd name="connsiteX16" fmla="*/ 1295400 w 2767012"/>
              <a:gd name="connsiteY16" fmla="*/ 171450 h 280987"/>
              <a:gd name="connsiteX17" fmla="*/ 1400175 w 2767012"/>
              <a:gd name="connsiteY17" fmla="*/ 157162 h 280987"/>
              <a:gd name="connsiteX18" fmla="*/ 1500187 w 2767012"/>
              <a:gd name="connsiteY18" fmla="*/ 133350 h 280987"/>
              <a:gd name="connsiteX19" fmla="*/ 1552575 w 2767012"/>
              <a:gd name="connsiteY19" fmla="*/ 138112 h 280987"/>
              <a:gd name="connsiteX20" fmla="*/ 1600200 w 2767012"/>
              <a:gd name="connsiteY20" fmla="*/ 138112 h 280987"/>
              <a:gd name="connsiteX21" fmla="*/ 1638300 w 2767012"/>
              <a:gd name="connsiteY21" fmla="*/ 138112 h 280987"/>
              <a:gd name="connsiteX22" fmla="*/ 1719262 w 2767012"/>
              <a:gd name="connsiteY22" fmla="*/ 138112 h 280987"/>
              <a:gd name="connsiteX23" fmla="*/ 1804987 w 2767012"/>
              <a:gd name="connsiteY23" fmla="*/ 138112 h 280987"/>
              <a:gd name="connsiteX24" fmla="*/ 1862137 w 2767012"/>
              <a:gd name="connsiteY24" fmla="*/ 138112 h 280987"/>
              <a:gd name="connsiteX25" fmla="*/ 1924050 w 2767012"/>
              <a:gd name="connsiteY25" fmla="*/ 138112 h 280987"/>
              <a:gd name="connsiteX26" fmla="*/ 2024062 w 2767012"/>
              <a:gd name="connsiteY26" fmla="*/ 114300 h 280987"/>
              <a:gd name="connsiteX27" fmla="*/ 2162175 w 2767012"/>
              <a:gd name="connsiteY27" fmla="*/ 80962 h 280987"/>
              <a:gd name="connsiteX28" fmla="*/ 2286000 w 2767012"/>
              <a:gd name="connsiteY28" fmla="*/ 61912 h 280987"/>
              <a:gd name="connsiteX29" fmla="*/ 2366962 w 2767012"/>
              <a:gd name="connsiteY29" fmla="*/ 52387 h 280987"/>
              <a:gd name="connsiteX30" fmla="*/ 2462212 w 2767012"/>
              <a:gd name="connsiteY30" fmla="*/ 38100 h 280987"/>
              <a:gd name="connsiteX31" fmla="*/ 2586037 w 2767012"/>
              <a:gd name="connsiteY31" fmla="*/ 38100 h 280987"/>
              <a:gd name="connsiteX32" fmla="*/ 2671762 w 2767012"/>
              <a:gd name="connsiteY32" fmla="*/ 23812 h 280987"/>
              <a:gd name="connsiteX33" fmla="*/ 2767012 w 2767012"/>
              <a:gd name="connsiteY33" fmla="*/ 0 h 28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767012" h="280987">
                <a:moveTo>
                  <a:pt x="0" y="280987"/>
                </a:moveTo>
                <a:cubicBezTo>
                  <a:pt x="33734" y="277018"/>
                  <a:pt x="67469" y="273049"/>
                  <a:pt x="95250" y="271462"/>
                </a:cubicBezTo>
                <a:cubicBezTo>
                  <a:pt x="123031" y="269875"/>
                  <a:pt x="142875" y="272256"/>
                  <a:pt x="166687" y="271462"/>
                </a:cubicBezTo>
                <a:cubicBezTo>
                  <a:pt x="190499" y="270668"/>
                  <a:pt x="215900" y="270669"/>
                  <a:pt x="238125" y="266700"/>
                </a:cubicBezTo>
                <a:cubicBezTo>
                  <a:pt x="260350" y="262731"/>
                  <a:pt x="275431" y="254000"/>
                  <a:pt x="300037" y="247650"/>
                </a:cubicBezTo>
                <a:cubicBezTo>
                  <a:pt x="324643" y="241300"/>
                  <a:pt x="361950" y="234156"/>
                  <a:pt x="385762" y="228600"/>
                </a:cubicBezTo>
                <a:cubicBezTo>
                  <a:pt x="409574" y="223044"/>
                  <a:pt x="419893" y="219074"/>
                  <a:pt x="442912" y="214312"/>
                </a:cubicBezTo>
                <a:cubicBezTo>
                  <a:pt x="465931" y="209549"/>
                  <a:pt x="498475" y="206375"/>
                  <a:pt x="523875" y="200025"/>
                </a:cubicBezTo>
                <a:cubicBezTo>
                  <a:pt x="549275" y="193675"/>
                  <a:pt x="577056" y="183356"/>
                  <a:pt x="595312" y="176212"/>
                </a:cubicBezTo>
                <a:cubicBezTo>
                  <a:pt x="613568" y="169068"/>
                  <a:pt x="615156" y="161131"/>
                  <a:pt x="633412" y="157162"/>
                </a:cubicBezTo>
                <a:cubicBezTo>
                  <a:pt x="651668" y="153193"/>
                  <a:pt x="679450" y="153194"/>
                  <a:pt x="704850" y="152400"/>
                </a:cubicBezTo>
                <a:cubicBezTo>
                  <a:pt x="730250" y="151606"/>
                  <a:pt x="785812" y="152400"/>
                  <a:pt x="785812" y="152400"/>
                </a:cubicBezTo>
                <a:lnTo>
                  <a:pt x="842962" y="152400"/>
                </a:lnTo>
                <a:cubicBezTo>
                  <a:pt x="867568" y="152400"/>
                  <a:pt x="902494" y="150812"/>
                  <a:pt x="933450" y="152400"/>
                </a:cubicBezTo>
                <a:cubicBezTo>
                  <a:pt x="964406" y="153987"/>
                  <a:pt x="996950" y="157163"/>
                  <a:pt x="1028700" y="161925"/>
                </a:cubicBezTo>
                <a:cubicBezTo>
                  <a:pt x="1060450" y="166687"/>
                  <a:pt x="1079500" y="179387"/>
                  <a:pt x="1123950" y="180975"/>
                </a:cubicBezTo>
                <a:cubicBezTo>
                  <a:pt x="1168400" y="182562"/>
                  <a:pt x="1249363" y="175419"/>
                  <a:pt x="1295400" y="171450"/>
                </a:cubicBezTo>
                <a:cubicBezTo>
                  <a:pt x="1341438" y="167481"/>
                  <a:pt x="1366044" y="163512"/>
                  <a:pt x="1400175" y="157162"/>
                </a:cubicBezTo>
                <a:cubicBezTo>
                  <a:pt x="1434306" y="150812"/>
                  <a:pt x="1474787" y="136525"/>
                  <a:pt x="1500187" y="133350"/>
                </a:cubicBezTo>
                <a:cubicBezTo>
                  <a:pt x="1525587" y="130175"/>
                  <a:pt x="1535906" y="137318"/>
                  <a:pt x="1552575" y="138112"/>
                </a:cubicBezTo>
                <a:cubicBezTo>
                  <a:pt x="1569244" y="138906"/>
                  <a:pt x="1600200" y="138112"/>
                  <a:pt x="1600200" y="138112"/>
                </a:cubicBezTo>
                <a:lnTo>
                  <a:pt x="1638300" y="138112"/>
                </a:lnTo>
                <a:lnTo>
                  <a:pt x="1719262" y="138112"/>
                </a:lnTo>
                <a:lnTo>
                  <a:pt x="1804987" y="138112"/>
                </a:lnTo>
                <a:lnTo>
                  <a:pt x="1862137" y="138112"/>
                </a:lnTo>
                <a:cubicBezTo>
                  <a:pt x="1881981" y="138112"/>
                  <a:pt x="1897063" y="142081"/>
                  <a:pt x="1924050" y="138112"/>
                </a:cubicBezTo>
                <a:cubicBezTo>
                  <a:pt x="1951038" y="134143"/>
                  <a:pt x="2024062" y="114300"/>
                  <a:pt x="2024062" y="114300"/>
                </a:cubicBezTo>
                <a:cubicBezTo>
                  <a:pt x="2063750" y="104775"/>
                  <a:pt x="2118519" y="89693"/>
                  <a:pt x="2162175" y="80962"/>
                </a:cubicBezTo>
                <a:cubicBezTo>
                  <a:pt x="2205831" y="72231"/>
                  <a:pt x="2251869" y="66674"/>
                  <a:pt x="2286000" y="61912"/>
                </a:cubicBezTo>
                <a:cubicBezTo>
                  <a:pt x="2320131" y="57150"/>
                  <a:pt x="2337593" y="56356"/>
                  <a:pt x="2366962" y="52387"/>
                </a:cubicBezTo>
                <a:cubicBezTo>
                  <a:pt x="2396331" y="48418"/>
                  <a:pt x="2425700" y="40481"/>
                  <a:pt x="2462212" y="38100"/>
                </a:cubicBezTo>
                <a:cubicBezTo>
                  <a:pt x="2498725" y="35719"/>
                  <a:pt x="2551112" y="40481"/>
                  <a:pt x="2586037" y="38100"/>
                </a:cubicBezTo>
                <a:cubicBezTo>
                  <a:pt x="2620962" y="35719"/>
                  <a:pt x="2641600" y="30162"/>
                  <a:pt x="2671762" y="23812"/>
                </a:cubicBezTo>
                <a:cubicBezTo>
                  <a:pt x="2701924" y="17462"/>
                  <a:pt x="2734468" y="8731"/>
                  <a:pt x="2767012"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10744200" y="2343150"/>
            <a:ext cx="235535" cy="2043113"/>
          </a:xfrm>
          <a:custGeom>
            <a:avLst/>
            <a:gdLst>
              <a:gd name="connsiteX0" fmla="*/ 0 w 235535"/>
              <a:gd name="connsiteY0" fmla="*/ 0 h 2043113"/>
              <a:gd name="connsiteX1" fmla="*/ 38100 w 235535"/>
              <a:gd name="connsiteY1" fmla="*/ 52388 h 2043113"/>
              <a:gd name="connsiteX2" fmla="*/ 76200 w 235535"/>
              <a:gd name="connsiteY2" fmla="*/ 85725 h 2043113"/>
              <a:gd name="connsiteX3" fmla="*/ 123825 w 235535"/>
              <a:gd name="connsiteY3" fmla="*/ 109538 h 2043113"/>
              <a:gd name="connsiteX4" fmla="*/ 157163 w 235535"/>
              <a:gd name="connsiteY4" fmla="*/ 142875 h 2043113"/>
              <a:gd name="connsiteX5" fmla="*/ 180975 w 235535"/>
              <a:gd name="connsiteY5" fmla="*/ 209550 h 2043113"/>
              <a:gd name="connsiteX6" fmla="*/ 195263 w 235535"/>
              <a:gd name="connsiteY6" fmla="*/ 271463 h 2043113"/>
              <a:gd name="connsiteX7" fmla="*/ 195263 w 235535"/>
              <a:gd name="connsiteY7" fmla="*/ 314325 h 2043113"/>
              <a:gd name="connsiteX8" fmla="*/ 185738 w 235535"/>
              <a:gd name="connsiteY8" fmla="*/ 471488 h 2043113"/>
              <a:gd name="connsiteX9" fmla="*/ 185738 w 235535"/>
              <a:gd name="connsiteY9" fmla="*/ 500063 h 2043113"/>
              <a:gd name="connsiteX10" fmla="*/ 176213 w 235535"/>
              <a:gd name="connsiteY10" fmla="*/ 666750 h 2043113"/>
              <a:gd name="connsiteX11" fmla="*/ 190500 w 235535"/>
              <a:gd name="connsiteY11" fmla="*/ 723900 h 2043113"/>
              <a:gd name="connsiteX12" fmla="*/ 190500 w 235535"/>
              <a:gd name="connsiteY12" fmla="*/ 857250 h 2043113"/>
              <a:gd name="connsiteX13" fmla="*/ 190500 w 235535"/>
              <a:gd name="connsiteY13" fmla="*/ 895350 h 2043113"/>
              <a:gd name="connsiteX14" fmla="*/ 209550 w 235535"/>
              <a:gd name="connsiteY14" fmla="*/ 947738 h 2043113"/>
              <a:gd name="connsiteX15" fmla="*/ 228600 w 235535"/>
              <a:gd name="connsiteY15" fmla="*/ 1047750 h 2043113"/>
              <a:gd name="connsiteX16" fmla="*/ 223838 w 235535"/>
              <a:gd name="connsiteY16" fmla="*/ 1157288 h 2043113"/>
              <a:gd name="connsiteX17" fmla="*/ 223838 w 235535"/>
              <a:gd name="connsiteY17" fmla="*/ 1233488 h 2043113"/>
              <a:gd name="connsiteX18" fmla="*/ 233363 w 235535"/>
              <a:gd name="connsiteY18" fmla="*/ 1300163 h 2043113"/>
              <a:gd name="connsiteX19" fmla="*/ 233363 w 235535"/>
              <a:gd name="connsiteY19" fmla="*/ 1390650 h 2043113"/>
              <a:gd name="connsiteX20" fmla="*/ 209550 w 235535"/>
              <a:gd name="connsiteY20" fmla="*/ 1533525 h 2043113"/>
              <a:gd name="connsiteX21" fmla="*/ 176213 w 235535"/>
              <a:gd name="connsiteY21" fmla="*/ 1666875 h 2043113"/>
              <a:gd name="connsiteX22" fmla="*/ 152400 w 235535"/>
              <a:gd name="connsiteY22" fmla="*/ 1738313 h 2043113"/>
              <a:gd name="connsiteX23" fmla="*/ 133350 w 235535"/>
              <a:gd name="connsiteY23" fmla="*/ 1824038 h 2043113"/>
              <a:gd name="connsiteX24" fmla="*/ 119063 w 235535"/>
              <a:gd name="connsiteY24" fmla="*/ 1909763 h 2043113"/>
              <a:gd name="connsiteX25" fmla="*/ 76200 w 235535"/>
              <a:gd name="connsiteY25" fmla="*/ 2043113 h 20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5535" h="2043113">
                <a:moveTo>
                  <a:pt x="0" y="0"/>
                </a:moveTo>
                <a:cubicBezTo>
                  <a:pt x="12700" y="19050"/>
                  <a:pt x="25400" y="38101"/>
                  <a:pt x="38100" y="52388"/>
                </a:cubicBezTo>
                <a:cubicBezTo>
                  <a:pt x="50800" y="66676"/>
                  <a:pt x="61913" y="76200"/>
                  <a:pt x="76200" y="85725"/>
                </a:cubicBezTo>
                <a:cubicBezTo>
                  <a:pt x="90487" y="95250"/>
                  <a:pt x="110331" y="100013"/>
                  <a:pt x="123825" y="109538"/>
                </a:cubicBezTo>
                <a:cubicBezTo>
                  <a:pt x="137319" y="119063"/>
                  <a:pt x="147638" y="126206"/>
                  <a:pt x="157163" y="142875"/>
                </a:cubicBezTo>
                <a:cubicBezTo>
                  <a:pt x="166688" y="159544"/>
                  <a:pt x="174625" y="188119"/>
                  <a:pt x="180975" y="209550"/>
                </a:cubicBezTo>
                <a:cubicBezTo>
                  <a:pt x="187325" y="230981"/>
                  <a:pt x="192882" y="254001"/>
                  <a:pt x="195263" y="271463"/>
                </a:cubicBezTo>
                <a:cubicBezTo>
                  <a:pt x="197644" y="288925"/>
                  <a:pt x="196850" y="280988"/>
                  <a:pt x="195263" y="314325"/>
                </a:cubicBezTo>
                <a:cubicBezTo>
                  <a:pt x="193676" y="347662"/>
                  <a:pt x="187326" y="440532"/>
                  <a:pt x="185738" y="471488"/>
                </a:cubicBezTo>
                <a:cubicBezTo>
                  <a:pt x="184151" y="502444"/>
                  <a:pt x="187326" y="467519"/>
                  <a:pt x="185738" y="500063"/>
                </a:cubicBezTo>
                <a:cubicBezTo>
                  <a:pt x="184151" y="532607"/>
                  <a:pt x="175419" y="629444"/>
                  <a:pt x="176213" y="666750"/>
                </a:cubicBezTo>
                <a:cubicBezTo>
                  <a:pt x="177007" y="704056"/>
                  <a:pt x="188119" y="692150"/>
                  <a:pt x="190500" y="723900"/>
                </a:cubicBezTo>
                <a:cubicBezTo>
                  <a:pt x="192881" y="755650"/>
                  <a:pt x="190500" y="857250"/>
                  <a:pt x="190500" y="857250"/>
                </a:cubicBezTo>
                <a:cubicBezTo>
                  <a:pt x="190500" y="885825"/>
                  <a:pt x="187325" y="880269"/>
                  <a:pt x="190500" y="895350"/>
                </a:cubicBezTo>
                <a:cubicBezTo>
                  <a:pt x="193675" y="910431"/>
                  <a:pt x="203200" y="922338"/>
                  <a:pt x="209550" y="947738"/>
                </a:cubicBezTo>
                <a:cubicBezTo>
                  <a:pt x="215900" y="973138"/>
                  <a:pt x="226219" y="1012825"/>
                  <a:pt x="228600" y="1047750"/>
                </a:cubicBezTo>
                <a:cubicBezTo>
                  <a:pt x="230981" y="1082675"/>
                  <a:pt x="224632" y="1126332"/>
                  <a:pt x="223838" y="1157288"/>
                </a:cubicBezTo>
                <a:cubicBezTo>
                  <a:pt x="223044" y="1188244"/>
                  <a:pt x="222250" y="1209675"/>
                  <a:pt x="223838" y="1233488"/>
                </a:cubicBezTo>
                <a:cubicBezTo>
                  <a:pt x="225426" y="1257301"/>
                  <a:pt x="231776" y="1273969"/>
                  <a:pt x="233363" y="1300163"/>
                </a:cubicBezTo>
                <a:cubicBezTo>
                  <a:pt x="234951" y="1326357"/>
                  <a:pt x="237332" y="1351757"/>
                  <a:pt x="233363" y="1390650"/>
                </a:cubicBezTo>
                <a:cubicBezTo>
                  <a:pt x="229394" y="1429543"/>
                  <a:pt x="219075" y="1487488"/>
                  <a:pt x="209550" y="1533525"/>
                </a:cubicBezTo>
                <a:cubicBezTo>
                  <a:pt x="200025" y="1579563"/>
                  <a:pt x="185738" y="1632744"/>
                  <a:pt x="176213" y="1666875"/>
                </a:cubicBezTo>
                <a:cubicBezTo>
                  <a:pt x="166688" y="1701006"/>
                  <a:pt x="159544" y="1712119"/>
                  <a:pt x="152400" y="1738313"/>
                </a:cubicBezTo>
                <a:cubicBezTo>
                  <a:pt x="145256" y="1764507"/>
                  <a:pt x="138906" y="1795463"/>
                  <a:pt x="133350" y="1824038"/>
                </a:cubicBezTo>
                <a:cubicBezTo>
                  <a:pt x="127794" y="1852613"/>
                  <a:pt x="128588" y="1873251"/>
                  <a:pt x="119063" y="1909763"/>
                </a:cubicBezTo>
                <a:cubicBezTo>
                  <a:pt x="109538" y="1946275"/>
                  <a:pt x="92869" y="1994694"/>
                  <a:pt x="76200" y="2043113"/>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a:grpSpLocks noChangeAspect="1"/>
          </p:cNvGrpSpPr>
          <p:nvPr/>
        </p:nvGrpSpPr>
        <p:grpSpPr>
          <a:xfrm>
            <a:off x="7271062" y="3484358"/>
            <a:ext cx="199923" cy="184560"/>
            <a:chOff x="4883499" y="1738365"/>
            <a:chExt cx="816359" cy="753626"/>
          </a:xfrm>
        </p:grpSpPr>
        <p:sp>
          <p:nvSpPr>
            <p:cNvPr id="33" name="Oval 32"/>
            <p:cNvSpPr/>
            <p:nvPr/>
          </p:nvSpPr>
          <p:spPr>
            <a:xfrm>
              <a:off x="4883499" y="1738365"/>
              <a:ext cx="816359" cy="75362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5295900" y="2121694"/>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rot="10800000">
              <a:off x="4891628" y="1750847"/>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a:grpSpLocks noChangeAspect="1"/>
          </p:cNvGrpSpPr>
          <p:nvPr/>
        </p:nvGrpSpPr>
        <p:grpSpPr>
          <a:xfrm>
            <a:off x="4792980" y="1197532"/>
            <a:ext cx="415551" cy="383618"/>
            <a:chOff x="4883499" y="1738365"/>
            <a:chExt cx="816359" cy="753626"/>
          </a:xfrm>
        </p:grpSpPr>
        <p:sp>
          <p:nvSpPr>
            <p:cNvPr id="37" name="Oval 36"/>
            <p:cNvSpPr/>
            <p:nvPr/>
          </p:nvSpPr>
          <p:spPr>
            <a:xfrm>
              <a:off x="4883499" y="1738365"/>
              <a:ext cx="816359" cy="75362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5295900" y="2121694"/>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rot="10800000">
              <a:off x="4891628" y="1750847"/>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p:cNvSpPr txBox="1"/>
          <p:nvPr/>
        </p:nvSpPr>
        <p:spPr>
          <a:xfrm>
            <a:off x="5270035" y="1208781"/>
            <a:ext cx="2837636" cy="369332"/>
          </a:xfrm>
          <a:prstGeom prst="rect">
            <a:avLst/>
          </a:prstGeom>
          <a:solidFill>
            <a:schemeClr val="bg1"/>
          </a:solidFill>
        </p:spPr>
        <p:txBody>
          <a:bodyPr wrap="none" rtlCol="0">
            <a:spAutoFit/>
          </a:bodyPr>
          <a:lstStyle/>
          <a:p>
            <a:r>
              <a:rPr lang="en-US" dirty="0"/>
              <a:t>Gauging station (pour point)</a:t>
            </a:r>
          </a:p>
        </p:txBody>
      </p:sp>
      <p:sp>
        <p:nvSpPr>
          <p:cNvPr id="41" name="Freeform 40"/>
          <p:cNvSpPr/>
          <p:nvPr/>
        </p:nvSpPr>
        <p:spPr>
          <a:xfrm>
            <a:off x="7439025" y="2624138"/>
            <a:ext cx="538163" cy="866775"/>
          </a:xfrm>
          <a:custGeom>
            <a:avLst/>
            <a:gdLst>
              <a:gd name="connsiteX0" fmla="*/ 0 w 538163"/>
              <a:gd name="connsiteY0" fmla="*/ 866775 h 866775"/>
              <a:gd name="connsiteX1" fmla="*/ 90488 w 538163"/>
              <a:gd name="connsiteY1" fmla="*/ 738187 h 866775"/>
              <a:gd name="connsiteX2" fmla="*/ 138113 w 538163"/>
              <a:gd name="connsiteY2" fmla="*/ 681037 h 866775"/>
              <a:gd name="connsiteX3" fmla="*/ 185738 w 538163"/>
              <a:gd name="connsiteY3" fmla="*/ 600075 h 866775"/>
              <a:gd name="connsiteX4" fmla="*/ 238125 w 538163"/>
              <a:gd name="connsiteY4" fmla="*/ 514350 h 866775"/>
              <a:gd name="connsiteX5" fmla="*/ 300038 w 538163"/>
              <a:gd name="connsiteY5" fmla="*/ 404812 h 866775"/>
              <a:gd name="connsiteX6" fmla="*/ 347663 w 538163"/>
              <a:gd name="connsiteY6" fmla="*/ 347662 h 866775"/>
              <a:gd name="connsiteX7" fmla="*/ 395288 w 538163"/>
              <a:gd name="connsiteY7" fmla="*/ 285750 h 866775"/>
              <a:gd name="connsiteX8" fmla="*/ 457200 w 538163"/>
              <a:gd name="connsiteY8" fmla="*/ 204787 h 866775"/>
              <a:gd name="connsiteX9" fmla="*/ 500063 w 538163"/>
              <a:gd name="connsiteY9" fmla="*/ 119062 h 866775"/>
              <a:gd name="connsiteX10" fmla="*/ 538163 w 538163"/>
              <a:gd name="connsiteY10" fmla="*/ 0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8163" h="866775">
                <a:moveTo>
                  <a:pt x="0" y="866775"/>
                </a:moveTo>
                <a:cubicBezTo>
                  <a:pt x="33734" y="817959"/>
                  <a:pt x="67469" y="769143"/>
                  <a:pt x="90488" y="738187"/>
                </a:cubicBezTo>
                <a:cubicBezTo>
                  <a:pt x="113507" y="707231"/>
                  <a:pt x="122238" y="704055"/>
                  <a:pt x="138113" y="681037"/>
                </a:cubicBezTo>
                <a:cubicBezTo>
                  <a:pt x="153988" y="658019"/>
                  <a:pt x="169069" y="627856"/>
                  <a:pt x="185738" y="600075"/>
                </a:cubicBezTo>
                <a:cubicBezTo>
                  <a:pt x="202407" y="572294"/>
                  <a:pt x="219075" y="546894"/>
                  <a:pt x="238125" y="514350"/>
                </a:cubicBezTo>
                <a:cubicBezTo>
                  <a:pt x="257175" y="481806"/>
                  <a:pt x="281782" y="432593"/>
                  <a:pt x="300038" y="404812"/>
                </a:cubicBezTo>
                <a:cubicBezTo>
                  <a:pt x="318294" y="377031"/>
                  <a:pt x="331788" y="367506"/>
                  <a:pt x="347663" y="347662"/>
                </a:cubicBezTo>
                <a:cubicBezTo>
                  <a:pt x="363538" y="327818"/>
                  <a:pt x="395288" y="285750"/>
                  <a:pt x="395288" y="285750"/>
                </a:cubicBezTo>
                <a:cubicBezTo>
                  <a:pt x="413544" y="261937"/>
                  <a:pt x="439738" y="232568"/>
                  <a:pt x="457200" y="204787"/>
                </a:cubicBezTo>
                <a:cubicBezTo>
                  <a:pt x="474662" y="177006"/>
                  <a:pt x="486569" y="153193"/>
                  <a:pt x="500063" y="119062"/>
                </a:cubicBezTo>
                <a:cubicBezTo>
                  <a:pt x="513557" y="84931"/>
                  <a:pt x="525860" y="42465"/>
                  <a:pt x="538163"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7290472" y="3686175"/>
            <a:ext cx="472403" cy="1928813"/>
          </a:xfrm>
          <a:custGeom>
            <a:avLst/>
            <a:gdLst>
              <a:gd name="connsiteX0" fmla="*/ 58066 w 472403"/>
              <a:gd name="connsiteY0" fmla="*/ 0 h 1928813"/>
              <a:gd name="connsiteX1" fmla="*/ 5678 w 472403"/>
              <a:gd name="connsiteY1" fmla="*/ 152400 h 1928813"/>
              <a:gd name="connsiteX2" fmla="*/ 916 w 472403"/>
              <a:gd name="connsiteY2" fmla="*/ 309563 h 1928813"/>
              <a:gd name="connsiteX3" fmla="*/ 916 w 472403"/>
              <a:gd name="connsiteY3" fmla="*/ 361950 h 1928813"/>
              <a:gd name="connsiteX4" fmla="*/ 10441 w 472403"/>
              <a:gd name="connsiteY4" fmla="*/ 457200 h 1928813"/>
              <a:gd name="connsiteX5" fmla="*/ 48541 w 472403"/>
              <a:gd name="connsiteY5" fmla="*/ 542925 h 1928813"/>
              <a:gd name="connsiteX6" fmla="*/ 86641 w 472403"/>
              <a:gd name="connsiteY6" fmla="*/ 623888 h 1928813"/>
              <a:gd name="connsiteX7" fmla="*/ 86641 w 472403"/>
              <a:gd name="connsiteY7" fmla="*/ 628650 h 1928813"/>
              <a:gd name="connsiteX8" fmla="*/ 110453 w 472403"/>
              <a:gd name="connsiteY8" fmla="*/ 752475 h 1928813"/>
              <a:gd name="connsiteX9" fmla="*/ 105691 w 472403"/>
              <a:gd name="connsiteY9" fmla="*/ 828675 h 1928813"/>
              <a:gd name="connsiteX10" fmla="*/ 115216 w 472403"/>
              <a:gd name="connsiteY10" fmla="*/ 900113 h 1928813"/>
              <a:gd name="connsiteX11" fmla="*/ 143791 w 472403"/>
              <a:gd name="connsiteY11" fmla="*/ 981075 h 1928813"/>
              <a:gd name="connsiteX12" fmla="*/ 191416 w 472403"/>
              <a:gd name="connsiteY12" fmla="*/ 1090613 h 1928813"/>
              <a:gd name="connsiteX13" fmla="*/ 205703 w 472403"/>
              <a:gd name="connsiteY13" fmla="*/ 1209675 h 1928813"/>
              <a:gd name="connsiteX14" fmla="*/ 258091 w 472403"/>
              <a:gd name="connsiteY14" fmla="*/ 1304925 h 1928813"/>
              <a:gd name="connsiteX15" fmla="*/ 310478 w 472403"/>
              <a:gd name="connsiteY15" fmla="*/ 1419225 h 1928813"/>
              <a:gd name="connsiteX16" fmla="*/ 372391 w 472403"/>
              <a:gd name="connsiteY16" fmla="*/ 1500188 h 1928813"/>
              <a:gd name="connsiteX17" fmla="*/ 381916 w 472403"/>
              <a:gd name="connsiteY17" fmla="*/ 1581150 h 1928813"/>
              <a:gd name="connsiteX18" fmla="*/ 439066 w 472403"/>
              <a:gd name="connsiteY18" fmla="*/ 1762125 h 1928813"/>
              <a:gd name="connsiteX19" fmla="*/ 453353 w 472403"/>
              <a:gd name="connsiteY19" fmla="*/ 1828800 h 1928813"/>
              <a:gd name="connsiteX20" fmla="*/ 472403 w 472403"/>
              <a:gd name="connsiteY20" fmla="*/ 1928813 h 192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2403" h="1928813">
                <a:moveTo>
                  <a:pt x="58066" y="0"/>
                </a:moveTo>
                <a:cubicBezTo>
                  <a:pt x="36634" y="50403"/>
                  <a:pt x="15203" y="100806"/>
                  <a:pt x="5678" y="152400"/>
                </a:cubicBezTo>
                <a:cubicBezTo>
                  <a:pt x="-3847" y="203994"/>
                  <a:pt x="1710" y="274638"/>
                  <a:pt x="916" y="309563"/>
                </a:cubicBezTo>
                <a:cubicBezTo>
                  <a:pt x="122" y="344488"/>
                  <a:pt x="-671" y="337344"/>
                  <a:pt x="916" y="361950"/>
                </a:cubicBezTo>
                <a:cubicBezTo>
                  <a:pt x="2503" y="386556"/>
                  <a:pt x="2503" y="427037"/>
                  <a:pt x="10441" y="457200"/>
                </a:cubicBezTo>
                <a:cubicBezTo>
                  <a:pt x="18379" y="487363"/>
                  <a:pt x="35841" y="515144"/>
                  <a:pt x="48541" y="542925"/>
                </a:cubicBezTo>
                <a:cubicBezTo>
                  <a:pt x="61241" y="570706"/>
                  <a:pt x="80291" y="609600"/>
                  <a:pt x="86641" y="623888"/>
                </a:cubicBezTo>
                <a:cubicBezTo>
                  <a:pt x="92991" y="638176"/>
                  <a:pt x="82672" y="607219"/>
                  <a:pt x="86641" y="628650"/>
                </a:cubicBezTo>
                <a:cubicBezTo>
                  <a:pt x="90610" y="650081"/>
                  <a:pt x="107278" y="719138"/>
                  <a:pt x="110453" y="752475"/>
                </a:cubicBezTo>
                <a:cubicBezTo>
                  <a:pt x="113628" y="785812"/>
                  <a:pt x="104897" y="804069"/>
                  <a:pt x="105691" y="828675"/>
                </a:cubicBezTo>
                <a:cubicBezTo>
                  <a:pt x="106485" y="853281"/>
                  <a:pt x="108866" y="874713"/>
                  <a:pt x="115216" y="900113"/>
                </a:cubicBezTo>
                <a:cubicBezTo>
                  <a:pt x="121566" y="925513"/>
                  <a:pt x="131091" y="949325"/>
                  <a:pt x="143791" y="981075"/>
                </a:cubicBezTo>
                <a:cubicBezTo>
                  <a:pt x="156491" y="1012825"/>
                  <a:pt x="181097" y="1052513"/>
                  <a:pt x="191416" y="1090613"/>
                </a:cubicBezTo>
                <a:cubicBezTo>
                  <a:pt x="201735" y="1128713"/>
                  <a:pt x="194591" y="1173956"/>
                  <a:pt x="205703" y="1209675"/>
                </a:cubicBezTo>
                <a:cubicBezTo>
                  <a:pt x="216816" y="1245394"/>
                  <a:pt x="240629" y="1270000"/>
                  <a:pt x="258091" y="1304925"/>
                </a:cubicBezTo>
                <a:cubicBezTo>
                  <a:pt x="275554" y="1339850"/>
                  <a:pt x="291428" y="1386681"/>
                  <a:pt x="310478" y="1419225"/>
                </a:cubicBezTo>
                <a:cubicBezTo>
                  <a:pt x="329528" y="1451769"/>
                  <a:pt x="360485" y="1473201"/>
                  <a:pt x="372391" y="1500188"/>
                </a:cubicBezTo>
                <a:cubicBezTo>
                  <a:pt x="384297" y="1527175"/>
                  <a:pt x="370804" y="1537494"/>
                  <a:pt x="381916" y="1581150"/>
                </a:cubicBezTo>
                <a:cubicBezTo>
                  <a:pt x="393028" y="1624806"/>
                  <a:pt x="427160" y="1720850"/>
                  <a:pt x="439066" y="1762125"/>
                </a:cubicBezTo>
                <a:cubicBezTo>
                  <a:pt x="450972" y="1803400"/>
                  <a:pt x="447797" y="1801019"/>
                  <a:pt x="453353" y="1828800"/>
                </a:cubicBezTo>
                <a:cubicBezTo>
                  <a:pt x="458909" y="1856581"/>
                  <a:pt x="465656" y="1892697"/>
                  <a:pt x="472403" y="1928813"/>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7758113" y="5605463"/>
            <a:ext cx="2571750" cy="828675"/>
          </a:xfrm>
          <a:custGeom>
            <a:avLst/>
            <a:gdLst>
              <a:gd name="connsiteX0" fmla="*/ 0 w 2571750"/>
              <a:gd name="connsiteY0" fmla="*/ 0 h 828675"/>
              <a:gd name="connsiteX1" fmla="*/ 109537 w 2571750"/>
              <a:gd name="connsiteY1" fmla="*/ 14287 h 828675"/>
              <a:gd name="connsiteX2" fmla="*/ 219075 w 2571750"/>
              <a:gd name="connsiteY2" fmla="*/ 38100 h 828675"/>
              <a:gd name="connsiteX3" fmla="*/ 328612 w 2571750"/>
              <a:gd name="connsiteY3" fmla="*/ 47625 h 828675"/>
              <a:gd name="connsiteX4" fmla="*/ 447675 w 2571750"/>
              <a:gd name="connsiteY4" fmla="*/ 80962 h 828675"/>
              <a:gd name="connsiteX5" fmla="*/ 542925 w 2571750"/>
              <a:gd name="connsiteY5" fmla="*/ 147637 h 828675"/>
              <a:gd name="connsiteX6" fmla="*/ 614362 w 2571750"/>
              <a:gd name="connsiteY6" fmla="*/ 214312 h 828675"/>
              <a:gd name="connsiteX7" fmla="*/ 681037 w 2571750"/>
              <a:gd name="connsiteY7" fmla="*/ 309562 h 828675"/>
              <a:gd name="connsiteX8" fmla="*/ 733425 w 2571750"/>
              <a:gd name="connsiteY8" fmla="*/ 376237 h 828675"/>
              <a:gd name="connsiteX9" fmla="*/ 776287 w 2571750"/>
              <a:gd name="connsiteY9" fmla="*/ 404812 h 828675"/>
              <a:gd name="connsiteX10" fmla="*/ 857250 w 2571750"/>
              <a:gd name="connsiteY10" fmla="*/ 433387 h 828675"/>
              <a:gd name="connsiteX11" fmla="*/ 966787 w 2571750"/>
              <a:gd name="connsiteY11" fmla="*/ 447675 h 828675"/>
              <a:gd name="connsiteX12" fmla="*/ 1023937 w 2571750"/>
              <a:gd name="connsiteY12" fmla="*/ 457200 h 828675"/>
              <a:gd name="connsiteX13" fmla="*/ 1109662 w 2571750"/>
              <a:gd name="connsiteY13" fmla="*/ 481012 h 828675"/>
              <a:gd name="connsiteX14" fmla="*/ 1223962 w 2571750"/>
              <a:gd name="connsiteY14" fmla="*/ 495300 h 828675"/>
              <a:gd name="connsiteX15" fmla="*/ 1295400 w 2571750"/>
              <a:gd name="connsiteY15" fmla="*/ 504825 h 828675"/>
              <a:gd name="connsiteX16" fmla="*/ 1376362 w 2571750"/>
              <a:gd name="connsiteY16" fmla="*/ 514350 h 828675"/>
              <a:gd name="connsiteX17" fmla="*/ 1447800 w 2571750"/>
              <a:gd name="connsiteY17" fmla="*/ 547687 h 828675"/>
              <a:gd name="connsiteX18" fmla="*/ 1571625 w 2571750"/>
              <a:gd name="connsiteY18" fmla="*/ 552450 h 828675"/>
              <a:gd name="connsiteX19" fmla="*/ 1619250 w 2571750"/>
              <a:gd name="connsiteY19" fmla="*/ 557212 h 828675"/>
              <a:gd name="connsiteX20" fmla="*/ 1695450 w 2571750"/>
              <a:gd name="connsiteY20" fmla="*/ 576262 h 828675"/>
              <a:gd name="connsiteX21" fmla="*/ 1814512 w 2571750"/>
              <a:gd name="connsiteY21" fmla="*/ 600075 h 828675"/>
              <a:gd name="connsiteX22" fmla="*/ 1890712 w 2571750"/>
              <a:gd name="connsiteY22" fmla="*/ 619125 h 828675"/>
              <a:gd name="connsiteX23" fmla="*/ 1981200 w 2571750"/>
              <a:gd name="connsiteY23" fmla="*/ 666750 h 828675"/>
              <a:gd name="connsiteX24" fmla="*/ 2057400 w 2571750"/>
              <a:gd name="connsiteY24" fmla="*/ 676275 h 828675"/>
              <a:gd name="connsiteX25" fmla="*/ 2233612 w 2571750"/>
              <a:gd name="connsiteY25" fmla="*/ 738187 h 828675"/>
              <a:gd name="connsiteX26" fmla="*/ 2286000 w 2571750"/>
              <a:gd name="connsiteY26" fmla="*/ 752475 h 828675"/>
              <a:gd name="connsiteX27" fmla="*/ 2371725 w 2571750"/>
              <a:gd name="connsiteY27" fmla="*/ 781050 h 828675"/>
              <a:gd name="connsiteX28" fmla="*/ 2476500 w 2571750"/>
              <a:gd name="connsiteY28" fmla="*/ 814387 h 828675"/>
              <a:gd name="connsiteX29" fmla="*/ 2571750 w 2571750"/>
              <a:gd name="connsiteY29" fmla="*/ 828675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71750" h="828675">
                <a:moveTo>
                  <a:pt x="0" y="0"/>
                </a:moveTo>
                <a:cubicBezTo>
                  <a:pt x="36512" y="3968"/>
                  <a:pt x="73025" y="7937"/>
                  <a:pt x="109537" y="14287"/>
                </a:cubicBezTo>
                <a:cubicBezTo>
                  <a:pt x="146049" y="20637"/>
                  <a:pt x="182563" y="32544"/>
                  <a:pt x="219075" y="38100"/>
                </a:cubicBezTo>
                <a:cubicBezTo>
                  <a:pt x="255587" y="43656"/>
                  <a:pt x="290512" y="40481"/>
                  <a:pt x="328612" y="47625"/>
                </a:cubicBezTo>
                <a:cubicBezTo>
                  <a:pt x="366712" y="54769"/>
                  <a:pt x="411956" y="64293"/>
                  <a:pt x="447675" y="80962"/>
                </a:cubicBezTo>
                <a:cubicBezTo>
                  <a:pt x="483394" y="97631"/>
                  <a:pt x="515144" y="125412"/>
                  <a:pt x="542925" y="147637"/>
                </a:cubicBezTo>
                <a:cubicBezTo>
                  <a:pt x="570706" y="169862"/>
                  <a:pt x="591343" y="187325"/>
                  <a:pt x="614362" y="214312"/>
                </a:cubicBezTo>
                <a:cubicBezTo>
                  <a:pt x="637381" y="241300"/>
                  <a:pt x="661193" y="282575"/>
                  <a:pt x="681037" y="309562"/>
                </a:cubicBezTo>
                <a:cubicBezTo>
                  <a:pt x="700881" y="336549"/>
                  <a:pt x="717550" y="360362"/>
                  <a:pt x="733425" y="376237"/>
                </a:cubicBezTo>
                <a:cubicBezTo>
                  <a:pt x="749300" y="392112"/>
                  <a:pt x="755650" y="395287"/>
                  <a:pt x="776287" y="404812"/>
                </a:cubicBezTo>
                <a:cubicBezTo>
                  <a:pt x="796924" y="414337"/>
                  <a:pt x="825500" y="426243"/>
                  <a:pt x="857250" y="433387"/>
                </a:cubicBezTo>
                <a:cubicBezTo>
                  <a:pt x="889000" y="440531"/>
                  <a:pt x="939006" y="443706"/>
                  <a:pt x="966787" y="447675"/>
                </a:cubicBezTo>
                <a:cubicBezTo>
                  <a:pt x="994568" y="451644"/>
                  <a:pt x="1000125" y="451644"/>
                  <a:pt x="1023937" y="457200"/>
                </a:cubicBezTo>
                <a:cubicBezTo>
                  <a:pt x="1047749" y="462756"/>
                  <a:pt x="1076325" y="474662"/>
                  <a:pt x="1109662" y="481012"/>
                </a:cubicBezTo>
                <a:cubicBezTo>
                  <a:pt x="1143000" y="487362"/>
                  <a:pt x="1223962" y="495300"/>
                  <a:pt x="1223962" y="495300"/>
                </a:cubicBezTo>
                <a:lnTo>
                  <a:pt x="1295400" y="504825"/>
                </a:lnTo>
                <a:cubicBezTo>
                  <a:pt x="1320800" y="508000"/>
                  <a:pt x="1350962" y="507206"/>
                  <a:pt x="1376362" y="514350"/>
                </a:cubicBezTo>
                <a:cubicBezTo>
                  <a:pt x="1401762" y="521494"/>
                  <a:pt x="1415256" y="541337"/>
                  <a:pt x="1447800" y="547687"/>
                </a:cubicBezTo>
                <a:cubicBezTo>
                  <a:pt x="1480344" y="554037"/>
                  <a:pt x="1543050" y="550863"/>
                  <a:pt x="1571625" y="552450"/>
                </a:cubicBezTo>
                <a:cubicBezTo>
                  <a:pt x="1600200" y="554038"/>
                  <a:pt x="1598613" y="553243"/>
                  <a:pt x="1619250" y="557212"/>
                </a:cubicBezTo>
                <a:cubicBezTo>
                  <a:pt x="1639887" y="561181"/>
                  <a:pt x="1662906" y="569118"/>
                  <a:pt x="1695450" y="576262"/>
                </a:cubicBezTo>
                <a:cubicBezTo>
                  <a:pt x="1727994" y="583406"/>
                  <a:pt x="1781968" y="592931"/>
                  <a:pt x="1814512" y="600075"/>
                </a:cubicBezTo>
                <a:cubicBezTo>
                  <a:pt x="1847056" y="607219"/>
                  <a:pt x="1862931" y="608013"/>
                  <a:pt x="1890712" y="619125"/>
                </a:cubicBezTo>
                <a:cubicBezTo>
                  <a:pt x="1918493" y="630237"/>
                  <a:pt x="1953419" y="657225"/>
                  <a:pt x="1981200" y="666750"/>
                </a:cubicBezTo>
                <a:cubicBezTo>
                  <a:pt x="2008981" y="676275"/>
                  <a:pt x="2015331" y="664369"/>
                  <a:pt x="2057400" y="676275"/>
                </a:cubicBezTo>
                <a:cubicBezTo>
                  <a:pt x="2099469" y="688181"/>
                  <a:pt x="2195512" y="725487"/>
                  <a:pt x="2233612" y="738187"/>
                </a:cubicBezTo>
                <a:cubicBezTo>
                  <a:pt x="2271712" y="750887"/>
                  <a:pt x="2262981" y="745331"/>
                  <a:pt x="2286000" y="752475"/>
                </a:cubicBezTo>
                <a:cubicBezTo>
                  <a:pt x="2309019" y="759619"/>
                  <a:pt x="2371725" y="781050"/>
                  <a:pt x="2371725" y="781050"/>
                </a:cubicBezTo>
                <a:cubicBezTo>
                  <a:pt x="2403475" y="791369"/>
                  <a:pt x="2443163" y="806450"/>
                  <a:pt x="2476500" y="814387"/>
                </a:cubicBezTo>
                <a:cubicBezTo>
                  <a:pt x="2509837" y="822324"/>
                  <a:pt x="2540793" y="825499"/>
                  <a:pt x="2571750" y="828675"/>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10315575" y="4395788"/>
            <a:ext cx="505420" cy="2033587"/>
          </a:xfrm>
          <a:custGeom>
            <a:avLst/>
            <a:gdLst>
              <a:gd name="connsiteX0" fmla="*/ 0 w 505420"/>
              <a:gd name="connsiteY0" fmla="*/ 2033587 h 2033587"/>
              <a:gd name="connsiteX1" fmla="*/ 85725 w 505420"/>
              <a:gd name="connsiteY1" fmla="*/ 1943100 h 2033587"/>
              <a:gd name="connsiteX2" fmla="*/ 176213 w 505420"/>
              <a:gd name="connsiteY2" fmla="*/ 1862137 h 2033587"/>
              <a:gd name="connsiteX3" fmla="*/ 204788 w 505420"/>
              <a:gd name="connsiteY3" fmla="*/ 1795462 h 2033587"/>
              <a:gd name="connsiteX4" fmla="*/ 257175 w 505420"/>
              <a:gd name="connsiteY4" fmla="*/ 1728787 h 2033587"/>
              <a:gd name="connsiteX5" fmla="*/ 280988 w 505420"/>
              <a:gd name="connsiteY5" fmla="*/ 1662112 h 2033587"/>
              <a:gd name="connsiteX6" fmla="*/ 314325 w 505420"/>
              <a:gd name="connsiteY6" fmla="*/ 1562100 h 2033587"/>
              <a:gd name="connsiteX7" fmla="*/ 314325 w 505420"/>
              <a:gd name="connsiteY7" fmla="*/ 1395412 h 2033587"/>
              <a:gd name="connsiteX8" fmla="*/ 333375 w 505420"/>
              <a:gd name="connsiteY8" fmla="*/ 1271587 h 2033587"/>
              <a:gd name="connsiteX9" fmla="*/ 352425 w 505420"/>
              <a:gd name="connsiteY9" fmla="*/ 1181100 h 2033587"/>
              <a:gd name="connsiteX10" fmla="*/ 385763 w 505420"/>
              <a:gd name="connsiteY10" fmla="*/ 1057275 h 2033587"/>
              <a:gd name="connsiteX11" fmla="*/ 433388 w 505420"/>
              <a:gd name="connsiteY11" fmla="*/ 895350 h 2033587"/>
              <a:gd name="connsiteX12" fmla="*/ 481013 w 505420"/>
              <a:gd name="connsiteY12" fmla="*/ 700087 h 2033587"/>
              <a:gd name="connsiteX13" fmla="*/ 495300 w 505420"/>
              <a:gd name="connsiteY13" fmla="*/ 495300 h 2033587"/>
              <a:gd name="connsiteX14" fmla="*/ 500063 w 505420"/>
              <a:gd name="connsiteY14" fmla="*/ 400050 h 2033587"/>
              <a:gd name="connsiteX15" fmla="*/ 504825 w 505420"/>
              <a:gd name="connsiteY15" fmla="*/ 223837 h 2033587"/>
              <a:gd name="connsiteX16" fmla="*/ 504825 w 505420"/>
              <a:gd name="connsiteY16" fmla="*/ 61912 h 2033587"/>
              <a:gd name="connsiteX17" fmla="*/ 500063 w 505420"/>
              <a:gd name="connsiteY17" fmla="*/ 0 h 203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420" h="2033587">
                <a:moveTo>
                  <a:pt x="0" y="2033587"/>
                </a:moveTo>
                <a:cubicBezTo>
                  <a:pt x="28178" y="2002631"/>
                  <a:pt x="56356" y="1971675"/>
                  <a:pt x="85725" y="1943100"/>
                </a:cubicBezTo>
                <a:cubicBezTo>
                  <a:pt x="115094" y="1914525"/>
                  <a:pt x="156369" y="1886743"/>
                  <a:pt x="176213" y="1862137"/>
                </a:cubicBezTo>
                <a:cubicBezTo>
                  <a:pt x="196057" y="1837531"/>
                  <a:pt x="191294" y="1817687"/>
                  <a:pt x="204788" y="1795462"/>
                </a:cubicBezTo>
                <a:cubicBezTo>
                  <a:pt x="218282" y="1773237"/>
                  <a:pt x="244475" y="1751012"/>
                  <a:pt x="257175" y="1728787"/>
                </a:cubicBezTo>
                <a:cubicBezTo>
                  <a:pt x="269875" y="1706562"/>
                  <a:pt x="271463" y="1689893"/>
                  <a:pt x="280988" y="1662112"/>
                </a:cubicBezTo>
                <a:cubicBezTo>
                  <a:pt x="290513" y="1634331"/>
                  <a:pt x="308769" y="1606550"/>
                  <a:pt x="314325" y="1562100"/>
                </a:cubicBezTo>
                <a:cubicBezTo>
                  <a:pt x="319881" y="1517650"/>
                  <a:pt x="311150" y="1443831"/>
                  <a:pt x="314325" y="1395412"/>
                </a:cubicBezTo>
                <a:cubicBezTo>
                  <a:pt x="317500" y="1346993"/>
                  <a:pt x="327025" y="1307306"/>
                  <a:pt x="333375" y="1271587"/>
                </a:cubicBezTo>
                <a:cubicBezTo>
                  <a:pt x="339725" y="1235868"/>
                  <a:pt x="343694" y="1216819"/>
                  <a:pt x="352425" y="1181100"/>
                </a:cubicBezTo>
                <a:cubicBezTo>
                  <a:pt x="361156" y="1145381"/>
                  <a:pt x="372269" y="1104900"/>
                  <a:pt x="385763" y="1057275"/>
                </a:cubicBezTo>
                <a:cubicBezTo>
                  <a:pt x="399257" y="1009650"/>
                  <a:pt x="417513" y="954881"/>
                  <a:pt x="433388" y="895350"/>
                </a:cubicBezTo>
                <a:cubicBezTo>
                  <a:pt x="449263" y="835819"/>
                  <a:pt x="470694" y="766762"/>
                  <a:pt x="481013" y="700087"/>
                </a:cubicBezTo>
                <a:cubicBezTo>
                  <a:pt x="491332" y="633412"/>
                  <a:pt x="492125" y="545306"/>
                  <a:pt x="495300" y="495300"/>
                </a:cubicBezTo>
                <a:cubicBezTo>
                  <a:pt x="498475" y="445294"/>
                  <a:pt x="498476" y="445294"/>
                  <a:pt x="500063" y="400050"/>
                </a:cubicBezTo>
                <a:cubicBezTo>
                  <a:pt x="501650" y="354806"/>
                  <a:pt x="504031" y="280193"/>
                  <a:pt x="504825" y="223837"/>
                </a:cubicBezTo>
                <a:cubicBezTo>
                  <a:pt x="505619" y="167481"/>
                  <a:pt x="505619" y="99218"/>
                  <a:pt x="504825" y="61912"/>
                </a:cubicBezTo>
                <a:cubicBezTo>
                  <a:pt x="504031" y="24606"/>
                  <a:pt x="502047" y="12303"/>
                  <a:pt x="500063"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1220" y="1793766"/>
            <a:ext cx="6724348" cy="4405105"/>
          </a:xfrm>
          <a:prstGeom prst="rect">
            <a:avLst/>
          </a:prstGeom>
        </p:spPr>
      </p:pic>
      <p:sp>
        <p:nvSpPr>
          <p:cNvPr id="53" name="Freeform 52"/>
          <p:cNvSpPr/>
          <p:nvPr/>
        </p:nvSpPr>
        <p:spPr>
          <a:xfrm>
            <a:off x="1455420" y="4617720"/>
            <a:ext cx="1592580" cy="601980"/>
          </a:xfrm>
          <a:custGeom>
            <a:avLst/>
            <a:gdLst>
              <a:gd name="connsiteX0" fmla="*/ 1592580 w 1592580"/>
              <a:gd name="connsiteY0" fmla="*/ 601980 h 601980"/>
              <a:gd name="connsiteX1" fmla="*/ 1379220 w 1592580"/>
              <a:gd name="connsiteY1" fmla="*/ 502920 h 601980"/>
              <a:gd name="connsiteX2" fmla="*/ 1089660 w 1592580"/>
              <a:gd name="connsiteY2" fmla="*/ 335280 h 601980"/>
              <a:gd name="connsiteX3" fmla="*/ 906780 w 1592580"/>
              <a:gd name="connsiteY3" fmla="*/ 243840 h 601980"/>
              <a:gd name="connsiteX4" fmla="*/ 655320 w 1592580"/>
              <a:gd name="connsiteY4" fmla="*/ 182880 h 601980"/>
              <a:gd name="connsiteX5" fmla="*/ 480060 w 1592580"/>
              <a:gd name="connsiteY5" fmla="*/ 137160 h 601980"/>
              <a:gd name="connsiteX6" fmla="*/ 243840 w 1592580"/>
              <a:gd name="connsiteY6" fmla="*/ 68580 h 601980"/>
              <a:gd name="connsiteX7" fmla="*/ 0 w 1592580"/>
              <a:gd name="connsiteY7" fmla="*/ 0 h 60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2580" h="601980">
                <a:moveTo>
                  <a:pt x="1592580" y="601980"/>
                </a:moveTo>
                <a:cubicBezTo>
                  <a:pt x="1527810" y="574675"/>
                  <a:pt x="1463040" y="547370"/>
                  <a:pt x="1379220" y="502920"/>
                </a:cubicBezTo>
                <a:cubicBezTo>
                  <a:pt x="1295400" y="458470"/>
                  <a:pt x="1168400" y="378460"/>
                  <a:pt x="1089660" y="335280"/>
                </a:cubicBezTo>
                <a:cubicBezTo>
                  <a:pt x="1010920" y="292100"/>
                  <a:pt x="979170" y="269240"/>
                  <a:pt x="906780" y="243840"/>
                </a:cubicBezTo>
                <a:cubicBezTo>
                  <a:pt x="834390" y="218440"/>
                  <a:pt x="726440" y="200660"/>
                  <a:pt x="655320" y="182880"/>
                </a:cubicBezTo>
                <a:cubicBezTo>
                  <a:pt x="584200" y="165100"/>
                  <a:pt x="548640" y="156210"/>
                  <a:pt x="480060" y="137160"/>
                </a:cubicBezTo>
                <a:cubicBezTo>
                  <a:pt x="411480" y="118110"/>
                  <a:pt x="243840" y="68580"/>
                  <a:pt x="243840" y="68580"/>
                </a:cubicBezTo>
                <a:lnTo>
                  <a:pt x="0" y="0"/>
                </a:ln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3143036" y="2453639"/>
            <a:ext cx="354544" cy="1844605"/>
          </a:xfrm>
          <a:custGeom>
            <a:avLst/>
            <a:gdLst>
              <a:gd name="connsiteX0" fmla="*/ 354544 w 354544"/>
              <a:gd name="connsiteY0" fmla="*/ 1828800 h 1828800"/>
              <a:gd name="connsiteX1" fmla="*/ 270724 w 354544"/>
              <a:gd name="connsiteY1" fmla="*/ 1752600 h 1828800"/>
              <a:gd name="connsiteX2" fmla="*/ 194524 w 354544"/>
              <a:gd name="connsiteY2" fmla="*/ 1714500 h 1828800"/>
              <a:gd name="connsiteX3" fmla="*/ 171664 w 354544"/>
              <a:gd name="connsiteY3" fmla="*/ 1623060 h 1828800"/>
              <a:gd name="connsiteX4" fmla="*/ 141184 w 354544"/>
              <a:gd name="connsiteY4" fmla="*/ 1485900 h 1828800"/>
              <a:gd name="connsiteX5" fmla="*/ 87844 w 354544"/>
              <a:gd name="connsiteY5" fmla="*/ 1356360 h 1828800"/>
              <a:gd name="connsiteX6" fmla="*/ 49744 w 354544"/>
              <a:gd name="connsiteY6" fmla="*/ 1264920 h 1828800"/>
              <a:gd name="connsiteX7" fmla="*/ 4024 w 354544"/>
              <a:gd name="connsiteY7" fmla="*/ 1173480 h 1828800"/>
              <a:gd name="connsiteX8" fmla="*/ 4024 w 354544"/>
              <a:gd name="connsiteY8" fmla="*/ 982980 h 1828800"/>
              <a:gd name="connsiteX9" fmla="*/ 19264 w 354544"/>
              <a:gd name="connsiteY9" fmla="*/ 754380 h 1828800"/>
              <a:gd name="connsiteX10" fmla="*/ 57364 w 354544"/>
              <a:gd name="connsiteY10" fmla="*/ 624840 h 1828800"/>
              <a:gd name="connsiteX11" fmla="*/ 57364 w 354544"/>
              <a:gd name="connsiteY11" fmla="*/ 480060 h 1828800"/>
              <a:gd name="connsiteX12" fmla="*/ 57364 w 354544"/>
              <a:gd name="connsiteY12" fmla="*/ 350520 h 1828800"/>
              <a:gd name="connsiteX13" fmla="*/ 57364 w 354544"/>
              <a:gd name="connsiteY13" fmla="*/ 190500 h 1828800"/>
              <a:gd name="connsiteX14" fmla="*/ 64984 w 354544"/>
              <a:gd name="connsiteY14"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544" h="1828800">
                <a:moveTo>
                  <a:pt x="354544" y="1828800"/>
                </a:moveTo>
                <a:cubicBezTo>
                  <a:pt x="325969" y="1800225"/>
                  <a:pt x="297394" y="1771650"/>
                  <a:pt x="270724" y="1752600"/>
                </a:cubicBezTo>
                <a:cubicBezTo>
                  <a:pt x="244054" y="1733550"/>
                  <a:pt x="211034" y="1736090"/>
                  <a:pt x="194524" y="1714500"/>
                </a:cubicBezTo>
                <a:cubicBezTo>
                  <a:pt x="178014" y="1692910"/>
                  <a:pt x="180554" y="1661160"/>
                  <a:pt x="171664" y="1623060"/>
                </a:cubicBezTo>
                <a:cubicBezTo>
                  <a:pt x="162774" y="1584960"/>
                  <a:pt x="155154" y="1530350"/>
                  <a:pt x="141184" y="1485900"/>
                </a:cubicBezTo>
                <a:cubicBezTo>
                  <a:pt x="127214" y="1441450"/>
                  <a:pt x="103084" y="1393190"/>
                  <a:pt x="87844" y="1356360"/>
                </a:cubicBezTo>
                <a:cubicBezTo>
                  <a:pt x="72604" y="1319530"/>
                  <a:pt x="63714" y="1295400"/>
                  <a:pt x="49744" y="1264920"/>
                </a:cubicBezTo>
                <a:cubicBezTo>
                  <a:pt x="35774" y="1234440"/>
                  <a:pt x="11644" y="1220470"/>
                  <a:pt x="4024" y="1173480"/>
                </a:cubicBezTo>
                <a:cubicBezTo>
                  <a:pt x="-3596" y="1126490"/>
                  <a:pt x="1484" y="1052830"/>
                  <a:pt x="4024" y="982980"/>
                </a:cubicBezTo>
                <a:cubicBezTo>
                  <a:pt x="6564" y="913130"/>
                  <a:pt x="10374" y="814070"/>
                  <a:pt x="19264" y="754380"/>
                </a:cubicBezTo>
                <a:cubicBezTo>
                  <a:pt x="28154" y="694690"/>
                  <a:pt x="51014" y="670560"/>
                  <a:pt x="57364" y="624840"/>
                </a:cubicBezTo>
                <a:cubicBezTo>
                  <a:pt x="63714" y="579120"/>
                  <a:pt x="57364" y="480060"/>
                  <a:pt x="57364" y="480060"/>
                </a:cubicBezTo>
                <a:lnTo>
                  <a:pt x="57364" y="350520"/>
                </a:lnTo>
                <a:cubicBezTo>
                  <a:pt x="57364" y="302260"/>
                  <a:pt x="56094" y="248920"/>
                  <a:pt x="57364" y="190500"/>
                </a:cubicBezTo>
                <a:cubicBezTo>
                  <a:pt x="58634" y="132080"/>
                  <a:pt x="61809" y="66040"/>
                  <a:pt x="64984" y="0"/>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1141307" y="2453640"/>
            <a:ext cx="306820" cy="2164080"/>
          </a:xfrm>
          <a:custGeom>
            <a:avLst/>
            <a:gdLst>
              <a:gd name="connsiteX0" fmla="*/ 306493 w 306820"/>
              <a:gd name="connsiteY0" fmla="*/ 2133600 h 2133600"/>
              <a:gd name="connsiteX1" fmla="*/ 298873 w 306820"/>
              <a:gd name="connsiteY1" fmla="*/ 1996440 h 2133600"/>
              <a:gd name="connsiteX2" fmla="*/ 253153 w 306820"/>
              <a:gd name="connsiteY2" fmla="*/ 1920240 h 2133600"/>
              <a:gd name="connsiteX3" fmla="*/ 161713 w 306820"/>
              <a:gd name="connsiteY3" fmla="*/ 1760220 h 2133600"/>
              <a:gd name="connsiteX4" fmla="*/ 146473 w 306820"/>
              <a:gd name="connsiteY4" fmla="*/ 1569720 h 2133600"/>
              <a:gd name="connsiteX5" fmla="*/ 131233 w 306820"/>
              <a:gd name="connsiteY5" fmla="*/ 1363980 h 2133600"/>
              <a:gd name="connsiteX6" fmla="*/ 138853 w 306820"/>
              <a:gd name="connsiteY6" fmla="*/ 1211580 h 2133600"/>
              <a:gd name="connsiteX7" fmla="*/ 100753 w 306820"/>
              <a:gd name="connsiteY7" fmla="*/ 1082040 h 2133600"/>
              <a:gd name="connsiteX8" fmla="*/ 93133 w 306820"/>
              <a:gd name="connsiteY8" fmla="*/ 914400 h 2133600"/>
              <a:gd name="connsiteX9" fmla="*/ 115993 w 306820"/>
              <a:gd name="connsiteY9" fmla="*/ 754380 h 2133600"/>
              <a:gd name="connsiteX10" fmla="*/ 131233 w 306820"/>
              <a:gd name="connsiteY10" fmla="*/ 617220 h 2133600"/>
              <a:gd name="connsiteX11" fmla="*/ 55033 w 306820"/>
              <a:gd name="connsiteY11" fmla="*/ 464820 h 2133600"/>
              <a:gd name="connsiteX12" fmla="*/ 24553 w 306820"/>
              <a:gd name="connsiteY12" fmla="*/ 259080 h 2133600"/>
              <a:gd name="connsiteX13" fmla="*/ 1693 w 306820"/>
              <a:gd name="connsiteY13" fmla="*/ 167640 h 2133600"/>
              <a:gd name="connsiteX14" fmla="*/ 1693 w 306820"/>
              <a:gd name="connsiteY14" fmla="*/ 68580 h 2133600"/>
              <a:gd name="connsiteX15" fmla="*/ 1693 w 306820"/>
              <a:gd name="connsiteY15" fmla="*/ 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6820" h="2133600">
                <a:moveTo>
                  <a:pt x="306493" y="2133600"/>
                </a:moveTo>
                <a:cubicBezTo>
                  <a:pt x="307128" y="2082800"/>
                  <a:pt x="307763" y="2032000"/>
                  <a:pt x="298873" y="1996440"/>
                </a:cubicBezTo>
                <a:cubicBezTo>
                  <a:pt x="289983" y="1960880"/>
                  <a:pt x="276013" y="1959610"/>
                  <a:pt x="253153" y="1920240"/>
                </a:cubicBezTo>
                <a:cubicBezTo>
                  <a:pt x="230293" y="1880870"/>
                  <a:pt x="179493" y="1818640"/>
                  <a:pt x="161713" y="1760220"/>
                </a:cubicBezTo>
                <a:cubicBezTo>
                  <a:pt x="143933" y="1701800"/>
                  <a:pt x="151553" y="1635760"/>
                  <a:pt x="146473" y="1569720"/>
                </a:cubicBezTo>
                <a:cubicBezTo>
                  <a:pt x="141393" y="1503680"/>
                  <a:pt x="132503" y="1423670"/>
                  <a:pt x="131233" y="1363980"/>
                </a:cubicBezTo>
                <a:cubicBezTo>
                  <a:pt x="129963" y="1304290"/>
                  <a:pt x="143933" y="1258570"/>
                  <a:pt x="138853" y="1211580"/>
                </a:cubicBezTo>
                <a:cubicBezTo>
                  <a:pt x="133773" y="1164590"/>
                  <a:pt x="108373" y="1131570"/>
                  <a:pt x="100753" y="1082040"/>
                </a:cubicBezTo>
                <a:cubicBezTo>
                  <a:pt x="93133" y="1032510"/>
                  <a:pt x="90593" y="969010"/>
                  <a:pt x="93133" y="914400"/>
                </a:cubicBezTo>
                <a:cubicBezTo>
                  <a:pt x="95673" y="859790"/>
                  <a:pt x="109643" y="803910"/>
                  <a:pt x="115993" y="754380"/>
                </a:cubicBezTo>
                <a:cubicBezTo>
                  <a:pt x="122343" y="704850"/>
                  <a:pt x="141393" y="665480"/>
                  <a:pt x="131233" y="617220"/>
                </a:cubicBezTo>
                <a:cubicBezTo>
                  <a:pt x="121073" y="568960"/>
                  <a:pt x="72813" y="524510"/>
                  <a:pt x="55033" y="464820"/>
                </a:cubicBezTo>
                <a:cubicBezTo>
                  <a:pt x="37253" y="405130"/>
                  <a:pt x="33443" y="308610"/>
                  <a:pt x="24553" y="259080"/>
                </a:cubicBezTo>
                <a:cubicBezTo>
                  <a:pt x="15663" y="209550"/>
                  <a:pt x="5503" y="199390"/>
                  <a:pt x="1693" y="167640"/>
                </a:cubicBezTo>
                <a:cubicBezTo>
                  <a:pt x="-2117" y="135890"/>
                  <a:pt x="1693" y="68580"/>
                  <a:pt x="1693" y="68580"/>
                </a:cubicBezTo>
                <a:lnTo>
                  <a:pt x="1693" y="0"/>
                </a:ln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048245" y="5117193"/>
            <a:ext cx="252413" cy="252413"/>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a:grpSpLocks noChangeAspect="1"/>
          </p:cNvGrpSpPr>
          <p:nvPr/>
        </p:nvGrpSpPr>
        <p:grpSpPr>
          <a:xfrm>
            <a:off x="3077337" y="5151120"/>
            <a:ext cx="199923" cy="184560"/>
            <a:chOff x="4883499" y="1738365"/>
            <a:chExt cx="816359" cy="753626"/>
          </a:xfrm>
        </p:grpSpPr>
        <p:sp>
          <p:nvSpPr>
            <p:cNvPr id="49" name="Oval 48"/>
            <p:cNvSpPr/>
            <p:nvPr/>
          </p:nvSpPr>
          <p:spPr>
            <a:xfrm>
              <a:off x="4883499" y="1738365"/>
              <a:ext cx="816359" cy="75362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5295900" y="2121694"/>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rot="10800000">
              <a:off x="4891628" y="1750847"/>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Freeform 56"/>
          <p:cNvSpPr/>
          <p:nvPr/>
        </p:nvSpPr>
        <p:spPr>
          <a:xfrm>
            <a:off x="1149350" y="2412148"/>
            <a:ext cx="2054225" cy="96250"/>
          </a:xfrm>
          <a:custGeom>
            <a:avLst/>
            <a:gdLst>
              <a:gd name="connsiteX0" fmla="*/ 2054225 w 2054225"/>
              <a:gd name="connsiteY0" fmla="*/ 35777 h 96250"/>
              <a:gd name="connsiteX1" fmla="*/ 1911350 w 2054225"/>
              <a:gd name="connsiteY1" fmla="*/ 42127 h 96250"/>
              <a:gd name="connsiteX2" fmla="*/ 1762125 w 2054225"/>
              <a:gd name="connsiteY2" fmla="*/ 38952 h 96250"/>
              <a:gd name="connsiteX3" fmla="*/ 1619250 w 2054225"/>
              <a:gd name="connsiteY3" fmla="*/ 54827 h 96250"/>
              <a:gd name="connsiteX4" fmla="*/ 1454150 w 2054225"/>
              <a:gd name="connsiteY4" fmla="*/ 42127 h 96250"/>
              <a:gd name="connsiteX5" fmla="*/ 1346200 w 2054225"/>
              <a:gd name="connsiteY5" fmla="*/ 61177 h 96250"/>
              <a:gd name="connsiteX6" fmla="*/ 1219200 w 2054225"/>
              <a:gd name="connsiteY6" fmla="*/ 86577 h 96250"/>
              <a:gd name="connsiteX7" fmla="*/ 1082675 w 2054225"/>
              <a:gd name="connsiteY7" fmla="*/ 96102 h 96250"/>
              <a:gd name="connsiteX8" fmla="*/ 882650 w 2054225"/>
              <a:gd name="connsiteY8" fmla="*/ 80227 h 96250"/>
              <a:gd name="connsiteX9" fmla="*/ 806450 w 2054225"/>
              <a:gd name="connsiteY9" fmla="*/ 77052 h 96250"/>
              <a:gd name="connsiteX10" fmla="*/ 619125 w 2054225"/>
              <a:gd name="connsiteY10" fmla="*/ 67527 h 96250"/>
              <a:gd name="connsiteX11" fmla="*/ 444500 w 2054225"/>
              <a:gd name="connsiteY11" fmla="*/ 45302 h 96250"/>
              <a:gd name="connsiteX12" fmla="*/ 254000 w 2054225"/>
              <a:gd name="connsiteY12" fmla="*/ 16727 h 96250"/>
              <a:gd name="connsiteX13" fmla="*/ 222250 w 2054225"/>
              <a:gd name="connsiteY13" fmla="*/ 852 h 96250"/>
              <a:gd name="connsiteX14" fmla="*/ 193675 w 2054225"/>
              <a:gd name="connsiteY14" fmla="*/ 4027 h 96250"/>
              <a:gd name="connsiteX15" fmla="*/ 149225 w 2054225"/>
              <a:gd name="connsiteY15" fmla="*/ 19902 h 96250"/>
              <a:gd name="connsiteX16" fmla="*/ 104775 w 2054225"/>
              <a:gd name="connsiteY16" fmla="*/ 19902 h 96250"/>
              <a:gd name="connsiteX17" fmla="*/ 85725 w 2054225"/>
              <a:gd name="connsiteY17" fmla="*/ 19902 h 96250"/>
              <a:gd name="connsiteX18" fmla="*/ 66675 w 2054225"/>
              <a:gd name="connsiteY18" fmla="*/ 19902 h 96250"/>
              <a:gd name="connsiteX19" fmla="*/ 0 w 2054225"/>
              <a:gd name="connsiteY19" fmla="*/ 54827 h 9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4225" h="96250">
                <a:moveTo>
                  <a:pt x="2054225" y="35777"/>
                </a:moveTo>
                <a:cubicBezTo>
                  <a:pt x="2007129" y="38687"/>
                  <a:pt x="1960033" y="41598"/>
                  <a:pt x="1911350" y="42127"/>
                </a:cubicBezTo>
                <a:cubicBezTo>
                  <a:pt x="1862667" y="42656"/>
                  <a:pt x="1810808" y="36835"/>
                  <a:pt x="1762125" y="38952"/>
                </a:cubicBezTo>
                <a:cubicBezTo>
                  <a:pt x="1713442" y="41069"/>
                  <a:pt x="1670579" y="54298"/>
                  <a:pt x="1619250" y="54827"/>
                </a:cubicBezTo>
                <a:cubicBezTo>
                  <a:pt x="1567921" y="55356"/>
                  <a:pt x="1499658" y="41069"/>
                  <a:pt x="1454150" y="42127"/>
                </a:cubicBezTo>
                <a:cubicBezTo>
                  <a:pt x="1408642" y="43185"/>
                  <a:pt x="1385358" y="53769"/>
                  <a:pt x="1346200" y="61177"/>
                </a:cubicBezTo>
                <a:cubicBezTo>
                  <a:pt x="1307042" y="68585"/>
                  <a:pt x="1263121" y="80756"/>
                  <a:pt x="1219200" y="86577"/>
                </a:cubicBezTo>
                <a:cubicBezTo>
                  <a:pt x="1175279" y="92398"/>
                  <a:pt x="1138767" y="97160"/>
                  <a:pt x="1082675" y="96102"/>
                </a:cubicBezTo>
                <a:cubicBezTo>
                  <a:pt x="1026583" y="95044"/>
                  <a:pt x="928687" y="83402"/>
                  <a:pt x="882650" y="80227"/>
                </a:cubicBezTo>
                <a:cubicBezTo>
                  <a:pt x="836613" y="77052"/>
                  <a:pt x="806450" y="77052"/>
                  <a:pt x="806450" y="77052"/>
                </a:cubicBezTo>
                <a:cubicBezTo>
                  <a:pt x="762529" y="74935"/>
                  <a:pt x="679450" y="72819"/>
                  <a:pt x="619125" y="67527"/>
                </a:cubicBezTo>
                <a:cubicBezTo>
                  <a:pt x="558800" y="62235"/>
                  <a:pt x="505354" y="53769"/>
                  <a:pt x="444500" y="45302"/>
                </a:cubicBezTo>
                <a:cubicBezTo>
                  <a:pt x="383646" y="36835"/>
                  <a:pt x="291042" y="24135"/>
                  <a:pt x="254000" y="16727"/>
                </a:cubicBezTo>
                <a:cubicBezTo>
                  <a:pt x="216958" y="9319"/>
                  <a:pt x="232304" y="2969"/>
                  <a:pt x="222250" y="852"/>
                </a:cubicBezTo>
                <a:cubicBezTo>
                  <a:pt x="212196" y="-1265"/>
                  <a:pt x="205846" y="852"/>
                  <a:pt x="193675" y="4027"/>
                </a:cubicBezTo>
                <a:cubicBezTo>
                  <a:pt x="181504" y="7202"/>
                  <a:pt x="164042" y="17256"/>
                  <a:pt x="149225" y="19902"/>
                </a:cubicBezTo>
                <a:cubicBezTo>
                  <a:pt x="134408" y="22548"/>
                  <a:pt x="104775" y="19902"/>
                  <a:pt x="104775" y="19902"/>
                </a:cubicBezTo>
                <a:lnTo>
                  <a:pt x="85725" y="19902"/>
                </a:lnTo>
                <a:cubicBezTo>
                  <a:pt x="79375" y="19902"/>
                  <a:pt x="80962" y="14081"/>
                  <a:pt x="66675" y="19902"/>
                </a:cubicBezTo>
                <a:cubicBezTo>
                  <a:pt x="52388" y="25723"/>
                  <a:pt x="26194" y="40275"/>
                  <a:pt x="0" y="54827"/>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3104729" y="5427127"/>
            <a:ext cx="252413" cy="252413"/>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a:grpSpLocks noChangeAspect="1"/>
          </p:cNvGrpSpPr>
          <p:nvPr/>
        </p:nvGrpSpPr>
        <p:grpSpPr>
          <a:xfrm>
            <a:off x="3129798" y="5452947"/>
            <a:ext cx="199923" cy="184560"/>
            <a:chOff x="4883499" y="1738365"/>
            <a:chExt cx="816359" cy="753626"/>
          </a:xfrm>
        </p:grpSpPr>
        <p:sp>
          <p:nvSpPr>
            <p:cNvPr id="59" name="Oval 58"/>
            <p:cNvSpPr/>
            <p:nvPr/>
          </p:nvSpPr>
          <p:spPr>
            <a:xfrm>
              <a:off x="4883499" y="1738365"/>
              <a:ext cx="816359" cy="75362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5295900" y="2121694"/>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rot="10800000">
              <a:off x="4891628" y="1750847"/>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Freeform 64"/>
          <p:cNvSpPr/>
          <p:nvPr/>
        </p:nvSpPr>
        <p:spPr>
          <a:xfrm>
            <a:off x="1454944" y="4622006"/>
            <a:ext cx="1628775" cy="928688"/>
          </a:xfrm>
          <a:custGeom>
            <a:avLst/>
            <a:gdLst>
              <a:gd name="connsiteX0" fmla="*/ 1628775 w 1628775"/>
              <a:gd name="connsiteY0" fmla="*/ 928688 h 928688"/>
              <a:gd name="connsiteX1" fmla="*/ 1402556 w 1628775"/>
              <a:gd name="connsiteY1" fmla="*/ 850107 h 928688"/>
              <a:gd name="connsiteX2" fmla="*/ 1066800 w 1628775"/>
              <a:gd name="connsiteY2" fmla="*/ 750094 h 928688"/>
              <a:gd name="connsiteX3" fmla="*/ 871537 w 1628775"/>
              <a:gd name="connsiteY3" fmla="*/ 623888 h 928688"/>
              <a:gd name="connsiteX4" fmla="*/ 666750 w 1628775"/>
              <a:gd name="connsiteY4" fmla="*/ 509588 h 928688"/>
              <a:gd name="connsiteX5" fmla="*/ 404812 w 1628775"/>
              <a:gd name="connsiteY5" fmla="*/ 371475 h 928688"/>
              <a:gd name="connsiteX6" fmla="*/ 276225 w 1628775"/>
              <a:gd name="connsiteY6" fmla="*/ 264319 h 928688"/>
              <a:gd name="connsiteX7" fmla="*/ 145256 w 1628775"/>
              <a:gd name="connsiteY7" fmla="*/ 154782 h 928688"/>
              <a:gd name="connsiteX8" fmla="*/ 0 w 1628775"/>
              <a:gd name="connsiteY8" fmla="*/ 0 h 92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775" h="928688">
                <a:moveTo>
                  <a:pt x="1628775" y="928688"/>
                </a:moveTo>
                <a:cubicBezTo>
                  <a:pt x="1562496" y="904280"/>
                  <a:pt x="1496218" y="879873"/>
                  <a:pt x="1402556" y="850107"/>
                </a:cubicBezTo>
                <a:cubicBezTo>
                  <a:pt x="1308893" y="820341"/>
                  <a:pt x="1155303" y="787797"/>
                  <a:pt x="1066800" y="750094"/>
                </a:cubicBezTo>
                <a:cubicBezTo>
                  <a:pt x="978297" y="712391"/>
                  <a:pt x="938212" y="663972"/>
                  <a:pt x="871537" y="623888"/>
                </a:cubicBezTo>
                <a:cubicBezTo>
                  <a:pt x="804862" y="583804"/>
                  <a:pt x="744537" y="551657"/>
                  <a:pt x="666750" y="509588"/>
                </a:cubicBezTo>
                <a:cubicBezTo>
                  <a:pt x="588962" y="467519"/>
                  <a:pt x="469899" y="412353"/>
                  <a:pt x="404812" y="371475"/>
                </a:cubicBezTo>
                <a:cubicBezTo>
                  <a:pt x="339724" y="330597"/>
                  <a:pt x="276225" y="264319"/>
                  <a:pt x="276225" y="264319"/>
                </a:cubicBezTo>
                <a:cubicBezTo>
                  <a:pt x="232966" y="228203"/>
                  <a:pt x="191293" y="198835"/>
                  <a:pt x="145256" y="154782"/>
                </a:cubicBezTo>
                <a:cubicBezTo>
                  <a:pt x="99218" y="110729"/>
                  <a:pt x="49609" y="55364"/>
                  <a:pt x="0" y="0"/>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3371850" y="3987800"/>
            <a:ext cx="2305050" cy="1562100"/>
          </a:xfrm>
          <a:custGeom>
            <a:avLst/>
            <a:gdLst>
              <a:gd name="connsiteX0" fmla="*/ 0 w 2305050"/>
              <a:gd name="connsiteY0" fmla="*/ 1562100 h 1562100"/>
              <a:gd name="connsiteX1" fmla="*/ 222250 w 2305050"/>
              <a:gd name="connsiteY1" fmla="*/ 1460500 h 1562100"/>
              <a:gd name="connsiteX2" fmla="*/ 495300 w 2305050"/>
              <a:gd name="connsiteY2" fmla="*/ 1365250 h 1562100"/>
              <a:gd name="connsiteX3" fmla="*/ 742950 w 2305050"/>
              <a:gd name="connsiteY3" fmla="*/ 1238250 h 1562100"/>
              <a:gd name="connsiteX4" fmla="*/ 1009650 w 2305050"/>
              <a:gd name="connsiteY4" fmla="*/ 1066800 h 1562100"/>
              <a:gd name="connsiteX5" fmla="*/ 1231900 w 2305050"/>
              <a:gd name="connsiteY5" fmla="*/ 914400 h 1562100"/>
              <a:gd name="connsiteX6" fmla="*/ 1479550 w 2305050"/>
              <a:gd name="connsiteY6" fmla="*/ 781050 h 1562100"/>
              <a:gd name="connsiteX7" fmla="*/ 1638300 w 2305050"/>
              <a:gd name="connsiteY7" fmla="*/ 609600 h 1562100"/>
              <a:gd name="connsiteX8" fmla="*/ 1879600 w 2305050"/>
              <a:gd name="connsiteY8" fmla="*/ 355600 h 1562100"/>
              <a:gd name="connsiteX9" fmla="*/ 2089150 w 2305050"/>
              <a:gd name="connsiteY9" fmla="*/ 177800 h 1562100"/>
              <a:gd name="connsiteX10" fmla="*/ 2247900 w 2305050"/>
              <a:gd name="connsiteY10" fmla="*/ 44450 h 1562100"/>
              <a:gd name="connsiteX11" fmla="*/ 2305050 w 2305050"/>
              <a:gd name="connsiteY11" fmla="*/ 0 h 156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5050" h="1562100">
                <a:moveTo>
                  <a:pt x="0" y="1562100"/>
                </a:moveTo>
                <a:cubicBezTo>
                  <a:pt x="69850" y="1527704"/>
                  <a:pt x="139700" y="1493308"/>
                  <a:pt x="222250" y="1460500"/>
                </a:cubicBezTo>
                <a:cubicBezTo>
                  <a:pt x="304800" y="1427692"/>
                  <a:pt x="408517" y="1402292"/>
                  <a:pt x="495300" y="1365250"/>
                </a:cubicBezTo>
                <a:cubicBezTo>
                  <a:pt x="582083" y="1328208"/>
                  <a:pt x="657225" y="1287992"/>
                  <a:pt x="742950" y="1238250"/>
                </a:cubicBezTo>
                <a:cubicBezTo>
                  <a:pt x="828675" y="1188508"/>
                  <a:pt x="928158" y="1120775"/>
                  <a:pt x="1009650" y="1066800"/>
                </a:cubicBezTo>
                <a:cubicBezTo>
                  <a:pt x="1091142" y="1012825"/>
                  <a:pt x="1153583" y="962025"/>
                  <a:pt x="1231900" y="914400"/>
                </a:cubicBezTo>
                <a:cubicBezTo>
                  <a:pt x="1310217" y="866775"/>
                  <a:pt x="1411817" y="831850"/>
                  <a:pt x="1479550" y="781050"/>
                </a:cubicBezTo>
                <a:cubicBezTo>
                  <a:pt x="1547283" y="730250"/>
                  <a:pt x="1571625" y="680508"/>
                  <a:pt x="1638300" y="609600"/>
                </a:cubicBezTo>
                <a:cubicBezTo>
                  <a:pt x="1704975" y="538692"/>
                  <a:pt x="1804458" y="427567"/>
                  <a:pt x="1879600" y="355600"/>
                </a:cubicBezTo>
                <a:cubicBezTo>
                  <a:pt x="1954742" y="283633"/>
                  <a:pt x="2089150" y="177800"/>
                  <a:pt x="2089150" y="177800"/>
                </a:cubicBezTo>
                <a:lnTo>
                  <a:pt x="2247900" y="44450"/>
                </a:lnTo>
                <a:cubicBezTo>
                  <a:pt x="2283883" y="14817"/>
                  <a:pt x="2294466" y="7408"/>
                  <a:pt x="2305050" y="0"/>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5196984" y="2317750"/>
            <a:ext cx="479916" cy="1678568"/>
          </a:xfrm>
          <a:custGeom>
            <a:avLst/>
            <a:gdLst>
              <a:gd name="connsiteX0" fmla="*/ 448166 w 448166"/>
              <a:gd name="connsiteY0" fmla="*/ 1651000 h 1651000"/>
              <a:gd name="connsiteX1" fmla="*/ 359266 w 448166"/>
              <a:gd name="connsiteY1" fmla="*/ 1581150 h 1651000"/>
              <a:gd name="connsiteX2" fmla="*/ 327516 w 448166"/>
              <a:gd name="connsiteY2" fmla="*/ 1466850 h 1651000"/>
              <a:gd name="connsiteX3" fmla="*/ 321166 w 448166"/>
              <a:gd name="connsiteY3" fmla="*/ 1346200 h 1651000"/>
              <a:gd name="connsiteX4" fmla="*/ 321166 w 448166"/>
              <a:gd name="connsiteY4" fmla="*/ 1276350 h 1651000"/>
              <a:gd name="connsiteX5" fmla="*/ 276716 w 448166"/>
              <a:gd name="connsiteY5" fmla="*/ 1155700 h 1651000"/>
              <a:gd name="connsiteX6" fmla="*/ 225916 w 448166"/>
              <a:gd name="connsiteY6" fmla="*/ 1003300 h 1651000"/>
              <a:gd name="connsiteX7" fmla="*/ 149716 w 448166"/>
              <a:gd name="connsiteY7" fmla="*/ 844550 h 1651000"/>
              <a:gd name="connsiteX8" fmla="*/ 86216 w 448166"/>
              <a:gd name="connsiteY8" fmla="*/ 622300 h 1651000"/>
              <a:gd name="connsiteX9" fmla="*/ 41766 w 448166"/>
              <a:gd name="connsiteY9" fmla="*/ 425450 h 1651000"/>
              <a:gd name="connsiteX10" fmla="*/ 41766 w 448166"/>
              <a:gd name="connsiteY10" fmla="*/ 285750 h 1651000"/>
              <a:gd name="connsiteX11" fmla="*/ 3666 w 448166"/>
              <a:gd name="connsiteY11" fmla="*/ 63500 h 1651000"/>
              <a:gd name="connsiteX12" fmla="*/ 3666 w 448166"/>
              <a:gd name="connsiteY12"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166" h="1651000">
                <a:moveTo>
                  <a:pt x="448166" y="1651000"/>
                </a:moveTo>
                <a:cubicBezTo>
                  <a:pt x="413770" y="1631421"/>
                  <a:pt x="379374" y="1611842"/>
                  <a:pt x="359266" y="1581150"/>
                </a:cubicBezTo>
                <a:cubicBezTo>
                  <a:pt x="339158" y="1550458"/>
                  <a:pt x="333866" y="1506008"/>
                  <a:pt x="327516" y="1466850"/>
                </a:cubicBezTo>
                <a:cubicBezTo>
                  <a:pt x="321166" y="1427692"/>
                  <a:pt x="322224" y="1377950"/>
                  <a:pt x="321166" y="1346200"/>
                </a:cubicBezTo>
                <a:cubicBezTo>
                  <a:pt x="320108" y="1314450"/>
                  <a:pt x="328574" y="1308100"/>
                  <a:pt x="321166" y="1276350"/>
                </a:cubicBezTo>
                <a:cubicBezTo>
                  <a:pt x="313758" y="1244600"/>
                  <a:pt x="292591" y="1201208"/>
                  <a:pt x="276716" y="1155700"/>
                </a:cubicBezTo>
                <a:cubicBezTo>
                  <a:pt x="260841" y="1110192"/>
                  <a:pt x="247083" y="1055158"/>
                  <a:pt x="225916" y="1003300"/>
                </a:cubicBezTo>
                <a:cubicBezTo>
                  <a:pt x="204749" y="951442"/>
                  <a:pt x="172999" y="908050"/>
                  <a:pt x="149716" y="844550"/>
                </a:cubicBezTo>
                <a:cubicBezTo>
                  <a:pt x="126433" y="781050"/>
                  <a:pt x="104208" y="692150"/>
                  <a:pt x="86216" y="622300"/>
                </a:cubicBezTo>
                <a:cubicBezTo>
                  <a:pt x="68224" y="552450"/>
                  <a:pt x="49174" y="481542"/>
                  <a:pt x="41766" y="425450"/>
                </a:cubicBezTo>
                <a:cubicBezTo>
                  <a:pt x="34358" y="369358"/>
                  <a:pt x="48116" y="346075"/>
                  <a:pt x="41766" y="285750"/>
                </a:cubicBezTo>
                <a:cubicBezTo>
                  <a:pt x="35416" y="225425"/>
                  <a:pt x="10016" y="111125"/>
                  <a:pt x="3666" y="63500"/>
                </a:cubicBezTo>
                <a:cubicBezTo>
                  <a:pt x="-2684" y="15875"/>
                  <a:pt x="491" y="7937"/>
                  <a:pt x="3666" y="0"/>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a:off x="3213100" y="2273300"/>
            <a:ext cx="1968500" cy="177800"/>
          </a:xfrm>
          <a:custGeom>
            <a:avLst/>
            <a:gdLst>
              <a:gd name="connsiteX0" fmla="*/ 1968500 w 1968500"/>
              <a:gd name="connsiteY0" fmla="*/ 44450 h 177800"/>
              <a:gd name="connsiteX1" fmla="*/ 1752600 w 1968500"/>
              <a:gd name="connsiteY1" fmla="*/ 31750 h 177800"/>
              <a:gd name="connsiteX2" fmla="*/ 1600200 w 1968500"/>
              <a:gd name="connsiteY2" fmla="*/ 0 h 177800"/>
              <a:gd name="connsiteX3" fmla="*/ 1485900 w 1968500"/>
              <a:gd name="connsiteY3" fmla="*/ 31750 h 177800"/>
              <a:gd name="connsiteX4" fmla="*/ 1390650 w 1968500"/>
              <a:gd name="connsiteY4" fmla="*/ 50800 h 177800"/>
              <a:gd name="connsiteX5" fmla="*/ 1238250 w 1968500"/>
              <a:gd name="connsiteY5" fmla="*/ 63500 h 177800"/>
              <a:gd name="connsiteX6" fmla="*/ 1123950 w 1968500"/>
              <a:gd name="connsiteY6" fmla="*/ 107950 h 177800"/>
              <a:gd name="connsiteX7" fmla="*/ 933450 w 1968500"/>
              <a:gd name="connsiteY7" fmla="*/ 120650 h 177800"/>
              <a:gd name="connsiteX8" fmla="*/ 787400 w 1968500"/>
              <a:gd name="connsiteY8" fmla="*/ 114300 h 177800"/>
              <a:gd name="connsiteX9" fmla="*/ 666750 w 1968500"/>
              <a:gd name="connsiteY9" fmla="*/ 127000 h 177800"/>
              <a:gd name="connsiteX10" fmla="*/ 488950 w 1968500"/>
              <a:gd name="connsiteY10" fmla="*/ 139700 h 177800"/>
              <a:gd name="connsiteX11" fmla="*/ 304800 w 1968500"/>
              <a:gd name="connsiteY11" fmla="*/ 139700 h 177800"/>
              <a:gd name="connsiteX12" fmla="*/ 184150 w 1968500"/>
              <a:gd name="connsiteY12" fmla="*/ 158750 h 177800"/>
              <a:gd name="connsiteX13" fmla="*/ 0 w 1968500"/>
              <a:gd name="connsiteY13"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177800">
                <a:moveTo>
                  <a:pt x="1968500" y="44450"/>
                </a:moveTo>
                <a:cubicBezTo>
                  <a:pt x="1891241" y="41804"/>
                  <a:pt x="1813983" y="39158"/>
                  <a:pt x="1752600" y="31750"/>
                </a:cubicBezTo>
                <a:cubicBezTo>
                  <a:pt x="1691217" y="24342"/>
                  <a:pt x="1644650" y="0"/>
                  <a:pt x="1600200" y="0"/>
                </a:cubicBezTo>
                <a:cubicBezTo>
                  <a:pt x="1555750" y="0"/>
                  <a:pt x="1520825" y="23283"/>
                  <a:pt x="1485900" y="31750"/>
                </a:cubicBezTo>
                <a:cubicBezTo>
                  <a:pt x="1450975" y="40217"/>
                  <a:pt x="1431925" y="45508"/>
                  <a:pt x="1390650" y="50800"/>
                </a:cubicBezTo>
                <a:cubicBezTo>
                  <a:pt x="1349375" y="56092"/>
                  <a:pt x="1282700" y="53975"/>
                  <a:pt x="1238250" y="63500"/>
                </a:cubicBezTo>
                <a:cubicBezTo>
                  <a:pt x="1193800" y="73025"/>
                  <a:pt x="1174750" y="98425"/>
                  <a:pt x="1123950" y="107950"/>
                </a:cubicBezTo>
                <a:cubicBezTo>
                  <a:pt x="1073150" y="117475"/>
                  <a:pt x="989542" y="119592"/>
                  <a:pt x="933450" y="120650"/>
                </a:cubicBezTo>
                <a:cubicBezTo>
                  <a:pt x="877358" y="121708"/>
                  <a:pt x="831850" y="113242"/>
                  <a:pt x="787400" y="114300"/>
                </a:cubicBezTo>
                <a:cubicBezTo>
                  <a:pt x="742950" y="115358"/>
                  <a:pt x="716492" y="122767"/>
                  <a:pt x="666750" y="127000"/>
                </a:cubicBezTo>
                <a:cubicBezTo>
                  <a:pt x="617008" y="131233"/>
                  <a:pt x="549275" y="137583"/>
                  <a:pt x="488950" y="139700"/>
                </a:cubicBezTo>
                <a:cubicBezTo>
                  <a:pt x="428625" y="141817"/>
                  <a:pt x="355600" y="136525"/>
                  <a:pt x="304800" y="139700"/>
                </a:cubicBezTo>
                <a:cubicBezTo>
                  <a:pt x="254000" y="142875"/>
                  <a:pt x="234950" y="152400"/>
                  <a:pt x="184150" y="158750"/>
                </a:cubicBezTo>
                <a:cubicBezTo>
                  <a:pt x="133350" y="165100"/>
                  <a:pt x="66675" y="171450"/>
                  <a:pt x="0" y="177800"/>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a:t>
            </a:r>
          </a:p>
        </p:txBody>
      </p:sp>
      <p:sp>
        <p:nvSpPr>
          <p:cNvPr id="64" name="Freeform 63"/>
          <p:cNvSpPr/>
          <p:nvPr/>
        </p:nvSpPr>
        <p:spPr>
          <a:xfrm>
            <a:off x="3279140" y="4291105"/>
            <a:ext cx="241300" cy="904466"/>
          </a:xfrm>
          <a:custGeom>
            <a:avLst/>
            <a:gdLst>
              <a:gd name="connsiteX0" fmla="*/ 0 w 266700"/>
              <a:gd name="connsiteY0" fmla="*/ 914400 h 914400"/>
              <a:gd name="connsiteX1" fmla="*/ 106680 w 266700"/>
              <a:gd name="connsiteY1" fmla="*/ 822960 h 914400"/>
              <a:gd name="connsiteX2" fmla="*/ 129540 w 266700"/>
              <a:gd name="connsiteY2" fmla="*/ 678180 h 914400"/>
              <a:gd name="connsiteX3" fmla="*/ 160020 w 266700"/>
              <a:gd name="connsiteY3" fmla="*/ 533400 h 914400"/>
              <a:gd name="connsiteX4" fmla="*/ 236220 w 266700"/>
              <a:gd name="connsiteY4" fmla="*/ 411480 h 914400"/>
              <a:gd name="connsiteX5" fmla="*/ 251460 w 266700"/>
              <a:gd name="connsiteY5" fmla="*/ 266700 h 914400"/>
              <a:gd name="connsiteX6" fmla="*/ 266700 w 266700"/>
              <a:gd name="connsiteY6" fmla="*/ 114300 h 914400"/>
              <a:gd name="connsiteX7" fmla="*/ 251460 w 266700"/>
              <a:gd name="connsiteY7" fmla="*/ 0 h 914400"/>
              <a:gd name="connsiteX0" fmla="*/ 0 w 254000"/>
              <a:gd name="connsiteY0" fmla="*/ 944670 h 944670"/>
              <a:gd name="connsiteX1" fmla="*/ 93980 w 254000"/>
              <a:gd name="connsiteY1" fmla="*/ 822960 h 944670"/>
              <a:gd name="connsiteX2" fmla="*/ 116840 w 254000"/>
              <a:gd name="connsiteY2" fmla="*/ 678180 h 944670"/>
              <a:gd name="connsiteX3" fmla="*/ 147320 w 254000"/>
              <a:gd name="connsiteY3" fmla="*/ 533400 h 944670"/>
              <a:gd name="connsiteX4" fmla="*/ 223520 w 254000"/>
              <a:gd name="connsiteY4" fmla="*/ 411480 h 944670"/>
              <a:gd name="connsiteX5" fmla="*/ 238760 w 254000"/>
              <a:gd name="connsiteY5" fmla="*/ 266700 h 944670"/>
              <a:gd name="connsiteX6" fmla="*/ 254000 w 254000"/>
              <a:gd name="connsiteY6" fmla="*/ 114300 h 944670"/>
              <a:gd name="connsiteX7" fmla="*/ 238760 w 254000"/>
              <a:gd name="connsiteY7" fmla="*/ 0 h 944670"/>
              <a:gd name="connsiteX0" fmla="*/ 0 w 254000"/>
              <a:gd name="connsiteY0" fmla="*/ 944670 h 944670"/>
              <a:gd name="connsiteX1" fmla="*/ 93980 w 254000"/>
              <a:gd name="connsiteY1" fmla="*/ 822960 h 944670"/>
              <a:gd name="connsiteX2" fmla="*/ 116840 w 254000"/>
              <a:gd name="connsiteY2" fmla="*/ 678180 h 944670"/>
              <a:gd name="connsiteX3" fmla="*/ 147320 w 254000"/>
              <a:gd name="connsiteY3" fmla="*/ 533400 h 944670"/>
              <a:gd name="connsiteX4" fmla="*/ 223520 w 254000"/>
              <a:gd name="connsiteY4" fmla="*/ 411480 h 944670"/>
              <a:gd name="connsiteX5" fmla="*/ 238760 w 254000"/>
              <a:gd name="connsiteY5" fmla="*/ 266700 h 944670"/>
              <a:gd name="connsiteX6" fmla="*/ 254000 w 254000"/>
              <a:gd name="connsiteY6" fmla="*/ 114300 h 944670"/>
              <a:gd name="connsiteX7" fmla="*/ 238760 w 254000"/>
              <a:gd name="connsiteY7" fmla="*/ 0 h 944670"/>
              <a:gd name="connsiteX0" fmla="*/ 0 w 241300"/>
              <a:gd name="connsiteY0" fmla="*/ 961487 h 961487"/>
              <a:gd name="connsiteX1" fmla="*/ 81280 w 241300"/>
              <a:gd name="connsiteY1" fmla="*/ 822960 h 961487"/>
              <a:gd name="connsiteX2" fmla="*/ 104140 w 241300"/>
              <a:gd name="connsiteY2" fmla="*/ 678180 h 961487"/>
              <a:gd name="connsiteX3" fmla="*/ 134620 w 241300"/>
              <a:gd name="connsiteY3" fmla="*/ 533400 h 961487"/>
              <a:gd name="connsiteX4" fmla="*/ 210820 w 241300"/>
              <a:gd name="connsiteY4" fmla="*/ 411480 h 961487"/>
              <a:gd name="connsiteX5" fmla="*/ 226060 w 241300"/>
              <a:gd name="connsiteY5" fmla="*/ 266700 h 961487"/>
              <a:gd name="connsiteX6" fmla="*/ 241300 w 241300"/>
              <a:gd name="connsiteY6" fmla="*/ 114300 h 961487"/>
              <a:gd name="connsiteX7" fmla="*/ 226060 w 241300"/>
              <a:gd name="connsiteY7" fmla="*/ 0 h 961487"/>
              <a:gd name="connsiteX0" fmla="*/ 0 w 241300"/>
              <a:gd name="connsiteY0" fmla="*/ 961487 h 961487"/>
              <a:gd name="connsiteX1" fmla="*/ 81280 w 241300"/>
              <a:gd name="connsiteY1" fmla="*/ 822960 h 961487"/>
              <a:gd name="connsiteX2" fmla="*/ 104140 w 241300"/>
              <a:gd name="connsiteY2" fmla="*/ 678180 h 961487"/>
              <a:gd name="connsiteX3" fmla="*/ 134620 w 241300"/>
              <a:gd name="connsiteY3" fmla="*/ 533400 h 961487"/>
              <a:gd name="connsiteX4" fmla="*/ 210820 w 241300"/>
              <a:gd name="connsiteY4" fmla="*/ 411480 h 961487"/>
              <a:gd name="connsiteX5" fmla="*/ 226060 w 241300"/>
              <a:gd name="connsiteY5" fmla="*/ 266700 h 961487"/>
              <a:gd name="connsiteX6" fmla="*/ 241300 w 241300"/>
              <a:gd name="connsiteY6" fmla="*/ 114300 h 961487"/>
              <a:gd name="connsiteX7" fmla="*/ 226060 w 241300"/>
              <a:gd name="connsiteY7" fmla="*/ 0 h 961487"/>
              <a:gd name="connsiteX0" fmla="*/ 0 w 241300"/>
              <a:gd name="connsiteY0" fmla="*/ 958124 h 958124"/>
              <a:gd name="connsiteX1" fmla="*/ 81280 w 241300"/>
              <a:gd name="connsiteY1" fmla="*/ 819597 h 958124"/>
              <a:gd name="connsiteX2" fmla="*/ 104140 w 241300"/>
              <a:gd name="connsiteY2" fmla="*/ 674817 h 958124"/>
              <a:gd name="connsiteX3" fmla="*/ 134620 w 241300"/>
              <a:gd name="connsiteY3" fmla="*/ 530037 h 958124"/>
              <a:gd name="connsiteX4" fmla="*/ 210820 w 241300"/>
              <a:gd name="connsiteY4" fmla="*/ 408117 h 958124"/>
              <a:gd name="connsiteX5" fmla="*/ 226060 w 241300"/>
              <a:gd name="connsiteY5" fmla="*/ 263337 h 958124"/>
              <a:gd name="connsiteX6" fmla="*/ 241300 w 241300"/>
              <a:gd name="connsiteY6" fmla="*/ 110937 h 958124"/>
              <a:gd name="connsiteX7" fmla="*/ 219710 w 241300"/>
              <a:gd name="connsiteY7" fmla="*/ 0 h 95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300" h="958124">
                <a:moveTo>
                  <a:pt x="0" y="958124"/>
                </a:moveTo>
                <a:cubicBezTo>
                  <a:pt x="39370" y="888365"/>
                  <a:pt x="63923" y="866815"/>
                  <a:pt x="81280" y="819597"/>
                </a:cubicBezTo>
                <a:cubicBezTo>
                  <a:pt x="98637" y="772379"/>
                  <a:pt x="95250" y="723077"/>
                  <a:pt x="104140" y="674817"/>
                </a:cubicBezTo>
                <a:cubicBezTo>
                  <a:pt x="113030" y="626557"/>
                  <a:pt x="116840" y="574487"/>
                  <a:pt x="134620" y="530037"/>
                </a:cubicBezTo>
                <a:cubicBezTo>
                  <a:pt x="152400" y="485587"/>
                  <a:pt x="195580" y="452567"/>
                  <a:pt x="210820" y="408117"/>
                </a:cubicBezTo>
                <a:cubicBezTo>
                  <a:pt x="226060" y="363667"/>
                  <a:pt x="220980" y="312867"/>
                  <a:pt x="226060" y="263337"/>
                </a:cubicBezTo>
                <a:cubicBezTo>
                  <a:pt x="231140" y="213807"/>
                  <a:pt x="241300" y="155387"/>
                  <a:pt x="241300" y="110937"/>
                </a:cubicBezTo>
                <a:cubicBezTo>
                  <a:pt x="241300" y="66487"/>
                  <a:pt x="227330" y="34925"/>
                  <a:pt x="219710" y="0"/>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186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3000"/>
                                        <p:tgtEl>
                                          <p:spTgt spid="4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wipe(right)">
                                      <p:cBhvr>
                                        <p:cTn id="10" dur="3000"/>
                                        <p:tgtEl>
                                          <p:spTgt spid="6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up)">
                                      <p:cBhvr>
                                        <p:cTn id="15" dur="3000"/>
                                        <p:tgtEl>
                                          <p:spTgt spid="4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wipe(left)">
                                      <p:cBhvr>
                                        <p:cTn id="18" dur="3000"/>
                                        <p:tgtEl>
                                          <p:spTgt spid="6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left)">
                                      <p:cBhvr>
                                        <p:cTn id="23" dur="3000"/>
                                        <p:tgtEl>
                                          <p:spTgt spid="4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wipe(down)">
                                      <p:cBhvr>
                                        <p:cTn id="26" dur="3000"/>
                                        <p:tgtEl>
                                          <p:spTgt spid="6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down)">
                                      <p:cBhvr>
                                        <p:cTn id="31" dur="3000"/>
                                        <p:tgtEl>
                                          <p:spTgt spid="44"/>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wipe(right)">
                                      <p:cBhvr>
                                        <p:cTn id="34" dur="3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65" grpId="0" animBg="1"/>
      <p:bldP spid="66" grpId="0" animBg="1"/>
      <p:bldP spid="68" grpId="0" animBg="1"/>
      <p:bldP spid="6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p:cNvSpPr txBox="1">
            <a:spLocks/>
          </p:cNvSpPr>
          <p:nvPr/>
        </p:nvSpPr>
        <p:spPr>
          <a:xfrm>
            <a:off x="838200" y="386915"/>
            <a:ext cx="10515600" cy="69930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Watershed delineation: topographic flow nets</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3326" y="1086221"/>
            <a:ext cx="10865347" cy="5590350"/>
          </a:xfrm>
          <a:prstGeom prst="rect">
            <a:avLst/>
          </a:prstGeom>
        </p:spPr>
      </p:pic>
      <p:grpSp>
        <p:nvGrpSpPr>
          <p:cNvPr id="13" name="Group 12"/>
          <p:cNvGrpSpPr/>
          <p:nvPr/>
        </p:nvGrpSpPr>
        <p:grpSpPr>
          <a:xfrm>
            <a:off x="1386840" y="1188720"/>
            <a:ext cx="8610600" cy="4526280"/>
            <a:chOff x="1386840" y="1188720"/>
            <a:chExt cx="8610600" cy="4526280"/>
          </a:xfrm>
        </p:grpSpPr>
        <p:sp>
          <p:nvSpPr>
            <p:cNvPr id="5" name="Freeform 4"/>
            <p:cNvSpPr/>
            <p:nvPr/>
          </p:nvSpPr>
          <p:spPr>
            <a:xfrm>
              <a:off x="1386840" y="1188720"/>
              <a:ext cx="8610600" cy="2705100"/>
            </a:xfrm>
            <a:custGeom>
              <a:avLst/>
              <a:gdLst>
                <a:gd name="connsiteX0" fmla="*/ 0 w 8610600"/>
                <a:gd name="connsiteY0" fmla="*/ 0 h 2705100"/>
                <a:gd name="connsiteX1" fmla="*/ 228600 w 8610600"/>
                <a:gd name="connsiteY1" fmla="*/ 266700 h 2705100"/>
                <a:gd name="connsiteX2" fmla="*/ 266700 w 8610600"/>
                <a:gd name="connsiteY2" fmla="*/ 312420 h 2705100"/>
                <a:gd name="connsiteX3" fmla="*/ 289560 w 8610600"/>
                <a:gd name="connsiteY3" fmla="*/ 335280 h 2705100"/>
                <a:gd name="connsiteX4" fmla="*/ 304800 w 8610600"/>
                <a:gd name="connsiteY4" fmla="*/ 381000 h 2705100"/>
                <a:gd name="connsiteX5" fmla="*/ 304800 w 8610600"/>
                <a:gd name="connsiteY5" fmla="*/ 441960 h 2705100"/>
                <a:gd name="connsiteX6" fmla="*/ 335280 w 8610600"/>
                <a:gd name="connsiteY6" fmla="*/ 594360 h 2705100"/>
                <a:gd name="connsiteX7" fmla="*/ 480060 w 8610600"/>
                <a:gd name="connsiteY7" fmla="*/ 822960 h 2705100"/>
                <a:gd name="connsiteX8" fmla="*/ 685800 w 8610600"/>
                <a:gd name="connsiteY8" fmla="*/ 1013460 h 2705100"/>
                <a:gd name="connsiteX9" fmla="*/ 861060 w 8610600"/>
                <a:gd name="connsiteY9" fmla="*/ 1112520 h 2705100"/>
                <a:gd name="connsiteX10" fmla="*/ 1066800 w 8610600"/>
                <a:gd name="connsiteY10" fmla="*/ 1257300 h 2705100"/>
                <a:gd name="connsiteX11" fmla="*/ 1310640 w 8610600"/>
                <a:gd name="connsiteY11" fmla="*/ 1417320 h 2705100"/>
                <a:gd name="connsiteX12" fmla="*/ 1402080 w 8610600"/>
                <a:gd name="connsiteY12" fmla="*/ 1493520 h 2705100"/>
                <a:gd name="connsiteX13" fmla="*/ 1447800 w 8610600"/>
                <a:gd name="connsiteY13" fmla="*/ 1554480 h 2705100"/>
                <a:gd name="connsiteX14" fmla="*/ 1493520 w 8610600"/>
                <a:gd name="connsiteY14" fmla="*/ 1630680 h 2705100"/>
                <a:gd name="connsiteX15" fmla="*/ 1554480 w 8610600"/>
                <a:gd name="connsiteY15" fmla="*/ 1767840 h 2705100"/>
                <a:gd name="connsiteX16" fmla="*/ 1653540 w 8610600"/>
                <a:gd name="connsiteY16" fmla="*/ 1813560 h 2705100"/>
                <a:gd name="connsiteX17" fmla="*/ 1775460 w 8610600"/>
                <a:gd name="connsiteY17" fmla="*/ 1851660 h 2705100"/>
                <a:gd name="connsiteX18" fmla="*/ 2080260 w 8610600"/>
                <a:gd name="connsiteY18" fmla="*/ 1897380 h 2705100"/>
                <a:gd name="connsiteX19" fmla="*/ 2141220 w 8610600"/>
                <a:gd name="connsiteY19" fmla="*/ 1927860 h 2705100"/>
                <a:gd name="connsiteX20" fmla="*/ 2308860 w 8610600"/>
                <a:gd name="connsiteY20" fmla="*/ 1981200 h 2705100"/>
                <a:gd name="connsiteX21" fmla="*/ 2567940 w 8610600"/>
                <a:gd name="connsiteY21" fmla="*/ 2095500 h 2705100"/>
                <a:gd name="connsiteX22" fmla="*/ 2773680 w 8610600"/>
                <a:gd name="connsiteY22" fmla="*/ 2156460 h 2705100"/>
                <a:gd name="connsiteX23" fmla="*/ 2926080 w 8610600"/>
                <a:gd name="connsiteY23" fmla="*/ 2164080 h 2705100"/>
                <a:gd name="connsiteX24" fmla="*/ 3070860 w 8610600"/>
                <a:gd name="connsiteY24" fmla="*/ 2247900 h 2705100"/>
                <a:gd name="connsiteX25" fmla="*/ 3314700 w 8610600"/>
                <a:gd name="connsiteY25" fmla="*/ 2308860 h 2705100"/>
                <a:gd name="connsiteX26" fmla="*/ 3528060 w 8610600"/>
                <a:gd name="connsiteY26" fmla="*/ 2377440 h 2705100"/>
                <a:gd name="connsiteX27" fmla="*/ 3832860 w 8610600"/>
                <a:gd name="connsiteY27" fmla="*/ 2446020 h 2705100"/>
                <a:gd name="connsiteX28" fmla="*/ 4130040 w 8610600"/>
                <a:gd name="connsiteY28" fmla="*/ 2476500 h 2705100"/>
                <a:gd name="connsiteX29" fmla="*/ 4549140 w 8610600"/>
                <a:gd name="connsiteY29" fmla="*/ 2453640 h 2705100"/>
                <a:gd name="connsiteX30" fmla="*/ 4777740 w 8610600"/>
                <a:gd name="connsiteY30" fmla="*/ 2468880 h 2705100"/>
                <a:gd name="connsiteX31" fmla="*/ 4892040 w 8610600"/>
                <a:gd name="connsiteY31" fmla="*/ 2491740 h 2705100"/>
                <a:gd name="connsiteX32" fmla="*/ 4945380 w 8610600"/>
                <a:gd name="connsiteY32" fmla="*/ 2476500 h 2705100"/>
                <a:gd name="connsiteX33" fmla="*/ 4975860 w 8610600"/>
                <a:gd name="connsiteY33" fmla="*/ 2468880 h 2705100"/>
                <a:gd name="connsiteX34" fmla="*/ 5105400 w 8610600"/>
                <a:gd name="connsiteY34" fmla="*/ 2506980 h 2705100"/>
                <a:gd name="connsiteX35" fmla="*/ 5189220 w 8610600"/>
                <a:gd name="connsiteY35" fmla="*/ 2484120 h 2705100"/>
                <a:gd name="connsiteX36" fmla="*/ 5242560 w 8610600"/>
                <a:gd name="connsiteY36" fmla="*/ 2499360 h 2705100"/>
                <a:gd name="connsiteX37" fmla="*/ 5303520 w 8610600"/>
                <a:gd name="connsiteY37" fmla="*/ 2499360 h 2705100"/>
                <a:gd name="connsiteX38" fmla="*/ 5394960 w 8610600"/>
                <a:gd name="connsiteY38" fmla="*/ 2468880 h 2705100"/>
                <a:gd name="connsiteX39" fmla="*/ 5593080 w 8610600"/>
                <a:gd name="connsiteY39" fmla="*/ 2430780 h 2705100"/>
                <a:gd name="connsiteX40" fmla="*/ 5821680 w 8610600"/>
                <a:gd name="connsiteY40" fmla="*/ 2385060 h 2705100"/>
                <a:gd name="connsiteX41" fmla="*/ 5935980 w 8610600"/>
                <a:gd name="connsiteY41" fmla="*/ 2362200 h 2705100"/>
                <a:gd name="connsiteX42" fmla="*/ 6027420 w 8610600"/>
                <a:gd name="connsiteY42" fmla="*/ 2400300 h 2705100"/>
                <a:gd name="connsiteX43" fmla="*/ 6240780 w 8610600"/>
                <a:gd name="connsiteY43" fmla="*/ 2499360 h 2705100"/>
                <a:gd name="connsiteX44" fmla="*/ 6301740 w 8610600"/>
                <a:gd name="connsiteY44" fmla="*/ 2545080 h 2705100"/>
                <a:gd name="connsiteX45" fmla="*/ 6438900 w 8610600"/>
                <a:gd name="connsiteY45" fmla="*/ 2537460 h 2705100"/>
                <a:gd name="connsiteX46" fmla="*/ 6560820 w 8610600"/>
                <a:gd name="connsiteY46" fmla="*/ 2491740 h 2705100"/>
                <a:gd name="connsiteX47" fmla="*/ 6736080 w 8610600"/>
                <a:gd name="connsiteY47" fmla="*/ 2339340 h 2705100"/>
                <a:gd name="connsiteX48" fmla="*/ 6758940 w 8610600"/>
                <a:gd name="connsiteY48" fmla="*/ 2286000 h 2705100"/>
                <a:gd name="connsiteX49" fmla="*/ 6880860 w 8610600"/>
                <a:gd name="connsiteY49" fmla="*/ 2209800 h 2705100"/>
                <a:gd name="connsiteX50" fmla="*/ 6949440 w 8610600"/>
                <a:gd name="connsiteY50" fmla="*/ 2186940 h 2705100"/>
                <a:gd name="connsiteX51" fmla="*/ 7063740 w 8610600"/>
                <a:gd name="connsiteY51" fmla="*/ 2179320 h 2705100"/>
                <a:gd name="connsiteX52" fmla="*/ 7178040 w 8610600"/>
                <a:gd name="connsiteY52" fmla="*/ 2225040 h 2705100"/>
                <a:gd name="connsiteX53" fmla="*/ 7315200 w 8610600"/>
                <a:gd name="connsiteY53" fmla="*/ 2217420 h 2705100"/>
                <a:gd name="connsiteX54" fmla="*/ 7536180 w 8610600"/>
                <a:gd name="connsiteY54" fmla="*/ 2194560 h 2705100"/>
                <a:gd name="connsiteX55" fmla="*/ 7581900 w 8610600"/>
                <a:gd name="connsiteY55" fmla="*/ 2186940 h 2705100"/>
                <a:gd name="connsiteX56" fmla="*/ 7772400 w 8610600"/>
                <a:gd name="connsiteY56" fmla="*/ 2247900 h 2705100"/>
                <a:gd name="connsiteX57" fmla="*/ 7871460 w 8610600"/>
                <a:gd name="connsiteY57" fmla="*/ 2286000 h 2705100"/>
                <a:gd name="connsiteX58" fmla="*/ 7978140 w 8610600"/>
                <a:gd name="connsiteY58" fmla="*/ 2316480 h 2705100"/>
                <a:gd name="connsiteX59" fmla="*/ 8229600 w 8610600"/>
                <a:gd name="connsiteY59" fmla="*/ 2407920 h 2705100"/>
                <a:gd name="connsiteX60" fmla="*/ 8359140 w 8610600"/>
                <a:gd name="connsiteY60" fmla="*/ 2552700 h 2705100"/>
                <a:gd name="connsiteX61" fmla="*/ 8503920 w 8610600"/>
                <a:gd name="connsiteY61" fmla="*/ 2621280 h 2705100"/>
                <a:gd name="connsiteX62" fmla="*/ 8549640 w 8610600"/>
                <a:gd name="connsiteY62" fmla="*/ 2674620 h 2705100"/>
                <a:gd name="connsiteX63" fmla="*/ 8610600 w 8610600"/>
                <a:gd name="connsiteY63" fmla="*/ 2705100 h 27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8610600" h="2705100">
                  <a:moveTo>
                    <a:pt x="0" y="0"/>
                  </a:moveTo>
                  <a:lnTo>
                    <a:pt x="228600" y="266700"/>
                  </a:lnTo>
                  <a:cubicBezTo>
                    <a:pt x="273050" y="318770"/>
                    <a:pt x="256540" y="300990"/>
                    <a:pt x="266700" y="312420"/>
                  </a:cubicBezTo>
                  <a:cubicBezTo>
                    <a:pt x="276860" y="323850"/>
                    <a:pt x="283210" y="323850"/>
                    <a:pt x="289560" y="335280"/>
                  </a:cubicBezTo>
                  <a:cubicBezTo>
                    <a:pt x="295910" y="346710"/>
                    <a:pt x="302260" y="363220"/>
                    <a:pt x="304800" y="381000"/>
                  </a:cubicBezTo>
                  <a:cubicBezTo>
                    <a:pt x="307340" y="398780"/>
                    <a:pt x="299720" y="406400"/>
                    <a:pt x="304800" y="441960"/>
                  </a:cubicBezTo>
                  <a:cubicBezTo>
                    <a:pt x="309880" y="477520"/>
                    <a:pt x="306070" y="530860"/>
                    <a:pt x="335280" y="594360"/>
                  </a:cubicBezTo>
                  <a:cubicBezTo>
                    <a:pt x="364490" y="657860"/>
                    <a:pt x="421640" y="753110"/>
                    <a:pt x="480060" y="822960"/>
                  </a:cubicBezTo>
                  <a:cubicBezTo>
                    <a:pt x="538480" y="892810"/>
                    <a:pt x="622300" y="965200"/>
                    <a:pt x="685800" y="1013460"/>
                  </a:cubicBezTo>
                  <a:cubicBezTo>
                    <a:pt x="749300" y="1061720"/>
                    <a:pt x="797560" y="1071880"/>
                    <a:pt x="861060" y="1112520"/>
                  </a:cubicBezTo>
                  <a:cubicBezTo>
                    <a:pt x="924560" y="1153160"/>
                    <a:pt x="991870" y="1206500"/>
                    <a:pt x="1066800" y="1257300"/>
                  </a:cubicBezTo>
                  <a:cubicBezTo>
                    <a:pt x="1141730" y="1308100"/>
                    <a:pt x="1254760" y="1377950"/>
                    <a:pt x="1310640" y="1417320"/>
                  </a:cubicBezTo>
                  <a:cubicBezTo>
                    <a:pt x="1366520" y="1456690"/>
                    <a:pt x="1379220" y="1470660"/>
                    <a:pt x="1402080" y="1493520"/>
                  </a:cubicBezTo>
                  <a:cubicBezTo>
                    <a:pt x="1424940" y="1516380"/>
                    <a:pt x="1432560" y="1531620"/>
                    <a:pt x="1447800" y="1554480"/>
                  </a:cubicBezTo>
                  <a:cubicBezTo>
                    <a:pt x="1463040" y="1577340"/>
                    <a:pt x="1475740" y="1595120"/>
                    <a:pt x="1493520" y="1630680"/>
                  </a:cubicBezTo>
                  <a:cubicBezTo>
                    <a:pt x="1511300" y="1666240"/>
                    <a:pt x="1527810" y="1737360"/>
                    <a:pt x="1554480" y="1767840"/>
                  </a:cubicBezTo>
                  <a:cubicBezTo>
                    <a:pt x="1581150" y="1798320"/>
                    <a:pt x="1616710" y="1799590"/>
                    <a:pt x="1653540" y="1813560"/>
                  </a:cubicBezTo>
                  <a:cubicBezTo>
                    <a:pt x="1690370" y="1827530"/>
                    <a:pt x="1704340" y="1837690"/>
                    <a:pt x="1775460" y="1851660"/>
                  </a:cubicBezTo>
                  <a:cubicBezTo>
                    <a:pt x="1846580" y="1865630"/>
                    <a:pt x="2019300" y="1884680"/>
                    <a:pt x="2080260" y="1897380"/>
                  </a:cubicBezTo>
                  <a:cubicBezTo>
                    <a:pt x="2141220" y="1910080"/>
                    <a:pt x="2103120" y="1913890"/>
                    <a:pt x="2141220" y="1927860"/>
                  </a:cubicBezTo>
                  <a:cubicBezTo>
                    <a:pt x="2179320" y="1941830"/>
                    <a:pt x="2237740" y="1953260"/>
                    <a:pt x="2308860" y="1981200"/>
                  </a:cubicBezTo>
                  <a:cubicBezTo>
                    <a:pt x="2379980" y="2009140"/>
                    <a:pt x="2490470" y="2066290"/>
                    <a:pt x="2567940" y="2095500"/>
                  </a:cubicBezTo>
                  <a:cubicBezTo>
                    <a:pt x="2645410" y="2124710"/>
                    <a:pt x="2713990" y="2145030"/>
                    <a:pt x="2773680" y="2156460"/>
                  </a:cubicBezTo>
                  <a:cubicBezTo>
                    <a:pt x="2833370" y="2167890"/>
                    <a:pt x="2876550" y="2148840"/>
                    <a:pt x="2926080" y="2164080"/>
                  </a:cubicBezTo>
                  <a:cubicBezTo>
                    <a:pt x="2975610" y="2179320"/>
                    <a:pt x="3006090" y="2223770"/>
                    <a:pt x="3070860" y="2247900"/>
                  </a:cubicBezTo>
                  <a:cubicBezTo>
                    <a:pt x="3135630" y="2272030"/>
                    <a:pt x="3238500" y="2287270"/>
                    <a:pt x="3314700" y="2308860"/>
                  </a:cubicBezTo>
                  <a:cubicBezTo>
                    <a:pt x="3390900" y="2330450"/>
                    <a:pt x="3441700" y="2354580"/>
                    <a:pt x="3528060" y="2377440"/>
                  </a:cubicBezTo>
                  <a:cubicBezTo>
                    <a:pt x="3614420" y="2400300"/>
                    <a:pt x="3732530" y="2429510"/>
                    <a:pt x="3832860" y="2446020"/>
                  </a:cubicBezTo>
                  <a:cubicBezTo>
                    <a:pt x="3933190" y="2462530"/>
                    <a:pt x="4010660" y="2475230"/>
                    <a:pt x="4130040" y="2476500"/>
                  </a:cubicBezTo>
                  <a:cubicBezTo>
                    <a:pt x="4249420" y="2477770"/>
                    <a:pt x="4441190" y="2454910"/>
                    <a:pt x="4549140" y="2453640"/>
                  </a:cubicBezTo>
                  <a:cubicBezTo>
                    <a:pt x="4657090" y="2452370"/>
                    <a:pt x="4720590" y="2462530"/>
                    <a:pt x="4777740" y="2468880"/>
                  </a:cubicBezTo>
                  <a:cubicBezTo>
                    <a:pt x="4834890" y="2475230"/>
                    <a:pt x="4864100" y="2490470"/>
                    <a:pt x="4892040" y="2491740"/>
                  </a:cubicBezTo>
                  <a:cubicBezTo>
                    <a:pt x="4919980" y="2493010"/>
                    <a:pt x="4931410" y="2480310"/>
                    <a:pt x="4945380" y="2476500"/>
                  </a:cubicBezTo>
                  <a:cubicBezTo>
                    <a:pt x="4959350" y="2472690"/>
                    <a:pt x="4949190" y="2463800"/>
                    <a:pt x="4975860" y="2468880"/>
                  </a:cubicBezTo>
                  <a:cubicBezTo>
                    <a:pt x="5002530" y="2473960"/>
                    <a:pt x="5069840" y="2504440"/>
                    <a:pt x="5105400" y="2506980"/>
                  </a:cubicBezTo>
                  <a:cubicBezTo>
                    <a:pt x="5140960" y="2509520"/>
                    <a:pt x="5166360" y="2485390"/>
                    <a:pt x="5189220" y="2484120"/>
                  </a:cubicBezTo>
                  <a:cubicBezTo>
                    <a:pt x="5212080" y="2482850"/>
                    <a:pt x="5223510" y="2496820"/>
                    <a:pt x="5242560" y="2499360"/>
                  </a:cubicBezTo>
                  <a:cubicBezTo>
                    <a:pt x="5261610" y="2501900"/>
                    <a:pt x="5278120" y="2504440"/>
                    <a:pt x="5303520" y="2499360"/>
                  </a:cubicBezTo>
                  <a:cubicBezTo>
                    <a:pt x="5328920" y="2494280"/>
                    <a:pt x="5346700" y="2480310"/>
                    <a:pt x="5394960" y="2468880"/>
                  </a:cubicBezTo>
                  <a:cubicBezTo>
                    <a:pt x="5443220" y="2457450"/>
                    <a:pt x="5593080" y="2430780"/>
                    <a:pt x="5593080" y="2430780"/>
                  </a:cubicBezTo>
                  <a:lnTo>
                    <a:pt x="5821680" y="2385060"/>
                  </a:lnTo>
                  <a:cubicBezTo>
                    <a:pt x="5878830" y="2373630"/>
                    <a:pt x="5901690" y="2359660"/>
                    <a:pt x="5935980" y="2362200"/>
                  </a:cubicBezTo>
                  <a:cubicBezTo>
                    <a:pt x="5970270" y="2364740"/>
                    <a:pt x="5976620" y="2377440"/>
                    <a:pt x="6027420" y="2400300"/>
                  </a:cubicBezTo>
                  <a:cubicBezTo>
                    <a:pt x="6078220" y="2423160"/>
                    <a:pt x="6195060" y="2475230"/>
                    <a:pt x="6240780" y="2499360"/>
                  </a:cubicBezTo>
                  <a:cubicBezTo>
                    <a:pt x="6286500" y="2523490"/>
                    <a:pt x="6268720" y="2538730"/>
                    <a:pt x="6301740" y="2545080"/>
                  </a:cubicBezTo>
                  <a:cubicBezTo>
                    <a:pt x="6334760" y="2551430"/>
                    <a:pt x="6395720" y="2546350"/>
                    <a:pt x="6438900" y="2537460"/>
                  </a:cubicBezTo>
                  <a:cubicBezTo>
                    <a:pt x="6482080" y="2528570"/>
                    <a:pt x="6511290" y="2524760"/>
                    <a:pt x="6560820" y="2491740"/>
                  </a:cubicBezTo>
                  <a:cubicBezTo>
                    <a:pt x="6610350" y="2458720"/>
                    <a:pt x="6703060" y="2373630"/>
                    <a:pt x="6736080" y="2339340"/>
                  </a:cubicBezTo>
                  <a:cubicBezTo>
                    <a:pt x="6769100" y="2305050"/>
                    <a:pt x="6734810" y="2307590"/>
                    <a:pt x="6758940" y="2286000"/>
                  </a:cubicBezTo>
                  <a:cubicBezTo>
                    <a:pt x="6783070" y="2264410"/>
                    <a:pt x="6849110" y="2226310"/>
                    <a:pt x="6880860" y="2209800"/>
                  </a:cubicBezTo>
                  <a:cubicBezTo>
                    <a:pt x="6912610" y="2193290"/>
                    <a:pt x="6918960" y="2192020"/>
                    <a:pt x="6949440" y="2186940"/>
                  </a:cubicBezTo>
                  <a:cubicBezTo>
                    <a:pt x="6979920" y="2181860"/>
                    <a:pt x="7025640" y="2172970"/>
                    <a:pt x="7063740" y="2179320"/>
                  </a:cubicBezTo>
                  <a:cubicBezTo>
                    <a:pt x="7101840" y="2185670"/>
                    <a:pt x="7136130" y="2218690"/>
                    <a:pt x="7178040" y="2225040"/>
                  </a:cubicBezTo>
                  <a:cubicBezTo>
                    <a:pt x="7219950" y="2231390"/>
                    <a:pt x="7255510" y="2222500"/>
                    <a:pt x="7315200" y="2217420"/>
                  </a:cubicBezTo>
                  <a:cubicBezTo>
                    <a:pt x="7374890" y="2212340"/>
                    <a:pt x="7491730" y="2199640"/>
                    <a:pt x="7536180" y="2194560"/>
                  </a:cubicBezTo>
                  <a:cubicBezTo>
                    <a:pt x="7580630" y="2189480"/>
                    <a:pt x="7542530" y="2178050"/>
                    <a:pt x="7581900" y="2186940"/>
                  </a:cubicBezTo>
                  <a:cubicBezTo>
                    <a:pt x="7621270" y="2195830"/>
                    <a:pt x="7724140" y="2231390"/>
                    <a:pt x="7772400" y="2247900"/>
                  </a:cubicBezTo>
                  <a:cubicBezTo>
                    <a:pt x="7820660" y="2264410"/>
                    <a:pt x="7837170" y="2274570"/>
                    <a:pt x="7871460" y="2286000"/>
                  </a:cubicBezTo>
                  <a:cubicBezTo>
                    <a:pt x="7905750" y="2297430"/>
                    <a:pt x="7918450" y="2296160"/>
                    <a:pt x="7978140" y="2316480"/>
                  </a:cubicBezTo>
                  <a:cubicBezTo>
                    <a:pt x="8037830" y="2336800"/>
                    <a:pt x="8166100" y="2368550"/>
                    <a:pt x="8229600" y="2407920"/>
                  </a:cubicBezTo>
                  <a:cubicBezTo>
                    <a:pt x="8293100" y="2447290"/>
                    <a:pt x="8313420" y="2517140"/>
                    <a:pt x="8359140" y="2552700"/>
                  </a:cubicBezTo>
                  <a:cubicBezTo>
                    <a:pt x="8404860" y="2588260"/>
                    <a:pt x="8472170" y="2600960"/>
                    <a:pt x="8503920" y="2621280"/>
                  </a:cubicBezTo>
                  <a:cubicBezTo>
                    <a:pt x="8535670" y="2641600"/>
                    <a:pt x="8531860" y="2660650"/>
                    <a:pt x="8549640" y="2674620"/>
                  </a:cubicBezTo>
                  <a:cubicBezTo>
                    <a:pt x="8567420" y="2688590"/>
                    <a:pt x="8589010" y="2696845"/>
                    <a:pt x="8610600" y="270510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726648" y="2834640"/>
              <a:ext cx="1144312" cy="2087880"/>
            </a:xfrm>
            <a:custGeom>
              <a:avLst/>
              <a:gdLst>
                <a:gd name="connsiteX0" fmla="*/ 153712 w 1144312"/>
                <a:gd name="connsiteY0" fmla="*/ 0 h 2087880"/>
                <a:gd name="connsiteX1" fmla="*/ 31792 w 1144312"/>
                <a:gd name="connsiteY1" fmla="*/ 114300 h 2087880"/>
                <a:gd name="connsiteX2" fmla="*/ 1312 w 1144312"/>
                <a:gd name="connsiteY2" fmla="*/ 335280 h 2087880"/>
                <a:gd name="connsiteX3" fmla="*/ 8932 w 1144312"/>
                <a:gd name="connsiteY3" fmla="*/ 579120 h 2087880"/>
                <a:gd name="connsiteX4" fmla="*/ 39412 w 1144312"/>
                <a:gd name="connsiteY4" fmla="*/ 807720 h 2087880"/>
                <a:gd name="connsiteX5" fmla="*/ 123232 w 1144312"/>
                <a:gd name="connsiteY5" fmla="*/ 899160 h 2087880"/>
                <a:gd name="connsiteX6" fmla="*/ 252772 w 1144312"/>
                <a:gd name="connsiteY6" fmla="*/ 952500 h 2087880"/>
                <a:gd name="connsiteX7" fmla="*/ 397552 w 1144312"/>
                <a:gd name="connsiteY7" fmla="*/ 1021080 h 2087880"/>
                <a:gd name="connsiteX8" fmla="*/ 511852 w 1144312"/>
                <a:gd name="connsiteY8" fmla="*/ 1059180 h 2087880"/>
                <a:gd name="connsiteX9" fmla="*/ 610912 w 1144312"/>
                <a:gd name="connsiteY9" fmla="*/ 1226820 h 2087880"/>
                <a:gd name="connsiteX10" fmla="*/ 717592 w 1144312"/>
                <a:gd name="connsiteY10" fmla="*/ 1432560 h 2087880"/>
                <a:gd name="connsiteX11" fmla="*/ 770932 w 1144312"/>
                <a:gd name="connsiteY11" fmla="*/ 1645920 h 2087880"/>
                <a:gd name="connsiteX12" fmla="*/ 862372 w 1144312"/>
                <a:gd name="connsiteY12" fmla="*/ 1729740 h 2087880"/>
                <a:gd name="connsiteX13" fmla="*/ 946192 w 1144312"/>
                <a:gd name="connsiteY13" fmla="*/ 1836420 h 2087880"/>
                <a:gd name="connsiteX14" fmla="*/ 1045252 w 1144312"/>
                <a:gd name="connsiteY14" fmla="*/ 1943100 h 2087880"/>
                <a:gd name="connsiteX15" fmla="*/ 1144312 w 1144312"/>
                <a:gd name="connsiteY15" fmla="*/ 2087880 h 208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4312" h="2087880">
                  <a:moveTo>
                    <a:pt x="153712" y="0"/>
                  </a:moveTo>
                  <a:cubicBezTo>
                    <a:pt x="105452" y="29210"/>
                    <a:pt x="57192" y="58420"/>
                    <a:pt x="31792" y="114300"/>
                  </a:cubicBezTo>
                  <a:cubicBezTo>
                    <a:pt x="6392" y="170180"/>
                    <a:pt x="5122" y="257810"/>
                    <a:pt x="1312" y="335280"/>
                  </a:cubicBezTo>
                  <a:cubicBezTo>
                    <a:pt x="-2498" y="412750"/>
                    <a:pt x="2582" y="500380"/>
                    <a:pt x="8932" y="579120"/>
                  </a:cubicBezTo>
                  <a:cubicBezTo>
                    <a:pt x="15282" y="657860"/>
                    <a:pt x="20362" y="754380"/>
                    <a:pt x="39412" y="807720"/>
                  </a:cubicBezTo>
                  <a:cubicBezTo>
                    <a:pt x="58462" y="861060"/>
                    <a:pt x="87672" y="875030"/>
                    <a:pt x="123232" y="899160"/>
                  </a:cubicBezTo>
                  <a:cubicBezTo>
                    <a:pt x="158792" y="923290"/>
                    <a:pt x="207052" y="932180"/>
                    <a:pt x="252772" y="952500"/>
                  </a:cubicBezTo>
                  <a:cubicBezTo>
                    <a:pt x="298492" y="972820"/>
                    <a:pt x="354372" y="1003300"/>
                    <a:pt x="397552" y="1021080"/>
                  </a:cubicBezTo>
                  <a:cubicBezTo>
                    <a:pt x="440732" y="1038860"/>
                    <a:pt x="476292" y="1024890"/>
                    <a:pt x="511852" y="1059180"/>
                  </a:cubicBezTo>
                  <a:cubicBezTo>
                    <a:pt x="547412" y="1093470"/>
                    <a:pt x="576622" y="1164590"/>
                    <a:pt x="610912" y="1226820"/>
                  </a:cubicBezTo>
                  <a:cubicBezTo>
                    <a:pt x="645202" y="1289050"/>
                    <a:pt x="690922" y="1362710"/>
                    <a:pt x="717592" y="1432560"/>
                  </a:cubicBezTo>
                  <a:cubicBezTo>
                    <a:pt x="744262" y="1502410"/>
                    <a:pt x="746802" y="1596390"/>
                    <a:pt x="770932" y="1645920"/>
                  </a:cubicBezTo>
                  <a:cubicBezTo>
                    <a:pt x="795062" y="1695450"/>
                    <a:pt x="833162" y="1697990"/>
                    <a:pt x="862372" y="1729740"/>
                  </a:cubicBezTo>
                  <a:cubicBezTo>
                    <a:pt x="891582" y="1761490"/>
                    <a:pt x="915712" y="1800860"/>
                    <a:pt x="946192" y="1836420"/>
                  </a:cubicBezTo>
                  <a:cubicBezTo>
                    <a:pt x="976672" y="1871980"/>
                    <a:pt x="1012232" y="1901190"/>
                    <a:pt x="1045252" y="1943100"/>
                  </a:cubicBezTo>
                  <a:cubicBezTo>
                    <a:pt x="1078272" y="1985010"/>
                    <a:pt x="1111292" y="2036445"/>
                    <a:pt x="1144312" y="208788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59580" y="3360420"/>
              <a:ext cx="239145" cy="1440180"/>
            </a:xfrm>
            <a:custGeom>
              <a:avLst/>
              <a:gdLst>
                <a:gd name="connsiteX0" fmla="*/ 0 w 239145"/>
                <a:gd name="connsiteY0" fmla="*/ 0 h 1440180"/>
                <a:gd name="connsiteX1" fmla="*/ 30480 w 239145"/>
                <a:gd name="connsiteY1" fmla="*/ 289560 h 1440180"/>
                <a:gd name="connsiteX2" fmla="*/ 83820 w 239145"/>
                <a:gd name="connsiteY2" fmla="*/ 510540 h 1440180"/>
                <a:gd name="connsiteX3" fmla="*/ 137160 w 239145"/>
                <a:gd name="connsiteY3" fmla="*/ 754380 h 1440180"/>
                <a:gd name="connsiteX4" fmla="*/ 137160 w 239145"/>
                <a:gd name="connsiteY4" fmla="*/ 876300 h 1440180"/>
                <a:gd name="connsiteX5" fmla="*/ 175260 w 239145"/>
                <a:gd name="connsiteY5" fmla="*/ 1005840 h 1440180"/>
                <a:gd name="connsiteX6" fmla="*/ 236220 w 239145"/>
                <a:gd name="connsiteY6" fmla="*/ 1150620 h 1440180"/>
                <a:gd name="connsiteX7" fmla="*/ 228600 w 239145"/>
                <a:gd name="connsiteY7" fmla="*/ 1333500 h 1440180"/>
                <a:gd name="connsiteX8" fmla="*/ 220980 w 239145"/>
                <a:gd name="connsiteY8" fmla="*/ 1440180 h 144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145" h="1440180">
                  <a:moveTo>
                    <a:pt x="0" y="0"/>
                  </a:moveTo>
                  <a:cubicBezTo>
                    <a:pt x="8255" y="102235"/>
                    <a:pt x="16510" y="204470"/>
                    <a:pt x="30480" y="289560"/>
                  </a:cubicBezTo>
                  <a:cubicBezTo>
                    <a:pt x="44450" y="374650"/>
                    <a:pt x="66040" y="433070"/>
                    <a:pt x="83820" y="510540"/>
                  </a:cubicBezTo>
                  <a:cubicBezTo>
                    <a:pt x="101600" y="588010"/>
                    <a:pt x="128270" y="693420"/>
                    <a:pt x="137160" y="754380"/>
                  </a:cubicBezTo>
                  <a:cubicBezTo>
                    <a:pt x="146050" y="815340"/>
                    <a:pt x="130810" y="834390"/>
                    <a:pt x="137160" y="876300"/>
                  </a:cubicBezTo>
                  <a:cubicBezTo>
                    <a:pt x="143510" y="918210"/>
                    <a:pt x="158750" y="960120"/>
                    <a:pt x="175260" y="1005840"/>
                  </a:cubicBezTo>
                  <a:cubicBezTo>
                    <a:pt x="191770" y="1051560"/>
                    <a:pt x="227330" y="1096010"/>
                    <a:pt x="236220" y="1150620"/>
                  </a:cubicBezTo>
                  <a:cubicBezTo>
                    <a:pt x="245110" y="1205230"/>
                    <a:pt x="231140" y="1285240"/>
                    <a:pt x="228600" y="1333500"/>
                  </a:cubicBezTo>
                  <a:cubicBezTo>
                    <a:pt x="226060" y="1381760"/>
                    <a:pt x="223520" y="1410970"/>
                    <a:pt x="220980" y="144018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188583" y="3642360"/>
              <a:ext cx="511275" cy="1562100"/>
            </a:xfrm>
            <a:custGeom>
              <a:avLst/>
              <a:gdLst>
                <a:gd name="connsiteX0" fmla="*/ 84457 w 511275"/>
                <a:gd name="connsiteY0" fmla="*/ 0 h 1562100"/>
                <a:gd name="connsiteX1" fmla="*/ 53977 w 511275"/>
                <a:gd name="connsiteY1" fmla="*/ 220980 h 1562100"/>
                <a:gd name="connsiteX2" fmla="*/ 31117 w 511275"/>
                <a:gd name="connsiteY2" fmla="*/ 388620 h 1562100"/>
                <a:gd name="connsiteX3" fmla="*/ 637 w 511275"/>
                <a:gd name="connsiteY3" fmla="*/ 495300 h 1562100"/>
                <a:gd name="connsiteX4" fmla="*/ 61597 w 511275"/>
                <a:gd name="connsiteY4" fmla="*/ 647700 h 1562100"/>
                <a:gd name="connsiteX5" fmla="*/ 191137 w 511275"/>
                <a:gd name="connsiteY5" fmla="*/ 792480 h 1562100"/>
                <a:gd name="connsiteX6" fmla="*/ 366397 w 511275"/>
                <a:gd name="connsiteY6" fmla="*/ 952500 h 1562100"/>
                <a:gd name="connsiteX7" fmla="*/ 442597 w 511275"/>
                <a:gd name="connsiteY7" fmla="*/ 1150620 h 1562100"/>
                <a:gd name="connsiteX8" fmla="*/ 511177 w 511275"/>
                <a:gd name="connsiteY8" fmla="*/ 1303020 h 1562100"/>
                <a:gd name="connsiteX9" fmla="*/ 427357 w 511275"/>
                <a:gd name="connsiteY9" fmla="*/ 1562100 h 156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1275" h="1562100">
                  <a:moveTo>
                    <a:pt x="84457" y="0"/>
                  </a:moveTo>
                  <a:cubicBezTo>
                    <a:pt x="73662" y="78105"/>
                    <a:pt x="62867" y="156210"/>
                    <a:pt x="53977" y="220980"/>
                  </a:cubicBezTo>
                  <a:cubicBezTo>
                    <a:pt x="45087" y="285750"/>
                    <a:pt x="40007" y="342900"/>
                    <a:pt x="31117" y="388620"/>
                  </a:cubicBezTo>
                  <a:cubicBezTo>
                    <a:pt x="22227" y="434340"/>
                    <a:pt x="-4443" y="452120"/>
                    <a:pt x="637" y="495300"/>
                  </a:cubicBezTo>
                  <a:cubicBezTo>
                    <a:pt x="5717" y="538480"/>
                    <a:pt x="29847" y="598170"/>
                    <a:pt x="61597" y="647700"/>
                  </a:cubicBezTo>
                  <a:cubicBezTo>
                    <a:pt x="93347" y="697230"/>
                    <a:pt x="140337" y="741680"/>
                    <a:pt x="191137" y="792480"/>
                  </a:cubicBezTo>
                  <a:cubicBezTo>
                    <a:pt x="241937" y="843280"/>
                    <a:pt x="324487" y="892810"/>
                    <a:pt x="366397" y="952500"/>
                  </a:cubicBezTo>
                  <a:cubicBezTo>
                    <a:pt x="408307" y="1012190"/>
                    <a:pt x="418467" y="1092200"/>
                    <a:pt x="442597" y="1150620"/>
                  </a:cubicBezTo>
                  <a:cubicBezTo>
                    <a:pt x="466727" y="1209040"/>
                    <a:pt x="513717" y="1234440"/>
                    <a:pt x="511177" y="1303020"/>
                  </a:cubicBezTo>
                  <a:cubicBezTo>
                    <a:pt x="508637" y="1371600"/>
                    <a:pt x="467997" y="1466850"/>
                    <a:pt x="427357" y="156210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684434" y="3695700"/>
              <a:ext cx="620052" cy="1371600"/>
            </a:xfrm>
            <a:custGeom>
              <a:avLst/>
              <a:gdLst>
                <a:gd name="connsiteX0" fmla="*/ 13546 w 620052"/>
                <a:gd name="connsiteY0" fmla="*/ 0 h 1371600"/>
                <a:gd name="connsiteX1" fmla="*/ 5926 w 620052"/>
                <a:gd name="connsiteY1" fmla="*/ 175260 h 1371600"/>
                <a:gd name="connsiteX2" fmla="*/ 89746 w 620052"/>
                <a:gd name="connsiteY2" fmla="*/ 281940 h 1371600"/>
                <a:gd name="connsiteX3" fmla="*/ 150706 w 620052"/>
                <a:gd name="connsiteY3" fmla="*/ 365760 h 1371600"/>
                <a:gd name="connsiteX4" fmla="*/ 249766 w 620052"/>
                <a:gd name="connsiteY4" fmla="*/ 487680 h 1371600"/>
                <a:gd name="connsiteX5" fmla="*/ 249766 w 620052"/>
                <a:gd name="connsiteY5" fmla="*/ 579120 h 1371600"/>
                <a:gd name="connsiteX6" fmla="*/ 310726 w 620052"/>
                <a:gd name="connsiteY6" fmla="*/ 731520 h 1371600"/>
                <a:gd name="connsiteX7" fmla="*/ 394546 w 620052"/>
                <a:gd name="connsiteY7" fmla="*/ 929640 h 1371600"/>
                <a:gd name="connsiteX8" fmla="*/ 478366 w 620052"/>
                <a:gd name="connsiteY8" fmla="*/ 1021080 h 1371600"/>
                <a:gd name="connsiteX9" fmla="*/ 546946 w 620052"/>
                <a:gd name="connsiteY9" fmla="*/ 1143000 h 1371600"/>
                <a:gd name="connsiteX10" fmla="*/ 615526 w 620052"/>
                <a:gd name="connsiteY10" fmla="*/ 1264920 h 1371600"/>
                <a:gd name="connsiteX11" fmla="*/ 607906 w 620052"/>
                <a:gd name="connsiteY11"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0052" h="1371600">
                  <a:moveTo>
                    <a:pt x="13546" y="0"/>
                  </a:moveTo>
                  <a:cubicBezTo>
                    <a:pt x="3386" y="64135"/>
                    <a:pt x="-6774" y="128270"/>
                    <a:pt x="5926" y="175260"/>
                  </a:cubicBezTo>
                  <a:cubicBezTo>
                    <a:pt x="18626" y="222250"/>
                    <a:pt x="65616" y="250190"/>
                    <a:pt x="89746" y="281940"/>
                  </a:cubicBezTo>
                  <a:cubicBezTo>
                    <a:pt x="113876" y="313690"/>
                    <a:pt x="124036" y="331470"/>
                    <a:pt x="150706" y="365760"/>
                  </a:cubicBezTo>
                  <a:cubicBezTo>
                    <a:pt x="177376" y="400050"/>
                    <a:pt x="233256" y="452120"/>
                    <a:pt x="249766" y="487680"/>
                  </a:cubicBezTo>
                  <a:cubicBezTo>
                    <a:pt x="266276" y="523240"/>
                    <a:pt x="239606" y="538480"/>
                    <a:pt x="249766" y="579120"/>
                  </a:cubicBezTo>
                  <a:cubicBezTo>
                    <a:pt x="259926" y="619760"/>
                    <a:pt x="286596" y="673100"/>
                    <a:pt x="310726" y="731520"/>
                  </a:cubicBezTo>
                  <a:cubicBezTo>
                    <a:pt x="334856" y="789940"/>
                    <a:pt x="366606" y="881380"/>
                    <a:pt x="394546" y="929640"/>
                  </a:cubicBezTo>
                  <a:cubicBezTo>
                    <a:pt x="422486" y="977900"/>
                    <a:pt x="452966" y="985520"/>
                    <a:pt x="478366" y="1021080"/>
                  </a:cubicBezTo>
                  <a:cubicBezTo>
                    <a:pt x="503766" y="1056640"/>
                    <a:pt x="546946" y="1143000"/>
                    <a:pt x="546946" y="1143000"/>
                  </a:cubicBezTo>
                  <a:cubicBezTo>
                    <a:pt x="569806" y="1183640"/>
                    <a:pt x="605366" y="1226820"/>
                    <a:pt x="615526" y="1264920"/>
                  </a:cubicBezTo>
                  <a:cubicBezTo>
                    <a:pt x="625686" y="1303020"/>
                    <a:pt x="616796" y="1337310"/>
                    <a:pt x="607906" y="137160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7459980" y="3634740"/>
              <a:ext cx="2537460" cy="941224"/>
            </a:xfrm>
            <a:custGeom>
              <a:avLst/>
              <a:gdLst>
                <a:gd name="connsiteX0" fmla="*/ 0 w 2537460"/>
                <a:gd name="connsiteY0" fmla="*/ 0 h 941224"/>
                <a:gd name="connsiteX1" fmla="*/ 91440 w 2537460"/>
                <a:gd name="connsiteY1" fmla="*/ 144780 h 941224"/>
                <a:gd name="connsiteX2" fmla="*/ 160020 w 2537460"/>
                <a:gd name="connsiteY2" fmla="*/ 243840 h 941224"/>
                <a:gd name="connsiteX3" fmla="*/ 152400 w 2537460"/>
                <a:gd name="connsiteY3" fmla="*/ 358140 h 941224"/>
                <a:gd name="connsiteX4" fmla="*/ 281940 w 2537460"/>
                <a:gd name="connsiteY4" fmla="*/ 510540 h 941224"/>
                <a:gd name="connsiteX5" fmla="*/ 358140 w 2537460"/>
                <a:gd name="connsiteY5" fmla="*/ 632460 h 941224"/>
                <a:gd name="connsiteX6" fmla="*/ 457200 w 2537460"/>
                <a:gd name="connsiteY6" fmla="*/ 739140 h 941224"/>
                <a:gd name="connsiteX7" fmla="*/ 571500 w 2537460"/>
                <a:gd name="connsiteY7" fmla="*/ 769620 h 941224"/>
                <a:gd name="connsiteX8" fmla="*/ 739140 w 2537460"/>
                <a:gd name="connsiteY8" fmla="*/ 883920 h 941224"/>
                <a:gd name="connsiteX9" fmla="*/ 998220 w 2537460"/>
                <a:gd name="connsiteY9" fmla="*/ 937260 h 941224"/>
                <a:gd name="connsiteX10" fmla="*/ 1249680 w 2537460"/>
                <a:gd name="connsiteY10" fmla="*/ 929640 h 941224"/>
                <a:gd name="connsiteX11" fmla="*/ 1341120 w 2537460"/>
                <a:gd name="connsiteY11" fmla="*/ 868680 h 941224"/>
                <a:gd name="connsiteX12" fmla="*/ 1432560 w 2537460"/>
                <a:gd name="connsiteY12" fmla="*/ 868680 h 941224"/>
                <a:gd name="connsiteX13" fmla="*/ 1539240 w 2537460"/>
                <a:gd name="connsiteY13" fmla="*/ 914400 h 941224"/>
                <a:gd name="connsiteX14" fmla="*/ 1691640 w 2537460"/>
                <a:gd name="connsiteY14" fmla="*/ 929640 h 941224"/>
                <a:gd name="connsiteX15" fmla="*/ 1950720 w 2537460"/>
                <a:gd name="connsiteY15" fmla="*/ 891540 h 941224"/>
                <a:gd name="connsiteX16" fmla="*/ 2133600 w 2537460"/>
                <a:gd name="connsiteY16" fmla="*/ 800100 h 941224"/>
                <a:gd name="connsiteX17" fmla="*/ 2354580 w 2537460"/>
                <a:gd name="connsiteY17" fmla="*/ 792480 h 941224"/>
                <a:gd name="connsiteX18" fmla="*/ 2537460 w 2537460"/>
                <a:gd name="connsiteY18" fmla="*/ 815340 h 94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37460" h="941224">
                  <a:moveTo>
                    <a:pt x="0" y="0"/>
                  </a:moveTo>
                  <a:cubicBezTo>
                    <a:pt x="32385" y="52070"/>
                    <a:pt x="64770" y="104140"/>
                    <a:pt x="91440" y="144780"/>
                  </a:cubicBezTo>
                  <a:cubicBezTo>
                    <a:pt x="118110" y="185420"/>
                    <a:pt x="149860" y="208280"/>
                    <a:pt x="160020" y="243840"/>
                  </a:cubicBezTo>
                  <a:cubicBezTo>
                    <a:pt x="170180" y="279400"/>
                    <a:pt x="132080" y="313690"/>
                    <a:pt x="152400" y="358140"/>
                  </a:cubicBezTo>
                  <a:cubicBezTo>
                    <a:pt x="172720" y="402590"/>
                    <a:pt x="247650" y="464820"/>
                    <a:pt x="281940" y="510540"/>
                  </a:cubicBezTo>
                  <a:cubicBezTo>
                    <a:pt x="316230" y="556260"/>
                    <a:pt x="328930" y="594360"/>
                    <a:pt x="358140" y="632460"/>
                  </a:cubicBezTo>
                  <a:cubicBezTo>
                    <a:pt x="387350" y="670560"/>
                    <a:pt x="421640" y="716280"/>
                    <a:pt x="457200" y="739140"/>
                  </a:cubicBezTo>
                  <a:cubicBezTo>
                    <a:pt x="492760" y="762000"/>
                    <a:pt x="524510" y="745490"/>
                    <a:pt x="571500" y="769620"/>
                  </a:cubicBezTo>
                  <a:cubicBezTo>
                    <a:pt x="618490" y="793750"/>
                    <a:pt x="668020" y="855980"/>
                    <a:pt x="739140" y="883920"/>
                  </a:cubicBezTo>
                  <a:cubicBezTo>
                    <a:pt x="810260" y="911860"/>
                    <a:pt x="913130" y="929640"/>
                    <a:pt x="998220" y="937260"/>
                  </a:cubicBezTo>
                  <a:cubicBezTo>
                    <a:pt x="1083310" y="944880"/>
                    <a:pt x="1192530" y="941070"/>
                    <a:pt x="1249680" y="929640"/>
                  </a:cubicBezTo>
                  <a:cubicBezTo>
                    <a:pt x="1306830" y="918210"/>
                    <a:pt x="1310640" y="878840"/>
                    <a:pt x="1341120" y="868680"/>
                  </a:cubicBezTo>
                  <a:cubicBezTo>
                    <a:pt x="1371600" y="858520"/>
                    <a:pt x="1399540" y="861060"/>
                    <a:pt x="1432560" y="868680"/>
                  </a:cubicBezTo>
                  <a:cubicBezTo>
                    <a:pt x="1465580" y="876300"/>
                    <a:pt x="1496060" y="904240"/>
                    <a:pt x="1539240" y="914400"/>
                  </a:cubicBezTo>
                  <a:cubicBezTo>
                    <a:pt x="1582420" y="924560"/>
                    <a:pt x="1623060" y="933450"/>
                    <a:pt x="1691640" y="929640"/>
                  </a:cubicBezTo>
                  <a:cubicBezTo>
                    <a:pt x="1760220" y="925830"/>
                    <a:pt x="1877060" y="913130"/>
                    <a:pt x="1950720" y="891540"/>
                  </a:cubicBezTo>
                  <a:cubicBezTo>
                    <a:pt x="2024380" y="869950"/>
                    <a:pt x="2066290" y="816610"/>
                    <a:pt x="2133600" y="800100"/>
                  </a:cubicBezTo>
                  <a:cubicBezTo>
                    <a:pt x="2200910" y="783590"/>
                    <a:pt x="2287270" y="789940"/>
                    <a:pt x="2354580" y="792480"/>
                  </a:cubicBezTo>
                  <a:cubicBezTo>
                    <a:pt x="2421890" y="795020"/>
                    <a:pt x="2479675" y="805180"/>
                    <a:pt x="2537460" y="81534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8564880" y="4602480"/>
              <a:ext cx="1379220" cy="717720"/>
            </a:xfrm>
            <a:custGeom>
              <a:avLst/>
              <a:gdLst>
                <a:gd name="connsiteX0" fmla="*/ 0 w 1379220"/>
                <a:gd name="connsiteY0" fmla="*/ 0 h 717720"/>
                <a:gd name="connsiteX1" fmla="*/ 68580 w 1379220"/>
                <a:gd name="connsiteY1" fmla="*/ 83820 h 717720"/>
                <a:gd name="connsiteX2" fmla="*/ 152400 w 1379220"/>
                <a:gd name="connsiteY2" fmla="*/ 205740 h 717720"/>
                <a:gd name="connsiteX3" fmla="*/ 228600 w 1379220"/>
                <a:gd name="connsiteY3" fmla="*/ 304800 h 717720"/>
                <a:gd name="connsiteX4" fmla="*/ 335280 w 1379220"/>
                <a:gd name="connsiteY4" fmla="*/ 419100 h 717720"/>
                <a:gd name="connsiteX5" fmla="*/ 502920 w 1379220"/>
                <a:gd name="connsiteY5" fmla="*/ 548640 h 717720"/>
                <a:gd name="connsiteX6" fmla="*/ 586740 w 1379220"/>
                <a:gd name="connsiteY6" fmla="*/ 548640 h 717720"/>
                <a:gd name="connsiteX7" fmla="*/ 723900 w 1379220"/>
                <a:gd name="connsiteY7" fmla="*/ 533400 h 717720"/>
                <a:gd name="connsiteX8" fmla="*/ 876300 w 1379220"/>
                <a:gd name="connsiteY8" fmla="*/ 601980 h 717720"/>
                <a:gd name="connsiteX9" fmla="*/ 982980 w 1379220"/>
                <a:gd name="connsiteY9" fmla="*/ 647700 h 717720"/>
                <a:gd name="connsiteX10" fmla="*/ 1143000 w 1379220"/>
                <a:gd name="connsiteY10" fmla="*/ 647700 h 717720"/>
                <a:gd name="connsiteX11" fmla="*/ 1287780 w 1379220"/>
                <a:gd name="connsiteY11" fmla="*/ 708660 h 717720"/>
                <a:gd name="connsiteX12" fmla="*/ 1379220 w 1379220"/>
                <a:gd name="connsiteY12" fmla="*/ 716280 h 71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9220" h="717720">
                  <a:moveTo>
                    <a:pt x="0" y="0"/>
                  </a:moveTo>
                  <a:cubicBezTo>
                    <a:pt x="21590" y="24765"/>
                    <a:pt x="43180" y="49530"/>
                    <a:pt x="68580" y="83820"/>
                  </a:cubicBezTo>
                  <a:cubicBezTo>
                    <a:pt x="93980" y="118110"/>
                    <a:pt x="125730" y="168910"/>
                    <a:pt x="152400" y="205740"/>
                  </a:cubicBezTo>
                  <a:cubicBezTo>
                    <a:pt x="179070" y="242570"/>
                    <a:pt x="198120" y="269240"/>
                    <a:pt x="228600" y="304800"/>
                  </a:cubicBezTo>
                  <a:cubicBezTo>
                    <a:pt x="259080" y="340360"/>
                    <a:pt x="289560" y="378460"/>
                    <a:pt x="335280" y="419100"/>
                  </a:cubicBezTo>
                  <a:cubicBezTo>
                    <a:pt x="381000" y="459740"/>
                    <a:pt x="461010" y="527050"/>
                    <a:pt x="502920" y="548640"/>
                  </a:cubicBezTo>
                  <a:cubicBezTo>
                    <a:pt x="544830" y="570230"/>
                    <a:pt x="549910" y="551180"/>
                    <a:pt x="586740" y="548640"/>
                  </a:cubicBezTo>
                  <a:cubicBezTo>
                    <a:pt x="623570" y="546100"/>
                    <a:pt x="675640" y="524510"/>
                    <a:pt x="723900" y="533400"/>
                  </a:cubicBezTo>
                  <a:cubicBezTo>
                    <a:pt x="772160" y="542290"/>
                    <a:pt x="833120" y="582930"/>
                    <a:pt x="876300" y="601980"/>
                  </a:cubicBezTo>
                  <a:cubicBezTo>
                    <a:pt x="919480" y="621030"/>
                    <a:pt x="938530" y="640080"/>
                    <a:pt x="982980" y="647700"/>
                  </a:cubicBezTo>
                  <a:cubicBezTo>
                    <a:pt x="1027430" y="655320"/>
                    <a:pt x="1092200" y="637540"/>
                    <a:pt x="1143000" y="647700"/>
                  </a:cubicBezTo>
                  <a:cubicBezTo>
                    <a:pt x="1193800" y="657860"/>
                    <a:pt x="1248410" y="697230"/>
                    <a:pt x="1287780" y="708660"/>
                  </a:cubicBezTo>
                  <a:cubicBezTo>
                    <a:pt x="1327150" y="720090"/>
                    <a:pt x="1353185" y="718185"/>
                    <a:pt x="1379220" y="71628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8519160" y="4587240"/>
              <a:ext cx="1043940" cy="1127760"/>
            </a:xfrm>
            <a:custGeom>
              <a:avLst/>
              <a:gdLst>
                <a:gd name="connsiteX0" fmla="*/ 0 w 1043940"/>
                <a:gd name="connsiteY0" fmla="*/ 0 h 1127760"/>
                <a:gd name="connsiteX1" fmla="*/ 30480 w 1043940"/>
                <a:gd name="connsiteY1" fmla="*/ 137160 h 1127760"/>
                <a:gd name="connsiteX2" fmla="*/ 76200 w 1043940"/>
                <a:gd name="connsiteY2" fmla="*/ 198120 h 1127760"/>
                <a:gd name="connsiteX3" fmla="*/ 99060 w 1043940"/>
                <a:gd name="connsiteY3" fmla="*/ 289560 h 1127760"/>
                <a:gd name="connsiteX4" fmla="*/ 121920 w 1043940"/>
                <a:gd name="connsiteY4" fmla="*/ 365760 h 1127760"/>
                <a:gd name="connsiteX5" fmla="*/ 182880 w 1043940"/>
                <a:gd name="connsiteY5" fmla="*/ 457200 h 1127760"/>
                <a:gd name="connsiteX6" fmla="*/ 251460 w 1043940"/>
                <a:gd name="connsiteY6" fmla="*/ 594360 h 1127760"/>
                <a:gd name="connsiteX7" fmla="*/ 373380 w 1043940"/>
                <a:gd name="connsiteY7" fmla="*/ 701040 h 1127760"/>
                <a:gd name="connsiteX8" fmla="*/ 548640 w 1043940"/>
                <a:gd name="connsiteY8" fmla="*/ 784860 h 1127760"/>
                <a:gd name="connsiteX9" fmla="*/ 701040 w 1043940"/>
                <a:gd name="connsiteY9" fmla="*/ 914400 h 1127760"/>
                <a:gd name="connsiteX10" fmla="*/ 815340 w 1043940"/>
                <a:gd name="connsiteY10" fmla="*/ 998220 h 1127760"/>
                <a:gd name="connsiteX11" fmla="*/ 868680 w 1043940"/>
                <a:gd name="connsiteY11" fmla="*/ 1036320 h 1127760"/>
                <a:gd name="connsiteX12" fmla="*/ 1043940 w 1043940"/>
                <a:gd name="connsiteY12" fmla="*/ 112776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3940" h="1127760">
                  <a:moveTo>
                    <a:pt x="0" y="0"/>
                  </a:moveTo>
                  <a:cubicBezTo>
                    <a:pt x="8890" y="52070"/>
                    <a:pt x="17780" y="104140"/>
                    <a:pt x="30480" y="137160"/>
                  </a:cubicBezTo>
                  <a:cubicBezTo>
                    <a:pt x="43180" y="170180"/>
                    <a:pt x="64770" y="172720"/>
                    <a:pt x="76200" y="198120"/>
                  </a:cubicBezTo>
                  <a:cubicBezTo>
                    <a:pt x="87630" y="223520"/>
                    <a:pt x="91440" y="261620"/>
                    <a:pt x="99060" y="289560"/>
                  </a:cubicBezTo>
                  <a:cubicBezTo>
                    <a:pt x="106680" y="317500"/>
                    <a:pt x="107950" y="337820"/>
                    <a:pt x="121920" y="365760"/>
                  </a:cubicBezTo>
                  <a:cubicBezTo>
                    <a:pt x="135890" y="393700"/>
                    <a:pt x="161290" y="419100"/>
                    <a:pt x="182880" y="457200"/>
                  </a:cubicBezTo>
                  <a:cubicBezTo>
                    <a:pt x="204470" y="495300"/>
                    <a:pt x="219710" y="553720"/>
                    <a:pt x="251460" y="594360"/>
                  </a:cubicBezTo>
                  <a:cubicBezTo>
                    <a:pt x="283210" y="635000"/>
                    <a:pt x="323850" y="669290"/>
                    <a:pt x="373380" y="701040"/>
                  </a:cubicBezTo>
                  <a:cubicBezTo>
                    <a:pt x="422910" y="732790"/>
                    <a:pt x="494030" y="749300"/>
                    <a:pt x="548640" y="784860"/>
                  </a:cubicBezTo>
                  <a:cubicBezTo>
                    <a:pt x="603250" y="820420"/>
                    <a:pt x="656590" y="878840"/>
                    <a:pt x="701040" y="914400"/>
                  </a:cubicBezTo>
                  <a:cubicBezTo>
                    <a:pt x="745490" y="949960"/>
                    <a:pt x="787400" y="977900"/>
                    <a:pt x="815340" y="998220"/>
                  </a:cubicBezTo>
                  <a:cubicBezTo>
                    <a:pt x="843280" y="1018540"/>
                    <a:pt x="830580" y="1014730"/>
                    <a:pt x="868680" y="1036320"/>
                  </a:cubicBezTo>
                  <a:cubicBezTo>
                    <a:pt x="906780" y="1057910"/>
                    <a:pt x="975360" y="1092835"/>
                    <a:pt x="1043940" y="112776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a:grpSpLocks noChangeAspect="1"/>
          </p:cNvGrpSpPr>
          <p:nvPr/>
        </p:nvGrpSpPr>
        <p:grpSpPr>
          <a:xfrm>
            <a:off x="7498080" y="3559605"/>
            <a:ext cx="199923" cy="184560"/>
            <a:chOff x="4883499" y="1738365"/>
            <a:chExt cx="816359" cy="753626"/>
          </a:xfrm>
        </p:grpSpPr>
        <p:sp>
          <p:nvSpPr>
            <p:cNvPr id="3" name="Oval 2"/>
            <p:cNvSpPr/>
            <p:nvPr/>
          </p:nvSpPr>
          <p:spPr>
            <a:xfrm>
              <a:off x="4883499" y="1738365"/>
              <a:ext cx="816359" cy="75362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295900" y="2121694"/>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rot="10800000">
              <a:off x="4891628" y="1750847"/>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Freeform 24"/>
          <p:cNvSpPr/>
          <p:nvPr/>
        </p:nvSpPr>
        <p:spPr>
          <a:xfrm>
            <a:off x="7643813" y="2633663"/>
            <a:ext cx="347662" cy="923925"/>
          </a:xfrm>
          <a:custGeom>
            <a:avLst/>
            <a:gdLst>
              <a:gd name="connsiteX0" fmla="*/ 0 w 347662"/>
              <a:gd name="connsiteY0" fmla="*/ 923925 h 923925"/>
              <a:gd name="connsiteX1" fmla="*/ 85725 w 347662"/>
              <a:gd name="connsiteY1" fmla="*/ 838200 h 923925"/>
              <a:gd name="connsiteX2" fmla="*/ 128587 w 347662"/>
              <a:gd name="connsiteY2" fmla="*/ 804862 h 923925"/>
              <a:gd name="connsiteX3" fmla="*/ 190500 w 347662"/>
              <a:gd name="connsiteY3" fmla="*/ 762000 h 923925"/>
              <a:gd name="connsiteX4" fmla="*/ 219075 w 347662"/>
              <a:gd name="connsiteY4" fmla="*/ 733425 h 923925"/>
              <a:gd name="connsiteX5" fmla="*/ 266700 w 347662"/>
              <a:gd name="connsiteY5" fmla="*/ 642937 h 923925"/>
              <a:gd name="connsiteX6" fmla="*/ 295275 w 347662"/>
              <a:gd name="connsiteY6" fmla="*/ 547687 h 923925"/>
              <a:gd name="connsiteX7" fmla="*/ 319087 w 347662"/>
              <a:gd name="connsiteY7" fmla="*/ 438150 h 923925"/>
              <a:gd name="connsiteX8" fmla="*/ 328612 w 347662"/>
              <a:gd name="connsiteY8" fmla="*/ 357187 h 923925"/>
              <a:gd name="connsiteX9" fmla="*/ 328612 w 347662"/>
              <a:gd name="connsiteY9" fmla="*/ 280987 h 923925"/>
              <a:gd name="connsiteX10" fmla="*/ 323850 w 347662"/>
              <a:gd name="connsiteY10" fmla="*/ 209550 h 923925"/>
              <a:gd name="connsiteX11" fmla="*/ 333375 w 347662"/>
              <a:gd name="connsiteY11" fmla="*/ 133350 h 923925"/>
              <a:gd name="connsiteX12" fmla="*/ 338137 w 347662"/>
              <a:gd name="connsiteY12" fmla="*/ 80962 h 923925"/>
              <a:gd name="connsiteX13" fmla="*/ 347662 w 347662"/>
              <a:gd name="connsiteY13"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7662" h="923925">
                <a:moveTo>
                  <a:pt x="0" y="923925"/>
                </a:moveTo>
                <a:cubicBezTo>
                  <a:pt x="32147" y="890984"/>
                  <a:pt x="64294" y="858044"/>
                  <a:pt x="85725" y="838200"/>
                </a:cubicBezTo>
                <a:cubicBezTo>
                  <a:pt x="107156" y="818356"/>
                  <a:pt x="111125" y="817562"/>
                  <a:pt x="128587" y="804862"/>
                </a:cubicBezTo>
                <a:cubicBezTo>
                  <a:pt x="146050" y="792162"/>
                  <a:pt x="175419" y="773906"/>
                  <a:pt x="190500" y="762000"/>
                </a:cubicBezTo>
                <a:cubicBezTo>
                  <a:pt x="205581" y="750094"/>
                  <a:pt x="206375" y="753269"/>
                  <a:pt x="219075" y="733425"/>
                </a:cubicBezTo>
                <a:cubicBezTo>
                  <a:pt x="231775" y="713581"/>
                  <a:pt x="254000" y="673893"/>
                  <a:pt x="266700" y="642937"/>
                </a:cubicBezTo>
                <a:cubicBezTo>
                  <a:pt x="279400" y="611981"/>
                  <a:pt x="286544" y="581818"/>
                  <a:pt x="295275" y="547687"/>
                </a:cubicBezTo>
                <a:cubicBezTo>
                  <a:pt x="304006" y="513556"/>
                  <a:pt x="313531" y="469900"/>
                  <a:pt x="319087" y="438150"/>
                </a:cubicBezTo>
                <a:cubicBezTo>
                  <a:pt x="324643" y="406400"/>
                  <a:pt x="327025" y="383381"/>
                  <a:pt x="328612" y="357187"/>
                </a:cubicBezTo>
                <a:cubicBezTo>
                  <a:pt x="330200" y="330993"/>
                  <a:pt x="329406" y="305593"/>
                  <a:pt x="328612" y="280987"/>
                </a:cubicBezTo>
                <a:cubicBezTo>
                  <a:pt x="327818" y="256381"/>
                  <a:pt x="323056" y="234156"/>
                  <a:pt x="323850" y="209550"/>
                </a:cubicBezTo>
                <a:cubicBezTo>
                  <a:pt x="324644" y="184944"/>
                  <a:pt x="330994" y="154781"/>
                  <a:pt x="333375" y="133350"/>
                </a:cubicBezTo>
                <a:cubicBezTo>
                  <a:pt x="335756" y="111919"/>
                  <a:pt x="335756" y="103187"/>
                  <a:pt x="338137" y="80962"/>
                </a:cubicBezTo>
                <a:cubicBezTo>
                  <a:pt x="340518" y="58737"/>
                  <a:pt x="344090" y="29368"/>
                  <a:pt x="347662"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7610475" y="3743325"/>
            <a:ext cx="862013" cy="342900"/>
          </a:xfrm>
          <a:custGeom>
            <a:avLst/>
            <a:gdLst>
              <a:gd name="connsiteX0" fmla="*/ 0 w 862013"/>
              <a:gd name="connsiteY0" fmla="*/ 0 h 342900"/>
              <a:gd name="connsiteX1" fmla="*/ 61913 w 862013"/>
              <a:gd name="connsiteY1" fmla="*/ 61913 h 342900"/>
              <a:gd name="connsiteX2" fmla="*/ 152400 w 862013"/>
              <a:gd name="connsiteY2" fmla="*/ 100013 h 342900"/>
              <a:gd name="connsiteX3" fmla="*/ 247650 w 862013"/>
              <a:gd name="connsiteY3" fmla="*/ 157163 h 342900"/>
              <a:gd name="connsiteX4" fmla="*/ 381000 w 862013"/>
              <a:gd name="connsiteY4" fmla="*/ 204788 h 342900"/>
              <a:gd name="connsiteX5" fmla="*/ 490538 w 862013"/>
              <a:gd name="connsiteY5" fmla="*/ 266700 h 342900"/>
              <a:gd name="connsiteX6" fmla="*/ 600075 w 862013"/>
              <a:gd name="connsiteY6" fmla="*/ 290513 h 342900"/>
              <a:gd name="connsiteX7" fmla="*/ 666750 w 862013"/>
              <a:gd name="connsiteY7" fmla="*/ 309563 h 342900"/>
              <a:gd name="connsiteX8" fmla="*/ 776288 w 862013"/>
              <a:gd name="connsiteY8" fmla="*/ 328613 h 342900"/>
              <a:gd name="connsiteX9" fmla="*/ 862013 w 862013"/>
              <a:gd name="connsiteY9" fmla="*/ 342900 h 342900"/>
              <a:gd name="connsiteX10" fmla="*/ 862013 w 862013"/>
              <a:gd name="connsiteY10" fmla="*/ 34290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2013" h="342900">
                <a:moveTo>
                  <a:pt x="0" y="0"/>
                </a:moveTo>
                <a:cubicBezTo>
                  <a:pt x="18256" y="22622"/>
                  <a:pt x="36513" y="45244"/>
                  <a:pt x="61913" y="61913"/>
                </a:cubicBezTo>
                <a:cubicBezTo>
                  <a:pt x="87313" y="78582"/>
                  <a:pt x="121444" y="84138"/>
                  <a:pt x="152400" y="100013"/>
                </a:cubicBezTo>
                <a:cubicBezTo>
                  <a:pt x="183356" y="115888"/>
                  <a:pt x="209550" y="139701"/>
                  <a:pt x="247650" y="157163"/>
                </a:cubicBezTo>
                <a:cubicBezTo>
                  <a:pt x="285750" y="174625"/>
                  <a:pt x="340519" y="186532"/>
                  <a:pt x="381000" y="204788"/>
                </a:cubicBezTo>
                <a:cubicBezTo>
                  <a:pt x="421481" y="223044"/>
                  <a:pt x="454026" y="252413"/>
                  <a:pt x="490538" y="266700"/>
                </a:cubicBezTo>
                <a:cubicBezTo>
                  <a:pt x="527050" y="280987"/>
                  <a:pt x="570706" y="283369"/>
                  <a:pt x="600075" y="290513"/>
                </a:cubicBezTo>
                <a:cubicBezTo>
                  <a:pt x="629444" y="297657"/>
                  <a:pt x="637381" y="303213"/>
                  <a:pt x="666750" y="309563"/>
                </a:cubicBezTo>
                <a:cubicBezTo>
                  <a:pt x="696119" y="315913"/>
                  <a:pt x="776288" y="328613"/>
                  <a:pt x="776288" y="328613"/>
                </a:cubicBezTo>
                <a:lnTo>
                  <a:pt x="862013" y="342900"/>
                </a:lnTo>
                <a:lnTo>
                  <a:pt x="862013" y="34290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8458200" y="3971330"/>
            <a:ext cx="2362200" cy="419695"/>
          </a:xfrm>
          <a:custGeom>
            <a:avLst/>
            <a:gdLst>
              <a:gd name="connsiteX0" fmla="*/ 0 w 2362200"/>
              <a:gd name="connsiteY0" fmla="*/ 105370 h 419695"/>
              <a:gd name="connsiteX1" fmla="*/ 85725 w 2362200"/>
              <a:gd name="connsiteY1" fmla="*/ 57745 h 419695"/>
              <a:gd name="connsiteX2" fmla="*/ 161925 w 2362200"/>
              <a:gd name="connsiteY2" fmla="*/ 43458 h 419695"/>
              <a:gd name="connsiteX3" fmla="*/ 242888 w 2362200"/>
              <a:gd name="connsiteY3" fmla="*/ 33933 h 419695"/>
              <a:gd name="connsiteX4" fmla="*/ 295275 w 2362200"/>
              <a:gd name="connsiteY4" fmla="*/ 29170 h 419695"/>
              <a:gd name="connsiteX5" fmla="*/ 357188 w 2362200"/>
              <a:gd name="connsiteY5" fmla="*/ 29170 h 419695"/>
              <a:gd name="connsiteX6" fmla="*/ 419100 w 2362200"/>
              <a:gd name="connsiteY6" fmla="*/ 29170 h 419695"/>
              <a:gd name="connsiteX7" fmla="*/ 452438 w 2362200"/>
              <a:gd name="connsiteY7" fmla="*/ 29170 h 419695"/>
              <a:gd name="connsiteX8" fmla="*/ 552450 w 2362200"/>
              <a:gd name="connsiteY8" fmla="*/ 10120 h 419695"/>
              <a:gd name="connsiteX9" fmla="*/ 604838 w 2362200"/>
              <a:gd name="connsiteY9" fmla="*/ 5358 h 419695"/>
              <a:gd name="connsiteX10" fmla="*/ 690563 w 2362200"/>
              <a:gd name="connsiteY10" fmla="*/ 595 h 419695"/>
              <a:gd name="connsiteX11" fmla="*/ 742950 w 2362200"/>
              <a:gd name="connsiteY11" fmla="*/ 595 h 419695"/>
              <a:gd name="connsiteX12" fmla="*/ 790575 w 2362200"/>
              <a:gd name="connsiteY12" fmla="*/ 5358 h 419695"/>
              <a:gd name="connsiteX13" fmla="*/ 866775 w 2362200"/>
              <a:gd name="connsiteY13" fmla="*/ 24408 h 419695"/>
              <a:gd name="connsiteX14" fmla="*/ 962025 w 2362200"/>
              <a:gd name="connsiteY14" fmla="*/ 57745 h 419695"/>
              <a:gd name="connsiteX15" fmla="*/ 1066800 w 2362200"/>
              <a:gd name="connsiteY15" fmla="*/ 95845 h 419695"/>
              <a:gd name="connsiteX16" fmla="*/ 1143000 w 2362200"/>
              <a:gd name="connsiteY16" fmla="*/ 119658 h 419695"/>
              <a:gd name="connsiteX17" fmla="*/ 1281113 w 2362200"/>
              <a:gd name="connsiteY17" fmla="*/ 167283 h 419695"/>
              <a:gd name="connsiteX18" fmla="*/ 1343025 w 2362200"/>
              <a:gd name="connsiteY18" fmla="*/ 181570 h 419695"/>
              <a:gd name="connsiteX19" fmla="*/ 1433513 w 2362200"/>
              <a:gd name="connsiteY19" fmla="*/ 195858 h 419695"/>
              <a:gd name="connsiteX20" fmla="*/ 1533525 w 2362200"/>
              <a:gd name="connsiteY20" fmla="*/ 219670 h 419695"/>
              <a:gd name="connsiteX21" fmla="*/ 1576388 w 2362200"/>
              <a:gd name="connsiteY21" fmla="*/ 243483 h 419695"/>
              <a:gd name="connsiteX22" fmla="*/ 1681163 w 2362200"/>
              <a:gd name="connsiteY22" fmla="*/ 281583 h 419695"/>
              <a:gd name="connsiteX23" fmla="*/ 1776413 w 2362200"/>
              <a:gd name="connsiteY23" fmla="*/ 295870 h 419695"/>
              <a:gd name="connsiteX24" fmla="*/ 1857375 w 2362200"/>
              <a:gd name="connsiteY24" fmla="*/ 310158 h 419695"/>
              <a:gd name="connsiteX25" fmla="*/ 1966913 w 2362200"/>
              <a:gd name="connsiteY25" fmla="*/ 333970 h 419695"/>
              <a:gd name="connsiteX26" fmla="*/ 2100263 w 2362200"/>
              <a:gd name="connsiteY26" fmla="*/ 367308 h 419695"/>
              <a:gd name="connsiteX27" fmla="*/ 2181225 w 2362200"/>
              <a:gd name="connsiteY27" fmla="*/ 376833 h 419695"/>
              <a:gd name="connsiteX28" fmla="*/ 2295525 w 2362200"/>
              <a:gd name="connsiteY28" fmla="*/ 400645 h 419695"/>
              <a:gd name="connsiteX29" fmla="*/ 2362200 w 2362200"/>
              <a:gd name="connsiteY29" fmla="*/ 419695 h 41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62200" h="419695">
                <a:moveTo>
                  <a:pt x="0" y="105370"/>
                </a:moveTo>
                <a:cubicBezTo>
                  <a:pt x="29368" y="86717"/>
                  <a:pt x="58737" y="68064"/>
                  <a:pt x="85725" y="57745"/>
                </a:cubicBezTo>
                <a:cubicBezTo>
                  <a:pt x="112713" y="47426"/>
                  <a:pt x="135731" y="47427"/>
                  <a:pt x="161925" y="43458"/>
                </a:cubicBezTo>
                <a:cubicBezTo>
                  <a:pt x="188119" y="39489"/>
                  <a:pt x="220663" y="36314"/>
                  <a:pt x="242888" y="33933"/>
                </a:cubicBezTo>
                <a:cubicBezTo>
                  <a:pt x="265113" y="31552"/>
                  <a:pt x="276225" y="29964"/>
                  <a:pt x="295275" y="29170"/>
                </a:cubicBezTo>
                <a:cubicBezTo>
                  <a:pt x="314325" y="28376"/>
                  <a:pt x="357188" y="29170"/>
                  <a:pt x="357188" y="29170"/>
                </a:cubicBezTo>
                <a:lnTo>
                  <a:pt x="419100" y="29170"/>
                </a:lnTo>
                <a:cubicBezTo>
                  <a:pt x="434975" y="29170"/>
                  <a:pt x="430213" y="32345"/>
                  <a:pt x="452438" y="29170"/>
                </a:cubicBezTo>
                <a:cubicBezTo>
                  <a:pt x="474663" y="25995"/>
                  <a:pt x="527050" y="14089"/>
                  <a:pt x="552450" y="10120"/>
                </a:cubicBezTo>
                <a:cubicBezTo>
                  <a:pt x="577850" y="6151"/>
                  <a:pt x="581819" y="6945"/>
                  <a:pt x="604838" y="5358"/>
                </a:cubicBezTo>
                <a:cubicBezTo>
                  <a:pt x="627857" y="3771"/>
                  <a:pt x="667544" y="1389"/>
                  <a:pt x="690563" y="595"/>
                </a:cubicBezTo>
                <a:cubicBezTo>
                  <a:pt x="713582" y="-199"/>
                  <a:pt x="726281" y="-199"/>
                  <a:pt x="742950" y="595"/>
                </a:cubicBezTo>
                <a:cubicBezTo>
                  <a:pt x="759619" y="1389"/>
                  <a:pt x="769937" y="1389"/>
                  <a:pt x="790575" y="5358"/>
                </a:cubicBezTo>
                <a:cubicBezTo>
                  <a:pt x="811213" y="9327"/>
                  <a:pt x="838200" y="15677"/>
                  <a:pt x="866775" y="24408"/>
                </a:cubicBezTo>
                <a:cubicBezTo>
                  <a:pt x="895350" y="33139"/>
                  <a:pt x="962025" y="57745"/>
                  <a:pt x="962025" y="57745"/>
                </a:cubicBezTo>
                <a:lnTo>
                  <a:pt x="1066800" y="95845"/>
                </a:lnTo>
                <a:cubicBezTo>
                  <a:pt x="1096962" y="106164"/>
                  <a:pt x="1107281" y="107752"/>
                  <a:pt x="1143000" y="119658"/>
                </a:cubicBezTo>
                <a:cubicBezTo>
                  <a:pt x="1178719" y="131564"/>
                  <a:pt x="1247776" y="156964"/>
                  <a:pt x="1281113" y="167283"/>
                </a:cubicBezTo>
                <a:cubicBezTo>
                  <a:pt x="1314450" y="177602"/>
                  <a:pt x="1317625" y="176808"/>
                  <a:pt x="1343025" y="181570"/>
                </a:cubicBezTo>
                <a:cubicBezTo>
                  <a:pt x="1368425" y="186332"/>
                  <a:pt x="1401763" y="189508"/>
                  <a:pt x="1433513" y="195858"/>
                </a:cubicBezTo>
                <a:cubicBezTo>
                  <a:pt x="1465263" y="202208"/>
                  <a:pt x="1509713" y="211733"/>
                  <a:pt x="1533525" y="219670"/>
                </a:cubicBezTo>
                <a:cubicBezTo>
                  <a:pt x="1557338" y="227608"/>
                  <a:pt x="1551782" y="233164"/>
                  <a:pt x="1576388" y="243483"/>
                </a:cubicBezTo>
                <a:cubicBezTo>
                  <a:pt x="1600994" y="253802"/>
                  <a:pt x="1647826" y="272852"/>
                  <a:pt x="1681163" y="281583"/>
                </a:cubicBezTo>
                <a:cubicBezTo>
                  <a:pt x="1714500" y="290314"/>
                  <a:pt x="1747044" y="291108"/>
                  <a:pt x="1776413" y="295870"/>
                </a:cubicBezTo>
                <a:cubicBezTo>
                  <a:pt x="1805782" y="300632"/>
                  <a:pt x="1825625" y="303808"/>
                  <a:pt x="1857375" y="310158"/>
                </a:cubicBezTo>
                <a:cubicBezTo>
                  <a:pt x="1889125" y="316508"/>
                  <a:pt x="1926432" y="324445"/>
                  <a:pt x="1966913" y="333970"/>
                </a:cubicBezTo>
                <a:cubicBezTo>
                  <a:pt x="2007394" y="343495"/>
                  <a:pt x="2064544" y="360164"/>
                  <a:pt x="2100263" y="367308"/>
                </a:cubicBezTo>
                <a:cubicBezTo>
                  <a:pt x="2135982" y="374452"/>
                  <a:pt x="2148681" y="371277"/>
                  <a:pt x="2181225" y="376833"/>
                </a:cubicBezTo>
                <a:cubicBezTo>
                  <a:pt x="2213769" y="382389"/>
                  <a:pt x="2265363" y="393501"/>
                  <a:pt x="2295525" y="400645"/>
                </a:cubicBezTo>
                <a:cubicBezTo>
                  <a:pt x="2325687" y="407789"/>
                  <a:pt x="2343943" y="413742"/>
                  <a:pt x="2362200" y="419695"/>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7986713" y="2347913"/>
            <a:ext cx="2767012" cy="280987"/>
          </a:xfrm>
          <a:custGeom>
            <a:avLst/>
            <a:gdLst>
              <a:gd name="connsiteX0" fmla="*/ 0 w 2767012"/>
              <a:gd name="connsiteY0" fmla="*/ 280987 h 280987"/>
              <a:gd name="connsiteX1" fmla="*/ 95250 w 2767012"/>
              <a:gd name="connsiteY1" fmla="*/ 271462 h 280987"/>
              <a:gd name="connsiteX2" fmla="*/ 166687 w 2767012"/>
              <a:gd name="connsiteY2" fmla="*/ 271462 h 280987"/>
              <a:gd name="connsiteX3" fmla="*/ 238125 w 2767012"/>
              <a:gd name="connsiteY3" fmla="*/ 266700 h 280987"/>
              <a:gd name="connsiteX4" fmla="*/ 300037 w 2767012"/>
              <a:gd name="connsiteY4" fmla="*/ 247650 h 280987"/>
              <a:gd name="connsiteX5" fmla="*/ 385762 w 2767012"/>
              <a:gd name="connsiteY5" fmla="*/ 228600 h 280987"/>
              <a:gd name="connsiteX6" fmla="*/ 442912 w 2767012"/>
              <a:gd name="connsiteY6" fmla="*/ 214312 h 280987"/>
              <a:gd name="connsiteX7" fmla="*/ 523875 w 2767012"/>
              <a:gd name="connsiteY7" fmla="*/ 200025 h 280987"/>
              <a:gd name="connsiteX8" fmla="*/ 595312 w 2767012"/>
              <a:gd name="connsiteY8" fmla="*/ 176212 h 280987"/>
              <a:gd name="connsiteX9" fmla="*/ 633412 w 2767012"/>
              <a:gd name="connsiteY9" fmla="*/ 157162 h 280987"/>
              <a:gd name="connsiteX10" fmla="*/ 704850 w 2767012"/>
              <a:gd name="connsiteY10" fmla="*/ 152400 h 280987"/>
              <a:gd name="connsiteX11" fmla="*/ 785812 w 2767012"/>
              <a:gd name="connsiteY11" fmla="*/ 152400 h 280987"/>
              <a:gd name="connsiteX12" fmla="*/ 842962 w 2767012"/>
              <a:gd name="connsiteY12" fmla="*/ 152400 h 280987"/>
              <a:gd name="connsiteX13" fmla="*/ 933450 w 2767012"/>
              <a:gd name="connsiteY13" fmla="*/ 152400 h 280987"/>
              <a:gd name="connsiteX14" fmla="*/ 1028700 w 2767012"/>
              <a:gd name="connsiteY14" fmla="*/ 161925 h 280987"/>
              <a:gd name="connsiteX15" fmla="*/ 1123950 w 2767012"/>
              <a:gd name="connsiteY15" fmla="*/ 180975 h 280987"/>
              <a:gd name="connsiteX16" fmla="*/ 1295400 w 2767012"/>
              <a:gd name="connsiteY16" fmla="*/ 171450 h 280987"/>
              <a:gd name="connsiteX17" fmla="*/ 1400175 w 2767012"/>
              <a:gd name="connsiteY17" fmla="*/ 157162 h 280987"/>
              <a:gd name="connsiteX18" fmla="*/ 1500187 w 2767012"/>
              <a:gd name="connsiteY18" fmla="*/ 133350 h 280987"/>
              <a:gd name="connsiteX19" fmla="*/ 1552575 w 2767012"/>
              <a:gd name="connsiteY19" fmla="*/ 138112 h 280987"/>
              <a:gd name="connsiteX20" fmla="*/ 1600200 w 2767012"/>
              <a:gd name="connsiteY20" fmla="*/ 138112 h 280987"/>
              <a:gd name="connsiteX21" fmla="*/ 1638300 w 2767012"/>
              <a:gd name="connsiteY21" fmla="*/ 138112 h 280987"/>
              <a:gd name="connsiteX22" fmla="*/ 1719262 w 2767012"/>
              <a:gd name="connsiteY22" fmla="*/ 138112 h 280987"/>
              <a:gd name="connsiteX23" fmla="*/ 1804987 w 2767012"/>
              <a:gd name="connsiteY23" fmla="*/ 138112 h 280987"/>
              <a:gd name="connsiteX24" fmla="*/ 1862137 w 2767012"/>
              <a:gd name="connsiteY24" fmla="*/ 138112 h 280987"/>
              <a:gd name="connsiteX25" fmla="*/ 1924050 w 2767012"/>
              <a:gd name="connsiteY25" fmla="*/ 138112 h 280987"/>
              <a:gd name="connsiteX26" fmla="*/ 2024062 w 2767012"/>
              <a:gd name="connsiteY26" fmla="*/ 114300 h 280987"/>
              <a:gd name="connsiteX27" fmla="*/ 2162175 w 2767012"/>
              <a:gd name="connsiteY27" fmla="*/ 80962 h 280987"/>
              <a:gd name="connsiteX28" fmla="*/ 2286000 w 2767012"/>
              <a:gd name="connsiteY28" fmla="*/ 61912 h 280987"/>
              <a:gd name="connsiteX29" fmla="*/ 2366962 w 2767012"/>
              <a:gd name="connsiteY29" fmla="*/ 52387 h 280987"/>
              <a:gd name="connsiteX30" fmla="*/ 2462212 w 2767012"/>
              <a:gd name="connsiteY30" fmla="*/ 38100 h 280987"/>
              <a:gd name="connsiteX31" fmla="*/ 2586037 w 2767012"/>
              <a:gd name="connsiteY31" fmla="*/ 38100 h 280987"/>
              <a:gd name="connsiteX32" fmla="*/ 2671762 w 2767012"/>
              <a:gd name="connsiteY32" fmla="*/ 23812 h 280987"/>
              <a:gd name="connsiteX33" fmla="*/ 2767012 w 2767012"/>
              <a:gd name="connsiteY33" fmla="*/ 0 h 28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767012" h="280987">
                <a:moveTo>
                  <a:pt x="0" y="280987"/>
                </a:moveTo>
                <a:cubicBezTo>
                  <a:pt x="33734" y="277018"/>
                  <a:pt x="67469" y="273049"/>
                  <a:pt x="95250" y="271462"/>
                </a:cubicBezTo>
                <a:cubicBezTo>
                  <a:pt x="123031" y="269875"/>
                  <a:pt x="142875" y="272256"/>
                  <a:pt x="166687" y="271462"/>
                </a:cubicBezTo>
                <a:cubicBezTo>
                  <a:pt x="190499" y="270668"/>
                  <a:pt x="215900" y="270669"/>
                  <a:pt x="238125" y="266700"/>
                </a:cubicBezTo>
                <a:cubicBezTo>
                  <a:pt x="260350" y="262731"/>
                  <a:pt x="275431" y="254000"/>
                  <a:pt x="300037" y="247650"/>
                </a:cubicBezTo>
                <a:cubicBezTo>
                  <a:pt x="324643" y="241300"/>
                  <a:pt x="361950" y="234156"/>
                  <a:pt x="385762" y="228600"/>
                </a:cubicBezTo>
                <a:cubicBezTo>
                  <a:pt x="409574" y="223044"/>
                  <a:pt x="419893" y="219074"/>
                  <a:pt x="442912" y="214312"/>
                </a:cubicBezTo>
                <a:cubicBezTo>
                  <a:pt x="465931" y="209549"/>
                  <a:pt x="498475" y="206375"/>
                  <a:pt x="523875" y="200025"/>
                </a:cubicBezTo>
                <a:cubicBezTo>
                  <a:pt x="549275" y="193675"/>
                  <a:pt x="577056" y="183356"/>
                  <a:pt x="595312" y="176212"/>
                </a:cubicBezTo>
                <a:cubicBezTo>
                  <a:pt x="613568" y="169068"/>
                  <a:pt x="615156" y="161131"/>
                  <a:pt x="633412" y="157162"/>
                </a:cubicBezTo>
                <a:cubicBezTo>
                  <a:pt x="651668" y="153193"/>
                  <a:pt x="679450" y="153194"/>
                  <a:pt x="704850" y="152400"/>
                </a:cubicBezTo>
                <a:cubicBezTo>
                  <a:pt x="730250" y="151606"/>
                  <a:pt x="785812" y="152400"/>
                  <a:pt x="785812" y="152400"/>
                </a:cubicBezTo>
                <a:lnTo>
                  <a:pt x="842962" y="152400"/>
                </a:lnTo>
                <a:cubicBezTo>
                  <a:pt x="867568" y="152400"/>
                  <a:pt x="902494" y="150812"/>
                  <a:pt x="933450" y="152400"/>
                </a:cubicBezTo>
                <a:cubicBezTo>
                  <a:pt x="964406" y="153987"/>
                  <a:pt x="996950" y="157163"/>
                  <a:pt x="1028700" y="161925"/>
                </a:cubicBezTo>
                <a:cubicBezTo>
                  <a:pt x="1060450" y="166687"/>
                  <a:pt x="1079500" y="179387"/>
                  <a:pt x="1123950" y="180975"/>
                </a:cubicBezTo>
                <a:cubicBezTo>
                  <a:pt x="1168400" y="182562"/>
                  <a:pt x="1249363" y="175419"/>
                  <a:pt x="1295400" y="171450"/>
                </a:cubicBezTo>
                <a:cubicBezTo>
                  <a:pt x="1341438" y="167481"/>
                  <a:pt x="1366044" y="163512"/>
                  <a:pt x="1400175" y="157162"/>
                </a:cubicBezTo>
                <a:cubicBezTo>
                  <a:pt x="1434306" y="150812"/>
                  <a:pt x="1474787" y="136525"/>
                  <a:pt x="1500187" y="133350"/>
                </a:cubicBezTo>
                <a:cubicBezTo>
                  <a:pt x="1525587" y="130175"/>
                  <a:pt x="1535906" y="137318"/>
                  <a:pt x="1552575" y="138112"/>
                </a:cubicBezTo>
                <a:cubicBezTo>
                  <a:pt x="1569244" y="138906"/>
                  <a:pt x="1600200" y="138112"/>
                  <a:pt x="1600200" y="138112"/>
                </a:cubicBezTo>
                <a:lnTo>
                  <a:pt x="1638300" y="138112"/>
                </a:lnTo>
                <a:lnTo>
                  <a:pt x="1719262" y="138112"/>
                </a:lnTo>
                <a:lnTo>
                  <a:pt x="1804987" y="138112"/>
                </a:lnTo>
                <a:lnTo>
                  <a:pt x="1862137" y="138112"/>
                </a:lnTo>
                <a:cubicBezTo>
                  <a:pt x="1881981" y="138112"/>
                  <a:pt x="1897063" y="142081"/>
                  <a:pt x="1924050" y="138112"/>
                </a:cubicBezTo>
                <a:cubicBezTo>
                  <a:pt x="1951038" y="134143"/>
                  <a:pt x="2024062" y="114300"/>
                  <a:pt x="2024062" y="114300"/>
                </a:cubicBezTo>
                <a:cubicBezTo>
                  <a:pt x="2063750" y="104775"/>
                  <a:pt x="2118519" y="89693"/>
                  <a:pt x="2162175" y="80962"/>
                </a:cubicBezTo>
                <a:cubicBezTo>
                  <a:pt x="2205831" y="72231"/>
                  <a:pt x="2251869" y="66674"/>
                  <a:pt x="2286000" y="61912"/>
                </a:cubicBezTo>
                <a:cubicBezTo>
                  <a:pt x="2320131" y="57150"/>
                  <a:pt x="2337593" y="56356"/>
                  <a:pt x="2366962" y="52387"/>
                </a:cubicBezTo>
                <a:cubicBezTo>
                  <a:pt x="2396331" y="48418"/>
                  <a:pt x="2425700" y="40481"/>
                  <a:pt x="2462212" y="38100"/>
                </a:cubicBezTo>
                <a:cubicBezTo>
                  <a:pt x="2498725" y="35719"/>
                  <a:pt x="2551112" y="40481"/>
                  <a:pt x="2586037" y="38100"/>
                </a:cubicBezTo>
                <a:cubicBezTo>
                  <a:pt x="2620962" y="35719"/>
                  <a:pt x="2641600" y="30162"/>
                  <a:pt x="2671762" y="23812"/>
                </a:cubicBezTo>
                <a:cubicBezTo>
                  <a:pt x="2701924" y="17462"/>
                  <a:pt x="2734468" y="8731"/>
                  <a:pt x="2767012"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10744200" y="2343150"/>
            <a:ext cx="235535" cy="2043113"/>
          </a:xfrm>
          <a:custGeom>
            <a:avLst/>
            <a:gdLst>
              <a:gd name="connsiteX0" fmla="*/ 0 w 235535"/>
              <a:gd name="connsiteY0" fmla="*/ 0 h 2043113"/>
              <a:gd name="connsiteX1" fmla="*/ 38100 w 235535"/>
              <a:gd name="connsiteY1" fmla="*/ 52388 h 2043113"/>
              <a:gd name="connsiteX2" fmla="*/ 76200 w 235535"/>
              <a:gd name="connsiteY2" fmla="*/ 85725 h 2043113"/>
              <a:gd name="connsiteX3" fmla="*/ 123825 w 235535"/>
              <a:gd name="connsiteY3" fmla="*/ 109538 h 2043113"/>
              <a:gd name="connsiteX4" fmla="*/ 157163 w 235535"/>
              <a:gd name="connsiteY4" fmla="*/ 142875 h 2043113"/>
              <a:gd name="connsiteX5" fmla="*/ 180975 w 235535"/>
              <a:gd name="connsiteY5" fmla="*/ 209550 h 2043113"/>
              <a:gd name="connsiteX6" fmla="*/ 195263 w 235535"/>
              <a:gd name="connsiteY6" fmla="*/ 271463 h 2043113"/>
              <a:gd name="connsiteX7" fmla="*/ 195263 w 235535"/>
              <a:gd name="connsiteY7" fmla="*/ 314325 h 2043113"/>
              <a:gd name="connsiteX8" fmla="*/ 185738 w 235535"/>
              <a:gd name="connsiteY8" fmla="*/ 471488 h 2043113"/>
              <a:gd name="connsiteX9" fmla="*/ 185738 w 235535"/>
              <a:gd name="connsiteY9" fmla="*/ 500063 h 2043113"/>
              <a:gd name="connsiteX10" fmla="*/ 176213 w 235535"/>
              <a:gd name="connsiteY10" fmla="*/ 666750 h 2043113"/>
              <a:gd name="connsiteX11" fmla="*/ 190500 w 235535"/>
              <a:gd name="connsiteY11" fmla="*/ 723900 h 2043113"/>
              <a:gd name="connsiteX12" fmla="*/ 190500 w 235535"/>
              <a:gd name="connsiteY12" fmla="*/ 857250 h 2043113"/>
              <a:gd name="connsiteX13" fmla="*/ 190500 w 235535"/>
              <a:gd name="connsiteY13" fmla="*/ 895350 h 2043113"/>
              <a:gd name="connsiteX14" fmla="*/ 209550 w 235535"/>
              <a:gd name="connsiteY14" fmla="*/ 947738 h 2043113"/>
              <a:gd name="connsiteX15" fmla="*/ 228600 w 235535"/>
              <a:gd name="connsiteY15" fmla="*/ 1047750 h 2043113"/>
              <a:gd name="connsiteX16" fmla="*/ 223838 w 235535"/>
              <a:gd name="connsiteY16" fmla="*/ 1157288 h 2043113"/>
              <a:gd name="connsiteX17" fmla="*/ 223838 w 235535"/>
              <a:gd name="connsiteY17" fmla="*/ 1233488 h 2043113"/>
              <a:gd name="connsiteX18" fmla="*/ 233363 w 235535"/>
              <a:gd name="connsiteY18" fmla="*/ 1300163 h 2043113"/>
              <a:gd name="connsiteX19" fmla="*/ 233363 w 235535"/>
              <a:gd name="connsiteY19" fmla="*/ 1390650 h 2043113"/>
              <a:gd name="connsiteX20" fmla="*/ 209550 w 235535"/>
              <a:gd name="connsiteY20" fmla="*/ 1533525 h 2043113"/>
              <a:gd name="connsiteX21" fmla="*/ 176213 w 235535"/>
              <a:gd name="connsiteY21" fmla="*/ 1666875 h 2043113"/>
              <a:gd name="connsiteX22" fmla="*/ 152400 w 235535"/>
              <a:gd name="connsiteY22" fmla="*/ 1738313 h 2043113"/>
              <a:gd name="connsiteX23" fmla="*/ 133350 w 235535"/>
              <a:gd name="connsiteY23" fmla="*/ 1824038 h 2043113"/>
              <a:gd name="connsiteX24" fmla="*/ 119063 w 235535"/>
              <a:gd name="connsiteY24" fmla="*/ 1909763 h 2043113"/>
              <a:gd name="connsiteX25" fmla="*/ 76200 w 235535"/>
              <a:gd name="connsiteY25" fmla="*/ 2043113 h 20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5535" h="2043113">
                <a:moveTo>
                  <a:pt x="0" y="0"/>
                </a:moveTo>
                <a:cubicBezTo>
                  <a:pt x="12700" y="19050"/>
                  <a:pt x="25400" y="38101"/>
                  <a:pt x="38100" y="52388"/>
                </a:cubicBezTo>
                <a:cubicBezTo>
                  <a:pt x="50800" y="66676"/>
                  <a:pt x="61913" y="76200"/>
                  <a:pt x="76200" y="85725"/>
                </a:cubicBezTo>
                <a:cubicBezTo>
                  <a:pt x="90487" y="95250"/>
                  <a:pt x="110331" y="100013"/>
                  <a:pt x="123825" y="109538"/>
                </a:cubicBezTo>
                <a:cubicBezTo>
                  <a:pt x="137319" y="119063"/>
                  <a:pt x="147638" y="126206"/>
                  <a:pt x="157163" y="142875"/>
                </a:cubicBezTo>
                <a:cubicBezTo>
                  <a:pt x="166688" y="159544"/>
                  <a:pt x="174625" y="188119"/>
                  <a:pt x="180975" y="209550"/>
                </a:cubicBezTo>
                <a:cubicBezTo>
                  <a:pt x="187325" y="230981"/>
                  <a:pt x="192882" y="254001"/>
                  <a:pt x="195263" y="271463"/>
                </a:cubicBezTo>
                <a:cubicBezTo>
                  <a:pt x="197644" y="288925"/>
                  <a:pt x="196850" y="280988"/>
                  <a:pt x="195263" y="314325"/>
                </a:cubicBezTo>
                <a:cubicBezTo>
                  <a:pt x="193676" y="347662"/>
                  <a:pt x="187326" y="440532"/>
                  <a:pt x="185738" y="471488"/>
                </a:cubicBezTo>
                <a:cubicBezTo>
                  <a:pt x="184151" y="502444"/>
                  <a:pt x="187326" y="467519"/>
                  <a:pt x="185738" y="500063"/>
                </a:cubicBezTo>
                <a:cubicBezTo>
                  <a:pt x="184151" y="532607"/>
                  <a:pt x="175419" y="629444"/>
                  <a:pt x="176213" y="666750"/>
                </a:cubicBezTo>
                <a:cubicBezTo>
                  <a:pt x="177007" y="704056"/>
                  <a:pt x="188119" y="692150"/>
                  <a:pt x="190500" y="723900"/>
                </a:cubicBezTo>
                <a:cubicBezTo>
                  <a:pt x="192881" y="755650"/>
                  <a:pt x="190500" y="857250"/>
                  <a:pt x="190500" y="857250"/>
                </a:cubicBezTo>
                <a:cubicBezTo>
                  <a:pt x="190500" y="885825"/>
                  <a:pt x="187325" y="880269"/>
                  <a:pt x="190500" y="895350"/>
                </a:cubicBezTo>
                <a:cubicBezTo>
                  <a:pt x="193675" y="910431"/>
                  <a:pt x="203200" y="922338"/>
                  <a:pt x="209550" y="947738"/>
                </a:cubicBezTo>
                <a:cubicBezTo>
                  <a:pt x="215900" y="973138"/>
                  <a:pt x="226219" y="1012825"/>
                  <a:pt x="228600" y="1047750"/>
                </a:cubicBezTo>
                <a:cubicBezTo>
                  <a:pt x="230981" y="1082675"/>
                  <a:pt x="224632" y="1126332"/>
                  <a:pt x="223838" y="1157288"/>
                </a:cubicBezTo>
                <a:cubicBezTo>
                  <a:pt x="223044" y="1188244"/>
                  <a:pt x="222250" y="1209675"/>
                  <a:pt x="223838" y="1233488"/>
                </a:cubicBezTo>
                <a:cubicBezTo>
                  <a:pt x="225426" y="1257301"/>
                  <a:pt x="231776" y="1273969"/>
                  <a:pt x="233363" y="1300163"/>
                </a:cubicBezTo>
                <a:cubicBezTo>
                  <a:pt x="234951" y="1326357"/>
                  <a:pt x="237332" y="1351757"/>
                  <a:pt x="233363" y="1390650"/>
                </a:cubicBezTo>
                <a:cubicBezTo>
                  <a:pt x="229394" y="1429543"/>
                  <a:pt x="219075" y="1487488"/>
                  <a:pt x="209550" y="1533525"/>
                </a:cubicBezTo>
                <a:cubicBezTo>
                  <a:pt x="200025" y="1579563"/>
                  <a:pt x="185738" y="1632744"/>
                  <a:pt x="176213" y="1666875"/>
                </a:cubicBezTo>
                <a:cubicBezTo>
                  <a:pt x="166688" y="1701006"/>
                  <a:pt x="159544" y="1712119"/>
                  <a:pt x="152400" y="1738313"/>
                </a:cubicBezTo>
                <a:cubicBezTo>
                  <a:pt x="145256" y="1764507"/>
                  <a:pt x="138906" y="1795463"/>
                  <a:pt x="133350" y="1824038"/>
                </a:cubicBezTo>
                <a:cubicBezTo>
                  <a:pt x="127794" y="1852613"/>
                  <a:pt x="128588" y="1873251"/>
                  <a:pt x="119063" y="1909763"/>
                </a:cubicBezTo>
                <a:cubicBezTo>
                  <a:pt x="109538" y="1946275"/>
                  <a:pt x="92869" y="1994694"/>
                  <a:pt x="76200" y="2043113"/>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a:grpSpLocks noChangeAspect="1"/>
          </p:cNvGrpSpPr>
          <p:nvPr/>
        </p:nvGrpSpPr>
        <p:grpSpPr>
          <a:xfrm>
            <a:off x="7271062" y="3484358"/>
            <a:ext cx="199923" cy="184560"/>
            <a:chOff x="4883499" y="1738365"/>
            <a:chExt cx="816359" cy="753626"/>
          </a:xfrm>
        </p:grpSpPr>
        <p:sp>
          <p:nvSpPr>
            <p:cNvPr id="33" name="Oval 32"/>
            <p:cNvSpPr/>
            <p:nvPr/>
          </p:nvSpPr>
          <p:spPr>
            <a:xfrm>
              <a:off x="4883499" y="1738365"/>
              <a:ext cx="816359" cy="75362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5295900" y="2121694"/>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rot="10800000">
              <a:off x="4891628" y="1750847"/>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a:grpSpLocks noChangeAspect="1"/>
          </p:cNvGrpSpPr>
          <p:nvPr/>
        </p:nvGrpSpPr>
        <p:grpSpPr>
          <a:xfrm>
            <a:off x="4792980" y="1197532"/>
            <a:ext cx="415551" cy="383618"/>
            <a:chOff x="4883499" y="1738365"/>
            <a:chExt cx="816359" cy="753626"/>
          </a:xfrm>
        </p:grpSpPr>
        <p:sp>
          <p:nvSpPr>
            <p:cNvPr id="37" name="Oval 36"/>
            <p:cNvSpPr/>
            <p:nvPr/>
          </p:nvSpPr>
          <p:spPr>
            <a:xfrm>
              <a:off x="4883499" y="1738365"/>
              <a:ext cx="816359" cy="75362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5295900" y="2121694"/>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rot="10800000">
              <a:off x="4891628" y="1750847"/>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p:cNvSpPr txBox="1"/>
          <p:nvPr/>
        </p:nvSpPr>
        <p:spPr>
          <a:xfrm>
            <a:off x="5270035" y="1208781"/>
            <a:ext cx="2837636" cy="369332"/>
          </a:xfrm>
          <a:prstGeom prst="rect">
            <a:avLst/>
          </a:prstGeom>
          <a:solidFill>
            <a:schemeClr val="bg1"/>
          </a:solidFill>
        </p:spPr>
        <p:txBody>
          <a:bodyPr wrap="none" rtlCol="0">
            <a:spAutoFit/>
          </a:bodyPr>
          <a:lstStyle/>
          <a:p>
            <a:r>
              <a:rPr lang="en-US" dirty="0"/>
              <a:t>Gauging station (pour point)</a:t>
            </a:r>
          </a:p>
        </p:txBody>
      </p:sp>
      <p:sp>
        <p:nvSpPr>
          <p:cNvPr id="41" name="Freeform 40"/>
          <p:cNvSpPr/>
          <p:nvPr/>
        </p:nvSpPr>
        <p:spPr>
          <a:xfrm>
            <a:off x="7439025" y="2624138"/>
            <a:ext cx="538163" cy="866775"/>
          </a:xfrm>
          <a:custGeom>
            <a:avLst/>
            <a:gdLst>
              <a:gd name="connsiteX0" fmla="*/ 0 w 538163"/>
              <a:gd name="connsiteY0" fmla="*/ 866775 h 866775"/>
              <a:gd name="connsiteX1" fmla="*/ 90488 w 538163"/>
              <a:gd name="connsiteY1" fmla="*/ 738187 h 866775"/>
              <a:gd name="connsiteX2" fmla="*/ 138113 w 538163"/>
              <a:gd name="connsiteY2" fmla="*/ 681037 h 866775"/>
              <a:gd name="connsiteX3" fmla="*/ 185738 w 538163"/>
              <a:gd name="connsiteY3" fmla="*/ 600075 h 866775"/>
              <a:gd name="connsiteX4" fmla="*/ 238125 w 538163"/>
              <a:gd name="connsiteY4" fmla="*/ 514350 h 866775"/>
              <a:gd name="connsiteX5" fmla="*/ 300038 w 538163"/>
              <a:gd name="connsiteY5" fmla="*/ 404812 h 866775"/>
              <a:gd name="connsiteX6" fmla="*/ 347663 w 538163"/>
              <a:gd name="connsiteY6" fmla="*/ 347662 h 866775"/>
              <a:gd name="connsiteX7" fmla="*/ 395288 w 538163"/>
              <a:gd name="connsiteY7" fmla="*/ 285750 h 866775"/>
              <a:gd name="connsiteX8" fmla="*/ 457200 w 538163"/>
              <a:gd name="connsiteY8" fmla="*/ 204787 h 866775"/>
              <a:gd name="connsiteX9" fmla="*/ 500063 w 538163"/>
              <a:gd name="connsiteY9" fmla="*/ 119062 h 866775"/>
              <a:gd name="connsiteX10" fmla="*/ 538163 w 538163"/>
              <a:gd name="connsiteY10" fmla="*/ 0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8163" h="866775">
                <a:moveTo>
                  <a:pt x="0" y="866775"/>
                </a:moveTo>
                <a:cubicBezTo>
                  <a:pt x="33734" y="817959"/>
                  <a:pt x="67469" y="769143"/>
                  <a:pt x="90488" y="738187"/>
                </a:cubicBezTo>
                <a:cubicBezTo>
                  <a:pt x="113507" y="707231"/>
                  <a:pt x="122238" y="704055"/>
                  <a:pt x="138113" y="681037"/>
                </a:cubicBezTo>
                <a:cubicBezTo>
                  <a:pt x="153988" y="658019"/>
                  <a:pt x="169069" y="627856"/>
                  <a:pt x="185738" y="600075"/>
                </a:cubicBezTo>
                <a:cubicBezTo>
                  <a:pt x="202407" y="572294"/>
                  <a:pt x="219075" y="546894"/>
                  <a:pt x="238125" y="514350"/>
                </a:cubicBezTo>
                <a:cubicBezTo>
                  <a:pt x="257175" y="481806"/>
                  <a:pt x="281782" y="432593"/>
                  <a:pt x="300038" y="404812"/>
                </a:cubicBezTo>
                <a:cubicBezTo>
                  <a:pt x="318294" y="377031"/>
                  <a:pt x="331788" y="367506"/>
                  <a:pt x="347663" y="347662"/>
                </a:cubicBezTo>
                <a:cubicBezTo>
                  <a:pt x="363538" y="327818"/>
                  <a:pt x="395288" y="285750"/>
                  <a:pt x="395288" y="285750"/>
                </a:cubicBezTo>
                <a:cubicBezTo>
                  <a:pt x="413544" y="261937"/>
                  <a:pt x="439738" y="232568"/>
                  <a:pt x="457200" y="204787"/>
                </a:cubicBezTo>
                <a:cubicBezTo>
                  <a:pt x="474662" y="177006"/>
                  <a:pt x="486569" y="153193"/>
                  <a:pt x="500063" y="119062"/>
                </a:cubicBezTo>
                <a:cubicBezTo>
                  <a:pt x="513557" y="84931"/>
                  <a:pt x="525860" y="42465"/>
                  <a:pt x="538163"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7290472" y="3686175"/>
            <a:ext cx="472403" cy="1928813"/>
          </a:xfrm>
          <a:custGeom>
            <a:avLst/>
            <a:gdLst>
              <a:gd name="connsiteX0" fmla="*/ 58066 w 472403"/>
              <a:gd name="connsiteY0" fmla="*/ 0 h 1928813"/>
              <a:gd name="connsiteX1" fmla="*/ 5678 w 472403"/>
              <a:gd name="connsiteY1" fmla="*/ 152400 h 1928813"/>
              <a:gd name="connsiteX2" fmla="*/ 916 w 472403"/>
              <a:gd name="connsiteY2" fmla="*/ 309563 h 1928813"/>
              <a:gd name="connsiteX3" fmla="*/ 916 w 472403"/>
              <a:gd name="connsiteY3" fmla="*/ 361950 h 1928813"/>
              <a:gd name="connsiteX4" fmla="*/ 10441 w 472403"/>
              <a:gd name="connsiteY4" fmla="*/ 457200 h 1928813"/>
              <a:gd name="connsiteX5" fmla="*/ 48541 w 472403"/>
              <a:gd name="connsiteY5" fmla="*/ 542925 h 1928813"/>
              <a:gd name="connsiteX6" fmla="*/ 86641 w 472403"/>
              <a:gd name="connsiteY6" fmla="*/ 623888 h 1928813"/>
              <a:gd name="connsiteX7" fmla="*/ 86641 w 472403"/>
              <a:gd name="connsiteY7" fmla="*/ 628650 h 1928813"/>
              <a:gd name="connsiteX8" fmla="*/ 110453 w 472403"/>
              <a:gd name="connsiteY8" fmla="*/ 752475 h 1928813"/>
              <a:gd name="connsiteX9" fmla="*/ 105691 w 472403"/>
              <a:gd name="connsiteY9" fmla="*/ 828675 h 1928813"/>
              <a:gd name="connsiteX10" fmla="*/ 115216 w 472403"/>
              <a:gd name="connsiteY10" fmla="*/ 900113 h 1928813"/>
              <a:gd name="connsiteX11" fmla="*/ 143791 w 472403"/>
              <a:gd name="connsiteY11" fmla="*/ 981075 h 1928813"/>
              <a:gd name="connsiteX12" fmla="*/ 191416 w 472403"/>
              <a:gd name="connsiteY12" fmla="*/ 1090613 h 1928813"/>
              <a:gd name="connsiteX13" fmla="*/ 205703 w 472403"/>
              <a:gd name="connsiteY13" fmla="*/ 1209675 h 1928813"/>
              <a:gd name="connsiteX14" fmla="*/ 258091 w 472403"/>
              <a:gd name="connsiteY14" fmla="*/ 1304925 h 1928813"/>
              <a:gd name="connsiteX15" fmla="*/ 310478 w 472403"/>
              <a:gd name="connsiteY15" fmla="*/ 1419225 h 1928813"/>
              <a:gd name="connsiteX16" fmla="*/ 372391 w 472403"/>
              <a:gd name="connsiteY16" fmla="*/ 1500188 h 1928813"/>
              <a:gd name="connsiteX17" fmla="*/ 381916 w 472403"/>
              <a:gd name="connsiteY17" fmla="*/ 1581150 h 1928813"/>
              <a:gd name="connsiteX18" fmla="*/ 439066 w 472403"/>
              <a:gd name="connsiteY18" fmla="*/ 1762125 h 1928813"/>
              <a:gd name="connsiteX19" fmla="*/ 453353 w 472403"/>
              <a:gd name="connsiteY19" fmla="*/ 1828800 h 1928813"/>
              <a:gd name="connsiteX20" fmla="*/ 472403 w 472403"/>
              <a:gd name="connsiteY20" fmla="*/ 1928813 h 192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2403" h="1928813">
                <a:moveTo>
                  <a:pt x="58066" y="0"/>
                </a:moveTo>
                <a:cubicBezTo>
                  <a:pt x="36634" y="50403"/>
                  <a:pt x="15203" y="100806"/>
                  <a:pt x="5678" y="152400"/>
                </a:cubicBezTo>
                <a:cubicBezTo>
                  <a:pt x="-3847" y="203994"/>
                  <a:pt x="1710" y="274638"/>
                  <a:pt x="916" y="309563"/>
                </a:cubicBezTo>
                <a:cubicBezTo>
                  <a:pt x="122" y="344488"/>
                  <a:pt x="-671" y="337344"/>
                  <a:pt x="916" y="361950"/>
                </a:cubicBezTo>
                <a:cubicBezTo>
                  <a:pt x="2503" y="386556"/>
                  <a:pt x="2503" y="427037"/>
                  <a:pt x="10441" y="457200"/>
                </a:cubicBezTo>
                <a:cubicBezTo>
                  <a:pt x="18379" y="487363"/>
                  <a:pt x="35841" y="515144"/>
                  <a:pt x="48541" y="542925"/>
                </a:cubicBezTo>
                <a:cubicBezTo>
                  <a:pt x="61241" y="570706"/>
                  <a:pt x="80291" y="609600"/>
                  <a:pt x="86641" y="623888"/>
                </a:cubicBezTo>
                <a:cubicBezTo>
                  <a:pt x="92991" y="638176"/>
                  <a:pt x="82672" y="607219"/>
                  <a:pt x="86641" y="628650"/>
                </a:cubicBezTo>
                <a:cubicBezTo>
                  <a:pt x="90610" y="650081"/>
                  <a:pt x="107278" y="719138"/>
                  <a:pt x="110453" y="752475"/>
                </a:cubicBezTo>
                <a:cubicBezTo>
                  <a:pt x="113628" y="785812"/>
                  <a:pt x="104897" y="804069"/>
                  <a:pt x="105691" y="828675"/>
                </a:cubicBezTo>
                <a:cubicBezTo>
                  <a:pt x="106485" y="853281"/>
                  <a:pt x="108866" y="874713"/>
                  <a:pt x="115216" y="900113"/>
                </a:cubicBezTo>
                <a:cubicBezTo>
                  <a:pt x="121566" y="925513"/>
                  <a:pt x="131091" y="949325"/>
                  <a:pt x="143791" y="981075"/>
                </a:cubicBezTo>
                <a:cubicBezTo>
                  <a:pt x="156491" y="1012825"/>
                  <a:pt x="181097" y="1052513"/>
                  <a:pt x="191416" y="1090613"/>
                </a:cubicBezTo>
                <a:cubicBezTo>
                  <a:pt x="201735" y="1128713"/>
                  <a:pt x="194591" y="1173956"/>
                  <a:pt x="205703" y="1209675"/>
                </a:cubicBezTo>
                <a:cubicBezTo>
                  <a:pt x="216816" y="1245394"/>
                  <a:pt x="240629" y="1270000"/>
                  <a:pt x="258091" y="1304925"/>
                </a:cubicBezTo>
                <a:cubicBezTo>
                  <a:pt x="275554" y="1339850"/>
                  <a:pt x="291428" y="1386681"/>
                  <a:pt x="310478" y="1419225"/>
                </a:cubicBezTo>
                <a:cubicBezTo>
                  <a:pt x="329528" y="1451769"/>
                  <a:pt x="360485" y="1473201"/>
                  <a:pt x="372391" y="1500188"/>
                </a:cubicBezTo>
                <a:cubicBezTo>
                  <a:pt x="384297" y="1527175"/>
                  <a:pt x="370804" y="1537494"/>
                  <a:pt x="381916" y="1581150"/>
                </a:cubicBezTo>
                <a:cubicBezTo>
                  <a:pt x="393028" y="1624806"/>
                  <a:pt x="427160" y="1720850"/>
                  <a:pt x="439066" y="1762125"/>
                </a:cubicBezTo>
                <a:cubicBezTo>
                  <a:pt x="450972" y="1803400"/>
                  <a:pt x="447797" y="1801019"/>
                  <a:pt x="453353" y="1828800"/>
                </a:cubicBezTo>
                <a:cubicBezTo>
                  <a:pt x="458909" y="1856581"/>
                  <a:pt x="465656" y="1892697"/>
                  <a:pt x="472403" y="1928813"/>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7758113" y="5605463"/>
            <a:ext cx="2571750" cy="828675"/>
          </a:xfrm>
          <a:custGeom>
            <a:avLst/>
            <a:gdLst>
              <a:gd name="connsiteX0" fmla="*/ 0 w 2571750"/>
              <a:gd name="connsiteY0" fmla="*/ 0 h 828675"/>
              <a:gd name="connsiteX1" fmla="*/ 109537 w 2571750"/>
              <a:gd name="connsiteY1" fmla="*/ 14287 h 828675"/>
              <a:gd name="connsiteX2" fmla="*/ 219075 w 2571750"/>
              <a:gd name="connsiteY2" fmla="*/ 38100 h 828675"/>
              <a:gd name="connsiteX3" fmla="*/ 328612 w 2571750"/>
              <a:gd name="connsiteY3" fmla="*/ 47625 h 828675"/>
              <a:gd name="connsiteX4" fmla="*/ 447675 w 2571750"/>
              <a:gd name="connsiteY4" fmla="*/ 80962 h 828675"/>
              <a:gd name="connsiteX5" fmla="*/ 542925 w 2571750"/>
              <a:gd name="connsiteY5" fmla="*/ 147637 h 828675"/>
              <a:gd name="connsiteX6" fmla="*/ 614362 w 2571750"/>
              <a:gd name="connsiteY6" fmla="*/ 214312 h 828675"/>
              <a:gd name="connsiteX7" fmla="*/ 681037 w 2571750"/>
              <a:gd name="connsiteY7" fmla="*/ 309562 h 828675"/>
              <a:gd name="connsiteX8" fmla="*/ 733425 w 2571750"/>
              <a:gd name="connsiteY8" fmla="*/ 376237 h 828675"/>
              <a:gd name="connsiteX9" fmla="*/ 776287 w 2571750"/>
              <a:gd name="connsiteY9" fmla="*/ 404812 h 828675"/>
              <a:gd name="connsiteX10" fmla="*/ 857250 w 2571750"/>
              <a:gd name="connsiteY10" fmla="*/ 433387 h 828675"/>
              <a:gd name="connsiteX11" fmla="*/ 966787 w 2571750"/>
              <a:gd name="connsiteY11" fmla="*/ 447675 h 828675"/>
              <a:gd name="connsiteX12" fmla="*/ 1023937 w 2571750"/>
              <a:gd name="connsiteY12" fmla="*/ 457200 h 828675"/>
              <a:gd name="connsiteX13" fmla="*/ 1109662 w 2571750"/>
              <a:gd name="connsiteY13" fmla="*/ 481012 h 828675"/>
              <a:gd name="connsiteX14" fmla="*/ 1223962 w 2571750"/>
              <a:gd name="connsiteY14" fmla="*/ 495300 h 828675"/>
              <a:gd name="connsiteX15" fmla="*/ 1295400 w 2571750"/>
              <a:gd name="connsiteY15" fmla="*/ 504825 h 828675"/>
              <a:gd name="connsiteX16" fmla="*/ 1376362 w 2571750"/>
              <a:gd name="connsiteY16" fmla="*/ 514350 h 828675"/>
              <a:gd name="connsiteX17" fmla="*/ 1447800 w 2571750"/>
              <a:gd name="connsiteY17" fmla="*/ 547687 h 828675"/>
              <a:gd name="connsiteX18" fmla="*/ 1571625 w 2571750"/>
              <a:gd name="connsiteY18" fmla="*/ 552450 h 828675"/>
              <a:gd name="connsiteX19" fmla="*/ 1619250 w 2571750"/>
              <a:gd name="connsiteY19" fmla="*/ 557212 h 828675"/>
              <a:gd name="connsiteX20" fmla="*/ 1695450 w 2571750"/>
              <a:gd name="connsiteY20" fmla="*/ 576262 h 828675"/>
              <a:gd name="connsiteX21" fmla="*/ 1814512 w 2571750"/>
              <a:gd name="connsiteY21" fmla="*/ 600075 h 828675"/>
              <a:gd name="connsiteX22" fmla="*/ 1890712 w 2571750"/>
              <a:gd name="connsiteY22" fmla="*/ 619125 h 828675"/>
              <a:gd name="connsiteX23" fmla="*/ 1981200 w 2571750"/>
              <a:gd name="connsiteY23" fmla="*/ 666750 h 828675"/>
              <a:gd name="connsiteX24" fmla="*/ 2057400 w 2571750"/>
              <a:gd name="connsiteY24" fmla="*/ 676275 h 828675"/>
              <a:gd name="connsiteX25" fmla="*/ 2233612 w 2571750"/>
              <a:gd name="connsiteY25" fmla="*/ 738187 h 828675"/>
              <a:gd name="connsiteX26" fmla="*/ 2286000 w 2571750"/>
              <a:gd name="connsiteY26" fmla="*/ 752475 h 828675"/>
              <a:gd name="connsiteX27" fmla="*/ 2371725 w 2571750"/>
              <a:gd name="connsiteY27" fmla="*/ 781050 h 828675"/>
              <a:gd name="connsiteX28" fmla="*/ 2476500 w 2571750"/>
              <a:gd name="connsiteY28" fmla="*/ 814387 h 828675"/>
              <a:gd name="connsiteX29" fmla="*/ 2571750 w 2571750"/>
              <a:gd name="connsiteY29" fmla="*/ 828675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71750" h="828675">
                <a:moveTo>
                  <a:pt x="0" y="0"/>
                </a:moveTo>
                <a:cubicBezTo>
                  <a:pt x="36512" y="3968"/>
                  <a:pt x="73025" y="7937"/>
                  <a:pt x="109537" y="14287"/>
                </a:cubicBezTo>
                <a:cubicBezTo>
                  <a:pt x="146049" y="20637"/>
                  <a:pt x="182563" y="32544"/>
                  <a:pt x="219075" y="38100"/>
                </a:cubicBezTo>
                <a:cubicBezTo>
                  <a:pt x="255587" y="43656"/>
                  <a:pt x="290512" y="40481"/>
                  <a:pt x="328612" y="47625"/>
                </a:cubicBezTo>
                <a:cubicBezTo>
                  <a:pt x="366712" y="54769"/>
                  <a:pt x="411956" y="64293"/>
                  <a:pt x="447675" y="80962"/>
                </a:cubicBezTo>
                <a:cubicBezTo>
                  <a:pt x="483394" y="97631"/>
                  <a:pt x="515144" y="125412"/>
                  <a:pt x="542925" y="147637"/>
                </a:cubicBezTo>
                <a:cubicBezTo>
                  <a:pt x="570706" y="169862"/>
                  <a:pt x="591343" y="187325"/>
                  <a:pt x="614362" y="214312"/>
                </a:cubicBezTo>
                <a:cubicBezTo>
                  <a:pt x="637381" y="241300"/>
                  <a:pt x="661193" y="282575"/>
                  <a:pt x="681037" y="309562"/>
                </a:cubicBezTo>
                <a:cubicBezTo>
                  <a:pt x="700881" y="336549"/>
                  <a:pt x="717550" y="360362"/>
                  <a:pt x="733425" y="376237"/>
                </a:cubicBezTo>
                <a:cubicBezTo>
                  <a:pt x="749300" y="392112"/>
                  <a:pt x="755650" y="395287"/>
                  <a:pt x="776287" y="404812"/>
                </a:cubicBezTo>
                <a:cubicBezTo>
                  <a:pt x="796924" y="414337"/>
                  <a:pt x="825500" y="426243"/>
                  <a:pt x="857250" y="433387"/>
                </a:cubicBezTo>
                <a:cubicBezTo>
                  <a:pt x="889000" y="440531"/>
                  <a:pt x="939006" y="443706"/>
                  <a:pt x="966787" y="447675"/>
                </a:cubicBezTo>
                <a:cubicBezTo>
                  <a:pt x="994568" y="451644"/>
                  <a:pt x="1000125" y="451644"/>
                  <a:pt x="1023937" y="457200"/>
                </a:cubicBezTo>
                <a:cubicBezTo>
                  <a:pt x="1047749" y="462756"/>
                  <a:pt x="1076325" y="474662"/>
                  <a:pt x="1109662" y="481012"/>
                </a:cubicBezTo>
                <a:cubicBezTo>
                  <a:pt x="1143000" y="487362"/>
                  <a:pt x="1223962" y="495300"/>
                  <a:pt x="1223962" y="495300"/>
                </a:cubicBezTo>
                <a:lnTo>
                  <a:pt x="1295400" y="504825"/>
                </a:lnTo>
                <a:cubicBezTo>
                  <a:pt x="1320800" y="508000"/>
                  <a:pt x="1350962" y="507206"/>
                  <a:pt x="1376362" y="514350"/>
                </a:cubicBezTo>
                <a:cubicBezTo>
                  <a:pt x="1401762" y="521494"/>
                  <a:pt x="1415256" y="541337"/>
                  <a:pt x="1447800" y="547687"/>
                </a:cubicBezTo>
                <a:cubicBezTo>
                  <a:pt x="1480344" y="554037"/>
                  <a:pt x="1543050" y="550863"/>
                  <a:pt x="1571625" y="552450"/>
                </a:cubicBezTo>
                <a:cubicBezTo>
                  <a:pt x="1600200" y="554038"/>
                  <a:pt x="1598613" y="553243"/>
                  <a:pt x="1619250" y="557212"/>
                </a:cubicBezTo>
                <a:cubicBezTo>
                  <a:pt x="1639887" y="561181"/>
                  <a:pt x="1662906" y="569118"/>
                  <a:pt x="1695450" y="576262"/>
                </a:cubicBezTo>
                <a:cubicBezTo>
                  <a:pt x="1727994" y="583406"/>
                  <a:pt x="1781968" y="592931"/>
                  <a:pt x="1814512" y="600075"/>
                </a:cubicBezTo>
                <a:cubicBezTo>
                  <a:pt x="1847056" y="607219"/>
                  <a:pt x="1862931" y="608013"/>
                  <a:pt x="1890712" y="619125"/>
                </a:cubicBezTo>
                <a:cubicBezTo>
                  <a:pt x="1918493" y="630237"/>
                  <a:pt x="1953419" y="657225"/>
                  <a:pt x="1981200" y="666750"/>
                </a:cubicBezTo>
                <a:cubicBezTo>
                  <a:pt x="2008981" y="676275"/>
                  <a:pt x="2015331" y="664369"/>
                  <a:pt x="2057400" y="676275"/>
                </a:cubicBezTo>
                <a:cubicBezTo>
                  <a:pt x="2099469" y="688181"/>
                  <a:pt x="2195512" y="725487"/>
                  <a:pt x="2233612" y="738187"/>
                </a:cubicBezTo>
                <a:cubicBezTo>
                  <a:pt x="2271712" y="750887"/>
                  <a:pt x="2262981" y="745331"/>
                  <a:pt x="2286000" y="752475"/>
                </a:cubicBezTo>
                <a:cubicBezTo>
                  <a:pt x="2309019" y="759619"/>
                  <a:pt x="2371725" y="781050"/>
                  <a:pt x="2371725" y="781050"/>
                </a:cubicBezTo>
                <a:cubicBezTo>
                  <a:pt x="2403475" y="791369"/>
                  <a:pt x="2443163" y="806450"/>
                  <a:pt x="2476500" y="814387"/>
                </a:cubicBezTo>
                <a:cubicBezTo>
                  <a:pt x="2509837" y="822324"/>
                  <a:pt x="2540793" y="825499"/>
                  <a:pt x="2571750" y="828675"/>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10315575" y="4395788"/>
            <a:ext cx="505420" cy="2033587"/>
          </a:xfrm>
          <a:custGeom>
            <a:avLst/>
            <a:gdLst>
              <a:gd name="connsiteX0" fmla="*/ 0 w 505420"/>
              <a:gd name="connsiteY0" fmla="*/ 2033587 h 2033587"/>
              <a:gd name="connsiteX1" fmla="*/ 85725 w 505420"/>
              <a:gd name="connsiteY1" fmla="*/ 1943100 h 2033587"/>
              <a:gd name="connsiteX2" fmla="*/ 176213 w 505420"/>
              <a:gd name="connsiteY2" fmla="*/ 1862137 h 2033587"/>
              <a:gd name="connsiteX3" fmla="*/ 204788 w 505420"/>
              <a:gd name="connsiteY3" fmla="*/ 1795462 h 2033587"/>
              <a:gd name="connsiteX4" fmla="*/ 257175 w 505420"/>
              <a:gd name="connsiteY4" fmla="*/ 1728787 h 2033587"/>
              <a:gd name="connsiteX5" fmla="*/ 280988 w 505420"/>
              <a:gd name="connsiteY5" fmla="*/ 1662112 h 2033587"/>
              <a:gd name="connsiteX6" fmla="*/ 314325 w 505420"/>
              <a:gd name="connsiteY6" fmla="*/ 1562100 h 2033587"/>
              <a:gd name="connsiteX7" fmla="*/ 314325 w 505420"/>
              <a:gd name="connsiteY7" fmla="*/ 1395412 h 2033587"/>
              <a:gd name="connsiteX8" fmla="*/ 333375 w 505420"/>
              <a:gd name="connsiteY8" fmla="*/ 1271587 h 2033587"/>
              <a:gd name="connsiteX9" fmla="*/ 352425 w 505420"/>
              <a:gd name="connsiteY9" fmla="*/ 1181100 h 2033587"/>
              <a:gd name="connsiteX10" fmla="*/ 385763 w 505420"/>
              <a:gd name="connsiteY10" fmla="*/ 1057275 h 2033587"/>
              <a:gd name="connsiteX11" fmla="*/ 433388 w 505420"/>
              <a:gd name="connsiteY11" fmla="*/ 895350 h 2033587"/>
              <a:gd name="connsiteX12" fmla="*/ 481013 w 505420"/>
              <a:gd name="connsiteY12" fmla="*/ 700087 h 2033587"/>
              <a:gd name="connsiteX13" fmla="*/ 495300 w 505420"/>
              <a:gd name="connsiteY13" fmla="*/ 495300 h 2033587"/>
              <a:gd name="connsiteX14" fmla="*/ 500063 w 505420"/>
              <a:gd name="connsiteY14" fmla="*/ 400050 h 2033587"/>
              <a:gd name="connsiteX15" fmla="*/ 504825 w 505420"/>
              <a:gd name="connsiteY15" fmla="*/ 223837 h 2033587"/>
              <a:gd name="connsiteX16" fmla="*/ 504825 w 505420"/>
              <a:gd name="connsiteY16" fmla="*/ 61912 h 2033587"/>
              <a:gd name="connsiteX17" fmla="*/ 500063 w 505420"/>
              <a:gd name="connsiteY17" fmla="*/ 0 h 203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420" h="2033587">
                <a:moveTo>
                  <a:pt x="0" y="2033587"/>
                </a:moveTo>
                <a:cubicBezTo>
                  <a:pt x="28178" y="2002631"/>
                  <a:pt x="56356" y="1971675"/>
                  <a:pt x="85725" y="1943100"/>
                </a:cubicBezTo>
                <a:cubicBezTo>
                  <a:pt x="115094" y="1914525"/>
                  <a:pt x="156369" y="1886743"/>
                  <a:pt x="176213" y="1862137"/>
                </a:cubicBezTo>
                <a:cubicBezTo>
                  <a:pt x="196057" y="1837531"/>
                  <a:pt x="191294" y="1817687"/>
                  <a:pt x="204788" y="1795462"/>
                </a:cubicBezTo>
                <a:cubicBezTo>
                  <a:pt x="218282" y="1773237"/>
                  <a:pt x="244475" y="1751012"/>
                  <a:pt x="257175" y="1728787"/>
                </a:cubicBezTo>
                <a:cubicBezTo>
                  <a:pt x="269875" y="1706562"/>
                  <a:pt x="271463" y="1689893"/>
                  <a:pt x="280988" y="1662112"/>
                </a:cubicBezTo>
                <a:cubicBezTo>
                  <a:pt x="290513" y="1634331"/>
                  <a:pt x="308769" y="1606550"/>
                  <a:pt x="314325" y="1562100"/>
                </a:cubicBezTo>
                <a:cubicBezTo>
                  <a:pt x="319881" y="1517650"/>
                  <a:pt x="311150" y="1443831"/>
                  <a:pt x="314325" y="1395412"/>
                </a:cubicBezTo>
                <a:cubicBezTo>
                  <a:pt x="317500" y="1346993"/>
                  <a:pt x="327025" y="1307306"/>
                  <a:pt x="333375" y="1271587"/>
                </a:cubicBezTo>
                <a:cubicBezTo>
                  <a:pt x="339725" y="1235868"/>
                  <a:pt x="343694" y="1216819"/>
                  <a:pt x="352425" y="1181100"/>
                </a:cubicBezTo>
                <a:cubicBezTo>
                  <a:pt x="361156" y="1145381"/>
                  <a:pt x="372269" y="1104900"/>
                  <a:pt x="385763" y="1057275"/>
                </a:cubicBezTo>
                <a:cubicBezTo>
                  <a:pt x="399257" y="1009650"/>
                  <a:pt x="417513" y="954881"/>
                  <a:pt x="433388" y="895350"/>
                </a:cubicBezTo>
                <a:cubicBezTo>
                  <a:pt x="449263" y="835819"/>
                  <a:pt x="470694" y="766762"/>
                  <a:pt x="481013" y="700087"/>
                </a:cubicBezTo>
                <a:cubicBezTo>
                  <a:pt x="491332" y="633412"/>
                  <a:pt x="492125" y="545306"/>
                  <a:pt x="495300" y="495300"/>
                </a:cubicBezTo>
                <a:cubicBezTo>
                  <a:pt x="498475" y="445294"/>
                  <a:pt x="498476" y="445294"/>
                  <a:pt x="500063" y="400050"/>
                </a:cubicBezTo>
                <a:cubicBezTo>
                  <a:pt x="501650" y="354806"/>
                  <a:pt x="504031" y="280193"/>
                  <a:pt x="504825" y="223837"/>
                </a:cubicBezTo>
                <a:cubicBezTo>
                  <a:pt x="505619" y="167481"/>
                  <a:pt x="505619" y="99218"/>
                  <a:pt x="504825" y="61912"/>
                </a:cubicBezTo>
                <a:cubicBezTo>
                  <a:pt x="504031" y="24606"/>
                  <a:pt x="502047" y="12303"/>
                  <a:pt x="500063"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a:grpSpLocks noChangeAspect="1"/>
          </p:cNvGrpSpPr>
          <p:nvPr/>
        </p:nvGrpSpPr>
        <p:grpSpPr>
          <a:xfrm>
            <a:off x="2455482" y="2439055"/>
            <a:ext cx="199923" cy="184560"/>
            <a:chOff x="4883499" y="1738365"/>
            <a:chExt cx="816359" cy="753626"/>
          </a:xfrm>
        </p:grpSpPr>
        <p:sp>
          <p:nvSpPr>
            <p:cNvPr id="50" name="Oval 49"/>
            <p:cNvSpPr/>
            <p:nvPr/>
          </p:nvSpPr>
          <p:spPr>
            <a:xfrm>
              <a:off x="4883499" y="1738365"/>
              <a:ext cx="816359" cy="75362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5295900" y="2121694"/>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rot="10800000">
              <a:off x="4891628" y="1750847"/>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Freeform 20"/>
          <p:cNvSpPr/>
          <p:nvPr/>
        </p:nvSpPr>
        <p:spPr>
          <a:xfrm>
            <a:off x="2632668" y="1929284"/>
            <a:ext cx="643095" cy="542611"/>
          </a:xfrm>
          <a:custGeom>
            <a:avLst/>
            <a:gdLst>
              <a:gd name="connsiteX0" fmla="*/ 0 w 643095"/>
              <a:gd name="connsiteY0" fmla="*/ 542611 h 542611"/>
              <a:gd name="connsiteX1" fmla="*/ 110532 w 643095"/>
              <a:gd name="connsiteY1" fmla="*/ 492369 h 542611"/>
              <a:gd name="connsiteX2" fmla="*/ 281354 w 643095"/>
              <a:gd name="connsiteY2" fmla="*/ 361740 h 542611"/>
              <a:gd name="connsiteX3" fmla="*/ 371789 w 643095"/>
              <a:gd name="connsiteY3" fmla="*/ 241160 h 542611"/>
              <a:gd name="connsiteX4" fmla="*/ 522514 w 643095"/>
              <a:gd name="connsiteY4" fmla="*/ 60290 h 542611"/>
              <a:gd name="connsiteX5" fmla="*/ 643095 w 643095"/>
              <a:gd name="connsiteY5" fmla="*/ 0 h 54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095" h="542611">
                <a:moveTo>
                  <a:pt x="0" y="542611"/>
                </a:moveTo>
                <a:cubicBezTo>
                  <a:pt x="31820" y="532562"/>
                  <a:pt x="63640" y="522514"/>
                  <a:pt x="110532" y="492369"/>
                </a:cubicBezTo>
                <a:cubicBezTo>
                  <a:pt x="157424" y="462224"/>
                  <a:pt x="237811" y="403608"/>
                  <a:pt x="281354" y="361740"/>
                </a:cubicBezTo>
                <a:cubicBezTo>
                  <a:pt x="324897" y="319872"/>
                  <a:pt x="331596" y="291402"/>
                  <a:pt x="371789" y="241160"/>
                </a:cubicBezTo>
                <a:cubicBezTo>
                  <a:pt x="411982" y="190918"/>
                  <a:pt x="477296" y="100483"/>
                  <a:pt x="522514" y="60290"/>
                </a:cubicBezTo>
                <a:cubicBezTo>
                  <a:pt x="567732" y="20097"/>
                  <a:pt x="605413" y="10048"/>
                  <a:pt x="643095"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3275763" y="1909187"/>
            <a:ext cx="4722725" cy="774154"/>
          </a:xfrm>
          <a:custGeom>
            <a:avLst/>
            <a:gdLst>
              <a:gd name="connsiteX0" fmla="*/ 0 w 4722725"/>
              <a:gd name="connsiteY0" fmla="*/ 0 h 774154"/>
              <a:gd name="connsiteX1" fmla="*/ 90435 w 4722725"/>
              <a:gd name="connsiteY1" fmla="*/ 60290 h 774154"/>
              <a:gd name="connsiteX2" fmla="*/ 241160 w 4722725"/>
              <a:gd name="connsiteY2" fmla="*/ 60290 h 774154"/>
              <a:gd name="connsiteX3" fmla="*/ 311499 w 4722725"/>
              <a:gd name="connsiteY3" fmla="*/ 50242 h 774154"/>
              <a:gd name="connsiteX4" fmla="*/ 452175 w 4722725"/>
              <a:gd name="connsiteY4" fmla="*/ 180870 h 774154"/>
              <a:gd name="connsiteX5" fmla="*/ 552659 w 4722725"/>
              <a:gd name="connsiteY5" fmla="*/ 271305 h 774154"/>
              <a:gd name="connsiteX6" fmla="*/ 683288 w 4722725"/>
              <a:gd name="connsiteY6" fmla="*/ 331595 h 774154"/>
              <a:gd name="connsiteX7" fmla="*/ 894303 w 4722725"/>
              <a:gd name="connsiteY7" fmla="*/ 341644 h 774154"/>
              <a:gd name="connsiteX8" fmla="*/ 1014883 w 4722725"/>
              <a:gd name="connsiteY8" fmla="*/ 351692 h 774154"/>
              <a:gd name="connsiteX9" fmla="*/ 1155560 w 4722725"/>
              <a:gd name="connsiteY9" fmla="*/ 331595 h 774154"/>
              <a:gd name="connsiteX10" fmla="*/ 1306285 w 4722725"/>
              <a:gd name="connsiteY10" fmla="*/ 381837 h 774154"/>
              <a:gd name="connsiteX11" fmla="*/ 1527349 w 4722725"/>
              <a:gd name="connsiteY11" fmla="*/ 462224 h 774154"/>
              <a:gd name="connsiteX12" fmla="*/ 1688123 w 4722725"/>
              <a:gd name="connsiteY12" fmla="*/ 472272 h 774154"/>
              <a:gd name="connsiteX13" fmla="*/ 1848896 w 4722725"/>
              <a:gd name="connsiteY13" fmla="*/ 422031 h 774154"/>
              <a:gd name="connsiteX14" fmla="*/ 1989573 w 4722725"/>
              <a:gd name="connsiteY14" fmla="*/ 411982 h 774154"/>
              <a:gd name="connsiteX15" fmla="*/ 2170444 w 4722725"/>
              <a:gd name="connsiteY15" fmla="*/ 462224 h 774154"/>
              <a:gd name="connsiteX16" fmla="*/ 2311121 w 4722725"/>
              <a:gd name="connsiteY16" fmla="*/ 582804 h 774154"/>
              <a:gd name="connsiteX17" fmla="*/ 2441749 w 4722725"/>
              <a:gd name="connsiteY17" fmla="*/ 643094 h 774154"/>
              <a:gd name="connsiteX18" fmla="*/ 2602523 w 4722725"/>
              <a:gd name="connsiteY18" fmla="*/ 693336 h 774154"/>
              <a:gd name="connsiteX19" fmla="*/ 2773345 w 4722725"/>
              <a:gd name="connsiteY19" fmla="*/ 693336 h 774154"/>
              <a:gd name="connsiteX20" fmla="*/ 2944167 w 4722725"/>
              <a:gd name="connsiteY20" fmla="*/ 673239 h 774154"/>
              <a:gd name="connsiteX21" fmla="*/ 3165230 w 4722725"/>
              <a:gd name="connsiteY21" fmla="*/ 653143 h 774154"/>
              <a:gd name="connsiteX22" fmla="*/ 3255666 w 4722725"/>
              <a:gd name="connsiteY22" fmla="*/ 653143 h 774154"/>
              <a:gd name="connsiteX23" fmla="*/ 3496826 w 4722725"/>
              <a:gd name="connsiteY23" fmla="*/ 683288 h 774154"/>
              <a:gd name="connsiteX24" fmla="*/ 3657600 w 4722725"/>
              <a:gd name="connsiteY24" fmla="*/ 683288 h 774154"/>
              <a:gd name="connsiteX25" fmla="*/ 3949002 w 4722725"/>
              <a:gd name="connsiteY25" fmla="*/ 723481 h 774154"/>
              <a:gd name="connsiteX26" fmla="*/ 4049485 w 4722725"/>
              <a:gd name="connsiteY26" fmla="*/ 723481 h 774154"/>
              <a:gd name="connsiteX27" fmla="*/ 4240404 w 4722725"/>
              <a:gd name="connsiteY27" fmla="*/ 723481 h 774154"/>
              <a:gd name="connsiteX28" fmla="*/ 4391129 w 4722725"/>
              <a:gd name="connsiteY28" fmla="*/ 773723 h 774154"/>
              <a:gd name="connsiteX29" fmla="*/ 4722725 w 4722725"/>
              <a:gd name="connsiteY29" fmla="*/ 743578 h 77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722725" h="774154">
                <a:moveTo>
                  <a:pt x="0" y="0"/>
                </a:moveTo>
                <a:cubicBezTo>
                  <a:pt x="25121" y="25121"/>
                  <a:pt x="50242" y="50242"/>
                  <a:pt x="90435" y="60290"/>
                </a:cubicBezTo>
                <a:cubicBezTo>
                  <a:pt x="130628" y="70338"/>
                  <a:pt x="204316" y="61965"/>
                  <a:pt x="241160" y="60290"/>
                </a:cubicBezTo>
                <a:cubicBezTo>
                  <a:pt x="278004" y="58615"/>
                  <a:pt x="276330" y="30145"/>
                  <a:pt x="311499" y="50242"/>
                </a:cubicBezTo>
                <a:cubicBezTo>
                  <a:pt x="346668" y="70339"/>
                  <a:pt x="411982" y="144026"/>
                  <a:pt x="452175" y="180870"/>
                </a:cubicBezTo>
                <a:cubicBezTo>
                  <a:pt x="492368" y="217714"/>
                  <a:pt x="514140" y="246184"/>
                  <a:pt x="552659" y="271305"/>
                </a:cubicBezTo>
                <a:cubicBezTo>
                  <a:pt x="591178" y="296426"/>
                  <a:pt x="626348" y="319872"/>
                  <a:pt x="683288" y="331595"/>
                </a:cubicBezTo>
                <a:cubicBezTo>
                  <a:pt x="740228" y="343318"/>
                  <a:pt x="839037" y="338295"/>
                  <a:pt x="894303" y="341644"/>
                </a:cubicBezTo>
                <a:cubicBezTo>
                  <a:pt x="949569" y="344993"/>
                  <a:pt x="971340" y="353367"/>
                  <a:pt x="1014883" y="351692"/>
                </a:cubicBezTo>
                <a:cubicBezTo>
                  <a:pt x="1058426" y="350017"/>
                  <a:pt x="1106993" y="326571"/>
                  <a:pt x="1155560" y="331595"/>
                </a:cubicBezTo>
                <a:cubicBezTo>
                  <a:pt x="1204127" y="336619"/>
                  <a:pt x="1244320" y="360065"/>
                  <a:pt x="1306285" y="381837"/>
                </a:cubicBezTo>
                <a:cubicBezTo>
                  <a:pt x="1368250" y="403609"/>
                  <a:pt x="1463709" y="447152"/>
                  <a:pt x="1527349" y="462224"/>
                </a:cubicBezTo>
                <a:cubicBezTo>
                  <a:pt x="1590989" y="477296"/>
                  <a:pt x="1634532" y="478971"/>
                  <a:pt x="1688123" y="472272"/>
                </a:cubicBezTo>
                <a:cubicBezTo>
                  <a:pt x="1741714" y="465573"/>
                  <a:pt x="1798654" y="432079"/>
                  <a:pt x="1848896" y="422031"/>
                </a:cubicBezTo>
                <a:cubicBezTo>
                  <a:pt x="1899138" y="411983"/>
                  <a:pt x="1935982" y="405283"/>
                  <a:pt x="1989573" y="411982"/>
                </a:cubicBezTo>
                <a:cubicBezTo>
                  <a:pt x="2043164" y="418681"/>
                  <a:pt x="2116853" y="433754"/>
                  <a:pt x="2170444" y="462224"/>
                </a:cubicBezTo>
                <a:cubicBezTo>
                  <a:pt x="2224035" y="490694"/>
                  <a:pt x="2265904" y="552659"/>
                  <a:pt x="2311121" y="582804"/>
                </a:cubicBezTo>
                <a:cubicBezTo>
                  <a:pt x="2356338" y="612949"/>
                  <a:pt x="2393182" y="624672"/>
                  <a:pt x="2441749" y="643094"/>
                </a:cubicBezTo>
                <a:cubicBezTo>
                  <a:pt x="2490316" y="661516"/>
                  <a:pt x="2547257" y="684962"/>
                  <a:pt x="2602523" y="693336"/>
                </a:cubicBezTo>
                <a:cubicBezTo>
                  <a:pt x="2657789" y="701710"/>
                  <a:pt x="2716404" y="696685"/>
                  <a:pt x="2773345" y="693336"/>
                </a:cubicBezTo>
                <a:cubicBezTo>
                  <a:pt x="2830286" y="689987"/>
                  <a:pt x="2878853" y="679938"/>
                  <a:pt x="2944167" y="673239"/>
                </a:cubicBezTo>
                <a:cubicBezTo>
                  <a:pt x="3009481" y="666540"/>
                  <a:pt x="3113314" y="656492"/>
                  <a:pt x="3165230" y="653143"/>
                </a:cubicBezTo>
                <a:cubicBezTo>
                  <a:pt x="3217146" y="649794"/>
                  <a:pt x="3200400" y="648119"/>
                  <a:pt x="3255666" y="653143"/>
                </a:cubicBezTo>
                <a:cubicBezTo>
                  <a:pt x="3310932" y="658167"/>
                  <a:pt x="3429837" y="678264"/>
                  <a:pt x="3496826" y="683288"/>
                </a:cubicBezTo>
                <a:cubicBezTo>
                  <a:pt x="3563815" y="688312"/>
                  <a:pt x="3582237" y="676589"/>
                  <a:pt x="3657600" y="683288"/>
                </a:cubicBezTo>
                <a:cubicBezTo>
                  <a:pt x="3732963" y="689987"/>
                  <a:pt x="3883688" y="716782"/>
                  <a:pt x="3949002" y="723481"/>
                </a:cubicBezTo>
                <a:cubicBezTo>
                  <a:pt x="4014316" y="730180"/>
                  <a:pt x="4049485" y="723481"/>
                  <a:pt x="4049485" y="723481"/>
                </a:cubicBezTo>
                <a:cubicBezTo>
                  <a:pt x="4098052" y="723481"/>
                  <a:pt x="4183463" y="715107"/>
                  <a:pt x="4240404" y="723481"/>
                </a:cubicBezTo>
                <a:cubicBezTo>
                  <a:pt x="4297345" y="731855"/>
                  <a:pt x="4310742" y="770374"/>
                  <a:pt x="4391129" y="773723"/>
                </a:cubicBezTo>
                <a:cubicBezTo>
                  <a:pt x="4471516" y="777072"/>
                  <a:pt x="4597120" y="760325"/>
                  <a:pt x="4722725" y="74357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2266037" y="2628900"/>
            <a:ext cx="5521603" cy="3308032"/>
          </a:xfrm>
          <a:custGeom>
            <a:avLst/>
            <a:gdLst>
              <a:gd name="connsiteX0" fmla="*/ 225703 w 5521603"/>
              <a:gd name="connsiteY0" fmla="*/ 0 h 3308032"/>
              <a:gd name="connsiteX1" fmla="*/ 111403 w 5521603"/>
              <a:gd name="connsiteY1" fmla="*/ 167640 h 3308032"/>
              <a:gd name="connsiteX2" fmla="*/ 50443 w 5521603"/>
              <a:gd name="connsiteY2" fmla="*/ 373380 h 3308032"/>
              <a:gd name="connsiteX3" fmla="*/ 27583 w 5521603"/>
              <a:gd name="connsiteY3" fmla="*/ 533400 h 3308032"/>
              <a:gd name="connsiteX4" fmla="*/ 12343 w 5521603"/>
              <a:gd name="connsiteY4" fmla="*/ 693420 h 3308032"/>
              <a:gd name="connsiteX5" fmla="*/ 4723 w 5521603"/>
              <a:gd name="connsiteY5" fmla="*/ 792480 h 3308032"/>
              <a:gd name="connsiteX6" fmla="*/ 88543 w 5521603"/>
              <a:gd name="connsiteY6" fmla="*/ 1028700 h 3308032"/>
              <a:gd name="connsiteX7" fmla="*/ 119023 w 5521603"/>
              <a:gd name="connsiteY7" fmla="*/ 1310640 h 3308032"/>
              <a:gd name="connsiteX8" fmla="*/ 157123 w 5521603"/>
              <a:gd name="connsiteY8" fmla="*/ 1569720 h 3308032"/>
              <a:gd name="connsiteX9" fmla="*/ 240943 w 5521603"/>
              <a:gd name="connsiteY9" fmla="*/ 1783080 h 3308032"/>
              <a:gd name="connsiteX10" fmla="*/ 347623 w 5521603"/>
              <a:gd name="connsiteY10" fmla="*/ 2011680 h 3308032"/>
              <a:gd name="connsiteX11" fmla="*/ 545743 w 5521603"/>
              <a:gd name="connsiteY11" fmla="*/ 2316480 h 3308032"/>
              <a:gd name="connsiteX12" fmla="*/ 682903 w 5521603"/>
              <a:gd name="connsiteY12" fmla="*/ 2461260 h 3308032"/>
              <a:gd name="connsiteX13" fmla="*/ 751483 w 5521603"/>
              <a:gd name="connsiteY13" fmla="*/ 2583180 h 3308032"/>
              <a:gd name="connsiteX14" fmla="*/ 850543 w 5521603"/>
              <a:gd name="connsiteY14" fmla="*/ 2720340 h 3308032"/>
              <a:gd name="connsiteX15" fmla="*/ 926743 w 5521603"/>
              <a:gd name="connsiteY15" fmla="*/ 2781300 h 3308032"/>
              <a:gd name="connsiteX16" fmla="*/ 1102003 w 5521603"/>
              <a:gd name="connsiteY16" fmla="*/ 2849880 h 3308032"/>
              <a:gd name="connsiteX17" fmla="*/ 1330603 w 5521603"/>
              <a:gd name="connsiteY17" fmla="*/ 2887980 h 3308032"/>
              <a:gd name="connsiteX18" fmla="*/ 1460143 w 5521603"/>
              <a:gd name="connsiteY18" fmla="*/ 2933700 h 3308032"/>
              <a:gd name="connsiteX19" fmla="*/ 1597303 w 5521603"/>
              <a:gd name="connsiteY19" fmla="*/ 3032760 h 3308032"/>
              <a:gd name="connsiteX20" fmla="*/ 1810663 w 5521603"/>
              <a:gd name="connsiteY20" fmla="*/ 2987040 h 3308032"/>
              <a:gd name="connsiteX21" fmla="*/ 2001163 w 5521603"/>
              <a:gd name="connsiteY21" fmla="*/ 3009900 h 3308032"/>
              <a:gd name="connsiteX22" fmla="*/ 2145943 w 5521603"/>
              <a:gd name="connsiteY22" fmla="*/ 3055620 h 3308032"/>
              <a:gd name="connsiteX23" fmla="*/ 2290723 w 5521603"/>
              <a:gd name="connsiteY23" fmla="*/ 3139440 h 3308032"/>
              <a:gd name="connsiteX24" fmla="*/ 2382163 w 5521603"/>
              <a:gd name="connsiteY24" fmla="*/ 3200400 h 3308032"/>
              <a:gd name="connsiteX25" fmla="*/ 2465983 w 5521603"/>
              <a:gd name="connsiteY25" fmla="*/ 3276600 h 3308032"/>
              <a:gd name="connsiteX26" fmla="*/ 2656483 w 5521603"/>
              <a:gd name="connsiteY26" fmla="*/ 3299460 h 3308032"/>
              <a:gd name="connsiteX27" fmla="*/ 2816503 w 5521603"/>
              <a:gd name="connsiteY27" fmla="*/ 3230880 h 3308032"/>
              <a:gd name="connsiteX28" fmla="*/ 3014623 w 5521603"/>
              <a:gd name="connsiteY28" fmla="*/ 3276600 h 3308032"/>
              <a:gd name="connsiteX29" fmla="*/ 3220363 w 5521603"/>
              <a:gd name="connsiteY29" fmla="*/ 3284220 h 3308032"/>
              <a:gd name="connsiteX30" fmla="*/ 3395623 w 5521603"/>
              <a:gd name="connsiteY30" fmla="*/ 3307080 h 3308032"/>
              <a:gd name="connsiteX31" fmla="*/ 3662323 w 5521603"/>
              <a:gd name="connsiteY31" fmla="*/ 3299460 h 3308032"/>
              <a:gd name="connsiteX32" fmla="*/ 3875683 w 5521603"/>
              <a:gd name="connsiteY32" fmla="*/ 3261360 h 3308032"/>
              <a:gd name="connsiteX33" fmla="*/ 4180483 w 5521603"/>
              <a:gd name="connsiteY33" fmla="*/ 3208020 h 3308032"/>
              <a:gd name="connsiteX34" fmla="*/ 4310023 w 5521603"/>
              <a:gd name="connsiteY34" fmla="*/ 3177540 h 3308032"/>
              <a:gd name="connsiteX35" fmla="*/ 4508143 w 5521603"/>
              <a:gd name="connsiteY35" fmla="*/ 3131820 h 3308032"/>
              <a:gd name="connsiteX36" fmla="*/ 4767223 w 5521603"/>
              <a:gd name="connsiteY36" fmla="*/ 3063240 h 3308032"/>
              <a:gd name="connsiteX37" fmla="*/ 4896763 w 5521603"/>
              <a:gd name="connsiteY37" fmla="*/ 3032760 h 3308032"/>
              <a:gd name="connsiteX38" fmla="*/ 5033923 w 5521603"/>
              <a:gd name="connsiteY38" fmla="*/ 3009900 h 3308032"/>
              <a:gd name="connsiteX39" fmla="*/ 5239663 w 5521603"/>
              <a:gd name="connsiteY39" fmla="*/ 3017520 h 3308032"/>
              <a:gd name="connsiteX40" fmla="*/ 5460643 w 5521603"/>
              <a:gd name="connsiteY40" fmla="*/ 3009900 h 3308032"/>
              <a:gd name="connsiteX41" fmla="*/ 5521603 w 5521603"/>
              <a:gd name="connsiteY41" fmla="*/ 2979420 h 330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521603" h="3308032">
                <a:moveTo>
                  <a:pt x="225703" y="0"/>
                </a:moveTo>
                <a:cubicBezTo>
                  <a:pt x="183158" y="52705"/>
                  <a:pt x="140613" y="105410"/>
                  <a:pt x="111403" y="167640"/>
                </a:cubicBezTo>
                <a:cubicBezTo>
                  <a:pt x="82193" y="229870"/>
                  <a:pt x="64413" y="312420"/>
                  <a:pt x="50443" y="373380"/>
                </a:cubicBezTo>
                <a:cubicBezTo>
                  <a:pt x="36473" y="434340"/>
                  <a:pt x="33933" y="480060"/>
                  <a:pt x="27583" y="533400"/>
                </a:cubicBezTo>
                <a:cubicBezTo>
                  <a:pt x="21233" y="586740"/>
                  <a:pt x="16153" y="650240"/>
                  <a:pt x="12343" y="693420"/>
                </a:cubicBezTo>
                <a:cubicBezTo>
                  <a:pt x="8533" y="736600"/>
                  <a:pt x="-7977" y="736600"/>
                  <a:pt x="4723" y="792480"/>
                </a:cubicBezTo>
                <a:cubicBezTo>
                  <a:pt x="17423" y="848360"/>
                  <a:pt x="69493" y="942340"/>
                  <a:pt x="88543" y="1028700"/>
                </a:cubicBezTo>
                <a:cubicBezTo>
                  <a:pt x="107593" y="1115060"/>
                  <a:pt x="107593" y="1220470"/>
                  <a:pt x="119023" y="1310640"/>
                </a:cubicBezTo>
                <a:cubicBezTo>
                  <a:pt x="130453" y="1400810"/>
                  <a:pt x="136803" y="1490980"/>
                  <a:pt x="157123" y="1569720"/>
                </a:cubicBezTo>
                <a:cubicBezTo>
                  <a:pt x="177443" y="1648460"/>
                  <a:pt x="209193" y="1709420"/>
                  <a:pt x="240943" y="1783080"/>
                </a:cubicBezTo>
                <a:cubicBezTo>
                  <a:pt x="272693" y="1856740"/>
                  <a:pt x="296823" y="1922780"/>
                  <a:pt x="347623" y="2011680"/>
                </a:cubicBezTo>
                <a:cubicBezTo>
                  <a:pt x="398423" y="2100580"/>
                  <a:pt x="489863" y="2241550"/>
                  <a:pt x="545743" y="2316480"/>
                </a:cubicBezTo>
                <a:cubicBezTo>
                  <a:pt x="601623" y="2391410"/>
                  <a:pt x="648613" y="2416810"/>
                  <a:pt x="682903" y="2461260"/>
                </a:cubicBezTo>
                <a:cubicBezTo>
                  <a:pt x="717193" y="2505710"/>
                  <a:pt x="723543" y="2540000"/>
                  <a:pt x="751483" y="2583180"/>
                </a:cubicBezTo>
                <a:cubicBezTo>
                  <a:pt x="779423" y="2626360"/>
                  <a:pt x="821333" y="2687320"/>
                  <a:pt x="850543" y="2720340"/>
                </a:cubicBezTo>
                <a:cubicBezTo>
                  <a:pt x="879753" y="2753360"/>
                  <a:pt x="884833" y="2759710"/>
                  <a:pt x="926743" y="2781300"/>
                </a:cubicBezTo>
                <a:cubicBezTo>
                  <a:pt x="968653" y="2802890"/>
                  <a:pt x="1034693" y="2832100"/>
                  <a:pt x="1102003" y="2849880"/>
                </a:cubicBezTo>
                <a:cubicBezTo>
                  <a:pt x="1169313" y="2867660"/>
                  <a:pt x="1270913" y="2874010"/>
                  <a:pt x="1330603" y="2887980"/>
                </a:cubicBezTo>
                <a:cubicBezTo>
                  <a:pt x="1390293" y="2901950"/>
                  <a:pt x="1415693" y="2909570"/>
                  <a:pt x="1460143" y="2933700"/>
                </a:cubicBezTo>
                <a:cubicBezTo>
                  <a:pt x="1504593" y="2957830"/>
                  <a:pt x="1538883" y="3023870"/>
                  <a:pt x="1597303" y="3032760"/>
                </a:cubicBezTo>
                <a:cubicBezTo>
                  <a:pt x="1655723" y="3041650"/>
                  <a:pt x="1743353" y="2990850"/>
                  <a:pt x="1810663" y="2987040"/>
                </a:cubicBezTo>
                <a:cubicBezTo>
                  <a:pt x="1877973" y="2983230"/>
                  <a:pt x="1945283" y="2998470"/>
                  <a:pt x="2001163" y="3009900"/>
                </a:cubicBezTo>
                <a:cubicBezTo>
                  <a:pt x="2057043" y="3021330"/>
                  <a:pt x="2097683" y="3034030"/>
                  <a:pt x="2145943" y="3055620"/>
                </a:cubicBezTo>
                <a:cubicBezTo>
                  <a:pt x="2194203" y="3077210"/>
                  <a:pt x="2251353" y="3115310"/>
                  <a:pt x="2290723" y="3139440"/>
                </a:cubicBezTo>
                <a:cubicBezTo>
                  <a:pt x="2330093" y="3163570"/>
                  <a:pt x="2352953" y="3177540"/>
                  <a:pt x="2382163" y="3200400"/>
                </a:cubicBezTo>
                <a:cubicBezTo>
                  <a:pt x="2411373" y="3223260"/>
                  <a:pt x="2420263" y="3260090"/>
                  <a:pt x="2465983" y="3276600"/>
                </a:cubicBezTo>
                <a:cubicBezTo>
                  <a:pt x="2511703" y="3293110"/>
                  <a:pt x="2598063" y="3307080"/>
                  <a:pt x="2656483" y="3299460"/>
                </a:cubicBezTo>
                <a:cubicBezTo>
                  <a:pt x="2714903" y="3291840"/>
                  <a:pt x="2756813" y="3234690"/>
                  <a:pt x="2816503" y="3230880"/>
                </a:cubicBezTo>
                <a:cubicBezTo>
                  <a:pt x="2876193" y="3227070"/>
                  <a:pt x="2947313" y="3267710"/>
                  <a:pt x="3014623" y="3276600"/>
                </a:cubicBezTo>
                <a:cubicBezTo>
                  <a:pt x="3081933" y="3285490"/>
                  <a:pt x="3156863" y="3279140"/>
                  <a:pt x="3220363" y="3284220"/>
                </a:cubicBezTo>
                <a:cubicBezTo>
                  <a:pt x="3283863" y="3289300"/>
                  <a:pt x="3321963" y="3304540"/>
                  <a:pt x="3395623" y="3307080"/>
                </a:cubicBezTo>
                <a:cubicBezTo>
                  <a:pt x="3469283" y="3309620"/>
                  <a:pt x="3582313" y="3307080"/>
                  <a:pt x="3662323" y="3299460"/>
                </a:cubicBezTo>
                <a:cubicBezTo>
                  <a:pt x="3742333" y="3291840"/>
                  <a:pt x="3875683" y="3261360"/>
                  <a:pt x="3875683" y="3261360"/>
                </a:cubicBezTo>
                <a:lnTo>
                  <a:pt x="4180483" y="3208020"/>
                </a:lnTo>
                <a:cubicBezTo>
                  <a:pt x="4252873" y="3194050"/>
                  <a:pt x="4310023" y="3177540"/>
                  <a:pt x="4310023" y="3177540"/>
                </a:cubicBezTo>
                <a:cubicBezTo>
                  <a:pt x="4364633" y="3164840"/>
                  <a:pt x="4431943" y="3150870"/>
                  <a:pt x="4508143" y="3131820"/>
                </a:cubicBezTo>
                <a:cubicBezTo>
                  <a:pt x="4584343" y="3112770"/>
                  <a:pt x="4702453" y="3079750"/>
                  <a:pt x="4767223" y="3063240"/>
                </a:cubicBezTo>
                <a:cubicBezTo>
                  <a:pt x="4831993" y="3046730"/>
                  <a:pt x="4852313" y="3041650"/>
                  <a:pt x="4896763" y="3032760"/>
                </a:cubicBezTo>
                <a:cubicBezTo>
                  <a:pt x="4941213" y="3023870"/>
                  <a:pt x="4976773" y="3012440"/>
                  <a:pt x="5033923" y="3009900"/>
                </a:cubicBezTo>
                <a:cubicBezTo>
                  <a:pt x="5091073" y="3007360"/>
                  <a:pt x="5168543" y="3017520"/>
                  <a:pt x="5239663" y="3017520"/>
                </a:cubicBezTo>
                <a:cubicBezTo>
                  <a:pt x="5310783" y="3017520"/>
                  <a:pt x="5413653" y="3016250"/>
                  <a:pt x="5460643" y="3009900"/>
                </a:cubicBezTo>
                <a:cubicBezTo>
                  <a:pt x="5507633" y="3003550"/>
                  <a:pt x="5514618" y="2991485"/>
                  <a:pt x="5521603" y="29794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975342" y="6059723"/>
            <a:ext cx="2323462" cy="461665"/>
          </a:xfrm>
          <a:prstGeom prst="rect">
            <a:avLst/>
          </a:prstGeom>
          <a:solidFill>
            <a:schemeClr val="bg1"/>
          </a:solidFill>
        </p:spPr>
        <p:txBody>
          <a:bodyPr wrap="square" rtlCol="0">
            <a:spAutoFit/>
          </a:bodyPr>
          <a:lstStyle/>
          <a:p>
            <a:r>
              <a:rPr lang="en-US" sz="2400" dirty="0"/>
              <a:t>Nested hierarchy</a:t>
            </a:r>
          </a:p>
        </p:txBody>
      </p:sp>
      <p:sp>
        <p:nvSpPr>
          <p:cNvPr id="46" name="Rectangle 45"/>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11</a:t>
            </a:r>
          </a:p>
        </p:txBody>
      </p:sp>
    </p:spTree>
    <p:extLst>
      <p:ext uri="{BB962C8B-B14F-4D97-AF65-F5344CB8AC3E}">
        <p14:creationId xmlns:p14="http://schemas.microsoft.com/office/powerpoint/2010/main" val="32711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2000"/>
                                        <p:tgtEl>
                                          <p:spTgt spid="21"/>
                                        </p:tgtEl>
                                      </p:cBhvr>
                                    </p:animEffect>
                                  </p:childTnLst>
                                </p:cTn>
                              </p:par>
                            </p:childTnLst>
                          </p:cTn>
                        </p:par>
                        <p:par>
                          <p:cTn id="13" fill="hold">
                            <p:stCondLst>
                              <p:cond delay="20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3000"/>
                                        <p:tgtEl>
                                          <p:spTgt spid="22"/>
                                        </p:tgtEl>
                                      </p:cBhvr>
                                    </p:animEffect>
                                  </p:childTnLst>
                                </p:cTn>
                              </p:par>
                            </p:childTnLst>
                          </p:cTn>
                        </p:par>
                        <p:par>
                          <p:cTn id="17" fill="hold">
                            <p:stCondLst>
                              <p:cond delay="50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30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Watershed delineation: from digital elevation models</a:t>
            </a:r>
          </a:p>
        </p:txBody>
      </p:sp>
      <p:sp>
        <p:nvSpPr>
          <p:cNvPr id="3" name="TextBox 2"/>
          <p:cNvSpPr txBox="1"/>
          <p:nvPr/>
        </p:nvSpPr>
        <p:spPr>
          <a:xfrm>
            <a:off x="449028" y="4097071"/>
            <a:ext cx="3075073" cy="461665"/>
          </a:xfrm>
          <a:prstGeom prst="rect">
            <a:avLst/>
          </a:prstGeom>
          <a:noFill/>
        </p:spPr>
        <p:txBody>
          <a:bodyPr wrap="none" rtlCol="0">
            <a:spAutoFit/>
          </a:bodyPr>
          <a:lstStyle/>
          <a:p>
            <a:r>
              <a:rPr lang="en-US" sz="2400" dirty="0"/>
              <a:t>Digital Elevation Model</a:t>
            </a:r>
          </a:p>
        </p:txBody>
      </p:sp>
      <p:sp>
        <p:nvSpPr>
          <p:cNvPr id="7" name="TextBox 6"/>
          <p:cNvSpPr txBox="1"/>
          <p:nvPr/>
        </p:nvSpPr>
        <p:spPr>
          <a:xfrm>
            <a:off x="4425932" y="4988585"/>
            <a:ext cx="2988254" cy="461665"/>
          </a:xfrm>
          <a:prstGeom prst="rect">
            <a:avLst/>
          </a:prstGeom>
          <a:noFill/>
        </p:spPr>
        <p:txBody>
          <a:bodyPr wrap="none" rtlCol="0">
            <a:spAutoFit/>
          </a:bodyPr>
          <a:lstStyle/>
          <a:p>
            <a:r>
              <a:rPr lang="en-US" sz="2400" dirty="0"/>
              <a:t>Flow Direction Surface</a:t>
            </a:r>
          </a:p>
        </p:txBody>
      </p:sp>
      <p:sp>
        <p:nvSpPr>
          <p:cNvPr id="8" name="TextBox 7"/>
          <p:cNvSpPr txBox="1"/>
          <p:nvPr/>
        </p:nvSpPr>
        <p:spPr>
          <a:xfrm>
            <a:off x="8599170" y="6245916"/>
            <a:ext cx="3029034" cy="461665"/>
          </a:xfrm>
          <a:prstGeom prst="rect">
            <a:avLst/>
          </a:prstGeom>
          <a:noFill/>
        </p:spPr>
        <p:txBody>
          <a:bodyPr wrap="none" rtlCol="0">
            <a:spAutoFit/>
          </a:bodyPr>
          <a:lstStyle/>
          <a:p>
            <a:r>
              <a:rPr lang="en-US" sz="2400" dirty="0"/>
              <a:t>Watershed delineation</a:t>
            </a:r>
          </a:p>
        </p:txBody>
      </p:sp>
      <p:sp>
        <p:nvSpPr>
          <p:cNvPr id="4" name="TextBox 3"/>
          <p:cNvSpPr txBox="1"/>
          <p:nvPr/>
        </p:nvSpPr>
        <p:spPr>
          <a:xfrm>
            <a:off x="292101" y="6341765"/>
            <a:ext cx="5228675" cy="369332"/>
          </a:xfrm>
          <a:prstGeom prst="rect">
            <a:avLst/>
          </a:prstGeom>
          <a:noFill/>
        </p:spPr>
        <p:txBody>
          <a:bodyPr wrap="none" rtlCol="0">
            <a:spAutoFit/>
          </a:bodyPr>
          <a:lstStyle/>
          <a:p>
            <a:r>
              <a:rPr lang="en-US" dirty="0"/>
              <a:t>From https://sites.google.com/site/ilesgis/labs/lab-08</a:t>
            </a:r>
          </a:p>
        </p:txBody>
      </p:sp>
      <p:sp>
        <p:nvSpPr>
          <p:cNvPr id="10" name="Rectangle 9"/>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12</a:t>
            </a:r>
          </a:p>
        </p:txBody>
      </p:sp>
      <p:pic>
        <p:nvPicPr>
          <p:cNvPr id="1032" name="Picture 8" descr="https://sites.google.com/site/ilesgis/_/rsrc/1468851248634/labs/lab-08/Watershed_Delineation.bmp"/>
          <p:cNvPicPr>
            <a:picLocks noChangeAspect="1" noChangeArrowheads="1"/>
          </p:cNvPicPr>
          <p:nvPr/>
        </p:nvPicPr>
        <p:blipFill rotWithShape="1">
          <a:blip r:embed="rId3">
            <a:extLst>
              <a:ext uri="{28A0092B-C50C-407E-A947-70E740481C1C}">
                <a14:useLocalDpi xmlns:a14="http://schemas.microsoft.com/office/drawing/2010/main" val="0"/>
              </a:ext>
            </a:extLst>
          </a:blip>
          <a:srcRect l="89647" t="31022" b="40743"/>
          <a:stretch/>
        </p:blipFill>
        <p:spPr bwMode="auto">
          <a:xfrm>
            <a:off x="3524101" y="2148115"/>
            <a:ext cx="69026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s://sites.google.com/site/ilesgis/_/rsrc/1468851248634/labs/lab-08/Watershed_Delineation.bm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43610" y="1572488"/>
            <a:ext cx="3380492" cy="252054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s://sites.google.com/site/ilesgis/_/rsrc/1468851248634/labs/lab-08/Watershed_Delineation.bmp"/>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375758" y="2582203"/>
            <a:ext cx="4127226" cy="2406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s://sites.google.com/site/ilesgis/_/rsrc/1468851248634/labs/lab-08/Watershed_Delineation.bmp"/>
          <p:cNvPicPr>
            <a:picLocks noChangeAspect="1" noChangeArrowheads="1"/>
          </p:cNvPicPr>
          <p:nvPr/>
        </p:nvPicPr>
        <p:blipFill rotWithShape="1">
          <a:blip r:embed="rId3">
            <a:extLst>
              <a:ext uri="{28A0092B-C50C-407E-A947-70E740481C1C}">
                <a14:useLocalDpi xmlns:a14="http://schemas.microsoft.com/office/drawing/2010/main" val="0"/>
              </a:ext>
            </a:extLst>
          </a:blip>
          <a:srcRect l="51720" t="53237" r="11218" b="-295"/>
          <a:stretch/>
        </p:blipFill>
        <p:spPr bwMode="auto">
          <a:xfrm>
            <a:off x="8490190" y="3144133"/>
            <a:ext cx="3244612" cy="3001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45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Watershed and its Hydrograph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6545" y="1544035"/>
            <a:ext cx="8303491" cy="5194977"/>
          </a:xfrm>
          <a:prstGeom prst="rect">
            <a:avLst/>
          </a:prstGeom>
        </p:spPr>
      </p:pic>
      <p:sp>
        <p:nvSpPr>
          <p:cNvPr id="5" name="Up Arrow 4"/>
          <p:cNvSpPr/>
          <p:nvPr/>
        </p:nvSpPr>
        <p:spPr>
          <a:xfrm>
            <a:off x="7222836" y="4821381"/>
            <a:ext cx="277091" cy="517236"/>
          </a:xfrm>
          <a:prstGeom prst="up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4800" y="2124363"/>
            <a:ext cx="2715491" cy="1477328"/>
          </a:xfrm>
          <a:prstGeom prst="rect">
            <a:avLst/>
          </a:prstGeom>
          <a:solidFill>
            <a:schemeClr val="bg1"/>
          </a:solidFill>
        </p:spPr>
        <p:txBody>
          <a:bodyPr wrap="square">
            <a:spAutoFit/>
          </a:bodyPr>
          <a:lstStyle/>
          <a:p>
            <a:r>
              <a:rPr lang="en-US" b="1" dirty="0">
                <a:solidFill>
                  <a:srgbClr val="000080"/>
                </a:solidFill>
                <a:latin typeface="Verdana" panose="020B0604030504040204" pitchFamily="34" charset="0"/>
              </a:rPr>
              <a:t>06043500 – Gallatin River near Gallatin Gateway (just downstream of Spanish Creek)</a:t>
            </a:r>
            <a:endParaRPr lang="en-US" b="1" i="0" dirty="0">
              <a:solidFill>
                <a:srgbClr val="000080"/>
              </a:solidFill>
              <a:effectLst/>
              <a:latin typeface="Verdana" panose="020B0604030504040204" pitchFamily="34" charset="0"/>
            </a:endParaRPr>
          </a:p>
        </p:txBody>
      </p:sp>
      <p:sp>
        <p:nvSpPr>
          <p:cNvPr id="7" name="Rectangle 6"/>
          <p:cNvSpPr/>
          <p:nvPr/>
        </p:nvSpPr>
        <p:spPr>
          <a:xfrm>
            <a:off x="305086" y="4035366"/>
            <a:ext cx="2715491" cy="461665"/>
          </a:xfrm>
          <a:prstGeom prst="rect">
            <a:avLst/>
          </a:prstGeom>
          <a:solidFill>
            <a:schemeClr val="bg1"/>
          </a:solidFill>
        </p:spPr>
        <p:txBody>
          <a:bodyPr wrap="square">
            <a:spAutoFit/>
          </a:bodyPr>
          <a:lstStyle/>
          <a:p>
            <a:r>
              <a:rPr lang="en-US" sz="2400" dirty="0"/>
              <a:t>Area </a:t>
            </a:r>
            <a:r>
              <a:rPr lang="en-US" sz="2400" i="0" dirty="0">
                <a:effectLst/>
              </a:rPr>
              <a:t>= 825 mi</a:t>
            </a:r>
            <a:r>
              <a:rPr lang="en-US" sz="2400" i="0" baseline="30000" dirty="0">
                <a:effectLst/>
              </a:rPr>
              <a:t>2</a:t>
            </a:r>
          </a:p>
        </p:txBody>
      </p:sp>
      <p:sp>
        <p:nvSpPr>
          <p:cNvPr id="8" name="Rectangle 7"/>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13</a:t>
            </a:r>
          </a:p>
        </p:txBody>
      </p:sp>
    </p:spTree>
    <p:extLst>
      <p:ext uri="{BB962C8B-B14F-4D97-AF65-F5344CB8AC3E}">
        <p14:creationId xmlns:p14="http://schemas.microsoft.com/office/powerpoint/2010/main" val="182800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Watershed and its Hydrograph: area normalized flow</a:t>
            </a:r>
          </a:p>
        </p:txBody>
      </p:sp>
      <p:pic>
        <p:nvPicPr>
          <p:cNvPr id="3" name="Picture 2"/>
          <p:cNvPicPr>
            <a:picLocks noChangeAspect="1"/>
          </p:cNvPicPr>
          <p:nvPr/>
        </p:nvPicPr>
        <p:blipFill>
          <a:blip r:embed="rId3"/>
          <a:stretch>
            <a:fillRect/>
          </a:stretch>
        </p:blipFill>
        <p:spPr>
          <a:xfrm>
            <a:off x="4295984" y="1493637"/>
            <a:ext cx="7057816" cy="4714215"/>
          </a:xfrm>
          <a:prstGeom prst="rect">
            <a:avLst/>
          </a:prstGeom>
        </p:spPr>
      </p:pic>
      <p:sp>
        <p:nvSpPr>
          <p:cNvPr id="8" name="TextBox 7"/>
          <p:cNvSpPr txBox="1"/>
          <p:nvPr/>
        </p:nvSpPr>
        <p:spPr>
          <a:xfrm>
            <a:off x="838200" y="1901495"/>
            <a:ext cx="3238964" cy="707886"/>
          </a:xfrm>
          <a:prstGeom prst="rect">
            <a:avLst/>
          </a:prstGeom>
          <a:noFill/>
        </p:spPr>
        <p:txBody>
          <a:bodyPr wrap="none" rtlCol="0">
            <a:spAutoFit/>
          </a:bodyPr>
          <a:lstStyle/>
          <a:p>
            <a:r>
              <a:rPr lang="en-US" sz="2000" dirty="0"/>
              <a:t>Area normalized flow: a.k.a.</a:t>
            </a:r>
          </a:p>
          <a:p>
            <a:r>
              <a:rPr lang="en-US" sz="2000" dirty="0"/>
              <a:t>Areal yield, specific discharge</a:t>
            </a:r>
          </a:p>
        </p:txBody>
      </p:sp>
      <mc:AlternateContent xmlns:mc="http://schemas.openxmlformats.org/markup-compatibility/2006" xmlns:a14="http://schemas.microsoft.com/office/drawing/2010/main">
        <mc:Choice Requires="a14">
          <p:sp>
            <p:nvSpPr>
              <p:cNvPr id="9" name="TextBox 8"/>
              <p:cNvSpPr txBox="1"/>
              <p:nvPr/>
            </p:nvSpPr>
            <p:spPr>
              <a:xfrm>
                <a:off x="1129897" y="3473717"/>
                <a:ext cx="2259593" cy="75405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d>
                            <m:dPr>
                              <m:begChr m:val="["/>
                              <m:endChr m:val="]"/>
                              <m:ctrlPr>
                                <a:rPr lang="en-US" sz="2000" i="1">
                                  <a:latin typeface="Cambria Math" panose="02040503050406030204" pitchFamily="18" charset="0"/>
                                </a:rPr>
                              </m:ctrlPr>
                            </m:dPr>
                            <m:e>
                              <m:sSup>
                                <m:sSupPr>
                                  <m:ctrlPr>
                                    <a:rPr lang="en-US" sz="2000" i="1" smtClean="0">
                                      <a:latin typeface="Cambria Math" panose="02040503050406030204" pitchFamily="18" charset="0"/>
                                    </a:rPr>
                                  </m:ctrlPr>
                                </m:sSupPr>
                                <m:e>
                                  <m:r>
                                    <m:rPr>
                                      <m:sty m:val="p"/>
                                    </m:rPr>
                                    <a:rPr lang="en-US" sz="2000" b="0" i="0" smtClean="0">
                                      <a:latin typeface="Cambria Math" panose="02040503050406030204" pitchFamily="18" charset="0"/>
                                    </a:rPr>
                                    <m:t>L</m:t>
                                  </m:r>
                                </m:e>
                                <m:sup>
                                  <m:r>
                                    <a:rPr lang="en-US" sz="2000" b="0" i="0" smtClean="0">
                                      <a:latin typeface="Cambria Math" panose="02040503050406030204" pitchFamily="18" charset="0"/>
                                    </a:rPr>
                                    <m:t>3</m:t>
                                  </m:r>
                                </m:sup>
                              </m:sSup>
                              <m:r>
                                <a:rPr lang="en-US" sz="2000" b="0" i="0" smtClean="0">
                                  <a:latin typeface="Cambria Math" panose="02040503050406030204" pitchFamily="18" charset="0"/>
                                </a:rPr>
                                <m:t>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T</m:t>
                                  </m:r>
                                </m:e>
                                <m:sup>
                                  <m:r>
                                    <a:rPr lang="en-US" sz="2000" b="0" i="0" smtClean="0">
                                      <a:latin typeface="Cambria Math" panose="02040503050406030204" pitchFamily="18" charset="0"/>
                                    </a:rPr>
                                    <m:t>−1</m:t>
                                  </m:r>
                                </m:sup>
                              </m:sSup>
                            </m:e>
                          </m:d>
                        </m:num>
                        <m:den>
                          <m:d>
                            <m:dPr>
                              <m:begChr m:val="["/>
                              <m:endChr m:val="]"/>
                              <m:ctrlPr>
                                <a:rPr lang="en-US" sz="2000" i="1" smtClean="0">
                                  <a:latin typeface="Cambria Math" panose="02040503050406030204" pitchFamily="18" charset="0"/>
                                </a:rPr>
                              </m:ctrlPr>
                            </m:dPr>
                            <m:e>
                              <m:sSup>
                                <m:sSupPr>
                                  <m:ctrlPr>
                                    <a:rPr lang="en-US" sz="2000" i="1" smtClean="0">
                                      <a:latin typeface="Cambria Math" panose="02040503050406030204" pitchFamily="18" charset="0"/>
                                    </a:rPr>
                                  </m:ctrlPr>
                                </m:sSupPr>
                                <m:e>
                                  <m:r>
                                    <m:rPr>
                                      <m:sty m:val="p"/>
                                    </m:rPr>
                                    <a:rPr lang="en-US" sz="2000" b="0" i="0" smtClean="0">
                                      <a:latin typeface="Cambria Math" panose="02040503050406030204" pitchFamily="18" charset="0"/>
                                    </a:rPr>
                                    <m:t>L</m:t>
                                  </m:r>
                                </m:e>
                                <m:sup>
                                  <m:r>
                                    <a:rPr lang="en-US" sz="2000" b="0" i="0" smtClean="0">
                                      <a:latin typeface="Cambria Math" panose="02040503050406030204" pitchFamily="18" charset="0"/>
                                    </a:rPr>
                                    <m:t>2</m:t>
                                  </m:r>
                                </m:sup>
                              </m:sSup>
                            </m:e>
                          </m:d>
                        </m:den>
                      </m:f>
                      <m:r>
                        <a:rPr lang="en-US" sz="2000" b="0" i="0"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r>
                            <m:rPr>
                              <m:sty m:val="p"/>
                            </m:rPr>
                            <a:rPr lang="en-US" sz="2000" b="0" i="0" smtClean="0">
                              <a:latin typeface="Cambria Math" panose="02040503050406030204" pitchFamily="18" charset="0"/>
                            </a:rPr>
                            <m:t>L</m:t>
                          </m:r>
                          <m:r>
                            <a:rPr lang="en-US" sz="2000" b="0" i="0" smtClean="0">
                              <a:latin typeface="Cambria Math" panose="02040503050406030204" pitchFamily="18" charset="0"/>
                            </a:rPr>
                            <m:t>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T</m:t>
                              </m:r>
                            </m:e>
                            <m:sup>
                              <m:r>
                                <a:rPr lang="en-US" sz="2000" b="0" i="0" smtClean="0">
                                  <a:latin typeface="Cambria Math" panose="02040503050406030204" pitchFamily="18" charset="0"/>
                                </a:rPr>
                                <m:t>−1</m:t>
                              </m:r>
                            </m:sup>
                          </m:sSup>
                        </m:e>
                      </m:d>
                    </m:oMath>
                  </m:oMathPara>
                </a14:m>
                <a:endParaRPr lang="en-US" sz="2000" dirty="0"/>
              </a:p>
            </p:txBody>
          </p:sp>
        </mc:Choice>
        <mc:Fallback xmlns="">
          <p:sp>
            <p:nvSpPr>
              <p:cNvPr id="9" name="TextBox 8"/>
              <p:cNvSpPr txBox="1">
                <a:spLocks noRot="1" noChangeAspect="1" noMove="1" noResize="1" noEditPoints="1" noAdjustHandles="1" noChangeArrowheads="1" noChangeShapeType="1" noTextEdit="1"/>
              </p:cNvSpPr>
              <p:nvPr/>
            </p:nvSpPr>
            <p:spPr>
              <a:xfrm>
                <a:off x="1129897" y="3473717"/>
                <a:ext cx="2259593" cy="754053"/>
              </a:xfrm>
              <a:prstGeom prst="rect">
                <a:avLst/>
              </a:prstGeom>
              <a:blipFill>
                <a:blip r:embed="rId5"/>
                <a:stretch>
                  <a:fillRect/>
                </a:stretch>
              </a:blipFill>
            </p:spPr>
            <p:txBody>
              <a:bodyPr/>
              <a:lstStyle/>
              <a:p>
                <a:r>
                  <a:rPr lang="en-US">
                    <a:noFill/>
                  </a:rPr>
                  <a:t> </a:t>
                </a:r>
              </a:p>
            </p:txBody>
          </p:sp>
        </mc:Fallback>
      </mc:AlternateContent>
      <p:sp>
        <p:nvSpPr>
          <p:cNvPr id="10" name="Rectangle 9"/>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14</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0C215CE-F6A4-40A4-8C91-921F6220982D}"/>
                  </a:ext>
                </a:extLst>
              </p:cNvPr>
              <p:cNvSpPr txBox="1"/>
              <p:nvPr/>
            </p:nvSpPr>
            <p:spPr>
              <a:xfrm>
                <a:off x="1755773" y="2749674"/>
                <a:ext cx="1007840" cy="6593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𝑌</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𝑄</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𝑊</m:t>
                              </m:r>
                            </m:sub>
                          </m:sSub>
                        </m:den>
                      </m:f>
                    </m:oMath>
                  </m:oMathPara>
                </a14:m>
                <a:endParaRPr lang="en-US" dirty="0"/>
              </a:p>
            </p:txBody>
          </p:sp>
        </mc:Choice>
        <mc:Fallback xmlns="">
          <p:sp>
            <p:nvSpPr>
              <p:cNvPr id="4" name="TextBox 3">
                <a:extLst>
                  <a:ext uri="{FF2B5EF4-FFF2-40B4-BE49-F238E27FC236}">
                    <a16:creationId xmlns:a16="http://schemas.microsoft.com/office/drawing/2014/main" id="{C0C215CE-F6A4-40A4-8C91-921F6220982D}"/>
                  </a:ext>
                </a:extLst>
              </p:cNvPr>
              <p:cNvSpPr txBox="1">
                <a:spLocks noRot="1" noChangeAspect="1" noMove="1" noResize="1" noEditPoints="1" noAdjustHandles="1" noChangeArrowheads="1" noChangeShapeType="1" noTextEdit="1"/>
              </p:cNvSpPr>
              <p:nvPr/>
            </p:nvSpPr>
            <p:spPr>
              <a:xfrm>
                <a:off x="1755773" y="2749674"/>
                <a:ext cx="1007840" cy="65934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AA2D803-21F3-4E45-8C7F-AD12E1C62434}"/>
                  </a:ext>
                </a:extLst>
              </p:cNvPr>
              <p:cNvSpPr txBox="1"/>
              <p:nvPr/>
            </p:nvSpPr>
            <p:spPr>
              <a:xfrm>
                <a:off x="521478" y="4803725"/>
                <a:ext cx="3439916" cy="83119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𝑊</m:t>
                          </m:r>
                        </m:sub>
                      </m:sSub>
                      <m:r>
                        <a:rPr lang="en-US" sz="2400" b="0" i="1" smtClean="0">
                          <a:latin typeface="Cambria Math" panose="02040503050406030204" pitchFamily="18" charset="0"/>
                        </a:rPr>
                        <m:t>=825 </m:t>
                      </m:r>
                      <m:sSup>
                        <m:sSupPr>
                          <m:ctrlPr>
                            <a:rPr lang="en-US" sz="2400" b="0" i="1" strike="sngStrike" smtClean="0">
                              <a:latin typeface="Cambria Math" panose="02040503050406030204" pitchFamily="18" charset="0"/>
                            </a:rPr>
                          </m:ctrlPr>
                        </m:sSupPr>
                        <m:e>
                          <m:r>
                            <m:rPr>
                              <m:sty m:val="p"/>
                            </m:rPr>
                            <a:rPr lang="en-US" sz="2400" b="0" i="0" strike="sngStrike" smtClean="0">
                              <a:latin typeface="Cambria Math" panose="02040503050406030204" pitchFamily="18" charset="0"/>
                            </a:rPr>
                            <m:t>mi</m:t>
                          </m:r>
                        </m:e>
                        <m:sup>
                          <m:r>
                            <a:rPr lang="en-US" sz="2400" b="0" i="0" strike="sngStrike" smtClean="0">
                              <a:latin typeface="Cambria Math" panose="02040503050406030204" pitchFamily="18" charset="0"/>
                            </a:rPr>
                            <m:t>2</m:t>
                          </m:r>
                        </m:sup>
                      </m:sSup>
                      <m:f>
                        <m:fPr>
                          <m:ctrlPr>
                            <a:rPr lang="en-US" sz="2400" b="0" i="1" smtClean="0">
                              <a:latin typeface="Cambria Math" panose="02040503050406030204" pitchFamily="18" charset="0"/>
                            </a:rPr>
                          </m:ctrlPr>
                        </m:fPr>
                        <m:num>
                          <m:sSup>
                            <m:sSupPr>
                              <m:ctrlPr>
                                <a:rPr lang="en-US" sz="2400" b="0" i="1" smtClean="0">
                                  <a:latin typeface="Cambria Math" panose="02040503050406030204" pitchFamily="18" charset="0"/>
                                </a:rPr>
                              </m:ctrlPr>
                            </m:sSupPr>
                            <m:e>
                              <m:r>
                                <a:rPr lang="en-US" sz="2400" b="0" i="0" smtClean="0">
                                  <a:latin typeface="Cambria Math" panose="02040503050406030204" pitchFamily="18" charset="0"/>
                                </a:rPr>
                                <m:t>5280</m:t>
                              </m:r>
                            </m:e>
                            <m:sup>
                              <m:r>
                                <a:rPr lang="en-US" sz="2400" b="0" i="0" smtClean="0">
                                  <a:latin typeface="Cambria Math" panose="02040503050406030204" pitchFamily="18" charset="0"/>
                                </a:rPr>
                                <m:t>2</m:t>
                              </m:r>
                            </m:sup>
                          </m:sSup>
                          <m:r>
                            <a:rPr lang="en-US" sz="2400" b="0" i="0" smtClean="0">
                              <a:latin typeface="Cambria Math" panose="02040503050406030204" pitchFamily="18" charset="0"/>
                            </a:rPr>
                            <m:t> </m:t>
                          </m:r>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ft</m:t>
                              </m:r>
                            </m:e>
                            <m:sup>
                              <m:r>
                                <a:rPr lang="en-US" sz="2400" b="0" i="0" smtClean="0">
                                  <a:latin typeface="Cambria Math" panose="02040503050406030204" pitchFamily="18" charset="0"/>
                                </a:rPr>
                                <m:t>2</m:t>
                              </m:r>
                            </m:sup>
                          </m:sSup>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1</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 </m:t>
                          </m:r>
                          <m:sSup>
                            <m:sSupPr>
                              <m:ctrlPr>
                                <a:rPr lang="en-US" sz="2400" b="0" i="1" strike="sngStrike" smtClean="0">
                                  <a:latin typeface="Cambria Math" panose="02040503050406030204" pitchFamily="18" charset="0"/>
                                </a:rPr>
                              </m:ctrlPr>
                            </m:sSupPr>
                            <m:e>
                              <m:r>
                                <m:rPr>
                                  <m:sty m:val="p"/>
                                </m:rPr>
                                <a:rPr lang="en-US" sz="2400" b="0" i="0" strike="sngStrike" smtClean="0">
                                  <a:latin typeface="Cambria Math" panose="02040503050406030204" pitchFamily="18" charset="0"/>
                                </a:rPr>
                                <m:t>mi</m:t>
                              </m:r>
                            </m:e>
                            <m:sup>
                              <m:r>
                                <a:rPr lang="en-US" sz="2400" b="0" i="0" strike="sngStrike" smtClean="0">
                                  <a:latin typeface="Cambria Math" panose="02040503050406030204" pitchFamily="18" charset="0"/>
                                </a:rPr>
                                <m:t>2</m:t>
                              </m:r>
                            </m:sup>
                          </m:sSup>
                        </m:den>
                      </m:f>
                    </m:oMath>
                  </m:oMathPara>
                </a14:m>
                <a:endParaRPr lang="en-US" dirty="0"/>
              </a:p>
            </p:txBody>
          </p:sp>
        </mc:Choice>
        <mc:Fallback xmlns="">
          <p:sp>
            <p:nvSpPr>
              <p:cNvPr id="5" name="TextBox 4">
                <a:extLst>
                  <a:ext uri="{FF2B5EF4-FFF2-40B4-BE49-F238E27FC236}">
                    <a16:creationId xmlns:a16="http://schemas.microsoft.com/office/drawing/2014/main" id="{0AA2D803-21F3-4E45-8C7F-AD12E1C62434}"/>
                  </a:ext>
                </a:extLst>
              </p:cNvPr>
              <p:cNvSpPr txBox="1">
                <a:spLocks noRot="1" noChangeAspect="1" noMove="1" noResize="1" noEditPoints="1" noAdjustHandles="1" noChangeArrowheads="1" noChangeShapeType="1" noTextEdit="1"/>
              </p:cNvSpPr>
              <p:nvPr/>
            </p:nvSpPr>
            <p:spPr>
              <a:xfrm>
                <a:off x="521478" y="4803725"/>
                <a:ext cx="3439916" cy="83119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251759A-E6C7-4186-8448-2FF080BFB49A}"/>
                  </a:ext>
                </a:extLst>
              </p:cNvPr>
              <p:cNvSpPr txBox="1"/>
              <p:nvPr/>
            </p:nvSpPr>
            <p:spPr>
              <a:xfrm>
                <a:off x="989227" y="5755217"/>
                <a:ext cx="268894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=2.30×</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10</m:t>
                          </m:r>
                        </m:e>
                        <m:sup>
                          <m:r>
                            <a:rPr lang="en-US" sz="2400" b="0" i="1" smtClean="0">
                              <a:latin typeface="Cambria Math" panose="02040503050406030204" pitchFamily="18" charset="0"/>
                            </a:rPr>
                            <m:t>10</m:t>
                          </m:r>
                        </m:sup>
                      </m:sSup>
                      <m:r>
                        <a:rPr lang="en-US" sz="2400" b="0" i="1" smtClean="0">
                          <a:latin typeface="Cambria Math" panose="02040503050406030204" pitchFamily="18" charset="0"/>
                        </a:rPr>
                        <m:t> </m:t>
                      </m:r>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ft</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 </m:t>
                      </m:r>
                    </m:oMath>
                  </m:oMathPara>
                </a14:m>
                <a:endParaRPr lang="en-US" dirty="0"/>
              </a:p>
            </p:txBody>
          </p:sp>
        </mc:Choice>
        <mc:Fallback xmlns="">
          <p:sp>
            <p:nvSpPr>
              <p:cNvPr id="13" name="TextBox 12">
                <a:extLst>
                  <a:ext uri="{FF2B5EF4-FFF2-40B4-BE49-F238E27FC236}">
                    <a16:creationId xmlns:a16="http://schemas.microsoft.com/office/drawing/2014/main" id="{1251759A-E6C7-4186-8448-2FF080BFB49A}"/>
                  </a:ext>
                </a:extLst>
              </p:cNvPr>
              <p:cNvSpPr txBox="1">
                <a:spLocks noRot="1" noChangeAspect="1" noMove="1" noResize="1" noEditPoints="1" noAdjustHandles="1" noChangeArrowheads="1" noChangeShapeType="1" noTextEdit="1"/>
              </p:cNvSpPr>
              <p:nvPr/>
            </p:nvSpPr>
            <p:spPr>
              <a:xfrm>
                <a:off x="989227" y="5755217"/>
                <a:ext cx="2688941" cy="461665"/>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9714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Watershed and its Hydrograph: area normalized flow</a:t>
            </a:r>
          </a:p>
        </p:txBody>
      </p:sp>
      <p:pic>
        <p:nvPicPr>
          <p:cNvPr id="4" name="Picture 3"/>
          <p:cNvPicPr>
            <a:picLocks noChangeAspect="1"/>
          </p:cNvPicPr>
          <p:nvPr/>
        </p:nvPicPr>
        <p:blipFill>
          <a:blip r:embed="rId3"/>
          <a:stretch>
            <a:fillRect/>
          </a:stretch>
        </p:blipFill>
        <p:spPr>
          <a:xfrm>
            <a:off x="3965509" y="1762125"/>
            <a:ext cx="8226491" cy="4695825"/>
          </a:xfrm>
          <a:prstGeom prst="rect">
            <a:avLst/>
          </a:prstGeom>
        </p:spPr>
      </p:pic>
      <p:sp>
        <p:nvSpPr>
          <p:cNvPr id="7" name="Rectangle 6"/>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15</a:t>
            </a:r>
          </a:p>
        </p:txBody>
      </p:sp>
      <p:sp>
        <p:nvSpPr>
          <p:cNvPr id="8" name="TextBox 7">
            <a:extLst>
              <a:ext uri="{FF2B5EF4-FFF2-40B4-BE49-F238E27FC236}">
                <a16:creationId xmlns:a16="http://schemas.microsoft.com/office/drawing/2014/main" id="{6EB6B83B-8449-4C5D-B8C8-61E3E250B5D8}"/>
              </a:ext>
            </a:extLst>
          </p:cNvPr>
          <p:cNvSpPr txBox="1"/>
          <p:nvPr/>
        </p:nvSpPr>
        <p:spPr>
          <a:xfrm>
            <a:off x="838200" y="1901495"/>
            <a:ext cx="3238964" cy="707886"/>
          </a:xfrm>
          <a:prstGeom prst="rect">
            <a:avLst/>
          </a:prstGeom>
          <a:noFill/>
        </p:spPr>
        <p:txBody>
          <a:bodyPr wrap="none" rtlCol="0">
            <a:spAutoFit/>
          </a:bodyPr>
          <a:lstStyle/>
          <a:p>
            <a:r>
              <a:rPr lang="en-US" sz="2000" dirty="0"/>
              <a:t>Area normalized flow: a.k.a.</a:t>
            </a:r>
          </a:p>
          <a:p>
            <a:r>
              <a:rPr lang="en-US" sz="2000" dirty="0"/>
              <a:t>Areal yield, specific discharge</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D034F9B-5C33-4F33-9177-07E87EB04061}"/>
                  </a:ext>
                </a:extLst>
              </p:cNvPr>
              <p:cNvSpPr txBox="1"/>
              <p:nvPr/>
            </p:nvSpPr>
            <p:spPr>
              <a:xfrm>
                <a:off x="1129897" y="3473717"/>
                <a:ext cx="2259593" cy="75405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d>
                            <m:dPr>
                              <m:begChr m:val="["/>
                              <m:endChr m:val="]"/>
                              <m:ctrlPr>
                                <a:rPr lang="en-US" sz="2000" i="1">
                                  <a:latin typeface="Cambria Math" panose="02040503050406030204" pitchFamily="18" charset="0"/>
                                </a:rPr>
                              </m:ctrlPr>
                            </m:dPr>
                            <m:e>
                              <m:sSup>
                                <m:sSupPr>
                                  <m:ctrlPr>
                                    <a:rPr lang="en-US" sz="2000" i="1" smtClean="0">
                                      <a:latin typeface="Cambria Math" panose="02040503050406030204" pitchFamily="18" charset="0"/>
                                    </a:rPr>
                                  </m:ctrlPr>
                                </m:sSupPr>
                                <m:e>
                                  <m:r>
                                    <m:rPr>
                                      <m:sty m:val="p"/>
                                    </m:rPr>
                                    <a:rPr lang="en-US" sz="2000" b="0" i="0" smtClean="0">
                                      <a:latin typeface="Cambria Math" panose="02040503050406030204" pitchFamily="18" charset="0"/>
                                    </a:rPr>
                                    <m:t>L</m:t>
                                  </m:r>
                                </m:e>
                                <m:sup>
                                  <m:r>
                                    <a:rPr lang="en-US" sz="2000" b="0" i="0" smtClean="0">
                                      <a:latin typeface="Cambria Math" panose="02040503050406030204" pitchFamily="18" charset="0"/>
                                    </a:rPr>
                                    <m:t>3</m:t>
                                  </m:r>
                                </m:sup>
                              </m:sSup>
                              <m:r>
                                <a:rPr lang="en-US" sz="2000" b="0" i="0" smtClean="0">
                                  <a:latin typeface="Cambria Math" panose="02040503050406030204" pitchFamily="18" charset="0"/>
                                </a:rPr>
                                <m:t>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T</m:t>
                                  </m:r>
                                </m:e>
                                <m:sup>
                                  <m:r>
                                    <a:rPr lang="en-US" sz="2000" b="0" i="0" smtClean="0">
                                      <a:latin typeface="Cambria Math" panose="02040503050406030204" pitchFamily="18" charset="0"/>
                                    </a:rPr>
                                    <m:t>−1</m:t>
                                  </m:r>
                                </m:sup>
                              </m:sSup>
                            </m:e>
                          </m:d>
                        </m:num>
                        <m:den>
                          <m:d>
                            <m:dPr>
                              <m:begChr m:val="["/>
                              <m:endChr m:val="]"/>
                              <m:ctrlPr>
                                <a:rPr lang="en-US" sz="2000" i="1" smtClean="0">
                                  <a:latin typeface="Cambria Math" panose="02040503050406030204" pitchFamily="18" charset="0"/>
                                </a:rPr>
                              </m:ctrlPr>
                            </m:dPr>
                            <m:e>
                              <m:sSup>
                                <m:sSupPr>
                                  <m:ctrlPr>
                                    <a:rPr lang="en-US" sz="2000" i="1" smtClean="0">
                                      <a:latin typeface="Cambria Math" panose="02040503050406030204" pitchFamily="18" charset="0"/>
                                    </a:rPr>
                                  </m:ctrlPr>
                                </m:sSupPr>
                                <m:e>
                                  <m:r>
                                    <m:rPr>
                                      <m:sty m:val="p"/>
                                    </m:rPr>
                                    <a:rPr lang="en-US" sz="2000" b="0" i="0" smtClean="0">
                                      <a:latin typeface="Cambria Math" panose="02040503050406030204" pitchFamily="18" charset="0"/>
                                    </a:rPr>
                                    <m:t>L</m:t>
                                  </m:r>
                                </m:e>
                                <m:sup>
                                  <m:r>
                                    <a:rPr lang="en-US" sz="2000" b="0" i="0" smtClean="0">
                                      <a:latin typeface="Cambria Math" panose="02040503050406030204" pitchFamily="18" charset="0"/>
                                    </a:rPr>
                                    <m:t>2</m:t>
                                  </m:r>
                                </m:sup>
                              </m:sSup>
                            </m:e>
                          </m:d>
                        </m:den>
                      </m:f>
                      <m:r>
                        <a:rPr lang="en-US" sz="2000" b="0" i="0"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r>
                            <m:rPr>
                              <m:sty m:val="p"/>
                            </m:rPr>
                            <a:rPr lang="en-US" sz="2000" b="0" i="0" smtClean="0">
                              <a:latin typeface="Cambria Math" panose="02040503050406030204" pitchFamily="18" charset="0"/>
                            </a:rPr>
                            <m:t>L</m:t>
                          </m:r>
                          <m:r>
                            <a:rPr lang="en-US" sz="2000" b="0" i="0" smtClean="0">
                              <a:latin typeface="Cambria Math" panose="02040503050406030204" pitchFamily="18" charset="0"/>
                            </a:rPr>
                            <m:t>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T</m:t>
                              </m:r>
                            </m:e>
                            <m:sup>
                              <m:r>
                                <a:rPr lang="en-US" sz="2000" b="0" i="0" smtClean="0">
                                  <a:latin typeface="Cambria Math" panose="02040503050406030204" pitchFamily="18" charset="0"/>
                                </a:rPr>
                                <m:t>−1</m:t>
                              </m:r>
                            </m:sup>
                          </m:sSup>
                        </m:e>
                      </m:d>
                    </m:oMath>
                  </m:oMathPara>
                </a14:m>
                <a:endParaRPr lang="en-US" sz="2000" dirty="0"/>
              </a:p>
            </p:txBody>
          </p:sp>
        </mc:Choice>
        <mc:Fallback xmlns="">
          <p:sp>
            <p:nvSpPr>
              <p:cNvPr id="9" name="TextBox 8">
                <a:extLst>
                  <a:ext uri="{FF2B5EF4-FFF2-40B4-BE49-F238E27FC236}">
                    <a16:creationId xmlns:a16="http://schemas.microsoft.com/office/drawing/2014/main" id="{2D034F9B-5C33-4F33-9177-07E87EB04061}"/>
                  </a:ext>
                </a:extLst>
              </p:cNvPr>
              <p:cNvSpPr txBox="1">
                <a:spLocks noRot="1" noChangeAspect="1" noMove="1" noResize="1" noEditPoints="1" noAdjustHandles="1" noChangeArrowheads="1" noChangeShapeType="1" noTextEdit="1"/>
              </p:cNvSpPr>
              <p:nvPr/>
            </p:nvSpPr>
            <p:spPr>
              <a:xfrm>
                <a:off x="1129897" y="3473717"/>
                <a:ext cx="2259593" cy="75405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97DEB92-2401-4F3B-B359-AAECAC9EA815}"/>
                  </a:ext>
                </a:extLst>
              </p:cNvPr>
              <p:cNvSpPr txBox="1"/>
              <p:nvPr/>
            </p:nvSpPr>
            <p:spPr>
              <a:xfrm>
                <a:off x="1755773" y="2749674"/>
                <a:ext cx="1007840" cy="6593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𝑌</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𝑄</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𝑊</m:t>
                              </m:r>
                            </m:sub>
                          </m:sSub>
                        </m:den>
                      </m:f>
                    </m:oMath>
                  </m:oMathPara>
                </a14:m>
                <a:endParaRPr lang="en-US" dirty="0"/>
              </a:p>
            </p:txBody>
          </p:sp>
        </mc:Choice>
        <mc:Fallback xmlns="">
          <p:sp>
            <p:nvSpPr>
              <p:cNvPr id="13" name="TextBox 12">
                <a:extLst>
                  <a:ext uri="{FF2B5EF4-FFF2-40B4-BE49-F238E27FC236}">
                    <a16:creationId xmlns:a16="http://schemas.microsoft.com/office/drawing/2014/main" id="{997DEB92-2401-4F3B-B359-AAECAC9EA815}"/>
                  </a:ext>
                </a:extLst>
              </p:cNvPr>
              <p:cNvSpPr txBox="1">
                <a:spLocks noRot="1" noChangeAspect="1" noMove="1" noResize="1" noEditPoints="1" noAdjustHandles="1" noChangeArrowheads="1" noChangeShapeType="1" noTextEdit="1"/>
              </p:cNvSpPr>
              <p:nvPr/>
            </p:nvSpPr>
            <p:spPr>
              <a:xfrm>
                <a:off x="1755773" y="2749674"/>
                <a:ext cx="1007840" cy="65934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3887322-109D-4D66-99F0-15A253F7A363}"/>
                  </a:ext>
                </a:extLst>
              </p:cNvPr>
              <p:cNvSpPr txBox="1"/>
              <p:nvPr/>
            </p:nvSpPr>
            <p:spPr>
              <a:xfrm>
                <a:off x="521478" y="4803725"/>
                <a:ext cx="3439916" cy="83119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𝑊</m:t>
                          </m:r>
                        </m:sub>
                      </m:sSub>
                      <m:r>
                        <a:rPr lang="en-US" sz="2400" b="0" i="1" smtClean="0">
                          <a:latin typeface="Cambria Math" panose="02040503050406030204" pitchFamily="18" charset="0"/>
                        </a:rPr>
                        <m:t>=825 </m:t>
                      </m:r>
                      <m:sSup>
                        <m:sSupPr>
                          <m:ctrlPr>
                            <a:rPr lang="en-US" sz="2400" b="0" i="1" strike="sngStrike" smtClean="0">
                              <a:latin typeface="Cambria Math" panose="02040503050406030204" pitchFamily="18" charset="0"/>
                            </a:rPr>
                          </m:ctrlPr>
                        </m:sSupPr>
                        <m:e>
                          <m:r>
                            <m:rPr>
                              <m:sty m:val="p"/>
                            </m:rPr>
                            <a:rPr lang="en-US" sz="2400" b="0" i="0" strike="sngStrike" smtClean="0">
                              <a:latin typeface="Cambria Math" panose="02040503050406030204" pitchFamily="18" charset="0"/>
                            </a:rPr>
                            <m:t>mi</m:t>
                          </m:r>
                        </m:e>
                        <m:sup>
                          <m:r>
                            <a:rPr lang="en-US" sz="2400" b="0" i="0" strike="sngStrike" smtClean="0">
                              <a:latin typeface="Cambria Math" panose="02040503050406030204" pitchFamily="18" charset="0"/>
                            </a:rPr>
                            <m:t>2</m:t>
                          </m:r>
                        </m:sup>
                      </m:sSup>
                      <m:f>
                        <m:fPr>
                          <m:ctrlPr>
                            <a:rPr lang="en-US" sz="2400" b="0" i="1" smtClean="0">
                              <a:latin typeface="Cambria Math" panose="02040503050406030204" pitchFamily="18" charset="0"/>
                            </a:rPr>
                          </m:ctrlPr>
                        </m:fPr>
                        <m:num>
                          <m:sSup>
                            <m:sSupPr>
                              <m:ctrlPr>
                                <a:rPr lang="en-US" sz="2400" b="0" i="1" smtClean="0">
                                  <a:latin typeface="Cambria Math" panose="02040503050406030204" pitchFamily="18" charset="0"/>
                                </a:rPr>
                              </m:ctrlPr>
                            </m:sSupPr>
                            <m:e>
                              <m:r>
                                <a:rPr lang="en-US" sz="2400" b="0" i="0" smtClean="0">
                                  <a:latin typeface="Cambria Math" panose="02040503050406030204" pitchFamily="18" charset="0"/>
                                </a:rPr>
                                <m:t>5280</m:t>
                              </m:r>
                            </m:e>
                            <m:sup>
                              <m:r>
                                <a:rPr lang="en-US" sz="2400" b="0" i="0" smtClean="0">
                                  <a:latin typeface="Cambria Math" panose="02040503050406030204" pitchFamily="18" charset="0"/>
                                </a:rPr>
                                <m:t>2</m:t>
                              </m:r>
                            </m:sup>
                          </m:sSup>
                          <m:r>
                            <a:rPr lang="en-US" sz="2400" b="0" i="0" smtClean="0">
                              <a:latin typeface="Cambria Math" panose="02040503050406030204" pitchFamily="18" charset="0"/>
                            </a:rPr>
                            <m:t> </m:t>
                          </m:r>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ft</m:t>
                              </m:r>
                            </m:e>
                            <m:sup>
                              <m:r>
                                <a:rPr lang="en-US" sz="2400" b="0" i="0" smtClean="0">
                                  <a:latin typeface="Cambria Math" panose="02040503050406030204" pitchFamily="18" charset="0"/>
                                </a:rPr>
                                <m:t>2</m:t>
                              </m:r>
                            </m:sup>
                          </m:sSup>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1</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 </m:t>
                          </m:r>
                          <m:sSup>
                            <m:sSupPr>
                              <m:ctrlPr>
                                <a:rPr lang="en-US" sz="2400" b="0" i="1" strike="sngStrike" smtClean="0">
                                  <a:latin typeface="Cambria Math" panose="02040503050406030204" pitchFamily="18" charset="0"/>
                                </a:rPr>
                              </m:ctrlPr>
                            </m:sSupPr>
                            <m:e>
                              <m:r>
                                <m:rPr>
                                  <m:sty m:val="p"/>
                                </m:rPr>
                                <a:rPr lang="en-US" sz="2400" b="0" i="0" strike="sngStrike" smtClean="0">
                                  <a:latin typeface="Cambria Math" panose="02040503050406030204" pitchFamily="18" charset="0"/>
                                </a:rPr>
                                <m:t>mi</m:t>
                              </m:r>
                            </m:e>
                            <m:sup>
                              <m:r>
                                <a:rPr lang="en-US" sz="2400" b="0" i="0" strike="sngStrike" smtClean="0">
                                  <a:latin typeface="Cambria Math" panose="02040503050406030204" pitchFamily="18" charset="0"/>
                                </a:rPr>
                                <m:t>2</m:t>
                              </m:r>
                            </m:sup>
                          </m:sSup>
                        </m:den>
                      </m:f>
                    </m:oMath>
                  </m:oMathPara>
                </a14:m>
                <a:endParaRPr lang="en-US" dirty="0"/>
              </a:p>
            </p:txBody>
          </p:sp>
        </mc:Choice>
        <mc:Fallback xmlns="">
          <p:sp>
            <p:nvSpPr>
              <p:cNvPr id="11" name="TextBox 10">
                <a:extLst>
                  <a:ext uri="{FF2B5EF4-FFF2-40B4-BE49-F238E27FC236}">
                    <a16:creationId xmlns:a16="http://schemas.microsoft.com/office/drawing/2014/main" id="{A3887322-109D-4D66-99F0-15A253F7A363}"/>
                  </a:ext>
                </a:extLst>
              </p:cNvPr>
              <p:cNvSpPr txBox="1">
                <a:spLocks noRot="1" noChangeAspect="1" noMove="1" noResize="1" noEditPoints="1" noAdjustHandles="1" noChangeArrowheads="1" noChangeShapeType="1" noTextEdit="1"/>
              </p:cNvSpPr>
              <p:nvPr/>
            </p:nvSpPr>
            <p:spPr>
              <a:xfrm>
                <a:off x="521478" y="4803725"/>
                <a:ext cx="3439916" cy="83119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9BD366D-F7D3-4678-A9F0-29D494C6C86E}"/>
                  </a:ext>
                </a:extLst>
              </p:cNvPr>
              <p:cNvSpPr txBox="1"/>
              <p:nvPr/>
            </p:nvSpPr>
            <p:spPr>
              <a:xfrm>
                <a:off x="989227" y="5755217"/>
                <a:ext cx="268894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=2.30×</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10</m:t>
                          </m:r>
                        </m:e>
                        <m:sup>
                          <m:r>
                            <a:rPr lang="en-US" sz="2400" b="0" i="1" smtClean="0">
                              <a:latin typeface="Cambria Math" panose="02040503050406030204" pitchFamily="18" charset="0"/>
                            </a:rPr>
                            <m:t>10</m:t>
                          </m:r>
                        </m:sup>
                      </m:sSup>
                      <m:r>
                        <a:rPr lang="en-US" sz="2400" b="0" i="1" smtClean="0">
                          <a:latin typeface="Cambria Math" panose="02040503050406030204" pitchFamily="18" charset="0"/>
                        </a:rPr>
                        <m:t> </m:t>
                      </m:r>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ft</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 </m:t>
                      </m:r>
                    </m:oMath>
                  </m:oMathPara>
                </a14:m>
                <a:endParaRPr lang="en-US" dirty="0"/>
              </a:p>
            </p:txBody>
          </p:sp>
        </mc:Choice>
        <mc:Fallback xmlns="">
          <p:sp>
            <p:nvSpPr>
              <p:cNvPr id="12" name="TextBox 11">
                <a:extLst>
                  <a:ext uri="{FF2B5EF4-FFF2-40B4-BE49-F238E27FC236}">
                    <a16:creationId xmlns:a16="http://schemas.microsoft.com/office/drawing/2014/main" id="{79BD366D-F7D3-4678-A9F0-29D494C6C86E}"/>
                  </a:ext>
                </a:extLst>
              </p:cNvPr>
              <p:cNvSpPr txBox="1">
                <a:spLocks noRot="1" noChangeAspect="1" noMove="1" noResize="1" noEditPoints="1" noAdjustHandles="1" noChangeArrowheads="1" noChangeShapeType="1" noTextEdit="1"/>
              </p:cNvSpPr>
              <p:nvPr/>
            </p:nvSpPr>
            <p:spPr>
              <a:xfrm>
                <a:off x="989227" y="5755217"/>
                <a:ext cx="2688941" cy="461665"/>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6638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Watershed and its Hydrograph: area normalized flow</a:t>
            </a:r>
          </a:p>
        </p:txBody>
      </p:sp>
      <p:sp>
        <p:nvSpPr>
          <p:cNvPr id="7" name="Rectangle 6"/>
          <p:cNvSpPr/>
          <p:nvPr/>
        </p:nvSpPr>
        <p:spPr>
          <a:xfrm>
            <a:off x="143609" y="112835"/>
            <a:ext cx="694591"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15a</a:t>
            </a:r>
          </a:p>
        </p:txBody>
      </p:sp>
      <p:pic>
        <p:nvPicPr>
          <p:cNvPr id="3" name="Picture 2">
            <a:extLst>
              <a:ext uri="{FF2B5EF4-FFF2-40B4-BE49-F238E27FC236}">
                <a16:creationId xmlns:a16="http://schemas.microsoft.com/office/drawing/2014/main" id="{763D23A5-C193-41DA-AF0F-42310AAD0A3E}"/>
              </a:ext>
            </a:extLst>
          </p:cNvPr>
          <p:cNvPicPr>
            <a:picLocks noChangeAspect="1"/>
          </p:cNvPicPr>
          <p:nvPr/>
        </p:nvPicPr>
        <p:blipFill>
          <a:blip r:embed="rId3"/>
          <a:stretch>
            <a:fillRect/>
          </a:stretch>
        </p:blipFill>
        <p:spPr>
          <a:xfrm>
            <a:off x="3965508" y="1732294"/>
            <a:ext cx="8226491" cy="4725656"/>
          </a:xfrm>
          <a:prstGeom prst="rect">
            <a:avLst/>
          </a:prstGeom>
        </p:spPr>
      </p:pic>
      <p:sp>
        <p:nvSpPr>
          <p:cNvPr id="8" name="TextBox 7">
            <a:extLst>
              <a:ext uri="{FF2B5EF4-FFF2-40B4-BE49-F238E27FC236}">
                <a16:creationId xmlns:a16="http://schemas.microsoft.com/office/drawing/2014/main" id="{C36F5919-F952-415D-A138-A408664D984D}"/>
              </a:ext>
            </a:extLst>
          </p:cNvPr>
          <p:cNvSpPr txBox="1"/>
          <p:nvPr/>
        </p:nvSpPr>
        <p:spPr>
          <a:xfrm>
            <a:off x="838200" y="1901495"/>
            <a:ext cx="3238964" cy="707886"/>
          </a:xfrm>
          <a:prstGeom prst="rect">
            <a:avLst/>
          </a:prstGeom>
          <a:noFill/>
        </p:spPr>
        <p:txBody>
          <a:bodyPr wrap="none" rtlCol="0">
            <a:spAutoFit/>
          </a:bodyPr>
          <a:lstStyle/>
          <a:p>
            <a:r>
              <a:rPr lang="en-US" sz="2000" dirty="0"/>
              <a:t>Area normalized flow: a.k.a.</a:t>
            </a:r>
          </a:p>
          <a:p>
            <a:r>
              <a:rPr lang="en-US" sz="2000" dirty="0"/>
              <a:t>Areal yield, specific discharge</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14A2BF6-9850-473A-B000-70DF0CA149B7}"/>
                  </a:ext>
                </a:extLst>
              </p:cNvPr>
              <p:cNvSpPr txBox="1"/>
              <p:nvPr/>
            </p:nvSpPr>
            <p:spPr>
              <a:xfrm>
                <a:off x="1129897" y="3473717"/>
                <a:ext cx="2259593" cy="75405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d>
                            <m:dPr>
                              <m:begChr m:val="["/>
                              <m:endChr m:val="]"/>
                              <m:ctrlPr>
                                <a:rPr lang="en-US" sz="2000" i="1">
                                  <a:latin typeface="Cambria Math" panose="02040503050406030204" pitchFamily="18" charset="0"/>
                                </a:rPr>
                              </m:ctrlPr>
                            </m:dPr>
                            <m:e>
                              <m:sSup>
                                <m:sSupPr>
                                  <m:ctrlPr>
                                    <a:rPr lang="en-US" sz="2000" i="1" smtClean="0">
                                      <a:latin typeface="Cambria Math" panose="02040503050406030204" pitchFamily="18" charset="0"/>
                                    </a:rPr>
                                  </m:ctrlPr>
                                </m:sSupPr>
                                <m:e>
                                  <m:r>
                                    <m:rPr>
                                      <m:sty m:val="p"/>
                                    </m:rPr>
                                    <a:rPr lang="en-US" sz="2000" b="0" i="0" smtClean="0">
                                      <a:latin typeface="Cambria Math" panose="02040503050406030204" pitchFamily="18" charset="0"/>
                                    </a:rPr>
                                    <m:t>L</m:t>
                                  </m:r>
                                </m:e>
                                <m:sup>
                                  <m:r>
                                    <a:rPr lang="en-US" sz="2000" b="0" i="0" smtClean="0">
                                      <a:latin typeface="Cambria Math" panose="02040503050406030204" pitchFamily="18" charset="0"/>
                                    </a:rPr>
                                    <m:t>3</m:t>
                                  </m:r>
                                </m:sup>
                              </m:sSup>
                              <m:r>
                                <a:rPr lang="en-US" sz="2000" b="0" i="0" smtClean="0">
                                  <a:latin typeface="Cambria Math" panose="02040503050406030204" pitchFamily="18" charset="0"/>
                                </a:rPr>
                                <m:t>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T</m:t>
                                  </m:r>
                                </m:e>
                                <m:sup>
                                  <m:r>
                                    <a:rPr lang="en-US" sz="2000" b="0" i="0" smtClean="0">
                                      <a:latin typeface="Cambria Math" panose="02040503050406030204" pitchFamily="18" charset="0"/>
                                    </a:rPr>
                                    <m:t>−1</m:t>
                                  </m:r>
                                </m:sup>
                              </m:sSup>
                            </m:e>
                          </m:d>
                        </m:num>
                        <m:den>
                          <m:d>
                            <m:dPr>
                              <m:begChr m:val="["/>
                              <m:endChr m:val="]"/>
                              <m:ctrlPr>
                                <a:rPr lang="en-US" sz="2000" i="1" smtClean="0">
                                  <a:latin typeface="Cambria Math" panose="02040503050406030204" pitchFamily="18" charset="0"/>
                                </a:rPr>
                              </m:ctrlPr>
                            </m:dPr>
                            <m:e>
                              <m:sSup>
                                <m:sSupPr>
                                  <m:ctrlPr>
                                    <a:rPr lang="en-US" sz="2000" i="1" smtClean="0">
                                      <a:latin typeface="Cambria Math" panose="02040503050406030204" pitchFamily="18" charset="0"/>
                                    </a:rPr>
                                  </m:ctrlPr>
                                </m:sSupPr>
                                <m:e>
                                  <m:r>
                                    <m:rPr>
                                      <m:sty m:val="p"/>
                                    </m:rPr>
                                    <a:rPr lang="en-US" sz="2000" b="0" i="0" smtClean="0">
                                      <a:latin typeface="Cambria Math" panose="02040503050406030204" pitchFamily="18" charset="0"/>
                                    </a:rPr>
                                    <m:t>L</m:t>
                                  </m:r>
                                </m:e>
                                <m:sup>
                                  <m:r>
                                    <a:rPr lang="en-US" sz="2000" b="0" i="0" smtClean="0">
                                      <a:latin typeface="Cambria Math" panose="02040503050406030204" pitchFamily="18" charset="0"/>
                                    </a:rPr>
                                    <m:t>2</m:t>
                                  </m:r>
                                </m:sup>
                              </m:sSup>
                            </m:e>
                          </m:d>
                        </m:den>
                      </m:f>
                      <m:r>
                        <a:rPr lang="en-US" sz="2000" b="0" i="0"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r>
                            <m:rPr>
                              <m:sty m:val="p"/>
                            </m:rPr>
                            <a:rPr lang="en-US" sz="2000" b="0" i="0" smtClean="0">
                              <a:latin typeface="Cambria Math" panose="02040503050406030204" pitchFamily="18" charset="0"/>
                            </a:rPr>
                            <m:t>L</m:t>
                          </m:r>
                          <m:r>
                            <a:rPr lang="en-US" sz="2000" b="0" i="0" smtClean="0">
                              <a:latin typeface="Cambria Math" panose="02040503050406030204" pitchFamily="18" charset="0"/>
                            </a:rPr>
                            <m:t> </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T</m:t>
                              </m:r>
                            </m:e>
                            <m:sup>
                              <m:r>
                                <a:rPr lang="en-US" sz="2000" b="0" i="0" smtClean="0">
                                  <a:latin typeface="Cambria Math" panose="02040503050406030204" pitchFamily="18" charset="0"/>
                                </a:rPr>
                                <m:t>−1</m:t>
                              </m:r>
                            </m:sup>
                          </m:sSup>
                        </m:e>
                      </m:d>
                    </m:oMath>
                  </m:oMathPara>
                </a14:m>
                <a:endParaRPr lang="en-US" sz="2000" dirty="0"/>
              </a:p>
            </p:txBody>
          </p:sp>
        </mc:Choice>
        <mc:Fallback xmlns="">
          <p:sp>
            <p:nvSpPr>
              <p:cNvPr id="9" name="TextBox 8">
                <a:extLst>
                  <a:ext uri="{FF2B5EF4-FFF2-40B4-BE49-F238E27FC236}">
                    <a16:creationId xmlns:a16="http://schemas.microsoft.com/office/drawing/2014/main" id="{014A2BF6-9850-473A-B000-70DF0CA149B7}"/>
                  </a:ext>
                </a:extLst>
              </p:cNvPr>
              <p:cNvSpPr txBox="1">
                <a:spLocks noRot="1" noChangeAspect="1" noMove="1" noResize="1" noEditPoints="1" noAdjustHandles="1" noChangeArrowheads="1" noChangeShapeType="1" noTextEdit="1"/>
              </p:cNvSpPr>
              <p:nvPr/>
            </p:nvSpPr>
            <p:spPr>
              <a:xfrm>
                <a:off x="1129897" y="3473717"/>
                <a:ext cx="2259593" cy="75405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FE08D7D-D2B9-40C9-84ED-F17DB5E7F83D}"/>
                  </a:ext>
                </a:extLst>
              </p:cNvPr>
              <p:cNvSpPr txBox="1"/>
              <p:nvPr/>
            </p:nvSpPr>
            <p:spPr>
              <a:xfrm>
                <a:off x="1755773" y="2749674"/>
                <a:ext cx="1007840" cy="6593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𝑌</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𝑄</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𝑊</m:t>
                              </m:r>
                            </m:sub>
                          </m:sSub>
                        </m:den>
                      </m:f>
                    </m:oMath>
                  </m:oMathPara>
                </a14:m>
                <a:endParaRPr lang="en-US" dirty="0"/>
              </a:p>
            </p:txBody>
          </p:sp>
        </mc:Choice>
        <mc:Fallback xmlns="">
          <p:sp>
            <p:nvSpPr>
              <p:cNvPr id="13" name="TextBox 12">
                <a:extLst>
                  <a:ext uri="{FF2B5EF4-FFF2-40B4-BE49-F238E27FC236}">
                    <a16:creationId xmlns:a16="http://schemas.microsoft.com/office/drawing/2014/main" id="{CFE08D7D-D2B9-40C9-84ED-F17DB5E7F83D}"/>
                  </a:ext>
                </a:extLst>
              </p:cNvPr>
              <p:cNvSpPr txBox="1">
                <a:spLocks noRot="1" noChangeAspect="1" noMove="1" noResize="1" noEditPoints="1" noAdjustHandles="1" noChangeArrowheads="1" noChangeShapeType="1" noTextEdit="1"/>
              </p:cNvSpPr>
              <p:nvPr/>
            </p:nvSpPr>
            <p:spPr>
              <a:xfrm>
                <a:off x="1755773" y="2749674"/>
                <a:ext cx="1007840" cy="65934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E681B51-1F92-4D8F-B6FD-4EA62692FA75}"/>
                  </a:ext>
                </a:extLst>
              </p:cNvPr>
              <p:cNvSpPr txBox="1"/>
              <p:nvPr/>
            </p:nvSpPr>
            <p:spPr>
              <a:xfrm>
                <a:off x="521478" y="4803725"/>
                <a:ext cx="3439916" cy="83119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𝑊</m:t>
                          </m:r>
                        </m:sub>
                      </m:sSub>
                      <m:r>
                        <a:rPr lang="en-US" sz="2400" b="0" i="1" smtClean="0">
                          <a:latin typeface="Cambria Math" panose="02040503050406030204" pitchFamily="18" charset="0"/>
                        </a:rPr>
                        <m:t>=825 </m:t>
                      </m:r>
                      <m:sSup>
                        <m:sSupPr>
                          <m:ctrlPr>
                            <a:rPr lang="en-US" sz="2400" b="0" i="1" strike="sngStrike" smtClean="0">
                              <a:latin typeface="Cambria Math" panose="02040503050406030204" pitchFamily="18" charset="0"/>
                            </a:rPr>
                          </m:ctrlPr>
                        </m:sSupPr>
                        <m:e>
                          <m:r>
                            <m:rPr>
                              <m:sty m:val="p"/>
                            </m:rPr>
                            <a:rPr lang="en-US" sz="2400" b="0" i="0" strike="sngStrike" smtClean="0">
                              <a:latin typeface="Cambria Math" panose="02040503050406030204" pitchFamily="18" charset="0"/>
                            </a:rPr>
                            <m:t>mi</m:t>
                          </m:r>
                        </m:e>
                        <m:sup>
                          <m:r>
                            <a:rPr lang="en-US" sz="2400" b="0" i="0" strike="sngStrike" smtClean="0">
                              <a:latin typeface="Cambria Math" panose="02040503050406030204" pitchFamily="18" charset="0"/>
                            </a:rPr>
                            <m:t>2</m:t>
                          </m:r>
                        </m:sup>
                      </m:sSup>
                      <m:f>
                        <m:fPr>
                          <m:ctrlPr>
                            <a:rPr lang="en-US" sz="2400" b="0" i="1" smtClean="0">
                              <a:latin typeface="Cambria Math" panose="02040503050406030204" pitchFamily="18" charset="0"/>
                            </a:rPr>
                          </m:ctrlPr>
                        </m:fPr>
                        <m:num>
                          <m:sSup>
                            <m:sSupPr>
                              <m:ctrlPr>
                                <a:rPr lang="en-US" sz="2400" b="0" i="1" smtClean="0">
                                  <a:latin typeface="Cambria Math" panose="02040503050406030204" pitchFamily="18" charset="0"/>
                                </a:rPr>
                              </m:ctrlPr>
                            </m:sSupPr>
                            <m:e>
                              <m:r>
                                <a:rPr lang="en-US" sz="2400" b="0" i="0" smtClean="0">
                                  <a:latin typeface="Cambria Math" panose="02040503050406030204" pitchFamily="18" charset="0"/>
                                </a:rPr>
                                <m:t>5280</m:t>
                              </m:r>
                            </m:e>
                            <m:sup>
                              <m:r>
                                <a:rPr lang="en-US" sz="2400" b="0" i="0" smtClean="0">
                                  <a:latin typeface="Cambria Math" panose="02040503050406030204" pitchFamily="18" charset="0"/>
                                </a:rPr>
                                <m:t>2</m:t>
                              </m:r>
                            </m:sup>
                          </m:sSup>
                          <m:r>
                            <a:rPr lang="en-US" sz="2400" b="0" i="0" smtClean="0">
                              <a:latin typeface="Cambria Math" panose="02040503050406030204" pitchFamily="18" charset="0"/>
                            </a:rPr>
                            <m:t> </m:t>
                          </m:r>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ft</m:t>
                              </m:r>
                            </m:e>
                            <m:sup>
                              <m:r>
                                <a:rPr lang="en-US" sz="2400" b="0" i="0" smtClean="0">
                                  <a:latin typeface="Cambria Math" panose="02040503050406030204" pitchFamily="18" charset="0"/>
                                </a:rPr>
                                <m:t>2</m:t>
                              </m:r>
                            </m:sup>
                          </m:sSup>
                        </m:num>
                        <m:den>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1</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 </m:t>
                          </m:r>
                          <m:sSup>
                            <m:sSupPr>
                              <m:ctrlPr>
                                <a:rPr lang="en-US" sz="2400" b="0" i="1" strike="sngStrike" smtClean="0">
                                  <a:latin typeface="Cambria Math" panose="02040503050406030204" pitchFamily="18" charset="0"/>
                                </a:rPr>
                              </m:ctrlPr>
                            </m:sSupPr>
                            <m:e>
                              <m:r>
                                <m:rPr>
                                  <m:sty m:val="p"/>
                                </m:rPr>
                                <a:rPr lang="en-US" sz="2400" b="0" i="0" strike="sngStrike" smtClean="0">
                                  <a:latin typeface="Cambria Math" panose="02040503050406030204" pitchFamily="18" charset="0"/>
                                </a:rPr>
                                <m:t>mi</m:t>
                              </m:r>
                            </m:e>
                            <m:sup>
                              <m:r>
                                <a:rPr lang="en-US" sz="2400" b="0" i="0" strike="sngStrike" smtClean="0">
                                  <a:latin typeface="Cambria Math" panose="02040503050406030204" pitchFamily="18" charset="0"/>
                                </a:rPr>
                                <m:t>2</m:t>
                              </m:r>
                            </m:sup>
                          </m:sSup>
                        </m:den>
                      </m:f>
                    </m:oMath>
                  </m:oMathPara>
                </a14:m>
                <a:endParaRPr lang="en-US" dirty="0"/>
              </a:p>
            </p:txBody>
          </p:sp>
        </mc:Choice>
        <mc:Fallback xmlns="">
          <p:sp>
            <p:nvSpPr>
              <p:cNvPr id="4" name="TextBox 3">
                <a:extLst>
                  <a:ext uri="{FF2B5EF4-FFF2-40B4-BE49-F238E27FC236}">
                    <a16:creationId xmlns:a16="http://schemas.microsoft.com/office/drawing/2014/main" id="{0E681B51-1F92-4D8F-B6FD-4EA62692FA75}"/>
                  </a:ext>
                </a:extLst>
              </p:cNvPr>
              <p:cNvSpPr txBox="1">
                <a:spLocks noRot="1" noChangeAspect="1" noMove="1" noResize="1" noEditPoints="1" noAdjustHandles="1" noChangeArrowheads="1" noChangeShapeType="1" noTextEdit="1"/>
              </p:cNvSpPr>
              <p:nvPr/>
            </p:nvSpPr>
            <p:spPr>
              <a:xfrm>
                <a:off x="521478" y="4803725"/>
                <a:ext cx="3439916" cy="83119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914E67C-BC98-4061-B6B9-2827C029677C}"/>
                  </a:ext>
                </a:extLst>
              </p:cNvPr>
              <p:cNvSpPr txBox="1"/>
              <p:nvPr/>
            </p:nvSpPr>
            <p:spPr>
              <a:xfrm>
                <a:off x="989227" y="5755217"/>
                <a:ext cx="268894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=2.30×</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10</m:t>
                          </m:r>
                        </m:e>
                        <m:sup>
                          <m:r>
                            <a:rPr lang="en-US" sz="2400" b="0" i="1" smtClean="0">
                              <a:latin typeface="Cambria Math" panose="02040503050406030204" pitchFamily="18" charset="0"/>
                            </a:rPr>
                            <m:t>10</m:t>
                          </m:r>
                        </m:sup>
                      </m:sSup>
                      <m:r>
                        <a:rPr lang="en-US" sz="2400" b="0" i="1" smtClean="0">
                          <a:latin typeface="Cambria Math" panose="02040503050406030204" pitchFamily="18" charset="0"/>
                        </a:rPr>
                        <m:t> </m:t>
                      </m:r>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ft</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 </m:t>
                      </m:r>
                    </m:oMath>
                  </m:oMathPara>
                </a14:m>
                <a:endParaRPr lang="en-US" dirty="0"/>
              </a:p>
            </p:txBody>
          </p:sp>
        </mc:Choice>
        <mc:Fallback xmlns="">
          <p:sp>
            <p:nvSpPr>
              <p:cNvPr id="5" name="TextBox 4">
                <a:extLst>
                  <a:ext uri="{FF2B5EF4-FFF2-40B4-BE49-F238E27FC236}">
                    <a16:creationId xmlns:a16="http://schemas.microsoft.com/office/drawing/2014/main" id="{E914E67C-BC98-4061-B6B9-2827C029677C}"/>
                  </a:ext>
                </a:extLst>
              </p:cNvPr>
              <p:cNvSpPr txBox="1">
                <a:spLocks noRot="1" noChangeAspect="1" noMove="1" noResize="1" noEditPoints="1" noAdjustHandles="1" noChangeArrowheads="1" noChangeShapeType="1" noTextEdit="1"/>
              </p:cNvSpPr>
              <p:nvPr/>
            </p:nvSpPr>
            <p:spPr>
              <a:xfrm>
                <a:off x="989227" y="5755217"/>
                <a:ext cx="2688941" cy="461665"/>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71788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Watershed and its Hydrograph: area normalized flow</a:t>
            </a:r>
          </a:p>
        </p:txBody>
      </p:sp>
      <p:sp>
        <p:nvSpPr>
          <p:cNvPr id="3" name="TextBox 2"/>
          <p:cNvSpPr txBox="1"/>
          <p:nvPr/>
        </p:nvSpPr>
        <p:spPr>
          <a:xfrm>
            <a:off x="533400" y="2190750"/>
            <a:ext cx="2943225" cy="4247317"/>
          </a:xfrm>
          <a:prstGeom prst="rect">
            <a:avLst/>
          </a:prstGeom>
          <a:noFill/>
        </p:spPr>
        <p:txBody>
          <a:bodyPr wrap="square" rtlCol="0">
            <a:spAutoFit/>
          </a:bodyPr>
          <a:lstStyle/>
          <a:p>
            <a:r>
              <a:rPr lang="en-US" dirty="0"/>
              <a:t>Why?</a:t>
            </a:r>
          </a:p>
          <a:p>
            <a:endParaRPr lang="en-US" dirty="0"/>
          </a:p>
          <a:p>
            <a:r>
              <a:rPr lang="en-US" dirty="0"/>
              <a:t>Removes variation in flow that can be explained simply by the area of precipitation captured.</a:t>
            </a:r>
          </a:p>
          <a:p>
            <a:endParaRPr lang="en-US" dirty="0"/>
          </a:p>
          <a:p>
            <a:r>
              <a:rPr lang="en-US" dirty="0"/>
              <a:t>Remaining variation is more likely to explain differences in hydrologic processes within compared watersheds.</a:t>
            </a:r>
          </a:p>
          <a:p>
            <a:endParaRPr lang="en-US" dirty="0"/>
          </a:p>
          <a:p>
            <a:r>
              <a:rPr lang="en-US" dirty="0"/>
              <a:t>Has common dimensionality with precipitation and evapotranspiration.</a:t>
            </a:r>
          </a:p>
        </p:txBody>
      </p:sp>
      <p:sp>
        <p:nvSpPr>
          <p:cNvPr id="5" name="Rectangle 4"/>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16</a:t>
            </a:r>
          </a:p>
        </p:txBody>
      </p:sp>
      <p:pic>
        <p:nvPicPr>
          <p:cNvPr id="7" name="Picture 6">
            <a:extLst>
              <a:ext uri="{FF2B5EF4-FFF2-40B4-BE49-F238E27FC236}">
                <a16:creationId xmlns:a16="http://schemas.microsoft.com/office/drawing/2014/main" id="{48D22BEF-7AB2-4D61-A5B0-5C2D897B2880}"/>
              </a:ext>
            </a:extLst>
          </p:cNvPr>
          <p:cNvPicPr>
            <a:picLocks noChangeAspect="1"/>
          </p:cNvPicPr>
          <p:nvPr/>
        </p:nvPicPr>
        <p:blipFill>
          <a:blip r:embed="rId3"/>
          <a:stretch>
            <a:fillRect/>
          </a:stretch>
        </p:blipFill>
        <p:spPr>
          <a:xfrm>
            <a:off x="3965508" y="1732294"/>
            <a:ext cx="8226491" cy="4725656"/>
          </a:xfrm>
          <a:prstGeom prst="rect">
            <a:avLst/>
          </a:prstGeom>
        </p:spPr>
      </p:pic>
    </p:spTree>
    <p:extLst>
      <p:ext uri="{BB962C8B-B14F-4D97-AF65-F5344CB8AC3E}">
        <p14:creationId xmlns:p14="http://schemas.microsoft.com/office/powerpoint/2010/main" val="1443384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99306"/>
          </a:xfrm>
        </p:spPr>
        <p:txBody>
          <a:bodyPr>
            <a:normAutofit/>
          </a:bodyPr>
          <a:lstStyle/>
          <a:p>
            <a:r>
              <a:rPr lang="en-US" sz="3600" dirty="0"/>
              <a:t>Stream flow measurement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1098936"/>
            <a:ext cx="9144000" cy="5720832"/>
          </a:xfrm>
          <a:prstGeom prst="rect">
            <a:avLst/>
          </a:prstGeom>
        </p:spPr>
      </p:pic>
      <p:grpSp>
        <p:nvGrpSpPr>
          <p:cNvPr id="5" name="Group 4"/>
          <p:cNvGrpSpPr/>
          <p:nvPr/>
        </p:nvGrpSpPr>
        <p:grpSpPr>
          <a:xfrm>
            <a:off x="3164833" y="6130789"/>
            <a:ext cx="1495657" cy="667968"/>
            <a:chOff x="3115672" y="5198148"/>
            <a:chExt cx="1495657" cy="667968"/>
          </a:xfrm>
        </p:grpSpPr>
        <p:sp>
          <p:nvSpPr>
            <p:cNvPr id="25" name="Right Arrow 24"/>
            <p:cNvSpPr/>
            <p:nvPr/>
          </p:nvSpPr>
          <p:spPr>
            <a:xfrm rot="7279286">
              <a:off x="3519164" y="5491406"/>
              <a:ext cx="453226" cy="296194"/>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Rectangle 25"/>
            <p:cNvSpPr/>
            <p:nvPr/>
          </p:nvSpPr>
          <p:spPr>
            <a:xfrm>
              <a:off x="3115672" y="5198148"/>
              <a:ext cx="1495657" cy="34156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solidFill>
                </a:rPr>
                <a:t>Bozeman</a:t>
              </a:r>
            </a:p>
          </p:txBody>
        </p:sp>
      </p:grpSp>
      <p:sp>
        <p:nvSpPr>
          <p:cNvPr id="6" name="Rectangle 5"/>
          <p:cNvSpPr/>
          <p:nvPr/>
        </p:nvSpPr>
        <p:spPr>
          <a:xfrm>
            <a:off x="7565246" y="1271525"/>
            <a:ext cx="1670481" cy="34156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solidFill>
              </a:rPr>
              <a:t>Gallatin Range</a:t>
            </a:r>
          </a:p>
        </p:txBody>
      </p:sp>
      <p:grpSp>
        <p:nvGrpSpPr>
          <p:cNvPr id="7" name="Group 6"/>
          <p:cNvGrpSpPr/>
          <p:nvPr/>
        </p:nvGrpSpPr>
        <p:grpSpPr>
          <a:xfrm>
            <a:off x="7641692" y="2617046"/>
            <a:ext cx="2550058" cy="370736"/>
            <a:chOff x="2229957" y="5208655"/>
            <a:chExt cx="2550058" cy="370736"/>
          </a:xfrm>
        </p:grpSpPr>
        <p:sp>
          <p:nvSpPr>
            <p:cNvPr id="23" name="Right Arrow 22"/>
            <p:cNvSpPr/>
            <p:nvPr/>
          </p:nvSpPr>
          <p:spPr>
            <a:xfrm rot="11892259">
              <a:off x="2229957" y="5208655"/>
              <a:ext cx="1019220" cy="155803"/>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23"/>
            <p:cNvSpPr/>
            <p:nvPr/>
          </p:nvSpPr>
          <p:spPr>
            <a:xfrm>
              <a:off x="3125197" y="5237829"/>
              <a:ext cx="1654818" cy="34156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solidFill>
                </a:rPr>
                <a:t>Mt. Blackmore</a:t>
              </a:r>
            </a:p>
          </p:txBody>
        </p:sp>
      </p:grpSp>
      <p:grpSp>
        <p:nvGrpSpPr>
          <p:cNvPr id="8" name="Group 7"/>
          <p:cNvGrpSpPr/>
          <p:nvPr/>
        </p:nvGrpSpPr>
        <p:grpSpPr>
          <a:xfrm>
            <a:off x="2187222" y="5430288"/>
            <a:ext cx="3003186" cy="567703"/>
            <a:chOff x="3250866" y="4896465"/>
            <a:chExt cx="3003186" cy="567703"/>
          </a:xfrm>
        </p:grpSpPr>
        <p:sp>
          <p:nvSpPr>
            <p:cNvPr id="21" name="Right Arrow 20"/>
            <p:cNvSpPr/>
            <p:nvPr/>
          </p:nvSpPr>
          <p:spPr>
            <a:xfrm rot="20848743">
              <a:off x="5060899" y="5007655"/>
              <a:ext cx="1193153" cy="296194"/>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Rectangle 21"/>
            <p:cNvSpPr/>
            <p:nvPr/>
          </p:nvSpPr>
          <p:spPr>
            <a:xfrm>
              <a:off x="3250866" y="4896465"/>
              <a:ext cx="1997102" cy="56770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solidFill>
                </a:rPr>
                <a:t>Bozeman (Sourdough) Creek</a:t>
              </a:r>
            </a:p>
          </p:txBody>
        </p:sp>
      </p:grpSp>
      <p:sp>
        <p:nvSpPr>
          <p:cNvPr id="9" name="Freeform 8"/>
          <p:cNvSpPr/>
          <p:nvPr/>
        </p:nvSpPr>
        <p:spPr>
          <a:xfrm>
            <a:off x="3731006" y="2260380"/>
            <a:ext cx="2257126" cy="3302246"/>
          </a:xfrm>
          <a:custGeom>
            <a:avLst/>
            <a:gdLst>
              <a:gd name="connsiteX0" fmla="*/ 1469644 w 2257126"/>
              <a:gd name="connsiteY0" fmla="*/ 3289388 h 3302246"/>
              <a:gd name="connsiteX1" fmla="*/ 1348994 w 2257126"/>
              <a:gd name="connsiteY1" fmla="*/ 3244938 h 3302246"/>
              <a:gd name="connsiteX2" fmla="*/ 1177544 w 2257126"/>
              <a:gd name="connsiteY2" fmla="*/ 3111588 h 3302246"/>
              <a:gd name="connsiteX3" fmla="*/ 1114044 w 2257126"/>
              <a:gd name="connsiteY3" fmla="*/ 2990938 h 3302246"/>
              <a:gd name="connsiteX4" fmla="*/ 1114044 w 2257126"/>
              <a:gd name="connsiteY4" fmla="*/ 2813138 h 3302246"/>
              <a:gd name="connsiteX5" fmla="*/ 1075944 w 2257126"/>
              <a:gd name="connsiteY5" fmla="*/ 2641688 h 3302246"/>
              <a:gd name="connsiteX6" fmla="*/ 1133094 w 2257126"/>
              <a:gd name="connsiteY6" fmla="*/ 2540088 h 3302246"/>
              <a:gd name="connsiteX7" fmla="*/ 1126744 w 2257126"/>
              <a:gd name="connsiteY7" fmla="*/ 2451188 h 3302246"/>
              <a:gd name="connsiteX8" fmla="*/ 1025144 w 2257126"/>
              <a:gd name="connsiteY8" fmla="*/ 2432138 h 3302246"/>
              <a:gd name="connsiteX9" fmla="*/ 898144 w 2257126"/>
              <a:gd name="connsiteY9" fmla="*/ 2355938 h 3302246"/>
              <a:gd name="connsiteX10" fmla="*/ 828294 w 2257126"/>
              <a:gd name="connsiteY10" fmla="*/ 2330538 h 3302246"/>
              <a:gd name="connsiteX11" fmla="*/ 790194 w 2257126"/>
              <a:gd name="connsiteY11" fmla="*/ 2222588 h 3302246"/>
              <a:gd name="connsiteX12" fmla="*/ 771144 w 2257126"/>
              <a:gd name="connsiteY12" fmla="*/ 2171788 h 3302246"/>
              <a:gd name="connsiteX13" fmla="*/ 764794 w 2257126"/>
              <a:gd name="connsiteY13" fmla="*/ 2076538 h 3302246"/>
              <a:gd name="connsiteX14" fmla="*/ 694944 w 2257126"/>
              <a:gd name="connsiteY14" fmla="*/ 2000338 h 3302246"/>
              <a:gd name="connsiteX15" fmla="*/ 625094 w 2257126"/>
              <a:gd name="connsiteY15" fmla="*/ 1962238 h 3302246"/>
              <a:gd name="connsiteX16" fmla="*/ 593344 w 2257126"/>
              <a:gd name="connsiteY16" fmla="*/ 1936838 h 3302246"/>
              <a:gd name="connsiteX17" fmla="*/ 529844 w 2257126"/>
              <a:gd name="connsiteY17" fmla="*/ 1917788 h 3302246"/>
              <a:gd name="connsiteX18" fmla="*/ 529844 w 2257126"/>
              <a:gd name="connsiteY18" fmla="*/ 1828888 h 3302246"/>
              <a:gd name="connsiteX19" fmla="*/ 586994 w 2257126"/>
              <a:gd name="connsiteY19" fmla="*/ 1720938 h 3302246"/>
              <a:gd name="connsiteX20" fmla="*/ 618744 w 2257126"/>
              <a:gd name="connsiteY20" fmla="*/ 1632038 h 3302246"/>
              <a:gd name="connsiteX21" fmla="*/ 631444 w 2257126"/>
              <a:gd name="connsiteY21" fmla="*/ 1562188 h 3302246"/>
              <a:gd name="connsiteX22" fmla="*/ 567944 w 2257126"/>
              <a:gd name="connsiteY22" fmla="*/ 1530438 h 3302246"/>
              <a:gd name="connsiteX23" fmla="*/ 536194 w 2257126"/>
              <a:gd name="connsiteY23" fmla="*/ 1447888 h 3302246"/>
              <a:gd name="connsiteX24" fmla="*/ 523494 w 2257126"/>
              <a:gd name="connsiteY24" fmla="*/ 1422488 h 3302246"/>
              <a:gd name="connsiteX25" fmla="*/ 472694 w 2257126"/>
              <a:gd name="connsiteY25" fmla="*/ 1371688 h 3302246"/>
              <a:gd name="connsiteX26" fmla="*/ 371094 w 2257126"/>
              <a:gd name="connsiteY26" fmla="*/ 1378038 h 3302246"/>
              <a:gd name="connsiteX27" fmla="*/ 326644 w 2257126"/>
              <a:gd name="connsiteY27" fmla="*/ 1390738 h 3302246"/>
              <a:gd name="connsiteX28" fmla="*/ 263144 w 2257126"/>
              <a:gd name="connsiteY28" fmla="*/ 1384388 h 3302246"/>
              <a:gd name="connsiteX29" fmla="*/ 148844 w 2257126"/>
              <a:gd name="connsiteY29" fmla="*/ 1358988 h 3302246"/>
              <a:gd name="connsiteX30" fmla="*/ 123444 w 2257126"/>
              <a:gd name="connsiteY30" fmla="*/ 1320888 h 3302246"/>
              <a:gd name="connsiteX31" fmla="*/ 91694 w 2257126"/>
              <a:gd name="connsiteY31" fmla="*/ 1244688 h 3302246"/>
              <a:gd name="connsiteX32" fmla="*/ 2794 w 2257126"/>
              <a:gd name="connsiteY32" fmla="*/ 1187538 h 3302246"/>
              <a:gd name="connsiteX33" fmla="*/ 34544 w 2257126"/>
              <a:gd name="connsiteY33" fmla="*/ 1117688 h 3302246"/>
              <a:gd name="connsiteX34" fmla="*/ 155194 w 2257126"/>
              <a:gd name="connsiteY34" fmla="*/ 971638 h 3302246"/>
              <a:gd name="connsiteX35" fmla="*/ 174244 w 2257126"/>
              <a:gd name="connsiteY35" fmla="*/ 844638 h 3302246"/>
              <a:gd name="connsiteX36" fmla="*/ 231394 w 2257126"/>
              <a:gd name="connsiteY36" fmla="*/ 787488 h 3302246"/>
              <a:gd name="connsiteX37" fmla="*/ 263144 w 2257126"/>
              <a:gd name="connsiteY37" fmla="*/ 673188 h 3302246"/>
              <a:gd name="connsiteX38" fmla="*/ 294894 w 2257126"/>
              <a:gd name="connsiteY38" fmla="*/ 616038 h 3302246"/>
              <a:gd name="connsiteX39" fmla="*/ 402844 w 2257126"/>
              <a:gd name="connsiteY39" fmla="*/ 539838 h 3302246"/>
              <a:gd name="connsiteX40" fmla="*/ 453644 w 2257126"/>
              <a:gd name="connsiteY40" fmla="*/ 476338 h 3302246"/>
              <a:gd name="connsiteX41" fmla="*/ 529844 w 2257126"/>
              <a:gd name="connsiteY41" fmla="*/ 457288 h 3302246"/>
              <a:gd name="connsiteX42" fmla="*/ 752094 w 2257126"/>
              <a:gd name="connsiteY42" fmla="*/ 323938 h 3302246"/>
              <a:gd name="connsiteX43" fmla="*/ 860044 w 2257126"/>
              <a:gd name="connsiteY43" fmla="*/ 273138 h 3302246"/>
              <a:gd name="connsiteX44" fmla="*/ 1082294 w 2257126"/>
              <a:gd name="connsiteY44" fmla="*/ 171538 h 3302246"/>
              <a:gd name="connsiteX45" fmla="*/ 1196594 w 2257126"/>
              <a:gd name="connsiteY45" fmla="*/ 127088 h 3302246"/>
              <a:gd name="connsiteX46" fmla="*/ 1317244 w 2257126"/>
              <a:gd name="connsiteY46" fmla="*/ 88988 h 3302246"/>
              <a:gd name="connsiteX47" fmla="*/ 1507744 w 2257126"/>
              <a:gd name="connsiteY47" fmla="*/ 44538 h 3302246"/>
              <a:gd name="connsiteX48" fmla="*/ 1545844 w 2257126"/>
              <a:gd name="connsiteY48" fmla="*/ 25488 h 3302246"/>
              <a:gd name="connsiteX49" fmla="*/ 1596644 w 2257126"/>
              <a:gd name="connsiteY49" fmla="*/ 44538 h 3302246"/>
              <a:gd name="connsiteX50" fmla="*/ 1685544 w 2257126"/>
              <a:gd name="connsiteY50" fmla="*/ 38188 h 3302246"/>
              <a:gd name="connsiteX51" fmla="*/ 1736344 w 2257126"/>
              <a:gd name="connsiteY51" fmla="*/ 31838 h 3302246"/>
              <a:gd name="connsiteX52" fmla="*/ 1945894 w 2257126"/>
              <a:gd name="connsiteY52" fmla="*/ 88 h 3302246"/>
              <a:gd name="connsiteX53" fmla="*/ 2015744 w 2257126"/>
              <a:gd name="connsiteY53" fmla="*/ 25488 h 3302246"/>
              <a:gd name="connsiteX54" fmla="*/ 2079244 w 2257126"/>
              <a:gd name="connsiteY54" fmla="*/ 108038 h 3302246"/>
              <a:gd name="connsiteX55" fmla="*/ 2085594 w 2257126"/>
              <a:gd name="connsiteY55" fmla="*/ 171538 h 3302246"/>
              <a:gd name="connsiteX56" fmla="*/ 2015744 w 2257126"/>
              <a:gd name="connsiteY56" fmla="*/ 292188 h 3302246"/>
              <a:gd name="connsiteX57" fmla="*/ 1939544 w 2257126"/>
              <a:gd name="connsiteY57" fmla="*/ 362038 h 3302246"/>
              <a:gd name="connsiteX58" fmla="*/ 1907794 w 2257126"/>
              <a:gd name="connsiteY58" fmla="*/ 412838 h 3302246"/>
              <a:gd name="connsiteX59" fmla="*/ 1876044 w 2257126"/>
              <a:gd name="connsiteY59" fmla="*/ 463638 h 3302246"/>
              <a:gd name="connsiteX60" fmla="*/ 1876044 w 2257126"/>
              <a:gd name="connsiteY60" fmla="*/ 463638 h 3302246"/>
              <a:gd name="connsiteX61" fmla="*/ 1799844 w 2257126"/>
              <a:gd name="connsiteY61" fmla="*/ 514438 h 3302246"/>
              <a:gd name="connsiteX62" fmla="*/ 1736344 w 2257126"/>
              <a:gd name="connsiteY62" fmla="*/ 552538 h 3302246"/>
              <a:gd name="connsiteX63" fmla="*/ 1672844 w 2257126"/>
              <a:gd name="connsiteY63" fmla="*/ 622388 h 3302246"/>
              <a:gd name="connsiteX64" fmla="*/ 1628394 w 2257126"/>
              <a:gd name="connsiteY64" fmla="*/ 692238 h 3302246"/>
              <a:gd name="connsiteX65" fmla="*/ 1615694 w 2257126"/>
              <a:gd name="connsiteY65" fmla="*/ 755738 h 3302246"/>
              <a:gd name="connsiteX66" fmla="*/ 1615694 w 2257126"/>
              <a:gd name="connsiteY66" fmla="*/ 755738 h 3302246"/>
              <a:gd name="connsiteX67" fmla="*/ 1634744 w 2257126"/>
              <a:gd name="connsiteY67" fmla="*/ 850988 h 3302246"/>
              <a:gd name="connsiteX68" fmla="*/ 1717294 w 2257126"/>
              <a:gd name="connsiteY68" fmla="*/ 870038 h 3302246"/>
              <a:gd name="connsiteX69" fmla="*/ 1768094 w 2257126"/>
              <a:gd name="connsiteY69" fmla="*/ 914488 h 3302246"/>
              <a:gd name="connsiteX70" fmla="*/ 1793494 w 2257126"/>
              <a:gd name="connsiteY70" fmla="*/ 977988 h 3302246"/>
              <a:gd name="connsiteX71" fmla="*/ 1793494 w 2257126"/>
              <a:gd name="connsiteY71" fmla="*/ 984338 h 3302246"/>
              <a:gd name="connsiteX72" fmla="*/ 1793494 w 2257126"/>
              <a:gd name="connsiteY72" fmla="*/ 1035138 h 3302246"/>
              <a:gd name="connsiteX73" fmla="*/ 1812544 w 2257126"/>
              <a:gd name="connsiteY73" fmla="*/ 1073238 h 3302246"/>
              <a:gd name="connsiteX74" fmla="*/ 1818894 w 2257126"/>
              <a:gd name="connsiteY74" fmla="*/ 1085938 h 3302246"/>
              <a:gd name="connsiteX75" fmla="*/ 1818894 w 2257126"/>
              <a:gd name="connsiteY75" fmla="*/ 1092288 h 3302246"/>
              <a:gd name="connsiteX76" fmla="*/ 1914144 w 2257126"/>
              <a:gd name="connsiteY76" fmla="*/ 1117688 h 3302246"/>
              <a:gd name="connsiteX77" fmla="*/ 2028444 w 2257126"/>
              <a:gd name="connsiteY77" fmla="*/ 1136738 h 3302246"/>
              <a:gd name="connsiteX78" fmla="*/ 2117344 w 2257126"/>
              <a:gd name="connsiteY78" fmla="*/ 1168488 h 3302246"/>
              <a:gd name="connsiteX79" fmla="*/ 2123694 w 2257126"/>
              <a:gd name="connsiteY79" fmla="*/ 1238338 h 3302246"/>
              <a:gd name="connsiteX80" fmla="*/ 2028444 w 2257126"/>
              <a:gd name="connsiteY80" fmla="*/ 1314538 h 3302246"/>
              <a:gd name="connsiteX81" fmla="*/ 1996694 w 2257126"/>
              <a:gd name="connsiteY81" fmla="*/ 1397088 h 3302246"/>
              <a:gd name="connsiteX82" fmla="*/ 1971294 w 2257126"/>
              <a:gd name="connsiteY82" fmla="*/ 1492338 h 3302246"/>
              <a:gd name="connsiteX83" fmla="*/ 1958594 w 2257126"/>
              <a:gd name="connsiteY83" fmla="*/ 1568538 h 3302246"/>
              <a:gd name="connsiteX84" fmla="*/ 1958594 w 2257126"/>
              <a:gd name="connsiteY84" fmla="*/ 1612988 h 3302246"/>
              <a:gd name="connsiteX85" fmla="*/ 1914144 w 2257126"/>
              <a:gd name="connsiteY85" fmla="*/ 1651088 h 3302246"/>
              <a:gd name="connsiteX86" fmla="*/ 1907794 w 2257126"/>
              <a:gd name="connsiteY86" fmla="*/ 1720938 h 3302246"/>
              <a:gd name="connsiteX87" fmla="*/ 1920494 w 2257126"/>
              <a:gd name="connsiteY87" fmla="*/ 1771738 h 3302246"/>
              <a:gd name="connsiteX88" fmla="*/ 1920494 w 2257126"/>
              <a:gd name="connsiteY88" fmla="*/ 1771738 h 3302246"/>
              <a:gd name="connsiteX89" fmla="*/ 1990344 w 2257126"/>
              <a:gd name="connsiteY89" fmla="*/ 1822538 h 3302246"/>
              <a:gd name="connsiteX90" fmla="*/ 2022094 w 2257126"/>
              <a:gd name="connsiteY90" fmla="*/ 1828888 h 3302246"/>
              <a:gd name="connsiteX91" fmla="*/ 2104644 w 2257126"/>
              <a:gd name="connsiteY91" fmla="*/ 1873338 h 3302246"/>
              <a:gd name="connsiteX92" fmla="*/ 2136394 w 2257126"/>
              <a:gd name="connsiteY92" fmla="*/ 1936838 h 3302246"/>
              <a:gd name="connsiteX93" fmla="*/ 2149094 w 2257126"/>
              <a:gd name="connsiteY93" fmla="*/ 2006688 h 3302246"/>
              <a:gd name="connsiteX94" fmla="*/ 2161794 w 2257126"/>
              <a:gd name="connsiteY94" fmla="*/ 2070188 h 3302246"/>
              <a:gd name="connsiteX95" fmla="*/ 2218944 w 2257126"/>
              <a:gd name="connsiteY95" fmla="*/ 2152738 h 3302246"/>
              <a:gd name="connsiteX96" fmla="*/ 2218944 w 2257126"/>
              <a:gd name="connsiteY96" fmla="*/ 2197188 h 3302246"/>
              <a:gd name="connsiteX97" fmla="*/ 2168144 w 2257126"/>
              <a:gd name="connsiteY97" fmla="*/ 2228938 h 3302246"/>
              <a:gd name="connsiteX98" fmla="*/ 2117344 w 2257126"/>
              <a:gd name="connsiteY98" fmla="*/ 2267038 h 3302246"/>
              <a:gd name="connsiteX99" fmla="*/ 2123694 w 2257126"/>
              <a:gd name="connsiteY99" fmla="*/ 2330538 h 3302246"/>
              <a:gd name="connsiteX100" fmla="*/ 2155444 w 2257126"/>
              <a:gd name="connsiteY100" fmla="*/ 2444838 h 3302246"/>
              <a:gd name="connsiteX101" fmla="*/ 2174494 w 2257126"/>
              <a:gd name="connsiteY101" fmla="*/ 2495638 h 3302246"/>
              <a:gd name="connsiteX102" fmla="*/ 2212594 w 2257126"/>
              <a:gd name="connsiteY102" fmla="*/ 2552788 h 3302246"/>
              <a:gd name="connsiteX103" fmla="*/ 2212594 w 2257126"/>
              <a:gd name="connsiteY103" fmla="*/ 2584538 h 3302246"/>
              <a:gd name="connsiteX104" fmla="*/ 2257044 w 2257126"/>
              <a:gd name="connsiteY104" fmla="*/ 2705188 h 3302246"/>
              <a:gd name="connsiteX105" fmla="*/ 2199894 w 2257126"/>
              <a:gd name="connsiteY105" fmla="*/ 2832188 h 3302246"/>
              <a:gd name="connsiteX106" fmla="*/ 2123694 w 2257126"/>
              <a:gd name="connsiteY106" fmla="*/ 2876638 h 3302246"/>
              <a:gd name="connsiteX107" fmla="*/ 2053844 w 2257126"/>
              <a:gd name="connsiteY107" fmla="*/ 2908388 h 3302246"/>
              <a:gd name="connsiteX108" fmla="*/ 2009394 w 2257126"/>
              <a:gd name="connsiteY108" fmla="*/ 2946488 h 3302246"/>
              <a:gd name="connsiteX109" fmla="*/ 1920494 w 2257126"/>
              <a:gd name="connsiteY109" fmla="*/ 2997288 h 3302246"/>
              <a:gd name="connsiteX110" fmla="*/ 1876044 w 2257126"/>
              <a:gd name="connsiteY110" fmla="*/ 3086188 h 3302246"/>
              <a:gd name="connsiteX111" fmla="*/ 1831594 w 2257126"/>
              <a:gd name="connsiteY111" fmla="*/ 3238588 h 3302246"/>
              <a:gd name="connsiteX112" fmla="*/ 1691894 w 2257126"/>
              <a:gd name="connsiteY112" fmla="*/ 3283038 h 3302246"/>
              <a:gd name="connsiteX113" fmla="*/ 1526794 w 2257126"/>
              <a:gd name="connsiteY113" fmla="*/ 3302088 h 3302246"/>
              <a:gd name="connsiteX114" fmla="*/ 1469644 w 2257126"/>
              <a:gd name="connsiteY114" fmla="*/ 3289388 h 33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257126" h="3302246">
                <a:moveTo>
                  <a:pt x="1469644" y="3289388"/>
                </a:moveTo>
                <a:cubicBezTo>
                  <a:pt x="1440011" y="3279863"/>
                  <a:pt x="1397677" y="3274571"/>
                  <a:pt x="1348994" y="3244938"/>
                </a:cubicBezTo>
                <a:cubicBezTo>
                  <a:pt x="1300311" y="3215305"/>
                  <a:pt x="1216702" y="3153921"/>
                  <a:pt x="1177544" y="3111588"/>
                </a:cubicBezTo>
                <a:cubicBezTo>
                  <a:pt x="1138386" y="3069255"/>
                  <a:pt x="1124627" y="3040680"/>
                  <a:pt x="1114044" y="2990938"/>
                </a:cubicBezTo>
                <a:cubicBezTo>
                  <a:pt x="1103461" y="2941196"/>
                  <a:pt x="1120394" y="2871346"/>
                  <a:pt x="1114044" y="2813138"/>
                </a:cubicBezTo>
                <a:cubicBezTo>
                  <a:pt x="1107694" y="2754930"/>
                  <a:pt x="1072769" y="2687196"/>
                  <a:pt x="1075944" y="2641688"/>
                </a:cubicBezTo>
                <a:cubicBezTo>
                  <a:pt x="1079119" y="2596180"/>
                  <a:pt x="1124627" y="2571838"/>
                  <a:pt x="1133094" y="2540088"/>
                </a:cubicBezTo>
                <a:cubicBezTo>
                  <a:pt x="1141561" y="2508338"/>
                  <a:pt x="1144736" y="2469180"/>
                  <a:pt x="1126744" y="2451188"/>
                </a:cubicBezTo>
                <a:cubicBezTo>
                  <a:pt x="1108752" y="2433196"/>
                  <a:pt x="1063244" y="2448013"/>
                  <a:pt x="1025144" y="2432138"/>
                </a:cubicBezTo>
                <a:cubicBezTo>
                  <a:pt x="987044" y="2416263"/>
                  <a:pt x="930952" y="2372871"/>
                  <a:pt x="898144" y="2355938"/>
                </a:cubicBezTo>
                <a:cubicBezTo>
                  <a:pt x="865336" y="2339005"/>
                  <a:pt x="846286" y="2352763"/>
                  <a:pt x="828294" y="2330538"/>
                </a:cubicBezTo>
                <a:cubicBezTo>
                  <a:pt x="810302" y="2308313"/>
                  <a:pt x="799719" y="2249046"/>
                  <a:pt x="790194" y="2222588"/>
                </a:cubicBezTo>
                <a:cubicBezTo>
                  <a:pt x="780669" y="2196130"/>
                  <a:pt x="775377" y="2196130"/>
                  <a:pt x="771144" y="2171788"/>
                </a:cubicBezTo>
                <a:cubicBezTo>
                  <a:pt x="766911" y="2147446"/>
                  <a:pt x="777494" y="2105113"/>
                  <a:pt x="764794" y="2076538"/>
                </a:cubicBezTo>
                <a:cubicBezTo>
                  <a:pt x="752094" y="2047963"/>
                  <a:pt x="718227" y="2019388"/>
                  <a:pt x="694944" y="2000338"/>
                </a:cubicBezTo>
                <a:cubicBezTo>
                  <a:pt x="671661" y="1981288"/>
                  <a:pt x="642027" y="1972821"/>
                  <a:pt x="625094" y="1962238"/>
                </a:cubicBezTo>
                <a:cubicBezTo>
                  <a:pt x="608161" y="1951655"/>
                  <a:pt x="609219" y="1944246"/>
                  <a:pt x="593344" y="1936838"/>
                </a:cubicBezTo>
                <a:cubicBezTo>
                  <a:pt x="577469" y="1929430"/>
                  <a:pt x="540427" y="1935780"/>
                  <a:pt x="529844" y="1917788"/>
                </a:cubicBezTo>
                <a:cubicBezTo>
                  <a:pt x="519261" y="1899796"/>
                  <a:pt x="520319" y="1861696"/>
                  <a:pt x="529844" y="1828888"/>
                </a:cubicBezTo>
                <a:cubicBezTo>
                  <a:pt x="539369" y="1796080"/>
                  <a:pt x="572177" y="1753746"/>
                  <a:pt x="586994" y="1720938"/>
                </a:cubicBezTo>
                <a:cubicBezTo>
                  <a:pt x="601811" y="1688130"/>
                  <a:pt x="611336" y="1658496"/>
                  <a:pt x="618744" y="1632038"/>
                </a:cubicBezTo>
                <a:cubicBezTo>
                  <a:pt x="626152" y="1605580"/>
                  <a:pt x="639911" y="1579121"/>
                  <a:pt x="631444" y="1562188"/>
                </a:cubicBezTo>
                <a:cubicBezTo>
                  <a:pt x="622977" y="1545255"/>
                  <a:pt x="583819" y="1549488"/>
                  <a:pt x="567944" y="1530438"/>
                </a:cubicBezTo>
                <a:cubicBezTo>
                  <a:pt x="552069" y="1511388"/>
                  <a:pt x="543602" y="1465880"/>
                  <a:pt x="536194" y="1447888"/>
                </a:cubicBezTo>
                <a:cubicBezTo>
                  <a:pt x="528786" y="1429896"/>
                  <a:pt x="534077" y="1435188"/>
                  <a:pt x="523494" y="1422488"/>
                </a:cubicBezTo>
                <a:cubicBezTo>
                  <a:pt x="512911" y="1409788"/>
                  <a:pt x="498094" y="1379096"/>
                  <a:pt x="472694" y="1371688"/>
                </a:cubicBezTo>
                <a:cubicBezTo>
                  <a:pt x="447294" y="1364280"/>
                  <a:pt x="395436" y="1374863"/>
                  <a:pt x="371094" y="1378038"/>
                </a:cubicBezTo>
                <a:cubicBezTo>
                  <a:pt x="346752" y="1381213"/>
                  <a:pt x="344635" y="1389680"/>
                  <a:pt x="326644" y="1390738"/>
                </a:cubicBezTo>
                <a:cubicBezTo>
                  <a:pt x="308653" y="1391796"/>
                  <a:pt x="292777" y="1389680"/>
                  <a:pt x="263144" y="1384388"/>
                </a:cubicBezTo>
                <a:cubicBezTo>
                  <a:pt x="233511" y="1379096"/>
                  <a:pt x="172127" y="1369571"/>
                  <a:pt x="148844" y="1358988"/>
                </a:cubicBezTo>
                <a:cubicBezTo>
                  <a:pt x="125561" y="1348405"/>
                  <a:pt x="132969" y="1339938"/>
                  <a:pt x="123444" y="1320888"/>
                </a:cubicBezTo>
                <a:cubicBezTo>
                  <a:pt x="113919" y="1301838"/>
                  <a:pt x="111802" y="1266913"/>
                  <a:pt x="91694" y="1244688"/>
                </a:cubicBezTo>
                <a:cubicBezTo>
                  <a:pt x="71586" y="1222463"/>
                  <a:pt x="12319" y="1208705"/>
                  <a:pt x="2794" y="1187538"/>
                </a:cubicBezTo>
                <a:cubicBezTo>
                  <a:pt x="-6731" y="1166371"/>
                  <a:pt x="9144" y="1153671"/>
                  <a:pt x="34544" y="1117688"/>
                </a:cubicBezTo>
                <a:cubicBezTo>
                  <a:pt x="59944" y="1081705"/>
                  <a:pt x="131911" y="1017146"/>
                  <a:pt x="155194" y="971638"/>
                </a:cubicBezTo>
                <a:cubicBezTo>
                  <a:pt x="178477" y="926130"/>
                  <a:pt x="161544" y="875330"/>
                  <a:pt x="174244" y="844638"/>
                </a:cubicBezTo>
                <a:cubicBezTo>
                  <a:pt x="186944" y="813946"/>
                  <a:pt x="216577" y="816063"/>
                  <a:pt x="231394" y="787488"/>
                </a:cubicBezTo>
                <a:cubicBezTo>
                  <a:pt x="246211" y="758913"/>
                  <a:pt x="252561" y="701763"/>
                  <a:pt x="263144" y="673188"/>
                </a:cubicBezTo>
                <a:cubicBezTo>
                  <a:pt x="273727" y="644613"/>
                  <a:pt x="271611" y="638263"/>
                  <a:pt x="294894" y="616038"/>
                </a:cubicBezTo>
                <a:cubicBezTo>
                  <a:pt x="318177" y="593813"/>
                  <a:pt x="376386" y="563121"/>
                  <a:pt x="402844" y="539838"/>
                </a:cubicBezTo>
                <a:cubicBezTo>
                  <a:pt x="429302" y="516555"/>
                  <a:pt x="432477" y="490096"/>
                  <a:pt x="453644" y="476338"/>
                </a:cubicBezTo>
                <a:cubicBezTo>
                  <a:pt x="474811" y="462580"/>
                  <a:pt x="480102" y="482688"/>
                  <a:pt x="529844" y="457288"/>
                </a:cubicBezTo>
                <a:cubicBezTo>
                  <a:pt x="579586" y="431888"/>
                  <a:pt x="697061" y="354630"/>
                  <a:pt x="752094" y="323938"/>
                </a:cubicBezTo>
                <a:cubicBezTo>
                  <a:pt x="807127" y="293246"/>
                  <a:pt x="860044" y="273138"/>
                  <a:pt x="860044" y="273138"/>
                </a:cubicBezTo>
                <a:lnTo>
                  <a:pt x="1082294" y="171538"/>
                </a:lnTo>
                <a:cubicBezTo>
                  <a:pt x="1138386" y="147196"/>
                  <a:pt x="1157436" y="140846"/>
                  <a:pt x="1196594" y="127088"/>
                </a:cubicBezTo>
                <a:cubicBezTo>
                  <a:pt x="1235752" y="113330"/>
                  <a:pt x="1265386" y="102746"/>
                  <a:pt x="1317244" y="88988"/>
                </a:cubicBezTo>
                <a:cubicBezTo>
                  <a:pt x="1369102" y="75230"/>
                  <a:pt x="1469644" y="55121"/>
                  <a:pt x="1507744" y="44538"/>
                </a:cubicBezTo>
                <a:cubicBezTo>
                  <a:pt x="1545844" y="33955"/>
                  <a:pt x="1531027" y="25488"/>
                  <a:pt x="1545844" y="25488"/>
                </a:cubicBezTo>
                <a:cubicBezTo>
                  <a:pt x="1560661" y="25488"/>
                  <a:pt x="1573361" y="42421"/>
                  <a:pt x="1596644" y="44538"/>
                </a:cubicBezTo>
                <a:cubicBezTo>
                  <a:pt x="1619927" y="46655"/>
                  <a:pt x="1662261" y="40305"/>
                  <a:pt x="1685544" y="38188"/>
                </a:cubicBezTo>
                <a:cubicBezTo>
                  <a:pt x="1708827" y="36071"/>
                  <a:pt x="1736344" y="31838"/>
                  <a:pt x="1736344" y="31838"/>
                </a:cubicBezTo>
                <a:cubicBezTo>
                  <a:pt x="1779736" y="25488"/>
                  <a:pt x="1899327" y="1146"/>
                  <a:pt x="1945894" y="88"/>
                </a:cubicBezTo>
                <a:cubicBezTo>
                  <a:pt x="1992461" y="-970"/>
                  <a:pt x="1993519" y="7496"/>
                  <a:pt x="2015744" y="25488"/>
                </a:cubicBezTo>
                <a:cubicBezTo>
                  <a:pt x="2037969" y="43480"/>
                  <a:pt x="2067602" y="83696"/>
                  <a:pt x="2079244" y="108038"/>
                </a:cubicBezTo>
                <a:cubicBezTo>
                  <a:pt x="2090886" y="132380"/>
                  <a:pt x="2096177" y="140846"/>
                  <a:pt x="2085594" y="171538"/>
                </a:cubicBezTo>
                <a:cubicBezTo>
                  <a:pt x="2075011" y="202230"/>
                  <a:pt x="2040086" y="260438"/>
                  <a:pt x="2015744" y="292188"/>
                </a:cubicBezTo>
                <a:cubicBezTo>
                  <a:pt x="1991402" y="323938"/>
                  <a:pt x="1957536" y="341930"/>
                  <a:pt x="1939544" y="362038"/>
                </a:cubicBezTo>
                <a:cubicBezTo>
                  <a:pt x="1921552" y="382146"/>
                  <a:pt x="1907794" y="412838"/>
                  <a:pt x="1907794" y="412838"/>
                </a:cubicBezTo>
                <a:lnTo>
                  <a:pt x="1876044" y="463638"/>
                </a:lnTo>
                <a:lnTo>
                  <a:pt x="1876044" y="463638"/>
                </a:lnTo>
                <a:cubicBezTo>
                  <a:pt x="1863344" y="472105"/>
                  <a:pt x="1823127" y="499621"/>
                  <a:pt x="1799844" y="514438"/>
                </a:cubicBezTo>
                <a:cubicBezTo>
                  <a:pt x="1776561" y="529255"/>
                  <a:pt x="1757511" y="534546"/>
                  <a:pt x="1736344" y="552538"/>
                </a:cubicBezTo>
                <a:cubicBezTo>
                  <a:pt x="1715177" y="570530"/>
                  <a:pt x="1690836" y="599105"/>
                  <a:pt x="1672844" y="622388"/>
                </a:cubicBezTo>
                <a:cubicBezTo>
                  <a:pt x="1654852" y="645671"/>
                  <a:pt x="1637919" y="670013"/>
                  <a:pt x="1628394" y="692238"/>
                </a:cubicBezTo>
                <a:cubicBezTo>
                  <a:pt x="1618869" y="714463"/>
                  <a:pt x="1615694" y="755738"/>
                  <a:pt x="1615694" y="755738"/>
                </a:cubicBezTo>
                <a:lnTo>
                  <a:pt x="1615694" y="755738"/>
                </a:lnTo>
                <a:cubicBezTo>
                  <a:pt x="1618869" y="771613"/>
                  <a:pt x="1617811" y="831938"/>
                  <a:pt x="1634744" y="850988"/>
                </a:cubicBezTo>
                <a:cubicBezTo>
                  <a:pt x="1651677" y="870038"/>
                  <a:pt x="1695069" y="859455"/>
                  <a:pt x="1717294" y="870038"/>
                </a:cubicBezTo>
                <a:cubicBezTo>
                  <a:pt x="1739519" y="880621"/>
                  <a:pt x="1755394" y="896496"/>
                  <a:pt x="1768094" y="914488"/>
                </a:cubicBezTo>
                <a:cubicBezTo>
                  <a:pt x="1780794" y="932480"/>
                  <a:pt x="1789261" y="966346"/>
                  <a:pt x="1793494" y="977988"/>
                </a:cubicBezTo>
                <a:cubicBezTo>
                  <a:pt x="1797727" y="989630"/>
                  <a:pt x="1793494" y="984338"/>
                  <a:pt x="1793494" y="984338"/>
                </a:cubicBezTo>
                <a:cubicBezTo>
                  <a:pt x="1793494" y="993863"/>
                  <a:pt x="1790319" y="1020321"/>
                  <a:pt x="1793494" y="1035138"/>
                </a:cubicBezTo>
                <a:cubicBezTo>
                  <a:pt x="1796669" y="1049955"/>
                  <a:pt x="1812544" y="1073238"/>
                  <a:pt x="1812544" y="1073238"/>
                </a:cubicBezTo>
                <a:cubicBezTo>
                  <a:pt x="1816777" y="1081705"/>
                  <a:pt x="1817836" y="1082763"/>
                  <a:pt x="1818894" y="1085938"/>
                </a:cubicBezTo>
                <a:cubicBezTo>
                  <a:pt x="1819952" y="1089113"/>
                  <a:pt x="1803019" y="1086996"/>
                  <a:pt x="1818894" y="1092288"/>
                </a:cubicBezTo>
                <a:cubicBezTo>
                  <a:pt x="1834769" y="1097580"/>
                  <a:pt x="1879219" y="1110280"/>
                  <a:pt x="1914144" y="1117688"/>
                </a:cubicBezTo>
                <a:cubicBezTo>
                  <a:pt x="1949069" y="1125096"/>
                  <a:pt x="1994577" y="1128271"/>
                  <a:pt x="2028444" y="1136738"/>
                </a:cubicBezTo>
                <a:cubicBezTo>
                  <a:pt x="2062311" y="1145205"/>
                  <a:pt x="2101469" y="1151555"/>
                  <a:pt x="2117344" y="1168488"/>
                </a:cubicBezTo>
                <a:cubicBezTo>
                  <a:pt x="2133219" y="1185421"/>
                  <a:pt x="2138511" y="1213996"/>
                  <a:pt x="2123694" y="1238338"/>
                </a:cubicBezTo>
                <a:cubicBezTo>
                  <a:pt x="2108877" y="1262680"/>
                  <a:pt x="2049611" y="1288080"/>
                  <a:pt x="2028444" y="1314538"/>
                </a:cubicBezTo>
                <a:cubicBezTo>
                  <a:pt x="2007277" y="1340996"/>
                  <a:pt x="2006219" y="1367455"/>
                  <a:pt x="1996694" y="1397088"/>
                </a:cubicBezTo>
                <a:cubicBezTo>
                  <a:pt x="1987169" y="1426721"/>
                  <a:pt x="1977644" y="1463763"/>
                  <a:pt x="1971294" y="1492338"/>
                </a:cubicBezTo>
                <a:cubicBezTo>
                  <a:pt x="1964944" y="1520913"/>
                  <a:pt x="1960711" y="1548430"/>
                  <a:pt x="1958594" y="1568538"/>
                </a:cubicBezTo>
                <a:cubicBezTo>
                  <a:pt x="1956477" y="1588646"/>
                  <a:pt x="1966002" y="1599230"/>
                  <a:pt x="1958594" y="1612988"/>
                </a:cubicBezTo>
                <a:cubicBezTo>
                  <a:pt x="1951186" y="1626746"/>
                  <a:pt x="1922611" y="1633096"/>
                  <a:pt x="1914144" y="1651088"/>
                </a:cubicBezTo>
                <a:cubicBezTo>
                  <a:pt x="1905677" y="1669080"/>
                  <a:pt x="1906736" y="1700830"/>
                  <a:pt x="1907794" y="1720938"/>
                </a:cubicBezTo>
                <a:cubicBezTo>
                  <a:pt x="1908852" y="1741046"/>
                  <a:pt x="1920494" y="1771738"/>
                  <a:pt x="1920494" y="1771738"/>
                </a:cubicBezTo>
                <a:lnTo>
                  <a:pt x="1920494" y="1771738"/>
                </a:lnTo>
                <a:cubicBezTo>
                  <a:pt x="1932136" y="1780205"/>
                  <a:pt x="1973411" y="1813013"/>
                  <a:pt x="1990344" y="1822538"/>
                </a:cubicBezTo>
                <a:cubicBezTo>
                  <a:pt x="2007277" y="1832063"/>
                  <a:pt x="2003044" y="1820421"/>
                  <a:pt x="2022094" y="1828888"/>
                </a:cubicBezTo>
                <a:cubicBezTo>
                  <a:pt x="2041144" y="1837355"/>
                  <a:pt x="2085594" y="1855346"/>
                  <a:pt x="2104644" y="1873338"/>
                </a:cubicBezTo>
                <a:cubicBezTo>
                  <a:pt x="2123694" y="1891330"/>
                  <a:pt x="2128986" y="1914613"/>
                  <a:pt x="2136394" y="1936838"/>
                </a:cubicBezTo>
                <a:cubicBezTo>
                  <a:pt x="2143802" y="1959063"/>
                  <a:pt x="2144861" y="1984463"/>
                  <a:pt x="2149094" y="2006688"/>
                </a:cubicBezTo>
                <a:cubicBezTo>
                  <a:pt x="2153327" y="2028913"/>
                  <a:pt x="2150152" y="2045846"/>
                  <a:pt x="2161794" y="2070188"/>
                </a:cubicBezTo>
                <a:cubicBezTo>
                  <a:pt x="2173436" y="2094530"/>
                  <a:pt x="2209419" y="2131571"/>
                  <a:pt x="2218944" y="2152738"/>
                </a:cubicBezTo>
                <a:cubicBezTo>
                  <a:pt x="2228469" y="2173905"/>
                  <a:pt x="2227411" y="2184488"/>
                  <a:pt x="2218944" y="2197188"/>
                </a:cubicBezTo>
                <a:cubicBezTo>
                  <a:pt x="2210477" y="2209888"/>
                  <a:pt x="2185077" y="2217296"/>
                  <a:pt x="2168144" y="2228938"/>
                </a:cubicBezTo>
                <a:cubicBezTo>
                  <a:pt x="2151211" y="2240580"/>
                  <a:pt x="2124752" y="2250105"/>
                  <a:pt x="2117344" y="2267038"/>
                </a:cubicBezTo>
                <a:cubicBezTo>
                  <a:pt x="2109936" y="2283971"/>
                  <a:pt x="2117344" y="2300905"/>
                  <a:pt x="2123694" y="2330538"/>
                </a:cubicBezTo>
                <a:cubicBezTo>
                  <a:pt x="2130044" y="2360171"/>
                  <a:pt x="2146977" y="2417321"/>
                  <a:pt x="2155444" y="2444838"/>
                </a:cubicBezTo>
                <a:cubicBezTo>
                  <a:pt x="2163911" y="2472355"/>
                  <a:pt x="2164969" y="2477646"/>
                  <a:pt x="2174494" y="2495638"/>
                </a:cubicBezTo>
                <a:cubicBezTo>
                  <a:pt x="2184019" y="2513630"/>
                  <a:pt x="2206244" y="2537971"/>
                  <a:pt x="2212594" y="2552788"/>
                </a:cubicBezTo>
                <a:cubicBezTo>
                  <a:pt x="2218944" y="2567605"/>
                  <a:pt x="2205186" y="2559138"/>
                  <a:pt x="2212594" y="2584538"/>
                </a:cubicBezTo>
                <a:cubicBezTo>
                  <a:pt x="2220002" y="2609938"/>
                  <a:pt x="2259161" y="2663913"/>
                  <a:pt x="2257044" y="2705188"/>
                </a:cubicBezTo>
                <a:cubicBezTo>
                  <a:pt x="2254927" y="2746463"/>
                  <a:pt x="2222119" y="2803613"/>
                  <a:pt x="2199894" y="2832188"/>
                </a:cubicBezTo>
                <a:cubicBezTo>
                  <a:pt x="2177669" y="2860763"/>
                  <a:pt x="2148036" y="2863938"/>
                  <a:pt x="2123694" y="2876638"/>
                </a:cubicBezTo>
                <a:cubicBezTo>
                  <a:pt x="2099352" y="2889338"/>
                  <a:pt x="2072894" y="2896746"/>
                  <a:pt x="2053844" y="2908388"/>
                </a:cubicBezTo>
                <a:cubicBezTo>
                  <a:pt x="2034794" y="2920030"/>
                  <a:pt x="2031619" y="2931671"/>
                  <a:pt x="2009394" y="2946488"/>
                </a:cubicBezTo>
                <a:cubicBezTo>
                  <a:pt x="1987169" y="2961305"/>
                  <a:pt x="1942719" y="2974005"/>
                  <a:pt x="1920494" y="2997288"/>
                </a:cubicBezTo>
                <a:cubicBezTo>
                  <a:pt x="1898269" y="3020571"/>
                  <a:pt x="1890861" y="3045971"/>
                  <a:pt x="1876044" y="3086188"/>
                </a:cubicBezTo>
                <a:cubicBezTo>
                  <a:pt x="1861227" y="3126405"/>
                  <a:pt x="1862286" y="3205780"/>
                  <a:pt x="1831594" y="3238588"/>
                </a:cubicBezTo>
                <a:cubicBezTo>
                  <a:pt x="1800902" y="3271396"/>
                  <a:pt x="1742694" y="3272455"/>
                  <a:pt x="1691894" y="3283038"/>
                </a:cubicBezTo>
                <a:cubicBezTo>
                  <a:pt x="1641094" y="3293621"/>
                  <a:pt x="1567011" y="3301030"/>
                  <a:pt x="1526794" y="3302088"/>
                </a:cubicBezTo>
                <a:cubicBezTo>
                  <a:pt x="1486577" y="3303146"/>
                  <a:pt x="1499277" y="3298913"/>
                  <a:pt x="1469644" y="3289388"/>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 name="Group 9"/>
          <p:cNvGrpSpPr/>
          <p:nvPr/>
        </p:nvGrpSpPr>
        <p:grpSpPr>
          <a:xfrm>
            <a:off x="1950803" y="4343944"/>
            <a:ext cx="2544952" cy="567703"/>
            <a:chOff x="3709100" y="4945611"/>
            <a:chExt cx="2544952" cy="567703"/>
          </a:xfrm>
        </p:grpSpPr>
        <p:sp>
          <p:nvSpPr>
            <p:cNvPr id="19" name="Right Arrow 18"/>
            <p:cNvSpPr/>
            <p:nvPr/>
          </p:nvSpPr>
          <p:spPr>
            <a:xfrm rot="20848743">
              <a:off x="5060899" y="5007655"/>
              <a:ext cx="1193153" cy="296194"/>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ectangle 19"/>
            <p:cNvSpPr/>
            <p:nvPr/>
          </p:nvSpPr>
          <p:spPr>
            <a:xfrm>
              <a:off x="3709100" y="4945611"/>
              <a:ext cx="1997102" cy="56770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solidFill>
                </a:rPr>
                <a:t>Bozeman Creek Watershed</a:t>
              </a:r>
            </a:p>
          </p:txBody>
        </p:sp>
      </p:gr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7546" y="4986206"/>
            <a:ext cx="807104" cy="593891"/>
          </a:xfrm>
          <a:prstGeom prst="rect">
            <a:avLst/>
          </a:prstGeom>
        </p:spPr>
      </p:pic>
      <p:sp>
        <p:nvSpPr>
          <p:cNvPr id="12" name="Freeform 11"/>
          <p:cNvSpPr/>
          <p:nvPr/>
        </p:nvSpPr>
        <p:spPr>
          <a:xfrm>
            <a:off x="5643563" y="1584139"/>
            <a:ext cx="2272786" cy="4111527"/>
          </a:xfrm>
          <a:custGeom>
            <a:avLst/>
            <a:gdLst>
              <a:gd name="connsiteX0" fmla="*/ 0 w 2272786"/>
              <a:gd name="connsiteY0" fmla="*/ 682679 h 4111527"/>
              <a:gd name="connsiteX1" fmla="*/ 42862 w 2272786"/>
              <a:gd name="connsiteY1" fmla="*/ 582667 h 4111527"/>
              <a:gd name="connsiteX2" fmla="*/ 109537 w 2272786"/>
              <a:gd name="connsiteY2" fmla="*/ 535042 h 4111527"/>
              <a:gd name="connsiteX3" fmla="*/ 223837 w 2272786"/>
              <a:gd name="connsiteY3" fmla="*/ 482654 h 4111527"/>
              <a:gd name="connsiteX4" fmla="*/ 285750 w 2272786"/>
              <a:gd name="connsiteY4" fmla="*/ 454079 h 4111527"/>
              <a:gd name="connsiteX5" fmla="*/ 385762 w 2272786"/>
              <a:gd name="connsiteY5" fmla="*/ 411217 h 4111527"/>
              <a:gd name="connsiteX6" fmla="*/ 400050 w 2272786"/>
              <a:gd name="connsiteY6" fmla="*/ 358829 h 4111527"/>
              <a:gd name="connsiteX7" fmla="*/ 490537 w 2272786"/>
              <a:gd name="connsiteY7" fmla="*/ 282629 h 4111527"/>
              <a:gd name="connsiteX8" fmla="*/ 614362 w 2272786"/>
              <a:gd name="connsiteY8" fmla="*/ 215954 h 4111527"/>
              <a:gd name="connsiteX9" fmla="*/ 738187 w 2272786"/>
              <a:gd name="connsiteY9" fmla="*/ 187379 h 4111527"/>
              <a:gd name="connsiteX10" fmla="*/ 862012 w 2272786"/>
              <a:gd name="connsiteY10" fmla="*/ 139754 h 4111527"/>
              <a:gd name="connsiteX11" fmla="*/ 957262 w 2272786"/>
              <a:gd name="connsiteY11" fmla="*/ 111179 h 4111527"/>
              <a:gd name="connsiteX12" fmla="*/ 1066800 w 2272786"/>
              <a:gd name="connsiteY12" fmla="*/ 92129 h 4111527"/>
              <a:gd name="connsiteX13" fmla="*/ 1176337 w 2272786"/>
              <a:gd name="connsiteY13" fmla="*/ 77842 h 4111527"/>
              <a:gd name="connsiteX14" fmla="*/ 1223962 w 2272786"/>
              <a:gd name="connsiteY14" fmla="*/ 58792 h 4111527"/>
              <a:gd name="connsiteX15" fmla="*/ 1323975 w 2272786"/>
              <a:gd name="connsiteY15" fmla="*/ 87367 h 4111527"/>
              <a:gd name="connsiteX16" fmla="*/ 1404937 w 2272786"/>
              <a:gd name="connsiteY16" fmla="*/ 73079 h 4111527"/>
              <a:gd name="connsiteX17" fmla="*/ 1504950 w 2272786"/>
              <a:gd name="connsiteY17" fmla="*/ 134992 h 4111527"/>
              <a:gd name="connsiteX18" fmla="*/ 1552575 w 2272786"/>
              <a:gd name="connsiteY18" fmla="*/ 144517 h 4111527"/>
              <a:gd name="connsiteX19" fmla="*/ 1619250 w 2272786"/>
              <a:gd name="connsiteY19" fmla="*/ 96892 h 4111527"/>
              <a:gd name="connsiteX20" fmla="*/ 1724025 w 2272786"/>
              <a:gd name="connsiteY20" fmla="*/ 54029 h 4111527"/>
              <a:gd name="connsiteX21" fmla="*/ 1771650 w 2272786"/>
              <a:gd name="connsiteY21" fmla="*/ 39742 h 4111527"/>
              <a:gd name="connsiteX22" fmla="*/ 1804987 w 2272786"/>
              <a:gd name="connsiteY22" fmla="*/ 1642 h 4111527"/>
              <a:gd name="connsiteX23" fmla="*/ 1866900 w 2272786"/>
              <a:gd name="connsiteY23" fmla="*/ 6404 h 4111527"/>
              <a:gd name="connsiteX24" fmla="*/ 1966912 w 2272786"/>
              <a:gd name="connsiteY24" fmla="*/ 1642 h 4111527"/>
              <a:gd name="connsiteX25" fmla="*/ 2062162 w 2272786"/>
              <a:gd name="connsiteY25" fmla="*/ 6404 h 4111527"/>
              <a:gd name="connsiteX26" fmla="*/ 2133600 w 2272786"/>
              <a:gd name="connsiteY26" fmla="*/ 54029 h 4111527"/>
              <a:gd name="connsiteX27" fmla="*/ 2176462 w 2272786"/>
              <a:gd name="connsiteY27" fmla="*/ 87367 h 4111527"/>
              <a:gd name="connsiteX28" fmla="*/ 2238375 w 2272786"/>
              <a:gd name="connsiteY28" fmla="*/ 158804 h 4111527"/>
              <a:gd name="connsiteX29" fmla="*/ 2266950 w 2272786"/>
              <a:gd name="connsiteY29" fmla="*/ 211192 h 4111527"/>
              <a:gd name="connsiteX30" fmla="*/ 2266950 w 2272786"/>
              <a:gd name="connsiteY30" fmla="*/ 263579 h 4111527"/>
              <a:gd name="connsiteX31" fmla="*/ 2205037 w 2272786"/>
              <a:gd name="connsiteY31" fmla="*/ 273104 h 4111527"/>
              <a:gd name="connsiteX32" fmla="*/ 2133600 w 2272786"/>
              <a:gd name="connsiteY32" fmla="*/ 301679 h 4111527"/>
              <a:gd name="connsiteX33" fmla="*/ 2028825 w 2272786"/>
              <a:gd name="connsiteY33" fmla="*/ 311204 h 4111527"/>
              <a:gd name="connsiteX34" fmla="*/ 2028825 w 2272786"/>
              <a:gd name="connsiteY34" fmla="*/ 392167 h 4111527"/>
              <a:gd name="connsiteX35" fmla="*/ 2047875 w 2272786"/>
              <a:gd name="connsiteY35" fmla="*/ 396929 h 4111527"/>
              <a:gd name="connsiteX36" fmla="*/ 2133600 w 2272786"/>
              <a:gd name="connsiteY36" fmla="*/ 435029 h 4111527"/>
              <a:gd name="connsiteX37" fmla="*/ 2185987 w 2272786"/>
              <a:gd name="connsiteY37" fmla="*/ 473129 h 4111527"/>
              <a:gd name="connsiteX38" fmla="*/ 2247900 w 2272786"/>
              <a:gd name="connsiteY38" fmla="*/ 549329 h 4111527"/>
              <a:gd name="connsiteX39" fmla="*/ 2238375 w 2272786"/>
              <a:gd name="connsiteY39" fmla="*/ 577904 h 4111527"/>
              <a:gd name="connsiteX40" fmla="*/ 2171700 w 2272786"/>
              <a:gd name="connsiteY40" fmla="*/ 639817 h 4111527"/>
              <a:gd name="connsiteX41" fmla="*/ 2085975 w 2272786"/>
              <a:gd name="connsiteY41" fmla="*/ 663629 h 4111527"/>
              <a:gd name="connsiteX42" fmla="*/ 1995487 w 2272786"/>
              <a:gd name="connsiteY42" fmla="*/ 687442 h 4111527"/>
              <a:gd name="connsiteX43" fmla="*/ 1938337 w 2272786"/>
              <a:gd name="connsiteY43" fmla="*/ 696967 h 4111527"/>
              <a:gd name="connsiteX44" fmla="*/ 1843087 w 2272786"/>
              <a:gd name="connsiteY44" fmla="*/ 725542 h 4111527"/>
              <a:gd name="connsiteX45" fmla="*/ 1838325 w 2272786"/>
              <a:gd name="connsiteY45" fmla="*/ 744592 h 4111527"/>
              <a:gd name="connsiteX46" fmla="*/ 1914525 w 2272786"/>
              <a:gd name="connsiteY46" fmla="*/ 825554 h 4111527"/>
              <a:gd name="connsiteX47" fmla="*/ 2024062 w 2272786"/>
              <a:gd name="connsiteY47" fmla="*/ 877942 h 4111527"/>
              <a:gd name="connsiteX48" fmla="*/ 1976437 w 2272786"/>
              <a:gd name="connsiteY48" fmla="*/ 920804 h 4111527"/>
              <a:gd name="connsiteX49" fmla="*/ 1804987 w 2272786"/>
              <a:gd name="connsiteY49" fmla="*/ 949379 h 4111527"/>
              <a:gd name="connsiteX50" fmla="*/ 1757362 w 2272786"/>
              <a:gd name="connsiteY50" fmla="*/ 1011292 h 4111527"/>
              <a:gd name="connsiteX51" fmla="*/ 1776412 w 2272786"/>
              <a:gd name="connsiteY51" fmla="*/ 1087492 h 4111527"/>
              <a:gd name="connsiteX52" fmla="*/ 1776412 w 2272786"/>
              <a:gd name="connsiteY52" fmla="*/ 1144642 h 4111527"/>
              <a:gd name="connsiteX53" fmla="*/ 1728787 w 2272786"/>
              <a:gd name="connsiteY53" fmla="*/ 1158929 h 4111527"/>
              <a:gd name="connsiteX54" fmla="*/ 1643062 w 2272786"/>
              <a:gd name="connsiteY54" fmla="*/ 1201792 h 4111527"/>
              <a:gd name="connsiteX55" fmla="*/ 1585912 w 2272786"/>
              <a:gd name="connsiteY55" fmla="*/ 1216079 h 4111527"/>
              <a:gd name="connsiteX56" fmla="*/ 1595437 w 2272786"/>
              <a:gd name="connsiteY56" fmla="*/ 1239892 h 4111527"/>
              <a:gd name="connsiteX57" fmla="*/ 1600200 w 2272786"/>
              <a:gd name="connsiteY57" fmla="*/ 1316092 h 4111527"/>
              <a:gd name="connsiteX58" fmla="*/ 1609725 w 2272786"/>
              <a:gd name="connsiteY58" fmla="*/ 1387529 h 4111527"/>
              <a:gd name="connsiteX59" fmla="*/ 1619250 w 2272786"/>
              <a:gd name="connsiteY59" fmla="*/ 1492304 h 4111527"/>
              <a:gd name="connsiteX60" fmla="*/ 1557337 w 2272786"/>
              <a:gd name="connsiteY60" fmla="*/ 1549454 h 4111527"/>
              <a:gd name="connsiteX61" fmla="*/ 1547812 w 2272786"/>
              <a:gd name="connsiteY61" fmla="*/ 1611367 h 4111527"/>
              <a:gd name="connsiteX62" fmla="*/ 1547812 w 2272786"/>
              <a:gd name="connsiteY62" fmla="*/ 1668517 h 4111527"/>
              <a:gd name="connsiteX63" fmla="*/ 1571625 w 2272786"/>
              <a:gd name="connsiteY63" fmla="*/ 1716142 h 4111527"/>
              <a:gd name="connsiteX64" fmla="*/ 1581150 w 2272786"/>
              <a:gd name="connsiteY64" fmla="*/ 1792342 h 4111527"/>
              <a:gd name="connsiteX65" fmla="*/ 1557337 w 2272786"/>
              <a:gd name="connsiteY65" fmla="*/ 1830442 h 4111527"/>
              <a:gd name="connsiteX66" fmla="*/ 1566862 w 2272786"/>
              <a:gd name="connsiteY66" fmla="*/ 1906642 h 4111527"/>
              <a:gd name="connsiteX67" fmla="*/ 1557337 w 2272786"/>
              <a:gd name="connsiteY67" fmla="*/ 1982842 h 4111527"/>
              <a:gd name="connsiteX68" fmla="*/ 1524000 w 2272786"/>
              <a:gd name="connsiteY68" fmla="*/ 2063804 h 4111527"/>
              <a:gd name="connsiteX69" fmla="*/ 1457325 w 2272786"/>
              <a:gd name="connsiteY69" fmla="*/ 2116192 h 4111527"/>
              <a:gd name="connsiteX70" fmla="*/ 1438275 w 2272786"/>
              <a:gd name="connsiteY70" fmla="*/ 2230492 h 4111527"/>
              <a:gd name="connsiteX71" fmla="*/ 1428750 w 2272786"/>
              <a:gd name="connsiteY71" fmla="*/ 2268592 h 4111527"/>
              <a:gd name="connsiteX72" fmla="*/ 1390650 w 2272786"/>
              <a:gd name="connsiteY72" fmla="*/ 2311454 h 4111527"/>
              <a:gd name="connsiteX73" fmla="*/ 1371600 w 2272786"/>
              <a:gd name="connsiteY73" fmla="*/ 2440042 h 4111527"/>
              <a:gd name="connsiteX74" fmla="*/ 1343025 w 2272786"/>
              <a:gd name="connsiteY74" fmla="*/ 2530529 h 4111527"/>
              <a:gd name="connsiteX75" fmla="*/ 1304925 w 2272786"/>
              <a:gd name="connsiteY75" fmla="*/ 2587679 h 4111527"/>
              <a:gd name="connsiteX76" fmla="*/ 1314450 w 2272786"/>
              <a:gd name="connsiteY76" fmla="*/ 2644829 h 4111527"/>
              <a:gd name="connsiteX77" fmla="*/ 1333500 w 2272786"/>
              <a:gd name="connsiteY77" fmla="*/ 2763892 h 4111527"/>
              <a:gd name="connsiteX78" fmla="*/ 1385887 w 2272786"/>
              <a:gd name="connsiteY78" fmla="*/ 2830567 h 4111527"/>
              <a:gd name="connsiteX79" fmla="*/ 1414462 w 2272786"/>
              <a:gd name="connsiteY79" fmla="*/ 2911529 h 4111527"/>
              <a:gd name="connsiteX80" fmla="*/ 1457325 w 2272786"/>
              <a:gd name="connsiteY80" fmla="*/ 2963917 h 4111527"/>
              <a:gd name="connsiteX81" fmla="*/ 1500187 w 2272786"/>
              <a:gd name="connsiteY81" fmla="*/ 2992492 h 4111527"/>
              <a:gd name="connsiteX82" fmla="*/ 1509712 w 2272786"/>
              <a:gd name="connsiteY82" fmla="*/ 3068692 h 4111527"/>
              <a:gd name="connsiteX83" fmla="*/ 1509712 w 2272786"/>
              <a:gd name="connsiteY83" fmla="*/ 3121079 h 4111527"/>
              <a:gd name="connsiteX84" fmla="*/ 1481137 w 2272786"/>
              <a:gd name="connsiteY84" fmla="*/ 3182992 h 4111527"/>
              <a:gd name="connsiteX85" fmla="*/ 1504950 w 2272786"/>
              <a:gd name="connsiteY85" fmla="*/ 3259192 h 4111527"/>
              <a:gd name="connsiteX86" fmla="*/ 1557337 w 2272786"/>
              <a:gd name="connsiteY86" fmla="*/ 3325867 h 4111527"/>
              <a:gd name="connsiteX87" fmla="*/ 1557337 w 2272786"/>
              <a:gd name="connsiteY87" fmla="*/ 3387779 h 4111527"/>
              <a:gd name="connsiteX88" fmla="*/ 1562100 w 2272786"/>
              <a:gd name="connsiteY88" fmla="*/ 3425879 h 4111527"/>
              <a:gd name="connsiteX89" fmla="*/ 1571625 w 2272786"/>
              <a:gd name="connsiteY89" fmla="*/ 3483029 h 4111527"/>
              <a:gd name="connsiteX90" fmla="*/ 1609725 w 2272786"/>
              <a:gd name="connsiteY90" fmla="*/ 3540179 h 4111527"/>
              <a:gd name="connsiteX91" fmla="*/ 1633537 w 2272786"/>
              <a:gd name="connsiteY91" fmla="*/ 3630667 h 4111527"/>
              <a:gd name="connsiteX92" fmla="*/ 1619250 w 2272786"/>
              <a:gd name="connsiteY92" fmla="*/ 3754492 h 4111527"/>
              <a:gd name="connsiteX93" fmla="*/ 1509712 w 2272786"/>
              <a:gd name="connsiteY93" fmla="*/ 3811642 h 4111527"/>
              <a:gd name="connsiteX94" fmla="*/ 1447800 w 2272786"/>
              <a:gd name="connsiteY94" fmla="*/ 3916417 h 4111527"/>
              <a:gd name="connsiteX95" fmla="*/ 1400175 w 2272786"/>
              <a:gd name="connsiteY95" fmla="*/ 3987854 h 4111527"/>
              <a:gd name="connsiteX96" fmla="*/ 1347787 w 2272786"/>
              <a:gd name="connsiteY96" fmla="*/ 4054529 h 4111527"/>
              <a:gd name="connsiteX97" fmla="*/ 1223962 w 2272786"/>
              <a:gd name="connsiteY97" fmla="*/ 4092629 h 4111527"/>
              <a:gd name="connsiteX98" fmla="*/ 1062037 w 2272786"/>
              <a:gd name="connsiteY98" fmla="*/ 4106917 h 4111527"/>
              <a:gd name="connsiteX99" fmla="*/ 1000125 w 2272786"/>
              <a:gd name="connsiteY99" fmla="*/ 4102154 h 4111527"/>
              <a:gd name="connsiteX100" fmla="*/ 862012 w 2272786"/>
              <a:gd name="connsiteY100" fmla="*/ 4006904 h 4111527"/>
              <a:gd name="connsiteX101" fmla="*/ 800100 w 2272786"/>
              <a:gd name="connsiteY101" fmla="*/ 3825929 h 4111527"/>
              <a:gd name="connsiteX102" fmla="*/ 785812 w 2272786"/>
              <a:gd name="connsiteY102" fmla="*/ 3630667 h 4111527"/>
              <a:gd name="connsiteX103" fmla="*/ 781050 w 2272786"/>
              <a:gd name="connsiteY103" fmla="*/ 3540179 h 4111527"/>
              <a:gd name="connsiteX104" fmla="*/ 719137 w 2272786"/>
              <a:gd name="connsiteY104" fmla="*/ 3463979 h 4111527"/>
              <a:gd name="connsiteX105" fmla="*/ 676275 w 2272786"/>
              <a:gd name="connsiteY105" fmla="*/ 3392542 h 4111527"/>
              <a:gd name="connsiteX106" fmla="*/ 681037 w 2272786"/>
              <a:gd name="connsiteY106" fmla="*/ 3306817 h 4111527"/>
              <a:gd name="connsiteX107" fmla="*/ 671512 w 2272786"/>
              <a:gd name="connsiteY107" fmla="*/ 3216329 h 4111527"/>
              <a:gd name="connsiteX108" fmla="*/ 561975 w 2272786"/>
              <a:gd name="connsiteY108" fmla="*/ 3149654 h 4111527"/>
              <a:gd name="connsiteX109" fmla="*/ 481012 w 2272786"/>
              <a:gd name="connsiteY109" fmla="*/ 3102029 h 4111527"/>
              <a:gd name="connsiteX110" fmla="*/ 461962 w 2272786"/>
              <a:gd name="connsiteY110" fmla="*/ 3102029 h 4111527"/>
              <a:gd name="connsiteX111" fmla="*/ 342900 w 2272786"/>
              <a:gd name="connsiteY111" fmla="*/ 2992492 h 4111527"/>
              <a:gd name="connsiteX112" fmla="*/ 304800 w 2272786"/>
              <a:gd name="connsiteY112" fmla="*/ 2887717 h 4111527"/>
              <a:gd name="connsiteX113" fmla="*/ 304800 w 2272786"/>
              <a:gd name="connsiteY113" fmla="*/ 2887717 h 411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272786" h="4111527">
                <a:moveTo>
                  <a:pt x="0" y="682679"/>
                </a:moveTo>
                <a:cubicBezTo>
                  <a:pt x="12303" y="644976"/>
                  <a:pt x="24606" y="607273"/>
                  <a:pt x="42862" y="582667"/>
                </a:cubicBezTo>
                <a:cubicBezTo>
                  <a:pt x="61118" y="558061"/>
                  <a:pt x="79375" y="551711"/>
                  <a:pt x="109537" y="535042"/>
                </a:cubicBezTo>
                <a:cubicBezTo>
                  <a:pt x="139699" y="518373"/>
                  <a:pt x="223837" y="482654"/>
                  <a:pt x="223837" y="482654"/>
                </a:cubicBezTo>
                <a:cubicBezTo>
                  <a:pt x="253206" y="469160"/>
                  <a:pt x="258763" y="465985"/>
                  <a:pt x="285750" y="454079"/>
                </a:cubicBezTo>
                <a:cubicBezTo>
                  <a:pt x="312737" y="442173"/>
                  <a:pt x="366712" y="427092"/>
                  <a:pt x="385762" y="411217"/>
                </a:cubicBezTo>
                <a:cubicBezTo>
                  <a:pt x="404812" y="395342"/>
                  <a:pt x="382588" y="380260"/>
                  <a:pt x="400050" y="358829"/>
                </a:cubicBezTo>
                <a:cubicBezTo>
                  <a:pt x="417512" y="337398"/>
                  <a:pt x="454818" y="306441"/>
                  <a:pt x="490537" y="282629"/>
                </a:cubicBezTo>
                <a:cubicBezTo>
                  <a:pt x="526256" y="258817"/>
                  <a:pt x="573087" y="231829"/>
                  <a:pt x="614362" y="215954"/>
                </a:cubicBezTo>
                <a:cubicBezTo>
                  <a:pt x="655637" y="200079"/>
                  <a:pt x="696912" y="200079"/>
                  <a:pt x="738187" y="187379"/>
                </a:cubicBezTo>
                <a:cubicBezTo>
                  <a:pt x="779462" y="174679"/>
                  <a:pt x="825500" y="152454"/>
                  <a:pt x="862012" y="139754"/>
                </a:cubicBezTo>
                <a:cubicBezTo>
                  <a:pt x="898525" y="127054"/>
                  <a:pt x="923131" y="119117"/>
                  <a:pt x="957262" y="111179"/>
                </a:cubicBezTo>
                <a:cubicBezTo>
                  <a:pt x="991393" y="103241"/>
                  <a:pt x="1030288" y="97685"/>
                  <a:pt x="1066800" y="92129"/>
                </a:cubicBezTo>
                <a:cubicBezTo>
                  <a:pt x="1103312" y="86573"/>
                  <a:pt x="1150143" y="83398"/>
                  <a:pt x="1176337" y="77842"/>
                </a:cubicBezTo>
                <a:cubicBezTo>
                  <a:pt x="1202531" y="72286"/>
                  <a:pt x="1199356" y="57205"/>
                  <a:pt x="1223962" y="58792"/>
                </a:cubicBezTo>
                <a:cubicBezTo>
                  <a:pt x="1248568" y="60379"/>
                  <a:pt x="1293813" y="84986"/>
                  <a:pt x="1323975" y="87367"/>
                </a:cubicBezTo>
                <a:cubicBezTo>
                  <a:pt x="1354138" y="89748"/>
                  <a:pt x="1374774" y="65141"/>
                  <a:pt x="1404937" y="73079"/>
                </a:cubicBezTo>
                <a:cubicBezTo>
                  <a:pt x="1435100" y="81017"/>
                  <a:pt x="1480344" y="123086"/>
                  <a:pt x="1504950" y="134992"/>
                </a:cubicBezTo>
                <a:cubicBezTo>
                  <a:pt x="1529556" y="146898"/>
                  <a:pt x="1533525" y="150867"/>
                  <a:pt x="1552575" y="144517"/>
                </a:cubicBezTo>
                <a:cubicBezTo>
                  <a:pt x="1571625" y="138167"/>
                  <a:pt x="1590675" y="111973"/>
                  <a:pt x="1619250" y="96892"/>
                </a:cubicBezTo>
                <a:cubicBezTo>
                  <a:pt x="1647825" y="81811"/>
                  <a:pt x="1698625" y="63554"/>
                  <a:pt x="1724025" y="54029"/>
                </a:cubicBezTo>
                <a:cubicBezTo>
                  <a:pt x="1749425" y="44504"/>
                  <a:pt x="1758156" y="48473"/>
                  <a:pt x="1771650" y="39742"/>
                </a:cubicBezTo>
                <a:cubicBezTo>
                  <a:pt x="1785144" y="31011"/>
                  <a:pt x="1789112" y="7198"/>
                  <a:pt x="1804987" y="1642"/>
                </a:cubicBezTo>
                <a:cubicBezTo>
                  <a:pt x="1820862" y="-3914"/>
                  <a:pt x="1839913" y="6404"/>
                  <a:pt x="1866900" y="6404"/>
                </a:cubicBezTo>
                <a:cubicBezTo>
                  <a:pt x="1893887" y="6404"/>
                  <a:pt x="1934368" y="1642"/>
                  <a:pt x="1966912" y="1642"/>
                </a:cubicBezTo>
                <a:cubicBezTo>
                  <a:pt x="1999456" y="1642"/>
                  <a:pt x="2034381" y="-2327"/>
                  <a:pt x="2062162" y="6404"/>
                </a:cubicBezTo>
                <a:cubicBezTo>
                  <a:pt x="2089943" y="15135"/>
                  <a:pt x="2114550" y="40535"/>
                  <a:pt x="2133600" y="54029"/>
                </a:cubicBezTo>
                <a:cubicBezTo>
                  <a:pt x="2152650" y="67523"/>
                  <a:pt x="2159000" y="69905"/>
                  <a:pt x="2176462" y="87367"/>
                </a:cubicBezTo>
                <a:cubicBezTo>
                  <a:pt x="2193924" y="104829"/>
                  <a:pt x="2223294" y="138167"/>
                  <a:pt x="2238375" y="158804"/>
                </a:cubicBezTo>
                <a:cubicBezTo>
                  <a:pt x="2253456" y="179441"/>
                  <a:pt x="2262187" y="193729"/>
                  <a:pt x="2266950" y="211192"/>
                </a:cubicBezTo>
                <a:cubicBezTo>
                  <a:pt x="2271713" y="228655"/>
                  <a:pt x="2277269" y="253260"/>
                  <a:pt x="2266950" y="263579"/>
                </a:cubicBezTo>
                <a:cubicBezTo>
                  <a:pt x="2256631" y="273898"/>
                  <a:pt x="2227262" y="266754"/>
                  <a:pt x="2205037" y="273104"/>
                </a:cubicBezTo>
                <a:cubicBezTo>
                  <a:pt x="2182812" y="279454"/>
                  <a:pt x="2162969" y="295329"/>
                  <a:pt x="2133600" y="301679"/>
                </a:cubicBezTo>
                <a:cubicBezTo>
                  <a:pt x="2104231" y="308029"/>
                  <a:pt x="2046288" y="296123"/>
                  <a:pt x="2028825" y="311204"/>
                </a:cubicBezTo>
                <a:cubicBezTo>
                  <a:pt x="2011363" y="326285"/>
                  <a:pt x="2025650" y="377880"/>
                  <a:pt x="2028825" y="392167"/>
                </a:cubicBezTo>
                <a:cubicBezTo>
                  <a:pt x="2032000" y="406454"/>
                  <a:pt x="2030413" y="389785"/>
                  <a:pt x="2047875" y="396929"/>
                </a:cubicBezTo>
                <a:cubicBezTo>
                  <a:pt x="2065337" y="404073"/>
                  <a:pt x="2110581" y="422329"/>
                  <a:pt x="2133600" y="435029"/>
                </a:cubicBezTo>
                <a:cubicBezTo>
                  <a:pt x="2156619" y="447729"/>
                  <a:pt x="2166937" y="454079"/>
                  <a:pt x="2185987" y="473129"/>
                </a:cubicBezTo>
                <a:cubicBezTo>
                  <a:pt x="2205037" y="492179"/>
                  <a:pt x="2239169" y="531867"/>
                  <a:pt x="2247900" y="549329"/>
                </a:cubicBezTo>
                <a:cubicBezTo>
                  <a:pt x="2256631" y="566791"/>
                  <a:pt x="2251075" y="562823"/>
                  <a:pt x="2238375" y="577904"/>
                </a:cubicBezTo>
                <a:cubicBezTo>
                  <a:pt x="2225675" y="592985"/>
                  <a:pt x="2197100" y="625530"/>
                  <a:pt x="2171700" y="639817"/>
                </a:cubicBezTo>
                <a:cubicBezTo>
                  <a:pt x="2146300" y="654104"/>
                  <a:pt x="2085975" y="663629"/>
                  <a:pt x="2085975" y="663629"/>
                </a:cubicBezTo>
                <a:cubicBezTo>
                  <a:pt x="2056606" y="671566"/>
                  <a:pt x="2020093" y="681886"/>
                  <a:pt x="1995487" y="687442"/>
                </a:cubicBezTo>
                <a:cubicBezTo>
                  <a:pt x="1970881" y="692998"/>
                  <a:pt x="1963737" y="690617"/>
                  <a:pt x="1938337" y="696967"/>
                </a:cubicBezTo>
                <a:cubicBezTo>
                  <a:pt x="1912937" y="703317"/>
                  <a:pt x="1859756" y="717605"/>
                  <a:pt x="1843087" y="725542"/>
                </a:cubicBezTo>
                <a:cubicBezTo>
                  <a:pt x="1826418" y="733479"/>
                  <a:pt x="1826419" y="727923"/>
                  <a:pt x="1838325" y="744592"/>
                </a:cubicBezTo>
                <a:cubicBezTo>
                  <a:pt x="1850231" y="761261"/>
                  <a:pt x="1883569" y="803329"/>
                  <a:pt x="1914525" y="825554"/>
                </a:cubicBezTo>
                <a:cubicBezTo>
                  <a:pt x="1945481" y="847779"/>
                  <a:pt x="2013743" y="862067"/>
                  <a:pt x="2024062" y="877942"/>
                </a:cubicBezTo>
                <a:cubicBezTo>
                  <a:pt x="2034381" y="893817"/>
                  <a:pt x="2012949" y="908898"/>
                  <a:pt x="1976437" y="920804"/>
                </a:cubicBezTo>
                <a:cubicBezTo>
                  <a:pt x="1939925" y="932710"/>
                  <a:pt x="1841500" y="934298"/>
                  <a:pt x="1804987" y="949379"/>
                </a:cubicBezTo>
                <a:cubicBezTo>
                  <a:pt x="1768475" y="964460"/>
                  <a:pt x="1762125" y="988273"/>
                  <a:pt x="1757362" y="1011292"/>
                </a:cubicBezTo>
                <a:cubicBezTo>
                  <a:pt x="1752600" y="1034311"/>
                  <a:pt x="1773237" y="1065267"/>
                  <a:pt x="1776412" y="1087492"/>
                </a:cubicBezTo>
                <a:cubicBezTo>
                  <a:pt x="1779587" y="1109717"/>
                  <a:pt x="1784349" y="1132736"/>
                  <a:pt x="1776412" y="1144642"/>
                </a:cubicBezTo>
                <a:cubicBezTo>
                  <a:pt x="1768475" y="1156548"/>
                  <a:pt x="1751012" y="1149404"/>
                  <a:pt x="1728787" y="1158929"/>
                </a:cubicBezTo>
                <a:cubicBezTo>
                  <a:pt x="1706562" y="1168454"/>
                  <a:pt x="1666875" y="1192267"/>
                  <a:pt x="1643062" y="1201792"/>
                </a:cubicBezTo>
                <a:cubicBezTo>
                  <a:pt x="1619250" y="1211317"/>
                  <a:pt x="1593849" y="1209729"/>
                  <a:pt x="1585912" y="1216079"/>
                </a:cubicBezTo>
                <a:cubicBezTo>
                  <a:pt x="1577975" y="1222429"/>
                  <a:pt x="1593056" y="1223223"/>
                  <a:pt x="1595437" y="1239892"/>
                </a:cubicBezTo>
                <a:cubicBezTo>
                  <a:pt x="1597818" y="1256561"/>
                  <a:pt x="1597819" y="1291486"/>
                  <a:pt x="1600200" y="1316092"/>
                </a:cubicBezTo>
                <a:cubicBezTo>
                  <a:pt x="1602581" y="1340698"/>
                  <a:pt x="1606550" y="1358160"/>
                  <a:pt x="1609725" y="1387529"/>
                </a:cubicBezTo>
                <a:cubicBezTo>
                  <a:pt x="1612900" y="1416898"/>
                  <a:pt x="1627981" y="1465317"/>
                  <a:pt x="1619250" y="1492304"/>
                </a:cubicBezTo>
                <a:cubicBezTo>
                  <a:pt x="1610519" y="1519291"/>
                  <a:pt x="1569243" y="1529610"/>
                  <a:pt x="1557337" y="1549454"/>
                </a:cubicBezTo>
                <a:cubicBezTo>
                  <a:pt x="1545431" y="1569298"/>
                  <a:pt x="1549400" y="1591523"/>
                  <a:pt x="1547812" y="1611367"/>
                </a:cubicBezTo>
                <a:cubicBezTo>
                  <a:pt x="1546225" y="1631211"/>
                  <a:pt x="1543843" y="1651055"/>
                  <a:pt x="1547812" y="1668517"/>
                </a:cubicBezTo>
                <a:cubicBezTo>
                  <a:pt x="1551781" y="1685980"/>
                  <a:pt x="1566069" y="1695505"/>
                  <a:pt x="1571625" y="1716142"/>
                </a:cubicBezTo>
                <a:cubicBezTo>
                  <a:pt x="1577181" y="1736779"/>
                  <a:pt x="1583531" y="1773292"/>
                  <a:pt x="1581150" y="1792342"/>
                </a:cubicBezTo>
                <a:cubicBezTo>
                  <a:pt x="1578769" y="1811392"/>
                  <a:pt x="1559718" y="1811392"/>
                  <a:pt x="1557337" y="1830442"/>
                </a:cubicBezTo>
                <a:cubicBezTo>
                  <a:pt x="1554956" y="1849492"/>
                  <a:pt x="1566862" y="1881242"/>
                  <a:pt x="1566862" y="1906642"/>
                </a:cubicBezTo>
                <a:cubicBezTo>
                  <a:pt x="1566862" y="1932042"/>
                  <a:pt x="1564481" y="1956648"/>
                  <a:pt x="1557337" y="1982842"/>
                </a:cubicBezTo>
                <a:cubicBezTo>
                  <a:pt x="1550193" y="2009036"/>
                  <a:pt x="1540669" y="2041579"/>
                  <a:pt x="1524000" y="2063804"/>
                </a:cubicBezTo>
                <a:cubicBezTo>
                  <a:pt x="1507331" y="2086029"/>
                  <a:pt x="1471613" y="2088411"/>
                  <a:pt x="1457325" y="2116192"/>
                </a:cubicBezTo>
                <a:cubicBezTo>
                  <a:pt x="1443037" y="2143973"/>
                  <a:pt x="1443037" y="2205092"/>
                  <a:pt x="1438275" y="2230492"/>
                </a:cubicBezTo>
                <a:cubicBezTo>
                  <a:pt x="1433513" y="2255892"/>
                  <a:pt x="1436687" y="2255098"/>
                  <a:pt x="1428750" y="2268592"/>
                </a:cubicBezTo>
                <a:cubicBezTo>
                  <a:pt x="1420813" y="2282086"/>
                  <a:pt x="1400175" y="2282879"/>
                  <a:pt x="1390650" y="2311454"/>
                </a:cubicBezTo>
                <a:cubicBezTo>
                  <a:pt x="1381125" y="2340029"/>
                  <a:pt x="1379537" y="2403530"/>
                  <a:pt x="1371600" y="2440042"/>
                </a:cubicBezTo>
                <a:cubicBezTo>
                  <a:pt x="1363663" y="2476554"/>
                  <a:pt x="1354137" y="2505923"/>
                  <a:pt x="1343025" y="2530529"/>
                </a:cubicBezTo>
                <a:cubicBezTo>
                  <a:pt x="1331913" y="2555135"/>
                  <a:pt x="1309687" y="2568629"/>
                  <a:pt x="1304925" y="2587679"/>
                </a:cubicBezTo>
                <a:cubicBezTo>
                  <a:pt x="1300163" y="2606729"/>
                  <a:pt x="1309688" y="2615460"/>
                  <a:pt x="1314450" y="2644829"/>
                </a:cubicBezTo>
                <a:cubicBezTo>
                  <a:pt x="1319212" y="2674198"/>
                  <a:pt x="1321594" y="2732936"/>
                  <a:pt x="1333500" y="2763892"/>
                </a:cubicBezTo>
                <a:cubicBezTo>
                  <a:pt x="1345406" y="2794848"/>
                  <a:pt x="1372393" y="2805961"/>
                  <a:pt x="1385887" y="2830567"/>
                </a:cubicBezTo>
                <a:cubicBezTo>
                  <a:pt x="1399381" y="2855173"/>
                  <a:pt x="1402556" y="2889304"/>
                  <a:pt x="1414462" y="2911529"/>
                </a:cubicBezTo>
                <a:cubicBezTo>
                  <a:pt x="1426368" y="2933754"/>
                  <a:pt x="1443038" y="2950423"/>
                  <a:pt x="1457325" y="2963917"/>
                </a:cubicBezTo>
                <a:cubicBezTo>
                  <a:pt x="1471612" y="2977411"/>
                  <a:pt x="1491456" y="2975030"/>
                  <a:pt x="1500187" y="2992492"/>
                </a:cubicBezTo>
                <a:cubicBezTo>
                  <a:pt x="1508918" y="3009954"/>
                  <a:pt x="1508124" y="3047261"/>
                  <a:pt x="1509712" y="3068692"/>
                </a:cubicBezTo>
                <a:cubicBezTo>
                  <a:pt x="1511300" y="3090123"/>
                  <a:pt x="1514474" y="3102029"/>
                  <a:pt x="1509712" y="3121079"/>
                </a:cubicBezTo>
                <a:cubicBezTo>
                  <a:pt x="1504950" y="3140129"/>
                  <a:pt x="1481931" y="3159973"/>
                  <a:pt x="1481137" y="3182992"/>
                </a:cubicBezTo>
                <a:cubicBezTo>
                  <a:pt x="1480343" y="3206011"/>
                  <a:pt x="1492250" y="3235380"/>
                  <a:pt x="1504950" y="3259192"/>
                </a:cubicBezTo>
                <a:cubicBezTo>
                  <a:pt x="1517650" y="3283005"/>
                  <a:pt x="1548606" y="3304436"/>
                  <a:pt x="1557337" y="3325867"/>
                </a:cubicBezTo>
                <a:cubicBezTo>
                  <a:pt x="1566068" y="3347298"/>
                  <a:pt x="1556543" y="3371110"/>
                  <a:pt x="1557337" y="3387779"/>
                </a:cubicBezTo>
                <a:cubicBezTo>
                  <a:pt x="1558131" y="3404448"/>
                  <a:pt x="1559719" y="3410004"/>
                  <a:pt x="1562100" y="3425879"/>
                </a:cubicBezTo>
                <a:cubicBezTo>
                  <a:pt x="1564481" y="3441754"/>
                  <a:pt x="1563688" y="3463979"/>
                  <a:pt x="1571625" y="3483029"/>
                </a:cubicBezTo>
                <a:cubicBezTo>
                  <a:pt x="1579562" y="3502079"/>
                  <a:pt x="1599406" y="3515573"/>
                  <a:pt x="1609725" y="3540179"/>
                </a:cubicBezTo>
                <a:cubicBezTo>
                  <a:pt x="1620044" y="3564785"/>
                  <a:pt x="1631950" y="3594948"/>
                  <a:pt x="1633537" y="3630667"/>
                </a:cubicBezTo>
                <a:cubicBezTo>
                  <a:pt x="1635124" y="3666386"/>
                  <a:pt x="1639887" y="3724330"/>
                  <a:pt x="1619250" y="3754492"/>
                </a:cubicBezTo>
                <a:cubicBezTo>
                  <a:pt x="1598613" y="3784654"/>
                  <a:pt x="1538287" y="3784655"/>
                  <a:pt x="1509712" y="3811642"/>
                </a:cubicBezTo>
                <a:cubicBezTo>
                  <a:pt x="1481137" y="3838630"/>
                  <a:pt x="1466056" y="3887048"/>
                  <a:pt x="1447800" y="3916417"/>
                </a:cubicBezTo>
                <a:cubicBezTo>
                  <a:pt x="1429544" y="3945786"/>
                  <a:pt x="1416844" y="3964835"/>
                  <a:pt x="1400175" y="3987854"/>
                </a:cubicBezTo>
                <a:cubicBezTo>
                  <a:pt x="1383506" y="4010873"/>
                  <a:pt x="1377156" y="4037067"/>
                  <a:pt x="1347787" y="4054529"/>
                </a:cubicBezTo>
                <a:cubicBezTo>
                  <a:pt x="1318418" y="4071991"/>
                  <a:pt x="1271587" y="4083898"/>
                  <a:pt x="1223962" y="4092629"/>
                </a:cubicBezTo>
                <a:cubicBezTo>
                  <a:pt x="1176337" y="4101360"/>
                  <a:pt x="1099343" y="4105330"/>
                  <a:pt x="1062037" y="4106917"/>
                </a:cubicBezTo>
                <a:cubicBezTo>
                  <a:pt x="1024731" y="4108504"/>
                  <a:pt x="1033462" y="4118823"/>
                  <a:pt x="1000125" y="4102154"/>
                </a:cubicBezTo>
                <a:cubicBezTo>
                  <a:pt x="966788" y="4085485"/>
                  <a:pt x="895350" y="4052942"/>
                  <a:pt x="862012" y="4006904"/>
                </a:cubicBezTo>
                <a:cubicBezTo>
                  <a:pt x="828675" y="3960867"/>
                  <a:pt x="812800" y="3888635"/>
                  <a:pt x="800100" y="3825929"/>
                </a:cubicBezTo>
                <a:cubicBezTo>
                  <a:pt x="787400" y="3763223"/>
                  <a:pt x="788987" y="3678292"/>
                  <a:pt x="785812" y="3630667"/>
                </a:cubicBezTo>
                <a:cubicBezTo>
                  <a:pt x="782637" y="3583042"/>
                  <a:pt x="792162" y="3567960"/>
                  <a:pt x="781050" y="3540179"/>
                </a:cubicBezTo>
                <a:cubicBezTo>
                  <a:pt x="769938" y="3512398"/>
                  <a:pt x="736599" y="3488585"/>
                  <a:pt x="719137" y="3463979"/>
                </a:cubicBezTo>
                <a:cubicBezTo>
                  <a:pt x="701675" y="3439373"/>
                  <a:pt x="682625" y="3418736"/>
                  <a:pt x="676275" y="3392542"/>
                </a:cubicBezTo>
                <a:cubicBezTo>
                  <a:pt x="669925" y="3366348"/>
                  <a:pt x="681831" y="3336186"/>
                  <a:pt x="681037" y="3306817"/>
                </a:cubicBezTo>
                <a:cubicBezTo>
                  <a:pt x="680243" y="3277448"/>
                  <a:pt x="691356" y="3242523"/>
                  <a:pt x="671512" y="3216329"/>
                </a:cubicBezTo>
                <a:cubicBezTo>
                  <a:pt x="651668" y="3190135"/>
                  <a:pt x="593725" y="3168704"/>
                  <a:pt x="561975" y="3149654"/>
                </a:cubicBezTo>
                <a:cubicBezTo>
                  <a:pt x="530225" y="3130604"/>
                  <a:pt x="497681" y="3109966"/>
                  <a:pt x="481012" y="3102029"/>
                </a:cubicBezTo>
                <a:cubicBezTo>
                  <a:pt x="464343" y="3094092"/>
                  <a:pt x="484981" y="3120285"/>
                  <a:pt x="461962" y="3102029"/>
                </a:cubicBezTo>
                <a:cubicBezTo>
                  <a:pt x="438943" y="3083773"/>
                  <a:pt x="369094" y="3028211"/>
                  <a:pt x="342900" y="2992492"/>
                </a:cubicBezTo>
                <a:cubicBezTo>
                  <a:pt x="316706" y="2956773"/>
                  <a:pt x="304800" y="2887717"/>
                  <a:pt x="304800" y="2887717"/>
                </a:cubicBezTo>
                <a:lnTo>
                  <a:pt x="304800" y="2887717"/>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FF00"/>
              </a:solidFill>
            </a:endParaRPr>
          </a:p>
        </p:txBody>
      </p:sp>
      <p:grpSp>
        <p:nvGrpSpPr>
          <p:cNvPr id="13" name="Group 12"/>
          <p:cNvGrpSpPr/>
          <p:nvPr/>
        </p:nvGrpSpPr>
        <p:grpSpPr>
          <a:xfrm>
            <a:off x="6655796" y="5714139"/>
            <a:ext cx="2128505" cy="530597"/>
            <a:chOff x="909001" y="5629576"/>
            <a:chExt cx="2128505" cy="530597"/>
          </a:xfrm>
        </p:grpSpPr>
        <p:sp>
          <p:nvSpPr>
            <p:cNvPr id="17" name="Right Arrow 16"/>
            <p:cNvSpPr/>
            <p:nvPr/>
          </p:nvSpPr>
          <p:spPr>
            <a:xfrm rot="12191392">
              <a:off x="909001" y="5629576"/>
              <a:ext cx="741570" cy="296194"/>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ctangle 17"/>
            <p:cNvSpPr/>
            <p:nvPr/>
          </p:nvSpPr>
          <p:spPr>
            <a:xfrm>
              <a:off x="1465499" y="5804380"/>
              <a:ext cx="1572007" cy="35579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solidFill>
                </a:rPr>
                <a:t>Hyalite Creek</a:t>
              </a:r>
            </a:p>
          </p:txBody>
        </p:sp>
      </p:grpSp>
      <p:grpSp>
        <p:nvGrpSpPr>
          <p:cNvPr id="14" name="Group 13"/>
          <p:cNvGrpSpPr/>
          <p:nvPr/>
        </p:nvGrpSpPr>
        <p:grpSpPr>
          <a:xfrm>
            <a:off x="7026581" y="3664492"/>
            <a:ext cx="2800457" cy="567703"/>
            <a:chOff x="2905745" y="4945611"/>
            <a:chExt cx="2800457" cy="567703"/>
          </a:xfrm>
        </p:grpSpPr>
        <p:sp>
          <p:nvSpPr>
            <p:cNvPr id="15" name="Right Arrow 14"/>
            <p:cNvSpPr/>
            <p:nvPr/>
          </p:nvSpPr>
          <p:spPr>
            <a:xfrm rot="10965579">
              <a:off x="2905745" y="5003046"/>
              <a:ext cx="1193153" cy="406761"/>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15"/>
            <p:cNvSpPr/>
            <p:nvPr/>
          </p:nvSpPr>
          <p:spPr>
            <a:xfrm>
              <a:off x="3709100" y="4945611"/>
              <a:ext cx="1997102" cy="56770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solidFill>
                </a:rPr>
                <a:t>Hyalite Creek Watershed</a:t>
              </a:r>
            </a:p>
          </p:txBody>
        </p:sp>
      </p:grpSp>
      <p:grpSp>
        <p:nvGrpSpPr>
          <p:cNvPr id="29" name="Group 28"/>
          <p:cNvGrpSpPr/>
          <p:nvPr/>
        </p:nvGrpSpPr>
        <p:grpSpPr>
          <a:xfrm>
            <a:off x="5029293" y="4772263"/>
            <a:ext cx="2076310" cy="958894"/>
            <a:chOff x="5029293" y="4772263"/>
            <a:chExt cx="2076310" cy="958894"/>
          </a:xfrm>
        </p:grpSpPr>
        <p:sp>
          <p:nvSpPr>
            <p:cNvPr id="27" name="Down Arrow 26"/>
            <p:cNvSpPr/>
            <p:nvPr/>
          </p:nvSpPr>
          <p:spPr>
            <a:xfrm rot="871857">
              <a:off x="5029293" y="4772263"/>
              <a:ext cx="588874" cy="79573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Q</a:t>
              </a:r>
            </a:p>
          </p:txBody>
        </p:sp>
        <p:sp>
          <p:nvSpPr>
            <p:cNvPr id="28" name="Down Arrow 27"/>
            <p:cNvSpPr/>
            <p:nvPr/>
          </p:nvSpPr>
          <p:spPr>
            <a:xfrm rot="871857">
              <a:off x="6516729" y="4935422"/>
              <a:ext cx="588874" cy="79573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Q</a:t>
              </a:r>
            </a:p>
          </p:txBody>
        </p:sp>
      </p:grpSp>
      <p:grpSp>
        <p:nvGrpSpPr>
          <p:cNvPr id="36" name="Group 35"/>
          <p:cNvGrpSpPr/>
          <p:nvPr/>
        </p:nvGrpSpPr>
        <p:grpSpPr>
          <a:xfrm>
            <a:off x="4315226" y="2375754"/>
            <a:ext cx="2719331" cy="2734489"/>
            <a:chOff x="4315226" y="2375754"/>
            <a:chExt cx="2719331" cy="2734489"/>
          </a:xfrm>
        </p:grpSpPr>
        <p:sp>
          <p:nvSpPr>
            <p:cNvPr id="30" name="Oval 29"/>
            <p:cNvSpPr/>
            <p:nvPr/>
          </p:nvSpPr>
          <p:spPr>
            <a:xfrm>
              <a:off x="4315226" y="2817001"/>
              <a:ext cx="1129889" cy="1257887"/>
            </a:xfrm>
            <a:prstGeom prst="ellipse">
              <a:avLst/>
            </a:prstGeom>
            <a:solidFill>
              <a:schemeClr val="bg1"/>
            </a:solidFill>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a:t>
              </a:r>
            </a:p>
          </p:txBody>
        </p:sp>
        <p:sp>
          <p:nvSpPr>
            <p:cNvPr id="31" name="Oval 30"/>
            <p:cNvSpPr/>
            <p:nvPr/>
          </p:nvSpPr>
          <p:spPr>
            <a:xfrm>
              <a:off x="5904668" y="2375754"/>
              <a:ext cx="1129889" cy="1257887"/>
            </a:xfrm>
            <a:prstGeom prst="ellipse">
              <a:avLst/>
            </a:prstGeom>
            <a:solidFill>
              <a:schemeClr val="bg1"/>
            </a:solidFill>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a:t>
              </a:r>
            </a:p>
          </p:txBody>
        </p:sp>
        <p:cxnSp>
          <p:nvCxnSpPr>
            <p:cNvPr id="33" name="Straight Arrow Connector 32"/>
            <p:cNvCxnSpPr/>
            <p:nvPr/>
          </p:nvCxnSpPr>
          <p:spPr>
            <a:xfrm>
              <a:off x="4900169" y="3728663"/>
              <a:ext cx="430908" cy="119379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521332" y="3262199"/>
              <a:ext cx="289834" cy="184804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Oval 2"/>
          <p:cNvSpPr/>
          <p:nvPr/>
        </p:nvSpPr>
        <p:spPr>
          <a:xfrm>
            <a:off x="5138928" y="4911647"/>
            <a:ext cx="420624" cy="41016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627436" y="5069575"/>
            <a:ext cx="420624" cy="41016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20580973">
            <a:off x="3823150" y="2119357"/>
            <a:ext cx="2249451" cy="371297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465939" y="1257709"/>
            <a:ext cx="2416942" cy="470577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838200" y="386915"/>
            <a:ext cx="10515600" cy="69930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Watershed delineation</a:t>
            </a:r>
          </a:p>
        </p:txBody>
      </p:sp>
      <p:sp>
        <p:nvSpPr>
          <p:cNvPr id="40" name="Rectangle 39"/>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17</a:t>
            </a:r>
          </a:p>
        </p:txBody>
      </p:sp>
    </p:spTree>
    <p:extLst>
      <p:ext uri="{BB962C8B-B14F-4D97-AF65-F5344CB8AC3E}">
        <p14:creationId xmlns:p14="http://schemas.microsoft.com/office/powerpoint/2010/main" val="406079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5"/>
                                        </p:tgtEl>
                                      </p:cBhvr>
                                    </p:animEffect>
                                    <p:set>
                                      <p:cBhvr>
                                        <p:cTn id="10" dur="1" fill="hold">
                                          <p:stCondLst>
                                            <p:cond delay="499"/>
                                          </p:stCondLst>
                                        </p:cTn>
                                        <p:tgtEl>
                                          <p:spTgt spid="35"/>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animBg="1"/>
      <p:bldP spid="37" grpId="0" animBg="1"/>
      <p:bldP spid="38" grpId="0" animBg="1"/>
      <p:bldP spid="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99306"/>
          </a:xfrm>
        </p:spPr>
        <p:txBody>
          <a:bodyPr>
            <a:normAutofit/>
          </a:bodyPr>
          <a:lstStyle/>
          <a:p>
            <a:r>
              <a:rPr lang="en-US" sz="3600" dirty="0"/>
              <a:t>Stream flow measurement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1098936"/>
            <a:ext cx="9144000" cy="5720832"/>
          </a:xfrm>
          <a:prstGeom prst="rect">
            <a:avLst/>
          </a:prstGeom>
        </p:spPr>
      </p:pic>
      <p:grpSp>
        <p:nvGrpSpPr>
          <p:cNvPr id="5" name="Group 4"/>
          <p:cNvGrpSpPr/>
          <p:nvPr/>
        </p:nvGrpSpPr>
        <p:grpSpPr>
          <a:xfrm>
            <a:off x="3164833" y="6130789"/>
            <a:ext cx="1495657" cy="667968"/>
            <a:chOff x="3115672" y="5198148"/>
            <a:chExt cx="1495657" cy="667968"/>
          </a:xfrm>
        </p:grpSpPr>
        <p:sp>
          <p:nvSpPr>
            <p:cNvPr id="25" name="Right Arrow 24"/>
            <p:cNvSpPr/>
            <p:nvPr/>
          </p:nvSpPr>
          <p:spPr>
            <a:xfrm rot="7279286">
              <a:off x="3519164" y="5491406"/>
              <a:ext cx="453226" cy="296194"/>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Rectangle 25"/>
            <p:cNvSpPr/>
            <p:nvPr/>
          </p:nvSpPr>
          <p:spPr>
            <a:xfrm>
              <a:off x="3115672" y="5198148"/>
              <a:ext cx="1495657" cy="34156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solidFill>
                </a:rPr>
                <a:t>Bozeman</a:t>
              </a:r>
            </a:p>
          </p:txBody>
        </p:sp>
      </p:grpSp>
      <p:sp>
        <p:nvSpPr>
          <p:cNvPr id="6" name="Rectangle 5"/>
          <p:cNvSpPr/>
          <p:nvPr/>
        </p:nvSpPr>
        <p:spPr>
          <a:xfrm>
            <a:off x="7565246" y="1271525"/>
            <a:ext cx="1670481" cy="34156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solidFill>
              </a:rPr>
              <a:t>Gallatin Range</a:t>
            </a:r>
          </a:p>
        </p:txBody>
      </p:sp>
      <p:grpSp>
        <p:nvGrpSpPr>
          <p:cNvPr id="7" name="Group 6"/>
          <p:cNvGrpSpPr/>
          <p:nvPr/>
        </p:nvGrpSpPr>
        <p:grpSpPr>
          <a:xfrm>
            <a:off x="7641692" y="2617046"/>
            <a:ext cx="2550058" cy="370736"/>
            <a:chOff x="2229957" y="5208655"/>
            <a:chExt cx="2550058" cy="370736"/>
          </a:xfrm>
        </p:grpSpPr>
        <p:sp>
          <p:nvSpPr>
            <p:cNvPr id="23" name="Right Arrow 22"/>
            <p:cNvSpPr/>
            <p:nvPr/>
          </p:nvSpPr>
          <p:spPr>
            <a:xfrm rot="11892259">
              <a:off x="2229957" y="5208655"/>
              <a:ext cx="1019220" cy="155803"/>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23"/>
            <p:cNvSpPr/>
            <p:nvPr/>
          </p:nvSpPr>
          <p:spPr>
            <a:xfrm>
              <a:off x="3125197" y="5237829"/>
              <a:ext cx="1654818" cy="34156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solidFill>
                </a:rPr>
                <a:t>Mt. Blackmore</a:t>
              </a:r>
            </a:p>
          </p:txBody>
        </p:sp>
      </p:grpSp>
      <p:grpSp>
        <p:nvGrpSpPr>
          <p:cNvPr id="8" name="Group 7"/>
          <p:cNvGrpSpPr/>
          <p:nvPr/>
        </p:nvGrpSpPr>
        <p:grpSpPr>
          <a:xfrm>
            <a:off x="2187222" y="5430288"/>
            <a:ext cx="3003186" cy="567703"/>
            <a:chOff x="3250866" y="4896465"/>
            <a:chExt cx="3003186" cy="567703"/>
          </a:xfrm>
        </p:grpSpPr>
        <p:sp>
          <p:nvSpPr>
            <p:cNvPr id="21" name="Right Arrow 20"/>
            <p:cNvSpPr/>
            <p:nvPr/>
          </p:nvSpPr>
          <p:spPr>
            <a:xfrm rot="20848743">
              <a:off x="5060899" y="5007655"/>
              <a:ext cx="1193153" cy="296194"/>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Rectangle 21"/>
            <p:cNvSpPr/>
            <p:nvPr/>
          </p:nvSpPr>
          <p:spPr>
            <a:xfrm>
              <a:off x="3250866" y="4896465"/>
              <a:ext cx="1997102" cy="56770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solidFill>
                </a:rPr>
                <a:t>Bozeman (Sourdough) Creek</a:t>
              </a:r>
            </a:p>
          </p:txBody>
        </p:sp>
      </p:grpSp>
      <p:sp>
        <p:nvSpPr>
          <p:cNvPr id="9" name="Freeform 8"/>
          <p:cNvSpPr/>
          <p:nvPr/>
        </p:nvSpPr>
        <p:spPr>
          <a:xfrm>
            <a:off x="3731006" y="2260380"/>
            <a:ext cx="2257126" cy="3302246"/>
          </a:xfrm>
          <a:custGeom>
            <a:avLst/>
            <a:gdLst>
              <a:gd name="connsiteX0" fmla="*/ 1469644 w 2257126"/>
              <a:gd name="connsiteY0" fmla="*/ 3289388 h 3302246"/>
              <a:gd name="connsiteX1" fmla="*/ 1348994 w 2257126"/>
              <a:gd name="connsiteY1" fmla="*/ 3244938 h 3302246"/>
              <a:gd name="connsiteX2" fmla="*/ 1177544 w 2257126"/>
              <a:gd name="connsiteY2" fmla="*/ 3111588 h 3302246"/>
              <a:gd name="connsiteX3" fmla="*/ 1114044 w 2257126"/>
              <a:gd name="connsiteY3" fmla="*/ 2990938 h 3302246"/>
              <a:gd name="connsiteX4" fmla="*/ 1114044 w 2257126"/>
              <a:gd name="connsiteY4" fmla="*/ 2813138 h 3302246"/>
              <a:gd name="connsiteX5" fmla="*/ 1075944 w 2257126"/>
              <a:gd name="connsiteY5" fmla="*/ 2641688 h 3302246"/>
              <a:gd name="connsiteX6" fmla="*/ 1133094 w 2257126"/>
              <a:gd name="connsiteY6" fmla="*/ 2540088 h 3302246"/>
              <a:gd name="connsiteX7" fmla="*/ 1126744 w 2257126"/>
              <a:gd name="connsiteY7" fmla="*/ 2451188 h 3302246"/>
              <a:gd name="connsiteX8" fmla="*/ 1025144 w 2257126"/>
              <a:gd name="connsiteY8" fmla="*/ 2432138 h 3302246"/>
              <a:gd name="connsiteX9" fmla="*/ 898144 w 2257126"/>
              <a:gd name="connsiteY9" fmla="*/ 2355938 h 3302246"/>
              <a:gd name="connsiteX10" fmla="*/ 828294 w 2257126"/>
              <a:gd name="connsiteY10" fmla="*/ 2330538 h 3302246"/>
              <a:gd name="connsiteX11" fmla="*/ 790194 w 2257126"/>
              <a:gd name="connsiteY11" fmla="*/ 2222588 h 3302246"/>
              <a:gd name="connsiteX12" fmla="*/ 771144 w 2257126"/>
              <a:gd name="connsiteY12" fmla="*/ 2171788 h 3302246"/>
              <a:gd name="connsiteX13" fmla="*/ 764794 w 2257126"/>
              <a:gd name="connsiteY13" fmla="*/ 2076538 h 3302246"/>
              <a:gd name="connsiteX14" fmla="*/ 694944 w 2257126"/>
              <a:gd name="connsiteY14" fmla="*/ 2000338 h 3302246"/>
              <a:gd name="connsiteX15" fmla="*/ 625094 w 2257126"/>
              <a:gd name="connsiteY15" fmla="*/ 1962238 h 3302246"/>
              <a:gd name="connsiteX16" fmla="*/ 593344 w 2257126"/>
              <a:gd name="connsiteY16" fmla="*/ 1936838 h 3302246"/>
              <a:gd name="connsiteX17" fmla="*/ 529844 w 2257126"/>
              <a:gd name="connsiteY17" fmla="*/ 1917788 h 3302246"/>
              <a:gd name="connsiteX18" fmla="*/ 529844 w 2257126"/>
              <a:gd name="connsiteY18" fmla="*/ 1828888 h 3302246"/>
              <a:gd name="connsiteX19" fmla="*/ 586994 w 2257126"/>
              <a:gd name="connsiteY19" fmla="*/ 1720938 h 3302246"/>
              <a:gd name="connsiteX20" fmla="*/ 618744 w 2257126"/>
              <a:gd name="connsiteY20" fmla="*/ 1632038 h 3302246"/>
              <a:gd name="connsiteX21" fmla="*/ 631444 w 2257126"/>
              <a:gd name="connsiteY21" fmla="*/ 1562188 h 3302246"/>
              <a:gd name="connsiteX22" fmla="*/ 567944 w 2257126"/>
              <a:gd name="connsiteY22" fmla="*/ 1530438 h 3302246"/>
              <a:gd name="connsiteX23" fmla="*/ 536194 w 2257126"/>
              <a:gd name="connsiteY23" fmla="*/ 1447888 h 3302246"/>
              <a:gd name="connsiteX24" fmla="*/ 523494 w 2257126"/>
              <a:gd name="connsiteY24" fmla="*/ 1422488 h 3302246"/>
              <a:gd name="connsiteX25" fmla="*/ 472694 w 2257126"/>
              <a:gd name="connsiteY25" fmla="*/ 1371688 h 3302246"/>
              <a:gd name="connsiteX26" fmla="*/ 371094 w 2257126"/>
              <a:gd name="connsiteY26" fmla="*/ 1378038 h 3302246"/>
              <a:gd name="connsiteX27" fmla="*/ 326644 w 2257126"/>
              <a:gd name="connsiteY27" fmla="*/ 1390738 h 3302246"/>
              <a:gd name="connsiteX28" fmla="*/ 263144 w 2257126"/>
              <a:gd name="connsiteY28" fmla="*/ 1384388 h 3302246"/>
              <a:gd name="connsiteX29" fmla="*/ 148844 w 2257126"/>
              <a:gd name="connsiteY29" fmla="*/ 1358988 h 3302246"/>
              <a:gd name="connsiteX30" fmla="*/ 123444 w 2257126"/>
              <a:gd name="connsiteY30" fmla="*/ 1320888 h 3302246"/>
              <a:gd name="connsiteX31" fmla="*/ 91694 w 2257126"/>
              <a:gd name="connsiteY31" fmla="*/ 1244688 h 3302246"/>
              <a:gd name="connsiteX32" fmla="*/ 2794 w 2257126"/>
              <a:gd name="connsiteY32" fmla="*/ 1187538 h 3302246"/>
              <a:gd name="connsiteX33" fmla="*/ 34544 w 2257126"/>
              <a:gd name="connsiteY33" fmla="*/ 1117688 h 3302246"/>
              <a:gd name="connsiteX34" fmla="*/ 155194 w 2257126"/>
              <a:gd name="connsiteY34" fmla="*/ 971638 h 3302246"/>
              <a:gd name="connsiteX35" fmla="*/ 174244 w 2257126"/>
              <a:gd name="connsiteY35" fmla="*/ 844638 h 3302246"/>
              <a:gd name="connsiteX36" fmla="*/ 231394 w 2257126"/>
              <a:gd name="connsiteY36" fmla="*/ 787488 h 3302246"/>
              <a:gd name="connsiteX37" fmla="*/ 263144 w 2257126"/>
              <a:gd name="connsiteY37" fmla="*/ 673188 h 3302246"/>
              <a:gd name="connsiteX38" fmla="*/ 294894 w 2257126"/>
              <a:gd name="connsiteY38" fmla="*/ 616038 h 3302246"/>
              <a:gd name="connsiteX39" fmla="*/ 402844 w 2257126"/>
              <a:gd name="connsiteY39" fmla="*/ 539838 h 3302246"/>
              <a:gd name="connsiteX40" fmla="*/ 453644 w 2257126"/>
              <a:gd name="connsiteY40" fmla="*/ 476338 h 3302246"/>
              <a:gd name="connsiteX41" fmla="*/ 529844 w 2257126"/>
              <a:gd name="connsiteY41" fmla="*/ 457288 h 3302246"/>
              <a:gd name="connsiteX42" fmla="*/ 752094 w 2257126"/>
              <a:gd name="connsiteY42" fmla="*/ 323938 h 3302246"/>
              <a:gd name="connsiteX43" fmla="*/ 860044 w 2257126"/>
              <a:gd name="connsiteY43" fmla="*/ 273138 h 3302246"/>
              <a:gd name="connsiteX44" fmla="*/ 1082294 w 2257126"/>
              <a:gd name="connsiteY44" fmla="*/ 171538 h 3302246"/>
              <a:gd name="connsiteX45" fmla="*/ 1196594 w 2257126"/>
              <a:gd name="connsiteY45" fmla="*/ 127088 h 3302246"/>
              <a:gd name="connsiteX46" fmla="*/ 1317244 w 2257126"/>
              <a:gd name="connsiteY46" fmla="*/ 88988 h 3302246"/>
              <a:gd name="connsiteX47" fmla="*/ 1507744 w 2257126"/>
              <a:gd name="connsiteY47" fmla="*/ 44538 h 3302246"/>
              <a:gd name="connsiteX48" fmla="*/ 1545844 w 2257126"/>
              <a:gd name="connsiteY48" fmla="*/ 25488 h 3302246"/>
              <a:gd name="connsiteX49" fmla="*/ 1596644 w 2257126"/>
              <a:gd name="connsiteY49" fmla="*/ 44538 h 3302246"/>
              <a:gd name="connsiteX50" fmla="*/ 1685544 w 2257126"/>
              <a:gd name="connsiteY50" fmla="*/ 38188 h 3302246"/>
              <a:gd name="connsiteX51" fmla="*/ 1736344 w 2257126"/>
              <a:gd name="connsiteY51" fmla="*/ 31838 h 3302246"/>
              <a:gd name="connsiteX52" fmla="*/ 1945894 w 2257126"/>
              <a:gd name="connsiteY52" fmla="*/ 88 h 3302246"/>
              <a:gd name="connsiteX53" fmla="*/ 2015744 w 2257126"/>
              <a:gd name="connsiteY53" fmla="*/ 25488 h 3302246"/>
              <a:gd name="connsiteX54" fmla="*/ 2079244 w 2257126"/>
              <a:gd name="connsiteY54" fmla="*/ 108038 h 3302246"/>
              <a:gd name="connsiteX55" fmla="*/ 2085594 w 2257126"/>
              <a:gd name="connsiteY55" fmla="*/ 171538 h 3302246"/>
              <a:gd name="connsiteX56" fmla="*/ 2015744 w 2257126"/>
              <a:gd name="connsiteY56" fmla="*/ 292188 h 3302246"/>
              <a:gd name="connsiteX57" fmla="*/ 1939544 w 2257126"/>
              <a:gd name="connsiteY57" fmla="*/ 362038 h 3302246"/>
              <a:gd name="connsiteX58" fmla="*/ 1907794 w 2257126"/>
              <a:gd name="connsiteY58" fmla="*/ 412838 h 3302246"/>
              <a:gd name="connsiteX59" fmla="*/ 1876044 w 2257126"/>
              <a:gd name="connsiteY59" fmla="*/ 463638 h 3302246"/>
              <a:gd name="connsiteX60" fmla="*/ 1876044 w 2257126"/>
              <a:gd name="connsiteY60" fmla="*/ 463638 h 3302246"/>
              <a:gd name="connsiteX61" fmla="*/ 1799844 w 2257126"/>
              <a:gd name="connsiteY61" fmla="*/ 514438 h 3302246"/>
              <a:gd name="connsiteX62" fmla="*/ 1736344 w 2257126"/>
              <a:gd name="connsiteY62" fmla="*/ 552538 h 3302246"/>
              <a:gd name="connsiteX63" fmla="*/ 1672844 w 2257126"/>
              <a:gd name="connsiteY63" fmla="*/ 622388 h 3302246"/>
              <a:gd name="connsiteX64" fmla="*/ 1628394 w 2257126"/>
              <a:gd name="connsiteY64" fmla="*/ 692238 h 3302246"/>
              <a:gd name="connsiteX65" fmla="*/ 1615694 w 2257126"/>
              <a:gd name="connsiteY65" fmla="*/ 755738 h 3302246"/>
              <a:gd name="connsiteX66" fmla="*/ 1615694 w 2257126"/>
              <a:gd name="connsiteY66" fmla="*/ 755738 h 3302246"/>
              <a:gd name="connsiteX67" fmla="*/ 1634744 w 2257126"/>
              <a:gd name="connsiteY67" fmla="*/ 850988 h 3302246"/>
              <a:gd name="connsiteX68" fmla="*/ 1717294 w 2257126"/>
              <a:gd name="connsiteY68" fmla="*/ 870038 h 3302246"/>
              <a:gd name="connsiteX69" fmla="*/ 1768094 w 2257126"/>
              <a:gd name="connsiteY69" fmla="*/ 914488 h 3302246"/>
              <a:gd name="connsiteX70" fmla="*/ 1793494 w 2257126"/>
              <a:gd name="connsiteY70" fmla="*/ 977988 h 3302246"/>
              <a:gd name="connsiteX71" fmla="*/ 1793494 w 2257126"/>
              <a:gd name="connsiteY71" fmla="*/ 984338 h 3302246"/>
              <a:gd name="connsiteX72" fmla="*/ 1793494 w 2257126"/>
              <a:gd name="connsiteY72" fmla="*/ 1035138 h 3302246"/>
              <a:gd name="connsiteX73" fmla="*/ 1812544 w 2257126"/>
              <a:gd name="connsiteY73" fmla="*/ 1073238 h 3302246"/>
              <a:gd name="connsiteX74" fmla="*/ 1818894 w 2257126"/>
              <a:gd name="connsiteY74" fmla="*/ 1085938 h 3302246"/>
              <a:gd name="connsiteX75" fmla="*/ 1818894 w 2257126"/>
              <a:gd name="connsiteY75" fmla="*/ 1092288 h 3302246"/>
              <a:gd name="connsiteX76" fmla="*/ 1914144 w 2257126"/>
              <a:gd name="connsiteY76" fmla="*/ 1117688 h 3302246"/>
              <a:gd name="connsiteX77" fmla="*/ 2028444 w 2257126"/>
              <a:gd name="connsiteY77" fmla="*/ 1136738 h 3302246"/>
              <a:gd name="connsiteX78" fmla="*/ 2117344 w 2257126"/>
              <a:gd name="connsiteY78" fmla="*/ 1168488 h 3302246"/>
              <a:gd name="connsiteX79" fmla="*/ 2123694 w 2257126"/>
              <a:gd name="connsiteY79" fmla="*/ 1238338 h 3302246"/>
              <a:gd name="connsiteX80" fmla="*/ 2028444 w 2257126"/>
              <a:gd name="connsiteY80" fmla="*/ 1314538 h 3302246"/>
              <a:gd name="connsiteX81" fmla="*/ 1996694 w 2257126"/>
              <a:gd name="connsiteY81" fmla="*/ 1397088 h 3302246"/>
              <a:gd name="connsiteX82" fmla="*/ 1971294 w 2257126"/>
              <a:gd name="connsiteY82" fmla="*/ 1492338 h 3302246"/>
              <a:gd name="connsiteX83" fmla="*/ 1958594 w 2257126"/>
              <a:gd name="connsiteY83" fmla="*/ 1568538 h 3302246"/>
              <a:gd name="connsiteX84" fmla="*/ 1958594 w 2257126"/>
              <a:gd name="connsiteY84" fmla="*/ 1612988 h 3302246"/>
              <a:gd name="connsiteX85" fmla="*/ 1914144 w 2257126"/>
              <a:gd name="connsiteY85" fmla="*/ 1651088 h 3302246"/>
              <a:gd name="connsiteX86" fmla="*/ 1907794 w 2257126"/>
              <a:gd name="connsiteY86" fmla="*/ 1720938 h 3302246"/>
              <a:gd name="connsiteX87" fmla="*/ 1920494 w 2257126"/>
              <a:gd name="connsiteY87" fmla="*/ 1771738 h 3302246"/>
              <a:gd name="connsiteX88" fmla="*/ 1920494 w 2257126"/>
              <a:gd name="connsiteY88" fmla="*/ 1771738 h 3302246"/>
              <a:gd name="connsiteX89" fmla="*/ 1990344 w 2257126"/>
              <a:gd name="connsiteY89" fmla="*/ 1822538 h 3302246"/>
              <a:gd name="connsiteX90" fmla="*/ 2022094 w 2257126"/>
              <a:gd name="connsiteY90" fmla="*/ 1828888 h 3302246"/>
              <a:gd name="connsiteX91" fmla="*/ 2104644 w 2257126"/>
              <a:gd name="connsiteY91" fmla="*/ 1873338 h 3302246"/>
              <a:gd name="connsiteX92" fmla="*/ 2136394 w 2257126"/>
              <a:gd name="connsiteY92" fmla="*/ 1936838 h 3302246"/>
              <a:gd name="connsiteX93" fmla="*/ 2149094 w 2257126"/>
              <a:gd name="connsiteY93" fmla="*/ 2006688 h 3302246"/>
              <a:gd name="connsiteX94" fmla="*/ 2161794 w 2257126"/>
              <a:gd name="connsiteY94" fmla="*/ 2070188 h 3302246"/>
              <a:gd name="connsiteX95" fmla="*/ 2218944 w 2257126"/>
              <a:gd name="connsiteY95" fmla="*/ 2152738 h 3302246"/>
              <a:gd name="connsiteX96" fmla="*/ 2218944 w 2257126"/>
              <a:gd name="connsiteY96" fmla="*/ 2197188 h 3302246"/>
              <a:gd name="connsiteX97" fmla="*/ 2168144 w 2257126"/>
              <a:gd name="connsiteY97" fmla="*/ 2228938 h 3302246"/>
              <a:gd name="connsiteX98" fmla="*/ 2117344 w 2257126"/>
              <a:gd name="connsiteY98" fmla="*/ 2267038 h 3302246"/>
              <a:gd name="connsiteX99" fmla="*/ 2123694 w 2257126"/>
              <a:gd name="connsiteY99" fmla="*/ 2330538 h 3302246"/>
              <a:gd name="connsiteX100" fmla="*/ 2155444 w 2257126"/>
              <a:gd name="connsiteY100" fmla="*/ 2444838 h 3302246"/>
              <a:gd name="connsiteX101" fmla="*/ 2174494 w 2257126"/>
              <a:gd name="connsiteY101" fmla="*/ 2495638 h 3302246"/>
              <a:gd name="connsiteX102" fmla="*/ 2212594 w 2257126"/>
              <a:gd name="connsiteY102" fmla="*/ 2552788 h 3302246"/>
              <a:gd name="connsiteX103" fmla="*/ 2212594 w 2257126"/>
              <a:gd name="connsiteY103" fmla="*/ 2584538 h 3302246"/>
              <a:gd name="connsiteX104" fmla="*/ 2257044 w 2257126"/>
              <a:gd name="connsiteY104" fmla="*/ 2705188 h 3302246"/>
              <a:gd name="connsiteX105" fmla="*/ 2199894 w 2257126"/>
              <a:gd name="connsiteY105" fmla="*/ 2832188 h 3302246"/>
              <a:gd name="connsiteX106" fmla="*/ 2123694 w 2257126"/>
              <a:gd name="connsiteY106" fmla="*/ 2876638 h 3302246"/>
              <a:gd name="connsiteX107" fmla="*/ 2053844 w 2257126"/>
              <a:gd name="connsiteY107" fmla="*/ 2908388 h 3302246"/>
              <a:gd name="connsiteX108" fmla="*/ 2009394 w 2257126"/>
              <a:gd name="connsiteY108" fmla="*/ 2946488 h 3302246"/>
              <a:gd name="connsiteX109" fmla="*/ 1920494 w 2257126"/>
              <a:gd name="connsiteY109" fmla="*/ 2997288 h 3302246"/>
              <a:gd name="connsiteX110" fmla="*/ 1876044 w 2257126"/>
              <a:gd name="connsiteY110" fmla="*/ 3086188 h 3302246"/>
              <a:gd name="connsiteX111" fmla="*/ 1831594 w 2257126"/>
              <a:gd name="connsiteY111" fmla="*/ 3238588 h 3302246"/>
              <a:gd name="connsiteX112" fmla="*/ 1691894 w 2257126"/>
              <a:gd name="connsiteY112" fmla="*/ 3283038 h 3302246"/>
              <a:gd name="connsiteX113" fmla="*/ 1526794 w 2257126"/>
              <a:gd name="connsiteY113" fmla="*/ 3302088 h 3302246"/>
              <a:gd name="connsiteX114" fmla="*/ 1469644 w 2257126"/>
              <a:gd name="connsiteY114" fmla="*/ 3289388 h 33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257126" h="3302246">
                <a:moveTo>
                  <a:pt x="1469644" y="3289388"/>
                </a:moveTo>
                <a:cubicBezTo>
                  <a:pt x="1440011" y="3279863"/>
                  <a:pt x="1397677" y="3274571"/>
                  <a:pt x="1348994" y="3244938"/>
                </a:cubicBezTo>
                <a:cubicBezTo>
                  <a:pt x="1300311" y="3215305"/>
                  <a:pt x="1216702" y="3153921"/>
                  <a:pt x="1177544" y="3111588"/>
                </a:cubicBezTo>
                <a:cubicBezTo>
                  <a:pt x="1138386" y="3069255"/>
                  <a:pt x="1124627" y="3040680"/>
                  <a:pt x="1114044" y="2990938"/>
                </a:cubicBezTo>
                <a:cubicBezTo>
                  <a:pt x="1103461" y="2941196"/>
                  <a:pt x="1120394" y="2871346"/>
                  <a:pt x="1114044" y="2813138"/>
                </a:cubicBezTo>
                <a:cubicBezTo>
                  <a:pt x="1107694" y="2754930"/>
                  <a:pt x="1072769" y="2687196"/>
                  <a:pt x="1075944" y="2641688"/>
                </a:cubicBezTo>
                <a:cubicBezTo>
                  <a:pt x="1079119" y="2596180"/>
                  <a:pt x="1124627" y="2571838"/>
                  <a:pt x="1133094" y="2540088"/>
                </a:cubicBezTo>
                <a:cubicBezTo>
                  <a:pt x="1141561" y="2508338"/>
                  <a:pt x="1144736" y="2469180"/>
                  <a:pt x="1126744" y="2451188"/>
                </a:cubicBezTo>
                <a:cubicBezTo>
                  <a:pt x="1108752" y="2433196"/>
                  <a:pt x="1063244" y="2448013"/>
                  <a:pt x="1025144" y="2432138"/>
                </a:cubicBezTo>
                <a:cubicBezTo>
                  <a:pt x="987044" y="2416263"/>
                  <a:pt x="930952" y="2372871"/>
                  <a:pt x="898144" y="2355938"/>
                </a:cubicBezTo>
                <a:cubicBezTo>
                  <a:pt x="865336" y="2339005"/>
                  <a:pt x="846286" y="2352763"/>
                  <a:pt x="828294" y="2330538"/>
                </a:cubicBezTo>
                <a:cubicBezTo>
                  <a:pt x="810302" y="2308313"/>
                  <a:pt x="799719" y="2249046"/>
                  <a:pt x="790194" y="2222588"/>
                </a:cubicBezTo>
                <a:cubicBezTo>
                  <a:pt x="780669" y="2196130"/>
                  <a:pt x="775377" y="2196130"/>
                  <a:pt x="771144" y="2171788"/>
                </a:cubicBezTo>
                <a:cubicBezTo>
                  <a:pt x="766911" y="2147446"/>
                  <a:pt x="777494" y="2105113"/>
                  <a:pt x="764794" y="2076538"/>
                </a:cubicBezTo>
                <a:cubicBezTo>
                  <a:pt x="752094" y="2047963"/>
                  <a:pt x="718227" y="2019388"/>
                  <a:pt x="694944" y="2000338"/>
                </a:cubicBezTo>
                <a:cubicBezTo>
                  <a:pt x="671661" y="1981288"/>
                  <a:pt x="642027" y="1972821"/>
                  <a:pt x="625094" y="1962238"/>
                </a:cubicBezTo>
                <a:cubicBezTo>
                  <a:pt x="608161" y="1951655"/>
                  <a:pt x="609219" y="1944246"/>
                  <a:pt x="593344" y="1936838"/>
                </a:cubicBezTo>
                <a:cubicBezTo>
                  <a:pt x="577469" y="1929430"/>
                  <a:pt x="540427" y="1935780"/>
                  <a:pt x="529844" y="1917788"/>
                </a:cubicBezTo>
                <a:cubicBezTo>
                  <a:pt x="519261" y="1899796"/>
                  <a:pt x="520319" y="1861696"/>
                  <a:pt x="529844" y="1828888"/>
                </a:cubicBezTo>
                <a:cubicBezTo>
                  <a:pt x="539369" y="1796080"/>
                  <a:pt x="572177" y="1753746"/>
                  <a:pt x="586994" y="1720938"/>
                </a:cubicBezTo>
                <a:cubicBezTo>
                  <a:pt x="601811" y="1688130"/>
                  <a:pt x="611336" y="1658496"/>
                  <a:pt x="618744" y="1632038"/>
                </a:cubicBezTo>
                <a:cubicBezTo>
                  <a:pt x="626152" y="1605580"/>
                  <a:pt x="639911" y="1579121"/>
                  <a:pt x="631444" y="1562188"/>
                </a:cubicBezTo>
                <a:cubicBezTo>
                  <a:pt x="622977" y="1545255"/>
                  <a:pt x="583819" y="1549488"/>
                  <a:pt x="567944" y="1530438"/>
                </a:cubicBezTo>
                <a:cubicBezTo>
                  <a:pt x="552069" y="1511388"/>
                  <a:pt x="543602" y="1465880"/>
                  <a:pt x="536194" y="1447888"/>
                </a:cubicBezTo>
                <a:cubicBezTo>
                  <a:pt x="528786" y="1429896"/>
                  <a:pt x="534077" y="1435188"/>
                  <a:pt x="523494" y="1422488"/>
                </a:cubicBezTo>
                <a:cubicBezTo>
                  <a:pt x="512911" y="1409788"/>
                  <a:pt x="498094" y="1379096"/>
                  <a:pt x="472694" y="1371688"/>
                </a:cubicBezTo>
                <a:cubicBezTo>
                  <a:pt x="447294" y="1364280"/>
                  <a:pt x="395436" y="1374863"/>
                  <a:pt x="371094" y="1378038"/>
                </a:cubicBezTo>
                <a:cubicBezTo>
                  <a:pt x="346752" y="1381213"/>
                  <a:pt x="344635" y="1389680"/>
                  <a:pt x="326644" y="1390738"/>
                </a:cubicBezTo>
                <a:cubicBezTo>
                  <a:pt x="308653" y="1391796"/>
                  <a:pt x="292777" y="1389680"/>
                  <a:pt x="263144" y="1384388"/>
                </a:cubicBezTo>
                <a:cubicBezTo>
                  <a:pt x="233511" y="1379096"/>
                  <a:pt x="172127" y="1369571"/>
                  <a:pt x="148844" y="1358988"/>
                </a:cubicBezTo>
                <a:cubicBezTo>
                  <a:pt x="125561" y="1348405"/>
                  <a:pt x="132969" y="1339938"/>
                  <a:pt x="123444" y="1320888"/>
                </a:cubicBezTo>
                <a:cubicBezTo>
                  <a:pt x="113919" y="1301838"/>
                  <a:pt x="111802" y="1266913"/>
                  <a:pt x="91694" y="1244688"/>
                </a:cubicBezTo>
                <a:cubicBezTo>
                  <a:pt x="71586" y="1222463"/>
                  <a:pt x="12319" y="1208705"/>
                  <a:pt x="2794" y="1187538"/>
                </a:cubicBezTo>
                <a:cubicBezTo>
                  <a:pt x="-6731" y="1166371"/>
                  <a:pt x="9144" y="1153671"/>
                  <a:pt x="34544" y="1117688"/>
                </a:cubicBezTo>
                <a:cubicBezTo>
                  <a:pt x="59944" y="1081705"/>
                  <a:pt x="131911" y="1017146"/>
                  <a:pt x="155194" y="971638"/>
                </a:cubicBezTo>
                <a:cubicBezTo>
                  <a:pt x="178477" y="926130"/>
                  <a:pt x="161544" y="875330"/>
                  <a:pt x="174244" y="844638"/>
                </a:cubicBezTo>
                <a:cubicBezTo>
                  <a:pt x="186944" y="813946"/>
                  <a:pt x="216577" y="816063"/>
                  <a:pt x="231394" y="787488"/>
                </a:cubicBezTo>
                <a:cubicBezTo>
                  <a:pt x="246211" y="758913"/>
                  <a:pt x="252561" y="701763"/>
                  <a:pt x="263144" y="673188"/>
                </a:cubicBezTo>
                <a:cubicBezTo>
                  <a:pt x="273727" y="644613"/>
                  <a:pt x="271611" y="638263"/>
                  <a:pt x="294894" y="616038"/>
                </a:cubicBezTo>
                <a:cubicBezTo>
                  <a:pt x="318177" y="593813"/>
                  <a:pt x="376386" y="563121"/>
                  <a:pt x="402844" y="539838"/>
                </a:cubicBezTo>
                <a:cubicBezTo>
                  <a:pt x="429302" y="516555"/>
                  <a:pt x="432477" y="490096"/>
                  <a:pt x="453644" y="476338"/>
                </a:cubicBezTo>
                <a:cubicBezTo>
                  <a:pt x="474811" y="462580"/>
                  <a:pt x="480102" y="482688"/>
                  <a:pt x="529844" y="457288"/>
                </a:cubicBezTo>
                <a:cubicBezTo>
                  <a:pt x="579586" y="431888"/>
                  <a:pt x="697061" y="354630"/>
                  <a:pt x="752094" y="323938"/>
                </a:cubicBezTo>
                <a:cubicBezTo>
                  <a:pt x="807127" y="293246"/>
                  <a:pt x="860044" y="273138"/>
                  <a:pt x="860044" y="273138"/>
                </a:cubicBezTo>
                <a:lnTo>
                  <a:pt x="1082294" y="171538"/>
                </a:lnTo>
                <a:cubicBezTo>
                  <a:pt x="1138386" y="147196"/>
                  <a:pt x="1157436" y="140846"/>
                  <a:pt x="1196594" y="127088"/>
                </a:cubicBezTo>
                <a:cubicBezTo>
                  <a:pt x="1235752" y="113330"/>
                  <a:pt x="1265386" y="102746"/>
                  <a:pt x="1317244" y="88988"/>
                </a:cubicBezTo>
                <a:cubicBezTo>
                  <a:pt x="1369102" y="75230"/>
                  <a:pt x="1469644" y="55121"/>
                  <a:pt x="1507744" y="44538"/>
                </a:cubicBezTo>
                <a:cubicBezTo>
                  <a:pt x="1545844" y="33955"/>
                  <a:pt x="1531027" y="25488"/>
                  <a:pt x="1545844" y="25488"/>
                </a:cubicBezTo>
                <a:cubicBezTo>
                  <a:pt x="1560661" y="25488"/>
                  <a:pt x="1573361" y="42421"/>
                  <a:pt x="1596644" y="44538"/>
                </a:cubicBezTo>
                <a:cubicBezTo>
                  <a:pt x="1619927" y="46655"/>
                  <a:pt x="1662261" y="40305"/>
                  <a:pt x="1685544" y="38188"/>
                </a:cubicBezTo>
                <a:cubicBezTo>
                  <a:pt x="1708827" y="36071"/>
                  <a:pt x="1736344" y="31838"/>
                  <a:pt x="1736344" y="31838"/>
                </a:cubicBezTo>
                <a:cubicBezTo>
                  <a:pt x="1779736" y="25488"/>
                  <a:pt x="1899327" y="1146"/>
                  <a:pt x="1945894" y="88"/>
                </a:cubicBezTo>
                <a:cubicBezTo>
                  <a:pt x="1992461" y="-970"/>
                  <a:pt x="1993519" y="7496"/>
                  <a:pt x="2015744" y="25488"/>
                </a:cubicBezTo>
                <a:cubicBezTo>
                  <a:pt x="2037969" y="43480"/>
                  <a:pt x="2067602" y="83696"/>
                  <a:pt x="2079244" y="108038"/>
                </a:cubicBezTo>
                <a:cubicBezTo>
                  <a:pt x="2090886" y="132380"/>
                  <a:pt x="2096177" y="140846"/>
                  <a:pt x="2085594" y="171538"/>
                </a:cubicBezTo>
                <a:cubicBezTo>
                  <a:pt x="2075011" y="202230"/>
                  <a:pt x="2040086" y="260438"/>
                  <a:pt x="2015744" y="292188"/>
                </a:cubicBezTo>
                <a:cubicBezTo>
                  <a:pt x="1991402" y="323938"/>
                  <a:pt x="1957536" y="341930"/>
                  <a:pt x="1939544" y="362038"/>
                </a:cubicBezTo>
                <a:cubicBezTo>
                  <a:pt x="1921552" y="382146"/>
                  <a:pt x="1907794" y="412838"/>
                  <a:pt x="1907794" y="412838"/>
                </a:cubicBezTo>
                <a:lnTo>
                  <a:pt x="1876044" y="463638"/>
                </a:lnTo>
                <a:lnTo>
                  <a:pt x="1876044" y="463638"/>
                </a:lnTo>
                <a:cubicBezTo>
                  <a:pt x="1863344" y="472105"/>
                  <a:pt x="1823127" y="499621"/>
                  <a:pt x="1799844" y="514438"/>
                </a:cubicBezTo>
                <a:cubicBezTo>
                  <a:pt x="1776561" y="529255"/>
                  <a:pt x="1757511" y="534546"/>
                  <a:pt x="1736344" y="552538"/>
                </a:cubicBezTo>
                <a:cubicBezTo>
                  <a:pt x="1715177" y="570530"/>
                  <a:pt x="1690836" y="599105"/>
                  <a:pt x="1672844" y="622388"/>
                </a:cubicBezTo>
                <a:cubicBezTo>
                  <a:pt x="1654852" y="645671"/>
                  <a:pt x="1637919" y="670013"/>
                  <a:pt x="1628394" y="692238"/>
                </a:cubicBezTo>
                <a:cubicBezTo>
                  <a:pt x="1618869" y="714463"/>
                  <a:pt x="1615694" y="755738"/>
                  <a:pt x="1615694" y="755738"/>
                </a:cubicBezTo>
                <a:lnTo>
                  <a:pt x="1615694" y="755738"/>
                </a:lnTo>
                <a:cubicBezTo>
                  <a:pt x="1618869" y="771613"/>
                  <a:pt x="1617811" y="831938"/>
                  <a:pt x="1634744" y="850988"/>
                </a:cubicBezTo>
                <a:cubicBezTo>
                  <a:pt x="1651677" y="870038"/>
                  <a:pt x="1695069" y="859455"/>
                  <a:pt x="1717294" y="870038"/>
                </a:cubicBezTo>
                <a:cubicBezTo>
                  <a:pt x="1739519" y="880621"/>
                  <a:pt x="1755394" y="896496"/>
                  <a:pt x="1768094" y="914488"/>
                </a:cubicBezTo>
                <a:cubicBezTo>
                  <a:pt x="1780794" y="932480"/>
                  <a:pt x="1789261" y="966346"/>
                  <a:pt x="1793494" y="977988"/>
                </a:cubicBezTo>
                <a:cubicBezTo>
                  <a:pt x="1797727" y="989630"/>
                  <a:pt x="1793494" y="984338"/>
                  <a:pt x="1793494" y="984338"/>
                </a:cubicBezTo>
                <a:cubicBezTo>
                  <a:pt x="1793494" y="993863"/>
                  <a:pt x="1790319" y="1020321"/>
                  <a:pt x="1793494" y="1035138"/>
                </a:cubicBezTo>
                <a:cubicBezTo>
                  <a:pt x="1796669" y="1049955"/>
                  <a:pt x="1812544" y="1073238"/>
                  <a:pt x="1812544" y="1073238"/>
                </a:cubicBezTo>
                <a:cubicBezTo>
                  <a:pt x="1816777" y="1081705"/>
                  <a:pt x="1817836" y="1082763"/>
                  <a:pt x="1818894" y="1085938"/>
                </a:cubicBezTo>
                <a:cubicBezTo>
                  <a:pt x="1819952" y="1089113"/>
                  <a:pt x="1803019" y="1086996"/>
                  <a:pt x="1818894" y="1092288"/>
                </a:cubicBezTo>
                <a:cubicBezTo>
                  <a:pt x="1834769" y="1097580"/>
                  <a:pt x="1879219" y="1110280"/>
                  <a:pt x="1914144" y="1117688"/>
                </a:cubicBezTo>
                <a:cubicBezTo>
                  <a:pt x="1949069" y="1125096"/>
                  <a:pt x="1994577" y="1128271"/>
                  <a:pt x="2028444" y="1136738"/>
                </a:cubicBezTo>
                <a:cubicBezTo>
                  <a:pt x="2062311" y="1145205"/>
                  <a:pt x="2101469" y="1151555"/>
                  <a:pt x="2117344" y="1168488"/>
                </a:cubicBezTo>
                <a:cubicBezTo>
                  <a:pt x="2133219" y="1185421"/>
                  <a:pt x="2138511" y="1213996"/>
                  <a:pt x="2123694" y="1238338"/>
                </a:cubicBezTo>
                <a:cubicBezTo>
                  <a:pt x="2108877" y="1262680"/>
                  <a:pt x="2049611" y="1288080"/>
                  <a:pt x="2028444" y="1314538"/>
                </a:cubicBezTo>
                <a:cubicBezTo>
                  <a:pt x="2007277" y="1340996"/>
                  <a:pt x="2006219" y="1367455"/>
                  <a:pt x="1996694" y="1397088"/>
                </a:cubicBezTo>
                <a:cubicBezTo>
                  <a:pt x="1987169" y="1426721"/>
                  <a:pt x="1977644" y="1463763"/>
                  <a:pt x="1971294" y="1492338"/>
                </a:cubicBezTo>
                <a:cubicBezTo>
                  <a:pt x="1964944" y="1520913"/>
                  <a:pt x="1960711" y="1548430"/>
                  <a:pt x="1958594" y="1568538"/>
                </a:cubicBezTo>
                <a:cubicBezTo>
                  <a:pt x="1956477" y="1588646"/>
                  <a:pt x="1966002" y="1599230"/>
                  <a:pt x="1958594" y="1612988"/>
                </a:cubicBezTo>
                <a:cubicBezTo>
                  <a:pt x="1951186" y="1626746"/>
                  <a:pt x="1922611" y="1633096"/>
                  <a:pt x="1914144" y="1651088"/>
                </a:cubicBezTo>
                <a:cubicBezTo>
                  <a:pt x="1905677" y="1669080"/>
                  <a:pt x="1906736" y="1700830"/>
                  <a:pt x="1907794" y="1720938"/>
                </a:cubicBezTo>
                <a:cubicBezTo>
                  <a:pt x="1908852" y="1741046"/>
                  <a:pt x="1920494" y="1771738"/>
                  <a:pt x="1920494" y="1771738"/>
                </a:cubicBezTo>
                <a:lnTo>
                  <a:pt x="1920494" y="1771738"/>
                </a:lnTo>
                <a:cubicBezTo>
                  <a:pt x="1932136" y="1780205"/>
                  <a:pt x="1973411" y="1813013"/>
                  <a:pt x="1990344" y="1822538"/>
                </a:cubicBezTo>
                <a:cubicBezTo>
                  <a:pt x="2007277" y="1832063"/>
                  <a:pt x="2003044" y="1820421"/>
                  <a:pt x="2022094" y="1828888"/>
                </a:cubicBezTo>
                <a:cubicBezTo>
                  <a:pt x="2041144" y="1837355"/>
                  <a:pt x="2085594" y="1855346"/>
                  <a:pt x="2104644" y="1873338"/>
                </a:cubicBezTo>
                <a:cubicBezTo>
                  <a:pt x="2123694" y="1891330"/>
                  <a:pt x="2128986" y="1914613"/>
                  <a:pt x="2136394" y="1936838"/>
                </a:cubicBezTo>
                <a:cubicBezTo>
                  <a:pt x="2143802" y="1959063"/>
                  <a:pt x="2144861" y="1984463"/>
                  <a:pt x="2149094" y="2006688"/>
                </a:cubicBezTo>
                <a:cubicBezTo>
                  <a:pt x="2153327" y="2028913"/>
                  <a:pt x="2150152" y="2045846"/>
                  <a:pt x="2161794" y="2070188"/>
                </a:cubicBezTo>
                <a:cubicBezTo>
                  <a:pt x="2173436" y="2094530"/>
                  <a:pt x="2209419" y="2131571"/>
                  <a:pt x="2218944" y="2152738"/>
                </a:cubicBezTo>
                <a:cubicBezTo>
                  <a:pt x="2228469" y="2173905"/>
                  <a:pt x="2227411" y="2184488"/>
                  <a:pt x="2218944" y="2197188"/>
                </a:cubicBezTo>
                <a:cubicBezTo>
                  <a:pt x="2210477" y="2209888"/>
                  <a:pt x="2185077" y="2217296"/>
                  <a:pt x="2168144" y="2228938"/>
                </a:cubicBezTo>
                <a:cubicBezTo>
                  <a:pt x="2151211" y="2240580"/>
                  <a:pt x="2124752" y="2250105"/>
                  <a:pt x="2117344" y="2267038"/>
                </a:cubicBezTo>
                <a:cubicBezTo>
                  <a:pt x="2109936" y="2283971"/>
                  <a:pt x="2117344" y="2300905"/>
                  <a:pt x="2123694" y="2330538"/>
                </a:cubicBezTo>
                <a:cubicBezTo>
                  <a:pt x="2130044" y="2360171"/>
                  <a:pt x="2146977" y="2417321"/>
                  <a:pt x="2155444" y="2444838"/>
                </a:cubicBezTo>
                <a:cubicBezTo>
                  <a:pt x="2163911" y="2472355"/>
                  <a:pt x="2164969" y="2477646"/>
                  <a:pt x="2174494" y="2495638"/>
                </a:cubicBezTo>
                <a:cubicBezTo>
                  <a:pt x="2184019" y="2513630"/>
                  <a:pt x="2206244" y="2537971"/>
                  <a:pt x="2212594" y="2552788"/>
                </a:cubicBezTo>
                <a:cubicBezTo>
                  <a:pt x="2218944" y="2567605"/>
                  <a:pt x="2205186" y="2559138"/>
                  <a:pt x="2212594" y="2584538"/>
                </a:cubicBezTo>
                <a:cubicBezTo>
                  <a:pt x="2220002" y="2609938"/>
                  <a:pt x="2259161" y="2663913"/>
                  <a:pt x="2257044" y="2705188"/>
                </a:cubicBezTo>
                <a:cubicBezTo>
                  <a:pt x="2254927" y="2746463"/>
                  <a:pt x="2222119" y="2803613"/>
                  <a:pt x="2199894" y="2832188"/>
                </a:cubicBezTo>
                <a:cubicBezTo>
                  <a:pt x="2177669" y="2860763"/>
                  <a:pt x="2148036" y="2863938"/>
                  <a:pt x="2123694" y="2876638"/>
                </a:cubicBezTo>
                <a:cubicBezTo>
                  <a:pt x="2099352" y="2889338"/>
                  <a:pt x="2072894" y="2896746"/>
                  <a:pt x="2053844" y="2908388"/>
                </a:cubicBezTo>
                <a:cubicBezTo>
                  <a:pt x="2034794" y="2920030"/>
                  <a:pt x="2031619" y="2931671"/>
                  <a:pt x="2009394" y="2946488"/>
                </a:cubicBezTo>
                <a:cubicBezTo>
                  <a:pt x="1987169" y="2961305"/>
                  <a:pt x="1942719" y="2974005"/>
                  <a:pt x="1920494" y="2997288"/>
                </a:cubicBezTo>
                <a:cubicBezTo>
                  <a:pt x="1898269" y="3020571"/>
                  <a:pt x="1890861" y="3045971"/>
                  <a:pt x="1876044" y="3086188"/>
                </a:cubicBezTo>
                <a:cubicBezTo>
                  <a:pt x="1861227" y="3126405"/>
                  <a:pt x="1862286" y="3205780"/>
                  <a:pt x="1831594" y="3238588"/>
                </a:cubicBezTo>
                <a:cubicBezTo>
                  <a:pt x="1800902" y="3271396"/>
                  <a:pt x="1742694" y="3272455"/>
                  <a:pt x="1691894" y="3283038"/>
                </a:cubicBezTo>
                <a:cubicBezTo>
                  <a:pt x="1641094" y="3293621"/>
                  <a:pt x="1567011" y="3301030"/>
                  <a:pt x="1526794" y="3302088"/>
                </a:cubicBezTo>
                <a:cubicBezTo>
                  <a:pt x="1486577" y="3303146"/>
                  <a:pt x="1499277" y="3298913"/>
                  <a:pt x="1469644" y="3289388"/>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 name="Group 9"/>
          <p:cNvGrpSpPr/>
          <p:nvPr/>
        </p:nvGrpSpPr>
        <p:grpSpPr>
          <a:xfrm>
            <a:off x="1950803" y="4343944"/>
            <a:ext cx="2544952" cy="567703"/>
            <a:chOff x="3709100" y="4945611"/>
            <a:chExt cx="2544952" cy="567703"/>
          </a:xfrm>
        </p:grpSpPr>
        <p:sp>
          <p:nvSpPr>
            <p:cNvPr id="19" name="Right Arrow 18"/>
            <p:cNvSpPr/>
            <p:nvPr/>
          </p:nvSpPr>
          <p:spPr>
            <a:xfrm rot="20848743">
              <a:off x="5060899" y="5007655"/>
              <a:ext cx="1193153" cy="296194"/>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ectangle 19"/>
            <p:cNvSpPr/>
            <p:nvPr/>
          </p:nvSpPr>
          <p:spPr>
            <a:xfrm>
              <a:off x="3709100" y="4945611"/>
              <a:ext cx="1997102" cy="56770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solidFill>
                </a:rPr>
                <a:t>Bozeman Creek Watershed</a:t>
              </a:r>
            </a:p>
          </p:txBody>
        </p:sp>
      </p:gr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7546" y="4986206"/>
            <a:ext cx="807104" cy="593891"/>
          </a:xfrm>
          <a:prstGeom prst="rect">
            <a:avLst/>
          </a:prstGeom>
        </p:spPr>
      </p:pic>
      <p:sp>
        <p:nvSpPr>
          <p:cNvPr id="12" name="Freeform 11"/>
          <p:cNvSpPr/>
          <p:nvPr/>
        </p:nvSpPr>
        <p:spPr>
          <a:xfrm>
            <a:off x="5643563" y="1584139"/>
            <a:ext cx="2272786" cy="4111527"/>
          </a:xfrm>
          <a:custGeom>
            <a:avLst/>
            <a:gdLst>
              <a:gd name="connsiteX0" fmla="*/ 0 w 2272786"/>
              <a:gd name="connsiteY0" fmla="*/ 682679 h 4111527"/>
              <a:gd name="connsiteX1" fmla="*/ 42862 w 2272786"/>
              <a:gd name="connsiteY1" fmla="*/ 582667 h 4111527"/>
              <a:gd name="connsiteX2" fmla="*/ 109537 w 2272786"/>
              <a:gd name="connsiteY2" fmla="*/ 535042 h 4111527"/>
              <a:gd name="connsiteX3" fmla="*/ 223837 w 2272786"/>
              <a:gd name="connsiteY3" fmla="*/ 482654 h 4111527"/>
              <a:gd name="connsiteX4" fmla="*/ 285750 w 2272786"/>
              <a:gd name="connsiteY4" fmla="*/ 454079 h 4111527"/>
              <a:gd name="connsiteX5" fmla="*/ 385762 w 2272786"/>
              <a:gd name="connsiteY5" fmla="*/ 411217 h 4111527"/>
              <a:gd name="connsiteX6" fmla="*/ 400050 w 2272786"/>
              <a:gd name="connsiteY6" fmla="*/ 358829 h 4111527"/>
              <a:gd name="connsiteX7" fmla="*/ 490537 w 2272786"/>
              <a:gd name="connsiteY7" fmla="*/ 282629 h 4111527"/>
              <a:gd name="connsiteX8" fmla="*/ 614362 w 2272786"/>
              <a:gd name="connsiteY8" fmla="*/ 215954 h 4111527"/>
              <a:gd name="connsiteX9" fmla="*/ 738187 w 2272786"/>
              <a:gd name="connsiteY9" fmla="*/ 187379 h 4111527"/>
              <a:gd name="connsiteX10" fmla="*/ 862012 w 2272786"/>
              <a:gd name="connsiteY10" fmla="*/ 139754 h 4111527"/>
              <a:gd name="connsiteX11" fmla="*/ 957262 w 2272786"/>
              <a:gd name="connsiteY11" fmla="*/ 111179 h 4111527"/>
              <a:gd name="connsiteX12" fmla="*/ 1066800 w 2272786"/>
              <a:gd name="connsiteY12" fmla="*/ 92129 h 4111527"/>
              <a:gd name="connsiteX13" fmla="*/ 1176337 w 2272786"/>
              <a:gd name="connsiteY13" fmla="*/ 77842 h 4111527"/>
              <a:gd name="connsiteX14" fmla="*/ 1223962 w 2272786"/>
              <a:gd name="connsiteY14" fmla="*/ 58792 h 4111527"/>
              <a:gd name="connsiteX15" fmla="*/ 1323975 w 2272786"/>
              <a:gd name="connsiteY15" fmla="*/ 87367 h 4111527"/>
              <a:gd name="connsiteX16" fmla="*/ 1404937 w 2272786"/>
              <a:gd name="connsiteY16" fmla="*/ 73079 h 4111527"/>
              <a:gd name="connsiteX17" fmla="*/ 1504950 w 2272786"/>
              <a:gd name="connsiteY17" fmla="*/ 134992 h 4111527"/>
              <a:gd name="connsiteX18" fmla="*/ 1552575 w 2272786"/>
              <a:gd name="connsiteY18" fmla="*/ 144517 h 4111527"/>
              <a:gd name="connsiteX19" fmla="*/ 1619250 w 2272786"/>
              <a:gd name="connsiteY19" fmla="*/ 96892 h 4111527"/>
              <a:gd name="connsiteX20" fmla="*/ 1724025 w 2272786"/>
              <a:gd name="connsiteY20" fmla="*/ 54029 h 4111527"/>
              <a:gd name="connsiteX21" fmla="*/ 1771650 w 2272786"/>
              <a:gd name="connsiteY21" fmla="*/ 39742 h 4111527"/>
              <a:gd name="connsiteX22" fmla="*/ 1804987 w 2272786"/>
              <a:gd name="connsiteY22" fmla="*/ 1642 h 4111527"/>
              <a:gd name="connsiteX23" fmla="*/ 1866900 w 2272786"/>
              <a:gd name="connsiteY23" fmla="*/ 6404 h 4111527"/>
              <a:gd name="connsiteX24" fmla="*/ 1966912 w 2272786"/>
              <a:gd name="connsiteY24" fmla="*/ 1642 h 4111527"/>
              <a:gd name="connsiteX25" fmla="*/ 2062162 w 2272786"/>
              <a:gd name="connsiteY25" fmla="*/ 6404 h 4111527"/>
              <a:gd name="connsiteX26" fmla="*/ 2133600 w 2272786"/>
              <a:gd name="connsiteY26" fmla="*/ 54029 h 4111527"/>
              <a:gd name="connsiteX27" fmla="*/ 2176462 w 2272786"/>
              <a:gd name="connsiteY27" fmla="*/ 87367 h 4111527"/>
              <a:gd name="connsiteX28" fmla="*/ 2238375 w 2272786"/>
              <a:gd name="connsiteY28" fmla="*/ 158804 h 4111527"/>
              <a:gd name="connsiteX29" fmla="*/ 2266950 w 2272786"/>
              <a:gd name="connsiteY29" fmla="*/ 211192 h 4111527"/>
              <a:gd name="connsiteX30" fmla="*/ 2266950 w 2272786"/>
              <a:gd name="connsiteY30" fmla="*/ 263579 h 4111527"/>
              <a:gd name="connsiteX31" fmla="*/ 2205037 w 2272786"/>
              <a:gd name="connsiteY31" fmla="*/ 273104 h 4111527"/>
              <a:gd name="connsiteX32" fmla="*/ 2133600 w 2272786"/>
              <a:gd name="connsiteY32" fmla="*/ 301679 h 4111527"/>
              <a:gd name="connsiteX33" fmla="*/ 2028825 w 2272786"/>
              <a:gd name="connsiteY33" fmla="*/ 311204 h 4111527"/>
              <a:gd name="connsiteX34" fmla="*/ 2028825 w 2272786"/>
              <a:gd name="connsiteY34" fmla="*/ 392167 h 4111527"/>
              <a:gd name="connsiteX35" fmla="*/ 2047875 w 2272786"/>
              <a:gd name="connsiteY35" fmla="*/ 396929 h 4111527"/>
              <a:gd name="connsiteX36" fmla="*/ 2133600 w 2272786"/>
              <a:gd name="connsiteY36" fmla="*/ 435029 h 4111527"/>
              <a:gd name="connsiteX37" fmla="*/ 2185987 w 2272786"/>
              <a:gd name="connsiteY37" fmla="*/ 473129 h 4111527"/>
              <a:gd name="connsiteX38" fmla="*/ 2247900 w 2272786"/>
              <a:gd name="connsiteY38" fmla="*/ 549329 h 4111527"/>
              <a:gd name="connsiteX39" fmla="*/ 2238375 w 2272786"/>
              <a:gd name="connsiteY39" fmla="*/ 577904 h 4111527"/>
              <a:gd name="connsiteX40" fmla="*/ 2171700 w 2272786"/>
              <a:gd name="connsiteY40" fmla="*/ 639817 h 4111527"/>
              <a:gd name="connsiteX41" fmla="*/ 2085975 w 2272786"/>
              <a:gd name="connsiteY41" fmla="*/ 663629 h 4111527"/>
              <a:gd name="connsiteX42" fmla="*/ 1995487 w 2272786"/>
              <a:gd name="connsiteY42" fmla="*/ 687442 h 4111527"/>
              <a:gd name="connsiteX43" fmla="*/ 1938337 w 2272786"/>
              <a:gd name="connsiteY43" fmla="*/ 696967 h 4111527"/>
              <a:gd name="connsiteX44" fmla="*/ 1843087 w 2272786"/>
              <a:gd name="connsiteY44" fmla="*/ 725542 h 4111527"/>
              <a:gd name="connsiteX45" fmla="*/ 1838325 w 2272786"/>
              <a:gd name="connsiteY45" fmla="*/ 744592 h 4111527"/>
              <a:gd name="connsiteX46" fmla="*/ 1914525 w 2272786"/>
              <a:gd name="connsiteY46" fmla="*/ 825554 h 4111527"/>
              <a:gd name="connsiteX47" fmla="*/ 2024062 w 2272786"/>
              <a:gd name="connsiteY47" fmla="*/ 877942 h 4111527"/>
              <a:gd name="connsiteX48" fmla="*/ 1976437 w 2272786"/>
              <a:gd name="connsiteY48" fmla="*/ 920804 h 4111527"/>
              <a:gd name="connsiteX49" fmla="*/ 1804987 w 2272786"/>
              <a:gd name="connsiteY49" fmla="*/ 949379 h 4111527"/>
              <a:gd name="connsiteX50" fmla="*/ 1757362 w 2272786"/>
              <a:gd name="connsiteY50" fmla="*/ 1011292 h 4111527"/>
              <a:gd name="connsiteX51" fmla="*/ 1776412 w 2272786"/>
              <a:gd name="connsiteY51" fmla="*/ 1087492 h 4111527"/>
              <a:gd name="connsiteX52" fmla="*/ 1776412 w 2272786"/>
              <a:gd name="connsiteY52" fmla="*/ 1144642 h 4111527"/>
              <a:gd name="connsiteX53" fmla="*/ 1728787 w 2272786"/>
              <a:gd name="connsiteY53" fmla="*/ 1158929 h 4111527"/>
              <a:gd name="connsiteX54" fmla="*/ 1643062 w 2272786"/>
              <a:gd name="connsiteY54" fmla="*/ 1201792 h 4111527"/>
              <a:gd name="connsiteX55" fmla="*/ 1585912 w 2272786"/>
              <a:gd name="connsiteY55" fmla="*/ 1216079 h 4111527"/>
              <a:gd name="connsiteX56" fmla="*/ 1595437 w 2272786"/>
              <a:gd name="connsiteY56" fmla="*/ 1239892 h 4111527"/>
              <a:gd name="connsiteX57" fmla="*/ 1600200 w 2272786"/>
              <a:gd name="connsiteY57" fmla="*/ 1316092 h 4111527"/>
              <a:gd name="connsiteX58" fmla="*/ 1609725 w 2272786"/>
              <a:gd name="connsiteY58" fmla="*/ 1387529 h 4111527"/>
              <a:gd name="connsiteX59" fmla="*/ 1619250 w 2272786"/>
              <a:gd name="connsiteY59" fmla="*/ 1492304 h 4111527"/>
              <a:gd name="connsiteX60" fmla="*/ 1557337 w 2272786"/>
              <a:gd name="connsiteY60" fmla="*/ 1549454 h 4111527"/>
              <a:gd name="connsiteX61" fmla="*/ 1547812 w 2272786"/>
              <a:gd name="connsiteY61" fmla="*/ 1611367 h 4111527"/>
              <a:gd name="connsiteX62" fmla="*/ 1547812 w 2272786"/>
              <a:gd name="connsiteY62" fmla="*/ 1668517 h 4111527"/>
              <a:gd name="connsiteX63" fmla="*/ 1571625 w 2272786"/>
              <a:gd name="connsiteY63" fmla="*/ 1716142 h 4111527"/>
              <a:gd name="connsiteX64" fmla="*/ 1581150 w 2272786"/>
              <a:gd name="connsiteY64" fmla="*/ 1792342 h 4111527"/>
              <a:gd name="connsiteX65" fmla="*/ 1557337 w 2272786"/>
              <a:gd name="connsiteY65" fmla="*/ 1830442 h 4111527"/>
              <a:gd name="connsiteX66" fmla="*/ 1566862 w 2272786"/>
              <a:gd name="connsiteY66" fmla="*/ 1906642 h 4111527"/>
              <a:gd name="connsiteX67" fmla="*/ 1557337 w 2272786"/>
              <a:gd name="connsiteY67" fmla="*/ 1982842 h 4111527"/>
              <a:gd name="connsiteX68" fmla="*/ 1524000 w 2272786"/>
              <a:gd name="connsiteY68" fmla="*/ 2063804 h 4111527"/>
              <a:gd name="connsiteX69" fmla="*/ 1457325 w 2272786"/>
              <a:gd name="connsiteY69" fmla="*/ 2116192 h 4111527"/>
              <a:gd name="connsiteX70" fmla="*/ 1438275 w 2272786"/>
              <a:gd name="connsiteY70" fmla="*/ 2230492 h 4111527"/>
              <a:gd name="connsiteX71" fmla="*/ 1428750 w 2272786"/>
              <a:gd name="connsiteY71" fmla="*/ 2268592 h 4111527"/>
              <a:gd name="connsiteX72" fmla="*/ 1390650 w 2272786"/>
              <a:gd name="connsiteY72" fmla="*/ 2311454 h 4111527"/>
              <a:gd name="connsiteX73" fmla="*/ 1371600 w 2272786"/>
              <a:gd name="connsiteY73" fmla="*/ 2440042 h 4111527"/>
              <a:gd name="connsiteX74" fmla="*/ 1343025 w 2272786"/>
              <a:gd name="connsiteY74" fmla="*/ 2530529 h 4111527"/>
              <a:gd name="connsiteX75" fmla="*/ 1304925 w 2272786"/>
              <a:gd name="connsiteY75" fmla="*/ 2587679 h 4111527"/>
              <a:gd name="connsiteX76" fmla="*/ 1314450 w 2272786"/>
              <a:gd name="connsiteY76" fmla="*/ 2644829 h 4111527"/>
              <a:gd name="connsiteX77" fmla="*/ 1333500 w 2272786"/>
              <a:gd name="connsiteY77" fmla="*/ 2763892 h 4111527"/>
              <a:gd name="connsiteX78" fmla="*/ 1385887 w 2272786"/>
              <a:gd name="connsiteY78" fmla="*/ 2830567 h 4111527"/>
              <a:gd name="connsiteX79" fmla="*/ 1414462 w 2272786"/>
              <a:gd name="connsiteY79" fmla="*/ 2911529 h 4111527"/>
              <a:gd name="connsiteX80" fmla="*/ 1457325 w 2272786"/>
              <a:gd name="connsiteY80" fmla="*/ 2963917 h 4111527"/>
              <a:gd name="connsiteX81" fmla="*/ 1500187 w 2272786"/>
              <a:gd name="connsiteY81" fmla="*/ 2992492 h 4111527"/>
              <a:gd name="connsiteX82" fmla="*/ 1509712 w 2272786"/>
              <a:gd name="connsiteY82" fmla="*/ 3068692 h 4111527"/>
              <a:gd name="connsiteX83" fmla="*/ 1509712 w 2272786"/>
              <a:gd name="connsiteY83" fmla="*/ 3121079 h 4111527"/>
              <a:gd name="connsiteX84" fmla="*/ 1481137 w 2272786"/>
              <a:gd name="connsiteY84" fmla="*/ 3182992 h 4111527"/>
              <a:gd name="connsiteX85" fmla="*/ 1504950 w 2272786"/>
              <a:gd name="connsiteY85" fmla="*/ 3259192 h 4111527"/>
              <a:gd name="connsiteX86" fmla="*/ 1557337 w 2272786"/>
              <a:gd name="connsiteY86" fmla="*/ 3325867 h 4111527"/>
              <a:gd name="connsiteX87" fmla="*/ 1557337 w 2272786"/>
              <a:gd name="connsiteY87" fmla="*/ 3387779 h 4111527"/>
              <a:gd name="connsiteX88" fmla="*/ 1562100 w 2272786"/>
              <a:gd name="connsiteY88" fmla="*/ 3425879 h 4111527"/>
              <a:gd name="connsiteX89" fmla="*/ 1571625 w 2272786"/>
              <a:gd name="connsiteY89" fmla="*/ 3483029 h 4111527"/>
              <a:gd name="connsiteX90" fmla="*/ 1609725 w 2272786"/>
              <a:gd name="connsiteY90" fmla="*/ 3540179 h 4111527"/>
              <a:gd name="connsiteX91" fmla="*/ 1633537 w 2272786"/>
              <a:gd name="connsiteY91" fmla="*/ 3630667 h 4111527"/>
              <a:gd name="connsiteX92" fmla="*/ 1619250 w 2272786"/>
              <a:gd name="connsiteY92" fmla="*/ 3754492 h 4111527"/>
              <a:gd name="connsiteX93" fmla="*/ 1509712 w 2272786"/>
              <a:gd name="connsiteY93" fmla="*/ 3811642 h 4111527"/>
              <a:gd name="connsiteX94" fmla="*/ 1447800 w 2272786"/>
              <a:gd name="connsiteY94" fmla="*/ 3916417 h 4111527"/>
              <a:gd name="connsiteX95" fmla="*/ 1400175 w 2272786"/>
              <a:gd name="connsiteY95" fmla="*/ 3987854 h 4111527"/>
              <a:gd name="connsiteX96" fmla="*/ 1347787 w 2272786"/>
              <a:gd name="connsiteY96" fmla="*/ 4054529 h 4111527"/>
              <a:gd name="connsiteX97" fmla="*/ 1223962 w 2272786"/>
              <a:gd name="connsiteY97" fmla="*/ 4092629 h 4111527"/>
              <a:gd name="connsiteX98" fmla="*/ 1062037 w 2272786"/>
              <a:gd name="connsiteY98" fmla="*/ 4106917 h 4111527"/>
              <a:gd name="connsiteX99" fmla="*/ 1000125 w 2272786"/>
              <a:gd name="connsiteY99" fmla="*/ 4102154 h 4111527"/>
              <a:gd name="connsiteX100" fmla="*/ 862012 w 2272786"/>
              <a:gd name="connsiteY100" fmla="*/ 4006904 h 4111527"/>
              <a:gd name="connsiteX101" fmla="*/ 800100 w 2272786"/>
              <a:gd name="connsiteY101" fmla="*/ 3825929 h 4111527"/>
              <a:gd name="connsiteX102" fmla="*/ 785812 w 2272786"/>
              <a:gd name="connsiteY102" fmla="*/ 3630667 h 4111527"/>
              <a:gd name="connsiteX103" fmla="*/ 781050 w 2272786"/>
              <a:gd name="connsiteY103" fmla="*/ 3540179 h 4111527"/>
              <a:gd name="connsiteX104" fmla="*/ 719137 w 2272786"/>
              <a:gd name="connsiteY104" fmla="*/ 3463979 h 4111527"/>
              <a:gd name="connsiteX105" fmla="*/ 676275 w 2272786"/>
              <a:gd name="connsiteY105" fmla="*/ 3392542 h 4111527"/>
              <a:gd name="connsiteX106" fmla="*/ 681037 w 2272786"/>
              <a:gd name="connsiteY106" fmla="*/ 3306817 h 4111527"/>
              <a:gd name="connsiteX107" fmla="*/ 671512 w 2272786"/>
              <a:gd name="connsiteY107" fmla="*/ 3216329 h 4111527"/>
              <a:gd name="connsiteX108" fmla="*/ 561975 w 2272786"/>
              <a:gd name="connsiteY108" fmla="*/ 3149654 h 4111527"/>
              <a:gd name="connsiteX109" fmla="*/ 481012 w 2272786"/>
              <a:gd name="connsiteY109" fmla="*/ 3102029 h 4111527"/>
              <a:gd name="connsiteX110" fmla="*/ 461962 w 2272786"/>
              <a:gd name="connsiteY110" fmla="*/ 3102029 h 4111527"/>
              <a:gd name="connsiteX111" fmla="*/ 342900 w 2272786"/>
              <a:gd name="connsiteY111" fmla="*/ 2992492 h 4111527"/>
              <a:gd name="connsiteX112" fmla="*/ 304800 w 2272786"/>
              <a:gd name="connsiteY112" fmla="*/ 2887717 h 4111527"/>
              <a:gd name="connsiteX113" fmla="*/ 304800 w 2272786"/>
              <a:gd name="connsiteY113" fmla="*/ 2887717 h 411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272786" h="4111527">
                <a:moveTo>
                  <a:pt x="0" y="682679"/>
                </a:moveTo>
                <a:cubicBezTo>
                  <a:pt x="12303" y="644976"/>
                  <a:pt x="24606" y="607273"/>
                  <a:pt x="42862" y="582667"/>
                </a:cubicBezTo>
                <a:cubicBezTo>
                  <a:pt x="61118" y="558061"/>
                  <a:pt x="79375" y="551711"/>
                  <a:pt x="109537" y="535042"/>
                </a:cubicBezTo>
                <a:cubicBezTo>
                  <a:pt x="139699" y="518373"/>
                  <a:pt x="223837" y="482654"/>
                  <a:pt x="223837" y="482654"/>
                </a:cubicBezTo>
                <a:cubicBezTo>
                  <a:pt x="253206" y="469160"/>
                  <a:pt x="258763" y="465985"/>
                  <a:pt x="285750" y="454079"/>
                </a:cubicBezTo>
                <a:cubicBezTo>
                  <a:pt x="312737" y="442173"/>
                  <a:pt x="366712" y="427092"/>
                  <a:pt x="385762" y="411217"/>
                </a:cubicBezTo>
                <a:cubicBezTo>
                  <a:pt x="404812" y="395342"/>
                  <a:pt x="382588" y="380260"/>
                  <a:pt x="400050" y="358829"/>
                </a:cubicBezTo>
                <a:cubicBezTo>
                  <a:pt x="417512" y="337398"/>
                  <a:pt x="454818" y="306441"/>
                  <a:pt x="490537" y="282629"/>
                </a:cubicBezTo>
                <a:cubicBezTo>
                  <a:pt x="526256" y="258817"/>
                  <a:pt x="573087" y="231829"/>
                  <a:pt x="614362" y="215954"/>
                </a:cubicBezTo>
                <a:cubicBezTo>
                  <a:pt x="655637" y="200079"/>
                  <a:pt x="696912" y="200079"/>
                  <a:pt x="738187" y="187379"/>
                </a:cubicBezTo>
                <a:cubicBezTo>
                  <a:pt x="779462" y="174679"/>
                  <a:pt x="825500" y="152454"/>
                  <a:pt x="862012" y="139754"/>
                </a:cubicBezTo>
                <a:cubicBezTo>
                  <a:pt x="898525" y="127054"/>
                  <a:pt x="923131" y="119117"/>
                  <a:pt x="957262" y="111179"/>
                </a:cubicBezTo>
                <a:cubicBezTo>
                  <a:pt x="991393" y="103241"/>
                  <a:pt x="1030288" y="97685"/>
                  <a:pt x="1066800" y="92129"/>
                </a:cubicBezTo>
                <a:cubicBezTo>
                  <a:pt x="1103312" y="86573"/>
                  <a:pt x="1150143" y="83398"/>
                  <a:pt x="1176337" y="77842"/>
                </a:cubicBezTo>
                <a:cubicBezTo>
                  <a:pt x="1202531" y="72286"/>
                  <a:pt x="1199356" y="57205"/>
                  <a:pt x="1223962" y="58792"/>
                </a:cubicBezTo>
                <a:cubicBezTo>
                  <a:pt x="1248568" y="60379"/>
                  <a:pt x="1293813" y="84986"/>
                  <a:pt x="1323975" y="87367"/>
                </a:cubicBezTo>
                <a:cubicBezTo>
                  <a:pt x="1354138" y="89748"/>
                  <a:pt x="1374774" y="65141"/>
                  <a:pt x="1404937" y="73079"/>
                </a:cubicBezTo>
                <a:cubicBezTo>
                  <a:pt x="1435100" y="81017"/>
                  <a:pt x="1480344" y="123086"/>
                  <a:pt x="1504950" y="134992"/>
                </a:cubicBezTo>
                <a:cubicBezTo>
                  <a:pt x="1529556" y="146898"/>
                  <a:pt x="1533525" y="150867"/>
                  <a:pt x="1552575" y="144517"/>
                </a:cubicBezTo>
                <a:cubicBezTo>
                  <a:pt x="1571625" y="138167"/>
                  <a:pt x="1590675" y="111973"/>
                  <a:pt x="1619250" y="96892"/>
                </a:cubicBezTo>
                <a:cubicBezTo>
                  <a:pt x="1647825" y="81811"/>
                  <a:pt x="1698625" y="63554"/>
                  <a:pt x="1724025" y="54029"/>
                </a:cubicBezTo>
                <a:cubicBezTo>
                  <a:pt x="1749425" y="44504"/>
                  <a:pt x="1758156" y="48473"/>
                  <a:pt x="1771650" y="39742"/>
                </a:cubicBezTo>
                <a:cubicBezTo>
                  <a:pt x="1785144" y="31011"/>
                  <a:pt x="1789112" y="7198"/>
                  <a:pt x="1804987" y="1642"/>
                </a:cubicBezTo>
                <a:cubicBezTo>
                  <a:pt x="1820862" y="-3914"/>
                  <a:pt x="1839913" y="6404"/>
                  <a:pt x="1866900" y="6404"/>
                </a:cubicBezTo>
                <a:cubicBezTo>
                  <a:pt x="1893887" y="6404"/>
                  <a:pt x="1934368" y="1642"/>
                  <a:pt x="1966912" y="1642"/>
                </a:cubicBezTo>
                <a:cubicBezTo>
                  <a:pt x="1999456" y="1642"/>
                  <a:pt x="2034381" y="-2327"/>
                  <a:pt x="2062162" y="6404"/>
                </a:cubicBezTo>
                <a:cubicBezTo>
                  <a:pt x="2089943" y="15135"/>
                  <a:pt x="2114550" y="40535"/>
                  <a:pt x="2133600" y="54029"/>
                </a:cubicBezTo>
                <a:cubicBezTo>
                  <a:pt x="2152650" y="67523"/>
                  <a:pt x="2159000" y="69905"/>
                  <a:pt x="2176462" y="87367"/>
                </a:cubicBezTo>
                <a:cubicBezTo>
                  <a:pt x="2193924" y="104829"/>
                  <a:pt x="2223294" y="138167"/>
                  <a:pt x="2238375" y="158804"/>
                </a:cubicBezTo>
                <a:cubicBezTo>
                  <a:pt x="2253456" y="179441"/>
                  <a:pt x="2262187" y="193729"/>
                  <a:pt x="2266950" y="211192"/>
                </a:cubicBezTo>
                <a:cubicBezTo>
                  <a:pt x="2271713" y="228655"/>
                  <a:pt x="2277269" y="253260"/>
                  <a:pt x="2266950" y="263579"/>
                </a:cubicBezTo>
                <a:cubicBezTo>
                  <a:pt x="2256631" y="273898"/>
                  <a:pt x="2227262" y="266754"/>
                  <a:pt x="2205037" y="273104"/>
                </a:cubicBezTo>
                <a:cubicBezTo>
                  <a:pt x="2182812" y="279454"/>
                  <a:pt x="2162969" y="295329"/>
                  <a:pt x="2133600" y="301679"/>
                </a:cubicBezTo>
                <a:cubicBezTo>
                  <a:pt x="2104231" y="308029"/>
                  <a:pt x="2046288" y="296123"/>
                  <a:pt x="2028825" y="311204"/>
                </a:cubicBezTo>
                <a:cubicBezTo>
                  <a:pt x="2011363" y="326285"/>
                  <a:pt x="2025650" y="377880"/>
                  <a:pt x="2028825" y="392167"/>
                </a:cubicBezTo>
                <a:cubicBezTo>
                  <a:pt x="2032000" y="406454"/>
                  <a:pt x="2030413" y="389785"/>
                  <a:pt x="2047875" y="396929"/>
                </a:cubicBezTo>
                <a:cubicBezTo>
                  <a:pt x="2065337" y="404073"/>
                  <a:pt x="2110581" y="422329"/>
                  <a:pt x="2133600" y="435029"/>
                </a:cubicBezTo>
                <a:cubicBezTo>
                  <a:pt x="2156619" y="447729"/>
                  <a:pt x="2166937" y="454079"/>
                  <a:pt x="2185987" y="473129"/>
                </a:cubicBezTo>
                <a:cubicBezTo>
                  <a:pt x="2205037" y="492179"/>
                  <a:pt x="2239169" y="531867"/>
                  <a:pt x="2247900" y="549329"/>
                </a:cubicBezTo>
                <a:cubicBezTo>
                  <a:pt x="2256631" y="566791"/>
                  <a:pt x="2251075" y="562823"/>
                  <a:pt x="2238375" y="577904"/>
                </a:cubicBezTo>
                <a:cubicBezTo>
                  <a:pt x="2225675" y="592985"/>
                  <a:pt x="2197100" y="625530"/>
                  <a:pt x="2171700" y="639817"/>
                </a:cubicBezTo>
                <a:cubicBezTo>
                  <a:pt x="2146300" y="654104"/>
                  <a:pt x="2085975" y="663629"/>
                  <a:pt x="2085975" y="663629"/>
                </a:cubicBezTo>
                <a:cubicBezTo>
                  <a:pt x="2056606" y="671566"/>
                  <a:pt x="2020093" y="681886"/>
                  <a:pt x="1995487" y="687442"/>
                </a:cubicBezTo>
                <a:cubicBezTo>
                  <a:pt x="1970881" y="692998"/>
                  <a:pt x="1963737" y="690617"/>
                  <a:pt x="1938337" y="696967"/>
                </a:cubicBezTo>
                <a:cubicBezTo>
                  <a:pt x="1912937" y="703317"/>
                  <a:pt x="1859756" y="717605"/>
                  <a:pt x="1843087" y="725542"/>
                </a:cubicBezTo>
                <a:cubicBezTo>
                  <a:pt x="1826418" y="733479"/>
                  <a:pt x="1826419" y="727923"/>
                  <a:pt x="1838325" y="744592"/>
                </a:cubicBezTo>
                <a:cubicBezTo>
                  <a:pt x="1850231" y="761261"/>
                  <a:pt x="1883569" y="803329"/>
                  <a:pt x="1914525" y="825554"/>
                </a:cubicBezTo>
                <a:cubicBezTo>
                  <a:pt x="1945481" y="847779"/>
                  <a:pt x="2013743" y="862067"/>
                  <a:pt x="2024062" y="877942"/>
                </a:cubicBezTo>
                <a:cubicBezTo>
                  <a:pt x="2034381" y="893817"/>
                  <a:pt x="2012949" y="908898"/>
                  <a:pt x="1976437" y="920804"/>
                </a:cubicBezTo>
                <a:cubicBezTo>
                  <a:pt x="1939925" y="932710"/>
                  <a:pt x="1841500" y="934298"/>
                  <a:pt x="1804987" y="949379"/>
                </a:cubicBezTo>
                <a:cubicBezTo>
                  <a:pt x="1768475" y="964460"/>
                  <a:pt x="1762125" y="988273"/>
                  <a:pt x="1757362" y="1011292"/>
                </a:cubicBezTo>
                <a:cubicBezTo>
                  <a:pt x="1752600" y="1034311"/>
                  <a:pt x="1773237" y="1065267"/>
                  <a:pt x="1776412" y="1087492"/>
                </a:cubicBezTo>
                <a:cubicBezTo>
                  <a:pt x="1779587" y="1109717"/>
                  <a:pt x="1784349" y="1132736"/>
                  <a:pt x="1776412" y="1144642"/>
                </a:cubicBezTo>
                <a:cubicBezTo>
                  <a:pt x="1768475" y="1156548"/>
                  <a:pt x="1751012" y="1149404"/>
                  <a:pt x="1728787" y="1158929"/>
                </a:cubicBezTo>
                <a:cubicBezTo>
                  <a:pt x="1706562" y="1168454"/>
                  <a:pt x="1666875" y="1192267"/>
                  <a:pt x="1643062" y="1201792"/>
                </a:cubicBezTo>
                <a:cubicBezTo>
                  <a:pt x="1619250" y="1211317"/>
                  <a:pt x="1593849" y="1209729"/>
                  <a:pt x="1585912" y="1216079"/>
                </a:cubicBezTo>
                <a:cubicBezTo>
                  <a:pt x="1577975" y="1222429"/>
                  <a:pt x="1593056" y="1223223"/>
                  <a:pt x="1595437" y="1239892"/>
                </a:cubicBezTo>
                <a:cubicBezTo>
                  <a:pt x="1597818" y="1256561"/>
                  <a:pt x="1597819" y="1291486"/>
                  <a:pt x="1600200" y="1316092"/>
                </a:cubicBezTo>
                <a:cubicBezTo>
                  <a:pt x="1602581" y="1340698"/>
                  <a:pt x="1606550" y="1358160"/>
                  <a:pt x="1609725" y="1387529"/>
                </a:cubicBezTo>
                <a:cubicBezTo>
                  <a:pt x="1612900" y="1416898"/>
                  <a:pt x="1627981" y="1465317"/>
                  <a:pt x="1619250" y="1492304"/>
                </a:cubicBezTo>
                <a:cubicBezTo>
                  <a:pt x="1610519" y="1519291"/>
                  <a:pt x="1569243" y="1529610"/>
                  <a:pt x="1557337" y="1549454"/>
                </a:cubicBezTo>
                <a:cubicBezTo>
                  <a:pt x="1545431" y="1569298"/>
                  <a:pt x="1549400" y="1591523"/>
                  <a:pt x="1547812" y="1611367"/>
                </a:cubicBezTo>
                <a:cubicBezTo>
                  <a:pt x="1546225" y="1631211"/>
                  <a:pt x="1543843" y="1651055"/>
                  <a:pt x="1547812" y="1668517"/>
                </a:cubicBezTo>
                <a:cubicBezTo>
                  <a:pt x="1551781" y="1685980"/>
                  <a:pt x="1566069" y="1695505"/>
                  <a:pt x="1571625" y="1716142"/>
                </a:cubicBezTo>
                <a:cubicBezTo>
                  <a:pt x="1577181" y="1736779"/>
                  <a:pt x="1583531" y="1773292"/>
                  <a:pt x="1581150" y="1792342"/>
                </a:cubicBezTo>
                <a:cubicBezTo>
                  <a:pt x="1578769" y="1811392"/>
                  <a:pt x="1559718" y="1811392"/>
                  <a:pt x="1557337" y="1830442"/>
                </a:cubicBezTo>
                <a:cubicBezTo>
                  <a:pt x="1554956" y="1849492"/>
                  <a:pt x="1566862" y="1881242"/>
                  <a:pt x="1566862" y="1906642"/>
                </a:cubicBezTo>
                <a:cubicBezTo>
                  <a:pt x="1566862" y="1932042"/>
                  <a:pt x="1564481" y="1956648"/>
                  <a:pt x="1557337" y="1982842"/>
                </a:cubicBezTo>
                <a:cubicBezTo>
                  <a:pt x="1550193" y="2009036"/>
                  <a:pt x="1540669" y="2041579"/>
                  <a:pt x="1524000" y="2063804"/>
                </a:cubicBezTo>
                <a:cubicBezTo>
                  <a:pt x="1507331" y="2086029"/>
                  <a:pt x="1471613" y="2088411"/>
                  <a:pt x="1457325" y="2116192"/>
                </a:cubicBezTo>
                <a:cubicBezTo>
                  <a:pt x="1443037" y="2143973"/>
                  <a:pt x="1443037" y="2205092"/>
                  <a:pt x="1438275" y="2230492"/>
                </a:cubicBezTo>
                <a:cubicBezTo>
                  <a:pt x="1433513" y="2255892"/>
                  <a:pt x="1436687" y="2255098"/>
                  <a:pt x="1428750" y="2268592"/>
                </a:cubicBezTo>
                <a:cubicBezTo>
                  <a:pt x="1420813" y="2282086"/>
                  <a:pt x="1400175" y="2282879"/>
                  <a:pt x="1390650" y="2311454"/>
                </a:cubicBezTo>
                <a:cubicBezTo>
                  <a:pt x="1381125" y="2340029"/>
                  <a:pt x="1379537" y="2403530"/>
                  <a:pt x="1371600" y="2440042"/>
                </a:cubicBezTo>
                <a:cubicBezTo>
                  <a:pt x="1363663" y="2476554"/>
                  <a:pt x="1354137" y="2505923"/>
                  <a:pt x="1343025" y="2530529"/>
                </a:cubicBezTo>
                <a:cubicBezTo>
                  <a:pt x="1331913" y="2555135"/>
                  <a:pt x="1309687" y="2568629"/>
                  <a:pt x="1304925" y="2587679"/>
                </a:cubicBezTo>
                <a:cubicBezTo>
                  <a:pt x="1300163" y="2606729"/>
                  <a:pt x="1309688" y="2615460"/>
                  <a:pt x="1314450" y="2644829"/>
                </a:cubicBezTo>
                <a:cubicBezTo>
                  <a:pt x="1319212" y="2674198"/>
                  <a:pt x="1321594" y="2732936"/>
                  <a:pt x="1333500" y="2763892"/>
                </a:cubicBezTo>
                <a:cubicBezTo>
                  <a:pt x="1345406" y="2794848"/>
                  <a:pt x="1372393" y="2805961"/>
                  <a:pt x="1385887" y="2830567"/>
                </a:cubicBezTo>
                <a:cubicBezTo>
                  <a:pt x="1399381" y="2855173"/>
                  <a:pt x="1402556" y="2889304"/>
                  <a:pt x="1414462" y="2911529"/>
                </a:cubicBezTo>
                <a:cubicBezTo>
                  <a:pt x="1426368" y="2933754"/>
                  <a:pt x="1443038" y="2950423"/>
                  <a:pt x="1457325" y="2963917"/>
                </a:cubicBezTo>
                <a:cubicBezTo>
                  <a:pt x="1471612" y="2977411"/>
                  <a:pt x="1491456" y="2975030"/>
                  <a:pt x="1500187" y="2992492"/>
                </a:cubicBezTo>
                <a:cubicBezTo>
                  <a:pt x="1508918" y="3009954"/>
                  <a:pt x="1508124" y="3047261"/>
                  <a:pt x="1509712" y="3068692"/>
                </a:cubicBezTo>
                <a:cubicBezTo>
                  <a:pt x="1511300" y="3090123"/>
                  <a:pt x="1514474" y="3102029"/>
                  <a:pt x="1509712" y="3121079"/>
                </a:cubicBezTo>
                <a:cubicBezTo>
                  <a:pt x="1504950" y="3140129"/>
                  <a:pt x="1481931" y="3159973"/>
                  <a:pt x="1481137" y="3182992"/>
                </a:cubicBezTo>
                <a:cubicBezTo>
                  <a:pt x="1480343" y="3206011"/>
                  <a:pt x="1492250" y="3235380"/>
                  <a:pt x="1504950" y="3259192"/>
                </a:cubicBezTo>
                <a:cubicBezTo>
                  <a:pt x="1517650" y="3283005"/>
                  <a:pt x="1548606" y="3304436"/>
                  <a:pt x="1557337" y="3325867"/>
                </a:cubicBezTo>
                <a:cubicBezTo>
                  <a:pt x="1566068" y="3347298"/>
                  <a:pt x="1556543" y="3371110"/>
                  <a:pt x="1557337" y="3387779"/>
                </a:cubicBezTo>
                <a:cubicBezTo>
                  <a:pt x="1558131" y="3404448"/>
                  <a:pt x="1559719" y="3410004"/>
                  <a:pt x="1562100" y="3425879"/>
                </a:cubicBezTo>
                <a:cubicBezTo>
                  <a:pt x="1564481" y="3441754"/>
                  <a:pt x="1563688" y="3463979"/>
                  <a:pt x="1571625" y="3483029"/>
                </a:cubicBezTo>
                <a:cubicBezTo>
                  <a:pt x="1579562" y="3502079"/>
                  <a:pt x="1599406" y="3515573"/>
                  <a:pt x="1609725" y="3540179"/>
                </a:cubicBezTo>
                <a:cubicBezTo>
                  <a:pt x="1620044" y="3564785"/>
                  <a:pt x="1631950" y="3594948"/>
                  <a:pt x="1633537" y="3630667"/>
                </a:cubicBezTo>
                <a:cubicBezTo>
                  <a:pt x="1635124" y="3666386"/>
                  <a:pt x="1639887" y="3724330"/>
                  <a:pt x="1619250" y="3754492"/>
                </a:cubicBezTo>
                <a:cubicBezTo>
                  <a:pt x="1598613" y="3784654"/>
                  <a:pt x="1538287" y="3784655"/>
                  <a:pt x="1509712" y="3811642"/>
                </a:cubicBezTo>
                <a:cubicBezTo>
                  <a:pt x="1481137" y="3838630"/>
                  <a:pt x="1466056" y="3887048"/>
                  <a:pt x="1447800" y="3916417"/>
                </a:cubicBezTo>
                <a:cubicBezTo>
                  <a:pt x="1429544" y="3945786"/>
                  <a:pt x="1416844" y="3964835"/>
                  <a:pt x="1400175" y="3987854"/>
                </a:cubicBezTo>
                <a:cubicBezTo>
                  <a:pt x="1383506" y="4010873"/>
                  <a:pt x="1377156" y="4037067"/>
                  <a:pt x="1347787" y="4054529"/>
                </a:cubicBezTo>
                <a:cubicBezTo>
                  <a:pt x="1318418" y="4071991"/>
                  <a:pt x="1271587" y="4083898"/>
                  <a:pt x="1223962" y="4092629"/>
                </a:cubicBezTo>
                <a:cubicBezTo>
                  <a:pt x="1176337" y="4101360"/>
                  <a:pt x="1099343" y="4105330"/>
                  <a:pt x="1062037" y="4106917"/>
                </a:cubicBezTo>
                <a:cubicBezTo>
                  <a:pt x="1024731" y="4108504"/>
                  <a:pt x="1033462" y="4118823"/>
                  <a:pt x="1000125" y="4102154"/>
                </a:cubicBezTo>
                <a:cubicBezTo>
                  <a:pt x="966788" y="4085485"/>
                  <a:pt x="895350" y="4052942"/>
                  <a:pt x="862012" y="4006904"/>
                </a:cubicBezTo>
                <a:cubicBezTo>
                  <a:pt x="828675" y="3960867"/>
                  <a:pt x="812800" y="3888635"/>
                  <a:pt x="800100" y="3825929"/>
                </a:cubicBezTo>
                <a:cubicBezTo>
                  <a:pt x="787400" y="3763223"/>
                  <a:pt x="788987" y="3678292"/>
                  <a:pt x="785812" y="3630667"/>
                </a:cubicBezTo>
                <a:cubicBezTo>
                  <a:pt x="782637" y="3583042"/>
                  <a:pt x="792162" y="3567960"/>
                  <a:pt x="781050" y="3540179"/>
                </a:cubicBezTo>
                <a:cubicBezTo>
                  <a:pt x="769938" y="3512398"/>
                  <a:pt x="736599" y="3488585"/>
                  <a:pt x="719137" y="3463979"/>
                </a:cubicBezTo>
                <a:cubicBezTo>
                  <a:pt x="701675" y="3439373"/>
                  <a:pt x="682625" y="3418736"/>
                  <a:pt x="676275" y="3392542"/>
                </a:cubicBezTo>
                <a:cubicBezTo>
                  <a:pt x="669925" y="3366348"/>
                  <a:pt x="681831" y="3336186"/>
                  <a:pt x="681037" y="3306817"/>
                </a:cubicBezTo>
                <a:cubicBezTo>
                  <a:pt x="680243" y="3277448"/>
                  <a:pt x="691356" y="3242523"/>
                  <a:pt x="671512" y="3216329"/>
                </a:cubicBezTo>
                <a:cubicBezTo>
                  <a:pt x="651668" y="3190135"/>
                  <a:pt x="593725" y="3168704"/>
                  <a:pt x="561975" y="3149654"/>
                </a:cubicBezTo>
                <a:cubicBezTo>
                  <a:pt x="530225" y="3130604"/>
                  <a:pt x="497681" y="3109966"/>
                  <a:pt x="481012" y="3102029"/>
                </a:cubicBezTo>
                <a:cubicBezTo>
                  <a:pt x="464343" y="3094092"/>
                  <a:pt x="484981" y="3120285"/>
                  <a:pt x="461962" y="3102029"/>
                </a:cubicBezTo>
                <a:cubicBezTo>
                  <a:pt x="438943" y="3083773"/>
                  <a:pt x="369094" y="3028211"/>
                  <a:pt x="342900" y="2992492"/>
                </a:cubicBezTo>
                <a:cubicBezTo>
                  <a:pt x="316706" y="2956773"/>
                  <a:pt x="304800" y="2887717"/>
                  <a:pt x="304800" y="2887717"/>
                </a:cubicBezTo>
                <a:lnTo>
                  <a:pt x="304800" y="2887717"/>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FF00"/>
              </a:solidFill>
            </a:endParaRPr>
          </a:p>
        </p:txBody>
      </p:sp>
      <p:grpSp>
        <p:nvGrpSpPr>
          <p:cNvPr id="13" name="Group 12"/>
          <p:cNvGrpSpPr/>
          <p:nvPr/>
        </p:nvGrpSpPr>
        <p:grpSpPr>
          <a:xfrm>
            <a:off x="6655796" y="5714139"/>
            <a:ext cx="2128505" cy="530597"/>
            <a:chOff x="909001" y="5629576"/>
            <a:chExt cx="2128505" cy="530597"/>
          </a:xfrm>
        </p:grpSpPr>
        <p:sp>
          <p:nvSpPr>
            <p:cNvPr id="17" name="Right Arrow 16"/>
            <p:cNvSpPr/>
            <p:nvPr/>
          </p:nvSpPr>
          <p:spPr>
            <a:xfrm rot="12191392">
              <a:off x="909001" y="5629576"/>
              <a:ext cx="741570" cy="296194"/>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ctangle 17"/>
            <p:cNvSpPr/>
            <p:nvPr/>
          </p:nvSpPr>
          <p:spPr>
            <a:xfrm>
              <a:off x="1465499" y="5804380"/>
              <a:ext cx="1572007" cy="35579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solidFill>
                </a:rPr>
                <a:t>Hyalite Creek</a:t>
              </a:r>
            </a:p>
          </p:txBody>
        </p:sp>
      </p:grpSp>
      <p:grpSp>
        <p:nvGrpSpPr>
          <p:cNvPr id="14" name="Group 13"/>
          <p:cNvGrpSpPr/>
          <p:nvPr/>
        </p:nvGrpSpPr>
        <p:grpSpPr>
          <a:xfrm>
            <a:off x="7026581" y="3664492"/>
            <a:ext cx="2800457" cy="567703"/>
            <a:chOff x="2905745" y="4945611"/>
            <a:chExt cx="2800457" cy="567703"/>
          </a:xfrm>
        </p:grpSpPr>
        <p:sp>
          <p:nvSpPr>
            <p:cNvPr id="15" name="Right Arrow 14"/>
            <p:cNvSpPr/>
            <p:nvPr/>
          </p:nvSpPr>
          <p:spPr>
            <a:xfrm rot="10965579">
              <a:off x="2905745" y="5003046"/>
              <a:ext cx="1193153" cy="406761"/>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15"/>
            <p:cNvSpPr/>
            <p:nvPr/>
          </p:nvSpPr>
          <p:spPr>
            <a:xfrm>
              <a:off x="3709100" y="4945611"/>
              <a:ext cx="1997102" cy="56770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solidFill>
                </a:rPr>
                <a:t>Hyalite Creek Watershed</a:t>
              </a:r>
            </a:p>
          </p:txBody>
        </p:sp>
      </p:grpSp>
      <p:grpSp>
        <p:nvGrpSpPr>
          <p:cNvPr id="29" name="Group 28"/>
          <p:cNvGrpSpPr/>
          <p:nvPr/>
        </p:nvGrpSpPr>
        <p:grpSpPr>
          <a:xfrm>
            <a:off x="5029293" y="4772263"/>
            <a:ext cx="2076310" cy="958894"/>
            <a:chOff x="5029293" y="4772263"/>
            <a:chExt cx="2076310" cy="958894"/>
          </a:xfrm>
        </p:grpSpPr>
        <p:sp>
          <p:nvSpPr>
            <p:cNvPr id="27" name="Down Arrow 26"/>
            <p:cNvSpPr/>
            <p:nvPr/>
          </p:nvSpPr>
          <p:spPr>
            <a:xfrm rot="871857">
              <a:off x="5029293" y="4772263"/>
              <a:ext cx="588874" cy="79573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Q</a:t>
              </a:r>
            </a:p>
          </p:txBody>
        </p:sp>
        <p:sp>
          <p:nvSpPr>
            <p:cNvPr id="28" name="Down Arrow 27"/>
            <p:cNvSpPr/>
            <p:nvPr/>
          </p:nvSpPr>
          <p:spPr>
            <a:xfrm rot="871857">
              <a:off x="6516729" y="4935422"/>
              <a:ext cx="588874" cy="79573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Q</a:t>
              </a:r>
            </a:p>
          </p:txBody>
        </p:sp>
      </p:grpSp>
      <p:grpSp>
        <p:nvGrpSpPr>
          <p:cNvPr id="36" name="Group 35"/>
          <p:cNvGrpSpPr/>
          <p:nvPr/>
        </p:nvGrpSpPr>
        <p:grpSpPr>
          <a:xfrm>
            <a:off x="4315226" y="2375754"/>
            <a:ext cx="2719331" cy="2734489"/>
            <a:chOff x="4315226" y="2375754"/>
            <a:chExt cx="2719331" cy="2734489"/>
          </a:xfrm>
        </p:grpSpPr>
        <p:sp>
          <p:nvSpPr>
            <p:cNvPr id="30" name="Oval 29"/>
            <p:cNvSpPr/>
            <p:nvPr/>
          </p:nvSpPr>
          <p:spPr>
            <a:xfrm>
              <a:off x="4315226" y="2817001"/>
              <a:ext cx="1129889" cy="1257887"/>
            </a:xfrm>
            <a:prstGeom prst="ellipse">
              <a:avLst/>
            </a:prstGeom>
            <a:solidFill>
              <a:schemeClr val="bg1"/>
            </a:solidFill>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a:t>
              </a:r>
            </a:p>
          </p:txBody>
        </p:sp>
        <p:sp>
          <p:nvSpPr>
            <p:cNvPr id="31" name="Oval 30"/>
            <p:cNvSpPr/>
            <p:nvPr/>
          </p:nvSpPr>
          <p:spPr>
            <a:xfrm>
              <a:off x="5904668" y="2375754"/>
              <a:ext cx="1129889" cy="1257887"/>
            </a:xfrm>
            <a:prstGeom prst="ellipse">
              <a:avLst/>
            </a:prstGeom>
            <a:solidFill>
              <a:schemeClr val="bg1"/>
            </a:solidFill>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a:t>
              </a:r>
            </a:p>
          </p:txBody>
        </p:sp>
        <p:cxnSp>
          <p:nvCxnSpPr>
            <p:cNvPr id="33" name="Straight Arrow Connector 32"/>
            <p:cNvCxnSpPr/>
            <p:nvPr/>
          </p:nvCxnSpPr>
          <p:spPr>
            <a:xfrm>
              <a:off x="4900169" y="3728663"/>
              <a:ext cx="430908" cy="119379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521332" y="3262199"/>
              <a:ext cx="289834" cy="184804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Oval 2"/>
          <p:cNvSpPr/>
          <p:nvPr/>
        </p:nvSpPr>
        <p:spPr>
          <a:xfrm rot="20622846">
            <a:off x="4806334" y="3065522"/>
            <a:ext cx="606829" cy="241828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21136895">
            <a:off x="6318727" y="2540332"/>
            <a:ext cx="682880" cy="323786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20580973">
            <a:off x="3823150" y="2119357"/>
            <a:ext cx="2249451" cy="371297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465939" y="1257709"/>
            <a:ext cx="2416942" cy="470577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838200" y="386915"/>
            <a:ext cx="10515600" cy="69930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Watershed causality</a:t>
            </a:r>
          </a:p>
        </p:txBody>
      </p:sp>
      <p:sp>
        <p:nvSpPr>
          <p:cNvPr id="40" name="Rectangle 39"/>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18</a:t>
            </a:r>
          </a:p>
        </p:txBody>
      </p:sp>
    </p:spTree>
    <p:extLst>
      <p:ext uri="{BB962C8B-B14F-4D97-AF65-F5344CB8AC3E}">
        <p14:creationId xmlns:p14="http://schemas.microsoft.com/office/powerpoint/2010/main" val="367255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7"/>
                                        </p:tgtEl>
                                      </p:cBhvr>
                                    </p:animEffect>
                                    <p:set>
                                      <p:cBhvr>
                                        <p:cTn id="10" dur="1" fill="hold">
                                          <p:stCondLst>
                                            <p:cond delay="499"/>
                                          </p:stCondLst>
                                        </p:cTn>
                                        <p:tgtEl>
                                          <p:spTgt spid="37"/>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animBg="1"/>
      <p:bldP spid="37" grpId="0" animBg="1"/>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99306"/>
          </a:xfrm>
        </p:spPr>
        <p:txBody>
          <a:bodyPr>
            <a:normAutofit/>
          </a:bodyPr>
          <a:lstStyle/>
          <a:p>
            <a:r>
              <a:rPr lang="en-US" sz="3600" dirty="0"/>
              <a:t>Stream flow measurement and hydrographs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1098936"/>
            <a:ext cx="9144000" cy="5720832"/>
          </a:xfrm>
          <a:prstGeom prst="rect">
            <a:avLst/>
          </a:prstGeom>
        </p:spPr>
      </p:pic>
      <p:grpSp>
        <p:nvGrpSpPr>
          <p:cNvPr id="5" name="Group 4"/>
          <p:cNvGrpSpPr/>
          <p:nvPr/>
        </p:nvGrpSpPr>
        <p:grpSpPr>
          <a:xfrm>
            <a:off x="3164833" y="6130789"/>
            <a:ext cx="1495657" cy="667968"/>
            <a:chOff x="3115672" y="5198148"/>
            <a:chExt cx="1495657" cy="667968"/>
          </a:xfrm>
        </p:grpSpPr>
        <p:sp>
          <p:nvSpPr>
            <p:cNvPr id="25" name="Right Arrow 24"/>
            <p:cNvSpPr/>
            <p:nvPr/>
          </p:nvSpPr>
          <p:spPr>
            <a:xfrm rot="7279286">
              <a:off x="3519164" y="5491406"/>
              <a:ext cx="453226" cy="296194"/>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Rectangle 25"/>
            <p:cNvSpPr/>
            <p:nvPr/>
          </p:nvSpPr>
          <p:spPr>
            <a:xfrm>
              <a:off x="3115672" y="5198148"/>
              <a:ext cx="1495657" cy="34156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solidFill>
                </a:rPr>
                <a:t>Bozeman</a:t>
              </a:r>
            </a:p>
          </p:txBody>
        </p:sp>
      </p:grpSp>
      <p:sp>
        <p:nvSpPr>
          <p:cNvPr id="6" name="Rectangle 5"/>
          <p:cNvSpPr/>
          <p:nvPr/>
        </p:nvSpPr>
        <p:spPr>
          <a:xfrm>
            <a:off x="7565246" y="1271525"/>
            <a:ext cx="1670481" cy="34156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solidFill>
              </a:rPr>
              <a:t>Gallatin Range</a:t>
            </a:r>
          </a:p>
        </p:txBody>
      </p:sp>
      <p:grpSp>
        <p:nvGrpSpPr>
          <p:cNvPr id="7" name="Group 6"/>
          <p:cNvGrpSpPr/>
          <p:nvPr/>
        </p:nvGrpSpPr>
        <p:grpSpPr>
          <a:xfrm>
            <a:off x="7641692" y="2617046"/>
            <a:ext cx="2550058" cy="370736"/>
            <a:chOff x="2229957" y="5208655"/>
            <a:chExt cx="2550058" cy="370736"/>
          </a:xfrm>
        </p:grpSpPr>
        <p:sp>
          <p:nvSpPr>
            <p:cNvPr id="23" name="Right Arrow 22"/>
            <p:cNvSpPr/>
            <p:nvPr/>
          </p:nvSpPr>
          <p:spPr>
            <a:xfrm rot="11892259">
              <a:off x="2229957" y="5208655"/>
              <a:ext cx="1019220" cy="155803"/>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23"/>
            <p:cNvSpPr/>
            <p:nvPr/>
          </p:nvSpPr>
          <p:spPr>
            <a:xfrm>
              <a:off x="3125197" y="5237829"/>
              <a:ext cx="1654818" cy="34156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solidFill>
                </a:rPr>
                <a:t>Mt. Blackmore</a:t>
              </a:r>
            </a:p>
          </p:txBody>
        </p:sp>
      </p:grpSp>
      <p:grpSp>
        <p:nvGrpSpPr>
          <p:cNvPr id="8" name="Group 7"/>
          <p:cNvGrpSpPr/>
          <p:nvPr/>
        </p:nvGrpSpPr>
        <p:grpSpPr>
          <a:xfrm>
            <a:off x="2187222" y="5430288"/>
            <a:ext cx="3003186" cy="567703"/>
            <a:chOff x="3250866" y="4896465"/>
            <a:chExt cx="3003186" cy="567703"/>
          </a:xfrm>
        </p:grpSpPr>
        <p:sp>
          <p:nvSpPr>
            <p:cNvPr id="21" name="Right Arrow 20"/>
            <p:cNvSpPr/>
            <p:nvPr/>
          </p:nvSpPr>
          <p:spPr>
            <a:xfrm rot="20848743">
              <a:off x="5060899" y="5007655"/>
              <a:ext cx="1193153" cy="296194"/>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Rectangle 21"/>
            <p:cNvSpPr/>
            <p:nvPr/>
          </p:nvSpPr>
          <p:spPr>
            <a:xfrm>
              <a:off x="3250866" y="4896465"/>
              <a:ext cx="1997102" cy="56770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solidFill>
                </a:rPr>
                <a:t>Bozeman (Sourdough) Creek</a:t>
              </a:r>
            </a:p>
          </p:txBody>
        </p:sp>
      </p:grpSp>
      <p:sp>
        <p:nvSpPr>
          <p:cNvPr id="9" name="Freeform 8"/>
          <p:cNvSpPr/>
          <p:nvPr/>
        </p:nvSpPr>
        <p:spPr>
          <a:xfrm>
            <a:off x="3731006" y="2260380"/>
            <a:ext cx="2257126" cy="3302246"/>
          </a:xfrm>
          <a:custGeom>
            <a:avLst/>
            <a:gdLst>
              <a:gd name="connsiteX0" fmla="*/ 1469644 w 2257126"/>
              <a:gd name="connsiteY0" fmla="*/ 3289388 h 3302246"/>
              <a:gd name="connsiteX1" fmla="*/ 1348994 w 2257126"/>
              <a:gd name="connsiteY1" fmla="*/ 3244938 h 3302246"/>
              <a:gd name="connsiteX2" fmla="*/ 1177544 w 2257126"/>
              <a:gd name="connsiteY2" fmla="*/ 3111588 h 3302246"/>
              <a:gd name="connsiteX3" fmla="*/ 1114044 w 2257126"/>
              <a:gd name="connsiteY3" fmla="*/ 2990938 h 3302246"/>
              <a:gd name="connsiteX4" fmla="*/ 1114044 w 2257126"/>
              <a:gd name="connsiteY4" fmla="*/ 2813138 h 3302246"/>
              <a:gd name="connsiteX5" fmla="*/ 1075944 w 2257126"/>
              <a:gd name="connsiteY5" fmla="*/ 2641688 h 3302246"/>
              <a:gd name="connsiteX6" fmla="*/ 1133094 w 2257126"/>
              <a:gd name="connsiteY6" fmla="*/ 2540088 h 3302246"/>
              <a:gd name="connsiteX7" fmla="*/ 1126744 w 2257126"/>
              <a:gd name="connsiteY7" fmla="*/ 2451188 h 3302246"/>
              <a:gd name="connsiteX8" fmla="*/ 1025144 w 2257126"/>
              <a:gd name="connsiteY8" fmla="*/ 2432138 h 3302246"/>
              <a:gd name="connsiteX9" fmla="*/ 898144 w 2257126"/>
              <a:gd name="connsiteY9" fmla="*/ 2355938 h 3302246"/>
              <a:gd name="connsiteX10" fmla="*/ 828294 w 2257126"/>
              <a:gd name="connsiteY10" fmla="*/ 2330538 h 3302246"/>
              <a:gd name="connsiteX11" fmla="*/ 790194 w 2257126"/>
              <a:gd name="connsiteY11" fmla="*/ 2222588 h 3302246"/>
              <a:gd name="connsiteX12" fmla="*/ 771144 w 2257126"/>
              <a:gd name="connsiteY12" fmla="*/ 2171788 h 3302246"/>
              <a:gd name="connsiteX13" fmla="*/ 764794 w 2257126"/>
              <a:gd name="connsiteY13" fmla="*/ 2076538 h 3302246"/>
              <a:gd name="connsiteX14" fmla="*/ 694944 w 2257126"/>
              <a:gd name="connsiteY14" fmla="*/ 2000338 h 3302246"/>
              <a:gd name="connsiteX15" fmla="*/ 625094 w 2257126"/>
              <a:gd name="connsiteY15" fmla="*/ 1962238 h 3302246"/>
              <a:gd name="connsiteX16" fmla="*/ 593344 w 2257126"/>
              <a:gd name="connsiteY16" fmla="*/ 1936838 h 3302246"/>
              <a:gd name="connsiteX17" fmla="*/ 529844 w 2257126"/>
              <a:gd name="connsiteY17" fmla="*/ 1917788 h 3302246"/>
              <a:gd name="connsiteX18" fmla="*/ 529844 w 2257126"/>
              <a:gd name="connsiteY18" fmla="*/ 1828888 h 3302246"/>
              <a:gd name="connsiteX19" fmla="*/ 586994 w 2257126"/>
              <a:gd name="connsiteY19" fmla="*/ 1720938 h 3302246"/>
              <a:gd name="connsiteX20" fmla="*/ 618744 w 2257126"/>
              <a:gd name="connsiteY20" fmla="*/ 1632038 h 3302246"/>
              <a:gd name="connsiteX21" fmla="*/ 631444 w 2257126"/>
              <a:gd name="connsiteY21" fmla="*/ 1562188 h 3302246"/>
              <a:gd name="connsiteX22" fmla="*/ 567944 w 2257126"/>
              <a:gd name="connsiteY22" fmla="*/ 1530438 h 3302246"/>
              <a:gd name="connsiteX23" fmla="*/ 536194 w 2257126"/>
              <a:gd name="connsiteY23" fmla="*/ 1447888 h 3302246"/>
              <a:gd name="connsiteX24" fmla="*/ 523494 w 2257126"/>
              <a:gd name="connsiteY24" fmla="*/ 1422488 h 3302246"/>
              <a:gd name="connsiteX25" fmla="*/ 472694 w 2257126"/>
              <a:gd name="connsiteY25" fmla="*/ 1371688 h 3302246"/>
              <a:gd name="connsiteX26" fmla="*/ 371094 w 2257126"/>
              <a:gd name="connsiteY26" fmla="*/ 1378038 h 3302246"/>
              <a:gd name="connsiteX27" fmla="*/ 326644 w 2257126"/>
              <a:gd name="connsiteY27" fmla="*/ 1390738 h 3302246"/>
              <a:gd name="connsiteX28" fmla="*/ 263144 w 2257126"/>
              <a:gd name="connsiteY28" fmla="*/ 1384388 h 3302246"/>
              <a:gd name="connsiteX29" fmla="*/ 148844 w 2257126"/>
              <a:gd name="connsiteY29" fmla="*/ 1358988 h 3302246"/>
              <a:gd name="connsiteX30" fmla="*/ 123444 w 2257126"/>
              <a:gd name="connsiteY30" fmla="*/ 1320888 h 3302246"/>
              <a:gd name="connsiteX31" fmla="*/ 91694 w 2257126"/>
              <a:gd name="connsiteY31" fmla="*/ 1244688 h 3302246"/>
              <a:gd name="connsiteX32" fmla="*/ 2794 w 2257126"/>
              <a:gd name="connsiteY32" fmla="*/ 1187538 h 3302246"/>
              <a:gd name="connsiteX33" fmla="*/ 34544 w 2257126"/>
              <a:gd name="connsiteY33" fmla="*/ 1117688 h 3302246"/>
              <a:gd name="connsiteX34" fmla="*/ 155194 w 2257126"/>
              <a:gd name="connsiteY34" fmla="*/ 971638 h 3302246"/>
              <a:gd name="connsiteX35" fmla="*/ 174244 w 2257126"/>
              <a:gd name="connsiteY35" fmla="*/ 844638 h 3302246"/>
              <a:gd name="connsiteX36" fmla="*/ 231394 w 2257126"/>
              <a:gd name="connsiteY36" fmla="*/ 787488 h 3302246"/>
              <a:gd name="connsiteX37" fmla="*/ 263144 w 2257126"/>
              <a:gd name="connsiteY37" fmla="*/ 673188 h 3302246"/>
              <a:gd name="connsiteX38" fmla="*/ 294894 w 2257126"/>
              <a:gd name="connsiteY38" fmla="*/ 616038 h 3302246"/>
              <a:gd name="connsiteX39" fmla="*/ 402844 w 2257126"/>
              <a:gd name="connsiteY39" fmla="*/ 539838 h 3302246"/>
              <a:gd name="connsiteX40" fmla="*/ 453644 w 2257126"/>
              <a:gd name="connsiteY40" fmla="*/ 476338 h 3302246"/>
              <a:gd name="connsiteX41" fmla="*/ 529844 w 2257126"/>
              <a:gd name="connsiteY41" fmla="*/ 457288 h 3302246"/>
              <a:gd name="connsiteX42" fmla="*/ 752094 w 2257126"/>
              <a:gd name="connsiteY42" fmla="*/ 323938 h 3302246"/>
              <a:gd name="connsiteX43" fmla="*/ 860044 w 2257126"/>
              <a:gd name="connsiteY43" fmla="*/ 273138 h 3302246"/>
              <a:gd name="connsiteX44" fmla="*/ 1082294 w 2257126"/>
              <a:gd name="connsiteY44" fmla="*/ 171538 h 3302246"/>
              <a:gd name="connsiteX45" fmla="*/ 1196594 w 2257126"/>
              <a:gd name="connsiteY45" fmla="*/ 127088 h 3302246"/>
              <a:gd name="connsiteX46" fmla="*/ 1317244 w 2257126"/>
              <a:gd name="connsiteY46" fmla="*/ 88988 h 3302246"/>
              <a:gd name="connsiteX47" fmla="*/ 1507744 w 2257126"/>
              <a:gd name="connsiteY47" fmla="*/ 44538 h 3302246"/>
              <a:gd name="connsiteX48" fmla="*/ 1545844 w 2257126"/>
              <a:gd name="connsiteY48" fmla="*/ 25488 h 3302246"/>
              <a:gd name="connsiteX49" fmla="*/ 1596644 w 2257126"/>
              <a:gd name="connsiteY49" fmla="*/ 44538 h 3302246"/>
              <a:gd name="connsiteX50" fmla="*/ 1685544 w 2257126"/>
              <a:gd name="connsiteY50" fmla="*/ 38188 h 3302246"/>
              <a:gd name="connsiteX51" fmla="*/ 1736344 w 2257126"/>
              <a:gd name="connsiteY51" fmla="*/ 31838 h 3302246"/>
              <a:gd name="connsiteX52" fmla="*/ 1945894 w 2257126"/>
              <a:gd name="connsiteY52" fmla="*/ 88 h 3302246"/>
              <a:gd name="connsiteX53" fmla="*/ 2015744 w 2257126"/>
              <a:gd name="connsiteY53" fmla="*/ 25488 h 3302246"/>
              <a:gd name="connsiteX54" fmla="*/ 2079244 w 2257126"/>
              <a:gd name="connsiteY54" fmla="*/ 108038 h 3302246"/>
              <a:gd name="connsiteX55" fmla="*/ 2085594 w 2257126"/>
              <a:gd name="connsiteY55" fmla="*/ 171538 h 3302246"/>
              <a:gd name="connsiteX56" fmla="*/ 2015744 w 2257126"/>
              <a:gd name="connsiteY56" fmla="*/ 292188 h 3302246"/>
              <a:gd name="connsiteX57" fmla="*/ 1939544 w 2257126"/>
              <a:gd name="connsiteY57" fmla="*/ 362038 h 3302246"/>
              <a:gd name="connsiteX58" fmla="*/ 1907794 w 2257126"/>
              <a:gd name="connsiteY58" fmla="*/ 412838 h 3302246"/>
              <a:gd name="connsiteX59" fmla="*/ 1876044 w 2257126"/>
              <a:gd name="connsiteY59" fmla="*/ 463638 h 3302246"/>
              <a:gd name="connsiteX60" fmla="*/ 1876044 w 2257126"/>
              <a:gd name="connsiteY60" fmla="*/ 463638 h 3302246"/>
              <a:gd name="connsiteX61" fmla="*/ 1799844 w 2257126"/>
              <a:gd name="connsiteY61" fmla="*/ 514438 h 3302246"/>
              <a:gd name="connsiteX62" fmla="*/ 1736344 w 2257126"/>
              <a:gd name="connsiteY62" fmla="*/ 552538 h 3302246"/>
              <a:gd name="connsiteX63" fmla="*/ 1672844 w 2257126"/>
              <a:gd name="connsiteY63" fmla="*/ 622388 h 3302246"/>
              <a:gd name="connsiteX64" fmla="*/ 1628394 w 2257126"/>
              <a:gd name="connsiteY64" fmla="*/ 692238 h 3302246"/>
              <a:gd name="connsiteX65" fmla="*/ 1615694 w 2257126"/>
              <a:gd name="connsiteY65" fmla="*/ 755738 h 3302246"/>
              <a:gd name="connsiteX66" fmla="*/ 1615694 w 2257126"/>
              <a:gd name="connsiteY66" fmla="*/ 755738 h 3302246"/>
              <a:gd name="connsiteX67" fmla="*/ 1634744 w 2257126"/>
              <a:gd name="connsiteY67" fmla="*/ 850988 h 3302246"/>
              <a:gd name="connsiteX68" fmla="*/ 1717294 w 2257126"/>
              <a:gd name="connsiteY68" fmla="*/ 870038 h 3302246"/>
              <a:gd name="connsiteX69" fmla="*/ 1768094 w 2257126"/>
              <a:gd name="connsiteY69" fmla="*/ 914488 h 3302246"/>
              <a:gd name="connsiteX70" fmla="*/ 1793494 w 2257126"/>
              <a:gd name="connsiteY70" fmla="*/ 977988 h 3302246"/>
              <a:gd name="connsiteX71" fmla="*/ 1793494 w 2257126"/>
              <a:gd name="connsiteY71" fmla="*/ 984338 h 3302246"/>
              <a:gd name="connsiteX72" fmla="*/ 1793494 w 2257126"/>
              <a:gd name="connsiteY72" fmla="*/ 1035138 h 3302246"/>
              <a:gd name="connsiteX73" fmla="*/ 1812544 w 2257126"/>
              <a:gd name="connsiteY73" fmla="*/ 1073238 h 3302246"/>
              <a:gd name="connsiteX74" fmla="*/ 1818894 w 2257126"/>
              <a:gd name="connsiteY74" fmla="*/ 1085938 h 3302246"/>
              <a:gd name="connsiteX75" fmla="*/ 1818894 w 2257126"/>
              <a:gd name="connsiteY75" fmla="*/ 1092288 h 3302246"/>
              <a:gd name="connsiteX76" fmla="*/ 1914144 w 2257126"/>
              <a:gd name="connsiteY76" fmla="*/ 1117688 h 3302246"/>
              <a:gd name="connsiteX77" fmla="*/ 2028444 w 2257126"/>
              <a:gd name="connsiteY77" fmla="*/ 1136738 h 3302246"/>
              <a:gd name="connsiteX78" fmla="*/ 2117344 w 2257126"/>
              <a:gd name="connsiteY78" fmla="*/ 1168488 h 3302246"/>
              <a:gd name="connsiteX79" fmla="*/ 2123694 w 2257126"/>
              <a:gd name="connsiteY79" fmla="*/ 1238338 h 3302246"/>
              <a:gd name="connsiteX80" fmla="*/ 2028444 w 2257126"/>
              <a:gd name="connsiteY80" fmla="*/ 1314538 h 3302246"/>
              <a:gd name="connsiteX81" fmla="*/ 1996694 w 2257126"/>
              <a:gd name="connsiteY81" fmla="*/ 1397088 h 3302246"/>
              <a:gd name="connsiteX82" fmla="*/ 1971294 w 2257126"/>
              <a:gd name="connsiteY82" fmla="*/ 1492338 h 3302246"/>
              <a:gd name="connsiteX83" fmla="*/ 1958594 w 2257126"/>
              <a:gd name="connsiteY83" fmla="*/ 1568538 h 3302246"/>
              <a:gd name="connsiteX84" fmla="*/ 1958594 w 2257126"/>
              <a:gd name="connsiteY84" fmla="*/ 1612988 h 3302246"/>
              <a:gd name="connsiteX85" fmla="*/ 1914144 w 2257126"/>
              <a:gd name="connsiteY85" fmla="*/ 1651088 h 3302246"/>
              <a:gd name="connsiteX86" fmla="*/ 1907794 w 2257126"/>
              <a:gd name="connsiteY86" fmla="*/ 1720938 h 3302246"/>
              <a:gd name="connsiteX87" fmla="*/ 1920494 w 2257126"/>
              <a:gd name="connsiteY87" fmla="*/ 1771738 h 3302246"/>
              <a:gd name="connsiteX88" fmla="*/ 1920494 w 2257126"/>
              <a:gd name="connsiteY88" fmla="*/ 1771738 h 3302246"/>
              <a:gd name="connsiteX89" fmla="*/ 1990344 w 2257126"/>
              <a:gd name="connsiteY89" fmla="*/ 1822538 h 3302246"/>
              <a:gd name="connsiteX90" fmla="*/ 2022094 w 2257126"/>
              <a:gd name="connsiteY90" fmla="*/ 1828888 h 3302246"/>
              <a:gd name="connsiteX91" fmla="*/ 2104644 w 2257126"/>
              <a:gd name="connsiteY91" fmla="*/ 1873338 h 3302246"/>
              <a:gd name="connsiteX92" fmla="*/ 2136394 w 2257126"/>
              <a:gd name="connsiteY92" fmla="*/ 1936838 h 3302246"/>
              <a:gd name="connsiteX93" fmla="*/ 2149094 w 2257126"/>
              <a:gd name="connsiteY93" fmla="*/ 2006688 h 3302246"/>
              <a:gd name="connsiteX94" fmla="*/ 2161794 w 2257126"/>
              <a:gd name="connsiteY94" fmla="*/ 2070188 h 3302246"/>
              <a:gd name="connsiteX95" fmla="*/ 2218944 w 2257126"/>
              <a:gd name="connsiteY95" fmla="*/ 2152738 h 3302246"/>
              <a:gd name="connsiteX96" fmla="*/ 2218944 w 2257126"/>
              <a:gd name="connsiteY96" fmla="*/ 2197188 h 3302246"/>
              <a:gd name="connsiteX97" fmla="*/ 2168144 w 2257126"/>
              <a:gd name="connsiteY97" fmla="*/ 2228938 h 3302246"/>
              <a:gd name="connsiteX98" fmla="*/ 2117344 w 2257126"/>
              <a:gd name="connsiteY98" fmla="*/ 2267038 h 3302246"/>
              <a:gd name="connsiteX99" fmla="*/ 2123694 w 2257126"/>
              <a:gd name="connsiteY99" fmla="*/ 2330538 h 3302246"/>
              <a:gd name="connsiteX100" fmla="*/ 2155444 w 2257126"/>
              <a:gd name="connsiteY100" fmla="*/ 2444838 h 3302246"/>
              <a:gd name="connsiteX101" fmla="*/ 2174494 w 2257126"/>
              <a:gd name="connsiteY101" fmla="*/ 2495638 h 3302246"/>
              <a:gd name="connsiteX102" fmla="*/ 2212594 w 2257126"/>
              <a:gd name="connsiteY102" fmla="*/ 2552788 h 3302246"/>
              <a:gd name="connsiteX103" fmla="*/ 2212594 w 2257126"/>
              <a:gd name="connsiteY103" fmla="*/ 2584538 h 3302246"/>
              <a:gd name="connsiteX104" fmla="*/ 2257044 w 2257126"/>
              <a:gd name="connsiteY104" fmla="*/ 2705188 h 3302246"/>
              <a:gd name="connsiteX105" fmla="*/ 2199894 w 2257126"/>
              <a:gd name="connsiteY105" fmla="*/ 2832188 h 3302246"/>
              <a:gd name="connsiteX106" fmla="*/ 2123694 w 2257126"/>
              <a:gd name="connsiteY106" fmla="*/ 2876638 h 3302246"/>
              <a:gd name="connsiteX107" fmla="*/ 2053844 w 2257126"/>
              <a:gd name="connsiteY107" fmla="*/ 2908388 h 3302246"/>
              <a:gd name="connsiteX108" fmla="*/ 2009394 w 2257126"/>
              <a:gd name="connsiteY108" fmla="*/ 2946488 h 3302246"/>
              <a:gd name="connsiteX109" fmla="*/ 1920494 w 2257126"/>
              <a:gd name="connsiteY109" fmla="*/ 2997288 h 3302246"/>
              <a:gd name="connsiteX110" fmla="*/ 1876044 w 2257126"/>
              <a:gd name="connsiteY110" fmla="*/ 3086188 h 3302246"/>
              <a:gd name="connsiteX111" fmla="*/ 1831594 w 2257126"/>
              <a:gd name="connsiteY111" fmla="*/ 3238588 h 3302246"/>
              <a:gd name="connsiteX112" fmla="*/ 1691894 w 2257126"/>
              <a:gd name="connsiteY112" fmla="*/ 3283038 h 3302246"/>
              <a:gd name="connsiteX113" fmla="*/ 1526794 w 2257126"/>
              <a:gd name="connsiteY113" fmla="*/ 3302088 h 3302246"/>
              <a:gd name="connsiteX114" fmla="*/ 1469644 w 2257126"/>
              <a:gd name="connsiteY114" fmla="*/ 3289388 h 33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257126" h="3302246">
                <a:moveTo>
                  <a:pt x="1469644" y="3289388"/>
                </a:moveTo>
                <a:cubicBezTo>
                  <a:pt x="1440011" y="3279863"/>
                  <a:pt x="1397677" y="3274571"/>
                  <a:pt x="1348994" y="3244938"/>
                </a:cubicBezTo>
                <a:cubicBezTo>
                  <a:pt x="1300311" y="3215305"/>
                  <a:pt x="1216702" y="3153921"/>
                  <a:pt x="1177544" y="3111588"/>
                </a:cubicBezTo>
                <a:cubicBezTo>
                  <a:pt x="1138386" y="3069255"/>
                  <a:pt x="1124627" y="3040680"/>
                  <a:pt x="1114044" y="2990938"/>
                </a:cubicBezTo>
                <a:cubicBezTo>
                  <a:pt x="1103461" y="2941196"/>
                  <a:pt x="1120394" y="2871346"/>
                  <a:pt x="1114044" y="2813138"/>
                </a:cubicBezTo>
                <a:cubicBezTo>
                  <a:pt x="1107694" y="2754930"/>
                  <a:pt x="1072769" y="2687196"/>
                  <a:pt x="1075944" y="2641688"/>
                </a:cubicBezTo>
                <a:cubicBezTo>
                  <a:pt x="1079119" y="2596180"/>
                  <a:pt x="1124627" y="2571838"/>
                  <a:pt x="1133094" y="2540088"/>
                </a:cubicBezTo>
                <a:cubicBezTo>
                  <a:pt x="1141561" y="2508338"/>
                  <a:pt x="1144736" y="2469180"/>
                  <a:pt x="1126744" y="2451188"/>
                </a:cubicBezTo>
                <a:cubicBezTo>
                  <a:pt x="1108752" y="2433196"/>
                  <a:pt x="1063244" y="2448013"/>
                  <a:pt x="1025144" y="2432138"/>
                </a:cubicBezTo>
                <a:cubicBezTo>
                  <a:pt x="987044" y="2416263"/>
                  <a:pt x="930952" y="2372871"/>
                  <a:pt x="898144" y="2355938"/>
                </a:cubicBezTo>
                <a:cubicBezTo>
                  <a:pt x="865336" y="2339005"/>
                  <a:pt x="846286" y="2352763"/>
                  <a:pt x="828294" y="2330538"/>
                </a:cubicBezTo>
                <a:cubicBezTo>
                  <a:pt x="810302" y="2308313"/>
                  <a:pt x="799719" y="2249046"/>
                  <a:pt x="790194" y="2222588"/>
                </a:cubicBezTo>
                <a:cubicBezTo>
                  <a:pt x="780669" y="2196130"/>
                  <a:pt x="775377" y="2196130"/>
                  <a:pt x="771144" y="2171788"/>
                </a:cubicBezTo>
                <a:cubicBezTo>
                  <a:pt x="766911" y="2147446"/>
                  <a:pt x="777494" y="2105113"/>
                  <a:pt x="764794" y="2076538"/>
                </a:cubicBezTo>
                <a:cubicBezTo>
                  <a:pt x="752094" y="2047963"/>
                  <a:pt x="718227" y="2019388"/>
                  <a:pt x="694944" y="2000338"/>
                </a:cubicBezTo>
                <a:cubicBezTo>
                  <a:pt x="671661" y="1981288"/>
                  <a:pt x="642027" y="1972821"/>
                  <a:pt x="625094" y="1962238"/>
                </a:cubicBezTo>
                <a:cubicBezTo>
                  <a:pt x="608161" y="1951655"/>
                  <a:pt x="609219" y="1944246"/>
                  <a:pt x="593344" y="1936838"/>
                </a:cubicBezTo>
                <a:cubicBezTo>
                  <a:pt x="577469" y="1929430"/>
                  <a:pt x="540427" y="1935780"/>
                  <a:pt x="529844" y="1917788"/>
                </a:cubicBezTo>
                <a:cubicBezTo>
                  <a:pt x="519261" y="1899796"/>
                  <a:pt x="520319" y="1861696"/>
                  <a:pt x="529844" y="1828888"/>
                </a:cubicBezTo>
                <a:cubicBezTo>
                  <a:pt x="539369" y="1796080"/>
                  <a:pt x="572177" y="1753746"/>
                  <a:pt x="586994" y="1720938"/>
                </a:cubicBezTo>
                <a:cubicBezTo>
                  <a:pt x="601811" y="1688130"/>
                  <a:pt x="611336" y="1658496"/>
                  <a:pt x="618744" y="1632038"/>
                </a:cubicBezTo>
                <a:cubicBezTo>
                  <a:pt x="626152" y="1605580"/>
                  <a:pt x="639911" y="1579121"/>
                  <a:pt x="631444" y="1562188"/>
                </a:cubicBezTo>
                <a:cubicBezTo>
                  <a:pt x="622977" y="1545255"/>
                  <a:pt x="583819" y="1549488"/>
                  <a:pt x="567944" y="1530438"/>
                </a:cubicBezTo>
                <a:cubicBezTo>
                  <a:pt x="552069" y="1511388"/>
                  <a:pt x="543602" y="1465880"/>
                  <a:pt x="536194" y="1447888"/>
                </a:cubicBezTo>
                <a:cubicBezTo>
                  <a:pt x="528786" y="1429896"/>
                  <a:pt x="534077" y="1435188"/>
                  <a:pt x="523494" y="1422488"/>
                </a:cubicBezTo>
                <a:cubicBezTo>
                  <a:pt x="512911" y="1409788"/>
                  <a:pt x="498094" y="1379096"/>
                  <a:pt x="472694" y="1371688"/>
                </a:cubicBezTo>
                <a:cubicBezTo>
                  <a:pt x="447294" y="1364280"/>
                  <a:pt x="395436" y="1374863"/>
                  <a:pt x="371094" y="1378038"/>
                </a:cubicBezTo>
                <a:cubicBezTo>
                  <a:pt x="346752" y="1381213"/>
                  <a:pt x="344635" y="1389680"/>
                  <a:pt x="326644" y="1390738"/>
                </a:cubicBezTo>
                <a:cubicBezTo>
                  <a:pt x="308653" y="1391796"/>
                  <a:pt x="292777" y="1389680"/>
                  <a:pt x="263144" y="1384388"/>
                </a:cubicBezTo>
                <a:cubicBezTo>
                  <a:pt x="233511" y="1379096"/>
                  <a:pt x="172127" y="1369571"/>
                  <a:pt x="148844" y="1358988"/>
                </a:cubicBezTo>
                <a:cubicBezTo>
                  <a:pt x="125561" y="1348405"/>
                  <a:pt x="132969" y="1339938"/>
                  <a:pt x="123444" y="1320888"/>
                </a:cubicBezTo>
                <a:cubicBezTo>
                  <a:pt x="113919" y="1301838"/>
                  <a:pt x="111802" y="1266913"/>
                  <a:pt x="91694" y="1244688"/>
                </a:cubicBezTo>
                <a:cubicBezTo>
                  <a:pt x="71586" y="1222463"/>
                  <a:pt x="12319" y="1208705"/>
                  <a:pt x="2794" y="1187538"/>
                </a:cubicBezTo>
                <a:cubicBezTo>
                  <a:pt x="-6731" y="1166371"/>
                  <a:pt x="9144" y="1153671"/>
                  <a:pt x="34544" y="1117688"/>
                </a:cubicBezTo>
                <a:cubicBezTo>
                  <a:pt x="59944" y="1081705"/>
                  <a:pt x="131911" y="1017146"/>
                  <a:pt x="155194" y="971638"/>
                </a:cubicBezTo>
                <a:cubicBezTo>
                  <a:pt x="178477" y="926130"/>
                  <a:pt x="161544" y="875330"/>
                  <a:pt x="174244" y="844638"/>
                </a:cubicBezTo>
                <a:cubicBezTo>
                  <a:pt x="186944" y="813946"/>
                  <a:pt x="216577" y="816063"/>
                  <a:pt x="231394" y="787488"/>
                </a:cubicBezTo>
                <a:cubicBezTo>
                  <a:pt x="246211" y="758913"/>
                  <a:pt x="252561" y="701763"/>
                  <a:pt x="263144" y="673188"/>
                </a:cubicBezTo>
                <a:cubicBezTo>
                  <a:pt x="273727" y="644613"/>
                  <a:pt x="271611" y="638263"/>
                  <a:pt x="294894" y="616038"/>
                </a:cubicBezTo>
                <a:cubicBezTo>
                  <a:pt x="318177" y="593813"/>
                  <a:pt x="376386" y="563121"/>
                  <a:pt x="402844" y="539838"/>
                </a:cubicBezTo>
                <a:cubicBezTo>
                  <a:pt x="429302" y="516555"/>
                  <a:pt x="432477" y="490096"/>
                  <a:pt x="453644" y="476338"/>
                </a:cubicBezTo>
                <a:cubicBezTo>
                  <a:pt x="474811" y="462580"/>
                  <a:pt x="480102" y="482688"/>
                  <a:pt x="529844" y="457288"/>
                </a:cubicBezTo>
                <a:cubicBezTo>
                  <a:pt x="579586" y="431888"/>
                  <a:pt x="697061" y="354630"/>
                  <a:pt x="752094" y="323938"/>
                </a:cubicBezTo>
                <a:cubicBezTo>
                  <a:pt x="807127" y="293246"/>
                  <a:pt x="860044" y="273138"/>
                  <a:pt x="860044" y="273138"/>
                </a:cubicBezTo>
                <a:lnTo>
                  <a:pt x="1082294" y="171538"/>
                </a:lnTo>
                <a:cubicBezTo>
                  <a:pt x="1138386" y="147196"/>
                  <a:pt x="1157436" y="140846"/>
                  <a:pt x="1196594" y="127088"/>
                </a:cubicBezTo>
                <a:cubicBezTo>
                  <a:pt x="1235752" y="113330"/>
                  <a:pt x="1265386" y="102746"/>
                  <a:pt x="1317244" y="88988"/>
                </a:cubicBezTo>
                <a:cubicBezTo>
                  <a:pt x="1369102" y="75230"/>
                  <a:pt x="1469644" y="55121"/>
                  <a:pt x="1507744" y="44538"/>
                </a:cubicBezTo>
                <a:cubicBezTo>
                  <a:pt x="1545844" y="33955"/>
                  <a:pt x="1531027" y="25488"/>
                  <a:pt x="1545844" y="25488"/>
                </a:cubicBezTo>
                <a:cubicBezTo>
                  <a:pt x="1560661" y="25488"/>
                  <a:pt x="1573361" y="42421"/>
                  <a:pt x="1596644" y="44538"/>
                </a:cubicBezTo>
                <a:cubicBezTo>
                  <a:pt x="1619927" y="46655"/>
                  <a:pt x="1662261" y="40305"/>
                  <a:pt x="1685544" y="38188"/>
                </a:cubicBezTo>
                <a:cubicBezTo>
                  <a:pt x="1708827" y="36071"/>
                  <a:pt x="1736344" y="31838"/>
                  <a:pt x="1736344" y="31838"/>
                </a:cubicBezTo>
                <a:cubicBezTo>
                  <a:pt x="1779736" y="25488"/>
                  <a:pt x="1899327" y="1146"/>
                  <a:pt x="1945894" y="88"/>
                </a:cubicBezTo>
                <a:cubicBezTo>
                  <a:pt x="1992461" y="-970"/>
                  <a:pt x="1993519" y="7496"/>
                  <a:pt x="2015744" y="25488"/>
                </a:cubicBezTo>
                <a:cubicBezTo>
                  <a:pt x="2037969" y="43480"/>
                  <a:pt x="2067602" y="83696"/>
                  <a:pt x="2079244" y="108038"/>
                </a:cubicBezTo>
                <a:cubicBezTo>
                  <a:pt x="2090886" y="132380"/>
                  <a:pt x="2096177" y="140846"/>
                  <a:pt x="2085594" y="171538"/>
                </a:cubicBezTo>
                <a:cubicBezTo>
                  <a:pt x="2075011" y="202230"/>
                  <a:pt x="2040086" y="260438"/>
                  <a:pt x="2015744" y="292188"/>
                </a:cubicBezTo>
                <a:cubicBezTo>
                  <a:pt x="1991402" y="323938"/>
                  <a:pt x="1957536" y="341930"/>
                  <a:pt x="1939544" y="362038"/>
                </a:cubicBezTo>
                <a:cubicBezTo>
                  <a:pt x="1921552" y="382146"/>
                  <a:pt x="1907794" y="412838"/>
                  <a:pt x="1907794" y="412838"/>
                </a:cubicBezTo>
                <a:lnTo>
                  <a:pt x="1876044" y="463638"/>
                </a:lnTo>
                <a:lnTo>
                  <a:pt x="1876044" y="463638"/>
                </a:lnTo>
                <a:cubicBezTo>
                  <a:pt x="1863344" y="472105"/>
                  <a:pt x="1823127" y="499621"/>
                  <a:pt x="1799844" y="514438"/>
                </a:cubicBezTo>
                <a:cubicBezTo>
                  <a:pt x="1776561" y="529255"/>
                  <a:pt x="1757511" y="534546"/>
                  <a:pt x="1736344" y="552538"/>
                </a:cubicBezTo>
                <a:cubicBezTo>
                  <a:pt x="1715177" y="570530"/>
                  <a:pt x="1690836" y="599105"/>
                  <a:pt x="1672844" y="622388"/>
                </a:cubicBezTo>
                <a:cubicBezTo>
                  <a:pt x="1654852" y="645671"/>
                  <a:pt x="1637919" y="670013"/>
                  <a:pt x="1628394" y="692238"/>
                </a:cubicBezTo>
                <a:cubicBezTo>
                  <a:pt x="1618869" y="714463"/>
                  <a:pt x="1615694" y="755738"/>
                  <a:pt x="1615694" y="755738"/>
                </a:cubicBezTo>
                <a:lnTo>
                  <a:pt x="1615694" y="755738"/>
                </a:lnTo>
                <a:cubicBezTo>
                  <a:pt x="1618869" y="771613"/>
                  <a:pt x="1617811" y="831938"/>
                  <a:pt x="1634744" y="850988"/>
                </a:cubicBezTo>
                <a:cubicBezTo>
                  <a:pt x="1651677" y="870038"/>
                  <a:pt x="1695069" y="859455"/>
                  <a:pt x="1717294" y="870038"/>
                </a:cubicBezTo>
                <a:cubicBezTo>
                  <a:pt x="1739519" y="880621"/>
                  <a:pt x="1755394" y="896496"/>
                  <a:pt x="1768094" y="914488"/>
                </a:cubicBezTo>
                <a:cubicBezTo>
                  <a:pt x="1780794" y="932480"/>
                  <a:pt x="1789261" y="966346"/>
                  <a:pt x="1793494" y="977988"/>
                </a:cubicBezTo>
                <a:cubicBezTo>
                  <a:pt x="1797727" y="989630"/>
                  <a:pt x="1793494" y="984338"/>
                  <a:pt x="1793494" y="984338"/>
                </a:cubicBezTo>
                <a:cubicBezTo>
                  <a:pt x="1793494" y="993863"/>
                  <a:pt x="1790319" y="1020321"/>
                  <a:pt x="1793494" y="1035138"/>
                </a:cubicBezTo>
                <a:cubicBezTo>
                  <a:pt x="1796669" y="1049955"/>
                  <a:pt x="1812544" y="1073238"/>
                  <a:pt x="1812544" y="1073238"/>
                </a:cubicBezTo>
                <a:cubicBezTo>
                  <a:pt x="1816777" y="1081705"/>
                  <a:pt x="1817836" y="1082763"/>
                  <a:pt x="1818894" y="1085938"/>
                </a:cubicBezTo>
                <a:cubicBezTo>
                  <a:pt x="1819952" y="1089113"/>
                  <a:pt x="1803019" y="1086996"/>
                  <a:pt x="1818894" y="1092288"/>
                </a:cubicBezTo>
                <a:cubicBezTo>
                  <a:pt x="1834769" y="1097580"/>
                  <a:pt x="1879219" y="1110280"/>
                  <a:pt x="1914144" y="1117688"/>
                </a:cubicBezTo>
                <a:cubicBezTo>
                  <a:pt x="1949069" y="1125096"/>
                  <a:pt x="1994577" y="1128271"/>
                  <a:pt x="2028444" y="1136738"/>
                </a:cubicBezTo>
                <a:cubicBezTo>
                  <a:pt x="2062311" y="1145205"/>
                  <a:pt x="2101469" y="1151555"/>
                  <a:pt x="2117344" y="1168488"/>
                </a:cubicBezTo>
                <a:cubicBezTo>
                  <a:pt x="2133219" y="1185421"/>
                  <a:pt x="2138511" y="1213996"/>
                  <a:pt x="2123694" y="1238338"/>
                </a:cubicBezTo>
                <a:cubicBezTo>
                  <a:pt x="2108877" y="1262680"/>
                  <a:pt x="2049611" y="1288080"/>
                  <a:pt x="2028444" y="1314538"/>
                </a:cubicBezTo>
                <a:cubicBezTo>
                  <a:pt x="2007277" y="1340996"/>
                  <a:pt x="2006219" y="1367455"/>
                  <a:pt x="1996694" y="1397088"/>
                </a:cubicBezTo>
                <a:cubicBezTo>
                  <a:pt x="1987169" y="1426721"/>
                  <a:pt x="1977644" y="1463763"/>
                  <a:pt x="1971294" y="1492338"/>
                </a:cubicBezTo>
                <a:cubicBezTo>
                  <a:pt x="1964944" y="1520913"/>
                  <a:pt x="1960711" y="1548430"/>
                  <a:pt x="1958594" y="1568538"/>
                </a:cubicBezTo>
                <a:cubicBezTo>
                  <a:pt x="1956477" y="1588646"/>
                  <a:pt x="1966002" y="1599230"/>
                  <a:pt x="1958594" y="1612988"/>
                </a:cubicBezTo>
                <a:cubicBezTo>
                  <a:pt x="1951186" y="1626746"/>
                  <a:pt x="1922611" y="1633096"/>
                  <a:pt x="1914144" y="1651088"/>
                </a:cubicBezTo>
                <a:cubicBezTo>
                  <a:pt x="1905677" y="1669080"/>
                  <a:pt x="1906736" y="1700830"/>
                  <a:pt x="1907794" y="1720938"/>
                </a:cubicBezTo>
                <a:cubicBezTo>
                  <a:pt x="1908852" y="1741046"/>
                  <a:pt x="1920494" y="1771738"/>
                  <a:pt x="1920494" y="1771738"/>
                </a:cubicBezTo>
                <a:lnTo>
                  <a:pt x="1920494" y="1771738"/>
                </a:lnTo>
                <a:cubicBezTo>
                  <a:pt x="1932136" y="1780205"/>
                  <a:pt x="1973411" y="1813013"/>
                  <a:pt x="1990344" y="1822538"/>
                </a:cubicBezTo>
                <a:cubicBezTo>
                  <a:pt x="2007277" y="1832063"/>
                  <a:pt x="2003044" y="1820421"/>
                  <a:pt x="2022094" y="1828888"/>
                </a:cubicBezTo>
                <a:cubicBezTo>
                  <a:pt x="2041144" y="1837355"/>
                  <a:pt x="2085594" y="1855346"/>
                  <a:pt x="2104644" y="1873338"/>
                </a:cubicBezTo>
                <a:cubicBezTo>
                  <a:pt x="2123694" y="1891330"/>
                  <a:pt x="2128986" y="1914613"/>
                  <a:pt x="2136394" y="1936838"/>
                </a:cubicBezTo>
                <a:cubicBezTo>
                  <a:pt x="2143802" y="1959063"/>
                  <a:pt x="2144861" y="1984463"/>
                  <a:pt x="2149094" y="2006688"/>
                </a:cubicBezTo>
                <a:cubicBezTo>
                  <a:pt x="2153327" y="2028913"/>
                  <a:pt x="2150152" y="2045846"/>
                  <a:pt x="2161794" y="2070188"/>
                </a:cubicBezTo>
                <a:cubicBezTo>
                  <a:pt x="2173436" y="2094530"/>
                  <a:pt x="2209419" y="2131571"/>
                  <a:pt x="2218944" y="2152738"/>
                </a:cubicBezTo>
                <a:cubicBezTo>
                  <a:pt x="2228469" y="2173905"/>
                  <a:pt x="2227411" y="2184488"/>
                  <a:pt x="2218944" y="2197188"/>
                </a:cubicBezTo>
                <a:cubicBezTo>
                  <a:pt x="2210477" y="2209888"/>
                  <a:pt x="2185077" y="2217296"/>
                  <a:pt x="2168144" y="2228938"/>
                </a:cubicBezTo>
                <a:cubicBezTo>
                  <a:pt x="2151211" y="2240580"/>
                  <a:pt x="2124752" y="2250105"/>
                  <a:pt x="2117344" y="2267038"/>
                </a:cubicBezTo>
                <a:cubicBezTo>
                  <a:pt x="2109936" y="2283971"/>
                  <a:pt x="2117344" y="2300905"/>
                  <a:pt x="2123694" y="2330538"/>
                </a:cubicBezTo>
                <a:cubicBezTo>
                  <a:pt x="2130044" y="2360171"/>
                  <a:pt x="2146977" y="2417321"/>
                  <a:pt x="2155444" y="2444838"/>
                </a:cubicBezTo>
                <a:cubicBezTo>
                  <a:pt x="2163911" y="2472355"/>
                  <a:pt x="2164969" y="2477646"/>
                  <a:pt x="2174494" y="2495638"/>
                </a:cubicBezTo>
                <a:cubicBezTo>
                  <a:pt x="2184019" y="2513630"/>
                  <a:pt x="2206244" y="2537971"/>
                  <a:pt x="2212594" y="2552788"/>
                </a:cubicBezTo>
                <a:cubicBezTo>
                  <a:pt x="2218944" y="2567605"/>
                  <a:pt x="2205186" y="2559138"/>
                  <a:pt x="2212594" y="2584538"/>
                </a:cubicBezTo>
                <a:cubicBezTo>
                  <a:pt x="2220002" y="2609938"/>
                  <a:pt x="2259161" y="2663913"/>
                  <a:pt x="2257044" y="2705188"/>
                </a:cubicBezTo>
                <a:cubicBezTo>
                  <a:pt x="2254927" y="2746463"/>
                  <a:pt x="2222119" y="2803613"/>
                  <a:pt x="2199894" y="2832188"/>
                </a:cubicBezTo>
                <a:cubicBezTo>
                  <a:pt x="2177669" y="2860763"/>
                  <a:pt x="2148036" y="2863938"/>
                  <a:pt x="2123694" y="2876638"/>
                </a:cubicBezTo>
                <a:cubicBezTo>
                  <a:pt x="2099352" y="2889338"/>
                  <a:pt x="2072894" y="2896746"/>
                  <a:pt x="2053844" y="2908388"/>
                </a:cubicBezTo>
                <a:cubicBezTo>
                  <a:pt x="2034794" y="2920030"/>
                  <a:pt x="2031619" y="2931671"/>
                  <a:pt x="2009394" y="2946488"/>
                </a:cubicBezTo>
                <a:cubicBezTo>
                  <a:pt x="1987169" y="2961305"/>
                  <a:pt x="1942719" y="2974005"/>
                  <a:pt x="1920494" y="2997288"/>
                </a:cubicBezTo>
                <a:cubicBezTo>
                  <a:pt x="1898269" y="3020571"/>
                  <a:pt x="1890861" y="3045971"/>
                  <a:pt x="1876044" y="3086188"/>
                </a:cubicBezTo>
                <a:cubicBezTo>
                  <a:pt x="1861227" y="3126405"/>
                  <a:pt x="1862286" y="3205780"/>
                  <a:pt x="1831594" y="3238588"/>
                </a:cubicBezTo>
                <a:cubicBezTo>
                  <a:pt x="1800902" y="3271396"/>
                  <a:pt x="1742694" y="3272455"/>
                  <a:pt x="1691894" y="3283038"/>
                </a:cubicBezTo>
                <a:cubicBezTo>
                  <a:pt x="1641094" y="3293621"/>
                  <a:pt x="1567011" y="3301030"/>
                  <a:pt x="1526794" y="3302088"/>
                </a:cubicBezTo>
                <a:cubicBezTo>
                  <a:pt x="1486577" y="3303146"/>
                  <a:pt x="1499277" y="3298913"/>
                  <a:pt x="1469644" y="3289388"/>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 name="Group 9"/>
          <p:cNvGrpSpPr/>
          <p:nvPr/>
        </p:nvGrpSpPr>
        <p:grpSpPr>
          <a:xfrm>
            <a:off x="1950803" y="4343944"/>
            <a:ext cx="2544952" cy="567703"/>
            <a:chOff x="3709100" y="4945611"/>
            <a:chExt cx="2544952" cy="567703"/>
          </a:xfrm>
        </p:grpSpPr>
        <p:sp>
          <p:nvSpPr>
            <p:cNvPr id="19" name="Right Arrow 18"/>
            <p:cNvSpPr/>
            <p:nvPr/>
          </p:nvSpPr>
          <p:spPr>
            <a:xfrm rot="20848743">
              <a:off x="5060899" y="5007655"/>
              <a:ext cx="1193153" cy="296194"/>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ectangle 19"/>
            <p:cNvSpPr/>
            <p:nvPr/>
          </p:nvSpPr>
          <p:spPr>
            <a:xfrm>
              <a:off x="3709100" y="4945611"/>
              <a:ext cx="1997102" cy="56770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solidFill>
                </a:rPr>
                <a:t>Bozeman Creek Watershed</a:t>
              </a:r>
            </a:p>
          </p:txBody>
        </p:sp>
      </p:gr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7546" y="4986206"/>
            <a:ext cx="807104" cy="593891"/>
          </a:xfrm>
          <a:prstGeom prst="rect">
            <a:avLst/>
          </a:prstGeom>
        </p:spPr>
      </p:pic>
      <p:sp>
        <p:nvSpPr>
          <p:cNvPr id="12" name="Freeform 11"/>
          <p:cNvSpPr/>
          <p:nvPr/>
        </p:nvSpPr>
        <p:spPr>
          <a:xfrm>
            <a:off x="5643563" y="1584139"/>
            <a:ext cx="2272786" cy="4111527"/>
          </a:xfrm>
          <a:custGeom>
            <a:avLst/>
            <a:gdLst>
              <a:gd name="connsiteX0" fmla="*/ 0 w 2272786"/>
              <a:gd name="connsiteY0" fmla="*/ 682679 h 4111527"/>
              <a:gd name="connsiteX1" fmla="*/ 42862 w 2272786"/>
              <a:gd name="connsiteY1" fmla="*/ 582667 h 4111527"/>
              <a:gd name="connsiteX2" fmla="*/ 109537 w 2272786"/>
              <a:gd name="connsiteY2" fmla="*/ 535042 h 4111527"/>
              <a:gd name="connsiteX3" fmla="*/ 223837 w 2272786"/>
              <a:gd name="connsiteY3" fmla="*/ 482654 h 4111527"/>
              <a:gd name="connsiteX4" fmla="*/ 285750 w 2272786"/>
              <a:gd name="connsiteY4" fmla="*/ 454079 h 4111527"/>
              <a:gd name="connsiteX5" fmla="*/ 385762 w 2272786"/>
              <a:gd name="connsiteY5" fmla="*/ 411217 h 4111527"/>
              <a:gd name="connsiteX6" fmla="*/ 400050 w 2272786"/>
              <a:gd name="connsiteY6" fmla="*/ 358829 h 4111527"/>
              <a:gd name="connsiteX7" fmla="*/ 490537 w 2272786"/>
              <a:gd name="connsiteY7" fmla="*/ 282629 h 4111527"/>
              <a:gd name="connsiteX8" fmla="*/ 614362 w 2272786"/>
              <a:gd name="connsiteY8" fmla="*/ 215954 h 4111527"/>
              <a:gd name="connsiteX9" fmla="*/ 738187 w 2272786"/>
              <a:gd name="connsiteY9" fmla="*/ 187379 h 4111527"/>
              <a:gd name="connsiteX10" fmla="*/ 862012 w 2272786"/>
              <a:gd name="connsiteY10" fmla="*/ 139754 h 4111527"/>
              <a:gd name="connsiteX11" fmla="*/ 957262 w 2272786"/>
              <a:gd name="connsiteY11" fmla="*/ 111179 h 4111527"/>
              <a:gd name="connsiteX12" fmla="*/ 1066800 w 2272786"/>
              <a:gd name="connsiteY12" fmla="*/ 92129 h 4111527"/>
              <a:gd name="connsiteX13" fmla="*/ 1176337 w 2272786"/>
              <a:gd name="connsiteY13" fmla="*/ 77842 h 4111527"/>
              <a:gd name="connsiteX14" fmla="*/ 1223962 w 2272786"/>
              <a:gd name="connsiteY14" fmla="*/ 58792 h 4111527"/>
              <a:gd name="connsiteX15" fmla="*/ 1323975 w 2272786"/>
              <a:gd name="connsiteY15" fmla="*/ 87367 h 4111527"/>
              <a:gd name="connsiteX16" fmla="*/ 1404937 w 2272786"/>
              <a:gd name="connsiteY16" fmla="*/ 73079 h 4111527"/>
              <a:gd name="connsiteX17" fmla="*/ 1504950 w 2272786"/>
              <a:gd name="connsiteY17" fmla="*/ 134992 h 4111527"/>
              <a:gd name="connsiteX18" fmla="*/ 1552575 w 2272786"/>
              <a:gd name="connsiteY18" fmla="*/ 144517 h 4111527"/>
              <a:gd name="connsiteX19" fmla="*/ 1619250 w 2272786"/>
              <a:gd name="connsiteY19" fmla="*/ 96892 h 4111527"/>
              <a:gd name="connsiteX20" fmla="*/ 1724025 w 2272786"/>
              <a:gd name="connsiteY20" fmla="*/ 54029 h 4111527"/>
              <a:gd name="connsiteX21" fmla="*/ 1771650 w 2272786"/>
              <a:gd name="connsiteY21" fmla="*/ 39742 h 4111527"/>
              <a:gd name="connsiteX22" fmla="*/ 1804987 w 2272786"/>
              <a:gd name="connsiteY22" fmla="*/ 1642 h 4111527"/>
              <a:gd name="connsiteX23" fmla="*/ 1866900 w 2272786"/>
              <a:gd name="connsiteY23" fmla="*/ 6404 h 4111527"/>
              <a:gd name="connsiteX24" fmla="*/ 1966912 w 2272786"/>
              <a:gd name="connsiteY24" fmla="*/ 1642 h 4111527"/>
              <a:gd name="connsiteX25" fmla="*/ 2062162 w 2272786"/>
              <a:gd name="connsiteY25" fmla="*/ 6404 h 4111527"/>
              <a:gd name="connsiteX26" fmla="*/ 2133600 w 2272786"/>
              <a:gd name="connsiteY26" fmla="*/ 54029 h 4111527"/>
              <a:gd name="connsiteX27" fmla="*/ 2176462 w 2272786"/>
              <a:gd name="connsiteY27" fmla="*/ 87367 h 4111527"/>
              <a:gd name="connsiteX28" fmla="*/ 2238375 w 2272786"/>
              <a:gd name="connsiteY28" fmla="*/ 158804 h 4111527"/>
              <a:gd name="connsiteX29" fmla="*/ 2266950 w 2272786"/>
              <a:gd name="connsiteY29" fmla="*/ 211192 h 4111527"/>
              <a:gd name="connsiteX30" fmla="*/ 2266950 w 2272786"/>
              <a:gd name="connsiteY30" fmla="*/ 263579 h 4111527"/>
              <a:gd name="connsiteX31" fmla="*/ 2205037 w 2272786"/>
              <a:gd name="connsiteY31" fmla="*/ 273104 h 4111527"/>
              <a:gd name="connsiteX32" fmla="*/ 2133600 w 2272786"/>
              <a:gd name="connsiteY32" fmla="*/ 301679 h 4111527"/>
              <a:gd name="connsiteX33" fmla="*/ 2028825 w 2272786"/>
              <a:gd name="connsiteY33" fmla="*/ 311204 h 4111527"/>
              <a:gd name="connsiteX34" fmla="*/ 2028825 w 2272786"/>
              <a:gd name="connsiteY34" fmla="*/ 392167 h 4111527"/>
              <a:gd name="connsiteX35" fmla="*/ 2047875 w 2272786"/>
              <a:gd name="connsiteY35" fmla="*/ 396929 h 4111527"/>
              <a:gd name="connsiteX36" fmla="*/ 2133600 w 2272786"/>
              <a:gd name="connsiteY36" fmla="*/ 435029 h 4111527"/>
              <a:gd name="connsiteX37" fmla="*/ 2185987 w 2272786"/>
              <a:gd name="connsiteY37" fmla="*/ 473129 h 4111527"/>
              <a:gd name="connsiteX38" fmla="*/ 2247900 w 2272786"/>
              <a:gd name="connsiteY38" fmla="*/ 549329 h 4111527"/>
              <a:gd name="connsiteX39" fmla="*/ 2238375 w 2272786"/>
              <a:gd name="connsiteY39" fmla="*/ 577904 h 4111527"/>
              <a:gd name="connsiteX40" fmla="*/ 2171700 w 2272786"/>
              <a:gd name="connsiteY40" fmla="*/ 639817 h 4111527"/>
              <a:gd name="connsiteX41" fmla="*/ 2085975 w 2272786"/>
              <a:gd name="connsiteY41" fmla="*/ 663629 h 4111527"/>
              <a:gd name="connsiteX42" fmla="*/ 1995487 w 2272786"/>
              <a:gd name="connsiteY42" fmla="*/ 687442 h 4111527"/>
              <a:gd name="connsiteX43" fmla="*/ 1938337 w 2272786"/>
              <a:gd name="connsiteY43" fmla="*/ 696967 h 4111527"/>
              <a:gd name="connsiteX44" fmla="*/ 1843087 w 2272786"/>
              <a:gd name="connsiteY44" fmla="*/ 725542 h 4111527"/>
              <a:gd name="connsiteX45" fmla="*/ 1838325 w 2272786"/>
              <a:gd name="connsiteY45" fmla="*/ 744592 h 4111527"/>
              <a:gd name="connsiteX46" fmla="*/ 1914525 w 2272786"/>
              <a:gd name="connsiteY46" fmla="*/ 825554 h 4111527"/>
              <a:gd name="connsiteX47" fmla="*/ 2024062 w 2272786"/>
              <a:gd name="connsiteY47" fmla="*/ 877942 h 4111527"/>
              <a:gd name="connsiteX48" fmla="*/ 1976437 w 2272786"/>
              <a:gd name="connsiteY48" fmla="*/ 920804 h 4111527"/>
              <a:gd name="connsiteX49" fmla="*/ 1804987 w 2272786"/>
              <a:gd name="connsiteY49" fmla="*/ 949379 h 4111527"/>
              <a:gd name="connsiteX50" fmla="*/ 1757362 w 2272786"/>
              <a:gd name="connsiteY50" fmla="*/ 1011292 h 4111527"/>
              <a:gd name="connsiteX51" fmla="*/ 1776412 w 2272786"/>
              <a:gd name="connsiteY51" fmla="*/ 1087492 h 4111527"/>
              <a:gd name="connsiteX52" fmla="*/ 1776412 w 2272786"/>
              <a:gd name="connsiteY52" fmla="*/ 1144642 h 4111527"/>
              <a:gd name="connsiteX53" fmla="*/ 1728787 w 2272786"/>
              <a:gd name="connsiteY53" fmla="*/ 1158929 h 4111527"/>
              <a:gd name="connsiteX54" fmla="*/ 1643062 w 2272786"/>
              <a:gd name="connsiteY54" fmla="*/ 1201792 h 4111527"/>
              <a:gd name="connsiteX55" fmla="*/ 1585912 w 2272786"/>
              <a:gd name="connsiteY55" fmla="*/ 1216079 h 4111527"/>
              <a:gd name="connsiteX56" fmla="*/ 1595437 w 2272786"/>
              <a:gd name="connsiteY56" fmla="*/ 1239892 h 4111527"/>
              <a:gd name="connsiteX57" fmla="*/ 1600200 w 2272786"/>
              <a:gd name="connsiteY57" fmla="*/ 1316092 h 4111527"/>
              <a:gd name="connsiteX58" fmla="*/ 1609725 w 2272786"/>
              <a:gd name="connsiteY58" fmla="*/ 1387529 h 4111527"/>
              <a:gd name="connsiteX59" fmla="*/ 1619250 w 2272786"/>
              <a:gd name="connsiteY59" fmla="*/ 1492304 h 4111527"/>
              <a:gd name="connsiteX60" fmla="*/ 1557337 w 2272786"/>
              <a:gd name="connsiteY60" fmla="*/ 1549454 h 4111527"/>
              <a:gd name="connsiteX61" fmla="*/ 1547812 w 2272786"/>
              <a:gd name="connsiteY61" fmla="*/ 1611367 h 4111527"/>
              <a:gd name="connsiteX62" fmla="*/ 1547812 w 2272786"/>
              <a:gd name="connsiteY62" fmla="*/ 1668517 h 4111527"/>
              <a:gd name="connsiteX63" fmla="*/ 1571625 w 2272786"/>
              <a:gd name="connsiteY63" fmla="*/ 1716142 h 4111527"/>
              <a:gd name="connsiteX64" fmla="*/ 1581150 w 2272786"/>
              <a:gd name="connsiteY64" fmla="*/ 1792342 h 4111527"/>
              <a:gd name="connsiteX65" fmla="*/ 1557337 w 2272786"/>
              <a:gd name="connsiteY65" fmla="*/ 1830442 h 4111527"/>
              <a:gd name="connsiteX66" fmla="*/ 1566862 w 2272786"/>
              <a:gd name="connsiteY66" fmla="*/ 1906642 h 4111527"/>
              <a:gd name="connsiteX67" fmla="*/ 1557337 w 2272786"/>
              <a:gd name="connsiteY67" fmla="*/ 1982842 h 4111527"/>
              <a:gd name="connsiteX68" fmla="*/ 1524000 w 2272786"/>
              <a:gd name="connsiteY68" fmla="*/ 2063804 h 4111527"/>
              <a:gd name="connsiteX69" fmla="*/ 1457325 w 2272786"/>
              <a:gd name="connsiteY69" fmla="*/ 2116192 h 4111527"/>
              <a:gd name="connsiteX70" fmla="*/ 1438275 w 2272786"/>
              <a:gd name="connsiteY70" fmla="*/ 2230492 h 4111527"/>
              <a:gd name="connsiteX71" fmla="*/ 1428750 w 2272786"/>
              <a:gd name="connsiteY71" fmla="*/ 2268592 h 4111527"/>
              <a:gd name="connsiteX72" fmla="*/ 1390650 w 2272786"/>
              <a:gd name="connsiteY72" fmla="*/ 2311454 h 4111527"/>
              <a:gd name="connsiteX73" fmla="*/ 1371600 w 2272786"/>
              <a:gd name="connsiteY73" fmla="*/ 2440042 h 4111527"/>
              <a:gd name="connsiteX74" fmla="*/ 1343025 w 2272786"/>
              <a:gd name="connsiteY74" fmla="*/ 2530529 h 4111527"/>
              <a:gd name="connsiteX75" fmla="*/ 1304925 w 2272786"/>
              <a:gd name="connsiteY75" fmla="*/ 2587679 h 4111527"/>
              <a:gd name="connsiteX76" fmla="*/ 1314450 w 2272786"/>
              <a:gd name="connsiteY76" fmla="*/ 2644829 h 4111527"/>
              <a:gd name="connsiteX77" fmla="*/ 1333500 w 2272786"/>
              <a:gd name="connsiteY77" fmla="*/ 2763892 h 4111527"/>
              <a:gd name="connsiteX78" fmla="*/ 1385887 w 2272786"/>
              <a:gd name="connsiteY78" fmla="*/ 2830567 h 4111527"/>
              <a:gd name="connsiteX79" fmla="*/ 1414462 w 2272786"/>
              <a:gd name="connsiteY79" fmla="*/ 2911529 h 4111527"/>
              <a:gd name="connsiteX80" fmla="*/ 1457325 w 2272786"/>
              <a:gd name="connsiteY80" fmla="*/ 2963917 h 4111527"/>
              <a:gd name="connsiteX81" fmla="*/ 1500187 w 2272786"/>
              <a:gd name="connsiteY81" fmla="*/ 2992492 h 4111527"/>
              <a:gd name="connsiteX82" fmla="*/ 1509712 w 2272786"/>
              <a:gd name="connsiteY82" fmla="*/ 3068692 h 4111527"/>
              <a:gd name="connsiteX83" fmla="*/ 1509712 w 2272786"/>
              <a:gd name="connsiteY83" fmla="*/ 3121079 h 4111527"/>
              <a:gd name="connsiteX84" fmla="*/ 1481137 w 2272786"/>
              <a:gd name="connsiteY84" fmla="*/ 3182992 h 4111527"/>
              <a:gd name="connsiteX85" fmla="*/ 1504950 w 2272786"/>
              <a:gd name="connsiteY85" fmla="*/ 3259192 h 4111527"/>
              <a:gd name="connsiteX86" fmla="*/ 1557337 w 2272786"/>
              <a:gd name="connsiteY86" fmla="*/ 3325867 h 4111527"/>
              <a:gd name="connsiteX87" fmla="*/ 1557337 w 2272786"/>
              <a:gd name="connsiteY87" fmla="*/ 3387779 h 4111527"/>
              <a:gd name="connsiteX88" fmla="*/ 1562100 w 2272786"/>
              <a:gd name="connsiteY88" fmla="*/ 3425879 h 4111527"/>
              <a:gd name="connsiteX89" fmla="*/ 1571625 w 2272786"/>
              <a:gd name="connsiteY89" fmla="*/ 3483029 h 4111527"/>
              <a:gd name="connsiteX90" fmla="*/ 1609725 w 2272786"/>
              <a:gd name="connsiteY90" fmla="*/ 3540179 h 4111527"/>
              <a:gd name="connsiteX91" fmla="*/ 1633537 w 2272786"/>
              <a:gd name="connsiteY91" fmla="*/ 3630667 h 4111527"/>
              <a:gd name="connsiteX92" fmla="*/ 1619250 w 2272786"/>
              <a:gd name="connsiteY92" fmla="*/ 3754492 h 4111527"/>
              <a:gd name="connsiteX93" fmla="*/ 1509712 w 2272786"/>
              <a:gd name="connsiteY93" fmla="*/ 3811642 h 4111527"/>
              <a:gd name="connsiteX94" fmla="*/ 1447800 w 2272786"/>
              <a:gd name="connsiteY94" fmla="*/ 3916417 h 4111527"/>
              <a:gd name="connsiteX95" fmla="*/ 1400175 w 2272786"/>
              <a:gd name="connsiteY95" fmla="*/ 3987854 h 4111527"/>
              <a:gd name="connsiteX96" fmla="*/ 1347787 w 2272786"/>
              <a:gd name="connsiteY96" fmla="*/ 4054529 h 4111527"/>
              <a:gd name="connsiteX97" fmla="*/ 1223962 w 2272786"/>
              <a:gd name="connsiteY97" fmla="*/ 4092629 h 4111527"/>
              <a:gd name="connsiteX98" fmla="*/ 1062037 w 2272786"/>
              <a:gd name="connsiteY98" fmla="*/ 4106917 h 4111527"/>
              <a:gd name="connsiteX99" fmla="*/ 1000125 w 2272786"/>
              <a:gd name="connsiteY99" fmla="*/ 4102154 h 4111527"/>
              <a:gd name="connsiteX100" fmla="*/ 862012 w 2272786"/>
              <a:gd name="connsiteY100" fmla="*/ 4006904 h 4111527"/>
              <a:gd name="connsiteX101" fmla="*/ 800100 w 2272786"/>
              <a:gd name="connsiteY101" fmla="*/ 3825929 h 4111527"/>
              <a:gd name="connsiteX102" fmla="*/ 785812 w 2272786"/>
              <a:gd name="connsiteY102" fmla="*/ 3630667 h 4111527"/>
              <a:gd name="connsiteX103" fmla="*/ 781050 w 2272786"/>
              <a:gd name="connsiteY103" fmla="*/ 3540179 h 4111527"/>
              <a:gd name="connsiteX104" fmla="*/ 719137 w 2272786"/>
              <a:gd name="connsiteY104" fmla="*/ 3463979 h 4111527"/>
              <a:gd name="connsiteX105" fmla="*/ 676275 w 2272786"/>
              <a:gd name="connsiteY105" fmla="*/ 3392542 h 4111527"/>
              <a:gd name="connsiteX106" fmla="*/ 681037 w 2272786"/>
              <a:gd name="connsiteY106" fmla="*/ 3306817 h 4111527"/>
              <a:gd name="connsiteX107" fmla="*/ 671512 w 2272786"/>
              <a:gd name="connsiteY107" fmla="*/ 3216329 h 4111527"/>
              <a:gd name="connsiteX108" fmla="*/ 561975 w 2272786"/>
              <a:gd name="connsiteY108" fmla="*/ 3149654 h 4111527"/>
              <a:gd name="connsiteX109" fmla="*/ 481012 w 2272786"/>
              <a:gd name="connsiteY109" fmla="*/ 3102029 h 4111527"/>
              <a:gd name="connsiteX110" fmla="*/ 461962 w 2272786"/>
              <a:gd name="connsiteY110" fmla="*/ 3102029 h 4111527"/>
              <a:gd name="connsiteX111" fmla="*/ 342900 w 2272786"/>
              <a:gd name="connsiteY111" fmla="*/ 2992492 h 4111527"/>
              <a:gd name="connsiteX112" fmla="*/ 304800 w 2272786"/>
              <a:gd name="connsiteY112" fmla="*/ 2887717 h 4111527"/>
              <a:gd name="connsiteX113" fmla="*/ 304800 w 2272786"/>
              <a:gd name="connsiteY113" fmla="*/ 2887717 h 411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272786" h="4111527">
                <a:moveTo>
                  <a:pt x="0" y="682679"/>
                </a:moveTo>
                <a:cubicBezTo>
                  <a:pt x="12303" y="644976"/>
                  <a:pt x="24606" y="607273"/>
                  <a:pt x="42862" y="582667"/>
                </a:cubicBezTo>
                <a:cubicBezTo>
                  <a:pt x="61118" y="558061"/>
                  <a:pt x="79375" y="551711"/>
                  <a:pt x="109537" y="535042"/>
                </a:cubicBezTo>
                <a:cubicBezTo>
                  <a:pt x="139699" y="518373"/>
                  <a:pt x="223837" y="482654"/>
                  <a:pt x="223837" y="482654"/>
                </a:cubicBezTo>
                <a:cubicBezTo>
                  <a:pt x="253206" y="469160"/>
                  <a:pt x="258763" y="465985"/>
                  <a:pt x="285750" y="454079"/>
                </a:cubicBezTo>
                <a:cubicBezTo>
                  <a:pt x="312737" y="442173"/>
                  <a:pt x="366712" y="427092"/>
                  <a:pt x="385762" y="411217"/>
                </a:cubicBezTo>
                <a:cubicBezTo>
                  <a:pt x="404812" y="395342"/>
                  <a:pt x="382588" y="380260"/>
                  <a:pt x="400050" y="358829"/>
                </a:cubicBezTo>
                <a:cubicBezTo>
                  <a:pt x="417512" y="337398"/>
                  <a:pt x="454818" y="306441"/>
                  <a:pt x="490537" y="282629"/>
                </a:cubicBezTo>
                <a:cubicBezTo>
                  <a:pt x="526256" y="258817"/>
                  <a:pt x="573087" y="231829"/>
                  <a:pt x="614362" y="215954"/>
                </a:cubicBezTo>
                <a:cubicBezTo>
                  <a:pt x="655637" y="200079"/>
                  <a:pt x="696912" y="200079"/>
                  <a:pt x="738187" y="187379"/>
                </a:cubicBezTo>
                <a:cubicBezTo>
                  <a:pt x="779462" y="174679"/>
                  <a:pt x="825500" y="152454"/>
                  <a:pt x="862012" y="139754"/>
                </a:cubicBezTo>
                <a:cubicBezTo>
                  <a:pt x="898525" y="127054"/>
                  <a:pt x="923131" y="119117"/>
                  <a:pt x="957262" y="111179"/>
                </a:cubicBezTo>
                <a:cubicBezTo>
                  <a:pt x="991393" y="103241"/>
                  <a:pt x="1030288" y="97685"/>
                  <a:pt x="1066800" y="92129"/>
                </a:cubicBezTo>
                <a:cubicBezTo>
                  <a:pt x="1103312" y="86573"/>
                  <a:pt x="1150143" y="83398"/>
                  <a:pt x="1176337" y="77842"/>
                </a:cubicBezTo>
                <a:cubicBezTo>
                  <a:pt x="1202531" y="72286"/>
                  <a:pt x="1199356" y="57205"/>
                  <a:pt x="1223962" y="58792"/>
                </a:cubicBezTo>
                <a:cubicBezTo>
                  <a:pt x="1248568" y="60379"/>
                  <a:pt x="1293813" y="84986"/>
                  <a:pt x="1323975" y="87367"/>
                </a:cubicBezTo>
                <a:cubicBezTo>
                  <a:pt x="1354138" y="89748"/>
                  <a:pt x="1374774" y="65141"/>
                  <a:pt x="1404937" y="73079"/>
                </a:cubicBezTo>
                <a:cubicBezTo>
                  <a:pt x="1435100" y="81017"/>
                  <a:pt x="1480344" y="123086"/>
                  <a:pt x="1504950" y="134992"/>
                </a:cubicBezTo>
                <a:cubicBezTo>
                  <a:pt x="1529556" y="146898"/>
                  <a:pt x="1533525" y="150867"/>
                  <a:pt x="1552575" y="144517"/>
                </a:cubicBezTo>
                <a:cubicBezTo>
                  <a:pt x="1571625" y="138167"/>
                  <a:pt x="1590675" y="111973"/>
                  <a:pt x="1619250" y="96892"/>
                </a:cubicBezTo>
                <a:cubicBezTo>
                  <a:pt x="1647825" y="81811"/>
                  <a:pt x="1698625" y="63554"/>
                  <a:pt x="1724025" y="54029"/>
                </a:cubicBezTo>
                <a:cubicBezTo>
                  <a:pt x="1749425" y="44504"/>
                  <a:pt x="1758156" y="48473"/>
                  <a:pt x="1771650" y="39742"/>
                </a:cubicBezTo>
                <a:cubicBezTo>
                  <a:pt x="1785144" y="31011"/>
                  <a:pt x="1789112" y="7198"/>
                  <a:pt x="1804987" y="1642"/>
                </a:cubicBezTo>
                <a:cubicBezTo>
                  <a:pt x="1820862" y="-3914"/>
                  <a:pt x="1839913" y="6404"/>
                  <a:pt x="1866900" y="6404"/>
                </a:cubicBezTo>
                <a:cubicBezTo>
                  <a:pt x="1893887" y="6404"/>
                  <a:pt x="1934368" y="1642"/>
                  <a:pt x="1966912" y="1642"/>
                </a:cubicBezTo>
                <a:cubicBezTo>
                  <a:pt x="1999456" y="1642"/>
                  <a:pt x="2034381" y="-2327"/>
                  <a:pt x="2062162" y="6404"/>
                </a:cubicBezTo>
                <a:cubicBezTo>
                  <a:pt x="2089943" y="15135"/>
                  <a:pt x="2114550" y="40535"/>
                  <a:pt x="2133600" y="54029"/>
                </a:cubicBezTo>
                <a:cubicBezTo>
                  <a:pt x="2152650" y="67523"/>
                  <a:pt x="2159000" y="69905"/>
                  <a:pt x="2176462" y="87367"/>
                </a:cubicBezTo>
                <a:cubicBezTo>
                  <a:pt x="2193924" y="104829"/>
                  <a:pt x="2223294" y="138167"/>
                  <a:pt x="2238375" y="158804"/>
                </a:cubicBezTo>
                <a:cubicBezTo>
                  <a:pt x="2253456" y="179441"/>
                  <a:pt x="2262187" y="193729"/>
                  <a:pt x="2266950" y="211192"/>
                </a:cubicBezTo>
                <a:cubicBezTo>
                  <a:pt x="2271713" y="228655"/>
                  <a:pt x="2277269" y="253260"/>
                  <a:pt x="2266950" y="263579"/>
                </a:cubicBezTo>
                <a:cubicBezTo>
                  <a:pt x="2256631" y="273898"/>
                  <a:pt x="2227262" y="266754"/>
                  <a:pt x="2205037" y="273104"/>
                </a:cubicBezTo>
                <a:cubicBezTo>
                  <a:pt x="2182812" y="279454"/>
                  <a:pt x="2162969" y="295329"/>
                  <a:pt x="2133600" y="301679"/>
                </a:cubicBezTo>
                <a:cubicBezTo>
                  <a:pt x="2104231" y="308029"/>
                  <a:pt x="2046288" y="296123"/>
                  <a:pt x="2028825" y="311204"/>
                </a:cubicBezTo>
                <a:cubicBezTo>
                  <a:pt x="2011363" y="326285"/>
                  <a:pt x="2025650" y="377880"/>
                  <a:pt x="2028825" y="392167"/>
                </a:cubicBezTo>
                <a:cubicBezTo>
                  <a:pt x="2032000" y="406454"/>
                  <a:pt x="2030413" y="389785"/>
                  <a:pt x="2047875" y="396929"/>
                </a:cubicBezTo>
                <a:cubicBezTo>
                  <a:pt x="2065337" y="404073"/>
                  <a:pt x="2110581" y="422329"/>
                  <a:pt x="2133600" y="435029"/>
                </a:cubicBezTo>
                <a:cubicBezTo>
                  <a:pt x="2156619" y="447729"/>
                  <a:pt x="2166937" y="454079"/>
                  <a:pt x="2185987" y="473129"/>
                </a:cubicBezTo>
                <a:cubicBezTo>
                  <a:pt x="2205037" y="492179"/>
                  <a:pt x="2239169" y="531867"/>
                  <a:pt x="2247900" y="549329"/>
                </a:cubicBezTo>
                <a:cubicBezTo>
                  <a:pt x="2256631" y="566791"/>
                  <a:pt x="2251075" y="562823"/>
                  <a:pt x="2238375" y="577904"/>
                </a:cubicBezTo>
                <a:cubicBezTo>
                  <a:pt x="2225675" y="592985"/>
                  <a:pt x="2197100" y="625530"/>
                  <a:pt x="2171700" y="639817"/>
                </a:cubicBezTo>
                <a:cubicBezTo>
                  <a:pt x="2146300" y="654104"/>
                  <a:pt x="2085975" y="663629"/>
                  <a:pt x="2085975" y="663629"/>
                </a:cubicBezTo>
                <a:cubicBezTo>
                  <a:pt x="2056606" y="671566"/>
                  <a:pt x="2020093" y="681886"/>
                  <a:pt x="1995487" y="687442"/>
                </a:cubicBezTo>
                <a:cubicBezTo>
                  <a:pt x="1970881" y="692998"/>
                  <a:pt x="1963737" y="690617"/>
                  <a:pt x="1938337" y="696967"/>
                </a:cubicBezTo>
                <a:cubicBezTo>
                  <a:pt x="1912937" y="703317"/>
                  <a:pt x="1859756" y="717605"/>
                  <a:pt x="1843087" y="725542"/>
                </a:cubicBezTo>
                <a:cubicBezTo>
                  <a:pt x="1826418" y="733479"/>
                  <a:pt x="1826419" y="727923"/>
                  <a:pt x="1838325" y="744592"/>
                </a:cubicBezTo>
                <a:cubicBezTo>
                  <a:pt x="1850231" y="761261"/>
                  <a:pt x="1883569" y="803329"/>
                  <a:pt x="1914525" y="825554"/>
                </a:cubicBezTo>
                <a:cubicBezTo>
                  <a:pt x="1945481" y="847779"/>
                  <a:pt x="2013743" y="862067"/>
                  <a:pt x="2024062" y="877942"/>
                </a:cubicBezTo>
                <a:cubicBezTo>
                  <a:pt x="2034381" y="893817"/>
                  <a:pt x="2012949" y="908898"/>
                  <a:pt x="1976437" y="920804"/>
                </a:cubicBezTo>
                <a:cubicBezTo>
                  <a:pt x="1939925" y="932710"/>
                  <a:pt x="1841500" y="934298"/>
                  <a:pt x="1804987" y="949379"/>
                </a:cubicBezTo>
                <a:cubicBezTo>
                  <a:pt x="1768475" y="964460"/>
                  <a:pt x="1762125" y="988273"/>
                  <a:pt x="1757362" y="1011292"/>
                </a:cubicBezTo>
                <a:cubicBezTo>
                  <a:pt x="1752600" y="1034311"/>
                  <a:pt x="1773237" y="1065267"/>
                  <a:pt x="1776412" y="1087492"/>
                </a:cubicBezTo>
                <a:cubicBezTo>
                  <a:pt x="1779587" y="1109717"/>
                  <a:pt x="1784349" y="1132736"/>
                  <a:pt x="1776412" y="1144642"/>
                </a:cubicBezTo>
                <a:cubicBezTo>
                  <a:pt x="1768475" y="1156548"/>
                  <a:pt x="1751012" y="1149404"/>
                  <a:pt x="1728787" y="1158929"/>
                </a:cubicBezTo>
                <a:cubicBezTo>
                  <a:pt x="1706562" y="1168454"/>
                  <a:pt x="1666875" y="1192267"/>
                  <a:pt x="1643062" y="1201792"/>
                </a:cubicBezTo>
                <a:cubicBezTo>
                  <a:pt x="1619250" y="1211317"/>
                  <a:pt x="1593849" y="1209729"/>
                  <a:pt x="1585912" y="1216079"/>
                </a:cubicBezTo>
                <a:cubicBezTo>
                  <a:pt x="1577975" y="1222429"/>
                  <a:pt x="1593056" y="1223223"/>
                  <a:pt x="1595437" y="1239892"/>
                </a:cubicBezTo>
                <a:cubicBezTo>
                  <a:pt x="1597818" y="1256561"/>
                  <a:pt x="1597819" y="1291486"/>
                  <a:pt x="1600200" y="1316092"/>
                </a:cubicBezTo>
                <a:cubicBezTo>
                  <a:pt x="1602581" y="1340698"/>
                  <a:pt x="1606550" y="1358160"/>
                  <a:pt x="1609725" y="1387529"/>
                </a:cubicBezTo>
                <a:cubicBezTo>
                  <a:pt x="1612900" y="1416898"/>
                  <a:pt x="1627981" y="1465317"/>
                  <a:pt x="1619250" y="1492304"/>
                </a:cubicBezTo>
                <a:cubicBezTo>
                  <a:pt x="1610519" y="1519291"/>
                  <a:pt x="1569243" y="1529610"/>
                  <a:pt x="1557337" y="1549454"/>
                </a:cubicBezTo>
                <a:cubicBezTo>
                  <a:pt x="1545431" y="1569298"/>
                  <a:pt x="1549400" y="1591523"/>
                  <a:pt x="1547812" y="1611367"/>
                </a:cubicBezTo>
                <a:cubicBezTo>
                  <a:pt x="1546225" y="1631211"/>
                  <a:pt x="1543843" y="1651055"/>
                  <a:pt x="1547812" y="1668517"/>
                </a:cubicBezTo>
                <a:cubicBezTo>
                  <a:pt x="1551781" y="1685980"/>
                  <a:pt x="1566069" y="1695505"/>
                  <a:pt x="1571625" y="1716142"/>
                </a:cubicBezTo>
                <a:cubicBezTo>
                  <a:pt x="1577181" y="1736779"/>
                  <a:pt x="1583531" y="1773292"/>
                  <a:pt x="1581150" y="1792342"/>
                </a:cubicBezTo>
                <a:cubicBezTo>
                  <a:pt x="1578769" y="1811392"/>
                  <a:pt x="1559718" y="1811392"/>
                  <a:pt x="1557337" y="1830442"/>
                </a:cubicBezTo>
                <a:cubicBezTo>
                  <a:pt x="1554956" y="1849492"/>
                  <a:pt x="1566862" y="1881242"/>
                  <a:pt x="1566862" y="1906642"/>
                </a:cubicBezTo>
                <a:cubicBezTo>
                  <a:pt x="1566862" y="1932042"/>
                  <a:pt x="1564481" y="1956648"/>
                  <a:pt x="1557337" y="1982842"/>
                </a:cubicBezTo>
                <a:cubicBezTo>
                  <a:pt x="1550193" y="2009036"/>
                  <a:pt x="1540669" y="2041579"/>
                  <a:pt x="1524000" y="2063804"/>
                </a:cubicBezTo>
                <a:cubicBezTo>
                  <a:pt x="1507331" y="2086029"/>
                  <a:pt x="1471613" y="2088411"/>
                  <a:pt x="1457325" y="2116192"/>
                </a:cubicBezTo>
                <a:cubicBezTo>
                  <a:pt x="1443037" y="2143973"/>
                  <a:pt x="1443037" y="2205092"/>
                  <a:pt x="1438275" y="2230492"/>
                </a:cubicBezTo>
                <a:cubicBezTo>
                  <a:pt x="1433513" y="2255892"/>
                  <a:pt x="1436687" y="2255098"/>
                  <a:pt x="1428750" y="2268592"/>
                </a:cubicBezTo>
                <a:cubicBezTo>
                  <a:pt x="1420813" y="2282086"/>
                  <a:pt x="1400175" y="2282879"/>
                  <a:pt x="1390650" y="2311454"/>
                </a:cubicBezTo>
                <a:cubicBezTo>
                  <a:pt x="1381125" y="2340029"/>
                  <a:pt x="1379537" y="2403530"/>
                  <a:pt x="1371600" y="2440042"/>
                </a:cubicBezTo>
                <a:cubicBezTo>
                  <a:pt x="1363663" y="2476554"/>
                  <a:pt x="1354137" y="2505923"/>
                  <a:pt x="1343025" y="2530529"/>
                </a:cubicBezTo>
                <a:cubicBezTo>
                  <a:pt x="1331913" y="2555135"/>
                  <a:pt x="1309687" y="2568629"/>
                  <a:pt x="1304925" y="2587679"/>
                </a:cubicBezTo>
                <a:cubicBezTo>
                  <a:pt x="1300163" y="2606729"/>
                  <a:pt x="1309688" y="2615460"/>
                  <a:pt x="1314450" y="2644829"/>
                </a:cubicBezTo>
                <a:cubicBezTo>
                  <a:pt x="1319212" y="2674198"/>
                  <a:pt x="1321594" y="2732936"/>
                  <a:pt x="1333500" y="2763892"/>
                </a:cubicBezTo>
                <a:cubicBezTo>
                  <a:pt x="1345406" y="2794848"/>
                  <a:pt x="1372393" y="2805961"/>
                  <a:pt x="1385887" y="2830567"/>
                </a:cubicBezTo>
                <a:cubicBezTo>
                  <a:pt x="1399381" y="2855173"/>
                  <a:pt x="1402556" y="2889304"/>
                  <a:pt x="1414462" y="2911529"/>
                </a:cubicBezTo>
                <a:cubicBezTo>
                  <a:pt x="1426368" y="2933754"/>
                  <a:pt x="1443038" y="2950423"/>
                  <a:pt x="1457325" y="2963917"/>
                </a:cubicBezTo>
                <a:cubicBezTo>
                  <a:pt x="1471612" y="2977411"/>
                  <a:pt x="1491456" y="2975030"/>
                  <a:pt x="1500187" y="2992492"/>
                </a:cubicBezTo>
                <a:cubicBezTo>
                  <a:pt x="1508918" y="3009954"/>
                  <a:pt x="1508124" y="3047261"/>
                  <a:pt x="1509712" y="3068692"/>
                </a:cubicBezTo>
                <a:cubicBezTo>
                  <a:pt x="1511300" y="3090123"/>
                  <a:pt x="1514474" y="3102029"/>
                  <a:pt x="1509712" y="3121079"/>
                </a:cubicBezTo>
                <a:cubicBezTo>
                  <a:pt x="1504950" y="3140129"/>
                  <a:pt x="1481931" y="3159973"/>
                  <a:pt x="1481137" y="3182992"/>
                </a:cubicBezTo>
                <a:cubicBezTo>
                  <a:pt x="1480343" y="3206011"/>
                  <a:pt x="1492250" y="3235380"/>
                  <a:pt x="1504950" y="3259192"/>
                </a:cubicBezTo>
                <a:cubicBezTo>
                  <a:pt x="1517650" y="3283005"/>
                  <a:pt x="1548606" y="3304436"/>
                  <a:pt x="1557337" y="3325867"/>
                </a:cubicBezTo>
                <a:cubicBezTo>
                  <a:pt x="1566068" y="3347298"/>
                  <a:pt x="1556543" y="3371110"/>
                  <a:pt x="1557337" y="3387779"/>
                </a:cubicBezTo>
                <a:cubicBezTo>
                  <a:pt x="1558131" y="3404448"/>
                  <a:pt x="1559719" y="3410004"/>
                  <a:pt x="1562100" y="3425879"/>
                </a:cubicBezTo>
                <a:cubicBezTo>
                  <a:pt x="1564481" y="3441754"/>
                  <a:pt x="1563688" y="3463979"/>
                  <a:pt x="1571625" y="3483029"/>
                </a:cubicBezTo>
                <a:cubicBezTo>
                  <a:pt x="1579562" y="3502079"/>
                  <a:pt x="1599406" y="3515573"/>
                  <a:pt x="1609725" y="3540179"/>
                </a:cubicBezTo>
                <a:cubicBezTo>
                  <a:pt x="1620044" y="3564785"/>
                  <a:pt x="1631950" y="3594948"/>
                  <a:pt x="1633537" y="3630667"/>
                </a:cubicBezTo>
                <a:cubicBezTo>
                  <a:pt x="1635124" y="3666386"/>
                  <a:pt x="1639887" y="3724330"/>
                  <a:pt x="1619250" y="3754492"/>
                </a:cubicBezTo>
                <a:cubicBezTo>
                  <a:pt x="1598613" y="3784654"/>
                  <a:pt x="1538287" y="3784655"/>
                  <a:pt x="1509712" y="3811642"/>
                </a:cubicBezTo>
                <a:cubicBezTo>
                  <a:pt x="1481137" y="3838630"/>
                  <a:pt x="1466056" y="3887048"/>
                  <a:pt x="1447800" y="3916417"/>
                </a:cubicBezTo>
                <a:cubicBezTo>
                  <a:pt x="1429544" y="3945786"/>
                  <a:pt x="1416844" y="3964835"/>
                  <a:pt x="1400175" y="3987854"/>
                </a:cubicBezTo>
                <a:cubicBezTo>
                  <a:pt x="1383506" y="4010873"/>
                  <a:pt x="1377156" y="4037067"/>
                  <a:pt x="1347787" y="4054529"/>
                </a:cubicBezTo>
                <a:cubicBezTo>
                  <a:pt x="1318418" y="4071991"/>
                  <a:pt x="1271587" y="4083898"/>
                  <a:pt x="1223962" y="4092629"/>
                </a:cubicBezTo>
                <a:cubicBezTo>
                  <a:pt x="1176337" y="4101360"/>
                  <a:pt x="1099343" y="4105330"/>
                  <a:pt x="1062037" y="4106917"/>
                </a:cubicBezTo>
                <a:cubicBezTo>
                  <a:pt x="1024731" y="4108504"/>
                  <a:pt x="1033462" y="4118823"/>
                  <a:pt x="1000125" y="4102154"/>
                </a:cubicBezTo>
                <a:cubicBezTo>
                  <a:pt x="966788" y="4085485"/>
                  <a:pt x="895350" y="4052942"/>
                  <a:pt x="862012" y="4006904"/>
                </a:cubicBezTo>
                <a:cubicBezTo>
                  <a:pt x="828675" y="3960867"/>
                  <a:pt x="812800" y="3888635"/>
                  <a:pt x="800100" y="3825929"/>
                </a:cubicBezTo>
                <a:cubicBezTo>
                  <a:pt x="787400" y="3763223"/>
                  <a:pt x="788987" y="3678292"/>
                  <a:pt x="785812" y="3630667"/>
                </a:cubicBezTo>
                <a:cubicBezTo>
                  <a:pt x="782637" y="3583042"/>
                  <a:pt x="792162" y="3567960"/>
                  <a:pt x="781050" y="3540179"/>
                </a:cubicBezTo>
                <a:cubicBezTo>
                  <a:pt x="769938" y="3512398"/>
                  <a:pt x="736599" y="3488585"/>
                  <a:pt x="719137" y="3463979"/>
                </a:cubicBezTo>
                <a:cubicBezTo>
                  <a:pt x="701675" y="3439373"/>
                  <a:pt x="682625" y="3418736"/>
                  <a:pt x="676275" y="3392542"/>
                </a:cubicBezTo>
                <a:cubicBezTo>
                  <a:pt x="669925" y="3366348"/>
                  <a:pt x="681831" y="3336186"/>
                  <a:pt x="681037" y="3306817"/>
                </a:cubicBezTo>
                <a:cubicBezTo>
                  <a:pt x="680243" y="3277448"/>
                  <a:pt x="691356" y="3242523"/>
                  <a:pt x="671512" y="3216329"/>
                </a:cubicBezTo>
                <a:cubicBezTo>
                  <a:pt x="651668" y="3190135"/>
                  <a:pt x="593725" y="3168704"/>
                  <a:pt x="561975" y="3149654"/>
                </a:cubicBezTo>
                <a:cubicBezTo>
                  <a:pt x="530225" y="3130604"/>
                  <a:pt x="497681" y="3109966"/>
                  <a:pt x="481012" y="3102029"/>
                </a:cubicBezTo>
                <a:cubicBezTo>
                  <a:pt x="464343" y="3094092"/>
                  <a:pt x="484981" y="3120285"/>
                  <a:pt x="461962" y="3102029"/>
                </a:cubicBezTo>
                <a:cubicBezTo>
                  <a:pt x="438943" y="3083773"/>
                  <a:pt x="369094" y="3028211"/>
                  <a:pt x="342900" y="2992492"/>
                </a:cubicBezTo>
                <a:cubicBezTo>
                  <a:pt x="316706" y="2956773"/>
                  <a:pt x="304800" y="2887717"/>
                  <a:pt x="304800" y="2887717"/>
                </a:cubicBezTo>
                <a:lnTo>
                  <a:pt x="304800" y="2887717"/>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FF00"/>
              </a:solidFill>
            </a:endParaRPr>
          </a:p>
        </p:txBody>
      </p:sp>
      <p:grpSp>
        <p:nvGrpSpPr>
          <p:cNvPr id="13" name="Group 12"/>
          <p:cNvGrpSpPr/>
          <p:nvPr/>
        </p:nvGrpSpPr>
        <p:grpSpPr>
          <a:xfrm>
            <a:off x="6655796" y="5714139"/>
            <a:ext cx="2128505" cy="530597"/>
            <a:chOff x="909001" y="5629576"/>
            <a:chExt cx="2128505" cy="530597"/>
          </a:xfrm>
        </p:grpSpPr>
        <p:sp>
          <p:nvSpPr>
            <p:cNvPr id="17" name="Right Arrow 16"/>
            <p:cNvSpPr/>
            <p:nvPr/>
          </p:nvSpPr>
          <p:spPr>
            <a:xfrm rot="12191392">
              <a:off x="909001" y="5629576"/>
              <a:ext cx="741570" cy="296194"/>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ctangle 17"/>
            <p:cNvSpPr/>
            <p:nvPr/>
          </p:nvSpPr>
          <p:spPr>
            <a:xfrm>
              <a:off x="1465499" y="5804380"/>
              <a:ext cx="1572007" cy="35579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solidFill>
                </a:rPr>
                <a:t>Hyalite Creek</a:t>
              </a:r>
            </a:p>
          </p:txBody>
        </p:sp>
      </p:grpSp>
      <p:grpSp>
        <p:nvGrpSpPr>
          <p:cNvPr id="14" name="Group 13"/>
          <p:cNvGrpSpPr/>
          <p:nvPr/>
        </p:nvGrpSpPr>
        <p:grpSpPr>
          <a:xfrm>
            <a:off x="7026581" y="3664492"/>
            <a:ext cx="2800457" cy="567703"/>
            <a:chOff x="2905745" y="4945611"/>
            <a:chExt cx="2800457" cy="567703"/>
          </a:xfrm>
        </p:grpSpPr>
        <p:sp>
          <p:nvSpPr>
            <p:cNvPr id="15" name="Right Arrow 14"/>
            <p:cNvSpPr/>
            <p:nvPr/>
          </p:nvSpPr>
          <p:spPr>
            <a:xfrm rot="10965579">
              <a:off x="2905745" y="5003046"/>
              <a:ext cx="1193153" cy="406761"/>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15"/>
            <p:cNvSpPr/>
            <p:nvPr/>
          </p:nvSpPr>
          <p:spPr>
            <a:xfrm>
              <a:off x="3709100" y="4945611"/>
              <a:ext cx="1997102" cy="56770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solidFill>
                </a:rPr>
                <a:t>Hyalite Creek Watershed</a:t>
              </a:r>
            </a:p>
          </p:txBody>
        </p:sp>
      </p:grpSp>
      <p:grpSp>
        <p:nvGrpSpPr>
          <p:cNvPr id="29" name="Group 28"/>
          <p:cNvGrpSpPr/>
          <p:nvPr/>
        </p:nvGrpSpPr>
        <p:grpSpPr>
          <a:xfrm>
            <a:off x="5029293" y="4772263"/>
            <a:ext cx="2076310" cy="958894"/>
            <a:chOff x="5029293" y="4772263"/>
            <a:chExt cx="2076310" cy="958894"/>
          </a:xfrm>
        </p:grpSpPr>
        <p:sp>
          <p:nvSpPr>
            <p:cNvPr id="27" name="Down Arrow 26"/>
            <p:cNvSpPr/>
            <p:nvPr/>
          </p:nvSpPr>
          <p:spPr>
            <a:xfrm rot="871857">
              <a:off x="5029293" y="4772263"/>
              <a:ext cx="588874" cy="79573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Q</a:t>
              </a:r>
            </a:p>
          </p:txBody>
        </p:sp>
        <p:sp>
          <p:nvSpPr>
            <p:cNvPr id="28" name="Down Arrow 27"/>
            <p:cNvSpPr/>
            <p:nvPr/>
          </p:nvSpPr>
          <p:spPr>
            <a:xfrm rot="871857">
              <a:off x="6516729" y="4935422"/>
              <a:ext cx="588874" cy="79573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Q</a:t>
              </a:r>
            </a:p>
          </p:txBody>
        </p:sp>
      </p:grpSp>
      <p:grpSp>
        <p:nvGrpSpPr>
          <p:cNvPr id="36" name="Group 35"/>
          <p:cNvGrpSpPr/>
          <p:nvPr/>
        </p:nvGrpSpPr>
        <p:grpSpPr>
          <a:xfrm>
            <a:off x="4315226" y="2375754"/>
            <a:ext cx="2719331" cy="2734489"/>
            <a:chOff x="4315226" y="2375754"/>
            <a:chExt cx="2719331" cy="2734489"/>
          </a:xfrm>
        </p:grpSpPr>
        <p:sp>
          <p:nvSpPr>
            <p:cNvPr id="30" name="Oval 29"/>
            <p:cNvSpPr/>
            <p:nvPr/>
          </p:nvSpPr>
          <p:spPr>
            <a:xfrm>
              <a:off x="4315226" y="2817001"/>
              <a:ext cx="1129889" cy="1257887"/>
            </a:xfrm>
            <a:prstGeom prst="ellipse">
              <a:avLst/>
            </a:prstGeom>
            <a:solidFill>
              <a:schemeClr val="bg1"/>
            </a:solidFill>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a:t>
              </a:r>
            </a:p>
          </p:txBody>
        </p:sp>
        <p:sp>
          <p:nvSpPr>
            <p:cNvPr id="31" name="Oval 30"/>
            <p:cNvSpPr/>
            <p:nvPr/>
          </p:nvSpPr>
          <p:spPr>
            <a:xfrm>
              <a:off x="5904668" y="2375754"/>
              <a:ext cx="1129889" cy="1257887"/>
            </a:xfrm>
            <a:prstGeom prst="ellipse">
              <a:avLst/>
            </a:prstGeom>
            <a:solidFill>
              <a:schemeClr val="bg1"/>
            </a:solidFill>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a:t>
              </a:r>
            </a:p>
          </p:txBody>
        </p:sp>
        <p:cxnSp>
          <p:nvCxnSpPr>
            <p:cNvPr id="33" name="Straight Arrow Connector 32"/>
            <p:cNvCxnSpPr/>
            <p:nvPr/>
          </p:nvCxnSpPr>
          <p:spPr>
            <a:xfrm>
              <a:off x="4900169" y="3728663"/>
              <a:ext cx="430908" cy="119379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521332" y="3262199"/>
              <a:ext cx="289834" cy="184804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Oval 2"/>
          <p:cNvSpPr/>
          <p:nvPr/>
        </p:nvSpPr>
        <p:spPr>
          <a:xfrm>
            <a:off x="5138928" y="4911647"/>
            <a:ext cx="420624" cy="41016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627436" y="5069575"/>
            <a:ext cx="420624" cy="41016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Tree>
    <p:extLst>
      <p:ext uri="{BB962C8B-B14F-4D97-AF65-F5344CB8AC3E}">
        <p14:creationId xmlns:p14="http://schemas.microsoft.com/office/powerpoint/2010/main" val="4148099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2111023" y="99888"/>
            <a:ext cx="798903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Water balance: derivation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201044"/>
            <a:ext cx="9144000" cy="5720832"/>
          </a:xfrm>
          <a:prstGeom prst="rect">
            <a:avLst/>
          </a:prstGeom>
        </p:spPr>
      </p:pic>
      <p:sp>
        <p:nvSpPr>
          <p:cNvPr id="6" name="Freeform 5"/>
          <p:cNvSpPr/>
          <p:nvPr/>
        </p:nvSpPr>
        <p:spPr>
          <a:xfrm>
            <a:off x="1691640" y="1821180"/>
            <a:ext cx="5829300" cy="1388782"/>
          </a:xfrm>
          <a:custGeom>
            <a:avLst/>
            <a:gdLst>
              <a:gd name="connsiteX0" fmla="*/ 0 w 5829300"/>
              <a:gd name="connsiteY0" fmla="*/ 60960 h 1388782"/>
              <a:gd name="connsiteX1" fmla="*/ 609600 w 5829300"/>
              <a:gd name="connsiteY1" fmla="*/ 205740 h 1388782"/>
              <a:gd name="connsiteX2" fmla="*/ 906780 w 5829300"/>
              <a:gd name="connsiteY2" fmla="*/ 327660 h 1388782"/>
              <a:gd name="connsiteX3" fmla="*/ 1371600 w 5829300"/>
              <a:gd name="connsiteY3" fmla="*/ 457200 h 1388782"/>
              <a:gd name="connsiteX4" fmla="*/ 1623060 w 5829300"/>
              <a:gd name="connsiteY4" fmla="*/ 548640 h 1388782"/>
              <a:gd name="connsiteX5" fmla="*/ 1767840 w 5829300"/>
              <a:gd name="connsiteY5" fmla="*/ 579120 h 1388782"/>
              <a:gd name="connsiteX6" fmla="*/ 2019300 w 5829300"/>
              <a:gd name="connsiteY6" fmla="*/ 701040 h 1388782"/>
              <a:gd name="connsiteX7" fmla="*/ 2377440 w 5829300"/>
              <a:gd name="connsiteY7" fmla="*/ 952500 h 1388782"/>
              <a:gd name="connsiteX8" fmla="*/ 2712720 w 5829300"/>
              <a:gd name="connsiteY8" fmla="*/ 1104900 h 1388782"/>
              <a:gd name="connsiteX9" fmla="*/ 2994660 w 5829300"/>
              <a:gd name="connsiteY9" fmla="*/ 1318260 h 1388782"/>
              <a:gd name="connsiteX10" fmla="*/ 3078480 w 5829300"/>
              <a:gd name="connsiteY10" fmla="*/ 1356360 h 1388782"/>
              <a:gd name="connsiteX11" fmla="*/ 3520440 w 5829300"/>
              <a:gd name="connsiteY11" fmla="*/ 1348740 h 1388782"/>
              <a:gd name="connsiteX12" fmla="*/ 4213860 w 5829300"/>
              <a:gd name="connsiteY12" fmla="*/ 861060 h 1388782"/>
              <a:gd name="connsiteX13" fmla="*/ 5036820 w 5829300"/>
              <a:gd name="connsiteY13" fmla="*/ 411480 h 1388782"/>
              <a:gd name="connsiteX14" fmla="*/ 5829300 w 5829300"/>
              <a:gd name="connsiteY14" fmla="*/ 0 h 138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29300" h="1388782">
                <a:moveTo>
                  <a:pt x="0" y="60960"/>
                </a:moveTo>
                <a:cubicBezTo>
                  <a:pt x="229235" y="111125"/>
                  <a:pt x="458470" y="161290"/>
                  <a:pt x="609600" y="205740"/>
                </a:cubicBezTo>
                <a:cubicBezTo>
                  <a:pt x="760730" y="250190"/>
                  <a:pt x="779780" y="285750"/>
                  <a:pt x="906780" y="327660"/>
                </a:cubicBezTo>
                <a:cubicBezTo>
                  <a:pt x="1033780" y="369570"/>
                  <a:pt x="1252220" y="420370"/>
                  <a:pt x="1371600" y="457200"/>
                </a:cubicBezTo>
                <a:cubicBezTo>
                  <a:pt x="1490980" y="494030"/>
                  <a:pt x="1557020" y="528320"/>
                  <a:pt x="1623060" y="548640"/>
                </a:cubicBezTo>
                <a:cubicBezTo>
                  <a:pt x="1689100" y="568960"/>
                  <a:pt x="1701800" y="553720"/>
                  <a:pt x="1767840" y="579120"/>
                </a:cubicBezTo>
                <a:cubicBezTo>
                  <a:pt x="1833880" y="604520"/>
                  <a:pt x="1917700" y="638810"/>
                  <a:pt x="2019300" y="701040"/>
                </a:cubicBezTo>
                <a:cubicBezTo>
                  <a:pt x="2120900" y="763270"/>
                  <a:pt x="2261870" y="885190"/>
                  <a:pt x="2377440" y="952500"/>
                </a:cubicBezTo>
                <a:cubicBezTo>
                  <a:pt x="2493010" y="1019810"/>
                  <a:pt x="2609850" y="1043940"/>
                  <a:pt x="2712720" y="1104900"/>
                </a:cubicBezTo>
                <a:cubicBezTo>
                  <a:pt x="2815590" y="1165860"/>
                  <a:pt x="2933700" y="1276350"/>
                  <a:pt x="2994660" y="1318260"/>
                </a:cubicBezTo>
                <a:cubicBezTo>
                  <a:pt x="3055620" y="1360170"/>
                  <a:pt x="2990850" y="1351280"/>
                  <a:pt x="3078480" y="1356360"/>
                </a:cubicBezTo>
                <a:cubicBezTo>
                  <a:pt x="3166110" y="1361440"/>
                  <a:pt x="3331210" y="1431290"/>
                  <a:pt x="3520440" y="1348740"/>
                </a:cubicBezTo>
                <a:cubicBezTo>
                  <a:pt x="3709670" y="1266190"/>
                  <a:pt x="3961130" y="1017270"/>
                  <a:pt x="4213860" y="861060"/>
                </a:cubicBezTo>
                <a:cubicBezTo>
                  <a:pt x="4466590" y="704850"/>
                  <a:pt x="4767580" y="554990"/>
                  <a:pt x="5036820" y="411480"/>
                </a:cubicBezTo>
                <a:cubicBezTo>
                  <a:pt x="5306060" y="267970"/>
                  <a:pt x="5567680" y="133985"/>
                  <a:pt x="5829300" y="0"/>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691640" y="1821180"/>
            <a:ext cx="5829300" cy="1388782"/>
          </a:xfrm>
          <a:custGeom>
            <a:avLst/>
            <a:gdLst>
              <a:gd name="connsiteX0" fmla="*/ 0 w 5829300"/>
              <a:gd name="connsiteY0" fmla="*/ 60960 h 1388782"/>
              <a:gd name="connsiteX1" fmla="*/ 609600 w 5829300"/>
              <a:gd name="connsiteY1" fmla="*/ 205740 h 1388782"/>
              <a:gd name="connsiteX2" fmla="*/ 906780 w 5829300"/>
              <a:gd name="connsiteY2" fmla="*/ 327660 h 1388782"/>
              <a:gd name="connsiteX3" fmla="*/ 1371600 w 5829300"/>
              <a:gd name="connsiteY3" fmla="*/ 457200 h 1388782"/>
              <a:gd name="connsiteX4" fmla="*/ 1623060 w 5829300"/>
              <a:gd name="connsiteY4" fmla="*/ 548640 h 1388782"/>
              <a:gd name="connsiteX5" fmla="*/ 1767840 w 5829300"/>
              <a:gd name="connsiteY5" fmla="*/ 579120 h 1388782"/>
              <a:gd name="connsiteX6" fmla="*/ 2019300 w 5829300"/>
              <a:gd name="connsiteY6" fmla="*/ 701040 h 1388782"/>
              <a:gd name="connsiteX7" fmla="*/ 2377440 w 5829300"/>
              <a:gd name="connsiteY7" fmla="*/ 952500 h 1388782"/>
              <a:gd name="connsiteX8" fmla="*/ 2712720 w 5829300"/>
              <a:gd name="connsiteY8" fmla="*/ 1104900 h 1388782"/>
              <a:gd name="connsiteX9" fmla="*/ 2994660 w 5829300"/>
              <a:gd name="connsiteY9" fmla="*/ 1318260 h 1388782"/>
              <a:gd name="connsiteX10" fmla="*/ 3078480 w 5829300"/>
              <a:gd name="connsiteY10" fmla="*/ 1356360 h 1388782"/>
              <a:gd name="connsiteX11" fmla="*/ 3520440 w 5829300"/>
              <a:gd name="connsiteY11" fmla="*/ 1348740 h 1388782"/>
              <a:gd name="connsiteX12" fmla="*/ 4213860 w 5829300"/>
              <a:gd name="connsiteY12" fmla="*/ 861060 h 1388782"/>
              <a:gd name="connsiteX13" fmla="*/ 5036820 w 5829300"/>
              <a:gd name="connsiteY13" fmla="*/ 411480 h 1388782"/>
              <a:gd name="connsiteX14" fmla="*/ 5829300 w 5829300"/>
              <a:gd name="connsiteY14" fmla="*/ 0 h 138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29300" h="1388782">
                <a:moveTo>
                  <a:pt x="0" y="60960"/>
                </a:moveTo>
                <a:cubicBezTo>
                  <a:pt x="229235" y="111125"/>
                  <a:pt x="458470" y="161290"/>
                  <a:pt x="609600" y="205740"/>
                </a:cubicBezTo>
                <a:cubicBezTo>
                  <a:pt x="760730" y="250190"/>
                  <a:pt x="779780" y="285750"/>
                  <a:pt x="906780" y="327660"/>
                </a:cubicBezTo>
                <a:cubicBezTo>
                  <a:pt x="1033780" y="369570"/>
                  <a:pt x="1252220" y="420370"/>
                  <a:pt x="1371600" y="457200"/>
                </a:cubicBezTo>
                <a:cubicBezTo>
                  <a:pt x="1490980" y="494030"/>
                  <a:pt x="1557020" y="528320"/>
                  <a:pt x="1623060" y="548640"/>
                </a:cubicBezTo>
                <a:cubicBezTo>
                  <a:pt x="1689100" y="568960"/>
                  <a:pt x="1701800" y="553720"/>
                  <a:pt x="1767840" y="579120"/>
                </a:cubicBezTo>
                <a:cubicBezTo>
                  <a:pt x="1833880" y="604520"/>
                  <a:pt x="1917700" y="638810"/>
                  <a:pt x="2019300" y="701040"/>
                </a:cubicBezTo>
                <a:cubicBezTo>
                  <a:pt x="2120900" y="763270"/>
                  <a:pt x="2261870" y="885190"/>
                  <a:pt x="2377440" y="952500"/>
                </a:cubicBezTo>
                <a:cubicBezTo>
                  <a:pt x="2493010" y="1019810"/>
                  <a:pt x="2609850" y="1043940"/>
                  <a:pt x="2712720" y="1104900"/>
                </a:cubicBezTo>
                <a:cubicBezTo>
                  <a:pt x="2815590" y="1165860"/>
                  <a:pt x="2933700" y="1276350"/>
                  <a:pt x="2994660" y="1318260"/>
                </a:cubicBezTo>
                <a:cubicBezTo>
                  <a:pt x="3055620" y="1360170"/>
                  <a:pt x="2990850" y="1351280"/>
                  <a:pt x="3078480" y="1356360"/>
                </a:cubicBezTo>
                <a:cubicBezTo>
                  <a:pt x="3166110" y="1361440"/>
                  <a:pt x="3331210" y="1431290"/>
                  <a:pt x="3520440" y="1348740"/>
                </a:cubicBezTo>
                <a:cubicBezTo>
                  <a:pt x="3709670" y="1266190"/>
                  <a:pt x="3961130" y="1017270"/>
                  <a:pt x="4213860" y="861060"/>
                </a:cubicBezTo>
                <a:cubicBezTo>
                  <a:pt x="4466590" y="704850"/>
                  <a:pt x="4767580" y="554990"/>
                  <a:pt x="5036820" y="411480"/>
                </a:cubicBezTo>
                <a:cubicBezTo>
                  <a:pt x="5306060" y="267970"/>
                  <a:pt x="5567680" y="133985"/>
                  <a:pt x="5829300"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3504505" y="3240300"/>
            <a:ext cx="1997102" cy="1638523"/>
            <a:chOff x="4773889" y="4710404"/>
            <a:chExt cx="1997102" cy="1638523"/>
          </a:xfrm>
        </p:grpSpPr>
        <p:sp>
          <p:nvSpPr>
            <p:cNvPr id="8" name="Right Arrow 7"/>
            <p:cNvSpPr/>
            <p:nvPr/>
          </p:nvSpPr>
          <p:spPr>
            <a:xfrm rot="17115568">
              <a:off x="5475753" y="5158884"/>
              <a:ext cx="1193153" cy="296194"/>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773889" y="5781224"/>
              <a:ext cx="1997102" cy="56770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Bozeman (Sourdough) Creek</a:t>
              </a:r>
            </a:p>
          </p:txBody>
        </p:sp>
      </p:grpSp>
      <p:sp>
        <p:nvSpPr>
          <p:cNvPr id="10" name="Rectangle 9"/>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19</a:t>
            </a:r>
          </a:p>
        </p:txBody>
      </p:sp>
    </p:spTree>
    <p:extLst>
      <p:ext uri="{BB962C8B-B14F-4D97-AF65-F5344CB8AC3E}">
        <p14:creationId xmlns:p14="http://schemas.microsoft.com/office/powerpoint/2010/main" val="154601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2111023" y="99888"/>
            <a:ext cx="798903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Water balance: derivation</a:t>
            </a:r>
          </a:p>
        </p:txBody>
      </p:sp>
      <p:grpSp>
        <p:nvGrpSpPr>
          <p:cNvPr id="9" name="Group 8"/>
          <p:cNvGrpSpPr>
            <a:grpSpLocks noChangeAspect="1"/>
          </p:cNvGrpSpPr>
          <p:nvPr/>
        </p:nvGrpSpPr>
        <p:grpSpPr>
          <a:xfrm>
            <a:off x="1691640" y="2430780"/>
            <a:ext cx="8748783" cy="2084324"/>
            <a:chOff x="167639" y="1821180"/>
            <a:chExt cx="8189855" cy="1951164"/>
          </a:xfrm>
        </p:grpSpPr>
        <p:sp>
          <p:nvSpPr>
            <p:cNvPr id="6" name="Freeform 5"/>
            <p:cNvSpPr/>
            <p:nvPr/>
          </p:nvSpPr>
          <p:spPr>
            <a:xfrm>
              <a:off x="167639" y="1821180"/>
              <a:ext cx="8189855" cy="1951164"/>
            </a:xfrm>
            <a:custGeom>
              <a:avLst/>
              <a:gdLst>
                <a:gd name="connsiteX0" fmla="*/ 0 w 5829300"/>
                <a:gd name="connsiteY0" fmla="*/ 60960 h 1388782"/>
                <a:gd name="connsiteX1" fmla="*/ 609600 w 5829300"/>
                <a:gd name="connsiteY1" fmla="*/ 205740 h 1388782"/>
                <a:gd name="connsiteX2" fmla="*/ 906780 w 5829300"/>
                <a:gd name="connsiteY2" fmla="*/ 327660 h 1388782"/>
                <a:gd name="connsiteX3" fmla="*/ 1371600 w 5829300"/>
                <a:gd name="connsiteY3" fmla="*/ 457200 h 1388782"/>
                <a:gd name="connsiteX4" fmla="*/ 1623060 w 5829300"/>
                <a:gd name="connsiteY4" fmla="*/ 548640 h 1388782"/>
                <a:gd name="connsiteX5" fmla="*/ 1767840 w 5829300"/>
                <a:gd name="connsiteY5" fmla="*/ 579120 h 1388782"/>
                <a:gd name="connsiteX6" fmla="*/ 2019300 w 5829300"/>
                <a:gd name="connsiteY6" fmla="*/ 701040 h 1388782"/>
                <a:gd name="connsiteX7" fmla="*/ 2377440 w 5829300"/>
                <a:gd name="connsiteY7" fmla="*/ 952500 h 1388782"/>
                <a:gd name="connsiteX8" fmla="*/ 2712720 w 5829300"/>
                <a:gd name="connsiteY8" fmla="*/ 1104900 h 1388782"/>
                <a:gd name="connsiteX9" fmla="*/ 2994660 w 5829300"/>
                <a:gd name="connsiteY9" fmla="*/ 1318260 h 1388782"/>
                <a:gd name="connsiteX10" fmla="*/ 3078480 w 5829300"/>
                <a:gd name="connsiteY10" fmla="*/ 1356360 h 1388782"/>
                <a:gd name="connsiteX11" fmla="*/ 3520440 w 5829300"/>
                <a:gd name="connsiteY11" fmla="*/ 1348740 h 1388782"/>
                <a:gd name="connsiteX12" fmla="*/ 4213860 w 5829300"/>
                <a:gd name="connsiteY12" fmla="*/ 861060 h 1388782"/>
                <a:gd name="connsiteX13" fmla="*/ 5036820 w 5829300"/>
                <a:gd name="connsiteY13" fmla="*/ 411480 h 1388782"/>
                <a:gd name="connsiteX14" fmla="*/ 5829300 w 5829300"/>
                <a:gd name="connsiteY14" fmla="*/ 0 h 138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29300" h="1388782">
                  <a:moveTo>
                    <a:pt x="0" y="60960"/>
                  </a:moveTo>
                  <a:cubicBezTo>
                    <a:pt x="229235" y="111125"/>
                    <a:pt x="458470" y="161290"/>
                    <a:pt x="609600" y="205740"/>
                  </a:cubicBezTo>
                  <a:cubicBezTo>
                    <a:pt x="760730" y="250190"/>
                    <a:pt x="779780" y="285750"/>
                    <a:pt x="906780" y="327660"/>
                  </a:cubicBezTo>
                  <a:cubicBezTo>
                    <a:pt x="1033780" y="369570"/>
                    <a:pt x="1252220" y="420370"/>
                    <a:pt x="1371600" y="457200"/>
                  </a:cubicBezTo>
                  <a:cubicBezTo>
                    <a:pt x="1490980" y="494030"/>
                    <a:pt x="1557020" y="528320"/>
                    <a:pt x="1623060" y="548640"/>
                  </a:cubicBezTo>
                  <a:cubicBezTo>
                    <a:pt x="1689100" y="568960"/>
                    <a:pt x="1701800" y="553720"/>
                    <a:pt x="1767840" y="579120"/>
                  </a:cubicBezTo>
                  <a:cubicBezTo>
                    <a:pt x="1833880" y="604520"/>
                    <a:pt x="1917700" y="638810"/>
                    <a:pt x="2019300" y="701040"/>
                  </a:cubicBezTo>
                  <a:cubicBezTo>
                    <a:pt x="2120900" y="763270"/>
                    <a:pt x="2261870" y="885190"/>
                    <a:pt x="2377440" y="952500"/>
                  </a:cubicBezTo>
                  <a:cubicBezTo>
                    <a:pt x="2493010" y="1019810"/>
                    <a:pt x="2609850" y="1043940"/>
                    <a:pt x="2712720" y="1104900"/>
                  </a:cubicBezTo>
                  <a:cubicBezTo>
                    <a:pt x="2815590" y="1165860"/>
                    <a:pt x="2933700" y="1276350"/>
                    <a:pt x="2994660" y="1318260"/>
                  </a:cubicBezTo>
                  <a:cubicBezTo>
                    <a:pt x="3055620" y="1360170"/>
                    <a:pt x="2990850" y="1351280"/>
                    <a:pt x="3078480" y="1356360"/>
                  </a:cubicBezTo>
                  <a:cubicBezTo>
                    <a:pt x="3166110" y="1361440"/>
                    <a:pt x="3331210" y="1431290"/>
                    <a:pt x="3520440" y="1348740"/>
                  </a:cubicBezTo>
                  <a:cubicBezTo>
                    <a:pt x="3709670" y="1266190"/>
                    <a:pt x="3961130" y="1017270"/>
                    <a:pt x="4213860" y="861060"/>
                  </a:cubicBezTo>
                  <a:cubicBezTo>
                    <a:pt x="4466590" y="704850"/>
                    <a:pt x="4767580" y="554990"/>
                    <a:pt x="5036820" y="411480"/>
                  </a:cubicBezTo>
                  <a:cubicBezTo>
                    <a:pt x="5306060" y="267970"/>
                    <a:pt x="5567680" y="133985"/>
                    <a:pt x="5829300" y="0"/>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67639" y="1821180"/>
              <a:ext cx="8189855" cy="1951164"/>
            </a:xfrm>
            <a:custGeom>
              <a:avLst/>
              <a:gdLst>
                <a:gd name="connsiteX0" fmla="*/ 0 w 5829300"/>
                <a:gd name="connsiteY0" fmla="*/ 60960 h 1388782"/>
                <a:gd name="connsiteX1" fmla="*/ 609600 w 5829300"/>
                <a:gd name="connsiteY1" fmla="*/ 205740 h 1388782"/>
                <a:gd name="connsiteX2" fmla="*/ 906780 w 5829300"/>
                <a:gd name="connsiteY2" fmla="*/ 327660 h 1388782"/>
                <a:gd name="connsiteX3" fmla="*/ 1371600 w 5829300"/>
                <a:gd name="connsiteY3" fmla="*/ 457200 h 1388782"/>
                <a:gd name="connsiteX4" fmla="*/ 1623060 w 5829300"/>
                <a:gd name="connsiteY4" fmla="*/ 548640 h 1388782"/>
                <a:gd name="connsiteX5" fmla="*/ 1767840 w 5829300"/>
                <a:gd name="connsiteY5" fmla="*/ 579120 h 1388782"/>
                <a:gd name="connsiteX6" fmla="*/ 2019300 w 5829300"/>
                <a:gd name="connsiteY6" fmla="*/ 701040 h 1388782"/>
                <a:gd name="connsiteX7" fmla="*/ 2377440 w 5829300"/>
                <a:gd name="connsiteY7" fmla="*/ 952500 h 1388782"/>
                <a:gd name="connsiteX8" fmla="*/ 2712720 w 5829300"/>
                <a:gd name="connsiteY8" fmla="*/ 1104900 h 1388782"/>
                <a:gd name="connsiteX9" fmla="*/ 2994660 w 5829300"/>
                <a:gd name="connsiteY9" fmla="*/ 1318260 h 1388782"/>
                <a:gd name="connsiteX10" fmla="*/ 3078480 w 5829300"/>
                <a:gd name="connsiteY10" fmla="*/ 1356360 h 1388782"/>
                <a:gd name="connsiteX11" fmla="*/ 3520440 w 5829300"/>
                <a:gd name="connsiteY11" fmla="*/ 1348740 h 1388782"/>
                <a:gd name="connsiteX12" fmla="*/ 4213860 w 5829300"/>
                <a:gd name="connsiteY12" fmla="*/ 861060 h 1388782"/>
                <a:gd name="connsiteX13" fmla="*/ 5036820 w 5829300"/>
                <a:gd name="connsiteY13" fmla="*/ 411480 h 1388782"/>
                <a:gd name="connsiteX14" fmla="*/ 5829300 w 5829300"/>
                <a:gd name="connsiteY14" fmla="*/ 0 h 138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29300" h="1388782">
                  <a:moveTo>
                    <a:pt x="0" y="60960"/>
                  </a:moveTo>
                  <a:cubicBezTo>
                    <a:pt x="229235" y="111125"/>
                    <a:pt x="458470" y="161290"/>
                    <a:pt x="609600" y="205740"/>
                  </a:cubicBezTo>
                  <a:cubicBezTo>
                    <a:pt x="760730" y="250190"/>
                    <a:pt x="779780" y="285750"/>
                    <a:pt x="906780" y="327660"/>
                  </a:cubicBezTo>
                  <a:cubicBezTo>
                    <a:pt x="1033780" y="369570"/>
                    <a:pt x="1252220" y="420370"/>
                    <a:pt x="1371600" y="457200"/>
                  </a:cubicBezTo>
                  <a:cubicBezTo>
                    <a:pt x="1490980" y="494030"/>
                    <a:pt x="1557020" y="528320"/>
                    <a:pt x="1623060" y="548640"/>
                  </a:cubicBezTo>
                  <a:cubicBezTo>
                    <a:pt x="1689100" y="568960"/>
                    <a:pt x="1701800" y="553720"/>
                    <a:pt x="1767840" y="579120"/>
                  </a:cubicBezTo>
                  <a:cubicBezTo>
                    <a:pt x="1833880" y="604520"/>
                    <a:pt x="1917700" y="638810"/>
                    <a:pt x="2019300" y="701040"/>
                  </a:cubicBezTo>
                  <a:cubicBezTo>
                    <a:pt x="2120900" y="763270"/>
                    <a:pt x="2261870" y="885190"/>
                    <a:pt x="2377440" y="952500"/>
                  </a:cubicBezTo>
                  <a:cubicBezTo>
                    <a:pt x="2493010" y="1019810"/>
                    <a:pt x="2609850" y="1043940"/>
                    <a:pt x="2712720" y="1104900"/>
                  </a:cubicBezTo>
                  <a:cubicBezTo>
                    <a:pt x="2815590" y="1165860"/>
                    <a:pt x="2933700" y="1276350"/>
                    <a:pt x="2994660" y="1318260"/>
                  </a:cubicBezTo>
                  <a:cubicBezTo>
                    <a:pt x="3055620" y="1360170"/>
                    <a:pt x="2990850" y="1351280"/>
                    <a:pt x="3078480" y="1356360"/>
                  </a:cubicBezTo>
                  <a:cubicBezTo>
                    <a:pt x="3166110" y="1361440"/>
                    <a:pt x="3331210" y="1431290"/>
                    <a:pt x="3520440" y="1348740"/>
                  </a:cubicBezTo>
                  <a:cubicBezTo>
                    <a:pt x="3709670" y="1266190"/>
                    <a:pt x="3961130" y="1017270"/>
                    <a:pt x="4213860" y="861060"/>
                  </a:cubicBezTo>
                  <a:cubicBezTo>
                    <a:pt x="4466590" y="704850"/>
                    <a:pt x="4767580" y="554990"/>
                    <a:pt x="5036820" y="411480"/>
                  </a:cubicBezTo>
                  <a:cubicBezTo>
                    <a:pt x="5306060" y="267970"/>
                    <a:pt x="5567680" y="133985"/>
                    <a:pt x="5829300"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eeform 7"/>
          <p:cNvSpPr/>
          <p:nvPr/>
        </p:nvSpPr>
        <p:spPr>
          <a:xfrm>
            <a:off x="6567781" y="4534409"/>
            <a:ext cx="273361" cy="115747"/>
          </a:xfrm>
          <a:custGeom>
            <a:avLst/>
            <a:gdLst>
              <a:gd name="connsiteX0" fmla="*/ 17170 w 273361"/>
              <a:gd name="connsiteY0" fmla="*/ 20243 h 115747"/>
              <a:gd name="connsiteX1" fmla="*/ 42570 w 273361"/>
              <a:gd name="connsiteY1" fmla="*/ 96443 h 115747"/>
              <a:gd name="connsiteX2" fmla="*/ 226720 w 273361"/>
              <a:gd name="connsiteY2" fmla="*/ 109143 h 115747"/>
              <a:gd name="connsiteX3" fmla="*/ 258470 w 273361"/>
              <a:gd name="connsiteY3" fmla="*/ 7543 h 115747"/>
              <a:gd name="connsiteX4" fmla="*/ 17170 w 273361"/>
              <a:gd name="connsiteY4" fmla="*/ 20243 h 11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61" h="115747">
                <a:moveTo>
                  <a:pt x="17170" y="20243"/>
                </a:moveTo>
                <a:cubicBezTo>
                  <a:pt x="-18813" y="35060"/>
                  <a:pt x="7645" y="81626"/>
                  <a:pt x="42570" y="96443"/>
                </a:cubicBezTo>
                <a:cubicBezTo>
                  <a:pt x="77495" y="111260"/>
                  <a:pt x="190737" y="123960"/>
                  <a:pt x="226720" y="109143"/>
                </a:cubicBezTo>
                <a:cubicBezTo>
                  <a:pt x="262703" y="94326"/>
                  <a:pt x="292337" y="24476"/>
                  <a:pt x="258470" y="7543"/>
                </a:cubicBezTo>
                <a:cubicBezTo>
                  <a:pt x="224603" y="-9390"/>
                  <a:pt x="53153" y="5426"/>
                  <a:pt x="17170" y="20243"/>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flipV="1">
            <a:off x="6225540" y="4534408"/>
            <a:ext cx="787400" cy="872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1668780" y="2933700"/>
            <a:ext cx="8816340" cy="1767840"/>
            <a:chOff x="144780" y="2324100"/>
            <a:chExt cx="8816340" cy="1767840"/>
          </a:xfrm>
        </p:grpSpPr>
        <p:sp>
          <p:nvSpPr>
            <p:cNvPr id="22" name="Freeform 21"/>
            <p:cNvSpPr/>
            <p:nvPr/>
          </p:nvSpPr>
          <p:spPr>
            <a:xfrm rot="290420">
              <a:off x="5547360" y="2346960"/>
              <a:ext cx="3413760" cy="1729740"/>
            </a:xfrm>
            <a:custGeom>
              <a:avLst/>
              <a:gdLst>
                <a:gd name="connsiteX0" fmla="*/ 0 w 3413760"/>
                <a:gd name="connsiteY0" fmla="*/ 1729740 h 1729740"/>
                <a:gd name="connsiteX1" fmla="*/ 312420 w 3413760"/>
                <a:gd name="connsiteY1" fmla="*/ 1584960 h 1729740"/>
                <a:gd name="connsiteX2" fmla="*/ 1028700 w 3413760"/>
                <a:gd name="connsiteY2" fmla="*/ 1104900 h 1729740"/>
                <a:gd name="connsiteX3" fmla="*/ 1889760 w 3413760"/>
                <a:gd name="connsiteY3" fmla="*/ 662940 h 1729740"/>
                <a:gd name="connsiteX4" fmla="*/ 3413760 w 3413760"/>
                <a:gd name="connsiteY4" fmla="*/ 0 h 1729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760" h="1729740">
                  <a:moveTo>
                    <a:pt x="0" y="1729740"/>
                  </a:moveTo>
                  <a:cubicBezTo>
                    <a:pt x="70485" y="1709420"/>
                    <a:pt x="140970" y="1689100"/>
                    <a:pt x="312420" y="1584960"/>
                  </a:cubicBezTo>
                  <a:cubicBezTo>
                    <a:pt x="483870" y="1480820"/>
                    <a:pt x="765810" y="1258570"/>
                    <a:pt x="1028700" y="1104900"/>
                  </a:cubicBezTo>
                  <a:cubicBezTo>
                    <a:pt x="1291590" y="951230"/>
                    <a:pt x="1492250" y="847090"/>
                    <a:pt x="1889760" y="662940"/>
                  </a:cubicBezTo>
                  <a:cubicBezTo>
                    <a:pt x="2287270" y="478790"/>
                    <a:pt x="2850515" y="239395"/>
                    <a:pt x="3413760" y="0"/>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rot="21367787">
              <a:off x="144780" y="2324100"/>
              <a:ext cx="4518660" cy="1767840"/>
            </a:xfrm>
            <a:custGeom>
              <a:avLst/>
              <a:gdLst>
                <a:gd name="connsiteX0" fmla="*/ 4518660 w 4518660"/>
                <a:gd name="connsiteY0" fmla="*/ 1767840 h 1767840"/>
                <a:gd name="connsiteX1" fmla="*/ 4091940 w 4518660"/>
                <a:gd name="connsiteY1" fmla="*/ 1546860 h 1767840"/>
                <a:gd name="connsiteX2" fmla="*/ 3535680 w 4518660"/>
                <a:gd name="connsiteY2" fmla="*/ 1325880 h 1767840"/>
                <a:gd name="connsiteX3" fmla="*/ 2941320 w 4518660"/>
                <a:gd name="connsiteY3" fmla="*/ 876300 h 1767840"/>
                <a:gd name="connsiteX4" fmla="*/ 2293620 w 4518660"/>
                <a:gd name="connsiteY4" fmla="*/ 701040 h 1767840"/>
                <a:gd name="connsiteX5" fmla="*/ 1112520 w 4518660"/>
                <a:gd name="connsiteY5" fmla="*/ 358140 h 1767840"/>
                <a:gd name="connsiteX6" fmla="*/ 868680 w 4518660"/>
                <a:gd name="connsiteY6" fmla="*/ 243840 h 1767840"/>
                <a:gd name="connsiteX7" fmla="*/ 0 w 4518660"/>
                <a:gd name="connsiteY7" fmla="*/ 0 h 1767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8660" h="1767840">
                  <a:moveTo>
                    <a:pt x="4518660" y="1767840"/>
                  </a:moveTo>
                  <a:cubicBezTo>
                    <a:pt x="4387215" y="1694180"/>
                    <a:pt x="4255770" y="1620520"/>
                    <a:pt x="4091940" y="1546860"/>
                  </a:cubicBezTo>
                  <a:cubicBezTo>
                    <a:pt x="3928110" y="1473200"/>
                    <a:pt x="3727450" y="1437640"/>
                    <a:pt x="3535680" y="1325880"/>
                  </a:cubicBezTo>
                  <a:cubicBezTo>
                    <a:pt x="3343910" y="1214120"/>
                    <a:pt x="3148330" y="980440"/>
                    <a:pt x="2941320" y="876300"/>
                  </a:cubicBezTo>
                  <a:cubicBezTo>
                    <a:pt x="2734310" y="772160"/>
                    <a:pt x="2293620" y="701040"/>
                    <a:pt x="2293620" y="701040"/>
                  </a:cubicBezTo>
                  <a:lnTo>
                    <a:pt x="1112520" y="358140"/>
                  </a:lnTo>
                  <a:cubicBezTo>
                    <a:pt x="875030" y="281940"/>
                    <a:pt x="1054100" y="303530"/>
                    <a:pt x="868680" y="243840"/>
                  </a:cubicBezTo>
                  <a:cubicBezTo>
                    <a:pt x="683260" y="184150"/>
                    <a:pt x="341630" y="92075"/>
                    <a:pt x="0" y="0"/>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flipV="1">
              <a:off x="198119" y="2392680"/>
              <a:ext cx="106680" cy="10668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6725921" y="4519113"/>
            <a:ext cx="1821639" cy="665819"/>
            <a:chOff x="5270500" y="4515781"/>
            <a:chExt cx="1821639" cy="665819"/>
          </a:xfrm>
        </p:grpSpPr>
        <p:cxnSp>
          <p:nvCxnSpPr>
            <p:cNvPr id="11" name="Straight Arrow Connector 10"/>
            <p:cNvCxnSpPr>
              <a:endCxn id="8" idx="2"/>
            </p:cNvCxnSpPr>
            <p:nvPr/>
          </p:nvCxnSpPr>
          <p:spPr>
            <a:xfrm flipH="1" flipV="1">
              <a:off x="5270500" y="4643551"/>
              <a:ext cx="436880" cy="5380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627314" y="4515781"/>
              <a:ext cx="1464825" cy="369332"/>
            </a:xfrm>
            <a:prstGeom prst="rect">
              <a:avLst/>
            </a:prstGeom>
            <a:noFill/>
          </p:spPr>
          <p:txBody>
            <a:bodyPr wrap="none" rtlCol="0">
              <a:spAutoFit/>
            </a:bodyPr>
            <a:lstStyle/>
            <a:p>
              <a:r>
                <a:rPr lang="en-US" dirty="0"/>
                <a:t>Runoff = </a:t>
              </a:r>
              <a:r>
                <a:rPr lang="en-US" i="1" dirty="0"/>
                <a:t>Q</a:t>
              </a:r>
              <a:r>
                <a:rPr lang="en-US" i="1" baseline="-25000" dirty="0"/>
                <a:t>OUT</a:t>
              </a:r>
            </a:p>
          </p:txBody>
        </p:sp>
      </p:grpSp>
      <p:grpSp>
        <p:nvGrpSpPr>
          <p:cNvPr id="34" name="Group 33"/>
          <p:cNvGrpSpPr/>
          <p:nvPr/>
        </p:nvGrpSpPr>
        <p:grpSpPr>
          <a:xfrm>
            <a:off x="3939540" y="3718560"/>
            <a:ext cx="4960620" cy="601980"/>
            <a:chOff x="2415540" y="3108960"/>
            <a:chExt cx="4960620" cy="601980"/>
          </a:xfrm>
        </p:grpSpPr>
        <p:sp>
          <p:nvSpPr>
            <p:cNvPr id="28" name="Freeform 27"/>
            <p:cNvSpPr/>
            <p:nvPr/>
          </p:nvSpPr>
          <p:spPr>
            <a:xfrm>
              <a:off x="2415540" y="3108960"/>
              <a:ext cx="1463040" cy="601980"/>
            </a:xfrm>
            <a:custGeom>
              <a:avLst/>
              <a:gdLst>
                <a:gd name="connsiteX0" fmla="*/ 0 w 1463040"/>
                <a:gd name="connsiteY0" fmla="*/ 0 h 601980"/>
                <a:gd name="connsiteX1" fmla="*/ 510540 w 1463040"/>
                <a:gd name="connsiteY1" fmla="*/ 60960 h 601980"/>
                <a:gd name="connsiteX2" fmla="*/ 853440 w 1463040"/>
                <a:gd name="connsiteY2" fmla="*/ 251460 h 601980"/>
                <a:gd name="connsiteX3" fmla="*/ 1066800 w 1463040"/>
                <a:gd name="connsiteY3" fmla="*/ 388620 h 601980"/>
                <a:gd name="connsiteX4" fmla="*/ 1150620 w 1463040"/>
                <a:gd name="connsiteY4" fmla="*/ 464820 h 601980"/>
                <a:gd name="connsiteX5" fmla="*/ 1463040 w 1463040"/>
                <a:gd name="connsiteY5" fmla="*/ 601980 h 60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3040" h="601980">
                  <a:moveTo>
                    <a:pt x="0" y="0"/>
                  </a:moveTo>
                  <a:cubicBezTo>
                    <a:pt x="184150" y="9525"/>
                    <a:pt x="368300" y="19050"/>
                    <a:pt x="510540" y="60960"/>
                  </a:cubicBezTo>
                  <a:cubicBezTo>
                    <a:pt x="652780" y="102870"/>
                    <a:pt x="760730" y="196850"/>
                    <a:pt x="853440" y="251460"/>
                  </a:cubicBezTo>
                  <a:cubicBezTo>
                    <a:pt x="946150" y="306070"/>
                    <a:pt x="1017270" y="353060"/>
                    <a:pt x="1066800" y="388620"/>
                  </a:cubicBezTo>
                  <a:cubicBezTo>
                    <a:pt x="1116330" y="424180"/>
                    <a:pt x="1084580" y="429260"/>
                    <a:pt x="1150620" y="464820"/>
                  </a:cubicBezTo>
                  <a:cubicBezTo>
                    <a:pt x="1216660" y="500380"/>
                    <a:pt x="1339850" y="551180"/>
                    <a:pt x="1463040" y="601980"/>
                  </a:cubicBezTo>
                </a:path>
              </a:pathLst>
            </a:custGeom>
            <a:noFill/>
            <a:ln w="38100">
              <a:solidFill>
                <a:srgbClr val="00B0F0"/>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6385560" y="3139440"/>
              <a:ext cx="990600" cy="434340"/>
            </a:xfrm>
            <a:custGeom>
              <a:avLst/>
              <a:gdLst>
                <a:gd name="connsiteX0" fmla="*/ 990600 w 990600"/>
                <a:gd name="connsiteY0" fmla="*/ 0 h 434340"/>
                <a:gd name="connsiteX1" fmla="*/ 464820 w 990600"/>
                <a:gd name="connsiteY1" fmla="*/ 198120 h 434340"/>
                <a:gd name="connsiteX2" fmla="*/ 0 w 990600"/>
                <a:gd name="connsiteY2" fmla="*/ 434340 h 434340"/>
              </a:gdLst>
              <a:ahLst/>
              <a:cxnLst>
                <a:cxn ang="0">
                  <a:pos x="connsiteX0" y="connsiteY0"/>
                </a:cxn>
                <a:cxn ang="0">
                  <a:pos x="connsiteX1" y="connsiteY1"/>
                </a:cxn>
                <a:cxn ang="0">
                  <a:pos x="connsiteX2" y="connsiteY2"/>
                </a:cxn>
              </a:cxnLst>
              <a:rect l="l" t="t" r="r" b="b"/>
              <a:pathLst>
                <a:path w="990600" h="434340">
                  <a:moveTo>
                    <a:pt x="990600" y="0"/>
                  </a:moveTo>
                  <a:cubicBezTo>
                    <a:pt x="810260" y="62865"/>
                    <a:pt x="629920" y="125730"/>
                    <a:pt x="464820" y="198120"/>
                  </a:cubicBezTo>
                  <a:cubicBezTo>
                    <a:pt x="299720" y="270510"/>
                    <a:pt x="149860" y="352425"/>
                    <a:pt x="0" y="434340"/>
                  </a:cubicBezTo>
                </a:path>
              </a:pathLst>
            </a:custGeom>
            <a:noFill/>
            <a:ln w="38100">
              <a:solidFill>
                <a:srgbClr val="00B0F0"/>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3775292" y="3957045"/>
            <a:ext cx="1897699" cy="693111"/>
            <a:chOff x="2251291" y="3347444"/>
            <a:chExt cx="1897699" cy="693111"/>
          </a:xfrm>
        </p:grpSpPr>
        <p:sp>
          <p:nvSpPr>
            <p:cNvPr id="30" name="TextBox 29"/>
            <p:cNvSpPr txBox="1"/>
            <p:nvPr/>
          </p:nvSpPr>
          <p:spPr>
            <a:xfrm>
              <a:off x="2251291" y="3671223"/>
              <a:ext cx="1897699" cy="369332"/>
            </a:xfrm>
            <a:prstGeom prst="rect">
              <a:avLst/>
            </a:prstGeom>
            <a:noFill/>
          </p:spPr>
          <p:txBody>
            <a:bodyPr wrap="none" rtlCol="0">
              <a:spAutoFit/>
            </a:bodyPr>
            <a:lstStyle/>
            <a:p>
              <a:r>
                <a:rPr lang="en-US" dirty="0"/>
                <a:t>Groundwater flow</a:t>
              </a:r>
            </a:p>
          </p:txBody>
        </p:sp>
        <p:cxnSp>
          <p:nvCxnSpPr>
            <p:cNvPr id="31" name="Straight Arrow Connector 30"/>
            <p:cNvCxnSpPr/>
            <p:nvPr/>
          </p:nvCxnSpPr>
          <p:spPr>
            <a:xfrm flipV="1">
              <a:off x="3071074" y="3347444"/>
              <a:ext cx="175260" cy="4009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a:off x="2604720" y="1041697"/>
            <a:ext cx="7385817" cy="926229"/>
            <a:chOff x="1149299" y="1108084"/>
            <a:chExt cx="7385817" cy="926229"/>
          </a:xfrm>
        </p:grpSpPr>
        <p:cxnSp>
          <p:nvCxnSpPr>
            <p:cNvPr id="36" name="Straight Arrow Connector 35"/>
            <p:cNvCxnSpPr/>
            <p:nvPr/>
          </p:nvCxnSpPr>
          <p:spPr>
            <a:xfrm flipH="1">
              <a:off x="2667000" y="1425450"/>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2831999" y="1430098"/>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2999639" y="1432778"/>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3164638" y="1437426"/>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3339898" y="1430390"/>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3504897" y="1435038"/>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3672537" y="1437718"/>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3837536" y="1442366"/>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4012334" y="1445527"/>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4177333" y="1450175"/>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4344973" y="1452855"/>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4509972" y="1457503"/>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4685232" y="1450467"/>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4850231" y="1455115"/>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5017871" y="1457795"/>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5182870" y="1462443"/>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5349241" y="1460255"/>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5514240" y="1464903"/>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5681880" y="1467583"/>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5846879" y="1472231"/>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a:off x="6021677" y="1475392"/>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a:off x="6186676" y="1480040"/>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6354316" y="1482720"/>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6519315" y="1487368"/>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6694575" y="1480332"/>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a:off x="6859574" y="1484980"/>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a:off x="7027214" y="1487660"/>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7192213" y="1492308"/>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4225707" y="1108084"/>
              <a:ext cx="1723613" cy="369332"/>
            </a:xfrm>
            <a:prstGeom prst="rect">
              <a:avLst/>
            </a:prstGeom>
            <a:noFill/>
          </p:spPr>
          <p:txBody>
            <a:bodyPr wrap="none" rtlCol="0">
              <a:spAutoFit/>
            </a:bodyPr>
            <a:lstStyle/>
            <a:p>
              <a:r>
                <a:rPr lang="en-US" dirty="0"/>
                <a:t>Precipitation = </a:t>
              </a:r>
              <a:r>
                <a:rPr lang="en-US" i="1" dirty="0"/>
                <a:t>P</a:t>
              </a:r>
            </a:p>
          </p:txBody>
        </p:sp>
        <p:cxnSp>
          <p:nvCxnSpPr>
            <p:cNvPr id="65" name="Straight Arrow Connector 64"/>
            <p:cNvCxnSpPr/>
            <p:nvPr/>
          </p:nvCxnSpPr>
          <p:spPr>
            <a:xfrm flipH="1">
              <a:off x="1149299" y="1400725"/>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1314298" y="1405373"/>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a:off x="1481938" y="1408053"/>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1646937" y="1412701"/>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a:off x="1822197" y="1405665"/>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1987196" y="1410313"/>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H="1">
              <a:off x="2154836" y="1412993"/>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a:off x="2319835" y="1417641"/>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a:off x="2494633" y="1420802"/>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a:off x="7354319" y="1496775"/>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a:off x="7521959" y="1499455"/>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a:off x="7686958" y="1504103"/>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H="1">
              <a:off x="7862218" y="1497067"/>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H="1">
              <a:off x="8027217" y="1501715"/>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a:off x="8194857" y="1504395"/>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a:off x="8359856" y="1509043"/>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0" name="Group 119"/>
          <p:cNvGrpSpPr/>
          <p:nvPr/>
        </p:nvGrpSpPr>
        <p:grpSpPr>
          <a:xfrm>
            <a:off x="2754478" y="2847732"/>
            <a:ext cx="6505394" cy="1472808"/>
            <a:chOff x="1230478" y="2238132"/>
            <a:chExt cx="6505394" cy="1472808"/>
          </a:xfrm>
        </p:grpSpPr>
        <p:cxnSp>
          <p:nvCxnSpPr>
            <p:cNvPr id="84" name="Straight Arrow Connector 83"/>
            <p:cNvCxnSpPr/>
            <p:nvPr/>
          </p:nvCxnSpPr>
          <p:spPr>
            <a:xfrm>
              <a:off x="1230478" y="2238132"/>
              <a:ext cx="11430" cy="513662"/>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5998585" y="3511310"/>
              <a:ext cx="0" cy="19963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1697814" y="2392680"/>
              <a:ext cx="0" cy="470662"/>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3929752" y="3377339"/>
              <a:ext cx="4758" cy="267942"/>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2173886" y="2494963"/>
              <a:ext cx="0" cy="470662"/>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3373422" y="3054472"/>
              <a:ext cx="2708" cy="29668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H="1">
              <a:off x="2640851" y="2658934"/>
              <a:ext cx="1446" cy="395538"/>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H="1">
              <a:off x="2986622" y="2809718"/>
              <a:ext cx="6263" cy="292046"/>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a:off x="6385560" y="3211830"/>
              <a:ext cx="9265" cy="239141"/>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a:off x="6781799" y="2965625"/>
              <a:ext cx="0" cy="294377"/>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a:off x="7211263" y="2730294"/>
              <a:ext cx="0" cy="382519"/>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flipH="1">
              <a:off x="7714835" y="2429673"/>
              <a:ext cx="21037" cy="482812"/>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p:nvGrpSpPr>
        <p:grpSpPr>
          <a:xfrm>
            <a:off x="2151876" y="3184622"/>
            <a:ext cx="1316194" cy="1023022"/>
            <a:chOff x="2401441" y="3330716"/>
            <a:chExt cx="1316194" cy="1023022"/>
          </a:xfrm>
        </p:grpSpPr>
        <p:sp>
          <p:nvSpPr>
            <p:cNvPr id="122" name="TextBox 121"/>
            <p:cNvSpPr txBox="1"/>
            <p:nvPr/>
          </p:nvSpPr>
          <p:spPr>
            <a:xfrm>
              <a:off x="2401441" y="3707407"/>
              <a:ext cx="1316194" cy="646331"/>
            </a:xfrm>
            <a:prstGeom prst="rect">
              <a:avLst/>
            </a:prstGeom>
            <a:noFill/>
          </p:spPr>
          <p:txBody>
            <a:bodyPr wrap="none" rtlCol="0">
              <a:spAutoFit/>
            </a:bodyPr>
            <a:lstStyle/>
            <a:p>
              <a:r>
                <a:rPr lang="en-US" dirty="0"/>
                <a:t>Infiltration /</a:t>
              </a:r>
            </a:p>
            <a:p>
              <a:r>
                <a:rPr lang="en-US" dirty="0"/>
                <a:t>Recharge</a:t>
              </a:r>
            </a:p>
          </p:txBody>
        </p:sp>
        <p:cxnSp>
          <p:nvCxnSpPr>
            <p:cNvPr id="123" name="Straight Arrow Connector 122"/>
            <p:cNvCxnSpPr/>
            <p:nvPr/>
          </p:nvCxnSpPr>
          <p:spPr>
            <a:xfrm flipV="1">
              <a:off x="3093720" y="3330716"/>
              <a:ext cx="384841" cy="4306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p:nvGrpSpPr>
        <p:grpSpPr>
          <a:xfrm>
            <a:off x="2896539" y="2582406"/>
            <a:ext cx="6220793" cy="1909511"/>
            <a:chOff x="1372538" y="2582405"/>
            <a:chExt cx="6220793" cy="1909511"/>
          </a:xfrm>
        </p:grpSpPr>
        <p:grpSp>
          <p:nvGrpSpPr>
            <p:cNvPr id="129" name="Group 128"/>
            <p:cNvGrpSpPr/>
            <p:nvPr/>
          </p:nvGrpSpPr>
          <p:grpSpPr>
            <a:xfrm>
              <a:off x="1372538" y="2582405"/>
              <a:ext cx="109573" cy="286563"/>
              <a:chOff x="2404110" y="2206019"/>
              <a:chExt cx="109573" cy="286563"/>
            </a:xfrm>
          </p:grpSpPr>
          <p:sp>
            <p:nvSpPr>
              <p:cNvPr id="125" name="Isosceles Triangle 124"/>
              <p:cNvSpPr/>
              <p:nvPr/>
            </p:nvSpPr>
            <p:spPr>
              <a:xfrm>
                <a:off x="2404110" y="2206019"/>
                <a:ext cx="109573" cy="232722"/>
              </a:xfrm>
              <a:prstGeom prst="triangl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2437958" y="2443639"/>
                <a:ext cx="45719" cy="48943"/>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p:cNvGrpSpPr/>
            <p:nvPr/>
          </p:nvGrpSpPr>
          <p:grpSpPr>
            <a:xfrm>
              <a:off x="1479045" y="2612951"/>
              <a:ext cx="109573" cy="286563"/>
              <a:chOff x="2404110" y="2206019"/>
              <a:chExt cx="109573" cy="286563"/>
            </a:xfrm>
          </p:grpSpPr>
          <p:sp>
            <p:nvSpPr>
              <p:cNvPr id="131" name="Isosceles Triangle 130"/>
              <p:cNvSpPr/>
              <p:nvPr/>
            </p:nvSpPr>
            <p:spPr>
              <a:xfrm>
                <a:off x="2404110" y="2206019"/>
                <a:ext cx="109573" cy="232722"/>
              </a:xfrm>
              <a:prstGeom prst="triangl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2437958" y="2443639"/>
                <a:ext cx="45719" cy="48943"/>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132"/>
            <p:cNvGrpSpPr/>
            <p:nvPr/>
          </p:nvGrpSpPr>
          <p:grpSpPr>
            <a:xfrm>
              <a:off x="1568381" y="2657207"/>
              <a:ext cx="109573" cy="286563"/>
              <a:chOff x="2404110" y="2206019"/>
              <a:chExt cx="109573" cy="286563"/>
            </a:xfrm>
          </p:grpSpPr>
          <p:sp>
            <p:nvSpPr>
              <p:cNvPr id="134" name="Isosceles Triangle 133"/>
              <p:cNvSpPr/>
              <p:nvPr/>
            </p:nvSpPr>
            <p:spPr>
              <a:xfrm>
                <a:off x="2404110" y="2206019"/>
                <a:ext cx="109573" cy="232722"/>
              </a:xfrm>
              <a:prstGeom prst="triangl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2437958" y="2443639"/>
                <a:ext cx="45719" cy="48943"/>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p:cNvGrpSpPr/>
            <p:nvPr/>
          </p:nvGrpSpPr>
          <p:grpSpPr>
            <a:xfrm>
              <a:off x="1687436" y="2689409"/>
              <a:ext cx="109573" cy="286563"/>
              <a:chOff x="2404110" y="2206019"/>
              <a:chExt cx="109573" cy="286563"/>
            </a:xfrm>
          </p:grpSpPr>
          <p:sp>
            <p:nvSpPr>
              <p:cNvPr id="137" name="Isosceles Triangle 136"/>
              <p:cNvSpPr/>
              <p:nvPr/>
            </p:nvSpPr>
            <p:spPr>
              <a:xfrm>
                <a:off x="2404110" y="2206019"/>
                <a:ext cx="109573" cy="232722"/>
              </a:xfrm>
              <a:prstGeom prst="triangl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p:cNvSpPr/>
              <p:nvPr/>
            </p:nvSpPr>
            <p:spPr>
              <a:xfrm>
                <a:off x="2437958" y="2443639"/>
                <a:ext cx="45719" cy="48943"/>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138"/>
            <p:cNvGrpSpPr/>
            <p:nvPr/>
          </p:nvGrpSpPr>
          <p:grpSpPr>
            <a:xfrm>
              <a:off x="1785013" y="2731760"/>
              <a:ext cx="109573" cy="286563"/>
              <a:chOff x="2404110" y="2206019"/>
              <a:chExt cx="109573" cy="286563"/>
            </a:xfrm>
          </p:grpSpPr>
          <p:sp>
            <p:nvSpPr>
              <p:cNvPr id="140" name="Isosceles Triangle 139"/>
              <p:cNvSpPr/>
              <p:nvPr/>
            </p:nvSpPr>
            <p:spPr>
              <a:xfrm>
                <a:off x="2404110" y="2206019"/>
                <a:ext cx="109573" cy="232722"/>
              </a:xfrm>
              <a:prstGeom prst="triangl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2437958" y="2443639"/>
                <a:ext cx="45719" cy="48943"/>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41"/>
            <p:cNvGrpSpPr/>
            <p:nvPr/>
          </p:nvGrpSpPr>
          <p:grpSpPr>
            <a:xfrm>
              <a:off x="2611407" y="2964482"/>
              <a:ext cx="109573" cy="286563"/>
              <a:chOff x="2404110" y="2206019"/>
              <a:chExt cx="109573" cy="286563"/>
            </a:xfrm>
          </p:grpSpPr>
          <p:sp>
            <p:nvSpPr>
              <p:cNvPr id="143" name="Isosceles Triangle 142"/>
              <p:cNvSpPr/>
              <p:nvPr/>
            </p:nvSpPr>
            <p:spPr>
              <a:xfrm>
                <a:off x="2404110" y="2206019"/>
                <a:ext cx="109573" cy="232722"/>
              </a:xfrm>
              <a:prstGeom prst="triangl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a:off x="2437958" y="2443639"/>
                <a:ext cx="45719" cy="48943"/>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44"/>
            <p:cNvGrpSpPr/>
            <p:nvPr/>
          </p:nvGrpSpPr>
          <p:grpSpPr>
            <a:xfrm>
              <a:off x="2704886" y="2993171"/>
              <a:ext cx="109573" cy="286563"/>
              <a:chOff x="2404110" y="2206019"/>
              <a:chExt cx="109573" cy="286563"/>
            </a:xfrm>
          </p:grpSpPr>
          <p:sp>
            <p:nvSpPr>
              <p:cNvPr id="146" name="Isosceles Triangle 145"/>
              <p:cNvSpPr/>
              <p:nvPr/>
            </p:nvSpPr>
            <p:spPr>
              <a:xfrm>
                <a:off x="2404110" y="2206019"/>
                <a:ext cx="109573" cy="232722"/>
              </a:xfrm>
              <a:prstGeom prst="triangl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p:cNvSpPr/>
              <p:nvPr/>
            </p:nvSpPr>
            <p:spPr>
              <a:xfrm>
                <a:off x="2437958" y="2443639"/>
                <a:ext cx="45719" cy="48943"/>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p:cNvGrpSpPr/>
            <p:nvPr/>
          </p:nvGrpSpPr>
          <p:grpSpPr>
            <a:xfrm>
              <a:off x="2807990" y="3012310"/>
              <a:ext cx="109573" cy="286563"/>
              <a:chOff x="2404110" y="2206019"/>
              <a:chExt cx="109573" cy="286563"/>
            </a:xfrm>
          </p:grpSpPr>
          <p:sp>
            <p:nvSpPr>
              <p:cNvPr id="149" name="Isosceles Triangle 148"/>
              <p:cNvSpPr/>
              <p:nvPr/>
            </p:nvSpPr>
            <p:spPr>
              <a:xfrm>
                <a:off x="2404110" y="2206019"/>
                <a:ext cx="109573" cy="232722"/>
              </a:xfrm>
              <a:prstGeom prst="triangl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2437958" y="2443639"/>
                <a:ext cx="45719" cy="48943"/>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 name="Group 150"/>
            <p:cNvGrpSpPr/>
            <p:nvPr/>
          </p:nvGrpSpPr>
          <p:grpSpPr>
            <a:xfrm>
              <a:off x="2883902" y="3039273"/>
              <a:ext cx="109573" cy="286563"/>
              <a:chOff x="2404110" y="2206019"/>
              <a:chExt cx="109573" cy="286563"/>
            </a:xfrm>
          </p:grpSpPr>
          <p:sp>
            <p:nvSpPr>
              <p:cNvPr id="152" name="Isosceles Triangle 151"/>
              <p:cNvSpPr/>
              <p:nvPr/>
            </p:nvSpPr>
            <p:spPr>
              <a:xfrm>
                <a:off x="2404110" y="2206019"/>
                <a:ext cx="109573" cy="232722"/>
              </a:xfrm>
              <a:prstGeom prst="triangl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2437958" y="2443639"/>
                <a:ext cx="45719" cy="48943"/>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53"/>
            <p:cNvGrpSpPr/>
            <p:nvPr/>
          </p:nvGrpSpPr>
          <p:grpSpPr>
            <a:xfrm>
              <a:off x="4936632" y="4205353"/>
              <a:ext cx="109573" cy="286563"/>
              <a:chOff x="2404110" y="2206019"/>
              <a:chExt cx="109573" cy="286563"/>
            </a:xfrm>
          </p:grpSpPr>
          <p:sp>
            <p:nvSpPr>
              <p:cNvPr id="155" name="Isosceles Triangle 154"/>
              <p:cNvSpPr/>
              <p:nvPr/>
            </p:nvSpPr>
            <p:spPr>
              <a:xfrm>
                <a:off x="2404110" y="2206019"/>
                <a:ext cx="109573" cy="232722"/>
              </a:xfrm>
              <a:prstGeom prst="triangl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2437958" y="2443639"/>
                <a:ext cx="45719" cy="48943"/>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156"/>
            <p:cNvGrpSpPr/>
            <p:nvPr/>
          </p:nvGrpSpPr>
          <p:grpSpPr>
            <a:xfrm>
              <a:off x="4822222" y="4186234"/>
              <a:ext cx="109573" cy="286563"/>
              <a:chOff x="2404110" y="2206019"/>
              <a:chExt cx="109573" cy="286563"/>
            </a:xfrm>
          </p:grpSpPr>
          <p:sp>
            <p:nvSpPr>
              <p:cNvPr id="158" name="Isosceles Triangle 157"/>
              <p:cNvSpPr/>
              <p:nvPr/>
            </p:nvSpPr>
            <p:spPr>
              <a:xfrm>
                <a:off x="2404110" y="2206019"/>
                <a:ext cx="109573" cy="232722"/>
              </a:xfrm>
              <a:prstGeom prst="triangl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p:cNvSpPr/>
              <p:nvPr/>
            </p:nvSpPr>
            <p:spPr>
              <a:xfrm>
                <a:off x="2437958" y="2443639"/>
                <a:ext cx="45719" cy="48943"/>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0" name="Group 159"/>
            <p:cNvGrpSpPr/>
            <p:nvPr/>
          </p:nvGrpSpPr>
          <p:grpSpPr>
            <a:xfrm>
              <a:off x="5998585" y="3735458"/>
              <a:ext cx="109573" cy="286563"/>
              <a:chOff x="2404110" y="2206019"/>
              <a:chExt cx="109573" cy="286563"/>
            </a:xfrm>
          </p:grpSpPr>
          <p:sp>
            <p:nvSpPr>
              <p:cNvPr id="161" name="Isosceles Triangle 160"/>
              <p:cNvSpPr/>
              <p:nvPr/>
            </p:nvSpPr>
            <p:spPr>
              <a:xfrm>
                <a:off x="2404110" y="2206019"/>
                <a:ext cx="109573" cy="232722"/>
              </a:xfrm>
              <a:prstGeom prst="triangl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p:cNvSpPr/>
              <p:nvPr/>
            </p:nvSpPr>
            <p:spPr>
              <a:xfrm>
                <a:off x="2437958" y="2443639"/>
                <a:ext cx="45719" cy="48943"/>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3" name="Group 162"/>
            <p:cNvGrpSpPr/>
            <p:nvPr/>
          </p:nvGrpSpPr>
          <p:grpSpPr>
            <a:xfrm>
              <a:off x="6108158" y="3639085"/>
              <a:ext cx="109573" cy="286563"/>
              <a:chOff x="2404110" y="2206019"/>
              <a:chExt cx="109573" cy="286563"/>
            </a:xfrm>
          </p:grpSpPr>
          <p:sp>
            <p:nvSpPr>
              <p:cNvPr id="164" name="Isosceles Triangle 163"/>
              <p:cNvSpPr/>
              <p:nvPr/>
            </p:nvSpPr>
            <p:spPr>
              <a:xfrm>
                <a:off x="2404110" y="2206019"/>
                <a:ext cx="109573" cy="232722"/>
              </a:xfrm>
              <a:prstGeom prst="triangl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p:cNvSpPr/>
              <p:nvPr/>
            </p:nvSpPr>
            <p:spPr>
              <a:xfrm>
                <a:off x="2437958" y="2443639"/>
                <a:ext cx="45719" cy="48943"/>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p:cNvGrpSpPr/>
            <p:nvPr/>
          </p:nvGrpSpPr>
          <p:grpSpPr>
            <a:xfrm>
              <a:off x="5314168" y="4178926"/>
              <a:ext cx="109573" cy="286563"/>
              <a:chOff x="2404110" y="2206019"/>
              <a:chExt cx="109573" cy="286563"/>
            </a:xfrm>
          </p:grpSpPr>
          <p:sp>
            <p:nvSpPr>
              <p:cNvPr id="167" name="Isosceles Triangle 166"/>
              <p:cNvSpPr/>
              <p:nvPr/>
            </p:nvSpPr>
            <p:spPr>
              <a:xfrm>
                <a:off x="2404110" y="2206019"/>
                <a:ext cx="109573" cy="232722"/>
              </a:xfrm>
              <a:prstGeom prst="triangl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p:cNvSpPr/>
              <p:nvPr/>
            </p:nvSpPr>
            <p:spPr>
              <a:xfrm>
                <a:off x="2437958" y="2443639"/>
                <a:ext cx="45719" cy="48943"/>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168"/>
            <p:cNvGrpSpPr/>
            <p:nvPr/>
          </p:nvGrpSpPr>
          <p:grpSpPr>
            <a:xfrm>
              <a:off x="6213316" y="3565256"/>
              <a:ext cx="109573" cy="286563"/>
              <a:chOff x="2404110" y="2206019"/>
              <a:chExt cx="109573" cy="286563"/>
            </a:xfrm>
          </p:grpSpPr>
          <p:sp>
            <p:nvSpPr>
              <p:cNvPr id="170" name="Isosceles Triangle 169"/>
              <p:cNvSpPr/>
              <p:nvPr/>
            </p:nvSpPr>
            <p:spPr>
              <a:xfrm>
                <a:off x="2404110" y="2206019"/>
                <a:ext cx="109573" cy="232722"/>
              </a:xfrm>
              <a:prstGeom prst="triangl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p:cNvSpPr/>
              <p:nvPr/>
            </p:nvSpPr>
            <p:spPr>
              <a:xfrm>
                <a:off x="2437958" y="2443639"/>
                <a:ext cx="45719" cy="48943"/>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p:cNvGrpSpPr/>
            <p:nvPr/>
          </p:nvGrpSpPr>
          <p:grpSpPr>
            <a:xfrm>
              <a:off x="7196836" y="2985535"/>
              <a:ext cx="109573" cy="286563"/>
              <a:chOff x="2404110" y="2206019"/>
              <a:chExt cx="109573" cy="286563"/>
            </a:xfrm>
          </p:grpSpPr>
          <p:sp>
            <p:nvSpPr>
              <p:cNvPr id="173" name="Isosceles Triangle 172"/>
              <p:cNvSpPr/>
              <p:nvPr/>
            </p:nvSpPr>
            <p:spPr>
              <a:xfrm>
                <a:off x="2404110" y="2206019"/>
                <a:ext cx="109573" cy="232722"/>
              </a:xfrm>
              <a:prstGeom prst="triangl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p:cNvSpPr/>
              <p:nvPr/>
            </p:nvSpPr>
            <p:spPr>
              <a:xfrm>
                <a:off x="2437958" y="2443639"/>
                <a:ext cx="45719" cy="48943"/>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74"/>
            <p:cNvGrpSpPr/>
            <p:nvPr/>
          </p:nvGrpSpPr>
          <p:grpSpPr>
            <a:xfrm>
              <a:off x="7314382" y="2915442"/>
              <a:ext cx="109573" cy="286563"/>
              <a:chOff x="2404110" y="2206019"/>
              <a:chExt cx="109573" cy="286563"/>
            </a:xfrm>
          </p:grpSpPr>
          <p:sp>
            <p:nvSpPr>
              <p:cNvPr id="176" name="Isosceles Triangle 175"/>
              <p:cNvSpPr/>
              <p:nvPr/>
            </p:nvSpPr>
            <p:spPr>
              <a:xfrm>
                <a:off x="2404110" y="2206019"/>
                <a:ext cx="109573" cy="232722"/>
              </a:xfrm>
              <a:prstGeom prst="triangl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p:cNvSpPr/>
              <p:nvPr/>
            </p:nvSpPr>
            <p:spPr>
              <a:xfrm>
                <a:off x="2437958" y="2443639"/>
                <a:ext cx="45719" cy="48943"/>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p:cNvGrpSpPr/>
            <p:nvPr/>
          </p:nvGrpSpPr>
          <p:grpSpPr>
            <a:xfrm>
              <a:off x="7407853" y="2858319"/>
              <a:ext cx="109573" cy="286563"/>
              <a:chOff x="2404110" y="2206019"/>
              <a:chExt cx="109573" cy="286563"/>
            </a:xfrm>
          </p:grpSpPr>
          <p:sp>
            <p:nvSpPr>
              <p:cNvPr id="179" name="Isosceles Triangle 178"/>
              <p:cNvSpPr/>
              <p:nvPr/>
            </p:nvSpPr>
            <p:spPr>
              <a:xfrm>
                <a:off x="2404110" y="2206019"/>
                <a:ext cx="109573" cy="232722"/>
              </a:xfrm>
              <a:prstGeom prst="triangl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p:cNvSpPr/>
              <p:nvPr/>
            </p:nvSpPr>
            <p:spPr>
              <a:xfrm>
                <a:off x="2437958" y="2443639"/>
                <a:ext cx="45719" cy="48943"/>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180"/>
            <p:cNvGrpSpPr/>
            <p:nvPr/>
          </p:nvGrpSpPr>
          <p:grpSpPr>
            <a:xfrm>
              <a:off x="7483758" y="2836569"/>
              <a:ext cx="109573" cy="286563"/>
              <a:chOff x="2404110" y="2206019"/>
              <a:chExt cx="109573" cy="286563"/>
            </a:xfrm>
          </p:grpSpPr>
          <p:sp>
            <p:nvSpPr>
              <p:cNvPr id="182" name="Isosceles Triangle 181"/>
              <p:cNvSpPr/>
              <p:nvPr/>
            </p:nvSpPr>
            <p:spPr>
              <a:xfrm>
                <a:off x="2404110" y="2206019"/>
                <a:ext cx="109573" cy="232722"/>
              </a:xfrm>
              <a:prstGeom prst="triangl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p:cNvSpPr/>
              <p:nvPr/>
            </p:nvSpPr>
            <p:spPr>
              <a:xfrm>
                <a:off x="2437958" y="2443639"/>
                <a:ext cx="45719" cy="48943"/>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4" name="TextBox 213"/>
          <p:cNvSpPr txBox="1"/>
          <p:nvPr/>
        </p:nvSpPr>
        <p:spPr>
          <a:xfrm>
            <a:off x="4589130" y="2670080"/>
            <a:ext cx="3616824" cy="369332"/>
          </a:xfrm>
          <a:prstGeom prst="rect">
            <a:avLst/>
          </a:prstGeom>
          <a:noFill/>
        </p:spPr>
        <p:txBody>
          <a:bodyPr wrap="none" rtlCol="0">
            <a:spAutoFit/>
          </a:bodyPr>
          <a:lstStyle/>
          <a:p>
            <a:r>
              <a:rPr lang="en-US" dirty="0"/>
              <a:t>Evaporation (and Transpiration) = </a:t>
            </a:r>
            <a:r>
              <a:rPr lang="en-US" i="1" dirty="0"/>
              <a:t>E</a:t>
            </a:r>
            <a:r>
              <a:rPr lang="en-US" i="1" baseline="-25000" dirty="0"/>
              <a:t>ET</a:t>
            </a:r>
          </a:p>
        </p:txBody>
      </p:sp>
      <p:grpSp>
        <p:nvGrpSpPr>
          <p:cNvPr id="275" name="Group 274"/>
          <p:cNvGrpSpPr/>
          <p:nvPr/>
        </p:nvGrpSpPr>
        <p:grpSpPr>
          <a:xfrm>
            <a:off x="2527351" y="2131017"/>
            <a:ext cx="7385817" cy="2030556"/>
            <a:chOff x="1003350" y="2131018"/>
            <a:chExt cx="7385817" cy="3395756"/>
          </a:xfrm>
        </p:grpSpPr>
        <p:cxnSp>
          <p:nvCxnSpPr>
            <p:cNvPr id="186" name="Straight Arrow Connector 185"/>
            <p:cNvCxnSpPr/>
            <p:nvPr/>
          </p:nvCxnSpPr>
          <p:spPr>
            <a:xfrm flipH="1" flipV="1">
              <a:off x="2612650" y="2893826"/>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p:nvPr/>
          </p:nvCxnSpPr>
          <p:spPr>
            <a:xfrm flipH="1" flipV="1">
              <a:off x="2982422" y="3553154"/>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H="1" flipV="1">
              <a:off x="3162342" y="3747355"/>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flipH="1" flipV="1">
              <a:off x="3368161" y="3919566"/>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flipH="1" flipV="1">
              <a:off x="3570858" y="4114722"/>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flipH="1" flipV="1">
              <a:off x="3763104" y="4308401"/>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flipH="1" flipV="1">
              <a:off x="3988785" y="4513233"/>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flipH="1" flipV="1">
              <a:off x="4246977" y="4775867"/>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H="1" flipV="1">
              <a:off x="4396695" y="4886055"/>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flipH="1" flipV="1">
              <a:off x="4564401" y="4948913"/>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flipH="1" flipV="1">
              <a:off x="4736177" y="4876687"/>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flipH="1" flipV="1">
              <a:off x="4929478" y="4933503"/>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Straight Arrow Connector 198"/>
            <p:cNvCxnSpPr/>
            <p:nvPr/>
          </p:nvCxnSpPr>
          <p:spPr>
            <a:xfrm flipH="1" flipV="1">
              <a:off x="5115393" y="5001504"/>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flipH="1" flipV="1">
              <a:off x="5276846" y="4904412"/>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p:nvPr/>
          </p:nvCxnSpPr>
          <p:spPr>
            <a:xfrm flipH="1" flipV="1">
              <a:off x="5432592" y="4792304"/>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p:nvPr/>
          </p:nvCxnSpPr>
          <p:spPr>
            <a:xfrm flipH="1" flipV="1">
              <a:off x="5500572" y="4497386"/>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3" name="Straight Arrow Connector 202"/>
            <p:cNvCxnSpPr/>
            <p:nvPr/>
          </p:nvCxnSpPr>
          <p:spPr>
            <a:xfrm flipH="1" flipV="1">
              <a:off x="5643996" y="4285480"/>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p:cNvCxnSpPr/>
            <p:nvPr/>
          </p:nvCxnSpPr>
          <p:spPr>
            <a:xfrm flipH="1" flipV="1">
              <a:off x="5749770" y="4160460"/>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flipH="1" flipV="1">
              <a:off x="5881356" y="3989289"/>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flipH="1" flipV="1">
              <a:off x="6028320" y="3836488"/>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p:nvPr/>
          </p:nvCxnSpPr>
          <p:spPr>
            <a:xfrm flipH="1" flipV="1">
              <a:off x="6268102" y="3981606"/>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flipH="1" flipV="1">
              <a:off x="6406516" y="3910046"/>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flipH="1" flipV="1">
              <a:off x="6563976" y="3687471"/>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p:nvPr/>
          </p:nvCxnSpPr>
          <p:spPr>
            <a:xfrm flipH="1" flipV="1">
              <a:off x="6684018" y="3375076"/>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p:cNvCxnSpPr/>
            <p:nvPr/>
          </p:nvCxnSpPr>
          <p:spPr>
            <a:xfrm flipH="1" flipV="1">
              <a:off x="6842493" y="3222363"/>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Straight Arrow Connector 212"/>
            <p:cNvCxnSpPr/>
            <p:nvPr/>
          </p:nvCxnSpPr>
          <p:spPr>
            <a:xfrm flipH="1" flipV="1">
              <a:off x="6983515" y="3007833"/>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p:nvPr/>
          </p:nvCxnSpPr>
          <p:spPr>
            <a:xfrm flipH="1" flipV="1">
              <a:off x="1003350" y="2131018"/>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p:nvPr/>
          </p:nvCxnSpPr>
          <p:spPr>
            <a:xfrm flipH="1" flipV="1">
              <a:off x="1167306" y="2227068"/>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p:nvPr/>
          </p:nvCxnSpPr>
          <p:spPr>
            <a:xfrm flipH="1" flipV="1">
              <a:off x="1343167" y="2278313"/>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8" name="Straight Arrow Connector 217"/>
            <p:cNvCxnSpPr/>
            <p:nvPr/>
          </p:nvCxnSpPr>
          <p:spPr>
            <a:xfrm flipH="1" flipV="1">
              <a:off x="1507565" y="2334259"/>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p:nvPr/>
          </p:nvCxnSpPr>
          <p:spPr>
            <a:xfrm flipH="1" flipV="1">
              <a:off x="1675744" y="2404581"/>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p:nvPr/>
          </p:nvCxnSpPr>
          <p:spPr>
            <a:xfrm flipH="1" flipV="1">
              <a:off x="1935253" y="2946619"/>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flipH="1" flipV="1">
              <a:off x="2100252" y="2995546"/>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Straight Arrow Connector 221"/>
            <p:cNvCxnSpPr/>
            <p:nvPr/>
          </p:nvCxnSpPr>
          <p:spPr>
            <a:xfrm flipH="1" flipV="1">
              <a:off x="2286332" y="3102997"/>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flipH="1" flipV="1">
              <a:off x="2402171" y="2828096"/>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p:nvPr/>
          </p:nvCxnSpPr>
          <p:spPr>
            <a:xfrm flipH="1" flipV="1">
              <a:off x="7121043" y="2814407"/>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5" name="Straight Arrow Connector 224"/>
            <p:cNvCxnSpPr/>
            <p:nvPr/>
          </p:nvCxnSpPr>
          <p:spPr>
            <a:xfrm flipH="1" flipV="1">
              <a:off x="7292190" y="2658683"/>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Straight Arrow Connector 225"/>
            <p:cNvCxnSpPr/>
            <p:nvPr/>
          </p:nvCxnSpPr>
          <p:spPr>
            <a:xfrm flipH="1" flipV="1">
              <a:off x="7495289" y="2591828"/>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7" name="Straight Arrow Connector 226"/>
            <p:cNvCxnSpPr/>
            <p:nvPr/>
          </p:nvCxnSpPr>
          <p:spPr>
            <a:xfrm flipH="1" flipV="1">
              <a:off x="7701137" y="2519881"/>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8" name="Straight Arrow Connector 227"/>
            <p:cNvCxnSpPr/>
            <p:nvPr/>
          </p:nvCxnSpPr>
          <p:spPr>
            <a:xfrm flipH="1" flipV="1">
              <a:off x="7866136" y="2435360"/>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p:cNvCxnSpPr/>
            <p:nvPr/>
          </p:nvCxnSpPr>
          <p:spPr>
            <a:xfrm flipH="1" flipV="1">
              <a:off x="8052394" y="2337402"/>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p:nvPr/>
          </p:nvCxnSpPr>
          <p:spPr>
            <a:xfrm flipH="1" flipV="1">
              <a:off x="8213907" y="2239336"/>
              <a:ext cx="175260" cy="52527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276" name="TextBox 275"/>
          <p:cNvSpPr txBox="1"/>
          <p:nvPr/>
        </p:nvSpPr>
        <p:spPr>
          <a:xfrm>
            <a:off x="4506423" y="5377867"/>
            <a:ext cx="3606500" cy="646331"/>
          </a:xfrm>
          <a:prstGeom prst="rect">
            <a:avLst/>
          </a:prstGeom>
          <a:noFill/>
        </p:spPr>
        <p:txBody>
          <a:bodyPr wrap="none" rtlCol="0">
            <a:spAutoFit/>
          </a:bodyPr>
          <a:lstStyle/>
          <a:p>
            <a:pPr algn="ctr"/>
            <a:r>
              <a:rPr lang="en-US" dirty="0"/>
              <a:t>Conservation equation</a:t>
            </a:r>
          </a:p>
          <a:p>
            <a:pPr algn="ctr"/>
            <a:r>
              <a:rPr lang="en-US" dirty="0"/>
              <a:t>Change in storage = Inputs - Outputs</a:t>
            </a:r>
          </a:p>
        </p:txBody>
      </p:sp>
      <mc:AlternateContent xmlns:mc="http://schemas.openxmlformats.org/markup-compatibility/2006" xmlns:a14="http://schemas.microsoft.com/office/drawing/2010/main">
        <mc:Choice Requires="a14">
          <p:sp>
            <p:nvSpPr>
              <p:cNvPr id="277" name="TextBox 276"/>
              <p:cNvSpPr txBox="1"/>
              <p:nvPr/>
            </p:nvSpPr>
            <p:spPr>
              <a:xfrm>
                <a:off x="5581993" y="6068747"/>
                <a:ext cx="84157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𝑆</m:t>
                      </m:r>
                      <m:r>
                        <a:rPr lang="en-US" b="0" i="1" smtClean="0">
                          <a:latin typeface="Cambria Math" panose="02040503050406030204" pitchFamily="18" charset="0"/>
                          <a:ea typeface="Cambria Math" panose="02040503050406030204" pitchFamily="18" charset="0"/>
                        </a:rPr>
                        <m:t> = </m:t>
                      </m:r>
                    </m:oMath>
                  </m:oMathPara>
                </a14:m>
                <a:endParaRPr lang="en-US" dirty="0"/>
              </a:p>
            </p:txBody>
          </p:sp>
        </mc:Choice>
        <mc:Fallback xmlns="">
          <p:sp>
            <p:nvSpPr>
              <p:cNvPr id="277" name="TextBox 276"/>
              <p:cNvSpPr txBox="1">
                <a:spLocks noRot="1" noChangeAspect="1" noMove="1" noResize="1" noEditPoints="1" noAdjustHandles="1" noChangeArrowheads="1" noChangeShapeType="1" noTextEdit="1"/>
              </p:cNvSpPr>
              <p:nvPr/>
            </p:nvSpPr>
            <p:spPr>
              <a:xfrm>
                <a:off x="5581993" y="6068747"/>
                <a:ext cx="841576" cy="36933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8" name="TextBox 277"/>
              <p:cNvSpPr txBox="1"/>
              <p:nvPr/>
            </p:nvSpPr>
            <p:spPr>
              <a:xfrm>
                <a:off x="6552936" y="6069895"/>
                <a:ext cx="3858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𝑃</m:t>
                      </m:r>
                    </m:oMath>
                  </m:oMathPara>
                </a14:m>
                <a:endParaRPr lang="en-US" dirty="0"/>
              </a:p>
            </p:txBody>
          </p:sp>
        </mc:Choice>
        <mc:Fallback xmlns="">
          <p:sp>
            <p:nvSpPr>
              <p:cNvPr id="278" name="TextBox 277"/>
              <p:cNvSpPr txBox="1">
                <a:spLocks noRot="1" noChangeAspect="1" noMove="1" noResize="1" noEditPoints="1" noAdjustHandles="1" noChangeArrowheads="1" noChangeShapeType="1" noTextEdit="1"/>
              </p:cNvSpPr>
              <p:nvPr/>
            </p:nvSpPr>
            <p:spPr>
              <a:xfrm>
                <a:off x="6552936" y="6069895"/>
                <a:ext cx="385875" cy="36933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9" name="Rectangle 278"/>
              <p:cNvSpPr/>
              <p:nvPr/>
            </p:nvSpPr>
            <p:spPr>
              <a:xfrm>
                <a:off x="7028948" y="6068747"/>
                <a:ext cx="160165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𝑄</m:t>
                          </m:r>
                        </m:e>
                        <m:sub>
                          <m:r>
                            <a:rPr lang="en-US" i="1">
                              <a:latin typeface="Cambria Math" panose="02040503050406030204" pitchFamily="18" charset="0"/>
                              <a:ea typeface="Cambria Math" panose="02040503050406030204" pitchFamily="18" charset="0"/>
                            </a:rPr>
                            <m:t>𝑂𝑈𝑇</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𝐸</m:t>
                          </m:r>
                        </m:e>
                        <m:sub>
                          <m:r>
                            <a:rPr lang="en-US" i="1">
                              <a:latin typeface="Cambria Math" panose="02040503050406030204" pitchFamily="18" charset="0"/>
                              <a:ea typeface="Cambria Math" panose="02040503050406030204" pitchFamily="18" charset="0"/>
                            </a:rPr>
                            <m:t>𝐸𝑇</m:t>
                          </m:r>
                        </m:sub>
                      </m:sSub>
                      <m:r>
                        <a:rPr lang="en-US" i="1">
                          <a:latin typeface="Cambria Math" panose="02040503050406030204" pitchFamily="18" charset="0"/>
                          <a:ea typeface="Cambria Math" panose="02040503050406030204" pitchFamily="18" charset="0"/>
                        </a:rPr>
                        <m:t> </m:t>
                      </m:r>
                    </m:oMath>
                  </m:oMathPara>
                </a14:m>
                <a:endParaRPr lang="en-US" dirty="0"/>
              </a:p>
            </p:txBody>
          </p:sp>
        </mc:Choice>
        <mc:Fallback xmlns="">
          <p:sp>
            <p:nvSpPr>
              <p:cNvPr id="279" name="Rectangle 278"/>
              <p:cNvSpPr>
                <a:spLocks noRot="1" noChangeAspect="1" noMove="1" noResize="1" noEditPoints="1" noAdjustHandles="1" noChangeArrowheads="1" noChangeShapeType="1" noTextEdit="1"/>
              </p:cNvSpPr>
              <p:nvPr/>
            </p:nvSpPr>
            <p:spPr>
              <a:xfrm>
                <a:off x="7028948" y="6068747"/>
                <a:ext cx="1601657" cy="369332"/>
              </a:xfrm>
              <a:prstGeom prst="rect">
                <a:avLst/>
              </a:prstGeom>
              <a:blipFill rotWithShape="0">
                <a:blip r:embed="rId5"/>
                <a:stretch>
                  <a:fillRect b="-10000"/>
                </a:stretch>
              </a:blipFill>
            </p:spPr>
            <p:txBody>
              <a:bodyPr/>
              <a:lstStyle/>
              <a:p>
                <a:r>
                  <a:rPr lang="en-US">
                    <a:noFill/>
                  </a:rPr>
                  <a:t> </a:t>
                </a:r>
              </a:p>
            </p:txBody>
          </p:sp>
        </mc:Fallback>
      </mc:AlternateContent>
      <p:sp>
        <p:nvSpPr>
          <p:cNvPr id="209" name="Rectangle 208"/>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20</a:t>
            </a:r>
          </a:p>
        </p:txBody>
      </p:sp>
    </p:spTree>
    <p:extLst>
      <p:ext uri="{BB962C8B-B14F-4D97-AF65-F5344CB8AC3E}">
        <p14:creationId xmlns:p14="http://schemas.microsoft.com/office/powerpoint/2010/main" val="350039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6"/>
                                        </p:tgtEl>
                                        <p:attrNameLst>
                                          <p:attrName>style.visibility</p:attrName>
                                        </p:attrNameLst>
                                      </p:cBhvr>
                                      <p:to>
                                        <p:strVal val="visible"/>
                                      </p:to>
                                    </p:set>
                                    <p:animEffect transition="in" filter="fade">
                                      <p:cBhvr>
                                        <p:cTn id="7" dur="500"/>
                                        <p:tgtEl>
                                          <p:spTgt spid="27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7"/>
                                        </p:tgtEl>
                                        <p:attrNameLst>
                                          <p:attrName>style.visibility</p:attrName>
                                        </p:attrNameLst>
                                      </p:cBhvr>
                                      <p:to>
                                        <p:strVal val="visible"/>
                                      </p:to>
                                    </p:set>
                                    <p:animEffect transition="in" filter="fade">
                                      <p:cBhvr>
                                        <p:cTn id="10" dur="500"/>
                                        <p:tgtEl>
                                          <p:spTgt spid="27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8"/>
                                        </p:tgtEl>
                                        <p:attrNameLst>
                                          <p:attrName>style.visibility</p:attrName>
                                        </p:attrNameLst>
                                      </p:cBhvr>
                                      <p:to>
                                        <p:strVal val="visible"/>
                                      </p:to>
                                    </p:set>
                                    <p:animEffect transition="in" filter="fade">
                                      <p:cBhvr>
                                        <p:cTn id="13" dur="500"/>
                                        <p:tgtEl>
                                          <p:spTgt spid="27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9"/>
                                        </p:tgtEl>
                                        <p:attrNameLst>
                                          <p:attrName>style.visibility</p:attrName>
                                        </p:attrNameLst>
                                      </p:cBhvr>
                                      <p:to>
                                        <p:strVal val="visible"/>
                                      </p:to>
                                    </p:set>
                                    <p:animEffect transition="in" filter="fade">
                                      <p:cBhvr>
                                        <p:cTn id="16" dur="5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p:bldP spid="277" grpId="0"/>
      <p:bldP spid="278" grpId="0"/>
      <p:bldP spid="27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137168"/>
            <a:ext cx="9144000" cy="5720832"/>
          </a:xfrm>
          <a:prstGeom prst="rect">
            <a:avLst/>
          </a:prstGeom>
        </p:spPr>
      </p:pic>
      <p:grpSp>
        <p:nvGrpSpPr>
          <p:cNvPr id="5" name="Group 4"/>
          <p:cNvGrpSpPr/>
          <p:nvPr/>
        </p:nvGrpSpPr>
        <p:grpSpPr>
          <a:xfrm>
            <a:off x="3164834" y="6169021"/>
            <a:ext cx="1495657" cy="667968"/>
            <a:chOff x="3115672" y="5198148"/>
            <a:chExt cx="1495657" cy="667968"/>
          </a:xfrm>
        </p:grpSpPr>
        <p:sp>
          <p:nvSpPr>
            <p:cNvPr id="6" name="Right Arrow 5"/>
            <p:cNvSpPr/>
            <p:nvPr/>
          </p:nvSpPr>
          <p:spPr>
            <a:xfrm rot="7279286">
              <a:off x="3519164" y="5491406"/>
              <a:ext cx="453226" cy="296194"/>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115672" y="5198148"/>
              <a:ext cx="1495657" cy="34156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Bozeman</a:t>
              </a:r>
            </a:p>
          </p:txBody>
        </p:sp>
      </p:grpSp>
      <p:sp>
        <p:nvSpPr>
          <p:cNvPr id="8" name="Rectangle 7"/>
          <p:cNvSpPr/>
          <p:nvPr/>
        </p:nvSpPr>
        <p:spPr>
          <a:xfrm>
            <a:off x="7565247" y="1309757"/>
            <a:ext cx="1670481" cy="34156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Gallatin Range</a:t>
            </a:r>
          </a:p>
        </p:txBody>
      </p:sp>
      <p:grpSp>
        <p:nvGrpSpPr>
          <p:cNvPr id="9" name="Group 8"/>
          <p:cNvGrpSpPr/>
          <p:nvPr/>
        </p:nvGrpSpPr>
        <p:grpSpPr>
          <a:xfrm>
            <a:off x="7641692" y="2655278"/>
            <a:ext cx="2550058" cy="370736"/>
            <a:chOff x="2229957" y="5208655"/>
            <a:chExt cx="2550058" cy="370736"/>
          </a:xfrm>
        </p:grpSpPr>
        <p:sp>
          <p:nvSpPr>
            <p:cNvPr id="10" name="Right Arrow 9"/>
            <p:cNvSpPr/>
            <p:nvPr/>
          </p:nvSpPr>
          <p:spPr>
            <a:xfrm rot="11892259">
              <a:off x="2229957" y="5208655"/>
              <a:ext cx="1019220" cy="155803"/>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125197" y="5237829"/>
              <a:ext cx="1654818" cy="34156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Mt. Blackmore</a:t>
              </a:r>
            </a:p>
          </p:txBody>
        </p:sp>
      </p:grpSp>
      <p:grpSp>
        <p:nvGrpSpPr>
          <p:cNvPr id="12" name="Group 11"/>
          <p:cNvGrpSpPr/>
          <p:nvPr/>
        </p:nvGrpSpPr>
        <p:grpSpPr>
          <a:xfrm>
            <a:off x="2187222" y="5468521"/>
            <a:ext cx="3003186" cy="567703"/>
            <a:chOff x="3250866" y="4896465"/>
            <a:chExt cx="3003186" cy="567703"/>
          </a:xfrm>
        </p:grpSpPr>
        <p:sp>
          <p:nvSpPr>
            <p:cNvPr id="13" name="Right Arrow 12"/>
            <p:cNvSpPr/>
            <p:nvPr/>
          </p:nvSpPr>
          <p:spPr>
            <a:xfrm rot="20848743">
              <a:off x="5060899" y="5007655"/>
              <a:ext cx="1193153" cy="296194"/>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50866" y="4896465"/>
              <a:ext cx="1997102" cy="56770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Bozeman (Sourdough) Creek</a:t>
              </a:r>
            </a:p>
          </p:txBody>
        </p:sp>
      </p:grpSp>
      <p:sp>
        <p:nvSpPr>
          <p:cNvPr id="15" name="Freeform 14"/>
          <p:cNvSpPr/>
          <p:nvPr/>
        </p:nvSpPr>
        <p:spPr>
          <a:xfrm>
            <a:off x="3731006" y="2298612"/>
            <a:ext cx="2257126" cy="3302246"/>
          </a:xfrm>
          <a:custGeom>
            <a:avLst/>
            <a:gdLst>
              <a:gd name="connsiteX0" fmla="*/ 1469644 w 2257126"/>
              <a:gd name="connsiteY0" fmla="*/ 3289388 h 3302246"/>
              <a:gd name="connsiteX1" fmla="*/ 1348994 w 2257126"/>
              <a:gd name="connsiteY1" fmla="*/ 3244938 h 3302246"/>
              <a:gd name="connsiteX2" fmla="*/ 1177544 w 2257126"/>
              <a:gd name="connsiteY2" fmla="*/ 3111588 h 3302246"/>
              <a:gd name="connsiteX3" fmla="*/ 1114044 w 2257126"/>
              <a:gd name="connsiteY3" fmla="*/ 2990938 h 3302246"/>
              <a:gd name="connsiteX4" fmla="*/ 1114044 w 2257126"/>
              <a:gd name="connsiteY4" fmla="*/ 2813138 h 3302246"/>
              <a:gd name="connsiteX5" fmla="*/ 1075944 w 2257126"/>
              <a:gd name="connsiteY5" fmla="*/ 2641688 h 3302246"/>
              <a:gd name="connsiteX6" fmla="*/ 1133094 w 2257126"/>
              <a:gd name="connsiteY6" fmla="*/ 2540088 h 3302246"/>
              <a:gd name="connsiteX7" fmla="*/ 1126744 w 2257126"/>
              <a:gd name="connsiteY7" fmla="*/ 2451188 h 3302246"/>
              <a:gd name="connsiteX8" fmla="*/ 1025144 w 2257126"/>
              <a:gd name="connsiteY8" fmla="*/ 2432138 h 3302246"/>
              <a:gd name="connsiteX9" fmla="*/ 898144 w 2257126"/>
              <a:gd name="connsiteY9" fmla="*/ 2355938 h 3302246"/>
              <a:gd name="connsiteX10" fmla="*/ 828294 w 2257126"/>
              <a:gd name="connsiteY10" fmla="*/ 2330538 h 3302246"/>
              <a:gd name="connsiteX11" fmla="*/ 790194 w 2257126"/>
              <a:gd name="connsiteY11" fmla="*/ 2222588 h 3302246"/>
              <a:gd name="connsiteX12" fmla="*/ 771144 w 2257126"/>
              <a:gd name="connsiteY12" fmla="*/ 2171788 h 3302246"/>
              <a:gd name="connsiteX13" fmla="*/ 764794 w 2257126"/>
              <a:gd name="connsiteY13" fmla="*/ 2076538 h 3302246"/>
              <a:gd name="connsiteX14" fmla="*/ 694944 w 2257126"/>
              <a:gd name="connsiteY14" fmla="*/ 2000338 h 3302246"/>
              <a:gd name="connsiteX15" fmla="*/ 625094 w 2257126"/>
              <a:gd name="connsiteY15" fmla="*/ 1962238 h 3302246"/>
              <a:gd name="connsiteX16" fmla="*/ 593344 w 2257126"/>
              <a:gd name="connsiteY16" fmla="*/ 1936838 h 3302246"/>
              <a:gd name="connsiteX17" fmla="*/ 529844 w 2257126"/>
              <a:gd name="connsiteY17" fmla="*/ 1917788 h 3302246"/>
              <a:gd name="connsiteX18" fmla="*/ 529844 w 2257126"/>
              <a:gd name="connsiteY18" fmla="*/ 1828888 h 3302246"/>
              <a:gd name="connsiteX19" fmla="*/ 586994 w 2257126"/>
              <a:gd name="connsiteY19" fmla="*/ 1720938 h 3302246"/>
              <a:gd name="connsiteX20" fmla="*/ 618744 w 2257126"/>
              <a:gd name="connsiteY20" fmla="*/ 1632038 h 3302246"/>
              <a:gd name="connsiteX21" fmla="*/ 631444 w 2257126"/>
              <a:gd name="connsiteY21" fmla="*/ 1562188 h 3302246"/>
              <a:gd name="connsiteX22" fmla="*/ 567944 w 2257126"/>
              <a:gd name="connsiteY22" fmla="*/ 1530438 h 3302246"/>
              <a:gd name="connsiteX23" fmla="*/ 536194 w 2257126"/>
              <a:gd name="connsiteY23" fmla="*/ 1447888 h 3302246"/>
              <a:gd name="connsiteX24" fmla="*/ 523494 w 2257126"/>
              <a:gd name="connsiteY24" fmla="*/ 1422488 h 3302246"/>
              <a:gd name="connsiteX25" fmla="*/ 472694 w 2257126"/>
              <a:gd name="connsiteY25" fmla="*/ 1371688 h 3302246"/>
              <a:gd name="connsiteX26" fmla="*/ 371094 w 2257126"/>
              <a:gd name="connsiteY26" fmla="*/ 1378038 h 3302246"/>
              <a:gd name="connsiteX27" fmla="*/ 326644 w 2257126"/>
              <a:gd name="connsiteY27" fmla="*/ 1390738 h 3302246"/>
              <a:gd name="connsiteX28" fmla="*/ 263144 w 2257126"/>
              <a:gd name="connsiteY28" fmla="*/ 1384388 h 3302246"/>
              <a:gd name="connsiteX29" fmla="*/ 148844 w 2257126"/>
              <a:gd name="connsiteY29" fmla="*/ 1358988 h 3302246"/>
              <a:gd name="connsiteX30" fmla="*/ 123444 w 2257126"/>
              <a:gd name="connsiteY30" fmla="*/ 1320888 h 3302246"/>
              <a:gd name="connsiteX31" fmla="*/ 91694 w 2257126"/>
              <a:gd name="connsiteY31" fmla="*/ 1244688 h 3302246"/>
              <a:gd name="connsiteX32" fmla="*/ 2794 w 2257126"/>
              <a:gd name="connsiteY32" fmla="*/ 1187538 h 3302246"/>
              <a:gd name="connsiteX33" fmla="*/ 34544 w 2257126"/>
              <a:gd name="connsiteY33" fmla="*/ 1117688 h 3302246"/>
              <a:gd name="connsiteX34" fmla="*/ 155194 w 2257126"/>
              <a:gd name="connsiteY34" fmla="*/ 971638 h 3302246"/>
              <a:gd name="connsiteX35" fmla="*/ 174244 w 2257126"/>
              <a:gd name="connsiteY35" fmla="*/ 844638 h 3302246"/>
              <a:gd name="connsiteX36" fmla="*/ 231394 w 2257126"/>
              <a:gd name="connsiteY36" fmla="*/ 787488 h 3302246"/>
              <a:gd name="connsiteX37" fmla="*/ 263144 w 2257126"/>
              <a:gd name="connsiteY37" fmla="*/ 673188 h 3302246"/>
              <a:gd name="connsiteX38" fmla="*/ 294894 w 2257126"/>
              <a:gd name="connsiteY38" fmla="*/ 616038 h 3302246"/>
              <a:gd name="connsiteX39" fmla="*/ 402844 w 2257126"/>
              <a:gd name="connsiteY39" fmla="*/ 539838 h 3302246"/>
              <a:gd name="connsiteX40" fmla="*/ 453644 w 2257126"/>
              <a:gd name="connsiteY40" fmla="*/ 476338 h 3302246"/>
              <a:gd name="connsiteX41" fmla="*/ 529844 w 2257126"/>
              <a:gd name="connsiteY41" fmla="*/ 457288 h 3302246"/>
              <a:gd name="connsiteX42" fmla="*/ 752094 w 2257126"/>
              <a:gd name="connsiteY42" fmla="*/ 323938 h 3302246"/>
              <a:gd name="connsiteX43" fmla="*/ 860044 w 2257126"/>
              <a:gd name="connsiteY43" fmla="*/ 273138 h 3302246"/>
              <a:gd name="connsiteX44" fmla="*/ 1082294 w 2257126"/>
              <a:gd name="connsiteY44" fmla="*/ 171538 h 3302246"/>
              <a:gd name="connsiteX45" fmla="*/ 1196594 w 2257126"/>
              <a:gd name="connsiteY45" fmla="*/ 127088 h 3302246"/>
              <a:gd name="connsiteX46" fmla="*/ 1317244 w 2257126"/>
              <a:gd name="connsiteY46" fmla="*/ 88988 h 3302246"/>
              <a:gd name="connsiteX47" fmla="*/ 1507744 w 2257126"/>
              <a:gd name="connsiteY47" fmla="*/ 44538 h 3302246"/>
              <a:gd name="connsiteX48" fmla="*/ 1545844 w 2257126"/>
              <a:gd name="connsiteY48" fmla="*/ 25488 h 3302246"/>
              <a:gd name="connsiteX49" fmla="*/ 1596644 w 2257126"/>
              <a:gd name="connsiteY49" fmla="*/ 44538 h 3302246"/>
              <a:gd name="connsiteX50" fmla="*/ 1685544 w 2257126"/>
              <a:gd name="connsiteY50" fmla="*/ 38188 h 3302246"/>
              <a:gd name="connsiteX51" fmla="*/ 1736344 w 2257126"/>
              <a:gd name="connsiteY51" fmla="*/ 31838 h 3302246"/>
              <a:gd name="connsiteX52" fmla="*/ 1945894 w 2257126"/>
              <a:gd name="connsiteY52" fmla="*/ 88 h 3302246"/>
              <a:gd name="connsiteX53" fmla="*/ 2015744 w 2257126"/>
              <a:gd name="connsiteY53" fmla="*/ 25488 h 3302246"/>
              <a:gd name="connsiteX54" fmla="*/ 2079244 w 2257126"/>
              <a:gd name="connsiteY54" fmla="*/ 108038 h 3302246"/>
              <a:gd name="connsiteX55" fmla="*/ 2085594 w 2257126"/>
              <a:gd name="connsiteY55" fmla="*/ 171538 h 3302246"/>
              <a:gd name="connsiteX56" fmla="*/ 2015744 w 2257126"/>
              <a:gd name="connsiteY56" fmla="*/ 292188 h 3302246"/>
              <a:gd name="connsiteX57" fmla="*/ 1939544 w 2257126"/>
              <a:gd name="connsiteY57" fmla="*/ 362038 h 3302246"/>
              <a:gd name="connsiteX58" fmla="*/ 1907794 w 2257126"/>
              <a:gd name="connsiteY58" fmla="*/ 412838 h 3302246"/>
              <a:gd name="connsiteX59" fmla="*/ 1876044 w 2257126"/>
              <a:gd name="connsiteY59" fmla="*/ 463638 h 3302246"/>
              <a:gd name="connsiteX60" fmla="*/ 1876044 w 2257126"/>
              <a:gd name="connsiteY60" fmla="*/ 463638 h 3302246"/>
              <a:gd name="connsiteX61" fmla="*/ 1799844 w 2257126"/>
              <a:gd name="connsiteY61" fmla="*/ 514438 h 3302246"/>
              <a:gd name="connsiteX62" fmla="*/ 1736344 w 2257126"/>
              <a:gd name="connsiteY62" fmla="*/ 552538 h 3302246"/>
              <a:gd name="connsiteX63" fmla="*/ 1672844 w 2257126"/>
              <a:gd name="connsiteY63" fmla="*/ 622388 h 3302246"/>
              <a:gd name="connsiteX64" fmla="*/ 1628394 w 2257126"/>
              <a:gd name="connsiteY64" fmla="*/ 692238 h 3302246"/>
              <a:gd name="connsiteX65" fmla="*/ 1615694 w 2257126"/>
              <a:gd name="connsiteY65" fmla="*/ 755738 h 3302246"/>
              <a:gd name="connsiteX66" fmla="*/ 1615694 w 2257126"/>
              <a:gd name="connsiteY66" fmla="*/ 755738 h 3302246"/>
              <a:gd name="connsiteX67" fmla="*/ 1634744 w 2257126"/>
              <a:gd name="connsiteY67" fmla="*/ 850988 h 3302246"/>
              <a:gd name="connsiteX68" fmla="*/ 1717294 w 2257126"/>
              <a:gd name="connsiteY68" fmla="*/ 870038 h 3302246"/>
              <a:gd name="connsiteX69" fmla="*/ 1768094 w 2257126"/>
              <a:gd name="connsiteY69" fmla="*/ 914488 h 3302246"/>
              <a:gd name="connsiteX70" fmla="*/ 1793494 w 2257126"/>
              <a:gd name="connsiteY70" fmla="*/ 977988 h 3302246"/>
              <a:gd name="connsiteX71" fmla="*/ 1793494 w 2257126"/>
              <a:gd name="connsiteY71" fmla="*/ 984338 h 3302246"/>
              <a:gd name="connsiteX72" fmla="*/ 1793494 w 2257126"/>
              <a:gd name="connsiteY72" fmla="*/ 1035138 h 3302246"/>
              <a:gd name="connsiteX73" fmla="*/ 1812544 w 2257126"/>
              <a:gd name="connsiteY73" fmla="*/ 1073238 h 3302246"/>
              <a:gd name="connsiteX74" fmla="*/ 1818894 w 2257126"/>
              <a:gd name="connsiteY74" fmla="*/ 1085938 h 3302246"/>
              <a:gd name="connsiteX75" fmla="*/ 1818894 w 2257126"/>
              <a:gd name="connsiteY75" fmla="*/ 1092288 h 3302246"/>
              <a:gd name="connsiteX76" fmla="*/ 1914144 w 2257126"/>
              <a:gd name="connsiteY76" fmla="*/ 1117688 h 3302246"/>
              <a:gd name="connsiteX77" fmla="*/ 2028444 w 2257126"/>
              <a:gd name="connsiteY77" fmla="*/ 1136738 h 3302246"/>
              <a:gd name="connsiteX78" fmla="*/ 2117344 w 2257126"/>
              <a:gd name="connsiteY78" fmla="*/ 1168488 h 3302246"/>
              <a:gd name="connsiteX79" fmla="*/ 2123694 w 2257126"/>
              <a:gd name="connsiteY79" fmla="*/ 1238338 h 3302246"/>
              <a:gd name="connsiteX80" fmla="*/ 2028444 w 2257126"/>
              <a:gd name="connsiteY80" fmla="*/ 1314538 h 3302246"/>
              <a:gd name="connsiteX81" fmla="*/ 1996694 w 2257126"/>
              <a:gd name="connsiteY81" fmla="*/ 1397088 h 3302246"/>
              <a:gd name="connsiteX82" fmla="*/ 1971294 w 2257126"/>
              <a:gd name="connsiteY82" fmla="*/ 1492338 h 3302246"/>
              <a:gd name="connsiteX83" fmla="*/ 1958594 w 2257126"/>
              <a:gd name="connsiteY83" fmla="*/ 1568538 h 3302246"/>
              <a:gd name="connsiteX84" fmla="*/ 1958594 w 2257126"/>
              <a:gd name="connsiteY84" fmla="*/ 1612988 h 3302246"/>
              <a:gd name="connsiteX85" fmla="*/ 1914144 w 2257126"/>
              <a:gd name="connsiteY85" fmla="*/ 1651088 h 3302246"/>
              <a:gd name="connsiteX86" fmla="*/ 1907794 w 2257126"/>
              <a:gd name="connsiteY86" fmla="*/ 1720938 h 3302246"/>
              <a:gd name="connsiteX87" fmla="*/ 1920494 w 2257126"/>
              <a:gd name="connsiteY87" fmla="*/ 1771738 h 3302246"/>
              <a:gd name="connsiteX88" fmla="*/ 1920494 w 2257126"/>
              <a:gd name="connsiteY88" fmla="*/ 1771738 h 3302246"/>
              <a:gd name="connsiteX89" fmla="*/ 1990344 w 2257126"/>
              <a:gd name="connsiteY89" fmla="*/ 1822538 h 3302246"/>
              <a:gd name="connsiteX90" fmla="*/ 2022094 w 2257126"/>
              <a:gd name="connsiteY90" fmla="*/ 1828888 h 3302246"/>
              <a:gd name="connsiteX91" fmla="*/ 2104644 w 2257126"/>
              <a:gd name="connsiteY91" fmla="*/ 1873338 h 3302246"/>
              <a:gd name="connsiteX92" fmla="*/ 2136394 w 2257126"/>
              <a:gd name="connsiteY92" fmla="*/ 1936838 h 3302246"/>
              <a:gd name="connsiteX93" fmla="*/ 2149094 w 2257126"/>
              <a:gd name="connsiteY93" fmla="*/ 2006688 h 3302246"/>
              <a:gd name="connsiteX94" fmla="*/ 2161794 w 2257126"/>
              <a:gd name="connsiteY94" fmla="*/ 2070188 h 3302246"/>
              <a:gd name="connsiteX95" fmla="*/ 2218944 w 2257126"/>
              <a:gd name="connsiteY95" fmla="*/ 2152738 h 3302246"/>
              <a:gd name="connsiteX96" fmla="*/ 2218944 w 2257126"/>
              <a:gd name="connsiteY96" fmla="*/ 2197188 h 3302246"/>
              <a:gd name="connsiteX97" fmla="*/ 2168144 w 2257126"/>
              <a:gd name="connsiteY97" fmla="*/ 2228938 h 3302246"/>
              <a:gd name="connsiteX98" fmla="*/ 2117344 w 2257126"/>
              <a:gd name="connsiteY98" fmla="*/ 2267038 h 3302246"/>
              <a:gd name="connsiteX99" fmla="*/ 2123694 w 2257126"/>
              <a:gd name="connsiteY99" fmla="*/ 2330538 h 3302246"/>
              <a:gd name="connsiteX100" fmla="*/ 2155444 w 2257126"/>
              <a:gd name="connsiteY100" fmla="*/ 2444838 h 3302246"/>
              <a:gd name="connsiteX101" fmla="*/ 2174494 w 2257126"/>
              <a:gd name="connsiteY101" fmla="*/ 2495638 h 3302246"/>
              <a:gd name="connsiteX102" fmla="*/ 2212594 w 2257126"/>
              <a:gd name="connsiteY102" fmla="*/ 2552788 h 3302246"/>
              <a:gd name="connsiteX103" fmla="*/ 2212594 w 2257126"/>
              <a:gd name="connsiteY103" fmla="*/ 2584538 h 3302246"/>
              <a:gd name="connsiteX104" fmla="*/ 2257044 w 2257126"/>
              <a:gd name="connsiteY104" fmla="*/ 2705188 h 3302246"/>
              <a:gd name="connsiteX105" fmla="*/ 2199894 w 2257126"/>
              <a:gd name="connsiteY105" fmla="*/ 2832188 h 3302246"/>
              <a:gd name="connsiteX106" fmla="*/ 2123694 w 2257126"/>
              <a:gd name="connsiteY106" fmla="*/ 2876638 h 3302246"/>
              <a:gd name="connsiteX107" fmla="*/ 2053844 w 2257126"/>
              <a:gd name="connsiteY107" fmla="*/ 2908388 h 3302246"/>
              <a:gd name="connsiteX108" fmla="*/ 2009394 w 2257126"/>
              <a:gd name="connsiteY108" fmla="*/ 2946488 h 3302246"/>
              <a:gd name="connsiteX109" fmla="*/ 1920494 w 2257126"/>
              <a:gd name="connsiteY109" fmla="*/ 2997288 h 3302246"/>
              <a:gd name="connsiteX110" fmla="*/ 1876044 w 2257126"/>
              <a:gd name="connsiteY110" fmla="*/ 3086188 h 3302246"/>
              <a:gd name="connsiteX111" fmla="*/ 1831594 w 2257126"/>
              <a:gd name="connsiteY111" fmla="*/ 3238588 h 3302246"/>
              <a:gd name="connsiteX112" fmla="*/ 1691894 w 2257126"/>
              <a:gd name="connsiteY112" fmla="*/ 3283038 h 3302246"/>
              <a:gd name="connsiteX113" fmla="*/ 1526794 w 2257126"/>
              <a:gd name="connsiteY113" fmla="*/ 3302088 h 3302246"/>
              <a:gd name="connsiteX114" fmla="*/ 1469644 w 2257126"/>
              <a:gd name="connsiteY114" fmla="*/ 3289388 h 33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257126" h="3302246">
                <a:moveTo>
                  <a:pt x="1469644" y="3289388"/>
                </a:moveTo>
                <a:cubicBezTo>
                  <a:pt x="1440011" y="3279863"/>
                  <a:pt x="1397677" y="3274571"/>
                  <a:pt x="1348994" y="3244938"/>
                </a:cubicBezTo>
                <a:cubicBezTo>
                  <a:pt x="1300311" y="3215305"/>
                  <a:pt x="1216702" y="3153921"/>
                  <a:pt x="1177544" y="3111588"/>
                </a:cubicBezTo>
                <a:cubicBezTo>
                  <a:pt x="1138386" y="3069255"/>
                  <a:pt x="1124627" y="3040680"/>
                  <a:pt x="1114044" y="2990938"/>
                </a:cubicBezTo>
                <a:cubicBezTo>
                  <a:pt x="1103461" y="2941196"/>
                  <a:pt x="1120394" y="2871346"/>
                  <a:pt x="1114044" y="2813138"/>
                </a:cubicBezTo>
                <a:cubicBezTo>
                  <a:pt x="1107694" y="2754930"/>
                  <a:pt x="1072769" y="2687196"/>
                  <a:pt x="1075944" y="2641688"/>
                </a:cubicBezTo>
                <a:cubicBezTo>
                  <a:pt x="1079119" y="2596180"/>
                  <a:pt x="1124627" y="2571838"/>
                  <a:pt x="1133094" y="2540088"/>
                </a:cubicBezTo>
                <a:cubicBezTo>
                  <a:pt x="1141561" y="2508338"/>
                  <a:pt x="1144736" y="2469180"/>
                  <a:pt x="1126744" y="2451188"/>
                </a:cubicBezTo>
                <a:cubicBezTo>
                  <a:pt x="1108752" y="2433196"/>
                  <a:pt x="1063244" y="2448013"/>
                  <a:pt x="1025144" y="2432138"/>
                </a:cubicBezTo>
                <a:cubicBezTo>
                  <a:pt x="987044" y="2416263"/>
                  <a:pt x="930952" y="2372871"/>
                  <a:pt x="898144" y="2355938"/>
                </a:cubicBezTo>
                <a:cubicBezTo>
                  <a:pt x="865336" y="2339005"/>
                  <a:pt x="846286" y="2352763"/>
                  <a:pt x="828294" y="2330538"/>
                </a:cubicBezTo>
                <a:cubicBezTo>
                  <a:pt x="810302" y="2308313"/>
                  <a:pt x="799719" y="2249046"/>
                  <a:pt x="790194" y="2222588"/>
                </a:cubicBezTo>
                <a:cubicBezTo>
                  <a:pt x="780669" y="2196130"/>
                  <a:pt x="775377" y="2196130"/>
                  <a:pt x="771144" y="2171788"/>
                </a:cubicBezTo>
                <a:cubicBezTo>
                  <a:pt x="766911" y="2147446"/>
                  <a:pt x="777494" y="2105113"/>
                  <a:pt x="764794" y="2076538"/>
                </a:cubicBezTo>
                <a:cubicBezTo>
                  <a:pt x="752094" y="2047963"/>
                  <a:pt x="718227" y="2019388"/>
                  <a:pt x="694944" y="2000338"/>
                </a:cubicBezTo>
                <a:cubicBezTo>
                  <a:pt x="671661" y="1981288"/>
                  <a:pt x="642027" y="1972821"/>
                  <a:pt x="625094" y="1962238"/>
                </a:cubicBezTo>
                <a:cubicBezTo>
                  <a:pt x="608161" y="1951655"/>
                  <a:pt x="609219" y="1944246"/>
                  <a:pt x="593344" y="1936838"/>
                </a:cubicBezTo>
                <a:cubicBezTo>
                  <a:pt x="577469" y="1929430"/>
                  <a:pt x="540427" y="1935780"/>
                  <a:pt x="529844" y="1917788"/>
                </a:cubicBezTo>
                <a:cubicBezTo>
                  <a:pt x="519261" y="1899796"/>
                  <a:pt x="520319" y="1861696"/>
                  <a:pt x="529844" y="1828888"/>
                </a:cubicBezTo>
                <a:cubicBezTo>
                  <a:pt x="539369" y="1796080"/>
                  <a:pt x="572177" y="1753746"/>
                  <a:pt x="586994" y="1720938"/>
                </a:cubicBezTo>
                <a:cubicBezTo>
                  <a:pt x="601811" y="1688130"/>
                  <a:pt x="611336" y="1658496"/>
                  <a:pt x="618744" y="1632038"/>
                </a:cubicBezTo>
                <a:cubicBezTo>
                  <a:pt x="626152" y="1605580"/>
                  <a:pt x="639911" y="1579121"/>
                  <a:pt x="631444" y="1562188"/>
                </a:cubicBezTo>
                <a:cubicBezTo>
                  <a:pt x="622977" y="1545255"/>
                  <a:pt x="583819" y="1549488"/>
                  <a:pt x="567944" y="1530438"/>
                </a:cubicBezTo>
                <a:cubicBezTo>
                  <a:pt x="552069" y="1511388"/>
                  <a:pt x="543602" y="1465880"/>
                  <a:pt x="536194" y="1447888"/>
                </a:cubicBezTo>
                <a:cubicBezTo>
                  <a:pt x="528786" y="1429896"/>
                  <a:pt x="534077" y="1435188"/>
                  <a:pt x="523494" y="1422488"/>
                </a:cubicBezTo>
                <a:cubicBezTo>
                  <a:pt x="512911" y="1409788"/>
                  <a:pt x="498094" y="1379096"/>
                  <a:pt x="472694" y="1371688"/>
                </a:cubicBezTo>
                <a:cubicBezTo>
                  <a:pt x="447294" y="1364280"/>
                  <a:pt x="395436" y="1374863"/>
                  <a:pt x="371094" y="1378038"/>
                </a:cubicBezTo>
                <a:cubicBezTo>
                  <a:pt x="346752" y="1381213"/>
                  <a:pt x="344635" y="1389680"/>
                  <a:pt x="326644" y="1390738"/>
                </a:cubicBezTo>
                <a:cubicBezTo>
                  <a:pt x="308653" y="1391796"/>
                  <a:pt x="292777" y="1389680"/>
                  <a:pt x="263144" y="1384388"/>
                </a:cubicBezTo>
                <a:cubicBezTo>
                  <a:pt x="233511" y="1379096"/>
                  <a:pt x="172127" y="1369571"/>
                  <a:pt x="148844" y="1358988"/>
                </a:cubicBezTo>
                <a:cubicBezTo>
                  <a:pt x="125561" y="1348405"/>
                  <a:pt x="132969" y="1339938"/>
                  <a:pt x="123444" y="1320888"/>
                </a:cubicBezTo>
                <a:cubicBezTo>
                  <a:pt x="113919" y="1301838"/>
                  <a:pt x="111802" y="1266913"/>
                  <a:pt x="91694" y="1244688"/>
                </a:cubicBezTo>
                <a:cubicBezTo>
                  <a:pt x="71586" y="1222463"/>
                  <a:pt x="12319" y="1208705"/>
                  <a:pt x="2794" y="1187538"/>
                </a:cubicBezTo>
                <a:cubicBezTo>
                  <a:pt x="-6731" y="1166371"/>
                  <a:pt x="9144" y="1153671"/>
                  <a:pt x="34544" y="1117688"/>
                </a:cubicBezTo>
                <a:cubicBezTo>
                  <a:pt x="59944" y="1081705"/>
                  <a:pt x="131911" y="1017146"/>
                  <a:pt x="155194" y="971638"/>
                </a:cubicBezTo>
                <a:cubicBezTo>
                  <a:pt x="178477" y="926130"/>
                  <a:pt x="161544" y="875330"/>
                  <a:pt x="174244" y="844638"/>
                </a:cubicBezTo>
                <a:cubicBezTo>
                  <a:pt x="186944" y="813946"/>
                  <a:pt x="216577" y="816063"/>
                  <a:pt x="231394" y="787488"/>
                </a:cubicBezTo>
                <a:cubicBezTo>
                  <a:pt x="246211" y="758913"/>
                  <a:pt x="252561" y="701763"/>
                  <a:pt x="263144" y="673188"/>
                </a:cubicBezTo>
                <a:cubicBezTo>
                  <a:pt x="273727" y="644613"/>
                  <a:pt x="271611" y="638263"/>
                  <a:pt x="294894" y="616038"/>
                </a:cubicBezTo>
                <a:cubicBezTo>
                  <a:pt x="318177" y="593813"/>
                  <a:pt x="376386" y="563121"/>
                  <a:pt x="402844" y="539838"/>
                </a:cubicBezTo>
                <a:cubicBezTo>
                  <a:pt x="429302" y="516555"/>
                  <a:pt x="432477" y="490096"/>
                  <a:pt x="453644" y="476338"/>
                </a:cubicBezTo>
                <a:cubicBezTo>
                  <a:pt x="474811" y="462580"/>
                  <a:pt x="480102" y="482688"/>
                  <a:pt x="529844" y="457288"/>
                </a:cubicBezTo>
                <a:cubicBezTo>
                  <a:pt x="579586" y="431888"/>
                  <a:pt x="697061" y="354630"/>
                  <a:pt x="752094" y="323938"/>
                </a:cubicBezTo>
                <a:cubicBezTo>
                  <a:pt x="807127" y="293246"/>
                  <a:pt x="860044" y="273138"/>
                  <a:pt x="860044" y="273138"/>
                </a:cubicBezTo>
                <a:lnTo>
                  <a:pt x="1082294" y="171538"/>
                </a:lnTo>
                <a:cubicBezTo>
                  <a:pt x="1138386" y="147196"/>
                  <a:pt x="1157436" y="140846"/>
                  <a:pt x="1196594" y="127088"/>
                </a:cubicBezTo>
                <a:cubicBezTo>
                  <a:pt x="1235752" y="113330"/>
                  <a:pt x="1265386" y="102746"/>
                  <a:pt x="1317244" y="88988"/>
                </a:cubicBezTo>
                <a:cubicBezTo>
                  <a:pt x="1369102" y="75230"/>
                  <a:pt x="1469644" y="55121"/>
                  <a:pt x="1507744" y="44538"/>
                </a:cubicBezTo>
                <a:cubicBezTo>
                  <a:pt x="1545844" y="33955"/>
                  <a:pt x="1531027" y="25488"/>
                  <a:pt x="1545844" y="25488"/>
                </a:cubicBezTo>
                <a:cubicBezTo>
                  <a:pt x="1560661" y="25488"/>
                  <a:pt x="1573361" y="42421"/>
                  <a:pt x="1596644" y="44538"/>
                </a:cubicBezTo>
                <a:cubicBezTo>
                  <a:pt x="1619927" y="46655"/>
                  <a:pt x="1662261" y="40305"/>
                  <a:pt x="1685544" y="38188"/>
                </a:cubicBezTo>
                <a:cubicBezTo>
                  <a:pt x="1708827" y="36071"/>
                  <a:pt x="1736344" y="31838"/>
                  <a:pt x="1736344" y="31838"/>
                </a:cubicBezTo>
                <a:cubicBezTo>
                  <a:pt x="1779736" y="25488"/>
                  <a:pt x="1899327" y="1146"/>
                  <a:pt x="1945894" y="88"/>
                </a:cubicBezTo>
                <a:cubicBezTo>
                  <a:pt x="1992461" y="-970"/>
                  <a:pt x="1993519" y="7496"/>
                  <a:pt x="2015744" y="25488"/>
                </a:cubicBezTo>
                <a:cubicBezTo>
                  <a:pt x="2037969" y="43480"/>
                  <a:pt x="2067602" y="83696"/>
                  <a:pt x="2079244" y="108038"/>
                </a:cubicBezTo>
                <a:cubicBezTo>
                  <a:pt x="2090886" y="132380"/>
                  <a:pt x="2096177" y="140846"/>
                  <a:pt x="2085594" y="171538"/>
                </a:cubicBezTo>
                <a:cubicBezTo>
                  <a:pt x="2075011" y="202230"/>
                  <a:pt x="2040086" y="260438"/>
                  <a:pt x="2015744" y="292188"/>
                </a:cubicBezTo>
                <a:cubicBezTo>
                  <a:pt x="1991402" y="323938"/>
                  <a:pt x="1957536" y="341930"/>
                  <a:pt x="1939544" y="362038"/>
                </a:cubicBezTo>
                <a:cubicBezTo>
                  <a:pt x="1921552" y="382146"/>
                  <a:pt x="1907794" y="412838"/>
                  <a:pt x="1907794" y="412838"/>
                </a:cubicBezTo>
                <a:lnTo>
                  <a:pt x="1876044" y="463638"/>
                </a:lnTo>
                <a:lnTo>
                  <a:pt x="1876044" y="463638"/>
                </a:lnTo>
                <a:cubicBezTo>
                  <a:pt x="1863344" y="472105"/>
                  <a:pt x="1823127" y="499621"/>
                  <a:pt x="1799844" y="514438"/>
                </a:cubicBezTo>
                <a:cubicBezTo>
                  <a:pt x="1776561" y="529255"/>
                  <a:pt x="1757511" y="534546"/>
                  <a:pt x="1736344" y="552538"/>
                </a:cubicBezTo>
                <a:cubicBezTo>
                  <a:pt x="1715177" y="570530"/>
                  <a:pt x="1690836" y="599105"/>
                  <a:pt x="1672844" y="622388"/>
                </a:cubicBezTo>
                <a:cubicBezTo>
                  <a:pt x="1654852" y="645671"/>
                  <a:pt x="1637919" y="670013"/>
                  <a:pt x="1628394" y="692238"/>
                </a:cubicBezTo>
                <a:cubicBezTo>
                  <a:pt x="1618869" y="714463"/>
                  <a:pt x="1615694" y="755738"/>
                  <a:pt x="1615694" y="755738"/>
                </a:cubicBezTo>
                <a:lnTo>
                  <a:pt x="1615694" y="755738"/>
                </a:lnTo>
                <a:cubicBezTo>
                  <a:pt x="1618869" y="771613"/>
                  <a:pt x="1617811" y="831938"/>
                  <a:pt x="1634744" y="850988"/>
                </a:cubicBezTo>
                <a:cubicBezTo>
                  <a:pt x="1651677" y="870038"/>
                  <a:pt x="1695069" y="859455"/>
                  <a:pt x="1717294" y="870038"/>
                </a:cubicBezTo>
                <a:cubicBezTo>
                  <a:pt x="1739519" y="880621"/>
                  <a:pt x="1755394" y="896496"/>
                  <a:pt x="1768094" y="914488"/>
                </a:cubicBezTo>
                <a:cubicBezTo>
                  <a:pt x="1780794" y="932480"/>
                  <a:pt x="1789261" y="966346"/>
                  <a:pt x="1793494" y="977988"/>
                </a:cubicBezTo>
                <a:cubicBezTo>
                  <a:pt x="1797727" y="989630"/>
                  <a:pt x="1793494" y="984338"/>
                  <a:pt x="1793494" y="984338"/>
                </a:cubicBezTo>
                <a:cubicBezTo>
                  <a:pt x="1793494" y="993863"/>
                  <a:pt x="1790319" y="1020321"/>
                  <a:pt x="1793494" y="1035138"/>
                </a:cubicBezTo>
                <a:cubicBezTo>
                  <a:pt x="1796669" y="1049955"/>
                  <a:pt x="1812544" y="1073238"/>
                  <a:pt x="1812544" y="1073238"/>
                </a:cubicBezTo>
                <a:cubicBezTo>
                  <a:pt x="1816777" y="1081705"/>
                  <a:pt x="1817836" y="1082763"/>
                  <a:pt x="1818894" y="1085938"/>
                </a:cubicBezTo>
                <a:cubicBezTo>
                  <a:pt x="1819952" y="1089113"/>
                  <a:pt x="1803019" y="1086996"/>
                  <a:pt x="1818894" y="1092288"/>
                </a:cubicBezTo>
                <a:cubicBezTo>
                  <a:pt x="1834769" y="1097580"/>
                  <a:pt x="1879219" y="1110280"/>
                  <a:pt x="1914144" y="1117688"/>
                </a:cubicBezTo>
                <a:cubicBezTo>
                  <a:pt x="1949069" y="1125096"/>
                  <a:pt x="1994577" y="1128271"/>
                  <a:pt x="2028444" y="1136738"/>
                </a:cubicBezTo>
                <a:cubicBezTo>
                  <a:pt x="2062311" y="1145205"/>
                  <a:pt x="2101469" y="1151555"/>
                  <a:pt x="2117344" y="1168488"/>
                </a:cubicBezTo>
                <a:cubicBezTo>
                  <a:pt x="2133219" y="1185421"/>
                  <a:pt x="2138511" y="1213996"/>
                  <a:pt x="2123694" y="1238338"/>
                </a:cubicBezTo>
                <a:cubicBezTo>
                  <a:pt x="2108877" y="1262680"/>
                  <a:pt x="2049611" y="1288080"/>
                  <a:pt x="2028444" y="1314538"/>
                </a:cubicBezTo>
                <a:cubicBezTo>
                  <a:pt x="2007277" y="1340996"/>
                  <a:pt x="2006219" y="1367455"/>
                  <a:pt x="1996694" y="1397088"/>
                </a:cubicBezTo>
                <a:cubicBezTo>
                  <a:pt x="1987169" y="1426721"/>
                  <a:pt x="1977644" y="1463763"/>
                  <a:pt x="1971294" y="1492338"/>
                </a:cubicBezTo>
                <a:cubicBezTo>
                  <a:pt x="1964944" y="1520913"/>
                  <a:pt x="1960711" y="1548430"/>
                  <a:pt x="1958594" y="1568538"/>
                </a:cubicBezTo>
                <a:cubicBezTo>
                  <a:pt x="1956477" y="1588646"/>
                  <a:pt x="1966002" y="1599230"/>
                  <a:pt x="1958594" y="1612988"/>
                </a:cubicBezTo>
                <a:cubicBezTo>
                  <a:pt x="1951186" y="1626746"/>
                  <a:pt x="1922611" y="1633096"/>
                  <a:pt x="1914144" y="1651088"/>
                </a:cubicBezTo>
                <a:cubicBezTo>
                  <a:pt x="1905677" y="1669080"/>
                  <a:pt x="1906736" y="1700830"/>
                  <a:pt x="1907794" y="1720938"/>
                </a:cubicBezTo>
                <a:cubicBezTo>
                  <a:pt x="1908852" y="1741046"/>
                  <a:pt x="1920494" y="1771738"/>
                  <a:pt x="1920494" y="1771738"/>
                </a:cubicBezTo>
                <a:lnTo>
                  <a:pt x="1920494" y="1771738"/>
                </a:lnTo>
                <a:cubicBezTo>
                  <a:pt x="1932136" y="1780205"/>
                  <a:pt x="1973411" y="1813013"/>
                  <a:pt x="1990344" y="1822538"/>
                </a:cubicBezTo>
                <a:cubicBezTo>
                  <a:pt x="2007277" y="1832063"/>
                  <a:pt x="2003044" y="1820421"/>
                  <a:pt x="2022094" y="1828888"/>
                </a:cubicBezTo>
                <a:cubicBezTo>
                  <a:pt x="2041144" y="1837355"/>
                  <a:pt x="2085594" y="1855346"/>
                  <a:pt x="2104644" y="1873338"/>
                </a:cubicBezTo>
                <a:cubicBezTo>
                  <a:pt x="2123694" y="1891330"/>
                  <a:pt x="2128986" y="1914613"/>
                  <a:pt x="2136394" y="1936838"/>
                </a:cubicBezTo>
                <a:cubicBezTo>
                  <a:pt x="2143802" y="1959063"/>
                  <a:pt x="2144861" y="1984463"/>
                  <a:pt x="2149094" y="2006688"/>
                </a:cubicBezTo>
                <a:cubicBezTo>
                  <a:pt x="2153327" y="2028913"/>
                  <a:pt x="2150152" y="2045846"/>
                  <a:pt x="2161794" y="2070188"/>
                </a:cubicBezTo>
                <a:cubicBezTo>
                  <a:pt x="2173436" y="2094530"/>
                  <a:pt x="2209419" y="2131571"/>
                  <a:pt x="2218944" y="2152738"/>
                </a:cubicBezTo>
                <a:cubicBezTo>
                  <a:pt x="2228469" y="2173905"/>
                  <a:pt x="2227411" y="2184488"/>
                  <a:pt x="2218944" y="2197188"/>
                </a:cubicBezTo>
                <a:cubicBezTo>
                  <a:pt x="2210477" y="2209888"/>
                  <a:pt x="2185077" y="2217296"/>
                  <a:pt x="2168144" y="2228938"/>
                </a:cubicBezTo>
                <a:cubicBezTo>
                  <a:pt x="2151211" y="2240580"/>
                  <a:pt x="2124752" y="2250105"/>
                  <a:pt x="2117344" y="2267038"/>
                </a:cubicBezTo>
                <a:cubicBezTo>
                  <a:pt x="2109936" y="2283971"/>
                  <a:pt x="2117344" y="2300905"/>
                  <a:pt x="2123694" y="2330538"/>
                </a:cubicBezTo>
                <a:cubicBezTo>
                  <a:pt x="2130044" y="2360171"/>
                  <a:pt x="2146977" y="2417321"/>
                  <a:pt x="2155444" y="2444838"/>
                </a:cubicBezTo>
                <a:cubicBezTo>
                  <a:pt x="2163911" y="2472355"/>
                  <a:pt x="2164969" y="2477646"/>
                  <a:pt x="2174494" y="2495638"/>
                </a:cubicBezTo>
                <a:cubicBezTo>
                  <a:pt x="2184019" y="2513630"/>
                  <a:pt x="2206244" y="2537971"/>
                  <a:pt x="2212594" y="2552788"/>
                </a:cubicBezTo>
                <a:cubicBezTo>
                  <a:pt x="2218944" y="2567605"/>
                  <a:pt x="2205186" y="2559138"/>
                  <a:pt x="2212594" y="2584538"/>
                </a:cubicBezTo>
                <a:cubicBezTo>
                  <a:pt x="2220002" y="2609938"/>
                  <a:pt x="2259161" y="2663913"/>
                  <a:pt x="2257044" y="2705188"/>
                </a:cubicBezTo>
                <a:cubicBezTo>
                  <a:pt x="2254927" y="2746463"/>
                  <a:pt x="2222119" y="2803613"/>
                  <a:pt x="2199894" y="2832188"/>
                </a:cubicBezTo>
                <a:cubicBezTo>
                  <a:pt x="2177669" y="2860763"/>
                  <a:pt x="2148036" y="2863938"/>
                  <a:pt x="2123694" y="2876638"/>
                </a:cubicBezTo>
                <a:cubicBezTo>
                  <a:pt x="2099352" y="2889338"/>
                  <a:pt x="2072894" y="2896746"/>
                  <a:pt x="2053844" y="2908388"/>
                </a:cubicBezTo>
                <a:cubicBezTo>
                  <a:pt x="2034794" y="2920030"/>
                  <a:pt x="2031619" y="2931671"/>
                  <a:pt x="2009394" y="2946488"/>
                </a:cubicBezTo>
                <a:cubicBezTo>
                  <a:pt x="1987169" y="2961305"/>
                  <a:pt x="1942719" y="2974005"/>
                  <a:pt x="1920494" y="2997288"/>
                </a:cubicBezTo>
                <a:cubicBezTo>
                  <a:pt x="1898269" y="3020571"/>
                  <a:pt x="1890861" y="3045971"/>
                  <a:pt x="1876044" y="3086188"/>
                </a:cubicBezTo>
                <a:cubicBezTo>
                  <a:pt x="1861227" y="3126405"/>
                  <a:pt x="1862286" y="3205780"/>
                  <a:pt x="1831594" y="3238588"/>
                </a:cubicBezTo>
                <a:cubicBezTo>
                  <a:pt x="1800902" y="3271396"/>
                  <a:pt x="1742694" y="3272455"/>
                  <a:pt x="1691894" y="3283038"/>
                </a:cubicBezTo>
                <a:cubicBezTo>
                  <a:pt x="1641094" y="3293621"/>
                  <a:pt x="1567011" y="3301030"/>
                  <a:pt x="1526794" y="3302088"/>
                </a:cubicBezTo>
                <a:cubicBezTo>
                  <a:pt x="1486577" y="3303146"/>
                  <a:pt x="1499277" y="3298913"/>
                  <a:pt x="1469644" y="3289388"/>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1950803" y="4382177"/>
            <a:ext cx="2544952" cy="567703"/>
            <a:chOff x="3709100" y="4945611"/>
            <a:chExt cx="2544952" cy="567703"/>
          </a:xfrm>
        </p:grpSpPr>
        <p:sp>
          <p:nvSpPr>
            <p:cNvPr id="17" name="Right Arrow 16"/>
            <p:cNvSpPr/>
            <p:nvPr/>
          </p:nvSpPr>
          <p:spPr>
            <a:xfrm rot="20848743">
              <a:off x="5060899" y="5007655"/>
              <a:ext cx="1193153" cy="296194"/>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709100" y="4945611"/>
              <a:ext cx="1997102" cy="56770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Bozeman Creek Watershed</a:t>
              </a:r>
            </a:p>
          </p:txBody>
        </p:sp>
      </p:grpSp>
      <p:pic>
        <p:nvPicPr>
          <p:cNvPr id="47" name="Picture 46"/>
          <p:cNvPicPr>
            <a:picLocks noChangeAspect="1"/>
          </p:cNvPicPr>
          <p:nvPr/>
        </p:nvPicPr>
        <p:blipFill>
          <a:blip r:embed="rId4"/>
          <a:stretch>
            <a:fillRect/>
          </a:stretch>
        </p:blipFill>
        <p:spPr>
          <a:xfrm>
            <a:off x="4847546" y="5024439"/>
            <a:ext cx="807104" cy="593891"/>
          </a:xfrm>
          <a:prstGeom prst="rect">
            <a:avLst/>
          </a:prstGeom>
        </p:spPr>
      </p:pic>
      <p:grpSp>
        <p:nvGrpSpPr>
          <p:cNvPr id="23" name="Group 22"/>
          <p:cNvGrpSpPr/>
          <p:nvPr/>
        </p:nvGrpSpPr>
        <p:grpSpPr>
          <a:xfrm>
            <a:off x="4497127" y="2026047"/>
            <a:ext cx="326727" cy="707133"/>
            <a:chOff x="3663367" y="5198148"/>
            <a:chExt cx="326727" cy="707133"/>
          </a:xfrm>
        </p:grpSpPr>
        <p:sp>
          <p:nvSpPr>
            <p:cNvPr id="24" name="Right Arrow 23"/>
            <p:cNvSpPr/>
            <p:nvPr/>
          </p:nvSpPr>
          <p:spPr>
            <a:xfrm rot="5400000">
              <a:off x="3600117" y="5530571"/>
              <a:ext cx="453226" cy="296194"/>
            </a:xfrm>
            <a:prstGeom prst="rightArrow">
              <a:avLst/>
            </a:prstGeom>
            <a:solidFill>
              <a:srgbClr val="00B0F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663367" y="5198148"/>
              <a:ext cx="326727" cy="341562"/>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P</a:t>
              </a:r>
              <a:endParaRPr lang="en-US" i="1" baseline="-25000" dirty="0">
                <a:solidFill>
                  <a:schemeClr val="tx1"/>
                </a:solidFill>
              </a:endParaRPr>
            </a:p>
          </p:txBody>
        </p:sp>
      </p:grpSp>
      <p:grpSp>
        <p:nvGrpSpPr>
          <p:cNvPr id="19" name="Group 18"/>
          <p:cNvGrpSpPr/>
          <p:nvPr/>
        </p:nvGrpSpPr>
        <p:grpSpPr>
          <a:xfrm>
            <a:off x="4882462" y="2077245"/>
            <a:ext cx="428678" cy="735478"/>
            <a:chOff x="3358462" y="2077245"/>
            <a:chExt cx="428678" cy="735478"/>
          </a:xfrm>
        </p:grpSpPr>
        <p:sp>
          <p:nvSpPr>
            <p:cNvPr id="26" name="Right Arrow 25"/>
            <p:cNvSpPr/>
            <p:nvPr/>
          </p:nvSpPr>
          <p:spPr>
            <a:xfrm rot="16200000">
              <a:off x="3327635" y="2155761"/>
              <a:ext cx="453226" cy="296194"/>
            </a:xfrm>
            <a:prstGeom prst="rightArrow">
              <a:avLst/>
            </a:prstGeom>
            <a:solidFill>
              <a:srgbClr val="00B0F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358462" y="2471161"/>
              <a:ext cx="428678" cy="341562"/>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ET</a:t>
              </a:r>
              <a:endParaRPr lang="en-US" i="1" baseline="-25000" dirty="0">
                <a:solidFill>
                  <a:schemeClr val="tx1"/>
                </a:solidFill>
              </a:endParaRPr>
            </a:p>
          </p:txBody>
        </p:sp>
      </p:grpSp>
      <mc:AlternateContent xmlns:mc="http://schemas.openxmlformats.org/markup-compatibility/2006" xmlns:a14="http://schemas.microsoft.com/office/drawing/2010/main">
        <mc:Choice Requires="a14">
          <p:sp>
            <p:nvSpPr>
              <p:cNvPr id="28" name="Rectangle 27"/>
              <p:cNvSpPr/>
              <p:nvPr/>
            </p:nvSpPr>
            <p:spPr>
              <a:xfrm>
                <a:off x="4797667" y="3596515"/>
                <a:ext cx="428678" cy="341562"/>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i="1" dirty="0">
                        <a:solidFill>
                          <a:schemeClr val="tx1"/>
                        </a:solidFill>
                        <a:latin typeface="Cambria Math" panose="02040503050406030204" pitchFamily="18" charset="0"/>
                        <a:ea typeface="Cambria Math" panose="02040503050406030204" pitchFamily="18" charset="0"/>
                      </a:rPr>
                      <m:t>∆</m:t>
                    </m:r>
                  </m:oMath>
                </a14:m>
                <a:r>
                  <a:rPr lang="en-US" i="1" dirty="0">
                    <a:solidFill>
                      <a:schemeClr val="tx1"/>
                    </a:solidFill>
                  </a:rPr>
                  <a:t>S</a:t>
                </a:r>
                <a:endParaRPr lang="en-US" i="1" baseline="-25000" dirty="0">
                  <a:solidFill>
                    <a:schemeClr val="tx1"/>
                  </a:solidFill>
                </a:endParaRPr>
              </a:p>
            </p:txBody>
          </p:sp>
        </mc:Choice>
        <mc:Fallback xmlns="">
          <p:sp>
            <p:nvSpPr>
              <p:cNvPr id="28" name="Rectangle 27"/>
              <p:cNvSpPr>
                <a:spLocks noRot="1" noChangeAspect="1" noMove="1" noResize="1" noEditPoints="1" noAdjustHandles="1" noChangeArrowheads="1" noChangeShapeType="1" noTextEdit="1"/>
              </p:cNvSpPr>
              <p:nvPr/>
            </p:nvSpPr>
            <p:spPr>
              <a:xfrm>
                <a:off x="4797667" y="3596515"/>
                <a:ext cx="428678" cy="341562"/>
              </a:xfrm>
              <a:prstGeom prst="rect">
                <a:avLst/>
              </a:prstGeom>
              <a:blipFill rotWithShape="0">
                <a:blip r:embed="rId5"/>
                <a:stretch>
                  <a:fillRect t="-12069" r="-9722" b="-29310"/>
                </a:stretch>
              </a:blipFill>
              <a:ln>
                <a:solidFill>
                  <a:srgbClr val="FFFF00"/>
                </a:solidFill>
              </a:ln>
            </p:spPr>
            <p:txBody>
              <a:bodyPr/>
              <a:lstStyle/>
              <a:p>
                <a:r>
                  <a:rPr lang="en-US">
                    <a:noFill/>
                  </a:rPr>
                  <a:t> </a:t>
                </a:r>
              </a:p>
            </p:txBody>
          </p:sp>
        </mc:Fallback>
      </mc:AlternateContent>
      <p:grpSp>
        <p:nvGrpSpPr>
          <p:cNvPr id="29" name="Group 28"/>
          <p:cNvGrpSpPr/>
          <p:nvPr/>
        </p:nvGrpSpPr>
        <p:grpSpPr>
          <a:xfrm>
            <a:off x="4952176" y="5197612"/>
            <a:ext cx="702475" cy="689395"/>
            <a:chOff x="3583609" y="5215886"/>
            <a:chExt cx="702475" cy="689395"/>
          </a:xfrm>
        </p:grpSpPr>
        <p:sp>
          <p:nvSpPr>
            <p:cNvPr id="30" name="Right Arrow 29"/>
            <p:cNvSpPr/>
            <p:nvPr/>
          </p:nvSpPr>
          <p:spPr>
            <a:xfrm rot="7244398">
              <a:off x="3600117" y="5530571"/>
              <a:ext cx="453226" cy="296194"/>
            </a:xfrm>
            <a:prstGeom prst="rightArrow">
              <a:avLst/>
            </a:prstGeom>
            <a:solidFill>
              <a:srgbClr val="00B0F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583609" y="5215886"/>
              <a:ext cx="702475" cy="341562"/>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Q</a:t>
              </a:r>
              <a:r>
                <a:rPr lang="en-US" i="1" baseline="-25000" dirty="0">
                  <a:solidFill>
                    <a:schemeClr val="tx1"/>
                  </a:solidFill>
                </a:rPr>
                <a:t>OUT</a:t>
              </a:r>
            </a:p>
          </p:txBody>
        </p:sp>
      </p:grpSp>
      <p:sp>
        <p:nvSpPr>
          <p:cNvPr id="2" name="Rectangle 1"/>
          <p:cNvSpPr/>
          <p:nvPr/>
        </p:nvSpPr>
        <p:spPr>
          <a:xfrm>
            <a:off x="1601910" y="1331938"/>
            <a:ext cx="2788919" cy="6902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4" name="Rectangle 33"/>
              <p:cNvSpPr/>
              <p:nvPr/>
            </p:nvSpPr>
            <p:spPr>
              <a:xfrm>
                <a:off x="1735921" y="1493893"/>
                <a:ext cx="760059" cy="341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a:solidFill>
                            <a:schemeClr val="tx1"/>
                          </a:solidFill>
                          <a:latin typeface="Cambria Math" panose="02040503050406030204" pitchFamily="18" charset="0"/>
                          <a:ea typeface="Cambria Math" panose="02040503050406030204" pitchFamily="18" charset="0"/>
                        </a:rPr>
                        <m:t>∆</m:t>
                      </m:r>
                      <m:r>
                        <a:rPr lang="en-US" i="1" dirty="0">
                          <a:solidFill>
                            <a:schemeClr val="tx1"/>
                          </a:solidFill>
                          <a:latin typeface="Cambria Math" panose="02040503050406030204" pitchFamily="18" charset="0"/>
                          <a:ea typeface="Cambria Math" panose="02040503050406030204" pitchFamily="18" charset="0"/>
                        </a:rPr>
                        <m:t>𝑆</m:t>
                      </m:r>
                      <m:r>
                        <a:rPr lang="en-US" i="1" dirty="0">
                          <a:solidFill>
                            <a:schemeClr val="tx1"/>
                          </a:solidFill>
                          <a:latin typeface="Cambria Math" panose="02040503050406030204" pitchFamily="18" charset="0"/>
                          <a:ea typeface="Cambria Math" panose="02040503050406030204" pitchFamily="18" charset="0"/>
                        </a:rPr>
                        <m:t>=</m:t>
                      </m:r>
                    </m:oMath>
                  </m:oMathPara>
                </a14:m>
                <a:endParaRPr lang="en-US" i="1" baseline="-25000" dirty="0">
                  <a:solidFill>
                    <a:schemeClr val="tx1"/>
                  </a:solidFill>
                </a:endParaRPr>
              </a:p>
            </p:txBody>
          </p:sp>
        </mc:Choice>
        <mc:Fallback xmlns="">
          <p:sp>
            <p:nvSpPr>
              <p:cNvPr id="34" name="Rectangle 33"/>
              <p:cNvSpPr>
                <a:spLocks noRot="1" noChangeAspect="1" noMove="1" noResize="1" noEditPoints="1" noAdjustHandles="1" noChangeArrowheads="1" noChangeShapeType="1" noTextEdit="1"/>
              </p:cNvSpPr>
              <p:nvPr/>
            </p:nvSpPr>
            <p:spPr>
              <a:xfrm>
                <a:off x="1735921" y="1493893"/>
                <a:ext cx="760059" cy="341562"/>
              </a:xfrm>
              <a:prstGeom prst="rect">
                <a:avLst/>
              </a:prstGeom>
              <a:blipFill rotWithShape="0">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2154187" y="1493893"/>
                <a:ext cx="760059" cy="341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a:solidFill>
                            <a:schemeClr val="tx1"/>
                          </a:solidFill>
                          <a:latin typeface="Cambria Math" panose="02040503050406030204" pitchFamily="18" charset="0"/>
                          <a:ea typeface="Cambria Math" panose="02040503050406030204" pitchFamily="18" charset="0"/>
                        </a:rPr>
                        <m:t>𝑃</m:t>
                      </m:r>
                    </m:oMath>
                  </m:oMathPara>
                </a14:m>
                <a:endParaRPr lang="en-US" i="1" baseline="-25000" dirty="0">
                  <a:solidFill>
                    <a:schemeClr val="tx1"/>
                  </a:solidFill>
                </a:endParaRPr>
              </a:p>
            </p:txBody>
          </p:sp>
        </mc:Choice>
        <mc:Fallback xmlns="">
          <p:sp>
            <p:nvSpPr>
              <p:cNvPr id="35" name="Rectangle 34"/>
              <p:cNvSpPr>
                <a:spLocks noRot="1" noChangeAspect="1" noMove="1" noResize="1" noEditPoints="1" noAdjustHandles="1" noChangeArrowheads="1" noChangeShapeType="1" noTextEdit="1"/>
              </p:cNvSpPr>
              <p:nvPr/>
            </p:nvSpPr>
            <p:spPr>
              <a:xfrm>
                <a:off x="2154187" y="1493893"/>
                <a:ext cx="760059" cy="341562"/>
              </a:xfrm>
              <a:prstGeom prst="rect">
                <a:avLst/>
              </a:prstGeom>
              <a:blipFill rotWithShape="0">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2434716" y="1493893"/>
                <a:ext cx="1715992" cy="341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a:solidFill>
                            <a:schemeClr val="tx1"/>
                          </a:solidFill>
                          <a:latin typeface="Cambria Math" panose="02040503050406030204" pitchFamily="18" charset="0"/>
                          <a:ea typeface="Cambria Math" panose="02040503050406030204" pitchFamily="18" charset="0"/>
                        </a:rPr>
                        <m:t>−</m:t>
                      </m:r>
                      <m:sSub>
                        <m:sSubPr>
                          <m:ctrlPr>
                            <a:rPr lang="en-US" i="1" dirty="0">
                              <a:solidFill>
                                <a:schemeClr val="tx1"/>
                              </a:solidFill>
                              <a:latin typeface="Cambria Math" panose="02040503050406030204" pitchFamily="18" charset="0"/>
                              <a:ea typeface="Cambria Math" panose="02040503050406030204" pitchFamily="18" charset="0"/>
                            </a:rPr>
                          </m:ctrlPr>
                        </m:sSubPr>
                        <m:e>
                          <m:r>
                            <a:rPr lang="en-US" i="1" dirty="0">
                              <a:solidFill>
                                <a:schemeClr val="tx1"/>
                              </a:solidFill>
                              <a:latin typeface="Cambria Math" panose="02040503050406030204" pitchFamily="18" charset="0"/>
                              <a:ea typeface="Cambria Math" panose="02040503050406030204" pitchFamily="18" charset="0"/>
                            </a:rPr>
                            <m:t>𝑄</m:t>
                          </m:r>
                        </m:e>
                        <m:sub>
                          <m:r>
                            <a:rPr lang="en-US" i="1" dirty="0">
                              <a:solidFill>
                                <a:schemeClr val="tx1"/>
                              </a:solidFill>
                              <a:latin typeface="Cambria Math" panose="02040503050406030204" pitchFamily="18" charset="0"/>
                              <a:ea typeface="Cambria Math" panose="02040503050406030204" pitchFamily="18" charset="0"/>
                            </a:rPr>
                            <m:t>𝑂𝑈𝑇</m:t>
                          </m:r>
                        </m:sub>
                      </m:sSub>
                      <m:r>
                        <a:rPr lang="en-US" i="1" dirty="0">
                          <a:solidFill>
                            <a:schemeClr val="tx1"/>
                          </a:solidFill>
                          <a:latin typeface="Cambria Math" panose="02040503050406030204" pitchFamily="18" charset="0"/>
                          <a:ea typeface="Cambria Math" panose="02040503050406030204" pitchFamily="18" charset="0"/>
                        </a:rPr>
                        <m:t>−</m:t>
                      </m:r>
                      <m:sSub>
                        <m:sSubPr>
                          <m:ctrlPr>
                            <a:rPr lang="en-US" i="1" dirty="0">
                              <a:solidFill>
                                <a:schemeClr val="tx1"/>
                              </a:solidFill>
                              <a:latin typeface="Cambria Math" panose="02040503050406030204" pitchFamily="18" charset="0"/>
                              <a:ea typeface="Cambria Math" panose="02040503050406030204" pitchFamily="18" charset="0"/>
                            </a:rPr>
                          </m:ctrlPr>
                        </m:sSubPr>
                        <m:e>
                          <m:r>
                            <a:rPr lang="en-US" i="1" dirty="0">
                              <a:solidFill>
                                <a:schemeClr val="tx1"/>
                              </a:solidFill>
                              <a:latin typeface="Cambria Math" panose="02040503050406030204" pitchFamily="18" charset="0"/>
                              <a:ea typeface="Cambria Math" panose="02040503050406030204" pitchFamily="18" charset="0"/>
                            </a:rPr>
                            <m:t>𝐸</m:t>
                          </m:r>
                        </m:e>
                        <m:sub>
                          <m:r>
                            <a:rPr lang="en-US" i="1" dirty="0">
                              <a:solidFill>
                                <a:schemeClr val="tx1"/>
                              </a:solidFill>
                              <a:latin typeface="Cambria Math" panose="02040503050406030204" pitchFamily="18" charset="0"/>
                              <a:ea typeface="Cambria Math" panose="02040503050406030204" pitchFamily="18" charset="0"/>
                            </a:rPr>
                            <m:t>𝐸𝑇</m:t>
                          </m:r>
                        </m:sub>
                      </m:sSub>
                    </m:oMath>
                  </m:oMathPara>
                </a14:m>
                <a:endParaRPr lang="en-US" i="1" baseline="-25000" dirty="0">
                  <a:solidFill>
                    <a:schemeClr val="tx1"/>
                  </a:solidFill>
                </a:endParaRPr>
              </a:p>
            </p:txBody>
          </p:sp>
        </mc:Choice>
        <mc:Fallback xmlns="">
          <p:sp>
            <p:nvSpPr>
              <p:cNvPr id="36" name="Rectangle 35"/>
              <p:cNvSpPr>
                <a:spLocks noRot="1" noChangeAspect="1" noMove="1" noResize="1" noEditPoints="1" noAdjustHandles="1" noChangeArrowheads="1" noChangeShapeType="1" noTextEdit="1"/>
              </p:cNvSpPr>
              <p:nvPr/>
            </p:nvSpPr>
            <p:spPr>
              <a:xfrm>
                <a:off x="2434716" y="1493893"/>
                <a:ext cx="1715992" cy="341562"/>
              </a:xfrm>
              <a:prstGeom prst="rect">
                <a:avLst/>
              </a:prstGeom>
              <a:blipFill rotWithShape="0">
                <a:blip r:embed="rId8"/>
                <a:stretch>
                  <a:fillRect b="-17857"/>
                </a:stretch>
              </a:blipFill>
              <a:ln>
                <a:noFill/>
              </a:ln>
            </p:spPr>
            <p:txBody>
              <a:bodyPr/>
              <a:lstStyle/>
              <a:p>
                <a:r>
                  <a:rPr lang="en-US">
                    <a:noFill/>
                  </a:rPr>
                  <a:t> </a:t>
                </a:r>
              </a:p>
            </p:txBody>
          </p:sp>
        </mc:Fallback>
      </mc:AlternateContent>
      <p:grpSp>
        <p:nvGrpSpPr>
          <p:cNvPr id="22" name="Group 21"/>
          <p:cNvGrpSpPr/>
          <p:nvPr/>
        </p:nvGrpSpPr>
        <p:grpSpPr>
          <a:xfrm>
            <a:off x="5641849" y="3550921"/>
            <a:ext cx="2285534" cy="2179095"/>
            <a:chOff x="4117849" y="3550920"/>
            <a:chExt cx="2285534" cy="2179095"/>
          </a:xfrm>
        </p:grpSpPr>
        <p:pic>
          <p:nvPicPr>
            <p:cNvPr id="20" name="Picture 19"/>
            <p:cNvPicPr>
              <a:picLocks noChangeAspect="1"/>
            </p:cNvPicPr>
            <p:nvPr/>
          </p:nvPicPr>
          <p:blipFill rotWithShape="1">
            <a:blip r:embed="rId9"/>
            <a:srcRect t="53729"/>
            <a:stretch/>
          </p:blipFill>
          <p:spPr>
            <a:xfrm>
              <a:off x="4117849" y="3825240"/>
              <a:ext cx="2285534" cy="1904775"/>
            </a:xfrm>
            <a:prstGeom prst="rect">
              <a:avLst/>
            </a:prstGeom>
          </p:spPr>
        </p:pic>
        <p:sp>
          <p:nvSpPr>
            <p:cNvPr id="21" name="Freeform 20"/>
            <p:cNvSpPr/>
            <p:nvPr/>
          </p:nvSpPr>
          <p:spPr>
            <a:xfrm>
              <a:off x="4343400" y="3550920"/>
              <a:ext cx="1203960" cy="259080"/>
            </a:xfrm>
            <a:custGeom>
              <a:avLst/>
              <a:gdLst>
                <a:gd name="connsiteX0" fmla="*/ 1203960 w 1203960"/>
                <a:gd name="connsiteY0" fmla="*/ 259080 h 259080"/>
                <a:gd name="connsiteX1" fmla="*/ 1051560 w 1203960"/>
                <a:gd name="connsiteY1" fmla="*/ 213360 h 259080"/>
                <a:gd name="connsiteX2" fmla="*/ 838200 w 1203960"/>
                <a:gd name="connsiteY2" fmla="*/ 228600 h 259080"/>
                <a:gd name="connsiteX3" fmla="*/ 701040 w 1203960"/>
                <a:gd name="connsiteY3" fmla="*/ 236220 h 259080"/>
                <a:gd name="connsiteX4" fmla="*/ 586740 w 1203960"/>
                <a:gd name="connsiteY4" fmla="*/ 220980 h 259080"/>
                <a:gd name="connsiteX5" fmla="*/ 556260 w 1203960"/>
                <a:gd name="connsiteY5" fmla="*/ 251460 h 259080"/>
                <a:gd name="connsiteX6" fmla="*/ 350520 w 1203960"/>
                <a:gd name="connsiteY6" fmla="*/ 236220 h 259080"/>
                <a:gd name="connsiteX7" fmla="*/ 205740 w 1203960"/>
                <a:gd name="connsiteY7" fmla="*/ 137160 h 259080"/>
                <a:gd name="connsiteX8" fmla="*/ 99060 w 1203960"/>
                <a:gd name="connsiteY8" fmla="*/ 68580 h 259080"/>
                <a:gd name="connsiteX9" fmla="*/ 0 w 1203960"/>
                <a:gd name="connsiteY9" fmla="*/ 0 h 259080"/>
                <a:gd name="connsiteX10" fmla="*/ 0 w 1203960"/>
                <a:gd name="connsiteY10" fmla="*/ 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3960" h="259080">
                  <a:moveTo>
                    <a:pt x="1203960" y="259080"/>
                  </a:moveTo>
                  <a:cubicBezTo>
                    <a:pt x="1158240" y="238760"/>
                    <a:pt x="1112520" y="218440"/>
                    <a:pt x="1051560" y="213360"/>
                  </a:cubicBezTo>
                  <a:cubicBezTo>
                    <a:pt x="990600" y="208280"/>
                    <a:pt x="838200" y="228600"/>
                    <a:pt x="838200" y="228600"/>
                  </a:cubicBezTo>
                  <a:cubicBezTo>
                    <a:pt x="779780" y="232410"/>
                    <a:pt x="742950" y="237490"/>
                    <a:pt x="701040" y="236220"/>
                  </a:cubicBezTo>
                  <a:cubicBezTo>
                    <a:pt x="659130" y="234950"/>
                    <a:pt x="610870" y="218440"/>
                    <a:pt x="586740" y="220980"/>
                  </a:cubicBezTo>
                  <a:cubicBezTo>
                    <a:pt x="562610" y="223520"/>
                    <a:pt x="595630" y="248920"/>
                    <a:pt x="556260" y="251460"/>
                  </a:cubicBezTo>
                  <a:cubicBezTo>
                    <a:pt x="516890" y="254000"/>
                    <a:pt x="408940" y="255270"/>
                    <a:pt x="350520" y="236220"/>
                  </a:cubicBezTo>
                  <a:cubicBezTo>
                    <a:pt x="292100" y="217170"/>
                    <a:pt x="247650" y="165100"/>
                    <a:pt x="205740" y="137160"/>
                  </a:cubicBezTo>
                  <a:cubicBezTo>
                    <a:pt x="163830" y="109220"/>
                    <a:pt x="133350" y="91440"/>
                    <a:pt x="99060" y="68580"/>
                  </a:cubicBezTo>
                  <a:cubicBezTo>
                    <a:pt x="64770" y="45720"/>
                    <a:pt x="0" y="0"/>
                    <a:pt x="0" y="0"/>
                  </a:cubicBezTo>
                  <a:lnTo>
                    <a:pt x="0" y="0"/>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41"/>
          <p:cNvSpPr/>
          <p:nvPr/>
        </p:nvSpPr>
        <p:spPr>
          <a:xfrm>
            <a:off x="7758010" y="5219138"/>
            <a:ext cx="2788919" cy="100959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43" name="Rectangle 42"/>
              <p:cNvSpPr/>
              <p:nvPr/>
            </p:nvSpPr>
            <p:spPr>
              <a:xfrm>
                <a:off x="7892021" y="5381093"/>
                <a:ext cx="760059" cy="341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a:solidFill>
                            <a:schemeClr val="tx1"/>
                          </a:solidFill>
                          <a:latin typeface="Cambria Math" panose="02040503050406030204" pitchFamily="18" charset="0"/>
                          <a:ea typeface="Cambria Math" panose="02040503050406030204" pitchFamily="18" charset="0"/>
                        </a:rPr>
                        <m:t>∆</m:t>
                      </m:r>
                      <m:r>
                        <a:rPr lang="en-US" i="1" dirty="0">
                          <a:solidFill>
                            <a:schemeClr val="tx1"/>
                          </a:solidFill>
                          <a:latin typeface="Cambria Math" panose="02040503050406030204" pitchFamily="18" charset="0"/>
                          <a:ea typeface="Cambria Math" panose="02040503050406030204" pitchFamily="18" charset="0"/>
                        </a:rPr>
                        <m:t>𝑆</m:t>
                      </m:r>
                      <m:r>
                        <a:rPr lang="en-US" i="1" dirty="0">
                          <a:solidFill>
                            <a:schemeClr val="tx1"/>
                          </a:solidFill>
                          <a:latin typeface="Cambria Math" panose="02040503050406030204" pitchFamily="18" charset="0"/>
                          <a:ea typeface="Cambria Math" panose="02040503050406030204" pitchFamily="18" charset="0"/>
                        </a:rPr>
                        <m:t>=</m:t>
                      </m:r>
                    </m:oMath>
                  </m:oMathPara>
                </a14:m>
                <a:endParaRPr lang="en-US" i="1" baseline="-25000" dirty="0">
                  <a:solidFill>
                    <a:schemeClr val="tx1"/>
                  </a:solidFill>
                </a:endParaRPr>
              </a:p>
            </p:txBody>
          </p:sp>
        </mc:Choice>
        <mc:Fallback xmlns="">
          <p:sp>
            <p:nvSpPr>
              <p:cNvPr id="43" name="Rectangle 42"/>
              <p:cNvSpPr>
                <a:spLocks noRot="1" noChangeAspect="1" noMove="1" noResize="1" noEditPoints="1" noAdjustHandles="1" noChangeArrowheads="1" noChangeShapeType="1" noTextEdit="1"/>
              </p:cNvSpPr>
              <p:nvPr/>
            </p:nvSpPr>
            <p:spPr>
              <a:xfrm>
                <a:off x="7892021" y="5381093"/>
                <a:ext cx="760059" cy="341562"/>
              </a:xfrm>
              <a:prstGeom prst="rect">
                <a:avLst/>
              </a:prstGeom>
              <a:blipFill rotWithShape="0">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8310287" y="5381093"/>
                <a:ext cx="775365" cy="341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a:solidFill>
                            <a:schemeClr val="tx1"/>
                          </a:solidFill>
                          <a:latin typeface="Cambria Math" panose="02040503050406030204" pitchFamily="18" charset="0"/>
                          <a:ea typeface="Cambria Math" panose="02040503050406030204" pitchFamily="18" charset="0"/>
                        </a:rPr>
                        <m:t>𝑃</m:t>
                      </m:r>
                    </m:oMath>
                  </m:oMathPara>
                </a14:m>
                <a:endParaRPr lang="en-US" i="1" baseline="-25000" dirty="0">
                  <a:solidFill>
                    <a:schemeClr val="tx1"/>
                  </a:solidFill>
                </a:endParaRPr>
              </a:p>
            </p:txBody>
          </p:sp>
        </mc:Choice>
        <mc:Fallback xmlns="">
          <p:sp>
            <p:nvSpPr>
              <p:cNvPr id="44" name="Rectangle 43"/>
              <p:cNvSpPr>
                <a:spLocks noRot="1" noChangeAspect="1" noMove="1" noResize="1" noEditPoints="1" noAdjustHandles="1" noChangeArrowheads="1" noChangeShapeType="1" noTextEdit="1"/>
              </p:cNvSpPr>
              <p:nvPr/>
            </p:nvSpPr>
            <p:spPr>
              <a:xfrm>
                <a:off x="8310287" y="5381093"/>
                <a:ext cx="775365" cy="341562"/>
              </a:xfrm>
              <a:prstGeom prst="rect">
                <a:avLst/>
              </a:prstGeom>
              <a:blipFill rotWithShape="0">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51"/>
              <p:cNvSpPr/>
              <p:nvPr/>
            </p:nvSpPr>
            <p:spPr>
              <a:xfrm>
                <a:off x="6485364" y="4728567"/>
                <a:ext cx="428678" cy="341562"/>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1600" i="1" dirty="0">
                        <a:solidFill>
                          <a:schemeClr val="tx1"/>
                        </a:solidFill>
                        <a:latin typeface="Cambria Math" panose="02040503050406030204" pitchFamily="18" charset="0"/>
                        <a:ea typeface="Cambria Math" panose="02040503050406030204" pitchFamily="18" charset="0"/>
                      </a:rPr>
                      <m:t>∆</m:t>
                    </m:r>
                  </m:oMath>
                </a14:m>
                <a:r>
                  <a:rPr lang="en-US" sz="1600" i="1" dirty="0">
                    <a:solidFill>
                      <a:schemeClr val="tx1"/>
                    </a:solidFill>
                  </a:rPr>
                  <a:t>S</a:t>
                </a:r>
                <a:endParaRPr lang="en-US" sz="1600" i="1" baseline="-25000" dirty="0">
                  <a:solidFill>
                    <a:schemeClr val="tx1"/>
                  </a:solidFill>
                </a:endParaRPr>
              </a:p>
            </p:txBody>
          </p:sp>
        </mc:Choice>
        <mc:Fallback xmlns="">
          <p:sp>
            <p:nvSpPr>
              <p:cNvPr id="52" name="Rectangle 51"/>
              <p:cNvSpPr>
                <a:spLocks noRot="1" noChangeAspect="1" noMove="1" noResize="1" noEditPoints="1" noAdjustHandles="1" noChangeArrowheads="1" noChangeShapeType="1" noTextEdit="1"/>
              </p:cNvSpPr>
              <p:nvPr/>
            </p:nvSpPr>
            <p:spPr>
              <a:xfrm>
                <a:off x="6485364" y="4728567"/>
                <a:ext cx="428678" cy="341562"/>
              </a:xfrm>
              <a:prstGeom prst="rect">
                <a:avLst/>
              </a:prstGeom>
              <a:blipFill rotWithShape="0">
                <a:blip r:embed="rId12"/>
                <a:stretch>
                  <a:fillRect t="-3448" r="-1389" b="-18966"/>
                </a:stretch>
              </a:blipFill>
              <a:ln>
                <a:solidFill>
                  <a:srgbClr val="FFFF00"/>
                </a:solidFill>
              </a:ln>
            </p:spPr>
            <p:txBody>
              <a:bodyPr/>
              <a:lstStyle/>
              <a:p>
                <a:r>
                  <a:rPr lang="en-US">
                    <a:noFill/>
                  </a:rPr>
                  <a:t> </a:t>
                </a:r>
              </a:p>
            </p:txBody>
          </p:sp>
        </mc:Fallback>
      </mc:AlternateContent>
      <p:grpSp>
        <p:nvGrpSpPr>
          <p:cNvPr id="53" name="Group 52"/>
          <p:cNvGrpSpPr/>
          <p:nvPr/>
        </p:nvGrpSpPr>
        <p:grpSpPr>
          <a:xfrm>
            <a:off x="6792963" y="3320017"/>
            <a:ext cx="436439" cy="696594"/>
            <a:chOff x="3715691" y="5222157"/>
            <a:chExt cx="436439" cy="696594"/>
          </a:xfrm>
        </p:grpSpPr>
        <p:sp>
          <p:nvSpPr>
            <p:cNvPr id="54" name="Right Arrow 53"/>
            <p:cNvSpPr/>
            <p:nvPr/>
          </p:nvSpPr>
          <p:spPr>
            <a:xfrm rot="7797054">
              <a:off x="3616198" y="5565018"/>
              <a:ext cx="453226" cy="254240"/>
            </a:xfrm>
            <a:prstGeom prst="rightArrow">
              <a:avLst/>
            </a:prstGeom>
            <a:solidFill>
              <a:srgbClr val="00B0F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5" name="Rectangle 54"/>
            <p:cNvSpPr/>
            <p:nvPr/>
          </p:nvSpPr>
          <p:spPr>
            <a:xfrm>
              <a:off x="3825403" y="5222157"/>
              <a:ext cx="326727" cy="341562"/>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tx1"/>
                  </a:solidFill>
                </a:rPr>
                <a:t>P</a:t>
              </a:r>
              <a:endParaRPr lang="en-US" sz="1600" i="1" baseline="-25000" dirty="0">
                <a:solidFill>
                  <a:schemeClr val="tx1"/>
                </a:solidFill>
              </a:endParaRPr>
            </a:p>
          </p:txBody>
        </p:sp>
      </p:grpSp>
      <p:grpSp>
        <p:nvGrpSpPr>
          <p:cNvPr id="63" name="Group 62"/>
          <p:cNvGrpSpPr/>
          <p:nvPr/>
        </p:nvGrpSpPr>
        <p:grpSpPr>
          <a:xfrm>
            <a:off x="6145386" y="3269073"/>
            <a:ext cx="516500" cy="693060"/>
            <a:chOff x="3705530" y="5215886"/>
            <a:chExt cx="516500" cy="693060"/>
          </a:xfrm>
        </p:grpSpPr>
        <p:sp>
          <p:nvSpPr>
            <p:cNvPr id="64" name="Right Arrow 63"/>
            <p:cNvSpPr/>
            <p:nvPr/>
          </p:nvSpPr>
          <p:spPr>
            <a:xfrm rot="5400000">
              <a:off x="3798899" y="5563532"/>
              <a:ext cx="453226" cy="237602"/>
            </a:xfrm>
            <a:prstGeom prst="rightArrow">
              <a:avLst/>
            </a:prstGeom>
            <a:solidFill>
              <a:srgbClr val="00B0F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5" name="Rectangle 64"/>
            <p:cNvSpPr/>
            <p:nvPr/>
          </p:nvSpPr>
          <p:spPr>
            <a:xfrm>
              <a:off x="3705530" y="5215886"/>
              <a:ext cx="516500" cy="341562"/>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tx1"/>
                  </a:solidFill>
                </a:rPr>
                <a:t>Q</a:t>
              </a:r>
              <a:r>
                <a:rPr lang="en-US" sz="1600" i="1" baseline="-25000" dirty="0">
                  <a:solidFill>
                    <a:schemeClr val="tx1"/>
                  </a:solidFill>
                </a:rPr>
                <a:t>IN</a:t>
              </a:r>
            </a:p>
          </p:txBody>
        </p:sp>
      </p:grpSp>
      <mc:AlternateContent xmlns:mc="http://schemas.openxmlformats.org/markup-compatibility/2006" xmlns:a14="http://schemas.microsoft.com/office/drawing/2010/main">
        <mc:Choice Requires="a14">
          <p:sp>
            <p:nvSpPr>
              <p:cNvPr id="37" name="Rectangle 36"/>
              <p:cNvSpPr/>
              <p:nvPr/>
            </p:nvSpPr>
            <p:spPr>
              <a:xfrm>
                <a:off x="8685270" y="5362955"/>
                <a:ext cx="81599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 </m:t>
                      </m:r>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𝑄</m:t>
                          </m:r>
                        </m:e>
                        <m:sub>
                          <m:r>
                            <a:rPr lang="en-US" i="1" dirty="0">
                              <a:latin typeface="Cambria Math" panose="02040503050406030204" pitchFamily="18" charset="0"/>
                              <a:ea typeface="Cambria Math" panose="02040503050406030204" pitchFamily="18" charset="0"/>
                            </a:rPr>
                            <m:t>𝐼𝑁</m:t>
                          </m:r>
                        </m:sub>
                      </m:sSub>
                    </m:oMath>
                  </m:oMathPara>
                </a14:m>
                <a:endParaRPr lang="en-US" dirty="0"/>
              </a:p>
            </p:txBody>
          </p:sp>
        </mc:Choice>
        <mc:Fallback xmlns="">
          <p:sp>
            <p:nvSpPr>
              <p:cNvPr id="37" name="Rectangle 36"/>
              <p:cNvSpPr>
                <a:spLocks noRot="1" noChangeAspect="1" noMove="1" noResize="1" noEditPoints="1" noAdjustHandles="1" noChangeArrowheads="1" noChangeShapeType="1" noTextEdit="1"/>
              </p:cNvSpPr>
              <p:nvPr/>
            </p:nvSpPr>
            <p:spPr>
              <a:xfrm>
                <a:off x="8685270" y="5362955"/>
                <a:ext cx="815993" cy="369332"/>
              </a:xfrm>
              <a:prstGeom prst="rect">
                <a:avLst/>
              </a:prstGeom>
              <a:blipFill rotWithShape="0">
                <a:blip r:embed="rId13"/>
                <a:stretch>
                  <a:fillRect b="-10000"/>
                </a:stretch>
              </a:blipFill>
            </p:spPr>
            <p:txBody>
              <a:bodyPr/>
              <a:lstStyle/>
              <a:p>
                <a:r>
                  <a:rPr lang="en-US">
                    <a:noFill/>
                  </a:rPr>
                  <a:t> </a:t>
                </a:r>
              </a:p>
            </p:txBody>
          </p:sp>
        </mc:Fallback>
      </mc:AlternateContent>
      <p:sp>
        <p:nvSpPr>
          <p:cNvPr id="48" name="Title 5"/>
          <p:cNvSpPr txBox="1">
            <a:spLocks/>
          </p:cNvSpPr>
          <p:nvPr/>
        </p:nvSpPr>
        <p:spPr>
          <a:xfrm>
            <a:off x="1107347" y="99888"/>
            <a:ext cx="100464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t>Water balance: conservation in a control volume</a:t>
            </a:r>
            <a:endParaRPr lang="en-US" sz="4000" dirty="0"/>
          </a:p>
        </p:txBody>
      </p:sp>
      <p:sp>
        <p:nvSpPr>
          <p:cNvPr id="49" name="Rectangle 48"/>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21</a:t>
            </a:r>
          </a:p>
        </p:txBody>
      </p:sp>
      <p:sp>
        <p:nvSpPr>
          <p:cNvPr id="50" name="Rectangle 49"/>
          <p:cNvSpPr/>
          <p:nvPr/>
        </p:nvSpPr>
        <p:spPr>
          <a:xfrm>
            <a:off x="431207" y="1968252"/>
            <a:ext cx="3225024" cy="1148355"/>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Simplified water balance: specific to fully delineated watersheds and subject to assumptions about groundwater</a:t>
            </a:r>
          </a:p>
        </p:txBody>
      </p:sp>
    </p:spTree>
    <p:extLst>
      <p:ext uri="{BB962C8B-B14F-4D97-AF65-F5344CB8AC3E}">
        <p14:creationId xmlns:p14="http://schemas.microsoft.com/office/powerpoint/2010/main" val="274927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500"/>
                                        <p:tgtEl>
                                          <p:spTgt spid="4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500"/>
                                        <p:tgtEl>
                                          <p:spTgt spid="4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500"/>
                                        <p:tgtEl>
                                          <p:spTgt spid="52"/>
                                        </p:tgtEl>
                                      </p:cBhvr>
                                    </p:animEffect>
                                  </p:childTnLst>
                                </p:cTn>
                              </p:par>
                              <p:par>
                                <p:cTn id="57" presetID="10" presetClass="entr" presetSubtype="0" fill="hold" nodeType="with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fade">
                                      <p:cBhvr>
                                        <p:cTn id="59" dur="500"/>
                                        <p:tgtEl>
                                          <p:spTgt spid="5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63"/>
                                        </p:tgtEl>
                                        <p:attrNameLst>
                                          <p:attrName>style.visibility</p:attrName>
                                        </p:attrNameLst>
                                      </p:cBhvr>
                                      <p:to>
                                        <p:strVal val="visible"/>
                                      </p:to>
                                    </p:set>
                                    <p:animEffect transition="in" filter="fade">
                                      <p:cBhvr>
                                        <p:cTn id="64" dur="500"/>
                                        <p:tgtEl>
                                          <p:spTgt spid="6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animBg="1"/>
      <p:bldP spid="34" grpId="0"/>
      <p:bldP spid="35" grpId="0"/>
      <p:bldP spid="36" grpId="0"/>
      <p:bldP spid="42" grpId="0" animBg="1"/>
      <p:bldP spid="43" grpId="0"/>
      <p:bldP spid="44" grpId="0"/>
      <p:bldP spid="52" grpId="0" animBg="1"/>
      <p:bldP spid="37" grpId="0"/>
      <p:bldP spid="5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4562475" y="2905125"/>
            <a:ext cx="3486150" cy="723900"/>
          </a:xfrm>
          <a:custGeom>
            <a:avLst/>
            <a:gdLst>
              <a:gd name="connsiteX0" fmla="*/ 0 w 3486150"/>
              <a:gd name="connsiteY0" fmla="*/ 381000 h 723900"/>
              <a:gd name="connsiteX1" fmla="*/ 3486150 w 3486150"/>
              <a:gd name="connsiteY1" fmla="*/ 723900 h 723900"/>
              <a:gd name="connsiteX2" fmla="*/ 3095625 w 3486150"/>
              <a:gd name="connsiteY2" fmla="*/ 400050 h 723900"/>
              <a:gd name="connsiteX3" fmla="*/ 2924175 w 3486150"/>
              <a:gd name="connsiteY3" fmla="*/ 257175 h 723900"/>
              <a:gd name="connsiteX4" fmla="*/ 304800 w 3486150"/>
              <a:gd name="connsiteY4" fmla="*/ 0 h 723900"/>
              <a:gd name="connsiteX5" fmla="*/ 95250 w 3486150"/>
              <a:gd name="connsiteY5" fmla="*/ 285750 h 723900"/>
              <a:gd name="connsiteX6" fmla="*/ 0 w 3486150"/>
              <a:gd name="connsiteY6" fmla="*/ 3810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6150" h="723900">
                <a:moveTo>
                  <a:pt x="0" y="381000"/>
                </a:moveTo>
                <a:lnTo>
                  <a:pt x="3486150" y="723900"/>
                </a:lnTo>
                <a:lnTo>
                  <a:pt x="3095625" y="400050"/>
                </a:lnTo>
                <a:lnTo>
                  <a:pt x="2924175" y="257175"/>
                </a:lnTo>
                <a:lnTo>
                  <a:pt x="304800" y="0"/>
                </a:lnTo>
                <a:lnTo>
                  <a:pt x="95250" y="285750"/>
                </a:lnTo>
                <a:lnTo>
                  <a:pt x="0" y="381000"/>
                </a:lnTo>
                <a:close/>
              </a:path>
            </a:pathLst>
          </a:cu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10567988" y="5345355"/>
            <a:ext cx="485775" cy="121995"/>
          </a:xfrm>
          <a:custGeom>
            <a:avLst/>
            <a:gdLst>
              <a:gd name="connsiteX0" fmla="*/ 103606 w 545415"/>
              <a:gd name="connsiteY0" fmla="*/ 50558 h 121995"/>
              <a:gd name="connsiteX1" fmla="*/ 265531 w 545415"/>
              <a:gd name="connsiteY1" fmla="*/ 98183 h 121995"/>
              <a:gd name="connsiteX2" fmla="*/ 375069 w 545415"/>
              <a:gd name="connsiteY2" fmla="*/ 121995 h 121995"/>
              <a:gd name="connsiteX3" fmla="*/ 470319 w 545415"/>
              <a:gd name="connsiteY3" fmla="*/ 98183 h 121995"/>
              <a:gd name="connsiteX4" fmla="*/ 517944 w 545415"/>
              <a:gd name="connsiteY4" fmla="*/ 12458 h 121995"/>
              <a:gd name="connsiteX5" fmla="*/ 22644 w 545415"/>
              <a:gd name="connsiteY5" fmla="*/ 2933 h 121995"/>
              <a:gd name="connsiteX6" fmla="*/ 103606 w 545415"/>
              <a:gd name="connsiteY6" fmla="*/ 50558 h 12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415" h="121995">
                <a:moveTo>
                  <a:pt x="103606" y="50558"/>
                </a:moveTo>
                <a:cubicBezTo>
                  <a:pt x="144087" y="66433"/>
                  <a:pt x="220287" y="86277"/>
                  <a:pt x="265531" y="98183"/>
                </a:cubicBezTo>
                <a:cubicBezTo>
                  <a:pt x="310775" y="110089"/>
                  <a:pt x="340938" y="121995"/>
                  <a:pt x="375069" y="121995"/>
                </a:cubicBezTo>
                <a:cubicBezTo>
                  <a:pt x="409200" y="121995"/>
                  <a:pt x="446507" y="116439"/>
                  <a:pt x="470319" y="98183"/>
                </a:cubicBezTo>
                <a:cubicBezTo>
                  <a:pt x="494132" y="79927"/>
                  <a:pt x="592556" y="28333"/>
                  <a:pt x="517944" y="12458"/>
                </a:cubicBezTo>
                <a:cubicBezTo>
                  <a:pt x="443332" y="-3417"/>
                  <a:pt x="92494" y="-1036"/>
                  <a:pt x="22644" y="2933"/>
                </a:cubicBezTo>
                <a:cubicBezTo>
                  <a:pt x="-47206" y="6902"/>
                  <a:pt x="63125" y="34683"/>
                  <a:pt x="103606" y="5055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033059" y="5269517"/>
            <a:ext cx="371879" cy="131342"/>
          </a:xfrm>
          <a:custGeom>
            <a:avLst/>
            <a:gdLst>
              <a:gd name="connsiteX0" fmla="*/ 14691 w 390590"/>
              <a:gd name="connsiteY0" fmla="*/ 2571 h 131342"/>
              <a:gd name="connsiteX1" fmla="*/ 76604 w 390590"/>
              <a:gd name="connsiteY1" fmla="*/ 97821 h 131342"/>
              <a:gd name="connsiteX2" fmla="*/ 133754 w 390590"/>
              <a:gd name="connsiteY2" fmla="*/ 131158 h 131342"/>
              <a:gd name="connsiteX3" fmla="*/ 233766 w 390590"/>
              <a:gd name="connsiteY3" fmla="*/ 112108 h 131342"/>
              <a:gd name="connsiteX4" fmla="*/ 309966 w 390590"/>
              <a:gd name="connsiteY4" fmla="*/ 97821 h 131342"/>
              <a:gd name="connsiteX5" fmla="*/ 376641 w 390590"/>
              <a:gd name="connsiteY5" fmla="*/ 31146 h 131342"/>
              <a:gd name="connsiteX6" fmla="*/ 14691 w 390590"/>
              <a:gd name="connsiteY6" fmla="*/ 2571 h 13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590" h="131342">
                <a:moveTo>
                  <a:pt x="14691" y="2571"/>
                </a:moveTo>
                <a:cubicBezTo>
                  <a:pt x="-35315" y="13684"/>
                  <a:pt x="56760" y="76390"/>
                  <a:pt x="76604" y="97821"/>
                </a:cubicBezTo>
                <a:cubicBezTo>
                  <a:pt x="96448" y="119252"/>
                  <a:pt x="107560" y="128777"/>
                  <a:pt x="133754" y="131158"/>
                </a:cubicBezTo>
                <a:cubicBezTo>
                  <a:pt x="159948" y="133539"/>
                  <a:pt x="233766" y="112108"/>
                  <a:pt x="233766" y="112108"/>
                </a:cubicBezTo>
                <a:cubicBezTo>
                  <a:pt x="263135" y="106552"/>
                  <a:pt x="286154" y="111315"/>
                  <a:pt x="309966" y="97821"/>
                </a:cubicBezTo>
                <a:cubicBezTo>
                  <a:pt x="333779" y="84327"/>
                  <a:pt x="425060" y="43052"/>
                  <a:pt x="376641" y="31146"/>
                </a:cubicBezTo>
                <a:cubicBezTo>
                  <a:pt x="328222" y="19240"/>
                  <a:pt x="64697" y="-8542"/>
                  <a:pt x="14691" y="257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666750" y="1980637"/>
            <a:ext cx="11191875" cy="3497262"/>
          </a:xfrm>
          <a:custGeom>
            <a:avLst/>
            <a:gdLst>
              <a:gd name="connsiteX0" fmla="*/ 0 w 11191875"/>
              <a:gd name="connsiteY0" fmla="*/ 3258113 h 3497262"/>
              <a:gd name="connsiteX1" fmla="*/ 247650 w 11191875"/>
              <a:gd name="connsiteY1" fmla="*/ 3267638 h 3497262"/>
              <a:gd name="connsiteX2" fmla="*/ 371475 w 11191875"/>
              <a:gd name="connsiteY2" fmla="*/ 3305738 h 3497262"/>
              <a:gd name="connsiteX3" fmla="*/ 495300 w 11191875"/>
              <a:gd name="connsiteY3" fmla="*/ 3410513 h 3497262"/>
              <a:gd name="connsiteX4" fmla="*/ 695325 w 11191875"/>
              <a:gd name="connsiteY4" fmla="*/ 3381938 h 3497262"/>
              <a:gd name="connsiteX5" fmla="*/ 771525 w 11191875"/>
              <a:gd name="connsiteY5" fmla="*/ 3296213 h 3497262"/>
              <a:gd name="connsiteX6" fmla="*/ 1019175 w 11191875"/>
              <a:gd name="connsiteY6" fmla="*/ 3296213 h 3497262"/>
              <a:gd name="connsiteX7" fmla="*/ 1019175 w 11191875"/>
              <a:gd name="connsiteY7" fmla="*/ 3296213 h 3497262"/>
              <a:gd name="connsiteX8" fmla="*/ 1028700 w 11191875"/>
              <a:gd name="connsiteY8" fmla="*/ 3296213 h 3497262"/>
              <a:gd name="connsiteX9" fmla="*/ 1638300 w 11191875"/>
              <a:gd name="connsiteY9" fmla="*/ 3286688 h 3497262"/>
              <a:gd name="connsiteX10" fmla="*/ 1962150 w 11191875"/>
              <a:gd name="connsiteY10" fmla="*/ 3143813 h 3497262"/>
              <a:gd name="connsiteX11" fmla="*/ 2238375 w 11191875"/>
              <a:gd name="connsiteY11" fmla="*/ 3000938 h 3497262"/>
              <a:gd name="connsiteX12" fmla="*/ 2476500 w 11191875"/>
              <a:gd name="connsiteY12" fmla="*/ 2734238 h 3497262"/>
              <a:gd name="connsiteX13" fmla="*/ 2876550 w 11191875"/>
              <a:gd name="connsiteY13" fmla="*/ 2191313 h 3497262"/>
              <a:gd name="connsiteX14" fmla="*/ 3429000 w 11191875"/>
              <a:gd name="connsiteY14" fmla="*/ 1934138 h 3497262"/>
              <a:gd name="connsiteX15" fmla="*/ 3933825 w 11191875"/>
              <a:gd name="connsiteY15" fmla="*/ 1267388 h 3497262"/>
              <a:gd name="connsiteX16" fmla="*/ 4448175 w 11191875"/>
              <a:gd name="connsiteY16" fmla="*/ 600638 h 3497262"/>
              <a:gd name="connsiteX17" fmla="*/ 4733925 w 11191875"/>
              <a:gd name="connsiteY17" fmla="*/ 476813 h 3497262"/>
              <a:gd name="connsiteX18" fmla="*/ 5476875 w 11191875"/>
              <a:gd name="connsiteY18" fmla="*/ 563 h 3497262"/>
              <a:gd name="connsiteX19" fmla="*/ 6181725 w 11191875"/>
              <a:gd name="connsiteY19" fmla="*/ 581588 h 3497262"/>
              <a:gd name="connsiteX20" fmla="*/ 7038975 w 11191875"/>
              <a:gd name="connsiteY20" fmla="*/ 1362638 h 3497262"/>
              <a:gd name="connsiteX21" fmla="*/ 7610475 w 11191875"/>
              <a:gd name="connsiteY21" fmla="*/ 1829363 h 3497262"/>
              <a:gd name="connsiteX22" fmla="*/ 7896225 w 11191875"/>
              <a:gd name="connsiteY22" fmla="*/ 2381813 h 3497262"/>
              <a:gd name="connsiteX23" fmla="*/ 8439150 w 11191875"/>
              <a:gd name="connsiteY23" fmla="*/ 2772338 h 3497262"/>
              <a:gd name="connsiteX24" fmla="*/ 8982075 w 11191875"/>
              <a:gd name="connsiteY24" fmla="*/ 3124763 h 3497262"/>
              <a:gd name="connsiteX25" fmla="*/ 8982075 w 11191875"/>
              <a:gd name="connsiteY25" fmla="*/ 3124763 h 3497262"/>
              <a:gd name="connsiteX26" fmla="*/ 9734550 w 11191875"/>
              <a:gd name="connsiteY26" fmla="*/ 3286688 h 3497262"/>
              <a:gd name="connsiteX27" fmla="*/ 9991725 w 11191875"/>
              <a:gd name="connsiteY27" fmla="*/ 3429563 h 3497262"/>
              <a:gd name="connsiteX28" fmla="*/ 10267950 w 11191875"/>
              <a:gd name="connsiteY28" fmla="*/ 3496238 h 3497262"/>
              <a:gd name="connsiteX29" fmla="*/ 10410825 w 11191875"/>
              <a:gd name="connsiteY29" fmla="*/ 3381938 h 3497262"/>
              <a:gd name="connsiteX30" fmla="*/ 10506075 w 11191875"/>
              <a:gd name="connsiteY30" fmla="*/ 3343838 h 3497262"/>
              <a:gd name="connsiteX31" fmla="*/ 11191875 w 11191875"/>
              <a:gd name="connsiteY31" fmla="*/ 3353363 h 34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191875" h="3497262">
                <a:moveTo>
                  <a:pt x="0" y="3258113"/>
                </a:moveTo>
                <a:cubicBezTo>
                  <a:pt x="92869" y="3258907"/>
                  <a:pt x="185738" y="3259701"/>
                  <a:pt x="247650" y="3267638"/>
                </a:cubicBezTo>
                <a:cubicBezTo>
                  <a:pt x="309562" y="3275575"/>
                  <a:pt x="330200" y="3281926"/>
                  <a:pt x="371475" y="3305738"/>
                </a:cubicBezTo>
                <a:cubicBezTo>
                  <a:pt x="412750" y="3329550"/>
                  <a:pt x="441325" y="3397813"/>
                  <a:pt x="495300" y="3410513"/>
                </a:cubicBezTo>
                <a:cubicBezTo>
                  <a:pt x="549275" y="3423213"/>
                  <a:pt x="649288" y="3400988"/>
                  <a:pt x="695325" y="3381938"/>
                </a:cubicBezTo>
                <a:cubicBezTo>
                  <a:pt x="741362" y="3362888"/>
                  <a:pt x="717550" y="3310501"/>
                  <a:pt x="771525" y="3296213"/>
                </a:cubicBezTo>
                <a:cubicBezTo>
                  <a:pt x="825500" y="3281926"/>
                  <a:pt x="1019175" y="3296213"/>
                  <a:pt x="1019175" y="3296213"/>
                </a:cubicBezTo>
                <a:lnTo>
                  <a:pt x="1019175" y="3296213"/>
                </a:lnTo>
                <a:lnTo>
                  <a:pt x="1028700" y="3296213"/>
                </a:lnTo>
                <a:cubicBezTo>
                  <a:pt x="1131887" y="3294626"/>
                  <a:pt x="1482725" y="3312088"/>
                  <a:pt x="1638300" y="3286688"/>
                </a:cubicBezTo>
                <a:cubicBezTo>
                  <a:pt x="1793875" y="3261288"/>
                  <a:pt x="1862138" y="3191438"/>
                  <a:pt x="1962150" y="3143813"/>
                </a:cubicBezTo>
                <a:cubicBezTo>
                  <a:pt x="2062162" y="3096188"/>
                  <a:pt x="2152650" y="3069200"/>
                  <a:pt x="2238375" y="3000938"/>
                </a:cubicBezTo>
                <a:cubicBezTo>
                  <a:pt x="2324100" y="2932675"/>
                  <a:pt x="2370138" y="2869175"/>
                  <a:pt x="2476500" y="2734238"/>
                </a:cubicBezTo>
                <a:cubicBezTo>
                  <a:pt x="2582863" y="2599300"/>
                  <a:pt x="2717800" y="2324663"/>
                  <a:pt x="2876550" y="2191313"/>
                </a:cubicBezTo>
                <a:cubicBezTo>
                  <a:pt x="3035300" y="2057963"/>
                  <a:pt x="3252788" y="2088125"/>
                  <a:pt x="3429000" y="1934138"/>
                </a:cubicBezTo>
                <a:cubicBezTo>
                  <a:pt x="3605212" y="1780151"/>
                  <a:pt x="3763962" y="1489638"/>
                  <a:pt x="3933825" y="1267388"/>
                </a:cubicBezTo>
                <a:cubicBezTo>
                  <a:pt x="4103688" y="1045138"/>
                  <a:pt x="4314825" y="732400"/>
                  <a:pt x="4448175" y="600638"/>
                </a:cubicBezTo>
                <a:cubicBezTo>
                  <a:pt x="4581525" y="468876"/>
                  <a:pt x="4562475" y="576825"/>
                  <a:pt x="4733925" y="476813"/>
                </a:cubicBezTo>
                <a:cubicBezTo>
                  <a:pt x="4905375" y="376801"/>
                  <a:pt x="5235575" y="-16899"/>
                  <a:pt x="5476875" y="563"/>
                </a:cubicBezTo>
                <a:cubicBezTo>
                  <a:pt x="5718175" y="18025"/>
                  <a:pt x="5921375" y="354576"/>
                  <a:pt x="6181725" y="581588"/>
                </a:cubicBezTo>
                <a:cubicBezTo>
                  <a:pt x="6442075" y="808600"/>
                  <a:pt x="6800850" y="1154675"/>
                  <a:pt x="7038975" y="1362638"/>
                </a:cubicBezTo>
                <a:cubicBezTo>
                  <a:pt x="7277100" y="1570601"/>
                  <a:pt x="7467600" y="1659500"/>
                  <a:pt x="7610475" y="1829363"/>
                </a:cubicBezTo>
                <a:cubicBezTo>
                  <a:pt x="7753350" y="1999225"/>
                  <a:pt x="7758112" y="2224650"/>
                  <a:pt x="7896225" y="2381813"/>
                </a:cubicBezTo>
                <a:cubicBezTo>
                  <a:pt x="8034338" y="2538976"/>
                  <a:pt x="8258175" y="2648513"/>
                  <a:pt x="8439150" y="2772338"/>
                </a:cubicBezTo>
                <a:cubicBezTo>
                  <a:pt x="8620125" y="2896163"/>
                  <a:pt x="8982075" y="3124763"/>
                  <a:pt x="8982075" y="3124763"/>
                </a:cubicBezTo>
                <a:lnTo>
                  <a:pt x="8982075" y="3124763"/>
                </a:lnTo>
                <a:cubicBezTo>
                  <a:pt x="9107488" y="3151750"/>
                  <a:pt x="9566275" y="3235888"/>
                  <a:pt x="9734550" y="3286688"/>
                </a:cubicBezTo>
                <a:cubicBezTo>
                  <a:pt x="9902825" y="3337488"/>
                  <a:pt x="9902825" y="3394638"/>
                  <a:pt x="9991725" y="3429563"/>
                </a:cubicBezTo>
                <a:cubicBezTo>
                  <a:pt x="10080625" y="3464488"/>
                  <a:pt x="10198100" y="3504175"/>
                  <a:pt x="10267950" y="3496238"/>
                </a:cubicBezTo>
                <a:cubicBezTo>
                  <a:pt x="10337800" y="3488301"/>
                  <a:pt x="10371138" y="3407338"/>
                  <a:pt x="10410825" y="3381938"/>
                </a:cubicBezTo>
                <a:cubicBezTo>
                  <a:pt x="10450513" y="3356538"/>
                  <a:pt x="10375900" y="3348601"/>
                  <a:pt x="10506075" y="3343838"/>
                </a:cubicBezTo>
                <a:cubicBezTo>
                  <a:pt x="10636250" y="3339076"/>
                  <a:pt x="10914062" y="3346219"/>
                  <a:pt x="11191875" y="3353363"/>
                </a:cubicBezTo>
              </a:path>
            </a:pathLst>
          </a:cu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4879181" y="2814638"/>
            <a:ext cx="2600325" cy="342900"/>
            <a:chOff x="4879181" y="2814638"/>
            <a:chExt cx="2600325" cy="342900"/>
          </a:xfrm>
        </p:grpSpPr>
        <p:sp>
          <p:nvSpPr>
            <p:cNvPr id="10" name="Freeform 9"/>
            <p:cNvSpPr/>
            <p:nvPr/>
          </p:nvSpPr>
          <p:spPr>
            <a:xfrm>
              <a:off x="4879181" y="2814638"/>
              <a:ext cx="2600325" cy="342900"/>
            </a:xfrm>
            <a:custGeom>
              <a:avLst/>
              <a:gdLst>
                <a:gd name="connsiteX0" fmla="*/ 0 w 2600325"/>
                <a:gd name="connsiteY0" fmla="*/ 85725 h 342900"/>
                <a:gd name="connsiteX1" fmla="*/ 2600325 w 2600325"/>
                <a:gd name="connsiteY1" fmla="*/ 342900 h 342900"/>
                <a:gd name="connsiteX2" fmla="*/ 2202657 w 2600325"/>
                <a:gd name="connsiteY2" fmla="*/ 257175 h 342900"/>
                <a:gd name="connsiteX3" fmla="*/ 1519238 w 2600325"/>
                <a:gd name="connsiteY3" fmla="*/ 140493 h 342900"/>
                <a:gd name="connsiteX4" fmla="*/ 252413 w 2600325"/>
                <a:gd name="connsiteY4" fmla="*/ 0 h 342900"/>
                <a:gd name="connsiteX5" fmla="*/ 0 w 2600325"/>
                <a:gd name="connsiteY5" fmla="*/ 8572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0325" h="342900">
                  <a:moveTo>
                    <a:pt x="0" y="85725"/>
                  </a:moveTo>
                  <a:lnTo>
                    <a:pt x="2600325" y="342900"/>
                  </a:lnTo>
                  <a:lnTo>
                    <a:pt x="2202657" y="257175"/>
                  </a:lnTo>
                  <a:lnTo>
                    <a:pt x="1519238" y="140493"/>
                  </a:lnTo>
                  <a:lnTo>
                    <a:pt x="252413" y="0"/>
                  </a:lnTo>
                  <a:lnTo>
                    <a:pt x="0" y="8572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10800000">
              <a:off x="6803231" y="2939653"/>
              <a:ext cx="102394" cy="9286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 name="Straight Arrow Connector 18"/>
          <p:cNvCxnSpPr/>
          <p:nvPr/>
        </p:nvCxnSpPr>
        <p:spPr>
          <a:xfrm>
            <a:off x="5471160" y="2776581"/>
            <a:ext cx="1271111" cy="16664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6049565" y="1282890"/>
            <a:ext cx="1953163" cy="698310"/>
            <a:chOff x="6049565" y="1282890"/>
            <a:chExt cx="1953163" cy="698310"/>
          </a:xfrm>
        </p:grpSpPr>
        <p:sp>
          <p:nvSpPr>
            <p:cNvPr id="27" name="TextBox 26"/>
            <p:cNvSpPr txBox="1"/>
            <p:nvPr/>
          </p:nvSpPr>
          <p:spPr>
            <a:xfrm>
              <a:off x="6049565" y="1282890"/>
              <a:ext cx="1953163" cy="369332"/>
            </a:xfrm>
            <a:prstGeom prst="rect">
              <a:avLst/>
            </a:prstGeom>
            <a:noFill/>
          </p:spPr>
          <p:txBody>
            <a:bodyPr wrap="none" rtlCol="0">
              <a:spAutoFit/>
            </a:bodyPr>
            <a:lstStyle/>
            <a:p>
              <a:r>
                <a:rPr lang="en-US" dirty="0"/>
                <a:t>Topographic divide</a:t>
              </a:r>
            </a:p>
          </p:txBody>
        </p:sp>
        <p:cxnSp>
          <p:nvCxnSpPr>
            <p:cNvPr id="29" name="Straight Arrow Connector 28"/>
            <p:cNvCxnSpPr>
              <a:endCxn id="4" idx="18"/>
            </p:cNvCxnSpPr>
            <p:nvPr/>
          </p:nvCxnSpPr>
          <p:spPr>
            <a:xfrm flipH="1">
              <a:off x="6143625" y="1609800"/>
              <a:ext cx="161925" cy="3714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2277924" y="1873874"/>
            <a:ext cx="2626931" cy="956004"/>
            <a:chOff x="2277924" y="1873874"/>
            <a:chExt cx="2626931" cy="956004"/>
          </a:xfrm>
        </p:grpSpPr>
        <p:sp>
          <p:nvSpPr>
            <p:cNvPr id="32" name="TextBox 31"/>
            <p:cNvSpPr txBox="1"/>
            <p:nvPr/>
          </p:nvSpPr>
          <p:spPr>
            <a:xfrm>
              <a:off x="2277924" y="1873874"/>
              <a:ext cx="2057294" cy="369332"/>
            </a:xfrm>
            <a:prstGeom prst="rect">
              <a:avLst/>
            </a:prstGeom>
            <a:noFill/>
          </p:spPr>
          <p:txBody>
            <a:bodyPr wrap="none" rtlCol="0">
              <a:spAutoFit/>
            </a:bodyPr>
            <a:lstStyle/>
            <a:p>
              <a:r>
                <a:rPr lang="en-US" dirty="0"/>
                <a:t>Groundwater divide</a:t>
              </a:r>
            </a:p>
          </p:txBody>
        </p:sp>
        <p:cxnSp>
          <p:nvCxnSpPr>
            <p:cNvPr id="33" name="Straight Arrow Connector 32"/>
            <p:cNvCxnSpPr/>
            <p:nvPr/>
          </p:nvCxnSpPr>
          <p:spPr>
            <a:xfrm>
              <a:off x="3866220" y="2209031"/>
              <a:ext cx="1038635" cy="62084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5400675" y="1668780"/>
            <a:ext cx="1645920" cy="1429195"/>
            <a:chOff x="5400675" y="1668780"/>
            <a:chExt cx="1645920" cy="1429195"/>
          </a:xfrm>
        </p:grpSpPr>
        <p:cxnSp>
          <p:nvCxnSpPr>
            <p:cNvPr id="13" name="Straight Arrow Connector 12"/>
            <p:cNvCxnSpPr>
              <a:endCxn id="4" idx="17"/>
            </p:cNvCxnSpPr>
            <p:nvPr/>
          </p:nvCxnSpPr>
          <p:spPr>
            <a:xfrm flipH="1">
              <a:off x="5400675" y="1668780"/>
              <a:ext cx="1905" cy="7886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400675" y="2472690"/>
              <a:ext cx="0" cy="3571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7044690" y="1936877"/>
              <a:ext cx="1905" cy="7886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7044690" y="2740787"/>
              <a:ext cx="0" cy="3571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43" name="TextBox 42"/>
          <p:cNvSpPr txBox="1"/>
          <p:nvPr/>
        </p:nvSpPr>
        <p:spPr>
          <a:xfrm rot="293727">
            <a:off x="5202367" y="3049376"/>
            <a:ext cx="1810817" cy="369332"/>
          </a:xfrm>
          <a:prstGeom prst="rect">
            <a:avLst/>
          </a:prstGeom>
          <a:noFill/>
        </p:spPr>
        <p:txBody>
          <a:bodyPr wrap="none" rtlCol="0">
            <a:spAutoFit/>
          </a:bodyPr>
          <a:lstStyle/>
          <a:p>
            <a:r>
              <a:rPr lang="en-US" dirty="0">
                <a:solidFill>
                  <a:schemeClr val="bg1"/>
                </a:solidFill>
              </a:rPr>
              <a:t>Low permeability</a:t>
            </a:r>
          </a:p>
        </p:txBody>
      </p:sp>
      <p:sp>
        <p:nvSpPr>
          <p:cNvPr id="44" name="Rectangle 43"/>
          <p:cNvSpPr/>
          <p:nvPr/>
        </p:nvSpPr>
        <p:spPr>
          <a:xfrm>
            <a:off x="4901523" y="1791186"/>
            <a:ext cx="1242102" cy="1128195"/>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4317777" y="2921466"/>
            <a:ext cx="2789161" cy="1958469"/>
            <a:chOff x="4317777" y="2921466"/>
            <a:chExt cx="2789161" cy="1958469"/>
          </a:xfrm>
        </p:grpSpPr>
        <mc:AlternateContent xmlns:mc="http://schemas.openxmlformats.org/markup-compatibility/2006" xmlns:a14="http://schemas.microsoft.com/office/drawing/2010/main">
          <mc:Choice Requires="a14">
            <p:sp>
              <p:nvSpPr>
                <p:cNvPr id="45" name="TextBox 44"/>
                <p:cNvSpPr txBox="1"/>
                <p:nvPr/>
              </p:nvSpPr>
              <p:spPr>
                <a:xfrm>
                  <a:off x="4317777" y="3956605"/>
                  <a:ext cx="2789161" cy="923330"/>
                </a:xfrm>
                <a:prstGeom prst="rect">
                  <a:avLst/>
                </a:prstGeom>
                <a:noFill/>
                <a:ln>
                  <a:noFill/>
                </a:ln>
              </p:spPr>
              <p:txBody>
                <a:bodyPr wrap="none" rtlCol="0">
                  <a:spAutoFit/>
                </a:bodyPr>
                <a:lstStyle/>
                <a:p>
                  <a:r>
                    <a:rPr lang="en-US" dirty="0">
                      <a:solidFill>
                        <a:srgbClr val="FF0000"/>
                      </a:solidFill>
                    </a:rPr>
                    <a:t>Groundwater flow direction</a:t>
                  </a:r>
                </a:p>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a typeface="Cambria Math" panose="02040503050406030204" pitchFamily="18" charset="0"/>
                  </a:endParaRPr>
                </a:p>
                <a:p>
                  <a:r>
                    <a:rPr lang="en-US" dirty="0">
                      <a:solidFill>
                        <a:srgbClr val="FF0000"/>
                      </a:solidFill>
                    </a:rPr>
                    <a:t>Topographic slope direction</a:t>
                  </a:r>
                </a:p>
              </p:txBody>
            </p:sp>
          </mc:Choice>
          <mc:Fallback xmlns="">
            <p:sp>
              <p:nvSpPr>
                <p:cNvPr id="45" name="TextBox 44"/>
                <p:cNvSpPr txBox="1">
                  <a:spLocks noRot="1" noChangeAspect="1" noMove="1" noResize="1" noEditPoints="1" noAdjustHandles="1" noChangeArrowheads="1" noChangeShapeType="1" noTextEdit="1"/>
                </p:cNvSpPr>
                <p:nvPr/>
              </p:nvSpPr>
              <p:spPr>
                <a:xfrm>
                  <a:off x="4317777" y="3956605"/>
                  <a:ext cx="2789161" cy="923330"/>
                </a:xfrm>
                <a:prstGeom prst="rect">
                  <a:avLst/>
                </a:prstGeom>
                <a:blipFill rotWithShape="0">
                  <a:blip r:embed="rId3"/>
                  <a:stretch>
                    <a:fillRect l="-1747" t="-3289" r="-1528" b="-9211"/>
                  </a:stretch>
                </a:blipFill>
                <a:ln>
                  <a:noFill/>
                </a:ln>
              </p:spPr>
              <p:txBody>
                <a:bodyPr/>
                <a:lstStyle/>
                <a:p>
                  <a:r>
                    <a:rPr lang="en-US">
                      <a:noFill/>
                    </a:rPr>
                    <a:t> </a:t>
                  </a:r>
                </a:p>
              </p:txBody>
            </p:sp>
          </mc:Fallback>
        </mc:AlternateContent>
        <p:sp>
          <p:nvSpPr>
            <p:cNvPr id="48" name="Down Arrow 47"/>
            <p:cNvSpPr/>
            <p:nvPr/>
          </p:nvSpPr>
          <p:spPr>
            <a:xfrm rot="11045444">
              <a:off x="4975889" y="2921466"/>
              <a:ext cx="229819" cy="1028251"/>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itle 5"/>
          <p:cNvSpPr txBox="1">
            <a:spLocks/>
          </p:cNvSpPr>
          <p:nvPr/>
        </p:nvSpPr>
        <p:spPr>
          <a:xfrm>
            <a:off x="1107347" y="99888"/>
            <a:ext cx="100464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t>Water balance: conservation in a control volume</a:t>
            </a:r>
            <a:endParaRPr lang="en-US" sz="4000" dirty="0"/>
          </a:p>
        </p:txBody>
      </p:sp>
      <p:sp>
        <p:nvSpPr>
          <p:cNvPr id="30" name="Rectangle 29"/>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22</a:t>
            </a:r>
          </a:p>
        </p:txBody>
      </p:sp>
      <p:grpSp>
        <p:nvGrpSpPr>
          <p:cNvPr id="28" name="Group 27"/>
          <p:cNvGrpSpPr/>
          <p:nvPr/>
        </p:nvGrpSpPr>
        <p:grpSpPr>
          <a:xfrm>
            <a:off x="6300635" y="1836754"/>
            <a:ext cx="3330887" cy="1023149"/>
            <a:chOff x="1399631" y="1873874"/>
            <a:chExt cx="3330887" cy="1023149"/>
          </a:xfrm>
        </p:grpSpPr>
        <mc:AlternateContent xmlns:mc="http://schemas.openxmlformats.org/markup-compatibility/2006" xmlns:a14="http://schemas.microsoft.com/office/drawing/2010/main">
          <mc:Choice Requires="a14">
            <p:sp>
              <p:nvSpPr>
                <p:cNvPr id="34" name="TextBox 33"/>
                <p:cNvSpPr txBox="1"/>
                <p:nvPr/>
              </p:nvSpPr>
              <p:spPr>
                <a:xfrm>
                  <a:off x="2277924" y="1873874"/>
                  <a:ext cx="2452594" cy="646331"/>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𝐼𝑁</m:t>
                          </m:r>
                        </m:sub>
                      </m:sSub>
                    </m:oMath>
                  </a14:m>
                  <a:r>
                    <a:rPr lang="en-US" dirty="0"/>
                    <a:t> for the topographic </a:t>
                  </a:r>
                </a:p>
                <a:p>
                  <a:r>
                    <a:rPr lang="en-US" dirty="0"/>
                    <a:t>watershed on the right</a:t>
                  </a:r>
                </a:p>
              </p:txBody>
            </p:sp>
          </mc:Choice>
          <mc:Fallback xmlns="">
            <p:sp>
              <p:nvSpPr>
                <p:cNvPr id="34" name="TextBox 33"/>
                <p:cNvSpPr txBox="1">
                  <a:spLocks noRot="1" noChangeAspect="1" noMove="1" noResize="1" noEditPoints="1" noAdjustHandles="1" noChangeArrowheads="1" noChangeShapeType="1" noTextEdit="1"/>
                </p:cNvSpPr>
                <p:nvPr/>
              </p:nvSpPr>
              <p:spPr>
                <a:xfrm>
                  <a:off x="2277924" y="1873874"/>
                  <a:ext cx="2452594" cy="646331"/>
                </a:xfrm>
                <a:prstGeom prst="rect">
                  <a:avLst/>
                </a:prstGeom>
                <a:blipFill rotWithShape="0">
                  <a:blip r:embed="rId4"/>
                  <a:stretch>
                    <a:fillRect l="-2239" t="-4717" r="-995" b="-14151"/>
                  </a:stretch>
                </a:blipFill>
              </p:spPr>
              <p:txBody>
                <a:bodyPr/>
                <a:lstStyle/>
                <a:p>
                  <a:r>
                    <a:rPr lang="en-US">
                      <a:noFill/>
                    </a:rPr>
                    <a:t> </a:t>
                  </a:r>
                </a:p>
              </p:txBody>
            </p:sp>
          </mc:Fallback>
        </mc:AlternateContent>
        <p:cxnSp>
          <p:nvCxnSpPr>
            <p:cNvPr id="35" name="Straight Arrow Connector 34"/>
            <p:cNvCxnSpPr/>
            <p:nvPr/>
          </p:nvCxnSpPr>
          <p:spPr>
            <a:xfrm flipH="1">
              <a:off x="1399631" y="2200277"/>
              <a:ext cx="806234" cy="6967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7CB88DA-2574-40DC-85EA-FABB41B5B146}"/>
                  </a:ext>
                </a:extLst>
              </p:cNvPr>
              <p:cNvSpPr txBox="1"/>
              <p:nvPr/>
            </p:nvSpPr>
            <p:spPr>
              <a:xfrm>
                <a:off x="9631522" y="3234042"/>
                <a:ext cx="74892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3200" b="0" i="0" smtClean="0">
                          <a:latin typeface="Cambria Math" panose="02040503050406030204" pitchFamily="18" charset="0"/>
                        </a:rPr>
                        <m:t>Δ</m:t>
                      </m:r>
                      <m:r>
                        <a:rPr lang="en-US" sz="3200" b="0" i="1" smtClean="0">
                          <a:latin typeface="Cambria Math" panose="02040503050406030204" pitchFamily="18" charset="0"/>
                        </a:rPr>
                        <m:t>𝑆</m:t>
                      </m:r>
                    </m:oMath>
                  </m:oMathPara>
                </a14:m>
                <a:endParaRPr lang="en-US" sz="3200" dirty="0"/>
              </a:p>
            </p:txBody>
          </p:sp>
        </mc:Choice>
        <mc:Fallback xmlns="">
          <p:sp>
            <p:nvSpPr>
              <p:cNvPr id="2" name="TextBox 1">
                <a:extLst>
                  <a:ext uri="{FF2B5EF4-FFF2-40B4-BE49-F238E27FC236}">
                    <a16:creationId xmlns:a16="http://schemas.microsoft.com/office/drawing/2014/main" id="{97CB88DA-2574-40DC-85EA-FABB41B5B146}"/>
                  </a:ext>
                </a:extLst>
              </p:cNvPr>
              <p:cNvSpPr txBox="1">
                <a:spLocks noRot="1" noChangeAspect="1" noMove="1" noResize="1" noEditPoints="1" noAdjustHandles="1" noChangeArrowheads="1" noChangeShapeType="1" noTextEdit="1"/>
              </p:cNvSpPr>
              <p:nvPr/>
            </p:nvSpPr>
            <p:spPr>
              <a:xfrm>
                <a:off x="9631522" y="3234042"/>
                <a:ext cx="748923" cy="584775"/>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917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21"/>
          <p:cNvSpPr/>
          <p:nvPr/>
        </p:nvSpPr>
        <p:spPr>
          <a:xfrm>
            <a:off x="2314575" y="4024314"/>
            <a:ext cx="7934325" cy="1173895"/>
          </a:xfrm>
          <a:custGeom>
            <a:avLst/>
            <a:gdLst>
              <a:gd name="connsiteX0" fmla="*/ 0 w 8258230"/>
              <a:gd name="connsiteY0" fmla="*/ 0 h 1002749"/>
              <a:gd name="connsiteX1" fmla="*/ 552450 w 8258230"/>
              <a:gd name="connsiteY1" fmla="*/ 304800 h 1002749"/>
              <a:gd name="connsiteX2" fmla="*/ 1628775 w 8258230"/>
              <a:gd name="connsiteY2" fmla="*/ 723900 h 1002749"/>
              <a:gd name="connsiteX3" fmla="*/ 4419600 w 8258230"/>
              <a:gd name="connsiteY3" fmla="*/ 1000125 h 1002749"/>
              <a:gd name="connsiteX4" fmla="*/ 7620000 w 8258230"/>
              <a:gd name="connsiteY4" fmla="*/ 561975 h 1002749"/>
              <a:gd name="connsiteX5" fmla="*/ 8258175 w 8258230"/>
              <a:gd name="connsiteY5" fmla="*/ 361950 h 10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8230" h="1002749">
                <a:moveTo>
                  <a:pt x="0" y="0"/>
                </a:moveTo>
                <a:cubicBezTo>
                  <a:pt x="140493" y="92075"/>
                  <a:pt x="280987" y="184150"/>
                  <a:pt x="552450" y="304800"/>
                </a:cubicBezTo>
                <a:cubicBezTo>
                  <a:pt x="823913" y="425450"/>
                  <a:pt x="984250" y="608013"/>
                  <a:pt x="1628775" y="723900"/>
                </a:cubicBezTo>
                <a:cubicBezTo>
                  <a:pt x="2273300" y="839788"/>
                  <a:pt x="3421063" y="1027112"/>
                  <a:pt x="4419600" y="1000125"/>
                </a:cubicBezTo>
                <a:cubicBezTo>
                  <a:pt x="5418137" y="973138"/>
                  <a:pt x="6980238" y="668337"/>
                  <a:pt x="7620000" y="561975"/>
                </a:cubicBezTo>
                <a:cubicBezTo>
                  <a:pt x="8259762" y="455613"/>
                  <a:pt x="8258968" y="408781"/>
                  <a:pt x="8258175" y="361950"/>
                </a:cubicBezTo>
              </a:path>
            </a:pathLst>
          </a:custGeom>
          <a:noFill/>
          <a:ln w="57150">
            <a:solidFill>
              <a:schemeClr val="tx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10225088" y="4367213"/>
            <a:ext cx="281005" cy="66675"/>
          </a:xfrm>
          <a:custGeom>
            <a:avLst/>
            <a:gdLst>
              <a:gd name="connsiteX0" fmla="*/ 0 w 281005"/>
              <a:gd name="connsiteY0" fmla="*/ 0 h 66675"/>
              <a:gd name="connsiteX1" fmla="*/ 0 w 281005"/>
              <a:gd name="connsiteY1" fmla="*/ 0 h 66675"/>
              <a:gd name="connsiteX2" fmla="*/ 33337 w 281005"/>
              <a:gd name="connsiteY2" fmla="*/ 23812 h 66675"/>
              <a:gd name="connsiteX3" fmla="*/ 38100 w 281005"/>
              <a:gd name="connsiteY3" fmla="*/ 38100 h 66675"/>
              <a:gd name="connsiteX4" fmla="*/ 61912 w 281005"/>
              <a:gd name="connsiteY4" fmla="*/ 61912 h 66675"/>
              <a:gd name="connsiteX5" fmla="*/ 80962 w 281005"/>
              <a:gd name="connsiteY5" fmla="*/ 66675 h 66675"/>
              <a:gd name="connsiteX6" fmla="*/ 147637 w 281005"/>
              <a:gd name="connsiteY6" fmla="*/ 61912 h 66675"/>
              <a:gd name="connsiteX7" fmla="*/ 176212 w 281005"/>
              <a:gd name="connsiteY7" fmla="*/ 52387 h 66675"/>
              <a:gd name="connsiteX8" fmla="*/ 209550 w 281005"/>
              <a:gd name="connsiteY8" fmla="*/ 42862 h 66675"/>
              <a:gd name="connsiteX9" fmla="*/ 238125 w 281005"/>
              <a:gd name="connsiteY9" fmla="*/ 33337 h 66675"/>
              <a:gd name="connsiteX10" fmla="*/ 266700 w 281005"/>
              <a:gd name="connsiteY10" fmla="*/ 19050 h 66675"/>
              <a:gd name="connsiteX11" fmla="*/ 280987 w 281005"/>
              <a:gd name="connsiteY11" fmla="*/ 0 h 66675"/>
              <a:gd name="connsiteX12" fmla="*/ 0 w 281005"/>
              <a:gd name="connsiteY12"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005" h="66675">
                <a:moveTo>
                  <a:pt x="0" y="0"/>
                </a:moveTo>
                <a:lnTo>
                  <a:pt x="0" y="0"/>
                </a:lnTo>
                <a:cubicBezTo>
                  <a:pt x="11112" y="7937"/>
                  <a:pt x="23681" y="14156"/>
                  <a:pt x="33337" y="23812"/>
                </a:cubicBezTo>
                <a:cubicBezTo>
                  <a:pt x="36887" y="27362"/>
                  <a:pt x="35855" y="33610"/>
                  <a:pt x="38100" y="38100"/>
                </a:cubicBezTo>
                <a:cubicBezTo>
                  <a:pt x="43873" y="49645"/>
                  <a:pt x="49790" y="56717"/>
                  <a:pt x="61912" y="61912"/>
                </a:cubicBezTo>
                <a:cubicBezTo>
                  <a:pt x="67928" y="64490"/>
                  <a:pt x="74612" y="65087"/>
                  <a:pt x="80962" y="66675"/>
                </a:cubicBezTo>
                <a:cubicBezTo>
                  <a:pt x="103187" y="65087"/>
                  <a:pt x="125602" y="65217"/>
                  <a:pt x="147637" y="61912"/>
                </a:cubicBezTo>
                <a:cubicBezTo>
                  <a:pt x="157566" y="60423"/>
                  <a:pt x="166687" y="55562"/>
                  <a:pt x="176212" y="52387"/>
                </a:cubicBezTo>
                <a:cubicBezTo>
                  <a:pt x="224223" y="36384"/>
                  <a:pt x="149757" y="60800"/>
                  <a:pt x="209550" y="42862"/>
                </a:cubicBezTo>
                <a:cubicBezTo>
                  <a:pt x="219167" y="39977"/>
                  <a:pt x="229771" y="38906"/>
                  <a:pt x="238125" y="33337"/>
                </a:cubicBezTo>
                <a:cubicBezTo>
                  <a:pt x="256589" y="21027"/>
                  <a:pt x="246982" y="25622"/>
                  <a:pt x="266700" y="19050"/>
                </a:cubicBezTo>
                <a:cubicBezTo>
                  <a:pt x="282109" y="3640"/>
                  <a:pt x="280987" y="11497"/>
                  <a:pt x="280987" y="0"/>
                </a:cubicBez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038453" y="3952875"/>
            <a:ext cx="371390" cy="71439"/>
          </a:xfrm>
          <a:custGeom>
            <a:avLst/>
            <a:gdLst>
              <a:gd name="connsiteX0" fmla="*/ 0 w 328630"/>
              <a:gd name="connsiteY0" fmla="*/ 0 h 61913"/>
              <a:gd name="connsiteX1" fmla="*/ 0 w 328630"/>
              <a:gd name="connsiteY1" fmla="*/ 0 h 61913"/>
              <a:gd name="connsiteX2" fmla="*/ 38100 w 328630"/>
              <a:gd name="connsiteY2" fmla="*/ 19050 h 61913"/>
              <a:gd name="connsiteX3" fmla="*/ 42862 w 328630"/>
              <a:gd name="connsiteY3" fmla="*/ 33338 h 61913"/>
              <a:gd name="connsiteX4" fmla="*/ 66675 w 328630"/>
              <a:gd name="connsiteY4" fmla="*/ 38100 h 61913"/>
              <a:gd name="connsiteX5" fmla="*/ 76200 w 328630"/>
              <a:gd name="connsiteY5" fmla="*/ 52388 h 61913"/>
              <a:gd name="connsiteX6" fmla="*/ 109537 w 328630"/>
              <a:gd name="connsiteY6" fmla="*/ 57150 h 61913"/>
              <a:gd name="connsiteX7" fmla="*/ 157162 w 328630"/>
              <a:gd name="connsiteY7" fmla="*/ 61913 h 61913"/>
              <a:gd name="connsiteX8" fmla="*/ 214312 w 328630"/>
              <a:gd name="connsiteY8" fmla="*/ 57150 h 61913"/>
              <a:gd name="connsiteX9" fmla="*/ 228600 w 328630"/>
              <a:gd name="connsiteY9" fmla="*/ 52388 h 61913"/>
              <a:gd name="connsiteX10" fmla="*/ 247650 w 328630"/>
              <a:gd name="connsiteY10" fmla="*/ 47625 h 61913"/>
              <a:gd name="connsiteX11" fmla="*/ 261937 w 328630"/>
              <a:gd name="connsiteY11" fmla="*/ 42863 h 61913"/>
              <a:gd name="connsiteX12" fmla="*/ 304800 w 328630"/>
              <a:gd name="connsiteY12" fmla="*/ 33338 h 61913"/>
              <a:gd name="connsiteX13" fmla="*/ 314325 w 328630"/>
              <a:gd name="connsiteY13" fmla="*/ 19050 h 61913"/>
              <a:gd name="connsiteX14" fmla="*/ 328612 w 328630"/>
              <a:gd name="connsiteY14" fmla="*/ 0 h 61913"/>
              <a:gd name="connsiteX15" fmla="*/ 0 w 328630"/>
              <a:gd name="connsiteY15" fmla="*/ 0 h 6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8630" h="61913">
                <a:moveTo>
                  <a:pt x="0" y="0"/>
                </a:moveTo>
                <a:lnTo>
                  <a:pt x="0" y="0"/>
                </a:lnTo>
                <a:cubicBezTo>
                  <a:pt x="12700" y="6350"/>
                  <a:pt x="26892" y="10332"/>
                  <a:pt x="38100" y="19050"/>
                </a:cubicBezTo>
                <a:cubicBezTo>
                  <a:pt x="42063" y="22132"/>
                  <a:pt x="38685" y="30553"/>
                  <a:pt x="42862" y="33338"/>
                </a:cubicBezTo>
                <a:cubicBezTo>
                  <a:pt x="49597" y="37828"/>
                  <a:pt x="58737" y="36513"/>
                  <a:pt x="66675" y="38100"/>
                </a:cubicBezTo>
                <a:cubicBezTo>
                  <a:pt x="69850" y="42863"/>
                  <a:pt x="70969" y="50063"/>
                  <a:pt x="76200" y="52388"/>
                </a:cubicBezTo>
                <a:cubicBezTo>
                  <a:pt x="86458" y="56947"/>
                  <a:pt x="98389" y="55838"/>
                  <a:pt x="109537" y="57150"/>
                </a:cubicBezTo>
                <a:cubicBezTo>
                  <a:pt x="125382" y="59014"/>
                  <a:pt x="141287" y="60325"/>
                  <a:pt x="157162" y="61913"/>
                </a:cubicBezTo>
                <a:cubicBezTo>
                  <a:pt x="176212" y="60325"/>
                  <a:pt x="195364" y="59676"/>
                  <a:pt x="214312" y="57150"/>
                </a:cubicBezTo>
                <a:cubicBezTo>
                  <a:pt x="219288" y="56487"/>
                  <a:pt x="223773" y="53767"/>
                  <a:pt x="228600" y="52388"/>
                </a:cubicBezTo>
                <a:cubicBezTo>
                  <a:pt x="234894" y="50590"/>
                  <a:pt x="241356" y="49423"/>
                  <a:pt x="247650" y="47625"/>
                </a:cubicBezTo>
                <a:cubicBezTo>
                  <a:pt x="252477" y="46246"/>
                  <a:pt x="257037" y="43952"/>
                  <a:pt x="261937" y="42863"/>
                </a:cubicBezTo>
                <a:cubicBezTo>
                  <a:pt x="312230" y="31687"/>
                  <a:pt x="272634" y="44058"/>
                  <a:pt x="304800" y="33338"/>
                </a:cubicBezTo>
                <a:cubicBezTo>
                  <a:pt x="307975" y="28575"/>
                  <a:pt x="310661" y="23447"/>
                  <a:pt x="314325" y="19050"/>
                </a:cubicBezTo>
                <a:cubicBezTo>
                  <a:pt x="329735" y="558"/>
                  <a:pt x="328612" y="12225"/>
                  <a:pt x="328612" y="0"/>
                </a:cubicBez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466850" y="1712089"/>
            <a:ext cx="9810750" cy="2727145"/>
          </a:xfrm>
          <a:custGeom>
            <a:avLst/>
            <a:gdLst>
              <a:gd name="connsiteX0" fmla="*/ 0 w 9810750"/>
              <a:gd name="connsiteY0" fmla="*/ 2183636 h 2727145"/>
              <a:gd name="connsiteX1" fmla="*/ 476250 w 9810750"/>
              <a:gd name="connsiteY1" fmla="*/ 2183636 h 2727145"/>
              <a:gd name="connsiteX2" fmla="*/ 666750 w 9810750"/>
              <a:gd name="connsiteY2" fmla="*/ 2288411 h 2727145"/>
              <a:gd name="connsiteX3" fmla="*/ 847725 w 9810750"/>
              <a:gd name="connsiteY3" fmla="*/ 2307461 h 2727145"/>
              <a:gd name="connsiteX4" fmla="*/ 1000125 w 9810750"/>
              <a:gd name="connsiteY4" fmla="*/ 2221736 h 2727145"/>
              <a:gd name="connsiteX5" fmla="*/ 1323975 w 9810750"/>
              <a:gd name="connsiteY5" fmla="*/ 2202686 h 2727145"/>
              <a:gd name="connsiteX6" fmla="*/ 2028825 w 9810750"/>
              <a:gd name="connsiteY6" fmla="*/ 1955036 h 2727145"/>
              <a:gd name="connsiteX7" fmla="*/ 2828925 w 9810750"/>
              <a:gd name="connsiteY7" fmla="*/ 1231136 h 2727145"/>
              <a:gd name="connsiteX8" fmla="*/ 3238500 w 9810750"/>
              <a:gd name="connsiteY8" fmla="*/ 650111 h 2727145"/>
              <a:gd name="connsiteX9" fmla="*/ 4000500 w 9810750"/>
              <a:gd name="connsiteY9" fmla="*/ 2411 h 2727145"/>
              <a:gd name="connsiteX10" fmla="*/ 4705350 w 9810750"/>
              <a:gd name="connsiteY10" fmla="*/ 450086 h 2727145"/>
              <a:gd name="connsiteX11" fmla="*/ 5943600 w 9810750"/>
              <a:gd name="connsiteY11" fmla="*/ 964436 h 2727145"/>
              <a:gd name="connsiteX12" fmla="*/ 6238875 w 9810750"/>
              <a:gd name="connsiteY12" fmla="*/ 1316861 h 2727145"/>
              <a:gd name="connsiteX13" fmla="*/ 7219950 w 9810750"/>
              <a:gd name="connsiteY13" fmla="*/ 2107436 h 2727145"/>
              <a:gd name="connsiteX14" fmla="*/ 8515350 w 9810750"/>
              <a:gd name="connsiteY14" fmla="*/ 2564636 h 2727145"/>
              <a:gd name="connsiteX15" fmla="*/ 8753475 w 9810750"/>
              <a:gd name="connsiteY15" fmla="*/ 2659886 h 2727145"/>
              <a:gd name="connsiteX16" fmla="*/ 8839200 w 9810750"/>
              <a:gd name="connsiteY16" fmla="*/ 2726561 h 2727145"/>
              <a:gd name="connsiteX17" fmla="*/ 8991600 w 9810750"/>
              <a:gd name="connsiteY17" fmla="*/ 2688461 h 2727145"/>
              <a:gd name="connsiteX18" fmla="*/ 9105900 w 9810750"/>
              <a:gd name="connsiteY18" fmla="*/ 2621786 h 2727145"/>
              <a:gd name="connsiteX19" fmla="*/ 9458325 w 9810750"/>
              <a:gd name="connsiteY19" fmla="*/ 2621786 h 2727145"/>
              <a:gd name="connsiteX20" fmla="*/ 9810750 w 9810750"/>
              <a:gd name="connsiteY20" fmla="*/ 2612261 h 272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10750" h="2727145">
                <a:moveTo>
                  <a:pt x="0" y="2183636"/>
                </a:moveTo>
                <a:cubicBezTo>
                  <a:pt x="182562" y="2174904"/>
                  <a:pt x="365125" y="2166173"/>
                  <a:pt x="476250" y="2183636"/>
                </a:cubicBezTo>
                <a:cubicBezTo>
                  <a:pt x="587375" y="2201099"/>
                  <a:pt x="604838" y="2267774"/>
                  <a:pt x="666750" y="2288411"/>
                </a:cubicBezTo>
                <a:cubicBezTo>
                  <a:pt x="728662" y="2309048"/>
                  <a:pt x="792162" y="2318574"/>
                  <a:pt x="847725" y="2307461"/>
                </a:cubicBezTo>
                <a:cubicBezTo>
                  <a:pt x="903288" y="2296348"/>
                  <a:pt x="920750" y="2239198"/>
                  <a:pt x="1000125" y="2221736"/>
                </a:cubicBezTo>
                <a:cubicBezTo>
                  <a:pt x="1079500" y="2204274"/>
                  <a:pt x="1152525" y="2247136"/>
                  <a:pt x="1323975" y="2202686"/>
                </a:cubicBezTo>
                <a:cubicBezTo>
                  <a:pt x="1495425" y="2158236"/>
                  <a:pt x="1778000" y="2116961"/>
                  <a:pt x="2028825" y="1955036"/>
                </a:cubicBezTo>
                <a:cubicBezTo>
                  <a:pt x="2279650" y="1793111"/>
                  <a:pt x="2627313" y="1448623"/>
                  <a:pt x="2828925" y="1231136"/>
                </a:cubicBezTo>
                <a:cubicBezTo>
                  <a:pt x="3030537" y="1013649"/>
                  <a:pt x="3043238" y="854898"/>
                  <a:pt x="3238500" y="650111"/>
                </a:cubicBezTo>
                <a:cubicBezTo>
                  <a:pt x="3433762" y="445324"/>
                  <a:pt x="3756025" y="35748"/>
                  <a:pt x="4000500" y="2411"/>
                </a:cubicBezTo>
                <a:cubicBezTo>
                  <a:pt x="4244975" y="-30927"/>
                  <a:pt x="4381500" y="289749"/>
                  <a:pt x="4705350" y="450086"/>
                </a:cubicBezTo>
                <a:cubicBezTo>
                  <a:pt x="5029200" y="610423"/>
                  <a:pt x="5688013" y="819974"/>
                  <a:pt x="5943600" y="964436"/>
                </a:cubicBezTo>
                <a:cubicBezTo>
                  <a:pt x="6199187" y="1108898"/>
                  <a:pt x="6026150" y="1126361"/>
                  <a:pt x="6238875" y="1316861"/>
                </a:cubicBezTo>
                <a:cubicBezTo>
                  <a:pt x="6451600" y="1507361"/>
                  <a:pt x="6840538" y="1899473"/>
                  <a:pt x="7219950" y="2107436"/>
                </a:cubicBezTo>
                <a:cubicBezTo>
                  <a:pt x="7599363" y="2315399"/>
                  <a:pt x="8259763" y="2472561"/>
                  <a:pt x="8515350" y="2564636"/>
                </a:cubicBezTo>
                <a:cubicBezTo>
                  <a:pt x="8770937" y="2656711"/>
                  <a:pt x="8699500" y="2632899"/>
                  <a:pt x="8753475" y="2659886"/>
                </a:cubicBezTo>
                <a:cubicBezTo>
                  <a:pt x="8807450" y="2686873"/>
                  <a:pt x="8799513" y="2721799"/>
                  <a:pt x="8839200" y="2726561"/>
                </a:cubicBezTo>
                <a:cubicBezTo>
                  <a:pt x="8878888" y="2731324"/>
                  <a:pt x="8947150" y="2705923"/>
                  <a:pt x="8991600" y="2688461"/>
                </a:cubicBezTo>
                <a:cubicBezTo>
                  <a:pt x="9036050" y="2670999"/>
                  <a:pt x="9028113" y="2632899"/>
                  <a:pt x="9105900" y="2621786"/>
                </a:cubicBezTo>
                <a:cubicBezTo>
                  <a:pt x="9183688" y="2610674"/>
                  <a:pt x="9340850" y="2623374"/>
                  <a:pt x="9458325" y="2621786"/>
                </a:cubicBezTo>
                <a:cubicBezTo>
                  <a:pt x="9575800" y="2620199"/>
                  <a:pt x="9693275" y="2616230"/>
                  <a:pt x="9810750" y="2612261"/>
                </a:cubicBezTo>
              </a:path>
            </a:pathLst>
          </a:cu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2314576" y="1712089"/>
            <a:ext cx="3171824" cy="3486120"/>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p:cNvGrpSpPr/>
          <p:nvPr/>
        </p:nvGrpSpPr>
        <p:grpSpPr>
          <a:xfrm>
            <a:off x="2095154" y="5188587"/>
            <a:ext cx="3610668" cy="1120042"/>
            <a:chOff x="3652186" y="3691952"/>
            <a:chExt cx="3610668" cy="1120042"/>
          </a:xfrm>
        </p:grpSpPr>
        <mc:AlternateContent xmlns:mc="http://schemas.openxmlformats.org/markup-compatibility/2006" xmlns:a14="http://schemas.microsoft.com/office/drawing/2010/main">
          <mc:Choice Requires="a14">
            <p:sp>
              <p:nvSpPr>
                <p:cNvPr id="53" name="TextBox 52"/>
                <p:cNvSpPr txBox="1"/>
                <p:nvPr/>
              </p:nvSpPr>
              <p:spPr>
                <a:xfrm>
                  <a:off x="3652186" y="3888664"/>
                  <a:ext cx="3610668" cy="923330"/>
                </a:xfrm>
                <a:prstGeom prst="rect">
                  <a:avLst/>
                </a:prstGeom>
                <a:noFill/>
                <a:ln>
                  <a:noFill/>
                </a:ln>
              </p:spPr>
              <p:txBody>
                <a:bodyPr wrap="none" rtlCol="0">
                  <a:spAutoFit/>
                </a:bodyPr>
                <a:lstStyle/>
                <a:p>
                  <a:pPr algn="ctr"/>
                  <a:r>
                    <a:rPr lang="en-US" dirty="0">
                      <a:solidFill>
                        <a:srgbClr val="FF0000"/>
                      </a:solidFill>
                    </a:rPr>
                    <a:t>Regional groundwater flow direction</a:t>
                  </a:r>
                </a:p>
                <a:p>
                  <a:pPr algn="ct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a typeface="Cambria Math" panose="02040503050406030204" pitchFamily="18" charset="0"/>
                  </a:endParaRPr>
                </a:p>
                <a:p>
                  <a:pPr algn="ctr"/>
                  <a:r>
                    <a:rPr lang="en-US" dirty="0">
                      <a:solidFill>
                        <a:srgbClr val="FF0000"/>
                      </a:solidFill>
                    </a:rPr>
                    <a:t>Topographic slope direction</a:t>
                  </a:r>
                </a:p>
              </p:txBody>
            </p:sp>
          </mc:Choice>
          <mc:Fallback xmlns="">
            <p:sp>
              <p:nvSpPr>
                <p:cNvPr id="53" name="TextBox 52"/>
                <p:cNvSpPr txBox="1">
                  <a:spLocks noRot="1" noChangeAspect="1" noMove="1" noResize="1" noEditPoints="1" noAdjustHandles="1" noChangeArrowheads="1" noChangeShapeType="1" noTextEdit="1"/>
                </p:cNvSpPr>
                <p:nvPr/>
              </p:nvSpPr>
              <p:spPr>
                <a:xfrm>
                  <a:off x="3652186" y="3888664"/>
                  <a:ext cx="3610668" cy="923330"/>
                </a:xfrm>
                <a:prstGeom prst="rect">
                  <a:avLst/>
                </a:prstGeom>
                <a:blipFill rotWithShape="0">
                  <a:blip r:embed="rId3"/>
                  <a:stretch>
                    <a:fillRect l="-1351" t="-3289" r="-1014" b="-9211"/>
                  </a:stretch>
                </a:blipFill>
                <a:ln>
                  <a:noFill/>
                </a:ln>
              </p:spPr>
              <p:txBody>
                <a:bodyPr/>
                <a:lstStyle/>
                <a:p>
                  <a:r>
                    <a:rPr lang="en-US">
                      <a:noFill/>
                    </a:rPr>
                    <a:t> </a:t>
                  </a:r>
                </a:p>
              </p:txBody>
            </p:sp>
          </mc:Fallback>
        </mc:AlternateContent>
        <p:sp>
          <p:nvSpPr>
            <p:cNvPr id="54" name="Down Arrow 53"/>
            <p:cNvSpPr/>
            <p:nvPr/>
          </p:nvSpPr>
          <p:spPr>
            <a:xfrm rot="11045444">
              <a:off x="4902318" y="3691952"/>
              <a:ext cx="229819" cy="268938"/>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6840791" y="5061553"/>
            <a:ext cx="2719206" cy="892341"/>
            <a:chOff x="2114201" y="1485228"/>
            <a:chExt cx="2719206" cy="892341"/>
          </a:xfrm>
        </p:grpSpPr>
        <p:sp>
          <p:nvSpPr>
            <p:cNvPr id="57" name="TextBox 56"/>
            <p:cNvSpPr txBox="1"/>
            <p:nvPr/>
          </p:nvSpPr>
          <p:spPr>
            <a:xfrm>
              <a:off x="2114201" y="2008237"/>
              <a:ext cx="2719206" cy="369332"/>
            </a:xfrm>
            <a:prstGeom prst="rect">
              <a:avLst/>
            </a:prstGeom>
            <a:noFill/>
          </p:spPr>
          <p:txBody>
            <a:bodyPr wrap="none" rtlCol="0">
              <a:spAutoFit/>
            </a:bodyPr>
            <a:lstStyle/>
            <a:p>
              <a:r>
                <a:rPr lang="en-US" dirty="0"/>
                <a:t>Regional groundwater flow</a:t>
              </a:r>
            </a:p>
          </p:txBody>
        </p:sp>
        <p:cxnSp>
          <p:nvCxnSpPr>
            <p:cNvPr id="58" name="Straight Arrow Connector 57"/>
            <p:cNvCxnSpPr>
              <a:stCxn id="57" idx="0"/>
            </p:cNvCxnSpPr>
            <p:nvPr/>
          </p:nvCxnSpPr>
          <p:spPr>
            <a:xfrm flipH="1" flipV="1">
              <a:off x="2922337" y="1485228"/>
              <a:ext cx="551467" cy="52300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Freeform 33"/>
          <p:cNvSpPr/>
          <p:nvPr/>
        </p:nvSpPr>
        <p:spPr>
          <a:xfrm>
            <a:off x="2438400" y="3339704"/>
            <a:ext cx="7810500" cy="1051321"/>
          </a:xfrm>
          <a:custGeom>
            <a:avLst/>
            <a:gdLst>
              <a:gd name="connsiteX0" fmla="*/ 0 w 7810500"/>
              <a:gd name="connsiteY0" fmla="*/ 622696 h 1051321"/>
              <a:gd name="connsiteX1" fmla="*/ 266700 w 7810500"/>
              <a:gd name="connsiteY1" fmla="*/ 632221 h 1051321"/>
              <a:gd name="connsiteX2" fmla="*/ 1066800 w 7810500"/>
              <a:gd name="connsiteY2" fmla="*/ 556021 h 1051321"/>
              <a:gd name="connsiteX3" fmla="*/ 2457450 w 7810500"/>
              <a:gd name="connsiteY3" fmla="*/ 108346 h 1051321"/>
              <a:gd name="connsiteX4" fmla="*/ 3057525 w 7810500"/>
              <a:gd name="connsiteY4" fmla="*/ 13096 h 1051321"/>
              <a:gd name="connsiteX5" fmla="*/ 3314700 w 7810500"/>
              <a:gd name="connsiteY5" fmla="*/ 22621 h 1051321"/>
              <a:gd name="connsiteX6" fmla="*/ 4105275 w 7810500"/>
              <a:gd name="connsiteY6" fmla="*/ 213121 h 1051321"/>
              <a:gd name="connsiteX7" fmla="*/ 5562600 w 7810500"/>
              <a:gd name="connsiteY7" fmla="*/ 498871 h 1051321"/>
              <a:gd name="connsiteX8" fmla="*/ 6619875 w 7810500"/>
              <a:gd name="connsiteY8" fmla="*/ 813196 h 1051321"/>
              <a:gd name="connsiteX9" fmla="*/ 7810500 w 7810500"/>
              <a:gd name="connsiteY9" fmla="*/ 1051321 h 105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10500" h="1051321">
                <a:moveTo>
                  <a:pt x="0" y="622696"/>
                </a:moveTo>
                <a:cubicBezTo>
                  <a:pt x="44450" y="633014"/>
                  <a:pt x="88900" y="643333"/>
                  <a:pt x="266700" y="632221"/>
                </a:cubicBezTo>
                <a:cubicBezTo>
                  <a:pt x="444500" y="621109"/>
                  <a:pt x="701675" y="643333"/>
                  <a:pt x="1066800" y="556021"/>
                </a:cubicBezTo>
                <a:cubicBezTo>
                  <a:pt x="1431925" y="468709"/>
                  <a:pt x="2125663" y="198833"/>
                  <a:pt x="2457450" y="108346"/>
                </a:cubicBezTo>
                <a:cubicBezTo>
                  <a:pt x="2789237" y="17859"/>
                  <a:pt x="2914650" y="27383"/>
                  <a:pt x="3057525" y="13096"/>
                </a:cubicBezTo>
                <a:cubicBezTo>
                  <a:pt x="3200400" y="-1191"/>
                  <a:pt x="3140075" y="-10716"/>
                  <a:pt x="3314700" y="22621"/>
                </a:cubicBezTo>
                <a:cubicBezTo>
                  <a:pt x="3489325" y="55958"/>
                  <a:pt x="3730625" y="133746"/>
                  <a:pt x="4105275" y="213121"/>
                </a:cubicBezTo>
                <a:cubicBezTo>
                  <a:pt x="4479925" y="292496"/>
                  <a:pt x="5143500" y="398858"/>
                  <a:pt x="5562600" y="498871"/>
                </a:cubicBezTo>
                <a:cubicBezTo>
                  <a:pt x="5981700" y="598883"/>
                  <a:pt x="6245225" y="721121"/>
                  <a:pt x="6619875" y="813196"/>
                </a:cubicBezTo>
                <a:cubicBezTo>
                  <a:pt x="6994525" y="905271"/>
                  <a:pt x="7402512" y="978296"/>
                  <a:pt x="7810500" y="1051321"/>
                </a:cubicBezTo>
              </a:path>
            </a:pathLst>
          </a:cu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p:cNvSpPr/>
          <p:nvPr/>
        </p:nvSpPr>
        <p:spPr>
          <a:xfrm rot="10800000">
            <a:off x="6555298" y="3465648"/>
            <a:ext cx="102394" cy="9286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p:cNvGrpSpPr/>
          <p:nvPr/>
        </p:nvGrpSpPr>
        <p:grpSpPr>
          <a:xfrm>
            <a:off x="2816291" y="3042393"/>
            <a:ext cx="2392706" cy="917057"/>
            <a:chOff x="2163298" y="2353814"/>
            <a:chExt cx="2392706" cy="917057"/>
          </a:xfrm>
        </p:grpSpPr>
        <p:sp>
          <p:nvSpPr>
            <p:cNvPr id="61" name="TextBox 60"/>
            <p:cNvSpPr txBox="1"/>
            <p:nvPr/>
          </p:nvSpPr>
          <p:spPr>
            <a:xfrm>
              <a:off x="2163298" y="2353814"/>
              <a:ext cx="2392706" cy="369332"/>
            </a:xfrm>
            <a:prstGeom prst="rect">
              <a:avLst/>
            </a:prstGeom>
            <a:noFill/>
          </p:spPr>
          <p:txBody>
            <a:bodyPr wrap="none" rtlCol="0">
              <a:spAutoFit/>
            </a:bodyPr>
            <a:lstStyle/>
            <a:p>
              <a:r>
                <a:rPr lang="en-US" dirty="0"/>
                <a:t>Local groundwater flow</a:t>
              </a:r>
            </a:p>
          </p:txBody>
        </p:sp>
        <p:cxnSp>
          <p:nvCxnSpPr>
            <p:cNvPr id="62" name="Straight Arrow Connector 61"/>
            <p:cNvCxnSpPr/>
            <p:nvPr/>
          </p:nvCxnSpPr>
          <p:spPr>
            <a:xfrm flipH="1">
              <a:off x="3142310" y="2952106"/>
              <a:ext cx="983883" cy="31876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Title 5"/>
          <p:cNvSpPr>
            <a:spLocks noGrp="1"/>
          </p:cNvSpPr>
          <p:nvPr>
            <p:ph type="title"/>
          </p:nvPr>
        </p:nvSpPr>
        <p:spPr>
          <a:xfrm>
            <a:off x="1107347" y="99888"/>
            <a:ext cx="10046428" cy="1325563"/>
          </a:xfrm>
        </p:spPr>
        <p:txBody>
          <a:bodyPr>
            <a:normAutofit/>
          </a:bodyPr>
          <a:lstStyle/>
          <a:p>
            <a:r>
              <a:rPr lang="en-US" sz="4000" dirty="0"/>
              <a:t>Water balance: conservation in a control volume</a:t>
            </a:r>
          </a:p>
        </p:txBody>
      </p:sp>
      <p:grpSp>
        <p:nvGrpSpPr>
          <p:cNvPr id="24" name="Group 23"/>
          <p:cNvGrpSpPr/>
          <p:nvPr/>
        </p:nvGrpSpPr>
        <p:grpSpPr>
          <a:xfrm>
            <a:off x="5410142" y="2910005"/>
            <a:ext cx="2392706" cy="1042870"/>
            <a:chOff x="2214495" y="2537161"/>
            <a:chExt cx="2392706" cy="1042870"/>
          </a:xfrm>
        </p:grpSpPr>
        <p:sp>
          <p:nvSpPr>
            <p:cNvPr id="25" name="TextBox 24"/>
            <p:cNvSpPr txBox="1"/>
            <p:nvPr/>
          </p:nvSpPr>
          <p:spPr>
            <a:xfrm>
              <a:off x="2214495" y="2537161"/>
              <a:ext cx="2392706" cy="369332"/>
            </a:xfrm>
            <a:prstGeom prst="rect">
              <a:avLst/>
            </a:prstGeom>
            <a:noFill/>
          </p:spPr>
          <p:txBody>
            <a:bodyPr wrap="none" rtlCol="0">
              <a:spAutoFit/>
            </a:bodyPr>
            <a:lstStyle/>
            <a:p>
              <a:r>
                <a:rPr lang="en-US" dirty="0"/>
                <a:t>Local groundwater flow</a:t>
              </a:r>
            </a:p>
          </p:txBody>
        </p:sp>
        <p:cxnSp>
          <p:nvCxnSpPr>
            <p:cNvPr id="27" name="Straight Arrow Connector 26"/>
            <p:cNvCxnSpPr/>
            <p:nvPr/>
          </p:nvCxnSpPr>
          <p:spPr>
            <a:xfrm>
              <a:off x="2760093" y="3214796"/>
              <a:ext cx="1770102" cy="36523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Rectangle 27"/>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23</a:t>
            </a:r>
          </a:p>
        </p:txBody>
      </p:sp>
      <p:grpSp>
        <p:nvGrpSpPr>
          <p:cNvPr id="26" name="Group 25"/>
          <p:cNvGrpSpPr/>
          <p:nvPr/>
        </p:nvGrpSpPr>
        <p:grpSpPr>
          <a:xfrm>
            <a:off x="5705822" y="4138843"/>
            <a:ext cx="3330887" cy="1023149"/>
            <a:chOff x="1399631" y="1873874"/>
            <a:chExt cx="3330887" cy="1023149"/>
          </a:xfrm>
        </p:grpSpPr>
        <mc:AlternateContent xmlns:mc="http://schemas.openxmlformats.org/markup-compatibility/2006" xmlns:a14="http://schemas.microsoft.com/office/drawing/2010/main">
          <mc:Choice Requires="a14">
            <p:sp>
              <p:nvSpPr>
                <p:cNvPr id="29" name="TextBox 28"/>
                <p:cNvSpPr txBox="1"/>
                <p:nvPr/>
              </p:nvSpPr>
              <p:spPr>
                <a:xfrm>
                  <a:off x="2277924" y="1873874"/>
                  <a:ext cx="2452594" cy="646331"/>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𝐼𝑁</m:t>
                          </m:r>
                        </m:sub>
                      </m:sSub>
                    </m:oMath>
                  </a14:m>
                  <a:r>
                    <a:rPr lang="en-US" dirty="0"/>
                    <a:t> for the topographic </a:t>
                  </a:r>
                </a:p>
                <a:p>
                  <a:r>
                    <a:rPr lang="en-US" dirty="0"/>
                    <a:t>watershed on the right</a:t>
                  </a:r>
                </a:p>
              </p:txBody>
            </p:sp>
          </mc:Choice>
          <mc:Fallback xmlns="">
            <p:sp>
              <p:nvSpPr>
                <p:cNvPr id="29" name="TextBox 28"/>
                <p:cNvSpPr txBox="1">
                  <a:spLocks noRot="1" noChangeAspect="1" noMove="1" noResize="1" noEditPoints="1" noAdjustHandles="1" noChangeArrowheads="1" noChangeShapeType="1" noTextEdit="1"/>
                </p:cNvSpPr>
                <p:nvPr/>
              </p:nvSpPr>
              <p:spPr>
                <a:xfrm>
                  <a:off x="2277924" y="1873874"/>
                  <a:ext cx="2452594" cy="646331"/>
                </a:xfrm>
                <a:prstGeom prst="rect">
                  <a:avLst/>
                </a:prstGeom>
                <a:blipFill rotWithShape="0">
                  <a:blip r:embed="rId4"/>
                  <a:stretch>
                    <a:fillRect l="-1990" t="-5660" r="-1244" b="-14151"/>
                  </a:stretch>
                </a:blipFill>
              </p:spPr>
              <p:txBody>
                <a:bodyPr/>
                <a:lstStyle/>
                <a:p>
                  <a:r>
                    <a:rPr lang="en-US">
                      <a:noFill/>
                    </a:rPr>
                    <a:t> </a:t>
                  </a:r>
                </a:p>
              </p:txBody>
            </p:sp>
          </mc:Fallback>
        </mc:AlternateContent>
        <p:cxnSp>
          <p:nvCxnSpPr>
            <p:cNvPr id="30" name="Straight Arrow Connector 29"/>
            <p:cNvCxnSpPr/>
            <p:nvPr/>
          </p:nvCxnSpPr>
          <p:spPr>
            <a:xfrm flipH="1">
              <a:off x="1399631" y="2200277"/>
              <a:ext cx="806234" cy="6967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Freeform 30"/>
          <p:cNvSpPr/>
          <p:nvPr/>
        </p:nvSpPr>
        <p:spPr>
          <a:xfrm>
            <a:off x="2333625" y="4048125"/>
            <a:ext cx="3173185" cy="1099457"/>
          </a:xfrm>
          <a:custGeom>
            <a:avLst/>
            <a:gdLst>
              <a:gd name="connsiteX0" fmla="*/ 0 w 2400300"/>
              <a:gd name="connsiteY0" fmla="*/ 0 h 990600"/>
              <a:gd name="connsiteX1" fmla="*/ 361950 w 2400300"/>
              <a:gd name="connsiteY1" fmla="*/ 238125 h 990600"/>
              <a:gd name="connsiteX2" fmla="*/ 685800 w 2400300"/>
              <a:gd name="connsiteY2" fmla="*/ 447675 h 990600"/>
              <a:gd name="connsiteX3" fmla="*/ 1228725 w 2400300"/>
              <a:gd name="connsiteY3" fmla="*/ 762000 h 990600"/>
              <a:gd name="connsiteX4" fmla="*/ 2400300 w 2400300"/>
              <a:gd name="connsiteY4" fmla="*/ 990600 h 990600"/>
              <a:gd name="connsiteX5" fmla="*/ 2400300 w 2400300"/>
              <a:gd name="connsiteY5" fmla="*/ 990600 h 990600"/>
              <a:gd name="connsiteX0" fmla="*/ 0 w 3173185"/>
              <a:gd name="connsiteY0" fmla="*/ 0 h 1099457"/>
              <a:gd name="connsiteX1" fmla="*/ 361950 w 3173185"/>
              <a:gd name="connsiteY1" fmla="*/ 238125 h 1099457"/>
              <a:gd name="connsiteX2" fmla="*/ 685800 w 3173185"/>
              <a:gd name="connsiteY2" fmla="*/ 447675 h 1099457"/>
              <a:gd name="connsiteX3" fmla="*/ 1228725 w 3173185"/>
              <a:gd name="connsiteY3" fmla="*/ 762000 h 1099457"/>
              <a:gd name="connsiteX4" fmla="*/ 2400300 w 3173185"/>
              <a:gd name="connsiteY4" fmla="*/ 990600 h 1099457"/>
              <a:gd name="connsiteX5" fmla="*/ 3173185 w 3173185"/>
              <a:gd name="connsiteY5" fmla="*/ 1099457 h 109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3185" h="1099457">
                <a:moveTo>
                  <a:pt x="0" y="0"/>
                </a:moveTo>
                <a:lnTo>
                  <a:pt x="361950" y="238125"/>
                </a:lnTo>
                <a:cubicBezTo>
                  <a:pt x="476250" y="312738"/>
                  <a:pt x="541337" y="360362"/>
                  <a:pt x="685800" y="447675"/>
                </a:cubicBezTo>
                <a:cubicBezTo>
                  <a:pt x="830263" y="534988"/>
                  <a:pt x="942975" y="671513"/>
                  <a:pt x="1228725" y="762000"/>
                </a:cubicBezTo>
                <a:cubicBezTo>
                  <a:pt x="1514475" y="852487"/>
                  <a:pt x="2400300" y="990600"/>
                  <a:pt x="2400300" y="990600"/>
                </a:cubicBezTo>
                <a:lnTo>
                  <a:pt x="3173185" y="1099457"/>
                </a:lnTo>
              </a:path>
            </a:pathLst>
          </a:custGeom>
          <a:noFill/>
          <a:ln w="76200">
            <a:solidFill>
              <a:srgbClr val="FF0000"/>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3BB5659C-AFFC-49E1-9A5D-CCC972BE3EC7}"/>
                  </a:ext>
                </a:extLst>
              </p:cNvPr>
              <p:cNvSpPr txBox="1"/>
              <p:nvPr/>
            </p:nvSpPr>
            <p:spPr>
              <a:xfrm>
                <a:off x="9185535" y="2575814"/>
                <a:ext cx="74892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3200" b="0" i="0" smtClean="0">
                          <a:latin typeface="Cambria Math" panose="02040503050406030204" pitchFamily="18" charset="0"/>
                        </a:rPr>
                        <m:t>Δ</m:t>
                      </m:r>
                      <m:r>
                        <a:rPr lang="en-US" sz="3200" b="0" i="1" smtClean="0">
                          <a:latin typeface="Cambria Math" panose="02040503050406030204" pitchFamily="18" charset="0"/>
                        </a:rPr>
                        <m:t>𝑆</m:t>
                      </m:r>
                    </m:oMath>
                  </m:oMathPara>
                </a14:m>
                <a:endParaRPr lang="en-US" sz="3200" dirty="0"/>
              </a:p>
            </p:txBody>
          </p:sp>
        </mc:Choice>
        <mc:Fallback xmlns="">
          <p:sp>
            <p:nvSpPr>
              <p:cNvPr id="32" name="TextBox 31">
                <a:extLst>
                  <a:ext uri="{FF2B5EF4-FFF2-40B4-BE49-F238E27FC236}">
                    <a16:creationId xmlns:a16="http://schemas.microsoft.com/office/drawing/2014/main" id="{3BB5659C-AFFC-49E1-9A5D-CCC972BE3EC7}"/>
                  </a:ext>
                </a:extLst>
              </p:cNvPr>
              <p:cNvSpPr txBox="1">
                <a:spLocks noRot="1" noChangeAspect="1" noMove="1" noResize="1" noEditPoints="1" noAdjustHandles="1" noChangeArrowheads="1" noChangeShapeType="1" noTextEdit="1"/>
              </p:cNvSpPr>
              <p:nvPr/>
            </p:nvSpPr>
            <p:spPr>
              <a:xfrm>
                <a:off x="9185535" y="2575814"/>
                <a:ext cx="748923" cy="584775"/>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8229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fade">
                                      <p:cBhvr>
                                        <p:cTn id="15" dur="500"/>
                                        <p:tgtEl>
                                          <p:spTgt spid="60"/>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500"/>
                                        <p:tgtEl>
                                          <p:spTgt spid="5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10" presetClass="entr" presetSubtype="0" fill="hold"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1" grpId="0" animBg="1"/>
      <p:bldP spid="34" grpId="0" animBg="1"/>
      <p:bldP spid="59" grpId="0" animBg="1"/>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137168"/>
            <a:ext cx="9144000" cy="5720832"/>
          </a:xfrm>
          <a:prstGeom prst="rect">
            <a:avLst/>
          </a:prstGeom>
        </p:spPr>
      </p:pic>
      <p:grpSp>
        <p:nvGrpSpPr>
          <p:cNvPr id="5" name="Group 4"/>
          <p:cNvGrpSpPr/>
          <p:nvPr/>
        </p:nvGrpSpPr>
        <p:grpSpPr>
          <a:xfrm>
            <a:off x="3164834" y="6169021"/>
            <a:ext cx="1495657" cy="667968"/>
            <a:chOff x="3115672" y="5198148"/>
            <a:chExt cx="1495657" cy="667968"/>
          </a:xfrm>
        </p:grpSpPr>
        <p:sp>
          <p:nvSpPr>
            <p:cNvPr id="6" name="Right Arrow 5"/>
            <p:cNvSpPr/>
            <p:nvPr/>
          </p:nvSpPr>
          <p:spPr>
            <a:xfrm rot="7279286">
              <a:off x="3519164" y="5491406"/>
              <a:ext cx="453226" cy="296194"/>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115672" y="5198148"/>
              <a:ext cx="1495657" cy="34156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Bozeman</a:t>
              </a:r>
            </a:p>
          </p:txBody>
        </p:sp>
      </p:grpSp>
      <p:sp>
        <p:nvSpPr>
          <p:cNvPr id="8" name="Rectangle 7"/>
          <p:cNvSpPr/>
          <p:nvPr/>
        </p:nvSpPr>
        <p:spPr>
          <a:xfrm>
            <a:off x="7565247" y="1309757"/>
            <a:ext cx="1670481" cy="34156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Gallatin Range</a:t>
            </a:r>
          </a:p>
        </p:txBody>
      </p:sp>
      <p:grpSp>
        <p:nvGrpSpPr>
          <p:cNvPr id="9" name="Group 8"/>
          <p:cNvGrpSpPr/>
          <p:nvPr/>
        </p:nvGrpSpPr>
        <p:grpSpPr>
          <a:xfrm>
            <a:off x="7641692" y="2655278"/>
            <a:ext cx="2550058" cy="370736"/>
            <a:chOff x="2229957" y="5208655"/>
            <a:chExt cx="2550058" cy="370736"/>
          </a:xfrm>
        </p:grpSpPr>
        <p:sp>
          <p:nvSpPr>
            <p:cNvPr id="10" name="Right Arrow 9"/>
            <p:cNvSpPr/>
            <p:nvPr/>
          </p:nvSpPr>
          <p:spPr>
            <a:xfrm rot="11892259">
              <a:off x="2229957" y="5208655"/>
              <a:ext cx="1019220" cy="155803"/>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125197" y="5237829"/>
              <a:ext cx="1654818" cy="34156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Mt. Blackmore</a:t>
              </a:r>
            </a:p>
          </p:txBody>
        </p:sp>
      </p:grpSp>
      <p:grpSp>
        <p:nvGrpSpPr>
          <p:cNvPr id="12" name="Group 11"/>
          <p:cNvGrpSpPr/>
          <p:nvPr/>
        </p:nvGrpSpPr>
        <p:grpSpPr>
          <a:xfrm>
            <a:off x="2187222" y="5468521"/>
            <a:ext cx="3003186" cy="567703"/>
            <a:chOff x="3250866" y="4896465"/>
            <a:chExt cx="3003186" cy="567703"/>
          </a:xfrm>
        </p:grpSpPr>
        <p:sp>
          <p:nvSpPr>
            <p:cNvPr id="13" name="Right Arrow 12"/>
            <p:cNvSpPr/>
            <p:nvPr/>
          </p:nvSpPr>
          <p:spPr>
            <a:xfrm rot="20848743">
              <a:off x="5060899" y="5007655"/>
              <a:ext cx="1193153" cy="296194"/>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50866" y="4896465"/>
              <a:ext cx="1997102" cy="56770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Bozeman (Sourdough) Creek</a:t>
              </a:r>
            </a:p>
          </p:txBody>
        </p:sp>
      </p:grpSp>
      <p:sp>
        <p:nvSpPr>
          <p:cNvPr id="15" name="Freeform 14"/>
          <p:cNvSpPr/>
          <p:nvPr/>
        </p:nvSpPr>
        <p:spPr>
          <a:xfrm>
            <a:off x="3731006" y="2298612"/>
            <a:ext cx="2257126" cy="3302246"/>
          </a:xfrm>
          <a:custGeom>
            <a:avLst/>
            <a:gdLst>
              <a:gd name="connsiteX0" fmla="*/ 1469644 w 2257126"/>
              <a:gd name="connsiteY0" fmla="*/ 3289388 h 3302246"/>
              <a:gd name="connsiteX1" fmla="*/ 1348994 w 2257126"/>
              <a:gd name="connsiteY1" fmla="*/ 3244938 h 3302246"/>
              <a:gd name="connsiteX2" fmla="*/ 1177544 w 2257126"/>
              <a:gd name="connsiteY2" fmla="*/ 3111588 h 3302246"/>
              <a:gd name="connsiteX3" fmla="*/ 1114044 w 2257126"/>
              <a:gd name="connsiteY3" fmla="*/ 2990938 h 3302246"/>
              <a:gd name="connsiteX4" fmla="*/ 1114044 w 2257126"/>
              <a:gd name="connsiteY4" fmla="*/ 2813138 h 3302246"/>
              <a:gd name="connsiteX5" fmla="*/ 1075944 w 2257126"/>
              <a:gd name="connsiteY5" fmla="*/ 2641688 h 3302246"/>
              <a:gd name="connsiteX6" fmla="*/ 1133094 w 2257126"/>
              <a:gd name="connsiteY6" fmla="*/ 2540088 h 3302246"/>
              <a:gd name="connsiteX7" fmla="*/ 1126744 w 2257126"/>
              <a:gd name="connsiteY7" fmla="*/ 2451188 h 3302246"/>
              <a:gd name="connsiteX8" fmla="*/ 1025144 w 2257126"/>
              <a:gd name="connsiteY8" fmla="*/ 2432138 h 3302246"/>
              <a:gd name="connsiteX9" fmla="*/ 898144 w 2257126"/>
              <a:gd name="connsiteY9" fmla="*/ 2355938 h 3302246"/>
              <a:gd name="connsiteX10" fmla="*/ 828294 w 2257126"/>
              <a:gd name="connsiteY10" fmla="*/ 2330538 h 3302246"/>
              <a:gd name="connsiteX11" fmla="*/ 790194 w 2257126"/>
              <a:gd name="connsiteY11" fmla="*/ 2222588 h 3302246"/>
              <a:gd name="connsiteX12" fmla="*/ 771144 w 2257126"/>
              <a:gd name="connsiteY12" fmla="*/ 2171788 h 3302246"/>
              <a:gd name="connsiteX13" fmla="*/ 764794 w 2257126"/>
              <a:gd name="connsiteY13" fmla="*/ 2076538 h 3302246"/>
              <a:gd name="connsiteX14" fmla="*/ 694944 w 2257126"/>
              <a:gd name="connsiteY14" fmla="*/ 2000338 h 3302246"/>
              <a:gd name="connsiteX15" fmla="*/ 625094 w 2257126"/>
              <a:gd name="connsiteY15" fmla="*/ 1962238 h 3302246"/>
              <a:gd name="connsiteX16" fmla="*/ 593344 w 2257126"/>
              <a:gd name="connsiteY16" fmla="*/ 1936838 h 3302246"/>
              <a:gd name="connsiteX17" fmla="*/ 529844 w 2257126"/>
              <a:gd name="connsiteY17" fmla="*/ 1917788 h 3302246"/>
              <a:gd name="connsiteX18" fmla="*/ 529844 w 2257126"/>
              <a:gd name="connsiteY18" fmla="*/ 1828888 h 3302246"/>
              <a:gd name="connsiteX19" fmla="*/ 586994 w 2257126"/>
              <a:gd name="connsiteY19" fmla="*/ 1720938 h 3302246"/>
              <a:gd name="connsiteX20" fmla="*/ 618744 w 2257126"/>
              <a:gd name="connsiteY20" fmla="*/ 1632038 h 3302246"/>
              <a:gd name="connsiteX21" fmla="*/ 631444 w 2257126"/>
              <a:gd name="connsiteY21" fmla="*/ 1562188 h 3302246"/>
              <a:gd name="connsiteX22" fmla="*/ 567944 w 2257126"/>
              <a:gd name="connsiteY22" fmla="*/ 1530438 h 3302246"/>
              <a:gd name="connsiteX23" fmla="*/ 536194 w 2257126"/>
              <a:gd name="connsiteY23" fmla="*/ 1447888 h 3302246"/>
              <a:gd name="connsiteX24" fmla="*/ 523494 w 2257126"/>
              <a:gd name="connsiteY24" fmla="*/ 1422488 h 3302246"/>
              <a:gd name="connsiteX25" fmla="*/ 472694 w 2257126"/>
              <a:gd name="connsiteY25" fmla="*/ 1371688 h 3302246"/>
              <a:gd name="connsiteX26" fmla="*/ 371094 w 2257126"/>
              <a:gd name="connsiteY26" fmla="*/ 1378038 h 3302246"/>
              <a:gd name="connsiteX27" fmla="*/ 326644 w 2257126"/>
              <a:gd name="connsiteY27" fmla="*/ 1390738 h 3302246"/>
              <a:gd name="connsiteX28" fmla="*/ 263144 w 2257126"/>
              <a:gd name="connsiteY28" fmla="*/ 1384388 h 3302246"/>
              <a:gd name="connsiteX29" fmla="*/ 148844 w 2257126"/>
              <a:gd name="connsiteY29" fmla="*/ 1358988 h 3302246"/>
              <a:gd name="connsiteX30" fmla="*/ 123444 w 2257126"/>
              <a:gd name="connsiteY30" fmla="*/ 1320888 h 3302246"/>
              <a:gd name="connsiteX31" fmla="*/ 91694 w 2257126"/>
              <a:gd name="connsiteY31" fmla="*/ 1244688 h 3302246"/>
              <a:gd name="connsiteX32" fmla="*/ 2794 w 2257126"/>
              <a:gd name="connsiteY32" fmla="*/ 1187538 h 3302246"/>
              <a:gd name="connsiteX33" fmla="*/ 34544 w 2257126"/>
              <a:gd name="connsiteY33" fmla="*/ 1117688 h 3302246"/>
              <a:gd name="connsiteX34" fmla="*/ 155194 w 2257126"/>
              <a:gd name="connsiteY34" fmla="*/ 971638 h 3302246"/>
              <a:gd name="connsiteX35" fmla="*/ 174244 w 2257126"/>
              <a:gd name="connsiteY35" fmla="*/ 844638 h 3302246"/>
              <a:gd name="connsiteX36" fmla="*/ 231394 w 2257126"/>
              <a:gd name="connsiteY36" fmla="*/ 787488 h 3302246"/>
              <a:gd name="connsiteX37" fmla="*/ 263144 w 2257126"/>
              <a:gd name="connsiteY37" fmla="*/ 673188 h 3302246"/>
              <a:gd name="connsiteX38" fmla="*/ 294894 w 2257126"/>
              <a:gd name="connsiteY38" fmla="*/ 616038 h 3302246"/>
              <a:gd name="connsiteX39" fmla="*/ 402844 w 2257126"/>
              <a:gd name="connsiteY39" fmla="*/ 539838 h 3302246"/>
              <a:gd name="connsiteX40" fmla="*/ 453644 w 2257126"/>
              <a:gd name="connsiteY40" fmla="*/ 476338 h 3302246"/>
              <a:gd name="connsiteX41" fmla="*/ 529844 w 2257126"/>
              <a:gd name="connsiteY41" fmla="*/ 457288 h 3302246"/>
              <a:gd name="connsiteX42" fmla="*/ 752094 w 2257126"/>
              <a:gd name="connsiteY42" fmla="*/ 323938 h 3302246"/>
              <a:gd name="connsiteX43" fmla="*/ 860044 w 2257126"/>
              <a:gd name="connsiteY43" fmla="*/ 273138 h 3302246"/>
              <a:gd name="connsiteX44" fmla="*/ 1082294 w 2257126"/>
              <a:gd name="connsiteY44" fmla="*/ 171538 h 3302246"/>
              <a:gd name="connsiteX45" fmla="*/ 1196594 w 2257126"/>
              <a:gd name="connsiteY45" fmla="*/ 127088 h 3302246"/>
              <a:gd name="connsiteX46" fmla="*/ 1317244 w 2257126"/>
              <a:gd name="connsiteY46" fmla="*/ 88988 h 3302246"/>
              <a:gd name="connsiteX47" fmla="*/ 1507744 w 2257126"/>
              <a:gd name="connsiteY47" fmla="*/ 44538 h 3302246"/>
              <a:gd name="connsiteX48" fmla="*/ 1545844 w 2257126"/>
              <a:gd name="connsiteY48" fmla="*/ 25488 h 3302246"/>
              <a:gd name="connsiteX49" fmla="*/ 1596644 w 2257126"/>
              <a:gd name="connsiteY49" fmla="*/ 44538 h 3302246"/>
              <a:gd name="connsiteX50" fmla="*/ 1685544 w 2257126"/>
              <a:gd name="connsiteY50" fmla="*/ 38188 h 3302246"/>
              <a:gd name="connsiteX51" fmla="*/ 1736344 w 2257126"/>
              <a:gd name="connsiteY51" fmla="*/ 31838 h 3302246"/>
              <a:gd name="connsiteX52" fmla="*/ 1945894 w 2257126"/>
              <a:gd name="connsiteY52" fmla="*/ 88 h 3302246"/>
              <a:gd name="connsiteX53" fmla="*/ 2015744 w 2257126"/>
              <a:gd name="connsiteY53" fmla="*/ 25488 h 3302246"/>
              <a:gd name="connsiteX54" fmla="*/ 2079244 w 2257126"/>
              <a:gd name="connsiteY54" fmla="*/ 108038 h 3302246"/>
              <a:gd name="connsiteX55" fmla="*/ 2085594 w 2257126"/>
              <a:gd name="connsiteY55" fmla="*/ 171538 h 3302246"/>
              <a:gd name="connsiteX56" fmla="*/ 2015744 w 2257126"/>
              <a:gd name="connsiteY56" fmla="*/ 292188 h 3302246"/>
              <a:gd name="connsiteX57" fmla="*/ 1939544 w 2257126"/>
              <a:gd name="connsiteY57" fmla="*/ 362038 h 3302246"/>
              <a:gd name="connsiteX58" fmla="*/ 1907794 w 2257126"/>
              <a:gd name="connsiteY58" fmla="*/ 412838 h 3302246"/>
              <a:gd name="connsiteX59" fmla="*/ 1876044 w 2257126"/>
              <a:gd name="connsiteY59" fmla="*/ 463638 h 3302246"/>
              <a:gd name="connsiteX60" fmla="*/ 1876044 w 2257126"/>
              <a:gd name="connsiteY60" fmla="*/ 463638 h 3302246"/>
              <a:gd name="connsiteX61" fmla="*/ 1799844 w 2257126"/>
              <a:gd name="connsiteY61" fmla="*/ 514438 h 3302246"/>
              <a:gd name="connsiteX62" fmla="*/ 1736344 w 2257126"/>
              <a:gd name="connsiteY62" fmla="*/ 552538 h 3302246"/>
              <a:gd name="connsiteX63" fmla="*/ 1672844 w 2257126"/>
              <a:gd name="connsiteY63" fmla="*/ 622388 h 3302246"/>
              <a:gd name="connsiteX64" fmla="*/ 1628394 w 2257126"/>
              <a:gd name="connsiteY64" fmla="*/ 692238 h 3302246"/>
              <a:gd name="connsiteX65" fmla="*/ 1615694 w 2257126"/>
              <a:gd name="connsiteY65" fmla="*/ 755738 h 3302246"/>
              <a:gd name="connsiteX66" fmla="*/ 1615694 w 2257126"/>
              <a:gd name="connsiteY66" fmla="*/ 755738 h 3302246"/>
              <a:gd name="connsiteX67" fmla="*/ 1634744 w 2257126"/>
              <a:gd name="connsiteY67" fmla="*/ 850988 h 3302246"/>
              <a:gd name="connsiteX68" fmla="*/ 1717294 w 2257126"/>
              <a:gd name="connsiteY68" fmla="*/ 870038 h 3302246"/>
              <a:gd name="connsiteX69" fmla="*/ 1768094 w 2257126"/>
              <a:gd name="connsiteY69" fmla="*/ 914488 h 3302246"/>
              <a:gd name="connsiteX70" fmla="*/ 1793494 w 2257126"/>
              <a:gd name="connsiteY70" fmla="*/ 977988 h 3302246"/>
              <a:gd name="connsiteX71" fmla="*/ 1793494 w 2257126"/>
              <a:gd name="connsiteY71" fmla="*/ 984338 h 3302246"/>
              <a:gd name="connsiteX72" fmla="*/ 1793494 w 2257126"/>
              <a:gd name="connsiteY72" fmla="*/ 1035138 h 3302246"/>
              <a:gd name="connsiteX73" fmla="*/ 1812544 w 2257126"/>
              <a:gd name="connsiteY73" fmla="*/ 1073238 h 3302246"/>
              <a:gd name="connsiteX74" fmla="*/ 1818894 w 2257126"/>
              <a:gd name="connsiteY74" fmla="*/ 1085938 h 3302246"/>
              <a:gd name="connsiteX75" fmla="*/ 1818894 w 2257126"/>
              <a:gd name="connsiteY75" fmla="*/ 1092288 h 3302246"/>
              <a:gd name="connsiteX76" fmla="*/ 1914144 w 2257126"/>
              <a:gd name="connsiteY76" fmla="*/ 1117688 h 3302246"/>
              <a:gd name="connsiteX77" fmla="*/ 2028444 w 2257126"/>
              <a:gd name="connsiteY77" fmla="*/ 1136738 h 3302246"/>
              <a:gd name="connsiteX78" fmla="*/ 2117344 w 2257126"/>
              <a:gd name="connsiteY78" fmla="*/ 1168488 h 3302246"/>
              <a:gd name="connsiteX79" fmla="*/ 2123694 w 2257126"/>
              <a:gd name="connsiteY79" fmla="*/ 1238338 h 3302246"/>
              <a:gd name="connsiteX80" fmla="*/ 2028444 w 2257126"/>
              <a:gd name="connsiteY80" fmla="*/ 1314538 h 3302246"/>
              <a:gd name="connsiteX81" fmla="*/ 1996694 w 2257126"/>
              <a:gd name="connsiteY81" fmla="*/ 1397088 h 3302246"/>
              <a:gd name="connsiteX82" fmla="*/ 1971294 w 2257126"/>
              <a:gd name="connsiteY82" fmla="*/ 1492338 h 3302246"/>
              <a:gd name="connsiteX83" fmla="*/ 1958594 w 2257126"/>
              <a:gd name="connsiteY83" fmla="*/ 1568538 h 3302246"/>
              <a:gd name="connsiteX84" fmla="*/ 1958594 w 2257126"/>
              <a:gd name="connsiteY84" fmla="*/ 1612988 h 3302246"/>
              <a:gd name="connsiteX85" fmla="*/ 1914144 w 2257126"/>
              <a:gd name="connsiteY85" fmla="*/ 1651088 h 3302246"/>
              <a:gd name="connsiteX86" fmla="*/ 1907794 w 2257126"/>
              <a:gd name="connsiteY86" fmla="*/ 1720938 h 3302246"/>
              <a:gd name="connsiteX87" fmla="*/ 1920494 w 2257126"/>
              <a:gd name="connsiteY87" fmla="*/ 1771738 h 3302246"/>
              <a:gd name="connsiteX88" fmla="*/ 1920494 w 2257126"/>
              <a:gd name="connsiteY88" fmla="*/ 1771738 h 3302246"/>
              <a:gd name="connsiteX89" fmla="*/ 1990344 w 2257126"/>
              <a:gd name="connsiteY89" fmla="*/ 1822538 h 3302246"/>
              <a:gd name="connsiteX90" fmla="*/ 2022094 w 2257126"/>
              <a:gd name="connsiteY90" fmla="*/ 1828888 h 3302246"/>
              <a:gd name="connsiteX91" fmla="*/ 2104644 w 2257126"/>
              <a:gd name="connsiteY91" fmla="*/ 1873338 h 3302246"/>
              <a:gd name="connsiteX92" fmla="*/ 2136394 w 2257126"/>
              <a:gd name="connsiteY92" fmla="*/ 1936838 h 3302246"/>
              <a:gd name="connsiteX93" fmla="*/ 2149094 w 2257126"/>
              <a:gd name="connsiteY93" fmla="*/ 2006688 h 3302246"/>
              <a:gd name="connsiteX94" fmla="*/ 2161794 w 2257126"/>
              <a:gd name="connsiteY94" fmla="*/ 2070188 h 3302246"/>
              <a:gd name="connsiteX95" fmla="*/ 2218944 w 2257126"/>
              <a:gd name="connsiteY95" fmla="*/ 2152738 h 3302246"/>
              <a:gd name="connsiteX96" fmla="*/ 2218944 w 2257126"/>
              <a:gd name="connsiteY96" fmla="*/ 2197188 h 3302246"/>
              <a:gd name="connsiteX97" fmla="*/ 2168144 w 2257126"/>
              <a:gd name="connsiteY97" fmla="*/ 2228938 h 3302246"/>
              <a:gd name="connsiteX98" fmla="*/ 2117344 w 2257126"/>
              <a:gd name="connsiteY98" fmla="*/ 2267038 h 3302246"/>
              <a:gd name="connsiteX99" fmla="*/ 2123694 w 2257126"/>
              <a:gd name="connsiteY99" fmla="*/ 2330538 h 3302246"/>
              <a:gd name="connsiteX100" fmla="*/ 2155444 w 2257126"/>
              <a:gd name="connsiteY100" fmla="*/ 2444838 h 3302246"/>
              <a:gd name="connsiteX101" fmla="*/ 2174494 w 2257126"/>
              <a:gd name="connsiteY101" fmla="*/ 2495638 h 3302246"/>
              <a:gd name="connsiteX102" fmla="*/ 2212594 w 2257126"/>
              <a:gd name="connsiteY102" fmla="*/ 2552788 h 3302246"/>
              <a:gd name="connsiteX103" fmla="*/ 2212594 w 2257126"/>
              <a:gd name="connsiteY103" fmla="*/ 2584538 h 3302246"/>
              <a:gd name="connsiteX104" fmla="*/ 2257044 w 2257126"/>
              <a:gd name="connsiteY104" fmla="*/ 2705188 h 3302246"/>
              <a:gd name="connsiteX105" fmla="*/ 2199894 w 2257126"/>
              <a:gd name="connsiteY105" fmla="*/ 2832188 h 3302246"/>
              <a:gd name="connsiteX106" fmla="*/ 2123694 w 2257126"/>
              <a:gd name="connsiteY106" fmla="*/ 2876638 h 3302246"/>
              <a:gd name="connsiteX107" fmla="*/ 2053844 w 2257126"/>
              <a:gd name="connsiteY107" fmla="*/ 2908388 h 3302246"/>
              <a:gd name="connsiteX108" fmla="*/ 2009394 w 2257126"/>
              <a:gd name="connsiteY108" fmla="*/ 2946488 h 3302246"/>
              <a:gd name="connsiteX109" fmla="*/ 1920494 w 2257126"/>
              <a:gd name="connsiteY109" fmla="*/ 2997288 h 3302246"/>
              <a:gd name="connsiteX110" fmla="*/ 1876044 w 2257126"/>
              <a:gd name="connsiteY110" fmla="*/ 3086188 h 3302246"/>
              <a:gd name="connsiteX111" fmla="*/ 1831594 w 2257126"/>
              <a:gd name="connsiteY111" fmla="*/ 3238588 h 3302246"/>
              <a:gd name="connsiteX112" fmla="*/ 1691894 w 2257126"/>
              <a:gd name="connsiteY112" fmla="*/ 3283038 h 3302246"/>
              <a:gd name="connsiteX113" fmla="*/ 1526794 w 2257126"/>
              <a:gd name="connsiteY113" fmla="*/ 3302088 h 3302246"/>
              <a:gd name="connsiteX114" fmla="*/ 1469644 w 2257126"/>
              <a:gd name="connsiteY114" fmla="*/ 3289388 h 33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257126" h="3302246">
                <a:moveTo>
                  <a:pt x="1469644" y="3289388"/>
                </a:moveTo>
                <a:cubicBezTo>
                  <a:pt x="1440011" y="3279863"/>
                  <a:pt x="1397677" y="3274571"/>
                  <a:pt x="1348994" y="3244938"/>
                </a:cubicBezTo>
                <a:cubicBezTo>
                  <a:pt x="1300311" y="3215305"/>
                  <a:pt x="1216702" y="3153921"/>
                  <a:pt x="1177544" y="3111588"/>
                </a:cubicBezTo>
                <a:cubicBezTo>
                  <a:pt x="1138386" y="3069255"/>
                  <a:pt x="1124627" y="3040680"/>
                  <a:pt x="1114044" y="2990938"/>
                </a:cubicBezTo>
                <a:cubicBezTo>
                  <a:pt x="1103461" y="2941196"/>
                  <a:pt x="1120394" y="2871346"/>
                  <a:pt x="1114044" y="2813138"/>
                </a:cubicBezTo>
                <a:cubicBezTo>
                  <a:pt x="1107694" y="2754930"/>
                  <a:pt x="1072769" y="2687196"/>
                  <a:pt x="1075944" y="2641688"/>
                </a:cubicBezTo>
                <a:cubicBezTo>
                  <a:pt x="1079119" y="2596180"/>
                  <a:pt x="1124627" y="2571838"/>
                  <a:pt x="1133094" y="2540088"/>
                </a:cubicBezTo>
                <a:cubicBezTo>
                  <a:pt x="1141561" y="2508338"/>
                  <a:pt x="1144736" y="2469180"/>
                  <a:pt x="1126744" y="2451188"/>
                </a:cubicBezTo>
                <a:cubicBezTo>
                  <a:pt x="1108752" y="2433196"/>
                  <a:pt x="1063244" y="2448013"/>
                  <a:pt x="1025144" y="2432138"/>
                </a:cubicBezTo>
                <a:cubicBezTo>
                  <a:pt x="987044" y="2416263"/>
                  <a:pt x="930952" y="2372871"/>
                  <a:pt x="898144" y="2355938"/>
                </a:cubicBezTo>
                <a:cubicBezTo>
                  <a:pt x="865336" y="2339005"/>
                  <a:pt x="846286" y="2352763"/>
                  <a:pt x="828294" y="2330538"/>
                </a:cubicBezTo>
                <a:cubicBezTo>
                  <a:pt x="810302" y="2308313"/>
                  <a:pt x="799719" y="2249046"/>
                  <a:pt x="790194" y="2222588"/>
                </a:cubicBezTo>
                <a:cubicBezTo>
                  <a:pt x="780669" y="2196130"/>
                  <a:pt x="775377" y="2196130"/>
                  <a:pt x="771144" y="2171788"/>
                </a:cubicBezTo>
                <a:cubicBezTo>
                  <a:pt x="766911" y="2147446"/>
                  <a:pt x="777494" y="2105113"/>
                  <a:pt x="764794" y="2076538"/>
                </a:cubicBezTo>
                <a:cubicBezTo>
                  <a:pt x="752094" y="2047963"/>
                  <a:pt x="718227" y="2019388"/>
                  <a:pt x="694944" y="2000338"/>
                </a:cubicBezTo>
                <a:cubicBezTo>
                  <a:pt x="671661" y="1981288"/>
                  <a:pt x="642027" y="1972821"/>
                  <a:pt x="625094" y="1962238"/>
                </a:cubicBezTo>
                <a:cubicBezTo>
                  <a:pt x="608161" y="1951655"/>
                  <a:pt x="609219" y="1944246"/>
                  <a:pt x="593344" y="1936838"/>
                </a:cubicBezTo>
                <a:cubicBezTo>
                  <a:pt x="577469" y="1929430"/>
                  <a:pt x="540427" y="1935780"/>
                  <a:pt x="529844" y="1917788"/>
                </a:cubicBezTo>
                <a:cubicBezTo>
                  <a:pt x="519261" y="1899796"/>
                  <a:pt x="520319" y="1861696"/>
                  <a:pt x="529844" y="1828888"/>
                </a:cubicBezTo>
                <a:cubicBezTo>
                  <a:pt x="539369" y="1796080"/>
                  <a:pt x="572177" y="1753746"/>
                  <a:pt x="586994" y="1720938"/>
                </a:cubicBezTo>
                <a:cubicBezTo>
                  <a:pt x="601811" y="1688130"/>
                  <a:pt x="611336" y="1658496"/>
                  <a:pt x="618744" y="1632038"/>
                </a:cubicBezTo>
                <a:cubicBezTo>
                  <a:pt x="626152" y="1605580"/>
                  <a:pt x="639911" y="1579121"/>
                  <a:pt x="631444" y="1562188"/>
                </a:cubicBezTo>
                <a:cubicBezTo>
                  <a:pt x="622977" y="1545255"/>
                  <a:pt x="583819" y="1549488"/>
                  <a:pt x="567944" y="1530438"/>
                </a:cubicBezTo>
                <a:cubicBezTo>
                  <a:pt x="552069" y="1511388"/>
                  <a:pt x="543602" y="1465880"/>
                  <a:pt x="536194" y="1447888"/>
                </a:cubicBezTo>
                <a:cubicBezTo>
                  <a:pt x="528786" y="1429896"/>
                  <a:pt x="534077" y="1435188"/>
                  <a:pt x="523494" y="1422488"/>
                </a:cubicBezTo>
                <a:cubicBezTo>
                  <a:pt x="512911" y="1409788"/>
                  <a:pt x="498094" y="1379096"/>
                  <a:pt x="472694" y="1371688"/>
                </a:cubicBezTo>
                <a:cubicBezTo>
                  <a:pt x="447294" y="1364280"/>
                  <a:pt x="395436" y="1374863"/>
                  <a:pt x="371094" y="1378038"/>
                </a:cubicBezTo>
                <a:cubicBezTo>
                  <a:pt x="346752" y="1381213"/>
                  <a:pt x="344635" y="1389680"/>
                  <a:pt x="326644" y="1390738"/>
                </a:cubicBezTo>
                <a:cubicBezTo>
                  <a:pt x="308653" y="1391796"/>
                  <a:pt x="292777" y="1389680"/>
                  <a:pt x="263144" y="1384388"/>
                </a:cubicBezTo>
                <a:cubicBezTo>
                  <a:pt x="233511" y="1379096"/>
                  <a:pt x="172127" y="1369571"/>
                  <a:pt x="148844" y="1358988"/>
                </a:cubicBezTo>
                <a:cubicBezTo>
                  <a:pt x="125561" y="1348405"/>
                  <a:pt x="132969" y="1339938"/>
                  <a:pt x="123444" y="1320888"/>
                </a:cubicBezTo>
                <a:cubicBezTo>
                  <a:pt x="113919" y="1301838"/>
                  <a:pt x="111802" y="1266913"/>
                  <a:pt x="91694" y="1244688"/>
                </a:cubicBezTo>
                <a:cubicBezTo>
                  <a:pt x="71586" y="1222463"/>
                  <a:pt x="12319" y="1208705"/>
                  <a:pt x="2794" y="1187538"/>
                </a:cubicBezTo>
                <a:cubicBezTo>
                  <a:pt x="-6731" y="1166371"/>
                  <a:pt x="9144" y="1153671"/>
                  <a:pt x="34544" y="1117688"/>
                </a:cubicBezTo>
                <a:cubicBezTo>
                  <a:pt x="59944" y="1081705"/>
                  <a:pt x="131911" y="1017146"/>
                  <a:pt x="155194" y="971638"/>
                </a:cubicBezTo>
                <a:cubicBezTo>
                  <a:pt x="178477" y="926130"/>
                  <a:pt x="161544" y="875330"/>
                  <a:pt x="174244" y="844638"/>
                </a:cubicBezTo>
                <a:cubicBezTo>
                  <a:pt x="186944" y="813946"/>
                  <a:pt x="216577" y="816063"/>
                  <a:pt x="231394" y="787488"/>
                </a:cubicBezTo>
                <a:cubicBezTo>
                  <a:pt x="246211" y="758913"/>
                  <a:pt x="252561" y="701763"/>
                  <a:pt x="263144" y="673188"/>
                </a:cubicBezTo>
                <a:cubicBezTo>
                  <a:pt x="273727" y="644613"/>
                  <a:pt x="271611" y="638263"/>
                  <a:pt x="294894" y="616038"/>
                </a:cubicBezTo>
                <a:cubicBezTo>
                  <a:pt x="318177" y="593813"/>
                  <a:pt x="376386" y="563121"/>
                  <a:pt x="402844" y="539838"/>
                </a:cubicBezTo>
                <a:cubicBezTo>
                  <a:pt x="429302" y="516555"/>
                  <a:pt x="432477" y="490096"/>
                  <a:pt x="453644" y="476338"/>
                </a:cubicBezTo>
                <a:cubicBezTo>
                  <a:pt x="474811" y="462580"/>
                  <a:pt x="480102" y="482688"/>
                  <a:pt x="529844" y="457288"/>
                </a:cubicBezTo>
                <a:cubicBezTo>
                  <a:pt x="579586" y="431888"/>
                  <a:pt x="697061" y="354630"/>
                  <a:pt x="752094" y="323938"/>
                </a:cubicBezTo>
                <a:cubicBezTo>
                  <a:pt x="807127" y="293246"/>
                  <a:pt x="860044" y="273138"/>
                  <a:pt x="860044" y="273138"/>
                </a:cubicBezTo>
                <a:lnTo>
                  <a:pt x="1082294" y="171538"/>
                </a:lnTo>
                <a:cubicBezTo>
                  <a:pt x="1138386" y="147196"/>
                  <a:pt x="1157436" y="140846"/>
                  <a:pt x="1196594" y="127088"/>
                </a:cubicBezTo>
                <a:cubicBezTo>
                  <a:pt x="1235752" y="113330"/>
                  <a:pt x="1265386" y="102746"/>
                  <a:pt x="1317244" y="88988"/>
                </a:cubicBezTo>
                <a:cubicBezTo>
                  <a:pt x="1369102" y="75230"/>
                  <a:pt x="1469644" y="55121"/>
                  <a:pt x="1507744" y="44538"/>
                </a:cubicBezTo>
                <a:cubicBezTo>
                  <a:pt x="1545844" y="33955"/>
                  <a:pt x="1531027" y="25488"/>
                  <a:pt x="1545844" y="25488"/>
                </a:cubicBezTo>
                <a:cubicBezTo>
                  <a:pt x="1560661" y="25488"/>
                  <a:pt x="1573361" y="42421"/>
                  <a:pt x="1596644" y="44538"/>
                </a:cubicBezTo>
                <a:cubicBezTo>
                  <a:pt x="1619927" y="46655"/>
                  <a:pt x="1662261" y="40305"/>
                  <a:pt x="1685544" y="38188"/>
                </a:cubicBezTo>
                <a:cubicBezTo>
                  <a:pt x="1708827" y="36071"/>
                  <a:pt x="1736344" y="31838"/>
                  <a:pt x="1736344" y="31838"/>
                </a:cubicBezTo>
                <a:cubicBezTo>
                  <a:pt x="1779736" y="25488"/>
                  <a:pt x="1899327" y="1146"/>
                  <a:pt x="1945894" y="88"/>
                </a:cubicBezTo>
                <a:cubicBezTo>
                  <a:pt x="1992461" y="-970"/>
                  <a:pt x="1993519" y="7496"/>
                  <a:pt x="2015744" y="25488"/>
                </a:cubicBezTo>
                <a:cubicBezTo>
                  <a:pt x="2037969" y="43480"/>
                  <a:pt x="2067602" y="83696"/>
                  <a:pt x="2079244" y="108038"/>
                </a:cubicBezTo>
                <a:cubicBezTo>
                  <a:pt x="2090886" y="132380"/>
                  <a:pt x="2096177" y="140846"/>
                  <a:pt x="2085594" y="171538"/>
                </a:cubicBezTo>
                <a:cubicBezTo>
                  <a:pt x="2075011" y="202230"/>
                  <a:pt x="2040086" y="260438"/>
                  <a:pt x="2015744" y="292188"/>
                </a:cubicBezTo>
                <a:cubicBezTo>
                  <a:pt x="1991402" y="323938"/>
                  <a:pt x="1957536" y="341930"/>
                  <a:pt x="1939544" y="362038"/>
                </a:cubicBezTo>
                <a:cubicBezTo>
                  <a:pt x="1921552" y="382146"/>
                  <a:pt x="1907794" y="412838"/>
                  <a:pt x="1907794" y="412838"/>
                </a:cubicBezTo>
                <a:lnTo>
                  <a:pt x="1876044" y="463638"/>
                </a:lnTo>
                <a:lnTo>
                  <a:pt x="1876044" y="463638"/>
                </a:lnTo>
                <a:cubicBezTo>
                  <a:pt x="1863344" y="472105"/>
                  <a:pt x="1823127" y="499621"/>
                  <a:pt x="1799844" y="514438"/>
                </a:cubicBezTo>
                <a:cubicBezTo>
                  <a:pt x="1776561" y="529255"/>
                  <a:pt x="1757511" y="534546"/>
                  <a:pt x="1736344" y="552538"/>
                </a:cubicBezTo>
                <a:cubicBezTo>
                  <a:pt x="1715177" y="570530"/>
                  <a:pt x="1690836" y="599105"/>
                  <a:pt x="1672844" y="622388"/>
                </a:cubicBezTo>
                <a:cubicBezTo>
                  <a:pt x="1654852" y="645671"/>
                  <a:pt x="1637919" y="670013"/>
                  <a:pt x="1628394" y="692238"/>
                </a:cubicBezTo>
                <a:cubicBezTo>
                  <a:pt x="1618869" y="714463"/>
                  <a:pt x="1615694" y="755738"/>
                  <a:pt x="1615694" y="755738"/>
                </a:cubicBezTo>
                <a:lnTo>
                  <a:pt x="1615694" y="755738"/>
                </a:lnTo>
                <a:cubicBezTo>
                  <a:pt x="1618869" y="771613"/>
                  <a:pt x="1617811" y="831938"/>
                  <a:pt x="1634744" y="850988"/>
                </a:cubicBezTo>
                <a:cubicBezTo>
                  <a:pt x="1651677" y="870038"/>
                  <a:pt x="1695069" y="859455"/>
                  <a:pt x="1717294" y="870038"/>
                </a:cubicBezTo>
                <a:cubicBezTo>
                  <a:pt x="1739519" y="880621"/>
                  <a:pt x="1755394" y="896496"/>
                  <a:pt x="1768094" y="914488"/>
                </a:cubicBezTo>
                <a:cubicBezTo>
                  <a:pt x="1780794" y="932480"/>
                  <a:pt x="1789261" y="966346"/>
                  <a:pt x="1793494" y="977988"/>
                </a:cubicBezTo>
                <a:cubicBezTo>
                  <a:pt x="1797727" y="989630"/>
                  <a:pt x="1793494" y="984338"/>
                  <a:pt x="1793494" y="984338"/>
                </a:cubicBezTo>
                <a:cubicBezTo>
                  <a:pt x="1793494" y="993863"/>
                  <a:pt x="1790319" y="1020321"/>
                  <a:pt x="1793494" y="1035138"/>
                </a:cubicBezTo>
                <a:cubicBezTo>
                  <a:pt x="1796669" y="1049955"/>
                  <a:pt x="1812544" y="1073238"/>
                  <a:pt x="1812544" y="1073238"/>
                </a:cubicBezTo>
                <a:cubicBezTo>
                  <a:pt x="1816777" y="1081705"/>
                  <a:pt x="1817836" y="1082763"/>
                  <a:pt x="1818894" y="1085938"/>
                </a:cubicBezTo>
                <a:cubicBezTo>
                  <a:pt x="1819952" y="1089113"/>
                  <a:pt x="1803019" y="1086996"/>
                  <a:pt x="1818894" y="1092288"/>
                </a:cubicBezTo>
                <a:cubicBezTo>
                  <a:pt x="1834769" y="1097580"/>
                  <a:pt x="1879219" y="1110280"/>
                  <a:pt x="1914144" y="1117688"/>
                </a:cubicBezTo>
                <a:cubicBezTo>
                  <a:pt x="1949069" y="1125096"/>
                  <a:pt x="1994577" y="1128271"/>
                  <a:pt x="2028444" y="1136738"/>
                </a:cubicBezTo>
                <a:cubicBezTo>
                  <a:pt x="2062311" y="1145205"/>
                  <a:pt x="2101469" y="1151555"/>
                  <a:pt x="2117344" y="1168488"/>
                </a:cubicBezTo>
                <a:cubicBezTo>
                  <a:pt x="2133219" y="1185421"/>
                  <a:pt x="2138511" y="1213996"/>
                  <a:pt x="2123694" y="1238338"/>
                </a:cubicBezTo>
                <a:cubicBezTo>
                  <a:pt x="2108877" y="1262680"/>
                  <a:pt x="2049611" y="1288080"/>
                  <a:pt x="2028444" y="1314538"/>
                </a:cubicBezTo>
                <a:cubicBezTo>
                  <a:pt x="2007277" y="1340996"/>
                  <a:pt x="2006219" y="1367455"/>
                  <a:pt x="1996694" y="1397088"/>
                </a:cubicBezTo>
                <a:cubicBezTo>
                  <a:pt x="1987169" y="1426721"/>
                  <a:pt x="1977644" y="1463763"/>
                  <a:pt x="1971294" y="1492338"/>
                </a:cubicBezTo>
                <a:cubicBezTo>
                  <a:pt x="1964944" y="1520913"/>
                  <a:pt x="1960711" y="1548430"/>
                  <a:pt x="1958594" y="1568538"/>
                </a:cubicBezTo>
                <a:cubicBezTo>
                  <a:pt x="1956477" y="1588646"/>
                  <a:pt x="1966002" y="1599230"/>
                  <a:pt x="1958594" y="1612988"/>
                </a:cubicBezTo>
                <a:cubicBezTo>
                  <a:pt x="1951186" y="1626746"/>
                  <a:pt x="1922611" y="1633096"/>
                  <a:pt x="1914144" y="1651088"/>
                </a:cubicBezTo>
                <a:cubicBezTo>
                  <a:pt x="1905677" y="1669080"/>
                  <a:pt x="1906736" y="1700830"/>
                  <a:pt x="1907794" y="1720938"/>
                </a:cubicBezTo>
                <a:cubicBezTo>
                  <a:pt x="1908852" y="1741046"/>
                  <a:pt x="1920494" y="1771738"/>
                  <a:pt x="1920494" y="1771738"/>
                </a:cubicBezTo>
                <a:lnTo>
                  <a:pt x="1920494" y="1771738"/>
                </a:lnTo>
                <a:cubicBezTo>
                  <a:pt x="1932136" y="1780205"/>
                  <a:pt x="1973411" y="1813013"/>
                  <a:pt x="1990344" y="1822538"/>
                </a:cubicBezTo>
                <a:cubicBezTo>
                  <a:pt x="2007277" y="1832063"/>
                  <a:pt x="2003044" y="1820421"/>
                  <a:pt x="2022094" y="1828888"/>
                </a:cubicBezTo>
                <a:cubicBezTo>
                  <a:pt x="2041144" y="1837355"/>
                  <a:pt x="2085594" y="1855346"/>
                  <a:pt x="2104644" y="1873338"/>
                </a:cubicBezTo>
                <a:cubicBezTo>
                  <a:pt x="2123694" y="1891330"/>
                  <a:pt x="2128986" y="1914613"/>
                  <a:pt x="2136394" y="1936838"/>
                </a:cubicBezTo>
                <a:cubicBezTo>
                  <a:pt x="2143802" y="1959063"/>
                  <a:pt x="2144861" y="1984463"/>
                  <a:pt x="2149094" y="2006688"/>
                </a:cubicBezTo>
                <a:cubicBezTo>
                  <a:pt x="2153327" y="2028913"/>
                  <a:pt x="2150152" y="2045846"/>
                  <a:pt x="2161794" y="2070188"/>
                </a:cubicBezTo>
                <a:cubicBezTo>
                  <a:pt x="2173436" y="2094530"/>
                  <a:pt x="2209419" y="2131571"/>
                  <a:pt x="2218944" y="2152738"/>
                </a:cubicBezTo>
                <a:cubicBezTo>
                  <a:pt x="2228469" y="2173905"/>
                  <a:pt x="2227411" y="2184488"/>
                  <a:pt x="2218944" y="2197188"/>
                </a:cubicBezTo>
                <a:cubicBezTo>
                  <a:pt x="2210477" y="2209888"/>
                  <a:pt x="2185077" y="2217296"/>
                  <a:pt x="2168144" y="2228938"/>
                </a:cubicBezTo>
                <a:cubicBezTo>
                  <a:pt x="2151211" y="2240580"/>
                  <a:pt x="2124752" y="2250105"/>
                  <a:pt x="2117344" y="2267038"/>
                </a:cubicBezTo>
                <a:cubicBezTo>
                  <a:pt x="2109936" y="2283971"/>
                  <a:pt x="2117344" y="2300905"/>
                  <a:pt x="2123694" y="2330538"/>
                </a:cubicBezTo>
                <a:cubicBezTo>
                  <a:pt x="2130044" y="2360171"/>
                  <a:pt x="2146977" y="2417321"/>
                  <a:pt x="2155444" y="2444838"/>
                </a:cubicBezTo>
                <a:cubicBezTo>
                  <a:pt x="2163911" y="2472355"/>
                  <a:pt x="2164969" y="2477646"/>
                  <a:pt x="2174494" y="2495638"/>
                </a:cubicBezTo>
                <a:cubicBezTo>
                  <a:pt x="2184019" y="2513630"/>
                  <a:pt x="2206244" y="2537971"/>
                  <a:pt x="2212594" y="2552788"/>
                </a:cubicBezTo>
                <a:cubicBezTo>
                  <a:pt x="2218944" y="2567605"/>
                  <a:pt x="2205186" y="2559138"/>
                  <a:pt x="2212594" y="2584538"/>
                </a:cubicBezTo>
                <a:cubicBezTo>
                  <a:pt x="2220002" y="2609938"/>
                  <a:pt x="2259161" y="2663913"/>
                  <a:pt x="2257044" y="2705188"/>
                </a:cubicBezTo>
                <a:cubicBezTo>
                  <a:pt x="2254927" y="2746463"/>
                  <a:pt x="2222119" y="2803613"/>
                  <a:pt x="2199894" y="2832188"/>
                </a:cubicBezTo>
                <a:cubicBezTo>
                  <a:pt x="2177669" y="2860763"/>
                  <a:pt x="2148036" y="2863938"/>
                  <a:pt x="2123694" y="2876638"/>
                </a:cubicBezTo>
                <a:cubicBezTo>
                  <a:pt x="2099352" y="2889338"/>
                  <a:pt x="2072894" y="2896746"/>
                  <a:pt x="2053844" y="2908388"/>
                </a:cubicBezTo>
                <a:cubicBezTo>
                  <a:pt x="2034794" y="2920030"/>
                  <a:pt x="2031619" y="2931671"/>
                  <a:pt x="2009394" y="2946488"/>
                </a:cubicBezTo>
                <a:cubicBezTo>
                  <a:pt x="1987169" y="2961305"/>
                  <a:pt x="1942719" y="2974005"/>
                  <a:pt x="1920494" y="2997288"/>
                </a:cubicBezTo>
                <a:cubicBezTo>
                  <a:pt x="1898269" y="3020571"/>
                  <a:pt x="1890861" y="3045971"/>
                  <a:pt x="1876044" y="3086188"/>
                </a:cubicBezTo>
                <a:cubicBezTo>
                  <a:pt x="1861227" y="3126405"/>
                  <a:pt x="1862286" y="3205780"/>
                  <a:pt x="1831594" y="3238588"/>
                </a:cubicBezTo>
                <a:cubicBezTo>
                  <a:pt x="1800902" y="3271396"/>
                  <a:pt x="1742694" y="3272455"/>
                  <a:pt x="1691894" y="3283038"/>
                </a:cubicBezTo>
                <a:cubicBezTo>
                  <a:pt x="1641094" y="3293621"/>
                  <a:pt x="1567011" y="3301030"/>
                  <a:pt x="1526794" y="3302088"/>
                </a:cubicBezTo>
                <a:cubicBezTo>
                  <a:pt x="1486577" y="3303146"/>
                  <a:pt x="1499277" y="3298913"/>
                  <a:pt x="1469644" y="3289388"/>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1950803" y="4382177"/>
            <a:ext cx="2544952" cy="567703"/>
            <a:chOff x="3709100" y="4945611"/>
            <a:chExt cx="2544952" cy="567703"/>
          </a:xfrm>
        </p:grpSpPr>
        <p:sp>
          <p:nvSpPr>
            <p:cNvPr id="17" name="Right Arrow 16"/>
            <p:cNvSpPr/>
            <p:nvPr/>
          </p:nvSpPr>
          <p:spPr>
            <a:xfrm rot="20848743">
              <a:off x="5060899" y="5007655"/>
              <a:ext cx="1193153" cy="296194"/>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709100" y="4945611"/>
              <a:ext cx="1997102" cy="56770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Bozeman Creek Watershed</a:t>
              </a:r>
            </a:p>
          </p:txBody>
        </p:sp>
      </p:grpSp>
      <p:pic>
        <p:nvPicPr>
          <p:cNvPr id="47" name="Picture 46"/>
          <p:cNvPicPr>
            <a:picLocks noChangeAspect="1"/>
          </p:cNvPicPr>
          <p:nvPr/>
        </p:nvPicPr>
        <p:blipFill>
          <a:blip r:embed="rId4"/>
          <a:stretch>
            <a:fillRect/>
          </a:stretch>
        </p:blipFill>
        <p:spPr>
          <a:xfrm>
            <a:off x="4847546" y="5024439"/>
            <a:ext cx="807104" cy="593891"/>
          </a:xfrm>
          <a:prstGeom prst="rect">
            <a:avLst/>
          </a:prstGeom>
        </p:spPr>
      </p:pic>
      <p:grpSp>
        <p:nvGrpSpPr>
          <p:cNvPr id="23" name="Group 22"/>
          <p:cNvGrpSpPr/>
          <p:nvPr/>
        </p:nvGrpSpPr>
        <p:grpSpPr>
          <a:xfrm>
            <a:off x="4497127" y="2026047"/>
            <a:ext cx="326727" cy="707133"/>
            <a:chOff x="3663367" y="5198148"/>
            <a:chExt cx="326727" cy="707133"/>
          </a:xfrm>
        </p:grpSpPr>
        <p:sp>
          <p:nvSpPr>
            <p:cNvPr id="24" name="Right Arrow 23"/>
            <p:cNvSpPr/>
            <p:nvPr/>
          </p:nvSpPr>
          <p:spPr>
            <a:xfrm rot="5400000">
              <a:off x="3600117" y="5530571"/>
              <a:ext cx="453226" cy="296194"/>
            </a:xfrm>
            <a:prstGeom prst="rightArrow">
              <a:avLst/>
            </a:prstGeom>
            <a:solidFill>
              <a:srgbClr val="00B0F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663367" y="5198148"/>
              <a:ext cx="326727" cy="341562"/>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P</a:t>
              </a:r>
              <a:endParaRPr lang="en-US" i="1" baseline="-25000" dirty="0">
                <a:solidFill>
                  <a:schemeClr val="tx1"/>
                </a:solidFill>
              </a:endParaRPr>
            </a:p>
          </p:txBody>
        </p:sp>
      </p:grpSp>
      <p:grpSp>
        <p:nvGrpSpPr>
          <p:cNvPr id="19" name="Group 18"/>
          <p:cNvGrpSpPr/>
          <p:nvPr/>
        </p:nvGrpSpPr>
        <p:grpSpPr>
          <a:xfrm>
            <a:off x="4882462" y="2077245"/>
            <a:ext cx="428678" cy="735478"/>
            <a:chOff x="3358462" y="2077245"/>
            <a:chExt cx="428678" cy="735478"/>
          </a:xfrm>
        </p:grpSpPr>
        <p:sp>
          <p:nvSpPr>
            <p:cNvPr id="26" name="Right Arrow 25"/>
            <p:cNvSpPr/>
            <p:nvPr/>
          </p:nvSpPr>
          <p:spPr>
            <a:xfrm rot="16200000">
              <a:off x="3327635" y="2155761"/>
              <a:ext cx="453226" cy="296194"/>
            </a:xfrm>
            <a:prstGeom prst="rightArrow">
              <a:avLst/>
            </a:prstGeom>
            <a:solidFill>
              <a:srgbClr val="00B0F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358462" y="2471161"/>
              <a:ext cx="428678" cy="341562"/>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ET</a:t>
              </a:r>
              <a:endParaRPr lang="en-US" i="1" baseline="-25000" dirty="0">
                <a:solidFill>
                  <a:schemeClr val="tx1"/>
                </a:solidFill>
              </a:endParaRPr>
            </a:p>
          </p:txBody>
        </p:sp>
      </p:grpSp>
      <mc:AlternateContent xmlns:mc="http://schemas.openxmlformats.org/markup-compatibility/2006" xmlns:a14="http://schemas.microsoft.com/office/drawing/2010/main">
        <mc:Choice Requires="a14">
          <p:sp>
            <p:nvSpPr>
              <p:cNvPr id="28" name="Rectangle 27"/>
              <p:cNvSpPr/>
              <p:nvPr/>
            </p:nvSpPr>
            <p:spPr>
              <a:xfrm>
                <a:off x="4797667" y="3596515"/>
                <a:ext cx="428678" cy="341562"/>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i="1" dirty="0">
                        <a:solidFill>
                          <a:schemeClr val="tx1"/>
                        </a:solidFill>
                        <a:latin typeface="Cambria Math" panose="02040503050406030204" pitchFamily="18" charset="0"/>
                        <a:ea typeface="Cambria Math" panose="02040503050406030204" pitchFamily="18" charset="0"/>
                      </a:rPr>
                      <m:t>∆</m:t>
                    </m:r>
                  </m:oMath>
                </a14:m>
                <a:r>
                  <a:rPr lang="en-US" i="1" dirty="0">
                    <a:solidFill>
                      <a:schemeClr val="tx1"/>
                    </a:solidFill>
                  </a:rPr>
                  <a:t>S</a:t>
                </a:r>
                <a:endParaRPr lang="en-US" i="1" baseline="-25000" dirty="0">
                  <a:solidFill>
                    <a:schemeClr val="tx1"/>
                  </a:solidFill>
                </a:endParaRPr>
              </a:p>
            </p:txBody>
          </p:sp>
        </mc:Choice>
        <mc:Fallback xmlns="">
          <p:sp>
            <p:nvSpPr>
              <p:cNvPr id="28" name="Rectangle 27"/>
              <p:cNvSpPr>
                <a:spLocks noRot="1" noChangeAspect="1" noMove="1" noResize="1" noEditPoints="1" noAdjustHandles="1" noChangeArrowheads="1" noChangeShapeType="1" noTextEdit="1"/>
              </p:cNvSpPr>
              <p:nvPr/>
            </p:nvSpPr>
            <p:spPr>
              <a:xfrm>
                <a:off x="4797667" y="3596515"/>
                <a:ext cx="428678" cy="341562"/>
              </a:xfrm>
              <a:prstGeom prst="rect">
                <a:avLst/>
              </a:prstGeom>
              <a:blipFill rotWithShape="0">
                <a:blip r:embed="rId5"/>
                <a:stretch>
                  <a:fillRect t="-12069" r="-9722" b="-29310"/>
                </a:stretch>
              </a:blipFill>
              <a:ln>
                <a:solidFill>
                  <a:srgbClr val="FFFF00"/>
                </a:solidFill>
              </a:ln>
            </p:spPr>
            <p:txBody>
              <a:bodyPr/>
              <a:lstStyle/>
              <a:p>
                <a:r>
                  <a:rPr lang="en-US">
                    <a:noFill/>
                  </a:rPr>
                  <a:t> </a:t>
                </a:r>
              </a:p>
            </p:txBody>
          </p:sp>
        </mc:Fallback>
      </mc:AlternateContent>
      <p:grpSp>
        <p:nvGrpSpPr>
          <p:cNvPr id="29" name="Group 28"/>
          <p:cNvGrpSpPr/>
          <p:nvPr/>
        </p:nvGrpSpPr>
        <p:grpSpPr>
          <a:xfrm>
            <a:off x="4952176" y="5197612"/>
            <a:ext cx="702475" cy="689395"/>
            <a:chOff x="3583609" y="5215886"/>
            <a:chExt cx="702475" cy="689395"/>
          </a:xfrm>
        </p:grpSpPr>
        <p:sp>
          <p:nvSpPr>
            <p:cNvPr id="30" name="Right Arrow 29"/>
            <p:cNvSpPr/>
            <p:nvPr/>
          </p:nvSpPr>
          <p:spPr>
            <a:xfrm rot="7244398">
              <a:off x="3600117" y="5530571"/>
              <a:ext cx="453226" cy="296194"/>
            </a:xfrm>
            <a:prstGeom prst="rightArrow">
              <a:avLst/>
            </a:prstGeom>
            <a:solidFill>
              <a:srgbClr val="00B0F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583609" y="5215886"/>
              <a:ext cx="702475" cy="341562"/>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Q</a:t>
              </a:r>
              <a:r>
                <a:rPr lang="en-US" i="1" baseline="-25000" dirty="0">
                  <a:solidFill>
                    <a:schemeClr val="tx1"/>
                  </a:solidFill>
                </a:rPr>
                <a:t>OUT</a:t>
              </a:r>
            </a:p>
          </p:txBody>
        </p:sp>
      </p:grpSp>
      <p:sp>
        <p:nvSpPr>
          <p:cNvPr id="2" name="Rectangle 1"/>
          <p:cNvSpPr/>
          <p:nvPr/>
        </p:nvSpPr>
        <p:spPr>
          <a:xfrm>
            <a:off x="1601910" y="1331938"/>
            <a:ext cx="2788919" cy="6902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4" name="Rectangle 33"/>
              <p:cNvSpPr/>
              <p:nvPr/>
            </p:nvSpPr>
            <p:spPr>
              <a:xfrm>
                <a:off x="1735921" y="1493893"/>
                <a:ext cx="760059" cy="341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a:solidFill>
                            <a:schemeClr val="tx1"/>
                          </a:solidFill>
                          <a:latin typeface="Cambria Math" panose="02040503050406030204" pitchFamily="18" charset="0"/>
                          <a:ea typeface="Cambria Math" panose="02040503050406030204" pitchFamily="18" charset="0"/>
                        </a:rPr>
                        <m:t>∆</m:t>
                      </m:r>
                      <m:r>
                        <a:rPr lang="en-US" i="1" dirty="0">
                          <a:solidFill>
                            <a:schemeClr val="tx1"/>
                          </a:solidFill>
                          <a:latin typeface="Cambria Math" panose="02040503050406030204" pitchFamily="18" charset="0"/>
                          <a:ea typeface="Cambria Math" panose="02040503050406030204" pitchFamily="18" charset="0"/>
                        </a:rPr>
                        <m:t>𝑆</m:t>
                      </m:r>
                      <m:r>
                        <a:rPr lang="en-US" i="1" dirty="0">
                          <a:solidFill>
                            <a:schemeClr val="tx1"/>
                          </a:solidFill>
                          <a:latin typeface="Cambria Math" panose="02040503050406030204" pitchFamily="18" charset="0"/>
                          <a:ea typeface="Cambria Math" panose="02040503050406030204" pitchFamily="18" charset="0"/>
                        </a:rPr>
                        <m:t>=</m:t>
                      </m:r>
                    </m:oMath>
                  </m:oMathPara>
                </a14:m>
                <a:endParaRPr lang="en-US" i="1" baseline="-25000" dirty="0">
                  <a:solidFill>
                    <a:schemeClr val="tx1"/>
                  </a:solidFill>
                </a:endParaRPr>
              </a:p>
            </p:txBody>
          </p:sp>
        </mc:Choice>
        <mc:Fallback xmlns="">
          <p:sp>
            <p:nvSpPr>
              <p:cNvPr id="34" name="Rectangle 33"/>
              <p:cNvSpPr>
                <a:spLocks noRot="1" noChangeAspect="1" noMove="1" noResize="1" noEditPoints="1" noAdjustHandles="1" noChangeArrowheads="1" noChangeShapeType="1" noTextEdit="1"/>
              </p:cNvSpPr>
              <p:nvPr/>
            </p:nvSpPr>
            <p:spPr>
              <a:xfrm>
                <a:off x="1735921" y="1493893"/>
                <a:ext cx="760059" cy="341562"/>
              </a:xfrm>
              <a:prstGeom prst="rect">
                <a:avLst/>
              </a:prstGeom>
              <a:blipFill rotWithShape="0">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2154187" y="1493893"/>
                <a:ext cx="760059" cy="341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a:solidFill>
                            <a:schemeClr val="tx1"/>
                          </a:solidFill>
                          <a:latin typeface="Cambria Math" panose="02040503050406030204" pitchFamily="18" charset="0"/>
                          <a:ea typeface="Cambria Math" panose="02040503050406030204" pitchFamily="18" charset="0"/>
                        </a:rPr>
                        <m:t>𝑃</m:t>
                      </m:r>
                    </m:oMath>
                  </m:oMathPara>
                </a14:m>
                <a:endParaRPr lang="en-US" i="1" baseline="-25000" dirty="0">
                  <a:solidFill>
                    <a:schemeClr val="tx1"/>
                  </a:solidFill>
                </a:endParaRPr>
              </a:p>
            </p:txBody>
          </p:sp>
        </mc:Choice>
        <mc:Fallback xmlns="">
          <p:sp>
            <p:nvSpPr>
              <p:cNvPr id="35" name="Rectangle 34"/>
              <p:cNvSpPr>
                <a:spLocks noRot="1" noChangeAspect="1" noMove="1" noResize="1" noEditPoints="1" noAdjustHandles="1" noChangeArrowheads="1" noChangeShapeType="1" noTextEdit="1"/>
              </p:cNvSpPr>
              <p:nvPr/>
            </p:nvSpPr>
            <p:spPr>
              <a:xfrm>
                <a:off x="2154187" y="1493893"/>
                <a:ext cx="760059" cy="341562"/>
              </a:xfrm>
              <a:prstGeom prst="rect">
                <a:avLst/>
              </a:prstGeom>
              <a:blipFill rotWithShape="0">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2434716" y="1493893"/>
                <a:ext cx="1715992" cy="341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a:solidFill>
                            <a:schemeClr val="tx1"/>
                          </a:solidFill>
                          <a:latin typeface="Cambria Math" panose="02040503050406030204" pitchFamily="18" charset="0"/>
                          <a:ea typeface="Cambria Math" panose="02040503050406030204" pitchFamily="18" charset="0"/>
                        </a:rPr>
                        <m:t>−</m:t>
                      </m:r>
                      <m:sSub>
                        <m:sSubPr>
                          <m:ctrlPr>
                            <a:rPr lang="en-US" i="1" dirty="0">
                              <a:solidFill>
                                <a:schemeClr val="tx1"/>
                              </a:solidFill>
                              <a:latin typeface="Cambria Math" panose="02040503050406030204" pitchFamily="18" charset="0"/>
                              <a:ea typeface="Cambria Math" panose="02040503050406030204" pitchFamily="18" charset="0"/>
                            </a:rPr>
                          </m:ctrlPr>
                        </m:sSubPr>
                        <m:e>
                          <m:r>
                            <a:rPr lang="en-US" i="1" dirty="0">
                              <a:solidFill>
                                <a:schemeClr val="tx1"/>
                              </a:solidFill>
                              <a:latin typeface="Cambria Math" panose="02040503050406030204" pitchFamily="18" charset="0"/>
                              <a:ea typeface="Cambria Math" panose="02040503050406030204" pitchFamily="18" charset="0"/>
                            </a:rPr>
                            <m:t>𝑄</m:t>
                          </m:r>
                        </m:e>
                        <m:sub>
                          <m:r>
                            <a:rPr lang="en-US" i="1" dirty="0">
                              <a:solidFill>
                                <a:schemeClr val="tx1"/>
                              </a:solidFill>
                              <a:latin typeface="Cambria Math" panose="02040503050406030204" pitchFamily="18" charset="0"/>
                              <a:ea typeface="Cambria Math" panose="02040503050406030204" pitchFamily="18" charset="0"/>
                            </a:rPr>
                            <m:t>𝑂𝑈𝑇</m:t>
                          </m:r>
                        </m:sub>
                      </m:sSub>
                      <m:r>
                        <a:rPr lang="en-US" i="1" dirty="0">
                          <a:solidFill>
                            <a:schemeClr val="tx1"/>
                          </a:solidFill>
                          <a:latin typeface="Cambria Math" panose="02040503050406030204" pitchFamily="18" charset="0"/>
                          <a:ea typeface="Cambria Math" panose="02040503050406030204" pitchFamily="18" charset="0"/>
                        </a:rPr>
                        <m:t>−</m:t>
                      </m:r>
                      <m:sSub>
                        <m:sSubPr>
                          <m:ctrlPr>
                            <a:rPr lang="en-US" i="1" dirty="0">
                              <a:solidFill>
                                <a:schemeClr val="tx1"/>
                              </a:solidFill>
                              <a:latin typeface="Cambria Math" panose="02040503050406030204" pitchFamily="18" charset="0"/>
                              <a:ea typeface="Cambria Math" panose="02040503050406030204" pitchFamily="18" charset="0"/>
                            </a:rPr>
                          </m:ctrlPr>
                        </m:sSubPr>
                        <m:e>
                          <m:r>
                            <a:rPr lang="en-US" i="1" dirty="0">
                              <a:solidFill>
                                <a:schemeClr val="tx1"/>
                              </a:solidFill>
                              <a:latin typeface="Cambria Math" panose="02040503050406030204" pitchFamily="18" charset="0"/>
                              <a:ea typeface="Cambria Math" panose="02040503050406030204" pitchFamily="18" charset="0"/>
                            </a:rPr>
                            <m:t>𝐸</m:t>
                          </m:r>
                        </m:e>
                        <m:sub>
                          <m:r>
                            <a:rPr lang="en-US" i="1" dirty="0">
                              <a:solidFill>
                                <a:schemeClr val="tx1"/>
                              </a:solidFill>
                              <a:latin typeface="Cambria Math" panose="02040503050406030204" pitchFamily="18" charset="0"/>
                              <a:ea typeface="Cambria Math" panose="02040503050406030204" pitchFamily="18" charset="0"/>
                            </a:rPr>
                            <m:t>𝐸𝑇</m:t>
                          </m:r>
                        </m:sub>
                      </m:sSub>
                    </m:oMath>
                  </m:oMathPara>
                </a14:m>
                <a:endParaRPr lang="en-US" i="1" baseline="-25000" dirty="0">
                  <a:solidFill>
                    <a:schemeClr val="tx1"/>
                  </a:solidFill>
                </a:endParaRPr>
              </a:p>
            </p:txBody>
          </p:sp>
        </mc:Choice>
        <mc:Fallback xmlns="">
          <p:sp>
            <p:nvSpPr>
              <p:cNvPr id="36" name="Rectangle 35"/>
              <p:cNvSpPr>
                <a:spLocks noRot="1" noChangeAspect="1" noMove="1" noResize="1" noEditPoints="1" noAdjustHandles="1" noChangeArrowheads="1" noChangeShapeType="1" noTextEdit="1"/>
              </p:cNvSpPr>
              <p:nvPr/>
            </p:nvSpPr>
            <p:spPr>
              <a:xfrm>
                <a:off x="2434716" y="1493893"/>
                <a:ext cx="1715992" cy="341562"/>
              </a:xfrm>
              <a:prstGeom prst="rect">
                <a:avLst/>
              </a:prstGeom>
              <a:blipFill rotWithShape="0">
                <a:blip r:embed="rId8"/>
                <a:stretch>
                  <a:fillRect b="-17857"/>
                </a:stretch>
              </a:blipFill>
              <a:ln>
                <a:noFill/>
              </a:ln>
            </p:spPr>
            <p:txBody>
              <a:bodyPr/>
              <a:lstStyle/>
              <a:p>
                <a:r>
                  <a:rPr lang="en-US">
                    <a:noFill/>
                  </a:rPr>
                  <a:t> </a:t>
                </a:r>
              </a:p>
            </p:txBody>
          </p:sp>
        </mc:Fallback>
      </mc:AlternateContent>
      <p:grpSp>
        <p:nvGrpSpPr>
          <p:cNvPr id="22" name="Group 21"/>
          <p:cNvGrpSpPr/>
          <p:nvPr/>
        </p:nvGrpSpPr>
        <p:grpSpPr>
          <a:xfrm>
            <a:off x="5641849" y="3550921"/>
            <a:ext cx="2285534" cy="2179095"/>
            <a:chOff x="4117849" y="3550920"/>
            <a:chExt cx="2285534" cy="2179095"/>
          </a:xfrm>
        </p:grpSpPr>
        <p:pic>
          <p:nvPicPr>
            <p:cNvPr id="20" name="Picture 19"/>
            <p:cNvPicPr>
              <a:picLocks noChangeAspect="1"/>
            </p:cNvPicPr>
            <p:nvPr/>
          </p:nvPicPr>
          <p:blipFill rotWithShape="1">
            <a:blip r:embed="rId9"/>
            <a:srcRect t="53729"/>
            <a:stretch/>
          </p:blipFill>
          <p:spPr>
            <a:xfrm>
              <a:off x="4117849" y="3825240"/>
              <a:ext cx="2285534" cy="1904775"/>
            </a:xfrm>
            <a:prstGeom prst="rect">
              <a:avLst/>
            </a:prstGeom>
          </p:spPr>
        </p:pic>
        <p:sp>
          <p:nvSpPr>
            <p:cNvPr id="21" name="Freeform 20"/>
            <p:cNvSpPr/>
            <p:nvPr/>
          </p:nvSpPr>
          <p:spPr>
            <a:xfrm>
              <a:off x="4343400" y="3550920"/>
              <a:ext cx="1203960" cy="259080"/>
            </a:xfrm>
            <a:custGeom>
              <a:avLst/>
              <a:gdLst>
                <a:gd name="connsiteX0" fmla="*/ 1203960 w 1203960"/>
                <a:gd name="connsiteY0" fmla="*/ 259080 h 259080"/>
                <a:gd name="connsiteX1" fmla="*/ 1051560 w 1203960"/>
                <a:gd name="connsiteY1" fmla="*/ 213360 h 259080"/>
                <a:gd name="connsiteX2" fmla="*/ 838200 w 1203960"/>
                <a:gd name="connsiteY2" fmla="*/ 228600 h 259080"/>
                <a:gd name="connsiteX3" fmla="*/ 701040 w 1203960"/>
                <a:gd name="connsiteY3" fmla="*/ 236220 h 259080"/>
                <a:gd name="connsiteX4" fmla="*/ 586740 w 1203960"/>
                <a:gd name="connsiteY4" fmla="*/ 220980 h 259080"/>
                <a:gd name="connsiteX5" fmla="*/ 556260 w 1203960"/>
                <a:gd name="connsiteY5" fmla="*/ 251460 h 259080"/>
                <a:gd name="connsiteX6" fmla="*/ 350520 w 1203960"/>
                <a:gd name="connsiteY6" fmla="*/ 236220 h 259080"/>
                <a:gd name="connsiteX7" fmla="*/ 205740 w 1203960"/>
                <a:gd name="connsiteY7" fmla="*/ 137160 h 259080"/>
                <a:gd name="connsiteX8" fmla="*/ 99060 w 1203960"/>
                <a:gd name="connsiteY8" fmla="*/ 68580 h 259080"/>
                <a:gd name="connsiteX9" fmla="*/ 0 w 1203960"/>
                <a:gd name="connsiteY9" fmla="*/ 0 h 259080"/>
                <a:gd name="connsiteX10" fmla="*/ 0 w 1203960"/>
                <a:gd name="connsiteY10" fmla="*/ 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3960" h="259080">
                  <a:moveTo>
                    <a:pt x="1203960" y="259080"/>
                  </a:moveTo>
                  <a:cubicBezTo>
                    <a:pt x="1158240" y="238760"/>
                    <a:pt x="1112520" y="218440"/>
                    <a:pt x="1051560" y="213360"/>
                  </a:cubicBezTo>
                  <a:cubicBezTo>
                    <a:pt x="990600" y="208280"/>
                    <a:pt x="838200" y="228600"/>
                    <a:pt x="838200" y="228600"/>
                  </a:cubicBezTo>
                  <a:cubicBezTo>
                    <a:pt x="779780" y="232410"/>
                    <a:pt x="742950" y="237490"/>
                    <a:pt x="701040" y="236220"/>
                  </a:cubicBezTo>
                  <a:cubicBezTo>
                    <a:pt x="659130" y="234950"/>
                    <a:pt x="610870" y="218440"/>
                    <a:pt x="586740" y="220980"/>
                  </a:cubicBezTo>
                  <a:cubicBezTo>
                    <a:pt x="562610" y="223520"/>
                    <a:pt x="595630" y="248920"/>
                    <a:pt x="556260" y="251460"/>
                  </a:cubicBezTo>
                  <a:cubicBezTo>
                    <a:pt x="516890" y="254000"/>
                    <a:pt x="408940" y="255270"/>
                    <a:pt x="350520" y="236220"/>
                  </a:cubicBezTo>
                  <a:cubicBezTo>
                    <a:pt x="292100" y="217170"/>
                    <a:pt x="247650" y="165100"/>
                    <a:pt x="205740" y="137160"/>
                  </a:cubicBezTo>
                  <a:cubicBezTo>
                    <a:pt x="163830" y="109220"/>
                    <a:pt x="133350" y="91440"/>
                    <a:pt x="99060" y="68580"/>
                  </a:cubicBezTo>
                  <a:cubicBezTo>
                    <a:pt x="64770" y="45720"/>
                    <a:pt x="0" y="0"/>
                    <a:pt x="0" y="0"/>
                  </a:cubicBezTo>
                  <a:lnTo>
                    <a:pt x="0" y="0"/>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41"/>
          <p:cNvSpPr/>
          <p:nvPr/>
        </p:nvSpPr>
        <p:spPr>
          <a:xfrm>
            <a:off x="7758010" y="5219138"/>
            <a:ext cx="2788919" cy="100959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43" name="Rectangle 42"/>
              <p:cNvSpPr/>
              <p:nvPr/>
            </p:nvSpPr>
            <p:spPr>
              <a:xfrm>
                <a:off x="7892021" y="5381093"/>
                <a:ext cx="760059" cy="341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a:solidFill>
                            <a:schemeClr val="tx1"/>
                          </a:solidFill>
                          <a:latin typeface="Cambria Math" panose="02040503050406030204" pitchFamily="18" charset="0"/>
                          <a:ea typeface="Cambria Math" panose="02040503050406030204" pitchFamily="18" charset="0"/>
                        </a:rPr>
                        <m:t>∆</m:t>
                      </m:r>
                      <m:r>
                        <a:rPr lang="en-US" i="1" dirty="0">
                          <a:solidFill>
                            <a:schemeClr val="tx1"/>
                          </a:solidFill>
                          <a:latin typeface="Cambria Math" panose="02040503050406030204" pitchFamily="18" charset="0"/>
                          <a:ea typeface="Cambria Math" panose="02040503050406030204" pitchFamily="18" charset="0"/>
                        </a:rPr>
                        <m:t>𝑆</m:t>
                      </m:r>
                      <m:r>
                        <a:rPr lang="en-US" i="1" dirty="0">
                          <a:solidFill>
                            <a:schemeClr val="tx1"/>
                          </a:solidFill>
                          <a:latin typeface="Cambria Math" panose="02040503050406030204" pitchFamily="18" charset="0"/>
                          <a:ea typeface="Cambria Math" panose="02040503050406030204" pitchFamily="18" charset="0"/>
                        </a:rPr>
                        <m:t>=</m:t>
                      </m:r>
                    </m:oMath>
                  </m:oMathPara>
                </a14:m>
                <a:endParaRPr lang="en-US" i="1" baseline="-25000" dirty="0">
                  <a:solidFill>
                    <a:schemeClr val="tx1"/>
                  </a:solidFill>
                </a:endParaRPr>
              </a:p>
            </p:txBody>
          </p:sp>
        </mc:Choice>
        <mc:Fallback xmlns="">
          <p:sp>
            <p:nvSpPr>
              <p:cNvPr id="43" name="Rectangle 42"/>
              <p:cNvSpPr>
                <a:spLocks noRot="1" noChangeAspect="1" noMove="1" noResize="1" noEditPoints="1" noAdjustHandles="1" noChangeArrowheads="1" noChangeShapeType="1" noTextEdit="1"/>
              </p:cNvSpPr>
              <p:nvPr/>
            </p:nvSpPr>
            <p:spPr>
              <a:xfrm>
                <a:off x="7892021" y="5381093"/>
                <a:ext cx="760059" cy="341562"/>
              </a:xfrm>
              <a:prstGeom prst="rect">
                <a:avLst/>
              </a:prstGeom>
              <a:blipFill rotWithShape="0">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8310287" y="5381093"/>
                <a:ext cx="775365" cy="341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a:solidFill>
                            <a:schemeClr val="tx1"/>
                          </a:solidFill>
                          <a:latin typeface="Cambria Math" panose="02040503050406030204" pitchFamily="18" charset="0"/>
                          <a:ea typeface="Cambria Math" panose="02040503050406030204" pitchFamily="18" charset="0"/>
                        </a:rPr>
                        <m:t>𝑃</m:t>
                      </m:r>
                    </m:oMath>
                  </m:oMathPara>
                </a14:m>
                <a:endParaRPr lang="en-US" i="1" baseline="-25000" dirty="0">
                  <a:solidFill>
                    <a:schemeClr val="tx1"/>
                  </a:solidFill>
                </a:endParaRPr>
              </a:p>
            </p:txBody>
          </p:sp>
        </mc:Choice>
        <mc:Fallback xmlns="">
          <p:sp>
            <p:nvSpPr>
              <p:cNvPr id="44" name="Rectangle 43"/>
              <p:cNvSpPr>
                <a:spLocks noRot="1" noChangeAspect="1" noMove="1" noResize="1" noEditPoints="1" noAdjustHandles="1" noChangeArrowheads="1" noChangeShapeType="1" noTextEdit="1"/>
              </p:cNvSpPr>
              <p:nvPr/>
            </p:nvSpPr>
            <p:spPr>
              <a:xfrm>
                <a:off x="8310287" y="5381093"/>
                <a:ext cx="775365" cy="341562"/>
              </a:xfrm>
              <a:prstGeom prst="rect">
                <a:avLst/>
              </a:prstGeom>
              <a:blipFill rotWithShape="0">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p:cNvSpPr/>
              <p:nvPr/>
            </p:nvSpPr>
            <p:spPr>
              <a:xfrm>
                <a:off x="7998264" y="5760084"/>
                <a:ext cx="1715992" cy="341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a:solidFill>
                            <a:schemeClr val="tx1"/>
                          </a:solidFill>
                          <a:latin typeface="Cambria Math" panose="02040503050406030204" pitchFamily="18" charset="0"/>
                          <a:ea typeface="Cambria Math" panose="02040503050406030204" pitchFamily="18" charset="0"/>
                        </a:rPr>
                        <m:t>−</m:t>
                      </m:r>
                      <m:sSub>
                        <m:sSubPr>
                          <m:ctrlPr>
                            <a:rPr lang="en-US" i="1" dirty="0">
                              <a:solidFill>
                                <a:schemeClr val="tx1"/>
                              </a:solidFill>
                              <a:latin typeface="Cambria Math" panose="02040503050406030204" pitchFamily="18" charset="0"/>
                              <a:ea typeface="Cambria Math" panose="02040503050406030204" pitchFamily="18" charset="0"/>
                            </a:rPr>
                          </m:ctrlPr>
                        </m:sSubPr>
                        <m:e>
                          <m:r>
                            <a:rPr lang="en-US" i="1" dirty="0">
                              <a:solidFill>
                                <a:schemeClr val="tx1"/>
                              </a:solidFill>
                              <a:latin typeface="Cambria Math" panose="02040503050406030204" pitchFamily="18" charset="0"/>
                              <a:ea typeface="Cambria Math" panose="02040503050406030204" pitchFamily="18" charset="0"/>
                            </a:rPr>
                            <m:t>𝑄</m:t>
                          </m:r>
                        </m:e>
                        <m:sub>
                          <m:r>
                            <a:rPr lang="en-US" i="1" dirty="0">
                              <a:solidFill>
                                <a:schemeClr val="tx1"/>
                              </a:solidFill>
                              <a:latin typeface="Cambria Math" panose="02040503050406030204" pitchFamily="18" charset="0"/>
                              <a:ea typeface="Cambria Math" panose="02040503050406030204" pitchFamily="18" charset="0"/>
                            </a:rPr>
                            <m:t>𝑂𝑈𝑇</m:t>
                          </m:r>
                        </m:sub>
                      </m:sSub>
                      <m:r>
                        <a:rPr lang="en-US" i="1" dirty="0">
                          <a:solidFill>
                            <a:schemeClr val="tx1"/>
                          </a:solidFill>
                          <a:latin typeface="Cambria Math" panose="02040503050406030204" pitchFamily="18" charset="0"/>
                          <a:ea typeface="Cambria Math" panose="02040503050406030204" pitchFamily="18" charset="0"/>
                        </a:rPr>
                        <m:t>−</m:t>
                      </m:r>
                      <m:sSub>
                        <m:sSubPr>
                          <m:ctrlPr>
                            <a:rPr lang="en-US" i="1" dirty="0">
                              <a:solidFill>
                                <a:schemeClr val="tx1"/>
                              </a:solidFill>
                              <a:latin typeface="Cambria Math" panose="02040503050406030204" pitchFamily="18" charset="0"/>
                              <a:ea typeface="Cambria Math" panose="02040503050406030204" pitchFamily="18" charset="0"/>
                            </a:rPr>
                          </m:ctrlPr>
                        </m:sSubPr>
                        <m:e>
                          <m:r>
                            <a:rPr lang="en-US" i="1" dirty="0">
                              <a:solidFill>
                                <a:schemeClr val="tx1"/>
                              </a:solidFill>
                              <a:latin typeface="Cambria Math" panose="02040503050406030204" pitchFamily="18" charset="0"/>
                              <a:ea typeface="Cambria Math" panose="02040503050406030204" pitchFamily="18" charset="0"/>
                            </a:rPr>
                            <m:t>𝐸</m:t>
                          </m:r>
                        </m:e>
                        <m:sub>
                          <m:r>
                            <a:rPr lang="en-US" i="1" dirty="0">
                              <a:solidFill>
                                <a:schemeClr val="tx1"/>
                              </a:solidFill>
                              <a:latin typeface="Cambria Math" panose="02040503050406030204" pitchFamily="18" charset="0"/>
                              <a:ea typeface="Cambria Math" panose="02040503050406030204" pitchFamily="18" charset="0"/>
                            </a:rPr>
                            <m:t>𝐸𝑇</m:t>
                          </m:r>
                        </m:sub>
                      </m:sSub>
                    </m:oMath>
                  </m:oMathPara>
                </a14:m>
                <a:endParaRPr lang="en-US" i="1" baseline="-25000" dirty="0">
                  <a:solidFill>
                    <a:schemeClr val="tx1"/>
                  </a:solidFill>
                </a:endParaRPr>
              </a:p>
            </p:txBody>
          </p:sp>
        </mc:Choice>
        <mc:Fallback xmlns="">
          <p:sp>
            <p:nvSpPr>
              <p:cNvPr id="45" name="Rectangle 44"/>
              <p:cNvSpPr>
                <a:spLocks noRot="1" noChangeAspect="1" noMove="1" noResize="1" noEditPoints="1" noAdjustHandles="1" noChangeArrowheads="1" noChangeShapeType="1" noTextEdit="1"/>
              </p:cNvSpPr>
              <p:nvPr/>
            </p:nvSpPr>
            <p:spPr>
              <a:xfrm>
                <a:off x="7998264" y="5760084"/>
                <a:ext cx="1715992" cy="341562"/>
              </a:xfrm>
              <a:prstGeom prst="rect">
                <a:avLst/>
              </a:prstGeom>
              <a:blipFill rotWithShape="0">
                <a:blip r:embed="rId12"/>
                <a:stretch>
                  <a:fillRect b="-1785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9311356" y="5369911"/>
                <a:ext cx="80695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 </m:t>
                      </m:r>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𝐺</m:t>
                          </m:r>
                        </m:e>
                        <m:sub>
                          <m:r>
                            <a:rPr lang="en-US" i="1" dirty="0">
                              <a:latin typeface="Cambria Math" panose="02040503050406030204" pitchFamily="18" charset="0"/>
                              <a:ea typeface="Cambria Math" panose="02040503050406030204" pitchFamily="18" charset="0"/>
                            </a:rPr>
                            <m:t>𝐼𝑁</m:t>
                          </m:r>
                        </m:sub>
                      </m:sSub>
                    </m:oMath>
                  </m:oMathPara>
                </a14:m>
                <a:endParaRPr lang="en-US" dirty="0"/>
              </a:p>
            </p:txBody>
          </p:sp>
        </mc:Choice>
        <mc:Fallback xmlns="">
          <p:sp>
            <p:nvSpPr>
              <p:cNvPr id="32" name="Rectangle 31"/>
              <p:cNvSpPr>
                <a:spLocks noRot="1" noChangeAspect="1" noMove="1" noResize="1" noEditPoints="1" noAdjustHandles="1" noChangeArrowheads="1" noChangeShapeType="1" noTextEdit="1"/>
              </p:cNvSpPr>
              <p:nvPr/>
            </p:nvSpPr>
            <p:spPr>
              <a:xfrm>
                <a:off x="9311356" y="5369911"/>
                <a:ext cx="806952" cy="369332"/>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51"/>
              <p:cNvSpPr/>
              <p:nvPr/>
            </p:nvSpPr>
            <p:spPr>
              <a:xfrm>
                <a:off x="6485364" y="4728567"/>
                <a:ext cx="428678" cy="341562"/>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1600" i="1" dirty="0">
                        <a:solidFill>
                          <a:schemeClr val="tx1"/>
                        </a:solidFill>
                        <a:latin typeface="Cambria Math" panose="02040503050406030204" pitchFamily="18" charset="0"/>
                        <a:ea typeface="Cambria Math" panose="02040503050406030204" pitchFamily="18" charset="0"/>
                      </a:rPr>
                      <m:t>∆</m:t>
                    </m:r>
                  </m:oMath>
                </a14:m>
                <a:r>
                  <a:rPr lang="en-US" sz="1600" i="1" dirty="0">
                    <a:solidFill>
                      <a:schemeClr val="tx1"/>
                    </a:solidFill>
                  </a:rPr>
                  <a:t>S</a:t>
                </a:r>
                <a:endParaRPr lang="en-US" sz="1600" i="1" baseline="-25000" dirty="0">
                  <a:solidFill>
                    <a:schemeClr val="tx1"/>
                  </a:solidFill>
                </a:endParaRPr>
              </a:p>
            </p:txBody>
          </p:sp>
        </mc:Choice>
        <mc:Fallback xmlns="">
          <p:sp>
            <p:nvSpPr>
              <p:cNvPr id="52" name="Rectangle 51"/>
              <p:cNvSpPr>
                <a:spLocks noRot="1" noChangeAspect="1" noMove="1" noResize="1" noEditPoints="1" noAdjustHandles="1" noChangeArrowheads="1" noChangeShapeType="1" noTextEdit="1"/>
              </p:cNvSpPr>
              <p:nvPr/>
            </p:nvSpPr>
            <p:spPr>
              <a:xfrm>
                <a:off x="6485364" y="4728567"/>
                <a:ext cx="428678" cy="341562"/>
              </a:xfrm>
              <a:prstGeom prst="rect">
                <a:avLst/>
              </a:prstGeom>
              <a:blipFill rotWithShape="0">
                <a:blip r:embed="rId14"/>
                <a:stretch>
                  <a:fillRect t="-3448" r="-1389" b="-18966"/>
                </a:stretch>
              </a:blipFill>
              <a:ln>
                <a:solidFill>
                  <a:srgbClr val="FFFF00"/>
                </a:solidFill>
              </a:ln>
            </p:spPr>
            <p:txBody>
              <a:bodyPr/>
              <a:lstStyle/>
              <a:p>
                <a:r>
                  <a:rPr lang="en-US">
                    <a:noFill/>
                  </a:rPr>
                  <a:t> </a:t>
                </a:r>
              </a:p>
            </p:txBody>
          </p:sp>
        </mc:Fallback>
      </mc:AlternateContent>
      <p:grpSp>
        <p:nvGrpSpPr>
          <p:cNvPr id="53" name="Group 52"/>
          <p:cNvGrpSpPr/>
          <p:nvPr/>
        </p:nvGrpSpPr>
        <p:grpSpPr>
          <a:xfrm>
            <a:off x="6792963" y="3320017"/>
            <a:ext cx="436439" cy="696594"/>
            <a:chOff x="3715691" y="5222157"/>
            <a:chExt cx="436439" cy="696594"/>
          </a:xfrm>
        </p:grpSpPr>
        <p:sp>
          <p:nvSpPr>
            <p:cNvPr id="54" name="Right Arrow 53"/>
            <p:cNvSpPr/>
            <p:nvPr/>
          </p:nvSpPr>
          <p:spPr>
            <a:xfrm rot="7797054">
              <a:off x="3616198" y="5565018"/>
              <a:ext cx="453226" cy="254240"/>
            </a:xfrm>
            <a:prstGeom prst="rightArrow">
              <a:avLst/>
            </a:prstGeom>
            <a:solidFill>
              <a:srgbClr val="00B0F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5" name="Rectangle 54"/>
            <p:cNvSpPr/>
            <p:nvPr/>
          </p:nvSpPr>
          <p:spPr>
            <a:xfrm>
              <a:off x="3825403" y="5222157"/>
              <a:ext cx="326727" cy="341562"/>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tx1"/>
                  </a:solidFill>
                </a:rPr>
                <a:t>P</a:t>
              </a:r>
              <a:endParaRPr lang="en-US" sz="1600" i="1" baseline="-25000" dirty="0">
                <a:solidFill>
                  <a:schemeClr val="tx1"/>
                </a:solidFill>
              </a:endParaRPr>
            </a:p>
          </p:txBody>
        </p:sp>
      </p:grpSp>
      <p:grpSp>
        <p:nvGrpSpPr>
          <p:cNvPr id="63" name="Group 62"/>
          <p:cNvGrpSpPr/>
          <p:nvPr/>
        </p:nvGrpSpPr>
        <p:grpSpPr>
          <a:xfrm>
            <a:off x="6145386" y="3269073"/>
            <a:ext cx="516500" cy="693060"/>
            <a:chOff x="3705530" y="5215886"/>
            <a:chExt cx="516500" cy="693060"/>
          </a:xfrm>
        </p:grpSpPr>
        <p:sp>
          <p:nvSpPr>
            <p:cNvPr id="64" name="Right Arrow 63"/>
            <p:cNvSpPr/>
            <p:nvPr/>
          </p:nvSpPr>
          <p:spPr>
            <a:xfrm rot="5400000">
              <a:off x="3798899" y="5563532"/>
              <a:ext cx="453226" cy="237602"/>
            </a:xfrm>
            <a:prstGeom prst="rightArrow">
              <a:avLst/>
            </a:prstGeom>
            <a:solidFill>
              <a:srgbClr val="00B0F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5" name="Rectangle 64"/>
            <p:cNvSpPr/>
            <p:nvPr/>
          </p:nvSpPr>
          <p:spPr>
            <a:xfrm>
              <a:off x="3705530" y="5215886"/>
              <a:ext cx="516500" cy="341562"/>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tx1"/>
                  </a:solidFill>
                </a:rPr>
                <a:t>Q</a:t>
              </a:r>
              <a:r>
                <a:rPr lang="en-US" sz="1600" i="1" baseline="-25000" dirty="0">
                  <a:solidFill>
                    <a:schemeClr val="tx1"/>
                  </a:solidFill>
                </a:rPr>
                <a:t>IN</a:t>
              </a:r>
            </a:p>
          </p:txBody>
        </p:sp>
      </p:grpSp>
      <mc:AlternateContent xmlns:mc="http://schemas.openxmlformats.org/markup-compatibility/2006" xmlns:a14="http://schemas.microsoft.com/office/drawing/2010/main">
        <mc:Choice Requires="a14">
          <p:sp>
            <p:nvSpPr>
              <p:cNvPr id="37" name="Rectangle 36"/>
              <p:cNvSpPr/>
              <p:nvPr/>
            </p:nvSpPr>
            <p:spPr>
              <a:xfrm>
                <a:off x="8685270" y="5362955"/>
                <a:ext cx="81599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ea typeface="Cambria Math" panose="02040503050406030204" pitchFamily="18" charset="0"/>
                            </a:rPr>
                          </m:ctrlPr>
                        </m:sSubPr>
                        <m:e>
                          <m:r>
                            <a:rPr lang="en-US" b="0" i="1" dirty="0" smtClean="0">
                              <a:latin typeface="Cambria Math" panose="02040503050406030204" pitchFamily="18" charset="0"/>
                              <a:ea typeface="Cambria Math" panose="02040503050406030204" pitchFamily="18" charset="0"/>
                            </a:rPr>
                            <m:t> </m:t>
                          </m:r>
                          <m:r>
                            <a:rPr lang="en-US" i="1" dirty="0">
                              <a:latin typeface="Cambria Math" panose="02040503050406030204" pitchFamily="18" charset="0"/>
                              <a:ea typeface="Cambria Math" panose="02040503050406030204" pitchFamily="18" charset="0"/>
                            </a:rPr>
                            <m:t>𝑄</m:t>
                          </m:r>
                        </m:e>
                        <m:sub>
                          <m:r>
                            <a:rPr lang="en-US" i="1" dirty="0">
                              <a:latin typeface="Cambria Math" panose="02040503050406030204" pitchFamily="18" charset="0"/>
                              <a:ea typeface="Cambria Math" panose="02040503050406030204" pitchFamily="18" charset="0"/>
                            </a:rPr>
                            <m:t>𝐼𝑁</m:t>
                          </m:r>
                        </m:sub>
                      </m:sSub>
                    </m:oMath>
                  </m:oMathPara>
                </a14:m>
                <a:endParaRPr lang="en-US" dirty="0"/>
              </a:p>
            </p:txBody>
          </p:sp>
        </mc:Choice>
        <mc:Fallback xmlns="">
          <p:sp>
            <p:nvSpPr>
              <p:cNvPr id="37" name="Rectangle 36"/>
              <p:cNvSpPr>
                <a:spLocks noRot="1" noChangeAspect="1" noMove="1" noResize="1" noEditPoints="1" noAdjustHandles="1" noChangeArrowheads="1" noChangeShapeType="1" noTextEdit="1"/>
              </p:cNvSpPr>
              <p:nvPr/>
            </p:nvSpPr>
            <p:spPr>
              <a:xfrm>
                <a:off x="8685270" y="5362955"/>
                <a:ext cx="815993" cy="369332"/>
              </a:xfrm>
              <a:prstGeom prst="rect">
                <a:avLst/>
              </a:prstGeom>
              <a:blipFill rotWithShape="0">
                <a:blip r:embed="rId15"/>
                <a:stretch>
                  <a:fillRect b="-10000"/>
                </a:stretch>
              </a:blipFill>
            </p:spPr>
            <p:txBody>
              <a:bodyPr/>
              <a:lstStyle/>
              <a:p>
                <a:r>
                  <a:rPr lang="en-US">
                    <a:noFill/>
                  </a:rPr>
                  <a:t> </a:t>
                </a:r>
              </a:p>
            </p:txBody>
          </p:sp>
        </mc:Fallback>
      </mc:AlternateContent>
      <p:grpSp>
        <p:nvGrpSpPr>
          <p:cNvPr id="73" name="Group 72"/>
          <p:cNvGrpSpPr/>
          <p:nvPr/>
        </p:nvGrpSpPr>
        <p:grpSpPr>
          <a:xfrm>
            <a:off x="6577539" y="5289978"/>
            <a:ext cx="603026" cy="673298"/>
            <a:chOff x="3683058" y="5215886"/>
            <a:chExt cx="603026" cy="673298"/>
          </a:xfrm>
        </p:grpSpPr>
        <p:sp>
          <p:nvSpPr>
            <p:cNvPr id="74" name="Right Arrow 73"/>
            <p:cNvSpPr/>
            <p:nvPr/>
          </p:nvSpPr>
          <p:spPr>
            <a:xfrm rot="7244398">
              <a:off x="3573050" y="5545966"/>
              <a:ext cx="453226" cy="233209"/>
            </a:xfrm>
            <a:prstGeom prst="rightArrow">
              <a:avLst/>
            </a:prstGeom>
            <a:solidFill>
              <a:srgbClr val="00B0F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3723097" y="5215886"/>
              <a:ext cx="562987" cy="341562"/>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tx1"/>
                  </a:solidFill>
                </a:rPr>
                <a:t>Q</a:t>
              </a:r>
              <a:r>
                <a:rPr lang="en-US" sz="1600" i="1" baseline="-25000" dirty="0">
                  <a:solidFill>
                    <a:schemeClr val="tx1"/>
                  </a:solidFill>
                </a:rPr>
                <a:t>OUT</a:t>
              </a:r>
            </a:p>
          </p:txBody>
        </p:sp>
      </p:grpSp>
      <p:grpSp>
        <p:nvGrpSpPr>
          <p:cNvPr id="66" name="Group 65"/>
          <p:cNvGrpSpPr/>
          <p:nvPr/>
        </p:nvGrpSpPr>
        <p:grpSpPr>
          <a:xfrm>
            <a:off x="5447788" y="4250490"/>
            <a:ext cx="640935" cy="362169"/>
            <a:chOff x="3773462" y="5195279"/>
            <a:chExt cx="640935" cy="362169"/>
          </a:xfrm>
        </p:grpSpPr>
        <p:sp>
          <p:nvSpPr>
            <p:cNvPr id="67" name="Right Arrow 66"/>
            <p:cNvSpPr/>
            <p:nvPr/>
          </p:nvSpPr>
          <p:spPr>
            <a:xfrm rot="20671257">
              <a:off x="4100851" y="5195279"/>
              <a:ext cx="313546" cy="238610"/>
            </a:xfrm>
            <a:prstGeom prst="rightArrow">
              <a:avLst>
                <a:gd name="adj1" fmla="val 50000"/>
                <a:gd name="adj2" fmla="val 44622"/>
              </a:avLst>
            </a:prstGeom>
            <a:solidFill>
              <a:srgbClr val="00B0F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8" name="Rectangle 67"/>
            <p:cNvSpPr/>
            <p:nvPr/>
          </p:nvSpPr>
          <p:spPr>
            <a:xfrm>
              <a:off x="3773462" y="5215886"/>
              <a:ext cx="448567" cy="341562"/>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tx1"/>
                  </a:solidFill>
                </a:rPr>
                <a:t>G</a:t>
              </a:r>
              <a:r>
                <a:rPr lang="en-US" sz="1600" i="1" baseline="-25000" dirty="0">
                  <a:solidFill>
                    <a:schemeClr val="tx1"/>
                  </a:solidFill>
                </a:rPr>
                <a:t>IN</a:t>
              </a:r>
            </a:p>
          </p:txBody>
        </p:sp>
      </p:grpSp>
      <p:grpSp>
        <p:nvGrpSpPr>
          <p:cNvPr id="76" name="Group 75"/>
          <p:cNvGrpSpPr/>
          <p:nvPr/>
        </p:nvGrpSpPr>
        <p:grpSpPr>
          <a:xfrm>
            <a:off x="5791557" y="3371628"/>
            <a:ext cx="397757" cy="735478"/>
            <a:chOff x="3351282" y="2077245"/>
            <a:chExt cx="397757" cy="735478"/>
          </a:xfrm>
        </p:grpSpPr>
        <p:sp>
          <p:nvSpPr>
            <p:cNvPr id="77" name="Right Arrow 76"/>
            <p:cNvSpPr/>
            <p:nvPr/>
          </p:nvSpPr>
          <p:spPr>
            <a:xfrm rot="16200000">
              <a:off x="3297231" y="2186165"/>
              <a:ext cx="453226" cy="235385"/>
            </a:xfrm>
            <a:prstGeom prst="rightArrow">
              <a:avLst/>
            </a:prstGeom>
            <a:solidFill>
              <a:srgbClr val="00B0F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3351282" y="2471161"/>
              <a:ext cx="397757" cy="341562"/>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tx1"/>
                  </a:solidFill>
                </a:rPr>
                <a:t>ET</a:t>
              </a:r>
              <a:endParaRPr lang="en-US" sz="1600" i="1" baseline="-25000" dirty="0">
                <a:solidFill>
                  <a:schemeClr val="tx1"/>
                </a:solidFill>
              </a:endParaRPr>
            </a:p>
          </p:txBody>
        </p:sp>
      </p:grpSp>
      <p:sp>
        <p:nvSpPr>
          <p:cNvPr id="59" name="Title 5"/>
          <p:cNvSpPr>
            <a:spLocks noGrp="1"/>
          </p:cNvSpPr>
          <p:nvPr>
            <p:ph type="title"/>
          </p:nvPr>
        </p:nvSpPr>
        <p:spPr>
          <a:xfrm>
            <a:off x="1107347" y="99888"/>
            <a:ext cx="10046428" cy="1325563"/>
          </a:xfrm>
        </p:spPr>
        <p:txBody>
          <a:bodyPr>
            <a:normAutofit/>
          </a:bodyPr>
          <a:lstStyle/>
          <a:p>
            <a:r>
              <a:rPr lang="en-US" sz="4000" dirty="0"/>
              <a:t>Water balance: conservation in a control volume</a:t>
            </a:r>
          </a:p>
        </p:txBody>
      </p:sp>
      <p:sp>
        <p:nvSpPr>
          <p:cNvPr id="58" name="Rectangle 57"/>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24</a:t>
            </a:r>
          </a:p>
        </p:txBody>
      </p:sp>
      <p:grpSp>
        <p:nvGrpSpPr>
          <p:cNvPr id="60" name="Group 59"/>
          <p:cNvGrpSpPr/>
          <p:nvPr/>
        </p:nvGrpSpPr>
        <p:grpSpPr>
          <a:xfrm>
            <a:off x="6434455" y="4080473"/>
            <a:ext cx="903248" cy="341562"/>
            <a:chOff x="3774084" y="5215886"/>
            <a:chExt cx="903248" cy="341562"/>
          </a:xfrm>
        </p:grpSpPr>
        <p:sp>
          <p:nvSpPr>
            <p:cNvPr id="61" name="Right Arrow 60"/>
            <p:cNvSpPr/>
            <p:nvPr/>
          </p:nvSpPr>
          <p:spPr>
            <a:xfrm rot="378618">
              <a:off x="4224106" y="5305441"/>
              <a:ext cx="453226" cy="230449"/>
            </a:xfrm>
            <a:prstGeom prst="rightArrow">
              <a:avLst/>
            </a:prstGeom>
            <a:solidFill>
              <a:srgbClr val="00B0F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2" name="Rectangle 61"/>
            <p:cNvSpPr/>
            <p:nvPr/>
          </p:nvSpPr>
          <p:spPr>
            <a:xfrm>
              <a:off x="3774084" y="5215886"/>
              <a:ext cx="580336" cy="341562"/>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chemeClr val="tx1"/>
                  </a:solidFill>
                </a:rPr>
                <a:t>G</a:t>
              </a:r>
              <a:r>
                <a:rPr lang="en-US" sz="1600" i="1" baseline="-25000" dirty="0">
                  <a:solidFill>
                    <a:schemeClr val="tx1"/>
                  </a:solidFill>
                </a:rPr>
                <a:t>OUT</a:t>
              </a:r>
            </a:p>
          </p:txBody>
        </p:sp>
      </p:grpSp>
      <mc:AlternateContent xmlns:mc="http://schemas.openxmlformats.org/markup-compatibility/2006" xmlns:a14="http://schemas.microsoft.com/office/drawing/2010/main">
        <mc:Choice Requires="a14">
          <p:sp>
            <p:nvSpPr>
              <p:cNvPr id="69" name="Rectangle 68"/>
              <p:cNvSpPr/>
              <p:nvPr/>
            </p:nvSpPr>
            <p:spPr>
              <a:xfrm>
                <a:off x="9445460" y="5746199"/>
                <a:ext cx="90749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𝐺</m:t>
                          </m:r>
                        </m:e>
                        <m:sub>
                          <m:r>
                            <a:rPr lang="en-US" i="1" dirty="0">
                              <a:latin typeface="Cambria Math" panose="02040503050406030204" pitchFamily="18" charset="0"/>
                              <a:ea typeface="Cambria Math" panose="02040503050406030204" pitchFamily="18" charset="0"/>
                            </a:rPr>
                            <m:t>𝑂𝑈𝑇</m:t>
                          </m:r>
                        </m:sub>
                      </m:sSub>
                    </m:oMath>
                  </m:oMathPara>
                </a14:m>
                <a:endParaRPr lang="en-US" dirty="0"/>
              </a:p>
            </p:txBody>
          </p:sp>
        </mc:Choice>
        <mc:Fallback xmlns="">
          <p:sp>
            <p:nvSpPr>
              <p:cNvPr id="69" name="Rectangle 68"/>
              <p:cNvSpPr>
                <a:spLocks noRot="1" noChangeAspect="1" noMove="1" noResize="1" noEditPoints="1" noAdjustHandles="1" noChangeArrowheads="1" noChangeShapeType="1" noTextEdit="1"/>
              </p:cNvSpPr>
              <p:nvPr/>
            </p:nvSpPr>
            <p:spPr>
              <a:xfrm>
                <a:off x="9445460" y="5746199"/>
                <a:ext cx="907493" cy="369332"/>
              </a:xfrm>
              <a:prstGeom prst="rect">
                <a:avLst/>
              </a:prstGeom>
              <a:blipFill rotWithShape="0">
                <a:blip r:embed="rId16"/>
                <a:stretch>
                  <a:fillRect/>
                </a:stretch>
              </a:blipFill>
            </p:spPr>
            <p:txBody>
              <a:bodyPr/>
              <a:lstStyle/>
              <a:p>
                <a:r>
                  <a:rPr lang="en-US">
                    <a:noFill/>
                  </a:rPr>
                  <a:t> </a:t>
                </a:r>
              </a:p>
            </p:txBody>
          </p:sp>
        </mc:Fallback>
      </mc:AlternateContent>
      <p:sp>
        <p:nvSpPr>
          <p:cNvPr id="70" name="Rectangle 69"/>
          <p:cNvSpPr/>
          <p:nvPr/>
        </p:nvSpPr>
        <p:spPr>
          <a:xfrm>
            <a:off x="431207" y="1968252"/>
            <a:ext cx="3225024" cy="1148355"/>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Simplified water balance: specific to fully delineated watersheds and subject to assumptions about groundwater</a:t>
            </a:r>
          </a:p>
        </p:txBody>
      </p:sp>
      <p:sp>
        <p:nvSpPr>
          <p:cNvPr id="71" name="Rectangle 70"/>
          <p:cNvSpPr/>
          <p:nvPr/>
        </p:nvSpPr>
        <p:spPr>
          <a:xfrm>
            <a:off x="9055558" y="4285015"/>
            <a:ext cx="2994095" cy="1052205"/>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Full water balance: </a:t>
            </a:r>
            <a:br>
              <a:rPr lang="en-US" dirty="0">
                <a:solidFill>
                  <a:schemeClr val="tx1"/>
                </a:solidFill>
              </a:rPr>
            </a:br>
            <a:r>
              <a:rPr lang="en-US" dirty="0">
                <a:solidFill>
                  <a:schemeClr val="tx1"/>
                </a:solidFill>
              </a:rPr>
              <a:t>generalized for any control volume on Earth’s surface</a:t>
            </a:r>
          </a:p>
        </p:txBody>
      </p:sp>
    </p:spTree>
    <p:extLst>
      <p:ext uri="{BB962C8B-B14F-4D97-AF65-F5344CB8AC3E}">
        <p14:creationId xmlns:p14="http://schemas.microsoft.com/office/powerpoint/2010/main" val="418627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500"/>
                                        <p:tgtEl>
                                          <p:spTgt spid="7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0" presetClass="entr" presetSubtype="0" fill="hold" nodeType="with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500"/>
                                        <p:tgtEl>
                                          <p:spTgt spid="7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500"/>
                                        <p:tgtEl>
                                          <p:spTgt spid="6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fade">
                                      <p:cBhvr>
                                        <p:cTn id="29" dur="500"/>
                                        <p:tgtEl>
                                          <p:spTgt spid="6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1"/>
                                        </p:tgtEl>
                                        <p:attrNameLst>
                                          <p:attrName>style.visibility</p:attrName>
                                        </p:attrNameLst>
                                      </p:cBhvr>
                                      <p:to>
                                        <p:strVal val="visible"/>
                                      </p:to>
                                    </p:set>
                                    <p:animEffect transition="in" filter="fade">
                                      <p:cBhvr>
                                        <p:cTn id="3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32" grpId="0"/>
      <p:bldP spid="69" grpId="0"/>
      <p:bldP spid="7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balance: rates</a:t>
            </a:r>
          </a:p>
        </p:txBody>
      </p:sp>
      <mc:AlternateContent xmlns:mc="http://schemas.openxmlformats.org/markup-compatibility/2006" xmlns:a14="http://schemas.microsoft.com/office/drawing/2010/main">
        <mc:Choice Requires="a14">
          <p:sp>
            <p:nvSpPr>
              <p:cNvPr id="4" name="Rectangle 3"/>
              <p:cNvSpPr/>
              <p:nvPr/>
            </p:nvSpPr>
            <p:spPr>
              <a:xfrm>
                <a:off x="1091171" y="2171700"/>
                <a:ext cx="4900054" cy="1638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3200" i="1" dirty="0">
                          <a:latin typeface="Cambria Math" panose="02040503050406030204" pitchFamily="18" charset="0"/>
                          <a:ea typeface="Cambria Math" panose="02040503050406030204" pitchFamily="18" charset="0"/>
                        </a:rPr>
                        <m:t>+</m:t>
                      </m:r>
                      <m:sSub>
                        <m:sSubPr>
                          <m:ctrlPr>
                            <a:rPr lang="en-US" sz="3200" i="1" dirty="0">
                              <a:latin typeface="Cambria Math" panose="02040503050406030204" pitchFamily="18" charset="0"/>
                              <a:ea typeface="Cambria Math" panose="02040503050406030204" pitchFamily="18" charset="0"/>
                            </a:rPr>
                          </m:ctrlPr>
                        </m:sSubPr>
                        <m:e>
                          <m:r>
                            <a:rPr lang="en-US" sz="3200" i="1" dirty="0">
                              <a:latin typeface="Cambria Math" panose="02040503050406030204" pitchFamily="18" charset="0"/>
                              <a:ea typeface="Cambria Math" panose="02040503050406030204" pitchFamily="18" charset="0"/>
                            </a:rPr>
                            <m:t> </m:t>
                          </m:r>
                          <m:r>
                            <a:rPr lang="en-US" sz="3200" i="1" dirty="0">
                              <a:latin typeface="Cambria Math" panose="02040503050406030204" pitchFamily="18" charset="0"/>
                              <a:ea typeface="Cambria Math" panose="02040503050406030204" pitchFamily="18" charset="0"/>
                            </a:rPr>
                            <m:t>𝑄</m:t>
                          </m:r>
                        </m:e>
                        <m:sub>
                          <m:r>
                            <a:rPr lang="en-US" sz="3200" i="1" dirty="0">
                              <a:latin typeface="Cambria Math" panose="02040503050406030204" pitchFamily="18" charset="0"/>
                              <a:ea typeface="Cambria Math" panose="02040503050406030204" pitchFamily="18" charset="0"/>
                            </a:rPr>
                            <m:t>𝐼𝑁</m:t>
                          </m:r>
                        </m:sub>
                      </m:sSub>
                    </m:oMath>
                  </m:oMathPara>
                </a14:m>
                <a:endParaRPr lang="en-US" sz="2400" i="1" baseline="-25000" dirty="0">
                  <a:solidFill>
                    <a:schemeClr val="tx1"/>
                  </a:solidFill>
                </a:endParaRPr>
              </a:p>
              <a:p>
                <a:pPr algn="ctr"/>
                <a:endParaRPr lang="en-US" sz="2400" i="1" baseline="-25000" dirty="0">
                  <a:solidFill>
                    <a:schemeClr val="tx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1091171" y="2171700"/>
                <a:ext cx="4900054" cy="1638300"/>
              </a:xfrm>
              <a:prstGeom prst="rect">
                <a:avLst/>
              </a:prstGeom>
              <a:blipFill rotWithShape="0">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1810064" y="1710216"/>
                <a:ext cx="438972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𝑆</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𝑃</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𝑄</m:t>
                          </m:r>
                        </m:e>
                        <m:sub>
                          <m:r>
                            <a:rPr lang="en-US" b="0" i="1" smtClean="0">
                              <a:latin typeface="Cambria Math" panose="02040503050406030204" pitchFamily="18" charset="0"/>
                              <a:ea typeface="Cambria Math" panose="02040503050406030204" pitchFamily="18" charset="0"/>
                            </a:rPr>
                            <m:t>𝐼𝑁</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𝐺</m:t>
                          </m:r>
                        </m:e>
                        <m:sub>
                          <m:r>
                            <a:rPr lang="en-US" b="0" i="1" smtClean="0">
                              <a:latin typeface="Cambria Math" panose="02040503050406030204" pitchFamily="18" charset="0"/>
                              <a:ea typeface="Cambria Math" panose="02040503050406030204" pitchFamily="18" charset="0"/>
                            </a:rPr>
                            <m:t>𝐼𝑁</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𝑄</m:t>
                          </m:r>
                        </m:e>
                        <m:sub>
                          <m:r>
                            <a:rPr lang="en-US" b="0" i="1" smtClean="0">
                              <a:latin typeface="Cambria Math" panose="02040503050406030204" pitchFamily="18" charset="0"/>
                              <a:ea typeface="Cambria Math" panose="02040503050406030204" pitchFamily="18" charset="0"/>
                            </a:rPr>
                            <m:t>𝑂𝑈𝑇</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𝐸𝑇</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𝐺</m:t>
                          </m:r>
                        </m:e>
                        <m:sub>
                          <m:r>
                            <a:rPr lang="en-US" b="0" i="1" smtClean="0">
                              <a:latin typeface="Cambria Math" panose="02040503050406030204" pitchFamily="18" charset="0"/>
                              <a:ea typeface="Cambria Math" panose="02040503050406030204" pitchFamily="18" charset="0"/>
                            </a:rPr>
                            <m:t>𝑂𝑈𝑇</m:t>
                          </m:r>
                        </m:sub>
                      </m:sSub>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1810064" y="1710216"/>
                <a:ext cx="4389728" cy="369332"/>
              </a:xfrm>
              <a:prstGeom prst="rect">
                <a:avLst/>
              </a:prstGeom>
              <a:blipFill rotWithShape="0">
                <a:blip r:embed="rId4"/>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6839413" y="1987034"/>
                <a:ext cx="2778966" cy="369332"/>
              </a:xfrm>
              <a:prstGeom prst="rect">
                <a:avLst/>
              </a:prstGeom>
              <a:noFill/>
            </p:spPr>
            <p:txBody>
              <a:bodyPr wrap="none" rtlCol="0">
                <a:spAutoFit/>
              </a:bodyPr>
              <a:lstStyle/>
              <a:p>
                <a:r>
                  <a:rPr lang="en-US" dirty="0"/>
                  <a:t>Average rates over some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oMath>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6839413" y="1987034"/>
                <a:ext cx="2778966" cy="369332"/>
              </a:xfrm>
              <a:prstGeom prst="rect">
                <a:avLst/>
              </a:prstGeom>
              <a:blipFill rotWithShape="0">
                <a:blip r:embed="rId5"/>
                <a:stretch>
                  <a:fillRect l="-1974" t="-9836" b="-24590"/>
                </a:stretch>
              </a:blipFill>
            </p:spPr>
            <p:txBody>
              <a:bodyPr/>
              <a:lstStyle/>
              <a:p>
                <a:r>
                  <a:rPr lang="en-US">
                    <a:noFill/>
                  </a:rPr>
                  <a:t> </a:t>
                </a:r>
              </a:p>
            </p:txBody>
          </p:sp>
        </mc:Fallback>
      </mc:AlternateContent>
      <p:sp>
        <p:nvSpPr>
          <p:cNvPr id="12" name="TextBox 11"/>
          <p:cNvSpPr txBox="1"/>
          <p:nvPr/>
        </p:nvSpPr>
        <p:spPr>
          <a:xfrm>
            <a:off x="1609994" y="2929416"/>
            <a:ext cx="184731" cy="369332"/>
          </a:xfrm>
          <a:prstGeom prst="rect">
            <a:avLst/>
          </a:prstGeom>
          <a:noFill/>
        </p:spPr>
        <p:txBody>
          <a:bodyPr wrap="none" rtlCol="0">
            <a:spAutoFit/>
          </a:bodyPr>
          <a:lstStyle/>
          <a:p>
            <a:endParaRPr lang="en-US" dirty="0"/>
          </a:p>
        </p:txBody>
      </p:sp>
      <mc:AlternateContent xmlns:mc="http://schemas.openxmlformats.org/markup-compatibility/2006" xmlns:a14="http://schemas.microsoft.com/office/drawing/2010/main">
        <mc:Choice Requires="a14">
          <p:sp>
            <p:nvSpPr>
              <p:cNvPr id="13" name="Rectangle 12"/>
              <p:cNvSpPr/>
              <p:nvPr/>
            </p:nvSpPr>
            <p:spPr>
              <a:xfrm>
                <a:off x="1702359" y="2929122"/>
                <a:ext cx="4882747"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𝑆</m:t>
                          </m:r>
                        </m:num>
                        <m:den>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den>
                      </m:f>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ea typeface="Cambria Math" panose="02040503050406030204" pitchFamily="18" charset="0"/>
                            </a:rPr>
                            <m:t>𝑃</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𝑄</m:t>
                              </m:r>
                            </m:e>
                            <m:sub>
                              <m:r>
                                <a:rPr lang="en-US" i="1">
                                  <a:latin typeface="Cambria Math" panose="02040503050406030204" pitchFamily="18" charset="0"/>
                                  <a:ea typeface="Cambria Math" panose="02040503050406030204" pitchFamily="18" charset="0"/>
                                </a:rPr>
                                <m:t>𝐼𝑁</m:t>
                              </m:r>
                            </m:sub>
                          </m:sSub>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𝐺</m:t>
                              </m:r>
                            </m:e>
                            <m:sub>
                              <m:r>
                                <a:rPr lang="en-US" i="1">
                                  <a:latin typeface="Cambria Math" panose="02040503050406030204" pitchFamily="18" charset="0"/>
                                  <a:ea typeface="Cambria Math" panose="02040503050406030204" pitchFamily="18" charset="0"/>
                                </a:rPr>
                                <m:t>𝐼𝑁</m:t>
                              </m:r>
                            </m:sub>
                          </m:sSub>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𝑄</m:t>
                              </m:r>
                            </m:e>
                            <m:sub>
                              <m:r>
                                <a:rPr lang="en-US" i="1">
                                  <a:latin typeface="Cambria Math" panose="02040503050406030204" pitchFamily="18" charset="0"/>
                                  <a:ea typeface="Cambria Math" panose="02040503050406030204" pitchFamily="18" charset="0"/>
                                </a:rPr>
                                <m:t>𝑂𝑈𝑇</m:t>
                              </m:r>
                            </m:sub>
                          </m:sSub>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𝐸</m:t>
                              </m:r>
                            </m:e>
                            <m:sub>
                              <m:r>
                                <a:rPr lang="en-US" i="1">
                                  <a:latin typeface="Cambria Math" panose="02040503050406030204" pitchFamily="18" charset="0"/>
                                  <a:ea typeface="Cambria Math" panose="02040503050406030204" pitchFamily="18" charset="0"/>
                                </a:rPr>
                                <m:t>𝐸𝑇</m:t>
                              </m:r>
                            </m:sub>
                          </m:sSub>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𝐺</m:t>
                              </m:r>
                            </m:e>
                            <m:sub>
                              <m:r>
                                <a:rPr lang="en-US" i="1">
                                  <a:latin typeface="Cambria Math" panose="02040503050406030204" pitchFamily="18" charset="0"/>
                                  <a:ea typeface="Cambria Math" panose="02040503050406030204" pitchFamily="18" charset="0"/>
                                </a:rPr>
                                <m:t>𝑂𝑈𝑇</m:t>
                              </m:r>
                            </m:sub>
                          </m:sSub>
                        </m:sub>
                      </m:sSub>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1702359" y="2929122"/>
                <a:ext cx="4882747" cy="612732"/>
              </a:xfrm>
              <a:prstGeom prst="rect">
                <a:avLst/>
              </a:prstGeom>
              <a:blipFill rotWithShape="0">
                <a:blip r:embed="rId6"/>
                <a:stretch>
                  <a:fillRect/>
                </a:stretch>
              </a:blipFill>
            </p:spPr>
            <p:txBody>
              <a:bodyPr/>
              <a:lstStyle/>
              <a:p>
                <a:r>
                  <a:rPr lang="en-US">
                    <a:noFill/>
                  </a:rPr>
                  <a:t> </a:t>
                </a:r>
              </a:p>
            </p:txBody>
          </p:sp>
        </mc:Fallback>
      </mc:AlternateContent>
      <p:grpSp>
        <p:nvGrpSpPr>
          <p:cNvPr id="18" name="Group 17"/>
          <p:cNvGrpSpPr/>
          <p:nvPr/>
        </p:nvGrpSpPr>
        <p:grpSpPr>
          <a:xfrm>
            <a:off x="4286250" y="3070959"/>
            <a:ext cx="4070501" cy="1132186"/>
            <a:chOff x="4314825" y="2404209"/>
            <a:chExt cx="4070501" cy="1132186"/>
          </a:xfrm>
        </p:grpSpPr>
        <p:sp>
          <p:nvSpPr>
            <p:cNvPr id="14" name="Rectangle 13"/>
            <p:cNvSpPr/>
            <p:nvPr/>
          </p:nvSpPr>
          <p:spPr>
            <a:xfrm>
              <a:off x="4314825" y="2404209"/>
              <a:ext cx="704850" cy="4711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a:off x="4886325" y="2875398"/>
              <a:ext cx="476250" cy="4535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362575" y="3167063"/>
              <a:ext cx="3022751" cy="369332"/>
            </a:xfrm>
            <a:prstGeom prst="rect">
              <a:avLst/>
            </a:prstGeom>
            <a:noFill/>
          </p:spPr>
          <p:txBody>
            <a:bodyPr wrap="none" rtlCol="0">
              <a:spAutoFit/>
            </a:bodyPr>
            <a:lstStyle/>
            <a:p>
              <a:r>
                <a:rPr lang="en-US" dirty="0"/>
                <a:t>Daily mean, annual mean, etc.</a:t>
              </a:r>
            </a:p>
          </p:txBody>
        </p:sp>
      </p:grpSp>
      <p:sp>
        <p:nvSpPr>
          <p:cNvPr id="19" name="TextBox 18"/>
          <p:cNvSpPr txBox="1"/>
          <p:nvPr/>
        </p:nvSpPr>
        <p:spPr>
          <a:xfrm>
            <a:off x="1609994" y="4368762"/>
            <a:ext cx="6422207" cy="646331"/>
          </a:xfrm>
          <a:prstGeom prst="rect">
            <a:avLst/>
          </a:prstGeom>
          <a:noFill/>
        </p:spPr>
        <p:txBody>
          <a:bodyPr wrap="none" rtlCol="0">
            <a:spAutoFit/>
          </a:bodyPr>
          <a:lstStyle/>
          <a:p>
            <a:r>
              <a:rPr lang="en-US" dirty="0"/>
              <a:t>Will probably be normalized: dimensions [L T</a:t>
            </a:r>
            <a:r>
              <a:rPr lang="en-US" baseline="30000" dirty="0"/>
              <a:t>-1</a:t>
            </a:r>
            <a:r>
              <a:rPr lang="en-US" dirty="0"/>
              <a:t>] rather than [L</a:t>
            </a:r>
            <a:r>
              <a:rPr lang="en-US" baseline="30000" dirty="0"/>
              <a:t>3</a:t>
            </a:r>
            <a:r>
              <a:rPr lang="en-US" dirty="0"/>
              <a:t> T</a:t>
            </a:r>
            <a:r>
              <a:rPr lang="en-US" baseline="30000" dirty="0"/>
              <a:t>-1</a:t>
            </a:r>
            <a:r>
              <a:rPr lang="en-US" dirty="0"/>
              <a:t>] </a:t>
            </a:r>
            <a:br>
              <a:rPr lang="en-US" dirty="0"/>
            </a:br>
            <a:r>
              <a:rPr lang="en-US" dirty="0"/>
              <a:t>	(aids in thinking about partitioning of precipitation flux) </a:t>
            </a:r>
          </a:p>
        </p:txBody>
      </p:sp>
      <p:sp>
        <p:nvSpPr>
          <p:cNvPr id="20" name="TextBox 19"/>
          <p:cNvSpPr txBox="1"/>
          <p:nvPr/>
        </p:nvSpPr>
        <p:spPr>
          <a:xfrm>
            <a:off x="1609994" y="4965168"/>
            <a:ext cx="6013569" cy="369332"/>
          </a:xfrm>
          <a:prstGeom prst="rect">
            <a:avLst/>
          </a:prstGeom>
          <a:noFill/>
        </p:spPr>
        <p:txBody>
          <a:bodyPr wrap="none" rtlCol="0">
            <a:spAutoFit/>
          </a:bodyPr>
          <a:lstStyle/>
          <a:p>
            <a:r>
              <a:rPr lang="en-US" dirty="0"/>
              <a:t>Volumes of liquid water (or equivalent volume of liquid water)</a:t>
            </a:r>
          </a:p>
        </p:txBody>
      </p:sp>
      <p:sp>
        <p:nvSpPr>
          <p:cNvPr id="21" name="TextBox 20"/>
          <p:cNvSpPr txBox="1"/>
          <p:nvPr/>
        </p:nvSpPr>
        <p:spPr>
          <a:xfrm>
            <a:off x="1609994" y="5393793"/>
            <a:ext cx="9428350" cy="369332"/>
          </a:xfrm>
          <a:prstGeom prst="rect">
            <a:avLst/>
          </a:prstGeom>
          <a:noFill/>
        </p:spPr>
        <p:txBody>
          <a:bodyPr wrap="none" rtlCol="0">
            <a:spAutoFit/>
          </a:bodyPr>
          <a:lstStyle/>
          <a:p>
            <a:r>
              <a:rPr lang="en-US" dirty="0"/>
              <a:t>Mass is what is actually conserved, so this assumes variation in density of liquid water is negligible.</a:t>
            </a:r>
          </a:p>
        </p:txBody>
      </p:sp>
      <p:sp>
        <p:nvSpPr>
          <p:cNvPr id="22" name="Rectangle 21"/>
          <p:cNvSpPr/>
          <p:nvPr/>
        </p:nvSpPr>
        <p:spPr>
          <a:xfrm>
            <a:off x="1666585" y="2923506"/>
            <a:ext cx="501740" cy="6805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p:cNvSpPr txBox="1"/>
              <p:nvPr/>
            </p:nvSpPr>
            <p:spPr>
              <a:xfrm>
                <a:off x="1810064" y="2160255"/>
                <a:ext cx="4545732" cy="6127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𝑆</m:t>
                          </m:r>
                        </m:num>
                        <m:den>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den>
                      </m:f>
                      <m:r>
                        <a:rPr lang="en-US" b="0" i="1" smtClean="0">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𝑃</m:t>
                          </m:r>
                        </m:e>
                      </m:acc>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𝑄</m:t>
                              </m:r>
                            </m:e>
                          </m:acc>
                        </m:e>
                        <m:sub>
                          <m:r>
                            <a:rPr lang="en-US" b="0" i="1" smtClean="0">
                              <a:latin typeface="Cambria Math" panose="02040503050406030204" pitchFamily="18" charset="0"/>
                              <a:ea typeface="Cambria Math" panose="02040503050406030204" pitchFamily="18" charset="0"/>
                            </a:rPr>
                            <m:t>𝐼𝑁</m:t>
                          </m:r>
                        </m:sub>
                      </m:sSub>
                      <m:r>
                        <a:rPr lang="en-US" b="0"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𝐺</m:t>
                              </m:r>
                            </m:e>
                          </m:acc>
                        </m:e>
                        <m:sub>
                          <m:r>
                            <a:rPr lang="en-US" b="0" i="1" smtClean="0">
                              <a:latin typeface="Cambria Math" panose="02040503050406030204" pitchFamily="18" charset="0"/>
                              <a:ea typeface="Cambria Math" panose="02040503050406030204" pitchFamily="18" charset="0"/>
                            </a:rPr>
                            <m:t>𝐼𝑁</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𝑄</m:t>
                              </m:r>
                            </m:e>
                          </m:acc>
                        </m:e>
                        <m:sub>
                          <m:r>
                            <a:rPr lang="en-US" i="1">
                              <a:latin typeface="Cambria Math" panose="02040503050406030204" pitchFamily="18" charset="0"/>
                              <a:ea typeface="Cambria Math" panose="02040503050406030204" pitchFamily="18" charset="0"/>
                            </a:rPr>
                            <m:t>𝑂𝑈𝑇</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𝐸</m:t>
                              </m:r>
                            </m:e>
                          </m:acc>
                        </m:e>
                        <m:sub>
                          <m:r>
                            <a:rPr lang="en-US" i="1">
                              <a:latin typeface="Cambria Math" panose="02040503050406030204" pitchFamily="18" charset="0"/>
                              <a:ea typeface="Cambria Math" panose="02040503050406030204" pitchFamily="18" charset="0"/>
                            </a:rPr>
                            <m:t>𝐸𝑇</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𝐺</m:t>
                              </m:r>
                            </m:e>
                          </m:acc>
                        </m:e>
                        <m:sub>
                          <m:r>
                            <a:rPr lang="en-US" i="1">
                              <a:latin typeface="Cambria Math" panose="02040503050406030204" pitchFamily="18" charset="0"/>
                              <a:ea typeface="Cambria Math" panose="02040503050406030204" pitchFamily="18" charset="0"/>
                            </a:rPr>
                            <m:t>𝑂𝑈𝑇</m:t>
                          </m:r>
                        </m:sub>
                      </m:sSub>
                    </m:oMath>
                  </m:oMathPara>
                </a14:m>
                <a:endParaRPr lang="en-US" dirty="0"/>
              </a:p>
            </p:txBody>
          </p:sp>
        </mc:Choice>
        <mc:Fallback xmlns="">
          <p:sp>
            <p:nvSpPr>
              <p:cNvPr id="23" name="TextBox 22"/>
              <p:cNvSpPr txBox="1">
                <a:spLocks noRot="1" noChangeAspect="1" noMove="1" noResize="1" noEditPoints="1" noAdjustHandles="1" noChangeArrowheads="1" noChangeShapeType="1" noTextEdit="1"/>
              </p:cNvSpPr>
              <p:nvPr/>
            </p:nvSpPr>
            <p:spPr>
              <a:xfrm>
                <a:off x="1810064" y="2160255"/>
                <a:ext cx="4545732" cy="612732"/>
              </a:xfrm>
              <a:prstGeom prst="rect">
                <a:avLst/>
              </a:prstGeom>
              <a:blipFill rotWithShape="0">
                <a:blip r:embed="rId7"/>
                <a:stretch>
                  <a:fillRect/>
                </a:stretch>
              </a:blipFill>
            </p:spPr>
            <p:txBody>
              <a:bodyPr/>
              <a:lstStyle/>
              <a:p>
                <a:r>
                  <a:rPr lang="en-US">
                    <a:noFill/>
                  </a:rPr>
                  <a:t> </a:t>
                </a:r>
              </a:p>
            </p:txBody>
          </p:sp>
        </mc:Fallback>
      </mc:AlternateContent>
      <p:sp>
        <p:nvSpPr>
          <p:cNvPr id="24" name="Rectangle 23"/>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25</a:t>
            </a:r>
          </a:p>
        </p:txBody>
      </p:sp>
    </p:spTree>
    <p:extLst>
      <p:ext uri="{BB962C8B-B14F-4D97-AF65-F5344CB8AC3E}">
        <p14:creationId xmlns:p14="http://schemas.microsoft.com/office/powerpoint/2010/main" val="343104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3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nodePh="1">
                                  <p:stCondLst>
                                    <p:cond delay="0"/>
                                  </p:stCondLst>
                                  <p:endCondLst>
                                    <p:cond evt="begin" delay="0">
                                      <p:tn val="10"/>
                                    </p:cond>
                                  </p:end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left)">
                                      <p:cBhvr>
                                        <p:cTn id="12" dur="2000"/>
                                        <p:tgtEl>
                                          <p:spTgt spid="12">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2300"/>
                                        <p:tgtEl>
                                          <p:spTgt spid="1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22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9" grpId="0"/>
      <p:bldP spid="20" grpId="0"/>
      <p:bldP spid="21" grpId="0"/>
      <p:bldP spid="22" grpId="0" animBg="1"/>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balance: consequences of storage</a:t>
            </a:r>
          </a:p>
        </p:txBody>
      </p:sp>
      <p:pic>
        <p:nvPicPr>
          <p:cNvPr id="15" name="Picture 4" descr="Graph of  Discharge, cubic feet per seco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488475"/>
            <a:ext cx="6238875" cy="46253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66823" y="6210300"/>
            <a:ext cx="7296356" cy="369332"/>
          </a:xfrm>
          <a:prstGeom prst="rect">
            <a:avLst/>
          </a:prstGeom>
          <a:noFill/>
        </p:spPr>
        <p:txBody>
          <a:bodyPr wrap="none" rtlCol="0">
            <a:spAutoFit/>
          </a:bodyPr>
          <a:lstStyle/>
          <a:p>
            <a:r>
              <a:rPr lang="en-US" dirty="0"/>
              <a:t>Storage results in output variation that is buffered relative to input variation</a:t>
            </a:r>
          </a:p>
        </p:txBody>
      </p:sp>
      <p:grpSp>
        <p:nvGrpSpPr>
          <p:cNvPr id="26" name="Group 25"/>
          <p:cNvGrpSpPr/>
          <p:nvPr/>
        </p:nvGrpSpPr>
        <p:grpSpPr>
          <a:xfrm>
            <a:off x="3638550" y="2275165"/>
            <a:ext cx="1743075" cy="3039785"/>
            <a:chOff x="3638550" y="2275165"/>
            <a:chExt cx="1743075" cy="3039785"/>
          </a:xfrm>
        </p:grpSpPr>
        <p:cxnSp>
          <p:nvCxnSpPr>
            <p:cNvPr id="6" name="Straight Connector 5"/>
            <p:cNvCxnSpPr/>
            <p:nvPr/>
          </p:nvCxnSpPr>
          <p:spPr>
            <a:xfrm>
              <a:off x="5372100" y="2305050"/>
              <a:ext cx="9525" cy="300990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638550" y="2459831"/>
              <a:ext cx="1733550" cy="1191"/>
            </a:xfrm>
            <a:prstGeom prst="line">
              <a:avLst/>
            </a:prstGeom>
            <a:ln w="38100">
              <a:solidFill>
                <a:srgbClr val="FF0000"/>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121149" y="2275165"/>
              <a:ext cx="768352" cy="369332"/>
            </a:xfrm>
            <a:prstGeom prst="rect">
              <a:avLst/>
            </a:prstGeom>
            <a:solidFill>
              <a:schemeClr val="bg1"/>
            </a:solidFill>
          </p:spPr>
          <p:txBody>
            <a:bodyPr wrap="none" rtlCol="0">
              <a:spAutoFit/>
            </a:bodyPr>
            <a:lstStyle/>
            <a:p>
              <a:r>
                <a:rPr lang="en-US" dirty="0" err="1">
                  <a:solidFill>
                    <a:srgbClr val="FF0000"/>
                  </a:solidFill>
                </a:rPr>
                <a:t>Precip</a:t>
              </a:r>
              <a:endParaRPr lang="en-US" dirty="0">
                <a:solidFill>
                  <a:srgbClr val="FF0000"/>
                </a:solidFill>
              </a:endParaRPr>
            </a:p>
          </p:txBody>
        </p:sp>
      </p:grpSp>
      <p:grpSp>
        <p:nvGrpSpPr>
          <p:cNvPr id="27" name="Group 26"/>
          <p:cNvGrpSpPr/>
          <p:nvPr/>
        </p:nvGrpSpPr>
        <p:grpSpPr>
          <a:xfrm>
            <a:off x="3638550" y="2287780"/>
            <a:ext cx="4675188" cy="3009900"/>
            <a:chOff x="706437" y="2305050"/>
            <a:chExt cx="4675188" cy="3009900"/>
          </a:xfrm>
        </p:grpSpPr>
        <p:cxnSp>
          <p:nvCxnSpPr>
            <p:cNvPr id="28" name="Straight Connector 27"/>
            <p:cNvCxnSpPr/>
            <p:nvPr/>
          </p:nvCxnSpPr>
          <p:spPr>
            <a:xfrm>
              <a:off x="5372100" y="2305050"/>
              <a:ext cx="9525" cy="300990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706437" y="4917281"/>
              <a:ext cx="4675188" cy="14889"/>
            </a:xfrm>
            <a:prstGeom prst="line">
              <a:avLst/>
            </a:prstGeom>
            <a:ln w="38100">
              <a:solidFill>
                <a:srgbClr val="FF0000"/>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526630" y="4732615"/>
              <a:ext cx="1081515" cy="369332"/>
            </a:xfrm>
            <a:prstGeom prst="rect">
              <a:avLst/>
            </a:prstGeom>
            <a:solidFill>
              <a:schemeClr val="bg1"/>
            </a:solidFill>
          </p:spPr>
          <p:txBody>
            <a:bodyPr wrap="none" rtlCol="0">
              <a:spAutoFit/>
            </a:bodyPr>
            <a:lstStyle/>
            <a:p>
              <a:r>
                <a:rPr lang="en-US" dirty="0">
                  <a:solidFill>
                    <a:srgbClr val="FF0000"/>
                  </a:solidFill>
                </a:rPr>
                <a:t>Response</a:t>
              </a:r>
            </a:p>
          </p:txBody>
        </p:sp>
      </p:grpSp>
      <p:sp>
        <p:nvSpPr>
          <p:cNvPr id="33" name="TextBox 32"/>
          <p:cNvSpPr txBox="1"/>
          <p:nvPr/>
        </p:nvSpPr>
        <p:spPr>
          <a:xfrm>
            <a:off x="197866" y="6488668"/>
            <a:ext cx="2062039" cy="369332"/>
          </a:xfrm>
          <a:prstGeom prst="rect">
            <a:avLst/>
          </a:prstGeom>
          <a:noFill/>
        </p:spPr>
        <p:txBody>
          <a:bodyPr wrap="none" rtlCol="0">
            <a:spAutoFit/>
          </a:bodyPr>
          <a:lstStyle/>
          <a:p>
            <a:r>
              <a:rPr lang="en-US" dirty="0"/>
              <a:t>USGS NWIS data set</a:t>
            </a:r>
          </a:p>
        </p:txBody>
      </p:sp>
      <p:sp>
        <p:nvSpPr>
          <p:cNvPr id="14" name="Rectangle 13"/>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26</a:t>
            </a:r>
          </a:p>
        </p:txBody>
      </p:sp>
    </p:spTree>
    <p:extLst>
      <p:ext uri="{BB962C8B-B14F-4D97-AF65-F5344CB8AC3E}">
        <p14:creationId xmlns:p14="http://schemas.microsoft.com/office/powerpoint/2010/main" val="43026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balance: consequences of storage</a:t>
            </a:r>
          </a:p>
        </p:txBody>
      </p:sp>
      <p:pic>
        <p:nvPicPr>
          <p:cNvPr id="13" name="Picture 2" descr="Graph of DAILY Discharge, cubic feet per seco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02" y="1497825"/>
            <a:ext cx="5386103" cy="39931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4"/>
          <a:stretch>
            <a:fillRect/>
          </a:stretch>
        </p:blipFill>
        <p:spPr>
          <a:xfrm>
            <a:off x="5689730" y="1399578"/>
            <a:ext cx="6422739" cy="4290020"/>
          </a:xfrm>
          <a:prstGeom prst="rect">
            <a:avLst/>
          </a:prstGeom>
        </p:spPr>
      </p:pic>
      <p:sp>
        <p:nvSpPr>
          <p:cNvPr id="16" name="TextBox 15"/>
          <p:cNvSpPr txBox="1"/>
          <p:nvPr/>
        </p:nvSpPr>
        <p:spPr>
          <a:xfrm>
            <a:off x="969391" y="6438960"/>
            <a:ext cx="2062039" cy="369332"/>
          </a:xfrm>
          <a:prstGeom prst="rect">
            <a:avLst/>
          </a:prstGeom>
          <a:noFill/>
        </p:spPr>
        <p:txBody>
          <a:bodyPr wrap="none" rtlCol="0">
            <a:spAutoFit/>
          </a:bodyPr>
          <a:lstStyle/>
          <a:p>
            <a:r>
              <a:rPr lang="en-US" dirty="0"/>
              <a:t>USGS NWIS data set</a:t>
            </a:r>
          </a:p>
        </p:txBody>
      </p:sp>
      <p:sp>
        <p:nvSpPr>
          <p:cNvPr id="17" name="TextBox 16"/>
          <p:cNvSpPr txBox="1"/>
          <p:nvPr/>
        </p:nvSpPr>
        <p:spPr>
          <a:xfrm>
            <a:off x="1455166" y="5595633"/>
            <a:ext cx="2580899" cy="369332"/>
          </a:xfrm>
          <a:prstGeom prst="rect">
            <a:avLst/>
          </a:prstGeom>
          <a:noFill/>
        </p:spPr>
        <p:txBody>
          <a:bodyPr wrap="none" rtlCol="0">
            <a:spAutoFit/>
          </a:bodyPr>
          <a:lstStyle/>
          <a:p>
            <a:r>
              <a:rPr lang="en-US" dirty="0"/>
              <a:t>Abundant storage &gt; 1 day</a:t>
            </a:r>
          </a:p>
        </p:txBody>
      </p:sp>
      <p:sp>
        <p:nvSpPr>
          <p:cNvPr id="18" name="TextBox 17"/>
          <p:cNvSpPr txBox="1"/>
          <p:nvPr/>
        </p:nvSpPr>
        <p:spPr>
          <a:xfrm>
            <a:off x="133225" y="5884962"/>
            <a:ext cx="5677836" cy="369332"/>
          </a:xfrm>
          <a:prstGeom prst="rect">
            <a:avLst/>
          </a:prstGeom>
          <a:noFill/>
        </p:spPr>
        <p:txBody>
          <a:bodyPr wrap="none" rtlCol="0">
            <a:spAutoFit/>
          </a:bodyPr>
          <a:lstStyle/>
          <a:p>
            <a:r>
              <a:rPr lang="en-US" dirty="0"/>
              <a:t>Strongly autocorrelated daily averages (strong persistence)</a:t>
            </a:r>
          </a:p>
        </p:txBody>
      </p:sp>
      <p:sp>
        <p:nvSpPr>
          <p:cNvPr id="19" name="TextBox 18"/>
          <p:cNvSpPr txBox="1"/>
          <p:nvPr/>
        </p:nvSpPr>
        <p:spPr>
          <a:xfrm>
            <a:off x="7597145" y="5595633"/>
            <a:ext cx="2501134" cy="369332"/>
          </a:xfrm>
          <a:prstGeom prst="rect">
            <a:avLst/>
          </a:prstGeom>
          <a:noFill/>
        </p:spPr>
        <p:txBody>
          <a:bodyPr wrap="none" rtlCol="0">
            <a:spAutoFit/>
          </a:bodyPr>
          <a:lstStyle/>
          <a:p>
            <a:r>
              <a:rPr lang="en-US" dirty="0"/>
              <a:t>Minimal storage &gt; 1 year</a:t>
            </a:r>
          </a:p>
        </p:txBody>
      </p:sp>
      <p:sp>
        <p:nvSpPr>
          <p:cNvPr id="20" name="TextBox 19"/>
          <p:cNvSpPr txBox="1"/>
          <p:nvPr/>
        </p:nvSpPr>
        <p:spPr>
          <a:xfrm>
            <a:off x="6244594" y="5884962"/>
            <a:ext cx="5690147" cy="369332"/>
          </a:xfrm>
          <a:prstGeom prst="rect">
            <a:avLst/>
          </a:prstGeom>
          <a:noFill/>
        </p:spPr>
        <p:txBody>
          <a:bodyPr wrap="none" rtlCol="0">
            <a:spAutoFit/>
          </a:bodyPr>
          <a:lstStyle/>
          <a:p>
            <a:r>
              <a:rPr lang="en-US" dirty="0"/>
              <a:t>Weakly autocorrelated annual averages (weak persistence)</a:t>
            </a:r>
          </a:p>
        </p:txBody>
      </p:sp>
      <p:sp>
        <p:nvSpPr>
          <p:cNvPr id="10" name="Rectangle 9"/>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27</a:t>
            </a:r>
          </a:p>
        </p:txBody>
      </p:sp>
    </p:spTree>
    <p:extLst>
      <p:ext uri="{BB962C8B-B14F-4D97-AF65-F5344CB8AC3E}">
        <p14:creationId xmlns:p14="http://schemas.microsoft.com/office/powerpoint/2010/main" val="340620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Rectangle 14"/>
              <p:cNvSpPr/>
              <p:nvPr/>
            </p:nvSpPr>
            <p:spPr>
              <a:xfrm>
                <a:off x="1586916" y="1614969"/>
                <a:ext cx="4882747"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ea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𝑆</m:t>
                          </m:r>
                        </m:num>
                        <m:den>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den>
                      </m:f>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ea typeface="Cambria Math" panose="02040503050406030204" pitchFamily="18" charset="0"/>
                            </a:rPr>
                            <m:t>𝑃</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𝑄</m:t>
                              </m:r>
                            </m:e>
                            <m:sub>
                              <m:r>
                                <a:rPr lang="en-US" i="1">
                                  <a:latin typeface="Cambria Math" panose="02040503050406030204" pitchFamily="18" charset="0"/>
                                  <a:ea typeface="Cambria Math" panose="02040503050406030204" pitchFamily="18" charset="0"/>
                                </a:rPr>
                                <m:t>𝐼𝑁</m:t>
                              </m:r>
                            </m:sub>
                          </m:sSub>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𝐺</m:t>
                              </m:r>
                            </m:e>
                            <m:sub>
                              <m:r>
                                <a:rPr lang="en-US" i="1">
                                  <a:latin typeface="Cambria Math" panose="02040503050406030204" pitchFamily="18" charset="0"/>
                                  <a:ea typeface="Cambria Math" panose="02040503050406030204" pitchFamily="18" charset="0"/>
                                </a:rPr>
                                <m:t>𝐼𝑁</m:t>
                              </m:r>
                            </m:sub>
                          </m:sSub>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𝑄</m:t>
                              </m:r>
                            </m:e>
                            <m:sub>
                              <m:r>
                                <a:rPr lang="en-US" i="1">
                                  <a:latin typeface="Cambria Math" panose="02040503050406030204" pitchFamily="18" charset="0"/>
                                  <a:ea typeface="Cambria Math" panose="02040503050406030204" pitchFamily="18" charset="0"/>
                                </a:rPr>
                                <m:t>𝑂𝑈𝑇</m:t>
                              </m:r>
                            </m:sub>
                          </m:sSub>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𝐸</m:t>
                              </m:r>
                            </m:e>
                            <m:sub>
                              <m:r>
                                <a:rPr lang="en-US" i="1">
                                  <a:latin typeface="Cambria Math" panose="02040503050406030204" pitchFamily="18" charset="0"/>
                                  <a:ea typeface="Cambria Math" panose="02040503050406030204" pitchFamily="18" charset="0"/>
                                </a:rPr>
                                <m:t>𝐸𝑇</m:t>
                              </m:r>
                            </m:sub>
                          </m:sSub>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𝐺</m:t>
                              </m:r>
                            </m:e>
                            <m:sub>
                              <m:r>
                                <a:rPr lang="en-US" i="1">
                                  <a:latin typeface="Cambria Math" panose="02040503050406030204" pitchFamily="18" charset="0"/>
                                  <a:ea typeface="Cambria Math" panose="02040503050406030204" pitchFamily="18" charset="0"/>
                                </a:rPr>
                                <m:t>𝑂𝑈𝑇</m:t>
                              </m:r>
                            </m:sub>
                          </m:sSub>
                        </m:sub>
                      </m:sSub>
                    </m:oMath>
                  </m:oMathPara>
                </a14:m>
                <a:endParaRPr lang="en-US" dirty="0"/>
              </a:p>
            </p:txBody>
          </p:sp>
        </mc:Choice>
        <mc:Fallback xmlns="">
          <p:sp>
            <p:nvSpPr>
              <p:cNvPr id="15" name="Rectangle 14"/>
              <p:cNvSpPr>
                <a:spLocks noRot="1" noChangeAspect="1" noMove="1" noResize="1" noEditPoints="1" noAdjustHandles="1" noChangeArrowheads="1" noChangeShapeType="1" noTextEdit="1"/>
              </p:cNvSpPr>
              <p:nvPr/>
            </p:nvSpPr>
            <p:spPr>
              <a:xfrm>
                <a:off x="1586916" y="1614969"/>
                <a:ext cx="4882747" cy="610936"/>
              </a:xfrm>
              <a:prstGeom prst="rect">
                <a:avLst/>
              </a:prstGeom>
              <a:blipFill rotWithShape="0">
                <a:blip r:embed="rId3"/>
                <a:stretch>
                  <a:fillRect/>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a:t>Water balance: simplifications</a:t>
            </a:r>
          </a:p>
        </p:txBody>
      </p:sp>
      <p:grpSp>
        <p:nvGrpSpPr>
          <p:cNvPr id="17" name="Group 16"/>
          <p:cNvGrpSpPr/>
          <p:nvPr/>
        </p:nvGrpSpPr>
        <p:grpSpPr>
          <a:xfrm>
            <a:off x="2634142" y="1690688"/>
            <a:ext cx="6735690" cy="937139"/>
            <a:chOff x="2634142" y="1690688"/>
            <a:chExt cx="6735690" cy="937139"/>
          </a:xfrm>
        </p:grpSpPr>
        <p:cxnSp>
          <p:nvCxnSpPr>
            <p:cNvPr id="5" name="Straight Arrow Connector 4"/>
            <p:cNvCxnSpPr/>
            <p:nvPr/>
          </p:nvCxnSpPr>
          <p:spPr>
            <a:xfrm>
              <a:off x="2759978" y="1690688"/>
              <a:ext cx="486561" cy="6414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634142" y="2258495"/>
              <a:ext cx="6735690" cy="369332"/>
            </a:xfrm>
            <a:prstGeom prst="rect">
              <a:avLst/>
            </a:prstGeom>
            <a:noFill/>
          </p:spPr>
          <p:txBody>
            <a:bodyPr wrap="none" rtlCol="0">
              <a:spAutoFit/>
            </a:bodyPr>
            <a:lstStyle/>
            <a:p>
              <a:r>
                <a:rPr lang="en-US" dirty="0"/>
                <a:t>Control volume is a complete watershed based on surface topography</a:t>
              </a:r>
            </a:p>
          </p:txBody>
        </p:sp>
      </p:grpSp>
      <p:grpSp>
        <p:nvGrpSpPr>
          <p:cNvPr id="18" name="Group 17"/>
          <p:cNvGrpSpPr/>
          <p:nvPr/>
        </p:nvGrpSpPr>
        <p:grpSpPr>
          <a:xfrm>
            <a:off x="2634142" y="2749292"/>
            <a:ext cx="6451831" cy="943796"/>
            <a:chOff x="2634142" y="2749292"/>
            <a:chExt cx="6451831" cy="943796"/>
          </a:xfrm>
        </p:grpSpPr>
        <p:cxnSp>
          <p:nvCxnSpPr>
            <p:cNvPr id="9" name="Straight Arrow Connector 8"/>
            <p:cNvCxnSpPr/>
            <p:nvPr/>
          </p:nvCxnSpPr>
          <p:spPr>
            <a:xfrm>
              <a:off x="2759977" y="2749293"/>
              <a:ext cx="486561" cy="6414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135460" y="2749292"/>
              <a:ext cx="486561" cy="6414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634142" y="3323756"/>
              <a:ext cx="6451831" cy="369332"/>
            </a:xfrm>
            <a:prstGeom prst="rect">
              <a:avLst/>
            </a:prstGeom>
            <a:noFill/>
          </p:spPr>
          <p:txBody>
            <a:bodyPr wrap="none" rtlCol="0">
              <a:spAutoFit/>
            </a:bodyPr>
            <a:lstStyle/>
            <a:p>
              <a:r>
                <a:rPr lang="en-US" dirty="0"/>
                <a:t>Groundwater is negligible relative to time or space scale of interest</a:t>
              </a:r>
            </a:p>
          </p:txBody>
        </p:sp>
      </p:grpSp>
      <p:grpSp>
        <p:nvGrpSpPr>
          <p:cNvPr id="20" name="Group 19"/>
          <p:cNvGrpSpPr/>
          <p:nvPr/>
        </p:nvGrpSpPr>
        <p:grpSpPr>
          <a:xfrm>
            <a:off x="1769203" y="4666536"/>
            <a:ext cx="7575559" cy="912290"/>
            <a:chOff x="1769203" y="4666536"/>
            <a:chExt cx="7575559" cy="912290"/>
          </a:xfrm>
        </p:grpSpPr>
        <p:cxnSp>
          <p:nvCxnSpPr>
            <p:cNvPr id="13" name="Straight Arrow Connector 12"/>
            <p:cNvCxnSpPr/>
            <p:nvPr/>
          </p:nvCxnSpPr>
          <p:spPr>
            <a:xfrm>
              <a:off x="1769203" y="4666536"/>
              <a:ext cx="486561" cy="6414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634142" y="5209494"/>
              <a:ext cx="6710620" cy="369332"/>
            </a:xfrm>
            <a:prstGeom prst="rect">
              <a:avLst/>
            </a:prstGeom>
            <a:noFill/>
          </p:spPr>
          <p:txBody>
            <a:bodyPr wrap="none" rtlCol="0">
              <a:spAutoFit/>
            </a:bodyPr>
            <a:lstStyle/>
            <a:p>
              <a:r>
                <a:rPr lang="en-US" dirty="0"/>
                <a:t>Working with sufficiently long time scales (typically annual or greater)</a:t>
              </a:r>
            </a:p>
          </p:txBody>
        </p:sp>
      </p:grpSp>
      <mc:AlternateContent xmlns:mc="http://schemas.openxmlformats.org/markup-compatibility/2006" xmlns:a14="http://schemas.microsoft.com/office/drawing/2010/main">
        <mc:Choice Requires="a14">
          <p:sp>
            <p:nvSpPr>
              <p:cNvPr id="16" name="Rectangle 15"/>
              <p:cNvSpPr/>
              <p:nvPr/>
            </p:nvSpPr>
            <p:spPr>
              <a:xfrm>
                <a:off x="1631700" y="2652087"/>
                <a:ext cx="4170501"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ea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𝑆</m:t>
                          </m:r>
                        </m:num>
                        <m:den>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den>
                      </m:f>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ea typeface="Cambria Math" panose="02040503050406030204" pitchFamily="18" charset="0"/>
                            </a:rPr>
                            <m:t>𝑃</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𝐺</m:t>
                              </m:r>
                            </m:e>
                            <m:sub>
                              <m:r>
                                <a:rPr lang="en-US" i="1">
                                  <a:latin typeface="Cambria Math" panose="02040503050406030204" pitchFamily="18" charset="0"/>
                                  <a:ea typeface="Cambria Math" panose="02040503050406030204" pitchFamily="18" charset="0"/>
                                </a:rPr>
                                <m:t>𝐼𝑁</m:t>
                              </m:r>
                            </m:sub>
                          </m:sSub>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𝑄</m:t>
                              </m:r>
                            </m:e>
                            <m:sub>
                              <m:r>
                                <a:rPr lang="en-US" i="1">
                                  <a:latin typeface="Cambria Math" panose="02040503050406030204" pitchFamily="18" charset="0"/>
                                  <a:ea typeface="Cambria Math" panose="02040503050406030204" pitchFamily="18" charset="0"/>
                                </a:rPr>
                                <m:t>𝑂𝑈𝑇</m:t>
                              </m:r>
                            </m:sub>
                          </m:sSub>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𝐸</m:t>
                              </m:r>
                            </m:e>
                            <m:sub>
                              <m:r>
                                <a:rPr lang="en-US" i="1">
                                  <a:latin typeface="Cambria Math" panose="02040503050406030204" pitchFamily="18" charset="0"/>
                                  <a:ea typeface="Cambria Math" panose="02040503050406030204" pitchFamily="18" charset="0"/>
                                </a:rPr>
                                <m:t>𝐸𝑇</m:t>
                              </m:r>
                            </m:sub>
                          </m:sSub>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𝐺</m:t>
                              </m:r>
                            </m:e>
                            <m:sub>
                              <m:r>
                                <a:rPr lang="en-US" i="1">
                                  <a:latin typeface="Cambria Math" panose="02040503050406030204" pitchFamily="18" charset="0"/>
                                  <a:ea typeface="Cambria Math" panose="02040503050406030204" pitchFamily="18" charset="0"/>
                                </a:rPr>
                                <m:t>𝑂𝑈𝑇</m:t>
                              </m:r>
                            </m:sub>
                          </m:sSub>
                        </m:sub>
                      </m:sSub>
                    </m:oMath>
                  </m:oMathPara>
                </a14:m>
                <a:endParaRPr lang="en-US" dirty="0"/>
              </a:p>
            </p:txBody>
          </p:sp>
        </mc:Choice>
        <mc:Fallback xmlns="">
          <p:sp>
            <p:nvSpPr>
              <p:cNvPr id="16" name="Rectangle 15"/>
              <p:cNvSpPr>
                <a:spLocks noRot="1" noChangeAspect="1" noMove="1" noResize="1" noEditPoints="1" noAdjustHandles="1" noChangeArrowheads="1" noChangeShapeType="1" noTextEdit="1"/>
              </p:cNvSpPr>
              <p:nvPr/>
            </p:nvSpPr>
            <p:spPr>
              <a:xfrm>
                <a:off x="1631700" y="2652087"/>
                <a:ext cx="4170501" cy="612732"/>
              </a:xfrm>
              <a:prstGeom prst="rect">
                <a:avLst/>
              </a:prstGeom>
              <a:blipFill rotWithShape="0">
                <a:blip r:embed="rId4"/>
                <a:stretch>
                  <a:fillRect/>
                </a:stretch>
              </a:blipFill>
            </p:spPr>
            <p:txBody>
              <a:bodyPr/>
              <a:lstStyle/>
              <a:p>
                <a:r>
                  <a:rPr lang="en-US">
                    <a:noFill/>
                  </a:rPr>
                  <a:t> </a:t>
                </a:r>
              </a:p>
            </p:txBody>
          </p:sp>
        </mc:Fallback>
      </mc:AlternateContent>
      <p:sp>
        <p:nvSpPr>
          <p:cNvPr id="19" name="Rectangle 18"/>
          <p:cNvSpPr/>
          <p:nvPr/>
        </p:nvSpPr>
        <p:spPr>
          <a:xfrm>
            <a:off x="2574021" y="3631887"/>
            <a:ext cx="6096000" cy="923330"/>
          </a:xfrm>
          <a:prstGeom prst="rect">
            <a:avLst/>
          </a:prstGeom>
        </p:spPr>
        <p:txBody>
          <a:bodyPr>
            <a:spAutoFit/>
          </a:bodyPr>
          <a:lstStyle/>
          <a:p>
            <a:pPr lvl="1"/>
            <a:r>
              <a:rPr lang="en-US" dirty="0"/>
              <a:t>Larger watersheds</a:t>
            </a:r>
          </a:p>
          <a:p>
            <a:pPr lvl="1"/>
            <a:r>
              <a:rPr lang="en-US" dirty="0"/>
              <a:t>Interest in peak flows</a:t>
            </a:r>
          </a:p>
          <a:p>
            <a:pPr lvl="1"/>
            <a:r>
              <a:rPr lang="en-US" dirty="0"/>
              <a:t>Gauged to bedrock</a:t>
            </a:r>
          </a:p>
        </p:txBody>
      </p:sp>
      <mc:AlternateContent xmlns:mc="http://schemas.openxmlformats.org/markup-compatibility/2006" xmlns:a14="http://schemas.microsoft.com/office/drawing/2010/main">
        <mc:Choice Requires="a14">
          <p:sp>
            <p:nvSpPr>
              <p:cNvPr id="21" name="Rectangle 20"/>
              <p:cNvSpPr/>
              <p:nvPr/>
            </p:nvSpPr>
            <p:spPr>
              <a:xfrm>
                <a:off x="1715797" y="4596762"/>
                <a:ext cx="2620974"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ea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𝑆</m:t>
                          </m:r>
                        </m:num>
                        <m:den>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den>
                      </m:f>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ea typeface="Cambria Math" panose="02040503050406030204" pitchFamily="18" charset="0"/>
                            </a:rPr>
                            <m:t>𝑃</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𝑄</m:t>
                              </m:r>
                            </m:e>
                            <m:sub>
                              <m:r>
                                <a:rPr lang="en-US" i="1">
                                  <a:latin typeface="Cambria Math" panose="02040503050406030204" pitchFamily="18" charset="0"/>
                                  <a:ea typeface="Cambria Math" panose="02040503050406030204" pitchFamily="18" charset="0"/>
                                </a:rPr>
                                <m:t>𝑂𝑈𝑇</m:t>
                              </m:r>
                            </m:sub>
                          </m:sSub>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𝐸</m:t>
                              </m:r>
                            </m:e>
                            <m:sub>
                              <m:r>
                                <a:rPr lang="en-US" i="1">
                                  <a:latin typeface="Cambria Math" panose="02040503050406030204" pitchFamily="18" charset="0"/>
                                  <a:ea typeface="Cambria Math" panose="02040503050406030204" pitchFamily="18" charset="0"/>
                                </a:rPr>
                                <m:t>𝐸𝑇</m:t>
                              </m:r>
                            </m:sub>
                          </m:sSub>
                        </m:sub>
                      </m:sSub>
                    </m:oMath>
                  </m:oMathPara>
                </a14:m>
                <a:endParaRPr lang="en-US" dirty="0"/>
              </a:p>
            </p:txBody>
          </p:sp>
        </mc:Choice>
        <mc:Fallback xmlns="">
          <p:sp>
            <p:nvSpPr>
              <p:cNvPr id="21" name="Rectangle 20"/>
              <p:cNvSpPr>
                <a:spLocks noRot="1" noChangeAspect="1" noMove="1" noResize="1" noEditPoints="1" noAdjustHandles="1" noChangeArrowheads="1" noChangeShapeType="1" noTextEdit="1"/>
              </p:cNvSpPr>
              <p:nvPr/>
            </p:nvSpPr>
            <p:spPr>
              <a:xfrm>
                <a:off x="1715797" y="4596762"/>
                <a:ext cx="2620974" cy="6127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2634143" y="5586772"/>
                <a:ext cx="8719658" cy="646331"/>
              </a:xfrm>
              <a:prstGeom prst="rect">
                <a:avLst/>
              </a:prstGeom>
            </p:spPr>
            <p:txBody>
              <a:bodyPr wrap="square">
                <a:spAutoFit/>
              </a:bodyPr>
              <a:lstStyle/>
              <a:p>
                <a:r>
                  <a:rPr lang="en-US" dirty="0"/>
                  <a:t>Pick start and end times for </a:t>
                </a:r>
                <a14:m>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oMath>
                </a14:m>
                <a:r>
                  <a:rPr lang="en-US" dirty="0"/>
                  <a:t> that represent a </a:t>
                </a:r>
                <a:r>
                  <a:rPr lang="en-US" b="1" dirty="0"/>
                  <a:t>small difference between the storage at the start and end, relative to the total volume of water passing through the watershed</a:t>
                </a:r>
                <a:r>
                  <a:rPr lang="en-US" dirty="0"/>
                  <a:t> </a:t>
                </a:r>
              </a:p>
            </p:txBody>
          </p:sp>
        </mc:Choice>
        <mc:Fallback xmlns="">
          <p:sp>
            <p:nvSpPr>
              <p:cNvPr id="22" name="Rectangle 21"/>
              <p:cNvSpPr>
                <a:spLocks noRot="1" noChangeAspect="1" noMove="1" noResize="1" noEditPoints="1" noAdjustHandles="1" noChangeArrowheads="1" noChangeShapeType="1" noTextEdit="1"/>
              </p:cNvSpPr>
              <p:nvPr/>
            </p:nvSpPr>
            <p:spPr>
              <a:xfrm>
                <a:off x="2634143" y="5586772"/>
                <a:ext cx="8719658" cy="646331"/>
              </a:xfrm>
              <a:prstGeom prst="rect">
                <a:avLst/>
              </a:prstGeom>
              <a:blipFill>
                <a:blip r:embed="rId6"/>
                <a:stretch>
                  <a:fillRect l="-559" t="-4717" b="-14151"/>
                </a:stretch>
              </a:blipFill>
            </p:spPr>
            <p:txBody>
              <a:bodyPr/>
              <a:lstStyle/>
              <a:p>
                <a:r>
                  <a:rPr lang="en-US">
                    <a:noFill/>
                  </a:rPr>
                  <a:t> </a:t>
                </a:r>
              </a:p>
            </p:txBody>
          </p:sp>
        </mc:Fallback>
      </mc:AlternateContent>
      <p:sp>
        <p:nvSpPr>
          <p:cNvPr id="23" name="Rectangle 22"/>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28</a:t>
            </a:r>
          </a:p>
        </p:txBody>
      </p:sp>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9DAA4F10-11A8-4867-872D-A0500E9E6677}"/>
                  </a:ext>
                </a:extLst>
              </p:cNvPr>
              <p:cNvSpPr/>
              <p:nvPr/>
            </p:nvSpPr>
            <p:spPr>
              <a:xfrm>
                <a:off x="2634143" y="6187691"/>
                <a:ext cx="8719658" cy="369332"/>
              </a:xfrm>
              <a:prstGeom prst="rect">
                <a:avLst/>
              </a:prstGeom>
            </p:spPr>
            <p:txBody>
              <a:bodyPr wrap="square">
                <a:spAutoFit/>
              </a:bodyPr>
              <a:lstStyle/>
              <a:p>
                <a:r>
                  <a:rPr lang="en-US" dirty="0"/>
                  <a:t>The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𝑡</m:t>
                    </m:r>
                  </m:oMath>
                </a14:m>
                <a:r>
                  <a:rPr lang="en-US" dirty="0"/>
                  <a:t> with the smallest difference in </a:t>
                </a:r>
                <a14:m>
                  <m:oMath xmlns:m="http://schemas.openxmlformats.org/officeDocument/2006/math">
                    <m:r>
                      <a:rPr lang="en-US" b="0" i="1" smtClean="0">
                        <a:latin typeface="Cambria Math" panose="02040503050406030204" pitchFamily="18" charset="0"/>
                      </a:rPr>
                      <m:t>𝑆</m:t>
                    </m:r>
                  </m:oMath>
                </a14:m>
                <a:r>
                  <a:rPr lang="en-US" dirty="0"/>
                  <a:t> typically corresponds to the times with smallest </a:t>
                </a:r>
                <a14:m>
                  <m:oMath xmlns:m="http://schemas.openxmlformats.org/officeDocument/2006/math">
                    <m:r>
                      <a:rPr lang="en-US" b="0" i="1" smtClean="0">
                        <a:latin typeface="Cambria Math" panose="02040503050406030204" pitchFamily="18" charset="0"/>
                      </a:rPr>
                      <m:t>𝑆</m:t>
                    </m:r>
                  </m:oMath>
                </a14:m>
                <a:r>
                  <a:rPr lang="en-US" dirty="0"/>
                  <a:t> </a:t>
                </a:r>
              </a:p>
            </p:txBody>
          </p:sp>
        </mc:Choice>
        <mc:Fallback xmlns="">
          <p:sp>
            <p:nvSpPr>
              <p:cNvPr id="24" name="Rectangle 23">
                <a:extLst>
                  <a:ext uri="{FF2B5EF4-FFF2-40B4-BE49-F238E27FC236}">
                    <a16:creationId xmlns:a16="http://schemas.microsoft.com/office/drawing/2014/main" id="{9DAA4F10-11A8-4867-872D-A0500E9E6677}"/>
                  </a:ext>
                </a:extLst>
              </p:cNvPr>
              <p:cNvSpPr>
                <a:spLocks noRot="1" noChangeAspect="1" noMove="1" noResize="1" noEditPoints="1" noAdjustHandles="1" noChangeArrowheads="1" noChangeShapeType="1" noTextEdit="1"/>
              </p:cNvSpPr>
              <p:nvPr/>
            </p:nvSpPr>
            <p:spPr>
              <a:xfrm>
                <a:off x="2634143" y="6187691"/>
                <a:ext cx="8719658" cy="369332"/>
              </a:xfrm>
              <a:prstGeom prst="rect">
                <a:avLst/>
              </a:prstGeom>
              <a:blipFill>
                <a:blip r:embed="rId7"/>
                <a:stretch>
                  <a:fillRect l="-559"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352287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1" grpId="0"/>
      <p:bldP spid="22"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99306"/>
          </a:xfrm>
        </p:spPr>
        <p:txBody>
          <a:bodyPr>
            <a:normAutofit/>
          </a:bodyPr>
          <a:lstStyle/>
          <a:p>
            <a:r>
              <a:rPr lang="en-US" sz="3600" dirty="0"/>
              <a:t>Stream flow measurement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1098936"/>
            <a:ext cx="9144000" cy="5720832"/>
          </a:xfrm>
          <a:prstGeom prst="rect">
            <a:avLst/>
          </a:prstGeom>
        </p:spPr>
      </p:pic>
      <p:grpSp>
        <p:nvGrpSpPr>
          <p:cNvPr id="5" name="Group 4"/>
          <p:cNvGrpSpPr/>
          <p:nvPr/>
        </p:nvGrpSpPr>
        <p:grpSpPr>
          <a:xfrm>
            <a:off x="3164833" y="6130789"/>
            <a:ext cx="1495657" cy="667968"/>
            <a:chOff x="3115672" y="5198148"/>
            <a:chExt cx="1495657" cy="667968"/>
          </a:xfrm>
        </p:grpSpPr>
        <p:sp>
          <p:nvSpPr>
            <p:cNvPr id="25" name="Right Arrow 24"/>
            <p:cNvSpPr/>
            <p:nvPr/>
          </p:nvSpPr>
          <p:spPr>
            <a:xfrm rot="7279286">
              <a:off x="3519164" y="5491406"/>
              <a:ext cx="453226" cy="296194"/>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Rectangle 25"/>
            <p:cNvSpPr/>
            <p:nvPr/>
          </p:nvSpPr>
          <p:spPr>
            <a:xfrm>
              <a:off x="3115672" y="5198148"/>
              <a:ext cx="1495657" cy="34156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solidFill>
                </a:rPr>
                <a:t>Bozeman</a:t>
              </a:r>
            </a:p>
          </p:txBody>
        </p:sp>
      </p:grpSp>
      <p:sp>
        <p:nvSpPr>
          <p:cNvPr id="6" name="Rectangle 5"/>
          <p:cNvSpPr/>
          <p:nvPr/>
        </p:nvSpPr>
        <p:spPr>
          <a:xfrm>
            <a:off x="7565246" y="1271525"/>
            <a:ext cx="1670481" cy="34156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solidFill>
              </a:rPr>
              <a:t>Gallatin Range</a:t>
            </a:r>
          </a:p>
        </p:txBody>
      </p:sp>
      <p:grpSp>
        <p:nvGrpSpPr>
          <p:cNvPr id="7" name="Group 6"/>
          <p:cNvGrpSpPr/>
          <p:nvPr/>
        </p:nvGrpSpPr>
        <p:grpSpPr>
          <a:xfrm>
            <a:off x="7641692" y="2617046"/>
            <a:ext cx="2550058" cy="370736"/>
            <a:chOff x="2229957" y="5208655"/>
            <a:chExt cx="2550058" cy="370736"/>
          </a:xfrm>
        </p:grpSpPr>
        <p:sp>
          <p:nvSpPr>
            <p:cNvPr id="23" name="Right Arrow 22"/>
            <p:cNvSpPr/>
            <p:nvPr/>
          </p:nvSpPr>
          <p:spPr>
            <a:xfrm rot="11892259">
              <a:off x="2229957" y="5208655"/>
              <a:ext cx="1019220" cy="155803"/>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23"/>
            <p:cNvSpPr/>
            <p:nvPr/>
          </p:nvSpPr>
          <p:spPr>
            <a:xfrm>
              <a:off x="3125197" y="5237829"/>
              <a:ext cx="1654818" cy="34156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solidFill>
                </a:rPr>
                <a:t>Mt. Blackmore</a:t>
              </a:r>
            </a:p>
          </p:txBody>
        </p:sp>
      </p:grpSp>
      <p:grpSp>
        <p:nvGrpSpPr>
          <p:cNvPr id="8" name="Group 7"/>
          <p:cNvGrpSpPr/>
          <p:nvPr/>
        </p:nvGrpSpPr>
        <p:grpSpPr>
          <a:xfrm>
            <a:off x="2187222" y="5430288"/>
            <a:ext cx="3003186" cy="567703"/>
            <a:chOff x="3250866" y="4896465"/>
            <a:chExt cx="3003186" cy="567703"/>
          </a:xfrm>
        </p:grpSpPr>
        <p:sp>
          <p:nvSpPr>
            <p:cNvPr id="21" name="Right Arrow 20"/>
            <p:cNvSpPr/>
            <p:nvPr/>
          </p:nvSpPr>
          <p:spPr>
            <a:xfrm rot="20848743">
              <a:off x="5060899" y="5007655"/>
              <a:ext cx="1193153" cy="296194"/>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Rectangle 21"/>
            <p:cNvSpPr/>
            <p:nvPr/>
          </p:nvSpPr>
          <p:spPr>
            <a:xfrm>
              <a:off x="3250866" y="4896465"/>
              <a:ext cx="1997102" cy="56770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solidFill>
                </a:rPr>
                <a:t>Bozeman (Sourdough) Creek</a:t>
              </a:r>
            </a:p>
          </p:txBody>
        </p:sp>
      </p:grpSp>
      <p:sp>
        <p:nvSpPr>
          <p:cNvPr id="9" name="Freeform 8"/>
          <p:cNvSpPr/>
          <p:nvPr/>
        </p:nvSpPr>
        <p:spPr>
          <a:xfrm>
            <a:off x="3731006" y="2260380"/>
            <a:ext cx="2257126" cy="3302246"/>
          </a:xfrm>
          <a:custGeom>
            <a:avLst/>
            <a:gdLst>
              <a:gd name="connsiteX0" fmla="*/ 1469644 w 2257126"/>
              <a:gd name="connsiteY0" fmla="*/ 3289388 h 3302246"/>
              <a:gd name="connsiteX1" fmla="*/ 1348994 w 2257126"/>
              <a:gd name="connsiteY1" fmla="*/ 3244938 h 3302246"/>
              <a:gd name="connsiteX2" fmla="*/ 1177544 w 2257126"/>
              <a:gd name="connsiteY2" fmla="*/ 3111588 h 3302246"/>
              <a:gd name="connsiteX3" fmla="*/ 1114044 w 2257126"/>
              <a:gd name="connsiteY3" fmla="*/ 2990938 h 3302246"/>
              <a:gd name="connsiteX4" fmla="*/ 1114044 w 2257126"/>
              <a:gd name="connsiteY4" fmla="*/ 2813138 h 3302246"/>
              <a:gd name="connsiteX5" fmla="*/ 1075944 w 2257126"/>
              <a:gd name="connsiteY5" fmla="*/ 2641688 h 3302246"/>
              <a:gd name="connsiteX6" fmla="*/ 1133094 w 2257126"/>
              <a:gd name="connsiteY6" fmla="*/ 2540088 h 3302246"/>
              <a:gd name="connsiteX7" fmla="*/ 1126744 w 2257126"/>
              <a:gd name="connsiteY7" fmla="*/ 2451188 h 3302246"/>
              <a:gd name="connsiteX8" fmla="*/ 1025144 w 2257126"/>
              <a:gd name="connsiteY8" fmla="*/ 2432138 h 3302246"/>
              <a:gd name="connsiteX9" fmla="*/ 898144 w 2257126"/>
              <a:gd name="connsiteY9" fmla="*/ 2355938 h 3302246"/>
              <a:gd name="connsiteX10" fmla="*/ 828294 w 2257126"/>
              <a:gd name="connsiteY10" fmla="*/ 2330538 h 3302246"/>
              <a:gd name="connsiteX11" fmla="*/ 790194 w 2257126"/>
              <a:gd name="connsiteY11" fmla="*/ 2222588 h 3302246"/>
              <a:gd name="connsiteX12" fmla="*/ 771144 w 2257126"/>
              <a:gd name="connsiteY12" fmla="*/ 2171788 h 3302246"/>
              <a:gd name="connsiteX13" fmla="*/ 764794 w 2257126"/>
              <a:gd name="connsiteY13" fmla="*/ 2076538 h 3302246"/>
              <a:gd name="connsiteX14" fmla="*/ 694944 w 2257126"/>
              <a:gd name="connsiteY14" fmla="*/ 2000338 h 3302246"/>
              <a:gd name="connsiteX15" fmla="*/ 625094 w 2257126"/>
              <a:gd name="connsiteY15" fmla="*/ 1962238 h 3302246"/>
              <a:gd name="connsiteX16" fmla="*/ 593344 w 2257126"/>
              <a:gd name="connsiteY16" fmla="*/ 1936838 h 3302246"/>
              <a:gd name="connsiteX17" fmla="*/ 529844 w 2257126"/>
              <a:gd name="connsiteY17" fmla="*/ 1917788 h 3302246"/>
              <a:gd name="connsiteX18" fmla="*/ 529844 w 2257126"/>
              <a:gd name="connsiteY18" fmla="*/ 1828888 h 3302246"/>
              <a:gd name="connsiteX19" fmla="*/ 586994 w 2257126"/>
              <a:gd name="connsiteY19" fmla="*/ 1720938 h 3302246"/>
              <a:gd name="connsiteX20" fmla="*/ 618744 w 2257126"/>
              <a:gd name="connsiteY20" fmla="*/ 1632038 h 3302246"/>
              <a:gd name="connsiteX21" fmla="*/ 631444 w 2257126"/>
              <a:gd name="connsiteY21" fmla="*/ 1562188 h 3302246"/>
              <a:gd name="connsiteX22" fmla="*/ 567944 w 2257126"/>
              <a:gd name="connsiteY22" fmla="*/ 1530438 h 3302246"/>
              <a:gd name="connsiteX23" fmla="*/ 536194 w 2257126"/>
              <a:gd name="connsiteY23" fmla="*/ 1447888 h 3302246"/>
              <a:gd name="connsiteX24" fmla="*/ 523494 w 2257126"/>
              <a:gd name="connsiteY24" fmla="*/ 1422488 h 3302246"/>
              <a:gd name="connsiteX25" fmla="*/ 472694 w 2257126"/>
              <a:gd name="connsiteY25" fmla="*/ 1371688 h 3302246"/>
              <a:gd name="connsiteX26" fmla="*/ 371094 w 2257126"/>
              <a:gd name="connsiteY26" fmla="*/ 1378038 h 3302246"/>
              <a:gd name="connsiteX27" fmla="*/ 326644 w 2257126"/>
              <a:gd name="connsiteY27" fmla="*/ 1390738 h 3302246"/>
              <a:gd name="connsiteX28" fmla="*/ 263144 w 2257126"/>
              <a:gd name="connsiteY28" fmla="*/ 1384388 h 3302246"/>
              <a:gd name="connsiteX29" fmla="*/ 148844 w 2257126"/>
              <a:gd name="connsiteY29" fmla="*/ 1358988 h 3302246"/>
              <a:gd name="connsiteX30" fmla="*/ 123444 w 2257126"/>
              <a:gd name="connsiteY30" fmla="*/ 1320888 h 3302246"/>
              <a:gd name="connsiteX31" fmla="*/ 91694 w 2257126"/>
              <a:gd name="connsiteY31" fmla="*/ 1244688 h 3302246"/>
              <a:gd name="connsiteX32" fmla="*/ 2794 w 2257126"/>
              <a:gd name="connsiteY32" fmla="*/ 1187538 h 3302246"/>
              <a:gd name="connsiteX33" fmla="*/ 34544 w 2257126"/>
              <a:gd name="connsiteY33" fmla="*/ 1117688 h 3302246"/>
              <a:gd name="connsiteX34" fmla="*/ 155194 w 2257126"/>
              <a:gd name="connsiteY34" fmla="*/ 971638 h 3302246"/>
              <a:gd name="connsiteX35" fmla="*/ 174244 w 2257126"/>
              <a:gd name="connsiteY35" fmla="*/ 844638 h 3302246"/>
              <a:gd name="connsiteX36" fmla="*/ 231394 w 2257126"/>
              <a:gd name="connsiteY36" fmla="*/ 787488 h 3302246"/>
              <a:gd name="connsiteX37" fmla="*/ 263144 w 2257126"/>
              <a:gd name="connsiteY37" fmla="*/ 673188 h 3302246"/>
              <a:gd name="connsiteX38" fmla="*/ 294894 w 2257126"/>
              <a:gd name="connsiteY38" fmla="*/ 616038 h 3302246"/>
              <a:gd name="connsiteX39" fmla="*/ 402844 w 2257126"/>
              <a:gd name="connsiteY39" fmla="*/ 539838 h 3302246"/>
              <a:gd name="connsiteX40" fmla="*/ 453644 w 2257126"/>
              <a:gd name="connsiteY40" fmla="*/ 476338 h 3302246"/>
              <a:gd name="connsiteX41" fmla="*/ 529844 w 2257126"/>
              <a:gd name="connsiteY41" fmla="*/ 457288 h 3302246"/>
              <a:gd name="connsiteX42" fmla="*/ 752094 w 2257126"/>
              <a:gd name="connsiteY42" fmla="*/ 323938 h 3302246"/>
              <a:gd name="connsiteX43" fmla="*/ 860044 w 2257126"/>
              <a:gd name="connsiteY43" fmla="*/ 273138 h 3302246"/>
              <a:gd name="connsiteX44" fmla="*/ 1082294 w 2257126"/>
              <a:gd name="connsiteY44" fmla="*/ 171538 h 3302246"/>
              <a:gd name="connsiteX45" fmla="*/ 1196594 w 2257126"/>
              <a:gd name="connsiteY45" fmla="*/ 127088 h 3302246"/>
              <a:gd name="connsiteX46" fmla="*/ 1317244 w 2257126"/>
              <a:gd name="connsiteY46" fmla="*/ 88988 h 3302246"/>
              <a:gd name="connsiteX47" fmla="*/ 1507744 w 2257126"/>
              <a:gd name="connsiteY47" fmla="*/ 44538 h 3302246"/>
              <a:gd name="connsiteX48" fmla="*/ 1545844 w 2257126"/>
              <a:gd name="connsiteY48" fmla="*/ 25488 h 3302246"/>
              <a:gd name="connsiteX49" fmla="*/ 1596644 w 2257126"/>
              <a:gd name="connsiteY49" fmla="*/ 44538 h 3302246"/>
              <a:gd name="connsiteX50" fmla="*/ 1685544 w 2257126"/>
              <a:gd name="connsiteY50" fmla="*/ 38188 h 3302246"/>
              <a:gd name="connsiteX51" fmla="*/ 1736344 w 2257126"/>
              <a:gd name="connsiteY51" fmla="*/ 31838 h 3302246"/>
              <a:gd name="connsiteX52" fmla="*/ 1945894 w 2257126"/>
              <a:gd name="connsiteY52" fmla="*/ 88 h 3302246"/>
              <a:gd name="connsiteX53" fmla="*/ 2015744 w 2257126"/>
              <a:gd name="connsiteY53" fmla="*/ 25488 h 3302246"/>
              <a:gd name="connsiteX54" fmla="*/ 2079244 w 2257126"/>
              <a:gd name="connsiteY54" fmla="*/ 108038 h 3302246"/>
              <a:gd name="connsiteX55" fmla="*/ 2085594 w 2257126"/>
              <a:gd name="connsiteY55" fmla="*/ 171538 h 3302246"/>
              <a:gd name="connsiteX56" fmla="*/ 2015744 w 2257126"/>
              <a:gd name="connsiteY56" fmla="*/ 292188 h 3302246"/>
              <a:gd name="connsiteX57" fmla="*/ 1939544 w 2257126"/>
              <a:gd name="connsiteY57" fmla="*/ 362038 h 3302246"/>
              <a:gd name="connsiteX58" fmla="*/ 1907794 w 2257126"/>
              <a:gd name="connsiteY58" fmla="*/ 412838 h 3302246"/>
              <a:gd name="connsiteX59" fmla="*/ 1876044 w 2257126"/>
              <a:gd name="connsiteY59" fmla="*/ 463638 h 3302246"/>
              <a:gd name="connsiteX60" fmla="*/ 1876044 w 2257126"/>
              <a:gd name="connsiteY60" fmla="*/ 463638 h 3302246"/>
              <a:gd name="connsiteX61" fmla="*/ 1799844 w 2257126"/>
              <a:gd name="connsiteY61" fmla="*/ 514438 h 3302246"/>
              <a:gd name="connsiteX62" fmla="*/ 1736344 w 2257126"/>
              <a:gd name="connsiteY62" fmla="*/ 552538 h 3302246"/>
              <a:gd name="connsiteX63" fmla="*/ 1672844 w 2257126"/>
              <a:gd name="connsiteY63" fmla="*/ 622388 h 3302246"/>
              <a:gd name="connsiteX64" fmla="*/ 1628394 w 2257126"/>
              <a:gd name="connsiteY64" fmla="*/ 692238 h 3302246"/>
              <a:gd name="connsiteX65" fmla="*/ 1615694 w 2257126"/>
              <a:gd name="connsiteY65" fmla="*/ 755738 h 3302246"/>
              <a:gd name="connsiteX66" fmla="*/ 1615694 w 2257126"/>
              <a:gd name="connsiteY66" fmla="*/ 755738 h 3302246"/>
              <a:gd name="connsiteX67" fmla="*/ 1634744 w 2257126"/>
              <a:gd name="connsiteY67" fmla="*/ 850988 h 3302246"/>
              <a:gd name="connsiteX68" fmla="*/ 1717294 w 2257126"/>
              <a:gd name="connsiteY68" fmla="*/ 870038 h 3302246"/>
              <a:gd name="connsiteX69" fmla="*/ 1768094 w 2257126"/>
              <a:gd name="connsiteY69" fmla="*/ 914488 h 3302246"/>
              <a:gd name="connsiteX70" fmla="*/ 1793494 w 2257126"/>
              <a:gd name="connsiteY70" fmla="*/ 977988 h 3302246"/>
              <a:gd name="connsiteX71" fmla="*/ 1793494 w 2257126"/>
              <a:gd name="connsiteY71" fmla="*/ 984338 h 3302246"/>
              <a:gd name="connsiteX72" fmla="*/ 1793494 w 2257126"/>
              <a:gd name="connsiteY72" fmla="*/ 1035138 h 3302246"/>
              <a:gd name="connsiteX73" fmla="*/ 1812544 w 2257126"/>
              <a:gd name="connsiteY73" fmla="*/ 1073238 h 3302246"/>
              <a:gd name="connsiteX74" fmla="*/ 1818894 w 2257126"/>
              <a:gd name="connsiteY74" fmla="*/ 1085938 h 3302246"/>
              <a:gd name="connsiteX75" fmla="*/ 1818894 w 2257126"/>
              <a:gd name="connsiteY75" fmla="*/ 1092288 h 3302246"/>
              <a:gd name="connsiteX76" fmla="*/ 1914144 w 2257126"/>
              <a:gd name="connsiteY76" fmla="*/ 1117688 h 3302246"/>
              <a:gd name="connsiteX77" fmla="*/ 2028444 w 2257126"/>
              <a:gd name="connsiteY77" fmla="*/ 1136738 h 3302246"/>
              <a:gd name="connsiteX78" fmla="*/ 2117344 w 2257126"/>
              <a:gd name="connsiteY78" fmla="*/ 1168488 h 3302246"/>
              <a:gd name="connsiteX79" fmla="*/ 2123694 w 2257126"/>
              <a:gd name="connsiteY79" fmla="*/ 1238338 h 3302246"/>
              <a:gd name="connsiteX80" fmla="*/ 2028444 w 2257126"/>
              <a:gd name="connsiteY80" fmla="*/ 1314538 h 3302246"/>
              <a:gd name="connsiteX81" fmla="*/ 1996694 w 2257126"/>
              <a:gd name="connsiteY81" fmla="*/ 1397088 h 3302246"/>
              <a:gd name="connsiteX82" fmla="*/ 1971294 w 2257126"/>
              <a:gd name="connsiteY82" fmla="*/ 1492338 h 3302246"/>
              <a:gd name="connsiteX83" fmla="*/ 1958594 w 2257126"/>
              <a:gd name="connsiteY83" fmla="*/ 1568538 h 3302246"/>
              <a:gd name="connsiteX84" fmla="*/ 1958594 w 2257126"/>
              <a:gd name="connsiteY84" fmla="*/ 1612988 h 3302246"/>
              <a:gd name="connsiteX85" fmla="*/ 1914144 w 2257126"/>
              <a:gd name="connsiteY85" fmla="*/ 1651088 h 3302246"/>
              <a:gd name="connsiteX86" fmla="*/ 1907794 w 2257126"/>
              <a:gd name="connsiteY86" fmla="*/ 1720938 h 3302246"/>
              <a:gd name="connsiteX87" fmla="*/ 1920494 w 2257126"/>
              <a:gd name="connsiteY87" fmla="*/ 1771738 h 3302246"/>
              <a:gd name="connsiteX88" fmla="*/ 1920494 w 2257126"/>
              <a:gd name="connsiteY88" fmla="*/ 1771738 h 3302246"/>
              <a:gd name="connsiteX89" fmla="*/ 1990344 w 2257126"/>
              <a:gd name="connsiteY89" fmla="*/ 1822538 h 3302246"/>
              <a:gd name="connsiteX90" fmla="*/ 2022094 w 2257126"/>
              <a:gd name="connsiteY90" fmla="*/ 1828888 h 3302246"/>
              <a:gd name="connsiteX91" fmla="*/ 2104644 w 2257126"/>
              <a:gd name="connsiteY91" fmla="*/ 1873338 h 3302246"/>
              <a:gd name="connsiteX92" fmla="*/ 2136394 w 2257126"/>
              <a:gd name="connsiteY92" fmla="*/ 1936838 h 3302246"/>
              <a:gd name="connsiteX93" fmla="*/ 2149094 w 2257126"/>
              <a:gd name="connsiteY93" fmla="*/ 2006688 h 3302246"/>
              <a:gd name="connsiteX94" fmla="*/ 2161794 w 2257126"/>
              <a:gd name="connsiteY94" fmla="*/ 2070188 h 3302246"/>
              <a:gd name="connsiteX95" fmla="*/ 2218944 w 2257126"/>
              <a:gd name="connsiteY95" fmla="*/ 2152738 h 3302246"/>
              <a:gd name="connsiteX96" fmla="*/ 2218944 w 2257126"/>
              <a:gd name="connsiteY96" fmla="*/ 2197188 h 3302246"/>
              <a:gd name="connsiteX97" fmla="*/ 2168144 w 2257126"/>
              <a:gd name="connsiteY97" fmla="*/ 2228938 h 3302246"/>
              <a:gd name="connsiteX98" fmla="*/ 2117344 w 2257126"/>
              <a:gd name="connsiteY98" fmla="*/ 2267038 h 3302246"/>
              <a:gd name="connsiteX99" fmla="*/ 2123694 w 2257126"/>
              <a:gd name="connsiteY99" fmla="*/ 2330538 h 3302246"/>
              <a:gd name="connsiteX100" fmla="*/ 2155444 w 2257126"/>
              <a:gd name="connsiteY100" fmla="*/ 2444838 h 3302246"/>
              <a:gd name="connsiteX101" fmla="*/ 2174494 w 2257126"/>
              <a:gd name="connsiteY101" fmla="*/ 2495638 h 3302246"/>
              <a:gd name="connsiteX102" fmla="*/ 2212594 w 2257126"/>
              <a:gd name="connsiteY102" fmla="*/ 2552788 h 3302246"/>
              <a:gd name="connsiteX103" fmla="*/ 2212594 w 2257126"/>
              <a:gd name="connsiteY103" fmla="*/ 2584538 h 3302246"/>
              <a:gd name="connsiteX104" fmla="*/ 2257044 w 2257126"/>
              <a:gd name="connsiteY104" fmla="*/ 2705188 h 3302246"/>
              <a:gd name="connsiteX105" fmla="*/ 2199894 w 2257126"/>
              <a:gd name="connsiteY105" fmla="*/ 2832188 h 3302246"/>
              <a:gd name="connsiteX106" fmla="*/ 2123694 w 2257126"/>
              <a:gd name="connsiteY106" fmla="*/ 2876638 h 3302246"/>
              <a:gd name="connsiteX107" fmla="*/ 2053844 w 2257126"/>
              <a:gd name="connsiteY107" fmla="*/ 2908388 h 3302246"/>
              <a:gd name="connsiteX108" fmla="*/ 2009394 w 2257126"/>
              <a:gd name="connsiteY108" fmla="*/ 2946488 h 3302246"/>
              <a:gd name="connsiteX109" fmla="*/ 1920494 w 2257126"/>
              <a:gd name="connsiteY109" fmla="*/ 2997288 h 3302246"/>
              <a:gd name="connsiteX110" fmla="*/ 1876044 w 2257126"/>
              <a:gd name="connsiteY110" fmla="*/ 3086188 h 3302246"/>
              <a:gd name="connsiteX111" fmla="*/ 1831594 w 2257126"/>
              <a:gd name="connsiteY111" fmla="*/ 3238588 h 3302246"/>
              <a:gd name="connsiteX112" fmla="*/ 1691894 w 2257126"/>
              <a:gd name="connsiteY112" fmla="*/ 3283038 h 3302246"/>
              <a:gd name="connsiteX113" fmla="*/ 1526794 w 2257126"/>
              <a:gd name="connsiteY113" fmla="*/ 3302088 h 3302246"/>
              <a:gd name="connsiteX114" fmla="*/ 1469644 w 2257126"/>
              <a:gd name="connsiteY114" fmla="*/ 3289388 h 330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257126" h="3302246">
                <a:moveTo>
                  <a:pt x="1469644" y="3289388"/>
                </a:moveTo>
                <a:cubicBezTo>
                  <a:pt x="1440011" y="3279863"/>
                  <a:pt x="1397677" y="3274571"/>
                  <a:pt x="1348994" y="3244938"/>
                </a:cubicBezTo>
                <a:cubicBezTo>
                  <a:pt x="1300311" y="3215305"/>
                  <a:pt x="1216702" y="3153921"/>
                  <a:pt x="1177544" y="3111588"/>
                </a:cubicBezTo>
                <a:cubicBezTo>
                  <a:pt x="1138386" y="3069255"/>
                  <a:pt x="1124627" y="3040680"/>
                  <a:pt x="1114044" y="2990938"/>
                </a:cubicBezTo>
                <a:cubicBezTo>
                  <a:pt x="1103461" y="2941196"/>
                  <a:pt x="1120394" y="2871346"/>
                  <a:pt x="1114044" y="2813138"/>
                </a:cubicBezTo>
                <a:cubicBezTo>
                  <a:pt x="1107694" y="2754930"/>
                  <a:pt x="1072769" y="2687196"/>
                  <a:pt x="1075944" y="2641688"/>
                </a:cubicBezTo>
                <a:cubicBezTo>
                  <a:pt x="1079119" y="2596180"/>
                  <a:pt x="1124627" y="2571838"/>
                  <a:pt x="1133094" y="2540088"/>
                </a:cubicBezTo>
                <a:cubicBezTo>
                  <a:pt x="1141561" y="2508338"/>
                  <a:pt x="1144736" y="2469180"/>
                  <a:pt x="1126744" y="2451188"/>
                </a:cubicBezTo>
                <a:cubicBezTo>
                  <a:pt x="1108752" y="2433196"/>
                  <a:pt x="1063244" y="2448013"/>
                  <a:pt x="1025144" y="2432138"/>
                </a:cubicBezTo>
                <a:cubicBezTo>
                  <a:pt x="987044" y="2416263"/>
                  <a:pt x="930952" y="2372871"/>
                  <a:pt x="898144" y="2355938"/>
                </a:cubicBezTo>
                <a:cubicBezTo>
                  <a:pt x="865336" y="2339005"/>
                  <a:pt x="846286" y="2352763"/>
                  <a:pt x="828294" y="2330538"/>
                </a:cubicBezTo>
                <a:cubicBezTo>
                  <a:pt x="810302" y="2308313"/>
                  <a:pt x="799719" y="2249046"/>
                  <a:pt x="790194" y="2222588"/>
                </a:cubicBezTo>
                <a:cubicBezTo>
                  <a:pt x="780669" y="2196130"/>
                  <a:pt x="775377" y="2196130"/>
                  <a:pt x="771144" y="2171788"/>
                </a:cubicBezTo>
                <a:cubicBezTo>
                  <a:pt x="766911" y="2147446"/>
                  <a:pt x="777494" y="2105113"/>
                  <a:pt x="764794" y="2076538"/>
                </a:cubicBezTo>
                <a:cubicBezTo>
                  <a:pt x="752094" y="2047963"/>
                  <a:pt x="718227" y="2019388"/>
                  <a:pt x="694944" y="2000338"/>
                </a:cubicBezTo>
                <a:cubicBezTo>
                  <a:pt x="671661" y="1981288"/>
                  <a:pt x="642027" y="1972821"/>
                  <a:pt x="625094" y="1962238"/>
                </a:cubicBezTo>
                <a:cubicBezTo>
                  <a:pt x="608161" y="1951655"/>
                  <a:pt x="609219" y="1944246"/>
                  <a:pt x="593344" y="1936838"/>
                </a:cubicBezTo>
                <a:cubicBezTo>
                  <a:pt x="577469" y="1929430"/>
                  <a:pt x="540427" y="1935780"/>
                  <a:pt x="529844" y="1917788"/>
                </a:cubicBezTo>
                <a:cubicBezTo>
                  <a:pt x="519261" y="1899796"/>
                  <a:pt x="520319" y="1861696"/>
                  <a:pt x="529844" y="1828888"/>
                </a:cubicBezTo>
                <a:cubicBezTo>
                  <a:pt x="539369" y="1796080"/>
                  <a:pt x="572177" y="1753746"/>
                  <a:pt x="586994" y="1720938"/>
                </a:cubicBezTo>
                <a:cubicBezTo>
                  <a:pt x="601811" y="1688130"/>
                  <a:pt x="611336" y="1658496"/>
                  <a:pt x="618744" y="1632038"/>
                </a:cubicBezTo>
                <a:cubicBezTo>
                  <a:pt x="626152" y="1605580"/>
                  <a:pt x="639911" y="1579121"/>
                  <a:pt x="631444" y="1562188"/>
                </a:cubicBezTo>
                <a:cubicBezTo>
                  <a:pt x="622977" y="1545255"/>
                  <a:pt x="583819" y="1549488"/>
                  <a:pt x="567944" y="1530438"/>
                </a:cubicBezTo>
                <a:cubicBezTo>
                  <a:pt x="552069" y="1511388"/>
                  <a:pt x="543602" y="1465880"/>
                  <a:pt x="536194" y="1447888"/>
                </a:cubicBezTo>
                <a:cubicBezTo>
                  <a:pt x="528786" y="1429896"/>
                  <a:pt x="534077" y="1435188"/>
                  <a:pt x="523494" y="1422488"/>
                </a:cubicBezTo>
                <a:cubicBezTo>
                  <a:pt x="512911" y="1409788"/>
                  <a:pt x="498094" y="1379096"/>
                  <a:pt x="472694" y="1371688"/>
                </a:cubicBezTo>
                <a:cubicBezTo>
                  <a:pt x="447294" y="1364280"/>
                  <a:pt x="395436" y="1374863"/>
                  <a:pt x="371094" y="1378038"/>
                </a:cubicBezTo>
                <a:cubicBezTo>
                  <a:pt x="346752" y="1381213"/>
                  <a:pt x="344635" y="1389680"/>
                  <a:pt x="326644" y="1390738"/>
                </a:cubicBezTo>
                <a:cubicBezTo>
                  <a:pt x="308653" y="1391796"/>
                  <a:pt x="292777" y="1389680"/>
                  <a:pt x="263144" y="1384388"/>
                </a:cubicBezTo>
                <a:cubicBezTo>
                  <a:pt x="233511" y="1379096"/>
                  <a:pt x="172127" y="1369571"/>
                  <a:pt x="148844" y="1358988"/>
                </a:cubicBezTo>
                <a:cubicBezTo>
                  <a:pt x="125561" y="1348405"/>
                  <a:pt x="132969" y="1339938"/>
                  <a:pt x="123444" y="1320888"/>
                </a:cubicBezTo>
                <a:cubicBezTo>
                  <a:pt x="113919" y="1301838"/>
                  <a:pt x="111802" y="1266913"/>
                  <a:pt x="91694" y="1244688"/>
                </a:cubicBezTo>
                <a:cubicBezTo>
                  <a:pt x="71586" y="1222463"/>
                  <a:pt x="12319" y="1208705"/>
                  <a:pt x="2794" y="1187538"/>
                </a:cubicBezTo>
                <a:cubicBezTo>
                  <a:pt x="-6731" y="1166371"/>
                  <a:pt x="9144" y="1153671"/>
                  <a:pt x="34544" y="1117688"/>
                </a:cubicBezTo>
                <a:cubicBezTo>
                  <a:pt x="59944" y="1081705"/>
                  <a:pt x="131911" y="1017146"/>
                  <a:pt x="155194" y="971638"/>
                </a:cubicBezTo>
                <a:cubicBezTo>
                  <a:pt x="178477" y="926130"/>
                  <a:pt x="161544" y="875330"/>
                  <a:pt x="174244" y="844638"/>
                </a:cubicBezTo>
                <a:cubicBezTo>
                  <a:pt x="186944" y="813946"/>
                  <a:pt x="216577" y="816063"/>
                  <a:pt x="231394" y="787488"/>
                </a:cubicBezTo>
                <a:cubicBezTo>
                  <a:pt x="246211" y="758913"/>
                  <a:pt x="252561" y="701763"/>
                  <a:pt x="263144" y="673188"/>
                </a:cubicBezTo>
                <a:cubicBezTo>
                  <a:pt x="273727" y="644613"/>
                  <a:pt x="271611" y="638263"/>
                  <a:pt x="294894" y="616038"/>
                </a:cubicBezTo>
                <a:cubicBezTo>
                  <a:pt x="318177" y="593813"/>
                  <a:pt x="376386" y="563121"/>
                  <a:pt x="402844" y="539838"/>
                </a:cubicBezTo>
                <a:cubicBezTo>
                  <a:pt x="429302" y="516555"/>
                  <a:pt x="432477" y="490096"/>
                  <a:pt x="453644" y="476338"/>
                </a:cubicBezTo>
                <a:cubicBezTo>
                  <a:pt x="474811" y="462580"/>
                  <a:pt x="480102" y="482688"/>
                  <a:pt x="529844" y="457288"/>
                </a:cubicBezTo>
                <a:cubicBezTo>
                  <a:pt x="579586" y="431888"/>
                  <a:pt x="697061" y="354630"/>
                  <a:pt x="752094" y="323938"/>
                </a:cubicBezTo>
                <a:cubicBezTo>
                  <a:pt x="807127" y="293246"/>
                  <a:pt x="860044" y="273138"/>
                  <a:pt x="860044" y="273138"/>
                </a:cubicBezTo>
                <a:lnTo>
                  <a:pt x="1082294" y="171538"/>
                </a:lnTo>
                <a:cubicBezTo>
                  <a:pt x="1138386" y="147196"/>
                  <a:pt x="1157436" y="140846"/>
                  <a:pt x="1196594" y="127088"/>
                </a:cubicBezTo>
                <a:cubicBezTo>
                  <a:pt x="1235752" y="113330"/>
                  <a:pt x="1265386" y="102746"/>
                  <a:pt x="1317244" y="88988"/>
                </a:cubicBezTo>
                <a:cubicBezTo>
                  <a:pt x="1369102" y="75230"/>
                  <a:pt x="1469644" y="55121"/>
                  <a:pt x="1507744" y="44538"/>
                </a:cubicBezTo>
                <a:cubicBezTo>
                  <a:pt x="1545844" y="33955"/>
                  <a:pt x="1531027" y="25488"/>
                  <a:pt x="1545844" y="25488"/>
                </a:cubicBezTo>
                <a:cubicBezTo>
                  <a:pt x="1560661" y="25488"/>
                  <a:pt x="1573361" y="42421"/>
                  <a:pt x="1596644" y="44538"/>
                </a:cubicBezTo>
                <a:cubicBezTo>
                  <a:pt x="1619927" y="46655"/>
                  <a:pt x="1662261" y="40305"/>
                  <a:pt x="1685544" y="38188"/>
                </a:cubicBezTo>
                <a:cubicBezTo>
                  <a:pt x="1708827" y="36071"/>
                  <a:pt x="1736344" y="31838"/>
                  <a:pt x="1736344" y="31838"/>
                </a:cubicBezTo>
                <a:cubicBezTo>
                  <a:pt x="1779736" y="25488"/>
                  <a:pt x="1899327" y="1146"/>
                  <a:pt x="1945894" y="88"/>
                </a:cubicBezTo>
                <a:cubicBezTo>
                  <a:pt x="1992461" y="-970"/>
                  <a:pt x="1993519" y="7496"/>
                  <a:pt x="2015744" y="25488"/>
                </a:cubicBezTo>
                <a:cubicBezTo>
                  <a:pt x="2037969" y="43480"/>
                  <a:pt x="2067602" y="83696"/>
                  <a:pt x="2079244" y="108038"/>
                </a:cubicBezTo>
                <a:cubicBezTo>
                  <a:pt x="2090886" y="132380"/>
                  <a:pt x="2096177" y="140846"/>
                  <a:pt x="2085594" y="171538"/>
                </a:cubicBezTo>
                <a:cubicBezTo>
                  <a:pt x="2075011" y="202230"/>
                  <a:pt x="2040086" y="260438"/>
                  <a:pt x="2015744" y="292188"/>
                </a:cubicBezTo>
                <a:cubicBezTo>
                  <a:pt x="1991402" y="323938"/>
                  <a:pt x="1957536" y="341930"/>
                  <a:pt x="1939544" y="362038"/>
                </a:cubicBezTo>
                <a:cubicBezTo>
                  <a:pt x="1921552" y="382146"/>
                  <a:pt x="1907794" y="412838"/>
                  <a:pt x="1907794" y="412838"/>
                </a:cubicBezTo>
                <a:lnTo>
                  <a:pt x="1876044" y="463638"/>
                </a:lnTo>
                <a:lnTo>
                  <a:pt x="1876044" y="463638"/>
                </a:lnTo>
                <a:cubicBezTo>
                  <a:pt x="1863344" y="472105"/>
                  <a:pt x="1823127" y="499621"/>
                  <a:pt x="1799844" y="514438"/>
                </a:cubicBezTo>
                <a:cubicBezTo>
                  <a:pt x="1776561" y="529255"/>
                  <a:pt x="1757511" y="534546"/>
                  <a:pt x="1736344" y="552538"/>
                </a:cubicBezTo>
                <a:cubicBezTo>
                  <a:pt x="1715177" y="570530"/>
                  <a:pt x="1690836" y="599105"/>
                  <a:pt x="1672844" y="622388"/>
                </a:cubicBezTo>
                <a:cubicBezTo>
                  <a:pt x="1654852" y="645671"/>
                  <a:pt x="1637919" y="670013"/>
                  <a:pt x="1628394" y="692238"/>
                </a:cubicBezTo>
                <a:cubicBezTo>
                  <a:pt x="1618869" y="714463"/>
                  <a:pt x="1615694" y="755738"/>
                  <a:pt x="1615694" y="755738"/>
                </a:cubicBezTo>
                <a:lnTo>
                  <a:pt x="1615694" y="755738"/>
                </a:lnTo>
                <a:cubicBezTo>
                  <a:pt x="1618869" y="771613"/>
                  <a:pt x="1617811" y="831938"/>
                  <a:pt x="1634744" y="850988"/>
                </a:cubicBezTo>
                <a:cubicBezTo>
                  <a:pt x="1651677" y="870038"/>
                  <a:pt x="1695069" y="859455"/>
                  <a:pt x="1717294" y="870038"/>
                </a:cubicBezTo>
                <a:cubicBezTo>
                  <a:pt x="1739519" y="880621"/>
                  <a:pt x="1755394" y="896496"/>
                  <a:pt x="1768094" y="914488"/>
                </a:cubicBezTo>
                <a:cubicBezTo>
                  <a:pt x="1780794" y="932480"/>
                  <a:pt x="1789261" y="966346"/>
                  <a:pt x="1793494" y="977988"/>
                </a:cubicBezTo>
                <a:cubicBezTo>
                  <a:pt x="1797727" y="989630"/>
                  <a:pt x="1793494" y="984338"/>
                  <a:pt x="1793494" y="984338"/>
                </a:cubicBezTo>
                <a:cubicBezTo>
                  <a:pt x="1793494" y="993863"/>
                  <a:pt x="1790319" y="1020321"/>
                  <a:pt x="1793494" y="1035138"/>
                </a:cubicBezTo>
                <a:cubicBezTo>
                  <a:pt x="1796669" y="1049955"/>
                  <a:pt x="1812544" y="1073238"/>
                  <a:pt x="1812544" y="1073238"/>
                </a:cubicBezTo>
                <a:cubicBezTo>
                  <a:pt x="1816777" y="1081705"/>
                  <a:pt x="1817836" y="1082763"/>
                  <a:pt x="1818894" y="1085938"/>
                </a:cubicBezTo>
                <a:cubicBezTo>
                  <a:pt x="1819952" y="1089113"/>
                  <a:pt x="1803019" y="1086996"/>
                  <a:pt x="1818894" y="1092288"/>
                </a:cubicBezTo>
                <a:cubicBezTo>
                  <a:pt x="1834769" y="1097580"/>
                  <a:pt x="1879219" y="1110280"/>
                  <a:pt x="1914144" y="1117688"/>
                </a:cubicBezTo>
                <a:cubicBezTo>
                  <a:pt x="1949069" y="1125096"/>
                  <a:pt x="1994577" y="1128271"/>
                  <a:pt x="2028444" y="1136738"/>
                </a:cubicBezTo>
                <a:cubicBezTo>
                  <a:pt x="2062311" y="1145205"/>
                  <a:pt x="2101469" y="1151555"/>
                  <a:pt x="2117344" y="1168488"/>
                </a:cubicBezTo>
                <a:cubicBezTo>
                  <a:pt x="2133219" y="1185421"/>
                  <a:pt x="2138511" y="1213996"/>
                  <a:pt x="2123694" y="1238338"/>
                </a:cubicBezTo>
                <a:cubicBezTo>
                  <a:pt x="2108877" y="1262680"/>
                  <a:pt x="2049611" y="1288080"/>
                  <a:pt x="2028444" y="1314538"/>
                </a:cubicBezTo>
                <a:cubicBezTo>
                  <a:pt x="2007277" y="1340996"/>
                  <a:pt x="2006219" y="1367455"/>
                  <a:pt x="1996694" y="1397088"/>
                </a:cubicBezTo>
                <a:cubicBezTo>
                  <a:pt x="1987169" y="1426721"/>
                  <a:pt x="1977644" y="1463763"/>
                  <a:pt x="1971294" y="1492338"/>
                </a:cubicBezTo>
                <a:cubicBezTo>
                  <a:pt x="1964944" y="1520913"/>
                  <a:pt x="1960711" y="1548430"/>
                  <a:pt x="1958594" y="1568538"/>
                </a:cubicBezTo>
                <a:cubicBezTo>
                  <a:pt x="1956477" y="1588646"/>
                  <a:pt x="1966002" y="1599230"/>
                  <a:pt x="1958594" y="1612988"/>
                </a:cubicBezTo>
                <a:cubicBezTo>
                  <a:pt x="1951186" y="1626746"/>
                  <a:pt x="1922611" y="1633096"/>
                  <a:pt x="1914144" y="1651088"/>
                </a:cubicBezTo>
                <a:cubicBezTo>
                  <a:pt x="1905677" y="1669080"/>
                  <a:pt x="1906736" y="1700830"/>
                  <a:pt x="1907794" y="1720938"/>
                </a:cubicBezTo>
                <a:cubicBezTo>
                  <a:pt x="1908852" y="1741046"/>
                  <a:pt x="1920494" y="1771738"/>
                  <a:pt x="1920494" y="1771738"/>
                </a:cubicBezTo>
                <a:lnTo>
                  <a:pt x="1920494" y="1771738"/>
                </a:lnTo>
                <a:cubicBezTo>
                  <a:pt x="1932136" y="1780205"/>
                  <a:pt x="1973411" y="1813013"/>
                  <a:pt x="1990344" y="1822538"/>
                </a:cubicBezTo>
                <a:cubicBezTo>
                  <a:pt x="2007277" y="1832063"/>
                  <a:pt x="2003044" y="1820421"/>
                  <a:pt x="2022094" y="1828888"/>
                </a:cubicBezTo>
                <a:cubicBezTo>
                  <a:pt x="2041144" y="1837355"/>
                  <a:pt x="2085594" y="1855346"/>
                  <a:pt x="2104644" y="1873338"/>
                </a:cubicBezTo>
                <a:cubicBezTo>
                  <a:pt x="2123694" y="1891330"/>
                  <a:pt x="2128986" y="1914613"/>
                  <a:pt x="2136394" y="1936838"/>
                </a:cubicBezTo>
                <a:cubicBezTo>
                  <a:pt x="2143802" y="1959063"/>
                  <a:pt x="2144861" y="1984463"/>
                  <a:pt x="2149094" y="2006688"/>
                </a:cubicBezTo>
                <a:cubicBezTo>
                  <a:pt x="2153327" y="2028913"/>
                  <a:pt x="2150152" y="2045846"/>
                  <a:pt x="2161794" y="2070188"/>
                </a:cubicBezTo>
                <a:cubicBezTo>
                  <a:pt x="2173436" y="2094530"/>
                  <a:pt x="2209419" y="2131571"/>
                  <a:pt x="2218944" y="2152738"/>
                </a:cubicBezTo>
                <a:cubicBezTo>
                  <a:pt x="2228469" y="2173905"/>
                  <a:pt x="2227411" y="2184488"/>
                  <a:pt x="2218944" y="2197188"/>
                </a:cubicBezTo>
                <a:cubicBezTo>
                  <a:pt x="2210477" y="2209888"/>
                  <a:pt x="2185077" y="2217296"/>
                  <a:pt x="2168144" y="2228938"/>
                </a:cubicBezTo>
                <a:cubicBezTo>
                  <a:pt x="2151211" y="2240580"/>
                  <a:pt x="2124752" y="2250105"/>
                  <a:pt x="2117344" y="2267038"/>
                </a:cubicBezTo>
                <a:cubicBezTo>
                  <a:pt x="2109936" y="2283971"/>
                  <a:pt x="2117344" y="2300905"/>
                  <a:pt x="2123694" y="2330538"/>
                </a:cubicBezTo>
                <a:cubicBezTo>
                  <a:pt x="2130044" y="2360171"/>
                  <a:pt x="2146977" y="2417321"/>
                  <a:pt x="2155444" y="2444838"/>
                </a:cubicBezTo>
                <a:cubicBezTo>
                  <a:pt x="2163911" y="2472355"/>
                  <a:pt x="2164969" y="2477646"/>
                  <a:pt x="2174494" y="2495638"/>
                </a:cubicBezTo>
                <a:cubicBezTo>
                  <a:pt x="2184019" y="2513630"/>
                  <a:pt x="2206244" y="2537971"/>
                  <a:pt x="2212594" y="2552788"/>
                </a:cubicBezTo>
                <a:cubicBezTo>
                  <a:pt x="2218944" y="2567605"/>
                  <a:pt x="2205186" y="2559138"/>
                  <a:pt x="2212594" y="2584538"/>
                </a:cubicBezTo>
                <a:cubicBezTo>
                  <a:pt x="2220002" y="2609938"/>
                  <a:pt x="2259161" y="2663913"/>
                  <a:pt x="2257044" y="2705188"/>
                </a:cubicBezTo>
                <a:cubicBezTo>
                  <a:pt x="2254927" y="2746463"/>
                  <a:pt x="2222119" y="2803613"/>
                  <a:pt x="2199894" y="2832188"/>
                </a:cubicBezTo>
                <a:cubicBezTo>
                  <a:pt x="2177669" y="2860763"/>
                  <a:pt x="2148036" y="2863938"/>
                  <a:pt x="2123694" y="2876638"/>
                </a:cubicBezTo>
                <a:cubicBezTo>
                  <a:pt x="2099352" y="2889338"/>
                  <a:pt x="2072894" y="2896746"/>
                  <a:pt x="2053844" y="2908388"/>
                </a:cubicBezTo>
                <a:cubicBezTo>
                  <a:pt x="2034794" y="2920030"/>
                  <a:pt x="2031619" y="2931671"/>
                  <a:pt x="2009394" y="2946488"/>
                </a:cubicBezTo>
                <a:cubicBezTo>
                  <a:pt x="1987169" y="2961305"/>
                  <a:pt x="1942719" y="2974005"/>
                  <a:pt x="1920494" y="2997288"/>
                </a:cubicBezTo>
                <a:cubicBezTo>
                  <a:pt x="1898269" y="3020571"/>
                  <a:pt x="1890861" y="3045971"/>
                  <a:pt x="1876044" y="3086188"/>
                </a:cubicBezTo>
                <a:cubicBezTo>
                  <a:pt x="1861227" y="3126405"/>
                  <a:pt x="1862286" y="3205780"/>
                  <a:pt x="1831594" y="3238588"/>
                </a:cubicBezTo>
                <a:cubicBezTo>
                  <a:pt x="1800902" y="3271396"/>
                  <a:pt x="1742694" y="3272455"/>
                  <a:pt x="1691894" y="3283038"/>
                </a:cubicBezTo>
                <a:cubicBezTo>
                  <a:pt x="1641094" y="3293621"/>
                  <a:pt x="1567011" y="3301030"/>
                  <a:pt x="1526794" y="3302088"/>
                </a:cubicBezTo>
                <a:cubicBezTo>
                  <a:pt x="1486577" y="3303146"/>
                  <a:pt x="1499277" y="3298913"/>
                  <a:pt x="1469644" y="3289388"/>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 name="Group 9"/>
          <p:cNvGrpSpPr/>
          <p:nvPr/>
        </p:nvGrpSpPr>
        <p:grpSpPr>
          <a:xfrm>
            <a:off x="1950803" y="4343944"/>
            <a:ext cx="2544952" cy="567703"/>
            <a:chOff x="3709100" y="4945611"/>
            <a:chExt cx="2544952" cy="567703"/>
          </a:xfrm>
        </p:grpSpPr>
        <p:sp>
          <p:nvSpPr>
            <p:cNvPr id="19" name="Right Arrow 18"/>
            <p:cNvSpPr/>
            <p:nvPr/>
          </p:nvSpPr>
          <p:spPr>
            <a:xfrm rot="20848743">
              <a:off x="5060899" y="5007655"/>
              <a:ext cx="1193153" cy="296194"/>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ectangle 19"/>
            <p:cNvSpPr/>
            <p:nvPr/>
          </p:nvSpPr>
          <p:spPr>
            <a:xfrm>
              <a:off x="3709100" y="4945611"/>
              <a:ext cx="1997102" cy="56770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solidFill>
                </a:rPr>
                <a:t>Bozeman Creek Watershed</a:t>
              </a:r>
            </a:p>
          </p:txBody>
        </p:sp>
      </p:gr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7546" y="4986206"/>
            <a:ext cx="807104" cy="593891"/>
          </a:xfrm>
          <a:prstGeom prst="rect">
            <a:avLst/>
          </a:prstGeom>
        </p:spPr>
      </p:pic>
      <p:sp>
        <p:nvSpPr>
          <p:cNvPr id="12" name="Freeform 11"/>
          <p:cNvSpPr/>
          <p:nvPr/>
        </p:nvSpPr>
        <p:spPr>
          <a:xfrm>
            <a:off x="5643563" y="1584139"/>
            <a:ext cx="2272786" cy="4111527"/>
          </a:xfrm>
          <a:custGeom>
            <a:avLst/>
            <a:gdLst>
              <a:gd name="connsiteX0" fmla="*/ 0 w 2272786"/>
              <a:gd name="connsiteY0" fmla="*/ 682679 h 4111527"/>
              <a:gd name="connsiteX1" fmla="*/ 42862 w 2272786"/>
              <a:gd name="connsiteY1" fmla="*/ 582667 h 4111527"/>
              <a:gd name="connsiteX2" fmla="*/ 109537 w 2272786"/>
              <a:gd name="connsiteY2" fmla="*/ 535042 h 4111527"/>
              <a:gd name="connsiteX3" fmla="*/ 223837 w 2272786"/>
              <a:gd name="connsiteY3" fmla="*/ 482654 h 4111527"/>
              <a:gd name="connsiteX4" fmla="*/ 285750 w 2272786"/>
              <a:gd name="connsiteY4" fmla="*/ 454079 h 4111527"/>
              <a:gd name="connsiteX5" fmla="*/ 385762 w 2272786"/>
              <a:gd name="connsiteY5" fmla="*/ 411217 h 4111527"/>
              <a:gd name="connsiteX6" fmla="*/ 400050 w 2272786"/>
              <a:gd name="connsiteY6" fmla="*/ 358829 h 4111527"/>
              <a:gd name="connsiteX7" fmla="*/ 490537 w 2272786"/>
              <a:gd name="connsiteY7" fmla="*/ 282629 h 4111527"/>
              <a:gd name="connsiteX8" fmla="*/ 614362 w 2272786"/>
              <a:gd name="connsiteY8" fmla="*/ 215954 h 4111527"/>
              <a:gd name="connsiteX9" fmla="*/ 738187 w 2272786"/>
              <a:gd name="connsiteY9" fmla="*/ 187379 h 4111527"/>
              <a:gd name="connsiteX10" fmla="*/ 862012 w 2272786"/>
              <a:gd name="connsiteY10" fmla="*/ 139754 h 4111527"/>
              <a:gd name="connsiteX11" fmla="*/ 957262 w 2272786"/>
              <a:gd name="connsiteY11" fmla="*/ 111179 h 4111527"/>
              <a:gd name="connsiteX12" fmla="*/ 1066800 w 2272786"/>
              <a:gd name="connsiteY12" fmla="*/ 92129 h 4111527"/>
              <a:gd name="connsiteX13" fmla="*/ 1176337 w 2272786"/>
              <a:gd name="connsiteY13" fmla="*/ 77842 h 4111527"/>
              <a:gd name="connsiteX14" fmla="*/ 1223962 w 2272786"/>
              <a:gd name="connsiteY14" fmla="*/ 58792 h 4111527"/>
              <a:gd name="connsiteX15" fmla="*/ 1323975 w 2272786"/>
              <a:gd name="connsiteY15" fmla="*/ 87367 h 4111527"/>
              <a:gd name="connsiteX16" fmla="*/ 1404937 w 2272786"/>
              <a:gd name="connsiteY16" fmla="*/ 73079 h 4111527"/>
              <a:gd name="connsiteX17" fmla="*/ 1504950 w 2272786"/>
              <a:gd name="connsiteY17" fmla="*/ 134992 h 4111527"/>
              <a:gd name="connsiteX18" fmla="*/ 1552575 w 2272786"/>
              <a:gd name="connsiteY18" fmla="*/ 144517 h 4111527"/>
              <a:gd name="connsiteX19" fmla="*/ 1619250 w 2272786"/>
              <a:gd name="connsiteY19" fmla="*/ 96892 h 4111527"/>
              <a:gd name="connsiteX20" fmla="*/ 1724025 w 2272786"/>
              <a:gd name="connsiteY20" fmla="*/ 54029 h 4111527"/>
              <a:gd name="connsiteX21" fmla="*/ 1771650 w 2272786"/>
              <a:gd name="connsiteY21" fmla="*/ 39742 h 4111527"/>
              <a:gd name="connsiteX22" fmla="*/ 1804987 w 2272786"/>
              <a:gd name="connsiteY22" fmla="*/ 1642 h 4111527"/>
              <a:gd name="connsiteX23" fmla="*/ 1866900 w 2272786"/>
              <a:gd name="connsiteY23" fmla="*/ 6404 h 4111527"/>
              <a:gd name="connsiteX24" fmla="*/ 1966912 w 2272786"/>
              <a:gd name="connsiteY24" fmla="*/ 1642 h 4111527"/>
              <a:gd name="connsiteX25" fmla="*/ 2062162 w 2272786"/>
              <a:gd name="connsiteY25" fmla="*/ 6404 h 4111527"/>
              <a:gd name="connsiteX26" fmla="*/ 2133600 w 2272786"/>
              <a:gd name="connsiteY26" fmla="*/ 54029 h 4111527"/>
              <a:gd name="connsiteX27" fmla="*/ 2176462 w 2272786"/>
              <a:gd name="connsiteY27" fmla="*/ 87367 h 4111527"/>
              <a:gd name="connsiteX28" fmla="*/ 2238375 w 2272786"/>
              <a:gd name="connsiteY28" fmla="*/ 158804 h 4111527"/>
              <a:gd name="connsiteX29" fmla="*/ 2266950 w 2272786"/>
              <a:gd name="connsiteY29" fmla="*/ 211192 h 4111527"/>
              <a:gd name="connsiteX30" fmla="*/ 2266950 w 2272786"/>
              <a:gd name="connsiteY30" fmla="*/ 263579 h 4111527"/>
              <a:gd name="connsiteX31" fmla="*/ 2205037 w 2272786"/>
              <a:gd name="connsiteY31" fmla="*/ 273104 h 4111527"/>
              <a:gd name="connsiteX32" fmla="*/ 2133600 w 2272786"/>
              <a:gd name="connsiteY32" fmla="*/ 301679 h 4111527"/>
              <a:gd name="connsiteX33" fmla="*/ 2028825 w 2272786"/>
              <a:gd name="connsiteY33" fmla="*/ 311204 h 4111527"/>
              <a:gd name="connsiteX34" fmla="*/ 2028825 w 2272786"/>
              <a:gd name="connsiteY34" fmla="*/ 392167 h 4111527"/>
              <a:gd name="connsiteX35" fmla="*/ 2047875 w 2272786"/>
              <a:gd name="connsiteY35" fmla="*/ 396929 h 4111527"/>
              <a:gd name="connsiteX36" fmla="*/ 2133600 w 2272786"/>
              <a:gd name="connsiteY36" fmla="*/ 435029 h 4111527"/>
              <a:gd name="connsiteX37" fmla="*/ 2185987 w 2272786"/>
              <a:gd name="connsiteY37" fmla="*/ 473129 h 4111527"/>
              <a:gd name="connsiteX38" fmla="*/ 2247900 w 2272786"/>
              <a:gd name="connsiteY38" fmla="*/ 549329 h 4111527"/>
              <a:gd name="connsiteX39" fmla="*/ 2238375 w 2272786"/>
              <a:gd name="connsiteY39" fmla="*/ 577904 h 4111527"/>
              <a:gd name="connsiteX40" fmla="*/ 2171700 w 2272786"/>
              <a:gd name="connsiteY40" fmla="*/ 639817 h 4111527"/>
              <a:gd name="connsiteX41" fmla="*/ 2085975 w 2272786"/>
              <a:gd name="connsiteY41" fmla="*/ 663629 h 4111527"/>
              <a:gd name="connsiteX42" fmla="*/ 1995487 w 2272786"/>
              <a:gd name="connsiteY42" fmla="*/ 687442 h 4111527"/>
              <a:gd name="connsiteX43" fmla="*/ 1938337 w 2272786"/>
              <a:gd name="connsiteY43" fmla="*/ 696967 h 4111527"/>
              <a:gd name="connsiteX44" fmla="*/ 1843087 w 2272786"/>
              <a:gd name="connsiteY44" fmla="*/ 725542 h 4111527"/>
              <a:gd name="connsiteX45" fmla="*/ 1838325 w 2272786"/>
              <a:gd name="connsiteY45" fmla="*/ 744592 h 4111527"/>
              <a:gd name="connsiteX46" fmla="*/ 1914525 w 2272786"/>
              <a:gd name="connsiteY46" fmla="*/ 825554 h 4111527"/>
              <a:gd name="connsiteX47" fmla="*/ 2024062 w 2272786"/>
              <a:gd name="connsiteY47" fmla="*/ 877942 h 4111527"/>
              <a:gd name="connsiteX48" fmla="*/ 1976437 w 2272786"/>
              <a:gd name="connsiteY48" fmla="*/ 920804 h 4111527"/>
              <a:gd name="connsiteX49" fmla="*/ 1804987 w 2272786"/>
              <a:gd name="connsiteY49" fmla="*/ 949379 h 4111527"/>
              <a:gd name="connsiteX50" fmla="*/ 1757362 w 2272786"/>
              <a:gd name="connsiteY50" fmla="*/ 1011292 h 4111527"/>
              <a:gd name="connsiteX51" fmla="*/ 1776412 w 2272786"/>
              <a:gd name="connsiteY51" fmla="*/ 1087492 h 4111527"/>
              <a:gd name="connsiteX52" fmla="*/ 1776412 w 2272786"/>
              <a:gd name="connsiteY52" fmla="*/ 1144642 h 4111527"/>
              <a:gd name="connsiteX53" fmla="*/ 1728787 w 2272786"/>
              <a:gd name="connsiteY53" fmla="*/ 1158929 h 4111527"/>
              <a:gd name="connsiteX54" fmla="*/ 1643062 w 2272786"/>
              <a:gd name="connsiteY54" fmla="*/ 1201792 h 4111527"/>
              <a:gd name="connsiteX55" fmla="*/ 1585912 w 2272786"/>
              <a:gd name="connsiteY55" fmla="*/ 1216079 h 4111527"/>
              <a:gd name="connsiteX56" fmla="*/ 1595437 w 2272786"/>
              <a:gd name="connsiteY56" fmla="*/ 1239892 h 4111527"/>
              <a:gd name="connsiteX57" fmla="*/ 1600200 w 2272786"/>
              <a:gd name="connsiteY57" fmla="*/ 1316092 h 4111527"/>
              <a:gd name="connsiteX58" fmla="*/ 1609725 w 2272786"/>
              <a:gd name="connsiteY58" fmla="*/ 1387529 h 4111527"/>
              <a:gd name="connsiteX59" fmla="*/ 1619250 w 2272786"/>
              <a:gd name="connsiteY59" fmla="*/ 1492304 h 4111527"/>
              <a:gd name="connsiteX60" fmla="*/ 1557337 w 2272786"/>
              <a:gd name="connsiteY60" fmla="*/ 1549454 h 4111527"/>
              <a:gd name="connsiteX61" fmla="*/ 1547812 w 2272786"/>
              <a:gd name="connsiteY61" fmla="*/ 1611367 h 4111527"/>
              <a:gd name="connsiteX62" fmla="*/ 1547812 w 2272786"/>
              <a:gd name="connsiteY62" fmla="*/ 1668517 h 4111527"/>
              <a:gd name="connsiteX63" fmla="*/ 1571625 w 2272786"/>
              <a:gd name="connsiteY63" fmla="*/ 1716142 h 4111527"/>
              <a:gd name="connsiteX64" fmla="*/ 1581150 w 2272786"/>
              <a:gd name="connsiteY64" fmla="*/ 1792342 h 4111527"/>
              <a:gd name="connsiteX65" fmla="*/ 1557337 w 2272786"/>
              <a:gd name="connsiteY65" fmla="*/ 1830442 h 4111527"/>
              <a:gd name="connsiteX66" fmla="*/ 1566862 w 2272786"/>
              <a:gd name="connsiteY66" fmla="*/ 1906642 h 4111527"/>
              <a:gd name="connsiteX67" fmla="*/ 1557337 w 2272786"/>
              <a:gd name="connsiteY67" fmla="*/ 1982842 h 4111527"/>
              <a:gd name="connsiteX68" fmla="*/ 1524000 w 2272786"/>
              <a:gd name="connsiteY68" fmla="*/ 2063804 h 4111527"/>
              <a:gd name="connsiteX69" fmla="*/ 1457325 w 2272786"/>
              <a:gd name="connsiteY69" fmla="*/ 2116192 h 4111527"/>
              <a:gd name="connsiteX70" fmla="*/ 1438275 w 2272786"/>
              <a:gd name="connsiteY70" fmla="*/ 2230492 h 4111527"/>
              <a:gd name="connsiteX71" fmla="*/ 1428750 w 2272786"/>
              <a:gd name="connsiteY71" fmla="*/ 2268592 h 4111527"/>
              <a:gd name="connsiteX72" fmla="*/ 1390650 w 2272786"/>
              <a:gd name="connsiteY72" fmla="*/ 2311454 h 4111527"/>
              <a:gd name="connsiteX73" fmla="*/ 1371600 w 2272786"/>
              <a:gd name="connsiteY73" fmla="*/ 2440042 h 4111527"/>
              <a:gd name="connsiteX74" fmla="*/ 1343025 w 2272786"/>
              <a:gd name="connsiteY74" fmla="*/ 2530529 h 4111527"/>
              <a:gd name="connsiteX75" fmla="*/ 1304925 w 2272786"/>
              <a:gd name="connsiteY75" fmla="*/ 2587679 h 4111527"/>
              <a:gd name="connsiteX76" fmla="*/ 1314450 w 2272786"/>
              <a:gd name="connsiteY76" fmla="*/ 2644829 h 4111527"/>
              <a:gd name="connsiteX77" fmla="*/ 1333500 w 2272786"/>
              <a:gd name="connsiteY77" fmla="*/ 2763892 h 4111527"/>
              <a:gd name="connsiteX78" fmla="*/ 1385887 w 2272786"/>
              <a:gd name="connsiteY78" fmla="*/ 2830567 h 4111527"/>
              <a:gd name="connsiteX79" fmla="*/ 1414462 w 2272786"/>
              <a:gd name="connsiteY79" fmla="*/ 2911529 h 4111527"/>
              <a:gd name="connsiteX80" fmla="*/ 1457325 w 2272786"/>
              <a:gd name="connsiteY80" fmla="*/ 2963917 h 4111527"/>
              <a:gd name="connsiteX81" fmla="*/ 1500187 w 2272786"/>
              <a:gd name="connsiteY81" fmla="*/ 2992492 h 4111527"/>
              <a:gd name="connsiteX82" fmla="*/ 1509712 w 2272786"/>
              <a:gd name="connsiteY82" fmla="*/ 3068692 h 4111527"/>
              <a:gd name="connsiteX83" fmla="*/ 1509712 w 2272786"/>
              <a:gd name="connsiteY83" fmla="*/ 3121079 h 4111527"/>
              <a:gd name="connsiteX84" fmla="*/ 1481137 w 2272786"/>
              <a:gd name="connsiteY84" fmla="*/ 3182992 h 4111527"/>
              <a:gd name="connsiteX85" fmla="*/ 1504950 w 2272786"/>
              <a:gd name="connsiteY85" fmla="*/ 3259192 h 4111527"/>
              <a:gd name="connsiteX86" fmla="*/ 1557337 w 2272786"/>
              <a:gd name="connsiteY86" fmla="*/ 3325867 h 4111527"/>
              <a:gd name="connsiteX87" fmla="*/ 1557337 w 2272786"/>
              <a:gd name="connsiteY87" fmla="*/ 3387779 h 4111527"/>
              <a:gd name="connsiteX88" fmla="*/ 1562100 w 2272786"/>
              <a:gd name="connsiteY88" fmla="*/ 3425879 h 4111527"/>
              <a:gd name="connsiteX89" fmla="*/ 1571625 w 2272786"/>
              <a:gd name="connsiteY89" fmla="*/ 3483029 h 4111527"/>
              <a:gd name="connsiteX90" fmla="*/ 1609725 w 2272786"/>
              <a:gd name="connsiteY90" fmla="*/ 3540179 h 4111527"/>
              <a:gd name="connsiteX91" fmla="*/ 1633537 w 2272786"/>
              <a:gd name="connsiteY91" fmla="*/ 3630667 h 4111527"/>
              <a:gd name="connsiteX92" fmla="*/ 1619250 w 2272786"/>
              <a:gd name="connsiteY92" fmla="*/ 3754492 h 4111527"/>
              <a:gd name="connsiteX93" fmla="*/ 1509712 w 2272786"/>
              <a:gd name="connsiteY93" fmla="*/ 3811642 h 4111527"/>
              <a:gd name="connsiteX94" fmla="*/ 1447800 w 2272786"/>
              <a:gd name="connsiteY94" fmla="*/ 3916417 h 4111527"/>
              <a:gd name="connsiteX95" fmla="*/ 1400175 w 2272786"/>
              <a:gd name="connsiteY95" fmla="*/ 3987854 h 4111527"/>
              <a:gd name="connsiteX96" fmla="*/ 1347787 w 2272786"/>
              <a:gd name="connsiteY96" fmla="*/ 4054529 h 4111527"/>
              <a:gd name="connsiteX97" fmla="*/ 1223962 w 2272786"/>
              <a:gd name="connsiteY97" fmla="*/ 4092629 h 4111527"/>
              <a:gd name="connsiteX98" fmla="*/ 1062037 w 2272786"/>
              <a:gd name="connsiteY98" fmla="*/ 4106917 h 4111527"/>
              <a:gd name="connsiteX99" fmla="*/ 1000125 w 2272786"/>
              <a:gd name="connsiteY99" fmla="*/ 4102154 h 4111527"/>
              <a:gd name="connsiteX100" fmla="*/ 862012 w 2272786"/>
              <a:gd name="connsiteY100" fmla="*/ 4006904 h 4111527"/>
              <a:gd name="connsiteX101" fmla="*/ 800100 w 2272786"/>
              <a:gd name="connsiteY101" fmla="*/ 3825929 h 4111527"/>
              <a:gd name="connsiteX102" fmla="*/ 785812 w 2272786"/>
              <a:gd name="connsiteY102" fmla="*/ 3630667 h 4111527"/>
              <a:gd name="connsiteX103" fmla="*/ 781050 w 2272786"/>
              <a:gd name="connsiteY103" fmla="*/ 3540179 h 4111527"/>
              <a:gd name="connsiteX104" fmla="*/ 719137 w 2272786"/>
              <a:gd name="connsiteY104" fmla="*/ 3463979 h 4111527"/>
              <a:gd name="connsiteX105" fmla="*/ 676275 w 2272786"/>
              <a:gd name="connsiteY105" fmla="*/ 3392542 h 4111527"/>
              <a:gd name="connsiteX106" fmla="*/ 681037 w 2272786"/>
              <a:gd name="connsiteY106" fmla="*/ 3306817 h 4111527"/>
              <a:gd name="connsiteX107" fmla="*/ 671512 w 2272786"/>
              <a:gd name="connsiteY107" fmla="*/ 3216329 h 4111527"/>
              <a:gd name="connsiteX108" fmla="*/ 561975 w 2272786"/>
              <a:gd name="connsiteY108" fmla="*/ 3149654 h 4111527"/>
              <a:gd name="connsiteX109" fmla="*/ 481012 w 2272786"/>
              <a:gd name="connsiteY109" fmla="*/ 3102029 h 4111527"/>
              <a:gd name="connsiteX110" fmla="*/ 461962 w 2272786"/>
              <a:gd name="connsiteY110" fmla="*/ 3102029 h 4111527"/>
              <a:gd name="connsiteX111" fmla="*/ 342900 w 2272786"/>
              <a:gd name="connsiteY111" fmla="*/ 2992492 h 4111527"/>
              <a:gd name="connsiteX112" fmla="*/ 304800 w 2272786"/>
              <a:gd name="connsiteY112" fmla="*/ 2887717 h 4111527"/>
              <a:gd name="connsiteX113" fmla="*/ 304800 w 2272786"/>
              <a:gd name="connsiteY113" fmla="*/ 2887717 h 411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272786" h="4111527">
                <a:moveTo>
                  <a:pt x="0" y="682679"/>
                </a:moveTo>
                <a:cubicBezTo>
                  <a:pt x="12303" y="644976"/>
                  <a:pt x="24606" y="607273"/>
                  <a:pt x="42862" y="582667"/>
                </a:cubicBezTo>
                <a:cubicBezTo>
                  <a:pt x="61118" y="558061"/>
                  <a:pt x="79375" y="551711"/>
                  <a:pt x="109537" y="535042"/>
                </a:cubicBezTo>
                <a:cubicBezTo>
                  <a:pt x="139699" y="518373"/>
                  <a:pt x="223837" y="482654"/>
                  <a:pt x="223837" y="482654"/>
                </a:cubicBezTo>
                <a:cubicBezTo>
                  <a:pt x="253206" y="469160"/>
                  <a:pt x="258763" y="465985"/>
                  <a:pt x="285750" y="454079"/>
                </a:cubicBezTo>
                <a:cubicBezTo>
                  <a:pt x="312737" y="442173"/>
                  <a:pt x="366712" y="427092"/>
                  <a:pt x="385762" y="411217"/>
                </a:cubicBezTo>
                <a:cubicBezTo>
                  <a:pt x="404812" y="395342"/>
                  <a:pt x="382588" y="380260"/>
                  <a:pt x="400050" y="358829"/>
                </a:cubicBezTo>
                <a:cubicBezTo>
                  <a:pt x="417512" y="337398"/>
                  <a:pt x="454818" y="306441"/>
                  <a:pt x="490537" y="282629"/>
                </a:cubicBezTo>
                <a:cubicBezTo>
                  <a:pt x="526256" y="258817"/>
                  <a:pt x="573087" y="231829"/>
                  <a:pt x="614362" y="215954"/>
                </a:cubicBezTo>
                <a:cubicBezTo>
                  <a:pt x="655637" y="200079"/>
                  <a:pt x="696912" y="200079"/>
                  <a:pt x="738187" y="187379"/>
                </a:cubicBezTo>
                <a:cubicBezTo>
                  <a:pt x="779462" y="174679"/>
                  <a:pt x="825500" y="152454"/>
                  <a:pt x="862012" y="139754"/>
                </a:cubicBezTo>
                <a:cubicBezTo>
                  <a:pt x="898525" y="127054"/>
                  <a:pt x="923131" y="119117"/>
                  <a:pt x="957262" y="111179"/>
                </a:cubicBezTo>
                <a:cubicBezTo>
                  <a:pt x="991393" y="103241"/>
                  <a:pt x="1030288" y="97685"/>
                  <a:pt x="1066800" y="92129"/>
                </a:cubicBezTo>
                <a:cubicBezTo>
                  <a:pt x="1103312" y="86573"/>
                  <a:pt x="1150143" y="83398"/>
                  <a:pt x="1176337" y="77842"/>
                </a:cubicBezTo>
                <a:cubicBezTo>
                  <a:pt x="1202531" y="72286"/>
                  <a:pt x="1199356" y="57205"/>
                  <a:pt x="1223962" y="58792"/>
                </a:cubicBezTo>
                <a:cubicBezTo>
                  <a:pt x="1248568" y="60379"/>
                  <a:pt x="1293813" y="84986"/>
                  <a:pt x="1323975" y="87367"/>
                </a:cubicBezTo>
                <a:cubicBezTo>
                  <a:pt x="1354138" y="89748"/>
                  <a:pt x="1374774" y="65141"/>
                  <a:pt x="1404937" y="73079"/>
                </a:cubicBezTo>
                <a:cubicBezTo>
                  <a:pt x="1435100" y="81017"/>
                  <a:pt x="1480344" y="123086"/>
                  <a:pt x="1504950" y="134992"/>
                </a:cubicBezTo>
                <a:cubicBezTo>
                  <a:pt x="1529556" y="146898"/>
                  <a:pt x="1533525" y="150867"/>
                  <a:pt x="1552575" y="144517"/>
                </a:cubicBezTo>
                <a:cubicBezTo>
                  <a:pt x="1571625" y="138167"/>
                  <a:pt x="1590675" y="111973"/>
                  <a:pt x="1619250" y="96892"/>
                </a:cubicBezTo>
                <a:cubicBezTo>
                  <a:pt x="1647825" y="81811"/>
                  <a:pt x="1698625" y="63554"/>
                  <a:pt x="1724025" y="54029"/>
                </a:cubicBezTo>
                <a:cubicBezTo>
                  <a:pt x="1749425" y="44504"/>
                  <a:pt x="1758156" y="48473"/>
                  <a:pt x="1771650" y="39742"/>
                </a:cubicBezTo>
                <a:cubicBezTo>
                  <a:pt x="1785144" y="31011"/>
                  <a:pt x="1789112" y="7198"/>
                  <a:pt x="1804987" y="1642"/>
                </a:cubicBezTo>
                <a:cubicBezTo>
                  <a:pt x="1820862" y="-3914"/>
                  <a:pt x="1839913" y="6404"/>
                  <a:pt x="1866900" y="6404"/>
                </a:cubicBezTo>
                <a:cubicBezTo>
                  <a:pt x="1893887" y="6404"/>
                  <a:pt x="1934368" y="1642"/>
                  <a:pt x="1966912" y="1642"/>
                </a:cubicBezTo>
                <a:cubicBezTo>
                  <a:pt x="1999456" y="1642"/>
                  <a:pt x="2034381" y="-2327"/>
                  <a:pt x="2062162" y="6404"/>
                </a:cubicBezTo>
                <a:cubicBezTo>
                  <a:pt x="2089943" y="15135"/>
                  <a:pt x="2114550" y="40535"/>
                  <a:pt x="2133600" y="54029"/>
                </a:cubicBezTo>
                <a:cubicBezTo>
                  <a:pt x="2152650" y="67523"/>
                  <a:pt x="2159000" y="69905"/>
                  <a:pt x="2176462" y="87367"/>
                </a:cubicBezTo>
                <a:cubicBezTo>
                  <a:pt x="2193924" y="104829"/>
                  <a:pt x="2223294" y="138167"/>
                  <a:pt x="2238375" y="158804"/>
                </a:cubicBezTo>
                <a:cubicBezTo>
                  <a:pt x="2253456" y="179441"/>
                  <a:pt x="2262187" y="193729"/>
                  <a:pt x="2266950" y="211192"/>
                </a:cubicBezTo>
                <a:cubicBezTo>
                  <a:pt x="2271713" y="228655"/>
                  <a:pt x="2277269" y="253260"/>
                  <a:pt x="2266950" y="263579"/>
                </a:cubicBezTo>
                <a:cubicBezTo>
                  <a:pt x="2256631" y="273898"/>
                  <a:pt x="2227262" y="266754"/>
                  <a:pt x="2205037" y="273104"/>
                </a:cubicBezTo>
                <a:cubicBezTo>
                  <a:pt x="2182812" y="279454"/>
                  <a:pt x="2162969" y="295329"/>
                  <a:pt x="2133600" y="301679"/>
                </a:cubicBezTo>
                <a:cubicBezTo>
                  <a:pt x="2104231" y="308029"/>
                  <a:pt x="2046288" y="296123"/>
                  <a:pt x="2028825" y="311204"/>
                </a:cubicBezTo>
                <a:cubicBezTo>
                  <a:pt x="2011363" y="326285"/>
                  <a:pt x="2025650" y="377880"/>
                  <a:pt x="2028825" y="392167"/>
                </a:cubicBezTo>
                <a:cubicBezTo>
                  <a:pt x="2032000" y="406454"/>
                  <a:pt x="2030413" y="389785"/>
                  <a:pt x="2047875" y="396929"/>
                </a:cubicBezTo>
                <a:cubicBezTo>
                  <a:pt x="2065337" y="404073"/>
                  <a:pt x="2110581" y="422329"/>
                  <a:pt x="2133600" y="435029"/>
                </a:cubicBezTo>
                <a:cubicBezTo>
                  <a:pt x="2156619" y="447729"/>
                  <a:pt x="2166937" y="454079"/>
                  <a:pt x="2185987" y="473129"/>
                </a:cubicBezTo>
                <a:cubicBezTo>
                  <a:pt x="2205037" y="492179"/>
                  <a:pt x="2239169" y="531867"/>
                  <a:pt x="2247900" y="549329"/>
                </a:cubicBezTo>
                <a:cubicBezTo>
                  <a:pt x="2256631" y="566791"/>
                  <a:pt x="2251075" y="562823"/>
                  <a:pt x="2238375" y="577904"/>
                </a:cubicBezTo>
                <a:cubicBezTo>
                  <a:pt x="2225675" y="592985"/>
                  <a:pt x="2197100" y="625530"/>
                  <a:pt x="2171700" y="639817"/>
                </a:cubicBezTo>
                <a:cubicBezTo>
                  <a:pt x="2146300" y="654104"/>
                  <a:pt x="2085975" y="663629"/>
                  <a:pt x="2085975" y="663629"/>
                </a:cubicBezTo>
                <a:cubicBezTo>
                  <a:pt x="2056606" y="671566"/>
                  <a:pt x="2020093" y="681886"/>
                  <a:pt x="1995487" y="687442"/>
                </a:cubicBezTo>
                <a:cubicBezTo>
                  <a:pt x="1970881" y="692998"/>
                  <a:pt x="1963737" y="690617"/>
                  <a:pt x="1938337" y="696967"/>
                </a:cubicBezTo>
                <a:cubicBezTo>
                  <a:pt x="1912937" y="703317"/>
                  <a:pt x="1859756" y="717605"/>
                  <a:pt x="1843087" y="725542"/>
                </a:cubicBezTo>
                <a:cubicBezTo>
                  <a:pt x="1826418" y="733479"/>
                  <a:pt x="1826419" y="727923"/>
                  <a:pt x="1838325" y="744592"/>
                </a:cubicBezTo>
                <a:cubicBezTo>
                  <a:pt x="1850231" y="761261"/>
                  <a:pt x="1883569" y="803329"/>
                  <a:pt x="1914525" y="825554"/>
                </a:cubicBezTo>
                <a:cubicBezTo>
                  <a:pt x="1945481" y="847779"/>
                  <a:pt x="2013743" y="862067"/>
                  <a:pt x="2024062" y="877942"/>
                </a:cubicBezTo>
                <a:cubicBezTo>
                  <a:pt x="2034381" y="893817"/>
                  <a:pt x="2012949" y="908898"/>
                  <a:pt x="1976437" y="920804"/>
                </a:cubicBezTo>
                <a:cubicBezTo>
                  <a:pt x="1939925" y="932710"/>
                  <a:pt x="1841500" y="934298"/>
                  <a:pt x="1804987" y="949379"/>
                </a:cubicBezTo>
                <a:cubicBezTo>
                  <a:pt x="1768475" y="964460"/>
                  <a:pt x="1762125" y="988273"/>
                  <a:pt x="1757362" y="1011292"/>
                </a:cubicBezTo>
                <a:cubicBezTo>
                  <a:pt x="1752600" y="1034311"/>
                  <a:pt x="1773237" y="1065267"/>
                  <a:pt x="1776412" y="1087492"/>
                </a:cubicBezTo>
                <a:cubicBezTo>
                  <a:pt x="1779587" y="1109717"/>
                  <a:pt x="1784349" y="1132736"/>
                  <a:pt x="1776412" y="1144642"/>
                </a:cubicBezTo>
                <a:cubicBezTo>
                  <a:pt x="1768475" y="1156548"/>
                  <a:pt x="1751012" y="1149404"/>
                  <a:pt x="1728787" y="1158929"/>
                </a:cubicBezTo>
                <a:cubicBezTo>
                  <a:pt x="1706562" y="1168454"/>
                  <a:pt x="1666875" y="1192267"/>
                  <a:pt x="1643062" y="1201792"/>
                </a:cubicBezTo>
                <a:cubicBezTo>
                  <a:pt x="1619250" y="1211317"/>
                  <a:pt x="1593849" y="1209729"/>
                  <a:pt x="1585912" y="1216079"/>
                </a:cubicBezTo>
                <a:cubicBezTo>
                  <a:pt x="1577975" y="1222429"/>
                  <a:pt x="1593056" y="1223223"/>
                  <a:pt x="1595437" y="1239892"/>
                </a:cubicBezTo>
                <a:cubicBezTo>
                  <a:pt x="1597818" y="1256561"/>
                  <a:pt x="1597819" y="1291486"/>
                  <a:pt x="1600200" y="1316092"/>
                </a:cubicBezTo>
                <a:cubicBezTo>
                  <a:pt x="1602581" y="1340698"/>
                  <a:pt x="1606550" y="1358160"/>
                  <a:pt x="1609725" y="1387529"/>
                </a:cubicBezTo>
                <a:cubicBezTo>
                  <a:pt x="1612900" y="1416898"/>
                  <a:pt x="1627981" y="1465317"/>
                  <a:pt x="1619250" y="1492304"/>
                </a:cubicBezTo>
                <a:cubicBezTo>
                  <a:pt x="1610519" y="1519291"/>
                  <a:pt x="1569243" y="1529610"/>
                  <a:pt x="1557337" y="1549454"/>
                </a:cubicBezTo>
                <a:cubicBezTo>
                  <a:pt x="1545431" y="1569298"/>
                  <a:pt x="1549400" y="1591523"/>
                  <a:pt x="1547812" y="1611367"/>
                </a:cubicBezTo>
                <a:cubicBezTo>
                  <a:pt x="1546225" y="1631211"/>
                  <a:pt x="1543843" y="1651055"/>
                  <a:pt x="1547812" y="1668517"/>
                </a:cubicBezTo>
                <a:cubicBezTo>
                  <a:pt x="1551781" y="1685980"/>
                  <a:pt x="1566069" y="1695505"/>
                  <a:pt x="1571625" y="1716142"/>
                </a:cubicBezTo>
                <a:cubicBezTo>
                  <a:pt x="1577181" y="1736779"/>
                  <a:pt x="1583531" y="1773292"/>
                  <a:pt x="1581150" y="1792342"/>
                </a:cubicBezTo>
                <a:cubicBezTo>
                  <a:pt x="1578769" y="1811392"/>
                  <a:pt x="1559718" y="1811392"/>
                  <a:pt x="1557337" y="1830442"/>
                </a:cubicBezTo>
                <a:cubicBezTo>
                  <a:pt x="1554956" y="1849492"/>
                  <a:pt x="1566862" y="1881242"/>
                  <a:pt x="1566862" y="1906642"/>
                </a:cubicBezTo>
                <a:cubicBezTo>
                  <a:pt x="1566862" y="1932042"/>
                  <a:pt x="1564481" y="1956648"/>
                  <a:pt x="1557337" y="1982842"/>
                </a:cubicBezTo>
                <a:cubicBezTo>
                  <a:pt x="1550193" y="2009036"/>
                  <a:pt x="1540669" y="2041579"/>
                  <a:pt x="1524000" y="2063804"/>
                </a:cubicBezTo>
                <a:cubicBezTo>
                  <a:pt x="1507331" y="2086029"/>
                  <a:pt x="1471613" y="2088411"/>
                  <a:pt x="1457325" y="2116192"/>
                </a:cubicBezTo>
                <a:cubicBezTo>
                  <a:pt x="1443037" y="2143973"/>
                  <a:pt x="1443037" y="2205092"/>
                  <a:pt x="1438275" y="2230492"/>
                </a:cubicBezTo>
                <a:cubicBezTo>
                  <a:pt x="1433513" y="2255892"/>
                  <a:pt x="1436687" y="2255098"/>
                  <a:pt x="1428750" y="2268592"/>
                </a:cubicBezTo>
                <a:cubicBezTo>
                  <a:pt x="1420813" y="2282086"/>
                  <a:pt x="1400175" y="2282879"/>
                  <a:pt x="1390650" y="2311454"/>
                </a:cubicBezTo>
                <a:cubicBezTo>
                  <a:pt x="1381125" y="2340029"/>
                  <a:pt x="1379537" y="2403530"/>
                  <a:pt x="1371600" y="2440042"/>
                </a:cubicBezTo>
                <a:cubicBezTo>
                  <a:pt x="1363663" y="2476554"/>
                  <a:pt x="1354137" y="2505923"/>
                  <a:pt x="1343025" y="2530529"/>
                </a:cubicBezTo>
                <a:cubicBezTo>
                  <a:pt x="1331913" y="2555135"/>
                  <a:pt x="1309687" y="2568629"/>
                  <a:pt x="1304925" y="2587679"/>
                </a:cubicBezTo>
                <a:cubicBezTo>
                  <a:pt x="1300163" y="2606729"/>
                  <a:pt x="1309688" y="2615460"/>
                  <a:pt x="1314450" y="2644829"/>
                </a:cubicBezTo>
                <a:cubicBezTo>
                  <a:pt x="1319212" y="2674198"/>
                  <a:pt x="1321594" y="2732936"/>
                  <a:pt x="1333500" y="2763892"/>
                </a:cubicBezTo>
                <a:cubicBezTo>
                  <a:pt x="1345406" y="2794848"/>
                  <a:pt x="1372393" y="2805961"/>
                  <a:pt x="1385887" y="2830567"/>
                </a:cubicBezTo>
                <a:cubicBezTo>
                  <a:pt x="1399381" y="2855173"/>
                  <a:pt x="1402556" y="2889304"/>
                  <a:pt x="1414462" y="2911529"/>
                </a:cubicBezTo>
                <a:cubicBezTo>
                  <a:pt x="1426368" y="2933754"/>
                  <a:pt x="1443038" y="2950423"/>
                  <a:pt x="1457325" y="2963917"/>
                </a:cubicBezTo>
                <a:cubicBezTo>
                  <a:pt x="1471612" y="2977411"/>
                  <a:pt x="1491456" y="2975030"/>
                  <a:pt x="1500187" y="2992492"/>
                </a:cubicBezTo>
                <a:cubicBezTo>
                  <a:pt x="1508918" y="3009954"/>
                  <a:pt x="1508124" y="3047261"/>
                  <a:pt x="1509712" y="3068692"/>
                </a:cubicBezTo>
                <a:cubicBezTo>
                  <a:pt x="1511300" y="3090123"/>
                  <a:pt x="1514474" y="3102029"/>
                  <a:pt x="1509712" y="3121079"/>
                </a:cubicBezTo>
                <a:cubicBezTo>
                  <a:pt x="1504950" y="3140129"/>
                  <a:pt x="1481931" y="3159973"/>
                  <a:pt x="1481137" y="3182992"/>
                </a:cubicBezTo>
                <a:cubicBezTo>
                  <a:pt x="1480343" y="3206011"/>
                  <a:pt x="1492250" y="3235380"/>
                  <a:pt x="1504950" y="3259192"/>
                </a:cubicBezTo>
                <a:cubicBezTo>
                  <a:pt x="1517650" y="3283005"/>
                  <a:pt x="1548606" y="3304436"/>
                  <a:pt x="1557337" y="3325867"/>
                </a:cubicBezTo>
                <a:cubicBezTo>
                  <a:pt x="1566068" y="3347298"/>
                  <a:pt x="1556543" y="3371110"/>
                  <a:pt x="1557337" y="3387779"/>
                </a:cubicBezTo>
                <a:cubicBezTo>
                  <a:pt x="1558131" y="3404448"/>
                  <a:pt x="1559719" y="3410004"/>
                  <a:pt x="1562100" y="3425879"/>
                </a:cubicBezTo>
                <a:cubicBezTo>
                  <a:pt x="1564481" y="3441754"/>
                  <a:pt x="1563688" y="3463979"/>
                  <a:pt x="1571625" y="3483029"/>
                </a:cubicBezTo>
                <a:cubicBezTo>
                  <a:pt x="1579562" y="3502079"/>
                  <a:pt x="1599406" y="3515573"/>
                  <a:pt x="1609725" y="3540179"/>
                </a:cubicBezTo>
                <a:cubicBezTo>
                  <a:pt x="1620044" y="3564785"/>
                  <a:pt x="1631950" y="3594948"/>
                  <a:pt x="1633537" y="3630667"/>
                </a:cubicBezTo>
                <a:cubicBezTo>
                  <a:pt x="1635124" y="3666386"/>
                  <a:pt x="1639887" y="3724330"/>
                  <a:pt x="1619250" y="3754492"/>
                </a:cubicBezTo>
                <a:cubicBezTo>
                  <a:pt x="1598613" y="3784654"/>
                  <a:pt x="1538287" y="3784655"/>
                  <a:pt x="1509712" y="3811642"/>
                </a:cubicBezTo>
                <a:cubicBezTo>
                  <a:pt x="1481137" y="3838630"/>
                  <a:pt x="1466056" y="3887048"/>
                  <a:pt x="1447800" y="3916417"/>
                </a:cubicBezTo>
                <a:cubicBezTo>
                  <a:pt x="1429544" y="3945786"/>
                  <a:pt x="1416844" y="3964835"/>
                  <a:pt x="1400175" y="3987854"/>
                </a:cubicBezTo>
                <a:cubicBezTo>
                  <a:pt x="1383506" y="4010873"/>
                  <a:pt x="1377156" y="4037067"/>
                  <a:pt x="1347787" y="4054529"/>
                </a:cubicBezTo>
                <a:cubicBezTo>
                  <a:pt x="1318418" y="4071991"/>
                  <a:pt x="1271587" y="4083898"/>
                  <a:pt x="1223962" y="4092629"/>
                </a:cubicBezTo>
                <a:cubicBezTo>
                  <a:pt x="1176337" y="4101360"/>
                  <a:pt x="1099343" y="4105330"/>
                  <a:pt x="1062037" y="4106917"/>
                </a:cubicBezTo>
                <a:cubicBezTo>
                  <a:pt x="1024731" y="4108504"/>
                  <a:pt x="1033462" y="4118823"/>
                  <a:pt x="1000125" y="4102154"/>
                </a:cubicBezTo>
                <a:cubicBezTo>
                  <a:pt x="966788" y="4085485"/>
                  <a:pt x="895350" y="4052942"/>
                  <a:pt x="862012" y="4006904"/>
                </a:cubicBezTo>
                <a:cubicBezTo>
                  <a:pt x="828675" y="3960867"/>
                  <a:pt x="812800" y="3888635"/>
                  <a:pt x="800100" y="3825929"/>
                </a:cubicBezTo>
                <a:cubicBezTo>
                  <a:pt x="787400" y="3763223"/>
                  <a:pt x="788987" y="3678292"/>
                  <a:pt x="785812" y="3630667"/>
                </a:cubicBezTo>
                <a:cubicBezTo>
                  <a:pt x="782637" y="3583042"/>
                  <a:pt x="792162" y="3567960"/>
                  <a:pt x="781050" y="3540179"/>
                </a:cubicBezTo>
                <a:cubicBezTo>
                  <a:pt x="769938" y="3512398"/>
                  <a:pt x="736599" y="3488585"/>
                  <a:pt x="719137" y="3463979"/>
                </a:cubicBezTo>
                <a:cubicBezTo>
                  <a:pt x="701675" y="3439373"/>
                  <a:pt x="682625" y="3418736"/>
                  <a:pt x="676275" y="3392542"/>
                </a:cubicBezTo>
                <a:cubicBezTo>
                  <a:pt x="669925" y="3366348"/>
                  <a:pt x="681831" y="3336186"/>
                  <a:pt x="681037" y="3306817"/>
                </a:cubicBezTo>
                <a:cubicBezTo>
                  <a:pt x="680243" y="3277448"/>
                  <a:pt x="691356" y="3242523"/>
                  <a:pt x="671512" y="3216329"/>
                </a:cubicBezTo>
                <a:cubicBezTo>
                  <a:pt x="651668" y="3190135"/>
                  <a:pt x="593725" y="3168704"/>
                  <a:pt x="561975" y="3149654"/>
                </a:cubicBezTo>
                <a:cubicBezTo>
                  <a:pt x="530225" y="3130604"/>
                  <a:pt x="497681" y="3109966"/>
                  <a:pt x="481012" y="3102029"/>
                </a:cubicBezTo>
                <a:cubicBezTo>
                  <a:pt x="464343" y="3094092"/>
                  <a:pt x="484981" y="3120285"/>
                  <a:pt x="461962" y="3102029"/>
                </a:cubicBezTo>
                <a:cubicBezTo>
                  <a:pt x="438943" y="3083773"/>
                  <a:pt x="369094" y="3028211"/>
                  <a:pt x="342900" y="2992492"/>
                </a:cubicBezTo>
                <a:cubicBezTo>
                  <a:pt x="316706" y="2956773"/>
                  <a:pt x="304800" y="2887717"/>
                  <a:pt x="304800" y="2887717"/>
                </a:cubicBezTo>
                <a:lnTo>
                  <a:pt x="304800" y="2887717"/>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FF00"/>
              </a:solidFill>
            </a:endParaRPr>
          </a:p>
        </p:txBody>
      </p:sp>
      <p:grpSp>
        <p:nvGrpSpPr>
          <p:cNvPr id="13" name="Group 12"/>
          <p:cNvGrpSpPr/>
          <p:nvPr/>
        </p:nvGrpSpPr>
        <p:grpSpPr>
          <a:xfrm>
            <a:off x="6655796" y="5714139"/>
            <a:ext cx="2128505" cy="530597"/>
            <a:chOff x="909001" y="5629576"/>
            <a:chExt cx="2128505" cy="530597"/>
          </a:xfrm>
        </p:grpSpPr>
        <p:sp>
          <p:nvSpPr>
            <p:cNvPr id="17" name="Right Arrow 16"/>
            <p:cNvSpPr/>
            <p:nvPr/>
          </p:nvSpPr>
          <p:spPr>
            <a:xfrm rot="12191392">
              <a:off x="909001" y="5629576"/>
              <a:ext cx="741570" cy="296194"/>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ctangle 17"/>
            <p:cNvSpPr/>
            <p:nvPr/>
          </p:nvSpPr>
          <p:spPr>
            <a:xfrm>
              <a:off x="1465499" y="5804380"/>
              <a:ext cx="1572007" cy="35579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solidFill>
                </a:rPr>
                <a:t>Hyalite Creek</a:t>
              </a:r>
            </a:p>
          </p:txBody>
        </p:sp>
      </p:grpSp>
      <p:grpSp>
        <p:nvGrpSpPr>
          <p:cNvPr id="14" name="Group 13"/>
          <p:cNvGrpSpPr/>
          <p:nvPr/>
        </p:nvGrpSpPr>
        <p:grpSpPr>
          <a:xfrm>
            <a:off x="7026581" y="3664492"/>
            <a:ext cx="2800457" cy="567703"/>
            <a:chOff x="2905745" y="4945611"/>
            <a:chExt cx="2800457" cy="567703"/>
          </a:xfrm>
        </p:grpSpPr>
        <p:sp>
          <p:nvSpPr>
            <p:cNvPr id="15" name="Right Arrow 14"/>
            <p:cNvSpPr/>
            <p:nvPr/>
          </p:nvSpPr>
          <p:spPr>
            <a:xfrm rot="10965579">
              <a:off x="2905745" y="5003046"/>
              <a:ext cx="1193153" cy="406761"/>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15"/>
            <p:cNvSpPr/>
            <p:nvPr/>
          </p:nvSpPr>
          <p:spPr>
            <a:xfrm>
              <a:off x="3709100" y="4945611"/>
              <a:ext cx="1997102" cy="56770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tx1"/>
                  </a:solidFill>
                </a:rPr>
                <a:t>Hyalite Creek Watershed</a:t>
              </a:r>
            </a:p>
          </p:txBody>
        </p:sp>
      </p:grpSp>
      <p:grpSp>
        <p:nvGrpSpPr>
          <p:cNvPr id="29" name="Group 28"/>
          <p:cNvGrpSpPr/>
          <p:nvPr/>
        </p:nvGrpSpPr>
        <p:grpSpPr>
          <a:xfrm>
            <a:off x="5029293" y="4772263"/>
            <a:ext cx="2076310" cy="958894"/>
            <a:chOff x="5029293" y="4772263"/>
            <a:chExt cx="2076310" cy="958894"/>
          </a:xfrm>
        </p:grpSpPr>
        <p:sp>
          <p:nvSpPr>
            <p:cNvPr id="27" name="Down Arrow 26"/>
            <p:cNvSpPr/>
            <p:nvPr/>
          </p:nvSpPr>
          <p:spPr>
            <a:xfrm rot="871857">
              <a:off x="5029293" y="4772263"/>
              <a:ext cx="588874" cy="79573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Q</a:t>
              </a:r>
            </a:p>
          </p:txBody>
        </p:sp>
        <p:sp>
          <p:nvSpPr>
            <p:cNvPr id="28" name="Down Arrow 27"/>
            <p:cNvSpPr/>
            <p:nvPr/>
          </p:nvSpPr>
          <p:spPr>
            <a:xfrm rot="871857">
              <a:off x="6516729" y="4935422"/>
              <a:ext cx="588874" cy="79573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Q</a:t>
              </a:r>
            </a:p>
          </p:txBody>
        </p:sp>
      </p:grpSp>
      <p:grpSp>
        <p:nvGrpSpPr>
          <p:cNvPr id="36" name="Group 35"/>
          <p:cNvGrpSpPr/>
          <p:nvPr/>
        </p:nvGrpSpPr>
        <p:grpSpPr>
          <a:xfrm>
            <a:off x="4315226" y="2375754"/>
            <a:ext cx="2719331" cy="2734489"/>
            <a:chOff x="4315226" y="2375754"/>
            <a:chExt cx="2719331" cy="2734489"/>
          </a:xfrm>
        </p:grpSpPr>
        <p:sp>
          <p:nvSpPr>
            <p:cNvPr id="30" name="Oval 29"/>
            <p:cNvSpPr/>
            <p:nvPr/>
          </p:nvSpPr>
          <p:spPr>
            <a:xfrm>
              <a:off x="4315226" y="2817001"/>
              <a:ext cx="1129889" cy="1257887"/>
            </a:xfrm>
            <a:prstGeom prst="ellipse">
              <a:avLst/>
            </a:prstGeom>
            <a:solidFill>
              <a:schemeClr val="bg1"/>
            </a:solidFill>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a:t>
              </a:r>
            </a:p>
          </p:txBody>
        </p:sp>
        <p:sp>
          <p:nvSpPr>
            <p:cNvPr id="31" name="Oval 30"/>
            <p:cNvSpPr/>
            <p:nvPr/>
          </p:nvSpPr>
          <p:spPr>
            <a:xfrm>
              <a:off x="5904668" y="2375754"/>
              <a:ext cx="1129889" cy="1257887"/>
            </a:xfrm>
            <a:prstGeom prst="ellipse">
              <a:avLst/>
            </a:prstGeom>
            <a:solidFill>
              <a:schemeClr val="bg1"/>
            </a:solidFill>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a:t>
              </a:r>
            </a:p>
          </p:txBody>
        </p:sp>
        <p:cxnSp>
          <p:nvCxnSpPr>
            <p:cNvPr id="33" name="Straight Arrow Connector 32"/>
            <p:cNvCxnSpPr/>
            <p:nvPr/>
          </p:nvCxnSpPr>
          <p:spPr>
            <a:xfrm>
              <a:off x="4900169" y="3728663"/>
              <a:ext cx="430908" cy="119379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521332" y="3262199"/>
              <a:ext cx="289834" cy="184804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Oval 2"/>
          <p:cNvSpPr/>
          <p:nvPr/>
        </p:nvSpPr>
        <p:spPr>
          <a:xfrm>
            <a:off x="5138928" y="4911647"/>
            <a:ext cx="420624" cy="41016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627436" y="5069575"/>
            <a:ext cx="420624" cy="41016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20580973">
            <a:off x="3823150" y="2119357"/>
            <a:ext cx="2249451" cy="371297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465939" y="1257709"/>
            <a:ext cx="2416942" cy="470577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838200" y="386915"/>
            <a:ext cx="10515600" cy="69930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Watershed delineation</a:t>
            </a:r>
          </a:p>
        </p:txBody>
      </p:sp>
      <p:sp>
        <p:nvSpPr>
          <p:cNvPr id="40" name="Rectangle 39"/>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Tree>
    <p:extLst>
      <p:ext uri="{BB962C8B-B14F-4D97-AF65-F5344CB8AC3E}">
        <p14:creationId xmlns:p14="http://schemas.microsoft.com/office/powerpoint/2010/main" val="311257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5"/>
                                        </p:tgtEl>
                                      </p:cBhvr>
                                    </p:animEffect>
                                    <p:set>
                                      <p:cBhvr>
                                        <p:cTn id="10" dur="1" fill="hold">
                                          <p:stCondLst>
                                            <p:cond delay="499"/>
                                          </p:stCondLst>
                                        </p:cTn>
                                        <p:tgtEl>
                                          <p:spTgt spid="35"/>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animBg="1"/>
      <p:bldP spid="37" grpId="0" animBg="1"/>
      <p:bldP spid="38" grpId="0" animBg="1"/>
      <p:bldP spid="3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971" y="-92747"/>
            <a:ext cx="10515600" cy="1325563"/>
          </a:xfrm>
        </p:spPr>
        <p:txBody>
          <a:bodyPr/>
          <a:lstStyle/>
          <a:p>
            <a:r>
              <a:rPr lang="en-US" dirty="0"/>
              <a:t>Water balance: what is a water year?</a:t>
            </a:r>
          </a:p>
        </p:txBody>
      </p:sp>
      <p:sp>
        <p:nvSpPr>
          <p:cNvPr id="16" name="TextBox 15"/>
          <p:cNvSpPr txBox="1"/>
          <p:nvPr/>
        </p:nvSpPr>
        <p:spPr>
          <a:xfrm>
            <a:off x="378070" y="6438959"/>
            <a:ext cx="2062039" cy="369332"/>
          </a:xfrm>
          <a:prstGeom prst="rect">
            <a:avLst/>
          </a:prstGeom>
          <a:noFill/>
        </p:spPr>
        <p:txBody>
          <a:bodyPr wrap="none" rtlCol="0">
            <a:spAutoFit/>
          </a:bodyPr>
          <a:lstStyle/>
          <a:p>
            <a:r>
              <a:rPr lang="en-US" dirty="0"/>
              <a:t>USGS NWIS data set</a:t>
            </a:r>
          </a:p>
        </p:txBody>
      </p:sp>
      <p:sp>
        <p:nvSpPr>
          <p:cNvPr id="10" name="Rectangle 9"/>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29</a:t>
            </a:r>
          </a:p>
        </p:txBody>
      </p:sp>
      <p:pic>
        <p:nvPicPr>
          <p:cNvPr id="2050" name="Picture 2" descr="Graph of DAILY Discharge, cubic feet per seco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4971" y="901210"/>
            <a:ext cx="7967690" cy="590708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H="1">
            <a:off x="6629400" y="1937657"/>
            <a:ext cx="0" cy="3570514"/>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198429" y="1937657"/>
            <a:ext cx="0" cy="3570514"/>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 name="Left-Right Arrow 5"/>
          <p:cNvSpPr/>
          <p:nvPr/>
        </p:nvSpPr>
        <p:spPr>
          <a:xfrm>
            <a:off x="5497286" y="2830286"/>
            <a:ext cx="1132114" cy="555172"/>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mc:AlternateContent xmlns:mc="http://schemas.openxmlformats.org/markup-compatibility/2006" xmlns:a14="http://schemas.microsoft.com/office/drawing/2010/main">
        <mc:Choice Requires="a14">
          <p:sp>
            <p:nvSpPr>
              <p:cNvPr id="11" name="Right Arrow 2">
                <a:extLst>
                  <a:ext uri="{FF2B5EF4-FFF2-40B4-BE49-F238E27FC236}">
                    <a16:creationId xmlns:a16="http://schemas.microsoft.com/office/drawing/2014/main" id="{92611A9A-3396-40C9-B407-61541FBFF12A}"/>
                  </a:ext>
                </a:extLst>
              </p:cNvPr>
              <p:cNvSpPr/>
              <p:nvPr/>
            </p:nvSpPr>
            <p:spPr>
              <a:xfrm rot="5400000">
                <a:off x="6618515" y="3331927"/>
                <a:ext cx="979710" cy="805543"/>
              </a:xfrm>
              <a:prstGeom prst="rightArrow">
                <a:avLst>
                  <a:gd name="adj1" fmla="val 100000"/>
                  <a:gd name="adj2" fmla="val 196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r>
                        <m:rPr>
                          <m:sty m:val="p"/>
                        </m:rPr>
                        <a:rPr lang="en-US" sz="1400" b="0" i="0" smtClean="0">
                          <a:latin typeface="Cambria Math" panose="02040503050406030204" pitchFamily="18" charset="0"/>
                        </a:rPr>
                        <m:t>Δ</m:t>
                      </m:r>
                      <m:r>
                        <a:rPr lang="en-US" sz="1400" b="0" i="1" smtClean="0">
                          <a:latin typeface="Cambria Math" panose="02040503050406030204" pitchFamily="18" charset="0"/>
                        </a:rPr>
                        <m:t>𝑆</m:t>
                      </m:r>
                    </m:oMath>
                  </m:oMathPara>
                </a14:m>
                <a:endParaRPr lang="en-US" sz="1400" dirty="0"/>
              </a:p>
              <a:p>
                <a:pPr algn="ctr"/>
                <a:r>
                  <a:rPr lang="en-US" sz="1400" dirty="0"/>
                  <a:t>Snow melt</a:t>
                </a:r>
              </a:p>
            </p:txBody>
          </p:sp>
        </mc:Choice>
        <mc:Fallback xmlns="">
          <p:sp>
            <p:nvSpPr>
              <p:cNvPr id="11" name="Right Arrow 2">
                <a:extLst>
                  <a:ext uri="{FF2B5EF4-FFF2-40B4-BE49-F238E27FC236}">
                    <a16:creationId xmlns:a16="http://schemas.microsoft.com/office/drawing/2014/main" id="{92611A9A-3396-40C9-B407-61541FBFF12A}"/>
                  </a:ext>
                </a:extLst>
              </p:cNvPr>
              <p:cNvSpPr>
                <a:spLocks noRot="1" noChangeAspect="1" noMove="1" noResize="1" noEditPoints="1" noAdjustHandles="1" noChangeArrowheads="1" noChangeShapeType="1" noTextEdit="1"/>
              </p:cNvSpPr>
              <p:nvPr/>
            </p:nvSpPr>
            <p:spPr>
              <a:xfrm rot="5400000">
                <a:off x="6618515" y="3331927"/>
                <a:ext cx="979710" cy="805543"/>
              </a:xfrm>
              <a:prstGeom prst="rightArrow">
                <a:avLst>
                  <a:gd name="adj1" fmla="val 100000"/>
                  <a:gd name="adj2" fmla="val 19675"/>
                </a:avLst>
              </a:prstGeom>
              <a:blipFill>
                <a:blip r:embed="rId4"/>
                <a:stretch>
                  <a:fillRect l="-22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ight Arrow 2">
                <a:extLst>
                  <a:ext uri="{FF2B5EF4-FFF2-40B4-BE49-F238E27FC236}">
                    <a16:creationId xmlns:a16="http://schemas.microsoft.com/office/drawing/2014/main" id="{89F1C6FB-5D5D-4CBB-BBDE-9C98110CFC56}"/>
                  </a:ext>
                </a:extLst>
              </p:cNvPr>
              <p:cNvSpPr/>
              <p:nvPr/>
            </p:nvSpPr>
            <p:spPr>
              <a:xfrm rot="16200000">
                <a:off x="5646058" y="3331927"/>
                <a:ext cx="979711" cy="805543"/>
              </a:xfrm>
              <a:prstGeom prst="rightArrow">
                <a:avLst>
                  <a:gd name="adj1" fmla="val 100000"/>
                  <a:gd name="adj2" fmla="val 196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r>
                        <m:rPr>
                          <m:sty m:val="p"/>
                        </m:rPr>
                        <a:rPr lang="en-US" sz="1400" b="0" i="0" smtClean="0">
                          <a:latin typeface="Cambria Math" panose="02040503050406030204" pitchFamily="18" charset="0"/>
                        </a:rPr>
                        <m:t>Δ</m:t>
                      </m:r>
                      <m:r>
                        <a:rPr lang="en-US" sz="1400" b="0" i="1" smtClean="0">
                          <a:latin typeface="Cambria Math" panose="02040503050406030204" pitchFamily="18" charset="0"/>
                        </a:rPr>
                        <m:t>𝑆</m:t>
                      </m:r>
                      <m:r>
                        <a:rPr lang="en-US" sz="1400" b="0" i="1" smtClean="0">
                          <a:latin typeface="Cambria Math" panose="02040503050406030204" pitchFamily="18" charset="0"/>
                        </a:rPr>
                        <m:t> </m:t>
                      </m:r>
                    </m:oMath>
                  </m:oMathPara>
                </a14:m>
                <a:endParaRPr lang="en-US" sz="1400" b="0" dirty="0"/>
              </a:p>
              <a:p>
                <a:pPr algn="ctr"/>
                <a:r>
                  <a:rPr lang="en-US" sz="1400" dirty="0"/>
                  <a:t>Snow storage</a:t>
                </a:r>
              </a:p>
            </p:txBody>
          </p:sp>
        </mc:Choice>
        <mc:Fallback xmlns="">
          <p:sp>
            <p:nvSpPr>
              <p:cNvPr id="12" name="Right Arrow 2">
                <a:extLst>
                  <a:ext uri="{FF2B5EF4-FFF2-40B4-BE49-F238E27FC236}">
                    <a16:creationId xmlns:a16="http://schemas.microsoft.com/office/drawing/2014/main" id="{89F1C6FB-5D5D-4CBB-BBDE-9C98110CFC56}"/>
                  </a:ext>
                </a:extLst>
              </p:cNvPr>
              <p:cNvSpPr>
                <a:spLocks noRot="1" noChangeAspect="1" noMove="1" noResize="1" noEditPoints="1" noAdjustHandles="1" noChangeArrowheads="1" noChangeShapeType="1" noTextEdit="1"/>
              </p:cNvSpPr>
              <p:nvPr/>
            </p:nvSpPr>
            <p:spPr>
              <a:xfrm rot="16200000">
                <a:off x="5646058" y="3331927"/>
                <a:ext cx="979711" cy="805543"/>
              </a:xfrm>
              <a:prstGeom prst="rightArrow">
                <a:avLst>
                  <a:gd name="adj1" fmla="val 100000"/>
                  <a:gd name="adj2" fmla="val 19675"/>
                </a:avLst>
              </a:prstGeom>
              <a:blipFill>
                <a:blip r:embed="rId5"/>
                <a:stretch>
                  <a:fillRect r="-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DFE722F7-491C-4C07-910A-26710D74D177}"/>
                  </a:ext>
                </a:extLst>
              </p:cNvPr>
              <p:cNvSpPr/>
              <p:nvPr/>
            </p:nvSpPr>
            <p:spPr>
              <a:xfrm>
                <a:off x="195943" y="1446725"/>
                <a:ext cx="2244166" cy="1200329"/>
              </a:xfrm>
              <a:prstGeom prst="rect">
                <a:avLst/>
              </a:prstGeom>
            </p:spPr>
            <p:txBody>
              <a:bodyPr wrap="square">
                <a:spAutoFit/>
              </a:bodyPr>
              <a:lstStyle/>
              <a:p>
                <a:r>
                  <a:rPr lang="en-US" dirty="0"/>
                  <a:t>Maybe the smallest </a:t>
                </a:r>
                <a14:m>
                  <m:oMath xmlns:m="http://schemas.openxmlformats.org/officeDocument/2006/math">
                    <m:r>
                      <a:rPr lang="en-US" b="0" i="1" smtClean="0">
                        <a:latin typeface="Cambria Math" panose="02040503050406030204" pitchFamily="18" charset="0"/>
                      </a:rPr>
                      <m:t>𝑆</m:t>
                    </m:r>
                  </m:oMath>
                </a14:m>
                <a:r>
                  <a:rPr lang="en-US" dirty="0"/>
                  <a:t> corresponds to times with the lowest flows? </a:t>
                </a:r>
              </a:p>
            </p:txBody>
          </p:sp>
        </mc:Choice>
        <mc:Fallback xmlns="">
          <p:sp>
            <p:nvSpPr>
              <p:cNvPr id="13" name="Rectangle 12">
                <a:extLst>
                  <a:ext uri="{FF2B5EF4-FFF2-40B4-BE49-F238E27FC236}">
                    <a16:creationId xmlns:a16="http://schemas.microsoft.com/office/drawing/2014/main" id="{DFE722F7-491C-4C07-910A-26710D74D177}"/>
                  </a:ext>
                </a:extLst>
              </p:cNvPr>
              <p:cNvSpPr>
                <a:spLocks noRot="1" noChangeAspect="1" noMove="1" noResize="1" noEditPoints="1" noAdjustHandles="1" noChangeArrowheads="1" noChangeShapeType="1" noTextEdit="1"/>
              </p:cNvSpPr>
              <p:nvPr/>
            </p:nvSpPr>
            <p:spPr>
              <a:xfrm>
                <a:off x="195943" y="1446725"/>
                <a:ext cx="2244166" cy="1200329"/>
              </a:xfrm>
              <a:prstGeom prst="rect">
                <a:avLst/>
              </a:prstGeom>
              <a:blipFill>
                <a:blip r:embed="rId6"/>
                <a:stretch>
                  <a:fillRect l="-2174" t="-2538" r="-272" b="-7107"/>
                </a:stretch>
              </a:blipFill>
            </p:spPr>
            <p:txBody>
              <a:bodyPr/>
              <a:lstStyle/>
              <a:p>
                <a:r>
                  <a:rPr lang="en-US">
                    <a:noFill/>
                  </a:rPr>
                  <a:t> </a:t>
                </a:r>
              </a:p>
            </p:txBody>
          </p:sp>
        </mc:Fallback>
      </mc:AlternateContent>
      <p:sp>
        <p:nvSpPr>
          <p:cNvPr id="3" name="&quot;Not Allowed&quot; Symbol 2">
            <a:extLst>
              <a:ext uri="{FF2B5EF4-FFF2-40B4-BE49-F238E27FC236}">
                <a16:creationId xmlns:a16="http://schemas.microsoft.com/office/drawing/2014/main" id="{6D096346-1CEA-4737-AF09-F881B61960F4}"/>
              </a:ext>
            </a:extLst>
          </p:cNvPr>
          <p:cNvSpPr/>
          <p:nvPr/>
        </p:nvSpPr>
        <p:spPr>
          <a:xfrm>
            <a:off x="143609" y="1232816"/>
            <a:ext cx="2393851" cy="1716124"/>
          </a:xfrm>
          <a:prstGeom prst="noSmoking">
            <a:avLst>
              <a:gd name="adj" fmla="val 1003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6689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xit" presetSubtype="0" fill="hold" grpId="1" nodeType="withEffect">
                                  <p:stCondLst>
                                    <p:cond delay="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1" grpId="0" animBg="1"/>
      <p:bldP spid="12" grpId="0" animBg="1"/>
      <p:bldP spid="13" grpId="0"/>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971" y="-92747"/>
            <a:ext cx="10515600" cy="1325563"/>
          </a:xfrm>
        </p:spPr>
        <p:txBody>
          <a:bodyPr/>
          <a:lstStyle/>
          <a:p>
            <a:r>
              <a:rPr lang="en-US" dirty="0"/>
              <a:t>Water balance: what is a water year?</a:t>
            </a:r>
          </a:p>
        </p:txBody>
      </p:sp>
      <p:sp>
        <p:nvSpPr>
          <p:cNvPr id="16" name="TextBox 15"/>
          <p:cNvSpPr txBox="1"/>
          <p:nvPr/>
        </p:nvSpPr>
        <p:spPr>
          <a:xfrm>
            <a:off x="378070" y="6438959"/>
            <a:ext cx="2062039" cy="369332"/>
          </a:xfrm>
          <a:prstGeom prst="rect">
            <a:avLst/>
          </a:prstGeom>
          <a:noFill/>
        </p:spPr>
        <p:txBody>
          <a:bodyPr wrap="none" rtlCol="0">
            <a:spAutoFit/>
          </a:bodyPr>
          <a:lstStyle/>
          <a:p>
            <a:r>
              <a:rPr lang="en-US" dirty="0"/>
              <a:t>USGS NWIS data set</a:t>
            </a:r>
          </a:p>
        </p:txBody>
      </p:sp>
      <p:sp>
        <p:nvSpPr>
          <p:cNvPr id="10" name="Rectangle 9"/>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30</a:t>
            </a:r>
          </a:p>
        </p:txBody>
      </p:sp>
      <p:pic>
        <p:nvPicPr>
          <p:cNvPr id="2050" name="Picture 2" descr="Graph of DAILY Discharge, cubic feet per seco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4971" y="901210"/>
            <a:ext cx="7967690" cy="590708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p:cNvCxnSpPr/>
          <p:nvPr/>
        </p:nvCxnSpPr>
        <p:spPr>
          <a:xfrm flipH="1">
            <a:off x="8088086" y="1937657"/>
            <a:ext cx="0" cy="3570514"/>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497286" y="1937657"/>
            <a:ext cx="0" cy="3570514"/>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38875" y="2138773"/>
            <a:ext cx="2112440" cy="923330"/>
          </a:xfrm>
          <a:prstGeom prst="rect">
            <a:avLst/>
          </a:prstGeom>
          <a:solidFill>
            <a:schemeClr val="bg1"/>
          </a:solidFill>
        </p:spPr>
        <p:txBody>
          <a:bodyPr wrap="square" rtlCol="0">
            <a:spAutoFit/>
          </a:bodyPr>
          <a:lstStyle/>
          <a:p>
            <a:r>
              <a:rPr lang="en-US" dirty="0"/>
              <a:t>USGS Water year is 1 October through 30 September</a:t>
            </a:r>
          </a:p>
        </p:txBody>
      </p:sp>
      <p:sp>
        <p:nvSpPr>
          <p:cNvPr id="11" name="TextBox 10"/>
          <p:cNvSpPr txBox="1"/>
          <p:nvPr/>
        </p:nvSpPr>
        <p:spPr>
          <a:xfrm>
            <a:off x="238874" y="3346726"/>
            <a:ext cx="2364923" cy="1200329"/>
          </a:xfrm>
          <a:prstGeom prst="rect">
            <a:avLst/>
          </a:prstGeom>
          <a:solidFill>
            <a:schemeClr val="bg1"/>
          </a:solidFill>
        </p:spPr>
        <p:txBody>
          <a:bodyPr wrap="square" rtlCol="0">
            <a:spAutoFit/>
          </a:bodyPr>
          <a:lstStyle/>
          <a:p>
            <a:r>
              <a:rPr lang="en-US" dirty="0"/>
              <a:t>Example:</a:t>
            </a:r>
          </a:p>
          <a:p>
            <a:r>
              <a:rPr lang="en-US" dirty="0"/>
              <a:t>1 Oct 2017 – </a:t>
            </a:r>
          </a:p>
          <a:p>
            <a:r>
              <a:rPr lang="en-US" dirty="0"/>
              <a:t>30 Sept 2018 </a:t>
            </a:r>
          </a:p>
          <a:p>
            <a:r>
              <a:rPr lang="en-US" dirty="0"/>
              <a:t>is the 2018 Water Year</a:t>
            </a:r>
          </a:p>
        </p:txBody>
      </p:sp>
      <mc:AlternateContent xmlns:mc="http://schemas.openxmlformats.org/markup-compatibility/2006" xmlns:a14="http://schemas.microsoft.com/office/drawing/2010/main">
        <mc:Choice Requires="a14">
          <p:sp>
            <p:nvSpPr>
              <p:cNvPr id="12" name="Right Arrow 2">
                <a:extLst>
                  <a:ext uri="{FF2B5EF4-FFF2-40B4-BE49-F238E27FC236}">
                    <a16:creationId xmlns:a16="http://schemas.microsoft.com/office/drawing/2014/main" id="{278FE9AC-A681-4911-B3CE-0E1834F96DE3}"/>
                  </a:ext>
                </a:extLst>
              </p:cNvPr>
              <p:cNvSpPr/>
              <p:nvPr/>
            </p:nvSpPr>
            <p:spPr>
              <a:xfrm rot="5400000">
                <a:off x="6618515" y="3331927"/>
                <a:ext cx="979710" cy="805543"/>
              </a:xfrm>
              <a:prstGeom prst="rightArrow">
                <a:avLst>
                  <a:gd name="adj1" fmla="val 100000"/>
                  <a:gd name="adj2" fmla="val 196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r>
                        <m:rPr>
                          <m:sty m:val="p"/>
                        </m:rPr>
                        <a:rPr lang="en-US" sz="1400" b="0" i="0" smtClean="0">
                          <a:latin typeface="Cambria Math" panose="02040503050406030204" pitchFamily="18" charset="0"/>
                        </a:rPr>
                        <m:t>Δ</m:t>
                      </m:r>
                      <m:r>
                        <a:rPr lang="en-US" sz="1400" b="0" i="1" smtClean="0">
                          <a:latin typeface="Cambria Math" panose="02040503050406030204" pitchFamily="18" charset="0"/>
                        </a:rPr>
                        <m:t>𝑆</m:t>
                      </m:r>
                    </m:oMath>
                  </m:oMathPara>
                </a14:m>
                <a:endParaRPr lang="en-US" sz="1400" dirty="0"/>
              </a:p>
              <a:p>
                <a:pPr algn="ctr"/>
                <a:r>
                  <a:rPr lang="en-US" sz="1400" dirty="0"/>
                  <a:t>Snow melt</a:t>
                </a:r>
              </a:p>
            </p:txBody>
          </p:sp>
        </mc:Choice>
        <mc:Fallback xmlns="">
          <p:sp>
            <p:nvSpPr>
              <p:cNvPr id="12" name="Right Arrow 2">
                <a:extLst>
                  <a:ext uri="{FF2B5EF4-FFF2-40B4-BE49-F238E27FC236}">
                    <a16:creationId xmlns:a16="http://schemas.microsoft.com/office/drawing/2014/main" id="{278FE9AC-A681-4911-B3CE-0E1834F96DE3}"/>
                  </a:ext>
                </a:extLst>
              </p:cNvPr>
              <p:cNvSpPr>
                <a:spLocks noRot="1" noChangeAspect="1" noMove="1" noResize="1" noEditPoints="1" noAdjustHandles="1" noChangeArrowheads="1" noChangeShapeType="1" noTextEdit="1"/>
              </p:cNvSpPr>
              <p:nvPr/>
            </p:nvSpPr>
            <p:spPr>
              <a:xfrm rot="5400000">
                <a:off x="6618515" y="3331927"/>
                <a:ext cx="979710" cy="805543"/>
              </a:xfrm>
              <a:prstGeom prst="rightArrow">
                <a:avLst>
                  <a:gd name="adj1" fmla="val 100000"/>
                  <a:gd name="adj2" fmla="val 19675"/>
                </a:avLst>
              </a:prstGeom>
              <a:blipFill>
                <a:blip r:embed="rId4"/>
                <a:stretch>
                  <a:fillRect l="-22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ight Arrow 2">
                <a:extLst>
                  <a:ext uri="{FF2B5EF4-FFF2-40B4-BE49-F238E27FC236}">
                    <a16:creationId xmlns:a16="http://schemas.microsoft.com/office/drawing/2014/main" id="{28A9A7EB-BDC7-449F-9027-E5EA8CED8D25}"/>
                  </a:ext>
                </a:extLst>
              </p:cNvPr>
              <p:cNvSpPr/>
              <p:nvPr/>
            </p:nvSpPr>
            <p:spPr>
              <a:xfrm rot="16200000">
                <a:off x="5646058" y="3331927"/>
                <a:ext cx="979711" cy="805543"/>
              </a:xfrm>
              <a:prstGeom prst="rightArrow">
                <a:avLst>
                  <a:gd name="adj1" fmla="val 100000"/>
                  <a:gd name="adj2" fmla="val 196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r>
                        <m:rPr>
                          <m:sty m:val="p"/>
                        </m:rPr>
                        <a:rPr lang="en-US" sz="1400" b="0" i="0" smtClean="0">
                          <a:latin typeface="Cambria Math" panose="02040503050406030204" pitchFamily="18" charset="0"/>
                        </a:rPr>
                        <m:t>Δ</m:t>
                      </m:r>
                      <m:r>
                        <a:rPr lang="en-US" sz="1400" b="0" i="1" smtClean="0">
                          <a:latin typeface="Cambria Math" panose="02040503050406030204" pitchFamily="18" charset="0"/>
                        </a:rPr>
                        <m:t>𝑆</m:t>
                      </m:r>
                      <m:r>
                        <a:rPr lang="en-US" sz="1400" b="0" i="1" smtClean="0">
                          <a:latin typeface="Cambria Math" panose="02040503050406030204" pitchFamily="18" charset="0"/>
                        </a:rPr>
                        <m:t> </m:t>
                      </m:r>
                    </m:oMath>
                  </m:oMathPara>
                </a14:m>
                <a:endParaRPr lang="en-US" sz="1400" b="0" dirty="0"/>
              </a:p>
              <a:p>
                <a:pPr algn="ctr"/>
                <a:r>
                  <a:rPr lang="en-US" sz="1400" dirty="0"/>
                  <a:t>Snow storage</a:t>
                </a:r>
              </a:p>
            </p:txBody>
          </p:sp>
        </mc:Choice>
        <mc:Fallback xmlns="">
          <p:sp>
            <p:nvSpPr>
              <p:cNvPr id="13" name="Right Arrow 2">
                <a:extLst>
                  <a:ext uri="{FF2B5EF4-FFF2-40B4-BE49-F238E27FC236}">
                    <a16:creationId xmlns:a16="http://schemas.microsoft.com/office/drawing/2014/main" id="{28A9A7EB-BDC7-449F-9027-E5EA8CED8D25}"/>
                  </a:ext>
                </a:extLst>
              </p:cNvPr>
              <p:cNvSpPr>
                <a:spLocks noRot="1" noChangeAspect="1" noMove="1" noResize="1" noEditPoints="1" noAdjustHandles="1" noChangeArrowheads="1" noChangeShapeType="1" noTextEdit="1"/>
              </p:cNvSpPr>
              <p:nvPr/>
            </p:nvSpPr>
            <p:spPr>
              <a:xfrm rot="16200000">
                <a:off x="5646058" y="3331927"/>
                <a:ext cx="979711" cy="805543"/>
              </a:xfrm>
              <a:prstGeom prst="rightArrow">
                <a:avLst>
                  <a:gd name="adj1" fmla="val 100000"/>
                  <a:gd name="adj2" fmla="val 19675"/>
                </a:avLst>
              </a:prstGeom>
              <a:blipFill>
                <a:blip r:embed="rId5"/>
                <a:stretch>
                  <a:fillRect r="-2222"/>
                </a:stretch>
              </a:blipFill>
            </p:spPr>
            <p:txBody>
              <a:bodyPr/>
              <a:lstStyle/>
              <a:p>
                <a:r>
                  <a:rPr lang="en-US">
                    <a:noFill/>
                  </a:rPr>
                  <a:t> </a:t>
                </a:r>
              </a:p>
            </p:txBody>
          </p:sp>
        </mc:Fallback>
      </mc:AlternateContent>
    </p:spTree>
    <p:extLst>
      <p:ext uri="{BB962C8B-B14F-4D97-AF65-F5344CB8AC3E}">
        <p14:creationId xmlns:p14="http://schemas.microsoft.com/office/powerpoint/2010/main" val="302751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raph of DAILY Discharge, cubic feet per seco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7548" y="880156"/>
            <a:ext cx="8063139" cy="59778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59971" y="-92747"/>
            <a:ext cx="10515600" cy="1325563"/>
          </a:xfrm>
        </p:spPr>
        <p:txBody>
          <a:bodyPr/>
          <a:lstStyle/>
          <a:p>
            <a:r>
              <a:rPr lang="en-US" dirty="0"/>
              <a:t>Water balance: what is a water year?</a:t>
            </a:r>
          </a:p>
        </p:txBody>
      </p:sp>
      <p:sp>
        <p:nvSpPr>
          <p:cNvPr id="16" name="TextBox 15"/>
          <p:cNvSpPr txBox="1"/>
          <p:nvPr/>
        </p:nvSpPr>
        <p:spPr>
          <a:xfrm>
            <a:off x="378070" y="6438959"/>
            <a:ext cx="2062039" cy="369332"/>
          </a:xfrm>
          <a:prstGeom prst="rect">
            <a:avLst/>
          </a:prstGeom>
          <a:noFill/>
        </p:spPr>
        <p:txBody>
          <a:bodyPr wrap="none" rtlCol="0">
            <a:spAutoFit/>
          </a:bodyPr>
          <a:lstStyle/>
          <a:p>
            <a:r>
              <a:rPr lang="en-US" dirty="0"/>
              <a:t>USGS NWIS data set</a:t>
            </a:r>
          </a:p>
        </p:txBody>
      </p:sp>
      <p:sp>
        <p:nvSpPr>
          <p:cNvPr id="10" name="Rectangle 9"/>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31</a:t>
            </a:r>
          </a:p>
        </p:txBody>
      </p:sp>
      <p:cxnSp>
        <p:nvCxnSpPr>
          <p:cNvPr id="15" name="Straight Connector 14"/>
          <p:cNvCxnSpPr/>
          <p:nvPr/>
        </p:nvCxnSpPr>
        <p:spPr>
          <a:xfrm flipH="1">
            <a:off x="8088086" y="1894113"/>
            <a:ext cx="0" cy="3570514"/>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497286" y="1894113"/>
            <a:ext cx="0" cy="3570514"/>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083AD3F-23D3-4001-8735-3A236E0C3F8B}"/>
              </a:ext>
            </a:extLst>
          </p:cNvPr>
          <p:cNvSpPr txBox="1"/>
          <p:nvPr/>
        </p:nvSpPr>
        <p:spPr>
          <a:xfrm>
            <a:off x="238875" y="2138773"/>
            <a:ext cx="2112440" cy="3139321"/>
          </a:xfrm>
          <a:prstGeom prst="rect">
            <a:avLst/>
          </a:prstGeom>
          <a:solidFill>
            <a:schemeClr val="bg1"/>
          </a:solidFill>
        </p:spPr>
        <p:txBody>
          <a:bodyPr wrap="square" rtlCol="0">
            <a:spAutoFit/>
          </a:bodyPr>
          <a:lstStyle/>
          <a:p>
            <a:r>
              <a:rPr lang="en-US" dirty="0"/>
              <a:t>Where seasonal patterns in the northern hemisphere are driven by ET, October 1 is also typically around the time of minimal water storage in soils and groundwater</a:t>
            </a:r>
          </a:p>
        </p:txBody>
      </p:sp>
    </p:spTree>
    <p:extLst>
      <p:ext uri="{BB962C8B-B14F-4D97-AF65-F5344CB8AC3E}">
        <p14:creationId xmlns:p14="http://schemas.microsoft.com/office/powerpoint/2010/main" val="8671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raph of DAILY Discharge, cubic feet per seco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7548" y="880156"/>
            <a:ext cx="8063139" cy="59778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59971" y="-92747"/>
            <a:ext cx="10515600" cy="1325563"/>
          </a:xfrm>
        </p:spPr>
        <p:txBody>
          <a:bodyPr/>
          <a:lstStyle/>
          <a:p>
            <a:r>
              <a:rPr lang="en-US" dirty="0"/>
              <a:t>Water balance: what is a water year?</a:t>
            </a:r>
          </a:p>
        </p:txBody>
      </p:sp>
      <p:sp>
        <p:nvSpPr>
          <p:cNvPr id="16" name="TextBox 15"/>
          <p:cNvSpPr txBox="1"/>
          <p:nvPr/>
        </p:nvSpPr>
        <p:spPr>
          <a:xfrm>
            <a:off x="378070" y="6438959"/>
            <a:ext cx="2062039" cy="369332"/>
          </a:xfrm>
          <a:prstGeom prst="rect">
            <a:avLst/>
          </a:prstGeom>
          <a:noFill/>
        </p:spPr>
        <p:txBody>
          <a:bodyPr wrap="none" rtlCol="0">
            <a:spAutoFit/>
          </a:bodyPr>
          <a:lstStyle/>
          <a:p>
            <a:r>
              <a:rPr lang="en-US" dirty="0"/>
              <a:t>USGS NWIS data set</a:t>
            </a:r>
          </a:p>
        </p:txBody>
      </p:sp>
      <p:sp>
        <p:nvSpPr>
          <p:cNvPr id="10" name="Rectangle 9"/>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31</a:t>
            </a:r>
          </a:p>
        </p:txBody>
      </p:sp>
      <p:cxnSp>
        <p:nvCxnSpPr>
          <p:cNvPr id="15" name="Straight Connector 14"/>
          <p:cNvCxnSpPr/>
          <p:nvPr/>
        </p:nvCxnSpPr>
        <p:spPr>
          <a:xfrm flipH="1">
            <a:off x="8088086" y="1894113"/>
            <a:ext cx="0" cy="3570514"/>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497286" y="1894113"/>
            <a:ext cx="0" cy="3570514"/>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083AD3F-23D3-4001-8735-3A236E0C3F8B}"/>
              </a:ext>
            </a:extLst>
          </p:cNvPr>
          <p:cNvSpPr txBox="1"/>
          <p:nvPr/>
        </p:nvSpPr>
        <p:spPr>
          <a:xfrm>
            <a:off x="238875" y="2138773"/>
            <a:ext cx="2112440" cy="3139321"/>
          </a:xfrm>
          <a:prstGeom prst="rect">
            <a:avLst/>
          </a:prstGeom>
          <a:solidFill>
            <a:schemeClr val="bg1"/>
          </a:solidFill>
        </p:spPr>
        <p:txBody>
          <a:bodyPr wrap="square" rtlCol="0">
            <a:spAutoFit/>
          </a:bodyPr>
          <a:lstStyle/>
          <a:p>
            <a:r>
              <a:rPr lang="en-US" dirty="0"/>
              <a:t>Where seasonal patterns in the northern hemisphere are driven by ET, October 1 is also typically around the time of minimal water storage in soils and groundwater</a:t>
            </a:r>
          </a:p>
        </p:txBody>
      </p:sp>
      <p:sp>
        <p:nvSpPr>
          <p:cNvPr id="3" name="TextBox 2">
            <a:extLst>
              <a:ext uri="{FF2B5EF4-FFF2-40B4-BE49-F238E27FC236}">
                <a16:creationId xmlns:a16="http://schemas.microsoft.com/office/drawing/2014/main" id="{E5F0D1BD-970A-4705-A936-54C817CD51FB}"/>
              </a:ext>
            </a:extLst>
          </p:cNvPr>
          <p:cNvSpPr txBox="1"/>
          <p:nvPr/>
        </p:nvSpPr>
        <p:spPr>
          <a:xfrm>
            <a:off x="6260892" y="3080447"/>
            <a:ext cx="5279566" cy="3539430"/>
          </a:xfrm>
          <a:prstGeom prst="rect">
            <a:avLst/>
          </a:prstGeom>
          <a:solidFill>
            <a:schemeClr val="bg1"/>
          </a:solidFill>
          <a:ln w="38100">
            <a:solidFill>
              <a:srgbClr val="FF0000"/>
            </a:solidFill>
          </a:ln>
        </p:spPr>
        <p:txBody>
          <a:bodyPr wrap="square" rtlCol="0">
            <a:spAutoFit/>
          </a:bodyPr>
          <a:lstStyle/>
          <a:p>
            <a:r>
              <a:rPr lang="en-US" sz="2800" dirty="0">
                <a:solidFill>
                  <a:srgbClr val="FF0000"/>
                </a:solidFill>
              </a:rPr>
              <a:t>The Dingman text is an excellent reference, but no textbook is perfect. </a:t>
            </a:r>
          </a:p>
          <a:p>
            <a:r>
              <a:rPr lang="en-US" sz="2800" dirty="0">
                <a:solidFill>
                  <a:srgbClr val="FF0000"/>
                </a:solidFill>
              </a:rPr>
              <a:t>The description of the motivation for defining the water year in Dingman 3</a:t>
            </a:r>
            <a:r>
              <a:rPr lang="en-US" sz="2800" baseline="30000" dirty="0">
                <a:solidFill>
                  <a:srgbClr val="FF0000"/>
                </a:solidFill>
              </a:rPr>
              <a:t>rd</a:t>
            </a:r>
            <a:r>
              <a:rPr lang="en-US" sz="2800" dirty="0">
                <a:solidFill>
                  <a:srgbClr val="FF0000"/>
                </a:solidFill>
              </a:rPr>
              <a:t> edition is at best misleading, and at worst just plain wrong.</a:t>
            </a:r>
          </a:p>
        </p:txBody>
      </p:sp>
    </p:spTree>
    <p:extLst>
      <p:ext uri="{BB962C8B-B14F-4D97-AF65-F5344CB8AC3E}">
        <p14:creationId xmlns:p14="http://schemas.microsoft.com/office/powerpoint/2010/main" val="642518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Water balance: partitioning and the runoff ratio</a:t>
            </a:r>
          </a:p>
        </p:txBody>
      </p:sp>
      <mc:AlternateContent xmlns:mc="http://schemas.openxmlformats.org/markup-compatibility/2006" xmlns:a14="http://schemas.microsoft.com/office/drawing/2010/main">
        <mc:Choice Requires="a14">
          <p:sp>
            <p:nvSpPr>
              <p:cNvPr id="23" name="Rectangle 22"/>
              <p:cNvSpPr/>
              <p:nvPr/>
            </p:nvSpPr>
            <p:spPr>
              <a:xfrm>
                <a:off x="1153822" y="1690688"/>
                <a:ext cx="2485039" cy="3948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0</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ea typeface="Cambria Math" panose="02040503050406030204" pitchFamily="18" charset="0"/>
                            </a:rPr>
                            <m:t>𝑃</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𝑄</m:t>
                              </m:r>
                            </m:e>
                            <m:sub>
                              <m:r>
                                <a:rPr lang="en-US" i="1">
                                  <a:latin typeface="Cambria Math" panose="02040503050406030204" pitchFamily="18" charset="0"/>
                                  <a:ea typeface="Cambria Math" panose="02040503050406030204" pitchFamily="18" charset="0"/>
                                </a:rPr>
                                <m:t>𝑂𝑈𝑇</m:t>
                              </m:r>
                            </m:sub>
                          </m:sSub>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𝐸</m:t>
                              </m:r>
                            </m:e>
                            <m:sub>
                              <m:r>
                                <a:rPr lang="en-US" i="1">
                                  <a:latin typeface="Cambria Math" panose="02040503050406030204" pitchFamily="18" charset="0"/>
                                  <a:ea typeface="Cambria Math" panose="02040503050406030204" pitchFamily="18" charset="0"/>
                                </a:rPr>
                                <m:t>𝐸𝑇</m:t>
                              </m:r>
                            </m:sub>
                          </m:sSub>
                        </m:sub>
                      </m:sSub>
                    </m:oMath>
                  </m:oMathPara>
                </a14:m>
                <a:endParaRPr lang="en-US" dirty="0"/>
              </a:p>
            </p:txBody>
          </p:sp>
        </mc:Choice>
        <mc:Fallback xmlns="">
          <p:sp>
            <p:nvSpPr>
              <p:cNvPr id="23" name="Rectangle 22"/>
              <p:cNvSpPr>
                <a:spLocks noRot="1" noChangeAspect="1" noMove="1" noResize="1" noEditPoints="1" noAdjustHandles="1" noChangeArrowheads="1" noChangeShapeType="1" noTextEdit="1"/>
              </p:cNvSpPr>
              <p:nvPr/>
            </p:nvSpPr>
            <p:spPr>
              <a:xfrm>
                <a:off x="1153822" y="1690688"/>
                <a:ext cx="2485039" cy="394852"/>
              </a:xfrm>
              <a:prstGeom prst="rect">
                <a:avLst/>
              </a:prstGeom>
              <a:blipFill rotWithShape="0">
                <a:blip r:embed="rId3"/>
                <a:stretch>
                  <a:fillRect b="-61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1153821" y="2357438"/>
                <a:ext cx="2081083" cy="3948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ea typeface="Cambria Math" panose="02040503050406030204" pitchFamily="18" charset="0"/>
                            </a:rPr>
                            <m:t>𝑃</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𝑄</m:t>
                              </m:r>
                            </m:e>
                            <m:sub>
                              <m:r>
                                <a:rPr lang="en-US" i="1">
                                  <a:latin typeface="Cambria Math" panose="02040503050406030204" pitchFamily="18" charset="0"/>
                                  <a:ea typeface="Cambria Math" panose="02040503050406030204" pitchFamily="18" charset="0"/>
                                </a:rPr>
                                <m:t>𝑂𝑈𝑇</m:t>
                              </m:r>
                            </m:sub>
                          </m:sSub>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𝐸</m:t>
                              </m:r>
                            </m:e>
                            <m:sub>
                              <m:r>
                                <a:rPr lang="en-US" i="1">
                                  <a:latin typeface="Cambria Math" panose="02040503050406030204" pitchFamily="18" charset="0"/>
                                  <a:ea typeface="Cambria Math" panose="02040503050406030204" pitchFamily="18" charset="0"/>
                                </a:rPr>
                                <m:t>𝐸𝑇</m:t>
                              </m:r>
                            </m:sub>
                          </m:sSub>
                        </m:sub>
                      </m:sSub>
                    </m:oMath>
                  </m:oMathPara>
                </a14:m>
                <a:endParaRPr lang="en-US" dirty="0"/>
              </a:p>
            </p:txBody>
          </p:sp>
        </mc:Choice>
        <mc:Fallback xmlns="">
          <p:sp>
            <p:nvSpPr>
              <p:cNvPr id="24" name="Rectangle 23"/>
              <p:cNvSpPr>
                <a:spLocks noRot="1" noChangeAspect="1" noMove="1" noResize="1" noEditPoints="1" noAdjustHandles="1" noChangeArrowheads="1" noChangeShapeType="1" noTextEdit="1"/>
              </p:cNvSpPr>
              <p:nvPr/>
            </p:nvSpPr>
            <p:spPr>
              <a:xfrm>
                <a:off x="1153821" y="2357438"/>
                <a:ext cx="2081083" cy="394852"/>
              </a:xfrm>
              <a:prstGeom prst="rect">
                <a:avLst/>
              </a:prstGeom>
              <a:blipFill rotWithShape="0">
                <a:blip r:embed="rId4"/>
                <a:stretch>
                  <a:fillRect b="-625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p:cNvSpPr txBox="1"/>
              <p:nvPr/>
            </p:nvSpPr>
            <p:spPr>
              <a:xfrm>
                <a:off x="3475817" y="2501770"/>
                <a:ext cx="6255687" cy="646331"/>
              </a:xfrm>
              <a:prstGeom prst="rect">
                <a:avLst/>
              </a:prstGeom>
              <a:noFill/>
            </p:spPr>
            <p:txBody>
              <a:bodyPr wrap="none" rtlCol="0">
                <a:spAutoFit/>
              </a:bodyPr>
              <a:lstStyle/>
              <a:p>
                <a:r>
                  <a:rPr lang="en-US" dirty="0"/>
                  <a:t>Before you use these, check the assumptions (especially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𝑆</m:t>
                    </m:r>
                    <m:r>
                      <a:rPr lang="en-US" b="0" i="1" smtClean="0">
                        <a:latin typeface="Cambria Math" panose="02040503050406030204" pitchFamily="18" charset="0"/>
                      </a:rPr>
                      <m:t>=0</m:t>
                    </m:r>
                  </m:oMath>
                </a14:m>
                <a:r>
                  <a:rPr lang="en-US" dirty="0"/>
                  <a:t>)</a:t>
                </a:r>
              </a:p>
              <a:p>
                <a:r>
                  <a:rPr lang="en-US" dirty="0"/>
                  <a:t>If using annual means, know your water year!</a:t>
                </a:r>
              </a:p>
            </p:txBody>
          </p:sp>
        </mc:Choice>
        <mc:Fallback>
          <p:sp>
            <p:nvSpPr>
              <p:cNvPr id="3" name="TextBox 2"/>
              <p:cNvSpPr txBox="1">
                <a:spLocks noRot="1" noChangeAspect="1" noMove="1" noResize="1" noEditPoints="1" noAdjustHandles="1" noChangeArrowheads="1" noChangeShapeType="1" noTextEdit="1"/>
              </p:cNvSpPr>
              <p:nvPr/>
            </p:nvSpPr>
            <p:spPr>
              <a:xfrm>
                <a:off x="3475817" y="2501770"/>
                <a:ext cx="6255687" cy="646331"/>
              </a:xfrm>
              <a:prstGeom prst="rect">
                <a:avLst/>
              </a:prstGeom>
              <a:blipFill>
                <a:blip r:embed="rId5"/>
                <a:stretch>
                  <a:fillRect l="-780" t="-4717" b="-14151"/>
                </a:stretch>
              </a:blipFill>
            </p:spPr>
            <p:txBody>
              <a:bodyPr/>
              <a:lstStyle/>
              <a:p>
                <a:r>
                  <a:rPr lang="en-US">
                    <a:noFill/>
                  </a:rPr>
                  <a:t> </a:t>
                </a:r>
              </a:p>
            </p:txBody>
          </p:sp>
        </mc:Fallback>
      </mc:AlternateContent>
      <p:grpSp>
        <p:nvGrpSpPr>
          <p:cNvPr id="8" name="Group 7"/>
          <p:cNvGrpSpPr/>
          <p:nvPr/>
        </p:nvGrpSpPr>
        <p:grpSpPr>
          <a:xfrm>
            <a:off x="1153821" y="3564331"/>
            <a:ext cx="3130023" cy="621260"/>
            <a:chOff x="1153821" y="3858246"/>
            <a:chExt cx="3130023" cy="621260"/>
          </a:xfrm>
        </p:grpSpPr>
        <p:sp>
          <p:nvSpPr>
            <p:cNvPr id="4" name="TextBox 3"/>
            <p:cNvSpPr txBox="1"/>
            <p:nvPr/>
          </p:nvSpPr>
          <p:spPr>
            <a:xfrm>
              <a:off x="1153821" y="3990975"/>
              <a:ext cx="1397370" cy="369332"/>
            </a:xfrm>
            <a:prstGeom prst="rect">
              <a:avLst/>
            </a:prstGeom>
            <a:noFill/>
          </p:spPr>
          <p:txBody>
            <a:bodyPr wrap="none" rtlCol="0">
              <a:spAutoFit/>
            </a:bodyPr>
            <a:lstStyle/>
            <a:p>
              <a:r>
                <a:rPr lang="en-US" b="1" dirty="0"/>
                <a:t>Runoff ratio:</a:t>
              </a:r>
            </a:p>
          </p:txBody>
        </p:sp>
        <mc:AlternateContent xmlns:mc="http://schemas.openxmlformats.org/markup-compatibility/2006" xmlns:a14="http://schemas.microsoft.com/office/drawing/2010/main">
          <mc:Choice Requires="a14">
            <p:sp>
              <p:nvSpPr>
                <p:cNvPr id="6" name="TextBox 5"/>
                <p:cNvSpPr txBox="1"/>
                <p:nvPr/>
              </p:nvSpPr>
              <p:spPr>
                <a:xfrm>
                  <a:off x="2785742" y="3858246"/>
                  <a:ext cx="1498102" cy="62126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𝑅𝑂</m:t>
                            </m:r>
                          </m:sub>
                        </m:sSub>
                        <m:r>
                          <a:rPr lang="en-US" b="0" i="1"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𝑄</m:t>
                                    </m:r>
                                  </m:e>
                                  <m:sub>
                                    <m:r>
                                      <a:rPr lang="en-US" i="1">
                                        <a:latin typeface="Cambria Math" panose="02040503050406030204" pitchFamily="18" charset="0"/>
                                        <a:ea typeface="Cambria Math" panose="02040503050406030204" pitchFamily="18" charset="0"/>
                                      </a:rPr>
                                      <m:t>𝑂𝑈𝑇</m:t>
                                    </m:r>
                                  </m:sub>
                                </m:sSub>
                              </m:sub>
                            </m:sSub>
                          </m:num>
                          <m:den>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ea typeface="Cambria Math" panose="02040503050406030204" pitchFamily="18" charset="0"/>
                                  </a:rPr>
                                  <m:t>𝑃</m:t>
                                </m:r>
                              </m:sub>
                            </m:sSub>
                          </m:den>
                        </m:f>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2785742" y="3858246"/>
                  <a:ext cx="1498102" cy="621260"/>
                </a:xfrm>
                <a:prstGeom prst="rect">
                  <a:avLst/>
                </a:prstGeom>
                <a:blipFill rotWithShape="0">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5" name="Rectangle 24"/>
              <p:cNvSpPr/>
              <p:nvPr/>
            </p:nvSpPr>
            <p:spPr>
              <a:xfrm>
                <a:off x="1153820" y="2805113"/>
                <a:ext cx="2081084" cy="39485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𝐸</m:t>
                              </m:r>
                            </m:e>
                            <m:sub>
                              <m:r>
                                <a:rPr lang="en-US" i="1">
                                  <a:latin typeface="Cambria Math" panose="02040503050406030204" pitchFamily="18" charset="0"/>
                                  <a:ea typeface="Cambria Math" panose="02040503050406030204" pitchFamily="18" charset="0"/>
                                </a:rPr>
                                <m:t>𝐸𝑇</m:t>
                              </m:r>
                            </m:sub>
                          </m:sSub>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ea typeface="Cambria Math" panose="02040503050406030204" pitchFamily="18" charset="0"/>
                            </a:rPr>
                            <m:t>𝑃</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𝑄</m:t>
                              </m:r>
                            </m:e>
                            <m:sub>
                              <m:r>
                                <a:rPr lang="en-US" i="1">
                                  <a:latin typeface="Cambria Math" panose="02040503050406030204" pitchFamily="18" charset="0"/>
                                  <a:ea typeface="Cambria Math" panose="02040503050406030204" pitchFamily="18" charset="0"/>
                                </a:rPr>
                                <m:t>𝑂𝑈𝑇</m:t>
                              </m:r>
                            </m:sub>
                          </m:sSub>
                        </m:sub>
                      </m:sSub>
                    </m:oMath>
                  </m:oMathPara>
                </a14:m>
                <a:endParaRPr lang="en-US" dirty="0"/>
              </a:p>
            </p:txBody>
          </p:sp>
        </mc:Choice>
        <mc:Fallback xmlns="">
          <p:sp>
            <p:nvSpPr>
              <p:cNvPr id="25" name="Rectangle 24"/>
              <p:cNvSpPr>
                <a:spLocks noRot="1" noChangeAspect="1" noMove="1" noResize="1" noEditPoints="1" noAdjustHandles="1" noChangeArrowheads="1" noChangeShapeType="1" noTextEdit="1"/>
              </p:cNvSpPr>
              <p:nvPr/>
            </p:nvSpPr>
            <p:spPr>
              <a:xfrm>
                <a:off x="1153820" y="2805113"/>
                <a:ext cx="2081084" cy="394852"/>
              </a:xfrm>
              <a:prstGeom prst="rect">
                <a:avLst/>
              </a:prstGeom>
              <a:blipFill rotWithShape="0">
                <a:blip r:embed="rId7"/>
                <a:stretch>
                  <a:fillRect b="-6154"/>
                </a:stretch>
              </a:blipFill>
            </p:spPr>
            <p:txBody>
              <a:bodyPr/>
              <a:lstStyle/>
              <a:p>
                <a:r>
                  <a:rPr lang="en-US">
                    <a:noFill/>
                  </a:rPr>
                  <a:t> </a:t>
                </a:r>
              </a:p>
            </p:txBody>
          </p:sp>
        </mc:Fallback>
      </mc:AlternateContent>
      <p:sp>
        <p:nvSpPr>
          <p:cNvPr id="26" name="TextBox 25"/>
          <p:cNvSpPr txBox="1"/>
          <p:nvPr/>
        </p:nvSpPr>
        <p:spPr>
          <a:xfrm>
            <a:off x="2267283" y="4280606"/>
            <a:ext cx="7610495" cy="646331"/>
          </a:xfrm>
          <a:prstGeom prst="rect">
            <a:avLst/>
          </a:prstGeom>
          <a:noFill/>
        </p:spPr>
        <p:txBody>
          <a:bodyPr wrap="square" rtlCol="0">
            <a:spAutoFit/>
          </a:bodyPr>
          <a:lstStyle/>
          <a:p>
            <a:r>
              <a:rPr lang="en-US" dirty="0"/>
              <a:t>When applied to annual hydrographs, summarizes how precipitation is partitioned between discharge and evapotranspiration within a year</a:t>
            </a:r>
          </a:p>
        </p:txBody>
      </p:sp>
      <p:sp>
        <p:nvSpPr>
          <p:cNvPr id="27" name="TextBox 26"/>
          <p:cNvSpPr txBox="1"/>
          <p:nvPr/>
        </p:nvSpPr>
        <p:spPr>
          <a:xfrm>
            <a:off x="2267281" y="4976142"/>
            <a:ext cx="7262116" cy="369332"/>
          </a:xfrm>
          <a:prstGeom prst="rect">
            <a:avLst/>
          </a:prstGeom>
          <a:noFill/>
        </p:spPr>
        <p:txBody>
          <a:bodyPr wrap="none" rtlCol="0">
            <a:spAutoFit/>
          </a:bodyPr>
          <a:lstStyle/>
          <a:p>
            <a:r>
              <a:rPr lang="en-US" dirty="0"/>
              <a:t>In comparisons of watersheds, removes variation due to precipitation alone</a:t>
            </a:r>
          </a:p>
        </p:txBody>
      </p:sp>
      <p:sp>
        <p:nvSpPr>
          <p:cNvPr id="28" name="TextBox 27"/>
          <p:cNvSpPr txBox="1"/>
          <p:nvPr/>
        </p:nvSpPr>
        <p:spPr>
          <a:xfrm>
            <a:off x="2267281" y="5379188"/>
            <a:ext cx="7573484" cy="646331"/>
          </a:xfrm>
          <a:prstGeom prst="rect">
            <a:avLst/>
          </a:prstGeom>
          <a:noFill/>
        </p:spPr>
        <p:txBody>
          <a:bodyPr wrap="none" rtlCol="0">
            <a:spAutoFit/>
          </a:bodyPr>
          <a:lstStyle/>
          <a:p>
            <a:r>
              <a:rPr lang="en-US" dirty="0"/>
              <a:t>Normalizing to precipitation usually requires normalizing discharge to area first</a:t>
            </a:r>
            <a:br>
              <a:rPr lang="en-US" dirty="0"/>
            </a:br>
            <a:r>
              <a:rPr lang="en-US" dirty="0"/>
              <a:t>(need to be same units and dimensions),</a:t>
            </a:r>
          </a:p>
        </p:txBody>
      </p:sp>
      <p:sp>
        <p:nvSpPr>
          <p:cNvPr id="5" name="TextBox 4"/>
          <p:cNvSpPr txBox="1"/>
          <p:nvPr/>
        </p:nvSpPr>
        <p:spPr>
          <a:xfrm>
            <a:off x="4756681" y="3697060"/>
            <a:ext cx="1846980" cy="369332"/>
          </a:xfrm>
          <a:prstGeom prst="rect">
            <a:avLst/>
          </a:prstGeom>
          <a:noFill/>
        </p:spPr>
        <p:txBody>
          <a:bodyPr wrap="none" rtlCol="0">
            <a:spAutoFit/>
          </a:bodyPr>
          <a:lstStyle/>
          <a:p>
            <a:r>
              <a:rPr lang="en-US" dirty="0"/>
              <a:t>Dimensionless [1]</a:t>
            </a:r>
          </a:p>
        </p:txBody>
      </p:sp>
      <p:sp>
        <p:nvSpPr>
          <p:cNvPr id="14" name="TextBox 13"/>
          <p:cNvSpPr txBox="1"/>
          <p:nvPr/>
        </p:nvSpPr>
        <p:spPr>
          <a:xfrm>
            <a:off x="2280618" y="6059234"/>
            <a:ext cx="7727115" cy="646331"/>
          </a:xfrm>
          <a:prstGeom prst="rect">
            <a:avLst/>
          </a:prstGeom>
          <a:noFill/>
        </p:spPr>
        <p:txBody>
          <a:bodyPr wrap="none" rtlCol="0">
            <a:spAutoFit/>
          </a:bodyPr>
          <a:lstStyle/>
          <a:p>
            <a:r>
              <a:rPr lang="en-US" dirty="0"/>
              <a:t>...so, the runoff ratio provides a useful comparison of the hydrologic behavior of </a:t>
            </a:r>
          </a:p>
          <a:p>
            <a:r>
              <a:rPr lang="en-US" dirty="0"/>
              <a:t>watersheds with differing areas and precipitation inputs</a:t>
            </a:r>
          </a:p>
        </p:txBody>
      </p:sp>
      <p:sp>
        <p:nvSpPr>
          <p:cNvPr id="15" name="Rectangle 14"/>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32</a:t>
            </a:r>
          </a:p>
        </p:txBody>
      </p:sp>
    </p:spTree>
    <p:extLst>
      <p:ext uri="{BB962C8B-B14F-4D97-AF65-F5344CB8AC3E}">
        <p14:creationId xmlns:p14="http://schemas.microsoft.com/office/powerpoint/2010/main" val="373707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 grpId="0"/>
      <p:bldP spid="25" grpId="0"/>
      <p:bldP spid="26" grpId="0"/>
      <p:bldP spid="27" grpId="0"/>
      <p:bldP spid="28" grpId="0"/>
      <p:bldP spid="5"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838200" y="365125"/>
            <a:ext cx="4974813" cy="1325563"/>
          </a:xfrm>
        </p:spPr>
        <p:txBody>
          <a:bodyPr/>
          <a:lstStyle/>
          <a:p>
            <a:r>
              <a:rPr lang="en-US" dirty="0"/>
              <a:t>Water balance: example</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28021" y="-91169"/>
            <a:ext cx="5916562" cy="6949169"/>
          </a:xfrm>
          <a:prstGeom prst="rect">
            <a:avLst/>
          </a:prstGeom>
        </p:spPr>
      </p:pic>
      <p:sp>
        <p:nvSpPr>
          <p:cNvPr id="4" name="TextBox 3"/>
          <p:cNvSpPr txBox="1"/>
          <p:nvPr/>
        </p:nvSpPr>
        <p:spPr>
          <a:xfrm>
            <a:off x="185866" y="1841500"/>
            <a:ext cx="4800600" cy="1200329"/>
          </a:xfrm>
          <a:prstGeom prst="rect">
            <a:avLst/>
          </a:prstGeom>
          <a:noFill/>
        </p:spPr>
        <p:txBody>
          <a:bodyPr wrap="square" rtlCol="0">
            <a:spAutoFit/>
          </a:bodyPr>
          <a:lstStyle/>
          <a:p>
            <a:r>
              <a:rPr lang="en-US" dirty="0"/>
              <a:t>Mohammed, I. N., and D. G. </a:t>
            </a:r>
            <a:r>
              <a:rPr lang="en-US" dirty="0" err="1"/>
              <a:t>Tarboton</a:t>
            </a:r>
            <a:r>
              <a:rPr lang="en-US" dirty="0"/>
              <a:t>.  2008.  Watershed management and water production study for State of Utah.  A Report for the Utah Governor’s Public Lands Office.</a:t>
            </a:r>
          </a:p>
        </p:txBody>
      </p:sp>
      <p:sp>
        <p:nvSpPr>
          <p:cNvPr id="5" name="Rectangle 4"/>
          <p:cNvSpPr/>
          <p:nvPr/>
        </p:nvSpPr>
        <p:spPr>
          <a:xfrm>
            <a:off x="185867" y="3192641"/>
            <a:ext cx="3750030" cy="646331"/>
          </a:xfrm>
          <a:prstGeom prst="rect">
            <a:avLst/>
          </a:prstGeom>
        </p:spPr>
        <p:txBody>
          <a:bodyPr wrap="square">
            <a:spAutoFit/>
          </a:bodyPr>
          <a:lstStyle/>
          <a:p>
            <a:r>
              <a:rPr lang="en-US" dirty="0">
                <a:hlinkClick r:id="rId4"/>
              </a:rPr>
              <a:t>https://digitallibrary.utah.gov/awweb/awarchive?type=file&amp;item=27531</a:t>
            </a:r>
            <a:endParaRPr lang="en-US" dirty="0"/>
          </a:p>
        </p:txBody>
      </p:sp>
      <p:sp>
        <p:nvSpPr>
          <p:cNvPr id="6" name="Rectangle 5"/>
          <p:cNvSpPr/>
          <p:nvPr/>
        </p:nvSpPr>
        <p:spPr>
          <a:xfrm>
            <a:off x="7246292" y="5096328"/>
            <a:ext cx="2065524" cy="3029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034561" y="733425"/>
            <a:ext cx="320797" cy="300038"/>
            <a:chOff x="8432678" y="733425"/>
            <a:chExt cx="320797" cy="300038"/>
          </a:xfrm>
        </p:grpSpPr>
        <p:sp>
          <p:nvSpPr>
            <p:cNvPr id="7" name="Freeform 6"/>
            <p:cNvSpPr/>
            <p:nvPr/>
          </p:nvSpPr>
          <p:spPr>
            <a:xfrm>
              <a:off x="8432678" y="733425"/>
              <a:ext cx="320797" cy="300038"/>
            </a:xfrm>
            <a:custGeom>
              <a:avLst/>
              <a:gdLst>
                <a:gd name="connsiteX0" fmla="*/ 15997 w 320797"/>
                <a:gd name="connsiteY0" fmla="*/ 223838 h 300038"/>
                <a:gd name="connsiteX1" fmla="*/ 15997 w 320797"/>
                <a:gd name="connsiteY1" fmla="*/ 223838 h 300038"/>
                <a:gd name="connsiteX2" fmla="*/ 6472 w 320797"/>
                <a:gd name="connsiteY2" fmla="*/ 128588 h 300038"/>
                <a:gd name="connsiteX3" fmla="*/ 15997 w 320797"/>
                <a:gd name="connsiteY3" fmla="*/ 114300 h 300038"/>
                <a:gd name="connsiteX4" fmla="*/ 25522 w 320797"/>
                <a:gd name="connsiteY4" fmla="*/ 85725 h 300038"/>
                <a:gd name="connsiteX5" fmla="*/ 30285 w 320797"/>
                <a:gd name="connsiteY5" fmla="*/ 9525 h 300038"/>
                <a:gd name="connsiteX6" fmla="*/ 44572 w 320797"/>
                <a:gd name="connsiteY6" fmla="*/ 0 h 300038"/>
                <a:gd name="connsiteX7" fmla="*/ 173160 w 320797"/>
                <a:gd name="connsiteY7" fmla="*/ 4763 h 300038"/>
                <a:gd name="connsiteX8" fmla="*/ 230310 w 320797"/>
                <a:gd name="connsiteY8" fmla="*/ 9525 h 300038"/>
                <a:gd name="connsiteX9" fmla="*/ 239835 w 320797"/>
                <a:gd name="connsiteY9" fmla="*/ 23813 h 300038"/>
                <a:gd name="connsiteX10" fmla="*/ 268410 w 320797"/>
                <a:gd name="connsiteY10" fmla="*/ 42863 h 300038"/>
                <a:gd name="connsiteX11" fmla="*/ 277935 w 320797"/>
                <a:gd name="connsiteY11" fmla="*/ 57150 h 300038"/>
                <a:gd name="connsiteX12" fmla="*/ 287460 w 320797"/>
                <a:gd name="connsiteY12" fmla="*/ 85725 h 300038"/>
                <a:gd name="connsiteX13" fmla="*/ 316035 w 320797"/>
                <a:gd name="connsiteY13" fmla="*/ 100013 h 300038"/>
                <a:gd name="connsiteX14" fmla="*/ 320797 w 320797"/>
                <a:gd name="connsiteY14" fmla="*/ 114300 h 300038"/>
                <a:gd name="connsiteX15" fmla="*/ 311272 w 320797"/>
                <a:gd name="connsiteY15" fmla="*/ 176213 h 300038"/>
                <a:gd name="connsiteX16" fmla="*/ 301747 w 320797"/>
                <a:gd name="connsiteY16" fmla="*/ 190500 h 300038"/>
                <a:gd name="connsiteX17" fmla="*/ 282697 w 320797"/>
                <a:gd name="connsiteY17" fmla="*/ 247650 h 300038"/>
                <a:gd name="connsiteX18" fmla="*/ 268410 w 320797"/>
                <a:gd name="connsiteY18" fmla="*/ 276225 h 300038"/>
                <a:gd name="connsiteX19" fmla="*/ 239835 w 320797"/>
                <a:gd name="connsiteY19" fmla="*/ 285750 h 300038"/>
                <a:gd name="connsiteX20" fmla="*/ 216022 w 320797"/>
                <a:gd name="connsiteY20" fmla="*/ 290513 h 300038"/>
                <a:gd name="connsiteX21" fmla="*/ 196972 w 320797"/>
                <a:gd name="connsiteY21" fmla="*/ 295275 h 300038"/>
                <a:gd name="connsiteX22" fmla="*/ 111247 w 320797"/>
                <a:gd name="connsiteY22" fmla="*/ 300038 h 300038"/>
                <a:gd name="connsiteX23" fmla="*/ 63622 w 320797"/>
                <a:gd name="connsiteY23" fmla="*/ 295275 h 300038"/>
                <a:gd name="connsiteX24" fmla="*/ 44572 w 320797"/>
                <a:gd name="connsiteY24" fmla="*/ 285750 h 300038"/>
                <a:gd name="connsiteX25" fmla="*/ 30285 w 320797"/>
                <a:gd name="connsiteY25" fmla="*/ 280988 h 300038"/>
                <a:gd name="connsiteX26" fmla="*/ 20760 w 320797"/>
                <a:gd name="connsiteY26" fmla="*/ 266700 h 300038"/>
                <a:gd name="connsiteX27" fmla="*/ 15997 w 320797"/>
                <a:gd name="connsiteY27" fmla="*/ 223838 h 30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797" h="300038">
                  <a:moveTo>
                    <a:pt x="15997" y="223838"/>
                  </a:moveTo>
                  <a:lnTo>
                    <a:pt x="15997" y="223838"/>
                  </a:lnTo>
                  <a:cubicBezTo>
                    <a:pt x="-1187" y="178013"/>
                    <a:pt x="-4793" y="184916"/>
                    <a:pt x="6472" y="128588"/>
                  </a:cubicBezTo>
                  <a:cubicBezTo>
                    <a:pt x="7595" y="122975"/>
                    <a:pt x="13672" y="119531"/>
                    <a:pt x="15997" y="114300"/>
                  </a:cubicBezTo>
                  <a:cubicBezTo>
                    <a:pt x="20075" y="105125"/>
                    <a:pt x="25522" y="85725"/>
                    <a:pt x="25522" y="85725"/>
                  </a:cubicBezTo>
                  <a:cubicBezTo>
                    <a:pt x="27110" y="60325"/>
                    <a:pt x="24764" y="34369"/>
                    <a:pt x="30285" y="9525"/>
                  </a:cubicBezTo>
                  <a:cubicBezTo>
                    <a:pt x="31527" y="3938"/>
                    <a:pt x="38852" y="191"/>
                    <a:pt x="44572" y="0"/>
                  </a:cubicBezTo>
                  <a:lnTo>
                    <a:pt x="173160" y="4763"/>
                  </a:lnTo>
                  <a:cubicBezTo>
                    <a:pt x="192210" y="6350"/>
                    <a:pt x="211929" y="4273"/>
                    <a:pt x="230310" y="9525"/>
                  </a:cubicBezTo>
                  <a:cubicBezTo>
                    <a:pt x="235814" y="11097"/>
                    <a:pt x="235527" y="20044"/>
                    <a:pt x="239835" y="23813"/>
                  </a:cubicBezTo>
                  <a:cubicBezTo>
                    <a:pt x="248450" y="31351"/>
                    <a:pt x="268410" y="42863"/>
                    <a:pt x="268410" y="42863"/>
                  </a:cubicBezTo>
                  <a:cubicBezTo>
                    <a:pt x="271585" y="47625"/>
                    <a:pt x="275610" y="51920"/>
                    <a:pt x="277935" y="57150"/>
                  </a:cubicBezTo>
                  <a:cubicBezTo>
                    <a:pt x="282013" y="66325"/>
                    <a:pt x="279106" y="80156"/>
                    <a:pt x="287460" y="85725"/>
                  </a:cubicBezTo>
                  <a:cubicBezTo>
                    <a:pt x="305924" y="98035"/>
                    <a:pt x="296317" y="93440"/>
                    <a:pt x="316035" y="100013"/>
                  </a:cubicBezTo>
                  <a:cubicBezTo>
                    <a:pt x="317622" y="104775"/>
                    <a:pt x="320797" y="109280"/>
                    <a:pt x="320797" y="114300"/>
                  </a:cubicBezTo>
                  <a:cubicBezTo>
                    <a:pt x="320797" y="125232"/>
                    <a:pt x="319425" y="159908"/>
                    <a:pt x="311272" y="176213"/>
                  </a:cubicBezTo>
                  <a:cubicBezTo>
                    <a:pt x="308712" y="181332"/>
                    <a:pt x="304922" y="185738"/>
                    <a:pt x="301747" y="190500"/>
                  </a:cubicBezTo>
                  <a:lnTo>
                    <a:pt x="282697" y="247650"/>
                  </a:lnTo>
                  <a:cubicBezTo>
                    <a:pt x="280102" y="255436"/>
                    <a:pt x="276186" y="271365"/>
                    <a:pt x="268410" y="276225"/>
                  </a:cubicBezTo>
                  <a:cubicBezTo>
                    <a:pt x="259896" y="281546"/>
                    <a:pt x="249680" y="283781"/>
                    <a:pt x="239835" y="285750"/>
                  </a:cubicBezTo>
                  <a:cubicBezTo>
                    <a:pt x="231897" y="287338"/>
                    <a:pt x="223924" y="288757"/>
                    <a:pt x="216022" y="290513"/>
                  </a:cubicBezTo>
                  <a:cubicBezTo>
                    <a:pt x="209632" y="291933"/>
                    <a:pt x="203491" y="294682"/>
                    <a:pt x="196972" y="295275"/>
                  </a:cubicBezTo>
                  <a:cubicBezTo>
                    <a:pt x="168470" y="297866"/>
                    <a:pt x="139822" y="298450"/>
                    <a:pt x="111247" y="300038"/>
                  </a:cubicBezTo>
                  <a:cubicBezTo>
                    <a:pt x="95372" y="298450"/>
                    <a:pt x="79222" y="298618"/>
                    <a:pt x="63622" y="295275"/>
                  </a:cubicBezTo>
                  <a:cubicBezTo>
                    <a:pt x="56680" y="293787"/>
                    <a:pt x="51098" y="288547"/>
                    <a:pt x="44572" y="285750"/>
                  </a:cubicBezTo>
                  <a:cubicBezTo>
                    <a:pt x="39958" y="283773"/>
                    <a:pt x="35047" y="282575"/>
                    <a:pt x="30285" y="280988"/>
                  </a:cubicBezTo>
                  <a:cubicBezTo>
                    <a:pt x="27110" y="276225"/>
                    <a:pt x="24807" y="270747"/>
                    <a:pt x="20760" y="266700"/>
                  </a:cubicBezTo>
                  <a:cubicBezTo>
                    <a:pt x="3830" y="249770"/>
                    <a:pt x="16791" y="230982"/>
                    <a:pt x="15997" y="223838"/>
                  </a:cubicBezTo>
                  <a:close/>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8432678" y="733425"/>
              <a:ext cx="320797" cy="300038"/>
            </a:xfrm>
            <a:custGeom>
              <a:avLst/>
              <a:gdLst>
                <a:gd name="connsiteX0" fmla="*/ 15997 w 320797"/>
                <a:gd name="connsiteY0" fmla="*/ 223838 h 300038"/>
                <a:gd name="connsiteX1" fmla="*/ 15997 w 320797"/>
                <a:gd name="connsiteY1" fmla="*/ 223838 h 300038"/>
                <a:gd name="connsiteX2" fmla="*/ 6472 w 320797"/>
                <a:gd name="connsiteY2" fmla="*/ 128588 h 300038"/>
                <a:gd name="connsiteX3" fmla="*/ 15997 w 320797"/>
                <a:gd name="connsiteY3" fmla="*/ 114300 h 300038"/>
                <a:gd name="connsiteX4" fmla="*/ 25522 w 320797"/>
                <a:gd name="connsiteY4" fmla="*/ 85725 h 300038"/>
                <a:gd name="connsiteX5" fmla="*/ 30285 w 320797"/>
                <a:gd name="connsiteY5" fmla="*/ 9525 h 300038"/>
                <a:gd name="connsiteX6" fmla="*/ 44572 w 320797"/>
                <a:gd name="connsiteY6" fmla="*/ 0 h 300038"/>
                <a:gd name="connsiteX7" fmla="*/ 173160 w 320797"/>
                <a:gd name="connsiteY7" fmla="*/ 4763 h 300038"/>
                <a:gd name="connsiteX8" fmla="*/ 230310 w 320797"/>
                <a:gd name="connsiteY8" fmla="*/ 9525 h 300038"/>
                <a:gd name="connsiteX9" fmla="*/ 239835 w 320797"/>
                <a:gd name="connsiteY9" fmla="*/ 23813 h 300038"/>
                <a:gd name="connsiteX10" fmla="*/ 268410 w 320797"/>
                <a:gd name="connsiteY10" fmla="*/ 42863 h 300038"/>
                <a:gd name="connsiteX11" fmla="*/ 277935 w 320797"/>
                <a:gd name="connsiteY11" fmla="*/ 57150 h 300038"/>
                <a:gd name="connsiteX12" fmla="*/ 287460 w 320797"/>
                <a:gd name="connsiteY12" fmla="*/ 85725 h 300038"/>
                <a:gd name="connsiteX13" fmla="*/ 316035 w 320797"/>
                <a:gd name="connsiteY13" fmla="*/ 100013 h 300038"/>
                <a:gd name="connsiteX14" fmla="*/ 320797 w 320797"/>
                <a:gd name="connsiteY14" fmla="*/ 114300 h 300038"/>
                <a:gd name="connsiteX15" fmla="*/ 311272 w 320797"/>
                <a:gd name="connsiteY15" fmla="*/ 176213 h 300038"/>
                <a:gd name="connsiteX16" fmla="*/ 301747 w 320797"/>
                <a:gd name="connsiteY16" fmla="*/ 190500 h 300038"/>
                <a:gd name="connsiteX17" fmla="*/ 282697 w 320797"/>
                <a:gd name="connsiteY17" fmla="*/ 247650 h 300038"/>
                <a:gd name="connsiteX18" fmla="*/ 268410 w 320797"/>
                <a:gd name="connsiteY18" fmla="*/ 276225 h 300038"/>
                <a:gd name="connsiteX19" fmla="*/ 239835 w 320797"/>
                <a:gd name="connsiteY19" fmla="*/ 285750 h 300038"/>
                <a:gd name="connsiteX20" fmla="*/ 216022 w 320797"/>
                <a:gd name="connsiteY20" fmla="*/ 290513 h 300038"/>
                <a:gd name="connsiteX21" fmla="*/ 196972 w 320797"/>
                <a:gd name="connsiteY21" fmla="*/ 295275 h 300038"/>
                <a:gd name="connsiteX22" fmla="*/ 111247 w 320797"/>
                <a:gd name="connsiteY22" fmla="*/ 300038 h 300038"/>
                <a:gd name="connsiteX23" fmla="*/ 63622 w 320797"/>
                <a:gd name="connsiteY23" fmla="*/ 295275 h 300038"/>
                <a:gd name="connsiteX24" fmla="*/ 44572 w 320797"/>
                <a:gd name="connsiteY24" fmla="*/ 285750 h 300038"/>
                <a:gd name="connsiteX25" fmla="*/ 30285 w 320797"/>
                <a:gd name="connsiteY25" fmla="*/ 280988 h 300038"/>
                <a:gd name="connsiteX26" fmla="*/ 20760 w 320797"/>
                <a:gd name="connsiteY26" fmla="*/ 266700 h 300038"/>
                <a:gd name="connsiteX27" fmla="*/ 15997 w 320797"/>
                <a:gd name="connsiteY27" fmla="*/ 223838 h 30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797" h="300038">
                  <a:moveTo>
                    <a:pt x="15997" y="223838"/>
                  </a:moveTo>
                  <a:lnTo>
                    <a:pt x="15997" y="223838"/>
                  </a:lnTo>
                  <a:cubicBezTo>
                    <a:pt x="-1187" y="178013"/>
                    <a:pt x="-4793" y="184916"/>
                    <a:pt x="6472" y="128588"/>
                  </a:cubicBezTo>
                  <a:cubicBezTo>
                    <a:pt x="7595" y="122975"/>
                    <a:pt x="13672" y="119531"/>
                    <a:pt x="15997" y="114300"/>
                  </a:cubicBezTo>
                  <a:cubicBezTo>
                    <a:pt x="20075" y="105125"/>
                    <a:pt x="25522" y="85725"/>
                    <a:pt x="25522" y="85725"/>
                  </a:cubicBezTo>
                  <a:cubicBezTo>
                    <a:pt x="27110" y="60325"/>
                    <a:pt x="24764" y="34369"/>
                    <a:pt x="30285" y="9525"/>
                  </a:cubicBezTo>
                  <a:cubicBezTo>
                    <a:pt x="31527" y="3938"/>
                    <a:pt x="38852" y="191"/>
                    <a:pt x="44572" y="0"/>
                  </a:cubicBezTo>
                  <a:lnTo>
                    <a:pt x="173160" y="4763"/>
                  </a:lnTo>
                  <a:cubicBezTo>
                    <a:pt x="192210" y="6350"/>
                    <a:pt x="211929" y="4273"/>
                    <a:pt x="230310" y="9525"/>
                  </a:cubicBezTo>
                  <a:cubicBezTo>
                    <a:pt x="235814" y="11097"/>
                    <a:pt x="235527" y="20044"/>
                    <a:pt x="239835" y="23813"/>
                  </a:cubicBezTo>
                  <a:cubicBezTo>
                    <a:pt x="248450" y="31351"/>
                    <a:pt x="268410" y="42863"/>
                    <a:pt x="268410" y="42863"/>
                  </a:cubicBezTo>
                  <a:cubicBezTo>
                    <a:pt x="271585" y="47625"/>
                    <a:pt x="275610" y="51920"/>
                    <a:pt x="277935" y="57150"/>
                  </a:cubicBezTo>
                  <a:cubicBezTo>
                    <a:pt x="282013" y="66325"/>
                    <a:pt x="279106" y="80156"/>
                    <a:pt x="287460" y="85725"/>
                  </a:cubicBezTo>
                  <a:cubicBezTo>
                    <a:pt x="305924" y="98035"/>
                    <a:pt x="296317" y="93440"/>
                    <a:pt x="316035" y="100013"/>
                  </a:cubicBezTo>
                  <a:cubicBezTo>
                    <a:pt x="317622" y="104775"/>
                    <a:pt x="320797" y="109280"/>
                    <a:pt x="320797" y="114300"/>
                  </a:cubicBezTo>
                  <a:cubicBezTo>
                    <a:pt x="320797" y="125232"/>
                    <a:pt x="319425" y="159908"/>
                    <a:pt x="311272" y="176213"/>
                  </a:cubicBezTo>
                  <a:cubicBezTo>
                    <a:pt x="308712" y="181332"/>
                    <a:pt x="304922" y="185738"/>
                    <a:pt x="301747" y="190500"/>
                  </a:cubicBezTo>
                  <a:lnTo>
                    <a:pt x="282697" y="247650"/>
                  </a:lnTo>
                  <a:cubicBezTo>
                    <a:pt x="280102" y="255436"/>
                    <a:pt x="276186" y="271365"/>
                    <a:pt x="268410" y="276225"/>
                  </a:cubicBezTo>
                  <a:cubicBezTo>
                    <a:pt x="259896" y="281546"/>
                    <a:pt x="249680" y="283781"/>
                    <a:pt x="239835" y="285750"/>
                  </a:cubicBezTo>
                  <a:cubicBezTo>
                    <a:pt x="231897" y="287338"/>
                    <a:pt x="223924" y="288757"/>
                    <a:pt x="216022" y="290513"/>
                  </a:cubicBezTo>
                  <a:cubicBezTo>
                    <a:pt x="209632" y="291933"/>
                    <a:pt x="203491" y="294682"/>
                    <a:pt x="196972" y="295275"/>
                  </a:cubicBezTo>
                  <a:cubicBezTo>
                    <a:pt x="168470" y="297866"/>
                    <a:pt x="139822" y="298450"/>
                    <a:pt x="111247" y="300038"/>
                  </a:cubicBezTo>
                  <a:cubicBezTo>
                    <a:pt x="95372" y="298450"/>
                    <a:pt x="79222" y="298618"/>
                    <a:pt x="63622" y="295275"/>
                  </a:cubicBezTo>
                  <a:cubicBezTo>
                    <a:pt x="56680" y="293787"/>
                    <a:pt x="51098" y="288547"/>
                    <a:pt x="44572" y="285750"/>
                  </a:cubicBezTo>
                  <a:cubicBezTo>
                    <a:pt x="39958" y="283773"/>
                    <a:pt x="35047" y="282575"/>
                    <a:pt x="30285" y="280988"/>
                  </a:cubicBezTo>
                  <a:cubicBezTo>
                    <a:pt x="27110" y="276225"/>
                    <a:pt x="24807" y="270747"/>
                    <a:pt x="20760" y="266700"/>
                  </a:cubicBezTo>
                  <a:cubicBezTo>
                    <a:pt x="3830" y="249770"/>
                    <a:pt x="16791" y="230982"/>
                    <a:pt x="15997" y="223838"/>
                  </a:cubicBezTo>
                  <a:close/>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8135131" y="3786188"/>
            <a:ext cx="655243" cy="791234"/>
            <a:chOff x="7548488" y="3786188"/>
            <a:chExt cx="655243" cy="791234"/>
          </a:xfrm>
        </p:grpSpPr>
        <p:sp>
          <p:nvSpPr>
            <p:cNvPr id="11" name="Freeform 10"/>
            <p:cNvSpPr/>
            <p:nvPr/>
          </p:nvSpPr>
          <p:spPr>
            <a:xfrm>
              <a:off x="7548488" y="3786188"/>
              <a:ext cx="655243" cy="791234"/>
            </a:xfrm>
            <a:custGeom>
              <a:avLst/>
              <a:gdLst>
                <a:gd name="connsiteX0" fmla="*/ 109612 w 655243"/>
                <a:gd name="connsiteY0" fmla="*/ 681037 h 791234"/>
                <a:gd name="connsiteX1" fmla="*/ 109612 w 655243"/>
                <a:gd name="connsiteY1" fmla="*/ 681037 h 791234"/>
                <a:gd name="connsiteX2" fmla="*/ 147712 w 655243"/>
                <a:gd name="connsiteY2" fmla="*/ 695325 h 791234"/>
                <a:gd name="connsiteX3" fmla="*/ 185812 w 655243"/>
                <a:gd name="connsiteY3" fmla="*/ 700087 h 791234"/>
                <a:gd name="connsiteX4" fmla="*/ 214387 w 655243"/>
                <a:gd name="connsiteY4" fmla="*/ 719137 h 791234"/>
                <a:gd name="connsiteX5" fmla="*/ 247725 w 655243"/>
                <a:gd name="connsiteY5" fmla="*/ 728662 h 791234"/>
                <a:gd name="connsiteX6" fmla="*/ 314400 w 655243"/>
                <a:gd name="connsiteY6" fmla="*/ 733425 h 791234"/>
                <a:gd name="connsiteX7" fmla="*/ 323925 w 655243"/>
                <a:gd name="connsiteY7" fmla="*/ 747712 h 791234"/>
                <a:gd name="connsiteX8" fmla="*/ 352500 w 655243"/>
                <a:gd name="connsiteY8" fmla="*/ 757237 h 791234"/>
                <a:gd name="connsiteX9" fmla="*/ 371550 w 655243"/>
                <a:gd name="connsiteY9" fmla="*/ 781050 h 791234"/>
                <a:gd name="connsiteX10" fmla="*/ 400125 w 655243"/>
                <a:gd name="connsiteY10" fmla="*/ 790575 h 791234"/>
                <a:gd name="connsiteX11" fmla="*/ 481087 w 655243"/>
                <a:gd name="connsiteY11" fmla="*/ 776287 h 791234"/>
                <a:gd name="connsiteX12" fmla="*/ 485850 w 655243"/>
                <a:gd name="connsiteY12" fmla="*/ 762000 h 791234"/>
                <a:gd name="connsiteX13" fmla="*/ 495375 w 655243"/>
                <a:gd name="connsiteY13" fmla="*/ 719137 h 791234"/>
                <a:gd name="connsiteX14" fmla="*/ 528712 w 655243"/>
                <a:gd name="connsiteY14" fmla="*/ 676275 h 791234"/>
                <a:gd name="connsiteX15" fmla="*/ 552525 w 655243"/>
                <a:gd name="connsiteY15" fmla="*/ 657225 h 791234"/>
                <a:gd name="connsiteX16" fmla="*/ 557287 w 655243"/>
                <a:gd name="connsiteY16" fmla="*/ 600075 h 791234"/>
                <a:gd name="connsiteX17" fmla="*/ 562050 w 655243"/>
                <a:gd name="connsiteY17" fmla="*/ 585787 h 791234"/>
                <a:gd name="connsiteX18" fmla="*/ 576337 w 655243"/>
                <a:gd name="connsiteY18" fmla="*/ 538162 h 791234"/>
                <a:gd name="connsiteX19" fmla="*/ 590625 w 655243"/>
                <a:gd name="connsiteY19" fmla="*/ 509587 h 791234"/>
                <a:gd name="connsiteX20" fmla="*/ 571575 w 655243"/>
                <a:gd name="connsiteY20" fmla="*/ 481012 h 791234"/>
                <a:gd name="connsiteX21" fmla="*/ 562050 w 655243"/>
                <a:gd name="connsiteY21" fmla="*/ 452437 h 791234"/>
                <a:gd name="connsiteX22" fmla="*/ 566812 w 655243"/>
                <a:gd name="connsiteY22" fmla="*/ 438150 h 791234"/>
                <a:gd name="connsiteX23" fmla="*/ 585862 w 655243"/>
                <a:gd name="connsiteY23" fmla="*/ 352425 h 791234"/>
                <a:gd name="connsiteX24" fmla="*/ 609675 w 655243"/>
                <a:gd name="connsiteY24" fmla="*/ 347662 h 791234"/>
                <a:gd name="connsiteX25" fmla="*/ 614437 w 655243"/>
                <a:gd name="connsiteY25" fmla="*/ 304800 h 791234"/>
                <a:gd name="connsiteX26" fmla="*/ 633487 w 655243"/>
                <a:gd name="connsiteY26" fmla="*/ 276225 h 791234"/>
                <a:gd name="connsiteX27" fmla="*/ 647775 w 655243"/>
                <a:gd name="connsiteY27" fmla="*/ 247650 h 791234"/>
                <a:gd name="connsiteX28" fmla="*/ 647775 w 655243"/>
                <a:gd name="connsiteY28" fmla="*/ 128587 h 791234"/>
                <a:gd name="connsiteX29" fmla="*/ 638250 w 655243"/>
                <a:gd name="connsiteY29" fmla="*/ 114300 h 791234"/>
                <a:gd name="connsiteX30" fmla="*/ 623962 w 655243"/>
                <a:gd name="connsiteY30" fmla="*/ 109537 h 791234"/>
                <a:gd name="connsiteX31" fmla="*/ 590625 w 655243"/>
                <a:gd name="connsiteY31" fmla="*/ 76200 h 791234"/>
                <a:gd name="connsiteX32" fmla="*/ 576337 w 655243"/>
                <a:gd name="connsiteY32" fmla="*/ 61912 h 791234"/>
                <a:gd name="connsiteX33" fmla="*/ 547762 w 655243"/>
                <a:gd name="connsiteY33" fmla="*/ 52387 h 791234"/>
                <a:gd name="connsiteX34" fmla="*/ 543000 w 655243"/>
                <a:gd name="connsiteY34" fmla="*/ 38100 h 791234"/>
                <a:gd name="connsiteX35" fmla="*/ 523950 w 655243"/>
                <a:gd name="connsiteY35" fmla="*/ 33337 h 791234"/>
                <a:gd name="connsiteX36" fmla="*/ 490612 w 655243"/>
                <a:gd name="connsiteY36" fmla="*/ 28575 h 791234"/>
                <a:gd name="connsiteX37" fmla="*/ 462037 w 655243"/>
                <a:gd name="connsiteY37" fmla="*/ 19050 h 791234"/>
                <a:gd name="connsiteX38" fmla="*/ 447750 w 655243"/>
                <a:gd name="connsiteY38" fmla="*/ 9525 h 791234"/>
                <a:gd name="connsiteX39" fmla="*/ 419175 w 655243"/>
                <a:gd name="connsiteY39" fmla="*/ 0 h 791234"/>
                <a:gd name="connsiteX40" fmla="*/ 376312 w 655243"/>
                <a:gd name="connsiteY40" fmla="*/ 4762 h 791234"/>
                <a:gd name="connsiteX41" fmla="*/ 352500 w 655243"/>
                <a:gd name="connsiteY41" fmla="*/ 9525 h 791234"/>
                <a:gd name="connsiteX42" fmla="*/ 347737 w 655243"/>
                <a:gd name="connsiteY42" fmla="*/ 33337 h 791234"/>
                <a:gd name="connsiteX43" fmla="*/ 342975 w 655243"/>
                <a:gd name="connsiteY43" fmla="*/ 47625 h 791234"/>
                <a:gd name="connsiteX44" fmla="*/ 338212 w 655243"/>
                <a:gd name="connsiteY44" fmla="*/ 66675 h 791234"/>
                <a:gd name="connsiteX45" fmla="*/ 328687 w 655243"/>
                <a:gd name="connsiteY45" fmla="*/ 95250 h 791234"/>
                <a:gd name="connsiteX46" fmla="*/ 323925 w 655243"/>
                <a:gd name="connsiteY46" fmla="*/ 109537 h 791234"/>
                <a:gd name="connsiteX47" fmla="*/ 319162 w 655243"/>
                <a:gd name="connsiteY47" fmla="*/ 128587 h 791234"/>
                <a:gd name="connsiteX48" fmla="*/ 314400 w 655243"/>
                <a:gd name="connsiteY48" fmla="*/ 142875 h 791234"/>
                <a:gd name="connsiteX49" fmla="*/ 295350 w 655243"/>
                <a:gd name="connsiteY49" fmla="*/ 147637 h 791234"/>
                <a:gd name="connsiteX50" fmla="*/ 281062 w 655243"/>
                <a:gd name="connsiteY50" fmla="*/ 157162 h 791234"/>
                <a:gd name="connsiteX51" fmla="*/ 262012 w 655243"/>
                <a:gd name="connsiteY51" fmla="*/ 200025 h 791234"/>
                <a:gd name="connsiteX52" fmla="*/ 252487 w 655243"/>
                <a:gd name="connsiteY52" fmla="*/ 214312 h 791234"/>
                <a:gd name="connsiteX53" fmla="*/ 228675 w 655243"/>
                <a:gd name="connsiteY53" fmla="*/ 247650 h 791234"/>
                <a:gd name="connsiteX54" fmla="*/ 209625 w 655243"/>
                <a:gd name="connsiteY54" fmla="*/ 276225 h 791234"/>
                <a:gd name="connsiteX55" fmla="*/ 166762 w 655243"/>
                <a:gd name="connsiteY55" fmla="*/ 300037 h 791234"/>
                <a:gd name="connsiteX56" fmla="*/ 147712 w 655243"/>
                <a:gd name="connsiteY56" fmla="*/ 328612 h 791234"/>
                <a:gd name="connsiteX57" fmla="*/ 142950 w 655243"/>
                <a:gd name="connsiteY57" fmla="*/ 357187 h 791234"/>
                <a:gd name="connsiteX58" fmla="*/ 128662 w 655243"/>
                <a:gd name="connsiteY58" fmla="*/ 361950 h 791234"/>
                <a:gd name="connsiteX59" fmla="*/ 114375 w 655243"/>
                <a:gd name="connsiteY59" fmla="*/ 371475 h 791234"/>
                <a:gd name="connsiteX60" fmla="*/ 109612 w 655243"/>
                <a:gd name="connsiteY60" fmla="*/ 466725 h 791234"/>
                <a:gd name="connsiteX61" fmla="*/ 95325 w 655243"/>
                <a:gd name="connsiteY61" fmla="*/ 471487 h 791234"/>
                <a:gd name="connsiteX62" fmla="*/ 66750 w 655243"/>
                <a:gd name="connsiteY62" fmla="*/ 490537 h 791234"/>
                <a:gd name="connsiteX63" fmla="*/ 52462 w 655243"/>
                <a:gd name="connsiteY63" fmla="*/ 504825 h 791234"/>
                <a:gd name="connsiteX64" fmla="*/ 38175 w 655243"/>
                <a:gd name="connsiteY64" fmla="*/ 509587 h 791234"/>
                <a:gd name="connsiteX65" fmla="*/ 19125 w 655243"/>
                <a:gd name="connsiteY65" fmla="*/ 538162 h 791234"/>
                <a:gd name="connsiteX66" fmla="*/ 9600 w 655243"/>
                <a:gd name="connsiteY66" fmla="*/ 552450 h 791234"/>
                <a:gd name="connsiteX67" fmla="*/ 14362 w 655243"/>
                <a:gd name="connsiteY67" fmla="*/ 576262 h 791234"/>
                <a:gd name="connsiteX68" fmla="*/ 4837 w 655243"/>
                <a:gd name="connsiteY68" fmla="*/ 609600 h 791234"/>
                <a:gd name="connsiteX69" fmla="*/ 4837 w 655243"/>
                <a:gd name="connsiteY69" fmla="*/ 657225 h 791234"/>
                <a:gd name="connsiteX70" fmla="*/ 19125 w 655243"/>
                <a:gd name="connsiteY70" fmla="*/ 666750 h 791234"/>
                <a:gd name="connsiteX71" fmla="*/ 57225 w 655243"/>
                <a:gd name="connsiteY71" fmla="*/ 676275 h 791234"/>
                <a:gd name="connsiteX72" fmla="*/ 76275 w 655243"/>
                <a:gd name="connsiteY72" fmla="*/ 681037 h 791234"/>
                <a:gd name="connsiteX73" fmla="*/ 109612 w 655243"/>
                <a:gd name="connsiteY73" fmla="*/ 681037 h 79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55243" h="791234">
                  <a:moveTo>
                    <a:pt x="109612" y="681037"/>
                  </a:moveTo>
                  <a:lnTo>
                    <a:pt x="109612" y="681037"/>
                  </a:lnTo>
                  <a:cubicBezTo>
                    <a:pt x="122312" y="685800"/>
                    <a:pt x="134553" y="692035"/>
                    <a:pt x="147712" y="695325"/>
                  </a:cubicBezTo>
                  <a:cubicBezTo>
                    <a:pt x="160129" y="698429"/>
                    <a:pt x="173759" y="695782"/>
                    <a:pt x="185812" y="700087"/>
                  </a:cubicBezTo>
                  <a:cubicBezTo>
                    <a:pt x="196593" y="703937"/>
                    <a:pt x="203527" y="715517"/>
                    <a:pt x="214387" y="719137"/>
                  </a:cubicBezTo>
                  <a:cubicBezTo>
                    <a:pt x="234884" y="725970"/>
                    <a:pt x="223805" y="722683"/>
                    <a:pt x="247725" y="728662"/>
                  </a:cubicBezTo>
                  <a:cubicBezTo>
                    <a:pt x="278783" y="725839"/>
                    <a:pt x="294346" y="713372"/>
                    <a:pt x="314400" y="733425"/>
                  </a:cubicBezTo>
                  <a:cubicBezTo>
                    <a:pt x="318447" y="737472"/>
                    <a:pt x="319071" y="744679"/>
                    <a:pt x="323925" y="747712"/>
                  </a:cubicBezTo>
                  <a:cubicBezTo>
                    <a:pt x="332439" y="753033"/>
                    <a:pt x="352500" y="757237"/>
                    <a:pt x="352500" y="757237"/>
                  </a:cubicBezTo>
                  <a:cubicBezTo>
                    <a:pt x="357664" y="772731"/>
                    <a:pt x="354690" y="773557"/>
                    <a:pt x="371550" y="781050"/>
                  </a:cubicBezTo>
                  <a:cubicBezTo>
                    <a:pt x="380725" y="785128"/>
                    <a:pt x="400125" y="790575"/>
                    <a:pt x="400125" y="790575"/>
                  </a:cubicBezTo>
                  <a:cubicBezTo>
                    <a:pt x="409264" y="789922"/>
                    <a:pt x="464507" y="797011"/>
                    <a:pt x="481087" y="776287"/>
                  </a:cubicBezTo>
                  <a:cubicBezTo>
                    <a:pt x="484223" y="772367"/>
                    <a:pt x="484262" y="766762"/>
                    <a:pt x="485850" y="762000"/>
                  </a:cubicBezTo>
                  <a:cubicBezTo>
                    <a:pt x="487143" y="754242"/>
                    <a:pt x="489791" y="729188"/>
                    <a:pt x="495375" y="719137"/>
                  </a:cubicBezTo>
                  <a:cubicBezTo>
                    <a:pt x="519451" y="675800"/>
                    <a:pt x="505571" y="704045"/>
                    <a:pt x="528712" y="676275"/>
                  </a:cubicBezTo>
                  <a:cubicBezTo>
                    <a:pt x="545283" y="656390"/>
                    <a:pt x="529070" y="665042"/>
                    <a:pt x="552525" y="657225"/>
                  </a:cubicBezTo>
                  <a:cubicBezTo>
                    <a:pt x="554112" y="638175"/>
                    <a:pt x="554761" y="619023"/>
                    <a:pt x="557287" y="600075"/>
                  </a:cubicBezTo>
                  <a:cubicBezTo>
                    <a:pt x="557951" y="595099"/>
                    <a:pt x="560671" y="590614"/>
                    <a:pt x="562050" y="585787"/>
                  </a:cubicBezTo>
                  <a:cubicBezTo>
                    <a:pt x="565378" y="574138"/>
                    <a:pt x="570676" y="546653"/>
                    <a:pt x="576337" y="538162"/>
                  </a:cubicBezTo>
                  <a:cubicBezTo>
                    <a:pt x="588647" y="519698"/>
                    <a:pt x="584052" y="529305"/>
                    <a:pt x="590625" y="509587"/>
                  </a:cubicBezTo>
                  <a:cubicBezTo>
                    <a:pt x="584275" y="500062"/>
                    <a:pt x="575195" y="491872"/>
                    <a:pt x="571575" y="481012"/>
                  </a:cubicBezTo>
                  <a:lnTo>
                    <a:pt x="562050" y="452437"/>
                  </a:lnTo>
                  <a:cubicBezTo>
                    <a:pt x="563637" y="447675"/>
                    <a:pt x="566258" y="443139"/>
                    <a:pt x="566812" y="438150"/>
                  </a:cubicBezTo>
                  <a:cubicBezTo>
                    <a:pt x="569205" y="416614"/>
                    <a:pt x="555495" y="367609"/>
                    <a:pt x="585862" y="352425"/>
                  </a:cubicBezTo>
                  <a:cubicBezTo>
                    <a:pt x="593102" y="348805"/>
                    <a:pt x="601737" y="349250"/>
                    <a:pt x="609675" y="347662"/>
                  </a:cubicBezTo>
                  <a:cubicBezTo>
                    <a:pt x="611262" y="333375"/>
                    <a:pt x="609891" y="318438"/>
                    <a:pt x="614437" y="304800"/>
                  </a:cubicBezTo>
                  <a:cubicBezTo>
                    <a:pt x="618057" y="293940"/>
                    <a:pt x="629867" y="287085"/>
                    <a:pt x="633487" y="276225"/>
                  </a:cubicBezTo>
                  <a:cubicBezTo>
                    <a:pt x="640060" y="256507"/>
                    <a:pt x="635465" y="266114"/>
                    <a:pt x="647775" y="247650"/>
                  </a:cubicBezTo>
                  <a:cubicBezTo>
                    <a:pt x="657490" y="199070"/>
                    <a:pt x="657972" y="206765"/>
                    <a:pt x="647775" y="128587"/>
                  </a:cubicBezTo>
                  <a:cubicBezTo>
                    <a:pt x="647035" y="122911"/>
                    <a:pt x="642719" y="117876"/>
                    <a:pt x="638250" y="114300"/>
                  </a:cubicBezTo>
                  <a:cubicBezTo>
                    <a:pt x="634330" y="111164"/>
                    <a:pt x="628725" y="111125"/>
                    <a:pt x="623962" y="109537"/>
                  </a:cubicBezTo>
                  <a:cubicBezTo>
                    <a:pt x="602127" y="76785"/>
                    <a:pt x="615772" y="84582"/>
                    <a:pt x="590625" y="76200"/>
                  </a:cubicBezTo>
                  <a:cubicBezTo>
                    <a:pt x="585862" y="71437"/>
                    <a:pt x="582225" y="65183"/>
                    <a:pt x="576337" y="61912"/>
                  </a:cubicBezTo>
                  <a:cubicBezTo>
                    <a:pt x="567560" y="57036"/>
                    <a:pt x="547762" y="52387"/>
                    <a:pt x="547762" y="52387"/>
                  </a:cubicBezTo>
                  <a:cubicBezTo>
                    <a:pt x="546175" y="47625"/>
                    <a:pt x="546920" y="41236"/>
                    <a:pt x="543000" y="38100"/>
                  </a:cubicBezTo>
                  <a:cubicBezTo>
                    <a:pt x="537889" y="34011"/>
                    <a:pt x="530390" y="34508"/>
                    <a:pt x="523950" y="33337"/>
                  </a:cubicBezTo>
                  <a:cubicBezTo>
                    <a:pt x="512906" y="31329"/>
                    <a:pt x="501725" y="30162"/>
                    <a:pt x="490612" y="28575"/>
                  </a:cubicBezTo>
                  <a:cubicBezTo>
                    <a:pt x="481087" y="25400"/>
                    <a:pt x="470391" y="24619"/>
                    <a:pt x="462037" y="19050"/>
                  </a:cubicBezTo>
                  <a:cubicBezTo>
                    <a:pt x="457275" y="15875"/>
                    <a:pt x="452980" y="11850"/>
                    <a:pt x="447750" y="9525"/>
                  </a:cubicBezTo>
                  <a:cubicBezTo>
                    <a:pt x="438575" y="5447"/>
                    <a:pt x="419175" y="0"/>
                    <a:pt x="419175" y="0"/>
                  </a:cubicBezTo>
                  <a:cubicBezTo>
                    <a:pt x="404887" y="1587"/>
                    <a:pt x="390543" y="2729"/>
                    <a:pt x="376312" y="4762"/>
                  </a:cubicBezTo>
                  <a:cubicBezTo>
                    <a:pt x="368299" y="5907"/>
                    <a:pt x="358224" y="3801"/>
                    <a:pt x="352500" y="9525"/>
                  </a:cubicBezTo>
                  <a:cubicBezTo>
                    <a:pt x="346776" y="15249"/>
                    <a:pt x="349700" y="25484"/>
                    <a:pt x="347737" y="33337"/>
                  </a:cubicBezTo>
                  <a:cubicBezTo>
                    <a:pt x="346519" y="38207"/>
                    <a:pt x="344354" y="42798"/>
                    <a:pt x="342975" y="47625"/>
                  </a:cubicBezTo>
                  <a:cubicBezTo>
                    <a:pt x="341177" y="53919"/>
                    <a:pt x="340093" y="60406"/>
                    <a:pt x="338212" y="66675"/>
                  </a:cubicBezTo>
                  <a:cubicBezTo>
                    <a:pt x="335327" y="76292"/>
                    <a:pt x="331862" y="85725"/>
                    <a:pt x="328687" y="95250"/>
                  </a:cubicBezTo>
                  <a:cubicBezTo>
                    <a:pt x="327100" y="100012"/>
                    <a:pt x="325143" y="104667"/>
                    <a:pt x="323925" y="109537"/>
                  </a:cubicBezTo>
                  <a:cubicBezTo>
                    <a:pt x="322337" y="115887"/>
                    <a:pt x="320960" y="122293"/>
                    <a:pt x="319162" y="128587"/>
                  </a:cubicBezTo>
                  <a:cubicBezTo>
                    <a:pt x="317783" y="133414"/>
                    <a:pt x="318320" y="139739"/>
                    <a:pt x="314400" y="142875"/>
                  </a:cubicBezTo>
                  <a:cubicBezTo>
                    <a:pt x="309289" y="146964"/>
                    <a:pt x="301700" y="146050"/>
                    <a:pt x="295350" y="147637"/>
                  </a:cubicBezTo>
                  <a:cubicBezTo>
                    <a:pt x="290587" y="150812"/>
                    <a:pt x="285109" y="153115"/>
                    <a:pt x="281062" y="157162"/>
                  </a:cubicBezTo>
                  <a:cubicBezTo>
                    <a:pt x="261676" y="176548"/>
                    <a:pt x="280875" y="171731"/>
                    <a:pt x="262012" y="200025"/>
                  </a:cubicBezTo>
                  <a:lnTo>
                    <a:pt x="252487" y="214312"/>
                  </a:lnTo>
                  <a:cubicBezTo>
                    <a:pt x="241375" y="247649"/>
                    <a:pt x="252487" y="239712"/>
                    <a:pt x="228675" y="247650"/>
                  </a:cubicBezTo>
                  <a:cubicBezTo>
                    <a:pt x="222325" y="257175"/>
                    <a:pt x="219150" y="269875"/>
                    <a:pt x="209625" y="276225"/>
                  </a:cubicBezTo>
                  <a:cubicBezTo>
                    <a:pt x="176873" y="298060"/>
                    <a:pt x="191910" y="291655"/>
                    <a:pt x="166762" y="300037"/>
                  </a:cubicBezTo>
                  <a:cubicBezTo>
                    <a:pt x="160412" y="309562"/>
                    <a:pt x="149594" y="317320"/>
                    <a:pt x="147712" y="328612"/>
                  </a:cubicBezTo>
                  <a:cubicBezTo>
                    <a:pt x="146125" y="338137"/>
                    <a:pt x="147741" y="348803"/>
                    <a:pt x="142950" y="357187"/>
                  </a:cubicBezTo>
                  <a:cubicBezTo>
                    <a:pt x="140459" y="361546"/>
                    <a:pt x="133152" y="359705"/>
                    <a:pt x="128662" y="361950"/>
                  </a:cubicBezTo>
                  <a:cubicBezTo>
                    <a:pt x="123543" y="364510"/>
                    <a:pt x="119137" y="368300"/>
                    <a:pt x="114375" y="371475"/>
                  </a:cubicBezTo>
                  <a:cubicBezTo>
                    <a:pt x="112787" y="403225"/>
                    <a:pt x="115560" y="435497"/>
                    <a:pt x="109612" y="466725"/>
                  </a:cubicBezTo>
                  <a:cubicBezTo>
                    <a:pt x="108673" y="471656"/>
                    <a:pt x="99713" y="469049"/>
                    <a:pt x="95325" y="471487"/>
                  </a:cubicBezTo>
                  <a:cubicBezTo>
                    <a:pt x="85318" y="477046"/>
                    <a:pt x="74845" y="482442"/>
                    <a:pt x="66750" y="490537"/>
                  </a:cubicBezTo>
                  <a:cubicBezTo>
                    <a:pt x="61987" y="495300"/>
                    <a:pt x="58066" y="501089"/>
                    <a:pt x="52462" y="504825"/>
                  </a:cubicBezTo>
                  <a:cubicBezTo>
                    <a:pt x="48285" y="507610"/>
                    <a:pt x="42937" y="508000"/>
                    <a:pt x="38175" y="509587"/>
                  </a:cubicBezTo>
                  <a:lnTo>
                    <a:pt x="19125" y="538162"/>
                  </a:lnTo>
                  <a:lnTo>
                    <a:pt x="9600" y="552450"/>
                  </a:lnTo>
                  <a:cubicBezTo>
                    <a:pt x="11187" y="560387"/>
                    <a:pt x="14362" y="568168"/>
                    <a:pt x="14362" y="576262"/>
                  </a:cubicBezTo>
                  <a:cubicBezTo>
                    <a:pt x="14362" y="582245"/>
                    <a:pt x="7084" y="602860"/>
                    <a:pt x="4837" y="609600"/>
                  </a:cubicBezTo>
                  <a:cubicBezTo>
                    <a:pt x="3308" y="620306"/>
                    <a:pt x="-5238" y="644632"/>
                    <a:pt x="4837" y="657225"/>
                  </a:cubicBezTo>
                  <a:cubicBezTo>
                    <a:pt x="8413" y="661695"/>
                    <a:pt x="14005" y="664190"/>
                    <a:pt x="19125" y="666750"/>
                  </a:cubicBezTo>
                  <a:cubicBezTo>
                    <a:pt x="29335" y="671855"/>
                    <a:pt x="47448" y="674102"/>
                    <a:pt x="57225" y="676275"/>
                  </a:cubicBezTo>
                  <a:cubicBezTo>
                    <a:pt x="63615" y="677695"/>
                    <a:pt x="69981" y="679239"/>
                    <a:pt x="76275" y="681037"/>
                  </a:cubicBezTo>
                  <a:cubicBezTo>
                    <a:pt x="94703" y="686302"/>
                    <a:pt x="104056" y="681037"/>
                    <a:pt x="109612" y="681037"/>
                  </a:cubicBezTo>
                  <a:close/>
                </a:path>
              </a:pathLst>
            </a:cu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7548488" y="3786188"/>
              <a:ext cx="655243" cy="791234"/>
            </a:xfrm>
            <a:custGeom>
              <a:avLst/>
              <a:gdLst>
                <a:gd name="connsiteX0" fmla="*/ 109612 w 655243"/>
                <a:gd name="connsiteY0" fmla="*/ 681037 h 791234"/>
                <a:gd name="connsiteX1" fmla="*/ 109612 w 655243"/>
                <a:gd name="connsiteY1" fmla="*/ 681037 h 791234"/>
                <a:gd name="connsiteX2" fmla="*/ 147712 w 655243"/>
                <a:gd name="connsiteY2" fmla="*/ 695325 h 791234"/>
                <a:gd name="connsiteX3" fmla="*/ 185812 w 655243"/>
                <a:gd name="connsiteY3" fmla="*/ 700087 h 791234"/>
                <a:gd name="connsiteX4" fmla="*/ 214387 w 655243"/>
                <a:gd name="connsiteY4" fmla="*/ 719137 h 791234"/>
                <a:gd name="connsiteX5" fmla="*/ 247725 w 655243"/>
                <a:gd name="connsiteY5" fmla="*/ 728662 h 791234"/>
                <a:gd name="connsiteX6" fmla="*/ 314400 w 655243"/>
                <a:gd name="connsiteY6" fmla="*/ 733425 h 791234"/>
                <a:gd name="connsiteX7" fmla="*/ 323925 w 655243"/>
                <a:gd name="connsiteY7" fmla="*/ 747712 h 791234"/>
                <a:gd name="connsiteX8" fmla="*/ 352500 w 655243"/>
                <a:gd name="connsiteY8" fmla="*/ 757237 h 791234"/>
                <a:gd name="connsiteX9" fmla="*/ 371550 w 655243"/>
                <a:gd name="connsiteY9" fmla="*/ 781050 h 791234"/>
                <a:gd name="connsiteX10" fmla="*/ 400125 w 655243"/>
                <a:gd name="connsiteY10" fmla="*/ 790575 h 791234"/>
                <a:gd name="connsiteX11" fmla="*/ 481087 w 655243"/>
                <a:gd name="connsiteY11" fmla="*/ 776287 h 791234"/>
                <a:gd name="connsiteX12" fmla="*/ 485850 w 655243"/>
                <a:gd name="connsiteY12" fmla="*/ 762000 h 791234"/>
                <a:gd name="connsiteX13" fmla="*/ 495375 w 655243"/>
                <a:gd name="connsiteY13" fmla="*/ 719137 h 791234"/>
                <a:gd name="connsiteX14" fmla="*/ 528712 w 655243"/>
                <a:gd name="connsiteY14" fmla="*/ 676275 h 791234"/>
                <a:gd name="connsiteX15" fmla="*/ 552525 w 655243"/>
                <a:gd name="connsiteY15" fmla="*/ 657225 h 791234"/>
                <a:gd name="connsiteX16" fmla="*/ 557287 w 655243"/>
                <a:gd name="connsiteY16" fmla="*/ 600075 h 791234"/>
                <a:gd name="connsiteX17" fmla="*/ 562050 w 655243"/>
                <a:gd name="connsiteY17" fmla="*/ 585787 h 791234"/>
                <a:gd name="connsiteX18" fmla="*/ 576337 w 655243"/>
                <a:gd name="connsiteY18" fmla="*/ 538162 h 791234"/>
                <a:gd name="connsiteX19" fmla="*/ 590625 w 655243"/>
                <a:gd name="connsiteY19" fmla="*/ 509587 h 791234"/>
                <a:gd name="connsiteX20" fmla="*/ 571575 w 655243"/>
                <a:gd name="connsiteY20" fmla="*/ 481012 h 791234"/>
                <a:gd name="connsiteX21" fmla="*/ 562050 w 655243"/>
                <a:gd name="connsiteY21" fmla="*/ 452437 h 791234"/>
                <a:gd name="connsiteX22" fmla="*/ 566812 w 655243"/>
                <a:gd name="connsiteY22" fmla="*/ 438150 h 791234"/>
                <a:gd name="connsiteX23" fmla="*/ 585862 w 655243"/>
                <a:gd name="connsiteY23" fmla="*/ 352425 h 791234"/>
                <a:gd name="connsiteX24" fmla="*/ 609675 w 655243"/>
                <a:gd name="connsiteY24" fmla="*/ 347662 h 791234"/>
                <a:gd name="connsiteX25" fmla="*/ 614437 w 655243"/>
                <a:gd name="connsiteY25" fmla="*/ 304800 h 791234"/>
                <a:gd name="connsiteX26" fmla="*/ 633487 w 655243"/>
                <a:gd name="connsiteY26" fmla="*/ 276225 h 791234"/>
                <a:gd name="connsiteX27" fmla="*/ 647775 w 655243"/>
                <a:gd name="connsiteY27" fmla="*/ 247650 h 791234"/>
                <a:gd name="connsiteX28" fmla="*/ 647775 w 655243"/>
                <a:gd name="connsiteY28" fmla="*/ 128587 h 791234"/>
                <a:gd name="connsiteX29" fmla="*/ 638250 w 655243"/>
                <a:gd name="connsiteY29" fmla="*/ 114300 h 791234"/>
                <a:gd name="connsiteX30" fmla="*/ 623962 w 655243"/>
                <a:gd name="connsiteY30" fmla="*/ 109537 h 791234"/>
                <a:gd name="connsiteX31" fmla="*/ 590625 w 655243"/>
                <a:gd name="connsiteY31" fmla="*/ 76200 h 791234"/>
                <a:gd name="connsiteX32" fmla="*/ 576337 w 655243"/>
                <a:gd name="connsiteY32" fmla="*/ 61912 h 791234"/>
                <a:gd name="connsiteX33" fmla="*/ 547762 w 655243"/>
                <a:gd name="connsiteY33" fmla="*/ 52387 h 791234"/>
                <a:gd name="connsiteX34" fmla="*/ 543000 w 655243"/>
                <a:gd name="connsiteY34" fmla="*/ 38100 h 791234"/>
                <a:gd name="connsiteX35" fmla="*/ 523950 w 655243"/>
                <a:gd name="connsiteY35" fmla="*/ 33337 h 791234"/>
                <a:gd name="connsiteX36" fmla="*/ 490612 w 655243"/>
                <a:gd name="connsiteY36" fmla="*/ 28575 h 791234"/>
                <a:gd name="connsiteX37" fmla="*/ 462037 w 655243"/>
                <a:gd name="connsiteY37" fmla="*/ 19050 h 791234"/>
                <a:gd name="connsiteX38" fmla="*/ 447750 w 655243"/>
                <a:gd name="connsiteY38" fmla="*/ 9525 h 791234"/>
                <a:gd name="connsiteX39" fmla="*/ 419175 w 655243"/>
                <a:gd name="connsiteY39" fmla="*/ 0 h 791234"/>
                <a:gd name="connsiteX40" fmla="*/ 376312 w 655243"/>
                <a:gd name="connsiteY40" fmla="*/ 4762 h 791234"/>
                <a:gd name="connsiteX41" fmla="*/ 352500 w 655243"/>
                <a:gd name="connsiteY41" fmla="*/ 9525 h 791234"/>
                <a:gd name="connsiteX42" fmla="*/ 347737 w 655243"/>
                <a:gd name="connsiteY42" fmla="*/ 33337 h 791234"/>
                <a:gd name="connsiteX43" fmla="*/ 342975 w 655243"/>
                <a:gd name="connsiteY43" fmla="*/ 47625 h 791234"/>
                <a:gd name="connsiteX44" fmla="*/ 338212 w 655243"/>
                <a:gd name="connsiteY44" fmla="*/ 66675 h 791234"/>
                <a:gd name="connsiteX45" fmla="*/ 328687 w 655243"/>
                <a:gd name="connsiteY45" fmla="*/ 95250 h 791234"/>
                <a:gd name="connsiteX46" fmla="*/ 323925 w 655243"/>
                <a:gd name="connsiteY46" fmla="*/ 109537 h 791234"/>
                <a:gd name="connsiteX47" fmla="*/ 319162 w 655243"/>
                <a:gd name="connsiteY47" fmla="*/ 128587 h 791234"/>
                <a:gd name="connsiteX48" fmla="*/ 314400 w 655243"/>
                <a:gd name="connsiteY48" fmla="*/ 142875 h 791234"/>
                <a:gd name="connsiteX49" fmla="*/ 295350 w 655243"/>
                <a:gd name="connsiteY49" fmla="*/ 147637 h 791234"/>
                <a:gd name="connsiteX50" fmla="*/ 281062 w 655243"/>
                <a:gd name="connsiteY50" fmla="*/ 157162 h 791234"/>
                <a:gd name="connsiteX51" fmla="*/ 262012 w 655243"/>
                <a:gd name="connsiteY51" fmla="*/ 200025 h 791234"/>
                <a:gd name="connsiteX52" fmla="*/ 252487 w 655243"/>
                <a:gd name="connsiteY52" fmla="*/ 214312 h 791234"/>
                <a:gd name="connsiteX53" fmla="*/ 228675 w 655243"/>
                <a:gd name="connsiteY53" fmla="*/ 247650 h 791234"/>
                <a:gd name="connsiteX54" fmla="*/ 209625 w 655243"/>
                <a:gd name="connsiteY54" fmla="*/ 276225 h 791234"/>
                <a:gd name="connsiteX55" fmla="*/ 166762 w 655243"/>
                <a:gd name="connsiteY55" fmla="*/ 300037 h 791234"/>
                <a:gd name="connsiteX56" fmla="*/ 147712 w 655243"/>
                <a:gd name="connsiteY56" fmla="*/ 328612 h 791234"/>
                <a:gd name="connsiteX57" fmla="*/ 142950 w 655243"/>
                <a:gd name="connsiteY57" fmla="*/ 357187 h 791234"/>
                <a:gd name="connsiteX58" fmla="*/ 128662 w 655243"/>
                <a:gd name="connsiteY58" fmla="*/ 361950 h 791234"/>
                <a:gd name="connsiteX59" fmla="*/ 114375 w 655243"/>
                <a:gd name="connsiteY59" fmla="*/ 371475 h 791234"/>
                <a:gd name="connsiteX60" fmla="*/ 109612 w 655243"/>
                <a:gd name="connsiteY60" fmla="*/ 466725 h 791234"/>
                <a:gd name="connsiteX61" fmla="*/ 95325 w 655243"/>
                <a:gd name="connsiteY61" fmla="*/ 471487 h 791234"/>
                <a:gd name="connsiteX62" fmla="*/ 66750 w 655243"/>
                <a:gd name="connsiteY62" fmla="*/ 490537 h 791234"/>
                <a:gd name="connsiteX63" fmla="*/ 52462 w 655243"/>
                <a:gd name="connsiteY63" fmla="*/ 504825 h 791234"/>
                <a:gd name="connsiteX64" fmla="*/ 38175 w 655243"/>
                <a:gd name="connsiteY64" fmla="*/ 509587 h 791234"/>
                <a:gd name="connsiteX65" fmla="*/ 19125 w 655243"/>
                <a:gd name="connsiteY65" fmla="*/ 538162 h 791234"/>
                <a:gd name="connsiteX66" fmla="*/ 9600 w 655243"/>
                <a:gd name="connsiteY66" fmla="*/ 552450 h 791234"/>
                <a:gd name="connsiteX67" fmla="*/ 14362 w 655243"/>
                <a:gd name="connsiteY67" fmla="*/ 576262 h 791234"/>
                <a:gd name="connsiteX68" fmla="*/ 4837 w 655243"/>
                <a:gd name="connsiteY68" fmla="*/ 609600 h 791234"/>
                <a:gd name="connsiteX69" fmla="*/ 4837 w 655243"/>
                <a:gd name="connsiteY69" fmla="*/ 657225 h 791234"/>
                <a:gd name="connsiteX70" fmla="*/ 19125 w 655243"/>
                <a:gd name="connsiteY70" fmla="*/ 666750 h 791234"/>
                <a:gd name="connsiteX71" fmla="*/ 57225 w 655243"/>
                <a:gd name="connsiteY71" fmla="*/ 676275 h 791234"/>
                <a:gd name="connsiteX72" fmla="*/ 76275 w 655243"/>
                <a:gd name="connsiteY72" fmla="*/ 681037 h 791234"/>
                <a:gd name="connsiteX73" fmla="*/ 109612 w 655243"/>
                <a:gd name="connsiteY73" fmla="*/ 681037 h 79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55243" h="791234">
                  <a:moveTo>
                    <a:pt x="109612" y="681037"/>
                  </a:moveTo>
                  <a:lnTo>
                    <a:pt x="109612" y="681037"/>
                  </a:lnTo>
                  <a:cubicBezTo>
                    <a:pt x="122312" y="685800"/>
                    <a:pt x="134553" y="692035"/>
                    <a:pt x="147712" y="695325"/>
                  </a:cubicBezTo>
                  <a:cubicBezTo>
                    <a:pt x="160129" y="698429"/>
                    <a:pt x="173759" y="695782"/>
                    <a:pt x="185812" y="700087"/>
                  </a:cubicBezTo>
                  <a:cubicBezTo>
                    <a:pt x="196593" y="703937"/>
                    <a:pt x="203527" y="715517"/>
                    <a:pt x="214387" y="719137"/>
                  </a:cubicBezTo>
                  <a:cubicBezTo>
                    <a:pt x="234884" y="725970"/>
                    <a:pt x="223805" y="722683"/>
                    <a:pt x="247725" y="728662"/>
                  </a:cubicBezTo>
                  <a:cubicBezTo>
                    <a:pt x="278783" y="725839"/>
                    <a:pt x="294346" y="713372"/>
                    <a:pt x="314400" y="733425"/>
                  </a:cubicBezTo>
                  <a:cubicBezTo>
                    <a:pt x="318447" y="737472"/>
                    <a:pt x="319071" y="744679"/>
                    <a:pt x="323925" y="747712"/>
                  </a:cubicBezTo>
                  <a:cubicBezTo>
                    <a:pt x="332439" y="753033"/>
                    <a:pt x="352500" y="757237"/>
                    <a:pt x="352500" y="757237"/>
                  </a:cubicBezTo>
                  <a:cubicBezTo>
                    <a:pt x="357664" y="772731"/>
                    <a:pt x="354690" y="773557"/>
                    <a:pt x="371550" y="781050"/>
                  </a:cubicBezTo>
                  <a:cubicBezTo>
                    <a:pt x="380725" y="785128"/>
                    <a:pt x="400125" y="790575"/>
                    <a:pt x="400125" y="790575"/>
                  </a:cubicBezTo>
                  <a:cubicBezTo>
                    <a:pt x="409264" y="789922"/>
                    <a:pt x="464507" y="797011"/>
                    <a:pt x="481087" y="776287"/>
                  </a:cubicBezTo>
                  <a:cubicBezTo>
                    <a:pt x="484223" y="772367"/>
                    <a:pt x="484262" y="766762"/>
                    <a:pt x="485850" y="762000"/>
                  </a:cubicBezTo>
                  <a:cubicBezTo>
                    <a:pt x="487143" y="754242"/>
                    <a:pt x="489791" y="729188"/>
                    <a:pt x="495375" y="719137"/>
                  </a:cubicBezTo>
                  <a:cubicBezTo>
                    <a:pt x="519451" y="675800"/>
                    <a:pt x="505571" y="704045"/>
                    <a:pt x="528712" y="676275"/>
                  </a:cubicBezTo>
                  <a:cubicBezTo>
                    <a:pt x="545283" y="656390"/>
                    <a:pt x="529070" y="665042"/>
                    <a:pt x="552525" y="657225"/>
                  </a:cubicBezTo>
                  <a:cubicBezTo>
                    <a:pt x="554112" y="638175"/>
                    <a:pt x="554761" y="619023"/>
                    <a:pt x="557287" y="600075"/>
                  </a:cubicBezTo>
                  <a:cubicBezTo>
                    <a:pt x="557951" y="595099"/>
                    <a:pt x="560671" y="590614"/>
                    <a:pt x="562050" y="585787"/>
                  </a:cubicBezTo>
                  <a:cubicBezTo>
                    <a:pt x="565378" y="574138"/>
                    <a:pt x="570676" y="546653"/>
                    <a:pt x="576337" y="538162"/>
                  </a:cubicBezTo>
                  <a:cubicBezTo>
                    <a:pt x="588647" y="519698"/>
                    <a:pt x="584052" y="529305"/>
                    <a:pt x="590625" y="509587"/>
                  </a:cubicBezTo>
                  <a:cubicBezTo>
                    <a:pt x="584275" y="500062"/>
                    <a:pt x="575195" y="491872"/>
                    <a:pt x="571575" y="481012"/>
                  </a:cubicBezTo>
                  <a:lnTo>
                    <a:pt x="562050" y="452437"/>
                  </a:lnTo>
                  <a:cubicBezTo>
                    <a:pt x="563637" y="447675"/>
                    <a:pt x="566258" y="443139"/>
                    <a:pt x="566812" y="438150"/>
                  </a:cubicBezTo>
                  <a:cubicBezTo>
                    <a:pt x="569205" y="416614"/>
                    <a:pt x="555495" y="367609"/>
                    <a:pt x="585862" y="352425"/>
                  </a:cubicBezTo>
                  <a:cubicBezTo>
                    <a:pt x="593102" y="348805"/>
                    <a:pt x="601737" y="349250"/>
                    <a:pt x="609675" y="347662"/>
                  </a:cubicBezTo>
                  <a:cubicBezTo>
                    <a:pt x="611262" y="333375"/>
                    <a:pt x="609891" y="318438"/>
                    <a:pt x="614437" y="304800"/>
                  </a:cubicBezTo>
                  <a:cubicBezTo>
                    <a:pt x="618057" y="293940"/>
                    <a:pt x="629867" y="287085"/>
                    <a:pt x="633487" y="276225"/>
                  </a:cubicBezTo>
                  <a:cubicBezTo>
                    <a:pt x="640060" y="256507"/>
                    <a:pt x="635465" y="266114"/>
                    <a:pt x="647775" y="247650"/>
                  </a:cubicBezTo>
                  <a:cubicBezTo>
                    <a:pt x="657490" y="199070"/>
                    <a:pt x="657972" y="206765"/>
                    <a:pt x="647775" y="128587"/>
                  </a:cubicBezTo>
                  <a:cubicBezTo>
                    <a:pt x="647035" y="122911"/>
                    <a:pt x="642719" y="117876"/>
                    <a:pt x="638250" y="114300"/>
                  </a:cubicBezTo>
                  <a:cubicBezTo>
                    <a:pt x="634330" y="111164"/>
                    <a:pt x="628725" y="111125"/>
                    <a:pt x="623962" y="109537"/>
                  </a:cubicBezTo>
                  <a:cubicBezTo>
                    <a:pt x="602127" y="76785"/>
                    <a:pt x="615772" y="84582"/>
                    <a:pt x="590625" y="76200"/>
                  </a:cubicBezTo>
                  <a:cubicBezTo>
                    <a:pt x="585862" y="71437"/>
                    <a:pt x="582225" y="65183"/>
                    <a:pt x="576337" y="61912"/>
                  </a:cubicBezTo>
                  <a:cubicBezTo>
                    <a:pt x="567560" y="57036"/>
                    <a:pt x="547762" y="52387"/>
                    <a:pt x="547762" y="52387"/>
                  </a:cubicBezTo>
                  <a:cubicBezTo>
                    <a:pt x="546175" y="47625"/>
                    <a:pt x="546920" y="41236"/>
                    <a:pt x="543000" y="38100"/>
                  </a:cubicBezTo>
                  <a:cubicBezTo>
                    <a:pt x="537889" y="34011"/>
                    <a:pt x="530390" y="34508"/>
                    <a:pt x="523950" y="33337"/>
                  </a:cubicBezTo>
                  <a:cubicBezTo>
                    <a:pt x="512906" y="31329"/>
                    <a:pt x="501725" y="30162"/>
                    <a:pt x="490612" y="28575"/>
                  </a:cubicBezTo>
                  <a:cubicBezTo>
                    <a:pt x="481087" y="25400"/>
                    <a:pt x="470391" y="24619"/>
                    <a:pt x="462037" y="19050"/>
                  </a:cubicBezTo>
                  <a:cubicBezTo>
                    <a:pt x="457275" y="15875"/>
                    <a:pt x="452980" y="11850"/>
                    <a:pt x="447750" y="9525"/>
                  </a:cubicBezTo>
                  <a:cubicBezTo>
                    <a:pt x="438575" y="5447"/>
                    <a:pt x="419175" y="0"/>
                    <a:pt x="419175" y="0"/>
                  </a:cubicBezTo>
                  <a:cubicBezTo>
                    <a:pt x="404887" y="1587"/>
                    <a:pt x="390543" y="2729"/>
                    <a:pt x="376312" y="4762"/>
                  </a:cubicBezTo>
                  <a:cubicBezTo>
                    <a:pt x="368299" y="5907"/>
                    <a:pt x="358224" y="3801"/>
                    <a:pt x="352500" y="9525"/>
                  </a:cubicBezTo>
                  <a:cubicBezTo>
                    <a:pt x="346776" y="15249"/>
                    <a:pt x="349700" y="25484"/>
                    <a:pt x="347737" y="33337"/>
                  </a:cubicBezTo>
                  <a:cubicBezTo>
                    <a:pt x="346519" y="38207"/>
                    <a:pt x="344354" y="42798"/>
                    <a:pt x="342975" y="47625"/>
                  </a:cubicBezTo>
                  <a:cubicBezTo>
                    <a:pt x="341177" y="53919"/>
                    <a:pt x="340093" y="60406"/>
                    <a:pt x="338212" y="66675"/>
                  </a:cubicBezTo>
                  <a:cubicBezTo>
                    <a:pt x="335327" y="76292"/>
                    <a:pt x="331862" y="85725"/>
                    <a:pt x="328687" y="95250"/>
                  </a:cubicBezTo>
                  <a:cubicBezTo>
                    <a:pt x="327100" y="100012"/>
                    <a:pt x="325143" y="104667"/>
                    <a:pt x="323925" y="109537"/>
                  </a:cubicBezTo>
                  <a:cubicBezTo>
                    <a:pt x="322337" y="115887"/>
                    <a:pt x="320960" y="122293"/>
                    <a:pt x="319162" y="128587"/>
                  </a:cubicBezTo>
                  <a:cubicBezTo>
                    <a:pt x="317783" y="133414"/>
                    <a:pt x="318320" y="139739"/>
                    <a:pt x="314400" y="142875"/>
                  </a:cubicBezTo>
                  <a:cubicBezTo>
                    <a:pt x="309289" y="146964"/>
                    <a:pt x="301700" y="146050"/>
                    <a:pt x="295350" y="147637"/>
                  </a:cubicBezTo>
                  <a:cubicBezTo>
                    <a:pt x="290587" y="150812"/>
                    <a:pt x="285109" y="153115"/>
                    <a:pt x="281062" y="157162"/>
                  </a:cubicBezTo>
                  <a:cubicBezTo>
                    <a:pt x="261676" y="176548"/>
                    <a:pt x="280875" y="171731"/>
                    <a:pt x="262012" y="200025"/>
                  </a:cubicBezTo>
                  <a:lnTo>
                    <a:pt x="252487" y="214312"/>
                  </a:lnTo>
                  <a:cubicBezTo>
                    <a:pt x="241375" y="247649"/>
                    <a:pt x="252487" y="239712"/>
                    <a:pt x="228675" y="247650"/>
                  </a:cubicBezTo>
                  <a:cubicBezTo>
                    <a:pt x="222325" y="257175"/>
                    <a:pt x="219150" y="269875"/>
                    <a:pt x="209625" y="276225"/>
                  </a:cubicBezTo>
                  <a:cubicBezTo>
                    <a:pt x="176873" y="298060"/>
                    <a:pt x="191910" y="291655"/>
                    <a:pt x="166762" y="300037"/>
                  </a:cubicBezTo>
                  <a:cubicBezTo>
                    <a:pt x="160412" y="309562"/>
                    <a:pt x="149594" y="317320"/>
                    <a:pt x="147712" y="328612"/>
                  </a:cubicBezTo>
                  <a:cubicBezTo>
                    <a:pt x="146125" y="338137"/>
                    <a:pt x="147741" y="348803"/>
                    <a:pt x="142950" y="357187"/>
                  </a:cubicBezTo>
                  <a:cubicBezTo>
                    <a:pt x="140459" y="361546"/>
                    <a:pt x="133152" y="359705"/>
                    <a:pt x="128662" y="361950"/>
                  </a:cubicBezTo>
                  <a:cubicBezTo>
                    <a:pt x="123543" y="364510"/>
                    <a:pt x="119137" y="368300"/>
                    <a:pt x="114375" y="371475"/>
                  </a:cubicBezTo>
                  <a:cubicBezTo>
                    <a:pt x="112787" y="403225"/>
                    <a:pt x="115560" y="435497"/>
                    <a:pt x="109612" y="466725"/>
                  </a:cubicBezTo>
                  <a:cubicBezTo>
                    <a:pt x="108673" y="471656"/>
                    <a:pt x="99713" y="469049"/>
                    <a:pt x="95325" y="471487"/>
                  </a:cubicBezTo>
                  <a:cubicBezTo>
                    <a:pt x="85318" y="477046"/>
                    <a:pt x="74845" y="482442"/>
                    <a:pt x="66750" y="490537"/>
                  </a:cubicBezTo>
                  <a:cubicBezTo>
                    <a:pt x="61987" y="495300"/>
                    <a:pt x="58066" y="501089"/>
                    <a:pt x="52462" y="504825"/>
                  </a:cubicBezTo>
                  <a:cubicBezTo>
                    <a:pt x="48285" y="507610"/>
                    <a:pt x="42937" y="508000"/>
                    <a:pt x="38175" y="509587"/>
                  </a:cubicBezTo>
                  <a:lnTo>
                    <a:pt x="19125" y="538162"/>
                  </a:lnTo>
                  <a:lnTo>
                    <a:pt x="9600" y="552450"/>
                  </a:lnTo>
                  <a:cubicBezTo>
                    <a:pt x="11187" y="560387"/>
                    <a:pt x="14362" y="568168"/>
                    <a:pt x="14362" y="576262"/>
                  </a:cubicBezTo>
                  <a:cubicBezTo>
                    <a:pt x="14362" y="582245"/>
                    <a:pt x="7084" y="602860"/>
                    <a:pt x="4837" y="609600"/>
                  </a:cubicBezTo>
                  <a:cubicBezTo>
                    <a:pt x="3308" y="620306"/>
                    <a:pt x="-5238" y="644632"/>
                    <a:pt x="4837" y="657225"/>
                  </a:cubicBezTo>
                  <a:cubicBezTo>
                    <a:pt x="8413" y="661695"/>
                    <a:pt x="14005" y="664190"/>
                    <a:pt x="19125" y="666750"/>
                  </a:cubicBezTo>
                  <a:cubicBezTo>
                    <a:pt x="29335" y="671855"/>
                    <a:pt x="47448" y="674102"/>
                    <a:pt x="57225" y="676275"/>
                  </a:cubicBezTo>
                  <a:cubicBezTo>
                    <a:pt x="63615" y="677695"/>
                    <a:pt x="69981" y="679239"/>
                    <a:pt x="76275" y="681037"/>
                  </a:cubicBezTo>
                  <a:cubicBezTo>
                    <a:pt x="94703" y="686302"/>
                    <a:pt x="104056" y="681037"/>
                    <a:pt x="109612" y="681037"/>
                  </a:cubicBez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10145485" y="5109029"/>
            <a:ext cx="1103086" cy="5805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311816" y="5109029"/>
            <a:ext cx="866550" cy="5805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032371" y="364092"/>
            <a:ext cx="1892890" cy="369332"/>
          </a:xfrm>
          <a:prstGeom prst="rect">
            <a:avLst/>
          </a:prstGeom>
          <a:noFill/>
        </p:spPr>
        <p:txBody>
          <a:bodyPr wrap="none" rtlCol="0">
            <a:spAutoFit/>
          </a:bodyPr>
          <a:lstStyle/>
          <a:p>
            <a:r>
              <a:rPr lang="en-US" b="1" dirty="0"/>
              <a:t>South Fork Ogden</a:t>
            </a:r>
          </a:p>
        </p:txBody>
      </p:sp>
      <p:sp>
        <p:nvSpPr>
          <p:cNvPr id="17" name="TextBox 16"/>
          <p:cNvSpPr txBox="1"/>
          <p:nvPr/>
        </p:nvSpPr>
        <p:spPr>
          <a:xfrm>
            <a:off x="5001529" y="3261527"/>
            <a:ext cx="1797928" cy="369332"/>
          </a:xfrm>
          <a:prstGeom prst="rect">
            <a:avLst/>
          </a:prstGeom>
          <a:noFill/>
        </p:spPr>
        <p:txBody>
          <a:bodyPr wrap="none" rtlCol="0">
            <a:spAutoFit/>
          </a:bodyPr>
          <a:lstStyle/>
          <a:p>
            <a:r>
              <a:rPr lang="en-US" b="1" dirty="0"/>
              <a:t>Mammoth Creek</a:t>
            </a:r>
          </a:p>
        </p:txBody>
      </p:sp>
      <p:sp>
        <p:nvSpPr>
          <p:cNvPr id="21" name="Rectangle 20"/>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33</a:t>
            </a:r>
          </a:p>
        </p:txBody>
      </p:sp>
      <p:sp>
        <p:nvSpPr>
          <p:cNvPr id="8" name="TextBox 7">
            <a:extLst>
              <a:ext uri="{FF2B5EF4-FFF2-40B4-BE49-F238E27FC236}">
                <a16:creationId xmlns:a16="http://schemas.microsoft.com/office/drawing/2014/main" id="{2D53605F-09BF-488C-AFEE-9C2CAE8B37EE}"/>
              </a:ext>
            </a:extLst>
          </p:cNvPr>
          <p:cNvSpPr txBox="1"/>
          <p:nvPr/>
        </p:nvSpPr>
        <p:spPr>
          <a:xfrm>
            <a:off x="756644" y="4489271"/>
            <a:ext cx="4800600" cy="646331"/>
          </a:xfrm>
          <a:prstGeom prst="rect">
            <a:avLst/>
          </a:prstGeom>
          <a:noFill/>
        </p:spPr>
        <p:txBody>
          <a:bodyPr wrap="square" rtlCol="0">
            <a:spAutoFit/>
          </a:bodyPr>
          <a:lstStyle/>
          <a:p>
            <a:r>
              <a:rPr lang="en-US" dirty="0"/>
              <a:t>Mean of the annual average precipitations over a period of record.</a:t>
            </a:r>
          </a:p>
        </p:txBody>
      </p:sp>
      <p:sp>
        <p:nvSpPr>
          <p:cNvPr id="23" name="Rectangle 22">
            <a:extLst>
              <a:ext uri="{FF2B5EF4-FFF2-40B4-BE49-F238E27FC236}">
                <a16:creationId xmlns:a16="http://schemas.microsoft.com/office/drawing/2014/main" id="{54CEE6EB-1F87-499A-BDD2-91AE4E908F35}"/>
              </a:ext>
            </a:extLst>
          </p:cNvPr>
          <p:cNvSpPr/>
          <p:nvPr/>
        </p:nvSpPr>
        <p:spPr>
          <a:xfrm>
            <a:off x="7375162" y="6387980"/>
            <a:ext cx="1079292" cy="3029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F95A546-1D44-4C0C-80B9-7C5ECC515A57}"/>
              </a:ext>
            </a:extLst>
          </p:cNvPr>
          <p:cNvSpPr txBox="1"/>
          <p:nvPr/>
        </p:nvSpPr>
        <p:spPr>
          <a:xfrm>
            <a:off x="779596" y="5129377"/>
            <a:ext cx="4800600" cy="369332"/>
          </a:xfrm>
          <a:prstGeom prst="rect">
            <a:avLst/>
          </a:prstGeom>
          <a:noFill/>
        </p:spPr>
        <p:txBody>
          <a:bodyPr wrap="square" rtlCol="0">
            <a:spAutoFit/>
          </a:bodyPr>
          <a:lstStyle/>
          <a:p>
            <a:r>
              <a:rPr lang="en-US" dirty="0"/>
              <a:t>30 year period of record</a:t>
            </a:r>
          </a:p>
        </p:txBody>
      </p:sp>
    </p:spTree>
    <p:extLst>
      <p:ext uri="{BB962C8B-B14F-4D97-AF65-F5344CB8AC3E}">
        <p14:creationId xmlns:p14="http://schemas.microsoft.com/office/powerpoint/2010/main" val="159578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4" grpId="0" animBg="1"/>
      <p:bldP spid="16" grpId="0"/>
      <p:bldP spid="17" grpId="0"/>
      <p:bldP spid="8" grpId="0"/>
      <p:bldP spid="23" grpId="1" animBg="1"/>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838200" y="365125"/>
            <a:ext cx="4974813" cy="1325563"/>
          </a:xfrm>
        </p:spPr>
        <p:txBody>
          <a:bodyPr/>
          <a:lstStyle/>
          <a:p>
            <a:r>
              <a:rPr lang="en-US" dirty="0"/>
              <a:t>Water balance: example</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28021" y="-91169"/>
            <a:ext cx="5916562" cy="6949169"/>
          </a:xfrm>
          <a:prstGeom prst="rect">
            <a:avLst/>
          </a:prstGeom>
        </p:spPr>
      </p:pic>
      <p:grpSp>
        <p:nvGrpSpPr>
          <p:cNvPr id="10" name="Group 9"/>
          <p:cNvGrpSpPr/>
          <p:nvPr/>
        </p:nvGrpSpPr>
        <p:grpSpPr>
          <a:xfrm>
            <a:off x="9034561" y="733425"/>
            <a:ext cx="320797" cy="300038"/>
            <a:chOff x="8432678" y="733425"/>
            <a:chExt cx="320797" cy="300038"/>
          </a:xfrm>
        </p:grpSpPr>
        <p:sp>
          <p:nvSpPr>
            <p:cNvPr id="7" name="Freeform 6"/>
            <p:cNvSpPr/>
            <p:nvPr/>
          </p:nvSpPr>
          <p:spPr>
            <a:xfrm>
              <a:off x="8432678" y="733425"/>
              <a:ext cx="320797" cy="300038"/>
            </a:xfrm>
            <a:custGeom>
              <a:avLst/>
              <a:gdLst>
                <a:gd name="connsiteX0" fmla="*/ 15997 w 320797"/>
                <a:gd name="connsiteY0" fmla="*/ 223838 h 300038"/>
                <a:gd name="connsiteX1" fmla="*/ 15997 w 320797"/>
                <a:gd name="connsiteY1" fmla="*/ 223838 h 300038"/>
                <a:gd name="connsiteX2" fmla="*/ 6472 w 320797"/>
                <a:gd name="connsiteY2" fmla="*/ 128588 h 300038"/>
                <a:gd name="connsiteX3" fmla="*/ 15997 w 320797"/>
                <a:gd name="connsiteY3" fmla="*/ 114300 h 300038"/>
                <a:gd name="connsiteX4" fmla="*/ 25522 w 320797"/>
                <a:gd name="connsiteY4" fmla="*/ 85725 h 300038"/>
                <a:gd name="connsiteX5" fmla="*/ 30285 w 320797"/>
                <a:gd name="connsiteY5" fmla="*/ 9525 h 300038"/>
                <a:gd name="connsiteX6" fmla="*/ 44572 w 320797"/>
                <a:gd name="connsiteY6" fmla="*/ 0 h 300038"/>
                <a:gd name="connsiteX7" fmla="*/ 173160 w 320797"/>
                <a:gd name="connsiteY7" fmla="*/ 4763 h 300038"/>
                <a:gd name="connsiteX8" fmla="*/ 230310 w 320797"/>
                <a:gd name="connsiteY8" fmla="*/ 9525 h 300038"/>
                <a:gd name="connsiteX9" fmla="*/ 239835 w 320797"/>
                <a:gd name="connsiteY9" fmla="*/ 23813 h 300038"/>
                <a:gd name="connsiteX10" fmla="*/ 268410 w 320797"/>
                <a:gd name="connsiteY10" fmla="*/ 42863 h 300038"/>
                <a:gd name="connsiteX11" fmla="*/ 277935 w 320797"/>
                <a:gd name="connsiteY11" fmla="*/ 57150 h 300038"/>
                <a:gd name="connsiteX12" fmla="*/ 287460 w 320797"/>
                <a:gd name="connsiteY12" fmla="*/ 85725 h 300038"/>
                <a:gd name="connsiteX13" fmla="*/ 316035 w 320797"/>
                <a:gd name="connsiteY13" fmla="*/ 100013 h 300038"/>
                <a:gd name="connsiteX14" fmla="*/ 320797 w 320797"/>
                <a:gd name="connsiteY14" fmla="*/ 114300 h 300038"/>
                <a:gd name="connsiteX15" fmla="*/ 311272 w 320797"/>
                <a:gd name="connsiteY15" fmla="*/ 176213 h 300038"/>
                <a:gd name="connsiteX16" fmla="*/ 301747 w 320797"/>
                <a:gd name="connsiteY16" fmla="*/ 190500 h 300038"/>
                <a:gd name="connsiteX17" fmla="*/ 282697 w 320797"/>
                <a:gd name="connsiteY17" fmla="*/ 247650 h 300038"/>
                <a:gd name="connsiteX18" fmla="*/ 268410 w 320797"/>
                <a:gd name="connsiteY18" fmla="*/ 276225 h 300038"/>
                <a:gd name="connsiteX19" fmla="*/ 239835 w 320797"/>
                <a:gd name="connsiteY19" fmla="*/ 285750 h 300038"/>
                <a:gd name="connsiteX20" fmla="*/ 216022 w 320797"/>
                <a:gd name="connsiteY20" fmla="*/ 290513 h 300038"/>
                <a:gd name="connsiteX21" fmla="*/ 196972 w 320797"/>
                <a:gd name="connsiteY21" fmla="*/ 295275 h 300038"/>
                <a:gd name="connsiteX22" fmla="*/ 111247 w 320797"/>
                <a:gd name="connsiteY22" fmla="*/ 300038 h 300038"/>
                <a:gd name="connsiteX23" fmla="*/ 63622 w 320797"/>
                <a:gd name="connsiteY23" fmla="*/ 295275 h 300038"/>
                <a:gd name="connsiteX24" fmla="*/ 44572 w 320797"/>
                <a:gd name="connsiteY24" fmla="*/ 285750 h 300038"/>
                <a:gd name="connsiteX25" fmla="*/ 30285 w 320797"/>
                <a:gd name="connsiteY25" fmla="*/ 280988 h 300038"/>
                <a:gd name="connsiteX26" fmla="*/ 20760 w 320797"/>
                <a:gd name="connsiteY26" fmla="*/ 266700 h 300038"/>
                <a:gd name="connsiteX27" fmla="*/ 15997 w 320797"/>
                <a:gd name="connsiteY27" fmla="*/ 223838 h 30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797" h="300038">
                  <a:moveTo>
                    <a:pt x="15997" y="223838"/>
                  </a:moveTo>
                  <a:lnTo>
                    <a:pt x="15997" y="223838"/>
                  </a:lnTo>
                  <a:cubicBezTo>
                    <a:pt x="-1187" y="178013"/>
                    <a:pt x="-4793" y="184916"/>
                    <a:pt x="6472" y="128588"/>
                  </a:cubicBezTo>
                  <a:cubicBezTo>
                    <a:pt x="7595" y="122975"/>
                    <a:pt x="13672" y="119531"/>
                    <a:pt x="15997" y="114300"/>
                  </a:cubicBezTo>
                  <a:cubicBezTo>
                    <a:pt x="20075" y="105125"/>
                    <a:pt x="25522" y="85725"/>
                    <a:pt x="25522" y="85725"/>
                  </a:cubicBezTo>
                  <a:cubicBezTo>
                    <a:pt x="27110" y="60325"/>
                    <a:pt x="24764" y="34369"/>
                    <a:pt x="30285" y="9525"/>
                  </a:cubicBezTo>
                  <a:cubicBezTo>
                    <a:pt x="31527" y="3938"/>
                    <a:pt x="38852" y="191"/>
                    <a:pt x="44572" y="0"/>
                  </a:cubicBezTo>
                  <a:lnTo>
                    <a:pt x="173160" y="4763"/>
                  </a:lnTo>
                  <a:cubicBezTo>
                    <a:pt x="192210" y="6350"/>
                    <a:pt x="211929" y="4273"/>
                    <a:pt x="230310" y="9525"/>
                  </a:cubicBezTo>
                  <a:cubicBezTo>
                    <a:pt x="235814" y="11097"/>
                    <a:pt x="235527" y="20044"/>
                    <a:pt x="239835" y="23813"/>
                  </a:cubicBezTo>
                  <a:cubicBezTo>
                    <a:pt x="248450" y="31351"/>
                    <a:pt x="268410" y="42863"/>
                    <a:pt x="268410" y="42863"/>
                  </a:cubicBezTo>
                  <a:cubicBezTo>
                    <a:pt x="271585" y="47625"/>
                    <a:pt x="275610" y="51920"/>
                    <a:pt x="277935" y="57150"/>
                  </a:cubicBezTo>
                  <a:cubicBezTo>
                    <a:pt x="282013" y="66325"/>
                    <a:pt x="279106" y="80156"/>
                    <a:pt x="287460" y="85725"/>
                  </a:cubicBezTo>
                  <a:cubicBezTo>
                    <a:pt x="305924" y="98035"/>
                    <a:pt x="296317" y="93440"/>
                    <a:pt x="316035" y="100013"/>
                  </a:cubicBezTo>
                  <a:cubicBezTo>
                    <a:pt x="317622" y="104775"/>
                    <a:pt x="320797" y="109280"/>
                    <a:pt x="320797" y="114300"/>
                  </a:cubicBezTo>
                  <a:cubicBezTo>
                    <a:pt x="320797" y="125232"/>
                    <a:pt x="319425" y="159908"/>
                    <a:pt x="311272" y="176213"/>
                  </a:cubicBezTo>
                  <a:cubicBezTo>
                    <a:pt x="308712" y="181332"/>
                    <a:pt x="304922" y="185738"/>
                    <a:pt x="301747" y="190500"/>
                  </a:cubicBezTo>
                  <a:lnTo>
                    <a:pt x="282697" y="247650"/>
                  </a:lnTo>
                  <a:cubicBezTo>
                    <a:pt x="280102" y="255436"/>
                    <a:pt x="276186" y="271365"/>
                    <a:pt x="268410" y="276225"/>
                  </a:cubicBezTo>
                  <a:cubicBezTo>
                    <a:pt x="259896" y="281546"/>
                    <a:pt x="249680" y="283781"/>
                    <a:pt x="239835" y="285750"/>
                  </a:cubicBezTo>
                  <a:cubicBezTo>
                    <a:pt x="231897" y="287338"/>
                    <a:pt x="223924" y="288757"/>
                    <a:pt x="216022" y="290513"/>
                  </a:cubicBezTo>
                  <a:cubicBezTo>
                    <a:pt x="209632" y="291933"/>
                    <a:pt x="203491" y="294682"/>
                    <a:pt x="196972" y="295275"/>
                  </a:cubicBezTo>
                  <a:cubicBezTo>
                    <a:pt x="168470" y="297866"/>
                    <a:pt x="139822" y="298450"/>
                    <a:pt x="111247" y="300038"/>
                  </a:cubicBezTo>
                  <a:cubicBezTo>
                    <a:pt x="95372" y="298450"/>
                    <a:pt x="79222" y="298618"/>
                    <a:pt x="63622" y="295275"/>
                  </a:cubicBezTo>
                  <a:cubicBezTo>
                    <a:pt x="56680" y="293787"/>
                    <a:pt x="51098" y="288547"/>
                    <a:pt x="44572" y="285750"/>
                  </a:cubicBezTo>
                  <a:cubicBezTo>
                    <a:pt x="39958" y="283773"/>
                    <a:pt x="35047" y="282575"/>
                    <a:pt x="30285" y="280988"/>
                  </a:cubicBezTo>
                  <a:cubicBezTo>
                    <a:pt x="27110" y="276225"/>
                    <a:pt x="24807" y="270747"/>
                    <a:pt x="20760" y="266700"/>
                  </a:cubicBezTo>
                  <a:cubicBezTo>
                    <a:pt x="3830" y="249770"/>
                    <a:pt x="16791" y="230982"/>
                    <a:pt x="15997" y="223838"/>
                  </a:cubicBezTo>
                  <a:close/>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8432678" y="733425"/>
              <a:ext cx="320797" cy="300038"/>
            </a:xfrm>
            <a:custGeom>
              <a:avLst/>
              <a:gdLst>
                <a:gd name="connsiteX0" fmla="*/ 15997 w 320797"/>
                <a:gd name="connsiteY0" fmla="*/ 223838 h 300038"/>
                <a:gd name="connsiteX1" fmla="*/ 15997 w 320797"/>
                <a:gd name="connsiteY1" fmla="*/ 223838 h 300038"/>
                <a:gd name="connsiteX2" fmla="*/ 6472 w 320797"/>
                <a:gd name="connsiteY2" fmla="*/ 128588 h 300038"/>
                <a:gd name="connsiteX3" fmla="*/ 15997 w 320797"/>
                <a:gd name="connsiteY3" fmla="*/ 114300 h 300038"/>
                <a:gd name="connsiteX4" fmla="*/ 25522 w 320797"/>
                <a:gd name="connsiteY4" fmla="*/ 85725 h 300038"/>
                <a:gd name="connsiteX5" fmla="*/ 30285 w 320797"/>
                <a:gd name="connsiteY5" fmla="*/ 9525 h 300038"/>
                <a:gd name="connsiteX6" fmla="*/ 44572 w 320797"/>
                <a:gd name="connsiteY6" fmla="*/ 0 h 300038"/>
                <a:gd name="connsiteX7" fmla="*/ 173160 w 320797"/>
                <a:gd name="connsiteY7" fmla="*/ 4763 h 300038"/>
                <a:gd name="connsiteX8" fmla="*/ 230310 w 320797"/>
                <a:gd name="connsiteY8" fmla="*/ 9525 h 300038"/>
                <a:gd name="connsiteX9" fmla="*/ 239835 w 320797"/>
                <a:gd name="connsiteY9" fmla="*/ 23813 h 300038"/>
                <a:gd name="connsiteX10" fmla="*/ 268410 w 320797"/>
                <a:gd name="connsiteY10" fmla="*/ 42863 h 300038"/>
                <a:gd name="connsiteX11" fmla="*/ 277935 w 320797"/>
                <a:gd name="connsiteY11" fmla="*/ 57150 h 300038"/>
                <a:gd name="connsiteX12" fmla="*/ 287460 w 320797"/>
                <a:gd name="connsiteY12" fmla="*/ 85725 h 300038"/>
                <a:gd name="connsiteX13" fmla="*/ 316035 w 320797"/>
                <a:gd name="connsiteY13" fmla="*/ 100013 h 300038"/>
                <a:gd name="connsiteX14" fmla="*/ 320797 w 320797"/>
                <a:gd name="connsiteY14" fmla="*/ 114300 h 300038"/>
                <a:gd name="connsiteX15" fmla="*/ 311272 w 320797"/>
                <a:gd name="connsiteY15" fmla="*/ 176213 h 300038"/>
                <a:gd name="connsiteX16" fmla="*/ 301747 w 320797"/>
                <a:gd name="connsiteY16" fmla="*/ 190500 h 300038"/>
                <a:gd name="connsiteX17" fmla="*/ 282697 w 320797"/>
                <a:gd name="connsiteY17" fmla="*/ 247650 h 300038"/>
                <a:gd name="connsiteX18" fmla="*/ 268410 w 320797"/>
                <a:gd name="connsiteY18" fmla="*/ 276225 h 300038"/>
                <a:gd name="connsiteX19" fmla="*/ 239835 w 320797"/>
                <a:gd name="connsiteY19" fmla="*/ 285750 h 300038"/>
                <a:gd name="connsiteX20" fmla="*/ 216022 w 320797"/>
                <a:gd name="connsiteY20" fmla="*/ 290513 h 300038"/>
                <a:gd name="connsiteX21" fmla="*/ 196972 w 320797"/>
                <a:gd name="connsiteY21" fmla="*/ 295275 h 300038"/>
                <a:gd name="connsiteX22" fmla="*/ 111247 w 320797"/>
                <a:gd name="connsiteY22" fmla="*/ 300038 h 300038"/>
                <a:gd name="connsiteX23" fmla="*/ 63622 w 320797"/>
                <a:gd name="connsiteY23" fmla="*/ 295275 h 300038"/>
                <a:gd name="connsiteX24" fmla="*/ 44572 w 320797"/>
                <a:gd name="connsiteY24" fmla="*/ 285750 h 300038"/>
                <a:gd name="connsiteX25" fmla="*/ 30285 w 320797"/>
                <a:gd name="connsiteY25" fmla="*/ 280988 h 300038"/>
                <a:gd name="connsiteX26" fmla="*/ 20760 w 320797"/>
                <a:gd name="connsiteY26" fmla="*/ 266700 h 300038"/>
                <a:gd name="connsiteX27" fmla="*/ 15997 w 320797"/>
                <a:gd name="connsiteY27" fmla="*/ 223838 h 30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797" h="300038">
                  <a:moveTo>
                    <a:pt x="15997" y="223838"/>
                  </a:moveTo>
                  <a:lnTo>
                    <a:pt x="15997" y="223838"/>
                  </a:lnTo>
                  <a:cubicBezTo>
                    <a:pt x="-1187" y="178013"/>
                    <a:pt x="-4793" y="184916"/>
                    <a:pt x="6472" y="128588"/>
                  </a:cubicBezTo>
                  <a:cubicBezTo>
                    <a:pt x="7595" y="122975"/>
                    <a:pt x="13672" y="119531"/>
                    <a:pt x="15997" y="114300"/>
                  </a:cubicBezTo>
                  <a:cubicBezTo>
                    <a:pt x="20075" y="105125"/>
                    <a:pt x="25522" y="85725"/>
                    <a:pt x="25522" y="85725"/>
                  </a:cubicBezTo>
                  <a:cubicBezTo>
                    <a:pt x="27110" y="60325"/>
                    <a:pt x="24764" y="34369"/>
                    <a:pt x="30285" y="9525"/>
                  </a:cubicBezTo>
                  <a:cubicBezTo>
                    <a:pt x="31527" y="3938"/>
                    <a:pt x="38852" y="191"/>
                    <a:pt x="44572" y="0"/>
                  </a:cubicBezTo>
                  <a:lnTo>
                    <a:pt x="173160" y="4763"/>
                  </a:lnTo>
                  <a:cubicBezTo>
                    <a:pt x="192210" y="6350"/>
                    <a:pt x="211929" y="4273"/>
                    <a:pt x="230310" y="9525"/>
                  </a:cubicBezTo>
                  <a:cubicBezTo>
                    <a:pt x="235814" y="11097"/>
                    <a:pt x="235527" y="20044"/>
                    <a:pt x="239835" y="23813"/>
                  </a:cubicBezTo>
                  <a:cubicBezTo>
                    <a:pt x="248450" y="31351"/>
                    <a:pt x="268410" y="42863"/>
                    <a:pt x="268410" y="42863"/>
                  </a:cubicBezTo>
                  <a:cubicBezTo>
                    <a:pt x="271585" y="47625"/>
                    <a:pt x="275610" y="51920"/>
                    <a:pt x="277935" y="57150"/>
                  </a:cubicBezTo>
                  <a:cubicBezTo>
                    <a:pt x="282013" y="66325"/>
                    <a:pt x="279106" y="80156"/>
                    <a:pt x="287460" y="85725"/>
                  </a:cubicBezTo>
                  <a:cubicBezTo>
                    <a:pt x="305924" y="98035"/>
                    <a:pt x="296317" y="93440"/>
                    <a:pt x="316035" y="100013"/>
                  </a:cubicBezTo>
                  <a:cubicBezTo>
                    <a:pt x="317622" y="104775"/>
                    <a:pt x="320797" y="109280"/>
                    <a:pt x="320797" y="114300"/>
                  </a:cubicBezTo>
                  <a:cubicBezTo>
                    <a:pt x="320797" y="125232"/>
                    <a:pt x="319425" y="159908"/>
                    <a:pt x="311272" y="176213"/>
                  </a:cubicBezTo>
                  <a:cubicBezTo>
                    <a:pt x="308712" y="181332"/>
                    <a:pt x="304922" y="185738"/>
                    <a:pt x="301747" y="190500"/>
                  </a:cubicBezTo>
                  <a:lnTo>
                    <a:pt x="282697" y="247650"/>
                  </a:lnTo>
                  <a:cubicBezTo>
                    <a:pt x="280102" y="255436"/>
                    <a:pt x="276186" y="271365"/>
                    <a:pt x="268410" y="276225"/>
                  </a:cubicBezTo>
                  <a:cubicBezTo>
                    <a:pt x="259896" y="281546"/>
                    <a:pt x="249680" y="283781"/>
                    <a:pt x="239835" y="285750"/>
                  </a:cubicBezTo>
                  <a:cubicBezTo>
                    <a:pt x="231897" y="287338"/>
                    <a:pt x="223924" y="288757"/>
                    <a:pt x="216022" y="290513"/>
                  </a:cubicBezTo>
                  <a:cubicBezTo>
                    <a:pt x="209632" y="291933"/>
                    <a:pt x="203491" y="294682"/>
                    <a:pt x="196972" y="295275"/>
                  </a:cubicBezTo>
                  <a:cubicBezTo>
                    <a:pt x="168470" y="297866"/>
                    <a:pt x="139822" y="298450"/>
                    <a:pt x="111247" y="300038"/>
                  </a:cubicBezTo>
                  <a:cubicBezTo>
                    <a:pt x="95372" y="298450"/>
                    <a:pt x="79222" y="298618"/>
                    <a:pt x="63622" y="295275"/>
                  </a:cubicBezTo>
                  <a:cubicBezTo>
                    <a:pt x="56680" y="293787"/>
                    <a:pt x="51098" y="288547"/>
                    <a:pt x="44572" y="285750"/>
                  </a:cubicBezTo>
                  <a:cubicBezTo>
                    <a:pt x="39958" y="283773"/>
                    <a:pt x="35047" y="282575"/>
                    <a:pt x="30285" y="280988"/>
                  </a:cubicBezTo>
                  <a:cubicBezTo>
                    <a:pt x="27110" y="276225"/>
                    <a:pt x="24807" y="270747"/>
                    <a:pt x="20760" y="266700"/>
                  </a:cubicBezTo>
                  <a:cubicBezTo>
                    <a:pt x="3830" y="249770"/>
                    <a:pt x="16791" y="230982"/>
                    <a:pt x="15997" y="223838"/>
                  </a:cubicBezTo>
                  <a:close/>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8135131" y="3786188"/>
            <a:ext cx="655243" cy="791234"/>
            <a:chOff x="7548488" y="3786188"/>
            <a:chExt cx="655243" cy="791234"/>
          </a:xfrm>
        </p:grpSpPr>
        <p:sp>
          <p:nvSpPr>
            <p:cNvPr id="11" name="Freeform 10"/>
            <p:cNvSpPr/>
            <p:nvPr/>
          </p:nvSpPr>
          <p:spPr>
            <a:xfrm>
              <a:off x="7548488" y="3786188"/>
              <a:ext cx="655243" cy="791234"/>
            </a:xfrm>
            <a:custGeom>
              <a:avLst/>
              <a:gdLst>
                <a:gd name="connsiteX0" fmla="*/ 109612 w 655243"/>
                <a:gd name="connsiteY0" fmla="*/ 681037 h 791234"/>
                <a:gd name="connsiteX1" fmla="*/ 109612 w 655243"/>
                <a:gd name="connsiteY1" fmla="*/ 681037 h 791234"/>
                <a:gd name="connsiteX2" fmla="*/ 147712 w 655243"/>
                <a:gd name="connsiteY2" fmla="*/ 695325 h 791234"/>
                <a:gd name="connsiteX3" fmla="*/ 185812 w 655243"/>
                <a:gd name="connsiteY3" fmla="*/ 700087 h 791234"/>
                <a:gd name="connsiteX4" fmla="*/ 214387 w 655243"/>
                <a:gd name="connsiteY4" fmla="*/ 719137 h 791234"/>
                <a:gd name="connsiteX5" fmla="*/ 247725 w 655243"/>
                <a:gd name="connsiteY5" fmla="*/ 728662 h 791234"/>
                <a:gd name="connsiteX6" fmla="*/ 314400 w 655243"/>
                <a:gd name="connsiteY6" fmla="*/ 733425 h 791234"/>
                <a:gd name="connsiteX7" fmla="*/ 323925 w 655243"/>
                <a:gd name="connsiteY7" fmla="*/ 747712 h 791234"/>
                <a:gd name="connsiteX8" fmla="*/ 352500 w 655243"/>
                <a:gd name="connsiteY8" fmla="*/ 757237 h 791234"/>
                <a:gd name="connsiteX9" fmla="*/ 371550 w 655243"/>
                <a:gd name="connsiteY9" fmla="*/ 781050 h 791234"/>
                <a:gd name="connsiteX10" fmla="*/ 400125 w 655243"/>
                <a:gd name="connsiteY10" fmla="*/ 790575 h 791234"/>
                <a:gd name="connsiteX11" fmla="*/ 481087 w 655243"/>
                <a:gd name="connsiteY11" fmla="*/ 776287 h 791234"/>
                <a:gd name="connsiteX12" fmla="*/ 485850 w 655243"/>
                <a:gd name="connsiteY12" fmla="*/ 762000 h 791234"/>
                <a:gd name="connsiteX13" fmla="*/ 495375 w 655243"/>
                <a:gd name="connsiteY13" fmla="*/ 719137 h 791234"/>
                <a:gd name="connsiteX14" fmla="*/ 528712 w 655243"/>
                <a:gd name="connsiteY14" fmla="*/ 676275 h 791234"/>
                <a:gd name="connsiteX15" fmla="*/ 552525 w 655243"/>
                <a:gd name="connsiteY15" fmla="*/ 657225 h 791234"/>
                <a:gd name="connsiteX16" fmla="*/ 557287 w 655243"/>
                <a:gd name="connsiteY16" fmla="*/ 600075 h 791234"/>
                <a:gd name="connsiteX17" fmla="*/ 562050 w 655243"/>
                <a:gd name="connsiteY17" fmla="*/ 585787 h 791234"/>
                <a:gd name="connsiteX18" fmla="*/ 576337 w 655243"/>
                <a:gd name="connsiteY18" fmla="*/ 538162 h 791234"/>
                <a:gd name="connsiteX19" fmla="*/ 590625 w 655243"/>
                <a:gd name="connsiteY19" fmla="*/ 509587 h 791234"/>
                <a:gd name="connsiteX20" fmla="*/ 571575 w 655243"/>
                <a:gd name="connsiteY20" fmla="*/ 481012 h 791234"/>
                <a:gd name="connsiteX21" fmla="*/ 562050 w 655243"/>
                <a:gd name="connsiteY21" fmla="*/ 452437 h 791234"/>
                <a:gd name="connsiteX22" fmla="*/ 566812 w 655243"/>
                <a:gd name="connsiteY22" fmla="*/ 438150 h 791234"/>
                <a:gd name="connsiteX23" fmla="*/ 585862 w 655243"/>
                <a:gd name="connsiteY23" fmla="*/ 352425 h 791234"/>
                <a:gd name="connsiteX24" fmla="*/ 609675 w 655243"/>
                <a:gd name="connsiteY24" fmla="*/ 347662 h 791234"/>
                <a:gd name="connsiteX25" fmla="*/ 614437 w 655243"/>
                <a:gd name="connsiteY25" fmla="*/ 304800 h 791234"/>
                <a:gd name="connsiteX26" fmla="*/ 633487 w 655243"/>
                <a:gd name="connsiteY26" fmla="*/ 276225 h 791234"/>
                <a:gd name="connsiteX27" fmla="*/ 647775 w 655243"/>
                <a:gd name="connsiteY27" fmla="*/ 247650 h 791234"/>
                <a:gd name="connsiteX28" fmla="*/ 647775 w 655243"/>
                <a:gd name="connsiteY28" fmla="*/ 128587 h 791234"/>
                <a:gd name="connsiteX29" fmla="*/ 638250 w 655243"/>
                <a:gd name="connsiteY29" fmla="*/ 114300 h 791234"/>
                <a:gd name="connsiteX30" fmla="*/ 623962 w 655243"/>
                <a:gd name="connsiteY30" fmla="*/ 109537 h 791234"/>
                <a:gd name="connsiteX31" fmla="*/ 590625 w 655243"/>
                <a:gd name="connsiteY31" fmla="*/ 76200 h 791234"/>
                <a:gd name="connsiteX32" fmla="*/ 576337 w 655243"/>
                <a:gd name="connsiteY32" fmla="*/ 61912 h 791234"/>
                <a:gd name="connsiteX33" fmla="*/ 547762 w 655243"/>
                <a:gd name="connsiteY33" fmla="*/ 52387 h 791234"/>
                <a:gd name="connsiteX34" fmla="*/ 543000 w 655243"/>
                <a:gd name="connsiteY34" fmla="*/ 38100 h 791234"/>
                <a:gd name="connsiteX35" fmla="*/ 523950 w 655243"/>
                <a:gd name="connsiteY35" fmla="*/ 33337 h 791234"/>
                <a:gd name="connsiteX36" fmla="*/ 490612 w 655243"/>
                <a:gd name="connsiteY36" fmla="*/ 28575 h 791234"/>
                <a:gd name="connsiteX37" fmla="*/ 462037 w 655243"/>
                <a:gd name="connsiteY37" fmla="*/ 19050 h 791234"/>
                <a:gd name="connsiteX38" fmla="*/ 447750 w 655243"/>
                <a:gd name="connsiteY38" fmla="*/ 9525 h 791234"/>
                <a:gd name="connsiteX39" fmla="*/ 419175 w 655243"/>
                <a:gd name="connsiteY39" fmla="*/ 0 h 791234"/>
                <a:gd name="connsiteX40" fmla="*/ 376312 w 655243"/>
                <a:gd name="connsiteY40" fmla="*/ 4762 h 791234"/>
                <a:gd name="connsiteX41" fmla="*/ 352500 w 655243"/>
                <a:gd name="connsiteY41" fmla="*/ 9525 h 791234"/>
                <a:gd name="connsiteX42" fmla="*/ 347737 w 655243"/>
                <a:gd name="connsiteY42" fmla="*/ 33337 h 791234"/>
                <a:gd name="connsiteX43" fmla="*/ 342975 w 655243"/>
                <a:gd name="connsiteY43" fmla="*/ 47625 h 791234"/>
                <a:gd name="connsiteX44" fmla="*/ 338212 w 655243"/>
                <a:gd name="connsiteY44" fmla="*/ 66675 h 791234"/>
                <a:gd name="connsiteX45" fmla="*/ 328687 w 655243"/>
                <a:gd name="connsiteY45" fmla="*/ 95250 h 791234"/>
                <a:gd name="connsiteX46" fmla="*/ 323925 w 655243"/>
                <a:gd name="connsiteY46" fmla="*/ 109537 h 791234"/>
                <a:gd name="connsiteX47" fmla="*/ 319162 w 655243"/>
                <a:gd name="connsiteY47" fmla="*/ 128587 h 791234"/>
                <a:gd name="connsiteX48" fmla="*/ 314400 w 655243"/>
                <a:gd name="connsiteY48" fmla="*/ 142875 h 791234"/>
                <a:gd name="connsiteX49" fmla="*/ 295350 w 655243"/>
                <a:gd name="connsiteY49" fmla="*/ 147637 h 791234"/>
                <a:gd name="connsiteX50" fmla="*/ 281062 w 655243"/>
                <a:gd name="connsiteY50" fmla="*/ 157162 h 791234"/>
                <a:gd name="connsiteX51" fmla="*/ 262012 w 655243"/>
                <a:gd name="connsiteY51" fmla="*/ 200025 h 791234"/>
                <a:gd name="connsiteX52" fmla="*/ 252487 w 655243"/>
                <a:gd name="connsiteY52" fmla="*/ 214312 h 791234"/>
                <a:gd name="connsiteX53" fmla="*/ 228675 w 655243"/>
                <a:gd name="connsiteY53" fmla="*/ 247650 h 791234"/>
                <a:gd name="connsiteX54" fmla="*/ 209625 w 655243"/>
                <a:gd name="connsiteY54" fmla="*/ 276225 h 791234"/>
                <a:gd name="connsiteX55" fmla="*/ 166762 w 655243"/>
                <a:gd name="connsiteY55" fmla="*/ 300037 h 791234"/>
                <a:gd name="connsiteX56" fmla="*/ 147712 w 655243"/>
                <a:gd name="connsiteY56" fmla="*/ 328612 h 791234"/>
                <a:gd name="connsiteX57" fmla="*/ 142950 w 655243"/>
                <a:gd name="connsiteY57" fmla="*/ 357187 h 791234"/>
                <a:gd name="connsiteX58" fmla="*/ 128662 w 655243"/>
                <a:gd name="connsiteY58" fmla="*/ 361950 h 791234"/>
                <a:gd name="connsiteX59" fmla="*/ 114375 w 655243"/>
                <a:gd name="connsiteY59" fmla="*/ 371475 h 791234"/>
                <a:gd name="connsiteX60" fmla="*/ 109612 w 655243"/>
                <a:gd name="connsiteY60" fmla="*/ 466725 h 791234"/>
                <a:gd name="connsiteX61" fmla="*/ 95325 w 655243"/>
                <a:gd name="connsiteY61" fmla="*/ 471487 h 791234"/>
                <a:gd name="connsiteX62" fmla="*/ 66750 w 655243"/>
                <a:gd name="connsiteY62" fmla="*/ 490537 h 791234"/>
                <a:gd name="connsiteX63" fmla="*/ 52462 w 655243"/>
                <a:gd name="connsiteY63" fmla="*/ 504825 h 791234"/>
                <a:gd name="connsiteX64" fmla="*/ 38175 w 655243"/>
                <a:gd name="connsiteY64" fmla="*/ 509587 h 791234"/>
                <a:gd name="connsiteX65" fmla="*/ 19125 w 655243"/>
                <a:gd name="connsiteY65" fmla="*/ 538162 h 791234"/>
                <a:gd name="connsiteX66" fmla="*/ 9600 w 655243"/>
                <a:gd name="connsiteY66" fmla="*/ 552450 h 791234"/>
                <a:gd name="connsiteX67" fmla="*/ 14362 w 655243"/>
                <a:gd name="connsiteY67" fmla="*/ 576262 h 791234"/>
                <a:gd name="connsiteX68" fmla="*/ 4837 w 655243"/>
                <a:gd name="connsiteY68" fmla="*/ 609600 h 791234"/>
                <a:gd name="connsiteX69" fmla="*/ 4837 w 655243"/>
                <a:gd name="connsiteY69" fmla="*/ 657225 h 791234"/>
                <a:gd name="connsiteX70" fmla="*/ 19125 w 655243"/>
                <a:gd name="connsiteY70" fmla="*/ 666750 h 791234"/>
                <a:gd name="connsiteX71" fmla="*/ 57225 w 655243"/>
                <a:gd name="connsiteY71" fmla="*/ 676275 h 791234"/>
                <a:gd name="connsiteX72" fmla="*/ 76275 w 655243"/>
                <a:gd name="connsiteY72" fmla="*/ 681037 h 791234"/>
                <a:gd name="connsiteX73" fmla="*/ 109612 w 655243"/>
                <a:gd name="connsiteY73" fmla="*/ 681037 h 79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55243" h="791234">
                  <a:moveTo>
                    <a:pt x="109612" y="681037"/>
                  </a:moveTo>
                  <a:lnTo>
                    <a:pt x="109612" y="681037"/>
                  </a:lnTo>
                  <a:cubicBezTo>
                    <a:pt x="122312" y="685800"/>
                    <a:pt x="134553" y="692035"/>
                    <a:pt x="147712" y="695325"/>
                  </a:cubicBezTo>
                  <a:cubicBezTo>
                    <a:pt x="160129" y="698429"/>
                    <a:pt x="173759" y="695782"/>
                    <a:pt x="185812" y="700087"/>
                  </a:cubicBezTo>
                  <a:cubicBezTo>
                    <a:pt x="196593" y="703937"/>
                    <a:pt x="203527" y="715517"/>
                    <a:pt x="214387" y="719137"/>
                  </a:cubicBezTo>
                  <a:cubicBezTo>
                    <a:pt x="234884" y="725970"/>
                    <a:pt x="223805" y="722683"/>
                    <a:pt x="247725" y="728662"/>
                  </a:cubicBezTo>
                  <a:cubicBezTo>
                    <a:pt x="278783" y="725839"/>
                    <a:pt x="294346" y="713372"/>
                    <a:pt x="314400" y="733425"/>
                  </a:cubicBezTo>
                  <a:cubicBezTo>
                    <a:pt x="318447" y="737472"/>
                    <a:pt x="319071" y="744679"/>
                    <a:pt x="323925" y="747712"/>
                  </a:cubicBezTo>
                  <a:cubicBezTo>
                    <a:pt x="332439" y="753033"/>
                    <a:pt x="352500" y="757237"/>
                    <a:pt x="352500" y="757237"/>
                  </a:cubicBezTo>
                  <a:cubicBezTo>
                    <a:pt x="357664" y="772731"/>
                    <a:pt x="354690" y="773557"/>
                    <a:pt x="371550" y="781050"/>
                  </a:cubicBezTo>
                  <a:cubicBezTo>
                    <a:pt x="380725" y="785128"/>
                    <a:pt x="400125" y="790575"/>
                    <a:pt x="400125" y="790575"/>
                  </a:cubicBezTo>
                  <a:cubicBezTo>
                    <a:pt x="409264" y="789922"/>
                    <a:pt x="464507" y="797011"/>
                    <a:pt x="481087" y="776287"/>
                  </a:cubicBezTo>
                  <a:cubicBezTo>
                    <a:pt x="484223" y="772367"/>
                    <a:pt x="484262" y="766762"/>
                    <a:pt x="485850" y="762000"/>
                  </a:cubicBezTo>
                  <a:cubicBezTo>
                    <a:pt x="487143" y="754242"/>
                    <a:pt x="489791" y="729188"/>
                    <a:pt x="495375" y="719137"/>
                  </a:cubicBezTo>
                  <a:cubicBezTo>
                    <a:pt x="519451" y="675800"/>
                    <a:pt x="505571" y="704045"/>
                    <a:pt x="528712" y="676275"/>
                  </a:cubicBezTo>
                  <a:cubicBezTo>
                    <a:pt x="545283" y="656390"/>
                    <a:pt x="529070" y="665042"/>
                    <a:pt x="552525" y="657225"/>
                  </a:cubicBezTo>
                  <a:cubicBezTo>
                    <a:pt x="554112" y="638175"/>
                    <a:pt x="554761" y="619023"/>
                    <a:pt x="557287" y="600075"/>
                  </a:cubicBezTo>
                  <a:cubicBezTo>
                    <a:pt x="557951" y="595099"/>
                    <a:pt x="560671" y="590614"/>
                    <a:pt x="562050" y="585787"/>
                  </a:cubicBezTo>
                  <a:cubicBezTo>
                    <a:pt x="565378" y="574138"/>
                    <a:pt x="570676" y="546653"/>
                    <a:pt x="576337" y="538162"/>
                  </a:cubicBezTo>
                  <a:cubicBezTo>
                    <a:pt x="588647" y="519698"/>
                    <a:pt x="584052" y="529305"/>
                    <a:pt x="590625" y="509587"/>
                  </a:cubicBezTo>
                  <a:cubicBezTo>
                    <a:pt x="584275" y="500062"/>
                    <a:pt x="575195" y="491872"/>
                    <a:pt x="571575" y="481012"/>
                  </a:cubicBezTo>
                  <a:lnTo>
                    <a:pt x="562050" y="452437"/>
                  </a:lnTo>
                  <a:cubicBezTo>
                    <a:pt x="563637" y="447675"/>
                    <a:pt x="566258" y="443139"/>
                    <a:pt x="566812" y="438150"/>
                  </a:cubicBezTo>
                  <a:cubicBezTo>
                    <a:pt x="569205" y="416614"/>
                    <a:pt x="555495" y="367609"/>
                    <a:pt x="585862" y="352425"/>
                  </a:cubicBezTo>
                  <a:cubicBezTo>
                    <a:pt x="593102" y="348805"/>
                    <a:pt x="601737" y="349250"/>
                    <a:pt x="609675" y="347662"/>
                  </a:cubicBezTo>
                  <a:cubicBezTo>
                    <a:pt x="611262" y="333375"/>
                    <a:pt x="609891" y="318438"/>
                    <a:pt x="614437" y="304800"/>
                  </a:cubicBezTo>
                  <a:cubicBezTo>
                    <a:pt x="618057" y="293940"/>
                    <a:pt x="629867" y="287085"/>
                    <a:pt x="633487" y="276225"/>
                  </a:cubicBezTo>
                  <a:cubicBezTo>
                    <a:pt x="640060" y="256507"/>
                    <a:pt x="635465" y="266114"/>
                    <a:pt x="647775" y="247650"/>
                  </a:cubicBezTo>
                  <a:cubicBezTo>
                    <a:pt x="657490" y="199070"/>
                    <a:pt x="657972" y="206765"/>
                    <a:pt x="647775" y="128587"/>
                  </a:cubicBezTo>
                  <a:cubicBezTo>
                    <a:pt x="647035" y="122911"/>
                    <a:pt x="642719" y="117876"/>
                    <a:pt x="638250" y="114300"/>
                  </a:cubicBezTo>
                  <a:cubicBezTo>
                    <a:pt x="634330" y="111164"/>
                    <a:pt x="628725" y="111125"/>
                    <a:pt x="623962" y="109537"/>
                  </a:cubicBezTo>
                  <a:cubicBezTo>
                    <a:pt x="602127" y="76785"/>
                    <a:pt x="615772" y="84582"/>
                    <a:pt x="590625" y="76200"/>
                  </a:cubicBezTo>
                  <a:cubicBezTo>
                    <a:pt x="585862" y="71437"/>
                    <a:pt x="582225" y="65183"/>
                    <a:pt x="576337" y="61912"/>
                  </a:cubicBezTo>
                  <a:cubicBezTo>
                    <a:pt x="567560" y="57036"/>
                    <a:pt x="547762" y="52387"/>
                    <a:pt x="547762" y="52387"/>
                  </a:cubicBezTo>
                  <a:cubicBezTo>
                    <a:pt x="546175" y="47625"/>
                    <a:pt x="546920" y="41236"/>
                    <a:pt x="543000" y="38100"/>
                  </a:cubicBezTo>
                  <a:cubicBezTo>
                    <a:pt x="537889" y="34011"/>
                    <a:pt x="530390" y="34508"/>
                    <a:pt x="523950" y="33337"/>
                  </a:cubicBezTo>
                  <a:cubicBezTo>
                    <a:pt x="512906" y="31329"/>
                    <a:pt x="501725" y="30162"/>
                    <a:pt x="490612" y="28575"/>
                  </a:cubicBezTo>
                  <a:cubicBezTo>
                    <a:pt x="481087" y="25400"/>
                    <a:pt x="470391" y="24619"/>
                    <a:pt x="462037" y="19050"/>
                  </a:cubicBezTo>
                  <a:cubicBezTo>
                    <a:pt x="457275" y="15875"/>
                    <a:pt x="452980" y="11850"/>
                    <a:pt x="447750" y="9525"/>
                  </a:cubicBezTo>
                  <a:cubicBezTo>
                    <a:pt x="438575" y="5447"/>
                    <a:pt x="419175" y="0"/>
                    <a:pt x="419175" y="0"/>
                  </a:cubicBezTo>
                  <a:cubicBezTo>
                    <a:pt x="404887" y="1587"/>
                    <a:pt x="390543" y="2729"/>
                    <a:pt x="376312" y="4762"/>
                  </a:cubicBezTo>
                  <a:cubicBezTo>
                    <a:pt x="368299" y="5907"/>
                    <a:pt x="358224" y="3801"/>
                    <a:pt x="352500" y="9525"/>
                  </a:cubicBezTo>
                  <a:cubicBezTo>
                    <a:pt x="346776" y="15249"/>
                    <a:pt x="349700" y="25484"/>
                    <a:pt x="347737" y="33337"/>
                  </a:cubicBezTo>
                  <a:cubicBezTo>
                    <a:pt x="346519" y="38207"/>
                    <a:pt x="344354" y="42798"/>
                    <a:pt x="342975" y="47625"/>
                  </a:cubicBezTo>
                  <a:cubicBezTo>
                    <a:pt x="341177" y="53919"/>
                    <a:pt x="340093" y="60406"/>
                    <a:pt x="338212" y="66675"/>
                  </a:cubicBezTo>
                  <a:cubicBezTo>
                    <a:pt x="335327" y="76292"/>
                    <a:pt x="331862" y="85725"/>
                    <a:pt x="328687" y="95250"/>
                  </a:cubicBezTo>
                  <a:cubicBezTo>
                    <a:pt x="327100" y="100012"/>
                    <a:pt x="325143" y="104667"/>
                    <a:pt x="323925" y="109537"/>
                  </a:cubicBezTo>
                  <a:cubicBezTo>
                    <a:pt x="322337" y="115887"/>
                    <a:pt x="320960" y="122293"/>
                    <a:pt x="319162" y="128587"/>
                  </a:cubicBezTo>
                  <a:cubicBezTo>
                    <a:pt x="317783" y="133414"/>
                    <a:pt x="318320" y="139739"/>
                    <a:pt x="314400" y="142875"/>
                  </a:cubicBezTo>
                  <a:cubicBezTo>
                    <a:pt x="309289" y="146964"/>
                    <a:pt x="301700" y="146050"/>
                    <a:pt x="295350" y="147637"/>
                  </a:cubicBezTo>
                  <a:cubicBezTo>
                    <a:pt x="290587" y="150812"/>
                    <a:pt x="285109" y="153115"/>
                    <a:pt x="281062" y="157162"/>
                  </a:cubicBezTo>
                  <a:cubicBezTo>
                    <a:pt x="261676" y="176548"/>
                    <a:pt x="280875" y="171731"/>
                    <a:pt x="262012" y="200025"/>
                  </a:cubicBezTo>
                  <a:lnTo>
                    <a:pt x="252487" y="214312"/>
                  </a:lnTo>
                  <a:cubicBezTo>
                    <a:pt x="241375" y="247649"/>
                    <a:pt x="252487" y="239712"/>
                    <a:pt x="228675" y="247650"/>
                  </a:cubicBezTo>
                  <a:cubicBezTo>
                    <a:pt x="222325" y="257175"/>
                    <a:pt x="219150" y="269875"/>
                    <a:pt x="209625" y="276225"/>
                  </a:cubicBezTo>
                  <a:cubicBezTo>
                    <a:pt x="176873" y="298060"/>
                    <a:pt x="191910" y="291655"/>
                    <a:pt x="166762" y="300037"/>
                  </a:cubicBezTo>
                  <a:cubicBezTo>
                    <a:pt x="160412" y="309562"/>
                    <a:pt x="149594" y="317320"/>
                    <a:pt x="147712" y="328612"/>
                  </a:cubicBezTo>
                  <a:cubicBezTo>
                    <a:pt x="146125" y="338137"/>
                    <a:pt x="147741" y="348803"/>
                    <a:pt x="142950" y="357187"/>
                  </a:cubicBezTo>
                  <a:cubicBezTo>
                    <a:pt x="140459" y="361546"/>
                    <a:pt x="133152" y="359705"/>
                    <a:pt x="128662" y="361950"/>
                  </a:cubicBezTo>
                  <a:cubicBezTo>
                    <a:pt x="123543" y="364510"/>
                    <a:pt x="119137" y="368300"/>
                    <a:pt x="114375" y="371475"/>
                  </a:cubicBezTo>
                  <a:cubicBezTo>
                    <a:pt x="112787" y="403225"/>
                    <a:pt x="115560" y="435497"/>
                    <a:pt x="109612" y="466725"/>
                  </a:cubicBezTo>
                  <a:cubicBezTo>
                    <a:pt x="108673" y="471656"/>
                    <a:pt x="99713" y="469049"/>
                    <a:pt x="95325" y="471487"/>
                  </a:cubicBezTo>
                  <a:cubicBezTo>
                    <a:pt x="85318" y="477046"/>
                    <a:pt x="74845" y="482442"/>
                    <a:pt x="66750" y="490537"/>
                  </a:cubicBezTo>
                  <a:cubicBezTo>
                    <a:pt x="61987" y="495300"/>
                    <a:pt x="58066" y="501089"/>
                    <a:pt x="52462" y="504825"/>
                  </a:cubicBezTo>
                  <a:cubicBezTo>
                    <a:pt x="48285" y="507610"/>
                    <a:pt x="42937" y="508000"/>
                    <a:pt x="38175" y="509587"/>
                  </a:cubicBezTo>
                  <a:lnTo>
                    <a:pt x="19125" y="538162"/>
                  </a:lnTo>
                  <a:lnTo>
                    <a:pt x="9600" y="552450"/>
                  </a:lnTo>
                  <a:cubicBezTo>
                    <a:pt x="11187" y="560387"/>
                    <a:pt x="14362" y="568168"/>
                    <a:pt x="14362" y="576262"/>
                  </a:cubicBezTo>
                  <a:cubicBezTo>
                    <a:pt x="14362" y="582245"/>
                    <a:pt x="7084" y="602860"/>
                    <a:pt x="4837" y="609600"/>
                  </a:cubicBezTo>
                  <a:cubicBezTo>
                    <a:pt x="3308" y="620306"/>
                    <a:pt x="-5238" y="644632"/>
                    <a:pt x="4837" y="657225"/>
                  </a:cubicBezTo>
                  <a:cubicBezTo>
                    <a:pt x="8413" y="661695"/>
                    <a:pt x="14005" y="664190"/>
                    <a:pt x="19125" y="666750"/>
                  </a:cubicBezTo>
                  <a:cubicBezTo>
                    <a:pt x="29335" y="671855"/>
                    <a:pt x="47448" y="674102"/>
                    <a:pt x="57225" y="676275"/>
                  </a:cubicBezTo>
                  <a:cubicBezTo>
                    <a:pt x="63615" y="677695"/>
                    <a:pt x="69981" y="679239"/>
                    <a:pt x="76275" y="681037"/>
                  </a:cubicBezTo>
                  <a:cubicBezTo>
                    <a:pt x="94703" y="686302"/>
                    <a:pt x="104056" y="681037"/>
                    <a:pt x="109612" y="681037"/>
                  </a:cubicBezTo>
                  <a:close/>
                </a:path>
              </a:pathLst>
            </a:cu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7548488" y="3786188"/>
              <a:ext cx="655243" cy="791234"/>
            </a:xfrm>
            <a:custGeom>
              <a:avLst/>
              <a:gdLst>
                <a:gd name="connsiteX0" fmla="*/ 109612 w 655243"/>
                <a:gd name="connsiteY0" fmla="*/ 681037 h 791234"/>
                <a:gd name="connsiteX1" fmla="*/ 109612 w 655243"/>
                <a:gd name="connsiteY1" fmla="*/ 681037 h 791234"/>
                <a:gd name="connsiteX2" fmla="*/ 147712 w 655243"/>
                <a:gd name="connsiteY2" fmla="*/ 695325 h 791234"/>
                <a:gd name="connsiteX3" fmla="*/ 185812 w 655243"/>
                <a:gd name="connsiteY3" fmla="*/ 700087 h 791234"/>
                <a:gd name="connsiteX4" fmla="*/ 214387 w 655243"/>
                <a:gd name="connsiteY4" fmla="*/ 719137 h 791234"/>
                <a:gd name="connsiteX5" fmla="*/ 247725 w 655243"/>
                <a:gd name="connsiteY5" fmla="*/ 728662 h 791234"/>
                <a:gd name="connsiteX6" fmla="*/ 314400 w 655243"/>
                <a:gd name="connsiteY6" fmla="*/ 733425 h 791234"/>
                <a:gd name="connsiteX7" fmla="*/ 323925 w 655243"/>
                <a:gd name="connsiteY7" fmla="*/ 747712 h 791234"/>
                <a:gd name="connsiteX8" fmla="*/ 352500 w 655243"/>
                <a:gd name="connsiteY8" fmla="*/ 757237 h 791234"/>
                <a:gd name="connsiteX9" fmla="*/ 371550 w 655243"/>
                <a:gd name="connsiteY9" fmla="*/ 781050 h 791234"/>
                <a:gd name="connsiteX10" fmla="*/ 400125 w 655243"/>
                <a:gd name="connsiteY10" fmla="*/ 790575 h 791234"/>
                <a:gd name="connsiteX11" fmla="*/ 481087 w 655243"/>
                <a:gd name="connsiteY11" fmla="*/ 776287 h 791234"/>
                <a:gd name="connsiteX12" fmla="*/ 485850 w 655243"/>
                <a:gd name="connsiteY12" fmla="*/ 762000 h 791234"/>
                <a:gd name="connsiteX13" fmla="*/ 495375 w 655243"/>
                <a:gd name="connsiteY13" fmla="*/ 719137 h 791234"/>
                <a:gd name="connsiteX14" fmla="*/ 528712 w 655243"/>
                <a:gd name="connsiteY14" fmla="*/ 676275 h 791234"/>
                <a:gd name="connsiteX15" fmla="*/ 552525 w 655243"/>
                <a:gd name="connsiteY15" fmla="*/ 657225 h 791234"/>
                <a:gd name="connsiteX16" fmla="*/ 557287 w 655243"/>
                <a:gd name="connsiteY16" fmla="*/ 600075 h 791234"/>
                <a:gd name="connsiteX17" fmla="*/ 562050 w 655243"/>
                <a:gd name="connsiteY17" fmla="*/ 585787 h 791234"/>
                <a:gd name="connsiteX18" fmla="*/ 576337 w 655243"/>
                <a:gd name="connsiteY18" fmla="*/ 538162 h 791234"/>
                <a:gd name="connsiteX19" fmla="*/ 590625 w 655243"/>
                <a:gd name="connsiteY19" fmla="*/ 509587 h 791234"/>
                <a:gd name="connsiteX20" fmla="*/ 571575 w 655243"/>
                <a:gd name="connsiteY20" fmla="*/ 481012 h 791234"/>
                <a:gd name="connsiteX21" fmla="*/ 562050 w 655243"/>
                <a:gd name="connsiteY21" fmla="*/ 452437 h 791234"/>
                <a:gd name="connsiteX22" fmla="*/ 566812 w 655243"/>
                <a:gd name="connsiteY22" fmla="*/ 438150 h 791234"/>
                <a:gd name="connsiteX23" fmla="*/ 585862 w 655243"/>
                <a:gd name="connsiteY23" fmla="*/ 352425 h 791234"/>
                <a:gd name="connsiteX24" fmla="*/ 609675 w 655243"/>
                <a:gd name="connsiteY24" fmla="*/ 347662 h 791234"/>
                <a:gd name="connsiteX25" fmla="*/ 614437 w 655243"/>
                <a:gd name="connsiteY25" fmla="*/ 304800 h 791234"/>
                <a:gd name="connsiteX26" fmla="*/ 633487 w 655243"/>
                <a:gd name="connsiteY26" fmla="*/ 276225 h 791234"/>
                <a:gd name="connsiteX27" fmla="*/ 647775 w 655243"/>
                <a:gd name="connsiteY27" fmla="*/ 247650 h 791234"/>
                <a:gd name="connsiteX28" fmla="*/ 647775 w 655243"/>
                <a:gd name="connsiteY28" fmla="*/ 128587 h 791234"/>
                <a:gd name="connsiteX29" fmla="*/ 638250 w 655243"/>
                <a:gd name="connsiteY29" fmla="*/ 114300 h 791234"/>
                <a:gd name="connsiteX30" fmla="*/ 623962 w 655243"/>
                <a:gd name="connsiteY30" fmla="*/ 109537 h 791234"/>
                <a:gd name="connsiteX31" fmla="*/ 590625 w 655243"/>
                <a:gd name="connsiteY31" fmla="*/ 76200 h 791234"/>
                <a:gd name="connsiteX32" fmla="*/ 576337 w 655243"/>
                <a:gd name="connsiteY32" fmla="*/ 61912 h 791234"/>
                <a:gd name="connsiteX33" fmla="*/ 547762 w 655243"/>
                <a:gd name="connsiteY33" fmla="*/ 52387 h 791234"/>
                <a:gd name="connsiteX34" fmla="*/ 543000 w 655243"/>
                <a:gd name="connsiteY34" fmla="*/ 38100 h 791234"/>
                <a:gd name="connsiteX35" fmla="*/ 523950 w 655243"/>
                <a:gd name="connsiteY35" fmla="*/ 33337 h 791234"/>
                <a:gd name="connsiteX36" fmla="*/ 490612 w 655243"/>
                <a:gd name="connsiteY36" fmla="*/ 28575 h 791234"/>
                <a:gd name="connsiteX37" fmla="*/ 462037 w 655243"/>
                <a:gd name="connsiteY37" fmla="*/ 19050 h 791234"/>
                <a:gd name="connsiteX38" fmla="*/ 447750 w 655243"/>
                <a:gd name="connsiteY38" fmla="*/ 9525 h 791234"/>
                <a:gd name="connsiteX39" fmla="*/ 419175 w 655243"/>
                <a:gd name="connsiteY39" fmla="*/ 0 h 791234"/>
                <a:gd name="connsiteX40" fmla="*/ 376312 w 655243"/>
                <a:gd name="connsiteY40" fmla="*/ 4762 h 791234"/>
                <a:gd name="connsiteX41" fmla="*/ 352500 w 655243"/>
                <a:gd name="connsiteY41" fmla="*/ 9525 h 791234"/>
                <a:gd name="connsiteX42" fmla="*/ 347737 w 655243"/>
                <a:gd name="connsiteY42" fmla="*/ 33337 h 791234"/>
                <a:gd name="connsiteX43" fmla="*/ 342975 w 655243"/>
                <a:gd name="connsiteY43" fmla="*/ 47625 h 791234"/>
                <a:gd name="connsiteX44" fmla="*/ 338212 w 655243"/>
                <a:gd name="connsiteY44" fmla="*/ 66675 h 791234"/>
                <a:gd name="connsiteX45" fmla="*/ 328687 w 655243"/>
                <a:gd name="connsiteY45" fmla="*/ 95250 h 791234"/>
                <a:gd name="connsiteX46" fmla="*/ 323925 w 655243"/>
                <a:gd name="connsiteY46" fmla="*/ 109537 h 791234"/>
                <a:gd name="connsiteX47" fmla="*/ 319162 w 655243"/>
                <a:gd name="connsiteY47" fmla="*/ 128587 h 791234"/>
                <a:gd name="connsiteX48" fmla="*/ 314400 w 655243"/>
                <a:gd name="connsiteY48" fmla="*/ 142875 h 791234"/>
                <a:gd name="connsiteX49" fmla="*/ 295350 w 655243"/>
                <a:gd name="connsiteY49" fmla="*/ 147637 h 791234"/>
                <a:gd name="connsiteX50" fmla="*/ 281062 w 655243"/>
                <a:gd name="connsiteY50" fmla="*/ 157162 h 791234"/>
                <a:gd name="connsiteX51" fmla="*/ 262012 w 655243"/>
                <a:gd name="connsiteY51" fmla="*/ 200025 h 791234"/>
                <a:gd name="connsiteX52" fmla="*/ 252487 w 655243"/>
                <a:gd name="connsiteY52" fmla="*/ 214312 h 791234"/>
                <a:gd name="connsiteX53" fmla="*/ 228675 w 655243"/>
                <a:gd name="connsiteY53" fmla="*/ 247650 h 791234"/>
                <a:gd name="connsiteX54" fmla="*/ 209625 w 655243"/>
                <a:gd name="connsiteY54" fmla="*/ 276225 h 791234"/>
                <a:gd name="connsiteX55" fmla="*/ 166762 w 655243"/>
                <a:gd name="connsiteY55" fmla="*/ 300037 h 791234"/>
                <a:gd name="connsiteX56" fmla="*/ 147712 w 655243"/>
                <a:gd name="connsiteY56" fmla="*/ 328612 h 791234"/>
                <a:gd name="connsiteX57" fmla="*/ 142950 w 655243"/>
                <a:gd name="connsiteY57" fmla="*/ 357187 h 791234"/>
                <a:gd name="connsiteX58" fmla="*/ 128662 w 655243"/>
                <a:gd name="connsiteY58" fmla="*/ 361950 h 791234"/>
                <a:gd name="connsiteX59" fmla="*/ 114375 w 655243"/>
                <a:gd name="connsiteY59" fmla="*/ 371475 h 791234"/>
                <a:gd name="connsiteX60" fmla="*/ 109612 w 655243"/>
                <a:gd name="connsiteY60" fmla="*/ 466725 h 791234"/>
                <a:gd name="connsiteX61" fmla="*/ 95325 w 655243"/>
                <a:gd name="connsiteY61" fmla="*/ 471487 h 791234"/>
                <a:gd name="connsiteX62" fmla="*/ 66750 w 655243"/>
                <a:gd name="connsiteY62" fmla="*/ 490537 h 791234"/>
                <a:gd name="connsiteX63" fmla="*/ 52462 w 655243"/>
                <a:gd name="connsiteY63" fmla="*/ 504825 h 791234"/>
                <a:gd name="connsiteX64" fmla="*/ 38175 w 655243"/>
                <a:gd name="connsiteY64" fmla="*/ 509587 h 791234"/>
                <a:gd name="connsiteX65" fmla="*/ 19125 w 655243"/>
                <a:gd name="connsiteY65" fmla="*/ 538162 h 791234"/>
                <a:gd name="connsiteX66" fmla="*/ 9600 w 655243"/>
                <a:gd name="connsiteY66" fmla="*/ 552450 h 791234"/>
                <a:gd name="connsiteX67" fmla="*/ 14362 w 655243"/>
                <a:gd name="connsiteY67" fmla="*/ 576262 h 791234"/>
                <a:gd name="connsiteX68" fmla="*/ 4837 w 655243"/>
                <a:gd name="connsiteY68" fmla="*/ 609600 h 791234"/>
                <a:gd name="connsiteX69" fmla="*/ 4837 w 655243"/>
                <a:gd name="connsiteY69" fmla="*/ 657225 h 791234"/>
                <a:gd name="connsiteX70" fmla="*/ 19125 w 655243"/>
                <a:gd name="connsiteY70" fmla="*/ 666750 h 791234"/>
                <a:gd name="connsiteX71" fmla="*/ 57225 w 655243"/>
                <a:gd name="connsiteY71" fmla="*/ 676275 h 791234"/>
                <a:gd name="connsiteX72" fmla="*/ 76275 w 655243"/>
                <a:gd name="connsiteY72" fmla="*/ 681037 h 791234"/>
                <a:gd name="connsiteX73" fmla="*/ 109612 w 655243"/>
                <a:gd name="connsiteY73" fmla="*/ 681037 h 79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55243" h="791234">
                  <a:moveTo>
                    <a:pt x="109612" y="681037"/>
                  </a:moveTo>
                  <a:lnTo>
                    <a:pt x="109612" y="681037"/>
                  </a:lnTo>
                  <a:cubicBezTo>
                    <a:pt x="122312" y="685800"/>
                    <a:pt x="134553" y="692035"/>
                    <a:pt x="147712" y="695325"/>
                  </a:cubicBezTo>
                  <a:cubicBezTo>
                    <a:pt x="160129" y="698429"/>
                    <a:pt x="173759" y="695782"/>
                    <a:pt x="185812" y="700087"/>
                  </a:cubicBezTo>
                  <a:cubicBezTo>
                    <a:pt x="196593" y="703937"/>
                    <a:pt x="203527" y="715517"/>
                    <a:pt x="214387" y="719137"/>
                  </a:cubicBezTo>
                  <a:cubicBezTo>
                    <a:pt x="234884" y="725970"/>
                    <a:pt x="223805" y="722683"/>
                    <a:pt x="247725" y="728662"/>
                  </a:cubicBezTo>
                  <a:cubicBezTo>
                    <a:pt x="278783" y="725839"/>
                    <a:pt x="294346" y="713372"/>
                    <a:pt x="314400" y="733425"/>
                  </a:cubicBezTo>
                  <a:cubicBezTo>
                    <a:pt x="318447" y="737472"/>
                    <a:pt x="319071" y="744679"/>
                    <a:pt x="323925" y="747712"/>
                  </a:cubicBezTo>
                  <a:cubicBezTo>
                    <a:pt x="332439" y="753033"/>
                    <a:pt x="352500" y="757237"/>
                    <a:pt x="352500" y="757237"/>
                  </a:cubicBezTo>
                  <a:cubicBezTo>
                    <a:pt x="357664" y="772731"/>
                    <a:pt x="354690" y="773557"/>
                    <a:pt x="371550" y="781050"/>
                  </a:cubicBezTo>
                  <a:cubicBezTo>
                    <a:pt x="380725" y="785128"/>
                    <a:pt x="400125" y="790575"/>
                    <a:pt x="400125" y="790575"/>
                  </a:cubicBezTo>
                  <a:cubicBezTo>
                    <a:pt x="409264" y="789922"/>
                    <a:pt x="464507" y="797011"/>
                    <a:pt x="481087" y="776287"/>
                  </a:cubicBezTo>
                  <a:cubicBezTo>
                    <a:pt x="484223" y="772367"/>
                    <a:pt x="484262" y="766762"/>
                    <a:pt x="485850" y="762000"/>
                  </a:cubicBezTo>
                  <a:cubicBezTo>
                    <a:pt x="487143" y="754242"/>
                    <a:pt x="489791" y="729188"/>
                    <a:pt x="495375" y="719137"/>
                  </a:cubicBezTo>
                  <a:cubicBezTo>
                    <a:pt x="519451" y="675800"/>
                    <a:pt x="505571" y="704045"/>
                    <a:pt x="528712" y="676275"/>
                  </a:cubicBezTo>
                  <a:cubicBezTo>
                    <a:pt x="545283" y="656390"/>
                    <a:pt x="529070" y="665042"/>
                    <a:pt x="552525" y="657225"/>
                  </a:cubicBezTo>
                  <a:cubicBezTo>
                    <a:pt x="554112" y="638175"/>
                    <a:pt x="554761" y="619023"/>
                    <a:pt x="557287" y="600075"/>
                  </a:cubicBezTo>
                  <a:cubicBezTo>
                    <a:pt x="557951" y="595099"/>
                    <a:pt x="560671" y="590614"/>
                    <a:pt x="562050" y="585787"/>
                  </a:cubicBezTo>
                  <a:cubicBezTo>
                    <a:pt x="565378" y="574138"/>
                    <a:pt x="570676" y="546653"/>
                    <a:pt x="576337" y="538162"/>
                  </a:cubicBezTo>
                  <a:cubicBezTo>
                    <a:pt x="588647" y="519698"/>
                    <a:pt x="584052" y="529305"/>
                    <a:pt x="590625" y="509587"/>
                  </a:cubicBezTo>
                  <a:cubicBezTo>
                    <a:pt x="584275" y="500062"/>
                    <a:pt x="575195" y="491872"/>
                    <a:pt x="571575" y="481012"/>
                  </a:cubicBezTo>
                  <a:lnTo>
                    <a:pt x="562050" y="452437"/>
                  </a:lnTo>
                  <a:cubicBezTo>
                    <a:pt x="563637" y="447675"/>
                    <a:pt x="566258" y="443139"/>
                    <a:pt x="566812" y="438150"/>
                  </a:cubicBezTo>
                  <a:cubicBezTo>
                    <a:pt x="569205" y="416614"/>
                    <a:pt x="555495" y="367609"/>
                    <a:pt x="585862" y="352425"/>
                  </a:cubicBezTo>
                  <a:cubicBezTo>
                    <a:pt x="593102" y="348805"/>
                    <a:pt x="601737" y="349250"/>
                    <a:pt x="609675" y="347662"/>
                  </a:cubicBezTo>
                  <a:cubicBezTo>
                    <a:pt x="611262" y="333375"/>
                    <a:pt x="609891" y="318438"/>
                    <a:pt x="614437" y="304800"/>
                  </a:cubicBezTo>
                  <a:cubicBezTo>
                    <a:pt x="618057" y="293940"/>
                    <a:pt x="629867" y="287085"/>
                    <a:pt x="633487" y="276225"/>
                  </a:cubicBezTo>
                  <a:cubicBezTo>
                    <a:pt x="640060" y="256507"/>
                    <a:pt x="635465" y="266114"/>
                    <a:pt x="647775" y="247650"/>
                  </a:cubicBezTo>
                  <a:cubicBezTo>
                    <a:pt x="657490" y="199070"/>
                    <a:pt x="657972" y="206765"/>
                    <a:pt x="647775" y="128587"/>
                  </a:cubicBezTo>
                  <a:cubicBezTo>
                    <a:pt x="647035" y="122911"/>
                    <a:pt x="642719" y="117876"/>
                    <a:pt x="638250" y="114300"/>
                  </a:cubicBezTo>
                  <a:cubicBezTo>
                    <a:pt x="634330" y="111164"/>
                    <a:pt x="628725" y="111125"/>
                    <a:pt x="623962" y="109537"/>
                  </a:cubicBezTo>
                  <a:cubicBezTo>
                    <a:pt x="602127" y="76785"/>
                    <a:pt x="615772" y="84582"/>
                    <a:pt x="590625" y="76200"/>
                  </a:cubicBezTo>
                  <a:cubicBezTo>
                    <a:pt x="585862" y="71437"/>
                    <a:pt x="582225" y="65183"/>
                    <a:pt x="576337" y="61912"/>
                  </a:cubicBezTo>
                  <a:cubicBezTo>
                    <a:pt x="567560" y="57036"/>
                    <a:pt x="547762" y="52387"/>
                    <a:pt x="547762" y="52387"/>
                  </a:cubicBezTo>
                  <a:cubicBezTo>
                    <a:pt x="546175" y="47625"/>
                    <a:pt x="546920" y="41236"/>
                    <a:pt x="543000" y="38100"/>
                  </a:cubicBezTo>
                  <a:cubicBezTo>
                    <a:pt x="537889" y="34011"/>
                    <a:pt x="530390" y="34508"/>
                    <a:pt x="523950" y="33337"/>
                  </a:cubicBezTo>
                  <a:cubicBezTo>
                    <a:pt x="512906" y="31329"/>
                    <a:pt x="501725" y="30162"/>
                    <a:pt x="490612" y="28575"/>
                  </a:cubicBezTo>
                  <a:cubicBezTo>
                    <a:pt x="481087" y="25400"/>
                    <a:pt x="470391" y="24619"/>
                    <a:pt x="462037" y="19050"/>
                  </a:cubicBezTo>
                  <a:cubicBezTo>
                    <a:pt x="457275" y="15875"/>
                    <a:pt x="452980" y="11850"/>
                    <a:pt x="447750" y="9525"/>
                  </a:cubicBezTo>
                  <a:cubicBezTo>
                    <a:pt x="438575" y="5447"/>
                    <a:pt x="419175" y="0"/>
                    <a:pt x="419175" y="0"/>
                  </a:cubicBezTo>
                  <a:cubicBezTo>
                    <a:pt x="404887" y="1587"/>
                    <a:pt x="390543" y="2729"/>
                    <a:pt x="376312" y="4762"/>
                  </a:cubicBezTo>
                  <a:cubicBezTo>
                    <a:pt x="368299" y="5907"/>
                    <a:pt x="358224" y="3801"/>
                    <a:pt x="352500" y="9525"/>
                  </a:cubicBezTo>
                  <a:cubicBezTo>
                    <a:pt x="346776" y="15249"/>
                    <a:pt x="349700" y="25484"/>
                    <a:pt x="347737" y="33337"/>
                  </a:cubicBezTo>
                  <a:cubicBezTo>
                    <a:pt x="346519" y="38207"/>
                    <a:pt x="344354" y="42798"/>
                    <a:pt x="342975" y="47625"/>
                  </a:cubicBezTo>
                  <a:cubicBezTo>
                    <a:pt x="341177" y="53919"/>
                    <a:pt x="340093" y="60406"/>
                    <a:pt x="338212" y="66675"/>
                  </a:cubicBezTo>
                  <a:cubicBezTo>
                    <a:pt x="335327" y="76292"/>
                    <a:pt x="331862" y="85725"/>
                    <a:pt x="328687" y="95250"/>
                  </a:cubicBezTo>
                  <a:cubicBezTo>
                    <a:pt x="327100" y="100012"/>
                    <a:pt x="325143" y="104667"/>
                    <a:pt x="323925" y="109537"/>
                  </a:cubicBezTo>
                  <a:cubicBezTo>
                    <a:pt x="322337" y="115887"/>
                    <a:pt x="320960" y="122293"/>
                    <a:pt x="319162" y="128587"/>
                  </a:cubicBezTo>
                  <a:cubicBezTo>
                    <a:pt x="317783" y="133414"/>
                    <a:pt x="318320" y="139739"/>
                    <a:pt x="314400" y="142875"/>
                  </a:cubicBezTo>
                  <a:cubicBezTo>
                    <a:pt x="309289" y="146964"/>
                    <a:pt x="301700" y="146050"/>
                    <a:pt x="295350" y="147637"/>
                  </a:cubicBezTo>
                  <a:cubicBezTo>
                    <a:pt x="290587" y="150812"/>
                    <a:pt x="285109" y="153115"/>
                    <a:pt x="281062" y="157162"/>
                  </a:cubicBezTo>
                  <a:cubicBezTo>
                    <a:pt x="261676" y="176548"/>
                    <a:pt x="280875" y="171731"/>
                    <a:pt x="262012" y="200025"/>
                  </a:cubicBezTo>
                  <a:lnTo>
                    <a:pt x="252487" y="214312"/>
                  </a:lnTo>
                  <a:cubicBezTo>
                    <a:pt x="241375" y="247649"/>
                    <a:pt x="252487" y="239712"/>
                    <a:pt x="228675" y="247650"/>
                  </a:cubicBezTo>
                  <a:cubicBezTo>
                    <a:pt x="222325" y="257175"/>
                    <a:pt x="219150" y="269875"/>
                    <a:pt x="209625" y="276225"/>
                  </a:cubicBezTo>
                  <a:cubicBezTo>
                    <a:pt x="176873" y="298060"/>
                    <a:pt x="191910" y="291655"/>
                    <a:pt x="166762" y="300037"/>
                  </a:cubicBezTo>
                  <a:cubicBezTo>
                    <a:pt x="160412" y="309562"/>
                    <a:pt x="149594" y="317320"/>
                    <a:pt x="147712" y="328612"/>
                  </a:cubicBezTo>
                  <a:cubicBezTo>
                    <a:pt x="146125" y="338137"/>
                    <a:pt x="147741" y="348803"/>
                    <a:pt x="142950" y="357187"/>
                  </a:cubicBezTo>
                  <a:cubicBezTo>
                    <a:pt x="140459" y="361546"/>
                    <a:pt x="133152" y="359705"/>
                    <a:pt x="128662" y="361950"/>
                  </a:cubicBezTo>
                  <a:cubicBezTo>
                    <a:pt x="123543" y="364510"/>
                    <a:pt x="119137" y="368300"/>
                    <a:pt x="114375" y="371475"/>
                  </a:cubicBezTo>
                  <a:cubicBezTo>
                    <a:pt x="112787" y="403225"/>
                    <a:pt x="115560" y="435497"/>
                    <a:pt x="109612" y="466725"/>
                  </a:cubicBezTo>
                  <a:cubicBezTo>
                    <a:pt x="108673" y="471656"/>
                    <a:pt x="99713" y="469049"/>
                    <a:pt x="95325" y="471487"/>
                  </a:cubicBezTo>
                  <a:cubicBezTo>
                    <a:pt x="85318" y="477046"/>
                    <a:pt x="74845" y="482442"/>
                    <a:pt x="66750" y="490537"/>
                  </a:cubicBezTo>
                  <a:cubicBezTo>
                    <a:pt x="61987" y="495300"/>
                    <a:pt x="58066" y="501089"/>
                    <a:pt x="52462" y="504825"/>
                  </a:cubicBezTo>
                  <a:cubicBezTo>
                    <a:pt x="48285" y="507610"/>
                    <a:pt x="42937" y="508000"/>
                    <a:pt x="38175" y="509587"/>
                  </a:cubicBezTo>
                  <a:lnTo>
                    <a:pt x="19125" y="538162"/>
                  </a:lnTo>
                  <a:lnTo>
                    <a:pt x="9600" y="552450"/>
                  </a:lnTo>
                  <a:cubicBezTo>
                    <a:pt x="11187" y="560387"/>
                    <a:pt x="14362" y="568168"/>
                    <a:pt x="14362" y="576262"/>
                  </a:cubicBezTo>
                  <a:cubicBezTo>
                    <a:pt x="14362" y="582245"/>
                    <a:pt x="7084" y="602860"/>
                    <a:pt x="4837" y="609600"/>
                  </a:cubicBezTo>
                  <a:cubicBezTo>
                    <a:pt x="3308" y="620306"/>
                    <a:pt x="-5238" y="644632"/>
                    <a:pt x="4837" y="657225"/>
                  </a:cubicBezTo>
                  <a:cubicBezTo>
                    <a:pt x="8413" y="661695"/>
                    <a:pt x="14005" y="664190"/>
                    <a:pt x="19125" y="666750"/>
                  </a:cubicBezTo>
                  <a:cubicBezTo>
                    <a:pt x="29335" y="671855"/>
                    <a:pt x="47448" y="674102"/>
                    <a:pt x="57225" y="676275"/>
                  </a:cubicBezTo>
                  <a:cubicBezTo>
                    <a:pt x="63615" y="677695"/>
                    <a:pt x="69981" y="679239"/>
                    <a:pt x="76275" y="681037"/>
                  </a:cubicBezTo>
                  <a:cubicBezTo>
                    <a:pt x="94703" y="686302"/>
                    <a:pt x="104056" y="681037"/>
                    <a:pt x="109612" y="681037"/>
                  </a:cubicBez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p:nvPicPr>
        <p:blipFill>
          <a:blip r:embed="rId4"/>
          <a:stretch>
            <a:fillRect/>
          </a:stretch>
        </p:blipFill>
        <p:spPr>
          <a:xfrm>
            <a:off x="690981" y="1690688"/>
            <a:ext cx="3995540" cy="4994425"/>
          </a:xfrm>
          <a:prstGeom prst="rect">
            <a:avLst/>
          </a:prstGeom>
        </p:spPr>
      </p:pic>
      <p:sp>
        <p:nvSpPr>
          <p:cNvPr id="16" name="TextBox 15"/>
          <p:cNvSpPr txBox="1"/>
          <p:nvPr/>
        </p:nvSpPr>
        <p:spPr>
          <a:xfrm>
            <a:off x="5032371" y="364092"/>
            <a:ext cx="1892890" cy="369332"/>
          </a:xfrm>
          <a:prstGeom prst="rect">
            <a:avLst/>
          </a:prstGeom>
          <a:noFill/>
        </p:spPr>
        <p:txBody>
          <a:bodyPr wrap="none" rtlCol="0">
            <a:spAutoFit/>
          </a:bodyPr>
          <a:lstStyle/>
          <a:p>
            <a:r>
              <a:rPr lang="en-US" b="1" dirty="0"/>
              <a:t>South Fork Ogden</a:t>
            </a:r>
          </a:p>
        </p:txBody>
      </p:sp>
      <p:sp>
        <p:nvSpPr>
          <p:cNvPr id="17" name="TextBox 16"/>
          <p:cNvSpPr txBox="1"/>
          <p:nvPr/>
        </p:nvSpPr>
        <p:spPr>
          <a:xfrm>
            <a:off x="5001529" y="3261527"/>
            <a:ext cx="1797928" cy="369332"/>
          </a:xfrm>
          <a:prstGeom prst="rect">
            <a:avLst/>
          </a:prstGeom>
          <a:noFill/>
        </p:spPr>
        <p:txBody>
          <a:bodyPr wrap="none" rtlCol="0">
            <a:spAutoFit/>
          </a:bodyPr>
          <a:lstStyle/>
          <a:p>
            <a:r>
              <a:rPr lang="en-US" b="1" dirty="0"/>
              <a:t>Mammoth Creek</a:t>
            </a:r>
          </a:p>
        </p:txBody>
      </p:sp>
      <p:sp>
        <p:nvSpPr>
          <p:cNvPr id="21" name="Rectangle 20"/>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34</a:t>
            </a:r>
          </a:p>
        </p:txBody>
      </p:sp>
    </p:spTree>
    <p:extLst>
      <p:ext uri="{BB962C8B-B14F-4D97-AF65-F5344CB8AC3E}">
        <p14:creationId xmlns:p14="http://schemas.microsoft.com/office/powerpoint/2010/main" val="32943662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28021" y="-91169"/>
            <a:ext cx="5916562" cy="6949169"/>
          </a:xfrm>
          <a:prstGeom prst="rect">
            <a:avLst/>
          </a:prstGeom>
        </p:spPr>
      </p:pic>
      <p:grpSp>
        <p:nvGrpSpPr>
          <p:cNvPr id="10" name="Group 9"/>
          <p:cNvGrpSpPr/>
          <p:nvPr/>
        </p:nvGrpSpPr>
        <p:grpSpPr>
          <a:xfrm>
            <a:off x="9034561" y="733425"/>
            <a:ext cx="320797" cy="300038"/>
            <a:chOff x="8432678" y="733425"/>
            <a:chExt cx="320797" cy="300038"/>
          </a:xfrm>
        </p:grpSpPr>
        <p:sp>
          <p:nvSpPr>
            <p:cNvPr id="7" name="Freeform 6"/>
            <p:cNvSpPr/>
            <p:nvPr/>
          </p:nvSpPr>
          <p:spPr>
            <a:xfrm>
              <a:off x="8432678" y="733425"/>
              <a:ext cx="320797" cy="300038"/>
            </a:xfrm>
            <a:custGeom>
              <a:avLst/>
              <a:gdLst>
                <a:gd name="connsiteX0" fmla="*/ 15997 w 320797"/>
                <a:gd name="connsiteY0" fmla="*/ 223838 h 300038"/>
                <a:gd name="connsiteX1" fmla="*/ 15997 w 320797"/>
                <a:gd name="connsiteY1" fmla="*/ 223838 h 300038"/>
                <a:gd name="connsiteX2" fmla="*/ 6472 w 320797"/>
                <a:gd name="connsiteY2" fmla="*/ 128588 h 300038"/>
                <a:gd name="connsiteX3" fmla="*/ 15997 w 320797"/>
                <a:gd name="connsiteY3" fmla="*/ 114300 h 300038"/>
                <a:gd name="connsiteX4" fmla="*/ 25522 w 320797"/>
                <a:gd name="connsiteY4" fmla="*/ 85725 h 300038"/>
                <a:gd name="connsiteX5" fmla="*/ 30285 w 320797"/>
                <a:gd name="connsiteY5" fmla="*/ 9525 h 300038"/>
                <a:gd name="connsiteX6" fmla="*/ 44572 w 320797"/>
                <a:gd name="connsiteY6" fmla="*/ 0 h 300038"/>
                <a:gd name="connsiteX7" fmla="*/ 173160 w 320797"/>
                <a:gd name="connsiteY7" fmla="*/ 4763 h 300038"/>
                <a:gd name="connsiteX8" fmla="*/ 230310 w 320797"/>
                <a:gd name="connsiteY8" fmla="*/ 9525 h 300038"/>
                <a:gd name="connsiteX9" fmla="*/ 239835 w 320797"/>
                <a:gd name="connsiteY9" fmla="*/ 23813 h 300038"/>
                <a:gd name="connsiteX10" fmla="*/ 268410 w 320797"/>
                <a:gd name="connsiteY10" fmla="*/ 42863 h 300038"/>
                <a:gd name="connsiteX11" fmla="*/ 277935 w 320797"/>
                <a:gd name="connsiteY11" fmla="*/ 57150 h 300038"/>
                <a:gd name="connsiteX12" fmla="*/ 287460 w 320797"/>
                <a:gd name="connsiteY12" fmla="*/ 85725 h 300038"/>
                <a:gd name="connsiteX13" fmla="*/ 316035 w 320797"/>
                <a:gd name="connsiteY13" fmla="*/ 100013 h 300038"/>
                <a:gd name="connsiteX14" fmla="*/ 320797 w 320797"/>
                <a:gd name="connsiteY14" fmla="*/ 114300 h 300038"/>
                <a:gd name="connsiteX15" fmla="*/ 311272 w 320797"/>
                <a:gd name="connsiteY15" fmla="*/ 176213 h 300038"/>
                <a:gd name="connsiteX16" fmla="*/ 301747 w 320797"/>
                <a:gd name="connsiteY16" fmla="*/ 190500 h 300038"/>
                <a:gd name="connsiteX17" fmla="*/ 282697 w 320797"/>
                <a:gd name="connsiteY17" fmla="*/ 247650 h 300038"/>
                <a:gd name="connsiteX18" fmla="*/ 268410 w 320797"/>
                <a:gd name="connsiteY18" fmla="*/ 276225 h 300038"/>
                <a:gd name="connsiteX19" fmla="*/ 239835 w 320797"/>
                <a:gd name="connsiteY19" fmla="*/ 285750 h 300038"/>
                <a:gd name="connsiteX20" fmla="*/ 216022 w 320797"/>
                <a:gd name="connsiteY20" fmla="*/ 290513 h 300038"/>
                <a:gd name="connsiteX21" fmla="*/ 196972 w 320797"/>
                <a:gd name="connsiteY21" fmla="*/ 295275 h 300038"/>
                <a:gd name="connsiteX22" fmla="*/ 111247 w 320797"/>
                <a:gd name="connsiteY22" fmla="*/ 300038 h 300038"/>
                <a:gd name="connsiteX23" fmla="*/ 63622 w 320797"/>
                <a:gd name="connsiteY23" fmla="*/ 295275 h 300038"/>
                <a:gd name="connsiteX24" fmla="*/ 44572 w 320797"/>
                <a:gd name="connsiteY24" fmla="*/ 285750 h 300038"/>
                <a:gd name="connsiteX25" fmla="*/ 30285 w 320797"/>
                <a:gd name="connsiteY25" fmla="*/ 280988 h 300038"/>
                <a:gd name="connsiteX26" fmla="*/ 20760 w 320797"/>
                <a:gd name="connsiteY26" fmla="*/ 266700 h 300038"/>
                <a:gd name="connsiteX27" fmla="*/ 15997 w 320797"/>
                <a:gd name="connsiteY27" fmla="*/ 223838 h 30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797" h="300038">
                  <a:moveTo>
                    <a:pt x="15997" y="223838"/>
                  </a:moveTo>
                  <a:lnTo>
                    <a:pt x="15997" y="223838"/>
                  </a:lnTo>
                  <a:cubicBezTo>
                    <a:pt x="-1187" y="178013"/>
                    <a:pt x="-4793" y="184916"/>
                    <a:pt x="6472" y="128588"/>
                  </a:cubicBezTo>
                  <a:cubicBezTo>
                    <a:pt x="7595" y="122975"/>
                    <a:pt x="13672" y="119531"/>
                    <a:pt x="15997" y="114300"/>
                  </a:cubicBezTo>
                  <a:cubicBezTo>
                    <a:pt x="20075" y="105125"/>
                    <a:pt x="25522" y="85725"/>
                    <a:pt x="25522" y="85725"/>
                  </a:cubicBezTo>
                  <a:cubicBezTo>
                    <a:pt x="27110" y="60325"/>
                    <a:pt x="24764" y="34369"/>
                    <a:pt x="30285" y="9525"/>
                  </a:cubicBezTo>
                  <a:cubicBezTo>
                    <a:pt x="31527" y="3938"/>
                    <a:pt x="38852" y="191"/>
                    <a:pt x="44572" y="0"/>
                  </a:cubicBezTo>
                  <a:lnTo>
                    <a:pt x="173160" y="4763"/>
                  </a:lnTo>
                  <a:cubicBezTo>
                    <a:pt x="192210" y="6350"/>
                    <a:pt x="211929" y="4273"/>
                    <a:pt x="230310" y="9525"/>
                  </a:cubicBezTo>
                  <a:cubicBezTo>
                    <a:pt x="235814" y="11097"/>
                    <a:pt x="235527" y="20044"/>
                    <a:pt x="239835" y="23813"/>
                  </a:cubicBezTo>
                  <a:cubicBezTo>
                    <a:pt x="248450" y="31351"/>
                    <a:pt x="268410" y="42863"/>
                    <a:pt x="268410" y="42863"/>
                  </a:cubicBezTo>
                  <a:cubicBezTo>
                    <a:pt x="271585" y="47625"/>
                    <a:pt x="275610" y="51920"/>
                    <a:pt x="277935" y="57150"/>
                  </a:cubicBezTo>
                  <a:cubicBezTo>
                    <a:pt x="282013" y="66325"/>
                    <a:pt x="279106" y="80156"/>
                    <a:pt x="287460" y="85725"/>
                  </a:cubicBezTo>
                  <a:cubicBezTo>
                    <a:pt x="305924" y="98035"/>
                    <a:pt x="296317" y="93440"/>
                    <a:pt x="316035" y="100013"/>
                  </a:cubicBezTo>
                  <a:cubicBezTo>
                    <a:pt x="317622" y="104775"/>
                    <a:pt x="320797" y="109280"/>
                    <a:pt x="320797" y="114300"/>
                  </a:cubicBezTo>
                  <a:cubicBezTo>
                    <a:pt x="320797" y="125232"/>
                    <a:pt x="319425" y="159908"/>
                    <a:pt x="311272" y="176213"/>
                  </a:cubicBezTo>
                  <a:cubicBezTo>
                    <a:pt x="308712" y="181332"/>
                    <a:pt x="304922" y="185738"/>
                    <a:pt x="301747" y="190500"/>
                  </a:cubicBezTo>
                  <a:lnTo>
                    <a:pt x="282697" y="247650"/>
                  </a:lnTo>
                  <a:cubicBezTo>
                    <a:pt x="280102" y="255436"/>
                    <a:pt x="276186" y="271365"/>
                    <a:pt x="268410" y="276225"/>
                  </a:cubicBezTo>
                  <a:cubicBezTo>
                    <a:pt x="259896" y="281546"/>
                    <a:pt x="249680" y="283781"/>
                    <a:pt x="239835" y="285750"/>
                  </a:cubicBezTo>
                  <a:cubicBezTo>
                    <a:pt x="231897" y="287338"/>
                    <a:pt x="223924" y="288757"/>
                    <a:pt x="216022" y="290513"/>
                  </a:cubicBezTo>
                  <a:cubicBezTo>
                    <a:pt x="209632" y="291933"/>
                    <a:pt x="203491" y="294682"/>
                    <a:pt x="196972" y="295275"/>
                  </a:cubicBezTo>
                  <a:cubicBezTo>
                    <a:pt x="168470" y="297866"/>
                    <a:pt x="139822" y="298450"/>
                    <a:pt x="111247" y="300038"/>
                  </a:cubicBezTo>
                  <a:cubicBezTo>
                    <a:pt x="95372" y="298450"/>
                    <a:pt x="79222" y="298618"/>
                    <a:pt x="63622" y="295275"/>
                  </a:cubicBezTo>
                  <a:cubicBezTo>
                    <a:pt x="56680" y="293787"/>
                    <a:pt x="51098" y="288547"/>
                    <a:pt x="44572" y="285750"/>
                  </a:cubicBezTo>
                  <a:cubicBezTo>
                    <a:pt x="39958" y="283773"/>
                    <a:pt x="35047" y="282575"/>
                    <a:pt x="30285" y="280988"/>
                  </a:cubicBezTo>
                  <a:cubicBezTo>
                    <a:pt x="27110" y="276225"/>
                    <a:pt x="24807" y="270747"/>
                    <a:pt x="20760" y="266700"/>
                  </a:cubicBezTo>
                  <a:cubicBezTo>
                    <a:pt x="3830" y="249770"/>
                    <a:pt x="16791" y="230982"/>
                    <a:pt x="15997" y="223838"/>
                  </a:cubicBezTo>
                  <a:close/>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8432678" y="733425"/>
              <a:ext cx="320797" cy="300038"/>
            </a:xfrm>
            <a:custGeom>
              <a:avLst/>
              <a:gdLst>
                <a:gd name="connsiteX0" fmla="*/ 15997 w 320797"/>
                <a:gd name="connsiteY0" fmla="*/ 223838 h 300038"/>
                <a:gd name="connsiteX1" fmla="*/ 15997 w 320797"/>
                <a:gd name="connsiteY1" fmla="*/ 223838 h 300038"/>
                <a:gd name="connsiteX2" fmla="*/ 6472 w 320797"/>
                <a:gd name="connsiteY2" fmla="*/ 128588 h 300038"/>
                <a:gd name="connsiteX3" fmla="*/ 15997 w 320797"/>
                <a:gd name="connsiteY3" fmla="*/ 114300 h 300038"/>
                <a:gd name="connsiteX4" fmla="*/ 25522 w 320797"/>
                <a:gd name="connsiteY4" fmla="*/ 85725 h 300038"/>
                <a:gd name="connsiteX5" fmla="*/ 30285 w 320797"/>
                <a:gd name="connsiteY5" fmla="*/ 9525 h 300038"/>
                <a:gd name="connsiteX6" fmla="*/ 44572 w 320797"/>
                <a:gd name="connsiteY6" fmla="*/ 0 h 300038"/>
                <a:gd name="connsiteX7" fmla="*/ 173160 w 320797"/>
                <a:gd name="connsiteY7" fmla="*/ 4763 h 300038"/>
                <a:gd name="connsiteX8" fmla="*/ 230310 w 320797"/>
                <a:gd name="connsiteY8" fmla="*/ 9525 h 300038"/>
                <a:gd name="connsiteX9" fmla="*/ 239835 w 320797"/>
                <a:gd name="connsiteY9" fmla="*/ 23813 h 300038"/>
                <a:gd name="connsiteX10" fmla="*/ 268410 w 320797"/>
                <a:gd name="connsiteY10" fmla="*/ 42863 h 300038"/>
                <a:gd name="connsiteX11" fmla="*/ 277935 w 320797"/>
                <a:gd name="connsiteY11" fmla="*/ 57150 h 300038"/>
                <a:gd name="connsiteX12" fmla="*/ 287460 w 320797"/>
                <a:gd name="connsiteY12" fmla="*/ 85725 h 300038"/>
                <a:gd name="connsiteX13" fmla="*/ 316035 w 320797"/>
                <a:gd name="connsiteY13" fmla="*/ 100013 h 300038"/>
                <a:gd name="connsiteX14" fmla="*/ 320797 w 320797"/>
                <a:gd name="connsiteY14" fmla="*/ 114300 h 300038"/>
                <a:gd name="connsiteX15" fmla="*/ 311272 w 320797"/>
                <a:gd name="connsiteY15" fmla="*/ 176213 h 300038"/>
                <a:gd name="connsiteX16" fmla="*/ 301747 w 320797"/>
                <a:gd name="connsiteY16" fmla="*/ 190500 h 300038"/>
                <a:gd name="connsiteX17" fmla="*/ 282697 w 320797"/>
                <a:gd name="connsiteY17" fmla="*/ 247650 h 300038"/>
                <a:gd name="connsiteX18" fmla="*/ 268410 w 320797"/>
                <a:gd name="connsiteY18" fmla="*/ 276225 h 300038"/>
                <a:gd name="connsiteX19" fmla="*/ 239835 w 320797"/>
                <a:gd name="connsiteY19" fmla="*/ 285750 h 300038"/>
                <a:gd name="connsiteX20" fmla="*/ 216022 w 320797"/>
                <a:gd name="connsiteY20" fmla="*/ 290513 h 300038"/>
                <a:gd name="connsiteX21" fmla="*/ 196972 w 320797"/>
                <a:gd name="connsiteY21" fmla="*/ 295275 h 300038"/>
                <a:gd name="connsiteX22" fmla="*/ 111247 w 320797"/>
                <a:gd name="connsiteY22" fmla="*/ 300038 h 300038"/>
                <a:gd name="connsiteX23" fmla="*/ 63622 w 320797"/>
                <a:gd name="connsiteY23" fmla="*/ 295275 h 300038"/>
                <a:gd name="connsiteX24" fmla="*/ 44572 w 320797"/>
                <a:gd name="connsiteY24" fmla="*/ 285750 h 300038"/>
                <a:gd name="connsiteX25" fmla="*/ 30285 w 320797"/>
                <a:gd name="connsiteY25" fmla="*/ 280988 h 300038"/>
                <a:gd name="connsiteX26" fmla="*/ 20760 w 320797"/>
                <a:gd name="connsiteY26" fmla="*/ 266700 h 300038"/>
                <a:gd name="connsiteX27" fmla="*/ 15997 w 320797"/>
                <a:gd name="connsiteY27" fmla="*/ 223838 h 30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797" h="300038">
                  <a:moveTo>
                    <a:pt x="15997" y="223838"/>
                  </a:moveTo>
                  <a:lnTo>
                    <a:pt x="15997" y="223838"/>
                  </a:lnTo>
                  <a:cubicBezTo>
                    <a:pt x="-1187" y="178013"/>
                    <a:pt x="-4793" y="184916"/>
                    <a:pt x="6472" y="128588"/>
                  </a:cubicBezTo>
                  <a:cubicBezTo>
                    <a:pt x="7595" y="122975"/>
                    <a:pt x="13672" y="119531"/>
                    <a:pt x="15997" y="114300"/>
                  </a:cubicBezTo>
                  <a:cubicBezTo>
                    <a:pt x="20075" y="105125"/>
                    <a:pt x="25522" y="85725"/>
                    <a:pt x="25522" y="85725"/>
                  </a:cubicBezTo>
                  <a:cubicBezTo>
                    <a:pt x="27110" y="60325"/>
                    <a:pt x="24764" y="34369"/>
                    <a:pt x="30285" y="9525"/>
                  </a:cubicBezTo>
                  <a:cubicBezTo>
                    <a:pt x="31527" y="3938"/>
                    <a:pt x="38852" y="191"/>
                    <a:pt x="44572" y="0"/>
                  </a:cubicBezTo>
                  <a:lnTo>
                    <a:pt x="173160" y="4763"/>
                  </a:lnTo>
                  <a:cubicBezTo>
                    <a:pt x="192210" y="6350"/>
                    <a:pt x="211929" y="4273"/>
                    <a:pt x="230310" y="9525"/>
                  </a:cubicBezTo>
                  <a:cubicBezTo>
                    <a:pt x="235814" y="11097"/>
                    <a:pt x="235527" y="20044"/>
                    <a:pt x="239835" y="23813"/>
                  </a:cubicBezTo>
                  <a:cubicBezTo>
                    <a:pt x="248450" y="31351"/>
                    <a:pt x="268410" y="42863"/>
                    <a:pt x="268410" y="42863"/>
                  </a:cubicBezTo>
                  <a:cubicBezTo>
                    <a:pt x="271585" y="47625"/>
                    <a:pt x="275610" y="51920"/>
                    <a:pt x="277935" y="57150"/>
                  </a:cubicBezTo>
                  <a:cubicBezTo>
                    <a:pt x="282013" y="66325"/>
                    <a:pt x="279106" y="80156"/>
                    <a:pt x="287460" y="85725"/>
                  </a:cubicBezTo>
                  <a:cubicBezTo>
                    <a:pt x="305924" y="98035"/>
                    <a:pt x="296317" y="93440"/>
                    <a:pt x="316035" y="100013"/>
                  </a:cubicBezTo>
                  <a:cubicBezTo>
                    <a:pt x="317622" y="104775"/>
                    <a:pt x="320797" y="109280"/>
                    <a:pt x="320797" y="114300"/>
                  </a:cubicBezTo>
                  <a:cubicBezTo>
                    <a:pt x="320797" y="125232"/>
                    <a:pt x="319425" y="159908"/>
                    <a:pt x="311272" y="176213"/>
                  </a:cubicBezTo>
                  <a:cubicBezTo>
                    <a:pt x="308712" y="181332"/>
                    <a:pt x="304922" y="185738"/>
                    <a:pt x="301747" y="190500"/>
                  </a:cubicBezTo>
                  <a:lnTo>
                    <a:pt x="282697" y="247650"/>
                  </a:lnTo>
                  <a:cubicBezTo>
                    <a:pt x="280102" y="255436"/>
                    <a:pt x="276186" y="271365"/>
                    <a:pt x="268410" y="276225"/>
                  </a:cubicBezTo>
                  <a:cubicBezTo>
                    <a:pt x="259896" y="281546"/>
                    <a:pt x="249680" y="283781"/>
                    <a:pt x="239835" y="285750"/>
                  </a:cubicBezTo>
                  <a:cubicBezTo>
                    <a:pt x="231897" y="287338"/>
                    <a:pt x="223924" y="288757"/>
                    <a:pt x="216022" y="290513"/>
                  </a:cubicBezTo>
                  <a:cubicBezTo>
                    <a:pt x="209632" y="291933"/>
                    <a:pt x="203491" y="294682"/>
                    <a:pt x="196972" y="295275"/>
                  </a:cubicBezTo>
                  <a:cubicBezTo>
                    <a:pt x="168470" y="297866"/>
                    <a:pt x="139822" y="298450"/>
                    <a:pt x="111247" y="300038"/>
                  </a:cubicBezTo>
                  <a:cubicBezTo>
                    <a:pt x="95372" y="298450"/>
                    <a:pt x="79222" y="298618"/>
                    <a:pt x="63622" y="295275"/>
                  </a:cubicBezTo>
                  <a:cubicBezTo>
                    <a:pt x="56680" y="293787"/>
                    <a:pt x="51098" y="288547"/>
                    <a:pt x="44572" y="285750"/>
                  </a:cubicBezTo>
                  <a:cubicBezTo>
                    <a:pt x="39958" y="283773"/>
                    <a:pt x="35047" y="282575"/>
                    <a:pt x="30285" y="280988"/>
                  </a:cubicBezTo>
                  <a:cubicBezTo>
                    <a:pt x="27110" y="276225"/>
                    <a:pt x="24807" y="270747"/>
                    <a:pt x="20760" y="266700"/>
                  </a:cubicBezTo>
                  <a:cubicBezTo>
                    <a:pt x="3830" y="249770"/>
                    <a:pt x="16791" y="230982"/>
                    <a:pt x="15997" y="223838"/>
                  </a:cubicBezTo>
                  <a:close/>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8135131" y="3786188"/>
            <a:ext cx="655243" cy="791234"/>
            <a:chOff x="7548488" y="3786188"/>
            <a:chExt cx="655243" cy="791234"/>
          </a:xfrm>
        </p:grpSpPr>
        <p:sp>
          <p:nvSpPr>
            <p:cNvPr id="11" name="Freeform 10"/>
            <p:cNvSpPr/>
            <p:nvPr/>
          </p:nvSpPr>
          <p:spPr>
            <a:xfrm>
              <a:off x="7548488" y="3786188"/>
              <a:ext cx="655243" cy="791234"/>
            </a:xfrm>
            <a:custGeom>
              <a:avLst/>
              <a:gdLst>
                <a:gd name="connsiteX0" fmla="*/ 109612 w 655243"/>
                <a:gd name="connsiteY0" fmla="*/ 681037 h 791234"/>
                <a:gd name="connsiteX1" fmla="*/ 109612 w 655243"/>
                <a:gd name="connsiteY1" fmla="*/ 681037 h 791234"/>
                <a:gd name="connsiteX2" fmla="*/ 147712 w 655243"/>
                <a:gd name="connsiteY2" fmla="*/ 695325 h 791234"/>
                <a:gd name="connsiteX3" fmla="*/ 185812 w 655243"/>
                <a:gd name="connsiteY3" fmla="*/ 700087 h 791234"/>
                <a:gd name="connsiteX4" fmla="*/ 214387 w 655243"/>
                <a:gd name="connsiteY4" fmla="*/ 719137 h 791234"/>
                <a:gd name="connsiteX5" fmla="*/ 247725 w 655243"/>
                <a:gd name="connsiteY5" fmla="*/ 728662 h 791234"/>
                <a:gd name="connsiteX6" fmla="*/ 314400 w 655243"/>
                <a:gd name="connsiteY6" fmla="*/ 733425 h 791234"/>
                <a:gd name="connsiteX7" fmla="*/ 323925 w 655243"/>
                <a:gd name="connsiteY7" fmla="*/ 747712 h 791234"/>
                <a:gd name="connsiteX8" fmla="*/ 352500 w 655243"/>
                <a:gd name="connsiteY8" fmla="*/ 757237 h 791234"/>
                <a:gd name="connsiteX9" fmla="*/ 371550 w 655243"/>
                <a:gd name="connsiteY9" fmla="*/ 781050 h 791234"/>
                <a:gd name="connsiteX10" fmla="*/ 400125 w 655243"/>
                <a:gd name="connsiteY10" fmla="*/ 790575 h 791234"/>
                <a:gd name="connsiteX11" fmla="*/ 481087 w 655243"/>
                <a:gd name="connsiteY11" fmla="*/ 776287 h 791234"/>
                <a:gd name="connsiteX12" fmla="*/ 485850 w 655243"/>
                <a:gd name="connsiteY12" fmla="*/ 762000 h 791234"/>
                <a:gd name="connsiteX13" fmla="*/ 495375 w 655243"/>
                <a:gd name="connsiteY13" fmla="*/ 719137 h 791234"/>
                <a:gd name="connsiteX14" fmla="*/ 528712 w 655243"/>
                <a:gd name="connsiteY14" fmla="*/ 676275 h 791234"/>
                <a:gd name="connsiteX15" fmla="*/ 552525 w 655243"/>
                <a:gd name="connsiteY15" fmla="*/ 657225 h 791234"/>
                <a:gd name="connsiteX16" fmla="*/ 557287 w 655243"/>
                <a:gd name="connsiteY16" fmla="*/ 600075 h 791234"/>
                <a:gd name="connsiteX17" fmla="*/ 562050 w 655243"/>
                <a:gd name="connsiteY17" fmla="*/ 585787 h 791234"/>
                <a:gd name="connsiteX18" fmla="*/ 576337 w 655243"/>
                <a:gd name="connsiteY18" fmla="*/ 538162 h 791234"/>
                <a:gd name="connsiteX19" fmla="*/ 590625 w 655243"/>
                <a:gd name="connsiteY19" fmla="*/ 509587 h 791234"/>
                <a:gd name="connsiteX20" fmla="*/ 571575 w 655243"/>
                <a:gd name="connsiteY20" fmla="*/ 481012 h 791234"/>
                <a:gd name="connsiteX21" fmla="*/ 562050 w 655243"/>
                <a:gd name="connsiteY21" fmla="*/ 452437 h 791234"/>
                <a:gd name="connsiteX22" fmla="*/ 566812 w 655243"/>
                <a:gd name="connsiteY22" fmla="*/ 438150 h 791234"/>
                <a:gd name="connsiteX23" fmla="*/ 585862 w 655243"/>
                <a:gd name="connsiteY23" fmla="*/ 352425 h 791234"/>
                <a:gd name="connsiteX24" fmla="*/ 609675 w 655243"/>
                <a:gd name="connsiteY24" fmla="*/ 347662 h 791234"/>
                <a:gd name="connsiteX25" fmla="*/ 614437 w 655243"/>
                <a:gd name="connsiteY25" fmla="*/ 304800 h 791234"/>
                <a:gd name="connsiteX26" fmla="*/ 633487 w 655243"/>
                <a:gd name="connsiteY26" fmla="*/ 276225 h 791234"/>
                <a:gd name="connsiteX27" fmla="*/ 647775 w 655243"/>
                <a:gd name="connsiteY27" fmla="*/ 247650 h 791234"/>
                <a:gd name="connsiteX28" fmla="*/ 647775 w 655243"/>
                <a:gd name="connsiteY28" fmla="*/ 128587 h 791234"/>
                <a:gd name="connsiteX29" fmla="*/ 638250 w 655243"/>
                <a:gd name="connsiteY29" fmla="*/ 114300 h 791234"/>
                <a:gd name="connsiteX30" fmla="*/ 623962 w 655243"/>
                <a:gd name="connsiteY30" fmla="*/ 109537 h 791234"/>
                <a:gd name="connsiteX31" fmla="*/ 590625 w 655243"/>
                <a:gd name="connsiteY31" fmla="*/ 76200 h 791234"/>
                <a:gd name="connsiteX32" fmla="*/ 576337 w 655243"/>
                <a:gd name="connsiteY32" fmla="*/ 61912 h 791234"/>
                <a:gd name="connsiteX33" fmla="*/ 547762 w 655243"/>
                <a:gd name="connsiteY33" fmla="*/ 52387 h 791234"/>
                <a:gd name="connsiteX34" fmla="*/ 543000 w 655243"/>
                <a:gd name="connsiteY34" fmla="*/ 38100 h 791234"/>
                <a:gd name="connsiteX35" fmla="*/ 523950 w 655243"/>
                <a:gd name="connsiteY35" fmla="*/ 33337 h 791234"/>
                <a:gd name="connsiteX36" fmla="*/ 490612 w 655243"/>
                <a:gd name="connsiteY36" fmla="*/ 28575 h 791234"/>
                <a:gd name="connsiteX37" fmla="*/ 462037 w 655243"/>
                <a:gd name="connsiteY37" fmla="*/ 19050 h 791234"/>
                <a:gd name="connsiteX38" fmla="*/ 447750 w 655243"/>
                <a:gd name="connsiteY38" fmla="*/ 9525 h 791234"/>
                <a:gd name="connsiteX39" fmla="*/ 419175 w 655243"/>
                <a:gd name="connsiteY39" fmla="*/ 0 h 791234"/>
                <a:gd name="connsiteX40" fmla="*/ 376312 w 655243"/>
                <a:gd name="connsiteY40" fmla="*/ 4762 h 791234"/>
                <a:gd name="connsiteX41" fmla="*/ 352500 w 655243"/>
                <a:gd name="connsiteY41" fmla="*/ 9525 h 791234"/>
                <a:gd name="connsiteX42" fmla="*/ 347737 w 655243"/>
                <a:gd name="connsiteY42" fmla="*/ 33337 h 791234"/>
                <a:gd name="connsiteX43" fmla="*/ 342975 w 655243"/>
                <a:gd name="connsiteY43" fmla="*/ 47625 h 791234"/>
                <a:gd name="connsiteX44" fmla="*/ 338212 w 655243"/>
                <a:gd name="connsiteY44" fmla="*/ 66675 h 791234"/>
                <a:gd name="connsiteX45" fmla="*/ 328687 w 655243"/>
                <a:gd name="connsiteY45" fmla="*/ 95250 h 791234"/>
                <a:gd name="connsiteX46" fmla="*/ 323925 w 655243"/>
                <a:gd name="connsiteY46" fmla="*/ 109537 h 791234"/>
                <a:gd name="connsiteX47" fmla="*/ 319162 w 655243"/>
                <a:gd name="connsiteY47" fmla="*/ 128587 h 791234"/>
                <a:gd name="connsiteX48" fmla="*/ 314400 w 655243"/>
                <a:gd name="connsiteY48" fmla="*/ 142875 h 791234"/>
                <a:gd name="connsiteX49" fmla="*/ 295350 w 655243"/>
                <a:gd name="connsiteY49" fmla="*/ 147637 h 791234"/>
                <a:gd name="connsiteX50" fmla="*/ 281062 w 655243"/>
                <a:gd name="connsiteY50" fmla="*/ 157162 h 791234"/>
                <a:gd name="connsiteX51" fmla="*/ 262012 w 655243"/>
                <a:gd name="connsiteY51" fmla="*/ 200025 h 791234"/>
                <a:gd name="connsiteX52" fmla="*/ 252487 w 655243"/>
                <a:gd name="connsiteY52" fmla="*/ 214312 h 791234"/>
                <a:gd name="connsiteX53" fmla="*/ 228675 w 655243"/>
                <a:gd name="connsiteY53" fmla="*/ 247650 h 791234"/>
                <a:gd name="connsiteX54" fmla="*/ 209625 w 655243"/>
                <a:gd name="connsiteY54" fmla="*/ 276225 h 791234"/>
                <a:gd name="connsiteX55" fmla="*/ 166762 w 655243"/>
                <a:gd name="connsiteY55" fmla="*/ 300037 h 791234"/>
                <a:gd name="connsiteX56" fmla="*/ 147712 w 655243"/>
                <a:gd name="connsiteY56" fmla="*/ 328612 h 791234"/>
                <a:gd name="connsiteX57" fmla="*/ 142950 w 655243"/>
                <a:gd name="connsiteY57" fmla="*/ 357187 h 791234"/>
                <a:gd name="connsiteX58" fmla="*/ 128662 w 655243"/>
                <a:gd name="connsiteY58" fmla="*/ 361950 h 791234"/>
                <a:gd name="connsiteX59" fmla="*/ 114375 w 655243"/>
                <a:gd name="connsiteY59" fmla="*/ 371475 h 791234"/>
                <a:gd name="connsiteX60" fmla="*/ 109612 w 655243"/>
                <a:gd name="connsiteY60" fmla="*/ 466725 h 791234"/>
                <a:gd name="connsiteX61" fmla="*/ 95325 w 655243"/>
                <a:gd name="connsiteY61" fmla="*/ 471487 h 791234"/>
                <a:gd name="connsiteX62" fmla="*/ 66750 w 655243"/>
                <a:gd name="connsiteY62" fmla="*/ 490537 h 791234"/>
                <a:gd name="connsiteX63" fmla="*/ 52462 w 655243"/>
                <a:gd name="connsiteY63" fmla="*/ 504825 h 791234"/>
                <a:gd name="connsiteX64" fmla="*/ 38175 w 655243"/>
                <a:gd name="connsiteY64" fmla="*/ 509587 h 791234"/>
                <a:gd name="connsiteX65" fmla="*/ 19125 w 655243"/>
                <a:gd name="connsiteY65" fmla="*/ 538162 h 791234"/>
                <a:gd name="connsiteX66" fmla="*/ 9600 w 655243"/>
                <a:gd name="connsiteY66" fmla="*/ 552450 h 791234"/>
                <a:gd name="connsiteX67" fmla="*/ 14362 w 655243"/>
                <a:gd name="connsiteY67" fmla="*/ 576262 h 791234"/>
                <a:gd name="connsiteX68" fmla="*/ 4837 w 655243"/>
                <a:gd name="connsiteY68" fmla="*/ 609600 h 791234"/>
                <a:gd name="connsiteX69" fmla="*/ 4837 w 655243"/>
                <a:gd name="connsiteY69" fmla="*/ 657225 h 791234"/>
                <a:gd name="connsiteX70" fmla="*/ 19125 w 655243"/>
                <a:gd name="connsiteY70" fmla="*/ 666750 h 791234"/>
                <a:gd name="connsiteX71" fmla="*/ 57225 w 655243"/>
                <a:gd name="connsiteY71" fmla="*/ 676275 h 791234"/>
                <a:gd name="connsiteX72" fmla="*/ 76275 w 655243"/>
                <a:gd name="connsiteY72" fmla="*/ 681037 h 791234"/>
                <a:gd name="connsiteX73" fmla="*/ 109612 w 655243"/>
                <a:gd name="connsiteY73" fmla="*/ 681037 h 79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55243" h="791234">
                  <a:moveTo>
                    <a:pt x="109612" y="681037"/>
                  </a:moveTo>
                  <a:lnTo>
                    <a:pt x="109612" y="681037"/>
                  </a:lnTo>
                  <a:cubicBezTo>
                    <a:pt x="122312" y="685800"/>
                    <a:pt x="134553" y="692035"/>
                    <a:pt x="147712" y="695325"/>
                  </a:cubicBezTo>
                  <a:cubicBezTo>
                    <a:pt x="160129" y="698429"/>
                    <a:pt x="173759" y="695782"/>
                    <a:pt x="185812" y="700087"/>
                  </a:cubicBezTo>
                  <a:cubicBezTo>
                    <a:pt x="196593" y="703937"/>
                    <a:pt x="203527" y="715517"/>
                    <a:pt x="214387" y="719137"/>
                  </a:cubicBezTo>
                  <a:cubicBezTo>
                    <a:pt x="234884" y="725970"/>
                    <a:pt x="223805" y="722683"/>
                    <a:pt x="247725" y="728662"/>
                  </a:cubicBezTo>
                  <a:cubicBezTo>
                    <a:pt x="278783" y="725839"/>
                    <a:pt x="294346" y="713372"/>
                    <a:pt x="314400" y="733425"/>
                  </a:cubicBezTo>
                  <a:cubicBezTo>
                    <a:pt x="318447" y="737472"/>
                    <a:pt x="319071" y="744679"/>
                    <a:pt x="323925" y="747712"/>
                  </a:cubicBezTo>
                  <a:cubicBezTo>
                    <a:pt x="332439" y="753033"/>
                    <a:pt x="352500" y="757237"/>
                    <a:pt x="352500" y="757237"/>
                  </a:cubicBezTo>
                  <a:cubicBezTo>
                    <a:pt x="357664" y="772731"/>
                    <a:pt x="354690" y="773557"/>
                    <a:pt x="371550" y="781050"/>
                  </a:cubicBezTo>
                  <a:cubicBezTo>
                    <a:pt x="380725" y="785128"/>
                    <a:pt x="400125" y="790575"/>
                    <a:pt x="400125" y="790575"/>
                  </a:cubicBezTo>
                  <a:cubicBezTo>
                    <a:pt x="409264" y="789922"/>
                    <a:pt x="464507" y="797011"/>
                    <a:pt x="481087" y="776287"/>
                  </a:cubicBezTo>
                  <a:cubicBezTo>
                    <a:pt x="484223" y="772367"/>
                    <a:pt x="484262" y="766762"/>
                    <a:pt x="485850" y="762000"/>
                  </a:cubicBezTo>
                  <a:cubicBezTo>
                    <a:pt x="487143" y="754242"/>
                    <a:pt x="489791" y="729188"/>
                    <a:pt x="495375" y="719137"/>
                  </a:cubicBezTo>
                  <a:cubicBezTo>
                    <a:pt x="519451" y="675800"/>
                    <a:pt x="505571" y="704045"/>
                    <a:pt x="528712" y="676275"/>
                  </a:cubicBezTo>
                  <a:cubicBezTo>
                    <a:pt x="545283" y="656390"/>
                    <a:pt x="529070" y="665042"/>
                    <a:pt x="552525" y="657225"/>
                  </a:cubicBezTo>
                  <a:cubicBezTo>
                    <a:pt x="554112" y="638175"/>
                    <a:pt x="554761" y="619023"/>
                    <a:pt x="557287" y="600075"/>
                  </a:cubicBezTo>
                  <a:cubicBezTo>
                    <a:pt x="557951" y="595099"/>
                    <a:pt x="560671" y="590614"/>
                    <a:pt x="562050" y="585787"/>
                  </a:cubicBezTo>
                  <a:cubicBezTo>
                    <a:pt x="565378" y="574138"/>
                    <a:pt x="570676" y="546653"/>
                    <a:pt x="576337" y="538162"/>
                  </a:cubicBezTo>
                  <a:cubicBezTo>
                    <a:pt x="588647" y="519698"/>
                    <a:pt x="584052" y="529305"/>
                    <a:pt x="590625" y="509587"/>
                  </a:cubicBezTo>
                  <a:cubicBezTo>
                    <a:pt x="584275" y="500062"/>
                    <a:pt x="575195" y="491872"/>
                    <a:pt x="571575" y="481012"/>
                  </a:cubicBezTo>
                  <a:lnTo>
                    <a:pt x="562050" y="452437"/>
                  </a:lnTo>
                  <a:cubicBezTo>
                    <a:pt x="563637" y="447675"/>
                    <a:pt x="566258" y="443139"/>
                    <a:pt x="566812" y="438150"/>
                  </a:cubicBezTo>
                  <a:cubicBezTo>
                    <a:pt x="569205" y="416614"/>
                    <a:pt x="555495" y="367609"/>
                    <a:pt x="585862" y="352425"/>
                  </a:cubicBezTo>
                  <a:cubicBezTo>
                    <a:pt x="593102" y="348805"/>
                    <a:pt x="601737" y="349250"/>
                    <a:pt x="609675" y="347662"/>
                  </a:cubicBezTo>
                  <a:cubicBezTo>
                    <a:pt x="611262" y="333375"/>
                    <a:pt x="609891" y="318438"/>
                    <a:pt x="614437" y="304800"/>
                  </a:cubicBezTo>
                  <a:cubicBezTo>
                    <a:pt x="618057" y="293940"/>
                    <a:pt x="629867" y="287085"/>
                    <a:pt x="633487" y="276225"/>
                  </a:cubicBezTo>
                  <a:cubicBezTo>
                    <a:pt x="640060" y="256507"/>
                    <a:pt x="635465" y="266114"/>
                    <a:pt x="647775" y="247650"/>
                  </a:cubicBezTo>
                  <a:cubicBezTo>
                    <a:pt x="657490" y="199070"/>
                    <a:pt x="657972" y="206765"/>
                    <a:pt x="647775" y="128587"/>
                  </a:cubicBezTo>
                  <a:cubicBezTo>
                    <a:pt x="647035" y="122911"/>
                    <a:pt x="642719" y="117876"/>
                    <a:pt x="638250" y="114300"/>
                  </a:cubicBezTo>
                  <a:cubicBezTo>
                    <a:pt x="634330" y="111164"/>
                    <a:pt x="628725" y="111125"/>
                    <a:pt x="623962" y="109537"/>
                  </a:cubicBezTo>
                  <a:cubicBezTo>
                    <a:pt x="602127" y="76785"/>
                    <a:pt x="615772" y="84582"/>
                    <a:pt x="590625" y="76200"/>
                  </a:cubicBezTo>
                  <a:cubicBezTo>
                    <a:pt x="585862" y="71437"/>
                    <a:pt x="582225" y="65183"/>
                    <a:pt x="576337" y="61912"/>
                  </a:cubicBezTo>
                  <a:cubicBezTo>
                    <a:pt x="567560" y="57036"/>
                    <a:pt x="547762" y="52387"/>
                    <a:pt x="547762" y="52387"/>
                  </a:cubicBezTo>
                  <a:cubicBezTo>
                    <a:pt x="546175" y="47625"/>
                    <a:pt x="546920" y="41236"/>
                    <a:pt x="543000" y="38100"/>
                  </a:cubicBezTo>
                  <a:cubicBezTo>
                    <a:pt x="537889" y="34011"/>
                    <a:pt x="530390" y="34508"/>
                    <a:pt x="523950" y="33337"/>
                  </a:cubicBezTo>
                  <a:cubicBezTo>
                    <a:pt x="512906" y="31329"/>
                    <a:pt x="501725" y="30162"/>
                    <a:pt x="490612" y="28575"/>
                  </a:cubicBezTo>
                  <a:cubicBezTo>
                    <a:pt x="481087" y="25400"/>
                    <a:pt x="470391" y="24619"/>
                    <a:pt x="462037" y="19050"/>
                  </a:cubicBezTo>
                  <a:cubicBezTo>
                    <a:pt x="457275" y="15875"/>
                    <a:pt x="452980" y="11850"/>
                    <a:pt x="447750" y="9525"/>
                  </a:cubicBezTo>
                  <a:cubicBezTo>
                    <a:pt x="438575" y="5447"/>
                    <a:pt x="419175" y="0"/>
                    <a:pt x="419175" y="0"/>
                  </a:cubicBezTo>
                  <a:cubicBezTo>
                    <a:pt x="404887" y="1587"/>
                    <a:pt x="390543" y="2729"/>
                    <a:pt x="376312" y="4762"/>
                  </a:cubicBezTo>
                  <a:cubicBezTo>
                    <a:pt x="368299" y="5907"/>
                    <a:pt x="358224" y="3801"/>
                    <a:pt x="352500" y="9525"/>
                  </a:cubicBezTo>
                  <a:cubicBezTo>
                    <a:pt x="346776" y="15249"/>
                    <a:pt x="349700" y="25484"/>
                    <a:pt x="347737" y="33337"/>
                  </a:cubicBezTo>
                  <a:cubicBezTo>
                    <a:pt x="346519" y="38207"/>
                    <a:pt x="344354" y="42798"/>
                    <a:pt x="342975" y="47625"/>
                  </a:cubicBezTo>
                  <a:cubicBezTo>
                    <a:pt x="341177" y="53919"/>
                    <a:pt x="340093" y="60406"/>
                    <a:pt x="338212" y="66675"/>
                  </a:cubicBezTo>
                  <a:cubicBezTo>
                    <a:pt x="335327" y="76292"/>
                    <a:pt x="331862" y="85725"/>
                    <a:pt x="328687" y="95250"/>
                  </a:cubicBezTo>
                  <a:cubicBezTo>
                    <a:pt x="327100" y="100012"/>
                    <a:pt x="325143" y="104667"/>
                    <a:pt x="323925" y="109537"/>
                  </a:cubicBezTo>
                  <a:cubicBezTo>
                    <a:pt x="322337" y="115887"/>
                    <a:pt x="320960" y="122293"/>
                    <a:pt x="319162" y="128587"/>
                  </a:cubicBezTo>
                  <a:cubicBezTo>
                    <a:pt x="317783" y="133414"/>
                    <a:pt x="318320" y="139739"/>
                    <a:pt x="314400" y="142875"/>
                  </a:cubicBezTo>
                  <a:cubicBezTo>
                    <a:pt x="309289" y="146964"/>
                    <a:pt x="301700" y="146050"/>
                    <a:pt x="295350" y="147637"/>
                  </a:cubicBezTo>
                  <a:cubicBezTo>
                    <a:pt x="290587" y="150812"/>
                    <a:pt x="285109" y="153115"/>
                    <a:pt x="281062" y="157162"/>
                  </a:cubicBezTo>
                  <a:cubicBezTo>
                    <a:pt x="261676" y="176548"/>
                    <a:pt x="280875" y="171731"/>
                    <a:pt x="262012" y="200025"/>
                  </a:cubicBezTo>
                  <a:lnTo>
                    <a:pt x="252487" y="214312"/>
                  </a:lnTo>
                  <a:cubicBezTo>
                    <a:pt x="241375" y="247649"/>
                    <a:pt x="252487" y="239712"/>
                    <a:pt x="228675" y="247650"/>
                  </a:cubicBezTo>
                  <a:cubicBezTo>
                    <a:pt x="222325" y="257175"/>
                    <a:pt x="219150" y="269875"/>
                    <a:pt x="209625" y="276225"/>
                  </a:cubicBezTo>
                  <a:cubicBezTo>
                    <a:pt x="176873" y="298060"/>
                    <a:pt x="191910" y="291655"/>
                    <a:pt x="166762" y="300037"/>
                  </a:cubicBezTo>
                  <a:cubicBezTo>
                    <a:pt x="160412" y="309562"/>
                    <a:pt x="149594" y="317320"/>
                    <a:pt x="147712" y="328612"/>
                  </a:cubicBezTo>
                  <a:cubicBezTo>
                    <a:pt x="146125" y="338137"/>
                    <a:pt x="147741" y="348803"/>
                    <a:pt x="142950" y="357187"/>
                  </a:cubicBezTo>
                  <a:cubicBezTo>
                    <a:pt x="140459" y="361546"/>
                    <a:pt x="133152" y="359705"/>
                    <a:pt x="128662" y="361950"/>
                  </a:cubicBezTo>
                  <a:cubicBezTo>
                    <a:pt x="123543" y="364510"/>
                    <a:pt x="119137" y="368300"/>
                    <a:pt x="114375" y="371475"/>
                  </a:cubicBezTo>
                  <a:cubicBezTo>
                    <a:pt x="112787" y="403225"/>
                    <a:pt x="115560" y="435497"/>
                    <a:pt x="109612" y="466725"/>
                  </a:cubicBezTo>
                  <a:cubicBezTo>
                    <a:pt x="108673" y="471656"/>
                    <a:pt x="99713" y="469049"/>
                    <a:pt x="95325" y="471487"/>
                  </a:cubicBezTo>
                  <a:cubicBezTo>
                    <a:pt x="85318" y="477046"/>
                    <a:pt x="74845" y="482442"/>
                    <a:pt x="66750" y="490537"/>
                  </a:cubicBezTo>
                  <a:cubicBezTo>
                    <a:pt x="61987" y="495300"/>
                    <a:pt x="58066" y="501089"/>
                    <a:pt x="52462" y="504825"/>
                  </a:cubicBezTo>
                  <a:cubicBezTo>
                    <a:pt x="48285" y="507610"/>
                    <a:pt x="42937" y="508000"/>
                    <a:pt x="38175" y="509587"/>
                  </a:cubicBezTo>
                  <a:lnTo>
                    <a:pt x="19125" y="538162"/>
                  </a:lnTo>
                  <a:lnTo>
                    <a:pt x="9600" y="552450"/>
                  </a:lnTo>
                  <a:cubicBezTo>
                    <a:pt x="11187" y="560387"/>
                    <a:pt x="14362" y="568168"/>
                    <a:pt x="14362" y="576262"/>
                  </a:cubicBezTo>
                  <a:cubicBezTo>
                    <a:pt x="14362" y="582245"/>
                    <a:pt x="7084" y="602860"/>
                    <a:pt x="4837" y="609600"/>
                  </a:cubicBezTo>
                  <a:cubicBezTo>
                    <a:pt x="3308" y="620306"/>
                    <a:pt x="-5238" y="644632"/>
                    <a:pt x="4837" y="657225"/>
                  </a:cubicBezTo>
                  <a:cubicBezTo>
                    <a:pt x="8413" y="661695"/>
                    <a:pt x="14005" y="664190"/>
                    <a:pt x="19125" y="666750"/>
                  </a:cubicBezTo>
                  <a:cubicBezTo>
                    <a:pt x="29335" y="671855"/>
                    <a:pt x="47448" y="674102"/>
                    <a:pt x="57225" y="676275"/>
                  </a:cubicBezTo>
                  <a:cubicBezTo>
                    <a:pt x="63615" y="677695"/>
                    <a:pt x="69981" y="679239"/>
                    <a:pt x="76275" y="681037"/>
                  </a:cubicBezTo>
                  <a:cubicBezTo>
                    <a:pt x="94703" y="686302"/>
                    <a:pt x="104056" y="681037"/>
                    <a:pt x="109612" y="681037"/>
                  </a:cubicBezTo>
                  <a:close/>
                </a:path>
              </a:pathLst>
            </a:cu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7548488" y="3786188"/>
              <a:ext cx="655243" cy="791234"/>
            </a:xfrm>
            <a:custGeom>
              <a:avLst/>
              <a:gdLst>
                <a:gd name="connsiteX0" fmla="*/ 109612 w 655243"/>
                <a:gd name="connsiteY0" fmla="*/ 681037 h 791234"/>
                <a:gd name="connsiteX1" fmla="*/ 109612 w 655243"/>
                <a:gd name="connsiteY1" fmla="*/ 681037 h 791234"/>
                <a:gd name="connsiteX2" fmla="*/ 147712 w 655243"/>
                <a:gd name="connsiteY2" fmla="*/ 695325 h 791234"/>
                <a:gd name="connsiteX3" fmla="*/ 185812 w 655243"/>
                <a:gd name="connsiteY3" fmla="*/ 700087 h 791234"/>
                <a:gd name="connsiteX4" fmla="*/ 214387 w 655243"/>
                <a:gd name="connsiteY4" fmla="*/ 719137 h 791234"/>
                <a:gd name="connsiteX5" fmla="*/ 247725 w 655243"/>
                <a:gd name="connsiteY5" fmla="*/ 728662 h 791234"/>
                <a:gd name="connsiteX6" fmla="*/ 314400 w 655243"/>
                <a:gd name="connsiteY6" fmla="*/ 733425 h 791234"/>
                <a:gd name="connsiteX7" fmla="*/ 323925 w 655243"/>
                <a:gd name="connsiteY7" fmla="*/ 747712 h 791234"/>
                <a:gd name="connsiteX8" fmla="*/ 352500 w 655243"/>
                <a:gd name="connsiteY8" fmla="*/ 757237 h 791234"/>
                <a:gd name="connsiteX9" fmla="*/ 371550 w 655243"/>
                <a:gd name="connsiteY9" fmla="*/ 781050 h 791234"/>
                <a:gd name="connsiteX10" fmla="*/ 400125 w 655243"/>
                <a:gd name="connsiteY10" fmla="*/ 790575 h 791234"/>
                <a:gd name="connsiteX11" fmla="*/ 481087 w 655243"/>
                <a:gd name="connsiteY11" fmla="*/ 776287 h 791234"/>
                <a:gd name="connsiteX12" fmla="*/ 485850 w 655243"/>
                <a:gd name="connsiteY12" fmla="*/ 762000 h 791234"/>
                <a:gd name="connsiteX13" fmla="*/ 495375 w 655243"/>
                <a:gd name="connsiteY13" fmla="*/ 719137 h 791234"/>
                <a:gd name="connsiteX14" fmla="*/ 528712 w 655243"/>
                <a:gd name="connsiteY14" fmla="*/ 676275 h 791234"/>
                <a:gd name="connsiteX15" fmla="*/ 552525 w 655243"/>
                <a:gd name="connsiteY15" fmla="*/ 657225 h 791234"/>
                <a:gd name="connsiteX16" fmla="*/ 557287 w 655243"/>
                <a:gd name="connsiteY16" fmla="*/ 600075 h 791234"/>
                <a:gd name="connsiteX17" fmla="*/ 562050 w 655243"/>
                <a:gd name="connsiteY17" fmla="*/ 585787 h 791234"/>
                <a:gd name="connsiteX18" fmla="*/ 576337 w 655243"/>
                <a:gd name="connsiteY18" fmla="*/ 538162 h 791234"/>
                <a:gd name="connsiteX19" fmla="*/ 590625 w 655243"/>
                <a:gd name="connsiteY19" fmla="*/ 509587 h 791234"/>
                <a:gd name="connsiteX20" fmla="*/ 571575 w 655243"/>
                <a:gd name="connsiteY20" fmla="*/ 481012 h 791234"/>
                <a:gd name="connsiteX21" fmla="*/ 562050 w 655243"/>
                <a:gd name="connsiteY21" fmla="*/ 452437 h 791234"/>
                <a:gd name="connsiteX22" fmla="*/ 566812 w 655243"/>
                <a:gd name="connsiteY22" fmla="*/ 438150 h 791234"/>
                <a:gd name="connsiteX23" fmla="*/ 585862 w 655243"/>
                <a:gd name="connsiteY23" fmla="*/ 352425 h 791234"/>
                <a:gd name="connsiteX24" fmla="*/ 609675 w 655243"/>
                <a:gd name="connsiteY24" fmla="*/ 347662 h 791234"/>
                <a:gd name="connsiteX25" fmla="*/ 614437 w 655243"/>
                <a:gd name="connsiteY25" fmla="*/ 304800 h 791234"/>
                <a:gd name="connsiteX26" fmla="*/ 633487 w 655243"/>
                <a:gd name="connsiteY26" fmla="*/ 276225 h 791234"/>
                <a:gd name="connsiteX27" fmla="*/ 647775 w 655243"/>
                <a:gd name="connsiteY27" fmla="*/ 247650 h 791234"/>
                <a:gd name="connsiteX28" fmla="*/ 647775 w 655243"/>
                <a:gd name="connsiteY28" fmla="*/ 128587 h 791234"/>
                <a:gd name="connsiteX29" fmla="*/ 638250 w 655243"/>
                <a:gd name="connsiteY29" fmla="*/ 114300 h 791234"/>
                <a:gd name="connsiteX30" fmla="*/ 623962 w 655243"/>
                <a:gd name="connsiteY30" fmla="*/ 109537 h 791234"/>
                <a:gd name="connsiteX31" fmla="*/ 590625 w 655243"/>
                <a:gd name="connsiteY31" fmla="*/ 76200 h 791234"/>
                <a:gd name="connsiteX32" fmla="*/ 576337 w 655243"/>
                <a:gd name="connsiteY32" fmla="*/ 61912 h 791234"/>
                <a:gd name="connsiteX33" fmla="*/ 547762 w 655243"/>
                <a:gd name="connsiteY33" fmla="*/ 52387 h 791234"/>
                <a:gd name="connsiteX34" fmla="*/ 543000 w 655243"/>
                <a:gd name="connsiteY34" fmla="*/ 38100 h 791234"/>
                <a:gd name="connsiteX35" fmla="*/ 523950 w 655243"/>
                <a:gd name="connsiteY35" fmla="*/ 33337 h 791234"/>
                <a:gd name="connsiteX36" fmla="*/ 490612 w 655243"/>
                <a:gd name="connsiteY36" fmla="*/ 28575 h 791234"/>
                <a:gd name="connsiteX37" fmla="*/ 462037 w 655243"/>
                <a:gd name="connsiteY37" fmla="*/ 19050 h 791234"/>
                <a:gd name="connsiteX38" fmla="*/ 447750 w 655243"/>
                <a:gd name="connsiteY38" fmla="*/ 9525 h 791234"/>
                <a:gd name="connsiteX39" fmla="*/ 419175 w 655243"/>
                <a:gd name="connsiteY39" fmla="*/ 0 h 791234"/>
                <a:gd name="connsiteX40" fmla="*/ 376312 w 655243"/>
                <a:gd name="connsiteY40" fmla="*/ 4762 h 791234"/>
                <a:gd name="connsiteX41" fmla="*/ 352500 w 655243"/>
                <a:gd name="connsiteY41" fmla="*/ 9525 h 791234"/>
                <a:gd name="connsiteX42" fmla="*/ 347737 w 655243"/>
                <a:gd name="connsiteY42" fmla="*/ 33337 h 791234"/>
                <a:gd name="connsiteX43" fmla="*/ 342975 w 655243"/>
                <a:gd name="connsiteY43" fmla="*/ 47625 h 791234"/>
                <a:gd name="connsiteX44" fmla="*/ 338212 w 655243"/>
                <a:gd name="connsiteY44" fmla="*/ 66675 h 791234"/>
                <a:gd name="connsiteX45" fmla="*/ 328687 w 655243"/>
                <a:gd name="connsiteY45" fmla="*/ 95250 h 791234"/>
                <a:gd name="connsiteX46" fmla="*/ 323925 w 655243"/>
                <a:gd name="connsiteY46" fmla="*/ 109537 h 791234"/>
                <a:gd name="connsiteX47" fmla="*/ 319162 w 655243"/>
                <a:gd name="connsiteY47" fmla="*/ 128587 h 791234"/>
                <a:gd name="connsiteX48" fmla="*/ 314400 w 655243"/>
                <a:gd name="connsiteY48" fmla="*/ 142875 h 791234"/>
                <a:gd name="connsiteX49" fmla="*/ 295350 w 655243"/>
                <a:gd name="connsiteY49" fmla="*/ 147637 h 791234"/>
                <a:gd name="connsiteX50" fmla="*/ 281062 w 655243"/>
                <a:gd name="connsiteY50" fmla="*/ 157162 h 791234"/>
                <a:gd name="connsiteX51" fmla="*/ 262012 w 655243"/>
                <a:gd name="connsiteY51" fmla="*/ 200025 h 791234"/>
                <a:gd name="connsiteX52" fmla="*/ 252487 w 655243"/>
                <a:gd name="connsiteY52" fmla="*/ 214312 h 791234"/>
                <a:gd name="connsiteX53" fmla="*/ 228675 w 655243"/>
                <a:gd name="connsiteY53" fmla="*/ 247650 h 791234"/>
                <a:gd name="connsiteX54" fmla="*/ 209625 w 655243"/>
                <a:gd name="connsiteY54" fmla="*/ 276225 h 791234"/>
                <a:gd name="connsiteX55" fmla="*/ 166762 w 655243"/>
                <a:gd name="connsiteY55" fmla="*/ 300037 h 791234"/>
                <a:gd name="connsiteX56" fmla="*/ 147712 w 655243"/>
                <a:gd name="connsiteY56" fmla="*/ 328612 h 791234"/>
                <a:gd name="connsiteX57" fmla="*/ 142950 w 655243"/>
                <a:gd name="connsiteY57" fmla="*/ 357187 h 791234"/>
                <a:gd name="connsiteX58" fmla="*/ 128662 w 655243"/>
                <a:gd name="connsiteY58" fmla="*/ 361950 h 791234"/>
                <a:gd name="connsiteX59" fmla="*/ 114375 w 655243"/>
                <a:gd name="connsiteY59" fmla="*/ 371475 h 791234"/>
                <a:gd name="connsiteX60" fmla="*/ 109612 w 655243"/>
                <a:gd name="connsiteY60" fmla="*/ 466725 h 791234"/>
                <a:gd name="connsiteX61" fmla="*/ 95325 w 655243"/>
                <a:gd name="connsiteY61" fmla="*/ 471487 h 791234"/>
                <a:gd name="connsiteX62" fmla="*/ 66750 w 655243"/>
                <a:gd name="connsiteY62" fmla="*/ 490537 h 791234"/>
                <a:gd name="connsiteX63" fmla="*/ 52462 w 655243"/>
                <a:gd name="connsiteY63" fmla="*/ 504825 h 791234"/>
                <a:gd name="connsiteX64" fmla="*/ 38175 w 655243"/>
                <a:gd name="connsiteY64" fmla="*/ 509587 h 791234"/>
                <a:gd name="connsiteX65" fmla="*/ 19125 w 655243"/>
                <a:gd name="connsiteY65" fmla="*/ 538162 h 791234"/>
                <a:gd name="connsiteX66" fmla="*/ 9600 w 655243"/>
                <a:gd name="connsiteY66" fmla="*/ 552450 h 791234"/>
                <a:gd name="connsiteX67" fmla="*/ 14362 w 655243"/>
                <a:gd name="connsiteY67" fmla="*/ 576262 h 791234"/>
                <a:gd name="connsiteX68" fmla="*/ 4837 w 655243"/>
                <a:gd name="connsiteY68" fmla="*/ 609600 h 791234"/>
                <a:gd name="connsiteX69" fmla="*/ 4837 w 655243"/>
                <a:gd name="connsiteY69" fmla="*/ 657225 h 791234"/>
                <a:gd name="connsiteX70" fmla="*/ 19125 w 655243"/>
                <a:gd name="connsiteY70" fmla="*/ 666750 h 791234"/>
                <a:gd name="connsiteX71" fmla="*/ 57225 w 655243"/>
                <a:gd name="connsiteY71" fmla="*/ 676275 h 791234"/>
                <a:gd name="connsiteX72" fmla="*/ 76275 w 655243"/>
                <a:gd name="connsiteY72" fmla="*/ 681037 h 791234"/>
                <a:gd name="connsiteX73" fmla="*/ 109612 w 655243"/>
                <a:gd name="connsiteY73" fmla="*/ 681037 h 79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55243" h="791234">
                  <a:moveTo>
                    <a:pt x="109612" y="681037"/>
                  </a:moveTo>
                  <a:lnTo>
                    <a:pt x="109612" y="681037"/>
                  </a:lnTo>
                  <a:cubicBezTo>
                    <a:pt x="122312" y="685800"/>
                    <a:pt x="134553" y="692035"/>
                    <a:pt x="147712" y="695325"/>
                  </a:cubicBezTo>
                  <a:cubicBezTo>
                    <a:pt x="160129" y="698429"/>
                    <a:pt x="173759" y="695782"/>
                    <a:pt x="185812" y="700087"/>
                  </a:cubicBezTo>
                  <a:cubicBezTo>
                    <a:pt x="196593" y="703937"/>
                    <a:pt x="203527" y="715517"/>
                    <a:pt x="214387" y="719137"/>
                  </a:cubicBezTo>
                  <a:cubicBezTo>
                    <a:pt x="234884" y="725970"/>
                    <a:pt x="223805" y="722683"/>
                    <a:pt x="247725" y="728662"/>
                  </a:cubicBezTo>
                  <a:cubicBezTo>
                    <a:pt x="278783" y="725839"/>
                    <a:pt x="294346" y="713372"/>
                    <a:pt x="314400" y="733425"/>
                  </a:cubicBezTo>
                  <a:cubicBezTo>
                    <a:pt x="318447" y="737472"/>
                    <a:pt x="319071" y="744679"/>
                    <a:pt x="323925" y="747712"/>
                  </a:cubicBezTo>
                  <a:cubicBezTo>
                    <a:pt x="332439" y="753033"/>
                    <a:pt x="352500" y="757237"/>
                    <a:pt x="352500" y="757237"/>
                  </a:cubicBezTo>
                  <a:cubicBezTo>
                    <a:pt x="357664" y="772731"/>
                    <a:pt x="354690" y="773557"/>
                    <a:pt x="371550" y="781050"/>
                  </a:cubicBezTo>
                  <a:cubicBezTo>
                    <a:pt x="380725" y="785128"/>
                    <a:pt x="400125" y="790575"/>
                    <a:pt x="400125" y="790575"/>
                  </a:cubicBezTo>
                  <a:cubicBezTo>
                    <a:pt x="409264" y="789922"/>
                    <a:pt x="464507" y="797011"/>
                    <a:pt x="481087" y="776287"/>
                  </a:cubicBezTo>
                  <a:cubicBezTo>
                    <a:pt x="484223" y="772367"/>
                    <a:pt x="484262" y="766762"/>
                    <a:pt x="485850" y="762000"/>
                  </a:cubicBezTo>
                  <a:cubicBezTo>
                    <a:pt x="487143" y="754242"/>
                    <a:pt x="489791" y="729188"/>
                    <a:pt x="495375" y="719137"/>
                  </a:cubicBezTo>
                  <a:cubicBezTo>
                    <a:pt x="519451" y="675800"/>
                    <a:pt x="505571" y="704045"/>
                    <a:pt x="528712" y="676275"/>
                  </a:cubicBezTo>
                  <a:cubicBezTo>
                    <a:pt x="545283" y="656390"/>
                    <a:pt x="529070" y="665042"/>
                    <a:pt x="552525" y="657225"/>
                  </a:cubicBezTo>
                  <a:cubicBezTo>
                    <a:pt x="554112" y="638175"/>
                    <a:pt x="554761" y="619023"/>
                    <a:pt x="557287" y="600075"/>
                  </a:cubicBezTo>
                  <a:cubicBezTo>
                    <a:pt x="557951" y="595099"/>
                    <a:pt x="560671" y="590614"/>
                    <a:pt x="562050" y="585787"/>
                  </a:cubicBezTo>
                  <a:cubicBezTo>
                    <a:pt x="565378" y="574138"/>
                    <a:pt x="570676" y="546653"/>
                    <a:pt x="576337" y="538162"/>
                  </a:cubicBezTo>
                  <a:cubicBezTo>
                    <a:pt x="588647" y="519698"/>
                    <a:pt x="584052" y="529305"/>
                    <a:pt x="590625" y="509587"/>
                  </a:cubicBezTo>
                  <a:cubicBezTo>
                    <a:pt x="584275" y="500062"/>
                    <a:pt x="575195" y="491872"/>
                    <a:pt x="571575" y="481012"/>
                  </a:cubicBezTo>
                  <a:lnTo>
                    <a:pt x="562050" y="452437"/>
                  </a:lnTo>
                  <a:cubicBezTo>
                    <a:pt x="563637" y="447675"/>
                    <a:pt x="566258" y="443139"/>
                    <a:pt x="566812" y="438150"/>
                  </a:cubicBezTo>
                  <a:cubicBezTo>
                    <a:pt x="569205" y="416614"/>
                    <a:pt x="555495" y="367609"/>
                    <a:pt x="585862" y="352425"/>
                  </a:cubicBezTo>
                  <a:cubicBezTo>
                    <a:pt x="593102" y="348805"/>
                    <a:pt x="601737" y="349250"/>
                    <a:pt x="609675" y="347662"/>
                  </a:cubicBezTo>
                  <a:cubicBezTo>
                    <a:pt x="611262" y="333375"/>
                    <a:pt x="609891" y="318438"/>
                    <a:pt x="614437" y="304800"/>
                  </a:cubicBezTo>
                  <a:cubicBezTo>
                    <a:pt x="618057" y="293940"/>
                    <a:pt x="629867" y="287085"/>
                    <a:pt x="633487" y="276225"/>
                  </a:cubicBezTo>
                  <a:cubicBezTo>
                    <a:pt x="640060" y="256507"/>
                    <a:pt x="635465" y="266114"/>
                    <a:pt x="647775" y="247650"/>
                  </a:cubicBezTo>
                  <a:cubicBezTo>
                    <a:pt x="657490" y="199070"/>
                    <a:pt x="657972" y="206765"/>
                    <a:pt x="647775" y="128587"/>
                  </a:cubicBezTo>
                  <a:cubicBezTo>
                    <a:pt x="647035" y="122911"/>
                    <a:pt x="642719" y="117876"/>
                    <a:pt x="638250" y="114300"/>
                  </a:cubicBezTo>
                  <a:cubicBezTo>
                    <a:pt x="634330" y="111164"/>
                    <a:pt x="628725" y="111125"/>
                    <a:pt x="623962" y="109537"/>
                  </a:cubicBezTo>
                  <a:cubicBezTo>
                    <a:pt x="602127" y="76785"/>
                    <a:pt x="615772" y="84582"/>
                    <a:pt x="590625" y="76200"/>
                  </a:cubicBezTo>
                  <a:cubicBezTo>
                    <a:pt x="585862" y="71437"/>
                    <a:pt x="582225" y="65183"/>
                    <a:pt x="576337" y="61912"/>
                  </a:cubicBezTo>
                  <a:cubicBezTo>
                    <a:pt x="567560" y="57036"/>
                    <a:pt x="547762" y="52387"/>
                    <a:pt x="547762" y="52387"/>
                  </a:cubicBezTo>
                  <a:cubicBezTo>
                    <a:pt x="546175" y="47625"/>
                    <a:pt x="546920" y="41236"/>
                    <a:pt x="543000" y="38100"/>
                  </a:cubicBezTo>
                  <a:cubicBezTo>
                    <a:pt x="537889" y="34011"/>
                    <a:pt x="530390" y="34508"/>
                    <a:pt x="523950" y="33337"/>
                  </a:cubicBezTo>
                  <a:cubicBezTo>
                    <a:pt x="512906" y="31329"/>
                    <a:pt x="501725" y="30162"/>
                    <a:pt x="490612" y="28575"/>
                  </a:cubicBezTo>
                  <a:cubicBezTo>
                    <a:pt x="481087" y="25400"/>
                    <a:pt x="470391" y="24619"/>
                    <a:pt x="462037" y="19050"/>
                  </a:cubicBezTo>
                  <a:cubicBezTo>
                    <a:pt x="457275" y="15875"/>
                    <a:pt x="452980" y="11850"/>
                    <a:pt x="447750" y="9525"/>
                  </a:cubicBezTo>
                  <a:cubicBezTo>
                    <a:pt x="438575" y="5447"/>
                    <a:pt x="419175" y="0"/>
                    <a:pt x="419175" y="0"/>
                  </a:cubicBezTo>
                  <a:cubicBezTo>
                    <a:pt x="404887" y="1587"/>
                    <a:pt x="390543" y="2729"/>
                    <a:pt x="376312" y="4762"/>
                  </a:cubicBezTo>
                  <a:cubicBezTo>
                    <a:pt x="368299" y="5907"/>
                    <a:pt x="358224" y="3801"/>
                    <a:pt x="352500" y="9525"/>
                  </a:cubicBezTo>
                  <a:cubicBezTo>
                    <a:pt x="346776" y="15249"/>
                    <a:pt x="349700" y="25484"/>
                    <a:pt x="347737" y="33337"/>
                  </a:cubicBezTo>
                  <a:cubicBezTo>
                    <a:pt x="346519" y="38207"/>
                    <a:pt x="344354" y="42798"/>
                    <a:pt x="342975" y="47625"/>
                  </a:cubicBezTo>
                  <a:cubicBezTo>
                    <a:pt x="341177" y="53919"/>
                    <a:pt x="340093" y="60406"/>
                    <a:pt x="338212" y="66675"/>
                  </a:cubicBezTo>
                  <a:cubicBezTo>
                    <a:pt x="335327" y="76292"/>
                    <a:pt x="331862" y="85725"/>
                    <a:pt x="328687" y="95250"/>
                  </a:cubicBezTo>
                  <a:cubicBezTo>
                    <a:pt x="327100" y="100012"/>
                    <a:pt x="325143" y="104667"/>
                    <a:pt x="323925" y="109537"/>
                  </a:cubicBezTo>
                  <a:cubicBezTo>
                    <a:pt x="322337" y="115887"/>
                    <a:pt x="320960" y="122293"/>
                    <a:pt x="319162" y="128587"/>
                  </a:cubicBezTo>
                  <a:cubicBezTo>
                    <a:pt x="317783" y="133414"/>
                    <a:pt x="318320" y="139739"/>
                    <a:pt x="314400" y="142875"/>
                  </a:cubicBezTo>
                  <a:cubicBezTo>
                    <a:pt x="309289" y="146964"/>
                    <a:pt x="301700" y="146050"/>
                    <a:pt x="295350" y="147637"/>
                  </a:cubicBezTo>
                  <a:cubicBezTo>
                    <a:pt x="290587" y="150812"/>
                    <a:pt x="285109" y="153115"/>
                    <a:pt x="281062" y="157162"/>
                  </a:cubicBezTo>
                  <a:cubicBezTo>
                    <a:pt x="261676" y="176548"/>
                    <a:pt x="280875" y="171731"/>
                    <a:pt x="262012" y="200025"/>
                  </a:cubicBezTo>
                  <a:lnTo>
                    <a:pt x="252487" y="214312"/>
                  </a:lnTo>
                  <a:cubicBezTo>
                    <a:pt x="241375" y="247649"/>
                    <a:pt x="252487" y="239712"/>
                    <a:pt x="228675" y="247650"/>
                  </a:cubicBezTo>
                  <a:cubicBezTo>
                    <a:pt x="222325" y="257175"/>
                    <a:pt x="219150" y="269875"/>
                    <a:pt x="209625" y="276225"/>
                  </a:cubicBezTo>
                  <a:cubicBezTo>
                    <a:pt x="176873" y="298060"/>
                    <a:pt x="191910" y="291655"/>
                    <a:pt x="166762" y="300037"/>
                  </a:cubicBezTo>
                  <a:cubicBezTo>
                    <a:pt x="160412" y="309562"/>
                    <a:pt x="149594" y="317320"/>
                    <a:pt x="147712" y="328612"/>
                  </a:cubicBezTo>
                  <a:cubicBezTo>
                    <a:pt x="146125" y="338137"/>
                    <a:pt x="147741" y="348803"/>
                    <a:pt x="142950" y="357187"/>
                  </a:cubicBezTo>
                  <a:cubicBezTo>
                    <a:pt x="140459" y="361546"/>
                    <a:pt x="133152" y="359705"/>
                    <a:pt x="128662" y="361950"/>
                  </a:cubicBezTo>
                  <a:cubicBezTo>
                    <a:pt x="123543" y="364510"/>
                    <a:pt x="119137" y="368300"/>
                    <a:pt x="114375" y="371475"/>
                  </a:cubicBezTo>
                  <a:cubicBezTo>
                    <a:pt x="112787" y="403225"/>
                    <a:pt x="115560" y="435497"/>
                    <a:pt x="109612" y="466725"/>
                  </a:cubicBezTo>
                  <a:cubicBezTo>
                    <a:pt x="108673" y="471656"/>
                    <a:pt x="99713" y="469049"/>
                    <a:pt x="95325" y="471487"/>
                  </a:cubicBezTo>
                  <a:cubicBezTo>
                    <a:pt x="85318" y="477046"/>
                    <a:pt x="74845" y="482442"/>
                    <a:pt x="66750" y="490537"/>
                  </a:cubicBezTo>
                  <a:cubicBezTo>
                    <a:pt x="61987" y="495300"/>
                    <a:pt x="58066" y="501089"/>
                    <a:pt x="52462" y="504825"/>
                  </a:cubicBezTo>
                  <a:cubicBezTo>
                    <a:pt x="48285" y="507610"/>
                    <a:pt x="42937" y="508000"/>
                    <a:pt x="38175" y="509587"/>
                  </a:cubicBezTo>
                  <a:lnTo>
                    <a:pt x="19125" y="538162"/>
                  </a:lnTo>
                  <a:lnTo>
                    <a:pt x="9600" y="552450"/>
                  </a:lnTo>
                  <a:cubicBezTo>
                    <a:pt x="11187" y="560387"/>
                    <a:pt x="14362" y="568168"/>
                    <a:pt x="14362" y="576262"/>
                  </a:cubicBezTo>
                  <a:cubicBezTo>
                    <a:pt x="14362" y="582245"/>
                    <a:pt x="7084" y="602860"/>
                    <a:pt x="4837" y="609600"/>
                  </a:cubicBezTo>
                  <a:cubicBezTo>
                    <a:pt x="3308" y="620306"/>
                    <a:pt x="-5238" y="644632"/>
                    <a:pt x="4837" y="657225"/>
                  </a:cubicBezTo>
                  <a:cubicBezTo>
                    <a:pt x="8413" y="661695"/>
                    <a:pt x="14005" y="664190"/>
                    <a:pt x="19125" y="666750"/>
                  </a:cubicBezTo>
                  <a:cubicBezTo>
                    <a:pt x="29335" y="671855"/>
                    <a:pt x="47448" y="674102"/>
                    <a:pt x="57225" y="676275"/>
                  </a:cubicBezTo>
                  <a:cubicBezTo>
                    <a:pt x="63615" y="677695"/>
                    <a:pt x="69981" y="679239"/>
                    <a:pt x="76275" y="681037"/>
                  </a:cubicBezTo>
                  <a:cubicBezTo>
                    <a:pt x="94703" y="686302"/>
                    <a:pt x="104056" y="681037"/>
                    <a:pt x="109612" y="681037"/>
                  </a:cubicBez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578735" y="6512984"/>
            <a:ext cx="2615075" cy="307777"/>
          </a:xfrm>
          <a:prstGeom prst="rect">
            <a:avLst/>
          </a:prstGeom>
          <a:noFill/>
        </p:spPr>
        <p:txBody>
          <a:bodyPr wrap="none" rtlCol="0">
            <a:spAutoFit/>
          </a:bodyPr>
          <a:lstStyle/>
          <a:p>
            <a:r>
              <a:rPr lang="en-US" sz="1400" dirty="0"/>
              <a:t>(Mohammed and </a:t>
            </a:r>
            <a:r>
              <a:rPr lang="en-US" sz="1400" dirty="0" err="1"/>
              <a:t>Tarboton</a:t>
            </a:r>
            <a:r>
              <a:rPr lang="en-US" sz="1400" dirty="0"/>
              <a:t> 2008)</a:t>
            </a: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01556" y="184244"/>
            <a:ext cx="3668110" cy="3149265"/>
          </a:xfrm>
          <a:prstGeom prst="rect">
            <a:avLst/>
          </a:prstGeom>
        </p:spPr>
      </p:pic>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74593" y="3415244"/>
            <a:ext cx="3578430" cy="3142794"/>
          </a:xfrm>
          <a:prstGeom prst="rect">
            <a:avLst/>
          </a:prstGeom>
        </p:spPr>
      </p:pic>
      <p:sp>
        <p:nvSpPr>
          <p:cNvPr id="14" name="TextBox 13"/>
          <p:cNvSpPr txBox="1"/>
          <p:nvPr/>
        </p:nvSpPr>
        <p:spPr>
          <a:xfrm rot="16200000">
            <a:off x="-415010" y="1380663"/>
            <a:ext cx="2663806" cy="369332"/>
          </a:xfrm>
          <a:prstGeom prst="rect">
            <a:avLst/>
          </a:prstGeom>
          <a:noFill/>
        </p:spPr>
        <p:txBody>
          <a:bodyPr wrap="none" rtlCol="0">
            <a:spAutoFit/>
          </a:bodyPr>
          <a:lstStyle/>
          <a:p>
            <a:r>
              <a:rPr lang="en-US" dirty="0"/>
              <a:t>Annual mean Q/A  (m yr</a:t>
            </a:r>
            <a:r>
              <a:rPr lang="en-US" baseline="30000" dirty="0"/>
              <a:t>-1</a:t>
            </a:r>
            <a:r>
              <a:rPr lang="en-US" dirty="0"/>
              <a:t>)</a:t>
            </a:r>
          </a:p>
        </p:txBody>
      </p:sp>
      <p:sp>
        <p:nvSpPr>
          <p:cNvPr id="21" name="TextBox 20"/>
          <p:cNvSpPr txBox="1"/>
          <p:nvPr/>
        </p:nvSpPr>
        <p:spPr>
          <a:xfrm rot="16200000">
            <a:off x="-421422" y="4599842"/>
            <a:ext cx="2676630" cy="369332"/>
          </a:xfrm>
          <a:prstGeom prst="rect">
            <a:avLst/>
          </a:prstGeom>
          <a:noFill/>
        </p:spPr>
        <p:txBody>
          <a:bodyPr wrap="none" rtlCol="0">
            <a:spAutoFit/>
          </a:bodyPr>
          <a:lstStyle/>
          <a:p>
            <a:r>
              <a:rPr lang="en-US" dirty="0"/>
              <a:t>Annual Mean Q/A  (m yr</a:t>
            </a:r>
            <a:r>
              <a:rPr lang="en-US" baseline="30000" dirty="0"/>
              <a:t>-1</a:t>
            </a:r>
            <a:r>
              <a:rPr lang="en-US" dirty="0"/>
              <a:t>)</a:t>
            </a:r>
          </a:p>
        </p:txBody>
      </p:sp>
      <p:sp>
        <p:nvSpPr>
          <p:cNvPr id="15" name="Rectangle 14"/>
          <p:cNvSpPr/>
          <p:nvPr/>
        </p:nvSpPr>
        <p:spPr>
          <a:xfrm>
            <a:off x="732223" y="233425"/>
            <a:ext cx="369332" cy="60168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016982" y="733425"/>
            <a:ext cx="1877437" cy="369332"/>
          </a:xfrm>
          <a:prstGeom prst="rect">
            <a:avLst/>
          </a:prstGeom>
          <a:noFill/>
        </p:spPr>
        <p:txBody>
          <a:bodyPr wrap="none" rtlCol="0">
            <a:spAutoFit/>
          </a:bodyPr>
          <a:lstStyle/>
          <a:p>
            <a:r>
              <a:rPr lang="en-US" dirty="0"/>
              <a:t>Much higher yield</a:t>
            </a:r>
          </a:p>
        </p:txBody>
      </p:sp>
      <p:sp>
        <p:nvSpPr>
          <p:cNvPr id="22" name="TextBox 21"/>
          <p:cNvSpPr txBox="1"/>
          <p:nvPr/>
        </p:nvSpPr>
        <p:spPr>
          <a:xfrm>
            <a:off x="5004281" y="3611046"/>
            <a:ext cx="1808765" cy="369332"/>
          </a:xfrm>
          <a:prstGeom prst="rect">
            <a:avLst/>
          </a:prstGeom>
          <a:noFill/>
        </p:spPr>
        <p:txBody>
          <a:bodyPr wrap="none" rtlCol="0">
            <a:spAutoFit/>
          </a:bodyPr>
          <a:lstStyle/>
          <a:p>
            <a:r>
              <a:rPr lang="en-US" dirty="0"/>
              <a:t>Much lower yield</a:t>
            </a:r>
          </a:p>
        </p:txBody>
      </p:sp>
      <p:sp>
        <p:nvSpPr>
          <p:cNvPr id="17" name="TextBox 16"/>
          <p:cNvSpPr txBox="1"/>
          <p:nvPr/>
        </p:nvSpPr>
        <p:spPr>
          <a:xfrm>
            <a:off x="5032371" y="364092"/>
            <a:ext cx="1892890" cy="369332"/>
          </a:xfrm>
          <a:prstGeom prst="rect">
            <a:avLst/>
          </a:prstGeom>
          <a:noFill/>
        </p:spPr>
        <p:txBody>
          <a:bodyPr wrap="none" rtlCol="0">
            <a:spAutoFit/>
          </a:bodyPr>
          <a:lstStyle/>
          <a:p>
            <a:r>
              <a:rPr lang="en-US" b="1" dirty="0"/>
              <a:t>South Fork Ogden</a:t>
            </a:r>
          </a:p>
        </p:txBody>
      </p:sp>
      <p:sp>
        <p:nvSpPr>
          <p:cNvPr id="23" name="TextBox 22"/>
          <p:cNvSpPr txBox="1"/>
          <p:nvPr/>
        </p:nvSpPr>
        <p:spPr>
          <a:xfrm>
            <a:off x="5001529" y="3261527"/>
            <a:ext cx="1797928" cy="369332"/>
          </a:xfrm>
          <a:prstGeom prst="rect">
            <a:avLst/>
          </a:prstGeom>
          <a:noFill/>
        </p:spPr>
        <p:txBody>
          <a:bodyPr wrap="none" rtlCol="0">
            <a:spAutoFit/>
          </a:bodyPr>
          <a:lstStyle/>
          <a:p>
            <a:r>
              <a:rPr lang="en-US" b="1" dirty="0"/>
              <a:t>Mammoth Creek</a:t>
            </a:r>
          </a:p>
        </p:txBody>
      </p:sp>
      <p:sp>
        <p:nvSpPr>
          <p:cNvPr id="24" name="Rectangle 23"/>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35</a:t>
            </a:r>
          </a:p>
        </p:txBody>
      </p:sp>
    </p:spTree>
    <p:extLst>
      <p:ext uri="{BB962C8B-B14F-4D97-AF65-F5344CB8AC3E}">
        <p14:creationId xmlns:p14="http://schemas.microsoft.com/office/powerpoint/2010/main" val="148908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2.08333E-7 4.81481E-6 L 0.0306 0.00046 " pathEditMode="relative" rAng="0" ptsTypes="AA">
                                      <p:cBhvr>
                                        <p:cTn id="11" dur="2000" fill="hold"/>
                                        <p:tgtEl>
                                          <p:spTgt spid="15"/>
                                        </p:tgtEl>
                                        <p:attrNameLst>
                                          <p:attrName>ppt_x</p:attrName>
                                          <p:attrName>ppt_y</p:attrName>
                                        </p:attrNameLst>
                                      </p:cBhvr>
                                      <p:rCtr x="1523" y="23"/>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9583" t="30000" r="64063" b="13703"/>
          <a:stretch/>
        </p:blipFill>
        <p:spPr>
          <a:xfrm>
            <a:off x="1063983" y="3265488"/>
            <a:ext cx="3220846" cy="3118271"/>
          </a:xfrm>
          <a:prstGeom prst="rect">
            <a:avLst/>
          </a:prstGeom>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28021" y="-91169"/>
            <a:ext cx="5916562" cy="6949169"/>
          </a:xfrm>
          <a:prstGeom prst="rect">
            <a:avLst/>
          </a:prstGeom>
        </p:spPr>
      </p:pic>
      <p:grpSp>
        <p:nvGrpSpPr>
          <p:cNvPr id="10" name="Group 9"/>
          <p:cNvGrpSpPr/>
          <p:nvPr/>
        </p:nvGrpSpPr>
        <p:grpSpPr>
          <a:xfrm>
            <a:off x="9034561" y="733425"/>
            <a:ext cx="320797" cy="300038"/>
            <a:chOff x="8432678" y="733425"/>
            <a:chExt cx="320797" cy="300038"/>
          </a:xfrm>
        </p:grpSpPr>
        <p:sp>
          <p:nvSpPr>
            <p:cNvPr id="7" name="Freeform 6"/>
            <p:cNvSpPr/>
            <p:nvPr/>
          </p:nvSpPr>
          <p:spPr>
            <a:xfrm>
              <a:off x="8432678" y="733425"/>
              <a:ext cx="320797" cy="300038"/>
            </a:xfrm>
            <a:custGeom>
              <a:avLst/>
              <a:gdLst>
                <a:gd name="connsiteX0" fmla="*/ 15997 w 320797"/>
                <a:gd name="connsiteY0" fmla="*/ 223838 h 300038"/>
                <a:gd name="connsiteX1" fmla="*/ 15997 w 320797"/>
                <a:gd name="connsiteY1" fmla="*/ 223838 h 300038"/>
                <a:gd name="connsiteX2" fmla="*/ 6472 w 320797"/>
                <a:gd name="connsiteY2" fmla="*/ 128588 h 300038"/>
                <a:gd name="connsiteX3" fmla="*/ 15997 w 320797"/>
                <a:gd name="connsiteY3" fmla="*/ 114300 h 300038"/>
                <a:gd name="connsiteX4" fmla="*/ 25522 w 320797"/>
                <a:gd name="connsiteY4" fmla="*/ 85725 h 300038"/>
                <a:gd name="connsiteX5" fmla="*/ 30285 w 320797"/>
                <a:gd name="connsiteY5" fmla="*/ 9525 h 300038"/>
                <a:gd name="connsiteX6" fmla="*/ 44572 w 320797"/>
                <a:gd name="connsiteY6" fmla="*/ 0 h 300038"/>
                <a:gd name="connsiteX7" fmla="*/ 173160 w 320797"/>
                <a:gd name="connsiteY7" fmla="*/ 4763 h 300038"/>
                <a:gd name="connsiteX8" fmla="*/ 230310 w 320797"/>
                <a:gd name="connsiteY8" fmla="*/ 9525 h 300038"/>
                <a:gd name="connsiteX9" fmla="*/ 239835 w 320797"/>
                <a:gd name="connsiteY9" fmla="*/ 23813 h 300038"/>
                <a:gd name="connsiteX10" fmla="*/ 268410 w 320797"/>
                <a:gd name="connsiteY10" fmla="*/ 42863 h 300038"/>
                <a:gd name="connsiteX11" fmla="*/ 277935 w 320797"/>
                <a:gd name="connsiteY11" fmla="*/ 57150 h 300038"/>
                <a:gd name="connsiteX12" fmla="*/ 287460 w 320797"/>
                <a:gd name="connsiteY12" fmla="*/ 85725 h 300038"/>
                <a:gd name="connsiteX13" fmla="*/ 316035 w 320797"/>
                <a:gd name="connsiteY13" fmla="*/ 100013 h 300038"/>
                <a:gd name="connsiteX14" fmla="*/ 320797 w 320797"/>
                <a:gd name="connsiteY14" fmla="*/ 114300 h 300038"/>
                <a:gd name="connsiteX15" fmla="*/ 311272 w 320797"/>
                <a:gd name="connsiteY15" fmla="*/ 176213 h 300038"/>
                <a:gd name="connsiteX16" fmla="*/ 301747 w 320797"/>
                <a:gd name="connsiteY16" fmla="*/ 190500 h 300038"/>
                <a:gd name="connsiteX17" fmla="*/ 282697 w 320797"/>
                <a:gd name="connsiteY17" fmla="*/ 247650 h 300038"/>
                <a:gd name="connsiteX18" fmla="*/ 268410 w 320797"/>
                <a:gd name="connsiteY18" fmla="*/ 276225 h 300038"/>
                <a:gd name="connsiteX19" fmla="*/ 239835 w 320797"/>
                <a:gd name="connsiteY19" fmla="*/ 285750 h 300038"/>
                <a:gd name="connsiteX20" fmla="*/ 216022 w 320797"/>
                <a:gd name="connsiteY20" fmla="*/ 290513 h 300038"/>
                <a:gd name="connsiteX21" fmla="*/ 196972 w 320797"/>
                <a:gd name="connsiteY21" fmla="*/ 295275 h 300038"/>
                <a:gd name="connsiteX22" fmla="*/ 111247 w 320797"/>
                <a:gd name="connsiteY22" fmla="*/ 300038 h 300038"/>
                <a:gd name="connsiteX23" fmla="*/ 63622 w 320797"/>
                <a:gd name="connsiteY23" fmla="*/ 295275 h 300038"/>
                <a:gd name="connsiteX24" fmla="*/ 44572 w 320797"/>
                <a:gd name="connsiteY24" fmla="*/ 285750 h 300038"/>
                <a:gd name="connsiteX25" fmla="*/ 30285 w 320797"/>
                <a:gd name="connsiteY25" fmla="*/ 280988 h 300038"/>
                <a:gd name="connsiteX26" fmla="*/ 20760 w 320797"/>
                <a:gd name="connsiteY26" fmla="*/ 266700 h 300038"/>
                <a:gd name="connsiteX27" fmla="*/ 15997 w 320797"/>
                <a:gd name="connsiteY27" fmla="*/ 223838 h 30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797" h="300038">
                  <a:moveTo>
                    <a:pt x="15997" y="223838"/>
                  </a:moveTo>
                  <a:lnTo>
                    <a:pt x="15997" y="223838"/>
                  </a:lnTo>
                  <a:cubicBezTo>
                    <a:pt x="-1187" y="178013"/>
                    <a:pt x="-4793" y="184916"/>
                    <a:pt x="6472" y="128588"/>
                  </a:cubicBezTo>
                  <a:cubicBezTo>
                    <a:pt x="7595" y="122975"/>
                    <a:pt x="13672" y="119531"/>
                    <a:pt x="15997" y="114300"/>
                  </a:cubicBezTo>
                  <a:cubicBezTo>
                    <a:pt x="20075" y="105125"/>
                    <a:pt x="25522" y="85725"/>
                    <a:pt x="25522" y="85725"/>
                  </a:cubicBezTo>
                  <a:cubicBezTo>
                    <a:pt x="27110" y="60325"/>
                    <a:pt x="24764" y="34369"/>
                    <a:pt x="30285" y="9525"/>
                  </a:cubicBezTo>
                  <a:cubicBezTo>
                    <a:pt x="31527" y="3938"/>
                    <a:pt x="38852" y="191"/>
                    <a:pt x="44572" y="0"/>
                  </a:cubicBezTo>
                  <a:lnTo>
                    <a:pt x="173160" y="4763"/>
                  </a:lnTo>
                  <a:cubicBezTo>
                    <a:pt x="192210" y="6350"/>
                    <a:pt x="211929" y="4273"/>
                    <a:pt x="230310" y="9525"/>
                  </a:cubicBezTo>
                  <a:cubicBezTo>
                    <a:pt x="235814" y="11097"/>
                    <a:pt x="235527" y="20044"/>
                    <a:pt x="239835" y="23813"/>
                  </a:cubicBezTo>
                  <a:cubicBezTo>
                    <a:pt x="248450" y="31351"/>
                    <a:pt x="268410" y="42863"/>
                    <a:pt x="268410" y="42863"/>
                  </a:cubicBezTo>
                  <a:cubicBezTo>
                    <a:pt x="271585" y="47625"/>
                    <a:pt x="275610" y="51920"/>
                    <a:pt x="277935" y="57150"/>
                  </a:cubicBezTo>
                  <a:cubicBezTo>
                    <a:pt x="282013" y="66325"/>
                    <a:pt x="279106" y="80156"/>
                    <a:pt x="287460" y="85725"/>
                  </a:cubicBezTo>
                  <a:cubicBezTo>
                    <a:pt x="305924" y="98035"/>
                    <a:pt x="296317" y="93440"/>
                    <a:pt x="316035" y="100013"/>
                  </a:cubicBezTo>
                  <a:cubicBezTo>
                    <a:pt x="317622" y="104775"/>
                    <a:pt x="320797" y="109280"/>
                    <a:pt x="320797" y="114300"/>
                  </a:cubicBezTo>
                  <a:cubicBezTo>
                    <a:pt x="320797" y="125232"/>
                    <a:pt x="319425" y="159908"/>
                    <a:pt x="311272" y="176213"/>
                  </a:cubicBezTo>
                  <a:cubicBezTo>
                    <a:pt x="308712" y="181332"/>
                    <a:pt x="304922" y="185738"/>
                    <a:pt x="301747" y="190500"/>
                  </a:cubicBezTo>
                  <a:lnTo>
                    <a:pt x="282697" y="247650"/>
                  </a:lnTo>
                  <a:cubicBezTo>
                    <a:pt x="280102" y="255436"/>
                    <a:pt x="276186" y="271365"/>
                    <a:pt x="268410" y="276225"/>
                  </a:cubicBezTo>
                  <a:cubicBezTo>
                    <a:pt x="259896" y="281546"/>
                    <a:pt x="249680" y="283781"/>
                    <a:pt x="239835" y="285750"/>
                  </a:cubicBezTo>
                  <a:cubicBezTo>
                    <a:pt x="231897" y="287338"/>
                    <a:pt x="223924" y="288757"/>
                    <a:pt x="216022" y="290513"/>
                  </a:cubicBezTo>
                  <a:cubicBezTo>
                    <a:pt x="209632" y="291933"/>
                    <a:pt x="203491" y="294682"/>
                    <a:pt x="196972" y="295275"/>
                  </a:cubicBezTo>
                  <a:cubicBezTo>
                    <a:pt x="168470" y="297866"/>
                    <a:pt x="139822" y="298450"/>
                    <a:pt x="111247" y="300038"/>
                  </a:cubicBezTo>
                  <a:cubicBezTo>
                    <a:pt x="95372" y="298450"/>
                    <a:pt x="79222" y="298618"/>
                    <a:pt x="63622" y="295275"/>
                  </a:cubicBezTo>
                  <a:cubicBezTo>
                    <a:pt x="56680" y="293787"/>
                    <a:pt x="51098" y="288547"/>
                    <a:pt x="44572" y="285750"/>
                  </a:cubicBezTo>
                  <a:cubicBezTo>
                    <a:pt x="39958" y="283773"/>
                    <a:pt x="35047" y="282575"/>
                    <a:pt x="30285" y="280988"/>
                  </a:cubicBezTo>
                  <a:cubicBezTo>
                    <a:pt x="27110" y="276225"/>
                    <a:pt x="24807" y="270747"/>
                    <a:pt x="20760" y="266700"/>
                  </a:cubicBezTo>
                  <a:cubicBezTo>
                    <a:pt x="3830" y="249770"/>
                    <a:pt x="16791" y="230982"/>
                    <a:pt x="15997" y="223838"/>
                  </a:cubicBezTo>
                  <a:close/>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8432678" y="733425"/>
              <a:ext cx="320797" cy="300038"/>
            </a:xfrm>
            <a:custGeom>
              <a:avLst/>
              <a:gdLst>
                <a:gd name="connsiteX0" fmla="*/ 15997 w 320797"/>
                <a:gd name="connsiteY0" fmla="*/ 223838 h 300038"/>
                <a:gd name="connsiteX1" fmla="*/ 15997 w 320797"/>
                <a:gd name="connsiteY1" fmla="*/ 223838 h 300038"/>
                <a:gd name="connsiteX2" fmla="*/ 6472 w 320797"/>
                <a:gd name="connsiteY2" fmla="*/ 128588 h 300038"/>
                <a:gd name="connsiteX3" fmla="*/ 15997 w 320797"/>
                <a:gd name="connsiteY3" fmla="*/ 114300 h 300038"/>
                <a:gd name="connsiteX4" fmla="*/ 25522 w 320797"/>
                <a:gd name="connsiteY4" fmla="*/ 85725 h 300038"/>
                <a:gd name="connsiteX5" fmla="*/ 30285 w 320797"/>
                <a:gd name="connsiteY5" fmla="*/ 9525 h 300038"/>
                <a:gd name="connsiteX6" fmla="*/ 44572 w 320797"/>
                <a:gd name="connsiteY6" fmla="*/ 0 h 300038"/>
                <a:gd name="connsiteX7" fmla="*/ 173160 w 320797"/>
                <a:gd name="connsiteY7" fmla="*/ 4763 h 300038"/>
                <a:gd name="connsiteX8" fmla="*/ 230310 w 320797"/>
                <a:gd name="connsiteY8" fmla="*/ 9525 h 300038"/>
                <a:gd name="connsiteX9" fmla="*/ 239835 w 320797"/>
                <a:gd name="connsiteY9" fmla="*/ 23813 h 300038"/>
                <a:gd name="connsiteX10" fmla="*/ 268410 w 320797"/>
                <a:gd name="connsiteY10" fmla="*/ 42863 h 300038"/>
                <a:gd name="connsiteX11" fmla="*/ 277935 w 320797"/>
                <a:gd name="connsiteY11" fmla="*/ 57150 h 300038"/>
                <a:gd name="connsiteX12" fmla="*/ 287460 w 320797"/>
                <a:gd name="connsiteY12" fmla="*/ 85725 h 300038"/>
                <a:gd name="connsiteX13" fmla="*/ 316035 w 320797"/>
                <a:gd name="connsiteY13" fmla="*/ 100013 h 300038"/>
                <a:gd name="connsiteX14" fmla="*/ 320797 w 320797"/>
                <a:gd name="connsiteY14" fmla="*/ 114300 h 300038"/>
                <a:gd name="connsiteX15" fmla="*/ 311272 w 320797"/>
                <a:gd name="connsiteY15" fmla="*/ 176213 h 300038"/>
                <a:gd name="connsiteX16" fmla="*/ 301747 w 320797"/>
                <a:gd name="connsiteY16" fmla="*/ 190500 h 300038"/>
                <a:gd name="connsiteX17" fmla="*/ 282697 w 320797"/>
                <a:gd name="connsiteY17" fmla="*/ 247650 h 300038"/>
                <a:gd name="connsiteX18" fmla="*/ 268410 w 320797"/>
                <a:gd name="connsiteY18" fmla="*/ 276225 h 300038"/>
                <a:gd name="connsiteX19" fmla="*/ 239835 w 320797"/>
                <a:gd name="connsiteY19" fmla="*/ 285750 h 300038"/>
                <a:gd name="connsiteX20" fmla="*/ 216022 w 320797"/>
                <a:gd name="connsiteY20" fmla="*/ 290513 h 300038"/>
                <a:gd name="connsiteX21" fmla="*/ 196972 w 320797"/>
                <a:gd name="connsiteY21" fmla="*/ 295275 h 300038"/>
                <a:gd name="connsiteX22" fmla="*/ 111247 w 320797"/>
                <a:gd name="connsiteY22" fmla="*/ 300038 h 300038"/>
                <a:gd name="connsiteX23" fmla="*/ 63622 w 320797"/>
                <a:gd name="connsiteY23" fmla="*/ 295275 h 300038"/>
                <a:gd name="connsiteX24" fmla="*/ 44572 w 320797"/>
                <a:gd name="connsiteY24" fmla="*/ 285750 h 300038"/>
                <a:gd name="connsiteX25" fmla="*/ 30285 w 320797"/>
                <a:gd name="connsiteY25" fmla="*/ 280988 h 300038"/>
                <a:gd name="connsiteX26" fmla="*/ 20760 w 320797"/>
                <a:gd name="connsiteY26" fmla="*/ 266700 h 300038"/>
                <a:gd name="connsiteX27" fmla="*/ 15997 w 320797"/>
                <a:gd name="connsiteY27" fmla="*/ 223838 h 30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797" h="300038">
                  <a:moveTo>
                    <a:pt x="15997" y="223838"/>
                  </a:moveTo>
                  <a:lnTo>
                    <a:pt x="15997" y="223838"/>
                  </a:lnTo>
                  <a:cubicBezTo>
                    <a:pt x="-1187" y="178013"/>
                    <a:pt x="-4793" y="184916"/>
                    <a:pt x="6472" y="128588"/>
                  </a:cubicBezTo>
                  <a:cubicBezTo>
                    <a:pt x="7595" y="122975"/>
                    <a:pt x="13672" y="119531"/>
                    <a:pt x="15997" y="114300"/>
                  </a:cubicBezTo>
                  <a:cubicBezTo>
                    <a:pt x="20075" y="105125"/>
                    <a:pt x="25522" y="85725"/>
                    <a:pt x="25522" y="85725"/>
                  </a:cubicBezTo>
                  <a:cubicBezTo>
                    <a:pt x="27110" y="60325"/>
                    <a:pt x="24764" y="34369"/>
                    <a:pt x="30285" y="9525"/>
                  </a:cubicBezTo>
                  <a:cubicBezTo>
                    <a:pt x="31527" y="3938"/>
                    <a:pt x="38852" y="191"/>
                    <a:pt x="44572" y="0"/>
                  </a:cubicBezTo>
                  <a:lnTo>
                    <a:pt x="173160" y="4763"/>
                  </a:lnTo>
                  <a:cubicBezTo>
                    <a:pt x="192210" y="6350"/>
                    <a:pt x="211929" y="4273"/>
                    <a:pt x="230310" y="9525"/>
                  </a:cubicBezTo>
                  <a:cubicBezTo>
                    <a:pt x="235814" y="11097"/>
                    <a:pt x="235527" y="20044"/>
                    <a:pt x="239835" y="23813"/>
                  </a:cubicBezTo>
                  <a:cubicBezTo>
                    <a:pt x="248450" y="31351"/>
                    <a:pt x="268410" y="42863"/>
                    <a:pt x="268410" y="42863"/>
                  </a:cubicBezTo>
                  <a:cubicBezTo>
                    <a:pt x="271585" y="47625"/>
                    <a:pt x="275610" y="51920"/>
                    <a:pt x="277935" y="57150"/>
                  </a:cubicBezTo>
                  <a:cubicBezTo>
                    <a:pt x="282013" y="66325"/>
                    <a:pt x="279106" y="80156"/>
                    <a:pt x="287460" y="85725"/>
                  </a:cubicBezTo>
                  <a:cubicBezTo>
                    <a:pt x="305924" y="98035"/>
                    <a:pt x="296317" y="93440"/>
                    <a:pt x="316035" y="100013"/>
                  </a:cubicBezTo>
                  <a:cubicBezTo>
                    <a:pt x="317622" y="104775"/>
                    <a:pt x="320797" y="109280"/>
                    <a:pt x="320797" y="114300"/>
                  </a:cubicBezTo>
                  <a:cubicBezTo>
                    <a:pt x="320797" y="125232"/>
                    <a:pt x="319425" y="159908"/>
                    <a:pt x="311272" y="176213"/>
                  </a:cubicBezTo>
                  <a:cubicBezTo>
                    <a:pt x="308712" y="181332"/>
                    <a:pt x="304922" y="185738"/>
                    <a:pt x="301747" y="190500"/>
                  </a:cubicBezTo>
                  <a:lnTo>
                    <a:pt x="282697" y="247650"/>
                  </a:lnTo>
                  <a:cubicBezTo>
                    <a:pt x="280102" y="255436"/>
                    <a:pt x="276186" y="271365"/>
                    <a:pt x="268410" y="276225"/>
                  </a:cubicBezTo>
                  <a:cubicBezTo>
                    <a:pt x="259896" y="281546"/>
                    <a:pt x="249680" y="283781"/>
                    <a:pt x="239835" y="285750"/>
                  </a:cubicBezTo>
                  <a:cubicBezTo>
                    <a:pt x="231897" y="287338"/>
                    <a:pt x="223924" y="288757"/>
                    <a:pt x="216022" y="290513"/>
                  </a:cubicBezTo>
                  <a:cubicBezTo>
                    <a:pt x="209632" y="291933"/>
                    <a:pt x="203491" y="294682"/>
                    <a:pt x="196972" y="295275"/>
                  </a:cubicBezTo>
                  <a:cubicBezTo>
                    <a:pt x="168470" y="297866"/>
                    <a:pt x="139822" y="298450"/>
                    <a:pt x="111247" y="300038"/>
                  </a:cubicBezTo>
                  <a:cubicBezTo>
                    <a:pt x="95372" y="298450"/>
                    <a:pt x="79222" y="298618"/>
                    <a:pt x="63622" y="295275"/>
                  </a:cubicBezTo>
                  <a:cubicBezTo>
                    <a:pt x="56680" y="293787"/>
                    <a:pt x="51098" y="288547"/>
                    <a:pt x="44572" y="285750"/>
                  </a:cubicBezTo>
                  <a:cubicBezTo>
                    <a:pt x="39958" y="283773"/>
                    <a:pt x="35047" y="282575"/>
                    <a:pt x="30285" y="280988"/>
                  </a:cubicBezTo>
                  <a:cubicBezTo>
                    <a:pt x="27110" y="276225"/>
                    <a:pt x="24807" y="270747"/>
                    <a:pt x="20760" y="266700"/>
                  </a:cubicBezTo>
                  <a:cubicBezTo>
                    <a:pt x="3830" y="249770"/>
                    <a:pt x="16791" y="230982"/>
                    <a:pt x="15997" y="223838"/>
                  </a:cubicBezTo>
                  <a:close/>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8135131" y="3786188"/>
            <a:ext cx="655243" cy="791234"/>
            <a:chOff x="7548488" y="3786188"/>
            <a:chExt cx="655243" cy="791234"/>
          </a:xfrm>
        </p:grpSpPr>
        <p:sp>
          <p:nvSpPr>
            <p:cNvPr id="11" name="Freeform 10"/>
            <p:cNvSpPr/>
            <p:nvPr/>
          </p:nvSpPr>
          <p:spPr>
            <a:xfrm>
              <a:off x="7548488" y="3786188"/>
              <a:ext cx="655243" cy="791234"/>
            </a:xfrm>
            <a:custGeom>
              <a:avLst/>
              <a:gdLst>
                <a:gd name="connsiteX0" fmla="*/ 109612 w 655243"/>
                <a:gd name="connsiteY0" fmla="*/ 681037 h 791234"/>
                <a:gd name="connsiteX1" fmla="*/ 109612 w 655243"/>
                <a:gd name="connsiteY1" fmla="*/ 681037 h 791234"/>
                <a:gd name="connsiteX2" fmla="*/ 147712 w 655243"/>
                <a:gd name="connsiteY2" fmla="*/ 695325 h 791234"/>
                <a:gd name="connsiteX3" fmla="*/ 185812 w 655243"/>
                <a:gd name="connsiteY3" fmla="*/ 700087 h 791234"/>
                <a:gd name="connsiteX4" fmla="*/ 214387 w 655243"/>
                <a:gd name="connsiteY4" fmla="*/ 719137 h 791234"/>
                <a:gd name="connsiteX5" fmla="*/ 247725 w 655243"/>
                <a:gd name="connsiteY5" fmla="*/ 728662 h 791234"/>
                <a:gd name="connsiteX6" fmla="*/ 314400 w 655243"/>
                <a:gd name="connsiteY6" fmla="*/ 733425 h 791234"/>
                <a:gd name="connsiteX7" fmla="*/ 323925 w 655243"/>
                <a:gd name="connsiteY7" fmla="*/ 747712 h 791234"/>
                <a:gd name="connsiteX8" fmla="*/ 352500 w 655243"/>
                <a:gd name="connsiteY8" fmla="*/ 757237 h 791234"/>
                <a:gd name="connsiteX9" fmla="*/ 371550 w 655243"/>
                <a:gd name="connsiteY9" fmla="*/ 781050 h 791234"/>
                <a:gd name="connsiteX10" fmla="*/ 400125 w 655243"/>
                <a:gd name="connsiteY10" fmla="*/ 790575 h 791234"/>
                <a:gd name="connsiteX11" fmla="*/ 481087 w 655243"/>
                <a:gd name="connsiteY11" fmla="*/ 776287 h 791234"/>
                <a:gd name="connsiteX12" fmla="*/ 485850 w 655243"/>
                <a:gd name="connsiteY12" fmla="*/ 762000 h 791234"/>
                <a:gd name="connsiteX13" fmla="*/ 495375 w 655243"/>
                <a:gd name="connsiteY13" fmla="*/ 719137 h 791234"/>
                <a:gd name="connsiteX14" fmla="*/ 528712 w 655243"/>
                <a:gd name="connsiteY14" fmla="*/ 676275 h 791234"/>
                <a:gd name="connsiteX15" fmla="*/ 552525 w 655243"/>
                <a:gd name="connsiteY15" fmla="*/ 657225 h 791234"/>
                <a:gd name="connsiteX16" fmla="*/ 557287 w 655243"/>
                <a:gd name="connsiteY16" fmla="*/ 600075 h 791234"/>
                <a:gd name="connsiteX17" fmla="*/ 562050 w 655243"/>
                <a:gd name="connsiteY17" fmla="*/ 585787 h 791234"/>
                <a:gd name="connsiteX18" fmla="*/ 576337 w 655243"/>
                <a:gd name="connsiteY18" fmla="*/ 538162 h 791234"/>
                <a:gd name="connsiteX19" fmla="*/ 590625 w 655243"/>
                <a:gd name="connsiteY19" fmla="*/ 509587 h 791234"/>
                <a:gd name="connsiteX20" fmla="*/ 571575 w 655243"/>
                <a:gd name="connsiteY20" fmla="*/ 481012 h 791234"/>
                <a:gd name="connsiteX21" fmla="*/ 562050 w 655243"/>
                <a:gd name="connsiteY21" fmla="*/ 452437 h 791234"/>
                <a:gd name="connsiteX22" fmla="*/ 566812 w 655243"/>
                <a:gd name="connsiteY22" fmla="*/ 438150 h 791234"/>
                <a:gd name="connsiteX23" fmla="*/ 585862 w 655243"/>
                <a:gd name="connsiteY23" fmla="*/ 352425 h 791234"/>
                <a:gd name="connsiteX24" fmla="*/ 609675 w 655243"/>
                <a:gd name="connsiteY24" fmla="*/ 347662 h 791234"/>
                <a:gd name="connsiteX25" fmla="*/ 614437 w 655243"/>
                <a:gd name="connsiteY25" fmla="*/ 304800 h 791234"/>
                <a:gd name="connsiteX26" fmla="*/ 633487 w 655243"/>
                <a:gd name="connsiteY26" fmla="*/ 276225 h 791234"/>
                <a:gd name="connsiteX27" fmla="*/ 647775 w 655243"/>
                <a:gd name="connsiteY27" fmla="*/ 247650 h 791234"/>
                <a:gd name="connsiteX28" fmla="*/ 647775 w 655243"/>
                <a:gd name="connsiteY28" fmla="*/ 128587 h 791234"/>
                <a:gd name="connsiteX29" fmla="*/ 638250 w 655243"/>
                <a:gd name="connsiteY29" fmla="*/ 114300 h 791234"/>
                <a:gd name="connsiteX30" fmla="*/ 623962 w 655243"/>
                <a:gd name="connsiteY30" fmla="*/ 109537 h 791234"/>
                <a:gd name="connsiteX31" fmla="*/ 590625 w 655243"/>
                <a:gd name="connsiteY31" fmla="*/ 76200 h 791234"/>
                <a:gd name="connsiteX32" fmla="*/ 576337 w 655243"/>
                <a:gd name="connsiteY32" fmla="*/ 61912 h 791234"/>
                <a:gd name="connsiteX33" fmla="*/ 547762 w 655243"/>
                <a:gd name="connsiteY33" fmla="*/ 52387 h 791234"/>
                <a:gd name="connsiteX34" fmla="*/ 543000 w 655243"/>
                <a:gd name="connsiteY34" fmla="*/ 38100 h 791234"/>
                <a:gd name="connsiteX35" fmla="*/ 523950 w 655243"/>
                <a:gd name="connsiteY35" fmla="*/ 33337 h 791234"/>
                <a:gd name="connsiteX36" fmla="*/ 490612 w 655243"/>
                <a:gd name="connsiteY36" fmla="*/ 28575 h 791234"/>
                <a:gd name="connsiteX37" fmla="*/ 462037 w 655243"/>
                <a:gd name="connsiteY37" fmla="*/ 19050 h 791234"/>
                <a:gd name="connsiteX38" fmla="*/ 447750 w 655243"/>
                <a:gd name="connsiteY38" fmla="*/ 9525 h 791234"/>
                <a:gd name="connsiteX39" fmla="*/ 419175 w 655243"/>
                <a:gd name="connsiteY39" fmla="*/ 0 h 791234"/>
                <a:gd name="connsiteX40" fmla="*/ 376312 w 655243"/>
                <a:gd name="connsiteY40" fmla="*/ 4762 h 791234"/>
                <a:gd name="connsiteX41" fmla="*/ 352500 w 655243"/>
                <a:gd name="connsiteY41" fmla="*/ 9525 h 791234"/>
                <a:gd name="connsiteX42" fmla="*/ 347737 w 655243"/>
                <a:gd name="connsiteY42" fmla="*/ 33337 h 791234"/>
                <a:gd name="connsiteX43" fmla="*/ 342975 w 655243"/>
                <a:gd name="connsiteY43" fmla="*/ 47625 h 791234"/>
                <a:gd name="connsiteX44" fmla="*/ 338212 w 655243"/>
                <a:gd name="connsiteY44" fmla="*/ 66675 h 791234"/>
                <a:gd name="connsiteX45" fmla="*/ 328687 w 655243"/>
                <a:gd name="connsiteY45" fmla="*/ 95250 h 791234"/>
                <a:gd name="connsiteX46" fmla="*/ 323925 w 655243"/>
                <a:gd name="connsiteY46" fmla="*/ 109537 h 791234"/>
                <a:gd name="connsiteX47" fmla="*/ 319162 w 655243"/>
                <a:gd name="connsiteY47" fmla="*/ 128587 h 791234"/>
                <a:gd name="connsiteX48" fmla="*/ 314400 w 655243"/>
                <a:gd name="connsiteY48" fmla="*/ 142875 h 791234"/>
                <a:gd name="connsiteX49" fmla="*/ 295350 w 655243"/>
                <a:gd name="connsiteY49" fmla="*/ 147637 h 791234"/>
                <a:gd name="connsiteX50" fmla="*/ 281062 w 655243"/>
                <a:gd name="connsiteY50" fmla="*/ 157162 h 791234"/>
                <a:gd name="connsiteX51" fmla="*/ 262012 w 655243"/>
                <a:gd name="connsiteY51" fmla="*/ 200025 h 791234"/>
                <a:gd name="connsiteX52" fmla="*/ 252487 w 655243"/>
                <a:gd name="connsiteY52" fmla="*/ 214312 h 791234"/>
                <a:gd name="connsiteX53" fmla="*/ 228675 w 655243"/>
                <a:gd name="connsiteY53" fmla="*/ 247650 h 791234"/>
                <a:gd name="connsiteX54" fmla="*/ 209625 w 655243"/>
                <a:gd name="connsiteY54" fmla="*/ 276225 h 791234"/>
                <a:gd name="connsiteX55" fmla="*/ 166762 w 655243"/>
                <a:gd name="connsiteY55" fmla="*/ 300037 h 791234"/>
                <a:gd name="connsiteX56" fmla="*/ 147712 w 655243"/>
                <a:gd name="connsiteY56" fmla="*/ 328612 h 791234"/>
                <a:gd name="connsiteX57" fmla="*/ 142950 w 655243"/>
                <a:gd name="connsiteY57" fmla="*/ 357187 h 791234"/>
                <a:gd name="connsiteX58" fmla="*/ 128662 w 655243"/>
                <a:gd name="connsiteY58" fmla="*/ 361950 h 791234"/>
                <a:gd name="connsiteX59" fmla="*/ 114375 w 655243"/>
                <a:gd name="connsiteY59" fmla="*/ 371475 h 791234"/>
                <a:gd name="connsiteX60" fmla="*/ 109612 w 655243"/>
                <a:gd name="connsiteY60" fmla="*/ 466725 h 791234"/>
                <a:gd name="connsiteX61" fmla="*/ 95325 w 655243"/>
                <a:gd name="connsiteY61" fmla="*/ 471487 h 791234"/>
                <a:gd name="connsiteX62" fmla="*/ 66750 w 655243"/>
                <a:gd name="connsiteY62" fmla="*/ 490537 h 791234"/>
                <a:gd name="connsiteX63" fmla="*/ 52462 w 655243"/>
                <a:gd name="connsiteY63" fmla="*/ 504825 h 791234"/>
                <a:gd name="connsiteX64" fmla="*/ 38175 w 655243"/>
                <a:gd name="connsiteY64" fmla="*/ 509587 h 791234"/>
                <a:gd name="connsiteX65" fmla="*/ 19125 w 655243"/>
                <a:gd name="connsiteY65" fmla="*/ 538162 h 791234"/>
                <a:gd name="connsiteX66" fmla="*/ 9600 w 655243"/>
                <a:gd name="connsiteY66" fmla="*/ 552450 h 791234"/>
                <a:gd name="connsiteX67" fmla="*/ 14362 w 655243"/>
                <a:gd name="connsiteY67" fmla="*/ 576262 h 791234"/>
                <a:gd name="connsiteX68" fmla="*/ 4837 w 655243"/>
                <a:gd name="connsiteY68" fmla="*/ 609600 h 791234"/>
                <a:gd name="connsiteX69" fmla="*/ 4837 w 655243"/>
                <a:gd name="connsiteY69" fmla="*/ 657225 h 791234"/>
                <a:gd name="connsiteX70" fmla="*/ 19125 w 655243"/>
                <a:gd name="connsiteY70" fmla="*/ 666750 h 791234"/>
                <a:gd name="connsiteX71" fmla="*/ 57225 w 655243"/>
                <a:gd name="connsiteY71" fmla="*/ 676275 h 791234"/>
                <a:gd name="connsiteX72" fmla="*/ 76275 w 655243"/>
                <a:gd name="connsiteY72" fmla="*/ 681037 h 791234"/>
                <a:gd name="connsiteX73" fmla="*/ 109612 w 655243"/>
                <a:gd name="connsiteY73" fmla="*/ 681037 h 79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55243" h="791234">
                  <a:moveTo>
                    <a:pt x="109612" y="681037"/>
                  </a:moveTo>
                  <a:lnTo>
                    <a:pt x="109612" y="681037"/>
                  </a:lnTo>
                  <a:cubicBezTo>
                    <a:pt x="122312" y="685800"/>
                    <a:pt x="134553" y="692035"/>
                    <a:pt x="147712" y="695325"/>
                  </a:cubicBezTo>
                  <a:cubicBezTo>
                    <a:pt x="160129" y="698429"/>
                    <a:pt x="173759" y="695782"/>
                    <a:pt x="185812" y="700087"/>
                  </a:cubicBezTo>
                  <a:cubicBezTo>
                    <a:pt x="196593" y="703937"/>
                    <a:pt x="203527" y="715517"/>
                    <a:pt x="214387" y="719137"/>
                  </a:cubicBezTo>
                  <a:cubicBezTo>
                    <a:pt x="234884" y="725970"/>
                    <a:pt x="223805" y="722683"/>
                    <a:pt x="247725" y="728662"/>
                  </a:cubicBezTo>
                  <a:cubicBezTo>
                    <a:pt x="278783" y="725839"/>
                    <a:pt x="294346" y="713372"/>
                    <a:pt x="314400" y="733425"/>
                  </a:cubicBezTo>
                  <a:cubicBezTo>
                    <a:pt x="318447" y="737472"/>
                    <a:pt x="319071" y="744679"/>
                    <a:pt x="323925" y="747712"/>
                  </a:cubicBezTo>
                  <a:cubicBezTo>
                    <a:pt x="332439" y="753033"/>
                    <a:pt x="352500" y="757237"/>
                    <a:pt x="352500" y="757237"/>
                  </a:cubicBezTo>
                  <a:cubicBezTo>
                    <a:pt x="357664" y="772731"/>
                    <a:pt x="354690" y="773557"/>
                    <a:pt x="371550" y="781050"/>
                  </a:cubicBezTo>
                  <a:cubicBezTo>
                    <a:pt x="380725" y="785128"/>
                    <a:pt x="400125" y="790575"/>
                    <a:pt x="400125" y="790575"/>
                  </a:cubicBezTo>
                  <a:cubicBezTo>
                    <a:pt x="409264" y="789922"/>
                    <a:pt x="464507" y="797011"/>
                    <a:pt x="481087" y="776287"/>
                  </a:cubicBezTo>
                  <a:cubicBezTo>
                    <a:pt x="484223" y="772367"/>
                    <a:pt x="484262" y="766762"/>
                    <a:pt x="485850" y="762000"/>
                  </a:cubicBezTo>
                  <a:cubicBezTo>
                    <a:pt x="487143" y="754242"/>
                    <a:pt x="489791" y="729188"/>
                    <a:pt x="495375" y="719137"/>
                  </a:cubicBezTo>
                  <a:cubicBezTo>
                    <a:pt x="519451" y="675800"/>
                    <a:pt x="505571" y="704045"/>
                    <a:pt x="528712" y="676275"/>
                  </a:cubicBezTo>
                  <a:cubicBezTo>
                    <a:pt x="545283" y="656390"/>
                    <a:pt x="529070" y="665042"/>
                    <a:pt x="552525" y="657225"/>
                  </a:cubicBezTo>
                  <a:cubicBezTo>
                    <a:pt x="554112" y="638175"/>
                    <a:pt x="554761" y="619023"/>
                    <a:pt x="557287" y="600075"/>
                  </a:cubicBezTo>
                  <a:cubicBezTo>
                    <a:pt x="557951" y="595099"/>
                    <a:pt x="560671" y="590614"/>
                    <a:pt x="562050" y="585787"/>
                  </a:cubicBezTo>
                  <a:cubicBezTo>
                    <a:pt x="565378" y="574138"/>
                    <a:pt x="570676" y="546653"/>
                    <a:pt x="576337" y="538162"/>
                  </a:cubicBezTo>
                  <a:cubicBezTo>
                    <a:pt x="588647" y="519698"/>
                    <a:pt x="584052" y="529305"/>
                    <a:pt x="590625" y="509587"/>
                  </a:cubicBezTo>
                  <a:cubicBezTo>
                    <a:pt x="584275" y="500062"/>
                    <a:pt x="575195" y="491872"/>
                    <a:pt x="571575" y="481012"/>
                  </a:cubicBezTo>
                  <a:lnTo>
                    <a:pt x="562050" y="452437"/>
                  </a:lnTo>
                  <a:cubicBezTo>
                    <a:pt x="563637" y="447675"/>
                    <a:pt x="566258" y="443139"/>
                    <a:pt x="566812" y="438150"/>
                  </a:cubicBezTo>
                  <a:cubicBezTo>
                    <a:pt x="569205" y="416614"/>
                    <a:pt x="555495" y="367609"/>
                    <a:pt x="585862" y="352425"/>
                  </a:cubicBezTo>
                  <a:cubicBezTo>
                    <a:pt x="593102" y="348805"/>
                    <a:pt x="601737" y="349250"/>
                    <a:pt x="609675" y="347662"/>
                  </a:cubicBezTo>
                  <a:cubicBezTo>
                    <a:pt x="611262" y="333375"/>
                    <a:pt x="609891" y="318438"/>
                    <a:pt x="614437" y="304800"/>
                  </a:cubicBezTo>
                  <a:cubicBezTo>
                    <a:pt x="618057" y="293940"/>
                    <a:pt x="629867" y="287085"/>
                    <a:pt x="633487" y="276225"/>
                  </a:cubicBezTo>
                  <a:cubicBezTo>
                    <a:pt x="640060" y="256507"/>
                    <a:pt x="635465" y="266114"/>
                    <a:pt x="647775" y="247650"/>
                  </a:cubicBezTo>
                  <a:cubicBezTo>
                    <a:pt x="657490" y="199070"/>
                    <a:pt x="657972" y="206765"/>
                    <a:pt x="647775" y="128587"/>
                  </a:cubicBezTo>
                  <a:cubicBezTo>
                    <a:pt x="647035" y="122911"/>
                    <a:pt x="642719" y="117876"/>
                    <a:pt x="638250" y="114300"/>
                  </a:cubicBezTo>
                  <a:cubicBezTo>
                    <a:pt x="634330" y="111164"/>
                    <a:pt x="628725" y="111125"/>
                    <a:pt x="623962" y="109537"/>
                  </a:cubicBezTo>
                  <a:cubicBezTo>
                    <a:pt x="602127" y="76785"/>
                    <a:pt x="615772" y="84582"/>
                    <a:pt x="590625" y="76200"/>
                  </a:cubicBezTo>
                  <a:cubicBezTo>
                    <a:pt x="585862" y="71437"/>
                    <a:pt x="582225" y="65183"/>
                    <a:pt x="576337" y="61912"/>
                  </a:cubicBezTo>
                  <a:cubicBezTo>
                    <a:pt x="567560" y="57036"/>
                    <a:pt x="547762" y="52387"/>
                    <a:pt x="547762" y="52387"/>
                  </a:cubicBezTo>
                  <a:cubicBezTo>
                    <a:pt x="546175" y="47625"/>
                    <a:pt x="546920" y="41236"/>
                    <a:pt x="543000" y="38100"/>
                  </a:cubicBezTo>
                  <a:cubicBezTo>
                    <a:pt x="537889" y="34011"/>
                    <a:pt x="530390" y="34508"/>
                    <a:pt x="523950" y="33337"/>
                  </a:cubicBezTo>
                  <a:cubicBezTo>
                    <a:pt x="512906" y="31329"/>
                    <a:pt x="501725" y="30162"/>
                    <a:pt x="490612" y="28575"/>
                  </a:cubicBezTo>
                  <a:cubicBezTo>
                    <a:pt x="481087" y="25400"/>
                    <a:pt x="470391" y="24619"/>
                    <a:pt x="462037" y="19050"/>
                  </a:cubicBezTo>
                  <a:cubicBezTo>
                    <a:pt x="457275" y="15875"/>
                    <a:pt x="452980" y="11850"/>
                    <a:pt x="447750" y="9525"/>
                  </a:cubicBezTo>
                  <a:cubicBezTo>
                    <a:pt x="438575" y="5447"/>
                    <a:pt x="419175" y="0"/>
                    <a:pt x="419175" y="0"/>
                  </a:cubicBezTo>
                  <a:cubicBezTo>
                    <a:pt x="404887" y="1587"/>
                    <a:pt x="390543" y="2729"/>
                    <a:pt x="376312" y="4762"/>
                  </a:cubicBezTo>
                  <a:cubicBezTo>
                    <a:pt x="368299" y="5907"/>
                    <a:pt x="358224" y="3801"/>
                    <a:pt x="352500" y="9525"/>
                  </a:cubicBezTo>
                  <a:cubicBezTo>
                    <a:pt x="346776" y="15249"/>
                    <a:pt x="349700" y="25484"/>
                    <a:pt x="347737" y="33337"/>
                  </a:cubicBezTo>
                  <a:cubicBezTo>
                    <a:pt x="346519" y="38207"/>
                    <a:pt x="344354" y="42798"/>
                    <a:pt x="342975" y="47625"/>
                  </a:cubicBezTo>
                  <a:cubicBezTo>
                    <a:pt x="341177" y="53919"/>
                    <a:pt x="340093" y="60406"/>
                    <a:pt x="338212" y="66675"/>
                  </a:cubicBezTo>
                  <a:cubicBezTo>
                    <a:pt x="335327" y="76292"/>
                    <a:pt x="331862" y="85725"/>
                    <a:pt x="328687" y="95250"/>
                  </a:cubicBezTo>
                  <a:cubicBezTo>
                    <a:pt x="327100" y="100012"/>
                    <a:pt x="325143" y="104667"/>
                    <a:pt x="323925" y="109537"/>
                  </a:cubicBezTo>
                  <a:cubicBezTo>
                    <a:pt x="322337" y="115887"/>
                    <a:pt x="320960" y="122293"/>
                    <a:pt x="319162" y="128587"/>
                  </a:cubicBezTo>
                  <a:cubicBezTo>
                    <a:pt x="317783" y="133414"/>
                    <a:pt x="318320" y="139739"/>
                    <a:pt x="314400" y="142875"/>
                  </a:cubicBezTo>
                  <a:cubicBezTo>
                    <a:pt x="309289" y="146964"/>
                    <a:pt x="301700" y="146050"/>
                    <a:pt x="295350" y="147637"/>
                  </a:cubicBezTo>
                  <a:cubicBezTo>
                    <a:pt x="290587" y="150812"/>
                    <a:pt x="285109" y="153115"/>
                    <a:pt x="281062" y="157162"/>
                  </a:cubicBezTo>
                  <a:cubicBezTo>
                    <a:pt x="261676" y="176548"/>
                    <a:pt x="280875" y="171731"/>
                    <a:pt x="262012" y="200025"/>
                  </a:cubicBezTo>
                  <a:lnTo>
                    <a:pt x="252487" y="214312"/>
                  </a:lnTo>
                  <a:cubicBezTo>
                    <a:pt x="241375" y="247649"/>
                    <a:pt x="252487" y="239712"/>
                    <a:pt x="228675" y="247650"/>
                  </a:cubicBezTo>
                  <a:cubicBezTo>
                    <a:pt x="222325" y="257175"/>
                    <a:pt x="219150" y="269875"/>
                    <a:pt x="209625" y="276225"/>
                  </a:cubicBezTo>
                  <a:cubicBezTo>
                    <a:pt x="176873" y="298060"/>
                    <a:pt x="191910" y="291655"/>
                    <a:pt x="166762" y="300037"/>
                  </a:cubicBezTo>
                  <a:cubicBezTo>
                    <a:pt x="160412" y="309562"/>
                    <a:pt x="149594" y="317320"/>
                    <a:pt x="147712" y="328612"/>
                  </a:cubicBezTo>
                  <a:cubicBezTo>
                    <a:pt x="146125" y="338137"/>
                    <a:pt x="147741" y="348803"/>
                    <a:pt x="142950" y="357187"/>
                  </a:cubicBezTo>
                  <a:cubicBezTo>
                    <a:pt x="140459" y="361546"/>
                    <a:pt x="133152" y="359705"/>
                    <a:pt x="128662" y="361950"/>
                  </a:cubicBezTo>
                  <a:cubicBezTo>
                    <a:pt x="123543" y="364510"/>
                    <a:pt x="119137" y="368300"/>
                    <a:pt x="114375" y="371475"/>
                  </a:cubicBezTo>
                  <a:cubicBezTo>
                    <a:pt x="112787" y="403225"/>
                    <a:pt x="115560" y="435497"/>
                    <a:pt x="109612" y="466725"/>
                  </a:cubicBezTo>
                  <a:cubicBezTo>
                    <a:pt x="108673" y="471656"/>
                    <a:pt x="99713" y="469049"/>
                    <a:pt x="95325" y="471487"/>
                  </a:cubicBezTo>
                  <a:cubicBezTo>
                    <a:pt x="85318" y="477046"/>
                    <a:pt x="74845" y="482442"/>
                    <a:pt x="66750" y="490537"/>
                  </a:cubicBezTo>
                  <a:cubicBezTo>
                    <a:pt x="61987" y="495300"/>
                    <a:pt x="58066" y="501089"/>
                    <a:pt x="52462" y="504825"/>
                  </a:cubicBezTo>
                  <a:cubicBezTo>
                    <a:pt x="48285" y="507610"/>
                    <a:pt x="42937" y="508000"/>
                    <a:pt x="38175" y="509587"/>
                  </a:cubicBezTo>
                  <a:lnTo>
                    <a:pt x="19125" y="538162"/>
                  </a:lnTo>
                  <a:lnTo>
                    <a:pt x="9600" y="552450"/>
                  </a:lnTo>
                  <a:cubicBezTo>
                    <a:pt x="11187" y="560387"/>
                    <a:pt x="14362" y="568168"/>
                    <a:pt x="14362" y="576262"/>
                  </a:cubicBezTo>
                  <a:cubicBezTo>
                    <a:pt x="14362" y="582245"/>
                    <a:pt x="7084" y="602860"/>
                    <a:pt x="4837" y="609600"/>
                  </a:cubicBezTo>
                  <a:cubicBezTo>
                    <a:pt x="3308" y="620306"/>
                    <a:pt x="-5238" y="644632"/>
                    <a:pt x="4837" y="657225"/>
                  </a:cubicBezTo>
                  <a:cubicBezTo>
                    <a:pt x="8413" y="661695"/>
                    <a:pt x="14005" y="664190"/>
                    <a:pt x="19125" y="666750"/>
                  </a:cubicBezTo>
                  <a:cubicBezTo>
                    <a:pt x="29335" y="671855"/>
                    <a:pt x="47448" y="674102"/>
                    <a:pt x="57225" y="676275"/>
                  </a:cubicBezTo>
                  <a:cubicBezTo>
                    <a:pt x="63615" y="677695"/>
                    <a:pt x="69981" y="679239"/>
                    <a:pt x="76275" y="681037"/>
                  </a:cubicBezTo>
                  <a:cubicBezTo>
                    <a:pt x="94703" y="686302"/>
                    <a:pt x="104056" y="681037"/>
                    <a:pt x="109612" y="681037"/>
                  </a:cubicBezTo>
                  <a:close/>
                </a:path>
              </a:pathLst>
            </a:cu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7548488" y="3786188"/>
              <a:ext cx="655243" cy="791234"/>
            </a:xfrm>
            <a:custGeom>
              <a:avLst/>
              <a:gdLst>
                <a:gd name="connsiteX0" fmla="*/ 109612 w 655243"/>
                <a:gd name="connsiteY0" fmla="*/ 681037 h 791234"/>
                <a:gd name="connsiteX1" fmla="*/ 109612 w 655243"/>
                <a:gd name="connsiteY1" fmla="*/ 681037 h 791234"/>
                <a:gd name="connsiteX2" fmla="*/ 147712 w 655243"/>
                <a:gd name="connsiteY2" fmla="*/ 695325 h 791234"/>
                <a:gd name="connsiteX3" fmla="*/ 185812 w 655243"/>
                <a:gd name="connsiteY3" fmla="*/ 700087 h 791234"/>
                <a:gd name="connsiteX4" fmla="*/ 214387 w 655243"/>
                <a:gd name="connsiteY4" fmla="*/ 719137 h 791234"/>
                <a:gd name="connsiteX5" fmla="*/ 247725 w 655243"/>
                <a:gd name="connsiteY5" fmla="*/ 728662 h 791234"/>
                <a:gd name="connsiteX6" fmla="*/ 314400 w 655243"/>
                <a:gd name="connsiteY6" fmla="*/ 733425 h 791234"/>
                <a:gd name="connsiteX7" fmla="*/ 323925 w 655243"/>
                <a:gd name="connsiteY7" fmla="*/ 747712 h 791234"/>
                <a:gd name="connsiteX8" fmla="*/ 352500 w 655243"/>
                <a:gd name="connsiteY8" fmla="*/ 757237 h 791234"/>
                <a:gd name="connsiteX9" fmla="*/ 371550 w 655243"/>
                <a:gd name="connsiteY9" fmla="*/ 781050 h 791234"/>
                <a:gd name="connsiteX10" fmla="*/ 400125 w 655243"/>
                <a:gd name="connsiteY10" fmla="*/ 790575 h 791234"/>
                <a:gd name="connsiteX11" fmla="*/ 481087 w 655243"/>
                <a:gd name="connsiteY11" fmla="*/ 776287 h 791234"/>
                <a:gd name="connsiteX12" fmla="*/ 485850 w 655243"/>
                <a:gd name="connsiteY12" fmla="*/ 762000 h 791234"/>
                <a:gd name="connsiteX13" fmla="*/ 495375 w 655243"/>
                <a:gd name="connsiteY13" fmla="*/ 719137 h 791234"/>
                <a:gd name="connsiteX14" fmla="*/ 528712 w 655243"/>
                <a:gd name="connsiteY14" fmla="*/ 676275 h 791234"/>
                <a:gd name="connsiteX15" fmla="*/ 552525 w 655243"/>
                <a:gd name="connsiteY15" fmla="*/ 657225 h 791234"/>
                <a:gd name="connsiteX16" fmla="*/ 557287 w 655243"/>
                <a:gd name="connsiteY16" fmla="*/ 600075 h 791234"/>
                <a:gd name="connsiteX17" fmla="*/ 562050 w 655243"/>
                <a:gd name="connsiteY17" fmla="*/ 585787 h 791234"/>
                <a:gd name="connsiteX18" fmla="*/ 576337 w 655243"/>
                <a:gd name="connsiteY18" fmla="*/ 538162 h 791234"/>
                <a:gd name="connsiteX19" fmla="*/ 590625 w 655243"/>
                <a:gd name="connsiteY19" fmla="*/ 509587 h 791234"/>
                <a:gd name="connsiteX20" fmla="*/ 571575 w 655243"/>
                <a:gd name="connsiteY20" fmla="*/ 481012 h 791234"/>
                <a:gd name="connsiteX21" fmla="*/ 562050 w 655243"/>
                <a:gd name="connsiteY21" fmla="*/ 452437 h 791234"/>
                <a:gd name="connsiteX22" fmla="*/ 566812 w 655243"/>
                <a:gd name="connsiteY22" fmla="*/ 438150 h 791234"/>
                <a:gd name="connsiteX23" fmla="*/ 585862 w 655243"/>
                <a:gd name="connsiteY23" fmla="*/ 352425 h 791234"/>
                <a:gd name="connsiteX24" fmla="*/ 609675 w 655243"/>
                <a:gd name="connsiteY24" fmla="*/ 347662 h 791234"/>
                <a:gd name="connsiteX25" fmla="*/ 614437 w 655243"/>
                <a:gd name="connsiteY25" fmla="*/ 304800 h 791234"/>
                <a:gd name="connsiteX26" fmla="*/ 633487 w 655243"/>
                <a:gd name="connsiteY26" fmla="*/ 276225 h 791234"/>
                <a:gd name="connsiteX27" fmla="*/ 647775 w 655243"/>
                <a:gd name="connsiteY27" fmla="*/ 247650 h 791234"/>
                <a:gd name="connsiteX28" fmla="*/ 647775 w 655243"/>
                <a:gd name="connsiteY28" fmla="*/ 128587 h 791234"/>
                <a:gd name="connsiteX29" fmla="*/ 638250 w 655243"/>
                <a:gd name="connsiteY29" fmla="*/ 114300 h 791234"/>
                <a:gd name="connsiteX30" fmla="*/ 623962 w 655243"/>
                <a:gd name="connsiteY30" fmla="*/ 109537 h 791234"/>
                <a:gd name="connsiteX31" fmla="*/ 590625 w 655243"/>
                <a:gd name="connsiteY31" fmla="*/ 76200 h 791234"/>
                <a:gd name="connsiteX32" fmla="*/ 576337 w 655243"/>
                <a:gd name="connsiteY32" fmla="*/ 61912 h 791234"/>
                <a:gd name="connsiteX33" fmla="*/ 547762 w 655243"/>
                <a:gd name="connsiteY33" fmla="*/ 52387 h 791234"/>
                <a:gd name="connsiteX34" fmla="*/ 543000 w 655243"/>
                <a:gd name="connsiteY34" fmla="*/ 38100 h 791234"/>
                <a:gd name="connsiteX35" fmla="*/ 523950 w 655243"/>
                <a:gd name="connsiteY35" fmla="*/ 33337 h 791234"/>
                <a:gd name="connsiteX36" fmla="*/ 490612 w 655243"/>
                <a:gd name="connsiteY36" fmla="*/ 28575 h 791234"/>
                <a:gd name="connsiteX37" fmla="*/ 462037 w 655243"/>
                <a:gd name="connsiteY37" fmla="*/ 19050 h 791234"/>
                <a:gd name="connsiteX38" fmla="*/ 447750 w 655243"/>
                <a:gd name="connsiteY38" fmla="*/ 9525 h 791234"/>
                <a:gd name="connsiteX39" fmla="*/ 419175 w 655243"/>
                <a:gd name="connsiteY39" fmla="*/ 0 h 791234"/>
                <a:gd name="connsiteX40" fmla="*/ 376312 w 655243"/>
                <a:gd name="connsiteY40" fmla="*/ 4762 h 791234"/>
                <a:gd name="connsiteX41" fmla="*/ 352500 w 655243"/>
                <a:gd name="connsiteY41" fmla="*/ 9525 h 791234"/>
                <a:gd name="connsiteX42" fmla="*/ 347737 w 655243"/>
                <a:gd name="connsiteY42" fmla="*/ 33337 h 791234"/>
                <a:gd name="connsiteX43" fmla="*/ 342975 w 655243"/>
                <a:gd name="connsiteY43" fmla="*/ 47625 h 791234"/>
                <a:gd name="connsiteX44" fmla="*/ 338212 w 655243"/>
                <a:gd name="connsiteY44" fmla="*/ 66675 h 791234"/>
                <a:gd name="connsiteX45" fmla="*/ 328687 w 655243"/>
                <a:gd name="connsiteY45" fmla="*/ 95250 h 791234"/>
                <a:gd name="connsiteX46" fmla="*/ 323925 w 655243"/>
                <a:gd name="connsiteY46" fmla="*/ 109537 h 791234"/>
                <a:gd name="connsiteX47" fmla="*/ 319162 w 655243"/>
                <a:gd name="connsiteY47" fmla="*/ 128587 h 791234"/>
                <a:gd name="connsiteX48" fmla="*/ 314400 w 655243"/>
                <a:gd name="connsiteY48" fmla="*/ 142875 h 791234"/>
                <a:gd name="connsiteX49" fmla="*/ 295350 w 655243"/>
                <a:gd name="connsiteY49" fmla="*/ 147637 h 791234"/>
                <a:gd name="connsiteX50" fmla="*/ 281062 w 655243"/>
                <a:gd name="connsiteY50" fmla="*/ 157162 h 791234"/>
                <a:gd name="connsiteX51" fmla="*/ 262012 w 655243"/>
                <a:gd name="connsiteY51" fmla="*/ 200025 h 791234"/>
                <a:gd name="connsiteX52" fmla="*/ 252487 w 655243"/>
                <a:gd name="connsiteY52" fmla="*/ 214312 h 791234"/>
                <a:gd name="connsiteX53" fmla="*/ 228675 w 655243"/>
                <a:gd name="connsiteY53" fmla="*/ 247650 h 791234"/>
                <a:gd name="connsiteX54" fmla="*/ 209625 w 655243"/>
                <a:gd name="connsiteY54" fmla="*/ 276225 h 791234"/>
                <a:gd name="connsiteX55" fmla="*/ 166762 w 655243"/>
                <a:gd name="connsiteY55" fmla="*/ 300037 h 791234"/>
                <a:gd name="connsiteX56" fmla="*/ 147712 w 655243"/>
                <a:gd name="connsiteY56" fmla="*/ 328612 h 791234"/>
                <a:gd name="connsiteX57" fmla="*/ 142950 w 655243"/>
                <a:gd name="connsiteY57" fmla="*/ 357187 h 791234"/>
                <a:gd name="connsiteX58" fmla="*/ 128662 w 655243"/>
                <a:gd name="connsiteY58" fmla="*/ 361950 h 791234"/>
                <a:gd name="connsiteX59" fmla="*/ 114375 w 655243"/>
                <a:gd name="connsiteY59" fmla="*/ 371475 h 791234"/>
                <a:gd name="connsiteX60" fmla="*/ 109612 w 655243"/>
                <a:gd name="connsiteY60" fmla="*/ 466725 h 791234"/>
                <a:gd name="connsiteX61" fmla="*/ 95325 w 655243"/>
                <a:gd name="connsiteY61" fmla="*/ 471487 h 791234"/>
                <a:gd name="connsiteX62" fmla="*/ 66750 w 655243"/>
                <a:gd name="connsiteY62" fmla="*/ 490537 h 791234"/>
                <a:gd name="connsiteX63" fmla="*/ 52462 w 655243"/>
                <a:gd name="connsiteY63" fmla="*/ 504825 h 791234"/>
                <a:gd name="connsiteX64" fmla="*/ 38175 w 655243"/>
                <a:gd name="connsiteY64" fmla="*/ 509587 h 791234"/>
                <a:gd name="connsiteX65" fmla="*/ 19125 w 655243"/>
                <a:gd name="connsiteY65" fmla="*/ 538162 h 791234"/>
                <a:gd name="connsiteX66" fmla="*/ 9600 w 655243"/>
                <a:gd name="connsiteY66" fmla="*/ 552450 h 791234"/>
                <a:gd name="connsiteX67" fmla="*/ 14362 w 655243"/>
                <a:gd name="connsiteY67" fmla="*/ 576262 h 791234"/>
                <a:gd name="connsiteX68" fmla="*/ 4837 w 655243"/>
                <a:gd name="connsiteY68" fmla="*/ 609600 h 791234"/>
                <a:gd name="connsiteX69" fmla="*/ 4837 w 655243"/>
                <a:gd name="connsiteY69" fmla="*/ 657225 h 791234"/>
                <a:gd name="connsiteX70" fmla="*/ 19125 w 655243"/>
                <a:gd name="connsiteY70" fmla="*/ 666750 h 791234"/>
                <a:gd name="connsiteX71" fmla="*/ 57225 w 655243"/>
                <a:gd name="connsiteY71" fmla="*/ 676275 h 791234"/>
                <a:gd name="connsiteX72" fmla="*/ 76275 w 655243"/>
                <a:gd name="connsiteY72" fmla="*/ 681037 h 791234"/>
                <a:gd name="connsiteX73" fmla="*/ 109612 w 655243"/>
                <a:gd name="connsiteY73" fmla="*/ 681037 h 79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55243" h="791234">
                  <a:moveTo>
                    <a:pt x="109612" y="681037"/>
                  </a:moveTo>
                  <a:lnTo>
                    <a:pt x="109612" y="681037"/>
                  </a:lnTo>
                  <a:cubicBezTo>
                    <a:pt x="122312" y="685800"/>
                    <a:pt x="134553" y="692035"/>
                    <a:pt x="147712" y="695325"/>
                  </a:cubicBezTo>
                  <a:cubicBezTo>
                    <a:pt x="160129" y="698429"/>
                    <a:pt x="173759" y="695782"/>
                    <a:pt x="185812" y="700087"/>
                  </a:cubicBezTo>
                  <a:cubicBezTo>
                    <a:pt x="196593" y="703937"/>
                    <a:pt x="203527" y="715517"/>
                    <a:pt x="214387" y="719137"/>
                  </a:cubicBezTo>
                  <a:cubicBezTo>
                    <a:pt x="234884" y="725970"/>
                    <a:pt x="223805" y="722683"/>
                    <a:pt x="247725" y="728662"/>
                  </a:cubicBezTo>
                  <a:cubicBezTo>
                    <a:pt x="278783" y="725839"/>
                    <a:pt x="294346" y="713372"/>
                    <a:pt x="314400" y="733425"/>
                  </a:cubicBezTo>
                  <a:cubicBezTo>
                    <a:pt x="318447" y="737472"/>
                    <a:pt x="319071" y="744679"/>
                    <a:pt x="323925" y="747712"/>
                  </a:cubicBezTo>
                  <a:cubicBezTo>
                    <a:pt x="332439" y="753033"/>
                    <a:pt x="352500" y="757237"/>
                    <a:pt x="352500" y="757237"/>
                  </a:cubicBezTo>
                  <a:cubicBezTo>
                    <a:pt x="357664" y="772731"/>
                    <a:pt x="354690" y="773557"/>
                    <a:pt x="371550" y="781050"/>
                  </a:cubicBezTo>
                  <a:cubicBezTo>
                    <a:pt x="380725" y="785128"/>
                    <a:pt x="400125" y="790575"/>
                    <a:pt x="400125" y="790575"/>
                  </a:cubicBezTo>
                  <a:cubicBezTo>
                    <a:pt x="409264" y="789922"/>
                    <a:pt x="464507" y="797011"/>
                    <a:pt x="481087" y="776287"/>
                  </a:cubicBezTo>
                  <a:cubicBezTo>
                    <a:pt x="484223" y="772367"/>
                    <a:pt x="484262" y="766762"/>
                    <a:pt x="485850" y="762000"/>
                  </a:cubicBezTo>
                  <a:cubicBezTo>
                    <a:pt x="487143" y="754242"/>
                    <a:pt x="489791" y="729188"/>
                    <a:pt x="495375" y="719137"/>
                  </a:cubicBezTo>
                  <a:cubicBezTo>
                    <a:pt x="519451" y="675800"/>
                    <a:pt x="505571" y="704045"/>
                    <a:pt x="528712" y="676275"/>
                  </a:cubicBezTo>
                  <a:cubicBezTo>
                    <a:pt x="545283" y="656390"/>
                    <a:pt x="529070" y="665042"/>
                    <a:pt x="552525" y="657225"/>
                  </a:cubicBezTo>
                  <a:cubicBezTo>
                    <a:pt x="554112" y="638175"/>
                    <a:pt x="554761" y="619023"/>
                    <a:pt x="557287" y="600075"/>
                  </a:cubicBezTo>
                  <a:cubicBezTo>
                    <a:pt x="557951" y="595099"/>
                    <a:pt x="560671" y="590614"/>
                    <a:pt x="562050" y="585787"/>
                  </a:cubicBezTo>
                  <a:cubicBezTo>
                    <a:pt x="565378" y="574138"/>
                    <a:pt x="570676" y="546653"/>
                    <a:pt x="576337" y="538162"/>
                  </a:cubicBezTo>
                  <a:cubicBezTo>
                    <a:pt x="588647" y="519698"/>
                    <a:pt x="584052" y="529305"/>
                    <a:pt x="590625" y="509587"/>
                  </a:cubicBezTo>
                  <a:cubicBezTo>
                    <a:pt x="584275" y="500062"/>
                    <a:pt x="575195" y="491872"/>
                    <a:pt x="571575" y="481012"/>
                  </a:cubicBezTo>
                  <a:lnTo>
                    <a:pt x="562050" y="452437"/>
                  </a:lnTo>
                  <a:cubicBezTo>
                    <a:pt x="563637" y="447675"/>
                    <a:pt x="566258" y="443139"/>
                    <a:pt x="566812" y="438150"/>
                  </a:cubicBezTo>
                  <a:cubicBezTo>
                    <a:pt x="569205" y="416614"/>
                    <a:pt x="555495" y="367609"/>
                    <a:pt x="585862" y="352425"/>
                  </a:cubicBezTo>
                  <a:cubicBezTo>
                    <a:pt x="593102" y="348805"/>
                    <a:pt x="601737" y="349250"/>
                    <a:pt x="609675" y="347662"/>
                  </a:cubicBezTo>
                  <a:cubicBezTo>
                    <a:pt x="611262" y="333375"/>
                    <a:pt x="609891" y="318438"/>
                    <a:pt x="614437" y="304800"/>
                  </a:cubicBezTo>
                  <a:cubicBezTo>
                    <a:pt x="618057" y="293940"/>
                    <a:pt x="629867" y="287085"/>
                    <a:pt x="633487" y="276225"/>
                  </a:cubicBezTo>
                  <a:cubicBezTo>
                    <a:pt x="640060" y="256507"/>
                    <a:pt x="635465" y="266114"/>
                    <a:pt x="647775" y="247650"/>
                  </a:cubicBezTo>
                  <a:cubicBezTo>
                    <a:pt x="657490" y="199070"/>
                    <a:pt x="657972" y="206765"/>
                    <a:pt x="647775" y="128587"/>
                  </a:cubicBezTo>
                  <a:cubicBezTo>
                    <a:pt x="647035" y="122911"/>
                    <a:pt x="642719" y="117876"/>
                    <a:pt x="638250" y="114300"/>
                  </a:cubicBezTo>
                  <a:cubicBezTo>
                    <a:pt x="634330" y="111164"/>
                    <a:pt x="628725" y="111125"/>
                    <a:pt x="623962" y="109537"/>
                  </a:cubicBezTo>
                  <a:cubicBezTo>
                    <a:pt x="602127" y="76785"/>
                    <a:pt x="615772" y="84582"/>
                    <a:pt x="590625" y="76200"/>
                  </a:cubicBezTo>
                  <a:cubicBezTo>
                    <a:pt x="585862" y="71437"/>
                    <a:pt x="582225" y="65183"/>
                    <a:pt x="576337" y="61912"/>
                  </a:cubicBezTo>
                  <a:cubicBezTo>
                    <a:pt x="567560" y="57036"/>
                    <a:pt x="547762" y="52387"/>
                    <a:pt x="547762" y="52387"/>
                  </a:cubicBezTo>
                  <a:cubicBezTo>
                    <a:pt x="546175" y="47625"/>
                    <a:pt x="546920" y="41236"/>
                    <a:pt x="543000" y="38100"/>
                  </a:cubicBezTo>
                  <a:cubicBezTo>
                    <a:pt x="537889" y="34011"/>
                    <a:pt x="530390" y="34508"/>
                    <a:pt x="523950" y="33337"/>
                  </a:cubicBezTo>
                  <a:cubicBezTo>
                    <a:pt x="512906" y="31329"/>
                    <a:pt x="501725" y="30162"/>
                    <a:pt x="490612" y="28575"/>
                  </a:cubicBezTo>
                  <a:cubicBezTo>
                    <a:pt x="481087" y="25400"/>
                    <a:pt x="470391" y="24619"/>
                    <a:pt x="462037" y="19050"/>
                  </a:cubicBezTo>
                  <a:cubicBezTo>
                    <a:pt x="457275" y="15875"/>
                    <a:pt x="452980" y="11850"/>
                    <a:pt x="447750" y="9525"/>
                  </a:cubicBezTo>
                  <a:cubicBezTo>
                    <a:pt x="438575" y="5447"/>
                    <a:pt x="419175" y="0"/>
                    <a:pt x="419175" y="0"/>
                  </a:cubicBezTo>
                  <a:cubicBezTo>
                    <a:pt x="404887" y="1587"/>
                    <a:pt x="390543" y="2729"/>
                    <a:pt x="376312" y="4762"/>
                  </a:cubicBezTo>
                  <a:cubicBezTo>
                    <a:pt x="368299" y="5907"/>
                    <a:pt x="358224" y="3801"/>
                    <a:pt x="352500" y="9525"/>
                  </a:cubicBezTo>
                  <a:cubicBezTo>
                    <a:pt x="346776" y="15249"/>
                    <a:pt x="349700" y="25484"/>
                    <a:pt x="347737" y="33337"/>
                  </a:cubicBezTo>
                  <a:cubicBezTo>
                    <a:pt x="346519" y="38207"/>
                    <a:pt x="344354" y="42798"/>
                    <a:pt x="342975" y="47625"/>
                  </a:cubicBezTo>
                  <a:cubicBezTo>
                    <a:pt x="341177" y="53919"/>
                    <a:pt x="340093" y="60406"/>
                    <a:pt x="338212" y="66675"/>
                  </a:cubicBezTo>
                  <a:cubicBezTo>
                    <a:pt x="335327" y="76292"/>
                    <a:pt x="331862" y="85725"/>
                    <a:pt x="328687" y="95250"/>
                  </a:cubicBezTo>
                  <a:cubicBezTo>
                    <a:pt x="327100" y="100012"/>
                    <a:pt x="325143" y="104667"/>
                    <a:pt x="323925" y="109537"/>
                  </a:cubicBezTo>
                  <a:cubicBezTo>
                    <a:pt x="322337" y="115887"/>
                    <a:pt x="320960" y="122293"/>
                    <a:pt x="319162" y="128587"/>
                  </a:cubicBezTo>
                  <a:cubicBezTo>
                    <a:pt x="317783" y="133414"/>
                    <a:pt x="318320" y="139739"/>
                    <a:pt x="314400" y="142875"/>
                  </a:cubicBezTo>
                  <a:cubicBezTo>
                    <a:pt x="309289" y="146964"/>
                    <a:pt x="301700" y="146050"/>
                    <a:pt x="295350" y="147637"/>
                  </a:cubicBezTo>
                  <a:cubicBezTo>
                    <a:pt x="290587" y="150812"/>
                    <a:pt x="285109" y="153115"/>
                    <a:pt x="281062" y="157162"/>
                  </a:cubicBezTo>
                  <a:cubicBezTo>
                    <a:pt x="261676" y="176548"/>
                    <a:pt x="280875" y="171731"/>
                    <a:pt x="262012" y="200025"/>
                  </a:cubicBezTo>
                  <a:lnTo>
                    <a:pt x="252487" y="214312"/>
                  </a:lnTo>
                  <a:cubicBezTo>
                    <a:pt x="241375" y="247649"/>
                    <a:pt x="252487" y="239712"/>
                    <a:pt x="228675" y="247650"/>
                  </a:cubicBezTo>
                  <a:cubicBezTo>
                    <a:pt x="222325" y="257175"/>
                    <a:pt x="219150" y="269875"/>
                    <a:pt x="209625" y="276225"/>
                  </a:cubicBezTo>
                  <a:cubicBezTo>
                    <a:pt x="176873" y="298060"/>
                    <a:pt x="191910" y="291655"/>
                    <a:pt x="166762" y="300037"/>
                  </a:cubicBezTo>
                  <a:cubicBezTo>
                    <a:pt x="160412" y="309562"/>
                    <a:pt x="149594" y="317320"/>
                    <a:pt x="147712" y="328612"/>
                  </a:cubicBezTo>
                  <a:cubicBezTo>
                    <a:pt x="146125" y="338137"/>
                    <a:pt x="147741" y="348803"/>
                    <a:pt x="142950" y="357187"/>
                  </a:cubicBezTo>
                  <a:cubicBezTo>
                    <a:pt x="140459" y="361546"/>
                    <a:pt x="133152" y="359705"/>
                    <a:pt x="128662" y="361950"/>
                  </a:cubicBezTo>
                  <a:cubicBezTo>
                    <a:pt x="123543" y="364510"/>
                    <a:pt x="119137" y="368300"/>
                    <a:pt x="114375" y="371475"/>
                  </a:cubicBezTo>
                  <a:cubicBezTo>
                    <a:pt x="112787" y="403225"/>
                    <a:pt x="115560" y="435497"/>
                    <a:pt x="109612" y="466725"/>
                  </a:cubicBezTo>
                  <a:cubicBezTo>
                    <a:pt x="108673" y="471656"/>
                    <a:pt x="99713" y="469049"/>
                    <a:pt x="95325" y="471487"/>
                  </a:cubicBezTo>
                  <a:cubicBezTo>
                    <a:pt x="85318" y="477046"/>
                    <a:pt x="74845" y="482442"/>
                    <a:pt x="66750" y="490537"/>
                  </a:cubicBezTo>
                  <a:cubicBezTo>
                    <a:pt x="61987" y="495300"/>
                    <a:pt x="58066" y="501089"/>
                    <a:pt x="52462" y="504825"/>
                  </a:cubicBezTo>
                  <a:cubicBezTo>
                    <a:pt x="48285" y="507610"/>
                    <a:pt x="42937" y="508000"/>
                    <a:pt x="38175" y="509587"/>
                  </a:cubicBezTo>
                  <a:lnTo>
                    <a:pt x="19125" y="538162"/>
                  </a:lnTo>
                  <a:lnTo>
                    <a:pt x="9600" y="552450"/>
                  </a:lnTo>
                  <a:cubicBezTo>
                    <a:pt x="11187" y="560387"/>
                    <a:pt x="14362" y="568168"/>
                    <a:pt x="14362" y="576262"/>
                  </a:cubicBezTo>
                  <a:cubicBezTo>
                    <a:pt x="14362" y="582245"/>
                    <a:pt x="7084" y="602860"/>
                    <a:pt x="4837" y="609600"/>
                  </a:cubicBezTo>
                  <a:cubicBezTo>
                    <a:pt x="3308" y="620306"/>
                    <a:pt x="-5238" y="644632"/>
                    <a:pt x="4837" y="657225"/>
                  </a:cubicBezTo>
                  <a:cubicBezTo>
                    <a:pt x="8413" y="661695"/>
                    <a:pt x="14005" y="664190"/>
                    <a:pt x="19125" y="666750"/>
                  </a:cubicBezTo>
                  <a:cubicBezTo>
                    <a:pt x="29335" y="671855"/>
                    <a:pt x="47448" y="674102"/>
                    <a:pt x="57225" y="676275"/>
                  </a:cubicBezTo>
                  <a:cubicBezTo>
                    <a:pt x="63615" y="677695"/>
                    <a:pt x="69981" y="679239"/>
                    <a:pt x="76275" y="681037"/>
                  </a:cubicBezTo>
                  <a:cubicBezTo>
                    <a:pt x="94703" y="686302"/>
                    <a:pt x="104056" y="681037"/>
                    <a:pt x="109612" y="681037"/>
                  </a:cubicBez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rotWithShape="1">
          <a:blip r:embed="rId5"/>
          <a:srcRect l="17708" t="22963" r="66042" b="21111"/>
          <a:stretch/>
        </p:blipFill>
        <p:spPr>
          <a:xfrm>
            <a:off x="1100251" y="127000"/>
            <a:ext cx="3242411" cy="3138488"/>
          </a:xfrm>
          <a:prstGeom prst="rect">
            <a:avLst/>
          </a:prstGeom>
        </p:spPr>
      </p:pic>
      <p:sp>
        <p:nvSpPr>
          <p:cNvPr id="23" name="TextBox 22"/>
          <p:cNvSpPr txBox="1"/>
          <p:nvPr/>
        </p:nvSpPr>
        <p:spPr>
          <a:xfrm>
            <a:off x="578735" y="6512984"/>
            <a:ext cx="2615075" cy="307777"/>
          </a:xfrm>
          <a:prstGeom prst="rect">
            <a:avLst/>
          </a:prstGeom>
          <a:noFill/>
        </p:spPr>
        <p:txBody>
          <a:bodyPr wrap="none" rtlCol="0">
            <a:spAutoFit/>
          </a:bodyPr>
          <a:lstStyle/>
          <a:p>
            <a:r>
              <a:rPr lang="en-US" sz="1400" dirty="0"/>
              <a:t>(Mohammed and </a:t>
            </a:r>
            <a:r>
              <a:rPr lang="en-US" sz="1400" dirty="0" err="1"/>
              <a:t>Tarboton</a:t>
            </a:r>
            <a:r>
              <a:rPr lang="en-US" sz="1400" dirty="0"/>
              <a:t> 2008)</a:t>
            </a:r>
          </a:p>
        </p:txBody>
      </p:sp>
      <p:sp>
        <p:nvSpPr>
          <p:cNvPr id="24" name="TextBox 23"/>
          <p:cNvSpPr txBox="1"/>
          <p:nvPr/>
        </p:nvSpPr>
        <p:spPr>
          <a:xfrm rot="16200000">
            <a:off x="-281512" y="1380663"/>
            <a:ext cx="2396810" cy="369332"/>
          </a:xfrm>
          <a:prstGeom prst="rect">
            <a:avLst/>
          </a:prstGeom>
          <a:noFill/>
        </p:spPr>
        <p:txBody>
          <a:bodyPr wrap="none" rtlCol="0">
            <a:spAutoFit/>
          </a:bodyPr>
          <a:lstStyle/>
          <a:p>
            <a:r>
              <a:rPr lang="en-US" dirty="0"/>
              <a:t>Annual mean P  (m yr</a:t>
            </a:r>
            <a:r>
              <a:rPr lang="en-US" baseline="30000" dirty="0"/>
              <a:t>-1</a:t>
            </a:r>
            <a:r>
              <a:rPr lang="en-US" dirty="0"/>
              <a:t>)</a:t>
            </a:r>
          </a:p>
        </p:txBody>
      </p:sp>
      <p:sp>
        <p:nvSpPr>
          <p:cNvPr id="25" name="TextBox 24"/>
          <p:cNvSpPr txBox="1"/>
          <p:nvPr/>
        </p:nvSpPr>
        <p:spPr>
          <a:xfrm rot="16200000">
            <a:off x="-261474" y="4599842"/>
            <a:ext cx="2356735" cy="369332"/>
          </a:xfrm>
          <a:prstGeom prst="rect">
            <a:avLst/>
          </a:prstGeom>
          <a:noFill/>
        </p:spPr>
        <p:txBody>
          <a:bodyPr wrap="none" rtlCol="0">
            <a:spAutoFit/>
          </a:bodyPr>
          <a:lstStyle/>
          <a:p>
            <a:r>
              <a:rPr lang="en-US" dirty="0"/>
              <a:t>Annual Mean P (m yr</a:t>
            </a:r>
            <a:r>
              <a:rPr lang="en-US" baseline="30000" dirty="0"/>
              <a:t>-1</a:t>
            </a:r>
            <a:r>
              <a:rPr lang="en-US" dirty="0"/>
              <a:t>)</a:t>
            </a:r>
          </a:p>
        </p:txBody>
      </p:sp>
      <p:sp>
        <p:nvSpPr>
          <p:cNvPr id="26" name="Rectangle 25"/>
          <p:cNvSpPr/>
          <p:nvPr/>
        </p:nvSpPr>
        <p:spPr>
          <a:xfrm>
            <a:off x="732223" y="233425"/>
            <a:ext cx="369332" cy="60168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483582" y="1102757"/>
            <a:ext cx="2534796" cy="369332"/>
          </a:xfrm>
          <a:prstGeom prst="rect">
            <a:avLst/>
          </a:prstGeom>
          <a:noFill/>
        </p:spPr>
        <p:txBody>
          <a:bodyPr wrap="none" rtlCol="0">
            <a:spAutoFit/>
          </a:bodyPr>
          <a:lstStyle/>
          <a:p>
            <a:r>
              <a:rPr lang="en-US" dirty="0"/>
              <a:t>Somewhat higher </a:t>
            </a:r>
            <a:r>
              <a:rPr lang="en-US" dirty="0" err="1"/>
              <a:t>precip</a:t>
            </a:r>
            <a:r>
              <a:rPr lang="en-US" dirty="0"/>
              <a:t>.</a:t>
            </a:r>
          </a:p>
        </p:txBody>
      </p:sp>
      <p:sp>
        <p:nvSpPr>
          <p:cNvPr id="28" name="TextBox 27"/>
          <p:cNvSpPr txBox="1"/>
          <p:nvPr/>
        </p:nvSpPr>
        <p:spPr>
          <a:xfrm>
            <a:off x="4445481" y="3980378"/>
            <a:ext cx="2466124" cy="369332"/>
          </a:xfrm>
          <a:prstGeom prst="rect">
            <a:avLst/>
          </a:prstGeom>
          <a:noFill/>
        </p:spPr>
        <p:txBody>
          <a:bodyPr wrap="none" rtlCol="0">
            <a:spAutoFit/>
          </a:bodyPr>
          <a:lstStyle/>
          <a:p>
            <a:r>
              <a:rPr lang="en-US" dirty="0"/>
              <a:t>Somewhat lower </a:t>
            </a:r>
            <a:r>
              <a:rPr lang="en-US" dirty="0" err="1"/>
              <a:t>precip</a:t>
            </a:r>
            <a:r>
              <a:rPr lang="en-US" dirty="0"/>
              <a:t>.</a:t>
            </a:r>
          </a:p>
        </p:txBody>
      </p:sp>
      <p:sp>
        <p:nvSpPr>
          <p:cNvPr id="29" name="TextBox 28"/>
          <p:cNvSpPr txBox="1"/>
          <p:nvPr/>
        </p:nvSpPr>
        <p:spPr>
          <a:xfrm>
            <a:off x="5016982" y="733425"/>
            <a:ext cx="1877437" cy="369332"/>
          </a:xfrm>
          <a:prstGeom prst="rect">
            <a:avLst/>
          </a:prstGeom>
          <a:noFill/>
        </p:spPr>
        <p:txBody>
          <a:bodyPr wrap="none" rtlCol="0">
            <a:spAutoFit/>
          </a:bodyPr>
          <a:lstStyle/>
          <a:p>
            <a:r>
              <a:rPr lang="en-US" dirty="0"/>
              <a:t>Much higher yield</a:t>
            </a:r>
          </a:p>
        </p:txBody>
      </p:sp>
      <p:sp>
        <p:nvSpPr>
          <p:cNvPr id="30" name="TextBox 29"/>
          <p:cNvSpPr txBox="1"/>
          <p:nvPr/>
        </p:nvSpPr>
        <p:spPr>
          <a:xfrm>
            <a:off x="5004281" y="3611046"/>
            <a:ext cx="1808765" cy="369332"/>
          </a:xfrm>
          <a:prstGeom prst="rect">
            <a:avLst/>
          </a:prstGeom>
          <a:noFill/>
        </p:spPr>
        <p:txBody>
          <a:bodyPr wrap="none" rtlCol="0">
            <a:spAutoFit/>
          </a:bodyPr>
          <a:lstStyle/>
          <a:p>
            <a:r>
              <a:rPr lang="en-US" dirty="0"/>
              <a:t>Much lower yield</a:t>
            </a:r>
          </a:p>
        </p:txBody>
      </p:sp>
      <p:sp>
        <p:nvSpPr>
          <p:cNvPr id="21" name="TextBox 20"/>
          <p:cNvSpPr txBox="1"/>
          <p:nvPr/>
        </p:nvSpPr>
        <p:spPr>
          <a:xfrm>
            <a:off x="5032371" y="364092"/>
            <a:ext cx="1892890" cy="369332"/>
          </a:xfrm>
          <a:prstGeom prst="rect">
            <a:avLst/>
          </a:prstGeom>
          <a:noFill/>
        </p:spPr>
        <p:txBody>
          <a:bodyPr wrap="none" rtlCol="0">
            <a:spAutoFit/>
          </a:bodyPr>
          <a:lstStyle/>
          <a:p>
            <a:r>
              <a:rPr lang="en-US" b="1" dirty="0"/>
              <a:t>South Fork Ogden</a:t>
            </a:r>
          </a:p>
        </p:txBody>
      </p:sp>
      <p:sp>
        <p:nvSpPr>
          <p:cNvPr id="22" name="TextBox 21"/>
          <p:cNvSpPr txBox="1"/>
          <p:nvPr/>
        </p:nvSpPr>
        <p:spPr>
          <a:xfrm>
            <a:off x="5001529" y="3261527"/>
            <a:ext cx="1797928" cy="369332"/>
          </a:xfrm>
          <a:prstGeom prst="rect">
            <a:avLst/>
          </a:prstGeom>
          <a:noFill/>
        </p:spPr>
        <p:txBody>
          <a:bodyPr wrap="none" rtlCol="0">
            <a:spAutoFit/>
          </a:bodyPr>
          <a:lstStyle/>
          <a:p>
            <a:r>
              <a:rPr lang="en-US" b="1" dirty="0"/>
              <a:t>Mammoth Creek</a:t>
            </a:r>
          </a:p>
        </p:txBody>
      </p:sp>
      <p:sp>
        <p:nvSpPr>
          <p:cNvPr id="31" name="Rectangle 30"/>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36</a:t>
            </a:r>
          </a:p>
        </p:txBody>
      </p:sp>
    </p:spTree>
    <p:extLst>
      <p:ext uri="{BB962C8B-B14F-4D97-AF65-F5344CB8AC3E}">
        <p14:creationId xmlns:p14="http://schemas.microsoft.com/office/powerpoint/2010/main" val="276325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2.08333E-7 4.81481E-6 L 0.0306 0.00046 " pathEditMode="relative" rAng="0" ptsTypes="AA">
                                      <p:cBhvr>
                                        <p:cTn id="11" dur="2000" fill="hold"/>
                                        <p:tgtEl>
                                          <p:spTgt spid="26"/>
                                        </p:tgtEl>
                                        <p:attrNameLst>
                                          <p:attrName>ppt_x</p:attrName>
                                          <p:attrName>ppt_y</p:attrName>
                                        </p:attrNameLst>
                                      </p:cBhvr>
                                      <p:rCtr x="1523" y="23"/>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p:bldP spid="2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8899" t="26702" r="64811" b="17096"/>
          <a:stretch/>
        </p:blipFill>
        <p:spPr>
          <a:xfrm>
            <a:off x="1113858" y="27550"/>
            <a:ext cx="3479397" cy="3376049"/>
          </a:xfrm>
          <a:prstGeom prst="rect">
            <a:avLst/>
          </a:prstGeom>
        </p:spPr>
      </p:pic>
      <p:pic>
        <p:nvPicPr>
          <p:cNvPr id="5" name="Picture 4"/>
          <p:cNvPicPr>
            <a:picLocks noChangeAspect="1"/>
          </p:cNvPicPr>
          <p:nvPr/>
        </p:nvPicPr>
        <p:blipFill rotWithShape="1">
          <a:blip r:embed="rId4"/>
          <a:srcRect l="12769" t="21255" r="71022" b="23978"/>
          <a:stretch/>
        </p:blipFill>
        <p:spPr>
          <a:xfrm>
            <a:off x="1154368" y="3314108"/>
            <a:ext cx="3438887" cy="3267798"/>
          </a:xfrm>
          <a:prstGeom prst="rect">
            <a:avLst/>
          </a:prstGeom>
        </p:spPr>
      </p:pic>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28021" y="-91169"/>
            <a:ext cx="5916562" cy="6949169"/>
          </a:xfrm>
          <a:prstGeom prst="rect">
            <a:avLst/>
          </a:prstGeom>
        </p:spPr>
      </p:pic>
      <p:grpSp>
        <p:nvGrpSpPr>
          <p:cNvPr id="10" name="Group 9"/>
          <p:cNvGrpSpPr/>
          <p:nvPr/>
        </p:nvGrpSpPr>
        <p:grpSpPr>
          <a:xfrm>
            <a:off x="9034561" y="733425"/>
            <a:ext cx="320797" cy="300038"/>
            <a:chOff x="8432678" y="733425"/>
            <a:chExt cx="320797" cy="300038"/>
          </a:xfrm>
        </p:grpSpPr>
        <p:sp>
          <p:nvSpPr>
            <p:cNvPr id="7" name="Freeform 6"/>
            <p:cNvSpPr/>
            <p:nvPr/>
          </p:nvSpPr>
          <p:spPr>
            <a:xfrm>
              <a:off x="8432678" y="733425"/>
              <a:ext cx="320797" cy="300038"/>
            </a:xfrm>
            <a:custGeom>
              <a:avLst/>
              <a:gdLst>
                <a:gd name="connsiteX0" fmla="*/ 15997 w 320797"/>
                <a:gd name="connsiteY0" fmla="*/ 223838 h 300038"/>
                <a:gd name="connsiteX1" fmla="*/ 15997 w 320797"/>
                <a:gd name="connsiteY1" fmla="*/ 223838 h 300038"/>
                <a:gd name="connsiteX2" fmla="*/ 6472 w 320797"/>
                <a:gd name="connsiteY2" fmla="*/ 128588 h 300038"/>
                <a:gd name="connsiteX3" fmla="*/ 15997 w 320797"/>
                <a:gd name="connsiteY3" fmla="*/ 114300 h 300038"/>
                <a:gd name="connsiteX4" fmla="*/ 25522 w 320797"/>
                <a:gd name="connsiteY4" fmla="*/ 85725 h 300038"/>
                <a:gd name="connsiteX5" fmla="*/ 30285 w 320797"/>
                <a:gd name="connsiteY5" fmla="*/ 9525 h 300038"/>
                <a:gd name="connsiteX6" fmla="*/ 44572 w 320797"/>
                <a:gd name="connsiteY6" fmla="*/ 0 h 300038"/>
                <a:gd name="connsiteX7" fmla="*/ 173160 w 320797"/>
                <a:gd name="connsiteY7" fmla="*/ 4763 h 300038"/>
                <a:gd name="connsiteX8" fmla="*/ 230310 w 320797"/>
                <a:gd name="connsiteY8" fmla="*/ 9525 h 300038"/>
                <a:gd name="connsiteX9" fmla="*/ 239835 w 320797"/>
                <a:gd name="connsiteY9" fmla="*/ 23813 h 300038"/>
                <a:gd name="connsiteX10" fmla="*/ 268410 w 320797"/>
                <a:gd name="connsiteY10" fmla="*/ 42863 h 300038"/>
                <a:gd name="connsiteX11" fmla="*/ 277935 w 320797"/>
                <a:gd name="connsiteY11" fmla="*/ 57150 h 300038"/>
                <a:gd name="connsiteX12" fmla="*/ 287460 w 320797"/>
                <a:gd name="connsiteY12" fmla="*/ 85725 h 300038"/>
                <a:gd name="connsiteX13" fmla="*/ 316035 w 320797"/>
                <a:gd name="connsiteY13" fmla="*/ 100013 h 300038"/>
                <a:gd name="connsiteX14" fmla="*/ 320797 w 320797"/>
                <a:gd name="connsiteY14" fmla="*/ 114300 h 300038"/>
                <a:gd name="connsiteX15" fmla="*/ 311272 w 320797"/>
                <a:gd name="connsiteY15" fmla="*/ 176213 h 300038"/>
                <a:gd name="connsiteX16" fmla="*/ 301747 w 320797"/>
                <a:gd name="connsiteY16" fmla="*/ 190500 h 300038"/>
                <a:gd name="connsiteX17" fmla="*/ 282697 w 320797"/>
                <a:gd name="connsiteY17" fmla="*/ 247650 h 300038"/>
                <a:gd name="connsiteX18" fmla="*/ 268410 w 320797"/>
                <a:gd name="connsiteY18" fmla="*/ 276225 h 300038"/>
                <a:gd name="connsiteX19" fmla="*/ 239835 w 320797"/>
                <a:gd name="connsiteY19" fmla="*/ 285750 h 300038"/>
                <a:gd name="connsiteX20" fmla="*/ 216022 w 320797"/>
                <a:gd name="connsiteY20" fmla="*/ 290513 h 300038"/>
                <a:gd name="connsiteX21" fmla="*/ 196972 w 320797"/>
                <a:gd name="connsiteY21" fmla="*/ 295275 h 300038"/>
                <a:gd name="connsiteX22" fmla="*/ 111247 w 320797"/>
                <a:gd name="connsiteY22" fmla="*/ 300038 h 300038"/>
                <a:gd name="connsiteX23" fmla="*/ 63622 w 320797"/>
                <a:gd name="connsiteY23" fmla="*/ 295275 h 300038"/>
                <a:gd name="connsiteX24" fmla="*/ 44572 w 320797"/>
                <a:gd name="connsiteY24" fmla="*/ 285750 h 300038"/>
                <a:gd name="connsiteX25" fmla="*/ 30285 w 320797"/>
                <a:gd name="connsiteY25" fmla="*/ 280988 h 300038"/>
                <a:gd name="connsiteX26" fmla="*/ 20760 w 320797"/>
                <a:gd name="connsiteY26" fmla="*/ 266700 h 300038"/>
                <a:gd name="connsiteX27" fmla="*/ 15997 w 320797"/>
                <a:gd name="connsiteY27" fmla="*/ 223838 h 30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797" h="300038">
                  <a:moveTo>
                    <a:pt x="15997" y="223838"/>
                  </a:moveTo>
                  <a:lnTo>
                    <a:pt x="15997" y="223838"/>
                  </a:lnTo>
                  <a:cubicBezTo>
                    <a:pt x="-1187" y="178013"/>
                    <a:pt x="-4793" y="184916"/>
                    <a:pt x="6472" y="128588"/>
                  </a:cubicBezTo>
                  <a:cubicBezTo>
                    <a:pt x="7595" y="122975"/>
                    <a:pt x="13672" y="119531"/>
                    <a:pt x="15997" y="114300"/>
                  </a:cubicBezTo>
                  <a:cubicBezTo>
                    <a:pt x="20075" y="105125"/>
                    <a:pt x="25522" y="85725"/>
                    <a:pt x="25522" y="85725"/>
                  </a:cubicBezTo>
                  <a:cubicBezTo>
                    <a:pt x="27110" y="60325"/>
                    <a:pt x="24764" y="34369"/>
                    <a:pt x="30285" y="9525"/>
                  </a:cubicBezTo>
                  <a:cubicBezTo>
                    <a:pt x="31527" y="3938"/>
                    <a:pt x="38852" y="191"/>
                    <a:pt x="44572" y="0"/>
                  </a:cubicBezTo>
                  <a:lnTo>
                    <a:pt x="173160" y="4763"/>
                  </a:lnTo>
                  <a:cubicBezTo>
                    <a:pt x="192210" y="6350"/>
                    <a:pt x="211929" y="4273"/>
                    <a:pt x="230310" y="9525"/>
                  </a:cubicBezTo>
                  <a:cubicBezTo>
                    <a:pt x="235814" y="11097"/>
                    <a:pt x="235527" y="20044"/>
                    <a:pt x="239835" y="23813"/>
                  </a:cubicBezTo>
                  <a:cubicBezTo>
                    <a:pt x="248450" y="31351"/>
                    <a:pt x="268410" y="42863"/>
                    <a:pt x="268410" y="42863"/>
                  </a:cubicBezTo>
                  <a:cubicBezTo>
                    <a:pt x="271585" y="47625"/>
                    <a:pt x="275610" y="51920"/>
                    <a:pt x="277935" y="57150"/>
                  </a:cubicBezTo>
                  <a:cubicBezTo>
                    <a:pt x="282013" y="66325"/>
                    <a:pt x="279106" y="80156"/>
                    <a:pt x="287460" y="85725"/>
                  </a:cubicBezTo>
                  <a:cubicBezTo>
                    <a:pt x="305924" y="98035"/>
                    <a:pt x="296317" y="93440"/>
                    <a:pt x="316035" y="100013"/>
                  </a:cubicBezTo>
                  <a:cubicBezTo>
                    <a:pt x="317622" y="104775"/>
                    <a:pt x="320797" y="109280"/>
                    <a:pt x="320797" y="114300"/>
                  </a:cubicBezTo>
                  <a:cubicBezTo>
                    <a:pt x="320797" y="125232"/>
                    <a:pt x="319425" y="159908"/>
                    <a:pt x="311272" y="176213"/>
                  </a:cubicBezTo>
                  <a:cubicBezTo>
                    <a:pt x="308712" y="181332"/>
                    <a:pt x="304922" y="185738"/>
                    <a:pt x="301747" y="190500"/>
                  </a:cubicBezTo>
                  <a:lnTo>
                    <a:pt x="282697" y="247650"/>
                  </a:lnTo>
                  <a:cubicBezTo>
                    <a:pt x="280102" y="255436"/>
                    <a:pt x="276186" y="271365"/>
                    <a:pt x="268410" y="276225"/>
                  </a:cubicBezTo>
                  <a:cubicBezTo>
                    <a:pt x="259896" y="281546"/>
                    <a:pt x="249680" y="283781"/>
                    <a:pt x="239835" y="285750"/>
                  </a:cubicBezTo>
                  <a:cubicBezTo>
                    <a:pt x="231897" y="287338"/>
                    <a:pt x="223924" y="288757"/>
                    <a:pt x="216022" y="290513"/>
                  </a:cubicBezTo>
                  <a:cubicBezTo>
                    <a:pt x="209632" y="291933"/>
                    <a:pt x="203491" y="294682"/>
                    <a:pt x="196972" y="295275"/>
                  </a:cubicBezTo>
                  <a:cubicBezTo>
                    <a:pt x="168470" y="297866"/>
                    <a:pt x="139822" y="298450"/>
                    <a:pt x="111247" y="300038"/>
                  </a:cubicBezTo>
                  <a:cubicBezTo>
                    <a:pt x="95372" y="298450"/>
                    <a:pt x="79222" y="298618"/>
                    <a:pt x="63622" y="295275"/>
                  </a:cubicBezTo>
                  <a:cubicBezTo>
                    <a:pt x="56680" y="293787"/>
                    <a:pt x="51098" y="288547"/>
                    <a:pt x="44572" y="285750"/>
                  </a:cubicBezTo>
                  <a:cubicBezTo>
                    <a:pt x="39958" y="283773"/>
                    <a:pt x="35047" y="282575"/>
                    <a:pt x="30285" y="280988"/>
                  </a:cubicBezTo>
                  <a:cubicBezTo>
                    <a:pt x="27110" y="276225"/>
                    <a:pt x="24807" y="270747"/>
                    <a:pt x="20760" y="266700"/>
                  </a:cubicBezTo>
                  <a:cubicBezTo>
                    <a:pt x="3830" y="249770"/>
                    <a:pt x="16791" y="230982"/>
                    <a:pt x="15997" y="223838"/>
                  </a:cubicBezTo>
                  <a:close/>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8432678" y="733425"/>
              <a:ext cx="320797" cy="300038"/>
            </a:xfrm>
            <a:custGeom>
              <a:avLst/>
              <a:gdLst>
                <a:gd name="connsiteX0" fmla="*/ 15997 w 320797"/>
                <a:gd name="connsiteY0" fmla="*/ 223838 h 300038"/>
                <a:gd name="connsiteX1" fmla="*/ 15997 w 320797"/>
                <a:gd name="connsiteY1" fmla="*/ 223838 h 300038"/>
                <a:gd name="connsiteX2" fmla="*/ 6472 w 320797"/>
                <a:gd name="connsiteY2" fmla="*/ 128588 h 300038"/>
                <a:gd name="connsiteX3" fmla="*/ 15997 w 320797"/>
                <a:gd name="connsiteY3" fmla="*/ 114300 h 300038"/>
                <a:gd name="connsiteX4" fmla="*/ 25522 w 320797"/>
                <a:gd name="connsiteY4" fmla="*/ 85725 h 300038"/>
                <a:gd name="connsiteX5" fmla="*/ 30285 w 320797"/>
                <a:gd name="connsiteY5" fmla="*/ 9525 h 300038"/>
                <a:gd name="connsiteX6" fmla="*/ 44572 w 320797"/>
                <a:gd name="connsiteY6" fmla="*/ 0 h 300038"/>
                <a:gd name="connsiteX7" fmla="*/ 173160 w 320797"/>
                <a:gd name="connsiteY7" fmla="*/ 4763 h 300038"/>
                <a:gd name="connsiteX8" fmla="*/ 230310 w 320797"/>
                <a:gd name="connsiteY8" fmla="*/ 9525 h 300038"/>
                <a:gd name="connsiteX9" fmla="*/ 239835 w 320797"/>
                <a:gd name="connsiteY9" fmla="*/ 23813 h 300038"/>
                <a:gd name="connsiteX10" fmla="*/ 268410 w 320797"/>
                <a:gd name="connsiteY10" fmla="*/ 42863 h 300038"/>
                <a:gd name="connsiteX11" fmla="*/ 277935 w 320797"/>
                <a:gd name="connsiteY11" fmla="*/ 57150 h 300038"/>
                <a:gd name="connsiteX12" fmla="*/ 287460 w 320797"/>
                <a:gd name="connsiteY12" fmla="*/ 85725 h 300038"/>
                <a:gd name="connsiteX13" fmla="*/ 316035 w 320797"/>
                <a:gd name="connsiteY13" fmla="*/ 100013 h 300038"/>
                <a:gd name="connsiteX14" fmla="*/ 320797 w 320797"/>
                <a:gd name="connsiteY14" fmla="*/ 114300 h 300038"/>
                <a:gd name="connsiteX15" fmla="*/ 311272 w 320797"/>
                <a:gd name="connsiteY15" fmla="*/ 176213 h 300038"/>
                <a:gd name="connsiteX16" fmla="*/ 301747 w 320797"/>
                <a:gd name="connsiteY16" fmla="*/ 190500 h 300038"/>
                <a:gd name="connsiteX17" fmla="*/ 282697 w 320797"/>
                <a:gd name="connsiteY17" fmla="*/ 247650 h 300038"/>
                <a:gd name="connsiteX18" fmla="*/ 268410 w 320797"/>
                <a:gd name="connsiteY18" fmla="*/ 276225 h 300038"/>
                <a:gd name="connsiteX19" fmla="*/ 239835 w 320797"/>
                <a:gd name="connsiteY19" fmla="*/ 285750 h 300038"/>
                <a:gd name="connsiteX20" fmla="*/ 216022 w 320797"/>
                <a:gd name="connsiteY20" fmla="*/ 290513 h 300038"/>
                <a:gd name="connsiteX21" fmla="*/ 196972 w 320797"/>
                <a:gd name="connsiteY21" fmla="*/ 295275 h 300038"/>
                <a:gd name="connsiteX22" fmla="*/ 111247 w 320797"/>
                <a:gd name="connsiteY22" fmla="*/ 300038 h 300038"/>
                <a:gd name="connsiteX23" fmla="*/ 63622 w 320797"/>
                <a:gd name="connsiteY23" fmla="*/ 295275 h 300038"/>
                <a:gd name="connsiteX24" fmla="*/ 44572 w 320797"/>
                <a:gd name="connsiteY24" fmla="*/ 285750 h 300038"/>
                <a:gd name="connsiteX25" fmla="*/ 30285 w 320797"/>
                <a:gd name="connsiteY25" fmla="*/ 280988 h 300038"/>
                <a:gd name="connsiteX26" fmla="*/ 20760 w 320797"/>
                <a:gd name="connsiteY26" fmla="*/ 266700 h 300038"/>
                <a:gd name="connsiteX27" fmla="*/ 15997 w 320797"/>
                <a:gd name="connsiteY27" fmla="*/ 223838 h 30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797" h="300038">
                  <a:moveTo>
                    <a:pt x="15997" y="223838"/>
                  </a:moveTo>
                  <a:lnTo>
                    <a:pt x="15997" y="223838"/>
                  </a:lnTo>
                  <a:cubicBezTo>
                    <a:pt x="-1187" y="178013"/>
                    <a:pt x="-4793" y="184916"/>
                    <a:pt x="6472" y="128588"/>
                  </a:cubicBezTo>
                  <a:cubicBezTo>
                    <a:pt x="7595" y="122975"/>
                    <a:pt x="13672" y="119531"/>
                    <a:pt x="15997" y="114300"/>
                  </a:cubicBezTo>
                  <a:cubicBezTo>
                    <a:pt x="20075" y="105125"/>
                    <a:pt x="25522" y="85725"/>
                    <a:pt x="25522" y="85725"/>
                  </a:cubicBezTo>
                  <a:cubicBezTo>
                    <a:pt x="27110" y="60325"/>
                    <a:pt x="24764" y="34369"/>
                    <a:pt x="30285" y="9525"/>
                  </a:cubicBezTo>
                  <a:cubicBezTo>
                    <a:pt x="31527" y="3938"/>
                    <a:pt x="38852" y="191"/>
                    <a:pt x="44572" y="0"/>
                  </a:cubicBezTo>
                  <a:lnTo>
                    <a:pt x="173160" y="4763"/>
                  </a:lnTo>
                  <a:cubicBezTo>
                    <a:pt x="192210" y="6350"/>
                    <a:pt x="211929" y="4273"/>
                    <a:pt x="230310" y="9525"/>
                  </a:cubicBezTo>
                  <a:cubicBezTo>
                    <a:pt x="235814" y="11097"/>
                    <a:pt x="235527" y="20044"/>
                    <a:pt x="239835" y="23813"/>
                  </a:cubicBezTo>
                  <a:cubicBezTo>
                    <a:pt x="248450" y="31351"/>
                    <a:pt x="268410" y="42863"/>
                    <a:pt x="268410" y="42863"/>
                  </a:cubicBezTo>
                  <a:cubicBezTo>
                    <a:pt x="271585" y="47625"/>
                    <a:pt x="275610" y="51920"/>
                    <a:pt x="277935" y="57150"/>
                  </a:cubicBezTo>
                  <a:cubicBezTo>
                    <a:pt x="282013" y="66325"/>
                    <a:pt x="279106" y="80156"/>
                    <a:pt x="287460" y="85725"/>
                  </a:cubicBezTo>
                  <a:cubicBezTo>
                    <a:pt x="305924" y="98035"/>
                    <a:pt x="296317" y="93440"/>
                    <a:pt x="316035" y="100013"/>
                  </a:cubicBezTo>
                  <a:cubicBezTo>
                    <a:pt x="317622" y="104775"/>
                    <a:pt x="320797" y="109280"/>
                    <a:pt x="320797" y="114300"/>
                  </a:cubicBezTo>
                  <a:cubicBezTo>
                    <a:pt x="320797" y="125232"/>
                    <a:pt x="319425" y="159908"/>
                    <a:pt x="311272" y="176213"/>
                  </a:cubicBezTo>
                  <a:cubicBezTo>
                    <a:pt x="308712" y="181332"/>
                    <a:pt x="304922" y="185738"/>
                    <a:pt x="301747" y="190500"/>
                  </a:cubicBezTo>
                  <a:lnTo>
                    <a:pt x="282697" y="247650"/>
                  </a:lnTo>
                  <a:cubicBezTo>
                    <a:pt x="280102" y="255436"/>
                    <a:pt x="276186" y="271365"/>
                    <a:pt x="268410" y="276225"/>
                  </a:cubicBezTo>
                  <a:cubicBezTo>
                    <a:pt x="259896" y="281546"/>
                    <a:pt x="249680" y="283781"/>
                    <a:pt x="239835" y="285750"/>
                  </a:cubicBezTo>
                  <a:cubicBezTo>
                    <a:pt x="231897" y="287338"/>
                    <a:pt x="223924" y="288757"/>
                    <a:pt x="216022" y="290513"/>
                  </a:cubicBezTo>
                  <a:cubicBezTo>
                    <a:pt x="209632" y="291933"/>
                    <a:pt x="203491" y="294682"/>
                    <a:pt x="196972" y="295275"/>
                  </a:cubicBezTo>
                  <a:cubicBezTo>
                    <a:pt x="168470" y="297866"/>
                    <a:pt x="139822" y="298450"/>
                    <a:pt x="111247" y="300038"/>
                  </a:cubicBezTo>
                  <a:cubicBezTo>
                    <a:pt x="95372" y="298450"/>
                    <a:pt x="79222" y="298618"/>
                    <a:pt x="63622" y="295275"/>
                  </a:cubicBezTo>
                  <a:cubicBezTo>
                    <a:pt x="56680" y="293787"/>
                    <a:pt x="51098" y="288547"/>
                    <a:pt x="44572" y="285750"/>
                  </a:cubicBezTo>
                  <a:cubicBezTo>
                    <a:pt x="39958" y="283773"/>
                    <a:pt x="35047" y="282575"/>
                    <a:pt x="30285" y="280988"/>
                  </a:cubicBezTo>
                  <a:cubicBezTo>
                    <a:pt x="27110" y="276225"/>
                    <a:pt x="24807" y="270747"/>
                    <a:pt x="20760" y="266700"/>
                  </a:cubicBezTo>
                  <a:cubicBezTo>
                    <a:pt x="3830" y="249770"/>
                    <a:pt x="16791" y="230982"/>
                    <a:pt x="15997" y="223838"/>
                  </a:cubicBezTo>
                  <a:close/>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8135131" y="3786188"/>
            <a:ext cx="655243" cy="791234"/>
            <a:chOff x="7548488" y="3786188"/>
            <a:chExt cx="655243" cy="791234"/>
          </a:xfrm>
        </p:grpSpPr>
        <p:sp>
          <p:nvSpPr>
            <p:cNvPr id="11" name="Freeform 10"/>
            <p:cNvSpPr/>
            <p:nvPr/>
          </p:nvSpPr>
          <p:spPr>
            <a:xfrm>
              <a:off x="7548488" y="3786188"/>
              <a:ext cx="655243" cy="791234"/>
            </a:xfrm>
            <a:custGeom>
              <a:avLst/>
              <a:gdLst>
                <a:gd name="connsiteX0" fmla="*/ 109612 w 655243"/>
                <a:gd name="connsiteY0" fmla="*/ 681037 h 791234"/>
                <a:gd name="connsiteX1" fmla="*/ 109612 w 655243"/>
                <a:gd name="connsiteY1" fmla="*/ 681037 h 791234"/>
                <a:gd name="connsiteX2" fmla="*/ 147712 w 655243"/>
                <a:gd name="connsiteY2" fmla="*/ 695325 h 791234"/>
                <a:gd name="connsiteX3" fmla="*/ 185812 w 655243"/>
                <a:gd name="connsiteY3" fmla="*/ 700087 h 791234"/>
                <a:gd name="connsiteX4" fmla="*/ 214387 w 655243"/>
                <a:gd name="connsiteY4" fmla="*/ 719137 h 791234"/>
                <a:gd name="connsiteX5" fmla="*/ 247725 w 655243"/>
                <a:gd name="connsiteY5" fmla="*/ 728662 h 791234"/>
                <a:gd name="connsiteX6" fmla="*/ 314400 w 655243"/>
                <a:gd name="connsiteY6" fmla="*/ 733425 h 791234"/>
                <a:gd name="connsiteX7" fmla="*/ 323925 w 655243"/>
                <a:gd name="connsiteY7" fmla="*/ 747712 h 791234"/>
                <a:gd name="connsiteX8" fmla="*/ 352500 w 655243"/>
                <a:gd name="connsiteY8" fmla="*/ 757237 h 791234"/>
                <a:gd name="connsiteX9" fmla="*/ 371550 w 655243"/>
                <a:gd name="connsiteY9" fmla="*/ 781050 h 791234"/>
                <a:gd name="connsiteX10" fmla="*/ 400125 w 655243"/>
                <a:gd name="connsiteY10" fmla="*/ 790575 h 791234"/>
                <a:gd name="connsiteX11" fmla="*/ 481087 w 655243"/>
                <a:gd name="connsiteY11" fmla="*/ 776287 h 791234"/>
                <a:gd name="connsiteX12" fmla="*/ 485850 w 655243"/>
                <a:gd name="connsiteY12" fmla="*/ 762000 h 791234"/>
                <a:gd name="connsiteX13" fmla="*/ 495375 w 655243"/>
                <a:gd name="connsiteY13" fmla="*/ 719137 h 791234"/>
                <a:gd name="connsiteX14" fmla="*/ 528712 w 655243"/>
                <a:gd name="connsiteY14" fmla="*/ 676275 h 791234"/>
                <a:gd name="connsiteX15" fmla="*/ 552525 w 655243"/>
                <a:gd name="connsiteY15" fmla="*/ 657225 h 791234"/>
                <a:gd name="connsiteX16" fmla="*/ 557287 w 655243"/>
                <a:gd name="connsiteY16" fmla="*/ 600075 h 791234"/>
                <a:gd name="connsiteX17" fmla="*/ 562050 w 655243"/>
                <a:gd name="connsiteY17" fmla="*/ 585787 h 791234"/>
                <a:gd name="connsiteX18" fmla="*/ 576337 w 655243"/>
                <a:gd name="connsiteY18" fmla="*/ 538162 h 791234"/>
                <a:gd name="connsiteX19" fmla="*/ 590625 w 655243"/>
                <a:gd name="connsiteY19" fmla="*/ 509587 h 791234"/>
                <a:gd name="connsiteX20" fmla="*/ 571575 w 655243"/>
                <a:gd name="connsiteY20" fmla="*/ 481012 h 791234"/>
                <a:gd name="connsiteX21" fmla="*/ 562050 w 655243"/>
                <a:gd name="connsiteY21" fmla="*/ 452437 h 791234"/>
                <a:gd name="connsiteX22" fmla="*/ 566812 w 655243"/>
                <a:gd name="connsiteY22" fmla="*/ 438150 h 791234"/>
                <a:gd name="connsiteX23" fmla="*/ 585862 w 655243"/>
                <a:gd name="connsiteY23" fmla="*/ 352425 h 791234"/>
                <a:gd name="connsiteX24" fmla="*/ 609675 w 655243"/>
                <a:gd name="connsiteY24" fmla="*/ 347662 h 791234"/>
                <a:gd name="connsiteX25" fmla="*/ 614437 w 655243"/>
                <a:gd name="connsiteY25" fmla="*/ 304800 h 791234"/>
                <a:gd name="connsiteX26" fmla="*/ 633487 w 655243"/>
                <a:gd name="connsiteY26" fmla="*/ 276225 h 791234"/>
                <a:gd name="connsiteX27" fmla="*/ 647775 w 655243"/>
                <a:gd name="connsiteY27" fmla="*/ 247650 h 791234"/>
                <a:gd name="connsiteX28" fmla="*/ 647775 w 655243"/>
                <a:gd name="connsiteY28" fmla="*/ 128587 h 791234"/>
                <a:gd name="connsiteX29" fmla="*/ 638250 w 655243"/>
                <a:gd name="connsiteY29" fmla="*/ 114300 h 791234"/>
                <a:gd name="connsiteX30" fmla="*/ 623962 w 655243"/>
                <a:gd name="connsiteY30" fmla="*/ 109537 h 791234"/>
                <a:gd name="connsiteX31" fmla="*/ 590625 w 655243"/>
                <a:gd name="connsiteY31" fmla="*/ 76200 h 791234"/>
                <a:gd name="connsiteX32" fmla="*/ 576337 w 655243"/>
                <a:gd name="connsiteY32" fmla="*/ 61912 h 791234"/>
                <a:gd name="connsiteX33" fmla="*/ 547762 w 655243"/>
                <a:gd name="connsiteY33" fmla="*/ 52387 h 791234"/>
                <a:gd name="connsiteX34" fmla="*/ 543000 w 655243"/>
                <a:gd name="connsiteY34" fmla="*/ 38100 h 791234"/>
                <a:gd name="connsiteX35" fmla="*/ 523950 w 655243"/>
                <a:gd name="connsiteY35" fmla="*/ 33337 h 791234"/>
                <a:gd name="connsiteX36" fmla="*/ 490612 w 655243"/>
                <a:gd name="connsiteY36" fmla="*/ 28575 h 791234"/>
                <a:gd name="connsiteX37" fmla="*/ 462037 w 655243"/>
                <a:gd name="connsiteY37" fmla="*/ 19050 h 791234"/>
                <a:gd name="connsiteX38" fmla="*/ 447750 w 655243"/>
                <a:gd name="connsiteY38" fmla="*/ 9525 h 791234"/>
                <a:gd name="connsiteX39" fmla="*/ 419175 w 655243"/>
                <a:gd name="connsiteY39" fmla="*/ 0 h 791234"/>
                <a:gd name="connsiteX40" fmla="*/ 376312 w 655243"/>
                <a:gd name="connsiteY40" fmla="*/ 4762 h 791234"/>
                <a:gd name="connsiteX41" fmla="*/ 352500 w 655243"/>
                <a:gd name="connsiteY41" fmla="*/ 9525 h 791234"/>
                <a:gd name="connsiteX42" fmla="*/ 347737 w 655243"/>
                <a:gd name="connsiteY42" fmla="*/ 33337 h 791234"/>
                <a:gd name="connsiteX43" fmla="*/ 342975 w 655243"/>
                <a:gd name="connsiteY43" fmla="*/ 47625 h 791234"/>
                <a:gd name="connsiteX44" fmla="*/ 338212 w 655243"/>
                <a:gd name="connsiteY44" fmla="*/ 66675 h 791234"/>
                <a:gd name="connsiteX45" fmla="*/ 328687 w 655243"/>
                <a:gd name="connsiteY45" fmla="*/ 95250 h 791234"/>
                <a:gd name="connsiteX46" fmla="*/ 323925 w 655243"/>
                <a:gd name="connsiteY46" fmla="*/ 109537 h 791234"/>
                <a:gd name="connsiteX47" fmla="*/ 319162 w 655243"/>
                <a:gd name="connsiteY47" fmla="*/ 128587 h 791234"/>
                <a:gd name="connsiteX48" fmla="*/ 314400 w 655243"/>
                <a:gd name="connsiteY48" fmla="*/ 142875 h 791234"/>
                <a:gd name="connsiteX49" fmla="*/ 295350 w 655243"/>
                <a:gd name="connsiteY49" fmla="*/ 147637 h 791234"/>
                <a:gd name="connsiteX50" fmla="*/ 281062 w 655243"/>
                <a:gd name="connsiteY50" fmla="*/ 157162 h 791234"/>
                <a:gd name="connsiteX51" fmla="*/ 262012 w 655243"/>
                <a:gd name="connsiteY51" fmla="*/ 200025 h 791234"/>
                <a:gd name="connsiteX52" fmla="*/ 252487 w 655243"/>
                <a:gd name="connsiteY52" fmla="*/ 214312 h 791234"/>
                <a:gd name="connsiteX53" fmla="*/ 228675 w 655243"/>
                <a:gd name="connsiteY53" fmla="*/ 247650 h 791234"/>
                <a:gd name="connsiteX54" fmla="*/ 209625 w 655243"/>
                <a:gd name="connsiteY54" fmla="*/ 276225 h 791234"/>
                <a:gd name="connsiteX55" fmla="*/ 166762 w 655243"/>
                <a:gd name="connsiteY55" fmla="*/ 300037 h 791234"/>
                <a:gd name="connsiteX56" fmla="*/ 147712 w 655243"/>
                <a:gd name="connsiteY56" fmla="*/ 328612 h 791234"/>
                <a:gd name="connsiteX57" fmla="*/ 142950 w 655243"/>
                <a:gd name="connsiteY57" fmla="*/ 357187 h 791234"/>
                <a:gd name="connsiteX58" fmla="*/ 128662 w 655243"/>
                <a:gd name="connsiteY58" fmla="*/ 361950 h 791234"/>
                <a:gd name="connsiteX59" fmla="*/ 114375 w 655243"/>
                <a:gd name="connsiteY59" fmla="*/ 371475 h 791234"/>
                <a:gd name="connsiteX60" fmla="*/ 109612 w 655243"/>
                <a:gd name="connsiteY60" fmla="*/ 466725 h 791234"/>
                <a:gd name="connsiteX61" fmla="*/ 95325 w 655243"/>
                <a:gd name="connsiteY61" fmla="*/ 471487 h 791234"/>
                <a:gd name="connsiteX62" fmla="*/ 66750 w 655243"/>
                <a:gd name="connsiteY62" fmla="*/ 490537 h 791234"/>
                <a:gd name="connsiteX63" fmla="*/ 52462 w 655243"/>
                <a:gd name="connsiteY63" fmla="*/ 504825 h 791234"/>
                <a:gd name="connsiteX64" fmla="*/ 38175 w 655243"/>
                <a:gd name="connsiteY64" fmla="*/ 509587 h 791234"/>
                <a:gd name="connsiteX65" fmla="*/ 19125 w 655243"/>
                <a:gd name="connsiteY65" fmla="*/ 538162 h 791234"/>
                <a:gd name="connsiteX66" fmla="*/ 9600 w 655243"/>
                <a:gd name="connsiteY66" fmla="*/ 552450 h 791234"/>
                <a:gd name="connsiteX67" fmla="*/ 14362 w 655243"/>
                <a:gd name="connsiteY67" fmla="*/ 576262 h 791234"/>
                <a:gd name="connsiteX68" fmla="*/ 4837 w 655243"/>
                <a:gd name="connsiteY68" fmla="*/ 609600 h 791234"/>
                <a:gd name="connsiteX69" fmla="*/ 4837 w 655243"/>
                <a:gd name="connsiteY69" fmla="*/ 657225 h 791234"/>
                <a:gd name="connsiteX70" fmla="*/ 19125 w 655243"/>
                <a:gd name="connsiteY70" fmla="*/ 666750 h 791234"/>
                <a:gd name="connsiteX71" fmla="*/ 57225 w 655243"/>
                <a:gd name="connsiteY71" fmla="*/ 676275 h 791234"/>
                <a:gd name="connsiteX72" fmla="*/ 76275 w 655243"/>
                <a:gd name="connsiteY72" fmla="*/ 681037 h 791234"/>
                <a:gd name="connsiteX73" fmla="*/ 109612 w 655243"/>
                <a:gd name="connsiteY73" fmla="*/ 681037 h 79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55243" h="791234">
                  <a:moveTo>
                    <a:pt x="109612" y="681037"/>
                  </a:moveTo>
                  <a:lnTo>
                    <a:pt x="109612" y="681037"/>
                  </a:lnTo>
                  <a:cubicBezTo>
                    <a:pt x="122312" y="685800"/>
                    <a:pt x="134553" y="692035"/>
                    <a:pt x="147712" y="695325"/>
                  </a:cubicBezTo>
                  <a:cubicBezTo>
                    <a:pt x="160129" y="698429"/>
                    <a:pt x="173759" y="695782"/>
                    <a:pt x="185812" y="700087"/>
                  </a:cubicBezTo>
                  <a:cubicBezTo>
                    <a:pt x="196593" y="703937"/>
                    <a:pt x="203527" y="715517"/>
                    <a:pt x="214387" y="719137"/>
                  </a:cubicBezTo>
                  <a:cubicBezTo>
                    <a:pt x="234884" y="725970"/>
                    <a:pt x="223805" y="722683"/>
                    <a:pt x="247725" y="728662"/>
                  </a:cubicBezTo>
                  <a:cubicBezTo>
                    <a:pt x="278783" y="725839"/>
                    <a:pt x="294346" y="713372"/>
                    <a:pt x="314400" y="733425"/>
                  </a:cubicBezTo>
                  <a:cubicBezTo>
                    <a:pt x="318447" y="737472"/>
                    <a:pt x="319071" y="744679"/>
                    <a:pt x="323925" y="747712"/>
                  </a:cubicBezTo>
                  <a:cubicBezTo>
                    <a:pt x="332439" y="753033"/>
                    <a:pt x="352500" y="757237"/>
                    <a:pt x="352500" y="757237"/>
                  </a:cubicBezTo>
                  <a:cubicBezTo>
                    <a:pt x="357664" y="772731"/>
                    <a:pt x="354690" y="773557"/>
                    <a:pt x="371550" y="781050"/>
                  </a:cubicBezTo>
                  <a:cubicBezTo>
                    <a:pt x="380725" y="785128"/>
                    <a:pt x="400125" y="790575"/>
                    <a:pt x="400125" y="790575"/>
                  </a:cubicBezTo>
                  <a:cubicBezTo>
                    <a:pt x="409264" y="789922"/>
                    <a:pt x="464507" y="797011"/>
                    <a:pt x="481087" y="776287"/>
                  </a:cubicBezTo>
                  <a:cubicBezTo>
                    <a:pt x="484223" y="772367"/>
                    <a:pt x="484262" y="766762"/>
                    <a:pt x="485850" y="762000"/>
                  </a:cubicBezTo>
                  <a:cubicBezTo>
                    <a:pt x="487143" y="754242"/>
                    <a:pt x="489791" y="729188"/>
                    <a:pt x="495375" y="719137"/>
                  </a:cubicBezTo>
                  <a:cubicBezTo>
                    <a:pt x="519451" y="675800"/>
                    <a:pt x="505571" y="704045"/>
                    <a:pt x="528712" y="676275"/>
                  </a:cubicBezTo>
                  <a:cubicBezTo>
                    <a:pt x="545283" y="656390"/>
                    <a:pt x="529070" y="665042"/>
                    <a:pt x="552525" y="657225"/>
                  </a:cubicBezTo>
                  <a:cubicBezTo>
                    <a:pt x="554112" y="638175"/>
                    <a:pt x="554761" y="619023"/>
                    <a:pt x="557287" y="600075"/>
                  </a:cubicBezTo>
                  <a:cubicBezTo>
                    <a:pt x="557951" y="595099"/>
                    <a:pt x="560671" y="590614"/>
                    <a:pt x="562050" y="585787"/>
                  </a:cubicBezTo>
                  <a:cubicBezTo>
                    <a:pt x="565378" y="574138"/>
                    <a:pt x="570676" y="546653"/>
                    <a:pt x="576337" y="538162"/>
                  </a:cubicBezTo>
                  <a:cubicBezTo>
                    <a:pt x="588647" y="519698"/>
                    <a:pt x="584052" y="529305"/>
                    <a:pt x="590625" y="509587"/>
                  </a:cubicBezTo>
                  <a:cubicBezTo>
                    <a:pt x="584275" y="500062"/>
                    <a:pt x="575195" y="491872"/>
                    <a:pt x="571575" y="481012"/>
                  </a:cubicBezTo>
                  <a:lnTo>
                    <a:pt x="562050" y="452437"/>
                  </a:lnTo>
                  <a:cubicBezTo>
                    <a:pt x="563637" y="447675"/>
                    <a:pt x="566258" y="443139"/>
                    <a:pt x="566812" y="438150"/>
                  </a:cubicBezTo>
                  <a:cubicBezTo>
                    <a:pt x="569205" y="416614"/>
                    <a:pt x="555495" y="367609"/>
                    <a:pt x="585862" y="352425"/>
                  </a:cubicBezTo>
                  <a:cubicBezTo>
                    <a:pt x="593102" y="348805"/>
                    <a:pt x="601737" y="349250"/>
                    <a:pt x="609675" y="347662"/>
                  </a:cubicBezTo>
                  <a:cubicBezTo>
                    <a:pt x="611262" y="333375"/>
                    <a:pt x="609891" y="318438"/>
                    <a:pt x="614437" y="304800"/>
                  </a:cubicBezTo>
                  <a:cubicBezTo>
                    <a:pt x="618057" y="293940"/>
                    <a:pt x="629867" y="287085"/>
                    <a:pt x="633487" y="276225"/>
                  </a:cubicBezTo>
                  <a:cubicBezTo>
                    <a:pt x="640060" y="256507"/>
                    <a:pt x="635465" y="266114"/>
                    <a:pt x="647775" y="247650"/>
                  </a:cubicBezTo>
                  <a:cubicBezTo>
                    <a:pt x="657490" y="199070"/>
                    <a:pt x="657972" y="206765"/>
                    <a:pt x="647775" y="128587"/>
                  </a:cubicBezTo>
                  <a:cubicBezTo>
                    <a:pt x="647035" y="122911"/>
                    <a:pt x="642719" y="117876"/>
                    <a:pt x="638250" y="114300"/>
                  </a:cubicBezTo>
                  <a:cubicBezTo>
                    <a:pt x="634330" y="111164"/>
                    <a:pt x="628725" y="111125"/>
                    <a:pt x="623962" y="109537"/>
                  </a:cubicBezTo>
                  <a:cubicBezTo>
                    <a:pt x="602127" y="76785"/>
                    <a:pt x="615772" y="84582"/>
                    <a:pt x="590625" y="76200"/>
                  </a:cubicBezTo>
                  <a:cubicBezTo>
                    <a:pt x="585862" y="71437"/>
                    <a:pt x="582225" y="65183"/>
                    <a:pt x="576337" y="61912"/>
                  </a:cubicBezTo>
                  <a:cubicBezTo>
                    <a:pt x="567560" y="57036"/>
                    <a:pt x="547762" y="52387"/>
                    <a:pt x="547762" y="52387"/>
                  </a:cubicBezTo>
                  <a:cubicBezTo>
                    <a:pt x="546175" y="47625"/>
                    <a:pt x="546920" y="41236"/>
                    <a:pt x="543000" y="38100"/>
                  </a:cubicBezTo>
                  <a:cubicBezTo>
                    <a:pt x="537889" y="34011"/>
                    <a:pt x="530390" y="34508"/>
                    <a:pt x="523950" y="33337"/>
                  </a:cubicBezTo>
                  <a:cubicBezTo>
                    <a:pt x="512906" y="31329"/>
                    <a:pt x="501725" y="30162"/>
                    <a:pt x="490612" y="28575"/>
                  </a:cubicBezTo>
                  <a:cubicBezTo>
                    <a:pt x="481087" y="25400"/>
                    <a:pt x="470391" y="24619"/>
                    <a:pt x="462037" y="19050"/>
                  </a:cubicBezTo>
                  <a:cubicBezTo>
                    <a:pt x="457275" y="15875"/>
                    <a:pt x="452980" y="11850"/>
                    <a:pt x="447750" y="9525"/>
                  </a:cubicBezTo>
                  <a:cubicBezTo>
                    <a:pt x="438575" y="5447"/>
                    <a:pt x="419175" y="0"/>
                    <a:pt x="419175" y="0"/>
                  </a:cubicBezTo>
                  <a:cubicBezTo>
                    <a:pt x="404887" y="1587"/>
                    <a:pt x="390543" y="2729"/>
                    <a:pt x="376312" y="4762"/>
                  </a:cubicBezTo>
                  <a:cubicBezTo>
                    <a:pt x="368299" y="5907"/>
                    <a:pt x="358224" y="3801"/>
                    <a:pt x="352500" y="9525"/>
                  </a:cubicBezTo>
                  <a:cubicBezTo>
                    <a:pt x="346776" y="15249"/>
                    <a:pt x="349700" y="25484"/>
                    <a:pt x="347737" y="33337"/>
                  </a:cubicBezTo>
                  <a:cubicBezTo>
                    <a:pt x="346519" y="38207"/>
                    <a:pt x="344354" y="42798"/>
                    <a:pt x="342975" y="47625"/>
                  </a:cubicBezTo>
                  <a:cubicBezTo>
                    <a:pt x="341177" y="53919"/>
                    <a:pt x="340093" y="60406"/>
                    <a:pt x="338212" y="66675"/>
                  </a:cubicBezTo>
                  <a:cubicBezTo>
                    <a:pt x="335327" y="76292"/>
                    <a:pt x="331862" y="85725"/>
                    <a:pt x="328687" y="95250"/>
                  </a:cubicBezTo>
                  <a:cubicBezTo>
                    <a:pt x="327100" y="100012"/>
                    <a:pt x="325143" y="104667"/>
                    <a:pt x="323925" y="109537"/>
                  </a:cubicBezTo>
                  <a:cubicBezTo>
                    <a:pt x="322337" y="115887"/>
                    <a:pt x="320960" y="122293"/>
                    <a:pt x="319162" y="128587"/>
                  </a:cubicBezTo>
                  <a:cubicBezTo>
                    <a:pt x="317783" y="133414"/>
                    <a:pt x="318320" y="139739"/>
                    <a:pt x="314400" y="142875"/>
                  </a:cubicBezTo>
                  <a:cubicBezTo>
                    <a:pt x="309289" y="146964"/>
                    <a:pt x="301700" y="146050"/>
                    <a:pt x="295350" y="147637"/>
                  </a:cubicBezTo>
                  <a:cubicBezTo>
                    <a:pt x="290587" y="150812"/>
                    <a:pt x="285109" y="153115"/>
                    <a:pt x="281062" y="157162"/>
                  </a:cubicBezTo>
                  <a:cubicBezTo>
                    <a:pt x="261676" y="176548"/>
                    <a:pt x="280875" y="171731"/>
                    <a:pt x="262012" y="200025"/>
                  </a:cubicBezTo>
                  <a:lnTo>
                    <a:pt x="252487" y="214312"/>
                  </a:lnTo>
                  <a:cubicBezTo>
                    <a:pt x="241375" y="247649"/>
                    <a:pt x="252487" y="239712"/>
                    <a:pt x="228675" y="247650"/>
                  </a:cubicBezTo>
                  <a:cubicBezTo>
                    <a:pt x="222325" y="257175"/>
                    <a:pt x="219150" y="269875"/>
                    <a:pt x="209625" y="276225"/>
                  </a:cubicBezTo>
                  <a:cubicBezTo>
                    <a:pt x="176873" y="298060"/>
                    <a:pt x="191910" y="291655"/>
                    <a:pt x="166762" y="300037"/>
                  </a:cubicBezTo>
                  <a:cubicBezTo>
                    <a:pt x="160412" y="309562"/>
                    <a:pt x="149594" y="317320"/>
                    <a:pt x="147712" y="328612"/>
                  </a:cubicBezTo>
                  <a:cubicBezTo>
                    <a:pt x="146125" y="338137"/>
                    <a:pt x="147741" y="348803"/>
                    <a:pt x="142950" y="357187"/>
                  </a:cubicBezTo>
                  <a:cubicBezTo>
                    <a:pt x="140459" y="361546"/>
                    <a:pt x="133152" y="359705"/>
                    <a:pt x="128662" y="361950"/>
                  </a:cubicBezTo>
                  <a:cubicBezTo>
                    <a:pt x="123543" y="364510"/>
                    <a:pt x="119137" y="368300"/>
                    <a:pt x="114375" y="371475"/>
                  </a:cubicBezTo>
                  <a:cubicBezTo>
                    <a:pt x="112787" y="403225"/>
                    <a:pt x="115560" y="435497"/>
                    <a:pt x="109612" y="466725"/>
                  </a:cubicBezTo>
                  <a:cubicBezTo>
                    <a:pt x="108673" y="471656"/>
                    <a:pt x="99713" y="469049"/>
                    <a:pt x="95325" y="471487"/>
                  </a:cubicBezTo>
                  <a:cubicBezTo>
                    <a:pt x="85318" y="477046"/>
                    <a:pt x="74845" y="482442"/>
                    <a:pt x="66750" y="490537"/>
                  </a:cubicBezTo>
                  <a:cubicBezTo>
                    <a:pt x="61987" y="495300"/>
                    <a:pt x="58066" y="501089"/>
                    <a:pt x="52462" y="504825"/>
                  </a:cubicBezTo>
                  <a:cubicBezTo>
                    <a:pt x="48285" y="507610"/>
                    <a:pt x="42937" y="508000"/>
                    <a:pt x="38175" y="509587"/>
                  </a:cubicBezTo>
                  <a:lnTo>
                    <a:pt x="19125" y="538162"/>
                  </a:lnTo>
                  <a:lnTo>
                    <a:pt x="9600" y="552450"/>
                  </a:lnTo>
                  <a:cubicBezTo>
                    <a:pt x="11187" y="560387"/>
                    <a:pt x="14362" y="568168"/>
                    <a:pt x="14362" y="576262"/>
                  </a:cubicBezTo>
                  <a:cubicBezTo>
                    <a:pt x="14362" y="582245"/>
                    <a:pt x="7084" y="602860"/>
                    <a:pt x="4837" y="609600"/>
                  </a:cubicBezTo>
                  <a:cubicBezTo>
                    <a:pt x="3308" y="620306"/>
                    <a:pt x="-5238" y="644632"/>
                    <a:pt x="4837" y="657225"/>
                  </a:cubicBezTo>
                  <a:cubicBezTo>
                    <a:pt x="8413" y="661695"/>
                    <a:pt x="14005" y="664190"/>
                    <a:pt x="19125" y="666750"/>
                  </a:cubicBezTo>
                  <a:cubicBezTo>
                    <a:pt x="29335" y="671855"/>
                    <a:pt x="47448" y="674102"/>
                    <a:pt x="57225" y="676275"/>
                  </a:cubicBezTo>
                  <a:cubicBezTo>
                    <a:pt x="63615" y="677695"/>
                    <a:pt x="69981" y="679239"/>
                    <a:pt x="76275" y="681037"/>
                  </a:cubicBezTo>
                  <a:cubicBezTo>
                    <a:pt x="94703" y="686302"/>
                    <a:pt x="104056" y="681037"/>
                    <a:pt x="109612" y="681037"/>
                  </a:cubicBezTo>
                  <a:close/>
                </a:path>
              </a:pathLst>
            </a:cu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7548488" y="3786188"/>
              <a:ext cx="655243" cy="791234"/>
            </a:xfrm>
            <a:custGeom>
              <a:avLst/>
              <a:gdLst>
                <a:gd name="connsiteX0" fmla="*/ 109612 w 655243"/>
                <a:gd name="connsiteY0" fmla="*/ 681037 h 791234"/>
                <a:gd name="connsiteX1" fmla="*/ 109612 w 655243"/>
                <a:gd name="connsiteY1" fmla="*/ 681037 h 791234"/>
                <a:gd name="connsiteX2" fmla="*/ 147712 w 655243"/>
                <a:gd name="connsiteY2" fmla="*/ 695325 h 791234"/>
                <a:gd name="connsiteX3" fmla="*/ 185812 w 655243"/>
                <a:gd name="connsiteY3" fmla="*/ 700087 h 791234"/>
                <a:gd name="connsiteX4" fmla="*/ 214387 w 655243"/>
                <a:gd name="connsiteY4" fmla="*/ 719137 h 791234"/>
                <a:gd name="connsiteX5" fmla="*/ 247725 w 655243"/>
                <a:gd name="connsiteY5" fmla="*/ 728662 h 791234"/>
                <a:gd name="connsiteX6" fmla="*/ 314400 w 655243"/>
                <a:gd name="connsiteY6" fmla="*/ 733425 h 791234"/>
                <a:gd name="connsiteX7" fmla="*/ 323925 w 655243"/>
                <a:gd name="connsiteY7" fmla="*/ 747712 h 791234"/>
                <a:gd name="connsiteX8" fmla="*/ 352500 w 655243"/>
                <a:gd name="connsiteY8" fmla="*/ 757237 h 791234"/>
                <a:gd name="connsiteX9" fmla="*/ 371550 w 655243"/>
                <a:gd name="connsiteY9" fmla="*/ 781050 h 791234"/>
                <a:gd name="connsiteX10" fmla="*/ 400125 w 655243"/>
                <a:gd name="connsiteY10" fmla="*/ 790575 h 791234"/>
                <a:gd name="connsiteX11" fmla="*/ 481087 w 655243"/>
                <a:gd name="connsiteY11" fmla="*/ 776287 h 791234"/>
                <a:gd name="connsiteX12" fmla="*/ 485850 w 655243"/>
                <a:gd name="connsiteY12" fmla="*/ 762000 h 791234"/>
                <a:gd name="connsiteX13" fmla="*/ 495375 w 655243"/>
                <a:gd name="connsiteY13" fmla="*/ 719137 h 791234"/>
                <a:gd name="connsiteX14" fmla="*/ 528712 w 655243"/>
                <a:gd name="connsiteY14" fmla="*/ 676275 h 791234"/>
                <a:gd name="connsiteX15" fmla="*/ 552525 w 655243"/>
                <a:gd name="connsiteY15" fmla="*/ 657225 h 791234"/>
                <a:gd name="connsiteX16" fmla="*/ 557287 w 655243"/>
                <a:gd name="connsiteY16" fmla="*/ 600075 h 791234"/>
                <a:gd name="connsiteX17" fmla="*/ 562050 w 655243"/>
                <a:gd name="connsiteY17" fmla="*/ 585787 h 791234"/>
                <a:gd name="connsiteX18" fmla="*/ 576337 w 655243"/>
                <a:gd name="connsiteY18" fmla="*/ 538162 h 791234"/>
                <a:gd name="connsiteX19" fmla="*/ 590625 w 655243"/>
                <a:gd name="connsiteY19" fmla="*/ 509587 h 791234"/>
                <a:gd name="connsiteX20" fmla="*/ 571575 w 655243"/>
                <a:gd name="connsiteY20" fmla="*/ 481012 h 791234"/>
                <a:gd name="connsiteX21" fmla="*/ 562050 w 655243"/>
                <a:gd name="connsiteY21" fmla="*/ 452437 h 791234"/>
                <a:gd name="connsiteX22" fmla="*/ 566812 w 655243"/>
                <a:gd name="connsiteY22" fmla="*/ 438150 h 791234"/>
                <a:gd name="connsiteX23" fmla="*/ 585862 w 655243"/>
                <a:gd name="connsiteY23" fmla="*/ 352425 h 791234"/>
                <a:gd name="connsiteX24" fmla="*/ 609675 w 655243"/>
                <a:gd name="connsiteY24" fmla="*/ 347662 h 791234"/>
                <a:gd name="connsiteX25" fmla="*/ 614437 w 655243"/>
                <a:gd name="connsiteY25" fmla="*/ 304800 h 791234"/>
                <a:gd name="connsiteX26" fmla="*/ 633487 w 655243"/>
                <a:gd name="connsiteY26" fmla="*/ 276225 h 791234"/>
                <a:gd name="connsiteX27" fmla="*/ 647775 w 655243"/>
                <a:gd name="connsiteY27" fmla="*/ 247650 h 791234"/>
                <a:gd name="connsiteX28" fmla="*/ 647775 w 655243"/>
                <a:gd name="connsiteY28" fmla="*/ 128587 h 791234"/>
                <a:gd name="connsiteX29" fmla="*/ 638250 w 655243"/>
                <a:gd name="connsiteY29" fmla="*/ 114300 h 791234"/>
                <a:gd name="connsiteX30" fmla="*/ 623962 w 655243"/>
                <a:gd name="connsiteY30" fmla="*/ 109537 h 791234"/>
                <a:gd name="connsiteX31" fmla="*/ 590625 w 655243"/>
                <a:gd name="connsiteY31" fmla="*/ 76200 h 791234"/>
                <a:gd name="connsiteX32" fmla="*/ 576337 w 655243"/>
                <a:gd name="connsiteY32" fmla="*/ 61912 h 791234"/>
                <a:gd name="connsiteX33" fmla="*/ 547762 w 655243"/>
                <a:gd name="connsiteY33" fmla="*/ 52387 h 791234"/>
                <a:gd name="connsiteX34" fmla="*/ 543000 w 655243"/>
                <a:gd name="connsiteY34" fmla="*/ 38100 h 791234"/>
                <a:gd name="connsiteX35" fmla="*/ 523950 w 655243"/>
                <a:gd name="connsiteY35" fmla="*/ 33337 h 791234"/>
                <a:gd name="connsiteX36" fmla="*/ 490612 w 655243"/>
                <a:gd name="connsiteY36" fmla="*/ 28575 h 791234"/>
                <a:gd name="connsiteX37" fmla="*/ 462037 w 655243"/>
                <a:gd name="connsiteY37" fmla="*/ 19050 h 791234"/>
                <a:gd name="connsiteX38" fmla="*/ 447750 w 655243"/>
                <a:gd name="connsiteY38" fmla="*/ 9525 h 791234"/>
                <a:gd name="connsiteX39" fmla="*/ 419175 w 655243"/>
                <a:gd name="connsiteY39" fmla="*/ 0 h 791234"/>
                <a:gd name="connsiteX40" fmla="*/ 376312 w 655243"/>
                <a:gd name="connsiteY40" fmla="*/ 4762 h 791234"/>
                <a:gd name="connsiteX41" fmla="*/ 352500 w 655243"/>
                <a:gd name="connsiteY41" fmla="*/ 9525 h 791234"/>
                <a:gd name="connsiteX42" fmla="*/ 347737 w 655243"/>
                <a:gd name="connsiteY42" fmla="*/ 33337 h 791234"/>
                <a:gd name="connsiteX43" fmla="*/ 342975 w 655243"/>
                <a:gd name="connsiteY43" fmla="*/ 47625 h 791234"/>
                <a:gd name="connsiteX44" fmla="*/ 338212 w 655243"/>
                <a:gd name="connsiteY44" fmla="*/ 66675 h 791234"/>
                <a:gd name="connsiteX45" fmla="*/ 328687 w 655243"/>
                <a:gd name="connsiteY45" fmla="*/ 95250 h 791234"/>
                <a:gd name="connsiteX46" fmla="*/ 323925 w 655243"/>
                <a:gd name="connsiteY46" fmla="*/ 109537 h 791234"/>
                <a:gd name="connsiteX47" fmla="*/ 319162 w 655243"/>
                <a:gd name="connsiteY47" fmla="*/ 128587 h 791234"/>
                <a:gd name="connsiteX48" fmla="*/ 314400 w 655243"/>
                <a:gd name="connsiteY48" fmla="*/ 142875 h 791234"/>
                <a:gd name="connsiteX49" fmla="*/ 295350 w 655243"/>
                <a:gd name="connsiteY49" fmla="*/ 147637 h 791234"/>
                <a:gd name="connsiteX50" fmla="*/ 281062 w 655243"/>
                <a:gd name="connsiteY50" fmla="*/ 157162 h 791234"/>
                <a:gd name="connsiteX51" fmla="*/ 262012 w 655243"/>
                <a:gd name="connsiteY51" fmla="*/ 200025 h 791234"/>
                <a:gd name="connsiteX52" fmla="*/ 252487 w 655243"/>
                <a:gd name="connsiteY52" fmla="*/ 214312 h 791234"/>
                <a:gd name="connsiteX53" fmla="*/ 228675 w 655243"/>
                <a:gd name="connsiteY53" fmla="*/ 247650 h 791234"/>
                <a:gd name="connsiteX54" fmla="*/ 209625 w 655243"/>
                <a:gd name="connsiteY54" fmla="*/ 276225 h 791234"/>
                <a:gd name="connsiteX55" fmla="*/ 166762 w 655243"/>
                <a:gd name="connsiteY55" fmla="*/ 300037 h 791234"/>
                <a:gd name="connsiteX56" fmla="*/ 147712 w 655243"/>
                <a:gd name="connsiteY56" fmla="*/ 328612 h 791234"/>
                <a:gd name="connsiteX57" fmla="*/ 142950 w 655243"/>
                <a:gd name="connsiteY57" fmla="*/ 357187 h 791234"/>
                <a:gd name="connsiteX58" fmla="*/ 128662 w 655243"/>
                <a:gd name="connsiteY58" fmla="*/ 361950 h 791234"/>
                <a:gd name="connsiteX59" fmla="*/ 114375 w 655243"/>
                <a:gd name="connsiteY59" fmla="*/ 371475 h 791234"/>
                <a:gd name="connsiteX60" fmla="*/ 109612 w 655243"/>
                <a:gd name="connsiteY60" fmla="*/ 466725 h 791234"/>
                <a:gd name="connsiteX61" fmla="*/ 95325 w 655243"/>
                <a:gd name="connsiteY61" fmla="*/ 471487 h 791234"/>
                <a:gd name="connsiteX62" fmla="*/ 66750 w 655243"/>
                <a:gd name="connsiteY62" fmla="*/ 490537 h 791234"/>
                <a:gd name="connsiteX63" fmla="*/ 52462 w 655243"/>
                <a:gd name="connsiteY63" fmla="*/ 504825 h 791234"/>
                <a:gd name="connsiteX64" fmla="*/ 38175 w 655243"/>
                <a:gd name="connsiteY64" fmla="*/ 509587 h 791234"/>
                <a:gd name="connsiteX65" fmla="*/ 19125 w 655243"/>
                <a:gd name="connsiteY65" fmla="*/ 538162 h 791234"/>
                <a:gd name="connsiteX66" fmla="*/ 9600 w 655243"/>
                <a:gd name="connsiteY66" fmla="*/ 552450 h 791234"/>
                <a:gd name="connsiteX67" fmla="*/ 14362 w 655243"/>
                <a:gd name="connsiteY67" fmla="*/ 576262 h 791234"/>
                <a:gd name="connsiteX68" fmla="*/ 4837 w 655243"/>
                <a:gd name="connsiteY68" fmla="*/ 609600 h 791234"/>
                <a:gd name="connsiteX69" fmla="*/ 4837 w 655243"/>
                <a:gd name="connsiteY69" fmla="*/ 657225 h 791234"/>
                <a:gd name="connsiteX70" fmla="*/ 19125 w 655243"/>
                <a:gd name="connsiteY70" fmla="*/ 666750 h 791234"/>
                <a:gd name="connsiteX71" fmla="*/ 57225 w 655243"/>
                <a:gd name="connsiteY71" fmla="*/ 676275 h 791234"/>
                <a:gd name="connsiteX72" fmla="*/ 76275 w 655243"/>
                <a:gd name="connsiteY72" fmla="*/ 681037 h 791234"/>
                <a:gd name="connsiteX73" fmla="*/ 109612 w 655243"/>
                <a:gd name="connsiteY73" fmla="*/ 681037 h 79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55243" h="791234">
                  <a:moveTo>
                    <a:pt x="109612" y="681037"/>
                  </a:moveTo>
                  <a:lnTo>
                    <a:pt x="109612" y="681037"/>
                  </a:lnTo>
                  <a:cubicBezTo>
                    <a:pt x="122312" y="685800"/>
                    <a:pt x="134553" y="692035"/>
                    <a:pt x="147712" y="695325"/>
                  </a:cubicBezTo>
                  <a:cubicBezTo>
                    <a:pt x="160129" y="698429"/>
                    <a:pt x="173759" y="695782"/>
                    <a:pt x="185812" y="700087"/>
                  </a:cubicBezTo>
                  <a:cubicBezTo>
                    <a:pt x="196593" y="703937"/>
                    <a:pt x="203527" y="715517"/>
                    <a:pt x="214387" y="719137"/>
                  </a:cubicBezTo>
                  <a:cubicBezTo>
                    <a:pt x="234884" y="725970"/>
                    <a:pt x="223805" y="722683"/>
                    <a:pt x="247725" y="728662"/>
                  </a:cubicBezTo>
                  <a:cubicBezTo>
                    <a:pt x="278783" y="725839"/>
                    <a:pt x="294346" y="713372"/>
                    <a:pt x="314400" y="733425"/>
                  </a:cubicBezTo>
                  <a:cubicBezTo>
                    <a:pt x="318447" y="737472"/>
                    <a:pt x="319071" y="744679"/>
                    <a:pt x="323925" y="747712"/>
                  </a:cubicBezTo>
                  <a:cubicBezTo>
                    <a:pt x="332439" y="753033"/>
                    <a:pt x="352500" y="757237"/>
                    <a:pt x="352500" y="757237"/>
                  </a:cubicBezTo>
                  <a:cubicBezTo>
                    <a:pt x="357664" y="772731"/>
                    <a:pt x="354690" y="773557"/>
                    <a:pt x="371550" y="781050"/>
                  </a:cubicBezTo>
                  <a:cubicBezTo>
                    <a:pt x="380725" y="785128"/>
                    <a:pt x="400125" y="790575"/>
                    <a:pt x="400125" y="790575"/>
                  </a:cubicBezTo>
                  <a:cubicBezTo>
                    <a:pt x="409264" y="789922"/>
                    <a:pt x="464507" y="797011"/>
                    <a:pt x="481087" y="776287"/>
                  </a:cubicBezTo>
                  <a:cubicBezTo>
                    <a:pt x="484223" y="772367"/>
                    <a:pt x="484262" y="766762"/>
                    <a:pt x="485850" y="762000"/>
                  </a:cubicBezTo>
                  <a:cubicBezTo>
                    <a:pt x="487143" y="754242"/>
                    <a:pt x="489791" y="729188"/>
                    <a:pt x="495375" y="719137"/>
                  </a:cubicBezTo>
                  <a:cubicBezTo>
                    <a:pt x="519451" y="675800"/>
                    <a:pt x="505571" y="704045"/>
                    <a:pt x="528712" y="676275"/>
                  </a:cubicBezTo>
                  <a:cubicBezTo>
                    <a:pt x="545283" y="656390"/>
                    <a:pt x="529070" y="665042"/>
                    <a:pt x="552525" y="657225"/>
                  </a:cubicBezTo>
                  <a:cubicBezTo>
                    <a:pt x="554112" y="638175"/>
                    <a:pt x="554761" y="619023"/>
                    <a:pt x="557287" y="600075"/>
                  </a:cubicBezTo>
                  <a:cubicBezTo>
                    <a:pt x="557951" y="595099"/>
                    <a:pt x="560671" y="590614"/>
                    <a:pt x="562050" y="585787"/>
                  </a:cubicBezTo>
                  <a:cubicBezTo>
                    <a:pt x="565378" y="574138"/>
                    <a:pt x="570676" y="546653"/>
                    <a:pt x="576337" y="538162"/>
                  </a:cubicBezTo>
                  <a:cubicBezTo>
                    <a:pt x="588647" y="519698"/>
                    <a:pt x="584052" y="529305"/>
                    <a:pt x="590625" y="509587"/>
                  </a:cubicBezTo>
                  <a:cubicBezTo>
                    <a:pt x="584275" y="500062"/>
                    <a:pt x="575195" y="491872"/>
                    <a:pt x="571575" y="481012"/>
                  </a:cubicBezTo>
                  <a:lnTo>
                    <a:pt x="562050" y="452437"/>
                  </a:lnTo>
                  <a:cubicBezTo>
                    <a:pt x="563637" y="447675"/>
                    <a:pt x="566258" y="443139"/>
                    <a:pt x="566812" y="438150"/>
                  </a:cubicBezTo>
                  <a:cubicBezTo>
                    <a:pt x="569205" y="416614"/>
                    <a:pt x="555495" y="367609"/>
                    <a:pt x="585862" y="352425"/>
                  </a:cubicBezTo>
                  <a:cubicBezTo>
                    <a:pt x="593102" y="348805"/>
                    <a:pt x="601737" y="349250"/>
                    <a:pt x="609675" y="347662"/>
                  </a:cubicBezTo>
                  <a:cubicBezTo>
                    <a:pt x="611262" y="333375"/>
                    <a:pt x="609891" y="318438"/>
                    <a:pt x="614437" y="304800"/>
                  </a:cubicBezTo>
                  <a:cubicBezTo>
                    <a:pt x="618057" y="293940"/>
                    <a:pt x="629867" y="287085"/>
                    <a:pt x="633487" y="276225"/>
                  </a:cubicBezTo>
                  <a:cubicBezTo>
                    <a:pt x="640060" y="256507"/>
                    <a:pt x="635465" y="266114"/>
                    <a:pt x="647775" y="247650"/>
                  </a:cubicBezTo>
                  <a:cubicBezTo>
                    <a:pt x="657490" y="199070"/>
                    <a:pt x="657972" y="206765"/>
                    <a:pt x="647775" y="128587"/>
                  </a:cubicBezTo>
                  <a:cubicBezTo>
                    <a:pt x="647035" y="122911"/>
                    <a:pt x="642719" y="117876"/>
                    <a:pt x="638250" y="114300"/>
                  </a:cubicBezTo>
                  <a:cubicBezTo>
                    <a:pt x="634330" y="111164"/>
                    <a:pt x="628725" y="111125"/>
                    <a:pt x="623962" y="109537"/>
                  </a:cubicBezTo>
                  <a:cubicBezTo>
                    <a:pt x="602127" y="76785"/>
                    <a:pt x="615772" y="84582"/>
                    <a:pt x="590625" y="76200"/>
                  </a:cubicBezTo>
                  <a:cubicBezTo>
                    <a:pt x="585862" y="71437"/>
                    <a:pt x="582225" y="65183"/>
                    <a:pt x="576337" y="61912"/>
                  </a:cubicBezTo>
                  <a:cubicBezTo>
                    <a:pt x="567560" y="57036"/>
                    <a:pt x="547762" y="52387"/>
                    <a:pt x="547762" y="52387"/>
                  </a:cubicBezTo>
                  <a:cubicBezTo>
                    <a:pt x="546175" y="47625"/>
                    <a:pt x="546920" y="41236"/>
                    <a:pt x="543000" y="38100"/>
                  </a:cubicBezTo>
                  <a:cubicBezTo>
                    <a:pt x="537889" y="34011"/>
                    <a:pt x="530390" y="34508"/>
                    <a:pt x="523950" y="33337"/>
                  </a:cubicBezTo>
                  <a:cubicBezTo>
                    <a:pt x="512906" y="31329"/>
                    <a:pt x="501725" y="30162"/>
                    <a:pt x="490612" y="28575"/>
                  </a:cubicBezTo>
                  <a:cubicBezTo>
                    <a:pt x="481087" y="25400"/>
                    <a:pt x="470391" y="24619"/>
                    <a:pt x="462037" y="19050"/>
                  </a:cubicBezTo>
                  <a:cubicBezTo>
                    <a:pt x="457275" y="15875"/>
                    <a:pt x="452980" y="11850"/>
                    <a:pt x="447750" y="9525"/>
                  </a:cubicBezTo>
                  <a:cubicBezTo>
                    <a:pt x="438575" y="5447"/>
                    <a:pt x="419175" y="0"/>
                    <a:pt x="419175" y="0"/>
                  </a:cubicBezTo>
                  <a:cubicBezTo>
                    <a:pt x="404887" y="1587"/>
                    <a:pt x="390543" y="2729"/>
                    <a:pt x="376312" y="4762"/>
                  </a:cubicBezTo>
                  <a:cubicBezTo>
                    <a:pt x="368299" y="5907"/>
                    <a:pt x="358224" y="3801"/>
                    <a:pt x="352500" y="9525"/>
                  </a:cubicBezTo>
                  <a:cubicBezTo>
                    <a:pt x="346776" y="15249"/>
                    <a:pt x="349700" y="25484"/>
                    <a:pt x="347737" y="33337"/>
                  </a:cubicBezTo>
                  <a:cubicBezTo>
                    <a:pt x="346519" y="38207"/>
                    <a:pt x="344354" y="42798"/>
                    <a:pt x="342975" y="47625"/>
                  </a:cubicBezTo>
                  <a:cubicBezTo>
                    <a:pt x="341177" y="53919"/>
                    <a:pt x="340093" y="60406"/>
                    <a:pt x="338212" y="66675"/>
                  </a:cubicBezTo>
                  <a:cubicBezTo>
                    <a:pt x="335327" y="76292"/>
                    <a:pt x="331862" y="85725"/>
                    <a:pt x="328687" y="95250"/>
                  </a:cubicBezTo>
                  <a:cubicBezTo>
                    <a:pt x="327100" y="100012"/>
                    <a:pt x="325143" y="104667"/>
                    <a:pt x="323925" y="109537"/>
                  </a:cubicBezTo>
                  <a:cubicBezTo>
                    <a:pt x="322337" y="115887"/>
                    <a:pt x="320960" y="122293"/>
                    <a:pt x="319162" y="128587"/>
                  </a:cubicBezTo>
                  <a:cubicBezTo>
                    <a:pt x="317783" y="133414"/>
                    <a:pt x="318320" y="139739"/>
                    <a:pt x="314400" y="142875"/>
                  </a:cubicBezTo>
                  <a:cubicBezTo>
                    <a:pt x="309289" y="146964"/>
                    <a:pt x="301700" y="146050"/>
                    <a:pt x="295350" y="147637"/>
                  </a:cubicBezTo>
                  <a:cubicBezTo>
                    <a:pt x="290587" y="150812"/>
                    <a:pt x="285109" y="153115"/>
                    <a:pt x="281062" y="157162"/>
                  </a:cubicBezTo>
                  <a:cubicBezTo>
                    <a:pt x="261676" y="176548"/>
                    <a:pt x="280875" y="171731"/>
                    <a:pt x="262012" y="200025"/>
                  </a:cubicBezTo>
                  <a:lnTo>
                    <a:pt x="252487" y="214312"/>
                  </a:lnTo>
                  <a:cubicBezTo>
                    <a:pt x="241375" y="247649"/>
                    <a:pt x="252487" y="239712"/>
                    <a:pt x="228675" y="247650"/>
                  </a:cubicBezTo>
                  <a:cubicBezTo>
                    <a:pt x="222325" y="257175"/>
                    <a:pt x="219150" y="269875"/>
                    <a:pt x="209625" y="276225"/>
                  </a:cubicBezTo>
                  <a:cubicBezTo>
                    <a:pt x="176873" y="298060"/>
                    <a:pt x="191910" y="291655"/>
                    <a:pt x="166762" y="300037"/>
                  </a:cubicBezTo>
                  <a:cubicBezTo>
                    <a:pt x="160412" y="309562"/>
                    <a:pt x="149594" y="317320"/>
                    <a:pt x="147712" y="328612"/>
                  </a:cubicBezTo>
                  <a:cubicBezTo>
                    <a:pt x="146125" y="338137"/>
                    <a:pt x="147741" y="348803"/>
                    <a:pt x="142950" y="357187"/>
                  </a:cubicBezTo>
                  <a:cubicBezTo>
                    <a:pt x="140459" y="361546"/>
                    <a:pt x="133152" y="359705"/>
                    <a:pt x="128662" y="361950"/>
                  </a:cubicBezTo>
                  <a:cubicBezTo>
                    <a:pt x="123543" y="364510"/>
                    <a:pt x="119137" y="368300"/>
                    <a:pt x="114375" y="371475"/>
                  </a:cubicBezTo>
                  <a:cubicBezTo>
                    <a:pt x="112787" y="403225"/>
                    <a:pt x="115560" y="435497"/>
                    <a:pt x="109612" y="466725"/>
                  </a:cubicBezTo>
                  <a:cubicBezTo>
                    <a:pt x="108673" y="471656"/>
                    <a:pt x="99713" y="469049"/>
                    <a:pt x="95325" y="471487"/>
                  </a:cubicBezTo>
                  <a:cubicBezTo>
                    <a:pt x="85318" y="477046"/>
                    <a:pt x="74845" y="482442"/>
                    <a:pt x="66750" y="490537"/>
                  </a:cubicBezTo>
                  <a:cubicBezTo>
                    <a:pt x="61987" y="495300"/>
                    <a:pt x="58066" y="501089"/>
                    <a:pt x="52462" y="504825"/>
                  </a:cubicBezTo>
                  <a:cubicBezTo>
                    <a:pt x="48285" y="507610"/>
                    <a:pt x="42937" y="508000"/>
                    <a:pt x="38175" y="509587"/>
                  </a:cubicBezTo>
                  <a:lnTo>
                    <a:pt x="19125" y="538162"/>
                  </a:lnTo>
                  <a:lnTo>
                    <a:pt x="9600" y="552450"/>
                  </a:lnTo>
                  <a:cubicBezTo>
                    <a:pt x="11187" y="560387"/>
                    <a:pt x="14362" y="568168"/>
                    <a:pt x="14362" y="576262"/>
                  </a:cubicBezTo>
                  <a:cubicBezTo>
                    <a:pt x="14362" y="582245"/>
                    <a:pt x="7084" y="602860"/>
                    <a:pt x="4837" y="609600"/>
                  </a:cubicBezTo>
                  <a:cubicBezTo>
                    <a:pt x="3308" y="620306"/>
                    <a:pt x="-5238" y="644632"/>
                    <a:pt x="4837" y="657225"/>
                  </a:cubicBezTo>
                  <a:cubicBezTo>
                    <a:pt x="8413" y="661695"/>
                    <a:pt x="14005" y="664190"/>
                    <a:pt x="19125" y="666750"/>
                  </a:cubicBezTo>
                  <a:cubicBezTo>
                    <a:pt x="29335" y="671855"/>
                    <a:pt x="47448" y="674102"/>
                    <a:pt x="57225" y="676275"/>
                  </a:cubicBezTo>
                  <a:cubicBezTo>
                    <a:pt x="63615" y="677695"/>
                    <a:pt x="69981" y="679239"/>
                    <a:pt x="76275" y="681037"/>
                  </a:cubicBezTo>
                  <a:cubicBezTo>
                    <a:pt x="94703" y="686302"/>
                    <a:pt x="104056" y="681037"/>
                    <a:pt x="109612" y="681037"/>
                  </a:cubicBez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578735" y="6512984"/>
            <a:ext cx="2615075" cy="307777"/>
          </a:xfrm>
          <a:prstGeom prst="rect">
            <a:avLst/>
          </a:prstGeom>
          <a:noFill/>
        </p:spPr>
        <p:txBody>
          <a:bodyPr wrap="none" rtlCol="0">
            <a:spAutoFit/>
          </a:bodyPr>
          <a:lstStyle/>
          <a:p>
            <a:r>
              <a:rPr lang="en-US" sz="1400" dirty="0"/>
              <a:t>(Mohammed and </a:t>
            </a:r>
            <a:r>
              <a:rPr lang="en-US" sz="1400" dirty="0" err="1"/>
              <a:t>Tarboton</a:t>
            </a:r>
            <a:r>
              <a:rPr lang="en-US" sz="1400" dirty="0"/>
              <a:t> 2008)</a:t>
            </a:r>
          </a:p>
        </p:txBody>
      </p:sp>
      <p:sp>
        <p:nvSpPr>
          <p:cNvPr id="24" name="TextBox 23"/>
          <p:cNvSpPr txBox="1"/>
          <p:nvPr/>
        </p:nvSpPr>
        <p:spPr>
          <a:xfrm rot="16200000">
            <a:off x="-205017" y="1380663"/>
            <a:ext cx="2243819" cy="369332"/>
          </a:xfrm>
          <a:prstGeom prst="rect">
            <a:avLst/>
          </a:prstGeom>
          <a:noFill/>
        </p:spPr>
        <p:txBody>
          <a:bodyPr wrap="none" rtlCol="0">
            <a:spAutoFit/>
          </a:bodyPr>
          <a:lstStyle/>
          <a:p>
            <a:r>
              <a:rPr lang="en-US" dirty="0"/>
              <a:t>Annual mean Q/(AP) </a:t>
            </a:r>
          </a:p>
        </p:txBody>
      </p:sp>
      <p:sp>
        <p:nvSpPr>
          <p:cNvPr id="25" name="TextBox 24"/>
          <p:cNvSpPr txBox="1"/>
          <p:nvPr/>
        </p:nvSpPr>
        <p:spPr>
          <a:xfrm rot="16200000">
            <a:off x="-220244" y="4599842"/>
            <a:ext cx="2274277" cy="369332"/>
          </a:xfrm>
          <a:prstGeom prst="rect">
            <a:avLst/>
          </a:prstGeom>
          <a:noFill/>
        </p:spPr>
        <p:txBody>
          <a:bodyPr wrap="none" rtlCol="0">
            <a:spAutoFit/>
          </a:bodyPr>
          <a:lstStyle/>
          <a:p>
            <a:r>
              <a:rPr lang="en-US" dirty="0"/>
              <a:t>Annual Mean Q/(AP) </a:t>
            </a:r>
          </a:p>
        </p:txBody>
      </p:sp>
      <p:sp>
        <p:nvSpPr>
          <p:cNvPr id="26" name="Rectangle 25"/>
          <p:cNvSpPr/>
          <p:nvPr/>
        </p:nvSpPr>
        <p:spPr>
          <a:xfrm>
            <a:off x="732223" y="233425"/>
            <a:ext cx="369332" cy="60168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483582" y="1102757"/>
            <a:ext cx="2534796" cy="369332"/>
          </a:xfrm>
          <a:prstGeom prst="rect">
            <a:avLst/>
          </a:prstGeom>
          <a:noFill/>
        </p:spPr>
        <p:txBody>
          <a:bodyPr wrap="none" rtlCol="0">
            <a:spAutoFit/>
          </a:bodyPr>
          <a:lstStyle/>
          <a:p>
            <a:r>
              <a:rPr lang="en-US" dirty="0"/>
              <a:t>Somewhat higher </a:t>
            </a:r>
            <a:r>
              <a:rPr lang="en-US" dirty="0" err="1"/>
              <a:t>precip</a:t>
            </a:r>
            <a:r>
              <a:rPr lang="en-US" dirty="0"/>
              <a:t>.</a:t>
            </a:r>
          </a:p>
        </p:txBody>
      </p:sp>
      <p:sp>
        <p:nvSpPr>
          <p:cNvPr id="29" name="TextBox 28"/>
          <p:cNvSpPr txBox="1"/>
          <p:nvPr/>
        </p:nvSpPr>
        <p:spPr>
          <a:xfrm>
            <a:off x="4458181" y="3980378"/>
            <a:ext cx="2466124" cy="369332"/>
          </a:xfrm>
          <a:prstGeom prst="rect">
            <a:avLst/>
          </a:prstGeom>
          <a:noFill/>
        </p:spPr>
        <p:txBody>
          <a:bodyPr wrap="none" rtlCol="0">
            <a:spAutoFit/>
          </a:bodyPr>
          <a:lstStyle/>
          <a:p>
            <a:r>
              <a:rPr lang="en-US" dirty="0"/>
              <a:t>Somewhat lower </a:t>
            </a:r>
            <a:r>
              <a:rPr lang="en-US" dirty="0" err="1"/>
              <a:t>precip</a:t>
            </a:r>
            <a:r>
              <a:rPr lang="en-US" dirty="0"/>
              <a:t>.</a:t>
            </a:r>
          </a:p>
        </p:txBody>
      </p:sp>
      <p:sp>
        <p:nvSpPr>
          <p:cNvPr id="30" name="TextBox 29"/>
          <p:cNvSpPr txBox="1"/>
          <p:nvPr/>
        </p:nvSpPr>
        <p:spPr>
          <a:xfrm>
            <a:off x="5016982" y="733425"/>
            <a:ext cx="1877437" cy="369332"/>
          </a:xfrm>
          <a:prstGeom prst="rect">
            <a:avLst/>
          </a:prstGeom>
          <a:noFill/>
        </p:spPr>
        <p:txBody>
          <a:bodyPr wrap="none" rtlCol="0">
            <a:spAutoFit/>
          </a:bodyPr>
          <a:lstStyle/>
          <a:p>
            <a:r>
              <a:rPr lang="en-US" dirty="0"/>
              <a:t>Much higher yield</a:t>
            </a:r>
          </a:p>
        </p:txBody>
      </p:sp>
      <p:sp>
        <p:nvSpPr>
          <p:cNvPr id="31" name="TextBox 30"/>
          <p:cNvSpPr txBox="1"/>
          <p:nvPr/>
        </p:nvSpPr>
        <p:spPr>
          <a:xfrm>
            <a:off x="5004281" y="3611046"/>
            <a:ext cx="1808765" cy="369332"/>
          </a:xfrm>
          <a:prstGeom prst="rect">
            <a:avLst/>
          </a:prstGeom>
          <a:noFill/>
        </p:spPr>
        <p:txBody>
          <a:bodyPr wrap="none" rtlCol="0">
            <a:spAutoFit/>
          </a:bodyPr>
          <a:lstStyle/>
          <a:p>
            <a:r>
              <a:rPr lang="en-US" dirty="0"/>
              <a:t>Much lower yield</a:t>
            </a:r>
          </a:p>
        </p:txBody>
      </p:sp>
      <p:sp>
        <p:nvSpPr>
          <p:cNvPr id="32" name="TextBox 31"/>
          <p:cNvSpPr txBox="1"/>
          <p:nvPr/>
        </p:nvSpPr>
        <p:spPr>
          <a:xfrm>
            <a:off x="4475368" y="1511777"/>
            <a:ext cx="2503121" cy="369332"/>
          </a:xfrm>
          <a:prstGeom prst="rect">
            <a:avLst/>
          </a:prstGeom>
          <a:noFill/>
        </p:spPr>
        <p:txBody>
          <a:bodyPr wrap="none" rtlCol="0">
            <a:spAutoFit/>
          </a:bodyPr>
          <a:lstStyle/>
          <a:p>
            <a:r>
              <a:rPr lang="en-US" dirty="0"/>
              <a:t>Much higher runoff ratio</a:t>
            </a:r>
          </a:p>
        </p:txBody>
      </p:sp>
      <p:sp>
        <p:nvSpPr>
          <p:cNvPr id="33" name="TextBox 32"/>
          <p:cNvSpPr txBox="1"/>
          <p:nvPr/>
        </p:nvSpPr>
        <p:spPr>
          <a:xfrm>
            <a:off x="4411867" y="4389398"/>
            <a:ext cx="2585131" cy="369332"/>
          </a:xfrm>
          <a:prstGeom prst="rect">
            <a:avLst/>
          </a:prstGeom>
          <a:noFill/>
        </p:spPr>
        <p:txBody>
          <a:bodyPr wrap="none" rtlCol="0">
            <a:spAutoFit/>
          </a:bodyPr>
          <a:lstStyle/>
          <a:p>
            <a:r>
              <a:rPr lang="en-US" dirty="0"/>
              <a:t> Much lower runoff ratio</a:t>
            </a:r>
          </a:p>
        </p:txBody>
      </p:sp>
      <p:sp>
        <p:nvSpPr>
          <p:cNvPr id="22" name="TextBox 21"/>
          <p:cNvSpPr txBox="1"/>
          <p:nvPr/>
        </p:nvSpPr>
        <p:spPr>
          <a:xfrm>
            <a:off x="5032371" y="364092"/>
            <a:ext cx="1892890" cy="369332"/>
          </a:xfrm>
          <a:prstGeom prst="rect">
            <a:avLst/>
          </a:prstGeom>
          <a:noFill/>
        </p:spPr>
        <p:txBody>
          <a:bodyPr wrap="none" rtlCol="0">
            <a:spAutoFit/>
          </a:bodyPr>
          <a:lstStyle/>
          <a:p>
            <a:r>
              <a:rPr lang="en-US" b="1" dirty="0"/>
              <a:t>South Fork Ogden</a:t>
            </a:r>
          </a:p>
        </p:txBody>
      </p:sp>
      <p:sp>
        <p:nvSpPr>
          <p:cNvPr id="27" name="TextBox 26"/>
          <p:cNvSpPr txBox="1"/>
          <p:nvPr/>
        </p:nvSpPr>
        <p:spPr>
          <a:xfrm>
            <a:off x="5001529" y="3261527"/>
            <a:ext cx="1797928" cy="369332"/>
          </a:xfrm>
          <a:prstGeom prst="rect">
            <a:avLst/>
          </a:prstGeom>
          <a:noFill/>
        </p:spPr>
        <p:txBody>
          <a:bodyPr wrap="none" rtlCol="0">
            <a:spAutoFit/>
          </a:bodyPr>
          <a:lstStyle/>
          <a:p>
            <a:r>
              <a:rPr lang="en-US" b="1" dirty="0"/>
              <a:t>Mammoth Creek</a:t>
            </a:r>
          </a:p>
        </p:txBody>
      </p:sp>
      <p:sp>
        <p:nvSpPr>
          <p:cNvPr id="28" name="Rectangle 27"/>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37</a:t>
            </a:r>
          </a:p>
        </p:txBody>
      </p:sp>
    </p:spTree>
    <p:extLst>
      <p:ext uri="{BB962C8B-B14F-4D97-AF65-F5344CB8AC3E}">
        <p14:creationId xmlns:p14="http://schemas.microsoft.com/office/powerpoint/2010/main" val="137508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2.08333E-7 4.81481E-6 L 0.0306 0.00046 " pathEditMode="relative" rAng="0" ptsTypes="AA">
                                      <p:cBhvr>
                                        <p:cTn id="11" dur="2000" fill="hold"/>
                                        <p:tgtEl>
                                          <p:spTgt spid="26"/>
                                        </p:tgtEl>
                                        <p:attrNameLst>
                                          <p:attrName>ppt_x</p:attrName>
                                          <p:attrName>ppt_y</p:attrName>
                                        </p:attrNameLst>
                                      </p:cBhvr>
                                      <p:rCtr x="1523" y="23"/>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32"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073409"/>
            <a:ext cx="9144000" cy="5720832"/>
          </a:xfrm>
          <a:prstGeom prst="rect">
            <a:avLst/>
          </a:prstGeom>
        </p:spPr>
      </p:pic>
      <p:grpSp>
        <p:nvGrpSpPr>
          <p:cNvPr id="5" name="Group 4"/>
          <p:cNvGrpSpPr/>
          <p:nvPr/>
        </p:nvGrpSpPr>
        <p:grpSpPr>
          <a:xfrm>
            <a:off x="2845165" y="4784911"/>
            <a:ext cx="2917461" cy="578835"/>
            <a:chOff x="3250866" y="4896465"/>
            <a:chExt cx="2917461" cy="578835"/>
          </a:xfrm>
        </p:grpSpPr>
        <p:sp>
          <p:nvSpPr>
            <p:cNvPr id="6" name="Right Arrow 5"/>
            <p:cNvSpPr/>
            <p:nvPr/>
          </p:nvSpPr>
          <p:spPr>
            <a:xfrm rot="984351">
              <a:off x="4975174" y="5179106"/>
              <a:ext cx="1193153" cy="296194"/>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250866" y="4896465"/>
              <a:ext cx="1997102" cy="56770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Bozeman (Sourdough) Creek</a:t>
              </a:r>
            </a:p>
          </p:txBody>
        </p:sp>
      </p:grpSp>
      <p:sp>
        <p:nvSpPr>
          <p:cNvPr id="15" name="Freeform 14"/>
          <p:cNvSpPr/>
          <p:nvPr/>
        </p:nvSpPr>
        <p:spPr>
          <a:xfrm>
            <a:off x="5776913" y="3248025"/>
            <a:ext cx="1223962" cy="2128838"/>
          </a:xfrm>
          <a:custGeom>
            <a:avLst/>
            <a:gdLst>
              <a:gd name="connsiteX0" fmla="*/ 0 w 1223962"/>
              <a:gd name="connsiteY0" fmla="*/ 2128838 h 2128838"/>
              <a:gd name="connsiteX1" fmla="*/ 223837 w 1223962"/>
              <a:gd name="connsiteY1" fmla="*/ 1809750 h 2128838"/>
              <a:gd name="connsiteX2" fmla="*/ 304800 w 1223962"/>
              <a:gd name="connsiteY2" fmla="*/ 1624013 h 2128838"/>
              <a:gd name="connsiteX3" fmla="*/ 428625 w 1223962"/>
              <a:gd name="connsiteY3" fmla="*/ 1447800 h 2128838"/>
              <a:gd name="connsiteX4" fmla="*/ 566737 w 1223962"/>
              <a:gd name="connsiteY4" fmla="*/ 1247775 h 2128838"/>
              <a:gd name="connsiteX5" fmla="*/ 652462 w 1223962"/>
              <a:gd name="connsiteY5" fmla="*/ 1057275 h 2128838"/>
              <a:gd name="connsiteX6" fmla="*/ 733425 w 1223962"/>
              <a:gd name="connsiteY6" fmla="*/ 938213 h 2128838"/>
              <a:gd name="connsiteX7" fmla="*/ 833437 w 1223962"/>
              <a:gd name="connsiteY7" fmla="*/ 762000 h 2128838"/>
              <a:gd name="connsiteX8" fmla="*/ 814387 w 1223962"/>
              <a:gd name="connsiteY8" fmla="*/ 566738 h 2128838"/>
              <a:gd name="connsiteX9" fmla="*/ 928687 w 1223962"/>
              <a:gd name="connsiteY9" fmla="*/ 319088 h 2128838"/>
              <a:gd name="connsiteX10" fmla="*/ 1047750 w 1223962"/>
              <a:gd name="connsiteY10" fmla="*/ 271463 h 2128838"/>
              <a:gd name="connsiteX11" fmla="*/ 1223962 w 1223962"/>
              <a:gd name="connsiteY11" fmla="*/ 0 h 212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3962" h="2128838">
                <a:moveTo>
                  <a:pt x="0" y="2128838"/>
                </a:moveTo>
                <a:cubicBezTo>
                  <a:pt x="86518" y="2011362"/>
                  <a:pt x="173037" y="1893887"/>
                  <a:pt x="223837" y="1809750"/>
                </a:cubicBezTo>
                <a:cubicBezTo>
                  <a:pt x="274637" y="1725613"/>
                  <a:pt x="270669" y="1684338"/>
                  <a:pt x="304800" y="1624013"/>
                </a:cubicBezTo>
                <a:cubicBezTo>
                  <a:pt x="338931" y="1563688"/>
                  <a:pt x="384969" y="1510506"/>
                  <a:pt x="428625" y="1447800"/>
                </a:cubicBezTo>
                <a:cubicBezTo>
                  <a:pt x="472281" y="1385094"/>
                  <a:pt x="529431" y="1312863"/>
                  <a:pt x="566737" y="1247775"/>
                </a:cubicBezTo>
                <a:cubicBezTo>
                  <a:pt x="604043" y="1182687"/>
                  <a:pt x="624681" y="1108869"/>
                  <a:pt x="652462" y="1057275"/>
                </a:cubicBezTo>
                <a:cubicBezTo>
                  <a:pt x="680243" y="1005681"/>
                  <a:pt x="703263" y="987425"/>
                  <a:pt x="733425" y="938213"/>
                </a:cubicBezTo>
                <a:cubicBezTo>
                  <a:pt x="763587" y="889001"/>
                  <a:pt x="819943" y="823912"/>
                  <a:pt x="833437" y="762000"/>
                </a:cubicBezTo>
                <a:cubicBezTo>
                  <a:pt x="846931" y="700087"/>
                  <a:pt x="798512" y="640557"/>
                  <a:pt x="814387" y="566738"/>
                </a:cubicBezTo>
                <a:cubicBezTo>
                  <a:pt x="830262" y="492919"/>
                  <a:pt x="889793" y="368300"/>
                  <a:pt x="928687" y="319088"/>
                </a:cubicBezTo>
                <a:cubicBezTo>
                  <a:pt x="967581" y="269876"/>
                  <a:pt x="998538" y="324644"/>
                  <a:pt x="1047750" y="271463"/>
                </a:cubicBezTo>
                <a:cubicBezTo>
                  <a:pt x="1096962" y="218282"/>
                  <a:pt x="1160462" y="109141"/>
                  <a:pt x="1223962" y="0"/>
                </a:cubicBezTo>
              </a:path>
            </a:pathLst>
          </a:custGeom>
          <a:noFill/>
          <a:ln w="57150">
            <a:solidFill>
              <a:srgbClr val="00B0F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4843463" y="3124201"/>
            <a:ext cx="1981200" cy="385763"/>
          </a:xfrm>
          <a:custGeom>
            <a:avLst/>
            <a:gdLst>
              <a:gd name="connsiteX0" fmla="*/ 1981200 w 1981200"/>
              <a:gd name="connsiteY0" fmla="*/ 385763 h 385763"/>
              <a:gd name="connsiteX1" fmla="*/ 1733550 w 1981200"/>
              <a:gd name="connsiteY1" fmla="*/ 314325 h 385763"/>
              <a:gd name="connsiteX2" fmla="*/ 1476375 w 1981200"/>
              <a:gd name="connsiteY2" fmla="*/ 190500 h 385763"/>
              <a:gd name="connsiteX3" fmla="*/ 1171575 w 1981200"/>
              <a:gd name="connsiteY3" fmla="*/ 133350 h 385763"/>
              <a:gd name="connsiteX4" fmla="*/ 909637 w 1981200"/>
              <a:gd name="connsiteY4" fmla="*/ 66675 h 385763"/>
              <a:gd name="connsiteX5" fmla="*/ 633412 w 1981200"/>
              <a:gd name="connsiteY5" fmla="*/ 19050 h 385763"/>
              <a:gd name="connsiteX6" fmla="*/ 371475 w 1981200"/>
              <a:gd name="connsiteY6" fmla="*/ 9525 h 385763"/>
              <a:gd name="connsiteX7" fmla="*/ 133350 w 1981200"/>
              <a:gd name="connsiteY7" fmla="*/ 28575 h 385763"/>
              <a:gd name="connsiteX8" fmla="*/ 0 w 1981200"/>
              <a:gd name="connsiteY8" fmla="*/ 0 h 38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200" h="385763">
                <a:moveTo>
                  <a:pt x="1981200" y="385763"/>
                </a:moveTo>
                <a:cubicBezTo>
                  <a:pt x="1899443" y="366316"/>
                  <a:pt x="1817687" y="346869"/>
                  <a:pt x="1733550" y="314325"/>
                </a:cubicBezTo>
                <a:cubicBezTo>
                  <a:pt x="1649413" y="281781"/>
                  <a:pt x="1570037" y="220662"/>
                  <a:pt x="1476375" y="190500"/>
                </a:cubicBezTo>
                <a:cubicBezTo>
                  <a:pt x="1382713" y="160338"/>
                  <a:pt x="1266031" y="153987"/>
                  <a:pt x="1171575" y="133350"/>
                </a:cubicBezTo>
                <a:cubicBezTo>
                  <a:pt x="1077119" y="112713"/>
                  <a:pt x="999331" y="85725"/>
                  <a:pt x="909637" y="66675"/>
                </a:cubicBezTo>
                <a:cubicBezTo>
                  <a:pt x="819943" y="47625"/>
                  <a:pt x="723106" y="28575"/>
                  <a:pt x="633412" y="19050"/>
                </a:cubicBezTo>
                <a:cubicBezTo>
                  <a:pt x="543718" y="9525"/>
                  <a:pt x="454819" y="7937"/>
                  <a:pt x="371475" y="9525"/>
                </a:cubicBezTo>
                <a:cubicBezTo>
                  <a:pt x="288131" y="11112"/>
                  <a:pt x="195262" y="30162"/>
                  <a:pt x="133350" y="28575"/>
                </a:cubicBezTo>
                <a:cubicBezTo>
                  <a:pt x="71438" y="26988"/>
                  <a:pt x="35719" y="13494"/>
                  <a:pt x="0" y="0"/>
                </a:cubicBezTo>
              </a:path>
            </a:pathLst>
          </a:custGeom>
          <a:noFill/>
          <a:ln w="28575">
            <a:solidFill>
              <a:srgbClr val="00B0F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6086014" y="3905868"/>
            <a:ext cx="2086436" cy="323233"/>
            <a:chOff x="4562014" y="3905867"/>
            <a:chExt cx="2086436" cy="323233"/>
          </a:xfrm>
        </p:grpSpPr>
        <p:sp>
          <p:nvSpPr>
            <p:cNvPr id="17" name="Freeform 16"/>
            <p:cNvSpPr/>
            <p:nvPr/>
          </p:nvSpPr>
          <p:spPr>
            <a:xfrm>
              <a:off x="4562014" y="3905867"/>
              <a:ext cx="395749" cy="304183"/>
            </a:xfrm>
            <a:custGeom>
              <a:avLst/>
              <a:gdLst>
                <a:gd name="connsiteX0" fmla="*/ 395749 w 395749"/>
                <a:gd name="connsiteY0" fmla="*/ 304183 h 304183"/>
                <a:gd name="connsiteX1" fmla="*/ 233824 w 395749"/>
                <a:gd name="connsiteY1" fmla="*/ 161308 h 304183"/>
                <a:gd name="connsiteX2" fmla="*/ 86186 w 395749"/>
                <a:gd name="connsiteY2" fmla="*/ 61296 h 304183"/>
                <a:gd name="connsiteX3" fmla="*/ 5224 w 395749"/>
                <a:gd name="connsiteY3" fmla="*/ 4146 h 304183"/>
                <a:gd name="connsiteX4" fmla="*/ 14749 w 395749"/>
                <a:gd name="connsiteY4" fmla="*/ 8908 h 304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749" h="304183">
                  <a:moveTo>
                    <a:pt x="395749" y="304183"/>
                  </a:moveTo>
                  <a:cubicBezTo>
                    <a:pt x="340583" y="252986"/>
                    <a:pt x="285418" y="201789"/>
                    <a:pt x="233824" y="161308"/>
                  </a:cubicBezTo>
                  <a:cubicBezTo>
                    <a:pt x="182230" y="120827"/>
                    <a:pt x="124286" y="87490"/>
                    <a:pt x="86186" y="61296"/>
                  </a:cubicBezTo>
                  <a:cubicBezTo>
                    <a:pt x="48086" y="35102"/>
                    <a:pt x="17130" y="12877"/>
                    <a:pt x="5224" y="4146"/>
                  </a:cubicBezTo>
                  <a:cubicBezTo>
                    <a:pt x="-6682" y="-4585"/>
                    <a:pt x="4033" y="2161"/>
                    <a:pt x="14749" y="8908"/>
                  </a:cubicBezTo>
                </a:path>
              </a:pathLst>
            </a:custGeom>
            <a:noFill/>
            <a:ln>
              <a:solidFill>
                <a:srgbClr val="00B0F0"/>
              </a:solidFill>
              <a:prstDash val="sysDot"/>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4991100" y="4048125"/>
              <a:ext cx="1657350" cy="180975"/>
            </a:xfrm>
            <a:custGeom>
              <a:avLst/>
              <a:gdLst>
                <a:gd name="connsiteX0" fmla="*/ 0 w 1657350"/>
                <a:gd name="connsiteY0" fmla="*/ 180975 h 180975"/>
                <a:gd name="connsiteX1" fmla="*/ 228600 w 1657350"/>
                <a:gd name="connsiteY1" fmla="*/ 171450 h 180975"/>
                <a:gd name="connsiteX2" fmla="*/ 447675 w 1657350"/>
                <a:gd name="connsiteY2" fmla="*/ 176213 h 180975"/>
                <a:gd name="connsiteX3" fmla="*/ 785813 w 1657350"/>
                <a:gd name="connsiteY3" fmla="*/ 119063 h 180975"/>
                <a:gd name="connsiteX4" fmla="*/ 1133475 w 1657350"/>
                <a:gd name="connsiteY4" fmla="*/ 57150 h 180975"/>
                <a:gd name="connsiteX5" fmla="*/ 1447800 w 1657350"/>
                <a:gd name="connsiteY5" fmla="*/ 23813 h 180975"/>
                <a:gd name="connsiteX6" fmla="*/ 1657350 w 1657350"/>
                <a:gd name="connsiteY6"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7350" h="180975">
                  <a:moveTo>
                    <a:pt x="0" y="180975"/>
                  </a:moveTo>
                  <a:cubicBezTo>
                    <a:pt x="76994" y="176609"/>
                    <a:pt x="153988" y="172244"/>
                    <a:pt x="228600" y="171450"/>
                  </a:cubicBezTo>
                  <a:cubicBezTo>
                    <a:pt x="303212" y="170656"/>
                    <a:pt x="354806" y="184944"/>
                    <a:pt x="447675" y="176213"/>
                  </a:cubicBezTo>
                  <a:cubicBezTo>
                    <a:pt x="540544" y="167482"/>
                    <a:pt x="785813" y="119063"/>
                    <a:pt x="785813" y="119063"/>
                  </a:cubicBezTo>
                  <a:cubicBezTo>
                    <a:pt x="900113" y="99219"/>
                    <a:pt x="1023144" y="73025"/>
                    <a:pt x="1133475" y="57150"/>
                  </a:cubicBezTo>
                  <a:cubicBezTo>
                    <a:pt x="1243806" y="41275"/>
                    <a:pt x="1447800" y="23813"/>
                    <a:pt x="1447800" y="23813"/>
                  </a:cubicBezTo>
                  <a:lnTo>
                    <a:pt x="1657350" y="0"/>
                  </a:lnTo>
                </a:path>
              </a:pathLst>
            </a:custGeom>
            <a:noFill/>
            <a:ln>
              <a:solidFill>
                <a:srgbClr val="00B0F0"/>
              </a:solidFill>
              <a:prstDash val="sysDot"/>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Freeform 18"/>
          <p:cNvSpPr/>
          <p:nvPr/>
        </p:nvSpPr>
        <p:spPr>
          <a:xfrm>
            <a:off x="3871913" y="2538413"/>
            <a:ext cx="971550" cy="576262"/>
          </a:xfrm>
          <a:custGeom>
            <a:avLst/>
            <a:gdLst>
              <a:gd name="connsiteX0" fmla="*/ 971550 w 971550"/>
              <a:gd name="connsiteY0" fmla="*/ 576262 h 576262"/>
              <a:gd name="connsiteX1" fmla="*/ 809625 w 971550"/>
              <a:gd name="connsiteY1" fmla="*/ 414337 h 576262"/>
              <a:gd name="connsiteX2" fmla="*/ 685800 w 971550"/>
              <a:gd name="connsiteY2" fmla="*/ 304800 h 576262"/>
              <a:gd name="connsiteX3" fmla="*/ 609600 w 971550"/>
              <a:gd name="connsiteY3" fmla="*/ 280987 h 576262"/>
              <a:gd name="connsiteX4" fmla="*/ 395287 w 971550"/>
              <a:gd name="connsiteY4" fmla="*/ 228600 h 576262"/>
              <a:gd name="connsiteX5" fmla="*/ 247650 w 971550"/>
              <a:gd name="connsiteY5" fmla="*/ 109537 h 576262"/>
              <a:gd name="connsiteX6" fmla="*/ 61912 w 971550"/>
              <a:gd name="connsiteY6" fmla="*/ 42862 h 576262"/>
              <a:gd name="connsiteX7" fmla="*/ 0 w 971550"/>
              <a:gd name="connsiteY7" fmla="*/ 0 h 57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0" h="576262">
                <a:moveTo>
                  <a:pt x="971550" y="576262"/>
                </a:moveTo>
                <a:cubicBezTo>
                  <a:pt x="914400" y="517921"/>
                  <a:pt x="857250" y="459581"/>
                  <a:pt x="809625" y="414337"/>
                </a:cubicBezTo>
                <a:cubicBezTo>
                  <a:pt x="762000" y="369093"/>
                  <a:pt x="719137" y="327025"/>
                  <a:pt x="685800" y="304800"/>
                </a:cubicBezTo>
                <a:cubicBezTo>
                  <a:pt x="652463" y="282575"/>
                  <a:pt x="658019" y="293687"/>
                  <a:pt x="609600" y="280987"/>
                </a:cubicBezTo>
                <a:cubicBezTo>
                  <a:pt x="561181" y="268287"/>
                  <a:pt x="455612" y="257175"/>
                  <a:pt x="395287" y="228600"/>
                </a:cubicBezTo>
                <a:cubicBezTo>
                  <a:pt x="334962" y="200025"/>
                  <a:pt x="303212" y="140493"/>
                  <a:pt x="247650" y="109537"/>
                </a:cubicBezTo>
                <a:cubicBezTo>
                  <a:pt x="192087" y="78581"/>
                  <a:pt x="103187" y="61118"/>
                  <a:pt x="61912" y="42862"/>
                </a:cubicBezTo>
                <a:cubicBezTo>
                  <a:pt x="20637" y="24606"/>
                  <a:pt x="10318" y="12303"/>
                  <a:pt x="0" y="0"/>
                </a:cubicBezTo>
              </a:path>
            </a:pathLst>
          </a:custGeom>
          <a:noFill/>
          <a:ln w="19050">
            <a:solidFill>
              <a:srgbClr val="00B0F0"/>
            </a:solidFill>
            <a:prstDash val="sysDot"/>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5371505" y="2700339"/>
            <a:ext cx="44724" cy="600075"/>
            <a:chOff x="3847505" y="2700338"/>
            <a:chExt cx="44724" cy="600075"/>
          </a:xfrm>
        </p:grpSpPr>
        <p:sp>
          <p:nvSpPr>
            <p:cNvPr id="23" name="Freeform 22"/>
            <p:cNvSpPr/>
            <p:nvPr/>
          </p:nvSpPr>
          <p:spPr>
            <a:xfrm>
              <a:off x="3847505" y="2700338"/>
              <a:ext cx="29170" cy="433387"/>
            </a:xfrm>
            <a:custGeom>
              <a:avLst/>
              <a:gdLst>
                <a:gd name="connsiteX0" fmla="*/ 29170 w 29170"/>
                <a:gd name="connsiteY0" fmla="*/ 433387 h 433387"/>
                <a:gd name="connsiteX1" fmla="*/ 5358 w 29170"/>
                <a:gd name="connsiteY1" fmla="*/ 266700 h 433387"/>
                <a:gd name="connsiteX2" fmla="*/ 595 w 29170"/>
                <a:gd name="connsiteY2" fmla="*/ 85725 h 433387"/>
                <a:gd name="connsiteX3" fmla="*/ 14883 w 29170"/>
                <a:gd name="connsiteY3" fmla="*/ 0 h 433387"/>
              </a:gdLst>
              <a:ahLst/>
              <a:cxnLst>
                <a:cxn ang="0">
                  <a:pos x="connsiteX0" y="connsiteY0"/>
                </a:cxn>
                <a:cxn ang="0">
                  <a:pos x="connsiteX1" y="connsiteY1"/>
                </a:cxn>
                <a:cxn ang="0">
                  <a:pos x="connsiteX2" y="connsiteY2"/>
                </a:cxn>
                <a:cxn ang="0">
                  <a:pos x="connsiteX3" y="connsiteY3"/>
                </a:cxn>
              </a:cxnLst>
              <a:rect l="l" t="t" r="r" b="b"/>
              <a:pathLst>
                <a:path w="29170" h="433387">
                  <a:moveTo>
                    <a:pt x="29170" y="433387"/>
                  </a:moveTo>
                  <a:cubicBezTo>
                    <a:pt x="19645" y="379015"/>
                    <a:pt x="10120" y="324644"/>
                    <a:pt x="5358" y="266700"/>
                  </a:cubicBezTo>
                  <a:cubicBezTo>
                    <a:pt x="595" y="208756"/>
                    <a:pt x="-993" y="130175"/>
                    <a:pt x="595" y="85725"/>
                  </a:cubicBezTo>
                  <a:cubicBezTo>
                    <a:pt x="2182" y="41275"/>
                    <a:pt x="8532" y="20637"/>
                    <a:pt x="14883" y="0"/>
                  </a:cubicBezTo>
                </a:path>
              </a:pathLst>
            </a:custGeom>
            <a:noFill/>
            <a:ln w="19050">
              <a:solidFill>
                <a:srgbClr val="00B0F0"/>
              </a:solidFill>
              <a:prstDash val="sysDot"/>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3848100" y="3138488"/>
              <a:ext cx="44129" cy="161925"/>
            </a:xfrm>
            <a:custGeom>
              <a:avLst/>
              <a:gdLst>
                <a:gd name="connsiteX0" fmla="*/ 28575 w 44129"/>
                <a:gd name="connsiteY0" fmla="*/ 0 h 161925"/>
                <a:gd name="connsiteX1" fmla="*/ 42863 w 44129"/>
                <a:gd name="connsiteY1" fmla="*/ 90487 h 161925"/>
                <a:gd name="connsiteX2" fmla="*/ 0 w 44129"/>
                <a:gd name="connsiteY2" fmla="*/ 161925 h 161925"/>
              </a:gdLst>
              <a:ahLst/>
              <a:cxnLst>
                <a:cxn ang="0">
                  <a:pos x="connsiteX0" y="connsiteY0"/>
                </a:cxn>
                <a:cxn ang="0">
                  <a:pos x="connsiteX1" y="connsiteY1"/>
                </a:cxn>
                <a:cxn ang="0">
                  <a:pos x="connsiteX2" y="connsiteY2"/>
                </a:cxn>
              </a:cxnLst>
              <a:rect l="l" t="t" r="r" b="b"/>
              <a:pathLst>
                <a:path w="44129" h="161925">
                  <a:moveTo>
                    <a:pt x="28575" y="0"/>
                  </a:moveTo>
                  <a:cubicBezTo>
                    <a:pt x="38100" y="31750"/>
                    <a:pt x="47625" y="63500"/>
                    <a:pt x="42863" y="90487"/>
                  </a:cubicBezTo>
                  <a:cubicBezTo>
                    <a:pt x="38101" y="117474"/>
                    <a:pt x="19050" y="139699"/>
                    <a:pt x="0" y="161925"/>
                  </a:cubicBezTo>
                </a:path>
              </a:pathLst>
            </a:custGeom>
            <a:noFill/>
            <a:ln>
              <a:solidFill>
                <a:srgbClr val="00B0F0"/>
              </a:solidFill>
              <a:prstDash val="sysDot"/>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4910138" y="3629026"/>
            <a:ext cx="195262" cy="466725"/>
            <a:chOff x="3386138" y="3629025"/>
            <a:chExt cx="195262" cy="466725"/>
          </a:xfrm>
        </p:grpSpPr>
        <p:sp>
          <p:nvSpPr>
            <p:cNvPr id="33" name="Freeform 32"/>
            <p:cNvSpPr/>
            <p:nvPr/>
          </p:nvSpPr>
          <p:spPr>
            <a:xfrm>
              <a:off x="3519336" y="3629025"/>
              <a:ext cx="62064" cy="423863"/>
            </a:xfrm>
            <a:custGeom>
              <a:avLst/>
              <a:gdLst>
                <a:gd name="connsiteX0" fmla="*/ 152 w 62064"/>
                <a:gd name="connsiteY0" fmla="*/ 423863 h 423863"/>
                <a:gd name="connsiteX1" fmla="*/ 9677 w 62064"/>
                <a:gd name="connsiteY1" fmla="*/ 180975 h 423863"/>
                <a:gd name="connsiteX2" fmla="*/ 62064 w 62064"/>
                <a:gd name="connsiteY2" fmla="*/ 0 h 423863"/>
                <a:gd name="connsiteX3" fmla="*/ 62064 w 62064"/>
                <a:gd name="connsiteY3" fmla="*/ 0 h 423863"/>
              </a:gdLst>
              <a:ahLst/>
              <a:cxnLst>
                <a:cxn ang="0">
                  <a:pos x="connsiteX0" y="connsiteY0"/>
                </a:cxn>
                <a:cxn ang="0">
                  <a:pos x="connsiteX1" y="connsiteY1"/>
                </a:cxn>
                <a:cxn ang="0">
                  <a:pos x="connsiteX2" y="connsiteY2"/>
                </a:cxn>
                <a:cxn ang="0">
                  <a:pos x="connsiteX3" y="connsiteY3"/>
                </a:cxn>
              </a:cxnLst>
              <a:rect l="l" t="t" r="r" b="b"/>
              <a:pathLst>
                <a:path w="62064" h="423863">
                  <a:moveTo>
                    <a:pt x="152" y="423863"/>
                  </a:moveTo>
                  <a:cubicBezTo>
                    <a:pt x="-245" y="337741"/>
                    <a:pt x="-642" y="251619"/>
                    <a:pt x="9677" y="180975"/>
                  </a:cubicBezTo>
                  <a:cubicBezTo>
                    <a:pt x="19996" y="110331"/>
                    <a:pt x="62064" y="0"/>
                    <a:pt x="62064" y="0"/>
                  </a:cubicBezTo>
                  <a:lnTo>
                    <a:pt x="62064" y="0"/>
                  </a:lnTo>
                </a:path>
              </a:pathLst>
            </a:custGeom>
            <a:noFill/>
            <a:ln>
              <a:solidFill>
                <a:srgbClr val="00B0F0"/>
              </a:solidFill>
              <a:prstDash val="sysDot"/>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3386138" y="4052888"/>
              <a:ext cx="114300" cy="42862"/>
            </a:xfrm>
            <a:custGeom>
              <a:avLst/>
              <a:gdLst>
                <a:gd name="connsiteX0" fmla="*/ 0 w 114300"/>
                <a:gd name="connsiteY0" fmla="*/ 42862 h 42862"/>
                <a:gd name="connsiteX1" fmla="*/ 114300 w 114300"/>
                <a:gd name="connsiteY1" fmla="*/ 0 h 42862"/>
              </a:gdLst>
              <a:ahLst/>
              <a:cxnLst>
                <a:cxn ang="0">
                  <a:pos x="connsiteX0" y="connsiteY0"/>
                </a:cxn>
                <a:cxn ang="0">
                  <a:pos x="connsiteX1" y="connsiteY1"/>
                </a:cxn>
              </a:cxnLst>
              <a:rect l="l" t="t" r="r" b="b"/>
              <a:pathLst>
                <a:path w="114300" h="42862">
                  <a:moveTo>
                    <a:pt x="0" y="42862"/>
                  </a:moveTo>
                  <a:lnTo>
                    <a:pt x="114300" y="0"/>
                  </a:lnTo>
                </a:path>
              </a:pathLst>
            </a:custGeom>
            <a:noFill/>
            <a:ln>
              <a:solidFill>
                <a:srgbClr val="00B0F0"/>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4872038" y="4152901"/>
            <a:ext cx="214312" cy="481013"/>
            <a:chOff x="3348038" y="4152900"/>
            <a:chExt cx="214312" cy="481013"/>
          </a:xfrm>
        </p:grpSpPr>
        <p:sp>
          <p:nvSpPr>
            <p:cNvPr id="37" name="Freeform 36"/>
            <p:cNvSpPr/>
            <p:nvPr/>
          </p:nvSpPr>
          <p:spPr>
            <a:xfrm>
              <a:off x="3552825" y="4152900"/>
              <a:ext cx="9525" cy="338138"/>
            </a:xfrm>
            <a:custGeom>
              <a:avLst/>
              <a:gdLst>
                <a:gd name="connsiteX0" fmla="*/ 0 w 9525"/>
                <a:gd name="connsiteY0" fmla="*/ 338138 h 338138"/>
                <a:gd name="connsiteX1" fmla="*/ 9525 w 9525"/>
                <a:gd name="connsiteY1" fmla="*/ 204788 h 338138"/>
                <a:gd name="connsiteX2" fmla="*/ 0 w 9525"/>
                <a:gd name="connsiteY2" fmla="*/ 0 h 338138"/>
              </a:gdLst>
              <a:ahLst/>
              <a:cxnLst>
                <a:cxn ang="0">
                  <a:pos x="connsiteX0" y="connsiteY0"/>
                </a:cxn>
                <a:cxn ang="0">
                  <a:pos x="connsiteX1" y="connsiteY1"/>
                </a:cxn>
                <a:cxn ang="0">
                  <a:pos x="connsiteX2" y="connsiteY2"/>
                </a:cxn>
              </a:cxnLst>
              <a:rect l="l" t="t" r="r" b="b"/>
              <a:pathLst>
                <a:path w="9525" h="338138">
                  <a:moveTo>
                    <a:pt x="0" y="338138"/>
                  </a:moveTo>
                  <a:cubicBezTo>
                    <a:pt x="4762" y="299641"/>
                    <a:pt x="9525" y="261144"/>
                    <a:pt x="9525" y="204788"/>
                  </a:cubicBezTo>
                  <a:cubicBezTo>
                    <a:pt x="9525" y="148432"/>
                    <a:pt x="4762" y="74216"/>
                    <a:pt x="0" y="0"/>
                  </a:cubicBezTo>
                </a:path>
              </a:pathLst>
            </a:custGeom>
            <a:noFill/>
            <a:ln>
              <a:solidFill>
                <a:srgbClr val="00B0F0"/>
              </a:solidFill>
              <a:prstDash val="sysDot"/>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3348038" y="4495800"/>
              <a:ext cx="200025" cy="138113"/>
            </a:xfrm>
            <a:custGeom>
              <a:avLst/>
              <a:gdLst>
                <a:gd name="connsiteX0" fmla="*/ 200025 w 200025"/>
                <a:gd name="connsiteY0" fmla="*/ 0 h 138113"/>
                <a:gd name="connsiteX1" fmla="*/ 109537 w 200025"/>
                <a:gd name="connsiteY1" fmla="*/ 90488 h 138113"/>
                <a:gd name="connsiteX2" fmla="*/ 0 w 200025"/>
                <a:gd name="connsiteY2" fmla="*/ 138113 h 138113"/>
              </a:gdLst>
              <a:ahLst/>
              <a:cxnLst>
                <a:cxn ang="0">
                  <a:pos x="connsiteX0" y="connsiteY0"/>
                </a:cxn>
                <a:cxn ang="0">
                  <a:pos x="connsiteX1" y="connsiteY1"/>
                </a:cxn>
                <a:cxn ang="0">
                  <a:pos x="connsiteX2" y="connsiteY2"/>
                </a:cxn>
              </a:cxnLst>
              <a:rect l="l" t="t" r="r" b="b"/>
              <a:pathLst>
                <a:path w="200025" h="138113">
                  <a:moveTo>
                    <a:pt x="200025" y="0"/>
                  </a:moveTo>
                  <a:cubicBezTo>
                    <a:pt x="171449" y="33734"/>
                    <a:pt x="142874" y="67469"/>
                    <a:pt x="109537" y="90488"/>
                  </a:cubicBezTo>
                  <a:cubicBezTo>
                    <a:pt x="76200" y="113507"/>
                    <a:pt x="38100" y="125810"/>
                    <a:pt x="0" y="138113"/>
                  </a:cubicBezTo>
                </a:path>
              </a:pathLst>
            </a:custGeom>
            <a:noFill/>
            <a:ln>
              <a:solidFill>
                <a:srgbClr val="00B0F0"/>
              </a:solidFill>
              <a:prstDash val="sysDot"/>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3890964" y="3757614"/>
            <a:ext cx="428625" cy="333375"/>
            <a:chOff x="2366963" y="3757613"/>
            <a:chExt cx="428625" cy="333375"/>
          </a:xfrm>
        </p:grpSpPr>
        <p:sp>
          <p:nvSpPr>
            <p:cNvPr id="40" name="Freeform 39"/>
            <p:cNvSpPr/>
            <p:nvPr/>
          </p:nvSpPr>
          <p:spPr>
            <a:xfrm>
              <a:off x="2366963" y="4052888"/>
              <a:ext cx="95250" cy="38100"/>
            </a:xfrm>
            <a:custGeom>
              <a:avLst/>
              <a:gdLst>
                <a:gd name="connsiteX0" fmla="*/ 95250 w 95250"/>
                <a:gd name="connsiteY0" fmla="*/ 0 h 38100"/>
                <a:gd name="connsiteX1" fmla="*/ 0 w 95250"/>
                <a:gd name="connsiteY1" fmla="*/ 38100 h 38100"/>
              </a:gdLst>
              <a:ahLst/>
              <a:cxnLst>
                <a:cxn ang="0">
                  <a:pos x="connsiteX0" y="connsiteY0"/>
                </a:cxn>
                <a:cxn ang="0">
                  <a:pos x="connsiteX1" y="connsiteY1"/>
                </a:cxn>
              </a:cxnLst>
              <a:rect l="l" t="t" r="r" b="b"/>
              <a:pathLst>
                <a:path w="95250" h="38100">
                  <a:moveTo>
                    <a:pt x="95250" y="0"/>
                  </a:moveTo>
                  <a:lnTo>
                    <a:pt x="0" y="38100"/>
                  </a:lnTo>
                </a:path>
              </a:pathLst>
            </a:custGeom>
            <a:noFill/>
            <a:ln>
              <a:solidFill>
                <a:srgbClr val="00B0F0"/>
              </a:solidFill>
              <a:prstDash val="sysDot"/>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2486025" y="3757613"/>
              <a:ext cx="309563" cy="304800"/>
            </a:xfrm>
            <a:custGeom>
              <a:avLst/>
              <a:gdLst>
                <a:gd name="connsiteX0" fmla="*/ 0 w 309563"/>
                <a:gd name="connsiteY0" fmla="*/ 304800 h 304800"/>
                <a:gd name="connsiteX1" fmla="*/ 104775 w 309563"/>
                <a:gd name="connsiteY1" fmla="*/ 200025 h 304800"/>
                <a:gd name="connsiteX2" fmla="*/ 219075 w 309563"/>
                <a:gd name="connsiteY2" fmla="*/ 90487 h 304800"/>
                <a:gd name="connsiteX3" fmla="*/ 309563 w 309563"/>
                <a:gd name="connsiteY3" fmla="*/ 0 h 304800"/>
              </a:gdLst>
              <a:ahLst/>
              <a:cxnLst>
                <a:cxn ang="0">
                  <a:pos x="connsiteX0" y="connsiteY0"/>
                </a:cxn>
                <a:cxn ang="0">
                  <a:pos x="connsiteX1" y="connsiteY1"/>
                </a:cxn>
                <a:cxn ang="0">
                  <a:pos x="connsiteX2" y="connsiteY2"/>
                </a:cxn>
                <a:cxn ang="0">
                  <a:pos x="connsiteX3" y="connsiteY3"/>
                </a:cxn>
              </a:cxnLst>
              <a:rect l="l" t="t" r="r" b="b"/>
              <a:pathLst>
                <a:path w="309563" h="304800">
                  <a:moveTo>
                    <a:pt x="0" y="304800"/>
                  </a:moveTo>
                  <a:cubicBezTo>
                    <a:pt x="34131" y="270668"/>
                    <a:pt x="68263" y="235744"/>
                    <a:pt x="104775" y="200025"/>
                  </a:cubicBezTo>
                  <a:cubicBezTo>
                    <a:pt x="141287" y="164306"/>
                    <a:pt x="184944" y="123825"/>
                    <a:pt x="219075" y="90487"/>
                  </a:cubicBezTo>
                  <a:cubicBezTo>
                    <a:pt x="253206" y="57149"/>
                    <a:pt x="281384" y="28574"/>
                    <a:pt x="309563" y="0"/>
                  </a:cubicBezTo>
                </a:path>
              </a:pathLst>
            </a:custGeom>
            <a:noFill/>
            <a:ln>
              <a:solidFill>
                <a:srgbClr val="00B0F0"/>
              </a:solidFill>
              <a:prstDash val="sysDot"/>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3676651" y="3543300"/>
            <a:ext cx="428625" cy="204788"/>
            <a:chOff x="2152650" y="3543300"/>
            <a:chExt cx="428625" cy="204788"/>
          </a:xfrm>
        </p:grpSpPr>
        <p:sp>
          <p:nvSpPr>
            <p:cNvPr id="44" name="Freeform 43"/>
            <p:cNvSpPr/>
            <p:nvPr/>
          </p:nvSpPr>
          <p:spPr>
            <a:xfrm>
              <a:off x="2152650" y="3686175"/>
              <a:ext cx="171450" cy="61913"/>
            </a:xfrm>
            <a:custGeom>
              <a:avLst/>
              <a:gdLst>
                <a:gd name="connsiteX0" fmla="*/ 171450 w 171450"/>
                <a:gd name="connsiteY0" fmla="*/ 0 h 61913"/>
                <a:gd name="connsiteX1" fmla="*/ 80963 w 171450"/>
                <a:gd name="connsiteY1" fmla="*/ 38100 h 61913"/>
                <a:gd name="connsiteX2" fmla="*/ 0 w 171450"/>
                <a:gd name="connsiteY2" fmla="*/ 61913 h 61913"/>
              </a:gdLst>
              <a:ahLst/>
              <a:cxnLst>
                <a:cxn ang="0">
                  <a:pos x="connsiteX0" y="connsiteY0"/>
                </a:cxn>
                <a:cxn ang="0">
                  <a:pos x="connsiteX1" y="connsiteY1"/>
                </a:cxn>
                <a:cxn ang="0">
                  <a:pos x="connsiteX2" y="connsiteY2"/>
                </a:cxn>
              </a:cxnLst>
              <a:rect l="l" t="t" r="r" b="b"/>
              <a:pathLst>
                <a:path w="171450" h="61913">
                  <a:moveTo>
                    <a:pt x="171450" y="0"/>
                  </a:moveTo>
                  <a:cubicBezTo>
                    <a:pt x="140494" y="13890"/>
                    <a:pt x="109538" y="27781"/>
                    <a:pt x="80963" y="38100"/>
                  </a:cubicBezTo>
                  <a:cubicBezTo>
                    <a:pt x="52388" y="48419"/>
                    <a:pt x="26194" y="55166"/>
                    <a:pt x="0" y="61913"/>
                  </a:cubicBezTo>
                </a:path>
              </a:pathLst>
            </a:custGeom>
            <a:noFill/>
            <a:ln>
              <a:solidFill>
                <a:srgbClr val="00B0F0"/>
              </a:solidFill>
              <a:prstDash val="sysDot"/>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2328863" y="3543300"/>
              <a:ext cx="252412" cy="138113"/>
            </a:xfrm>
            <a:custGeom>
              <a:avLst/>
              <a:gdLst>
                <a:gd name="connsiteX0" fmla="*/ 0 w 252412"/>
                <a:gd name="connsiteY0" fmla="*/ 138113 h 138113"/>
                <a:gd name="connsiteX1" fmla="*/ 100012 w 252412"/>
                <a:gd name="connsiteY1" fmla="*/ 85725 h 138113"/>
                <a:gd name="connsiteX2" fmla="*/ 185737 w 252412"/>
                <a:gd name="connsiteY2" fmla="*/ 52388 h 138113"/>
                <a:gd name="connsiteX3" fmla="*/ 252412 w 252412"/>
                <a:gd name="connsiteY3" fmla="*/ 0 h 138113"/>
              </a:gdLst>
              <a:ahLst/>
              <a:cxnLst>
                <a:cxn ang="0">
                  <a:pos x="connsiteX0" y="connsiteY0"/>
                </a:cxn>
                <a:cxn ang="0">
                  <a:pos x="connsiteX1" y="connsiteY1"/>
                </a:cxn>
                <a:cxn ang="0">
                  <a:pos x="connsiteX2" y="connsiteY2"/>
                </a:cxn>
                <a:cxn ang="0">
                  <a:pos x="connsiteX3" y="connsiteY3"/>
                </a:cxn>
              </a:cxnLst>
              <a:rect l="l" t="t" r="r" b="b"/>
              <a:pathLst>
                <a:path w="252412" h="138113">
                  <a:moveTo>
                    <a:pt x="0" y="138113"/>
                  </a:moveTo>
                  <a:cubicBezTo>
                    <a:pt x="34528" y="119062"/>
                    <a:pt x="69056" y="100012"/>
                    <a:pt x="100012" y="85725"/>
                  </a:cubicBezTo>
                  <a:cubicBezTo>
                    <a:pt x="130968" y="71437"/>
                    <a:pt x="160337" y="66675"/>
                    <a:pt x="185737" y="52388"/>
                  </a:cubicBezTo>
                  <a:cubicBezTo>
                    <a:pt x="211137" y="38101"/>
                    <a:pt x="231774" y="19050"/>
                    <a:pt x="252412" y="0"/>
                  </a:cubicBezTo>
                </a:path>
              </a:pathLst>
            </a:custGeom>
            <a:noFill/>
            <a:ln>
              <a:solidFill>
                <a:srgbClr val="00B0F0"/>
              </a:solidFill>
              <a:prstDash val="sysDot"/>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46"/>
          <p:cNvSpPr/>
          <p:nvPr/>
        </p:nvSpPr>
        <p:spPr>
          <a:xfrm>
            <a:off x="4662056" y="1319645"/>
            <a:ext cx="5247409" cy="36368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stream &lt;- groundwater</a:t>
            </a:r>
          </a:p>
        </p:txBody>
      </p:sp>
      <p:grpSp>
        <p:nvGrpSpPr>
          <p:cNvPr id="12" name="Group 11"/>
          <p:cNvGrpSpPr/>
          <p:nvPr/>
        </p:nvGrpSpPr>
        <p:grpSpPr>
          <a:xfrm>
            <a:off x="3914776" y="2470150"/>
            <a:ext cx="170321" cy="254000"/>
            <a:chOff x="2390775" y="2470150"/>
            <a:chExt cx="170321" cy="254000"/>
          </a:xfrm>
        </p:grpSpPr>
        <p:sp>
          <p:nvSpPr>
            <p:cNvPr id="2" name="Freeform 1"/>
            <p:cNvSpPr/>
            <p:nvPr/>
          </p:nvSpPr>
          <p:spPr>
            <a:xfrm>
              <a:off x="2476500" y="2470150"/>
              <a:ext cx="84596" cy="127000"/>
            </a:xfrm>
            <a:custGeom>
              <a:avLst/>
              <a:gdLst>
                <a:gd name="connsiteX0" fmla="*/ 0 w 84596"/>
                <a:gd name="connsiteY0" fmla="*/ 127000 h 127000"/>
                <a:gd name="connsiteX1" fmla="*/ 38100 w 84596"/>
                <a:gd name="connsiteY1" fmla="*/ 41275 h 127000"/>
                <a:gd name="connsiteX2" fmla="*/ 82550 w 84596"/>
                <a:gd name="connsiteY2" fmla="*/ 9525 h 127000"/>
                <a:gd name="connsiteX3" fmla="*/ 73025 w 84596"/>
                <a:gd name="connsiteY3" fmla="*/ 0 h 127000"/>
              </a:gdLst>
              <a:ahLst/>
              <a:cxnLst>
                <a:cxn ang="0">
                  <a:pos x="connsiteX0" y="connsiteY0"/>
                </a:cxn>
                <a:cxn ang="0">
                  <a:pos x="connsiteX1" y="connsiteY1"/>
                </a:cxn>
                <a:cxn ang="0">
                  <a:pos x="connsiteX2" y="connsiteY2"/>
                </a:cxn>
                <a:cxn ang="0">
                  <a:pos x="connsiteX3" y="connsiteY3"/>
                </a:cxn>
              </a:cxnLst>
              <a:rect l="l" t="t" r="r" b="b"/>
              <a:pathLst>
                <a:path w="84596" h="127000">
                  <a:moveTo>
                    <a:pt x="0" y="127000"/>
                  </a:moveTo>
                  <a:cubicBezTo>
                    <a:pt x="12171" y="93927"/>
                    <a:pt x="24342" y="60854"/>
                    <a:pt x="38100" y="41275"/>
                  </a:cubicBezTo>
                  <a:cubicBezTo>
                    <a:pt x="51858" y="21696"/>
                    <a:pt x="76729" y="16404"/>
                    <a:pt x="82550" y="9525"/>
                  </a:cubicBezTo>
                  <a:cubicBezTo>
                    <a:pt x="88371" y="2646"/>
                    <a:pt x="80698" y="1323"/>
                    <a:pt x="73025" y="0"/>
                  </a:cubicBezTo>
                </a:path>
              </a:pathLst>
            </a:custGeom>
            <a:noFill/>
            <a:ln>
              <a:solidFill>
                <a:srgbClr val="00B0F0"/>
              </a:solidFill>
              <a:prstDash val="sysDot"/>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390775" y="2619375"/>
              <a:ext cx="73025" cy="104775"/>
            </a:xfrm>
            <a:custGeom>
              <a:avLst/>
              <a:gdLst>
                <a:gd name="connsiteX0" fmla="*/ 73025 w 73025"/>
                <a:gd name="connsiteY0" fmla="*/ 0 h 104775"/>
                <a:gd name="connsiteX1" fmla="*/ 57150 w 73025"/>
                <a:gd name="connsiteY1" fmla="*/ 57150 h 104775"/>
                <a:gd name="connsiteX2" fmla="*/ 0 w 73025"/>
                <a:gd name="connsiteY2" fmla="*/ 104775 h 104775"/>
              </a:gdLst>
              <a:ahLst/>
              <a:cxnLst>
                <a:cxn ang="0">
                  <a:pos x="connsiteX0" y="connsiteY0"/>
                </a:cxn>
                <a:cxn ang="0">
                  <a:pos x="connsiteX1" y="connsiteY1"/>
                </a:cxn>
                <a:cxn ang="0">
                  <a:pos x="connsiteX2" y="connsiteY2"/>
                </a:cxn>
              </a:cxnLst>
              <a:rect l="l" t="t" r="r" b="b"/>
              <a:pathLst>
                <a:path w="73025" h="104775">
                  <a:moveTo>
                    <a:pt x="73025" y="0"/>
                  </a:moveTo>
                  <a:cubicBezTo>
                    <a:pt x="71173" y="19844"/>
                    <a:pt x="69321" y="39688"/>
                    <a:pt x="57150" y="57150"/>
                  </a:cubicBezTo>
                  <a:cubicBezTo>
                    <a:pt x="44979" y="74612"/>
                    <a:pt x="22489" y="89693"/>
                    <a:pt x="0" y="104775"/>
                  </a:cubicBezTo>
                </a:path>
              </a:pathLst>
            </a:custGeom>
            <a:noFill/>
            <a:ln>
              <a:solidFill>
                <a:srgbClr val="00B0F0"/>
              </a:solidFill>
              <a:prstDash val="sysDot"/>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13"/>
          <p:cNvSpPr/>
          <p:nvPr/>
        </p:nvSpPr>
        <p:spPr>
          <a:xfrm>
            <a:off x="3911601" y="3860800"/>
            <a:ext cx="2149475" cy="977900"/>
          </a:xfrm>
          <a:custGeom>
            <a:avLst/>
            <a:gdLst>
              <a:gd name="connsiteX0" fmla="*/ 2149475 w 2149475"/>
              <a:gd name="connsiteY0" fmla="*/ 977900 h 977900"/>
              <a:gd name="connsiteX1" fmla="*/ 1987550 w 2149475"/>
              <a:gd name="connsiteY1" fmla="*/ 908050 h 977900"/>
              <a:gd name="connsiteX2" fmla="*/ 1825625 w 2149475"/>
              <a:gd name="connsiteY2" fmla="*/ 806450 h 977900"/>
              <a:gd name="connsiteX3" fmla="*/ 1609725 w 2149475"/>
              <a:gd name="connsiteY3" fmla="*/ 762000 h 977900"/>
              <a:gd name="connsiteX4" fmla="*/ 1397000 w 2149475"/>
              <a:gd name="connsiteY4" fmla="*/ 727075 h 977900"/>
              <a:gd name="connsiteX5" fmla="*/ 1219200 w 2149475"/>
              <a:gd name="connsiteY5" fmla="*/ 647700 h 977900"/>
              <a:gd name="connsiteX6" fmla="*/ 1123950 w 2149475"/>
              <a:gd name="connsiteY6" fmla="*/ 625475 h 977900"/>
              <a:gd name="connsiteX7" fmla="*/ 895350 w 2149475"/>
              <a:gd name="connsiteY7" fmla="*/ 590550 h 977900"/>
              <a:gd name="connsiteX8" fmla="*/ 720725 w 2149475"/>
              <a:gd name="connsiteY8" fmla="*/ 552450 h 977900"/>
              <a:gd name="connsiteX9" fmla="*/ 536575 w 2149475"/>
              <a:gd name="connsiteY9" fmla="*/ 479425 h 977900"/>
              <a:gd name="connsiteX10" fmla="*/ 415925 w 2149475"/>
              <a:gd name="connsiteY10" fmla="*/ 390525 h 977900"/>
              <a:gd name="connsiteX11" fmla="*/ 311150 w 2149475"/>
              <a:gd name="connsiteY11" fmla="*/ 320675 h 977900"/>
              <a:gd name="connsiteX12" fmla="*/ 193675 w 2149475"/>
              <a:gd name="connsiteY12" fmla="*/ 295275 h 977900"/>
              <a:gd name="connsiteX13" fmla="*/ 101600 w 2149475"/>
              <a:gd name="connsiteY13" fmla="*/ 225425 h 977900"/>
              <a:gd name="connsiteX14" fmla="*/ 41275 w 2149475"/>
              <a:gd name="connsiteY14" fmla="*/ 130175 h 977900"/>
              <a:gd name="connsiteX15" fmla="*/ 0 w 2149475"/>
              <a:gd name="connsiteY15" fmla="*/ 0 h 977900"/>
              <a:gd name="connsiteX16" fmla="*/ 0 w 2149475"/>
              <a:gd name="connsiteY16" fmla="*/ 0 h 97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49475" h="977900">
                <a:moveTo>
                  <a:pt x="2149475" y="977900"/>
                </a:moveTo>
                <a:cubicBezTo>
                  <a:pt x="2095500" y="957262"/>
                  <a:pt x="2041525" y="936625"/>
                  <a:pt x="1987550" y="908050"/>
                </a:cubicBezTo>
                <a:cubicBezTo>
                  <a:pt x="1933575" y="879475"/>
                  <a:pt x="1888596" y="830792"/>
                  <a:pt x="1825625" y="806450"/>
                </a:cubicBezTo>
                <a:cubicBezTo>
                  <a:pt x="1762654" y="782108"/>
                  <a:pt x="1681162" y="775229"/>
                  <a:pt x="1609725" y="762000"/>
                </a:cubicBezTo>
                <a:cubicBezTo>
                  <a:pt x="1538288" y="748771"/>
                  <a:pt x="1462088" y="746125"/>
                  <a:pt x="1397000" y="727075"/>
                </a:cubicBezTo>
                <a:cubicBezTo>
                  <a:pt x="1331912" y="708025"/>
                  <a:pt x="1264708" y="664633"/>
                  <a:pt x="1219200" y="647700"/>
                </a:cubicBezTo>
                <a:cubicBezTo>
                  <a:pt x="1173692" y="630767"/>
                  <a:pt x="1177925" y="635000"/>
                  <a:pt x="1123950" y="625475"/>
                </a:cubicBezTo>
                <a:cubicBezTo>
                  <a:pt x="1069975" y="615950"/>
                  <a:pt x="962554" y="602721"/>
                  <a:pt x="895350" y="590550"/>
                </a:cubicBezTo>
                <a:cubicBezTo>
                  <a:pt x="828146" y="578379"/>
                  <a:pt x="780521" y="570971"/>
                  <a:pt x="720725" y="552450"/>
                </a:cubicBezTo>
                <a:cubicBezTo>
                  <a:pt x="660929" y="533929"/>
                  <a:pt x="587375" y="506412"/>
                  <a:pt x="536575" y="479425"/>
                </a:cubicBezTo>
                <a:cubicBezTo>
                  <a:pt x="485775" y="452438"/>
                  <a:pt x="453496" y="416983"/>
                  <a:pt x="415925" y="390525"/>
                </a:cubicBezTo>
                <a:cubicBezTo>
                  <a:pt x="378354" y="364067"/>
                  <a:pt x="348192" y="336550"/>
                  <a:pt x="311150" y="320675"/>
                </a:cubicBezTo>
                <a:cubicBezTo>
                  <a:pt x="274108" y="304800"/>
                  <a:pt x="228600" y="311150"/>
                  <a:pt x="193675" y="295275"/>
                </a:cubicBezTo>
                <a:cubicBezTo>
                  <a:pt x="158750" y="279400"/>
                  <a:pt x="127000" y="252942"/>
                  <a:pt x="101600" y="225425"/>
                </a:cubicBezTo>
                <a:cubicBezTo>
                  <a:pt x="76200" y="197908"/>
                  <a:pt x="58208" y="167746"/>
                  <a:pt x="41275" y="130175"/>
                </a:cubicBezTo>
                <a:cubicBezTo>
                  <a:pt x="24342" y="92604"/>
                  <a:pt x="0" y="0"/>
                  <a:pt x="0" y="0"/>
                </a:cubicBezTo>
                <a:lnTo>
                  <a:pt x="0" y="0"/>
                </a:lnTo>
              </a:path>
            </a:pathLst>
          </a:custGeom>
          <a:noFill/>
          <a:ln w="28575">
            <a:solidFill>
              <a:srgbClr val="00B0F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3790951" y="3082926"/>
            <a:ext cx="139923" cy="771525"/>
          </a:xfrm>
          <a:custGeom>
            <a:avLst/>
            <a:gdLst>
              <a:gd name="connsiteX0" fmla="*/ 123825 w 139923"/>
              <a:gd name="connsiteY0" fmla="*/ 771525 h 771525"/>
              <a:gd name="connsiteX1" fmla="*/ 76200 w 139923"/>
              <a:gd name="connsiteY1" fmla="*/ 628650 h 771525"/>
              <a:gd name="connsiteX2" fmla="*/ 63500 w 139923"/>
              <a:gd name="connsiteY2" fmla="*/ 485775 h 771525"/>
              <a:gd name="connsiteX3" fmla="*/ 139700 w 139923"/>
              <a:gd name="connsiteY3" fmla="*/ 279400 h 771525"/>
              <a:gd name="connsiteX4" fmla="*/ 85725 w 139923"/>
              <a:gd name="connsiteY4" fmla="*/ 152400 h 771525"/>
              <a:gd name="connsiteX5" fmla="*/ 53975 w 139923"/>
              <a:gd name="connsiteY5" fmla="*/ 69850 h 771525"/>
              <a:gd name="connsiteX6" fmla="*/ 0 w 139923"/>
              <a:gd name="connsiteY6" fmla="*/ 0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923" h="771525">
                <a:moveTo>
                  <a:pt x="123825" y="771525"/>
                </a:moveTo>
                <a:cubicBezTo>
                  <a:pt x="105039" y="723900"/>
                  <a:pt x="86254" y="676275"/>
                  <a:pt x="76200" y="628650"/>
                </a:cubicBezTo>
                <a:cubicBezTo>
                  <a:pt x="66146" y="581025"/>
                  <a:pt x="52917" y="543983"/>
                  <a:pt x="63500" y="485775"/>
                </a:cubicBezTo>
                <a:cubicBezTo>
                  <a:pt x="74083" y="427567"/>
                  <a:pt x="135996" y="334962"/>
                  <a:pt x="139700" y="279400"/>
                </a:cubicBezTo>
                <a:cubicBezTo>
                  <a:pt x="143404" y="223838"/>
                  <a:pt x="100012" y="187325"/>
                  <a:pt x="85725" y="152400"/>
                </a:cubicBezTo>
                <a:cubicBezTo>
                  <a:pt x="71437" y="117475"/>
                  <a:pt x="68262" y="95250"/>
                  <a:pt x="53975" y="69850"/>
                </a:cubicBezTo>
                <a:cubicBezTo>
                  <a:pt x="39688" y="44450"/>
                  <a:pt x="19844" y="22225"/>
                  <a:pt x="0" y="0"/>
                </a:cubicBezTo>
              </a:path>
            </a:pathLst>
          </a:custGeom>
          <a:noFill/>
          <a:ln>
            <a:solidFill>
              <a:srgbClr val="00B0F0"/>
            </a:solidFill>
            <a:prstDash val="sysDot"/>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4905375" y="4000500"/>
            <a:ext cx="1409700" cy="488950"/>
          </a:xfrm>
          <a:custGeom>
            <a:avLst/>
            <a:gdLst>
              <a:gd name="connsiteX0" fmla="*/ 1409700 w 1409700"/>
              <a:gd name="connsiteY0" fmla="*/ 488950 h 488950"/>
              <a:gd name="connsiteX1" fmla="*/ 1158875 w 1409700"/>
              <a:gd name="connsiteY1" fmla="*/ 355600 h 488950"/>
              <a:gd name="connsiteX2" fmla="*/ 908050 w 1409700"/>
              <a:gd name="connsiteY2" fmla="*/ 298450 h 488950"/>
              <a:gd name="connsiteX3" fmla="*/ 714375 w 1409700"/>
              <a:gd name="connsiteY3" fmla="*/ 209550 h 488950"/>
              <a:gd name="connsiteX4" fmla="*/ 501650 w 1409700"/>
              <a:gd name="connsiteY4" fmla="*/ 171450 h 488950"/>
              <a:gd name="connsiteX5" fmla="*/ 279400 w 1409700"/>
              <a:gd name="connsiteY5" fmla="*/ 92075 h 488950"/>
              <a:gd name="connsiteX6" fmla="*/ 107950 w 1409700"/>
              <a:gd name="connsiteY6" fmla="*/ 47625 h 488950"/>
              <a:gd name="connsiteX7" fmla="*/ 0 w 1409700"/>
              <a:gd name="connsiteY7" fmla="*/ 0 h 48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9700" h="488950">
                <a:moveTo>
                  <a:pt x="1409700" y="488950"/>
                </a:moveTo>
                <a:cubicBezTo>
                  <a:pt x="1326091" y="438150"/>
                  <a:pt x="1242483" y="387350"/>
                  <a:pt x="1158875" y="355600"/>
                </a:cubicBezTo>
                <a:cubicBezTo>
                  <a:pt x="1075267" y="323850"/>
                  <a:pt x="982133" y="322792"/>
                  <a:pt x="908050" y="298450"/>
                </a:cubicBezTo>
                <a:cubicBezTo>
                  <a:pt x="833967" y="274108"/>
                  <a:pt x="782108" y="230717"/>
                  <a:pt x="714375" y="209550"/>
                </a:cubicBezTo>
                <a:cubicBezTo>
                  <a:pt x="646642" y="188383"/>
                  <a:pt x="574146" y="191029"/>
                  <a:pt x="501650" y="171450"/>
                </a:cubicBezTo>
                <a:cubicBezTo>
                  <a:pt x="429154" y="151871"/>
                  <a:pt x="345017" y="112713"/>
                  <a:pt x="279400" y="92075"/>
                </a:cubicBezTo>
                <a:cubicBezTo>
                  <a:pt x="213783" y="71437"/>
                  <a:pt x="154517" y="62971"/>
                  <a:pt x="107950" y="47625"/>
                </a:cubicBezTo>
                <a:cubicBezTo>
                  <a:pt x="61383" y="32279"/>
                  <a:pt x="30691" y="16139"/>
                  <a:pt x="0" y="0"/>
                </a:cubicBezTo>
              </a:path>
            </a:pathLst>
          </a:custGeom>
          <a:noFill/>
          <a:ln>
            <a:solidFill>
              <a:srgbClr val="00B0F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4533900" y="3768726"/>
            <a:ext cx="361950" cy="225425"/>
          </a:xfrm>
          <a:custGeom>
            <a:avLst/>
            <a:gdLst>
              <a:gd name="connsiteX0" fmla="*/ 361950 w 361950"/>
              <a:gd name="connsiteY0" fmla="*/ 225425 h 225425"/>
              <a:gd name="connsiteX1" fmla="*/ 234950 w 361950"/>
              <a:gd name="connsiteY1" fmla="*/ 171450 h 225425"/>
              <a:gd name="connsiteX2" fmla="*/ 146050 w 361950"/>
              <a:gd name="connsiteY2" fmla="*/ 95250 h 225425"/>
              <a:gd name="connsiteX3" fmla="*/ 60325 w 361950"/>
              <a:gd name="connsiteY3" fmla="*/ 57150 h 225425"/>
              <a:gd name="connsiteX4" fmla="*/ 0 w 361950"/>
              <a:gd name="connsiteY4" fmla="*/ 0 h 225425"/>
              <a:gd name="connsiteX5" fmla="*/ 0 w 361950"/>
              <a:gd name="connsiteY5" fmla="*/ 0 h 2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225425">
                <a:moveTo>
                  <a:pt x="361950" y="225425"/>
                </a:moveTo>
                <a:cubicBezTo>
                  <a:pt x="316441" y="209285"/>
                  <a:pt x="270933" y="193146"/>
                  <a:pt x="234950" y="171450"/>
                </a:cubicBezTo>
                <a:cubicBezTo>
                  <a:pt x="198967" y="149754"/>
                  <a:pt x="175154" y="114300"/>
                  <a:pt x="146050" y="95250"/>
                </a:cubicBezTo>
                <a:cubicBezTo>
                  <a:pt x="116946" y="76200"/>
                  <a:pt x="84667" y="73025"/>
                  <a:pt x="60325" y="57150"/>
                </a:cubicBezTo>
                <a:cubicBezTo>
                  <a:pt x="35983" y="41275"/>
                  <a:pt x="0" y="0"/>
                  <a:pt x="0" y="0"/>
                </a:cubicBezTo>
                <a:lnTo>
                  <a:pt x="0" y="0"/>
                </a:lnTo>
              </a:path>
            </a:pathLst>
          </a:custGeom>
          <a:noFill/>
          <a:ln>
            <a:solidFill>
              <a:srgbClr val="00B0F0"/>
            </a:solidFill>
            <a:prstDash val="sysDot"/>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8602507" y="5307877"/>
            <a:ext cx="1932274" cy="648053"/>
            <a:chOff x="7314727" y="5335014"/>
            <a:chExt cx="1932274" cy="648053"/>
          </a:xfrm>
        </p:grpSpPr>
        <p:sp>
          <p:nvSpPr>
            <p:cNvPr id="32" name="Rectangle 31"/>
            <p:cNvSpPr/>
            <p:nvPr/>
          </p:nvSpPr>
          <p:spPr>
            <a:xfrm>
              <a:off x="7314727" y="5335014"/>
              <a:ext cx="1932273" cy="6480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 name="Freeform 47"/>
            <p:cNvSpPr/>
            <p:nvPr/>
          </p:nvSpPr>
          <p:spPr>
            <a:xfrm rot="19818425">
              <a:off x="7547007" y="5395601"/>
              <a:ext cx="504376" cy="282178"/>
            </a:xfrm>
            <a:custGeom>
              <a:avLst/>
              <a:gdLst>
                <a:gd name="connsiteX0" fmla="*/ 971550 w 971550"/>
                <a:gd name="connsiteY0" fmla="*/ 576262 h 576262"/>
                <a:gd name="connsiteX1" fmla="*/ 809625 w 971550"/>
                <a:gd name="connsiteY1" fmla="*/ 414337 h 576262"/>
                <a:gd name="connsiteX2" fmla="*/ 685800 w 971550"/>
                <a:gd name="connsiteY2" fmla="*/ 304800 h 576262"/>
                <a:gd name="connsiteX3" fmla="*/ 609600 w 971550"/>
                <a:gd name="connsiteY3" fmla="*/ 280987 h 576262"/>
                <a:gd name="connsiteX4" fmla="*/ 395287 w 971550"/>
                <a:gd name="connsiteY4" fmla="*/ 228600 h 576262"/>
                <a:gd name="connsiteX5" fmla="*/ 247650 w 971550"/>
                <a:gd name="connsiteY5" fmla="*/ 109537 h 576262"/>
                <a:gd name="connsiteX6" fmla="*/ 61912 w 971550"/>
                <a:gd name="connsiteY6" fmla="*/ 42862 h 576262"/>
                <a:gd name="connsiteX7" fmla="*/ 0 w 971550"/>
                <a:gd name="connsiteY7" fmla="*/ 0 h 57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0" h="576262">
                  <a:moveTo>
                    <a:pt x="971550" y="576262"/>
                  </a:moveTo>
                  <a:cubicBezTo>
                    <a:pt x="914400" y="517921"/>
                    <a:pt x="857250" y="459581"/>
                    <a:pt x="809625" y="414337"/>
                  </a:cubicBezTo>
                  <a:cubicBezTo>
                    <a:pt x="762000" y="369093"/>
                    <a:pt x="719137" y="327025"/>
                    <a:pt x="685800" y="304800"/>
                  </a:cubicBezTo>
                  <a:cubicBezTo>
                    <a:pt x="652463" y="282575"/>
                    <a:pt x="658019" y="293687"/>
                    <a:pt x="609600" y="280987"/>
                  </a:cubicBezTo>
                  <a:cubicBezTo>
                    <a:pt x="561181" y="268287"/>
                    <a:pt x="455612" y="257175"/>
                    <a:pt x="395287" y="228600"/>
                  </a:cubicBezTo>
                  <a:cubicBezTo>
                    <a:pt x="334962" y="200025"/>
                    <a:pt x="303212" y="140493"/>
                    <a:pt x="247650" y="109537"/>
                  </a:cubicBezTo>
                  <a:cubicBezTo>
                    <a:pt x="192087" y="78581"/>
                    <a:pt x="103187" y="61118"/>
                    <a:pt x="61912" y="42862"/>
                  </a:cubicBezTo>
                  <a:cubicBezTo>
                    <a:pt x="20637" y="24606"/>
                    <a:pt x="10318" y="12303"/>
                    <a:pt x="0" y="0"/>
                  </a:cubicBezTo>
                </a:path>
              </a:pathLst>
            </a:custGeom>
            <a:noFill/>
            <a:ln w="19050">
              <a:solidFill>
                <a:srgbClr val="00B0F0"/>
              </a:solidFill>
              <a:prstDash val="sysDot"/>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rot="20984385">
              <a:off x="7518641" y="5710457"/>
              <a:ext cx="590550" cy="147432"/>
            </a:xfrm>
            <a:custGeom>
              <a:avLst/>
              <a:gdLst>
                <a:gd name="connsiteX0" fmla="*/ 1981200 w 1981200"/>
                <a:gd name="connsiteY0" fmla="*/ 385763 h 385763"/>
                <a:gd name="connsiteX1" fmla="*/ 1733550 w 1981200"/>
                <a:gd name="connsiteY1" fmla="*/ 314325 h 385763"/>
                <a:gd name="connsiteX2" fmla="*/ 1476375 w 1981200"/>
                <a:gd name="connsiteY2" fmla="*/ 190500 h 385763"/>
                <a:gd name="connsiteX3" fmla="*/ 1171575 w 1981200"/>
                <a:gd name="connsiteY3" fmla="*/ 133350 h 385763"/>
                <a:gd name="connsiteX4" fmla="*/ 909637 w 1981200"/>
                <a:gd name="connsiteY4" fmla="*/ 66675 h 385763"/>
                <a:gd name="connsiteX5" fmla="*/ 633412 w 1981200"/>
                <a:gd name="connsiteY5" fmla="*/ 19050 h 385763"/>
                <a:gd name="connsiteX6" fmla="*/ 371475 w 1981200"/>
                <a:gd name="connsiteY6" fmla="*/ 9525 h 385763"/>
                <a:gd name="connsiteX7" fmla="*/ 133350 w 1981200"/>
                <a:gd name="connsiteY7" fmla="*/ 28575 h 385763"/>
                <a:gd name="connsiteX8" fmla="*/ 0 w 1981200"/>
                <a:gd name="connsiteY8" fmla="*/ 0 h 38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200" h="385763">
                  <a:moveTo>
                    <a:pt x="1981200" y="385763"/>
                  </a:moveTo>
                  <a:cubicBezTo>
                    <a:pt x="1899443" y="366316"/>
                    <a:pt x="1817687" y="346869"/>
                    <a:pt x="1733550" y="314325"/>
                  </a:cubicBezTo>
                  <a:cubicBezTo>
                    <a:pt x="1649413" y="281781"/>
                    <a:pt x="1570037" y="220662"/>
                    <a:pt x="1476375" y="190500"/>
                  </a:cubicBezTo>
                  <a:cubicBezTo>
                    <a:pt x="1382713" y="160338"/>
                    <a:pt x="1266031" y="153987"/>
                    <a:pt x="1171575" y="133350"/>
                  </a:cubicBezTo>
                  <a:cubicBezTo>
                    <a:pt x="1077119" y="112713"/>
                    <a:pt x="999331" y="85725"/>
                    <a:pt x="909637" y="66675"/>
                  </a:cubicBezTo>
                  <a:cubicBezTo>
                    <a:pt x="819943" y="47625"/>
                    <a:pt x="723106" y="28575"/>
                    <a:pt x="633412" y="19050"/>
                  </a:cubicBezTo>
                  <a:cubicBezTo>
                    <a:pt x="543718" y="9525"/>
                    <a:pt x="454819" y="7937"/>
                    <a:pt x="371475" y="9525"/>
                  </a:cubicBezTo>
                  <a:cubicBezTo>
                    <a:pt x="288131" y="11112"/>
                    <a:pt x="195262" y="30162"/>
                    <a:pt x="133350" y="28575"/>
                  </a:cubicBezTo>
                  <a:cubicBezTo>
                    <a:pt x="71438" y="26988"/>
                    <a:pt x="35719" y="13494"/>
                    <a:pt x="0" y="0"/>
                  </a:cubicBezTo>
                </a:path>
              </a:pathLst>
            </a:custGeom>
            <a:noFill/>
            <a:ln w="28575">
              <a:solidFill>
                <a:srgbClr val="00B0F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8088158" y="5362068"/>
              <a:ext cx="1158843" cy="307777"/>
            </a:xfrm>
            <a:prstGeom prst="rect">
              <a:avLst/>
            </a:prstGeom>
            <a:noFill/>
          </p:spPr>
          <p:txBody>
            <a:bodyPr wrap="none" rtlCol="0">
              <a:spAutoFit/>
            </a:bodyPr>
            <a:lstStyle/>
            <a:p>
              <a:r>
                <a:rPr lang="en-US" sz="1400" dirty="0"/>
                <a:t>Groundwater</a:t>
              </a:r>
            </a:p>
          </p:txBody>
        </p:sp>
        <p:sp>
          <p:nvSpPr>
            <p:cNvPr id="50" name="TextBox 49"/>
            <p:cNvSpPr txBox="1"/>
            <p:nvPr/>
          </p:nvSpPr>
          <p:spPr>
            <a:xfrm>
              <a:off x="8091431" y="5630163"/>
              <a:ext cx="777008" cy="307777"/>
            </a:xfrm>
            <a:prstGeom prst="rect">
              <a:avLst/>
            </a:prstGeom>
            <a:noFill/>
          </p:spPr>
          <p:txBody>
            <a:bodyPr wrap="none" rtlCol="0">
              <a:spAutoFit/>
            </a:bodyPr>
            <a:lstStyle/>
            <a:p>
              <a:r>
                <a:rPr lang="en-US" sz="1400" dirty="0"/>
                <a:t>Streams</a:t>
              </a:r>
            </a:p>
          </p:txBody>
        </p:sp>
      </p:grpSp>
      <p:sp>
        <p:nvSpPr>
          <p:cNvPr id="52" name="Title 1"/>
          <p:cNvSpPr txBox="1">
            <a:spLocks/>
          </p:cNvSpPr>
          <p:nvPr/>
        </p:nvSpPr>
        <p:spPr>
          <a:xfrm>
            <a:off x="838200" y="386915"/>
            <a:ext cx="10515600" cy="69930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Watershed delineation</a:t>
            </a:r>
          </a:p>
        </p:txBody>
      </p:sp>
      <p:sp>
        <p:nvSpPr>
          <p:cNvPr id="53" name="Rectangle 52"/>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Tree>
    <p:extLst>
      <p:ext uri="{BB962C8B-B14F-4D97-AF65-F5344CB8AC3E}">
        <p14:creationId xmlns:p14="http://schemas.microsoft.com/office/powerpoint/2010/main" val="102186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childTnLst>
                                </p:cTn>
                              </p:par>
                            </p:childTnLst>
                          </p:cTn>
                        </p:par>
                        <p:par>
                          <p:cTn id="36" fill="hold">
                            <p:stCondLst>
                              <p:cond delay="5000"/>
                            </p:stCondLst>
                            <p:childTnLst>
                              <p:par>
                                <p:cTn id="37" presetID="10" presetClass="entr" presetSubtype="0"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1000"/>
                                        <p:tgtEl>
                                          <p:spTgt spid="36"/>
                                        </p:tgtEl>
                                      </p:cBhvr>
                                    </p:animEffect>
                                  </p:childTnLst>
                                </p:cTn>
                              </p:par>
                            </p:childTnLst>
                          </p:cTn>
                        </p:par>
                        <p:par>
                          <p:cTn id="40" fill="hold">
                            <p:stCondLst>
                              <p:cond delay="6000"/>
                            </p:stCondLst>
                            <p:childTnLst>
                              <p:par>
                                <p:cTn id="41" presetID="10"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childTnLst>
                                </p:cTn>
                              </p:par>
                            </p:childTnLst>
                          </p:cTn>
                        </p:par>
                        <p:par>
                          <p:cTn id="44" fill="hold">
                            <p:stCondLst>
                              <p:cond delay="7000"/>
                            </p:stCondLst>
                            <p:childTnLst>
                              <p:par>
                                <p:cTn id="45" presetID="10" presetClass="entr" presetSubtype="0"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childTnLst>
                                </p:cTn>
                              </p:par>
                            </p:childTnLst>
                          </p:cTn>
                        </p:par>
                        <p:par>
                          <p:cTn id="48" fill="hold">
                            <p:stCondLst>
                              <p:cond delay="8000"/>
                            </p:stCondLst>
                            <p:childTnLst>
                              <p:par>
                                <p:cTn id="49" presetID="10" presetClass="entr" presetSubtype="0" fill="hold"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1000"/>
                                        <p:tgtEl>
                                          <p:spTgt spid="39"/>
                                        </p:tgtEl>
                                      </p:cBhvr>
                                    </p:animEffect>
                                  </p:childTnLst>
                                </p:cTn>
                              </p:par>
                            </p:childTnLst>
                          </p:cTn>
                        </p:par>
                        <p:par>
                          <p:cTn id="52" fill="hold">
                            <p:stCondLst>
                              <p:cond delay="9000"/>
                            </p:stCondLst>
                            <p:childTnLst>
                              <p:par>
                                <p:cTn id="53" presetID="10" presetClass="entr" presetSubtype="0" fill="hold" nodeType="after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1000"/>
                                        <p:tgtEl>
                                          <p:spTgt spid="43"/>
                                        </p:tgtEl>
                                      </p:cBhvr>
                                    </p:animEffect>
                                  </p:childTnLst>
                                </p:cTn>
                              </p:par>
                            </p:childTnLst>
                          </p:cTn>
                        </p:par>
                        <p:par>
                          <p:cTn id="56" fill="hold">
                            <p:stCondLst>
                              <p:cond delay="10000"/>
                            </p:stCondLst>
                            <p:childTnLst>
                              <p:par>
                                <p:cTn id="57" presetID="10" presetClass="entr" presetSubtype="0" fill="hold" nodeType="after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14" grpId="0" animBg="1"/>
      <p:bldP spid="25" grpId="0" animBg="1"/>
      <p:bldP spid="28" grpId="0" animBg="1"/>
      <p:bldP spid="3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28021" y="-91169"/>
            <a:ext cx="5916562" cy="6949169"/>
          </a:xfrm>
          <a:prstGeom prst="rect">
            <a:avLst/>
          </a:prstGeom>
        </p:spPr>
      </p:pic>
      <p:grpSp>
        <p:nvGrpSpPr>
          <p:cNvPr id="10" name="Group 9"/>
          <p:cNvGrpSpPr/>
          <p:nvPr/>
        </p:nvGrpSpPr>
        <p:grpSpPr>
          <a:xfrm>
            <a:off x="9034561" y="733425"/>
            <a:ext cx="320797" cy="300038"/>
            <a:chOff x="8432678" y="733425"/>
            <a:chExt cx="320797" cy="300038"/>
          </a:xfrm>
        </p:grpSpPr>
        <p:sp>
          <p:nvSpPr>
            <p:cNvPr id="7" name="Freeform 6"/>
            <p:cNvSpPr/>
            <p:nvPr/>
          </p:nvSpPr>
          <p:spPr>
            <a:xfrm>
              <a:off x="8432678" y="733425"/>
              <a:ext cx="320797" cy="300038"/>
            </a:xfrm>
            <a:custGeom>
              <a:avLst/>
              <a:gdLst>
                <a:gd name="connsiteX0" fmla="*/ 15997 w 320797"/>
                <a:gd name="connsiteY0" fmla="*/ 223838 h 300038"/>
                <a:gd name="connsiteX1" fmla="*/ 15997 w 320797"/>
                <a:gd name="connsiteY1" fmla="*/ 223838 h 300038"/>
                <a:gd name="connsiteX2" fmla="*/ 6472 w 320797"/>
                <a:gd name="connsiteY2" fmla="*/ 128588 h 300038"/>
                <a:gd name="connsiteX3" fmla="*/ 15997 w 320797"/>
                <a:gd name="connsiteY3" fmla="*/ 114300 h 300038"/>
                <a:gd name="connsiteX4" fmla="*/ 25522 w 320797"/>
                <a:gd name="connsiteY4" fmla="*/ 85725 h 300038"/>
                <a:gd name="connsiteX5" fmla="*/ 30285 w 320797"/>
                <a:gd name="connsiteY5" fmla="*/ 9525 h 300038"/>
                <a:gd name="connsiteX6" fmla="*/ 44572 w 320797"/>
                <a:gd name="connsiteY6" fmla="*/ 0 h 300038"/>
                <a:gd name="connsiteX7" fmla="*/ 173160 w 320797"/>
                <a:gd name="connsiteY7" fmla="*/ 4763 h 300038"/>
                <a:gd name="connsiteX8" fmla="*/ 230310 w 320797"/>
                <a:gd name="connsiteY8" fmla="*/ 9525 h 300038"/>
                <a:gd name="connsiteX9" fmla="*/ 239835 w 320797"/>
                <a:gd name="connsiteY9" fmla="*/ 23813 h 300038"/>
                <a:gd name="connsiteX10" fmla="*/ 268410 w 320797"/>
                <a:gd name="connsiteY10" fmla="*/ 42863 h 300038"/>
                <a:gd name="connsiteX11" fmla="*/ 277935 w 320797"/>
                <a:gd name="connsiteY11" fmla="*/ 57150 h 300038"/>
                <a:gd name="connsiteX12" fmla="*/ 287460 w 320797"/>
                <a:gd name="connsiteY12" fmla="*/ 85725 h 300038"/>
                <a:gd name="connsiteX13" fmla="*/ 316035 w 320797"/>
                <a:gd name="connsiteY13" fmla="*/ 100013 h 300038"/>
                <a:gd name="connsiteX14" fmla="*/ 320797 w 320797"/>
                <a:gd name="connsiteY14" fmla="*/ 114300 h 300038"/>
                <a:gd name="connsiteX15" fmla="*/ 311272 w 320797"/>
                <a:gd name="connsiteY15" fmla="*/ 176213 h 300038"/>
                <a:gd name="connsiteX16" fmla="*/ 301747 w 320797"/>
                <a:gd name="connsiteY16" fmla="*/ 190500 h 300038"/>
                <a:gd name="connsiteX17" fmla="*/ 282697 w 320797"/>
                <a:gd name="connsiteY17" fmla="*/ 247650 h 300038"/>
                <a:gd name="connsiteX18" fmla="*/ 268410 w 320797"/>
                <a:gd name="connsiteY18" fmla="*/ 276225 h 300038"/>
                <a:gd name="connsiteX19" fmla="*/ 239835 w 320797"/>
                <a:gd name="connsiteY19" fmla="*/ 285750 h 300038"/>
                <a:gd name="connsiteX20" fmla="*/ 216022 w 320797"/>
                <a:gd name="connsiteY20" fmla="*/ 290513 h 300038"/>
                <a:gd name="connsiteX21" fmla="*/ 196972 w 320797"/>
                <a:gd name="connsiteY21" fmla="*/ 295275 h 300038"/>
                <a:gd name="connsiteX22" fmla="*/ 111247 w 320797"/>
                <a:gd name="connsiteY22" fmla="*/ 300038 h 300038"/>
                <a:gd name="connsiteX23" fmla="*/ 63622 w 320797"/>
                <a:gd name="connsiteY23" fmla="*/ 295275 h 300038"/>
                <a:gd name="connsiteX24" fmla="*/ 44572 w 320797"/>
                <a:gd name="connsiteY24" fmla="*/ 285750 h 300038"/>
                <a:gd name="connsiteX25" fmla="*/ 30285 w 320797"/>
                <a:gd name="connsiteY25" fmla="*/ 280988 h 300038"/>
                <a:gd name="connsiteX26" fmla="*/ 20760 w 320797"/>
                <a:gd name="connsiteY26" fmla="*/ 266700 h 300038"/>
                <a:gd name="connsiteX27" fmla="*/ 15997 w 320797"/>
                <a:gd name="connsiteY27" fmla="*/ 223838 h 30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797" h="300038">
                  <a:moveTo>
                    <a:pt x="15997" y="223838"/>
                  </a:moveTo>
                  <a:lnTo>
                    <a:pt x="15997" y="223838"/>
                  </a:lnTo>
                  <a:cubicBezTo>
                    <a:pt x="-1187" y="178013"/>
                    <a:pt x="-4793" y="184916"/>
                    <a:pt x="6472" y="128588"/>
                  </a:cubicBezTo>
                  <a:cubicBezTo>
                    <a:pt x="7595" y="122975"/>
                    <a:pt x="13672" y="119531"/>
                    <a:pt x="15997" y="114300"/>
                  </a:cubicBezTo>
                  <a:cubicBezTo>
                    <a:pt x="20075" y="105125"/>
                    <a:pt x="25522" y="85725"/>
                    <a:pt x="25522" y="85725"/>
                  </a:cubicBezTo>
                  <a:cubicBezTo>
                    <a:pt x="27110" y="60325"/>
                    <a:pt x="24764" y="34369"/>
                    <a:pt x="30285" y="9525"/>
                  </a:cubicBezTo>
                  <a:cubicBezTo>
                    <a:pt x="31527" y="3938"/>
                    <a:pt x="38852" y="191"/>
                    <a:pt x="44572" y="0"/>
                  </a:cubicBezTo>
                  <a:lnTo>
                    <a:pt x="173160" y="4763"/>
                  </a:lnTo>
                  <a:cubicBezTo>
                    <a:pt x="192210" y="6350"/>
                    <a:pt x="211929" y="4273"/>
                    <a:pt x="230310" y="9525"/>
                  </a:cubicBezTo>
                  <a:cubicBezTo>
                    <a:pt x="235814" y="11097"/>
                    <a:pt x="235527" y="20044"/>
                    <a:pt x="239835" y="23813"/>
                  </a:cubicBezTo>
                  <a:cubicBezTo>
                    <a:pt x="248450" y="31351"/>
                    <a:pt x="268410" y="42863"/>
                    <a:pt x="268410" y="42863"/>
                  </a:cubicBezTo>
                  <a:cubicBezTo>
                    <a:pt x="271585" y="47625"/>
                    <a:pt x="275610" y="51920"/>
                    <a:pt x="277935" y="57150"/>
                  </a:cubicBezTo>
                  <a:cubicBezTo>
                    <a:pt x="282013" y="66325"/>
                    <a:pt x="279106" y="80156"/>
                    <a:pt x="287460" y="85725"/>
                  </a:cubicBezTo>
                  <a:cubicBezTo>
                    <a:pt x="305924" y="98035"/>
                    <a:pt x="296317" y="93440"/>
                    <a:pt x="316035" y="100013"/>
                  </a:cubicBezTo>
                  <a:cubicBezTo>
                    <a:pt x="317622" y="104775"/>
                    <a:pt x="320797" y="109280"/>
                    <a:pt x="320797" y="114300"/>
                  </a:cubicBezTo>
                  <a:cubicBezTo>
                    <a:pt x="320797" y="125232"/>
                    <a:pt x="319425" y="159908"/>
                    <a:pt x="311272" y="176213"/>
                  </a:cubicBezTo>
                  <a:cubicBezTo>
                    <a:pt x="308712" y="181332"/>
                    <a:pt x="304922" y="185738"/>
                    <a:pt x="301747" y="190500"/>
                  </a:cubicBezTo>
                  <a:lnTo>
                    <a:pt x="282697" y="247650"/>
                  </a:lnTo>
                  <a:cubicBezTo>
                    <a:pt x="280102" y="255436"/>
                    <a:pt x="276186" y="271365"/>
                    <a:pt x="268410" y="276225"/>
                  </a:cubicBezTo>
                  <a:cubicBezTo>
                    <a:pt x="259896" y="281546"/>
                    <a:pt x="249680" y="283781"/>
                    <a:pt x="239835" y="285750"/>
                  </a:cubicBezTo>
                  <a:cubicBezTo>
                    <a:pt x="231897" y="287338"/>
                    <a:pt x="223924" y="288757"/>
                    <a:pt x="216022" y="290513"/>
                  </a:cubicBezTo>
                  <a:cubicBezTo>
                    <a:pt x="209632" y="291933"/>
                    <a:pt x="203491" y="294682"/>
                    <a:pt x="196972" y="295275"/>
                  </a:cubicBezTo>
                  <a:cubicBezTo>
                    <a:pt x="168470" y="297866"/>
                    <a:pt x="139822" y="298450"/>
                    <a:pt x="111247" y="300038"/>
                  </a:cubicBezTo>
                  <a:cubicBezTo>
                    <a:pt x="95372" y="298450"/>
                    <a:pt x="79222" y="298618"/>
                    <a:pt x="63622" y="295275"/>
                  </a:cubicBezTo>
                  <a:cubicBezTo>
                    <a:pt x="56680" y="293787"/>
                    <a:pt x="51098" y="288547"/>
                    <a:pt x="44572" y="285750"/>
                  </a:cubicBezTo>
                  <a:cubicBezTo>
                    <a:pt x="39958" y="283773"/>
                    <a:pt x="35047" y="282575"/>
                    <a:pt x="30285" y="280988"/>
                  </a:cubicBezTo>
                  <a:cubicBezTo>
                    <a:pt x="27110" y="276225"/>
                    <a:pt x="24807" y="270747"/>
                    <a:pt x="20760" y="266700"/>
                  </a:cubicBezTo>
                  <a:cubicBezTo>
                    <a:pt x="3830" y="249770"/>
                    <a:pt x="16791" y="230982"/>
                    <a:pt x="15997" y="223838"/>
                  </a:cubicBezTo>
                  <a:close/>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8432678" y="733425"/>
              <a:ext cx="320797" cy="300038"/>
            </a:xfrm>
            <a:custGeom>
              <a:avLst/>
              <a:gdLst>
                <a:gd name="connsiteX0" fmla="*/ 15997 w 320797"/>
                <a:gd name="connsiteY0" fmla="*/ 223838 h 300038"/>
                <a:gd name="connsiteX1" fmla="*/ 15997 w 320797"/>
                <a:gd name="connsiteY1" fmla="*/ 223838 h 300038"/>
                <a:gd name="connsiteX2" fmla="*/ 6472 w 320797"/>
                <a:gd name="connsiteY2" fmla="*/ 128588 h 300038"/>
                <a:gd name="connsiteX3" fmla="*/ 15997 w 320797"/>
                <a:gd name="connsiteY3" fmla="*/ 114300 h 300038"/>
                <a:gd name="connsiteX4" fmla="*/ 25522 w 320797"/>
                <a:gd name="connsiteY4" fmla="*/ 85725 h 300038"/>
                <a:gd name="connsiteX5" fmla="*/ 30285 w 320797"/>
                <a:gd name="connsiteY5" fmla="*/ 9525 h 300038"/>
                <a:gd name="connsiteX6" fmla="*/ 44572 w 320797"/>
                <a:gd name="connsiteY6" fmla="*/ 0 h 300038"/>
                <a:gd name="connsiteX7" fmla="*/ 173160 w 320797"/>
                <a:gd name="connsiteY7" fmla="*/ 4763 h 300038"/>
                <a:gd name="connsiteX8" fmla="*/ 230310 w 320797"/>
                <a:gd name="connsiteY8" fmla="*/ 9525 h 300038"/>
                <a:gd name="connsiteX9" fmla="*/ 239835 w 320797"/>
                <a:gd name="connsiteY9" fmla="*/ 23813 h 300038"/>
                <a:gd name="connsiteX10" fmla="*/ 268410 w 320797"/>
                <a:gd name="connsiteY10" fmla="*/ 42863 h 300038"/>
                <a:gd name="connsiteX11" fmla="*/ 277935 w 320797"/>
                <a:gd name="connsiteY11" fmla="*/ 57150 h 300038"/>
                <a:gd name="connsiteX12" fmla="*/ 287460 w 320797"/>
                <a:gd name="connsiteY12" fmla="*/ 85725 h 300038"/>
                <a:gd name="connsiteX13" fmla="*/ 316035 w 320797"/>
                <a:gd name="connsiteY13" fmla="*/ 100013 h 300038"/>
                <a:gd name="connsiteX14" fmla="*/ 320797 w 320797"/>
                <a:gd name="connsiteY14" fmla="*/ 114300 h 300038"/>
                <a:gd name="connsiteX15" fmla="*/ 311272 w 320797"/>
                <a:gd name="connsiteY15" fmla="*/ 176213 h 300038"/>
                <a:gd name="connsiteX16" fmla="*/ 301747 w 320797"/>
                <a:gd name="connsiteY16" fmla="*/ 190500 h 300038"/>
                <a:gd name="connsiteX17" fmla="*/ 282697 w 320797"/>
                <a:gd name="connsiteY17" fmla="*/ 247650 h 300038"/>
                <a:gd name="connsiteX18" fmla="*/ 268410 w 320797"/>
                <a:gd name="connsiteY18" fmla="*/ 276225 h 300038"/>
                <a:gd name="connsiteX19" fmla="*/ 239835 w 320797"/>
                <a:gd name="connsiteY19" fmla="*/ 285750 h 300038"/>
                <a:gd name="connsiteX20" fmla="*/ 216022 w 320797"/>
                <a:gd name="connsiteY20" fmla="*/ 290513 h 300038"/>
                <a:gd name="connsiteX21" fmla="*/ 196972 w 320797"/>
                <a:gd name="connsiteY21" fmla="*/ 295275 h 300038"/>
                <a:gd name="connsiteX22" fmla="*/ 111247 w 320797"/>
                <a:gd name="connsiteY22" fmla="*/ 300038 h 300038"/>
                <a:gd name="connsiteX23" fmla="*/ 63622 w 320797"/>
                <a:gd name="connsiteY23" fmla="*/ 295275 h 300038"/>
                <a:gd name="connsiteX24" fmla="*/ 44572 w 320797"/>
                <a:gd name="connsiteY24" fmla="*/ 285750 h 300038"/>
                <a:gd name="connsiteX25" fmla="*/ 30285 w 320797"/>
                <a:gd name="connsiteY25" fmla="*/ 280988 h 300038"/>
                <a:gd name="connsiteX26" fmla="*/ 20760 w 320797"/>
                <a:gd name="connsiteY26" fmla="*/ 266700 h 300038"/>
                <a:gd name="connsiteX27" fmla="*/ 15997 w 320797"/>
                <a:gd name="connsiteY27" fmla="*/ 223838 h 30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797" h="300038">
                  <a:moveTo>
                    <a:pt x="15997" y="223838"/>
                  </a:moveTo>
                  <a:lnTo>
                    <a:pt x="15997" y="223838"/>
                  </a:lnTo>
                  <a:cubicBezTo>
                    <a:pt x="-1187" y="178013"/>
                    <a:pt x="-4793" y="184916"/>
                    <a:pt x="6472" y="128588"/>
                  </a:cubicBezTo>
                  <a:cubicBezTo>
                    <a:pt x="7595" y="122975"/>
                    <a:pt x="13672" y="119531"/>
                    <a:pt x="15997" y="114300"/>
                  </a:cubicBezTo>
                  <a:cubicBezTo>
                    <a:pt x="20075" y="105125"/>
                    <a:pt x="25522" y="85725"/>
                    <a:pt x="25522" y="85725"/>
                  </a:cubicBezTo>
                  <a:cubicBezTo>
                    <a:pt x="27110" y="60325"/>
                    <a:pt x="24764" y="34369"/>
                    <a:pt x="30285" y="9525"/>
                  </a:cubicBezTo>
                  <a:cubicBezTo>
                    <a:pt x="31527" y="3938"/>
                    <a:pt x="38852" y="191"/>
                    <a:pt x="44572" y="0"/>
                  </a:cubicBezTo>
                  <a:lnTo>
                    <a:pt x="173160" y="4763"/>
                  </a:lnTo>
                  <a:cubicBezTo>
                    <a:pt x="192210" y="6350"/>
                    <a:pt x="211929" y="4273"/>
                    <a:pt x="230310" y="9525"/>
                  </a:cubicBezTo>
                  <a:cubicBezTo>
                    <a:pt x="235814" y="11097"/>
                    <a:pt x="235527" y="20044"/>
                    <a:pt x="239835" y="23813"/>
                  </a:cubicBezTo>
                  <a:cubicBezTo>
                    <a:pt x="248450" y="31351"/>
                    <a:pt x="268410" y="42863"/>
                    <a:pt x="268410" y="42863"/>
                  </a:cubicBezTo>
                  <a:cubicBezTo>
                    <a:pt x="271585" y="47625"/>
                    <a:pt x="275610" y="51920"/>
                    <a:pt x="277935" y="57150"/>
                  </a:cubicBezTo>
                  <a:cubicBezTo>
                    <a:pt x="282013" y="66325"/>
                    <a:pt x="279106" y="80156"/>
                    <a:pt x="287460" y="85725"/>
                  </a:cubicBezTo>
                  <a:cubicBezTo>
                    <a:pt x="305924" y="98035"/>
                    <a:pt x="296317" y="93440"/>
                    <a:pt x="316035" y="100013"/>
                  </a:cubicBezTo>
                  <a:cubicBezTo>
                    <a:pt x="317622" y="104775"/>
                    <a:pt x="320797" y="109280"/>
                    <a:pt x="320797" y="114300"/>
                  </a:cubicBezTo>
                  <a:cubicBezTo>
                    <a:pt x="320797" y="125232"/>
                    <a:pt x="319425" y="159908"/>
                    <a:pt x="311272" y="176213"/>
                  </a:cubicBezTo>
                  <a:cubicBezTo>
                    <a:pt x="308712" y="181332"/>
                    <a:pt x="304922" y="185738"/>
                    <a:pt x="301747" y="190500"/>
                  </a:cubicBezTo>
                  <a:lnTo>
                    <a:pt x="282697" y="247650"/>
                  </a:lnTo>
                  <a:cubicBezTo>
                    <a:pt x="280102" y="255436"/>
                    <a:pt x="276186" y="271365"/>
                    <a:pt x="268410" y="276225"/>
                  </a:cubicBezTo>
                  <a:cubicBezTo>
                    <a:pt x="259896" y="281546"/>
                    <a:pt x="249680" y="283781"/>
                    <a:pt x="239835" y="285750"/>
                  </a:cubicBezTo>
                  <a:cubicBezTo>
                    <a:pt x="231897" y="287338"/>
                    <a:pt x="223924" y="288757"/>
                    <a:pt x="216022" y="290513"/>
                  </a:cubicBezTo>
                  <a:cubicBezTo>
                    <a:pt x="209632" y="291933"/>
                    <a:pt x="203491" y="294682"/>
                    <a:pt x="196972" y="295275"/>
                  </a:cubicBezTo>
                  <a:cubicBezTo>
                    <a:pt x="168470" y="297866"/>
                    <a:pt x="139822" y="298450"/>
                    <a:pt x="111247" y="300038"/>
                  </a:cubicBezTo>
                  <a:cubicBezTo>
                    <a:pt x="95372" y="298450"/>
                    <a:pt x="79222" y="298618"/>
                    <a:pt x="63622" y="295275"/>
                  </a:cubicBezTo>
                  <a:cubicBezTo>
                    <a:pt x="56680" y="293787"/>
                    <a:pt x="51098" y="288547"/>
                    <a:pt x="44572" y="285750"/>
                  </a:cubicBezTo>
                  <a:cubicBezTo>
                    <a:pt x="39958" y="283773"/>
                    <a:pt x="35047" y="282575"/>
                    <a:pt x="30285" y="280988"/>
                  </a:cubicBezTo>
                  <a:cubicBezTo>
                    <a:pt x="27110" y="276225"/>
                    <a:pt x="24807" y="270747"/>
                    <a:pt x="20760" y="266700"/>
                  </a:cubicBezTo>
                  <a:cubicBezTo>
                    <a:pt x="3830" y="249770"/>
                    <a:pt x="16791" y="230982"/>
                    <a:pt x="15997" y="223838"/>
                  </a:cubicBezTo>
                  <a:close/>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8135131" y="3786188"/>
            <a:ext cx="655243" cy="791234"/>
            <a:chOff x="7548488" y="3786188"/>
            <a:chExt cx="655243" cy="791234"/>
          </a:xfrm>
        </p:grpSpPr>
        <p:sp>
          <p:nvSpPr>
            <p:cNvPr id="11" name="Freeform 10"/>
            <p:cNvSpPr/>
            <p:nvPr/>
          </p:nvSpPr>
          <p:spPr>
            <a:xfrm>
              <a:off x="7548488" y="3786188"/>
              <a:ext cx="655243" cy="791234"/>
            </a:xfrm>
            <a:custGeom>
              <a:avLst/>
              <a:gdLst>
                <a:gd name="connsiteX0" fmla="*/ 109612 w 655243"/>
                <a:gd name="connsiteY0" fmla="*/ 681037 h 791234"/>
                <a:gd name="connsiteX1" fmla="*/ 109612 w 655243"/>
                <a:gd name="connsiteY1" fmla="*/ 681037 h 791234"/>
                <a:gd name="connsiteX2" fmla="*/ 147712 w 655243"/>
                <a:gd name="connsiteY2" fmla="*/ 695325 h 791234"/>
                <a:gd name="connsiteX3" fmla="*/ 185812 w 655243"/>
                <a:gd name="connsiteY3" fmla="*/ 700087 h 791234"/>
                <a:gd name="connsiteX4" fmla="*/ 214387 w 655243"/>
                <a:gd name="connsiteY4" fmla="*/ 719137 h 791234"/>
                <a:gd name="connsiteX5" fmla="*/ 247725 w 655243"/>
                <a:gd name="connsiteY5" fmla="*/ 728662 h 791234"/>
                <a:gd name="connsiteX6" fmla="*/ 314400 w 655243"/>
                <a:gd name="connsiteY6" fmla="*/ 733425 h 791234"/>
                <a:gd name="connsiteX7" fmla="*/ 323925 w 655243"/>
                <a:gd name="connsiteY7" fmla="*/ 747712 h 791234"/>
                <a:gd name="connsiteX8" fmla="*/ 352500 w 655243"/>
                <a:gd name="connsiteY8" fmla="*/ 757237 h 791234"/>
                <a:gd name="connsiteX9" fmla="*/ 371550 w 655243"/>
                <a:gd name="connsiteY9" fmla="*/ 781050 h 791234"/>
                <a:gd name="connsiteX10" fmla="*/ 400125 w 655243"/>
                <a:gd name="connsiteY10" fmla="*/ 790575 h 791234"/>
                <a:gd name="connsiteX11" fmla="*/ 481087 w 655243"/>
                <a:gd name="connsiteY11" fmla="*/ 776287 h 791234"/>
                <a:gd name="connsiteX12" fmla="*/ 485850 w 655243"/>
                <a:gd name="connsiteY12" fmla="*/ 762000 h 791234"/>
                <a:gd name="connsiteX13" fmla="*/ 495375 w 655243"/>
                <a:gd name="connsiteY13" fmla="*/ 719137 h 791234"/>
                <a:gd name="connsiteX14" fmla="*/ 528712 w 655243"/>
                <a:gd name="connsiteY14" fmla="*/ 676275 h 791234"/>
                <a:gd name="connsiteX15" fmla="*/ 552525 w 655243"/>
                <a:gd name="connsiteY15" fmla="*/ 657225 h 791234"/>
                <a:gd name="connsiteX16" fmla="*/ 557287 w 655243"/>
                <a:gd name="connsiteY16" fmla="*/ 600075 h 791234"/>
                <a:gd name="connsiteX17" fmla="*/ 562050 w 655243"/>
                <a:gd name="connsiteY17" fmla="*/ 585787 h 791234"/>
                <a:gd name="connsiteX18" fmla="*/ 576337 w 655243"/>
                <a:gd name="connsiteY18" fmla="*/ 538162 h 791234"/>
                <a:gd name="connsiteX19" fmla="*/ 590625 w 655243"/>
                <a:gd name="connsiteY19" fmla="*/ 509587 h 791234"/>
                <a:gd name="connsiteX20" fmla="*/ 571575 w 655243"/>
                <a:gd name="connsiteY20" fmla="*/ 481012 h 791234"/>
                <a:gd name="connsiteX21" fmla="*/ 562050 w 655243"/>
                <a:gd name="connsiteY21" fmla="*/ 452437 h 791234"/>
                <a:gd name="connsiteX22" fmla="*/ 566812 w 655243"/>
                <a:gd name="connsiteY22" fmla="*/ 438150 h 791234"/>
                <a:gd name="connsiteX23" fmla="*/ 585862 w 655243"/>
                <a:gd name="connsiteY23" fmla="*/ 352425 h 791234"/>
                <a:gd name="connsiteX24" fmla="*/ 609675 w 655243"/>
                <a:gd name="connsiteY24" fmla="*/ 347662 h 791234"/>
                <a:gd name="connsiteX25" fmla="*/ 614437 w 655243"/>
                <a:gd name="connsiteY25" fmla="*/ 304800 h 791234"/>
                <a:gd name="connsiteX26" fmla="*/ 633487 w 655243"/>
                <a:gd name="connsiteY26" fmla="*/ 276225 h 791234"/>
                <a:gd name="connsiteX27" fmla="*/ 647775 w 655243"/>
                <a:gd name="connsiteY27" fmla="*/ 247650 h 791234"/>
                <a:gd name="connsiteX28" fmla="*/ 647775 w 655243"/>
                <a:gd name="connsiteY28" fmla="*/ 128587 h 791234"/>
                <a:gd name="connsiteX29" fmla="*/ 638250 w 655243"/>
                <a:gd name="connsiteY29" fmla="*/ 114300 h 791234"/>
                <a:gd name="connsiteX30" fmla="*/ 623962 w 655243"/>
                <a:gd name="connsiteY30" fmla="*/ 109537 h 791234"/>
                <a:gd name="connsiteX31" fmla="*/ 590625 w 655243"/>
                <a:gd name="connsiteY31" fmla="*/ 76200 h 791234"/>
                <a:gd name="connsiteX32" fmla="*/ 576337 w 655243"/>
                <a:gd name="connsiteY32" fmla="*/ 61912 h 791234"/>
                <a:gd name="connsiteX33" fmla="*/ 547762 w 655243"/>
                <a:gd name="connsiteY33" fmla="*/ 52387 h 791234"/>
                <a:gd name="connsiteX34" fmla="*/ 543000 w 655243"/>
                <a:gd name="connsiteY34" fmla="*/ 38100 h 791234"/>
                <a:gd name="connsiteX35" fmla="*/ 523950 w 655243"/>
                <a:gd name="connsiteY35" fmla="*/ 33337 h 791234"/>
                <a:gd name="connsiteX36" fmla="*/ 490612 w 655243"/>
                <a:gd name="connsiteY36" fmla="*/ 28575 h 791234"/>
                <a:gd name="connsiteX37" fmla="*/ 462037 w 655243"/>
                <a:gd name="connsiteY37" fmla="*/ 19050 h 791234"/>
                <a:gd name="connsiteX38" fmla="*/ 447750 w 655243"/>
                <a:gd name="connsiteY38" fmla="*/ 9525 h 791234"/>
                <a:gd name="connsiteX39" fmla="*/ 419175 w 655243"/>
                <a:gd name="connsiteY39" fmla="*/ 0 h 791234"/>
                <a:gd name="connsiteX40" fmla="*/ 376312 w 655243"/>
                <a:gd name="connsiteY40" fmla="*/ 4762 h 791234"/>
                <a:gd name="connsiteX41" fmla="*/ 352500 w 655243"/>
                <a:gd name="connsiteY41" fmla="*/ 9525 h 791234"/>
                <a:gd name="connsiteX42" fmla="*/ 347737 w 655243"/>
                <a:gd name="connsiteY42" fmla="*/ 33337 h 791234"/>
                <a:gd name="connsiteX43" fmla="*/ 342975 w 655243"/>
                <a:gd name="connsiteY43" fmla="*/ 47625 h 791234"/>
                <a:gd name="connsiteX44" fmla="*/ 338212 w 655243"/>
                <a:gd name="connsiteY44" fmla="*/ 66675 h 791234"/>
                <a:gd name="connsiteX45" fmla="*/ 328687 w 655243"/>
                <a:gd name="connsiteY45" fmla="*/ 95250 h 791234"/>
                <a:gd name="connsiteX46" fmla="*/ 323925 w 655243"/>
                <a:gd name="connsiteY46" fmla="*/ 109537 h 791234"/>
                <a:gd name="connsiteX47" fmla="*/ 319162 w 655243"/>
                <a:gd name="connsiteY47" fmla="*/ 128587 h 791234"/>
                <a:gd name="connsiteX48" fmla="*/ 314400 w 655243"/>
                <a:gd name="connsiteY48" fmla="*/ 142875 h 791234"/>
                <a:gd name="connsiteX49" fmla="*/ 295350 w 655243"/>
                <a:gd name="connsiteY49" fmla="*/ 147637 h 791234"/>
                <a:gd name="connsiteX50" fmla="*/ 281062 w 655243"/>
                <a:gd name="connsiteY50" fmla="*/ 157162 h 791234"/>
                <a:gd name="connsiteX51" fmla="*/ 262012 w 655243"/>
                <a:gd name="connsiteY51" fmla="*/ 200025 h 791234"/>
                <a:gd name="connsiteX52" fmla="*/ 252487 w 655243"/>
                <a:gd name="connsiteY52" fmla="*/ 214312 h 791234"/>
                <a:gd name="connsiteX53" fmla="*/ 228675 w 655243"/>
                <a:gd name="connsiteY53" fmla="*/ 247650 h 791234"/>
                <a:gd name="connsiteX54" fmla="*/ 209625 w 655243"/>
                <a:gd name="connsiteY54" fmla="*/ 276225 h 791234"/>
                <a:gd name="connsiteX55" fmla="*/ 166762 w 655243"/>
                <a:gd name="connsiteY55" fmla="*/ 300037 h 791234"/>
                <a:gd name="connsiteX56" fmla="*/ 147712 w 655243"/>
                <a:gd name="connsiteY56" fmla="*/ 328612 h 791234"/>
                <a:gd name="connsiteX57" fmla="*/ 142950 w 655243"/>
                <a:gd name="connsiteY57" fmla="*/ 357187 h 791234"/>
                <a:gd name="connsiteX58" fmla="*/ 128662 w 655243"/>
                <a:gd name="connsiteY58" fmla="*/ 361950 h 791234"/>
                <a:gd name="connsiteX59" fmla="*/ 114375 w 655243"/>
                <a:gd name="connsiteY59" fmla="*/ 371475 h 791234"/>
                <a:gd name="connsiteX60" fmla="*/ 109612 w 655243"/>
                <a:gd name="connsiteY60" fmla="*/ 466725 h 791234"/>
                <a:gd name="connsiteX61" fmla="*/ 95325 w 655243"/>
                <a:gd name="connsiteY61" fmla="*/ 471487 h 791234"/>
                <a:gd name="connsiteX62" fmla="*/ 66750 w 655243"/>
                <a:gd name="connsiteY62" fmla="*/ 490537 h 791234"/>
                <a:gd name="connsiteX63" fmla="*/ 52462 w 655243"/>
                <a:gd name="connsiteY63" fmla="*/ 504825 h 791234"/>
                <a:gd name="connsiteX64" fmla="*/ 38175 w 655243"/>
                <a:gd name="connsiteY64" fmla="*/ 509587 h 791234"/>
                <a:gd name="connsiteX65" fmla="*/ 19125 w 655243"/>
                <a:gd name="connsiteY65" fmla="*/ 538162 h 791234"/>
                <a:gd name="connsiteX66" fmla="*/ 9600 w 655243"/>
                <a:gd name="connsiteY66" fmla="*/ 552450 h 791234"/>
                <a:gd name="connsiteX67" fmla="*/ 14362 w 655243"/>
                <a:gd name="connsiteY67" fmla="*/ 576262 h 791234"/>
                <a:gd name="connsiteX68" fmla="*/ 4837 w 655243"/>
                <a:gd name="connsiteY68" fmla="*/ 609600 h 791234"/>
                <a:gd name="connsiteX69" fmla="*/ 4837 w 655243"/>
                <a:gd name="connsiteY69" fmla="*/ 657225 h 791234"/>
                <a:gd name="connsiteX70" fmla="*/ 19125 w 655243"/>
                <a:gd name="connsiteY70" fmla="*/ 666750 h 791234"/>
                <a:gd name="connsiteX71" fmla="*/ 57225 w 655243"/>
                <a:gd name="connsiteY71" fmla="*/ 676275 h 791234"/>
                <a:gd name="connsiteX72" fmla="*/ 76275 w 655243"/>
                <a:gd name="connsiteY72" fmla="*/ 681037 h 791234"/>
                <a:gd name="connsiteX73" fmla="*/ 109612 w 655243"/>
                <a:gd name="connsiteY73" fmla="*/ 681037 h 79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55243" h="791234">
                  <a:moveTo>
                    <a:pt x="109612" y="681037"/>
                  </a:moveTo>
                  <a:lnTo>
                    <a:pt x="109612" y="681037"/>
                  </a:lnTo>
                  <a:cubicBezTo>
                    <a:pt x="122312" y="685800"/>
                    <a:pt x="134553" y="692035"/>
                    <a:pt x="147712" y="695325"/>
                  </a:cubicBezTo>
                  <a:cubicBezTo>
                    <a:pt x="160129" y="698429"/>
                    <a:pt x="173759" y="695782"/>
                    <a:pt x="185812" y="700087"/>
                  </a:cubicBezTo>
                  <a:cubicBezTo>
                    <a:pt x="196593" y="703937"/>
                    <a:pt x="203527" y="715517"/>
                    <a:pt x="214387" y="719137"/>
                  </a:cubicBezTo>
                  <a:cubicBezTo>
                    <a:pt x="234884" y="725970"/>
                    <a:pt x="223805" y="722683"/>
                    <a:pt x="247725" y="728662"/>
                  </a:cubicBezTo>
                  <a:cubicBezTo>
                    <a:pt x="278783" y="725839"/>
                    <a:pt x="294346" y="713372"/>
                    <a:pt x="314400" y="733425"/>
                  </a:cubicBezTo>
                  <a:cubicBezTo>
                    <a:pt x="318447" y="737472"/>
                    <a:pt x="319071" y="744679"/>
                    <a:pt x="323925" y="747712"/>
                  </a:cubicBezTo>
                  <a:cubicBezTo>
                    <a:pt x="332439" y="753033"/>
                    <a:pt x="352500" y="757237"/>
                    <a:pt x="352500" y="757237"/>
                  </a:cubicBezTo>
                  <a:cubicBezTo>
                    <a:pt x="357664" y="772731"/>
                    <a:pt x="354690" y="773557"/>
                    <a:pt x="371550" y="781050"/>
                  </a:cubicBezTo>
                  <a:cubicBezTo>
                    <a:pt x="380725" y="785128"/>
                    <a:pt x="400125" y="790575"/>
                    <a:pt x="400125" y="790575"/>
                  </a:cubicBezTo>
                  <a:cubicBezTo>
                    <a:pt x="409264" y="789922"/>
                    <a:pt x="464507" y="797011"/>
                    <a:pt x="481087" y="776287"/>
                  </a:cubicBezTo>
                  <a:cubicBezTo>
                    <a:pt x="484223" y="772367"/>
                    <a:pt x="484262" y="766762"/>
                    <a:pt x="485850" y="762000"/>
                  </a:cubicBezTo>
                  <a:cubicBezTo>
                    <a:pt x="487143" y="754242"/>
                    <a:pt x="489791" y="729188"/>
                    <a:pt x="495375" y="719137"/>
                  </a:cubicBezTo>
                  <a:cubicBezTo>
                    <a:pt x="519451" y="675800"/>
                    <a:pt x="505571" y="704045"/>
                    <a:pt x="528712" y="676275"/>
                  </a:cubicBezTo>
                  <a:cubicBezTo>
                    <a:pt x="545283" y="656390"/>
                    <a:pt x="529070" y="665042"/>
                    <a:pt x="552525" y="657225"/>
                  </a:cubicBezTo>
                  <a:cubicBezTo>
                    <a:pt x="554112" y="638175"/>
                    <a:pt x="554761" y="619023"/>
                    <a:pt x="557287" y="600075"/>
                  </a:cubicBezTo>
                  <a:cubicBezTo>
                    <a:pt x="557951" y="595099"/>
                    <a:pt x="560671" y="590614"/>
                    <a:pt x="562050" y="585787"/>
                  </a:cubicBezTo>
                  <a:cubicBezTo>
                    <a:pt x="565378" y="574138"/>
                    <a:pt x="570676" y="546653"/>
                    <a:pt x="576337" y="538162"/>
                  </a:cubicBezTo>
                  <a:cubicBezTo>
                    <a:pt x="588647" y="519698"/>
                    <a:pt x="584052" y="529305"/>
                    <a:pt x="590625" y="509587"/>
                  </a:cubicBezTo>
                  <a:cubicBezTo>
                    <a:pt x="584275" y="500062"/>
                    <a:pt x="575195" y="491872"/>
                    <a:pt x="571575" y="481012"/>
                  </a:cubicBezTo>
                  <a:lnTo>
                    <a:pt x="562050" y="452437"/>
                  </a:lnTo>
                  <a:cubicBezTo>
                    <a:pt x="563637" y="447675"/>
                    <a:pt x="566258" y="443139"/>
                    <a:pt x="566812" y="438150"/>
                  </a:cubicBezTo>
                  <a:cubicBezTo>
                    <a:pt x="569205" y="416614"/>
                    <a:pt x="555495" y="367609"/>
                    <a:pt x="585862" y="352425"/>
                  </a:cubicBezTo>
                  <a:cubicBezTo>
                    <a:pt x="593102" y="348805"/>
                    <a:pt x="601737" y="349250"/>
                    <a:pt x="609675" y="347662"/>
                  </a:cubicBezTo>
                  <a:cubicBezTo>
                    <a:pt x="611262" y="333375"/>
                    <a:pt x="609891" y="318438"/>
                    <a:pt x="614437" y="304800"/>
                  </a:cubicBezTo>
                  <a:cubicBezTo>
                    <a:pt x="618057" y="293940"/>
                    <a:pt x="629867" y="287085"/>
                    <a:pt x="633487" y="276225"/>
                  </a:cubicBezTo>
                  <a:cubicBezTo>
                    <a:pt x="640060" y="256507"/>
                    <a:pt x="635465" y="266114"/>
                    <a:pt x="647775" y="247650"/>
                  </a:cubicBezTo>
                  <a:cubicBezTo>
                    <a:pt x="657490" y="199070"/>
                    <a:pt x="657972" y="206765"/>
                    <a:pt x="647775" y="128587"/>
                  </a:cubicBezTo>
                  <a:cubicBezTo>
                    <a:pt x="647035" y="122911"/>
                    <a:pt x="642719" y="117876"/>
                    <a:pt x="638250" y="114300"/>
                  </a:cubicBezTo>
                  <a:cubicBezTo>
                    <a:pt x="634330" y="111164"/>
                    <a:pt x="628725" y="111125"/>
                    <a:pt x="623962" y="109537"/>
                  </a:cubicBezTo>
                  <a:cubicBezTo>
                    <a:pt x="602127" y="76785"/>
                    <a:pt x="615772" y="84582"/>
                    <a:pt x="590625" y="76200"/>
                  </a:cubicBezTo>
                  <a:cubicBezTo>
                    <a:pt x="585862" y="71437"/>
                    <a:pt x="582225" y="65183"/>
                    <a:pt x="576337" y="61912"/>
                  </a:cubicBezTo>
                  <a:cubicBezTo>
                    <a:pt x="567560" y="57036"/>
                    <a:pt x="547762" y="52387"/>
                    <a:pt x="547762" y="52387"/>
                  </a:cubicBezTo>
                  <a:cubicBezTo>
                    <a:pt x="546175" y="47625"/>
                    <a:pt x="546920" y="41236"/>
                    <a:pt x="543000" y="38100"/>
                  </a:cubicBezTo>
                  <a:cubicBezTo>
                    <a:pt x="537889" y="34011"/>
                    <a:pt x="530390" y="34508"/>
                    <a:pt x="523950" y="33337"/>
                  </a:cubicBezTo>
                  <a:cubicBezTo>
                    <a:pt x="512906" y="31329"/>
                    <a:pt x="501725" y="30162"/>
                    <a:pt x="490612" y="28575"/>
                  </a:cubicBezTo>
                  <a:cubicBezTo>
                    <a:pt x="481087" y="25400"/>
                    <a:pt x="470391" y="24619"/>
                    <a:pt x="462037" y="19050"/>
                  </a:cubicBezTo>
                  <a:cubicBezTo>
                    <a:pt x="457275" y="15875"/>
                    <a:pt x="452980" y="11850"/>
                    <a:pt x="447750" y="9525"/>
                  </a:cubicBezTo>
                  <a:cubicBezTo>
                    <a:pt x="438575" y="5447"/>
                    <a:pt x="419175" y="0"/>
                    <a:pt x="419175" y="0"/>
                  </a:cubicBezTo>
                  <a:cubicBezTo>
                    <a:pt x="404887" y="1587"/>
                    <a:pt x="390543" y="2729"/>
                    <a:pt x="376312" y="4762"/>
                  </a:cubicBezTo>
                  <a:cubicBezTo>
                    <a:pt x="368299" y="5907"/>
                    <a:pt x="358224" y="3801"/>
                    <a:pt x="352500" y="9525"/>
                  </a:cubicBezTo>
                  <a:cubicBezTo>
                    <a:pt x="346776" y="15249"/>
                    <a:pt x="349700" y="25484"/>
                    <a:pt x="347737" y="33337"/>
                  </a:cubicBezTo>
                  <a:cubicBezTo>
                    <a:pt x="346519" y="38207"/>
                    <a:pt x="344354" y="42798"/>
                    <a:pt x="342975" y="47625"/>
                  </a:cubicBezTo>
                  <a:cubicBezTo>
                    <a:pt x="341177" y="53919"/>
                    <a:pt x="340093" y="60406"/>
                    <a:pt x="338212" y="66675"/>
                  </a:cubicBezTo>
                  <a:cubicBezTo>
                    <a:pt x="335327" y="76292"/>
                    <a:pt x="331862" y="85725"/>
                    <a:pt x="328687" y="95250"/>
                  </a:cubicBezTo>
                  <a:cubicBezTo>
                    <a:pt x="327100" y="100012"/>
                    <a:pt x="325143" y="104667"/>
                    <a:pt x="323925" y="109537"/>
                  </a:cubicBezTo>
                  <a:cubicBezTo>
                    <a:pt x="322337" y="115887"/>
                    <a:pt x="320960" y="122293"/>
                    <a:pt x="319162" y="128587"/>
                  </a:cubicBezTo>
                  <a:cubicBezTo>
                    <a:pt x="317783" y="133414"/>
                    <a:pt x="318320" y="139739"/>
                    <a:pt x="314400" y="142875"/>
                  </a:cubicBezTo>
                  <a:cubicBezTo>
                    <a:pt x="309289" y="146964"/>
                    <a:pt x="301700" y="146050"/>
                    <a:pt x="295350" y="147637"/>
                  </a:cubicBezTo>
                  <a:cubicBezTo>
                    <a:pt x="290587" y="150812"/>
                    <a:pt x="285109" y="153115"/>
                    <a:pt x="281062" y="157162"/>
                  </a:cubicBezTo>
                  <a:cubicBezTo>
                    <a:pt x="261676" y="176548"/>
                    <a:pt x="280875" y="171731"/>
                    <a:pt x="262012" y="200025"/>
                  </a:cubicBezTo>
                  <a:lnTo>
                    <a:pt x="252487" y="214312"/>
                  </a:lnTo>
                  <a:cubicBezTo>
                    <a:pt x="241375" y="247649"/>
                    <a:pt x="252487" y="239712"/>
                    <a:pt x="228675" y="247650"/>
                  </a:cubicBezTo>
                  <a:cubicBezTo>
                    <a:pt x="222325" y="257175"/>
                    <a:pt x="219150" y="269875"/>
                    <a:pt x="209625" y="276225"/>
                  </a:cubicBezTo>
                  <a:cubicBezTo>
                    <a:pt x="176873" y="298060"/>
                    <a:pt x="191910" y="291655"/>
                    <a:pt x="166762" y="300037"/>
                  </a:cubicBezTo>
                  <a:cubicBezTo>
                    <a:pt x="160412" y="309562"/>
                    <a:pt x="149594" y="317320"/>
                    <a:pt x="147712" y="328612"/>
                  </a:cubicBezTo>
                  <a:cubicBezTo>
                    <a:pt x="146125" y="338137"/>
                    <a:pt x="147741" y="348803"/>
                    <a:pt x="142950" y="357187"/>
                  </a:cubicBezTo>
                  <a:cubicBezTo>
                    <a:pt x="140459" y="361546"/>
                    <a:pt x="133152" y="359705"/>
                    <a:pt x="128662" y="361950"/>
                  </a:cubicBezTo>
                  <a:cubicBezTo>
                    <a:pt x="123543" y="364510"/>
                    <a:pt x="119137" y="368300"/>
                    <a:pt x="114375" y="371475"/>
                  </a:cubicBezTo>
                  <a:cubicBezTo>
                    <a:pt x="112787" y="403225"/>
                    <a:pt x="115560" y="435497"/>
                    <a:pt x="109612" y="466725"/>
                  </a:cubicBezTo>
                  <a:cubicBezTo>
                    <a:pt x="108673" y="471656"/>
                    <a:pt x="99713" y="469049"/>
                    <a:pt x="95325" y="471487"/>
                  </a:cubicBezTo>
                  <a:cubicBezTo>
                    <a:pt x="85318" y="477046"/>
                    <a:pt x="74845" y="482442"/>
                    <a:pt x="66750" y="490537"/>
                  </a:cubicBezTo>
                  <a:cubicBezTo>
                    <a:pt x="61987" y="495300"/>
                    <a:pt x="58066" y="501089"/>
                    <a:pt x="52462" y="504825"/>
                  </a:cubicBezTo>
                  <a:cubicBezTo>
                    <a:pt x="48285" y="507610"/>
                    <a:pt x="42937" y="508000"/>
                    <a:pt x="38175" y="509587"/>
                  </a:cubicBezTo>
                  <a:lnTo>
                    <a:pt x="19125" y="538162"/>
                  </a:lnTo>
                  <a:lnTo>
                    <a:pt x="9600" y="552450"/>
                  </a:lnTo>
                  <a:cubicBezTo>
                    <a:pt x="11187" y="560387"/>
                    <a:pt x="14362" y="568168"/>
                    <a:pt x="14362" y="576262"/>
                  </a:cubicBezTo>
                  <a:cubicBezTo>
                    <a:pt x="14362" y="582245"/>
                    <a:pt x="7084" y="602860"/>
                    <a:pt x="4837" y="609600"/>
                  </a:cubicBezTo>
                  <a:cubicBezTo>
                    <a:pt x="3308" y="620306"/>
                    <a:pt x="-5238" y="644632"/>
                    <a:pt x="4837" y="657225"/>
                  </a:cubicBezTo>
                  <a:cubicBezTo>
                    <a:pt x="8413" y="661695"/>
                    <a:pt x="14005" y="664190"/>
                    <a:pt x="19125" y="666750"/>
                  </a:cubicBezTo>
                  <a:cubicBezTo>
                    <a:pt x="29335" y="671855"/>
                    <a:pt x="47448" y="674102"/>
                    <a:pt x="57225" y="676275"/>
                  </a:cubicBezTo>
                  <a:cubicBezTo>
                    <a:pt x="63615" y="677695"/>
                    <a:pt x="69981" y="679239"/>
                    <a:pt x="76275" y="681037"/>
                  </a:cubicBezTo>
                  <a:cubicBezTo>
                    <a:pt x="94703" y="686302"/>
                    <a:pt x="104056" y="681037"/>
                    <a:pt x="109612" y="681037"/>
                  </a:cubicBezTo>
                  <a:close/>
                </a:path>
              </a:pathLst>
            </a:cu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7548488" y="3786188"/>
              <a:ext cx="655243" cy="791234"/>
            </a:xfrm>
            <a:custGeom>
              <a:avLst/>
              <a:gdLst>
                <a:gd name="connsiteX0" fmla="*/ 109612 w 655243"/>
                <a:gd name="connsiteY0" fmla="*/ 681037 h 791234"/>
                <a:gd name="connsiteX1" fmla="*/ 109612 w 655243"/>
                <a:gd name="connsiteY1" fmla="*/ 681037 h 791234"/>
                <a:gd name="connsiteX2" fmla="*/ 147712 w 655243"/>
                <a:gd name="connsiteY2" fmla="*/ 695325 h 791234"/>
                <a:gd name="connsiteX3" fmla="*/ 185812 w 655243"/>
                <a:gd name="connsiteY3" fmla="*/ 700087 h 791234"/>
                <a:gd name="connsiteX4" fmla="*/ 214387 w 655243"/>
                <a:gd name="connsiteY4" fmla="*/ 719137 h 791234"/>
                <a:gd name="connsiteX5" fmla="*/ 247725 w 655243"/>
                <a:gd name="connsiteY5" fmla="*/ 728662 h 791234"/>
                <a:gd name="connsiteX6" fmla="*/ 314400 w 655243"/>
                <a:gd name="connsiteY6" fmla="*/ 733425 h 791234"/>
                <a:gd name="connsiteX7" fmla="*/ 323925 w 655243"/>
                <a:gd name="connsiteY7" fmla="*/ 747712 h 791234"/>
                <a:gd name="connsiteX8" fmla="*/ 352500 w 655243"/>
                <a:gd name="connsiteY8" fmla="*/ 757237 h 791234"/>
                <a:gd name="connsiteX9" fmla="*/ 371550 w 655243"/>
                <a:gd name="connsiteY9" fmla="*/ 781050 h 791234"/>
                <a:gd name="connsiteX10" fmla="*/ 400125 w 655243"/>
                <a:gd name="connsiteY10" fmla="*/ 790575 h 791234"/>
                <a:gd name="connsiteX11" fmla="*/ 481087 w 655243"/>
                <a:gd name="connsiteY11" fmla="*/ 776287 h 791234"/>
                <a:gd name="connsiteX12" fmla="*/ 485850 w 655243"/>
                <a:gd name="connsiteY12" fmla="*/ 762000 h 791234"/>
                <a:gd name="connsiteX13" fmla="*/ 495375 w 655243"/>
                <a:gd name="connsiteY13" fmla="*/ 719137 h 791234"/>
                <a:gd name="connsiteX14" fmla="*/ 528712 w 655243"/>
                <a:gd name="connsiteY14" fmla="*/ 676275 h 791234"/>
                <a:gd name="connsiteX15" fmla="*/ 552525 w 655243"/>
                <a:gd name="connsiteY15" fmla="*/ 657225 h 791234"/>
                <a:gd name="connsiteX16" fmla="*/ 557287 w 655243"/>
                <a:gd name="connsiteY16" fmla="*/ 600075 h 791234"/>
                <a:gd name="connsiteX17" fmla="*/ 562050 w 655243"/>
                <a:gd name="connsiteY17" fmla="*/ 585787 h 791234"/>
                <a:gd name="connsiteX18" fmla="*/ 576337 w 655243"/>
                <a:gd name="connsiteY18" fmla="*/ 538162 h 791234"/>
                <a:gd name="connsiteX19" fmla="*/ 590625 w 655243"/>
                <a:gd name="connsiteY19" fmla="*/ 509587 h 791234"/>
                <a:gd name="connsiteX20" fmla="*/ 571575 w 655243"/>
                <a:gd name="connsiteY20" fmla="*/ 481012 h 791234"/>
                <a:gd name="connsiteX21" fmla="*/ 562050 w 655243"/>
                <a:gd name="connsiteY21" fmla="*/ 452437 h 791234"/>
                <a:gd name="connsiteX22" fmla="*/ 566812 w 655243"/>
                <a:gd name="connsiteY22" fmla="*/ 438150 h 791234"/>
                <a:gd name="connsiteX23" fmla="*/ 585862 w 655243"/>
                <a:gd name="connsiteY23" fmla="*/ 352425 h 791234"/>
                <a:gd name="connsiteX24" fmla="*/ 609675 w 655243"/>
                <a:gd name="connsiteY24" fmla="*/ 347662 h 791234"/>
                <a:gd name="connsiteX25" fmla="*/ 614437 w 655243"/>
                <a:gd name="connsiteY25" fmla="*/ 304800 h 791234"/>
                <a:gd name="connsiteX26" fmla="*/ 633487 w 655243"/>
                <a:gd name="connsiteY26" fmla="*/ 276225 h 791234"/>
                <a:gd name="connsiteX27" fmla="*/ 647775 w 655243"/>
                <a:gd name="connsiteY27" fmla="*/ 247650 h 791234"/>
                <a:gd name="connsiteX28" fmla="*/ 647775 w 655243"/>
                <a:gd name="connsiteY28" fmla="*/ 128587 h 791234"/>
                <a:gd name="connsiteX29" fmla="*/ 638250 w 655243"/>
                <a:gd name="connsiteY29" fmla="*/ 114300 h 791234"/>
                <a:gd name="connsiteX30" fmla="*/ 623962 w 655243"/>
                <a:gd name="connsiteY30" fmla="*/ 109537 h 791234"/>
                <a:gd name="connsiteX31" fmla="*/ 590625 w 655243"/>
                <a:gd name="connsiteY31" fmla="*/ 76200 h 791234"/>
                <a:gd name="connsiteX32" fmla="*/ 576337 w 655243"/>
                <a:gd name="connsiteY32" fmla="*/ 61912 h 791234"/>
                <a:gd name="connsiteX33" fmla="*/ 547762 w 655243"/>
                <a:gd name="connsiteY33" fmla="*/ 52387 h 791234"/>
                <a:gd name="connsiteX34" fmla="*/ 543000 w 655243"/>
                <a:gd name="connsiteY34" fmla="*/ 38100 h 791234"/>
                <a:gd name="connsiteX35" fmla="*/ 523950 w 655243"/>
                <a:gd name="connsiteY35" fmla="*/ 33337 h 791234"/>
                <a:gd name="connsiteX36" fmla="*/ 490612 w 655243"/>
                <a:gd name="connsiteY36" fmla="*/ 28575 h 791234"/>
                <a:gd name="connsiteX37" fmla="*/ 462037 w 655243"/>
                <a:gd name="connsiteY37" fmla="*/ 19050 h 791234"/>
                <a:gd name="connsiteX38" fmla="*/ 447750 w 655243"/>
                <a:gd name="connsiteY38" fmla="*/ 9525 h 791234"/>
                <a:gd name="connsiteX39" fmla="*/ 419175 w 655243"/>
                <a:gd name="connsiteY39" fmla="*/ 0 h 791234"/>
                <a:gd name="connsiteX40" fmla="*/ 376312 w 655243"/>
                <a:gd name="connsiteY40" fmla="*/ 4762 h 791234"/>
                <a:gd name="connsiteX41" fmla="*/ 352500 w 655243"/>
                <a:gd name="connsiteY41" fmla="*/ 9525 h 791234"/>
                <a:gd name="connsiteX42" fmla="*/ 347737 w 655243"/>
                <a:gd name="connsiteY42" fmla="*/ 33337 h 791234"/>
                <a:gd name="connsiteX43" fmla="*/ 342975 w 655243"/>
                <a:gd name="connsiteY43" fmla="*/ 47625 h 791234"/>
                <a:gd name="connsiteX44" fmla="*/ 338212 w 655243"/>
                <a:gd name="connsiteY44" fmla="*/ 66675 h 791234"/>
                <a:gd name="connsiteX45" fmla="*/ 328687 w 655243"/>
                <a:gd name="connsiteY45" fmla="*/ 95250 h 791234"/>
                <a:gd name="connsiteX46" fmla="*/ 323925 w 655243"/>
                <a:gd name="connsiteY46" fmla="*/ 109537 h 791234"/>
                <a:gd name="connsiteX47" fmla="*/ 319162 w 655243"/>
                <a:gd name="connsiteY47" fmla="*/ 128587 h 791234"/>
                <a:gd name="connsiteX48" fmla="*/ 314400 w 655243"/>
                <a:gd name="connsiteY48" fmla="*/ 142875 h 791234"/>
                <a:gd name="connsiteX49" fmla="*/ 295350 w 655243"/>
                <a:gd name="connsiteY49" fmla="*/ 147637 h 791234"/>
                <a:gd name="connsiteX50" fmla="*/ 281062 w 655243"/>
                <a:gd name="connsiteY50" fmla="*/ 157162 h 791234"/>
                <a:gd name="connsiteX51" fmla="*/ 262012 w 655243"/>
                <a:gd name="connsiteY51" fmla="*/ 200025 h 791234"/>
                <a:gd name="connsiteX52" fmla="*/ 252487 w 655243"/>
                <a:gd name="connsiteY52" fmla="*/ 214312 h 791234"/>
                <a:gd name="connsiteX53" fmla="*/ 228675 w 655243"/>
                <a:gd name="connsiteY53" fmla="*/ 247650 h 791234"/>
                <a:gd name="connsiteX54" fmla="*/ 209625 w 655243"/>
                <a:gd name="connsiteY54" fmla="*/ 276225 h 791234"/>
                <a:gd name="connsiteX55" fmla="*/ 166762 w 655243"/>
                <a:gd name="connsiteY55" fmla="*/ 300037 h 791234"/>
                <a:gd name="connsiteX56" fmla="*/ 147712 w 655243"/>
                <a:gd name="connsiteY56" fmla="*/ 328612 h 791234"/>
                <a:gd name="connsiteX57" fmla="*/ 142950 w 655243"/>
                <a:gd name="connsiteY57" fmla="*/ 357187 h 791234"/>
                <a:gd name="connsiteX58" fmla="*/ 128662 w 655243"/>
                <a:gd name="connsiteY58" fmla="*/ 361950 h 791234"/>
                <a:gd name="connsiteX59" fmla="*/ 114375 w 655243"/>
                <a:gd name="connsiteY59" fmla="*/ 371475 h 791234"/>
                <a:gd name="connsiteX60" fmla="*/ 109612 w 655243"/>
                <a:gd name="connsiteY60" fmla="*/ 466725 h 791234"/>
                <a:gd name="connsiteX61" fmla="*/ 95325 w 655243"/>
                <a:gd name="connsiteY61" fmla="*/ 471487 h 791234"/>
                <a:gd name="connsiteX62" fmla="*/ 66750 w 655243"/>
                <a:gd name="connsiteY62" fmla="*/ 490537 h 791234"/>
                <a:gd name="connsiteX63" fmla="*/ 52462 w 655243"/>
                <a:gd name="connsiteY63" fmla="*/ 504825 h 791234"/>
                <a:gd name="connsiteX64" fmla="*/ 38175 w 655243"/>
                <a:gd name="connsiteY64" fmla="*/ 509587 h 791234"/>
                <a:gd name="connsiteX65" fmla="*/ 19125 w 655243"/>
                <a:gd name="connsiteY65" fmla="*/ 538162 h 791234"/>
                <a:gd name="connsiteX66" fmla="*/ 9600 w 655243"/>
                <a:gd name="connsiteY66" fmla="*/ 552450 h 791234"/>
                <a:gd name="connsiteX67" fmla="*/ 14362 w 655243"/>
                <a:gd name="connsiteY67" fmla="*/ 576262 h 791234"/>
                <a:gd name="connsiteX68" fmla="*/ 4837 w 655243"/>
                <a:gd name="connsiteY68" fmla="*/ 609600 h 791234"/>
                <a:gd name="connsiteX69" fmla="*/ 4837 w 655243"/>
                <a:gd name="connsiteY69" fmla="*/ 657225 h 791234"/>
                <a:gd name="connsiteX70" fmla="*/ 19125 w 655243"/>
                <a:gd name="connsiteY70" fmla="*/ 666750 h 791234"/>
                <a:gd name="connsiteX71" fmla="*/ 57225 w 655243"/>
                <a:gd name="connsiteY71" fmla="*/ 676275 h 791234"/>
                <a:gd name="connsiteX72" fmla="*/ 76275 w 655243"/>
                <a:gd name="connsiteY72" fmla="*/ 681037 h 791234"/>
                <a:gd name="connsiteX73" fmla="*/ 109612 w 655243"/>
                <a:gd name="connsiteY73" fmla="*/ 681037 h 79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55243" h="791234">
                  <a:moveTo>
                    <a:pt x="109612" y="681037"/>
                  </a:moveTo>
                  <a:lnTo>
                    <a:pt x="109612" y="681037"/>
                  </a:lnTo>
                  <a:cubicBezTo>
                    <a:pt x="122312" y="685800"/>
                    <a:pt x="134553" y="692035"/>
                    <a:pt x="147712" y="695325"/>
                  </a:cubicBezTo>
                  <a:cubicBezTo>
                    <a:pt x="160129" y="698429"/>
                    <a:pt x="173759" y="695782"/>
                    <a:pt x="185812" y="700087"/>
                  </a:cubicBezTo>
                  <a:cubicBezTo>
                    <a:pt x="196593" y="703937"/>
                    <a:pt x="203527" y="715517"/>
                    <a:pt x="214387" y="719137"/>
                  </a:cubicBezTo>
                  <a:cubicBezTo>
                    <a:pt x="234884" y="725970"/>
                    <a:pt x="223805" y="722683"/>
                    <a:pt x="247725" y="728662"/>
                  </a:cubicBezTo>
                  <a:cubicBezTo>
                    <a:pt x="278783" y="725839"/>
                    <a:pt x="294346" y="713372"/>
                    <a:pt x="314400" y="733425"/>
                  </a:cubicBezTo>
                  <a:cubicBezTo>
                    <a:pt x="318447" y="737472"/>
                    <a:pt x="319071" y="744679"/>
                    <a:pt x="323925" y="747712"/>
                  </a:cubicBezTo>
                  <a:cubicBezTo>
                    <a:pt x="332439" y="753033"/>
                    <a:pt x="352500" y="757237"/>
                    <a:pt x="352500" y="757237"/>
                  </a:cubicBezTo>
                  <a:cubicBezTo>
                    <a:pt x="357664" y="772731"/>
                    <a:pt x="354690" y="773557"/>
                    <a:pt x="371550" y="781050"/>
                  </a:cubicBezTo>
                  <a:cubicBezTo>
                    <a:pt x="380725" y="785128"/>
                    <a:pt x="400125" y="790575"/>
                    <a:pt x="400125" y="790575"/>
                  </a:cubicBezTo>
                  <a:cubicBezTo>
                    <a:pt x="409264" y="789922"/>
                    <a:pt x="464507" y="797011"/>
                    <a:pt x="481087" y="776287"/>
                  </a:cubicBezTo>
                  <a:cubicBezTo>
                    <a:pt x="484223" y="772367"/>
                    <a:pt x="484262" y="766762"/>
                    <a:pt x="485850" y="762000"/>
                  </a:cubicBezTo>
                  <a:cubicBezTo>
                    <a:pt x="487143" y="754242"/>
                    <a:pt x="489791" y="729188"/>
                    <a:pt x="495375" y="719137"/>
                  </a:cubicBezTo>
                  <a:cubicBezTo>
                    <a:pt x="519451" y="675800"/>
                    <a:pt x="505571" y="704045"/>
                    <a:pt x="528712" y="676275"/>
                  </a:cubicBezTo>
                  <a:cubicBezTo>
                    <a:pt x="545283" y="656390"/>
                    <a:pt x="529070" y="665042"/>
                    <a:pt x="552525" y="657225"/>
                  </a:cubicBezTo>
                  <a:cubicBezTo>
                    <a:pt x="554112" y="638175"/>
                    <a:pt x="554761" y="619023"/>
                    <a:pt x="557287" y="600075"/>
                  </a:cubicBezTo>
                  <a:cubicBezTo>
                    <a:pt x="557951" y="595099"/>
                    <a:pt x="560671" y="590614"/>
                    <a:pt x="562050" y="585787"/>
                  </a:cubicBezTo>
                  <a:cubicBezTo>
                    <a:pt x="565378" y="574138"/>
                    <a:pt x="570676" y="546653"/>
                    <a:pt x="576337" y="538162"/>
                  </a:cubicBezTo>
                  <a:cubicBezTo>
                    <a:pt x="588647" y="519698"/>
                    <a:pt x="584052" y="529305"/>
                    <a:pt x="590625" y="509587"/>
                  </a:cubicBezTo>
                  <a:cubicBezTo>
                    <a:pt x="584275" y="500062"/>
                    <a:pt x="575195" y="491872"/>
                    <a:pt x="571575" y="481012"/>
                  </a:cubicBezTo>
                  <a:lnTo>
                    <a:pt x="562050" y="452437"/>
                  </a:lnTo>
                  <a:cubicBezTo>
                    <a:pt x="563637" y="447675"/>
                    <a:pt x="566258" y="443139"/>
                    <a:pt x="566812" y="438150"/>
                  </a:cubicBezTo>
                  <a:cubicBezTo>
                    <a:pt x="569205" y="416614"/>
                    <a:pt x="555495" y="367609"/>
                    <a:pt x="585862" y="352425"/>
                  </a:cubicBezTo>
                  <a:cubicBezTo>
                    <a:pt x="593102" y="348805"/>
                    <a:pt x="601737" y="349250"/>
                    <a:pt x="609675" y="347662"/>
                  </a:cubicBezTo>
                  <a:cubicBezTo>
                    <a:pt x="611262" y="333375"/>
                    <a:pt x="609891" y="318438"/>
                    <a:pt x="614437" y="304800"/>
                  </a:cubicBezTo>
                  <a:cubicBezTo>
                    <a:pt x="618057" y="293940"/>
                    <a:pt x="629867" y="287085"/>
                    <a:pt x="633487" y="276225"/>
                  </a:cubicBezTo>
                  <a:cubicBezTo>
                    <a:pt x="640060" y="256507"/>
                    <a:pt x="635465" y="266114"/>
                    <a:pt x="647775" y="247650"/>
                  </a:cubicBezTo>
                  <a:cubicBezTo>
                    <a:pt x="657490" y="199070"/>
                    <a:pt x="657972" y="206765"/>
                    <a:pt x="647775" y="128587"/>
                  </a:cubicBezTo>
                  <a:cubicBezTo>
                    <a:pt x="647035" y="122911"/>
                    <a:pt x="642719" y="117876"/>
                    <a:pt x="638250" y="114300"/>
                  </a:cubicBezTo>
                  <a:cubicBezTo>
                    <a:pt x="634330" y="111164"/>
                    <a:pt x="628725" y="111125"/>
                    <a:pt x="623962" y="109537"/>
                  </a:cubicBezTo>
                  <a:cubicBezTo>
                    <a:pt x="602127" y="76785"/>
                    <a:pt x="615772" y="84582"/>
                    <a:pt x="590625" y="76200"/>
                  </a:cubicBezTo>
                  <a:cubicBezTo>
                    <a:pt x="585862" y="71437"/>
                    <a:pt x="582225" y="65183"/>
                    <a:pt x="576337" y="61912"/>
                  </a:cubicBezTo>
                  <a:cubicBezTo>
                    <a:pt x="567560" y="57036"/>
                    <a:pt x="547762" y="52387"/>
                    <a:pt x="547762" y="52387"/>
                  </a:cubicBezTo>
                  <a:cubicBezTo>
                    <a:pt x="546175" y="47625"/>
                    <a:pt x="546920" y="41236"/>
                    <a:pt x="543000" y="38100"/>
                  </a:cubicBezTo>
                  <a:cubicBezTo>
                    <a:pt x="537889" y="34011"/>
                    <a:pt x="530390" y="34508"/>
                    <a:pt x="523950" y="33337"/>
                  </a:cubicBezTo>
                  <a:cubicBezTo>
                    <a:pt x="512906" y="31329"/>
                    <a:pt x="501725" y="30162"/>
                    <a:pt x="490612" y="28575"/>
                  </a:cubicBezTo>
                  <a:cubicBezTo>
                    <a:pt x="481087" y="25400"/>
                    <a:pt x="470391" y="24619"/>
                    <a:pt x="462037" y="19050"/>
                  </a:cubicBezTo>
                  <a:cubicBezTo>
                    <a:pt x="457275" y="15875"/>
                    <a:pt x="452980" y="11850"/>
                    <a:pt x="447750" y="9525"/>
                  </a:cubicBezTo>
                  <a:cubicBezTo>
                    <a:pt x="438575" y="5447"/>
                    <a:pt x="419175" y="0"/>
                    <a:pt x="419175" y="0"/>
                  </a:cubicBezTo>
                  <a:cubicBezTo>
                    <a:pt x="404887" y="1587"/>
                    <a:pt x="390543" y="2729"/>
                    <a:pt x="376312" y="4762"/>
                  </a:cubicBezTo>
                  <a:cubicBezTo>
                    <a:pt x="368299" y="5907"/>
                    <a:pt x="358224" y="3801"/>
                    <a:pt x="352500" y="9525"/>
                  </a:cubicBezTo>
                  <a:cubicBezTo>
                    <a:pt x="346776" y="15249"/>
                    <a:pt x="349700" y="25484"/>
                    <a:pt x="347737" y="33337"/>
                  </a:cubicBezTo>
                  <a:cubicBezTo>
                    <a:pt x="346519" y="38207"/>
                    <a:pt x="344354" y="42798"/>
                    <a:pt x="342975" y="47625"/>
                  </a:cubicBezTo>
                  <a:cubicBezTo>
                    <a:pt x="341177" y="53919"/>
                    <a:pt x="340093" y="60406"/>
                    <a:pt x="338212" y="66675"/>
                  </a:cubicBezTo>
                  <a:cubicBezTo>
                    <a:pt x="335327" y="76292"/>
                    <a:pt x="331862" y="85725"/>
                    <a:pt x="328687" y="95250"/>
                  </a:cubicBezTo>
                  <a:cubicBezTo>
                    <a:pt x="327100" y="100012"/>
                    <a:pt x="325143" y="104667"/>
                    <a:pt x="323925" y="109537"/>
                  </a:cubicBezTo>
                  <a:cubicBezTo>
                    <a:pt x="322337" y="115887"/>
                    <a:pt x="320960" y="122293"/>
                    <a:pt x="319162" y="128587"/>
                  </a:cubicBezTo>
                  <a:cubicBezTo>
                    <a:pt x="317783" y="133414"/>
                    <a:pt x="318320" y="139739"/>
                    <a:pt x="314400" y="142875"/>
                  </a:cubicBezTo>
                  <a:cubicBezTo>
                    <a:pt x="309289" y="146964"/>
                    <a:pt x="301700" y="146050"/>
                    <a:pt x="295350" y="147637"/>
                  </a:cubicBezTo>
                  <a:cubicBezTo>
                    <a:pt x="290587" y="150812"/>
                    <a:pt x="285109" y="153115"/>
                    <a:pt x="281062" y="157162"/>
                  </a:cubicBezTo>
                  <a:cubicBezTo>
                    <a:pt x="261676" y="176548"/>
                    <a:pt x="280875" y="171731"/>
                    <a:pt x="262012" y="200025"/>
                  </a:cubicBezTo>
                  <a:lnTo>
                    <a:pt x="252487" y="214312"/>
                  </a:lnTo>
                  <a:cubicBezTo>
                    <a:pt x="241375" y="247649"/>
                    <a:pt x="252487" y="239712"/>
                    <a:pt x="228675" y="247650"/>
                  </a:cubicBezTo>
                  <a:cubicBezTo>
                    <a:pt x="222325" y="257175"/>
                    <a:pt x="219150" y="269875"/>
                    <a:pt x="209625" y="276225"/>
                  </a:cubicBezTo>
                  <a:cubicBezTo>
                    <a:pt x="176873" y="298060"/>
                    <a:pt x="191910" y="291655"/>
                    <a:pt x="166762" y="300037"/>
                  </a:cubicBezTo>
                  <a:cubicBezTo>
                    <a:pt x="160412" y="309562"/>
                    <a:pt x="149594" y="317320"/>
                    <a:pt x="147712" y="328612"/>
                  </a:cubicBezTo>
                  <a:cubicBezTo>
                    <a:pt x="146125" y="338137"/>
                    <a:pt x="147741" y="348803"/>
                    <a:pt x="142950" y="357187"/>
                  </a:cubicBezTo>
                  <a:cubicBezTo>
                    <a:pt x="140459" y="361546"/>
                    <a:pt x="133152" y="359705"/>
                    <a:pt x="128662" y="361950"/>
                  </a:cubicBezTo>
                  <a:cubicBezTo>
                    <a:pt x="123543" y="364510"/>
                    <a:pt x="119137" y="368300"/>
                    <a:pt x="114375" y="371475"/>
                  </a:cubicBezTo>
                  <a:cubicBezTo>
                    <a:pt x="112787" y="403225"/>
                    <a:pt x="115560" y="435497"/>
                    <a:pt x="109612" y="466725"/>
                  </a:cubicBezTo>
                  <a:cubicBezTo>
                    <a:pt x="108673" y="471656"/>
                    <a:pt x="99713" y="469049"/>
                    <a:pt x="95325" y="471487"/>
                  </a:cubicBezTo>
                  <a:cubicBezTo>
                    <a:pt x="85318" y="477046"/>
                    <a:pt x="74845" y="482442"/>
                    <a:pt x="66750" y="490537"/>
                  </a:cubicBezTo>
                  <a:cubicBezTo>
                    <a:pt x="61987" y="495300"/>
                    <a:pt x="58066" y="501089"/>
                    <a:pt x="52462" y="504825"/>
                  </a:cubicBezTo>
                  <a:cubicBezTo>
                    <a:pt x="48285" y="507610"/>
                    <a:pt x="42937" y="508000"/>
                    <a:pt x="38175" y="509587"/>
                  </a:cubicBezTo>
                  <a:lnTo>
                    <a:pt x="19125" y="538162"/>
                  </a:lnTo>
                  <a:lnTo>
                    <a:pt x="9600" y="552450"/>
                  </a:lnTo>
                  <a:cubicBezTo>
                    <a:pt x="11187" y="560387"/>
                    <a:pt x="14362" y="568168"/>
                    <a:pt x="14362" y="576262"/>
                  </a:cubicBezTo>
                  <a:cubicBezTo>
                    <a:pt x="14362" y="582245"/>
                    <a:pt x="7084" y="602860"/>
                    <a:pt x="4837" y="609600"/>
                  </a:cubicBezTo>
                  <a:cubicBezTo>
                    <a:pt x="3308" y="620306"/>
                    <a:pt x="-5238" y="644632"/>
                    <a:pt x="4837" y="657225"/>
                  </a:cubicBezTo>
                  <a:cubicBezTo>
                    <a:pt x="8413" y="661695"/>
                    <a:pt x="14005" y="664190"/>
                    <a:pt x="19125" y="666750"/>
                  </a:cubicBezTo>
                  <a:cubicBezTo>
                    <a:pt x="29335" y="671855"/>
                    <a:pt x="47448" y="674102"/>
                    <a:pt x="57225" y="676275"/>
                  </a:cubicBezTo>
                  <a:cubicBezTo>
                    <a:pt x="63615" y="677695"/>
                    <a:pt x="69981" y="679239"/>
                    <a:pt x="76275" y="681037"/>
                  </a:cubicBezTo>
                  <a:cubicBezTo>
                    <a:pt x="94703" y="686302"/>
                    <a:pt x="104056" y="681037"/>
                    <a:pt x="109612" y="681037"/>
                  </a:cubicBez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578735" y="6512984"/>
            <a:ext cx="2615075" cy="307777"/>
          </a:xfrm>
          <a:prstGeom prst="rect">
            <a:avLst/>
          </a:prstGeom>
          <a:noFill/>
        </p:spPr>
        <p:txBody>
          <a:bodyPr wrap="none" rtlCol="0">
            <a:spAutoFit/>
          </a:bodyPr>
          <a:lstStyle/>
          <a:p>
            <a:r>
              <a:rPr lang="en-US" sz="1400" dirty="0"/>
              <a:t>(Mohammed and </a:t>
            </a:r>
            <a:r>
              <a:rPr lang="en-US" sz="1400" dirty="0" err="1"/>
              <a:t>Tarboton</a:t>
            </a:r>
            <a:r>
              <a:rPr lang="en-US" sz="1400" dirty="0"/>
              <a:t> 2008)</a:t>
            </a:r>
          </a:p>
        </p:txBody>
      </p:sp>
      <p:sp>
        <p:nvSpPr>
          <p:cNvPr id="21" name="TextBox 20"/>
          <p:cNvSpPr txBox="1"/>
          <p:nvPr/>
        </p:nvSpPr>
        <p:spPr>
          <a:xfrm>
            <a:off x="4483582" y="1102757"/>
            <a:ext cx="2534796" cy="369332"/>
          </a:xfrm>
          <a:prstGeom prst="rect">
            <a:avLst/>
          </a:prstGeom>
          <a:noFill/>
        </p:spPr>
        <p:txBody>
          <a:bodyPr wrap="none" rtlCol="0">
            <a:spAutoFit/>
          </a:bodyPr>
          <a:lstStyle/>
          <a:p>
            <a:r>
              <a:rPr lang="en-US" dirty="0"/>
              <a:t>Somewhat higher </a:t>
            </a:r>
            <a:r>
              <a:rPr lang="en-US" dirty="0" err="1"/>
              <a:t>precip</a:t>
            </a:r>
            <a:r>
              <a:rPr lang="en-US" dirty="0"/>
              <a:t>.</a:t>
            </a:r>
          </a:p>
        </p:txBody>
      </p:sp>
      <p:sp>
        <p:nvSpPr>
          <p:cNvPr id="29" name="TextBox 28"/>
          <p:cNvSpPr txBox="1"/>
          <p:nvPr/>
        </p:nvSpPr>
        <p:spPr>
          <a:xfrm>
            <a:off x="4458181" y="3980378"/>
            <a:ext cx="2466124" cy="369332"/>
          </a:xfrm>
          <a:prstGeom prst="rect">
            <a:avLst/>
          </a:prstGeom>
          <a:noFill/>
        </p:spPr>
        <p:txBody>
          <a:bodyPr wrap="none" rtlCol="0">
            <a:spAutoFit/>
          </a:bodyPr>
          <a:lstStyle/>
          <a:p>
            <a:r>
              <a:rPr lang="en-US" dirty="0"/>
              <a:t>Somewhat lower </a:t>
            </a:r>
            <a:r>
              <a:rPr lang="en-US" dirty="0" err="1"/>
              <a:t>precip</a:t>
            </a:r>
            <a:r>
              <a:rPr lang="en-US" dirty="0"/>
              <a:t>.</a:t>
            </a:r>
          </a:p>
        </p:txBody>
      </p:sp>
      <p:sp>
        <p:nvSpPr>
          <p:cNvPr id="30" name="TextBox 29"/>
          <p:cNvSpPr txBox="1"/>
          <p:nvPr/>
        </p:nvSpPr>
        <p:spPr>
          <a:xfrm>
            <a:off x="5016982" y="733425"/>
            <a:ext cx="1877437" cy="369332"/>
          </a:xfrm>
          <a:prstGeom prst="rect">
            <a:avLst/>
          </a:prstGeom>
          <a:noFill/>
        </p:spPr>
        <p:txBody>
          <a:bodyPr wrap="none" rtlCol="0">
            <a:spAutoFit/>
          </a:bodyPr>
          <a:lstStyle/>
          <a:p>
            <a:r>
              <a:rPr lang="en-US" dirty="0"/>
              <a:t>Much higher yield</a:t>
            </a:r>
          </a:p>
        </p:txBody>
      </p:sp>
      <p:sp>
        <p:nvSpPr>
          <p:cNvPr id="31" name="TextBox 30"/>
          <p:cNvSpPr txBox="1"/>
          <p:nvPr/>
        </p:nvSpPr>
        <p:spPr>
          <a:xfrm>
            <a:off x="5004281" y="3611046"/>
            <a:ext cx="1808765" cy="369332"/>
          </a:xfrm>
          <a:prstGeom prst="rect">
            <a:avLst/>
          </a:prstGeom>
          <a:noFill/>
        </p:spPr>
        <p:txBody>
          <a:bodyPr wrap="none" rtlCol="0">
            <a:spAutoFit/>
          </a:bodyPr>
          <a:lstStyle/>
          <a:p>
            <a:r>
              <a:rPr lang="en-US" dirty="0"/>
              <a:t>Much lower yield</a:t>
            </a:r>
          </a:p>
        </p:txBody>
      </p:sp>
      <p:sp>
        <p:nvSpPr>
          <p:cNvPr id="32" name="TextBox 31"/>
          <p:cNvSpPr txBox="1"/>
          <p:nvPr/>
        </p:nvSpPr>
        <p:spPr>
          <a:xfrm>
            <a:off x="4475368" y="1511777"/>
            <a:ext cx="2503121" cy="369332"/>
          </a:xfrm>
          <a:prstGeom prst="rect">
            <a:avLst/>
          </a:prstGeom>
          <a:noFill/>
        </p:spPr>
        <p:txBody>
          <a:bodyPr wrap="none" rtlCol="0">
            <a:spAutoFit/>
          </a:bodyPr>
          <a:lstStyle/>
          <a:p>
            <a:r>
              <a:rPr lang="en-US" dirty="0"/>
              <a:t>Much higher runoff ratio</a:t>
            </a:r>
          </a:p>
        </p:txBody>
      </p:sp>
      <p:sp>
        <p:nvSpPr>
          <p:cNvPr id="33" name="TextBox 32"/>
          <p:cNvSpPr txBox="1"/>
          <p:nvPr/>
        </p:nvSpPr>
        <p:spPr>
          <a:xfrm>
            <a:off x="4411867" y="4389398"/>
            <a:ext cx="2585131" cy="369332"/>
          </a:xfrm>
          <a:prstGeom prst="rect">
            <a:avLst/>
          </a:prstGeom>
          <a:noFill/>
        </p:spPr>
        <p:txBody>
          <a:bodyPr wrap="none" rtlCol="0">
            <a:spAutoFit/>
          </a:bodyPr>
          <a:lstStyle/>
          <a:p>
            <a:r>
              <a:rPr lang="en-US" dirty="0"/>
              <a:t> Much lower runoff ratio</a:t>
            </a:r>
          </a:p>
        </p:txBody>
      </p:sp>
      <p:sp>
        <p:nvSpPr>
          <p:cNvPr id="3" name="TextBox 2"/>
          <p:cNvSpPr txBox="1"/>
          <p:nvPr/>
        </p:nvSpPr>
        <p:spPr>
          <a:xfrm>
            <a:off x="578735" y="2019300"/>
            <a:ext cx="2668620" cy="2031325"/>
          </a:xfrm>
          <a:prstGeom prst="rect">
            <a:avLst/>
          </a:prstGeom>
          <a:noFill/>
        </p:spPr>
        <p:txBody>
          <a:bodyPr wrap="square" rtlCol="0">
            <a:spAutoFit/>
          </a:bodyPr>
          <a:lstStyle/>
          <a:p>
            <a:r>
              <a:rPr lang="en-US" dirty="0"/>
              <a:t>As indicated by the runoff ratio, lower runoff yields in the southern watershed are due mostly to its higher partitioning of precipitation to evapotranspiration.</a:t>
            </a:r>
          </a:p>
        </p:txBody>
      </p:sp>
      <p:sp>
        <p:nvSpPr>
          <p:cNvPr id="17" name="TextBox 16"/>
          <p:cNvSpPr txBox="1"/>
          <p:nvPr/>
        </p:nvSpPr>
        <p:spPr>
          <a:xfrm>
            <a:off x="5032371" y="364092"/>
            <a:ext cx="1892890" cy="369332"/>
          </a:xfrm>
          <a:prstGeom prst="rect">
            <a:avLst/>
          </a:prstGeom>
          <a:noFill/>
        </p:spPr>
        <p:txBody>
          <a:bodyPr wrap="none" rtlCol="0">
            <a:spAutoFit/>
          </a:bodyPr>
          <a:lstStyle/>
          <a:p>
            <a:r>
              <a:rPr lang="en-US" b="1" dirty="0"/>
              <a:t>South Fork Ogden</a:t>
            </a:r>
          </a:p>
        </p:txBody>
      </p:sp>
      <p:sp>
        <p:nvSpPr>
          <p:cNvPr id="22" name="TextBox 21"/>
          <p:cNvSpPr txBox="1"/>
          <p:nvPr/>
        </p:nvSpPr>
        <p:spPr>
          <a:xfrm>
            <a:off x="5001529" y="3261527"/>
            <a:ext cx="1797928" cy="369332"/>
          </a:xfrm>
          <a:prstGeom prst="rect">
            <a:avLst/>
          </a:prstGeom>
          <a:noFill/>
        </p:spPr>
        <p:txBody>
          <a:bodyPr wrap="none" rtlCol="0">
            <a:spAutoFit/>
          </a:bodyPr>
          <a:lstStyle/>
          <a:p>
            <a:r>
              <a:rPr lang="en-US" b="1" dirty="0"/>
              <a:t>Mammoth Creek</a:t>
            </a:r>
          </a:p>
        </p:txBody>
      </p:sp>
      <p:sp>
        <p:nvSpPr>
          <p:cNvPr id="24" name="Rectangle 23"/>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38</a:t>
            </a:r>
          </a:p>
        </p:txBody>
      </p:sp>
    </p:spTree>
    <p:extLst>
      <p:ext uri="{BB962C8B-B14F-4D97-AF65-F5344CB8AC3E}">
        <p14:creationId xmlns:p14="http://schemas.microsoft.com/office/powerpoint/2010/main" val="22769074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43475" y="485775"/>
            <a:ext cx="6381749" cy="5905499"/>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Bent-Up Arrow 27"/>
          <p:cNvSpPr/>
          <p:nvPr/>
        </p:nvSpPr>
        <p:spPr>
          <a:xfrm rot="10800000" flipH="1">
            <a:off x="10158410" y="365123"/>
            <a:ext cx="831051" cy="2555774"/>
          </a:xfrm>
          <a:prstGeom prst="bentUpArrow">
            <a:avLst>
              <a:gd name="adj1" fmla="val 25000"/>
              <a:gd name="adj2" fmla="val 12302"/>
              <a:gd name="adj3" fmla="val 15477"/>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571504" y="365125"/>
            <a:ext cx="4010022" cy="1611311"/>
          </a:xfrm>
        </p:spPr>
        <p:txBody>
          <a:bodyPr>
            <a:normAutofit/>
          </a:bodyPr>
          <a:lstStyle/>
          <a:p>
            <a:r>
              <a:rPr lang="en-US" dirty="0"/>
              <a:t>Water balance: internal balances</a:t>
            </a:r>
          </a:p>
        </p:txBody>
      </p:sp>
      <p:sp>
        <p:nvSpPr>
          <p:cNvPr id="4" name="TextBox 3"/>
          <p:cNvSpPr txBox="1"/>
          <p:nvPr/>
        </p:nvSpPr>
        <p:spPr>
          <a:xfrm>
            <a:off x="5676900" y="6217205"/>
            <a:ext cx="1205202" cy="369332"/>
          </a:xfrm>
          <a:prstGeom prst="rect">
            <a:avLst/>
          </a:prstGeom>
          <a:solidFill>
            <a:schemeClr val="bg1"/>
          </a:solidFill>
        </p:spPr>
        <p:txBody>
          <a:bodyPr wrap="square" rtlCol="0">
            <a:spAutoFit/>
          </a:bodyPr>
          <a:lstStyle/>
          <a:p>
            <a:r>
              <a:rPr lang="en-US" dirty="0"/>
              <a:t>Watershed</a:t>
            </a:r>
          </a:p>
        </p:txBody>
      </p:sp>
      <p:sp>
        <p:nvSpPr>
          <p:cNvPr id="5" name="Down Arrow 4"/>
          <p:cNvSpPr/>
          <p:nvPr/>
        </p:nvSpPr>
        <p:spPr>
          <a:xfrm>
            <a:off x="9448800" y="6200776"/>
            <a:ext cx="1190625" cy="459002"/>
          </a:xfrm>
          <a:prstGeom prst="downArrow">
            <a:avLst>
              <a:gd name="adj1" fmla="val 100000"/>
              <a:gd name="adj2" fmla="val 34058"/>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Runoff</a:t>
            </a:r>
          </a:p>
        </p:txBody>
      </p:sp>
      <p:sp>
        <p:nvSpPr>
          <p:cNvPr id="6" name="Rectangle 5"/>
          <p:cNvSpPr/>
          <p:nvPr/>
        </p:nvSpPr>
        <p:spPr>
          <a:xfrm>
            <a:off x="8362950" y="5829300"/>
            <a:ext cx="2638425" cy="371475"/>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Streams and lakes</a:t>
            </a:r>
          </a:p>
        </p:txBody>
      </p:sp>
      <p:sp>
        <p:nvSpPr>
          <p:cNvPr id="18" name="Rectangle 17"/>
          <p:cNvSpPr/>
          <p:nvPr/>
        </p:nvSpPr>
        <p:spPr>
          <a:xfrm>
            <a:off x="8156969" y="4631531"/>
            <a:ext cx="1476375" cy="371475"/>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Groundwater</a:t>
            </a:r>
          </a:p>
        </p:txBody>
      </p:sp>
      <p:sp>
        <p:nvSpPr>
          <p:cNvPr id="19" name="Down Arrow 18"/>
          <p:cNvSpPr/>
          <p:nvPr/>
        </p:nvSpPr>
        <p:spPr>
          <a:xfrm>
            <a:off x="8074817" y="5015360"/>
            <a:ext cx="1646634" cy="782984"/>
          </a:xfrm>
          <a:prstGeom prst="downArrow">
            <a:avLst>
              <a:gd name="adj1" fmla="val 100000"/>
              <a:gd name="adj2" fmla="val 28261"/>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Stream flow generation</a:t>
            </a:r>
          </a:p>
        </p:txBody>
      </p:sp>
      <p:sp>
        <p:nvSpPr>
          <p:cNvPr id="20" name="Down Arrow 19"/>
          <p:cNvSpPr/>
          <p:nvPr/>
        </p:nvSpPr>
        <p:spPr>
          <a:xfrm>
            <a:off x="8240314" y="4181027"/>
            <a:ext cx="1309688" cy="438151"/>
          </a:xfrm>
          <a:prstGeom prst="downArrow">
            <a:avLst>
              <a:gd name="adj1" fmla="val 100000"/>
              <a:gd name="adj2" fmla="val 34058"/>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Percolation</a:t>
            </a:r>
          </a:p>
        </p:txBody>
      </p:sp>
      <p:sp>
        <p:nvSpPr>
          <p:cNvPr id="21" name="Rectangle 20"/>
          <p:cNvSpPr/>
          <p:nvPr/>
        </p:nvSpPr>
        <p:spPr>
          <a:xfrm>
            <a:off x="8116488" y="3795264"/>
            <a:ext cx="1516857" cy="371475"/>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Soil water</a:t>
            </a:r>
          </a:p>
        </p:txBody>
      </p:sp>
      <p:sp>
        <p:nvSpPr>
          <p:cNvPr id="22" name="Down Arrow 21"/>
          <p:cNvSpPr/>
          <p:nvPr/>
        </p:nvSpPr>
        <p:spPr>
          <a:xfrm>
            <a:off x="8758236" y="261937"/>
            <a:ext cx="1404939" cy="657225"/>
          </a:xfrm>
          <a:prstGeom prst="downArrow">
            <a:avLst>
              <a:gd name="adj1" fmla="val 100000"/>
              <a:gd name="adj2" fmla="val 34058"/>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Precipitation</a:t>
            </a:r>
          </a:p>
        </p:txBody>
      </p:sp>
      <p:sp>
        <p:nvSpPr>
          <p:cNvPr id="23" name="Rectangle 22"/>
          <p:cNvSpPr/>
          <p:nvPr/>
        </p:nvSpPr>
        <p:spPr>
          <a:xfrm>
            <a:off x="8702276" y="940593"/>
            <a:ext cx="1516857" cy="371475"/>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Interception</a:t>
            </a:r>
          </a:p>
        </p:txBody>
      </p:sp>
      <p:sp>
        <p:nvSpPr>
          <p:cNvPr id="24" name="Rectangle 23"/>
          <p:cNvSpPr/>
          <p:nvPr/>
        </p:nvSpPr>
        <p:spPr>
          <a:xfrm>
            <a:off x="7560468" y="2001142"/>
            <a:ext cx="1516857" cy="371475"/>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Snowpack</a:t>
            </a:r>
          </a:p>
        </p:txBody>
      </p:sp>
      <p:sp>
        <p:nvSpPr>
          <p:cNvPr id="25" name="Rectangle 24"/>
          <p:cNvSpPr/>
          <p:nvPr/>
        </p:nvSpPr>
        <p:spPr>
          <a:xfrm>
            <a:off x="8027192" y="2956024"/>
            <a:ext cx="3212308" cy="371475"/>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Surface detention</a:t>
            </a:r>
          </a:p>
        </p:txBody>
      </p:sp>
      <p:sp>
        <p:nvSpPr>
          <p:cNvPr id="7" name="Bent-Up Arrow 6"/>
          <p:cNvSpPr/>
          <p:nvPr/>
        </p:nvSpPr>
        <p:spPr>
          <a:xfrm rot="10800000">
            <a:off x="7858122" y="379804"/>
            <a:ext cx="900113" cy="1596631"/>
          </a:xfrm>
          <a:prstGeom prst="bentUpArrow">
            <a:avLst>
              <a:gd name="adj1" fmla="val 25000"/>
              <a:gd name="adj2" fmla="val 12302"/>
              <a:gd name="adj3" fmla="val 15477"/>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a:off x="8246266" y="1324867"/>
            <a:ext cx="1297783" cy="657225"/>
          </a:xfrm>
          <a:prstGeom prst="downArrow">
            <a:avLst>
              <a:gd name="adj1" fmla="val 100000"/>
              <a:gd name="adj2" fmla="val 34058"/>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Throughfall</a:t>
            </a:r>
            <a:endParaRPr lang="en-US" dirty="0"/>
          </a:p>
        </p:txBody>
      </p:sp>
      <p:sp>
        <p:nvSpPr>
          <p:cNvPr id="27" name="Down Arrow 26"/>
          <p:cNvSpPr/>
          <p:nvPr/>
        </p:nvSpPr>
        <p:spPr>
          <a:xfrm>
            <a:off x="7693817" y="2372618"/>
            <a:ext cx="1297783" cy="548280"/>
          </a:xfrm>
          <a:prstGeom prst="downArrow">
            <a:avLst>
              <a:gd name="adj1" fmla="val 100000"/>
              <a:gd name="adj2" fmla="val 34058"/>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Snowmelt</a:t>
            </a:r>
          </a:p>
        </p:txBody>
      </p:sp>
      <p:sp>
        <p:nvSpPr>
          <p:cNvPr id="29" name="Bent-Up Arrow 28"/>
          <p:cNvSpPr/>
          <p:nvPr/>
        </p:nvSpPr>
        <p:spPr>
          <a:xfrm rot="10800000" flipH="1">
            <a:off x="9544049" y="1447799"/>
            <a:ext cx="614363" cy="1473098"/>
          </a:xfrm>
          <a:prstGeom prst="bentUpArrow">
            <a:avLst>
              <a:gd name="adj1" fmla="val 29651"/>
              <a:gd name="adj2" fmla="val 12302"/>
              <a:gd name="adj3" fmla="val 15477"/>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p:cNvSpPr/>
          <p:nvPr/>
        </p:nvSpPr>
        <p:spPr>
          <a:xfrm>
            <a:off x="10010774" y="3333850"/>
            <a:ext cx="1131093" cy="2463897"/>
          </a:xfrm>
          <a:prstGeom prst="downArrow">
            <a:avLst>
              <a:gd name="adj1" fmla="val 100000"/>
              <a:gd name="adj2" fmla="val 18156"/>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Overland flow</a:t>
            </a:r>
          </a:p>
        </p:txBody>
      </p:sp>
      <p:sp>
        <p:nvSpPr>
          <p:cNvPr id="31" name="Down Arrow 30"/>
          <p:cNvSpPr/>
          <p:nvPr/>
        </p:nvSpPr>
        <p:spPr>
          <a:xfrm>
            <a:off x="8234361" y="3333850"/>
            <a:ext cx="1309688" cy="438151"/>
          </a:xfrm>
          <a:prstGeom prst="downArrow">
            <a:avLst>
              <a:gd name="adj1" fmla="val 100000"/>
              <a:gd name="adj2" fmla="val 34058"/>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Infiltration</a:t>
            </a:r>
          </a:p>
        </p:txBody>
      </p:sp>
      <p:sp>
        <p:nvSpPr>
          <p:cNvPr id="10" name="Right Arrow 9"/>
          <p:cNvSpPr/>
          <p:nvPr/>
        </p:nvSpPr>
        <p:spPr>
          <a:xfrm rot="16200000">
            <a:off x="2428140" y="3006543"/>
            <a:ext cx="6107670" cy="313653"/>
          </a:xfrm>
          <a:prstGeom prst="rightArrow">
            <a:avLst>
              <a:gd name="adj1" fmla="val 100000"/>
              <a:gd name="adj2" fmla="val 6420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solidFill>
              </a:rPr>
              <a:t>Evapotranspiration</a:t>
            </a:r>
          </a:p>
        </p:txBody>
      </p:sp>
      <p:sp>
        <p:nvSpPr>
          <p:cNvPr id="33" name="Right Arrow 32"/>
          <p:cNvSpPr/>
          <p:nvPr/>
        </p:nvSpPr>
        <p:spPr>
          <a:xfrm flipH="1">
            <a:off x="5638801" y="995887"/>
            <a:ext cx="3063474" cy="246229"/>
          </a:xfrm>
          <a:prstGeom prst="rightArrow">
            <a:avLst>
              <a:gd name="adj1" fmla="val 100000"/>
              <a:gd name="adj2" fmla="val 277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Evaporation</a:t>
            </a:r>
          </a:p>
        </p:txBody>
      </p:sp>
      <p:sp>
        <p:nvSpPr>
          <p:cNvPr id="34" name="Right Arrow 33"/>
          <p:cNvSpPr/>
          <p:nvPr/>
        </p:nvSpPr>
        <p:spPr>
          <a:xfrm flipH="1">
            <a:off x="5638801" y="2061165"/>
            <a:ext cx="1921667" cy="232649"/>
          </a:xfrm>
          <a:prstGeom prst="rightArrow">
            <a:avLst>
              <a:gd name="adj1" fmla="val 100000"/>
              <a:gd name="adj2" fmla="val 277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Sublimation</a:t>
            </a:r>
          </a:p>
        </p:txBody>
      </p:sp>
      <p:sp>
        <p:nvSpPr>
          <p:cNvPr id="35" name="Right Arrow 34"/>
          <p:cNvSpPr/>
          <p:nvPr/>
        </p:nvSpPr>
        <p:spPr>
          <a:xfrm flipH="1">
            <a:off x="5638801" y="3046476"/>
            <a:ext cx="2362020" cy="290450"/>
          </a:xfrm>
          <a:prstGeom prst="rightArrow">
            <a:avLst>
              <a:gd name="adj1" fmla="val 100000"/>
              <a:gd name="adj2" fmla="val 277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Evaporation</a:t>
            </a:r>
          </a:p>
        </p:txBody>
      </p:sp>
      <p:sp>
        <p:nvSpPr>
          <p:cNvPr id="36" name="Right Arrow 35"/>
          <p:cNvSpPr/>
          <p:nvPr/>
        </p:nvSpPr>
        <p:spPr>
          <a:xfrm flipH="1">
            <a:off x="5638800" y="3861353"/>
            <a:ext cx="2474485" cy="292574"/>
          </a:xfrm>
          <a:prstGeom prst="rightArrow">
            <a:avLst>
              <a:gd name="adj1" fmla="val 100000"/>
              <a:gd name="adj2" fmla="val 277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Transpiration</a:t>
            </a:r>
          </a:p>
        </p:txBody>
      </p:sp>
      <p:sp>
        <p:nvSpPr>
          <p:cNvPr id="37" name="Right Arrow 36"/>
          <p:cNvSpPr/>
          <p:nvPr/>
        </p:nvSpPr>
        <p:spPr>
          <a:xfrm flipH="1">
            <a:off x="5638801" y="5850044"/>
            <a:ext cx="2702716" cy="343949"/>
          </a:xfrm>
          <a:prstGeom prst="rightArrow">
            <a:avLst>
              <a:gd name="adj1" fmla="val 100000"/>
              <a:gd name="adj2" fmla="val 277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Evaporation</a:t>
            </a:r>
          </a:p>
        </p:txBody>
      </p:sp>
      <p:sp>
        <p:nvSpPr>
          <p:cNvPr id="11" name="TextBox 10"/>
          <p:cNvSpPr txBox="1"/>
          <p:nvPr/>
        </p:nvSpPr>
        <p:spPr>
          <a:xfrm>
            <a:off x="2724154" y="2562159"/>
            <a:ext cx="1388271" cy="923330"/>
          </a:xfrm>
          <a:prstGeom prst="rect">
            <a:avLst/>
          </a:prstGeom>
          <a:noFill/>
        </p:spPr>
        <p:txBody>
          <a:bodyPr wrap="square" rtlCol="0">
            <a:spAutoFit/>
          </a:bodyPr>
          <a:lstStyle/>
          <a:p>
            <a:r>
              <a:rPr lang="en-US" dirty="0"/>
              <a:t>Thermal energy</a:t>
            </a:r>
          </a:p>
          <a:p>
            <a:r>
              <a:rPr lang="en-US" dirty="0"/>
              <a:t>(latent heat)</a:t>
            </a:r>
          </a:p>
        </p:txBody>
      </p:sp>
      <p:grpSp>
        <p:nvGrpSpPr>
          <p:cNvPr id="57" name="Group 56"/>
          <p:cNvGrpSpPr/>
          <p:nvPr/>
        </p:nvGrpSpPr>
        <p:grpSpPr>
          <a:xfrm>
            <a:off x="4112425" y="1126331"/>
            <a:ext cx="1212723" cy="4922341"/>
            <a:chOff x="4112425" y="1126331"/>
            <a:chExt cx="1212723" cy="4922341"/>
          </a:xfrm>
        </p:grpSpPr>
        <p:cxnSp>
          <p:nvCxnSpPr>
            <p:cNvPr id="41" name="Straight Arrow Connector 40"/>
            <p:cNvCxnSpPr>
              <a:stCxn id="11" idx="3"/>
            </p:cNvCxnSpPr>
            <p:nvPr/>
          </p:nvCxnSpPr>
          <p:spPr>
            <a:xfrm flipV="1">
              <a:off x="4112425" y="1126331"/>
              <a:ext cx="1212723" cy="189749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1" idx="3"/>
            </p:cNvCxnSpPr>
            <p:nvPr/>
          </p:nvCxnSpPr>
          <p:spPr>
            <a:xfrm flipV="1">
              <a:off x="4112425" y="2184347"/>
              <a:ext cx="1212722" cy="83947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1" idx="3"/>
            </p:cNvCxnSpPr>
            <p:nvPr/>
          </p:nvCxnSpPr>
          <p:spPr>
            <a:xfrm>
              <a:off x="4112425" y="3023824"/>
              <a:ext cx="1212722" cy="16787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11" idx="3"/>
            </p:cNvCxnSpPr>
            <p:nvPr/>
          </p:nvCxnSpPr>
          <p:spPr>
            <a:xfrm>
              <a:off x="4112425" y="3023824"/>
              <a:ext cx="1212722" cy="10147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11" idx="3"/>
            </p:cNvCxnSpPr>
            <p:nvPr/>
          </p:nvCxnSpPr>
          <p:spPr>
            <a:xfrm>
              <a:off x="4112425" y="3023824"/>
              <a:ext cx="1212722" cy="30248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4" name="Straight Arrow Connector 53"/>
          <p:cNvCxnSpPr>
            <a:stCxn id="11" idx="3"/>
          </p:cNvCxnSpPr>
          <p:nvPr/>
        </p:nvCxnSpPr>
        <p:spPr>
          <a:xfrm flipV="1">
            <a:off x="4112425" y="2562159"/>
            <a:ext cx="3607045" cy="46166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681715" y="4723447"/>
            <a:ext cx="3095622" cy="1477328"/>
          </a:xfrm>
          <a:prstGeom prst="rect">
            <a:avLst/>
          </a:prstGeom>
          <a:noFill/>
        </p:spPr>
        <p:txBody>
          <a:bodyPr wrap="square" rtlCol="0">
            <a:spAutoFit/>
          </a:bodyPr>
          <a:lstStyle/>
          <a:p>
            <a:r>
              <a:rPr lang="en-US" dirty="0"/>
              <a:t>Understanding of the controls on the water budget of a watershed is inseparable from understanding of the thermal energy budget.</a:t>
            </a:r>
          </a:p>
        </p:txBody>
      </p:sp>
      <p:grpSp>
        <p:nvGrpSpPr>
          <p:cNvPr id="38" name="Group 37"/>
          <p:cNvGrpSpPr/>
          <p:nvPr/>
        </p:nvGrpSpPr>
        <p:grpSpPr>
          <a:xfrm>
            <a:off x="6073376" y="34182"/>
            <a:ext cx="2684859" cy="369332"/>
            <a:chOff x="6073376" y="34182"/>
            <a:chExt cx="2684859" cy="369332"/>
          </a:xfrm>
        </p:grpSpPr>
        <p:sp>
          <p:nvSpPr>
            <p:cNvPr id="39" name="TextBox 38"/>
            <p:cNvSpPr txBox="1"/>
            <p:nvPr/>
          </p:nvSpPr>
          <p:spPr>
            <a:xfrm>
              <a:off x="6073376" y="34182"/>
              <a:ext cx="1388271" cy="369332"/>
            </a:xfrm>
            <a:prstGeom prst="rect">
              <a:avLst/>
            </a:prstGeom>
            <a:noFill/>
          </p:spPr>
          <p:txBody>
            <a:bodyPr wrap="square" rtlCol="0">
              <a:spAutoFit/>
            </a:bodyPr>
            <a:lstStyle/>
            <a:p>
              <a:r>
                <a:rPr lang="en-US" dirty="0"/>
                <a:t>Energy</a:t>
              </a:r>
            </a:p>
          </p:txBody>
        </p:sp>
        <p:cxnSp>
          <p:nvCxnSpPr>
            <p:cNvPr id="40" name="Straight Arrow Connector 39"/>
            <p:cNvCxnSpPr/>
            <p:nvPr/>
          </p:nvCxnSpPr>
          <p:spPr>
            <a:xfrm>
              <a:off x="6876042" y="236861"/>
              <a:ext cx="1882193" cy="6414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Rectangle 42"/>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39</a:t>
            </a:r>
          </a:p>
        </p:txBody>
      </p:sp>
    </p:spTree>
    <p:extLst>
      <p:ext uri="{BB962C8B-B14F-4D97-AF65-F5344CB8AC3E}">
        <p14:creationId xmlns:p14="http://schemas.microsoft.com/office/powerpoint/2010/main" val="159801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500"/>
                                        <p:tgtEl>
                                          <p:spTgt spid="36"/>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500"/>
                                        <p:tgtEl>
                                          <p:spTgt spid="19"/>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fade">
                                      <p:cBhvr>
                                        <p:cTn id="78" dur="500"/>
                                        <p:tgtEl>
                                          <p:spTgt spid="37"/>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fade">
                                      <p:cBhvr>
                                        <p:cTn id="83" dur="500"/>
                                        <p:tgtEl>
                                          <p:spTgt spid="11"/>
                                        </p:tgtEl>
                                      </p:cBhvr>
                                    </p:animEffect>
                                  </p:childTnLst>
                                </p:cTn>
                              </p:par>
                              <p:par>
                                <p:cTn id="84" presetID="10" presetClass="entr" presetSubtype="0" fill="hold" nodeType="withEffect">
                                  <p:stCondLst>
                                    <p:cond delay="0"/>
                                  </p:stCondLst>
                                  <p:childTnLst>
                                    <p:set>
                                      <p:cBhvr>
                                        <p:cTn id="85" dur="1" fill="hold">
                                          <p:stCondLst>
                                            <p:cond delay="0"/>
                                          </p:stCondLst>
                                        </p:cTn>
                                        <p:tgtEl>
                                          <p:spTgt spid="57"/>
                                        </p:tgtEl>
                                        <p:attrNameLst>
                                          <p:attrName>style.visibility</p:attrName>
                                        </p:attrNameLst>
                                      </p:cBhvr>
                                      <p:to>
                                        <p:strVal val="visible"/>
                                      </p:to>
                                    </p:set>
                                    <p:animEffect transition="in" filter="fade">
                                      <p:cBhvr>
                                        <p:cTn id="86" dur="500"/>
                                        <p:tgtEl>
                                          <p:spTgt spid="5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fade">
                                      <p:cBhvr>
                                        <p:cTn id="91" dur="500"/>
                                        <p:tgtEl>
                                          <p:spTgt spid="54"/>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38"/>
                                        </p:tgtEl>
                                        <p:attrNameLst>
                                          <p:attrName>style.visibility</p:attrName>
                                        </p:attrNameLst>
                                      </p:cBhvr>
                                      <p:to>
                                        <p:strVal val="visible"/>
                                      </p:to>
                                    </p:set>
                                    <p:animEffect transition="in" filter="fade">
                                      <p:cBhvr>
                                        <p:cTn id="96" dur="500"/>
                                        <p:tgtEl>
                                          <p:spTgt spid="38"/>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58"/>
                                        </p:tgtEl>
                                        <p:attrNameLst>
                                          <p:attrName>style.visibility</p:attrName>
                                        </p:attrNameLst>
                                      </p:cBhvr>
                                      <p:to>
                                        <p:strVal val="visible"/>
                                      </p:to>
                                    </p:set>
                                    <p:animEffect transition="in" filter="fade">
                                      <p:cBhvr>
                                        <p:cTn id="10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18" grpId="0" animBg="1"/>
      <p:bldP spid="19" grpId="0" animBg="1"/>
      <p:bldP spid="20" grpId="0" animBg="1"/>
      <p:bldP spid="21" grpId="0" animBg="1"/>
      <p:bldP spid="23" grpId="0" animBg="1"/>
      <p:bldP spid="24" grpId="0" animBg="1"/>
      <p:bldP spid="25" grpId="0" animBg="1"/>
      <p:bldP spid="7" grpId="0" animBg="1"/>
      <p:bldP spid="26" grpId="0" animBg="1"/>
      <p:bldP spid="27" grpId="0" animBg="1"/>
      <p:bldP spid="29" grpId="0" animBg="1"/>
      <p:bldP spid="30" grpId="0" animBg="1"/>
      <p:bldP spid="31" grpId="0" animBg="1"/>
      <p:bldP spid="33" grpId="0" animBg="1"/>
      <p:bldP spid="34" grpId="0" animBg="1"/>
      <p:bldP spid="35" grpId="0" animBg="1"/>
      <p:bldP spid="36" grpId="0" animBg="1"/>
      <p:bldP spid="37" grpId="0" animBg="1"/>
      <p:bldP spid="11" grpId="0"/>
      <p:bldP spid="5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25"/>
            <a:ext cx="4446022" cy="1325563"/>
          </a:xfrm>
        </p:spPr>
        <p:txBody>
          <a:bodyPr/>
          <a:lstStyle/>
          <a:p>
            <a:r>
              <a:rPr lang="en-US" dirty="0"/>
              <a:t>The H</a:t>
            </a:r>
            <a:r>
              <a:rPr lang="en-US" baseline="-25000" dirty="0"/>
              <a:t>2</a:t>
            </a:r>
            <a:r>
              <a:rPr lang="en-US" dirty="0"/>
              <a:t>O molecule</a:t>
            </a:r>
          </a:p>
        </p:txBody>
      </p:sp>
      <p:grpSp>
        <p:nvGrpSpPr>
          <p:cNvPr id="20" name="Group 19"/>
          <p:cNvGrpSpPr/>
          <p:nvPr/>
        </p:nvGrpSpPr>
        <p:grpSpPr>
          <a:xfrm>
            <a:off x="6598035" y="825492"/>
            <a:ext cx="1104286" cy="1256984"/>
            <a:chOff x="6598035" y="825492"/>
            <a:chExt cx="1104286" cy="1256984"/>
          </a:xfrm>
        </p:grpSpPr>
        <p:sp>
          <p:nvSpPr>
            <p:cNvPr id="4" name="TextBox 3"/>
            <p:cNvSpPr txBox="1"/>
            <p:nvPr/>
          </p:nvSpPr>
          <p:spPr>
            <a:xfrm>
              <a:off x="6777536" y="954672"/>
              <a:ext cx="677917" cy="1107996"/>
            </a:xfrm>
            <a:prstGeom prst="rect">
              <a:avLst/>
            </a:prstGeom>
            <a:noFill/>
            <a:ln w="38100">
              <a:noFill/>
            </a:ln>
          </p:spPr>
          <p:txBody>
            <a:bodyPr wrap="square" rtlCol="0">
              <a:spAutoFit/>
            </a:bodyPr>
            <a:lstStyle/>
            <a:p>
              <a:r>
                <a:rPr lang="en-US" sz="6600" dirty="0"/>
                <a:t>O</a:t>
              </a:r>
            </a:p>
          </p:txBody>
        </p:sp>
        <p:grpSp>
          <p:nvGrpSpPr>
            <p:cNvPr id="8" name="Group 7"/>
            <p:cNvGrpSpPr/>
            <p:nvPr/>
          </p:nvGrpSpPr>
          <p:grpSpPr>
            <a:xfrm>
              <a:off x="6872132" y="825492"/>
              <a:ext cx="515009" cy="198483"/>
              <a:chOff x="3421117" y="2690644"/>
              <a:chExt cx="278525" cy="147149"/>
            </a:xfrm>
            <a:solidFill>
              <a:srgbClr val="FF0000"/>
            </a:solidFill>
          </p:grpSpPr>
          <p:sp>
            <p:nvSpPr>
              <p:cNvPr id="6" name="Oval 5"/>
              <p:cNvSpPr/>
              <p:nvPr/>
            </p:nvSpPr>
            <p:spPr>
              <a:xfrm>
                <a:off x="3421117" y="2695904"/>
                <a:ext cx="110359" cy="141889"/>
              </a:xfrm>
              <a:prstGeom prst="ellips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589283" y="2690644"/>
                <a:ext cx="110359" cy="141889"/>
              </a:xfrm>
              <a:prstGeom prst="ellips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rot="5400000">
              <a:off x="7349963" y="1394929"/>
              <a:ext cx="490569" cy="214147"/>
              <a:chOff x="3421117" y="2690644"/>
              <a:chExt cx="278525" cy="147149"/>
            </a:xfrm>
            <a:solidFill>
              <a:srgbClr val="FF0000"/>
            </a:solidFill>
          </p:grpSpPr>
          <p:sp>
            <p:nvSpPr>
              <p:cNvPr id="10" name="Oval 9"/>
              <p:cNvSpPr/>
              <p:nvPr/>
            </p:nvSpPr>
            <p:spPr>
              <a:xfrm>
                <a:off x="3421117" y="2695904"/>
                <a:ext cx="110359" cy="141889"/>
              </a:xfrm>
              <a:prstGeom prst="ellips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589283" y="2690644"/>
                <a:ext cx="110359" cy="141889"/>
              </a:xfrm>
              <a:prstGeom prst="ellips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p:cNvSpPr/>
            <p:nvPr/>
          </p:nvSpPr>
          <p:spPr>
            <a:xfrm rot="5400000">
              <a:off x="6917864" y="1902262"/>
              <a:ext cx="184240" cy="176187"/>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5400000">
              <a:off x="6588243" y="1299441"/>
              <a:ext cx="196287" cy="176703"/>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5235035" y="962248"/>
            <a:ext cx="873037" cy="1107996"/>
            <a:chOff x="5901701" y="962022"/>
            <a:chExt cx="873037" cy="1107996"/>
          </a:xfrm>
        </p:grpSpPr>
        <p:sp>
          <p:nvSpPr>
            <p:cNvPr id="16" name="TextBox 15"/>
            <p:cNvSpPr txBox="1"/>
            <p:nvPr/>
          </p:nvSpPr>
          <p:spPr>
            <a:xfrm>
              <a:off x="5901701" y="962022"/>
              <a:ext cx="677917" cy="1107996"/>
            </a:xfrm>
            <a:prstGeom prst="rect">
              <a:avLst/>
            </a:prstGeom>
            <a:noFill/>
          </p:spPr>
          <p:txBody>
            <a:bodyPr wrap="square" rtlCol="0">
              <a:spAutoFit/>
            </a:bodyPr>
            <a:lstStyle/>
            <a:p>
              <a:r>
                <a:rPr lang="en-US" sz="6600" dirty="0"/>
                <a:t>H</a:t>
              </a:r>
            </a:p>
          </p:txBody>
        </p:sp>
        <p:sp>
          <p:nvSpPr>
            <p:cNvPr id="17" name="Oval 16"/>
            <p:cNvSpPr/>
            <p:nvPr/>
          </p:nvSpPr>
          <p:spPr>
            <a:xfrm>
              <a:off x="6598035" y="1581939"/>
              <a:ext cx="176703" cy="194376"/>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6792050" y="2633799"/>
            <a:ext cx="677917" cy="1188810"/>
            <a:chOff x="6792050" y="1899012"/>
            <a:chExt cx="677917" cy="1188810"/>
          </a:xfrm>
        </p:grpSpPr>
        <p:sp>
          <p:nvSpPr>
            <p:cNvPr id="15" name="TextBox 14"/>
            <p:cNvSpPr txBox="1"/>
            <p:nvPr/>
          </p:nvSpPr>
          <p:spPr>
            <a:xfrm>
              <a:off x="6792050" y="1979826"/>
              <a:ext cx="677917" cy="1107996"/>
            </a:xfrm>
            <a:prstGeom prst="rect">
              <a:avLst/>
            </a:prstGeom>
            <a:noFill/>
          </p:spPr>
          <p:txBody>
            <a:bodyPr wrap="square" rtlCol="0">
              <a:spAutoFit/>
            </a:bodyPr>
            <a:lstStyle/>
            <a:p>
              <a:r>
                <a:rPr lang="en-US" sz="6600" dirty="0"/>
                <a:t>H</a:t>
              </a:r>
            </a:p>
          </p:txBody>
        </p:sp>
        <p:sp>
          <p:nvSpPr>
            <p:cNvPr id="18" name="Oval 17"/>
            <p:cNvSpPr/>
            <p:nvPr/>
          </p:nvSpPr>
          <p:spPr>
            <a:xfrm>
              <a:off x="7183120" y="1899012"/>
              <a:ext cx="176703" cy="194376"/>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918146" y="1552911"/>
            <a:ext cx="1744721" cy="1830874"/>
            <a:chOff x="872753" y="1725126"/>
            <a:chExt cx="1744721" cy="1830874"/>
          </a:xfrm>
        </p:grpSpPr>
        <p:sp>
          <p:nvSpPr>
            <p:cNvPr id="19" name="Rectangle 18"/>
            <p:cNvSpPr/>
            <p:nvPr/>
          </p:nvSpPr>
          <p:spPr>
            <a:xfrm>
              <a:off x="1030514" y="1860726"/>
              <a:ext cx="1509486" cy="169527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1030514" y="2235200"/>
              <a:ext cx="150948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446298" y="2335480"/>
              <a:ext cx="677917" cy="1107996"/>
            </a:xfrm>
            <a:prstGeom prst="rect">
              <a:avLst/>
            </a:prstGeom>
            <a:noFill/>
            <a:ln w="38100">
              <a:noFill/>
            </a:ln>
          </p:spPr>
          <p:txBody>
            <a:bodyPr wrap="square" rtlCol="0">
              <a:spAutoFit/>
            </a:bodyPr>
            <a:lstStyle/>
            <a:p>
              <a:pPr algn="ctr"/>
              <a:r>
                <a:rPr lang="en-US" sz="6600" dirty="0"/>
                <a:t>O</a:t>
              </a:r>
            </a:p>
          </p:txBody>
        </p:sp>
        <p:sp>
          <p:nvSpPr>
            <p:cNvPr id="26" name="TextBox 25"/>
            <p:cNvSpPr txBox="1"/>
            <p:nvPr/>
          </p:nvSpPr>
          <p:spPr>
            <a:xfrm>
              <a:off x="872753" y="1725126"/>
              <a:ext cx="677917" cy="646331"/>
            </a:xfrm>
            <a:prstGeom prst="rect">
              <a:avLst/>
            </a:prstGeom>
            <a:noFill/>
            <a:ln w="38100">
              <a:noFill/>
            </a:ln>
          </p:spPr>
          <p:txBody>
            <a:bodyPr wrap="square" rtlCol="0">
              <a:spAutoFit/>
            </a:bodyPr>
            <a:lstStyle/>
            <a:p>
              <a:pPr algn="ctr"/>
              <a:r>
                <a:rPr lang="en-US" sz="3600" dirty="0"/>
                <a:t>8</a:t>
              </a:r>
            </a:p>
          </p:txBody>
        </p:sp>
        <p:sp>
          <p:nvSpPr>
            <p:cNvPr id="27" name="TextBox 26"/>
            <p:cNvSpPr txBox="1"/>
            <p:nvPr/>
          </p:nvSpPr>
          <p:spPr>
            <a:xfrm>
              <a:off x="1939557" y="1732385"/>
              <a:ext cx="677917" cy="646331"/>
            </a:xfrm>
            <a:prstGeom prst="rect">
              <a:avLst/>
            </a:prstGeom>
            <a:noFill/>
            <a:ln w="38100">
              <a:noFill/>
            </a:ln>
          </p:spPr>
          <p:txBody>
            <a:bodyPr wrap="square" rtlCol="0">
              <a:spAutoFit/>
            </a:bodyPr>
            <a:lstStyle/>
            <a:p>
              <a:pPr algn="ctr"/>
              <a:r>
                <a:rPr lang="en-US" sz="3600" dirty="0"/>
                <a:t>16</a:t>
              </a:r>
            </a:p>
          </p:txBody>
        </p:sp>
      </p:grpSp>
      <p:grpSp>
        <p:nvGrpSpPr>
          <p:cNvPr id="5" name="Group 4"/>
          <p:cNvGrpSpPr/>
          <p:nvPr/>
        </p:nvGrpSpPr>
        <p:grpSpPr>
          <a:xfrm>
            <a:off x="3001177" y="1560170"/>
            <a:ext cx="1744721" cy="1830874"/>
            <a:chOff x="3001483" y="1717867"/>
            <a:chExt cx="1744721" cy="1830874"/>
          </a:xfrm>
        </p:grpSpPr>
        <p:sp>
          <p:nvSpPr>
            <p:cNvPr id="28" name="Rectangle 27"/>
            <p:cNvSpPr/>
            <p:nvPr/>
          </p:nvSpPr>
          <p:spPr>
            <a:xfrm>
              <a:off x="3159244" y="1853467"/>
              <a:ext cx="1509486" cy="169527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3159244" y="2227941"/>
              <a:ext cx="150948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575028" y="2328221"/>
              <a:ext cx="677917" cy="1107996"/>
            </a:xfrm>
            <a:prstGeom prst="rect">
              <a:avLst/>
            </a:prstGeom>
            <a:noFill/>
            <a:ln w="38100">
              <a:noFill/>
            </a:ln>
          </p:spPr>
          <p:txBody>
            <a:bodyPr wrap="square" rtlCol="0">
              <a:spAutoFit/>
            </a:bodyPr>
            <a:lstStyle/>
            <a:p>
              <a:pPr algn="ctr"/>
              <a:r>
                <a:rPr lang="en-US" sz="6600" dirty="0"/>
                <a:t>H</a:t>
              </a:r>
            </a:p>
          </p:txBody>
        </p:sp>
        <p:sp>
          <p:nvSpPr>
            <p:cNvPr id="31" name="TextBox 30"/>
            <p:cNvSpPr txBox="1"/>
            <p:nvPr/>
          </p:nvSpPr>
          <p:spPr>
            <a:xfrm>
              <a:off x="3001483" y="1717867"/>
              <a:ext cx="677917" cy="646331"/>
            </a:xfrm>
            <a:prstGeom prst="rect">
              <a:avLst/>
            </a:prstGeom>
            <a:noFill/>
            <a:ln w="38100">
              <a:noFill/>
            </a:ln>
          </p:spPr>
          <p:txBody>
            <a:bodyPr wrap="square" rtlCol="0">
              <a:spAutoFit/>
            </a:bodyPr>
            <a:lstStyle/>
            <a:p>
              <a:pPr algn="ctr"/>
              <a:r>
                <a:rPr lang="en-US" sz="3600" dirty="0"/>
                <a:t>1</a:t>
              </a:r>
            </a:p>
          </p:txBody>
        </p:sp>
        <p:sp>
          <p:nvSpPr>
            <p:cNvPr id="32" name="TextBox 31"/>
            <p:cNvSpPr txBox="1"/>
            <p:nvPr/>
          </p:nvSpPr>
          <p:spPr>
            <a:xfrm>
              <a:off x="4068287" y="1725126"/>
              <a:ext cx="677917" cy="646331"/>
            </a:xfrm>
            <a:prstGeom prst="rect">
              <a:avLst/>
            </a:prstGeom>
            <a:noFill/>
            <a:ln w="38100">
              <a:noFill/>
            </a:ln>
          </p:spPr>
          <p:txBody>
            <a:bodyPr wrap="square" rtlCol="0">
              <a:spAutoFit/>
            </a:bodyPr>
            <a:lstStyle/>
            <a:p>
              <a:pPr algn="ctr"/>
              <a:r>
                <a:rPr lang="en-US" sz="3600" dirty="0"/>
                <a:t>1</a:t>
              </a:r>
            </a:p>
          </p:txBody>
        </p:sp>
      </p:grpSp>
      <p:grpSp>
        <p:nvGrpSpPr>
          <p:cNvPr id="24" name="Group 23"/>
          <p:cNvGrpSpPr/>
          <p:nvPr/>
        </p:nvGrpSpPr>
        <p:grpSpPr>
          <a:xfrm>
            <a:off x="7656481" y="3727331"/>
            <a:ext cx="2458940" cy="2700770"/>
            <a:chOff x="8913783" y="609871"/>
            <a:chExt cx="2458940" cy="2700770"/>
          </a:xfrm>
        </p:grpSpPr>
        <p:sp>
          <p:nvSpPr>
            <p:cNvPr id="35" name="TextBox 34"/>
            <p:cNvSpPr txBox="1"/>
            <p:nvPr/>
          </p:nvSpPr>
          <p:spPr>
            <a:xfrm>
              <a:off x="10344615" y="777235"/>
              <a:ext cx="677917" cy="1107996"/>
            </a:xfrm>
            <a:prstGeom prst="rect">
              <a:avLst/>
            </a:prstGeom>
            <a:noFill/>
            <a:ln w="38100">
              <a:noFill/>
            </a:ln>
          </p:spPr>
          <p:txBody>
            <a:bodyPr wrap="square" rtlCol="0">
              <a:spAutoFit/>
            </a:bodyPr>
            <a:lstStyle/>
            <a:p>
              <a:pPr algn="ctr"/>
              <a:r>
                <a:rPr lang="en-US" sz="6600" dirty="0"/>
                <a:t>O</a:t>
              </a:r>
            </a:p>
          </p:txBody>
        </p:sp>
        <p:sp>
          <p:nvSpPr>
            <p:cNvPr id="36" name="TextBox 35"/>
            <p:cNvSpPr txBox="1"/>
            <p:nvPr/>
          </p:nvSpPr>
          <p:spPr>
            <a:xfrm>
              <a:off x="10694806" y="2202645"/>
              <a:ext cx="677917" cy="1107996"/>
            </a:xfrm>
            <a:prstGeom prst="rect">
              <a:avLst/>
            </a:prstGeom>
            <a:noFill/>
          </p:spPr>
          <p:txBody>
            <a:bodyPr wrap="square" rtlCol="0">
              <a:spAutoFit/>
            </a:bodyPr>
            <a:lstStyle/>
            <a:p>
              <a:pPr algn="ctr"/>
              <a:r>
                <a:rPr lang="en-US" sz="6600" dirty="0"/>
                <a:t>H</a:t>
              </a:r>
            </a:p>
          </p:txBody>
        </p:sp>
        <p:sp>
          <p:nvSpPr>
            <p:cNvPr id="37" name="TextBox 36"/>
            <p:cNvSpPr txBox="1"/>
            <p:nvPr/>
          </p:nvSpPr>
          <p:spPr>
            <a:xfrm>
              <a:off x="8913783" y="609871"/>
              <a:ext cx="677917" cy="1107996"/>
            </a:xfrm>
            <a:prstGeom prst="rect">
              <a:avLst/>
            </a:prstGeom>
            <a:noFill/>
          </p:spPr>
          <p:txBody>
            <a:bodyPr wrap="square" rtlCol="0">
              <a:spAutoFit/>
            </a:bodyPr>
            <a:lstStyle/>
            <a:p>
              <a:pPr algn="ctr"/>
              <a:r>
                <a:rPr lang="en-US" sz="6600" dirty="0"/>
                <a:t>H</a:t>
              </a:r>
            </a:p>
          </p:txBody>
        </p:sp>
        <p:cxnSp>
          <p:nvCxnSpPr>
            <p:cNvPr id="39" name="Straight Connector 38"/>
            <p:cNvCxnSpPr>
              <a:stCxn id="35" idx="1"/>
            </p:cNvCxnSpPr>
            <p:nvPr/>
          </p:nvCxnSpPr>
          <p:spPr>
            <a:xfrm flipH="1" flipV="1">
              <a:off x="9532257" y="1162123"/>
              <a:ext cx="812358" cy="1691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10776906" y="1681720"/>
              <a:ext cx="239213" cy="75216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Arc 52"/>
            <p:cNvSpPr/>
            <p:nvPr/>
          </p:nvSpPr>
          <p:spPr>
            <a:xfrm rot="11001205">
              <a:off x="10099189" y="955818"/>
              <a:ext cx="1176108" cy="1009439"/>
            </a:xfrm>
            <a:prstGeom prst="arc">
              <a:avLst>
                <a:gd name="adj1" fmla="val 16200000"/>
                <a:gd name="adj2" fmla="val 21548396"/>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TextBox 53"/>
            <p:cNvSpPr txBox="1"/>
            <p:nvPr/>
          </p:nvSpPr>
          <p:spPr>
            <a:xfrm>
              <a:off x="8913783" y="1738609"/>
              <a:ext cx="1324985" cy="1200329"/>
            </a:xfrm>
            <a:prstGeom prst="rect">
              <a:avLst/>
            </a:prstGeom>
            <a:noFill/>
            <a:ln w="38100">
              <a:noFill/>
            </a:ln>
          </p:spPr>
          <p:txBody>
            <a:bodyPr wrap="square" rtlCol="0">
              <a:spAutoFit/>
            </a:bodyPr>
            <a:lstStyle/>
            <a:p>
              <a:pPr algn="ctr"/>
              <a:r>
                <a:rPr lang="en-US" sz="3600" dirty="0"/>
                <a:t>104.5 </a:t>
              </a:r>
              <a:r>
                <a:rPr lang="en-US" sz="3600" dirty="0" err="1"/>
                <a:t>deg</a:t>
              </a:r>
              <a:endParaRPr lang="en-US" sz="3600" dirty="0"/>
            </a:p>
          </p:txBody>
        </p:sp>
      </p:grpSp>
      <p:grpSp>
        <p:nvGrpSpPr>
          <p:cNvPr id="41" name="Group 40"/>
          <p:cNvGrpSpPr/>
          <p:nvPr/>
        </p:nvGrpSpPr>
        <p:grpSpPr>
          <a:xfrm>
            <a:off x="7183081" y="3480120"/>
            <a:ext cx="3076802" cy="3501979"/>
            <a:chOff x="8440383" y="362660"/>
            <a:chExt cx="3076802" cy="3501979"/>
          </a:xfrm>
        </p:grpSpPr>
        <p:sp>
          <p:nvSpPr>
            <p:cNvPr id="55" name="TextBox 54"/>
            <p:cNvSpPr txBox="1"/>
            <p:nvPr/>
          </p:nvSpPr>
          <p:spPr>
            <a:xfrm>
              <a:off x="8440383" y="587693"/>
              <a:ext cx="677917" cy="1107996"/>
            </a:xfrm>
            <a:prstGeom prst="rect">
              <a:avLst/>
            </a:prstGeom>
            <a:noFill/>
          </p:spPr>
          <p:txBody>
            <a:bodyPr wrap="square" rtlCol="0">
              <a:spAutoFit/>
            </a:bodyPr>
            <a:lstStyle/>
            <a:p>
              <a:r>
                <a:rPr lang="en-US" sz="6600" dirty="0"/>
                <a:t>+</a:t>
              </a:r>
            </a:p>
          </p:txBody>
        </p:sp>
        <p:sp>
          <p:nvSpPr>
            <p:cNvPr id="56" name="TextBox 55"/>
            <p:cNvSpPr txBox="1"/>
            <p:nvPr/>
          </p:nvSpPr>
          <p:spPr>
            <a:xfrm>
              <a:off x="10774524" y="2756643"/>
              <a:ext cx="677917" cy="1107996"/>
            </a:xfrm>
            <a:prstGeom prst="rect">
              <a:avLst/>
            </a:prstGeom>
            <a:noFill/>
          </p:spPr>
          <p:txBody>
            <a:bodyPr wrap="square" rtlCol="0">
              <a:spAutoFit/>
            </a:bodyPr>
            <a:lstStyle/>
            <a:p>
              <a:r>
                <a:rPr lang="en-US" sz="6600" dirty="0"/>
                <a:t>+</a:t>
              </a:r>
            </a:p>
          </p:txBody>
        </p:sp>
        <p:sp>
          <p:nvSpPr>
            <p:cNvPr id="57" name="TextBox 56"/>
            <p:cNvSpPr txBox="1"/>
            <p:nvPr/>
          </p:nvSpPr>
          <p:spPr>
            <a:xfrm>
              <a:off x="10839268" y="362660"/>
              <a:ext cx="677917" cy="1107996"/>
            </a:xfrm>
            <a:prstGeom prst="rect">
              <a:avLst/>
            </a:prstGeom>
            <a:noFill/>
          </p:spPr>
          <p:txBody>
            <a:bodyPr wrap="square" rtlCol="0">
              <a:spAutoFit/>
            </a:bodyPr>
            <a:lstStyle/>
            <a:p>
              <a:r>
                <a:rPr lang="en-US" sz="6600" dirty="0"/>
                <a:t>-</a:t>
              </a:r>
            </a:p>
          </p:txBody>
        </p:sp>
      </p:grpSp>
      <p:grpSp>
        <p:nvGrpSpPr>
          <p:cNvPr id="12" name="Group 11"/>
          <p:cNvGrpSpPr/>
          <p:nvPr/>
        </p:nvGrpSpPr>
        <p:grpSpPr>
          <a:xfrm>
            <a:off x="11575" y="3472320"/>
            <a:ext cx="5007429" cy="1397209"/>
            <a:chOff x="0" y="3599645"/>
            <a:chExt cx="5007429" cy="1397209"/>
          </a:xfrm>
        </p:grpSpPr>
        <p:sp>
          <p:nvSpPr>
            <p:cNvPr id="33" name="TextBox 32"/>
            <p:cNvSpPr txBox="1"/>
            <p:nvPr/>
          </p:nvSpPr>
          <p:spPr>
            <a:xfrm>
              <a:off x="3289728" y="4073524"/>
              <a:ext cx="1626463" cy="923330"/>
            </a:xfrm>
            <a:prstGeom prst="rect">
              <a:avLst/>
            </a:prstGeom>
            <a:noFill/>
            <a:ln w="38100">
              <a:noFill/>
            </a:ln>
          </p:spPr>
          <p:txBody>
            <a:bodyPr wrap="square" rtlCol="0">
              <a:spAutoFit/>
            </a:bodyPr>
            <a:lstStyle/>
            <a:p>
              <a:pPr algn="ctr"/>
              <a:r>
                <a:rPr lang="en-US" sz="5400" dirty="0"/>
                <a:t>1s</a:t>
              </a:r>
              <a:r>
                <a:rPr lang="en-US" sz="5400" baseline="30000" dirty="0"/>
                <a:t>1</a:t>
              </a:r>
            </a:p>
          </p:txBody>
        </p:sp>
        <p:sp>
          <p:nvSpPr>
            <p:cNvPr id="34" name="TextBox 33"/>
            <p:cNvSpPr txBox="1"/>
            <p:nvPr/>
          </p:nvSpPr>
          <p:spPr>
            <a:xfrm>
              <a:off x="0" y="4073524"/>
              <a:ext cx="3436883" cy="923330"/>
            </a:xfrm>
            <a:prstGeom prst="rect">
              <a:avLst/>
            </a:prstGeom>
            <a:noFill/>
            <a:ln w="38100">
              <a:noFill/>
            </a:ln>
          </p:spPr>
          <p:txBody>
            <a:bodyPr wrap="square" rtlCol="0">
              <a:spAutoFit/>
            </a:bodyPr>
            <a:lstStyle/>
            <a:p>
              <a:pPr algn="ctr"/>
              <a:r>
                <a:rPr lang="en-US" sz="5400" dirty="0"/>
                <a:t>1s</a:t>
              </a:r>
              <a:r>
                <a:rPr lang="en-US" sz="5400" baseline="30000" dirty="0"/>
                <a:t>2</a:t>
              </a:r>
              <a:r>
                <a:rPr lang="en-US" sz="5400" dirty="0"/>
                <a:t>2s</a:t>
              </a:r>
              <a:r>
                <a:rPr lang="en-US" sz="5400" baseline="30000" dirty="0"/>
                <a:t>2</a:t>
              </a:r>
              <a:r>
                <a:rPr lang="en-US" sz="5400" dirty="0"/>
                <a:t>2p</a:t>
              </a:r>
              <a:r>
                <a:rPr lang="en-US" sz="5400" baseline="30000" dirty="0"/>
                <a:t>4</a:t>
              </a:r>
            </a:p>
          </p:txBody>
        </p:sp>
        <p:sp>
          <p:nvSpPr>
            <p:cNvPr id="59" name="TextBox 58"/>
            <p:cNvSpPr txBox="1"/>
            <p:nvPr/>
          </p:nvSpPr>
          <p:spPr>
            <a:xfrm>
              <a:off x="522508" y="3599645"/>
              <a:ext cx="4484921" cy="646331"/>
            </a:xfrm>
            <a:prstGeom prst="rect">
              <a:avLst/>
            </a:prstGeom>
            <a:noFill/>
            <a:ln w="38100">
              <a:noFill/>
            </a:ln>
          </p:spPr>
          <p:txBody>
            <a:bodyPr wrap="square" rtlCol="0">
              <a:spAutoFit/>
            </a:bodyPr>
            <a:lstStyle/>
            <a:p>
              <a:pPr algn="ctr"/>
              <a:r>
                <a:rPr lang="en-US" sz="3600" dirty="0"/>
                <a:t>Electron configuration</a:t>
              </a:r>
            </a:p>
          </p:txBody>
        </p:sp>
      </p:grpSp>
      <p:grpSp>
        <p:nvGrpSpPr>
          <p:cNvPr id="38" name="Group 37"/>
          <p:cNvGrpSpPr/>
          <p:nvPr/>
        </p:nvGrpSpPr>
        <p:grpSpPr>
          <a:xfrm>
            <a:off x="-549955" y="4750080"/>
            <a:ext cx="6976130" cy="2054781"/>
            <a:chOff x="-201392" y="5146230"/>
            <a:chExt cx="6562336" cy="2054781"/>
          </a:xfrm>
        </p:grpSpPr>
        <p:sp>
          <p:nvSpPr>
            <p:cNvPr id="58" name="TextBox 57"/>
            <p:cNvSpPr txBox="1"/>
            <p:nvPr/>
          </p:nvSpPr>
          <p:spPr>
            <a:xfrm>
              <a:off x="-201392" y="5146230"/>
              <a:ext cx="6562336" cy="1200329"/>
            </a:xfrm>
            <a:prstGeom prst="rect">
              <a:avLst/>
            </a:prstGeom>
            <a:noFill/>
            <a:ln w="38100">
              <a:noFill/>
            </a:ln>
          </p:spPr>
          <p:txBody>
            <a:bodyPr wrap="square" rtlCol="0">
              <a:spAutoFit/>
            </a:bodyPr>
            <a:lstStyle/>
            <a:p>
              <a:pPr algn="ctr"/>
              <a:r>
                <a:rPr lang="en-US" sz="3600" dirty="0"/>
                <a:t>Electronegativity</a:t>
              </a:r>
              <a:br>
                <a:rPr lang="en-US" sz="3600" dirty="0"/>
              </a:br>
              <a:r>
                <a:rPr lang="en-US" sz="3600" dirty="0"/>
                <a:t>(</a:t>
              </a:r>
              <a:r>
                <a:rPr lang="en-US" sz="2800" dirty="0"/>
                <a:t>Pauling scale 0.7 to 4</a:t>
              </a:r>
              <a:r>
                <a:rPr lang="en-US" sz="3600" dirty="0"/>
                <a:t>)</a:t>
              </a:r>
            </a:p>
          </p:txBody>
        </p:sp>
        <p:sp>
          <p:nvSpPr>
            <p:cNvPr id="60" name="TextBox 59"/>
            <p:cNvSpPr txBox="1"/>
            <p:nvPr/>
          </p:nvSpPr>
          <p:spPr>
            <a:xfrm>
              <a:off x="553182" y="6089354"/>
              <a:ext cx="2550079" cy="1107996"/>
            </a:xfrm>
            <a:prstGeom prst="rect">
              <a:avLst/>
            </a:prstGeom>
            <a:noFill/>
            <a:ln w="38100">
              <a:noFill/>
            </a:ln>
          </p:spPr>
          <p:txBody>
            <a:bodyPr wrap="square" rtlCol="0">
              <a:spAutoFit/>
            </a:bodyPr>
            <a:lstStyle/>
            <a:p>
              <a:pPr algn="ctr"/>
              <a:r>
                <a:rPr lang="en-US" sz="6600" dirty="0"/>
                <a:t>3.44</a:t>
              </a:r>
              <a:endParaRPr lang="en-US" sz="6600" baseline="30000" dirty="0"/>
            </a:p>
          </p:txBody>
        </p:sp>
        <p:sp>
          <p:nvSpPr>
            <p:cNvPr id="61" name="TextBox 60"/>
            <p:cNvSpPr txBox="1"/>
            <p:nvPr/>
          </p:nvSpPr>
          <p:spPr>
            <a:xfrm>
              <a:off x="2878476" y="6093015"/>
              <a:ext cx="2550079" cy="1107996"/>
            </a:xfrm>
            <a:prstGeom prst="rect">
              <a:avLst/>
            </a:prstGeom>
            <a:noFill/>
            <a:ln w="38100">
              <a:noFill/>
            </a:ln>
          </p:spPr>
          <p:txBody>
            <a:bodyPr wrap="square" rtlCol="0">
              <a:spAutoFit/>
            </a:bodyPr>
            <a:lstStyle/>
            <a:p>
              <a:pPr algn="ctr"/>
              <a:r>
                <a:rPr lang="en-US" sz="6600" dirty="0"/>
                <a:t>2.20</a:t>
              </a:r>
              <a:endParaRPr lang="en-US" sz="6600" baseline="30000" dirty="0"/>
            </a:p>
          </p:txBody>
        </p:sp>
      </p:grpSp>
      <p:grpSp>
        <p:nvGrpSpPr>
          <p:cNvPr id="45" name="Group 44"/>
          <p:cNvGrpSpPr/>
          <p:nvPr/>
        </p:nvGrpSpPr>
        <p:grpSpPr>
          <a:xfrm>
            <a:off x="8002592" y="645942"/>
            <a:ext cx="3076802" cy="3501979"/>
            <a:chOff x="8002592" y="645942"/>
            <a:chExt cx="3076802" cy="3501979"/>
          </a:xfrm>
        </p:grpSpPr>
        <p:grpSp>
          <p:nvGrpSpPr>
            <p:cNvPr id="67" name="Group 66"/>
            <p:cNvGrpSpPr/>
            <p:nvPr/>
          </p:nvGrpSpPr>
          <p:grpSpPr>
            <a:xfrm rot="744883">
              <a:off x="8451364" y="1000700"/>
              <a:ext cx="2458940" cy="2700770"/>
              <a:chOff x="8913783" y="609871"/>
              <a:chExt cx="2458940" cy="2700770"/>
            </a:xfrm>
          </p:grpSpPr>
          <p:sp>
            <p:nvSpPr>
              <p:cNvPr id="68" name="TextBox 67"/>
              <p:cNvSpPr txBox="1"/>
              <p:nvPr/>
            </p:nvSpPr>
            <p:spPr>
              <a:xfrm>
                <a:off x="10344615" y="777235"/>
                <a:ext cx="677917" cy="1107996"/>
              </a:xfrm>
              <a:prstGeom prst="rect">
                <a:avLst/>
              </a:prstGeom>
              <a:noFill/>
              <a:ln w="38100">
                <a:noFill/>
              </a:ln>
            </p:spPr>
            <p:txBody>
              <a:bodyPr wrap="square" rtlCol="0">
                <a:spAutoFit/>
              </a:bodyPr>
              <a:lstStyle/>
              <a:p>
                <a:pPr algn="ctr"/>
                <a:r>
                  <a:rPr lang="en-US" sz="6600" dirty="0"/>
                  <a:t>O</a:t>
                </a:r>
              </a:p>
            </p:txBody>
          </p:sp>
          <p:sp>
            <p:nvSpPr>
              <p:cNvPr id="69" name="TextBox 68"/>
              <p:cNvSpPr txBox="1"/>
              <p:nvPr/>
            </p:nvSpPr>
            <p:spPr>
              <a:xfrm>
                <a:off x="10694806" y="2202645"/>
                <a:ext cx="677917" cy="1107996"/>
              </a:xfrm>
              <a:prstGeom prst="rect">
                <a:avLst/>
              </a:prstGeom>
              <a:noFill/>
            </p:spPr>
            <p:txBody>
              <a:bodyPr wrap="square" rtlCol="0">
                <a:spAutoFit/>
              </a:bodyPr>
              <a:lstStyle/>
              <a:p>
                <a:pPr algn="ctr"/>
                <a:r>
                  <a:rPr lang="en-US" sz="6600" dirty="0"/>
                  <a:t>H</a:t>
                </a:r>
              </a:p>
            </p:txBody>
          </p:sp>
          <p:sp>
            <p:nvSpPr>
              <p:cNvPr id="70" name="TextBox 69"/>
              <p:cNvSpPr txBox="1"/>
              <p:nvPr/>
            </p:nvSpPr>
            <p:spPr>
              <a:xfrm>
                <a:off x="8913783" y="609871"/>
                <a:ext cx="677917" cy="1107996"/>
              </a:xfrm>
              <a:prstGeom prst="rect">
                <a:avLst/>
              </a:prstGeom>
              <a:noFill/>
            </p:spPr>
            <p:txBody>
              <a:bodyPr wrap="square" rtlCol="0">
                <a:spAutoFit/>
              </a:bodyPr>
              <a:lstStyle/>
              <a:p>
                <a:pPr algn="ctr"/>
                <a:r>
                  <a:rPr lang="en-US" sz="6600" dirty="0"/>
                  <a:t>H</a:t>
                </a:r>
              </a:p>
            </p:txBody>
          </p:sp>
          <p:cxnSp>
            <p:nvCxnSpPr>
              <p:cNvPr id="71" name="Straight Connector 70"/>
              <p:cNvCxnSpPr>
                <a:stCxn id="68" idx="1"/>
              </p:cNvCxnSpPr>
              <p:nvPr/>
            </p:nvCxnSpPr>
            <p:spPr>
              <a:xfrm flipH="1" flipV="1">
                <a:off x="9532257" y="1162123"/>
                <a:ext cx="812358" cy="1691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flipV="1">
                <a:off x="10776906" y="1681720"/>
                <a:ext cx="239213" cy="75216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rot="736278">
              <a:off x="8002592" y="645942"/>
              <a:ext cx="3076802" cy="3501979"/>
              <a:chOff x="8440383" y="362660"/>
              <a:chExt cx="3076802" cy="3501979"/>
            </a:xfrm>
          </p:grpSpPr>
          <p:sp>
            <p:nvSpPr>
              <p:cNvPr id="84" name="TextBox 83"/>
              <p:cNvSpPr txBox="1"/>
              <p:nvPr/>
            </p:nvSpPr>
            <p:spPr>
              <a:xfrm>
                <a:off x="8440383" y="587693"/>
                <a:ext cx="677917" cy="1107996"/>
              </a:xfrm>
              <a:prstGeom prst="rect">
                <a:avLst/>
              </a:prstGeom>
              <a:noFill/>
            </p:spPr>
            <p:txBody>
              <a:bodyPr wrap="square" rtlCol="0">
                <a:spAutoFit/>
              </a:bodyPr>
              <a:lstStyle/>
              <a:p>
                <a:r>
                  <a:rPr lang="en-US" sz="6600" dirty="0"/>
                  <a:t>+</a:t>
                </a:r>
              </a:p>
            </p:txBody>
          </p:sp>
          <p:sp>
            <p:nvSpPr>
              <p:cNvPr id="85" name="TextBox 84"/>
              <p:cNvSpPr txBox="1"/>
              <p:nvPr/>
            </p:nvSpPr>
            <p:spPr>
              <a:xfrm>
                <a:off x="10774524" y="2756643"/>
                <a:ext cx="677917" cy="1107996"/>
              </a:xfrm>
              <a:prstGeom prst="rect">
                <a:avLst/>
              </a:prstGeom>
              <a:noFill/>
            </p:spPr>
            <p:txBody>
              <a:bodyPr wrap="square" rtlCol="0">
                <a:spAutoFit/>
              </a:bodyPr>
              <a:lstStyle/>
              <a:p>
                <a:r>
                  <a:rPr lang="en-US" sz="6600" dirty="0"/>
                  <a:t>+</a:t>
                </a:r>
              </a:p>
            </p:txBody>
          </p:sp>
          <p:sp>
            <p:nvSpPr>
              <p:cNvPr id="86" name="TextBox 85"/>
              <p:cNvSpPr txBox="1"/>
              <p:nvPr/>
            </p:nvSpPr>
            <p:spPr>
              <a:xfrm>
                <a:off x="10839268" y="362660"/>
                <a:ext cx="677917" cy="1107996"/>
              </a:xfrm>
              <a:prstGeom prst="rect">
                <a:avLst/>
              </a:prstGeom>
              <a:noFill/>
            </p:spPr>
            <p:txBody>
              <a:bodyPr wrap="square" rtlCol="0">
                <a:spAutoFit/>
              </a:bodyPr>
              <a:lstStyle/>
              <a:p>
                <a:r>
                  <a:rPr lang="en-US" sz="6600" dirty="0"/>
                  <a:t>-</a:t>
                </a:r>
              </a:p>
            </p:txBody>
          </p:sp>
        </p:grpSp>
      </p:grpSp>
      <p:grpSp>
        <p:nvGrpSpPr>
          <p:cNvPr id="46" name="Group 45"/>
          <p:cNvGrpSpPr/>
          <p:nvPr/>
        </p:nvGrpSpPr>
        <p:grpSpPr>
          <a:xfrm>
            <a:off x="8807798" y="2706382"/>
            <a:ext cx="3047387" cy="3034967"/>
            <a:chOff x="8807798" y="2706382"/>
            <a:chExt cx="3047387" cy="3034967"/>
          </a:xfrm>
        </p:grpSpPr>
        <p:sp>
          <p:nvSpPr>
            <p:cNvPr id="43" name="Oval 42"/>
            <p:cNvSpPr/>
            <p:nvPr/>
          </p:nvSpPr>
          <p:spPr>
            <a:xfrm>
              <a:off x="8807798" y="2706382"/>
              <a:ext cx="2266889" cy="23170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10195781" y="4288373"/>
              <a:ext cx="1659404" cy="1452976"/>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Hydrogen Bond</a:t>
              </a:r>
            </a:p>
          </p:txBody>
        </p:sp>
      </p:grpSp>
      <p:sp>
        <p:nvSpPr>
          <p:cNvPr id="65" name="Rectangle 64"/>
          <p:cNvSpPr/>
          <p:nvPr/>
        </p:nvSpPr>
        <p:spPr>
          <a:xfrm>
            <a:off x="138896" y="162046"/>
            <a:ext cx="532436" cy="4977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40</a:t>
            </a:r>
          </a:p>
        </p:txBody>
      </p:sp>
    </p:spTree>
    <p:extLst>
      <p:ext uri="{BB962C8B-B14F-4D97-AF65-F5344CB8AC3E}">
        <p14:creationId xmlns:p14="http://schemas.microsoft.com/office/powerpoint/2010/main" val="360571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4.375E-6 -1.85185E-6 L 0.00442 -0.10787 " pathEditMode="relative" rAng="0" ptsTypes="AA">
                                      <p:cBhvr>
                                        <p:cTn id="28" dur="2000" fill="hold"/>
                                        <p:tgtEl>
                                          <p:spTgt spid="23"/>
                                        </p:tgtEl>
                                        <p:attrNameLst>
                                          <p:attrName>ppt_x</p:attrName>
                                          <p:attrName>ppt_y</p:attrName>
                                        </p:attrNameLst>
                                      </p:cBhvr>
                                      <p:rCtr x="221" y="-5394"/>
                                    </p:animMotion>
                                  </p:childTnLst>
                                </p:cTn>
                              </p:par>
                              <p:par>
                                <p:cTn id="29" presetID="42" presetClass="path" presetSubtype="0" accel="50000" decel="50000" fill="hold" nodeType="withEffect">
                                  <p:stCondLst>
                                    <p:cond delay="0"/>
                                  </p:stCondLst>
                                  <p:childTnLst>
                                    <p:animMotion origin="layout" path="M -4.375E-6 -4.81481E-6 L 0.05456 -0.00439 " pathEditMode="relative" rAng="0" ptsTypes="AA">
                                      <p:cBhvr>
                                        <p:cTn id="30" dur="2000" fill="hold"/>
                                        <p:tgtEl>
                                          <p:spTgt spid="22"/>
                                        </p:tgtEl>
                                        <p:attrNameLst>
                                          <p:attrName>ppt_x</p:attrName>
                                          <p:attrName>ppt_y</p:attrName>
                                        </p:attrNameLst>
                                      </p:cBhvr>
                                      <p:rCtr x="2721" y="-231"/>
                                    </p:animMotion>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500"/>
                                        <p:tgtEl>
                                          <p:spTgt spid="3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500"/>
                                        <p:tgtEl>
                                          <p:spTgt spid="4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Physics of water: Density</a:t>
            </a:r>
            <a:br>
              <a:rPr lang="en-US" dirty="0"/>
            </a:br>
            <a:endParaRPr lang="en-US" dirty="0"/>
          </a:p>
        </p:txBody>
      </p:sp>
      <p:sp>
        <p:nvSpPr>
          <p:cNvPr id="23" name="Can 22"/>
          <p:cNvSpPr/>
          <p:nvPr/>
        </p:nvSpPr>
        <p:spPr>
          <a:xfrm>
            <a:off x="657647" y="2017987"/>
            <a:ext cx="3541988" cy="3894082"/>
          </a:xfrm>
          <a:prstGeom prst="ca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an 23"/>
          <p:cNvSpPr/>
          <p:nvPr/>
        </p:nvSpPr>
        <p:spPr>
          <a:xfrm>
            <a:off x="657647" y="3263461"/>
            <a:ext cx="3541988" cy="2643352"/>
          </a:xfrm>
          <a:prstGeom prst="can">
            <a:avLst>
              <a:gd name="adj" fmla="val 33946"/>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Content Placeholder 2"/>
              <p:cNvSpPr txBox="1">
                <a:spLocks/>
              </p:cNvSpPr>
              <p:nvPr/>
            </p:nvSpPr>
            <p:spPr>
              <a:xfrm>
                <a:off x="4052675" y="1103586"/>
                <a:ext cx="7992364" cy="5612523"/>
              </a:xfrm>
              <a:prstGeom prst="rect">
                <a:avLst/>
              </a:prstGeom>
            </p:spPr>
            <p:txBody>
              <a:bodyPr vert="horz" lIns="91440" tIns="45720" rIns="91440" bIns="45720" rtlCol="0">
                <a:normAutofit fontScale="92500" lnSpcReduction="10000"/>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r>
                  <a:rPr lang="en-US" sz="4000" dirty="0"/>
                  <a:t>Water is matter</a:t>
                </a:r>
              </a:p>
              <a:p>
                <a:pPr lvl="1"/>
                <a:r>
                  <a:rPr lang="en-US" sz="3600" dirty="0"/>
                  <a:t>Water has mass, </a:t>
                </a:r>
                <a14:m>
                  <m:oMath xmlns:m="http://schemas.openxmlformats.org/officeDocument/2006/math">
                    <m:r>
                      <a:rPr lang="en-US" sz="3600" b="0" i="1" smtClean="0">
                        <a:latin typeface="Cambria Math" panose="02040503050406030204" pitchFamily="18" charset="0"/>
                      </a:rPr>
                      <m:t>𝑚</m:t>
                    </m:r>
                  </m:oMath>
                </a14:m>
                <a:r>
                  <a:rPr lang="en-US" sz="3600" dirty="0"/>
                  <a:t> [M]:kg</a:t>
                </a:r>
              </a:p>
              <a:p>
                <a:pPr lvl="1"/>
                <a:r>
                  <a:rPr lang="en-US" sz="3600" dirty="0"/>
                  <a:t>Water occupies a volume of space, </a:t>
                </a:r>
                <a14:m>
                  <m:oMath xmlns:m="http://schemas.openxmlformats.org/officeDocument/2006/math">
                    <m:r>
                      <a:rPr lang="en-US" sz="3600" b="0" i="1" smtClean="0">
                        <a:latin typeface="Cambria Math" panose="02040503050406030204" pitchFamily="18" charset="0"/>
                      </a:rPr>
                      <m:t>𝑉</m:t>
                    </m:r>
                  </m:oMath>
                </a14:m>
                <a:r>
                  <a:rPr lang="en-US" sz="3600" dirty="0"/>
                  <a:t> [L</a:t>
                </a:r>
                <a:r>
                  <a:rPr lang="en-US" sz="3600" baseline="30000" dirty="0"/>
                  <a:t>3</a:t>
                </a:r>
                <a:r>
                  <a:rPr lang="en-US" sz="3600" dirty="0"/>
                  <a:t>]:cm</a:t>
                </a:r>
                <a:r>
                  <a:rPr lang="en-US" sz="3600" baseline="30000" dirty="0"/>
                  <a:t>3</a:t>
                </a:r>
              </a:p>
              <a:p>
                <a:pPr lvl="1"/>
                <a:r>
                  <a:rPr lang="en-US" sz="3600" dirty="0"/>
                  <a:t>Water has density, </a:t>
                </a:r>
                <a14:m>
                  <m:oMath xmlns:m="http://schemas.openxmlformats.org/officeDocument/2006/math">
                    <m:r>
                      <a:rPr lang="en-US" sz="3600" b="0" i="1" smtClean="0">
                        <a:latin typeface="Cambria Math" panose="02040503050406030204" pitchFamily="18" charset="0"/>
                      </a:rPr>
                      <m:t>𝜌</m:t>
                    </m:r>
                  </m:oMath>
                </a14:m>
                <a:br>
                  <a:rPr lang="en-US" sz="3600" dirty="0"/>
                </a:br>
                <a:r>
                  <a:rPr lang="en-US" sz="3600" dirty="0"/>
                  <a:t> </a:t>
                </a:r>
              </a:p>
              <a:p>
                <a:pPr lvl="1"/>
                <a:endParaRPr lang="en-US" sz="3600" dirty="0"/>
              </a:p>
              <a:p>
                <a:pPr lvl="1"/>
                <a:r>
                  <a:rPr lang="en-US" sz="3600" dirty="0"/>
                  <a:t>liquid</a:t>
                </a:r>
                <a:br>
                  <a:rPr lang="en-US" sz="3600" dirty="0"/>
                </a:br>
                <a:r>
                  <a:rPr lang="en-US" sz="3600" dirty="0"/>
                  <a:t>1 kg L</a:t>
                </a:r>
                <a:r>
                  <a:rPr lang="en-US" sz="3600" baseline="30000" dirty="0"/>
                  <a:t>-1</a:t>
                </a:r>
                <a:r>
                  <a:rPr lang="en-US" sz="3600" dirty="0"/>
                  <a:t> at 4 °C </a:t>
                </a:r>
                <a:br>
                  <a:rPr lang="en-US" sz="3600" dirty="0"/>
                </a:br>
                <a:r>
                  <a:rPr lang="en-US" sz="3600" dirty="0"/>
                  <a:t>0.959 kg L</a:t>
                </a:r>
                <a:r>
                  <a:rPr lang="en-US" sz="3600" baseline="30000" dirty="0"/>
                  <a:t>-1</a:t>
                </a:r>
                <a:r>
                  <a:rPr lang="en-US" sz="3600" dirty="0"/>
                  <a:t> at 100 °C</a:t>
                </a:r>
              </a:p>
              <a:p>
                <a:pPr lvl="1"/>
                <a:r>
                  <a:rPr lang="en-US" sz="3600" dirty="0"/>
                  <a:t>Ice (solid) 0.917 kg L</a:t>
                </a:r>
                <a:r>
                  <a:rPr lang="en-US" sz="3600" baseline="30000" dirty="0"/>
                  <a:t>-1 </a:t>
                </a:r>
                <a:r>
                  <a:rPr lang="en-US" sz="3600" dirty="0"/>
                  <a:t>(hydrogen bonding)</a:t>
                </a:r>
                <a:endParaRPr lang="en-US" sz="3600" baseline="30000" dirty="0"/>
              </a:p>
              <a:p>
                <a:pPr lvl="1"/>
                <a:r>
                  <a:rPr lang="en-US" sz="3600" dirty="0"/>
                  <a:t>Liquid water is “incompressible”</a:t>
                </a:r>
              </a:p>
            </p:txBody>
          </p:sp>
        </mc:Choice>
        <mc:Fallback xmlns="">
          <p:sp>
            <p:nvSpPr>
              <p:cNvPr id="26" name="Content Placeholder 2"/>
              <p:cNvSpPr txBox="1">
                <a:spLocks noRot="1" noChangeAspect="1" noMove="1" noResize="1" noEditPoints="1" noAdjustHandles="1" noChangeArrowheads="1" noChangeShapeType="1" noTextEdit="1"/>
              </p:cNvSpPr>
              <p:nvPr/>
            </p:nvSpPr>
            <p:spPr>
              <a:xfrm>
                <a:off x="4052675" y="1103586"/>
                <a:ext cx="7992364" cy="5612523"/>
              </a:xfrm>
              <a:prstGeom prst="rect">
                <a:avLst/>
              </a:prstGeom>
              <a:blipFill rotWithShape="0">
                <a:blip r:embed="rId3"/>
                <a:stretch>
                  <a:fillRect l="-2212" t="-3366" r="-1526" b="-434"/>
                </a:stretch>
              </a:blipFill>
            </p:spPr>
            <p:txBody>
              <a:bodyPr/>
              <a:lstStyle/>
              <a:p>
                <a:r>
                  <a:rPr lang="en-US">
                    <a:noFill/>
                  </a:rPr>
                  <a:t> </a:t>
                </a:r>
              </a:p>
            </p:txBody>
          </p:sp>
        </mc:Fallback>
      </mc:AlternateContent>
      <p:sp>
        <p:nvSpPr>
          <p:cNvPr id="6" name="Rectangle 5"/>
          <p:cNvSpPr/>
          <p:nvPr/>
        </p:nvSpPr>
        <p:spPr>
          <a:xfrm>
            <a:off x="138896" y="162046"/>
            <a:ext cx="532436" cy="4977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41</a:t>
            </a:r>
          </a:p>
        </p:txBody>
      </p:sp>
      <mc:AlternateContent xmlns:mc="http://schemas.openxmlformats.org/markup-compatibility/2006" xmlns:a14="http://schemas.microsoft.com/office/drawing/2010/main">
        <mc:Choice Requires="a14">
          <p:sp>
            <p:nvSpPr>
              <p:cNvPr id="3" name="Rectangle 2"/>
              <p:cNvSpPr/>
              <p:nvPr/>
            </p:nvSpPr>
            <p:spPr>
              <a:xfrm>
                <a:off x="4788645" y="3325144"/>
                <a:ext cx="2335704" cy="878254"/>
              </a:xfrm>
              <a:prstGeom prst="rect">
                <a:avLst/>
              </a:prstGeom>
            </p:spPr>
            <p:txBody>
              <a:bodyPr wrap="none">
                <a:spAutoFit/>
              </a:bodyPr>
              <a:lstStyle/>
              <a:p>
                <a14:m>
                  <m:oMath xmlns:m="http://schemas.openxmlformats.org/officeDocument/2006/math">
                    <m:f>
                      <m:fPr>
                        <m:ctrlPr>
                          <a:rPr lang="en-US" sz="3200" i="1">
                            <a:latin typeface="Cambria Math" panose="02040503050406030204" pitchFamily="18" charset="0"/>
                          </a:rPr>
                        </m:ctrlPr>
                      </m:fPr>
                      <m:num>
                        <m:r>
                          <a:rPr lang="en-US" sz="3200">
                            <a:latin typeface="Cambria Math" panose="02040503050406030204" pitchFamily="18" charset="0"/>
                          </a:rPr>
                          <m:t>[</m:t>
                        </m:r>
                        <m:r>
                          <m:rPr>
                            <m:sty m:val="p"/>
                          </m:rPr>
                          <a:rPr lang="en-US" sz="3200">
                            <a:latin typeface="Cambria Math" panose="02040503050406030204" pitchFamily="18" charset="0"/>
                          </a:rPr>
                          <m:t>M</m:t>
                        </m:r>
                        <m:r>
                          <a:rPr lang="en-US" sz="3200">
                            <a:latin typeface="Cambria Math" panose="02040503050406030204" pitchFamily="18" charset="0"/>
                          </a:rPr>
                          <m:t>]</m:t>
                        </m:r>
                      </m:num>
                      <m:den>
                        <m:r>
                          <a:rPr lang="en-US" sz="3200">
                            <a:latin typeface="Cambria Math" panose="02040503050406030204" pitchFamily="18" charset="0"/>
                          </a:rPr>
                          <m:t>[</m:t>
                        </m:r>
                        <m:sSup>
                          <m:sSupPr>
                            <m:ctrlPr>
                              <a:rPr lang="en-US" sz="3200" i="1">
                                <a:latin typeface="Cambria Math" panose="02040503050406030204" pitchFamily="18" charset="0"/>
                              </a:rPr>
                            </m:ctrlPr>
                          </m:sSupPr>
                          <m:e>
                            <m:r>
                              <m:rPr>
                                <m:sty m:val="p"/>
                              </m:rPr>
                              <a:rPr lang="en-US" sz="3200">
                                <a:latin typeface="Cambria Math" panose="02040503050406030204" pitchFamily="18" charset="0"/>
                              </a:rPr>
                              <m:t>L</m:t>
                            </m:r>
                          </m:e>
                          <m:sup>
                            <m:r>
                              <a:rPr lang="en-US" sz="3200">
                                <a:latin typeface="Cambria Math" panose="02040503050406030204" pitchFamily="18" charset="0"/>
                              </a:rPr>
                              <m:t>3</m:t>
                            </m:r>
                          </m:sup>
                        </m:sSup>
                        <m:r>
                          <a:rPr lang="en-US" sz="3200">
                            <a:latin typeface="Cambria Math" panose="02040503050406030204" pitchFamily="18" charset="0"/>
                          </a:rPr>
                          <m:t>]</m:t>
                        </m:r>
                      </m:den>
                    </m:f>
                    <m:r>
                      <a:rPr lang="en-US" sz="3200" i="1">
                        <a:latin typeface="Cambria Math" panose="02040503050406030204" pitchFamily="18" charset="0"/>
                      </a:rPr>
                      <m:t>=</m:t>
                    </m:r>
                  </m:oMath>
                </a14:m>
                <a:r>
                  <a:rPr lang="en-US" sz="3200" dirty="0"/>
                  <a:t> [M L</a:t>
                </a:r>
                <a:r>
                  <a:rPr lang="en-US" sz="3200" baseline="30000" dirty="0"/>
                  <a:t>-3</a:t>
                </a:r>
                <a:r>
                  <a:rPr lang="en-US" sz="3200" dirty="0"/>
                  <a:t>]</a:t>
                </a:r>
              </a:p>
            </p:txBody>
          </p:sp>
        </mc:Choice>
        <mc:Fallback xmlns="">
          <p:sp>
            <p:nvSpPr>
              <p:cNvPr id="3" name="Rectangle 2"/>
              <p:cNvSpPr>
                <a:spLocks noRot="1" noChangeAspect="1" noMove="1" noResize="1" noEditPoints="1" noAdjustHandles="1" noChangeArrowheads="1" noChangeShapeType="1" noTextEdit="1"/>
              </p:cNvSpPr>
              <p:nvPr/>
            </p:nvSpPr>
            <p:spPr>
              <a:xfrm>
                <a:off x="4788645" y="3325144"/>
                <a:ext cx="2335704" cy="878254"/>
              </a:xfrm>
              <a:prstGeom prst="rect">
                <a:avLst/>
              </a:prstGeom>
              <a:blipFill rotWithShape="0">
                <a:blip r:embed="rId4"/>
                <a:stretch>
                  <a:fillRect r="-5483" b="-2759"/>
                </a:stretch>
              </a:blipFill>
            </p:spPr>
            <p:txBody>
              <a:bodyPr/>
              <a:lstStyle/>
              <a:p>
                <a:r>
                  <a:rPr lang="en-US">
                    <a:noFill/>
                  </a:rPr>
                  <a:t> </a:t>
                </a:r>
              </a:p>
            </p:txBody>
          </p:sp>
        </mc:Fallback>
      </mc:AlternateContent>
    </p:spTree>
    <p:extLst>
      <p:ext uri="{BB962C8B-B14F-4D97-AF65-F5344CB8AC3E}">
        <p14:creationId xmlns:p14="http://schemas.microsoft.com/office/powerpoint/2010/main" val="126271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3" end="3"/>
                                            </p:txEl>
                                          </p:spTgt>
                                        </p:tgtEl>
                                        <p:attrNameLst>
                                          <p:attrName>style.visibility</p:attrName>
                                        </p:attrNameLst>
                                      </p:cBhvr>
                                      <p:to>
                                        <p:strVal val="visible"/>
                                      </p:to>
                                    </p:set>
                                    <p:animEffect transition="in" filter="fade">
                                      <p:cBhvr>
                                        <p:cTn id="7" dur="500"/>
                                        <p:tgtEl>
                                          <p:spTgt spid="2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xEl>
                                              <p:pRg st="5" end="5"/>
                                            </p:txEl>
                                          </p:spTgt>
                                        </p:tgtEl>
                                        <p:attrNameLst>
                                          <p:attrName>style.visibility</p:attrName>
                                        </p:attrNameLst>
                                      </p:cBhvr>
                                      <p:to>
                                        <p:strVal val="visible"/>
                                      </p:to>
                                    </p:set>
                                    <p:animEffect transition="in" filter="fade">
                                      <p:cBhvr>
                                        <p:cTn id="17" dur="500"/>
                                        <p:tgtEl>
                                          <p:spTgt spid="26">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xEl>
                                              <p:pRg st="6" end="6"/>
                                            </p:txEl>
                                          </p:spTgt>
                                        </p:tgtEl>
                                        <p:attrNameLst>
                                          <p:attrName>style.visibility</p:attrName>
                                        </p:attrNameLst>
                                      </p:cBhvr>
                                      <p:to>
                                        <p:strVal val="visible"/>
                                      </p:to>
                                    </p:set>
                                    <p:animEffect transition="in" filter="fade">
                                      <p:cBhvr>
                                        <p:cTn id="22" dur="500"/>
                                        <p:tgtEl>
                                          <p:spTgt spid="2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xEl>
                                              <p:pRg st="7" end="7"/>
                                            </p:txEl>
                                          </p:spTgt>
                                        </p:tgtEl>
                                        <p:attrNameLst>
                                          <p:attrName>style.visibility</p:attrName>
                                        </p:attrNameLst>
                                      </p:cBhvr>
                                      <p:to>
                                        <p:strVal val="visible"/>
                                      </p:to>
                                    </p:set>
                                    <p:animEffect transition="in" filter="fade">
                                      <p:cBhvr>
                                        <p:cTn id="27" dur="500"/>
                                        <p:tgtEl>
                                          <p:spTgt spid="2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Physics of water: Heat and Temperature</a:t>
            </a:r>
          </a:p>
        </p:txBody>
      </p:sp>
      <p:sp>
        <p:nvSpPr>
          <p:cNvPr id="9" name="TextBox 8"/>
          <p:cNvSpPr txBox="1"/>
          <p:nvPr/>
        </p:nvSpPr>
        <p:spPr>
          <a:xfrm>
            <a:off x="2447925" y="4302144"/>
            <a:ext cx="2419349" cy="1107996"/>
          </a:xfrm>
          <a:prstGeom prst="rect">
            <a:avLst/>
          </a:prstGeom>
          <a:noFill/>
          <a:ln w="38100">
            <a:noFill/>
          </a:ln>
        </p:spPr>
        <p:txBody>
          <a:bodyPr wrap="square" rtlCol="0">
            <a:spAutoFit/>
          </a:bodyPr>
          <a:lstStyle/>
          <a:p>
            <a:pPr algn="ctr"/>
            <a:r>
              <a:rPr lang="en-US" sz="6600" dirty="0">
                <a:solidFill>
                  <a:schemeClr val="bg1"/>
                </a:solidFill>
              </a:rPr>
              <a:t>[M]:k</a:t>
            </a:r>
          </a:p>
        </p:txBody>
      </p:sp>
      <p:sp>
        <p:nvSpPr>
          <p:cNvPr id="7" name="Content Placeholder 2"/>
          <p:cNvSpPr txBox="1">
            <a:spLocks/>
          </p:cNvSpPr>
          <p:nvPr/>
        </p:nvSpPr>
        <p:spPr>
          <a:xfrm>
            <a:off x="838202" y="1800226"/>
            <a:ext cx="10763248" cy="4486274"/>
          </a:xfrm>
          <a:prstGeom prst="rect">
            <a:avLst/>
          </a:prstGeom>
        </p:spPr>
        <p:txBody>
          <a:bodyPr vert="horz" lIns="91440" tIns="45720" rIns="91440" bIns="45720" rtlCol="0">
            <a:norm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r>
              <a:rPr lang="en-US" sz="4000" dirty="0"/>
              <a:t> High specific heat capacity</a:t>
            </a:r>
          </a:p>
          <a:p>
            <a:pPr lvl="1"/>
            <a:r>
              <a:rPr lang="en-US" sz="3200" dirty="0"/>
              <a:t>Here, “specific” means normalized to mass</a:t>
            </a:r>
          </a:p>
          <a:p>
            <a:pPr lvl="1"/>
            <a:r>
              <a:rPr lang="en-US" sz="3200" dirty="0"/>
              <a:t>[E M</a:t>
            </a:r>
            <a:r>
              <a:rPr lang="en-US" sz="3200" baseline="30000" dirty="0"/>
              <a:t>-1</a:t>
            </a:r>
            <a:r>
              <a:rPr lang="en-US" sz="3200" dirty="0"/>
              <a:t> </a:t>
            </a:r>
            <a:r>
              <a:rPr lang="en-US" sz="3200" dirty="0">
                <a:latin typeface="Symbol" panose="05050102010706020507" pitchFamily="18" charset="2"/>
              </a:rPr>
              <a:t>Q</a:t>
            </a:r>
            <a:r>
              <a:rPr lang="en-US" sz="3200" baseline="30000" dirty="0"/>
              <a:t>-1</a:t>
            </a:r>
            <a:r>
              <a:rPr lang="en-US" sz="3200" dirty="0"/>
              <a:t>]  E is energy, </a:t>
            </a:r>
            <a:r>
              <a:rPr lang="en-US" sz="3200" dirty="0">
                <a:latin typeface="Symbol" panose="05050102010706020507" pitchFamily="18" charset="2"/>
              </a:rPr>
              <a:t>Q</a:t>
            </a:r>
            <a:r>
              <a:rPr lang="en-US" sz="3200" dirty="0"/>
              <a:t> is temperature</a:t>
            </a:r>
          </a:p>
          <a:p>
            <a:pPr lvl="1"/>
            <a:r>
              <a:rPr lang="en-US" sz="3200" dirty="0"/>
              <a:t>Liquid water at 10 °C is 4.19 kJ kg</a:t>
            </a:r>
            <a:r>
              <a:rPr lang="en-US" sz="3200" baseline="30000" dirty="0"/>
              <a:t>-1</a:t>
            </a:r>
            <a:r>
              <a:rPr lang="en-US" sz="3200" dirty="0"/>
              <a:t> K</a:t>
            </a:r>
            <a:r>
              <a:rPr lang="en-US" sz="3200" baseline="30000" dirty="0"/>
              <a:t>-1</a:t>
            </a:r>
          </a:p>
          <a:p>
            <a:pPr lvl="1"/>
            <a:r>
              <a:rPr lang="en-US" sz="3200" dirty="0"/>
              <a:t>For comparison, granite is 0.79 kJ kg</a:t>
            </a:r>
            <a:r>
              <a:rPr lang="en-US" sz="3200" baseline="30000" dirty="0"/>
              <a:t>-1</a:t>
            </a:r>
            <a:r>
              <a:rPr lang="en-US" sz="3200" dirty="0"/>
              <a:t> K</a:t>
            </a:r>
            <a:r>
              <a:rPr lang="en-US" sz="3200" baseline="30000" dirty="0"/>
              <a:t>-1</a:t>
            </a:r>
          </a:p>
          <a:p>
            <a:pPr lvl="1"/>
            <a:r>
              <a:rPr lang="en-US" sz="3200" dirty="0"/>
              <a:t>Specific heat is high due to low molecular weight and hydrogen bonding</a:t>
            </a:r>
          </a:p>
          <a:p>
            <a:pPr lvl="1"/>
            <a:endParaRPr lang="en-US" sz="3600" dirty="0"/>
          </a:p>
        </p:txBody>
      </p:sp>
      <p:sp>
        <p:nvSpPr>
          <p:cNvPr id="5" name="Rectangle 4"/>
          <p:cNvSpPr/>
          <p:nvPr/>
        </p:nvSpPr>
        <p:spPr>
          <a:xfrm>
            <a:off x="143609" y="112835"/>
            <a:ext cx="563962"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42</a:t>
            </a:r>
          </a:p>
        </p:txBody>
      </p:sp>
    </p:spTree>
    <p:extLst>
      <p:ext uri="{BB962C8B-B14F-4D97-AF65-F5344CB8AC3E}">
        <p14:creationId xmlns:p14="http://schemas.microsoft.com/office/powerpoint/2010/main" val="424620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20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left)">
                                      <p:cBhvr>
                                        <p:cTn id="12" dur="20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wipe(left)">
                                      <p:cBhvr>
                                        <p:cTn id="17" dur="20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wipe(left)">
                                      <p:cBhvr>
                                        <p:cTn id="22" dur="20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wipe(left)">
                                      <p:cBhvr>
                                        <p:cTn id="27" dur="2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Physics of water: States and latent heat</a:t>
            </a:r>
          </a:p>
        </p:txBody>
      </p:sp>
      <p:sp>
        <p:nvSpPr>
          <p:cNvPr id="9" name="TextBox 8"/>
          <p:cNvSpPr txBox="1"/>
          <p:nvPr/>
        </p:nvSpPr>
        <p:spPr>
          <a:xfrm>
            <a:off x="2447925" y="3844944"/>
            <a:ext cx="2419349" cy="1107996"/>
          </a:xfrm>
          <a:prstGeom prst="rect">
            <a:avLst/>
          </a:prstGeom>
          <a:noFill/>
          <a:ln w="38100">
            <a:noFill/>
          </a:ln>
        </p:spPr>
        <p:txBody>
          <a:bodyPr wrap="square" rtlCol="0">
            <a:spAutoFit/>
          </a:bodyPr>
          <a:lstStyle/>
          <a:p>
            <a:pPr algn="ctr"/>
            <a:r>
              <a:rPr lang="en-US" sz="6600" dirty="0">
                <a:solidFill>
                  <a:schemeClr val="bg1"/>
                </a:solidFill>
              </a:rPr>
              <a:t>[M]:k</a:t>
            </a:r>
          </a:p>
        </p:txBody>
      </p:sp>
      <p:pic>
        <p:nvPicPr>
          <p:cNvPr id="1028" name="Picture 4" descr="Flower In I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378" y="2251596"/>
            <a:ext cx="2515371" cy="18855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ater Over R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8116" y="2284640"/>
            <a:ext cx="2782427" cy="185495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azy Moon With Clou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7910" y="2344239"/>
            <a:ext cx="2689294" cy="179286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01275" y="1588951"/>
            <a:ext cx="995785" cy="584775"/>
          </a:xfrm>
          <a:prstGeom prst="rect">
            <a:avLst/>
          </a:prstGeom>
        </p:spPr>
        <p:txBody>
          <a:bodyPr wrap="none">
            <a:spAutoFit/>
          </a:bodyPr>
          <a:lstStyle/>
          <a:p>
            <a:r>
              <a:rPr lang="en-US" sz="3200" dirty="0"/>
              <a:t>Solid</a:t>
            </a:r>
          </a:p>
        </p:txBody>
      </p:sp>
      <p:sp>
        <p:nvSpPr>
          <p:cNvPr id="17" name="Rectangle 16"/>
          <p:cNvSpPr/>
          <p:nvPr/>
        </p:nvSpPr>
        <p:spPr>
          <a:xfrm>
            <a:off x="5492606" y="1636801"/>
            <a:ext cx="1196161" cy="584775"/>
          </a:xfrm>
          <a:prstGeom prst="rect">
            <a:avLst/>
          </a:prstGeom>
        </p:spPr>
        <p:txBody>
          <a:bodyPr wrap="none">
            <a:spAutoFit/>
          </a:bodyPr>
          <a:lstStyle/>
          <a:p>
            <a:r>
              <a:rPr lang="en-US" sz="3200" dirty="0"/>
              <a:t>Liquid</a:t>
            </a:r>
          </a:p>
        </p:txBody>
      </p:sp>
      <p:sp>
        <p:nvSpPr>
          <p:cNvPr id="18" name="Rectangle 17"/>
          <p:cNvSpPr/>
          <p:nvPr/>
        </p:nvSpPr>
        <p:spPr>
          <a:xfrm>
            <a:off x="10189432" y="1652015"/>
            <a:ext cx="801823" cy="584775"/>
          </a:xfrm>
          <a:prstGeom prst="rect">
            <a:avLst/>
          </a:prstGeom>
        </p:spPr>
        <p:txBody>
          <a:bodyPr wrap="none">
            <a:spAutoFit/>
          </a:bodyPr>
          <a:lstStyle/>
          <a:p>
            <a:r>
              <a:rPr lang="en-US" sz="3200" dirty="0"/>
              <a:t>Gas</a:t>
            </a:r>
          </a:p>
        </p:txBody>
      </p:sp>
      <p:sp>
        <p:nvSpPr>
          <p:cNvPr id="19" name="Rectangle 18"/>
          <p:cNvSpPr/>
          <p:nvPr/>
        </p:nvSpPr>
        <p:spPr>
          <a:xfrm>
            <a:off x="2853551" y="2573703"/>
            <a:ext cx="1874019" cy="1077218"/>
          </a:xfrm>
          <a:prstGeom prst="rect">
            <a:avLst/>
          </a:prstGeom>
        </p:spPr>
        <p:txBody>
          <a:bodyPr wrap="square">
            <a:spAutoFit/>
          </a:bodyPr>
          <a:lstStyle/>
          <a:p>
            <a:pPr algn="ctr"/>
            <a:r>
              <a:rPr lang="en-US" sz="3200" dirty="0"/>
              <a:t>0 °C</a:t>
            </a:r>
            <a:br>
              <a:rPr lang="en-US" sz="3200" dirty="0"/>
            </a:br>
            <a:r>
              <a:rPr lang="en-US" sz="3200" dirty="0"/>
              <a:t>at 1 ATM</a:t>
            </a:r>
          </a:p>
        </p:txBody>
      </p:sp>
      <p:sp>
        <p:nvSpPr>
          <p:cNvPr id="20" name="Rectangle 19"/>
          <p:cNvSpPr/>
          <p:nvPr/>
        </p:nvSpPr>
        <p:spPr>
          <a:xfrm>
            <a:off x="7412217" y="2621001"/>
            <a:ext cx="1874019" cy="1077218"/>
          </a:xfrm>
          <a:prstGeom prst="rect">
            <a:avLst/>
          </a:prstGeom>
        </p:spPr>
        <p:txBody>
          <a:bodyPr wrap="square">
            <a:spAutoFit/>
          </a:bodyPr>
          <a:lstStyle/>
          <a:p>
            <a:pPr algn="ctr"/>
            <a:r>
              <a:rPr lang="en-US" sz="3200" dirty="0"/>
              <a:t>100 °C</a:t>
            </a:r>
            <a:br>
              <a:rPr lang="en-US" sz="3200" dirty="0"/>
            </a:br>
            <a:r>
              <a:rPr lang="en-US" sz="3200" dirty="0"/>
              <a:t>at 1 ATM</a:t>
            </a:r>
          </a:p>
        </p:txBody>
      </p:sp>
      <p:sp>
        <p:nvSpPr>
          <p:cNvPr id="11" name="U-Turn Arrow 10"/>
          <p:cNvSpPr/>
          <p:nvPr/>
        </p:nvSpPr>
        <p:spPr>
          <a:xfrm rot="10800000">
            <a:off x="2447923" y="4133060"/>
            <a:ext cx="2632327" cy="691188"/>
          </a:xfrm>
          <a:prstGeom prst="uturnArrow">
            <a:avLst>
              <a:gd name="adj1" fmla="val 25000"/>
              <a:gd name="adj2" fmla="val 25000"/>
              <a:gd name="adj3" fmla="val 25000"/>
              <a:gd name="adj4" fmla="val 43750"/>
              <a:gd name="adj5" fmla="val 10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Rectangle 21"/>
          <p:cNvSpPr/>
          <p:nvPr/>
        </p:nvSpPr>
        <p:spPr>
          <a:xfrm>
            <a:off x="1860334" y="4822798"/>
            <a:ext cx="3878316" cy="584775"/>
          </a:xfrm>
          <a:prstGeom prst="rect">
            <a:avLst/>
          </a:prstGeom>
        </p:spPr>
        <p:txBody>
          <a:bodyPr wrap="square">
            <a:spAutoFit/>
          </a:bodyPr>
          <a:lstStyle/>
          <a:p>
            <a:pPr algn="ctr"/>
            <a:r>
              <a:rPr lang="en-US" sz="3200" dirty="0"/>
              <a:t>Latent heat of fusion</a:t>
            </a:r>
          </a:p>
        </p:txBody>
      </p:sp>
      <p:sp>
        <p:nvSpPr>
          <p:cNvPr id="12" name="Down Arrow 11"/>
          <p:cNvSpPr/>
          <p:nvPr/>
        </p:nvSpPr>
        <p:spPr>
          <a:xfrm>
            <a:off x="3137873" y="5310385"/>
            <a:ext cx="362607" cy="39413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769191" y="5671680"/>
            <a:ext cx="3878316" cy="584775"/>
          </a:xfrm>
          <a:prstGeom prst="rect">
            <a:avLst/>
          </a:prstGeom>
        </p:spPr>
        <p:txBody>
          <a:bodyPr wrap="square">
            <a:spAutoFit/>
          </a:bodyPr>
          <a:lstStyle/>
          <a:p>
            <a:pPr algn="ctr"/>
            <a:r>
              <a:rPr lang="en-US" sz="3200" dirty="0"/>
              <a:t>334 kJ kg</a:t>
            </a:r>
            <a:r>
              <a:rPr lang="en-US" sz="3200" baseline="30000" dirty="0"/>
              <a:t>-1</a:t>
            </a:r>
          </a:p>
        </p:txBody>
      </p:sp>
      <p:sp>
        <p:nvSpPr>
          <p:cNvPr id="25" name="Rectangle 24"/>
          <p:cNvSpPr/>
          <p:nvPr/>
        </p:nvSpPr>
        <p:spPr>
          <a:xfrm>
            <a:off x="6235095" y="4837113"/>
            <a:ext cx="5118707" cy="584775"/>
          </a:xfrm>
          <a:prstGeom prst="rect">
            <a:avLst/>
          </a:prstGeom>
        </p:spPr>
        <p:txBody>
          <a:bodyPr wrap="square">
            <a:spAutoFit/>
          </a:bodyPr>
          <a:lstStyle/>
          <a:p>
            <a:pPr algn="ctr"/>
            <a:r>
              <a:rPr lang="en-US" sz="3200" dirty="0"/>
              <a:t>Latent heat of vaporization</a:t>
            </a:r>
          </a:p>
        </p:txBody>
      </p:sp>
      <p:sp>
        <p:nvSpPr>
          <p:cNvPr id="26" name="U-Turn Arrow 25"/>
          <p:cNvSpPr/>
          <p:nvPr/>
        </p:nvSpPr>
        <p:spPr>
          <a:xfrm rot="10800000">
            <a:off x="7006625" y="4127669"/>
            <a:ext cx="2632327" cy="691188"/>
          </a:xfrm>
          <a:prstGeom prst="uturnArrow">
            <a:avLst>
              <a:gd name="adj1" fmla="val 25000"/>
              <a:gd name="adj2" fmla="val 25000"/>
              <a:gd name="adj3" fmla="val 25000"/>
              <a:gd name="adj4" fmla="val 43750"/>
              <a:gd name="adj5" fmla="val 10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Down Arrow 26"/>
          <p:cNvSpPr/>
          <p:nvPr/>
        </p:nvSpPr>
        <p:spPr>
          <a:xfrm>
            <a:off x="8028818" y="5334011"/>
            <a:ext cx="362607" cy="39413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688767" y="5671680"/>
            <a:ext cx="3878316" cy="584775"/>
          </a:xfrm>
          <a:prstGeom prst="rect">
            <a:avLst/>
          </a:prstGeom>
        </p:spPr>
        <p:txBody>
          <a:bodyPr wrap="square">
            <a:spAutoFit/>
          </a:bodyPr>
          <a:lstStyle/>
          <a:p>
            <a:pPr algn="ctr"/>
            <a:r>
              <a:rPr lang="en-US" sz="3200" dirty="0"/>
              <a:t>2257 kJ kg</a:t>
            </a:r>
            <a:r>
              <a:rPr lang="en-US" sz="3200" baseline="30000" dirty="0"/>
              <a:t>-1</a:t>
            </a:r>
          </a:p>
        </p:txBody>
      </p:sp>
      <p:sp>
        <p:nvSpPr>
          <p:cNvPr id="29" name="Rectangle 28"/>
          <p:cNvSpPr/>
          <p:nvPr/>
        </p:nvSpPr>
        <p:spPr>
          <a:xfrm>
            <a:off x="4021110" y="5291567"/>
            <a:ext cx="3878316" cy="584775"/>
          </a:xfrm>
          <a:prstGeom prst="rect">
            <a:avLst/>
          </a:prstGeom>
        </p:spPr>
        <p:txBody>
          <a:bodyPr wrap="square">
            <a:spAutoFit/>
          </a:bodyPr>
          <a:lstStyle/>
          <a:p>
            <a:pPr algn="ctr"/>
            <a:r>
              <a:rPr lang="en-US" sz="3200" dirty="0">
                <a:solidFill>
                  <a:srgbClr val="FF0000"/>
                </a:solidFill>
              </a:rPr>
              <a:t>Hydrogen bonding!</a:t>
            </a:r>
          </a:p>
        </p:txBody>
      </p:sp>
      <p:sp>
        <p:nvSpPr>
          <p:cNvPr id="3" name="Right Arrow 2"/>
          <p:cNvSpPr/>
          <p:nvPr/>
        </p:nvSpPr>
        <p:spPr>
          <a:xfrm>
            <a:off x="2900749" y="3844944"/>
            <a:ext cx="1777367" cy="2921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a:off x="7460542" y="3861308"/>
            <a:ext cx="1777367" cy="2921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Up Arrow 3"/>
          <p:cNvSpPr/>
          <p:nvPr/>
        </p:nvSpPr>
        <p:spPr>
          <a:xfrm>
            <a:off x="3601306" y="5267941"/>
            <a:ext cx="401838" cy="43658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Up Arrow 29"/>
          <p:cNvSpPr/>
          <p:nvPr/>
        </p:nvSpPr>
        <p:spPr>
          <a:xfrm>
            <a:off x="8427006" y="5299722"/>
            <a:ext cx="401838" cy="43658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43</a:t>
            </a:r>
          </a:p>
        </p:txBody>
      </p:sp>
    </p:spTree>
    <p:extLst>
      <p:ext uri="{BB962C8B-B14F-4D97-AF65-F5344CB8AC3E}">
        <p14:creationId xmlns:p14="http://schemas.microsoft.com/office/powerpoint/2010/main" val="246924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11" grpId="0" animBg="1"/>
      <p:bldP spid="22" grpId="0"/>
      <p:bldP spid="12" grpId="0" animBg="1"/>
      <p:bldP spid="24" grpId="0"/>
      <p:bldP spid="25" grpId="0"/>
      <p:bldP spid="26" grpId="0" animBg="1"/>
      <p:bldP spid="27" grpId="0" animBg="1"/>
      <p:bldP spid="28" grpId="0"/>
      <p:bldP spid="29" grpId="0"/>
      <p:bldP spid="3" grpId="0" animBg="1"/>
      <p:bldP spid="23" grpId="0" animBg="1"/>
      <p:bldP spid="4" grpId="0" animBg="1"/>
      <p:bldP spid="3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721" y="0"/>
            <a:ext cx="10515600" cy="961697"/>
          </a:xfrm>
        </p:spPr>
        <p:txBody>
          <a:bodyPr/>
          <a:lstStyle/>
          <a:p>
            <a:r>
              <a:rPr lang="en-US" dirty="0"/>
              <a:t>Physics of water: States and latent heat</a:t>
            </a:r>
          </a:p>
        </p:txBody>
      </p:sp>
      <p:pic>
        <p:nvPicPr>
          <p:cNvPr id="3" name="Picture 2"/>
          <p:cNvPicPr>
            <a:picLocks noChangeAspect="1"/>
          </p:cNvPicPr>
          <p:nvPr/>
        </p:nvPicPr>
        <p:blipFill>
          <a:blip r:embed="rId3"/>
          <a:stretch>
            <a:fillRect/>
          </a:stretch>
        </p:blipFill>
        <p:spPr>
          <a:xfrm>
            <a:off x="2187318" y="750833"/>
            <a:ext cx="6578310" cy="5550449"/>
          </a:xfrm>
          <a:prstGeom prst="rect">
            <a:avLst/>
          </a:prstGeom>
        </p:spPr>
      </p:pic>
      <p:sp>
        <p:nvSpPr>
          <p:cNvPr id="4" name="Right Arrow 3"/>
          <p:cNvSpPr/>
          <p:nvPr/>
        </p:nvSpPr>
        <p:spPr>
          <a:xfrm>
            <a:off x="978513" y="3484702"/>
            <a:ext cx="1702676" cy="1056290"/>
          </a:xfrm>
          <a:prstGeom prst="righ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3148344">
            <a:off x="5928583" y="2592053"/>
            <a:ext cx="1097894" cy="804514"/>
          </a:xfrm>
          <a:prstGeom prst="right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0" y="6350269"/>
            <a:ext cx="11493062" cy="400110"/>
          </a:xfrm>
          <a:prstGeom prst="rect">
            <a:avLst/>
          </a:prstGeom>
        </p:spPr>
        <p:txBody>
          <a:bodyPr wrap="square">
            <a:spAutoFit/>
          </a:bodyPr>
          <a:lstStyle/>
          <a:p>
            <a:pPr algn="ctr"/>
            <a:r>
              <a:rPr lang="en-US" sz="2000" dirty="0"/>
              <a:t>Wikimedia Commons, CMG Lee, http://commons.wikimedia.org/wiki/File:Phase_diagram_of_water.svg</a:t>
            </a:r>
          </a:p>
        </p:txBody>
      </p:sp>
      <p:sp>
        <p:nvSpPr>
          <p:cNvPr id="8" name="Rectangle 7"/>
          <p:cNvSpPr/>
          <p:nvPr/>
        </p:nvSpPr>
        <p:spPr>
          <a:xfrm>
            <a:off x="9252780" y="1530033"/>
            <a:ext cx="2802002" cy="2062103"/>
          </a:xfrm>
          <a:prstGeom prst="rect">
            <a:avLst/>
          </a:prstGeom>
        </p:spPr>
        <p:txBody>
          <a:bodyPr wrap="square">
            <a:spAutoFit/>
          </a:bodyPr>
          <a:lstStyle/>
          <a:p>
            <a:pPr algn="ctr"/>
            <a:r>
              <a:rPr lang="en-US" sz="3200" dirty="0"/>
              <a:t>In Bozeman:</a:t>
            </a:r>
          </a:p>
          <a:p>
            <a:pPr algn="ctr"/>
            <a:r>
              <a:rPr lang="en-US" sz="3200" dirty="0"/>
              <a:t>Boiling point is 94.9 °C</a:t>
            </a:r>
          </a:p>
          <a:p>
            <a:pPr algn="ctr"/>
            <a:r>
              <a:rPr lang="en-US" sz="3200" dirty="0"/>
              <a:t>(202.9 °F)</a:t>
            </a:r>
          </a:p>
        </p:txBody>
      </p:sp>
      <p:sp>
        <p:nvSpPr>
          <p:cNvPr id="9" name="Rectangle 8"/>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44</a:t>
            </a:r>
          </a:p>
        </p:txBody>
      </p:sp>
    </p:spTree>
    <p:extLst>
      <p:ext uri="{BB962C8B-B14F-4D97-AF65-F5344CB8AC3E}">
        <p14:creationId xmlns:p14="http://schemas.microsoft.com/office/powerpoint/2010/main" val="265130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path" presetSubtype="0" accel="50000" decel="50000" fill="hold" grpId="1" nodeType="clickEffect">
                                  <p:stCondLst>
                                    <p:cond delay="0"/>
                                  </p:stCondLst>
                                  <p:childTnLst>
                                    <p:animMotion origin="layout" path="M -0.00013 0.00047 L -0.02409 0.01783 C -0.02969 0.02199 -0.03711 0.02871 -0.0431 0.03565 C -0.05156 0.04445 -0.05781 0.05209 -0.06159 0.05787 L -0.0819 0.08774 " pathEditMode="relative" rAng="19740000" ptsTypes="AAAAA">
                                      <p:cBhvr>
                                        <p:cTn id="16" dur="2000" fill="hold"/>
                                        <p:tgtEl>
                                          <p:spTgt spid="23"/>
                                        </p:tgtEl>
                                        <p:attrNameLst>
                                          <p:attrName>ppt_x</p:attrName>
                                          <p:attrName>ppt_y</p:attrName>
                                        </p:attrNameLst>
                                      </p:cBhvr>
                                      <p:rCtr x="-4232" y="3958"/>
                                    </p:animMotion>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animBg="1"/>
      <p:bldP spid="23" grpId="1" animBg="1"/>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balance: global water cycle</a:t>
            </a:r>
          </a:p>
        </p:txBody>
      </p:sp>
      <p:pic>
        <p:nvPicPr>
          <p:cNvPr id="7" name="Picture 2" descr="File:Watercyclesumma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1197" y="1423421"/>
            <a:ext cx="7365534" cy="5136232"/>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p:cNvSpPr/>
          <p:nvPr/>
        </p:nvSpPr>
        <p:spPr>
          <a:xfrm>
            <a:off x="4905830" y="2423885"/>
            <a:ext cx="4397828" cy="2510971"/>
          </a:xfrm>
          <a:custGeom>
            <a:avLst/>
            <a:gdLst>
              <a:gd name="connsiteX0" fmla="*/ 4339771 w 4574207"/>
              <a:gd name="connsiteY0" fmla="*/ 2668106 h 2668106"/>
              <a:gd name="connsiteX1" fmla="*/ 4572000 w 4574207"/>
              <a:gd name="connsiteY1" fmla="*/ 2087535 h 2668106"/>
              <a:gd name="connsiteX2" fmla="*/ 4426857 w 4574207"/>
              <a:gd name="connsiteY2" fmla="*/ 1318278 h 2668106"/>
              <a:gd name="connsiteX3" fmla="*/ 3962400 w 4574207"/>
              <a:gd name="connsiteY3" fmla="*/ 795763 h 2668106"/>
              <a:gd name="connsiteX4" fmla="*/ 3280228 w 4574207"/>
              <a:gd name="connsiteY4" fmla="*/ 374849 h 2668106"/>
              <a:gd name="connsiteX5" fmla="*/ 2554514 w 4574207"/>
              <a:gd name="connsiteY5" fmla="*/ 171649 h 2668106"/>
              <a:gd name="connsiteX6" fmla="*/ 1698171 w 4574207"/>
              <a:gd name="connsiteY6" fmla="*/ 26506 h 2668106"/>
              <a:gd name="connsiteX7" fmla="*/ 856342 w 4574207"/>
              <a:gd name="connsiteY7" fmla="*/ 11992 h 2668106"/>
              <a:gd name="connsiteX8" fmla="*/ 0 w 4574207"/>
              <a:gd name="connsiteY8" fmla="*/ 157135 h 266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207" h="2668106">
                <a:moveTo>
                  <a:pt x="4339771" y="2668106"/>
                </a:moveTo>
                <a:cubicBezTo>
                  <a:pt x="4448628" y="2490306"/>
                  <a:pt x="4557486" y="2312506"/>
                  <a:pt x="4572000" y="2087535"/>
                </a:cubicBezTo>
                <a:cubicBezTo>
                  <a:pt x="4586514" y="1862564"/>
                  <a:pt x="4528457" y="1533573"/>
                  <a:pt x="4426857" y="1318278"/>
                </a:cubicBezTo>
                <a:cubicBezTo>
                  <a:pt x="4325257" y="1102983"/>
                  <a:pt x="4153505" y="953001"/>
                  <a:pt x="3962400" y="795763"/>
                </a:cubicBezTo>
                <a:cubicBezTo>
                  <a:pt x="3771295" y="638525"/>
                  <a:pt x="3514876" y="478868"/>
                  <a:pt x="3280228" y="374849"/>
                </a:cubicBezTo>
                <a:cubicBezTo>
                  <a:pt x="3045580" y="270830"/>
                  <a:pt x="2818190" y="229706"/>
                  <a:pt x="2554514" y="171649"/>
                </a:cubicBezTo>
                <a:cubicBezTo>
                  <a:pt x="2290838" y="113592"/>
                  <a:pt x="1981200" y="53115"/>
                  <a:pt x="1698171" y="26506"/>
                </a:cubicBezTo>
                <a:cubicBezTo>
                  <a:pt x="1415142" y="-103"/>
                  <a:pt x="1139370" y="-9779"/>
                  <a:pt x="856342" y="11992"/>
                </a:cubicBezTo>
                <a:cubicBezTo>
                  <a:pt x="573314" y="33763"/>
                  <a:pt x="286657" y="95449"/>
                  <a:pt x="0" y="157135"/>
                </a:cubicBezTo>
              </a:path>
            </a:pathLst>
          </a:custGeom>
          <a:noFill/>
          <a:ln w="1524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45</a:t>
            </a:r>
          </a:p>
        </p:txBody>
      </p:sp>
    </p:spTree>
    <p:extLst>
      <p:ext uri="{BB962C8B-B14F-4D97-AF65-F5344CB8AC3E}">
        <p14:creationId xmlns:p14="http://schemas.microsoft.com/office/powerpoint/2010/main" val="197275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balance: global water distribution</a:t>
            </a:r>
          </a:p>
        </p:txBody>
      </p:sp>
      <p:pic>
        <p:nvPicPr>
          <p:cNvPr id="1026" name="Picture 2" descr="http://water.usgs.gov/edu/graphics/earth-water-distribution.png"/>
          <p:cNvPicPr>
            <a:picLocks noChangeAspect="1" noChangeArrowheads="1"/>
          </p:cNvPicPr>
          <p:nvPr/>
        </p:nvPicPr>
        <p:blipFill rotWithShape="1">
          <a:blip r:embed="rId3">
            <a:extLst>
              <a:ext uri="{28A0092B-C50C-407E-A947-70E740481C1C}">
                <a14:useLocalDpi xmlns:a14="http://schemas.microsoft.com/office/drawing/2010/main" val="0"/>
              </a:ext>
            </a:extLst>
          </a:blip>
          <a:srcRect t="7691" r="66368" b="8444"/>
          <a:stretch/>
        </p:blipFill>
        <p:spPr bwMode="auto">
          <a:xfrm>
            <a:off x="2138903" y="1914525"/>
            <a:ext cx="2661697" cy="42576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ater.usgs.gov/edu/graphics/earth-water-distribution.png"/>
          <p:cNvPicPr>
            <a:picLocks noChangeAspect="1" noChangeArrowheads="1"/>
          </p:cNvPicPr>
          <p:nvPr/>
        </p:nvPicPr>
        <p:blipFill rotWithShape="1">
          <a:blip r:embed="rId3">
            <a:extLst>
              <a:ext uri="{28A0092B-C50C-407E-A947-70E740481C1C}">
                <a14:useLocalDpi xmlns:a14="http://schemas.microsoft.com/office/drawing/2010/main" val="0"/>
              </a:ext>
            </a:extLst>
          </a:blip>
          <a:srcRect l="33512" t="8068" r="34233" b="7504"/>
          <a:stretch/>
        </p:blipFill>
        <p:spPr bwMode="auto">
          <a:xfrm>
            <a:off x="4791076" y="1933575"/>
            <a:ext cx="2552699" cy="4286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ater.usgs.gov/edu/graphics/earth-water-distribution.png"/>
          <p:cNvPicPr>
            <a:picLocks noChangeAspect="1" noChangeArrowheads="1"/>
          </p:cNvPicPr>
          <p:nvPr/>
        </p:nvPicPr>
        <p:blipFill rotWithShape="1">
          <a:blip r:embed="rId3">
            <a:extLst>
              <a:ext uri="{28A0092B-C50C-407E-A947-70E740481C1C}">
                <a14:useLocalDpi xmlns:a14="http://schemas.microsoft.com/office/drawing/2010/main" val="0"/>
              </a:ext>
            </a:extLst>
          </a:blip>
          <a:srcRect l="65526" t="6942" b="8255"/>
          <a:stretch/>
        </p:blipFill>
        <p:spPr bwMode="auto">
          <a:xfrm>
            <a:off x="7324725" y="1876425"/>
            <a:ext cx="2728372" cy="4305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ater.usgs.gov/edu/graphics/earth-water-distribution.png"/>
          <p:cNvPicPr>
            <a:picLocks noChangeAspect="1" noChangeArrowheads="1"/>
          </p:cNvPicPr>
          <p:nvPr/>
        </p:nvPicPr>
        <p:blipFill rotWithShape="1">
          <a:blip r:embed="rId3">
            <a:extLst>
              <a:ext uri="{28A0092B-C50C-407E-A947-70E740481C1C}">
                <a14:useLocalDpi xmlns:a14="http://schemas.microsoft.com/office/drawing/2010/main" val="0"/>
              </a:ext>
            </a:extLst>
          </a:blip>
          <a:srcRect t="92683"/>
          <a:stretch/>
        </p:blipFill>
        <p:spPr bwMode="auto">
          <a:xfrm>
            <a:off x="1605502" y="6219825"/>
            <a:ext cx="10146403" cy="4762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46</a:t>
            </a:r>
          </a:p>
        </p:txBody>
      </p:sp>
    </p:spTree>
    <p:extLst>
      <p:ext uri="{BB962C8B-B14F-4D97-AF65-F5344CB8AC3E}">
        <p14:creationId xmlns:p14="http://schemas.microsoft.com/office/powerpoint/2010/main" val="159475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1475" y="2295526"/>
            <a:ext cx="10429875" cy="2667000"/>
          </a:xfrm>
          <a:prstGeom prst="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Energy balance: radiation</a:t>
            </a:r>
          </a:p>
        </p:txBody>
      </p:sp>
      <p:sp>
        <p:nvSpPr>
          <p:cNvPr id="4" name="Down Arrow 3"/>
          <p:cNvSpPr/>
          <p:nvPr/>
        </p:nvSpPr>
        <p:spPr>
          <a:xfrm>
            <a:off x="650976" y="1690688"/>
            <a:ext cx="1600200" cy="1023937"/>
          </a:xfrm>
          <a:prstGeom prst="downArrow">
            <a:avLst>
              <a:gd name="adj1" fmla="val 100000"/>
              <a:gd name="adj2" fmla="val 2767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Solar radiation (shortwave)</a:t>
            </a:r>
          </a:p>
        </p:txBody>
      </p:sp>
      <p:sp>
        <p:nvSpPr>
          <p:cNvPr id="11" name="Rectangle 10"/>
          <p:cNvSpPr/>
          <p:nvPr/>
        </p:nvSpPr>
        <p:spPr>
          <a:xfrm>
            <a:off x="361950" y="4981575"/>
            <a:ext cx="10448925" cy="100965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801350" y="3438407"/>
            <a:ext cx="1336391" cy="369332"/>
          </a:xfrm>
          <a:prstGeom prst="rect">
            <a:avLst/>
          </a:prstGeom>
          <a:noFill/>
        </p:spPr>
        <p:txBody>
          <a:bodyPr wrap="none" rtlCol="0">
            <a:spAutoFit/>
          </a:bodyPr>
          <a:lstStyle/>
          <a:p>
            <a:r>
              <a:rPr lang="en-US" dirty="0"/>
              <a:t>Atmosphere</a:t>
            </a:r>
          </a:p>
        </p:txBody>
      </p:sp>
      <p:sp>
        <p:nvSpPr>
          <p:cNvPr id="13" name="TextBox 12"/>
          <p:cNvSpPr txBox="1"/>
          <p:nvPr/>
        </p:nvSpPr>
        <p:spPr>
          <a:xfrm>
            <a:off x="11128265" y="5301734"/>
            <a:ext cx="682559" cy="369332"/>
          </a:xfrm>
          <a:prstGeom prst="rect">
            <a:avLst/>
          </a:prstGeom>
          <a:solidFill>
            <a:schemeClr val="bg1"/>
          </a:solidFill>
        </p:spPr>
        <p:txBody>
          <a:bodyPr wrap="none" rtlCol="0">
            <a:spAutoFit/>
          </a:bodyPr>
          <a:lstStyle/>
          <a:p>
            <a:r>
              <a:rPr lang="en-US" dirty="0"/>
              <a:t>Earth</a:t>
            </a:r>
          </a:p>
        </p:txBody>
      </p:sp>
      <p:sp>
        <p:nvSpPr>
          <p:cNvPr id="15" name="Right Arrow 14"/>
          <p:cNvSpPr/>
          <p:nvPr/>
        </p:nvSpPr>
        <p:spPr>
          <a:xfrm>
            <a:off x="1451076" y="6100642"/>
            <a:ext cx="1999709" cy="590550"/>
          </a:xfrm>
          <a:prstGeom prst="rightArrow">
            <a:avLst>
              <a:gd name="adj1" fmla="val 100000"/>
              <a:gd name="adj2" fmla="val 241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Shortwave</a:t>
            </a:r>
          </a:p>
        </p:txBody>
      </p:sp>
      <p:sp>
        <p:nvSpPr>
          <p:cNvPr id="24" name="TextBox 23"/>
          <p:cNvSpPr txBox="1"/>
          <p:nvPr/>
        </p:nvSpPr>
        <p:spPr>
          <a:xfrm>
            <a:off x="11101494" y="1321356"/>
            <a:ext cx="736099" cy="369332"/>
          </a:xfrm>
          <a:prstGeom prst="rect">
            <a:avLst/>
          </a:prstGeom>
          <a:solidFill>
            <a:schemeClr val="bg1"/>
          </a:solidFill>
        </p:spPr>
        <p:txBody>
          <a:bodyPr wrap="none" rtlCol="0">
            <a:spAutoFit/>
          </a:bodyPr>
          <a:lstStyle/>
          <a:p>
            <a:r>
              <a:rPr lang="en-US" dirty="0"/>
              <a:t>Space</a:t>
            </a:r>
          </a:p>
        </p:txBody>
      </p:sp>
      <p:sp>
        <p:nvSpPr>
          <p:cNvPr id="10" name="Rectangle 9"/>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47</a:t>
            </a:r>
          </a:p>
        </p:txBody>
      </p:sp>
    </p:spTree>
    <p:extLst>
      <p:ext uri="{BB962C8B-B14F-4D97-AF65-F5344CB8AC3E}">
        <p14:creationId xmlns:p14="http://schemas.microsoft.com/office/powerpoint/2010/main" val="77178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p:cNvSpPr txBox="1">
            <a:spLocks/>
          </p:cNvSpPr>
          <p:nvPr/>
        </p:nvSpPr>
        <p:spPr>
          <a:xfrm>
            <a:off x="838200" y="386915"/>
            <a:ext cx="10515600" cy="699306"/>
          </a:xfrm>
          <a:prstGeom prst="rect">
            <a:avLst/>
          </a:prstGeom>
          <a:solidFill>
            <a:schemeClr val="bg1"/>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Watershed delineation: what determines flow direction?</a:t>
            </a:r>
          </a:p>
        </p:txBody>
      </p:sp>
      <mc:AlternateContent xmlns:mc="http://schemas.openxmlformats.org/markup-compatibility/2006" xmlns:a14="http://schemas.microsoft.com/office/drawing/2010/main">
        <mc:Choice Requires="a14">
          <p:sp>
            <p:nvSpPr>
              <p:cNvPr id="3" name="TextBox 2"/>
              <p:cNvSpPr txBox="1"/>
              <p:nvPr/>
            </p:nvSpPr>
            <p:spPr>
              <a:xfrm>
                <a:off x="959615" y="1301207"/>
                <a:ext cx="9621299" cy="995401"/>
              </a:xfrm>
              <a:prstGeom prst="rect">
                <a:avLst/>
              </a:prstGeom>
              <a:noFill/>
            </p:spPr>
            <p:txBody>
              <a:bodyPr wrap="square" rtlCol="0">
                <a:spAutoFit/>
              </a:bodyPr>
              <a:lstStyle/>
              <a:p>
                <a:pPr marL="465138" indent="-465138"/>
                <a:r>
                  <a:rPr lang="en-US" sz="2400" b="1" dirty="0"/>
                  <a:t>Hydraulic gradient </a:t>
                </a:r>
                <a:r>
                  <a:rPr lang="en-US" sz="2400" dirty="0"/>
                  <a:t>– change in hydraulic head (</a:t>
                </a:r>
                <a14:m>
                  <m:oMath xmlns:m="http://schemas.openxmlformats.org/officeDocument/2006/math">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h</m:t>
                    </m:r>
                  </m:oMath>
                </a14:m>
                <a:r>
                  <a:rPr lang="en-US" sz="2400" dirty="0"/>
                  <a:t>) per unit length (</a:t>
                </a:r>
                <a14:m>
                  <m:oMath xmlns:m="http://schemas.openxmlformats.org/officeDocument/2006/math">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𝑙</m:t>
                    </m:r>
                  </m:oMath>
                </a14:m>
                <a:r>
                  <a:rPr lang="en-US" sz="2400" dirty="0"/>
                  <a:t>) of the flow path (</a:t>
                </a:r>
                <a14:m>
                  <m:oMath xmlns:m="http://schemas.openxmlformats.org/officeDocument/2006/math">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h</m:t>
                        </m:r>
                      </m:num>
                      <m:den>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𝑙</m:t>
                        </m:r>
                      </m:den>
                    </m:f>
                  </m:oMath>
                </a14:m>
                <a:r>
                  <a:rPr lang="en-US" sz="2400" dirty="0"/>
                  <a:t>) </a:t>
                </a:r>
              </a:p>
            </p:txBody>
          </p:sp>
        </mc:Choice>
        <mc:Fallback xmlns="">
          <p:sp>
            <p:nvSpPr>
              <p:cNvPr id="3" name="TextBox 2"/>
              <p:cNvSpPr txBox="1">
                <a:spLocks noRot="1" noChangeAspect="1" noMove="1" noResize="1" noEditPoints="1" noAdjustHandles="1" noChangeArrowheads="1" noChangeShapeType="1" noTextEdit="1"/>
              </p:cNvSpPr>
              <p:nvPr/>
            </p:nvSpPr>
            <p:spPr>
              <a:xfrm>
                <a:off x="959615" y="1301207"/>
                <a:ext cx="9621299" cy="995401"/>
              </a:xfrm>
              <a:prstGeom prst="rect">
                <a:avLst/>
              </a:prstGeom>
              <a:blipFill>
                <a:blip r:embed="rId3"/>
                <a:stretch>
                  <a:fillRect l="-950" t="-4878" b="-4878"/>
                </a:stretch>
              </a:blipFill>
            </p:spPr>
            <p:txBody>
              <a:bodyPr/>
              <a:lstStyle/>
              <a:p>
                <a:r>
                  <a:rPr lang="en-US">
                    <a:noFill/>
                  </a:rPr>
                  <a:t> </a:t>
                </a:r>
              </a:p>
            </p:txBody>
          </p:sp>
        </mc:Fallback>
      </mc:AlternateContent>
      <p:sp>
        <p:nvSpPr>
          <p:cNvPr id="53" name="TextBox 52"/>
          <p:cNvSpPr txBox="1"/>
          <p:nvPr/>
        </p:nvSpPr>
        <p:spPr>
          <a:xfrm>
            <a:off x="975945" y="2353056"/>
            <a:ext cx="8969443" cy="461665"/>
          </a:xfrm>
          <a:prstGeom prst="rect">
            <a:avLst/>
          </a:prstGeom>
          <a:noFill/>
        </p:spPr>
        <p:txBody>
          <a:bodyPr wrap="none" rtlCol="0">
            <a:spAutoFit/>
          </a:bodyPr>
          <a:lstStyle/>
          <a:p>
            <a:r>
              <a:rPr lang="en-US" sz="2400" b="1" dirty="0"/>
              <a:t>Hydraulic head </a:t>
            </a:r>
            <a:r>
              <a:rPr lang="en-US" sz="2400" dirty="0"/>
              <a:t>– potential mechanical energy of water per unit weight</a:t>
            </a:r>
          </a:p>
        </p:txBody>
      </p:sp>
      <p:sp>
        <p:nvSpPr>
          <p:cNvPr id="54" name="TextBox 53"/>
          <p:cNvSpPr txBox="1"/>
          <p:nvPr/>
        </p:nvSpPr>
        <p:spPr>
          <a:xfrm>
            <a:off x="975945" y="3771407"/>
            <a:ext cx="10059933" cy="830997"/>
          </a:xfrm>
          <a:prstGeom prst="rect">
            <a:avLst/>
          </a:prstGeom>
          <a:noFill/>
        </p:spPr>
        <p:txBody>
          <a:bodyPr wrap="square" rtlCol="0">
            <a:spAutoFit/>
          </a:bodyPr>
          <a:lstStyle/>
          <a:p>
            <a:pPr marL="461963" indent="-461963"/>
            <a:r>
              <a:rPr lang="en-US" sz="2400" b="1" dirty="0"/>
              <a:t>Elevation head </a:t>
            </a:r>
            <a:r>
              <a:rPr lang="en-US" sz="2400" dirty="0"/>
              <a:t>– potential mechanical energy due to gravity (one component of total hydraulic head)</a:t>
            </a:r>
          </a:p>
        </p:txBody>
      </p:sp>
      <mc:AlternateContent xmlns:mc="http://schemas.openxmlformats.org/markup-compatibility/2006" xmlns:a14="http://schemas.microsoft.com/office/drawing/2010/main">
        <mc:Choice Requires="a14">
          <p:sp>
            <p:nvSpPr>
              <p:cNvPr id="13" name="TextBox 12"/>
              <p:cNvSpPr txBox="1"/>
              <p:nvPr/>
            </p:nvSpPr>
            <p:spPr>
              <a:xfrm>
                <a:off x="975945" y="5015098"/>
                <a:ext cx="9271722" cy="626069"/>
              </a:xfrm>
              <a:prstGeom prst="rect">
                <a:avLst/>
              </a:prstGeom>
              <a:noFill/>
            </p:spPr>
            <p:txBody>
              <a:bodyPr wrap="square" rtlCol="0">
                <a:spAutoFit/>
              </a:bodyPr>
              <a:lstStyle/>
              <a:p>
                <a:r>
                  <a:rPr lang="en-US" sz="2400" b="0" dirty="0">
                    <a:ea typeface="Cambria Math" panose="02040503050406030204" pitchFamily="18" charset="0"/>
                  </a:rPr>
                  <a:t>Positive </a:t>
                </a:r>
                <a14:m>
                  <m:oMath xmlns:m="http://schemas.openxmlformats.org/officeDocument/2006/math">
                    <m:r>
                      <a:rPr lang="en-US" sz="2400" b="0" i="1" dirty="0" smtClean="0">
                        <a:latin typeface="Cambria Math" panose="02040503050406030204" pitchFamily="18" charset="0"/>
                        <a:ea typeface="Cambria Math" panose="02040503050406030204" pitchFamily="18" charset="0"/>
                      </a:rPr>
                      <m:t>𝑄</m:t>
                    </m:r>
                  </m:oMath>
                </a14:m>
                <a:r>
                  <a:rPr lang="en-US" sz="2400" b="0" dirty="0">
                    <a:ea typeface="Cambria Math" panose="02040503050406030204" pitchFamily="18" charset="0"/>
                  </a:rPr>
                  <a:t> follows a negative </a:t>
                </a:r>
                <a14:m>
                  <m:oMath xmlns:m="http://schemas.openxmlformats.org/officeDocument/2006/math">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h</m:t>
                        </m:r>
                      </m:num>
                      <m:den>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𝑙</m:t>
                        </m:r>
                      </m:den>
                    </m:f>
                  </m:oMath>
                </a14:m>
                <a:r>
                  <a:rPr lang="en-US" sz="2400" dirty="0"/>
                  <a:t> (water flows down a gradient)</a:t>
                </a:r>
              </a:p>
            </p:txBody>
          </p:sp>
        </mc:Choice>
        <mc:Fallback xmlns="">
          <p:sp>
            <p:nvSpPr>
              <p:cNvPr id="13" name="TextBox 12"/>
              <p:cNvSpPr txBox="1">
                <a:spLocks noRot="1" noChangeAspect="1" noMove="1" noResize="1" noEditPoints="1" noAdjustHandles="1" noChangeArrowheads="1" noChangeShapeType="1" noTextEdit="1"/>
              </p:cNvSpPr>
              <p:nvPr/>
            </p:nvSpPr>
            <p:spPr>
              <a:xfrm>
                <a:off x="975945" y="5015098"/>
                <a:ext cx="9271722" cy="626069"/>
              </a:xfrm>
              <a:prstGeom prst="rect">
                <a:avLst/>
              </a:prstGeom>
              <a:blipFill>
                <a:blip r:embed="rId4"/>
                <a:stretch>
                  <a:fillRect l="-986"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1764155" y="2910291"/>
                <a:ext cx="569387" cy="7344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d>
                            <m:dPr>
                              <m:begChr m:val="["/>
                              <m:endChr m:val="]"/>
                              <m:ctrlPr>
                                <a:rPr lang="en-US" sz="2000" i="1" smtClean="0">
                                  <a:latin typeface="Cambria Math" panose="02040503050406030204" pitchFamily="18" charset="0"/>
                                </a:rPr>
                              </m:ctrlPr>
                            </m:dPr>
                            <m:e>
                              <m:r>
                                <m:rPr>
                                  <m:sty m:val="p"/>
                                </m:rPr>
                                <a:rPr lang="en-US" sz="2000" b="0" i="0" smtClean="0">
                                  <a:latin typeface="Cambria Math" panose="02040503050406030204" pitchFamily="18" charset="0"/>
                                </a:rPr>
                                <m:t>E</m:t>
                              </m:r>
                            </m:e>
                          </m:d>
                        </m:num>
                        <m:den>
                          <m:d>
                            <m:dPr>
                              <m:begChr m:val="["/>
                              <m:endChr m:val="]"/>
                              <m:ctrlPr>
                                <a:rPr lang="en-US" sz="2000" i="1" smtClean="0">
                                  <a:latin typeface="Cambria Math" panose="02040503050406030204" pitchFamily="18" charset="0"/>
                                </a:rPr>
                              </m:ctrlPr>
                            </m:dPr>
                            <m:e>
                              <m:r>
                                <m:rPr>
                                  <m:sty m:val="p"/>
                                </m:rPr>
                                <a:rPr lang="en-US" sz="2000" b="0" i="0" smtClean="0">
                                  <a:latin typeface="Cambria Math" panose="02040503050406030204" pitchFamily="18" charset="0"/>
                                </a:rPr>
                                <m:t>F</m:t>
                              </m:r>
                            </m:e>
                          </m:d>
                        </m:den>
                      </m:f>
                    </m:oMath>
                  </m:oMathPara>
                </a14:m>
                <a:endParaRPr lang="en-US" sz="2000" dirty="0"/>
              </a:p>
            </p:txBody>
          </p:sp>
        </mc:Choice>
        <mc:Fallback xmlns="">
          <p:sp>
            <p:nvSpPr>
              <p:cNvPr id="29" name="TextBox 28"/>
              <p:cNvSpPr txBox="1">
                <a:spLocks noRot="1" noChangeAspect="1" noMove="1" noResize="1" noEditPoints="1" noAdjustHandles="1" noChangeArrowheads="1" noChangeShapeType="1" noTextEdit="1"/>
              </p:cNvSpPr>
              <p:nvPr/>
            </p:nvSpPr>
            <p:spPr>
              <a:xfrm>
                <a:off x="1764155" y="2910291"/>
                <a:ext cx="569387" cy="7344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975945" y="5682588"/>
                <a:ext cx="10377855" cy="626069"/>
              </a:xfrm>
              <a:prstGeom prst="rect">
                <a:avLst/>
              </a:prstGeom>
              <a:noFill/>
            </p:spPr>
            <p:txBody>
              <a:bodyPr wrap="square" rtlCol="0">
                <a:spAutoFit/>
              </a:bodyPr>
              <a:lstStyle/>
              <a:p>
                <a:r>
                  <a:rPr lang="en-US" sz="2400" dirty="0"/>
                  <a:t>Water tends to follow the path with the steepest hydraulic gradient (highest </a:t>
                </a:r>
                <a14:m>
                  <m:oMath xmlns:m="http://schemas.openxmlformats.org/officeDocument/2006/math">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h</m:t>
                        </m:r>
                      </m:num>
                      <m:den>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𝑙</m:t>
                        </m:r>
                      </m:den>
                    </m:f>
                  </m:oMath>
                </a14:m>
                <a:r>
                  <a:rPr lang="en-US" sz="2400" dirty="0"/>
                  <a:t>) </a:t>
                </a:r>
              </a:p>
            </p:txBody>
          </p:sp>
        </mc:Choice>
        <mc:Fallback xmlns="">
          <p:sp>
            <p:nvSpPr>
              <p:cNvPr id="55" name="TextBox 54"/>
              <p:cNvSpPr txBox="1">
                <a:spLocks noRot="1" noChangeAspect="1" noMove="1" noResize="1" noEditPoints="1" noAdjustHandles="1" noChangeArrowheads="1" noChangeShapeType="1" noTextEdit="1"/>
              </p:cNvSpPr>
              <p:nvPr/>
            </p:nvSpPr>
            <p:spPr>
              <a:xfrm>
                <a:off x="975945" y="5682588"/>
                <a:ext cx="10377855" cy="626069"/>
              </a:xfrm>
              <a:prstGeom prst="rect">
                <a:avLst/>
              </a:prstGeom>
              <a:blipFill>
                <a:blip r:embed="rId6"/>
                <a:stretch>
                  <a:fillRect l="-881" b="-87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202663" y="2909334"/>
                <a:ext cx="1017330" cy="7344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a:latin typeface="Cambria Math" panose="02040503050406030204" pitchFamily="18" charset="0"/>
                        </a:rPr>
                        <m:t>=</m:t>
                      </m:r>
                      <m:f>
                        <m:fPr>
                          <m:ctrlPr>
                            <a:rPr lang="en-US" sz="2000" i="1">
                              <a:latin typeface="Cambria Math" panose="02040503050406030204" pitchFamily="18" charset="0"/>
                            </a:rPr>
                          </m:ctrlPr>
                        </m:fPr>
                        <m:num>
                          <m:d>
                            <m:dPr>
                              <m:begChr m:val="["/>
                              <m:endChr m:val="]"/>
                              <m:ctrlPr>
                                <a:rPr lang="en-US" sz="2000" i="1">
                                  <a:latin typeface="Cambria Math" panose="02040503050406030204" pitchFamily="18" charset="0"/>
                                </a:rPr>
                              </m:ctrlPr>
                            </m:dPr>
                            <m:e>
                              <m:r>
                                <m:rPr>
                                  <m:sty m:val="p"/>
                                </m:rPr>
                                <a:rPr lang="en-US" sz="2000">
                                  <a:latin typeface="Cambria Math" panose="02040503050406030204" pitchFamily="18" charset="0"/>
                                </a:rPr>
                                <m:t>F</m:t>
                              </m:r>
                              <m:r>
                                <a:rPr lang="en-US" sz="2000">
                                  <a:latin typeface="Cambria Math" panose="02040503050406030204" pitchFamily="18" charset="0"/>
                                </a:rPr>
                                <m:t> </m:t>
                              </m:r>
                              <m:r>
                                <m:rPr>
                                  <m:sty m:val="p"/>
                                </m:rPr>
                                <a:rPr lang="en-US" sz="2000">
                                  <a:latin typeface="Cambria Math" panose="02040503050406030204" pitchFamily="18" charset="0"/>
                                </a:rPr>
                                <m:t>L</m:t>
                              </m:r>
                            </m:e>
                          </m:d>
                        </m:num>
                        <m:den>
                          <m:d>
                            <m:dPr>
                              <m:begChr m:val="["/>
                              <m:endChr m:val="]"/>
                              <m:ctrlPr>
                                <a:rPr lang="en-US" sz="2000" i="1">
                                  <a:latin typeface="Cambria Math" panose="02040503050406030204" pitchFamily="18" charset="0"/>
                                </a:rPr>
                              </m:ctrlPr>
                            </m:dPr>
                            <m:e>
                              <m:r>
                                <m:rPr>
                                  <m:sty m:val="p"/>
                                </m:rPr>
                                <a:rPr lang="en-US" sz="2000">
                                  <a:latin typeface="Cambria Math" panose="02040503050406030204" pitchFamily="18" charset="0"/>
                                </a:rPr>
                                <m:t>F</m:t>
                              </m:r>
                            </m:e>
                          </m:d>
                        </m:den>
                      </m:f>
                    </m:oMath>
                  </m:oMathPara>
                </a14:m>
                <a:endParaRPr lang="en-US" sz="2000" dirty="0"/>
              </a:p>
            </p:txBody>
          </p:sp>
        </mc:Choice>
        <mc:Fallback xmlns="">
          <p:sp>
            <p:nvSpPr>
              <p:cNvPr id="2" name="Rectangle 1"/>
              <p:cNvSpPr>
                <a:spLocks noRot="1" noChangeAspect="1" noMove="1" noResize="1" noEditPoints="1" noAdjustHandles="1" noChangeArrowheads="1" noChangeShapeType="1" noTextEdit="1"/>
              </p:cNvSpPr>
              <p:nvPr/>
            </p:nvSpPr>
            <p:spPr>
              <a:xfrm>
                <a:off x="2202663" y="2909334"/>
                <a:ext cx="1017330" cy="7344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079065" y="3062713"/>
                <a:ext cx="94884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a:latin typeface="Cambria Math" panose="02040503050406030204" pitchFamily="18" charset="0"/>
                        </a:rPr>
                        <m:t>=</m:t>
                      </m:r>
                      <m:d>
                        <m:dPr>
                          <m:begChr m:val="["/>
                          <m:endChr m:val="]"/>
                          <m:ctrlPr>
                            <a:rPr lang="en-US" sz="2400" i="1">
                              <a:latin typeface="Cambria Math" panose="02040503050406030204" pitchFamily="18" charset="0"/>
                            </a:rPr>
                          </m:ctrlPr>
                        </m:dPr>
                        <m:e>
                          <m:r>
                            <m:rPr>
                              <m:sty m:val="p"/>
                            </m:rPr>
                            <a:rPr lang="en-US" sz="2400">
                              <a:latin typeface="Cambria Math" panose="02040503050406030204" pitchFamily="18" charset="0"/>
                            </a:rPr>
                            <m:t>L</m:t>
                          </m:r>
                        </m:e>
                      </m:d>
                    </m:oMath>
                  </m:oMathPara>
                </a14:m>
                <a:endParaRPr lang="en-US" sz="2400" dirty="0"/>
              </a:p>
            </p:txBody>
          </p:sp>
        </mc:Choice>
        <mc:Fallback xmlns="">
          <p:sp>
            <p:nvSpPr>
              <p:cNvPr id="4" name="Rectangle 3"/>
              <p:cNvSpPr>
                <a:spLocks noRot="1" noChangeAspect="1" noMove="1" noResize="1" noEditPoints="1" noAdjustHandles="1" noChangeArrowheads="1" noChangeShapeType="1" noTextEdit="1"/>
              </p:cNvSpPr>
              <p:nvPr/>
            </p:nvSpPr>
            <p:spPr>
              <a:xfrm>
                <a:off x="3079065" y="3062713"/>
                <a:ext cx="948849" cy="461665"/>
              </a:xfrm>
              <a:prstGeom prst="rect">
                <a:avLst/>
              </a:prstGeom>
              <a:blipFill>
                <a:blip r:embed="rId8"/>
                <a:stretch>
                  <a:fillRect/>
                </a:stretch>
              </a:blipFill>
            </p:spPr>
            <p:txBody>
              <a:bodyPr/>
              <a:lstStyle/>
              <a:p>
                <a:r>
                  <a:rPr lang="en-US">
                    <a:noFill/>
                  </a:rPr>
                  <a:t> </a:t>
                </a:r>
              </a:p>
            </p:txBody>
          </p:sp>
        </mc:Fallback>
      </mc:AlternateContent>
      <p:sp>
        <p:nvSpPr>
          <p:cNvPr id="11" name="Rectangle 10"/>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spTree>
    <p:extLst>
      <p:ext uri="{BB962C8B-B14F-4D97-AF65-F5344CB8AC3E}">
        <p14:creationId xmlns:p14="http://schemas.microsoft.com/office/powerpoint/2010/main" val="222192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20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20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wipe(left)">
                                      <p:cBhvr>
                                        <p:cTn id="32" dur="2000"/>
                                        <p:tgtEl>
                                          <p:spTgt spid="5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wipe(left)">
                                      <p:cBhvr>
                                        <p:cTn id="42"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3" grpId="0"/>
      <p:bldP spid="54" grpId="0"/>
      <p:bldP spid="13" grpId="0"/>
      <p:bldP spid="29" grpId="0"/>
      <p:bldP spid="55" grpId="0"/>
      <p:bldP spid="2"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8896351" cy="1325563"/>
          </a:xfrm>
        </p:spPr>
        <p:txBody>
          <a:bodyPr/>
          <a:lstStyle/>
          <a:p>
            <a:r>
              <a:rPr lang="en-US" dirty="0"/>
              <a:t>Energy balance: shortwave radiation</a:t>
            </a:r>
          </a:p>
        </p:txBody>
      </p:sp>
      <p:sp>
        <p:nvSpPr>
          <p:cNvPr id="3" name="TextBox 2"/>
          <p:cNvSpPr txBox="1"/>
          <p:nvPr/>
        </p:nvSpPr>
        <p:spPr>
          <a:xfrm>
            <a:off x="1847850" y="1950359"/>
            <a:ext cx="2913233" cy="461665"/>
          </a:xfrm>
          <a:prstGeom prst="rect">
            <a:avLst/>
          </a:prstGeom>
          <a:noFill/>
        </p:spPr>
        <p:txBody>
          <a:bodyPr wrap="none" rtlCol="0">
            <a:spAutoFit/>
          </a:bodyPr>
          <a:lstStyle/>
          <a:p>
            <a:r>
              <a:rPr lang="en-US" sz="2400" dirty="0"/>
              <a:t>Stefan-Boltzmann law</a:t>
            </a:r>
          </a:p>
        </p:txBody>
      </p:sp>
      <mc:AlternateContent xmlns:mc="http://schemas.openxmlformats.org/markup-compatibility/2006">
        <mc:Choice xmlns:a14="http://schemas.microsoft.com/office/drawing/2010/main" Requires="a14">
          <p:sp>
            <p:nvSpPr>
              <p:cNvPr id="4" name="TextBox 3"/>
              <p:cNvSpPr txBox="1"/>
              <p:nvPr/>
            </p:nvSpPr>
            <p:spPr>
              <a:xfrm>
                <a:off x="4863193" y="1949381"/>
                <a:ext cx="144834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𝐽</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𝜖𝜎</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𝑇</m:t>
                          </m:r>
                        </m:e>
                        <m:sup>
                          <m:r>
                            <a:rPr lang="en-US" sz="2400" b="0" i="1" smtClean="0">
                              <a:latin typeface="Cambria Math" panose="02040503050406030204" pitchFamily="18" charset="0"/>
                              <a:ea typeface="Cambria Math" panose="02040503050406030204" pitchFamily="18" charset="0"/>
                            </a:rPr>
                            <m:t>4</m:t>
                          </m:r>
                        </m:sup>
                      </m:sSup>
                    </m:oMath>
                  </m:oMathPara>
                </a14:m>
                <a:endParaRPr lang="en-US" sz="2400" dirty="0"/>
              </a:p>
            </p:txBody>
          </p:sp>
        </mc:Choice>
        <mc:Fallback>
          <p:sp>
            <p:nvSpPr>
              <p:cNvPr id="4" name="TextBox 3"/>
              <p:cNvSpPr txBox="1">
                <a:spLocks noRot="1" noChangeAspect="1" noMove="1" noResize="1" noEditPoints="1" noAdjustHandles="1" noChangeArrowheads="1" noChangeShapeType="1" noTextEdit="1"/>
              </p:cNvSpPr>
              <p:nvPr/>
            </p:nvSpPr>
            <p:spPr>
              <a:xfrm>
                <a:off x="4863193" y="1949381"/>
                <a:ext cx="1448345" cy="461665"/>
              </a:xfrm>
              <a:prstGeom prst="rect">
                <a:avLst/>
              </a:prstGeom>
              <a:blipFill>
                <a:blip r:embed="rId3"/>
                <a:stretch>
                  <a:fillRect b="-1184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p:cNvSpPr txBox="1"/>
              <p:nvPr/>
            </p:nvSpPr>
            <p:spPr>
              <a:xfrm>
                <a:off x="1847850" y="2491625"/>
                <a:ext cx="9475992" cy="830997"/>
              </a:xfrm>
              <a:prstGeom prst="rect">
                <a:avLst/>
              </a:prstGeom>
              <a:noFill/>
            </p:spPr>
            <p:txBody>
              <a:bodyPr wrap="none" rtlCol="0">
                <a:spAutoFit/>
              </a:bodyPr>
              <a:lstStyle/>
              <a:p>
                <a:pPr marL="231775" indent="-231775"/>
                <a:r>
                  <a:rPr lang="en-US" sz="2400" dirty="0"/>
                  <a:t>Radiant energy flux (</a:t>
                </a:r>
                <a14:m>
                  <m:oMath xmlns:m="http://schemas.openxmlformats.org/officeDocument/2006/math">
                    <m:r>
                      <a:rPr lang="en-US" sz="2400" i="1">
                        <a:latin typeface="Cambria Math" panose="02040503050406030204" pitchFamily="18" charset="0"/>
                      </a:rPr>
                      <m:t>𝐽</m:t>
                    </m:r>
                  </m:oMath>
                </a14:m>
                <a:r>
                  <a:rPr lang="en-US" sz="2400" dirty="0"/>
                  <a:t>) emitted by a body is related to temperature </a:t>
                </a:r>
                <a14:m>
                  <m:oMath xmlns:m="http://schemas.openxmlformats.org/officeDocument/2006/math">
                    <m:r>
                      <a:rPr lang="en-US" sz="2400" i="1">
                        <a:latin typeface="Cambria Math" panose="02040503050406030204" pitchFamily="18" charset="0"/>
                        <a:ea typeface="Cambria Math" panose="02040503050406030204" pitchFamily="18" charset="0"/>
                      </a:rPr>
                      <m:t>𝑇</m:t>
                    </m:r>
                  </m:oMath>
                </a14:m>
                <a:r>
                  <a:rPr lang="en-US" sz="2400" dirty="0"/>
                  <a:t> (in K)</a:t>
                </a:r>
                <a:br>
                  <a:rPr lang="en-US" sz="2400" dirty="0"/>
                </a:br>
                <a:r>
                  <a:rPr lang="en-US" sz="2400" dirty="0"/>
                  <a:t>to the 4</a:t>
                </a:r>
                <a:r>
                  <a:rPr lang="en-US" sz="2400" baseline="30000" dirty="0"/>
                  <a:t>th</a:t>
                </a:r>
                <a:r>
                  <a:rPr lang="en-US" sz="2400" dirty="0"/>
                  <a:t> power and the emissivity of the body (</a:t>
                </a:r>
                <a14:m>
                  <m:oMath xmlns:m="http://schemas.openxmlformats.org/officeDocument/2006/math">
                    <m:r>
                      <a:rPr lang="en-US" sz="2400" i="1">
                        <a:latin typeface="Cambria Math" panose="02040503050406030204" pitchFamily="18" charset="0"/>
                        <a:ea typeface="Cambria Math" panose="02040503050406030204" pitchFamily="18" charset="0"/>
                      </a:rPr>
                      <m:t>𝜖</m:t>
                    </m:r>
                  </m:oMath>
                </a14:m>
                <a:r>
                  <a:rPr lang="en-US" sz="2400" dirty="0"/>
                  <a:t>)</a:t>
                </a:r>
              </a:p>
            </p:txBody>
          </p:sp>
        </mc:Choice>
        <mc:Fallback>
          <p:sp>
            <p:nvSpPr>
              <p:cNvPr id="12" name="TextBox 11"/>
              <p:cNvSpPr txBox="1">
                <a:spLocks noRot="1" noChangeAspect="1" noMove="1" noResize="1" noEditPoints="1" noAdjustHandles="1" noChangeArrowheads="1" noChangeShapeType="1" noTextEdit="1"/>
              </p:cNvSpPr>
              <p:nvPr/>
            </p:nvSpPr>
            <p:spPr>
              <a:xfrm>
                <a:off x="1847850" y="2491625"/>
                <a:ext cx="9475992" cy="830997"/>
              </a:xfrm>
              <a:prstGeom prst="rect">
                <a:avLst/>
              </a:prstGeom>
              <a:blipFill>
                <a:blip r:embed="rId4"/>
                <a:stretch>
                  <a:fillRect l="-965" t="-5882" r="-64" b="-1617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p:cNvSpPr txBox="1"/>
              <p:nvPr/>
            </p:nvSpPr>
            <p:spPr>
              <a:xfrm>
                <a:off x="1847851" y="3378403"/>
                <a:ext cx="3218702" cy="461665"/>
              </a:xfrm>
              <a:prstGeom prst="rect">
                <a:avLst/>
              </a:prstGeom>
              <a:noFill/>
            </p:spPr>
            <p:txBody>
              <a:bodyPr wrap="none" rtlCol="0">
                <a:spAutoFit/>
              </a:bodyPr>
              <a:lstStyle/>
              <a:p>
                <a:r>
                  <a:rPr lang="en-US" sz="2400" dirty="0"/>
                  <a:t>Black body means </a:t>
                </a:r>
                <a14:m>
                  <m:oMath xmlns:m="http://schemas.openxmlformats.org/officeDocument/2006/math">
                    <m:r>
                      <a:rPr lang="en-US" sz="2400" i="1">
                        <a:latin typeface="Cambria Math" panose="02040503050406030204" pitchFamily="18" charset="0"/>
                        <a:ea typeface="Cambria Math" panose="02040503050406030204" pitchFamily="18" charset="0"/>
                      </a:rPr>
                      <m:t>𝜖</m:t>
                    </m:r>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1</m:t>
                    </m:r>
                  </m:oMath>
                </a14:m>
                <a:endParaRPr lang="en-US" sz="2400" dirty="0"/>
              </a:p>
            </p:txBody>
          </p:sp>
        </mc:Choice>
        <mc:Fallback>
          <p:sp>
            <p:nvSpPr>
              <p:cNvPr id="14" name="TextBox 13"/>
              <p:cNvSpPr txBox="1">
                <a:spLocks noRot="1" noChangeAspect="1" noMove="1" noResize="1" noEditPoints="1" noAdjustHandles="1" noChangeArrowheads="1" noChangeShapeType="1" noTextEdit="1"/>
              </p:cNvSpPr>
              <p:nvPr/>
            </p:nvSpPr>
            <p:spPr>
              <a:xfrm>
                <a:off x="1847851" y="3378403"/>
                <a:ext cx="3218702" cy="461665"/>
              </a:xfrm>
              <a:prstGeom prst="rect">
                <a:avLst/>
              </a:prstGeom>
              <a:blipFill>
                <a:blip r:embed="rId5"/>
                <a:stretch>
                  <a:fillRect l="-2841" t="-10526" b="-28947"/>
                </a:stretch>
              </a:blipFill>
            </p:spPr>
            <p:txBody>
              <a:bodyPr/>
              <a:lstStyle/>
              <a:p>
                <a:r>
                  <a:rPr lang="en-US">
                    <a:noFill/>
                  </a:rPr>
                  <a:t> </a:t>
                </a:r>
              </a:p>
            </p:txBody>
          </p:sp>
        </mc:Fallback>
      </mc:AlternateContent>
      <p:sp>
        <p:nvSpPr>
          <p:cNvPr id="15" name="TextBox 14"/>
          <p:cNvSpPr txBox="1"/>
          <p:nvPr/>
        </p:nvSpPr>
        <p:spPr>
          <a:xfrm>
            <a:off x="1847850" y="1407137"/>
            <a:ext cx="9204764" cy="461665"/>
          </a:xfrm>
          <a:prstGeom prst="rect">
            <a:avLst/>
          </a:prstGeom>
          <a:noFill/>
        </p:spPr>
        <p:txBody>
          <a:bodyPr wrap="none" rtlCol="0">
            <a:spAutoFit/>
          </a:bodyPr>
          <a:lstStyle/>
          <a:p>
            <a:r>
              <a:rPr lang="en-US" sz="2400" dirty="0"/>
              <a:t>Thermal energy causes collisions that result in electromagnetic radiation</a:t>
            </a:r>
          </a:p>
        </p:txBody>
      </p:sp>
      <p:sp>
        <p:nvSpPr>
          <p:cNvPr id="16" name="TextBox 15"/>
          <p:cNvSpPr txBox="1"/>
          <p:nvPr/>
        </p:nvSpPr>
        <p:spPr>
          <a:xfrm>
            <a:off x="1847850" y="3921625"/>
            <a:ext cx="9723663" cy="830997"/>
          </a:xfrm>
          <a:prstGeom prst="rect">
            <a:avLst/>
          </a:prstGeom>
          <a:noFill/>
        </p:spPr>
        <p:txBody>
          <a:bodyPr wrap="square" rtlCol="0">
            <a:spAutoFit/>
          </a:bodyPr>
          <a:lstStyle/>
          <a:p>
            <a:pPr marL="231775" indent="-231775"/>
            <a:r>
              <a:rPr lang="en-US" sz="2400" dirty="0"/>
              <a:t>Planck’s Law: Sun is a black body at 6000 K (5727 °C) and emits higher energy radiation with relatively short wavelengths (hence “shortwave” radiation).</a:t>
            </a:r>
          </a:p>
        </p:txBody>
      </p:sp>
      <p:sp>
        <p:nvSpPr>
          <p:cNvPr id="17" name="TextBox 16"/>
          <p:cNvSpPr txBox="1"/>
          <p:nvPr/>
        </p:nvSpPr>
        <p:spPr>
          <a:xfrm>
            <a:off x="1847850" y="4833371"/>
            <a:ext cx="9709902" cy="1200329"/>
          </a:xfrm>
          <a:prstGeom prst="rect">
            <a:avLst/>
          </a:prstGeom>
          <a:noFill/>
        </p:spPr>
        <p:txBody>
          <a:bodyPr wrap="none" rtlCol="0">
            <a:spAutoFit/>
          </a:bodyPr>
          <a:lstStyle/>
          <a:p>
            <a:pPr marL="231775" indent="-231775"/>
            <a:r>
              <a:rPr lang="en-US" sz="2400" dirty="0"/>
              <a:t>Sun’s emission spectrum spans from ultraviolet to near-visible infrared, </a:t>
            </a:r>
            <a:br>
              <a:rPr lang="en-US" sz="2400" dirty="0"/>
            </a:br>
            <a:r>
              <a:rPr lang="en-US" sz="2400" dirty="0"/>
              <a:t>which is mostly constituted by the visible spectrum (hence we have organs</a:t>
            </a:r>
            <a:br>
              <a:rPr lang="en-US" sz="2400" dirty="0"/>
            </a:br>
            <a:r>
              <a:rPr lang="en-US" sz="2400" dirty="0"/>
              <a:t>that can detect those frequencies).</a:t>
            </a:r>
          </a:p>
        </p:txBody>
      </p:sp>
      <p:sp>
        <p:nvSpPr>
          <p:cNvPr id="10" name="Rectangle 9"/>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48</a:t>
            </a:r>
          </a:p>
        </p:txBody>
      </p:sp>
      <p:sp>
        <p:nvSpPr>
          <p:cNvPr id="5" name="TextBox 4">
            <a:extLst>
              <a:ext uri="{FF2B5EF4-FFF2-40B4-BE49-F238E27FC236}">
                <a16:creationId xmlns:a16="http://schemas.microsoft.com/office/drawing/2014/main" id="{329ACB43-316F-4254-82A7-40A59E7EFCF8}"/>
              </a:ext>
            </a:extLst>
          </p:cNvPr>
          <p:cNvSpPr txBox="1"/>
          <p:nvPr/>
        </p:nvSpPr>
        <p:spPr>
          <a:xfrm>
            <a:off x="1847850" y="6031210"/>
            <a:ext cx="9741065" cy="461665"/>
          </a:xfrm>
          <a:prstGeom prst="rect">
            <a:avLst/>
          </a:prstGeom>
          <a:noFill/>
        </p:spPr>
        <p:txBody>
          <a:bodyPr wrap="none" rtlCol="0">
            <a:spAutoFit/>
          </a:bodyPr>
          <a:lstStyle/>
          <a:p>
            <a:r>
              <a:rPr lang="en-US" sz="2400" dirty="0"/>
              <a:t>Note this spectrum does not include meaningful amounts of thermal infrared</a:t>
            </a:r>
          </a:p>
        </p:txBody>
      </p:sp>
    </p:spTree>
    <p:extLst>
      <p:ext uri="{BB962C8B-B14F-4D97-AF65-F5344CB8AC3E}">
        <p14:creationId xmlns:p14="http://schemas.microsoft.com/office/powerpoint/2010/main" val="399957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2" grpId="0"/>
      <p:bldP spid="14" grpId="0"/>
      <p:bldP spid="16" grpId="0"/>
      <p:bldP spid="17"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1475" y="2295526"/>
            <a:ext cx="10429875" cy="2667000"/>
          </a:xfrm>
          <a:prstGeom prst="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Energy balance: radiation</a:t>
            </a:r>
          </a:p>
        </p:txBody>
      </p:sp>
      <p:sp>
        <p:nvSpPr>
          <p:cNvPr id="4" name="Down Arrow 3"/>
          <p:cNvSpPr/>
          <p:nvPr/>
        </p:nvSpPr>
        <p:spPr>
          <a:xfrm>
            <a:off x="650976" y="1690688"/>
            <a:ext cx="1600200" cy="1023937"/>
          </a:xfrm>
          <a:prstGeom prst="downArrow">
            <a:avLst>
              <a:gd name="adj1" fmla="val 100000"/>
              <a:gd name="adj2" fmla="val 2767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Solar radiation (shortwave)</a:t>
            </a:r>
          </a:p>
        </p:txBody>
      </p:sp>
      <p:grpSp>
        <p:nvGrpSpPr>
          <p:cNvPr id="26" name="Group 25"/>
          <p:cNvGrpSpPr/>
          <p:nvPr/>
        </p:nvGrpSpPr>
        <p:grpSpPr>
          <a:xfrm>
            <a:off x="504825" y="2804771"/>
            <a:ext cx="4733582" cy="1738656"/>
            <a:chOff x="504825" y="2804771"/>
            <a:chExt cx="4733582" cy="1738656"/>
          </a:xfrm>
        </p:grpSpPr>
        <p:sp>
          <p:nvSpPr>
            <p:cNvPr id="9" name="Right Arrow 8"/>
            <p:cNvSpPr/>
            <p:nvPr/>
          </p:nvSpPr>
          <p:spPr>
            <a:xfrm rot="19258628">
              <a:off x="1534066" y="2804771"/>
              <a:ext cx="3704341" cy="590550"/>
            </a:xfrm>
            <a:prstGeom prst="rightArrow">
              <a:avLst>
                <a:gd name="adj1" fmla="val 100000"/>
                <a:gd name="adj2" fmla="val 241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Reflected by clouds</a:t>
              </a:r>
            </a:p>
          </p:txBody>
        </p:sp>
        <p:sp>
          <p:nvSpPr>
            <p:cNvPr id="7" name="Rectangle 6"/>
            <p:cNvSpPr/>
            <p:nvPr/>
          </p:nvSpPr>
          <p:spPr>
            <a:xfrm>
              <a:off x="504825" y="3771902"/>
              <a:ext cx="1647825" cy="7715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Absorbed by clouds</a:t>
              </a:r>
            </a:p>
          </p:txBody>
        </p:sp>
      </p:grpSp>
      <p:sp>
        <p:nvSpPr>
          <p:cNvPr id="11" name="Rectangle 10"/>
          <p:cNvSpPr/>
          <p:nvPr/>
        </p:nvSpPr>
        <p:spPr>
          <a:xfrm>
            <a:off x="361950" y="4981575"/>
            <a:ext cx="10448925" cy="100965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801350" y="3438407"/>
            <a:ext cx="1336391" cy="369332"/>
          </a:xfrm>
          <a:prstGeom prst="rect">
            <a:avLst/>
          </a:prstGeom>
          <a:noFill/>
        </p:spPr>
        <p:txBody>
          <a:bodyPr wrap="none" rtlCol="0">
            <a:spAutoFit/>
          </a:bodyPr>
          <a:lstStyle/>
          <a:p>
            <a:r>
              <a:rPr lang="en-US" dirty="0"/>
              <a:t>Atmosphere</a:t>
            </a:r>
          </a:p>
        </p:txBody>
      </p:sp>
      <p:sp>
        <p:nvSpPr>
          <p:cNvPr id="13" name="TextBox 12"/>
          <p:cNvSpPr txBox="1"/>
          <p:nvPr/>
        </p:nvSpPr>
        <p:spPr>
          <a:xfrm>
            <a:off x="11128265" y="5301734"/>
            <a:ext cx="682559" cy="369332"/>
          </a:xfrm>
          <a:prstGeom prst="rect">
            <a:avLst/>
          </a:prstGeom>
          <a:solidFill>
            <a:schemeClr val="bg1"/>
          </a:solidFill>
        </p:spPr>
        <p:txBody>
          <a:bodyPr wrap="none" rtlCol="0">
            <a:spAutoFit/>
          </a:bodyPr>
          <a:lstStyle/>
          <a:p>
            <a:r>
              <a:rPr lang="en-US" dirty="0"/>
              <a:t>Earth</a:t>
            </a:r>
          </a:p>
        </p:txBody>
      </p:sp>
      <p:grpSp>
        <p:nvGrpSpPr>
          <p:cNvPr id="25" name="Group 24"/>
          <p:cNvGrpSpPr/>
          <p:nvPr/>
        </p:nvGrpSpPr>
        <p:grpSpPr>
          <a:xfrm>
            <a:off x="504825" y="2198581"/>
            <a:ext cx="3861267" cy="1430445"/>
            <a:chOff x="504825" y="2198581"/>
            <a:chExt cx="3861267" cy="1430445"/>
          </a:xfrm>
        </p:grpSpPr>
        <p:sp>
          <p:nvSpPr>
            <p:cNvPr id="8" name="Right Arrow 7"/>
            <p:cNvSpPr/>
            <p:nvPr/>
          </p:nvSpPr>
          <p:spPr>
            <a:xfrm rot="19258628">
              <a:off x="1643999" y="2198581"/>
              <a:ext cx="2722093" cy="590550"/>
            </a:xfrm>
            <a:prstGeom prst="rightArrow">
              <a:avLst>
                <a:gd name="adj1" fmla="val 100000"/>
                <a:gd name="adj2" fmla="val 241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Reflected by air (backscatter)</a:t>
              </a:r>
            </a:p>
          </p:txBody>
        </p:sp>
        <p:sp>
          <p:nvSpPr>
            <p:cNvPr id="6" name="Rectangle 5"/>
            <p:cNvSpPr/>
            <p:nvPr/>
          </p:nvSpPr>
          <p:spPr>
            <a:xfrm>
              <a:off x="504825" y="2857501"/>
              <a:ext cx="1647825" cy="7715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Absorbed by air</a:t>
              </a:r>
            </a:p>
          </p:txBody>
        </p:sp>
      </p:grpSp>
      <p:sp>
        <p:nvSpPr>
          <p:cNvPr id="15" name="Right Arrow 14"/>
          <p:cNvSpPr/>
          <p:nvPr/>
        </p:nvSpPr>
        <p:spPr>
          <a:xfrm>
            <a:off x="1451076" y="6100642"/>
            <a:ext cx="1999709" cy="590550"/>
          </a:xfrm>
          <a:prstGeom prst="rightArrow">
            <a:avLst>
              <a:gd name="adj1" fmla="val 100000"/>
              <a:gd name="adj2" fmla="val 241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Shortwave</a:t>
            </a:r>
          </a:p>
        </p:txBody>
      </p:sp>
      <p:sp>
        <p:nvSpPr>
          <p:cNvPr id="24" name="TextBox 23"/>
          <p:cNvSpPr txBox="1"/>
          <p:nvPr/>
        </p:nvSpPr>
        <p:spPr>
          <a:xfrm>
            <a:off x="11101494" y="1321356"/>
            <a:ext cx="736099" cy="369332"/>
          </a:xfrm>
          <a:prstGeom prst="rect">
            <a:avLst/>
          </a:prstGeom>
          <a:solidFill>
            <a:schemeClr val="bg1"/>
          </a:solidFill>
        </p:spPr>
        <p:txBody>
          <a:bodyPr wrap="none" rtlCol="0">
            <a:spAutoFit/>
          </a:bodyPr>
          <a:lstStyle/>
          <a:p>
            <a:r>
              <a:rPr lang="en-US" dirty="0"/>
              <a:t>Space</a:t>
            </a:r>
          </a:p>
        </p:txBody>
      </p:sp>
      <p:grpSp>
        <p:nvGrpSpPr>
          <p:cNvPr id="28" name="Group 27"/>
          <p:cNvGrpSpPr/>
          <p:nvPr/>
        </p:nvGrpSpPr>
        <p:grpSpPr>
          <a:xfrm>
            <a:off x="1028700" y="3327798"/>
            <a:ext cx="5496161" cy="2425558"/>
            <a:chOff x="1028700" y="3327798"/>
            <a:chExt cx="5496161" cy="2425558"/>
          </a:xfrm>
        </p:grpSpPr>
        <p:sp>
          <p:nvSpPr>
            <p:cNvPr id="10" name="Right Arrow 9"/>
            <p:cNvSpPr/>
            <p:nvPr/>
          </p:nvSpPr>
          <p:spPr>
            <a:xfrm rot="19258628">
              <a:off x="1242348" y="3327798"/>
              <a:ext cx="5282513" cy="590550"/>
            </a:xfrm>
            <a:prstGeom prst="rightArrow">
              <a:avLst>
                <a:gd name="adj1" fmla="val 100000"/>
                <a:gd name="adj2" fmla="val 241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Reflected by earth</a:t>
              </a:r>
            </a:p>
          </p:txBody>
        </p:sp>
        <p:sp>
          <p:nvSpPr>
            <p:cNvPr id="27" name="Rectangle 26"/>
            <p:cNvSpPr/>
            <p:nvPr/>
          </p:nvSpPr>
          <p:spPr>
            <a:xfrm>
              <a:off x="1028700" y="4981831"/>
              <a:ext cx="1647825" cy="7715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Absorbed by earth</a:t>
              </a:r>
            </a:p>
          </p:txBody>
        </p:sp>
      </p:grpSp>
      <p:sp>
        <p:nvSpPr>
          <p:cNvPr id="21" name="Rectangle 20"/>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49</a:t>
            </a:r>
          </a:p>
        </p:txBody>
      </p:sp>
      <p:sp>
        <p:nvSpPr>
          <p:cNvPr id="20" name="Right Arrow 19"/>
          <p:cNvSpPr/>
          <p:nvPr/>
        </p:nvSpPr>
        <p:spPr>
          <a:xfrm>
            <a:off x="7389810" y="6100642"/>
            <a:ext cx="1999709" cy="590550"/>
          </a:xfrm>
          <a:prstGeom prst="rightArrow">
            <a:avLst>
              <a:gd name="adj1" fmla="val 100000"/>
              <a:gd name="adj2" fmla="val 241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rPr>
              <a:t>Longwave</a:t>
            </a:r>
            <a:endParaRPr lang="en-US" dirty="0">
              <a:solidFill>
                <a:schemeClr val="bg1"/>
              </a:solidFill>
            </a:endParaRPr>
          </a:p>
        </p:txBody>
      </p:sp>
      <p:sp>
        <p:nvSpPr>
          <p:cNvPr id="22" name="Up Arrow 21"/>
          <p:cNvSpPr/>
          <p:nvPr/>
        </p:nvSpPr>
        <p:spPr>
          <a:xfrm>
            <a:off x="5440459" y="4058720"/>
            <a:ext cx="1209675" cy="909758"/>
          </a:xfrm>
          <a:prstGeom prst="upArrow">
            <a:avLst>
              <a:gd name="adj1" fmla="val 100000"/>
              <a:gd name="adj2" fmla="val 25919"/>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Emitted by earth</a:t>
            </a:r>
          </a:p>
        </p:txBody>
      </p:sp>
    </p:spTree>
    <p:extLst>
      <p:ext uri="{BB962C8B-B14F-4D97-AF65-F5344CB8AC3E}">
        <p14:creationId xmlns:p14="http://schemas.microsoft.com/office/powerpoint/2010/main" val="367014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8896351" cy="1325563"/>
          </a:xfrm>
        </p:spPr>
        <p:txBody>
          <a:bodyPr/>
          <a:lstStyle/>
          <a:p>
            <a:r>
              <a:rPr lang="en-US" dirty="0"/>
              <a:t>Energy balance: </a:t>
            </a:r>
            <a:r>
              <a:rPr lang="en-US" dirty="0" err="1"/>
              <a:t>longwave</a:t>
            </a:r>
            <a:r>
              <a:rPr lang="en-US" dirty="0"/>
              <a:t> radiation</a:t>
            </a:r>
          </a:p>
        </p:txBody>
      </p:sp>
      <p:sp>
        <p:nvSpPr>
          <p:cNvPr id="3" name="TextBox 2"/>
          <p:cNvSpPr txBox="1"/>
          <p:nvPr/>
        </p:nvSpPr>
        <p:spPr>
          <a:xfrm>
            <a:off x="1847850" y="2438400"/>
            <a:ext cx="2913233" cy="461665"/>
          </a:xfrm>
          <a:prstGeom prst="rect">
            <a:avLst/>
          </a:prstGeom>
          <a:noFill/>
        </p:spPr>
        <p:txBody>
          <a:bodyPr wrap="none" rtlCol="0">
            <a:spAutoFit/>
          </a:bodyPr>
          <a:lstStyle/>
          <a:p>
            <a:r>
              <a:rPr lang="en-US" sz="2400" dirty="0"/>
              <a:t>Stefan-Boltzmann law</a:t>
            </a:r>
          </a:p>
        </p:txBody>
      </p:sp>
      <mc:AlternateContent xmlns:mc="http://schemas.openxmlformats.org/markup-compatibility/2006" xmlns:a14="http://schemas.microsoft.com/office/drawing/2010/main">
        <mc:Choice Requires="a14">
          <p:sp>
            <p:nvSpPr>
              <p:cNvPr id="4" name="TextBox 3"/>
              <p:cNvSpPr txBox="1"/>
              <p:nvPr/>
            </p:nvSpPr>
            <p:spPr>
              <a:xfrm>
                <a:off x="4844536" y="2425512"/>
                <a:ext cx="144834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𝐽</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𝜖𝜎</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𝑇</m:t>
                          </m:r>
                        </m:e>
                        <m:sup>
                          <m:r>
                            <a:rPr lang="en-US" sz="2400" b="0" i="1" smtClean="0">
                              <a:latin typeface="Cambria Math" panose="02040503050406030204" pitchFamily="18" charset="0"/>
                              <a:ea typeface="Cambria Math" panose="02040503050406030204" pitchFamily="18" charset="0"/>
                            </a:rPr>
                            <m:t>4</m:t>
                          </m:r>
                        </m:sup>
                      </m:sSup>
                    </m:oMath>
                  </m:oMathPara>
                </a14:m>
                <a:endParaRPr lang="en-US"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4844536" y="2425512"/>
                <a:ext cx="1448345" cy="461665"/>
              </a:xfrm>
              <a:prstGeom prst="rect">
                <a:avLst/>
              </a:prstGeom>
              <a:blipFill rotWithShape="0">
                <a:blip r:embed="rId3"/>
                <a:stretch>
                  <a:fillRect b="-1184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p:cNvSpPr txBox="1"/>
              <p:nvPr/>
            </p:nvSpPr>
            <p:spPr>
              <a:xfrm>
                <a:off x="1847850" y="2981622"/>
                <a:ext cx="9475992" cy="830997"/>
              </a:xfrm>
              <a:prstGeom prst="rect">
                <a:avLst/>
              </a:prstGeom>
              <a:noFill/>
            </p:spPr>
            <p:txBody>
              <a:bodyPr wrap="none" rtlCol="0">
                <a:spAutoFit/>
              </a:bodyPr>
              <a:lstStyle/>
              <a:p>
                <a:pPr marL="231775" indent="-231775"/>
                <a:r>
                  <a:rPr lang="en-US" sz="2400" dirty="0"/>
                  <a:t>Radiant energy flux (</a:t>
                </a:r>
                <a14:m>
                  <m:oMath xmlns:m="http://schemas.openxmlformats.org/officeDocument/2006/math">
                    <m:r>
                      <a:rPr lang="en-US" sz="2400" i="1">
                        <a:latin typeface="Cambria Math" panose="02040503050406030204" pitchFamily="18" charset="0"/>
                      </a:rPr>
                      <m:t>𝐽</m:t>
                    </m:r>
                  </m:oMath>
                </a14:m>
                <a:r>
                  <a:rPr lang="en-US" sz="2400" dirty="0"/>
                  <a:t>) emitted by a body is related to temperature </a:t>
                </a:r>
                <a14:m>
                  <m:oMath xmlns:m="http://schemas.openxmlformats.org/officeDocument/2006/math">
                    <m:r>
                      <a:rPr lang="en-US" sz="2400" i="1">
                        <a:latin typeface="Cambria Math" panose="02040503050406030204" pitchFamily="18" charset="0"/>
                        <a:ea typeface="Cambria Math" panose="02040503050406030204" pitchFamily="18" charset="0"/>
                      </a:rPr>
                      <m:t>𝑇</m:t>
                    </m:r>
                  </m:oMath>
                </a14:m>
                <a:r>
                  <a:rPr lang="en-US" sz="2400" dirty="0"/>
                  <a:t> (in K)</a:t>
                </a:r>
                <a:br>
                  <a:rPr lang="en-US" sz="2400" dirty="0"/>
                </a:br>
                <a:r>
                  <a:rPr lang="en-US" sz="2400" dirty="0"/>
                  <a:t>to the 4</a:t>
                </a:r>
                <a:r>
                  <a:rPr lang="en-US" sz="2400" baseline="30000" dirty="0"/>
                  <a:t>th</a:t>
                </a:r>
                <a:r>
                  <a:rPr lang="en-US" sz="2400" dirty="0"/>
                  <a:t> power and the emissivity of the body (</a:t>
                </a:r>
                <a14:m>
                  <m:oMath xmlns:m="http://schemas.openxmlformats.org/officeDocument/2006/math">
                    <m:r>
                      <a:rPr lang="en-US" sz="2400" i="1">
                        <a:latin typeface="Cambria Math" panose="02040503050406030204" pitchFamily="18" charset="0"/>
                        <a:ea typeface="Cambria Math" panose="02040503050406030204" pitchFamily="18" charset="0"/>
                      </a:rPr>
                      <m:t>𝜖</m:t>
                    </m:r>
                  </m:oMath>
                </a14:m>
                <a:r>
                  <a:rPr lang="en-US" sz="2400" dirty="0"/>
                  <a:t>)</a:t>
                </a:r>
              </a:p>
            </p:txBody>
          </p:sp>
        </mc:Choice>
        <mc:Fallback>
          <p:sp>
            <p:nvSpPr>
              <p:cNvPr id="12" name="TextBox 11"/>
              <p:cNvSpPr txBox="1">
                <a:spLocks noRot="1" noChangeAspect="1" noMove="1" noResize="1" noEditPoints="1" noAdjustHandles="1" noChangeArrowheads="1" noChangeShapeType="1" noTextEdit="1"/>
              </p:cNvSpPr>
              <p:nvPr/>
            </p:nvSpPr>
            <p:spPr>
              <a:xfrm>
                <a:off x="1847850" y="2981622"/>
                <a:ext cx="9475992" cy="830997"/>
              </a:xfrm>
              <a:prstGeom prst="rect">
                <a:avLst/>
              </a:prstGeom>
              <a:blipFill>
                <a:blip r:embed="rId4"/>
                <a:stretch>
                  <a:fillRect l="-965" t="-5882" r="-64" b="-16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847851" y="3868400"/>
                <a:ext cx="3218702" cy="461665"/>
              </a:xfrm>
              <a:prstGeom prst="rect">
                <a:avLst/>
              </a:prstGeom>
              <a:noFill/>
            </p:spPr>
            <p:txBody>
              <a:bodyPr wrap="none" rtlCol="0">
                <a:spAutoFit/>
              </a:bodyPr>
              <a:lstStyle/>
              <a:p>
                <a:r>
                  <a:rPr lang="en-US" sz="2400" dirty="0"/>
                  <a:t>Black body means </a:t>
                </a:r>
                <a14:m>
                  <m:oMath xmlns:m="http://schemas.openxmlformats.org/officeDocument/2006/math">
                    <m:r>
                      <a:rPr lang="en-US" sz="2400" i="1">
                        <a:latin typeface="Cambria Math" panose="02040503050406030204" pitchFamily="18" charset="0"/>
                        <a:ea typeface="Cambria Math" panose="02040503050406030204" pitchFamily="18" charset="0"/>
                      </a:rPr>
                      <m:t>𝜖</m:t>
                    </m:r>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1</m:t>
                    </m:r>
                  </m:oMath>
                </a14:m>
                <a:endParaRPr lang="en-US" sz="2400" dirty="0"/>
              </a:p>
            </p:txBody>
          </p:sp>
        </mc:Choice>
        <mc:Fallback xmlns="">
          <p:sp>
            <p:nvSpPr>
              <p:cNvPr id="14" name="TextBox 13"/>
              <p:cNvSpPr txBox="1">
                <a:spLocks noRot="1" noChangeAspect="1" noMove="1" noResize="1" noEditPoints="1" noAdjustHandles="1" noChangeArrowheads="1" noChangeShapeType="1" noTextEdit="1"/>
              </p:cNvSpPr>
              <p:nvPr/>
            </p:nvSpPr>
            <p:spPr>
              <a:xfrm>
                <a:off x="1847851" y="3868400"/>
                <a:ext cx="3218702" cy="461665"/>
              </a:xfrm>
              <a:prstGeom prst="rect">
                <a:avLst/>
              </a:prstGeom>
              <a:blipFill rotWithShape="0">
                <a:blip r:embed="rId5"/>
                <a:stretch>
                  <a:fillRect l="-2841" t="-10667" b="-30667"/>
                </a:stretch>
              </a:blipFill>
            </p:spPr>
            <p:txBody>
              <a:bodyPr/>
              <a:lstStyle/>
              <a:p>
                <a:r>
                  <a:rPr lang="en-US">
                    <a:noFill/>
                  </a:rPr>
                  <a:t> </a:t>
                </a:r>
              </a:p>
            </p:txBody>
          </p:sp>
        </mc:Fallback>
      </mc:AlternateContent>
      <p:sp>
        <p:nvSpPr>
          <p:cNvPr id="15" name="TextBox 14"/>
          <p:cNvSpPr txBox="1"/>
          <p:nvPr/>
        </p:nvSpPr>
        <p:spPr>
          <a:xfrm>
            <a:off x="1847850" y="1895178"/>
            <a:ext cx="9204764" cy="461665"/>
          </a:xfrm>
          <a:prstGeom prst="rect">
            <a:avLst/>
          </a:prstGeom>
          <a:noFill/>
        </p:spPr>
        <p:txBody>
          <a:bodyPr wrap="none" rtlCol="0">
            <a:spAutoFit/>
          </a:bodyPr>
          <a:lstStyle/>
          <a:p>
            <a:r>
              <a:rPr lang="en-US" sz="2400" dirty="0"/>
              <a:t>Thermal energy causes collisions that result in electromagnetic radiation</a:t>
            </a:r>
          </a:p>
        </p:txBody>
      </p:sp>
      <p:sp>
        <p:nvSpPr>
          <p:cNvPr id="16" name="TextBox 15"/>
          <p:cNvSpPr txBox="1"/>
          <p:nvPr/>
        </p:nvSpPr>
        <p:spPr>
          <a:xfrm>
            <a:off x="1847850" y="4411622"/>
            <a:ext cx="9538607" cy="830997"/>
          </a:xfrm>
          <a:prstGeom prst="rect">
            <a:avLst/>
          </a:prstGeom>
          <a:noFill/>
        </p:spPr>
        <p:txBody>
          <a:bodyPr wrap="square" rtlCol="0">
            <a:spAutoFit/>
          </a:bodyPr>
          <a:lstStyle/>
          <a:p>
            <a:pPr marL="233363" indent="-233363"/>
            <a:r>
              <a:rPr lang="en-US" sz="2400" dirty="0"/>
              <a:t>Planck’s Law:  Earth is a black body at 290 K (17 °C) and emits lower energy radiation with relatively long wavelengths (hence “longwave” radiation).</a:t>
            </a:r>
          </a:p>
        </p:txBody>
      </p:sp>
      <p:sp>
        <p:nvSpPr>
          <p:cNvPr id="17" name="TextBox 16"/>
          <p:cNvSpPr txBox="1"/>
          <p:nvPr/>
        </p:nvSpPr>
        <p:spPr>
          <a:xfrm>
            <a:off x="1847850" y="5242619"/>
            <a:ext cx="9295943" cy="830997"/>
          </a:xfrm>
          <a:prstGeom prst="rect">
            <a:avLst/>
          </a:prstGeom>
          <a:noFill/>
        </p:spPr>
        <p:txBody>
          <a:bodyPr wrap="none" rtlCol="0">
            <a:spAutoFit/>
          </a:bodyPr>
          <a:lstStyle/>
          <a:p>
            <a:pPr marL="233363" indent="-233363"/>
            <a:r>
              <a:rPr lang="en-US" sz="2400" dirty="0"/>
              <a:t>Earth’s emission spectrum is infrared that is far from the visible spectrum</a:t>
            </a:r>
            <a:br>
              <a:rPr lang="en-US" sz="2400" dirty="0"/>
            </a:br>
            <a:r>
              <a:rPr lang="en-US" sz="2400" dirty="0"/>
              <a:t>(i.e. “thermal infrared”)</a:t>
            </a:r>
          </a:p>
        </p:txBody>
      </p:sp>
      <p:sp>
        <p:nvSpPr>
          <p:cNvPr id="10" name="Rectangle 9"/>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50</a:t>
            </a:r>
          </a:p>
        </p:txBody>
      </p:sp>
    </p:spTree>
    <p:extLst>
      <p:ext uri="{BB962C8B-B14F-4D97-AF65-F5344CB8AC3E}">
        <p14:creationId xmlns:p14="http://schemas.microsoft.com/office/powerpoint/2010/main" val="181460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1475" y="2295526"/>
            <a:ext cx="10429875" cy="2667000"/>
          </a:xfrm>
          <a:prstGeom prst="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Energy balance: radiation</a:t>
            </a:r>
          </a:p>
        </p:txBody>
      </p:sp>
      <p:sp>
        <p:nvSpPr>
          <p:cNvPr id="4" name="Down Arrow 3"/>
          <p:cNvSpPr/>
          <p:nvPr/>
        </p:nvSpPr>
        <p:spPr>
          <a:xfrm>
            <a:off x="650976" y="1690688"/>
            <a:ext cx="1600200" cy="1023937"/>
          </a:xfrm>
          <a:prstGeom prst="downArrow">
            <a:avLst>
              <a:gd name="adj1" fmla="val 100000"/>
              <a:gd name="adj2" fmla="val 2767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Solar radiation (shortwave)</a:t>
            </a:r>
          </a:p>
        </p:txBody>
      </p:sp>
      <p:grpSp>
        <p:nvGrpSpPr>
          <p:cNvPr id="26" name="Group 25"/>
          <p:cNvGrpSpPr/>
          <p:nvPr/>
        </p:nvGrpSpPr>
        <p:grpSpPr>
          <a:xfrm>
            <a:off x="504825" y="2804771"/>
            <a:ext cx="4733582" cy="1738656"/>
            <a:chOff x="504825" y="2804771"/>
            <a:chExt cx="4733582" cy="1738656"/>
          </a:xfrm>
        </p:grpSpPr>
        <p:sp>
          <p:nvSpPr>
            <p:cNvPr id="9" name="Right Arrow 8"/>
            <p:cNvSpPr/>
            <p:nvPr/>
          </p:nvSpPr>
          <p:spPr>
            <a:xfrm rot="19258628">
              <a:off x="1534066" y="2804771"/>
              <a:ext cx="3704341" cy="590550"/>
            </a:xfrm>
            <a:prstGeom prst="rightArrow">
              <a:avLst>
                <a:gd name="adj1" fmla="val 100000"/>
                <a:gd name="adj2" fmla="val 241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Reflected by clouds</a:t>
              </a:r>
            </a:p>
          </p:txBody>
        </p:sp>
        <p:sp>
          <p:nvSpPr>
            <p:cNvPr id="7" name="Rectangle 6"/>
            <p:cNvSpPr/>
            <p:nvPr/>
          </p:nvSpPr>
          <p:spPr>
            <a:xfrm>
              <a:off x="504825" y="3771902"/>
              <a:ext cx="1647825" cy="7715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Absorbed by clouds</a:t>
              </a:r>
            </a:p>
          </p:txBody>
        </p:sp>
      </p:grpSp>
      <p:sp>
        <p:nvSpPr>
          <p:cNvPr id="11" name="Rectangle 10"/>
          <p:cNvSpPr/>
          <p:nvPr/>
        </p:nvSpPr>
        <p:spPr>
          <a:xfrm>
            <a:off x="361950" y="4981575"/>
            <a:ext cx="10448925" cy="100965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801350" y="3438407"/>
            <a:ext cx="1336391" cy="369332"/>
          </a:xfrm>
          <a:prstGeom prst="rect">
            <a:avLst/>
          </a:prstGeom>
          <a:noFill/>
        </p:spPr>
        <p:txBody>
          <a:bodyPr wrap="none" rtlCol="0">
            <a:spAutoFit/>
          </a:bodyPr>
          <a:lstStyle/>
          <a:p>
            <a:r>
              <a:rPr lang="en-US" dirty="0"/>
              <a:t>Atmosphere</a:t>
            </a:r>
          </a:p>
        </p:txBody>
      </p:sp>
      <p:sp>
        <p:nvSpPr>
          <p:cNvPr id="13" name="TextBox 12"/>
          <p:cNvSpPr txBox="1"/>
          <p:nvPr/>
        </p:nvSpPr>
        <p:spPr>
          <a:xfrm>
            <a:off x="11128265" y="5301734"/>
            <a:ext cx="682559" cy="369332"/>
          </a:xfrm>
          <a:prstGeom prst="rect">
            <a:avLst/>
          </a:prstGeom>
          <a:solidFill>
            <a:schemeClr val="bg1"/>
          </a:solidFill>
        </p:spPr>
        <p:txBody>
          <a:bodyPr wrap="none" rtlCol="0">
            <a:spAutoFit/>
          </a:bodyPr>
          <a:lstStyle/>
          <a:p>
            <a:r>
              <a:rPr lang="en-US" dirty="0"/>
              <a:t>Earth</a:t>
            </a:r>
          </a:p>
        </p:txBody>
      </p:sp>
      <p:grpSp>
        <p:nvGrpSpPr>
          <p:cNvPr id="25" name="Group 24"/>
          <p:cNvGrpSpPr/>
          <p:nvPr/>
        </p:nvGrpSpPr>
        <p:grpSpPr>
          <a:xfrm>
            <a:off x="504825" y="2198581"/>
            <a:ext cx="3861267" cy="1430445"/>
            <a:chOff x="504825" y="2198581"/>
            <a:chExt cx="3861267" cy="1430445"/>
          </a:xfrm>
        </p:grpSpPr>
        <p:sp>
          <p:nvSpPr>
            <p:cNvPr id="8" name="Right Arrow 7"/>
            <p:cNvSpPr/>
            <p:nvPr/>
          </p:nvSpPr>
          <p:spPr>
            <a:xfrm rot="19258628">
              <a:off x="1643999" y="2198581"/>
              <a:ext cx="2722093" cy="590550"/>
            </a:xfrm>
            <a:prstGeom prst="rightArrow">
              <a:avLst>
                <a:gd name="adj1" fmla="val 100000"/>
                <a:gd name="adj2" fmla="val 241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Reflected by air (backscatter)</a:t>
              </a:r>
            </a:p>
          </p:txBody>
        </p:sp>
        <p:sp>
          <p:nvSpPr>
            <p:cNvPr id="6" name="Rectangle 5"/>
            <p:cNvSpPr/>
            <p:nvPr/>
          </p:nvSpPr>
          <p:spPr>
            <a:xfrm>
              <a:off x="504825" y="2857501"/>
              <a:ext cx="1647825" cy="7715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Absorbed by air</a:t>
              </a:r>
            </a:p>
          </p:txBody>
        </p:sp>
      </p:grpSp>
      <p:sp>
        <p:nvSpPr>
          <p:cNvPr id="15" name="Right Arrow 14"/>
          <p:cNvSpPr/>
          <p:nvPr/>
        </p:nvSpPr>
        <p:spPr>
          <a:xfrm>
            <a:off x="1451076" y="6100642"/>
            <a:ext cx="1999709" cy="590550"/>
          </a:xfrm>
          <a:prstGeom prst="rightArrow">
            <a:avLst>
              <a:gd name="adj1" fmla="val 100000"/>
              <a:gd name="adj2" fmla="val 241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Shortwave</a:t>
            </a:r>
          </a:p>
        </p:txBody>
      </p:sp>
      <p:sp>
        <p:nvSpPr>
          <p:cNvPr id="17" name="Up Arrow 16"/>
          <p:cNvSpPr/>
          <p:nvPr/>
        </p:nvSpPr>
        <p:spPr>
          <a:xfrm>
            <a:off x="5440459" y="4058720"/>
            <a:ext cx="1209675" cy="909758"/>
          </a:xfrm>
          <a:prstGeom prst="upArrow">
            <a:avLst>
              <a:gd name="adj1" fmla="val 100000"/>
              <a:gd name="adj2" fmla="val 25919"/>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Emitted by earth</a:t>
            </a:r>
          </a:p>
        </p:txBody>
      </p:sp>
      <p:sp>
        <p:nvSpPr>
          <p:cNvPr id="18" name="Down Arrow 17"/>
          <p:cNvSpPr/>
          <p:nvPr/>
        </p:nvSpPr>
        <p:spPr>
          <a:xfrm>
            <a:off x="6825908" y="3798929"/>
            <a:ext cx="1746592" cy="1176694"/>
          </a:xfrm>
          <a:prstGeom prst="downArrow">
            <a:avLst>
              <a:gd name="adj1" fmla="val 100000"/>
              <a:gd name="adj2" fmla="val 3136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Emitted by atmosphere</a:t>
            </a:r>
          </a:p>
          <a:p>
            <a:pPr algn="ctr"/>
            <a:r>
              <a:rPr lang="en-US" dirty="0"/>
              <a:t>(back radiation)</a:t>
            </a:r>
          </a:p>
        </p:txBody>
      </p:sp>
      <p:sp>
        <p:nvSpPr>
          <p:cNvPr id="19" name="Up Arrow 18"/>
          <p:cNvSpPr/>
          <p:nvPr/>
        </p:nvSpPr>
        <p:spPr>
          <a:xfrm>
            <a:off x="6189210" y="1690688"/>
            <a:ext cx="1402602" cy="909758"/>
          </a:xfrm>
          <a:prstGeom prst="upArrow">
            <a:avLst>
              <a:gd name="adj1" fmla="val 100000"/>
              <a:gd name="adj2" fmla="val 25919"/>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Emitted by atmosphere</a:t>
            </a:r>
          </a:p>
        </p:txBody>
      </p:sp>
      <p:sp>
        <p:nvSpPr>
          <p:cNvPr id="20" name="Rectangle 19"/>
          <p:cNvSpPr/>
          <p:nvPr/>
        </p:nvSpPr>
        <p:spPr>
          <a:xfrm>
            <a:off x="6849887" y="2794189"/>
            <a:ext cx="1647825" cy="77152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Absorbed by air and clouds</a:t>
            </a:r>
          </a:p>
        </p:txBody>
      </p:sp>
      <p:sp>
        <p:nvSpPr>
          <p:cNvPr id="21" name="Up Arrow 20"/>
          <p:cNvSpPr/>
          <p:nvPr/>
        </p:nvSpPr>
        <p:spPr>
          <a:xfrm>
            <a:off x="7688364" y="1690688"/>
            <a:ext cx="1402602" cy="909758"/>
          </a:xfrm>
          <a:prstGeom prst="upArrow">
            <a:avLst>
              <a:gd name="adj1" fmla="val 100000"/>
              <a:gd name="adj2" fmla="val 25919"/>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Emitted by clouds</a:t>
            </a:r>
          </a:p>
        </p:txBody>
      </p:sp>
      <p:sp>
        <p:nvSpPr>
          <p:cNvPr id="22" name="Up Arrow 21"/>
          <p:cNvSpPr/>
          <p:nvPr/>
        </p:nvSpPr>
        <p:spPr>
          <a:xfrm>
            <a:off x="9214042" y="1551982"/>
            <a:ext cx="1402602" cy="1481137"/>
          </a:xfrm>
          <a:prstGeom prst="upArrow">
            <a:avLst>
              <a:gd name="adj1" fmla="val 100000"/>
              <a:gd name="adj2" fmla="val 25919"/>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Atmospheric window for emission from earth</a:t>
            </a:r>
          </a:p>
        </p:txBody>
      </p:sp>
      <p:sp>
        <p:nvSpPr>
          <p:cNvPr id="23" name="Right Arrow 22"/>
          <p:cNvSpPr/>
          <p:nvPr/>
        </p:nvSpPr>
        <p:spPr>
          <a:xfrm>
            <a:off x="7389810" y="6100642"/>
            <a:ext cx="1999709" cy="590550"/>
          </a:xfrm>
          <a:prstGeom prst="rightArrow">
            <a:avLst>
              <a:gd name="adj1" fmla="val 100000"/>
              <a:gd name="adj2" fmla="val 241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rPr>
              <a:t>Longwave</a:t>
            </a:r>
            <a:endParaRPr lang="en-US" dirty="0">
              <a:solidFill>
                <a:schemeClr val="bg1"/>
              </a:solidFill>
            </a:endParaRPr>
          </a:p>
        </p:txBody>
      </p:sp>
      <p:sp>
        <p:nvSpPr>
          <p:cNvPr id="24" name="TextBox 23"/>
          <p:cNvSpPr txBox="1"/>
          <p:nvPr/>
        </p:nvSpPr>
        <p:spPr>
          <a:xfrm>
            <a:off x="11101494" y="1321356"/>
            <a:ext cx="736099" cy="369332"/>
          </a:xfrm>
          <a:prstGeom prst="rect">
            <a:avLst/>
          </a:prstGeom>
          <a:solidFill>
            <a:schemeClr val="bg1"/>
          </a:solidFill>
        </p:spPr>
        <p:txBody>
          <a:bodyPr wrap="none" rtlCol="0">
            <a:spAutoFit/>
          </a:bodyPr>
          <a:lstStyle/>
          <a:p>
            <a:r>
              <a:rPr lang="en-US" dirty="0"/>
              <a:t>Space</a:t>
            </a:r>
          </a:p>
        </p:txBody>
      </p:sp>
      <p:grpSp>
        <p:nvGrpSpPr>
          <p:cNvPr id="28" name="Group 27"/>
          <p:cNvGrpSpPr/>
          <p:nvPr/>
        </p:nvGrpSpPr>
        <p:grpSpPr>
          <a:xfrm>
            <a:off x="1028700" y="3327798"/>
            <a:ext cx="5496161" cy="2425558"/>
            <a:chOff x="1028700" y="3327798"/>
            <a:chExt cx="5496161" cy="2425558"/>
          </a:xfrm>
        </p:grpSpPr>
        <p:sp>
          <p:nvSpPr>
            <p:cNvPr id="10" name="Right Arrow 9"/>
            <p:cNvSpPr/>
            <p:nvPr/>
          </p:nvSpPr>
          <p:spPr>
            <a:xfrm rot="19258628">
              <a:off x="1242348" y="3327798"/>
              <a:ext cx="5282513" cy="590550"/>
            </a:xfrm>
            <a:prstGeom prst="rightArrow">
              <a:avLst>
                <a:gd name="adj1" fmla="val 100000"/>
                <a:gd name="adj2" fmla="val 241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Reflected by earth</a:t>
              </a:r>
            </a:p>
          </p:txBody>
        </p:sp>
        <p:sp>
          <p:nvSpPr>
            <p:cNvPr id="27" name="Rectangle 26"/>
            <p:cNvSpPr/>
            <p:nvPr/>
          </p:nvSpPr>
          <p:spPr>
            <a:xfrm>
              <a:off x="1028700" y="4981831"/>
              <a:ext cx="1647825" cy="7715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Absorbed by earth</a:t>
              </a:r>
            </a:p>
          </p:txBody>
        </p:sp>
      </p:grpSp>
      <p:sp>
        <p:nvSpPr>
          <p:cNvPr id="29" name="Rectangle 28"/>
          <p:cNvSpPr/>
          <p:nvPr/>
        </p:nvSpPr>
        <p:spPr>
          <a:xfrm>
            <a:off x="6864451" y="4975623"/>
            <a:ext cx="1647825" cy="77152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Absorbed by earth</a:t>
            </a:r>
          </a:p>
        </p:txBody>
      </p:sp>
      <p:sp>
        <p:nvSpPr>
          <p:cNvPr id="30" name="Rectangle 29"/>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51</a:t>
            </a:r>
          </a:p>
        </p:txBody>
      </p:sp>
    </p:spTree>
    <p:extLst>
      <p:ext uri="{BB962C8B-B14F-4D97-AF65-F5344CB8AC3E}">
        <p14:creationId xmlns:p14="http://schemas.microsoft.com/office/powerpoint/2010/main" val="188566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1475" y="2295526"/>
            <a:ext cx="10429875" cy="2667000"/>
          </a:xfrm>
          <a:prstGeom prst="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Energy balance: greenhouse effect</a:t>
            </a:r>
          </a:p>
        </p:txBody>
      </p:sp>
      <p:sp>
        <p:nvSpPr>
          <p:cNvPr id="4" name="Down Arrow 3"/>
          <p:cNvSpPr/>
          <p:nvPr/>
        </p:nvSpPr>
        <p:spPr>
          <a:xfrm>
            <a:off x="650976" y="1690688"/>
            <a:ext cx="1600200" cy="1023937"/>
          </a:xfrm>
          <a:prstGeom prst="downArrow">
            <a:avLst>
              <a:gd name="adj1" fmla="val 100000"/>
              <a:gd name="adj2" fmla="val 2767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Solar radiation (shortwave)</a:t>
            </a:r>
          </a:p>
        </p:txBody>
      </p:sp>
      <p:grpSp>
        <p:nvGrpSpPr>
          <p:cNvPr id="26" name="Group 25"/>
          <p:cNvGrpSpPr/>
          <p:nvPr/>
        </p:nvGrpSpPr>
        <p:grpSpPr>
          <a:xfrm>
            <a:off x="504825" y="2804771"/>
            <a:ext cx="4733582" cy="1738656"/>
            <a:chOff x="504825" y="2804771"/>
            <a:chExt cx="4733582" cy="1738656"/>
          </a:xfrm>
        </p:grpSpPr>
        <p:sp>
          <p:nvSpPr>
            <p:cNvPr id="9" name="Right Arrow 8"/>
            <p:cNvSpPr/>
            <p:nvPr/>
          </p:nvSpPr>
          <p:spPr>
            <a:xfrm rot="19258628">
              <a:off x="1534066" y="2804771"/>
              <a:ext cx="3704341" cy="590550"/>
            </a:xfrm>
            <a:prstGeom prst="rightArrow">
              <a:avLst>
                <a:gd name="adj1" fmla="val 100000"/>
                <a:gd name="adj2" fmla="val 241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Reflected by clouds</a:t>
              </a:r>
            </a:p>
          </p:txBody>
        </p:sp>
        <p:sp>
          <p:nvSpPr>
            <p:cNvPr id="7" name="Rectangle 6"/>
            <p:cNvSpPr/>
            <p:nvPr/>
          </p:nvSpPr>
          <p:spPr>
            <a:xfrm>
              <a:off x="504825" y="3771902"/>
              <a:ext cx="1647825" cy="7715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Absorbed by clouds</a:t>
              </a:r>
            </a:p>
          </p:txBody>
        </p:sp>
      </p:grpSp>
      <p:sp>
        <p:nvSpPr>
          <p:cNvPr id="11" name="Rectangle 10"/>
          <p:cNvSpPr/>
          <p:nvPr/>
        </p:nvSpPr>
        <p:spPr>
          <a:xfrm>
            <a:off x="361950" y="4981575"/>
            <a:ext cx="10448925" cy="100965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801350" y="3438407"/>
            <a:ext cx="1336391" cy="369332"/>
          </a:xfrm>
          <a:prstGeom prst="rect">
            <a:avLst/>
          </a:prstGeom>
          <a:noFill/>
        </p:spPr>
        <p:txBody>
          <a:bodyPr wrap="none" rtlCol="0">
            <a:spAutoFit/>
          </a:bodyPr>
          <a:lstStyle/>
          <a:p>
            <a:r>
              <a:rPr lang="en-US" dirty="0"/>
              <a:t>Atmosphere</a:t>
            </a:r>
          </a:p>
        </p:txBody>
      </p:sp>
      <p:sp>
        <p:nvSpPr>
          <p:cNvPr id="13" name="TextBox 12"/>
          <p:cNvSpPr txBox="1"/>
          <p:nvPr/>
        </p:nvSpPr>
        <p:spPr>
          <a:xfrm>
            <a:off x="11128265" y="5301734"/>
            <a:ext cx="682559" cy="369332"/>
          </a:xfrm>
          <a:prstGeom prst="rect">
            <a:avLst/>
          </a:prstGeom>
          <a:solidFill>
            <a:schemeClr val="bg1"/>
          </a:solidFill>
        </p:spPr>
        <p:txBody>
          <a:bodyPr wrap="none" rtlCol="0">
            <a:spAutoFit/>
          </a:bodyPr>
          <a:lstStyle/>
          <a:p>
            <a:r>
              <a:rPr lang="en-US" dirty="0"/>
              <a:t>Earth</a:t>
            </a:r>
          </a:p>
        </p:txBody>
      </p:sp>
      <p:grpSp>
        <p:nvGrpSpPr>
          <p:cNvPr id="25" name="Group 24"/>
          <p:cNvGrpSpPr/>
          <p:nvPr/>
        </p:nvGrpSpPr>
        <p:grpSpPr>
          <a:xfrm>
            <a:off x="504825" y="2198581"/>
            <a:ext cx="3861267" cy="1430445"/>
            <a:chOff x="504825" y="2198581"/>
            <a:chExt cx="3861267" cy="1430445"/>
          </a:xfrm>
        </p:grpSpPr>
        <p:sp>
          <p:nvSpPr>
            <p:cNvPr id="8" name="Right Arrow 7"/>
            <p:cNvSpPr/>
            <p:nvPr/>
          </p:nvSpPr>
          <p:spPr>
            <a:xfrm rot="19258628">
              <a:off x="1643999" y="2198581"/>
              <a:ext cx="2722093" cy="590550"/>
            </a:xfrm>
            <a:prstGeom prst="rightArrow">
              <a:avLst>
                <a:gd name="adj1" fmla="val 100000"/>
                <a:gd name="adj2" fmla="val 241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Reflected by air (backscatter)</a:t>
              </a:r>
            </a:p>
          </p:txBody>
        </p:sp>
        <p:sp>
          <p:nvSpPr>
            <p:cNvPr id="6" name="Rectangle 5"/>
            <p:cNvSpPr/>
            <p:nvPr/>
          </p:nvSpPr>
          <p:spPr>
            <a:xfrm>
              <a:off x="504825" y="2857501"/>
              <a:ext cx="1647825" cy="7715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Absorbed by air</a:t>
              </a:r>
            </a:p>
          </p:txBody>
        </p:sp>
      </p:grpSp>
      <p:sp>
        <p:nvSpPr>
          <p:cNvPr id="15" name="Right Arrow 14"/>
          <p:cNvSpPr/>
          <p:nvPr/>
        </p:nvSpPr>
        <p:spPr>
          <a:xfrm>
            <a:off x="1451076" y="6100642"/>
            <a:ext cx="1999709" cy="590550"/>
          </a:xfrm>
          <a:prstGeom prst="rightArrow">
            <a:avLst>
              <a:gd name="adj1" fmla="val 100000"/>
              <a:gd name="adj2" fmla="val 241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Shortwave</a:t>
            </a:r>
          </a:p>
        </p:txBody>
      </p:sp>
      <p:sp>
        <p:nvSpPr>
          <p:cNvPr id="17" name="Up Arrow 16"/>
          <p:cNvSpPr/>
          <p:nvPr/>
        </p:nvSpPr>
        <p:spPr>
          <a:xfrm>
            <a:off x="5440459" y="4058720"/>
            <a:ext cx="1209675" cy="909758"/>
          </a:xfrm>
          <a:prstGeom prst="upArrow">
            <a:avLst>
              <a:gd name="adj1" fmla="val 100000"/>
              <a:gd name="adj2" fmla="val 25919"/>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Emitted by earth</a:t>
            </a:r>
          </a:p>
        </p:txBody>
      </p:sp>
      <p:sp>
        <p:nvSpPr>
          <p:cNvPr id="18" name="Down Arrow 17"/>
          <p:cNvSpPr/>
          <p:nvPr/>
        </p:nvSpPr>
        <p:spPr>
          <a:xfrm>
            <a:off x="6825908" y="3798929"/>
            <a:ext cx="1746592" cy="1176694"/>
          </a:xfrm>
          <a:prstGeom prst="downArrow">
            <a:avLst>
              <a:gd name="adj1" fmla="val 100000"/>
              <a:gd name="adj2" fmla="val 3136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Emitted by atmosphere</a:t>
            </a:r>
          </a:p>
          <a:p>
            <a:pPr algn="ctr"/>
            <a:r>
              <a:rPr lang="en-US" dirty="0"/>
              <a:t>(back radiation)</a:t>
            </a:r>
          </a:p>
        </p:txBody>
      </p:sp>
      <p:sp>
        <p:nvSpPr>
          <p:cNvPr id="19" name="Up Arrow 18"/>
          <p:cNvSpPr/>
          <p:nvPr/>
        </p:nvSpPr>
        <p:spPr>
          <a:xfrm>
            <a:off x="6189210" y="1690688"/>
            <a:ext cx="1402602" cy="909758"/>
          </a:xfrm>
          <a:prstGeom prst="upArrow">
            <a:avLst>
              <a:gd name="adj1" fmla="val 100000"/>
              <a:gd name="adj2" fmla="val 25919"/>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Emitted by atmosphere</a:t>
            </a:r>
          </a:p>
        </p:txBody>
      </p:sp>
      <p:sp>
        <p:nvSpPr>
          <p:cNvPr id="20" name="Rectangle 19"/>
          <p:cNvSpPr/>
          <p:nvPr/>
        </p:nvSpPr>
        <p:spPr>
          <a:xfrm>
            <a:off x="6849887" y="2794189"/>
            <a:ext cx="1647825" cy="77152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Absorbed by air and clouds</a:t>
            </a:r>
          </a:p>
        </p:txBody>
      </p:sp>
      <p:sp>
        <p:nvSpPr>
          <p:cNvPr id="21" name="Up Arrow 20"/>
          <p:cNvSpPr/>
          <p:nvPr/>
        </p:nvSpPr>
        <p:spPr>
          <a:xfrm>
            <a:off x="7688364" y="1690688"/>
            <a:ext cx="1402602" cy="909758"/>
          </a:xfrm>
          <a:prstGeom prst="upArrow">
            <a:avLst>
              <a:gd name="adj1" fmla="val 100000"/>
              <a:gd name="adj2" fmla="val 25919"/>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Emitted by clouds</a:t>
            </a:r>
          </a:p>
        </p:txBody>
      </p:sp>
      <p:sp>
        <p:nvSpPr>
          <p:cNvPr id="22" name="Up Arrow 21"/>
          <p:cNvSpPr/>
          <p:nvPr/>
        </p:nvSpPr>
        <p:spPr>
          <a:xfrm>
            <a:off x="9214042" y="1551982"/>
            <a:ext cx="1402602" cy="1481137"/>
          </a:xfrm>
          <a:prstGeom prst="upArrow">
            <a:avLst>
              <a:gd name="adj1" fmla="val 100000"/>
              <a:gd name="adj2" fmla="val 25919"/>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Atmospheric window for emission from earth</a:t>
            </a:r>
          </a:p>
        </p:txBody>
      </p:sp>
      <p:sp>
        <p:nvSpPr>
          <p:cNvPr id="23" name="Right Arrow 22"/>
          <p:cNvSpPr/>
          <p:nvPr/>
        </p:nvSpPr>
        <p:spPr>
          <a:xfrm>
            <a:off x="7389810" y="6100642"/>
            <a:ext cx="1999709" cy="590550"/>
          </a:xfrm>
          <a:prstGeom prst="rightArrow">
            <a:avLst>
              <a:gd name="adj1" fmla="val 100000"/>
              <a:gd name="adj2" fmla="val 241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rPr>
              <a:t>Longwave</a:t>
            </a:r>
            <a:endParaRPr lang="en-US" dirty="0">
              <a:solidFill>
                <a:schemeClr val="bg1"/>
              </a:solidFill>
            </a:endParaRPr>
          </a:p>
        </p:txBody>
      </p:sp>
      <p:sp>
        <p:nvSpPr>
          <p:cNvPr id="24" name="TextBox 23"/>
          <p:cNvSpPr txBox="1"/>
          <p:nvPr/>
        </p:nvSpPr>
        <p:spPr>
          <a:xfrm>
            <a:off x="11101494" y="1321356"/>
            <a:ext cx="736099" cy="369332"/>
          </a:xfrm>
          <a:prstGeom prst="rect">
            <a:avLst/>
          </a:prstGeom>
          <a:solidFill>
            <a:schemeClr val="bg1"/>
          </a:solidFill>
        </p:spPr>
        <p:txBody>
          <a:bodyPr wrap="none" rtlCol="0">
            <a:spAutoFit/>
          </a:bodyPr>
          <a:lstStyle/>
          <a:p>
            <a:r>
              <a:rPr lang="en-US" dirty="0"/>
              <a:t>Space</a:t>
            </a:r>
          </a:p>
        </p:txBody>
      </p:sp>
      <p:grpSp>
        <p:nvGrpSpPr>
          <p:cNvPr id="28" name="Group 27"/>
          <p:cNvGrpSpPr/>
          <p:nvPr/>
        </p:nvGrpSpPr>
        <p:grpSpPr>
          <a:xfrm>
            <a:off x="1028700" y="3327798"/>
            <a:ext cx="5496161" cy="2425558"/>
            <a:chOff x="1028700" y="3327798"/>
            <a:chExt cx="5496161" cy="2425558"/>
          </a:xfrm>
        </p:grpSpPr>
        <p:sp>
          <p:nvSpPr>
            <p:cNvPr id="10" name="Right Arrow 9"/>
            <p:cNvSpPr/>
            <p:nvPr/>
          </p:nvSpPr>
          <p:spPr>
            <a:xfrm rot="19258628">
              <a:off x="1242348" y="3327798"/>
              <a:ext cx="5282513" cy="590550"/>
            </a:xfrm>
            <a:prstGeom prst="rightArrow">
              <a:avLst>
                <a:gd name="adj1" fmla="val 100000"/>
                <a:gd name="adj2" fmla="val 241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Reflected by earth</a:t>
              </a:r>
            </a:p>
          </p:txBody>
        </p:sp>
        <p:sp>
          <p:nvSpPr>
            <p:cNvPr id="27" name="Rectangle 26"/>
            <p:cNvSpPr/>
            <p:nvPr/>
          </p:nvSpPr>
          <p:spPr>
            <a:xfrm>
              <a:off x="1028700" y="4981831"/>
              <a:ext cx="1647825" cy="7715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Absorbed by earth</a:t>
              </a:r>
            </a:p>
          </p:txBody>
        </p:sp>
      </p:grpSp>
      <p:sp>
        <p:nvSpPr>
          <p:cNvPr id="29" name="Rectangle 28"/>
          <p:cNvSpPr/>
          <p:nvPr/>
        </p:nvSpPr>
        <p:spPr>
          <a:xfrm>
            <a:off x="6864451" y="4975623"/>
            <a:ext cx="1647825" cy="77152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Absorbed by earth</a:t>
            </a:r>
          </a:p>
        </p:txBody>
      </p:sp>
      <p:sp>
        <p:nvSpPr>
          <p:cNvPr id="3" name="Left Arrow 2"/>
          <p:cNvSpPr/>
          <p:nvPr/>
        </p:nvSpPr>
        <p:spPr>
          <a:xfrm>
            <a:off x="8374730" y="2955475"/>
            <a:ext cx="1316216" cy="619004"/>
          </a:xfrm>
          <a:prstGeom prst="leftArrow">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Curved Left Arrow 13"/>
          <p:cNvSpPr/>
          <p:nvPr/>
        </p:nvSpPr>
        <p:spPr>
          <a:xfrm>
            <a:off x="6902548" y="3107565"/>
            <a:ext cx="1038225" cy="2268615"/>
          </a:xfrm>
          <a:prstGeom prst="curvedLeftArrow">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Curved Left Arrow 29"/>
          <p:cNvSpPr/>
          <p:nvPr/>
        </p:nvSpPr>
        <p:spPr>
          <a:xfrm rot="10800000">
            <a:off x="5749363" y="3016251"/>
            <a:ext cx="1038225" cy="2268615"/>
          </a:xfrm>
          <a:prstGeom prst="curvedLeftArrow">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Left Arrow 30"/>
          <p:cNvSpPr/>
          <p:nvPr/>
        </p:nvSpPr>
        <p:spPr>
          <a:xfrm>
            <a:off x="8054845" y="3910474"/>
            <a:ext cx="1316216" cy="619004"/>
          </a:xfrm>
          <a:prstGeom prst="leftArrow">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Rectangle 31"/>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52</a:t>
            </a:r>
          </a:p>
        </p:txBody>
      </p:sp>
    </p:spTree>
    <p:extLst>
      <p:ext uri="{BB962C8B-B14F-4D97-AF65-F5344CB8AC3E}">
        <p14:creationId xmlns:p14="http://schemas.microsoft.com/office/powerpoint/2010/main" val="185323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30" grpId="0" animBg="1"/>
      <p:bldP spid="3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8896351" cy="1325563"/>
          </a:xfrm>
        </p:spPr>
        <p:txBody>
          <a:bodyPr/>
          <a:lstStyle/>
          <a:p>
            <a:r>
              <a:rPr lang="en-US" dirty="0"/>
              <a:t>Energy balance: dimensions and units</a:t>
            </a:r>
          </a:p>
        </p:txBody>
      </p:sp>
      <p:sp>
        <p:nvSpPr>
          <p:cNvPr id="5" name="TextBox 4"/>
          <p:cNvSpPr txBox="1"/>
          <p:nvPr/>
        </p:nvSpPr>
        <p:spPr>
          <a:xfrm>
            <a:off x="1447800" y="1762125"/>
            <a:ext cx="1038041" cy="461665"/>
          </a:xfrm>
          <a:prstGeom prst="rect">
            <a:avLst/>
          </a:prstGeom>
          <a:noFill/>
        </p:spPr>
        <p:txBody>
          <a:bodyPr wrap="none" rtlCol="0">
            <a:spAutoFit/>
          </a:bodyPr>
          <a:lstStyle/>
          <a:p>
            <a:r>
              <a:rPr lang="en-US" sz="2400" dirty="0"/>
              <a:t>Energy</a:t>
            </a:r>
          </a:p>
        </p:txBody>
      </p:sp>
      <p:sp>
        <p:nvSpPr>
          <p:cNvPr id="9" name="TextBox 8"/>
          <p:cNvSpPr txBox="1"/>
          <p:nvPr/>
        </p:nvSpPr>
        <p:spPr>
          <a:xfrm>
            <a:off x="1447799" y="2514302"/>
            <a:ext cx="976101" cy="461665"/>
          </a:xfrm>
          <a:prstGeom prst="rect">
            <a:avLst/>
          </a:prstGeom>
          <a:noFill/>
        </p:spPr>
        <p:txBody>
          <a:bodyPr wrap="none" rtlCol="0">
            <a:spAutoFit/>
          </a:bodyPr>
          <a:lstStyle/>
          <a:p>
            <a:r>
              <a:rPr lang="en-US" sz="2400" dirty="0"/>
              <a:t>Power</a:t>
            </a:r>
          </a:p>
        </p:txBody>
      </p:sp>
      <p:sp>
        <p:nvSpPr>
          <p:cNvPr id="10" name="TextBox 9"/>
          <p:cNvSpPr txBox="1"/>
          <p:nvPr/>
        </p:nvSpPr>
        <p:spPr>
          <a:xfrm>
            <a:off x="1447799" y="3266479"/>
            <a:ext cx="2625912" cy="830997"/>
          </a:xfrm>
          <a:prstGeom prst="rect">
            <a:avLst/>
          </a:prstGeom>
          <a:noFill/>
        </p:spPr>
        <p:txBody>
          <a:bodyPr wrap="none" rtlCol="0">
            <a:spAutoFit/>
          </a:bodyPr>
          <a:lstStyle/>
          <a:p>
            <a:r>
              <a:rPr lang="en-US" sz="2400" dirty="0"/>
              <a:t>Area normalized </a:t>
            </a:r>
          </a:p>
          <a:p>
            <a:r>
              <a:rPr lang="en-US" sz="2400" dirty="0"/>
              <a:t>power (energy flux)</a:t>
            </a:r>
          </a:p>
        </p:txBody>
      </p:sp>
      <p:sp>
        <p:nvSpPr>
          <p:cNvPr id="8" name="Rectangle 7"/>
          <p:cNvSpPr/>
          <p:nvPr/>
        </p:nvSpPr>
        <p:spPr>
          <a:xfrm>
            <a:off x="4500199" y="2514004"/>
            <a:ext cx="3023585" cy="461665"/>
          </a:xfrm>
          <a:prstGeom prst="rect">
            <a:avLst/>
          </a:prstGeom>
        </p:spPr>
        <p:txBody>
          <a:bodyPr wrap="none">
            <a:spAutoFit/>
          </a:bodyPr>
          <a:lstStyle/>
          <a:p>
            <a:r>
              <a:rPr lang="en-US" sz="2400" dirty="0"/>
              <a:t>[E T</a:t>
            </a:r>
            <a:r>
              <a:rPr lang="en-US" sz="2400" baseline="30000" dirty="0"/>
              <a:t>-1</a:t>
            </a:r>
            <a:r>
              <a:rPr lang="en-US" sz="2400" dirty="0"/>
              <a:t>], units J sec</a:t>
            </a:r>
            <a:r>
              <a:rPr lang="en-US" sz="2400" baseline="30000" dirty="0"/>
              <a:t>-1 </a:t>
            </a:r>
            <a:r>
              <a:rPr lang="en-US" sz="2400" dirty="0"/>
              <a:t>= W</a:t>
            </a:r>
          </a:p>
        </p:txBody>
      </p:sp>
      <p:sp>
        <p:nvSpPr>
          <p:cNvPr id="11" name="Rectangle 10"/>
          <p:cNvSpPr/>
          <p:nvPr/>
        </p:nvSpPr>
        <p:spPr>
          <a:xfrm>
            <a:off x="4500199" y="1762124"/>
            <a:ext cx="1523174" cy="461665"/>
          </a:xfrm>
          <a:prstGeom prst="rect">
            <a:avLst/>
          </a:prstGeom>
        </p:spPr>
        <p:txBody>
          <a:bodyPr wrap="none">
            <a:spAutoFit/>
          </a:bodyPr>
          <a:lstStyle/>
          <a:p>
            <a:r>
              <a:rPr lang="en-US" sz="2400" dirty="0"/>
              <a:t>[E],  units J</a:t>
            </a:r>
          </a:p>
        </p:txBody>
      </p:sp>
      <p:sp>
        <p:nvSpPr>
          <p:cNvPr id="13" name="Rectangle 12"/>
          <p:cNvSpPr/>
          <p:nvPr/>
        </p:nvSpPr>
        <p:spPr>
          <a:xfrm>
            <a:off x="4500199" y="3451144"/>
            <a:ext cx="4434227" cy="461665"/>
          </a:xfrm>
          <a:prstGeom prst="rect">
            <a:avLst/>
          </a:prstGeom>
        </p:spPr>
        <p:txBody>
          <a:bodyPr wrap="none">
            <a:spAutoFit/>
          </a:bodyPr>
          <a:lstStyle/>
          <a:p>
            <a:r>
              <a:rPr lang="en-US" sz="2400" dirty="0"/>
              <a:t>[E L</a:t>
            </a:r>
            <a:r>
              <a:rPr lang="en-US" sz="2400" baseline="30000" dirty="0"/>
              <a:t>-2</a:t>
            </a:r>
            <a:r>
              <a:rPr lang="en-US" sz="2400" dirty="0"/>
              <a:t> T</a:t>
            </a:r>
            <a:r>
              <a:rPr lang="en-US" sz="2400" baseline="30000" dirty="0"/>
              <a:t>-1</a:t>
            </a:r>
            <a:r>
              <a:rPr lang="en-US" sz="2400" dirty="0"/>
              <a:t>], units J m</a:t>
            </a:r>
            <a:r>
              <a:rPr lang="en-US" sz="2400" baseline="30000" dirty="0"/>
              <a:t>-2</a:t>
            </a:r>
            <a:r>
              <a:rPr lang="en-US" sz="2400" dirty="0"/>
              <a:t> sec</a:t>
            </a:r>
            <a:r>
              <a:rPr lang="en-US" sz="2400" baseline="30000" dirty="0"/>
              <a:t>-1 </a:t>
            </a:r>
            <a:r>
              <a:rPr lang="en-US" sz="2400" dirty="0"/>
              <a:t>= W m</a:t>
            </a:r>
            <a:r>
              <a:rPr lang="en-US" sz="2400" baseline="30000" dirty="0"/>
              <a:t>-2</a:t>
            </a:r>
          </a:p>
        </p:txBody>
      </p:sp>
      <p:sp>
        <p:nvSpPr>
          <p:cNvPr id="14" name="Rectangle 13"/>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53</a:t>
            </a:r>
          </a:p>
        </p:txBody>
      </p:sp>
    </p:spTree>
    <p:extLst>
      <p:ext uri="{BB962C8B-B14F-4D97-AF65-F5344CB8AC3E}">
        <p14:creationId xmlns:p14="http://schemas.microsoft.com/office/powerpoint/2010/main" val="192474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8" grpId="0"/>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527" t="16953" r="68522" b="23692"/>
          <a:stretch/>
        </p:blipFill>
        <p:spPr>
          <a:xfrm>
            <a:off x="2296886" y="1249113"/>
            <a:ext cx="7195457" cy="5015016"/>
          </a:xfrm>
          <a:prstGeom prst="rect">
            <a:avLst/>
          </a:prstGeom>
        </p:spPr>
      </p:pic>
      <p:sp>
        <p:nvSpPr>
          <p:cNvPr id="5" name="TextBox 4"/>
          <p:cNvSpPr txBox="1"/>
          <p:nvPr/>
        </p:nvSpPr>
        <p:spPr>
          <a:xfrm>
            <a:off x="143609" y="6329444"/>
            <a:ext cx="2834622" cy="369332"/>
          </a:xfrm>
          <a:prstGeom prst="rect">
            <a:avLst/>
          </a:prstGeom>
          <a:noFill/>
        </p:spPr>
        <p:txBody>
          <a:bodyPr wrap="none" rtlCol="0">
            <a:spAutoFit/>
          </a:bodyPr>
          <a:lstStyle/>
          <a:p>
            <a:r>
              <a:rPr lang="en-US" dirty="0"/>
              <a:t>From Trenberth et al. (2009)</a:t>
            </a:r>
          </a:p>
        </p:txBody>
      </p:sp>
      <p:sp>
        <p:nvSpPr>
          <p:cNvPr id="6" name="Title 1"/>
          <p:cNvSpPr>
            <a:spLocks noGrp="1"/>
          </p:cNvSpPr>
          <p:nvPr>
            <p:ph type="title"/>
          </p:nvPr>
        </p:nvSpPr>
        <p:spPr>
          <a:xfrm>
            <a:off x="838200" y="365125"/>
            <a:ext cx="10515600" cy="1325563"/>
          </a:xfrm>
        </p:spPr>
        <p:txBody>
          <a:bodyPr/>
          <a:lstStyle/>
          <a:p>
            <a:r>
              <a:rPr lang="en-US" dirty="0"/>
              <a:t>Energy balance: dynamic equilibrium model</a:t>
            </a:r>
          </a:p>
        </p:txBody>
      </p:sp>
      <p:sp>
        <p:nvSpPr>
          <p:cNvPr id="7" name="Rectangle 6"/>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54</a:t>
            </a:r>
          </a:p>
        </p:txBody>
      </p:sp>
      <p:sp>
        <p:nvSpPr>
          <p:cNvPr id="8" name="Rectangle 7"/>
          <p:cNvSpPr/>
          <p:nvPr/>
        </p:nvSpPr>
        <p:spPr>
          <a:xfrm>
            <a:off x="1447800" y="3984171"/>
            <a:ext cx="1632857" cy="718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Shortwave Radiation</a:t>
            </a:r>
          </a:p>
        </p:txBody>
      </p:sp>
      <p:sp>
        <p:nvSpPr>
          <p:cNvPr id="9" name="Rectangle 8"/>
          <p:cNvSpPr/>
          <p:nvPr/>
        </p:nvSpPr>
        <p:spPr>
          <a:xfrm>
            <a:off x="8978900" y="4343400"/>
            <a:ext cx="1632857" cy="718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Longwave Radiation</a:t>
            </a:r>
          </a:p>
        </p:txBody>
      </p:sp>
      <p:grpSp>
        <p:nvGrpSpPr>
          <p:cNvPr id="10" name="Group 9"/>
          <p:cNvGrpSpPr/>
          <p:nvPr/>
        </p:nvGrpSpPr>
        <p:grpSpPr>
          <a:xfrm>
            <a:off x="6455681" y="5540830"/>
            <a:ext cx="2296887" cy="1157946"/>
            <a:chOff x="3276599" y="5602083"/>
            <a:chExt cx="2296887" cy="1157946"/>
          </a:xfrm>
        </p:grpSpPr>
        <p:cxnSp>
          <p:nvCxnSpPr>
            <p:cNvPr id="11" name="Straight Arrow Connector 10"/>
            <p:cNvCxnSpPr/>
            <p:nvPr/>
          </p:nvCxnSpPr>
          <p:spPr>
            <a:xfrm flipH="1" flipV="1">
              <a:off x="3417662" y="5602083"/>
              <a:ext cx="349248" cy="483031"/>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276599" y="5936775"/>
              <a:ext cx="2296887" cy="823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Latent heat exchange (evaporation and condensation)</a:t>
              </a:r>
            </a:p>
          </p:txBody>
        </p:sp>
      </p:grpSp>
      <p:grpSp>
        <p:nvGrpSpPr>
          <p:cNvPr id="13" name="Group 12"/>
          <p:cNvGrpSpPr/>
          <p:nvPr/>
        </p:nvGrpSpPr>
        <p:grpSpPr>
          <a:xfrm>
            <a:off x="3190419" y="5381603"/>
            <a:ext cx="2296887" cy="1306286"/>
            <a:chOff x="3276599" y="5431971"/>
            <a:chExt cx="2296887" cy="1306286"/>
          </a:xfrm>
        </p:grpSpPr>
        <p:cxnSp>
          <p:nvCxnSpPr>
            <p:cNvPr id="14" name="Straight Arrow Connector 13"/>
            <p:cNvCxnSpPr/>
            <p:nvPr/>
          </p:nvCxnSpPr>
          <p:spPr>
            <a:xfrm flipV="1">
              <a:off x="4828522" y="5431971"/>
              <a:ext cx="516364" cy="642258"/>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276599" y="5915003"/>
              <a:ext cx="2296887" cy="823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Sensible heat exchange (conduction and convection)</a:t>
              </a:r>
            </a:p>
          </p:txBody>
        </p:sp>
      </p:grpSp>
    </p:spTree>
    <p:extLst>
      <p:ext uri="{BB962C8B-B14F-4D97-AF65-F5344CB8AC3E}">
        <p14:creationId xmlns:p14="http://schemas.microsoft.com/office/powerpoint/2010/main" val="233461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43475" y="485775"/>
            <a:ext cx="6381749" cy="5905499"/>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Bent-Up Arrow 27"/>
          <p:cNvSpPr/>
          <p:nvPr/>
        </p:nvSpPr>
        <p:spPr>
          <a:xfrm rot="10800000" flipH="1">
            <a:off x="10158410" y="365123"/>
            <a:ext cx="831051" cy="2555774"/>
          </a:xfrm>
          <a:prstGeom prst="bentUpArrow">
            <a:avLst>
              <a:gd name="adj1" fmla="val 25000"/>
              <a:gd name="adj2" fmla="val 12302"/>
              <a:gd name="adj3" fmla="val 15477"/>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571504" y="365125"/>
            <a:ext cx="4010022" cy="1611311"/>
          </a:xfrm>
        </p:spPr>
        <p:txBody>
          <a:bodyPr>
            <a:normAutofit/>
          </a:bodyPr>
          <a:lstStyle/>
          <a:p>
            <a:r>
              <a:rPr lang="en-US" dirty="0"/>
              <a:t>Water balance: internal balances</a:t>
            </a:r>
          </a:p>
        </p:txBody>
      </p:sp>
      <p:sp>
        <p:nvSpPr>
          <p:cNvPr id="4" name="TextBox 3"/>
          <p:cNvSpPr txBox="1"/>
          <p:nvPr/>
        </p:nvSpPr>
        <p:spPr>
          <a:xfrm>
            <a:off x="5676900" y="6217205"/>
            <a:ext cx="1205202" cy="369332"/>
          </a:xfrm>
          <a:prstGeom prst="rect">
            <a:avLst/>
          </a:prstGeom>
          <a:solidFill>
            <a:schemeClr val="bg1"/>
          </a:solidFill>
        </p:spPr>
        <p:txBody>
          <a:bodyPr wrap="square" rtlCol="0">
            <a:spAutoFit/>
          </a:bodyPr>
          <a:lstStyle/>
          <a:p>
            <a:r>
              <a:rPr lang="en-US" dirty="0"/>
              <a:t>Watershed</a:t>
            </a:r>
          </a:p>
        </p:txBody>
      </p:sp>
      <p:sp>
        <p:nvSpPr>
          <p:cNvPr id="5" name="Down Arrow 4"/>
          <p:cNvSpPr/>
          <p:nvPr/>
        </p:nvSpPr>
        <p:spPr>
          <a:xfrm>
            <a:off x="9448800" y="6200776"/>
            <a:ext cx="1190625" cy="459002"/>
          </a:xfrm>
          <a:prstGeom prst="downArrow">
            <a:avLst>
              <a:gd name="adj1" fmla="val 100000"/>
              <a:gd name="adj2" fmla="val 34058"/>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Runoff</a:t>
            </a:r>
          </a:p>
        </p:txBody>
      </p:sp>
      <p:sp>
        <p:nvSpPr>
          <p:cNvPr id="6" name="Rectangle 5"/>
          <p:cNvSpPr/>
          <p:nvPr/>
        </p:nvSpPr>
        <p:spPr>
          <a:xfrm>
            <a:off x="8362950" y="5829300"/>
            <a:ext cx="2638425" cy="371475"/>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Streams and lakes</a:t>
            </a:r>
          </a:p>
        </p:txBody>
      </p:sp>
      <p:sp>
        <p:nvSpPr>
          <p:cNvPr id="18" name="Rectangle 17"/>
          <p:cNvSpPr/>
          <p:nvPr/>
        </p:nvSpPr>
        <p:spPr>
          <a:xfrm>
            <a:off x="8156969" y="4631531"/>
            <a:ext cx="1476375" cy="371475"/>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Groundwater</a:t>
            </a:r>
          </a:p>
        </p:txBody>
      </p:sp>
      <p:sp>
        <p:nvSpPr>
          <p:cNvPr id="19" name="Down Arrow 18"/>
          <p:cNvSpPr/>
          <p:nvPr/>
        </p:nvSpPr>
        <p:spPr>
          <a:xfrm>
            <a:off x="8074817" y="5015360"/>
            <a:ext cx="1646634" cy="782984"/>
          </a:xfrm>
          <a:prstGeom prst="downArrow">
            <a:avLst>
              <a:gd name="adj1" fmla="val 100000"/>
              <a:gd name="adj2" fmla="val 28261"/>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Stream flow generation</a:t>
            </a:r>
          </a:p>
        </p:txBody>
      </p:sp>
      <p:sp>
        <p:nvSpPr>
          <p:cNvPr id="20" name="Down Arrow 19"/>
          <p:cNvSpPr/>
          <p:nvPr/>
        </p:nvSpPr>
        <p:spPr>
          <a:xfrm>
            <a:off x="8240314" y="4181027"/>
            <a:ext cx="1309688" cy="438151"/>
          </a:xfrm>
          <a:prstGeom prst="downArrow">
            <a:avLst>
              <a:gd name="adj1" fmla="val 100000"/>
              <a:gd name="adj2" fmla="val 34058"/>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Percolation</a:t>
            </a:r>
          </a:p>
        </p:txBody>
      </p:sp>
      <p:sp>
        <p:nvSpPr>
          <p:cNvPr id="21" name="Rectangle 20"/>
          <p:cNvSpPr/>
          <p:nvPr/>
        </p:nvSpPr>
        <p:spPr>
          <a:xfrm>
            <a:off x="8116488" y="3795264"/>
            <a:ext cx="1516857" cy="371475"/>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Soil water</a:t>
            </a:r>
          </a:p>
        </p:txBody>
      </p:sp>
      <p:sp>
        <p:nvSpPr>
          <p:cNvPr id="22" name="Down Arrow 21"/>
          <p:cNvSpPr/>
          <p:nvPr/>
        </p:nvSpPr>
        <p:spPr>
          <a:xfrm>
            <a:off x="8758236" y="261937"/>
            <a:ext cx="1404939" cy="657225"/>
          </a:xfrm>
          <a:prstGeom prst="downArrow">
            <a:avLst>
              <a:gd name="adj1" fmla="val 100000"/>
              <a:gd name="adj2" fmla="val 34058"/>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Precipitation</a:t>
            </a:r>
          </a:p>
        </p:txBody>
      </p:sp>
      <p:sp>
        <p:nvSpPr>
          <p:cNvPr id="23" name="Rectangle 22"/>
          <p:cNvSpPr/>
          <p:nvPr/>
        </p:nvSpPr>
        <p:spPr>
          <a:xfrm>
            <a:off x="8702276" y="940593"/>
            <a:ext cx="1516857" cy="371475"/>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Interception</a:t>
            </a:r>
          </a:p>
        </p:txBody>
      </p:sp>
      <p:sp>
        <p:nvSpPr>
          <p:cNvPr id="24" name="Rectangle 23"/>
          <p:cNvSpPr/>
          <p:nvPr/>
        </p:nvSpPr>
        <p:spPr>
          <a:xfrm>
            <a:off x="7560468" y="2001142"/>
            <a:ext cx="1516857" cy="371475"/>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Snowpack</a:t>
            </a:r>
          </a:p>
        </p:txBody>
      </p:sp>
      <p:sp>
        <p:nvSpPr>
          <p:cNvPr id="25" name="Rectangle 24"/>
          <p:cNvSpPr/>
          <p:nvPr/>
        </p:nvSpPr>
        <p:spPr>
          <a:xfrm>
            <a:off x="8027192" y="2956024"/>
            <a:ext cx="3212308" cy="371475"/>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Surface detention</a:t>
            </a:r>
          </a:p>
        </p:txBody>
      </p:sp>
      <p:sp>
        <p:nvSpPr>
          <p:cNvPr id="7" name="Bent-Up Arrow 6"/>
          <p:cNvSpPr/>
          <p:nvPr/>
        </p:nvSpPr>
        <p:spPr>
          <a:xfrm rot="10800000">
            <a:off x="7858122" y="379804"/>
            <a:ext cx="900113" cy="1596631"/>
          </a:xfrm>
          <a:prstGeom prst="bentUpArrow">
            <a:avLst>
              <a:gd name="adj1" fmla="val 25000"/>
              <a:gd name="adj2" fmla="val 12302"/>
              <a:gd name="adj3" fmla="val 15477"/>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a:off x="8246266" y="1324867"/>
            <a:ext cx="1297783" cy="657225"/>
          </a:xfrm>
          <a:prstGeom prst="downArrow">
            <a:avLst>
              <a:gd name="adj1" fmla="val 100000"/>
              <a:gd name="adj2" fmla="val 34058"/>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Throughfall</a:t>
            </a:r>
            <a:endParaRPr lang="en-US" dirty="0"/>
          </a:p>
        </p:txBody>
      </p:sp>
      <p:sp>
        <p:nvSpPr>
          <p:cNvPr id="27" name="Down Arrow 26"/>
          <p:cNvSpPr/>
          <p:nvPr/>
        </p:nvSpPr>
        <p:spPr>
          <a:xfrm>
            <a:off x="7693817" y="2372618"/>
            <a:ext cx="1297783" cy="548280"/>
          </a:xfrm>
          <a:prstGeom prst="downArrow">
            <a:avLst>
              <a:gd name="adj1" fmla="val 100000"/>
              <a:gd name="adj2" fmla="val 34058"/>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Snowmelt</a:t>
            </a:r>
          </a:p>
        </p:txBody>
      </p:sp>
      <p:sp>
        <p:nvSpPr>
          <p:cNvPr id="29" name="Bent-Up Arrow 28"/>
          <p:cNvSpPr/>
          <p:nvPr/>
        </p:nvSpPr>
        <p:spPr>
          <a:xfrm rot="10800000" flipH="1">
            <a:off x="9544049" y="1447799"/>
            <a:ext cx="614363" cy="1473098"/>
          </a:xfrm>
          <a:prstGeom prst="bentUpArrow">
            <a:avLst>
              <a:gd name="adj1" fmla="val 29651"/>
              <a:gd name="adj2" fmla="val 12302"/>
              <a:gd name="adj3" fmla="val 15477"/>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p:cNvSpPr/>
          <p:nvPr/>
        </p:nvSpPr>
        <p:spPr>
          <a:xfrm>
            <a:off x="10010774" y="3333850"/>
            <a:ext cx="1131093" cy="2463897"/>
          </a:xfrm>
          <a:prstGeom prst="downArrow">
            <a:avLst>
              <a:gd name="adj1" fmla="val 100000"/>
              <a:gd name="adj2" fmla="val 18156"/>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Overland flow</a:t>
            </a:r>
          </a:p>
        </p:txBody>
      </p:sp>
      <p:sp>
        <p:nvSpPr>
          <p:cNvPr id="31" name="Down Arrow 30"/>
          <p:cNvSpPr/>
          <p:nvPr/>
        </p:nvSpPr>
        <p:spPr>
          <a:xfrm>
            <a:off x="8234361" y="3333850"/>
            <a:ext cx="1309688" cy="438151"/>
          </a:xfrm>
          <a:prstGeom prst="downArrow">
            <a:avLst>
              <a:gd name="adj1" fmla="val 100000"/>
              <a:gd name="adj2" fmla="val 34058"/>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Infiltration</a:t>
            </a:r>
          </a:p>
        </p:txBody>
      </p:sp>
      <p:sp>
        <p:nvSpPr>
          <p:cNvPr id="10" name="Right Arrow 9"/>
          <p:cNvSpPr/>
          <p:nvPr/>
        </p:nvSpPr>
        <p:spPr>
          <a:xfrm rot="16200000">
            <a:off x="2428140" y="3006543"/>
            <a:ext cx="6107670" cy="313653"/>
          </a:xfrm>
          <a:prstGeom prst="rightArrow">
            <a:avLst>
              <a:gd name="adj1" fmla="val 100000"/>
              <a:gd name="adj2" fmla="val 6420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solidFill>
              </a:rPr>
              <a:t>Evapotranspiration</a:t>
            </a:r>
          </a:p>
        </p:txBody>
      </p:sp>
      <p:sp>
        <p:nvSpPr>
          <p:cNvPr id="33" name="Right Arrow 32"/>
          <p:cNvSpPr/>
          <p:nvPr/>
        </p:nvSpPr>
        <p:spPr>
          <a:xfrm flipH="1">
            <a:off x="5638801" y="995887"/>
            <a:ext cx="3063474" cy="246229"/>
          </a:xfrm>
          <a:prstGeom prst="rightArrow">
            <a:avLst>
              <a:gd name="adj1" fmla="val 100000"/>
              <a:gd name="adj2" fmla="val 277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Evaporation</a:t>
            </a:r>
          </a:p>
        </p:txBody>
      </p:sp>
      <p:sp>
        <p:nvSpPr>
          <p:cNvPr id="34" name="Right Arrow 33"/>
          <p:cNvSpPr/>
          <p:nvPr/>
        </p:nvSpPr>
        <p:spPr>
          <a:xfrm flipH="1">
            <a:off x="5638801" y="2061165"/>
            <a:ext cx="1921667" cy="232649"/>
          </a:xfrm>
          <a:prstGeom prst="rightArrow">
            <a:avLst>
              <a:gd name="adj1" fmla="val 100000"/>
              <a:gd name="adj2" fmla="val 277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Sublimation</a:t>
            </a:r>
          </a:p>
        </p:txBody>
      </p:sp>
      <p:sp>
        <p:nvSpPr>
          <p:cNvPr id="35" name="Right Arrow 34"/>
          <p:cNvSpPr/>
          <p:nvPr/>
        </p:nvSpPr>
        <p:spPr>
          <a:xfrm flipH="1">
            <a:off x="5638801" y="3046476"/>
            <a:ext cx="2362020" cy="290450"/>
          </a:xfrm>
          <a:prstGeom prst="rightArrow">
            <a:avLst>
              <a:gd name="adj1" fmla="val 100000"/>
              <a:gd name="adj2" fmla="val 277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Evaporation</a:t>
            </a:r>
          </a:p>
        </p:txBody>
      </p:sp>
      <p:sp>
        <p:nvSpPr>
          <p:cNvPr id="36" name="Right Arrow 35"/>
          <p:cNvSpPr/>
          <p:nvPr/>
        </p:nvSpPr>
        <p:spPr>
          <a:xfrm flipH="1">
            <a:off x="5638800" y="3861353"/>
            <a:ext cx="2474485" cy="292574"/>
          </a:xfrm>
          <a:prstGeom prst="rightArrow">
            <a:avLst>
              <a:gd name="adj1" fmla="val 100000"/>
              <a:gd name="adj2" fmla="val 277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Transpiration</a:t>
            </a:r>
          </a:p>
        </p:txBody>
      </p:sp>
      <p:sp>
        <p:nvSpPr>
          <p:cNvPr id="37" name="Right Arrow 36"/>
          <p:cNvSpPr/>
          <p:nvPr/>
        </p:nvSpPr>
        <p:spPr>
          <a:xfrm flipH="1">
            <a:off x="5638801" y="5850044"/>
            <a:ext cx="2702716" cy="343949"/>
          </a:xfrm>
          <a:prstGeom prst="rightArrow">
            <a:avLst>
              <a:gd name="adj1" fmla="val 100000"/>
              <a:gd name="adj2" fmla="val 277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Evaporation</a:t>
            </a:r>
          </a:p>
        </p:txBody>
      </p:sp>
      <p:sp>
        <p:nvSpPr>
          <p:cNvPr id="11" name="TextBox 10"/>
          <p:cNvSpPr txBox="1"/>
          <p:nvPr/>
        </p:nvSpPr>
        <p:spPr>
          <a:xfrm>
            <a:off x="2724154" y="2562159"/>
            <a:ext cx="1388271" cy="646331"/>
          </a:xfrm>
          <a:prstGeom prst="rect">
            <a:avLst/>
          </a:prstGeom>
          <a:noFill/>
        </p:spPr>
        <p:txBody>
          <a:bodyPr wrap="square" rtlCol="0">
            <a:spAutoFit/>
          </a:bodyPr>
          <a:lstStyle/>
          <a:p>
            <a:r>
              <a:rPr lang="en-US" dirty="0"/>
              <a:t>Energy</a:t>
            </a:r>
          </a:p>
          <a:p>
            <a:r>
              <a:rPr lang="en-US" dirty="0"/>
              <a:t>(latent heat)</a:t>
            </a:r>
          </a:p>
        </p:txBody>
      </p:sp>
      <p:grpSp>
        <p:nvGrpSpPr>
          <p:cNvPr id="57" name="Group 56"/>
          <p:cNvGrpSpPr/>
          <p:nvPr/>
        </p:nvGrpSpPr>
        <p:grpSpPr>
          <a:xfrm>
            <a:off x="4112425" y="1126331"/>
            <a:ext cx="1212723" cy="4922341"/>
            <a:chOff x="4112425" y="1126331"/>
            <a:chExt cx="1212723" cy="4922341"/>
          </a:xfrm>
        </p:grpSpPr>
        <p:cxnSp>
          <p:nvCxnSpPr>
            <p:cNvPr id="41" name="Straight Arrow Connector 40"/>
            <p:cNvCxnSpPr>
              <a:stCxn id="11" idx="3"/>
            </p:cNvCxnSpPr>
            <p:nvPr/>
          </p:nvCxnSpPr>
          <p:spPr>
            <a:xfrm flipV="1">
              <a:off x="4112425" y="1126331"/>
              <a:ext cx="1212723" cy="175899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1" idx="3"/>
            </p:cNvCxnSpPr>
            <p:nvPr/>
          </p:nvCxnSpPr>
          <p:spPr>
            <a:xfrm flipV="1">
              <a:off x="4112425" y="2184347"/>
              <a:ext cx="1212722" cy="70097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1" idx="3"/>
            </p:cNvCxnSpPr>
            <p:nvPr/>
          </p:nvCxnSpPr>
          <p:spPr>
            <a:xfrm>
              <a:off x="4112425" y="2885325"/>
              <a:ext cx="1212722" cy="3063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11" idx="3"/>
            </p:cNvCxnSpPr>
            <p:nvPr/>
          </p:nvCxnSpPr>
          <p:spPr>
            <a:xfrm>
              <a:off x="4112425" y="2885325"/>
              <a:ext cx="1212722" cy="11532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11" idx="3"/>
            </p:cNvCxnSpPr>
            <p:nvPr/>
          </p:nvCxnSpPr>
          <p:spPr>
            <a:xfrm>
              <a:off x="4112425" y="2885325"/>
              <a:ext cx="1212722" cy="316334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4" name="Straight Arrow Connector 53"/>
          <p:cNvCxnSpPr>
            <a:stCxn id="11" idx="3"/>
          </p:cNvCxnSpPr>
          <p:nvPr/>
        </p:nvCxnSpPr>
        <p:spPr>
          <a:xfrm flipV="1">
            <a:off x="4112425" y="2562159"/>
            <a:ext cx="3607045" cy="3231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681715" y="4723447"/>
            <a:ext cx="3095622" cy="1477328"/>
          </a:xfrm>
          <a:prstGeom prst="rect">
            <a:avLst/>
          </a:prstGeom>
          <a:noFill/>
        </p:spPr>
        <p:txBody>
          <a:bodyPr wrap="square" rtlCol="0">
            <a:spAutoFit/>
          </a:bodyPr>
          <a:lstStyle/>
          <a:p>
            <a:r>
              <a:rPr lang="en-US" dirty="0"/>
              <a:t>Understanding the controls of the water balance is inseparable from understanding of the energy balance.</a:t>
            </a:r>
          </a:p>
        </p:txBody>
      </p:sp>
      <p:grpSp>
        <p:nvGrpSpPr>
          <p:cNvPr id="38" name="Group 37"/>
          <p:cNvGrpSpPr/>
          <p:nvPr/>
        </p:nvGrpSpPr>
        <p:grpSpPr>
          <a:xfrm>
            <a:off x="6073376" y="34182"/>
            <a:ext cx="2684859" cy="369332"/>
            <a:chOff x="6073376" y="34182"/>
            <a:chExt cx="2684859" cy="369332"/>
          </a:xfrm>
        </p:grpSpPr>
        <p:sp>
          <p:nvSpPr>
            <p:cNvPr id="39" name="TextBox 38"/>
            <p:cNvSpPr txBox="1"/>
            <p:nvPr/>
          </p:nvSpPr>
          <p:spPr>
            <a:xfrm>
              <a:off x="6073376" y="34182"/>
              <a:ext cx="1388271" cy="369332"/>
            </a:xfrm>
            <a:prstGeom prst="rect">
              <a:avLst/>
            </a:prstGeom>
            <a:noFill/>
          </p:spPr>
          <p:txBody>
            <a:bodyPr wrap="square" rtlCol="0">
              <a:spAutoFit/>
            </a:bodyPr>
            <a:lstStyle/>
            <a:p>
              <a:r>
                <a:rPr lang="en-US" dirty="0"/>
                <a:t>Energy</a:t>
              </a:r>
            </a:p>
          </p:txBody>
        </p:sp>
        <p:cxnSp>
          <p:nvCxnSpPr>
            <p:cNvPr id="40" name="Straight Arrow Connector 39"/>
            <p:cNvCxnSpPr/>
            <p:nvPr/>
          </p:nvCxnSpPr>
          <p:spPr>
            <a:xfrm>
              <a:off x="6876042" y="236861"/>
              <a:ext cx="1882193" cy="6414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Rectangle 42"/>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55</a:t>
            </a:r>
          </a:p>
        </p:txBody>
      </p:sp>
    </p:spTree>
    <p:extLst>
      <p:ext uri="{BB962C8B-B14F-4D97-AF65-F5344CB8AC3E}">
        <p14:creationId xmlns:p14="http://schemas.microsoft.com/office/powerpoint/2010/main" val="1181851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p:cNvSpPr txBox="1">
            <a:spLocks/>
          </p:cNvSpPr>
          <p:nvPr/>
        </p:nvSpPr>
        <p:spPr>
          <a:xfrm>
            <a:off x="838200" y="386915"/>
            <a:ext cx="10515600" cy="69930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Watershed delineation: topographic flow nets</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3326" y="1086221"/>
            <a:ext cx="10865347" cy="5590350"/>
          </a:xfrm>
          <a:prstGeom prst="rect">
            <a:avLst/>
          </a:prstGeom>
        </p:spPr>
      </p:pic>
      <p:grpSp>
        <p:nvGrpSpPr>
          <p:cNvPr id="13" name="Group 12"/>
          <p:cNvGrpSpPr/>
          <p:nvPr/>
        </p:nvGrpSpPr>
        <p:grpSpPr>
          <a:xfrm>
            <a:off x="1386840" y="1188720"/>
            <a:ext cx="8610600" cy="4526280"/>
            <a:chOff x="1386840" y="1188720"/>
            <a:chExt cx="8610600" cy="4526280"/>
          </a:xfrm>
        </p:grpSpPr>
        <p:sp>
          <p:nvSpPr>
            <p:cNvPr id="5" name="Freeform 4"/>
            <p:cNvSpPr/>
            <p:nvPr/>
          </p:nvSpPr>
          <p:spPr>
            <a:xfrm>
              <a:off x="1386840" y="1188720"/>
              <a:ext cx="8610600" cy="2705100"/>
            </a:xfrm>
            <a:custGeom>
              <a:avLst/>
              <a:gdLst>
                <a:gd name="connsiteX0" fmla="*/ 0 w 8610600"/>
                <a:gd name="connsiteY0" fmla="*/ 0 h 2705100"/>
                <a:gd name="connsiteX1" fmla="*/ 228600 w 8610600"/>
                <a:gd name="connsiteY1" fmla="*/ 266700 h 2705100"/>
                <a:gd name="connsiteX2" fmla="*/ 266700 w 8610600"/>
                <a:gd name="connsiteY2" fmla="*/ 312420 h 2705100"/>
                <a:gd name="connsiteX3" fmla="*/ 289560 w 8610600"/>
                <a:gd name="connsiteY3" fmla="*/ 335280 h 2705100"/>
                <a:gd name="connsiteX4" fmla="*/ 304800 w 8610600"/>
                <a:gd name="connsiteY4" fmla="*/ 381000 h 2705100"/>
                <a:gd name="connsiteX5" fmla="*/ 304800 w 8610600"/>
                <a:gd name="connsiteY5" fmla="*/ 441960 h 2705100"/>
                <a:gd name="connsiteX6" fmla="*/ 335280 w 8610600"/>
                <a:gd name="connsiteY6" fmla="*/ 594360 h 2705100"/>
                <a:gd name="connsiteX7" fmla="*/ 480060 w 8610600"/>
                <a:gd name="connsiteY7" fmla="*/ 822960 h 2705100"/>
                <a:gd name="connsiteX8" fmla="*/ 685800 w 8610600"/>
                <a:gd name="connsiteY8" fmla="*/ 1013460 h 2705100"/>
                <a:gd name="connsiteX9" fmla="*/ 861060 w 8610600"/>
                <a:gd name="connsiteY9" fmla="*/ 1112520 h 2705100"/>
                <a:gd name="connsiteX10" fmla="*/ 1066800 w 8610600"/>
                <a:gd name="connsiteY10" fmla="*/ 1257300 h 2705100"/>
                <a:gd name="connsiteX11" fmla="*/ 1310640 w 8610600"/>
                <a:gd name="connsiteY11" fmla="*/ 1417320 h 2705100"/>
                <a:gd name="connsiteX12" fmla="*/ 1402080 w 8610600"/>
                <a:gd name="connsiteY12" fmla="*/ 1493520 h 2705100"/>
                <a:gd name="connsiteX13" fmla="*/ 1447800 w 8610600"/>
                <a:gd name="connsiteY13" fmla="*/ 1554480 h 2705100"/>
                <a:gd name="connsiteX14" fmla="*/ 1493520 w 8610600"/>
                <a:gd name="connsiteY14" fmla="*/ 1630680 h 2705100"/>
                <a:gd name="connsiteX15" fmla="*/ 1554480 w 8610600"/>
                <a:gd name="connsiteY15" fmla="*/ 1767840 h 2705100"/>
                <a:gd name="connsiteX16" fmla="*/ 1653540 w 8610600"/>
                <a:gd name="connsiteY16" fmla="*/ 1813560 h 2705100"/>
                <a:gd name="connsiteX17" fmla="*/ 1775460 w 8610600"/>
                <a:gd name="connsiteY17" fmla="*/ 1851660 h 2705100"/>
                <a:gd name="connsiteX18" fmla="*/ 2080260 w 8610600"/>
                <a:gd name="connsiteY18" fmla="*/ 1897380 h 2705100"/>
                <a:gd name="connsiteX19" fmla="*/ 2141220 w 8610600"/>
                <a:gd name="connsiteY19" fmla="*/ 1927860 h 2705100"/>
                <a:gd name="connsiteX20" fmla="*/ 2308860 w 8610600"/>
                <a:gd name="connsiteY20" fmla="*/ 1981200 h 2705100"/>
                <a:gd name="connsiteX21" fmla="*/ 2567940 w 8610600"/>
                <a:gd name="connsiteY21" fmla="*/ 2095500 h 2705100"/>
                <a:gd name="connsiteX22" fmla="*/ 2773680 w 8610600"/>
                <a:gd name="connsiteY22" fmla="*/ 2156460 h 2705100"/>
                <a:gd name="connsiteX23" fmla="*/ 2926080 w 8610600"/>
                <a:gd name="connsiteY23" fmla="*/ 2164080 h 2705100"/>
                <a:gd name="connsiteX24" fmla="*/ 3070860 w 8610600"/>
                <a:gd name="connsiteY24" fmla="*/ 2247900 h 2705100"/>
                <a:gd name="connsiteX25" fmla="*/ 3314700 w 8610600"/>
                <a:gd name="connsiteY25" fmla="*/ 2308860 h 2705100"/>
                <a:gd name="connsiteX26" fmla="*/ 3528060 w 8610600"/>
                <a:gd name="connsiteY26" fmla="*/ 2377440 h 2705100"/>
                <a:gd name="connsiteX27" fmla="*/ 3832860 w 8610600"/>
                <a:gd name="connsiteY27" fmla="*/ 2446020 h 2705100"/>
                <a:gd name="connsiteX28" fmla="*/ 4130040 w 8610600"/>
                <a:gd name="connsiteY28" fmla="*/ 2476500 h 2705100"/>
                <a:gd name="connsiteX29" fmla="*/ 4549140 w 8610600"/>
                <a:gd name="connsiteY29" fmla="*/ 2453640 h 2705100"/>
                <a:gd name="connsiteX30" fmla="*/ 4777740 w 8610600"/>
                <a:gd name="connsiteY30" fmla="*/ 2468880 h 2705100"/>
                <a:gd name="connsiteX31" fmla="*/ 4892040 w 8610600"/>
                <a:gd name="connsiteY31" fmla="*/ 2491740 h 2705100"/>
                <a:gd name="connsiteX32" fmla="*/ 4945380 w 8610600"/>
                <a:gd name="connsiteY32" fmla="*/ 2476500 h 2705100"/>
                <a:gd name="connsiteX33" fmla="*/ 4975860 w 8610600"/>
                <a:gd name="connsiteY33" fmla="*/ 2468880 h 2705100"/>
                <a:gd name="connsiteX34" fmla="*/ 5105400 w 8610600"/>
                <a:gd name="connsiteY34" fmla="*/ 2506980 h 2705100"/>
                <a:gd name="connsiteX35" fmla="*/ 5189220 w 8610600"/>
                <a:gd name="connsiteY35" fmla="*/ 2484120 h 2705100"/>
                <a:gd name="connsiteX36" fmla="*/ 5242560 w 8610600"/>
                <a:gd name="connsiteY36" fmla="*/ 2499360 h 2705100"/>
                <a:gd name="connsiteX37" fmla="*/ 5303520 w 8610600"/>
                <a:gd name="connsiteY37" fmla="*/ 2499360 h 2705100"/>
                <a:gd name="connsiteX38" fmla="*/ 5394960 w 8610600"/>
                <a:gd name="connsiteY38" fmla="*/ 2468880 h 2705100"/>
                <a:gd name="connsiteX39" fmla="*/ 5593080 w 8610600"/>
                <a:gd name="connsiteY39" fmla="*/ 2430780 h 2705100"/>
                <a:gd name="connsiteX40" fmla="*/ 5821680 w 8610600"/>
                <a:gd name="connsiteY40" fmla="*/ 2385060 h 2705100"/>
                <a:gd name="connsiteX41" fmla="*/ 5935980 w 8610600"/>
                <a:gd name="connsiteY41" fmla="*/ 2362200 h 2705100"/>
                <a:gd name="connsiteX42" fmla="*/ 6027420 w 8610600"/>
                <a:gd name="connsiteY42" fmla="*/ 2400300 h 2705100"/>
                <a:gd name="connsiteX43" fmla="*/ 6240780 w 8610600"/>
                <a:gd name="connsiteY43" fmla="*/ 2499360 h 2705100"/>
                <a:gd name="connsiteX44" fmla="*/ 6301740 w 8610600"/>
                <a:gd name="connsiteY44" fmla="*/ 2545080 h 2705100"/>
                <a:gd name="connsiteX45" fmla="*/ 6438900 w 8610600"/>
                <a:gd name="connsiteY45" fmla="*/ 2537460 h 2705100"/>
                <a:gd name="connsiteX46" fmla="*/ 6560820 w 8610600"/>
                <a:gd name="connsiteY46" fmla="*/ 2491740 h 2705100"/>
                <a:gd name="connsiteX47" fmla="*/ 6736080 w 8610600"/>
                <a:gd name="connsiteY47" fmla="*/ 2339340 h 2705100"/>
                <a:gd name="connsiteX48" fmla="*/ 6758940 w 8610600"/>
                <a:gd name="connsiteY48" fmla="*/ 2286000 h 2705100"/>
                <a:gd name="connsiteX49" fmla="*/ 6880860 w 8610600"/>
                <a:gd name="connsiteY49" fmla="*/ 2209800 h 2705100"/>
                <a:gd name="connsiteX50" fmla="*/ 6949440 w 8610600"/>
                <a:gd name="connsiteY50" fmla="*/ 2186940 h 2705100"/>
                <a:gd name="connsiteX51" fmla="*/ 7063740 w 8610600"/>
                <a:gd name="connsiteY51" fmla="*/ 2179320 h 2705100"/>
                <a:gd name="connsiteX52" fmla="*/ 7178040 w 8610600"/>
                <a:gd name="connsiteY52" fmla="*/ 2225040 h 2705100"/>
                <a:gd name="connsiteX53" fmla="*/ 7315200 w 8610600"/>
                <a:gd name="connsiteY53" fmla="*/ 2217420 h 2705100"/>
                <a:gd name="connsiteX54" fmla="*/ 7536180 w 8610600"/>
                <a:gd name="connsiteY54" fmla="*/ 2194560 h 2705100"/>
                <a:gd name="connsiteX55" fmla="*/ 7581900 w 8610600"/>
                <a:gd name="connsiteY55" fmla="*/ 2186940 h 2705100"/>
                <a:gd name="connsiteX56" fmla="*/ 7772400 w 8610600"/>
                <a:gd name="connsiteY56" fmla="*/ 2247900 h 2705100"/>
                <a:gd name="connsiteX57" fmla="*/ 7871460 w 8610600"/>
                <a:gd name="connsiteY57" fmla="*/ 2286000 h 2705100"/>
                <a:gd name="connsiteX58" fmla="*/ 7978140 w 8610600"/>
                <a:gd name="connsiteY58" fmla="*/ 2316480 h 2705100"/>
                <a:gd name="connsiteX59" fmla="*/ 8229600 w 8610600"/>
                <a:gd name="connsiteY59" fmla="*/ 2407920 h 2705100"/>
                <a:gd name="connsiteX60" fmla="*/ 8359140 w 8610600"/>
                <a:gd name="connsiteY60" fmla="*/ 2552700 h 2705100"/>
                <a:gd name="connsiteX61" fmla="*/ 8503920 w 8610600"/>
                <a:gd name="connsiteY61" fmla="*/ 2621280 h 2705100"/>
                <a:gd name="connsiteX62" fmla="*/ 8549640 w 8610600"/>
                <a:gd name="connsiteY62" fmla="*/ 2674620 h 2705100"/>
                <a:gd name="connsiteX63" fmla="*/ 8610600 w 8610600"/>
                <a:gd name="connsiteY63" fmla="*/ 2705100 h 27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8610600" h="2705100">
                  <a:moveTo>
                    <a:pt x="0" y="0"/>
                  </a:moveTo>
                  <a:lnTo>
                    <a:pt x="228600" y="266700"/>
                  </a:lnTo>
                  <a:cubicBezTo>
                    <a:pt x="273050" y="318770"/>
                    <a:pt x="256540" y="300990"/>
                    <a:pt x="266700" y="312420"/>
                  </a:cubicBezTo>
                  <a:cubicBezTo>
                    <a:pt x="276860" y="323850"/>
                    <a:pt x="283210" y="323850"/>
                    <a:pt x="289560" y="335280"/>
                  </a:cubicBezTo>
                  <a:cubicBezTo>
                    <a:pt x="295910" y="346710"/>
                    <a:pt x="302260" y="363220"/>
                    <a:pt x="304800" y="381000"/>
                  </a:cubicBezTo>
                  <a:cubicBezTo>
                    <a:pt x="307340" y="398780"/>
                    <a:pt x="299720" y="406400"/>
                    <a:pt x="304800" y="441960"/>
                  </a:cubicBezTo>
                  <a:cubicBezTo>
                    <a:pt x="309880" y="477520"/>
                    <a:pt x="306070" y="530860"/>
                    <a:pt x="335280" y="594360"/>
                  </a:cubicBezTo>
                  <a:cubicBezTo>
                    <a:pt x="364490" y="657860"/>
                    <a:pt x="421640" y="753110"/>
                    <a:pt x="480060" y="822960"/>
                  </a:cubicBezTo>
                  <a:cubicBezTo>
                    <a:pt x="538480" y="892810"/>
                    <a:pt x="622300" y="965200"/>
                    <a:pt x="685800" y="1013460"/>
                  </a:cubicBezTo>
                  <a:cubicBezTo>
                    <a:pt x="749300" y="1061720"/>
                    <a:pt x="797560" y="1071880"/>
                    <a:pt x="861060" y="1112520"/>
                  </a:cubicBezTo>
                  <a:cubicBezTo>
                    <a:pt x="924560" y="1153160"/>
                    <a:pt x="991870" y="1206500"/>
                    <a:pt x="1066800" y="1257300"/>
                  </a:cubicBezTo>
                  <a:cubicBezTo>
                    <a:pt x="1141730" y="1308100"/>
                    <a:pt x="1254760" y="1377950"/>
                    <a:pt x="1310640" y="1417320"/>
                  </a:cubicBezTo>
                  <a:cubicBezTo>
                    <a:pt x="1366520" y="1456690"/>
                    <a:pt x="1379220" y="1470660"/>
                    <a:pt x="1402080" y="1493520"/>
                  </a:cubicBezTo>
                  <a:cubicBezTo>
                    <a:pt x="1424940" y="1516380"/>
                    <a:pt x="1432560" y="1531620"/>
                    <a:pt x="1447800" y="1554480"/>
                  </a:cubicBezTo>
                  <a:cubicBezTo>
                    <a:pt x="1463040" y="1577340"/>
                    <a:pt x="1475740" y="1595120"/>
                    <a:pt x="1493520" y="1630680"/>
                  </a:cubicBezTo>
                  <a:cubicBezTo>
                    <a:pt x="1511300" y="1666240"/>
                    <a:pt x="1527810" y="1737360"/>
                    <a:pt x="1554480" y="1767840"/>
                  </a:cubicBezTo>
                  <a:cubicBezTo>
                    <a:pt x="1581150" y="1798320"/>
                    <a:pt x="1616710" y="1799590"/>
                    <a:pt x="1653540" y="1813560"/>
                  </a:cubicBezTo>
                  <a:cubicBezTo>
                    <a:pt x="1690370" y="1827530"/>
                    <a:pt x="1704340" y="1837690"/>
                    <a:pt x="1775460" y="1851660"/>
                  </a:cubicBezTo>
                  <a:cubicBezTo>
                    <a:pt x="1846580" y="1865630"/>
                    <a:pt x="2019300" y="1884680"/>
                    <a:pt x="2080260" y="1897380"/>
                  </a:cubicBezTo>
                  <a:cubicBezTo>
                    <a:pt x="2141220" y="1910080"/>
                    <a:pt x="2103120" y="1913890"/>
                    <a:pt x="2141220" y="1927860"/>
                  </a:cubicBezTo>
                  <a:cubicBezTo>
                    <a:pt x="2179320" y="1941830"/>
                    <a:pt x="2237740" y="1953260"/>
                    <a:pt x="2308860" y="1981200"/>
                  </a:cubicBezTo>
                  <a:cubicBezTo>
                    <a:pt x="2379980" y="2009140"/>
                    <a:pt x="2490470" y="2066290"/>
                    <a:pt x="2567940" y="2095500"/>
                  </a:cubicBezTo>
                  <a:cubicBezTo>
                    <a:pt x="2645410" y="2124710"/>
                    <a:pt x="2713990" y="2145030"/>
                    <a:pt x="2773680" y="2156460"/>
                  </a:cubicBezTo>
                  <a:cubicBezTo>
                    <a:pt x="2833370" y="2167890"/>
                    <a:pt x="2876550" y="2148840"/>
                    <a:pt x="2926080" y="2164080"/>
                  </a:cubicBezTo>
                  <a:cubicBezTo>
                    <a:pt x="2975610" y="2179320"/>
                    <a:pt x="3006090" y="2223770"/>
                    <a:pt x="3070860" y="2247900"/>
                  </a:cubicBezTo>
                  <a:cubicBezTo>
                    <a:pt x="3135630" y="2272030"/>
                    <a:pt x="3238500" y="2287270"/>
                    <a:pt x="3314700" y="2308860"/>
                  </a:cubicBezTo>
                  <a:cubicBezTo>
                    <a:pt x="3390900" y="2330450"/>
                    <a:pt x="3441700" y="2354580"/>
                    <a:pt x="3528060" y="2377440"/>
                  </a:cubicBezTo>
                  <a:cubicBezTo>
                    <a:pt x="3614420" y="2400300"/>
                    <a:pt x="3732530" y="2429510"/>
                    <a:pt x="3832860" y="2446020"/>
                  </a:cubicBezTo>
                  <a:cubicBezTo>
                    <a:pt x="3933190" y="2462530"/>
                    <a:pt x="4010660" y="2475230"/>
                    <a:pt x="4130040" y="2476500"/>
                  </a:cubicBezTo>
                  <a:cubicBezTo>
                    <a:pt x="4249420" y="2477770"/>
                    <a:pt x="4441190" y="2454910"/>
                    <a:pt x="4549140" y="2453640"/>
                  </a:cubicBezTo>
                  <a:cubicBezTo>
                    <a:pt x="4657090" y="2452370"/>
                    <a:pt x="4720590" y="2462530"/>
                    <a:pt x="4777740" y="2468880"/>
                  </a:cubicBezTo>
                  <a:cubicBezTo>
                    <a:pt x="4834890" y="2475230"/>
                    <a:pt x="4864100" y="2490470"/>
                    <a:pt x="4892040" y="2491740"/>
                  </a:cubicBezTo>
                  <a:cubicBezTo>
                    <a:pt x="4919980" y="2493010"/>
                    <a:pt x="4931410" y="2480310"/>
                    <a:pt x="4945380" y="2476500"/>
                  </a:cubicBezTo>
                  <a:cubicBezTo>
                    <a:pt x="4959350" y="2472690"/>
                    <a:pt x="4949190" y="2463800"/>
                    <a:pt x="4975860" y="2468880"/>
                  </a:cubicBezTo>
                  <a:cubicBezTo>
                    <a:pt x="5002530" y="2473960"/>
                    <a:pt x="5069840" y="2504440"/>
                    <a:pt x="5105400" y="2506980"/>
                  </a:cubicBezTo>
                  <a:cubicBezTo>
                    <a:pt x="5140960" y="2509520"/>
                    <a:pt x="5166360" y="2485390"/>
                    <a:pt x="5189220" y="2484120"/>
                  </a:cubicBezTo>
                  <a:cubicBezTo>
                    <a:pt x="5212080" y="2482850"/>
                    <a:pt x="5223510" y="2496820"/>
                    <a:pt x="5242560" y="2499360"/>
                  </a:cubicBezTo>
                  <a:cubicBezTo>
                    <a:pt x="5261610" y="2501900"/>
                    <a:pt x="5278120" y="2504440"/>
                    <a:pt x="5303520" y="2499360"/>
                  </a:cubicBezTo>
                  <a:cubicBezTo>
                    <a:pt x="5328920" y="2494280"/>
                    <a:pt x="5346700" y="2480310"/>
                    <a:pt x="5394960" y="2468880"/>
                  </a:cubicBezTo>
                  <a:cubicBezTo>
                    <a:pt x="5443220" y="2457450"/>
                    <a:pt x="5593080" y="2430780"/>
                    <a:pt x="5593080" y="2430780"/>
                  </a:cubicBezTo>
                  <a:lnTo>
                    <a:pt x="5821680" y="2385060"/>
                  </a:lnTo>
                  <a:cubicBezTo>
                    <a:pt x="5878830" y="2373630"/>
                    <a:pt x="5901690" y="2359660"/>
                    <a:pt x="5935980" y="2362200"/>
                  </a:cubicBezTo>
                  <a:cubicBezTo>
                    <a:pt x="5970270" y="2364740"/>
                    <a:pt x="5976620" y="2377440"/>
                    <a:pt x="6027420" y="2400300"/>
                  </a:cubicBezTo>
                  <a:cubicBezTo>
                    <a:pt x="6078220" y="2423160"/>
                    <a:pt x="6195060" y="2475230"/>
                    <a:pt x="6240780" y="2499360"/>
                  </a:cubicBezTo>
                  <a:cubicBezTo>
                    <a:pt x="6286500" y="2523490"/>
                    <a:pt x="6268720" y="2538730"/>
                    <a:pt x="6301740" y="2545080"/>
                  </a:cubicBezTo>
                  <a:cubicBezTo>
                    <a:pt x="6334760" y="2551430"/>
                    <a:pt x="6395720" y="2546350"/>
                    <a:pt x="6438900" y="2537460"/>
                  </a:cubicBezTo>
                  <a:cubicBezTo>
                    <a:pt x="6482080" y="2528570"/>
                    <a:pt x="6511290" y="2524760"/>
                    <a:pt x="6560820" y="2491740"/>
                  </a:cubicBezTo>
                  <a:cubicBezTo>
                    <a:pt x="6610350" y="2458720"/>
                    <a:pt x="6703060" y="2373630"/>
                    <a:pt x="6736080" y="2339340"/>
                  </a:cubicBezTo>
                  <a:cubicBezTo>
                    <a:pt x="6769100" y="2305050"/>
                    <a:pt x="6734810" y="2307590"/>
                    <a:pt x="6758940" y="2286000"/>
                  </a:cubicBezTo>
                  <a:cubicBezTo>
                    <a:pt x="6783070" y="2264410"/>
                    <a:pt x="6849110" y="2226310"/>
                    <a:pt x="6880860" y="2209800"/>
                  </a:cubicBezTo>
                  <a:cubicBezTo>
                    <a:pt x="6912610" y="2193290"/>
                    <a:pt x="6918960" y="2192020"/>
                    <a:pt x="6949440" y="2186940"/>
                  </a:cubicBezTo>
                  <a:cubicBezTo>
                    <a:pt x="6979920" y="2181860"/>
                    <a:pt x="7025640" y="2172970"/>
                    <a:pt x="7063740" y="2179320"/>
                  </a:cubicBezTo>
                  <a:cubicBezTo>
                    <a:pt x="7101840" y="2185670"/>
                    <a:pt x="7136130" y="2218690"/>
                    <a:pt x="7178040" y="2225040"/>
                  </a:cubicBezTo>
                  <a:cubicBezTo>
                    <a:pt x="7219950" y="2231390"/>
                    <a:pt x="7255510" y="2222500"/>
                    <a:pt x="7315200" y="2217420"/>
                  </a:cubicBezTo>
                  <a:cubicBezTo>
                    <a:pt x="7374890" y="2212340"/>
                    <a:pt x="7491730" y="2199640"/>
                    <a:pt x="7536180" y="2194560"/>
                  </a:cubicBezTo>
                  <a:cubicBezTo>
                    <a:pt x="7580630" y="2189480"/>
                    <a:pt x="7542530" y="2178050"/>
                    <a:pt x="7581900" y="2186940"/>
                  </a:cubicBezTo>
                  <a:cubicBezTo>
                    <a:pt x="7621270" y="2195830"/>
                    <a:pt x="7724140" y="2231390"/>
                    <a:pt x="7772400" y="2247900"/>
                  </a:cubicBezTo>
                  <a:cubicBezTo>
                    <a:pt x="7820660" y="2264410"/>
                    <a:pt x="7837170" y="2274570"/>
                    <a:pt x="7871460" y="2286000"/>
                  </a:cubicBezTo>
                  <a:cubicBezTo>
                    <a:pt x="7905750" y="2297430"/>
                    <a:pt x="7918450" y="2296160"/>
                    <a:pt x="7978140" y="2316480"/>
                  </a:cubicBezTo>
                  <a:cubicBezTo>
                    <a:pt x="8037830" y="2336800"/>
                    <a:pt x="8166100" y="2368550"/>
                    <a:pt x="8229600" y="2407920"/>
                  </a:cubicBezTo>
                  <a:cubicBezTo>
                    <a:pt x="8293100" y="2447290"/>
                    <a:pt x="8313420" y="2517140"/>
                    <a:pt x="8359140" y="2552700"/>
                  </a:cubicBezTo>
                  <a:cubicBezTo>
                    <a:pt x="8404860" y="2588260"/>
                    <a:pt x="8472170" y="2600960"/>
                    <a:pt x="8503920" y="2621280"/>
                  </a:cubicBezTo>
                  <a:cubicBezTo>
                    <a:pt x="8535670" y="2641600"/>
                    <a:pt x="8531860" y="2660650"/>
                    <a:pt x="8549640" y="2674620"/>
                  </a:cubicBezTo>
                  <a:cubicBezTo>
                    <a:pt x="8567420" y="2688590"/>
                    <a:pt x="8589010" y="2696845"/>
                    <a:pt x="8610600" y="270510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726648" y="2834640"/>
              <a:ext cx="1144312" cy="2087880"/>
            </a:xfrm>
            <a:custGeom>
              <a:avLst/>
              <a:gdLst>
                <a:gd name="connsiteX0" fmla="*/ 153712 w 1144312"/>
                <a:gd name="connsiteY0" fmla="*/ 0 h 2087880"/>
                <a:gd name="connsiteX1" fmla="*/ 31792 w 1144312"/>
                <a:gd name="connsiteY1" fmla="*/ 114300 h 2087880"/>
                <a:gd name="connsiteX2" fmla="*/ 1312 w 1144312"/>
                <a:gd name="connsiteY2" fmla="*/ 335280 h 2087880"/>
                <a:gd name="connsiteX3" fmla="*/ 8932 w 1144312"/>
                <a:gd name="connsiteY3" fmla="*/ 579120 h 2087880"/>
                <a:gd name="connsiteX4" fmla="*/ 39412 w 1144312"/>
                <a:gd name="connsiteY4" fmla="*/ 807720 h 2087880"/>
                <a:gd name="connsiteX5" fmla="*/ 123232 w 1144312"/>
                <a:gd name="connsiteY5" fmla="*/ 899160 h 2087880"/>
                <a:gd name="connsiteX6" fmla="*/ 252772 w 1144312"/>
                <a:gd name="connsiteY6" fmla="*/ 952500 h 2087880"/>
                <a:gd name="connsiteX7" fmla="*/ 397552 w 1144312"/>
                <a:gd name="connsiteY7" fmla="*/ 1021080 h 2087880"/>
                <a:gd name="connsiteX8" fmla="*/ 511852 w 1144312"/>
                <a:gd name="connsiteY8" fmla="*/ 1059180 h 2087880"/>
                <a:gd name="connsiteX9" fmla="*/ 610912 w 1144312"/>
                <a:gd name="connsiteY9" fmla="*/ 1226820 h 2087880"/>
                <a:gd name="connsiteX10" fmla="*/ 717592 w 1144312"/>
                <a:gd name="connsiteY10" fmla="*/ 1432560 h 2087880"/>
                <a:gd name="connsiteX11" fmla="*/ 770932 w 1144312"/>
                <a:gd name="connsiteY11" fmla="*/ 1645920 h 2087880"/>
                <a:gd name="connsiteX12" fmla="*/ 862372 w 1144312"/>
                <a:gd name="connsiteY12" fmla="*/ 1729740 h 2087880"/>
                <a:gd name="connsiteX13" fmla="*/ 946192 w 1144312"/>
                <a:gd name="connsiteY13" fmla="*/ 1836420 h 2087880"/>
                <a:gd name="connsiteX14" fmla="*/ 1045252 w 1144312"/>
                <a:gd name="connsiteY14" fmla="*/ 1943100 h 2087880"/>
                <a:gd name="connsiteX15" fmla="*/ 1144312 w 1144312"/>
                <a:gd name="connsiteY15" fmla="*/ 2087880 h 208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4312" h="2087880">
                  <a:moveTo>
                    <a:pt x="153712" y="0"/>
                  </a:moveTo>
                  <a:cubicBezTo>
                    <a:pt x="105452" y="29210"/>
                    <a:pt x="57192" y="58420"/>
                    <a:pt x="31792" y="114300"/>
                  </a:cubicBezTo>
                  <a:cubicBezTo>
                    <a:pt x="6392" y="170180"/>
                    <a:pt x="5122" y="257810"/>
                    <a:pt x="1312" y="335280"/>
                  </a:cubicBezTo>
                  <a:cubicBezTo>
                    <a:pt x="-2498" y="412750"/>
                    <a:pt x="2582" y="500380"/>
                    <a:pt x="8932" y="579120"/>
                  </a:cubicBezTo>
                  <a:cubicBezTo>
                    <a:pt x="15282" y="657860"/>
                    <a:pt x="20362" y="754380"/>
                    <a:pt x="39412" y="807720"/>
                  </a:cubicBezTo>
                  <a:cubicBezTo>
                    <a:pt x="58462" y="861060"/>
                    <a:pt x="87672" y="875030"/>
                    <a:pt x="123232" y="899160"/>
                  </a:cubicBezTo>
                  <a:cubicBezTo>
                    <a:pt x="158792" y="923290"/>
                    <a:pt x="207052" y="932180"/>
                    <a:pt x="252772" y="952500"/>
                  </a:cubicBezTo>
                  <a:cubicBezTo>
                    <a:pt x="298492" y="972820"/>
                    <a:pt x="354372" y="1003300"/>
                    <a:pt x="397552" y="1021080"/>
                  </a:cubicBezTo>
                  <a:cubicBezTo>
                    <a:pt x="440732" y="1038860"/>
                    <a:pt x="476292" y="1024890"/>
                    <a:pt x="511852" y="1059180"/>
                  </a:cubicBezTo>
                  <a:cubicBezTo>
                    <a:pt x="547412" y="1093470"/>
                    <a:pt x="576622" y="1164590"/>
                    <a:pt x="610912" y="1226820"/>
                  </a:cubicBezTo>
                  <a:cubicBezTo>
                    <a:pt x="645202" y="1289050"/>
                    <a:pt x="690922" y="1362710"/>
                    <a:pt x="717592" y="1432560"/>
                  </a:cubicBezTo>
                  <a:cubicBezTo>
                    <a:pt x="744262" y="1502410"/>
                    <a:pt x="746802" y="1596390"/>
                    <a:pt x="770932" y="1645920"/>
                  </a:cubicBezTo>
                  <a:cubicBezTo>
                    <a:pt x="795062" y="1695450"/>
                    <a:pt x="833162" y="1697990"/>
                    <a:pt x="862372" y="1729740"/>
                  </a:cubicBezTo>
                  <a:cubicBezTo>
                    <a:pt x="891582" y="1761490"/>
                    <a:pt x="915712" y="1800860"/>
                    <a:pt x="946192" y="1836420"/>
                  </a:cubicBezTo>
                  <a:cubicBezTo>
                    <a:pt x="976672" y="1871980"/>
                    <a:pt x="1012232" y="1901190"/>
                    <a:pt x="1045252" y="1943100"/>
                  </a:cubicBezTo>
                  <a:cubicBezTo>
                    <a:pt x="1078272" y="1985010"/>
                    <a:pt x="1111292" y="2036445"/>
                    <a:pt x="1144312" y="208788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59580" y="3360420"/>
              <a:ext cx="239145" cy="1440180"/>
            </a:xfrm>
            <a:custGeom>
              <a:avLst/>
              <a:gdLst>
                <a:gd name="connsiteX0" fmla="*/ 0 w 239145"/>
                <a:gd name="connsiteY0" fmla="*/ 0 h 1440180"/>
                <a:gd name="connsiteX1" fmla="*/ 30480 w 239145"/>
                <a:gd name="connsiteY1" fmla="*/ 289560 h 1440180"/>
                <a:gd name="connsiteX2" fmla="*/ 83820 w 239145"/>
                <a:gd name="connsiteY2" fmla="*/ 510540 h 1440180"/>
                <a:gd name="connsiteX3" fmla="*/ 137160 w 239145"/>
                <a:gd name="connsiteY3" fmla="*/ 754380 h 1440180"/>
                <a:gd name="connsiteX4" fmla="*/ 137160 w 239145"/>
                <a:gd name="connsiteY4" fmla="*/ 876300 h 1440180"/>
                <a:gd name="connsiteX5" fmla="*/ 175260 w 239145"/>
                <a:gd name="connsiteY5" fmla="*/ 1005840 h 1440180"/>
                <a:gd name="connsiteX6" fmla="*/ 236220 w 239145"/>
                <a:gd name="connsiteY6" fmla="*/ 1150620 h 1440180"/>
                <a:gd name="connsiteX7" fmla="*/ 228600 w 239145"/>
                <a:gd name="connsiteY7" fmla="*/ 1333500 h 1440180"/>
                <a:gd name="connsiteX8" fmla="*/ 220980 w 239145"/>
                <a:gd name="connsiteY8" fmla="*/ 1440180 h 144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145" h="1440180">
                  <a:moveTo>
                    <a:pt x="0" y="0"/>
                  </a:moveTo>
                  <a:cubicBezTo>
                    <a:pt x="8255" y="102235"/>
                    <a:pt x="16510" y="204470"/>
                    <a:pt x="30480" y="289560"/>
                  </a:cubicBezTo>
                  <a:cubicBezTo>
                    <a:pt x="44450" y="374650"/>
                    <a:pt x="66040" y="433070"/>
                    <a:pt x="83820" y="510540"/>
                  </a:cubicBezTo>
                  <a:cubicBezTo>
                    <a:pt x="101600" y="588010"/>
                    <a:pt x="128270" y="693420"/>
                    <a:pt x="137160" y="754380"/>
                  </a:cubicBezTo>
                  <a:cubicBezTo>
                    <a:pt x="146050" y="815340"/>
                    <a:pt x="130810" y="834390"/>
                    <a:pt x="137160" y="876300"/>
                  </a:cubicBezTo>
                  <a:cubicBezTo>
                    <a:pt x="143510" y="918210"/>
                    <a:pt x="158750" y="960120"/>
                    <a:pt x="175260" y="1005840"/>
                  </a:cubicBezTo>
                  <a:cubicBezTo>
                    <a:pt x="191770" y="1051560"/>
                    <a:pt x="227330" y="1096010"/>
                    <a:pt x="236220" y="1150620"/>
                  </a:cubicBezTo>
                  <a:cubicBezTo>
                    <a:pt x="245110" y="1205230"/>
                    <a:pt x="231140" y="1285240"/>
                    <a:pt x="228600" y="1333500"/>
                  </a:cubicBezTo>
                  <a:cubicBezTo>
                    <a:pt x="226060" y="1381760"/>
                    <a:pt x="223520" y="1410970"/>
                    <a:pt x="220980" y="144018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188583" y="3642360"/>
              <a:ext cx="511275" cy="1562100"/>
            </a:xfrm>
            <a:custGeom>
              <a:avLst/>
              <a:gdLst>
                <a:gd name="connsiteX0" fmla="*/ 84457 w 511275"/>
                <a:gd name="connsiteY0" fmla="*/ 0 h 1562100"/>
                <a:gd name="connsiteX1" fmla="*/ 53977 w 511275"/>
                <a:gd name="connsiteY1" fmla="*/ 220980 h 1562100"/>
                <a:gd name="connsiteX2" fmla="*/ 31117 w 511275"/>
                <a:gd name="connsiteY2" fmla="*/ 388620 h 1562100"/>
                <a:gd name="connsiteX3" fmla="*/ 637 w 511275"/>
                <a:gd name="connsiteY3" fmla="*/ 495300 h 1562100"/>
                <a:gd name="connsiteX4" fmla="*/ 61597 w 511275"/>
                <a:gd name="connsiteY4" fmla="*/ 647700 h 1562100"/>
                <a:gd name="connsiteX5" fmla="*/ 191137 w 511275"/>
                <a:gd name="connsiteY5" fmla="*/ 792480 h 1562100"/>
                <a:gd name="connsiteX6" fmla="*/ 366397 w 511275"/>
                <a:gd name="connsiteY6" fmla="*/ 952500 h 1562100"/>
                <a:gd name="connsiteX7" fmla="*/ 442597 w 511275"/>
                <a:gd name="connsiteY7" fmla="*/ 1150620 h 1562100"/>
                <a:gd name="connsiteX8" fmla="*/ 511177 w 511275"/>
                <a:gd name="connsiteY8" fmla="*/ 1303020 h 1562100"/>
                <a:gd name="connsiteX9" fmla="*/ 427357 w 511275"/>
                <a:gd name="connsiteY9" fmla="*/ 1562100 h 156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1275" h="1562100">
                  <a:moveTo>
                    <a:pt x="84457" y="0"/>
                  </a:moveTo>
                  <a:cubicBezTo>
                    <a:pt x="73662" y="78105"/>
                    <a:pt x="62867" y="156210"/>
                    <a:pt x="53977" y="220980"/>
                  </a:cubicBezTo>
                  <a:cubicBezTo>
                    <a:pt x="45087" y="285750"/>
                    <a:pt x="40007" y="342900"/>
                    <a:pt x="31117" y="388620"/>
                  </a:cubicBezTo>
                  <a:cubicBezTo>
                    <a:pt x="22227" y="434340"/>
                    <a:pt x="-4443" y="452120"/>
                    <a:pt x="637" y="495300"/>
                  </a:cubicBezTo>
                  <a:cubicBezTo>
                    <a:pt x="5717" y="538480"/>
                    <a:pt x="29847" y="598170"/>
                    <a:pt x="61597" y="647700"/>
                  </a:cubicBezTo>
                  <a:cubicBezTo>
                    <a:pt x="93347" y="697230"/>
                    <a:pt x="140337" y="741680"/>
                    <a:pt x="191137" y="792480"/>
                  </a:cubicBezTo>
                  <a:cubicBezTo>
                    <a:pt x="241937" y="843280"/>
                    <a:pt x="324487" y="892810"/>
                    <a:pt x="366397" y="952500"/>
                  </a:cubicBezTo>
                  <a:cubicBezTo>
                    <a:pt x="408307" y="1012190"/>
                    <a:pt x="418467" y="1092200"/>
                    <a:pt x="442597" y="1150620"/>
                  </a:cubicBezTo>
                  <a:cubicBezTo>
                    <a:pt x="466727" y="1209040"/>
                    <a:pt x="513717" y="1234440"/>
                    <a:pt x="511177" y="1303020"/>
                  </a:cubicBezTo>
                  <a:cubicBezTo>
                    <a:pt x="508637" y="1371600"/>
                    <a:pt x="467997" y="1466850"/>
                    <a:pt x="427357" y="156210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684434" y="3695700"/>
              <a:ext cx="620052" cy="1371600"/>
            </a:xfrm>
            <a:custGeom>
              <a:avLst/>
              <a:gdLst>
                <a:gd name="connsiteX0" fmla="*/ 13546 w 620052"/>
                <a:gd name="connsiteY0" fmla="*/ 0 h 1371600"/>
                <a:gd name="connsiteX1" fmla="*/ 5926 w 620052"/>
                <a:gd name="connsiteY1" fmla="*/ 175260 h 1371600"/>
                <a:gd name="connsiteX2" fmla="*/ 89746 w 620052"/>
                <a:gd name="connsiteY2" fmla="*/ 281940 h 1371600"/>
                <a:gd name="connsiteX3" fmla="*/ 150706 w 620052"/>
                <a:gd name="connsiteY3" fmla="*/ 365760 h 1371600"/>
                <a:gd name="connsiteX4" fmla="*/ 249766 w 620052"/>
                <a:gd name="connsiteY4" fmla="*/ 487680 h 1371600"/>
                <a:gd name="connsiteX5" fmla="*/ 249766 w 620052"/>
                <a:gd name="connsiteY5" fmla="*/ 579120 h 1371600"/>
                <a:gd name="connsiteX6" fmla="*/ 310726 w 620052"/>
                <a:gd name="connsiteY6" fmla="*/ 731520 h 1371600"/>
                <a:gd name="connsiteX7" fmla="*/ 394546 w 620052"/>
                <a:gd name="connsiteY7" fmla="*/ 929640 h 1371600"/>
                <a:gd name="connsiteX8" fmla="*/ 478366 w 620052"/>
                <a:gd name="connsiteY8" fmla="*/ 1021080 h 1371600"/>
                <a:gd name="connsiteX9" fmla="*/ 546946 w 620052"/>
                <a:gd name="connsiteY9" fmla="*/ 1143000 h 1371600"/>
                <a:gd name="connsiteX10" fmla="*/ 615526 w 620052"/>
                <a:gd name="connsiteY10" fmla="*/ 1264920 h 1371600"/>
                <a:gd name="connsiteX11" fmla="*/ 607906 w 620052"/>
                <a:gd name="connsiteY11"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0052" h="1371600">
                  <a:moveTo>
                    <a:pt x="13546" y="0"/>
                  </a:moveTo>
                  <a:cubicBezTo>
                    <a:pt x="3386" y="64135"/>
                    <a:pt x="-6774" y="128270"/>
                    <a:pt x="5926" y="175260"/>
                  </a:cubicBezTo>
                  <a:cubicBezTo>
                    <a:pt x="18626" y="222250"/>
                    <a:pt x="65616" y="250190"/>
                    <a:pt x="89746" y="281940"/>
                  </a:cubicBezTo>
                  <a:cubicBezTo>
                    <a:pt x="113876" y="313690"/>
                    <a:pt x="124036" y="331470"/>
                    <a:pt x="150706" y="365760"/>
                  </a:cubicBezTo>
                  <a:cubicBezTo>
                    <a:pt x="177376" y="400050"/>
                    <a:pt x="233256" y="452120"/>
                    <a:pt x="249766" y="487680"/>
                  </a:cubicBezTo>
                  <a:cubicBezTo>
                    <a:pt x="266276" y="523240"/>
                    <a:pt x="239606" y="538480"/>
                    <a:pt x="249766" y="579120"/>
                  </a:cubicBezTo>
                  <a:cubicBezTo>
                    <a:pt x="259926" y="619760"/>
                    <a:pt x="286596" y="673100"/>
                    <a:pt x="310726" y="731520"/>
                  </a:cubicBezTo>
                  <a:cubicBezTo>
                    <a:pt x="334856" y="789940"/>
                    <a:pt x="366606" y="881380"/>
                    <a:pt x="394546" y="929640"/>
                  </a:cubicBezTo>
                  <a:cubicBezTo>
                    <a:pt x="422486" y="977900"/>
                    <a:pt x="452966" y="985520"/>
                    <a:pt x="478366" y="1021080"/>
                  </a:cubicBezTo>
                  <a:cubicBezTo>
                    <a:pt x="503766" y="1056640"/>
                    <a:pt x="546946" y="1143000"/>
                    <a:pt x="546946" y="1143000"/>
                  </a:cubicBezTo>
                  <a:cubicBezTo>
                    <a:pt x="569806" y="1183640"/>
                    <a:pt x="605366" y="1226820"/>
                    <a:pt x="615526" y="1264920"/>
                  </a:cubicBezTo>
                  <a:cubicBezTo>
                    <a:pt x="625686" y="1303020"/>
                    <a:pt x="616796" y="1337310"/>
                    <a:pt x="607906" y="137160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7459980" y="3634740"/>
              <a:ext cx="2537460" cy="941224"/>
            </a:xfrm>
            <a:custGeom>
              <a:avLst/>
              <a:gdLst>
                <a:gd name="connsiteX0" fmla="*/ 0 w 2537460"/>
                <a:gd name="connsiteY0" fmla="*/ 0 h 941224"/>
                <a:gd name="connsiteX1" fmla="*/ 91440 w 2537460"/>
                <a:gd name="connsiteY1" fmla="*/ 144780 h 941224"/>
                <a:gd name="connsiteX2" fmla="*/ 160020 w 2537460"/>
                <a:gd name="connsiteY2" fmla="*/ 243840 h 941224"/>
                <a:gd name="connsiteX3" fmla="*/ 152400 w 2537460"/>
                <a:gd name="connsiteY3" fmla="*/ 358140 h 941224"/>
                <a:gd name="connsiteX4" fmla="*/ 281940 w 2537460"/>
                <a:gd name="connsiteY4" fmla="*/ 510540 h 941224"/>
                <a:gd name="connsiteX5" fmla="*/ 358140 w 2537460"/>
                <a:gd name="connsiteY5" fmla="*/ 632460 h 941224"/>
                <a:gd name="connsiteX6" fmla="*/ 457200 w 2537460"/>
                <a:gd name="connsiteY6" fmla="*/ 739140 h 941224"/>
                <a:gd name="connsiteX7" fmla="*/ 571500 w 2537460"/>
                <a:gd name="connsiteY7" fmla="*/ 769620 h 941224"/>
                <a:gd name="connsiteX8" fmla="*/ 739140 w 2537460"/>
                <a:gd name="connsiteY8" fmla="*/ 883920 h 941224"/>
                <a:gd name="connsiteX9" fmla="*/ 998220 w 2537460"/>
                <a:gd name="connsiteY9" fmla="*/ 937260 h 941224"/>
                <a:gd name="connsiteX10" fmla="*/ 1249680 w 2537460"/>
                <a:gd name="connsiteY10" fmla="*/ 929640 h 941224"/>
                <a:gd name="connsiteX11" fmla="*/ 1341120 w 2537460"/>
                <a:gd name="connsiteY11" fmla="*/ 868680 h 941224"/>
                <a:gd name="connsiteX12" fmla="*/ 1432560 w 2537460"/>
                <a:gd name="connsiteY12" fmla="*/ 868680 h 941224"/>
                <a:gd name="connsiteX13" fmla="*/ 1539240 w 2537460"/>
                <a:gd name="connsiteY13" fmla="*/ 914400 h 941224"/>
                <a:gd name="connsiteX14" fmla="*/ 1691640 w 2537460"/>
                <a:gd name="connsiteY14" fmla="*/ 929640 h 941224"/>
                <a:gd name="connsiteX15" fmla="*/ 1950720 w 2537460"/>
                <a:gd name="connsiteY15" fmla="*/ 891540 h 941224"/>
                <a:gd name="connsiteX16" fmla="*/ 2133600 w 2537460"/>
                <a:gd name="connsiteY16" fmla="*/ 800100 h 941224"/>
                <a:gd name="connsiteX17" fmla="*/ 2354580 w 2537460"/>
                <a:gd name="connsiteY17" fmla="*/ 792480 h 941224"/>
                <a:gd name="connsiteX18" fmla="*/ 2537460 w 2537460"/>
                <a:gd name="connsiteY18" fmla="*/ 815340 h 94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37460" h="941224">
                  <a:moveTo>
                    <a:pt x="0" y="0"/>
                  </a:moveTo>
                  <a:cubicBezTo>
                    <a:pt x="32385" y="52070"/>
                    <a:pt x="64770" y="104140"/>
                    <a:pt x="91440" y="144780"/>
                  </a:cubicBezTo>
                  <a:cubicBezTo>
                    <a:pt x="118110" y="185420"/>
                    <a:pt x="149860" y="208280"/>
                    <a:pt x="160020" y="243840"/>
                  </a:cubicBezTo>
                  <a:cubicBezTo>
                    <a:pt x="170180" y="279400"/>
                    <a:pt x="132080" y="313690"/>
                    <a:pt x="152400" y="358140"/>
                  </a:cubicBezTo>
                  <a:cubicBezTo>
                    <a:pt x="172720" y="402590"/>
                    <a:pt x="247650" y="464820"/>
                    <a:pt x="281940" y="510540"/>
                  </a:cubicBezTo>
                  <a:cubicBezTo>
                    <a:pt x="316230" y="556260"/>
                    <a:pt x="328930" y="594360"/>
                    <a:pt x="358140" y="632460"/>
                  </a:cubicBezTo>
                  <a:cubicBezTo>
                    <a:pt x="387350" y="670560"/>
                    <a:pt x="421640" y="716280"/>
                    <a:pt x="457200" y="739140"/>
                  </a:cubicBezTo>
                  <a:cubicBezTo>
                    <a:pt x="492760" y="762000"/>
                    <a:pt x="524510" y="745490"/>
                    <a:pt x="571500" y="769620"/>
                  </a:cubicBezTo>
                  <a:cubicBezTo>
                    <a:pt x="618490" y="793750"/>
                    <a:pt x="668020" y="855980"/>
                    <a:pt x="739140" y="883920"/>
                  </a:cubicBezTo>
                  <a:cubicBezTo>
                    <a:pt x="810260" y="911860"/>
                    <a:pt x="913130" y="929640"/>
                    <a:pt x="998220" y="937260"/>
                  </a:cubicBezTo>
                  <a:cubicBezTo>
                    <a:pt x="1083310" y="944880"/>
                    <a:pt x="1192530" y="941070"/>
                    <a:pt x="1249680" y="929640"/>
                  </a:cubicBezTo>
                  <a:cubicBezTo>
                    <a:pt x="1306830" y="918210"/>
                    <a:pt x="1310640" y="878840"/>
                    <a:pt x="1341120" y="868680"/>
                  </a:cubicBezTo>
                  <a:cubicBezTo>
                    <a:pt x="1371600" y="858520"/>
                    <a:pt x="1399540" y="861060"/>
                    <a:pt x="1432560" y="868680"/>
                  </a:cubicBezTo>
                  <a:cubicBezTo>
                    <a:pt x="1465580" y="876300"/>
                    <a:pt x="1496060" y="904240"/>
                    <a:pt x="1539240" y="914400"/>
                  </a:cubicBezTo>
                  <a:cubicBezTo>
                    <a:pt x="1582420" y="924560"/>
                    <a:pt x="1623060" y="933450"/>
                    <a:pt x="1691640" y="929640"/>
                  </a:cubicBezTo>
                  <a:cubicBezTo>
                    <a:pt x="1760220" y="925830"/>
                    <a:pt x="1877060" y="913130"/>
                    <a:pt x="1950720" y="891540"/>
                  </a:cubicBezTo>
                  <a:cubicBezTo>
                    <a:pt x="2024380" y="869950"/>
                    <a:pt x="2066290" y="816610"/>
                    <a:pt x="2133600" y="800100"/>
                  </a:cubicBezTo>
                  <a:cubicBezTo>
                    <a:pt x="2200910" y="783590"/>
                    <a:pt x="2287270" y="789940"/>
                    <a:pt x="2354580" y="792480"/>
                  </a:cubicBezTo>
                  <a:cubicBezTo>
                    <a:pt x="2421890" y="795020"/>
                    <a:pt x="2479675" y="805180"/>
                    <a:pt x="2537460" y="81534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8564880" y="4602480"/>
              <a:ext cx="1379220" cy="717720"/>
            </a:xfrm>
            <a:custGeom>
              <a:avLst/>
              <a:gdLst>
                <a:gd name="connsiteX0" fmla="*/ 0 w 1379220"/>
                <a:gd name="connsiteY0" fmla="*/ 0 h 717720"/>
                <a:gd name="connsiteX1" fmla="*/ 68580 w 1379220"/>
                <a:gd name="connsiteY1" fmla="*/ 83820 h 717720"/>
                <a:gd name="connsiteX2" fmla="*/ 152400 w 1379220"/>
                <a:gd name="connsiteY2" fmla="*/ 205740 h 717720"/>
                <a:gd name="connsiteX3" fmla="*/ 228600 w 1379220"/>
                <a:gd name="connsiteY3" fmla="*/ 304800 h 717720"/>
                <a:gd name="connsiteX4" fmla="*/ 335280 w 1379220"/>
                <a:gd name="connsiteY4" fmla="*/ 419100 h 717720"/>
                <a:gd name="connsiteX5" fmla="*/ 502920 w 1379220"/>
                <a:gd name="connsiteY5" fmla="*/ 548640 h 717720"/>
                <a:gd name="connsiteX6" fmla="*/ 586740 w 1379220"/>
                <a:gd name="connsiteY6" fmla="*/ 548640 h 717720"/>
                <a:gd name="connsiteX7" fmla="*/ 723900 w 1379220"/>
                <a:gd name="connsiteY7" fmla="*/ 533400 h 717720"/>
                <a:gd name="connsiteX8" fmla="*/ 876300 w 1379220"/>
                <a:gd name="connsiteY8" fmla="*/ 601980 h 717720"/>
                <a:gd name="connsiteX9" fmla="*/ 982980 w 1379220"/>
                <a:gd name="connsiteY9" fmla="*/ 647700 h 717720"/>
                <a:gd name="connsiteX10" fmla="*/ 1143000 w 1379220"/>
                <a:gd name="connsiteY10" fmla="*/ 647700 h 717720"/>
                <a:gd name="connsiteX11" fmla="*/ 1287780 w 1379220"/>
                <a:gd name="connsiteY11" fmla="*/ 708660 h 717720"/>
                <a:gd name="connsiteX12" fmla="*/ 1379220 w 1379220"/>
                <a:gd name="connsiteY12" fmla="*/ 716280 h 71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9220" h="717720">
                  <a:moveTo>
                    <a:pt x="0" y="0"/>
                  </a:moveTo>
                  <a:cubicBezTo>
                    <a:pt x="21590" y="24765"/>
                    <a:pt x="43180" y="49530"/>
                    <a:pt x="68580" y="83820"/>
                  </a:cubicBezTo>
                  <a:cubicBezTo>
                    <a:pt x="93980" y="118110"/>
                    <a:pt x="125730" y="168910"/>
                    <a:pt x="152400" y="205740"/>
                  </a:cubicBezTo>
                  <a:cubicBezTo>
                    <a:pt x="179070" y="242570"/>
                    <a:pt x="198120" y="269240"/>
                    <a:pt x="228600" y="304800"/>
                  </a:cubicBezTo>
                  <a:cubicBezTo>
                    <a:pt x="259080" y="340360"/>
                    <a:pt x="289560" y="378460"/>
                    <a:pt x="335280" y="419100"/>
                  </a:cubicBezTo>
                  <a:cubicBezTo>
                    <a:pt x="381000" y="459740"/>
                    <a:pt x="461010" y="527050"/>
                    <a:pt x="502920" y="548640"/>
                  </a:cubicBezTo>
                  <a:cubicBezTo>
                    <a:pt x="544830" y="570230"/>
                    <a:pt x="549910" y="551180"/>
                    <a:pt x="586740" y="548640"/>
                  </a:cubicBezTo>
                  <a:cubicBezTo>
                    <a:pt x="623570" y="546100"/>
                    <a:pt x="675640" y="524510"/>
                    <a:pt x="723900" y="533400"/>
                  </a:cubicBezTo>
                  <a:cubicBezTo>
                    <a:pt x="772160" y="542290"/>
                    <a:pt x="833120" y="582930"/>
                    <a:pt x="876300" y="601980"/>
                  </a:cubicBezTo>
                  <a:cubicBezTo>
                    <a:pt x="919480" y="621030"/>
                    <a:pt x="938530" y="640080"/>
                    <a:pt x="982980" y="647700"/>
                  </a:cubicBezTo>
                  <a:cubicBezTo>
                    <a:pt x="1027430" y="655320"/>
                    <a:pt x="1092200" y="637540"/>
                    <a:pt x="1143000" y="647700"/>
                  </a:cubicBezTo>
                  <a:cubicBezTo>
                    <a:pt x="1193800" y="657860"/>
                    <a:pt x="1248410" y="697230"/>
                    <a:pt x="1287780" y="708660"/>
                  </a:cubicBezTo>
                  <a:cubicBezTo>
                    <a:pt x="1327150" y="720090"/>
                    <a:pt x="1353185" y="718185"/>
                    <a:pt x="1379220" y="71628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8519160" y="4587240"/>
              <a:ext cx="1043940" cy="1127760"/>
            </a:xfrm>
            <a:custGeom>
              <a:avLst/>
              <a:gdLst>
                <a:gd name="connsiteX0" fmla="*/ 0 w 1043940"/>
                <a:gd name="connsiteY0" fmla="*/ 0 h 1127760"/>
                <a:gd name="connsiteX1" fmla="*/ 30480 w 1043940"/>
                <a:gd name="connsiteY1" fmla="*/ 137160 h 1127760"/>
                <a:gd name="connsiteX2" fmla="*/ 76200 w 1043940"/>
                <a:gd name="connsiteY2" fmla="*/ 198120 h 1127760"/>
                <a:gd name="connsiteX3" fmla="*/ 99060 w 1043940"/>
                <a:gd name="connsiteY3" fmla="*/ 289560 h 1127760"/>
                <a:gd name="connsiteX4" fmla="*/ 121920 w 1043940"/>
                <a:gd name="connsiteY4" fmla="*/ 365760 h 1127760"/>
                <a:gd name="connsiteX5" fmla="*/ 182880 w 1043940"/>
                <a:gd name="connsiteY5" fmla="*/ 457200 h 1127760"/>
                <a:gd name="connsiteX6" fmla="*/ 251460 w 1043940"/>
                <a:gd name="connsiteY6" fmla="*/ 594360 h 1127760"/>
                <a:gd name="connsiteX7" fmla="*/ 373380 w 1043940"/>
                <a:gd name="connsiteY7" fmla="*/ 701040 h 1127760"/>
                <a:gd name="connsiteX8" fmla="*/ 548640 w 1043940"/>
                <a:gd name="connsiteY8" fmla="*/ 784860 h 1127760"/>
                <a:gd name="connsiteX9" fmla="*/ 701040 w 1043940"/>
                <a:gd name="connsiteY9" fmla="*/ 914400 h 1127760"/>
                <a:gd name="connsiteX10" fmla="*/ 815340 w 1043940"/>
                <a:gd name="connsiteY10" fmla="*/ 998220 h 1127760"/>
                <a:gd name="connsiteX11" fmla="*/ 868680 w 1043940"/>
                <a:gd name="connsiteY11" fmla="*/ 1036320 h 1127760"/>
                <a:gd name="connsiteX12" fmla="*/ 1043940 w 1043940"/>
                <a:gd name="connsiteY12" fmla="*/ 112776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3940" h="1127760">
                  <a:moveTo>
                    <a:pt x="0" y="0"/>
                  </a:moveTo>
                  <a:cubicBezTo>
                    <a:pt x="8890" y="52070"/>
                    <a:pt x="17780" y="104140"/>
                    <a:pt x="30480" y="137160"/>
                  </a:cubicBezTo>
                  <a:cubicBezTo>
                    <a:pt x="43180" y="170180"/>
                    <a:pt x="64770" y="172720"/>
                    <a:pt x="76200" y="198120"/>
                  </a:cubicBezTo>
                  <a:cubicBezTo>
                    <a:pt x="87630" y="223520"/>
                    <a:pt x="91440" y="261620"/>
                    <a:pt x="99060" y="289560"/>
                  </a:cubicBezTo>
                  <a:cubicBezTo>
                    <a:pt x="106680" y="317500"/>
                    <a:pt x="107950" y="337820"/>
                    <a:pt x="121920" y="365760"/>
                  </a:cubicBezTo>
                  <a:cubicBezTo>
                    <a:pt x="135890" y="393700"/>
                    <a:pt x="161290" y="419100"/>
                    <a:pt x="182880" y="457200"/>
                  </a:cubicBezTo>
                  <a:cubicBezTo>
                    <a:pt x="204470" y="495300"/>
                    <a:pt x="219710" y="553720"/>
                    <a:pt x="251460" y="594360"/>
                  </a:cubicBezTo>
                  <a:cubicBezTo>
                    <a:pt x="283210" y="635000"/>
                    <a:pt x="323850" y="669290"/>
                    <a:pt x="373380" y="701040"/>
                  </a:cubicBezTo>
                  <a:cubicBezTo>
                    <a:pt x="422910" y="732790"/>
                    <a:pt x="494030" y="749300"/>
                    <a:pt x="548640" y="784860"/>
                  </a:cubicBezTo>
                  <a:cubicBezTo>
                    <a:pt x="603250" y="820420"/>
                    <a:pt x="656590" y="878840"/>
                    <a:pt x="701040" y="914400"/>
                  </a:cubicBezTo>
                  <a:cubicBezTo>
                    <a:pt x="745490" y="949960"/>
                    <a:pt x="787400" y="977900"/>
                    <a:pt x="815340" y="998220"/>
                  </a:cubicBezTo>
                  <a:cubicBezTo>
                    <a:pt x="843280" y="1018540"/>
                    <a:pt x="830580" y="1014730"/>
                    <a:pt x="868680" y="1036320"/>
                  </a:cubicBezTo>
                  <a:cubicBezTo>
                    <a:pt x="906780" y="1057910"/>
                    <a:pt x="975360" y="1092835"/>
                    <a:pt x="1043940" y="112776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5188583" y="1473687"/>
            <a:ext cx="5000446" cy="461665"/>
          </a:xfrm>
          <a:prstGeom prst="rect">
            <a:avLst/>
          </a:prstGeom>
          <a:solidFill>
            <a:schemeClr val="bg1"/>
          </a:solidFill>
        </p:spPr>
        <p:txBody>
          <a:bodyPr wrap="square" rtlCol="0">
            <a:spAutoFit/>
          </a:bodyPr>
          <a:lstStyle/>
          <a:p>
            <a:r>
              <a:rPr lang="en-US" sz="2400" dirty="0"/>
              <a:t>Contours = lines of equal elevation</a:t>
            </a:r>
          </a:p>
        </p:txBody>
      </p:sp>
      <p:sp>
        <p:nvSpPr>
          <p:cNvPr id="18" name="TextBox 17"/>
          <p:cNvSpPr txBox="1"/>
          <p:nvPr/>
        </p:nvSpPr>
        <p:spPr>
          <a:xfrm>
            <a:off x="5188583" y="2658436"/>
            <a:ext cx="5197477" cy="461665"/>
          </a:xfrm>
          <a:prstGeom prst="rect">
            <a:avLst/>
          </a:prstGeom>
          <a:solidFill>
            <a:schemeClr val="bg1"/>
          </a:solidFill>
        </p:spPr>
        <p:txBody>
          <a:bodyPr wrap="square" rtlCol="0">
            <a:spAutoFit/>
          </a:bodyPr>
          <a:lstStyle/>
          <a:p>
            <a:r>
              <a:rPr lang="en-US" sz="2400" dirty="0"/>
              <a:t>Contours lines are lines of equipotential</a:t>
            </a:r>
          </a:p>
        </p:txBody>
      </p:sp>
      <p:sp>
        <p:nvSpPr>
          <p:cNvPr id="19" name="TextBox 18"/>
          <p:cNvSpPr txBox="1"/>
          <p:nvPr/>
        </p:nvSpPr>
        <p:spPr>
          <a:xfrm>
            <a:off x="1547447" y="4874867"/>
            <a:ext cx="8932984" cy="830997"/>
          </a:xfrm>
          <a:prstGeom prst="rect">
            <a:avLst/>
          </a:prstGeom>
          <a:solidFill>
            <a:schemeClr val="bg1"/>
          </a:solidFill>
        </p:spPr>
        <p:txBody>
          <a:bodyPr wrap="square" rtlCol="0">
            <a:spAutoFit/>
          </a:bodyPr>
          <a:lstStyle/>
          <a:p>
            <a:pPr marL="461963" indent="-461963"/>
            <a:r>
              <a:rPr lang="en-US" sz="2400" dirty="0"/>
              <a:t>Flow lines must be perpendicular to equipotential lines</a:t>
            </a:r>
            <a:br>
              <a:rPr lang="en-US" sz="2400" dirty="0"/>
            </a:br>
            <a:r>
              <a:rPr lang="en-US" sz="2400" dirty="0"/>
              <a:t>= water flows down the steepest hydraulic gradient</a:t>
            </a:r>
          </a:p>
        </p:txBody>
      </p:sp>
      <mc:AlternateContent xmlns:mc="http://schemas.openxmlformats.org/markup-compatibility/2006" xmlns:a14="http://schemas.microsoft.com/office/drawing/2010/main">
        <mc:Choice Requires="a14">
          <p:sp>
            <p:nvSpPr>
              <p:cNvPr id="20" name="TextBox 19"/>
              <p:cNvSpPr txBox="1"/>
              <p:nvPr/>
            </p:nvSpPr>
            <p:spPr>
              <a:xfrm>
                <a:off x="5188582" y="2060426"/>
                <a:ext cx="5090882" cy="461665"/>
              </a:xfrm>
              <a:prstGeom prst="rect">
                <a:avLst/>
              </a:prstGeom>
              <a:solidFill>
                <a:schemeClr val="bg1"/>
              </a:solidFill>
            </p:spPr>
            <p:txBody>
              <a:bodyPr wrap="square" rtlCol="0">
                <a:spAutoFit/>
              </a:bodyPr>
              <a:lstStyle/>
              <a:p>
                <a:r>
                  <a:rPr lang="en-US" sz="2400" dirty="0"/>
                  <a:t>Elevation </a:t>
                </a:r>
                <a14:m>
                  <m:oMath xmlns:m="http://schemas.openxmlformats.org/officeDocument/2006/math">
                    <m:r>
                      <a:rPr lang="en-US" sz="2400" i="1" dirty="0" smtClean="0">
                        <a:latin typeface="Cambria Math" panose="02040503050406030204" pitchFamily="18" charset="0"/>
                        <a:ea typeface="Cambria Math" panose="02040503050406030204" pitchFamily="18" charset="0"/>
                      </a:rPr>
                      <m:t>∝</m:t>
                    </m:r>
                  </m:oMath>
                </a14:m>
                <a:r>
                  <a:rPr lang="en-US" sz="2400" dirty="0"/>
                  <a:t> hydraulic head (potential)</a:t>
                </a:r>
              </a:p>
            </p:txBody>
          </p:sp>
        </mc:Choice>
        <mc:Fallback xmlns="">
          <p:sp>
            <p:nvSpPr>
              <p:cNvPr id="20" name="TextBox 19"/>
              <p:cNvSpPr txBox="1">
                <a:spLocks noRot="1" noChangeAspect="1" noMove="1" noResize="1" noEditPoints="1" noAdjustHandles="1" noChangeArrowheads="1" noChangeShapeType="1" noTextEdit="1"/>
              </p:cNvSpPr>
              <p:nvPr/>
            </p:nvSpPr>
            <p:spPr>
              <a:xfrm>
                <a:off x="5188582" y="2060426"/>
                <a:ext cx="5090882" cy="461665"/>
              </a:xfrm>
              <a:prstGeom prst="rect">
                <a:avLst/>
              </a:prstGeom>
              <a:blipFill rotWithShape="0">
                <a:blip r:embed="rId7"/>
                <a:stretch>
                  <a:fillRect l="-1796" t="-10526" b="-28947"/>
                </a:stretch>
              </a:blipFill>
            </p:spPr>
            <p:txBody>
              <a:bodyPr/>
              <a:lstStyle/>
              <a:p>
                <a:r>
                  <a:rPr lang="en-US">
                    <a:noFill/>
                  </a:rPr>
                  <a:t> </a:t>
                </a:r>
              </a:p>
            </p:txBody>
          </p:sp>
        </mc:Fallback>
      </mc:AlternateContent>
      <p:sp>
        <p:nvSpPr>
          <p:cNvPr id="22" name="TextBox 21"/>
          <p:cNvSpPr txBox="1"/>
          <p:nvPr/>
        </p:nvSpPr>
        <p:spPr>
          <a:xfrm>
            <a:off x="1547447" y="5791026"/>
            <a:ext cx="8932984" cy="830997"/>
          </a:xfrm>
          <a:prstGeom prst="rect">
            <a:avLst/>
          </a:prstGeom>
          <a:solidFill>
            <a:schemeClr val="bg1"/>
          </a:solidFill>
        </p:spPr>
        <p:txBody>
          <a:bodyPr wrap="square" rtlCol="0">
            <a:spAutoFit/>
          </a:bodyPr>
          <a:lstStyle/>
          <a:p>
            <a:r>
              <a:rPr lang="en-US" sz="2400"/>
              <a:t>Topographic </a:t>
            </a:r>
            <a:r>
              <a:rPr lang="en-US" sz="2400" dirty="0"/>
              <a:t>flow paths in a watershed must be perpendicular to contours and down the elevation gradient</a:t>
            </a:r>
          </a:p>
        </p:txBody>
      </p:sp>
      <p:sp>
        <p:nvSpPr>
          <p:cNvPr id="21" name="Rectangle 20"/>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spTree>
    <p:extLst>
      <p:ext uri="{BB962C8B-B14F-4D97-AF65-F5344CB8AC3E}">
        <p14:creationId xmlns:p14="http://schemas.microsoft.com/office/powerpoint/2010/main" val="346634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animBg="1"/>
      <p:bldP spid="20"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892246" cy="1325563"/>
          </a:xfrm>
        </p:spPr>
        <p:txBody>
          <a:bodyPr>
            <a:normAutofit/>
          </a:bodyPr>
          <a:lstStyle/>
          <a:p>
            <a:r>
              <a:rPr lang="en-US" sz="4000" dirty="0"/>
              <a:t>Watershed delineation: convergence and divergence</a:t>
            </a:r>
          </a:p>
        </p:txBody>
      </p:sp>
      <p:sp>
        <p:nvSpPr>
          <p:cNvPr id="3" name="Freeform 2"/>
          <p:cNvSpPr/>
          <p:nvPr/>
        </p:nvSpPr>
        <p:spPr>
          <a:xfrm>
            <a:off x="1607736" y="2411604"/>
            <a:ext cx="2723104" cy="1558145"/>
          </a:xfrm>
          <a:custGeom>
            <a:avLst/>
            <a:gdLst>
              <a:gd name="connsiteX0" fmla="*/ 0 w 2723104"/>
              <a:gd name="connsiteY0" fmla="*/ 170822 h 1558145"/>
              <a:gd name="connsiteX1" fmla="*/ 452176 w 2723104"/>
              <a:gd name="connsiteY1" fmla="*/ 904352 h 1558145"/>
              <a:gd name="connsiteX2" fmla="*/ 954594 w 2723104"/>
              <a:gd name="connsiteY2" fmla="*/ 1557495 h 1558145"/>
              <a:gd name="connsiteX3" fmla="*/ 1738365 w 2723104"/>
              <a:gd name="connsiteY3" fmla="*/ 1004836 h 1558145"/>
              <a:gd name="connsiteX4" fmla="*/ 2723104 w 2723104"/>
              <a:gd name="connsiteY4" fmla="*/ 0 h 1558145"/>
              <a:gd name="connsiteX5" fmla="*/ 2723104 w 2723104"/>
              <a:gd name="connsiteY5" fmla="*/ 0 h 1558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3104" h="1558145">
                <a:moveTo>
                  <a:pt x="0" y="170822"/>
                </a:moveTo>
                <a:cubicBezTo>
                  <a:pt x="146538" y="422031"/>
                  <a:pt x="293077" y="673240"/>
                  <a:pt x="452176" y="904352"/>
                </a:cubicBezTo>
                <a:cubicBezTo>
                  <a:pt x="611275" y="1135464"/>
                  <a:pt x="740229" y="1540748"/>
                  <a:pt x="954594" y="1557495"/>
                </a:cubicBezTo>
                <a:cubicBezTo>
                  <a:pt x="1168959" y="1574242"/>
                  <a:pt x="1443613" y="1264418"/>
                  <a:pt x="1738365" y="1004836"/>
                </a:cubicBezTo>
                <a:cubicBezTo>
                  <a:pt x="2033117" y="745254"/>
                  <a:pt x="2723104" y="0"/>
                  <a:pt x="2723104" y="0"/>
                </a:cubicBezTo>
                <a:lnTo>
                  <a:pt x="2723104" y="0"/>
                </a:ln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1569219" y="2935788"/>
            <a:ext cx="2723104" cy="1558145"/>
          </a:xfrm>
          <a:custGeom>
            <a:avLst/>
            <a:gdLst>
              <a:gd name="connsiteX0" fmla="*/ 0 w 2723104"/>
              <a:gd name="connsiteY0" fmla="*/ 170822 h 1558145"/>
              <a:gd name="connsiteX1" fmla="*/ 452176 w 2723104"/>
              <a:gd name="connsiteY1" fmla="*/ 904352 h 1558145"/>
              <a:gd name="connsiteX2" fmla="*/ 954594 w 2723104"/>
              <a:gd name="connsiteY2" fmla="*/ 1557495 h 1558145"/>
              <a:gd name="connsiteX3" fmla="*/ 1738365 w 2723104"/>
              <a:gd name="connsiteY3" fmla="*/ 1004836 h 1558145"/>
              <a:gd name="connsiteX4" fmla="*/ 2723104 w 2723104"/>
              <a:gd name="connsiteY4" fmla="*/ 0 h 1558145"/>
              <a:gd name="connsiteX5" fmla="*/ 2723104 w 2723104"/>
              <a:gd name="connsiteY5" fmla="*/ 0 h 1558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3104" h="1558145">
                <a:moveTo>
                  <a:pt x="0" y="170822"/>
                </a:moveTo>
                <a:cubicBezTo>
                  <a:pt x="146538" y="422031"/>
                  <a:pt x="293077" y="673240"/>
                  <a:pt x="452176" y="904352"/>
                </a:cubicBezTo>
                <a:cubicBezTo>
                  <a:pt x="611275" y="1135464"/>
                  <a:pt x="740229" y="1540748"/>
                  <a:pt x="954594" y="1557495"/>
                </a:cubicBezTo>
                <a:cubicBezTo>
                  <a:pt x="1168959" y="1574242"/>
                  <a:pt x="1443613" y="1264418"/>
                  <a:pt x="1738365" y="1004836"/>
                </a:cubicBezTo>
                <a:cubicBezTo>
                  <a:pt x="2033117" y="745254"/>
                  <a:pt x="2723104" y="0"/>
                  <a:pt x="2723104" y="0"/>
                </a:cubicBezTo>
                <a:lnTo>
                  <a:pt x="2723104"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520656" y="3409734"/>
            <a:ext cx="2723104" cy="1558145"/>
          </a:xfrm>
          <a:custGeom>
            <a:avLst/>
            <a:gdLst>
              <a:gd name="connsiteX0" fmla="*/ 0 w 2723104"/>
              <a:gd name="connsiteY0" fmla="*/ 170822 h 1558145"/>
              <a:gd name="connsiteX1" fmla="*/ 452176 w 2723104"/>
              <a:gd name="connsiteY1" fmla="*/ 904352 h 1558145"/>
              <a:gd name="connsiteX2" fmla="*/ 954594 w 2723104"/>
              <a:gd name="connsiteY2" fmla="*/ 1557495 h 1558145"/>
              <a:gd name="connsiteX3" fmla="*/ 1738365 w 2723104"/>
              <a:gd name="connsiteY3" fmla="*/ 1004836 h 1558145"/>
              <a:gd name="connsiteX4" fmla="*/ 2723104 w 2723104"/>
              <a:gd name="connsiteY4" fmla="*/ 0 h 1558145"/>
              <a:gd name="connsiteX5" fmla="*/ 2723104 w 2723104"/>
              <a:gd name="connsiteY5" fmla="*/ 0 h 1558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3104" h="1558145">
                <a:moveTo>
                  <a:pt x="0" y="170822"/>
                </a:moveTo>
                <a:cubicBezTo>
                  <a:pt x="146538" y="422031"/>
                  <a:pt x="293077" y="673240"/>
                  <a:pt x="452176" y="904352"/>
                </a:cubicBezTo>
                <a:cubicBezTo>
                  <a:pt x="611275" y="1135464"/>
                  <a:pt x="740229" y="1540748"/>
                  <a:pt x="954594" y="1557495"/>
                </a:cubicBezTo>
                <a:cubicBezTo>
                  <a:pt x="1168959" y="1574242"/>
                  <a:pt x="1443613" y="1264418"/>
                  <a:pt x="1738365" y="1004836"/>
                </a:cubicBezTo>
                <a:cubicBezTo>
                  <a:pt x="2033117" y="745254"/>
                  <a:pt x="2723104" y="0"/>
                  <a:pt x="2723104" y="0"/>
                </a:cubicBezTo>
                <a:lnTo>
                  <a:pt x="2723104"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431895" y="3853533"/>
            <a:ext cx="2723104" cy="1558145"/>
          </a:xfrm>
          <a:custGeom>
            <a:avLst/>
            <a:gdLst>
              <a:gd name="connsiteX0" fmla="*/ 0 w 2723104"/>
              <a:gd name="connsiteY0" fmla="*/ 170822 h 1558145"/>
              <a:gd name="connsiteX1" fmla="*/ 452176 w 2723104"/>
              <a:gd name="connsiteY1" fmla="*/ 904352 h 1558145"/>
              <a:gd name="connsiteX2" fmla="*/ 954594 w 2723104"/>
              <a:gd name="connsiteY2" fmla="*/ 1557495 h 1558145"/>
              <a:gd name="connsiteX3" fmla="*/ 1738365 w 2723104"/>
              <a:gd name="connsiteY3" fmla="*/ 1004836 h 1558145"/>
              <a:gd name="connsiteX4" fmla="*/ 2723104 w 2723104"/>
              <a:gd name="connsiteY4" fmla="*/ 0 h 1558145"/>
              <a:gd name="connsiteX5" fmla="*/ 2723104 w 2723104"/>
              <a:gd name="connsiteY5" fmla="*/ 0 h 1558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3104" h="1558145">
                <a:moveTo>
                  <a:pt x="0" y="170822"/>
                </a:moveTo>
                <a:cubicBezTo>
                  <a:pt x="146538" y="422031"/>
                  <a:pt x="293077" y="673240"/>
                  <a:pt x="452176" y="904352"/>
                </a:cubicBezTo>
                <a:cubicBezTo>
                  <a:pt x="611275" y="1135464"/>
                  <a:pt x="740229" y="1540748"/>
                  <a:pt x="954594" y="1557495"/>
                </a:cubicBezTo>
                <a:cubicBezTo>
                  <a:pt x="1168959" y="1574242"/>
                  <a:pt x="1443613" y="1264418"/>
                  <a:pt x="1738365" y="1004836"/>
                </a:cubicBezTo>
                <a:cubicBezTo>
                  <a:pt x="2033117" y="745254"/>
                  <a:pt x="2723104" y="0"/>
                  <a:pt x="2723104" y="0"/>
                </a:cubicBezTo>
                <a:lnTo>
                  <a:pt x="2723104"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373281" y="4367668"/>
            <a:ext cx="2723104" cy="1558145"/>
          </a:xfrm>
          <a:custGeom>
            <a:avLst/>
            <a:gdLst>
              <a:gd name="connsiteX0" fmla="*/ 0 w 2723104"/>
              <a:gd name="connsiteY0" fmla="*/ 170822 h 1558145"/>
              <a:gd name="connsiteX1" fmla="*/ 452176 w 2723104"/>
              <a:gd name="connsiteY1" fmla="*/ 904352 h 1558145"/>
              <a:gd name="connsiteX2" fmla="*/ 954594 w 2723104"/>
              <a:gd name="connsiteY2" fmla="*/ 1557495 h 1558145"/>
              <a:gd name="connsiteX3" fmla="*/ 1738365 w 2723104"/>
              <a:gd name="connsiteY3" fmla="*/ 1004836 h 1558145"/>
              <a:gd name="connsiteX4" fmla="*/ 2723104 w 2723104"/>
              <a:gd name="connsiteY4" fmla="*/ 0 h 1558145"/>
              <a:gd name="connsiteX5" fmla="*/ 2723104 w 2723104"/>
              <a:gd name="connsiteY5" fmla="*/ 0 h 1558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3104" h="1558145">
                <a:moveTo>
                  <a:pt x="0" y="170822"/>
                </a:moveTo>
                <a:cubicBezTo>
                  <a:pt x="146538" y="422031"/>
                  <a:pt x="293077" y="673240"/>
                  <a:pt x="452176" y="904352"/>
                </a:cubicBezTo>
                <a:cubicBezTo>
                  <a:pt x="611275" y="1135464"/>
                  <a:pt x="740229" y="1540748"/>
                  <a:pt x="954594" y="1557495"/>
                </a:cubicBezTo>
                <a:cubicBezTo>
                  <a:pt x="1168959" y="1574242"/>
                  <a:pt x="1443613" y="1264418"/>
                  <a:pt x="1738365" y="1004836"/>
                </a:cubicBezTo>
                <a:cubicBezTo>
                  <a:pt x="2033117" y="745254"/>
                  <a:pt x="2723104" y="0"/>
                  <a:pt x="2723104" y="0"/>
                </a:cubicBezTo>
                <a:lnTo>
                  <a:pt x="2723104" y="0"/>
                </a:ln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18791840">
            <a:off x="3295564" y="4783214"/>
            <a:ext cx="535724" cy="369332"/>
          </a:xfrm>
          <a:prstGeom prst="rect">
            <a:avLst/>
          </a:prstGeom>
          <a:solidFill>
            <a:schemeClr val="bg1"/>
          </a:solidFill>
        </p:spPr>
        <p:txBody>
          <a:bodyPr wrap="none" rtlCol="0">
            <a:spAutoFit/>
          </a:bodyPr>
          <a:lstStyle/>
          <a:p>
            <a:r>
              <a:rPr lang="en-US" dirty="0"/>
              <a:t>100</a:t>
            </a:r>
          </a:p>
        </p:txBody>
      </p:sp>
      <p:sp>
        <p:nvSpPr>
          <p:cNvPr id="9" name="TextBox 8"/>
          <p:cNvSpPr txBox="1"/>
          <p:nvPr/>
        </p:nvSpPr>
        <p:spPr>
          <a:xfrm rot="18791840">
            <a:off x="3196755" y="3076790"/>
            <a:ext cx="535724" cy="369332"/>
          </a:xfrm>
          <a:prstGeom prst="rect">
            <a:avLst/>
          </a:prstGeom>
          <a:solidFill>
            <a:schemeClr val="bg1"/>
          </a:solidFill>
        </p:spPr>
        <p:txBody>
          <a:bodyPr wrap="none" rtlCol="0">
            <a:spAutoFit/>
          </a:bodyPr>
          <a:lstStyle/>
          <a:p>
            <a:r>
              <a:rPr lang="en-US" dirty="0"/>
              <a:t>500</a:t>
            </a:r>
          </a:p>
        </p:txBody>
      </p:sp>
      <p:sp>
        <p:nvSpPr>
          <p:cNvPr id="10" name="Freeform 9"/>
          <p:cNvSpPr/>
          <p:nvPr/>
        </p:nvSpPr>
        <p:spPr>
          <a:xfrm>
            <a:off x="1245997" y="3847515"/>
            <a:ext cx="1269107" cy="1236952"/>
          </a:xfrm>
          <a:custGeom>
            <a:avLst/>
            <a:gdLst>
              <a:gd name="connsiteX0" fmla="*/ 1125415 w 1125415"/>
              <a:gd name="connsiteY0" fmla="*/ 0 h 884255"/>
              <a:gd name="connsiteX1" fmla="*/ 502417 w 1125415"/>
              <a:gd name="connsiteY1" fmla="*/ 562708 h 884255"/>
              <a:gd name="connsiteX2" fmla="*/ 0 w 1125415"/>
              <a:gd name="connsiteY2" fmla="*/ 884255 h 884255"/>
              <a:gd name="connsiteX0" fmla="*/ 1203792 w 1203792"/>
              <a:gd name="connsiteY0" fmla="*/ 0 h 832004"/>
              <a:gd name="connsiteX1" fmla="*/ 502417 w 1203792"/>
              <a:gd name="connsiteY1" fmla="*/ 510457 h 832004"/>
              <a:gd name="connsiteX2" fmla="*/ 0 w 1203792"/>
              <a:gd name="connsiteY2" fmla="*/ 832004 h 832004"/>
              <a:gd name="connsiteX0" fmla="*/ 1203792 w 1203792"/>
              <a:gd name="connsiteY0" fmla="*/ 0 h 832004"/>
              <a:gd name="connsiteX1" fmla="*/ 791809 w 1203792"/>
              <a:gd name="connsiteY1" fmla="*/ 267286 h 832004"/>
              <a:gd name="connsiteX2" fmla="*/ 502417 w 1203792"/>
              <a:gd name="connsiteY2" fmla="*/ 510457 h 832004"/>
              <a:gd name="connsiteX3" fmla="*/ 0 w 1203792"/>
              <a:gd name="connsiteY3" fmla="*/ 832004 h 832004"/>
              <a:gd name="connsiteX0" fmla="*/ 1203792 w 1203792"/>
              <a:gd name="connsiteY0" fmla="*/ 0 h 832004"/>
              <a:gd name="connsiteX1" fmla="*/ 804871 w 1203792"/>
              <a:gd name="connsiteY1" fmla="*/ 450166 h 832004"/>
              <a:gd name="connsiteX2" fmla="*/ 502417 w 1203792"/>
              <a:gd name="connsiteY2" fmla="*/ 510457 h 832004"/>
              <a:gd name="connsiteX3" fmla="*/ 0 w 1203792"/>
              <a:gd name="connsiteY3" fmla="*/ 832004 h 832004"/>
              <a:gd name="connsiteX0" fmla="*/ 1203792 w 1203792"/>
              <a:gd name="connsiteY0" fmla="*/ 0 h 832004"/>
              <a:gd name="connsiteX1" fmla="*/ 961626 w 1203792"/>
              <a:gd name="connsiteY1" fmla="*/ 306474 h 832004"/>
              <a:gd name="connsiteX2" fmla="*/ 502417 w 1203792"/>
              <a:gd name="connsiteY2" fmla="*/ 510457 h 832004"/>
              <a:gd name="connsiteX3" fmla="*/ 0 w 1203792"/>
              <a:gd name="connsiteY3" fmla="*/ 832004 h 832004"/>
              <a:gd name="connsiteX0" fmla="*/ 1203792 w 1203792"/>
              <a:gd name="connsiteY0" fmla="*/ 0 h 832004"/>
              <a:gd name="connsiteX1" fmla="*/ 961626 w 1203792"/>
              <a:gd name="connsiteY1" fmla="*/ 306474 h 832004"/>
              <a:gd name="connsiteX2" fmla="*/ 502417 w 1203792"/>
              <a:gd name="connsiteY2" fmla="*/ 510457 h 832004"/>
              <a:gd name="connsiteX3" fmla="*/ 0 w 1203792"/>
              <a:gd name="connsiteY3" fmla="*/ 832004 h 832004"/>
              <a:gd name="connsiteX0" fmla="*/ 1269107 w 1269107"/>
              <a:gd name="connsiteY0" fmla="*/ 0 h 1236952"/>
              <a:gd name="connsiteX1" fmla="*/ 961626 w 1269107"/>
              <a:gd name="connsiteY1" fmla="*/ 711422 h 1236952"/>
              <a:gd name="connsiteX2" fmla="*/ 502417 w 1269107"/>
              <a:gd name="connsiteY2" fmla="*/ 915405 h 1236952"/>
              <a:gd name="connsiteX3" fmla="*/ 0 w 1269107"/>
              <a:gd name="connsiteY3" fmla="*/ 1236952 h 1236952"/>
              <a:gd name="connsiteX0" fmla="*/ 1269107 w 1269107"/>
              <a:gd name="connsiteY0" fmla="*/ 0 h 1236952"/>
              <a:gd name="connsiteX1" fmla="*/ 1131443 w 1269107"/>
              <a:gd name="connsiteY1" fmla="*/ 293411 h 1236952"/>
              <a:gd name="connsiteX2" fmla="*/ 961626 w 1269107"/>
              <a:gd name="connsiteY2" fmla="*/ 711422 h 1236952"/>
              <a:gd name="connsiteX3" fmla="*/ 502417 w 1269107"/>
              <a:gd name="connsiteY3" fmla="*/ 915405 h 1236952"/>
              <a:gd name="connsiteX4" fmla="*/ 0 w 1269107"/>
              <a:gd name="connsiteY4" fmla="*/ 1236952 h 1236952"/>
              <a:gd name="connsiteX0" fmla="*/ 1269107 w 1269107"/>
              <a:gd name="connsiteY0" fmla="*/ 0 h 1236952"/>
              <a:gd name="connsiteX1" fmla="*/ 1170631 w 1269107"/>
              <a:gd name="connsiteY1" fmla="*/ 358725 h 1236952"/>
              <a:gd name="connsiteX2" fmla="*/ 961626 w 1269107"/>
              <a:gd name="connsiteY2" fmla="*/ 711422 h 1236952"/>
              <a:gd name="connsiteX3" fmla="*/ 502417 w 1269107"/>
              <a:gd name="connsiteY3" fmla="*/ 915405 h 1236952"/>
              <a:gd name="connsiteX4" fmla="*/ 0 w 1269107"/>
              <a:gd name="connsiteY4" fmla="*/ 1236952 h 1236952"/>
              <a:gd name="connsiteX0" fmla="*/ 1269107 w 1269107"/>
              <a:gd name="connsiteY0" fmla="*/ 0 h 1236952"/>
              <a:gd name="connsiteX1" fmla="*/ 1170631 w 1269107"/>
              <a:gd name="connsiteY1" fmla="*/ 358725 h 1236952"/>
              <a:gd name="connsiteX2" fmla="*/ 922438 w 1269107"/>
              <a:gd name="connsiteY2" fmla="*/ 659171 h 1236952"/>
              <a:gd name="connsiteX3" fmla="*/ 502417 w 1269107"/>
              <a:gd name="connsiteY3" fmla="*/ 915405 h 1236952"/>
              <a:gd name="connsiteX4" fmla="*/ 0 w 1269107"/>
              <a:gd name="connsiteY4" fmla="*/ 1236952 h 1236952"/>
              <a:gd name="connsiteX0" fmla="*/ 1269107 w 1269107"/>
              <a:gd name="connsiteY0" fmla="*/ 0 h 1236952"/>
              <a:gd name="connsiteX1" fmla="*/ 1170631 w 1269107"/>
              <a:gd name="connsiteY1" fmla="*/ 358725 h 1236952"/>
              <a:gd name="connsiteX2" fmla="*/ 922438 w 1269107"/>
              <a:gd name="connsiteY2" fmla="*/ 659171 h 1236952"/>
              <a:gd name="connsiteX3" fmla="*/ 515479 w 1269107"/>
              <a:gd name="connsiteY3" fmla="*/ 980719 h 1236952"/>
              <a:gd name="connsiteX4" fmla="*/ 0 w 1269107"/>
              <a:gd name="connsiteY4" fmla="*/ 1236952 h 1236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107" h="1236952">
                <a:moveTo>
                  <a:pt x="1269107" y="0"/>
                </a:moveTo>
                <a:cubicBezTo>
                  <a:pt x="1246163" y="48902"/>
                  <a:pt x="1221878" y="240155"/>
                  <a:pt x="1170631" y="358725"/>
                </a:cubicBezTo>
                <a:cubicBezTo>
                  <a:pt x="1119384" y="477295"/>
                  <a:pt x="1031630" y="555505"/>
                  <a:pt x="922438" y="659171"/>
                </a:cubicBezTo>
                <a:cubicBezTo>
                  <a:pt x="813246" y="762837"/>
                  <a:pt x="647447" y="886599"/>
                  <a:pt x="515479" y="980719"/>
                </a:cubicBezTo>
                <a:cubicBezTo>
                  <a:pt x="327910" y="1128095"/>
                  <a:pt x="157424" y="1149866"/>
                  <a:pt x="0" y="1236952"/>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512275" y="4368017"/>
            <a:ext cx="981725" cy="1204798"/>
          </a:xfrm>
          <a:custGeom>
            <a:avLst/>
            <a:gdLst>
              <a:gd name="connsiteX0" fmla="*/ 733530 w 733530"/>
              <a:gd name="connsiteY0" fmla="*/ 0 h 512466"/>
              <a:gd name="connsiteX1" fmla="*/ 231112 w 733530"/>
              <a:gd name="connsiteY1" fmla="*/ 401934 h 512466"/>
              <a:gd name="connsiteX2" fmla="*/ 0 w 733530"/>
              <a:gd name="connsiteY2" fmla="*/ 512466 h 512466"/>
              <a:gd name="connsiteX0" fmla="*/ 916410 w 916410"/>
              <a:gd name="connsiteY0" fmla="*/ 0 h 1309301"/>
              <a:gd name="connsiteX1" fmla="*/ 231112 w 916410"/>
              <a:gd name="connsiteY1" fmla="*/ 1198769 h 1309301"/>
              <a:gd name="connsiteX2" fmla="*/ 0 w 916410"/>
              <a:gd name="connsiteY2" fmla="*/ 1309301 h 1309301"/>
              <a:gd name="connsiteX0" fmla="*/ 916410 w 916410"/>
              <a:gd name="connsiteY0" fmla="*/ 0 h 1309301"/>
              <a:gd name="connsiteX1" fmla="*/ 518495 w 916410"/>
              <a:gd name="connsiteY1" fmla="*/ 819946 h 1309301"/>
              <a:gd name="connsiteX2" fmla="*/ 0 w 916410"/>
              <a:gd name="connsiteY2" fmla="*/ 1309301 h 1309301"/>
              <a:gd name="connsiteX0" fmla="*/ 916410 w 916410"/>
              <a:gd name="connsiteY0" fmla="*/ 0 h 1309301"/>
              <a:gd name="connsiteX1" fmla="*/ 734535 w 916410"/>
              <a:gd name="connsiteY1" fmla="*/ 321549 h 1309301"/>
              <a:gd name="connsiteX2" fmla="*/ 518495 w 916410"/>
              <a:gd name="connsiteY2" fmla="*/ 819946 h 1309301"/>
              <a:gd name="connsiteX3" fmla="*/ 0 w 916410"/>
              <a:gd name="connsiteY3" fmla="*/ 1309301 h 1309301"/>
              <a:gd name="connsiteX0" fmla="*/ 916410 w 916410"/>
              <a:gd name="connsiteY0" fmla="*/ 0 h 1309301"/>
              <a:gd name="connsiteX1" fmla="*/ 773724 w 916410"/>
              <a:gd name="connsiteY1" fmla="*/ 439114 h 1309301"/>
              <a:gd name="connsiteX2" fmla="*/ 518495 w 916410"/>
              <a:gd name="connsiteY2" fmla="*/ 819946 h 1309301"/>
              <a:gd name="connsiteX3" fmla="*/ 0 w 916410"/>
              <a:gd name="connsiteY3" fmla="*/ 1309301 h 1309301"/>
              <a:gd name="connsiteX0" fmla="*/ 916410 w 916410"/>
              <a:gd name="connsiteY0" fmla="*/ 0 h 1309301"/>
              <a:gd name="connsiteX1" fmla="*/ 773724 w 916410"/>
              <a:gd name="connsiteY1" fmla="*/ 439114 h 1309301"/>
              <a:gd name="connsiteX2" fmla="*/ 440118 w 916410"/>
              <a:gd name="connsiteY2" fmla="*/ 806883 h 1309301"/>
              <a:gd name="connsiteX3" fmla="*/ 0 w 916410"/>
              <a:gd name="connsiteY3" fmla="*/ 1309301 h 1309301"/>
              <a:gd name="connsiteX0" fmla="*/ 916410 w 916410"/>
              <a:gd name="connsiteY0" fmla="*/ 0 h 1309301"/>
              <a:gd name="connsiteX1" fmla="*/ 786787 w 916410"/>
              <a:gd name="connsiteY1" fmla="*/ 360737 h 1309301"/>
              <a:gd name="connsiteX2" fmla="*/ 440118 w 916410"/>
              <a:gd name="connsiteY2" fmla="*/ 806883 h 1309301"/>
              <a:gd name="connsiteX3" fmla="*/ 0 w 916410"/>
              <a:gd name="connsiteY3" fmla="*/ 1309301 h 1309301"/>
              <a:gd name="connsiteX0" fmla="*/ 981725 w 981725"/>
              <a:gd name="connsiteY0" fmla="*/ 0 h 1204798"/>
              <a:gd name="connsiteX1" fmla="*/ 852102 w 981725"/>
              <a:gd name="connsiteY1" fmla="*/ 360737 h 1204798"/>
              <a:gd name="connsiteX2" fmla="*/ 505433 w 981725"/>
              <a:gd name="connsiteY2" fmla="*/ 806883 h 1204798"/>
              <a:gd name="connsiteX3" fmla="*/ 0 w 981725"/>
              <a:gd name="connsiteY3" fmla="*/ 1204798 h 1204798"/>
              <a:gd name="connsiteX0" fmla="*/ 981725 w 981725"/>
              <a:gd name="connsiteY0" fmla="*/ 0 h 1204798"/>
              <a:gd name="connsiteX1" fmla="*/ 891291 w 981725"/>
              <a:gd name="connsiteY1" fmla="*/ 386862 h 1204798"/>
              <a:gd name="connsiteX2" fmla="*/ 505433 w 981725"/>
              <a:gd name="connsiteY2" fmla="*/ 806883 h 1204798"/>
              <a:gd name="connsiteX3" fmla="*/ 0 w 981725"/>
              <a:gd name="connsiteY3" fmla="*/ 1204798 h 1204798"/>
              <a:gd name="connsiteX0" fmla="*/ 981725 w 981725"/>
              <a:gd name="connsiteY0" fmla="*/ 0 h 1204798"/>
              <a:gd name="connsiteX1" fmla="*/ 891291 w 981725"/>
              <a:gd name="connsiteY1" fmla="*/ 386862 h 1204798"/>
              <a:gd name="connsiteX2" fmla="*/ 505433 w 981725"/>
              <a:gd name="connsiteY2" fmla="*/ 806883 h 1204798"/>
              <a:gd name="connsiteX3" fmla="*/ 0 w 981725"/>
              <a:gd name="connsiteY3" fmla="*/ 1204798 h 1204798"/>
              <a:gd name="connsiteX0" fmla="*/ 981725 w 981725"/>
              <a:gd name="connsiteY0" fmla="*/ 0 h 1204798"/>
              <a:gd name="connsiteX1" fmla="*/ 839040 w 981725"/>
              <a:gd name="connsiteY1" fmla="*/ 373799 h 1204798"/>
              <a:gd name="connsiteX2" fmla="*/ 505433 w 981725"/>
              <a:gd name="connsiteY2" fmla="*/ 806883 h 1204798"/>
              <a:gd name="connsiteX3" fmla="*/ 0 w 981725"/>
              <a:gd name="connsiteY3" fmla="*/ 1204798 h 1204798"/>
              <a:gd name="connsiteX0" fmla="*/ 981725 w 981725"/>
              <a:gd name="connsiteY0" fmla="*/ 0 h 1204798"/>
              <a:gd name="connsiteX1" fmla="*/ 878229 w 981725"/>
              <a:gd name="connsiteY1" fmla="*/ 386862 h 1204798"/>
              <a:gd name="connsiteX2" fmla="*/ 505433 w 981725"/>
              <a:gd name="connsiteY2" fmla="*/ 806883 h 1204798"/>
              <a:gd name="connsiteX3" fmla="*/ 0 w 981725"/>
              <a:gd name="connsiteY3" fmla="*/ 1204798 h 1204798"/>
            </a:gdLst>
            <a:ahLst/>
            <a:cxnLst>
              <a:cxn ang="0">
                <a:pos x="connsiteX0" y="connsiteY0"/>
              </a:cxn>
              <a:cxn ang="0">
                <a:pos x="connsiteX1" y="connsiteY1"/>
              </a:cxn>
              <a:cxn ang="0">
                <a:pos x="connsiteX2" y="connsiteY2"/>
              </a:cxn>
              <a:cxn ang="0">
                <a:pos x="connsiteX3" y="connsiteY3"/>
              </a:cxn>
            </a:cxnLst>
            <a:rect l="l" t="t" r="r" b="b"/>
            <a:pathLst>
              <a:path w="981725" h="1204798">
                <a:moveTo>
                  <a:pt x="981725" y="0"/>
                </a:moveTo>
                <a:cubicBezTo>
                  <a:pt x="951413" y="53591"/>
                  <a:pt x="944548" y="250204"/>
                  <a:pt x="878229" y="386862"/>
                </a:cubicBezTo>
                <a:cubicBezTo>
                  <a:pt x="811910" y="523520"/>
                  <a:pt x="627856" y="642258"/>
                  <a:pt x="505433" y="806883"/>
                </a:cubicBezTo>
                <a:cubicBezTo>
                  <a:pt x="383178" y="892294"/>
                  <a:pt x="54428" y="1192237"/>
                  <a:pt x="0" y="1204798"/>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2554289" y="4208248"/>
            <a:ext cx="850091" cy="1610750"/>
          </a:xfrm>
          <a:custGeom>
            <a:avLst/>
            <a:gdLst>
              <a:gd name="connsiteX0" fmla="*/ 0 w 449016"/>
              <a:gd name="connsiteY0" fmla="*/ 0 h 685520"/>
              <a:gd name="connsiteX1" fmla="*/ 341644 w 449016"/>
              <a:gd name="connsiteY1" fmla="*/ 522514 h 685520"/>
              <a:gd name="connsiteX2" fmla="*/ 442128 w 449016"/>
              <a:gd name="connsiteY2" fmla="*/ 663191 h 685520"/>
              <a:gd name="connsiteX3" fmla="*/ 432079 w 449016"/>
              <a:gd name="connsiteY3" fmla="*/ 683288 h 685520"/>
              <a:gd name="connsiteX0" fmla="*/ 0 w 449016"/>
              <a:gd name="connsiteY0" fmla="*/ 0 h 685520"/>
              <a:gd name="connsiteX1" fmla="*/ 110532 w 449016"/>
              <a:gd name="connsiteY1" fmla="*/ 167808 h 685520"/>
              <a:gd name="connsiteX2" fmla="*/ 341644 w 449016"/>
              <a:gd name="connsiteY2" fmla="*/ 522514 h 685520"/>
              <a:gd name="connsiteX3" fmla="*/ 442128 w 449016"/>
              <a:gd name="connsiteY3" fmla="*/ 663191 h 685520"/>
              <a:gd name="connsiteX4" fmla="*/ 432079 w 449016"/>
              <a:gd name="connsiteY4" fmla="*/ 683288 h 685520"/>
              <a:gd name="connsiteX0" fmla="*/ 0 w 514331"/>
              <a:gd name="connsiteY0" fmla="*/ 0 h 1482355"/>
              <a:gd name="connsiteX1" fmla="*/ 175847 w 514331"/>
              <a:gd name="connsiteY1" fmla="*/ 964643 h 1482355"/>
              <a:gd name="connsiteX2" fmla="*/ 406959 w 514331"/>
              <a:gd name="connsiteY2" fmla="*/ 1319349 h 1482355"/>
              <a:gd name="connsiteX3" fmla="*/ 507443 w 514331"/>
              <a:gd name="connsiteY3" fmla="*/ 1460026 h 1482355"/>
              <a:gd name="connsiteX4" fmla="*/ 497394 w 514331"/>
              <a:gd name="connsiteY4" fmla="*/ 1480123 h 1482355"/>
              <a:gd name="connsiteX0" fmla="*/ 0 w 514331"/>
              <a:gd name="connsiteY0" fmla="*/ 0 h 1482355"/>
              <a:gd name="connsiteX1" fmla="*/ 175847 w 514331"/>
              <a:gd name="connsiteY1" fmla="*/ 964643 h 1482355"/>
              <a:gd name="connsiteX2" fmla="*/ 406959 w 514331"/>
              <a:gd name="connsiteY2" fmla="*/ 1319349 h 1482355"/>
              <a:gd name="connsiteX3" fmla="*/ 507443 w 514331"/>
              <a:gd name="connsiteY3" fmla="*/ 1460026 h 1482355"/>
              <a:gd name="connsiteX4" fmla="*/ 497394 w 514331"/>
              <a:gd name="connsiteY4" fmla="*/ 1480123 h 1482355"/>
              <a:gd name="connsiteX0" fmla="*/ 0 w 514331"/>
              <a:gd name="connsiteY0" fmla="*/ 0 h 1482355"/>
              <a:gd name="connsiteX1" fmla="*/ 71344 w 514331"/>
              <a:gd name="connsiteY1" fmla="*/ 716448 h 1482355"/>
              <a:gd name="connsiteX2" fmla="*/ 406959 w 514331"/>
              <a:gd name="connsiteY2" fmla="*/ 1319349 h 1482355"/>
              <a:gd name="connsiteX3" fmla="*/ 507443 w 514331"/>
              <a:gd name="connsiteY3" fmla="*/ 1460026 h 1482355"/>
              <a:gd name="connsiteX4" fmla="*/ 497394 w 514331"/>
              <a:gd name="connsiteY4" fmla="*/ 1480123 h 1482355"/>
              <a:gd name="connsiteX0" fmla="*/ 0 w 561877"/>
              <a:gd name="connsiteY0" fmla="*/ 0 h 1482355"/>
              <a:gd name="connsiteX1" fmla="*/ 71344 w 561877"/>
              <a:gd name="connsiteY1" fmla="*/ 716448 h 1482355"/>
              <a:gd name="connsiteX2" fmla="*/ 537588 w 561877"/>
              <a:gd name="connsiteY2" fmla="*/ 1254034 h 1482355"/>
              <a:gd name="connsiteX3" fmla="*/ 507443 w 561877"/>
              <a:gd name="connsiteY3" fmla="*/ 1460026 h 1482355"/>
              <a:gd name="connsiteX4" fmla="*/ 497394 w 561877"/>
              <a:gd name="connsiteY4" fmla="*/ 1480123 h 1482355"/>
              <a:gd name="connsiteX0" fmla="*/ 0 w 561877"/>
              <a:gd name="connsiteY0" fmla="*/ 0 h 1482355"/>
              <a:gd name="connsiteX1" fmla="*/ 136658 w 561877"/>
              <a:gd name="connsiteY1" fmla="*/ 703385 h 1482355"/>
              <a:gd name="connsiteX2" fmla="*/ 537588 w 561877"/>
              <a:gd name="connsiteY2" fmla="*/ 1254034 h 1482355"/>
              <a:gd name="connsiteX3" fmla="*/ 507443 w 561877"/>
              <a:gd name="connsiteY3" fmla="*/ 1460026 h 1482355"/>
              <a:gd name="connsiteX4" fmla="*/ 497394 w 561877"/>
              <a:gd name="connsiteY4" fmla="*/ 1480123 h 1482355"/>
              <a:gd name="connsiteX0" fmla="*/ 0 w 720004"/>
              <a:gd name="connsiteY0" fmla="*/ 0 h 1482355"/>
              <a:gd name="connsiteX1" fmla="*/ 136658 w 720004"/>
              <a:gd name="connsiteY1" fmla="*/ 703385 h 1482355"/>
              <a:gd name="connsiteX2" fmla="*/ 537588 w 720004"/>
              <a:gd name="connsiteY2" fmla="*/ 1254034 h 1482355"/>
              <a:gd name="connsiteX3" fmla="*/ 507443 w 720004"/>
              <a:gd name="connsiteY3" fmla="*/ 1460026 h 1482355"/>
              <a:gd name="connsiteX4" fmla="*/ 719462 w 720004"/>
              <a:gd name="connsiteY4" fmla="*/ 1480123 h 1482355"/>
              <a:gd name="connsiteX0" fmla="*/ 0 w 719462"/>
              <a:gd name="connsiteY0" fmla="*/ 0 h 1480123"/>
              <a:gd name="connsiteX1" fmla="*/ 136658 w 719462"/>
              <a:gd name="connsiteY1" fmla="*/ 703385 h 1480123"/>
              <a:gd name="connsiteX2" fmla="*/ 537588 w 719462"/>
              <a:gd name="connsiteY2" fmla="*/ 1254034 h 1480123"/>
              <a:gd name="connsiteX3" fmla="*/ 719462 w 719462"/>
              <a:gd name="connsiteY3" fmla="*/ 1480123 h 1480123"/>
              <a:gd name="connsiteX0" fmla="*/ 0 w 719462"/>
              <a:gd name="connsiteY0" fmla="*/ 0 h 1480123"/>
              <a:gd name="connsiteX1" fmla="*/ 162783 w 719462"/>
              <a:gd name="connsiteY1" fmla="*/ 625008 h 1480123"/>
              <a:gd name="connsiteX2" fmla="*/ 537588 w 719462"/>
              <a:gd name="connsiteY2" fmla="*/ 1254034 h 1480123"/>
              <a:gd name="connsiteX3" fmla="*/ 719462 w 719462"/>
              <a:gd name="connsiteY3" fmla="*/ 1480123 h 1480123"/>
              <a:gd name="connsiteX0" fmla="*/ 0 w 719462"/>
              <a:gd name="connsiteY0" fmla="*/ 0 h 1480123"/>
              <a:gd name="connsiteX1" fmla="*/ 162783 w 719462"/>
              <a:gd name="connsiteY1" fmla="*/ 625008 h 1480123"/>
              <a:gd name="connsiteX2" fmla="*/ 537588 w 719462"/>
              <a:gd name="connsiteY2" fmla="*/ 1254034 h 1480123"/>
              <a:gd name="connsiteX3" fmla="*/ 719462 w 719462"/>
              <a:gd name="connsiteY3" fmla="*/ 1480123 h 1480123"/>
              <a:gd name="connsiteX0" fmla="*/ 0 w 719462"/>
              <a:gd name="connsiteY0" fmla="*/ 0 h 1480123"/>
              <a:gd name="connsiteX1" fmla="*/ 123595 w 719462"/>
              <a:gd name="connsiteY1" fmla="*/ 507442 h 1480123"/>
              <a:gd name="connsiteX2" fmla="*/ 537588 w 719462"/>
              <a:gd name="connsiteY2" fmla="*/ 1254034 h 1480123"/>
              <a:gd name="connsiteX3" fmla="*/ 719462 w 719462"/>
              <a:gd name="connsiteY3" fmla="*/ 1480123 h 1480123"/>
              <a:gd name="connsiteX0" fmla="*/ 0 w 732525"/>
              <a:gd name="connsiteY0" fmla="*/ 0 h 1649940"/>
              <a:gd name="connsiteX1" fmla="*/ 136658 w 732525"/>
              <a:gd name="connsiteY1" fmla="*/ 677259 h 1649940"/>
              <a:gd name="connsiteX2" fmla="*/ 550651 w 732525"/>
              <a:gd name="connsiteY2" fmla="*/ 1423851 h 1649940"/>
              <a:gd name="connsiteX3" fmla="*/ 732525 w 732525"/>
              <a:gd name="connsiteY3" fmla="*/ 1649940 h 1649940"/>
              <a:gd name="connsiteX0" fmla="*/ 0 w 732525"/>
              <a:gd name="connsiteY0" fmla="*/ 0 h 1649940"/>
              <a:gd name="connsiteX1" fmla="*/ 136658 w 732525"/>
              <a:gd name="connsiteY1" fmla="*/ 677259 h 1649940"/>
              <a:gd name="connsiteX2" fmla="*/ 550651 w 732525"/>
              <a:gd name="connsiteY2" fmla="*/ 1423851 h 1649940"/>
              <a:gd name="connsiteX3" fmla="*/ 732525 w 732525"/>
              <a:gd name="connsiteY3" fmla="*/ 1649940 h 1649940"/>
              <a:gd name="connsiteX0" fmla="*/ 0 w 732525"/>
              <a:gd name="connsiteY0" fmla="*/ 0 h 1649940"/>
              <a:gd name="connsiteX1" fmla="*/ 136658 w 732525"/>
              <a:gd name="connsiteY1" fmla="*/ 677259 h 1649940"/>
              <a:gd name="connsiteX2" fmla="*/ 498400 w 732525"/>
              <a:gd name="connsiteY2" fmla="*/ 1267097 h 1649940"/>
              <a:gd name="connsiteX3" fmla="*/ 732525 w 732525"/>
              <a:gd name="connsiteY3" fmla="*/ 1649940 h 1649940"/>
              <a:gd name="connsiteX0" fmla="*/ 0 w 863154"/>
              <a:gd name="connsiteY0" fmla="*/ 0 h 1584625"/>
              <a:gd name="connsiteX1" fmla="*/ 136658 w 863154"/>
              <a:gd name="connsiteY1" fmla="*/ 677259 h 1584625"/>
              <a:gd name="connsiteX2" fmla="*/ 498400 w 863154"/>
              <a:gd name="connsiteY2" fmla="*/ 1267097 h 1584625"/>
              <a:gd name="connsiteX3" fmla="*/ 863154 w 863154"/>
              <a:gd name="connsiteY3" fmla="*/ 1584625 h 1584625"/>
              <a:gd name="connsiteX0" fmla="*/ 0 w 863154"/>
              <a:gd name="connsiteY0" fmla="*/ 0 h 1584625"/>
              <a:gd name="connsiteX1" fmla="*/ 136658 w 863154"/>
              <a:gd name="connsiteY1" fmla="*/ 677259 h 1584625"/>
              <a:gd name="connsiteX2" fmla="*/ 446148 w 863154"/>
              <a:gd name="connsiteY2" fmla="*/ 1240971 h 1584625"/>
              <a:gd name="connsiteX3" fmla="*/ 863154 w 863154"/>
              <a:gd name="connsiteY3" fmla="*/ 1584625 h 1584625"/>
              <a:gd name="connsiteX0" fmla="*/ 0 w 863154"/>
              <a:gd name="connsiteY0" fmla="*/ 0 h 1584625"/>
              <a:gd name="connsiteX1" fmla="*/ 136658 w 863154"/>
              <a:gd name="connsiteY1" fmla="*/ 677259 h 1584625"/>
              <a:gd name="connsiteX2" fmla="*/ 446148 w 863154"/>
              <a:gd name="connsiteY2" fmla="*/ 1240971 h 1584625"/>
              <a:gd name="connsiteX3" fmla="*/ 863154 w 863154"/>
              <a:gd name="connsiteY3" fmla="*/ 1584625 h 1584625"/>
              <a:gd name="connsiteX0" fmla="*/ 0 w 850091"/>
              <a:gd name="connsiteY0" fmla="*/ 0 h 1610750"/>
              <a:gd name="connsiteX1" fmla="*/ 136658 w 850091"/>
              <a:gd name="connsiteY1" fmla="*/ 677259 h 1610750"/>
              <a:gd name="connsiteX2" fmla="*/ 446148 w 850091"/>
              <a:gd name="connsiteY2" fmla="*/ 1240971 h 1610750"/>
              <a:gd name="connsiteX3" fmla="*/ 850091 w 850091"/>
              <a:gd name="connsiteY3" fmla="*/ 1610750 h 1610750"/>
            </a:gdLst>
            <a:ahLst/>
            <a:cxnLst>
              <a:cxn ang="0">
                <a:pos x="connsiteX0" y="connsiteY0"/>
              </a:cxn>
              <a:cxn ang="0">
                <a:pos x="connsiteX1" y="connsiteY1"/>
              </a:cxn>
              <a:cxn ang="0">
                <a:pos x="connsiteX2" y="connsiteY2"/>
              </a:cxn>
              <a:cxn ang="0">
                <a:pos x="connsiteX3" y="connsiteY3"/>
              </a:cxn>
            </a:cxnLst>
            <a:rect l="l" t="t" r="r" b="b"/>
            <a:pathLst>
              <a:path w="850091" h="1610750">
                <a:moveTo>
                  <a:pt x="0" y="0"/>
                </a:moveTo>
                <a:cubicBezTo>
                  <a:pt x="58616" y="439113"/>
                  <a:pt x="62300" y="470431"/>
                  <a:pt x="136658" y="677259"/>
                </a:cubicBezTo>
                <a:cubicBezTo>
                  <a:pt x="211016" y="884088"/>
                  <a:pt x="295087" y="1031296"/>
                  <a:pt x="446148" y="1240971"/>
                </a:cubicBezTo>
                <a:cubicBezTo>
                  <a:pt x="543282" y="1370427"/>
                  <a:pt x="812201" y="1563648"/>
                  <a:pt x="850091" y="161075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577203" y="3739441"/>
            <a:ext cx="886264" cy="1702192"/>
          </a:xfrm>
          <a:custGeom>
            <a:avLst/>
            <a:gdLst>
              <a:gd name="connsiteX0" fmla="*/ 0 w 834013"/>
              <a:gd name="connsiteY0" fmla="*/ 0 h 1075174"/>
              <a:gd name="connsiteX1" fmla="*/ 452176 w 834013"/>
              <a:gd name="connsiteY1" fmla="*/ 663191 h 1075174"/>
              <a:gd name="connsiteX2" fmla="*/ 834013 w 834013"/>
              <a:gd name="connsiteY2" fmla="*/ 1075174 h 1075174"/>
              <a:gd name="connsiteX0" fmla="*/ 0 w 834013"/>
              <a:gd name="connsiteY0" fmla="*/ 0 h 1075174"/>
              <a:gd name="connsiteX1" fmla="*/ 152935 w 834013"/>
              <a:gd name="connsiteY1" fmla="*/ 231666 h 1075174"/>
              <a:gd name="connsiteX2" fmla="*/ 452176 w 834013"/>
              <a:gd name="connsiteY2" fmla="*/ 663191 h 1075174"/>
              <a:gd name="connsiteX3" fmla="*/ 834013 w 834013"/>
              <a:gd name="connsiteY3" fmla="*/ 1075174 h 1075174"/>
              <a:gd name="connsiteX0" fmla="*/ 0 w 860138"/>
              <a:gd name="connsiteY0" fmla="*/ 0 h 1310306"/>
              <a:gd name="connsiteX1" fmla="*/ 179060 w 860138"/>
              <a:gd name="connsiteY1" fmla="*/ 466798 h 1310306"/>
              <a:gd name="connsiteX2" fmla="*/ 478301 w 860138"/>
              <a:gd name="connsiteY2" fmla="*/ 898323 h 1310306"/>
              <a:gd name="connsiteX3" fmla="*/ 860138 w 860138"/>
              <a:gd name="connsiteY3" fmla="*/ 1310306 h 1310306"/>
              <a:gd name="connsiteX0" fmla="*/ 0 w 860138"/>
              <a:gd name="connsiteY0" fmla="*/ 0 h 1310306"/>
              <a:gd name="connsiteX1" fmla="*/ 113745 w 860138"/>
              <a:gd name="connsiteY1" fmla="*/ 545175 h 1310306"/>
              <a:gd name="connsiteX2" fmla="*/ 478301 w 860138"/>
              <a:gd name="connsiteY2" fmla="*/ 898323 h 1310306"/>
              <a:gd name="connsiteX3" fmla="*/ 860138 w 860138"/>
              <a:gd name="connsiteY3" fmla="*/ 1310306 h 1310306"/>
              <a:gd name="connsiteX0" fmla="*/ 0 w 860138"/>
              <a:gd name="connsiteY0" fmla="*/ 0 h 1310306"/>
              <a:gd name="connsiteX1" fmla="*/ 113745 w 860138"/>
              <a:gd name="connsiteY1" fmla="*/ 545175 h 1310306"/>
              <a:gd name="connsiteX2" fmla="*/ 426050 w 860138"/>
              <a:gd name="connsiteY2" fmla="*/ 950574 h 1310306"/>
              <a:gd name="connsiteX3" fmla="*/ 860138 w 860138"/>
              <a:gd name="connsiteY3" fmla="*/ 1310306 h 1310306"/>
              <a:gd name="connsiteX0" fmla="*/ 0 w 860138"/>
              <a:gd name="connsiteY0" fmla="*/ 0 h 1310306"/>
              <a:gd name="connsiteX1" fmla="*/ 139871 w 860138"/>
              <a:gd name="connsiteY1" fmla="*/ 545175 h 1310306"/>
              <a:gd name="connsiteX2" fmla="*/ 426050 w 860138"/>
              <a:gd name="connsiteY2" fmla="*/ 950574 h 1310306"/>
              <a:gd name="connsiteX3" fmla="*/ 860138 w 860138"/>
              <a:gd name="connsiteY3" fmla="*/ 1310306 h 1310306"/>
              <a:gd name="connsiteX0" fmla="*/ 0 w 860138"/>
              <a:gd name="connsiteY0" fmla="*/ 0 h 1362557"/>
              <a:gd name="connsiteX1" fmla="*/ 139871 w 860138"/>
              <a:gd name="connsiteY1" fmla="*/ 545175 h 1362557"/>
              <a:gd name="connsiteX2" fmla="*/ 426050 w 860138"/>
              <a:gd name="connsiteY2" fmla="*/ 950574 h 1362557"/>
              <a:gd name="connsiteX3" fmla="*/ 860138 w 860138"/>
              <a:gd name="connsiteY3" fmla="*/ 1362557 h 1362557"/>
              <a:gd name="connsiteX0" fmla="*/ 0 w 886264"/>
              <a:gd name="connsiteY0" fmla="*/ 0 h 1702192"/>
              <a:gd name="connsiteX1" fmla="*/ 165997 w 886264"/>
              <a:gd name="connsiteY1" fmla="*/ 884810 h 1702192"/>
              <a:gd name="connsiteX2" fmla="*/ 452176 w 886264"/>
              <a:gd name="connsiteY2" fmla="*/ 1290209 h 1702192"/>
              <a:gd name="connsiteX3" fmla="*/ 886264 w 886264"/>
              <a:gd name="connsiteY3" fmla="*/ 1702192 h 1702192"/>
              <a:gd name="connsiteX0" fmla="*/ 0 w 886264"/>
              <a:gd name="connsiteY0" fmla="*/ 0 h 1702192"/>
              <a:gd name="connsiteX1" fmla="*/ 48431 w 886264"/>
              <a:gd name="connsiteY1" fmla="*/ 362296 h 1702192"/>
              <a:gd name="connsiteX2" fmla="*/ 165997 w 886264"/>
              <a:gd name="connsiteY2" fmla="*/ 884810 h 1702192"/>
              <a:gd name="connsiteX3" fmla="*/ 452176 w 886264"/>
              <a:gd name="connsiteY3" fmla="*/ 1290209 h 1702192"/>
              <a:gd name="connsiteX4" fmla="*/ 886264 w 886264"/>
              <a:gd name="connsiteY4" fmla="*/ 1702192 h 1702192"/>
              <a:gd name="connsiteX0" fmla="*/ 0 w 886264"/>
              <a:gd name="connsiteY0" fmla="*/ 0 h 1702192"/>
              <a:gd name="connsiteX1" fmla="*/ 22306 w 886264"/>
              <a:gd name="connsiteY1" fmla="*/ 414547 h 1702192"/>
              <a:gd name="connsiteX2" fmla="*/ 165997 w 886264"/>
              <a:gd name="connsiteY2" fmla="*/ 884810 h 1702192"/>
              <a:gd name="connsiteX3" fmla="*/ 452176 w 886264"/>
              <a:gd name="connsiteY3" fmla="*/ 1290209 h 1702192"/>
              <a:gd name="connsiteX4" fmla="*/ 886264 w 886264"/>
              <a:gd name="connsiteY4" fmla="*/ 1702192 h 1702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264" h="1702192">
                <a:moveTo>
                  <a:pt x="0" y="0"/>
                </a:moveTo>
                <a:cubicBezTo>
                  <a:pt x="8072" y="60383"/>
                  <a:pt x="-5360" y="267079"/>
                  <a:pt x="22306" y="414547"/>
                </a:cubicBezTo>
                <a:cubicBezTo>
                  <a:pt x="49972" y="562015"/>
                  <a:pt x="98706" y="730158"/>
                  <a:pt x="165997" y="884810"/>
                </a:cubicBezTo>
                <a:cubicBezTo>
                  <a:pt x="233288" y="1039462"/>
                  <a:pt x="338663" y="1149625"/>
                  <a:pt x="452176" y="1290209"/>
                </a:cubicBezTo>
                <a:cubicBezTo>
                  <a:pt x="591178" y="1469405"/>
                  <a:pt x="764846" y="1585798"/>
                  <a:pt x="886264" y="1702192"/>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rot="10800000">
            <a:off x="6831210" y="2346212"/>
            <a:ext cx="2957559" cy="3514209"/>
            <a:chOff x="6831210" y="2346212"/>
            <a:chExt cx="2957559" cy="3514209"/>
          </a:xfrm>
        </p:grpSpPr>
        <p:sp>
          <p:nvSpPr>
            <p:cNvPr id="14" name="Freeform 13"/>
            <p:cNvSpPr/>
            <p:nvPr/>
          </p:nvSpPr>
          <p:spPr>
            <a:xfrm>
              <a:off x="7065665" y="2346212"/>
              <a:ext cx="2723104" cy="1558145"/>
            </a:xfrm>
            <a:custGeom>
              <a:avLst/>
              <a:gdLst>
                <a:gd name="connsiteX0" fmla="*/ 0 w 2723104"/>
                <a:gd name="connsiteY0" fmla="*/ 170822 h 1558145"/>
                <a:gd name="connsiteX1" fmla="*/ 452176 w 2723104"/>
                <a:gd name="connsiteY1" fmla="*/ 904352 h 1558145"/>
                <a:gd name="connsiteX2" fmla="*/ 954594 w 2723104"/>
                <a:gd name="connsiteY2" fmla="*/ 1557495 h 1558145"/>
                <a:gd name="connsiteX3" fmla="*/ 1738365 w 2723104"/>
                <a:gd name="connsiteY3" fmla="*/ 1004836 h 1558145"/>
                <a:gd name="connsiteX4" fmla="*/ 2723104 w 2723104"/>
                <a:gd name="connsiteY4" fmla="*/ 0 h 1558145"/>
                <a:gd name="connsiteX5" fmla="*/ 2723104 w 2723104"/>
                <a:gd name="connsiteY5" fmla="*/ 0 h 1558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3104" h="1558145">
                  <a:moveTo>
                    <a:pt x="0" y="170822"/>
                  </a:moveTo>
                  <a:cubicBezTo>
                    <a:pt x="146538" y="422031"/>
                    <a:pt x="293077" y="673240"/>
                    <a:pt x="452176" y="904352"/>
                  </a:cubicBezTo>
                  <a:cubicBezTo>
                    <a:pt x="611275" y="1135464"/>
                    <a:pt x="740229" y="1540748"/>
                    <a:pt x="954594" y="1557495"/>
                  </a:cubicBezTo>
                  <a:cubicBezTo>
                    <a:pt x="1168959" y="1574242"/>
                    <a:pt x="1443613" y="1264418"/>
                    <a:pt x="1738365" y="1004836"/>
                  </a:cubicBezTo>
                  <a:cubicBezTo>
                    <a:pt x="2033117" y="745254"/>
                    <a:pt x="2723104" y="0"/>
                    <a:pt x="2723104" y="0"/>
                  </a:cubicBezTo>
                  <a:lnTo>
                    <a:pt x="2723104" y="0"/>
                  </a:ln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7027148" y="2870396"/>
              <a:ext cx="2723104" cy="1558145"/>
            </a:xfrm>
            <a:custGeom>
              <a:avLst/>
              <a:gdLst>
                <a:gd name="connsiteX0" fmla="*/ 0 w 2723104"/>
                <a:gd name="connsiteY0" fmla="*/ 170822 h 1558145"/>
                <a:gd name="connsiteX1" fmla="*/ 452176 w 2723104"/>
                <a:gd name="connsiteY1" fmla="*/ 904352 h 1558145"/>
                <a:gd name="connsiteX2" fmla="*/ 954594 w 2723104"/>
                <a:gd name="connsiteY2" fmla="*/ 1557495 h 1558145"/>
                <a:gd name="connsiteX3" fmla="*/ 1738365 w 2723104"/>
                <a:gd name="connsiteY3" fmla="*/ 1004836 h 1558145"/>
                <a:gd name="connsiteX4" fmla="*/ 2723104 w 2723104"/>
                <a:gd name="connsiteY4" fmla="*/ 0 h 1558145"/>
                <a:gd name="connsiteX5" fmla="*/ 2723104 w 2723104"/>
                <a:gd name="connsiteY5" fmla="*/ 0 h 1558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3104" h="1558145">
                  <a:moveTo>
                    <a:pt x="0" y="170822"/>
                  </a:moveTo>
                  <a:cubicBezTo>
                    <a:pt x="146538" y="422031"/>
                    <a:pt x="293077" y="673240"/>
                    <a:pt x="452176" y="904352"/>
                  </a:cubicBezTo>
                  <a:cubicBezTo>
                    <a:pt x="611275" y="1135464"/>
                    <a:pt x="740229" y="1540748"/>
                    <a:pt x="954594" y="1557495"/>
                  </a:cubicBezTo>
                  <a:cubicBezTo>
                    <a:pt x="1168959" y="1574242"/>
                    <a:pt x="1443613" y="1264418"/>
                    <a:pt x="1738365" y="1004836"/>
                  </a:cubicBezTo>
                  <a:cubicBezTo>
                    <a:pt x="2033117" y="745254"/>
                    <a:pt x="2723104" y="0"/>
                    <a:pt x="2723104" y="0"/>
                  </a:cubicBezTo>
                  <a:lnTo>
                    <a:pt x="2723104"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6978585" y="3344342"/>
              <a:ext cx="2723104" cy="1558145"/>
            </a:xfrm>
            <a:custGeom>
              <a:avLst/>
              <a:gdLst>
                <a:gd name="connsiteX0" fmla="*/ 0 w 2723104"/>
                <a:gd name="connsiteY0" fmla="*/ 170822 h 1558145"/>
                <a:gd name="connsiteX1" fmla="*/ 452176 w 2723104"/>
                <a:gd name="connsiteY1" fmla="*/ 904352 h 1558145"/>
                <a:gd name="connsiteX2" fmla="*/ 954594 w 2723104"/>
                <a:gd name="connsiteY2" fmla="*/ 1557495 h 1558145"/>
                <a:gd name="connsiteX3" fmla="*/ 1738365 w 2723104"/>
                <a:gd name="connsiteY3" fmla="*/ 1004836 h 1558145"/>
                <a:gd name="connsiteX4" fmla="*/ 2723104 w 2723104"/>
                <a:gd name="connsiteY4" fmla="*/ 0 h 1558145"/>
                <a:gd name="connsiteX5" fmla="*/ 2723104 w 2723104"/>
                <a:gd name="connsiteY5" fmla="*/ 0 h 1558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3104" h="1558145">
                  <a:moveTo>
                    <a:pt x="0" y="170822"/>
                  </a:moveTo>
                  <a:cubicBezTo>
                    <a:pt x="146538" y="422031"/>
                    <a:pt x="293077" y="673240"/>
                    <a:pt x="452176" y="904352"/>
                  </a:cubicBezTo>
                  <a:cubicBezTo>
                    <a:pt x="611275" y="1135464"/>
                    <a:pt x="740229" y="1540748"/>
                    <a:pt x="954594" y="1557495"/>
                  </a:cubicBezTo>
                  <a:cubicBezTo>
                    <a:pt x="1168959" y="1574242"/>
                    <a:pt x="1443613" y="1264418"/>
                    <a:pt x="1738365" y="1004836"/>
                  </a:cubicBezTo>
                  <a:cubicBezTo>
                    <a:pt x="2033117" y="745254"/>
                    <a:pt x="2723104" y="0"/>
                    <a:pt x="2723104" y="0"/>
                  </a:cubicBezTo>
                  <a:lnTo>
                    <a:pt x="2723104"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6889824" y="3788141"/>
              <a:ext cx="2723104" cy="1558145"/>
            </a:xfrm>
            <a:custGeom>
              <a:avLst/>
              <a:gdLst>
                <a:gd name="connsiteX0" fmla="*/ 0 w 2723104"/>
                <a:gd name="connsiteY0" fmla="*/ 170822 h 1558145"/>
                <a:gd name="connsiteX1" fmla="*/ 452176 w 2723104"/>
                <a:gd name="connsiteY1" fmla="*/ 904352 h 1558145"/>
                <a:gd name="connsiteX2" fmla="*/ 954594 w 2723104"/>
                <a:gd name="connsiteY2" fmla="*/ 1557495 h 1558145"/>
                <a:gd name="connsiteX3" fmla="*/ 1738365 w 2723104"/>
                <a:gd name="connsiteY3" fmla="*/ 1004836 h 1558145"/>
                <a:gd name="connsiteX4" fmla="*/ 2723104 w 2723104"/>
                <a:gd name="connsiteY4" fmla="*/ 0 h 1558145"/>
                <a:gd name="connsiteX5" fmla="*/ 2723104 w 2723104"/>
                <a:gd name="connsiteY5" fmla="*/ 0 h 1558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3104" h="1558145">
                  <a:moveTo>
                    <a:pt x="0" y="170822"/>
                  </a:moveTo>
                  <a:cubicBezTo>
                    <a:pt x="146538" y="422031"/>
                    <a:pt x="293077" y="673240"/>
                    <a:pt x="452176" y="904352"/>
                  </a:cubicBezTo>
                  <a:cubicBezTo>
                    <a:pt x="611275" y="1135464"/>
                    <a:pt x="740229" y="1540748"/>
                    <a:pt x="954594" y="1557495"/>
                  </a:cubicBezTo>
                  <a:cubicBezTo>
                    <a:pt x="1168959" y="1574242"/>
                    <a:pt x="1443613" y="1264418"/>
                    <a:pt x="1738365" y="1004836"/>
                  </a:cubicBezTo>
                  <a:cubicBezTo>
                    <a:pt x="2033117" y="745254"/>
                    <a:pt x="2723104" y="0"/>
                    <a:pt x="2723104" y="0"/>
                  </a:cubicBezTo>
                  <a:lnTo>
                    <a:pt x="2723104"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6831210" y="4302276"/>
              <a:ext cx="2723104" cy="1558145"/>
            </a:xfrm>
            <a:custGeom>
              <a:avLst/>
              <a:gdLst>
                <a:gd name="connsiteX0" fmla="*/ 0 w 2723104"/>
                <a:gd name="connsiteY0" fmla="*/ 170822 h 1558145"/>
                <a:gd name="connsiteX1" fmla="*/ 452176 w 2723104"/>
                <a:gd name="connsiteY1" fmla="*/ 904352 h 1558145"/>
                <a:gd name="connsiteX2" fmla="*/ 954594 w 2723104"/>
                <a:gd name="connsiteY2" fmla="*/ 1557495 h 1558145"/>
                <a:gd name="connsiteX3" fmla="*/ 1738365 w 2723104"/>
                <a:gd name="connsiteY3" fmla="*/ 1004836 h 1558145"/>
                <a:gd name="connsiteX4" fmla="*/ 2723104 w 2723104"/>
                <a:gd name="connsiteY4" fmla="*/ 0 h 1558145"/>
                <a:gd name="connsiteX5" fmla="*/ 2723104 w 2723104"/>
                <a:gd name="connsiteY5" fmla="*/ 0 h 1558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3104" h="1558145">
                  <a:moveTo>
                    <a:pt x="0" y="170822"/>
                  </a:moveTo>
                  <a:cubicBezTo>
                    <a:pt x="146538" y="422031"/>
                    <a:pt x="293077" y="673240"/>
                    <a:pt x="452176" y="904352"/>
                  </a:cubicBezTo>
                  <a:cubicBezTo>
                    <a:pt x="611275" y="1135464"/>
                    <a:pt x="740229" y="1540748"/>
                    <a:pt x="954594" y="1557495"/>
                  </a:cubicBezTo>
                  <a:cubicBezTo>
                    <a:pt x="1168959" y="1574242"/>
                    <a:pt x="1443613" y="1264418"/>
                    <a:pt x="1738365" y="1004836"/>
                  </a:cubicBezTo>
                  <a:cubicBezTo>
                    <a:pt x="2033117" y="745254"/>
                    <a:pt x="2723104" y="0"/>
                    <a:pt x="2723104" y="0"/>
                  </a:cubicBezTo>
                  <a:lnTo>
                    <a:pt x="2723104" y="0"/>
                  </a:ln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rot="18791840">
            <a:off x="7447207" y="4829972"/>
            <a:ext cx="535724" cy="369332"/>
          </a:xfrm>
          <a:prstGeom prst="rect">
            <a:avLst/>
          </a:prstGeom>
          <a:solidFill>
            <a:schemeClr val="bg1"/>
          </a:solidFill>
        </p:spPr>
        <p:txBody>
          <a:bodyPr wrap="none" rtlCol="0">
            <a:spAutoFit/>
          </a:bodyPr>
          <a:lstStyle/>
          <a:p>
            <a:r>
              <a:rPr lang="en-US" dirty="0"/>
              <a:t>100</a:t>
            </a:r>
          </a:p>
        </p:txBody>
      </p:sp>
      <p:sp>
        <p:nvSpPr>
          <p:cNvPr id="21" name="TextBox 20"/>
          <p:cNvSpPr txBox="1"/>
          <p:nvPr/>
        </p:nvSpPr>
        <p:spPr>
          <a:xfrm rot="18791840">
            <a:off x="7348398" y="3123548"/>
            <a:ext cx="535724" cy="369332"/>
          </a:xfrm>
          <a:prstGeom prst="rect">
            <a:avLst/>
          </a:prstGeom>
          <a:solidFill>
            <a:schemeClr val="bg1"/>
          </a:solidFill>
        </p:spPr>
        <p:txBody>
          <a:bodyPr wrap="none" rtlCol="0">
            <a:spAutoFit/>
          </a:bodyPr>
          <a:lstStyle/>
          <a:p>
            <a:r>
              <a:rPr lang="en-US" dirty="0"/>
              <a:t>500</a:t>
            </a:r>
          </a:p>
        </p:txBody>
      </p:sp>
      <p:sp>
        <p:nvSpPr>
          <p:cNvPr id="24" name="Freeform 23"/>
          <p:cNvSpPr/>
          <p:nvPr/>
        </p:nvSpPr>
        <p:spPr>
          <a:xfrm>
            <a:off x="7915085" y="2562330"/>
            <a:ext cx="656158" cy="1550461"/>
          </a:xfrm>
          <a:custGeom>
            <a:avLst/>
            <a:gdLst>
              <a:gd name="connsiteX0" fmla="*/ 0 w 512466"/>
              <a:gd name="connsiteY0" fmla="*/ 0 h 1145512"/>
              <a:gd name="connsiteX1" fmla="*/ 411982 w 512466"/>
              <a:gd name="connsiteY1" fmla="*/ 653143 h 1145512"/>
              <a:gd name="connsiteX2" fmla="*/ 512466 w 512466"/>
              <a:gd name="connsiteY2" fmla="*/ 1145512 h 1145512"/>
              <a:gd name="connsiteX0" fmla="*/ 0 w 512466"/>
              <a:gd name="connsiteY0" fmla="*/ 0 h 1550461"/>
              <a:gd name="connsiteX1" fmla="*/ 411982 w 512466"/>
              <a:gd name="connsiteY1" fmla="*/ 653143 h 1550461"/>
              <a:gd name="connsiteX2" fmla="*/ 512466 w 512466"/>
              <a:gd name="connsiteY2" fmla="*/ 1550461 h 1550461"/>
              <a:gd name="connsiteX0" fmla="*/ 0 w 512466"/>
              <a:gd name="connsiteY0" fmla="*/ 0 h 1550461"/>
              <a:gd name="connsiteX1" fmla="*/ 411982 w 512466"/>
              <a:gd name="connsiteY1" fmla="*/ 653143 h 1550461"/>
              <a:gd name="connsiteX2" fmla="*/ 497393 w 512466"/>
              <a:gd name="connsiteY2" fmla="*/ 990767 h 1550461"/>
              <a:gd name="connsiteX3" fmla="*/ 512466 w 512466"/>
              <a:gd name="connsiteY3" fmla="*/ 1550461 h 1550461"/>
              <a:gd name="connsiteX0" fmla="*/ 0 w 512466"/>
              <a:gd name="connsiteY0" fmla="*/ 0 h 1550461"/>
              <a:gd name="connsiteX1" fmla="*/ 411982 w 512466"/>
              <a:gd name="connsiteY1" fmla="*/ 653143 h 1550461"/>
              <a:gd name="connsiteX2" fmla="*/ 497393 w 512466"/>
              <a:gd name="connsiteY2" fmla="*/ 990767 h 1550461"/>
              <a:gd name="connsiteX3" fmla="*/ 512466 w 512466"/>
              <a:gd name="connsiteY3" fmla="*/ 1550461 h 1550461"/>
              <a:gd name="connsiteX0" fmla="*/ 0 w 512466"/>
              <a:gd name="connsiteY0" fmla="*/ 0 h 1550461"/>
              <a:gd name="connsiteX1" fmla="*/ 411982 w 512466"/>
              <a:gd name="connsiteY1" fmla="*/ 653143 h 1550461"/>
              <a:gd name="connsiteX2" fmla="*/ 471268 w 512466"/>
              <a:gd name="connsiteY2" fmla="*/ 1016892 h 1550461"/>
              <a:gd name="connsiteX3" fmla="*/ 512466 w 512466"/>
              <a:gd name="connsiteY3" fmla="*/ 1550461 h 1550461"/>
              <a:gd name="connsiteX0" fmla="*/ 0 w 512466"/>
              <a:gd name="connsiteY0" fmla="*/ 0 h 1550461"/>
              <a:gd name="connsiteX1" fmla="*/ 307480 w 512466"/>
              <a:gd name="connsiteY1" fmla="*/ 535577 h 1550461"/>
              <a:gd name="connsiteX2" fmla="*/ 471268 w 512466"/>
              <a:gd name="connsiteY2" fmla="*/ 1016892 h 1550461"/>
              <a:gd name="connsiteX3" fmla="*/ 512466 w 512466"/>
              <a:gd name="connsiteY3" fmla="*/ 1550461 h 1550461"/>
              <a:gd name="connsiteX0" fmla="*/ 0 w 551655"/>
              <a:gd name="connsiteY0" fmla="*/ 0 h 1550461"/>
              <a:gd name="connsiteX1" fmla="*/ 346669 w 551655"/>
              <a:gd name="connsiteY1" fmla="*/ 535577 h 1550461"/>
              <a:gd name="connsiteX2" fmla="*/ 510457 w 551655"/>
              <a:gd name="connsiteY2" fmla="*/ 1016892 h 1550461"/>
              <a:gd name="connsiteX3" fmla="*/ 551655 w 551655"/>
              <a:gd name="connsiteY3" fmla="*/ 1550461 h 1550461"/>
              <a:gd name="connsiteX0" fmla="*/ 0 w 551655"/>
              <a:gd name="connsiteY0" fmla="*/ 0 h 1550461"/>
              <a:gd name="connsiteX1" fmla="*/ 346669 w 551655"/>
              <a:gd name="connsiteY1" fmla="*/ 535577 h 1550461"/>
              <a:gd name="connsiteX2" fmla="*/ 471268 w 551655"/>
              <a:gd name="connsiteY2" fmla="*/ 807886 h 1550461"/>
              <a:gd name="connsiteX3" fmla="*/ 551655 w 551655"/>
              <a:gd name="connsiteY3" fmla="*/ 1550461 h 1550461"/>
              <a:gd name="connsiteX0" fmla="*/ 0 w 551655"/>
              <a:gd name="connsiteY0" fmla="*/ 0 h 1550461"/>
              <a:gd name="connsiteX1" fmla="*/ 346669 w 551655"/>
              <a:gd name="connsiteY1" fmla="*/ 535577 h 1550461"/>
              <a:gd name="connsiteX2" fmla="*/ 471268 w 551655"/>
              <a:gd name="connsiteY2" fmla="*/ 807886 h 1550461"/>
              <a:gd name="connsiteX3" fmla="*/ 551655 w 551655"/>
              <a:gd name="connsiteY3" fmla="*/ 1550461 h 1550461"/>
              <a:gd name="connsiteX0" fmla="*/ 0 w 551655"/>
              <a:gd name="connsiteY0" fmla="*/ 0 h 1550461"/>
              <a:gd name="connsiteX1" fmla="*/ 346669 w 551655"/>
              <a:gd name="connsiteY1" fmla="*/ 535577 h 1550461"/>
              <a:gd name="connsiteX2" fmla="*/ 471268 w 551655"/>
              <a:gd name="connsiteY2" fmla="*/ 807886 h 1550461"/>
              <a:gd name="connsiteX3" fmla="*/ 551655 w 551655"/>
              <a:gd name="connsiteY3" fmla="*/ 1550461 h 1550461"/>
              <a:gd name="connsiteX0" fmla="*/ 0 w 551655"/>
              <a:gd name="connsiteY0" fmla="*/ 0 h 1550461"/>
              <a:gd name="connsiteX1" fmla="*/ 346669 w 551655"/>
              <a:gd name="connsiteY1" fmla="*/ 535577 h 1550461"/>
              <a:gd name="connsiteX2" fmla="*/ 471268 w 551655"/>
              <a:gd name="connsiteY2" fmla="*/ 807886 h 1550461"/>
              <a:gd name="connsiteX3" fmla="*/ 551655 w 551655"/>
              <a:gd name="connsiteY3" fmla="*/ 1550461 h 1550461"/>
              <a:gd name="connsiteX0" fmla="*/ 0 w 551655"/>
              <a:gd name="connsiteY0" fmla="*/ 0 h 1550461"/>
              <a:gd name="connsiteX1" fmla="*/ 346669 w 551655"/>
              <a:gd name="connsiteY1" fmla="*/ 535577 h 1550461"/>
              <a:gd name="connsiteX2" fmla="*/ 471268 w 551655"/>
              <a:gd name="connsiteY2" fmla="*/ 807886 h 1550461"/>
              <a:gd name="connsiteX3" fmla="*/ 551655 w 551655"/>
              <a:gd name="connsiteY3" fmla="*/ 1550461 h 1550461"/>
              <a:gd name="connsiteX0" fmla="*/ 0 w 551655"/>
              <a:gd name="connsiteY0" fmla="*/ 0 h 1550461"/>
              <a:gd name="connsiteX1" fmla="*/ 346669 w 551655"/>
              <a:gd name="connsiteY1" fmla="*/ 535577 h 1550461"/>
              <a:gd name="connsiteX2" fmla="*/ 471268 w 551655"/>
              <a:gd name="connsiteY2" fmla="*/ 807886 h 1550461"/>
              <a:gd name="connsiteX3" fmla="*/ 551655 w 551655"/>
              <a:gd name="connsiteY3" fmla="*/ 1550461 h 1550461"/>
              <a:gd name="connsiteX0" fmla="*/ 0 w 552338"/>
              <a:gd name="connsiteY0" fmla="*/ 0 h 1550461"/>
              <a:gd name="connsiteX1" fmla="*/ 346669 w 552338"/>
              <a:gd name="connsiteY1" fmla="*/ 535577 h 1550461"/>
              <a:gd name="connsiteX2" fmla="*/ 484331 w 552338"/>
              <a:gd name="connsiteY2" fmla="*/ 807886 h 1550461"/>
              <a:gd name="connsiteX3" fmla="*/ 551655 w 552338"/>
              <a:gd name="connsiteY3" fmla="*/ 1550461 h 1550461"/>
              <a:gd name="connsiteX0" fmla="*/ 0 w 551655"/>
              <a:gd name="connsiteY0" fmla="*/ 0 h 1550461"/>
              <a:gd name="connsiteX1" fmla="*/ 333606 w 551655"/>
              <a:gd name="connsiteY1" fmla="*/ 548640 h 1550461"/>
              <a:gd name="connsiteX2" fmla="*/ 484331 w 551655"/>
              <a:gd name="connsiteY2" fmla="*/ 807886 h 1550461"/>
              <a:gd name="connsiteX3" fmla="*/ 551655 w 551655"/>
              <a:gd name="connsiteY3" fmla="*/ 1550461 h 1550461"/>
              <a:gd name="connsiteX0" fmla="*/ 0 w 551655"/>
              <a:gd name="connsiteY0" fmla="*/ 0 h 1550461"/>
              <a:gd name="connsiteX1" fmla="*/ 333606 w 551655"/>
              <a:gd name="connsiteY1" fmla="*/ 548640 h 1550461"/>
              <a:gd name="connsiteX2" fmla="*/ 484331 w 551655"/>
              <a:gd name="connsiteY2" fmla="*/ 807886 h 1550461"/>
              <a:gd name="connsiteX3" fmla="*/ 551655 w 551655"/>
              <a:gd name="connsiteY3" fmla="*/ 1550461 h 1550461"/>
              <a:gd name="connsiteX0" fmla="*/ 0 w 551655"/>
              <a:gd name="connsiteY0" fmla="*/ 0 h 1550461"/>
              <a:gd name="connsiteX1" fmla="*/ 333606 w 551655"/>
              <a:gd name="connsiteY1" fmla="*/ 548640 h 1550461"/>
              <a:gd name="connsiteX2" fmla="*/ 484331 w 551655"/>
              <a:gd name="connsiteY2" fmla="*/ 807886 h 1550461"/>
              <a:gd name="connsiteX3" fmla="*/ 551655 w 551655"/>
              <a:gd name="connsiteY3" fmla="*/ 1550461 h 1550461"/>
              <a:gd name="connsiteX0" fmla="*/ 0 w 551655"/>
              <a:gd name="connsiteY0" fmla="*/ 0 h 1550461"/>
              <a:gd name="connsiteX1" fmla="*/ 333606 w 551655"/>
              <a:gd name="connsiteY1" fmla="*/ 548640 h 1550461"/>
              <a:gd name="connsiteX2" fmla="*/ 484331 w 551655"/>
              <a:gd name="connsiteY2" fmla="*/ 807886 h 1550461"/>
              <a:gd name="connsiteX3" fmla="*/ 551655 w 551655"/>
              <a:gd name="connsiteY3" fmla="*/ 1550461 h 1550461"/>
              <a:gd name="connsiteX0" fmla="*/ 0 w 551655"/>
              <a:gd name="connsiteY0" fmla="*/ 0 h 1550461"/>
              <a:gd name="connsiteX1" fmla="*/ 333606 w 551655"/>
              <a:gd name="connsiteY1" fmla="*/ 548640 h 1550461"/>
              <a:gd name="connsiteX2" fmla="*/ 471268 w 551655"/>
              <a:gd name="connsiteY2" fmla="*/ 925452 h 1550461"/>
              <a:gd name="connsiteX3" fmla="*/ 551655 w 551655"/>
              <a:gd name="connsiteY3" fmla="*/ 1550461 h 1550461"/>
              <a:gd name="connsiteX0" fmla="*/ 0 w 551655"/>
              <a:gd name="connsiteY0" fmla="*/ 0 h 1550461"/>
              <a:gd name="connsiteX1" fmla="*/ 268291 w 551655"/>
              <a:gd name="connsiteY1" fmla="*/ 548640 h 1550461"/>
              <a:gd name="connsiteX2" fmla="*/ 471268 w 551655"/>
              <a:gd name="connsiteY2" fmla="*/ 925452 h 1550461"/>
              <a:gd name="connsiteX3" fmla="*/ 551655 w 551655"/>
              <a:gd name="connsiteY3" fmla="*/ 1550461 h 1550461"/>
              <a:gd name="connsiteX0" fmla="*/ 0 w 656158"/>
              <a:gd name="connsiteY0" fmla="*/ 0 h 1550461"/>
              <a:gd name="connsiteX1" fmla="*/ 372794 w 656158"/>
              <a:gd name="connsiteY1" fmla="*/ 548640 h 1550461"/>
              <a:gd name="connsiteX2" fmla="*/ 575771 w 656158"/>
              <a:gd name="connsiteY2" fmla="*/ 925452 h 1550461"/>
              <a:gd name="connsiteX3" fmla="*/ 656158 w 656158"/>
              <a:gd name="connsiteY3" fmla="*/ 1550461 h 1550461"/>
            </a:gdLst>
            <a:ahLst/>
            <a:cxnLst>
              <a:cxn ang="0">
                <a:pos x="connsiteX0" y="connsiteY0"/>
              </a:cxn>
              <a:cxn ang="0">
                <a:pos x="connsiteX1" y="connsiteY1"/>
              </a:cxn>
              <a:cxn ang="0">
                <a:pos x="connsiteX2" y="connsiteY2"/>
              </a:cxn>
              <a:cxn ang="0">
                <a:pos x="connsiteX3" y="connsiteY3"/>
              </a:cxn>
            </a:cxnLst>
            <a:rect l="l" t="t" r="r" b="b"/>
            <a:pathLst>
              <a:path w="656158" h="1550461">
                <a:moveTo>
                  <a:pt x="0" y="0"/>
                </a:moveTo>
                <a:cubicBezTo>
                  <a:pt x="163285" y="231112"/>
                  <a:pt x="276832" y="394398"/>
                  <a:pt x="372794" y="548640"/>
                </a:cubicBezTo>
                <a:cubicBezTo>
                  <a:pt x="468756" y="702882"/>
                  <a:pt x="528544" y="758482"/>
                  <a:pt x="575771" y="925452"/>
                </a:cubicBezTo>
                <a:cubicBezTo>
                  <a:pt x="622998" y="1092422"/>
                  <a:pt x="653646" y="1457179"/>
                  <a:pt x="656158" y="1550461"/>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497076" y="2908998"/>
            <a:ext cx="987724" cy="1649940"/>
          </a:xfrm>
          <a:custGeom>
            <a:avLst/>
            <a:gdLst>
              <a:gd name="connsiteX0" fmla="*/ 0 w 1035515"/>
              <a:gd name="connsiteY0" fmla="*/ 0 h 1858945"/>
              <a:gd name="connsiteX1" fmla="*/ 492369 w 1035515"/>
              <a:gd name="connsiteY1" fmla="*/ 743578 h 1858945"/>
              <a:gd name="connsiteX2" fmla="*/ 964641 w 1035515"/>
              <a:gd name="connsiteY2" fmla="*/ 1457011 h 1858945"/>
              <a:gd name="connsiteX3" fmla="*/ 1024931 w 1035515"/>
              <a:gd name="connsiteY3" fmla="*/ 1858945 h 1858945"/>
              <a:gd name="connsiteX0" fmla="*/ 0 w 1208658"/>
              <a:gd name="connsiteY0" fmla="*/ 0 h 1495241"/>
              <a:gd name="connsiteX1" fmla="*/ 492369 w 1208658"/>
              <a:gd name="connsiteY1" fmla="*/ 743578 h 1495241"/>
              <a:gd name="connsiteX2" fmla="*/ 964641 w 1208658"/>
              <a:gd name="connsiteY2" fmla="*/ 1457011 h 1495241"/>
              <a:gd name="connsiteX3" fmla="*/ 1207811 w 1208658"/>
              <a:gd name="connsiteY3" fmla="*/ 1192740 h 1495241"/>
              <a:gd name="connsiteX0" fmla="*/ 0 w 1209792"/>
              <a:gd name="connsiteY0" fmla="*/ 0 h 1192740"/>
              <a:gd name="connsiteX1" fmla="*/ 492369 w 1209792"/>
              <a:gd name="connsiteY1" fmla="*/ 743578 h 1192740"/>
              <a:gd name="connsiteX2" fmla="*/ 1069144 w 1209792"/>
              <a:gd name="connsiteY2" fmla="*/ 725491 h 1192740"/>
              <a:gd name="connsiteX3" fmla="*/ 1207811 w 1209792"/>
              <a:gd name="connsiteY3" fmla="*/ 1192740 h 1192740"/>
              <a:gd name="connsiteX0" fmla="*/ 0 w 1209792"/>
              <a:gd name="connsiteY0" fmla="*/ 0 h 1192740"/>
              <a:gd name="connsiteX1" fmla="*/ 779752 w 1209792"/>
              <a:gd name="connsiteY1" fmla="*/ 194938 h 1192740"/>
              <a:gd name="connsiteX2" fmla="*/ 1069144 w 1209792"/>
              <a:gd name="connsiteY2" fmla="*/ 725491 h 1192740"/>
              <a:gd name="connsiteX3" fmla="*/ 1207811 w 1209792"/>
              <a:gd name="connsiteY3" fmla="*/ 1192740 h 1192740"/>
              <a:gd name="connsiteX0" fmla="*/ 0 w 987724"/>
              <a:gd name="connsiteY0" fmla="*/ 0 h 1649940"/>
              <a:gd name="connsiteX1" fmla="*/ 557684 w 987724"/>
              <a:gd name="connsiteY1" fmla="*/ 652138 h 1649940"/>
              <a:gd name="connsiteX2" fmla="*/ 847076 w 987724"/>
              <a:gd name="connsiteY2" fmla="*/ 1182691 h 1649940"/>
              <a:gd name="connsiteX3" fmla="*/ 985743 w 987724"/>
              <a:gd name="connsiteY3" fmla="*/ 1649940 h 1649940"/>
            </a:gdLst>
            <a:ahLst/>
            <a:cxnLst>
              <a:cxn ang="0">
                <a:pos x="connsiteX0" y="connsiteY0"/>
              </a:cxn>
              <a:cxn ang="0">
                <a:pos x="connsiteX1" y="connsiteY1"/>
              </a:cxn>
              <a:cxn ang="0">
                <a:pos x="connsiteX2" y="connsiteY2"/>
              </a:cxn>
              <a:cxn ang="0">
                <a:pos x="connsiteX3" y="connsiteY3"/>
              </a:cxn>
            </a:cxnLst>
            <a:rect l="l" t="t" r="r" b="b"/>
            <a:pathLst>
              <a:path w="987724" h="1649940">
                <a:moveTo>
                  <a:pt x="0" y="0"/>
                </a:moveTo>
                <a:lnTo>
                  <a:pt x="557684" y="652138"/>
                </a:lnTo>
                <a:cubicBezTo>
                  <a:pt x="718457" y="894973"/>
                  <a:pt x="758316" y="996797"/>
                  <a:pt x="847076" y="1182691"/>
                </a:cubicBezTo>
                <a:cubicBezTo>
                  <a:pt x="935836" y="1368585"/>
                  <a:pt x="999978" y="1541920"/>
                  <a:pt x="985743" y="164994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8663689" y="2796456"/>
            <a:ext cx="817936" cy="1121397"/>
          </a:xfrm>
          <a:custGeom>
            <a:avLst/>
            <a:gdLst>
              <a:gd name="connsiteX0" fmla="*/ 713433 w 713433"/>
              <a:gd name="connsiteY0" fmla="*/ 0 h 834014"/>
              <a:gd name="connsiteX1" fmla="*/ 200967 w 713433"/>
              <a:gd name="connsiteY1" fmla="*/ 452176 h 834014"/>
              <a:gd name="connsiteX2" fmla="*/ 0 w 713433"/>
              <a:gd name="connsiteY2" fmla="*/ 834014 h 834014"/>
              <a:gd name="connsiteX0" fmla="*/ 791811 w 791811"/>
              <a:gd name="connsiteY0" fmla="*/ 0 h 1134460"/>
              <a:gd name="connsiteX1" fmla="*/ 279345 w 791811"/>
              <a:gd name="connsiteY1" fmla="*/ 452176 h 1134460"/>
              <a:gd name="connsiteX2" fmla="*/ 0 w 791811"/>
              <a:gd name="connsiteY2" fmla="*/ 1134460 h 1134460"/>
              <a:gd name="connsiteX0" fmla="*/ 791811 w 791811"/>
              <a:gd name="connsiteY0" fmla="*/ 0 h 1134460"/>
              <a:gd name="connsiteX1" fmla="*/ 279345 w 791811"/>
              <a:gd name="connsiteY1" fmla="*/ 452176 h 1134460"/>
              <a:gd name="connsiteX2" fmla="*/ 114552 w 791811"/>
              <a:gd name="connsiteY2" fmla="*/ 704390 h 1134460"/>
              <a:gd name="connsiteX3" fmla="*/ 0 w 791811"/>
              <a:gd name="connsiteY3" fmla="*/ 1134460 h 1134460"/>
              <a:gd name="connsiteX0" fmla="*/ 791811 w 791811"/>
              <a:gd name="connsiteY0" fmla="*/ 0 h 1134460"/>
              <a:gd name="connsiteX1" fmla="*/ 279345 w 791811"/>
              <a:gd name="connsiteY1" fmla="*/ 452176 h 1134460"/>
              <a:gd name="connsiteX2" fmla="*/ 114552 w 791811"/>
              <a:gd name="connsiteY2" fmla="*/ 704390 h 1134460"/>
              <a:gd name="connsiteX3" fmla="*/ 0 w 791811"/>
              <a:gd name="connsiteY3" fmla="*/ 1134460 h 1134460"/>
              <a:gd name="connsiteX0" fmla="*/ 791811 w 791811"/>
              <a:gd name="connsiteY0" fmla="*/ 0 h 1134460"/>
              <a:gd name="connsiteX1" fmla="*/ 279345 w 791811"/>
              <a:gd name="connsiteY1" fmla="*/ 452176 h 1134460"/>
              <a:gd name="connsiteX2" fmla="*/ 127615 w 791811"/>
              <a:gd name="connsiteY2" fmla="*/ 782767 h 1134460"/>
              <a:gd name="connsiteX3" fmla="*/ 0 w 791811"/>
              <a:gd name="connsiteY3" fmla="*/ 1134460 h 1134460"/>
              <a:gd name="connsiteX0" fmla="*/ 791811 w 791811"/>
              <a:gd name="connsiteY0" fmla="*/ 0 h 1134460"/>
              <a:gd name="connsiteX1" fmla="*/ 318534 w 791811"/>
              <a:gd name="connsiteY1" fmla="*/ 478302 h 1134460"/>
              <a:gd name="connsiteX2" fmla="*/ 127615 w 791811"/>
              <a:gd name="connsiteY2" fmla="*/ 782767 h 1134460"/>
              <a:gd name="connsiteX3" fmla="*/ 0 w 791811"/>
              <a:gd name="connsiteY3" fmla="*/ 1134460 h 1134460"/>
              <a:gd name="connsiteX0" fmla="*/ 817936 w 817936"/>
              <a:gd name="connsiteY0" fmla="*/ 0 h 1121397"/>
              <a:gd name="connsiteX1" fmla="*/ 318534 w 817936"/>
              <a:gd name="connsiteY1" fmla="*/ 465239 h 1121397"/>
              <a:gd name="connsiteX2" fmla="*/ 127615 w 817936"/>
              <a:gd name="connsiteY2" fmla="*/ 769704 h 1121397"/>
              <a:gd name="connsiteX3" fmla="*/ 0 w 817936"/>
              <a:gd name="connsiteY3" fmla="*/ 1121397 h 1121397"/>
            </a:gdLst>
            <a:ahLst/>
            <a:cxnLst>
              <a:cxn ang="0">
                <a:pos x="connsiteX0" y="connsiteY0"/>
              </a:cxn>
              <a:cxn ang="0">
                <a:pos x="connsiteX1" y="connsiteY1"/>
              </a:cxn>
              <a:cxn ang="0">
                <a:pos x="connsiteX2" y="connsiteY2"/>
              </a:cxn>
              <a:cxn ang="0">
                <a:pos x="connsiteX3" y="connsiteY3"/>
              </a:cxn>
            </a:cxnLst>
            <a:rect l="l" t="t" r="r" b="b"/>
            <a:pathLst>
              <a:path w="817936" h="1121397">
                <a:moveTo>
                  <a:pt x="817936" y="0"/>
                </a:moveTo>
                <a:cubicBezTo>
                  <a:pt x="621155" y="156587"/>
                  <a:pt x="437439" y="326237"/>
                  <a:pt x="318534" y="465239"/>
                </a:cubicBezTo>
                <a:cubicBezTo>
                  <a:pt x="205658" y="582637"/>
                  <a:pt x="180704" y="660344"/>
                  <a:pt x="127615" y="769704"/>
                </a:cubicBezTo>
                <a:cubicBezTo>
                  <a:pt x="74526" y="879064"/>
                  <a:pt x="19092" y="1049719"/>
                  <a:pt x="0" y="1121397"/>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8615799" y="3366196"/>
            <a:ext cx="1158606" cy="1163599"/>
          </a:xfrm>
          <a:custGeom>
            <a:avLst/>
            <a:gdLst>
              <a:gd name="connsiteX0" fmla="*/ 754329 w 754329"/>
              <a:gd name="connsiteY0" fmla="*/ 0 h 693336"/>
              <a:gd name="connsiteX1" fmla="*/ 121283 w 754329"/>
              <a:gd name="connsiteY1" fmla="*/ 492369 h 693336"/>
              <a:gd name="connsiteX2" fmla="*/ 703 w 754329"/>
              <a:gd name="connsiteY2" fmla="*/ 693336 h 693336"/>
              <a:gd name="connsiteX0" fmla="*/ 753657 w 753657"/>
              <a:gd name="connsiteY0" fmla="*/ 0 h 693336"/>
              <a:gd name="connsiteX1" fmla="*/ 277365 w 753657"/>
              <a:gd name="connsiteY1" fmla="*/ 152735 h 693336"/>
              <a:gd name="connsiteX2" fmla="*/ 31 w 753657"/>
              <a:gd name="connsiteY2" fmla="*/ 693336 h 693336"/>
              <a:gd name="connsiteX0" fmla="*/ 753657 w 753657"/>
              <a:gd name="connsiteY0" fmla="*/ 0 h 693336"/>
              <a:gd name="connsiteX1" fmla="*/ 528202 w 753657"/>
              <a:gd name="connsiteY1" fmla="*/ 108523 h 693336"/>
              <a:gd name="connsiteX2" fmla="*/ 277365 w 753657"/>
              <a:gd name="connsiteY2" fmla="*/ 152735 h 693336"/>
              <a:gd name="connsiteX3" fmla="*/ 31 w 753657"/>
              <a:gd name="connsiteY3" fmla="*/ 693336 h 693336"/>
              <a:gd name="connsiteX0" fmla="*/ 753657 w 753657"/>
              <a:gd name="connsiteY0" fmla="*/ 0 h 693336"/>
              <a:gd name="connsiteX1" fmla="*/ 528202 w 753657"/>
              <a:gd name="connsiteY1" fmla="*/ 108523 h 693336"/>
              <a:gd name="connsiteX2" fmla="*/ 277365 w 753657"/>
              <a:gd name="connsiteY2" fmla="*/ 152735 h 693336"/>
              <a:gd name="connsiteX3" fmla="*/ 31 w 753657"/>
              <a:gd name="connsiteY3" fmla="*/ 693336 h 693336"/>
              <a:gd name="connsiteX0" fmla="*/ 753657 w 753657"/>
              <a:gd name="connsiteY0" fmla="*/ 180892 h 874228"/>
              <a:gd name="connsiteX1" fmla="*/ 698020 w 753657"/>
              <a:gd name="connsiteY1" fmla="*/ 2032 h 874228"/>
              <a:gd name="connsiteX2" fmla="*/ 277365 w 753657"/>
              <a:gd name="connsiteY2" fmla="*/ 333627 h 874228"/>
              <a:gd name="connsiteX3" fmla="*/ 31 w 753657"/>
              <a:gd name="connsiteY3" fmla="*/ 874228 h 874228"/>
              <a:gd name="connsiteX0" fmla="*/ 1158606 w 1158606"/>
              <a:gd name="connsiteY0" fmla="*/ 0 h 1163599"/>
              <a:gd name="connsiteX1" fmla="*/ 698020 w 1158606"/>
              <a:gd name="connsiteY1" fmla="*/ 291403 h 1163599"/>
              <a:gd name="connsiteX2" fmla="*/ 277365 w 1158606"/>
              <a:gd name="connsiteY2" fmla="*/ 622998 h 1163599"/>
              <a:gd name="connsiteX3" fmla="*/ 31 w 1158606"/>
              <a:gd name="connsiteY3" fmla="*/ 1163599 h 1163599"/>
            </a:gdLst>
            <a:ahLst/>
            <a:cxnLst>
              <a:cxn ang="0">
                <a:pos x="connsiteX0" y="connsiteY0"/>
              </a:cxn>
              <a:cxn ang="0">
                <a:pos x="connsiteX1" y="connsiteY1"/>
              </a:cxn>
              <a:cxn ang="0">
                <a:pos x="connsiteX2" y="connsiteY2"/>
              </a:cxn>
              <a:cxn ang="0">
                <a:pos x="connsiteX3" y="connsiteY3"/>
              </a:cxn>
            </a:cxnLst>
            <a:rect l="l" t="t" r="r" b="b"/>
            <a:pathLst>
              <a:path w="1158606" h="1163599">
                <a:moveTo>
                  <a:pt x="1158606" y="0"/>
                </a:moveTo>
                <a:cubicBezTo>
                  <a:pt x="1121030" y="18087"/>
                  <a:pt x="844894" y="187570"/>
                  <a:pt x="698020" y="291403"/>
                </a:cubicBezTo>
                <a:cubicBezTo>
                  <a:pt x="551146" y="395236"/>
                  <a:pt x="365393" y="525529"/>
                  <a:pt x="277365" y="622998"/>
                </a:cubicBezTo>
                <a:cubicBezTo>
                  <a:pt x="151761" y="738554"/>
                  <a:pt x="-2481" y="1120893"/>
                  <a:pt x="31" y="1163599"/>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8023835" y="1627479"/>
            <a:ext cx="1617559" cy="461665"/>
          </a:xfrm>
          <a:prstGeom prst="rect">
            <a:avLst/>
          </a:prstGeom>
          <a:noFill/>
        </p:spPr>
        <p:txBody>
          <a:bodyPr wrap="none" rtlCol="0">
            <a:spAutoFit/>
          </a:bodyPr>
          <a:lstStyle/>
          <a:p>
            <a:r>
              <a:rPr lang="en-US" sz="2400" dirty="0"/>
              <a:t>Convergent</a:t>
            </a:r>
          </a:p>
        </p:txBody>
      </p:sp>
      <p:sp>
        <p:nvSpPr>
          <p:cNvPr id="31" name="TextBox 30"/>
          <p:cNvSpPr txBox="1"/>
          <p:nvPr/>
        </p:nvSpPr>
        <p:spPr>
          <a:xfrm>
            <a:off x="2233240" y="1689698"/>
            <a:ext cx="1395062" cy="461665"/>
          </a:xfrm>
          <a:prstGeom prst="rect">
            <a:avLst/>
          </a:prstGeom>
          <a:noFill/>
        </p:spPr>
        <p:txBody>
          <a:bodyPr wrap="none" rtlCol="0">
            <a:spAutoFit/>
          </a:bodyPr>
          <a:lstStyle/>
          <a:p>
            <a:r>
              <a:rPr lang="en-US" sz="2400" dirty="0"/>
              <a:t>Divergent</a:t>
            </a:r>
          </a:p>
        </p:txBody>
      </p:sp>
      <p:sp>
        <p:nvSpPr>
          <p:cNvPr id="28" name="Rectangle 27"/>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7</a:t>
            </a:r>
          </a:p>
        </p:txBody>
      </p:sp>
    </p:spTree>
    <p:extLst>
      <p:ext uri="{BB962C8B-B14F-4D97-AF65-F5344CB8AC3E}">
        <p14:creationId xmlns:p14="http://schemas.microsoft.com/office/powerpoint/2010/main" val="219908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24" grpId="0" animBg="1"/>
      <p:bldP spid="25" grpId="0" animBg="1"/>
      <p:bldP spid="27" grpId="0" animBg="1"/>
      <p:bldP spid="29" grpId="0" animBg="1"/>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p:cNvSpPr txBox="1">
            <a:spLocks/>
          </p:cNvSpPr>
          <p:nvPr/>
        </p:nvSpPr>
        <p:spPr>
          <a:xfrm>
            <a:off x="838200" y="386915"/>
            <a:ext cx="10515600" cy="69930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Watershed delineation: topographic flow nets</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3326" y="1086221"/>
            <a:ext cx="10865347" cy="5590350"/>
          </a:xfrm>
          <a:prstGeom prst="rect">
            <a:avLst/>
          </a:prstGeom>
        </p:spPr>
      </p:pic>
      <p:grpSp>
        <p:nvGrpSpPr>
          <p:cNvPr id="13" name="Group 12"/>
          <p:cNvGrpSpPr/>
          <p:nvPr/>
        </p:nvGrpSpPr>
        <p:grpSpPr>
          <a:xfrm>
            <a:off x="1386840" y="1188720"/>
            <a:ext cx="8610600" cy="4526280"/>
            <a:chOff x="1386840" y="1188720"/>
            <a:chExt cx="8610600" cy="4526280"/>
          </a:xfrm>
        </p:grpSpPr>
        <p:sp>
          <p:nvSpPr>
            <p:cNvPr id="5" name="Freeform 4"/>
            <p:cNvSpPr/>
            <p:nvPr/>
          </p:nvSpPr>
          <p:spPr>
            <a:xfrm>
              <a:off x="1386840" y="1188720"/>
              <a:ext cx="8610600" cy="2705100"/>
            </a:xfrm>
            <a:custGeom>
              <a:avLst/>
              <a:gdLst>
                <a:gd name="connsiteX0" fmla="*/ 0 w 8610600"/>
                <a:gd name="connsiteY0" fmla="*/ 0 h 2705100"/>
                <a:gd name="connsiteX1" fmla="*/ 228600 w 8610600"/>
                <a:gd name="connsiteY1" fmla="*/ 266700 h 2705100"/>
                <a:gd name="connsiteX2" fmla="*/ 266700 w 8610600"/>
                <a:gd name="connsiteY2" fmla="*/ 312420 h 2705100"/>
                <a:gd name="connsiteX3" fmla="*/ 289560 w 8610600"/>
                <a:gd name="connsiteY3" fmla="*/ 335280 h 2705100"/>
                <a:gd name="connsiteX4" fmla="*/ 304800 w 8610600"/>
                <a:gd name="connsiteY4" fmla="*/ 381000 h 2705100"/>
                <a:gd name="connsiteX5" fmla="*/ 304800 w 8610600"/>
                <a:gd name="connsiteY5" fmla="*/ 441960 h 2705100"/>
                <a:gd name="connsiteX6" fmla="*/ 335280 w 8610600"/>
                <a:gd name="connsiteY6" fmla="*/ 594360 h 2705100"/>
                <a:gd name="connsiteX7" fmla="*/ 480060 w 8610600"/>
                <a:gd name="connsiteY7" fmla="*/ 822960 h 2705100"/>
                <a:gd name="connsiteX8" fmla="*/ 685800 w 8610600"/>
                <a:gd name="connsiteY8" fmla="*/ 1013460 h 2705100"/>
                <a:gd name="connsiteX9" fmla="*/ 861060 w 8610600"/>
                <a:gd name="connsiteY9" fmla="*/ 1112520 h 2705100"/>
                <a:gd name="connsiteX10" fmla="*/ 1066800 w 8610600"/>
                <a:gd name="connsiteY10" fmla="*/ 1257300 h 2705100"/>
                <a:gd name="connsiteX11" fmla="*/ 1310640 w 8610600"/>
                <a:gd name="connsiteY11" fmla="*/ 1417320 h 2705100"/>
                <a:gd name="connsiteX12" fmla="*/ 1402080 w 8610600"/>
                <a:gd name="connsiteY12" fmla="*/ 1493520 h 2705100"/>
                <a:gd name="connsiteX13" fmla="*/ 1447800 w 8610600"/>
                <a:gd name="connsiteY13" fmla="*/ 1554480 h 2705100"/>
                <a:gd name="connsiteX14" fmla="*/ 1493520 w 8610600"/>
                <a:gd name="connsiteY14" fmla="*/ 1630680 h 2705100"/>
                <a:gd name="connsiteX15" fmla="*/ 1554480 w 8610600"/>
                <a:gd name="connsiteY15" fmla="*/ 1767840 h 2705100"/>
                <a:gd name="connsiteX16" fmla="*/ 1653540 w 8610600"/>
                <a:gd name="connsiteY16" fmla="*/ 1813560 h 2705100"/>
                <a:gd name="connsiteX17" fmla="*/ 1775460 w 8610600"/>
                <a:gd name="connsiteY17" fmla="*/ 1851660 h 2705100"/>
                <a:gd name="connsiteX18" fmla="*/ 2080260 w 8610600"/>
                <a:gd name="connsiteY18" fmla="*/ 1897380 h 2705100"/>
                <a:gd name="connsiteX19" fmla="*/ 2141220 w 8610600"/>
                <a:gd name="connsiteY19" fmla="*/ 1927860 h 2705100"/>
                <a:gd name="connsiteX20" fmla="*/ 2308860 w 8610600"/>
                <a:gd name="connsiteY20" fmla="*/ 1981200 h 2705100"/>
                <a:gd name="connsiteX21" fmla="*/ 2567940 w 8610600"/>
                <a:gd name="connsiteY21" fmla="*/ 2095500 h 2705100"/>
                <a:gd name="connsiteX22" fmla="*/ 2773680 w 8610600"/>
                <a:gd name="connsiteY22" fmla="*/ 2156460 h 2705100"/>
                <a:gd name="connsiteX23" fmla="*/ 2926080 w 8610600"/>
                <a:gd name="connsiteY23" fmla="*/ 2164080 h 2705100"/>
                <a:gd name="connsiteX24" fmla="*/ 3070860 w 8610600"/>
                <a:gd name="connsiteY24" fmla="*/ 2247900 h 2705100"/>
                <a:gd name="connsiteX25" fmla="*/ 3314700 w 8610600"/>
                <a:gd name="connsiteY25" fmla="*/ 2308860 h 2705100"/>
                <a:gd name="connsiteX26" fmla="*/ 3528060 w 8610600"/>
                <a:gd name="connsiteY26" fmla="*/ 2377440 h 2705100"/>
                <a:gd name="connsiteX27" fmla="*/ 3832860 w 8610600"/>
                <a:gd name="connsiteY27" fmla="*/ 2446020 h 2705100"/>
                <a:gd name="connsiteX28" fmla="*/ 4130040 w 8610600"/>
                <a:gd name="connsiteY28" fmla="*/ 2476500 h 2705100"/>
                <a:gd name="connsiteX29" fmla="*/ 4549140 w 8610600"/>
                <a:gd name="connsiteY29" fmla="*/ 2453640 h 2705100"/>
                <a:gd name="connsiteX30" fmla="*/ 4777740 w 8610600"/>
                <a:gd name="connsiteY30" fmla="*/ 2468880 h 2705100"/>
                <a:gd name="connsiteX31" fmla="*/ 4892040 w 8610600"/>
                <a:gd name="connsiteY31" fmla="*/ 2491740 h 2705100"/>
                <a:gd name="connsiteX32" fmla="*/ 4945380 w 8610600"/>
                <a:gd name="connsiteY32" fmla="*/ 2476500 h 2705100"/>
                <a:gd name="connsiteX33" fmla="*/ 4975860 w 8610600"/>
                <a:gd name="connsiteY33" fmla="*/ 2468880 h 2705100"/>
                <a:gd name="connsiteX34" fmla="*/ 5105400 w 8610600"/>
                <a:gd name="connsiteY34" fmla="*/ 2506980 h 2705100"/>
                <a:gd name="connsiteX35" fmla="*/ 5189220 w 8610600"/>
                <a:gd name="connsiteY35" fmla="*/ 2484120 h 2705100"/>
                <a:gd name="connsiteX36" fmla="*/ 5242560 w 8610600"/>
                <a:gd name="connsiteY36" fmla="*/ 2499360 h 2705100"/>
                <a:gd name="connsiteX37" fmla="*/ 5303520 w 8610600"/>
                <a:gd name="connsiteY37" fmla="*/ 2499360 h 2705100"/>
                <a:gd name="connsiteX38" fmla="*/ 5394960 w 8610600"/>
                <a:gd name="connsiteY38" fmla="*/ 2468880 h 2705100"/>
                <a:gd name="connsiteX39" fmla="*/ 5593080 w 8610600"/>
                <a:gd name="connsiteY39" fmla="*/ 2430780 h 2705100"/>
                <a:gd name="connsiteX40" fmla="*/ 5821680 w 8610600"/>
                <a:gd name="connsiteY40" fmla="*/ 2385060 h 2705100"/>
                <a:gd name="connsiteX41" fmla="*/ 5935980 w 8610600"/>
                <a:gd name="connsiteY41" fmla="*/ 2362200 h 2705100"/>
                <a:gd name="connsiteX42" fmla="*/ 6027420 w 8610600"/>
                <a:gd name="connsiteY42" fmla="*/ 2400300 h 2705100"/>
                <a:gd name="connsiteX43" fmla="*/ 6240780 w 8610600"/>
                <a:gd name="connsiteY43" fmla="*/ 2499360 h 2705100"/>
                <a:gd name="connsiteX44" fmla="*/ 6301740 w 8610600"/>
                <a:gd name="connsiteY44" fmla="*/ 2545080 h 2705100"/>
                <a:gd name="connsiteX45" fmla="*/ 6438900 w 8610600"/>
                <a:gd name="connsiteY45" fmla="*/ 2537460 h 2705100"/>
                <a:gd name="connsiteX46" fmla="*/ 6560820 w 8610600"/>
                <a:gd name="connsiteY46" fmla="*/ 2491740 h 2705100"/>
                <a:gd name="connsiteX47" fmla="*/ 6736080 w 8610600"/>
                <a:gd name="connsiteY47" fmla="*/ 2339340 h 2705100"/>
                <a:gd name="connsiteX48" fmla="*/ 6758940 w 8610600"/>
                <a:gd name="connsiteY48" fmla="*/ 2286000 h 2705100"/>
                <a:gd name="connsiteX49" fmla="*/ 6880860 w 8610600"/>
                <a:gd name="connsiteY49" fmla="*/ 2209800 h 2705100"/>
                <a:gd name="connsiteX50" fmla="*/ 6949440 w 8610600"/>
                <a:gd name="connsiteY50" fmla="*/ 2186940 h 2705100"/>
                <a:gd name="connsiteX51" fmla="*/ 7063740 w 8610600"/>
                <a:gd name="connsiteY51" fmla="*/ 2179320 h 2705100"/>
                <a:gd name="connsiteX52" fmla="*/ 7178040 w 8610600"/>
                <a:gd name="connsiteY52" fmla="*/ 2225040 h 2705100"/>
                <a:gd name="connsiteX53" fmla="*/ 7315200 w 8610600"/>
                <a:gd name="connsiteY53" fmla="*/ 2217420 h 2705100"/>
                <a:gd name="connsiteX54" fmla="*/ 7536180 w 8610600"/>
                <a:gd name="connsiteY54" fmla="*/ 2194560 h 2705100"/>
                <a:gd name="connsiteX55" fmla="*/ 7581900 w 8610600"/>
                <a:gd name="connsiteY55" fmla="*/ 2186940 h 2705100"/>
                <a:gd name="connsiteX56" fmla="*/ 7772400 w 8610600"/>
                <a:gd name="connsiteY56" fmla="*/ 2247900 h 2705100"/>
                <a:gd name="connsiteX57" fmla="*/ 7871460 w 8610600"/>
                <a:gd name="connsiteY57" fmla="*/ 2286000 h 2705100"/>
                <a:gd name="connsiteX58" fmla="*/ 7978140 w 8610600"/>
                <a:gd name="connsiteY58" fmla="*/ 2316480 h 2705100"/>
                <a:gd name="connsiteX59" fmla="*/ 8229600 w 8610600"/>
                <a:gd name="connsiteY59" fmla="*/ 2407920 h 2705100"/>
                <a:gd name="connsiteX60" fmla="*/ 8359140 w 8610600"/>
                <a:gd name="connsiteY60" fmla="*/ 2552700 h 2705100"/>
                <a:gd name="connsiteX61" fmla="*/ 8503920 w 8610600"/>
                <a:gd name="connsiteY61" fmla="*/ 2621280 h 2705100"/>
                <a:gd name="connsiteX62" fmla="*/ 8549640 w 8610600"/>
                <a:gd name="connsiteY62" fmla="*/ 2674620 h 2705100"/>
                <a:gd name="connsiteX63" fmla="*/ 8610600 w 8610600"/>
                <a:gd name="connsiteY63" fmla="*/ 2705100 h 27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8610600" h="2705100">
                  <a:moveTo>
                    <a:pt x="0" y="0"/>
                  </a:moveTo>
                  <a:lnTo>
                    <a:pt x="228600" y="266700"/>
                  </a:lnTo>
                  <a:cubicBezTo>
                    <a:pt x="273050" y="318770"/>
                    <a:pt x="256540" y="300990"/>
                    <a:pt x="266700" y="312420"/>
                  </a:cubicBezTo>
                  <a:cubicBezTo>
                    <a:pt x="276860" y="323850"/>
                    <a:pt x="283210" y="323850"/>
                    <a:pt x="289560" y="335280"/>
                  </a:cubicBezTo>
                  <a:cubicBezTo>
                    <a:pt x="295910" y="346710"/>
                    <a:pt x="302260" y="363220"/>
                    <a:pt x="304800" y="381000"/>
                  </a:cubicBezTo>
                  <a:cubicBezTo>
                    <a:pt x="307340" y="398780"/>
                    <a:pt x="299720" y="406400"/>
                    <a:pt x="304800" y="441960"/>
                  </a:cubicBezTo>
                  <a:cubicBezTo>
                    <a:pt x="309880" y="477520"/>
                    <a:pt x="306070" y="530860"/>
                    <a:pt x="335280" y="594360"/>
                  </a:cubicBezTo>
                  <a:cubicBezTo>
                    <a:pt x="364490" y="657860"/>
                    <a:pt x="421640" y="753110"/>
                    <a:pt x="480060" y="822960"/>
                  </a:cubicBezTo>
                  <a:cubicBezTo>
                    <a:pt x="538480" y="892810"/>
                    <a:pt x="622300" y="965200"/>
                    <a:pt x="685800" y="1013460"/>
                  </a:cubicBezTo>
                  <a:cubicBezTo>
                    <a:pt x="749300" y="1061720"/>
                    <a:pt x="797560" y="1071880"/>
                    <a:pt x="861060" y="1112520"/>
                  </a:cubicBezTo>
                  <a:cubicBezTo>
                    <a:pt x="924560" y="1153160"/>
                    <a:pt x="991870" y="1206500"/>
                    <a:pt x="1066800" y="1257300"/>
                  </a:cubicBezTo>
                  <a:cubicBezTo>
                    <a:pt x="1141730" y="1308100"/>
                    <a:pt x="1254760" y="1377950"/>
                    <a:pt x="1310640" y="1417320"/>
                  </a:cubicBezTo>
                  <a:cubicBezTo>
                    <a:pt x="1366520" y="1456690"/>
                    <a:pt x="1379220" y="1470660"/>
                    <a:pt x="1402080" y="1493520"/>
                  </a:cubicBezTo>
                  <a:cubicBezTo>
                    <a:pt x="1424940" y="1516380"/>
                    <a:pt x="1432560" y="1531620"/>
                    <a:pt x="1447800" y="1554480"/>
                  </a:cubicBezTo>
                  <a:cubicBezTo>
                    <a:pt x="1463040" y="1577340"/>
                    <a:pt x="1475740" y="1595120"/>
                    <a:pt x="1493520" y="1630680"/>
                  </a:cubicBezTo>
                  <a:cubicBezTo>
                    <a:pt x="1511300" y="1666240"/>
                    <a:pt x="1527810" y="1737360"/>
                    <a:pt x="1554480" y="1767840"/>
                  </a:cubicBezTo>
                  <a:cubicBezTo>
                    <a:pt x="1581150" y="1798320"/>
                    <a:pt x="1616710" y="1799590"/>
                    <a:pt x="1653540" y="1813560"/>
                  </a:cubicBezTo>
                  <a:cubicBezTo>
                    <a:pt x="1690370" y="1827530"/>
                    <a:pt x="1704340" y="1837690"/>
                    <a:pt x="1775460" y="1851660"/>
                  </a:cubicBezTo>
                  <a:cubicBezTo>
                    <a:pt x="1846580" y="1865630"/>
                    <a:pt x="2019300" y="1884680"/>
                    <a:pt x="2080260" y="1897380"/>
                  </a:cubicBezTo>
                  <a:cubicBezTo>
                    <a:pt x="2141220" y="1910080"/>
                    <a:pt x="2103120" y="1913890"/>
                    <a:pt x="2141220" y="1927860"/>
                  </a:cubicBezTo>
                  <a:cubicBezTo>
                    <a:pt x="2179320" y="1941830"/>
                    <a:pt x="2237740" y="1953260"/>
                    <a:pt x="2308860" y="1981200"/>
                  </a:cubicBezTo>
                  <a:cubicBezTo>
                    <a:pt x="2379980" y="2009140"/>
                    <a:pt x="2490470" y="2066290"/>
                    <a:pt x="2567940" y="2095500"/>
                  </a:cubicBezTo>
                  <a:cubicBezTo>
                    <a:pt x="2645410" y="2124710"/>
                    <a:pt x="2713990" y="2145030"/>
                    <a:pt x="2773680" y="2156460"/>
                  </a:cubicBezTo>
                  <a:cubicBezTo>
                    <a:pt x="2833370" y="2167890"/>
                    <a:pt x="2876550" y="2148840"/>
                    <a:pt x="2926080" y="2164080"/>
                  </a:cubicBezTo>
                  <a:cubicBezTo>
                    <a:pt x="2975610" y="2179320"/>
                    <a:pt x="3006090" y="2223770"/>
                    <a:pt x="3070860" y="2247900"/>
                  </a:cubicBezTo>
                  <a:cubicBezTo>
                    <a:pt x="3135630" y="2272030"/>
                    <a:pt x="3238500" y="2287270"/>
                    <a:pt x="3314700" y="2308860"/>
                  </a:cubicBezTo>
                  <a:cubicBezTo>
                    <a:pt x="3390900" y="2330450"/>
                    <a:pt x="3441700" y="2354580"/>
                    <a:pt x="3528060" y="2377440"/>
                  </a:cubicBezTo>
                  <a:cubicBezTo>
                    <a:pt x="3614420" y="2400300"/>
                    <a:pt x="3732530" y="2429510"/>
                    <a:pt x="3832860" y="2446020"/>
                  </a:cubicBezTo>
                  <a:cubicBezTo>
                    <a:pt x="3933190" y="2462530"/>
                    <a:pt x="4010660" y="2475230"/>
                    <a:pt x="4130040" y="2476500"/>
                  </a:cubicBezTo>
                  <a:cubicBezTo>
                    <a:pt x="4249420" y="2477770"/>
                    <a:pt x="4441190" y="2454910"/>
                    <a:pt x="4549140" y="2453640"/>
                  </a:cubicBezTo>
                  <a:cubicBezTo>
                    <a:pt x="4657090" y="2452370"/>
                    <a:pt x="4720590" y="2462530"/>
                    <a:pt x="4777740" y="2468880"/>
                  </a:cubicBezTo>
                  <a:cubicBezTo>
                    <a:pt x="4834890" y="2475230"/>
                    <a:pt x="4864100" y="2490470"/>
                    <a:pt x="4892040" y="2491740"/>
                  </a:cubicBezTo>
                  <a:cubicBezTo>
                    <a:pt x="4919980" y="2493010"/>
                    <a:pt x="4931410" y="2480310"/>
                    <a:pt x="4945380" y="2476500"/>
                  </a:cubicBezTo>
                  <a:cubicBezTo>
                    <a:pt x="4959350" y="2472690"/>
                    <a:pt x="4949190" y="2463800"/>
                    <a:pt x="4975860" y="2468880"/>
                  </a:cubicBezTo>
                  <a:cubicBezTo>
                    <a:pt x="5002530" y="2473960"/>
                    <a:pt x="5069840" y="2504440"/>
                    <a:pt x="5105400" y="2506980"/>
                  </a:cubicBezTo>
                  <a:cubicBezTo>
                    <a:pt x="5140960" y="2509520"/>
                    <a:pt x="5166360" y="2485390"/>
                    <a:pt x="5189220" y="2484120"/>
                  </a:cubicBezTo>
                  <a:cubicBezTo>
                    <a:pt x="5212080" y="2482850"/>
                    <a:pt x="5223510" y="2496820"/>
                    <a:pt x="5242560" y="2499360"/>
                  </a:cubicBezTo>
                  <a:cubicBezTo>
                    <a:pt x="5261610" y="2501900"/>
                    <a:pt x="5278120" y="2504440"/>
                    <a:pt x="5303520" y="2499360"/>
                  </a:cubicBezTo>
                  <a:cubicBezTo>
                    <a:pt x="5328920" y="2494280"/>
                    <a:pt x="5346700" y="2480310"/>
                    <a:pt x="5394960" y="2468880"/>
                  </a:cubicBezTo>
                  <a:cubicBezTo>
                    <a:pt x="5443220" y="2457450"/>
                    <a:pt x="5593080" y="2430780"/>
                    <a:pt x="5593080" y="2430780"/>
                  </a:cubicBezTo>
                  <a:lnTo>
                    <a:pt x="5821680" y="2385060"/>
                  </a:lnTo>
                  <a:cubicBezTo>
                    <a:pt x="5878830" y="2373630"/>
                    <a:pt x="5901690" y="2359660"/>
                    <a:pt x="5935980" y="2362200"/>
                  </a:cubicBezTo>
                  <a:cubicBezTo>
                    <a:pt x="5970270" y="2364740"/>
                    <a:pt x="5976620" y="2377440"/>
                    <a:pt x="6027420" y="2400300"/>
                  </a:cubicBezTo>
                  <a:cubicBezTo>
                    <a:pt x="6078220" y="2423160"/>
                    <a:pt x="6195060" y="2475230"/>
                    <a:pt x="6240780" y="2499360"/>
                  </a:cubicBezTo>
                  <a:cubicBezTo>
                    <a:pt x="6286500" y="2523490"/>
                    <a:pt x="6268720" y="2538730"/>
                    <a:pt x="6301740" y="2545080"/>
                  </a:cubicBezTo>
                  <a:cubicBezTo>
                    <a:pt x="6334760" y="2551430"/>
                    <a:pt x="6395720" y="2546350"/>
                    <a:pt x="6438900" y="2537460"/>
                  </a:cubicBezTo>
                  <a:cubicBezTo>
                    <a:pt x="6482080" y="2528570"/>
                    <a:pt x="6511290" y="2524760"/>
                    <a:pt x="6560820" y="2491740"/>
                  </a:cubicBezTo>
                  <a:cubicBezTo>
                    <a:pt x="6610350" y="2458720"/>
                    <a:pt x="6703060" y="2373630"/>
                    <a:pt x="6736080" y="2339340"/>
                  </a:cubicBezTo>
                  <a:cubicBezTo>
                    <a:pt x="6769100" y="2305050"/>
                    <a:pt x="6734810" y="2307590"/>
                    <a:pt x="6758940" y="2286000"/>
                  </a:cubicBezTo>
                  <a:cubicBezTo>
                    <a:pt x="6783070" y="2264410"/>
                    <a:pt x="6849110" y="2226310"/>
                    <a:pt x="6880860" y="2209800"/>
                  </a:cubicBezTo>
                  <a:cubicBezTo>
                    <a:pt x="6912610" y="2193290"/>
                    <a:pt x="6918960" y="2192020"/>
                    <a:pt x="6949440" y="2186940"/>
                  </a:cubicBezTo>
                  <a:cubicBezTo>
                    <a:pt x="6979920" y="2181860"/>
                    <a:pt x="7025640" y="2172970"/>
                    <a:pt x="7063740" y="2179320"/>
                  </a:cubicBezTo>
                  <a:cubicBezTo>
                    <a:pt x="7101840" y="2185670"/>
                    <a:pt x="7136130" y="2218690"/>
                    <a:pt x="7178040" y="2225040"/>
                  </a:cubicBezTo>
                  <a:cubicBezTo>
                    <a:pt x="7219950" y="2231390"/>
                    <a:pt x="7255510" y="2222500"/>
                    <a:pt x="7315200" y="2217420"/>
                  </a:cubicBezTo>
                  <a:cubicBezTo>
                    <a:pt x="7374890" y="2212340"/>
                    <a:pt x="7491730" y="2199640"/>
                    <a:pt x="7536180" y="2194560"/>
                  </a:cubicBezTo>
                  <a:cubicBezTo>
                    <a:pt x="7580630" y="2189480"/>
                    <a:pt x="7542530" y="2178050"/>
                    <a:pt x="7581900" y="2186940"/>
                  </a:cubicBezTo>
                  <a:cubicBezTo>
                    <a:pt x="7621270" y="2195830"/>
                    <a:pt x="7724140" y="2231390"/>
                    <a:pt x="7772400" y="2247900"/>
                  </a:cubicBezTo>
                  <a:cubicBezTo>
                    <a:pt x="7820660" y="2264410"/>
                    <a:pt x="7837170" y="2274570"/>
                    <a:pt x="7871460" y="2286000"/>
                  </a:cubicBezTo>
                  <a:cubicBezTo>
                    <a:pt x="7905750" y="2297430"/>
                    <a:pt x="7918450" y="2296160"/>
                    <a:pt x="7978140" y="2316480"/>
                  </a:cubicBezTo>
                  <a:cubicBezTo>
                    <a:pt x="8037830" y="2336800"/>
                    <a:pt x="8166100" y="2368550"/>
                    <a:pt x="8229600" y="2407920"/>
                  </a:cubicBezTo>
                  <a:cubicBezTo>
                    <a:pt x="8293100" y="2447290"/>
                    <a:pt x="8313420" y="2517140"/>
                    <a:pt x="8359140" y="2552700"/>
                  </a:cubicBezTo>
                  <a:cubicBezTo>
                    <a:pt x="8404860" y="2588260"/>
                    <a:pt x="8472170" y="2600960"/>
                    <a:pt x="8503920" y="2621280"/>
                  </a:cubicBezTo>
                  <a:cubicBezTo>
                    <a:pt x="8535670" y="2641600"/>
                    <a:pt x="8531860" y="2660650"/>
                    <a:pt x="8549640" y="2674620"/>
                  </a:cubicBezTo>
                  <a:cubicBezTo>
                    <a:pt x="8567420" y="2688590"/>
                    <a:pt x="8589010" y="2696845"/>
                    <a:pt x="8610600" y="270510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726648" y="2834640"/>
              <a:ext cx="1144312" cy="2087880"/>
            </a:xfrm>
            <a:custGeom>
              <a:avLst/>
              <a:gdLst>
                <a:gd name="connsiteX0" fmla="*/ 153712 w 1144312"/>
                <a:gd name="connsiteY0" fmla="*/ 0 h 2087880"/>
                <a:gd name="connsiteX1" fmla="*/ 31792 w 1144312"/>
                <a:gd name="connsiteY1" fmla="*/ 114300 h 2087880"/>
                <a:gd name="connsiteX2" fmla="*/ 1312 w 1144312"/>
                <a:gd name="connsiteY2" fmla="*/ 335280 h 2087880"/>
                <a:gd name="connsiteX3" fmla="*/ 8932 w 1144312"/>
                <a:gd name="connsiteY3" fmla="*/ 579120 h 2087880"/>
                <a:gd name="connsiteX4" fmla="*/ 39412 w 1144312"/>
                <a:gd name="connsiteY4" fmla="*/ 807720 h 2087880"/>
                <a:gd name="connsiteX5" fmla="*/ 123232 w 1144312"/>
                <a:gd name="connsiteY5" fmla="*/ 899160 h 2087880"/>
                <a:gd name="connsiteX6" fmla="*/ 252772 w 1144312"/>
                <a:gd name="connsiteY6" fmla="*/ 952500 h 2087880"/>
                <a:gd name="connsiteX7" fmla="*/ 397552 w 1144312"/>
                <a:gd name="connsiteY7" fmla="*/ 1021080 h 2087880"/>
                <a:gd name="connsiteX8" fmla="*/ 511852 w 1144312"/>
                <a:gd name="connsiteY8" fmla="*/ 1059180 h 2087880"/>
                <a:gd name="connsiteX9" fmla="*/ 610912 w 1144312"/>
                <a:gd name="connsiteY9" fmla="*/ 1226820 h 2087880"/>
                <a:gd name="connsiteX10" fmla="*/ 717592 w 1144312"/>
                <a:gd name="connsiteY10" fmla="*/ 1432560 h 2087880"/>
                <a:gd name="connsiteX11" fmla="*/ 770932 w 1144312"/>
                <a:gd name="connsiteY11" fmla="*/ 1645920 h 2087880"/>
                <a:gd name="connsiteX12" fmla="*/ 862372 w 1144312"/>
                <a:gd name="connsiteY12" fmla="*/ 1729740 h 2087880"/>
                <a:gd name="connsiteX13" fmla="*/ 946192 w 1144312"/>
                <a:gd name="connsiteY13" fmla="*/ 1836420 h 2087880"/>
                <a:gd name="connsiteX14" fmla="*/ 1045252 w 1144312"/>
                <a:gd name="connsiteY14" fmla="*/ 1943100 h 2087880"/>
                <a:gd name="connsiteX15" fmla="*/ 1144312 w 1144312"/>
                <a:gd name="connsiteY15" fmla="*/ 2087880 h 208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4312" h="2087880">
                  <a:moveTo>
                    <a:pt x="153712" y="0"/>
                  </a:moveTo>
                  <a:cubicBezTo>
                    <a:pt x="105452" y="29210"/>
                    <a:pt x="57192" y="58420"/>
                    <a:pt x="31792" y="114300"/>
                  </a:cubicBezTo>
                  <a:cubicBezTo>
                    <a:pt x="6392" y="170180"/>
                    <a:pt x="5122" y="257810"/>
                    <a:pt x="1312" y="335280"/>
                  </a:cubicBezTo>
                  <a:cubicBezTo>
                    <a:pt x="-2498" y="412750"/>
                    <a:pt x="2582" y="500380"/>
                    <a:pt x="8932" y="579120"/>
                  </a:cubicBezTo>
                  <a:cubicBezTo>
                    <a:pt x="15282" y="657860"/>
                    <a:pt x="20362" y="754380"/>
                    <a:pt x="39412" y="807720"/>
                  </a:cubicBezTo>
                  <a:cubicBezTo>
                    <a:pt x="58462" y="861060"/>
                    <a:pt x="87672" y="875030"/>
                    <a:pt x="123232" y="899160"/>
                  </a:cubicBezTo>
                  <a:cubicBezTo>
                    <a:pt x="158792" y="923290"/>
                    <a:pt x="207052" y="932180"/>
                    <a:pt x="252772" y="952500"/>
                  </a:cubicBezTo>
                  <a:cubicBezTo>
                    <a:pt x="298492" y="972820"/>
                    <a:pt x="354372" y="1003300"/>
                    <a:pt x="397552" y="1021080"/>
                  </a:cubicBezTo>
                  <a:cubicBezTo>
                    <a:pt x="440732" y="1038860"/>
                    <a:pt x="476292" y="1024890"/>
                    <a:pt x="511852" y="1059180"/>
                  </a:cubicBezTo>
                  <a:cubicBezTo>
                    <a:pt x="547412" y="1093470"/>
                    <a:pt x="576622" y="1164590"/>
                    <a:pt x="610912" y="1226820"/>
                  </a:cubicBezTo>
                  <a:cubicBezTo>
                    <a:pt x="645202" y="1289050"/>
                    <a:pt x="690922" y="1362710"/>
                    <a:pt x="717592" y="1432560"/>
                  </a:cubicBezTo>
                  <a:cubicBezTo>
                    <a:pt x="744262" y="1502410"/>
                    <a:pt x="746802" y="1596390"/>
                    <a:pt x="770932" y="1645920"/>
                  </a:cubicBezTo>
                  <a:cubicBezTo>
                    <a:pt x="795062" y="1695450"/>
                    <a:pt x="833162" y="1697990"/>
                    <a:pt x="862372" y="1729740"/>
                  </a:cubicBezTo>
                  <a:cubicBezTo>
                    <a:pt x="891582" y="1761490"/>
                    <a:pt x="915712" y="1800860"/>
                    <a:pt x="946192" y="1836420"/>
                  </a:cubicBezTo>
                  <a:cubicBezTo>
                    <a:pt x="976672" y="1871980"/>
                    <a:pt x="1012232" y="1901190"/>
                    <a:pt x="1045252" y="1943100"/>
                  </a:cubicBezTo>
                  <a:cubicBezTo>
                    <a:pt x="1078272" y="1985010"/>
                    <a:pt x="1111292" y="2036445"/>
                    <a:pt x="1144312" y="208788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59580" y="3360420"/>
              <a:ext cx="239145" cy="1440180"/>
            </a:xfrm>
            <a:custGeom>
              <a:avLst/>
              <a:gdLst>
                <a:gd name="connsiteX0" fmla="*/ 0 w 239145"/>
                <a:gd name="connsiteY0" fmla="*/ 0 h 1440180"/>
                <a:gd name="connsiteX1" fmla="*/ 30480 w 239145"/>
                <a:gd name="connsiteY1" fmla="*/ 289560 h 1440180"/>
                <a:gd name="connsiteX2" fmla="*/ 83820 w 239145"/>
                <a:gd name="connsiteY2" fmla="*/ 510540 h 1440180"/>
                <a:gd name="connsiteX3" fmla="*/ 137160 w 239145"/>
                <a:gd name="connsiteY3" fmla="*/ 754380 h 1440180"/>
                <a:gd name="connsiteX4" fmla="*/ 137160 w 239145"/>
                <a:gd name="connsiteY4" fmla="*/ 876300 h 1440180"/>
                <a:gd name="connsiteX5" fmla="*/ 175260 w 239145"/>
                <a:gd name="connsiteY5" fmla="*/ 1005840 h 1440180"/>
                <a:gd name="connsiteX6" fmla="*/ 236220 w 239145"/>
                <a:gd name="connsiteY6" fmla="*/ 1150620 h 1440180"/>
                <a:gd name="connsiteX7" fmla="*/ 228600 w 239145"/>
                <a:gd name="connsiteY7" fmla="*/ 1333500 h 1440180"/>
                <a:gd name="connsiteX8" fmla="*/ 220980 w 239145"/>
                <a:gd name="connsiteY8" fmla="*/ 1440180 h 144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145" h="1440180">
                  <a:moveTo>
                    <a:pt x="0" y="0"/>
                  </a:moveTo>
                  <a:cubicBezTo>
                    <a:pt x="8255" y="102235"/>
                    <a:pt x="16510" y="204470"/>
                    <a:pt x="30480" y="289560"/>
                  </a:cubicBezTo>
                  <a:cubicBezTo>
                    <a:pt x="44450" y="374650"/>
                    <a:pt x="66040" y="433070"/>
                    <a:pt x="83820" y="510540"/>
                  </a:cubicBezTo>
                  <a:cubicBezTo>
                    <a:pt x="101600" y="588010"/>
                    <a:pt x="128270" y="693420"/>
                    <a:pt x="137160" y="754380"/>
                  </a:cubicBezTo>
                  <a:cubicBezTo>
                    <a:pt x="146050" y="815340"/>
                    <a:pt x="130810" y="834390"/>
                    <a:pt x="137160" y="876300"/>
                  </a:cubicBezTo>
                  <a:cubicBezTo>
                    <a:pt x="143510" y="918210"/>
                    <a:pt x="158750" y="960120"/>
                    <a:pt x="175260" y="1005840"/>
                  </a:cubicBezTo>
                  <a:cubicBezTo>
                    <a:pt x="191770" y="1051560"/>
                    <a:pt x="227330" y="1096010"/>
                    <a:pt x="236220" y="1150620"/>
                  </a:cubicBezTo>
                  <a:cubicBezTo>
                    <a:pt x="245110" y="1205230"/>
                    <a:pt x="231140" y="1285240"/>
                    <a:pt x="228600" y="1333500"/>
                  </a:cubicBezTo>
                  <a:cubicBezTo>
                    <a:pt x="226060" y="1381760"/>
                    <a:pt x="223520" y="1410970"/>
                    <a:pt x="220980" y="144018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188583" y="3642360"/>
              <a:ext cx="511275" cy="1562100"/>
            </a:xfrm>
            <a:custGeom>
              <a:avLst/>
              <a:gdLst>
                <a:gd name="connsiteX0" fmla="*/ 84457 w 511275"/>
                <a:gd name="connsiteY0" fmla="*/ 0 h 1562100"/>
                <a:gd name="connsiteX1" fmla="*/ 53977 w 511275"/>
                <a:gd name="connsiteY1" fmla="*/ 220980 h 1562100"/>
                <a:gd name="connsiteX2" fmla="*/ 31117 w 511275"/>
                <a:gd name="connsiteY2" fmla="*/ 388620 h 1562100"/>
                <a:gd name="connsiteX3" fmla="*/ 637 w 511275"/>
                <a:gd name="connsiteY3" fmla="*/ 495300 h 1562100"/>
                <a:gd name="connsiteX4" fmla="*/ 61597 w 511275"/>
                <a:gd name="connsiteY4" fmla="*/ 647700 h 1562100"/>
                <a:gd name="connsiteX5" fmla="*/ 191137 w 511275"/>
                <a:gd name="connsiteY5" fmla="*/ 792480 h 1562100"/>
                <a:gd name="connsiteX6" fmla="*/ 366397 w 511275"/>
                <a:gd name="connsiteY6" fmla="*/ 952500 h 1562100"/>
                <a:gd name="connsiteX7" fmla="*/ 442597 w 511275"/>
                <a:gd name="connsiteY7" fmla="*/ 1150620 h 1562100"/>
                <a:gd name="connsiteX8" fmla="*/ 511177 w 511275"/>
                <a:gd name="connsiteY8" fmla="*/ 1303020 h 1562100"/>
                <a:gd name="connsiteX9" fmla="*/ 427357 w 511275"/>
                <a:gd name="connsiteY9" fmla="*/ 1562100 h 156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1275" h="1562100">
                  <a:moveTo>
                    <a:pt x="84457" y="0"/>
                  </a:moveTo>
                  <a:cubicBezTo>
                    <a:pt x="73662" y="78105"/>
                    <a:pt x="62867" y="156210"/>
                    <a:pt x="53977" y="220980"/>
                  </a:cubicBezTo>
                  <a:cubicBezTo>
                    <a:pt x="45087" y="285750"/>
                    <a:pt x="40007" y="342900"/>
                    <a:pt x="31117" y="388620"/>
                  </a:cubicBezTo>
                  <a:cubicBezTo>
                    <a:pt x="22227" y="434340"/>
                    <a:pt x="-4443" y="452120"/>
                    <a:pt x="637" y="495300"/>
                  </a:cubicBezTo>
                  <a:cubicBezTo>
                    <a:pt x="5717" y="538480"/>
                    <a:pt x="29847" y="598170"/>
                    <a:pt x="61597" y="647700"/>
                  </a:cubicBezTo>
                  <a:cubicBezTo>
                    <a:pt x="93347" y="697230"/>
                    <a:pt x="140337" y="741680"/>
                    <a:pt x="191137" y="792480"/>
                  </a:cubicBezTo>
                  <a:cubicBezTo>
                    <a:pt x="241937" y="843280"/>
                    <a:pt x="324487" y="892810"/>
                    <a:pt x="366397" y="952500"/>
                  </a:cubicBezTo>
                  <a:cubicBezTo>
                    <a:pt x="408307" y="1012190"/>
                    <a:pt x="418467" y="1092200"/>
                    <a:pt x="442597" y="1150620"/>
                  </a:cubicBezTo>
                  <a:cubicBezTo>
                    <a:pt x="466727" y="1209040"/>
                    <a:pt x="513717" y="1234440"/>
                    <a:pt x="511177" y="1303020"/>
                  </a:cubicBezTo>
                  <a:cubicBezTo>
                    <a:pt x="508637" y="1371600"/>
                    <a:pt x="467997" y="1466850"/>
                    <a:pt x="427357" y="156210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684434" y="3695700"/>
              <a:ext cx="620052" cy="1371600"/>
            </a:xfrm>
            <a:custGeom>
              <a:avLst/>
              <a:gdLst>
                <a:gd name="connsiteX0" fmla="*/ 13546 w 620052"/>
                <a:gd name="connsiteY0" fmla="*/ 0 h 1371600"/>
                <a:gd name="connsiteX1" fmla="*/ 5926 w 620052"/>
                <a:gd name="connsiteY1" fmla="*/ 175260 h 1371600"/>
                <a:gd name="connsiteX2" fmla="*/ 89746 w 620052"/>
                <a:gd name="connsiteY2" fmla="*/ 281940 h 1371600"/>
                <a:gd name="connsiteX3" fmla="*/ 150706 w 620052"/>
                <a:gd name="connsiteY3" fmla="*/ 365760 h 1371600"/>
                <a:gd name="connsiteX4" fmla="*/ 249766 w 620052"/>
                <a:gd name="connsiteY4" fmla="*/ 487680 h 1371600"/>
                <a:gd name="connsiteX5" fmla="*/ 249766 w 620052"/>
                <a:gd name="connsiteY5" fmla="*/ 579120 h 1371600"/>
                <a:gd name="connsiteX6" fmla="*/ 310726 w 620052"/>
                <a:gd name="connsiteY6" fmla="*/ 731520 h 1371600"/>
                <a:gd name="connsiteX7" fmla="*/ 394546 w 620052"/>
                <a:gd name="connsiteY7" fmla="*/ 929640 h 1371600"/>
                <a:gd name="connsiteX8" fmla="*/ 478366 w 620052"/>
                <a:gd name="connsiteY8" fmla="*/ 1021080 h 1371600"/>
                <a:gd name="connsiteX9" fmla="*/ 546946 w 620052"/>
                <a:gd name="connsiteY9" fmla="*/ 1143000 h 1371600"/>
                <a:gd name="connsiteX10" fmla="*/ 615526 w 620052"/>
                <a:gd name="connsiteY10" fmla="*/ 1264920 h 1371600"/>
                <a:gd name="connsiteX11" fmla="*/ 607906 w 620052"/>
                <a:gd name="connsiteY11"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0052" h="1371600">
                  <a:moveTo>
                    <a:pt x="13546" y="0"/>
                  </a:moveTo>
                  <a:cubicBezTo>
                    <a:pt x="3386" y="64135"/>
                    <a:pt x="-6774" y="128270"/>
                    <a:pt x="5926" y="175260"/>
                  </a:cubicBezTo>
                  <a:cubicBezTo>
                    <a:pt x="18626" y="222250"/>
                    <a:pt x="65616" y="250190"/>
                    <a:pt x="89746" y="281940"/>
                  </a:cubicBezTo>
                  <a:cubicBezTo>
                    <a:pt x="113876" y="313690"/>
                    <a:pt x="124036" y="331470"/>
                    <a:pt x="150706" y="365760"/>
                  </a:cubicBezTo>
                  <a:cubicBezTo>
                    <a:pt x="177376" y="400050"/>
                    <a:pt x="233256" y="452120"/>
                    <a:pt x="249766" y="487680"/>
                  </a:cubicBezTo>
                  <a:cubicBezTo>
                    <a:pt x="266276" y="523240"/>
                    <a:pt x="239606" y="538480"/>
                    <a:pt x="249766" y="579120"/>
                  </a:cubicBezTo>
                  <a:cubicBezTo>
                    <a:pt x="259926" y="619760"/>
                    <a:pt x="286596" y="673100"/>
                    <a:pt x="310726" y="731520"/>
                  </a:cubicBezTo>
                  <a:cubicBezTo>
                    <a:pt x="334856" y="789940"/>
                    <a:pt x="366606" y="881380"/>
                    <a:pt x="394546" y="929640"/>
                  </a:cubicBezTo>
                  <a:cubicBezTo>
                    <a:pt x="422486" y="977900"/>
                    <a:pt x="452966" y="985520"/>
                    <a:pt x="478366" y="1021080"/>
                  </a:cubicBezTo>
                  <a:cubicBezTo>
                    <a:pt x="503766" y="1056640"/>
                    <a:pt x="546946" y="1143000"/>
                    <a:pt x="546946" y="1143000"/>
                  </a:cubicBezTo>
                  <a:cubicBezTo>
                    <a:pt x="569806" y="1183640"/>
                    <a:pt x="605366" y="1226820"/>
                    <a:pt x="615526" y="1264920"/>
                  </a:cubicBezTo>
                  <a:cubicBezTo>
                    <a:pt x="625686" y="1303020"/>
                    <a:pt x="616796" y="1337310"/>
                    <a:pt x="607906" y="137160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7459980" y="3634740"/>
              <a:ext cx="2537460" cy="941224"/>
            </a:xfrm>
            <a:custGeom>
              <a:avLst/>
              <a:gdLst>
                <a:gd name="connsiteX0" fmla="*/ 0 w 2537460"/>
                <a:gd name="connsiteY0" fmla="*/ 0 h 941224"/>
                <a:gd name="connsiteX1" fmla="*/ 91440 w 2537460"/>
                <a:gd name="connsiteY1" fmla="*/ 144780 h 941224"/>
                <a:gd name="connsiteX2" fmla="*/ 160020 w 2537460"/>
                <a:gd name="connsiteY2" fmla="*/ 243840 h 941224"/>
                <a:gd name="connsiteX3" fmla="*/ 152400 w 2537460"/>
                <a:gd name="connsiteY3" fmla="*/ 358140 h 941224"/>
                <a:gd name="connsiteX4" fmla="*/ 281940 w 2537460"/>
                <a:gd name="connsiteY4" fmla="*/ 510540 h 941224"/>
                <a:gd name="connsiteX5" fmla="*/ 358140 w 2537460"/>
                <a:gd name="connsiteY5" fmla="*/ 632460 h 941224"/>
                <a:gd name="connsiteX6" fmla="*/ 457200 w 2537460"/>
                <a:gd name="connsiteY6" fmla="*/ 739140 h 941224"/>
                <a:gd name="connsiteX7" fmla="*/ 571500 w 2537460"/>
                <a:gd name="connsiteY7" fmla="*/ 769620 h 941224"/>
                <a:gd name="connsiteX8" fmla="*/ 739140 w 2537460"/>
                <a:gd name="connsiteY8" fmla="*/ 883920 h 941224"/>
                <a:gd name="connsiteX9" fmla="*/ 998220 w 2537460"/>
                <a:gd name="connsiteY9" fmla="*/ 937260 h 941224"/>
                <a:gd name="connsiteX10" fmla="*/ 1249680 w 2537460"/>
                <a:gd name="connsiteY10" fmla="*/ 929640 h 941224"/>
                <a:gd name="connsiteX11" fmla="*/ 1341120 w 2537460"/>
                <a:gd name="connsiteY11" fmla="*/ 868680 h 941224"/>
                <a:gd name="connsiteX12" fmla="*/ 1432560 w 2537460"/>
                <a:gd name="connsiteY12" fmla="*/ 868680 h 941224"/>
                <a:gd name="connsiteX13" fmla="*/ 1539240 w 2537460"/>
                <a:gd name="connsiteY13" fmla="*/ 914400 h 941224"/>
                <a:gd name="connsiteX14" fmla="*/ 1691640 w 2537460"/>
                <a:gd name="connsiteY14" fmla="*/ 929640 h 941224"/>
                <a:gd name="connsiteX15" fmla="*/ 1950720 w 2537460"/>
                <a:gd name="connsiteY15" fmla="*/ 891540 h 941224"/>
                <a:gd name="connsiteX16" fmla="*/ 2133600 w 2537460"/>
                <a:gd name="connsiteY16" fmla="*/ 800100 h 941224"/>
                <a:gd name="connsiteX17" fmla="*/ 2354580 w 2537460"/>
                <a:gd name="connsiteY17" fmla="*/ 792480 h 941224"/>
                <a:gd name="connsiteX18" fmla="*/ 2537460 w 2537460"/>
                <a:gd name="connsiteY18" fmla="*/ 815340 h 94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37460" h="941224">
                  <a:moveTo>
                    <a:pt x="0" y="0"/>
                  </a:moveTo>
                  <a:cubicBezTo>
                    <a:pt x="32385" y="52070"/>
                    <a:pt x="64770" y="104140"/>
                    <a:pt x="91440" y="144780"/>
                  </a:cubicBezTo>
                  <a:cubicBezTo>
                    <a:pt x="118110" y="185420"/>
                    <a:pt x="149860" y="208280"/>
                    <a:pt x="160020" y="243840"/>
                  </a:cubicBezTo>
                  <a:cubicBezTo>
                    <a:pt x="170180" y="279400"/>
                    <a:pt x="132080" y="313690"/>
                    <a:pt x="152400" y="358140"/>
                  </a:cubicBezTo>
                  <a:cubicBezTo>
                    <a:pt x="172720" y="402590"/>
                    <a:pt x="247650" y="464820"/>
                    <a:pt x="281940" y="510540"/>
                  </a:cubicBezTo>
                  <a:cubicBezTo>
                    <a:pt x="316230" y="556260"/>
                    <a:pt x="328930" y="594360"/>
                    <a:pt x="358140" y="632460"/>
                  </a:cubicBezTo>
                  <a:cubicBezTo>
                    <a:pt x="387350" y="670560"/>
                    <a:pt x="421640" y="716280"/>
                    <a:pt x="457200" y="739140"/>
                  </a:cubicBezTo>
                  <a:cubicBezTo>
                    <a:pt x="492760" y="762000"/>
                    <a:pt x="524510" y="745490"/>
                    <a:pt x="571500" y="769620"/>
                  </a:cubicBezTo>
                  <a:cubicBezTo>
                    <a:pt x="618490" y="793750"/>
                    <a:pt x="668020" y="855980"/>
                    <a:pt x="739140" y="883920"/>
                  </a:cubicBezTo>
                  <a:cubicBezTo>
                    <a:pt x="810260" y="911860"/>
                    <a:pt x="913130" y="929640"/>
                    <a:pt x="998220" y="937260"/>
                  </a:cubicBezTo>
                  <a:cubicBezTo>
                    <a:pt x="1083310" y="944880"/>
                    <a:pt x="1192530" y="941070"/>
                    <a:pt x="1249680" y="929640"/>
                  </a:cubicBezTo>
                  <a:cubicBezTo>
                    <a:pt x="1306830" y="918210"/>
                    <a:pt x="1310640" y="878840"/>
                    <a:pt x="1341120" y="868680"/>
                  </a:cubicBezTo>
                  <a:cubicBezTo>
                    <a:pt x="1371600" y="858520"/>
                    <a:pt x="1399540" y="861060"/>
                    <a:pt x="1432560" y="868680"/>
                  </a:cubicBezTo>
                  <a:cubicBezTo>
                    <a:pt x="1465580" y="876300"/>
                    <a:pt x="1496060" y="904240"/>
                    <a:pt x="1539240" y="914400"/>
                  </a:cubicBezTo>
                  <a:cubicBezTo>
                    <a:pt x="1582420" y="924560"/>
                    <a:pt x="1623060" y="933450"/>
                    <a:pt x="1691640" y="929640"/>
                  </a:cubicBezTo>
                  <a:cubicBezTo>
                    <a:pt x="1760220" y="925830"/>
                    <a:pt x="1877060" y="913130"/>
                    <a:pt x="1950720" y="891540"/>
                  </a:cubicBezTo>
                  <a:cubicBezTo>
                    <a:pt x="2024380" y="869950"/>
                    <a:pt x="2066290" y="816610"/>
                    <a:pt x="2133600" y="800100"/>
                  </a:cubicBezTo>
                  <a:cubicBezTo>
                    <a:pt x="2200910" y="783590"/>
                    <a:pt x="2287270" y="789940"/>
                    <a:pt x="2354580" y="792480"/>
                  </a:cubicBezTo>
                  <a:cubicBezTo>
                    <a:pt x="2421890" y="795020"/>
                    <a:pt x="2479675" y="805180"/>
                    <a:pt x="2537460" y="81534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8564880" y="4602480"/>
              <a:ext cx="1379220" cy="717720"/>
            </a:xfrm>
            <a:custGeom>
              <a:avLst/>
              <a:gdLst>
                <a:gd name="connsiteX0" fmla="*/ 0 w 1379220"/>
                <a:gd name="connsiteY0" fmla="*/ 0 h 717720"/>
                <a:gd name="connsiteX1" fmla="*/ 68580 w 1379220"/>
                <a:gd name="connsiteY1" fmla="*/ 83820 h 717720"/>
                <a:gd name="connsiteX2" fmla="*/ 152400 w 1379220"/>
                <a:gd name="connsiteY2" fmla="*/ 205740 h 717720"/>
                <a:gd name="connsiteX3" fmla="*/ 228600 w 1379220"/>
                <a:gd name="connsiteY3" fmla="*/ 304800 h 717720"/>
                <a:gd name="connsiteX4" fmla="*/ 335280 w 1379220"/>
                <a:gd name="connsiteY4" fmla="*/ 419100 h 717720"/>
                <a:gd name="connsiteX5" fmla="*/ 502920 w 1379220"/>
                <a:gd name="connsiteY5" fmla="*/ 548640 h 717720"/>
                <a:gd name="connsiteX6" fmla="*/ 586740 w 1379220"/>
                <a:gd name="connsiteY6" fmla="*/ 548640 h 717720"/>
                <a:gd name="connsiteX7" fmla="*/ 723900 w 1379220"/>
                <a:gd name="connsiteY7" fmla="*/ 533400 h 717720"/>
                <a:gd name="connsiteX8" fmla="*/ 876300 w 1379220"/>
                <a:gd name="connsiteY8" fmla="*/ 601980 h 717720"/>
                <a:gd name="connsiteX9" fmla="*/ 982980 w 1379220"/>
                <a:gd name="connsiteY9" fmla="*/ 647700 h 717720"/>
                <a:gd name="connsiteX10" fmla="*/ 1143000 w 1379220"/>
                <a:gd name="connsiteY10" fmla="*/ 647700 h 717720"/>
                <a:gd name="connsiteX11" fmla="*/ 1287780 w 1379220"/>
                <a:gd name="connsiteY11" fmla="*/ 708660 h 717720"/>
                <a:gd name="connsiteX12" fmla="*/ 1379220 w 1379220"/>
                <a:gd name="connsiteY12" fmla="*/ 716280 h 71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9220" h="717720">
                  <a:moveTo>
                    <a:pt x="0" y="0"/>
                  </a:moveTo>
                  <a:cubicBezTo>
                    <a:pt x="21590" y="24765"/>
                    <a:pt x="43180" y="49530"/>
                    <a:pt x="68580" y="83820"/>
                  </a:cubicBezTo>
                  <a:cubicBezTo>
                    <a:pt x="93980" y="118110"/>
                    <a:pt x="125730" y="168910"/>
                    <a:pt x="152400" y="205740"/>
                  </a:cubicBezTo>
                  <a:cubicBezTo>
                    <a:pt x="179070" y="242570"/>
                    <a:pt x="198120" y="269240"/>
                    <a:pt x="228600" y="304800"/>
                  </a:cubicBezTo>
                  <a:cubicBezTo>
                    <a:pt x="259080" y="340360"/>
                    <a:pt x="289560" y="378460"/>
                    <a:pt x="335280" y="419100"/>
                  </a:cubicBezTo>
                  <a:cubicBezTo>
                    <a:pt x="381000" y="459740"/>
                    <a:pt x="461010" y="527050"/>
                    <a:pt x="502920" y="548640"/>
                  </a:cubicBezTo>
                  <a:cubicBezTo>
                    <a:pt x="544830" y="570230"/>
                    <a:pt x="549910" y="551180"/>
                    <a:pt x="586740" y="548640"/>
                  </a:cubicBezTo>
                  <a:cubicBezTo>
                    <a:pt x="623570" y="546100"/>
                    <a:pt x="675640" y="524510"/>
                    <a:pt x="723900" y="533400"/>
                  </a:cubicBezTo>
                  <a:cubicBezTo>
                    <a:pt x="772160" y="542290"/>
                    <a:pt x="833120" y="582930"/>
                    <a:pt x="876300" y="601980"/>
                  </a:cubicBezTo>
                  <a:cubicBezTo>
                    <a:pt x="919480" y="621030"/>
                    <a:pt x="938530" y="640080"/>
                    <a:pt x="982980" y="647700"/>
                  </a:cubicBezTo>
                  <a:cubicBezTo>
                    <a:pt x="1027430" y="655320"/>
                    <a:pt x="1092200" y="637540"/>
                    <a:pt x="1143000" y="647700"/>
                  </a:cubicBezTo>
                  <a:cubicBezTo>
                    <a:pt x="1193800" y="657860"/>
                    <a:pt x="1248410" y="697230"/>
                    <a:pt x="1287780" y="708660"/>
                  </a:cubicBezTo>
                  <a:cubicBezTo>
                    <a:pt x="1327150" y="720090"/>
                    <a:pt x="1353185" y="718185"/>
                    <a:pt x="1379220" y="71628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8519160" y="4587240"/>
              <a:ext cx="1043940" cy="1127760"/>
            </a:xfrm>
            <a:custGeom>
              <a:avLst/>
              <a:gdLst>
                <a:gd name="connsiteX0" fmla="*/ 0 w 1043940"/>
                <a:gd name="connsiteY0" fmla="*/ 0 h 1127760"/>
                <a:gd name="connsiteX1" fmla="*/ 30480 w 1043940"/>
                <a:gd name="connsiteY1" fmla="*/ 137160 h 1127760"/>
                <a:gd name="connsiteX2" fmla="*/ 76200 w 1043940"/>
                <a:gd name="connsiteY2" fmla="*/ 198120 h 1127760"/>
                <a:gd name="connsiteX3" fmla="*/ 99060 w 1043940"/>
                <a:gd name="connsiteY3" fmla="*/ 289560 h 1127760"/>
                <a:gd name="connsiteX4" fmla="*/ 121920 w 1043940"/>
                <a:gd name="connsiteY4" fmla="*/ 365760 h 1127760"/>
                <a:gd name="connsiteX5" fmla="*/ 182880 w 1043940"/>
                <a:gd name="connsiteY5" fmla="*/ 457200 h 1127760"/>
                <a:gd name="connsiteX6" fmla="*/ 251460 w 1043940"/>
                <a:gd name="connsiteY6" fmla="*/ 594360 h 1127760"/>
                <a:gd name="connsiteX7" fmla="*/ 373380 w 1043940"/>
                <a:gd name="connsiteY7" fmla="*/ 701040 h 1127760"/>
                <a:gd name="connsiteX8" fmla="*/ 548640 w 1043940"/>
                <a:gd name="connsiteY8" fmla="*/ 784860 h 1127760"/>
                <a:gd name="connsiteX9" fmla="*/ 701040 w 1043940"/>
                <a:gd name="connsiteY9" fmla="*/ 914400 h 1127760"/>
                <a:gd name="connsiteX10" fmla="*/ 815340 w 1043940"/>
                <a:gd name="connsiteY10" fmla="*/ 998220 h 1127760"/>
                <a:gd name="connsiteX11" fmla="*/ 868680 w 1043940"/>
                <a:gd name="connsiteY11" fmla="*/ 1036320 h 1127760"/>
                <a:gd name="connsiteX12" fmla="*/ 1043940 w 1043940"/>
                <a:gd name="connsiteY12" fmla="*/ 112776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3940" h="1127760">
                  <a:moveTo>
                    <a:pt x="0" y="0"/>
                  </a:moveTo>
                  <a:cubicBezTo>
                    <a:pt x="8890" y="52070"/>
                    <a:pt x="17780" y="104140"/>
                    <a:pt x="30480" y="137160"/>
                  </a:cubicBezTo>
                  <a:cubicBezTo>
                    <a:pt x="43180" y="170180"/>
                    <a:pt x="64770" y="172720"/>
                    <a:pt x="76200" y="198120"/>
                  </a:cubicBezTo>
                  <a:cubicBezTo>
                    <a:pt x="87630" y="223520"/>
                    <a:pt x="91440" y="261620"/>
                    <a:pt x="99060" y="289560"/>
                  </a:cubicBezTo>
                  <a:cubicBezTo>
                    <a:pt x="106680" y="317500"/>
                    <a:pt x="107950" y="337820"/>
                    <a:pt x="121920" y="365760"/>
                  </a:cubicBezTo>
                  <a:cubicBezTo>
                    <a:pt x="135890" y="393700"/>
                    <a:pt x="161290" y="419100"/>
                    <a:pt x="182880" y="457200"/>
                  </a:cubicBezTo>
                  <a:cubicBezTo>
                    <a:pt x="204470" y="495300"/>
                    <a:pt x="219710" y="553720"/>
                    <a:pt x="251460" y="594360"/>
                  </a:cubicBezTo>
                  <a:cubicBezTo>
                    <a:pt x="283210" y="635000"/>
                    <a:pt x="323850" y="669290"/>
                    <a:pt x="373380" y="701040"/>
                  </a:cubicBezTo>
                  <a:cubicBezTo>
                    <a:pt x="422910" y="732790"/>
                    <a:pt x="494030" y="749300"/>
                    <a:pt x="548640" y="784860"/>
                  </a:cubicBezTo>
                  <a:cubicBezTo>
                    <a:pt x="603250" y="820420"/>
                    <a:pt x="656590" y="878840"/>
                    <a:pt x="701040" y="914400"/>
                  </a:cubicBezTo>
                  <a:cubicBezTo>
                    <a:pt x="745490" y="949960"/>
                    <a:pt x="787400" y="977900"/>
                    <a:pt x="815340" y="998220"/>
                  </a:cubicBezTo>
                  <a:cubicBezTo>
                    <a:pt x="843280" y="1018540"/>
                    <a:pt x="830580" y="1014730"/>
                    <a:pt x="868680" y="1036320"/>
                  </a:cubicBezTo>
                  <a:cubicBezTo>
                    <a:pt x="906780" y="1057910"/>
                    <a:pt x="975360" y="1092835"/>
                    <a:pt x="1043940" y="112776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a:grpSpLocks noChangeAspect="1"/>
          </p:cNvGrpSpPr>
          <p:nvPr/>
        </p:nvGrpSpPr>
        <p:grpSpPr>
          <a:xfrm>
            <a:off x="7498080" y="3559605"/>
            <a:ext cx="199923" cy="184560"/>
            <a:chOff x="4883499" y="1738365"/>
            <a:chExt cx="816359" cy="753626"/>
          </a:xfrm>
        </p:grpSpPr>
        <p:sp>
          <p:nvSpPr>
            <p:cNvPr id="3" name="Oval 2"/>
            <p:cNvSpPr/>
            <p:nvPr/>
          </p:nvSpPr>
          <p:spPr>
            <a:xfrm>
              <a:off x="4883499" y="1738365"/>
              <a:ext cx="816359" cy="75362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295900" y="2121694"/>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rot="10800000">
              <a:off x="4891628" y="1750847"/>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Freeform 24"/>
          <p:cNvSpPr/>
          <p:nvPr/>
        </p:nvSpPr>
        <p:spPr>
          <a:xfrm>
            <a:off x="7643813" y="2633663"/>
            <a:ext cx="347662" cy="923925"/>
          </a:xfrm>
          <a:custGeom>
            <a:avLst/>
            <a:gdLst>
              <a:gd name="connsiteX0" fmla="*/ 0 w 347662"/>
              <a:gd name="connsiteY0" fmla="*/ 923925 h 923925"/>
              <a:gd name="connsiteX1" fmla="*/ 85725 w 347662"/>
              <a:gd name="connsiteY1" fmla="*/ 838200 h 923925"/>
              <a:gd name="connsiteX2" fmla="*/ 128587 w 347662"/>
              <a:gd name="connsiteY2" fmla="*/ 804862 h 923925"/>
              <a:gd name="connsiteX3" fmla="*/ 190500 w 347662"/>
              <a:gd name="connsiteY3" fmla="*/ 762000 h 923925"/>
              <a:gd name="connsiteX4" fmla="*/ 219075 w 347662"/>
              <a:gd name="connsiteY4" fmla="*/ 733425 h 923925"/>
              <a:gd name="connsiteX5" fmla="*/ 266700 w 347662"/>
              <a:gd name="connsiteY5" fmla="*/ 642937 h 923925"/>
              <a:gd name="connsiteX6" fmla="*/ 295275 w 347662"/>
              <a:gd name="connsiteY6" fmla="*/ 547687 h 923925"/>
              <a:gd name="connsiteX7" fmla="*/ 319087 w 347662"/>
              <a:gd name="connsiteY7" fmla="*/ 438150 h 923925"/>
              <a:gd name="connsiteX8" fmla="*/ 328612 w 347662"/>
              <a:gd name="connsiteY8" fmla="*/ 357187 h 923925"/>
              <a:gd name="connsiteX9" fmla="*/ 328612 w 347662"/>
              <a:gd name="connsiteY9" fmla="*/ 280987 h 923925"/>
              <a:gd name="connsiteX10" fmla="*/ 323850 w 347662"/>
              <a:gd name="connsiteY10" fmla="*/ 209550 h 923925"/>
              <a:gd name="connsiteX11" fmla="*/ 333375 w 347662"/>
              <a:gd name="connsiteY11" fmla="*/ 133350 h 923925"/>
              <a:gd name="connsiteX12" fmla="*/ 338137 w 347662"/>
              <a:gd name="connsiteY12" fmla="*/ 80962 h 923925"/>
              <a:gd name="connsiteX13" fmla="*/ 347662 w 347662"/>
              <a:gd name="connsiteY13"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7662" h="923925">
                <a:moveTo>
                  <a:pt x="0" y="923925"/>
                </a:moveTo>
                <a:cubicBezTo>
                  <a:pt x="32147" y="890984"/>
                  <a:pt x="64294" y="858044"/>
                  <a:pt x="85725" y="838200"/>
                </a:cubicBezTo>
                <a:cubicBezTo>
                  <a:pt x="107156" y="818356"/>
                  <a:pt x="111125" y="817562"/>
                  <a:pt x="128587" y="804862"/>
                </a:cubicBezTo>
                <a:cubicBezTo>
                  <a:pt x="146050" y="792162"/>
                  <a:pt x="175419" y="773906"/>
                  <a:pt x="190500" y="762000"/>
                </a:cubicBezTo>
                <a:cubicBezTo>
                  <a:pt x="205581" y="750094"/>
                  <a:pt x="206375" y="753269"/>
                  <a:pt x="219075" y="733425"/>
                </a:cubicBezTo>
                <a:cubicBezTo>
                  <a:pt x="231775" y="713581"/>
                  <a:pt x="254000" y="673893"/>
                  <a:pt x="266700" y="642937"/>
                </a:cubicBezTo>
                <a:cubicBezTo>
                  <a:pt x="279400" y="611981"/>
                  <a:pt x="286544" y="581818"/>
                  <a:pt x="295275" y="547687"/>
                </a:cubicBezTo>
                <a:cubicBezTo>
                  <a:pt x="304006" y="513556"/>
                  <a:pt x="313531" y="469900"/>
                  <a:pt x="319087" y="438150"/>
                </a:cubicBezTo>
                <a:cubicBezTo>
                  <a:pt x="324643" y="406400"/>
                  <a:pt x="327025" y="383381"/>
                  <a:pt x="328612" y="357187"/>
                </a:cubicBezTo>
                <a:cubicBezTo>
                  <a:pt x="330200" y="330993"/>
                  <a:pt x="329406" y="305593"/>
                  <a:pt x="328612" y="280987"/>
                </a:cubicBezTo>
                <a:cubicBezTo>
                  <a:pt x="327818" y="256381"/>
                  <a:pt x="323056" y="234156"/>
                  <a:pt x="323850" y="209550"/>
                </a:cubicBezTo>
                <a:cubicBezTo>
                  <a:pt x="324644" y="184944"/>
                  <a:pt x="330994" y="154781"/>
                  <a:pt x="333375" y="133350"/>
                </a:cubicBezTo>
                <a:cubicBezTo>
                  <a:pt x="335756" y="111919"/>
                  <a:pt x="335756" y="103187"/>
                  <a:pt x="338137" y="80962"/>
                </a:cubicBezTo>
                <a:cubicBezTo>
                  <a:pt x="340518" y="58737"/>
                  <a:pt x="344090" y="29368"/>
                  <a:pt x="347662"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7610475" y="3743325"/>
            <a:ext cx="862013" cy="342900"/>
          </a:xfrm>
          <a:custGeom>
            <a:avLst/>
            <a:gdLst>
              <a:gd name="connsiteX0" fmla="*/ 0 w 862013"/>
              <a:gd name="connsiteY0" fmla="*/ 0 h 342900"/>
              <a:gd name="connsiteX1" fmla="*/ 61913 w 862013"/>
              <a:gd name="connsiteY1" fmla="*/ 61913 h 342900"/>
              <a:gd name="connsiteX2" fmla="*/ 152400 w 862013"/>
              <a:gd name="connsiteY2" fmla="*/ 100013 h 342900"/>
              <a:gd name="connsiteX3" fmla="*/ 247650 w 862013"/>
              <a:gd name="connsiteY3" fmla="*/ 157163 h 342900"/>
              <a:gd name="connsiteX4" fmla="*/ 381000 w 862013"/>
              <a:gd name="connsiteY4" fmla="*/ 204788 h 342900"/>
              <a:gd name="connsiteX5" fmla="*/ 490538 w 862013"/>
              <a:gd name="connsiteY5" fmla="*/ 266700 h 342900"/>
              <a:gd name="connsiteX6" fmla="*/ 600075 w 862013"/>
              <a:gd name="connsiteY6" fmla="*/ 290513 h 342900"/>
              <a:gd name="connsiteX7" fmla="*/ 666750 w 862013"/>
              <a:gd name="connsiteY7" fmla="*/ 309563 h 342900"/>
              <a:gd name="connsiteX8" fmla="*/ 776288 w 862013"/>
              <a:gd name="connsiteY8" fmla="*/ 328613 h 342900"/>
              <a:gd name="connsiteX9" fmla="*/ 862013 w 862013"/>
              <a:gd name="connsiteY9" fmla="*/ 342900 h 342900"/>
              <a:gd name="connsiteX10" fmla="*/ 862013 w 862013"/>
              <a:gd name="connsiteY10" fmla="*/ 34290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2013" h="342900">
                <a:moveTo>
                  <a:pt x="0" y="0"/>
                </a:moveTo>
                <a:cubicBezTo>
                  <a:pt x="18256" y="22622"/>
                  <a:pt x="36513" y="45244"/>
                  <a:pt x="61913" y="61913"/>
                </a:cubicBezTo>
                <a:cubicBezTo>
                  <a:pt x="87313" y="78582"/>
                  <a:pt x="121444" y="84138"/>
                  <a:pt x="152400" y="100013"/>
                </a:cubicBezTo>
                <a:cubicBezTo>
                  <a:pt x="183356" y="115888"/>
                  <a:pt x="209550" y="139701"/>
                  <a:pt x="247650" y="157163"/>
                </a:cubicBezTo>
                <a:cubicBezTo>
                  <a:pt x="285750" y="174625"/>
                  <a:pt x="340519" y="186532"/>
                  <a:pt x="381000" y="204788"/>
                </a:cubicBezTo>
                <a:cubicBezTo>
                  <a:pt x="421481" y="223044"/>
                  <a:pt x="454026" y="252413"/>
                  <a:pt x="490538" y="266700"/>
                </a:cubicBezTo>
                <a:cubicBezTo>
                  <a:pt x="527050" y="280987"/>
                  <a:pt x="570706" y="283369"/>
                  <a:pt x="600075" y="290513"/>
                </a:cubicBezTo>
                <a:cubicBezTo>
                  <a:pt x="629444" y="297657"/>
                  <a:pt x="637381" y="303213"/>
                  <a:pt x="666750" y="309563"/>
                </a:cubicBezTo>
                <a:cubicBezTo>
                  <a:pt x="696119" y="315913"/>
                  <a:pt x="776288" y="328613"/>
                  <a:pt x="776288" y="328613"/>
                </a:cubicBezTo>
                <a:lnTo>
                  <a:pt x="862013" y="342900"/>
                </a:lnTo>
                <a:lnTo>
                  <a:pt x="862013" y="34290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8458200" y="3971330"/>
            <a:ext cx="2362200" cy="419695"/>
          </a:xfrm>
          <a:custGeom>
            <a:avLst/>
            <a:gdLst>
              <a:gd name="connsiteX0" fmla="*/ 0 w 2362200"/>
              <a:gd name="connsiteY0" fmla="*/ 105370 h 419695"/>
              <a:gd name="connsiteX1" fmla="*/ 85725 w 2362200"/>
              <a:gd name="connsiteY1" fmla="*/ 57745 h 419695"/>
              <a:gd name="connsiteX2" fmla="*/ 161925 w 2362200"/>
              <a:gd name="connsiteY2" fmla="*/ 43458 h 419695"/>
              <a:gd name="connsiteX3" fmla="*/ 242888 w 2362200"/>
              <a:gd name="connsiteY3" fmla="*/ 33933 h 419695"/>
              <a:gd name="connsiteX4" fmla="*/ 295275 w 2362200"/>
              <a:gd name="connsiteY4" fmla="*/ 29170 h 419695"/>
              <a:gd name="connsiteX5" fmla="*/ 357188 w 2362200"/>
              <a:gd name="connsiteY5" fmla="*/ 29170 h 419695"/>
              <a:gd name="connsiteX6" fmla="*/ 419100 w 2362200"/>
              <a:gd name="connsiteY6" fmla="*/ 29170 h 419695"/>
              <a:gd name="connsiteX7" fmla="*/ 452438 w 2362200"/>
              <a:gd name="connsiteY7" fmla="*/ 29170 h 419695"/>
              <a:gd name="connsiteX8" fmla="*/ 552450 w 2362200"/>
              <a:gd name="connsiteY8" fmla="*/ 10120 h 419695"/>
              <a:gd name="connsiteX9" fmla="*/ 604838 w 2362200"/>
              <a:gd name="connsiteY9" fmla="*/ 5358 h 419695"/>
              <a:gd name="connsiteX10" fmla="*/ 690563 w 2362200"/>
              <a:gd name="connsiteY10" fmla="*/ 595 h 419695"/>
              <a:gd name="connsiteX11" fmla="*/ 742950 w 2362200"/>
              <a:gd name="connsiteY11" fmla="*/ 595 h 419695"/>
              <a:gd name="connsiteX12" fmla="*/ 790575 w 2362200"/>
              <a:gd name="connsiteY12" fmla="*/ 5358 h 419695"/>
              <a:gd name="connsiteX13" fmla="*/ 866775 w 2362200"/>
              <a:gd name="connsiteY13" fmla="*/ 24408 h 419695"/>
              <a:gd name="connsiteX14" fmla="*/ 962025 w 2362200"/>
              <a:gd name="connsiteY14" fmla="*/ 57745 h 419695"/>
              <a:gd name="connsiteX15" fmla="*/ 1066800 w 2362200"/>
              <a:gd name="connsiteY15" fmla="*/ 95845 h 419695"/>
              <a:gd name="connsiteX16" fmla="*/ 1143000 w 2362200"/>
              <a:gd name="connsiteY16" fmla="*/ 119658 h 419695"/>
              <a:gd name="connsiteX17" fmla="*/ 1281113 w 2362200"/>
              <a:gd name="connsiteY17" fmla="*/ 167283 h 419695"/>
              <a:gd name="connsiteX18" fmla="*/ 1343025 w 2362200"/>
              <a:gd name="connsiteY18" fmla="*/ 181570 h 419695"/>
              <a:gd name="connsiteX19" fmla="*/ 1433513 w 2362200"/>
              <a:gd name="connsiteY19" fmla="*/ 195858 h 419695"/>
              <a:gd name="connsiteX20" fmla="*/ 1533525 w 2362200"/>
              <a:gd name="connsiteY20" fmla="*/ 219670 h 419695"/>
              <a:gd name="connsiteX21" fmla="*/ 1576388 w 2362200"/>
              <a:gd name="connsiteY21" fmla="*/ 243483 h 419695"/>
              <a:gd name="connsiteX22" fmla="*/ 1681163 w 2362200"/>
              <a:gd name="connsiteY22" fmla="*/ 281583 h 419695"/>
              <a:gd name="connsiteX23" fmla="*/ 1776413 w 2362200"/>
              <a:gd name="connsiteY23" fmla="*/ 295870 h 419695"/>
              <a:gd name="connsiteX24" fmla="*/ 1857375 w 2362200"/>
              <a:gd name="connsiteY24" fmla="*/ 310158 h 419695"/>
              <a:gd name="connsiteX25" fmla="*/ 1966913 w 2362200"/>
              <a:gd name="connsiteY25" fmla="*/ 333970 h 419695"/>
              <a:gd name="connsiteX26" fmla="*/ 2100263 w 2362200"/>
              <a:gd name="connsiteY26" fmla="*/ 367308 h 419695"/>
              <a:gd name="connsiteX27" fmla="*/ 2181225 w 2362200"/>
              <a:gd name="connsiteY27" fmla="*/ 376833 h 419695"/>
              <a:gd name="connsiteX28" fmla="*/ 2295525 w 2362200"/>
              <a:gd name="connsiteY28" fmla="*/ 400645 h 419695"/>
              <a:gd name="connsiteX29" fmla="*/ 2362200 w 2362200"/>
              <a:gd name="connsiteY29" fmla="*/ 419695 h 41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62200" h="419695">
                <a:moveTo>
                  <a:pt x="0" y="105370"/>
                </a:moveTo>
                <a:cubicBezTo>
                  <a:pt x="29368" y="86717"/>
                  <a:pt x="58737" y="68064"/>
                  <a:pt x="85725" y="57745"/>
                </a:cubicBezTo>
                <a:cubicBezTo>
                  <a:pt x="112713" y="47426"/>
                  <a:pt x="135731" y="47427"/>
                  <a:pt x="161925" y="43458"/>
                </a:cubicBezTo>
                <a:cubicBezTo>
                  <a:pt x="188119" y="39489"/>
                  <a:pt x="220663" y="36314"/>
                  <a:pt x="242888" y="33933"/>
                </a:cubicBezTo>
                <a:cubicBezTo>
                  <a:pt x="265113" y="31552"/>
                  <a:pt x="276225" y="29964"/>
                  <a:pt x="295275" y="29170"/>
                </a:cubicBezTo>
                <a:cubicBezTo>
                  <a:pt x="314325" y="28376"/>
                  <a:pt x="357188" y="29170"/>
                  <a:pt x="357188" y="29170"/>
                </a:cubicBezTo>
                <a:lnTo>
                  <a:pt x="419100" y="29170"/>
                </a:lnTo>
                <a:cubicBezTo>
                  <a:pt x="434975" y="29170"/>
                  <a:pt x="430213" y="32345"/>
                  <a:pt x="452438" y="29170"/>
                </a:cubicBezTo>
                <a:cubicBezTo>
                  <a:pt x="474663" y="25995"/>
                  <a:pt x="527050" y="14089"/>
                  <a:pt x="552450" y="10120"/>
                </a:cubicBezTo>
                <a:cubicBezTo>
                  <a:pt x="577850" y="6151"/>
                  <a:pt x="581819" y="6945"/>
                  <a:pt x="604838" y="5358"/>
                </a:cubicBezTo>
                <a:cubicBezTo>
                  <a:pt x="627857" y="3771"/>
                  <a:pt x="667544" y="1389"/>
                  <a:pt x="690563" y="595"/>
                </a:cubicBezTo>
                <a:cubicBezTo>
                  <a:pt x="713582" y="-199"/>
                  <a:pt x="726281" y="-199"/>
                  <a:pt x="742950" y="595"/>
                </a:cubicBezTo>
                <a:cubicBezTo>
                  <a:pt x="759619" y="1389"/>
                  <a:pt x="769937" y="1389"/>
                  <a:pt x="790575" y="5358"/>
                </a:cubicBezTo>
                <a:cubicBezTo>
                  <a:pt x="811213" y="9327"/>
                  <a:pt x="838200" y="15677"/>
                  <a:pt x="866775" y="24408"/>
                </a:cubicBezTo>
                <a:cubicBezTo>
                  <a:pt x="895350" y="33139"/>
                  <a:pt x="962025" y="57745"/>
                  <a:pt x="962025" y="57745"/>
                </a:cubicBezTo>
                <a:lnTo>
                  <a:pt x="1066800" y="95845"/>
                </a:lnTo>
                <a:cubicBezTo>
                  <a:pt x="1096962" y="106164"/>
                  <a:pt x="1107281" y="107752"/>
                  <a:pt x="1143000" y="119658"/>
                </a:cubicBezTo>
                <a:cubicBezTo>
                  <a:pt x="1178719" y="131564"/>
                  <a:pt x="1247776" y="156964"/>
                  <a:pt x="1281113" y="167283"/>
                </a:cubicBezTo>
                <a:cubicBezTo>
                  <a:pt x="1314450" y="177602"/>
                  <a:pt x="1317625" y="176808"/>
                  <a:pt x="1343025" y="181570"/>
                </a:cubicBezTo>
                <a:cubicBezTo>
                  <a:pt x="1368425" y="186332"/>
                  <a:pt x="1401763" y="189508"/>
                  <a:pt x="1433513" y="195858"/>
                </a:cubicBezTo>
                <a:cubicBezTo>
                  <a:pt x="1465263" y="202208"/>
                  <a:pt x="1509713" y="211733"/>
                  <a:pt x="1533525" y="219670"/>
                </a:cubicBezTo>
                <a:cubicBezTo>
                  <a:pt x="1557338" y="227608"/>
                  <a:pt x="1551782" y="233164"/>
                  <a:pt x="1576388" y="243483"/>
                </a:cubicBezTo>
                <a:cubicBezTo>
                  <a:pt x="1600994" y="253802"/>
                  <a:pt x="1647826" y="272852"/>
                  <a:pt x="1681163" y="281583"/>
                </a:cubicBezTo>
                <a:cubicBezTo>
                  <a:pt x="1714500" y="290314"/>
                  <a:pt x="1747044" y="291108"/>
                  <a:pt x="1776413" y="295870"/>
                </a:cubicBezTo>
                <a:cubicBezTo>
                  <a:pt x="1805782" y="300632"/>
                  <a:pt x="1825625" y="303808"/>
                  <a:pt x="1857375" y="310158"/>
                </a:cubicBezTo>
                <a:cubicBezTo>
                  <a:pt x="1889125" y="316508"/>
                  <a:pt x="1926432" y="324445"/>
                  <a:pt x="1966913" y="333970"/>
                </a:cubicBezTo>
                <a:cubicBezTo>
                  <a:pt x="2007394" y="343495"/>
                  <a:pt x="2064544" y="360164"/>
                  <a:pt x="2100263" y="367308"/>
                </a:cubicBezTo>
                <a:cubicBezTo>
                  <a:pt x="2135982" y="374452"/>
                  <a:pt x="2148681" y="371277"/>
                  <a:pt x="2181225" y="376833"/>
                </a:cubicBezTo>
                <a:cubicBezTo>
                  <a:pt x="2213769" y="382389"/>
                  <a:pt x="2265363" y="393501"/>
                  <a:pt x="2295525" y="400645"/>
                </a:cubicBezTo>
                <a:cubicBezTo>
                  <a:pt x="2325687" y="407789"/>
                  <a:pt x="2343943" y="413742"/>
                  <a:pt x="2362200" y="419695"/>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7986713" y="2347913"/>
            <a:ext cx="2767012" cy="280987"/>
          </a:xfrm>
          <a:custGeom>
            <a:avLst/>
            <a:gdLst>
              <a:gd name="connsiteX0" fmla="*/ 0 w 2767012"/>
              <a:gd name="connsiteY0" fmla="*/ 280987 h 280987"/>
              <a:gd name="connsiteX1" fmla="*/ 95250 w 2767012"/>
              <a:gd name="connsiteY1" fmla="*/ 271462 h 280987"/>
              <a:gd name="connsiteX2" fmla="*/ 166687 w 2767012"/>
              <a:gd name="connsiteY2" fmla="*/ 271462 h 280987"/>
              <a:gd name="connsiteX3" fmla="*/ 238125 w 2767012"/>
              <a:gd name="connsiteY3" fmla="*/ 266700 h 280987"/>
              <a:gd name="connsiteX4" fmla="*/ 300037 w 2767012"/>
              <a:gd name="connsiteY4" fmla="*/ 247650 h 280987"/>
              <a:gd name="connsiteX5" fmla="*/ 385762 w 2767012"/>
              <a:gd name="connsiteY5" fmla="*/ 228600 h 280987"/>
              <a:gd name="connsiteX6" fmla="*/ 442912 w 2767012"/>
              <a:gd name="connsiteY6" fmla="*/ 214312 h 280987"/>
              <a:gd name="connsiteX7" fmla="*/ 523875 w 2767012"/>
              <a:gd name="connsiteY7" fmla="*/ 200025 h 280987"/>
              <a:gd name="connsiteX8" fmla="*/ 595312 w 2767012"/>
              <a:gd name="connsiteY8" fmla="*/ 176212 h 280987"/>
              <a:gd name="connsiteX9" fmla="*/ 633412 w 2767012"/>
              <a:gd name="connsiteY9" fmla="*/ 157162 h 280987"/>
              <a:gd name="connsiteX10" fmla="*/ 704850 w 2767012"/>
              <a:gd name="connsiteY10" fmla="*/ 152400 h 280987"/>
              <a:gd name="connsiteX11" fmla="*/ 785812 w 2767012"/>
              <a:gd name="connsiteY11" fmla="*/ 152400 h 280987"/>
              <a:gd name="connsiteX12" fmla="*/ 842962 w 2767012"/>
              <a:gd name="connsiteY12" fmla="*/ 152400 h 280987"/>
              <a:gd name="connsiteX13" fmla="*/ 933450 w 2767012"/>
              <a:gd name="connsiteY13" fmla="*/ 152400 h 280987"/>
              <a:gd name="connsiteX14" fmla="*/ 1028700 w 2767012"/>
              <a:gd name="connsiteY14" fmla="*/ 161925 h 280987"/>
              <a:gd name="connsiteX15" fmla="*/ 1123950 w 2767012"/>
              <a:gd name="connsiteY15" fmla="*/ 180975 h 280987"/>
              <a:gd name="connsiteX16" fmla="*/ 1295400 w 2767012"/>
              <a:gd name="connsiteY16" fmla="*/ 171450 h 280987"/>
              <a:gd name="connsiteX17" fmla="*/ 1400175 w 2767012"/>
              <a:gd name="connsiteY17" fmla="*/ 157162 h 280987"/>
              <a:gd name="connsiteX18" fmla="*/ 1500187 w 2767012"/>
              <a:gd name="connsiteY18" fmla="*/ 133350 h 280987"/>
              <a:gd name="connsiteX19" fmla="*/ 1552575 w 2767012"/>
              <a:gd name="connsiteY19" fmla="*/ 138112 h 280987"/>
              <a:gd name="connsiteX20" fmla="*/ 1600200 w 2767012"/>
              <a:gd name="connsiteY20" fmla="*/ 138112 h 280987"/>
              <a:gd name="connsiteX21" fmla="*/ 1638300 w 2767012"/>
              <a:gd name="connsiteY21" fmla="*/ 138112 h 280987"/>
              <a:gd name="connsiteX22" fmla="*/ 1719262 w 2767012"/>
              <a:gd name="connsiteY22" fmla="*/ 138112 h 280987"/>
              <a:gd name="connsiteX23" fmla="*/ 1804987 w 2767012"/>
              <a:gd name="connsiteY23" fmla="*/ 138112 h 280987"/>
              <a:gd name="connsiteX24" fmla="*/ 1862137 w 2767012"/>
              <a:gd name="connsiteY24" fmla="*/ 138112 h 280987"/>
              <a:gd name="connsiteX25" fmla="*/ 1924050 w 2767012"/>
              <a:gd name="connsiteY25" fmla="*/ 138112 h 280987"/>
              <a:gd name="connsiteX26" fmla="*/ 2024062 w 2767012"/>
              <a:gd name="connsiteY26" fmla="*/ 114300 h 280987"/>
              <a:gd name="connsiteX27" fmla="*/ 2162175 w 2767012"/>
              <a:gd name="connsiteY27" fmla="*/ 80962 h 280987"/>
              <a:gd name="connsiteX28" fmla="*/ 2286000 w 2767012"/>
              <a:gd name="connsiteY28" fmla="*/ 61912 h 280987"/>
              <a:gd name="connsiteX29" fmla="*/ 2366962 w 2767012"/>
              <a:gd name="connsiteY29" fmla="*/ 52387 h 280987"/>
              <a:gd name="connsiteX30" fmla="*/ 2462212 w 2767012"/>
              <a:gd name="connsiteY30" fmla="*/ 38100 h 280987"/>
              <a:gd name="connsiteX31" fmla="*/ 2586037 w 2767012"/>
              <a:gd name="connsiteY31" fmla="*/ 38100 h 280987"/>
              <a:gd name="connsiteX32" fmla="*/ 2671762 w 2767012"/>
              <a:gd name="connsiteY32" fmla="*/ 23812 h 280987"/>
              <a:gd name="connsiteX33" fmla="*/ 2767012 w 2767012"/>
              <a:gd name="connsiteY33" fmla="*/ 0 h 28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767012" h="280987">
                <a:moveTo>
                  <a:pt x="0" y="280987"/>
                </a:moveTo>
                <a:cubicBezTo>
                  <a:pt x="33734" y="277018"/>
                  <a:pt x="67469" y="273049"/>
                  <a:pt x="95250" y="271462"/>
                </a:cubicBezTo>
                <a:cubicBezTo>
                  <a:pt x="123031" y="269875"/>
                  <a:pt x="142875" y="272256"/>
                  <a:pt x="166687" y="271462"/>
                </a:cubicBezTo>
                <a:cubicBezTo>
                  <a:pt x="190499" y="270668"/>
                  <a:pt x="215900" y="270669"/>
                  <a:pt x="238125" y="266700"/>
                </a:cubicBezTo>
                <a:cubicBezTo>
                  <a:pt x="260350" y="262731"/>
                  <a:pt x="275431" y="254000"/>
                  <a:pt x="300037" y="247650"/>
                </a:cubicBezTo>
                <a:cubicBezTo>
                  <a:pt x="324643" y="241300"/>
                  <a:pt x="361950" y="234156"/>
                  <a:pt x="385762" y="228600"/>
                </a:cubicBezTo>
                <a:cubicBezTo>
                  <a:pt x="409574" y="223044"/>
                  <a:pt x="419893" y="219074"/>
                  <a:pt x="442912" y="214312"/>
                </a:cubicBezTo>
                <a:cubicBezTo>
                  <a:pt x="465931" y="209549"/>
                  <a:pt x="498475" y="206375"/>
                  <a:pt x="523875" y="200025"/>
                </a:cubicBezTo>
                <a:cubicBezTo>
                  <a:pt x="549275" y="193675"/>
                  <a:pt x="577056" y="183356"/>
                  <a:pt x="595312" y="176212"/>
                </a:cubicBezTo>
                <a:cubicBezTo>
                  <a:pt x="613568" y="169068"/>
                  <a:pt x="615156" y="161131"/>
                  <a:pt x="633412" y="157162"/>
                </a:cubicBezTo>
                <a:cubicBezTo>
                  <a:pt x="651668" y="153193"/>
                  <a:pt x="679450" y="153194"/>
                  <a:pt x="704850" y="152400"/>
                </a:cubicBezTo>
                <a:cubicBezTo>
                  <a:pt x="730250" y="151606"/>
                  <a:pt x="785812" y="152400"/>
                  <a:pt x="785812" y="152400"/>
                </a:cubicBezTo>
                <a:lnTo>
                  <a:pt x="842962" y="152400"/>
                </a:lnTo>
                <a:cubicBezTo>
                  <a:pt x="867568" y="152400"/>
                  <a:pt x="902494" y="150812"/>
                  <a:pt x="933450" y="152400"/>
                </a:cubicBezTo>
                <a:cubicBezTo>
                  <a:pt x="964406" y="153987"/>
                  <a:pt x="996950" y="157163"/>
                  <a:pt x="1028700" y="161925"/>
                </a:cubicBezTo>
                <a:cubicBezTo>
                  <a:pt x="1060450" y="166687"/>
                  <a:pt x="1079500" y="179387"/>
                  <a:pt x="1123950" y="180975"/>
                </a:cubicBezTo>
                <a:cubicBezTo>
                  <a:pt x="1168400" y="182562"/>
                  <a:pt x="1249363" y="175419"/>
                  <a:pt x="1295400" y="171450"/>
                </a:cubicBezTo>
                <a:cubicBezTo>
                  <a:pt x="1341438" y="167481"/>
                  <a:pt x="1366044" y="163512"/>
                  <a:pt x="1400175" y="157162"/>
                </a:cubicBezTo>
                <a:cubicBezTo>
                  <a:pt x="1434306" y="150812"/>
                  <a:pt x="1474787" y="136525"/>
                  <a:pt x="1500187" y="133350"/>
                </a:cubicBezTo>
                <a:cubicBezTo>
                  <a:pt x="1525587" y="130175"/>
                  <a:pt x="1535906" y="137318"/>
                  <a:pt x="1552575" y="138112"/>
                </a:cubicBezTo>
                <a:cubicBezTo>
                  <a:pt x="1569244" y="138906"/>
                  <a:pt x="1600200" y="138112"/>
                  <a:pt x="1600200" y="138112"/>
                </a:cubicBezTo>
                <a:lnTo>
                  <a:pt x="1638300" y="138112"/>
                </a:lnTo>
                <a:lnTo>
                  <a:pt x="1719262" y="138112"/>
                </a:lnTo>
                <a:lnTo>
                  <a:pt x="1804987" y="138112"/>
                </a:lnTo>
                <a:lnTo>
                  <a:pt x="1862137" y="138112"/>
                </a:lnTo>
                <a:cubicBezTo>
                  <a:pt x="1881981" y="138112"/>
                  <a:pt x="1897063" y="142081"/>
                  <a:pt x="1924050" y="138112"/>
                </a:cubicBezTo>
                <a:cubicBezTo>
                  <a:pt x="1951038" y="134143"/>
                  <a:pt x="2024062" y="114300"/>
                  <a:pt x="2024062" y="114300"/>
                </a:cubicBezTo>
                <a:cubicBezTo>
                  <a:pt x="2063750" y="104775"/>
                  <a:pt x="2118519" y="89693"/>
                  <a:pt x="2162175" y="80962"/>
                </a:cubicBezTo>
                <a:cubicBezTo>
                  <a:pt x="2205831" y="72231"/>
                  <a:pt x="2251869" y="66674"/>
                  <a:pt x="2286000" y="61912"/>
                </a:cubicBezTo>
                <a:cubicBezTo>
                  <a:pt x="2320131" y="57150"/>
                  <a:pt x="2337593" y="56356"/>
                  <a:pt x="2366962" y="52387"/>
                </a:cubicBezTo>
                <a:cubicBezTo>
                  <a:pt x="2396331" y="48418"/>
                  <a:pt x="2425700" y="40481"/>
                  <a:pt x="2462212" y="38100"/>
                </a:cubicBezTo>
                <a:cubicBezTo>
                  <a:pt x="2498725" y="35719"/>
                  <a:pt x="2551112" y="40481"/>
                  <a:pt x="2586037" y="38100"/>
                </a:cubicBezTo>
                <a:cubicBezTo>
                  <a:pt x="2620962" y="35719"/>
                  <a:pt x="2641600" y="30162"/>
                  <a:pt x="2671762" y="23812"/>
                </a:cubicBezTo>
                <a:cubicBezTo>
                  <a:pt x="2701924" y="17462"/>
                  <a:pt x="2734468" y="8731"/>
                  <a:pt x="2767012"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10744200" y="2343150"/>
            <a:ext cx="235535" cy="2043113"/>
          </a:xfrm>
          <a:custGeom>
            <a:avLst/>
            <a:gdLst>
              <a:gd name="connsiteX0" fmla="*/ 0 w 235535"/>
              <a:gd name="connsiteY0" fmla="*/ 0 h 2043113"/>
              <a:gd name="connsiteX1" fmla="*/ 38100 w 235535"/>
              <a:gd name="connsiteY1" fmla="*/ 52388 h 2043113"/>
              <a:gd name="connsiteX2" fmla="*/ 76200 w 235535"/>
              <a:gd name="connsiteY2" fmla="*/ 85725 h 2043113"/>
              <a:gd name="connsiteX3" fmla="*/ 123825 w 235535"/>
              <a:gd name="connsiteY3" fmla="*/ 109538 h 2043113"/>
              <a:gd name="connsiteX4" fmla="*/ 157163 w 235535"/>
              <a:gd name="connsiteY4" fmla="*/ 142875 h 2043113"/>
              <a:gd name="connsiteX5" fmla="*/ 180975 w 235535"/>
              <a:gd name="connsiteY5" fmla="*/ 209550 h 2043113"/>
              <a:gd name="connsiteX6" fmla="*/ 195263 w 235535"/>
              <a:gd name="connsiteY6" fmla="*/ 271463 h 2043113"/>
              <a:gd name="connsiteX7" fmla="*/ 195263 w 235535"/>
              <a:gd name="connsiteY7" fmla="*/ 314325 h 2043113"/>
              <a:gd name="connsiteX8" fmla="*/ 185738 w 235535"/>
              <a:gd name="connsiteY8" fmla="*/ 471488 h 2043113"/>
              <a:gd name="connsiteX9" fmla="*/ 185738 w 235535"/>
              <a:gd name="connsiteY9" fmla="*/ 500063 h 2043113"/>
              <a:gd name="connsiteX10" fmla="*/ 176213 w 235535"/>
              <a:gd name="connsiteY10" fmla="*/ 666750 h 2043113"/>
              <a:gd name="connsiteX11" fmla="*/ 190500 w 235535"/>
              <a:gd name="connsiteY11" fmla="*/ 723900 h 2043113"/>
              <a:gd name="connsiteX12" fmla="*/ 190500 w 235535"/>
              <a:gd name="connsiteY12" fmla="*/ 857250 h 2043113"/>
              <a:gd name="connsiteX13" fmla="*/ 190500 w 235535"/>
              <a:gd name="connsiteY13" fmla="*/ 895350 h 2043113"/>
              <a:gd name="connsiteX14" fmla="*/ 209550 w 235535"/>
              <a:gd name="connsiteY14" fmla="*/ 947738 h 2043113"/>
              <a:gd name="connsiteX15" fmla="*/ 228600 w 235535"/>
              <a:gd name="connsiteY15" fmla="*/ 1047750 h 2043113"/>
              <a:gd name="connsiteX16" fmla="*/ 223838 w 235535"/>
              <a:gd name="connsiteY16" fmla="*/ 1157288 h 2043113"/>
              <a:gd name="connsiteX17" fmla="*/ 223838 w 235535"/>
              <a:gd name="connsiteY17" fmla="*/ 1233488 h 2043113"/>
              <a:gd name="connsiteX18" fmla="*/ 233363 w 235535"/>
              <a:gd name="connsiteY18" fmla="*/ 1300163 h 2043113"/>
              <a:gd name="connsiteX19" fmla="*/ 233363 w 235535"/>
              <a:gd name="connsiteY19" fmla="*/ 1390650 h 2043113"/>
              <a:gd name="connsiteX20" fmla="*/ 209550 w 235535"/>
              <a:gd name="connsiteY20" fmla="*/ 1533525 h 2043113"/>
              <a:gd name="connsiteX21" fmla="*/ 176213 w 235535"/>
              <a:gd name="connsiteY21" fmla="*/ 1666875 h 2043113"/>
              <a:gd name="connsiteX22" fmla="*/ 152400 w 235535"/>
              <a:gd name="connsiteY22" fmla="*/ 1738313 h 2043113"/>
              <a:gd name="connsiteX23" fmla="*/ 133350 w 235535"/>
              <a:gd name="connsiteY23" fmla="*/ 1824038 h 2043113"/>
              <a:gd name="connsiteX24" fmla="*/ 119063 w 235535"/>
              <a:gd name="connsiteY24" fmla="*/ 1909763 h 2043113"/>
              <a:gd name="connsiteX25" fmla="*/ 76200 w 235535"/>
              <a:gd name="connsiteY25" fmla="*/ 2043113 h 20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5535" h="2043113">
                <a:moveTo>
                  <a:pt x="0" y="0"/>
                </a:moveTo>
                <a:cubicBezTo>
                  <a:pt x="12700" y="19050"/>
                  <a:pt x="25400" y="38101"/>
                  <a:pt x="38100" y="52388"/>
                </a:cubicBezTo>
                <a:cubicBezTo>
                  <a:pt x="50800" y="66676"/>
                  <a:pt x="61913" y="76200"/>
                  <a:pt x="76200" y="85725"/>
                </a:cubicBezTo>
                <a:cubicBezTo>
                  <a:pt x="90487" y="95250"/>
                  <a:pt x="110331" y="100013"/>
                  <a:pt x="123825" y="109538"/>
                </a:cubicBezTo>
                <a:cubicBezTo>
                  <a:pt x="137319" y="119063"/>
                  <a:pt x="147638" y="126206"/>
                  <a:pt x="157163" y="142875"/>
                </a:cubicBezTo>
                <a:cubicBezTo>
                  <a:pt x="166688" y="159544"/>
                  <a:pt x="174625" y="188119"/>
                  <a:pt x="180975" y="209550"/>
                </a:cubicBezTo>
                <a:cubicBezTo>
                  <a:pt x="187325" y="230981"/>
                  <a:pt x="192882" y="254001"/>
                  <a:pt x="195263" y="271463"/>
                </a:cubicBezTo>
                <a:cubicBezTo>
                  <a:pt x="197644" y="288925"/>
                  <a:pt x="196850" y="280988"/>
                  <a:pt x="195263" y="314325"/>
                </a:cubicBezTo>
                <a:cubicBezTo>
                  <a:pt x="193676" y="347662"/>
                  <a:pt x="187326" y="440532"/>
                  <a:pt x="185738" y="471488"/>
                </a:cubicBezTo>
                <a:cubicBezTo>
                  <a:pt x="184151" y="502444"/>
                  <a:pt x="187326" y="467519"/>
                  <a:pt x="185738" y="500063"/>
                </a:cubicBezTo>
                <a:cubicBezTo>
                  <a:pt x="184151" y="532607"/>
                  <a:pt x="175419" y="629444"/>
                  <a:pt x="176213" y="666750"/>
                </a:cubicBezTo>
                <a:cubicBezTo>
                  <a:pt x="177007" y="704056"/>
                  <a:pt x="188119" y="692150"/>
                  <a:pt x="190500" y="723900"/>
                </a:cubicBezTo>
                <a:cubicBezTo>
                  <a:pt x="192881" y="755650"/>
                  <a:pt x="190500" y="857250"/>
                  <a:pt x="190500" y="857250"/>
                </a:cubicBezTo>
                <a:cubicBezTo>
                  <a:pt x="190500" y="885825"/>
                  <a:pt x="187325" y="880269"/>
                  <a:pt x="190500" y="895350"/>
                </a:cubicBezTo>
                <a:cubicBezTo>
                  <a:pt x="193675" y="910431"/>
                  <a:pt x="203200" y="922338"/>
                  <a:pt x="209550" y="947738"/>
                </a:cubicBezTo>
                <a:cubicBezTo>
                  <a:pt x="215900" y="973138"/>
                  <a:pt x="226219" y="1012825"/>
                  <a:pt x="228600" y="1047750"/>
                </a:cubicBezTo>
                <a:cubicBezTo>
                  <a:pt x="230981" y="1082675"/>
                  <a:pt x="224632" y="1126332"/>
                  <a:pt x="223838" y="1157288"/>
                </a:cubicBezTo>
                <a:cubicBezTo>
                  <a:pt x="223044" y="1188244"/>
                  <a:pt x="222250" y="1209675"/>
                  <a:pt x="223838" y="1233488"/>
                </a:cubicBezTo>
                <a:cubicBezTo>
                  <a:pt x="225426" y="1257301"/>
                  <a:pt x="231776" y="1273969"/>
                  <a:pt x="233363" y="1300163"/>
                </a:cubicBezTo>
                <a:cubicBezTo>
                  <a:pt x="234951" y="1326357"/>
                  <a:pt x="237332" y="1351757"/>
                  <a:pt x="233363" y="1390650"/>
                </a:cubicBezTo>
                <a:cubicBezTo>
                  <a:pt x="229394" y="1429543"/>
                  <a:pt x="219075" y="1487488"/>
                  <a:pt x="209550" y="1533525"/>
                </a:cubicBezTo>
                <a:cubicBezTo>
                  <a:pt x="200025" y="1579563"/>
                  <a:pt x="185738" y="1632744"/>
                  <a:pt x="176213" y="1666875"/>
                </a:cubicBezTo>
                <a:cubicBezTo>
                  <a:pt x="166688" y="1701006"/>
                  <a:pt x="159544" y="1712119"/>
                  <a:pt x="152400" y="1738313"/>
                </a:cubicBezTo>
                <a:cubicBezTo>
                  <a:pt x="145256" y="1764507"/>
                  <a:pt x="138906" y="1795463"/>
                  <a:pt x="133350" y="1824038"/>
                </a:cubicBezTo>
                <a:cubicBezTo>
                  <a:pt x="127794" y="1852613"/>
                  <a:pt x="128588" y="1873251"/>
                  <a:pt x="119063" y="1909763"/>
                </a:cubicBezTo>
                <a:cubicBezTo>
                  <a:pt x="109538" y="1946275"/>
                  <a:pt x="92869" y="1994694"/>
                  <a:pt x="76200" y="2043113"/>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a:grpSpLocks noChangeAspect="1"/>
          </p:cNvGrpSpPr>
          <p:nvPr/>
        </p:nvGrpSpPr>
        <p:grpSpPr>
          <a:xfrm>
            <a:off x="4792980" y="1197532"/>
            <a:ext cx="415551" cy="383618"/>
            <a:chOff x="4883499" y="1738365"/>
            <a:chExt cx="816359" cy="753626"/>
          </a:xfrm>
        </p:grpSpPr>
        <p:sp>
          <p:nvSpPr>
            <p:cNvPr id="37" name="Oval 36"/>
            <p:cNvSpPr/>
            <p:nvPr/>
          </p:nvSpPr>
          <p:spPr>
            <a:xfrm>
              <a:off x="4883499" y="1738365"/>
              <a:ext cx="816359" cy="75362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5295900" y="2121694"/>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rot="10800000">
              <a:off x="4891628" y="1750847"/>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p:cNvSpPr txBox="1"/>
          <p:nvPr/>
        </p:nvSpPr>
        <p:spPr>
          <a:xfrm>
            <a:off x="5270035" y="1208781"/>
            <a:ext cx="2837636" cy="369332"/>
          </a:xfrm>
          <a:prstGeom prst="rect">
            <a:avLst/>
          </a:prstGeom>
          <a:solidFill>
            <a:schemeClr val="bg1"/>
          </a:solidFill>
        </p:spPr>
        <p:txBody>
          <a:bodyPr wrap="none" rtlCol="0">
            <a:spAutoFit/>
          </a:bodyPr>
          <a:lstStyle/>
          <a:p>
            <a:r>
              <a:rPr lang="en-US" dirty="0"/>
              <a:t>Gauging station (pour point)</a:t>
            </a:r>
          </a:p>
        </p:txBody>
      </p:sp>
      <p:pic>
        <p:nvPicPr>
          <p:cNvPr id="47" name="Picture 4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1220" y="1793766"/>
            <a:ext cx="6724348" cy="4405105"/>
          </a:xfrm>
          <a:prstGeom prst="rect">
            <a:avLst/>
          </a:prstGeom>
        </p:spPr>
      </p:pic>
      <p:sp>
        <p:nvSpPr>
          <p:cNvPr id="53" name="Freeform 52"/>
          <p:cNvSpPr/>
          <p:nvPr/>
        </p:nvSpPr>
        <p:spPr>
          <a:xfrm>
            <a:off x="1455420" y="4617720"/>
            <a:ext cx="1592580" cy="601980"/>
          </a:xfrm>
          <a:custGeom>
            <a:avLst/>
            <a:gdLst>
              <a:gd name="connsiteX0" fmla="*/ 1592580 w 1592580"/>
              <a:gd name="connsiteY0" fmla="*/ 601980 h 601980"/>
              <a:gd name="connsiteX1" fmla="*/ 1379220 w 1592580"/>
              <a:gd name="connsiteY1" fmla="*/ 502920 h 601980"/>
              <a:gd name="connsiteX2" fmla="*/ 1089660 w 1592580"/>
              <a:gd name="connsiteY2" fmla="*/ 335280 h 601980"/>
              <a:gd name="connsiteX3" fmla="*/ 906780 w 1592580"/>
              <a:gd name="connsiteY3" fmla="*/ 243840 h 601980"/>
              <a:gd name="connsiteX4" fmla="*/ 655320 w 1592580"/>
              <a:gd name="connsiteY4" fmla="*/ 182880 h 601980"/>
              <a:gd name="connsiteX5" fmla="*/ 480060 w 1592580"/>
              <a:gd name="connsiteY5" fmla="*/ 137160 h 601980"/>
              <a:gd name="connsiteX6" fmla="*/ 243840 w 1592580"/>
              <a:gd name="connsiteY6" fmla="*/ 68580 h 601980"/>
              <a:gd name="connsiteX7" fmla="*/ 0 w 1592580"/>
              <a:gd name="connsiteY7" fmla="*/ 0 h 60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2580" h="601980">
                <a:moveTo>
                  <a:pt x="1592580" y="601980"/>
                </a:moveTo>
                <a:cubicBezTo>
                  <a:pt x="1527810" y="574675"/>
                  <a:pt x="1463040" y="547370"/>
                  <a:pt x="1379220" y="502920"/>
                </a:cubicBezTo>
                <a:cubicBezTo>
                  <a:pt x="1295400" y="458470"/>
                  <a:pt x="1168400" y="378460"/>
                  <a:pt x="1089660" y="335280"/>
                </a:cubicBezTo>
                <a:cubicBezTo>
                  <a:pt x="1010920" y="292100"/>
                  <a:pt x="979170" y="269240"/>
                  <a:pt x="906780" y="243840"/>
                </a:cubicBezTo>
                <a:cubicBezTo>
                  <a:pt x="834390" y="218440"/>
                  <a:pt x="726440" y="200660"/>
                  <a:pt x="655320" y="182880"/>
                </a:cubicBezTo>
                <a:cubicBezTo>
                  <a:pt x="584200" y="165100"/>
                  <a:pt x="548640" y="156210"/>
                  <a:pt x="480060" y="137160"/>
                </a:cubicBezTo>
                <a:cubicBezTo>
                  <a:pt x="411480" y="118110"/>
                  <a:pt x="243840" y="68580"/>
                  <a:pt x="243840" y="68580"/>
                </a:cubicBezTo>
                <a:lnTo>
                  <a:pt x="0" y="0"/>
                </a:ln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3279140" y="4291105"/>
            <a:ext cx="241300" cy="904466"/>
          </a:xfrm>
          <a:custGeom>
            <a:avLst/>
            <a:gdLst>
              <a:gd name="connsiteX0" fmla="*/ 0 w 266700"/>
              <a:gd name="connsiteY0" fmla="*/ 914400 h 914400"/>
              <a:gd name="connsiteX1" fmla="*/ 106680 w 266700"/>
              <a:gd name="connsiteY1" fmla="*/ 822960 h 914400"/>
              <a:gd name="connsiteX2" fmla="*/ 129540 w 266700"/>
              <a:gd name="connsiteY2" fmla="*/ 678180 h 914400"/>
              <a:gd name="connsiteX3" fmla="*/ 160020 w 266700"/>
              <a:gd name="connsiteY3" fmla="*/ 533400 h 914400"/>
              <a:gd name="connsiteX4" fmla="*/ 236220 w 266700"/>
              <a:gd name="connsiteY4" fmla="*/ 411480 h 914400"/>
              <a:gd name="connsiteX5" fmla="*/ 251460 w 266700"/>
              <a:gd name="connsiteY5" fmla="*/ 266700 h 914400"/>
              <a:gd name="connsiteX6" fmla="*/ 266700 w 266700"/>
              <a:gd name="connsiteY6" fmla="*/ 114300 h 914400"/>
              <a:gd name="connsiteX7" fmla="*/ 251460 w 266700"/>
              <a:gd name="connsiteY7" fmla="*/ 0 h 914400"/>
              <a:gd name="connsiteX0" fmla="*/ 0 w 254000"/>
              <a:gd name="connsiteY0" fmla="*/ 944670 h 944670"/>
              <a:gd name="connsiteX1" fmla="*/ 93980 w 254000"/>
              <a:gd name="connsiteY1" fmla="*/ 822960 h 944670"/>
              <a:gd name="connsiteX2" fmla="*/ 116840 w 254000"/>
              <a:gd name="connsiteY2" fmla="*/ 678180 h 944670"/>
              <a:gd name="connsiteX3" fmla="*/ 147320 w 254000"/>
              <a:gd name="connsiteY3" fmla="*/ 533400 h 944670"/>
              <a:gd name="connsiteX4" fmla="*/ 223520 w 254000"/>
              <a:gd name="connsiteY4" fmla="*/ 411480 h 944670"/>
              <a:gd name="connsiteX5" fmla="*/ 238760 w 254000"/>
              <a:gd name="connsiteY5" fmla="*/ 266700 h 944670"/>
              <a:gd name="connsiteX6" fmla="*/ 254000 w 254000"/>
              <a:gd name="connsiteY6" fmla="*/ 114300 h 944670"/>
              <a:gd name="connsiteX7" fmla="*/ 238760 w 254000"/>
              <a:gd name="connsiteY7" fmla="*/ 0 h 944670"/>
              <a:gd name="connsiteX0" fmla="*/ 0 w 254000"/>
              <a:gd name="connsiteY0" fmla="*/ 944670 h 944670"/>
              <a:gd name="connsiteX1" fmla="*/ 93980 w 254000"/>
              <a:gd name="connsiteY1" fmla="*/ 822960 h 944670"/>
              <a:gd name="connsiteX2" fmla="*/ 116840 w 254000"/>
              <a:gd name="connsiteY2" fmla="*/ 678180 h 944670"/>
              <a:gd name="connsiteX3" fmla="*/ 147320 w 254000"/>
              <a:gd name="connsiteY3" fmla="*/ 533400 h 944670"/>
              <a:gd name="connsiteX4" fmla="*/ 223520 w 254000"/>
              <a:gd name="connsiteY4" fmla="*/ 411480 h 944670"/>
              <a:gd name="connsiteX5" fmla="*/ 238760 w 254000"/>
              <a:gd name="connsiteY5" fmla="*/ 266700 h 944670"/>
              <a:gd name="connsiteX6" fmla="*/ 254000 w 254000"/>
              <a:gd name="connsiteY6" fmla="*/ 114300 h 944670"/>
              <a:gd name="connsiteX7" fmla="*/ 238760 w 254000"/>
              <a:gd name="connsiteY7" fmla="*/ 0 h 944670"/>
              <a:gd name="connsiteX0" fmla="*/ 0 w 241300"/>
              <a:gd name="connsiteY0" fmla="*/ 961487 h 961487"/>
              <a:gd name="connsiteX1" fmla="*/ 81280 w 241300"/>
              <a:gd name="connsiteY1" fmla="*/ 822960 h 961487"/>
              <a:gd name="connsiteX2" fmla="*/ 104140 w 241300"/>
              <a:gd name="connsiteY2" fmla="*/ 678180 h 961487"/>
              <a:gd name="connsiteX3" fmla="*/ 134620 w 241300"/>
              <a:gd name="connsiteY3" fmla="*/ 533400 h 961487"/>
              <a:gd name="connsiteX4" fmla="*/ 210820 w 241300"/>
              <a:gd name="connsiteY4" fmla="*/ 411480 h 961487"/>
              <a:gd name="connsiteX5" fmla="*/ 226060 w 241300"/>
              <a:gd name="connsiteY5" fmla="*/ 266700 h 961487"/>
              <a:gd name="connsiteX6" fmla="*/ 241300 w 241300"/>
              <a:gd name="connsiteY6" fmla="*/ 114300 h 961487"/>
              <a:gd name="connsiteX7" fmla="*/ 226060 w 241300"/>
              <a:gd name="connsiteY7" fmla="*/ 0 h 961487"/>
              <a:gd name="connsiteX0" fmla="*/ 0 w 241300"/>
              <a:gd name="connsiteY0" fmla="*/ 961487 h 961487"/>
              <a:gd name="connsiteX1" fmla="*/ 81280 w 241300"/>
              <a:gd name="connsiteY1" fmla="*/ 822960 h 961487"/>
              <a:gd name="connsiteX2" fmla="*/ 104140 w 241300"/>
              <a:gd name="connsiteY2" fmla="*/ 678180 h 961487"/>
              <a:gd name="connsiteX3" fmla="*/ 134620 w 241300"/>
              <a:gd name="connsiteY3" fmla="*/ 533400 h 961487"/>
              <a:gd name="connsiteX4" fmla="*/ 210820 w 241300"/>
              <a:gd name="connsiteY4" fmla="*/ 411480 h 961487"/>
              <a:gd name="connsiteX5" fmla="*/ 226060 w 241300"/>
              <a:gd name="connsiteY5" fmla="*/ 266700 h 961487"/>
              <a:gd name="connsiteX6" fmla="*/ 241300 w 241300"/>
              <a:gd name="connsiteY6" fmla="*/ 114300 h 961487"/>
              <a:gd name="connsiteX7" fmla="*/ 226060 w 241300"/>
              <a:gd name="connsiteY7" fmla="*/ 0 h 961487"/>
              <a:gd name="connsiteX0" fmla="*/ 0 w 241300"/>
              <a:gd name="connsiteY0" fmla="*/ 958124 h 958124"/>
              <a:gd name="connsiteX1" fmla="*/ 81280 w 241300"/>
              <a:gd name="connsiteY1" fmla="*/ 819597 h 958124"/>
              <a:gd name="connsiteX2" fmla="*/ 104140 w 241300"/>
              <a:gd name="connsiteY2" fmla="*/ 674817 h 958124"/>
              <a:gd name="connsiteX3" fmla="*/ 134620 w 241300"/>
              <a:gd name="connsiteY3" fmla="*/ 530037 h 958124"/>
              <a:gd name="connsiteX4" fmla="*/ 210820 w 241300"/>
              <a:gd name="connsiteY4" fmla="*/ 408117 h 958124"/>
              <a:gd name="connsiteX5" fmla="*/ 226060 w 241300"/>
              <a:gd name="connsiteY5" fmla="*/ 263337 h 958124"/>
              <a:gd name="connsiteX6" fmla="*/ 241300 w 241300"/>
              <a:gd name="connsiteY6" fmla="*/ 110937 h 958124"/>
              <a:gd name="connsiteX7" fmla="*/ 219710 w 241300"/>
              <a:gd name="connsiteY7" fmla="*/ 0 h 95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300" h="958124">
                <a:moveTo>
                  <a:pt x="0" y="958124"/>
                </a:moveTo>
                <a:cubicBezTo>
                  <a:pt x="39370" y="888365"/>
                  <a:pt x="63923" y="866815"/>
                  <a:pt x="81280" y="819597"/>
                </a:cubicBezTo>
                <a:cubicBezTo>
                  <a:pt x="98637" y="772379"/>
                  <a:pt x="95250" y="723077"/>
                  <a:pt x="104140" y="674817"/>
                </a:cubicBezTo>
                <a:cubicBezTo>
                  <a:pt x="113030" y="626557"/>
                  <a:pt x="116840" y="574487"/>
                  <a:pt x="134620" y="530037"/>
                </a:cubicBezTo>
                <a:cubicBezTo>
                  <a:pt x="152400" y="485587"/>
                  <a:pt x="195580" y="452567"/>
                  <a:pt x="210820" y="408117"/>
                </a:cubicBezTo>
                <a:cubicBezTo>
                  <a:pt x="226060" y="363667"/>
                  <a:pt x="220980" y="312867"/>
                  <a:pt x="226060" y="263337"/>
                </a:cubicBezTo>
                <a:cubicBezTo>
                  <a:pt x="231140" y="213807"/>
                  <a:pt x="241300" y="155387"/>
                  <a:pt x="241300" y="110937"/>
                </a:cubicBezTo>
                <a:cubicBezTo>
                  <a:pt x="241300" y="66487"/>
                  <a:pt x="227330" y="34925"/>
                  <a:pt x="219710" y="0"/>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3143036" y="2453639"/>
            <a:ext cx="354544" cy="1844605"/>
          </a:xfrm>
          <a:custGeom>
            <a:avLst/>
            <a:gdLst>
              <a:gd name="connsiteX0" fmla="*/ 354544 w 354544"/>
              <a:gd name="connsiteY0" fmla="*/ 1828800 h 1828800"/>
              <a:gd name="connsiteX1" fmla="*/ 270724 w 354544"/>
              <a:gd name="connsiteY1" fmla="*/ 1752600 h 1828800"/>
              <a:gd name="connsiteX2" fmla="*/ 194524 w 354544"/>
              <a:gd name="connsiteY2" fmla="*/ 1714500 h 1828800"/>
              <a:gd name="connsiteX3" fmla="*/ 171664 w 354544"/>
              <a:gd name="connsiteY3" fmla="*/ 1623060 h 1828800"/>
              <a:gd name="connsiteX4" fmla="*/ 141184 w 354544"/>
              <a:gd name="connsiteY4" fmla="*/ 1485900 h 1828800"/>
              <a:gd name="connsiteX5" fmla="*/ 87844 w 354544"/>
              <a:gd name="connsiteY5" fmla="*/ 1356360 h 1828800"/>
              <a:gd name="connsiteX6" fmla="*/ 49744 w 354544"/>
              <a:gd name="connsiteY6" fmla="*/ 1264920 h 1828800"/>
              <a:gd name="connsiteX7" fmla="*/ 4024 w 354544"/>
              <a:gd name="connsiteY7" fmla="*/ 1173480 h 1828800"/>
              <a:gd name="connsiteX8" fmla="*/ 4024 w 354544"/>
              <a:gd name="connsiteY8" fmla="*/ 982980 h 1828800"/>
              <a:gd name="connsiteX9" fmla="*/ 19264 w 354544"/>
              <a:gd name="connsiteY9" fmla="*/ 754380 h 1828800"/>
              <a:gd name="connsiteX10" fmla="*/ 57364 w 354544"/>
              <a:gd name="connsiteY10" fmla="*/ 624840 h 1828800"/>
              <a:gd name="connsiteX11" fmla="*/ 57364 w 354544"/>
              <a:gd name="connsiteY11" fmla="*/ 480060 h 1828800"/>
              <a:gd name="connsiteX12" fmla="*/ 57364 w 354544"/>
              <a:gd name="connsiteY12" fmla="*/ 350520 h 1828800"/>
              <a:gd name="connsiteX13" fmla="*/ 57364 w 354544"/>
              <a:gd name="connsiteY13" fmla="*/ 190500 h 1828800"/>
              <a:gd name="connsiteX14" fmla="*/ 64984 w 354544"/>
              <a:gd name="connsiteY14"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544" h="1828800">
                <a:moveTo>
                  <a:pt x="354544" y="1828800"/>
                </a:moveTo>
                <a:cubicBezTo>
                  <a:pt x="325969" y="1800225"/>
                  <a:pt x="297394" y="1771650"/>
                  <a:pt x="270724" y="1752600"/>
                </a:cubicBezTo>
                <a:cubicBezTo>
                  <a:pt x="244054" y="1733550"/>
                  <a:pt x="211034" y="1736090"/>
                  <a:pt x="194524" y="1714500"/>
                </a:cubicBezTo>
                <a:cubicBezTo>
                  <a:pt x="178014" y="1692910"/>
                  <a:pt x="180554" y="1661160"/>
                  <a:pt x="171664" y="1623060"/>
                </a:cubicBezTo>
                <a:cubicBezTo>
                  <a:pt x="162774" y="1584960"/>
                  <a:pt x="155154" y="1530350"/>
                  <a:pt x="141184" y="1485900"/>
                </a:cubicBezTo>
                <a:cubicBezTo>
                  <a:pt x="127214" y="1441450"/>
                  <a:pt x="103084" y="1393190"/>
                  <a:pt x="87844" y="1356360"/>
                </a:cubicBezTo>
                <a:cubicBezTo>
                  <a:pt x="72604" y="1319530"/>
                  <a:pt x="63714" y="1295400"/>
                  <a:pt x="49744" y="1264920"/>
                </a:cubicBezTo>
                <a:cubicBezTo>
                  <a:pt x="35774" y="1234440"/>
                  <a:pt x="11644" y="1220470"/>
                  <a:pt x="4024" y="1173480"/>
                </a:cubicBezTo>
                <a:cubicBezTo>
                  <a:pt x="-3596" y="1126490"/>
                  <a:pt x="1484" y="1052830"/>
                  <a:pt x="4024" y="982980"/>
                </a:cubicBezTo>
                <a:cubicBezTo>
                  <a:pt x="6564" y="913130"/>
                  <a:pt x="10374" y="814070"/>
                  <a:pt x="19264" y="754380"/>
                </a:cubicBezTo>
                <a:cubicBezTo>
                  <a:pt x="28154" y="694690"/>
                  <a:pt x="51014" y="670560"/>
                  <a:pt x="57364" y="624840"/>
                </a:cubicBezTo>
                <a:cubicBezTo>
                  <a:pt x="63714" y="579120"/>
                  <a:pt x="57364" y="480060"/>
                  <a:pt x="57364" y="480060"/>
                </a:cubicBezTo>
                <a:lnTo>
                  <a:pt x="57364" y="350520"/>
                </a:lnTo>
                <a:cubicBezTo>
                  <a:pt x="57364" y="302260"/>
                  <a:pt x="56094" y="248920"/>
                  <a:pt x="57364" y="190500"/>
                </a:cubicBezTo>
                <a:cubicBezTo>
                  <a:pt x="58634" y="132080"/>
                  <a:pt x="61809" y="66040"/>
                  <a:pt x="64984" y="0"/>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1141307" y="2453640"/>
            <a:ext cx="306820" cy="2164080"/>
          </a:xfrm>
          <a:custGeom>
            <a:avLst/>
            <a:gdLst>
              <a:gd name="connsiteX0" fmla="*/ 306493 w 306820"/>
              <a:gd name="connsiteY0" fmla="*/ 2133600 h 2133600"/>
              <a:gd name="connsiteX1" fmla="*/ 298873 w 306820"/>
              <a:gd name="connsiteY1" fmla="*/ 1996440 h 2133600"/>
              <a:gd name="connsiteX2" fmla="*/ 253153 w 306820"/>
              <a:gd name="connsiteY2" fmla="*/ 1920240 h 2133600"/>
              <a:gd name="connsiteX3" fmla="*/ 161713 w 306820"/>
              <a:gd name="connsiteY3" fmla="*/ 1760220 h 2133600"/>
              <a:gd name="connsiteX4" fmla="*/ 146473 w 306820"/>
              <a:gd name="connsiteY4" fmla="*/ 1569720 h 2133600"/>
              <a:gd name="connsiteX5" fmla="*/ 131233 w 306820"/>
              <a:gd name="connsiteY5" fmla="*/ 1363980 h 2133600"/>
              <a:gd name="connsiteX6" fmla="*/ 138853 w 306820"/>
              <a:gd name="connsiteY6" fmla="*/ 1211580 h 2133600"/>
              <a:gd name="connsiteX7" fmla="*/ 100753 w 306820"/>
              <a:gd name="connsiteY7" fmla="*/ 1082040 h 2133600"/>
              <a:gd name="connsiteX8" fmla="*/ 93133 w 306820"/>
              <a:gd name="connsiteY8" fmla="*/ 914400 h 2133600"/>
              <a:gd name="connsiteX9" fmla="*/ 115993 w 306820"/>
              <a:gd name="connsiteY9" fmla="*/ 754380 h 2133600"/>
              <a:gd name="connsiteX10" fmla="*/ 131233 w 306820"/>
              <a:gd name="connsiteY10" fmla="*/ 617220 h 2133600"/>
              <a:gd name="connsiteX11" fmla="*/ 55033 w 306820"/>
              <a:gd name="connsiteY11" fmla="*/ 464820 h 2133600"/>
              <a:gd name="connsiteX12" fmla="*/ 24553 w 306820"/>
              <a:gd name="connsiteY12" fmla="*/ 259080 h 2133600"/>
              <a:gd name="connsiteX13" fmla="*/ 1693 w 306820"/>
              <a:gd name="connsiteY13" fmla="*/ 167640 h 2133600"/>
              <a:gd name="connsiteX14" fmla="*/ 1693 w 306820"/>
              <a:gd name="connsiteY14" fmla="*/ 68580 h 2133600"/>
              <a:gd name="connsiteX15" fmla="*/ 1693 w 306820"/>
              <a:gd name="connsiteY15" fmla="*/ 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6820" h="2133600">
                <a:moveTo>
                  <a:pt x="306493" y="2133600"/>
                </a:moveTo>
                <a:cubicBezTo>
                  <a:pt x="307128" y="2082800"/>
                  <a:pt x="307763" y="2032000"/>
                  <a:pt x="298873" y="1996440"/>
                </a:cubicBezTo>
                <a:cubicBezTo>
                  <a:pt x="289983" y="1960880"/>
                  <a:pt x="276013" y="1959610"/>
                  <a:pt x="253153" y="1920240"/>
                </a:cubicBezTo>
                <a:cubicBezTo>
                  <a:pt x="230293" y="1880870"/>
                  <a:pt x="179493" y="1818640"/>
                  <a:pt x="161713" y="1760220"/>
                </a:cubicBezTo>
                <a:cubicBezTo>
                  <a:pt x="143933" y="1701800"/>
                  <a:pt x="151553" y="1635760"/>
                  <a:pt x="146473" y="1569720"/>
                </a:cubicBezTo>
                <a:cubicBezTo>
                  <a:pt x="141393" y="1503680"/>
                  <a:pt x="132503" y="1423670"/>
                  <a:pt x="131233" y="1363980"/>
                </a:cubicBezTo>
                <a:cubicBezTo>
                  <a:pt x="129963" y="1304290"/>
                  <a:pt x="143933" y="1258570"/>
                  <a:pt x="138853" y="1211580"/>
                </a:cubicBezTo>
                <a:cubicBezTo>
                  <a:pt x="133773" y="1164590"/>
                  <a:pt x="108373" y="1131570"/>
                  <a:pt x="100753" y="1082040"/>
                </a:cubicBezTo>
                <a:cubicBezTo>
                  <a:pt x="93133" y="1032510"/>
                  <a:pt x="90593" y="969010"/>
                  <a:pt x="93133" y="914400"/>
                </a:cubicBezTo>
                <a:cubicBezTo>
                  <a:pt x="95673" y="859790"/>
                  <a:pt x="109643" y="803910"/>
                  <a:pt x="115993" y="754380"/>
                </a:cubicBezTo>
                <a:cubicBezTo>
                  <a:pt x="122343" y="704850"/>
                  <a:pt x="141393" y="665480"/>
                  <a:pt x="131233" y="617220"/>
                </a:cubicBezTo>
                <a:cubicBezTo>
                  <a:pt x="121073" y="568960"/>
                  <a:pt x="72813" y="524510"/>
                  <a:pt x="55033" y="464820"/>
                </a:cubicBezTo>
                <a:cubicBezTo>
                  <a:pt x="37253" y="405130"/>
                  <a:pt x="33443" y="308610"/>
                  <a:pt x="24553" y="259080"/>
                </a:cubicBezTo>
                <a:cubicBezTo>
                  <a:pt x="15663" y="209550"/>
                  <a:pt x="5503" y="199390"/>
                  <a:pt x="1693" y="167640"/>
                </a:cubicBezTo>
                <a:cubicBezTo>
                  <a:pt x="-2117" y="135890"/>
                  <a:pt x="1693" y="68580"/>
                  <a:pt x="1693" y="68580"/>
                </a:cubicBezTo>
                <a:lnTo>
                  <a:pt x="1693" y="0"/>
                </a:ln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048245" y="5117193"/>
            <a:ext cx="252413" cy="252413"/>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a:grpSpLocks noChangeAspect="1"/>
          </p:cNvGrpSpPr>
          <p:nvPr/>
        </p:nvGrpSpPr>
        <p:grpSpPr>
          <a:xfrm>
            <a:off x="3077337" y="5151120"/>
            <a:ext cx="199923" cy="184560"/>
            <a:chOff x="4883499" y="1738365"/>
            <a:chExt cx="816359" cy="753626"/>
          </a:xfrm>
        </p:grpSpPr>
        <p:sp>
          <p:nvSpPr>
            <p:cNvPr id="49" name="Oval 48"/>
            <p:cNvSpPr/>
            <p:nvPr/>
          </p:nvSpPr>
          <p:spPr>
            <a:xfrm>
              <a:off x="4883499" y="1738365"/>
              <a:ext cx="816359" cy="75362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5295900" y="2121694"/>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rot="10800000">
              <a:off x="4891628" y="1750847"/>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Freeform 56"/>
          <p:cNvSpPr/>
          <p:nvPr/>
        </p:nvSpPr>
        <p:spPr>
          <a:xfrm>
            <a:off x="1149350" y="2412148"/>
            <a:ext cx="2054225" cy="96250"/>
          </a:xfrm>
          <a:custGeom>
            <a:avLst/>
            <a:gdLst>
              <a:gd name="connsiteX0" fmla="*/ 2054225 w 2054225"/>
              <a:gd name="connsiteY0" fmla="*/ 35777 h 96250"/>
              <a:gd name="connsiteX1" fmla="*/ 1911350 w 2054225"/>
              <a:gd name="connsiteY1" fmla="*/ 42127 h 96250"/>
              <a:gd name="connsiteX2" fmla="*/ 1762125 w 2054225"/>
              <a:gd name="connsiteY2" fmla="*/ 38952 h 96250"/>
              <a:gd name="connsiteX3" fmla="*/ 1619250 w 2054225"/>
              <a:gd name="connsiteY3" fmla="*/ 54827 h 96250"/>
              <a:gd name="connsiteX4" fmla="*/ 1454150 w 2054225"/>
              <a:gd name="connsiteY4" fmla="*/ 42127 h 96250"/>
              <a:gd name="connsiteX5" fmla="*/ 1346200 w 2054225"/>
              <a:gd name="connsiteY5" fmla="*/ 61177 h 96250"/>
              <a:gd name="connsiteX6" fmla="*/ 1219200 w 2054225"/>
              <a:gd name="connsiteY6" fmla="*/ 86577 h 96250"/>
              <a:gd name="connsiteX7" fmla="*/ 1082675 w 2054225"/>
              <a:gd name="connsiteY7" fmla="*/ 96102 h 96250"/>
              <a:gd name="connsiteX8" fmla="*/ 882650 w 2054225"/>
              <a:gd name="connsiteY8" fmla="*/ 80227 h 96250"/>
              <a:gd name="connsiteX9" fmla="*/ 806450 w 2054225"/>
              <a:gd name="connsiteY9" fmla="*/ 77052 h 96250"/>
              <a:gd name="connsiteX10" fmla="*/ 619125 w 2054225"/>
              <a:gd name="connsiteY10" fmla="*/ 67527 h 96250"/>
              <a:gd name="connsiteX11" fmla="*/ 444500 w 2054225"/>
              <a:gd name="connsiteY11" fmla="*/ 45302 h 96250"/>
              <a:gd name="connsiteX12" fmla="*/ 254000 w 2054225"/>
              <a:gd name="connsiteY12" fmla="*/ 16727 h 96250"/>
              <a:gd name="connsiteX13" fmla="*/ 222250 w 2054225"/>
              <a:gd name="connsiteY13" fmla="*/ 852 h 96250"/>
              <a:gd name="connsiteX14" fmla="*/ 193675 w 2054225"/>
              <a:gd name="connsiteY14" fmla="*/ 4027 h 96250"/>
              <a:gd name="connsiteX15" fmla="*/ 149225 w 2054225"/>
              <a:gd name="connsiteY15" fmla="*/ 19902 h 96250"/>
              <a:gd name="connsiteX16" fmla="*/ 104775 w 2054225"/>
              <a:gd name="connsiteY16" fmla="*/ 19902 h 96250"/>
              <a:gd name="connsiteX17" fmla="*/ 85725 w 2054225"/>
              <a:gd name="connsiteY17" fmla="*/ 19902 h 96250"/>
              <a:gd name="connsiteX18" fmla="*/ 66675 w 2054225"/>
              <a:gd name="connsiteY18" fmla="*/ 19902 h 96250"/>
              <a:gd name="connsiteX19" fmla="*/ 0 w 2054225"/>
              <a:gd name="connsiteY19" fmla="*/ 54827 h 9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4225" h="96250">
                <a:moveTo>
                  <a:pt x="2054225" y="35777"/>
                </a:moveTo>
                <a:cubicBezTo>
                  <a:pt x="2007129" y="38687"/>
                  <a:pt x="1960033" y="41598"/>
                  <a:pt x="1911350" y="42127"/>
                </a:cubicBezTo>
                <a:cubicBezTo>
                  <a:pt x="1862667" y="42656"/>
                  <a:pt x="1810808" y="36835"/>
                  <a:pt x="1762125" y="38952"/>
                </a:cubicBezTo>
                <a:cubicBezTo>
                  <a:pt x="1713442" y="41069"/>
                  <a:pt x="1670579" y="54298"/>
                  <a:pt x="1619250" y="54827"/>
                </a:cubicBezTo>
                <a:cubicBezTo>
                  <a:pt x="1567921" y="55356"/>
                  <a:pt x="1499658" y="41069"/>
                  <a:pt x="1454150" y="42127"/>
                </a:cubicBezTo>
                <a:cubicBezTo>
                  <a:pt x="1408642" y="43185"/>
                  <a:pt x="1385358" y="53769"/>
                  <a:pt x="1346200" y="61177"/>
                </a:cubicBezTo>
                <a:cubicBezTo>
                  <a:pt x="1307042" y="68585"/>
                  <a:pt x="1263121" y="80756"/>
                  <a:pt x="1219200" y="86577"/>
                </a:cubicBezTo>
                <a:cubicBezTo>
                  <a:pt x="1175279" y="92398"/>
                  <a:pt x="1138767" y="97160"/>
                  <a:pt x="1082675" y="96102"/>
                </a:cubicBezTo>
                <a:cubicBezTo>
                  <a:pt x="1026583" y="95044"/>
                  <a:pt x="928687" y="83402"/>
                  <a:pt x="882650" y="80227"/>
                </a:cubicBezTo>
                <a:cubicBezTo>
                  <a:pt x="836613" y="77052"/>
                  <a:pt x="806450" y="77052"/>
                  <a:pt x="806450" y="77052"/>
                </a:cubicBezTo>
                <a:cubicBezTo>
                  <a:pt x="762529" y="74935"/>
                  <a:pt x="679450" y="72819"/>
                  <a:pt x="619125" y="67527"/>
                </a:cubicBezTo>
                <a:cubicBezTo>
                  <a:pt x="558800" y="62235"/>
                  <a:pt x="505354" y="53769"/>
                  <a:pt x="444500" y="45302"/>
                </a:cubicBezTo>
                <a:cubicBezTo>
                  <a:pt x="383646" y="36835"/>
                  <a:pt x="291042" y="24135"/>
                  <a:pt x="254000" y="16727"/>
                </a:cubicBezTo>
                <a:cubicBezTo>
                  <a:pt x="216958" y="9319"/>
                  <a:pt x="232304" y="2969"/>
                  <a:pt x="222250" y="852"/>
                </a:cubicBezTo>
                <a:cubicBezTo>
                  <a:pt x="212196" y="-1265"/>
                  <a:pt x="205846" y="852"/>
                  <a:pt x="193675" y="4027"/>
                </a:cubicBezTo>
                <a:cubicBezTo>
                  <a:pt x="181504" y="7202"/>
                  <a:pt x="164042" y="17256"/>
                  <a:pt x="149225" y="19902"/>
                </a:cubicBezTo>
                <a:cubicBezTo>
                  <a:pt x="134408" y="22548"/>
                  <a:pt x="104775" y="19902"/>
                  <a:pt x="104775" y="19902"/>
                </a:cubicBezTo>
                <a:lnTo>
                  <a:pt x="85725" y="19902"/>
                </a:lnTo>
                <a:cubicBezTo>
                  <a:pt x="79375" y="19902"/>
                  <a:pt x="80962" y="14081"/>
                  <a:pt x="66675" y="19902"/>
                </a:cubicBezTo>
                <a:cubicBezTo>
                  <a:pt x="52388" y="25723"/>
                  <a:pt x="26194" y="40275"/>
                  <a:pt x="0" y="54827"/>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a:t>
            </a:r>
          </a:p>
        </p:txBody>
      </p:sp>
      <p:sp>
        <p:nvSpPr>
          <p:cNvPr id="41" name="TextBox 40"/>
          <p:cNvSpPr txBox="1"/>
          <p:nvPr/>
        </p:nvSpPr>
        <p:spPr>
          <a:xfrm>
            <a:off x="648195" y="6369023"/>
            <a:ext cx="10610790" cy="369332"/>
          </a:xfrm>
          <a:prstGeom prst="rect">
            <a:avLst/>
          </a:prstGeom>
          <a:solidFill>
            <a:schemeClr val="bg1"/>
          </a:solidFill>
        </p:spPr>
        <p:txBody>
          <a:bodyPr wrap="none" rtlCol="0">
            <a:spAutoFit/>
          </a:bodyPr>
          <a:lstStyle/>
          <a:p>
            <a:r>
              <a:rPr lang="en-US" dirty="0"/>
              <a:t>Why you start at the pour point and work up: (Video of how NOT to do it) </a:t>
            </a:r>
            <a:r>
              <a:rPr lang="en-US" dirty="0">
                <a:hlinkClick r:id="rId5"/>
              </a:rPr>
              <a:t>https://youtu.be/ajF0DsuuY4k?t=273</a:t>
            </a:r>
            <a:endParaRPr lang="en-US" dirty="0"/>
          </a:p>
        </p:txBody>
      </p:sp>
    </p:spTree>
    <p:extLst>
      <p:ext uri="{BB962C8B-B14F-4D97-AF65-F5344CB8AC3E}">
        <p14:creationId xmlns:p14="http://schemas.microsoft.com/office/powerpoint/2010/main" val="393176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wipe(right)">
                                      <p:cBhvr>
                                        <p:cTn id="28" dur="5000"/>
                                        <p:tgtEl>
                                          <p:spTgt spid="5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wipe(down)">
                                      <p:cBhvr>
                                        <p:cTn id="38" dur="5000"/>
                                        <p:tgtEl>
                                          <p:spTgt spid="5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0"/>
                                        <p:tgtEl>
                                          <p:spTgt spid="28"/>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down)">
                                      <p:cBhvr>
                                        <p:cTn id="46" dur="5000"/>
                                        <p:tgtEl>
                                          <p:spTgt spid="5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0"/>
                                        <p:tgtEl>
                                          <p:spTgt spid="2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wipe(down)">
                                      <p:cBhvr>
                                        <p:cTn id="54" dur="5000"/>
                                        <p:tgtEl>
                                          <p:spTgt spid="5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down)">
                                      <p:cBhvr>
                                        <p:cTn id="59" dur="5000"/>
                                        <p:tgtEl>
                                          <p:spTgt spid="30"/>
                                        </p:tgtEl>
                                      </p:cBhvr>
                                    </p:animEffect>
                                  </p:childTnLst>
                                </p:cTn>
                              </p:par>
                              <p:par>
                                <p:cTn id="60" presetID="22" presetClass="entr" presetSubtype="2" fill="hold" grpId="0" nodeType="with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wipe(right)">
                                      <p:cBhvr>
                                        <p:cTn id="62" dur="5000"/>
                                        <p:tgtEl>
                                          <p:spTgt spid="5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animBg="1"/>
      <p:bldP spid="29" grpId="0" animBg="1"/>
      <p:bldP spid="30" grpId="0" animBg="1"/>
      <p:bldP spid="53" grpId="0" animBg="1"/>
      <p:bldP spid="54" grpId="0" animBg="1"/>
      <p:bldP spid="55" grpId="0" animBg="1"/>
      <p:bldP spid="56" grpId="0" animBg="1"/>
      <p:bldP spid="46" grpId="0" animBg="1"/>
      <p:bldP spid="57" grpId="0" animBg="1"/>
      <p:bldP spid="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p:cNvSpPr txBox="1">
            <a:spLocks/>
          </p:cNvSpPr>
          <p:nvPr/>
        </p:nvSpPr>
        <p:spPr>
          <a:xfrm>
            <a:off x="838200" y="386915"/>
            <a:ext cx="10515600" cy="69930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Watershed delineation: topographic flow nets</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3326" y="1086221"/>
            <a:ext cx="10865347" cy="5590350"/>
          </a:xfrm>
          <a:prstGeom prst="rect">
            <a:avLst/>
          </a:prstGeom>
        </p:spPr>
      </p:pic>
      <p:grpSp>
        <p:nvGrpSpPr>
          <p:cNvPr id="13" name="Group 12"/>
          <p:cNvGrpSpPr/>
          <p:nvPr/>
        </p:nvGrpSpPr>
        <p:grpSpPr>
          <a:xfrm>
            <a:off x="1386840" y="1188720"/>
            <a:ext cx="8610600" cy="4526280"/>
            <a:chOff x="1386840" y="1188720"/>
            <a:chExt cx="8610600" cy="4526280"/>
          </a:xfrm>
        </p:grpSpPr>
        <p:sp>
          <p:nvSpPr>
            <p:cNvPr id="5" name="Freeform 4"/>
            <p:cNvSpPr/>
            <p:nvPr/>
          </p:nvSpPr>
          <p:spPr>
            <a:xfrm>
              <a:off x="1386840" y="1188720"/>
              <a:ext cx="8610600" cy="2705100"/>
            </a:xfrm>
            <a:custGeom>
              <a:avLst/>
              <a:gdLst>
                <a:gd name="connsiteX0" fmla="*/ 0 w 8610600"/>
                <a:gd name="connsiteY0" fmla="*/ 0 h 2705100"/>
                <a:gd name="connsiteX1" fmla="*/ 228600 w 8610600"/>
                <a:gd name="connsiteY1" fmla="*/ 266700 h 2705100"/>
                <a:gd name="connsiteX2" fmla="*/ 266700 w 8610600"/>
                <a:gd name="connsiteY2" fmla="*/ 312420 h 2705100"/>
                <a:gd name="connsiteX3" fmla="*/ 289560 w 8610600"/>
                <a:gd name="connsiteY3" fmla="*/ 335280 h 2705100"/>
                <a:gd name="connsiteX4" fmla="*/ 304800 w 8610600"/>
                <a:gd name="connsiteY4" fmla="*/ 381000 h 2705100"/>
                <a:gd name="connsiteX5" fmla="*/ 304800 w 8610600"/>
                <a:gd name="connsiteY5" fmla="*/ 441960 h 2705100"/>
                <a:gd name="connsiteX6" fmla="*/ 335280 w 8610600"/>
                <a:gd name="connsiteY6" fmla="*/ 594360 h 2705100"/>
                <a:gd name="connsiteX7" fmla="*/ 480060 w 8610600"/>
                <a:gd name="connsiteY7" fmla="*/ 822960 h 2705100"/>
                <a:gd name="connsiteX8" fmla="*/ 685800 w 8610600"/>
                <a:gd name="connsiteY8" fmla="*/ 1013460 h 2705100"/>
                <a:gd name="connsiteX9" fmla="*/ 861060 w 8610600"/>
                <a:gd name="connsiteY9" fmla="*/ 1112520 h 2705100"/>
                <a:gd name="connsiteX10" fmla="*/ 1066800 w 8610600"/>
                <a:gd name="connsiteY10" fmla="*/ 1257300 h 2705100"/>
                <a:gd name="connsiteX11" fmla="*/ 1310640 w 8610600"/>
                <a:gd name="connsiteY11" fmla="*/ 1417320 h 2705100"/>
                <a:gd name="connsiteX12" fmla="*/ 1402080 w 8610600"/>
                <a:gd name="connsiteY12" fmla="*/ 1493520 h 2705100"/>
                <a:gd name="connsiteX13" fmla="*/ 1447800 w 8610600"/>
                <a:gd name="connsiteY13" fmla="*/ 1554480 h 2705100"/>
                <a:gd name="connsiteX14" fmla="*/ 1493520 w 8610600"/>
                <a:gd name="connsiteY14" fmla="*/ 1630680 h 2705100"/>
                <a:gd name="connsiteX15" fmla="*/ 1554480 w 8610600"/>
                <a:gd name="connsiteY15" fmla="*/ 1767840 h 2705100"/>
                <a:gd name="connsiteX16" fmla="*/ 1653540 w 8610600"/>
                <a:gd name="connsiteY16" fmla="*/ 1813560 h 2705100"/>
                <a:gd name="connsiteX17" fmla="*/ 1775460 w 8610600"/>
                <a:gd name="connsiteY17" fmla="*/ 1851660 h 2705100"/>
                <a:gd name="connsiteX18" fmla="*/ 2080260 w 8610600"/>
                <a:gd name="connsiteY18" fmla="*/ 1897380 h 2705100"/>
                <a:gd name="connsiteX19" fmla="*/ 2141220 w 8610600"/>
                <a:gd name="connsiteY19" fmla="*/ 1927860 h 2705100"/>
                <a:gd name="connsiteX20" fmla="*/ 2308860 w 8610600"/>
                <a:gd name="connsiteY20" fmla="*/ 1981200 h 2705100"/>
                <a:gd name="connsiteX21" fmla="*/ 2567940 w 8610600"/>
                <a:gd name="connsiteY21" fmla="*/ 2095500 h 2705100"/>
                <a:gd name="connsiteX22" fmla="*/ 2773680 w 8610600"/>
                <a:gd name="connsiteY22" fmla="*/ 2156460 h 2705100"/>
                <a:gd name="connsiteX23" fmla="*/ 2926080 w 8610600"/>
                <a:gd name="connsiteY23" fmla="*/ 2164080 h 2705100"/>
                <a:gd name="connsiteX24" fmla="*/ 3070860 w 8610600"/>
                <a:gd name="connsiteY24" fmla="*/ 2247900 h 2705100"/>
                <a:gd name="connsiteX25" fmla="*/ 3314700 w 8610600"/>
                <a:gd name="connsiteY25" fmla="*/ 2308860 h 2705100"/>
                <a:gd name="connsiteX26" fmla="*/ 3528060 w 8610600"/>
                <a:gd name="connsiteY26" fmla="*/ 2377440 h 2705100"/>
                <a:gd name="connsiteX27" fmla="*/ 3832860 w 8610600"/>
                <a:gd name="connsiteY27" fmla="*/ 2446020 h 2705100"/>
                <a:gd name="connsiteX28" fmla="*/ 4130040 w 8610600"/>
                <a:gd name="connsiteY28" fmla="*/ 2476500 h 2705100"/>
                <a:gd name="connsiteX29" fmla="*/ 4549140 w 8610600"/>
                <a:gd name="connsiteY29" fmla="*/ 2453640 h 2705100"/>
                <a:gd name="connsiteX30" fmla="*/ 4777740 w 8610600"/>
                <a:gd name="connsiteY30" fmla="*/ 2468880 h 2705100"/>
                <a:gd name="connsiteX31" fmla="*/ 4892040 w 8610600"/>
                <a:gd name="connsiteY31" fmla="*/ 2491740 h 2705100"/>
                <a:gd name="connsiteX32" fmla="*/ 4945380 w 8610600"/>
                <a:gd name="connsiteY32" fmla="*/ 2476500 h 2705100"/>
                <a:gd name="connsiteX33" fmla="*/ 4975860 w 8610600"/>
                <a:gd name="connsiteY33" fmla="*/ 2468880 h 2705100"/>
                <a:gd name="connsiteX34" fmla="*/ 5105400 w 8610600"/>
                <a:gd name="connsiteY34" fmla="*/ 2506980 h 2705100"/>
                <a:gd name="connsiteX35" fmla="*/ 5189220 w 8610600"/>
                <a:gd name="connsiteY35" fmla="*/ 2484120 h 2705100"/>
                <a:gd name="connsiteX36" fmla="*/ 5242560 w 8610600"/>
                <a:gd name="connsiteY36" fmla="*/ 2499360 h 2705100"/>
                <a:gd name="connsiteX37" fmla="*/ 5303520 w 8610600"/>
                <a:gd name="connsiteY37" fmla="*/ 2499360 h 2705100"/>
                <a:gd name="connsiteX38" fmla="*/ 5394960 w 8610600"/>
                <a:gd name="connsiteY38" fmla="*/ 2468880 h 2705100"/>
                <a:gd name="connsiteX39" fmla="*/ 5593080 w 8610600"/>
                <a:gd name="connsiteY39" fmla="*/ 2430780 h 2705100"/>
                <a:gd name="connsiteX40" fmla="*/ 5821680 w 8610600"/>
                <a:gd name="connsiteY40" fmla="*/ 2385060 h 2705100"/>
                <a:gd name="connsiteX41" fmla="*/ 5935980 w 8610600"/>
                <a:gd name="connsiteY41" fmla="*/ 2362200 h 2705100"/>
                <a:gd name="connsiteX42" fmla="*/ 6027420 w 8610600"/>
                <a:gd name="connsiteY42" fmla="*/ 2400300 h 2705100"/>
                <a:gd name="connsiteX43" fmla="*/ 6240780 w 8610600"/>
                <a:gd name="connsiteY43" fmla="*/ 2499360 h 2705100"/>
                <a:gd name="connsiteX44" fmla="*/ 6301740 w 8610600"/>
                <a:gd name="connsiteY44" fmla="*/ 2545080 h 2705100"/>
                <a:gd name="connsiteX45" fmla="*/ 6438900 w 8610600"/>
                <a:gd name="connsiteY45" fmla="*/ 2537460 h 2705100"/>
                <a:gd name="connsiteX46" fmla="*/ 6560820 w 8610600"/>
                <a:gd name="connsiteY46" fmla="*/ 2491740 h 2705100"/>
                <a:gd name="connsiteX47" fmla="*/ 6736080 w 8610600"/>
                <a:gd name="connsiteY47" fmla="*/ 2339340 h 2705100"/>
                <a:gd name="connsiteX48" fmla="*/ 6758940 w 8610600"/>
                <a:gd name="connsiteY48" fmla="*/ 2286000 h 2705100"/>
                <a:gd name="connsiteX49" fmla="*/ 6880860 w 8610600"/>
                <a:gd name="connsiteY49" fmla="*/ 2209800 h 2705100"/>
                <a:gd name="connsiteX50" fmla="*/ 6949440 w 8610600"/>
                <a:gd name="connsiteY50" fmla="*/ 2186940 h 2705100"/>
                <a:gd name="connsiteX51" fmla="*/ 7063740 w 8610600"/>
                <a:gd name="connsiteY51" fmla="*/ 2179320 h 2705100"/>
                <a:gd name="connsiteX52" fmla="*/ 7178040 w 8610600"/>
                <a:gd name="connsiteY52" fmla="*/ 2225040 h 2705100"/>
                <a:gd name="connsiteX53" fmla="*/ 7315200 w 8610600"/>
                <a:gd name="connsiteY53" fmla="*/ 2217420 h 2705100"/>
                <a:gd name="connsiteX54" fmla="*/ 7536180 w 8610600"/>
                <a:gd name="connsiteY54" fmla="*/ 2194560 h 2705100"/>
                <a:gd name="connsiteX55" fmla="*/ 7581900 w 8610600"/>
                <a:gd name="connsiteY55" fmla="*/ 2186940 h 2705100"/>
                <a:gd name="connsiteX56" fmla="*/ 7772400 w 8610600"/>
                <a:gd name="connsiteY56" fmla="*/ 2247900 h 2705100"/>
                <a:gd name="connsiteX57" fmla="*/ 7871460 w 8610600"/>
                <a:gd name="connsiteY57" fmla="*/ 2286000 h 2705100"/>
                <a:gd name="connsiteX58" fmla="*/ 7978140 w 8610600"/>
                <a:gd name="connsiteY58" fmla="*/ 2316480 h 2705100"/>
                <a:gd name="connsiteX59" fmla="*/ 8229600 w 8610600"/>
                <a:gd name="connsiteY59" fmla="*/ 2407920 h 2705100"/>
                <a:gd name="connsiteX60" fmla="*/ 8359140 w 8610600"/>
                <a:gd name="connsiteY60" fmla="*/ 2552700 h 2705100"/>
                <a:gd name="connsiteX61" fmla="*/ 8503920 w 8610600"/>
                <a:gd name="connsiteY61" fmla="*/ 2621280 h 2705100"/>
                <a:gd name="connsiteX62" fmla="*/ 8549640 w 8610600"/>
                <a:gd name="connsiteY62" fmla="*/ 2674620 h 2705100"/>
                <a:gd name="connsiteX63" fmla="*/ 8610600 w 8610600"/>
                <a:gd name="connsiteY63" fmla="*/ 2705100 h 27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8610600" h="2705100">
                  <a:moveTo>
                    <a:pt x="0" y="0"/>
                  </a:moveTo>
                  <a:lnTo>
                    <a:pt x="228600" y="266700"/>
                  </a:lnTo>
                  <a:cubicBezTo>
                    <a:pt x="273050" y="318770"/>
                    <a:pt x="256540" y="300990"/>
                    <a:pt x="266700" y="312420"/>
                  </a:cubicBezTo>
                  <a:cubicBezTo>
                    <a:pt x="276860" y="323850"/>
                    <a:pt x="283210" y="323850"/>
                    <a:pt x="289560" y="335280"/>
                  </a:cubicBezTo>
                  <a:cubicBezTo>
                    <a:pt x="295910" y="346710"/>
                    <a:pt x="302260" y="363220"/>
                    <a:pt x="304800" y="381000"/>
                  </a:cubicBezTo>
                  <a:cubicBezTo>
                    <a:pt x="307340" y="398780"/>
                    <a:pt x="299720" y="406400"/>
                    <a:pt x="304800" y="441960"/>
                  </a:cubicBezTo>
                  <a:cubicBezTo>
                    <a:pt x="309880" y="477520"/>
                    <a:pt x="306070" y="530860"/>
                    <a:pt x="335280" y="594360"/>
                  </a:cubicBezTo>
                  <a:cubicBezTo>
                    <a:pt x="364490" y="657860"/>
                    <a:pt x="421640" y="753110"/>
                    <a:pt x="480060" y="822960"/>
                  </a:cubicBezTo>
                  <a:cubicBezTo>
                    <a:pt x="538480" y="892810"/>
                    <a:pt x="622300" y="965200"/>
                    <a:pt x="685800" y="1013460"/>
                  </a:cubicBezTo>
                  <a:cubicBezTo>
                    <a:pt x="749300" y="1061720"/>
                    <a:pt x="797560" y="1071880"/>
                    <a:pt x="861060" y="1112520"/>
                  </a:cubicBezTo>
                  <a:cubicBezTo>
                    <a:pt x="924560" y="1153160"/>
                    <a:pt x="991870" y="1206500"/>
                    <a:pt x="1066800" y="1257300"/>
                  </a:cubicBezTo>
                  <a:cubicBezTo>
                    <a:pt x="1141730" y="1308100"/>
                    <a:pt x="1254760" y="1377950"/>
                    <a:pt x="1310640" y="1417320"/>
                  </a:cubicBezTo>
                  <a:cubicBezTo>
                    <a:pt x="1366520" y="1456690"/>
                    <a:pt x="1379220" y="1470660"/>
                    <a:pt x="1402080" y="1493520"/>
                  </a:cubicBezTo>
                  <a:cubicBezTo>
                    <a:pt x="1424940" y="1516380"/>
                    <a:pt x="1432560" y="1531620"/>
                    <a:pt x="1447800" y="1554480"/>
                  </a:cubicBezTo>
                  <a:cubicBezTo>
                    <a:pt x="1463040" y="1577340"/>
                    <a:pt x="1475740" y="1595120"/>
                    <a:pt x="1493520" y="1630680"/>
                  </a:cubicBezTo>
                  <a:cubicBezTo>
                    <a:pt x="1511300" y="1666240"/>
                    <a:pt x="1527810" y="1737360"/>
                    <a:pt x="1554480" y="1767840"/>
                  </a:cubicBezTo>
                  <a:cubicBezTo>
                    <a:pt x="1581150" y="1798320"/>
                    <a:pt x="1616710" y="1799590"/>
                    <a:pt x="1653540" y="1813560"/>
                  </a:cubicBezTo>
                  <a:cubicBezTo>
                    <a:pt x="1690370" y="1827530"/>
                    <a:pt x="1704340" y="1837690"/>
                    <a:pt x="1775460" y="1851660"/>
                  </a:cubicBezTo>
                  <a:cubicBezTo>
                    <a:pt x="1846580" y="1865630"/>
                    <a:pt x="2019300" y="1884680"/>
                    <a:pt x="2080260" y="1897380"/>
                  </a:cubicBezTo>
                  <a:cubicBezTo>
                    <a:pt x="2141220" y="1910080"/>
                    <a:pt x="2103120" y="1913890"/>
                    <a:pt x="2141220" y="1927860"/>
                  </a:cubicBezTo>
                  <a:cubicBezTo>
                    <a:pt x="2179320" y="1941830"/>
                    <a:pt x="2237740" y="1953260"/>
                    <a:pt x="2308860" y="1981200"/>
                  </a:cubicBezTo>
                  <a:cubicBezTo>
                    <a:pt x="2379980" y="2009140"/>
                    <a:pt x="2490470" y="2066290"/>
                    <a:pt x="2567940" y="2095500"/>
                  </a:cubicBezTo>
                  <a:cubicBezTo>
                    <a:pt x="2645410" y="2124710"/>
                    <a:pt x="2713990" y="2145030"/>
                    <a:pt x="2773680" y="2156460"/>
                  </a:cubicBezTo>
                  <a:cubicBezTo>
                    <a:pt x="2833370" y="2167890"/>
                    <a:pt x="2876550" y="2148840"/>
                    <a:pt x="2926080" y="2164080"/>
                  </a:cubicBezTo>
                  <a:cubicBezTo>
                    <a:pt x="2975610" y="2179320"/>
                    <a:pt x="3006090" y="2223770"/>
                    <a:pt x="3070860" y="2247900"/>
                  </a:cubicBezTo>
                  <a:cubicBezTo>
                    <a:pt x="3135630" y="2272030"/>
                    <a:pt x="3238500" y="2287270"/>
                    <a:pt x="3314700" y="2308860"/>
                  </a:cubicBezTo>
                  <a:cubicBezTo>
                    <a:pt x="3390900" y="2330450"/>
                    <a:pt x="3441700" y="2354580"/>
                    <a:pt x="3528060" y="2377440"/>
                  </a:cubicBezTo>
                  <a:cubicBezTo>
                    <a:pt x="3614420" y="2400300"/>
                    <a:pt x="3732530" y="2429510"/>
                    <a:pt x="3832860" y="2446020"/>
                  </a:cubicBezTo>
                  <a:cubicBezTo>
                    <a:pt x="3933190" y="2462530"/>
                    <a:pt x="4010660" y="2475230"/>
                    <a:pt x="4130040" y="2476500"/>
                  </a:cubicBezTo>
                  <a:cubicBezTo>
                    <a:pt x="4249420" y="2477770"/>
                    <a:pt x="4441190" y="2454910"/>
                    <a:pt x="4549140" y="2453640"/>
                  </a:cubicBezTo>
                  <a:cubicBezTo>
                    <a:pt x="4657090" y="2452370"/>
                    <a:pt x="4720590" y="2462530"/>
                    <a:pt x="4777740" y="2468880"/>
                  </a:cubicBezTo>
                  <a:cubicBezTo>
                    <a:pt x="4834890" y="2475230"/>
                    <a:pt x="4864100" y="2490470"/>
                    <a:pt x="4892040" y="2491740"/>
                  </a:cubicBezTo>
                  <a:cubicBezTo>
                    <a:pt x="4919980" y="2493010"/>
                    <a:pt x="4931410" y="2480310"/>
                    <a:pt x="4945380" y="2476500"/>
                  </a:cubicBezTo>
                  <a:cubicBezTo>
                    <a:pt x="4959350" y="2472690"/>
                    <a:pt x="4949190" y="2463800"/>
                    <a:pt x="4975860" y="2468880"/>
                  </a:cubicBezTo>
                  <a:cubicBezTo>
                    <a:pt x="5002530" y="2473960"/>
                    <a:pt x="5069840" y="2504440"/>
                    <a:pt x="5105400" y="2506980"/>
                  </a:cubicBezTo>
                  <a:cubicBezTo>
                    <a:pt x="5140960" y="2509520"/>
                    <a:pt x="5166360" y="2485390"/>
                    <a:pt x="5189220" y="2484120"/>
                  </a:cubicBezTo>
                  <a:cubicBezTo>
                    <a:pt x="5212080" y="2482850"/>
                    <a:pt x="5223510" y="2496820"/>
                    <a:pt x="5242560" y="2499360"/>
                  </a:cubicBezTo>
                  <a:cubicBezTo>
                    <a:pt x="5261610" y="2501900"/>
                    <a:pt x="5278120" y="2504440"/>
                    <a:pt x="5303520" y="2499360"/>
                  </a:cubicBezTo>
                  <a:cubicBezTo>
                    <a:pt x="5328920" y="2494280"/>
                    <a:pt x="5346700" y="2480310"/>
                    <a:pt x="5394960" y="2468880"/>
                  </a:cubicBezTo>
                  <a:cubicBezTo>
                    <a:pt x="5443220" y="2457450"/>
                    <a:pt x="5593080" y="2430780"/>
                    <a:pt x="5593080" y="2430780"/>
                  </a:cubicBezTo>
                  <a:lnTo>
                    <a:pt x="5821680" y="2385060"/>
                  </a:lnTo>
                  <a:cubicBezTo>
                    <a:pt x="5878830" y="2373630"/>
                    <a:pt x="5901690" y="2359660"/>
                    <a:pt x="5935980" y="2362200"/>
                  </a:cubicBezTo>
                  <a:cubicBezTo>
                    <a:pt x="5970270" y="2364740"/>
                    <a:pt x="5976620" y="2377440"/>
                    <a:pt x="6027420" y="2400300"/>
                  </a:cubicBezTo>
                  <a:cubicBezTo>
                    <a:pt x="6078220" y="2423160"/>
                    <a:pt x="6195060" y="2475230"/>
                    <a:pt x="6240780" y="2499360"/>
                  </a:cubicBezTo>
                  <a:cubicBezTo>
                    <a:pt x="6286500" y="2523490"/>
                    <a:pt x="6268720" y="2538730"/>
                    <a:pt x="6301740" y="2545080"/>
                  </a:cubicBezTo>
                  <a:cubicBezTo>
                    <a:pt x="6334760" y="2551430"/>
                    <a:pt x="6395720" y="2546350"/>
                    <a:pt x="6438900" y="2537460"/>
                  </a:cubicBezTo>
                  <a:cubicBezTo>
                    <a:pt x="6482080" y="2528570"/>
                    <a:pt x="6511290" y="2524760"/>
                    <a:pt x="6560820" y="2491740"/>
                  </a:cubicBezTo>
                  <a:cubicBezTo>
                    <a:pt x="6610350" y="2458720"/>
                    <a:pt x="6703060" y="2373630"/>
                    <a:pt x="6736080" y="2339340"/>
                  </a:cubicBezTo>
                  <a:cubicBezTo>
                    <a:pt x="6769100" y="2305050"/>
                    <a:pt x="6734810" y="2307590"/>
                    <a:pt x="6758940" y="2286000"/>
                  </a:cubicBezTo>
                  <a:cubicBezTo>
                    <a:pt x="6783070" y="2264410"/>
                    <a:pt x="6849110" y="2226310"/>
                    <a:pt x="6880860" y="2209800"/>
                  </a:cubicBezTo>
                  <a:cubicBezTo>
                    <a:pt x="6912610" y="2193290"/>
                    <a:pt x="6918960" y="2192020"/>
                    <a:pt x="6949440" y="2186940"/>
                  </a:cubicBezTo>
                  <a:cubicBezTo>
                    <a:pt x="6979920" y="2181860"/>
                    <a:pt x="7025640" y="2172970"/>
                    <a:pt x="7063740" y="2179320"/>
                  </a:cubicBezTo>
                  <a:cubicBezTo>
                    <a:pt x="7101840" y="2185670"/>
                    <a:pt x="7136130" y="2218690"/>
                    <a:pt x="7178040" y="2225040"/>
                  </a:cubicBezTo>
                  <a:cubicBezTo>
                    <a:pt x="7219950" y="2231390"/>
                    <a:pt x="7255510" y="2222500"/>
                    <a:pt x="7315200" y="2217420"/>
                  </a:cubicBezTo>
                  <a:cubicBezTo>
                    <a:pt x="7374890" y="2212340"/>
                    <a:pt x="7491730" y="2199640"/>
                    <a:pt x="7536180" y="2194560"/>
                  </a:cubicBezTo>
                  <a:cubicBezTo>
                    <a:pt x="7580630" y="2189480"/>
                    <a:pt x="7542530" y="2178050"/>
                    <a:pt x="7581900" y="2186940"/>
                  </a:cubicBezTo>
                  <a:cubicBezTo>
                    <a:pt x="7621270" y="2195830"/>
                    <a:pt x="7724140" y="2231390"/>
                    <a:pt x="7772400" y="2247900"/>
                  </a:cubicBezTo>
                  <a:cubicBezTo>
                    <a:pt x="7820660" y="2264410"/>
                    <a:pt x="7837170" y="2274570"/>
                    <a:pt x="7871460" y="2286000"/>
                  </a:cubicBezTo>
                  <a:cubicBezTo>
                    <a:pt x="7905750" y="2297430"/>
                    <a:pt x="7918450" y="2296160"/>
                    <a:pt x="7978140" y="2316480"/>
                  </a:cubicBezTo>
                  <a:cubicBezTo>
                    <a:pt x="8037830" y="2336800"/>
                    <a:pt x="8166100" y="2368550"/>
                    <a:pt x="8229600" y="2407920"/>
                  </a:cubicBezTo>
                  <a:cubicBezTo>
                    <a:pt x="8293100" y="2447290"/>
                    <a:pt x="8313420" y="2517140"/>
                    <a:pt x="8359140" y="2552700"/>
                  </a:cubicBezTo>
                  <a:cubicBezTo>
                    <a:pt x="8404860" y="2588260"/>
                    <a:pt x="8472170" y="2600960"/>
                    <a:pt x="8503920" y="2621280"/>
                  </a:cubicBezTo>
                  <a:cubicBezTo>
                    <a:pt x="8535670" y="2641600"/>
                    <a:pt x="8531860" y="2660650"/>
                    <a:pt x="8549640" y="2674620"/>
                  </a:cubicBezTo>
                  <a:cubicBezTo>
                    <a:pt x="8567420" y="2688590"/>
                    <a:pt x="8589010" y="2696845"/>
                    <a:pt x="8610600" y="270510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726648" y="2834640"/>
              <a:ext cx="1144312" cy="2087880"/>
            </a:xfrm>
            <a:custGeom>
              <a:avLst/>
              <a:gdLst>
                <a:gd name="connsiteX0" fmla="*/ 153712 w 1144312"/>
                <a:gd name="connsiteY0" fmla="*/ 0 h 2087880"/>
                <a:gd name="connsiteX1" fmla="*/ 31792 w 1144312"/>
                <a:gd name="connsiteY1" fmla="*/ 114300 h 2087880"/>
                <a:gd name="connsiteX2" fmla="*/ 1312 w 1144312"/>
                <a:gd name="connsiteY2" fmla="*/ 335280 h 2087880"/>
                <a:gd name="connsiteX3" fmla="*/ 8932 w 1144312"/>
                <a:gd name="connsiteY3" fmla="*/ 579120 h 2087880"/>
                <a:gd name="connsiteX4" fmla="*/ 39412 w 1144312"/>
                <a:gd name="connsiteY4" fmla="*/ 807720 h 2087880"/>
                <a:gd name="connsiteX5" fmla="*/ 123232 w 1144312"/>
                <a:gd name="connsiteY5" fmla="*/ 899160 h 2087880"/>
                <a:gd name="connsiteX6" fmla="*/ 252772 w 1144312"/>
                <a:gd name="connsiteY6" fmla="*/ 952500 h 2087880"/>
                <a:gd name="connsiteX7" fmla="*/ 397552 w 1144312"/>
                <a:gd name="connsiteY7" fmla="*/ 1021080 h 2087880"/>
                <a:gd name="connsiteX8" fmla="*/ 511852 w 1144312"/>
                <a:gd name="connsiteY8" fmla="*/ 1059180 h 2087880"/>
                <a:gd name="connsiteX9" fmla="*/ 610912 w 1144312"/>
                <a:gd name="connsiteY9" fmla="*/ 1226820 h 2087880"/>
                <a:gd name="connsiteX10" fmla="*/ 717592 w 1144312"/>
                <a:gd name="connsiteY10" fmla="*/ 1432560 h 2087880"/>
                <a:gd name="connsiteX11" fmla="*/ 770932 w 1144312"/>
                <a:gd name="connsiteY11" fmla="*/ 1645920 h 2087880"/>
                <a:gd name="connsiteX12" fmla="*/ 862372 w 1144312"/>
                <a:gd name="connsiteY12" fmla="*/ 1729740 h 2087880"/>
                <a:gd name="connsiteX13" fmla="*/ 946192 w 1144312"/>
                <a:gd name="connsiteY13" fmla="*/ 1836420 h 2087880"/>
                <a:gd name="connsiteX14" fmla="*/ 1045252 w 1144312"/>
                <a:gd name="connsiteY14" fmla="*/ 1943100 h 2087880"/>
                <a:gd name="connsiteX15" fmla="*/ 1144312 w 1144312"/>
                <a:gd name="connsiteY15" fmla="*/ 2087880 h 208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4312" h="2087880">
                  <a:moveTo>
                    <a:pt x="153712" y="0"/>
                  </a:moveTo>
                  <a:cubicBezTo>
                    <a:pt x="105452" y="29210"/>
                    <a:pt x="57192" y="58420"/>
                    <a:pt x="31792" y="114300"/>
                  </a:cubicBezTo>
                  <a:cubicBezTo>
                    <a:pt x="6392" y="170180"/>
                    <a:pt x="5122" y="257810"/>
                    <a:pt x="1312" y="335280"/>
                  </a:cubicBezTo>
                  <a:cubicBezTo>
                    <a:pt x="-2498" y="412750"/>
                    <a:pt x="2582" y="500380"/>
                    <a:pt x="8932" y="579120"/>
                  </a:cubicBezTo>
                  <a:cubicBezTo>
                    <a:pt x="15282" y="657860"/>
                    <a:pt x="20362" y="754380"/>
                    <a:pt x="39412" y="807720"/>
                  </a:cubicBezTo>
                  <a:cubicBezTo>
                    <a:pt x="58462" y="861060"/>
                    <a:pt x="87672" y="875030"/>
                    <a:pt x="123232" y="899160"/>
                  </a:cubicBezTo>
                  <a:cubicBezTo>
                    <a:pt x="158792" y="923290"/>
                    <a:pt x="207052" y="932180"/>
                    <a:pt x="252772" y="952500"/>
                  </a:cubicBezTo>
                  <a:cubicBezTo>
                    <a:pt x="298492" y="972820"/>
                    <a:pt x="354372" y="1003300"/>
                    <a:pt x="397552" y="1021080"/>
                  </a:cubicBezTo>
                  <a:cubicBezTo>
                    <a:pt x="440732" y="1038860"/>
                    <a:pt x="476292" y="1024890"/>
                    <a:pt x="511852" y="1059180"/>
                  </a:cubicBezTo>
                  <a:cubicBezTo>
                    <a:pt x="547412" y="1093470"/>
                    <a:pt x="576622" y="1164590"/>
                    <a:pt x="610912" y="1226820"/>
                  </a:cubicBezTo>
                  <a:cubicBezTo>
                    <a:pt x="645202" y="1289050"/>
                    <a:pt x="690922" y="1362710"/>
                    <a:pt x="717592" y="1432560"/>
                  </a:cubicBezTo>
                  <a:cubicBezTo>
                    <a:pt x="744262" y="1502410"/>
                    <a:pt x="746802" y="1596390"/>
                    <a:pt x="770932" y="1645920"/>
                  </a:cubicBezTo>
                  <a:cubicBezTo>
                    <a:pt x="795062" y="1695450"/>
                    <a:pt x="833162" y="1697990"/>
                    <a:pt x="862372" y="1729740"/>
                  </a:cubicBezTo>
                  <a:cubicBezTo>
                    <a:pt x="891582" y="1761490"/>
                    <a:pt x="915712" y="1800860"/>
                    <a:pt x="946192" y="1836420"/>
                  </a:cubicBezTo>
                  <a:cubicBezTo>
                    <a:pt x="976672" y="1871980"/>
                    <a:pt x="1012232" y="1901190"/>
                    <a:pt x="1045252" y="1943100"/>
                  </a:cubicBezTo>
                  <a:cubicBezTo>
                    <a:pt x="1078272" y="1985010"/>
                    <a:pt x="1111292" y="2036445"/>
                    <a:pt x="1144312" y="208788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59580" y="3360420"/>
              <a:ext cx="239145" cy="1440180"/>
            </a:xfrm>
            <a:custGeom>
              <a:avLst/>
              <a:gdLst>
                <a:gd name="connsiteX0" fmla="*/ 0 w 239145"/>
                <a:gd name="connsiteY0" fmla="*/ 0 h 1440180"/>
                <a:gd name="connsiteX1" fmla="*/ 30480 w 239145"/>
                <a:gd name="connsiteY1" fmla="*/ 289560 h 1440180"/>
                <a:gd name="connsiteX2" fmla="*/ 83820 w 239145"/>
                <a:gd name="connsiteY2" fmla="*/ 510540 h 1440180"/>
                <a:gd name="connsiteX3" fmla="*/ 137160 w 239145"/>
                <a:gd name="connsiteY3" fmla="*/ 754380 h 1440180"/>
                <a:gd name="connsiteX4" fmla="*/ 137160 w 239145"/>
                <a:gd name="connsiteY4" fmla="*/ 876300 h 1440180"/>
                <a:gd name="connsiteX5" fmla="*/ 175260 w 239145"/>
                <a:gd name="connsiteY5" fmla="*/ 1005840 h 1440180"/>
                <a:gd name="connsiteX6" fmla="*/ 236220 w 239145"/>
                <a:gd name="connsiteY6" fmla="*/ 1150620 h 1440180"/>
                <a:gd name="connsiteX7" fmla="*/ 228600 w 239145"/>
                <a:gd name="connsiteY7" fmla="*/ 1333500 h 1440180"/>
                <a:gd name="connsiteX8" fmla="*/ 220980 w 239145"/>
                <a:gd name="connsiteY8" fmla="*/ 1440180 h 144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145" h="1440180">
                  <a:moveTo>
                    <a:pt x="0" y="0"/>
                  </a:moveTo>
                  <a:cubicBezTo>
                    <a:pt x="8255" y="102235"/>
                    <a:pt x="16510" y="204470"/>
                    <a:pt x="30480" y="289560"/>
                  </a:cubicBezTo>
                  <a:cubicBezTo>
                    <a:pt x="44450" y="374650"/>
                    <a:pt x="66040" y="433070"/>
                    <a:pt x="83820" y="510540"/>
                  </a:cubicBezTo>
                  <a:cubicBezTo>
                    <a:pt x="101600" y="588010"/>
                    <a:pt x="128270" y="693420"/>
                    <a:pt x="137160" y="754380"/>
                  </a:cubicBezTo>
                  <a:cubicBezTo>
                    <a:pt x="146050" y="815340"/>
                    <a:pt x="130810" y="834390"/>
                    <a:pt x="137160" y="876300"/>
                  </a:cubicBezTo>
                  <a:cubicBezTo>
                    <a:pt x="143510" y="918210"/>
                    <a:pt x="158750" y="960120"/>
                    <a:pt x="175260" y="1005840"/>
                  </a:cubicBezTo>
                  <a:cubicBezTo>
                    <a:pt x="191770" y="1051560"/>
                    <a:pt x="227330" y="1096010"/>
                    <a:pt x="236220" y="1150620"/>
                  </a:cubicBezTo>
                  <a:cubicBezTo>
                    <a:pt x="245110" y="1205230"/>
                    <a:pt x="231140" y="1285240"/>
                    <a:pt x="228600" y="1333500"/>
                  </a:cubicBezTo>
                  <a:cubicBezTo>
                    <a:pt x="226060" y="1381760"/>
                    <a:pt x="223520" y="1410970"/>
                    <a:pt x="220980" y="144018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188583" y="3642360"/>
              <a:ext cx="511275" cy="1562100"/>
            </a:xfrm>
            <a:custGeom>
              <a:avLst/>
              <a:gdLst>
                <a:gd name="connsiteX0" fmla="*/ 84457 w 511275"/>
                <a:gd name="connsiteY0" fmla="*/ 0 h 1562100"/>
                <a:gd name="connsiteX1" fmla="*/ 53977 w 511275"/>
                <a:gd name="connsiteY1" fmla="*/ 220980 h 1562100"/>
                <a:gd name="connsiteX2" fmla="*/ 31117 w 511275"/>
                <a:gd name="connsiteY2" fmla="*/ 388620 h 1562100"/>
                <a:gd name="connsiteX3" fmla="*/ 637 w 511275"/>
                <a:gd name="connsiteY3" fmla="*/ 495300 h 1562100"/>
                <a:gd name="connsiteX4" fmla="*/ 61597 w 511275"/>
                <a:gd name="connsiteY4" fmla="*/ 647700 h 1562100"/>
                <a:gd name="connsiteX5" fmla="*/ 191137 w 511275"/>
                <a:gd name="connsiteY5" fmla="*/ 792480 h 1562100"/>
                <a:gd name="connsiteX6" fmla="*/ 366397 w 511275"/>
                <a:gd name="connsiteY6" fmla="*/ 952500 h 1562100"/>
                <a:gd name="connsiteX7" fmla="*/ 442597 w 511275"/>
                <a:gd name="connsiteY7" fmla="*/ 1150620 h 1562100"/>
                <a:gd name="connsiteX8" fmla="*/ 511177 w 511275"/>
                <a:gd name="connsiteY8" fmla="*/ 1303020 h 1562100"/>
                <a:gd name="connsiteX9" fmla="*/ 427357 w 511275"/>
                <a:gd name="connsiteY9" fmla="*/ 1562100 h 156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1275" h="1562100">
                  <a:moveTo>
                    <a:pt x="84457" y="0"/>
                  </a:moveTo>
                  <a:cubicBezTo>
                    <a:pt x="73662" y="78105"/>
                    <a:pt x="62867" y="156210"/>
                    <a:pt x="53977" y="220980"/>
                  </a:cubicBezTo>
                  <a:cubicBezTo>
                    <a:pt x="45087" y="285750"/>
                    <a:pt x="40007" y="342900"/>
                    <a:pt x="31117" y="388620"/>
                  </a:cubicBezTo>
                  <a:cubicBezTo>
                    <a:pt x="22227" y="434340"/>
                    <a:pt x="-4443" y="452120"/>
                    <a:pt x="637" y="495300"/>
                  </a:cubicBezTo>
                  <a:cubicBezTo>
                    <a:pt x="5717" y="538480"/>
                    <a:pt x="29847" y="598170"/>
                    <a:pt x="61597" y="647700"/>
                  </a:cubicBezTo>
                  <a:cubicBezTo>
                    <a:pt x="93347" y="697230"/>
                    <a:pt x="140337" y="741680"/>
                    <a:pt x="191137" y="792480"/>
                  </a:cubicBezTo>
                  <a:cubicBezTo>
                    <a:pt x="241937" y="843280"/>
                    <a:pt x="324487" y="892810"/>
                    <a:pt x="366397" y="952500"/>
                  </a:cubicBezTo>
                  <a:cubicBezTo>
                    <a:pt x="408307" y="1012190"/>
                    <a:pt x="418467" y="1092200"/>
                    <a:pt x="442597" y="1150620"/>
                  </a:cubicBezTo>
                  <a:cubicBezTo>
                    <a:pt x="466727" y="1209040"/>
                    <a:pt x="513717" y="1234440"/>
                    <a:pt x="511177" y="1303020"/>
                  </a:cubicBezTo>
                  <a:cubicBezTo>
                    <a:pt x="508637" y="1371600"/>
                    <a:pt x="467997" y="1466850"/>
                    <a:pt x="427357" y="156210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684434" y="3695700"/>
              <a:ext cx="620052" cy="1371600"/>
            </a:xfrm>
            <a:custGeom>
              <a:avLst/>
              <a:gdLst>
                <a:gd name="connsiteX0" fmla="*/ 13546 w 620052"/>
                <a:gd name="connsiteY0" fmla="*/ 0 h 1371600"/>
                <a:gd name="connsiteX1" fmla="*/ 5926 w 620052"/>
                <a:gd name="connsiteY1" fmla="*/ 175260 h 1371600"/>
                <a:gd name="connsiteX2" fmla="*/ 89746 w 620052"/>
                <a:gd name="connsiteY2" fmla="*/ 281940 h 1371600"/>
                <a:gd name="connsiteX3" fmla="*/ 150706 w 620052"/>
                <a:gd name="connsiteY3" fmla="*/ 365760 h 1371600"/>
                <a:gd name="connsiteX4" fmla="*/ 249766 w 620052"/>
                <a:gd name="connsiteY4" fmla="*/ 487680 h 1371600"/>
                <a:gd name="connsiteX5" fmla="*/ 249766 w 620052"/>
                <a:gd name="connsiteY5" fmla="*/ 579120 h 1371600"/>
                <a:gd name="connsiteX6" fmla="*/ 310726 w 620052"/>
                <a:gd name="connsiteY6" fmla="*/ 731520 h 1371600"/>
                <a:gd name="connsiteX7" fmla="*/ 394546 w 620052"/>
                <a:gd name="connsiteY7" fmla="*/ 929640 h 1371600"/>
                <a:gd name="connsiteX8" fmla="*/ 478366 w 620052"/>
                <a:gd name="connsiteY8" fmla="*/ 1021080 h 1371600"/>
                <a:gd name="connsiteX9" fmla="*/ 546946 w 620052"/>
                <a:gd name="connsiteY9" fmla="*/ 1143000 h 1371600"/>
                <a:gd name="connsiteX10" fmla="*/ 615526 w 620052"/>
                <a:gd name="connsiteY10" fmla="*/ 1264920 h 1371600"/>
                <a:gd name="connsiteX11" fmla="*/ 607906 w 620052"/>
                <a:gd name="connsiteY11"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0052" h="1371600">
                  <a:moveTo>
                    <a:pt x="13546" y="0"/>
                  </a:moveTo>
                  <a:cubicBezTo>
                    <a:pt x="3386" y="64135"/>
                    <a:pt x="-6774" y="128270"/>
                    <a:pt x="5926" y="175260"/>
                  </a:cubicBezTo>
                  <a:cubicBezTo>
                    <a:pt x="18626" y="222250"/>
                    <a:pt x="65616" y="250190"/>
                    <a:pt x="89746" y="281940"/>
                  </a:cubicBezTo>
                  <a:cubicBezTo>
                    <a:pt x="113876" y="313690"/>
                    <a:pt x="124036" y="331470"/>
                    <a:pt x="150706" y="365760"/>
                  </a:cubicBezTo>
                  <a:cubicBezTo>
                    <a:pt x="177376" y="400050"/>
                    <a:pt x="233256" y="452120"/>
                    <a:pt x="249766" y="487680"/>
                  </a:cubicBezTo>
                  <a:cubicBezTo>
                    <a:pt x="266276" y="523240"/>
                    <a:pt x="239606" y="538480"/>
                    <a:pt x="249766" y="579120"/>
                  </a:cubicBezTo>
                  <a:cubicBezTo>
                    <a:pt x="259926" y="619760"/>
                    <a:pt x="286596" y="673100"/>
                    <a:pt x="310726" y="731520"/>
                  </a:cubicBezTo>
                  <a:cubicBezTo>
                    <a:pt x="334856" y="789940"/>
                    <a:pt x="366606" y="881380"/>
                    <a:pt x="394546" y="929640"/>
                  </a:cubicBezTo>
                  <a:cubicBezTo>
                    <a:pt x="422486" y="977900"/>
                    <a:pt x="452966" y="985520"/>
                    <a:pt x="478366" y="1021080"/>
                  </a:cubicBezTo>
                  <a:cubicBezTo>
                    <a:pt x="503766" y="1056640"/>
                    <a:pt x="546946" y="1143000"/>
                    <a:pt x="546946" y="1143000"/>
                  </a:cubicBezTo>
                  <a:cubicBezTo>
                    <a:pt x="569806" y="1183640"/>
                    <a:pt x="605366" y="1226820"/>
                    <a:pt x="615526" y="1264920"/>
                  </a:cubicBezTo>
                  <a:cubicBezTo>
                    <a:pt x="625686" y="1303020"/>
                    <a:pt x="616796" y="1337310"/>
                    <a:pt x="607906" y="137160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7459980" y="3634740"/>
              <a:ext cx="2537460" cy="941224"/>
            </a:xfrm>
            <a:custGeom>
              <a:avLst/>
              <a:gdLst>
                <a:gd name="connsiteX0" fmla="*/ 0 w 2537460"/>
                <a:gd name="connsiteY0" fmla="*/ 0 h 941224"/>
                <a:gd name="connsiteX1" fmla="*/ 91440 w 2537460"/>
                <a:gd name="connsiteY1" fmla="*/ 144780 h 941224"/>
                <a:gd name="connsiteX2" fmla="*/ 160020 w 2537460"/>
                <a:gd name="connsiteY2" fmla="*/ 243840 h 941224"/>
                <a:gd name="connsiteX3" fmla="*/ 152400 w 2537460"/>
                <a:gd name="connsiteY3" fmla="*/ 358140 h 941224"/>
                <a:gd name="connsiteX4" fmla="*/ 281940 w 2537460"/>
                <a:gd name="connsiteY4" fmla="*/ 510540 h 941224"/>
                <a:gd name="connsiteX5" fmla="*/ 358140 w 2537460"/>
                <a:gd name="connsiteY5" fmla="*/ 632460 h 941224"/>
                <a:gd name="connsiteX6" fmla="*/ 457200 w 2537460"/>
                <a:gd name="connsiteY6" fmla="*/ 739140 h 941224"/>
                <a:gd name="connsiteX7" fmla="*/ 571500 w 2537460"/>
                <a:gd name="connsiteY7" fmla="*/ 769620 h 941224"/>
                <a:gd name="connsiteX8" fmla="*/ 739140 w 2537460"/>
                <a:gd name="connsiteY8" fmla="*/ 883920 h 941224"/>
                <a:gd name="connsiteX9" fmla="*/ 998220 w 2537460"/>
                <a:gd name="connsiteY9" fmla="*/ 937260 h 941224"/>
                <a:gd name="connsiteX10" fmla="*/ 1249680 w 2537460"/>
                <a:gd name="connsiteY10" fmla="*/ 929640 h 941224"/>
                <a:gd name="connsiteX11" fmla="*/ 1341120 w 2537460"/>
                <a:gd name="connsiteY11" fmla="*/ 868680 h 941224"/>
                <a:gd name="connsiteX12" fmla="*/ 1432560 w 2537460"/>
                <a:gd name="connsiteY12" fmla="*/ 868680 h 941224"/>
                <a:gd name="connsiteX13" fmla="*/ 1539240 w 2537460"/>
                <a:gd name="connsiteY13" fmla="*/ 914400 h 941224"/>
                <a:gd name="connsiteX14" fmla="*/ 1691640 w 2537460"/>
                <a:gd name="connsiteY14" fmla="*/ 929640 h 941224"/>
                <a:gd name="connsiteX15" fmla="*/ 1950720 w 2537460"/>
                <a:gd name="connsiteY15" fmla="*/ 891540 h 941224"/>
                <a:gd name="connsiteX16" fmla="*/ 2133600 w 2537460"/>
                <a:gd name="connsiteY16" fmla="*/ 800100 h 941224"/>
                <a:gd name="connsiteX17" fmla="*/ 2354580 w 2537460"/>
                <a:gd name="connsiteY17" fmla="*/ 792480 h 941224"/>
                <a:gd name="connsiteX18" fmla="*/ 2537460 w 2537460"/>
                <a:gd name="connsiteY18" fmla="*/ 815340 h 94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37460" h="941224">
                  <a:moveTo>
                    <a:pt x="0" y="0"/>
                  </a:moveTo>
                  <a:cubicBezTo>
                    <a:pt x="32385" y="52070"/>
                    <a:pt x="64770" y="104140"/>
                    <a:pt x="91440" y="144780"/>
                  </a:cubicBezTo>
                  <a:cubicBezTo>
                    <a:pt x="118110" y="185420"/>
                    <a:pt x="149860" y="208280"/>
                    <a:pt x="160020" y="243840"/>
                  </a:cubicBezTo>
                  <a:cubicBezTo>
                    <a:pt x="170180" y="279400"/>
                    <a:pt x="132080" y="313690"/>
                    <a:pt x="152400" y="358140"/>
                  </a:cubicBezTo>
                  <a:cubicBezTo>
                    <a:pt x="172720" y="402590"/>
                    <a:pt x="247650" y="464820"/>
                    <a:pt x="281940" y="510540"/>
                  </a:cubicBezTo>
                  <a:cubicBezTo>
                    <a:pt x="316230" y="556260"/>
                    <a:pt x="328930" y="594360"/>
                    <a:pt x="358140" y="632460"/>
                  </a:cubicBezTo>
                  <a:cubicBezTo>
                    <a:pt x="387350" y="670560"/>
                    <a:pt x="421640" y="716280"/>
                    <a:pt x="457200" y="739140"/>
                  </a:cubicBezTo>
                  <a:cubicBezTo>
                    <a:pt x="492760" y="762000"/>
                    <a:pt x="524510" y="745490"/>
                    <a:pt x="571500" y="769620"/>
                  </a:cubicBezTo>
                  <a:cubicBezTo>
                    <a:pt x="618490" y="793750"/>
                    <a:pt x="668020" y="855980"/>
                    <a:pt x="739140" y="883920"/>
                  </a:cubicBezTo>
                  <a:cubicBezTo>
                    <a:pt x="810260" y="911860"/>
                    <a:pt x="913130" y="929640"/>
                    <a:pt x="998220" y="937260"/>
                  </a:cubicBezTo>
                  <a:cubicBezTo>
                    <a:pt x="1083310" y="944880"/>
                    <a:pt x="1192530" y="941070"/>
                    <a:pt x="1249680" y="929640"/>
                  </a:cubicBezTo>
                  <a:cubicBezTo>
                    <a:pt x="1306830" y="918210"/>
                    <a:pt x="1310640" y="878840"/>
                    <a:pt x="1341120" y="868680"/>
                  </a:cubicBezTo>
                  <a:cubicBezTo>
                    <a:pt x="1371600" y="858520"/>
                    <a:pt x="1399540" y="861060"/>
                    <a:pt x="1432560" y="868680"/>
                  </a:cubicBezTo>
                  <a:cubicBezTo>
                    <a:pt x="1465580" y="876300"/>
                    <a:pt x="1496060" y="904240"/>
                    <a:pt x="1539240" y="914400"/>
                  </a:cubicBezTo>
                  <a:cubicBezTo>
                    <a:pt x="1582420" y="924560"/>
                    <a:pt x="1623060" y="933450"/>
                    <a:pt x="1691640" y="929640"/>
                  </a:cubicBezTo>
                  <a:cubicBezTo>
                    <a:pt x="1760220" y="925830"/>
                    <a:pt x="1877060" y="913130"/>
                    <a:pt x="1950720" y="891540"/>
                  </a:cubicBezTo>
                  <a:cubicBezTo>
                    <a:pt x="2024380" y="869950"/>
                    <a:pt x="2066290" y="816610"/>
                    <a:pt x="2133600" y="800100"/>
                  </a:cubicBezTo>
                  <a:cubicBezTo>
                    <a:pt x="2200910" y="783590"/>
                    <a:pt x="2287270" y="789940"/>
                    <a:pt x="2354580" y="792480"/>
                  </a:cubicBezTo>
                  <a:cubicBezTo>
                    <a:pt x="2421890" y="795020"/>
                    <a:pt x="2479675" y="805180"/>
                    <a:pt x="2537460" y="81534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8564880" y="4602480"/>
              <a:ext cx="1379220" cy="717720"/>
            </a:xfrm>
            <a:custGeom>
              <a:avLst/>
              <a:gdLst>
                <a:gd name="connsiteX0" fmla="*/ 0 w 1379220"/>
                <a:gd name="connsiteY0" fmla="*/ 0 h 717720"/>
                <a:gd name="connsiteX1" fmla="*/ 68580 w 1379220"/>
                <a:gd name="connsiteY1" fmla="*/ 83820 h 717720"/>
                <a:gd name="connsiteX2" fmla="*/ 152400 w 1379220"/>
                <a:gd name="connsiteY2" fmla="*/ 205740 h 717720"/>
                <a:gd name="connsiteX3" fmla="*/ 228600 w 1379220"/>
                <a:gd name="connsiteY3" fmla="*/ 304800 h 717720"/>
                <a:gd name="connsiteX4" fmla="*/ 335280 w 1379220"/>
                <a:gd name="connsiteY4" fmla="*/ 419100 h 717720"/>
                <a:gd name="connsiteX5" fmla="*/ 502920 w 1379220"/>
                <a:gd name="connsiteY5" fmla="*/ 548640 h 717720"/>
                <a:gd name="connsiteX6" fmla="*/ 586740 w 1379220"/>
                <a:gd name="connsiteY6" fmla="*/ 548640 h 717720"/>
                <a:gd name="connsiteX7" fmla="*/ 723900 w 1379220"/>
                <a:gd name="connsiteY7" fmla="*/ 533400 h 717720"/>
                <a:gd name="connsiteX8" fmla="*/ 876300 w 1379220"/>
                <a:gd name="connsiteY8" fmla="*/ 601980 h 717720"/>
                <a:gd name="connsiteX9" fmla="*/ 982980 w 1379220"/>
                <a:gd name="connsiteY9" fmla="*/ 647700 h 717720"/>
                <a:gd name="connsiteX10" fmla="*/ 1143000 w 1379220"/>
                <a:gd name="connsiteY10" fmla="*/ 647700 h 717720"/>
                <a:gd name="connsiteX11" fmla="*/ 1287780 w 1379220"/>
                <a:gd name="connsiteY11" fmla="*/ 708660 h 717720"/>
                <a:gd name="connsiteX12" fmla="*/ 1379220 w 1379220"/>
                <a:gd name="connsiteY12" fmla="*/ 716280 h 71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9220" h="717720">
                  <a:moveTo>
                    <a:pt x="0" y="0"/>
                  </a:moveTo>
                  <a:cubicBezTo>
                    <a:pt x="21590" y="24765"/>
                    <a:pt x="43180" y="49530"/>
                    <a:pt x="68580" y="83820"/>
                  </a:cubicBezTo>
                  <a:cubicBezTo>
                    <a:pt x="93980" y="118110"/>
                    <a:pt x="125730" y="168910"/>
                    <a:pt x="152400" y="205740"/>
                  </a:cubicBezTo>
                  <a:cubicBezTo>
                    <a:pt x="179070" y="242570"/>
                    <a:pt x="198120" y="269240"/>
                    <a:pt x="228600" y="304800"/>
                  </a:cubicBezTo>
                  <a:cubicBezTo>
                    <a:pt x="259080" y="340360"/>
                    <a:pt x="289560" y="378460"/>
                    <a:pt x="335280" y="419100"/>
                  </a:cubicBezTo>
                  <a:cubicBezTo>
                    <a:pt x="381000" y="459740"/>
                    <a:pt x="461010" y="527050"/>
                    <a:pt x="502920" y="548640"/>
                  </a:cubicBezTo>
                  <a:cubicBezTo>
                    <a:pt x="544830" y="570230"/>
                    <a:pt x="549910" y="551180"/>
                    <a:pt x="586740" y="548640"/>
                  </a:cubicBezTo>
                  <a:cubicBezTo>
                    <a:pt x="623570" y="546100"/>
                    <a:pt x="675640" y="524510"/>
                    <a:pt x="723900" y="533400"/>
                  </a:cubicBezTo>
                  <a:cubicBezTo>
                    <a:pt x="772160" y="542290"/>
                    <a:pt x="833120" y="582930"/>
                    <a:pt x="876300" y="601980"/>
                  </a:cubicBezTo>
                  <a:cubicBezTo>
                    <a:pt x="919480" y="621030"/>
                    <a:pt x="938530" y="640080"/>
                    <a:pt x="982980" y="647700"/>
                  </a:cubicBezTo>
                  <a:cubicBezTo>
                    <a:pt x="1027430" y="655320"/>
                    <a:pt x="1092200" y="637540"/>
                    <a:pt x="1143000" y="647700"/>
                  </a:cubicBezTo>
                  <a:cubicBezTo>
                    <a:pt x="1193800" y="657860"/>
                    <a:pt x="1248410" y="697230"/>
                    <a:pt x="1287780" y="708660"/>
                  </a:cubicBezTo>
                  <a:cubicBezTo>
                    <a:pt x="1327150" y="720090"/>
                    <a:pt x="1353185" y="718185"/>
                    <a:pt x="1379220" y="71628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8519160" y="4587240"/>
              <a:ext cx="1043940" cy="1127760"/>
            </a:xfrm>
            <a:custGeom>
              <a:avLst/>
              <a:gdLst>
                <a:gd name="connsiteX0" fmla="*/ 0 w 1043940"/>
                <a:gd name="connsiteY0" fmla="*/ 0 h 1127760"/>
                <a:gd name="connsiteX1" fmla="*/ 30480 w 1043940"/>
                <a:gd name="connsiteY1" fmla="*/ 137160 h 1127760"/>
                <a:gd name="connsiteX2" fmla="*/ 76200 w 1043940"/>
                <a:gd name="connsiteY2" fmla="*/ 198120 h 1127760"/>
                <a:gd name="connsiteX3" fmla="*/ 99060 w 1043940"/>
                <a:gd name="connsiteY3" fmla="*/ 289560 h 1127760"/>
                <a:gd name="connsiteX4" fmla="*/ 121920 w 1043940"/>
                <a:gd name="connsiteY4" fmla="*/ 365760 h 1127760"/>
                <a:gd name="connsiteX5" fmla="*/ 182880 w 1043940"/>
                <a:gd name="connsiteY5" fmla="*/ 457200 h 1127760"/>
                <a:gd name="connsiteX6" fmla="*/ 251460 w 1043940"/>
                <a:gd name="connsiteY6" fmla="*/ 594360 h 1127760"/>
                <a:gd name="connsiteX7" fmla="*/ 373380 w 1043940"/>
                <a:gd name="connsiteY7" fmla="*/ 701040 h 1127760"/>
                <a:gd name="connsiteX8" fmla="*/ 548640 w 1043940"/>
                <a:gd name="connsiteY8" fmla="*/ 784860 h 1127760"/>
                <a:gd name="connsiteX9" fmla="*/ 701040 w 1043940"/>
                <a:gd name="connsiteY9" fmla="*/ 914400 h 1127760"/>
                <a:gd name="connsiteX10" fmla="*/ 815340 w 1043940"/>
                <a:gd name="connsiteY10" fmla="*/ 998220 h 1127760"/>
                <a:gd name="connsiteX11" fmla="*/ 868680 w 1043940"/>
                <a:gd name="connsiteY11" fmla="*/ 1036320 h 1127760"/>
                <a:gd name="connsiteX12" fmla="*/ 1043940 w 1043940"/>
                <a:gd name="connsiteY12" fmla="*/ 112776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3940" h="1127760">
                  <a:moveTo>
                    <a:pt x="0" y="0"/>
                  </a:moveTo>
                  <a:cubicBezTo>
                    <a:pt x="8890" y="52070"/>
                    <a:pt x="17780" y="104140"/>
                    <a:pt x="30480" y="137160"/>
                  </a:cubicBezTo>
                  <a:cubicBezTo>
                    <a:pt x="43180" y="170180"/>
                    <a:pt x="64770" y="172720"/>
                    <a:pt x="76200" y="198120"/>
                  </a:cubicBezTo>
                  <a:cubicBezTo>
                    <a:pt x="87630" y="223520"/>
                    <a:pt x="91440" y="261620"/>
                    <a:pt x="99060" y="289560"/>
                  </a:cubicBezTo>
                  <a:cubicBezTo>
                    <a:pt x="106680" y="317500"/>
                    <a:pt x="107950" y="337820"/>
                    <a:pt x="121920" y="365760"/>
                  </a:cubicBezTo>
                  <a:cubicBezTo>
                    <a:pt x="135890" y="393700"/>
                    <a:pt x="161290" y="419100"/>
                    <a:pt x="182880" y="457200"/>
                  </a:cubicBezTo>
                  <a:cubicBezTo>
                    <a:pt x="204470" y="495300"/>
                    <a:pt x="219710" y="553720"/>
                    <a:pt x="251460" y="594360"/>
                  </a:cubicBezTo>
                  <a:cubicBezTo>
                    <a:pt x="283210" y="635000"/>
                    <a:pt x="323850" y="669290"/>
                    <a:pt x="373380" y="701040"/>
                  </a:cubicBezTo>
                  <a:cubicBezTo>
                    <a:pt x="422910" y="732790"/>
                    <a:pt x="494030" y="749300"/>
                    <a:pt x="548640" y="784860"/>
                  </a:cubicBezTo>
                  <a:cubicBezTo>
                    <a:pt x="603250" y="820420"/>
                    <a:pt x="656590" y="878840"/>
                    <a:pt x="701040" y="914400"/>
                  </a:cubicBezTo>
                  <a:cubicBezTo>
                    <a:pt x="745490" y="949960"/>
                    <a:pt x="787400" y="977900"/>
                    <a:pt x="815340" y="998220"/>
                  </a:cubicBezTo>
                  <a:cubicBezTo>
                    <a:pt x="843280" y="1018540"/>
                    <a:pt x="830580" y="1014730"/>
                    <a:pt x="868680" y="1036320"/>
                  </a:cubicBezTo>
                  <a:cubicBezTo>
                    <a:pt x="906780" y="1057910"/>
                    <a:pt x="975360" y="1092835"/>
                    <a:pt x="1043940" y="112776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a:grpSpLocks noChangeAspect="1"/>
          </p:cNvGrpSpPr>
          <p:nvPr/>
        </p:nvGrpSpPr>
        <p:grpSpPr>
          <a:xfrm>
            <a:off x="7498080" y="3559605"/>
            <a:ext cx="199923" cy="184560"/>
            <a:chOff x="4883499" y="1738365"/>
            <a:chExt cx="816359" cy="753626"/>
          </a:xfrm>
        </p:grpSpPr>
        <p:sp>
          <p:nvSpPr>
            <p:cNvPr id="3" name="Oval 2"/>
            <p:cNvSpPr/>
            <p:nvPr/>
          </p:nvSpPr>
          <p:spPr>
            <a:xfrm>
              <a:off x="4883499" y="1738365"/>
              <a:ext cx="816359" cy="75362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295900" y="2121694"/>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rot="10800000">
              <a:off x="4891628" y="1750847"/>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Freeform 24"/>
          <p:cNvSpPr/>
          <p:nvPr/>
        </p:nvSpPr>
        <p:spPr>
          <a:xfrm>
            <a:off x="7643813" y="2633663"/>
            <a:ext cx="347662" cy="923925"/>
          </a:xfrm>
          <a:custGeom>
            <a:avLst/>
            <a:gdLst>
              <a:gd name="connsiteX0" fmla="*/ 0 w 347662"/>
              <a:gd name="connsiteY0" fmla="*/ 923925 h 923925"/>
              <a:gd name="connsiteX1" fmla="*/ 85725 w 347662"/>
              <a:gd name="connsiteY1" fmla="*/ 838200 h 923925"/>
              <a:gd name="connsiteX2" fmla="*/ 128587 w 347662"/>
              <a:gd name="connsiteY2" fmla="*/ 804862 h 923925"/>
              <a:gd name="connsiteX3" fmla="*/ 190500 w 347662"/>
              <a:gd name="connsiteY3" fmla="*/ 762000 h 923925"/>
              <a:gd name="connsiteX4" fmla="*/ 219075 w 347662"/>
              <a:gd name="connsiteY4" fmla="*/ 733425 h 923925"/>
              <a:gd name="connsiteX5" fmla="*/ 266700 w 347662"/>
              <a:gd name="connsiteY5" fmla="*/ 642937 h 923925"/>
              <a:gd name="connsiteX6" fmla="*/ 295275 w 347662"/>
              <a:gd name="connsiteY6" fmla="*/ 547687 h 923925"/>
              <a:gd name="connsiteX7" fmla="*/ 319087 w 347662"/>
              <a:gd name="connsiteY7" fmla="*/ 438150 h 923925"/>
              <a:gd name="connsiteX8" fmla="*/ 328612 w 347662"/>
              <a:gd name="connsiteY8" fmla="*/ 357187 h 923925"/>
              <a:gd name="connsiteX9" fmla="*/ 328612 w 347662"/>
              <a:gd name="connsiteY9" fmla="*/ 280987 h 923925"/>
              <a:gd name="connsiteX10" fmla="*/ 323850 w 347662"/>
              <a:gd name="connsiteY10" fmla="*/ 209550 h 923925"/>
              <a:gd name="connsiteX11" fmla="*/ 333375 w 347662"/>
              <a:gd name="connsiteY11" fmla="*/ 133350 h 923925"/>
              <a:gd name="connsiteX12" fmla="*/ 338137 w 347662"/>
              <a:gd name="connsiteY12" fmla="*/ 80962 h 923925"/>
              <a:gd name="connsiteX13" fmla="*/ 347662 w 347662"/>
              <a:gd name="connsiteY13"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7662" h="923925">
                <a:moveTo>
                  <a:pt x="0" y="923925"/>
                </a:moveTo>
                <a:cubicBezTo>
                  <a:pt x="32147" y="890984"/>
                  <a:pt x="64294" y="858044"/>
                  <a:pt x="85725" y="838200"/>
                </a:cubicBezTo>
                <a:cubicBezTo>
                  <a:pt x="107156" y="818356"/>
                  <a:pt x="111125" y="817562"/>
                  <a:pt x="128587" y="804862"/>
                </a:cubicBezTo>
                <a:cubicBezTo>
                  <a:pt x="146050" y="792162"/>
                  <a:pt x="175419" y="773906"/>
                  <a:pt x="190500" y="762000"/>
                </a:cubicBezTo>
                <a:cubicBezTo>
                  <a:pt x="205581" y="750094"/>
                  <a:pt x="206375" y="753269"/>
                  <a:pt x="219075" y="733425"/>
                </a:cubicBezTo>
                <a:cubicBezTo>
                  <a:pt x="231775" y="713581"/>
                  <a:pt x="254000" y="673893"/>
                  <a:pt x="266700" y="642937"/>
                </a:cubicBezTo>
                <a:cubicBezTo>
                  <a:pt x="279400" y="611981"/>
                  <a:pt x="286544" y="581818"/>
                  <a:pt x="295275" y="547687"/>
                </a:cubicBezTo>
                <a:cubicBezTo>
                  <a:pt x="304006" y="513556"/>
                  <a:pt x="313531" y="469900"/>
                  <a:pt x="319087" y="438150"/>
                </a:cubicBezTo>
                <a:cubicBezTo>
                  <a:pt x="324643" y="406400"/>
                  <a:pt x="327025" y="383381"/>
                  <a:pt x="328612" y="357187"/>
                </a:cubicBezTo>
                <a:cubicBezTo>
                  <a:pt x="330200" y="330993"/>
                  <a:pt x="329406" y="305593"/>
                  <a:pt x="328612" y="280987"/>
                </a:cubicBezTo>
                <a:cubicBezTo>
                  <a:pt x="327818" y="256381"/>
                  <a:pt x="323056" y="234156"/>
                  <a:pt x="323850" y="209550"/>
                </a:cubicBezTo>
                <a:cubicBezTo>
                  <a:pt x="324644" y="184944"/>
                  <a:pt x="330994" y="154781"/>
                  <a:pt x="333375" y="133350"/>
                </a:cubicBezTo>
                <a:cubicBezTo>
                  <a:pt x="335756" y="111919"/>
                  <a:pt x="335756" y="103187"/>
                  <a:pt x="338137" y="80962"/>
                </a:cubicBezTo>
                <a:cubicBezTo>
                  <a:pt x="340518" y="58737"/>
                  <a:pt x="344090" y="29368"/>
                  <a:pt x="347662"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7610475" y="3743325"/>
            <a:ext cx="862013" cy="342900"/>
          </a:xfrm>
          <a:custGeom>
            <a:avLst/>
            <a:gdLst>
              <a:gd name="connsiteX0" fmla="*/ 0 w 862013"/>
              <a:gd name="connsiteY0" fmla="*/ 0 h 342900"/>
              <a:gd name="connsiteX1" fmla="*/ 61913 w 862013"/>
              <a:gd name="connsiteY1" fmla="*/ 61913 h 342900"/>
              <a:gd name="connsiteX2" fmla="*/ 152400 w 862013"/>
              <a:gd name="connsiteY2" fmla="*/ 100013 h 342900"/>
              <a:gd name="connsiteX3" fmla="*/ 247650 w 862013"/>
              <a:gd name="connsiteY3" fmla="*/ 157163 h 342900"/>
              <a:gd name="connsiteX4" fmla="*/ 381000 w 862013"/>
              <a:gd name="connsiteY4" fmla="*/ 204788 h 342900"/>
              <a:gd name="connsiteX5" fmla="*/ 490538 w 862013"/>
              <a:gd name="connsiteY5" fmla="*/ 266700 h 342900"/>
              <a:gd name="connsiteX6" fmla="*/ 600075 w 862013"/>
              <a:gd name="connsiteY6" fmla="*/ 290513 h 342900"/>
              <a:gd name="connsiteX7" fmla="*/ 666750 w 862013"/>
              <a:gd name="connsiteY7" fmla="*/ 309563 h 342900"/>
              <a:gd name="connsiteX8" fmla="*/ 776288 w 862013"/>
              <a:gd name="connsiteY8" fmla="*/ 328613 h 342900"/>
              <a:gd name="connsiteX9" fmla="*/ 862013 w 862013"/>
              <a:gd name="connsiteY9" fmla="*/ 342900 h 342900"/>
              <a:gd name="connsiteX10" fmla="*/ 862013 w 862013"/>
              <a:gd name="connsiteY10" fmla="*/ 34290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2013" h="342900">
                <a:moveTo>
                  <a:pt x="0" y="0"/>
                </a:moveTo>
                <a:cubicBezTo>
                  <a:pt x="18256" y="22622"/>
                  <a:pt x="36513" y="45244"/>
                  <a:pt x="61913" y="61913"/>
                </a:cubicBezTo>
                <a:cubicBezTo>
                  <a:pt x="87313" y="78582"/>
                  <a:pt x="121444" y="84138"/>
                  <a:pt x="152400" y="100013"/>
                </a:cubicBezTo>
                <a:cubicBezTo>
                  <a:pt x="183356" y="115888"/>
                  <a:pt x="209550" y="139701"/>
                  <a:pt x="247650" y="157163"/>
                </a:cubicBezTo>
                <a:cubicBezTo>
                  <a:pt x="285750" y="174625"/>
                  <a:pt x="340519" y="186532"/>
                  <a:pt x="381000" y="204788"/>
                </a:cubicBezTo>
                <a:cubicBezTo>
                  <a:pt x="421481" y="223044"/>
                  <a:pt x="454026" y="252413"/>
                  <a:pt x="490538" y="266700"/>
                </a:cubicBezTo>
                <a:cubicBezTo>
                  <a:pt x="527050" y="280987"/>
                  <a:pt x="570706" y="283369"/>
                  <a:pt x="600075" y="290513"/>
                </a:cubicBezTo>
                <a:cubicBezTo>
                  <a:pt x="629444" y="297657"/>
                  <a:pt x="637381" y="303213"/>
                  <a:pt x="666750" y="309563"/>
                </a:cubicBezTo>
                <a:cubicBezTo>
                  <a:pt x="696119" y="315913"/>
                  <a:pt x="776288" y="328613"/>
                  <a:pt x="776288" y="328613"/>
                </a:cubicBezTo>
                <a:lnTo>
                  <a:pt x="862013" y="342900"/>
                </a:lnTo>
                <a:lnTo>
                  <a:pt x="862013" y="34290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8458200" y="3971330"/>
            <a:ext cx="2362200" cy="419695"/>
          </a:xfrm>
          <a:custGeom>
            <a:avLst/>
            <a:gdLst>
              <a:gd name="connsiteX0" fmla="*/ 0 w 2362200"/>
              <a:gd name="connsiteY0" fmla="*/ 105370 h 419695"/>
              <a:gd name="connsiteX1" fmla="*/ 85725 w 2362200"/>
              <a:gd name="connsiteY1" fmla="*/ 57745 h 419695"/>
              <a:gd name="connsiteX2" fmla="*/ 161925 w 2362200"/>
              <a:gd name="connsiteY2" fmla="*/ 43458 h 419695"/>
              <a:gd name="connsiteX3" fmla="*/ 242888 w 2362200"/>
              <a:gd name="connsiteY3" fmla="*/ 33933 h 419695"/>
              <a:gd name="connsiteX4" fmla="*/ 295275 w 2362200"/>
              <a:gd name="connsiteY4" fmla="*/ 29170 h 419695"/>
              <a:gd name="connsiteX5" fmla="*/ 357188 w 2362200"/>
              <a:gd name="connsiteY5" fmla="*/ 29170 h 419695"/>
              <a:gd name="connsiteX6" fmla="*/ 419100 w 2362200"/>
              <a:gd name="connsiteY6" fmla="*/ 29170 h 419695"/>
              <a:gd name="connsiteX7" fmla="*/ 452438 w 2362200"/>
              <a:gd name="connsiteY7" fmla="*/ 29170 h 419695"/>
              <a:gd name="connsiteX8" fmla="*/ 552450 w 2362200"/>
              <a:gd name="connsiteY8" fmla="*/ 10120 h 419695"/>
              <a:gd name="connsiteX9" fmla="*/ 604838 w 2362200"/>
              <a:gd name="connsiteY9" fmla="*/ 5358 h 419695"/>
              <a:gd name="connsiteX10" fmla="*/ 690563 w 2362200"/>
              <a:gd name="connsiteY10" fmla="*/ 595 h 419695"/>
              <a:gd name="connsiteX11" fmla="*/ 742950 w 2362200"/>
              <a:gd name="connsiteY11" fmla="*/ 595 h 419695"/>
              <a:gd name="connsiteX12" fmla="*/ 790575 w 2362200"/>
              <a:gd name="connsiteY12" fmla="*/ 5358 h 419695"/>
              <a:gd name="connsiteX13" fmla="*/ 866775 w 2362200"/>
              <a:gd name="connsiteY13" fmla="*/ 24408 h 419695"/>
              <a:gd name="connsiteX14" fmla="*/ 962025 w 2362200"/>
              <a:gd name="connsiteY14" fmla="*/ 57745 h 419695"/>
              <a:gd name="connsiteX15" fmla="*/ 1066800 w 2362200"/>
              <a:gd name="connsiteY15" fmla="*/ 95845 h 419695"/>
              <a:gd name="connsiteX16" fmla="*/ 1143000 w 2362200"/>
              <a:gd name="connsiteY16" fmla="*/ 119658 h 419695"/>
              <a:gd name="connsiteX17" fmla="*/ 1281113 w 2362200"/>
              <a:gd name="connsiteY17" fmla="*/ 167283 h 419695"/>
              <a:gd name="connsiteX18" fmla="*/ 1343025 w 2362200"/>
              <a:gd name="connsiteY18" fmla="*/ 181570 h 419695"/>
              <a:gd name="connsiteX19" fmla="*/ 1433513 w 2362200"/>
              <a:gd name="connsiteY19" fmla="*/ 195858 h 419695"/>
              <a:gd name="connsiteX20" fmla="*/ 1533525 w 2362200"/>
              <a:gd name="connsiteY20" fmla="*/ 219670 h 419695"/>
              <a:gd name="connsiteX21" fmla="*/ 1576388 w 2362200"/>
              <a:gd name="connsiteY21" fmla="*/ 243483 h 419695"/>
              <a:gd name="connsiteX22" fmla="*/ 1681163 w 2362200"/>
              <a:gd name="connsiteY22" fmla="*/ 281583 h 419695"/>
              <a:gd name="connsiteX23" fmla="*/ 1776413 w 2362200"/>
              <a:gd name="connsiteY23" fmla="*/ 295870 h 419695"/>
              <a:gd name="connsiteX24" fmla="*/ 1857375 w 2362200"/>
              <a:gd name="connsiteY24" fmla="*/ 310158 h 419695"/>
              <a:gd name="connsiteX25" fmla="*/ 1966913 w 2362200"/>
              <a:gd name="connsiteY25" fmla="*/ 333970 h 419695"/>
              <a:gd name="connsiteX26" fmla="*/ 2100263 w 2362200"/>
              <a:gd name="connsiteY26" fmla="*/ 367308 h 419695"/>
              <a:gd name="connsiteX27" fmla="*/ 2181225 w 2362200"/>
              <a:gd name="connsiteY27" fmla="*/ 376833 h 419695"/>
              <a:gd name="connsiteX28" fmla="*/ 2295525 w 2362200"/>
              <a:gd name="connsiteY28" fmla="*/ 400645 h 419695"/>
              <a:gd name="connsiteX29" fmla="*/ 2362200 w 2362200"/>
              <a:gd name="connsiteY29" fmla="*/ 419695 h 41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62200" h="419695">
                <a:moveTo>
                  <a:pt x="0" y="105370"/>
                </a:moveTo>
                <a:cubicBezTo>
                  <a:pt x="29368" y="86717"/>
                  <a:pt x="58737" y="68064"/>
                  <a:pt x="85725" y="57745"/>
                </a:cubicBezTo>
                <a:cubicBezTo>
                  <a:pt x="112713" y="47426"/>
                  <a:pt x="135731" y="47427"/>
                  <a:pt x="161925" y="43458"/>
                </a:cubicBezTo>
                <a:cubicBezTo>
                  <a:pt x="188119" y="39489"/>
                  <a:pt x="220663" y="36314"/>
                  <a:pt x="242888" y="33933"/>
                </a:cubicBezTo>
                <a:cubicBezTo>
                  <a:pt x="265113" y="31552"/>
                  <a:pt x="276225" y="29964"/>
                  <a:pt x="295275" y="29170"/>
                </a:cubicBezTo>
                <a:cubicBezTo>
                  <a:pt x="314325" y="28376"/>
                  <a:pt x="357188" y="29170"/>
                  <a:pt x="357188" y="29170"/>
                </a:cubicBezTo>
                <a:lnTo>
                  <a:pt x="419100" y="29170"/>
                </a:lnTo>
                <a:cubicBezTo>
                  <a:pt x="434975" y="29170"/>
                  <a:pt x="430213" y="32345"/>
                  <a:pt x="452438" y="29170"/>
                </a:cubicBezTo>
                <a:cubicBezTo>
                  <a:pt x="474663" y="25995"/>
                  <a:pt x="527050" y="14089"/>
                  <a:pt x="552450" y="10120"/>
                </a:cubicBezTo>
                <a:cubicBezTo>
                  <a:pt x="577850" y="6151"/>
                  <a:pt x="581819" y="6945"/>
                  <a:pt x="604838" y="5358"/>
                </a:cubicBezTo>
                <a:cubicBezTo>
                  <a:pt x="627857" y="3771"/>
                  <a:pt x="667544" y="1389"/>
                  <a:pt x="690563" y="595"/>
                </a:cubicBezTo>
                <a:cubicBezTo>
                  <a:pt x="713582" y="-199"/>
                  <a:pt x="726281" y="-199"/>
                  <a:pt x="742950" y="595"/>
                </a:cubicBezTo>
                <a:cubicBezTo>
                  <a:pt x="759619" y="1389"/>
                  <a:pt x="769937" y="1389"/>
                  <a:pt x="790575" y="5358"/>
                </a:cubicBezTo>
                <a:cubicBezTo>
                  <a:pt x="811213" y="9327"/>
                  <a:pt x="838200" y="15677"/>
                  <a:pt x="866775" y="24408"/>
                </a:cubicBezTo>
                <a:cubicBezTo>
                  <a:pt x="895350" y="33139"/>
                  <a:pt x="962025" y="57745"/>
                  <a:pt x="962025" y="57745"/>
                </a:cubicBezTo>
                <a:lnTo>
                  <a:pt x="1066800" y="95845"/>
                </a:lnTo>
                <a:cubicBezTo>
                  <a:pt x="1096962" y="106164"/>
                  <a:pt x="1107281" y="107752"/>
                  <a:pt x="1143000" y="119658"/>
                </a:cubicBezTo>
                <a:cubicBezTo>
                  <a:pt x="1178719" y="131564"/>
                  <a:pt x="1247776" y="156964"/>
                  <a:pt x="1281113" y="167283"/>
                </a:cubicBezTo>
                <a:cubicBezTo>
                  <a:pt x="1314450" y="177602"/>
                  <a:pt x="1317625" y="176808"/>
                  <a:pt x="1343025" y="181570"/>
                </a:cubicBezTo>
                <a:cubicBezTo>
                  <a:pt x="1368425" y="186332"/>
                  <a:pt x="1401763" y="189508"/>
                  <a:pt x="1433513" y="195858"/>
                </a:cubicBezTo>
                <a:cubicBezTo>
                  <a:pt x="1465263" y="202208"/>
                  <a:pt x="1509713" y="211733"/>
                  <a:pt x="1533525" y="219670"/>
                </a:cubicBezTo>
                <a:cubicBezTo>
                  <a:pt x="1557338" y="227608"/>
                  <a:pt x="1551782" y="233164"/>
                  <a:pt x="1576388" y="243483"/>
                </a:cubicBezTo>
                <a:cubicBezTo>
                  <a:pt x="1600994" y="253802"/>
                  <a:pt x="1647826" y="272852"/>
                  <a:pt x="1681163" y="281583"/>
                </a:cubicBezTo>
                <a:cubicBezTo>
                  <a:pt x="1714500" y="290314"/>
                  <a:pt x="1747044" y="291108"/>
                  <a:pt x="1776413" y="295870"/>
                </a:cubicBezTo>
                <a:cubicBezTo>
                  <a:pt x="1805782" y="300632"/>
                  <a:pt x="1825625" y="303808"/>
                  <a:pt x="1857375" y="310158"/>
                </a:cubicBezTo>
                <a:cubicBezTo>
                  <a:pt x="1889125" y="316508"/>
                  <a:pt x="1926432" y="324445"/>
                  <a:pt x="1966913" y="333970"/>
                </a:cubicBezTo>
                <a:cubicBezTo>
                  <a:pt x="2007394" y="343495"/>
                  <a:pt x="2064544" y="360164"/>
                  <a:pt x="2100263" y="367308"/>
                </a:cubicBezTo>
                <a:cubicBezTo>
                  <a:pt x="2135982" y="374452"/>
                  <a:pt x="2148681" y="371277"/>
                  <a:pt x="2181225" y="376833"/>
                </a:cubicBezTo>
                <a:cubicBezTo>
                  <a:pt x="2213769" y="382389"/>
                  <a:pt x="2265363" y="393501"/>
                  <a:pt x="2295525" y="400645"/>
                </a:cubicBezTo>
                <a:cubicBezTo>
                  <a:pt x="2325687" y="407789"/>
                  <a:pt x="2343943" y="413742"/>
                  <a:pt x="2362200" y="419695"/>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7986713" y="2347913"/>
            <a:ext cx="2767012" cy="280987"/>
          </a:xfrm>
          <a:custGeom>
            <a:avLst/>
            <a:gdLst>
              <a:gd name="connsiteX0" fmla="*/ 0 w 2767012"/>
              <a:gd name="connsiteY0" fmla="*/ 280987 h 280987"/>
              <a:gd name="connsiteX1" fmla="*/ 95250 w 2767012"/>
              <a:gd name="connsiteY1" fmla="*/ 271462 h 280987"/>
              <a:gd name="connsiteX2" fmla="*/ 166687 w 2767012"/>
              <a:gd name="connsiteY2" fmla="*/ 271462 h 280987"/>
              <a:gd name="connsiteX3" fmla="*/ 238125 w 2767012"/>
              <a:gd name="connsiteY3" fmla="*/ 266700 h 280987"/>
              <a:gd name="connsiteX4" fmla="*/ 300037 w 2767012"/>
              <a:gd name="connsiteY4" fmla="*/ 247650 h 280987"/>
              <a:gd name="connsiteX5" fmla="*/ 385762 w 2767012"/>
              <a:gd name="connsiteY5" fmla="*/ 228600 h 280987"/>
              <a:gd name="connsiteX6" fmla="*/ 442912 w 2767012"/>
              <a:gd name="connsiteY6" fmla="*/ 214312 h 280987"/>
              <a:gd name="connsiteX7" fmla="*/ 523875 w 2767012"/>
              <a:gd name="connsiteY7" fmla="*/ 200025 h 280987"/>
              <a:gd name="connsiteX8" fmla="*/ 595312 w 2767012"/>
              <a:gd name="connsiteY8" fmla="*/ 176212 h 280987"/>
              <a:gd name="connsiteX9" fmla="*/ 633412 w 2767012"/>
              <a:gd name="connsiteY9" fmla="*/ 157162 h 280987"/>
              <a:gd name="connsiteX10" fmla="*/ 704850 w 2767012"/>
              <a:gd name="connsiteY10" fmla="*/ 152400 h 280987"/>
              <a:gd name="connsiteX11" fmla="*/ 785812 w 2767012"/>
              <a:gd name="connsiteY11" fmla="*/ 152400 h 280987"/>
              <a:gd name="connsiteX12" fmla="*/ 842962 w 2767012"/>
              <a:gd name="connsiteY12" fmla="*/ 152400 h 280987"/>
              <a:gd name="connsiteX13" fmla="*/ 933450 w 2767012"/>
              <a:gd name="connsiteY13" fmla="*/ 152400 h 280987"/>
              <a:gd name="connsiteX14" fmla="*/ 1028700 w 2767012"/>
              <a:gd name="connsiteY14" fmla="*/ 161925 h 280987"/>
              <a:gd name="connsiteX15" fmla="*/ 1123950 w 2767012"/>
              <a:gd name="connsiteY15" fmla="*/ 180975 h 280987"/>
              <a:gd name="connsiteX16" fmla="*/ 1295400 w 2767012"/>
              <a:gd name="connsiteY16" fmla="*/ 171450 h 280987"/>
              <a:gd name="connsiteX17" fmla="*/ 1400175 w 2767012"/>
              <a:gd name="connsiteY17" fmla="*/ 157162 h 280987"/>
              <a:gd name="connsiteX18" fmla="*/ 1500187 w 2767012"/>
              <a:gd name="connsiteY18" fmla="*/ 133350 h 280987"/>
              <a:gd name="connsiteX19" fmla="*/ 1552575 w 2767012"/>
              <a:gd name="connsiteY19" fmla="*/ 138112 h 280987"/>
              <a:gd name="connsiteX20" fmla="*/ 1600200 w 2767012"/>
              <a:gd name="connsiteY20" fmla="*/ 138112 h 280987"/>
              <a:gd name="connsiteX21" fmla="*/ 1638300 w 2767012"/>
              <a:gd name="connsiteY21" fmla="*/ 138112 h 280987"/>
              <a:gd name="connsiteX22" fmla="*/ 1719262 w 2767012"/>
              <a:gd name="connsiteY22" fmla="*/ 138112 h 280987"/>
              <a:gd name="connsiteX23" fmla="*/ 1804987 w 2767012"/>
              <a:gd name="connsiteY23" fmla="*/ 138112 h 280987"/>
              <a:gd name="connsiteX24" fmla="*/ 1862137 w 2767012"/>
              <a:gd name="connsiteY24" fmla="*/ 138112 h 280987"/>
              <a:gd name="connsiteX25" fmla="*/ 1924050 w 2767012"/>
              <a:gd name="connsiteY25" fmla="*/ 138112 h 280987"/>
              <a:gd name="connsiteX26" fmla="*/ 2024062 w 2767012"/>
              <a:gd name="connsiteY26" fmla="*/ 114300 h 280987"/>
              <a:gd name="connsiteX27" fmla="*/ 2162175 w 2767012"/>
              <a:gd name="connsiteY27" fmla="*/ 80962 h 280987"/>
              <a:gd name="connsiteX28" fmla="*/ 2286000 w 2767012"/>
              <a:gd name="connsiteY28" fmla="*/ 61912 h 280987"/>
              <a:gd name="connsiteX29" fmla="*/ 2366962 w 2767012"/>
              <a:gd name="connsiteY29" fmla="*/ 52387 h 280987"/>
              <a:gd name="connsiteX30" fmla="*/ 2462212 w 2767012"/>
              <a:gd name="connsiteY30" fmla="*/ 38100 h 280987"/>
              <a:gd name="connsiteX31" fmla="*/ 2586037 w 2767012"/>
              <a:gd name="connsiteY31" fmla="*/ 38100 h 280987"/>
              <a:gd name="connsiteX32" fmla="*/ 2671762 w 2767012"/>
              <a:gd name="connsiteY32" fmla="*/ 23812 h 280987"/>
              <a:gd name="connsiteX33" fmla="*/ 2767012 w 2767012"/>
              <a:gd name="connsiteY33" fmla="*/ 0 h 28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767012" h="280987">
                <a:moveTo>
                  <a:pt x="0" y="280987"/>
                </a:moveTo>
                <a:cubicBezTo>
                  <a:pt x="33734" y="277018"/>
                  <a:pt x="67469" y="273049"/>
                  <a:pt x="95250" y="271462"/>
                </a:cubicBezTo>
                <a:cubicBezTo>
                  <a:pt x="123031" y="269875"/>
                  <a:pt x="142875" y="272256"/>
                  <a:pt x="166687" y="271462"/>
                </a:cubicBezTo>
                <a:cubicBezTo>
                  <a:pt x="190499" y="270668"/>
                  <a:pt x="215900" y="270669"/>
                  <a:pt x="238125" y="266700"/>
                </a:cubicBezTo>
                <a:cubicBezTo>
                  <a:pt x="260350" y="262731"/>
                  <a:pt x="275431" y="254000"/>
                  <a:pt x="300037" y="247650"/>
                </a:cubicBezTo>
                <a:cubicBezTo>
                  <a:pt x="324643" y="241300"/>
                  <a:pt x="361950" y="234156"/>
                  <a:pt x="385762" y="228600"/>
                </a:cubicBezTo>
                <a:cubicBezTo>
                  <a:pt x="409574" y="223044"/>
                  <a:pt x="419893" y="219074"/>
                  <a:pt x="442912" y="214312"/>
                </a:cubicBezTo>
                <a:cubicBezTo>
                  <a:pt x="465931" y="209549"/>
                  <a:pt x="498475" y="206375"/>
                  <a:pt x="523875" y="200025"/>
                </a:cubicBezTo>
                <a:cubicBezTo>
                  <a:pt x="549275" y="193675"/>
                  <a:pt x="577056" y="183356"/>
                  <a:pt x="595312" y="176212"/>
                </a:cubicBezTo>
                <a:cubicBezTo>
                  <a:pt x="613568" y="169068"/>
                  <a:pt x="615156" y="161131"/>
                  <a:pt x="633412" y="157162"/>
                </a:cubicBezTo>
                <a:cubicBezTo>
                  <a:pt x="651668" y="153193"/>
                  <a:pt x="679450" y="153194"/>
                  <a:pt x="704850" y="152400"/>
                </a:cubicBezTo>
                <a:cubicBezTo>
                  <a:pt x="730250" y="151606"/>
                  <a:pt x="785812" y="152400"/>
                  <a:pt x="785812" y="152400"/>
                </a:cubicBezTo>
                <a:lnTo>
                  <a:pt x="842962" y="152400"/>
                </a:lnTo>
                <a:cubicBezTo>
                  <a:pt x="867568" y="152400"/>
                  <a:pt x="902494" y="150812"/>
                  <a:pt x="933450" y="152400"/>
                </a:cubicBezTo>
                <a:cubicBezTo>
                  <a:pt x="964406" y="153987"/>
                  <a:pt x="996950" y="157163"/>
                  <a:pt x="1028700" y="161925"/>
                </a:cubicBezTo>
                <a:cubicBezTo>
                  <a:pt x="1060450" y="166687"/>
                  <a:pt x="1079500" y="179387"/>
                  <a:pt x="1123950" y="180975"/>
                </a:cubicBezTo>
                <a:cubicBezTo>
                  <a:pt x="1168400" y="182562"/>
                  <a:pt x="1249363" y="175419"/>
                  <a:pt x="1295400" y="171450"/>
                </a:cubicBezTo>
                <a:cubicBezTo>
                  <a:pt x="1341438" y="167481"/>
                  <a:pt x="1366044" y="163512"/>
                  <a:pt x="1400175" y="157162"/>
                </a:cubicBezTo>
                <a:cubicBezTo>
                  <a:pt x="1434306" y="150812"/>
                  <a:pt x="1474787" y="136525"/>
                  <a:pt x="1500187" y="133350"/>
                </a:cubicBezTo>
                <a:cubicBezTo>
                  <a:pt x="1525587" y="130175"/>
                  <a:pt x="1535906" y="137318"/>
                  <a:pt x="1552575" y="138112"/>
                </a:cubicBezTo>
                <a:cubicBezTo>
                  <a:pt x="1569244" y="138906"/>
                  <a:pt x="1600200" y="138112"/>
                  <a:pt x="1600200" y="138112"/>
                </a:cubicBezTo>
                <a:lnTo>
                  <a:pt x="1638300" y="138112"/>
                </a:lnTo>
                <a:lnTo>
                  <a:pt x="1719262" y="138112"/>
                </a:lnTo>
                <a:lnTo>
                  <a:pt x="1804987" y="138112"/>
                </a:lnTo>
                <a:lnTo>
                  <a:pt x="1862137" y="138112"/>
                </a:lnTo>
                <a:cubicBezTo>
                  <a:pt x="1881981" y="138112"/>
                  <a:pt x="1897063" y="142081"/>
                  <a:pt x="1924050" y="138112"/>
                </a:cubicBezTo>
                <a:cubicBezTo>
                  <a:pt x="1951038" y="134143"/>
                  <a:pt x="2024062" y="114300"/>
                  <a:pt x="2024062" y="114300"/>
                </a:cubicBezTo>
                <a:cubicBezTo>
                  <a:pt x="2063750" y="104775"/>
                  <a:pt x="2118519" y="89693"/>
                  <a:pt x="2162175" y="80962"/>
                </a:cubicBezTo>
                <a:cubicBezTo>
                  <a:pt x="2205831" y="72231"/>
                  <a:pt x="2251869" y="66674"/>
                  <a:pt x="2286000" y="61912"/>
                </a:cubicBezTo>
                <a:cubicBezTo>
                  <a:pt x="2320131" y="57150"/>
                  <a:pt x="2337593" y="56356"/>
                  <a:pt x="2366962" y="52387"/>
                </a:cubicBezTo>
                <a:cubicBezTo>
                  <a:pt x="2396331" y="48418"/>
                  <a:pt x="2425700" y="40481"/>
                  <a:pt x="2462212" y="38100"/>
                </a:cubicBezTo>
                <a:cubicBezTo>
                  <a:pt x="2498725" y="35719"/>
                  <a:pt x="2551112" y="40481"/>
                  <a:pt x="2586037" y="38100"/>
                </a:cubicBezTo>
                <a:cubicBezTo>
                  <a:pt x="2620962" y="35719"/>
                  <a:pt x="2641600" y="30162"/>
                  <a:pt x="2671762" y="23812"/>
                </a:cubicBezTo>
                <a:cubicBezTo>
                  <a:pt x="2701924" y="17462"/>
                  <a:pt x="2734468" y="8731"/>
                  <a:pt x="2767012"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10744200" y="2343150"/>
            <a:ext cx="235535" cy="2043113"/>
          </a:xfrm>
          <a:custGeom>
            <a:avLst/>
            <a:gdLst>
              <a:gd name="connsiteX0" fmla="*/ 0 w 235535"/>
              <a:gd name="connsiteY0" fmla="*/ 0 h 2043113"/>
              <a:gd name="connsiteX1" fmla="*/ 38100 w 235535"/>
              <a:gd name="connsiteY1" fmla="*/ 52388 h 2043113"/>
              <a:gd name="connsiteX2" fmla="*/ 76200 w 235535"/>
              <a:gd name="connsiteY2" fmla="*/ 85725 h 2043113"/>
              <a:gd name="connsiteX3" fmla="*/ 123825 w 235535"/>
              <a:gd name="connsiteY3" fmla="*/ 109538 h 2043113"/>
              <a:gd name="connsiteX4" fmla="*/ 157163 w 235535"/>
              <a:gd name="connsiteY4" fmla="*/ 142875 h 2043113"/>
              <a:gd name="connsiteX5" fmla="*/ 180975 w 235535"/>
              <a:gd name="connsiteY5" fmla="*/ 209550 h 2043113"/>
              <a:gd name="connsiteX6" fmla="*/ 195263 w 235535"/>
              <a:gd name="connsiteY6" fmla="*/ 271463 h 2043113"/>
              <a:gd name="connsiteX7" fmla="*/ 195263 w 235535"/>
              <a:gd name="connsiteY7" fmla="*/ 314325 h 2043113"/>
              <a:gd name="connsiteX8" fmla="*/ 185738 w 235535"/>
              <a:gd name="connsiteY8" fmla="*/ 471488 h 2043113"/>
              <a:gd name="connsiteX9" fmla="*/ 185738 w 235535"/>
              <a:gd name="connsiteY9" fmla="*/ 500063 h 2043113"/>
              <a:gd name="connsiteX10" fmla="*/ 176213 w 235535"/>
              <a:gd name="connsiteY10" fmla="*/ 666750 h 2043113"/>
              <a:gd name="connsiteX11" fmla="*/ 190500 w 235535"/>
              <a:gd name="connsiteY11" fmla="*/ 723900 h 2043113"/>
              <a:gd name="connsiteX12" fmla="*/ 190500 w 235535"/>
              <a:gd name="connsiteY12" fmla="*/ 857250 h 2043113"/>
              <a:gd name="connsiteX13" fmla="*/ 190500 w 235535"/>
              <a:gd name="connsiteY13" fmla="*/ 895350 h 2043113"/>
              <a:gd name="connsiteX14" fmla="*/ 209550 w 235535"/>
              <a:gd name="connsiteY14" fmla="*/ 947738 h 2043113"/>
              <a:gd name="connsiteX15" fmla="*/ 228600 w 235535"/>
              <a:gd name="connsiteY15" fmla="*/ 1047750 h 2043113"/>
              <a:gd name="connsiteX16" fmla="*/ 223838 w 235535"/>
              <a:gd name="connsiteY16" fmla="*/ 1157288 h 2043113"/>
              <a:gd name="connsiteX17" fmla="*/ 223838 w 235535"/>
              <a:gd name="connsiteY17" fmla="*/ 1233488 h 2043113"/>
              <a:gd name="connsiteX18" fmla="*/ 233363 w 235535"/>
              <a:gd name="connsiteY18" fmla="*/ 1300163 h 2043113"/>
              <a:gd name="connsiteX19" fmla="*/ 233363 w 235535"/>
              <a:gd name="connsiteY19" fmla="*/ 1390650 h 2043113"/>
              <a:gd name="connsiteX20" fmla="*/ 209550 w 235535"/>
              <a:gd name="connsiteY20" fmla="*/ 1533525 h 2043113"/>
              <a:gd name="connsiteX21" fmla="*/ 176213 w 235535"/>
              <a:gd name="connsiteY21" fmla="*/ 1666875 h 2043113"/>
              <a:gd name="connsiteX22" fmla="*/ 152400 w 235535"/>
              <a:gd name="connsiteY22" fmla="*/ 1738313 h 2043113"/>
              <a:gd name="connsiteX23" fmla="*/ 133350 w 235535"/>
              <a:gd name="connsiteY23" fmla="*/ 1824038 h 2043113"/>
              <a:gd name="connsiteX24" fmla="*/ 119063 w 235535"/>
              <a:gd name="connsiteY24" fmla="*/ 1909763 h 2043113"/>
              <a:gd name="connsiteX25" fmla="*/ 76200 w 235535"/>
              <a:gd name="connsiteY25" fmla="*/ 2043113 h 20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5535" h="2043113">
                <a:moveTo>
                  <a:pt x="0" y="0"/>
                </a:moveTo>
                <a:cubicBezTo>
                  <a:pt x="12700" y="19050"/>
                  <a:pt x="25400" y="38101"/>
                  <a:pt x="38100" y="52388"/>
                </a:cubicBezTo>
                <a:cubicBezTo>
                  <a:pt x="50800" y="66676"/>
                  <a:pt x="61913" y="76200"/>
                  <a:pt x="76200" y="85725"/>
                </a:cubicBezTo>
                <a:cubicBezTo>
                  <a:pt x="90487" y="95250"/>
                  <a:pt x="110331" y="100013"/>
                  <a:pt x="123825" y="109538"/>
                </a:cubicBezTo>
                <a:cubicBezTo>
                  <a:pt x="137319" y="119063"/>
                  <a:pt x="147638" y="126206"/>
                  <a:pt x="157163" y="142875"/>
                </a:cubicBezTo>
                <a:cubicBezTo>
                  <a:pt x="166688" y="159544"/>
                  <a:pt x="174625" y="188119"/>
                  <a:pt x="180975" y="209550"/>
                </a:cubicBezTo>
                <a:cubicBezTo>
                  <a:pt x="187325" y="230981"/>
                  <a:pt x="192882" y="254001"/>
                  <a:pt x="195263" y="271463"/>
                </a:cubicBezTo>
                <a:cubicBezTo>
                  <a:pt x="197644" y="288925"/>
                  <a:pt x="196850" y="280988"/>
                  <a:pt x="195263" y="314325"/>
                </a:cubicBezTo>
                <a:cubicBezTo>
                  <a:pt x="193676" y="347662"/>
                  <a:pt x="187326" y="440532"/>
                  <a:pt x="185738" y="471488"/>
                </a:cubicBezTo>
                <a:cubicBezTo>
                  <a:pt x="184151" y="502444"/>
                  <a:pt x="187326" y="467519"/>
                  <a:pt x="185738" y="500063"/>
                </a:cubicBezTo>
                <a:cubicBezTo>
                  <a:pt x="184151" y="532607"/>
                  <a:pt x="175419" y="629444"/>
                  <a:pt x="176213" y="666750"/>
                </a:cubicBezTo>
                <a:cubicBezTo>
                  <a:pt x="177007" y="704056"/>
                  <a:pt x="188119" y="692150"/>
                  <a:pt x="190500" y="723900"/>
                </a:cubicBezTo>
                <a:cubicBezTo>
                  <a:pt x="192881" y="755650"/>
                  <a:pt x="190500" y="857250"/>
                  <a:pt x="190500" y="857250"/>
                </a:cubicBezTo>
                <a:cubicBezTo>
                  <a:pt x="190500" y="885825"/>
                  <a:pt x="187325" y="880269"/>
                  <a:pt x="190500" y="895350"/>
                </a:cubicBezTo>
                <a:cubicBezTo>
                  <a:pt x="193675" y="910431"/>
                  <a:pt x="203200" y="922338"/>
                  <a:pt x="209550" y="947738"/>
                </a:cubicBezTo>
                <a:cubicBezTo>
                  <a:pt x="215900" y="973138"/>
                  <a:pt x="226219" y="1012825"/>
                  <a:pt x="228600" y="1047750"/>
                </a:cubicBezTo>
                <a:cubicBezTo>
                  <a:pt x="230981" y="1082675"/>
                  <a:pt x="224632" y="1126332"/>
                  <a:pt x="223838" y="1157288"/>
                </a:cubicBezTo>
                <a:cubicBezTo>
                  <a:pt x="223044" y="1188244"/>
                  <a:pt x="222250" y="1209675"/>
                  <a:pt x="223838" y="1233488"/>
                </a:cubicBezTo>
                <a:cubicBezTo>
                  <a:pt x="225426" y="1257301"/>
                  <a:pt x="231776" y="1273969"/>
                  <a:pt x="233363" y="1300163"/>
                </a:cubicBezTo>
                <a:cubicBezTo>
                  <a:pt x="234951" y="1326357"/>
                  <a:pt x="237332" y="1351757"/>
                  <a:pt x="233363" y="1390650"/>
                </a:cubicBezTo>
                <a:cubicBezTo>
                  <a:pt x="229394" y="1429543"/>
                  <a:pt x="219075" y="1487488"/>
                  <a:pt x="209550" y="1533525"/>
                </a:cubicBezTo>
                <a:cubicBezTo>
                  <a:pt x="200025" y="1579563"/>
                  <a:pt x="185738" y="1632744"/>
                  <a:pt x="176213" y="1666875"/>
                </a:cubicBezTo>
                <a:cubicBezTo>
                  <a:pt x="166688" y="1701006"/>
                  <a:pt x="159544" y="1712119"/>
                  <a:pt x="152400" y="1738313"/>
                </a:cubicBezTo>
                <a:cubicBezTo>
                  <a:pt x="145256" y="1764507"/>
                  <a:pt x="138906" y="1795463"/>
                  <a:pt x="133350" y="1824038"/>
                </a:cubicBezTo>
                <a:cubicBezTo>
                  <a:pt x="127794" y="1852613"/>
                  <a:pt x="128588" y="1873251"/>
                  <a:pt x="119063" y="1909763"/>
                </a:cubicBezTo>
                <a:cubicBezTo>
                  <a:pt x="109538" y="1946275"/>
                  <a:pt x="92869" y="1994694"/>
                  <a:pt x="76200" y="2043113"/>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a:grpSpLocks noChangeAspect="1"/>
          </p:cNvGrpSpPr>
          <p:nvPr/>
        </p:nvGrpSpPr>
        <p:grpSpPr>
          <a:xfrm>
            <a:off x="4792980" y="1197532"/>
            <a:ext cx="415551" cy="383618"/>
            <a:chOff x="4883499" y="1738365"/>
            <a:chExt cx="816359" cy="753626"/>
          </a:xfrm>
        </p:grpSpPr>
        <p:sp>
          <p:nvSpPr>
            <p:cNvPr id="37" name="Oval 36"/>
            <p:cNvSpPr/>
            <p:nvPr/>
          </p:nvSpPr>
          <p:spPr>
            <a:xfrm>
              <a:off x="4883499" y="1738365"/>
              <a:ext cx="816359" cy="75362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5295900" y="2121694"/>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rot="10800000">
              <a:off x="4891628" y="1750847"/>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p:cNvSpPr txBox="1"/>
          <p:nvPr/>
        </p:nvSpPr>
        <p:spPr>
          <a:xfrm>
            <a:off x="5270035" y="1208781"/>
            <a:ext cx="2837636" cy="369332"/>
          </a:xfrm>
          <a:prstGeom prst="rect">
            <a:avLst/>
          </a:prstGeom>
          <a:solidFill>
            <a:schemeClr val="bg1"/>
          </a:solidFill>
        </p:spPr>
        <p:txBody>
          <a:bodyPr wrap="none" rtlCol="0">
            <a:spAutoFit/>
          </a:bodyPr>
          <a:lstStyle/>
          <a:p>
            <a:r>
              <a:rPr lang="en-US" dirty="0"/>
              <a:t>Gauging station (pour point)</a:t>
            </a:r>
          </a:p>
        </p:txBody>
      </p:sp>
      <p:pic>
        <p:nvPicPr>
          <p:cNvPr id="47" name="Picture 4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1220" y="1793766"/>
            <a:ext cx="6724348" cy="4405105"/>
          </a:xfrm>
          <a:prstGeom prst="rect">
            <a:avLst/>
          </a:prstGeom>
        </p:spPr>
      </p:pic>
      <p:sp>
        <p:nvSpPr>
          <p:cNvPr id="53" name="Freeform 52"/>
          <p:cNvSpPr/>
          <p:nvPr/>
        </p:nvSpPr>
        <p:spPr>
          <a:xfrm>
            <a:off x="1455420" y="4617720"/>
            <a:ext cx="1592580" cy="601980"/>
          </a:xfrm>
          <a:custGeom>
            <a:avLst/>
            <a:gdLst>
              <a:gd name="connsiteX0" fmla="*/ 1592580 w 1592580"/>
              <a:gd name="connsiteY0" fmla="*/ 601980 h 601980"/>
              <a:gd name="connsiteX1" fmla="*/ 1379220 w 1592580"/>
              <a:gd name="connsiteY1" fmla="*/ 502920 h 601980"/>
              <a:gd name="connsiteX2" fmla="*/ 1089660 w 1592580"/>
              <a:gd name="connsiteY2" fmla="*/ 335280 h 601980"/>
              <a:gd name="connsiteX3" fmla="*/ 906780 w 1592580"/>
              <a:gd name="connsiteY3" fmla="*/ 243840 h 601980"/>
              <a:gd name="connsiteX4" fmla="*/ 655320 w 1592580"/>
              <a:gd name="connsiteY4" fmla="*/ 182880 h 601980"/>
              <a:gd name="connsiteX5" fmla="*/ 480060 w 1592580"/>
              <a:gd name="connsiteY5" fmla="*/ 137160 h 601980"/>
              <a:gd name="connsiteX6" fmla="*/ 243840 w 1592580"/>
              <a:gd name="connsiteY6" fmla="*/ 68580 h 601980"/>
              <a:gd name="connsiteX7" fmla="*/ 0 w 1592580"/>
              <a:gd name="connsiteY7" fmla="*/ 0 h 60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2580" h="601980">
                <a:moveTo>
                  <a:pt x="1592580" y="601980"/>
                </a:moveTo>
                <a:cubicBezTo>
                  <a:pt x="1527810" y="574675"/>
                  <a:pt x="1463040" y="547370"/>
                  <a:pt x="1379220" y="502920"/>
                </a:cubicBezTo>
                <a:cubicBezTo>
                  <a:pt x="1295400" y="458470"/>
                  <a:pt x="1168400" y="378460"/>
                  <a:pt x="1089660" y="335280"/>
                </a:cubicBezTo>
                <a:cubicBezTo>
                  <a:pt x="1010920" y="292100"/>
                  <a:pt x="979170" y="269240"/>
                  <a:pt x="906780" y="243840"/>
                </a:cubicBezTo>
                <a:cubicBezTo>
                  <a:pt x="834390" y="218440"/>
                  <a:pt x="726440" y="200660"/>
                  <a:pt x="655320" y="182880"/>
                </a:cubicBezTo>
                <a:cubicBezTo>
                  <a:pt x="584200" y="165100"/>
                  <a:pt x="548640" y="156210"/>
                  <a:pt x="480060" y="137160"/>
                </a:cubicBezTo>
                <a:cubicBezTo>
                  <a:pt x="411480" y="118110"/>
                  <a:pt x="243840" y="68580"/>
                  <a:pt x="243840" y="68580"/>
                </a:cubicBezTo>
                <a:lnTo>
                  <a:pt x="0" y="0"/>
                </a:ln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3143036" y="2453639"/>
            <a:ext cx="354544" cy="1844605"/>
          </a:xfrm>
          <a:custGeom>
            <a:avLst/>
            <a:gdLst>
              <a:gd name="connsiteX0" fmla="*/ 354544 w 354544"/>
              <a:gd name="connsiteY0" fmla="*/ 1828800 h 1828800"/>
              <a:gd name="connsiteX1" fmla="*/ 270724 w 354544"/>
              <a:gd name="connsiteY1" fmla="*/ 1752600 h 1828800"/>
              <a:gd name="connsiteX2" fmla="*/ 194524 w 354544"/>
              <a:gd name="connsiteY2" fmla="*/ 1714500 h 1828800"/>
              <a:gd name="connsiteX3" fmla="*/ 171664 w 354544"/>
              <a:gd name="connsiteY3" fmla="*/ 1623060 h 1828800"/>
              <a:gd name="connsiteX4" fmla="*/ 141184 w 354544"/>
              <a:gd name="connsiteY4" fmla="*/ 1485900 h 1828800"/>
              <a:gd name="connsiteX5" fmla="*/ 87844 w 354544"/>
              <a:gd name="connsiteY5" fmla="*/ 1356360 h 1828800"/>
              <a:gd name="connsiteX6" fmla="*/ 49744 w 354544"/>
              <a:gd name="connsiteY6" fmla="*/ 1264920 h 1828800"/>
              <a:gd name="connsiteX7" fmla="*/ 4024 w 354544"/>
              <a:gd name="connsiteY7" fmla="*/ 1173480 h 1828800"/>
              <a:gd name="connsiteX8" fmla="*/ 4024 w 354544"/>
              <a:gd name="connsiteY8" fmla="*/ 982980 h 1828800"/>
              <a:gd name="connsiteX9" fmla="*/ 19264 w 354544"/>
              <a:gd name="connsiteY9" fmla="*/ 754380 h 1828800"/>
              <a:gd name="connsiteX10" fmla="*/ 57364 w 354544"/>
              <a:gd name="connsiteY10" fmla="*/ 624840 h 1828800"/>
              <a:gd name="connsiteX11" fmla="*/ 57364 w 354544"/>
              <a:gd name="connsiteY11" fmla="*/ 480060 h 1828800"/>
              <a:gd name="connsiteX12" fmla="*/ 57364 w 354544"/>
              <a:gd name="connsiteY12" fmla="*/ 350520 h 1828800"/>
              <a:gd name="connsiteX13" fmla="*/ 57364 w 354544"/>
              <a:gd name="connsiteY13" fmla="*/ 190500 h 1828800"/>
              <a:gd name="connsiteX14" fmla="*/ 64984 w 354544"/>
              <a:gd name="connsiteY14"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544" h="1828800">
                <a:moveTo>
                  <a:pt x="354544" y="1828800"/>
                </a:moveTo>
                <a:cubicBezTo>
                  <a:pt x="325969" y="1800225"/>
                  <a:pt x="297394" y="1771650"/>
                  <a:pt x="270724" y="1752600"/>
                </a:cubicBezTo>
                <a:cubicBezTo>
                  <a:pt x="244054" y="1733550"/>
                  <a:pt x="211034" y="1736090"/>
                  <a:pt x="194524" y="1714500"/>
                </a:cubicBezTo>
                <a:cubicBezTo>
                  <a:pt x="178014" y="1692910"/>
                  <a:pt x="180554" y="1661160"/>
                  <a:pt x="171664" y="1623060"/>
                </a:cubicBezTo>
                <a:cubicBezTo>
                  <a:pt x="162774" y="1584960"/>
                  <a:pt x="155154" y="1530350"/>
                  <a:pt x="141184" y="1485900"/>
                </a:cubicBezTo>
                <a:cubicBezTo>
                  <a:pt x="127214" y="1441450"/>
                  <a:pt x="103084" y="1393190"/>
                  <a:pt x="87844" y="1356360"/>
                </a:cubicBezTo>
                <a:cubicBezTo>
                  <a:pt x="72604" y="1319530"/>
                  <a:pt x="63714" y="1295400"/>
                  <a:pt x="49744" y="1264920"/>
                </a:cubicBezTo>
                <a:cubicBezTo>
                  <a:pt x="35774" y="1234440"/>
                  <a:pt x="11644" y="1220470"/>
                  <a:pt x="4024" y="1173480"/>
                </a:cubicBezTo>
                <a:cubicBezTo>
                  <a:pt x="-3596" y="1126490"/>
                  <a:pt x="1484" y="1052830"/>
                  <a:pt x="4024" y="982980"/>
                </a:cubicBezTo>
                <a:cubicBezTo>
                  <a:pt x="6564" y="913130"/>
                  <a:pt x="10374" y="814070"/>
                  <a:pt x="19264" y="754380"/>
                </a:cubicBezTo>
                <a:cubicBezTo>
                  <a:pt x="28154" y="694690"/>
                  <a:pt x="51014" y="670560"/>
                  <a:pt x="57364" y="624840"/>
                </a:cubicBezTo>
                <a:cubicBezTo>
                  <a:pt x="63714" y="579120"/>
                  <a:pt x="57364" y="480060"/>
                  <a:pt x="57364" y="480060"/>
                </a:cubicBezTo>
                <a:lnTo>
                  <a:pt x="57364" y="350520"/>
                </a:lnTo>
                <a:cubicBezTo>
                  <a:pt x="57364" y="302260"/>
                  <a:pt x="56094" y="248920"/>
                  <a:pt x="57364" y="190500"/>
                </a:cubicBezTo>
                <a:cubicBezTo>
                  <a:pt x="58634" y="132080"/>
                  <a:pt x="61809" y="66040"/>
                  <a:pt x="64984" y="0"/>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1141307" y="2453640"/>
            <a:ext cx="306820" cy="2164080"/>
          </a:xfrm>
          <a:custGeom>
            <a:avLst/>
            <a:gdLst>
              <a:gd name="connsiteX0" fmla="*/ 306493 w 306820"/>
              <a:gd name="connsiteY0" fmla="*/ 2133600 h 2133600"/>
              <a:gd name="connsiteX1" fmla="*/ 298873 w 306820"/>
              <a:gd name="connsiteY1" fmla="*/ 1996440 h 2133600"/>
              <a:gd name="connsiteX2" fmla="*/ 253153 w 306820"/>
              <a:gd name="connsiteY2" fmla="*/ 1920240 h 2133600"/>
              <a:gd name="connsiteX3" fmla="*/ 161713 w 306820"/>
              <a:gd name="connsiteY3" fmla="*/ 1760220 h 2133600"/>
              <a:gd name="connsiteX4" fmla="*/ 146473 w 306820"/>
              <a:gd name="connsiteY4" fmla="*/ 1569720 h 2133600"/>
              <a:gd name="connsiteX5" fmla="*/ 131233 w 306820"/>
              <a:gd name="connsiteY5" fmla="*/ 1363980 h 2133600"/>
              <a:gd name="connsiteX6" fmla="*/ 138853 w 306820"/>
              <a:gd name="connsiteY6" fmla="*/ 1211580 h 2133600"/>
              <a:gd name="connsiteX7" fmla="*/ 100753 w 306820"/>
              <a:gd name="connsiteY7" fmla="*/ 1082040 h 2133600"/>
              <a:gd name="connsiteX8" fmla="*/ 93133 w 306820"/>
              <a:gd name="connsiteY8" fmla="*/ 914400 h 2133600"/>
              <a:gd name="connsiteX9" fmla="*/ 115993 w 306820"/>
              <a:gd name="connsiteY9" fmla="*/ 754380 h 2133600"/>
              <a:gd name="connsiteX10" fmla="*/ 131233 w 306820"/>
              <a:gd name="connsiteY10" fmla="*/ 617220 h 2133600"/>
              <a:gd name="connsiteX11" fmla="*/ 55033 w 306820"/>
              <a:gd name="connsiteY11" fmla="*/ 464820 h 2133600"/>
              <a:gd name="connsiteX12" fmla="*/ 24553 w 306820"/>
              <a:gd name="connsiteY12" fmla="*/ 259080 h 2133600"/>
              <a:gd name="connsiteX13" fmla="*/ 1693 w 306820"/>
              <a:gd name="connsiteY13" fmla="*/ 167640 h 2133600"/>
              <a:gd name="connsiteX14" fmla="*/ 1693 w 306820"/>
              <a:gd name="connsiteY14" fmla="*/ 68580 h 2133600"/>
              <a:gd name="connsiteX15" fmla="*/ 1693 w 306820"/>
              <a:gd name="connsiteY15" fmla="*/ 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6820" h="2133600">
                <a:moveTo>
                  <a:pt x="306493" y="2133600"/>
                </a:moveTo>
                <a:cubicBezTo>
                  <a:pt x="307128" y="2082800"/>
                  <a:pt x="307763" y="2032000"/>
                  <a:pt x="298873" y="1996440"/>
                </a:cubicBezTo>
                <a:cubicBezTo>
                  <a:pt x="289983" y="1960880"/>
                  <a:pt x="276013" y="1959610"/>
                  <a:pt x="253153" y="1920240"/>
                </a:cubicBezTo>
                <a:cubicBezTo>
                  <a:pt x="230293" y="1880870"/>
                  <a:pt x="179493" y="1818640"/>
                  <a:pt x="161713" y="1760220"/>
                </a:cubicBezTo>
                <a:cubicBezTo>
                  <a:pt x="143933" y="1701800"/>
                  <a:pt x="151553" y="1635760"/>
                  <a:pt x="146473" y="1569720"/>
                </a:cubicBezTo>
                <a:cubicBezTo>
                  <a:pt x="141393" y="1503680"/>
                  <a:pt x="132503" y="1423670"/>
                  <a:pt x="131233" y="1363980"/>
                </a:cubicBezTo>
                <a:cubicBezTo>
                  <a:pt x="129963" y="1304290"/>
                  <a:pt x="143933" y="1258570"/>
                  <a:pt x="138853" y="1211580"/>
                </a:cubicBezTo>
                <a:cubicBezTo>
                  <a:pt x="133773" y="1164590"/>
                  <a:pt x="108373" y="1131570"/>
                  <a:pt x="100753" y="1082040"/>
                </a:cubicBezTo>
                <a:cubicBezTo>
                  <a:pt x="93133" y="1032510"/>
                  <a:pt x="90593" y="969010"/>
                  <a:pt x="93133" y="914400"/>
                </a:cubicBezTo>
                <a:cubicBezTo>
                  <a:pt x="95673" y="859790"/>
                  <a:pt x="109643" y="803910"/>
                  <a:pt x="115993" y="754380"/>
                </a:cubicBezTo>
                <a:cubicBezTo>
                  <a:pt x="122343" y="704850"/>
                  <a:pt x="141393" y="665480"/>
                  <a:pt x="131233" y="617220"/>
                </a:cubicBezTo>
                <a:cubicBezTo>
                  <a:pt x="121073" y="568960"/>
                  <a:pt x="72813" y="524510"/>
                  <a:pt x="55033" y="464820"/>
                </a:cubicBezTo>
                <a:cubicBezTo>
                  <a:pt x="37253" y="405130"/>
                  <a:pt x="33443" y="308610"/>
                  <a:pt x="24553" y="259080"/>
                </a:cubicBezTo>
                <a:cubicBezTo>
                  <a:pt x="15663" y="209550"/>
                  <a:pt x="5503" y="199390"/>
                  <a:pt x="1693" y="167640"/>
                </a:cubicBezTo>
                <a:cubicBezTo>
                  <a:pt x="-2117" y="135890"/>
                  <a:pt x="1693" y="68580"/>
                  <a:pt x="1693" y="68580"/>
                </a:cubicBezTo>
                <a:lnTo>
                  <a:pt x="1693" y="0"/>
                </a:ln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048245" y="5117193"/>
            <a:ext cx="252413" cy="252413"/>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a:grpSpLocks noChangeAspect="1"/>
          </p:cNvGrpSpPr>
          <p:nvPr/>
        </p:nvGrpSpPr>
        <p:grpSpPr>
          <a:xfrm>
            <a:off x="3077337" y="5151120"/>
            <a:ext cx="199923" cy="184560"/>
            <a:chOff x="4883499" y="1738365"/>
            <a:chExt cx="816359" cy="753626"/>
          </a:xfrm>
        </p:grpSpPr>
        <p:sp>
          <p:nvSpPr>
            <p:cNvPr id="49" name="Oval 48"/>
            <p:cNvSpPr/>
            <p:nvPr/>
          </p:nvSpPr>
          <p:spPr>
            <a:xfrm>
              <a:off x="4883499" y="1738365"/>
              <a:ext cx="816359" cy="75362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5295900" y="2121694"/>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rot="10800000">
              <a:off x="4891628" y="1750847"/>
              <a:ext cx="400050" cy="364331"/>
            </a:xfrm>
            <a:custGeom>
              <a:avLst/>
              <a:gdLst>
                <a:gd name="connsiteX0" fmla="*/ 2381 w 400050"/>
                <a:gd name="connsiteY0" fmla="*/ 2381 h 364331"/>
                <a:gd name="connsiteX1" fmla="*/ 0 w 400050"/>
                <a:gd name="connsiteY1" fmla="*/ 364331 h 364331"/>
                <a:gd name="connsiteX2" fmla="*/ 23813 w 400050"/>
                <a:gd name="connsiteY2" fmla="*/ 361950 h 364331"/>
                <a:gd name="connsiteX3" fmla="*/ 42863 w 400050"/>
                <a:gd name="connsiteY3" fmla="*/ 357187 h 364331"/>
                <a:gd name="connsiteX4" fmla="*/ 97631 w 400050"/>
                <a:gd name="connsiteY4" fmla="*/ 354806 h 364331"/>
                <a:gd name="connsiteX5" fmla="*/ 104775 w 400050"/>
                <a:gd name="connsiteY5" fmla="*/ 352425 h 364331"/>
                <a:gd name="connsiteX6" fmla="*/ 114300 w 400050"/>
                <a:gd name="connsiteY6" fmla="*/ 350044 h 364331"/>
                <a:gd name="connsiteX7" fmla="*/ 116681 w 400050"/>
                <a:gd name="connsiteY7" fmla="*/ 342900 h 364331"/>
                <a:gd name="connsiteX8" fmla="*/ 130969 w 400050"/>
                <a:gd name="connsiteY8" fmla="*/ 338137 h 364331"/>
                <a:gd name="connsiteX9" fmla="*/ 154781 w 400050"/>
                <a:gd name="connsiteY9" fmla="*/ 333375 h 364331"/>
                <a:gd name="connsiteX10" fmla="*/ 169069 w 400050"/>
                <a:gd name="connsiteY10" fmla="*/ 326231 h 364331"/>
                <a:gd name="connsiteX11" fmla="*/ 176213 w 400050"/>
                <a:gd name="connsiteY11" fmla="*/ 323850 h 364331"/>
                <a:gd name="connsiteX12" fmla="*/ 183356 w 400050"/>
                <a:gd name="connsiteY12" fmla="*/ 319087 h 364331"/>
                <a:gd name="connsiteX13" fmla="*/ 197644 w 400050"/>
                <a:gd name="connsiteY13" fmla="*/ 314325 h 364331"/>
                <a:gd name="connsiteX14" fmla="*/ 207169 w 400050"/>
                <a:gd name="connsiteY14" fmla="*/ 300037 h 364331"/>
                <a:gd name="connsiteX15" fmla="*/ 240506 w 400050"/>
                <a:gd name="connsiteY15" fmla="*/ 290512 h 364331"/>
                <a:gd name="connsiteX16" fmla="*/ 254794 w 400050"/>
                <a:gd name="connsiteY16" fmla="*/ 280987 h 364331"/>
                <a:gd name="connsiteX17" fmla="*/ 261938 w 400050"/>
                <a:gd name="connsiteY17" fmla="*/ 276225 h 364331"/>
                <a:gd name="connsiteX18" fmla="*/ 269081 w 400050"/>
                <a:gd name="connsiteY18" fmla="*/ 273844 h 364331"/>
                <a:gd name="connsiteX19" fmla="*/ 278606 w 400050"/>
                <a:gd name="connsiteY19" fmla="*/ 259556 h 364331"/>
                <a:gd name="connsiteX20" fmla="*/ 292894 w 400050"/>
                <a:gd name="connsiteY20" fmla="*/ 250031 h 364331"/>
                <a:gd name="connsiteX21" fmla="*/ 297656 w 400050"/>
                <a:gd name="connsiteY21" fmla="*/ 242887 h 364331"/>
                <a:gd name="connsiteX22" fmla="*/ 304800 w 400050"/>
                <a:gd name="connsiteY22" fmla="*/ 238125 h 364331"/>
                <a:gd name="connsiteX23" fmla="*/ 307181 w 400050"/>
                <a:gd name="connsiteY23" fmla="*/ 230981 h 364331"/>
                <a:gd name="connsiteX24" fmla="*/ 311944 w 400050"/>
                <a:gd name="connsiteY24" fmla="*/ 223837 h 364331"/>
                <a:gd name="connsiteX25" fmla="*/ 326231 w 400050"/>
                <a:gd name="connsiteY25" fmla="*/ 195262 h 364331"/>
                <a:gd name="connsiteX26" fmla="*/ 330994 w 400050"/>
                <a:gd name="connsiteY26" fmla="*/ 188119 h 364331"/>
                <a:gd name="connsiteX27" fmla="*/ 335756 w 400050"/>
                <a:gd name="connsiteY27" fmla="*/ 180975 h 364331"/>
                <a:gd name="connsiteX28" fmla="*/ 342900 w 400050"/>
                <a:gd name="connsiteY28" fmla="*/ 178594 h 364331"/>
                <a:gd name="connsiteX29" fmla="*/ 357188 w 400050"/>
                <a:gd name="connsiteY29" fmla="*/ 169069 h 364331"/>
                <a:gd name="connsiteX30" fmla="*/ 371475 w 400050"/>
                <a:gd name="connsiteY30" fmla="*/ 154781 h 364331"/>
                <a:gd name="connsiteX31" fmla="*/ 376238 w 400050"/>
                <a:gd name="connsiteY31" fmla="*/ 133350 h 364331"/>
                <a:gd name="connsiteX32" fmla="*/ 378619 w 400050"/>
                <a:gd name="connsiteY32" fmla="*/ 109537 h 364331"/>
                <a:gd name="connsiteX33" fmla="*/ 381000 w 400050"/>
                <a:gd name="connsiteY33" fmla="*/ 102394 h 364331"/>
                <a:gd name="connsiteX34" fmla="*/ 385763 w 400050"/>
                <a:gd name="connsiteY34" fmla="*/ 83344 h 364331"/>
                <a:gd name="connsiteX35" fmla="*/ 390525 w 400050"/>
                <a:gd name="connsiteY35" fmla="*/ 57150 h 364331"/>
                <a:gd name="connsiteX36" fmla="*/ 395288 w 400050"/>
                <a:gd name="connsiteY36" fmla="*/ 50006 h 364331"/>
                <a:gd name="connsiteX37" fmla="*/ 397669 w 400050"/>
                <a:gd name="connsiteY37" fmla="*/ 40481 h 364331"/>
                <a:gd name="connsiteX38" fmla="*/ 400050 w 400050"/>
                <a:gd name="connsiteY38" fmla="*/ 33337 h 364331"/>
                <a:gd name="connsiteX39" fmla="*/ 397669 w 400050"/>
                <a:gd name="connsiteY39" fmla="*/ 11906 h 364331"/>
                <a:gd name="connsiteX40" fmla="*/ 397669 w 400050"/>
                <a:gd name="connsiteY40" fmla="*/ 0 h 364331"/>
                <a:gd name="connsiteX41" fmla="*/ 2381 w 400050"/>
                <a:gd name="connsiteY41" fmla="*/ 238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0050" h="364331">
                  <a:moveTo>
                    <a:pt x="2381" y="2381"/>
                  </a:moveTo>
                  <a:cubicBezTo>
                    <a:pt x="1587" y="123031"/>
                    <a:pt x="794" y="243681"/>
                    <a:pt x="0" y="364331"/>
                  </a:cubicBezTo>
                  <a:cubicBezTo>
                    <a:pt x="7938" y="363537"/>
                    <a:pt x="15928" y="363163"/>
                    <a:pt x="23813" y="361950"/>
                  </a:cubicBezTo>
                  <a:cubicBezTo>
                    <a:pt x="44816" y="358719"/>
                    <a:pt x="12335" y="359368"/>
                    <a:pt x="42863" y="357187"/>
                  </a:cubicBezTo>
                  <a:cubicBezTo>
                    <a:pt x="61090" y="355885"/>
                    <a:pt x="79375" y="355600"/>
                    <a:pt x="97631" y="354806"/>
                  </a:cubicBezTo>
                  <a:cubicBezTo>
                    <a:pt x="100012" y="354012"/>
                    <a:pt x="102361" y="353115"/>
                    <a:pt x="104775" y="352425"/>
                  </a:cubicBezTo>
                  <a:cubicBezTo>
                    <a:pt x="107922" y="351526"/>
                    <a:pt x="111744" y="352088"/>
                    <a:pt x="114300" y="350044"/>
                  </a:cubicBezTo>
                  <a:cubicBezTo>
                    <a:pt x="116260" y="348476"/>
                    <a:pt x="114638" y="344359"/>
                    <a:pt x="116681" y="342900"/>
                  </a:cubicBezTo>
                  <a:cubicBezTo>
                    <a:pt x="120766" y="339982"/>
                    <a:pt x="126206" y="339725"/>
                    <a:pt x="130969" y="338137"/>
                  </a:cubicBezTo>
                  <a:cubicBezTo>
                    <a:pt x="143434" y="333982"/>
                    <a:pt x="135635" y="336110"/>
                    <a:pt x="154781" y="333375"/>
                  </a:cubicBezTo>
                  <a:cubicBezTo>
                    <a:pt x="172737" y="327390"/>
                    <a:pt x="150604" y="335463"/>
                    <a:pt x="169069" y="326231"/>
                  </a:cubicBezTo>
                  <a:cubicBezTo>
                    <a:pt x="171314" y="325108"/>
                    <a:pt x="173832" y="324644"/>
                    <a:pt x="176213" y="323850"/>
                  </a:cubicBezTo>
                  <a:cubicBezTo>
                    <a:pt x="178594" y="322262"/>
                    <a:pt x="180741" y="320249"/>
                    <a:pt x="183356" y="319087"/>
                  </a:cubicBezTo>
                  <a:cubicBezTo>
                    <a:pt x="187944" y="317048"/>
                    <a:pt x="197644" y="314325"/>
                    <a:pt x="197644" y="314325"/>
                  </a:cubicBezTo>
                  <a:cubicBezTo>
                    <a:pt x="200819" y="309562"/>
                    <a:pt x="201616" y="301425"/>
                    <a:pt x="207169" y="300037"/>
                  </a:cubicBezTo>
                  <a:cubicBezTo>
                    <a:pt x="209714" y="299401"/>
                    <a:pt x="236403" y="293247"/>
                    <a:pt x="240506" y="290512"/>
                  </a:cubicBezTo>
                  <a:lnTo>
                    <a:pt x="254794" y="280987"/>
                  </a:lnTo>
                  <a:cubicBezTo>
                    <a:pt x="257175" y="279400"/>
                    <a:pt x="259223" y="277130"/>
                    <a:pt x="261938" y="276225"/>
                  </a:cubicBezTo>
                  <a:lnTo>
                    <a:pt x="269081" y="273844"/>
                  </a:lnTo>
                  <a:cubicBezTo>
                    <a:pt x="272256" y="269081"/>
                    <a:pt x="273843" y="262731"/>
                    <a:pt x="278606" y="259556"/>
                  </a:cubicBezTo>
                  <a:lnTo>
                    <a:pt x="292894" y="250031"/>
                  </a:lnTo>
                  <a:cubicBezTo>
                    <a:pt x="294481" y="247650"/>
                    <a:pt x="295632" y="244911"/>
                    <a:pt x="297656" y="242887"/>
                  </a:cubicBezTo>
                  <a:cubicBezTo>
                    <a:pt x="299680" y="240863"/>
                    <a:pt x="303012" y="240360"/>
                    <a:pt x="304800" y="238125"/>
                  </a:cubicBezTo>
                  <a:cubicBezTo>
                    <a:pt x="306368" y="236165"/>
                    <a:pt x="306058" y="233226"/>
                    <a:pt x="307181" y="230981"/>
                  </a:cubicBezTo>
                  <a:cubicBezTo>
                    <a:pt x="308461" y="228421"/>
                    <a:pt x="310356" y="226218"/>
                    <a:pt x="311944" y="223837"/>
                  </a:cubicBezTo>
                  <a:cubicBezTo>
                    <a:pt x="318515" y="204122"/>
                    <a:pt x="313923" y="213724"/>
                    <a:pt x="326231" y="195262"/>
                  </a:cubicBezTo>
                  <a:lnTo>
                    <a:pt x="330994" y="188119"/>
                  </a:lnTo>
                  <a:cubicBezTo>
                    <a:pt x="332582" y="185738"/>
                    <a:pt x="333041" y="181880"/>
                    <a:pt x="335756" y="180975"/>
                  </a:cubicBezTo>
                  <a:lnTo>
                    <a:pt x="342900" y="178594"/>
                  </a:lnTo>
                  <a:cubicBezTo>
                    <a:pt x="347663" y="175419"/>
                    <a:pt x="353141" y="173117"/>
                    <a:pt x="357188" y="169069"/>
                  </a:cubicBezTo>
                  <a:lnTo>
                    <a:pt x="371475" y="154781"/>
                  </a:lnTo>
                  <a:cubicBezTo>
                    <a:pt x="373090" y="148322"/>
                    <a:pt x="375376" y="139818"/>
                    <a:pt x="376238" y="133350"/>
                  </a:cubicBezTo>
                  <a:cubicBezTo>
                    <a:pt x="377292" y="125443"/>
                    <a:pt x="377406" y="117422"/>
                    <a:pt x="378619" y="109537"/>
                  </a:cubicBezTo>
                  <a:cubicBezTo>
                    <a:pt x="379001" y="107056"/>
                    <a:pt x="380391" y="104829"/>
                    <a:pt x="381000" y="102394"/>
                  </a:cubicBezTo>
                  <a:cubicBezTo>
                    <a:pt x="386743" y="79421"/>
                    <a:pt x="380321" y="99663"/>
                    <a:pt x="385763" y="83344"/>
                  </a:cubicBezTo>
                  <a:cubicBezTo>
                    <a:pt x="386583" y="76781"/>
                    <a:pt x="386855" y="64490"/>
                    <a:pt x="390525" y="57150"/>
                  </a:cubicBezTo>
                  <a:cubicBezTo>
                    <a:pt x="391805" y="54590"/>
                    <a:pt x="393700" y="52387"/>
                    <a:pt x="395288" y="50006"/>
                  </a:cubicBezTo>
                  <a:cubicBezTo>
                    <a:pt x="396082" y="46831"/>
                    <a:pt x="396770" y="43628"/>
                    <a:pt x="397669" y="40481"/>
                  </a:cubicBezTo>
                  <a:cubicBezTo>
                    <a:pt x="398359" y="38067"/>
                    <a:pt x="400050" y="35847"/>
                    <a:pt x="400050" y="33337"/>
                  </a:cubicBezTo>
                  <a:cubicBezTo>
                    <a:pt x="400050" y="26149"/>
                    <a:pt x="398181" y="19075"/>
                    <a:pt x="397669" y="11906"/>
                  </a:cubicBezTo>
                  <a:cubicBezTo>
                    <a:pt x="397386" y="7947"/>
                    <a:pt x="397669" y="3969"/>
                    <a:pt x="397669" y="0"/>
                  </a:cubicBezTo>
                  <a:lnTo>
                    <a:pt x="2381" y="2381"/>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Freeform 56"/>
          <p:cNvSpPr/>
          <p:nvPr/>
        </p:nvSpPr>
        <p:spPr>
          <a:xfrm>
            <a:off x="1149350" y="2412148"/>
            <a:ext cx="2054225" cy="96250"/>
          </a:xfrm>
          <a:custGeom>
            <a:avLst/>
            <a:gdLst>
              <a:gd name="connsiteX0" fmla="*/ 2054225 w 2054225"/>
              <a:gd name="connsiteY0" fmla="*/ 35777 h 96250"/>
              <a:gd name="connsiteX1" fmla="*/ 1911350 w 2054225"/>
              <a:gd name="connsiteY1" fmla="*/ 42127 h 96250"/>
              <a:gd name="connsiteX2" fmla="*/ 1762125 w 2054225"/>
              <a:gd name="connsiteY2" fmla="*/ 38952 h 96250"/>
              <a:gd name="connsiteX3" fmla="*/ 1619250 w 2054225"/>
              <a:gd name="connsiteY3" fmla="*/ 54827 h 96250"/>
              <a:gd name="connsiteX4" fmla="*/ 1454150 w 2054225"/>
              <a:gd name="connsiteY4" fmla="*/ 42127 h 96250"/>
              <a:gd name="connsiteX5" fmla="*/ 1346200 w 2054225"/>
              <a:gd name="connsiteY5" fmla="*/ 61177 h 96250"/>
              <a:gd name="connsiteX6" fmla="*/ 1219200 w 2054225"/>
              <a:gd name="connsiteY6" fmla="*/ 86577 h 96250"/>
              <a:gd name="connsiteX7" fmla="*/ 1082675 w 2054225"/>
              <a:gd name="connsiteY7" fmla="*/ 96102 h 96250"/>
              <a:gd name="connsiteX8" fmla="*/ 882650 w 2054225"/>
              <a:gd name="connsiteY8" fmla="*/ 80227 h 96250"/>
              <a:gd name="connsiteX9" fmla="*/ 806450 w 2054225"/>
              <a:gd name="connsiteY9" fmla="*/ 77052 h 96250"/>
              <a:gd name="connsiteX10" fmla="*/ 619125 w 2054225"/>
              <a:gd name="connsiteY10" fmla="*/ 67527 h 96250"/>
              <a:gd name="connsiteX11" fmla="*/ 444500 w 2054225"/>
              <a:gd name="connsiteY11" fmla="*/ 45302 h 96250"/>
              <a:gd name="connsiteX12" fmla="*/ 254000 w 2054225"/>
              <a:gd name="connsiteY12" fmla="*/ 16727 h 96250"/>
              <a:gd name="connsiteX13" fmla="*/ 222250 w 2054225"/>
              <a:gd name="connsiteY13" fmla="*/ 852 h 96250"/>
              <a:gd name="connsiteX14" fmla="*/ 193675 w 2054225"/>
              <a:gd name="connsiteY14" fmla="*/ 4027 h 96250"/>
              <a:gd name="connsiteX15" fmla="*/ 149225 w 2054225"/>
              <a:gd name="connsiteY15" fmla="*/ 19902 h 96250"/>
              <a:gd name="connsiteX16" fmla="*/ 104775 w 2054225"/>
              <a:gd name="connsiteY16" fmla="*/ 19902 h 96250"/>
              <a:gd name="connsiteX17" fmla="*/ 85725 w 2054225"/>
              <a:gd name="connsiteY17" fmla="*/ 19902 h 96250"/>
              <a:gd name="connsiteX18" fmla="*/ 66675 w 2054225"/>
              <a:gd name="connsiteY18" fmla="*/ 19902 h 96250"/>
              <a:gd name="connsiteX19" fmla="*/ 0 w 2054225"/>
              <a:gd name="connsiteY19" fmla="*/ 54827 h 9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54225" h="96250">
                <a:moveTo>
                  <a:pt x="2054225" y="35777"/>
                </a:moveTo>
                <a:cubicBezTo>
                  <a:pt x="2007129" y="38687"/>
                  <a:pt x="1960033" y="41598"/>
                  <a:pt x="1911350" y="42127"/>
                </a:cubicBezTo>
                <a:cubicBezTo>
                  <a:pt x="1862667" y="42656"/>
                  <a:pt x="1810808" y="36835"/>
                  <a:pt x="1762125" y="38952"/>
                </a:cubicBezTo>
                <a:cubicBezTo>
                  <a:pt x="1713442" y="41069"/>
                  <a:pt x="1670579" y="54298"/>
                  <a:pt x="1619250" y="54827"/>
                </a:cubicBezTo>
                <a:cubicBezTo>
                  <a:pt x="1567921" y="55356"/>
                  <a:pt x="1499658" y="41069"/>
                  <a:pt x="1454150" y="42127"/>
                </a:cubicBezTo>
                <a:cubicBezTo>
                  <a:pt x="1408642" y="43185"/>
                  <a:pt x="1385358" y="53769"/>
                  <a:pt x="1346200" y="61177"/>
                </a:cubicBezTo>
                <a:cubicBezTo>
                  <a:pt x="1307042" y="68585"/>
                  <a:pt x="1263121" y="80756"/>
                  <a:pt x="1219200" y="86577"/>
                </a:cubicBezTo>
                <a:cubicBezTo>
                  <a:pt x="1175279" y="92398"/>
                  <a:pt x="1138767" y="97160"/>
                  <a:pt x="1082675" y="96102"/>
                </a:cubicBezTo>
                <a:cubicBezTo>
                  <a:pt x="1026583" y="95044"/>
                  <a:pt x="928687" y="83402"/>
                  <a:pt x="882650" y="80227"/>
                </a:cubicBezTo>
                <a:cubicBezTo>
                  <a:pt x="836613" y="77052"/>
                  <a:pt x="806450" y="77052"/>
                  <a:pt x="806450" y="77052"/>
                </a:cubicBezTo>
                <a:cubicBezTo>
                  <a:pt x="762529" y="74935"/>
                  <a:pt x="679450" y="72819"/>
                  <a:pt x="619125" y="67527"/>
                </a:cubicBezTo>
                <a:cubicBezTo>
                  <a:pt x="558800" y="62235"/>
                  <a:pt x="505354" y="53769"/>
                  <a:pt x="444500" y="45302"/>
                </a:cubicBezTo>
                <a:cubicBezTo>
                  <a:pt x="383646" y="36835"/>
                  <a:pt x="291042" y="24135"/>
                  <a:pt x="254000" y="16727"/>
                </a:cubicBezTo>
                <a:cubicBezTo>
                  <a:pt x="216958" y="9319"/>
                  <a:pt x="232304" y="2969"/>
                  <a:pt x="222250" y="852"/>
                </a:cubicBezTo>
                <a:cubicBezTo>
                  <a:pt x="212196" y="-1265"/>
                  <a:pt x="205846" y="852"/>
                  <a:pt x="193675" y="4027"/>
                </a:cubicBezTo>
                <a:cubicBezTo>
                  <a:pt x="181504" y="7202"/>
                  <a:pt x="164042" y="17256"/>
                  <a:pt x="149225" y="19902"/>
                </a:cubicBezTo>
                <a:cubicBezTo>
                  <a:pt x="134408" y="22548"/>
                  <a:pt x="104775" y="19902"/>
                  <a:pt x="104775" y="19902"/>
                </a:cubicBezTo>
                <a:lnTo>
                  <a:pt x="85725" y="19902"/>
                </a:lnTo>
                <a:cubicBezTo>
                  <a:pt x="79375" y="19902"/>
                  <a:pt x="80962" y="14081"/>
                  <a:pt x="66675" y="19902"/>
                </a:cubicBezTo>
                <a:cubicBezTo>
                  <a:pt x="52388" y="25723"/>
                  <a:pt x="26194" y="40275"/>
                  <a:pt x="0" y="54827"/>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7797521" y="3338901"/>
            <a:ext cx="144933" cy="358892"/>
          </a:xfrm>
          <a:custGeom>
            <a:avLst/>
            <a:gdLst>
              <a:gd name="connsiteX0" fmla="*/ 0 w 141548"/>
              <a:gd name="connsiteY0" fmla="*/ 411982 h 411982"/>
              <a:gd name="connsiteX1" fmla="*/ 80387 w 141548"/>
              <a:gd name="connsiteY1" fmla="*/ 311499 h 411982"/>
              <a:gd name="connsiteX2" fmla="*/ 140677 w 141548"/>
              <a:gd name="connsiteY2" fmla="*/ 130629 h 411982"/>
              <a:gd name="connsiteX3" fmla="*/ 110532 w 141548"/>
              <a:gd name="connsiteY3" fmla="*/ 0 h 411982"/>
            </a:gdLst>
            <a:ahLst/>
            <a:cxnLst>
              <a:cxn ang="0">
                <a:pos x="connsiteX0" y="connsiteY0"/>
              </a:cxn>
              <a:cxn ang="0">
                <a:pos x="connsiteX1" y="connsiteY1"/>
              </a:cxn>
              <a:cxn ang="0">
                <a:pos x="connsiteX2" y="connsiteY2"/>
              </a:cxn>
              <a:cxn ang="0">
                <a:pos x="connsiteX3" y="connsiteY3"/>
              </a:cxn>
            </a:cxnLst>
            <a:rect l="l" t="t" r="r" b="b"/>
            <a:pathLst>
              <a:path w="141548" h="411982">
                <a:moveTo>
                  <a:pt x="0" y="411982"/>
                </a:moveTo>
                <a:cubicBezTo>
                  <a:pt x="28470" y="385186"/>
                  <a:pt x="56941" y="358391"/>
                  <a:pt x="80387" y="311499"/>
                </a:cubicBezTo>
                <a:cubicBezTo>
                  <a:pt x="103833" y="264607"/>
                  <a:pt x="135653" y="182546"/>
                  <a:pt x="140677" y="130629"/>
                </a:cubicBezTo>
                <a:cubicBezTo>
                  <a:pt x="145701" y="78712"/>
                  <a:pt x="128116" y="39356"/>
                  <a:pt x="110532" y="0"/>
                </a:cubicBezTo>
              </a:path>
            </a:pathLst>
          </a:custGeom>
          <a:noFill/>
          <a:ln>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7994588" y="3087475"/>
            <a:ext cx="84867" cy="449546"/>
          </a:xfrm>
          <a:custGeom>
            <a:avLst/>
            <a:gdLst>
              <a:gd name="connsiteX0" fmla="*/ 70338 w 91015"/>
              <a:gd name="connsiteY0" fmla="*/ 472273 h 472273"/>
              <a:gd name="connsiteX1" fmla="*/ 90435 w 91015"/>
              <a:gd name="connsiteY1" fmla="*/ 361741 h 472273"/>
              <a:gd name="connsiteX2" fmla="*/ 50241 w 91015"/>
              <a:gd name="connsiteY2" fmla="*/ 150726 h 472273"/>
              <a:gd name="connsiteX3" fmla="*/ 0 w 91015"/>
              <a:gd name="connsiteY3" fmla="*/ 0 h 472273"/>
            </a:gdLst>
            <a:ahLst/>
            <a:cxnLst>
              <a:cxn ang="0">
                <a:pos x="connsiteX0" y="connsiteY0"/>
              </a:cxn>
              <a:cxn ang="0">
                <a:pos x="connsiteX1" y="connsiteY1"/>
              </a:cxn>
              <a:cxn ang="0">
                <a:pos x="connsiteX2" y="connsiteY2"/>
              </a:cxn>
              <a:cxn ang="0">
                <a:pos x="connsiteX3" y="connsiteY3"/>
              </a:cxn>
            </a:cxnLst>
            <a:rect l="l" t="t" r="r" b="b"/>
            <a:pathLst>
              <a:path w="91015" h="472273">
                <a:moveTo>
                  <a:pt x="70338" y="472273"/>
                </a:moveTo>
                <a:cubicBezTo>
                  <a:pt x="82061" y="443802"/>
                  <a:pt x="93785" y="415332"/>
                  <a:pt x="90435" y="361741"/>
                </a:cubicBezTo>
                <a:cubicBezTo>
                  <a:pt x="87086" y="308150"/>
                  <a:pt x="65314" y="211016"/>
                  <a:pt x="50241" y="150726"/>
                </a:cubicBezTo>
                <a:cubicBezTo>
                  <a:pt x="35168" y="90436"/>
                  <a:pt x="17584" y="45218"/>
                  <a:pt x="0" y="0"/>
                </a:cubicBezTo>
              </a:path>
            </a:pathLst>
          </a:custGeom>
          <a:noFill/>
          <a:ln>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8159262" y="2645570"/>
            <a:ext cx="70338" cy="750774"/>
          </a:xfrm>
          <a:custGeom>
            <a:avLst/>
            <a:gdLst>
              <a:gd name="connsiteX0" fmla="*/ 50241 w 70338"/>
              <a:gd name="connsiteY0" fmla="*/ 773723 h 773723"/>
              <a:gd name="connsiteX1" fmla="*/ 70338 w 70338"/>
              <a:gd name="connsiteY1" fmla="*/ 643094 h 773723"/>
              <a:gd name="connsiteX2" fmla="*/ 50241 w 70338"/>
              <a:gd name="connsiteY2" fmla="*/ 452176 h 773723"/>
              <a:gd name="connsiteX3" fmla="*/ 30145 w 70338"/>
              <a:gd name="connsiteY3" fmla="*/ 180870 h 773723"/>
              <a:gd name="connsiteX4" fmla="*/ 0 w 70338"/>
              <a:gd name="connsiteY4" fmla="*/ 0 h 77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38" h="773723">
                <a:moveTo>
                  <a:pt x="50241" y="773723"/>
                </a:moveTo>
                <a:cubicBezTo>
                  <a:pt x="60289" y="735204"/>
                  <a:pt x="70338" y="696685"/>
                  <a:pt x="70338" y="643094"/>
                </a:cubicBezTo>
                <a:cubicBezTo>
                  <a:pt x="70338" y="589503"/>
                  <a:pt x="56940" y="529213"/>
                  <a:pt x="50241" y="452176"/>
                </a:cubicBezTo>
                <a:cubicBezTo>
                  <a:pt x="43542" y="375139"/>
                  <a:pt x="38518" y="256233"/>
                  <a:pt x="30145" y="180870"/>
                </a:cubicBezTo>
                <a:cubicBezTo>
                  <a:pt x="21772" y="105507"/>
                  <a:pt x="10886" y="52753"/>
                  <a:pt x="0" y="0"/>
                </a:cubicBezTo>
              </a:path>
            </a:pathLst>
          </a:custGeom>
          <a:noFill/>
          <a:ln>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8450664" y="2529422"/>
            <a:ext cx="371789" cy="816679"/>
          </a:xfrm>
          <a:custGeom>
            <a:avLst/>
            <a:gdLst>
              <a:gd name="connsiteX0" fmla="*/ 0 w 371789"/>
              <a:gd name="connsiteY0" fmla="*/ 844061 h 844061"/>
              <a:gd name="connsiteX1" fmla="*/ 221063 w 371789"/>
              <a:gd name="connsiteY1" fmla="*/ 552659 h 844061"/>
              <a:gd name="connsiteX2" fmla="*/ 291402 w 371789"/>
              <a:gd name="connsiteY2" fmla="*/ 241160 h 844061"/>
              <a:gd name="connsiteX3" fmla="*/ 371789 w 371789"/>
              <a:gd name="connsiteY3" fmla="*/ 0 h 844061"/>
            </a:gdLst>
            <a:ahLst/>
            <a:cxnLst>
              <a:cxn ang="0">
                <a:pos x="connsiteX0" y="connsiteY0"/>
              </a:cxn>
              <a:cxn ang="0">
                <a:pos x="connsiteX1" y="connsiteY1"/>
              </a:cxn>
              <a:cxn ang="0">
                <a:pos x="connsiteX2" y="connsiteY2"/>
              </a:cxn>
              <a:cxn ang="0">
                <a:pos x="connsiteX3" y="connsiteY3"/>
              </a:cxn>
            </a:cxnLst>
            <a:rect l="l" t="t" r="r" b="b"/>
            <a:pathLst>
              <a:path w="371789" h="844061">
                <a:moveTo>
                  <a:pt x="0" y="844061"/>
                </a:moveTo>
                <a:cubicBezTo>
                  <a:pt x="86248" y="748601"/>
                  <a:pt x="172496" y="653142"/>
                  <a:pt x="221063" y="552659"/>
                </a:cubicBezTo>
                <a:cubicBezTo>
                  <a:pt x="269630" y="452175"/>
                  <a:pt x="266281" y="333270"/>
                  <a:pt x="291402" y="241160"/>
                </a:cubicBezTo>
                <a:cubicBezTo>
                  <a:pt x="316523" y="149050"/>
                  <a:pt x="344156" y="74525"/>
                  <a:pt x="371789" y="0"/>
                </a:cubicBezTo>
              </a:path>
            </a:pathLst>
          </a:custGeom>
          <a:noFill/>
          <a:ln>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8842549" y="2508398"/>
            <a:ext cx="1095271" cy="857800"/>
          </a:xfrm>
          <a:custGeom>
            <a:avLst/>
            <a:gdLst>
              <a:gd name="connsiteX0" fmla="*/ 0 w 1095271"/>
              <a:gd name="connsiteY0" fmla="*/ 874207 h 874207"/>
              <a:gd name="connsiteX1" fmla="*/ 361741 w 1095271"/>
              <a:gd name="connsiteY1" fmla="*/ 763675 h 874207"/>
              <a:gd name="connsiteX2" fmla="*/ 592853 w 1095271"/>
              <a:gd name="connsiteY2" fmla="*/ 633046 h 874207"/>
              <a:gd name="connsiteX3" fmla="*/ 854110 w 1095271"/>
              <a:gd name="connsiteY3" fmla="*/ 411983 h 874207"/>
              <a:gd name="connsiteX4" fmla="*/ 1004836 w 1095271"/>
              <a:gd name="connsiteY4" fmla="*/ 190919 h 874207"/>
              <a:gd name="connsiteX5" fmla="*/ 1095271 w 1095271"/>
              <a:gd name="connsiteY5" fmla="*/ 0 h 8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5271" h="874207">
                <a:moveTo>
                  <a:pt x="0" y="874207"/>
                </a:moveTo>
                <a:cubicBezTo>
                  <a:pt x="131466" y="839038"/>
                  <a:pt x="262932" y="803869"/>
                  <a:pt x="361741" y="763675"/>
                </a:cubicBezTo>
                <a:cubicBezTo>
                  <a:pt x="460550" y="723481"/>
                  <a:pt x="510792" y="691661"/>
                  <a:pt x="592853" y="633046"/>
                </a:cubicBezTo>
                <a:cubicBezTo>
                  <a:pt x="674914" y="574431"/>
                  <a:pt x="785446" y="485671"/>
                  <a:pt x="854110" y="411983"/>
                </a:cubicBezTo>
                <a:cubicBezTo>
                  <a:pt x="922774" y="338295"/>
                  <a:pt x="964642" y="259583"/>
                  <a:pt x="1004836" y="190919"/>
                </a:cubicBezTo>
                <a:cubicBezTo>
                  <a:pt x="1045030" y="122255"/>
                  <a:pt x="1070150" y="61127"/>
                  <a:pt x="1095271" y="0"/>
                </a:cubicBezTo>
              </a:path>
            </a:pathLst>
          </a:custGeom>
          <a:noFill/>
          <a:ln>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9355016" y="3155182"/>
            <a:ext cx="1551110" cy="341644"/>
          </a:xfrm>
          <a:custGeom>
            <a:avLst/>
            <a:gdLst>
              <a:gd name="connsiteX0" fmla="*/ 0 w 1567543"/>
              <a:gd name="connsiteY0" fmla="*/ 341644 h 341644"/>
              <a:gd name="connsiteX1" fmla="*/ 492370 w 1567543"/>
              <a:gd name="connsiteY1" fmla="*/ 291403 h 341644"/>
              <a:gd name="connsiteX2" fmla="*/ 984739 w 1567543"/>
              <a:gd name="connsiteY2" fmla="*/ 150726 h 341644"/>
              <a:gd name="connsiteX3" fmla="*/ 1245996 w 1567543"/>
              <a:gd name="connsiteY3" fmla="*/ 50242 h 341644"/>
              <a:gd name="connsiteX4" fmla="*/ 1567543 w 1567543"/>
              <a:gd name="connsiteY4" fmla="*/ 0 h 34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543" h="341644">
                <a:moveTo>
                  <a:pt x="0" y="341644"/>
                </a:moveTo>
                <a:cubicBezTo>
                  <a:pt x="164123" y="332433"/>
                  <a:pt x="328247" y="323223"/>
                  <a:pt x="492370" y="291403"/>
                </a:cubicBezTo>
                <a:cubicBezTo>
                  <a:pt x="656493" y="259583"/>
                  <a:pt x="859135" y="190919"/>
                  <a:pt x="984739" y="150726"/>
                </a:cubicBezTo>
                <a:cubicBezTo>
                  <a:pt x="1110343" y="110533"/>
                  <a:pt x="1148862" y="75363"/>
                  <a:pt x="1245996" y="50242"/>
                </a:cubicBezTo>
                <a:cubicBezTo>
                  <a:pt x="1343130" y="25121"/>
                  <a:pt x="1455336" y="12560"/>
                  <a:pt x="1567543" y="0"/>
                </a:cubicBezTo>
              </a:path>
            </a:pathLst>
          </a:custGeom>
          <a:noFill/>
          <a:ln>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9777046" y="3737987"/>
            <a:ext cx="1108501" cy="231112"/>
          </a:xfrm>
          <a:custGeom>
            <a:avLst/>
            <a:gdLst>
              <a:gd name="connsiteX0" fmla="*/ 0 w 1165609"/>
              <a:gd name="connsiteY0" fmla="*/ 0 h 231112"/>
              <a:gd name="connsiteX1" fmla="*/ 291402 w 1165609"/>
              <a:gd name="connsiteY1" fmla="*/ 30145 h 231112"/>
              <a:gd name="connsiteX2" fmla="*/ 673240 w 1165609"/>
              <a:gd name="connsiteY2" fmla="*/ 90435 h 231112"/>
              <a:gd name="connsiteX3" fmla="*/ 974690 w 1165609"/>
              <a:gd name="connsiteY3" fmla="*/ 190918 h 231112"/>
              <a:gd name="connsiteX4" fmla="*/ 1165609 w 1165609"/>
              <a:gd name="connsiteY4" fmla="*/ 231112 h 231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609" h="231112">
                <a:moveTo>
                  <a:pt x="0" y="0"/>
                </a:moveTo>
                <a:cubicBezTo>
                  <a:pt x="92947" y="9211"/>
                  <a:pt x="179195" y="15073"/>
                  <a:pt x="291402" y="30145"/>
                </a:cubicBezTo>
                <a:cubicBezTo>
                  <a:pt x="403609" y="45217"/>
                  <a:pt x="559359" y="63640"/>
                  <a:pt x="673240" y="90435"/>
                </a:cubicBezTo>
                <a:cubicBezTo>
                  <a:pt x="787121" y="117230"/>
                  <a:pt x="892629" y="167472"/>
                  <a:pt x="974690" y="190918"/>
                </a:cubicBezTo>
                <a:cubicBezTo>
                  <a:pt x="1056752" y="214364"/>
                  <a:pt x="1111180" y="222738"/>
                  <a:pt x="1165609" y="231112"/>
                </a:cubicBezTo>
              </a:path>
            </a:pathLst>
          </a:custGeom>
          <a:noFill/>
          <a:ln>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9756949" y="3778180"/>
            <a:ext cx="381838" cy="429500"/>
          </a:xfrm>
          <a:custGeom>
            <a:avLst/>
            <a:gdLst>
              <a:gd name="connsiteX0" fmla="*/ 0 w 381838"/>
              <a:gd name="connsiteY0" fmla="*/ 0 h 452176"/>
              <a:gd name="connsiteX1" fmla="*/ 200967 w 381838"/>
              <a:gd name="connsiteY1" fmla="*/ 190919 h 452176"/>
              <a:gd name="connsiteX2" fmla="*/ 381838 w 381838"/>
              <a:gd name="connsiteY2" fmla="*/ 452176 h 452176"/>
            </a:gdLst>
            <a:ahLst/>
            <a:cxnLst>
              <a:cxn ang="0">
                <a:pos x="connsiteX0" y="connsiteY0"/>
              </a:cxn>
              <a:cxn ang="0">
                <a:pos x="connsiteX1" y="connsiteY1"/>
              </a:cxn>
              <a:cxn ang="0">
                <a:pos x="connsiteX2" y="connsiteY2"/>
              </a:cxn>
            </a:cxnLst>
            <a:rect l="l" t="t" r="r" b="b"/>
            <a:pathLst>
              <a:path w="381838" h="452176">
                <a:moveTo>
                  <a:pt x="0" y="0"/>
                </a:moveTo>
                <a:cubicBezTo>
                  <a:pt x="68663" y="57778"/>
                  <a:pt x="137327" y="115556"/>
                  <a:pt x="200967" y="190919"/>
                </a:cubicBezTo>
                <a:cubicBezTo>
                  <a:pt x="264607" y="266282"/>
                  <a:pt x="323222" y="359229"/>
                  <a:pt x="381838" y="452176"/>
                </a:cubicBezTo>
              </a:path>
            </a:pathLst>
          </a:custGeom>
          <a:noFill/>
          <a:ln>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9334919" y="3526971"/>
            <a:ext cx="422030" cy="588889"/>
          </a:xfrm>
          <a:custGeom>
            <a:avLst/>
            <a:gdLst>
              <a:gd name="connsiteX0" fmla="*/ 0 w 422030"/>
              <a:gd name="connsiteY0" fmla="*/ 0 h 612950"/>
              <a:gd name="connsiteX1" fmla="*/ 170822 w 422030"/>
              <a:gd name="connsiteY1" fmla="*/ 341644 h 612950"/>
              <a:gd name="connsiteX2" fmla="*/ 422030 w 422030"/>
              <a:gd name="connsiteY2" fmla="*/ 612950 h 612950"/>
            </a:gdLst>
            <a:ahLst/>
            <a:cxnLst>
              <a:cxn ang="0">
                <a:pos x="connsiteX0" y="connsiteY0"/>
              </a:cxn>
              <a:cxn ang="0">
                <a:pos x="connsiteX1" y="connsiteY1"/>
              </a:cxn>
              <a:cxn ang="0">
                <a:pos x="connsiteX2" y="connsiteY2"/>
              </a:cxn>
            </a:cxnLst>
            <a:rect l="l" t="t" r="r" b="b"/>
            <a:pathLst>
              <a:path w="422030" h="612950">
                <a:moveTo>
                  <a:pt x="0" y="0"/>
                </a:moveTo>
                <a:cubicBezTo>
                  <a:pt x="50242" y="119743"/>
                  <a:pt x="100484" y="239486"/>
                  <a:pt x="170822" y="341644"/>
                </a:cubicBezTo>
                <a:cubicBezTo>
                  <a:pt x="241160" y="443802"/>
                  <a:pt x="331595" y="528376"/>
                  <a:pt x="422030" y="612950"/>
                </a:cubicBezTo>
              </a:path>
            </a:pathLst>
          </a:custGeom>
          <a:noFill/>
          <a:ln>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8862646" y="3406391"/>
            <a:ext cx="432079" cy="553663"/>
          </a:xfrm>
          <a:custGeom>
            <a:avLst/>
            <a:gdLst>
              <a:gd name="connsiteX0" fmla="*/ 0 w 432079"/>
              <a:gd name="connsiteY0" fmla="*/ 0 h 562708"/>
              <a:gd name="connsiteX1" fmla="*/ 241161 w 432079"/>
              <a:gd name="connsiteY1" fmla="*/ 311499 h 562708"/>
              <a:gd name="connsiteX2" fmla="*/ 432079 w 432079"/>
              <a:gd name="connsiteY2" fmla="*/ 562708 h 562708"/>
            </a:gdLst>
            <a:ahLst/>
            <a:cxnLst>
              <a:cxn ang="0">
                <a:pos x="connsiteX0" y="connsiteY0"/>
              </a:cxn>
              <a:cxn ang="0">
                <a:pos x="connsiteX1" y="connsiteY1"/>
              </a:cxn>
              <a:cxn ang="0">
                <a:pos x="connsiteX2" y="connsiteY2"/>
              </a:cxn>
            </a:cxnLst>
            <a:rect l="l" t="t" r="r" b="b"/>
            <a:pathLst>
              <a:path w="432079" h="562708">
                <a:moveTo>
                  <a:pt x="0" y="0"/>
                </a:moveTo>
                <a:lnTo>
                  <a:pt x="241161" y="311499"/>
                </a:lnTo>
                <a:cubicBezTo>
                  <a:pt x="313174" y="405284"/>
                  <a:pt x="372626" y="483996"/>
                  <a:pt x="432079" y="562708"/>
                </a:cubicBezTo>
              </a:path>
            </a:pathLst>
          </a:custGeom>
          <a:noFill/>
          <a:ln>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8440615" y="3376246"/>
            <a:ext cx="150726" cy="615293"/>
          </a:xfrm>
          <a:custGeom>
            <a:avLst/>
            <a:gdLst>
              <a:gd name="connsiteX0" fmla="*/ 0 w 150726"/>
              <a:gd name="connsiteY0" fmla="*/ 0 h 653143"/>
              <a:gd name="connsiteX1" fmla="*/ 80387 w 150726"/>
              <a:gd name="connsiteY1" fmla="*/ 200967 h 653143"/>
              <a:gd name="connsiteX2" fmla="*/ 100484 w 150726"/>
              <a:gd name="connsiteY2" fmla="*/ 422031 h 653143"/>
              <a:gd name="connsiteX3" fmla="*/ 150726 w 150726"/>
              <a:gd name="connsiteY3" fmla="*/ 653143 h 653143"/>
            </a:gdLst>
            <a:ahLst/>
            <a:cxnLst>
              <a:cxn ang="0">
                <a:pos x="connsiteX0" y="connsiteY0"/>
              </a:cxn>
              <a:cxn ang="0">
                <a:pos x="connsiteX1" y="connsiteY1"/>
              </a:cxn>
              <a:cxn ang="0">
                <a:pos x="connsiteX2" y="connsiteY2"/>
              </a:cxn>
              <a:cxn ang="0">
                <a:pos x="connsiteX3" y="connsiteY3"/>
              </a:cxn>
            </a:cxnLst>
            <a:rect l="l" t="t" r="r" b="b"/>
            <a:pathLst>
              <a:path w="150726" h="653143">
                <a:moveTo>
                  <a:pt x="0" y="0"/>
                </a:moveTo>
                <a:cubicBezTo>
                  <a:pt x="31820" y="65314"/>
                  <a:pt x="63640" y="130629"/>
                  <a:pt x="80387" y="200967"/>
                </a:cubicBezTo>
                <a:cubicBezTo>
                  <a:pt x="97134" y="271306"/>
                  <a:pt x="88761" y="346668"/>
                  <a:pt x="100484" y="422031"/>
                </a:cubicBezTo>
                <a:cubicBezTo>
                  <a:pt x="112207" y="497394"/>
                  <a:pt x="131466" y="575268"/>
                  <a:pt x="150726" y="653143"/>
                </a:cubicBezTo>
              </a:path>
            </a:pathLst>
          </a:custGeom>
          <a:noFill/>
          <a:ln>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7653219" y="4039437"/>
            <a:ext cx="516091" cy="10049"/>
          </a:xfrm>
          <a:custGeom>
            <a:avLst/>
            <a:gdLst>
              <a:gd name="connsiteX0" fmla="*/ 516091 w 516091"/>
              <a:gd name="connsiteY0" fmla="*/ 10049 h 10049"/>
              <a:gd name="connsiteX1" fmla="*/ 63915 w 516091"/>
              <a:gd name="connsiteY1" fmla="*/ 10049 h 10049"/>
              <a:gd name="connsiteX2" fmla="*/ 13673 w 516091"/>
              <a:gd name="connsiteY2" fmla="*/ 0 h 10049"/>
            </a:gdLst>
            <a:ahLst/>
            <a:cxnLst>
              <a:cxn ang="0">
                <a:pos x="connsiteX0" y="connsiteY0"/>
              </a:cxn>
              <a:cxn ang="0">
                <a:pos x="connsiteX1" y="connsiteY1"/>
              </a:cxn>
              <a:cxn ang="0">
                <a:pos x="connsiteX2" y="connsiteY2"/>
              </a:cxn>
            </a:cxnLst>
            <a:rect l="l" t="t" r="r" b="b"/>
            <a:pathLst>
              <a:path w="516091" h="10049">
                <a:moveTo>
                  <a:pt x="516091" y="10049"/>
                </a:moveTo>
                <a:lnTo>
                  <a:pt x="63915" y="10049"/>
                </a:lnTo>
                <a:cubicBezTo>
                  <a:pt x="-19821" y="8374"/>
                  <a:pt x="-3074" y="4187"/>
                  <a:pt x="13673" y="0"/>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8450664" y="4075747"/>
            <a:ext cx="195826" cy="466108"/>
          </a:xfrm>
          <a:custGeom>
            <a:avLst/>
            <a:gdLst>
              <a:gd name="connsiteX0" fmla="*/ 120580 w 195826"/>
              <a:gd name="connsiteY0" fmla="*/ 0 h 492369"/>
              <a:gd name="connsiteX1" fmla="*/ 190918 w 195826"/>
              <a:gd name="connsiteY1" fmla="*/ 200967 h 492369"/>
              <a:gd name="connsiteX2" fmla="*/ 0 w 195826"/>
              <a:gd name="connsiteY2" fmla="*/ 492369 h 492369"/>
            </a:gdLst>
            <a:ahLst/>
            <a:cxnLst>
              <a:cxn ang="0">
                <a:pos x="connsiteX0" y="connsiteY0"/>
              </a:cxn>
              <a:cxn ang="0">
                <a:pos x="connsiteX1" y="connsiteY1"/>
              </a:cxn>
              <a:cxn ang="0">
                <a:pos x="connsiteX2" y="connsiteY2"/>
              </a:cxn>
            </a:cxnLst>
            <a:rect l="l" t="t" r="r" b="b"/>
            <a:pathLst>
              <a:path w="195826" h="492369">
                <a:moveTo>
                  <a:pt x="120580" y="0"/>
                </a:moveTo>
                <a:cubicBezTo>
                  <a:pt x="165797" y="59453"/>
                  <a:pt x="211015" y="118906"/>
                  <a:pt x="190918" y="200967"/>
                </a:cubicBezTo>
                <a:cubicBezTo>
                  <a:pt x="170821" y="283028"/>
                  <a:pt x="85410" y="387698"/>
                  <a:pt x="0" y="492369"/>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8621486" y="4038210"/>
            <a:ext cx="673239" cy="493597"/>
          </a:xfrm>
          <a:custGeom>
            <a:avLst/>
            <a:gdLst>
              <a:gd name="connsiteX0" fmla="*/ 673239 w 673239"/>
              <a:gd name="connsiteY0" fmla="*/ 0 h 522515"/>
              <a:gd name="connsiteX1" fmla="*/ 341644 w 673239"/>
              <a:gd name="connsiteY1" fmla="*/ 200967 h 522515"/>
              <a:gd name="connsiteX2" fmla="*/ 120580 w 673239"/>
              <a:gd name="connsiteY2" fmla="*/ 422031 h 522515"/>
              <a:gd name="connsiteX3" fmla="*/ 0 w 673239"/>
              <a:gd name="connsiteY3" fmla="*/ 522515 h 522515"/>
            </a:gdLst>
            <a:ahLst/>
            <a:cxnLst>
              <a:cxn ang="0">
                <a:pos x="connsiteX0" y="connsiteY0"/>
              </a:cxn>
              <a:cxn ang="0">
                <a:pos x="connsiteX1" y="connsiteY1"/>
              </a:cxn>
              <a:cxn ang="0">
                <a:pos x="connsiteX2" y="connsiteY2"/>
              </a:cxn>
              <a:cxn ang="0">
                <a:pos x="connsiteX3" y="connsiteY3"/>
              </a:cxn>
            </a:cxnLst>
            <a:rect l="l" t="t" r="r" b="b"/>
            <a:pathLst>
              <a:path w="673239" h="522515">
                <a:moveTo>
                  <a:pt x="673239" y="0"/>
                </a:moveTo>
                <a:cubicBezTo>
                  <a:pt x="553496" y="65314"/>
                  <a:pt x="433754" y="130629"/>
                  <a:pt x="341644" y="200967"/>
                </a:cubicBezTo>
                <a:cubicBezTo>
                  <a:pt x="249534" y="271305"/>
                  <a:pt x="177521" y="368440"/>
                  <a:pt x="120580" y="422031"/>
                </a:cubicBezTo>
                <a:cubicBezTo>
                  <a:pt x="63639" y="475622"/>
                  <a:pt x="31819" y="499068"/>
                  <a:pt x="0" y="522515"/>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9405257" y="4196132"/>
            <a:ext cx="361741" cy="325626"/>
          </a:xfrm>
          <a:custGeom>
            <a:avLst/>
            <a:gdLst>
              <a:gd name="connsiteX0" fmla="*/ 361741 w 361741"/>
              <a:gd name="connsiteY0" fmla="*/ 0 h 351692"/>
              <a:gd name="connsiteX1" fmla="*/ 110532 w 361741"/>
              <a:gd name="connsiteY1" fmla="*/ 190919 h 351692"/>
              <a:gd name="connsiteX2" fmla="*/ 0 w 361741"/>
              <a:gd name="connsiteY2" fmla="*/ 351692 h 351692"/>
            </a:gdLst>
            <a:ahLst/>
            <a:cxnLst>
              <a:cxn ang="0">
                <a:pos x="connsiteX0" y="connsiteY0"/>
              </a:cxn>
              <a:cxn ang="0">
                <a:pos x="connsiteX1" y="connsiteY1"/>
              </a:cxn>
              <a:cxn ang="0">
                <a:pos x="connsiteX2" y="connsiteY2"/>
              </a:cxn>
            </a:cxnLst>
            <a:rect l="l" t="t" r="r" b="b"/>
            <a:pathLst>
              <a:path w="361741" h="351692">
                <a:moveTo>
                  <a:pt x="361741" y="0"/>
                </a:moveTo>
                <a:cubicBezTo>
                  <a:pt x="266281" y="66152"/>
                  <a:pt x="170822" y="132304"/>
                  <a:pt x="110532" y="190919"/>
                </a:cubicBezTo>
                <a:cubicBezTo>
                  <a:pt x="50242" y="249534"/>
                  <a:pt x="25121" y="300613"/>
                  <a:pt x="0" y="351692"/>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9626321" y="4284832"/>
            <a:ext cx="522514" cy="146491"/>
          </a:xfrm>
          <a:custGeom>
            <a:avLst/>
            <a:gdLst>
              <a:gd name="connsiteX0" fmla="*/ 522514 w 522514"/>
              <a:gd name="connsiteY0" fmla="*/ 0 h 150725"/>
              <a:gd name="connsiteX1" fmla="*/ 130628 w 522514"/>
              <a:gd name="connsiteY1" fmla="*/ 40193 h 150725"/>
              <a:gd name="connsiteX2" fmla="*/ 0 w 522514"/>
              <a:gd name="connsiteY2" fmla="*/ 150725 h 150725"/>
            </a:gdLst>
            <a:ahLst/>
            <a:cxnLst>
              <a:cxn ang="0">
                <a:pos x="connsiteX0" y="connsiteY0"/>
              </a:cxn>
              <a:cxn ang="0">
                <a:pos x="connsiteX1" y="connsiteY1"/>
              </a:cxn>
              <a:cxn ang="0">
                <a:pos x="connsiteX2" y="connsiteY2"/>
              </a:cxn>
            </a:cxnLst>
            <a:rect l="l" t="t" r="r" b="b"/>
            <a:pathLst>
              <a:path w="522514" h="150725">
                <a:moveTo>
                  <a:pt x="522514" y="0"/>
                </a:moveTo>
                <a:cubicBezTo>
                  <a:pt x="370114" y="7536"/>
                  <a:pt x="217714" y="15072"/>
                  <a:pt x="130628" y="40193"/>
                </a:cubicBezTo>
                <a:cubicBezTo>
                  <a:pt x="43542" y="65314"/>
                  <a:pt x="21771" y="108019"/>
                  <a:pt x="0" y="150725"/>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10969397" y="3979147"/>
            <a:ext cx="569931" cy="170822"/>
          </a:xfrm>
          <a:custGeom>
            <a:avLst/>
            <a:gdLst>
              <a:gd name="connsiteX0" fmla="*/ 0 w 586626"/>
              <a:gd name="connsiteY0" fmla="*/ 0 h 170822"/>
              <a:gd name="connsiteX1" fmla="*/ 512466 w 586626"/>
              <a:gd name="connsiteY1" fmla="*/ 140677 h 170822"/>
              <a:gd name="connsiteX2" fmla="*/ 572756 w 586626"/>
              <a:gd name="connsiteY2" fmla="*/ 170822 h 170822"/>
            </a:gdLst>
            <a:ahLst/>
            <a:cxnLst>
              <a:cxn ang="0">
                <a:pos x="connsiteX0" y="connsiteY0"/>
              </a:cxn>
              <a:cxn ang="0">
                <a:pos x="connsiteX1" y="connsiteY1"/>
              </a:cxn>
              <a:cxn ang="0">
                <a:pos x="connsiteX2" y="connsiteY2"/>
              </a:cxn>
            </a:cxnLst>
            <a:rect l="l" t="t" r="r" b="b"/>
            <a:pathLst>
              <a:path w="586626" h="170822">
                <a:moveTo>
                  <a:pt x="0" y="0"/>
                </a:moveTo>
                <a:lnTo>
                  <a:pt x="512466" y="140677"/>
                </a:lnTo>
                <a:cubicBezTo>
                  <a:pt x="607925" y="169147"/>
                  <a:pt x="590340" y="169984"/>
                  <a:pt x="572756" y="170822"/>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10982848" y="3175279"/>
            <a:ext cx="523804" cy="107371"/>
          </a:xfrm>
          <a:custGeom>
            <a:avLst/>
            <a:gdLst>
              <a:gd name="connsiteX0" fmla="*/ 0 w 523804"/>
              <a:gd name="connsiteY0" fmla="*/ 0 h 107371"/>
              <a:gd name="connsiteX1" fmla="*/ 442128 w 523804"/>
              <a:gd name="connsiteY1" fmla="*/ 100484 h 107371"/>
              <a:gd name="connsiteX2" fmla="*/ 522515 w 523804"/>
              <a:gd name="connsiteY2" fmla="*/ 90435 h 107371"/>
            </a:gdLst>
            <a:ahLst/>
            <a:cxnLst>
              <a:cxn ang="0">
                <a:pos x="connsiteX0" y="connsiteY0"/>
              </a:cxn>
              <a:cxn ang="0">
                <a:pos x="connsiteX1" y="connsiteY1"/>
              </a:cxn>
              <a:cxn ang="0">
                <a:pos x="connsiteX2" y="connsiteY2"/>
              </a:cxn>
            </a:cxnLst>
            <a:rect l="l" t="t" r="r" b="b"/>
            <a:pathLst>
              <a:path w="523804" h="107371">
                <a:moveTo>
                  <a:pt x="0" y="0"/>
                </a:moveTo>
                <a:cubicBezTo>
                  <a:pt x="177521" y="42706"/>
                  <a:pt x="355042" y="85412"/>
                  <a:pt x="442128" y="100484"/>
                </a:cubicBezTo>
                <a:cubicBezTo>
                  <a:pt x="529214" y="115556"/>
                  <a:pt x="525864" y="102995"/>
                  <a:pt x="522515" y="90435"/>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9040922" y="2029767"/>
            <a:ext cx="864736" cy="401121"/>
          </a:xfrm>
          <a:custGeom>
            <a:avLst/>
            <a:gdLst>
              <a:gd name="connsiteX0" fmla="*/ 896898 w 896898"/>
              <a:gd name="connsiteY0" fmla="*/ 442128 h 442128"/>
              <a:gd name="connsiteX1" fmla="*/ 424625 w 896898"/>
              <a:gd name="connsiteY1" fmla="*/ 281354 h 442128"/>
              <a:gd name="connsiteX2" fmla="*/ 62885 w 896898"/>
              <a:gd name="connsiteY2" fmla="*/ 50242 h 442128"/>
              <a:gd name="connsiteX3" fmla="*/ 2594 w 896898"/>
              <a:gd name="connsiteY3" fmla="*/ 0 h 442128"/>
            </a:gdLst>
            <a:ahLst/>
            <a:cxnLst>
              <a:cxn ang="0">
                <a:pos x="connsiteX0" y="connsiteY0"/>
              </a:cxn>
              <a:cxn ang="0">
                <a:pos x="connsiteX1" y="connsiteY1"/>
              </a:cxn>
              <a:cxn ang="0">
                <a:pos x="connsiteX2" y="connsiteY2"/>
              </a:cxn>
              <a:cxn ang="0">
                <a:pos x="connsiteX3" y="connsiteY3"/>
              </a:cxn>
            </a:cxnLst>
            <a:rect l="l" t="t" r="r" b="b"/>
            <a:pathLst>
              <a:path w="896898" h="442128">
                <a:moveTo>
                  <a:pt x="896898" y="442128"/>
                </a:moveTo>
                <a:cubicBezTo>
                  <a:pt x="730262" y="394398"/>
                  <a:pt x="563627" y="346668"/>
                  <a:pt x="424625" y="281354"/>
                </a:cubicBezTo>
                <a:cubicBezTo>
                  <a:pt x="285623" y="216040"/>
                  <a:pt x="133223" y="97134"/>
                  <a:pt x="62885" y="50242"/>
                </a:cubicBezTo>
                <a:cubicBezTo>
                  <a:pt x="-7453" y="3350"/>
                  <a:pt x="-2430" y="1675"/>
                  <a:pt x="2594" y="0"/>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8340132" y="1818753"/>
            <a:ext cx="482321" cy="633160"/>
          </a:xfrm>
          <a:custGeom>
            <a:avLst/>
            <a:gdLst>
              <a:gd name="connsiteX0" fmla="*/ 482321 w 482321"/>
              <a:gd name="connsiteY0" fmla="*/ 653143 h 653143"/>
              <a:gd name="connsiteX1" fmla="*/ 271305 w 482321"/>
              <a:gd name="connsiteY1" fmla="*/ 321547 h 653143"/>
              <a:gd name="connsiteX2" fmla="*/ 50242 w 482321"/>
              <a:gd name="connsiteY2" fmla="*/ 60290 h 653143"/>
              <a:gd name="connsiteX3" fmla="*/ 0 w 482321"/>
              <a:gd name="connsiteY3" fmla="*/ 0 h 653143"/>
            </a:gdLst>
            <a:ahLst/>
            <a:cxnLst>
              <a:cxn ang="0">
                <a:pos x="connsiteX0" y="connsiteY0"/>
              </a:cxn>
              <a:cxn ang="0">
                <a:pos x="connsiteX1" y="connsiteY1"/>
              </a:cxn>
              <a:cxn ang="0">
                <a:pos x="connsiteX2" y="connsiteY2"/>
              </a:cxn>
              <a:cxn ang="0">
                <a:pos x="connsiteX3" y="connsiteY3"/>
              </a:cxn>
            </a:cxnLst>
            <a:rect l="l" t="t" r="r" b="b"/>
            <a:pathLst>
              <a:path w="482321" h="653143">
                <a:moveTo>
                  <a:pt x="482321" y="653143"/>
                </a:moveTo>
                <a:cubicBezTo>
                  <a:pt x="412819" y="536749"/>
                  <a:pt x="343318" y="420356"/>
                  <a:pt x="271305" y="321547"/>
                </a:cubicBezTo>
                <a:cubicBezTo>
                  <a:pt x="199292" y="222738"/>
                  <a:pt x="95459" y="113881"/>
                  <a:pt x="50242" y="60290"/>
                </a:cubicBezTo>
                <a:cubicBezTo>
                  <a:pt x="5024" y="6699"/>
                  <a:pt x="2512" y="3349"/>
                  <a:pt x="0" y="0"/>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8088923" y="1738365"/>
            <a:ext cx="45719" cy="845588"/>
          </a:xfrm>
          <a:custGeom>
            <a:avLst/>
            <a:gdLst>
              <a:gd name="connsiteX0" fmla="*/ 20097 w 21585"/>
              <a:gd name="connsiteY0" fmla="*/ 874206 h 874206"/>
              <a:gd name="connsiteX1" fmla="*/ 20097 w 21585"/>
              <a:gd name="connsiteY1" fmla="*/ 411982 h 874206"/>
              <a:gd name="connsiteX2" fmla="*/ 20097 w 21585"/>
              <a:gd name="connsiteY2" fmla="*/ 140677 h 874206"/>
              <a:gd name="connsiteX3" fmla="*/ 0 w 21585"/>
              <a:gd name="connsiteY3" fmla="*/ 0 h 874206"/>
            </a:gdLst>
            <a:ahLst/>
            <a:cxnLst>
              <a:cxn ang="0">
                <a:pos x="connsiteX0" y="connsiteY0"/>
              </a:cxn>
              <a:cxn ang="0">
                <a:pos x="connsiteX1" y="connsiteY1"/>
              </a:cxn>
              <a:cxn ang="0">
                <a:pos x="connsiteX2" y="connsiteY2"/>
              </a:cxn>
              <a:cxn ang="0">
                <a:pos x="connsiteX3" y="connsiteY3"/>
              </a:cxn>
            </a:cxnLst>
            <a:rect l="l" t="t" r="r" b="b"/>
            <a:pathLst>
              <a:path w="21585" h="874206">
                <a:moveTo>
                  <a:pt x="20097" y="874206"/>
                </a:moveTo>
                <a:lnTo>
                  <a:pt x="20097" y="411982"/>
                </a:lnTo>
                <a:cubicBezTo>
                  <a:pt x="20097" y="289727"/>
                  <a:pt x="23446" y="209341"/>
                  <a:pt x="20097" y="140677"/>
                </a:cubicBezTo>
                <a:cubicBezTo>
                  <a:pt x="16748" y="72013"/>
                  <a:pt x="8374" y="36006"/>
                  <a:pt x="0" y="0"/>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7385538" y="3044651"/>
            <a:ext cx="582805" cy="502417"/>
          </a:xfrm>
          <a:custGeom>
            <a:avLst/>
            <a:gdLst>
              <a:gd name="connsiteX0" fmla="*/ 582805 w 582805"/>
              <a:gd name="connsiteY0" fmla="*/ 0 h 502417"/>
              <a:gd name="connsiteX1" fmla="*/ 351693 w 582805"/>
              <a:gd name="connsiteY1" fmla="*/ 241160 h 502417"/>
              <a:gd name="connsiteX2" fmla="*/ 0 w 582805"/>
              <a:gd name="connsiteY2" fmla="*/ 502417 h 502417"/>
            </a:gdLst>
            <a:ahLst/>
            <a:cxnLst>
              <a:cxn ang="0">
                <a:pos x="connsiteX0" y="connsiteY0"/>
              </a:cxn>
              <a:cxn ang="0">
                <a:pos x="connsiteX1" y="connsiteY1"/>
              </a:cxn>
              <a:cxn ang="0">
                <a:pos x="connsiteX2" y="connsiteY2"/>
              </a:cxn>
            </a:cxnLst>
            <a:rect l="l" t="t" r="r" b="b"/>
            <a:pathLst>
              <a:path w="582805" h="502417">
                <a:moveTo>
                  <a:pt x="582805" y="0"/>
                </a:moveTo>
                <a:cubicBezTo>
                  <a:pt x="515816" y="78712"/>
                  <a:pt x="448827" y="157424"/>
                  <a:pt x="351693" y="241160"/>
                </a:cubicBezTo>
                <a:cubicBezTo>
                  <a:pt x="254559" y="324896"/>
                  <a:pt x="127279" y="413656"/>
                  <a:pt x="0" y="502417"/>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8227219" y="3452813"/>
            <a:ext cx="328612" cy="538162"/>
          </a:xfrm>
          <a:custGeom>
            <a:avLst/>
            <a:gdLst>
              <a:gd name="connsiteX0" fmla="*/ 0 w 328612"/>
              <a:gd name="connsiteY0" fmla="*/ 0 h 538162"/>
              <a:gd name="connsiteX1" fmla="*/ 90487 w 328612"/>
              <a:gd name="connsiteY1" fmla="*/ 52387 h 538162"/>
              <a:gd name="connsiteX2" fmla="*/ 169069 w 328612"/>
              <a:gd name="connsiteY2" fmla="*/ 138112 h 538162"/>
              <a:gd name="connsiteX3" fmla="*/ 214312 w 328612"/>
              <a:gd name="connsiteY3" fmla="*/ 228600 h 538162"/>
              <a:gd name="connsiteX4" fmla="*/ 254794 w 328612"/>
              <a:gd name="connsiteY4" fmla="*/ 352425 h 538162"/>
              <a:gd name="connsiteX5" fmla="*/ 302419 w 328612"/>
              <a:gd name="connsiteY5" fmla="*/ 471487 h 538162"/>
              <a:gd name="connsiteX6" fmla="*/ 328612 w 328612"/>
              <a:gd name="connsiteY6" fmla="*/ 538162 h 5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612" h="538162">
                <a:moveTo>
                  <a:pt x="0" y="0"/>
                </a:moveTo>
                <a:cubicBezTo>
                  <a:pt x="31154" y="14684"/>
                  <a:pt x="62309" y="29368"/>
                  <a:pt x="90487" y="52387"/>
                </a:cubicBezTo>
                <a:cubicBezTo>
                  <a:pt x="118665" y="75406"/>
                  <a:pt x="148432" y="108743"/>
                  <a:pt x="169069" y="138112"/>
                </a:cubicBezTo>
                <a:cubicBezTo>
                  <a:pt x="189706" y="167481"/>
                  <a:pt x="200025" y="192881"/>
                  <a:pt x="214312" y="228600"/>
                </a:cubicBezTo>
                <a:cubicBezTo>
                  <a:pt x="228599" y="264319"/>
                  <a:pt x="240110" y="311944"/>
                  <a:pt x="254794" y="352425"/>
                </a:cubicBezTo>
                <a:cubicBezTo>
                  <a:pt x="269479" y="392906"/>
                  <a:pt x="290116" y="440531"/>
                  <a:pt x="302419" y="471487"/>
                </a:cubicBezTo>
                <a:cubicBezTo>
                  <a:pt x="314722" y="502443"/>
                  <a:pt x="321667" y="520302"/>
                  <a:pt x="328612" y="538162"/>
                </a:cubicBezTo>
              </a:path>
            </a:pathLst>
          </a:custGeom>
          <a:noFill/>
          <a:ln>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8086725" y="3602831"/>
            <a:ext cx="435769" cy="385763"/>
          </a:xfrm>
          <a:custGeom>
            <a:avLst/>
            <a:gdLst>
              <a:gd name="connsiteX0" fmla="*/ 0 w 435769"/>
              <a:gd name="connsiteY0" fmla="*/ 0 h 385763"/>
              <a:gd name="connsiteX1" fmla="*/ 126206 w 435769"/>
              <a:gd name="connsiteY1" fmla="*/ 47625 h 385763"/>
              <a:gd name="connsiteX2" fmla="*/ 226219 w 435769"/>
              <a:gd name="connsiteY2" fmla="*/ 107157 h 385763"/>
              <a:gd name="connsiteX3" fmla="*/ 297656 w 435769"/>
              <a:gd name="connsiteY3" fmla="*/ 150019 h 385763"/>
              <a:gd name="connsiteX4" fmla="*/ 373856 w 435769"/>
              <a:gd name="connsiteY4" fmla="*/ 235744 h 385763"/>
              <a:gd name="connsiteX5" fmla="*/ 414338 w 435769"/>
              <a:gd name="connsiteY5" fmla="*/ 314325 h 385763"/>
              <a:gd name="connsiteX6" fmla="*/ 435769 w 435769"/>
              <a:gd name="connsiteY6" fmla="*/ 385763 h 38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769" h="385763">
                <a:moveTo>
                  <a:pt x="0" y="0"/>
                </a:moveTo>
                <a:cubicBezTo>
                  <a:pt x="44251" y="14883"/>
                  <a:pt x="88503" y="29766"/>
                  <a:pt x="126206" y="47625"/>
                </a:cubicBezTo>
                <a:cubicBezTo>
                  <a:pt x="163909" y="65484"/>
                  <a:pt x="226219" y="107157"/>
                  <a:pt x="226219" y="107157"/>
                </a:cubicBezTo>
                <a:cubicBezTo>
                  <a:pt x="254794" y="124223"/>
                  <a:pt x="273050" y="128588"/>
                  <a:pt x="297656" y="150019"/>
                </a:cubicBezTo>
                <a:cubicBezTo>
                  <a:pt x="322262" y="171450"/>
                  <a:pt x="354409" y="208360"/>
                  <a:pt x="373856" y="235744"/>
                </a:cubicBezTo>
                <a:cubicBezTo>
                  <a:pt x="393303" y="263128"/>
                  <a:pt x="404019" y="289322"/>
                  <a:pt x="414338" y="314325"/>
                </a:cubicBezTo>
                <a:cubicBezTo>
                  <a:pt x="424657" y="339328"/>
                  <a:pt x="430213" y="362545"/>
                  <a:pt x="435769" y="385763"/>
                </a:cubicBezTo>
              </a:path>
            </a:pathLst>
          </a:custGeom>
          <a:noFill/>
          <a:ln>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7824788" y="3759994"/>
            <a:ext cx="345281" cy="233362"/>
          </a:xfrm>
          <a:custGeom>
            <a:avLst/>
            <a:gdLst>
              <a:gd name="connsiteX0" fmla="*/ 0 w 345281"/>
              <a:gd name="connsiteY0" fmla="*/ 0 h 233362"/>
              <a:gd name="connsiteX1" fmla="*/ 100012 w 345281"/>
              <a:gd name="connsiteY1" fmla="*/ 76200 h 233362"/>
              <a:gd name="connsiteX2" fmla="*/ 211931 w 345281"/>
              <a:gd name="connsiteY2" fmla="*/ 164306 h 233362"/>
              <a:gd name="connsiteX3" fmla="*/ 269081 w 345281"/>
              <a:gd name="connsiteY3" fmla="*/ 202406 h 233362"/>
              <a:gd name="connsiteX4" fmla="*/ 345281 w 345281"/>
              <a:gd name="connsiteY4" fmla="*/ 233362 h 233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81" h="233362">
                <a:moveTo>
                  <a:pt x="0" y="0"/>
                </a:moveTo>
                <a:lnTo>
                  <a:pt x="100012" y="76200"/>
                </a:lnTo>
                <a:cubicBezTo>
                  <a:pt x="135334" y="103584"/>
                  <a:pt x="183753" y="143272"/>
                  <a:pt x="211931" y="164306"/>
                </a:cubicBezTo>
                <a:cubicBezTo>
                  <a:pt x="240109" y="185340"/>
                  <a:pt x="246856" y="190897"/>
                  <a:pt x="269081" y="202406"/>
                </a:cubicBezTo>
                <a:cubicBezTo>
                  <a:pt x="291306" y="213915"/>
                  <a:pt x="318293" y="223638"/>
                  <a:pt x="345281" y="233362"/>
                </a:cubicBezTo>
              </a:path>
            </a:pathLst>
          </a:custGeom>
          <a:noFill/>
          <a:ln>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143609" y="112835"/>
            <a:ext cx="468923"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a:t>
            </a:r>
          </a:p>
        </p:txBody>
      </p:sp>
      <p:sp>
        <p:nvSpPr>
          <p:cNvPr id="68" name="Freeform 67"/>
          <p:cNvSpPr/>
          <p:nvPr/>
        </p:nvSpPr>
        <p:spPr>
          <a:xfrm>
            <a:off x="3279140" y="4291105"/>
            <a:ext cx="241300" cy="904466"/>
          </a:xfrm>
          <a:custGeom>
            <a:avLst/>
            <a:gdLst>
              <a:gd name="connsiteX0" fmla="*/ 0 w 266700"/>
              <a:gd name="connsiteY0" fmla="*/ 914400 h 914400"/>
              <a:gd name="connsiteX1" fmla="*/ 106680 w 266700"/>
              <a:gd name="connsiteY1" fmla="*/ 822960 h 914400"/>
              <a:gd name="connsiteX2" fmla="*/ 129540 w 266700"/>
              <a:gd name="connsiteY2" fmla="*/ 678180 h 914400"/>
              <a:gd name="connsiteX3" fmla="*/ 160020 w 266700"/>
              <a:gd name="connsiteY3" fmla="*/ 533400 h 914400"/>
              <a:gd name="connsiteX4" fmla="*/ 236220 w 266700"/>
              <a:gd name="connsiteY4" fmla="*/ 411480 h 914400"/>
              <a:gd name="connsiteX5" fmla="*/ 251460 w 266700"/>
              <a:gd name="connsiteY5" fmla="*/ 266700 h 914400"/>
              <a:gd name="connsiteX6" fmla="*/ 266700 w 266700"/>
              <a:gd name="connsiteY6" fmla="*/ 114300 h 914400"/>
              <a:gd name="connsiteX7" fmla="*/ 251460 w 266700"/>
              <a:gd name="connsiteY7" fmla="*/ 0 h 914400"/>
              <a:gd name="connsiteX0" fmla="*/ 0 w 254000"/>
              <a:gd name="connsiteY0" fmla="*/ 944670 h 944670"/>
              <a:gd name="connsiteX1" fmla="*/ 93980 w 254000"/>
              <a:gd name="connsiteY1" fmla="*/ 822960 h 944670"/>
              <a:gd name="connsiteX2" fmla="*/ 116840 w 254000"/>
              <a:gd name="connsiteY2" fmla="*/ 678180 h 944670"/>
              <a:gd name="connsiteX3" fmla="*/ 147320 w 254000"/>
              <a:gd name="connsiteY3" fmla="*/ 533400 h 944670"/>
              <a:gd name="connsiteX4" fmla="*/ 223520 w 254000"/>
              <a:gd name="connsiteY4" fmla="*/ 411480 h 944670"/>
              <a:gd name="connsiteX5" fmla="*/ 238760 w 254000"/>
              <a:gd name="connsiteY5" fmla="*/ 266700 h 944670"/>
              <a:gd name="connsiteX6" fmla="*/ 254000 w 254000"/>
              <a:gd name="connsiteY6" fmla="*/ 114300 h 944670"/>
              <a:gd name="connsiteX7" fmla="*/ 238760 w 254000"/>
              <a:gd name="connsiteY7" fmla="*/ 0 h 944670"/>
              <a:gd name="connsiteX0" fmla="*/ 0 w 254000"/>
              <a:gd name="connsiteY0" fmla="*/ 944670 h 944670"/>
              <a:gd name="connsiteX1" fmla="*/ 93980 w 254000"/>
              <a:gd name="connsiteY1" fmla="*/ 822960 h 944670"/>
              <a:gd name="connsiteX2" fmla="*/ 116840 w 254000"/>
              <a:gd name="connsiteY2" fmla="*/ 678180 h 944670"/>
              <a:gd name="connsiteX3" fmla="*/ 147320 w 254000"/>
              <a:gd name="connsiteY3" fmla="*/ 533400 h 944670"/>
              <a:gd name="connsiteX4" fmla="*/ 223520 w 254000"/>
              <a:gd name="connsiteY4" fmla="*/ 411480 h 944670"/>
              <a:gd name="connsiteX5" fmla="*/ 238760 w 254000"/>
              <a:gd name="connsiteY5" fmla="*/ 266700 h 944670"/>
              <a:gd name="connsiteX6" fmla="*/ 254000 w 254000"/>
              <a:gd name="connsiteY6" fmla="*/ 114300 h 944670"/>
              <a:gd name="connsiteX7" fmla="*/ 238760 w 254000"/>
              <a:gd name="connsiteY7" fmla="*/ 0 h 944670"/>
              <a:gd name="connsiteX0" fmla="*/ 0 w 241300"/>
              <a:gd name="connsiteY0" fmla="*/ 961487 h 961487"/>
              <a:gd name="connsiteX1" fmla="*/ 81280 w 241300"/>
              <a:gd name="connsiteY1" fmla="*/ 822960 h 961487"/>
              <a:gd name="connsiteX2" fmla="*/ 104140 w 241300"/>
              <a:gd name="connsiteY2" fmla="*/ 678180 h 961487"/>
              <a:gd name="connsiteX3" fmla="*/ 134620 w 241300"/>
              <a:gd name="connsiteY3" fmla="*/ 533400 h 961487"/>
              <a:gd name="connsiteX4" fmla="*/ 210820 w 241300"/>
              <a:gd name="connsiteY4" fmla="*/ 411480 h 961487"/>
              <a:gd name="connsiteX5" fmla="*/ 226060 w 241300"/>
              <a:gd name="connsiteY5" fmla="*/ 266700 h 961487"/>
              <a:gd name="connsiteX6" fmla="*/ 241300 w 241300"/>
              <a:gd name="connsiteY6" fmla="*/ 114300 h 961487"/>
              <a:gd name="connsiteX7" fmla="*/ 226060 w 241300"/>
              <a:gd name="connsiteY7" fmla="*/ 0 h 961487"/>
              <a:gd name="connsiteX0" fmla="*/ 0 w 241300"/>
              <a:gd name="connsiteY0" fmla="*/ 961487 h 961487"/>
              <a:gd name="connsiteX1" fmla="*/ 81280 w 241300"/>
              <a:gd name="connsiteY1" fmla="*/ 822960 h 961487"/>
              <a:gd name="connsiteX2" fmla="*/ 104140 w 241300"/>
              <a:gd name="connsiteY2" fmla="*/ 678180 h 961487"/>
              <a:gd name="connsiteX3" fmla="*/ 134620 w 241300"/>
              <a:gd name="connsiteY3" fmla="*/ 533400 h 961487"/>
              <a:gd name="connsiteX4" fmla="*/ 210820 w 241300"/>
              <a:gd name="connsiteY4" fmla="*/ 411480 h 961487"/>
              <a:gd name="connsiteX5" fmla="*/ 226060 w 241300"/>
              <a:gd name="connsiteY5" fmla="*/ 266700 h 961487"/>
              <a:gd name="connsiteX6" fmla="*/ 241300 w 241300"/>
              <a:gd name="connsiteY6" fmla="*/ 114300 h 961487"/>
              <a:gd name="connsiteX7" fmla="*/ 226060 w 241300"/>
              <a:gd name="connsiteY7" fmla="*/ 0 h 961487"/>
              <a:gd name="connsiteX0" fmla="*/ 0 w 241300"/>
              <a:gd name="connsiteY0" fmla="*/ 958124 h 958124"/>
              <a:gd name="connsiteX1" fmla="*/ 81280 w 241300"/>
              <a:gd name="connsiteY1" fmla="*/ 819597 h 958124"/>
              <a:gd name="connsiteX2" fmla="*/ 104140 w 241300"/>
              <a:gd name="connsiteY2" fmla="*/ 674817 h 958124"/>
              <a:gd name="connsiteX3" fmla="*/ 134620 w 241300"/>
              <a:gd name="connsiteY3" fmla="*/ 530037 h 958124"/>
              <a:gd name="connsiteX4" fmla="*/ 210820 w 241300"/>
              <a:gd name="connsiteY4" fmla="*/ 408117 h 958124"/>
              <a:gd name="connsiteX5" fmla="*/ 226060 w 241300"/>
              <a:gd name="connsiteY5" fmla="*/ 263337 h 958124"/>
              <a:gd name="connsiteX6" fmla="*/ 241300 w 241300"/>
              <a:gd name="connsiteY6" fmla="*/ 110937 h 958124"/>
              <a:gd name="connsiteX7" fmla="*/ 219710 w 241300"/>
              <a:gd name="connsiteY7" fmla="*/ 0 h 95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300" h="958124">
                <a:moveTo>
                  <a:pt x="0" y="958124"/>
                </a:moveTo>
                <a:cubicBezTo>
                  <a:pt x="39370" y="888365"/>
                  <a:pt x="63923" y="866815"/>
                  <a:pt x="81280" y="819597"/>
                </a:cubicBezTo>
                <a:cubicBezTo>
                  <a:pt x="98637" y="772379"/>
                  <a:pt x="95250" y="723077"/>
                  <a:pt x="104140" y="674817"/>
                </a:cubicBezTo>
                <a:cubicBezTo>
                  <a:pt x="113030" y="626557"/>
                  <a:pt x="116840" y="574487"/>
                  <a:pt x="134620" y="530037"/>
                </a:cubicBezTo>
                <a:cubicBezTo>
                  <a:pt x="152400" y="485587"/>
                  <a:pt x="195580" y="452567"/>
                  <a:pt x="210820" y="408117"/>
                </a:cubicBezTo>
                <a:cubicBezTo>
                  <a:pt x="226060" y="363667"/>
                  <a:pt x="220980" y="312867"/>
                  <a:pt x="226060" y="263337"/>
                </a:cubicBezTo>
                <a:cubicBezTo>
                  <a:pt x="231140" y="213807"/>
                  <a:pt x="241300" y="155387"/>
                  <a:pt x="241300" y="110937"/>
                </a:cubicBezTo>
                <a:cubicBezTo>
                  <a:pt x="241300" y="66487"/>
                  <a:pt x="227330" y="34925"/>
                  <a:pt x="219710" y="0"/>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59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66"/>
                                        </p:tgtEl>
                                        <p:attrNameLst>
                                          <p:attrName>style.visibility</p:attrName>
                                        </p:attrNameLst>
                                      </p:cBhvr>
                                      <p:to>
                                        <p:strVal val="visible"/>
                                      </p:to>
                                    </p:set>
                                    <p:animEffect transition="in" filter="fade">
                                      <p:cBhvr>
                                        <p:cTn id="59" dur="500"/>
                                        <p:tgtEl>
                                          <p:spTgt spid="6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fade">
                                      <p:cBhvr>
                                        <p:cTn id="68" dur="500"/>
                                        <p:tgtEl>
                                          <p:spTgt spid="64"/>
                                        </p:tgtEl>
                                      </p:cBhvr>
                                    </p:animEffect>
                                  </p:childTnLst>
                                </p:cTn>
                              </p:par>
                            </p:childTnLst>
                          </p:cTn>
                        </p:par>
                        <p:par>
                          <p:cTn id="69" fill="hold">
                            <p:stCondLst>
                              <p:cond delay="1000"/>
                            </p:stCondLst>
                            <p:childTnLst>
                              <p:par>
                                <p:cTn id="70" presetID="10" presetClass="entr" presetSubtype="0" fill="hold" grpId="0" nodeType="after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fade">
                                      <p:cBhvr>
                                        <p:cTn id="72" dur="500"/>
                                        <p:tgtEl>
                                          <p:spTgt spid="63"/>
                                        </p:tgtEl>
                                      </p:cBhvr>
                                    </p:animEffect>
                                  </p:childTnLst>
                                </p:cTn>
                              </p:par>
                            </p:childTnLst>
                          </p:cTn>
                        </p:par>
                        <p:par>
                          <p:cTn id="73" fill="hold">
                            <p:stCondLst>
                              <p:cond delay="1500"/>
                            </p:stCondLst>
                            <p:childTnLst>
                              <p:par>
                                <p:cTn id="74" presetID="10" presetClass="entr" presetSubtype="0" fill="hold" grpId="0" nodeType="afterEffect">
                                  <p:stCondLst>
                                    <p:cond delay="0"/>
                                  </p:stCondLst>
                                  <p:childTnLst>
                                    <p:set>
                                      <p:cBhvr>
                                        <p:cTn id="75" dur="1" fill="hold">
                                          <p:stCondLst>
                                            <p:cond delay="0"/>
                                          </p:stCondLst>
                                        </p:cTn>
                                        <p:tgtEl>
                                          <p:spTgt spid="62"/>
                                        </p:tgtEl>
                                        <p:attrNameLst>
                                          <p:attrName>style.visibility</p:attrName>
                                        </p:attrNameLst>
                                      </p:cBhvr>
                                      <p:to>
                                        <p:strVal val="visible"/>
                                      </p:to>
                                    </p:set>
                                    <p:animEffect transition="in" filter="fade">
                                      <p:cBhvr>
                                        <p:cTn id="76" dur="500"/>
                                        <p:tgtEl>
                                          <p:spTgt spid="62"/>
                                        </p:tgtEl>
                                      </p:cBhvr>
                                    </p:animEffect>
                                  </p:childTnLst>
                                </p:cTn>
                              </p:par>
                            </p:childTnLst>
                          </p:cTn>
                        </p:par>
                        <p:par>
                          <p:cTn id="77" fill="hold">
                            <p:stCondLst>
                              <p:cond delay="2000"/>
                            </p:stCondLst>
                            <p:childTnLst>
                              <p:par>
                                <p:cTn id="78" presetID="10" presetClass="entr" presetSubtype="0" fill="hold" grpId="0" nodeType="afterEffect">
                                  <p:stCondLst>
                                    <p:cond delay="0"/>
                                  </p:stCondLst>
                                  <p:childTnLst>
                                    <p:set>
                                      <p:cBhvr>
                                        <p:cTn id="79" dur="1" fill="hold">
                                          <p:stCondLst>
                                            <p:cond delay="0"/>
                                          </p:stCondLst>
                                        </p:cTn>
                                        <p:tgtEl>
                                          <p:spTgt spid="61"/>
                                        </p:tgtEl>
                                        <p:attrNameLst>
                                          <p:attrName>style.visibility</p:attrName>
                                        </p:attrNameLst>
                                      </p:cBhvr>
                                      <p:to>
                                        <p:strVal val="visible"/>
                                      </p:to>
                                    </p:set>
                                    <p:animEffect transition="in" filter="fade">
                                      <p:cBhvr>
                                        <p:cTn id="80" dur="500"/>
                                        <p:tgtEl>
                                          <p:spTgt spid="61"/>
                                        </p:tgtEl>
                                      </p:cBhvr>
                                    </p:animEffect>
                                  </p:childTnLst>
                                </p:cTn>
                              </p:par>
                            </p:childTnLst>
                          </p:cTn>
                        </p:par>
                        <p:par>
                          <p:cTn id="81" fill="hold">
                            <p:stCondLst>
                              <p:cond delay="2500"/>
                            </p:stCondLst>
                            <p:childTnLst>
                              <p:par>
                                <p:cTn id="82" presetID="10" presetClass="entr" presetSubtype="0" fill="hold" grpId="0" nodeType="afterEffect">
                                  <p:stCondLst>
                                    <p:cond delay="0"/>
                                  </p:stCondLst>
                                  <p:childTnLst>
                                    <p:set>
                                      <p:cBhvr>
                                        <p:cTn id="83" dur="1" fill="hold">
                                          <p:stCondLst>
                                            <p:cond delay="0"/>
                                          </p:stCondLst>
                                        </p:cTn>
                                        <p:tgtEl>
                                          <p:spTgt spid="60"/>
                                        </p:tgtEl>
                                        <p:attrNameLst>
                                          <p:attrName>style.visibility</p:attrName>
                                        </p:attrNameLst>
                                      </p:cBhvr>
                                      <p:to>
                                        <p:strVal val="visible"/>
                                      </p:to>
                                    </p:set>
                                    <p:animEffect transition="in" filter="fade">
                                      <p:cBhvr>
                                        <p:cTn id="84" dur="500"/>
                                        <p:tgtEl>
                                          <p:spTgt spid="60"/>
                                        </p:tgtEl>
                                      </p:cBhvr>
                                    </p:animEffect>
                                  </p:childTnLst>
                                </p:cTn>
                              </p:par>
                            </p:childTnLst>
                          </p:cTn>
                        </p:par>
                        <p:par>
                          <p:cTn id="85" fill="hold">
                            <p:stCondLst>
                              <p:cond delay="3000"/>
                            </p:stCondLst>
                            <p:childTnLst>
                              <p:par>
                                <p:cTn id="86" presetID="10" presetClass="entr" presetSubtype="0" fill="hold" grpId="0" nodeType="afterEffect">
                                  <p:stCondLst>
                                    <p:cond delay="0"/>
                                  </p:stCondLst>
                                  <p:childTnLst>
                                    <p:set>
                                      <p:cBhvr>
                                        <p:cTn id="87" dur="1" fill="hold">
                                          <p:stCondLst>
                                            <p:cond delay="0"/>
                                          </p:stCondLst>
                                        </p:cTn>
                                        <p:tgtEl>
                                          <p:spTgt spid="59"/>
                                        </p:tgtEl>
                                        <p:attrNameLst>
                                          <p:attrName>style.visibility</p:attrName>
                                        </p:attrNameLst>
                                      </p:cBhvr>
                                      <p:to>
                                        <p:strVal val="visible"/>
                                      </p:to>
                                    </p:set>
                                    <p:animEffect transition="in" filter="fade">
                                      <p:cBhvr>
                                        <p:cTn id="88" dur="500"/>
                                        <p:tgtEl>
                                          <p:spTgt spid="59"/>
                                        </p:tgtEl>
                                      </p:cBhvr>
                                    </p:animEffect>
                                  </p:childTnLst>
                                </p:cTn>
                              </p:par>
                            </p:childTnLst>
                          </p:cTn>
                        </p:par>
                        <p:par>
                          <p:cTn id="89" fill="hold">
                            <p:stCondLst>
                              <p:cond delay="3500"/>
                            </p:stCondLst>
                            <p:childTnLst>
                              <p:par>
                                <p:cTn id="90" presetID="10" presetClass="entr" presetSubtype="0" fill="hold" grpId="0" nodeType="afterEffect">
                                  <p:stCondLst>
                                    <p:cond delay="0"/>
                                  </p:stCondLst>
                                  <p:childTnLst>
                                    <p:set>
                                      <p:cBhvr>
                                        <p:cTn id="91" dur="1" fill="hold">
                                          <p:stCondLst>
                                            <p:cond delay="0"/>
                                          </p:stCondLst>
                                        </p:cTn>
                                        <p:tgtEl>
                                          <p:spTgt spid="58"/>
                                        </p:tgtEl>
                                        <p:attrNameLst>
                                          <p:attrName>style.visibility</p:attrName>
                                        </p:attrNameLst>
                                      </p:cBhvr>
                                      <p:to>
                                        <p:strVal val="visible"/>
                                      </p:to>
                                    </p:set>
                                    <p:animEffect transition="in" filter="fade">
                                      <p:cBhvr>
                                        <p:cTn id="92" dur="500"/>
                                        <p:tgtEl>
                                          <p:spTgt spid="58"/>
                                        </p:tgtEl>
                                      </p:cBhvr>
                                    </p:animEffect>
                                  </p:childTnLst>
                                </p:cTn>
                              </p:par>
                            </p:childTnLst>
                          </p:cTn>
                        </p:par>
                        <p:par>
                          <p:cTn id="93" fill="hold">
                            <p:stCondLst>
                              <p:cond delay="4000"/>
                            </p:stCondLst>
                            <p:childTnLst>
                              <p:par>
                                <p:cTn id="94" presetID="10" presetClass="entr" presetSubtype="0" fill="hold" grpId="0" nodeType="afterEffect">
                                  <p:stCondLst>
                                    <p:cond delay="0"/>
                                  </p:stCondLst>
                                  <p:childTnLst>
                                    <p:set>
                                      <p:cBhvr>
                                        <p:cTn id="95" dur="1" fill="hold">
                                          <p:stCondLst>
                                            <p:cond delay="0"/>
                                          </p:stCondLst>
                                        </p:cTn>
                                        <p:tgtEl>
                                          <p:spTgt spid="45"/>
                                        </p:tgtEl>
                                        <p:attrNameLst>
                                          <p:attrName>style.visibility</p:attrName>
                                        </p:attrNameLst>
                                      </p:cBhvr>
                                      <p:to>
                                        <p:strVal val="visible"/>
                                      </p:to>
                                    </p:set>
                                    <p:animEffect transition="in" filter="fade">
                                      <p:cBhvr>
                                        <p:cTn id="96" dur="500"/>
                                        <p:tgtEl>
                                          <p:spTgt spid="45"/>
                                        </p:tgtEl>
                                      </p:cBhvr>
                                    </p:animEffect>
                                  </p:childTnLst>
                                </p:cTn>
                              </p:par>
                            </p:childTnLst>
                          </p:cTn>
                        </p:par>
                        <p:par>
                          <p:cTn id="97" fill="hold">
                            <p:stCondLst>
                              <p:cond delay="4500"/>
                            </p:stCondLst>
                            <p:childTnLst>
                              <p:par>
                                <p:cTn id="98" presetID="10" presetClass="entr" presetSubtype="0" fill="hold" grpId="0" nodeType="afterEffect">
                                  <p:stCondLst>
                                    <p:cond delay="0"/>
                                  </p:stCondLst>
                                  <p:childTnLst>
                                    <p:set>
                                      <p:cBhvr>
                                        <p:cTn id="99" dur="1" fill="hold">
                                          <p:stCondLst>
                                            <p:cond delay="0"/>
                                          </p:stCondLst>
                                        </p:cTn>
                                        <p:tgtEl>
                                          <p:spTgt spid="44"/>
                                        </p:tgtEl>
                                        <p:attrNameLst>
                                          <p:attrName>style.visibility</p:attrName>
                                        </p:attrNameLst>
                                      </p:cBhvr>
                                      <p:to>
                                        <p:strVal val="visible"/>
                                      </p:to>
                                    </p:set>
                                    <p:animEffect transition="in" filter="fade">
                                      <p:cBhvr>
                                        <p:cTn id="100" dur="500"/>
                                        <p:tgtEl>
                                          <p:spTgt spid="44"/>
                                        </p:tgtEl>
                                      </p:cBhvr>
                                    </p:animEffect>
                                  </p:childTnLst>
                                </p:cTn>
                              </p:par>
                            </p:childTnLst>
                          </p:cTn>
                        </p:par>
                        <p:par>
                          <p:cTn id="101" fill="hold">
                            <p:stCondLst>
                              <p:cond delay="5000"/>
                            </p:stCondLst>
                            <p:childTnLst>
                              <p:par>
                                <p:cTn id="102" presetID="10" presetClass="entr" presetSubtype="0" fill="hold" grpId="0" nodeType="afterEffect">
                                  <p:stCondLst>
                                    <p:cond delay="0"/>
                                  </p:stCondLst>
                                  <p:childTnLst>
                                    <p:set>
                                      <p:cBhvr>
                                        <p:cTn id="103" dur="1" fill="hold">
                                          <p:stCondLst>
                                            <p:cond delay="0"/>
                                          </p:stCondLst>
                                        </p:cTn>
                                        <p:tgtEl>
                                          <p:spTgt spid="43"/>
                                        </p:tgtEl>
                                        <p:attrNameLst>
                                          <p:attrName>style.visibility</p:attrName>
                                        </p:attrNameLst>
                                      </p:cBhvr>
                                      <p:to>
                                        <p:strVal val="visible"/>
                                      </p:to>
                                    </p:set>
                                    <p:animEffect transition="in" filter="fade">
                                      <p:cBhvr>
                                        <p:cTn id="10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animBg="1"/>
      <p:bldP spid="20" grpId="0" animBg="1"/>
      <p:bldP spid="21" grpId="0" animBg="1"/>
      <p:bldP spid="22" grpId="0" animBg="1"/>
      <p:bldP spid="24" grpId="0" animBg="1"/>
      <p:bldP spid="27" grpId="0" animBg="1"/>
      <p:bldP spid="32" grpId="0" animBg="1"/>
      <p:bldP spid="33" grpId="0" animBg="1"/>
      <p:bldP spid="34" grpId="0" animBg="1"/>
      <p:bldP spid="43" grpId="0" animBg="1"/>
      <p:bldP spid="44" grpId="0" animBg="1"/>
      <p:bldP spid="45" grpId="0" animBg="1"/>
      <p:bldP spid="58" grpId="0" animBg="1"/>
      <p:bldP spid="59" grpId="0" animBg="1"/>
      <p:bldP spid="60" grpId="0" animBg="1"/>
      <p:bldP spid="61" grpId="0" animBg="1"/>
      <p:bldP spid="62" grpId="0" animBg="1"/>
      <p:bldP spid="63" grpId="0" animBg="1"/>
      <p:bldP spid="64" grpId="0" animBg="1"/>
      <p:bldP spid="65" grpId="0" animBg="1"/>
      <p:bldP spid="4" grpId="0" animBg="1"/>
      <p:bldP spid="42" grpId="0" animBg="1"/>
      <p:bldP spid="6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7155</TotalTime>
  <Words>6129</Words>
  <Application>Microsoft Office PowerPoint</Application>
  <PresentationFormat>Widescreen</PresentationFormat>
  <Paragraphs>769</Paragraphs>
  <Slides>57</Slides>
  <Notes>57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Arial</vt:lpstr>
      <vt:lpstr>Calibri</vt:lpstr>
      <vt:lpstr>Calibri Light</vt:lpstr>
      <vt:lpstr>Cambria Math</vt:lpstr>
      <vt:lpstr>Symbol</vt:lpstr>
      <vt:lpstr>Verdana</vt:lpstr>
      <vt:lpstr>Office Theme</vt:lpstr>
      <vt:lpstr>Water and energy balance of watersheds</vt:lpstr>
      <vt:lpstr>Stream flow measurement and hydrographs</vt:lpstr>
      <vt:lpstr>Stream flow measurement</vt:lpstr>
      <vt:lpstr>PowerPoint Presentation</vt:lpstr>
      <vt:lpstr>PowerPoint Presentation</vt:lpstr>
      <vt:lpstr>PowerPoint Presentation</vt:lpstr>
      <vt:lpstr>Watershed delineation: convergence and divergence</vt:lpstr>
      <vt:lpstr>PowerPoint Presentation</vt:lpstr>
      <vt:lpstr>PowerPoint Presentation</vt:lpstr>
      <vt:lpstr>PowerPoint Presentation</vt:lpstr>
      <vt:lpstr>PowerPoint Presentation</vt:lpstr>
      <vt:lpstr>Watershed delineation: from digital elevation models</vt:lpstr>
      <vt:lpstr>The Watershed and its Hydrograph</vt:lpstr>
      <vt:lpstr>The Watershed and its Hydrograph: area normalized flow</vt:lpstr>
      <vt:lpstr>The Watershed and its Hydrograph: area normalized flow</vt:lpstr>
      <vt:lpstr>The Watershed and its Hydrograph: area normalized flow</vt:lpstr>
      <vt:lpstr>The Watershed and its Hydrograph: area normalized flow</vt:lpstr>
      <vt:lpstr>Stream flow measurement</vt:lpstr>
      <vt:lpstr>Stream flow measurement</vt:lpstr>
      <vt:lpstr>PowerPoint Presentation</vt:lpstr>
      <vt:lpstr>PowerPoint Presentation</vt:lpstr>
      <vt:lpstr>PowerPoint Presentation</vt:lpstr>
      <vt:lpstr>PowerPoint Presentation</vt:lpstr>
      <vt:lpstr>Water balance: conservation in a control volume</vt:lpstr>
      <vt:lpstr>Water balance: conservation in a control volume</vt:lpstr>
      <vt:lpstr>Water balance: rates</vt:lpstr>
      <vt:lpstr>Water balance: consequences of storage</vt:lpstr>
      <vt:lpstr>Water balance: consequences of storage</vt:lpstr>
      <vt:lpstr>Water balance: simplifications</vt:lpstr>
      <vt:lpstr>Water balance: what is a water year?</vt:lpstr>
      <vt:lpstr>Water balance: what is a water year?</vt:lpstr>
      <vt:lpstr>Water balance: what is a water year?</vt:lpstr>
      <vt:lpstr>Water balance: what is a water year?</vt:lpstr>
      <vt:lpstr>Water balance: partitioning and the runoff ratio</vt:lpstr>
      <vt:lpstr>Water balance: example</vt:lpstr>
      <vt:lpstr>Water balance: example</vt:lpstr>
      <vt:lpstr>PowerPoint Presentation</vt:lpstr>
      <vt:lpstr>PowerPoint Presentation</vt:lpstr>
      <vt:lpstr>PowerPoint Presentation</vt:lpstr>
      <vt:lpstr>PowerPoint Presentation</vt:lpstr>
      <vt:lpstr>Water balance: internal balances</vt:lpstr>
      <vt:lpstr>The H2O molecule</vt:lpstr>
      <vt:lpstr>Physics of water: Density </vt:lpstr>
      <vt:lpstr>Physics of water: Heat and Temperature</vt:lpstr>
      <vt:lpstr>Physics of water: States and latent heat</vt:lpstr>
      <vt:lpstr>Physics of water: States and latent heat</vt:lpstr>
      <vt:lpstr>Water balance: global water cycle</vt:lpstr>
      <vt:lpstr>Water balance: global water distribution</vt:lpstr>
      <vt:lpstr>Energy balance: radiation</vt:lpstr>
      <vt:lpstr>Energy balance: shortwave radiation</vt:lpstr>
      <vt:lpstr>Energy balance: radiation</vt:lpstr>
      <vt:lpstr>Energy balance: longwave radiation</vt:lpstr>
      <vt:lpstr>Energy balance: radiation</vt:lpstr>
      <vt:lpstr>Energy balance: greenhouse effect</vt:lpstr>
      <vt:lpstr>Energy balance: dimensions and units</vt:lpstr>
      <vt:lpstr>Energy balance: dynamic equilibrium model</vt:lpstr>
      <vt:lpstr>Water balance: internal balances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Stream flow and hydrographs</dc:title>
  <dc:creator>Payn, Robert</dc:creator>
  <cp:lastModifiedBy>Robert Payn</cp:lastModifiedBy>
  <cp:revision>424</cp:revision>
  <cp:lastPrinted>2014-09-11T22:47:07Z</cp:lastPrinted>
  <dcterms:created xsi:type="dcterms:W3CDTF">2014-08-22T16:25:32Z</dcterms:created>
  <dcterms:modified xsi:type="dcterms:W3CDTF">2020-09-06T21:50:44Z</dcterms:modified>
</cp:coreProperties>
</file>