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2" Type="http://schemas.openxmlformats.org/officeDocument/2006/relationships/slide" Target="slides/slide8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2" name="Google Shape;142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3" name="Google Shape;153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" name="Google Shape;159;p1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Font typeface="Arial"/>
              <a:buNone/>
              <a:defRPr b="0" i="0" sz="3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  <a:defRPr b="0" i="0" sz="2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5" name="Google Shape;15;p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0" name="Google Shape;70;p11"/>
          <p:cNvSpPr txBox="1"/>
          <p:nvPr>
            <p:ph idx="1" type="body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1" name="Google Shape;71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2" name="Google Shape;72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3" name="Google Shape;73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/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6" name="Google Shape;76;p12"/>
          <p:cNvSpPr txBox="1"/>
          <p:nvPr>
            <p:ph idx="1" type="body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7" name="Google Shape;77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8" name="Google Shape;78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9" name="Google Shape;79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9" name="Google Shape;19;p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0" name="Google Shape;20;p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1" name="Google Shape;21;p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2" name="Google Shape;22;p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5" name="Google Shape;25;p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6" name="Google Shape;26;p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29" name="Google Shape;29;p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0" name="Google Shape;30;p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1" name="Google Shape;31;p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6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1" i="0" sz="4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34" name="Google Shape;34;p6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32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5" name="Google Shape;35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6" name="Google Shape;36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7" name="Google Shape;37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40" name="Google Shape;40;p7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1" name="Google Shape;41;p7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2" name="Google Shape;42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3" name="Google Shape;43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4" name="Google Shape;44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47" name="Google Shape;47;p8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8" name="Google Shape;48;p8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9" name="Google Shape;49;p8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0" name="Google Shape;50;p8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1" name="Google Shape;51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56" name="Google Shape;56;p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7" name="Google Shape;57;p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8" name="Google Shape;58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9" name="Google Shape;59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0" name="Google Shape;60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63" name="Google Shape;63;p1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4" name="Google Shape;64;p1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5" name="Google Shape;65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6" name="Google Shape;66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7" name="Google Shape;67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2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Calibri"/>
              <a:buNone/>
            </a:pPr>
            <a:r>
              <a:rPr b="0" i="0" lang="en-US" sz="4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Does It Pay to Be Ethical?</a:t>
            </a:r>
            <a:br>
              <a:rPr b="0" i="0" lang="en-US" sz="4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4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A Contextual Perspective</a:t>
            </a:r>
            <a:endParaRPr b="0" i="0" sz="44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13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Ronnie Detrich</a:t>
            </a:r>
            <a:endParaRPr/>
          </a:p>
          <a:p>
            <a:pPr indent="0" lvl="0" marL="0" marR="0" rtl="0" algn="ctr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Wing Institute</a:t>
            </a:r>
            <a:endParaRPr/>
          </a:p>
          <a:p>
            <a:pPr indent="0" lvl="0" marL="0" marR="0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CalABA 2016</a:t>
            </a:r>
            <a:endParaRPr b="0" i="0" sz="20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Calibri"/>
              <a:buNone/>
            </a:pPr>
            <a:r>
              <a:rPr b="0" i="0" lang="en-US" sz="4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Assumptions</a:t>
            </a:r>
            <a:r>
              <a:rPr b="0" i="0" lang="en-US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endParaRPr b="0" i="0" sz="4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"/>
              <a:buChar char="•"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Behaving ethically is operant behavior.</a:t>
            </a:r>
            <a:endParaRPr b="0" i="0" sz="32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1" marL="74295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Noto Sans Symbols"/>
              <a:buChar char="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Shaped by contingencies of reinforcement and rule governance.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"/>
              <a:buChar char="•"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Most ethical challenges are ambiguous.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Noto Sans Symbols"/>
              <a:buChar char="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Stimuli ambiguous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Noto Sans Symbols"/>
              <a:buChar char="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Consequences uncertain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"/>
              <a:buChar char="•"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Ambiguity results in reasonable people disagreeing about what is proper course of action.</a:t>
            </a:r>
            <a:endParaRPr b="0" i="0" sz="32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6" name="Google Shape;96;p15"/>
          <p:cNvGrpSpPr/>
          <p:nvPr/>
        </p:nvGrpSpPr>
        <p:grpSpPr>
          <a:xfrm>
            <a:off x="1694042" y="1675292"/>
            <a:ext cx="1828800" cy="1828800"/>
            <a:chOff x="1694042" y="1675292"/>
            <a:chExt cx="1828800" cy="1828800"/>
          </a:xfrm>
        </p:grpSpPr>
        <p:sp>
          <p:nvSpPr>
            <p:cNvPr id="97" name="Google Shape;97;p15"/>
            <p:cNvSpPr/>
            <p:nvPr/>
          </p:nvSpPr>
          <p:spPr>
            <a:xfrm>
              <a:off x="1694042" y="1675292"/>
              <a:ext cx="1828800" cy="18288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98" name="Google Shape;98;p15"/>
            <p:cNvCxnSpPr/>
            <p:nvPr/>
          </p:nvCxnSpPr>
          <p:spPr>
            <a:xfrm rot="10800000">
              <a:off x="2604849" y="1675292"/>
              <a:ext cx="7187" cy="1828800"/>
            </a:xfrm>
            <a:prstGeom prst="straightConnector1">
              <a:avLst/>
            </a:prstGeom>
            <a:noFill/>
            <a:ln cap="flat" cmpd="sng" w="254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grpSp>
        <p:nvGrpSpPr>
          <p:cNvPr id="99" name="Google Shape;99;p15"/>
          <p:cNvGrpSpPr/>
          <p:nvPr/>
        </p:nvGrpSpPr>
        <p:grpSpPr>
          <a:xfrm>
            <a:off x="5545351" y="1675292"/>
            <a:ext cx="1828800" cy="1828800"/>
            <a:chOff x="5545351" y="1675292"/>
            <a:chExt cx="1828800" cy="1828800"/>
          </a:xfrm>
        </p:grpSpPr>
        <p:sp>
          <p:nvSpPr>
            <p:cNvPr id="100" name="Google Shape;100;p15"/>
            <p:cNvSpPr/>
            <p:nvPr/>
          </p:nvSpPr>
          <p:spPr>
            <a:xfrm>
              <a:off x="5545351" y="1675292"/>
              <a:ext cx="1828800" cy="18288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01" name="Google Shape;101;p15"/>
            <p:cNvCxnSpPr/>
            <p:nvPr/>
          </p:nvCxnSpPr>
          <p:spPr>
            <a:xfrm>
              <a:off x="5545351" y="2585120"/>
              <a:ext cx="1828800" cy="9144"/>
            </a:xfrm>
            <a:prstGeom prst="straightConnector1">
              <a:avLst/>
            </a:prstGeom>
            <a:noFill/>
            <a:ln cap="flat" cmpd="sng" w="254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grpSp>
        <p:nvGrpSpPr>
          <p:cNvPr id="102" name="Google Shape;102;p15"/>
          <p:cNvGrpSpPr/>
          <p:nvPr/>
        </p:nvGrpSpPr>
        <p:grpSpPr>
          <a:xfrm>
            <a:off x="3620491" y="4428631"/>
            <a:ext cx="1828800" cy="1828800"/>
            <a:chOff x="3620491" y="4428631"/>
            <a:chExt cx="1828800" cy="1828800"/>
          </a:xfrm>
        </p:grpSpPr>
        <p:sp>
          <p:nvSpPr>
            <p:cNvPr id="103" name="Google Shape;103;p15"/>
            <p:cNvSpPr/>
            <p:nvPr/>
          </p:nvSpPr>
          <p:spPr>
            <a:xfrm>
              <a:off x="3620491" y="4428631"/>
              <a:ext cx="1828800" cy="1828800"/>
            </a:xfrm>
            <a:prstGeom prst="rect">
              <a:avLst/>
            </a:prstGeom>
            <a:solidFill>
              <a:srgbClr val="F2F2F2"/>
            </a:soli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04" name="Google Shape;104;p15"/>
            <p:cNvCxnSpPr/>
            <p:nvPr/>
          </p:nvCxnSpPr>
          <p:spPr>
            <a:xfrm rot="10800000">
              <a:off x="4531298" y="4428631"/>
              <a:ext cx="7187" cy="1828800"/>
            </a:xfrm>
            <a:prstGeom prst="straightConnector1">
              <a:avLst/>
            </a:prstGeom>
            <a:noFill/>
            <a:ln cap="flat" cmpd="sng" w="254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05" name="Google Shape;105;p15"/>
            <p:cNvCxnSpPr/>
            <p:nvPr/>
          </p:nvCxnSpPr>
          <p:spPr>
            <a:xfrm>
              <a:off x="3620491" y="5338459"/>
              <a:ext cx="1828800" cy="9144"/>
            </a:xfrm>
            <a:prstGeom prst="straightConnector1">
              <a:avLst/>
            </a:prstGeom>
            <a:noFill/>
            <a:ln cap="flat" cmpd="sng" w="254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sp>
        <p:nvSpPr>
          <p:cNvPr id="106" name="Google Shape;106;p15"/>
          <p:cNvSpPr txBox="1"/>
          <p:nvPr/>
        </p:nvSpPr>
        <p:spPr>
          <a:xfrm>
            <a:off x="1526015" y="398301"/>
            <a:ext cx="6064823" cy="58477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Ambiguous Stimulus Conditions</a:t>
            </a:r>
            <a:endParaRPr b="0" i="0" sz="3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15"/>
          <p:cNvSpPr txBox="1"/>
          <p:nvPr/>
        </p:nvSpPr>
        <p:spPr>
          <a:xfrm>
            <a:off x="2147226" y="1333302"/>
            <a:ext cx="914400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</a:t>
            </a:r>
            <a:r>
              <a:rPr b="0" baseline="3000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R+</a:t>
            </a:r>
            <a:endParaRPr b="0" baseline="3000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15"/>
          <p:cNvSpPr txBox="1"/>
          <p:nvPr/>
        </p:nvSpPr>
        <p:spPr>
          <a:xfrm>
            <a:off x="5943600" y="1282700"/>
            <a:ext cx="111644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Extinction</a:t>
            </a:r>
            <a:endParaRPr sz="1800">
              <a:solidFill>
                <a:srgbClr val="F2F2F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3" name="Google Shape;113;p16"/>
          <p:cNvGrpSpPr/>
          <p:nvPr/>
        </p:nvGrpSpPr>
        <p:grpSpPr>
          <a:xfrm>
            <a:off x="291297" y="1982756"/>
            <a:ext cx="1828800" cy="1828800"/>
            <a:chOff x="481797" y="1978184"/>
            <a:chExt cx="1828800" cy="1828800"/>
          </a:xfrm>
        </p:grpSpPr>
        <p:sp>
          <p:nvSpPr>
            <p:cNvPr id="114" name="Google Shape;114;p16"/>
            <p:cNvSpPr/>
            <p:nvPr/>
          </p:nvSpPr>
          <p:spPr>
            <a:xfrm>
              <a:off x="481797" y="1978184"/>
              <a:ext cx="1828800" cy="1828800"/>
            </a:xfrm>
            <a:prstGeom prst="rect">
              <a:avLst/>
            </a:prstGeom>
            <a:solidFill>
              <a:srgbClr val="76923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15" name="Google Shape;115;p16"/>
            <p:cNvCxnSpPr/>
            <p:nvPr/>
          </p:nvCxnSpPr>
          <p:spPr>
            <a:xfrm rot="10800000">
              <a:off x="1392604" y="1978184"/>
              <a:ext cx="7187" cy="1828800"/>
            </a:xfrm>
            <a:prstGeom prst="straightConnector1">
              <a:avLst/>
            </a:prstGeom>
            <a:noFill/>
            <a:ln cap="flat" cmpd="sng" w="254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grpSp>
        <p:nvGrpSpPr>
          <p:cNvPr id="116" name="Google Shape;116;p16"/>
          <p:cNvGrpSpPr/>
          <p:nvPr/>
        </p:nvGrpSpPr>
        <p:grpSpPr>
          <a:xfrm>
            <a:off x="2437567" y="1982756"/>
            <a:ext cx="1828800" cy="1828800"/>
            <a:chOff x="2716967" y="1978184"/>
            <a:chExt cx="1828800" cy="1828800"/>
          </a:xfrm>
        </p:grpSpPr>
        <p:sp>
          <p:nvSpPr>
            <p:cNvPr id="117" name="Google Shape;117;p16"/>
            <p:cNvSpPr/>
            <p:nvPr/>
          </p:nvSpPr>
          <p:spPr>
            <a:xfrm>
              <a:off x="2716967" y="1978184"/>
              <a:ext cx="1828800" cy="1828800"/>
            </a:xfrm>
            <a:prstGeom prst="rect">
              <a:avLst/>
            </a:prstGeom>
            <a:solidFill>
              <a:srgbClr val="76923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18" name="Google Shape;118;p16"/>
            <p:cNvCxnSpPr/>
            <p:nvPr/>
          </p:nvCxnSpPr>
          <p:spPr>
            <a:xfrm>
              <a:off x="2716967" y="2892584"/>
              <a:ext cx="1828800" cy="9144"/>
            </a:xfrm>
            <a:prstGeom prst="straightConnector1">
              <a:avLst/>
            </a:prstGeom>
            <a:noFill/>
            <a:ln cap="flat" cmpd="sng" w="254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grpSp>
        <p:nvGrpSpPr>
          <p:cNvPr id="119" name="Google Shape;119;p16"/>
          <p:cNvGrpSpPr/>
          <p:nvPr/>
        </p:nvGrpSpPr>
        <p:grpSpPr>
          <a:xfrm>
            <a:off x="5011287" y="1982756"/>
            <a:ext cx="1828800" cy="1828800"/>
            <a:chOff x="5189087" y="1978184"/>
            <a:chExt cx="1828800" cy="1828800"/>
          </a:xfrm>
        </p:grpSpPr>
        <p:sp>
          <p:nvSpPr>
            <p:cNvPr id="120" name="Google Shape;120;p16"/>
            <p:cNvSpPr/>
            <p:nvPr/>
          </p:nvSpPr>
          <p:spPr>
            <a:xfrm>
              <a:off x="5189087" y="1978184"/>
              <a:ext cx="1828800" cy="1828800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21" name="Google Shape;121;p16"/>
            <p:cNvCxnSpPr/>
            <p:nvPr/>
          </p:nvCxnSpPr>
          <p:spPr>
            <a:xfrm rot="10800000">
              <a:off x="6099894" y="1978184"/>
              <a:ext cx="7187" cy="1828800"/>
            </a:xfrm>
            <a:prstGeom prst="straightConnector1">
              <a:avLst/>
            </a:prstGeom>
            <a:noFill/>
            <a:ln cap="flat" cmpd="sng" w="254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grpSp>
        <p:nvGrpSpPr>
          <p:cNvPr id="122" name="Google Shape;122;p16"/>
          <p:cNvGrpSpPr/>
          <p:nvPr/>
        </p:nvGrpSpPr>
        <p:grpSpPr>
          <a:xfrm>
            <a:off x="7161873" y="1982756"/>
            <a:ext cx="1828800" cy="1828800"/>
            <a:chOff x="7301573" y="1978184"/>
            <a:chExt cx="1828800" cy="1828800"/>
          </a:xfrm>
        </p:grpSpPr>
        <p:sp>
          <p:nvSpPr>
            <p:cNvPr id="123" name="Google Shape;123;p16"/>
            <p:cNvSpPr/>
            <p:nvPr/>
          </p:nvSpPr>
          <p:spPr>
            <a:xfrm>
              <a:off x="7301573" y="1978184"/>
              <a:ext cx="1828800" cy="1828800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24" name="Google Shape;124;p16"/>
            <p:cNvCxnSpPr/>
            <p:nvPr/>
          </p:nvCxnSpPr>
          <p:spPr>
            <a:xfrm>
              <a:off x="7301573" y="2888012"/>
              <a:ext cx="1828800" cy="9144"/>
            </a:xfrm>
            <a:prstGeom prst="straightConnector1">
              <a:avLst/>
            </a:prstGeom>
            <a:noFill/>
            <a:ln cap="flat" cmpd="sng" w="254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grpSp>
        <p:nvGrpSpPr>
          <p:cNvPr id="125" name="Google Shape;125;p16"/>
          <p:cNvGrpSpPr/>
          <p:nvPr/>
        </p:nvGrpSpPr>
        <p:grpSpPr>
          <a:xfrm>
            <a:off x="1401484" y="4718303"/>
            <a:ext cx="1828800" cy="1828800"/>
            <a:chOff x="1528484" y="4711233"/>
            <a:chExt cx="1828800" cy="1828800"/>
          </a:xfrm>
        </p:grpSpPr>
        <p:sp>
          <p:nvSpPr>
            <p:cNvPr id="126" name="Google Shape;126;p16"/>
            <p:cNvSpPr/>
            <p:nvPr/>
          </p:nvSpPr>
          <p:spPr>
            <a:xfrm>
              <a:off x="1528484" y="4711233"/>
              <a:ext cx="1828800" cy="1828800"/>
            </a:xfrm>
            <a:prstGeom prst="rect">
              <a:avLst/>
            </a:prstGeom>
            <a:solidFill>
              <a:srgbClr val="76923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27" name="Google Shape;127;p16"/>
            <p:cNvCxnSpPr/>
            <p:nvPr/>
          </p:nvCxnSpPr>
          <p:spPr>
            <a:xfrm rot="10800000">
              <a:off x="2439291" y="4711233"/>
              <a:ext cx="7187" cy="1828800"/>
            </a:xfrm>
            <a:prstGeom prst="straightConnector1">
              <a:avLst/>
            </a:prstGeom>
            <a:noFill/>
            <a:ln cap="flat" cmpd="sng" w="254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28" name="Google Shape;128;p16"/>
            <p:cNvCxnSpPr/>
            <p:nvPr/>
          </p:nvCxnSpPr>
          <p:spPr>
            <a:xfrm>
              <a:off x="1528484" y="5621061"/>
              <a:ext cx="1828800" cy="9144"/>
            </a:xfrm>
            <a:prstGeom prst="straightConnector1">
              <a:avLst/>
            </a:prstGeom>
            <a:noFill/>
            <a:ln cap="flat" cmpd="sng" w="254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grpSp>
        <p:nvGrpSpPr>
          <p:cNvPr id="129" name="Google Shape;129;p16"/>
          <p:cNvGrpSpPr/>
          <p:nvPr/>
        </p:nvGrpSpPr>
        <p:grpSpPr>
          <a:xfrm>
            <a:off x="6098061" y="4718303"/>
            <a:ext cx="1828800" cy="1828800"/>
            <a:chOff x="5874157" y="4399746"/>
            <a:chExt cx="1828800" cy="1828800"/>
          </a:xfrm>
        </p:grpSpPr>
        <p:sp>
          <p:nvSpPr>
            <p:cNvPr id="130" name="Google Shape;130;p16"/>
            <p:cNvSpPr/>
            <p:nvPr/>
          </p:nvSpPr>
          <p:spPr>
            <a:xfrm>
              <a:off x="5874157" y="4399746"/>
              <a:ext cx="1828800" cy="1828800"/>
            </a:xfrm>
            <a:prstGeom prst="rect">
              <a:avLst/>
            </a:prstGeom>
            <a:solidFill>
              <a:srgbClr val="FF0000"/>
            </a:solidFill>
            <a:ln cap="flat" cmpd="sng" w="9525">
              <a:solidFill>
                <a:srgbClr val="4A7DB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31" name="Google Shape;131;p16"/>
            <p:cNvCxnSpPr/>
            <p:nvPr/>
          </p:nvCxnSpPr>
          <p:spPr>
            <a:xfrm rot="10800000">
              <a:off x="6784964" y="4399746"/>
              <a:ext cx="7187" cy="1828800"/>
            </a:xfrm>
            <a:prstGeom prst="straightConnector1">
              <a:avLst/>
            </a:prstGeom>
            <a:noFill/>
            <a:ln cap="flat" cmpd="sng" w="254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32" name="Google Shape;132;p16"/>
            <p:cNvCxnSpPr/>
            <p:nvPr/>
          </p:nvCxnSpPr>
          <p:spPr>
            <a:xfrm>
              <a:off x="5874157" y="5309574"/>
              <a:ext cx="1828800" cy="9144"/>
            </a:xfrm>
            <a:prstGeom prst="straightConnector1">
              <a:avLst/>
            </a:prstGeom>
            <a:noFill/>
            <a:ln cap="flat" cmpd="sng" w="254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sp>
        <p:nvSpPr>
          <p:cNvPr id="133" name="Google Shape;133;p16"/>
          <p:cNvSpPr txBox="1"/>
          <p:nvPr/>
        </p:nvSpPr>
        <p:spPr>
          <a:xfrm>
            <a:off x="928026" y="1600002"/>
            <a:ext cx="914400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</a:t>
            </a:r>
            <a:r>
              <a:rPr baseline="30000" lang="en-US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R+</a:t>
            </a:r>
            <a:endParaRPr baseline="30000"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Google Shape;134;p16"/>
          <p:cNvSpPr/>
          <p:nvPr/>
        </p:nvSpPr>
        <p:spPr>
          <a:xfrm>
            <a:off x="7758081" y="1591065"/>
            <a:ext cx="453970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</a:t>
            </a:r>
            <a:r>
              <a:rPr baseline="30000" lang="en-US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R+</a:t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16"/>
          <p:cNvSpPr/>
          <p:nvPr/>
        </p:nvSpPr>
        <p:spPr>
          <a:xfrm>
            <a:off x="1842426" y="733859"/>
            <a:ext cx="5459147" cy="58477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Ambiguous Stimulus Conditions</a:t>
            </a:r>
            <a:endParaRPr/>
          </a:p>
        </p:txBody>
      </p:sp>
      <p:cxnSp>
        <p:nvCxnSpPr>
          <p:cNvPr id="136" name="Google Shape;136;p16"/>
          <p:cNvCxnSpPr/>
          <p:nvPr/>
        </p:nvCxnSpPr>
        <p:spPr>
          <a:xfrm rot="10800000">
            <a:off x="2312292" y="4713731"/>
            <a:ext cx="7185" cy="1837944"/>
          </a:xfrm>
          <a:prstGeom prst="straightConnector1">
            <a:avLst/>
          </a:prstGeom>
          <a:noFill/>
          <a:ln cap="flat" cmpd="sng" w="1016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37" name="Google Shape;137;p16"/>
          <p:cNvCxnSpPr/>
          <p:nvPr/>
        </p:nvCxnSpPr>
        <p:spPr>
          <a:xfrm>
            <a:off x="6093489" y="5632703"/>
            <a:ext cx="1837944" cy="0"/>
          </a:xfrm>
          <a:prstGeom prst="straightConnector1">
            <a:avLst/>
          </a:prstGeom>
          <a:noFill/>
          <a:ln cap="flat" cmpd="sng" w="1016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38" name="Google Shape;138;p16"/>
          <p:cNvSpPr txBox="1"/>
          <p:nvPr/>
        </p:nvSpPr>
        <p:spPr>
          <a:xfrm>
            <a:off x="2870200" y="1600200"/>
            <a:ext cx="111644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Extinction</a:t>
            </a:r>
            <a:endParaRPr sz="1800">
              <a:solidFill>
                <a:srgbClr val="F2F2F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9" name="Google Shape;139;p16"/>
          <p:cNvSpPr txBox="1"/>
          <p:nvPr/>
        </p:nvSpPr>
        <p:spPr>
          <a:xfrm>
            <a:off x="5346700" y="1612900"/>
            <a:ext cx="111644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Extinction</a:t>
            </a:r>
            <a:endParaRPr sz="1800">
              <a:solidFill>
                <a:srgbClr val="F2F2F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7"/>
          <p:cNvSpPr txBox="1"/>
          <p:nvPr>
            <p:ph type="title"/>
          </p:nvPr>
        </p:nvSpPr>
        <p:spPr>
          <a:xfrm>
            <a:off x="457200" y="202704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Calibri"/>
              <a:buNone/>
            </a:pPr>
            <a:r>
              <a:rPr b="0" i="0" lang="en-US" sz="4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Uncertain Consequence Conditions</a:t>
            </a:r>
            <a:endParaRPr b="0" i="0" sz="44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9" name="Google Shape;149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2700" y="120650"/>
            <a:ext cx="9118600" cy="6616700"/>
          </a:xfrm>
          <a:prstGeom prst="rect">
            <a:avLst/>
          </a:prstGeom>
          <a:noFill/>
          <a:ln>
            <a:noFill/>
          </a:ln>
        </p:spPr>
      </p:pic>
      <p:sp>
        <p:nvSpPr>
          <p:cNvPr id="150" name="Google Shape;150;p18"/>
          <p:cNvSpPr txBox="1"/>
          <p:nvPr/>
        </p:nvSpPr>
        <p:spPr>
          <a:xfrm flipH="1">
            <a:off x="6573519" y="144781"/>
            <a:ext cx="2214881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From Aubrey Daniels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Used with permission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1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2F2F2"/>
              </a:buClr>
              <a:buFont typeface="Calibri"/>
              <a:buNone/>
            </a:pPr>
            <a:r>
              <a:rPr b="0" i="0" lang="en-US" sz="4400" u="none" cap="none" strike="noStrik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Reducing Ambiguity	/Uncertainty</a:t>
            </a:r>
            <a:endParaRPr b="0" i="0" sz="4400" u="none" cap="none" strike="noStrike">
              <a:solidFill>
                <a:srgbClr val="F2F2F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Google Shape;156;p19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2F2F2"/>
              </a:buClr>
              <a:buSzPts val="3200"/>
              <a:buFont typeface="Arial"/>
              <a:buChar char="•"/>
            </a:pPr>
            <a:r>
              <a:rPr b="0" i="0" lang="en-US" sz="3200" u="none" cap="none" strike="noStrik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Unlikely that a single individual can arrange all of the contingencies necessary to support ethical behavior.</a:t>
            </a:r>
            <a:endParaRPr/>
          </a:p>
          <a:p>
            <a:pPr indent="-342900" lvl="0" marL="342900" marR="0" rtl="0" algn="l">
              <a:spcBef>
                <a:spcPts val="640"/>
              </a:spcBef>
              <a:spcAft>
                <a:spcPts val="0"/>
              </a:spcAft>
              <a:buClr>
                <a:srgbClr val="F2F2F2"/>
              </a:buClr>
              <a:buSzPts val="3200"/>
              <a:buFont typeface="Arial"/>
              <a:buChar char="•"/>
            </a:pPr>
            <a:r>
              <a:rPr b="0" i="0" lang="en-US" sz="3200" u="none" cap="none" strike="noStrik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Requires organizational culture</a:t>
            </a:r>
            <a:endParaRPr/>
          </a:p>
          <a:p>
            <a:pPr indent="-285750" lvl="1" marL="742950" marR="0" rtl="0" algn="l">
              <a:spcBef>
                <a:spcPts val="560"/>
              </a:spcBef>
              <a:spcAft>
                <a:spcPts val="0"/>
              </a:spcAft>
              <a:buClr>
                <a:srgbClr val="F2F2F2"/>
              </a:buClr>
              <a:buSzPts val="2800"/>
              <a:buFont typeface="Noto Sans Symbols"/>
              <a:buChar char="➢"/>
            </a:pPr>
            <a:r>
              <a:rPr b="0" i="0" lang="en-US" sz="2800" u="none" cap="none" strike="noStrik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 Special verbal community that shapes attention </a:t>
            </a:r>
            <a:endParaRPr/>
          </a:p>
          <a:p>
            <a:pPr indent="0" lvl="1" marL="457200" marR="0" rtl="0" algn="l">
              <a:spcBef>
                <a:spcPts val="560"/>
              </a:spcBef>
              <a:spcAft>
                <a:spcPts val="0"/>
              </a:spcAft>
              <a:buClr>
                <a:srgbClr val="F2F2F2"/>
              </a:buClr>
              <a:buFont typeface="Arial"/>
              <a:buNone/>
            </a:pPr>
            <a:r>
              <a:rPr b="0" i="0" lang="en-US" sz="2800" u="none" cap="none" strike="noStrik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	to relevant stimulus features and provides 	consistent reinforcement for behaving ethically.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2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2F2F2"/>
              </a:buClr>
              <a:buFont typeface="Calibri"/>
              <a:buNone/>
            </a:pPr>
            <a:r>
              <a:rPr b="0" i="0" lang="en-US" sz="4400" u="none" cap="none" strike="noStrik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Does It Pay to be Ethical?</a:t>
            </a:r>
            <a:endParaRPr b="0" i="0" sz="4400" u="none" cap="none" strike="noStrike">
              <a:solidFill>
                <a:srgbClr val="F2F2F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2" name="Google Shape;162;p20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640"/>
              </a:spcBef>
              <a:spcAft>
                <a:spcPts val="0"/>
              </a:spcAft>
              <a:buClr>
                <a:srgbClr val="F2F2F2"/>
              </a:buClr>
              <a:buFont typeface="Arial"/>
              <a:buNone/>
            </a:pPr>
            <a:r>
              <a:rPr b="0" i="0" lang="en-US" sz="3200" u="none" cap="none" strike="noStrik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It depends</a:t>
            </a:r>
            <a:endParaRPr b="0" i="0" sz="3200" u="none" cap="none" strike="noStrike">
              <a:solidFill>
                <a:srgbClr val="F2F2F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