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7" r:id="rId4"/>
  </p:sldMasterIdLst>
  <p:notesMasterIdLst>
    <p:notesMasterId r:id="rId4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91" r:id="rId28"/>
    <p:sldId id="280" r:id="rId29"/>
    <p:sldId id="292" r:id="rId30"/>
    <p:sldId id="293" r:id="rId31"/>
    <p:sldId id="294" r:id="rId32"/>
    <p:sldId id="285" r:id="rId33"/>
    <p:sldId id="286" r:id="rId34"/>
    <p:sldId id="287" r:id="rId35"/>
    <p:sldId id="295" r:id="rId36"/>
    <p:sldId id="307" r:id="rId37"/>
    <p:sldId id="308" r:id="rId38"/>
    <p:sldId id="341" r:id="rId39"/>
    <p:sldId id="343" r:id="rId40"/>
    <p:sldId id="345" r:id="rId41"/>
    <p:sldId id="290" r:id="rId42"/>
  </p:sldIdLst>
  <p:sldSz cx="12188825" cy="6858000"/>
  <p:notesSz cx="6858000" cy="9144000"/>
  <p:embeddedFontLst>
    <p:embeddedFont>
      <p:font typeface="Bradley Hand ITC" panose="03070402050302030203" pitchFamily="66" charset="0"/>
      <p:regular r:id="rId44"/>
    </p:embeddedFont>
    <p:embeddedFont>
      <p:font typeface="Grandstander" pitchFamily="2" charset="0"/>
      <p:regular r:id="rId45"/>
      <p:bold r:id="rId46"/>
      <p:italic r:id="rId47"/>
      <p:boldItalic r:id="rId48"/>
    </p:embeddedFont>
    <p:embeddedFont>
      <p:font typeface="Grandstander Medium" pitchFamily="2" charset="0"/>
      <p:regular r:id="rId49"/>
      <p:bold r:id="rId50"/>
      <p:italic r:id="rId51"/>
      <p:boldItalic r:id="rId52"/>
    </p:embeddedFont>
    <p:embeddedFont>
      <p:font typeface="Grandstander SemiBold" pitchFamily="2" charset="0"/>
      <p:regular r:id="rId53"/>
      <p:bold r:id="rId54"/>
      <p:italic r:id="rId55"/>
      <p:boldItalic r:id="rId56"/>
    </p:embeddedFont>
    <p:embeddedFont>
      <p:font typeface="Lato" panose="020F0502020204030203" pitchFamily="34" charset="0"/>
      <p:regular r:id="rId57"/>
      <p:bold r:id="rId58"/>
      <p:italic r:id="rId59"/>
      <p:boldItalic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747775"/>
          </p15:clr>
        </p15:guide>
        <p15:guide id="2" pos="3839" userDrawn="1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7" roundtripDataSignature="AMtx7mikOBOgNRZ4jNPUIAM25HFyP4FkQ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A37A08-69FF-1E87-5134-F146AC084A84}" name="Luã Santos Dias" initials="LS" userId="S::lua_dias@vanzolini-ead.org.br::5ba061cc-bd70-40d5-a037-2a2a36284974" providerId="AD"/>
  <p188:author id="{6F2CE04F-49CA-98E2-9EF3-578379049F1C}" name="Kelly Morais" initials="KM" userId="2f0977d5b25b2d2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48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376102-086F-4BCA-B5C3-A3CFFB9F83E6}" v="2" dt="2025-08-15T14:18:48.328"/>
  </p1510:revLst>
</p1510:revInfo>
</file>

<file path=ppt/tableStyles.xml><?xml version="1.0" encoding="utf-8"?>
<a:tblStyleLst xmlns:a="http://schemas.openxmlformats.org/drawingml/2006/main" def="{D44D8D3E-345C-43C2-B8E2-707558B2D02E}">
  <a:tblStyle styleId="{D44D8D3E-345C-43C2-B8E2-707558B2D02E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DFD"/>
          </a:solidFill>
        </a:fill>
      </a:tcStyle>
    </a:wholeTbl>
    <a:band1H>
      <a:tcTxStyle/>
      <a:tcStyle>
        <a:tcBdr/>
        <a:fill>
          <a:solidFill>
            <a:srgbClr val="CDD8F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8FB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29" autoAdjust="0"/>
    <p:restoredTop sz="76739" autoAdjust="0"/>
  </p:normalViewPr>
  <p:slideViewPr>
    <p:cSldViewPr snapToGrid="0">
      <p:cViewPr varScale="1">
        <p:scale>
          <a:sx n="81" d="100"/>
          <a:sy n="81" d="100"/>
        </p:scale>
        <p:origin x="1326" y="9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96" d="100"/>
          <a:sy n="196" d="100"/>
        </p:scale>
        <p:origin x="1482" y="-49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68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74" Type="http://schemas.microsoft.com/office/2018/10/relationships/authors" Target="author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font" Target="fonts/font8.fntdata"/><Relationship Id="rId72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3.fntdata"/><Relationship Id="rId59" Type="http://schemas.openxmlformats.org/officeDocument/2006/relationships/font" Target="fonts/font16.fntdata"/><Relationship Id="rId67" Type="http://customschemas.google.com/relationships/presentationmetadata" Target="meta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11.fntdata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font" Target="fonts/font17.fntdata"/><Relationship Id="rId73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ly Morais" userId="2f0977d5b25b2d2e" providerId="LiveId" clId="{7E376102-086F-4BCA-B5C3-A3CFFB9F83E6}"/>
    <pc:docChg chg="undo custSel modSld">
      <pc:chgData name="Kelly Morais" userId="2f0977d5b25b2d2e" providerId="LiveId" clId="{7E376102-086F-4BCA-B5C3-A3CFFB9F83E6}" dt="2025-08-15T14:44:07.184" v="140" actId="20577"/>
      <pc:docMkLst>
        <pc:docMk/>
      </pc:docMkLst>
      <pc:sldChg chg="delSp modSp mod">
        <pc:chgData name="Kelly Morais" userId="2f0977d5b25b2d2e" providerId="LiveId" clId="{7E376102-086F-4BCA-B5C3-A3CFFB9F83E6}" dt="2025-08-15T14:43:58.497" v="136" actId="478"/>
        <pc:sldMkLst>
          <pc:docMk/>
          <pc:sldMk cId="2211781875" sldId="307"/>
        </pc:sldMkLst>
        <pc:spChg chg="del mod">
          <ac:chgData name="Kelly Morais" userId="2f0977d5b25b2d2e" providerId="LiveId" clId="{7E376102-086F-4BCA-B5C3-A3CFFB9F83E6}" dt="2025-08-15T14:43:58.497" v="136" actId="478"/>
          <ac:spMkLst>
            <pc:docMk/>
            <pc:sldMk cId="2211781875" sldId="307"/>
            <ac:spMk id="7" creationId="{6EB76030-09C1-4F50-7E7E-3359774C5832}"/>
          </ac:spMkLst>
        </pc:spChg>
      </pc:sldChg>
      <pc:sldChg chg="modSp mod">
        <pc:chgData name="Kelly Morais" userId="2f0977d5b25b2d2e" providerId="LiveId" clId="{7E376102-086F-4BCA-B5C3-A3CFFB9F83E6}" dt="2025-08-15T14:13:46.208" v="24" actId="13926"/>
        <pc:sldMkLst>
          <pc:docMk/>
          <pc:sldMk cId="886422383" sldId="308"/>
        </pc:sldMkLst>
        <pc:spChg chg="mod">
          <ac:chgData name="Kelly Morais" userId="2f0977d5b25b2d2e" providerId="LiveId" clId="{7E376102-086F-4BCA-B5C3-A3CFFB9F83E6}" dt="2025-08-15T14:13:46.208" v="24" actId="13926"/>
          <ac:spMkLst>
            <pc:docMk/>
            <pc:sldMk cId="886422383" sldId="308"/>
            <ac:spMk id="581" creationId="{782E21E3-0C97-C967-472E-AF05DBCF658A}"/>
          </ac:spMkLst>
        </pc:spChg>
      </pc:sldChg>
      <pc:sldChg chg="modSp mod">
        <pc:chgData name="Kelly Morais" userId="2f0977d5b25b2d2e" providerId="LiveId" clId="{7E376102-086F-4BCA-B5C3-A3CFFB9F83E6}" dt="2025-08-15T14:44:07.184" v="140" actId="20577"/>
        <pc:sldMkLst>
          <pc:docMk/>
          <pc:sldMk cId="3703227047" sldId="341"/>
        </pc:sldMkLst>
        <pc:spChg chg="mod">
          <ac:chgData name="Kelly Morais" userId="2f0977d5b25b2d2e" providerId="LiveId" clId="{7E376102-086F-4BCA-B5C3-A3CFFB9F83E6}" dt="2025-08-15T14:20:27.418" v="66" actId="13926"/>
          <ac:spMkLst>
            <pc:docMk/>
            <pc:sldMk cId="3703227047" sldId="341"/>
            <ac:spMk id="7" creationId="{4271978B-A2B2-8216-2F8E-912064EAC8B1}"/>
          </ac:spMkLst>
        </pc:spChg>
        <pc:spChg chg="mod">
          <ac:chgData name="Kelly Morais" userId="2f0977d5b25b2d2e" providerId="LiveId" clId="{7E376102-086F-4BCA-B5C3-A3CFFB9F83E6}" dt="2025-08-15T14:44:07.184" v="140" actId="20577"/>
          <ac:spMkLst>
            <pc:docMk/>
            <pc:sldMk cId="3703227047" sldId="341"/>
            <ac:spMk id="581" creationId="{BF90A9A4-C75A-6111-D174-58FA4599F14C}"/>
          </ac:spMkLst>
        </pc:spChg>
      </pc:sldChg>
      <pc:sldChg chg="modSp mod">
        <pc:chgData name="Kelly Morais" userId="2f0977d5b25b2d2e" providerId="LiveId" clId="{7E376102-086F-4BCA-B5C3-A3CFFB9F83E6}" dt="2025-08-15T14:26:16.248" v="97" actId="13926"/>
        <pc:sldMkLst>
          <pc:docMk/>
          <pc:sldMk cId="3931315207" sldId="343"/>
        </pc:sldMkLst>
        <pc:spChg chg="mod">
          <ac:chgData name="Kelly Morais" userId="2f0977d5b25b2d2e" providerId="LiveId" clId="{7E376102-086F-4BCA-B5C3-A3CFFB9F83E6}" dt="2025-08-15T14:24:25.831" v="83" actId="13926"/>
          <ac:spMkLst>
            <pc:docMk/>
            <pc:sldMk cId="3931315207" sldId="343"/>
            <ac:spMk id="2" creationId="{654BCA6D-B190-1810-485C-92DBB01F21DC}"/>
          </ac:spMkLst>
        </pc:spChg>
        <pc:spChg chg="mod">
          <ac:chgData name="Kelly Morais" userId="2f0977d5b25b2d2e" providerId="LiveId" clId="{7E376102-086F-4BCA-B5C3-A3CFFB9F83E6}" dt="2025-08-15T14:26:16.248" v="97" actId="13926"/>
          <ac:spMkLst>
            <pc:docMk/>
            <pc:sldMk cId="3931315207" sldId="343"/>
            <ac:spMk id="3" creationId="{65E97DE3-1624-0B52-D433-7C5AB432DC42}"/>
          </ac:spMkLst>
        </pc:spChg>
        <pc:spChg chg="mod">
          <ac:chgData name="Kelly Morais" userId="2f0977d5b25b2d2e" providerId="LiveId" clId="{7E376102-086F-4BCA-B5C3-A3CFFB9F83E6}" dt="2025-08-15T14:22:55.496" v="69" actId="13926"/>
          <ac:spMkLst>
            <pc:docMk/>
            <pc:sldMk cId="3931315207" sldId="343"/>
            <ac:spMk id="588" creationId="{EE586EE2-9166-DA7C-6B41-D512F63E62A9}"/>
          </ac:spMkLst>
        </pc:spChg>
      </pc:sldChg>
      <pc:sldChg chg="modSp mod">
        <pc:chgData name="Kelly Morais" userId="2f0977d5b25b2d2e" providerId="LiveId" clId="{7E376102-086F-4BCA-B5C3-A3CFFB9F83E6}" dt="2025-08-15T14:32:22.428" v="133" actId="13926"/>
        <pc:sldMkLst>
          <pc:docMk/>
          <pc:sldMk cId="2419908774" sldId="344"/>
        </pc:sldMkLst>
        <pc:spChg chg="mod">
          <ac:chgData name="Kelly Morais" userId="2f0977d5b25b2d2e" providerId="LiveId" clId="{7E376102-086F-4BCA-B5C3-A3CFFB9F83E6}" dt="2025-08-15T14:32:22.428" v="133" actId="13926"/>
          <ac:spMkLst>
            <pc:docMk/>
            <pc:sldMk cId="2419908774" sldId="344"/>
            <ac:spMk id="2" creationId="{3ADA70CD-1115-43CB-6D65-0AFE72F24EA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ttyimages.com.br/detail/ilustra%C3%A7%C3%A3o/cute-small-green-chameleon-with-open-mouth-and-ilustra%C3%A7%C3%A3o-royalty-free/1207487997?adppopup=true" TargetMode="External"/><Relationship Id="rId3" Type="http://schemas.openxmlformats.org/officeDocument/2006/relationships/hyperlink" Target="https://www.gettyimages.com.br/detail/ilustra%C3%A7%C3%A3o/fiesta-font-abc-english-letters-mexican-ilustra%C3%A7%C3%A3o-royalty-free/1466918686?phrase=LETRAS&amp;adppopup=true" TargetMode="External"/><Relationship Id="rId7" Type="http://schemas.openxmlformats.org/officeDocument/2006/relationships/hyperlink" Target="https://www.gettyimages.com.br/detail/ilustra%C3%A7%C3%A3o/cute-elephant-cartoon-ilustra%C3%A7%C3%A3o-royalty-free/936442718?adppopup=true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foto/scarlet-macaw-parrot-bird-isolated-on-white-imagem-royalty-free/1255135584?adppopup=true" TargetMode="External"/><Relationship Id="rId5" Type="http://schemas.openxmlformats.org/officeDocument/2006/relationships/hyperlink" Target="https://www.gettyimages.com.br/detail/ilustra%C3%A7%C3%A3o/alphabet-letter-display-font-style-line-and-ilustra%C3%A7%C3%A3o-royalty-free/1613788579?phrase=LETRAS&amp;adppopup=true" TargetMode="External"/><Relationship Id="rId10" Type="http://schemas.openxmlformats.org/officeDocument/2006/relationships/hyperlink" Target="https://www.gettyimages.com.br/detail/ilustra%C3%A7%C3%A3o/bear-watercolor-painting-design-set-of-cute-ilustra%C3%A7%C3%A3o-royalty-free/1484972188?phrase=URSO&amp;adppopup=true" TargetMode="External"/><Relationship Id="rId4" Type="http://schemas.openxmlformats.org/officeDocument/2006/relationships/hyperlink" Target="https://www.gettyimages.com.br/detail/ilustra%C3%A7%C3%A3o/home-and-building-line-icons-editable-stroke-ilustra%C3%A7%C3%A3o-royalty-free/1319049314?phrase=DE+OS+VIZINHOS&amp;adppopup=true" TargetMode="External"/><Relationship Id="rId9" Type="http://schemas.openxmlformats.org/officeDocument/2006/relationships/hyperlink" Target="https://www.gettyimages.com.br/detail/ilustra%C3%A7%C3%A3o/cartoon-illustration-of-a-sheep-ilustra%C3%A7%C3%A3o-royalty-free/1442279787?adppopup=true" TargetMode="Externa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173" name="Google Shape;17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183" name="Google Shape;18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191" name="Google Shape;19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05" name="Google Shape;20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68" name="Google Shape;26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32" name="Google Shape;33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51" name="Google Shape;35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71" name="Google Shape;37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88" name="Google Shape;38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06" name="Google Shape;406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9bff5210c6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g29bff5210c6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13" name="Google Shape;413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21" name="Google Shape;421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28" name="Google Shape;428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36" name="Google Shape;436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36" name="Google Shape;436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548028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451" name="Google Shape;451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451" name="Google Shape;451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490897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451" name="Google Shape;451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76990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451" name="Google Shape;451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973192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5" name="Google Shape;515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3" name="Google Shape;8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20" name="Google Shape;52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t-BR" b="1" dirty="0">
                <a:latin typeface="Arial"/>
                <a:ea typeface="Arial"/>
                <a:cs typeface="Arial"/>
                <a:sym typeface="Arial"/>
              </a:rPr>
              <a:t>Slide </a:t>
            </a:r>
            <a:r>
              <a:rPr lang="pt-BR" b="1" dirty="0"/>
              <a:t>4 – </a:t>
            </a:r>
            <a:r>
              <a:rPr lang="pt-BR" dirty="0"/>
              <a:t>Getty Images. Disponível em: </a:t>
            </a:r>
            <a:r>
              <a:rPr lang="pt-BR" u="sng" dirty="0">
                <a:solidFill>
                  <a:schemeClr val="hlink"/>
                </a:solidFill>
              </a:rPr>
              <a:t>https://www.gettyimages.com.br/</a:t>
            </a:r>
            <a:r>
              <a:rPr lang="pt-BR" u="sng" dirty="0" err="1">
                <a:solidFill>
                  <a:schemeClr val="hlink"/>
                </a:solidFill>
              </a:rPr>
              <a:t>detail</a:t>
            </a:r>
            <a:r>
              <a:rPr lang="pt-BR" u="sng" dirty="0">
                <a:solidFill>
                  <a:schemeClr val="hlink"/>
                </a:solidFill>
              </a:rPr>
              <a:t>/ilustra%C3%A7%C3%A3o/frogs-in-the-pond-ilustra%C3%A7%C3%A3o-royalty-free/477820193?adppopup=</a:t>
            </a:r>
            <a:r>
              <a:rPr lang="pt-BR" u="sng" dirty="0" err="1">
                <a:solidFill>
                  <a:schemeClr val="hlink"/>
                </a:solidFill>
              </a:rPr>
              <a:t>true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pt-BR" b="1" dirty="0">
                <a:latin typeface="Arial"/>
                <a:ea typeface="Arial"/>
                <a:cs typeface="Arial"/>
                <a:sym typeface="Arial"/>
              </a:rPr>
              <a:t>Slides </a:t>
            </a:r>
            <a:r>
              <a:rPr lang="pt-BR" b="1" dirty="0"/>
              <a:t>11 e 12 – </a:t>
            </a:r>
            <a:r>
              <a:rPr lang="pt-BR" dirty="0"/>
              <a:t>Getty Images. Disponível em:</a:t>
            </a:r>
            <a:r>
              <a:rPr lang="pt-BR" b="1" dirty="0"/>
              <a:t> </a:t>
            </a:r>
            <a:r>
              <a:rPr lang="pt-BR" u="sng" dirty="0">
                <a:solidFill>
                  <a:schemeClr val="hlink"/>
                </a:solidFill>
                <a:hlinkClick r:id="rId3"/>
              </a:rPr>
              <a:t>https://www.gettyimages.com.br/</a:t>
            </a:r>
            <a:r>
              <a:rPr lang="pt-BR" u="sng" dirty="0" err="1">
                <a:solidFill>
                  <a:schemeClr val="hlink"/>
                </a:solidFill>
                <a:hlinkClick r:id="rId3"/>
              </a:rPr>
              <a:t>detail</a:t>
            </a:r>
            <a:r>
              <a:rPr lang="pt-BR" u="sng" dirty="0">
                <a:solidFill>
                  <a:schemeClr val="hlink"/>
                </a:solidFill>
                <a:hlinkClick r:id="rId3"/>
              </a:rPr>
              <a:t>/ilustra%C3%A7%C3%A3o/fiesta-font-abc-english-letters-mexican-ilustra%C3%A7%C3%A3o-royalty-free/1466918686?phrase=</a:t>
            </a:r>
            <a:r>
              <a:rPr lang="pt-BR" u="sng" dirty="0" err="1">
                <a:solidFill>
                  <a:schemeClr val="hlink"/>
                </a:solidFill>
                <a:hlinkClick r:id="rId3"/>
              </a:rPr>
              <a:t>LETRAS&amp;adppopup</a:t>
            </a:r>
            <a:r>
              <a:rPr lang="pt-BR" u="sng" dirty="0">
                <a:solidFill>
                  <a:schemeClr val="hlink"/>
                </a:solidFill>
                <a:hlinkClick r:id="rId3"/>
              </a:rPr>
              <a:t>=</a:t>
            </a:r>
            <a:r>
              <a:rPr lang="pt-BR" u="sng" dirty="0" err="1">
                <a:solidFill>
                  <a:schemeClr val="hlink"/>
                </a:solidFill>
                <a:hlinkClick r:id="rId3"/>
              </a:rPr>
              <a:t>true</a:t>
            </a:r>
            <a:r>
              <a:rPr lang="pt-BR" dirty="0">
                <a:solidFill>
                  <a:schemeClr val="tx1"/>
                </a:solidFill>
              </a:rPr>
              <a:t>.</a:t>
            </a:r>
            <a:endParaRPr lang="pt-BR" b="1" dirty="0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pt-BR" b="1" dirty="0">
                <a:latin typeface="Arial"/>
                <a:ea typeface="Arial"/>
                <a:cs typeface="Arial"/>
                <a:sym typeface="Arial"/>
              </a:rPr>
              <a:t>Slides </a:t>
            </a:r>
            <a:r>
              <a:rPr lang="pt-BR" b="1" dirty="0"/>
              <a:t>13 e 14 – </a:t>
            </a:r>
            <a:r>
              <a:rPr lang="pt-BR" dirty="0"/>
              <a:t>Getty Images. Disponível em: </a:t>
            </a:r>
            <a:r>
              <a:rPr lang="pt-BR" u="sng" dirty="0">
                <a:solidFill>
                  <a:schemeClr val="hlink"/>
                </a:solidFill>
                <a:hlinkClick r:id="rId4"/>
              </a:rPr>
              <a:t>https://www.gettyimages.com.br/</a:t>
            </a:r>
            <a:r>
              <a:rPr lang="pt-BR" u="sng" dirty="0" err="1">
                <a:solidFill>
                  <a:schemeClr val="hlink"/>
                </a:solidFill>
                <a:hlinkClick r:id="rId4"/>
              </a:rPr>
              <a:t>detail</a:t>
            </a:r>
            <a:r>
              <a:rPr lang="pt-BR" u="sng" dirty="0">
                <a:solidFill>
                  <a:schemeClr val="hlink"/>
                </a:solidFill>
                <a:hlinkClick r:id="rId4"/>
              </a:rPr>
              <a:t>/ilustra%C3%A7%C3%A3o/home-and-building-line-icons-editable-stroke-ilustra%C3%A7%C3%A3o-royalty-free/1319049314?phrase=</a:t>
            </a:r>
            <a:r>
              <a:rPr lang="pt-BR" u="sng" dirty="0" err="1">
                <a:solidFill>
                  <a:schemeClr val="hlink"/>
                </a:solidFill>
                <a:hlinkClick r:id="rId4"/>
              </a:rPr>
              <a:t>DE+OS+VIZINHOS&amp;adppopup</a:t>
            </a:r>
            <a:r>
              <a:rPr lang="pt-BR" u="sng" dirty="0">
                <a:solidFill>
                  <a:schemeClr val="hlink"/>
                </a:solidFill>
                <a:hlinkClick r:id="rId4"/>
              </a:rPr>
              <a:t>=</a:t>
            </a:r>
            <a:r>
              <a:rPr lang="pt-BR" u="sng" dirty="0" err="1">
                <a:solidFill>
                  <a:schemeClr val="hlink"/>
                </a:solidFill>
                <a:hlinkClick r:id="rId4"/>
              </a:rPr>
              <a:t>true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pt-BR" b="1" dirty="0">
                <a:latin typeface="Arial"/>
                <a:ea typeface="Arial"/>
                <a:cs typeface="Arial"/>
                <a:sym typeface="Arial"/>
              </a:rPr>
              <a:t>Slides </a:t>
            </a:r>
            <a:r>
              <a:rPr lang="pt-BR" b="1" dirty="0"/>
              <a:t>15 e 16 – </a:t>
            </a:r>
            <a:r>
              <a:rPr lang="pt-BR" dirty="0"/>
              <a:t>Getty Images. Disponível em:</a:t>
            </a:r>
            <a:r>
              <a:rPr lang="pt-BR" b="1" dirty="0"/>
              <a:t> </a:t>
            </a:r>
            <a:r>
              <a:rPr lang="pt-BR" u="sng" dirty="0">
                <a:solidFill>
                  <a:schemeClr val="hlink"/>
                </a:solidFill>
                <a:hlinkClick r:id="rId5"/>
              </a:rPr>
              <a:t>https://www.gettyimages.com.br/</a:t>
            </a:r>
            <a:r>
              <a:rPr lang="pt-BR" u="sng" dirty="0" err="1">
                <a:solidFill>
                  <a:schemeClr val="hlink"/>
                </a:solidFill>
                <a:hlinkClick r:id="rId5"/>
              </a:rPr>
              <a:t>detail</a:t>
            </a:r>
            <a:r>
              <a:rPr lang="pt-BR" u="sng" dirty="0">
                <a:solidFill>
                  <a:schemeClr val="hlink"/>
                </a:solidFill>
                <a:hlinkClick r:id="rId5"/>
              </a:rPr>
              <a:t>/ilustra%C3%A7%C3%A3o/alphabet-letter-display-font-style-line-and-ilustra%C3%A7%C3%A3o-royalty-free/1613788579?phrase=</a:t>
            </a:r>
            <a:r>
              <a:rPr lang="pt-BR" u="sng" dirty="0" err="1">
                <a:solidFill>
                  <a:schemeClr val="hlink"/>
                </a:solidFill>
                <a:hlinkClick r:id="rId5"/>
              </a:rPr>
              <a:t>LETRAS&amp;adppopup</a:t>
            </a:r>
            <a:r>
              <a:rPr lang="pt-BR" u="sng" dirty="0">
                <a:solidFill>
                  <a:schemeClr val="hlink"/>
                </a:solidFill>
                <a:hlinkClick r:id="rId5"/>
              </a:rPr>
              <a:t>=</a:t>
            </a:r>
            <a:r>
              <a:rPr lang="pt-BR" u="sng" dirty="0" err="1">
                <a:solidFill>
                  <a:schemeClr val="hlink"/>
                </a:solidFill>
                <a:hlinkClick r:id="rId5"/>
              </a:rPr>
              <a:t>true</a:t>
            </a:r>
            <a:r>
              <a:rPr lang="pt-BR" dirty="0">
                <a:solidFill>
                  <a:schemeClr val="tx1"/>
                </a:solidFill>
              </a:rPr>
              <a:t>.</a:t>
            </a:r>
            <a:endParaRPr lang="pt-BR" b="1" dirty="0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pt-BR" b="1" dirty="0">
                <a:latin typeface="Arial"/>
                <a:ea typeface="Arial"/>
                <a:cs typeface="Arial"/>
                <a:sym typeface="Arial"/>
              </a:rPr>
              <a:t>Slides </a:t>
            </a:r>
            <a:r>
              <a:rPr lang="pt-BR" b="1" dirty="0"/>
              <a:t>17 e 18 – </a:t>
            </a:r>
            <a:r>
              <a:rPr lang="pt-BR" dirty="0"/>
              <a:t>Getty Images. Disponível em: </a:t>
            </a:r>
            <a:r>
              <a:rPr lang="pt-BR" u="sng" dirty="0">
                <a:solidFill>
                  <a:schemeClr val="hlink"/>
                </a:solidFill>
                <a:hlinkClick r:id="rId6"/>
              </a:rPr>
              <a:t>https://www.gettyimages.com.br/</a:t>
            </a:r>
            <a:r>
              <a:rPr lang="pt-BR" u="sng" dirty="0" err="1">
                <a:solidFill>
                  <a:schemeClr val="hlink"/>
                </a:solidFill>
                <a:hlinkClick r:id="rId6"/>
              </a:rPr>
              <a:t>detail</a:t>
            </a:r>
            <a:r>
              <a:rPr lang="pt-BR" u="sng" dirty="0">
                <a:solidFill>
                  <a:schemeClr val="hlink"/>
                </a:solidFill>
                <a:hlinkClick r:id="rId6"/>
              </a:rPr>
              <a:t>/foto/</a:t>
            </a:r>
            <a:r>
              <a:rPr lang="pt-BR" u="sng" dirty="0" err="1">
                <a:solidFill>
                  <a:schemeClr val="hlink"/>
                </a:solidFill>
                <a:hlinkClick r:id="rId6"/>
              </a:rPr>
              <a:t>scarlet</a:t>
            </a:r>
            <a:r>
              <a:rPr lang="pt-BR" u="sng" dirty="0">
                <a:solidFill>
                  <a:schemeClr val="hlink"/>
                </a:solidFill>
                <a:hlinkClick r:id="rId6"/>
              </a:rPr>
              <a:t>-</a:t>
            </a:r>
            <a:r>
              <a:rPr lang="pt-BR" u="sng" dirty="0" err="1">
                <a:solidFill>
                  <a:schemeClr val="hlink"/>
                </a:solidFill>
                <a:hlinkClick r:id="rId6"/>
              </a:rPr>
              <a:t>macaw</a:t>
            </a:r>
            <a:r>
              <a:rPr lang="pt-BR" u="sng" dirty="0">
                <a:solidFill>
                  <a:schemeClr val="hlink"/>
                </a:solidFill>
                <a:hlinkClick r:id="rId6"/>
              </a:rPr>
              <a:t>-</a:t>
            </a:r>
            <a:r>
              <a:rPr lang="pt-BR" u="sng" dirty="0" err="1">
                <a:solidFill>
                  <a:schemeClr val="hlink"/>
                </a:solidFill>
                <a:hlinkClick r:id="rId6"/>
              </a:rPr>
              <a:t>parrot</a:t>
            </a:r>
            <a:r>
              <a:rPr lang="pt-BR" u="sng" dirty="0">
                <a:solidFill>
                  <a:schemeClr val="hlink"/>
                </a:solidFill>
                <a:hlinkClick r:id="rId6"/>
              </a:rPr>
              <a:t>-</a:t>
            </a:r>
            <a:r>
              <a:rPr lang="pt-BR" u="sng" dirty="0" err="1">
                <a:solidFill>
                  <a:schemeClr val="hlink"/>
                </a:solidFill>
                <a:hlinkClick r:id="rId6"/>
              </a:rPr>
              <a:t>bird</a:t>
            </a:r>
            <a:r>
              <a:rPr lang="pt-BR" u="sng" dirty="0">
                <a:solidFill>
                  <a:schemeClr val="hlink"/>
                </a:solidFill>
                <a:hlinkClick r:id="rId6"/>
              </a:rPr>
              <a:t>-</a:t>
            </a:r>
            <a:r>
              <a:rPr lang="pt-BR" u="sng" dirty="0" err="1">
                <a:solidFill>
                  <a:schemeClr val="hlink"/>
                </a:solidFill>
                <a:hlinkClick r:id="rId6"/>
              </a:rPr>
              <a:t>isolated</a:t>
            </a:r>
            <a:r>
              <a:rPr lang="pt-BR" u="sng" dirty="0">
                <a:solidFill>
                  <a:schemeClr val="hlink"/>
                </a:solidFill>
                <a:hlinkClick r:id="rId6"/>
              </a:rPr>
              <a:t>-</a:t>
            </a:r>
            <a:r>
              <a:rPr lang="pt-BR" u="sng" dirty="0" err="1">
                <a:solidFill>
                  <a:schemeClr val="hlink"/>
                </a:solidFill>
                <a:hlinkClick r:id="rId6"/>
              </a:rPr>
              <a:t>on</a:t>
            </a:r>
            <a:r>
              <a:rPr lang="pt-BR" u="sng" dirty="0">
                <a:solidFill>
                  <a:schemeClr val="hlink"/>
                </a:solidFill>
                <a:hlinkClick r:id="rId6"/>
              </a:rPr>
              <a:t>-</a:t>
            </a:r>
            <a:r>
              <a:rPr lang="pt-BR" u="sng" dirty="0" err="1">
                <a:solidFill>
                  <a:schemeClr val="hlink"/>
                </a:solidFill>
                <a:hlinkClick r:id="rId6"/>
              </a:rPr>
              <a:t>white</a:t>
            </a:r>
            <a:r>
              <a:rPr lang="pt-BR" u="sng" dirty="0">
                <a:solidFill>
                  <a:schemeClr val="hlink"/>
                </a:solidFill>
                <a:hlinkClick r:id="rId6"/>
              </a:rPr>
              <a:t>-imagem-royalty-</a:t>
            </a:r>
            <a:r>
              <a:rPr lang="pt-BR" u="sng" dirty="0" err="1">
                <a:solidFill>
                  <a:schemeClr val="hlink"/>
                </a:solidFill>
                <a:hlinkClick r:id="rId6"/>
              </a:rPr>
              <a:t>free</a:t>
            </a:r>
            <a:r>
              <a:rPr lang="pt-BR" u="sng" dirty="0">
                <a:solidFill>
                  <a:schemeClr val="hlink"/>
                </a:solidFill>
                <a:hlinkClick r:id="rId6"/>
              </a:rPr>
              <a:t>/1255135584?adppopup=</a:t>
            </a:r>
            <a:r>
              <a:rPr lang="pt-BR" u="sng" dirty="0" err="1">
                <a:solidFill>
                  <a:schemeClr val="hlink"/>
                </a:solidFill>
                <a:hlinkClick r:id="rId6"/>
              </a:rPr>
              <a:t>true</a:t>
            </a:r>
            <a:r>
              <a:rPr lang="pt-BR" dirty="0">
                <a:solidFill>
                  <a:schemeClr val="tx1"/>
                </a:solidFill>
              </a:rPr>
              <a:t>;</a:t>
            </a:r>
          </a:p>
          <a:p>
            <a:pPr marL="0" indent="0">
              <a:spcAft>
                <a:spcPts val="120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7"/>
              </a:rPr>
              <a:t>https://www.gettyimages.com.br/</a:t>
            </a:r>
            <a:r>
              <a:rPr lang="pt-BR" u="sng" dirty="0" err="1">
                <a:solidFill>
                  <a:schemeClr val="hlink"/>
                </a:solidFill>
                <a:hlinkClick r:id="rId7"/>
              </a:rPr>
              <a:t>detail</a:t>
            </a:r>
            <a:r>
              <a:rPr lang="pt-BR" u="sng" dirty="0">
                <a:solidFill>
                  <a:schemeClr val="hlink"/>
                </a:solidFill>
                <a:hlinkClick r:id="rId7"/>
              </a:rPr>
              <a:t>/ilustra%C3%A7%C3%A3o/cute-elephant-cartoon-ilustra%C3%A7%C3%A3o-royalty-free/936442718?adppopup=</a:t>
            </a:r>
            <a:r>
              <a:rPr lang="pt-BR" u="sng" dirty="0" err="1">
                <a:solidFill>
                  <a:schemeClr val="hlink"/>
                </a:solidFill>
                <a:hlinkClick r:id="rId7"/>
              </a:rPr>
              <a:t>true</a:t>
            </a:r>
            <a:r>
              <a:rPr lang="pt-BR" dirty="0">
                <a:solidFill>
                  <a:schemeClr val="tx1"/>
                </a:solidFill>
              </a:rPr>
              <a:t>;</a:t>
            </a:r>
          </a:p>
          <a:p>
            <a:pPr marL="0" indent="0">
              <a:spcAft>
                <a:spcPts val="120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8"/>
              </a:rPr>
              <a:t>https://www.gettyimages.com.br/</a:t>
            </a:r>
            <a:r>
              <a:rPr lang="pt-BR" u="sng" dirty="0" err="1">
                <a:solidFill>
                  <a:schemeClr val="hlink"/>
                </a:solidFill>
                <a:hlinkClick r:id="rId8"/>
              </a:rPr>
              <a:t>detail</a:t>
            </a:r>
            <a:r>
              <a:rPr lang="pt-BR" u="sng" dirty="0">
                <a:solidFill>
                  <a:schemeClr val="hlink"/>
                </a:solidFill>
                <a:hlinkClick r:id="rId8"/>
              </a:rPr>
              <a:t>/ilustra%C3%A7%C3%A3o/cute-small-green-chameleon-with-open-mouth-and-ilustra%C3%A7%C3%A3o-royalty-free/1207487997?adppopup=</a:t>
            </a:r>
            <a:r>
              <a:rPr lang="pt-BR" u="sng" dirty="0" err="1">
                <a:solidFill>
                  <a:schemeClr val="hlink"/>
                </a:solidFill>
                <a:hlinkClick r:id="rId8"/>
              </a:rPr>
              <a:t>true</a:t>
            </a:r>
            <a:r>
              <a:rPr lang="pt-BR" dirty="0">
                <a:solidFill>
                  <a:schemeClr val="tx1"/>
                </a:solidFill>
              </a:rPr>
              <a:t>;</a:t>
            </a:r>
          </a:p>
          <a:p>
            <a:pPr marL="0" indent="0">
              <a:spcAft>
                <a:spcPts val="120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9"/>
              </a:rPr>
              <a:t>https://www.gettyimages.com.br/</a:t>
            </a:r>
            <a:r>
              <a:rPr lang="pt-BR" u="sng" dirty="0" err="1">
                <a:solidFill>
                  <a:schemeClr val="hlink"/>
                </a:solidFill>
                <a:hlinkClick r:id="rId9"/>
              </a:rPr>
              <a:t>detail</a:t>
            </a:r>
            <a:r>
              <a:rPr lang="pt-BR" u="sng" dirty="0">
                <a:solidFill>
                  <a:schemeClr val="hlink"/>
                </a:solidFill>
                <a:hlinkClick r:id="rId9"/>
              </a:rPr>
              <a:t>/ilustra%C3%A7%C3%A3o/cartoon-illustration-of-a-sheep-ilustra%C3%A7%C3%A3o-royalty-free/1442279787?adppopup=</a:t>
            </a:r>
            <a:r>
              <a:rPr lang="pt-BR" u="sng" dirty="0" err="1">
                <a:solidFill>
                  <a:schemeClr val="hlink"/>
                </a:solidFill>
                <a:hlinkClick r:id="rId9"/>
              </a:rPr>
              <a:t>true</a:t>
            </a:r>
            <a:r>
              <a:rPr lang="pt-BR" dirty="0">
                <a:solidFill>
                  <a:schemeClr val="tx1"/>
                </a:solidFill>
              </a:rPr>
              <a:t>;</a:t>
            </a:r>
          </a:p>
          <a:p>
            <a:pPr marL="0" indent="0">
              <a:spcAft>
                <a:spcPts val="120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10"/>
              </a:rPr>
              <a:t>https://www.gettyimages.com.br/</a:t>
            </a:r>
            <a:r>
              <a:rPr lang="pt-BR" u="sng" dirty="0" err="1">
                <a:solidFill>
                  <a:schemeClr val="hlink"/>
                </a:solidFill>
                <a:hlinkClick r:id="rId10"/>
              </a:rPr>
              <a:t>detail</a:t>
            </a:r>
            <a:r>
              <a:rPr lang="pt-BR" u="sng" dirty="0">
                <a:solidFill>
                  <a:schemeClr val="hlink"/>
                </a:solidFill>
                <a:hlinkClick r:id="rId10"/>
              </a:rPr>
              <a:t>/ilustra%C3%A7%C3%A3o/bear-watercolor-painting-design-set-of-cute-ilustra%C3%A7%C3%A3o-royalty-free/1484972188?phrase=</a:t>
            </a:r>
            <a:r>
              <a:rPr lang="pt-BR" u="sng" dirty="0" err="1">
                <a:solidFill>
                  <a:schemeClr val="hlink"/>
                </a:solidFill>
                <a:hlinkClick r:id="rId10"/>
              </a:rPr>
              <a:t>URSO&amp;adppopup</a:t>
            </a:r>
            <a:r>
              <a:rPr lang="pt-BR" u="sng" dirty="0">
                <a:solidFill>
                  <a:schemeClr val="hlink"/>
                </a:solidFill>
                <a:hlinkClick r:id="rId10"/>
              </a:rPr>
              <a:t>=</a:t>
            </a:r>
            <a:r>
              <a:rPr lang="pt-BR" u="sng" dirty="0" err="1">
                <a:solidFill>
                  <a:schemeClr val="hlink"/>
                </a:solidFill>
                <a:hlinkClick r:id="rId10"/>
              </a:rPr>
              <a:t>true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25" name="Google Shape;52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" name="Google Shape;19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>
          <a:extLst>
            <a:ext uri="{FF2B5EF4-FFF2-40B4-BE49-F238E27FC236}">
              <a16:creationId xmlns:a16="http://schemas.microsoft.com/office/drawing/2014/main" id="{21EB2AF8-C1E6-5C49-5B8B-5EBF3F858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372b93892f3_0_503:notes">
            <a:extLst>
              <a:ext uri="{FF2B5EF4-FFF2-40B4-BE49-F238E27FC236}">
                <a16:creationId xmlns:a16="http://schemas.microsoft.com/office/drawing/2014/main" id="{EC991DD1-7D95-D90B-3708-0A5318206D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79" name="Google Shape;579;g372b93892f3_0_503:notes">
            <a:extLst>
              <a:ext uri="{FF2B5EF4-FFF2-40B4-BE49-F238E27FC236}">
                <a16:creationId xmlns:a16="http://schemas.microsoft.com/office/drawing/2014/main" id="{1ED8CBE7-4AA8-FCF1-73A8-2F43EAD8B0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582279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>
          <a:extLst>
            <a:ext uri="{FF2B5EF4-FFF2-40B4-BE49-F238E27FC236}">
              <a16:creationId xmlns:a16="http://schemas.microsoft.com/office/drawing/2014/main" id="{02029341-BA76-85FD-2FFA-63C57156D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372b93892f3_0_503:notes">
            <a:extLst>
              <a:ext uri="{FF2B5EF4-FFF2-40B4-BE49-F238E27FC236}">
                <a16:creationId xmlns:a16="http://schemas.microsoft.com/office/drawing/2014/main" id="{A829C81B-C0A1-FE19-6C7B-75E6FD3106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79" name="Google Shape;579;g372b93892f3_0_503:notes">
            <a:extLst>
              <a:ext uri="{FF2B5EF4-FFF2-40B4-BE49-F238E27FC236}">
                <a16:creationId xmlns:a16="http://schemas.microsoft.com/office/drawing/2014/main" id="{E12D6D8C-36FF-0A97-6E53-59021EF36F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7523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>
          <a:extLst>
            <a:ext uri="{FF2B5EF4-FFF2-40B4-BE49-F238E27FC236}">
              <a16:creationId xmlns:a16="http://schemas.microsoft.com/office/drawing/2014/main" id="{8570838B-4DA5-20C7-CD5B-A54076C72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372b93892f3_0_503:notes">
            <a:extLst>
              <a:ext uri="{FF2B5EF4-FFF2-40B4-BE49-F238E27FC236}">
                <a16:creationId xmlns:a16="http://schemas.microsoft.com/office/drawing/2014/main" id="{3A5AB7BF-0151-110F-8C93-B76C1414D8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79" name="Google Shape;579;g372b93892f3_0_503:notes">
            <a:extLst>
              <a:ext uri="{FF2B5EF4-FFF2-40B4-BE49-F238E27FC236}">
                <a16:creationId xmlns:a16="http://schemas.microsoft.com/office/drawing/2014/main" id="{717AA2A6-6F47-D575-D8E2-3EA8A080D5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8861236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>
          <a:extLst>
            <a:ext uri="{FF2B5EF4-FFF2-40B4-BE49-F238E27FC236}">
              <a16:creationId xmlns:a16="http://schemas.microsoft.com/office/drawing/2014/main" id="{91CE0BB4-7CF6-C9EF-B1CA-9E04D7EC4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372b93892f3_0_503:notes">
            <a:extLst>
              <a:ext uri="{FF2B5EF4-FFF2-40B4-BE49-F238E27FC236}">
                <a16:creationId xmlns:a16="http://schemas.microsoft.com/office/drawing/2014/main" id="{84AE7993-70C9-CDD4-1A08-3F026CEFCC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79" name="Google Shape;579;g372b93892f3_0_503:notes">
            <a:extLst>
              <a:ext uri="{FF2B5EF4-FFF2-40B4-BE49-F238E27FC236}">
                <a16:creationId xmlns:a16="http://schemas.microsoft.com/office/drawing/2014/main" id="{17DDBF3E-D06F-D59F-BA15-4C3007A086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3523155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>
          <a:extLst>
            <a:ext uri="{FF2B5EF4-FFF2-40B4-BE49-F238E27FC236}">
              <a16:creationId xmlns:a16="http://schemas.microsoft.com/office/drawing/2014/main" id="{3F183F31-17C5-B6E8-63DE-7E1AF7832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372b93892f3_0_503:notes">
            <a:extLst>
              <a:ext uri="{FF2B5EF4-FFF2-40B4-BE49-F238E27FC236}">
                <a16:creationId xmlns:a16="http://schemas.microsoft.com/office/drawing/2014/main" id="{01E91036-423F-2589-588F-94AA03D267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79" name="Google Shape;579;g372b93892f3_0_503:notes">
            <a:extLst>
              <a:ext uri="{FF2B5EF4-FFF2-40B4-BE49-F238E27FC236}">
                <a16:creationId xmlns:a16="http://schemas.microsoft.com/office/drawing/2014/main" id="{C79F8AE9-8897-E986-E9F2-F54B4061F6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812763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0" name="Google Shape;5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 dirty="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113" name="Google Shape;11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126" name="Google Shape;12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141" name="Google Shape;14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152" name="Google Shape;15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164" name="Google Shape;16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P">
  <p:cSld name="1. Capa - LP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11" name="Google Shape;1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8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8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714997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8" name="Google Shape;78;p1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1" name="Google Shape;81;p1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2" name="Google Shape;82;p17"/>
          <p:cNvSpPr/>
          <p:nvPr/>
        </p:nvSpPr>
        <p:spPr>
          <a:xfrm rot="-120000">
            <a:off x="174794" y="163764"/>
            <a:ext cx="475948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00"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ED9042CD-449C-A57B-6C0E-FE58B0E2BC39}"/>
              </a:ext>
            </a:extLst>
          </p:cNvPr>
          <p:cNvSpPr txBox="1"/>
          <p:nvPr userDrawn="1"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493944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5" name="Google Shape;85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30117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7" name="Google Shape;87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8" name="Google Shape;88;p19"/>
          <p:cNvSpPr/>
          <p:nvPr/>
        </p:nvSpPr>
        <p:spPr>
          <a:xfrm rot="-120000">
            <a:off x="181445" y="171347"/>
            <a:ext cx="256429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00"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42E809DF-91DC-A64C-E0B7-5B2C7DA46896}"/>
              </a:ext>
            </a:extLst>
          </p:cNvPr>
          <p:cNvSpPr txBox="1"/>
          <p:nvPr userDrawn="1"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717501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90;p11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91" name="Google Shape;91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" name="Google Shape;92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3" name="Google Shape;93;p1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2EDF3851-5500-8C8D-025C-631675EE09A9}"/>
              </a:ext>
            </a:extLst>
          </p:cNvPr>
          <p:cNvSpPr txBox="1"/>
          <p:nvPr userDrawn="1"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560381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35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3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99" name="Google Shape;99;p35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5"/>
          <p:cNvSpPr/>
          <p:nvPr/>
        </p:nvSpPr>
        <p:spPr>
          <a:xfrm rot="-48255" flipH="1">
            <a:off x="799839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7856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02164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bff5210c6_0_14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38" name="Google Shape;38;g29bff5210c6_0_14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448" lvl="0" indent="-30472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95" lvl="1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343" lvl="2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90" lvl="3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238" lvl="4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686" lvl="5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133" lvl="6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581" lvl="7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5028" lvl="8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9bff5210c6_0_143"/>
          <p:cNvSpPr txBox="1">
            <a:spLocks noGrp="1"/>
          </p:cNvSpPr>
          <p:nvPr>
            <p:ph type="title"/>
          </p:nvPr>
        </p:nvSpPr>
        <p:spPr>
          <a:xfrm>
            <a:off x="608441" y="898167"/>
            <a:ext cx="11165092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9bff5210c6_0_143"/>
          <p:cNvSpPr txBox="1">
            <a:spLocks noGrp="1"/>
          </p:cNvSpPr>
          <p:nvPr>
            <p:ph type="subTitle" idx="2"/>
          </p:nvPr>
        </p:nvSpPr>
        <p:spPr>
          <a:xfrm rot="-60000">
            <a:off x="175529" y="209627"/>
            <a:ext cx="5781097" cy="4900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399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7437A95E-A465-9FBE-80AE-2699184BCC52}"/>
              </a:ext>
            </a:extLst>
          </p:cNvPr>
          <p:cNvSpPr txBox="1"/>
          <p:nvPr userDrawn="1"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215644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 userDrawn="1">
  <p:cSld name="1_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64A1ED6-3E25-D15C-CD37-DD1818B59030}"/>
              </a:ext>
            </a:extLst>
          </p:cNvPr>
          <p:cNvSpPr/>
          <p:nvPr userDrawn="1"/>
        </p:nvSpPr>
        <p:spPr>
          <a:xfrm rot="21480000">
            <a:off x="181717" y="187004"/>
            <a:ext cx="166729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" name="CaixaDeTexto 7">
            <a:extLst>
              <a:ext uri="{FF2B5EF4-FFF2-40B4-BE49-F238E27FC236}">
                <a16:creationId xmlns:a16="http://schemas.microsoft.com/office/drawing/2014/main" id="{B43D708B-5853-1A55-8315-8E5E753121F8}"/>
              </a:ext>
            </a:extLst>
          </p:cNvPr>
          <p:cNvSpPr txBox="1"/>
          <p:nvPr userDrawn="1"/>
        </p:nvSpPr>
        <p:spPr>
          <a:xfrm>
            <a:off x="9771375" y="492692"/>
            <a:ext cx="1909583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1981" tIns="0" rIns="107972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799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sp>
        <p:nvSpPr>
          <p:cNvPr id="3" name="Espaço Reservado para Imagem 28">
            <a:extLst>
              <a:ext uri="{FF2B5EF4-FFF2-40B4-BE49-F238E27FC236}">
                <a16:creationId xmlns:a16="http://schemas.microsoft.com/office/drawing/2014/main" id="{AFC7ADCE-A46F-B7EB-5BAB-A5E5672C2FE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789692" y="826801"/>
            <a:ext cx="5912534" cy="3268544"/>
          </a:xfrm>
          <a:solidFill>
            <a:schemeClr val="tx2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AF3CF0A2-E4A7-4EBD-EB9F-939338A895D6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455" y="172556"/>
            <a:ext cx="1662524" cy="54551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954087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72b93892f3_0_826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59" name="Google Shape;259;g372b93892f3_0_826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g372b93892f3_0_826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61" name="Google Shape;261;g372b93892f3_0_826"/>
          <p:cNvSpPr/>
          <p:nvPr/>
        </p:nvSpPr>
        <p:spPr>
          <a:xfrm rot="-119278">
            <a:off x="181714" y="185355"/>
            <a:ext cx="1772867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666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62" name="Google Shape;262;g372b93892f3_0_826"/>
          <p:cNvSpPr txBox="1">
            <a:spLocks noGrp="1"/>
          </p:cNvSpPr>
          <p:nvPr>
            <p:ph type="subTitle" idx="1"/>
          </p:nvPr>
        </p:nvSpPr>
        <p:spPr>
          <a:xfrm rot="-120168">
            <a:off x="176359" y="170377"/>
            <a:ext cx="1785491" cy="545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75" tIns="72000" rIns="215975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6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9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7781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0" name="Google Shape;20;p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796118" y="300433"/>
            <a:ext cx="7150003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4" name="Google Shape;24;p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9"/>
          <p:cNvSpPr/>
          <p:nvPr/>
        </p:nvSpPr>
        <p:spPr>
          <a:xfrm rot="-120000">
            <a:off x="181617" y="211659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00" dirty="0"/>
          </a:p>
        </p:txBody>
      </p:sp>
      <p:sp>
        <p:nvSpPr>
          <p:cNvPr id="26" name="Google Shape;26;p9"/>
          <p:cNvSpPr/>
          <p:nvPr/>
        </p:nvSpPr>
        <p:spPr>
          <a:xfrm rot="-60000">
            <a:off x="4749665" y="194344"/>
            <a:ext cx="507706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1506412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 userDrawn="1">
          <p15:clr>
            <a:srgbClr val="FBAE40"/>
          </p15:clr>
        </p15:guide>
        <p15:guide id="2" pos="5119" userDrawn="1">
          <p15:clr>
            <a:srgbClr val="FBAE40"/>
          </p15:clr>
        </p15:guide>
        <p15:guide id="3" orient="horz" pos="2160" userDrawn="1">
          <p15:clr>
            <a:srgbClr val="FBAE40"/>
          </p15:clr>
        </p15:guide>
        <p15:guide id="4" pos="383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9" name="Google Shape;29;p1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1" name="Google Shape;31;p1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2" name="Google Shape;32;p1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13"/>
          <p:cNvSpPr/>
          <p:nvPr/>
        </p:nvSpPr>
        <p:spPr>
          <a:xfrm rot="-120000">
            <a:off x="181359" y="166426"/>
            <a:ext cx="284627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00"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8D9A31B4-F6D3-2032-FD1D-5F2B699A0597}"/>
              </a:ext>
            </a:extLst>
          </p:cNvPr>
          <p:cNvSpPr txBox="1"/>
          <p:nvPr userDrawn="1"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298566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R LEGAL">
  <p:cSld name="LER LEGA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36" name="Google Shape;36;p31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1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8" name="Google Shape;38;p31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9" name="Google Shape;39;p3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0" name="Google Shape;40;p31"/>
          <p:cNvSpPr/>
          <p:nvPr/>
        </p:nvSpPr>
        <p:spPr>
          <a:xfrm rot="-120000">
            <a:off x="181459" y="172092"/>
            <a:ext cx="252159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LER É LEGAL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17314483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VERSANDO">
  <p:cSld name="CONVERS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2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43" name="Google Shape;43;p3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32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5" name="Google Shape;45;p32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46" name="Google Shape;46;p3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7" name="Google Shape;47;p32"/>
          <p:cNvSpPr/>
          <p:nvPr/>
        </p:nvSpPr>
        <p:spPr>
          <a:xfrm rot="-120000">
            <a:off x="180768" y="177720"/>
            <a:ext cx="478627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36734375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 CONHECER">
  <p:cSld name="AB CONHEC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0" name="Google Shape;50;p3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3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2" name="Google Shape;52;p3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53" name="Google Shape;53;p3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4" name="Google Shape;54;p33"/>
          <p:cNvSpPr/>
          <p:nvPr/>
        </p:nvSpPr>
        <p:spPr>
          <a:xfrm rot="-120000">
            <a:off x="181316" y="209121"/>
            <a:ext cx="298723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427989967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VEM">
  <p:cSld name="VAIV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7" name="Google Shape;57;p1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9" name="Google Shape;59;p15"/>
          <p:cNvSpPr/>
          <p:nvPr/>
        </p:nvSpPr>
        <p:spPr>
          <a:xfrm rot="-120000">
            <a:off x="181037" y="147971"/>
            <a:ext cx="390359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VAIVÉM DAS PALAVRAS</a:t>
            </a:r>
            <a:endParaRPr sz="1400" dirty="0"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1" name="Google Shape;61;p15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5127841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GOSTAR ESCREVER">
  <p:cSld name="PARA GOSTAR ESCREV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4" name="Google Shape;64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6" name="Google Shape;66;p16"/>
          <p:cNvSpPr/>
          <p:nvPr/>
        </p:nvSpPr>
        <p:spPr>
          <a:xfrm rot="-120000">
            <a:off x="180860" y="160459"/>
            <a:ext cx="448173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  <a:endParaRPr sz="1400" dirty="0"/>
          </a:p>
        </p:txBody>
      </p:sp>
      <p:sp>
        <p:nvSpPr>
          <p:cNvPr id="67" name="Google Shape;67;p16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8" name="Google Shape;68;p16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119510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CADA TEX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1" name="Google Shape;71;p3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3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3" name="Google Shape;73;p34"/>
          <p:cNvSpPr/>
          <p:nvPr/>
        </p:nvSpPr>
        <p:spPr>
          <a:xfrm rot="-120000">
            <a:off x="180798" y="156902"/>
            <a:ext cx="468555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CADA TEXTO DO SEU JEITO</a:t>
            </a:r>
            <a:endParaRPr sz="1400" dirty="0"/>
          </a:p>
        </p:txBody>
      </p:sp>
      <p:sp>
        <p:nvSpPr>
          <p:cNvPr id="74" name="Google Shape;74;p3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75" name="Google Shape;75;p3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5865804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691237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4" r:id="rId14"/>
    <p:sldLayoutId id="2147483675" r:id="rId15"/>
    <p:sldLayoutId id="2147483677" r:id="rId16"/>
    <p:sldLayoutId id="2147483676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t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t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sv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hyperlink" Target="https://www.youtube.com/watch?v=0JkSpPZJDkE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JkSpPZJDkE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7.png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7.png"/><Relationship Id="rId5" Type="http://schemas.openxmlformats.org/officeDocument/2006/relationships/image" Target="../media/image39.pn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7.png"/><Relationship Id="rId5" Type="http://schemas.openxmlformats.org/officeDocument/2006/relationships/image" Target="../media/image39.png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1.png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hyperlink" Target="https://www.youtube.com/watch?v=0JkSpPZJDk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"/>
          <p:cNvSpPr txBox="1"/>
          <p:nvPr/>
        </p:nvSpPr>
        <p:spPr>
          <a:xfrm>
            <a:off x="615040" y="2666099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2745"/>
              </a:srgbClr>
            </a:outerShdw>
          </a:effectLst>
        </p:spPr>
        <p:txBody>
          <a:bodyPr spcFirstLastPara="1" wrap="square" lIns="119969" tIns="23994" rIns="121868" bIns="23994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pt-BR" sz="4799" b="1" dirty="0">
                <a:latin typeface="Grandstander"/>
                <a:ea typeface="Grandstander"/>
                <a:cs typeface="Grandstander"/>
                <a:sym typeface="Grandstander"/>
              </a:rPr>
              <a:t>O SAPO NÃO LAVA O PÉ</a:t>
            </a:r>
            <a:endParaRPr sz="4799" b="1" dirty="0"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72" name="Google Shape;72;p1"/>
          <p:cNvSpPr/>
          <p:nvPr/>
        </p:nvSpPr>
        <p:spPr>
          <a:xfrm rot="-48481" flipH="1">
            <a:off x="10628136" y="397660"/>
            <a:ext cx="1191008" cy="91468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200"/>
            </a:pPr>
            <a:r>
              <a:rPr lang="pt-BR" sz="5599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3" u="sng" baseline="30000" dirty="0">
              <a:solidFill>
                <a:schemeClr val="lt1"/>
              </a:solidFill>
            </a:endParaRPr>
          </a:p>
        </p:txBody>
      </p:sp>
      <p:sp>
        <p:nvSpPr>
          <p:cNvPr id="2" name="Google Shape;122;p10">
            <a:extLst>
              <a:ext uri="{FF2B5EF4-FFF2-40B4-BE49-F238E27FC236}">
                <a16:creationId xmlns:a16="http://schemas.microsoft.com/office/drawing/2014/main" id="{C8C830BB-8789-A9F2-C604-9CF3261EAFE7}"/>
              </a:ext>
            </a:extLst>
          </p:cNvPr>
          <p:cNvSpPr/>
          <p:nvPr/>
        </p:nvSpPr>
        <p:spPr>
          <a:xfrm flipH="1">
            <a:off x="315420" y="5453843"/>
            <a:ext cx="1899745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u="sng" baseline="300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23;p10">
            <a:extLst>
              <a:ext uri="{FF2B5EF4-FFF2-40B4-BE49-F238E27FC236}">
                <a16:creationId xmlns:a16="http://schemas.microsoft.com/office/drawing/2014/main" id="{328A5B5E-BBAB-D55D-3B40-7CDFF34A65A6}"/>
              </a:ext>
            </a:extLst>
          </p:cNvPr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26;p10">
            <a:extLst>
              <a:ext uri="{FF2B5EF4-FFF2-40B4-BE49-F238E27FC236}">
                <a16:creationId xmlns:a16="http://schemas.microsoft.com/office/drawing/2014/main" id="{7FEDA978-5DD0-A1C3-B98D-89746C8E3AE1}"/>
              </a:ext>
            </a:extLst>
          </p:cNvPr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09</a:t>
            </a:r>
            <a:endParaRPr dirty="0"/>
          </a:p>
        </p:txBody>
      </p:sp>
      <p:sp>
        <p:nvSpPr>
          <p:cNvPr id="5" name="Google Shape;127;p10">
            <a:extLst>
              <a:ext uri="{FF2B5EF4-FFF2-40B4-BE49-F238E27FC236}">
                <a16:creationId xmlns:a16="http://schemas.microsoft.com/office/drawing/2014/main" id="{31ACD069-A951-BC07-ECD6-291542D2EC99}"/>
              </a:ext>
            </a:extLst>
          </p:cNvPr>
          <p:cNvSpPr/>
          <p:nvPr/>
        </p:nvSpPr>
        <p:spPr>
          <a:xfrm rot="-60000">
            <a:off x="4286167" y="4638200"/>
            <a:ext cx="3633824" cy="828901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LÍNGUA PORTUGUESA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br>
              <a:rPr lang="pt-BR" sz="2666" dirty="0"/>
            </a:br>
            <a:endParaRPr sz="2666" dirty="0"/>
          </a:p>
        </p:txBody>
      </p:sp>
      <p:sp>
        <p:nvSpPr>
          <p:cNvPr id="180" name="Google Shape;180;p33"/>
          <p:cNvSpPr txBox="1"/>
          <p:nvPr/>
        </p:nvSpPr>
        <p:spPr>
          <a:xfrm>
            <a:off x="608441" y="4984621"/>
            <a:ext cx="10719424" cy="943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2600" b="1" dirty="0">
                <a:solidFill>
                  <a:schemeClr val="tx1"/>
                </a:solidFill>
              </a:rPr>
              <a:t>ESPERA-SE QUE OS ESTUDANTES CANTEM TROCANDO AS VOGAIS POR UMA ÚNICA VOGAL.</a:t>
            </a:r>
            <a:endParaRPr sz="2600" dirty="0">
              <a:solidFill>
                <a:schemeClr val="tx1"/>
              </a:solidFill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65DD30E4-EA14-24C7-EEF9-D30396E2C7FF}"/>
              </a:ext>
            </a:extLst>
          </p:cNvPr>
          <p:cNvSpPr txBox="1">
            <a:spLocks/>
          </p:cNvSpPr>
          <p:nvPr/>
        </p:nvSpPr>
        <p:spPr>
          <a:xfrm>
            <a:off x="9470181" y="342303"/>
            <a:ext cx="2831184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  <p:sp>
        <p:nvSpPr>
          <p:cNvPr id="5" name="Google Shape;168;p32">
            <a:extLst>
              <a:ext uri="{FF2B5EF4-FFF2-40B4-BE49-F238E27FC236}">
                <a16:creationId xmlns:a16="http://schemas.microsoft.com/office/drawing/2014/main" id="{2DDA7A68-9DDD-D278-B156-A5B9C5148608}"/>
              </a:ext>
            </a:extLst>
          </p:cNvPr>
          <p:cNvSpPr txBox="1"/>
          <p:nvPr/>
        </p:nvSpPr>
        <p:spPr>
          <a:xfrm>
            <a:off x="608441" y="1051183"/>
            <a:ext cx="11070595" cy="943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5.</a:t>
            </a:r>
            <a:r>
              <a:rPr lang="pt-BR" sz="2600" dirty="0">
                <a:solidFill>
                  <a:srgbClr val="231F20"/>
                </a:solidFill>
              </a:rPr>
              <a:t> VAMOS CANTAR MAIS UMA VEZ A MÚSICA DO SAPO, MAS, AGORA, TROCANDO TODAS AS VOGAIS PELA LETRA </a:t>
            </a:r>
            <a:r>
              <a:rPr lang="pt-BR" sz="2600" b="1" dirty="0">
                <a:solidFill>
                  <a:srgbClr val="231F20"/>
                </a:solidFill>
              </a:rPr>
              <a:t>A</a:t>
            </a:r>
            <a:r>
              <a:rPr lang="pt-BR" sz="2600" dirty="0">
                <a:solidFill>
                  <a:srgbClr val="231F20"/>
                </a:solidFill>
              </a:rPr>
              <a:t>. ASSIM:</a:t>
            </a:r>
            <a:endParaRPr lang="pt-BR" sz="2600" dirty="0"/>
          </a:p>
        </p:txBody>
      </p:sp>
      <p:sp>
        <p:nvSpPr>
          <p:cNvPr id="6" name="Google Shape;169;p32">
            <a:extLst>
              <a:ext uri="{FF2B5EF4-FFF2-40B4-BE49-F238E27FC236}">
                <a16:creationId xmlns:a16="http://schemas.microsoft.com/office/drawing/2014/main" id="{950490B1-32CC-AA7A-0DFA-E310CFF135CC}"/>
              </a:ext>
            </a:extLst>
          </p:cNvPr>
          <p:cNvSpPr txBox="1"/>
          <p:nvPr/>
        </p:nvSpPr>
        <p:spPr>
          <a:xfrm>
            <a:off x="1786707" y="3640495"/>
            <a:ext cx="7773762" cy="923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2600" b="1" dirty="0">
                <a:solidFill>
                  <a:schemeClr val="tx1"/>
                </a:solidFill>
              </a:rPr>
              <a:t>A SAPA NA LAVA PÁ...</a:t>
            </a:r>
            <a:endParaRPr sz="2600" b="1" dirty="0">
              <a:solidFill>
                <a:schemeClr val="tx1"/>
              </a:solidFill>
            </a:endParaRPr>
          </a:p>
          <a:p>
            <a:endParaRPr sz="2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br>
              <a:rPr lang="pt-BR" sz="2666" dirty="0"/>
            </a:br>
            <a:endParaRPr sz="2666" dirty="0"/>
          </a:p>
        </p:txBody>
      </p:sp>
      <p:sp>
        <p:nvSpPr>
          <p:cNvPr id="2" name="Google Shape;195;p35">
            <a:extLst>
              <a:ext uri="{FF2B5EF4-FFF2-40B4-BE49-F238E27FC236}">
                <a16:creationId xmlns:a16="http://schemas.microsoft.com/office/drawing/2014/main" id="{DD191709-C7E1-B54C-F394-7EEE8DB86323}"/>
              </a:ext>
            </a:extLst>
          </p:cNvPr>
          <p:cNvSpPr txBox="1"/>
          <p:nvPr/>
        </p:nvSpPr>
        <p:spPr>
          <a:xfrm>
            <a:off x="725144" y="962316"/>
            <a:ext cx="10738536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6.</a:t>
            </a:r>
            <a:r>
              <a:rPr lang="pt-BR" sz="2600" dirty="0">
                <a:solidFill>
                  <a:srgbClr val="231F20"/>
                </a:solidFill>
              </a:rPr>
              <a:t> CIRCULE AS VOGAIS NO ALFABETO. </a:t>
            </a:r>
            <a:endParaRPr sz="2600" dirty="0"/>
          </a:p>
        </p:txBody>
      </p:sp>
      <p:pic>
        <p:nvPicPr>
          <p:cNvPr id="4" name="Imagem 3" descr="Texto&#10;&#10;Descrição gerada automaticamente">
            <a:extLst>
              <a:ext uri="{FF2B5EF4-FFF2-40B4-BE49-F238E27FC236}">
                <a16:creationId xmlns:a16="http://schemas.microsoft.com/office/drawing/2014/main" id="{2BF4F4E0-7196-701A-53C6-A74A3A8D23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272" y="1981064"/>
            <a:ext cx="9990280" cy="394200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Texto&#10;&#10;Descrição gerada automaticamente">
            <a:extLst>
              <a:ext uri="{FF2B5EF4-FFF2-40B4-BE49-F238E27FC236}">
                <a16:creationId xmlns:a16="http://schemas.microsoft.com/office/drawing/2014/main" id="{284A0188-3FC1-BE62-F6D9-DE4314639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272" y="1974773"/>
            <a:ext cx="9990280" cy="3942005"/>
          </a:xfrm>
          <a:prstGeom prst="rect">
            <a:avLst/>
          </a:prstGeom>
        </p:spPr>
      </p:pic>
      <p:sp>
        <p:nvSpPr>
          <p:cNvPr id="193" name="Google Shape;193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br>
              <a:rPr lang="pt-BR" sz="2666" dirty="0"/>
            </a:br>
            <a:endParaRPr sz="2666" dirty="0"/>
          </a:p>
        </p:txBody>
      </p:sp>
      <p:sp>
        <p:nvSpPr>
          <p:cNvPr id="198" name="Google Shape;198;p35"/>
          <p:cNvSpPr/>
          <p:nvPr/>
        </p:nvSpPr>
        <p:spPr>
          <a:xfrm>
            <a:off x="1241665" y="1822579"/>
            <a:ext cx="1250484" cy="1250484"/>
          </a:xfrm>
          <a:prstGeom prst="ellipse">
            <a:avLst/>
          </a:prstGeom>
          <a:noFill/>
          <a:ln w="2540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/>
            <a:endParaRPr dirty="0">
              <a:solidFill>
                <a:schemeClr val="lt1"/>
              </a:solidFill>
            </a:endParaRPr>
          </a:p>
        </p:txBody>
      </p:sp>
      <p:sp>
        <p:nvSpPr>
          <p:cNvPr id="3" name="Google Shape;198;p35">
            <a:extLst>
              <a:ext uri="{FF2B5EF4-FFF2-40B4-BE49-F238E27FC236}">
                <a16:creationId xmlns:a16="http://schemas.microsoft.com/office/drawing/2014/main" id="{FC3B7016-099B-9A5C-5EAC-1A33A8A296ED}"/>
              </a:ext>
            </a:extLst>
          </p:cNvPr>
          <p:cNvSpPr/>
          <p:nvPr/>
        </p:nvSpPr>
        <p:spPr>
          <a:xfrm>
            <a:off x="5686104" y="1822577"/>
            <a:ext cx="1250484" cy="1250484"/>
          </a:xfrm>
          <a:prstGeom prst="ellipse">
            <a:avLst/>
          </a:prstGeom>
          <a:noFill/>
          <a:ln w="2540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/>
            <a:endParaRPr dirty="0">
              <a:solidFill>
                <a:schemeClr val="lt1"/>
              </a:solidFill>
            </a:endParaRPr>
          </a:p>
        </p:txBody>
      </p:sp>
      <p:sp>
        <p:nvSpPr>
          <p:cNvPr id="4" name="Google Shape;198;p35">
            <a:extLst>
              <a:ext uri="{FF2B5EF4-FFF2-40B4-BE49-F238E27FC236}">
                <a16:creationId xmlns:a16="http://schemas.microsoft.com/office/drawing/2014/main" id="{5CCEF9AB-710C-DBC4-7D03-E50EA1C4F41E}"/>
              </a:ext>
            </a:extLst>
          </p:cNvPr>
          <p:cNvSpPr/>
          <p:nvPr/>
        </p:nvSpPr>
        <p:spPr>
          <a:xfrm>
            <a:off x="9873244" y="1822576"/>
            <a:ext cx="1250484" cy="1250484"/>
          </a:xfrm>
          <a:prstGeom prst="ellipse">
            <a:avLst/>
          </a:prstGeom>
          <a:noFill/>
          <a:ln w="2540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/>
            <a:endParaRPr dirty="0">
              <a:solidFill>
                <a:schemeClr val="lt1"/>
              </a:solidFill>
            </a:endParaRPr>
          </a:p>
        </p:txBody>
      </p:sp>
      <p:sp>
        <p:nvSpPr>
          <p:cNvPr id="5" name="Google Shape;198;p35">
            <a:extLst>
              <a:ext uri="{FF2B5EF4-FFF2-40B4-BE49-F238E27FC236}">
                <a16:creationId xmlns:a16="http://schemas.microsoft.com/office/drawing/2014/main" id="{51F2232C-F260-2347-9C7C-A106C9AF689A}"/>
              </a:ext>
            </a:extLst>
          </p:cNvPr>
          <p:cNvSpPr/>
          <p:nvPr/>
        </p:nvSpPr>
        <p:spPr>
          <a:xfrm>
            <a:off x="6758481" y="3236648"/>
            <a:ext cx="1250484" cy="1250484"/>
          </a:xfrm>
          <a:prstGeom prst="ellipse">
            <a:avLst/>
          </a:prstGeom>
          <a:noFill/>
          <a:ln w="2540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/>
            <a:endParaRPr dirty="0">
              <a:solidFill>
                <a:schemeClr val="lt1"/>
              </a:solidFill>
            </a:endParaRPr>
          </a:p>
        </p:txBody>
      </p:sp>
      <p:sp>
        <p:nvSpPr>
          <p:cNvPr id="6" name="Google Shape;198;p35">
            <a:extLst>
              <a:ext uri="{FF2B5EF4-FFF2-40B4-BE49-F238E27FC236}">
                <a16:creationId xmlns:a16="http://schemas.microsoft.com/office/drawing/2014/main" id="{F90ABAF8-4E66-1D08-3A48-8E525AD106F3}"/>
              </a:ext>
            </a:extLst>
          </p:cNvPr>
          <p:cNvSpPr/>
          <p:nvPr/>
        </p:nvSpPr>
        <p:spPr>
          <a:xfrm>
            <a:off x="3176668" y="4755027"/>
            <a:ext cx="1250484" cy="1250484"/>
          </a:xfrm>
          <a:prstGeom prst="ellipse">
            <a:avLst/>
          </a:prstGeom>
          <a:noFill/>
          <a:ln w="2540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/>
            <a:endParaRPr dirty="0">
              <a:solidFill>
                <a:schemeClr val="lt1"/>
              </a:solidFill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2974C640-48CB-7395-1643-227C8927FEA6}"/>
              </a:ext>
            </a:extLst>
          </p:cNvPr>
          <p:cNvSpPr txBox="1">
            <a:spLocks/>
          </p:cNvSpPr>
          <p:nvPr/>
        </p:nvSpPr>
        <p:spPr>
          <a:xfrm>
            <a:off x="9470181" y="342303"/>
            <a:ext cx="2831184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  <p:sp>
        <p:nvSpPr>
          <p:cNvPr id="9" name="Google Shape;195;p35">
            <a:extLst>
              <a:ext uri="{FF2B5EF4-FFF2-40B4-BE49-F238E27FC236}">
                <a16:creationId xmlns:a16="http://schemas.microsoft.com/office/drawing/2014/main" id="{93756466-80E6-8126-21A2-B0C61068DC86}"/>
              </a:ext>
            </a:extLst>
          </p:cNvPr>
          <p:cNvSpPr txBox="1"/>
          <p:nvPr/>
        </p:nvSpPr>
        <p:spPr>
          <a:xfrm>
            <a:off x="725144" y="962316"/>
            <a:ext cx="10738536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6.</a:t>
            </a:r>
            <a:r>
              <a:rPr lang="pt-BR" sz="2600" dirty="0">
                <a:solidFill>
                  <a:srgbClr val="231F20"/>
                </a:solidFill>
              </a:rPr>
              <a:t> CIRCULE AS VOGAIS NO ALFABETO. </a:t>
            </a:r>
            <a:endParaRPr sz="2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135433" indent="0"/>
            <a:br>
              <a:rPr lang="pt-BR" sz="2399" dirty="0">
                <a:latin typeface="Calibri"/>
                <a:ea typeface="Calibri"/>
                <a:cs typeface="Calibri"/>
                <a:sym typeface="Calibri"/>
              </a:rPr>
            </a:br>
            <a:endParaRPr dirty="0"/>
          </a:p>
        </p:txBody>
      </p:sp>
      <p:pic>
        <p:nvPicPr>
          <p:cNvPr id="3" name="Imagem 2" descr="Uma imagem contendo Forma&#10;&#10;Descrição gerada automaticamente">
            <a:extLst>
              <a:ext uri="{FF2B5EF4-FFF2-40B4-BE49-F238E27FC236}">
                <a16:creationId xmlns:a16="http://schemas.microsoft.com/office/drawing/2014/main" id="{2CE40692-EEAA-1770-A3F7-F979BA9D4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321" y="2422080"/>
            <a:ext cx="10806408" cy="3809102"/>
          </a:xfrm>
          <a:prstGeom prst="rect">
            <a:avLst/>
          </a:prstGeom>
        </p:spPr>
      </p:pic>
      <p:sp>
        <p:nvSpPr>
          <p:cNvPr id="7" name="Google Shape;271;p36">
            <a:extLst>
              <a:ext uri="{FF2B5EF4-FFF2-40B4-BE49-F238E27FC236}">
                <a16:creationId xmlns:a16="http://schemas.microsoft.com/office/drawing/2014/main" id="{445A0E5A-C23F-0087-E5F5-F5CE54AD56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600" y="809167"/>
            <a:ext cx="11178688" cy="1484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>
              <a:spcBef>
                <a:spcPts val="340"/>
              </a:spcBef>
              <a:buClr>
                <a:srgbClr val="74489D"/>
              </a:buClr>
              <a:buSzPct val="100000"/>
            </a:pPr>
            <a:r>
              <a:rPr lang="pt-BR" sz="2600" dirty="0">
                <a:solidFill>
                  <a:srgbClr val="74489D"/>
                </a:solidFill>
              </a:rPr>
              <a:t>7.</a:t>
            </a:r>
            <a:r>
              <a:rPr lang="pt-BR" sz="2600" b="0" dirty="0">
                <a:solidFill>
                  <a:srgbClr val="231F20"/>
                </a:solidFill>
              </a:rPr>
              <a:t> OBSERVE A SEQUÊNCIA DAS LETRAS DO ALFABETO, ESCREVA A LETRA QUE VEM ANTES E A LETRA QUE VEM DEPOIS DE CADA LETRA INDICADA.</a:t>
            </a:r>
            <a:endParaRPr sz="2600" b="0" dirty="0"/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4F60F818-DE1D-94CC-D1BD-AA67F57E8A7F}"/>
              </a:ext>
            </a:extLst>
          </p:cNvPr>
          <p:cNvCxnSpPr/>
          <p:nvPr/>
        </p:nvCxnSpPr>
        <p:spPr>
          <a:xfrm>
            <a:off x="4302797" y="2552183"/>
            <a:ext cx="0" cy="381782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703254AF-E25F-F3A8-5BB3-39527E6F8D36}"/>
              </a:ext>
            </a:extLst>
          </p:cNvPr>
          <p:cNvCxnSpPr/>
          <p:nvPr/>
        </p:nvCxnSpPr>
        <p:spPr>
          <a:xfrm>
            <a:off x="7956781" y="2478388"/>
            <a:ext cx="0" cy="381782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AA3FCA6-1A34-1590-8F29-7222FE6706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17962" y="2423288"/>
            <a:ext cx="10831150" cy="3817823"/>
          </a:xfrm>
          <a:prstGeom prst="rect">
            <a:avLst/>
          </a:prstGeom>
        </p:spPr>
      </p:pic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AC3D4A62-31D6-CB73-D106-DF51F7893E48}"/>
              </a:ext>
            </a:extLst>
          </p:cNvPr>
          <p:cNvCxnSpPr/>
          <p:nvPr/>
        </p:nvCxnSpPr>
        <p:spPr>
          <a:xfrm>
            <a:off x="4302797" y="2552183"/>
            <a:ext cx="0" cy="381782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909A00D1-56AD-BEB9-2C28-B841DC424D74}"/>
              </a:ext>
            </a:extLst>
          </p:cNvPr>
          <p:cNvCxnSpPr/>
          <p:nvPr/>
        </p:nvCxnSpPr>
        <p:spPr>
          <a:xfrm>
            <a:off x="7956781" y="2478388"/>
            <a:ext cx="0" cy="381782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ítulo 1">
            <a:extLst>
              <a:ext uri="{FF2B5EF4-FFF2-40B4-BE49-F238E27FC236}">
                <a16:creationId xmlns:a16="http://schemas.microsoft.com/office/drawing/2014/main" id="{4A91553E-F115-F91D-52A6-66B8C3EBD273}"/>
              </a:ext>
            </a:extLst>
          </p:cNvPr>
          <p:cNvSpPr txBox="1">
            <a:spLocks/>
          </p:cNvSpPr>
          <p:nvPr/>
        </p:nvSpPr>
        <p:spPr>
          <a:xfrm>
            <a:off x="9470181" y="342303"/>
            <a:ext cx="2831184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  <p:sp>
        <p:nvSpPr>
          <p:cNvPr id="10" name="Google Shape;271;p36">
            <a:extLst>
              <a:ext uri="{FF2B5EF4-FFF2-40B4-BE49-F238E27FC236}">
                <a16:creationId xmlns:a16="http://schemas.microsoft.com/office/drawing/2014/main" id="{DB18D644-0055-5CF3-C398-83FBE62322A6}"/>
              </a:ext>
            </a:extLst>
          </p:cNvPr>
          <p:cNvSpPr txBox="1">
            <a:spLocks/>
          </p:cNvSpPr>
          <p:nvPr/>
        </p:nvSpPr>
        <p:spPr>
          <a:xfrm>
            <a:off x="608600" y="809167"/>
            <a:ext cx="11178688" cy="1484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spcBef>
                <a:spcPts val="340"/>
              </a:spcBef>
              <a:buClr>
                <a:srgbClr val="74489D"/>
              </a:buClr>
              <a:buSzPct val="100000"/>
            </a:pPr>
            <a:r>
              <a:rPr lang="pt-BR" sz="2600" dirty="0">
                <a:solidFill>
                  <a:srgbClr val="74489D"/>
                </a:solidFill>
              </a:rPr>
              <a:t>7.</a:t>
            </a:r>
            <a:r>
              <a:rPr lang="pt-BR" sz="2600" b="0" dirty="0">
                <a:solidFill>
                  <a:srgbClr val="231F20"/>
                </a:solidFill>
              </a:rPr>
              <a:t> OBSERVE A SEQUÊNCIA DAS LETRAS DO ALFABETO, ESCREVA A LETRA QUE VEM ANTES E A LETRA QUE VEM DEPOIS DE CADA LETRA INDICADA.</a:t>
            </a:r>
            <a:endParaRPr lang="pt-BR" sz="2600" b="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135433" indent="0"/>
            <a:br>
              <a:rPr lang="pt-BR" sz="2399" dirty="0">
                <a:latin typeface="Calibri"/>
                <a:ea typeface="Calibri"/>
                <a:cs typeface="Calibri"/>
                <a:sym typeface="Calibri"/>
              </a:rPr>
            </a:br>
            <a:endParaRPr dirty="0"/>
          </a:p>
        </p:txBody>
      </p:sp>
      <p:pic>
        <p:nvPicPr>
          <p:cNvPr id="3" name="Imagem 2" descr="Uma imagem contendo Ícone&#10;&#10;Descrição gerada automaticamente">
            <a:extLst>
              <a:ext uri="{FF2B5EF4-FFF2-40B4-BE49-F238E27FC236}">
                <a16:creationId xmlns:a16="http://schemas.microsoft.com/office/drawing/2014/main" id="{B3C84CE1-C83E-06F4-8399-F4AF813B7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704" y="2199163"/>
            <a:ext cx="10605417" cy="3962613"/>
          </a:xfrm>
          <a:prstGeom prst="rect">
            <a:avLst/>
          </a:prstGeom>
        </p:spPr>
      </p:pic>
      <p:sp>
        <p:nvSpPr>
          <p:cNvPr id="5" name="Google Shape;354;p38">
            <a:extLst>
              <a:ext uri="{FF2B5EF4-FFF2-40B4-BE49-F238E27FC236}">
                <a16:creationId xmlns:a16="http://schemas.microsoft.com/office/drawing/2014/main" id="{B875DB8F-4327-41C1-C7D2-35BCB608D9A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4479" y="968135"/>
            <a:ext cx="11102988" cy="684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>
              <a:spcBef>
                <a:spcPts val="340"/>
              </a:spcBef>
              <a:buClr>
                <a:srgbClr val="74489D"/>
              </a:buClr>
            </a:pPr>
            <a:r>
              <a:rPr lang="pt-BR" sz="2600" dirty="0">
                <a:solidFill>
                  <a:srgbClr val="74489D"/>
                </a:solidFill>
              </a:rPr>
              <a:t>8.</a:t>
            </a:r>
            <a:r>
              <a:rPr lang="pt-BR" sz="2600" b="0" dirty="0">
                <a:solidFill>
                  <a:srgbClr val="231F20"/>
                </a:solidFill>
              </a:rPr>
              <a:t> PINTE DA MESMA COR AS LETRAS IGUAIS.</a:t>
            </a:r>
            <a:endParaRPr sz="2600" b="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135433" indent="0"/>
            <a:br>
              <a:rPr lang="pt-BR" sz="2399" dirty="0">
                <a:latin typeface="Calibri"/>
                <a:ea typeface="Calibri"/>
                <a:cs typeface="Calibri"/>
                <a:sym typeface="Calibri"/>
              </a:rPr>
            </a:br>
            <a:endParaRPr dirty="0"/>
          </a:p>
        </p:txBody>
      </p:sp>
      <p:sp>
        <p:nvSpPr>
          <p:cNvPr id="356" name="Google Shape;356;p38"/>
          <p:cNvSpPr txBox="1"/>
          <p:nvPr/>
        </p:nvSpPr>
        <p:spPr>
          <a:xfrm>
            <a:off x="694479" y="5174854"/>
            <a:ext cx="4889704" cy="697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SzPts val="1400"/>
            </a:pPr>
            <a:endParaRPr dirty="0"/>
          </a:p>
          <a:p>
            <a:pPr>
              <a:buSzPts val="1400"/>
            </a:pPr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2BAE574-579F-D08D-472E-0D7BF4B9E5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91704" y="2201116"/>
            <a:ext cx="10605417" cy="3962612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503DF01E-742C-496B-5974-9FF63469B879}"/>
              </a:ext>
            </a:extLst>
          </p:cNvPr>
          <p:cNvSpPr txBox="1">
            <a:spLocks/>
          </p:cNvSpPr>
          <p:nvPr/>
        </p:nvSpPr>
        <p:spPr>
          <a:xfrm>
            <a:off x="9470181" y="342303"/>
            <a:ext cx="2831184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  <p:sp>
        <p:nvSpPr>
          <p:cNvPr id="7" name="Google Shape;354;p38">
            <a:extLst>
              <a:ext uri="{FF2B5EF4-FFF2-40B4-BE49-F238E27FC236}">
                <a16:creationId xmlns:a16="http://schemas.microsoft.com/office/drawing/2014/main" id="{8C592A66-1134-D3C1-E90D-42BBBB75488F}"/>
              </a:ext>
            </a:extLst>
          </p:cNvPr>
          <p:cNvSpPr txBox="1">
            <a:spLocks/>
          </p:cNvSpPr>
          <p:nvPr/>
        </p:nvSpPr>
        <p:spPr>
          <a:xfrm>
            <a:off x="694479" y="968135"/>
            <a:ext cx="11102988" cy="684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spcBef>
                <a:spcPts val="340"/>
              </a:spcBef>
              <a:buClr>
                <a:srgbClr val="74489D"/>
              </a:buClr>
            </a:pPr>
            <a:r>
              <a:rPr lang="pt-BR" sz="2600">
                <a:solidFill>
                  <a:srgbClr val="74489D"/>
                </a:solidFill>
              </a:rPr>
              <a:t>8.</a:t>
            </a:r>
            <a:r>
              <a:rPr lang="pt-BR" sz="2600" b="0">
                <a:solidFill>
                  <a:srgbClr val="231F20"/>
                </a:solidFill>
              </a:rPr>
              <a:t> PINTE DA MESMA COR AS LETRAS IGUAIS.</a:t>
            </a:r>
            <a:endParaRPr lang="pt-BR" sz="2600" b="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0"/>
          <p:cNvSpPr txBox="1"/>
          <p:nvPr/>
        </p:nvSpPr>
        <p:spPr>
          <a:xfrm>
            <a:off x="731329" y="2208424"/>
            <a:ext cx="10536562" cy="1723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3466" dirty="0"/>
              <a:t>        B    C    D          F    G    H            J     K    L    M </a:t>
            </a:r>
            <a:endParaRPr sz="2487" dirty="0"/>
          </a:p>
          <a:p>
            <a:endParaRPr sz="3466" dirty="0"/>
          </a:p>
          <a:p>
            <a:r>
              <a:rPr lang="pt-BR" sz="3466" dirty="0"/>
              <a:t> N          P    Q     R     S    T          V    W    X    Y    Z</a:t>
            </a:r>
            <a:endParaRPr sz="2487" dirty="0"/>
          </a:p>
        </p:txBody>
      </p:sp>
      <p:sp>
        <p:nvSpPr>
          <p:cNvPr id="381" name="Google Shape;381;p10"/>
          <p:cNvSpPr/>
          <p:nvPr/>
        </p:nvSpPr>
        <p:spPr>
          <a:xfrm>
            <a:off x="731329" y="2208425"/>
            <a:ext cx="853218" cy="677157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/>
            <a:endParaRPr dirty="0">
              <a:solidFill>
                <a:schemeClr val="lt1"/>
              </a:solidFill>
            </a:endParaRPr>
          </a:p>
        </p:txBody>
      </p:sp>
      <p:sp>
        <p:nvSpPr>
          <p:cNvPr id="382" name="Google Shape;382;p10"/>
          <p:cNvSpPr/>
          <p:nvPr/>
        </p:nvSpPr>
        <p:spPr>
          <a:xfrm>
            <a:off x="3859794" y="2221968"/>
            <a:ext cx="853218" cy="677157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/>
            <a:endParaRPr dirty="0">
              <a:solidFill>
                <a:schemeClr val="lt1"/>
              </a:solidFill>
            </a:endParaRPr>
          </a:p>
        </p:txBody>
      </p:sp>
      <p:sp>
        <p:nvSpPr>
          <p:cNvPr id="383" name="Google Shape;383;p10"/>
          <p:cNvSpPr/>
          <p:nvPr/>
        </p:nvSpPr>
        <p:spPr>
          <a:xfrm>
            <a:off x="7137234" y="2221968"/>
            <a:ext cx="853218" cy="677157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/>
            <a:endParaRPr dirty="0">
              <a:solidFill>
                <a:schemeClr val="lt1"/>
              </a:solidFill>
            </a:endParaRPr>
          </a:p>
        </p:txBody>
      </p:sp>
      <p:sp>
        <p:nvSpPr>
          <p:cNvPr id="384" name="Google Shape;384;p10"/>
          <p:cNvSpPr/>
          <p:nvPr/>
        </p:nvSpPr>
        <p:spPr>
          <a:xfrm>
            <a:off x="1540667" y="3262701"/>
            <a:ext cx="853218" cy="677157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/>
            <a:endParaRPr dirty="0">
              <a:solidFill>
                <a:schemeClr val="lt1"/>
              </a:solidFill>
            </a:endParaRPr>
          </a:p>
        </p:txBody>
      </p:sp>
      <p:sp>
        <p:nvSpPr>
          <p:cNvPr id="385" name="Google Shape;385;p10"/>
          <p:cNvSpPr/>
          <p:nvPr/>
        </p:nvSpPr>
        <p:spPr>
          <a:xfrm>
            <a:off x="6390736" y="3322876"/>
            <a:ext cx="853218" cy="677157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/>
            <a:endParaRPr dirty="0">
              <a:solidFill>
                <a:schemeClr val="lt1"/>
              </a:solidFill>
            </a:endParaRPr>
          </a:p>
        </p:txBody>
      </p:sp>
      <p:pic>
        <p:nvPicPr>
          <p:cNvPr id="3" name="Imagem 2" descr="Pássaro colorido num fundo preto&#10;&#10;Descrição gerada automaticamente">
            <a:extLst>
              <a:ext uri="{FF2B5EF4-FFF2-40B4-BE49-F238E27FC236}">
                <a16:creationId xmlns:a16="http://schemas.microsoft.com/office/drawing/2014/main" id="{87CD0C05-302B-1C9B-CF4E-A893E8AC4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83" y="4734232"/>
            <a:ext cx="505591" cy="1401366"/>
          </a:xfrm>
          <a:prstGeom prst="rect">
            <a:avLst/>
          </a:prstGeom>
        </p:spPr>
      </p:pic>
      <p:pic>
        <p:nvPicPr>
          <p:cNvPr id="5" name="Imagem 4" descr="Desenho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EF831BA9-B2E7-47CD-68FB-8DC6AF9E8D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4337" y="4627419"/>
            <a:ext cx="2085903" cy="1508179"/>
          </a:xfrm>
          <a:prstGeom prst="rect">
            <a:avLst/>
          </a:prstGeom>
        </p:spPr>
      </p:pic>
      <p:pic>
        <p:nvPicPr>
          <p:cNvPr id="9" name="Imagem 8" descr="Desenho de um cachorro&#10;&#10;Descrição gerada automaticamente com confiança baixa">
            <a:extLst>
              <a:ext uri="{FF2B5EF4-FFF2-40B4-BE49-F238E27FC236}">
                <a16:creationId xmlns:a16="http://schemas.microsoft.com/office/drawing/2014/main" id="{BF3148EB-5D71-9BD1-296A-6976C0D66F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363687" y="4839285"/>
            <a:ext cx="1811876" cy="1296313"/>
          </a:xfrm>
          <a:prstGeom prst="rect">
            <a:avLst/>
          </a:prstGeom>
        </p:spPr>
      </p:pic>
      <p:pic>
        <p:nvPicPr>
          <p:cNvPr id="11" name="Imagem 10" descr="Desenho de um urso de pelúcia&#10;&#10;Descrição gerada automaticamente">
            <a:extLst>
              <a:ext uri="{FF2B5EF4-FFF2-40B4-BE49-F238E27FC236}">
                <a16:creationId xmlns:a16="http://schemas.microsoft.com/office/drawing/2014/main" id="{D7936BE5-39E9-DD56-B716-FF366464C6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4125" y="4804267"/>
            <a:ext cx="1272975" cy="1331331"/>
          </a:xfrm>
          <a:prstGeom prst="rect">
            <a:avLst/>
          </a:prstGeom>
        </p:spPr>
      </p:pic>
      <p:pic>
        <p:nvPicPr>
          <p:cNvPr id="4" name="Imagem 3" descr="Uma imagem contendo Diagrama&#10;&#10;O conteúdo gerado por IA pode estar incorreto.">
            <a:extLst>
              <a:ext uri="{FF2B5EF4-FFF2-40B4-BE49-F238E27FC236}">
                <a16:creationId xmlns:a16="http://schemas.microsoft.com/office/drawing/2014/main" id="{71DF25E5-B42A-109D-C988-4641C438BD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8802" y="5021311"/>
            <a:ext cx="1446323" cy="1114287"/>
          </a:xfrm>
          <a:prstGeom prst="rect">
            <a:avLst/>
          </a:prstGeom>
        </p:spPr>
      </p:pic>
      <p:sp>
        <p:nvSpPr>
          <p:cNvPr id="2" name="Google Shape;391;p39">
            <a:extLst>
              <a:ext uri="{FF2B5EF4-FFF2-40B4-BE49-F238E27FC236}">
                <a16:creationId xmlns:a16="http://schemas.microsoft.com/office/drawing/2014/main" id="{4BA6D23E-899A-A209-E9C3-4539FB02D3FE}"/>
              </a:ext>
            </a:extLst>
          </p:cNvPr>
          <p:cNvSpPr txBox="1"/>
          <p:nvPr/>
        </p:nvSpPr>
        <p:spPr>
          <a:xfrm>
            <a:off x="630183" y="916960"/>
            <a:ext cx="10631364" cy="943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9.</a:t>
            </a:r>
            <a:r>
              <a:rPr lang="pt-BR" sz="2600" dirty="0">
                <a:solidFill>
                  <a:srgbClr val="231F20"/>
                </a:solidFill>
              </a:rPr>
              <a:t> COMPLETE O ALFABETO COM AS LETRAS INICIAIS DOS NOMES DOS ANIMAIS.</a:t>
            </a:r>
            <a:endParaRPr sz="2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9"/>
          <p:cNvSpPr txBox="1"/>
          <p:nvPr/>
        </p:nvSpPr>
        <p:spPr>
          <a:xfrm>
            <a:off x="731329" y="2214567"/>
            <a:ext cx="10536562" cy="1723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3466" dirty="0">
                <a:solidFill>
                  <a:schemeClr val="tx1"/>
                </a:solidFill>
              </a:rPr>
              <a:t>        B    C    D          F    G    H            J     K    L    M </a:t>
            </a:r>
            <a:endParaRPr sz="2487" dirty="0">
              <a:solidFill>
                <a:schemeClr val="tx1"/>
              </a:solidFill>
            </a:endParaRPr>
          </a:p>
          <a:p>
            <a:endParaRPr sz="3466" dirty="0">
              <a:solidFill>
                <a:schemeClr val="tx1"/>
              </a:solidFill>
            </a:endParaRPr>
          </a:p>
          <a:p>
            <a:r>
              <a:rPr lang="pt-BR" sz="3466" dirty="0">
                <a:solidFill>
                  <a:schemeClr val="tx1"/>
                </a:solidFill>
              </a:rPr>
              <a:t> N          P    Q     R     S    T          V    W    X    Y    Z</a:t>
            </a:r>
            <a:endParaRPr sz="2487" dirty="0">
              <a:solidFill>
                <a:schemeClr val="tx1"/>
              </a:solidFill>
            </a:endParaRPr>
          </a:p>
        </p:txBody>
      </p:sp>
      <p:sp>
        <p:nvSpPr>
          <p:cNvPr id="398" name="Google Shape;398;p39"/>
          <p:cNvSpPr/>
          <p:nvPr/>
        </p:nvSpPr>
        <p:spPr>
          <a:xfrm>
            <a:off x="731329" y="2214567"/>
            <a:ext cx="853218" cy="677157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/>
            <a:r>
              <a:rPr lang="pt-BR" sz="2600" b="1" dirty="0">
                <a:solidFill>
                  <a:schemeClr val="tx1"/>
                </a:solidFill>
              </a:rPr>
              <a:t>A</a:t>
            </a:r>
            <a:endParaRPr sz="2600" dirty="0">
              <a:solidFill>
                <a:schemeClr val="tx1"/>
              </a:solidFill>
            </a:endParaRPr>
          </a:p>
        </p:txBody>
      </p:sp>
      <p:sp>
        <p:nvSpPr>
          <p:cNvPr id="399" name="Google Shape;399;p39"/>
          <p:cNvSpPr/>
          <p:nvPr/>
        </p:nvSpPr>
        <p:spPr>
          <a:xfrm>
            <a:off x="3859794" y="2228110"/>
            <a:ext cx="853218" cy="677157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/>
            <a:r>
              <a:rPr lang="pt-BR" sz="2600" b="1" dirty="0">
                <a:solidFill>
                  <a:schemeClr val="tx1"/>
                </a:solidFill>
              </a:rPr>
              <a:t>E</a:t>
            </a:r>
            <a:endParaRPr sz="2600" dirty="0">
              <a:solidFill>
                <a:schemeClr val="tx1"/>
              </a:solidFill>
            </a:endParaRPr>
          </a:p>
        </p:txBody>
      </p:sp>
      <p:sp>
        <p:nvSpPr>
          <p:cNvPr id="400" name="Google Shape;400;p39"/>
          <p:cNvSpPr/>
          <p:nvPr/>
        </p:nvSpPr>
        <p:spPr>
          <a:xfrm>
            <a:off x="7153801" y="2214567"/>
            <a:ext cx="853218" cy="677157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/>
            <a:r>
              <a:rPr lang="pt-BR" sz="2600" b="1" dirty="0">
                <a:solidFill>
                  <a:schemeClr val="tx1"/>
                </a:solidFill>
              </a:rPr>
              <a:t>I</a:t>
            </a:r>
            <a:endParaRPr sz="2600" dirty="0">
              <a:solidFill>
                <a:schemeClr val="tx1"/>
              </a:solidFill>
            </a:endParaRPr>
          </a:p>
        </p:txBody>
      </p:sp>
      <p:sp>
        <p:nvSpPr>
          <p:cNvPr id="401" name="Google Shape;401;p39"/>
          <p:cNvSpPr/>
          <p:nvPr/>
        </p:nvSpPr>
        <p:spPr>
          <a:xfrm>
            <a:off x="1540667" y="3254095"/>
            <a:ext cx="853218" cy="677157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/>
            <a:r>
              <a:rPr lang="pt-BR" sz="2600" b="1" dirty="0">
                <a:solidFill>
                  <a:schemeClr val="tx1"/>
                </a:solidFill>
              </a:rPr>
              <a:t>O</a:t>
            </a:r>
            <a:endParaRPr sz="2600" dirty="0">
              <a:solidFill>
                <a:schemeClr val="tx1"/>
              </a:solidFill>
            </a:endParaRPr>
          </a:p>
        </p:txBody>
      </p:sp>
      <p:sp>
        <p:nvSpPr>
          <p:cNvPr id="402" name="Google Shape;402;p39"/>
          <p:cNvSpPr/>
          <p:nvPr/>
        </p:nvSpPr>
        <p:spPr>
          <a:xfrm>
            <a:off x="6390736" y="3329018"/>
            <a:ext cx="853218" cy="677157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/>
            <a:r>
              <a:rPr lang="pt-BR" sz="2600" b="1" dirty="0">
                <a:solidFill>
                  <a:schemeClr val="tx1"/>
                </a:solidFill>
              </a:rPr>
              <a:t>U</a:t>
            </a:r>
            <a:endParaRPr sz="2600" dirty="0">
              <a:solidFill>
                <a:schemeClr val="tx1"/>
              </a:solidFill>
            </a:endParaRPr>
          </a:p>
        </p:txBody>
      </p:sp>
      <p:pic>
        <p:nvPicPr>
          <p:cNvPr id="8" name="Imagem 7" descr="Pássaro colorido num fundo preto&#10;&#10;Descrição gerada automaticamente">
            <a:extLst>
              <a:ext uri="{FF2B5EF4-FFF2-40B4-BE49-F238E27FC236}">
                <a16:creationId xmlns:a16="http://schemas.microsoft.com/office/drawing/2014/main" id="{529D6423-FC6F-2CDF-97A6-B5E47D47CA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83" y="4734232"/>
            <a:ext cx="505591" cy="1401366"/>
          </a:xfrm>
          <a:prstGeom prst="rect">
            <a:avLst/>
          </a:prstGeom>
        </p:spPr>
      </p:pic>
      <p:pic>
        <p:nvPicPr>
          <p:cNvPr id="9" name="Imagem 8" descr="Desenho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62D74EC2-9629-1DDF-C5DA-D6E53039E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4337" y="4627419"/>
            <a:ext cx="2085903" cy="1508179"/>
          </a:xfrm>
          <a:prstGeom prst="rect">
            <a:avLst/>
          </a:prstGeom>
        </p:spPr>
      </p:pic>
      <p:pic>
        <p:nvPicPr>
          <p:cNvPr id="10" name="Imagem 9" descr="Desenho de um cachorro&#10;&#10;Descrição gerada automaticamente com confiança baixa">
            <a:extLst>
              <a:ext uri="{FF2B5EF4-FFF2-40B4-BE49-F238E27FC236}">
                <a16:creationId xmlns:a16="http://schemas.microsoft.com/office/drawing/2014/main" id="{1807E24E-DC5E-6630-628F-736A13DFDA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363687" y="4839285"/>
            <a:ext cx="1811876" cy="1296313"/>
          </a:xfrm>
          <a:prstGeom prst="rect">
            <a:avLst/>
          </a:prstGeom>
        </p:spPr>
      </p:pic>
      <p:pic>
        <p:nvPicPr>
          <p:cNvPr id="11" name="Imagem 10" descr="Desenho de um urso de pelúcia&#10;&#10;Descrição gerada automaticamente">
            <a:extLst>
              <a:ext uri="{FF2B5EF4-FFF2-40B4-BE49-F238E27FC236}">
                <a16:creationId xmlns:a16="http://schemas.microsoft.com/office/drawing/2014/main" id="{3E73A563-824D-8C72-95A4-439B8F427C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4125" y="4804267"/>
            <a:ext cx="1272975" cy="1331331"/>
          </a:xfrm>
          <a:prstGeom prst="rect">
            <a:avLst/>
          </a:prstGeom>
        </p:spPr>
      </p:pic>
      <p:pic>
        <p:nvPicPr>
          <p:cNvPr id="12" name="Imagem 11" descr="Uma imagem contendo Diagrama&#10;&#10;O conteúdo gerado por IA pode estar incorreto.">
            <a:extLst>
              <a:ext uri="{FF2B5EF4-FFF2-40B4-BE49-F238E27FC236}">
                <a16:creationId xmlns:a16="http://schemas.microsoft.com/office/drawing/2014/main" id="{797E8450-18D0-F7FC-679D-975E066FE0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8802" y="5021311"/>
            <a:ext cx="1446323" cy="1114287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DB2A6C49-7CCF-0BF1-5EC7-79B91539E3CB}"/>
              </a:ext>
            </a:extLst>
          </p:cNvPr>
          <p:cNvSpPr txBox="1">
            <a:spLocks/>
          </p:cNvSpPr>
          <p:nvPr/>
        </p:nvSpPr>
        <p:spPr>
          <a:xfrm>
            <a:off x="9470181" y="342303"/>
            <a:ext cx="2831184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  <p:sp>
        <p:nvSpPr>
          <p:cNvPr id="4" name="Google Shape;391;p39">
            <a:extLst>
              <a:ext uri="{FF2B5EF4-FFF2-40B4-BE49-F238E27FC236}">
                <a16:creationId xmlns:a16="http://schemas.microsoft.com/office/drawing/2014/main" id="{40D9A730-F239-61A5-D26D-B377B7D4AFDA}"/>
              </a:ext>
            </a:extLst>
          </p:cNvPr>
          <p:cNvSpPr txBox="1"/>
          <p:nvPr/>
        </p:nvSpPr>
        <p:spPr>
          <a:xfrm>
            <a:off x="630183" y="916960"/>
            <a:ext cx="10631364" cy="943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9.</a:t>
            </a:r>
            <a:r>
              <a:rPr lang="pt-BR" sz="2600" dirty="0">
                <a:solidFill>
                  <a:srgbClr val="231F20"/>
                </a:solidFill>
              </a:rPr>
              <a:t> COMPLETE O ALFABETO COM AS LETRAS INICIAIS DOS NOMES DOS ANIMAIS.</a:t>
            </a:r>
            <a:endParaRPr sz="2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" name="Google Shape;410;p40"/>
          <p:cNvGraphicFramePr/>
          <p:nvPr>
            <p:extLst>
              <p:ext uri="{D42A27DB-BD31-4B8C-83A1-F6EECF244321}">
                <p14:modId xmlns:p14="http://schemas.microsoft.com/office/powerpoint/2010/main" val="2677890977"/>
              </p:ext>
            </p:extLst>
          </p:nvPr>
        </p:nvGraphicFramePr>
        <p:xfrm>
          <a:off x="2354137" y="2869895"/>
          <a:ext cx="7480550" cy="1118209"/>
        </p:xfrm>
        <a:graphic>
          <a:graphicData uri="http://schemas.openxmlformats.org/drawingml/2006/table">
            <a:tbl>
              <a:tblPr firstRow="1" bandRow="1">
                <a:noFill/>
                <a:tableStyleId>{D44D8D3E-345C-43C2-B8E2-707558B2D02E}</a:tableStyleId>
              </a:tblPr>
              <a:tblGrid>
                <a:gridCol w="1496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6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61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61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61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1820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u="none" strike="noStrike" cap="none" dirty="0"/>
                    </a:p>
                  </a:txBody>
                  <a:tcPr marL="121902" marR="121902" marT="60951" marB="60951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Google Shape;416;p41">
            <a:extLst>
              <a:ext uri="{FF2B5EF4-FFF2-40B4-BE49-F238E27FC236}">
                <a16:creationId xmlns:a16="http://schemas.microsoft.com/office/drawing/2014/main" id="{99525589-8BC4-F17B-73D3-AA57203176F4}"/>
              </a:ext>
            </a:extLst>
          </p:cNvPr>
          <p:cNvSpPr txBox="1"/>
          <p:nvPr/>
        </p:nvSpPr>
        <p:spPr>
          <a:xfrm>
            <a:off x="636811" y="969929"/>
            <a:ext cx="11301067" cy="923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10.</a:t>
            </a:r>
            <a:r>
              <a:rPr lang="pt-BR" sz="2600" dirty="0">
                <a:solidFill>
                  <a:srgbClr val="231F20"/>
                </a:solidFill>
              </a:rPr>
              <a:t> QUAL DOS NOMES DOS ANIMAIS DA ATIVIDADE 9 INICIA E TERMINA COM A LETRA </a:t>
            </a:r>
            <a:r>
              <a:rPr lang="pt-BR" sz="2600" b="1" dirty="0">
                <a:solidFill>
                  <a:srgbClr val="231F20"/>
                </a:solidFill>
              </a:rPr>
              <a:t>A</a:t>
            </a:r>
            <a:r>
              <a:rPr lang="pt-BR" sz="2600" dirty="0">
                <a:solidFill>
                  <a:srgbClr val="231F20"/>
                </a:solidFill>
              </a:rPr>
              <a:t>? ESCREVA-O ABAIXO.</a:t>
            </a:r>
            <a:endParaRPr sz="2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9bff5210c6_0_217"/>
          <p:cNvSpPr txBox="1">
            <a:spLocks noGrp="1"/>
          </p:cNvSpPr>
          <p:nvPr>
            <p:ph type="body" idx="1"/>
          </p:nvPr>
        </p:nvSpPr>
        <p:spPr>
          <a:xfrm>
            <a:off x="4889634" y="987085"/>
            <a:ext cx="7015292" cy="5258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indent="-457086">
              <a:spcAft>
                <a:spcPts val="600"/>
              </a:spcAft>
            </a:pPr>
            <a:r>
              <a:rPr lang="pt-BR" sz="2600" dirty="0">
                <a:solidFill>
                  <a:srgbClr val="231F20"/>
                </a:solidFill>
              </a:rPr>
              <a:t>RECONHECER A ESTRUTURA DOS TEXTOS (CANÇÃO).</a:t>
            </a:r>
            <a:endParaRPr sz="2600" dirty="0"/>
          </a:p>
          <a:p>
            <a:pPr indent="-457086">
              <a:spcAft>
                <a:spcPts val="600"/>
              </a:spcAft>
            </a:pPr>
            <a:r>
              <a:rPr lang="pt-BR" sz="2600" dirty="0">
                <a:solidFill>
                  <a:srgbClr val="231F20"/>
                </a:solidFill>
              </a:rPr>
              <a:t>PARTICIPAR DE SITUAÇÕES DE LEITURA DE CANÇÃO.</a:t>
            </a:r>
            <a:endParaRPr sz="2600" dirty="0"/>
          </a:p>
          <a:p>
            <a:pPr indent="-457086">
              <a:spcAft>
                <a:spcPts val="600"/>
              </a:spcAft>
            </a:pPr>
            <a:r>
              <a:rPr lang="pt-BR" sz="2600" dirty="0">
                <a:solidFill>
                  <a:srgbClr val="231F20"/>
                </a:solidFill>
              </a:rPr>
              <a:t>IDENTIFICAR A FINALIDADE DO TEXTO.</a:t>
            </a:r>
            <a:endParaRPr sz="2600" dirty="0"/>
          </a:p>
          <a:p>
            <a:pPr indent="-457086">
              <a:spcAft>
                <a:spcPts val="600"/>
              </a:spcAft>
            </a:pPr>
            <a:r>
              <a:rPr lang="pt-BR" sz="2600" dirty="0">
                <a:solidFill>
                  <a:srgbClr val="231F20"/>
                </a:solidFill>
              </a:rPr>
              <a:t>PERCEBER O RITMO E A MELODIA AO OUVIR A CANÇÃO.</a:t>
            </a:r>
            <a:endParaRPr sz="2600" dirty="0"/>
          </a:p>
          <a:p>
            <a:pPr indent="-457086">
              <a:spcAft>
                <a:spcPts val="600"/>
              </a:spcAft>
            </a:pPr>
            <a:r>
              <a:rPr lang="pt-BR" sz="2600" dirty="0">
                <a:solidFill>
                  <a:srgbClr val="231F20"/>
                </a:solidFill>
              </a:rPr>
              <a:t>CONHECER A ORDEM ALFABÉTICA.</a:t>
            </a:r>
            <a:endParaRPr sz="2600" dirty="0"/>
          </a:p>
          <a:p>
            <a:pPr indent="-457086">
              <a:spcAft>
                <a:spcPts val="600"/>
              </a:spcAft>
            </a:pPr>
            <a:r>
              <a:rPr lang="pt-BR" sz="2600" dirty="0">
                <a:solidFill>
                  <a:srgbClr val="231F20"/>
                </a:solidFill>
              </a:rPr>
              <a:t>ESCREVER PALAVRAS ESPONTANEAMENTE, RESPEITANDO AS REGULARIDADES DO SISTEMA DE ESCRITA CONVENCIONAL.</a:t>
            </a:r>
            <a:endParaRPr sz="2600" dirty="0"/>
          </a:p>
          <a:p>
            <a:pPr indent="-287795">
              <a:spcAft>
                <a:spcPts val="600"/>
              </a:spcAft>
              <a:buNone/>
            </a:pPr>
            <a:endParaRPr sz="2600" dirty="0"/>
          </a:p>
        </p:txBody>
      </p:sp>
      <p:sp>
        <p:nvSpPr>
          <p:cNvPr id="80" name="Google Shape;80;g29bff5210c6_0_217"/>
          <p:cNvSpPr txBox="1">
            <a:spLocks noGrp="1"/>
          </p:cNvSpPr>
          <p:nvPr>
            <p:ph type="body" idx="2"/>
          </p:nvPr>
        </p:nvSpPr>
        <p:spPr>
          <a:xfrm>
            <a:off x="396136" y="987085"/>
            <a:ext cx="4310618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indent="-457086">
              <a:spcAft>
                <a:spcPts val="600"/>
              </a:spcAft>
            </a:pPr>
            <a:r>
              <a:rPr lang="pt-BR" sz="2600" dirty="0"/>
              <a:t>LEITURA DE CANÇÃO.</a:t>
            </a:r>
            <a:endParaRPr sz="2600" dirty="0"/>
          </a:p>
          <a:p>
            <a:pPr indent="-457086">
              <a:spcAft>
                <a:spcPts val="600"/>
              </a:spcAft>
            </a:pPr>
            <a:r>
              <a:rPr lang="pt-BR" sz="2600" dirty="0"/>
              <a:t>ALFABETO.</a:t>
            </a:r>
            <a:endParaRPr sz="2600" dirty="0"/>
          </a:p>
          <a:p>
            <a:pPr indent="-457086">
              <a:spcAft>
                <a:spcPts val="600"/>
              </a:spcAft>
            </a:pPr>
            <a:r>
              <a:rPr lang="pt-BR" sz="2600" dirty="0"/>
              <a:t>SISTEMA DE ESCRITA ALFABÉTICA.</a:t>
            </a:r>
            <a:endParaRPr sz="2600" dirty="0"/>
          </a:p>
          <a:p>
            <a:pPr marL="0" indent="0">
              <a:spcAft>
                <a:spcPts val="600"/>
              </a:spcAft>
              <a:buNone/>
            </a:pPr>
            <a:endParaRPr sz="2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7" name="Google Shape;417;p41"/>
          <p:cNvGraphicFramePr/>
          <p:nvPr>
            <p:extLst>
              <p:ext uri="{D42A27DB-BD31-4B8C-83A1-F6EECF244321}">
                <p14:modId xmlns:p14="http://schemas.microsoft.com/office/powerpoint/2010/main" val="2075543717"/>
              </p:ext>
            </p:extLst>
          </p:nvPr>
        </p:nvGraphicFramePr>
        <p:xfrm>
          <a:off x="2354137" y="2869895"/>
          <a:ext cx="7480550" cy="1118209"/>
        </p:xfrm>
        <a:graphic>
          <a:graphicData uri="http://schemas.openxmlformats.org/drawingml/2006/table">
            <a:tbl>
              <a:tblPr firstRow="1" bandRow="1">
                <a:noFill/>
                <a:tableStyleId>{D44D8D3E-345C-43C2-B8E2-707558B2D02E}</a:tableStyleId>
              </a:tblPr>
              <a:tblGrid>
                <a:gridCol w="1496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6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61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61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61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1820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3500" u="none" strike="noStrike" cap="none" dirty="0">
                          <a:solidFill>
                            <a:schemeClr val="tx1"/>
                          </a:solidFill>
                        </a:rPr>
                        <a:t>A</a:t>
                      </a:r>
                      <a:endParaRPr sz="1900" dirty="0">
                        <a:solidFill>
                          <a:schemeClr val="tx1"/>
                        </a:solidFill>
                      </a:endParaRPr>
                    </a:p>
                  </a:txBody>
                  <a:tcPr marL="121902" marR="121902" marT="60951" marB="60951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3500" u="none" strike="noStrike" cap="none" dirty="0">
                          <a:solidFill>
                            <a:schemeClr val="tx1"/>
                          </a:solidFill>
                        </a:rPr>
                        <a:t>R</a:t>
                      </a:r>
                      <a:endParaRPr sz="1900" dirty="0">
                        <a:solidFill>
                          <a:schemeClr val="tx1"/>
                        </a:solidFill>
                      </a:endParaRPr>
                    </a:p>
                  </a:txBody>
                  <a:tcPr marL="121902" marR="121902" marT="60951" marB="60951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3500" u="none" strike="noStrike" cap="none" dirty="0">
                          <a:solidFill>
                            <a:schemeClr val="tx1"/>
                          </a:solidFill>
                        </a:rPr>
                        <a:t>A</a:t>
                      </a:r>
                      <a:endParaRPr sz="1900" dirty="0">
                        <a:solidFill>
                          <a:schemeClr val="tx1"/>
                        </a:solidFill>
                      </a:endParaRPr>
                    </a:p>
                  </a:txBody>
                  <a:tcPr marL="121902" marR="121902" marT="60951" marB="60951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3500" u="none" strike="noStrike" cap="none" dirty="0">
                          <a:solidFill>
                            <a:schemeClr val="tx1"/>
                          </a:solidFill>
                        </a:rPr>
                        <a:t>R</a:t>
                      </a:r>
                      <a:endParaRPr sz="1900" dirty="0">
                        <a:solidFill>
                          <a:schemeClr val="tx1"/>
                        </a:solidFill>
                      </a:endParaRPr>
                    </a:p>
                  </a:txBody>
                  <a:tcPr marL="121902" marR="121902" marT="60951" marB="60951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3500" u="none" strike="noStrike" cap="none" dirty="0">
                          <a:solidFill>
                            <a:schemeClr val="tx1"/>
                          </a:solidFill>
                        </a:rPr>
                        <a:t>A</a:t>
                      </a:r>
                      <a:endParaRPr sz="1900" dirty="0">
                        <a:solidFill>
                          <a:schemeClr val="tx1"/>
                        </a:solidFill>
                      </a:endParaRPr>
                    </a:p>
                  </a:txBody>
                  <a:tcPr marL="121902" marR="121902" marT="60951" marB="60951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98DE9C35-78F5-BE5A-F097-DBB955467AA4}"/>
              </a:ext>
            </a:extLst>
          </p:cNvPr>
          <p:cNvSpPr txBox="1">
            <a:spLocks/>
          </p:cNvSpPr>
          <p:nvPr/>
        </p:nvSpPr>
        <p:spPr>
          <a:xfrm>
            <a:off x="9470181" y="342303"/>
            <a:ext cx="2831184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  <p:sp>
        <p:nvSpPr>
          <p:cNvPr id="4" name="Google Shape;416;p41">
            <a:extLst>
              <a:ext uri="{FF2B5EF4-FFF2-40B4-BE49-F238E27FC236}">
                <a16:creationId xmlns:a16="http://schemas.microsoft.com/office/drawing/2014/main" id="{639553DE-DAE9-EE15-DBD2-C24A825B5773}"/>
              </a:ext>
            </a:extLst>
          </p:cNvPr>
          <p:cNvSpPr txBox="1"/>
          <p:nvPr/>
        </p:nvSpPr>
        <p:spPr>
          <a:xfrm>
            <a:off x="636811" y="969929"/>
            <a:ext cx="11301067" cy="943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10.</a:t>
            </a:r>
            <a:r>
              <a:rPr lang="pt-BR" sz="2600" dirty="0">
                <a:solidFill>
                  <a:srgbClr val="231F20"/>
                </a:solidFill>
              </a:rPr>
              <a:t> QUAL DOS NOMES DOS ANIMAIS DA ATIVIDADE 9 INICIA E TERMINA COM A LETRA </a:t>
            </a:r>
            <a:r>
              <a:rPr lang="pt-BR" sz="2600" b="1" dirty="0">
                <a:solidFill>
                  <a:srgbClr val="231F20"/>
                </a:solidFill>
              </a:rPr>
              <a:t>A</a:t>
            </a:r>
            <a:r>
              <a:rPr lang="pt-BR" sz="2600" dirty="0">
                <a:solidFill>
                  <a:srgbClr val="231F20"/>
                </a:solidFill>
              </a:rPr>
              <a:t>? ESCREVA-O ABAIXO.</a:t>
            </a:r>
            <a:endParaRPr sz="2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5" name="Google Shape;425;p42"/>
          <p:cNvGraphicFramePr/>
          <p:nvPr>
            <p:extLst>
              <p:ext uri="{D42A27DB-BD31-4B8C-83A1-F6EECF244321}">
                <p14:modId xmlns:p14="http://schemas.microsoft.com/office/powerpoint/2010/main" val="2726078525"/>
              </p:ext>
            </p:extLst>
          </p:nvPr>
        </p:nvGraphicFramePr>
        <p:xfrm>
          <a:off x="1443156" y="2910435"/>
          <a:ext cx="9302512" cy="1037130"/>
        </p:xfrm>
        <a:graphic>
          <a:graphicData uri="http://schemas.openxmlformats.org/drawingml/2006/table">
            <a:tbl>
              <a:tblPr firstRow="1" bandRow="1">
                <a:noFill/>
                <a:tableStyleId>{D44D8D3E-345C-43C2-B8E2-707558B2D02E}</a:tableStyleId>
              </a:tblPr>
              <a:tblGrid>
                <a:gridCol w="2325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56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56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37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5  2  9  7  0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10" marR="9141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A ↓ 2 B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10" marR="9141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A  F  B  R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10" marR="9141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◊  ◘  ⁕  ►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10" marR="9141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Google Shape;431;p43">
            <a:extLst>
              <a:ext uri="{FF2B5EF4-FFF2-40B4-BE49-F238E27FC236}">
                <a16:creationId xmlns:a16="http://schemas.microsoft.com/office/drawing/2014/main" id="{E82029CE-838D-640F-7B99-6FE5041DE8C8}"/>
              </a:ext>
            </a:extLst>
          </p:cNvPr>
          <p:cNvSpPr txBox="1"/>
          <p:nvPr/>
        </p:nvSpPr>
        <p:spPr>
          <a:xfrm>
            <a:off x="608600" y="1065959"/>
            <a:ext cx="10863918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11.</a:t>
            </a:r>
            <a:r>
              <a:rPr lang="pt-BR" sz="2600" dirty="0">
                <a:solidFill>
                  <a:srgbClr val="231F20"/>
                </a:solidFill>
              </a:rPr>
              <a:t> PINTE O QUADRINHO EM QUE HÁ APENAS LETRAS.</a:t>
            </a:r>
            <a:endParaRPr sz="2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2" name="Google Shape;432;p43"/>
          <p:cNvGraphicFramePr/>
          <p:nvPr>
            <p:extLst>
              <p:ext uri="{D42A27DB-BD31-4B8C-83A1-F6EECF244321}">
                <p14:modId xmlns:p14="http://schemas.microsoft.com/office/powerpoint/2010/main" val="943269009"/>
              </p:ext>
            </p:extLst>
          </p:nvPr>
        </p:nvGraphicFramePr>
        <p:xfrm>
          <a:off x="1443141" y="2910427"/>
          <a:ext cx="9302512" cy="1037130"/>
        </p:xfrm>
        <a:graphic>
          <a:graphicData uri="http://schemas.openxmlformats.org/drawingml/2006/table">
            <a:tbl>
              <a:tblPr firstRow="1" bandRow="1">
                <a:noFill/>
                <a:tableStyleId>{D44D8D3E-345C-43C2-B8E2-707558B2D02E}</a:tableStyleId>
              </a:tblPr>
              <a:tblGrid>
                <a:gridCol w="2325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56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56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37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5  2  9  7  0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10" marR="9141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A ↓ 2 B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10" marR="9141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A  F  B  R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10" marR="9141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◊  ◘  ⁕  ►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10" marR="9141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53BFBD79-05C4-89EB-ED3D-A90CFC688B4A}"/>
              </a:ext>
            </a:extLst>
          </p:cNvPr>
          <p:cNvSpPr txBox="1">
            <a:spLocks/>
          </p:cNvSpPr>
          <p:nvPr/>
        </p:nvSpPr>
        <p:spPr>
          <a:xfrm>
            <a:off x="9470181" y="342303"/>
            <a:ext cx="2831184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  <p:sp>
        <p:nvSpPr>
          <p:cNvPr id="4" name="Google Shape;431;p43">
            <a:extLst>
              <a:ext uri="{FF2B5EF4-FFF2-40B4-BE49-F238E27FC236}">
                <a16:creationId xmlns:a16="http://schemas.microsoft.com/office/drawing/2014/main" id="{BCE57173-05D2-909F-1807-C592B330A3C3}"/>
              </a:ext>
            </a:extLst>
          </p:cNvPr>
          <p:cNvSpPr txBox="1"/>
          <p:nvPr/>
        </p:nvSpPr>
        <p:spPr>
          <a:xfrm>
            <a:off x="608600" y="1065959"/>
            <a:ext cx="10863918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11.</a:t>
            </a:r>
            <a:r>
              <a:rPr lang="pt-BR" sz="2600" dirty="0">
                <a:solidFill>
                  <a:srgbClr val="231F20"/>
                </a:solidFill>
              </a:rPr>
              <a:t> PINTE O QUADRINHO EM QUE HÁ APENAS LETRAS.</a:t>
            </a:r>
            <a:endParaRPr sz="2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" name="Google Shape;440;p45"/>
          <p:cNvGraphicFramePr/>
          <p:nvPr>
            <p:extLst>
              <p:ext uri="{D42A27DB-BD31-4B8C-83A1-F6EECF244321}">
                <p14:modId xmlns:p14="http://schemas.microsoft.com/office/powerpoint/2010/main" val="3944938468"/>
              </p:ext>
            </p:extLst>
          </p:nvPr>
        </p:nvGraphicFramePr>
        <p:xfrm>
          <a:off x="798431" y="2876377"/>
          <a:ext cx="10591962" cy="1105245"/>
        </p:xfrm>
        <a:graphic>
          <a:graphicData uri="http://schemas.openxmlformats.org/drawingml/2006/table">
            <a:tbl>
              <a:tblPr firstRow="1" bandRow="1">
                <a:noFill/>
                <a:tableStyleId>{D44D8D3E-345C-43C2-B8E2-707558B2D02E}</a:tableStyleId>
              </a:tblPr>
              <a:tblGrid>
                <a:gridCol w="2660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16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10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48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05245">
                <a:tc>
                  <a:txBody>
                    <a:bodyPr/>
                    <a:lstStyle/>
                    <a:p>
                      <a:pPr marL="3365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3500" b="0" u="none" strike="noStrike" cap="none" dirty="0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 E I O</a:t>
                      </a:r>
                      <a:endParaRPr sz="35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10" marR="9141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39306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3500" b="0" u="none" strike="noStrike" cap="none" dirty="0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 A l B</a:t>
                      </a:r>
                      <a:endParaRPr sz="35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10" marR="9141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30226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3500" b="0" u="none" strike="noStrike" cap="none" dirty="0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 F B R</a:t>
                      </a:r>
                      <a:endParaRPr sz="35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10" marR="9141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25209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3500" b="1" u="none" strike="noStrike" cap="none" dirty="0">
                          <a:latin typeface="Bradley Hand ITC" panose="03070402050302030203" pitchFamily="66" charset="0"/>
                          <a:ea typeface="Arial"/>
                          <a:cs typeface="Arial"/>
                          <a:sym typeface="Arial"/>
                        </a:rPr>
                        <a:t>R</a:t>
                      </a:r>
                      <a:endParaRPr sz="3500" b="1" u="none" strike="noStrike" cap="none" dirty="0">
                        <a:latin typeface="Bradley Hand ITC" panose="03070402050302030203" pitchFamily="66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10" marR="9141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35A35ADE-60E5-CAA9-A6B2-D4C465CB723B}"/>
              </a:ext>
            </a:extLst>
          </p:cNvPr>
          <p:cNvSpPr txBox="1"/>
          <p:nvPr/>
        </p:nvSpPr>
        <p:spPr>
          <a:xfrm>
            <a:off x="8773445" y="3116157"/>
            <a:ext cx="2123811" cy="625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dirty="0"/>
              <a:t>R G N M</a:t>
            </a:r>
          </a:p>
        </p:txBody>
      </p:sp>
      <p:sp>
        <p:nvSpPr>
          <p:cNvPr id="2" name="Google Shape;439;p45">
            <a:extLst>
              <a:ext uri="{FF2B5EF4-FFF2-40B4-BE49-F238E27FC236}">
                <a16:creationId xmlns:a16="http://schemas.microsoft.com/office/drawing/2014/main" id="{A881FC0E-7CD4-C7A8-6D85-CFFB58C43F00}"/>
              </a:ext>
            </a:extLst>
          </p:cNvPr>
          <p:cNvSpPr txBox="1"/>
          <p:nvPr/>
        </p:nvSpPr>
        <p:spPr>
          <a:xfrm>
            <a:off x="608600" y="1056531"/>
            <a:ext cx="11079993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12.</a:t>
            </a:r>
            <a:r>
              <a:rPr lang="pt-BR" sz="2600" dirty="0">
                <a:solidFill>
                  <a:srgbClr val="231F20"/>
                </a:solidFill>
              </a:rPr>
              <a:t> PINTE O QUADRINHO EM QUE HÁ APENAS VOGAIS.</a:t>
            </a:r>
            <a:endParaRPr sz="2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" name="Google Shape;440;p45"/>
          <p:cNvGraphicFramePr/>
          <p:nvPr>
            <p:extLst>
              <p:ext uri="{D42A27DB-BD31-4B8C-83A1-F6EECF244321}">
                <p14:modId xmlns:p14="http://schemas.microsoft.com/office/powerpoint/2010/main" val="1994176771"/>
              </p:ext>
            </p:extLst>
          </p:nvPr>
        </p:nvGraphicFramePr>
        <p:xfrm>
          <a:off x="798431" y="2876377"/>
          <a:ext cx="10591962" cy="1105245"/>
        </p:xfrm>
        <a:graphic>
          <a:graphicData uri="http://schemas.openxmlformats.org/drawingml/2006/table">
            <a:tbl>
              <a:tblPr firstRow="1" bandRow="1">
                <a:noFill/>
                <a:tableStyleId>{D44D8D3E-345C-43C2-B8E2-707558B2D02E}</a:tableStyleId>
              </a:tblPr>
              <a:tblGrid>
                <a:gridCol w="2660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16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10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48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05245">
                <a:tc>
                  <a:txBody>
                    <a:bodyPr/>
                    <a:lstStyle/>
                    <a:p>
                      <a:pPr marL="3365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3500" b="0" u="none" strike="noStrike" cap="none" dirty="0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 E I O</a:t>
                      </a:r>
                      <a:endParaRPr sz="35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10" marR="9141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39306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3500" b="0" u="none" strike="noStrike" cap="none" dirty="0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 A l B</a:t>
                      </a:r>
                      <a:endParaRPr sz="35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10" marR="9141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30226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3500" b="0" u="none" strike="noStrike" cap="none" dirty="0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 F B R</a:t>
                      </a:r>
                      <a:endParaRPr sz="35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10" marR="9141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25209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3500" b="1" u="none" strike="noStrike" cap="none" dirty="0">
                          <a:latin typeface="Bradley Hand ITC" panose="03070402050302030203" pitchFamily="66" charset="0"/>
                          <a:ea typeface="Arial"/>
                          <a:cs typeface="Arial"/>
                          <a:sym typeface="Arial"/>
                        </a:rPr>
                        <a:t>R</a:t>
                      </a:r>
                      <a:endParaRPr sz="3500" b="1" u="none" strike="noStrike" cap="none" dirty="0">
                        <a:latin typeface="Bradley Hand ITC" panose="03070402050302030203" pitchFamily="66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10" marR="9141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E39A4428-CEBD-31C4-100F-C892599CA144}"/>
              </a:ext>
            </a:extLst>
          </p:cNvPr>
          <p:cNvSpPr txBox="1">
            <a:spLocks/>
          </p:cNvSpPr>
          <p:nvPr/>
        </p:nvSpPr>
        <p:spPr>
          <a:xfrm>
            <a:off x="9470181" y="342303"/>
            <a:ext cx="2831184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  <p:sp>
        <p:nvSpPr>
          <p:cNvPr id="5" name="Google Shape;439;p45">
            <a:extLst>
              <a:ext uri="{FF2B5EF4-FFF2-40B4-BE49-F238E27FC236}">
                <a16:creationId xmlns:a16="http://schemas.microsoft.com/office/drawing/2014/main" id="{3B0CE279-4238-A3E7-02DC-1E523DB2E47C}"/>
              </a:ext>
            </a:extLst>
          </p:cNvPr>
          <p:cNvSpPr txBox="1"/>
          <p:nvPr/>
        </p:nvSpPr>
        <p:spPr>
          <a:xfrm>
            <a:off x="608600" y="1056531"/>
            <a:ext cx="11079993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12.</a:t>
            </a:r>
            <a:r>
              <a:rPr lang="pt-BR" sz="2600" dirty="0">
                <a:solidFill>
                  <a:srgbClr val="231F20"/>
                </a:solidFill>
              </a:rPr>
              <a:t> PINTE O QUADRINHO EM QUE HÁ APENAS VOGAIS.</a:t>
            </a:r>
            <a:endParaRPr sz="26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C15440E-9ED3-2350-D330-DD7FDB91F125}"/>
              </a:ext>
            </a:extLst>
          </p:cNvPr>
          <p:cNvSpPr txBox="1"/>
          <p:nvPr/>
        </p:nvSpPr>
        <p:spPr>
          <a:xfrm>
            <a:off x="8773445" y="3116157"/>
            <a:ext cx="2123811" cy="625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dirty="0"/>
              <a:t>R G N M</a:t>
            </a:r>
          </a:p>
        </p:txBody>
      </p:sp>
    </p:spTree>
    <p:extLst>
      <p:ext uri="{BB962C8B-B14F-4D97-AF65-F5344CB8AC3E}">
        <p14:creationId xmlns:p14="http://schemas.microsoft.com/office/powerpoint/2010/main" val="128895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56F39908-9E60-E730-012C-92EC05962F71}"/>
              </a:ext>
            </a:extLst>
          </p:cNvPr>
          <p:cNvGrpSpPr/>
          <p:nvPr/>
        </p:nvGrpSpPr>
        <p:grpSpPr>
          <a:xfrm>
            <a:off x="9438756" y="421918"/>
            <a:ext cx="2275724" cy="381348"/>
            <a:chOff x="386196" y="3083838"/>
            <a:chExt cx="2275724" cy="381348"/>
          </a:xfrm>
        </p:grpSpPr>
        <p:sp>
          <p:nvSpPr>
            <p:cNvPr id="7" name="CaixaDeTexto 7">
              <a:extLst>
                <a:ext uri="{FF2B5EF4-FFF2-40B4-BE49-F238E27FC236}">
                  <a16:creationId xmlns:a16="http://schemas.microsoft.com/office/drawing/2014/main" id="{D8C3B44F-45F9-0A76-2A74-E6146B68E034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F53639D2-DDED-53F9-D9BE-85F49748E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sp>
        <p:nvSpPr>
          <p:cNvPr id="4" name="Google Shape;454;p44">
            <a:extLst>
              <a:ext uri="{FF2B5EF4-FFF2-40B4-BE49-F238E27FC236}">
                <a16:creationId xmlns:a16="http://schemas.microsoft.com/office/drawing/2014/main" id="{B61C1234-0E14-9DB2-F83B-4574FE3449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6652" y="1113539"/>
            <a:ext cx="11084936" cy="1046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dirty="0">
                <a:solidFill>
                  <a:srgbClr val="74489D"/>
                </a:solidFill>
              </a:rPr>
              <a:t>13.</a:t>
            </a:r>
            <a:r>
              <a:rPr lang="pt-BR" sz="2600" b="0" dirty="0">
                <a:solidFill>
                  <a:srgbClr val="231F20"/>
                </a:solidFill>
              </a:rPr>
              <a:t> FAÇA UMA LISTA COM O NOME DE ALGUNS COLEGAS DA SUA TURMA. COMECE ESCREVENDO O SEU NOME.</a:t>
            </a:r>
            <a:endParaRPr sz="2600" b="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E14D1FD-4231-24D2-FA53-A04B0EDE73AD}"/>
              </a:ext>
            </a:extLst>
          </p:cNvPr>
          <p:cNvSpPr txBox="1"/>
          <p:nvPr/>
        </p:nvSpPr>
        <p:spPr>
          <a:xfrm>
            <a:off x="744637" y="2277859"/>
            <a:ext cx="1045670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________________________________________________________________________</a:t>
            </a:r>
          </a:p>
          <a:p>
            <a:endParaRPr lang="pt-BR" sz="2000" dirty="0"/>
          </a:p>
          <a:p>
            <a:r>
              <a:rPr lang="pt-BR" sz="2000" dirty="0"/>
              <a:t>________________________________________________________________________</a:t>
            </a:r>
          </a:p>
          <a:p>
            <a:endParaRPr lang="pt-BR" sz="2000" dirty="0"/>
          </a:p>
          <a:p>
            <a:r>
              <a:rPr lang="pt-BR" sz="2000" dirty="0"/>
              <a:t>________________________________________________________________________</a:t>
            </a:r>
          </a:p>
          <a:p>
            <a:endParaRPr lang="pt-BR" sz="2000" dirty="0"/>
          </a:p>
          <a:p>
            <a:r>
              <a:rPr lang="pt-BR" sz="2000" dirty="0"/>
              <a:t>________________________________________________________________________</a:t>
            </a:r>
          </a:p>
          <a:p>
            <a:endParaRPr lang="pt-BR" sz="2000" dirty="0"/>
          </a:p>
          <a:p>
            <a:r>
              <a:rPr lang="pt-BR" sz="2000" dirty="0"/>
              <a:t>________________________________________________________________________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12A8573-6F56-A6B9-E0F2-BE9AB9021330}"/>
              </a:ext>
            </a:extLst>
          </p:cNvPr>
          <p:cNvSpPr txBox="1"/>
          <p:nvPr/>
        </p:nvSpPr>
        <p:spPr>
          <a:xfrm rot="10800000" flipV="1">
            <a:off x="744637" y="5435078"/>
            <a:ext cx="10257393" cy="1295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>
                <a:solidFill>
                  <a:schemeClr val="tx1"/>
                </a:solidFill>
              </a:rPr>
              <a:t>ESPERA-SE QUE O ESTUDANTE ESCREVA O PRÓPRIO NOME E ALGUNS NOMES DE COLEGAS DA SALA.</a:t>
            </a:r>
          </a:p>
          <a:p>
            <a:endParaRPr lang="pt-BR" sz="2600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4DED3FBD-68DE-A2C8-830C-F2687D6E32A9}"/>
              </a:ext>
            </a:extLst>
          </p:cNvPr>
          <p:cNvSpPr txBox="1">
            <a:spLocks/>
          </p:cNvSpPr>
          <p:nvPr/>
        </p:nvSpPr>
        <p:spPr>
          <a:xfrm>
            <a:off x="9470181" y="342303"/>
            <a:ext cx="2831184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  <p:sp>
        <p:nvSpPr>
          <p:cNvPr id="8" name="Google Shape;454;p44">
            <a:extLst>
              <a:ext uri="{FF2B5EF4-FFF2-40B4-BE49-F238E27FC236}">
                <a16:creationId xmlns:a16="http://schemas.microsoft.com/office/drawing/2014/main" id="{77F97A4F-6189-61D4-D1B7-185A63C7A222}"/>
              </a:ext>
            </a:extLst>
          </p:cNvPr>
          <p:cNvSpPr txBox="1">
            <a:spLocks/>
          </p:cNvSpPr>
          <p:nvPr/>
        </p:nvSpPr>
        <p:spPr>
          <a:xfrm>
            <a:off x="626652" y="1113539"/>
            <a:ext cx="11084936" cy="1046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buClr>
                <a:srgbClr val="74489D"/>
              </a:buClr>
            </a:pPr>
            <a:r>
              <a:rPr lang="pt-BR" sz="2600" dirty="0">
                <a:solidFill>
                  <a:srgbClr val="74489D"/>
                </a:solidFill>
              </a:rPr>
              <a:t>13.</a:t>
            </a:r>
            <a:r>
              <a:rPr lang="pt-BR" sz="2600" b="0" dirty="0">
                <a:solidFill>
                  <a:srgbClr val="231F20"/>
                </a:solidFill>
              </a:rPr>
              <a:t> FAÇA UMA LISTA COM O NOME DE ALGUNS COLEGAS DA SUA TURMA. COMECE ESCREVENDO O SEU NOME.</a:t>
            </a:r>
            <a:endParaRPr lang="pt-BR" sz="2600" b="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4C5D716-8C6F-8D7E-F298-5E2AB76CB2E8}"/>
              </a:ext>
            </a:extLst>
          </p:cNvPr>
          <p:cNvSpPr txBox="1"/>
          <p:nvPr/>
        </p:nvSpPr>
        <p:spPr>
          <a:xfrm>
            <a:off x="744637" y="2277859"/>
            <a:ext cx="1045670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________________________________________________________________________</a:t>
            </a:r>
          </a:p>
          <a:p>
            <a:endParaRPr lang="pt-BR" sz="2000" dirty="0"/>
          </a:p>
          <a:p>
            <a:r>
              <a:rPr lang="pt-BR" sz="2000" dirty="0"/>
              <a:t>________________________________________________________________________</a:t>
            </a:r>
          </a:p>
          <a:p>
            <a:endParaRPr lang="pt-BR" sz="2000" dirty="0"/>
          </a:p>
          <a:p>
            <a:r>
              <a:rPr lang="pt-BR" sz="2000" dirty="0"/>
              <a:t>________________________________________________________________________</a:t>
            </a:r>
          </a:p>
          <a:p>
            <a:endParaRPr lang="pt-BR" sz="2000" dirty="0"/>
          </a:p>
          <a:p>
            <a:r>
              <a:rPr lang="pt-BR" sz="2000" dirty="0"/>
              <a:t>________________________________________________________________________</a:t>
            </a:r>
          </a:p>
          <a:p>
            <a:endParaRPr lang="pt-BR" sz="2000" dirty="0"/>
          </a:p>
          <a:p>
            <a:r>
              <a:rPr lang="pt-BR" sz="2000" dirty="0"/>
              <a:t>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7689053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1B7A185D-30A8-321D-4DC8-BC9ADC730298}"/>
              </a:ext>
            </a:extLst>
          </p:cNvPr>
          <p:cNvGrpSpPr/>
          <p:nvPr/>
        </p:nvGrpSpPr>
        <p:grpSpPr>
          <a:xfrm>
            <a:off x="9438756" y="421918"/>
            <a:ext cx="2275724" cy="381348"/>
            <a:chOff x="386196" y="3083838"/>
            <a:chExt cx="2275724" cy="381348"/>
          </a:xfrm>
        </p:grpSpPr>
        <p:sp>
          <p:nvSpPr>
            <p:cNvPr id="7" name="CaixaDeTexto 7">
              <a:extLst>
                <a:ext uri="{FF2B5EF4-FFF2-40B4-BE49-F238E27FC236}">
                  <a16:creationId xmlns:a16="http://schemas.microsoft.com/office/drawing/2014/main" id="{658E9654-BD2A-D2FD-1B2F-2598EC6B1319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FCEDECCD-C110-AE86-71A0-AECF6BA27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sp>
        <p:nvSpPr>
          <p:cNvPr id="4" name="Google Shape;454;p44">
            <a:extLst>
              <a:ext uri="{FF2B5EF4-FFF2-40B4-BE49-F238E27FC236}">
                <a16:creationId xmlns:a16="http://schemas.microsoft.com/office/drawing/2014/main" id="{C1387FD1-AC69-679B-F182-BEC7B8C1EC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1220" y="997519"/>
            <a:ext cx="11105880" cy="1046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dirty="0">
                <a:solidFill>
                  <a:srgbClr val="74489D"/>
                </a:solidFill>
              </a:rPr>
              <a:t>14.</a:t>
            </a:r>
            <a:r>
              <a:rPr lang="pt-BR" sz="2600" b="0" dirty="0">
                <a:solidFill>
                  <a:srgbClr val="231F20"/>
                </a:solidFill>
              </a:rPr>
              <a:t> REESCREVA A CANTIGA “O SAPO NÃO LAVA O PÉ” NO SEU CADERNO.</a:t>
            </a:r>
            <a:endParaRPr lang="pt-BR" sz="2600" b="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2582357-72F2-2A44-E5F6-AE90B1EBE6BB}"/>
              </a:ext>
            </a:extLst>
          </p:cNvPr>
          <p:cNvSpPr txBox="1"/>
          <p:nvPr/>
        </p:nvSpPr>
        <p:spPr>
          <a:xfrm>
            <a:off x="792106" y="2161838"/>
            <a:ext cx="10028707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_____________________________________________________________________</a:t>
            </a:r>
          </a:p>
          <a:p>
            <a:endParaRPr lang="pt-BR" sz="2000" dirty="0"/>
          </a:p>
          <a:p>
            <a:r>
              <a:rPr lang="pt-BR" sz="2000" dirty="0"/>
              <a:t>_____________________________________________________________________</a:t>
            </a:r>
          </a:p>
          <a:p>
            <a:endParaRPr lang="pt-BR" sz="2000" dirty="0"/>
          </a:p>
          <a:p>
            <a:r>
              <a:rPr lang="pt-BR" sz="2000" dirty="0"/>
              <a:t>_____________________________________________________________________</a:t>
            </a:r>
          </a:p>
          <a:p>
            <a:endParaRPr lang="pt-BR" sz="2000" dirty="0"/>
          </a:p>
          <a:p>
            <a:r>
              <a:rPr lang="pt-BR" sz="2000" dirty="0"/>
              <a:t>_____________________________________________________________________</a:t>
            </a:r>
          </a:p>
          <a:p>
            <a:endParaRPr lang="pt-BR" sz="2000" dirty="0"/>
          </a:p>
          <a:p>
            <a:r>
              <a:rPr lang="pt-BR" sz="2000" dirty="0"/>
              <a:t>_____________________________________________________________________</a:t>
            </a:r>
          </a:p>
          <a:p>
            <a:endParaRPr lang="pt-BR" sz="2000" dirty="0"/>
          </a:p>
          <a:p>
            <a:r>
              <a:rPr lang="pt-BR" sz="2000" dirty="0"/>
              <a:t>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8950597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12A8573-6F56-A6B9-E0F2-BE9AB9021330}"/>
              </a:ext>
            </a:extLst>
          </p:cNvPr>
          <p:cNvSpPr txBox="1"/>
          <p:nvPr/>
        </p:nvSpPr>
        <p:spPr>
          <a:xfrm rot="10800000" flipV="1">
            <a:off x="950967" y="2653391"/>
            <a:ext cx="10257393" cy="885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>
                <a:solidFill>
                  <a:schemeClr val="tx1"/>
                </a:solidFill>
              </a:rPr>
              <a:t>RESPOSTA PESSOAL.</a:t>
            </a:r>
          </a:p>
          <a:p>
            <a:endParaRPr lang="pt-BR" sz="260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6DEE8D6-62DB-4A41-C6B7-7685ACA2E03B}"/>
              </a:ext>
            </a:extLst>
          </p:cNvPr>
          <p:cNvSpPr txBox="1">
            <a:spLocks/>
          </p:cNvSpPr>
          <p:nvPr/>
        </p:nvSpPr>
        <p:spPr>
          <a:xfrm>
            <a:off x="9470181" y="342303"/>
            <a:ext cx="2831184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  <p:sp>
        <p:nvSpPr>
          <p:cNvPr id="8" name="Google Shape;454;p44">
            <a:extLst>
              <a:ext uri="{FF2B5EF4-FFF2-40B4-BE49-F238E27FC236}">
                <a16:creationId xmlns:a16="http://schemas.microsoft.com/office/drawing/2014/main" id="{0FBE6D2B-1517-DEA0-9FCC-9124FA2E3A9A}"/>
              </a:ext>
            </a:extLst>
          </p:cNvPr>
          <p:cNvSpPr txBox="1">
            <a:spLocks/>
          </p:cNvSpPr>
          <p:nvPr/>
        </p:nvSpPr>
        <p:spPr>
          <a:xfrm>
            <a:off x="681220" y="997519"/>
            <a:ext cx="11105880" cy="1046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buClr>
                <a:srgbClr val="74489D"/>
              </a:buClr>
            </a:pPr>
            <a:r>
              <a:rPr lang="pt-BR" sz="2600">
                <a:solidFill>
                  <a:srgbClr val="74489D"/>
                </a:solidFill>
              </a:rPr>
              <a:t>14.</a:t>
            </a:r>
            <a:r>
              <a:rPr lang="pt-BR" sz="2600" b="0">
                <a:solidFill>
                  <a:srgbClr val="231F20"/>
                </a:solidFill>
              </a:rPr>
              <a:t> REESCREVA A CANTIGA “O SAPO NÃO LAVA O PÉ” NO SEU CADERNO.</a:t>
            </a:r>
            <a:endParaRPr lang="pt-BR" sz="2600" b="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1B243A8-71A9-88E5-3745-CB24F19E8D62}"/>
              </a:ext>
            </a:extLst>
          </p:cNvPr>
          <p:cNvSpPr txBox="1"/>
          <p:nvPr/>
        </p:nvSpPr>
        <p:spPr>
          <a:xfrm>
            <a:off x="792106" y="2161838"/>
            <a:ext cx="10028707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_____________________________________________________________________</a:t>
            </a:r>
          </a:p>
          <a:p>
            <a:endParaRPr lang="pt-BR" sz="2000" dirty="0"/>
          </a:p>
          <a:p>
            <a:r>
              <a:rPr lang="pt-BR" sz="2000" dirty="0"/>
              <a:t>_____________________________________________________________________</a:t>
            </a:r>
          </a:p>
          <a:p>
            <a:endParaRPr lang="pt-BR" sz="2000" dirty="0"/>
          </a:p>
          <a:p>
            <a:r>
              <a:rPr lang="pt-BR" sz="2000" dirty="0"/>
              <a:t>_____________________________________________________________________</a:t>
            </a:r>
          </a:p>
          <a:p>
            <a:endParaRPr lang="pt-BR" sz="2000" dirty="0"/>
          </a:p>
          <a:p>
            <a:r>
              <a:rPr lang="pt-BR" sz="2000" dirty="0"/>
              <a:t>_____________________________________________________________________</a:t>
            </a:r>
          </a:p>
          <a:p>
            <a:endParaRPr lang="pt-BR" sz="2000" dirty="0"/>
          </a:p>
          <a:p>
            <a:r>
              <a:rPr lang="pt-BR" sz="2000" dirty="0"/>
              <a:t>_____________________________________________________________________</a:t>
            </a:r>
          </a:p>
          <a:p>
            <a:endParaRPr lang="pt-BR" sz="2000" dirty="0"/>
          </a:p>
          <a:p>
            <a:r>
              <a:rPr lang="pt-BR" sz="2000" dirty="0"/>
              <a:t>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8188865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29bff5210c6_0_222"/>
          <p:cNvSpPr txBox="1">
            <a:spLocks noGrp="1"/>
          </p:cNvSpPr>
          <p:nvPr>
            <p:ph type="body" idx="1"/>
          </p:nvPr>
        </p:nvSpPr>
        <p:spPr>
          <a:xfrm>
            <a:off x="4666524" y="708264"/>
            <a:ext cx="7092784" cy="6149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indent="-457086">
              <a:spcAft>
                <a:spcPts val="600"/>
              </a:spcAft>
            </a:pPr>
            <a:r>
              <a:rPr lang="pt-BR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RECONHECEMOS A ESTRUTURA DOS TEXTOS (CANÇÃO).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indent="-457086">
              <a:spcAft>
                <a:spcPts val="600"/>
              </a:spcAft>
            </a:pPr>
            <a:r>
              <a:rPr lang="pt-BR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PARTICIPAMOS DE SITUAÇÕES DE LEITURA DE CANÇÃO</a:t>
            </a:r>
            <a:r>
              <a:rPr lang="pt-BR" dirty="0">
                <a:solidFill>
                  <a:srgbClr val="231F20"/>
                </a:solidFill>
              </a:rPr>
              <a:t>.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indent="-457086">
              <a:spcAft>
                <a:spcPts val="600"/>
              </a:spcAft>
            </a:pPr>
            <a:r>
              <a:rPr lang="pt-BR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IDENTIFICAMOS A FINALIDADE DO TEXTO.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indent="-457086">
              <a:spcAft>
                <a:spcPts val="600"/>
              </a:spcAft>
            </a:pPr>
            <a:r>
              <a:rPr lang="pt-BR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PERCEBEMOS O RITMO E A MELODIA AO OUVIR A CANÇÃO.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indent="-457086">
              <a:spcAft>
                <a:spcPts val="600"/>
              </a:spcAft>
            </a:pPr>
            <a:r>
              <a:rPr lang="pt-BR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CONHECEMOS A ORDEM ALFABÉTICA.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indent="-457086">
              <a:spcAft>
                <a:spcPts val="600"/>
              </a:spcAft>
            </a:pPr>
            <a:r>
              <a:rPr lang="pt-BR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ESCREVEMOS PALAVRAS ESPONTANEAMENTE, RESPEITANDO AS REGULARIDADES DO SISTEMA DE ESCRITA CONVENCIONAL.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spcAft>
                <a:spcPts val="60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br>
              <a:rPr lang="pt-BR" sz="2666" dirty="0"/>
            </a:br>
            <a:endParaRPr sz="2666" dirty="0"/>
          </a:p>
        </p:txBody>
      </p:sp>
      <p:sp>
        <p:nvSpPr>
          <p:cNvPr id="88" name="Google Shape;88;p2"/>
          <p:cNvSpPr txBox="1"/>
          <p:nvPr/>
        </p:nvSpPr>
        <p:spPr>
          <a:xfrm>
            <a:off x="533261" y="963926"/>
            <a:ext cx="7755177" cy="600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SzPts val="2600"/>
            </a:pPr>
            <a:r>
              <a:rPr lang="pt-BR" sz="3100" b="1" dirty="0"/>
              <a:t>CONVERSE COM A TURMA</a:t>
            </a:r>
            <a:endParaRPr sz="3100" b="1" dirty="0"/>
          </a:p>
        </p:txBody>
      </p:sp>
      <p:sp>
        <p:nvSpPr>
          <p:cNvPr id="89" name="Google Shape;89;p2"/>
          <p:cNvSpPr txBox="1"/>
          <p:nvPr/>
        </p:nvSpPr>
        <p:spPr>
          <a:xfrm>
            <a:off x="608441" y="1910158"/>
            <a:ext cx="5830992" cy="3139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spcAft>
                <a:spcPts val="1200"/>
              </a:spcAft>
              <a:buSzPts val="2000"/>
            </a:pPr>
            <a:r>
              <a:rPr lang="pt-BR" sz="2600" dirty="0">
                <a:solidFill>
                  <a:schemeClr val="tx1"/>
                </a:solidFill>
              </a:rPr>
              <a:t>O TEXTO DE HOJE TEM COMO TÍTULO “O SAPO NÃO LAVA O PÉ”.</a:t>
            </a:r>
          </a:p>
          <a:p>
            <a:pPr>
              <a:spcAft>
                <a:spcPts val="1200"/>
              </a:spcAft>
              <a:buSzPts val="2000"/>
            </a:pPr>
            <a:r>
              <a:rPr lang="pt-BR" sz="2600" dirty="0">
                <a:solidFill>
                  <a:schemeClr val="tx1"/>
                </a:solidFill>
              </a:rPr>
              <a:t>VOCÊS CONHECEM ESSE TEXTO? </a:t>
            </a:r>
            <a:endParaRPr sz="260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  <a:buSzPts val="2000"/>
            </a:pPr>
            <a:r>
              <a:rPr lang="pt-BR" sz="2600" dirty="0">
                <a:solidFill>
                  <a:schemeClr val="tx1"/>
                </a:solidFill>
              </a:rPr>
              <a:t>SABIAM QUE EXISTE UMA MÚSICA COM ESSE TÍTULO?</a:t>
            </a:r>
            <a:endParaRPr sz="260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  <a:buSzPts val="2000"/>
            </a:pPr>
            <a:r>
              <a:rPr lang="pt-BR" sz="2600" dirty="0">
                <a:solidFill>
                  <a:schemeClr val="tx1"/>
                </a:solidFill>
              </a:rPr>
              <a:t>VAMOS CANTÁ-LA? </a:t>
            </a:r>
            <a:endParaRPr sz="2600" dirty="0">
              <a:solidFill>
                <a:schemeClr val="tx1"/>
              </a:solidFill>
            </a:endParaRPr>
          </a:p>
        </p:txBody>
      </p:sp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9344" y="2032806"/>
            <a:ext cx="5042085" cy="3245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4D3CC5C8-8C75-C91F-3260-9F5B7FA4DD3D}"/>
              </a:ext>
            </a:extLst>
          </p:cNvPr>
          <p:cNvGrpSpPr/>
          <p:nvPr/>
        </p:nvGrpSpPr>
        <p:grpSpPr>
          <a:xfrm>
            <a:off x="6735614" y="5517727"/>
            <a:ext cx="4975815" cy="459364"/>
            <a:chOff x="4187825" y="3626245"/>
            <a:chExt cx="4975815" cy="459364"/>
          </a:xfrm>
        </p:grpSpPr>
        <p:sp>
          <p:nvSpPr>
            <p:cNvPr id="7" name="CaixaDeTexto 7">
              <a:extLst>
                <a:ext uri="{FF2B5EF4-FFF2-40B4-BE49-F238E27FC236}">
                  <a16:creationId xmlns:a16="http://schemas.microsoft.com/office/drawing/2014/main" id="{52D30AC8-F99F-8224-09AA-A8B360A2EA5E}"/>
                </a:ext>
              </a:extLst>
            </p:cNvPr>
            <p:cNvSpPr txBox="1"/>
            <p:nvPr/>
          </p:nvSpPr>
          <p:spPr>
            <a:xfrm>
              <a:off x="4289890" y="3708331"/>
              <a:ext cx="4873750" cy="302955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>
              <a:solidFill>
                <a:schemeClr val="bg2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indent="243356" algn="ctr">
                <a:buSzPts val="1600"/>
              </a:pPr>
              <a:r>
                <a:rPr lang="pt-BR" dirty="0">
                  <a:solidFill>
                    <a:schemeClr val="dk1"/>
                  </a:solidFill>
                  <a:ea typeface="Lato"/>
                  <a:cs typeface="Lato"/>
                  <a:sym typeface="Lato"/>
                  <a:hlinkClick r:id="rId4"/>
                </a:rPr>
                <a:t>https://www.youtube.com/watch?v=0JkSpPZJDkE</a:t>
              </a:r>
              <a:r>
                <a:rPr lang="pt-BR" dirty="0">
                  <a:solidFill>
                    <a:schemeClr val="dk1"/>
                  </a:solidFill>
                  <a:ea typeface="Lato"/>
                  <a:cs typeface="Lato"/>
                  <a:sym typeface="Lato"/>
                </a:rPr>
                <a:t> </a:t>
              </a:r>
            </a:p>
          </p:txBody>
        </p:sp>
        <p:pic>
          <p:nvPicPr>
            <p:cNvPr id="8" name="Gráfico 10">
              <a:extLst>
                <a:ext uri="{FF2B5EF4-FFF2-40B4-BE49-F238E27FC236}">
                  <a16:creationId xmlns:a16="http://schemas.microsoft.com/office/drawing/2014/main" id="{45FDDF57-1E9B-65ED-6EC1-3E655CA803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4"/>
          <p:cNvSpPr txBox="1">
            <a:spLocks noGrp="1"/>
          </p:cNvSpPr>
          <p:nvPr>
            <p:ph type="body" idx="1"/>
          </p:nvPr>
        </p:nvSpPr>
        <p:spPr>
          <a:xfrm>
            <a:off x="554423" y="1073399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0" indent="0">
              <a:spcAft>
                <a:spcPts val="1200"/>
              </a:spcAft>
              <a:buSzPts val="1100"/>
            </a:pPr>
            <a:r>
              <a:rPr lang="pt-BR" dirty="0"/>
              <a:t>LEMOV, D. </a:t>
            </a:r>
            <a:r>
              <a:rPr lang="pt-BR" b="1" dirty="0"/>
              <a:t>Aula nota 10 3.0</a:t>
            </a:r>
            <a:r>
              <a:rPr lang="pt-BR" dirty="0"/>
              <a:t>: 63 técnicas para melhorar a gestão da sala de aula. Porto Alegre: Penso, 2022.</a:t>
            </a:r>
          </a:p>
          <a:p>
            <a:pPr marL="0" lvl="0" indent="0">
              <a:spcAft>
                <a:spcPts val="1200"/>
              </a:spcAft>
              <a:buSzPts val="1100"/>
            </a:pPr>
            <a:r>
              <a:rPr lang="pt-BR" dirty="0"/>
              <a:t>OLIVEIRA, J. E.; DUARTE ROSSI, J. R. (Org.). </a:t>
            </a:r>
            <a:r>
              <a:rPr lang="pt-BR" b="1" dirty="0"/>
              <a:t>Caderno 1</a:t>
            </a:r>
            <a:r>
              <a:rPr lang="pt-BR" dirty="0"/>
              <a:t>.</a:t>
            </a:r>
            <a:r>
              <a:rPr lang="pt-BR" b="1" dirty="0"/>
              <a:t> </a:t>
            </a:r>
            <a:r>
              <a:rPr lang="pt-BR" dirty="0"/>
              <a:t>Língua Portuguesa, 1</a:t>
            </a:r>
            <a:r>
              <a:rPr lang="pt-BR" u="sng" baseline="30000" dirty="0"/>
              <a:t>o</a:t>
            </a:r>
            <a:r>
              <a:rPr lang="pt-BR" dirty="0"/>
              <a:t> ano – Caderno de Atividades. Sobral: Lyceum – Consultoria Educacional Ltda., 2021. </a:t>
            </a:r>
          </a:p>
          <a:p>
            <a:pPr marL="0" indent="0">
              <a:spcAft>
                <a:spcPts val="1200"/>
              </a:spcAft>
              <a:buSzPts val="1100"/>
            </a:pPr>
            <a:r>
              <a:rPr lang="pt-BR" dirty="0"/>
              <a:t>SÃO PAULO (Estado). Secretaria da Educação. </a:t>
            </a:r>
            <a:r>
              <a:rPr lang="pt-BR" b="1" dirty="0"/>
              <a:t>Currículo Paulista</a:t>
            </a:r>
            <a:r>
              <a:rPr lang="pt-BR" dirty="0"/>
              <a:t>, 2019.</a:t>
            </a:r>
            <a:r>
              <a:rPr lang="pt-BR" dirty="0">
                <a:solidFill>
                  <a:schemeClr val="tx1"/>
                </a:solidFill>
              </a:rPr>
              <a:t> Disponível em: </a:t>
            </a:r>
            <a:r>
              <a:rPr lang="pt-BR" dirty="0">
                <a:solidFill>
                  <a:schemeClr val="tx1"/>
                </a:solidFill>
                <a:hlinkClick r:id="rId3"/>
              </a:rPr>
              <a:t>https://efape.educacao.sp.gov.br/curriculopaulista/wp-content/uploads/2023/02/Curriculo_Paulista-etapas-Educa%C3%A7%C3%A3o-Infantil-e-Ensino-Fundamental-ISBN.pdf</a:t>
            </a:r>
            <a:r>
              <a:rPr lang="pt-BR" dirty="0">
                <a:solidFill>
                  <a:schemeClr val="tx1"/>
                </a:solidFill>
              </a:rPr>
              <a:t>. Acesso em: 15 ago. 2025.</a:t>
            </a:r>
            <a:endParaRPr lang="pt-BR" dirty="0"/>
          </a:p>
          <a:p>
            <a:pPr marL="0" indent="0">
              <a:spcAft>
                <a:spcPts val="1200"/>
              </a:spcAft>
              <a:buSzPts val="1100"/>
            </a:pPr>
            <a:endParaRPr dirty="0"/>
          </a:p>
          <a:p>
            <a:pPr marL="0" indent="0">
              <a:spcAft>
                <a:spcPts val="1200"/>
              </a:spcAft>
              <a:buSzPts val="1100"/>
            </a:pPr>
            <a:endParaRPr dirty="0"/>
          </a:p>
          <a:p>
            <a:pPr marL="0" indent="0">
              <a:spcAft>
                <a:spcPts val="1200"/>
              </a:spcAft>
              <a:buSzPts val="1100"/>
            </a:pPr>
            <a:endParaRPr sz="16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26"/>
          <p:cNvSpPr txBox="1">
            <a:spLocks noGrp="1"/>
          </p:cNvSpPr>
          <p:nvPr>
            <p:ph type="body" idx="1"/>
          </p:nvPr>
        </p:nvSpPr>
        <p:spPr>
          <a:xfrm>
            <a:off x="598669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0" indent="0">
              <a:spcAft>
                <a:spcPts val="1200"/>
              </a:spcAft>
            </a:pPr>
            <a:r>
              <a:rPr lang="pt-BR" b="1" dirty="0">
                <a:latin typeface="Arial"/>
                <a:ea typeface="Arial"/>
                <a:cs typeface="Arial"/>
                <a:sym typeface="Arial"/>
              </a:rPr>
              <a:t>Lista de imagens e vídeos</a:t>
            </a:r>
            <a:endParaRPr b="1" dirty="0"/>
          </a:p>
          <a:p>
            <a:pPr marL="0" indent="0">
              <a:spcAft>
                <a:spcPts val="1200"/>
              </a:spcAft>
            </a:pPr>
            <a:r>
              <a:rPr lang="pt-BR" b="1" dirty="0">
                <a:latin typeface="Arial"/>
                <a:ea typeface="Arial"/>
                <a:cs typeface="Arial"/>
                <a:sym typeface="Arial"/>
              </a:rPr>
              <a:t>Slide </a:t>
            </a:r>
            <a:r>
              <a:rPr lang="pt-BR" b="1" dirty="0"/>
              <a:t>1 – </a:t>
            </a:r>
            <a:r>
              <a:rPr lang="pt-BR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Imagem da capa: 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SEDUC-SP</a:t>
            </a:r>
          </a:p>
          <a:p>
            <a:pPr marL="0" indent="0">
              <a:spcAft>
                <a:spcPts val="1200"/>
              </a:spcAft>
            </a:pPr>
            <a:r>
              <a:rPr lang="pt-BR" b="1" dirty="0">
                <a:latin typeface="Arial"/>
                <a:ea typeface="Arial"/>
                <a:cs typeface="Arial"/>
                <a:sym typeface="Arial"/>
              </a:rPr>
              <a:t>Slides </a:t>
            </a:r>
            <a:r>
              <a:rPr lang="pt-BR" b="1" dirty="0"/>
              <a:t>3 e 9 – </a:t>
            </a:r>
            <a:r>
              <a:rPr lang="pt-BR" dirty="0"/>
              <a:t>GALINHA PINTADINHA. </a:t>
            </a:r>
            <a:r>
              <a:rPr lang="pt-BR" b="1" dirty="0"/>
              <a:t>O sapo não lava o pé</a:t>
            </a:r>
            <a:r>
              <a:rPr lang="pt-BR" dirty="0"/>
              <a:t>. Disponível em: </a:t>
            </a:r>
            <a:r>
              <a:rPr lang="pt-BR" u="sng" dirty="0">
                <a:solidFill>
                  <a:schemeClr val="hlink"/>
                </a:solidFill>
                <a:hlinkClick r:id="rId3"/>
              </a:rPr>
              <a:t>https://www.youtube.com/watch?v=0JkSpPZJDkE</a:t>
            </a:r>
            <a:r>
              <a:rPr lang="pt-BR" dirty="0">
                <a:solidFill>
                  <a:schemeClr val="tx1"/>
                </a:solidFill>
              </a:rPr>
              <a:t>. Acesso em: 15 ago. 2025.</a:t>
            </a:r>
          </a:p>
          <a:p>
            <a:pPr marL="0" indent="0">
              <a:spcAft>
                <a:spcPts val="1200"/>
              </a:spcAft>
            </a:pPr>
            <a:r>
              <a:rPr lang="pt-BR" b="1" dirty="0"/>
              <a:t>Slides 4 e 11 a 18 – </a:t>
            </a:r>
            <a:r>
              <a:rPr lang="pt-BR" dirty="0"/>
              <a:t>© Getty Images</a:t>
            </a:r>
            <a:endParaRPr dirty="0">
              <a:solidFill>
                <a:schemeClr val="tx1"/>
              </a:solidFill>
            </a:endParaRPr>
          </a:p>
          <a:p>
            <a:pPr marL="0" indent="0">
              <a:spcAft>
                <a:spcPts val="1200"/>
              </a:spcAft>
            </a:pPr>
            <a:endParaRPr dirty="0"/>
          </a:p>
          <a:p>
            <a:pPr marL="0" indent="0">
              <a:spcAft>
                <a:spcPts val="1200"/>
              </a:spcAft>
            </a:pPr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>
          <a:extLst>
            <a:ext uri="{FF2B5EF4-FFF2-40B4-BE49-F238E27FC236}">
              <a16:creationId xmlns:a16="http://schemas.microsoft.com/office/drawing/2014/main" id="{B9D1C193-99C8-3C6D-DE95-DA05A578C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372b93892f3_0_503">
            <a:extLst>
              <a:ext uri="{FF2B5EF4-FFF2-40B4-BE49-F238E27FC236}">
                <a16:creationId xmlns:a16="http://schemas.microsoft.com/office/drawing/2014/main" id="{D9717B39-67CF-08DE-64B2-A431EEB2856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rot="-120168">
            <a:off x="176509" y="170375"/>
            <a:ext cx="1785491" cy="555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75" tIns="72000" rIns="215975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666" dirty="0"/>
              <a:t>SLIDE 2</a:t>
            </a:r>
            <a:endParaRPr sz="2666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3EFB67E-B221-81EE-BE12-B748BED94C63}"/>
              </a:ext>
            </a:extLst>
          </p:cNvPr>
          <p:cNvSpPr txBox="1"/>
          <p:nvPr/>
        </p:nvSpPr>
        <p:spPr>
          <a:xfrm>
            <a:off x="1364412" y="1035485"/>
            <a:ext cx="1025838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0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Habilidades: </a:t>
            </a:r>
            <a:r>
              <a:rPr lang="pt-BR" sz="1600" dirty="0">
                <a:latin typeface="Arial" panose="020B0604020202020204" pitchFamily="34" charset="0"/>
              </a:rPr>
              <a:t>(EF01LP16) Ler e compreender, em colaboração com os colegas e com a ajuda do professor, quadrinhas, parlendas, trava-línguas, cantigas, entre outros textos do campo da vida cotidiana, considerando a situação comunicativa, o tema/assunto, a estrutura composicional, o estilo e a finalidade do gênero. </a:t>
            </a:r>
          </a:p>
          <a:p>
            <a:pPr lvl="0">
              <a:spcAft>
                <a:spcPts val="1200"/>
              </a:spcAft>
              <a:buSzPts val="1100"/>
            </a:pPr>
            <a:r>
              <a:rPr lang="pt-BR" sz="1600" dirty="0">
                <a:latin typeface="Arial" panose="020B0604020202020204" pitchFamily="34" charset="0"/>
              </a:rPr>
              <a:t>(EF01LP19) Recitar parlendas, quadrinhas, trava-línguas, entre outros textos, observando a entonação e as rimas. </a:t>
            </a:r>
          </a:p>
          <a:p>
            <a:pPr lvl="0">
              <a:spcAft>
                <a:spcPts val="1200"/>
              </a:spcAft>
              <a:buSzPts val="1100"/>
            </a:pPr>
            <a:r>
              <a:rPr lang="pt-BR" sz="1600" dirty="0">
                <a:latin typeface="Arial" panose="020B0604020202020204" pitchFamily="34" charset="0"/>
              </a:rPr>
              <a:t>(EF01LP04) Distinguir as letras do alfabeto de outros sinais gráficos. </a:t>
            </a:r>
          </a:p>
          <a:p>
            <a:pPr lvl="0">
              <a:spcAft>
                <a:spcPts val="1200"/>
              </a:spcAft>
              <a:buSzPts val="1100"/>
            </a:pPr>
            <a:r>
              <a:rPr lang="pt-BR" sz="1600" dirty="0">
                <a:latin typeface="Arial" panose="020B0604020202020204" pitchFamily="34" charset="0"/>
              </a:rPr>
              <a:t>(EF01LP10A) Nomear as letras do alfabeto. </a:t>
            </a:r>
          </a:p>
          <a:p>
            <a:pPr lvl="0">
              <a:spcAft>
                <a:spcPts val="1200"/>
              </a:spcAft>
              <a:buSzPts val="1100"/>
            </a:pPr>
            <a:r>
              <a:rPr lang="pt-BR" sz="1600" dirty="0">
                <a:latin typeface="Arial" panose="020B0604020202020204" pitchFamily="34" charset="0"/>
              </a:rPr>
              <a:t>(EF01LP10B) Recitar as letras do alfabeto sequencialmente. </a:t>
            </a:r>
          </a:p>
          <a:p>
            <a:pPr lvl="0">
              <a:spcAft>
                <a:spcPts val="1200"/>
              </a:spcAft>
              <a:buSzPts val="1100"/>
            </a:pPr>
            <a:r>
              <a:rPr lang="pt-BR" sz="1600" dirty="0">
                <a:latin typeface="Arial" panose="020B0604020202020204" pitchFamily="34" charset="0"/>
              </a:rPr>
              <a:t>(EF12LP07) Reescrever cantigas, quadrinhas, parlendas, trava-línguas e canções, mantendo rimas, aliterações e assonâncias, relacionando-as ao ritmo e à melodia das músicas e seus efeitos de sentido.</a:t>
            </a:r>
          </a:p>
          <a:p>
            <a:pPr lvl="0">
              <a:spcAft>
                <a:spcPts val="1200"/>
              </a:spcAft>
              <a:buSzPts val="1100"/>
            </a:pPr>
            <a:r>
              <a:rPr lang="pt-BR" sz="1600" dirty="0">
                <a:latin typeface="Arial" panose="020B0604020202020204" pitchFamily="34" charset="0"/>
              </a:rPr>
              <a:t>(EF01LP02B) Escrever textos – de próprio punho ou ditados por um colega ou professor – utilizando a escrita alfabética. </a:t>
            </a:r>
            <a:endParaRPr lang="pt-BR"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" name="Google Shape;601;g372b93892f3_0_503">
            <a:extLst>
              <a:ext uri="{FF2B5EF4-FFF2-40B4-BE49-F238E27FC236}">
                <a16:creationId xmlns:a16="http://schemas.microsoft.com/office/drawing/2014/main" id="{DEC4780C-C641-8310-1921-C7A289FE0BDF}"/>
              </a:ext>
            </a:extLst>
          </p:cNvPr>
          <p:cNvGrpSpPr/>
          <p:nvPr/>
        </p:nvGrpSpPr>
        <p:grpSpPr>
          <a:xfrm>
            <a:off x="532180" y="964092"/>
            <a:ext cx="692170" cy="719856"/>
            <a:chOff x="512793" y="747344"/>
            <a:chExt cx="692308" cy="720000"/>
          </a:xfrm>
        </p:grpSpPr>
        <p:pic>
          <p:nvPicPr>
            <p:cNvPr id="9" name="Google Shape;602;g372b93892f3_0_503">
              <a:extLst>
                <a:ext uri="{FF2B5EF4-FFF2-40B4-BE49-F238E27FC236}">
                  <a16:creationId xmlns:a16="http://schemas.microsoft.com/office/drawing/2014/main" id="{78729A60-4066-1828-50E6-AE7EC1E5C93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603;g372b93892f3_0_503">
              <a:extLst>
                <a:ext uri="{FF2B5EF4-FFF2-40B4-BE49-F238E27FC236}">
                  <a16:creationId xmlns:a16="http://schemas.microsoft.com/office/drawing/2014/main" id="{150485D7-3C09-E326-3012-B237AA6AA8E1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73043" y="818751"/>
              <a:ext cx="371612" cy="52744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2117818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>
          <a:extLst>
            <a:ext uri="{FF2B5EF4-FFF2-40B4-BE49-F238E27FC236}">
              <a16:creationId xmlns:a16="http://schemas.microsoft.com/office/drawing/2014/main" id="{9752BECA-5237-8CDE-9E66-FFBEBF3E9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372b93892f3_0_503">
            <a:extLst>
              <a:ext uri="{FF2B5EF4-FFF2-40B4-BE49-F238E27FC236}">
                <a16:creationId xmlns:a16="http://schemas.microsoft.com/office/drawing/2014/main" id="{782E21E3-0C97-C967-472E-AF05DBCF658A}"/>
              </a:ext>
            </a:extLst>
          </p:cNvPr>
          <p:cNvSpPr txBox="1"/>
          <p:nvPr/>
        </p:nvSpPr>
        <p:spPr>
          <a:xfrm>
            <a:off x="1350410" y="952981"/>
            <a:ext cx="4222618" cy="3706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Aft>
                <a:spcPts val="1200"/>
              </a:spcAft>
              <a:buSzPts val="1100"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Caro professor, </a:t>
            </a:r>
            <a:r>
              <a:rPr lang="pt-BR" sz="1600" dirty="0">
                <a:solidFill>
                  <a:srgbClr val="231F20"/>
                </a:solidFill>
              </a:rPr>
              <a:t>realize a leitura para os estudantes. Peça que eles a acompanhem com o dedo. Você poderá propor uma leitura por estrofes. Uma estrofe para cada grupo de estudantes, por exemplo: meninos, a 1</a:t>
            </a:r>
            <a:r>
              <a:rPr lang="pt-BR" sz="1600" u="sng" baseline="30000" dirty="0">
                <a:solidFill>
                  <a:srgbClr val="231F20"/>
                </a:solidFill>
              </a:rPr>
              <a:t>a</a:t>
            </a:r>
            <a:r>
              <a:rPr lang="pt-BR" sz="1600" dirty="0">
                <a:solidFill>
                  <a:srgbClr val="231F20"/>
                </a:solidFill>
              </a:rPr>
              <a:t> estrofe; meninas, a 2</a:t>
            </a:r>
            <a:r>
              <a:rPr lang="pt-BR" sz="1600" u="sng" baseline="30000" dirty="0">
                <a:solidFill>
                  <a:srgbClr val="231F20"/>
                </a:solidFill>
              </a:rPr>
              <a:t>a</a:t>
            </a:r>
            <a:r>
              <a:rPr lang="pt-BR" sz="1600" dirty="0">
                <a:solidFill>
                  <a:srgbClr val="231F20"/>
                </a:solidFill>
              </a:rPr>
              <a:t> estrofe.</a:t>
            </a:r>
          </a:p>
          <a:p>
            <a:pPr lvl="0">
              <a:spcAft>
                <a:spcPts val="1200"/>
              </a:spcAft>
              <a:buSzPts val="1100"/>
            </a:pPr>
            <a:r>
              <a:rPr lang="pt-BR" sz="1600" dirty="0">
                <a:solidFill>
                  <a:srgbClr val="231F20"/>
                </a:solidFill>
              </a:rPr>
              <a:t>Dialoguem sobre as marcas composicionais de um texto como essa canção, como as rimas (pé/quer/chulé), a estratégia de repetições de versos, a sonoridade marcada por aliterações, em especial de “v” , “r”, “l” e “q” (fonema [k]) – porque/quer.</a:t>
            </a:r>
          </a:p>
          <a:p>
            <a:pPr marL="0" marR="0" lvl="0" indent="0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dirty="0"/>
          </a:p>
          <a:p>
            <a:pPr marL="0" marR="0" lvl="0" indent="0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 </a:t>
            </a:r>
          </a:p>
          <a:p>
            <a:pPr marL="0" marR="0" lvl="0" indent="0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dirty="0"/>
          </a:p>
          <a:p>
            <a:pPr marL="0" marR="0" lvl="0" indent="0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dirty="0">
              <a:solidFill>
                <a:schemeClr val="dk1"/>
              </a:solidFill>
            </a:endParaRPr>
          </a:p>
          <a:p>
            <a:pPr marL="0" marR="0" lvl="0" indent="0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188E09BE-E3FA-6261-F3DD-29C65FEAC3AC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 t="837" b="837"/>
          <a:stretch/>
        </p:blipFill>
        <p:spPr/>
      </p:pic>
      <p:sp>
        <p:nvSpPr>
          <p:cNvPr id="588" name="Google Shape;588;g372b93892f3_0_503">
            <a:extLst>
              <a:ext uri="{FF2B5EF4-FFF2-40B4-BE49-F238E27FC236}">
                <a16:creationId xmlns:a16="http://schemas.microsoft.com/office/drawing/2014/main" id="{21BAED25-C0D0-17A2-2DD5-48435D4D0831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75" tIns="72000" rIns="215975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666" dirty="0"/>
              <a:t>SLIDE 4</a:t>
            </a:r>
            <a:endParaRPr sz="2666" dirty="0"/>
          </a:p>
        </p:txBody>
      </p:sp>
      <p:grpSp>
        <p:nvGrpSpPr>
          <p:cNvPr id="604" name="Google Shape;604;g372b93892f3_0_503">
            <a:extLst>
              <a:ext uri="{FF2B5EF4-FFF2-40B4-BE49-F238E27FC236}">
                <a16:creationId xmlns:a16="http://schemas.microsoft.com/office/drawing/2014/main" id="{E1DAF1CF-2F82-BA57-2BDB-D9CBDED1E0A0}"/>
              </a:ext>
            </a:extLst>
          </p:cNvPr>
          <p:cNvGrpSpPr/>
          <p:nvPr/>
        </p:nvGrpSpPr>
        <p:grpSpPr>
          <a:xfrm>
            <a:off x="513707" y="928928"/>
            <a:ext cx="692170" cy="719856"/>
            <a:chOff x="512793" y="2412643"/>
            <a:chExt cx="692308" cy="720000"/>
          </a:xfrm>
        </p:grpSpPr>
        <p:pic>
          <p:nvPicPr>
            <p:cNvPr id="605" name="Google Shape;605;g372b93892f3_0_503">
              <a:extLst>
                <a:ext uri="{FF2B5EF4-FFF2-40B4-BE49-F238E27FC236}">
                  <a16:creationId xmlns:a16="http://schemas.microsoft.com/office/drawing/2014/main" id="{3B28DDD5-6D46-3974-1AEC-D2456202F3E4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6" name="Google Shape;606;g372b93892f3_0_503">
              <a:extLst>
                <a:ext uri="{FF2B5EF4-FFF2-40B4-BE49-F238E27FC236}">
                  <a16:creationId xmlns:a16="http://schemas.microsoft.com/office/drawing/2014/main" id="{256EAB56-C334-9E19-A33A-F5ABE8F3A9EC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8864223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>
          <a:extLst>
            <a:ext uri="{FF2B5EF4-FFF2-40B4-BE49-F238E27FC236}">
              <a16:creationId xmlns:a16="http://schemas.microsoft.com/office/drawing/2014/main" id="{3FE0909B-311D-3574-796E-6E84F1FC0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372b93892f3_0_503">
            <a:extLst>
              <a:ext uri="{FF2B5EF4-FFF2-40B4-BE49-F238E27FC236}">
                <a16:creationId xmlns:a16="http://schemas.microsoft.com/office/drawing/2014/main" id="{BF90A9A4-C75A-6111-D174-58FA4599F14C}"/>
              </a:ext>
            </a:extLst>
          </p:cNvPr>
          <p:cNvSpPr txBox="1"/>
          <p:nvPr/>
        </p:nvSpPr>
        <p:spPr>
          <a:xfrm>
            <a:off x="1350410" y="905569"/>
            <a:ext cx="4327719" cy="941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</a:t>
            </a:r>
            <a:r>
              <a:rPr lang="pt-BR" sz="1600" dirty="0"/>
              <a:t> Caro professor, neste momento, retome o vídeo, mostrando a canção, e cante mais uma vez a versão original.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Em seguida, proponha aos estudantes o desafio de manipulação de sons da língua de forma lúdica, substituindo todas as vogais pela “a”; depois, pela “e”, assim sucessivamente até a “u”, de maneira que utilizem apenas uma vogal por vez.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b="1" dirty="0"/>
              <a:t>Exemplo: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A sapa na lava a pá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Na lava parca na cá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Ala mara lá na lagá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Na lava a pá parca na cá</a:t>
            </a:r>
          </a:p>
          <a:p>
            <a:pPr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dirty="0"/>
          </a:p>
          <a:p>
            <a:pPr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dirty="0"/>
          </a:p>
          <a:p>
            <a:pPr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dirty="0">
              <a:solidFill>
                <a:schemeClr val="dk1"/>
              </a:solidFill>
            </a:endParaRPr>
          </a:p>
          <a:p>
            <a:pPr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Espaço Reservado para Imagem 10">
            <a:extLst>
              <a:ext uri="{FF2B5EF4-FFF2-40B4-BE49-F238E27FC236}">
                <a16:creationId xmlns:a16="http://schemas.microsoft.com/office/drawing/2014/main" id="{7F41137F-7B4A-9F1B-412B-F4179806EC79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 t="837" b="837"/>
          <a:stretch/>
        </p:blipFill>
        <p:spPr/>
      </p:pic>
      <p:sp>
        <p:nvSpPr>
          <p:cNvPr id="588" name="Google Shape;588;g372b93892f3_0_503">
            <a:extLst>
              <a:ext uri="{FF2B5EF4-FFF2-40B4-BE49-F238E27FC236}">
                <a16:creationId xmlns:a16="http://schemas.microsoft.com/office/drawing/2014/main" id="{24A101E2-A374-B2D2-18DC-08DA7641515B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75" tIns="72000" rIns="215975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666" dirty="0"/>
              <a:t>SLIDE 9</a:t>
            </a:r>
            <a:endParaRPr sz="2666" dirty="0"/>
          </a:p>
        </p:txBody>
      </p:sp>
      <p:sp>
        <p:nvSpPr>
          <p:cNvPr id="7" name="Google Shape;237;p27">
            <a:extLst>
              <a:ext uri="{FF2B5EF4-FFF2-40B4-BE49-F238E27FC236}">
                <a16:creationId xmlns:a16="http://schemas.microsoft.com/office/drawing/2014/main" id="{4271978B-A2B2-8216-2F8E-912064EAC8B1}"/>
              </a:ext>
            </a:extLst>
          </p:cNvPr>
          <p:cNvSpPr txBox="1"/>
          <p:nvPr/>
        </p:nvSpPr>
        <p:spPr>
          <a:xfrm>
            <a:off x="1350410" y="5308434"/>
            <a:ext cx="10529045" cy="941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1200"/>
              </a:spcAft>
              <a:buSzPts val="1600"/>
            </a:pPr>
            <a:r>
              <a:rPr lang="pt-BR" sz="1600" b="1" dirty="0">
                <a:solidFill>
                  <a:schemeClr val="dk1"/>
                </a:solidFill>
              </a:rPr>
              <a:t>Expectativas de respostas</a:t>
            </a:r>
            <a:r>
              <a:rPr lang="pt-BR" sz="1600" dirty="0">
                <a:solidFill>
                  <a:schemeClr val="dk1"/>
                </a:solidFill>
              </a:rPr>
              <a:t>: espera-se que os estudantes, por meio de proposta lúdica, reconheçam diferentes sons da língua, especialmente fonemas vocálicos, e possam manipular esses sons em atividade contextualizada, em releitura da canção popular “O sapo não lava o pé”. </a:t>
            </a:r>
            <a:r>
              <a:rPr lang="pt-BR" sz="1600" dirty="0"/>
              <a:t> </a:t>
            </a: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8" name="Google Shape;247;p27">
            <a:extLst>
              <a:ext uri="{FF2B5EF4-FFF2-40B4-BE49-F238E27FC236}">
                <a16:creationId xmlns:a16="http://schemas.microsoft.com/office/drawing/2014/main" id="{59B2DEF5-37DC-21A2-7032-7957C5D990EA}"/>
              </a:ext>
            </a:extLst>
          </p:cNvPr>
          <p:cNvGrpSpPr/>
          <p:nvPr/>
        </p:nvGrpSpPr>
        <p:grpSpPr>
          <a:xfrm>
            <a:off x="406174" y="5331984"/>
            <a:ext cx="692128" cy="719813"/>
            <a:chOff x="512793" y="3213794"/>
            <a:chExt cx="692308" cy="720000"/>
          </a:xfrm>
        </p:grpSpPr>
        <p:pic>
          <p:nvPicPr>
            <p:cNvPr id="9" name="Google Shape;248;p27">
              <a:extLst>
                <a:ext uri="{FF2B5EF4-FFF2-40B4-BE49-F238E27FC236}">
                  <a16:creationId xmlns:a16="http://schemas.microsoft.com/office/drawing/2014/main" id="{538C9AAD-9A3F-6EC1-9838-3395E2D16E0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249;p27">
              <a:extLst>
                <a:ext uri="{FF2B5EF4-FFF2-40B4-BE49-F238E27FC236}">
                  <a16:creationId xmlns:a16="http://schemas.microsoft.com/office/drawing/2014/main" id="{C0937C04-35F8-AAF7-0708-8C40F3A46C0B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" name="Google Shape;604;g372b93892f3_0_503">
            <a:extLst>
              <a:ext uri="{FF2B5EF4-FFF2-40B4-BE49-F238E27FC236}">
                <a16:creationId xmlns:a16="http://schemas.microsoft.com/office/drawing/2014/main" id="{2741774C-D7F9-0774-435F-FA9753DA6E7A}"/>
              </a:ext>
            </a:extLst>
          </p:cNvPr>
          <p:cNvGrpSpPr/>
          <p:nvPr/>
        </p:nvGrpSpPr>
        <p:grpSpPr>
          <a:xfrm>
            <a:off x="513707" y="928928"/>
            <a:ext cx="692170" cy="719856"/>
            <a:chOff x="512793" y="2412643"/>
            <a:chExt cx="692308" cy="720000"/>
          </a:xfrm>
        </p:grpSpPr>
        <p:pic>
          <p:nvPicPr>
            <p:cNvPr id="3" name="Google Shape;605;g372b93892f3_0_503">
              <a:extLst>
                <a:ext uri="{FF2B5EF4-FFF2-40B4-BE49-F238E27FC236}">
                  <a16:creationId xmlns:a16="http://schemas.microsoft.com/office/drawing/2014/main" id="{CB8260D5-BDDB-6FF2-D00F-1B641861D812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606;g372b93892f3_0_503">
              <a:extLst>
                <a:ext uri="{FF2B5EF4-FFF2-40B4-BE49-F238E27FC236}">
                  <a16:creationId xmlns:a16="http://schemas.microsoft.com/office/drawing/2014/main" id="{A0719AD1-302F-8426-8D9C-FA90BA6C41CC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7032270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>
          <a:extLst>
            <a:ext uri="{FF2B5EF4-FFF2-40B4-BE49-F238E27FC236}">
              <a16:creationId xmlns:a16="http://schemas.microsoft.com/office/drawing/2014/main" id="{4F1805A9-7097-9AE5-1AB2-25BA09462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ço Reservado para Imagem 11">
            <a:extLst>
              <a:ext uri="{FF2B5EF4-FFF2-40B4-BE49-F238E27FC236}">
                <a16:creationId xmlns:a16="http://schemas.microsoft.com/office/drawing/2014/main" id="{7EF26390-EAA3-1C10-1B93-DF571DDC8A86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 t="837" b="837"/>
          <a:stretch/>
        </p:blipFill>
        <p:spPr/>
      </p:pic>
      <p:sp>
        <p:nvSpPr>
          <p:cNvPr id="588" name="Google Shape;588;g372b93892f3_0_503">
            <a:extLst>
              <a:ext uri="{FF2B5EF4-FFF2-40B4-BE49-F238E27FC236}">
                <a16:creationId xmlns:a16="http://schemas.microsoft.com/office/drawing/2014/main" id="{EE586EE2-9166-DA7C-6B41-D512F63E62A9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xfrm rot="21480000">
            <a:off x="113339" y="164561"/>
            <a:ext cx="1830462" cy="555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75" tIns="72000" rIns="215975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666" dirty="0"/>
              <a:t>SLIDE 25</a:t>
            </a:r>
            <a:endParaRPr sz="2666" dirty="0"/>
          </a:p>
        </p:txBody>
      </p:sp>
      <p:sp>
        <p:nvSpPr>
          <p:cNvPr id="2" name="Google Shape;236;p27">
            <a:extLst>
              <a:ext uri="{FF2B5EF4-FFF2-40B4-BE49-F238E27FC236}">
                <a16:creationId xmlns:a16="http://schemas.microsoft.com/office/drawing/2014/main" id="{654BCA6D-B190-1810-485C-92DBB01F21DC}"/>
              </a:ext>
            </a:extLst>
          </p:cNvPr>
          <p:cNvSpPr txBox="1"/>
          <p:nvPr/>
        </p:nvSpPr>
        <p:spPr>
          <a:xfrm>
            <a:off x="1461074" y="949939"/>
            <a:ext cx="4091428" cy="309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spcAft>
                <a:spcPts val="1200"/>
              </a:spcAft>
              <a:buSzPts val="11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para esta atividade, você poderá disponibilizar letras móveis. </a:t>
            </a:r>
          </a:p>
          <a:p>
            <a:pPr lvl="0">
              <a:spcAft>
                <a:spcPts val="1200"/>
              </a:spcAft>
              <a:buSzPts val="1100"/>
            </a:pPr>
            <a:r>
              <a:rPr lang="pt-BR" sz="1600" dirty="0"/>
              <a:t>Indique que eles escrevam o nome de quatro colegas.</a:t>
            </a:r>
          </a:p>
          <a:p>
            <a:pPr lvl="0">
              <a:spcAft>
                <a:spcPts val="1200"/>
              </a:spcAft>
              <a:buSzPts val="1100"/>
            </a:pPr>
            <a:r>
              <a:rPr lang="pt-BR" sz="1600" dirty="0"/>
              <a:t>Nesta atividade contextualizada de produção escrita, os estudantes trabalharão com o gênero lista e você pode apontar a função social e a estrutura composicional desse texto.</a:t>
            </a:r>
          </a:p>
          <a:p>
            <a:pPr lvl="0">
              <a:spcAft>
                <a:spcPts val="1200"/>
              </a:spcAft>
              <a:buSzPts val="1100"/>
            </a:pPr>
            <a:r>
              <a:rPr lang="pt-BR" sz="1600" dirty="0"/>
              <a:t>Alguns nomes podem ser escritos de forma coletiva no quadro, como exemplo.</a:t>
            </a:r>
          </a:p>
          <a:p>
            <a:pPr>
              <a:spcAft>
                <a:spcPts val="1200"/>
              </a:spcAft>
              <a:buSzPts val="1600"/>
            </a:pPr>
            <a:endParaRPr sz="1600" dirty="0"/>
          </a:p>
          <a:p>
            <a:pPr>
              <a:spcAft>
                <a:spcPts val="1200"/>
              </a:spcAft>
              <a:buSzPts val="1600"/>
            </a:pPr>
            <a:r>
              <a:rPr lang="pt-BR" sz="1600" dirty="0"/>
              <a:t> </a:t>
            </a: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3" name="Google Shape;237;p27">
            <a:extLst>
              <a:ext uri="{FF2B5EF4-FFF2-40B4-BE49-F238E27FC236}">
                <a16:creationId xmlns:a16="http://schemas.microsoft.com/office/drawing/2014/main" id="{65E97DE3-1624-0B52-D433-7C5AB432DC42}"/>
              </a:ext>
            </a:extLst>
          </p:cNvPr>
          <p:cNvSpPr txBox="1"/>
          <p:nvPr/>
        </p:nvSpPr>
        <p:spPr>
          <a:xfrm>
            <a:off x="1461073" y="4733784"/>
            <a:ext cx="10241153" cy="1508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SzPts val="1600"/>
            </a:pPr>
            <a:r>
              <a:rPr lang="pt-BR" sz="1600" b="1" dirty="0">
                <a:solidFill>
                  <a:schemeClr val="dk1"/>
                </a:solidFill>
              </a:rPr>
              <a:t>Expectativas de respostas</a:t>
            </a:r>
            <a:r>
              <a:rPr lang="pt-BR" sz="1600" dirty="0">
                <a:solidFill>
                  <a:schemeClr val="dk1"/>
                </a:solidFill>
              </a:rPr>
              <a:t>: espera-se que os estudantes, em atividade contextualizada de escrita, registrem o nome de alguns colegas da turma, em atividade significativa para instigar a relação entre sons e letras.</a:t>
            </a: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4" name="Google Shape;247;p27">
            <a:extLst>
              <a:ext uri="{FF2B5EF4-FFF2-40B4-BE49-F238E27FC236}">
                <a16:creationId xmlns:a16="http://schemas.microsoft.com/office/drawing/2014/main" id="{1961C63A-0FF8-3B63-B034-7A0874E6C0B8}"/>
              </a:ext>
            </a:extLst>
          </p:cNvPr>
          <p:cNvGrpSpPr/>
          <p:nvPr/>
        </p:nvGrpSpPr>
        <p:grpSpPr>
          <a:xfrm>
            <a:off x="570901" y="4661548"/>
            <a:ext cx="692128" cy="719813"/>
            <a:chOff x="512793" y="3213794"/>
            <a:chExt cx="692308" cy="720000"/>
          </a:xfrm>
        </p:grpSpPr>
        <p:pic>
          <p:nvPicPr>
            <p:cNvPr id="5" name="Google Shape;248;p27">
              <a:extLst>
                <a:ext uri="{FF2B5EF4-FFF2-40B4-BE49-F238E27FC236}">
                  <a16:creationId xmlns:a16="http://schemas.microsoft.com/office/drawing/2014/main" id="{1F37C244-AAAF-CB4F-7755-62FBED92DAE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249;p27">
              <a:extLst>
                <a:ext uri="{FF2B5EF4-FFF2-40B4-BE49-F238E27FC236}">
                  <a16:creationId xmlns:a16="http://schemas.microsoft.com/office/drawing/2014/main" id="{63E03429-DEE0-D562-0A2D-1F3F8C220420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" name="Google Shape;604;g372b93892f3_0_503">
            <a:extLst>
              <a:ext uri="{FF2B5EF4-FFF2-40B4-BE49-F238E27FC236}">
                <a16:creationId xmlns:a16="http://schemas.microsoft.com/office/drawing/2014/main" id="{46A063CF-9835-57A5-9B82-CA0307D5A297}"/>
              </a:ext>
            </a:extLst>
          </p:cNvPr>
          <p:cNvGrpSpPr/>
          <p:nvPr/>
        </p:nvGrpSpPr>
        <p:grpSpPr>
          <a:xfrm>
            <a:off x="513707" y="928928"/>
            <a:ext cx="692170" cy="719856"/>
            <a:chOff x="512793" y="2412643"/>
            <a:chExt cx="692308" cy="720000"/>
          </a:xfrm>
        </p:grpSpPr>
        <p:pic>
          <p:nvPicPr>
            <p:cNvPr id="8" name="Google Shape;605;g372b93892f3_0_503">
              <a:extLst>
                <a:ext uri="{FF2B5EF4-FFF2-40B4-BE49-F238E27FC236}">
                  <a16:creationId xmlns:a16="http://schemas.microsoft.com/office/drawing/2014/main" id="{C1032E55-37C8-15F6-813B-C4952D7CBE27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606;g372b93892f3_0_503">
              <a:extLst>
                <a:ext uri="{FF2B5EF4-FFF2-40B4-BE49-F238E27FC236}">
                  <a16:creationId xmlns:a16="http://schemas.microsoft.com/office/drawing/2014/main" id="{C0D4C1C6-FA15-8EA5-C8C0-20920D406490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9313152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>
          <a:extLst>
            <a:ext uri="{FF2B5EF4-FFF2-40B4-BE49-F238E27FC236}">
              <a16:creationId xmlns:a16="http://schemas.microsoft.com/office/drawing/2014/main" id="{73A25D47-57AF-7058-88B7-54FA157C3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372b93892f3_0_503">
            <a:extLst>
              <a:ext uri="{FF2B5EF4-FFF2-40B4-BE49-F238E27FC236}">
                <a16:creationId xmlns:a16="http://schemas.microsoft.com/office/drawing/2014/main" id="{DB4A8C32-C59C-F60B-F7DD-0A44FD846E5C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xfrm rot="21480000">
            <a:off x="113339" y="164561"/>
            <a:ext cx="1830462" cy="555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75" tIns="72000" rIns="215975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2666" dirty="0"/>
              <a:t>SLIDE 27</a:t>
            </a:r>
            <a:endParaRPr sz="2666" dirty="0"/>
          </a:p>
        </p:txBody>
      </p:sp>
      <p:sp>
        <p:nvSpPr>
          <p:cNvPr id="2" name="Google Shape;236;p27">
            <a:extLst>
              <a:ext uri="{FF2B5EF4-FFF2-40B4-BE49-F238E27FC236}">
                <a16:creationId xmlns:a16="http://schemas.microsoft.com/office/drawing/2014/main" id="{5E67457F-C6A0-4087-CD3E-2F6C43565CEC}"/>
              </a:ext>
            </a:extLst>
          </p:cNvPr>
          <p:cNvSpPr txBox="1"/>
          <p:nvPr/>
        </p:nvSpPr>
        <p:spPr>
          <a:xfrm>
            <a:off x="1461074" y="949939"/>
            <a:ext cx="4091428" cy="309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8750" indent="0">
              <a:spcAft>
                <a:spcPts val="1200"/>
              </a:spcAft>
              <a:buNone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peça aos alunos que escrevam no caderno a cantiga “O sapo não lava o pé”. O objetivo desta atividade é dar oportunidade para que as crianças experimentem a escrita, mesmo que ainda estejam em processo de alfabetização. Oriente cada estudante a escrever da forma que conseguir neste momento.</a:t>
            </a:r>
          </a:p>
          <a:p>
            <a:pPr marL="158750" indent="0">
              <a:spcAft>
                <a:spcPts val="1200"/>
              </a:spcAft>
              <a:buNone/>
            </a:pPr>
            <a:r>
              <a:rPr lang="pt-BR" sz="1600" dirty="0"/>
              <a:t>Retome protocolos de escrita, como sentido da esquerda para a direita, uso do espaço da linha, e busque manter uma sequência de ideias, ainda que a escrita não esteja convencional.</a:t>
            </a:r>
          </a:p>
          <a:p>
            <a:pPr>
              <a:spcAft>
                <a:spcPts val="1200"/>
              </a:spcAft>
              <a:buSzPts val="1600"/>
            </a:pPr>
            <a:endParaRPr sz="1600" dirty="0"/>
          </a:p>
          <a:p>
            <a:pPr>
              <a:spcAft>
                <a:spcPts val="1200"/>
              </a:spcAft>
              <a:buSzPts val="1600"/>
            </a:pPr>
            <a:r>
              <a:rPr lang="pt-BR" sz="1600" dirty="0"/>
              <a:t> </a:t>
            </a: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7" name="Google Shape;604;g372b93892f3_0_503">
            <a:extLst>
              <a:ext uri="{FF2B5EF4-FFF2-40B4-BE49-F238E27FC236}">
                <a16:creationId xmlns:a16="http://schemas.microsoft.com/office/drawing/2014/main" id="{B3253955-CDC4-E17B-2B3D-814DA5A68A1F}"/>
              </a:ext>
            </a:extLst>
          </p:cNvPr>
          <p:cNvGrpSpPr/>
          <p:nvPr/>
        </p:nvGrpSpPr>
        <p:grpSpPr>
          <a:xfrm>
            <a:off x="513707" y="928928"/>
            <a:ext cx="692170" cy="719856"/>
            <a:chOff x="512793" y="2412643"/>
            <a:chExt cx="692308" cy="720000"/>
          </a:xfrm>
        </p:grpSpPr>
        <p:pic>
          <p:nvPicPr>
            <p:cNvPr id="8" name="Google Shape;605;g372b93892f3_0_503">
              <a:extLst>
                <a:ext uri="{FF2B5EF4-FFF2-40B4-BE49-F238E27FC236}">
                  <a16:creationId xmlns:a16="http://schemas.microsoft.com/office/drawing/2014/main" id="{5492AAD6-B1D4-42BB-E38A-CC7950B704F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606;g372b93892f3_0_503">
              <a:extLst>
                <a:ext uri="{FF2B5EF4-FFF2-40B4-BE49-F238E27FC236}">
                  <a16:creationId xmlns:a16="http://schemas.microsoft.com/office/drawing/2014/main" id="{E2CFEE6B-9EE4-2DFF-A186-DBCE1B83366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" name="Espaço Reservado para Imagem 12">
            <a:extLst>
              <a:ext uri="{FF2B5EF4-FFF2-40B4-BE49-F238E27FC236}">
                <a16:creationId xmlns:a16="http://schemas.microsoft.com/office/drawing/2014/main" id="{312482AC-9C3A-CC95-D229-F261FDC3A641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5"/>
          <a:srcRect t="299" b="299"/>
          <a:stretch>
            <a:fillRect/>
          </a:stretch>
        </p:blipFill>
        <p:spPr>
          <a:xfrm>
            <a:off x="5789613" y="827088"/>
            <a:ext cx="5911850" cy="326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6017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 txBox="1">
            <a:spLocks noGrp="1"/>
          </p:cNvSpPr>
          <p:nvPr>
            <p:ph type="title"/>
          </p:nvPr>
        </p:nvSpPr>
        <p:spPr>
          <a:xfrm>
            <a:off x="579341" y="898168"/>
            <a:ext cx="11028849" cy="64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>
              <a:buClr>
                <a:srgbClr val="74489D"/>
              </a:buClr>
              <a:buSzPct val="100000"/>
            </a:pPr>
            <a:r>
              <a:rPr lang="pt-BR" sz="2600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LEIA O TEXTO.</a:t>
            </a:r>
            <a:endParaRPr sz="2600" b="0" dirty="0"/>
          </a:p>
        </p:txBody>
      </p:sp>
      <p:sp>
        <p:nvSpPr>
          <p:cNvPr id="107" name="Google Shape;107;p22"/>
          <p:cNvSpPr txBox="1"/>
          <p:nvPr/>
        </p:nvSpPr>
        <p:spPr>
          <a:xfrm>
            <a:off x="3511136" y="1670132"/>
            <a:ext cx="4897008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2600" b="1" dirty="0">
                <a:solidFill>
                  <a:srgbClr val="7030A0"/>
                </a:solidFill>
              </a:rPr>
              <a:t>O SAPO NÃO LAVA O PÉ</a:t>
            </a:r>
            <a:endParaRPr sz="2600" b="1" dirty="0">
              <a:solidFill>
                <a:srgbClr val="7030A0"/>
              </a:solidFill>
            </a:endParaRPr>
          </a:p>
        </p:txBody>
      </p:sp>
      <p:sp>
        <p:nvSpPr>
          <p:cNvPr id="108" name="Google Shape;108;p22"/>
          <p:cNvSpPr txBox="1"/>
          <p:nvPr/>
        </p:nvSpPr>
        <p:spPr>
          <a:xfrm>
            <a:off x="8520891" y="2203396"/>
            <a:ext cx="3963823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endParaRPr sz="2666" dirty="0"/>
          </a:p>
        </p:txBody>
      </p:sp>
      <p:sp>
        <p:nvSpPr>
          <p:cNvPr id="2" name="Google Shape;89;p2">
            <a:extLst>
              <a:ext uri="{FF2B5EF4-FFF2-40B4-BE49-F238E27FC236}">
                <a16:creationId xmlns:a16="http://schemas.microsoft.com/office/drawing/2014/main" id="{6E17358F-B4EA-3B9A-2019-F4601B4A7271}"/>
              </a:ext>
            </a:extLst>
          </p:cNvPr>
          <p:cNvSpPr txBox="1"/>
          <p:nvPr/>
        </p:nvSpPr>
        <p:spPr>
          <a:xfrm>
            <a:off x="533259" y="2326323"/>
            <a:ext cx="6242501" cy="3724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SzPts val="2000"/>
            </a:pPr>
            <a:r>
              <a:rPr lang="pt-BR" sz="2600" dirty="0">
                <a:solidFill>
                  <a:srgbClr val="231F20"/>
                </a:solidFill>
              </a:rPr>
              <a:t>O SAPO NÃO LAVA O PÉ</a:t>
            </a:r>
          </a:p>
          <a:p>
            <a:pPr>
              <a:buSzPts val="2000"/>
            </a:pPr>
            <a:r>
              <a:rPr lang="pt-BR" sz="2600" dirty="0">
                <a:solidFill>
                  <a:srgbClr val="231F20"/>
                </a:solidFill>
              </a:rPr>
              <a:t>NÃO LAVA PORQUE NÃO QUER </a:t>
            </a:r>
          </a:p>
          <a:p>
            <a:pPr>
              <a:buSzPts val="2000"/>
            </a:pPr>
            <a:r>
              <a:rPr lang="pt-BR" sz="2600" dirty="0">
                <a:solidFill>
                  <a:srgbClr val="231F20"/>
                </a:solidFill>
              </a:rPr>
              <a:t>ELE MORA LÁ NA LAGOA </a:t>
            </a:r>
          </a:p>
          <a:p>
            <a:pPr>
              <a:buSzPts val="2000"/>
            </a:pPr>
            <a:r>
              <a:rPr lang="pt-BR" sz="2600" dirty="0">
                <a:solidFill>
                  <a:srgbClr val="231F20"/>
                </a:solidFill>
              </a:rPr>
              <a:t>NÃO LAVA O PÉ PORQUE NÃO QUER</a:t>
            </a:r>
          </a:p>
          <a:p>
            <a:pPr>
              <a:buSzPts val="2000"/>
            </a:pPr>
            <a:r>
              <a:rPr lang="pt-BR" sz="2600" dirty="0">
                <a:solidFill>
                  <a:srgbClr val="231F20"/>
                </a:solidFill>
              </a:rPr>
              <a:t>O SAPO NÃO LAVA O PÉ</a:t>
            </a:r>
          </a:p>
          <a:p>
            <a:pPr>
              <a:buSzPts val="2000"/>
            </a:pPr>
            <a:r>
              <a:rPr lang="pt-BR" sz="2600" dirty="0">
                <a:solidFill>
                  <a:srgbClr val="231F20"/>
                </a:solidFill>
              </a:rPr>
              <a:t>NÃO LAVA PORQUE NÃO QUER</a:t>
            </a:r>
          </a:p>
          <a:p>
            <a:pPr>
              <a:buSzPts val="2000"/>
            </a:pPr>
            <a:r>
              <a:rPr lang="pt-BR" sz="2600" dirty="0">
                <a:solidFill>
                  <a:srgbClr val="231F20"/>
                </a:solidFill>
              </a:rPr>
              <a:t>ELE MORA LÁ NA LAGOA</a:t>
            </a:r>
          </a:p>
          <a:p>
            <a:pPr>
              <a:buSzPts val="2000"/>
            </a:pPr>
            <a:r>
              <a:rPr lang="pt-BR" sz="2600" dirty="0">
                <a:solidFill>
                  <a:srgbClr val="231F20"/>
                </a:solidFill>
              </a:rPr>
              <a:t>NÃO LAVA O PÉ PORQUE NÃO QUER </a:t>
            </a:r>
          </a:p>
          <a:p>
            <a:pPr>
              <a:buSzPts val="2000"/>
            </a:pPr>
            <a:r>
              <a:rPr lang="pt-BR" sz="2600" dirty="0">
                <a:solidFill>
                  <a:srgbClr val="231F20"/>
                </a:solidFill>
              </a:rPr>
              <a:t>MAS QUE CHULÉ!</a:t>
            </a:r>
          </a:p>
        </p:txBody>
      </p:sp>
      <p:pic>
        <p:nvPicPr>
          <p:cNvPr id="7" name="Imagem 6" descr="Bolo de aniversário&#10;&#10;Descrição gerada automaticamente">
            <a:extLst>
              <a:ext uri="{FF2B5EF4-FFF2-40B4-BE49-F238E27FC236}">
                <a16:creationId xmlns:a16="http://schemas.microsoft.com/office/drawing/2014/main" id="{43AAA25F-EB6D-6D83-E657-B165B4991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293" y="3618392"/>
            <a:ext cx="5517273" cy="179072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731A575-9C2F-420F-B622-A62459BC9F25}"/>
              </a:ext>
            </a:extLst>
          </p:cNvPr>
          <p:cNvSpPr txBox="1"/>
          <p:nvPr/>
        </p:nvSpPr>
        <p:spPr>
          <a:xfrm>
            <a:off x="9276678" y="6080358"/>
            <a:ext cx="18101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DOMÍNIO PÚBLICO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458F39FD-1328-D5A3-4D17-E857F2334CEA}"/>
              </a:ext>
            </a:extLst>
          </p:cNvPr>
          <p:cNvGrpSpPr/>
          <p:nvPr/>
        </p:nvGrpSpPr>
        <p:grpSpPr>
          <a:xfrm>
            <a:off x="9714490" y="357658"/>
            <a:ext cx="1994910" cy="447532"/>
            <a:chOff x="305605" y="2234344"/>
            <a:chExt cx="1994910" cy="447532"/>
          </a:xfrm>
        </p:grpSpPr>
        <p:sp>
          <p:nvSpPr>
            <p:cNvPr id="9" name="CaixaDeTexto 7">
              <a:extLst>
                <a:ext uri="{FF2B5EF4-FFF2-40B4-BE49-F238E27FC236}">
                  <a16:creationId xmlns:a16="http://schemas.microsoft.com/office/drawing/2014/main" id="{43DB020C-18E2-5273-6709-80055CB4B742}"/>
                </a:ext>
              </a:extLst>
            </p:cNvPr>
            <p:cNvSpPr txBox="1"/>
            <p:nvPr/>
          </p:nvSpPr>
          <p:spPr>
            <a:xfrm>
              <a:off x="428151" y="2362131"/>
              <a:ext cx="187236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LEITURA EM FASE</a:t>
              </a:r>
            </a:p>
          </p:txBody>
        </p:sp>
        <p:pic>
          <p:nvPicPr>
            <p:cNvPr id="10" name="Gráfico 1">
              <a:extLst>
                <a:ext uri="{FF2B5EF4-FFF2-40B4-BE49-F238E27FC236}">
                  <a16:creationId xmlns:a16="http://schemas.microsoft.com/office/drawing/2014/main" id="{211CF70C-6AA9-C6CD-8D08-E89569B2F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br>
              <a:rPr lang="pt-BR" sz="2666" dirty="0"/>
            </a:br>
            <a:endParaRPr sz="2666" dirty="0"/>
          </a:p>
        </p:txBody>
      </p:sp>
      <p:sp>
        <p:nvSpPr>
          <p:cNvPr id="120" name="Google Shape;120;p6"/>
          <p:cNvSpPr txBox="1"/>
          <p:nvPr/>
        </p:nvSpPr>
        <p:spPr>
          <a:xfrm>
            <a:off x="1169088" y="3544437"/>
            <a:ext cx="11091830" cy="2339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 marR="2010331">
              <a:spcAft>
                <a:spcPts val="1200"/>
              </a:spcAft>
            </a:pPr>
            <a:r>
              <a:rPr lang="pt-BR" sz="2600" dirty="0">
                <a:solidFill>
                  <a:srgbClr val="231F20"/>
                </a:solidFill>
              </a:rPr>
              <a:t>O SAPO NÃO LAVA O _______________</a:t>
            </a:r>
            <a:endParaRPr sz="2600" dirty="0">
              <a:solidFill>
                <a:srgbClr val="231F20"/>
              </a:solidFill>
            </a:endParaRPr>
          </a:p>
          <a:p>
            <a:pPr marR="2010331">
              <a:spcAft>
                <a:spcPts val="1200"/>
              </a:spcAft>
            </a:pPr>
            <a:r>
              <a:rPr lang="pt-BR" sz="2600" dirty="0">
                <a:solidFill>
                  <a:srgbClr val="231F20"/>
                </a:solidFill>
              </a:rPr>
              <a:t>NÃO LAVA PORQUE _______________QUER</a:t>
            </a:r>
            <a:endParaRPr sz="2600" dirty="0"/>
          </a:p>
          <a:p>
            <a:pPr marR="2010331">
              <a:spcAft>
                <a:spcPts val="1200"/>
              </a:spcAft>
            </a:pPr>
            <a:r>
              <a:rPr lang="pt-BR" sz="2600" dirty="0">
                <a:solidFill>
                  <a:srgbClr val="231F20"/>
                </a:solidFill>
              </a:rPr>
              <a:t>ELE _____________ LÁ NA LAGOA</a:t>
            </a:r>
            <a:endParaRPr sz="2600" dirty="0"/>
          </a:p>
          <a:p>
            <a:pPr marR="2010331">
              <a:spcAft>
                <a:spcPts val="1200"/>
              </a:spcAft>
            </a:pPr>
            <a:r>
              <a:rPr lang="pt-BR" sz="2600" dirty="0">
                <a:solidFill>
                  <a:srgbClr val="231F20"/>
                </a:solidFill>
              </a:rPr>
              <a:t>NÃO ___________ O PÉ PORQUE NÃO QUER</a:t>
            </a:r>
            <a:endParaRPr sz="26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2014BCB-74BA-2E17-08DA-4FCFE725178C}"/>
              </a:ext>
            </a:extLst>
          </p:cNvPr>
          <p:cNvSpPr txBox="1"/>
          <p:nvPr/>
        </p:nvSpPr>
        <p:spPr>
          <a:xfrm>
            <a:off x="1081842" y="1817043"/>
            <a:ext cx="9437199" cy="4750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87" dirty="0"/>
              <a:t>___________________________________________________.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EB292A3C-E51E-8EF2-7C0B-22533EDFDCA4}"/>
              </a:ext>
            </a:extLst>
          </p:cNvPr>
          <p:cNvGrpSpPr/>
          <p:nvPr/>
        </p:nvGrpSpPr>
        <p:grpSpPr>
          <a:xfrm>
            <a:off x="9438756" y="421918"/>
            <a:ext cx="2275724" cy="381348"/>
            <a:chOff x="386196" y="3083838"/>
            <a:chExt cx="2275724" cy="381348"/>
          </a:xfrm>
        </p:grpSpPr>
        <p:sp>
          <p:nvSpPr>
            <p:cNvPr id="7" name="CaixaDeTexto 7">
              <a:extLst>
                <a:ext uri="{FF2B5EF4-FFF2-40B4-BE49-F238E27FC236}">
                  <a16:creationId xmlns:a16="http://schemas.microsoft.com/office/drawing/2014/main" id="{CD9CE633-AE54-F626-9746-07028C89BF40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9DBBA0A7-1E13-861D-A5D2-F54C6F7A4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sp>
        <p:nvSpPr>
          <p:cNvPr id="2" name="Google Shape;130;p12">
            <a:extLst>
              <a:ext uri="{FF2B5EF4-FFF2-40B4-BE49-F238E27FC236}">
                <a16:creationId xmlns:a16="http://schemas.microsoft.com/office/drawing/2014/main" id="{6974E06B-307E-7ECB-EA8D-74FAC2B895A0}"/>
              </a:ext>
            </a:extLst>
          </p:cNvPr>
          <p:cNvSpPr txBox="1"/>
          <p:nvPr/>
        </p:nvSpPr>
        <p:spPr>
          <a:xfrm>
            <a:off x="608441" y="1148767"/>
            <a:ext cx="10469046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2.</a:t>
            </a:r>
            <a:r>
              <a:rPr lang="pt-BR" sz="2600" dirty="0">
                <a:solidFill>
                  <a:srgbClr val="231F20"/>
                </a:solidFill>
              </a:rPr>
              <a:t> ESCREVA O NOME DO ANIMAL CITADO NO TEXTO.</a:t>
            </a:r>
            <a:endParaRPr sz="2600" dirty="0"/>
          </a:p>
        </p:txBody>
      </p:sp>
      <p:sp>
        <p:nvSpPr>
          <p:cNvPr id="3" name="Google Shape;132;p12">
            <a:extLst>
              <a:ext uri="{FF2B5EF4-FFF2-40B4-BE49-F238E27FC236}">
                <a16:creationId xmlns:a16="http://schemas.microsoft.com/office/drawing/2014/main" id="{3A7707B5-2FDE-EA1C-EF52-D010C41B9B89}"/>
              </a:ext>
            </a:extLst>
          </p:cNvPr>
          <p:cNvSpPr txBox="1"/>
          <p:nvPr/>
        </p:nvSpPr>
        <p:spPr>
          <a:xfrm>
            <a:off x="608641" y="2520550"/>
            <a:ext cx="10468846" cy="943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3. </a:t>
            </a:r>
            <a:r>
              <a:rPr lang="pt-BR" sz="2600" dirty="0">
                <a:solidFill>
                  <a:srgbClr val="231F20"/>
                </a:solidFill>
              </a:rPr>
              <a:t>COMPLETE OS VERSOS DA MÚSICA COM AS PALAVRAS QUE FALTAM.</a:t>
            </a:r>
            <a:endParaRPr sz="2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br>
              <a:rPr lang="pt-BR" sz="2666" dirty="0"/>
            </a:br>
            <a:endParaRPr sz="2666" dirty="0"/>
          </a:p>
        </p:txBody>
      </p:sp>
      <p:sp>
        <p:nvSpPr>
          <p:cNvPr id="133" name="Google Shape;133;p12"/>
          <p:cNvSpPr txBox="1"/>
          <p:nvPr/>
        </p:nvSpPr>
        <p:spPr>
          <a:xfrm>
            <a:off x="1176392" y="3544457"/>
            <a:ext cx="11554018" cy="2339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 marR="2010331">
              <a:spcAft>
                <a:spcPts val="1200"/>
              </a:spcAft>
            </a:pPr>
            <a:r>
              <a:rPr lang="pt-BR" sz="2600" dirty="0">
                <a:solidFill>
                  <a:srgbClr val="231F20"/>
                </a:solidFill>
              </a:rPr>
              <a:t>O SAPO NÃO LAVA O </a:t>
            </a:r>
            <a:r>
              <a:rPr lang="pt-BR" sz="2600" b="1" dirty="0">
                <a:solidFill>
                  <a:schemeClr val="tx1"/>
                </a:solidFill>
              </a:rPr>
              <a:t>PÉ</a:t>
            </a:r>
            <a:endParaRPr sz="2600" u="sng" dirty="0">
              <a:solidFill>
                <a:srgbClr val="231F20"/>
              </a:solidFill>
            </a:endParaRPr>
          </a:p>
          <a:p>
            <a:pPr marR="2010331">
              <a:spcAft>
                <a:spcPts val="1200"/>
              </a:spcAft>
            </a:pPr>
            <a:r>
              <a:rPr lang="pt-BR" sz="2600" dirty="0">
                <a:solidFill>
                  <a:srgbClr val="231F20"/>
                </a:solidFill>
              </a:rPr>
              <a:t>NÃO LAVA PORQUE </a:t>
            </a:r>
            <a:r>
              <a:rPr lang="pt-BR" sz="2600" b="1" dirty="0">
                <a:solidFill>
                  <a:schemeClr val="tx1"/>
                </a:solidFill>
              </a:rPr>
              <a:t>NÃO </a:t>
            </a:r>
            <a:r>
              <a:rPr lang="pt-BR" sz="2600" dirty="0">
                <a:solidFill>
                  <a:srgbClr val="231F20"/>
                </a:solidFill>
              </a:rPr>
              <a:t>QUER</a:t>
            </a:r>
            <a:endParaRPr sz="2600" dirty="0"/>
          </a:p>
          <a:p>
            <a:pPr marR="2010331">
              <a:spcAft>
                <a:spcPts val="1200"/>
              </a:spcAft>
            </a:pPr>
            <a:r>
              <a:rPr lang="pt-BR" sz="2600" dirty="0">
                <a:solidFill>
                  <a:srgbClr val="231F20"/>
                </a:solidFill>
              </a:rPr>
              <a:t>ELE</a:t>
            </a:r>
            <a:r>
              <a:rPr lang="pt-BR" sz="2600" b="1" dirty="0">
                <a:solidFill>
                  <a:srgbClr val="231F20"/>
                </a:solidFill>
              </a:rPr>
              <a:t> </a:t>
            </a:r>
            <a:r>
              <a:rPr lang="pt-BR" sz="2600" b="1" dirty="0">
                <a:solidFill>
                  <a:schemeClr val="tx1"/>
                </a:solidFill>
              </a:rPr>
              <a:t>MORA </a:t>
            </a:r>
            <a:r>
              <a:rPr lang="pt-BR" sz="2600" dirty="0">
                <a:solidFill>
                  <a:srgbClr val="231F20"/>
                </a:solidFill>
              </a:rPr>
              <a:t>LÁ NA LAGOA</a:t>
            </a:r>
            <a:endParaRPr sz="2600" dirty="0"/>
          </a:p>
          <a:p>
            <a:pPr marR="2010331">
              <a:spcAft>
                <a:spcPts val="1200"/>
              </a:spcAft>
            </a:pPr>
            <a:r>
              <a:rPr lang="pt-BR" sz="2600" dirty="0">
                <a:solidFill>
                  <a:schemeClr val="tx1"/>
                </a:solidFill>
              </a:rPr>
              <a:t>NÃO </a:t>
            </a:r>
            <a:r>
              <a:rPr lang="pt-BR" sz="2600" b="1" dirty="0">
                <a:solidFill>
                  <a:schemeClr val="tx1"/>
                </a:solidFill>
              </a:rPr>
              <a:t>LAVA </a:t>
            </a:r>
            <a:r>
              <a:rPr lang="pt-BR" sz="2600" dirty="0">
                <a:solidFill>
                  <a:schemeClr val="tx1"/>
                </a:solidFill>
              </a:rPr>
              <a:t>O PÉ PORQUE NÃO QUER</a:t>
            </a:r>
            <a:endParaRPr sz="2600" dirty="0">
              <a:solidFill>
                <a:schemeClr val="tx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C9CA407-B9D5-0ADD-C42A-6B6DF1E728EF}"/>
              </a:ext>
            </a:extLst>
          </p:cNvPr>
          <p:cNvSpPr txBox="1"/>
          <p:nvPr/>
        </p:nvSpPr>
        <p:spPr>
          <a:xfrm>
            <a:off x="1150226" y="1842711"/>
            <a:ext cx="8547533" cy="4750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87" dirty="0"/>
              <a:t>______________________________________________.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C3786C9-14D7-2AFA-97D3-2A79B442015A}"/>
              </a:ext>
            </a:extLst>
          </p:cNvPr>
          <p:cNvSpPr txBox="1"/>
          <p:nvPr/>
        </p:nvSpPr>
        <p:spPr>
          <a:xfrm>
            <a:off x="1176392" y="1732936"/>
            <a:ext cx="113043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SAPO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6310E31-C070-AA6D-CE69-8B4AC9D1A7D8}"/>
              </a:ext>
            </a:extLst>
          </p:cNvPr>
          <p:cNvSpPr txBox="1">
            <a:spLocks/>
          </p:cNvSpPr>
          <p:nvPr/>
        </p:nvSpPr>
        <p:spPr>
          <a:xfrm>
            <a:off x="9470181" y="342303"/>
            <a:ext cx="2831184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  <p:sp>
        <p:nvSpPr>
          <p:cNvPr id="3" name="Google Shape;130;p12">
            <a:extLst>
              <a:ext uri="{FF2B5EF4-FFF2-40B4-BE49-F238E27FC236}">
                <a16:creationId xmlns:a16="http://schemas.microsoft.com/office/drawing/2014/main" id="{6FF7B941-74A6-2DC4-433B-8471649E718C}"/>
              </a:ext>
            </a:extLst>
          </p:cNvPr>
          <p:cNvSpPr txBox="1"/>
          <p:nvPr/>
        </p:nvSpPr>
        <p:spPr>
          <a:xfrm>
            <a:off x="608441" y="1148767"/>
            <a:ext cx="10469046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2.</a:t>
            </a:r>
            <a:r>
              <a:rPr lang="pt-BR" sz="2600" dirty="0">
                <a:solidFill>
                  <a:srgbClr val="231F20"/>
                </a:solidFill>
              </a:rPr>
              <a:t> ESCREVA O NOME DO ANIMAL CITADO NO TEXTO.</a:t>
            </a:r>
            <a:endParaRPr sz="2600" dirty="0"/>
          </a:p>
        </p:txBody>
      </p:sp>
      <p:sp>
        <p:nvSpPr>
          <p:cNvPr id="4" name="Google Shape;132;p12">
            <a:extLst>
              <a:ext uri="{FF2B5EF4-FFF2-40B4-BE49-F238E27FC236}">
                <a16:creationId xmlns:a16="http://schemas.microsoft.com/office/drawing/2014/main" id="{C4DAE9F0-03D8-CB52-04B0-C7CFECE9D881}"/>
              </a:ext>
            </a:extLst>
          </p:cNvPr>
          <p:cNvSpPr txBox="1"/>
          <p:nvPr/>
        </p:nvSpPr>
        <p:spPr>
          <a:xfrm>
            <a:off x="608641" y="2520550"/>
            <a:ext cx="10468846" cy="943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3. </a:t>
            </a:r>
            <a:r>
              <a:rPr lang="pt-BR" sz="2600" dirty="0">
                <a:solidFill>
                  <a:srgbClr val="231F20"/>
                </a:solidFill>
              </a:rPr>
              <a:t>COMPLETE OS VERSOS DA MÚSICA COM AS PALAVRAS QUE FALTAM.</a:t>
            </a:r>
            <a:endParaRPr sz="2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br>
              <a:rPr lang="pt-BR" sz="2666" dirty="0"/>
            </a:br>
            <a:endParaRPr sz="2666" dirty="0"/>
          </a:p>
        </p:txBody>
      </p:sp>
      <p:sp>
        <p:nvSpPr>
          <p:cNvPr id="146" name="Google Shape;146;p30"/>
          <p:cNvSpPr txBox="1"/>
          <p:nvPr/>
        </p:nvSpPr>
        <p:spPr>
          <a:xfrm>
            <a:off x="2431494" y="2287191"/>
            <a:ext cx="8315487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2600" b="1" dirty="0">
                <a:solidFill>
                  <a:schemeClr val="tx1"/>
                </a:solidFill>
              </a:rPr>
              <a:t>POR NÃO LAVAR O PÉ, O SAPO TEM...</a:t>
            </a:r>
            <a:endParaRPr sz="2600" b="1" dirty="0">
              <a:solidFill>
                <a:schemeClr val="tx1"/>
              </a:solidFill>
            </a:endParaRPr>
          </a:p>
        </p:txBody>
      </p:sp>
      <p:sp>
        <p:nvSpPr>
          <p:cNvPr id="147" name="Google Shape;147;p30"/>
          <p:cNvSpPr/>
          <p:nvPr/>
        </p:nvSpPr>
        <p:spPr>
          <a:xfrm>
            <a:off x="1145968" y="3593169"/>
            <a:ext cx="2836701" cy="106692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EF8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/>
            <a:r>
              <a:rPr lang="pt-BR" sz="2600" dirty="0">
                <a:solidFill>
                  <a:schemeClr val="dk1"/>
                </a:solidFill>
              </a:rPr>
              <a:t>CALOR</a:t>
            </a:r>
            <a:endParaRPr sz="2600" dirty="0"/>
          </a:p>
        </p:txBody>
      </p:sp>
      <p:sp>
        <p:nvSpPr>
          <p:cNvPr id="148" name="Google Shape;148;p30"/>
          <p:cNvSpPr/>
          <p:nvPr/>
        </p:nvSpPr>
        <p:spPr>
          <a:xfrm>
            <a:off x="4676062" y="3598709"/>
            <a:ext cx="2836701" cy="106692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EF8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/>
            <a:r>
              <a:rPr lang="pt-BR" sz="2600" dirty="0">
                <a:solidFill>
                  <a:schemeClr val="dk1"/>
                </a:solidFill>
              </a:rPr>
              <a:t>MEDO</a:t>
            </a:r>
            <a:endParaRPr sz="2600" dirty="0"/>
          </a:p>
        </p:txBody>
      </p:sp>
      <p:sp>
        <p:nvSpPr>
          <p:cNvPr id="149" name="Google Shape;149;p30"/>
          <p:cNvSpPr/>
          <p:nvPr/>
        </p:nvSpPr>
        <p:spPr>
          <a:xfrm>
            <a:off x="8190810" y="3593169"/>
            <a:ext cx="2836701" cy="106692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EF8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/>
            <a:r>
              <a:rPr lang="pt-BR" sz="2600" dirty="0">
                <a:solidFill>
                  <a:schemeClr val="dk1"/>
                </a:solidFill>
              </a:rPr>
              <a:t>CHULÉ</a:t>
            </a:r>
            <a:endParaRPr sz="2600" dirty="0"/>
          </a:p>
        </p:txBody>
      </p:sp>
      <p:sp>
        <p:nvSpPr>
          <p:cNvPr id="2" name="Google Shape;145;p30">
            <a:extLst>
              <a:ext uri="{FF2B5EF4-FFF2-40B4-BE49-F238E27FC236}">
                <a16:creationId xmlns:a16="http://schemas.microsoft.com/office/drawing/2014/main" id="{150818FD-AB83-4A73-87E6-FC86E2273793}"/>
              </a:ext>
            </a:extLst>
          </p:cNvPr>
          <p:cNvSpPr txBox="1"/>
          <p:nvPr/>
        </p:nvSpPr>
        <p:spPr>
          <a:xfrm>
            <a:off x="608441" y="1124528"/>
            <a:ext cx="10360501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  <a:latin typeface="+mn-lt"/>
              </a:rPr>
              <a:t>4.</a:t>
            </a:r>
            <a:r>
              <a:rPr lang="pt-BR" sz="2600" dirty="0">
                <a:solidFill>
                  <a:srgbClr val="231F20"/>
                </a:solidFill>
                <a:latin typeface="+mn-lt"/>
              </a:rPr>
              <a:t> PINTE A PALAVRA QUE COMPLETA A FRASE</a:t>
            </a:r>
            <a:r>
              <a:rPr lang="pt-BR" sz="2600" dirty="0">
                <a:solidFill>
                  <a:srgbClr val="231F20"/>
                </a:solidFill>
                <a:latin typeface="+mn-lt"/>
                <a:ea typeface="Calibri"/>
                <a:cs typeface="Calibri"/>
                <a:sym typeface="Calibri"/>
              </a:rPr>
              <a:t>.</a:t>
            </a:r>
            <a:endParaRPr sz="2600" dirty="0">
              <a:latin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br>
              <a:rPr lang="pt-BR" sz="2666" dirty="0"/>
            </a:br>
            <a:endParaRPr sz="2666" dirty="0"/>
          </a:p>
        </p:txBody>
      </p:sp>
      <p:sp>
        <p:nvSpPr>
          <p:cNvPr id="4" name="Google Shape;147;p30">
            <a:extLst>
              <a:ext uri="{FF2B5EF4-FFF2-40B4-BE49-F238E27FC236}">
                <a16:creationId xmlns:a16="http://schemas.microsoft.com/office/drawing/2014/main" id="{A43F376F-4E39-5B63-259A-9D1DDEB27E0E}"/>
              </a:ext>
            </a:extLst>
          </p:cNvPr>
          <p:cNvSpPr/>
          <p:nvPr/>
        </p:nvSpPr>
        <p:spPr>
          <a:xfrm>
            <a:off x="1145968" y="3601530"/>
            <a:ext cx="2836701" cy="106692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EF8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/>
            <a:r>
              <a:rPr lang="pt-BR" sz="2600" dirty="0">
                <a:solidFill>
                  <a:schemeClr val="dk1"/>
                </a:solidFill>
                <a:latin typeface="+mn-lt"/>
              </a:rPr>
              <a:t>CALOR</a:t>
            </a:r>
            <a:endParaRPr sz="2600" dirty="0">
              <a:latin typeface="+mn-lt"/>
            </a:endParaRPr>
          </a:p>
        </p:txBody>
      </p:sp>
      <p:sp>
        <p:nvSpPr>
          <p:cNvPr id="5" name="Google Shape;148;p30">
            <a:extLst>
              <a:ext uri="{FF2B5EF4-FFF2-40B4-BE49-F238E27FC236}">
                <a16:creationId xmlns:a16="http://schemas.microsoft.com/office/drawing/2014/main" id="{4BA795DA-AC67-1E88-FF78-BD38676BB7B9}"/>
              </a:ext>
            </a:extLst>
          </p:cNvPr>
          <p:cNvSpPr/>
          <p:nvPr/>
        </p:nvSpPr>
        <p:spPr>
          <a:xfrm>
            <a:off x="4676062" y="3607070"/>
            <a:ext cx="2836701" cy="106692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EF8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/>
            <a:r>
              <a:rPr lang="pt-BR" sz="2600" dirty="0">
                <a:solidFill>
                  <a:schemeClr val="dk1"/>
                </a:solidFill>
                <a:latin typeface="+mn-lt"/>
              </a:rPr>
              <a:t>MEDO</a:t>
            </a:r>
            <a:endParaRPr sz="2600" dirty="0">
              <a:latin typeface="+mn-lt"/>
            </a:endParaRPr>
          </a:p>
        </p:txBody>
      </p:sp>
      <p:sp>
        <p:nvSpPr>
          <p:cNvPr id="6" name="Google Shape;149;p30">
            <a:extLst>
              <a:ext uri="{FF2B5EF4-FFF2-40B4-BE49-F238E27FC236}">
                <a16:creationId xmlns:a16="http://schemas.microsoft.com/office/drawing/2014/main" id="{427D9D67-B680-E8AE-3683-AF0F49897C6A}"/>
              </a:ext>
            </a:extLst>
          </p:cNvPr>
          <p:cNvSpPr/>
          <p:nvPr/>
        </p:nvSpPr>
        <p:spPr>
          <a:xfrm>
            <a:off x="8190810" y="3601530"/>
            <a:ext cx="2836701" cy="1066922"/>
          </a:xfrm>
          <a:prstGeom prst="rect">
            <a:avLst/>
          </a:prstGeom>
          <a:solidFill>
            <a:srgbClr val="7030A0">
              <a:alpha val="30000"/>
            </a:srgbClr>
          </a:solidFill>
          <a:ln w="12700" cap="flat" cmpd="sng">
            <a:solidFill>
              <a:srgbClr val="EF8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68" tIns="60917" rIns="121868" bIns="60917" anchor="ctr" anchorCtr="0">
            <a:noAutofit/>
          </a:bodyPr>
          <a:lstStyle/>
          <a:p>
            <a:pPr algn="ctr"/>
            <a:r>
              <a:rPr lang="pt-BR" sz="2600" b="1" dirty="0">
                <a:solidFill>
                  <a:schemeClr val="dk1"/>
                </a:solidFill>
                <a:latin typeface="+mn-lt"/>
              </a:rPr>
              <a:t>CHULÉ</a:t>
            </a:r>
            <a:endParaRPr sz="2600" b="1" dirty="0">
              <a:latin typeface="+mn-lt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2B607387-005C-C5A4-AB38-FA3AAAF56830}"/>
              </a:ext>
            </a:extLst>
          </p:cNvPr>
          <p:cNvSpPr txBox="1">
            <a:spLocks/>
          </p:cNvSpPr>
          <p:nvPr/>
        </p:nvSpPr>
        <p:spPr>
          <a:xfrm>
            <a:off x="9470181" y="342303"/>
            <a:ext cx="2831184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800" dirty="0"/>
              <a:t>CORREÇÃO</a:t>
            </a:r>
          </a:p>
        </p:txBody>
      </p:sp>
      <p:sp>
        <p:nvSpPr>
          <p:cNvPr id="9" name="Google Shape;145;p30">
            <a:extLst>
              <a:ext uri="{FF2B5EF4-FFF2-40B4-BE49-F238E27FC236}">
                <a16:creationId xmlns:a16="http://schemas.microsoft.com/office/drawing/2014/main" id="{D7C05151-E267-79D1-CD1C-6F5B7D600AFA}"/>
              </a:ext>
            </a:extLst>
          </p:cNvPr>
          <p:cNvSpPr txBox="1"/>
          <p:nvPr/>
        </p:nvSpPr>
        <p:spPr>
          <a:xfrm>
            <a:off x="608441" y="1124528"/>
            <a:ext cx="10360501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  <a:latin typeface="+mn-lt"/>
              </a:rPr>
              <a:t>4.</a:t>
            </a:r>
            <a:r>
              <a:rPr lang="pt-BR" sz="2600" dirty="0">
                <a:solidFill>
                  <a:srgbClr val="231F20"/>
                </a:solidFill>
                <a:latin typeface="+mn-lt"/>
              </a:rPr>
              <a:t> PINTE A PALAVRA QUE COMPLETA A FRASE</a:t>
            </a:r>
            <a:r>
              <a:rPr lang="pt-BR" sz="2600" dirty="0">
                <a:solidFill>
                  <a:srgbClr val="231F20"/>
                </a:solidFill>
                <a:latin typeface="+mn-lt"/>
                <a:ea typeface="Calibri"/>
                <a:cs typeface="Calibri"/>
                <a:sym typeface="Calibri"/>
              </a:rPr>
              <a:t>.</a:t>
            </a:r>
            <a:endParaRPr sz="2600" dirty="0">
              <a:latin typeface="+mn-lt"/>
            </a:endParaRPr>
          </a:p>
        </p:txBody>
      </p:sp>
      <p:sp>
        <p:nvSpPr>
          <p:cNvPr id="10" name="Google Shape;146;p30">
            <a:extLst>
              <a:ext uri="{FF2B5EF4-FFF2-40B4-BE49-F238E27FC236}">
                <a16:creationId xmlns:a16="http://schemas.microsoft.com/office/drawing/2014/main" id="{FB892801-DFE4-3C25-3466-004EB65BD717}"/>
              </a:ext>
            </a:extLst>
          </p:cNvPr>
          <p:cNvSpPr txBox="1"/>
          <p:nvPr/>
        </p:nvSpPr>
        <p:spPr>
          <a:xfrm>
            <a:off x="2431494" y="2287191"/>
            <a:ext cx="8315487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2600" b="1" dirty="0">
                <a:solidFill>
                  <a:schemeClr val="tx1"/>
                </a:solidFill>
              </a:rPr>
              <a:t>POR NÃO LAVAR O PÉ, O SAPO TEM...</a:t>
            </a:r>
            <a:endParaRPr sz="2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br>
              <a:rPr lang="pt-BR" sz="2666" dirty="0"/>
            </a:br>
            <a:endParaRPr sz="2666" dirty="0"/>
          </a:p>
        </p:txBody>
      </p:sp>
      <p:sp>
        <p:nvSpPr>
          <p:cNvPr id="169" name="Google Shape;169;p32"/>
          <p:cNvSpPr txBox="1"/>
          <p:nvPr/>
        </p:nvSpPr>
        <p:spPr>
          <a:xfrm>
            <a:off x="1786707" y="3640495"/>
            <a:ext cx="7773762" cy="923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r>
              <a:rPr lang="pt-BR" sz="2600" b="1" dirty="0">
                <a:solidFill>
                  <a:schemeClr val="tx1"/>
                </a:solidFill>
              </a:rPr>
              <a:t>A SAPA NA LAVA PÁ...</a:t>
            </a:r>
            <a:endParaRPr sz="2600" b="1" dirty="0">
              <a:solidFill>
                <a:schemeClr val="tx1"/>
              </a:solidFill>
            </a:endParaRPr>
          </a:p>
          <a:p>
            <a:endParaRPr sz="2600" dirty="0">
              <a:solidFill>
                <a:schemeClr val="tx1"/>
              </a:solidFill>
            </a:endParaRPr>
          </a:p>
        </p:txBody>
      </p:sp>
      <p:pic>
        <p:nvPicPr>
          <p:cNvPr id="170" name="Google Shape;170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43738" y="2305484"/>
            <a:ext cx="5042084" cy="32458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68;p32">
            <a:extLst>
              <a:ext uri="{FF2B5EF4-FFF2-40B4-BE49-F238E27FC236}">
                <a16:creationId xmlns:a16="http://schemas.microsoft.com/office/drawing/2014/main" id="{3106B30E-C2D5-D3E3-3F62-E3FE58F3E7CD}"/>
              </a:ext>
            </a:extLst>
          </p:cNvPr>
          <p:cNvSpPr txBox="1"/>
          <p:nvPr/>
        </p:nvSpPr>
        <p:spPr>
          <a:xfrm>
            <a:off x="608441" y="1051183"/>
            <a:ext cx="11070595" cy="943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60917" rIns="121868" bIns="60917" anchor="t" anchorCtr="0">
            <a:spAutoFit/>
          </a:bodyPr>
          <a:lstStyle/>
          <a:p>
            <a:pPr>
              <a:buClr>
                <a:srgbClr val="74489D"/>
              </a:buClr>
            </a:pPr>
            <a:r>
              <a:rPr lang="pt-BR" sz="2600" b="1" dirty="0">
                <a:solidFill>
                  <a:srgbClr val="74489D"/>
                </a:solidFill>
              </a:rPr>
              <a:t>5.</a:t>
            </a:r>
            <a:r>
              <a:rPr lang="pt-BR" sz="2600" dirty="0">
                <a:solidFill>
                  <a:srgbClr val="231F20"/>
                </a:solidFill>
              </a:rPr>
              <a:t> VAMOS CANTAR MAIS UMA VEZ A MÚSICA DO SAPO, MAS, AGORA, TROCANDO TODAS AS VOGAIS PELA LETRA </a:t>
            </a:r>
            <a:r>
              <a:rPr lang="pt-BR" sz="2600" b="1" dirty="0">
                <a:solidFill>
                  <a:srgbClr val="231F20"/>
                </a:solidFill>
              </a:rPr>
              <a:t>A</a:t>
            </a:r>
            <a:r>
              <a:rPr lang="pt-BR" sz="2600" dirty="0">
                <a:solidFill>
                  <a:srgbClr val="231F20"/>
                </a:solidFill>
              </a:rPr>
              <a:t>. ASSIM:</a:t>
            </a:r>
            <a:endParaRPr lang="pt-BR" sz="2600" dirty="0"/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447FCC2C-8888-11A0-3E42-5BA54086BCEC}"/>
              </a:ext>
            </a:extLst>
          </p:cNvPr>
          <p:cNvGrpSpPr/>
          <p:nvPr/>
        </p:nvGrpSpPr>
        <p:grpSpPr>
          <a:xfrm>
            <a:off x="6125840" y="5592327"/>
            <a:ext cx="4975815" cy="459364"/>
            <a:chOff x="4187825" y="3626245"/>
            <a:chExt cx="4975815" cy="459364"/>
          </a:xfrm>
        </p:grpSpPr>
        <p:sp>
          <p:nvSpPr>
            <p:cNvPr id="7" name="CaixaDeTexto 7">
              <a:extLst>
                <a:ext uri="{FF2B5EF4-FFF2-40B4-BE49-F238E27FC236}">
                  <a16:creationId xmlns:a16="http://schemas.microsoft.com/office/drawing/2014/main" id="{524C7A82-A4F4-A085-7B47-96EAC01A65FC}"/>
                </a:ext>
              </a:extLst>
            </p:cNvPr>
            <p:cNvSpPr txBox="1"/>
            <p:nvPr/>
          </p:nvSpPr>
          <p:spPr>
            <a:xfrm>
              <a:off x="4289890" y="3708331"/>
              <a:ext cx="4873750" cy="302955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>
              <a:solidFill>
                <a:schemeClr val="bg2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indent="243356" algn="ctr">
                <a:buSzPts val="1600"/>
              </a:pPr>
              <a:r>
                <a:rPr lang="pt-BR" dirty="0">
                  <a:solidFill>
                    <a:schemeClr val="dk1"/>
                  </a:solidFill>
                  <a:ea typeface="Lato"/>
                  <a:cs typeface="Lato"/>
                  <a:sym typeface="Lato"/>
                  <a:hlinkClick r:id="rId4"/>
                </a:rPr>
                <a:t>https://www.youtube.com/watch?v=0JkSpPZJDkE</a:t>
              </a:r>
              <a:r>
                <a:rPr lang="pt-BR" dirty="0">
                  <a:solidFill>
                    <a:schemeClr val="dk1"/>
                  </a:solidFill>
                  <a:ea typeface="Lato"/>
                  <a:cs typeface="Lato"/>
                  <a:sym typeface="Lato"/>
                </a:rPr>
                <a:t> </a:t>
              </a:r>
            </a:p>
          </p:txBody>
        </p:sp>
        <p:pic>
          <p:nvPicPr>
            <p:cNvPr id="8" name="Gráfico 10">
              <a:extLst>
                <a:ext uri="{FF2B5EF4-FFF2-40B4-BE49-F238E27FC236}">
                  <a16:creationId xmlns:a16="http://schemas.microsoft.com/office/drawing/2014/main" id="{0D4F2795-9994-C9B6-BD95-BAC5C80EF0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2026 LP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LP" id="{9D1A2267-823B-4AA7-906C-45924638D313}" vid="{FA4C739F-253D-402C-8375-8C897B3D3D3E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7E2FF2-ABF8-4698-8A91-45E7884EB30B}">
  <ds:schemaRefs>
    <ds:schemaRef ds:uri="http://schemas.microsoft.com/office/2006/metadata/properties"/>
    <ds:schemaRef ds:uri="http://schemas.microsoft.com/office/infopath/2007/PartnerControls"/>
    <ds:schemaRef ds:uri="7700c5b6-cec6-4932-ab65-4424302d85df"/>
    <ds:schemaRef ds:uri="6fbeb102-8e9f-472b-adc1-a7108b369a00"/>
  </ds:schemaRefs>
</ds:datastoreItem>
</file>

<file path=customXml/itemProps2.xml><?xml version="1.0" encoding="utf-8"?>
<ds:datastoreItem xmlns:ds="http://schemas.openxmlformats.org/officeDocument/2006/customXml" ds:itemID="{40672DDF-50C0-464E-9A72-F2D1AEEAC7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00c5b6-cec6-4932-ab65-4424302d85df"/>
    <ds:schemaRef ds:uri="6fbeb102-8e9f-472b-adc1-a7108b369a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78E8A4-EFAC-4E9A-B018-C972AB207C1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2026 LP</Template>
  <TotalTime>706</TotalTime>
  <Words>2192</Words>
  <Application>Microsoft Office PowerPoint</Application>
  <PresentationFormat>Personalizar</PresentationFormat>
  <Paragraphs>252</Paragraphs>
  <Slides>38</Slides>
  <Notes>38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38</vt:i4>
      </vt:variant>
    </vt:vector>
  </HeadingPairs>
  <TitlesOfParts>
    <vt:vector size="47" baseType="lpstr">
      <vt:lpstr>Grandstander</vt:lpstr>
      <vt:lpstr>Grandstander SemiBold</vt:lpstr>
      <vt:lpstr>Lato</vt:lpstr>
      <vt:lpstr>Bradley Hand ITC</vt:lpstr>
      <vt:lpstr>Grandstander Medium</vt:lpstr>
      <vt:lpstr>Times New Roman</vt:lpstr>
      <vt:lpstr>Calibri</vt:lpstr>
      <vt:lpstr>Arial</vt:lpstr>
      <vt:lpstr>2026 LP</vt:lpstr>
      <vt:lpstr>Apresentação do PowerPoint</vt:lpstr>
      <vt:lpstr>Apresentação do PowerPoint</vt:lpstr>
      <vt:lpstr> </vt:lpstr>
      <vt:lpstr>1. LEIA O TEXTO.</vt:lpstr>
      <vt:lpstr> </vt:lpstr>
      <vt:lpstr> </vt:lpstr>
      <vt:lpstr> </vt:lpstr>
      <vt:lpstr> </vt:lpstr>
      <vt:lpstr> </vt:lpstr>
      <vt:lpstr> </vt:lpstr>
      <vt:lpstr> </vt:lpstr>
      <vt:lpstr> </vt:lpstr>
      <vt:lpstr>7. OBSERVE A SEQUÊNCIA DAS LETRAS DO ALFABETO, ESCREVA A LETRA QUE VEM ANTES E A LETRA QUE VEM DEPOIS DE CADA LETRA INDICADA.</vt:lpstr>
      <vt:lpstr>Apresentação do PowerPoint</vt:lpstr>
      <vt:lpstr>8. PINTE DA MESMA COR AS LETRAS IGUAIS.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13. FAÇA UMA LISTA COM O NOME DE ALGUNS COLEGAS DA SUA TURMA. COMECE ESCREVENDO O SEU NOME.</vt:lpstr>
      <vt:lpstr>Apresentação do PowerPoint</vt:lpstr>
      <vt:lpstr>14. REESCREVA A CANTIGA “O SAPO NÃO LAVA O PÉ” NO SEU CADERNO.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Cibele Cristina Escudero</dc:creator>
  <cp:lastModifiedBy>Luca Santiago Rocha</cp:lastModifiedBy>
  <cp:revision>68</cp:revision>
  <dcterms:modified xsi:type="dcterms:W3CDTF">2025-12-09T13:43:35Z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