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950075" cy="92360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5E414ED-6085-4BC4-B12F-44F1E541AAC2}">
  <a:tblStyle styleId="{A5E414ED-6085-4BC4-B12F-44F1E541AAC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1: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Welcome to the Granite Way Professional Learning for School Year 2020-21.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e9e405491d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e9e405491d_0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(Connect these ideas to how we are using Proficiency-Based Learning.)</a:t>
            </a:r>
            <a:endParaRPr/>
          </a:p>
          <a:p>
            <a:pPr indent="0" lvl="0" marL="0" rtl="0" algn="l">
              <a:spcBef>
                <a:spcPts val="0"/>
              </a:spcBef>
              <a:spcAft>
                <a:spcPts val="0"/>
              </a:spcAft>
              <a:buNone/>
            </a:pPr>
            <a:r>
              <a:rPr lang="en-US" sz="1400">
                <a:solidFill>
                  <a:schemeClr val="dk1"/>
                </a:solidFill>
              </a:rPr>
              <a:t>Assessment Of Learning in PBL is the assessment we use to determine a proficiency level for the purposes of giving a grade tied to a standard.</a:t>
            </a:r>
            <a:endParaRPr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Assessment For Learning in PBL are opportunities to provide feedback to students related to how they are doing toward proficiency of a standard. We can also think about the a</a:t>
            </a:r>
            <a:r>
              <a:rPr lang="en-US" sz="1400">
                <a:solidFill>
                  <a:schemeClr val="dk1"/>
                </a:solidFill>
              </a:rPr>
              <a:t>ssessment for learning as including many of the preliminary pieces that students need to know in order to access the assessment</a:t>
            </a:r>
            <a:r>
              <a:rPr b="1" lang="en-US" sz="1400">
                <a:solidFill>
                  <a:schemeClr val="dk1"/>
                </a:solidFill>
              </a:rPr>
              <a:t> of</a:t>
            </a:r>
            <a:r>
              <a:rPr lang="en-US" sz="1400">
                <a:solidFill>
                  <a:schemeClr val="dk1"/>
                </a:solidFill>
              </a:rPr>
              <a:t> learning that will be done to determine a grade/proficiency level. For example, when teaching a science concept, we may need students to understand how to graph and analyze data, but this is a basic skill that is used to show mastery of the overall standard. </a:t>
            </a:r>
            <a:endParaRPr sz="14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Discussion : </a:t>
            </a:r>
            <a:r>
              <a:rPr lang="en-US"/>
              <a:t>How</a:t>
            </a:r>
            <a:r>
              <a:rPr lang="en-US"/>
              <a:t> can Assessment FOR Learning be used and even recorded in Gradebook, while reserving the Assessment OF Learning for a final grade?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The last graphic on this slide shows how t</a:t>
            </a:r>
            <a:r>
              <a:rPr lang="en-US">
                <a:solidFill>
                  <a:schemeClr val="dk1"/>
                </a:solidFill>
              </a:rPr>
              <a:t>hese formative pieces could be scored and used for feedback for students, and included in gradebook so students and parents know where they are relative to proficiency on the whole standard. With recency, the final assessment will be the students summative grade for that standard.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e965a45965_0_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e965a45965_0_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As you watch this video clip, identify the ways in which the teacher is assessing for learning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e965a45965_0_1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e965a45965_0_15: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 balanced approach to assessment is important. Summative, interim, and formative components works together to provide meaningful and interpretable </a:t>
            </a:r>
            <a:r>
              <a:rPr lang="en-US"/>
              <a:t>information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analogy of coaching is good to use here. A coach runs through drills and practices, provides feedback and puts athletes in the game (summative); this cycle includes mostly formative work because the athletes will not improve if they are just put into a game again and again without the practice, formative loop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e965a45965_0_22: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e965a45965_0_22: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We talked about Assessment Of Learning, Assessment For Learning… </a:t>
            </a:r>
            <a:endParaRPr/>
          </a:p>
          <a:p>
            <a:pPr indent="0" lvl="0" marL="0" rtl="0" algn="l">
              <a:spcBef>
                <a:spcPts val="0"/>
              </a:spcBef>
              <a:spcAft>
                <a:spcPts val="0"/>
              </a:spcAft>
              <a:buNone/>
            </a:pPr>
            <a:r>
              <a:rPr lang="en-US"/>
              <a:t>We also consider Assessment As Learning</a:t>
            </a:r>
            <a:endParaRPr/>
          </a:p>
          <a:p>
            <a:pPr indent="0" lvl="0" marL="0" rtl="0" algn="l">
              <a:spcBef>
                <a:spcPts val="0"/>
              </a:spcBef>
              <a:spcAft>
                <a:spcPts val="0"/>
              </a:spcAft>
              <a:buNone/>
            </a:pPr>
            <a:r>
              <a:rPr lang="en-US"/>
              <a:t>This is very purposefully looking at how we are helping students make meaning from assessments. This could include involving students in creating rubrics, as well as prompting them to be reflective and monitor their own learning.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e965a45965_0_3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e965a45965_0_3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Watch the following video for evidence of how the teacher is using assessment as learning (immediate feedback, use of clear rubric) </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US"/>
              <a:t>Stress the importance of having students reflect on their learning and other ideas for this. For example, on an exit ticket write the level of proficiency or drop it in a box so there is already a sort and the student has given you their self-assessment. At the end of a CFA, asking students to reflect - what </a:t>
            </a:r>
            <a:r>
              <a:rPr lang="en-US"/>
              <a:t>proficiency</a:t>
            </a:r>
            <a:r>
              <a:rPr lang="en-US"/>
              <a:t> do you see yourself at, what do you wish you would have spent more time on?, less time?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e965a45965_0_37: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e965a45965_0_37: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next part of the presentation moves to the Development of an Assessment Plan. Here we will look at aligning this plan with Keys to a Quality Assessment from the Chappui and Stiggin book, </a:t>
            </a:r>
            <a:r>
              <a:rPr i="1" lang="en-US"/>
              <a:t>Classroom Assessment for Learning: Doing it Right - Using it Well</a:t>
            </a:r>
            <a:endParaRPr i="1"/>
          </a:p>
          <a:p>
            <a:pPr indent="0" lvl="0" marL="0" rtl="0" algn="l">
              <a:spcBef>
                <a:spcPts val="0"/>
              </a:spcBef>
              <a:spcAft>
                <a:spcPts val="0"/>
              </a:spcAft>
              <a:buNone/>
            </a:pPr>
            <a:r>
              <a:rPr lang="en-US"/>
              <a:t>Walk through each of the keys and the corresponding questions that ought to be considered.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eac884af55_0_62: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eac884af55_0_62: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We will begin building an assessment plan with these two keys in mind...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a124c3639_0_7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ea124c3639_0_78: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The keys of clear purpose and clear targets begin with identifying an essential standard from your grade level’s curriculum map. The proficiency scales are a great place to find the learning target and success criteria. The learning target is written specifically as an “I am learning…” statement as this is a process and they have not yet learned this. The success criteria is written as clear and specific I can statements so that students understand what it will look like when they have learned the standard.</a:t>
            </a:r>
            <a:endParaRPr sz="1400"/>
          </a:p>
        </p:txBody>
      </p:sp>
      <p:sp>
        <p:nvSpPr>
          <p:cNvPr id="230" name="Google Shape;230;gea124c3639_0_78: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ac884af55_0_2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eac884af55_0_20: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spcBef>
                <a:spcPts val="0"/>
              </a:spcBef>
              <a:spcAft>
                <a:spcPts val="0"/>
              </a:spcAft>
              <a:buClr>
                <a:schemeClr val="dk1"/>
              </a:buClr>
              <a:buSzPts val="1100"/>
              <a:buFont typeface="Arial"/>
              <a:buNone/>
            </a:pPr>
            <a:r>
              <a:rPr lang="en-US" sz="1400">
                <a:solidFill>
                  <a:schemeClr val="dk1"/>
                </a:solidFill>
              </a:rPr>
              <a:t>The keys of clear purpose and clear targets begin with identifying an essential standard from your grade level’s curriculum map. The proficiency scales are a great place to find the learning target and success criteria. The learning target is written specifically as and “I am learning…” statement as this is a process and they have not yet learned this. The success criteria is written as clear and specific I can statements so that students understand what it will look like when they have learned the standard. Sometimes you might consider waiting until later in an instructional unit to reveal all the success criteria if you are teaching in an exploratory way.</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en-US" sz="1400">
                <a:solidFill>
                  <a:schemeClr val="dk1"/>
                </a:solidFill>
              </a:rPr>
              <a:t>So again… the purpose of this exercise is to reinforce for teachers having very clear purpose and learning targets. Note the success criteria are taken from Proficiency Scales available on GSD Intranet site.</a:t>
            </a:r>
            <a:endParaRPr sz="1400">
              <a:solidFill>
                <a:schemeClr val="dk1"/>
              </a:solidFill>
            </a:endParaRPr>
          </a:p>
          <a:p>
            <a:pPr indent="0" lvl="0" marL="0" rtl="0" algn="l">
              <a:lnSpc>
                <a:spcPct val="100000"/>
              </a:lnSpc>
              <a:spcBef>
                <a:spcPts val="0"/>
              </a:spcBef>
              <a:spcAft>
                <a:spcPts val="0"/>
              </a:spcAft>
              <a:buSzPts val="1100"/>
              <a:buNone/>
            </a:pPr>
            <a:r>
              <a:t/>
            </a:r>
            <a:endParaRPr sz="1400"/>
          </a:p>
        </p:txBody>
      </p:sp>
      <p:sp>
        <p:nvSpPr>
          <p:cNvPr id="243" name="Google Shape;243;geac884af55_0_20: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4: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4: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228600" lvl="0" marL="4572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None/>
            </a:pPr>
            <a:r>
              <a:rPr lang="en-US"/>
              <a:t>Proficiency Scales are available at the educator-facing intranet.  </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The steps to access are shown in this animation.</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Secondary Principals:  ELA scales are also loaded into Canvas as outcomes.  </a:t>
            </a:r>
            <a:endParaRPr/>
          </a:p>
        </p:txBody>
      </p:sp>
      <p:sp>
        <p:nvSpPr>
          <p:cNvPr id="256" name="Google Shape;256;p14: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eaa6fa8200_0_0:notes"/>
          <p:cNvSpPr/>
          <p:nvPr>
            <p:ph idx="2" type="sldImg"/>
          </p:nvPr>
        </p:nvSpPr>
        <p:spPr>
          <a:xfrm>
            <a:off x="386115" y="692706"/>
            <a:ext cx="6177900" cy="3463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eaa6fa8200_0_0:notes"/>
          <p:cNvSpPr txBox="1"/>
          <p:nvPr>
            <p:ph idx="1" type="body"/>
          </p:nvPr>
        </p:nvSpPr>
        <p:spPr>
          <a:xfrm>
            <a:off x="695007" y="4387136"/>
            <a:ext cx="5560200" cy="4156200"/>
          </a:xfrm>
          <a:prstGeom prst="rect">
            <a:avLst/>
          </a:prstGeom>
          <a:noFill/>
          <a:ln>
            <a:noFill/>
          </a:ln>
        </p:spPr>
        <p:txBody>
          <a:bodyPr anchorCtr="0" anchor="t" bIns="92550" lIns="92550" spcFirstLastPara="1" rIns="92550" wrap="square" tIns="92550">
            <a:noAutofit/>
          </a:bodyPr>
          <a:lstStyle/>
          <a:p>
            <a:pPr indent="6350" lvl="0" marL="0" marR="0" rtl="0" algn="l">
              <a:spcBef>
                <a:spcPts val="0"/>
              </a:spcBef>
              <a:spcAft>
                <a:spcPts val="0"/>
              </a:spcAft>
              <a:buClr>
                <a:schemeClr val="dk1"/>
              </a:buClr>
              <a:buSzPts val="1100"/>
              <a:buFont typeface="Arial"/>
              <a:buChar char="●"/>
            </a:pPr>
            <a:r>
              <a:rPr b="0" i="0" lang="en-US" sz="1100" u="none" cap="none" strike="noStrike">
                <a:solidFill>
                  <a:schemeClr val="dk1"/>
                </a:solidFill>
                <a:latin typeface="Arial"/>
                <a:ea typeface="Arial"/>
                <a:cs typeface="Arial"/>
                <a:sym typeface="Arial"/>
              </a:rPr>
              <a:t>Setting the stage</a:t>
            </a:r>
            <a:r>
              <a:rPr lang="en-US" sz="1400"/>
              <a:t>.  The Granite Way professional learning topics stem from Our Charge and Responsibility from the Granite Board of Education and our Superintendent</a:t>
            </a:r>
            <a:endParaRPr sz="1400"/>
          </a:p>
          <a:p>
            <a:pPr indent="6350" lvl="0" marL="0" marR="0" rtl="0" algn="l">
              <a:spcBef>
                <a:spcPts val="0"/>
              </a:spcBef>
              <a:spcAft>
                <a:spcPts val="0"/>
              </a:spcAft>
              <a:buClr>
                <a:schemeClr val="dk1"/>
              </a:buClr>
              <a:buSzPts val="1100"/>
              <a:buFont typeface="Arial"/>
              <a:buChar char="●"/>
            </a:pPr>
            <a:r>
              <a:rPr lang="en-US" sz="1400"/>
              <a:t>Several years ago, the District established the Granite Way as the 5 essential practices that must be evident in our daily work and outcomes.  </a:t>
            </a:r>
            <a:endParaRPr sz="1400"/>
          </a:p>
          <a:p>
            <a:pPr indent="6350" lvl="0" marL="0" marR="0" rtl="0" algn="l">
              <a:spcBef>
                <a:spcPts val="0"/>
              </a:spcBef>
              <a:spcAft>
                <a:spcPts val="0"/>
              </a:spcAft>
              <a:buClr>
                <a:schemeClr val="dk1"/>
              </a:buClr>
              <a:buSzPts val="1100"/>
              <a:buFont typeface="Arial"/>
              <a:buChar char="●"/>
            </a:pPr>
            <a:r>
              <a:rPr lang="en-US" sz="1400"/>
              <a:t>These demonstrate our non-negotiable commitment to student success.</a:t>
            </a:r>
            <a:endParaRPr sz="1400"/>
          </a:p>
          <a:p>
            <a:pPr indent="6350" lvl="0" marL="0" marR="0" rtl="0" algn="l">
              <a:spcBef>
                <a:spcPts val="0"/>
              </a:spcBef>
              <a:spcAft>
                <a:spcPts val="0"/>
              </a:spcAft>
              <a:buClr>
                <a:schemeClr val="dk1"/>
              </a:buClr>
              <a:buSzPts val="1100"/>
              <a:buFont typeface="Arial"/>
              <a:buChar char="●"/>
            </a:pPr>
            <a:r>
              <a:rPr lang="en-US" sz="1400"/>
              <a:t>This month, we are focusing on</a:t>
            </a:r>
            <a:r>
              <a:rPr lang="en-US"/>
              <a:t> Instructional Tools and Assessments</a:t>
            </a:r>
            <a:r>
              <a:rPr lang="en-US" sz="1400"/>
              <a:t> as a fundamental non-negotiable</a:t>
            </a:r>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ea124c3639_0_175: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ea124c3639_0_175:notes"/>
          <p:cNvSpPr txBox="1"/>
          <p:nvPr>
            <p:ph idx="1" type="body"/>
          </p:nvPr>
        </p:nvSpPr>
        <p:spPr>
          <a:xfrm>
            <a:off x="695007"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Elementary Example: RI4.1 and Secondary Example: Physics 1.1</a:t>
            </a:r>
            <a:endParaRPr/>
          </a:p>
          <a:p>
            <a:pPr indent="0" lvl="0" marL="0" rtl="0" algn="l">
              <a:spcBef>
                <a:spcPts val="0"/>
              </a:spcBef>
              <a:spcAft>
                <a:spcPts val="0"/>
              </a:spcAft>
              <a:buNone/>
            </a:pPr>
            <a:r>
              <a:rPr lang="en-US"/>
              <a:t>This intranet site is where you get your proficiency scales that are needed to write clear learning targets. </a:t>
            </a:r>
            <a:endParaRPr/>
          </a:p>
          <a:p>
            <a:pPr indent="0" lvl="0" marL="0" rtl="0" algn="l">
              <a:spcBef>
                <a:spcPts val="0"/>
              </a:spcBef>
              <a:spcAft>
                <a:spcPts val="0"/>
              </a:spcAft>
              <a:buNone/>
            </a:pPr>
            <a:r>
              <a:rPr lang="en-US"/>
              <a:t>If you haven’t viewed curriculum resources page, you will likely be surprised how well they are laid out.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eac884af55_0_4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4" name="Google Shape;274;geac884af55_0_45: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Your learning task: Select a standard and use proficiency scales to identify your learning targets and success criteria. For principals, pick a content you majored in so you have the content background knowledge. Pick an essential standard taught during first quarter. </a:t>
            </a:r>
            <a:endParaRPr sz="1400"/>
          </a:p>
          <a:p>
            <a:pPr indent="0" lvl="0" marL="0" rtl="0" algn="l">
              <a:lnSpc>
                <a:spcPct val="100000"/>
              </a:lnSpc>
              <a:spcBef>
                <a:spcPts val="0"/>
              </a:spcBef>
              <a:spcAft>
                <a:spcPts val="0"/>
              </a:spcAft>
              <a:buSzPts val="1100"/>
              <a:buNone/>
            </a:pPr>
            <a:r>
              <a:t/>
            </a:r>
            <a:endParaRPr sz="1400"/>
          </a:p>
          <a:p>
            <a:pPr indent="0" lvl="0" marL="0" rtl="0" algn="l">
              <a:lnSpc>
                <a:spcPct val="100000"/>
              </a:lnSpc>
              <a:spcBef>
                <a:spcPts val="0"/>
              </a:spcBef>
              <a:spcAft>
                <a:spcPts val="0"/>
              </a:spcAft>
              <a:buSzPts val="1100"/>
              <a:buNone/>
            </a:pPr>
            <a:r>
              <a:rPr lang="en-US" sz="1400"/>
              <a:t>Give teachers 10 minutes to develop this piece of the plan</a:t>
            </a:r>
            <a:endParaRPr sz="1400"/>
          </a:p>
        </p:txBody>
      </p:sp>
      <p:sp>
        <p:nvSpPr>
          <p:cNvPr id="275" name="Google Shape;275;geac884af55_0_45: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ad87da4a9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ad87da4a9_0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next step relies heavily on this third key - matching your assessments to the success criteria…</a:t>
            </a:r>
            <a:endParaRPr/>
          </a:p>
          <a:p>
            <a:pPr indent="0" lvl="0" marL="0" rtl="0" algn="l">
              <a:spcBef>
                <a:spcPts val="0"/>
              </a:spcBef>
              <a:spcAft>
                <a:spcPts val="0"/>
              </a:spcAft>
              <a:buNone/>
            </a:pPr>
            <a:r>
              <a:rPr lang="en-US"/>
              <a:t>How often do we go into an observation and the teacher says, oh I’m just giving a test or a quiz, not a good time,” and we buy into that. Flip that narrative--what a great way for you to see… there should still be a learning target or objective on the board, and the assessment method being used should match the learning target.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a124c3639_0_26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a124c3639_0_264: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This part of the assessment plan also builds in the components of a balanced assessment plan which include assessments of… for… and as… learning.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also look at this through a PBL lens to see how these parts fit into this practice.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ead87da4a9_0_1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ead87da4a9_0_1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Now that you have identified essential standard and your learning target for this standard, now we build the assessment side of those things: mapping out and providing clarity on how you as the teacher will assess of learning, for learning, and also use assessment as learning.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can also look at this through a PBL lens to see how these parts fit into this practice.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a:t>
            </a:r>
            <a:r>
              <a:rPr lang="en-US"/>
              <a:t> of learning is we want to measure what students already know. So a pre-assessment is part of an assessment “of learning.” We can’t think of “assessments of learning” exclusively as summative assessments. Here we think of measuring what they know coming into the standard and </a:t>
            </a:r>
            <a:r>
              <a:rPr lang="en-US"/>
              <a:t>measuring</a:t>
            </a:r>
            <a:r>
              <a:rPr lang="en-US"/>
              <a:t> summatively what the student knows after teaching. Here the link to PBL is that the summative assessment will be the most </a:t>
            </a:r>
            <a:r>
              <a:rPr lang="en-US"/>
              <a:t>recent</a:t>
            </a:r>
            <a:r>
              <a:rPr lang="en-US"/>
              <a:t> grade.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“Assessment for learning,” the </a:t>
            </a:r>
            <a:r>
              <a:rPr lang="en-US"/>
              <a:t>teacher</a:t>
            </a:r>
            <a:r>
              <a:rPr lang="en-US"/>
              <a:t> is continually assessing as they go. These assessments can be graded and scored in gradebook to </a:t>
            </a:r>
            <a:r>
              <a:rPr lang="en-US"/>
              <a:t>provide</a:t>
            </a:r>
            <a:r>
              <a:rPr lang="en-US"/>
              <a:t> the student and parent feedback.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And assessment as learning, using assessment pieces that allow for active student response so that both the student and teacher are learning through this process.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ead87da4a9_0_34: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ead87da4a9_0_34: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Provide teachers time (15 minutes) to complete this step as they consider the assessments that will use for each of these components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ead87da4a9_0_48: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ead87da4a9_0_48: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The last two keys in Quality Assessment Use are centered around making the assessments useful in a formative way and effectively communicating the results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ad87da4a9_0_57: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ad87da4a9_0_57: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ad87da4a9_0_7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ad87da4a9_0_7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Number off in your group by 3 and review the designated protocol. Discuss benefits and challenges of each. Share out and also discuss </a:t>
            </a:r>
            <a:r>
              <a:rPr lang="en-US"/>
              <a:t>determining</a:t>
            </a:r>
            <a:r>
              <a:rPr lang="en-US"/>
              <a:t> where your faculty might be in terms of protocols and whether you may need to start with building collaborative discussion protocols first.</a:t>
            </a:r>
            <a:endParaRPr/>
          </a:p>
          <a:p>
            <a:pPr indent="0" lvl="0" marL="0" rtl="0" algn="l">
              <a:spcBef>
                <a:spcPts val="0"/>
              </a:spcBef>
              <a:spcAft>
                <a:spcPts val="0"/>
              </a:spcAft>
              <a:buNone/>
            </a:pPr>
            <a:r>
              <a:rPr lang="en-US"/>
              <a:t>For Principals presenting to faculty:  Have your teams select a format and questions that their PLC will commit to using this year - 15 minutes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e8e0fb99da_0_2: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e8e0fb99da_0_2: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Clr>
                <a:schemeClr val="dk1"/>
              </a:buClr>
              <a:buSzPts val="1100"/>
              <a:buFont typeface="Arial"/>
              <a:buNone/>
            </a:pPr>
            <a:r>
              <a:rPr lang="en-US">
                <a:solidFill>
                  <a:schemeClr val="dk1"/>
                </a:solidFill>
              </a:rPr>
              <a:t>Learning Task: Determine a protocol for students - as we build our assessments process to include students and reinforce the feedback loop, consider these two examples. After reviewing these, what might your team use to help students with “assessment as learning”? 15 minutes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p3: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The 2022 year will include 90 minute presentations scheduled by the school.  This sequence is focused on Expanded Instruction and Support with our first training tackling how we plan effectively for assessment as part of instruction.</a:t>
            </a:r>
            <a:endParaRPr sz="1400"/>
          </a:p>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e9abb933a8_0_305: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e9abb933a8_0_305:notes"/>
          <p:cNvSpPr txBox="1"/>
          <p:nvPr>
            <p:ph idx="1" type="body"/>
          </p:nvPr>
        </p:nvSpPr>
        <p:spPr>
          <a:xfrm>
            <a:off x="695008" y="4387136"/>
            <a:ext cx="5560200" cy="4156200"/>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5: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Our targets/objectives for today..</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7: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SzPts val="1100"/>
              <a:buNone/>
            </a:pPr>
            <a:r>
              <a:rPr lang="en-US" sz="1400"/>
              <a:t>(Review the concept of Assessment Literacy and its role in the learning process)</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9: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9: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0" rtl="0" algn="l">
              <a:lnSpc>
                <a:spcPct val="100000"/>
              </a:lnSpc>
              <a:spcBef>
                <a:spcPts val="0"/>
              </a:spcBef>
              <a:spcAft>
                <a:spcPts val="0"/>
              </a:spcAft>
              <a:buNone/>
            </a:pPr>
            <a:r>
              <a:rPr lang="en-US" sz="1400"/>
              <a:t>Assessment plays a critical role as an ongoing process in the instructional framework. Student feedback and assessment are at the heart of this process. Particularly salient this year. Recall the theme of our admin kick-off: find, assess, and address.</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a124c3639_0_0:notes"/>
          <p:cNvSpPr/>
          <p:nvPr>
            <p:ph idx="2" type="sldImg"/>
          </p:nvPr>
        </p:nvSpPr>
        <p:spPr>
          <a:xfrm>
            <a:off x="395288" y="692150"/>
            <a:ext cx="6159600" cy="34638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a124c3639_0_0:notes"/>
          <p:cNvSpPr txBox="1"/>
          <p:nvPr>
            <p:ph idx="1" type="body"/>
          </p:nvPr>
        </p:nvSpPr>
        <p:spPr>
          <a:xfrm>
            <a:off x="695008"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As we think about assessments, take a few minutes to consider the assessments you typically use throughout the year. Create a list of these. For each one, also consider what the purpose of that assessment is and who uses the information from that assessment. </a:t>
            </a:r>
            <a:endParaRPr/>
          </a:p>
          <a:p>
            <a:pPr indent="0" lvl="0" marL="0" rtl="0" algn="l">
              <a:spcBef>
                <a:spcPts val="0"/>
              </a:spcBef>
              <a:spcAft>
                <a:spcPts val="0"/>
              </a:spcAft>
              <a:buNone/>
            </a:pPr>
            <a:r>
              <a:rPr lang="en-US"/>
              <a:t>(Prompt teachers with thinking through some of these and whether there are multiple users (teachers, parents, students…) or if there ought to be and if we are also thinking about ways we communicate the results of our assessments with parents and students.)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ea124c3639_0_15:notes"/>
          <p:cNvSpPr/>
          <p:nvPr>
            <p:ph idx="2" type="sldImg"/>
          </p:nvPr>
        </p:nvSpPr>
        <p:spPr>
          <a:xfrm>
            <a:off x="386419" y="692706"/>
            <a:ext cx="6177900" cy="34635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ea124c3639_0_15:notes"/>
          <p:cNvSpPr txBox="1"/>
          <p:nvPr>
            <p:ph idx="1" type="body"/>
          </p:nvPr>
        </p:nvSpPr>
        <p:spPr>
          <a:xfrm>
            <a:off x="695007" y="4387136"/>
            <a:ext cx="5560200" cy="4156200"/>
          </a:xfrm>
          <a:prstGeom prst="rect">
            <a:avLst/>
          </a:prstGeom>
        </p:spPr>
        <p:txBody>
          <a:bodyPr anchorCtr="0" anchor="t" bIns="92425" lIns="92425" spcFirstLastPara="1" rIns="92425" wrap="square" tIns="92425">
            <a:noAutofit/>
          </a:bodyPr>
          <a:lstStyle/>
          <a:p>
            <a:pPr indent="0" lvl="0" marL="0" rtl="0" algn="l">
              <a:spcBef>
                <a:spcPts val="0"/>
              </a:spcBef>
              <a:spcAft>
                <a:spcPts val="0"/>
              </a:spcAft>
              <a:buNone/>
            </a:pPr>
            <a:r>
              <a:rPr lang="en-US"/>
              <a:t>One way to think about the assessments we do, is to look at whether they are formative or summative. (Review the definitions for formative and summative assessment on the slide)</a:t>
            </a:r>
            <a:endParaRPr/>
          </a:p>
          <a:p>
            <a:pPr indent="0" lvl="0" marL="0" rtl="0" algn="l">
              <a:spcBef>
                <a:spcPts val="0"/>
              </a:spcBef>
              <a:spcAft>
                <a:spcPts val="0"/>
              </a:spcAft>
              <a:buNone/>
            </a:pPr>
            <a:r>
              <a:rPr lang="en-US"/>
              <a:t>Complete the last column on Learning Task 1 - Are these assessments formative or summative?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Discussion:  An assessment could be formative or summative depending upon how you are using it. The test itself is not “formative” or “summative”, but this designation is based on the use of the assessment.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p:nvPr>
            <p:ph idx="2" type="sldImg"/>
          </p:nvPr>
        </p:nvSpPr>
        <p:spPr>
          <a:xfrm>
            <a:off x="395288" y="692150"/>
            <a:ext cx="6159500" cy="34639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11:notes"/>
          <p:cNvSpPr txBox="1"/>
          <p:nvPr>
            <p:ph idx="1" type="body"/>
          </p:nvPr>
        </p:nvSpPr>
        <p:spPr>
          <a:xfrm>
            <a:off x="695008" y="4387136"/>
            <a:ext cx="5560060" cy="4156234"/>
          </a:xfrm>
          <a:prstGeom prst="rect">
            <a:avLst/>
          </a:prstGeom>
          <a:noFill/>
          <a:ln>
            <a:noFill/>
          </a:ln>
        </p:spPr>
        <p:txBody>
          <a:bodyPr anchorCtr="0" anchor="t" bIns="92425" lIns="92425" spcFirstLastPara="1" rIns="92425" wrap="square" tIns="92425">
            <a:noAutofit/>
          </a:bodyPr>
          <a:lstStyle/>
          <a:p>
            <a:pPr indent="0" lvl="0" marL="228600" rtl="0" algn="l">
              <a:lnSpc>
                <a:spcPct val="100000"/>
              </a:lnSpc>
              <a:spcBef>
                <a:spcPts val="0"/>
              </a:spcBef>
              <a:spcAft>
                <a:spcPts val="0"/>
              </a:spcAft>
              <a:buSzPts val="1100"/>
              <a:buNone/>
            </a:pPr>
            <a:r>
              <a:rPr lang="en-US" sz="1400"/>
              <a:t>Another way to think about formative and summative is Assessment FOR learning and Assessment OF learning. We assess for learning when we use assessment to guide instruction in a formative way - our reasons for assessing and our audience are different. We have assessment of learning when we assess in summative ways at the end of a cycle of learning. These types of summative assessments may have started in response to policy makers wanting to know how students are performing and this may be one of the users, but we also can and do use these assessments in other ways (sometimes formatively…)</a:t>
            </a:r>
            <a:endParaRPr sz="1400"/>
          </a:p>
          <a:p>
            <a:pPr indent="0" lvl="0" marL="228600" rtl="0" algn="l">
              <a:lnSpc>
                <a:spcPct val="100000"/>
              </a:lnSpc>
              <a:spcBef>
                <a:spcPts val="0"/>
              </a:spcBef>
              <a:spcAft>
                <a:spcPts val="0"/>
              </a:spcAft>
              <a:buSzPts val="1100"/>
              <a:buNone/>
            </a:pPr>
            <a:r>
              <a:t/>
            </a:r>
            <a:endParaRPr sz="1400"/>
          </a:p>
          <a:p>
            <a:pPr indent="0" lvl="0" marL="228600" rtl="0" algn="l">
              <a:lnSpc>
                <a:spcPct val="100000"/>
              </a:lnSpc>
              <a:spcBef>
                <a:spcPts val="0"/>
              </a:spcBef>
              <a:spcAft>
                <a:spcPts val="0"/>
              </a:spcAft>
              <a:buSzPts val="1100"/>
              <a:buNone/>
            </a:pPr>
            <a:r>
              <a:t/>
            </a:r>
            <a:endParaRPr sz="1400"/>
          </a:p>
        </p:txBody>
      </p:sp>
      <p:sp>
        <p:nvSpPr>
          <p:cNvPr id="158" name="Google Shape;158;p11:notes"/>
          <p:cNvSpPr txBox="1"/>
          <p:nvPr>
            <p:ph idx="12" type="sldNum"/>
          </p:nvPr>
        </p:nvSpPr>
        <p:spPr>
          <a:xfrm>
            <a:off x="0" y="0"/>
            <a:ext cx="3000000" cy="3000000"/>
          </a:xfrm>
          <a:prstGeom prst="rect">
            <a:avLst/>
          </a:prstGeom>
          <a:noFill/>
          <a:ln>
            <a:noFill/>
          </a:ln>
        </p:spPr>
        <p:txBody>
          <a:bodyPr anchorCtr="0" anchor="t" bIns="46200" lIns="92425" spcFirstLastPara="1" rIns="92425" wrap="square" tIns="462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Picture" showMasterSp="0">
  <p:cSld name="Title Slide with Picture">
    <p:spTree>
      <p:nvGrpSpPr>
        <p:cNvPr id="60" name="Shape 60"/>
        <p:cNvGrpSpPr/>
        <p:nvPr/>
      </p:nvGrpSpPr>
      <p:grpSpPr>
        <a:xfrm>
          <a:off x="0" y="0"/>
          <a:ext cx="0" cy="0"/>
          <a:chOff x="0" y="0"/>
          <a:chExt cx="0" cy="0"/>
        </a:xfrm>
      </p:grpSpPr>
      <p:sp>
        <p:nvSpPr>
          <p:cNvPr id="61" name="Google Shape;61;p13"/>
          <p:cNvSpPr txBox="1"/>
          <p:nvPr>
            <p:ph type="ctrTitle"/>
          </p:nvPr>
        </p:nvSpPr>
        <p:spPr>
          <a:xfrm>
            <a:off x="828675" y="1719071"/>
            <a:ext cx="4300500" cy="1664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30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 name="Google Shape;62;p13"/>
          <p:cNvSpPr txBox="1"/>
          <p:nvPr>
            <p:ph idx="1" type="subTitle"/>
          </p:nvPr>
        </p:nvSpPr>
        <p:spPr>
          <a:xfrm>
            <a:off x="828675" y="3383838"/>
            <a:ext cx="4300500" cy="7167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1800"/>
              <a:buNone/>
              <a:defRPr sz="1350"/>
            </a:lvl1pPr>
            <a:lvl2pPr lvl="1" rtl="0" algn="ctr">
              <a:lnSpc>
                <a:spcPct val="115000"/>
              </a:lnSpc>
              <a:spcBef>
                <a:spcPts val="1600"/>
              </a:spcBef>
              <a:spcAft>
                <a:spcPts val="0"/>
              </a:spcAft>
              <a:buSzPts val="1400"/>
              <a:buNone/>
              <a:defRPr sz="1500"/>
            </a:lvl2pPr>
            <a:lvl3pPr lvl="2" rtl="0" algn="ctr">
              <a:lnSpc>
                <a:spcPct val="115000"/>
              </a:lnSpc>
              <a:spcBef>
                <a:spcPts val="1600"/>
              </a:spcBef>
              <a:spcAft>
                <a:spcPts val="0"/>
              </a:spcAft>
              <a:buSzPts val="1400"/>
              <a:buNone/>
              <a:defRPr sz="1350"/>
            </a:lvl3pPr>
            <a:lvl4pPr lvl="3" rtl="0" algn="ctr">
              <a:lnSpc>
                <a:spcPct val="115000"/>
              </a:lnSpc>
              <a:spcBef>
                <a:spcPts val="1600"/>
              </a:spcBef>
              <a:spcAft>
                <a:spcPts val="0"/>
              </a:spcAft>
              <a:buSzPts val="1400"/>
              <a:buNone/>
              <a:defRPr sz="1200"/>
            </a:lvl4pPr>
            <a:lvl5pPr lvl="4" rtl="0" algn="ctr">
              <a:lnSpc>
                <a:spcPct val="115000"/>
              </a:lnSpc>
              <a:spcBef>
                <a:spcPts val="1600"/>
              </a:spcBef>
              <a:spcAft>
                <a:spcPts val="0"/>
              </a:spcAft>
              <a:buSzPts val="1400"/>
              <a:buNone/>
              <a:defRPr sz="1200"/>
            </a:lvl5pPr>
            <a:lvl6pPr lvl="5" rtl="0" algn="ctr">
              <a:lnSpc>
                <a:spcPct val="115000"/>
              </a:lnSpc>
              <a:spcBef>
                <a:spcPts val="1600"/>
              </a:spcBef>
              <a:spcAft>
                <a:spcPts val="0"/>
              </a:spcAft>
              <a:buSzPts val="1400"/>
              <a:buNone/>
              <a:defRPr sz="1200"/>
            </a:lvl6pPr>
            <a:lvl7pPr lvl="6" rtl="0" algn="ctr">
              <a:lnSpc>
                <a:spcPct val="115000"/>
              </a:lnSpc>
              <a:spcBef>
                <a:spcPts val="1600"/>
              </a:spcBef>
              <a:spcAft>
                <a:spcPts val="0"/>
              </a:spcAft>
              <a:buSzPts val="1400"/>
              <a:buNone/>
              <a:defRPr sz="1200"/>
            </a:lvl7pPr>
            <a:lvl8pPr lvl="7" rtl="0" algn="ctr">
              <a:lnSpc>
                <a:spcPct val="115000"/>
              </a:lnSpc>
              <a:spcBef>
                <a:spcPts val="1600"/>
              </a:spcBef>
              <a:spcAft>
                <a:spcPts val="0"/>
              </a:spcAft>
              <a:buSzPts val="1400"/>
              <a:buNone/>
              <a:defRPr sz="1200"/>
            </a:lvl8pPr>
            <a:lvl9pPr lvl="8" rtl="0" algn="ctr">
              <a:lnSpc>
                <a:spcPct val="115000"/>
              </a:lnSpc>
              <a:spcBef>
                <a:spcPts val="1600"/>
              </a:spcBef>
              <a:spcAft>
                <a:spcPts val="1600"/>
              </a:spcAft>
              <a:buSzPts val="1400"/>
              <a:buNone/>
              <a:defRPr sz="1200"/>
            </a:lvl9pPr>
          </a:lstStyle>
          <a:p/>
        </p:txBody>
      </p:sp>
      <p:sp>
        <p:nvSpPr>
          <p:cNvPr descr="An empty placeholder to add an image. Click on the placeholder and select the image that you wish to add." id="63" name="Google Shape;63;p13"/>
          <p:cNvSpPr/>
          <p:nvPr>
            <p:ph idx="2" type="pic"/>
          </p:nvPr>
        </p:nvSpPr>
        <p:spPr>
          <a:xfrm>
            <a:off x="5235798" y="982992"/>
            <a:ext cx="3908100" cy="3156600"/>
          </a:xfrm>
          <a:prstGeom prst="rect">
            <a:avLst/>
          </a:prstGeom>
          <a:solidFill>
            <a:srgbClr val="CCCCCC"/>
          </a:solidFill>
          <a:ln>
            <a:noFill/>
          </a:ln>
        </p:spPr>
        <p:txBody>
          <a:bodyPr anchorCtr="0" anchor="t" bIns="91425" lIns="91425" spcFirstLastPara="1" rIns="91425" wrap="square" tIns="1005825">
            <a:noAutofit/>
          </a:bodyPr>
          <a:lstStyle>
            <a:lvl1pPr lvl="0" marR="0" rtl="0" algn="ctr">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lvl="1"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lvl="2"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lvl="3"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lvl="4"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lvl="5"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lvl="6"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lvl="7"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lvl="8"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64" name="Google Shape;64;p13"/>
          <p:cNvSpPr/>
          <p:nvPr/>
        </p:nvSpPr>
        <p:spPr>
          <a:xfrm>
            <a:off x="0" y="0"/>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grpSp>
        <p:nvGrpSpPr>
          <p:cNvPr id="65" name="Google Shape;65;p13"/>
          <p:cNvGrpSpPr/>
          <p:nvPr/>
        </p:nvGrpSpPr>
        <p:grpSpPr>
          <a:xfrm>
            <a:off x="21" y="857244"/>
            <a:ext cx="9144425" cy="47344"/>
            <a:chOff x="507492" y="1501519"/>
            <a:chExt cx="8129100" cy="63125"/>
          </a:xfrm>
        </p:grpSpPr>
        <p:cxnSp>
          <p:nvCxnSpPr>
            <p:cNvPr id="66" name="Google Shape;66;p13"/>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67" name="Google Shape;67;p13"/>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pic>
        <p:nvPicPr>
          <p:cNvPr id="68" name="Google Shape;68;p13"/>
          <p:cNvPicPr preferRelativeResize="0"/>
          <p:nvPr/>
        </p:nvPicPr>
        <p:blipFill rotWithShape="1">
          <a:blip r:embed="rId2">
            <a:alphaModFix/>
          </a:blip>
          <a:srcRect b="0" l="0" r="0" t="0"/>
          <a:stretch/>
        </p:blipFill>
        <p:spPr>
          <a:xfrm>
            <a:off x="994410" y="0"/>
            <a:ext cx="1310643" cy="1719071"/>
          </a:xfrm>
          <a:prstGeom prst="rect">
            <a:avLst/>
          </a:prstGeom>
          <a:noFill/>
          <a:ln>
            <a:noFill/>
          </a:ln>
        </p:spPr>
      </p:pic>
      <p:grpSp>
        <p:nvGrpSpPr>
          <p:cNvPr id="69" name="Google Shape;69;p13"/>
          <p:cNvGrpSpPr/>
          <p:nvPr/>
        </p:nvGrpSpPr>
        <p:grpSpPr>
          <a:xfrm rot="10800000">
            <a:off x="-445" y="4234139"/>
            <a:ext cx="9144425" cy="47344"/>
            <a:chOff x="507492" y="1501519"/>
            <a:chExt cx="8129100" cy="63125"/>
          </a:xfrm>
        </p:grpSpPr>
        <p:cxnSp>
          <p:nvCxnSpPr>
            <p:cNvPr id="70" name="Google Shape;70;p13"/>
            <p:cNvCxnSpPr/>
            <p:nvPr/>
          </p:nvCxnSpPr>
          <p:spPr>
            <a:xfrm>
              <a:off x="507492" y="1564644"/>
              <a:ext cx="8129100" cy="0"/>
            </a:xfrm>
            <a:prstGeom prst="straightConnector1">
              <a:avLst/>
            </a:prstGeom>
            <a:noFill/>
            <a:ln cap="flat" cmpd="sng" w="38100">
              <a:solidFill>
                <a:schemeClr val="dk1"/>
              </a:solidFill>
              <a:prstDash val="solid"/>
              <a:miter lim="800000"/>
              <a:headEnd len="sm" w="sm" type="none"/>
              <a:tailEnd len="sm" w="sm" type="none"/>
            </a:ln>
          </p:spPr>
        </p:cxnSp>
        <p:cxnSp>
          <p:nvCxnSpPr>
            <p:cNvPr id="71" name="Google Shape;71;p13"/>
            <p:cNvCxnSpPr/>
            <p:nvPr/>
          </p:nvCxnSpPr>
          <p:spPr>
            <a:xfrm>
              <a:off x="507492" y="1501519"/>
              <a:ext cx="8129100" cy="0"/>
            </a:xfrm>
            <a:prstGeom prst="straightConnector1">
              <a:avLst/>
            </a:prstGeom>
            <a:noFill/>
            <a:ln cap="flat" cmpd="sng" w="12700">
              <a:solidFill>
                <a:schemeClr val="dk1"/>
              </a:solidFill>
              <a:prstDash val="solid"/>
              <a:miter lim="800000"/>
              <a:headEnd len="sm" w="sm" type="none"/>
              <a:tailEnd len="sm" w="sm" type="none"/>
            </a:ln>
          </p:spPr>
        </p:cxnSp>
      </p:grpSp>
      <p:sp>
        <p:nvSpPr>
          <p:cNvPr id="72" name="Google Shape;72;p13"/>
          <p:cNvSpPr/>
          <p:nvPr/>
        </p:nvSpPr>
        <p:spPr>
          <a:xfrm>
            <a:off x="0" y="4333593"/>
            <a:ext cx="9144000" cy="81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3" name="Google Shape;73;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6" name="Google Shape;76;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77" name="Google Shape;77;p1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8" name="Google Shape;78;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0" name="Shape 80"/>
        <p:cNvGrpSpPr/>
        <p:nvPr/>
      </p:nvGrpSpPr>
      <p:grpSpPr>
        <a:xfrm>
          <a:off x="0" y="0"/>
          <a:ext cx="0" cy="0"/>
          <a:chOff x="0" y="0"/>
          <a:chExt cx="0" cy="0"/>
        </a:xfrm>
      </p:grpSpPr>
      <p:sp>
        <p:nvSpPr>
          <p:cNvPr id="81" name="Google Shape;81;p15"/>
          <p:cNvSpPr/>
          <p:nvPr/>
        </p:nvSpPr>
        <p:spPr>
          <a:xfrm>
            <a:off x="473773" y="811092"/>
            <a:ext cx="4749309" cy="2429389"/>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gradFill>
            <a:gsLst>
              <a:gs pos="0">
                <a:srgbClr val="FFAE23"/>
              </a:gs>
              <a:gs pos="100000">
                <a:srgbClr val="FFCE6C"/>
              </a:gs>
            </a:gsLst>
            <a:lin ang="16200038" scaled="0"/>
          </a:gradFill>
          <a:ln cap="flat" cmpd="sng" w="9525">
            <a:solidFill>
              <a:schemeClr val="accent1"/>
            </a:solidFill>
            <a:prstDash val="solid"/>
            <a:round/>
            <a:headEnd len="sm" w="sm" type="none"/>
            <a:tailEnd len="sm" w="sm" type="none"/>
          </a:ln>
          <a:effectLst>
            <a:outerShdw blurRad="40000" rotWithShape="0" dir="5400000" dist="23000">
              <a:srgbClr val="000000">
                <a:alpha val="34900"/>
              </a:srgbClr>
            </a:outerShdw>
          </a:effectLst>
        </p:spPr>
      </p:sp>
      <p:sp>
        <p:nvSpPr>
          <p:cNvPr id="82" name="Google Shape;82;p15"/>
          <p:cNvSpPr txBox="1"/>
          <p:nvPr>
            <p:ph type="title"/>
          </p:nvPr>
        </p:nvSpPr>
        <p:spPr>
          <a:xfrm>
            <a:off x="638239" y="928877"/>
            <a:ext cx="4420500" cy="19845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800"/>
              <a:buNone/>
              <a:defRPr b="1" sz="3150" cap="none"/>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3" name="Google Shape;83;p15"/>
          <p:cNvSpPr txBox="1"/>
          <p:nvPr>
            <p:ph idx="1" type="body"/>
          </p:nvPr>
        </p:nvSpPr>
        <p:spPr>
          <a:xfrm>
            <a:off x="639893" y="3332760"/>
            <a:ext cx="4418700" cy="5349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None/>
              <a:defRPr sz="1350">
                <a:solidFill>
                  <a:schemeClr val="dk1"/>
                </a:solidFill>
              </a:defRPr>
            </a:lvl1pPr>
            <a:lvl2pPr indent="-228600" lvl="1" marL="914400" rtl="0" algn="l">
              <a:lnSpc>
                <a:spcPct val="115000"/>
              </a:lnSpc>
              <a:spcBef>
                <a:spcPts val="1600"/>
              </a:spcBef>
              <a:spcAft>
                <a:spcPts val="0"/>
              </a:spcAft>
              <a:buSzPts val="1400"/>
              <a:buNone/>
              <a:defRPr sz="1350">
                <a:solidFill>
                  <a:srgbClr val="888888"/>
                </a:solidFill>
              </a:defRPr>
            </a:lvl2pPr>
            <a:lvl3pPr indent="-228600" lvl="2" marL="1371600" rtl="0" algn="l">
              <a:lnSpc>
                <a:spcPct val="115000"/>
              </a:lnSpc>
              <a:spcBef>
                <a:spcPts val="1600"/>
              </a:spcBef>
              <a:spcAft>
                <a:spcPts val="0"/>
              </a:spcAft>
              <a:buSzPts val="1400"/>
              <a:buNone/>
              <a:defRPr sz="1200">
                <a:solidFill>
                  <a:srgbClr val="888888"/>
                </a:solidFill>
              </a:defRPr>
            </a:lvl3pPr>
            <a:lvl4pPr indent="-228600" lvl="3" marL="1828800" rtl="0" algn="l">
              <a:lnSpc>
                <a:spcPct val="115000"/>
              </a:lnSpc>
              <a:spcBef>
                <a:spcPts val="1600"/>
              </a:spcBef>
              <a:spcAft>
                <a:spcPts val="0"/>
              </a:spcAft>
              <a:buSzPts val="1400"/>
              <a:buNone/>
              <a:defRPr sz="1050">
                <a:solidFill>
                  <a:srgbClr val="888888"/>
                </a:solidFill>
              </a:defRPr>
            </a:lvl4pPr>
            <a:lvl5pPr indent="-228600" lvl="4" marL="2286000" rtl="0" algn="l">
              <a:lnSpc>
                <a:spcPct val="115000"/>
              </a:lnSpc>
              <a:spcBef>
                <a:spcPts val="1600"/>
              </a:spcBef>
              <a:spcAft>
                <a:spcPts val="0"/>
              </a:spcAft>
              <a:buSzPts val="1400"/>
              <a:buNone/>
              <a:defRPr sz="1050">
                <a:solidFill>
                  <a:srgbClr val="888888"/>
                </a:solidFill>
              </a:defRPr>
            </a:lvl5pPr>
            <a:lvl6pPr indent="-228600" lvl="5" marL="2743200" rtl="0" algn="l">
              <a:lnSpc>
                <a:spcPct val="115000"/>
              </a:lnSpc>
              <a:spcBef>
                <a:spcPts val="1600"/>
              </a:spcBef>
              <a:spcAft>
                <a:spcPts val="0"/>
              </a:spcAft>
              <a:buSzPts val="1400"/>
              <a:buNone/>
              <a:defRPr sz="1050">
                <a:solidFill>
                  <a:srgbClr val="888888"/>
                </a:solidFill>
              </a:defRPr>
            </a:lvl6pPr>
            <a:lvl7pPr indent="-228600" lvl="6" marL="3200400" rtl="0" algn="l">
              <a:lnSpc>
                <a:spcPct val="115000"/>
              </a:lnSpc>
              <a:spcBef>
                <a:spcPts val="1600"/>
              </a:spcBef>
              <a:spcAft>
                <a:spcPts val="0"/>
              </a:spcAft>
              <a:buSzPts val="1400"/>
              <a:buNone/>
              <a:defRPr sz="1050">
                <a:solidFill>
                  <a:srgbClr val="888888"/>
                </a:solidFill>
              </a:defRPr>
            </a:lvl7pPr>
            <a:lvl8pPr indent="-228600" lvl="7" marL="3657600" rtl="0" algn="l">
              <a:lnSpc>
                <a:spcPct val="115000"/>
              </a:lnSpc>
              <a:spcBef>
                <a:spcPts val="1600"/>
              </a:spcBef>
              <a:spcAft>
                <a:spcPts val="0"/>
              </a:spcAft>
              <a:buSzPts val="1400"/>
              <a:buNone/>
              <a:defRPr sz="1050">
                <a:solidFill>
                  <a:srgbClr val="888888"/>
                </a:solidFill>
              </a:defRPr>
            </a:lvl8pPr>
            <a:lvl9pPr indent="-228600" lvl="8" marL="4114800" rtl="0" algn="l">
              <a:lnSpc>
                <a:spcPct val="115000"/>
              </a:lnSpc>
              <a:spcBef>
                <a:spcPts val="1600"/>
              </a:spcBef>
              <a:spcAft>
                <a:spcPts val="1600"/>
              </a:spcAft>
              <a:buSzPts val="1400"/>
              <a:buNone/>
              <a:defRPr sz="1050">
                <a:solidFill>
                  <a:srgbClr val="888888"/>
                </a:solidFill>
              </a:defRPr>
            </a:lvl9pPr>
          </a:lstStyle>
          <a:p/>
        </p:txBody>
      </p:sp>
      <p:sp>
        <p:nvSpPr>
          <p:cNvPr id="84" name="Google Shape;84;p15"/>
          <p:cNvSpPr txBox="1"/>
          <p:nvPr>
            <p:ph idx="2" type="body"/>
          </p:nvPr>
        </p:nvSpPr>
        <p:spPr>
          <a:xfrm>
            <a:off x="5680982" y="811092"/>
            <a:ext cx="2857500" cy="3056700"/>
          </a:xfrm>
          <a:prstGeom prst="rect">
            <a:avLst/>
          </a:prstGeom>
          <a:noFill/>
          <a:ln>
            <a:noFill/>
          </a:ln>
        </p:spPr>
        <p:txBody>
          <a:bodyPr anchorCtr="0" anchor="t" bIns="91425" lIns="91425" spcFirstLastPara="1" rIns="91425" wrap="square" tIns="91425">
            <a:noAutofit/>
          </a:bodyPr>
          <a:lstStyle>
            <a:lvl1pPr indent="-228600" lvl="0" marL="457200" rtl="0" algn="l">
              <a:lnSpc>
                <a:spcPct val="115000"/>
              </a:lnSpc>
              <a:spcBef>
                <a:spcPts val="0"/>
              </a:spcBef>
              <a:spcAft>
                <a:spcPts val="0"/>
              </a:spcAft>
              <a:buSzPts val="1800"/>
              <a:buFont typeface="Arial"/>
              <a:buNone/>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85" name="Google Shape;85;p15"/>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6" name="Google Shape;86;p1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7" name="Google Shape;8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hyperlink" Target="http://www.youtube.com/watch?v=lrcbMIIe-6c" TargetMode="External"/><Relationship Id="rId4" Type="http://schemas.openxmlformats.org/officeDocument/2006/relationships/image" Target="../media/image29.jpg"/><Relationship Id="rId5" Type="http://schemas.openxmlformats.org/officeDocument/2006/relationships/hyperlink" Target="http://www.youtube.com/watch?v=PWUxFSXEsC8" TargetMode="External"/><Relationship Id="rId6"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www.youtube.com/watch?v=fGeYPYEBXsg" TargetMode="External"/><Relationship Id="rId4" Type="http://schemas.openxmlformats.org/officeDocument/2006/relationships/image" Target="../media/image16.jpg"/><Relationship Id="rId5" Type="http://schemas.openxmlformats.org/officeDocument/2006/relationships/hyperlink" Target="http://www.youtube.com/watch?v=Va66oMkWP_o" TargetMode="External"/><Relationship Id="rId6"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hyperlink" Target="https://drive.google.com/file/d/1G27uGSSfc4sh8Jqa4g_kUJ2us3v79vbt/view?usp=sharing" TargetMode="External"/><Relationship Id="rId9" Type="http://schemas.openxmlformats.org/officeDocument/2006/relationships/hyperlink" Target="https://drive.google.com/file/d/1pIPreX7e2BMFpmG9V9ehEqEEOqWFVN_S/view?usp=sharing" TargetMode="External"/><Relationship Id="rId5" Type="http://schemas.openxmlformats.org/officeDocument/2006/relationships/hyperlink" Target="https://drive.google.com/file/d/1G27uGSSfc4sh8Jqa4g_kUJ2us3v79vbt/view?usp=sharing" TargetMode="External"/><Relationship Id="rId6" Type="http://schemas.openxmlformats.org/officeDocument/2006/relationships/hyperlink" Target="https://drive.google.com/file/d/1uW7BD4iV5J4niusol-BienojLEdL-gIU/view?usp=sharing" TargetMode="External"/><Relationship Id="rId7" Type="http://schemas.openxmlformats.org/officeDocument/2006/relationships/hyperlink" Target="https://drive.google.com/file/d/1uW7BD4iV5J4niusol-BienojLEdL-gIU/view?usp=sharing" TargetMode="External"/><Relationship Id="rId8" Type="http://schemas.openxmlformats.org/officeDocument/2006/relationships/hyperlink" Target="https://drive.google.com/file/d/1pIPreX7e2BMFpmG9V9ehEqEEOqWFVN_S/view?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hyperlink" Target="https://drive.google.com/file/d/1gZfbvZ1oVllKXe1fT1wi8GVG_Nza2KUg/view?pli=1" TargetMode="External"/><Relationship Id="rId4" Type="http://schemas.openxmlformats.org/officeDocument/2006/relationships/image" Target="../media/image28.png"/><Relationship Id="rId5" Type="http://schemas.openxmlformats.org/officeDocument/2006/relationships/hyperlink" Target="https://drive.google.com/file/d/1gZfbvZ1oVllKXe1fT1wi8GVG_Nza2KUg/view?pli=1" TargetMode="External"/><Relationship Id="rId6" Type="http://schemas.openxmlformats.org/officeDocument/2006/relationships/hyperlink" Target="https://drive.google.com/file/d/18feYObWYqKa1a2D-D-zdhPSFN1jXCe6e/view?usp=sharing" TargetMode="External"/><Relationship Id="rId7" Type="http://schemas.openxmlformats.org/officeDocument/2006/relationships/hyperlink" Target="https://drive.google.com/file/d/1zRNbAFVAy12Q9o0RxG-zyHLEs0fh_2I6/view?usp=shar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hyperlink" Target="https://drive.google.com/file/d/1gZfbvZ1oVllKXe1fT1wi8GVG_Nza2KUg/view?pli=1" TargetMode="External"/><Relationship Id="rId4" Type="http://schemas.openxmlformats.org/officeDocument/2006/relationships/image" Target="../media/image23.png"/><Relationship Id="rId5" Type="http://schemas.openxmlformats.org/officeDocument/2006/relationships/hyperlink" Target="https://drive.google.com/file/d/18g9hfBK-tg4UTvSjMP-9yMGbgy20a8LY/view?usp=sharing" TargetMode="External"/><Relationship Id="rId6" Type="http://schemas.openxmlformats.org/officeDocument/2006/relationships/hyperlink" Target="https://drive.google.com/file/d/18g9hfBK-tg4UTvSjMP-9yMGbgy20a8LY/view?usp=sharing" TargetMode="External"/><Relationship Id="rId7" Type="http://schemas.openxmlformats.org/officeDocument/2006/relationships/hyperlink" Target="https://drive.google.com/file/d/1t6l2U9Am7yT-IAa7_GE9M-5_xcej5Zof/view?usp=shar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hyperlink" Target="https://drive.google.com/file/d/1gZfbvZ1oVllKXe1fT1wi8GVG_Nza2KUg/view?pli=1" TargetMode="External"/><Relationship Id="rId4" Type="http://schemas.openxmlformats.org/officeDocument/2006/relationships/hyperlink" Target="http://www.youtube.com/watch?v=j13Gd7MSs7o" TargetMode="External"/><Relationship Id="rId5"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https://drive.google.com/file/d/1gZfbvZ1oVllKXe1fT1wi8GVG_Nza2KUg/view?pli=1" TargetMode="External"/><Relationship Id="rId4" Type="http://schemas.openxmlformats.org/officeDocument/2006/relationships/hyperlink" Target="https://drive.google.com/file/d/1OOb7x3r2g_usHRmE2pPtK99Gh-Oj62jL/view?usp=sharing" TargetMode="External"/><Relationship Id="rId9" Type="http://schemas.openxmlformats.org/officeDocument/2006/relationships/image" Target="../media/image26.png"/><Relationship Id="rId5" Type="http://schemas.openxmlformats.org/officeDocument/2006/relationships/image" Target="../media/image22.png"/><Relationship Id="rId6" Type="http://schemas.openxmlformats.org/officeDocument/2006/relationships/hyperlink" Target="https://drive.google.com/file/d/10EgqiXcuoa4C01g3HqLapJ4y0Yego2nO/view?usp=sharing" TargetMode="External"/><Relationship Id="rId7" Type="http://schemas.openxmlformats.org/officeDocument/2006/relationships/image" Target="../media/image24.png"/><Relationship Id="rId8" Type="http://schemas.openxmlformats.org/officeDocument/2006/relationships/hyperlink" Target="https://drive.google.com/file/d/1XaZJkdBKqpen383XNguX6b3-T6D7mMq5/view?usp=shar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hyperlink" Target="https://drive.google.com/file/d/1gZfbvZ1oVllKXe1fT1wi8GVG_Nza2KUg/view?pli=1" TargetMode="External"/><Relationship Id="rId4" Type="http://schemas.openxmlformats.org/officeDocument/2006/relationships/hyperlink" Target="https://drive.google.com/file/d/1qrl54NjnDvVtF_XsXtM9IfU2NGRNVrCH/view?usp=sharing" TargetMode="External"/><Relationship Id="rId5" Type="http://schemas.openxmlformats.org/officeDocument/2006/relationships/image" Target="../media/image27.png"/><Relationship Id="rId6" Type="http://schemas.openxmlformats.org/officeDocument/2006/relationships/hyperlink" Target="https://drive.google.com/file/d/18rSYWaclpRISQc7sxPwRgArzOUbds8bm/view?usp=sharing" TargetMode="External"/><Relationship Id="rId7"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1.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drive.google.com/file/d/1eDIjsja5O86D6L79sBavFcq10m50iSng/view?usp=sharing"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6"/>
          <p:cNvSpPr txBox="1"/>
          <p:nvPr>
            <p:ph idx="1" type="body"/>
          </p:nvPr>
        </p:nvSpPr>
        <p:spPr>
          <a:xfrm>
            <a:off x="285075" y="1571250"/>
            <a:ext cx="7979400" cy="46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rPr lang="en-US">
                <a:solidFill>
                  <a:schemeClr val="dk2"/>
                </a:solidFill>
              </a:rPr>
              <a:t>Designing and Implementing an Effective Ongoing Assessment Cycle</a:t>
            </a:r>
            <a:endParaRPr>
              <a:solidFill>
                <a:schemeClr val="dk2"/>
              </a:solidFill>
            </a:endParaRPr>
          </a:p>
        </p:txBody>
      </p:sp>
      <p:sp>
        <p:nvSpPr>
          <p:cNvPr id="93" name="Google Shape;93;p16"/>
          <p:cNvSpPr txBox="1"/>
          <p:nvPr/>
        </p:nvSpPr>
        <p:spPr>
          <a:xfrm>
            <a:off x="250050" y="4414050"/>
            <a:ext cx="9144000" cy="7770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None/>
            </a:pPr>
            <a:r>
              <a:rPr i="0" lang="en-US" sz="1300" u="none" cap="none" strike="noStrike">
                <a:solidFill>
                  <a:schemeClr val="lt1"/>
                </a:solidFill>
                <a:latin typeface="Merriweather"/>
                <a:ea typeface="Merriweather"/>
                <a:cs typeface="Merriweather"/>
                <a:sym typeface="Merriweather"/>
              </a:rPr>
              <a:t>September 20</a:t>
            </a:r>
            <a:r>
              <a:rPr lang="en-US" sz="1300">
                <a:solidFill>
                  <a:schemeClr val="lt1"/>
                </a:solidFill>
                <a:latin typeface="Merriweather"/>
                <a:ea typeface="Merriweather"/>
                <a:cs typeface="Merriweather"/>
                <a:sym typeface="Merriweather"/>
              </a:rPr>
              <a:t>21</a:t>
            </a:r>
            <a:br>
              <a:rPr i="0" lang="en-US" sz="1300" u="none" cap="none" strike="noStrike">
                <a:solidFill>
                  <a:schemeClr val="lt1"/>
                </a:solidFill>
                <a:latin typeface="Roboto"/>
                <a:ea typeface="Roboto"/>
                <a:cs typeface="Roboto"/>
                <a:sym typeface="Roboto"/>
              </a:rPr>
            </a:br>
            <a:r>
              <a:rPr lang="en-US" sz="1300">
                <a:solidFill>
                  <a:schemeClr val="lt1"/>
                </a:solidFill>
                <a:latin typeface="Roboto"/>
                <a:ea typeface="Roboto"/>
                <a:cs typeface="Roboto"/>
                <a:sym typeface="Roboto"/>
              </a:rPr>
              <a:t>Instructional</a:t>
            </a:r>
            <a:r>
              <a:rPr i="0" lang="en-US" sz="1300" u="none" cap="none" strike="noStrike">
                <a:solidFill>
                  <a:schemeClr val="lt1"/>
                </a:solidFill>
                <a:latin typeface="Roboto"/>
                <a:ea typeface="Roboto"/>
                <a:cs typeface="Roboto"/>
                <a:sym typeface="Roboto"/>
              </a:rPr>
              <a:t>/</a:t>
            </a:r>
            <a:r>
              <a:rPr lang="en-US" sz="1300">
                <a:solidFill>
                  <a:schemeClr val="lt1"/>
                </a:solidFill>
                <a:latin typeface="Roboto"/>
                <a:ea typeface="Roboto"/>
                <a:cs typeface="Roboto"/>
                <a:sym typeface="Roboto"/>
              </a:rPr>
              <a:t>Student</a:t>
            </a:r>
            <a:r>
              <a:rPr i="0" lang="en-US" sz="1300" u="none" cap="none" strike="noStrike">
                <a:solidFill>
                  <a:schemeClr val="lt1"/>
                </a:solidFill>
                <a:latin typeface="Roboto"/>
                <a:ea typeface="Roboto"/>
                <a:cs typeface="Roboto"/>
                <a:sym typeface="Roboto"/>
              </a:rPr>
              <a:t> </a:t>
            </a:r>
            <a:r>
              <a:rPr lang="en-US" sz="1300">
                <a:solidFill>
                  <a:schemeClr val="lt1"/>
                </a:solidFill>
                <a:latin typeface="Roboto"/>
                <a:ea typeface="Roboto"/>
                <a:cs typeface="Roboto"/>
                <a:sym typeface="Roboto"/>
              </a:rPr>
              <a:t>Learning</a:t>
            </a:r>
            <a:r>
              <a:rPr i="0" lang="en-US" sz="1300" u="none" cap="none" strike="noStrike">
                <a:solidFill>
                  <a:schemeClr val="lt1"/>
                </a:solidFill>
                <a:latin typeface="Roboto"/>
                <a:ea typeface="Roboto"/>
                <a:cs typeface="Roboto"/>
                <a:sym typeface="Roboto"/>
              </a:rPr>
              <a:t> P</a:t>
            </a:r>
            <a:r>
              <a:rPr lang="en-US" sz="1300">
                <a:solidFill>
                  <a:schemeClr val="lt1"/>
                </a:solidFill>
                <a:latin typeface="Roboto"/>
                <a:ea typeface="Roboto"/>
                <a:cs typeface="Roboto"/>
                <a:sym typeface="Roboto"/>
              </a:rPr>
              <a:t>rocess</a:t>
            </a:r>
            <a:r>
              <a:rPr i="0" lang="en-US"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a:p>
            <a:pPr indent="0" lvl="0" marL="0" marR="0" rtl="0" algn="l">
              <a:lnSpc>
                <a:spcPct val="90000"/>
              </a:lnSpc>
              <a:spcBef>
                <a:spcPts val="0"/>
              </a:spcBef>
              <a:spcAft>
                <a:spcPts val="0"/>
              </a:spcAft>
              <a:buNone/>
            </a:pPr>
            <a:r>
              <a:rPr i="0" lang="en-US" sz="1300" u="none" cap="none" strike="noStrike">
                <a:solidFill>
                  <a:schemeClr val="lt1"/>
                </a:solidFill>
                <a:latin typeface="Roboto"/>
                <a:ea typeface="Roboto"/>
                <a:cs typeface="Roboto"/>
                <a:sym typeface="Roboto"/>
              </a:rPr>
              <a:t>E</a:t>
            </a:r>
            <a:r>
              <a:rPr lang="en-US" sz="1300">
                <a:solidFill>
                  <a:schemeClr val="lt1"/>
                </a:solidFill>
                <a:latin typeface="Roboto"/>
                <a:ea typeface="Roboto"/>
                <a:cs typeface="Roboto"/>
                <a:sym typeface="Roboto"/>
              </a:rPr>
              <a:t>xpanded</a:t>
            </a:r>
            <a:r>
              <a:rPr i="0" lang="en-US" sz="1300" u="none" cap="none" strike="noStrike">
                <a:solidFill>
                  <a:schemeClr val="lt1"/>
                </a:solidFill>
                <a:latin typeface="Roboto"/>
                <a:ea typeface="Roboto"/>
                <a:cs typeface="Roboto"/>
                <a:sym typeface="Roboto"/>
              </a:rPr>
              <a:t> I</a:t>
            </a:r>
            <a:r>
              <a:rPr lang="en-US" sz="1300">
                <a:solidFill>
                  <a:schemeClr val="lt1"/>
                </a:solidFill>
                <a:latin typeface="Roboto"/>
                <a:ea typeface="Roboto"/>
                <a:cs typeface="Roboto"/>
                <a:sym typeface="Roboto"/>
              </a:rPr>
              <a:t>nstruction</a:t>
            </a:r>
            <a:r>
              <a:rPr i="0" lang="en-US" sz="1300" u="none" cap="none" strike="noStrike">
                <a:solidFill>
                  <a:schemeClr val="lt1"/>
                </a:solidFill>
                <a:latin typeface="Roboto"/>
                <a:ea typeface="Roboto"/>
                <a:cs typeface="Roboto"/>
                <a:sym typeface="Roboto"/>
              </a:rPr>
              <a:t> </a:t>
            </a:r>
            <a:r>
              <a:rPr lang="en-US" sz="1300">
                <a:solidFill>
                  <a:schemeClr val="lt1"/>
                </a:solidFill>
                <a:latin typeface="Roboto"/>
                <a:ea typeface="Roboto"/>
                <a:cs typeface="Roboto"/>
                <a:sym typeface="Roboto"/>
              </a:rPr>
              <a:t>and</a:t>
            </a:r>
            <a:r>
              <a:rPr i="0" lang="en-US" sz="1300" u="none" cap="none" strike="noStrike">
                <a:solidFill>
                  <a:schemeClr val="lt1"/>
                </a:solidFill>
                <a:latin typeface="Roboto"/>
                <a:ea typeface="Roboto"/>
                <a:cs typeface="Roboto"/>
                <a:sym typeface="Roboto"/>
              </a:rPr>
              <a:t> S</a:t>
            </a:r>
            <a:r>
              <a:rPr lang="en-US" sz="1300">
                <a:solidFill>
                  <a:schemeClr val="lt1"/>
                </a:solidFill>
                <a:latin typeface="Roboto"/>
                <a:ea typeface="Roboto"/>
                <a:cs typeface="Roboto"/>
                <a:sym typeface="Roboto"/>
              </a:rPr>
              <a:t>upport</a:t>
            </a:r>
            <a:r>
              <a:rPr i="0" lang="en-US" sz="1300" u="none" cap="none" strike="noStrike">
                <a:solidFill>
                  <a:schemeClr val="lt1"/>
                </a:solidFill>
                <a:latin typeface="Roboto"/>
                <a:ea typeface="Roboto"/>
                <a:cs typeface="Roboto"/>
                <a:sym typeface="Roboto"/>
              </a:rPr>
              <a:t> </a:t>
            </a:r>
            <a:endParaRPr i="0" sz="1300" u="none" cap="none" strike="noStrike">
              <a:solidFill>
                <a:schemeClr val="lt1"/>
              </a:solidFill>
              <a:latin typeface="Roboto"/>
              <a:ea typeface="Roboto"/>
              <a:cs typeface="Roboto"/>
              <a:sym typeface="Roboto"/>
            </a:endParaRPr>
          </a:p>
        </p:txBody>
      </p:sp>
      <p:pic>
        <p:nvPicPr>
          <p:cNvPr id="94" name="Google Shape;94;p16"/>
          <p:cNvPicPr preferRelativeResize="0"/>
          <p:nvPr/>
        </p:nvPicPr>
        <p:blipFill rotWithShape="1">
          <a:blip r:embed="rId3">
            <a:alphaModFix/>
          </a:blip>
          <a:srcRect b="0" l="0" r="0" t="0"/>
          <a:stretch/>
        </p:blipFill>
        <p:spPr>
          <a:xfrm>
            <a:off x="7037800" y="319325"/>
            <a:ext cx="1745175" cy="885675"/>
          </a:xfrm>
          <a:prstGeom prst="rect">
            <a:avLst/>
          </a:prstGeom>
          <a:noFill/>
          <a:ln>
            <a:noFill/>
          </a:ln>
        </p:spPr>
      </p:pic>
      <p:sp>
        <p:nvSpPr>
          <p:cNvPr id="95" name="Google Shape;95;p16"/>
          <p:cNvSpPr txBox="1"/>
          <p:nvPr/>
        </p:nvSpPr>
        <p:spPr>
          <a:xfrm>
            <a:off x="250050" y="438575"/>
            <a:ext cx="6720000" cy="136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262626"/>
              </a:buClr>
              <a:buSzPts val="4800"/>
              <a:buFont typeface="Calibri"/>
              <a:buNone/>
            </a:pPr>
            <a:r>
              <a:rPr i="0" lang="en-US" sz="3000" u="none" cap="none" strike="noStrike">
                <a:solidFill>
                  <a:schemeClr val="accent1"/>
                </a:solidFill>
                <a:latin typeface="Merriweather"/>
                <a:ea typeface="Merriweather"/>
                <a:cs typeface="Merriweather"/>
                <a:sym typeface="Merriweather"/>
              </a:rPr>
              <a:t>The Granite Way</a:t>
            </a:r>
            <a:r>
              <a:rPr lang="en-US" sz="3000">
                <a:solidFill>
                  <a:schemeClr val="accent1"/>
                </a:solidFill>
                <a:latin typeface="Merriweather"/>
                <a:ea typeface="Merriweather"/>
                <a:cs typeface="Merriweather"/>
                <a:sym typeface="Merriweather"/>
              </a:rPr>
              <a:t> </a:t>
            </a:r>
            <a:endParaRPr sz="3000">
              <a:solidFill>
                <a:schemeClr val="accent1"/>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262626"/>
              </a:buClr>
              <a:buSzPts val="4800"/>
              <a:buFont typeface="Calibri"/>
              <a:buNone/>
            </a:pPr>
            <a:r>
              <a:rPr i="0" lang="en-US" sz="3000" u="none" cap="none" strike="noStrike">
                <a:solidFill>
                  <a:schemeClr val="accent1"/>
                </a:solidFill>
                <a:latin typeface="Merriweather"/>
                <a:ea typeface="Merriweather"/>
                <a:cs typeface="Merriweather"/>
                <a:sym typeface="Merriweather"/>
              </a:rPr>
              <a:t>Professional Learning</a:t>
            </a:r>
            <a:endParaRPr i="0" sz="3000" u="none" cap="none" strike="noStrike">
              <a:solidFill>
                <a:schemeClr val="accent1"/>
              </a:solidFill>
              <a:latin typeface="Merriweather"/>
              <a:ea typeface="Merriweather"/>
              <a:cs typeface="Merriweather"/>
              <a:sym typeface="Merriweather"/>
            </a:endParaRPr>
          </a:p>
        </p:txBody>
      </p:sp>
      <p:sp>
        <p:nvSpPr>
          <p:cNvPr id="96" name="Google Shape;96;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does this look like from a PBL lens?</a:t>
            </a:r>
            <a:endParaRPr/>
          </a:p>
        </p:txBody>
      </p:sp>
      <p:sp>
        <p:nvSpPr>
          <p:cNvPr id="168" name="Google Shape;168;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sz="1600"/>
              <a:t>Assessment OF Learning (Summative)</a:t>
            </a:r>
            <a:r>
              <a:rPr lang="en-US" sz="1600"/>
              <a:t>:</a:t>
            </a:r>
            <a:endParaRPr sz="1600"/>
          </a:p>
          <a:p>
            <a:pPr indent="0" lvl="0" marL="0" rtl="0" algn="l">
              <a:spcBef>
                <a:spcPts val="0"/>
              </a:spcBef>
              <a:spcAft>
                <a:spcPts val="0"/>
              </a:spcAft>
              <a:buNone/>
            </a:pPr>
            <a:r>
              <a:rPr lang="en-US" sz="1600"/>
              <a:t>	Common Assessment for purpose of determining Proficiency Level for a grade tied to a standard</a:t>
            </a:r>
            <a:endParaRPr sz="1600"/>
          </a:p>
          <a:p>
            <a:pPr indent="0" lvl="0" marL="0" rtl="0" algn="l">
              <a:spcBef>
                <a:spcPts val="0"/>
              </a:spcBef>
              <a:spcAft>
                <a:spcPts val="0"/>
              </a:spcAft>
              <a:buNone/>
            </a:pPr>
            <a:r>
              <a:rPr lang="en-US" sz="1600"/>
              <a:t>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US" sz="1600"/>
              <a:t>Assessment FOR Learning (Formative)</a:t>
            </a:r>
            <a:r>
              <a:rPr lang="en-US" sz="1600"/>
              <a:t>:</a:t>
            </a:r>
            <a:endParaRPr sz="1600"/>
          </a:p>
          <a:p>
            <a:pPr indent="0" lvl="0" marL="0" rtl="0" algn="l">
              <a:spcBef>
                <a:spcPts val="0"/>
              </a:spcBef>
              <a:spcAft>
                <a:spcPts val="0"/>
              </a:spcAft>
              <a:buNone/>
            </a:pPr>
            <a:r>
              <a:rPr lang="en-US" sz="1600"/>
              <a:t>	Exit tickets</a:t>
            </a:r>
            <a:endParaRPr sz="1600"/>
          </a:p>
          <a:p>
            <a:pPr indent="0" lvl="0" marL="0" rtl="0" algn="l">
              <a:spcBef>
                <a:spcPts val="0"/>
              </a:spcBef>
              <a:spcAft>
                <a:spcPts val="0"/>
              </a:spcAft>
              <a:buNone/>
            </a:pPr>
            <a:r>
              <a:rPr lang="en-US" sz="1600"/>
              <a:t>	Assignments on foundational skills</a:t>
            </a:r>
            <a:endParaRPr sz="1600"/>
          </a:p>
          <a:p>
            <a:pPr indent="0" lvl="0" marL="0" rtl="0" algn="l">
              <a:spcBef>
                <a:spcPts val="0"/>
              </a:spcBef>
              <a:spcAft>
                <a:spcPts val="0"/>
              </a:spcAft>
              <a:buNone/>
            </a:pPr>
            <a:r>
              <a:rPr lang="en-US" sz="1600"/>
              <a:t>	Observations/Discussions</a:t>
            </a:r>
            <a:endParaRPr sz="1600"/>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70" name="Google Shape;170;p25"/>
          <p:cNvSpPr txBox="1"/>
          <p:nvPr/>
        </p:nvSpPr>
        <p:spPr>
          <a:xfrm>
            <a:off x="424300" y="3763825"/>
            <a:ext cx="7859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latin typeface="Roboto"/>
                <a:ea typeface="Roboto"/>
                <a:cs typeface="Roboto"/>
                <a:sym typeface="Roboto"/>
              </a:rPr>
              <a:t>Discussion: How can Assessment FOR Learning be used and recorded in Gradebook, while reserving the Assessment OF Learning for a final grade?</a:t>
            </a:r>
            <a:endParaRPr b="1" sz="2400">
              <a:latin typeface="Roboto"/>
              <a:ea typeface="Roboto"/>
              <a:cs typeface="Roboto"/>
              <a:sym typeface="Roboto"/>
            </a:endParaRPr>
          </a:p>
        </p:txBody>
      </p:sp>
      <p:pic>
        <p:nvPicPr>
          <p:cNvPr id="171" name="Google Shape;171;p25"/>
          <p:cNvPicPr preferRelativeResize="0"/>
          <p:nvPr/>
        </p:nvPicPr>
        <p:blipFill>
          <a:blip r:embed="rId3">
            <a:alphaModFix/>
          </a:blip>
          <a:stretch>
            <a:fillRect/>
          </a:stretch>
        </p:blipFill>
        <p:spPr>
          <a:xfrm>
            <a:off x="5108013" y="1973700"/>
            <a:ext cx="3724275" cy="1733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The teacher uses a variety of formative assessments to monitor student learning and to review understanding of previous learning." id="177" name="Google Shape;177;p26" title="Teacher uses formative assessment to monitor and adjust pacing - Example 7">
            <a:hlinkClick r:id="rId3"/>
          </p:cNvPr>
          <p:cNvPicPr preferRelativeResize="0"/>
          <p:nvPr/>
        </p:nvPicPr>
        <p:blipFill>
          <a:blip r:embed="rId4">
            <a:alphaModFix/>
          </a:blip>
          <a:stretch>
            <a:fillRect/>
          </a:stretch>
        </p:blipFill>
        <p:spPr>
          <a:xfrm>
            <a:off x="0" y="1047975"/>
            <a:ext cx="4513126" cy="3384825"/>
          </a:xfrm>
          <a:prstGeom prst="rect">
            <a:avLst/>
          </a:prstGeom>
          <a:noFill/>
          <a:ln>
            <a:noFill/>
          </a:ln>
        </p:spPr>
      </p:pic>
      <p:sp>
        <p:nvSpPr>
          <p:cNvPr id="178" name="Google Shape;178;p26"/>
          <p:cNvSpPr txBox="1"/>
          <p:nvPr/>
        </p:nvSpPr>
        <p:spPr>
          <a:xfrm>
            <a:off x="1011850" y="4527400"/>
            <a:ext cx="20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Elementary Example</a:t>
            </a:r>
            <a:endParaRPr>
              <a:latin typeface="Roboto"/>
              <a:ea typeface="Roboto"/>
              <a:cs typeface="Roboto"/>
              <a:sym typeface="Roboto"/>
            </a:endParaRPr>
          </a:p>
        </p:txBody>
      </p:sp>
      <p:pic>
        <p:nvPicPr>
          <p:cNvPr descr="Whether it's an app or a piece of paper, exit tickets are quick, ungraded assessments of how you're teaching and what students need from you next.&#10;&#10;Hampton High School&#10;GRADES 9-12 | ALLISON PARK, PA&#10;&#10;Explore more resources from this school:&#10;https://www.edutopia.org/school/hampton-high-school" id="179" name="Google Shape;179;p26" title="Exit Tickets: Checking for Understanding">
            <a:hlinkClick r:id="rId5"/>
          </p:cNvPr>
          <p:cNvPicPr preferRelativeResize="0"/>
          <p:nvPr/>
        </p:nvPicPr>
        <p:blipFill>
          <a:blip r:embed="rId6">
            <a:alphaModFix/>
          </a:blip>
          <a:stretch>
            <a:fillRect/>
          </a:stretch>
        </p:blipFill>
        <p:spPr>
          <a:xfrm>
            <a:off x="4513125" y="1047963"/>
            <a:ext cx="4513126" cy="3384850"/>
          </a:xfrm>
          <a:prstGeom prst="rect">
            <a:avLst/>
          </a:prstGeom>
          <a:noFill/>
          <a:ln>
            <a:noFill/>
          </a:ln>
        </p:spPr>
      </p:pic>
      <p:sp>
        <p:nvSpPr>
          <p:cNvPr id="180" name="Google Shape;180;p26"/>
          <p:cNvSpPr txBox="1"/>
          <p:nvPr/>
        </p:nvSpPr>
        <p:spPr>
          <a:xfrm>
            <a:off x="5825925" y="4527400"/>
            <a:ext cx="202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Secondary</a:t>
            </a:r>
            <a:r>
              <a:rPr lang="en-US">
                <a:latin typeface="Roboto"/>
                <a:ea typeface="Roboto"/>
                <a:cs typeface="Roboto"/>
                <a:sym typeface="Roboto"/>
              </a:rPr>
              <a:t> Example</a:t>
            </a:r>
            <a:endParaRPr>
              <a:latin typeface="Roboto"/>
              <a:ea typeface="Roboto"/>
              <a:cs typeface="Roboto"/>
              <a:sym typeface="Roboto"/>
            </a:endParaRPr>
          </a:p>
        </p:txBody>
      </p:sp>
      <p:sp>
        <p:nvSpPr>
          <p:cNvPr id="181" name="Google Shape;181;p26"/>
          <p:cNvSpPr txBox="1"/>
          <p:nvPr/>
        </p:nvSpPr>
        <p:spPr>
          <a:xfrm>
            <a:off x="421600" y="277050"/>
            <a:ext cx="709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Merriweather"/>
                <a:ea typeface="Merriweather"/>
                <a:cs typeface="Merriweather"/>
                <a:sym typeface="Merriweather"/>
              </a:rPr>
              <a:t>Assessment FOR Learning</a:t>
            </a:r>
            <a:endParaRPr sz="20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Balancing Assessments</a:t>
            </a:r>
            <a:endParaRPr/>
          </a:p>
        </p:txBody>
      </p:sp>
      <p:sp>
        <p:nvSpPr>
          <p:cNvPr id="187" name="Google Shape;187;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188" name="Google Shape;188;p27"/>
          <p:cNvPicPr preferRelativeResize="0"/>
          <p:nvPr/>
        </p:nvPicPr>
        <p:blipFill>
          <a:blip r:embed="rId3">
            <a:alphaModFix/>
          </a:blip>
          <a:stretch>
            <a:fillRect/>
          </a:stretch>
        </p:blipFill>
        <p:spPr>
          <a:xfrm>
            <a:off x="331775" y="1057550"/>
            <a:ext cx="5066629" cy="3991700"/>
          </a:xfrm>
          <a:prstGeom prst="rect">
            <a:avLst/>
          </a:prstGeom>
          <a:noFill/>
          <a:ln>
            <a:noFill/>
          </a:ln>
        </p:spPr>
      </p:pic>
      <p:sp>
        <p:nvSpPr>
          <p:cNvPr id="189" name="Google Shape;189;p27"/>
          <p:cNvSpPr txBox="1"/>
          <p:nvPr>
            <p:ph idx="1" type="body"/>
          </p:nvPr>
        </p:nvSpPr>
        <p:spPr>
          <a:xfrm>
            <a:off x="4479575" y="1676600"/>
            <a:ext cx="4076700" cy="1501200"/>
          </a:xfrm>
          <a:prstGeom prst="rect">
            <a:avLst/>
          </a:prstGeom>
          <a:solidFill>
            <a:srgbClr val="CFE2F3"/>
          </a:solidFill>
        </p:spPr>
        <p:txBody>
          <a:bodyPr anchorCtr="0" anchor="t" bIns="91425" lIns="91425" spcFirstLastPara="1" rIns="91425" wrap="square" tIns="91425">
            <a:noAutofit/>
          </a:bodyPr>
          <a:lstStyle/>
          <a:p>
            <a:pPr indent="0" lvl="0" marL="0" rtl="0" algn="l">
              <a:spcBef>
                <a:spcPts val="0"/>
              </a:spcBef>
              <a:spcAft>
                <a:spcPts val="0"/>
              </a:spcAft>
              <a:buNone/>
            </a:pPr>
            <a:r>
              <a:rPr lang="en-US" sz="2200"/>
              <a:t>How much of each is needed?</a:t>
            </a:r>
            <a:endParaRPr sz="2200"/>
          </a:p>
          <a:p>
            <a:pPr indent="0" lvl="0" marL="0" rtl="0" algn="l">
              <a:spcBef>
                <a:spcPts val="0"/>
              </a:spcBef>
              <a:spcAft>
                <a:spcPts val="0"/>
              </a:spcAft>
              <a:buNone/>
            </a:pPr>
            <a:r>
              <a:rPr lang="en-US" sz="2200"/>
              <a:t>	Consider how athletes are coached….</a:t>
            </a:r>
            <a:endParaRPr sz="2200"/>
          </a:p>
        </p:txBody>
      </p:sp>
      <p:sp>
        <p:nvSpPr>
          <p:cNvPr id="190" name="Google Shape;190;p27"/>
          <p:cNvSpPr txBox="1"/>
          <p:nvPr/>
        </p:nvSpPr>
        <p:spPr>
          <a:xfrm>
            <a:off x="2108000" y="1420950"/>
            <a:ext cx="174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Assessment Of</a:t>
            </a:r>
            <a:endParaRPr>
              <a:latin typeface="Roboto"/>
              <a:ea typeface="Roboto"/>
              <a:cs typeface="Roboto"/>
              <a:sym typeface="Roboto"/>
            </a:endParaRPr>
          </a:p>
        </p:txBody>
      </p:sp>
      <p:sp>
        <p:nvSpPr>
          <p:cNvPr id="191" name="Google Shape;191;p27"/>
          <p:cNvSpPr txBox="1"/>
          <p:nvPr/>
        </p:nvSpPr>
        <p:spPr>
          <a:xfrm>
            <a:off x="4536900" y="3525175"/>
            <a:ext cx="174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Assessment For</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8"/>
          <p:cNvSpPr txBox="1"/>
          <p:nvPr>
            <p:ph idx="1" type="body"/>
          </p:nvPr>
        </p:nvSpPr>
        <p:spPr>
          <a:xfrm>
            <a:off x="374650" y="1514425"/>
            <a:ext cx="8520600" cy="178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900"/>
          </a:p>
          <a:p>
            <a:pPr indent="0" lvl="0" marL="0" rtl="0" algn="l">
              <a:spcBef>
                <a:spcPts val="0"/>
              </a:spcBef>
              <a:spcAft>
                <a:spcPts val="0"/>
              </a:spcAft>
              <a:buNone/>
            </a:pPr>
            <a:r>
              <a:t/>
            </a:r>
            <a:endParaRPr sz="2900"/>
          </a:p>
        </p:txBody>
      </p:sp>
      <p:sp>
        <p:nvSpPr>
          <p:cNvPr id="197" name="Google Shape;19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98" name="Google Shape;198;p28"/>
          <p:cNvSpPr txBox="1"/>
          <p:nvPr>
            <p:ph type="title"/>
          </p:nvPr>
        </p:nvSpPr>
        <p:spPr>
          <a:xfrm>
            <a:off x="311700" y="20507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Assessment </a:t>
            </a:r>
            <a:r>
              <a:rPr b="1" i="1" lang="en-US"/>
              <a:t>As</a:t>
            </a:r>
            <a:r>
              <a:rPr lang="en-US"/>
              <a:t> Learning </a:t>
            </a:r>
            <a:endParaRPr/>
          </a:p>
        </p:txBody>
      </p:sp>
      <p:sp>
        <p:nvSpPr>
          <p:cNvPr id="199" name="Google Shape;199;p28"/>
          <p:cNvSpPr txBox="1"/>
          <p:nvPr/>
        </p:nvSpPr>
        <p:spPr>
          <a:xfrm>
            <a:off x="926400" y="2546725"/>
            <a:ext cx="7905900" cy="187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Roboto"/>
                <a:ea typeface="Roboto"/>
                <a:cs typeface="Roboto"/>
                <a:sym typeface="Roboto"/>
              </a:rPr>
              <a:t>How do we make assessment meaningful for students?</a:t>
            </a:r>
            <a:endParaRPr sz="2400">
              <a:latin typeface="Roboto"/>
              <a:ea typeface="Roboto"/>
              <a:cs typeface="Roboto"/>
              <a:sym typeface="Roboto"/>
            </a:endParaRPr>
          </a:p>
          <a:p>
            <a:pPr indent="0" lvl="0" marL="0" rtl="0" algn="l">
              <a:spcBef>
                <a:spcPts val="0"/>
              </a:spcBef>
              <a:spcAft>
                <a:spcPts val="0"/>
              </a:spcAft>
              <a:buNone/>
            </a:pPr>
            <a:r>
              <a:rPr lang="en-US" sz="2400">
                <a:latin typeface="Roboto"/>
                <a:ea typeface="Roboto"/>
                <a:cs typeface="Roboto"/>
                <a:sym typeface="Roboto"/>
              </a:rPr>
              <a:t>	</a:t>
            </a:r>
            <a:endParaRPr sz="2400">
              <a:latin typeface="Roboto"/>
              <a:ea typeface="Roboto"/>
              <a:cs typeface="Roboto"/>
              <a:sym typeface="Roboto"/>
            </a:endParaRPr>
          </a:p>
          <a:p>
            <a:pPr indent="0" lvl="0" marL="0" rtl="0" algn="l">
              <a:spcBef>
                <a:spcPts val="0"/>
              </a:spcBef>
              <a:spcAft>
                <a:spcPts val="0"/>
              </a:spcAft>
              <a:buNone/>
            </a:pPr>
            <a:r>
              <a:rPr lang="en-US" sz="2400">
                <a:latin typeface="Roboto"/>
                <a:ea typeface="Roboto"/>
                <a:cs typeface="Roboto"/>
                <a:sym typeface="Roboto"/>
              </a:rPr>
              <a:t>How do we prompt students to be reflective and </a:t>
            </a:r>
            <a:r>
              <a:rPr lang="en-US" sz="2400">
                <a:latin typeface="Roboto"/>
                <a:ea typeface="Roboto"/>
                <a:cs typeface="Roboto"/>
                <a:sym typeface="Roboto"/>
              </a:rPr>
              <a:t>monitor</a:t>
            </a:r>
            <a:r>
              <a:rPr lang="en-US" sz="2400">
                <a:latin typeface="Roboto"/>
                <a:ea typeface="Roboto"/>
                <a:cs typeface="Roboto"/>
                <a:sym typeface="Roboto"/>
              </a:rPr>
              <a:t> their own learning?</a:t>
            </a:r>
            <a:endParaRPr sz="2400">
              <a:latin typeface="Roboto"/>
              <a:ea typeface="Roboto"/>
              <a:cs typeface="Roboto"/>
              <a:sym typeface="Roboto"/>
            </a:endParaRPr>
          </a:p>
          <a:p>
            <a:pPr indent="0" lvl="0" marL="0" rtl="0" algn="l">
              <a:spcBef>
                <a:spcPts val="0"/>
              </a:spcBef>
              <a:spcAft>
                <a:spcPts val="0"/>
              </a:spcAft>
              <a:buNone/>
            </a:pPr>
            <a:r>
              <a:rPr lang="en-US">
                <a:latin typeface="Roboto"/>
                <a:ea typeface="Roboto"/>
                <a:cs typeface="Roboto"/>
                <a:sym typeface="Roboto"/>
              </a:rPr>
              <a:t>	</a:t>
            </a:r>
            <a:endParaRPr>
              <a:latin typeface="Roboto"/>
              <a:ea typeface="Roboto"/>
              <a:cs typeface="Roboto"/>
              <a:sym typeface="Roboto"/>
            </a:endParaRPr>
          </a:p>
        </p:txBody>
      </p:sp>
      <p:sp>
        <p:nvSpPr>
          <p:cNvPr id="200" name="Google Shape;200;p28"/>
          <p:cNvSpPr txBox="1"/>
          <p:nvPr/>
        </p:nvSpPr>
        <p:spPr>
          <a:xfrm>
            <a:off x="326375" y="352475"/>
            <a:ext cx="814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201" name="Google Shape;201;p28"/>
          <p:cNvSpPr txBox="1"/>
          <p:nvPr/>
        </p:nvSpPr>
        <p:spPr>
          <a:xfrm>
            <a:off x="220325" y="310525"/>
            <a:ext cx="79764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latin typeface="Merriweather"/>
                <a:ea typeface="Merriweather"/>
                <a:cs typeface="Merriweather"/>
                <a:sym typeface="Merriweather"/>
              </a:rPr>
              <a:t>Assessment </a:t>
            </a:r>
            <a:r>
              <a:rPr b="1" i="1" lang="en-US" sz="2800">
                <a:latin typeface="Merriweather"/>
                <a:ea typeface="Merriweather"/>
                <a:cs typeface="Merriweather"/>
                <a:sym typeface="Merriweather"/>
              </a:rPr>
              <a:t>Of</a:t>
            </a:r>
            <a:r>
              <a:rPr lang="en-US" sz="2800">
                <a:latin typeface="Merriweather"/>
                <a:ea typeface="Merriweather"/>
                <a:cs typeface="Merriweather"/>
                <a:sym typeface="Merriweather"/>
              </a:rPr>
              <a:t> Learning - Summative</a:t>
            </a:r>
            <a:endParaRPr sz="2800">
              <a:latin typeface="Merriweather"/>
              <a:ea typeface="Merriweather"/>
              <a:cs typeface="Merriweather"/>
              <a:sym typeface="Merriweather"/>
            </a:endParaRPr>
          </a:p>
          <a:p>
            <a:pPr indent="0" lvl="0" marL="0" rtl="0" algn="l">
              <a:spcBef>
                <a:spcPts val="0"/>
              </a:spcBef>
              <a:spcAft>
                <a:spcPts val="0"/>
              </a:spcAft>
              <a:buNone/>
            </a:pPr>
            <a:r>
              <a:t/>
            </a:r>
            <a:endParaRPr sz="2800">
              <a:latin typeface="Merriweather"/>
              <a:ea typeface="Merriweather"/>
              <a:cs typeface="Merriweather"/>
              <a:sym typeface="Merriweather"/>
            </a:endParaRPr>
          </a:p>
          <a:p>
            <a:pPr indent="0" lvl="0" marL="0" rtl="0" algn="l">
              <a:spcBef>
                <a:spcPts val="0"/>
              </a:spcBef>
              <a:spcAft>
                <a:spcPts val="0"/>
              </a:spcAft>
              <a:buNone/>
            </a:pPr>
            <a:r>
              <a:rPr lang="en-US" sz="2800">
                <a:latin typeface="Merriweather"/>
                <a:ea typeface="Merriweather"/>
                <a:cs typeface="Merriweather"/>
                <a:sym typeface="Merriweather"/>
              </a:rPr>
              <a:t>Assessment </a:t>
            </a:r>
            <a:r>
              <a:rPr b="1" i="1" lang="en-US" sz="2800">
                <a:latin typeface="Merriweather"/>
                <a:ea typeface="Merriweather"/>
                <a:cs typeface="Merriweather"/>
                <a:sym typeface="Merriweather"/>
              </a:rPr>
              <a:t>For</a:t>
            </a:r>
            <a:r>
              <a:rPr lang="en-US" sz="2800">
                <a:latin typeface="Merriweather"/>
                <a:ea typeface="Merriweather"/>
                <a:cs typeface="Merriweather"/>
                <a:sym typeface="Merriweather"/>
              </a:rPr>
              <a:t> Learning - Formative</a:t>
            </a:r>
            <a:endParaRPr sz="2800">
              <a:latin typeface="Merriweather"/>
              <a:ea typeface="Merriweather"/>
              <a:cs typeface="Merriweather"/>
              <a:sym typeface="Merriweath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descr="The teacher's feedback to students is timely, uses a common rubric, and connects to specific examples from the students' work." id="207" name="Google Shape;207;p29" title="Teacher provides feedback to students - Example 10">
            <a:hlinkClick r:id="rId3"/>
          </p:cNvPr>
          <p:cNvPicPr preferRelativeResize="0"/>
          <p:nvPr/>
        </p:nvPicPr>
        <p:blipFill>
          <a:blip r:embed="rId4">
            <a:alphaModFix/>
          </a:blip>
          <a:stretch>
            <a:fillRect/>
          </a:stretch>
        </p:blipFill>
        <p:spPr>
          <a:xfrm>
            <a:off x="-8" y="881200"/>
            <a:ext cx="4506433" cy="3379825"/>
          </a:xfrm>
          <a:prstGeom prst="rect">
            <a:avLst/>
          </a:prstGeom>
          <a:noFill/>
          <a:ln>
            <a:noFill/>
          </a:ln>
        </p:spPr>
      </p:pic>
      <p:sp>
        <p:nvSpPr>
          <p:cNvPr id="208" name="Google Shape;208;p29"/>
          <p:cNvSpPr txBox="1"/>
          <p:nvPr/>
        </p:nvSpPr>
        <p:spPr>
          <a:xfrm>
            <a:off x="807050" y="4372575"/>
            <a:ext cx="19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Elementary Example</a:t>
            </a:r>
            <a:endParaRPr>
              <a:latin typeface="Roboto"/>
              <a:ea typeface="Roboto"/>
              <a:cs typeface="Roboto"/>
              <a:sym typeface="Roboto"/>
            </a:endParaRPr>
          </a:p>
        </p:txBody>
      </p:sp>
      <p:sp>
        <p:nvSpPr>
          <p:cNvPr id="209" name="Google Shape;209;p29"/>
          <p:cNvSpPr txBox="1"/>
          <p:nvPr/>
        </p:nvSpPr>
        <p:spPr>
          <a:xfrm>
            <a:off x="421600" y="277050"/>
            <a:ext cx="709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latin typeface="Merriweather"/>
                <a:ea typeface="Merriweather"/>
                <a:cs typeface="Merriweather"/>
                <a:sym typeface="Merriweather"/>
              </a:rPr>
              <a:t>Assessment AS Learning</a:t>
            </a:r>
            <a:endParaRPr sz="2000">
              <a:latin typeface="Merriweather"/>
              <a:ea typeface="Merriweather"/>
              <a:cs typeface="Merriweather"/>
              <a:sym typeface="Merriweather"/>
            </a:endParaRPr>
          </a:p>
        </p:txBody>
      </p:sp>
      <p:pic>
        <p:nvPicPr>
          <p:cNvPr descr="Develop your students' ability to self-assess by showing them examples of mastery, equipping them with technical vocabulary, and providing them with opportunities to practice peer critique.&#10;&#10;New Mexico School for the Arts&#10;GRADES 9 - 12 | SANTA FE, NM&#10;&#10;Explore more resources from this school:&#10;https://www.edutopia.org/school/new-mexico-school-arts" id="210" name="Google Shape;210;p29" title="Mastering Self-Assessment: Deepening Independent Learning Through the Arts">
            <a:hlinkClick r:id="rId5"/>
          </p:cNvPr>
          <p:cNvPicPr preferRelativeResize="0"/>
          <p:nvPr/>
        </p:nvPicPr>
        <p:blipFill>
          <a:blip r:embed="rId6">
            <a:alphaModFix/>
          </a:blip>
          <a:stretch>
            <a:fillRect/>
          </a:stretch>
        </p:blipFill>
        <p:spPr>
          <a:xfrm>
            <a:off x="4521625" y="910025"/>
            <a:ext cx="4506425" cy="3379825"/>
          </a:xfrm>
          <a:prstGeom prst="rect">
            <a:avLst/>
          </a:prstGeom>
          <a:noFill/>
          <a:ln>
            <a:noFill/>
          </a:ln>
        </p:spPr>
      </p:pic>
      <p:sp>
        <p:nvSpPr>
          <p:cNvPr id="211" name="Google Shape;211;p29"/>
          <p:cNvSpPr txBox="1"/>
          <p:nvPr/>
        </p:nvSpPr>
        <p:spPr>
          <a:xfrm>
            <a:off x="5781075" y="4372575"/>
            <a:ext cx="19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Roboto"/>
                <a:ea typeface="Roboto"/>
                <a:cs typeface="Roboto"/>
                <a:sym typeface="Roboto"/>
              </a:rPr>
              <a:t>Secondary Example</a:t>
            </a:r>
            <a:endParaRPr>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ph type="title"/>
          </p:nvPr>
        </p:nvSpPr>
        <p:spPr>
          <a:xfrm>
            <a:off x="311700" y="163425"/>
            <a:ext cx="8520600" cy="100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Developing an Assessment Plan with </a:t>
            </a:r>
            <a:endParaRPr/>
          </a:p>
          <a:p>
            <a:pPr indent="0" lvl="0" marL="0" rtl="0" algn="ctr">
              <a:spcBef>
                <a:spcPts val="0"/>
              </a:spcBef>
              <a:spcAft>
                <a:spcPts val="0"/>
              </a:spcAft>
              <a:buNone/>
            </a:pPr>
            <a:r>
              <a:rPr lang="en-US"/>
              <a:t>Keys to Quality Assessment Use</a:t>
            </a:r>
            <a:endParaRPr/>
          </a:p>
        </p:txBody>
      </p:sp>
      <p:sp>
        <p:nvSpPr>
          <p:cNvPr id="217" name="Google Shape;217;p30"/>
          <p:cNvSpPr txBox="1"/>
          <p:nvPr>
            <p:ph idx="1" type="body"/>
          </p:nvPr>
        </p:nvSpPr>
        <p:spPr>
          <a:xfrm>
            <a:off x="311700" y="1319525"/>
            <a:ext cx="8337000" cy="3343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US" sz="1500">
                <a:solidFill>
                  <a:srgbClr val="000000"/>
                </a:solidFill>
              </a:rPr>
              <a:t>Key 1: Clear Purpose</a:t>
            </a:r>
            <a:endParaRPr b="1" sz="1500">
              <a:solidFill>
                <a:srgbClr val="000000"/>
              </a:solidFill>
            </a:endParaRPr>
          </a:p>
          <a:p>
            <a:pPr indent="0" lvl="0" marL="0" rtl="0" algn="l">
              <a:lnSpc>
                <a:spcPct val="100000"/>
              </a:lnSpc>
              <a:spcBef>
                <a:spcPts val="0"/>
              </a:spcBef>
              <a:spcAft>
                <a:spcPts val="0"/>
              </a:spcAft>
              <a:buNone/>
            </a:pPr>
            <a:r>
              <a:rPr lang="en-US" sz="1500">
                <a:solidFill>
                  <a:srgbClr val="000000"/>
                </a:solidFill>
              </a:rPr>
              <a:t>	Who will use the information? How will they use it? What information do you need?</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Key 2: Clear Targets/Objectives</a:t>
            </a:r>
            <a:endParaRPr b="1" sz="1500">
              <a:solidFill>
                <a:srgbClr val="000000"/>
              </a:solidFill>
            </a:endParaRPr>
          </a:p>
          <a:p>
            <a:pPr indent="0" lvl="0" marL="0" rtl="0" algn="l">
              <a:lnSpc>
                <a:spcPct val="100000"/>
              </a:lnSpc>
              <a:spcBef>
                <a:spcPts val="0"/>
              </a:spcBef>
              <a:spcAft>
                <a:spcPts val="0"/>
              </a:spcAft>
              <a:buNone/>
            </a:pPr>
            <a:r>
              <a:rPr lang="en-US" sz="1500">
                <a:solidFill>
                  <a:srgbClr val="000000"/>
                </a:solidFill>
              </a:rPr>
              <a:t>	Are learning targets clear to students? Is your instruction focused on these targets?</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Key 3: Sound Design</a:t>
            </a:r>
            <a:endParaRPr b="1"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	</a:t>
            </a:r>
            <a:r>
              <a:rPr lang="en-US" sz="1500">
                <a:solidFill>
                  <a:srgbClr val="000000"/>
                </a:solidFill>
              </a:rPr>
              <a:t>Do your assessment methods match learning targets and success criteria?</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Key 4: Formative Usefulness</a:t>
            </a:r>
            <a:endParaRPr b="1"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	</a:t>
            </a:r>
            <a:r>
              <a:rPr lang="en-US" sz="1500">
                <a:solidFill>
                  <a:srgbClr val="000000"/>
                </a:solidFill>
              </a:rPr>
              <a:t>Do your results guide your next steps? Do students receive and act on feedback?</a:t>
            </a:r>
            <a:endParaRPr sz="1500">
              <a:solidFill>
                <a:srgbClr val="000000"/>
              </a:solidFill>
            </a:endParaRPr>
          </a:p>
          <a:p>
            <a:pPr indent="0" lvl="0" marL="0" rtl="0" algn="l">
              <a:lnSpc>
                <a:spcPct val="100000"/>
              </a:lnSpc>
              <a:spcBef>
                <a:spcPts val="0"/>
              </a:spcBef>
              <a:spcAft>
                <a:spcPts val="0"/>
              </a:spcAft>
              <a:buNone/>
            </a:pPr>
            <a:r>
              <a:t/>
            </a:r>
            <a:endParaRPr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Key 5: Effective Communication</a:t>
            </a:r>
            <a:endParaRPr b="1" sz="1500">
              <a:solidFill>
                <a:srgbClr val="000000"/>
              </a:solidFill>
            </a:endParaRPr>
          </a:p>
          <a:p>
            <a:pPr indent="0" lvl="0" marL="0" rtl="0" algn="l">
              <a:lnSpc>
                <a:spcPct val="100000"/>
              </a:lnSpc>
              <a:spcBef>
                <a:spcPts val="0"/>
              </a:spcBef>
              <a:spcAft>
                <a:spcPts val="0"/>
              </a:spcAft>
              <a:buNone/>
            </a:pPr>
            <a:r>
              <a:rPr b="1" lang="en-US" sz="1500">
                <a:solidFill>
                  <a:srgbClr val="000000"/>
                </a:solidFill>
              </a:rPr>
              <a:t>	</a:t>
            </a:r>
            <a:r>
              <a:rPr lang="en-US" sz="1500">
                <a:solidFill>
                  <a:srgbClr val="000000"/>
                </a:solidFill>
              </a:rPr>
              <a:t>Is formative information tracked? Are student engaged in this tracking?</a:t>
            </a:r>
            <a:endParaRPr sz="1500">
              <a:solidFill>
                <a:srgbClr val="000000"/>
              </a:solidFill>
            </a:endParaRPr>
          </a:p>
          <a:p>
            <a:pPr indent="0" lvl="0" marL="0" rtl="0" algn="l">
              <a:lnSpc>
                <a:spcPct val="100000"/>
              </a:lnSpc>
              <a:spcBef>
                <a:spcPts val="0"/>
              </a:spcBef>
              <a:spcAft>
                <a:spcPts val="0"/>
              </a:spcAft>
              <a:buNone/>
            </a:pPr>
            <a:r>
              <a:t/>
            </a:r>
            <a:endParaRPr>
              <a:solidFill>
                <a:srgbClr val="000000"/>
              </a:solidFill>
              <a:latin typeface="Source Code Pro"/>
              <a:ea typeface="Source Code Pro"/>
              <a:cs typeface="Source Code Pro"/>
              <a:sym typeface="Source Code Pro"/>
            </a:endParaRPr>
          </a:p>
          <a:p>
            <a:pPr indent="0" lvl="0" marL="0" rtl="0" algn="l">
              <a:spcBef>
                <a:spcPts val="0"/>
              </a:spcBef>
              <a:spcAft>
                <a:spcPts val="0"/>
              </a:spcAft>
              <a:buNone/>
            </a:pPr>
            <a:r>
              <a:t/>
            </a:r>
            <a:endParaRPr/>
          </a:p>
        </p:txBody>
      </p:sp>
      <p:sp>
        <p:nvSpPr>
          <p:cNvPr id="218" name="Google Shape;218;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19" name="Google Shape;219;p30"/>
          <p:cNvSpPr txBox="1"/>
          <p:nvPr/>
        </p:nvSpPr>
        <p:spPr>
          <a:xfrm>
            <a:off x="1606950" y="4663225"/>
            <a:ext cx="6865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latin typeface="Roboto"/>
                <a:ea typeface="Roboto"/>
                <a:cs typeface="Roboto"/>
                <a:sym typeface="Roboto"/>
              </a:rPr>
              <a:t>Source: Chappuis, J. &amp; Stiggins, R. (2020). </a:t>
            </a:r>
            <a:r>
              <a:rPr i="1" lang="en-US" sz="1000">
                <a:latin typeface="Roboto"/>
                <a:ea typeface="Roboto"/>
                <a:cs typeface="Roboto"/>
                <a:sym typeface="Roboto"/>
              </a:rPr>
              <a:t>Classroom assessment for learning: Doing it right - using it well</a:t>
            </a:r>
            <a:r>
              <a:rPr lang="en-US" sz="1000">
                <a:latin typeface="Roboto"/>
                <a:ea typeface="Roboto"/>
                <a:cs typeface="Roboto"/>
                <a:sym typeface="Roboto"/>
              </a:rPr>
              <a:t>. Pearson  </a:t>
            </a:r>
            <a:endParaRPr sz="10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10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10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1000"/>
                                        <p:tgtEl>
                                          <p:spTgt spid="2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4" st="4"/>
                                            </p:txEl>
                                          </p:spTgt>
                                        </p:tgtEl>
                                        <p:attrNameLst>
                                          <p:attrName>style.visibility</p:attrName>
                                        </p:attrNameLst>
                                      </p:cBhvr>
                                      <p:to>
                                        <p:strVal val="visible"/>
                                      </p:to>
                                    </p:set>
                                    <p:animEffect filter="fade" transition="in">
                                      <p:cBhvr>
                                        <p:cTn dur="1000"/>
                                        <p:tgtEl>
                                          <p:spTgt spid="2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5" st="5"/>
                                            </p:txEl>
                                          </p:spTgt>
                                        </p:tgtEl>
                                        <p:attrNameLst>
                                          <p:attrName>style.visibility</p:attrName>
                                        </p:attrNameLst>
                                      </p:cBhvr>
                                      <p:to>
                                        <p:strVal val="visible"/>
                                      </p:to>
                                    </p:set>
                                    <p:animEffect filter="fade" transition="in">
                                      <p:cBhvr>
                                        <p:cTn dur="1000"/>
                                        <p:tgtEl>
                                          <p:spTgt spid="2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6" st="6"/>
                                            </p:txEl>
                                          </p:spTgt>
                                        </p:tgtEl>
                                        <p:attrNameLst>
                                          <p:attrName>style.visibility</p:attrName>
                                        </p:attrNameLst>
                                      </p:cBhvr>
                                      <p:to>
                                        <p:strVal val="visible"/>
                                      </p:to>
                                    </p:set>
                                    <p:animEffect filter="fade" transition="in">
                                      <p:cBhvr>
                                        <p:cTn dur="1000"/>
                                        <p:tgtEl>
                                          <p:spTgt spid="2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7" st="7"/>
                                            </p:txEl>
                                          </p:spTgt>
                                        </p:tgtEl>
                                        <p:attrNameLst>
                                          <p:attrName>style.visibility</p:attrName>
                                        </p:attrNameLst>
                                      </p:cBhvr>
                                      <p:to>
                                        <p:strVal val="visible"/>
                                      </p:to>
                                    </p:set>
                                    <p:animEffect filter="fade" transition="in">
                                      <p:cBhvr>
                                        <p:cTn dur="1000"/>
                                        <p:tgtEl>
                                          <p:spTgt spid="2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8" st="8"/>
                                            </p:txEl>
                                          </p:spTgt>
                                        </p:tgtEl>
                                        <p:attrNameLst>
                                          <p:attrName>style.visibility</p:attrName>
                                        </p:attrNameLst>
                                      </p:cBhvr>
                                      <p:to>
                                        <p:strVal val="visible"/>
                                      </p:to>
                                    </p:set>
                                    <p:animEffect filter="fade" transition="in">
                                      <p:cBhvr>
                                        <p:cTn dur="1000"/>
                                        <p:tgtEl>
                                          <p:spTgt spid="2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9" st="9"/>
                                            </p:txEl>
                                          </p:spTgt>
                                        </p:tgtEl>
                                        <p:attrNameLst>
                                          <p:attrName>style.visibility</p:attrName>
                                        </p:attrNameLst>
                                      </p:cBhvr>
                                      <p:to>
                                        <p:strVal val="visible"/>
                                      </p:to>
                                    </p:set>
                                    <p:animEffect filter="fade" transition="in">
                                      <p:cBhvr>
                                        <p:cTn dur="1000"/>
                                        <p:tgtEl>
                                          <p:spTgt spid="21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0" st="10"/>
                                            </p:txEl>
                                          </p:spTgt>
                                        </p:tgtEl>
                                        <p:attrNameLst>
                                          <p:attrName>style.visibility</p:attrName>
                                        </p:attrNameLst>
                                      </p:cBhvr>
                                      <p:to>
                                        <p:strVal val="visible"/>
                                      </p:to>
                                    </p:set>
                                    <p:animEffect filter="fade" transition="in">
                                      <p:cBhvr>
                                        <p:cTn dur="1000"/>
                                        <p:tgtEl>
                                          <p:spTgt spid="21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1" st="11"/>
                                            </p:txEl>
                                          </p:spTgt>
                                        </p:tgtEl>
                                        <p:attrNameLst>
                                          <p:attrName>style.visibility</p:attrName>
                                        </p:attrNameLst>
                                      </p:cBhvr>
                                      <p:to>
                                        <p:strVal val="visible"/>
                                      </p:to>
                                    </p:set>
                                    <p:animEffect filter="fade" transition="in">
                                      <p:cBhvr>
                                        <p:cTn dur="1000"/>
                                        <p:tgtEl>
                                          <p:spTgt spid="21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2" st="12"/>
                                            </p:txEl>
                                          </p:spTgt>
                                        </p:tgtEl>
                                        <p:attrNameLst>
                                          <p:attrName>style.visibility</p:attrName>
                                        </p:attrNameLst>
                                      </p:cBhvr>
                                      <p:to>
                                        <p:strVal val="visible"/>
                                      </p:to>
                                    </p:set>
                                    <p:animEffect filter="fade" transition="in">
                                      <p:cBhvr>
                                        <p:cTn dur="1000"/>
                                        <p:tgtEl>
                                          <p:spTgt spid="217">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3" st="13"/>
                                            </p:txEl>
                                          </p:spTgt>
                                        </p:tgtEl>
                                        <p:attrNameLst>
                                          <p:attrName>style.visibility</p:attrName>
                                        </p:attrNameLst>
                                      </p:cBhvr>
                                      <p:to>
                                        <p:strVal val="visible"/>
                                      </p:to>
                                    </p:set>
                                    <p:animEffect filter="fade" transition="in">
                                      <p:cBhvr>
                                        <p:cTn dur="1000"/>
                                        <p:tgtEl>
                                          <p:spTgt spid="217">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4" st="14"/>
                                            </p:txEl>
                                          </p:spTgt>
                                        </p:tgtEl>
                                        <p:attrNameLst>
                                          <p:attrName>style.visibility</p:attrName>
                                        </p:attrNameLst>
                                      </p:cBhvr>
                                      <p:to>
                                        <p:strVal val="visible"/>
                                      </p:to>
                                    </p:set>
                                    <p:animEffect filter="fade" transition="in">
                                      <p:cBhvr>
                                        <p:cTn dur="1000"/>
                                        <p:tgtEl>
                                          <p:spTgt spid="217">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5" st="15"/>
                                            </p:txEl>
                                          </p:spTgt>
                                        </p:tgtEl>
                                        <p:attrNameLst>
                                          <p:attrName>style.visibility</p:attrName>
                                        </p:attrNameLst>
                                      </p:cBhvr>
                                      <p:to>
                                        <p:strVal val="visible"/>
                                      </p:to>
                                    </p:set>
                                    <p:animEffect filter="fade" transition="in">
                                      <p:cBhvr>
                                        <p:cTn dur="1000"/>
                                        <p:tgtEl>
                                          <p:spTgt spid="217">
                                            <p:txEl>
                                              <p:pRg end="15" st="1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25" name="Google Shape;225;p31"/>
          <p:cNvSpPr txBox="1"/>
          <p:nvPr/>
        </p:nvSpPr>
        <p:spPr>
          <a:xfrm>
            <a:off x="4997925" y="726225"/>
            <a:ext cx="3704400" cy="355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900">
                <a:latin typeface="Roboto"/>
                <a:ea typeface="Roboto"/>
                <a:cs typeface="Roboto"/>
                <a:sym typeface="Roboto"/>
              </a:rPr>
              <a:t>Key 1: Clear Purpose</a:t>
            </a:r>
            <a:endParaRPr b="1" sz="1900">
              <a:latin typeface="Roboto"/>
              <a:ea typeface="Roboto"/>
              <a:cs typeface="Roboto"/>
              <a:sym typeface="Roboto"/>
            </a:endParaRPr>
          </a:p>
          <a:p>
            <a:pPr indent="0" lvl="0" marL="0" rtl="0" algn="l">
              <a:spcBef>
                <a:spcPts val="0"/>
              </a:spcBef>
              <a:spcAft>
                <a:spcPts val="0"/>
              </a:spcAft>
              <a:buNone/>
            </a:pPr>
            <a:r>
              <a:rPr lang="en-US" sz="1900">
                <a:latin typeface="Roboto"/>
                <a:ea typeface="Roboto"/>
                <a:cs typeface="Roboto"/>
                <a:sym typeface="Roboto"/>
              </a:rPr>
              <a:t>	Who will use the information? How will they use it? What information do you need?</a:t>
            </a:r>
            <a:endParaRPr sz="1900">
              <a:latin typeface="Roboto"/>
              <a:ea typeface="Roboto"/>
              <a:cs typeface="Roboto"/>
              <a:sym typeface="Roboto"/>
            </a:endParaRPr>
          </a:p>
          <a:p>
            <a:pPr indent="0" lvl="0" marL="0" rtl="0" algn="l">
              <a:spcBef>
                <a:spcPts val="0"/>
              </a:spcBef>
              <a:spcAft>
                <a:spcPts val="0"/>
              </a:spcAft>
              <a:buNone/>
            </a:pPr>
            <a:r>
              <a:t/>
            </a:r>
            <a:endParaRPr sz="1900">
              <a:latin typeface="Roboto"/>
              <a:ea typeface="Roboto"/>
              <a:cs typeface="Roboto"/>
              <a:sym typeface="Roboto"/>
            </a:endParaRPr>
          </a:p>
          <a:p>
            <a:pPr indent="0" lvl="0" marL="0" rtl="0" algn="l">
              <a:spcBef>
                <a:spcPts val="0"/>
              </a:spcBef>
              <a:spcAft>
                <a:spcPts val="0"/>
              </a:spcAft>
              <a:buNone/>
            </a:pPr>
            <a:r>
              <a:rPr b="1" lang="en-US" sz="1900">
                <a:latin typeface="Roboto"/>
                <a:ea typeface="Roboto"/>
                <a:cs typeface="Roboto"/>
                <a:sym typeface="Roboto"/>
              </a:rPr>
              <a:t>Key 2: Clear Targets/Objectives</a:t>
            </a:r>
            <a:endParaRPr b="1" sz="1900">
              <a:latin typeface="Roboto"/>
              <a:ea typeface="Roboto"/>
              <a:cs typeface="Roboto"/>
              <a:sym typeface="Roboto"/>
            </a:endParaRPr>
          </a:p>
          <a:p>
            <a:pPr indent="0" lvl="0" marL="0" rtl="0" algn="l">
              <a:spcBef>
                <a:spcPts val="0"/>
              </a:spcBef>
              <a:spcAft>
                <a:spcPts val="0"/>
              </a:spcAft>
              <a:buNone/>
            </a:pPr>
            <a:r>
              <a:rPr lang="en-US" sz="1900">
                <a:latin typeface="Roboto"/>
                <a:ea typeface="Roboto"/>
                <a:cs typeface="Roboto"/>
                <a:sym typeface="Roboto"/>
              </a:rPr>
              <a:t>	Are learning targets clear to students? Is your instruction focused on these targets?</a:t>
            </a:r>
            <a:endParaRPr sz="1900">
              <a:latin typeface="Roboto"/>
              <a:ea typeface="Roboto"/>
              <a:cs typeface="Roboto"/>
              <a:sym typeface="Roboto"/>
            </a:endParaRPr>
          </a:p>
          <a:p>
            <a:pPr indent="0" lvl="0" marL="0" rtl="0" algn="l">
              <a:spcBef>
                <a:spcPts val="0"/>
              </a:spcBef>
              <a:spcAft>
                <a:spcPts val="0"/>
              </a:spcAft>
              <a:buNone/>
            </a:pPr>
            <a:r>
              <a:t/>
            </a:r>
            <a:endParaRPr sz="1500">
              <a:latin typeface="Roboto"/>
              <a:ea typeface="Roboto"/>
              <a:cs typeface="Roboto"/>
              <a:sym typeface="Roboto"/>
            </a:endParaRPr>
          </a:p>
          <a:p>
            <a:pPr indent="0" lvl="0" marL="0" rtl="0" algn="l">
              <a:spcBef>
                <a:spcPts val="0"/>
              </a:spcBef>
              <a:spcAft>
                <a:spcPts val="0"/>
              </a:spcAft>
              <a:buNone/>
            </a:pPr>
            <a:r>
              <a:t/>
            </a:r>
            <a:endParaRPr/>
          </a:p>
        </p:txBody>
      </p:sp>
      <p:sp>
        <p:nvSpPr>
          <p:cNvPr id="226" name="Google Shape;226;p31"/>
          <p:cNvSpPr txBox="1"/>
          <p:nvPr>
            <p:ph type="title"/>
          </p:nvPr>
        </p:nvSpPr>
        <p:spPr>
          <a:xfrm>
            <a:off x="355275" y="1045525"/>
            <a:ext cx="3704400" cy="263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A good </a:t>
            </a:r>
            <a:endParaRPr/>
          </a:p>
          <a:p>
            <a:pPr indent="0" lvl="0" marL="0" rtl="0" algn="ctr">
              <a:spcBef>
                <a:spcPts val="0"/>
              </a:spcBef>
              <a:spcAft>
                <a:spcPts val="0"/>
              </a:spcAft>
              <a:buNone/>
            </a:pPr>
            <a:r>
              <a:rPr b="1" i="1" lang="en-US"/>
              <a:t>Assessment Plan</a:t>
            </a:r>
            <a:r>
              <a:rPr lang="en-US"/>
              <a:t> begins with these 2 keys of </a:t>
            </a:r>
            <a:endParaRPr/>
          </a:p>
          <a:p>
            <a:pPr indent="0" lvl="0" marL="0" rtl="0" algn="ctr">
              <a:spcBef>
                <a:spcPts val="0"/>
              </a:spcBef>
              <a:spcAft>
                <a:spcPts val="0"/>
              </a:spcAft>
              <a:buNone/>
            </a:pPr>
            <a:r>
              <a:rPr lang="en-US"/>
              <a:t>Quality Assessment Use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idx="4294967295" type="title"/>
          </p:nvPr>
        </p:nvSpPr>
        <p:spPr>
          <a:xfrm>
            <a:off x="705125" y="336525"/>
            <a:ext cx="7931700" cy="77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3000"/>
              <a:t>Assessment Plan Example (Elementary)</a:t>
            </a:r>
            <a:endParaRPr b="1" sz="2400"/>
          </a:p>
        </p:txBody>
      </p:sp>
      <p:sp>
        <p:nvSpPr>
          <p:cNvPr id="233" name="Google Shape;233;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pic>
        <p:nvPicPr>
          <p:cNvPr id="234" name="Google Shape;234;p32"/>
          <p:cNvPicPr preferRelativeResize="0"/>
          <p:nvPr/>
        </p:nvPicPr>
        <p:blipFill rotWithShape="1">
          <a:blip r:embed="rId3">
            <a:alphaModFix/>
          </a:blip>
          <a:srcRect b="0" l="0" r="0" t="2123"/>
          <a:stretch/>
        </p:blipFill>
        <p:spPr>
          <a:xfrm>
            <a:off x="149850" y="1288875"/>
            <a:ext cx="8844300" cy="2760550"/>
          </a:xfrm>
          <a:prstGeom prst="rect">
            <a:avLst/>
          </a:prstGeom>
          <a:noFill/>
          <a:ln>
            <a:noFill/>
          </a:ln>
        </p:spPr>
      </p:pic>
      <p:sp>
        <p:nvSpPr>
          <p:cNvPr id="235" name="Google Shape;235;p32"/>
          <p:cNvSpPr txBox="1"/>
          <p:nvPr>
            <p:ph idx="1" type="body"/>
          </p:nvPr>
        </p:nvSpPr>
        <p:spPr>
          <a:xfrm>
            <a:off x="215060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Purpose</a:t>
            </a:r>
            <a:endParaRPr/>
          </a:p>
        </p:txBody>
      </p:sp>
      <p:sp>
        <p:nvSpPr>
          <p:cNvPr id="236" name="Google Shape;236;p32"/>
          <p:cNvSpPr/>
          <p:nvPr/>
        </p:nvSpPr>
        <p:spPr>
          <a:xfrm>
            <a:off x="18308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42839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txBox="1"/>
          <p:nvPr>
            <p:ph idx="1" type="body"/>
          </p:nvPr>
        </p:nvSpPr>
        <p:spPr>
          <a:xfrm>
            <a:off x="466395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Targets</a:t>
            </a:r>
            <a:endParaRPr/>
          </a:p>
        </p:txBody>
      </p:sp>
      <p:sp>
        <p:nvSpPr>
          <p:cNvPr id="239" name="Google Shape;239;p32"/>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3"/>
          <p:cNvSpPr txBox="1"/>
          <p:nvPr>
            <p:ph idx="4294967295" type="title"/>
          </p:nvPr>
        </p:nvSpPr>
        <p:spPr>
          <a:xfrm>
            <a:off x="319650" y="1179750"/>
            <a:ext cx="2077500" cy="187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1" lang="en-US" sz="2400"/>
              <a:t>Assessment Plan Example (Secondary)</a:t>
            </a:r>
            <a:endParaRPr b="1" sz="1800"/>
          </a:p>
        </p:txBody>
      </p:sp>
      <p:sp>
        <p:nvSpPr>
          <p:cNvPr id="246" name="Google Shape;246;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247" name="Google Shape;247;p33"/>
          <p:cNvSpPr txBox="1"/>
          <p:nvPr>
            <p:ph idx="1" type="body"/>
          </p:nvPr>
        </p:nvSpPr>
        <p:spPr>
          <a:xfrm>
            <a:off x="215060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Purpose</a:t>
            </a:r>
            <a:endParaRPr/>
          </a:p>
        </p:txBody>
      </p:sp>
      <p:sp>
        <p:nvSpPr>
          <p:cNvPr id="248" name="Google Shape;248;p33"/>
          <p:cNvSpPr/>
          <p:nvPr/>
        </p:nvSpPr>
        <p:spPr>
          <a:xfrm>
            <a:off x="18308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3"/>
          <p:cNvSpPr/>
          <p:nvPr/>
        </p:nvSpPr>
        <p:spPr>
          <a:xfrm>
            <a:off x="42839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3"/>
          <p:cNvSpPr txBox="1"/>
          <p:nvPr>
            <p:ph idx="1" type="body"/>
          </p:nvPr>
        </p:nvSpPr>
        <p:spPr>
          <a:xfrm>
            <a:off x="466395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Targets</a:t>
            </a:r>
            <a:endParaRPr/>
          </a:p>
        </p:txBody>
      </p:sp>
      <p:sp>
        <p:nvSpPr>
          <p:cNvPr id="251" name="Google Shape;251;p33"/>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pic>
        <p:nvPicPr>
          <p:cNvPr id="252" name="Google Shape;252;p33"/>
          <p:cNvPicPr preferRelativeResize="0"/>
          <p:nvPr/>
        </p:nvPicPr>
        <p:blipFill rotWithShape="1">
          <a:blip r:embed="rId3">
            <a:alphaModFix/>
          </a:blip>
          <a:srcRect b="0" l="0" r="0" t="3716"/>
          <a:stretch/>
        </p:blipFill>
        <p:spPr>
          <a:xfrm>
            <a:off x="2804950" y="78150"/>
            <a:ext cx="6216200" cy="42703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4"/>
          <p:cNvSpPr txBox="1"/>
          <p:nvPr>
            <p:ph type="title"/>
          </p:nvPr>
        </p:nvSpPr>
        <p:spPr>
          <a:xfrm>
            <a:off x="242400" y="214650"/>
            <a:ext cx="8659200" cy="105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900"/>
              <a:t>How to Access Curriculum Maps and Proficiency Scales</a:t>
            </a:r>
            <a:endParaRPr sz="2900"/>
          </a:p>
        </p:txBody>
      </p:sp>
      <p:sp>
        <p:nvSpPr>
          <p:cNvPr id="259" name="Google Shape;259;p34"/>
          <p:cNvSpPr txBox="1"/>
          <p:nvPr/>
        </p:nvSpPr>
        <p:spPr>
          <a:xfrm>
            <a:off x="5932200" y="2096075"/>
            <a:ext cx="2866500" cy="1815600"/>
          </a:xfrm>
          <a:prstGeom prst="rect">
            <a:avLst/>
          </a:prstGeom>
          <a:noFill/>
          <a:ln>
            <a:noFill/>
          </a:ln>
        </p:spPr>
        <p:txBody>
          <a:bodyPr anchorCtr="0" anchor="t" bIns="45700" lIns="91425" spcFirstLastPara="1" rIns="91425" wrap="square" tIns="45700">
            <a:noAutofit/>
          </a:bodyPr>
          <a:lstStyle/>
          <a:p>
            <a:pPr indent="-330200" lvl="0" marL="457200" marR="0" rtl="0" algn="l">
              <a:lnSpc>
                <a:spcPct val="100000"/>
              </a:lnSpc>
              <a:spcBef>
                <a:spcPts val="0"/>
              </a:spcBef>
              <a:spcAft>
                <a:spcPts val="0"/>
              </a:spcAft>
              <a:buClr>
                <a:schemeClr val="dk2"/>
              </a:buClr>
              <a:buSzPts val="1600"/>
              <a:buFont typeface="Roboto"/>
              <a:buAutoNum type="arabicPeriod"/>
            </a:pPr>
            <a:r>
              <a:rPr b="1" i="0" lang="en-US" sz="1600" u="none" cap="none" strike="noStrike">
                <a:solidFill>
                  <a:schemeClr val="dk2"/>
                </a:solidFill>
                <a:latin typeface="Roboto"/>
                <a:ea typeface="Roboto"/>
                <a:cs typeface="Roboto"/>
                <a:sym typeface="Roboto"/>
              </a:rPr>
              <a:t>Go to GSD Intranet. Click on </a:t>
            </a:r>
            <a:r>
              <a:rPr b="1" i="1" lang="en-US" sz="1600" u="none" cap="none" strike="noStrike">
                <a:solidFill>
                  <a:schemeClr val="dk2"/>
                </a:solidFill>
                <a:latin typeface="Roboto"/>
                <a:ea typeface="Roboto"/>
                <a:cs typeface="Roboto"/>
                <a:sym typeface="Roboto"/>
              </a:rPr>
              <a:t>Departments</a:t>
            </a:r>
            <a:endParaRPr b="1" i="1" sz="1600" u="none" cap="none" strike="noStrike">
              <a:solidFill>
                <a:schemeClr val="dk2"/>
              </a:solidFill>
              <a:latin typeface="Roboto"/>
              <a:ea typeface="Roboto"/>
              <a:cs typeface="Roboto"/>
              <a:sym typeface="Roboto"/>
            </a:endParaRPr>
          </a:p>
          <a:p>
            <a:pPr indent="-330200" lvl="0" marL="457200" rtl="0" algn="l">
              <a:spcBef>
                <a:spcPts val="0"/>
              </a:spcBef>
              <a:spcAft>
                <a:spcPts val="0"/>
              </a:spcAft>
              <a:buClr>
                <a:schemeClr val="dk2"/>
              </a:buClr>
              <a:buSzPts val="1600"/>
              <a:buFont typeface="Roboto"/>
              <a:buAutoNum type="arabicPeriod"/>
            </a:pPr>
            <a:r>
              <a:rPr b="1" lang="en-US" sz="1600">
                <a:solidFill>
                  <a:schemeClr val="dk2"/>
                </a:solidFill>
                <a:latin typeface="Roboto"/>
                <a:ea typeface="Roboto"/>
                <a:cs typeface="Roboto"/>
                <a:sym typeface="Roboto"/>
              </a:rPr>
              <a:t>Click on </a:t>
            </a:r>
            <a:r>
              <a:rPr b="1" i="1" lang="en-US" sz="1600">
                <a:solidFill>
                  <a:schemeClr val="dk2"/>
                </a:solidFill>
                <a:latin typeface="Roboto"/>
                <a:ea typeface="Roboto"/>
                <a:cs typeface="Roboto"/>
                <a:sym typeface="Roboto"/>
              </a:rPr>
              <a:t>Curriculum Services</a:t>
            </a:r>
            <a:endParaRPr b="1" i="1" sz="1600">
              <a:solidFill>
                <a:schemeClr val="dk2"/>
              </a:solidFill>
              <a:latin typeface="Roboto"/>
              <a:ea typeface="Roboto"/>
              <a:cs typeface="Roboto"/>
              <a:sym typeface="Roboto"/>
            </a:endParaRPr>
          </a:p>
          <a:p>
            <a:pPr indent="-330200" lvl="0" marL="457200" rtl="0" algn="l">
              <a:spcBef>
                <a:spcPts val="0"/>
              </a:spcBef>
              <a:spcAft>
                <a:spcPts val="0"/>
              </a:spcAft>
              <a:buClr>
                <a:schemeClr val="dk2"/>
              </a:buClr>
              <a:buSzPts val="1600"/>
              <a:buFont typeface="Roboto"/>
              <a:buAutoNum type="arabicPeriod"/>
            </a:pPr>
            <a:r>
              <a:rPr b="1" lang="en-US" sz="1600">
                <a:solidFill>
                  <a:schemeClr val="dk2"/>
                </a:solidFill>
                <a:latin typeface="Roboto"/>
                <a:ea typeface="Roboto"/>
                <a:cs typeface="Roboto"/>
                <a:sym typeface="Roboto"/>
              </a:rPr>
              <a:t>Select subject and grade</a:t>
            </a:r>
            <a:endParaRPr b="1" i="1" sz="1600">
              <a:solidFill>
                <a:schemeClr val="dk2"/>
              </a:solidFill>
              <a:latin typeface="Roboto"/>
              <a:ea typeface="Roboto"/>
              <a:cs typeface="Roboto"/>
              <a:sym typeface="Roboto"/>
            </a:endParaRPr>
          </a:p>
        </p:txBody>
      </p:sp>
      <p:sp>
        <p:nvSpPr>
          <p:cNvPr id="260" name="Google Shape;260;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61" name="Google Shape;261;p34"/>
          <p:cNvPicPr preferRelativeResize="0"/>
          <p:nvPr/>
        </p:nvPicPr>
        <p:blipFill rotWithShape="1">
          <a:blip r:embed="rId3">
            <a:alphaModFix/>
          </a:blip>
          <a:srcRect b="0" l="16808" r="14221" t="0"/>
          <a:stretch/>
        </p:blipFill>
        <p:spPr>
          <a:xfrm>
            <a:off x="270700" y="1266750"/>
            <a:ext cx="5421101" cy="3790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b="0" l="0" r="0" t="0"/>
          <a:stretch/>
        </p:blipFill>
        <p:spPr>
          <a:xfrm>
            <a:off x="318476" y="176345"/>
            <a:ext cx="2966400" cy="4824000"/>
          </a:xfrm>
          <a:prstGeom prst="rect">
            <a:avLst/>
          </a:prstGeom>
          <a:noFill/>
          <a:ln cap="flat" cmpd="sng" w="9525">
            <a:solidFill>
              <a:schemeClr val="dk1"/>
            </a:solidFill>
            <a:prstDash val="solid"/>
            <a:round/>
            <a:headEnd len="sm" w="sm" type="none"/>
            <a:tailEnd len="sm" w="sm" type="none"/>
          </a:ln>
        </p:spPr>
      </p:pic>
      <p:pic>
        <p:nvPicPr>
          <p:cNvPr id="102" name="Google Shape;102;p17"/>
          <p:cNvPicPr preferRelativeResize="0"/>
          <p:nvPr/>
        </p:nvPicPr>
        <p:blipFill rotWithShape="1">
          <a:blip r:embed="rId4">
            <a:alphaModFix/>
          </a:blip>
          <a:srcRect b="0" l="0" r="0" t="0"/>
          <a:stretch/>
        </p:blipFill>
        <p:spPr>
          <a:xfrm>
            <a:off x="5655816" y="176346"/>
            <a:ext cx="3112500" cy="4824000"/>
          </a:xfrm>
          <a:prstGeom prst="rect">
            <a:avLst/>
          </a:prstGeom>
          <a:noFill/>
          <a:ln>
            <a:noFill/>
          </a:ln>
        </p:spPr>
      </p:pic>
      <p:sp>
        <p:nvSpPr>
          <p:cNvPr id="103" name="Google Shape;103;p17"/>
          <p:cNvSpPr txBox="1"/>
          <p:nvPr/>
        </p:nvSpPr>
        <p:spPr>
          <a:xfrm>
            <a:off x="3550725" y="740075"/>
            <a:ext cx="1839300" cy="3843000"/>
          </a:xfrm>
          <a:prstGeom prst="rect">
            <a:avLst/>
          </a:prstGeom>
          <a:solidFill>
            <a:srgbClr val="A2CDED"/>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i="0" lang="en-US" sz="2000" u="none" cap="none" strike="noStrike">
                <a:solidFill>
                  <a:schemeClr val="dk1"/>
                </a:solidFill>
                <a:latin typeface="Roboto Condensed"/>
                <a:ea typeface="Roboto Condensed"/>
                <a:cs typeface="Roboto Condensed"/>
                <a:sym typeface="Roboto Condensed"/>
              </a:rPr>
              <a:t>Our work centers on five essential practices that promote student achievement.</a:t>
            </a:r>
            <a:endParaRPr sz="2000">
              <a:latin typeface="Roboto Condensed"/>
              <a:ea typeface="Roboto Condensed"/>
              <a:cs typeface="Roboto Condensed"/>
              <a:sym typeface="Roboto Condensed"/>
            </a:endParaRPr>
          </a:p>
          <a:p>
            <a:pPr indent="0" lvl="0" marL="0" marR="0" rtl="0" algn="ctr">
              <a:spcBef>
                <a:spcPts val="0"/>
              </a:spcBef>
              <a:spcAft>
                <a:spcPts val="0"/>
              </a:spcAft>
              <a:buNone/>
            </a:pPr>
            <a:r>
              <a:t/>
            </a:r>
            <a:endParaRPr i="0" sz="2000" u="none" cap="none" strike="noStrike">
              <a:solidFill>
                <a:schemeClr val="dk1"/>
              </a:solidFill>
              <a:latin typeface="Roboto Condensed"/>
              <a:ea typeface="Roboto Condensed"/>
              <a:cs typeface="Roboto Condensed"/>
              <a:sym typeface="Roboto Condensed"/>
            </a:endParaRPr>
          </a:p>
          <a:p>
            <a:pPr indent="0" lvl="0" marL="0" marR="0" rtl="0" algn="ctr">
              <a:spcBef>
                <a:spcPts val="0"/>
              </a:spcBef>
              <a:spcAft>
                <a:spcPts val="0"/>
              </a:spcAft>
              <a:buNone/>
            </a:pPr>
            <a:r>
              <a:rPr i="0" lang="en-US" sz="2000" u="none" cap="none" strike="noStrike">
                <a:solidFill>
                  <a:schemeClr val="dk1"/>
                </a:solidFill>
                <a:latin typeface="Roboto Condensed"/>
                <a:ea typeface="Roboto Condensed"/>
                <a:cs typeface="Roboto Condensed"/>
                <a:sym typeface="Roboto Condensed"/>
              </a:rPr>
              <a:t>Our commitment to student achievement is non-negotiable.</a:t>
            </a:r>
            <a:endParaRPr sz="2000">
              <a:latin typeface="Roboto Condensed"/>
              <a:ea typeface="Roboto Condensed"/>
              <a:cs typeface="Roboto Condensed"/>
              <a:sym typeface="Roboto Condensed"/>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5"/>
          <p:cNvSpPr txBox="1"/>
          <p:nvPr>
            <p:ph type="title"/>
          </p:nvPr>
        </p:nvSpPr>
        <p:spPr>
          <a:xfrm>
            <a:off x="109900" y="590825"/>
            <a:ext cx="2010300" cy="416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200"/>
              <a:t>Use Proficiency Scales to support writing your target/ objectives </a:t>
            </a:r>
            <a:endParaRPr sz="2200"/>
          </a:p>
          <a:p>
            <a:pPr indent="0" lvl="0" marL="0" rtl="0" algn="ctr">
              <a:spcBef>
                <a:spcPts val="0"/>
              </a:spcBef>
              <a:spcAft>
                <a:spcPts val="0"/>
              </a:spcAft>
              <a:buNone/>
            </a:pPr>
            <a:r>
              <a:t/>
            </a:r>
            <a:endParaRPr sz="2200"/>
          </a:p>
          <a:p>
            <a:pPr indent="0" lvl="0" marL="0" rtl="0" algn="ctr">
              <a:spcBef>
                <a:spcPts val="0"/>
              </a:spcBef>
              <a:spcAft>
                <a:spcPts val="0"/>
              </a:spcAft>
              <a:buNone/>
            </a:pPr>
            <a:r>
              <a:rPr lang="en-US" sz="2200"/>
              <a:t>and success criteria</a:t>
            </a:r>
            <a:endParaRPr sz="2200"/>
          </a:p>
        </p:txBody>
      </p:sp>
      <p:pic>
        <p:nvPicPr>
          <p:cNvPr id="267" name="Google Shape;267;p35"/>
          <p:cNvPicPr preferRelativeResize="0"/>
          <p:nvPr/>
        </p:nvPicPr>
        <p:blipFill>
          <a:blip r:embed="rId3">
            <a:alphaModFix/>
          </a:blip>
          <a:stretch>
            <a:fillRect/>
          </a:stretch>
        </p:blipFill>
        <p:spPr>
          <a:xfrm>
            <a:off x="2666350" y="145125"/>
            <a:ext cx="6304123" cy="2697650"/>
          </a:xfrm>
          <a:prstGeom prst="rect">
            <a:avLst/>
          </a:prstGeom>
          <a:noFill/>
          <a:ln cap="flat" cmpd="sng" w="38100">
            <a:solidFill>
              <a:schemeClr val="dk2"/>
            </a:solidFill>
            <a:prstDash val="solid"/>
            <a:round/>
            <a:headEnd len="sm" w="sm" type="none"/>
            <a:tailEnd len="sm" w="sm" type="none"/>
          </a:ln>
        </p:spPr>
      </p:pic>
      <p:sp>
        <p:nvSpPr>
          <p:cNvPr id="268" name="Google Shape;26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269" name="Google Shape;269;p35"/>
          <p:cNvPicPr preferRelativeResize="0"/>
          <p:nvPr/>
        </p:nvPicPr>
        <p:blipFill rotWithShape="1">
          <a:blip r:embed="rId4">
            <a:alphaModFix/>
          </a:blip>
          <a:srcRect b="18738" l="0" r="0" t="0"/>
          <a:stretch/>
        </p:blipFill>
        <p:spPr>
          <a:xfrm>
            <a:off x="2225675" y="2137077"/>
            <a:ext cx="5983550" cy="2919748"/>
          </a:xfrm>
          <a:prstGeom prst="rect">
            <a:avLst/>
          </a:prstGeom>
          <a:noFill/>
          <a:ln cap="flat" cmpd="sng" w="38100">
            <a:solidFill>
              <a:schemeClr val="dk2"/>
            </a:solidFill>
            <a:prstDash val="solid"/>
            <a:round/>
            <a:headEnd len="sm" w="sm" type="none"/>
            <a:tailEnd len="sm" w="sm" type="none"/>
          </a:ln>
        </p:spPr>
      </p:pic>
      <p:sp>
        <p:nvSpPr>
          <p:cNvPr id="270" name="Google Shape;270;p35"/>
          <p:cNvSpPr/>
          <p:nvPr/>
        </p:nvSpPr>
        <p:spPr>
          <a:xfrm>
            <a:off x="2830725" y="84300"/>
            <a:ext cx="1301100" cy="240900"/>
          </a:xfrm>
          <a:prstGeom prst="rect">
            <a:avLst/>
          </a:prstGeom>
          <a:noFill/>
          <a:ln cap="flat" cmpd="sng" w="38100">
            <a:solidFill>
              <a:srgbClr val="FFAE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5"/>
          <p:cNvSpPr/>
          <p:nvPr/>
        </p:nvSpPr>
        <p:spPr>
          <a:xfrm>
            <a:off x="4842350" y="2144125"/>
            <a:ext cx="638400" cy="240900"/>
          </a:xfrm>
          <a:prstGeom prst="rect">
            <a:avLst/>
          </a:prstGeom>
          <a:noFill/>
          <a:ln cap="flat" cmpd="sng" w="38100">
            <a:solidFill>
              <a:srgbClr val="FFAE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278" name="Google Shape;278;p36"/>
          <p:cNvSpPr txBox="1"/>
          <p:nvPr>
            <p:ph idx="1" type="body"/>
          </p:nvPr>
        </p:nvSpPr>
        <p:spPr>
          <a:xfrm>
            <a:off x="215060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Purpose</a:t>
            </a:r>
            <a:endParaRPr/>
          </a:p>
        </p:txBody>
      </p:sp>
      <p:sp>
        <p:nvSpPr>
          <p:cNvPr id="279" name="Google Shape;279;p36"/>
          <p:cNvSpPr/>
          <p:nvPr/>
        </p:nvSpPr>
        <p:spPr>
          <a:xfrm>
            <a:off x="18308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6"/>
          <p:cNvSpPr/>
          <p:nvPr/>
        </p:nvSpPr>
        <p:spPr>
          <a:xfrm>
            <a:off x="4283900"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6"/>
          <p:cNvSpPr txBox="1"/>
          <p:nvPr>
            <p:ph idx="1" type="body"/>
          </p:nvPr>
        </p:nvSpPr>
        <p:spPr>
          <a:xfrm>
            <a:off x="4663950"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Clear Targets</a:t>
            </a:r>
            <a:endParaRPr/>
          </a:p>
        </p:txBody>
      </p:sp>
      <p:sp>
        <p:nvSpPr>
          <p:cNvPr id="282" name="Google Shape;282;p36"/>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pic>
        <p:nvPicPr>
          <p:cNvPr id="283" name="Google Shape;283;p36"/>
          <p:cNvPicPr preferRelativeResize="0"/>
          <p:nvPr/>
        </p:nvPicPr>
        <p:blipFill>
          <a:blip r:embed="rId3">
            <a:alphaModFix/>
          </a:blip>
          <a:stretch>
            <a:fillRect/>
          </a:stretch>
        </p:blipFill>
        <p:spPr>
          <a:xfrm>
            <a:off x="655550" y="140363"/>
            <a:ext cx="7985556" cy="4358417"/>
          </a:xfrm>
          <a:prstGeom prst="rect">
            <a:avLst/>
          </a:prstGeom>
          <a:noFill/>
          <a:ln>
            <a:noFill/>
          </a:ln>
        </p:spPr>
      </p:pic>
      <p:sp>
        <p:nvSpPr>
          <p:cNvPr id="284" name="Google Shape;284;p36"/>
          <p:cNvSpPr/>
          <p:nvPr/>
        </p:nvSpPr>
        <p:spPr>
          <a:xfrm>
            <a:off x="6504150" y="1885913"/>
            <a:ext cx="2292900" cy="867300"/>
          </a:xfrm>
          <a:prstGeom prst="wedgeRectCallout">
            <a:avLst>
              <a:gd fmla="val -85702" name="adj1"/>
              <a:gd fmla="val 50604" name="adj2"/>
            </a:avLst>
          </a:prstGeom>
          <a:solidFill>
            <a:srgbClr val="FFAE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Be sure to access your proficiency scales for these steps!</a:t>
            </a:r>
            <a:endParaRPr/>
          </a:p>
        </p:txBody>
      </p:sp>
      <p:sp>
        <p:nvSpPr>
          <p:cNvPr id="285" name="Google Shape;285;p36">
            <a:hlinkClick r:id="rId4"/>
          </p:cNvPr>
          <p:cNvSpPr/>
          <p:nvPr/>
        </p:nvSpPr>
        <p:spPr>
          <a:xfrm>
            <a:off x="250025" y="238125"/>
            <a:ext cx="940500" cy="46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a:hlinkClick r:id="rId5"/>
          </p:cNvPr>
          <p:cNvSpPr txBox="1"/>
          <p:nvPr/>
        </p:nvSpPr>
        <p:spPr>
          <a:xfrm>
            <a:off x="6750825" y="1152400"/>
            <a:ext cx="1424100" cy="6465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500">
                <a:solidFill>
                  <a:srgbClr val="0000FF"/>
                </a:solidFill>
                <a:latin typeface="Roboto"/>
                <a:ea typeface="Roboto"/>
                <a:cs typeface="Roboto"/>
                <a:sym typeface="Roboto"/>
              </a:rPr>
              <a:t>Link to this task template</a:t>
            </a:r>
            <a:endParaRPr b="1" sz="1500">
              <a:solidFill>
                <a:srgbClr val="0000FF"/>
              </a:solidFill>
              <a:latin typeface="Roboto"/>
              <a:ea typeface="Roboto"/>
              <a:cs typeface="Roboto"/>
              <a:sym typeface="Roboto"/>
            </a:endParaRPr>
          </a:p>
        </p:txBody>
      </p:sp>
      <p:sp>
        <p:nvSpPr>
          <p:cNvPr id="287" name="Google Shape;287;p36"/>
          <p:cNvSpPr txBox="1"/>
          <p:nvPr/>
        </p:nvSpPr>
        <p:spPr>
          <a:xfrm>
            <a:off x="5405325" y="3284588"/>
            <a:ext cx="1345500" cy="73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u="sng">
                <a:solidFill>
                  <a:schemeClr val="hlink"/>
                </a:solidFill>
                <a:latin typeface="Roboto"/>
                <a:ea typeface="Roboto"/>
                <a:cs typeface="Roboto"/>
                <a:sym typeface="Roboto"/>
                <a:hlinkClick r:id="rId6"/>
              </a:rPr>
              <a:t>Link to Elementary </a:t>
            </a:r>
            <a:endParaRPr b="1" sz="1200">
              <a:solidFill>
                <a:srgbClr val="0000FF"/>
              </a:solidFill>
              <a:latin typeface="Roboto"/>
              <a:ea typeface="Roboto"/>
              <a:cs typeface="Roboto"/>
              <a:sym typeface="Roboto"/>
            </a:endParaRPr>
          </a:p>
          <a:p>
            <a:pPr indent="0" lvl="0" marL="0" rtl="0" algn="ctr">
              <a:spcBef>
                <a:spcPts val="0"/>
              </a:spcBef>
              <a:spcAft>
                <a:spcPts val="0"/>
              </a:spcAft>
              <a:buNone/>
            </a:pPr>
            <a:r>
              <a:rPr b="1" lang="en-US" sz="1200" u="sng">
                <a:solidFill>
                  <a:schemeClr val="hlink"/>
                </a:solidFill>
                <a:latin typeface="Roboto"/>
                <a:ea typeface="Roboto"/>
                <a:cs typeface="Roboto"/>
                <a:sym typeface="Roboto"/>
                <a:hlinkClick r:id="rId7"/>
              </a:rPr>
              <a:t>Part 1 Example</a:t>
            </a:r>
            <a:endParaRPr b="1" sz="1200">
              <a:solidFill>
                <a:srgbClr val="0000FF"/>
              </a:solidFill>
              <a:latin typeface="Roboto"/>
              <a:ea typeface="Roboto"/>
              <a:cs typeface="Roboto"/>
              <a:sym typeface="Roboto"/>
            </a:endParaRPr>
          </a:p>
        </p:txBody>
      </p:sp>
      <p:sp>
        <p:nvSpPr>
          <p:cNvPr id="288" name="Google Shape;288;p36"/>
          <p:cNvSpPr txBox="1"/>
          <p:nvPr/>
        </p:nvSpPr>
        <p:spPr>
          <a:xfrm>
            <a:off x="6829425" y="3284588"/>
            <a:ext cx="1345500" cy="738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1200" u="sng">
                <a:solidFill>
                  <a:schemeClr val="hlink"/>
                </a:solidFill>
                <a:latin typeface="Roboto"/>
                <a:ea typeface="Roboto"/>
                <a:cs typeface="Roboto"/>
                <a:sym typeface="Roboto"/>
                <a:hlinkClick r:id="rId8"/>
              </a:rPr>
              <a:t>Link to Secondary</a:t>
            </a:r>
            <a:endParaRPr b="1" sz="1200">
              <a:solidFill>
                <a:srgbClr val="0000FF"/>
              </a:solidFill>
              <a:latin typeface="Roboto"/>
              <a:ea typeface="Roboto"/>
              <a:cs typeface="Roboto"/>
              <a:sym typeface="Roboto"/>
            </a:endParaRPr>
          </a:p>
          <a:p>
            <a:pPr indent="0" lvl="0" marL="0" rtl="0" algn="ctr">
              <a:spcBef>
                <a:spcPts val="0"/>
              </a:spcBef>
              <a:spcAft>
                <a:spcPts val="0"/>
              </a:spcAft>
              <a:buNone/>
            </a:pPr>
            <a:r>
              <a:rPr b="1" lang="en-US" sz="1200" u="sng">
                <a:solidFill>
                  <a:schemeClr val="hlink"/>
                </a:solidFill>
                <a:latin typeface="Roboto"/>
                <a:ea typeface="Roboto"/>
                <a:cs typeface="Roboto"/>
                <a:sym typeface="Roboto"/>
                <a:hlinkClick r:id="rId9"/>
              </a:rPr>
              <a:t>Part 1 Example</a:t>
            </a:r>
            <a:endParaRPr b="1" sz="1200">
              <a:solidFill>
                <a:srgbClr val="0000FF"/>
              </a:solidFill>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294" name="Google Shape;294;p37"/>
          <p:cNvSpPr txBox="1"/>
          <p:nvPr/>
        </p:nvSpPr>
        <p:spPr>
          <a:xfrm>
            <a:off x="4899025" y="254375"/>
            <a:ext cx="37044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800">
                <a:latin typeface="Roboto"/>
                <a:ea typeface="Roboto"/>
                <a:cs typeface="Roboto"/>
                <a:sym typeface="Roboto"/>
              </a:rPr>
              <a:t>Key 1: Clear Purpose</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	Who will use the information? How will they use it? What information do you need?</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Key 2: Clear Targets/Objectives</a:t>
            </a:r>
            <a:endParaRPr b="1" sz="1800">
              <a:latin typeface="Roboto"/>
              <a:ea typeface="Roboto"/>
              <a:cs typeface="Roboto"/>
              <a:sym typeface="Roboto"/>
            </a:endParaRPr>
          </a:p>
          <a:p>
            <a:pPr indent="0" lvl="0" marL="0" rtl="0" algn="l">
              <a:spcBef>
                <a:spcPts val="0"/>
              </a:spcBef>
              <a:spcAft>
                <a:spcPts val="0"/>
              </a:spcAft>
              <a:buNone/>
            </a:pPr>
            <a:r>
              <a:rPr lang="en-US" sz="1800">
                <a:latin typeface="Roboto"/>
                <a:ea typeface="Roboto"/>
                <a:cs typeface="Roboto"/>
                <a:sym typeface="Roboto"/>
              </a:rPr>
              <a:t>	Are learning targets clear to students? Is your instruction focused on these targets?</a:t>
            </a:r>
            <a:endParaRPr sz="1800">
              <a:latin typeface="Roboto"/>
              <a:ea typeface="Roboto"/>
              <a:cs typeface="Roboto"/>
              <a:sym typeface="Roboto"/>
            </a:endParaRPr>
          </a:p>
          <a:p>
            <a:pPr indent="0" lvl="0" marL="0" rtl="0" algn="l">
              <a:spcBef>
                <a:spcPts val="0"/>
              </a:spcBef>
              <a:spcAft>
                <a:spcPts val="0"/>
              </a:spcAft>
              <a:buNone/>
            </a:pPr>
            <a:r>
              <a:t/>
            </a:r>
            <a:endParaRPr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Key 3: Sound Design</a:t>
            </a:r>
            <a:endParaRPr b="1" sz="1800">
              <a:latin typeface="Roboto"/>
              <a:ea typeface="Roboto"/>
              <a:cs typeface="Roboto"/>
              <a:sym typeface="Roboto"/>
            </a:endParaRPr>
          </a:p>
          <a:p>
            <a:pPr indent="0" lvl="0" marL="0" rtl="0" algn="l">
              <a:spcBef>
                <a:spcPts val="0"/>
              </a:spcBef>
              <a:spcAft>
                <a:spcPts val="0"/>
              </a:spcAft>
              <a:buNone/>
            </a:pPr>
            <a:r>
              <a:rPr b="1" lang="en-US" sz="1800">
                <a:latin typeface="Roboto"/>
                <a:ea typeface="Roboto"/>
                <a:cs typeface="Roboto"/>
                <a:sym typeface="Roboto"/>
              </a:rPr>
              <a:t>	</a:t>
            </a:r>
            <a:r>
              <a:rPr lang="en-US" sz="1800">
                <a:latin typeface="Roboto"/>
                <a:ea typeface="Roboto"/>
                <a:cs typeface="Roboto"/>
                <a:sym typeface="Roboto"/>
              </a:rPr>
              <a:t>Do your assessment methods match learning targets and success criteria?</a:t>
            </a:r>
            <a:endParaRPr sz="1800">
              <a:latin typeface="Roboto"/>
              <a:ea typeface="Roboto"/>
              <a:cs typeface="Roboto"/>
              <a:sym typeface="Roboto"/>
            </a:endParaRPr>
          </a:p>
          <a:p>
            <a:pPr indent="0" lvl="0" marL="0" rtl="0" algn="l">
              <a:spcBef>
                <a:spcPts val="0"/>
              </a:spcBef>
              <a:spcAft>
                <a:spcPts val="0"/>
              </a:spcAft>
              <a:buNone/>
            </a:pPr>
            <a:r>
              <a:t/>
            </a:r>
            <a:endParaRPr/>
          </a:p>
        </p:txBody>
      </p:sp>
      <p:cxnSp>
        <p:nvCxnSpPr>
          <p:cNvPr id="295" name="Google Shape;295;p37"/>
          <p:cNvCxnSpPr/>
          <p:nvPr/>
        </p:nvCxnSpPr>
        <p:spPr>
          <a:xfrm>
            <a:off x="3767125" y="2835525"/>
            <a:ext cx="1131900" cy="351600"/>
          </a:xfrm>
          <a:prstGeom prst="straightConnector1">
            <a:avLst/>
          </a:prstGeom>
          <a:noFill/>
          <a:ln cap="flat" cmpd="sng" w="38100">
            <a:solidFill>
              <a:schemeClr val="dk2"/>
            </a:solidFill>
            <a:prstDash val="solid"/>
            <a:round/>
            <a:headEnd len="med" w="med" type="none"/>
            <a:tailEnd len="med" w="med" type="triangle"/>
          </a:ln>
        </p:spPr>
      </p:cxnSp>
      <p:sp>
        <p:nvSpPr>
          <p:cNvPr id="296" name="Google Shape;296;p37"/>
          <p:cNvSpPr/>
          <p:nvPr/>
        </p:nvSpPr>
        <p:spPr>
          <a:xfrm>
            <a:off x="4934675" y="3000375"/>
            <a:ext cx="3668700" cy="13629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7"/>
          <p:cNvSpPr txBox="1"/>
          <p:nvPr>
            <p:ph type="title"/>
          </p:nvPr>
        </p:nvSpPr>
        <p:spPr>
          <a:xfrm>
            <a:off x="355275" y="1045525"/>
            <a:ext cx="3704400" cy="263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The next step </a:t>
            </a:r>
            <a:endParaRPr/>
          </a:p>
          <a:p>
            <a:pPr indent="0" lvl="0" marL="0" rtl="0" algn="ctr">
              <a:spcBef>
                <a:spcPts val="0"/>
              </a:spcBef>
              <a:spcAft>
                <a:spcPts val="0"/>
              </a:spcAft>
              <a:buNone/>
            </a:pPr>
            <a:r>
              <a:rPr lang="en-US"/>
              <a:t>in a </a:t>
            </a:r>
            <a:r>
              <a:rPr lang="en-US"/>
              <a:t>good </a:t>
            </a:r>
            <a:endParaRPr/>
          </a:p>
          <a:p>
            <a:pPr indent="0" lvl="0" marL="0" rtl="0" algn="ctr">
              <a:spcBef>
                <a:spcPts val="0"/>
              </a:spcBef>
              <a:spcAft>
                <a:spcPts val="0"/>
              </a:spcAft>
              <a:buNone/>
            </a:pPr>
            <a:r>
              <a:rPr b="1" i="1" lang="en-US"/>
              <a:t>Assessment Plan</a:t>
            </a:r>
            <a:r>
              <a:rPr lang="en-US"/>
              <a:t> is the third key of </a:t>
            </a:r>
            <a:endParaRPr/>
          </a:p>
          <a:p>
            <a:pPr indent="0" lvl="0" marL="0" rtl="0" algn="ctr">
              <a:spcBef>
                <a:spcPts val="0"/>
              </a:spcBef>
              <a:spcAft>
                <a:spcPts val="0"/>
              </a:spcAft>
              <a:buNone/>
            </a:pPr>
            <a:r>
              <a:rPr lang="en-US"/>
              <a:t>Quality Assessment Use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03" name="Google Shape;303;p38"/>
          <p:cNvSpPr txBox="1"/>
          <p:nvPr>
            <p:ph idx="4294967295" type="title"/>
          </p:nvPr>
        </p:nvSpPr>
        <p:spPr>
          <a:xfrm>
            <a:off x="117600" y="118475"/>
            <a:ext cx="8714700" cy="66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500"/>
              <a:t>Assessment Plan Example (Elementary)</a:t>
            </a:r>
            <a:endParaRPr sz="2500"/>
          </a:p>
        </p:txBody>
      </p:sp>
      <p:pic>
        <p:nvPicPr>
          <p:cNvPr id="304" name="Google Shape;304;p38"/>
          <p:cNvPicPr preferRelativeResize="0"/>
          <p:nvPr/>
        </p:nvPicPr>
        <p:blipFill>
          <a:blip r:embed="rId3">
            <a:alphaModFix/>
          </a:blip>
          <a:stretch>
            <a:fillRect/>
          </a:stretch>
        </p:blipFill>
        <p:spPr>
          <a:xfrm>
            <a:off x="618063" y="643100"/>
            <a:ext cx="8028324" cy="4020119"/>
          </a:xfrm>
          <a:prstGeom prst="rect">
            <a:avLst/>
          </a:prstGeom>
          <a:noFill/>
          <a:ln cap="flat" cmpd="sng" w="38100">
            <a:solidFill>
              <a:schemeClr val="dk2"/>
            </a:solidFill>
            <a:prstDash val="solid"/>
            <a:round/>
            <a:headEnd len="sm" w="sm" type="none"/>
            <a:tailEnd len="sm" w="sm" type="none"/>
          </a:ln>
        </p:spPr>
      </p:pic>
      <p:sp>
        <p:nvSpPr>
          <p:cNvPr id="305" name="Google Shape;305;p38"/>
          <p:cNvSpPr txBox="1"/>
          <p:nvPr>
            <p:ph idx="1" type="body"/>
          </p:nvPr>
        </p:nvSpPr>
        <p:spPr>
          <a:xfrm>
            <a:off x="3732650" y="4663225"/>
            <a:ext cx="13869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Sound Design</a:t>
            </a:r>
            <a:endParaRPr/>
          </a:p>
        </p:txBody>
      </p:sp>
      <p:sp>
        <p:nvSpPr>
          <p:cNvPr id="306" name="Google Shape;306;p38"/>
          <p:cNvSpPr/>
          <p:nvPr/>
        </p:nvSpPr>
        <p:spPr>
          <a:xfrm>
            <a:off x="3412850" y="4738225"/>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13" name="Google Shape;313;p39"/>
          <p:cNvSpPr txBox="1"/>
          <p:nvPr>
            <p:ph idx="4294967295" type="title"/>
          </p:nvPr>
        </p:nvSpPr>
        <p:spPr>
          <a:xfrm>
            <a:off x="117600" y="118475"/>
            <a:ext cx="8714700" cy="66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500"/>
              <a:t>Assessment Plan Example (Secondary)</a:t>
            </a:r>
            <a:endParaRPr sz="2500"/>
          </a:p>
        </p:txBody>
      </p:sp>
      <p:sp>
        <p:nvSpPr>
          <p:cNvPr id="314" name="Google Shape;314;p39"/>
          <p:cNvSpPr txBox="1"/>
          <p:nvPr>
            <p:ph idx="1" type="body"/>
          </p:nvPr>
        </p:nvSpPr>
        <p:spPr>
          <a:xfrm>
            <a:off x="3732650" y="4663225"/>
            <a:ext cx="13869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Sound Design</a:t>
            </a:r>
            <a:endParaRPr/>
          </a:p>
        </p:txBody>
      </p:sp>
      <p:sp>
        <p:nvSpPr>
          <p:cNvPr id="315" name="Google Shape;315;p39"/>
          <p:cNvSpPr/>
          <p:nvPr/>
        </p:nvSpPr>
        <p:spPr>
          <a:xfrm>
            <a:off x="3412850" y="4738225"/>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9">
            <a:hlinkClick r:id="rId3"/>
          </p:cNvPr>
          <p:cNvSpPr txBox="1"/>
          <p:nvPr/>
        </p:nvSpPr>
        <p:spPr>
          <a:xfrm>
            <a:off x="3516925" y="1197950"/>
            <a:ext cx="16926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317" name="Google Shape;317;p39"/>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a:t>
            </a:r>
            <a:endParaRPr/>
          </a:p>
        </p:txBody>
      </p:sp>
      <p:sp>
        <p:nvSpPr>
          <p:cNvPr id="318" name="Google Shape;318;p39"/>
          <p:cNvSpPr txBox="1"/>
          <p:nvPr/>
        </p:nvSpPr>
        <p:spPr>
          <a:xfrm>
            <a:off x="5673625" y="4071950"/>
            <a:ext cx="631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900">
              <a:latin typeface="Roboto"/>
              <a:ea typeface="Roboto"/>
              <a:cs typeface="Roboto"/>
              <a:sym typeface="Roboto"/>
            </a:endParaRPr>
          </a:p>
        </p:txBody>
      </p:sp>
      <p:pic>
        <p:nvPicPr>
          <p:cNvPr id="319" name="Google Shape;319;p39"/>
          <p:cNvPicPr preferRelativeResize="0"/>
          <p:nvPr/>
        </p:nvPicPr>
        <p:blipFill>
          <a:blip r:embed="rId4">
            <a:alphaModFix/>
          </a:blip>
          <a:stretch>
            <a:fillRect/>
          </a:stretch>
        </p:blipFill>
        <p:spPr>
          <a:xfrm>
            <a:off x="581025" y="667675"/>
            <a:ext cx="8251276" cy="3887175"/>
          </a:xfrm>
          <a:prstGeom prst="rect">
            <a:avLst/>
          </a:prstGeom>
          <a:noFill/>
          <a:ln cap="flat" cmpd="sng" w="38100">
            <a:solidFill>
              <a:schemeClr val="dk2"/>
            </a:solidFill>
            <a:prstDash val="solid"/>
            <a:round/>
            <a:headEnd len="sm" w="sm" type="none"/>
            <a:tailEnd len="sm" w="sm" type="none"/>
          </a:ln>
        </p:spPr>
      </p:pic>
      <p:sp>
        <p:nvSpPr>
          <p:cNvPr id="320" name="Google Shape;320;p39">
            <a:hlinkClick r:id="rId5"/>
          </p:cNvPr>
          <p:cNvSpPr txBox="1"/>
          <p:nvPr/>
        </p:nvSpPr>
        <p:spPr>
          <a:xfrm>
            <a:off x="3628650" y="1342250"/>
            <a:ext cx="16926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
        <p:nvSpPr>
          <p:cNvPr id="321" name="Google Shape;321;p39">
            <a:hlinkClick r:id="rId6"/>
          </p:cNvPr>
          <p:cNvSpPr txBox="1"/>
          <p:nvPr/>
        </p:nvSpPr>
        <p:spPr>
          <a:xfrm>
            <a:off x="5842850" y="4148150"/>
            <a:ext cx="6318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
        <p:nvSpPr>
          <p:cNvPr id="322" name="Google Shape;322;p39">
            <a:hlinkClick r:id="rId7"/>
          </p:cNvPr>
          <p:cNvSpPr txBox="1"/>
          <p:nvPr/>
        </p:nvSpPr>
        <p:spPr>
          <a:xfrm>
            <a:off x="5075825" y="4274975"/>
            <a:ext cx="699300" cy="21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28" name="Google Shape;328;p40"/>
          <p:cNvSpPr txBox="1"/>
          <p:nvPr>
            <p:ph idx="4294967295" type="title"/>
          </p:nvPr>
        </p:nvSpPr>
        <p:spPr>
          <a:xfrm>
            <a:off x="117600" y="118475"/>
            <a:ext cx="8714700" cy="66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sz="2500"/>
              <a:t>Learning Task: Complete your Assessment Plan</a:t>
            </a:r>
            <a:endParaRPr sz="2500"/>
          </a:p>
        </p:txBody>
      </p:sp>
      <p:sp>
        <p:nvSpPr>
          <p:cNvPr id="329" name="Google Shape;329;p40"/>
          <p:cNvSpPr txBox="1"/>
          <p:nvPr>
            <p:ph idx="1" type="body"/>
          </p:nvPr>
        </p:nvSpPr>
        <p:spPr>
          <a:xfrm>
            <a:off x="3732650" y="4663225"/>
            <a:ext cx="13869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Sound Design</a:t>
            </a:r>
            <a:endParaRPr/>
          </a:p>
        </p:txBody>
      </p:sp>
      <p:sp>
        <p:nvSpPr>
          <p:cNvPr id="330" name="Google Shape;330;p40"/>
          <p:cNvSpPr/>
          <p:nvPr/>
        </p:nvSpPr>
        <p:spPr>
          <a:xfrm>
            <a:off x="3412850" y="4738225"/>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
            <a:hlinkClick r:id="rId3"/>
          </p:cNvPr>
          <p:cNvSpPr txBox="1"/>
          <p:nvPr/>
        </p:nvSpPr>
        <p:spPr>
          <a:xfrm>
            <a:off x="3516925" y="1197950"/>
            <a:ext cx="16926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pic>
        <p:nvPicPr>
          <p:cNvPr id="332" name="Google Shape;332;p40"/>
          <p:cNvPicPr preferRelativeResize="0"/>
          <p:nvPr/>
        </p:nvPicPr>
        <p:blipFill>
          <a:blip r:embed="rId4">
            <a:alphaModFix/>
          </a:blip>
          <a:stretch>
            <a:fillRect/>
          </a:stretch>
        </p:blipFill>
        <p:spPr>
          <a:xfrm>
            <a:off x="1561776" y="689475"/>
            <a:ext cx="6197426" cy="3973750"/>
          </a:xfrm>
          <a:prstGeom prst="rect">
            <a:avLst/>
          </a:prstGeom>
          <a:noFill/>
          <a:ln cap="flat" cmpd="sng" w="38100">
            <a:solidFill>
              <a:schemeClr val="dk1"/>
            </a:solidFill>
            <a:prstDash val="solid"/>
            <a:round/>
            <a:headEnd len="sm" w="sm" type="none"/>
            <a:tailEnd len="sm" w="sm" type="none"/>
          </a:ln>
        </p:spPr>
      </p:pic>
      <p:sp>
        <p:nvSpPr>
          <p:cNvPr id="333" name="Google Shape;333;p40"/>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a:t>
            </a:r>
            <a:endParaRPr/>
          </a:p>
        </p:txBody>
      </p:sp>
      <p:sp>
        <p:nvSpPr>
          <p:cNvPr id="334" name="Google Shape;334;p40"/>
          <p:cNvSpPr txBox="1"/>
          <p:nvPr/>
        </p:nvSpPr>
        <p:spPr>
          <a:xfrm>
            <a:off x="7893850" y="1444250"/>
            <a:ext cx="1047900" cy="92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200" u="sng">
                <a:solidFill>
                  <a:schemeClr val="hlink"/>
                </a:solidFill>
                <a:latin typeface="Roboto"/>
                <a:ea typeface="Roboto"/>
                <a:cs typeface="Roboto"/>
                <a:sym typeface="Roboto"/>
                <a:hlinkClick r:id="rId5"/>
              </a:rPr>
              <a:t>Link</a:t>
            </a:r>
            <a:r>
              <a:rPr lang="en-US" sz="1200" u="sng">
                <a:solidFill>
                  <a:schemeClr val="hlink"/>
                </a:solidFill>
                <a:latin typeface="Roboto"/>
                <a:ea typeface="Roboto"/>
                <a:cs typeface="Roboto"/>
                <a:sym typeface="Roboto"/>
                <a:hlinkClick r:id="rId6"/>
              </a:rPr>
              <a:t> to Example Elementary Plan</a:t>
            </a:r>
            <a:endParaRPr sz="1200">
              <a:latin typeface="Roboto"/>
              <a:ea typeface="Roboto"/>
              <a:cs typeface="Roboto"/>
              <a:sym typeface="Roboto"/>
            </a:endParaRPr>
          </a:p>
        </p:txBody>
      </p:sp>
      <p:sp>
        <p:nvSpPr>
          <p:cNvPr id="335" name="Google Shape;335;p40"/>
          <p:cNvSpPr txBox="1"/>
          <p:nvPr/>
        </p:nvSpPr>
        <p:spPr>
          <a:xfrm>
            <a:off x="7893850" y="2750350"/>
            <a:ext cx="1047900" cy="9234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sz="1200" u="sng">
                <a:solidFill>
                  <a:schemeClr val="hlink"/>
                </a:solidFill>
                <a:latin typeface="Roboto"/>
                <a:ea typeface="Roboto"/>
                <a:cs typeface="Roboto"/>
                <a:sym typeface="Roboto"/>
                <a:hlinkClick r:id="rId7"/>
              </a:rPr>
              <a:t>Link to Example Secondary Plan</a:t>
            </a:r>
            <a:endParaRPr sz="12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341" name="Google Shape;341;p41"/>
          <p:cNvSpPr txBox="1"/>
          <p:nvPr/>
        </p:nvSpPr>
        <p:spPr>
          <a:xfrm>
            <a:off x="4780800" y="159950"/>
            <a:ext cx="4077300" cy="238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300">
                <a:latin typeface="Roboto"/>
                <a:ea typeface="Roboto"/>
                <a:cs typeface="Roboto"/>
                <a:sym typeface="Roboto"/>
              </a:rPr>
              <a:t>Key 1: Clear Purpose</a:t>
            </a:r>
            <a:endParaRPr b="1"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	Who will use the information? How will they use it? What information do you need?</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b="1" lang="en-US" sz="1300">
                <a:latin typeface="Roboto"/>
                <a:ea typeface="Roboto"/>
                <a:cs typeface="Roboto"/>
                <a:sym typeface="Roboto"/>
              </a:rPr>
              <a:t>Key 2: Clear Targets/Objectives</a:t>
            </a:r>
            <a:endParaRPr b="1" sz="1300">
              <a:latin typeface="Roboto"/>
              <a:ea typeface="Roboto"/>
              <a:cs typeface="Roboto"/>
              <a:sym typeface="Roboto"/>
            </a:endParaRPr>
          </a:p>
          <a:p>
            <a:pPr indent="0" lvl="0" marL="0" rtl="0" algn="l">
              <a:spcBef>
                <a:spcPts val="0"/>
              </a:spcBef>
              <a:spcAft>
                <a:spcPts val="0"/>
              </a:spcAft>
              <a:buNone/>
            </a:pPr>
            <a:r>
              <a:rPr lang="en-US" sz="1300">
                <a:latin typeface="Roboto"/>
                <a:ea typeface="Roboto"/>
                <a:cs typeface="Roboto"/>
                <a:sym typeface="Roboto"/>
              </a:rPr>
              <a:t>	Are learning targets clear to students? Is your instruction focused on these targets?</a:t>
            </a:r>
            <a:endParaRPr sz="1300">
              <a:latin typeface="Roboto"/>
              <a:ea typeface="Roboto"/>
              <a:cs typeface="Roboto"/>
              <a:sym typeface="Roboto"/>
            </a:endParaRPr>
          </a:p>
          <a:p>
            <a:pPr indent="0" lvl="0" marL="0" rtl="0" algn="l">
              <a:spcBef>
                <a:spcPts val="0"/>
              </a:spcBef>
              <a:spcAft>
                <a:spcPts val="0"/>
              </a:spcAft>
              <a:buNone/>
            </a:pPr>
            <a:r>
              <a:t/>
            </a:r>
            <a:endParaRPr sz="1300">
              <a:latin typeface="Roboto"/>
              <a:ea typeface="Roboto"/>
              <a:cs typeface="Roboto"/>
              <a:sym typeface="Roboto"/>
            </a:endParaRPr>
          </a:p>
          <a:p>
            <a:pPr indent="0" lvl="0" marL="0" rtl="0" algn="l">
              <a:spcBef>
                <a:spcPts val="0"/>
              </a:spcBef>
              <a:spcAft>
                <a:spcPts val="0"/>
              </a:spcAft>
              <a:buNone/>
            </a:pPr>
            <a:r>
              <a:rPr b="1" lang="en-US" sz="1300">
                <a:latin typeface="Roboto"/>
                <a:ea typeface="Roboto"/>
                <a:cs typeface="Roboto"/>
                <a:sym typeface="Roboto"/>
              </a:rPr>
              <a:t>Key 3: Sound Design</a:t>
            </a:r>
            <a:endParaRPr b="1" sz="1300">
              <a:latin typeface="Roboto"/>
              <a:ea typeface="Roboto"/>
              <a:cs typeface="Roboto"/>
              <a:sym typeface="Roboto"/>
            </a:endParaRPr>
          </a:p>
          <a:p>
            <a:pPr indent="0" lvl="0" marL="0" rtl="0" algn="l">
              <a:spcBef>
                <a:spcPts val="0"/>
              </a:spcBef>
              <a:spcAft>
                <a:spcPts val="0"/>
              </a:spcAft>
              <a:buNone/>
            </a:pPr>
            <a:r>
              <a:rPr b="1" lang="en-US" sz="1300">
                <a:latin typeface="Roboto"/>
                <a:ea typeface="Roboto"/>
                <a:cs typeface="Roboto"/>
                <a:sym typeface="Roboto"/>
              </a:rPr>
              <a:t>	</a:t>
            </a:r>
            <a:r>
              <a:rPr lang="en-US" sz="1300">
                <a:latin typeface="Roboto"/>
                <a:ea typeface="Roboto"/>
                <a:cs typeface="Roboto"/>
                <a:sym typeface="Roboto"/>
              </a:rPr>
              <a:t>Do your assessment methods match learning targets and success criteria?</a:t>
            </a:r>
            <a:endParaRPr b="1" sz="1700">
              <a:latin typeface="Roboto"/>
              <a:ea typeface="Roboto"/>
              <a:cs typeface="Roboto"/>
              <a:sym typeface="Roboto"/>
            </a:endParaRPr>
          </a:p>
        </p:txBody>
      </p:sp>
      <p:sp>
        <p:nvSpPr>
          <p:cNvPr id="342" name="Google Shape;342;p41"/>
          <p:cNvSpPr txBox="1"/>
          <p:nvPr>
            <p:ph type="title"/>
          </p:nvPr>
        </p:nvSpPr>
        <p:spPr>
          <a:xfrm>
            <a:off x="432175" y="1248275"/>
            <a:ext cx="3704400" cy="20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Final Keys for Quality Assessment Use</a:t>
            </a:r>
            <a:endParaRPr/>
          </a:p>
        </p:txBody>
      </p:sp>
      <p:sp>
        <p:nvSpPr>
          <p:cNvPr id="343" name="Google Shape;343;p41"/>
          <p:cNvSpPr txBox="1"/>
          <p:nvPr/>
        </p:nvSpPr>
        <p:spPr>
          <a:xfrm>
            <a:off x="4846750" y="2692650"/>
            <a:ext cx="3956700" cy="2154900"/>
          </a:xfrm>
          <a:prstGeom prst="rect">
            <a:avLst/>
          </a:prstGeom>
          <a:noFill/>
          <a:ln cap="flat" cmpd="sng" w="38100">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Roboto"/>
                <a:ea typeface="Roboto"/>
                <a:cs typeface="Roboto"/>
                <a:sym typeface="Roboto"/>
              </a:rPr>
              <a:t>Key 4: Formative Usefulness</a:t>
            </a:r>
            <a:endParaRPr b="1" sz="1600">
              <a:latin typeface="Roboto"/>
              <a:ea typeface="Roboto"/>
              <a:cs typeface="Roboto"/>
              <a:sym typeface="Roboto"/>
            </a:endParaRPr>
          </a:p>
          <a:p>
            <a:pPr indent="0" lvl="0" marL="0" rtl="0" algn="l">
              <a:spcBef>
                <a:spcPts val="0"/>
              </a:spcBef>
              <a:spcAft>
                <a:spcPts val="0"/>
              </a:spcAft>
              <a:buNone/>
            </a:pPr>
            <a:r>
              <a:rPr b="1" lang="en-US" sz="1600">
                <a:latin typeface="Roboto"/>
                <a:ea typeface="Roboto"/>
                <a:cs typeface="Roboto"/>
                <a:sym typeface="Roboto"/>
              </a:rPr>
              <a:t>	</a:t>
            </a:r>
            <a:r>
              <a:rPr lang="en-US" sz="1600">
                <a:latin typeface="Roboto"/>
                <a:ea typeface="Roboto"/>
                <a:cs typeface="Roboto"/>
                <a:sym typeface="Roboto"/>
              </a:rPr>
              <a:t>Do your results guide your next steps? Do students receive and act on feedback?</a:t>
            </a:r>
            <a:endParaRPr sz="1600">
              <a:latin typeface="Roboto"/>
              <a:ea typeface="Roboto"/>
              <a:cs typeface="Roboto"/>
              <a:sym typeface="Roboto"/>
            </a:endParaRPr>
          </a:p>
          <a:p>
            <a:pPr indent="0" lvl="0" marL="0" rtl="0" algn="l">
              <a:spcBef>
                <a:spcPts val="0"/>
              </a:spcBef>
              <a:spcAft>
                <a:spcPts val="0"/>
              </a:spcAft>
              <a:buNone/>
            </a:pPr>
            <a:r>
              <a:t/>
            </a:r>
            <a:endParaRPr sz="1600">
              <a:latin typeface="Roboto"/>
              <a:ea typeface="Roboto"/>
              <a:cs typeface="Roboto"/>
              <a:sym typeface="Roboto"/>
            </a:endParaRPr>
          </a:p>
          <a:p>
            <a:pPr indent="0" lvl="0" marL="0" rtl="0" algn="l">
              <a:spcBef>
                <a:spcPts val="0"/>
              </a:spcBef>
              <a:spcAft>
                <a:spcPts val="0"/>
              </a:spcAft>
              <a:buNone/>
            </a:pPr>
            <a:r>
              <a:rPr b="1" lang="en-US" sz="1600">
                <a:latin typeface="Roboto"/>
                <a:ea typeface="Roboto"/>
                <a:cs typeface="Roboto"/>
                <a:sym typeface="Roboto"/>
              </a:rPr>
              <a:t>Key 5: Effective Communication</a:t>
            </a:r>
            <a:endParaRPr b="1" sz="1600">
              <a:latin typeface="Roboto"/>
              <a:ea typeface="Roboto"/>
              <a:cs typeface="Roboto"/>
              <a:sym typeface="Roboto"/>
            </a:endParaRPr>
          </a:p>
          <a:p>
            <a:pPr indent="0" lvl="0" marL="0" rtl="0" algn="l">
              <a:spcBef>
                <a:spcPts val="0"/>
              </a:spcBef>
              <a:spcAft>
                <a:spcPts val="0"/>
              </a:spcAft>
              <a:buNone/>
            </a:pPr>
            <a:r>
              <a:rPr b="1" lang="en-US" sz="1600">
                <a:latin typeface="Roboto"/>
                <a:ea typeface="Roboto"/>
                <a:cs typeface="Roboto"/>
                <a:sym typeface="Roboto"/>
              </a:rPr>
              <a:t>	</a:t>
            </a:r>
            <a:r>
              <a:rPr lang="en-US" sz="1600">
                <a:latin typeface="Roboto"/>
                <a:ea typeface="Roboto"/>
                <a:cs typeface="Roboto"/>
                <a:sym typeface="Roboto"/>
              </a:rPr>
              <a:t>Is formative information tracked? Are student engaged in this tracking?</a:t>
            </a:r>
            <a:endParaRPr sz="1500">
              <a:latin typeface="Roboto"/>
              <a:ea typeface="Roboto"/>
              <a:cs typeface="Roboto"/>
              <a:sym typeface="Roboto"/>
            </a:endParaRPr>
          </a:p>
        </p:txBody>
      </p:sp>
      <p:cxnSp>
        <p:nvCxnSpPr>
          <p:cNvPr id="344" name="Google Shape;344;p41"/>
          <p:cNvCxnSpPr/>
          <p:nvPr/>
        </p:nvCxnSpPr>
        <p:spPr>
          <a:xfrm>
            <a:off x="3714850" y="2692650"/>
            <a:ext cx="1131900" cy="351600"/>
          </a:xfrm>
          <a:prstGeom prst="straightConnector1">
            <a:avLst/>
          </a:prstGeom>
          <a:noFill/>
          <a:ln cap="flat" cmpd="sng" w="38100">
            <a:solidFill>
              <a:schemeClr val="dk2"/>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50" name="Google Shape;350;p42"/>
          <p:cNvSpPr txBox="1"/>
          <p:nvPr>
            <p:ph idx="1" type="body"/>
          </p:nvPr>
        </p:nvSpPr>
        <p:spPr>
          <a:xfrm>
            <a:off x="2721550" y="4588300"/>
            <a:ext cx="2103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Formative Usefulness</a:t>
            </a:r>
            <a:endParaRPr/>
          </a:p>
        </p:txBody>
      </p:sp>
      <p:sp>
        <p:nvSpPr>
          <p:cNvPr id="351" name="Google Shape;351;p42"/>
          <p:cNvSpPr/>
          <p:nvPr/>
        </p:nvSpPr>
        <p:spPr>
          <a:xfrm>
            <a:off x="23577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2">
            <a:hlinkClick r:id="rId3"/>
          </p:cNvPr>
          <p:cNvSpPr txBox="1"/>
          <p:nvPr/>
        </p:nvSpPr>
        <p:spPr>
          <a:xfrm>
            <a:off x="3516925" y="1197950"/>
            <a:ext cx="16926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353" name="Google Shape;353;p42"/>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sp>
        <p:nvSpPr>
          <p:cNvPr id="354" name="Google Shape;354;p42"/>
          <p:cNvSpPr/>
          <p:nvPr/>
        </p:nvSpPr>
        <p:spPr>
          <a:xfrm>
            <a:off x="50379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2"/>
          <p:cNvSpPr txBox="1"/>
          <p:nvPr>
            <p:ph idx="1" type="body"/>
          </p:nvPr>
        </p:nvSpPr>
        <p:spPr>
          <a:xfrm>
            <a:off x="5401750" y="4588300"/>
            <a:ext cx="2203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Communicating Results</a:t>
            </a:r>
            <a:endParaRPr/>
          </a:p>
        </p:txBody>
      </p:sp>
      <p:pic>
        <p:nvPicPr>
          <p:cNvPr descr="Elizabeth A. City, Ed.D.&#10;Harvard Graduate School of Education&#10;&#10;Dr. City suggests that teachers work collaboratively as they learn to use data efficiently in a cycle of instructional improvement. Dr. City offers examples of examining the data, developing questions, noting answers, and asking new questions until teachers reach an actionable step. (6:31 min)" id="356" name="Google Shape;356;p42" title="What Do You See in These Data?">
            <a:hlinkClick r:id="rId4"/>
          </p:cNvPr>
          <p:cNvPicPr preferRelativeResize="0"/>
          <p:nvPr/>
        </p:nvPicPr>
        <p:blipFill>
          <a:blip r:embed="rId5">
            <a:alphaModFix/>
          </a:blip>
          <a:stretch>
            <a:fillRect/>
          </a:stretch>
        </p:blipFill>
        <p:spPr>
          <a:xfrm>
            <a:off x="1712650" y="166925"/>
            <a:ext cx="5718700" cy="42890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62" name="Google Shape;362;p43"/>
          <p:cNvSpPr txBox="1"/>
          <p:nvPr>
            <p:ph idx="1" type="body"/>
          </p:nvPr>
        </p:nvSpPr>
        <p:spPr>
          <a:xfrm>
            <a:off x="2721550" y="4588300"/>
            <a:ext cx="2103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Formative Usefulness</a:t>
            </a:r>
            <a:endParaRPr/>
          </a:p>
        </p:txBody>
      </p:sp>
      <p:sp>
        <p:nvSpPr>
          <p:cNvPr id="363" name="Google Shape;363;p43"/>
          <p:cNvSpPr/>
          <p:nvPr/>
        </p:nvSpPr>
        <p:spPr>
          <a:xfrm>
            <a:off x="23577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3">
            <a:hlinkClick r:id="rId3"/>
          </p:cNvPr>
          <p:cNvSpPr txBox="1"/>
          <p:nvPr/>
        </p:nvSpPr>
        <p:spPr>
          <a:xfrm>
            <a:off x="3516925" y="1197950"/>
            <a:ext cx="16926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365" name="Google Shape;365;p43"/>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sp>
        <p:nvSpPr>
          <p:cNvPr id="366" name="Google Shape;366;p43"/>
          <p:cNvSpPr/>
          <p:nvPr/>
        </p:nvSpPr>
        <p:spPr>
          <a:xfrm>
            <a:off x="50379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3"/>
          <p:cNvSpPr txBox="1"/>
          <p:nvPr>
            <p:ph idx="1" type="body"/>
          </p:nvPr>
        </p:nvSpPr>
        <p:spPr>
          <a:xfrm>
            <a:off x="5401750" y="4588300"/>
            <a:ext cx="2203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Communicating Results</a:t>
            </a:r>
            <a:endParaRPr/>
          </a:p>
        </p:txBody>
      </p:sp>
      <p:pic>
        <p:nvPicPr>
          <p:cNvPr id="368" name="Google Shape;368;p43">
            <a:hlinkClick r:id="rId4"/>
          </p:cNvPr>
          <p:cNvPicPr preferRelativeResize="0"/>
          <p:nvPr/>
        </p:nvPicPr>
        <p:blipFill>
          <a:blip r:embed="rId5">
            <a:alphaModFix/>
          </a:blip>
          <a:stretch>
            <a:fillRect/>
          </a:stretch>
        </p:blipFill>
        <p:spPr>
          <a:xfrm rot="-10">
            <a:off x="2721554" y="793123"/>
            <a:ext cx="2351493" cy="3117500"/>
          </a:xfrm>
          <a:prstGeom prst="rect">
            <a:avLst/>
          </a:prstGeom>
          <a:noFill/>
          <a:ln cap="flat" cmpd="sng" w="19050">
            <a:solidFill>
              <a:schemeClr val="accent5"/>
            </a:solidFill>
            <a:prstDash val="solid"/>
            <a:round/>
            <a:headEnd len="sm" w="sm" type="none"/>
            <a:tailEnd len="sm" w="sm" type="none"/>
          </a:ln>
        </p:spPr>
      </p:pic>
      <p:sp>
        <p:nvSpPr>
          <p:cNvPr id="369" name="Google Shape;369;p43"/>
          <p:cNvSpPr txBox="1"/>
          <p:nvPr/>
        </p:nvSpPr>
        <p:spPr>
          <a:xfrm>
            <a:off x="158875" y="166025"/>
            <a:ext cx="2351400" cy="3740400"/>
          </a:xfrm>
          <a:prstGeom prst="rect">
            <a:avLst/>
          </a:prstGeom>
          <a:solidFill>
            <a:srgbClr val="CCCC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Roboto"/>
                <a:ea typeface="Roboto"/>
                <a:cs typeface="Roboto"/>
                <a:sym typeface="Roboto"/>
              </a:rPr>
              <a:t>Learning Task:</a:t>
            </a:r>
            <a:endParaRPr b="1" sz="2100">
              <a:latin typeface="Roboto"/>
              <a:ea typeface="Roboto"/>
              <a:cs typeface="Roboto"/>
              <a:sym typeface="Roboto"/>
            </a:endParaRPr>
          </a:p>
          <a:p>
            <a:pPr indent="0" lvl="0" marL="0" rtl="0" algn="l">
              <a:spcBef>
                <a:spcPts val="0"/>
              </a:spcBef>
              <a:spcAft>
                <a:spcPts val="0"/>
              </a:spcAft>
              <a:buNone/>
            </a:pPr>
            <a:r>
              <a:t/>
            </a:r>
            <a:endParaRPr b="1" sz="2100">
              <a:latin typeface="Roboto"/>
              <a:ea typeface="Roboto"/>
              <a:cs typeface="Roboto"/>
              <a:sym typeface="Roboto"/>
            </a:endParaRPr>
          </a:p>
          <a:p>
            <a:pPr indent="0" lvl="0" marL="0" rtl="0" algn="l">
              <a:spcBef>
                <a:spcPts val="0"/>
              </a:spcBef>
              <a:spcAft>
                <a:spcPts val="0"/>
              </a:spcAft>
              <a:buNone/>
            </a:pPr>
            <a:r>
              <a:rPr lang="en-US" sz="2100">
                <a:latin typeface="Roboto"/>
                <a:ea typeface="Roboto"/>
                <a:cs typeface="Roboto"/>
                <a:sym typeface="Roboto"/>
              </a:rPr>
              <a:t>Review the samples of PLC data analysis protocols and determine which protocol questions your team will use this year.</a:t>
            </a:r>
            <a:endParaRPr sz="2100">
              <a:latin typeface="Roboto"/>
              <a:ea typeface="Roboto"/>
              <a:cs typeface="Roboto"/>
              <a:sym typeface="Roboto"/>
            </a:endParaRPr>
          </a:p>
        </p:txBody>
      </p:sp>
      <p:pic>
        <p:nvPicPr>
          <p:cNvPr id="370" name="Google Shape;370;p43">
            <a:hlinkClick r:id="rId6"/>
          </p:cNvPr>
          <p:cNvPicPr preferRelativeResize="0"/>
          <p:nvPr/>
        </p:nvPicPr>
        <p:blipFill>
          <a:blip r:embed="rId7">
            <a:alphaModFix/>
          </a:blip>
          <a:stretch>
            <a:fillRect/>
          </a:stretch>
        </p:blipFill>
        <p:spPr>
          <a:xfrm>
            <a:off x="5209525" y="166025"/>
            <a:ext cx="2894551" cy="2233390"/>
          </a:xfrm>
          <a:prstGeom prst="rect">
            <a:avLst/>
          </a:prstGeom>
          <a:noFill/>
          <a:ln cap="flat" cmpd="sng" w="19050">
            <a:solidFill>
              <a:schemeClr val="accent4"/>
            </a:solidFill>
            <a:prstDash val="solid"/>
            <a:round/>
            <a:headEnd len="sm" w="sm" type="none"/>
            <a:tailEnd len="sm" w="sm" type="none"/>
          </a:ln>
        </p:spPr>
      </p:pic>
      <p:pic>
        <p:nvPicPr>
          <p:cNvPr id="371" name="Google Shape;371;p43">
            <a:hlinkClick r:id="rId8"/>
          </p:cNvPr>
          <p:cNvPicPr preferRelativeResize="0"/>
          <p:nvPr/>
        </p:nvPicPr>
        <p:blipFill>
          <a:blip r:embed="rId9">
            <a:alphaModFix/>
          </a:blip>
          <a:stretch>
            <a:fillRect/>
          </a:stretch>
        </p:blipFill>
        <p:spPr>
          <a:xfrm>
            <a:off x="6238699" y="2043075"/>
            <a:ext cx="2682774" cy="2395751"/>
          </a:xfrm>
          <a:prstGeom prst="rect">
            <a:avLst/>
          </a:prstGeom>
          <a:noFill/>
          <a:ln cap="flat" cmpd="sng" w="19050">
            <a:solidFill>
              <a:schemeClr val="accent1"/>
            </a:solidFill>
            <a:prstDash val="solid"/>
            <a:round/>
            <a:headEnd len="sm" w="sm" type="none"/>
            <a:tailEnd len="sm" w="sm" type="none"/>
          </a:ln>
        </p:spPr>
      </p:pic>
      <p:sp>
        <p:nvSpPr>
          <p:cNvPr id="372" name="Google Shape;372;p43"/>
          <p:cNvSpPr txBox="1"/>
          <p:nvPr/>
        </p:nvSpPr>
        <p:spPr>
          <a:xfrm>
            <a:off x="2583750" y="430400"/>
            <a:ext cx="319800" cy="431100"/>
          </a:xfrm>
          <a:prstGeom prst="rect">
            <a:avLst/>
          </a:prstGeom>
          <a:solidFill>
            <a:schemeClr val="accent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4"/>
                </a:solidFill>
                <a:latin typeface="Roboto"/>
                <a:ea typeface="Roboto"/>
                <a:cs typeface="Roboto"/>
                <a:sym typeface="Roboto"/>
              </a:rPr>
              <a:t>1</a:t>
            </a:r>
            <a:endParaRPr b="1" sz="1800">
              <a:solidFill>
                <a:schemeClr val="accent4"/>
              </a:solidFill>
              <a:latin typeface="Roboto"/>
              <a:ea typeface="Roboto"/>
              <a:cs typeface="Roboto"/>
              <a:sym typeface="Roboto"/>
            </a:endParaRPr>
          </a:p>
        </p:txBody>
      </p:sp>
      <p:sp>
        <p:nvSpPr>
          <p:cNvPr id="373" name="Google Shape;373;p43"/>
          <p:cNvSpPr txBox="1"/>
          <p:nvPr/>
        </p:nvSpPr>
        <p:spPr>
          <a:xfrm>
            <a:off x="4983425" y="66050"/>
            <a:ext cx="319800" cy="431100"/>
          </a:xfrm>
          <a:prstGeom prst="rect">
            <a:avLst/>
          </a:prstGeom>
          <a:solidFill>
            <a:schemeClr val="accent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4"/>
                </a:solidFill>
                <a:latin typeface="Roboto"/>
                <a:ea typeface="Roboto"/>
                <a:cs typeface="Roboto"/>
                <a:sym typeface="Roboto"/>
              </a:rPr>
              <a:t>2</a:t>
            </a:r>
            <a:endParaRPr b="1" sz="1800">
              <a:solidFill>
                <a:schemeClr val="accent4"/>
              </a:solidFill>
              <a:latin typeface="Roboto"/>
              <a:ea typeface="Roboto"/>
              <a:cs typeface="Roboto"/>
              <a:sym typeface="Roboto"/>
            </a:endParaRPr>
          </a:p>
        </p:txBody>
      </p:sp>
      <p:sp>
        <p:nvSpPr>
          <p:cNvPr id="374" name="Google Shape;374;p43"/>
          <p:cNvSpPr txBox="1"/>
          <p:nvPr/>
        </p:nvSpPr>
        <p:spPr>
          <a:xfrm>
            <a:off x="6049150" y="1907725"/>
            <a:ext cx="319800" cy="431100"/>
          </a:xfrm>
          <a:prstGeom prst="rect">
            <a:avLst/>
          </a:prstGeom>
          <a:solidFill>
            <a:schemeClr val="accent2"/>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solidFill>
                  <a:schemeClr val="accent4"/>
                </a:solidFill>
                <a:latin typeface="Roboto"/>
                <a:ea typeface="Roboto"/>
                <a:cs typeface="Roboto"/>
                <a:sym typeface="Roboto"/>
              </a:rPr>
              <a:t>3</a:t>
            </a:r>
            <a:endParaRPr b="1" sz="1800">
              <a:solidFill>
                <a:schemeClr val="accent4"/>
              </a:solidFill>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lt1"/>
                </a:solidFill>
              </a:rPr>
              <a:t>‹#›</a:t>
            </a:fld>
            <a:endParaRPr>
              <a:solidFill>
                <a:schemeClr val="lt1"/>
              </a:solidFill>
            </a:endParaRPr>
          </a:p>
        </p:txBody>
      </p:sp>
      <p:sp>
        <p:nvSpPr>
          <p:cNvPr id="380" name="Google Shape;380;p44"/>
          <p:cNvSpPr txBox="1"/>
          <p:nvPr>
            <p:ph idx="1" type="body"/>
          </p:nvPr>
        </p:nvSpPr>
        <p:spPr>
          <a:xfrm>
            <a:off x="2721550" y="4588300"/>
            <a:ext cx="21033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Formative Usefulness</a:t>
            </a:r>
            <a:endParaRPr/>
          </a:p>
        </p:txBody>
      </p:sp>
      <p:sp>
        <p:nvSpPr>
          <p:cNvPr id="381" name="Google Shape;381;p44"/>
          <p:cNvSpPr/>
          <p:nvPr/>
        </p:nvSpPr>
        <p:spPr>
          <a:xfrm>
            <a:off x="23577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4">
            <a:hlinkClick r:id="rId3"/>
          </p:cNvPr>
          <p:cNvSpPr txBox="1"/>
          <p:nvPr/>
        </p:nvSpPr>
        <p:spPr>
          <a:xfrm>
            <a:off x="3516925" y="1197950"/>
            <a:ext cx="1692600" cy="2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400">
              <a:latin typeface="Roboto"/>
              <a:ea typeface="Roboto"/>
              <a:cs typeface="Roboto"/>
              <a:sym typeface="Roboto"/>
            </a:endParaRPr>
          </a:p>
        </p:txBody>
      </p:sp>
      <p:sp>
        <p:nvSpPr>
          <p:cNvPr id="383" name="Google Shape;383;p44"/>
          <p:cNvSpPr txBox="1"/>
          <p:nvPr>
            <p:ph idx="1" type="body"/>
          </p:nvPr>
        </p:nvSpPr>
        <p:spPr>
          <a:xfrm>
            <a:off x="158875" y="4554850"/>
            <a:ext cx="13185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KEYS:</a:t>
            </a:r>
            <a:endParaRPr/>
          </a:p>
        </p:txBody>
      </p:sp>
      <p:sp>
        <p:nvSpPr>
          <p:cNvPr id="384" name="Google Shape;384;p44"/>
          <p:cNvSpPr/>
          <p:nvPr/>
        </p:nvSpPr>
        <p:spPr>
          <a:xfrm>
            <a:off x="5037975" y="4625800"/>
            <a:ext cx="319800" cy="318600"/>
          </a:xfrm>
          <a:prstGeom prst="star4">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4"/>
          <p:cNvSpPr txBox="1"/>
          <p:nvPr>
            <p:ph idx="1" type="body"/>
          </p:nvPr>
        </p:nvSpPr>
        <p:spPr>
          <a:xfrm>
            <a:off x="5401750" y="4588300"/>
            <a:ext cx="22035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Communicating Results</a:t>
            </a:r>
            <a:endParaRPr/>
          </a:p>
        </p:txBody>
      </p:sp>
      <p:sp>
        <p:nvSpPr>
          <p:cNvPr id="386" name="Google Shape;386;p44"/>
          <p:cNvSpPr txBox="1"/>
          <p:nvPr/>
        </p:nvSpPr>
        <p:spPr>
          <a:xfrm>
            <a:off x="158875" y="166025"/>
            <a:ext cx="2351400" cy="4063500"/>
          </a:xfrm>
          <a:prstGeom prst="rect">
            <a:avLst/>
          </a:prstGeom>
          <a:solidFill>
            <a:srgbClr val="CCCCCC"/>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100">
                <a:latin typeface="Roboto"/>
                <a:ea typeface="Roboto"/>
                <a:cs typeface="Roboto"/>
                <a:sym typeface="Roboto"/>
              </a:rPr>
              <a:t>Learning Task:</a:t>
            </a:r>
            <a:endParaRPr b="1" sz="2100">
              <a:latin typeface="Roboto"/>
              <a:ea typeface="Roboto"/>
              <a:cs typeface="Roboto"/>
              <a:sym typeface="Roboto"/>
            </a:endParaRPr>
          </a:p>
          <a:p>
            <a:pPr indent="0" lvl="0" marL="0" rtl="0" algn="l">
              <a:spcBef>
                <a:spcPts val="0"/>
              </a:spcBef>
              <a:spcAft>
                <a:spcPts val="0"/>
              </a:spcAft>
              <a:buNone/>
            </a:pPr>
            <a:r>
              <a:t/>
            </a:r>
            <a:endParaRPr b="1" sz="2100">
              <a:latin typeface="Roboto"/>
              <a:ea typeface="Roboto"/>
              <a:cs typeface="Roboto"/>
              <a:sym typeface="Roboto"/>
            </a:endParaRPr>
          </a:p>
          <a:p>
            <a:pPr indent="0" lvl="0" marL="0" rtl="0" algn="l">
              <a:spcBef>
                <a:spcPts val="0"/>
              </a:spcBef>
              <a:spcAft>
                <a:spcPts val="0"/>
              </a:spcAft>
              <a:buNone/>
            </a:pPr>
            <a:r>
              <a:rPr lang="en-US" sz="2100">
                <a:latin typeface="Roboto"/>
                <a:ea typeface="Roboto"/>
                <a:cs typeface="Roboto"/>
                <a:sym typeface="Roboto"/>
              </a:rPr>
              <a:t>Review examples of methods for </a:t>
            </a:r>
            <a:r>
              <a:rPr i="1" lang="en-US" sz="2100" u="sng">
                <a:latin typeface="Roboto"/>
                <a:ea typeface="Roboto"/>
                <a:cs typeface="Roboto"/>
                <a:sym typeface="Roboto"/>
              </a:rPr>
              <a:t>students to review assessments</a:t>
            </a:r>
            <a:r>
              <a:rPr lang="en-US" sz="2100">
                <a:latin typeface="Roboto"/>
                <a:ea typeface="Roboto"/>
                <a:cs typeface="Roboto"/>
                <a:sym typeface="Roboto"/>
              </a:rPr>
              <a:t>. </a:t>
            </a:r>
            <a:endParaRPr sz="2100">
              <a:latin typeface="Roboto"/>
              <a:ea typeface="Roboto"/>
              <a:cs typeface="Roboto"/>
              <a:sym typeface="Roboto"/>
            </a:endParaRPr>
          </a:p>
          <a:p>
            <a:pPr indent="0" lvl="0" marL="0" rtl="0" algn="l">
              <a:spcBef>
                <a:spcPts val="0"/>
              </a:spcBef>
              <a:spcAft>
                <a:spcPts val="0"/>
              </a:spcAft>
              <a:buNone/>
            </a:pPr>
            <a:r>
              <a:t/>
            </a:r>
            <a:endParaRPr sz="2100">
              <a:latin typeface="Roboto"/>
              <a:ea typeface="Roboto"/>
              <a:cs typeface="Roboto"/>
              <a:sym typeface="Roboto"/>
            </a:endParaRPr>
          </a:p>
          <a:p>
            <a:pPr indent="0" lvl="0" marL="0" rtl="0" algn="l">
              <a:spcBef>
                <a:spcPts val="0"/>
              </a:spcBef>
              <a:spcAft>
                <a:spcPts val="0"/>
              </a:spcAft>
              <a:buNone/>
            </a:pPr>
            <a:r>
              <a:rPr lang="en-US" sz="2100">
                <a:latin typeface="Roboto"/>
                <a:ea typeface="Roboto"/>
                <a:cs typeface="Roboto"/>
                <a:sym typeface="Roboto"/>
              </a:rPr>
              <a:t>Determine what your team will try this year to help students reflect on their learning.</a:t>
            </a:r>
            <a:endParaRPr sz="2100">
              <a:latin typeface="Roboto"/>
              <a:ea typeface="Roboto"/>
              <a:cs typeface="Roboto"/>
              <a:sym typeface="Roboto"/>
            </a:endParaRPr>
          </a:p>
        </p:txBody>
      </p:sp>
      <p:pic>
        <p:nvPicPr>
          <p:cNvPr id="387" name="Google Shape;387;p44">
            <a:hlinkClick r:id="rId4"/>
          </p:cNvPr>
          <p:cNvPicPr preferRelativeResize="0"/>
          <p:nvPr/>
        </p:nvPicPr>
        <p:blipFill>
          <a:blip r:embed="rId5">
            <a:alphaModFix/>
          </a:blip>
          <a:stretch>
            <a:fillRect/>
          </a:stretch>
        </p:blipFill>
        <p:spPr>
          <a:xfrm>
            <a:off x="2677575" y="246774"/>
            <a:ext cx="3628501" cy="3456250"/>
          </a:xfrm>
          <a:prstGeom prst="rect">
            <a:avLst/>
          </a:prstGeom>
          <a:noFill/>
          <a:ln cap="flat" cmpd="sng" w="28575">
            <a:solidFill>
              <a:schemeClr val="accent4"/>
            </a:solidFill>
            <a:prstDash val="solid"/>
            <a:round/>
            <a:headEnd len="sm" w="sm" type="none"/>
            <a:tailEnd len="sm" w="sm" type="none"/>
          </a:ln>
        </p:spPr>
      </p:pic>
      <p:pic>
        <p:nvPicPr>
          <p:cNvPr id="388" name="Google Shape;388;p44">
            <a:hlinkClick r:id="rId6"/>
          </p:cNvPr>
          <p:cNvPicPr preferRelativeResize="0"/>
          <p:nvPr/>
        </p:nvPicPr>
        <p:blipFill>
          <a:blip r:embed="rId7">
            <a:alphaModFix/>
          </a:blip>
          <a:stretch>
            <a:fillRect/>
          </a:stretch>
        </p:blipFill>
        <p:spPr>
          <a:xfrm>
            <a:off x="5889200" y="485850"/>
            <a:ext cx="3149049" cy="37793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sp>
        <p:nvSpPr>
          <p:cNvPr id="108" name="Google Shape;10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09" name="Google Shape;109;p18"/>
          <p:cNvPicPr preferRelativeResize="0"/>
          <p:nvPr/>
        </p:nvPicPr>
        <p:blipFill>
          <a:blip r:embed="rId3">
            <a:alphaModFix/>
          </a:blip>
          <a:stretch>
            <a:fillRect/>
          </a:stretch>
        </p:blipFill>
        <p:spPr>
          <a:xfrm>
            <a:off x="762475" y="152400"/>
            <a:ext cx="8193398" cy="4838700"/>
          </a:xfrm>
          <a:prstGeom prst="rect">
            <a:avLst/>
          </a:prstGeom>
          <a:noFill/>
          <a:ln>
            <a:noFill/>
          </a:ln>
        </p:spPr>
      </p:pic>
      <p:sp>
        <p:nvSpPr>
          <p:cNvPr id="110" name="Google Shape;110;p18"/>
          <p:cNvSpPr/>
          <p:nvPr/>
        </p:nvSpPr>
        <p:spPr>
          <a:xfrm>
            <a:off x="917550" y="1512025"/>
            <a:ext cx="878700" cy="3151200"/>
          </a:xfrm>
          <a:prstGeom prst="rect">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Did we meet our Target/</a:t>
            </a:r>
            <a:r>
              <a:rPr lang="en-US" sz="3000"/>
              <a:t>Objective?</a:t>
            </a:r>
            <a:br>
              <a:rPr lang="en-US">
                <a:latin typeface="Georgia"/>
                <a:ea typeface="Georgia"/>
                <a:cs typeface="Georgia"/>
                <a:sym typeface="Georgia"/>
              </a:rPr>
            </a:br>
            <a:endParaRPr>
              <a:latin typeface="Georgia"/>
              <a:ea typeface="Georgia"/>
              <a:cs typeface="Georgia"/>
              <a:sym typeface="Georgia"/>
            </a:endParaRPr>
          </a:p>
        </p:txBody>
      </p:sp>
      <p:sp>
        <p:nvSpPr>
          <p:cNvPr id="394" name="Google Shape;394;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395" name="Google Shape;395;p45"/>
          <p:cNvPicPr preferRelativeResize="0"/>
          <p:nvPr/>
        </p:nvPicPr>
        <p:blipFill>
          <a:blip r:embed="rId3">
            <a:alphaModFix/>
          </a:blip>
          <a:stretch>
            <a:fillRect/>
          </a:stretch>
        </p:blipFill>
        <p:spPr>
          <a:xfrm>
            <a:off x="597100" y="1783725"/>
            <a:ext cx="1235050" cy="1235050"/>
          </a:xfrm>
          <a:prstGeom prst="rect">
            <a:avLst/>
          </a:prstGeom>
          <a:noFill/>
          <a:ln>
            <a:noFill/>
          </a:ln>
        </p:spPr>
      </p:pic>
      <p:pic>
        <p:nvPicPr>
          <p:cNvPr id="396" name="Google Shape;396;p45"/>
          <p:cNvPicPr preferRelativeResize="0"/>
          <p:nvPr/>
        </p:nvPicPr>
        <p:blipFill>
          <a:blip r:embed="rId4">
            <a:alphaModFix/>
          </a:blip>
          <a:stretch>
            <a:fillRect/>
          </a:stretch>
        </p:blipFill>
        <p:spPr>
          <a:xfrm>
            <a:off x="597100" y="3428213"/>
            <a:ext cx="1235050" cy="1235023"/>
          </a:xfrm>
          <a:prstGeom prst="rect">
            <a:avLst/>
          </a:prstGeom>
          <a:noFill/>
          <a:ln>
            <a:noFill/>
          </a:ln>
        </p:spPr>
      </p:pic>
      <p:grpSp>
        <p:nvGrpSpPr>
          <p:cNvPr id="397" name="Google Shape;397;p45"/>
          <p:cNvGrpSpPr/>
          <p:nvPr/>
        </p:nvGrpSpPr>
        <p:grpSpPr>
          <a:xfrm>
            <a:off x="2201375" y="1732152"/>
            <a:ext cx="5633020" cy="1392043"/>
            <a:chOff x="-213897" y="2780165"/>
            <a:chExt cx="5827061" cy="1482000"/>
          </a:xfrm>
        </p:grpSpPr>
        <p:sp>
          <p:nvSpPr>
            <p:cNvPr id="398" name="Google Shape;398;p45"/>
            <p:cNvSpPr/>
            <p:nvPr/>
          </p:nvSpPr>
          <p:spPr>
            <a:xfrm>
              <a:off x="4978964" y="2843172"/>
              <a:ext cx="634200" cy="5307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5"/>
            <p:cNvSpPr txBox="1"/>
            <p:nvPr/>
          </p:nvSpPr>
          <p:spPr>
            <a:xfrm>
              <a:off x="-213897" y="2780165"/>
              <a:ext cx="5676600" cy="148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accent1"/>
                  </a:solidFill>
                  <a:latin typeface="Merriweather"/>
                  <a:ea typeface="Merriweather"/>
                  <a:cs typeface="Merriweather"/>
                  <a:sym typeface="Merriweather"/>
                </a:rPr>
                <a:t>Target/Objective:</a:t>
              </a:r>
              <a:endParaRPr sz="2000">
                <a:solidFill>
                  <a:schemeClr val="accent1"/>
                </a:solidFill>
                <a:latin typeface="Merriweather"/>
                <a:ea typeface="Merriweather"/>
                <a:cs typeface="Merriweather"/>
                <a:sym typeface="Merriweather"/>
              </a:endParaRPr>
            </a:p>
            <a:p>
              <a:pPr indent="-317500" lvl="0" marL="457200" marR="0" rtl="0" algn="l">
                <a:lnSpc>
                  <a:spcPct val="100000"/>
                </a:lnSpc>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Design and implement as effective assessment plan. </a:t>
              </a:r>
              <a:endParaRPr>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a:solidFill>
                    <a:schemeClr val="dk2"/>
                  </a:solidFill>
                  <a:latin typeface="Roboto"/>
                  <a:ea typeface="Roboto"/>
                  <a:cs typeface="Roboto"/>
                  <a:sym typeface="Roboto"/>
                </a:rPr>
                <a:t>Implement an effective ongoing assessment cycle within each unit of study across each term. </a:t>
              </a:r>
              <a:r>
                <a:rPr lang="en-US" sz="1300">
                  <a:solidFill>
                    <a:schemeClr val="dk2"/>
                  </a:solidFill>
                  <a:latin typeface="Roboto"/>
                  <a:ea typeface="Roboto"/>
                  <a:cs typeface="Roboto"/>
                  <a:sym typeface="Roboto"/>
                </a:rPr>
                <a:t> </a:t>
              </a:r>
              <a:endParaRPr sz="1300">
                <a:solidFill>
                  <a:schemeClr val="dk2"/>
                </a:solidFill>
                <a:latin typeface="Roboto"/>
                <a:ea typeface="Roboto"/>
                <a:cs typeface="Roboto"/>
                <a:sym typeface="Roboto"/>
              </a:endParaRPr>
            </a:p>
          </p:txBody>
        </p:sp>
      </p:grpSp>
      <p:sp>
        <p:nvSpPr>
          <p:cNvPr id="400" name="Google Shape;400;p45"/>
          <p:cNvSpPr txBox="1"/>
          <p:nvPr/>
        </p:nvSpPr>
        <p:spPr>
          <a:xfrm>
            <a:off x="2201375" y="3343325"/>
            <a:ext cx="5487600" cy="123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accent1"/>
                </a:solidFill>
                <a:latin typeface="Merriweather"/>
                <a:ea typeface="Merriweather"/>
                <a:cs typeface="Merriweather"/>
                <a:sym typeface="Merriweather"/>
              </a:rPr>
              <a:t>Learners will:</a:t>
            </a:r>
            <a:endParaRPr sz="2000">
              <a:solidFill>
                <a:schemeClr val="accent1"/>
              </a:solidFill>
              <a:latin typeface="Merriweather"/>
              <a:ea typeface="Merriweather"/>
              <a:cs typeface="Merriweather"/>
              <a:sym typeface="Merriweather"/>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Understand a balanced approach to assessment</a:t>
            </a:r>
            <a:endParaRPr sz="1300">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Develop an assessment plan for standards in Q1</a:t>
            </a:r>
            <a:endParaRPr sz="1300">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Identify components of a data protocol your team will use</a:t>
            </a:r>
            <a:endParaRPr sz="13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Today’s Targets/</a:t>
            </a:r>
            <a:r>
              <a:rPr lang="en-US" sz="3000"/>
              <a:t>Objectives</a:t>
            </a:r>
            <a:br>
              <a:rPr lang="en-US">
                <a:latin typeface="Georgia"/>
                <a:ea typeface="Georgia"/>
                <a:cs typeface="Georgia"/>
                <a:sym typeface="Georgia"/>
              </a:rPr>
            </a:br>
            <a:endParaRPr>
              <a:latin typeface="Georgia"/>
              <a:ea typeface="Georgia"/>
              <a:cs typeface="Georgia"/>
              <a:sym typeface="Georgia"/>
            </a:endParaRPr>
          </a:p>
        </p:txBody>
      </p:sp>
      <p:sp>
        <p:nvSpPr>
          <p:cNvPr id="116" name="Google Shape;11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17" name="Google Shape;117;p19"/>
          <p:cNvPicPr preferRelativeResize="0"/>
          <p:nvPr/>
        </p:nvPicPr>
        <p:blipFill>
          <a:blip r:embed="rId3">
            <a:alphaModFix/>
          </a:blip>
          <a:stretch>
            <a:fillRect/>
          </a:stretch>
        </p:blipFill>
        <p:spPr>
          <a:xfrm>
            <a:off x="597100" y="1783725"/>
            <a:ext cx="1235050" cy="1235050"/>
          </a:xfrm>
          <a:prstGeom prst="rect">
            <a:avLst/>
          </a:prstGeom>
          <a:noFill/>
          <a:ln>
            <a:noFill/>
          </a:ln>
        </p:spPr>
      </p:pic>
      <p:pic>
        <p:nvPicPr>
          <p:cNvPr id="118" name="Google Shape;118;p19"/>
          <p:cNvPicPr preferRelativeResize="0"/>
          <p:nvPr/>
        </p:nvPicPr>
        <p:blipFill>
          <a:blip r:embed="rId4">
            <a:alphaModFix/>
          </a:blip>
          <a:stretch>
            <a:fillRect/>
          </a:stretch>
        </p:blipFill>
        <p:spPr>
          <a:xfrm>
            <a:off x="597100" y="3428213"/>
            <a:ext cx="1235050" cy="1235023"/>
          </a:xfrm>
          <a:prstGeom prst="rect">
            <a:avLst/>
          </a:prstGeom>
          <a:noFill/>
          <a:ln>
            <a:noFill/>
          </a:ln>
        </p:spPr>
      </p:pic>
      <p:grpSp>
        <p:nvGrpSpPr>
          <p:cNvPr id="119" name="Google Shape;119;p19"/>
          <p:cNvGrpSpPr/>
          <p:nvPr/>
        </p:nvGrpSpPr>
        <p:grpSpPr>
          <a:xfrm>
            <a:off x="2201375" y="1732152"/>
            <a:ext cx="5632903" cy="1392043"/>
            <a:chOff x="-213897" y="2780165"/>
            <a:chExt cx="5826940" cy="1482000"/>
          </a:xfrm>
        </p:grpSpPr>
        <p:sp>
          <p:nvSpPr>
            <p:cNvPr id="120" name="Google Shape;120;p19"/>
            <p:cNvSpPr/>
            <p:nvPr/>
          </p:nvSpPr>
          <p:spPr>
            <a:xfrm>
              <a:off x="4978964" y="2843172"/>
              <a:ext cx="634079" cy="530844"/>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9"/>
            <p:cNvSpPr txBox="1"/>
            <p:nvPr/>
          </p:nvSpPr>
          <p:spPr>
            <a:xfrm>
              <a:off x="-213897" y="2780165"/>
              <a:ext cx="5676600" cy="1482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accent1"/>
                  </a:solidFill>
                  <a:latin typeface="Merriweather"/>
                  <a:ea typeface="Merriweather"/>
                  <a:cs typeface="Merriweather"/>
                  <a:sym typeface="Merriweather"/>
                </a:rPr>
                <a:t>Targets/Objectives:</a:t>
              </a:r>
              <a:endParaRPr sz="2000">
                <a:solidFill>
                  <a:schemeClr val="accent1"/>
                </a:solidFill>
                <a:latin typeface="Merriweather"/>
                <a:ea typeface="Merriweather"/>
                <a:cs typeface="Merriweather"/>
                <a:sym typeface="Merriweather"/>
              </a:endParaRPr>
            </a:p>
            <a:p>
              <a:pPr indent="-317500" lvl="0" marL="457200" marR="0" rtl="0" algn="l">
                <a:lnSpc>
                  <a:spcPct val="100000"/>
                </a:lnSpc>
                <a:spcBef>
                  <a:spcPts val="0"/>
                </a:spcBef>
                <a:spcAft>
                  <a:spcPts val="0"/>
                </a:spcAft>
                <a:buClr>
                  <a:schemeClr val="dk2"/>
                </a:buClr>
                <a:buSzPts val="1400"/>
                <a:buFont typeface="Roboto"/>
                <a:buChar char="●"/>
              </a:pPr>
              <a:r>
                <a:rPr lang="en-US">
                  <a:solidFill>
                    <a:schemeClr val="dk2"/>
                  </a:solidFill>
                  <a:latin typeface="Roboto"/>
                  <a:ea typeface="Roboto"/>
                  <a:cs typeface="Roboto"/>
                  <a:sym typeface="Roboto"/>
                </a:rPr>
                <a:t>Design and implement an effective assessment plan. </a:t>
              </a:r>
              <a:endParaRPr>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a:solidFill>
                    <a:schemeClr val="dk2"/>
                  </a:solidFill>
                  <a:latin typeface="Roboto"/>
                  <a:ea typeface="Roboto"/>
                  <a:cs typeface="Roboto"/>
                  <a:sym typeface="Roboto"/>
                </a:rPr>
                <a:t>Implement an effective ongoing assessment cycle within each unit of study across each term. </a:t>
              </a:r>
              <a:r>
                <a:rPr lang="en-US" sz="1300">
                  <a:solidFill>
                    <a:schemeClr val="dk2"/>
                  </a:solidFill>
                  <a:latin typeface="Roboto"/>
                  <a:ea typeface="Roboto"/>
                  <a:cs typeface="Roboto"/>
                  <a:sym typeface="Roboto"/>
                </a:rPr>
                <a:t> </a:t>
              </a:r>
              <a:endParaRPr sz="1300">
                <a:solidFill>
                  <a:schemeClr val="dk2"/>
                </a:solidFill>
                <a:latin typeface="Roboto"/>
                <a:ea typeface="Roboto"/>
                <a:cs typeface="Roboto"/>
                <a:sym typeface="Roboto"/>
              </a:endParaRPr>
            </a:p>
          </p:txBody>
        </p:sp>
      </p:grpSp>
      <p:sp>
        <p:nvSpPr>
          <p:cNvPr id="122" name="Google Shape;122;p19"/>
          <p:cNvSpPr txBox="1"/>
          <p:nvPr/>
        </p:nvSpPr>
        <p:spPr>
          <a:xfrm>
            <a:off x="2201375" y="3343325"/>
            <a:ext cx="5487600" cy="123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US" sz="2000">
                <a:solidFill>
                  <a:schemeClr val="accent1"/>
                </a:solidFill>
                <a:latin typeface="Merriweather"/>
                <a:ea typeface="Merriweather"/>
                <a:cs typeface="Merriweather"/>
                <a:sym typeface="Merriweather"/>
              </a:rPr>
              <a:t>Learners will</a:t>
            </a:r>
            <a:r>
              <a:rPr lang="en-US" sz="2000">
                <a:solidFill>
                  <a:schemeClr val="accent1"/>
                </a:solidFill>
                <a:latin typeface="Merriweather"/>
                <a:ea typeface="Merriweather"/>
                <a:cs typeface="Merriweather"/>
                <a:sym typeface="Merriweather"/>
              </a:rPr>
              <a:t>:</a:t>
            </a:r>
            <a:endParaRPr sz="2000">
              <a:solidFill>
                <a:schemeClr val="accent1"/>
              </a:solidFill>
              <a:latin typeface="Merriweather"/>
              <a:ea typeface="Merriweather"/>
              <a:cs typeface="Merriweather"/>
              <a:sym typeface="Merriweather"/>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Understand a balanced approach to assessment</a:t>
            </a:r>
            <a:endParaRPr sz="1300">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Develop an assessment plan for an ELA and math standard</a:t>
            </a:r>
            <a:endParaRPr sz="1300">
              <a:solidFill>
                <a:schemeClr val="dk2"/>
              </a:solidFill>
              <a:latin typeface="Roboto"/>
              <a:ea typeface="Roboto"/>
              <a:cs typeface="Roboto"/>
              <a:sym typeface="Roboto"/>
            </a:endParaRPr>
          </a:p>
          <a:p>
            <a:pPr indent="-311150" lvl="0" marL="457200" marR="0" rtl="0" algn="l">
              <a:lnSpc>
                <a:spcPct val="100000"/>
              </a:lnSpc>
              <a:spcBef>
                <a:spcPts val="0"/>
              </a:spcBef>
              <a:spcAft>
                <a:spcPts val="0"/>
              </a:spcAft>
              <a:buClr>
                <a:schemeClr val="dk2"/>
              </a:buClr>
              <a:buSzPts val="1300"/>
              <a:buFont typeface="Roboto"/>
              <a:buChar char="●"/>
            </a:pPr>
            <a:r>
              <a:rPr lang="en-US" sz="1300">
                <a:solidFill>
                  <a:schemeClr val="dk2"/>
                </a:solidFill>
                <a:latin typeface="Roboto"/>
                <a:ea typeface="Roboto"/>
                <a:cs typeface="Roboto"/>
                <a:sym typeface="Roboto"/>
              </a:rPr>
              <a:t>Identify components of a data protocol your team will use</a:t>
            </a:r>
            <a:endParaRPr sz="1300">
              <a:solidFill>
                <a:schemeClr val="dk2"/>
              </a:solidFill>
              <a:latin typeface="Roboto"/>
              <a:ea typeface="Roboto"/>
              <a:cs typeface="Roboto"/>
              <a:sym typeface="Roboto"/>
            </a:endParaRPr>
          </a:p>
          <a:p>
            <a:pPr indent="0" lvl="0" marL="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a:p>
            <a:pPr indent="0" lvl="0" marL="457200" marR="0" rtl="0" algn="l">
              <a:lnSpc>
                <a:spcPct val="100000"/>
              </a:lnSpc>
              <a:spcBef>
                <a:spcPts val="0"/>
              </a:spcBef>
              <a:spcAft>
                <a:spcPts val="0"/>
              </a:spcAft>
              <a:buNone/>
            </a:pPr>
            <a:r>
              <a:t/>
            </a:r>
            <a:endParaRPr sz="1300">
              <a:solidFill>
                <a:schemeClr val="dk2"/>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idx="4294967295" type="title"/>
          </p:nvPr>
        </p:nvSpPr>
        <p:spPr>
          <a:xfrm>
            <a:off x="252000" y="427175"/>
            <a:ext cx="6909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Assessment Literacy</a:t>
            </a:r>
            <a:endParaRPr sz="3000"/>
          </a:p>
        </p:txBody>
      </p:sp>
      <p:sp>
        <p:nvSpPr>
          <p:cNvPr id="128" name="Google Shape;12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solidFill>
                  <a:schemeClr val="dk2"/>
                </a:solidFill>
              </a:rPr>
              <a:t>‹#›</a:t>
            </a:fld>
            <a:endParaRPr>
              <a:solidFill>
                <a:schemeClr val="dk2"/>
              </a:solidFill>
            </a:endParaRPr>
          </a:p>
        </p:txBody>
      </p:sp>
      <p:sp>
        <p:nvSpPr>
          <p:cNvPr id="129" name="Google Shape;129;p20"/>
          <p:cNvSpPr txBox="1"/>
          <p:nvPr/>
        </p:nvSpPr>
        <p:spPr>
          <a:xfrm>
            <a:off x="311700" y="1228675"/>
            <a:ext cx="8520600" cy="19497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lang="en-US" sz="1900">
                <a:solidFill>
                  <a:srgbClr val="666666"/>
                </a:solidFill>
                <a:latin typeface="Roboto"/>
                <a:ea typeface="Roboto"/>
                <a:cs typeface="Roboto"/>
                <a:sym typeface="Roboto"/>
              </a:rPr>
              <a:t>The knowledge and skills needed to:</a:t>
            </a:r>
            <a:endParaRPr sz="1900">
              <a:solidFill>
                <a:srgbClr val="666666"/>
              </a:solidFill>
              <a:latin typeface="Roboto"/>
              <a:ea typeface="Roboto"/>
              <a:cs typeface="Roboto"/>
              <a:sym typeface="Roboto"/>
            </a:endParaRPr>
          </a:p>
          <a:p>
            <a:pPr indent="0" lvl="0" marL="0" rtl="0" algn="l">
              <a:lnSpc>
                <a:spcPct val="115000"/>
              </a:lnSpc>
              <a:spcBef>
                <a:spcPts val="1200"/>
              </a:spcBef>
              <a:spcAft>
                <a:spcPts val="0"/>
              </a:spcAft>
              <a:buNone/>
            </a:pPr>
            <a:r>
              <a:rPr lang="en-US" sz="1900">
                <a:solidFill>
                  <a:srgbClr val="666666"/>
                </a:solidFill>
                <a:latin typeface="Roboto"/>
                <a:ea typeface="Roboto"/>
                <a:cs typeface="Roboto"/>
                <a:sym typeface="Roboto"/>
              </a:rPr>
              <a:t>Gather accurate information about student achievement</a:t>
            </a:r>
            <a:endParaRPr sz="1900">
              <a:solidFill>
                <a:srgbClr val="666666"/>
              </a:solidFill>
              <a:latin typeface="Roboto"/>
              <a:ea typeface="Roboto"/>
              <a:cs typeface="Roboto"/>
              <a:sym typeface="Roboto"/>
            </a:endParaRPr>
          </a:p>
          <a:p>
            <a:pPr indent="0" lvl="0" marL="0" rtl="0" algn="l">
              <a:lnSpc>
                <a:spcPct val="115000"/>
              </a:lnSpc>
              <a:spcBef>
                <a:spcPts val="1200"/>
              </a:spcBef>
              <a:spcAft>
                <a:spcPts val="1200"/>
              </a:spcAft>
              <a:buNone/>
            </a:pPr>
            <a:r>
              <a:rPr lang="en-US" sz="1900">
                <a:solidFill>
                  <a:srgbClr val="666666"/>
                </a:solidFill>
                <a:latin typeface="Roboto"/>
                <a:ea typeface="Roboto"/>
                <a:cs typeface="Roboto"/>
                <a:sym typeface="Roboto"/>
              </a:rPr>
              <a:t>Use the assessment process and its results effectively to improve achievement</a:t>
            </a:r>
            <a:endParaRPr sz="1900">
              <a:solidFill>
                <a:srgbClr val="666666"/>
              </a:solidFill>
              <a:latin typeface="Roboto"/>
              <a:ea typeface="Roboto"/>
              <a:cs typeface="Roboto"/>
              <a:sym typeface="Roboto"/>
            </a:endParaRPr>
          </a:p>
        </p:txBody>
      </p:sp>
      <p:sp>
        <p:nvSpPr>
          <p:cNvPr id="130" name="Google Shape;130;p20"/>
          <p:cNvSpPr txBox="1"/>
          <p:nvPr/>
        </p:nvSpPr>
        <p:spPr>
          <a:xfrm>
            <a:off x="943200" y="3439175"/>
            <a:ext cx="7889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Merriweather"/>
                <a:ea typeface="Merriweather"/>
                <a:cs typeface="Merriweather"/>
                <a:sym typeface="Merriweather"/>
              </a:rPr>
              <a:t>“Assessment occupies such a central position in good teaching because we cannot predict what students will learn, no matter how we design our teaching...Assessment is </a:t>
            </a:r>
            <a:r>
              <a:rPr i="1" lang="en-US">
                <a:latin typeface="Merriweather"/>
                <a:ea typeface="Merriweather"/>
                <a:cs typeface="Merriweather"/>
                <a:sym typeface="Merriweather"/>
              </a:rPr>
              <a:t>the </a:t>
            </a:r>
            <a:r>
              <a:rPr lang="en-US">
                <a:latin typeface="Merriweather"/>
                <a:ea typeface="Merriweather"/>
                <a:cs typeface="Merriweather"/>
                <a:sym typeface="Merriweather"/>
              </a:rPr>
              <a:t>central process in instruction - students do not learn what we teach. If they did, we would not need to keep gradebooks. We could, instead, simply record what we have taught”.</a:t>
            </a:r>
            <a:endParaRPr>
              <a:latin typeface="Merriweather"/>
              <a:ea typeface="Merriweather"/>
              <a:cs typeface="Merriweather"/>
              <a:sym typeface="Merriweather"/>
            </a:endParaRPr>
          </a:p>
          <a:p>
            <a:pPr indent="0" lvl="0" marL="0" rtl="0" algn="l">
              <a:spcBef>
                <a:spcPts val="0"/>
              </a:spcBef>
              <a:spcAft>
                <a:spcPts val="0"/>
              </a:spcAft>
              <a:buNone/>
            </a:pPr>
            <a:r>
              <a:rPr lang="en-US">
                <a:latin typeface="Merriweather"/>
                <a:ea typeface="Merriweather"/>
                <a:cs typeface="Merriweather"/>
                <a:sym typeface="Merriweather"/>
              </a:rPr>
              <a:t>					</a:t>
            </a:r>
            <a:r>
              <a:rPr lang="en-US" sz="1100">
                <a:latin typeface="Merriweather"/>
                <a:ea typeface="Merriweather"/>
                <a:cs typeface="Merriweather"/>
                <a:sym typeface="Merriweather"/>
              </a:rPr>
              <a:t>-Wiliam, D (2017). </a:t>
            </a:r>
            <a:r>
              <a:rPr i="1" lang="en-US" sz="1100">
                <a:latin typeface="Merriweather"/>
                <a:ea typeface="Merriweather"/>
                <a:cs typeface="Merriweather"/>
                <a:sym typeface="Merriweather"/>
              </a:rPr>
              <a:t>Embedded formative assessment</a:t>
            </a:r>
            <a:r>
              <a:rPr lang="en-US" sz="1100">
                <a:latin typeface="Merriweather"/>
                <a:ea typeface="Merriweather"/>
                <a:cs typeface="Merriweather"/>
                <a:sym typeface="Merriweather"/>
              </a:rPr>
              <a:t> (pp. 52-54)</a:t>
            </a:r>
            <a:endParaRPr sz="11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pic>
        <p:nvPicPr>
          <p:cNvPr id="136" name="Google Shape;136;p21"/>
          <p:cNvPicPr preferRelativeResize="0"/>
          <p:nvPr/>
        </p:nvPicPr>
        <p:blipFill>
          <a:blip r:embed="rId3">
            <a:alphaModFix/>
          </a:blip>
          <a:stretch>
            <a:fillRect/>
          </a:stretch>
        </p:blipFill>
        <p:spPr>
          <a:xfrm>
            <a:off x="3984875" y="65200"/>
            <a:ext cx="5224324" cy="5078300"/>
          </a:xfrm>
          <a:prstGeom prst="rect">
            <a:avLst/>
          </a:prstGeom>
          <a:noFill/>
          <a:ln>
            <a:noFill/>
          </a:ln>
        </p:spPr>
      </p:pic>
      <p:sp>
        <p:nvSpPr>
          <p:cNvPr id="137" name="Google Shape;137;p21"/>
          <p:cNvSpPr txBox="1"/>
          <p:nvPr/>
        </p:nvSpPr>
        <p:spPr>
          <a:xfrm>
            <a:off x="252000" y="3026700"/>
            <a:ext cx="3905400" cy="163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US">
                <a:solidFill>
                  <a:srgbClr val="737373"/>
                </a:solidFill>
                <a:latin typeface="Roboto"/>
                <a:ea typeface="Roboto"/>
                <a:cs typeface="Roboto"/>
                <a:sym typeface="Roboto"/>
              </a:rPr>
              <a:t>What is essential is the ongoing process of student feedback and assessment to monitor student learning, adjust instruction, provide appropriate interventions or extensions, and improve programming. This is the heart of formative assessment.</a:t>
            </a:r>
            <a:endParaRPr>
              <a:latin typeface="Roboto"/>
              <a:ea typeface="Roboto"/>
              <a:cs typeface="Roboto"/>
              <a:sym typeface="Roboto"/>
            </a:endParaRPr>
          </a:p>
        </p:txBody>
      </p:sp>
      <p:sp>
        <p:nvSpPr>
          <p:cNvPr id="138" name="Google Shape;138;p21"/>
          <p:cNvSpPr txBox="1"/>
          <p:nvPr/>
        </p:nvSpPr>
        <p:spPr>
          <a:xfrm>
            <a:off x="342900" y="342900"/>
            <a:ext cx="3943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300">
              <a:latin typeface="Roboto"/>
              <a:ea typeface="Roboto"/>
              <a:cs typeface="Roboto"/>
              <a:sym typeface="Roboto"/>
            </a:endParaRPr>
          </a:p>
        </p:txBody>
      </p:sp>
      <p:sp>
        <p:nvSpPr>
          <p:cNvPr id="139" name="Google Shape;139;p21"/>
          <p:cNvSpPr txBox="1"/>
          <p:nvPr>
            <p:ph idx="4294967295" type="title"/>
          </p:nvPr>
        </p:nvSpPr>
        <p:spPr>
          <a:xfrm>
            <a:off x="252000" y="427175"/>
            <a:ext cx="4205700" cy="23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The Role of Assessment in Granite District’s Instructional Framework</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US"/>
              <a:t>‹#›</a:t>
            </a:fld>
            <a:endParaRPr/>
          </a:p>
        </p:txBody>
      </p:sp>
      <p:sp>
        <p:nvSpPr>
          <p:cNvPr id="145" name="Google Shape;145;p22"/>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Learning Task 1</a:t>
            </a:r>
            <a:endParaRPr/>
          </a:p>
        </p:txBody>
      </p:sp>
      <p:sp>
        <p:nvSpPr>
          <p:cNvPr id="146" name="Google Shape;146;p22"/>
          <p:cNvSpPr txBox="1"/>
          <p:nvPr>
            <p:ph idx="1" type="body"/>
          </p:nvPr>
        </p:nvSpPr>
        <p:spPr>
          <a:xfrm>
            <a:off x="252175" y="1422750"/>
            <a:ext cx="3127500" cy="33159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SzPts val="2200"/>
              <a:buChar char="●"/>
            </a:pPr>
            <a:r>
              <a:rPr lang="en-US" sz="2200"/>
              <a:t>Create a list of all the assessment you use during the year.</a:t>
            </a:r>
            <a:endParaRPr sz="2200"/>
          </a:p>
          <a:p>
            <a:pPr indent="-368300" lvl="0" marL="457200" rtl="0" algn="l">
              <a:spcBef>
                <a:spcPts val="0"/>
              </a:spcBef>
              <a:spcAft>
                <a:spcPts val="0"/>
              </a:spcAft>
              <a:buSzPts val="2200"/>
              <a:buChar char="●"/>
            </a:pPr>
            <a:r>
              <a:rPr lang="en-US" sz="2200"/>
              <a:t>What is the purpose of the assessment?</a:t>
            </a:r>
            <a:endParaRPr sz="2200"/>
          </a:p>
          <a:p>
            <a:pPr indent="-368300" lvl="0" marL="457200" rtl="0" algn="l">
              <a:spcBef>
                <a:spcPts val="0"/>
              </a:spcBef>
              <a:spcAft>
                <a:spcPts val="0"/>
              </a:spcAft>
              <a:buSzPts val="2200"/>
              <a:buChar char="●"/>
            </a:pPr>
            <a:r>
              <a:rPr lang="en-US" sz="2200"/>
              <a:t>Who uses the information?</a:t>
            </a:r>
            <a:endParaRPr sz="2200"/>
          </a:p>
          <a:p>
            <a:pPr indent="0" lvl="0" marL="0" rtl="0" algn="ctr">
              <a:spcBef>
                <a:spcPts val="1600"/>
              </a:spcBef>
              <a:spcAft>
                <a:spcPts val="1600"/>
              </a:spcAft>
              <a:buNone/>
            </a:pPr>
            <a:r>
              <a:t/>
            </a:r>
            <a:endParaRPr sz="2400"/>
          </a:p>
        </p:txBody>
      </p:sp>
      <p:pic>
        <p:nvPicPr>
          <p:cNvPr id="147" name="Google Shape;147;p22">
            <a:hlinkClick r:id="rId3"/>
          </p:cNvPr>
          <p:cNvPicPr preferRelativeResize="0"/>
          <p:nvPr/>
        </p:nvPicPr>
        <p:blipFill>
          <a:blip r:embed="rId4">
            <a:alphaModFix/>
          </a:blip>
          <a:stretch>
            <a:fillRect/>
          </a:stretch>
        </p:blipFill>
        <p:spPr>
          <a:xfrm>
            <a:off x="3496375" y="426250"/>
            <a:ext cx="5399975" cy="22740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3"/>
          <p:cNvSpPr txBox="1"/>
          <p:nvPr>
            <p:ph type="title"/>
          </p:nvPr>
        </p:nvSpPr>
        <p:spPr>
          <a:xfrm>
            <a:off x="356525" y="3342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Formative or Summative??</a:t>
            </a:r>
            <a:endParaRPr/>
          </a:p>
        </p:txBody>
      </p:sp>
      <p:sp>
        <p:nvSpPr>
          <p:cNvPr id="153" name="Google Shape;153;p23"/>
          <p:cNvSpPr txBox="1"/>
          <p:nvPr/>
        </p:nvSpPr>
        <p:spPr>
          <a:xfrm>
            <a:off x="95700" y="1396975"/>
            <a:ext cx="8952600" cy="2047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u="sng">
                <a:latin typeface="Roboto"/>
                <a:ea typeface="Roboto"/>
                <a:cs typeface="Roboto"/>
                <a:sym typeface="Roboto"/>
              </a:rPr>
              <a:t>Formative assessment</a:t>
            </a:r>
            <a:r>
              <a:rPr b="1" lang="en-US" sz="1600">
                <a:latin typeface="Roboto"/>
                <a:ea typeface="Roboto"/>
                <a:cs typeface="Roboto"/>
                <a:sym typeface="Roboto"/>
              </a:rPr>
              <a:t>:</a:t>
            </a:r>
            <a:r>
              <a:rPr lang="en-US" sz="1500">
                <a:latin typeface="Roboto"/>
                <a:ea typeface="Roboto"/>
                <a:cs typeface="Roboto"/>
                <a:sym typeface="Roboto"/>
              </a:rPr>
              <a:t> </a:t>
            </a:r>
            <a:endParaRPr sz="1500">
              <a:latin typeface="Roboto"/>
              <a:ea typeface="Roboto"/>
              <a:cs typeface="Roboto"/>
              <a:sym typeface="Roboto"/>
            </a:endParaRPr>
          </a:p>
          <a:p>
            <a:pPr indent="457200" lvl="0" marL="0" rtl="0" algn="l">
              <a:spcBef>
                <a:spcPts val="0"/>
              </a:spcBef>
              <a:spcAft>
                <a:spcPts val="0"/>
              </a:spcAft>
              <a:buNone/>
            </a:pPr>
            <a:r>
              <a:rPr b="1" lang="en-US" sz="1500">
                <a:latin typeface="Roboto"/>
                <a:ea typeface="Roboto"/>
                <a:cs typeface="Roboto"/>
                <a:sym typeface="Roboto"/>
              </a:rPr>
              <a:t>Formal and informal processes</a:t>
            </a:r>
            <a:r>
              <a:rPr lang="en-US" sz="1500">
                <a:latin typeface="Roboto"/>
                <a:ea typeface="Roboto"/>
                <a:cs typeface="Roboto"/>
                <a:sym typeface="Roboto"/>
              </a:rPr>
              <a:t> teachers and students use to gather evidence for the purpose of improving learning. </a:t>
            </a:r>
            <a:endParaRPr sz="1500">
              <a:latin typeface="Roboto"/>
              <a:ea typeface="Roboto"/>
              <a:cs typeface="Roboto"/>
              <a:sym typeface="Roboto"/>
            </a:endParaRPr>
          </a:p>
          <a:p>
            <a:pPr indent="457200" lvl="0" marL="0" rtl="0" algn="l">
              <a:spcBef>
                <a:spcPts val="0"/>
              </a:spcBef>
              <a:spcAft>
                <a:spcPts val="0"/>
              </a:spcAft>
              <a:buNone/>
            </a:pPr>
            <a:r>
              <a:rPr b="1" lang="en-US" sz="1500">
                <a:latin typeface="Roboto"/>
                <a:ea typeface="Roboto"/>
                <a:cs typeface="Roboto"/>
                <a:sym typeface="Roboto"/>
              </a:rPr>
              <a:t>Teachers</a:t>
            </a:r>
            <a:r>
              <a:rPr lang="en-US" sz="1500">
                <a:latin typeface="Roboto"/>
                <a:ea typeface="Roboto"/>
                <a:cs typeface="Roboto"/>
                <a:sym typeface="Roboto"/>
              </a:rPr>
              <a:t> use assessment information during the learning to diagnose student needs, plan next steps in instruction, provide students with targeted practice and offer effective feedback.</a:t>
            </a:r>
            <a:endParaRPr sz="1500">
              <a:latin typeface="Roboto"/>
              <a:ea typeface="Roboto"/>
              <a:cs typeface="Roboto"/>
              <a:sym typeface="Roboto"/>
            </a:endParaRPr>
          </a:p>
          <a:p>
            <a:pPr indent="457200" lvl="0" marL="0" rtl="0" algn="l">
              <a:spcBef>
                <a:spcPts val="0"/>
              </a:spcBef>
              <a:spcAft>
                <a:spcPts val="0"/>
              </a:spcAft>
              <a:buNone/>
            </a:pPr>
            <a:r>
              <a:rPr b="1" lang="en-US" sz="1500">
                <a:latin typeface="Roboto"/>
                <a:ea typeface="Roboto"/>
                <a:cs typeface="Roboto"/>
                <a:sym typeface="Roboto"/>
              </a:rPr>
              <a:t>Students</a:t>
            </a:r>
            <a:r>
              <a:rPr lang="en-US" sz="1500">
                <a:latin typeface="Roboto"/>
                <a:ea typeface="Roboto"/>
                <a:cs typeface="Roboto"/>
                <a:sym typeface="Roboto"/>
              </a:rPr>
              <a:t> use assessment information to act on feedback, offer each other effective feedback, to self-assess, and to set goals for improvement. They can also use it to track, reflect on, and share their progress.</a:t>
            </a:r>
            <a:endParaRPr sz="1500">
              <a:latin typeface="Roboto"/>
              <a:ea typeface="Roboto"/>
              <a:cs typeface="Roboto"/>
              <a:sym typeface="Roboto"/>
            </a:endParaRPr>
          </a:p>
        </p:txBody>
      </p:sp>
      <p:sp>
        <p:nvSpPr>
          <p:cNvPr id="154" name="Google Shape;154;p23"/>
          <p:cNvSpPr txBox="1"/>
          <p:nvPr/>
        </p:nvSpPr>
        <p:spPr>
          <a:xfrm>
            <a:off x="95700" y="3612825"/>
            <a:ext cx="8952600" cy="13545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u="sng">
                <a:latin typeface="Roboto"/>
                <a:ea typeface="Roboto"/>
                <a:cs typeface="Roboto"/>
                <a:sym typeface="Roboto"/>
              </a:rPr>
              <a:t>Summative assessment</a:t>
            </a:r>
            <a:r>
              <a:rPr b="1" lang="en-US" sz="1600">
                <a:latin typeface="Roboto"/>
                <a:ea typeface="Roboto"/>
                <a:cs typeface="Roboto"/>
                <a:sym typeface="Roboto"/>
              </a:rPr>
              <a:t>:</a:t>
            </a:r>
            <a:r>
              <a:rPr lang="en-US" sz="1500">
                <a:latin typeface="Roboto"/>
                <a:ea typeface="Roboto"/>
                <a:cs typeface="Roboto"/>
                <a:sym typeface="Roboto"/>
              </a:rPr>
              <a:t> </a:t>
            </a:r>
            <a:endParaRPr sz="1500">
              <a:latin typeface="Roboto"/>
              <a:ea typeface="Roboto"/>
              <a:cs typeface="Roboto"/>
              <a:sym typeface="Roboto"/>
            </a:endParaRPr>
          </a:p>
          <a:p>
            <a:pPr indent="457200" lvl="0" marL="0" rtl="0" algn="l">
              <a:spcBef>
                <a:spcPts val="0"/>
              </a:spcBef>
              <a:spcAft>
                <a:spcPts val="0"/>
              </a:spcAft>
              <a:buNone/>
            </a:pPr>
            <a:r>
              <a:rPr lang="en-US" sz="1500">
                <a:latin typeface="Roboto"/>
                <a:ea typeface="Roboto"/>
                <a:cs typeface="Roboto"/>
                <a:sym typeface="Roboto"/>
              </a:rPr>
              <a:t>Use of evidence of student achievement to make a judgment about student competence level. </a:t>
            </a:r>
            <a:endParaRPr sz="1500">
              <a:latin typeface="Roboto"/>
              <a:ea typeface="Roboto"/>
              <a:cs typeface="Roboto"/>
              <a:sym typeface="Roboto"/>
            </a:endParaRPr>
          </a:p>
          <a:p>
            <a:pPr indent="457200" lvl="0" marL="0" rtl="0" algn="l">
              <a:spcBef>
                <a:spcPts val="0"/>
              </a:spcBef>
              <a:spcAft>
                <a:spcPts val="0"/>
              </a:spcAft>
              <a:buNone/>
            </a:pPr>
            <a:r>
              <a:rPr b="1" lang="en-US" sz="1500">
                <a:latin typeface="Roboto"/>
                <a:ea typeface="Roboto"/>
                <a:cs typeface="Roboto"/>
                <a:sym typeface="Roboto"/>
              </a:rPr>
              <a:t>Teachers</a:t>
            </a:r>
            <a:r>
              <a:rPr lang="en-US" sz="1500">
                <a:latin typeface="Roboto"/>
                <a:ea typeface="Roboto"/>
                <a:cs typeface="Roboto"/>
                <a:sym typeface="Roboto"/>
              </a:rPr>
              <a:t> use assessment information </a:t>
            </a:r>
            <a:r>
              <a:rPr i="1" lang="en-US" sz="1500">
                <a:latin typeface="Roboto"/>
                <a:ea typeface="Roboto"/>
                <a:cs typeface="Roboto"/>
                <a:sym typeface="Roboto"/>
              </a:rPr>
              <a:t>after</a:t>
            </a:r>
            <a:r>
              <a:rPr lang="en-US" sz="1500">
                <a:latin typeface="Roboto"/>
                <a:ea typeface="Roboto"/>
                <a:cs typeface="Roboto"/>
                <a:sym typeface="Roboto"/>
              </a:rPr>
              <a:t> learning has taken place to determine the level of student achievement at a given point in time in order to determine a student’s report card grade. The assessment instruments used are most often chapter and unit tests, final exams, and term projects.</a:t>
            </a:r>
            <a:endParaRPr sz="1500">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graphicFrame>
        <p:nvGraphicFramePr>
          <p:cNvPr id="161" name="Google Shape;161;p24"/>
          <p:cNvGraphicFramePr/>
          <p:nvPr/>
        </p:nvGraphicFramePr>
        <p:xfrm>
          <a:off x="127425" y="1057550"/>
          <a:ext cx="3000000" cy="3000000"/>
        </p:xfrm>
        <a:graphic>
          <a:graphicData uri="http://schemas.openxmlformats.org/drawingml/2006/table">
            <a:tbl>
              <a:tblPr>
                <a:noFill/>
                <a:tableStyleId>{A5E414ED-6085-4BC4-B12F-44F1E541AAC2}</a:tableStyleId>
              </a:tblPr>
              <a:tblGrid>
                <a:gridCol w="1222125"/>
                <a:gridCol w="3602875"/>
                <a:gridCol w="4096725"/>
              </a:tblGrid>
              <a:tr h="381475">
                <a:tc>
                  <a:txBody>
                    <a:bodyPr/>
                    <a:lstStyle/>
                    <a:p>
                      <a:pPr indent="0" lvl="0" marL="0" rtl="0" algn="l">
                        <a:spcBef>
                          <a:spcPts val="0"/>
                        </a:spcBef>
                        <a:spcAft>
                          <a:spcPts val="0"/>
                        </a:spcAft>
                        <a:buNone/>
                      </a:pPr>
                      <a:r>
                        <a:t/>
                      </a:r>
                      <a:endParaRPr sz="1200"/>
                    </a:p>
                  </a:txBody>
                  <a:tcPr marT="91425" marB="91425" marR="91425" marL="91425"/>
                </a:tc>
                <a:tc>
                  <a:txBody>
                    <a:bodyPr/>
                    <a:lstStyle/>
                    <a:p>
                      <a:pPr indent="0" lvl="0" marL="0" rtl="0" algn="l">
                        <a:spcBef>
                          <a:spcPts val="0"/>
                        </a:spcBef>
                        <a:spcAft>
                          <a:spcPts val="0"/>
                        </a:spcAft>
                        <a:buNone/>
                      </a:pPr>
                      <a:r>
                        <a:rPr b="1" lang="en-US" sz="1200"/>
                        <a:t>Assessment for Learning (Formative)</a:t>
                      </a:r>
                      <a:endParaRPr b="1" sz="1200"/>
                    </a:p>
                  </a:txBody>
                  <a:tcPr marT="91425" marB="91425" marR="91425" marL="91425"/>
                </a:tc>
                <a:tc>
                  <a:txBody>
                    <a:bodyPr/>
                    <a:lstStyle/>
                    <a:p>
                      <a:pPr indent="0" lvl="0" marL="0" rtl="0" algn="l">
                        <a:spcBef>
                          <a:spcPts val="0"/>
                        </a:spcBef>
                        <a:spcAft>
                          <a:spcPts val="0"/>
                        </a:spcAft>
                        <a:buNone/>
                      </a:pPr>
                      <a:r>
                        <a:rPr b="1" lang="en-US" sz="1200"/>
                        <a:t>Assessment of Learning (Summative)</a:t>
                      </a:r>
                      <a:endParaRPr b="1" sz="1200"/>
                    </a:p>
                  </a:txBody>
                  <a:tcPr marT="91425" marB="91425" marR="91425" marL="91425"/>
                </a:tc>
              </a:tr>
              <a:tr h="914375">
                <a:tc>
                  <a:txBody>
                    <a:bodyPr/>
                    <a:lstStyle/>
                    <a:p>
                      <a:pPr indent="0" lvl="0" marL="0" rtl="0" algn="l">
                        <a:spcBef>
                          <a:spcPts val="0"/>
                        </a:spcBef>
                        <a:spcAft>
                          <a:spcPts val="0"/>
                        </a:spcAft>
                        <a:buNone/>
                      </a:pPr>
                      <a:r>
                        <a:rPr b="1" lang="en-US" sz="1200"/>
                        <a:t>Reason for Assessing</a:t>
                      </a:r>
                      <a:endParaRPr b="1" sz="1200"/>
                    </a:p>
                  </a:txBody>
                  <a:tcPr marT="91425" marB="91425" marR="91425" marL="91425"/>
                </a:tc>
                <a:tc>
                  <a:txBody>
                    <a:bodyPr/>
                    <a:lstStyle/>
                    <a:p>
                      <a:pPr indent="-304800" lvl="0" marL="457200" rtl="0" algn="l">
                        <a:spcBef>
                          <a:spcPts val="0"/>
                        </a:spcBef>
                        <a:spcAft>
                          <a:spcPts val="0"/>
                        </a:spcAft>
                        <a:buSzPts val="1200"/>
                        <a:buChar char="●"/>
                      </a:pPr>
                      <a:r>
                        <a:rPr lang="en-US" sz="1200"/>
                        <a:t>Promote increases in achievement</a:t>
                      </a:r>
                      <a:endParaRPr sz="1200"/>
                    </a:p>
                    <a:p>
                      <a:pPr indent="-304800" lvl="0" marL="457200" rtl="0" algn="l">
                        <a:spcBef>
                          <a:spcPts val="0"/>
                        </a:spcBef>
                        <a:spcAft>
                          <a:spcPts val="0"/>
                        </a:spcAft>
                        <a:buSzPts val="1200"/>
                        <a:buChar char="●"/>
                      </a:pPr>
                      <a:r>
                        <a:rPr lang="en-US" sz="1200"/>
                        <a:t>Support ongoing student growth and improvement</a:t>
                      </a:r>
                      <a:endParaRPr sz="1200"/>
                    </a:p>
                  </a:txBody>
                  <a:tcPr marT="91425" marB="91425" marR="91425" marL="91425"/>
                </a:tc>
                <a:tc>
                  <a:txBody>
                    <a:bodyPr/>
                    <a:lstStyle/>
                    <a:p>
                      <a:pPr indent="-304800" lvl="0" marL="457200" rtl="0" algn="l">
                        <a:spcBef>
                          <a:spcPts val="0"/>
                        </a:spcBef>
                        <a:spcAft>
                          <a:spcPts val="0"/>
                        </a:spcAft>
                        <a:buSzPts val="1200"/>
                        <a:buChar char="●"/>
                      </a:pPr>
                      <a:r>
                        <a:rPr lang="en-US" sz="1200"/>
                        <a:t>Document individual or group achievement or mastery of standards</a:t>
                      </a:r>
                      <a:endParaRPr sz="1200"/>
                    </a:p>
                    <a:p>
                      <a:pPr indent="-304800" lvl="0" marL="457200" rtl="0" algn="l">
                        <a:spcBef>
                          <a:spcPts val="0"/>
                        </a:spcBef>
                        <a:spcAft>
                          <a:spcPts val="0"/>
                        </a:spcAft>
                        <a:buSzPts val="1200"/>
                        <a:buChar char="●"/>
                      </a:pPr>
                      <a:r>
                        <a:rPr lang="en-US" sz="1200"/>
                        <a:t>Measure achievement status at a point in time for purposes of reporting or accountability</a:t>
                      </a:r>
                      <a:endParaRPr sz="1200"/>
                    </a:p>
                  </a:txBody>
                  <a:tcPr marT="91425" marB="91425" marR="91425" marL="91425"/>
                </a:tc>
              </a:tr>
              <a:tr h="548600">
                <a:tc>
                  <a:txBody>
                    <a:bodyPr/>
                    <a:lstStyle/>
                    <a:p>
                      <a:pPr indent="0" lvl="0" marL="0" rtl="0" algn="l">
                        <a:spcBef>
                          <a:spcPts val="0"/>
                        </a:spcBef>
                        <a:spcAft>
                          <a:spcPts val="0"/>
                        </a:spcAft>
                        <a:buNone/>
                      </a:pPr>
                      <a:r>
                        <a:rPr b="1" lang="en-US" sz="1200"/>
                        <a:t>Audience</a:t>
                      </a:r>
                      <a:endParaRPr b="1" sz="1200"/>
                    </a:p>
                  </a:txBody>
                  <a:tcPr marT="91425" marB="91425" marR="91425" marL="91425"/>
                </a:tc>
                <a:tc>
                  <a:txBody>
                    <a:bodyPr/>
                    <a:lstStyle/>
                    <a:p>
                      <a:pPr indent="-304800" lvl="0" marL="457200" rtl="0" algn="l">
                        <a:spcBef>
                          <a:spcPts val="0"/>
                        </a:spcBef>
                        <a:spcAft>
                          <a:spcPts val="0"/>
                        </a:spcAft>
                        <a:buSzPts val="1200"/>
                        <a:buChar char="●"/>
                      </a:pPr>
                      <a:r>
                        <a:rPr lang="en-US" sz="1200"/>
                        <a:t>Teachers about students</a:t>
                      </a:r>
                      <a:endParaRPr sz="1200"/>
                    </a:p>
                    <a:p>
                      <a:pPr indent="-304800" lvl="0" marL="457200" rtl="0" algn="l">
                        <a:spcBef>
                          <a:spcPts val="0"/>
                        </a:spcBef>
                        <a:spcAft>
                          <a:spcPts val="0"/>
                        </a:spcAft>
                        <a:buSzPts val="1200"/>
                        <a:buChar char="●"/>
                      </a:pPr>
                      <a:r>
                        <a:rPr lang="en-US" sz="1200"/>
                        <a:t>Students about themselves</a:t>
                      </a:r>
                      <a:endParaRPr sz="1200"/>
                    </a:p>
                  </a:txBody>
                  <a:tcPr marT="91425" marB="91425" marR="91425" marL="91425"/>
                </a:tc>
                <a:tc>
                  <a:txBody>
                    <a:bodyPr/>
                    <a:lstStyle/>
                    <a:p>
                      <a:pPr indent="-304800" lvl="0" marL="457200" rtl="0" algn="l">
                        <a:spcBef>
                          <a:spcPts val="0"/>
                        </a:spcBef>
                        <a:spcAft>
                          <a:spcPts val="0"/>
                        </a:spcAft>
                        <a:buSzPts val="1200"/>
                        <a:buChar char="●"/>
                      </a:pPr>
                      <a:r>
                        <a:rPr lang="en-US" sz="1200"/>
                        <a:t>Others about students</a:t>
                      </a:r>
                      <a:endParaRPr sz="1200"/>
                    </a:p>
                  </a:txBody>
                  <a:tcPr marT="91425" marB="91425" marR="91425" marL="91425"/>
                </a:tc>
              </a:tr>
              <a:tr h="381475">
                <a:tc>
                  <a:txBody>
                    <a:bodyPr/>
                    <a:lstStyle/>
                    <a:p>
                      <a:pPr indent="0" lvl="0" marL="0" rtl="0" algn="l">
                        <a:spcBef>
                          <a:spcPts val="0"/>
                        </a:spcBef>
                        <a:spcAft>
                          <a:spcPts val="0"/>
                        </a:spcAft>
                        <a:buNone/>
                      </a:pPr>
                      <a:r>
                        <a:rPr b="1" lang="en-US" sz="1200"/>
                        <a:t>Place in Time</a:t>
                      </a:r>
                      <a:endParaRPr b="1" sz="1200"/>
                    </a:p>
                  </a:txBody>
                  <a:tcPr marT="91425" marB="91425" marR="91425" marL="91425"/>
                </a:tc>
                <a:tc>
                  <a:txBody>
                    <a:bodyPr/>
                    <a:lstStyle/>
                    <a:p>
                      <a:pPr indent="-304800" lvl="0" marL="457200" rtl="0" algn="l">
                        <a:spcBef>
                          <a:spcPts val="0"/>
                        </a:spcBef>
                        <a:spcAft>
                          <a:spcPts val="0"/>
                        </a:spcAft>
                        <a:buSzPts val="1200"/>
                        <a:buChar char="●"/>
                      </a:pPr>
                      <a:r>
                        <a:rPr lang="en-US" sz="1200"/>
                        <a:t>A process during learning</a:t>
                      </a:r>
                      <a:endParaRPr sz="1200"/>
                    </a:p>
                  </a:txBody>
                  <a:tcPr marT="91425" marB="91425" marR="91425" marL="91425"/>
                </a:tc>
                <a:tc>
                  <a:txBody>
                    <a:bodyPr/>
                    <a:lstStyle/>
                    <a:p>
                      <a:pPr indent="-304800" lvl="0" marL="457200" rtl="0" algn="l">
                        <a:spcBef>
                          <a:spcPts val="0"/>
                        </a:spcBef>
                        <a:spcAft>
                          <a:spcPts val="0"/>
                        </a:spcAft>
                        <a:buSzPts val="1200"/>
                        <a:buChar char="●"/>
                      </a:pPr>
                      <a:r>
                        <a:rPr lang="en-US" sz="1200"/>
                        <a:t>An event after learning</a:t>
                      </a:r>
                      <a:endParaRPr sz="1200"/>
                    </a:p>
                  </a:txBody>
                  <a:tcPr marT="91425" marB="91425" marR="91425" marL="91425"/>
                </a:tc>
              </a:tr>
              <a:tr h="548600">
                <a:tc>
                  <a:txBody>
                    <a:bodyPr/>
                    <a:lstStyle/>
                    <a:p>
                      <a:pPr indent="0" lvl="0" marL="0" rtl="0" algn="l">
                        <a:spcBef>
                          <a:spcPts val="0"/>
                        </a:spcBef>
                        <a:spcAft>
                          <a:spcPts val="0"/>
                        </a:spcAft>
                        <a:buNone/>
                      </a:pPr>
                      <a:r>
                        <a:rPr b="1" lang="en-US" sz="1200"/>
                        <a:t>Primary Users</a:t>
                      </a:r>
                      <a:endParaRPr b="1" sz="1200"/>
                    </a:p>
                  </a:txBody>
                  <a:tcPr marT="91425" marB="91425" marR="91425" marL="91425"/>
                </a:tc>
                <a:tc>
                  <a:txBody>
                    <a:bodyPr/>
                    <a:lstStyle/>
                    <a:p>
                      <a:pPr indent="-304800" lvl="0" marL="457200" rtl="0" algn="l">
                        <a:spcBef>
                          <a:spcPts val="0"/>
                        </a:spcBef>
                        <a:spcAft>
                          <a:spcPts val="0"/>
                        </a:spcAft>
                        <a:buSzPts val="1200"/>
                        <a:buChar char="●"/>
                      </a:pPr>
                      <a:r>
                        <a:rPr lang="en-US" sz="1200"/>
                        <a:t>Students, teachers, parents</a:t>
                      </a:r>
                      <a:endParaRPr sz="1200"/>
                    </a:p>
                  </a:txBody>
                  <a:tcPr marT="91425" marB="91425" marR="91425" marL="91425"/>
                </a:tc>
                <a:tc>
                  <a:txBody>
                    <a:bodyPr/>
                    <a:lstStyle/>
                    <a:p>
                      <a:pPr indent="-304800" lvl="0" marL="457200" rtl="0" algn="l">
                        <a:spcBef>
                          <a:spcPts val="0"/>
                        </a:spcBef>
                        <a:spcAft>
                          <a:spcPts val="0"/>
                        </a:spcAft>
                        <a:buSzPts val="1200"/>
                        <a:buChar char="●"/>
                      </a:pPr>
                      <a:r>
                        <a:rPr lang="en-US" sz="1200"/>
                        <a:t>Policy makers, program planners, supervisors, teachers, students, parents</a:t>
                      </a:r>
                      <a:endParaRPr sz="1200"/>
                    </a:p>
                  </a:txBody>
                  <a:tcPr marT="91425" marB="91425" marR="91425" marL="91425"/>
                </a:tc>
              </a:tr>
              <a:tr h="1280125">
                <a:tc>
                  <a:txBody>
                    <a:bodyPr/>
                    <a:lstStyle/>
                    <a:p>
                      <a:pPr indent="0" lvl="0" marL="0" rtl="0" algn="l">
                        <a:spcBef>
                          <a:spcPts val="0"/>
                        </a:spcBef>
                        <a:spcAft>
                          <a:spcPts val="0"/>
                        </a:spcAft>
                        <a:buNone/>
                      </a:pPr>
                      <a:r>
                        <a:rPr b="1" lang="en-US" sz="1200"/>
                        <a:t>Typical Uses</a:t>
                      </a:r>
                      <a:endParaRPr b="1" sz="1200"/>
                    </a:p>
                  </a:txBody>
                  <a:tcPr marT="91425" marB="91425" marR="91425" marL="91425"/>
                </a:tc>
                <a:tc>
                  <a:txBody>
                    <a:bodyPr/>
                    <a:lstStyle/>
                    <a:p>
                      <a:pPr indent="-304800" lvl="0" marL="457200" rtl="0" algn="l">
                        <a:spcBef>
                          <a:spcPts val="0"/>
                        </a:spcBef>
                        <a:spcAft>
                          <a:spcPts val="0"/>
                        </a:spcAft>
                        <a:buSzPts val="1200"/>
                        <a:buChar char="●"/>
                      </a:pPr>
                      <a:r>
                        <a:rPr lang="en-US" sz="1200"/>
                        <a:t>Provide students with insight to improve achievement</a:t>
                      </a:r>
                      <a:endParaRPr sz="1200"/>
                    </a:p>
                    <a:p>
                      <a:pPr indent="-304800" lvl="0" marL="457200" rtl="0" algn="l">
                        <a:spcBef>
                          <a:spcPts val="0"/>
                        </a:spcBef>
                        <a:spcAft>
                          <a:spcPts val="0"/>
                        </a:spcAft>
                        <a:buSzPts val="1200"/>
                        <a:buChar char="●"/>
                      </a:pPr>
                      <a:r>
                        <a:rPr lang="en-US" sz="1200"/>
                        <a:t>Help teachers diagnose and respond to student needs</a:t>
                      </a:r>
                      <a:endParaRPr sz="1200"/>
                    </a:p>
                    <a:p>
                      <a:pPr indent="-304800" lvl="0" marL="457200" rtl="0" algn="l">
                        <a:spcBef>
                          <a:spcPts val="0"/>
                        </a:spcBef>
                        <a:spcAft>
                          <a:spcPts val="0"/>
                        </a:spcAft>
                        <a:buSzPts val="1200"/>
                        <a:buChar char="●"/>
                      </a:pPr>
                      <a:r>
                        <a:rPr lang="en-US" sz="1200"/>
                        <a:t>Help parents see progress over time</a:t>
                      </a:r>
                      <a:endParaRPr sz="1200"/>
                    </a:p>
                    <a:p>
                      <a:pPr indent="-304800" lvl="0" marL="457200" rtl="0" algn="l">
                        <a:spcBef>
                          <a:spcPts val="0"/>
                        </a:spcBef>
                        <a:spcAft>
                          <a:spcPts val="0"/>
                        </a:spcAft>
                        <a:buSzPts val="1200"/>
                        <a:buChar char="●"/>
                      </a:pPr>
                      <a:r>
                        <a:rPr lang="en-US" sz="1200"/>
                        <a:t>Help parent support learning</a:t>
                      </a:r>
                      <a:endParaRPr sz="1200"/>
                    </a:p>
                  </a:txBody>
                  <a:tcPr marT="91425" marB="91425" marR="91425" marL="91425"/>
                </a:tc>
                <a:tc>
                  <a:txBody>
                    <a:bodyPr/>
                    <a:lstStyle/>
                    <a:p>
                      <a:pPr indent="-304800" lvl="0" marL="457200" rtl="0" algn="l">
                        <a:spcBef>
                          <a:spcPts val="0"/>
                        </a:spcBef>
                        <a:spcAft>
                          <a:spcPts val="0"/>
                        </a:spcAft>
                        <a:buSzPts val="1200"/>
                        <a:buChar char="●"/>
                      </a:pPr>
                      <a:r>
                        <a:rPr lang="en-US" sz="1200"/>
                        <a:t>Grading decisions</a:t>
                      </a:r>
                      <a:endParaRPr sz="1200"/>
                    </a:p>
                    <a:p>
                      <a:pPr indent="-304800" lvl="0" marL="457200" rtl="0" algn="l">
                        <a:spcBef>
                          <a:spcPts val="0"/>
                        </a:spcBef>
                        <a:spcAft>
                          <a:spcPts val="0"/>
                        </a:spcAft>
                        <a:buSzPts val="1200"/>
                        <a:buChar char="●"/>
                      </a:pPr>
                      <a:r>
                        <a:rPr lang="en-US" sz="1200"/>
                        <a:t>Promotion and graduation decisions</a:t>
                      </a:r>
                      <a:endParaRPr sz="1200"/>
                    </a:p>
                    <a:p>
                      <a:pPr indent="-304800" lvl="0" marL="457200" rtl="0" algn="l">
                        <a:spcBef>
                          <a:spcPts val="0"/>
                        </a:spcBef>
                        <a:spcAft>
                          <a:spcPts val="0"/>
                        </a:spcAft>
                        <a:buSzPts val="1200"/>
                        <a:buChar char="●"/>
                      </a:pPr>
                      <a:r>
                        <a:rPr lang="en-US" sz="1200"/>
                        <a:t>Certify student competence</a:t>
                      </a:r>
                      <a:endParaRPr sz="1200"/>
                    </a:p>
                    <a:p>
                      <a:pPr indent="-304800" lvl="0" marL="457200" rtl="0" algn="l">
                        <a:spcBef>
                          <a:spcPts val="0"/>
                        </a:spcBef>
                        <a:spcAft>
                          <a:spcPts val="0"/>
                        </a:spcAft>
                        <a:buSzPts val="1200"/>
                        <a:buChar char="●"/>
                      </a:pPr>
                      <a:r>
                        <a:rPr lang="en-US" sz="1200"/>
                        <a:t>Sort students according to achievement</a:t>
                      </a:r>
                      <a:endParaRPr sz="1200"/>
                    </a:p>
                  </a:txBody>
                  <a:tcPr marT="91425" marB="91425" marR="91425" marL="91425"/>
                </a:tc>
              </a:tr>
            </a:tbl>
          </a:graphicData>
        </a:graphic>
      </p:graphicFrame>
      <p:sp>
        <p:nvSpPr>
          <p:cNvPr id="162" name="Google Shape;162;p24"/>
          <p:cNvSpPr txBox="1"/>
          <p:nvPr>
            <p:ph type="title"/>
          </p:nvPr>
        </p:nvSpPr>
        <p:spPr>
          <a:xfrm>
            <a:off x="279850" y="141425"/>
            <a:ext cx="8769300" cy="715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sz="3000"/>
              <a:t>Assessment </a:t>
            </a:r>
            <a:r>
              <a:rPr i="1" lang="en-US" sz="3000"/>
              <a:t>for </a:t>
            </a:r>
            <a:r>
              <a:rPr lang="en-US" sz="3000"/>
              <a:t>or </a:t>
            </a:r>
            <a:r>
              <a:rPr i="1" lang="en-US" sz="3000"/>
              <a:t>of </a:t>
            </a:r>
            <a:r>
              <a:rPr lang="en-US" sz="3000"/>
              <a:t>Learning</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