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9" r:id="rId26"/>
    <p:sldId id="280" r:id="rId27"/>
    <p:sldId id="281" r:id="rId28"/>
    <p:sldId id="282" r:id="rId29"/>
    <p:sldId id="283" r:id="rId30"/>
    <p:sldId id="287" r:id="rId31"/>
    <p:sldId id="284" r:id="rId32"/>
    <p:sldId id="285" r:id="rId33"/>
    <p:sldId id="286" r:id="rId34"/>
    <p:sldId id="278" r:id="rId35"/>
  </p:sldIdLst>
  <p:sldSz cx="12188825" cy="6858000"/>
  <p:notesSz cx="6858000" cy="9144000"/>
  <p:embeddedFontLst>
    <p:embeddedFont>
      <p:font typeface="Grandstander" pitchFamily="2" charset="0"/>
      <p:regular r:id="rId37"/>
      <p:bold r:id="rId38"/>
      <p:italic r:id="rId39"/>
      <p:boldItalic r:id="rId40"/>
    </p:embeddedFont>
    <p:embeddedFont>
      <p:font typeface="Grandstander Medium" pitchFamily="2" charset="0"/>
      <p:regular r:id="rId41"/>
      <p:bold r:id="rId42"/>
      <p:italic r:id="rId43"/>
      <p:boldItalic r:id="rId44"/>
    </p:embeddedFont>
    <p:embeddedFont>
      <p:font typeface="Grandstander SemiBold" pitchFamily="2" charset="0"/>
      <p:regular r:id="rId45"/>
      <p:bold r:id="rId46"/>
      <p:italic r:id="rId47"/>
      <p:boldItalic r:id="rId48"/>
    </p:embeddedFont>
    <p:embeddedFont>
      <p:font typeface="Lato" panose="020F05020202040302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88">
          <p15:clr>
            <a:srgbClr val="747775"/>
          </p15:clr>
        </p15:guide>
        <p15:guide id="2" pos="363">
          <p15:clr>
            <a:srgbClr val="747775"/>
          </p15:clr>
        </p15:guide>
        <p15:guide id="3" pos="7315">
          <p15:clr>
            <a:srgbClr val="747775"/>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i4I1iMCh0sTYGdK9PumcwYUJtJh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A37A08-69FF-1E87-5134-F146AC084A84}" name="Luã Santos Dias" initials="LS" userId="S::lua_dias@vanzolini-ead.org.br::5ba061cc-bd70-40d5-a037-2a2a362849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74939" autoAdjust="0"/>
  </p:normalViewPr>
  <p:slideViewPr>
    <p:cSldViewPr snapToGrid="0">
      <p:cViewPr varScale="1">
        <p:scale>
          <a:sx n="79" d="100"/>
          <a:sy n="79" d="100"/>
        </p:scale>
        <p:origin x="1608" y="90"/>
      </p:cViewPr>
      <p:guideLst>
        <p:guide orient="horz" pos="588"/>
        <p:guide pos="363"/>
        <p:guide pos="7315"/>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8" Type="http://customschemas.google.com/relationships/presentationmetadata" Target="meta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font" Target="fonts/font1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ettyimages.com.br/detail/ilustra%C3%A7%C3%A3o/cartoon-birthday-cake-vector-isolated-ilustra%C3%A7%C3%A3o-royalty-free/893579078?phrase=bolo+de+anivers%C3%A1rio&amp;adppopup=tru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ettyimages.com.br/detail/ilustra%C3%A7%C3%A3o/gold-star-ilustra%C3%A7%C3%A3o-royalty-free/1437259378?phrase=estrela&amp;adppopup=tru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ettyimages.com.br/detail/ilustra%C3%A7%C3%A3o/colorful-bunch-of-balloons-isolated-on-white-ilustra%C3%A7%C3%A3o-royalty-free/953476364?phrase=bexigas&amp;adppopup=tru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gettyimages.com.br/detail/ilustra%C3%A7%C3%A3o/set-of-luxurious-title-ribbons-with-gold-edges-ilustra%C3%A7%C3%A3o-royalty-free/1520701102?phrase=faixa&amp;adppopup=true"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ettyimages.com.br/detail/ilustra%C3%A7%C3%A3o/colorful-bunch-of-balloons-isolated-on-white-ilustra%C3%A7%C3%A3o-royalty-free/953476364?phrase=bexigas&amp;adppopup=tru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gettyimages.com.br/detail/ilustra%C3%A7%C3%A3o/set-of-luxurious-title-ribbons-with-gold-edges-ilustra%C3%A7%C3%A3o-royalty-free/1520701102?phrase=faixa&amp;adppopup=tru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tyimages.com.br/detail/ilustra%C3%A7%C3%A3o/group-of-kids-celebrating-a-party-ilustra%C3%A7%C3%A3o-royalty-free/1152814001?phrase=anivers%C3%A1rio+crian%C3%A7a&amp;adppopup=tru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ettyimages.com.br/detail/ilustra%C3%A7%C3%A3o/group-of-kids-celebrating-a-party-ilustra%C3%A7%C3%A3o-royalty-free/1152814001?phrase=anivers%C3%A1rio+crian%C3%A7a&amp;adppopup=tru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ilustra%C3%A7%C3%A3o/bingo-vector-typography-ilustra%C3%A7%C3%A3o-royalty-free/1183778794?adppopup=tr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glossy-happy-birthday-concept-with-balloons-ilustra%C3%A7%C3%A3o-royalty-free/1140943316?phrase=bal%C3%B5es+de+anivers%C3%A1rio&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ettyimages.com.br/detail/foto/portrait-of-children-sitting-on-stage-theater-imagem-royalty-free/1972390162?phrase=festa+a+fantasia+crian%C3%A7as&amp;adppopup=true"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gettyimages.com.br/detail/foto/cute-children-smiling-and-having-fun-during-a-imagem-royalty-free/663788320?phrase=festa+anivers%C3%A1rio"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yimages.com.br/detail/foto/portrait-of-children-sitting-on-stage-theater-imagem-royalty-free/1972390162?phrase=festa+a+fantasia+crian%C3%A7as&amp;adppopup=tru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gettyimages.com.br/detail/foto/cute-children-smiling-and-having-fun-during-a-imagem-royalty-free/663788320?phrase=festa+anivers%C3%A1rio"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ettyimages.com.br/detail/ilustra%C3%A7%C3%A3o/cartoon-birthday-cake-vector-isolated-ilustra%C3%A7%C3%A3o-royalty-free/893579078?phrase=bolo+de+anivers%C3%A1rio&amp;adppopup=tru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gettyimages.com.br/detail/ilustra%C3%A7%C3%A3o/gold-star-ilustra%C3%A7%C3%A3o-royalty-free/1437259378?phrase=estrela&amp;adppopup=tru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9 e 10</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/ilustra%C3%A7%C3%A3o/cartoon-birthday-cake-vector-isolated-ilustra%C3%A7%C3%A3o-royalty-free/893579078?phrase=bolo+de+anivers%C3%A1rio&amp;adppopup=</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/ilustra%C3%A7%C3%A3o/gold-star-ilustra%C3%A7%C3%A3o-royalty-free/1437259378?phrase=</a:t>
            </a:r>
            <a:r>
              <a:rPr lang="pt-BR" dirty="0" err="1">
                <a:effectLst/>
                <a:hlinkClick r:id="rId4"/>
              </a:rPr>
              <a:t>estrela&amp;adppopup</a:t>
            </a:r>
            <a:r>
              <a:rPr lang="pt-BR" dirty="0">
                <a:effectLst/>
                <a:hlinkClick r:id="rId4"/>
              </a:rPr>
              <a:t>=</a:t>
            </a:r>
            <a:r>
              <a:rPr lang="pt-BR" dirty="0" err="1">
                <a:effectLst/>
                <a:hlinkClick r:id="rId4"/>
              </a:rPr>
              <a:t>true</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dirty="0"/>
          </a:p>
        </p:txBody>
      </p:sp>
      <p:sp>
        <p:nvSpPr>
          <p:cNvPr id="206" name="Google Shape;2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i="0">
              <a:latin typeface="Arial"/>
              <a:ea typeface="Arial"/>
              <a:cs typeface="Arial"/>
              <a:sym typeface="Arial"/>
            </a:endParaRPr>
          </a:p>
        </p:txBody>
      </p:sp>
      <p:sp>
        <p:nvSpPr>
          <p:cNvPr id="246" name="Google Shape;24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 13 e 14</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/ilustra%C3%A7%C3%A3o/colorful-bunch-of-balloons-isolated-on-white-ilustra%C3%A7%C3%A3o-royalty-free/953476364?phrase=</a:t>
            </a:r>
            <a:r>
              <a:rPr lang="pt-BR" dirty="0" err="1">
                <a:effectLst/>
                <a:hlinkClick r:id="rId3"/>
              </a:rPr>
              <a:t>bexigas&amp;adppopup</a:t>
            </a:r>
            <a:r>
              <a:rPr lang="pt-BR" dirty="0">
                <a:effectLst/>
                <a:hlinkClick r:id="rId3"/>
              </a:rPr>
              <a:t>=</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/ilustra%C3%A7%C3%A3o/set-of-luxurious-title-ribbons-with-gold-edges-ilustra%C3%A7%C3%A3o-royalty-free/1520701102?phrase=</a:t>
            </a:r>
            <a:r>
              <a:rPr lang="pt-BR" dirty="0" err="1">
                <a:effectLst/>
                <a:hlinkClick r:id="rId4"/>
              </a:rPr>
              <a:t>faixa&amp;adppopup</a:t>
            </a:r>
            <a:r>
              <a:rPr lang="pt-BR" dirty="0">
                <a:effectLst/>
                <a:hlinkClick r:id="rId4"/>
              </a:rPr>
              <a:t>=</a:t>
            </a:r>
            <a:r>
              <a:rPr lang="pt-BR" dirty="0" err="1">
                <a:effectLst/>
                <a:hlinkClick r:id="rId4"/>
              </a:rPr>
              <a:t>true</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lang="pt-BR" dirty="0"/>
          </a:p>
        </p:txBody>
      </p:sp>
      <p:sp>
        <p:nvSpPr>
          <p:cNvPr id="277" name="Google Shape;27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 13 e 14</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/ilustra%C3%A7%C3%A3o/colorful-bunch-of-balloons-isolated-on-white-ilustra%C3%A7%C3%A3o-royalty-free/953476364?phrase=</a:t>
            </a:r>
            <a:r>
              <a:rPr lang="pt-BR" dirty="0" err="1">
                <a:effectLst/>
                <a:hlinkClick r:id="rId3"/>
              </a:rPr>
              <a:t>bexigas&amp;adppopup</a:t>
            </a:r>
            <a:r>
              <a:rPr lang="pt-BR" dirty="0">
                <a:effectLst/>
                <a:hlinkClick r:id="rId3"/>
              </a:rPr>
              <a:t>=</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/ilustra%C3%A7%C3%A3o/set-of-luxurious-title-ribbons-with-gold-edges-ilustra%C3%A7%C3%A3o-royalty-free/1520701102?phrase=</a:t>
            </a:r>
            <a:r>
              <a:rPr lang="pt-BR" dirty="0" err="1">
                <a:effectLst/>
                <a:hlinkClick r:id="rId4"/>
              </a:rPr>
              <a:t>faixa&amp;adppopup</a:t>
            </a:r>
            <a:r>
              <a:rPr lang="pt-BR" dirty="0">
                <a:effectLst/>
                <a:hlinkClick r:id="rId4"/>
              </a:rPr>
              <a:t>=</a:t>
            </a:r>
            <a:r>
              <a:rPr lang="pt-BR" dirty="0" err="1">
                <a:effectLst/>
                <a:hlinkClick r:id="rId4"/>
              </a:rPr>
              <a:t>true</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dirty="0">
              <a:solidFill>
                <a:srgbClr val="231F20"/>
              </a:solidFill>
            </a:endParaRPr>
          </a:p>
        </p:txBody>
      </p:sp>
      <p:sp>
        <p:nvSpPr>
          <p:cNvPr id="288" name="Google Shape;28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
              </a:spcBef>
              <a:spcAft>
                <a:spcPts val="0"/>
              </a:spcAft>
              <a:buSzPts val="1100"/>
              <a:buNone/>
            </a:pPr>
            <a:endParaRPr/>
          </a:p>
          <a:p>
            <a:pPr marL="0" lvl="0" indent="0" algn="l" rtl="0">
              <a:lnSpc>
                <a:spcPct val="100000"/>
              </a:lnSpc>
              <a:spcBef>
                <a:spcPts val="5"/>
              </a:spcBef>
              <a:spcAft>
                <a:spcPts val="0"/>
              </a:spcAft>
              <a:buSzPts val="1100"/>
              <a:buNone/>
            </a:pPr>
            <a:endParaRPr sz="1800">
              <a:latin typeface="Calibri"/>
              <a:ea typeface="Calibri"/>
              <a:cs typeface="Calibri"/>
              <a:sym typeface="Calibri"/>
            </a:endParaRPr>
          </a:p>
          <a:p>
            <a:pPr marL="158750" lvl="0" indent="0" algn="l" rtl="0">
              <a:lnSpc>
                <a:spcPct val="100000"/>
              </a:lnSpc>
              <a:spcBef>
                <a:spcPts val="0"/>
              </a:spcBef>
              <a:spcAft>
                <a:spcPts val="0"/>
              </a:spcAft>
              <a:buSzPts val="1100"/>
              <a:buNone/>
            </a:pPr>
            <a:endParaRPr sz="1800">
              <a:solidFill>
                <a:srgbClr val="231F20"/>
              </a:solidFill>
              <a:latin typeface="Calibri"/>
              <a:ea typeface="Calibri"/>
              <a:cs typeface="Calibri"/>
              <a:sym typeface="Calibri"/>
            </a:endParaRPr>
          </a:p>
          <a:p>
            <a:pPr marL="158750" lvl="0" indent="0" algn="l" rtl="0">
              <a:lnSpc>
                <a:spcPct val="100000"/>
              </a:lnSpc>
              <a:spcBef>
                <a:spcPts val="0"/>
              </a:spcBef>
              <a:spcAft>
                <a:spcPts val="0"/>
              </a:spcAft>
              <a:buSzPts val="1100"/>
              <a:buNone/>
            </a:pPr>
            <a:br>
              <a:rPr lang="pt-BR" sz="1800">
                <a:solidFill>
                  <a:srgbClr val="231F20"/>
                </a:solidFill>
                <a:latin typeface="Calibri"/>
                <a:ea typeface="Calibri"/>
                <a:cs typeface="Calibri"/>
                <a:sym typeface="Calibri"/>
              </a:rPr>
            </a:br>
            <a:endParaRPr sz="1800">
              <a:solidFill>
                <a:srgbClr val="231F20"/>
              </a:solidFill>
              <a:latin typeface="Calibri"/>
              <a:ea typeface="Calibri"/>
              <a:cs typeface="Calibri"/>
              <a:sym typeface="Calibri"/>
            </a:endParaRPr>
          </a:p>
        </p:txBody>
      </p:sp>
      <p:sp>
        <p:nvSpPr>
          <p:cNvPr id="300" name="Google Shape;30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
              </a:spcBef>
              <a:spcAft>
                <a:spcPts val="0"/>
              </a:spcAft>
              <a:buSzPts val="1100"/>
              <a:buNone/>
            </a:pPr>
            <a:endParaRPr/>
          </a:p>
          <a:p>
            <a:pPr marL="0" lvl="0" indent="0" algn="l" rtl="0">
              <a:lnSpc>
                <a:spcPct val="100000"/>
              </a:lnSpc>
              <a:spcBef>
                <a:spcPts val="5"/>
              </a:spcBef>
              <a:spcAft>
                <a:spcPts val="0"/>
              </a:spcAft>
              <a:buSzPts val="1100"/>
              <a:buNone/>
            </a:pPr>
            <a:endParaRPr sz="1800">
              <a:latin typeface="Calibri"/>
              <a:ea typeface="Calibri"/>
              <a:cs typeface="Calibri"/>
              <a:sym typeface="Calibri"/>
            </a:endParaRPr>
          </a:p>
          <a:p>
            <a:pPr marL="158750" lvl="0" indent="0" algn="l" rtl="0">
              <a:lnSpc>
                <a:spcPct val="100000"/>
              </a:lnSpc>
              <a:spcBef>
                <a:spcPts val="0"/>
              </a:spcBef>
              <a:spcAft>
                <a:spcPts val="0"/>
              </a:spcAft>
              <a:buSzPts val="1100"/>
              <a:buNone/>
            </a:pPr>
            <a:endParaRPr sz="1800">
              <a:solidFill>
                <a:srgbClr val="231F20"/>
              </a:solidFill>
              <a:latin typeface="Calibri"/>
              <a:ea typeface="Calibri"/>
              <a:cs typeface="Calibri"/>
              <a:sym typeface="Calibri"/>
            </a:endParaRPr>
          </a:p>
          <a:p>
            <a:pPr marL="158750" lvl="0" indent="0" algn="l" rtl="0">
              <a:lnSpc>
                <a:spcPct val="100000"/>
              </a:lnSpc>
              <a:spcBef>
                <a:spcPts val="0"/>
              </a:spcBef>
              <a:spcAft>
                <a:spcPts val="0"/>
              </a:spcAft>
              <a:buSzPts val="1100"/>
              <a:buNone/>
            </a:pPr>
            <a:br>
              <a:rPr lang="pt-BR" sz="1800">
                <a:solidFill>
                  <a:srgbClr val="231F20"/>
                </a:solidFill>
                <a:latin typeface="Calibri"/>
                <a:ea typeface="Calibri"/>
                <a:cs typeface="Calibri"/>
                <a:sym typeface="Calibri"/>
              </a:rPr>
            </a:br>
            <a:endParaRPr sz="1800">
              <a:solidFill>
                <a:srgbClr val="231F20"/>
              </a:solidFill>
              <a:latin typeface="Calibri"/>
              <a:ea typeface="Calibri"/>
              <a:cs typeface="Calibri"/>
              <a:sym typeface="Calibri"/>
            </a:endParaRPr>
          </a:p>
        </p:txBody>
      </p:sp>
      <p:sp>
        <p:nvSpPr>
          <p:cNvPr id="317" name="Google Shape;31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17 e 18</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/ilustra%C3%A7%C3%A3o/group-of-kids-celebrating-a-party-ilustra%C3%A7%C3%A3o-royalty-free/1152814001?phrase=anivers%C3%A1rio+crian%C3%A7a&amp;adppopup=</a:t>
            </a:r>
            <a:r>
              <a:rPr lang="pt-BR" dirty="0" err="1">
                <a:effectLst/>
                <a:hlinkClick r:id="rId3"/>
              </a:rPr>
              <a:t>true</a:t>
            </a:r>
            <a:r>
              <a:rPr lang="pt-BR" dirty="0">
                <a:effectLst/>
              </a:rPr>
              <a:t>.</a:t>
            </a:r>
          </a:p>
          <a:p>
            <a:pPr marL="0" lvl="0" indent="0" algn="l" rtl="0">
              <a:lnSpc>
                <a:spcPct val="100000"/>
              </a:lnSpc>
              <a:spcBef>
                <a:spcPts val="0"/>
              </a:spcBef>
              <a:spcAft>
                <a:spcPts val="0"/>
              </a:spcAft>
              <a:buSzPts val="1100"/>
              <a:buNone/>
            </a:pPr>
            <a:endParaRPr lang="pt-BR" dirty="0">
              <a:latin typeface="Arial"/>
              <a:ea typeface="Arial"/>
              <a:cs typeface="Arial"/>
              <a:sym typeface="Arial"/>
            </a:endParaRPr>
          </a:p>
          <a:p>
            <a:pPr marL="0" lvl="0" indent="0" algn="l" rtl="0">
              <a:lnSpc>
                <a:spcPct val="100000"/>
              </a:lnSpc>
              <a:spcBef>
                <a:spcPts val="0"/>
              </a:spcBef>
              <a:spcAft>
                <a:spcPts val="0"/>
              </a:spcAft>
              <a:buSzPts val="1100"/>
              <a:buNone/>
            </a:pPr>
            <a:endParaRPr dirty="0"/>
          </a:p>
        </p:txBody>
      </p:sp>
      <p:sp>
        <p:nvSpPr>
          <p:cNvPr id="335" name="Google Shape;33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17 e 18</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/ilustra%C3%A7%C3%A3o/group-of-kids-celebrating-a-party-ilustra%C3%A7%C3%A3o-royalty-free/1152814001?phrase=anivers%C3%A1rio+crian%C3%A7a&amp;adppopup=</a:t>
            </a:r>
            <a:r>
              <a:rPr lang="pt-BR" dirty="0" err="1">
                <a:effectLst/>
                <a:hlinkClick r:id="rId3"/>
              </a:rPr>
              <a:t>true</a:t>
            </a:r>
            <a:r>
              <a:rPr lang="pt-BR" dirty="0">
                <a:effectLst/>
              </a:rPr>
              <a:t>.</a:t>
            </a:r>
          </a:p>
          <a:p>
            <a:pPr marL="0" lvl="0" indent="0" algn="l" rtl="0">
              <a:lnSpc>
                <a:spcPct val="100000"/>
              </a:lnSpc>
              <a:spcBef>
                <a:spcPts val="0"/>
              </a:spcBef>
              <a:spcAft>
                <a:spcPts val="0"/>
              </a:spcAft>
              <a:buSzPts val="1100"/>
              <a:buNone/>
            </a:pPr>
            <a:endParaRPr lang="pt-BR" dirty="0">
              <a:latin typeface="Arial"/>
              <a:ea typeface="Arial"/>
              <a:cs typeface="Arial"/>
              <a:sym typeface="Arial"/>
            </a:endParaRPr>
          </a:p>
          <a:p>
            <a:pPr marL="0" lvl="0" indent="0" algn="l" rtl="0">
              <a:lnSpc>
                <a:spcPct val="100000"/>
              </a:lnSpc>
              <a:spcBef>
                <a:spcPts val="0"/>
              </a:spcBef>
              <a:spcAft>
                <a:spcPts val="0"/>
              </a:spcAft>
              <a:buSzPts val="1100"/>
              <a:buNone/>
            </a:pPr>
            <a:endParaRPr lang="pt-BR" dirty="0"/>
          </a:p>
        </p:txBody>
      </p:sp>
      <p:sp>
        <p:nvSpPr>
          <p:cNvPr id="344" name="Google Shape;34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3" name="Google Shape;36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pt-BR" dirty="0">
              <a:effectLst/>
            </a:endParaRPr>
          </a:p>
        </p:txBody>
      </p:sp>
      <p:sp>
        <p:nvSpPr>
          <p:cNvPr id="368" name="Google Shape;36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63cba281d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Google Shape;382;g363cba281de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63cba281de_0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6" name="Google Shape;386;g363cba281de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63cba281de_0_2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g363cba281de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63cba281de_0_4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8" name="Google Shape;408;g363cba281de_0_4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63cba281de_0_5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1" name="Google Shape;421;g363cba281de_0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63cba281de_0_7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4" name="Google Shape;434;g363cba281de_0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96476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63cba281de_0_7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4" name="Google Shape;434;g363cba281de_0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63cba281de_0_8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7" name="Google Shape;447;g363cba281de_0_8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b="1" dirty="0">
                <a:effectLst/>
              </a:rPr>
              <a:t>Slide 3</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/ilustra%C3%A7%C3%A3o/bingo-vector-typography-ilustra%C3%A7%C3%A3o-royalty-free/1183778794?adppopup=</a:t>
            </a:r>
            <a:r>
              <a:rPr lang="pt-BR" dirty="0" err="1">
                <a:effectLst/>
                <a:hlinkClick r:id="rId3"/>
              </a:rPr>
              <a:t>true</a:t>
            </a:r>
            <a:r>
              <a:rPr lang="pt-BR" dirty="0">
                <a:effectLst/>
              </a:rPr>
              <a:t>. </a:t>
            </a:r>
          </a:p>
          <a:p>
            <a:pPr marL="0" lvl="0" indent="0" algn="l" rtl="0">
              <a:lnSpc>
                <a:spcPct val="100000"/>
              </a:lnSpc>
              <a:spcBef>
                <a:spcPts val="0"/>
              </a:spcBef>
              <a:spcAft>
                <a:spcPts val="0"/>
              </a:spcAft>
              <a:buSzPts val="1100"/>
              <a:buNone/>
            </a:pPr>
            <a:endParaRPr i="0" dirty="0"/>
          </a:p>
        </p:txBody>
      </p:sp>
      <p:sp>
        <p:nvSpPr>
          <p:cNvPr id="143" name="Google Shape;1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63cba281de_0_10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0" name="Google Shape;460;g363cba281de_0_1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pt-BR" dirty="0"/>
          </a:p>
          <a:p>
            <a:pPr marL="0" indent="0">
              <a:buNone/>
            </a:pPr>
            <a:r>
              <a:rPr lang="pt-BR" b="1" dirty="0">
                <a:effectLst/>
              </a:rPr>
              <a:t>Slide 4</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/ilustra%C3%A7%C3%A3o/glossy-happy-birthday-concept-with-balloons-ilustra%C3%A7%C3%A3o-royalty-free/1140943316?phrase=bal%C3%B5es+de+anivers%C3%A1rio&amp;adppopup=</a:t>
            </a:r>
            <a:r>
              <a:rPr lang="pt-BR" dirty="0" err="1">
                <a:effectLst/>
                <a:hlinkClick r:id="rId3"/>
              </a:rPr>
              <a:t>true</a:t>
            </a:r>
            <a:r>
              <a:rPr lang="pt-BR" dirty="0">
                <a:effectLst/>
              </a:rPr>
              <a:t>. </a:t>
            </a:r>
          </a:p>
          <a:p>
            <a:pPr marL="0" indent="0">
              <a:buNone/>
            </a:pPr>
            <a:endParaRPr lang="pt-BR" dirty="0"/>
          </a:p>
          <a:p>
            <a:pPr marL="158750" lvl="0" indent="0" algn="l" rtl="0">
              <a:lnSpc>
                <a:spcPct val="100000"/>
              </a:lnSpc>
              <a:spcBef>
                <a:spcPts val="0"/>
              </a:spcBef>
              <a:spcAft>
                <a:spcPts val="0"/>
              </a:spcAft>
              <a:buSzPts val="1100"/>
              <a:buNone/>
            </a:pPr>
            <a:endParaRPr dirty="0"/>
          </a:p>
        </p:txBody>
      </p:sp>
      <p:sp>
        <p:nvSpPr>
          <p:cNvPr id="155" name="Google Shape;1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800"/>
              </a:spcBef>
              <a:spcAft>
                <a:spcPts val="0"/>
              </a:spcAft>
              <a:buSzPts val="1100"/>
              <a:buNone/>
            </a:pPr>
            <a:endParaRPr/>
          </a:p>
          <a:p>
            <a:pPr marL="0" marR="3344545" lvl="0" indent="0" algn="l" rtl="0">
              <a:lnSpc>
                <a:spcPct val="100000"/>
              </a:lnSpc>
              <a:spcBef>
                <a:spcPts val="935"/>
              </a:spcBef>
              <a:spcAft>
                <a:spcPts val="0"/>
              </a:spcAft>
              <a:buSzPts val="1100"/>
              <a:buNone/>
            </a:pPr>
            <a:endParaRPr i="0">
              <a:latin typeface="Arial"/>
              <a:ea typeface="Arial"/>
              <a:cs typeface="Arial"/>
              <a:sym typeface="Arial"/>
            </a:endParaRPr>
          </a:p>
        </p:txBody>
      </p:sp>
      <p:sp>
        <p:nvSpPr>
          <p:cNvPr id="168" name="Google Shape;16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7 e 8</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/foto/portrait-of-children-sitting-on-stage-theater-imagem-royalty-free/1972390162?phrase=festa+a+fantasia+crian%C3%A7as&amp;adppopup=</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/foto/cute-children-smiling-and-having-fun-during-a-imagem-royalty-free/663788320?phrase=festa+anivers%C3%A1rio</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dirty="0">
              <a:latin typeface="Arial"/>
              <a:ea typeface="Arial"/>
              <a:cs typeface="Arial"/>
              <a:sym typeface="Arial"/>
            </a:endParaRPr>
          </a:p>
        </p:txBody>
      </p:sp>
      <p:sp>
        <p:nvSpPr>
          <p:cNvPr id="181" name="Google Shape;1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7 e 8</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/foto/portrait-of-children-sitting-on-stage-theater-imagem-royalty-free/1972390162?phrase=festa+a+fantasia+crian%C3%A7as&amp;adppopup=</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/foto/cute-children-smiling-and-having-fun-during-a-imagem-royalty-free/663788320?phrase=festa+anivers%C3%A1rio</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dirty="0"/>
          </a:p>
        </p:txBody>
      </p:sp>
      <p:sp>
        <p:nvSpPr>
          <p:cNvPr id="188" name="Google Shape;18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pt-BR" b="1" dirty="0">
                <a:effectLst/>
              </a:rPr>
              <a:t>Slides 9 e 10</a:t>
            </a:r>
            <a:r>
              <a:rPr lang="pt-BR" dirty="0"/>
              <a:t> </a:t>
            </a:r>
          </a:p>
          <a:p>
            <a:pPr marL="0" indent="0">
              <a:buNone/>
            </a:pPr>
            <a:r>
              <a:rPr lang="pt-BR" dirty="0">
                <a:effectLst/>
                <a:hlinkClick r:id="rId3"/>
              </a:rPr>
              <a:t>https://www.gettyimages.com.br/</a:t>
            </a:r>
            <a:r>
              <a:rPr lang="pt-BR" dirty="0" err="1">
                <a:effectLst/>
                <a:hlinkClick r:id="rId3"/>
              </a:rPr>
              <a:t>detail</a:t>
            </a:r>
            <a:r>
              <a:rPr lang="pt-BR" dirty="0">
                <a:effectLst/>
                <a:hlinkClick r:id="rId3"/>
              </a:rPr>
              <a:t>/ilustra%C3%A7%C3%A3o/cartoon-birthday-cake-vector-isolated-ilustra%C3%A7%C3%A3o-royalty-free/893579078?phrase=bolo+de+anivers%C3%A1rio&amp;adppopup=</a:t>
            </a:r>
            <a:r>
              <a:rPr lang="pt-BR" dirty="0" err="1">
                <a:effectLst/>
                <a:hlinkClick r:id="rId3"/>
              </a:rPr>
              <a:t>true</a:t>
            </a:r>
            <a:r>
              <a:rPr lang="pt-BR" dirty="0">
                <a:effectLst/>
              </a:rPr>
              <a:t>. </a:t>
            </a:r>
          </a:p>
          <a:p>
            <a:pPr marL="0" indent="0">
              <a:buNone/>
            </a:pPr>
            <a:r>
              <a:rPr lang="pt-BR" dirty="0">
                <a:effectLst/>
                <a:hlinkClick r:id="rId4"/>
              </a:rPr>
              <a:t>https://www.gettyimages.com.br/</a:t>
            </a:r>
            <a:r>
              <a:rPr lang="pt-BR" dirty="0" err="1">
                <a:effectLst/>
                <a:hlinkClick r:id="rId4"/>
              </a:rPr>
              <a:t>detail</a:t>
            </a:r>
            <a:r>
              <a:rPr lang="pt-BR" dirty="0">
                <a:effectLst/>
                <a:hlinkClick r:id="rId4"/>
              </a:rPr>
              <a:t>/ilustra%C3%A7%C3%A3o/gold-star-ilustra%C3%A7%C3%A3o-royalty-free/1437259378?phrase=</a:t>
            </a:r>
            <a:r>
              <a:rPr lang="pt-BR" dirty="0" err="1">
                <a:effectLst/>
                <a:hlinkClick r:id="rId4"/>
              </a:rPr>
              <a:t>estrela&amp;adppopup</a:t>
            </a:r>
            <a:r>
              <a:rPr lang="pt-BR" dirty="0">
                <a:effectLst/>
                <a:hlinkClick r:id="rId4"/>
              </a:rPr>
              <a:t>=</a:t>
            </a:r>
            <a:r>
              <a:rPr lang="pt-BR" dirty="0" err="1">
                <a:effectLst/>
                <a:hlinkClick r:id="rId4"/>
              </a:rPr>
              <a:t>true</a:t>
            </a:r>
            <a:r>
              <a:rPr lang="pt-BR" dirty="0">
                <a:effectLst/>
              </a:rPr>
              <a:t>. </a:t>
            </a:r>
          </a:p>
          <a:p>
            <a:pPr marL="0" indent="0">
              <a:buNone/>
            </a:pPr>
            <a:endParaRPr lang="pt-BR" dirty="0"/>
          </a:p>
          <a:p>
            <a:pPr marL="0" lvl="0" indent="0" algn="l" rtl="0">
              <a:lnSpc>
                <a:spcPct val="100000"/>
              </a:lnSpc>
              <a:spcBef>
                <a:spcPts val="0"/>
              </a:spcBef>
              <a:spcAft>
                <a:spcPts val="0"/>
              </a:spcAft>
              <a:buSzPts val="1100"/>
              <a:buNone/>
            </a:pPr>
            <a:endParaRPr dirty="0"/>
          </a:p>
        </p:txBody>
      </p:sp>
      <p:sp>
        <p:nvSpPr>
          <p:cNvPr id="197" name="Google Shape;19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Ciências Humanas">
  <p:cSld name="1. Capa - Ciências Humanas">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1" name="Google Shape;11;p25"/>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25"/>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25"/>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25"/>
          <p:cNvSpPr txBox="1"/>
          <p:nvPr/>
        </p:nvSpPr>
        <p:spPr>
          <a:xfrm rot="-5400000">
            <a:off x="11493153" y="1477365"/>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pic>
        <p:nvPicPr>
          <p:cNvPr id="15" name="Google Shape;15;p25"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25"/>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25"/>
          <p:cNvSpPr/>
          <p:nvPr/>
        </p:nvSpPr>
        <p:spPr>
          <a:xfrm rot="-48255" flipH="1">
            <a:off x="10673069" y="1045337"/>
            <a:ext cx="1082625"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a:solidFill>
                  <a:srgbClr val="FFFFFF"/>
                </a:solidFill>
                <a:latin typeface="Grandstander Medium"/>
                <a:ea typeface="Grandstander Medium"/>
                <a:cs typeface="Grandstander Medium"/>
                <a:sym typeface="Grandstander Medium"/>
              </a:rPr>
              <a:t>ANO</a:t>
            </a:r>
            <a:endParaRPr sz="2666"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75"/>
        <p:cNvGrpSpPr/>
        <p:nvPr/>
      </p:nvGrpSpPr>
      <p:grpSpPr>
        <a:xfrm>
          <a:off x="0" y="0"/>
          <a:ext cx="0" cy="0"/>
          <a:chOff x="0" y="0"/>
          <a:chExt cx="0" cy="0"/>
        </a:xfrm>
      </p:grpSpPr>
      <p:grpSp>
        <p:nvGrpSpPr>
          <p:cNvPr id="76" name="Google Shape;76;p34"/>
          <p:cNvGrpSpPr/>
          <p:nvPr/>
        </p:nvGrpSpPr>
        <p:grpSpPr>
          <a:xfrm>
            <a:off x="4282919" y="1616689"/>
            <a:ext cx="4029284" cy="3987200"/>
            <a:chOff x="3060625" y="1076550"/>
            <a:chExt cx="3022750" cy="2990400"/>
          </a:xfrm>
        </p:grpSpPr>
        <p:pic>
          <p:nvPicPr>
            <p:cNvPr id="77" name="Google Shape;77;p34"/>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8" name="Google Shape;78;p34"/>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9" name="Google Shape;79;p34"/>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80"/>
        <p:cNvGrpSpPr/>
        <p:nvPr/>
      </p:nvGrpSpPr>
      <p:grpSpPr>
        <a:xfrm>
          <a:off x="0" y="0"/>
          <a:ext cx="0" cy="0"/>
          <a:chOff x="0" y="0"/>
          <a:chExt cx="0" cy="0"/>
        </a:xfrm>
      </p:grpSpPr>
      <p:pic>
        <p:nvPicPr>
          <p:cNvPr id="81" name="Google Shape;81;p35"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82" name="Google Shape;82;p35"/>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83" name="Google Shape;83;p35"/>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84" name="Google Shape;84;p35"/>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pic>
        <p:nvPicPr>
          <p:cNvPr id="85" name="Google Shape;85;p35"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86" name="Google Shape;86;p35"/>
          <p:cNvSpPr/>
          <p:nvPr/>
        </p:nvSpPr>
        <p:spPr>
          <a:xfrm rot="-48255" flipH="1">
            <a:off x="799839" y="1071805"/>
            <a:ext cx="4155961"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a:solidFill>
                  <a:srgbClr val="FFFFFF"/>
                </a:solidFill>
                <a:latin typeface="Grandstander Medium"/>
                <a:ea typeface="Grandstander Medium"/>
                <a:cs typeface="Grandstander Medium"/>
                <a:sym typeface="Grandstander Medium"/>
              </a:rPr>
              <a:t>PARA PROFESSORES</a:t>
            </a:r>
            <a:endParaRPr sz="3732"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 Sistematizando">
  <p:cSld name="1_6. Sistematizando">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3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9" name="Google Shape;89;p39"/>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90" name="Google Shape;90;p39"/>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91" name="Google Shape;91;p39"/>
          <p:cNvSpPr/>
          <p:nvPr/>
        </p:nvSpPr>
        <p:spPr>
          <a:xfrm rot="-120000">
            <a:off x="181685" y="185167"/>
            <a:ext cx="1772597"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92" name="Google Shape;92;p39"/>
          <p:cNvSpPr txBox="1">
            <a:spLocks noGrp="1"/>
          </p:cNvSpPr>
          <p:nvPr>
            <p:ph type="subTitle" idx="1"/>
          </p:nvPr>
        </p:nvSpPr>
        <p:spPr>
          <a:xfrm rot="-120000">
            <a:off x="176417" y="170475"/>
            <a:ext cx="1785420" cy="545388"/>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1. Não usar - Base para orientações internas">
  <p:cSld name="11. Não usar - Base para orientações internas">
    <p:bg>
      <p:bgPr>
        <a:solidFill>
          <a:srgbClr val="8CB5F8"/>
        </a:solidFill>
        <a:effectLst/>
      </p:bgPr>
    </p:bg>
    <p:spTree>
      <p:nvGrpSpPr>
        <p:cNvPr id="1" name="Shape 93"/>
        <p:cNvGrpSpPr/>
        <p:nvPr/>
      </p:nvGrpSpPr>
      <p:grpSpPr>
        <a:xfrm>
          <a:off x="0" y="0"/>
          <a:ext cx="0" cy="0"/>
          <a:chOff x="0" y="0"/>
          <a:chExt cx="0" cy="0"/>
        </a:xfrm>
      </p:grpSpPr>
      <p:sp>
        <p:nvSpPr>
          <p:cNvPr id="94" name="Google Shape;94;p36"/>
          <p:cNvSpPr/>
          <p:nvPr/>
        </p:nvSpPr>
        <p:spPr>
          <a:xfrm>
            <a:off x="273062" y="300433"/>
            <a:ext cx="11672959" cy="1148400"/>
          </a:xfrm>
          <a:prstGeom prst="roundRect">
            <a:avLst>
              <a:gd name="adj" fmla="val 1629"/>
            </a:avLst>
          </a:prstGeom>
          <a:solidFill>
            <a:srgbClr val="FCFCFC"/>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95" name="Google Shape;95;p36"/>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 Praticando">
  <p:cSld name="VAIVEM">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3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98" name="Google Shape;98;p37"/>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99" name="Google Shape;99;p37"/>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100" name="Google Shape;100;p37"/>
          <p:cNvSpPr/>
          <p:nvPr/>
        </p:nvSpPr>
        <p:spPr>
          <a:xfrm rot="-120000">
            <a:off x="181037" y="147971"/>
            <a:ext cx="3903598"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VAIVÉM DAS PALAVRAS</a:t>
            </a:r>
            <a:endParaRPr sz="1400" b="0" i="0" u="none" strike="noStrike" cap="none">
              <a:solidFill>
                <a:srgbClr val="000000"/>
              </a:solidFill>
              <a:latin typeface="Arial"/>
              <a:ea typeface="Arial"/>
              <a:cs typeface="Arial"/>
              <a:sym typeface="Arial"/>
            </a:endParaRPr>
          </a:p>
        </p:txBody>
      </p:sp>
      <p:sp>
        <p:nvSpPr>
          <p:cNvPr id="101" name="Google Shape;101;p37"/>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02" name="Google Shape;102;p37"/>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6. Sistematizando">
  <p:cSld name="CADA TEXTO">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05" name="Google Shape;105;p38"/>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06" name="Google Shape;106;p38"/>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107" name="Google Shape;107;p38"/>
          <p:cNvSpPr/>
          <p:nvPr/>
        </p:nvSpPr>
        <p:spPr>
          <a:xfrm rot="-120000">
            <a:off x="180798" y="156902"/>
            <a:ext cx="4685551"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CADA TEXTO DO SEU JEITO</a:t>
            </a:r>
            <a:endParaRPr sz="1400" b="0" i="0" u="none" strike="noStrike" cap="none">
              <a:solidFill>
                <a:srgbClr val="000000"/>
              </a:solidFill>
              <a:latin typeface="Arial"/>
              <a:ea typeface="Arial"/>
              <a:cs typeface="Arial"/>
              <a:sym typeface="Arial"/>
            </a:endParaRPr>
          </a:p>
        </p:txBody>
      </p:sp>
      <p:sp>
        <p:nvSpPr>
          <p:cNvPr id="108" name="Google Shape;108;p38"/>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09" name="Google Shape;109;p38"/>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6. Sistematizando">
  <p:cSld name="1_6. Sistematizando 2">
    <p:bg>
      <p:bgPr>
        <a:blipFill>
          <a:blip r:embed="rId2">
            <a:alphaModFix/>
          </a:blip>
          <a:stretch>
            <a:fillRect/>
          </a:stretch>
        </a:blipFill>
        <a:effectLst/>
      </p:bgPr>
    </p:bg>
    <p:spTree>
      <p:nvGrpSpPr>
        <p:cNvPr id="1" name="Shape 110"/>
        <p:cNvGrpSpPr/>
        <p:nvPr/>
      </p:nvGrpSpPr>
      <p:grpSpPr>
        <a:xfrm>
          <a:off x="0" y="0"/>
          <a:ext cx="0" cy="0"/>
          <a:chOff x="0" y="0"/>
          <a:chExt cx="0" cy="0"/>
        </a:xfrm>
      </p:grpSpPr>
      <p:sp>
        <p:nvSpPr>
          <p:cNvPr id="111" name="Google Shape;111;p40"/>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12" name="Google Shape;112;p40"/>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13" name="Google Shape;113;p40"/>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114" name="Google Shape;114;p40"/>
          <p:cNvSpPr/>
          <p:nvPr/>
        </p:nvSpPr>
        <p:spPr>
          <a:xfrm rot="-120000">
            <a:off x="181660" y="183724"/>
            <a:ext cx="18551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115" name="Google Shape;115;p40"/>
          <p:cNvSpPr/>
          <p:nvPr/>
        </p:nvSpPr>
        <p:spPr>
          <a:xfrm>
            <a:off x="9771375" y="492692"/>
            <a:ext cx="1909583" cy="779026"/>
          </a:xfrm>
          <a:prstGeom prst="roundRect">
            <a:avLst>
              <a:gd name="adj" fmla="val 50000"/>
            </a:avLst>
          </a:prstGeom>
          <a:solidFill>
            <a:srgbClr val="74489D"/>
          </a:solidFill>
          <a:ln>
            <a:noFill/>
          </a:ln>
        </p:spPr>
        <p:txBody>
          <a:bodyPr spcFirstLastPara="1" wrap="square" lIns="71975" tIns="0" rIns="10795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pt-BR" sz="1800" b="1" i="0" u="none" strike="noStrike" cap="none">
                <a:solidFill>
                  <a:schemeClr val="lt1"/>
                </a:solidFill>
                <a:latin typeface="Grandstander"/>
                <a:ea typeface="Grandstander"/>
                <a:cs typeface="Grandstander"/>
                <a:sym typeface="Grandstander"/>
              </a:rPr>
              <a:t>PRINT DO SLIDE</a:t>
            </a:r>
            <a:endParaRPr sz="1400" b="0" i="0" u="none" strike="noStrike" cap="none">
              <a:solidFill>
                <a:srgbClr val="000000"/>
              </a:solidFill>
              <a:latin typeface="Arial"/>
              <a:ea typeface="Arial"/>
              <a:cs typeface="Arial"/>
              <a:sym typeface="Arial"/>
            </a:endParaRPr>
          </a:p>
        </p:txBody>
      </p:sp>
      <p:sp>
        <p:nvSpPr>
          <p:cNvPr id="116" name="Google Shape;116;p40"/>
          <p:cNvSpPr>
            <a:spLocks noGrp="1"/>
          </p:cNvSpPr>
          <p:nvPr>
            <p:ph type="pic" idx="2"/>
          </p:nvPr>
        </p:nvSpPr>
        <p:spPr>
          <a:xfrm>
            <a:off x="5746840" y="882205"/>
            <a:ext cx="5912535" cy="3706935"/>
          </a:xfrm>
          <a:prstGeom prst="rect">
            <a:avLst/>
          </a:prstGeom>
          <a:solidFill>
            <a:schemeClr val="lt2"/>
          </a:solidFill>
          <a:ln>
            <a:noFill/>
          </a:ln>
        </p:spPr>
      </p:sp>
      <p:sp>
        <p:nvSpPr>
          <p:cNvPr id="117" name="Google Shape;117;p40"/>
          <p:cNvSpPr txBox="1">
            <a:spLocks noGrp="1"/>
          </p:cNvSpPr>
          <p:nvPr>
            <p:ph type="subTitle" idx="1"/>
          </p:nvPr>
        </p:nvSpPr>
        <p:spPr>
          <a:xfrm rot="-120000">
            <a:off x="176392" y="168986"/>
            <a:ext cx="1870813" cy="545388"/>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 Capa - Linguagens">
  <p:cSld name="1. Capa - Linguagens">
    <p:bg>
      <p:bgPr>
        <a:blipFill>
          <a:blip r:embed="rId2">
            <a:alphaModFix/>
          </a:blip>
          <a:stretch>
            <a:fillRect/>
          </a:stretch>
        </a:blipFill>
        <a:effectLst/>
      </p:bgPr>
    </p:bg>
    <p:spTree>
      <p:nvGrpSpPr>
        <p:cNvPr id="1" name="Shape 118"/>
        <p:cNvGrpSpPr/>
        <p:nvPr/>
      </p:nvGrpSpPr>
      <p:grpSpPr>
        <a:xfrm>
          <a:off x="0" y="0"/>
          <a:ext cx="0" cy="0"/>
          <a:chOff x="0" y="0"/>
          <a:chExt cx="0" cy="0"/>
        </a:xfrm>
      </p:grpSpPr>
      <p:sp>
        <p:nvSpPr>
          <p:cNvPr id="119" name="Google Shape;119;p41"/>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8. Aprofundando">
  <p:cSld name="8. Aprofundando">
    <p:bg>
      <p:bgPr>
        <a:blipFill>
          <a:blip r:embed="rId2">
            <a:alphaModFix/>
          </a:blip>
          <a:stretch>
            <a:fillRect/>
          </a:stretch>
        </a:blipFill>
        <a:effectLst/>
      </p:bgPr>
    </p:bg>
    <p:spTree>
      <p:nvGrpSpPr>
        <p:cNvPr id="1" name="Shape 120"/>
        <p:cNvGrpSpPr/>
        <p:nvPr/>
      </p:nvGrpSpPr>
      <p:grpSpPr>
        <a:xfrm>
          <a:off x="0" y="0"/>
          <a:ext cx="0" cy="0"/>
          <a:chOff x="0" y="0"/>
          <a:chExt cx="0" cy="0"/>
        </a:xfrm>
      </p:grpSpPr>
      <p:sp>
        <p:nvSpPr>
          <p:cNvPr id="121" name="Google Shape;121;p4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22" name="Google Shape;122;p42"/>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23" name="Google Shape;123;p42"/>
          <p:cNvSpPr txBox="1">
            <a:spLocks noGrp="1"/>
          </p:cNvSpPr>
          <p:nvPr>
            <p:ph type="title"/>
          </p:nvPr>
        </p:nvSpPr>
        <p:spPr>
          <a:xfrm>
            <a:off x="608441" y="898167"/>
            <a:ext cx="11165092"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124" name="Google Shape;124;p42"/>
          <p:cNvSpPr txBox="1">
            <a:spLocks noGrp="1"/>
          </p:cNvSpPr>
          <p:nvPr>
            <p:ph type="subTitle" idx="2"/>
          </p:nvPr>
        </p:nvSpPr>
        <p:spPr>
          <a:xfrm rot="-60000">
            <a:off x="175529" y="209627"/>
            <a:ext cx="5781097" cy="4900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2399">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26"/>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0" name="Google Shape;20;p26"/>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1" name="Google Shape;21;p26"/>
          <p:cNvSpPr/>
          <p:nvPr/>
        </p:nvSpPr>
        <p:spPr>
          <a:xfrm>
            <a:off x="6066053" y="300433"/>
            <a:ext cx="5880068" cy="6268000"/>
          </a:xfrm>
          <a:prstGeom prst="roundRect">
            <a:avLst>
              <a:gd name="adj" fmla="val 3153"/>
            </a:avLst>
          </a:prstGeom>
          <a:solidFill>
            <a:srgbClr val="F6EDE1"/>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2" name="Google Shape;22;p26"/>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3" name="Google Shape;23;p26"/>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4" name="Google Shape;24;p26"/>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25" name="Google Shape;25;p26"/>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CONTEÚDO</a:t>
            </a:r>
            <a:endParaRPr sz="1400" b="0" i="0" u="none" strike="noStrike" cap="none">
              <a:solidFill>
                <a:srgbClr val="000000"/>
              </a:solidFill>
              <a:latin typeface="Arial"/>
              <a:ea typeface="Arial"/>
              <a:cs typeface="Arial"/>
              <a:sym typeface="Arial"/>
            </a:endParaRPr>
          </a:p>
        </p:txBody>
      </p:sp>
      <p:sp>
        <p:nvSpPr>
          <p:cNvPr id="26" name="Google Shape;26;p26"/>
          <p:cNvSpPr/>
          <p:nvPr/>
        </p:nvSpPr>
        <p:spPr>
          <a:xfrm rot="-60000">
            <a:off x="6030533" y="194344"/>
            <a:ext cx="5077064"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OBJETIVOS DE APRENDIZAGEM</a:t>
            </a: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612">
          <p15:clr>
            <a:srgbClr val="FBAE40"/>
          </p15:clr>
        </p15:guide>
        <p15:guide id="2" pos="5119">
          <p15:clr>
            <a:srgbClr val="FBAE40"/>
          </p15:clr>
        </p15:guide>
        <p15:guide id="3" orient="horz" pos="2160">
          <p15:clr>
            <a:srgbClr val="FBAE40"/>
          </p15:clr>
        </p15:guide>
        <p15:guide id="4" pos="383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2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9" name="Google Shape;29;p27"/>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0" name="Google Shape;30;p27"/>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1" name="Google Shape;31;p27"/>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32" name="Google Shape;32;p27"/>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3" name="Google Shape;33;p27"/>
          <p:cNvSpPr/>
          <p:nvPr/>
        </p:nvSpPr>
        <p:spPr>
          <a:xfrm rot="-120000">
            <a:off x="181359" y="166426"/>
            <a:ext cx="2846273"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COMEÇAR</a:t>
            </a: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Para começar">
  <p:cSld name="LER LEGAL">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2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36" name="Google Shape;36;p28"/>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7" name="Google Shape;37;p28"/>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8" name="Google Shape;38;p28"/>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39" name="Google Shape;39;p28"/>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0" name="Google Shape;40;p28"/>
          <p:cNvSpPr/>
          <p:nvPr/>
        </p:nvSpPr>
        <p:spPr>
          <a:xfrm rot="-120000">
            <a:off x="181459" y="172092"/>
            <a:ext cx="2521590"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LER É LEGAL</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 Para começar">
  <p:cSld name="CONVERS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2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43" name="Google Shape;43;p29"/>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44" name="Google Shape;44;p29"/>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45" name="Google Shape;45;p29"/>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46" name="Google Shape;46;p29"/>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7" name="Google Shape;47;p29"/>
          <p:cNvSpPr/>
          <p:nvPr/>
        </p:nvSpPr>
        <p:spPr>
          <a:xfrm rot="-120000">
            <a:off x="180768" y="177720"/>
            <a:ext cx="4786273"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CONVERSANDO COM O TEXTO</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 Para começar">
  <p:cSld name="AB CONHECER">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30"/>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0" name="Google Shape;50;p30"/>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1" name="Google Shape;51;p30"/>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52" name="Google Shape;52;p30"/>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53" name="Google Shape;53;p30"/>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4" name="Google Shape;54;p30"/>
          <p:cNvSpPr/>
          <p:nvPr/>
        </p:nvSpPr>
        <p:spPr>
          <a:xfrm rot="-120000">
            <a:off x="181316" y="209121"/>
            <a:ext cx="2987234"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AB CONHECER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 Sistematizando">
  <p:cSld name="PARA GOSTAR ESCREVER">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31"/>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7" name="Google Shape;57;p31"/>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8" name="Google Shape;58;p31"/>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9" name="Google Shape;59;p31"/>
          <p:cNvSpPr/>
          <p:nvPr/>
        </p:nvSpPr>
        <p:spPr>
          <a:xfrm rot="-120000">
            <a:off x="180860" y="160459"/>
            <a:ext cx="448173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GOSTAR DE ESCREVER</a:t>
            </a:r>
            <a:endParaRPr sz="1400" b="0" i="0" u="none" strike="noStrike" cap="none">
              <a:solidFill>
                <a:srgbClr val="000000"/>
              </a:solidFill>
              <a:latin typeface="Arial"/>
              <a:ea typeface="Arial"/>
              <a:cs typeface="Arial"/>
              <a:sym typeface="Arial"/>
            </a:endParaRPr>
          </a:p>
        </p:txBody>
      </p:sp>
      <p:sp>
        <p:nvSpPr>
          <p:cNvPr id="60" name="Google Shape;60;p31"/>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61" name="Google Shape;61;p31"/>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3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64" name="Google Shape;64;p32"/>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pic>
        <p:nvPicPr>
          <p:cNvPr id="65" name="Google Shape;65;p32"/>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66" name="Google Shape;66;p32"/>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67" name="Google Shape;67;p32"/>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8" name="Google Shape;68;p32"/>
          <p:cNvSpPr/>
          <p:nvPr/>
        </p:nvSpPr>
        <p:spPr>
          <a:xfrm rot="-120000">
            <a:off x="174794" y="163764"/>
            <a:ext cx="475948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APRENDEMOS HOJE?</a:t>
            </a: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3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71" name="Google Shape;71;p33"/>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72" name="Google Shape;72;p33"/>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400" lvl="1" indent="-330200"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
        <p:nvSpPr>
          <p:cNvPr id="73" name="Google Shape;73;p33"/>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74" name="Google Shape;74;p33"/>
          <p:cNvSpPr/>
          <p:nvPr/>
        </p:nvSpPr>
        <p:spPr>
          <a:xfrm rot="-120000">
            <a:off x="181445" y="171347"/>
            <a:ext cx="256429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REFERÊNCIAS</a:t>
            </a: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2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 name="Google Shape;8;p24"/>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2.sv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
          <p:cNvSpPr txBox="1"/>
          <p:nvPr/>
        </p:nvSpPr>
        <p:spPr>
          <a:xfrm>
            <a:off x="315420" y="2622464"/>
            <a:ext cx="10958745" cy="1973886"/>
          </a:xfrm>
          <a:prstGeom prst="rect">
            <a:avLst/>
          </a:prstGeom>
          <a:noFill/>
          <a:ln>
            <a:noFill/>
          </a:ln>
          <a:effectLst>
            <a:outerShdw dist="47625" dir="5400000" algn="bl" rotWithShape="0">
              <a:srgbClr val="000000">
                <a:alpha val="22352"/>
              </a:srgbClr>
            </a:outerShdw>
          </a:effectLst>
        </p:spPr>
        <p:txBody>
          <a:bodyPr spcFirstLastPara="1" wrap="square" lIns="119950" tIns="23975" rIns="121850" bIns="23975" anchor="ctr" anchorCtr="0">
            <a:normAutofit/>
          </a:bodyPr>
          <a:lstStyle/>
          <a:p>
            <a:pPr marL="0" marR="0" lvl="0" indent="0" algn="ctr" rtl="0">
              <a:lnSpc>
                <a:spcPct val="115000"/>
              </a:lnSpc>
              <a:spcBef>
                <a:spcPts val="0"/>
              </a:spcBef>
              <a:spcAft>
                <a:spcPts val="0"/>
              </a:spcAft>
              <a:buClr>
                <a:srgbClr val="000000"/>
              </a:buClr>
              <a:buSzPts val="4799"/>
              <a:buFont typeface="Arial"/>
              <a:buNone/>
            </a:pPr>
            <a:r>
              <a:rPr lang="pt-BR" sz="4799" b="1" i="0" u="none" strike="noStrike" cap="none" dirty="0">
                <a:solidFill>
                  <a:srgbClr val="000000"/>
                </a:solidFill>
                <a:latin typeface="Grandstander"/>
                <a:ea typeface="Grandstander"/>
                <a:cs typeface="Grandstander"/>
                <a:sym typeface="Grandstander"/>
              </a:rPr>
              <a:t>MEU ANIVERSÁRIO</a:t>
            </a:r>
            <a:endParaRPr sz="4799" b="1" i="0" u="none" strike="noStrike" cap="none" dirty="0">
              <a:solidFill>
                <a:srgbClr val="000000"/>
              </a:solidFill>
              <a:latin typeface="Grandstander"/>
              <a:ea typeface="Grandstander"/>
              <a:cs typeface="Grandstander"/>
              <a:sym typeface="Grandstander"/>
            </a:endParaRPr>
          </a:p>
        </p:txBody>
      </p:sp>
      <p:sp>
        <p:nvSpPr>
          <p:cNvPr id="130" name="Google Shape;130;p1"/>
          <p:cNvSpPr/>
          <p:nvPr/>
        </p:nvSpPr>
        <p:spPr>
          <a:xfrm rot="-48481" flipH="1">
            <a:off x="10628136" y="397660"/>
            <a:ext cx="1191008" cy="914688"/>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5599"/>
              <a:buFont typeface="Arial"/>
              <a:buNone/>
            </a:pPr>
            <a:r>
              <a:rPr lang="pt-BR" sz="5599" b="0" i="0" u="none" strike="noStrike" cap="none">
                <a:solidFill>
                  <a:schemeClr val="lt1"/>
                </a:solidFill>
                <a:latin typeface="Grandstander Medium"/>
                <a:ea typeface="Grandstander Medium"/>
                <a:cs typeface="Grandstander Medium"/>
                <a:sym typeface="Grandstander Medium"/>
              </a:rPr>
              <a:t>1</a:t>
            </a:r>
            <a:r>
              <a:rPr lang="pt-BR" sz="5599" b="0" i="0" u="sng" strike="noStrike" cap="none" baseline="30000">
                <a:solidFill>
                  <a:schemeClr val="lt1"/>
                </a:solidFill>
                <a:latin typeface="Grandstander Medium"/>
                <a:ea typeface="Grandstander Medium"/>
                <a:cs typeface="Grandstander Medium"/>
                <a:sym typeface="Grandstander Medium"/>
              </a:rPr>
              <a:t>o</a:t>
            </a:r>
            <a:endParaRPr sz="2933" b="0" i="0" u="sng" strike="noStrike" cap="none" baseline="30000">
              <a:solidFill>
                <a:schemeClr val="lt1"/>
              </a:solidFill>
              <a:latin typeface="Arial"/>
              <a:ea typeface="Arial"/>
              <a:cs typeface="Arial"/>
              <a:sym typeface="Arial"/>
            </a:endParaRPr>
          </a:p>
        </p:txBody>
      </p:sp>
      <p:sp>
        <p:nvSpPr>
          <p:cNvPr id="131" name="Google Shape;131;p1"/>
          <p:cNvSpPr/>
          <p:nvPr/>
        </p:nvSpPr>
        <p:spPr>
          <a:xfrm flipH="1">
            <a:off x="315420" y="5453843"/>
            <a:ext cx="1886358"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133"/>
              <a:buFont typeface="Arial"/>
              <a:buNone/>
            </a:pPr>
            <a:r>
              <a:rPr lang="pt-BR" sz="2133" b="0" i="0" u="none" strike="noStrike" cap="none" dirty="0">
                <a:solidFill>
                  <a:srgbClr val="000000"/>
                </a:solidFill>
                <a:latin typeface="Grandstander Medium"/>
                <a:ea typeface="Grandstander Medium"/>
                <a:cs typeface="Grandstander Medium"/>
                <a:sym typeface="Grandstander Medium"/>
              </a:rPr>
              <a:t>1</a:t>
            </a:r>
            <a:r>
              <a:rPr lang="pt-BR" sz="2133" b="0" i="0" u="sng" strike="noStrike" cap="none" baseline="30000" dirty="0">
                <a:solidFill>
                  <a:srgbClr val="000000"/>
                </a:solidFill>
                <a:latin typeface="Grandstander Medium"/>
                <a:ea typeface="Grandstander Medium"/>
                <a:cs typeface="Grandstander Medium"/>
                <a:sym typeface="Grandstander Medium"/>
              </a:rPr>
              <a:t>o</a:t>
            </a:r>
            <a:r>
              <a:rPr lang="pt-BR" sz="2133" b="0" i="0" u="none" strike="noStrike" cap="none" dirty="0">
                <a:solidFill>
                  <a:srgbClr val="000000"/>
                </a:solidFill>
                <a:latin typeface="Grandstander Medium"/>
                <a:ea typeface="Grandstander Medium"/>
                <a:cs typeface="Grandstander Medium"/>
                <a:sym typeface="Grandstander Medium"/>
              </a:rPr>
              <a:t> BIMESTRE</a:t>
            </a:r>
            <a:endParaRPr sz="2133" b="0" i="0" u="none" strike="noStrike" cap="none" dirty="0">
              <a:solidFill>
                <a:srgbClr val="000000"/>
              </a:solidFill>
              <a:latin typeface="Arial"/>
              <a:ea typeface="Arial"/>
              <a:cs typeface="Arial"/>
              <a:sym typeface="Arial"/>
            </a:endParaRPr>
          </a:p>
        </p:txBody>
      </p:sp>
      <p:sp>
        <p:nvSpPr>
          <p:cNvPr id="132" name="Google Shape;132;p1"/>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133"/>
              <a:buFont typeface="Arial"/>
              <a:buNone/>
            </a:pPr>
            <a:r>
              <a:rPr lang="pt-BR" sz="2133" b="0" i="0" u="none" strike="noStrike" cap="none">
                <a:solidFill>
                  <a:srgbClr val="000000"/>
                </a:solidFill>
                <a:latin typeface="Grandstander Medium"/>
                <a:ea typeface="Grandstander Medium"/>
                <a:cs typeface="Grandstander Medium"/>
                <a:sym typeface="Grandstander Medium"/>
              </a:rPr>
              <a:t>ENSINO FUNDAMENTAL: ANOS INICIAIS</a:t>
            </a:r>
            <a:endParaRPr sz="2133" b="0" i="0" u="none" strike="noStrike" cap="none">
              <a:solidFill>
                <a:srgbClr val="000000"/>
              </a:solidFill>
              <a:latin typeface="Arial"/>
              <a:ea typeface="Arial"/>
              <a:cs typeface="Arial"/>
              <a:sym typeface="Arial"/>
            </a:endParaRPr>
          </a:p>
        </p:txBody>
      </p:sp>
      <p:sp>
        <p:nvSpPr>
          <p:cNvPr id="133" name="Google Shape;133;p1"/>
          <p:cNvSpPr/>
          <p:nvPr/>
        </p:nvSpPr>
        <p:spPr>
          <a:xfrm rot="-120000">
            <a:off x="5340441" y="2271653"/>
            <a:ext cx="1504060" cy="478564"/>
          </a:xfrm>
          <a:prstGeom prst="roundRect">
            <a:avLst>
              <a:gd name="adj" fmla="val 47917"/>
            </a:avLst>
          </a:prstGeom>
          <a:solidFill>
            <a:srgbClr val="DE632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pt-BR" sz="2400" b="0" i="0" u="none" strike="noStrike" cap="none">
                <a:solidFill>
                  <a:srgbClr val="FFFFFF"/>
                </a:solidFill>
                <a:latin typeface="Grandstander SemiBold"/>
                <a:ea typeface="Grandstander SemiBold"/>
                <a:cs typeface="Grandstander SemiBold"/>
                <a:sym typeface="Grandstander SemiBold"/>
              </a:rPr>
              <a:t>AULA 17</a:t>
            </a:r>
            <a:endParaRPr sz="1400" b="0" i="0" u="none" strike="noStrike" cap="none" dirty="0">
              <a:solidFill>
                <a:srgbClr val="000000"/>
              </a:solidFill>
              <a:latin typeface="Arial"/>
              <a:ea typeface="Arial"/>
              <a:cs typeface="Arial"/>
              <a:sym typeface="Arial"/>
            </a:endParaRPr>
          </a:p>
        </p:txBody>
      </p:sp>
      <p:sp>
        <p:nvSpPr>
          <p:cNvPr id="134" name="Google Shape;134;p1"/>
          <p:cNvSpPr/>
          <p:nvPr/>
        </p:nvSpPr>
        <p:spPr>
          <a:xfrm rot="-60000">
            <a:off x="4284905" y="4474155"/>
            <a:ext cx="3633824" cy="684235"/>
          </a:xfrm>
          <a:prstGeom prst="roundRect">
            <a:avLst>
              <a:gd name="adj" fmla="val 30970"/>
            </a:avLst>
          </a:prstGeom>
          <a:solidFill>
            <a:srgbClr val="DE632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pt-BR" sz="2400" b="0" i="0" u="none" strike="noStrike" cap="none">
                <a:solidFill>
                  <a:srgbClr val="FFFFFF"/>
                </a:solidFill>
                <a:latin typeface="Grandstander SemiBold"/>
                <a:ea typeface="Grandstander SemiBold"/>
                <a:cs typeface="Grandstander SemiBold"/>
                <a:sym typeface="Grandstander SemiBold"/>
              </a:rPr>
              <a:t>LÍNGUA PORTUGUESA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10"/>
          <p:cNvSpPr txBox="1"/>
          <p:nvPr/>
        </p:nvSpPr>
        <p:spPr>
          <a:xfrm>
            <a:off x="5658927" y="4948566"/>
            <a:ext cx="6405905"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EU TENHO             ANOS</a:t>
            </a:r>
            <a:r>
              <a:rPr lang="pt-BR" sz="1866"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210" name="Google Shape;210;p10"/>
          <p:cNvPicPr preferRelativeResize="0"/>
          <p:nvPr/>
        </p:nvPicPr>
        <p:blipFill rotWithShape="1">
          <a:blip r:embed="rId3">
            <a:alphaModFix/>
          </a:blip>
          <a:srcRect l="7926" t="9778" r="7160" b="9333"/>
          <a:stretch/>
        </p:blipFill>
        <p:spPr>
          <a:xfrm>
            <a:off x="7663457" y="4716005"/>
            <a:ext cx="918259" cy="874736"/>
          </a:xfrm>
          <a:prstGeom prst="rect">
            <a:avLst/>
          </a:prstGeom>
          <a:noFill/>
          <a:ln>
            <a:noFill/>
          </a:ln>
        </p:spPr>
      </p:pic>
      <p:pic>
        <p:nvPicPr>
          <p:cNvPr id="211" name="Google Shape;211;p10"/>
          <p:cNvPicPr preferRelativeResize="0"/>
          <p:nvPr/>
        </p:nvPicPr>
        <p:blipFill rotWithShape="1">
          <a:blip r:embed="rId4">
            <a:alphaModFix/>
          </a:blip>
          <a:srcRect l="21684" t="16386" r="20916" b="22220"/>
          <a:stretch/>
        </p:blipFill>
        <p:spPr>
          <a:xfrm>
            <a:off x="1032725" y="2291661"/>
            <a:ext cx="2733441" cy="2923576"/>
          </a:xfrm>
          <a:prstGeom prst="rect">
            <a:avLst/>
          </a:prstGeom>
          <a:noFill/>
          <a:ln>
            <a:noFill/>
          </a:ln>
        </p:spPr>
      </p:pic>
      <p:sp>
        <p:nvSpPr>
          <p:cNvPr id="213" name="Google Shape;213;p10"/>
          <p:cNvSpPr/>
          <p:nvPr/>
        </p:nvSpPr>
        <p:spPr>
          <a:xfrm>
            <a:off x="5006039" y="2959776"/>
            <a:ext cx="6150061" cy="1121404"/>
          </a:xfrm>
          <a:prstGeom prst="rect">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2666"/>
              <a:buFont typeface="Arial"/>
              <a:buNone/>
            </a:pPr>
            <a:r>
              <a:rPr lang="pt-BR" sz="2600" b="1" i="0" u="none" strike="noStrike" cap="none">
                <a:solidFill>
                  <a:schemeClr val="dk1"/>
                </a:solidFill>
                <a:latin typeface="Arial"/>
                <a:ea typeface="Arial"/>
                <a:cs typeface="Arial"/>
                <a:sym typeface="Arial"/>
              </a:rPr>
              <a:t>RESPOSTA PESSOAL.</a:t>
            </a:r>
            <a:endParaRPr sz="2600" b="1" i="0" u="none" strike="noStrike" cap="none">
              <a:solidFill>
                <a:schemeClr val="dk1"/>
              </a:solidFill>
              <a:latin typeface="Arial"/>
              <a:ea typeface="Arial"/>
              <a:cs typeface="Arial"/>
              <a:sym typeface="Arial"/>
            </a:endParaRPr>
          </a:p>
        </p:txBody>
      </p:sp>
      <p:sp>
        <p:nvSpPr>
          <p:cNvPr id="214" name="Google Shape;214;p10"/>
          <p:cNvSpPr txBox="1"/>
          <p:nvPr/>
        </p:nvSpPr>
        <p:spPr>
          <a:xfrm>
            <a:off x="5905102" y="5733164"/>
            <a:ext cx="4030431" cy="4924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66"/>
              <a:buFont typeface="Arial"/>
              <a:buNone/>
            </a:pPr>
            <a:r>
              <a:rPr lang="pt-BR" sz="2600" b="1" i="0" u="none" strike="noStrike" cap="none" dirty="0">
                <a:solidFill>
                  <a:schemeClr val="dk1"/>
                </a:solidFill>
                <a:latin typeface="Arial"/>
                <a:ea typeface="Arial"/>
                <a:cs typeface="Arial"/>
                <a:sym typeface="Arial"/>
              </a:rPr>
              <a:t>RESPOSTA PESSOAL.</a:t>
            </a:r>
            <a:endParaRPr sz="2600" b="0" i="0" u="none" strike="noStrike" cap="none" dirty="0">
              <a:solidFill>
                <a:srgbClr val="000000"/>
              </a:solidFill>
              <a:latin typeface="Arial"/>
              <a:ea typeface="Arial"/>
              <a:cs typeface="Arial"/>
              <a:sym typeface="Arial"/>
            </a:endParaRPr>
          </a:p>
        </p:txBody>
      </p:sp>
      <p:sp>
        <p:nvSpPr>
          <p:cNvPr id="5" name="Google Shape;199;p9">
            <a:extLst>
              <a:ext uri="{FF2B5EF4-FFF2-40B4-BE49-F238E27FC236}">
                <a16:creationId xmlns:a16="http://schemas.microsoft.com/office/drawing/2014/main" id="{C99DCFDB-AE88-C009-4EFC-5C6FD2CA7F67}"/>
              </a:ext>
            </a:extLst>
          </p:cNvPr>
          <p:cNvSpPr txBox="1">
            <a:spLocks noGrp="1"/>
          </p:cNvSpPr>
          <p:nvPr>
            <p:ph type="title"/>
          </p:nvPr>
        </p:nvSpPr>
        <p:spPr>
          <a:xfrm>
            <a:off x="608441" y="1267259"/>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rPr>
              <a:t>4. </a:t>
            </a:r>
            <a:r>
              <a:rPr lang="pt-BR" sz="2600" b="0" dirty="0">
                <a:solidFill>
                  <a:srgbClr val="231F20"/>
                </a:solidFill>
              </a:rPr>
              <a:t>ESCREVA O SEU NOME AO LADO DO BOLO E COLOQUE SUA IDADE NA ESTRELA.</a:t>
            </a:r>
            <a:endParaRPr sz="2600" dirty="0"/>
          </a:p>
        </p:txBody>
      </p:sp>
      <p:sp>
        <p:nvSpPr>
          <p:cNvPr id="3" name="Google Shape;176;p6">
            <a:extLst>
              <a:ext uri="{FF2B5EF4-FFF2-40B4-BE49-F238E27FC236}">
                <a16:creationId xmlns:a16="http://schemas.microsoft.com/office/drawing/2014/main" id="{31457FD1-C309-A66B-79D7-2183B072E52B}"/>
              </a:ext>
            </a:extLst>
          </p:cNvPr>
          <p:cNvSpPr txBox="1"/>
          <p:nvPr/>
        </p:nvSpPr>
        <p:spPr>
          <a:xfrm>
            <a:off x="8732048"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1"/>
          <p:cNvSpPr txBox="1">
            <a:spLocks noGrp="1"/>
          </p:cNvSpPr>
          <p:nvPr>
            <p:ph type="title"/>
          </p:nvPr>
        </p:nvSpPr>
        <p:spPr>
          <a:xfrm>
            <a:off x="608441" y="820372"/>
            <a:ext cx="10916773" cy="1846518"/>
          </a:xfrm>
          <a:prstGeom prst="rect">
            <a:avLst/>
          </a:prstGeom>
          <a:noFill/>
          <a:ln>
            <a:noFill/>
          </a:ln>
        </p:spPr>
        <p:txBody>
          <a:bodyPr spcFirstLastPara="1" wrap="square" lIns="121850" tIns="121850" rIns="121850" bIns="121850" anchor="t" anchorCtr="0">
            <a:spAutoFit/>
          </a:bodyPr>
          <a:lstStyle/>
          <a:p>
            <a:pPr marR="112579" lvl="0" algn="l" rtl="0">
              <a:lnSpc>
                <a:spcPct val="100000"/>
              </a:lnSpc>
              <a:spcBef>
                <a:spcPts val="0"/>
              </a:spcBef>
              <a:spcAft>
                <a:spcPts val="0"/>
              </a:spcAft>
              <a:buClr>
                <a:srgbClr val="7030A0"/>
              </a:buClr>
              <a:buSzPts val="2666"/>
            </a:pPr>
            <a:r>
              <a:rPr lang="pt-BR" sz="2600" dirty="0">
                <a:solidFill>
                  <a:srgbClr val="7030A0"/>
                </a:solidFill>
              </a:rPr>
              <a:t>5. </a:t>
            </a:r>
            <a:r>
              <a:rPr lang="pt-BR" sz="2600" b="0" dirty="0">
                <a:solidFill>
                  <a:srgbClr val="231F20"/>
                </a:solidFill>
              </a:rPr>
              <a:t>LEIA OS MESES DO ANO QUE ESTÃO ESCRITOS ABAIXO. PINTE DE VERMELHO O MÊS DO SEU ANIVERSÁRIO E DE AZUL O MÊS EM QUE ESTAMOS. SE COINCIDIR DE SER O MESMO, PINTE DE VERDE.</a:t>
            </a:r>
            <a:endParaRPr sz="2600" b="0" dirty="0"/>
          </a:p>
        </p:txBody>
      </p:sp>
      <p:sp>
        <p:nvSpPr>
          <p:cNvPr id="220" name="Google Shape;220;p11"/>
          <p:cNvSpPr/>
          <p:nvPr/>
        </p:nvSpPr>
        <p:spPr>
          <a:xfrm>
            <a:off x="670442"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1" name="Google Shape;221;p11"/>
          <p:cNvSpPr/>
          <p:nvPr/>
        </p:nvSpPr>
        <p:spPr>
          <a:xfrm>
            <a:off x="3469574"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2" name="Google Shape;222;p11"/>
          <p:cNvSpPr/>
          <p:nvPr/>
        </p:nvSpPr>
        <p:spPr>
          <a:xfrm>
            <a:off x="6214726"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3" name="Google Shape;223;p11"/>
          <p:cNvSpPr/>
          <p:nvPr/>
        </p:nvSpPr>
        <p:spPr>
          <a:xfrm>
            <a:off x="8938474"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4" name="Google Shape;224;p11"/>
          <p:cNvSpPr/>
          <p:nvPr/>
        </p:nvSpPr>
        <p:spPr>
          <a:xfrm>
            <a:off x="670442"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5" name="Google Shape;225;p11"/>
          <p:cNvSpPr/>
          <p:nvPr/>
        </p:nvSpPr>
        <p:spPr>
          <a:xfrm>
            <a:off x="3469574"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6" name="Google Shape;226;p11"/>
          <p:cNvSpPr/>
          <p:nvPr/>
        </p:nvSpPr>
        <p:spPr>
          <a:xfrm>
            <a:off x="6214726"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7" name="Google Shape;227;p11"/>
          <p:cNvSpPr/>
          <p:nvPr/>
        </p:nvSpPr>
        <p:spPr>
          <a:xfrm>
            <a:off x="8938474"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8" name="Google Shape;228;p11"/>
          <p:cNvSpPr/>
          <p:nvPr/>
        </p:nvSpPr>
        <p:spPr>
          <a:xfrm>
            <a:off x="670442"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29" name="Google Shape;229;p11"/>
          <p:cNvSpPr/>
          <p:nvPr/>
        </p:nvSpPr>
        <p:spPr>
          <a:xfrm>
            <a:off x="3469574"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30" name="Google Shape;230;p11"/>
          <p:cNvSpPr/>
          <p:nvPr/>
        </p:nvSpPr>
        <p:spPr>
          <a:xfrm>
            <a:off x="6214726"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31" name="Google Shape;231;p11"/>
          <p:cNvSpPr/>
          <p:nvPr/>
        </p:nvSpPr>
        <p:spPr>
          <a:xfrm>
            <a:off x="8938474"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32" name="Google Shape;232;p11"/>
          <p:cNvSpPr txBox="1"/>
          <p:nvPr/>
        </p:nvSpPr>
        <p:spPr>
          <a:xfrm>
            <a:off x="919892" y="3179251"/>
            <a:ext cx="2087840"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JANEIRO</a:t>
            </a:r>
            <a:endParaRPr sz="1400" b="0" i="0" u="none" strike="noStrike" cap="none">
              <a:solidFill>
                <a:srgbClr val="000000"/>
              </a:solidFill>
              <a:latin typeface="Arial"/>
              <a:ea typeface="Arial"/>
              <a:cs typeface="Arial"/>
              <a:sym typeface="Arial"/>
            </a:endParaRPr>
          </a:p>
        </p:txBody>
      </p:sp>
      <p:sp>
        <p:nvSpPr>
          <p:cNvPr id="233" name="Google Shape;233;p11"/>
          <p:cNvSpPr txBox="1"/>
          <p:nvPr/>
        </p:nvSpPr>
        <p:spPr>
          <a:xfrm>
            <a:off x="3612277" y="3179251"/>
            <a:ext cx="2301334"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FEVEREIRO</a:t>
            </a:r>
            <a:endParaRPr sz="1400" b="0" i="0" u="none" strike="noStrike" cap="none">
              <a:solidFill>
                <a:srgbClr val="000000"/>
              </a:solidFill>
              <a:latin typeface="Arial"/>
              <a:ea typeface="Arial"/>
              <a:cs typeface="Arial"/>
              <a:sym typeface="Arial"/>
            </a:endParaRPr>
          </a:p>
        </p:txBody>
      </p:sp>
      <p:sp>
        <p:nvSpPr>
          <p:cNvPr id="234" name="Google Shape;234;p11"/>
          <p:cNvSpPr txBox="1"/>
          <p:nvPr/>
        </p:nvSpPr>
        <p:spPr>
          <a:xfrm>
            <a:off x="6307331" y="3179253"/>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MARÇO</a:t>
            </a:r>
            <a:endParaRPr sz="1400" b="0" i="0" u="none" strike="noStrike" cap="none">
              <a:solidFill>
                <a:srgbClr val="000000"/>
              </a:solidFill>
              <a:latin typeface="Arial"/>
              <a:ea typeface="Arial"/>
              <a:cs typeface="Arial"/>
              <a:sym typeface="Arial"/>
            </a:endParaRPr>
          </a:p>
        </p:txBody>
      </p:sp>
      <p:sp>
        <p:nvSpPr>
          <p:cNvPr id="235" name="Google Shape;235;p11"/>
          <p:cNvSpPr txBox="1"/>
          <p:nvPr/>
        </p:nvSpPr>
        <p:spPr>
          <a:xfrm>
            <a:off x="9031079" y="3179253"/>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ABRIL</a:t>
            </a:r>
            <a:endParaRPr sz="1400" b="0" i="0" u="none" strike="noStrike" cap="none">
              <a:solidFill>
                <a:srgbClr val="000000"/>
              </a:solidFill>
              <a:latin typeface="Arial"/>
              <a:ea typeface="Arial"/>
              <a:cs typeface="Arial"/>
              <a:sym typeface="Arial"/>
            </a:endParaRPr>
          </a:p>
        </p:txBody>
      </p:sp>
      <p:sp>
        <p:nvSpPr>
          <p:cNvPr id="236" name="Google Shape;236;p11"/>
          <p:cNvSpPr txBox="1"/>
          <p:nvPr/>
        </p:nvSpPr>
        <p:spPr>
          <a:xfrm>
            <a:off x="763047"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MAIO</a:t>
            </a:r>
            <a:endParaRPr sz="1400" b="0" i="0" u="none" strike="noStrike" cap="none">
              <a:solidFill>
                <a:srgbClr val="000000"/>
              </a:solidFill>
              <a:latin typeface="Arial"/>
              <a:ea typeface="Arial"/>
              <a:cs typeface="Arial"/>
              <a:sym typeface="Arial"/>
            </a:endParaRPr>
          </a:p>
        </p:txBody>
      </p:sp>
      <p:sp>
        <p:nvSpPr>
          <p:cNvPr id="237" name="Google Shape;237;p11"/>
          <p:cNvSpPr txBox="1"/>
          <p:nvPr/>
        </p:nvSpPr>
        <p:spPr>
          <a:xfrm>
            <a:off x="3562180"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JUNHO</a:t>
            </a:r>
            <a:endParaRPr sz="1400" b="0" i="0" u="none" strike="noStrike" cap="none">
              <a:solidFill>
                <a:srgbClr val="000000"/>
              </a:solidFill>
              <a:latin typeface="Arial"/>
              <a:ea typeface="Arial"/>
              <a:cs typeface="Arial"/>
              <a:sym typeface="Arial"/>
            </a:endParaRPr>
          </a:p>
        </p:txBody>
      </p:sp>
      <p:sp>
        <p:nvSpPr>
          <p:cNvPr id="238" name="Google Shape;238;p11"/>
          <p:cNvSpPr txBox="1"/>
          <p:nvPr/>
        </p:nvSpPr>
        <p:spPr>
          <a:xfrm>
            <a:off x="6307331"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JULHO</a:t>
            </a:r>
            <a:endParaRPr sz="1400" b="0" i="0" u="none" strike="noStrike" cap="none">
              <a:solidFill>
                <a:srgbClr val="000000"/>
              </a:solidFill>
              <a:latin typeface="Arial"/>
              <a:ea typeface="Arial"/>
              <a:cs typeface="Arial"/>
              <a:sym typeface="Arial"/>
            </a:endParaRPr>
          </a:p>
        </p:txBody>
      </p:sp>
      <p:sp>
        <p:nvSpPr>
          <p:cNvPr id="239" name="Google Shape;239;p11"/>
          <p:cNvSpPr txBox="1"/>
          <p:nvPr/>
        </p:nvSpPr>
        <p:spPr>
          <a:xfrm>
            <a:off x="9031079"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AGOSTO</a:t>
            </a:r>
            <a:endParaRPr sz="1400" b="0" i="0" u="none" strike="noStrike" cap="none">
              <a:solidFill>
                <a:srgbClr val="000000"/>
              </a:solidFill>
              <a:latin typeface="Arial"/>
              <a:ea typeface="Arial"/>
              <a:cs typeface="Arial"/>
              <a:sym typeface="Arial"/>
            </a:endParaRPr>
          </a:p>
        </p:txBody>
      </p:sp>
      <p:sp>
        <p:nvSpPr>
          <p:cNvPr id="240" name="Google Shape;240;p11"/>
          <p:cNvSpPr txBox="1"/>
          <p:nvPr/>
        </p:nvSpPr>
        <p:spPr>
          <a:xfrm>
            <a:off x="763047" y="5642032"/>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SETEMBRO</a:t>
            </a:r>
            <a:endParaRPr sz="1400" b="0" i="0" u="none" strike="noStrike" cap="none">
              <a:solidFill>
                <a:srgbClr val="000000"/>
              </a:solidFill>
              <a:latin typeface="Arial"/>
              <a:ea typeface="Arial"/>
              <a:cs typeface="Arial"/>
              <a:sym typeface="Arial"/>
            </a:endParaRPr>
          </a:p>
        </p:txBody>
      </p:sp>
      <p:sp>
        <p:nvSpPr>
          <p:cNvPr id="241" name="Google Shape;241;p11"/>
          <p:cNvSpPr txBox="1"/>
          <p:nvPr/>
        </p:nvSpPr>
        <p:spPr>
          <a:xfrm>
            <a:off x="3707771" y="5642031"/>
            <a:ext cx="2110346"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OUTUBRO</a:t>
            </a:r>
            <a:endParaRPr sz="1400" b="0" i="0" u="none" strike="noStrike" cap="none">
              <a:solidFill>
                <a:srgbClr val="000000"/>
              </a:solidFill>
              <a:latin typeface="Arial"/>
              <a:ea typeface="Arial"/>
              <a:cs typeface="Arial"/>
              <a:sym typeface="Arial"/>
            </a:endParaRPr>
          </a:p>
        </p:txBody>
      </p:sp>
      <p:sp>
        <p:nvSpPr>
          <p:cNvPr id="242" name="Google Shape;242;p11"/>
          <p:cNvSpPr txBox="1"/>
          <p:nvPr/>
        </p:nvSpPr>
        <p:spPr>
          <a:xfrm>
            <a:off x="6333824" y="5642031"/>
            <a:ext cx="2348543"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NOVEMBRO</a:t>
            </a:r>
            <a:endParaRPr sz="1400" b="0" i="0" u="none" strike="noStrike" cap="none">
              <a:solidFill>
                <a:srgbClr val="000000"/>
              </a:solidFill>
              <a:latin typeface="Arial"/>
              <a:ea typeface="Arial"/>
              <a:cs typeface="Arial"/>
              <a:sym typeface="Arial"/>
            </a:endParaRPr>
          </a:p>
        </p:txBody>
      </p:sp>
      <p:sp>
        <p:nvSpPr>
          <p:cNvPr id="243" name="Google Shape;243;p11"/>
          <p:cNvSpPr txBox="1"/>
          <p:nvPr/>
        </p:nvSpPr>
        <p:spPr>
          <a:xfrm>
            <a:off x="9057572" y="5642031"/>
            <a:ext cx="2348543"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DEZEMBRO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9" name="Google Shape;249;p12"/>
          <p:cNvSpPr/>
          <p:nvPr/>
        </p:nvSpPr>
        <p:spPr>
          <a:xfrm>
            <a:off x="670442"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0" name="Google Shape;250;p12"/>
          <p:cNvSpPr/>
          <p:nvPr/>
        </p:nvSpPr>
        <p:spPr>
          <a:xfrm>
            <a:off x="3469574"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1" name="Google Shape;251;p12"/>
          <p:cNvSpPr/>
          <p:nvPr/>
        </p:nvSpPr>
        <p:spPr>
          <a:xfrm>
            <a:off x="6214726"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2" name="Google Shape;252;p12"/>
          <p:cNvSpPr/>
          <p:nvPr/>
        </p:nvSpPr>
        <p:spPr>
          <a:xfrm>
            <a:off x="8938474" y="289189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3" name="Google Shape;253;p12"/>
          <p:cNvSpPr/>
          <p:nvPr/>
        </p:nvSpPr>
        <p:spPr>
          <a:xfrm>
            <a:off x="670442"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4" name="Google Shape;254;p12"/>
          <p:cNvSpPr/>
          <p:nvPr/>
        </p:nvSpPr>
        <p:spPr>
          <a:xfrm>
            <a:off x="3469574"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5" name="Google Shape;255;p12"/>
          <p:cNvSpPr/>
          <p:nvPr/>
        </p:nvSpPr>
        <p:spPr>
          <a:xfrm>
            <a:off x="6214726"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6" name="Google Shape;256;p12"/>
          <p:cNvSpPr/>
          <p:nvPr/>
        </p:nvSpPr>
        <p:spPr>
          <a:xfrm>
            <a:off x="8938474" y="4122983"/>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7" name="Google Shape;257;p12"/>
          <p:cNvSpPr/>
          <p:nvPr/>
        </p:nvSpPr>
        <p:spPr>
          <a:xfrm>
            <a:off x="670442"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8" name="Google Shape;258;p12"/>
          <p:cNvSpPr/>
          <p:nvPr/>
        </p:nvSpPr>
        <p:spPr>
          <a:xfrm>
            <a:off x="3469574"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59" name="Google Shape;259;p12"/>
          <p:cNvSpPr/>
          <p:nvPr/>
        </p:nvSpPr>
        <p:spPr>
          <a:xfrm>
            <a:off x="6214726"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60" name="Google Shape;260;p12"/>
          <p:cNvSpPr/>
          <p:nvPr/>
        </p:nvSpPr>
        <p:spPr>
          <a:xfrm>
            <a:off x="8938474" y="5354678"/>
            <a:ext cx="2586740" cy="1107974"/>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261" name="Google Shape;261;p12"/>
          <p:cNvSpPr txBox="1"/>
          <p:nvPr/>
        </p:nvSpPr>
        <p:spPr>
          <a:xfrm>
            <a:off x="919892" y="3179251"/>
            <a:ext cx="2087840"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JANEIRO</a:t>
            </a:r>
            <a:endParaRPr sz="1400" b="0" i="0" u="none" strike="noStrike" cap="none">
              <a:solidFill>
                <a:srgbClr val="000000"/>
              </a:solidFill>
              <a:latin typeface="Arial"/>
              <a:ea typeface="Arial"/>
              <a:cs typeface="Arial"/>
              <a:sym typeface="Arial"/>
            </a:endParaRPr>
          </a:p>
        </p:txBody>
      </p:sp>
      <p:sp>
        <p:nvSpPr>
          <p:cNvPr id="262" name="Google Shape;262;p12"/>
          <p:cNvSpPr txBox="1"/>
          <p:nvPr/>
        </p:nvSpPr>
        <p:spPr>
          <a:xfrm>
            <a:off x="3612277" y="3179251"/>
            <a:ext cx="2301334"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FEVEREIRO</a:t>
            </a:r>
            <a:endParaRPr sz="1400" b="0" i="0" u="none" strike="noStrike" cap="none">
              <a:solidFill>
                <a:srgbClr val="000000"/>
              </a:solidFill>
              <a:latin typeface="Arial"/>
              <a:ea typeface="Arial"/>
              <a:cs typeface="Arial"/>
              <a:sym typeface="Arial"/>
            </a:endParaRPr>
          </a:p>
        </p:txBody>
      </p:sp>
      <p:sp>
        <p:nvSpPr>
          <p:cNvPr id="263" name="Google Shape;263;p12"/>
          <p:cNvSpPr txBox="1"/>
          <p:nvPr/>
        </p:nvSpPr>
        <p:spPr>
          <a:xfrm>
            <a:off x="6307331" y="3179253"/>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MARÇO</a:t>
            </a:r>
            <a:endParaRPr sz="1400" b="0" i="0" u="none" strike="noStrike" cap="none">
              <a:solidFill>
                <a:srgbClr val="000000"/>
              </a:solidFill>
              <a:latin typeface="Arial"/>
              <a:ea typeface="Arial"/>
              <a:cs typeface="Arial"/>
              <a:sym typeface="Arial"/>
            </a:endParaRPr>
          </a:p>
        </p:txBody>
      </p:sp>
      <p:sp>
        <p:nvSpPr>
          <p:cNvPr id="264" name="Google Shape;264;p12"/>
          <p:cNvSpPr txBox="1"/>
          <p:nvPr/>
        </p:nvSpPr>
        <p:spPr>
          <a:xfrm>
            <a:off x="9031079" y="3179253"/>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ABRIL</a:t>
            </a:r>
            <a:endParaRPr sz="1400" b="0" i="0" u="none" strike="noStrike" cap="none">
              <a:solidFill>
                <a:srgbClr val="000000"/>
              </a:solidFill>
              <a:latin typeface="Arial"/>
              <a:ea typeface="Arial"/>
              <a:cs typeface="Arial"/>
              <a:sym typeface="Arial"/>
            </a:endParaRPr>
          </a:p>
        </p:txBody>
      </p:sp>
      <p:sp>
        <p:nvSpPr>
          <p:cNvPr id="265" name="Google Shape;265;p12"/>
          <p:cNvSpPr txBox="1"/>
          <p:nvPr/>
        </p:nvSpPr>
        <p:spPr>
          <a:xfrm>
            <a:off x="763047"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MAIO</a:t>
            </a:r>
            <a:endParaRPr sz="1400" b="0" i="0" u="none" strike="noStrike" cap="none">
              <a:solidFill>
                <a:srgbClr val="000000"/>
              </a:solidFill>
              <a:latin typeface="Arial"/>
              <a:ea typeface="Arial"/>
              <a:cs typeface="Arial"/>
              <a:sym typeface="Arial"/>
            </a:endParaRPr>
          </a:p>
        </p:txBody>
      </p:sp>
      <p:sp>
        <p:nvSpPr>
          <p:cNvPr id="266" name="Google Shape;266;p12"/>
          <p:cNvSpPr txBox="1"/>
          <p:nvPr/>
        </p:nvSpPr>
        <p:spPr>
          <a:xfrm>
            <a:off x="3562180"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JUNHO</a:t>
            </a:r>
            <a:endParaRPr sz="1400" b="0" i="0" u="none" strike="noStrike" cap="none">
              <a:solidFill>
                <a:srgbClr val="000000"/>
              </a:solidFill>
              <a:latin typeface="Arial"/>
              <a:ea typeface="Arial"/>
              <a:cs typeface="Arial"/>
              <a:sym typeface="Arial"/>
            </a:endParaRPr>
          </a:p>
        </p:txBody>
      </p:sp>
      <p:sp>
        <p:nvSpPr>
          <p:cNvPr id="267" name="Google Shape;267;p12"/>
          <p:cNvSpPr txBox="1"/>
          <p:nvPr/>
        </p:nvSpPr>
        <p:spPr>
          <a:xfrm>
            <a:off x="6307331"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JULHO</a:t>
            </a:r>
            <a:endParaRPr sz="1400" b="0" i="0" u="none" strike="noStrike" cap="none">
              <a:solidFill>
                <a:srgbClr val="000000"/>
              </a:solidFill>
              <a:latin typeface="Arial"/>
              <a:ea typeface="Arial"/>
              <a:cs typeface="Arial"/>
              <a:sym typeface="Arial"/>
            </a:endParaRPr>
          </a:p>
        </p:txBody>
      </p:sp>
      <p:sp>
        <p:nvSpPr>
          <p:cNvPr id="268" name="Google Shape;268;p12"/>
          <p:cNvSpPr txBox="1"/>
          <p:nvPr/>
        </p:nvSpPr>
        <p:spPr>
          <a:xfrm>
            <a:off x="9031079" y="4410338"/>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AGOSTO</a:t>
            </a:r>
            <a:endParaRPr sz="1400" b="0" i="0" u="none" strike="noStrike" cap="none">
              <a:solidFill>
                <a:srgbClr val="000000"/>
              </a:solidFill>
              <a:latin typeface="Arial"/>
              <a:ea typeface="Arial"/>
              <a:cs typeface="Arial"/>
              <a:sym typeface="Arial"/>
            </a:endParaRPr>
          </a:p>
        </p:txBody>
      </p:sp>
      <p:sp>
        <p:nvSpPr>
          <p:cNvPr id="269" name="Google Shape;269;p12"/>
          <p:cNvSpPr txBox="1"/>
          <p:nvPr/>
        </p:nvSpPr>
        <p:spPr>
          <a:xfrm>
            <a:off x="763047" y="5642032"/>
            <a:ext cx="2401529"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SETEMBRO</a:t>
            </a:r>
            <a:endParaRPr sz="1400" b="0" i="0" u="none" strike="noStrike" cap="none">
              <a:solidFill>
                <a:srgbClr val="000000"/>
              </a:solidFill>
              <a:latin typeface="Arial"/>
              <a:ea typeface="Arial"/>
              <a:cs typeface="Arial"/>
              <a:sym typeface="Arial"/>
            </a:endParaRPr>
          </a:p>
        </p:txBody>
      </p:sp>
      <p:sp>
        <p:nvSpPr>
          <p:cNvPr id="270" name="Google Shape;270;p12"/>
          <p:cNvSpPr txBox="1"/>
          <p:nvPr/>
        </p:nvSpPr>
        <p:spPr>
          <a:xfrm>
            <a:off x="3707771" y="5642031"/>
            <a:ext cx="2110346"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OUTUBRO</a:t>
            </a:r>
            <a:endParaRPr sz="1400" b="0" i="0" u="none" strike="noStrike" cap="none">
              <a:solidFill>
                <a:srgbClr val="000000"/>
              </a:solidFill>
              <a:latin typeface="Arial"/>
              <a:ea typeface="Arial"/>
              <a:cs typeface="Arial"/>
              <a:sym typeface="Arial"/>
            </a:endParaRPr>
          </a:p>
        </p:txBody>
      </p:sp>
      <p:sp>
        <p:nvSpPr>
          <p:cNvPr id="271" name="Google Shape;271;p12"/>
          <p:cNvSpPr txBox="1"/>
          <p:nvPr/>
        </p:nvSpPr>
        <p:spPr>
          <a:xfrm>
            <a:off x="6333824" y="5642031"/>
            <a:ext cx="2348543"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NOVEMBRO</a:t>
            </a:r>
            <a:endParaRPr sz="1400" b="0" i="0" u="none" strike="noStrike" cap="none">
              <a:solidFill>
                <a:srgbClr val="000000"/>
              </a:solidFill>
              <a:latin typeface="Arial"/>
              <a:ea typeface="Arial"/>
              <a:cs typeface="Arial"/>
              <a:sym typeface="Arial"/>
            </a:endParaRPr>
          </a:p>
        </p:txBody>
      </p:sp>
      <p:sp>
        <p:nvSpPr>
          <p:cNvPr id="272" name="Google Shape;272;p12"/>
          <p:cNvSpPr txBox="1"/>
          <p:nvPr/>
        </p:nvSpPr>
        <p:spPr>
          <a:xfrm>
            <a:off x="9057572" y="5642031"/>
            <a:ext cx="2348543"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DEZEMBRO</a:t>
            </a:r>
            <a:endParaRPr sz="1400" b="0" i="0" u="none" strike="noStrike" cap="none">
              <a:solidFill>
                <a:srgbClr val="000000"/>
              </a:solidFill>
              <a:latin typeface="Arial"/>
              <a:ea typeface="Arial"/>
              <a:cs typeface="Arial"/>
              <a:sym typeface="Arial"/>
            </a:endParaRPr>
          </a:p>
        </p:txBody>
      </p:sp>
      <p:sp>
        <p:nvSpPr>
          <p:cNvPr id="274" name="Google Shape;274;p12"/>
          <p:cNvSpPr txBox="1"/>
          <p:nvPr/>
        </p:nvSpPr>
        <p:spPr>
          <a:xfrm>
            <a:off x="7335855" y="2337163"/>
            <a:ext cx="4070260" cy="5025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dirty="0">
                <a:solidFill>
                  <a:schemeClr val="dk1"/>
                </a:solidFill>
                <a:latin typeface="Arial"/>
                <a:ea typeface="Arial"/>
                <a:cs typeface="Arial"/>
                <a:sym typeface="Arial"/>
              </a:rPr>
              <a:t>RESPOSTA PESSOAL.</a:t>
            </a:r>
            <a:endParaRPr sz="1400" b="0" i="0" u="none" strike="noStrike" cap="none" dirty="0">
              <a:solidFill>
                <a:srgbClr val="000000"/>
              </a:solidFill>
              <a:latin typeface="Arial"/>
              <a:ea typeface="Arial"/>
              <a:cs typeface="Arial"/>
              <a:sym typeface="Arial"/>
            </a:endParaRPr>
          </a:p>
        </p:txBody>
      </p:sp>
      <p:sp>
        <p:nvSpPr>
          <p:cNvPr id="2" name="Google Shape;176;p6">
            <a:extLst>
              <a:ext uri="{FF2B5EF4-FFF2-40B4-BE49-F238E27FC236}">
                <a16:creationId xmlns:a16="http://schemas.microsoft.com/office/drawing/2014/main" id="{C441B20A-7F22-A904-96AA-25CC1C400AF9}"/>
              </a:ext>
            </a:extLst>
          </p:cNvPr>
          <p:cNvSpPr txBox="1"/>
          <p:nvPr/>
        </p:nvSpPr>
        <p:spPr>
          <a:xfrm>
            <a:off x="8732048"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
        <p:nvSpPr>
          <p:cNvPr id="6" name="Google Shape;219;p11">
            <a:extLst>
              <a:ext uri="{FF2B5EF4-FFF2-40B4-BE49-F238E27FC236}">
                <a16:creationId xmlns:a16="http://schemas.microsoft.com/office/drawing/2014/main" id="{10F33EE4-6F60-34A4-A2F8-58D5002DBB13}"/>
              </a:ext>
            </a:extLst>
          </p:cNvPr>
          <p:cNvSpPr txBox="1">
            <a:spLocks noGrp="1"/>
          </p:cNvSpPr>
          <p:nvPr>
            <p:ph type="title"/>
          </p:nvPr>
        </p:nvSpPr>
        <p:spPr>
          <a:xfrm>
            <a:off x="608013" y="898525"/>
            <a:ext cx="11102975" cy="661988"/>
          </a:xfrm>
          <a:prstGeom prst="rect">
            <a:avLst/>
          </a:prstGeom>
          <a:noFill/>
          <a:ln>
            <a:noFill/>
          </a:ln>
        </p:spPr>
        <p:txBody>
          <a:bodyPr spcFirstLastPara="1" wrap="square" lIns="121850" tIns="121850" rIns="121850" bIns="121850" anchor="t" anchorCtr="0">
            <a:spAutoFit/>
          </a:bodyPr>
          <a:lstStyle/>
          <a:p>
            <a:pPr marR="112579" lvl="0" algn="l" rtl="0">
              <a:lnSpc>
                <a:spcPct val="100000"/>
              </a:lnSpc>
              <a:spcBef>
                <a:spcPts val="0"/>
              </a:spcBef>
              <a:spcAft>
                <a:spcPts val="0"/>
              </a:spcAft>
              <a:buClr>
                <a:srgbClr val="7030A0"/>
              </a:buClr>
              <a:buSzPts val="2666"/>
            </a:pPr>
            <a:r>
              <a:rPr lang="pt-BR" sz="2600" dirty="0">
                <a:solidFill>
                  <a:srgbClr val="7030A0"/>
                </a:solidFill>
              </a:rPr>
              <a:t>5. </a:t>
            </a:r>
            <a:r>
              <a:rPr lang="pt-BR" sz="2600" b="0" dirty="0">
                <a:solidFill>
                  <a:srgbClr val="231F20"/>
                </a:solidFill>
              </a:rPr>
              <a:t>LEIA OS MESES DO ANO QUE ESTÃO ESCRITOS ABAIXO. PINTE DE VERMELHO O MÊS DO SEU ANIVERSÁRIO E DE AZUL O MÊS EM QUE ESTAMOS. SE COINCIDIR DE SER O MESMO, PINTE DE VERDE.</a:t>
            </a:r>
            <a:endParaRPr sz="2600" b="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3"/>
          <p:cNvSpPr txBox="1">
            <a:spLocks noGrp="1"/>
          </p:cNvSpPr>
          <p:nvPr>
            <p:ph type="title"/>
          </p:nvPr>
        </p:nvSpPr>
        <p:spPr>
          <a:xfrm>
            <a:off x="608441" y="898168"/>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latin typeface="Arial"/>
                <a:ea typeface="Arial"/>
                <a:cs typeface="Arial"/>
                <a:sym typeface="Arial"/>
              </a:rPr>
              <a:t>6. </a:t>
            </a:r>
            <a:r>
              <a:rPr lang="pt-BR" sz="2600" b="0" dirty="0">
                <a:solidFill>
                  <a:srgbClr val="231F20"/>
                </a:solidFill>
                <a:latin typeface="Arial"/>
                <a:ea typeface="Arial"/>
                <a:cs typeface="Arial"/>
                <a:sym typeface="Arial"/>
              </a:rPr>
              <a:t>O PROFESSOR VAI LER A PALAVRA ABAIXO E JUNTOS VOCÊS VÃO COMPLETAR AS FRASES.</a:t>
            </a:r>
            <a:endParaRPr sz="2600" dirty="0">
              <a:latin typeface="Arial"/>
              <a:ea typeface="Arial"/>
              <a:cs typeface="Arial"/>
              <a:sym typeface="Arial"/>
            </a:endParaRPr>
          </a:p>
        </p:txBody>
      </p:sp>
      <p:sp>
        <p:nvSpPr>
          <p:cNvPr id="280" name="Google Shape;280;p13"/>
          <p:cNvSpPr txBox="1"/>
          <p:nvPr/>
        </p:nvSpPr>
        <p:spPr>
          <a:xfrm>
            <a:off x="717139" y="4560099"/>
            <a:ext cx="11027501" cy="1784983"/>
          </a:xfrm>
          <a:prstGeom prst="rect">
            <a:avLst/>
          </a:prstGeom>
          <a:noFill/>
          <a:ln>
            <a:noFill/>
          </a:ln>
        </p:spPr>
        <p:txBody>
          <a:bodyPr spcFirstLastPara="1" wrap="square" lIns="121850" tIns="60900" rIns="121850" bIns="60900" anchor="t" anchorCtr="0">
            <a:spAutoFit/>
          </a:bodyPr>
          <a:lstStyle/>
          <a:p>
            <a:pPr marL="342000" marR="0" lvl="0" indent="-342000" algn="l" rtl="0">
              <a:lnSpc>
                <a:spcPct val="100000"/>
              </a:lnSpc>
              <a:spcAft>
                <a:spcPts val="1200"/>
              </a:spcAft>
              <a:buClr>
                <a:srgbClr val="7030A0"/>
              </a:buClr>
              <a:buSzPct val="100000"/>
              <a:buFont typeface="Fonte do Sistema Regular"/>
              <a:buChar char="●"/>
            </a:pPr>
            <a:r>
              <a:rPr lang="pt-BR" sz="2600" b="0" i="0" u="none" strike="noStrike" cap="none" dirty="0">
                <a:solidFill>
                  <a:srgbClr val="231F20"/>
                </a:solidFill>
                <a:latin typeface="Arial"/>
                <a:ea typeface="Arial"/>
                <a:cs typeface="Arial"/>
                <a:sym typeface="Arial"/>
              </a:rPr>
              <a:t>A PRIMEIRA LETRA DA PALAVRA É A LETRA__________. </a:t>
            </a:r>
            <a:endParaRPr sz="2600" b="0" i="0" u="none" strike="noStrike" cap="none" dirty="0">
              <a:solidFill>
                <a:srgbClr val="000000"/>
              </a:solidFill>
              <a:latin typeface="Arial"/>
              <a:ea typeface="Arial"/>
              <a:cs typeface="Arial"/>
              <a:sym typeface="Arial"/>
            </a:endParaRPr>
          </a:p>
          <a:p>
            <a:pPr marL="342000" marR="1286612" lvl="0" indent="-342000" algn="l" rtl="0">
              <a:lnSpc>
                <a:spcPct val="100000"/>
              </a:lnSpc>
              <a:spcAft>
                <a:spcPts val="1200"/>
              </a:spcAft>
              <a:buClr>
                <a:srgbClr val="7030A0"/>
              </a:buClr>
              <a:buSzPct val="100000"/>
              <a:buFont typeface="Fonte do Sistema Regular"/>
              <a:buChar char="●"/>
            </a:pPr>
            <a:r>
              <a:rPr lang="pt-BR" sz="2600" b="0" i="0" u="none" strike="noStrike" cap="none" dirty="0">
                <a:solidFill>
                  <a:srgbClr val="231F20"/>
                </a:solidFill>
                <a:latin typeface="Arial"/>
                <a:ea typeface="Arial"/>
                <a:cs typeface="Arial"/>
                <a:sym typeface="Arial"/>
              </a:rPr>
              <a:t>A ÚLTIMA LETRA DA PALAVRA É A LETRA __________. </a:t>
            </a:r>
            <a:endParaRPr sz="2600" b="0" i="0" u="none" strike="noStrike" cap="none" dirty="0">
              <a:solidFill>
                <a:srgbClr val="000000"/>
              </a:solidFill>
              <a:latin typeface="Arial"/>
              <a:ea typeface="Arial"/>
              <a:cs typeface="Arial"/>
              <a:sym typeface="Arial"/>
            </a:endParaRPr>
          </a:p>
          <a:p>
            <a:pPr marL="342000" marR="1286612" lvl="0" indent="-342000" algn="l" rtl="0">
              <a:lnSpc>
                <a:spcPct val="100000"/>
              </a:lnSpc>
              <a:spcAft>
                <a:spcPts val="1200"/>
              </a:spcAft>
              <a:buClr>
                <a:srgbClr val="7030A0"/>
              </a:buClr>
              <a:buSzPct val="100000"/>
              <a:buFont typeface="Fonte do Sistema Regular"/>
              <a:buChar char="●"/>
            </a:pPr>
            <a:r>
              <a:rPr lang="pt-BR" sz="2600" b="0" i="0" u="none" strike="noStrike" cap="none" dirty="0">
                <a:solidFill>
                  <a:srgbClr val="231F20"/>
                </a:solidFill>
                <a:latin typeface="Arial"/>
                <a:ea typeface="Arial"/>
                <a:cs typeface="Arial"/>
                <a:sym typeface="Arial"/>
              </a:rPr>
              <a:t>ESSA PALAVRA TEM __________ LETRAS.</a:t>
            </a:r>
            <a:endParaRPr sz="2600" b="0" i="0" u="none" strike="noStrike" cap="none" dirty="0">
              <a:solidFill>
                <a:srgbClr val="000000"/>
              </a:solidFill>
              <a:latin typeface="Arial"/>
              <a:ea typeface="Arial"/>
              <a:cs typeface="Arial"/>
              <a:sym typeface="Arial"/>
            </a:endParaRPr>
          </a:p>
        </p:txBody>
      </p:sp>
      <p:grpSp>
        <p:nvGrpSpPr>
          <p:cNvPr id="3" name="Google Shape;292;p14">
            <a:extLst>
              <a:ext uri="{FF2B5EF4-FFF2-40B4-BE49-F238E27FC236}">
                <a16:creationId xmlns:a16="http://schemas.microsoft.com/office/drawing/2014/main" id="{38B7B41B-3B60-4AA7-B20C-8761616302CB}"/>
              </a:ext>
            </a:extLst>
          </p:cNvPr>
          <p:cNvGrpSpPr/>
          <p:nvPr/>
        </p:nvGrpSpPr>
        <p:grpSpPr>
          <a:xfrm>
            <a:off x="3017031" y="2297901"/>
            <a:ext cx="6884655" cy="2099373"/>
            <a:chOff x="1977390" y="1531355"/>
            <a:chExt cx="5164836" cy="1574940"/>
          </a:xfrm>
        </p:grpSpPr>
        <p:pic>
          <p:nvPicPr>
            <p:cNvPr id="4" name="Google Shape;293;p14">
              <a:extLst>
                <a:ext uri="{FF2B5EF4-FFF2-40B4-BE49-F238E27FC236}">
                  <a16:creationId xmlns:a16="http://schemas.microsoft.com/office/drawing/2014/main" id="{ADE7AE2D-9252-8EA2-1C26-DBAB3434DE07}"/>
                </a:ext>
              </a:extLst>
            </p:cNvPr>
            <p:cNvPicPr preferRelativeResize="0"/>
            <p:nvPr/>
          </p:nvPicPr>
          <p:blipFill rotWithShape="1">
            <a:blip r:embed="rId3">
              <a:alphaModFix/>
            </a:blip>
            <a:srcRect/>
            <a:stretch/>
          </p:blipFill>
          <p:spPr>
            <a:xfrm>
              <a:off x="2895599" y="2034226"/>
              <a:ext cx="3352802" cy="917004"/>
            </a:xfrm>
            <a:prstGeom prst="rect">
              <a:avLst/>
            </a:prstGeom>
            <a:noFill/>
            <a:ln>
              <a:noFill/>
            </a:ln>
          </p:spPr>
        </p:pic>
        <p:pic>
          <p:nvPicPr>
            <p:cNvPr id="5" name="Google Shape;294;p14">
              <a:extLst>
                <a:ext uri="{FF2B5EF4-FFF2-40B4-BE49-F238E27FC236}">
                  <a16:creationId xmlns:a16="http://schemas.microsoft.com/office/drawing/2014/main" id="{FF338BCA-4767-2199-2891-25FC919A6F9F}"/>
                </a:ext>
              </a:extLst>
            </p:cNvPr>
            <p:cNvPicPr preferRelativeResize="0"/>
            <p:nvPr/>
          </p:nvPicPr>
          <p:blipFill rotWithShape="1">
            <a:blip r:embed="rId4">
              <a:alphaModFix/>
            </a:blip>
            <a:srcRect/>
            <a:stretch/>
          </p:blipFill>
          <p:spPr>
            <a:xfrm>
              <a:off x="1977390" y="1531355"/>
              <a:ext cx="1574940" cy="1574940"/>
            </a:xfrm>
            <a:prstGeom prst="rect">
              <a:avLst/>
            </a:prstGeom>
            <a:noFill/>
            <a:ln>
              <a:noFill/>
            </a:ln>
          </p:spPr>
        </p:pic>
        <p:sp>
          <p:nvSpPr>
            <p:cNvPr id="6" name="Google Shape;295;p14">
              <a:extLst>
                <a:ext uri="{FF2B5EF4-FFF2-40B4-BE49-F238E27FC236}">
                  <a16:creationId xmlns:a16="http://schemas.microsoft.com/office/drawing/2014/main" id="{3B185359-E888-AB5B-80A4-BB51E6F06D2B}"/>
                </a:ext>
              </a:extLst>
            </p:cNvPr>
            <p:cNvSpPr txBox="1"/>
            <p:nvPr/>
          </p:nvSpPr>
          <p:spPr>
            <a:xfrm>
              <a:off x="3552330" y="2232660"/>
              <a:ext cx="1989235" cy="3770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66" b="1" i="0" u="none" strike="noStrike" cap="none" dirty="0">
                  <a:solidFill>
                    <a:srgbClr val="E3B76E"/>
                  </a:solidFill>
                  <a:latin typeface="Arial"/>
                  <a:ea typeface="Arial"/>
                  <a:cs typeface="Arial"/>
                  <a:sym typeface="Arial"/>
                </a:rPr>
                <a:t>ANIVERSÁRIO</a:t>
              </a:r>
              <a:endParaRPr sz="1400" b="0" i="0" u="none" strike="noStrike" cap="none" dirty="0">
                <a:solidFill>
                  <a:srgbClr val="000000"/>
                </a:solidFill>
                <a:latin typeface="Arial"/>
                <a:ea typeface="Arial"/>
                <a:cs typeface="Arial"/>
                <a:sym typeface="Arial"/>
              </a:endParaRPr>
            </a:p>
          </p:txBody>
        </p:sp>
        <p:pic>
          <p:nvPicPr>
            <p:cNvPr id="7" name="Google Shape;296;p14">
              <a:extLst>
                <a:ext uri="{FF2B5EF4-FFF2-40B4-BE49-F238E27FC236}">
                  <a16:creationId xmlns:a16="http://schemas.microsoft.com/office/drawing/2014/main" id="{45A850F9-F86D-4262-8807-013E59C58D7D}"/>
                </a:ext>
              </a:extLst>
            </p:cNvPr>
            <p:cNvPicPr preferRelativeResize="0"/>
            <p:nvPr/>
          </p:nvPicPr>
          <p:blipFill rotWithShape="1">
            <a:blip r:embed="rId4">
              <a:alphaModFix/>
            </a:blip>
            <a:srcRect/>
            <a:stretch/>
          </p:blipFill>
          <p:spPr>
            <a:xfrm>
              <a:off x="5567286" y="1531355"/>
              <a:ext cx="1574940" cy="157494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1" name="Google Shape;291;p14"/>
          <p:cNvSpPr txBox="1"/>
          <p:nvPr/>
        </p:nvSpPr>
        <p:spPr>
          <a:xfrm>
            <a:off x="717139" y="4560099"/>
            <a:ext cx="11027501" cy="1784983"/>
          </a:xfrm>
          <a:prstGeom prst="rect">
            <a:avLst/>
          </a:prstGeom>
          <a:noFill/>
          <a:ln>
            <a:noFill/>
          </a:ln>
        </p:spPr>
        <p:txBody>
          <a:bodyPr spcFirstLastPara="1" wrap="square" lIns="121850" tIns="60900" rIns="121850" bIns="60900" anchor="t" anchorCtr="0">
            <a:spAutoFit/>
          </a:bodyPr>
          <a:lstStyle/>
          <a:p>
            <a:pPr marL="342000" marR="0" lvl="0" indent="-342000" algn="l" rtl="0">
              <a:lnSpc>
                <a:spcPct val="100000"/>
              </a:lnSpc>
              <a:spcAft>
                <a:spcPts val="1200"/>
              </a:spcAft>
              <a:buClr>
                <a:srgbClr val="7030A0"/>
              </a:buClr>
              <a:buSzPts val="2666"/>
              <a:buFont typeface="Fonte do Sistema Regular"/>
              <a:buChar char="●"/>
            </a:pPr>
            <a:r>
              <a:rPr lang="pt-BR" sz="2600" b="0" i="0" u="none" strike="noStrike" cap="none" dirty="0">
                <a:solidFill>
                  <a:srgbClr val="231F20"/>
                </a:solidFill>
                <a:latin typeface="Arial"/>
                <a:ea typeface="Arial"/>
                <a:cs typeface="Arial"/>
                <a:sym typeface="Arial"/>
              </a:rPr>
              <a:t>A PRIMEIRA LETRA DA PALAVRA É A LETRA </a:t>
            </a:r>
            <a:r>
              <a:rPr lang="pt-BR" sz="2600" b="1" i="0" u="sng" strike="noStrike" cap="none" dirty="0">
                <a:solidFill>
                  <a:srgbClr val="231F20"/>
                </a:solidFill>
                <a:latin typeface="Arial"/>
                <a:ea typeface="Arial"/>
                <a:cs typeface="Arial"/>
                <a:sym typeface="Arial"/>
              </a:rPr>
              <a:t>A</a:t>
            </a:r>
            <a:r>
              <a:rPr lang="pt-BR" sz="2600" b="0" i="0" u="none" strike="noStrike" cap="none" dirty="0">
                <a:solidFill>
                  <a:srgbClr val="231F20"/>
                </a:solidFill>
                <a:latin typeface="Arial"/>
                <a:ea typeface="Arial"/>
                <a:cs typeface="Arial"/>
                <a:sym typeface="Arial"/>
              </a:rPr>
              <a:t>.</a:t>
            </a:r>
            <a:endParaRPr sz="2600" b="0" i="0" u="none" strike="noStrike" cap="none" dirty="0">
              <a:solidFill>
                <a:srgbClr val="000000"/>
              </a:solidFill>
              <a:latin typeface="Arial"/>
              <a:ea typeface="Arial"/>
              <a:cs typeface="Arial"/>
              <a:sym typeface="Arial"/>
            </a:endParaRPr>
          </a:p>
          <a:p>
            <a:pPr marL="342000" marR="1286612" lvl="0" indent="-342000" algn="l" rtl="0">
              <a:lnSpc>
                <a:spcPct val="100000"/>
              </a:lnSpc>
              <a:spcAft>
                <a:spcPts val="1200"/>
              </a:spcAft>
              <a:buClr>
                <a:srgbClr val="7030A0"/>
              </a:buClr>
              <a:buSzPts val="2666"/>
              <a:buFont typeface="Fonte do Sistema Regular"/>
              <a:buChar char="●"/>
            </a:pPr>
            <a:r>
              <a:rPr lang="pt-BR" sz="2600" b="0" i="0" u="none" strike="noStrike" cap="none" dirty="0">
                <a:solidFill>
                  <a:srgbClr val="231F20"/>
                </a:solidFill>
                <a:latin typeface="Arial"/>
                <a:ea typeface="Arial"/>
                <a:cs typeface="Arial"/>
                <a:sym typeface="Arial"/>
              </a:rPr>
              <a:t>A ÚLTIMA LETRA DA PALAVRA É A LETRA </a:t>
            </a:r>
            <a:r>
              <a:rPr lang="pt-BR" sz="2600" b="1" i="0" u="sng" strike="noStrike" cap="none" dirty="0">
                <a:solidFill>
                  <a:srgbClr val="231F20"/>
                </a:solidFill>
                <a:latin typeface="Arial"/>
                <a:ea typeface="Arial"/>
                <a:cs typeface="Arial"/>
                <a:sym typeface="Arial"/>
              </a:rPr>
              <a:t>O</a:t>
            </a:r>
            <a:r>
              <a:rPr lang="pt-BR" sz="2600" b="0" i="0" u="none" strike="noStrike" cap="none" dirty="0">
                <a:solidFill>
                  <a:srgbClr val="231F20"/>
                </a:solidFill>
                <a:latin typeface="Arial"/>
                <a:ea typeface="Arial"/>
                <a:cs typeface="Arial"/>
                <a:sym typeface="Arial"/>
              </a:rPr>
              <a:t>. </a:t>
            </a:r>
            <a:endParaRPr sz="2600" b="0" i="0" u="none" strike="noStrike" cap="none" dirty="0">
              <a:solidFill>
                <a:srgbClr val="000000"/>
              </a:solidFill>
              <a:latin typeface="Arial"/>
              <a:ea typeface="Arial"/>
              <a:cs typeface="Arial"/>
              <a:sym typeface="Arial"/>
            </a:endParaRPr>
          </a:p>
          <a:p>
            <a:pPr marL="342000" marR="1286612" lvl="0" indent="-342000" algn="l" rtl="0">
              <a:lnSpc>
                <a:spcPct val="100000"/>
              </a:lnSpc>
              <a:spcAft>
                <a:spcPts val="1200"/>
              </a:spcAft>
              <a:buClr>
                <a:srgbClr val="7030A0"/>
              </a:buClr>
              <a:buSzPts val="2666"/>
              <a:buFont typeface="Fonte do Sistema Regular"/>
              <a:buChar char="●"/>
            </a:pPr>
            <a:r>
              <a:rPr lang="pt-BR" sz="2600" b="0" i="0" u="none" strike="noStrike" cap="none" dirty="0">
                <a:solidFill>
                  <a:srgbClr val="231F20"/>
                </a:solidFill>
                <a:latin typeface="Arial"/>
                <a:ea typeface="Arial"/>
                <a:cs typeface="Arial"/>
                <a:sym typeface="Arial"/>
              </a:rPr>
              <a:t>ESSA PALAVRA TEM </a:t>
            </a:r>
            <a:r>
              <a:rPr lang="pt-BR" sz="2600" b="1" i="0" u="sng" strike="noStrike" cap="none" dirty="0">
                <a:solidFill>
                  <a:srgbClr val="231F20"/>
                </a:solidFill>
                <a:latin typeface="Arial"/>
                <a:ea typeface="Arial"/>
                <a:cs typeface="Arial"/>
                <a:sym typeface="Arial"/>
              </a:rPr>
              <a:t>11</a:t>
            </a:r>
            <a:r>
              <a:rPr lang="pt-BR" sz="2600" b="0" i="0" u="none" strike="noStrike" cap="none" dirty="0">
                <a:solidFill>
                  <a:srgbClr val="231F20"/>
                </a:solidFill>
                <a:latin typeface="Arial"/>
                <a:ea typeface="Arial"/>
                <a:cs typeface="Arial"/>
                <a:sym typeface="Arial"/>
              </a:rPr>
              <a:t> LETRAS.</a:t>
            </a:r>
            <a:endParaRPr sz="2600" b="0" i="0" u="none" strike="noStrike" cap="none" dirty="0">
              <a:solidFill>
                <a:srgbClr val="000000"/>
              </a:solidFill>
              <a:latin typeface="Arial"/>
              <a:ea typeface="Arial"/>
              <a:cs typeface="Arial"/>
              <a:sym typeface="Arial"/>
            </a:endParaRPr>
          </a:p>
        </p:txBody>
      </p:sp>
      <p:grpSp>
        <p:nvGrpSpPr>
          <p:cNvPr id="292" name="Google Shape;292;p14"/>
          <p:cNvGrpSpPr/>
          <p:nvPr/>
        </p:nvGrpSpPr>
        <p:grpSpPr>
          <a:xfrm>
            <a:off x="3017031" y="2297901"/>
            <a:ext cx="6884655" cy="2099373"/>
            <a:chOff x="1977390" y="1531355"/>
            <a:chExt cx="5164836" cy="1574940"/>
          </a:xfrm>
        </p:grpSpPr>
        <p:pic>
          <p:nvPicPr>
            <p:cNvPr id="293" name="Google Shape;293;p14"/>
            <p:cNvPicPr preferRelativeResize="0"/>
            <p:nvPr/>
          </p:nvPicPr>
          <p:blipFill rotWithShape="1">
            <a:blip r:embed="rId3">
              <a:alphaModFix/>
            </a:blip>
            <a:srcRect/>
            <a:stretch/>
          </p:blipFill>
          <p:spPr>
            <a:xfrm>
              <a:off x="2895599" y="2034226"/>
              <a:ext cx="3352802" cy="917004"/>
            </a:xfrm>
            <a:prstGeom prst="rect">
              <a:avLst/>
            </a:prstGeom>
            <a:noFill/>
            <a:ln>
              <a:noFill/>
            </a:ln>
          </p:spPr>
        </p:pic>
        <p:pic>
          <p:nvPicPr>
            <p:cNvPr id="294" name="Google Shape;294;p14"/>
            <p:cNvPicPr preferRelativeResize="0"/>
            <p:nvPr/>
          </p:nvPicPr>
          <p:blipFill rotWithShape="1">
            <a:blip r:embed="rId4">
              <a:alphaModFix/>
            </a:blip>
            <a:srcRect/>
            <a:stretch/>
          </p:blipFill>
          <p:spPr>
            <a:xfrm>
              <a:off x="1977390" y="1531355"/>
              <a:ext cx="1574940" cy="1574940"/>
            </a:xfrm>
            <a:prstGeom prst="rect">
              <a:avLst/>
            </a:prstGeom>
            <a:noFill/>
            <a:ln>
              <a:noFill/>
            </a:ln>
          </p:spPr>
        </p:pic>
        <p:sp>
          <p:nvSpPr>
            <p:cNvPr id="295" name="Google Shape;295;p14"/>
            <p:cNvSpPr txBox="1"/>
            <p:nvPr/>
          </p:nvSpPr>
          <p:spPr>
            <a:xfrm>
              <a:off x="3552330" y="2232660"/>
              <a:ext cx="1989235" cy="3770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66" b="1" i="0" u="none" strike="noStrike" cap="none" dirty="0">
                  <a:solidFill>
                    <a:srgbClr val="E3B76E"/>
                  </a:solidFill>
                  <a:latin typeface="Arial"/>
                  <a:ea typeface="Arial"/>
                  <a:cs typeface="Arial"/>
                  <a:sym typeface="Arial"/>
                </a:rPr>
                <a:t>ANIVERSÁRIO</a:t>
              </a:r>
              <a:endParaRPr sz="1400" b="0" i="0" u="none" strike="noStrike" cap="none" dirty="0">
                <a:solidFill>
                  <a:srgbClr val="000000"/>
                </a:solidFill>
                <a:latin typeface="Arial"/>
                <a:ea typeface="Arial"/>
                <a:cs typeface="Arial"/>
                <a:sym typeface="Arial"/>
              </a:endParaRPr>
            </a:p>
          </p:txBody>
        </p:sp>
        <p:pic>
          <p:nvPicPr>
            <p:cNvPr id="296" name="Google Shape;296;p14"/>
            <p:cNvPicPr preferRelativeResize="0"/>
            <p:nvPr/>
          </p:nvPicPr>
          <p:blipFill rotWithShape="1">
            <a:blip r:embed="rId4">
              <a:alphaModFix/>
            </a:blip>
            <a:srcRect/>
            <a:stretch/>
          </p:blipFill>
          <p:spPr>
            <a:xfrm>
              <a:off x="5567286" y="1531355"/>
              <a:ext cx="1574940" cy="1574940"/>
            </a:xfrm>
            <a:prstGeom prst="rect">
              <a:avLst/>
            </a:prstGeom>
            <a:noFill/>
            <a:ln>
              <a:noFill/>
            </a:ln>
          </p:spPr>
        </p:pic>
      </p:grpSp>
      <p:sp>
        <p:nvSpPr>
          <p:cNvPr id="6" name="Google Shape;279;p13">
            <a:extLst>
              <a:ext uri="{FF2B5EF4-FFF2-40B4-BE49-F238E27FC236}">
                <a16:creationId xmlns:a16="http://schemas.microsoft.com/office/drawing/2014/main" id="{4ADFE7CE-EBFE-378C-619D-D79125AC6F01}"/>
              </a:ext>
            </a:extLst>
          </p:cNvPr>
          <p:cNvSpPr txBox="1">
            <a:spLocks noGrp="1"/>
          </p:cNvSpPr>
          <p:nvPr>
            <p:ph type="title"/>
          </p:nvPr>
        </p:nvSpPr>
        <p:spPr>
          <a:xfrm>
            <a:off x="608441" y="898168"/>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latin typeface="Arial"/>
                <a:ea typeface="Arial"/>
                <a:cs typeface="Arial"/>
                <a:sym typeface="Arial"/>
              </a:rPr>
              <a:t>6. </a:t>
            </a:r>
            <a:r>
              <a:rPr lang="pt-BR" sz="2600" b="0" dirty="0">
                <a:solidFill>
                  <a:srgbClr val="231F20"/>
                </a:solidFill>
                <a:latin typeface="Arial"/>
                <a:ea typeface="Arial"/>
                <a:cs typeface="Arial"/>
                <a:sym typeface="Arial"/>
              </a:rPr>
              <a:t>O PROFESSOR VAI LER A PALAVRA ABAIXO E JUNTOS VOCÊS VÃO COMPLETAR AS FRASES.</a:t>
            </a:r>
            <a:endParaRPr sz="2600" dirty="0">
              <a:latin typeface="Arial"/>
              <a:ea typeface="Arial"/>
              <a:cs typeface="Arial"/>
              <a:sym typeface="Arial"/>
            </a:endParaRPr>
          </a:p>
        </p:txBody>
      </p:sp>
      <p:sp>
        <p:nvSpPr>
          <p:cNvPr id="2" name="Google Shape;176;p6">
            <a:extLst>
              <a:ext uri="{FF2B5EF4-FFF2-40B4-BE49-F238E27FC236}">
                <a16:creationId xmlns:a16="http://schemas.microsoft.com/office/drawing/2014/main" id="{92ECED9C-7A16-9157-6B4D-5A36F37A37B8}"/>
              </a:ext>
            </a:extLst>
          </p:cNvPr>
          <p:cNvSpPr txBox="1"/>
          <p:nvPr/>
        </p:nvSpPr>
        <p:spPr>
          <a:xfrm>
            <a:off x="8732048"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5"/>
          <p:cNvSpPr txBox="1">
            <a:spLocks noGrp="1"/>
          </p:cNvSpPr>
          <p:nvPr>
            <p:ph type="title"/>
          </p:nvPr>
        </p:nvSpPr>
        <p:spPr>
          <a:xfrm>
            <a:off x="690327" y="1660364"/>
            <a:ext cx="10623667"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latin typeface="Arial"/>
                <a:ea typeface="Arial"/>
                <a:cs typeface="Arial"/>
                <a:sym typeface="Arial"/>
              </a:rPr>
              <a:t>7. </a:t>
            </a:r>
            <a:r>
              <a:rPr lang="pt-BR" sz="2600" b="0" dirty="0">
                <a:solidFill>
                  <a:srgbClr val="231F20"/>
                </a:solidFill>
                <a:latin typeface="Arial"/>
                <a:ea typeface="Arial"/>
                <a:cs typeface="Arial"/>
                <a:sym typeface="Arial"/>
              </a:rPr>
              <a:t>SEJA O DETETIVE! PINTE OS QUADROS QUE TÊM APENAS LETRAS.</a:t>
            </a:r>
            <a:endParaRPr sz="2600" b="0" dirty="0">
              <a:latin typeface="Arial"/>
              <a:ea typeface="Arial"/>
              <a:cs typeface="Arial"/>
              <a:sym typeface="Arial"/>
            </a:endParaRPr>
          </a:p>
        </p:txBody>
      </p:sp>
      <p:sp>
        <p:nvSpPr>
          <p:cNvPr id="303" name="Google Shape;303;p15"/>
          <p:cNvSpPr/>
          <p:nvPr/>
        </p:nvSpPr>
        <p:spPr>
          <a:xfrm>
            <a:off x="1149829" y="2990652"/>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4" name="Google Shape;304;p15"/>
          <p:cNvSpPr/>
          <p:nvPr/>
        </p:nvSpPr>
        <p:spPr>
          <a:xfrm>
            <a:off x="4606146" y="2990652"/>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5" name="Google Shape;305;p15"/>
          <p:cNvSpPr/>
          <p:nvPr/>
        </p:nvSpPr>
        <p:spPr>
          <a:xfrm>
            <a:off x="8122326" y="2990652"/>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6" name="Google Shape;306;p15"/>
          <p:cNvSpPr/>
          <p:nvPr/>
        </p:nvSpPr>
        <p:spPr>
          <a:xfrm>
            <a:off x="1149829" y="4703040"/>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7" name="Google Shape;307;p15"/>
          <p:cNvSpPr/>
          <p:nvPr/>
        </p:nvSpPr>
        <p:spPr>
          <a:xfrm>
            <a:off x="4606146" y="4703040"/>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8" name="Google Shape;308;p15"/>
          <p:cNvSpPr/>
          <p:nvPr/>
        </p:nvSpPr>
        <p:spPr>
          <a:xfrm>
            <a:off x="8122326" y="4703040"/>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09" name="Google Shape;309;p15"/>
          <p:cNvSpPr txBox="1"/>
          <p:nvPr/>
        </p:nvSpPr>
        <p:spPr>
          <a:xfrm>
            <a:off x="1428815" y="3245852"/>
            <a:ext cx="2150660"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J2NEIRO</a:t>
            </a:r>
            <a:endParaRPr sz="2666" b="0" i="0" u="none" strike="noStrike" cap="none">
              <a:solidFill>
                <a:srgbClr val="000000"/>
              </a:solidFill>
              <a:latin typeface="Arial"/>
              <a:ea typeface="Arial"/>
              <a:cs typeface="Arial"/>
              <a:sym typeface="Arial"/>
            </a:endParaRPr>
          </a:p>
        </p:txBody>
      </p:sp>
      <p:sp>
        <p:nvSpPr>
          <p:cNvPr id="310" name="Google Shape;310;p15"/>
          <p:cNvSpPr txBox="1"/>
          <p:nvPr/>
        </p:nvSpPr>
        <p:spPr>
          <a:xfrm>
            <a:off x="4832254" y="3245851"/>
            <a:ext cx="2256412"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FEVEREIRO</a:t>
            </a:r>
            <a:endParaRPr sz="2666" b="0" i="0" u="none" strike="noStrike" cap="none">
              <a:solidFill>
                <a:srgbClr val="000000"/>
              </a:solidFill>
              <a:latin typeface="Arial"/>
              <a:ea typeface="Arial"/>
              <a:cs typeface="Arial"/>
              <a:sym typeface="Arial"/>
            </a:endParaRPr>
          </a:p>
        </p:txBody>
      </p:sp>
      <p:sp>
        <p:nvSpPr>
          <p:cNvPr id="311" name="Google Shape;311;p15"/>
          <p:cNvSpPr txBox="1"/>
          <p:nvPr/>
        </p:nvSpPr>
        <p:spPr>
          <a:xfrm>
            <a:off x="8359331" y="3245852"/>
            <a:ext cx="2234618"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M35ÇO</a:t>
            </a:r>
            <a:endParaRPr sz="2666" b="0" i="0" u="none" strike="noStrike" cap="none">
              <a:solidFill>
                <a:srgbClr val="000000"/>
              </a:solidFill>
              <a:latin typeface="Arial"/>
              <a:ea typeface="Arial"/>
              <a:cs typeface="Arial"/>
              <a:sym typeface="Arial"/>
            </a:endParaRPr>
          </a:p>
        </p:txBody>
      </p:sp>
      <p:sp>
        <p:nvSpPr>
          <p:cNvPr id="312" name="Google Shape;312;p15"/>
          <p:cNvSpPr txBox="1"/>
          <p:nvPr/>
        </p:nvSpPr>
        <p:spPr>
          <a:xfrm>
            <a:off x="1630611"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ABRIL</a:t>
            </a:r>
            <a:endParaRPr sz="2666" b="0" i="0" u="none" strike="noStrike" cap="none">
              <a:solidFill>
                <a:srgbClr val="000000"/>
              </a:solidFill>
              <a:latin typeface="Arial"/>
              <a:ea typeface="Arial"/>
              <a:cs typeface="Arial"/>
              <a:sym typeface="Arial"/>
            </a:endParaRPr>
          </a:p>
        </p:txBody>
      </p:sp>
      <p:sp>
        <p:nvSpPr>
          <p:cNvPr id="313" name="Google Shape;313;p15"/>
          <p:cNvSpPr txBox="1"/>
          <p:nvPr/>
        </p:nvSpPr>
        <p:spPr>
          <a:xfrm>
            <a:off x="5086928"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MAIO</a:t>
            </a:r>
            <a:endParaRPr sz="2666" b="0" i="0" u="none" strike="noStrike" cap="none">
              <a:solidFill>
                <a:srgbClr val="000000"/>
              </a:solidFill>
              <a:latin typeface="Arial"/>
              <a:ea typeface="Arial"/>
              <a:cs typeface="Arial"/>
              <a:sym typeface="Arial"/>
            </a:endParaRPr>
          </a:p>
        </p:txBody>
      </p:sp>
      <p:sp>
        <p:nvSpPr>
          <p:cNvPr id="314" name="Google Shape;314;p15"/>
          <p:cNvSpPr txBox="1"/>
          <p:nvPr/>
        </p:nvSpPr>
        <p:spPr>
          <a:xfrm>
            <a:off x="8603108"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J78HO</a:t>
            </a:r>
            <a:endParaRPr sz="2666"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21" name="Google Shape;321;p16"/>
          <p:cNvSpPr/>
          <p:nvPr/>
        </p:nvSpPr>
        <p:spPr>
          <a:xfrm>
            <a:off x="1149829" y="2990652"/>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22" name="Google Shape;322;p16"/>
          <p:cNvSpPr/>
          <p:nvPr/>
        </p:nvSpPr>
        <p:spPr>
          <a:xfrm>
            <a:off x="4606146" y="2990652"/>
            <a:ext cx="2708628" cy="1043661"/>
          </a:xfrm>
          <a:prstGeom prst="roundRect">
            <a:avLst>
              <a:gd name="adj" fmla="val 16667"/>
            </a:avLst>
          </a:prstGeom>
          <a:solidFill>
            <a:schemeClr val="accent4"/>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1" i="0" u="none" strike="noStrike" cap="none">
              <a:solidFill>
                <a:schemeClr val="lt1"/>
              </a:solidFill>
              <a:latin typeface="Arial"/>
              <a:ea typeface="Arial"/>
              <a:cs typeface="Arial"/>
              <a:sym typeface="Arial"/>
            </a:endParaRPr>
          </a:p>
        </p:txBody>
      </p:sp>
      <p:sp>
        <p:nvSpPr>
          <p:cNvPr id="323" name="Google Shape;323;p16"/>
          <p:cNvSpPr/>
          <p:nvPr/>
        </p:nvSpPr>
        <p:spPr>
          <a:xfrm>
            <a:off x="8122326" y="2990652"/>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24" name="Google Shape;324;p16"/>
          <p:cNvSpPr/>
          <p:nvPr/>
        </p:nvSpPr>
        <p:spPr>
          <a:xfrm>
            <a:off x="1149829" y="4703040"/>
            <a:ext cx="2708628" cy="1043661"/>
          </a:xfrm>
          <a:prstGeom prst="roundRect">
            <a:avLst>
              <a:gd name="adj" fmla="val 16667"/>
            </a:avLst>
          </a:prstGeom>
          <a:solidFill>
            <a:schemeClr val="accent4"/>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1" i="0" u="none" strike="noStrike" cap="none">
              <a:solidFill>
                <a:schemeClr val="lt1"/>
              </a:solidFill>
              <a:latin typeface="Arial"/>
              <a:ea typeface="Arial"/>
              <a:cs typeface="Arial"/>
              <a:sym typeface="Arial"/>
            </a:endParaRPr>
          </a:p>
        </p:txBody>
      </p:sp>
      <p:sp>
        <p:nvSpPr>
          <p:cNvPr id="325" name="Google Shape;325;p16"/>
          <p:cNvSpPr/>
          <p:nvPr/>
        </p:nvSpPr>
        <p:spPr>
          <a:xfrm>
            <a:off x="4606146" y="4703040"/>
            <a:ext cx="2708628" cy="1043661"/>
          </a:xfrm>
          <a:prstGeom prst="roundRect">
            <a:avLst>
              <a:gd name="adj" fmla="val 16667"/>
            </a:avLst>
          </a:prstGeom>
          <a:solidFill>
            <a:schemeClr val="accent4"/>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1" i="0" u="none" strike="noStrike" cap="none">
              <a:solidFill>
                <a:schemeClr val="lt1"/>
              </a:solidFill>
              <a:latin typeface="Arial"/>
              <a:ea typeface="Arial"/>
              <a:cs typeface="Arial"/>
              <a:sym typeface="Arial"/>
            </a:endParaRPr>
          </a:p>
        </p:txBody>
      </p:sp>
      <p:sp>
        <p:nvSpPr>
          <p:cNvPr id="326" name="Google Shape;326;p16"/>
          <p:cNvSpPr/>
          <p:nvPr/>
        </p:nvSpPr>
        <p:spPr>
          <a:xfrm>
            <a:off x="8122326" y="4703040"/>
            <a:ext cx="2708628" cy="1043661"/>
          </a:xfrm>
          <a:prstGeom prst="roundRect">
            <a:avLst>
              <a:gd name="adj" fmla="val 16667"/>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
        <p:nvSpPr>
          <p:cNvPr id="327" name="Google Shape;327;p16"/>
          <p:cNvSpPr txBox="1"/>
          <p:nvPr/>
        </p:nvSpPr>
        <p:spPr>
          <a:xfrm>
            <a:off x="1428815" y="3245852"/>
            <a:ext cx="2150660"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J2NEIRO</a:t>
            </a:r>
            <a:endParaRPr sz="2666" b="0" i="0" u="none" strike="noStrike" cap="none">
              <a:solidFill>
                <a:srgbClr val="000000"/>
              </a:solidFill>
              <a:latin typeface="Arial"/>
              <a:ea typeface="Arial"/>
              <a:cs typeface="Arial"/>
              <a:sym typeface="Arial"/>
            </a:endParaRPr>
          </a:p>
        </p:txBody>
      </p:sp>
      <p:sp>
        <p:nvSpPr>
          <p:cNvPr id="328" name="Google Shape;328;p16"/>
          <p:cNvSpPr txBox="1"/>
          <p:nvPr/>
        </p:nvSpPr>
        <p:spPr>
          <a:xfrm>
            <a:off x="4832254" y="3245851"/>
            <a:ext cx="2256412"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lt1"/>
                </a:solidFill>
                <a:latin typeface="Arial"/>
                <a:ea typeface="Arial"/>
                <a:cs typeface="Arial"/>
                <a:sym typeface="Arial"/>
              </a:rPr>
              <a:t>FEVEREIRO</a:t>
            </a:r>
            <a:endParaRPr sz="2666" b="1" i="0" u="none" strike="noStrike" cap="none">
              <a:solidFill>
                <a:schemeClr val="lt1"/>
              </a:solidFill>
              <a:latin typeface="Arial"/>
              <a:ea typeface="Arial"/>
              <a:cs typeface="Arial"/>
              <a:sym typeface="Arial"/>
            </a:endParaRPr>
          </a:p>
        </p:txBody>
      </p:sp>
      <p:sp>
        <p:nvSpPr>
          <p:cNvPr id="329" name="Google Shape;329;p16"/>
          <p:cNvSpPr txBox="1"/>
          <p:nvPr/>
        </p:nvSpPr>
        <p:spPr>
          <a:xfrm>
            <a:off x="8359331" y="3245852"/>
            <a:ext cx="2234618"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M35ÇO</a:t>
            </a:r>
            <a:endParaRPr sz="2666" b="0" i="0" u="none" strike="noStrike" cap="none">
              <a:solidFill>
                <a:srgbClr val="000000"/>
              </a:solidFill>
              <a:latin typeface="Arial"/>
              <a:ea typeface="Arial"/>
              <a:cs typeface="Arial"/>
              <a:sym typeface="Arial"/>
            </a:endParaRPr>
          </a:p>
        </p:txBody>
      </p:sp>
      <p:sp>
        <p:nvSpPr>
          <p:cNvPr id="330" name="Google Shape;330;p16"/>
          <p:cNvSpPr txBox="1"/>
          <p:nvPr/>
        </p:nvSpPr>
        <p:spPr>
          <a:xfrm>
            <a:off x="1630611"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lt1"/>
                </a:solidFill>
                <a:latin typeface="Arial"/>
                <a:ea typeface="Arial"/>
                <a:cs typeface="Arial"/>
                <a:sym typeface="Arial"/>
              </a:rPr>
              <a:t>ABRIL</a:t>
            </a:r>
            <a:endParaRPr sz="2666" b="1" i="0" u="none" strike="noStrike" cap="none">
              <a:solidFill>
                <a:schemeClr val="lt1"/>
              </a:solidFill>
              <a:latin typeface="Arial"/>
              <a:ea typeface="Arial"/>
              <a:cs typeface="Arial"/>
              <a:sym typeface="Arial"/>
            </a:endParaRPr>
          </a:p>
        </p:txBody>
      </p:sp>
      <p:sp>
        <p:nvSpPr>
          <p:cNvPr id="331" name="Google Shape;331;p16"/>
          <p:cNvSpPr txBox="1"/>
          <p:nvPr/>
        </p:nvSpPr>
        <p:spPr>
          <a:xfrm>
            <a:off x="5086928"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lt1"/>
                </a:solidFill>
                <a:latin typeface="Arial"/>
                <a:ea typeface="Arial"/>
                <a:cs typeface="Arial"/>
                <a:sym typeface="Arial"/>
              </a:rPr>
              <a:t>MAIO</a:t>
            </a:r>
            <a:endParaRPr sz="2666" b="1" i="0" u="none" strike="noStrike" cap="none">
              <a:solidFill>
                <a:schemeClr val="lt1"/>
              </a:solidFill>
              <a:latin typeface="Arial"/>
              <a:ea typeface="Arial"/>
              <a:cs typeface="Arial"/>
              <a:sym typeface="Arial"/>
            </a:endParaRPr>
          </a:p>
        </p:txBody>
      </p:sp>
      <p:sp>
        <p:nvSpPr>
          <p:cNvPr id="332" name="Google Shape;332;p16"/>
          <p:cNvSpPr txBox="1"/>
          <p:nvPr/>
        </p:nvSpPr>
        <p:spPr>
          <a:xfrm>
            <a:off x="8603108" y="4958240"/>
            <a:ext cx="1747065" cy="533264"/>
          </a:xfrm>
          <a:prstGeom prst="rect">
            <a:avLst/>
          </a:prstGeom>
          <a:noFill/>
          <a:ln>
            <a:noFill/>
          </a:ln>
        </p:spPr>
        <p:txBody>
          <a:bodyPr spcFirstLastPara="1" wrap="square" lIns="121850" tIns="60900" rIns="121850" bIns="60900" anchor="ctr"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0" i="0" u="none" strike="noStrike" cap="none">
                <a:solidFill>
                  <a:srgbClr val="231F20"/>
                </a:solidFill>
                <a:latin typeface="Arial"/>
                <a:ea typeface="Arial"/>
                <a:cs typeface="Arial"/>
                <a:sym typeface="Arial"/>
              </a:rPr>
              <a:t>J78HO</a:t>
            </a:r>
            <a:endParaRPr sz="2666" b="0" i="0" u="none" strike="noStrike" cap="none">
              <a:solidFill>
                <a:srgbClr val="000000"/>
              </a:solidFill>
              <a:latin typeface="Arial"/>
              <a:ea typeface="Arial"/>
              <a:cs typeface="Arial"/>
              <a:sym typeface="Arial"/>
            </a:endParaRPr>
          </a:p>
        </p:txBody>
      </p:sp>
      <p:sp>
        <p:nvSpPr>
          <p:cNvPr id="5" name="Google Shape;302;p15">
            <a:extLst>
              <a:ext uri="{FF2B5EF4-FFF2-40B4-BE49-F238E27FC236}">
                <a16:creationId xmlns:a16="http://schemas.microsoft.com/office/drawing/2014/main" id="{A4AFD357-10BF-0ADC-D428-D641ADB13E94}"/>
              </a:ext>
            </a:extLst>
          </p:cNvPr>
          <p:cNvSpPr txBox="1">
            <a:spLocks noGrp="1"/>
          </p:cNvSpPr>
          <p:nvPr>
            <p:ph type="title"/>
          </p:nvPr>
        </p:nvSpPr>
        <p:spPr>
          <a:xfrm>
            <a:off x="690327" y="1660364"/>
            <a:ext cx="10623667"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latin typeface="Arial"/>
                <a:ea typeface="Arial"/>
                <a:cs typeface="Arial"/>
                <a:sym typeface="Arial"/>
              </a:rPr>
              <a:t>7. </a:t>
            </a:r>
            <a:r>
              <a:rPr lang="pt-BR" sz="2600" b="0" dirty="0">
                <a:solidFill>
                  <a:srgbClr val="231F20"/>
                </a:solidFill>
                <a:latin typeface="Arial"/>
                <a:ea typeface="Arial"/>
                <a:cs typeface="Arial"/>
                <a:sym typeface="Arial"/>
              </a:rPr>
              <a:t>SEJA O DETETIVE! PINTE OS QUADROS QUE TÊM APENAS LETRAS.</a:t>
            </a:r>
            <a:endParaRPr sz="2600" b="0" dirty="0">
              <a:latin typeface="Arial"/>
              <a:ea typeface="Arial"/>
              <a:cs typeface="Arial"/>
              <a:sym typeface="Arial"/>
            </a:endParaRPr>
          </a:p>
        </p:txBody>
      </p:sp>
      <p:sp>
        <p:nvSpPr>
          <p:cNvPr id="3" name="Google Shape;176;p6">
            <a:extLst>
              <a:ext uri="{FF2B5EF4-FFF2-40B4-BE49-F238E27FC236}">
                <a16:creationId xmlns:a16="http://schemas.microsoft.com/office/drawing/2014/main" id="{1174E079-806B-AD93-3C2C-A93ECE3486C4}"/>
              </a:ext>
            </a:extLst>
          </p:cNvPr>
          <p:cNvSpPr txBox="1"/>
          <p:nvPr/>
        </p:nvSpPr>
        <p:spPr>
          <a:xfrm>
            <a:off x="8732048"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7"/>
          <p:cNvSpPr txBox="1">
            <a:spLocks noGrp="1"/>
          </p:cNvSpPr>
          <p:nvPr>
            <p:ph type="body" idx="1"/>
          </p:nvPr>
        </p:nvSpPr>
        <p:spPr>
          <a:xfrm>
            <a:off x="608442" y="1652833"/>
            <a:ext cx="11097909" cy="4396000"/>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Bef>
                <a:spcPts val="27"/>
              </a:spcBef>
              <a:spcAft>
                <a:spcPts val="0"/>
              </a:spcAft>
              <a:buSzPts val="2000"/>
              <a:buNone/>
            </a:pPr>
            <a:r>
              <a:rPr lang="pt-BR">
                <a:solidFill>
                  <a:srgbClr val="000000"/>
                </a:solidFill>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627"/>
              </a:spcBef>
              <a:spcAft>
                <a:spcPts val="0"/>
              </a:spcAft>
              <a:buSzPts val="2000"/>
              <a:buNone/>
            </a:pPr>
            <a:r>
              <a:rPr lang="pt-BR" i="1">
                <a:solidFill>
                  <a:srgbClr val="000000"/>
                </a:solidFill>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600"/>
              </a:spcBef>
              <a:spcAft>
                <a:spcPts val="600"/>
              </a:spcAft>
              <a:buClr>
                <a:srgbClr val="74489D"/>
              </a:buClr>
              <a:buSzPts val="2000"/>
              <a:buFont typeface="Lato"/>
              <a:buNone/>
            </a:pPr>
            <a:endParaRPr>
              <a:latin typeface="Arial"/>
              <a:ea typeface="Arial"/>
              <a:cs typeface="Arial"/>
              <a:sym typeface="Arial"/>
            </a:endParaRPr>
          </a:p>
        </p:txBody>
      </p:sp>
      <p:sp>
        <p:nvSpPr>
          <p:cNvPr id="338" name="Google Shape;338;p17"/>
          <p:cNvSpPr txBox="1">
            <a:spLocks noGrp="1"/>
          </p:cNvSpPr>
          <p:nvPr>
            <p:ph type="title"/>
          </p:nvPr>
        </p:nvSpPr>
        <p:spPr>
          <a:xfrm>
            <a:off x="608441" y="1466490"/>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rPr>
              <a:t>8. </a:t>
            </a:r>
            <a:r>
              <a:rPr lang="pt-BR" sz="2600" b="0" dirty="0">
                <a:solidFill>
                  <a:srgbClr val="231F20"/>
                </a:solidFill>
              </a:rPr>
              <a:t>ESCREVA NO CARTAZ O NOME DOS COLEGAS QUE FAZEM ANIVERSÁRIO DURANTE ESTE MÊS.</a:t>
            </a:r>
            <a:endParaRPr sz="2600" dirty="0">
              <a:latin typeface="Calibri"/>
              <a:ea typeface="Calibri"/>
              <a:cs typeface="Calibri"/>
              <a:sym typeface="Calibri"/>
            </a:endParaRPr>
          </a:p>
        </p:txBody>
      </p:sp>
      <p:pic>
        <p:nvPicPr>
          <p:cNvPr id="341" name="Google Shape;341;p17"/>
          <p:cNvPicPr preferRelativeResize="0"/>
          <p:nvPr/>
        </p:nvPicPr>
        <p:blipFill rotWithShape="1">
          <a:blip r:embed="rId3">
            <a:alphaModFix/>
          </a:blip>
          <a:srcRect/>
          <a:stretch/>
        </p:blipFill>
        <p:spPr>
          <a:xfrm>
            <a:off x="597863" y="2648039"/>
            <a:ext cx="11002835" cy="3800210"/>
          </a:xfrm>
          <a:prstGeom prst="rect">
            <a:avLst/>
          </a:prstGeom>
          <a:noFill/>
          <a:ln>
            <a:noFill/>
          </a:ln>
        </p:spPr>
      </p:pic>
      <p:grpSp>
        <p:nvGrpSpPr>
          <p:cNvPr id="2" name="Agrupar 1">
            <a:extLst>
              <a:ext uri="{FF2B5EF4-FFF2-40B4-BE49-F238E27FC236}">
                <a16:creationId xmlns:a16="http://schemas.microsoft.com/office/drawing/2014/main" id="{E6535FB3-BCAB-0B60-3DC9-D7BB80F275F8}"/>
              </a:ext>
            </a:extLst>
          </p:cNvPr>
          <p:cNvGrpSpPr/>
          <p:nvPr/>
        </p:nvGrpSpPr>
        <p:grpSpPr>
          <a:xfrm>
            <a:off x="9324974" y="565511"/>
            <a:ext cx="2275724" cy="381348"/>
            <a:chOff x="386196" y="3083838"/>
            <a:chExt cx="2275724" cy="381348"/>
          </a:xfrm>
        </p:grpSpPr>
        <p:sp>
          <p:nvSpPr>
            <p:cNvPr id="3" name="CaixaDeTexto 7">
              <a:extLst>
                <a:ext uri="{FF2B5EF4-FFF2-40B4-BE49-F238E27FC236}">
                  <a16:creationId xmlns:a16="http://schemas.microsoft.com/office/drawing/2014/main" id="{7515B026-064C-2AEB-BEA9-56951CFA3884}"/>
                </a:ext>
              </a:extLst>
            </p:cNvPr>
            <p:cNvSpPr txBox="1"/>
            <p:nvPr/>
          </p:nvSpPr>
          <p:spPr>
            <a:xfrm>
              <a:off x="480006" y="3162231"/>
              <a:ext cx="2181914"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ANTECIPE A ESCRITA</a:t>
              </a:r>
            </a:p>
          </p:txBody>
        </p:sp>
        <p:pic>
          <p:nvPicPr>
            <p:cNvPr id="4" name="Gráfico 3">
              <a:extLst>
                <a:ext uri="{FF2B5EF4-FFF2-40B4-BE49-F238E27FC236}">
                  <a16:creationId xmlns:a16="http://schemas.microsoft.com/office/drawing/2014/main" id="{97F14C45-12AF-C5BE-D7A1-D74DD255FB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30210">
              <a:off x="386196" y="3083838"/>
              <a:ext cx="446924" cy="335193"/>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7" name="Google Shape;347;p18"/>
          <p:cNvSpPr txBox="1">
            <a:spLocks noGrp="1"/>
          </p:cNvSpPr>
          <p:nvPr>
            <p:ph type="body" idx="1"/>
          </p:nvPr>
        </p:nvSpPr>
        <p:spPr>
          <a:xfrm>
            <a:off x="608442" y="1652833"/>
            <a:ext cx="11097909" cy="4396000"/>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Bef>
                <a:spcPts val="27"/>
              </a:spcBef>
              <a:spcAft>
                <a:spcPts val="0"/>
              </a:spcAft>
              <a:buSzPts val="2000"/>
              <a:buNone/>
            </a:pPr>
            <a:r>
              <a:rPr lang="pt-BR">
                <a:solidFill>
                  <a:srgbClr val="000000"/>
                </a:solidFill>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627"/>
              </a:spcBef>
              <a:spcAft>
                <a:spcPts val="0"/>
              </a:spcAft>
              <a:buSzPts val="2000"/>
              <a:buNone/>
            </a:pPr>
            <a:r>
              <a:rPr lang="pt-BR" i="1">
                <a:solidFill>
                  <a:srgbClr val="000000"/>
                </a:solidFill>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600"/>
              </a:spcBef>
              <a:spcAft>
                <a:spcPts val="600"/>
              </a:spcAft>
              <a:buClr>
                <a:srgbClr val="74489D"/>
              </a:buClr>
              <a:buSzPts val="2000"/>
              <a:buFont typeface="Lato"/>
              <a:buNone/>
            </a:pPr>
            <a:endParaRPr>
              <a:latin typeface="Arial"/>
              <a:ea typeface="Arial"/>
              <a:cs typeface="Arial"/>
              <a:sym typeface="Arial"/>
            </a:endParaRPr>
          </a:p>
        </p:txBody>
      </p:sp>
      <p:pic>
        <p:nvPicPr>
          <p:cNvPr id="351" name="Google Shape;351;p18"/>
          <p:cNvPicPr preferRelativeResize="0"/>
          <p:nvPr/>
        </p:nvPicPr>
        <p:blipFill rotWithShape="1">
          <a:blip r:embed="rId3">
            <a:alphaModFix/>
          </a:blip>
          <a:srcRect/>
          <a:stretch/>
        </p:blipFill>
        <p:spPr>
          <a:xfrm>
            <a:off x="597863" y="2648039"/>
            <a:ext cx="11002835" cy="3800210"/>
          </a:xfrm>
          <a:prstGeom prst="rect">
            <a:avLst/>
          </a:prstGeom>
          <a:noFill/>
          <a:ln>
            <a:noFill/>
          </a:ln>
        </p:spPr>
      </p:pic>
      <p:sp>
        <p:nvSpPr>
          <p:cNvPr id="352" name="Google Shape;352;p18"/>
          <p:cNvSpPr txBox="1"/>
          <p:nvPr/>
        </p:nvSpPr>
        <p:spPr>
          <a:xfrm>
            <a:off x="6815584" y="2932150"/>
            <a:ext cx="4070260" cy="5025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dk1"/>
                </a:solidFill>
                <a:latin typeface="Arial"/>
                <a:ea typeface="Arial"/>
                <a:cs typeface="Arial"/>
                <a:sym typeface="Arial"/>
              </a:rPr>
              <a:t>RESPOSTA PESSOAL.</a:t>
            </a:r>
            <a:endParaRPr sz="1400" b="0" i="0" u="none" strike="noStrike" cap="none">
              <a:solidFill>
                <a:srgbClr val="000000"/>
              </a:solidFill>
              <a:latin typeface="Arial"/>
              <a:ea typeface="Arial"/>
              <a:cs typeface="Arial"/>
              <a:sym typeface="Arial"/>
            </a:endParaRPr>
          </a:p>
        </p:txBody>
      </p:sp>
      <p:sp>
        <p:nvSpPr>
          <p:cNvPr id="353" name="Google Shape;353;p18"/>
          <p:cNvSpPr txBox="1"/>
          <p:nvPr/>
        </p:nvSpPr>
        <p:spPr>
          <a:xfrm>
            <a:off x="6815584" y="3861177"/>
            <a:ext cx="4070260" cy="5025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dk1"/>
                </a:solidFill>
                <a:latin typeface="Arial"/>
                <a:ea typeface="Arial"/>
                <a:cs typeface="Arial"/>
                <a:sym typeface="Arial"/>
              </a:rPr>
              <a:t>RESPOSTA PESSOAL.</a:t>
            </a:r>
            <a:endParaRPr sz="1400" b="0" i="0" u="none" strike="noStrike" cap="none">
              <a:solidFill>
                <a:srgbClr val="000000"/>
              </a:solidFill>
              <a:latin typeface="Arial"/>
              <a:ea typeface="Arial"/>
              <a:cs typeface="Arial"/>
              <a:sym typeface="Arial"/>
            </a:endParaRPr>
          </a:p>
        </p:txBody>
      </p:sp>
      <p:sp>
        <p:nvSpPr>
          <p:cNvPr id="354" name="Google Shape;354;p18"/>
          <p:cNvSpPr txBox="1"/>
          <p:nvPr/>
        </p:nvSpPr>
        <p:spPr>
          <a:xfrm>
            <a:off x="6815584" y="4763118"/>
            <a:ext cx="4070260" cy="5025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dk1"/>
                </a:solidFill>
                <a:latin typeface="Arial"/>
                <a:ea typeface="Arial"/>
                <a:cs typeface="Arial"/>
                <a:sym typeface="Arial"/>
              </a:rPr>
              <a:t>RESPOSTA PESSOAL.</a:t>
            </a:r>
            <a:endParaRPr sz="1400" b="0" i="0" u="none" strike="noStrike" cap="none">
              <a:solidFill>
                <a:srgbClr val="000000"/>
              </a:solidFill>
              <a:latin typeface="Arial"/>
              <a:ea typeface="Arial"/>
              <a:cs typeface="Arial"/>
              <a:sym typeface="Arial"/>
            </a:endParaRPr>
          </a:p>
        </p:txBody>
      </p:sp>
      <p:sp>
        <p:nvSpPr>
          <p:cNvPr id="355" name="Google Shape;355;p18"/>
          <p:cNvSpPr txBox="1"/>
          <p:nvPr/>
        </p:nvSpPr>
        <p:spPr>
          <a:xfrm>
            <a:off x="6815584" y="5651516"/>
            <a:ext cx="4070260" cy="5025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a:solidFill>
                  <a:schemeClr val="dk1"/>
                </a:solidFill>
                <a:latin typeface="Arial"/>
                <a:ea typeface="Arial"/>
                <a:cs typeface="Arial"/>
                <a:sym typeface="Arial"/>
              </a:rPr>
              <a:t>RESPOSTA PESSOAL.</a:t>
            </a:r>
            <a:endParaRPr sz="1400" b="0" i="0" u="none" strike="noStrike" cap="none">
              <a:solidFill>
                <a:srgbClr val="000000"/>
              </a:solidFill>
              <a:latin typeface="Arial"/>
              <a:ea typeface="Arial"/>
              <a:cs typeface="Arial"/>
              <a:sym typeface="Arial"/>
            </a:endParaRPr>
          </a:p>
        </p:txBody>
      </p:sp>
      <p:sp>
        <p:nvSpPr>
          <p:cNvPr id="4" name="Google Shape;338;p17">
            <a:extLst>
              <a:ext uri="{FF2B5EF4-FFF2-40B4-BE49-F238E27FC236}">
                <a16:creationId xmlns:a16="http://schemas.microsoft.com/office/drawing/2014/main" id="{852E9742-3A35-9DA8-2D90-5E8F6462EBA7}"/>
              </a:ext>
            </a:extLst>
          </p:cNvPr>
          <p:cNvSpPr txBox="1">
            <a:spLocks noGrp="1"/>
          </p:cNvSpPr>
          <p:nvPr>
            <p:ph type="title"/>
          </p:nvPr>
        </p:nvSpPr>
        <p:spPr>
          <a:xfrm>
            <a:off x="608441" y="1466490"/>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rPr>
              <a:t>8. </a:t>
            </a:r>
            <a:r>
              <a:rPr lang="pt-BR" sz="2600" b="0" dirty="0">
                <a:solidFill>
                  <a:srgbClr val="231F20"/>
                </a:solidFill>
              </a:rPr>
              <a:t>ESCREVA NO CARTAZ O NOME DOS COLEGAS QUE FAZEM ANIVERSÁRIO DURANTE ESTE MÊS.</a:t>
            </a:r>
            <a:endParaRPr sz="2600" dirty="0">
              <a:latin typeface="Calibri"/>
              <a:ea typeface="Calibri"/>
              <a:cs typeface="Calibri"/>
              <a:sym typeface="Calibri"/>
            </a:endParaRPr>
          </a:p>
        </p:txBody>
      </p:sp>
      <p:grpSp>
        <p:nvGrpSpPr>
          <p:cNvPr id="5" name="Agrupar 4">
            <a:extLst>
              <a:ext uri="{FF2B5EF4-FFF2-40B4-BE49-F238E27FC236}">
                <a16:creationId xmlns:a16="http://schemas.microsoft.com/office/drawing/2014/main" id="{C39173B1-B615-73B4-FFB7-A7CD3F7DF3D5}"/>
              </a:ext>
            </a:extLst>
          </p:cNvPr>
          <p:cNvGrpSpPr/>
          <p:nvPr/>
        </p:nvGrpSpPr>
        <p:grpSpPr>
          <a:xfrm>
            <a:off x="9324974" y="565511"/>
            <a:ext cx="2275724" cy="381348"/>
            <a:chOff x="386196" y="3083838"/>
            <a:chExt cx="2275724" cy="381348"/>
          </a:xfrm>
        </p:grpSpPr>
        <p:sp>
          <p:nvSpPr>
            <p:cNvPr id="6" name="CaixaDeTexto 7">
              <a:extLst>
                <a:ext uri="{FF2B5EF4-FFF2-40B4-BE49-F238E27FC236}">
                  <a16:creationId xmlns:a16="http://schemas.microsoft.com/office/drawing/2014/main" id="{35045198-001A-E133-0E18-2E8949021143}"/>
                </a:ext>
              </a:extLst>
            </p:cNvPr>
            <p:cNvSpPr txBox="1"/>
            <p:nvPr/>
          </p:nvSpPr>
          <p:spPr>
            <a:xfrm>
              <a:off x="480006" y="3162231"/>
              <a:ext cx="2181914"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ANTECIPE A ESCRITA</a:t>
              </a:r>
            </a:p>
          </p:txBody>
        </p:sp>
        <p:pic>
          <p:nvPicPr>
            <p:cNvPr id="7" name="Gráfico 6">
              <a:extLst>
                <a:ext uri="{FF2B5EF4-FFF2-40B4-BE49-F238E27FC236}">
                  <a16:creationId xmlns:a16="http://schemas.microsoft.com/office/drawing/2014/main" id="{B37835C6-5F22-9649-0557-ED60262B30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30210">
              <a:off x="386196" y="3083838"/>
              <a:ext cx="446924" cy="335193"/>
            </a:xfrm>
            <a:prstGeom prst="rect">
              <a:avLst/>
            </a:prstGeom>
          </p:spPr>
        </p:pic>
      </p:grpSp>
      <p:sp>
        <p:nvSpPr>
          <p:cNvPr id="8" name="Google Shape;176;p6">
            <a:extLst>
              <a:ext uri="{FF2B5EF4-FFF2-40B4-BE49-F238E27FC236}">
                <a16:creationId xmlns:a16="http://schemas.microsoft.com/office/drawing/2014/main" id="{454E9269-37E9-39DE-264B-B7E7475CB75F}"/>
              </a:ext>
            </a:extLst>
          </p:cNvPr>
          <p:cNvSpPr txBox="1"/>
          <p:nvPr/>
        </p:nvSpPr>
        <p:spPr>
          <a:xfrm>
            <a:off x="5950564" y="54485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9"/>
          <p:cNvSpPr txBox="1">
            <a:spLocks noGrp="1"/>
          </p:cNvSpPr>
          <p:nvPr>
            <p:ph type="body" idx="1"/>
          </p:nvPr>
        </p:nvSpPr>
        <p:spPr>
          <a:xfrm>
            <a:off x="4407850" y="562198"/>
            <a:ext cx="7487783" cy="5951968"/>
          </a:xfrm>
          <a:prstGeom prst="rect">
            <a:avLst/>
          </a:prstGeom>
          <a:noFill/>
          <a:ln>
            <a:noFill/>
          </a:ln>
        </p:spPr>
        <p:txBody>
          <a:bodyPr spcFirstLastPara="1" wrap="square" lIns="121850" tIns="121850" rIns="121850" bIns="121850" anchor="t" anchorCtr="0">
            <a:noAutofit/>
          </a:bodyPr>
          <a:lstStyle/>
          <a:p>
            <a:pPr marL="342000" lvl="0" indent="-342000" algn="l" rtl="0">
              <a:lnSpc>
                <a:spcPct val="100000"/>
              </a:lnSpc>
              <a:spcAft>
                <a:spcPts val="1200"/>
              </a:spcAft>
              <a:buSzPts val="2000"/>
              <a:buChar char="●"/>
            </a:pPr>
            <a:r>
              <a:rPr lang="pt-BR" dirty="0">
                <a:solidFill>
                  <a:srgbClr val="231F20"/>
                </a:solidFill>
                <a:latin typeface="Arial"/>
                <a:ea typeface="Arial"/>
                <a:cs typeface="Arial"/>
                <a:sym typeface="Arial"/>
              </a:rPr>
              <a:t>RECONHECEMOS A ESTRUTURA DOS TEXTOS (CANÇÃO E CONTO).</a:t>
            </a:r>
            <a:endParaRPr dirty="0">
              <a:latin typeface="Arial"/>
              <a:ea typeface="Arial"/>
              <a:cs typeface="Arial"/>
              <a:sym typeface="Arial"/>
            </a:endParaRPr>
          </a:p>
          <a:p>
            <a:pPr marL="342000" lvl="0" indent="-342000" algn="l" rtl="0">
              <a:lnSpc>
                <a:spcPct val="100000"/>
              </a:lnSpc>
              <a:spcAft>
                <a:spcPts val="1200"/>
              </a:spcAft>
              <a:buSzPts val="2000"/>
              <a:buChar char="●"/>
            </a:pPr>
            <a:r>
              <a:rPr lang="pt-BR" dirty="0">
                <a:solidFill>
                  <a:srgbClr val="231F20"/>
                </a:solidFill>
                <a:latin typeface="Arial"/>
                <a:ea typeface="Arial"/>
                <a:cs typeface="Arial"/>
                <a:sym typeface="Arial"/>
              </a:rPr>
              <a:t>PARTICIPAMOS DE SITUAÇÕES DE LEITURA DE UMA CANÇÃO E UM POEMA.</a:t>
            </a:r>
            <a:endParaRPr dirty="0"/>
          </a:p>
          <a:p>
            <a:pPr marL="342000" lvl="0" indent="-342000" algn="l" rtl="0">
              <a:lnSpc>
                <a:spcPct val="100000"/>
              </a:lnSpc>
              <a:spcAft>
                <a:spcPts val="1200"/>
              </a:spcAft>
              <a:buSzPts val="2000"/>
              <a:buChar char="●"/>
            </a:pPr>
            <a:r>
              <a:rPr lang="pt-BR" dirty="0">
                <a:solidFill>
                  <a:srgbClr val="231F20"/>
                </a:solidFill>
                <a:latin typeface="Arial"/>
                <a:ea typeface="Arial"/>
                <a:cs typeface="Arial"/>
                <a:sym typeface="Arial"/>
              </a:rPr>
              <a:t>IDENTIFICAMOS PALAVRAS QUE COMEÇAM  E TERMINAM COM A MESMA LETRA.</a:t>
            </a:r>
            <a:endParaRPr dirty="0">
              <a:latin typeface="Arial"/>
              <a:ea typeface="Arial"/>
              <a:cs typeface="Arial"/>
              <a:sym typeface="Arial"/>
            </a:endParaRPr>
          </a:p>
          <a:p>
            <a:pPr marL="342000" lvl="0" indent="-342000" algn="l" rtl="0">
              <a:lnSpc>
                <a:spcPct val="100000"/>
              </a:lnSpc>
              <a:spcAft>
                <a:spcPts val="1200"/>
              </a:spcAft>
              <a:buSzPts val="2000"/>
              <a:buChar char="●"/>
            </a:pPr>
            <a:r>
              <a:rPr lang="pt-BR" dirty="0">
                <a:solidFill>
                  <a:srgbClr val="231F20"/>
                </a:solidFill>
                <a:latin typeface="Arial"/>
                <a:ea typeface="Arial"/>
                <a:cs typeface="Arial"/>
                <a:sym typeface="Arial"/>
              </a:rPr>
              <a:t>ESCREVEMOS PALAVRAS ESPONTANEAMENTE RESPEITANDO AS REGULARIDADES DO SISTEMA DE ESCRITA CONVENCIONAL.</a:t>
            </a:r>
            <a:endParaRPr dirty="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
          <p:cNvSpPr txBox="1">
            <a:spLocks noGrp="1"/>
          </p:cNvSpPr>
          <p:nvPr>
            <p:ph type="body" idx="1"/>
          </p:nvPr>
        </p:nvSpPr>
        <p:spPr>
          <a:xfrm>
            <a:off x="6094412" y="814663"/>
            <a:ext cx="5649576" cy="5472487"/>
          </a:xfrm>
          <a:prstGeom prst="rect">
            <a:avLst/>
          </a:prstGeom>
          <a:noFill/>
          <a:ln>
            <a:noFill/>
          </a:ln>
        </p:spPr>
        <p:txBody>
          <a:bodyPr spcFirstLastPara="1" wrap="square" lIns="121850" tIns="121850" rIns="121850" bIns="121850" anchor="t" anchorCtr="0">
            <a:noAutofit/>
          </a:bodyPr>
          <a:lstStyle/>
          <a:p>
            <a:pPr marL="342000" lvl="0" indent="-342000" algn="l" rtl="0">
              <a:lnSpc>
                <a:spcPct val="100000"/>
              </a:lnSpc>
              <a:spcAft>
                <a:spcPts val="1200"/>
              </a:spcAft>
              <a:buSzPts val="2000"/>
              <a:buChar char="●"/>
            </a:pPr>
            <a:r>
              <a:rPr lang="pt-BR" sz="2300" dirty="0">
                <a:solidFill>
                  <a:srgbClr val="231F20"/>
                </a:solidFill>
              </a:rPr>
              <a:t>RECONHECER A ESTRUTURA DOS TEXTOS (CANÇÃO E CONTO).</a:t>
            </a:r>
            <a:endParaRPr sz="2300" dirty="0"/>
          </a:p>
          <a:p>
            <a:pPr marL="342000" lvl="0" indent="-342000" algn="l" rtl="0">
              <a:lnSpc>
                <a:spcPct val="100000"/>
              </a:lnSpc>
              <a:spcAft>
                <a:spcPts val="1200"/>
              </a:spcAft>
              <a:buSzPts val="2000"/>
              <a:buChar char="●"/>
            </a:pPr>
            <a:r>
              <a:rPr lang="pt-BR" sz="2300" dirty="0">
                <a:solidFill>
                  <a:srgbClr val="231F20"/>
                </a:solidFill>
              </a:rPr>
              <a:t>PARTICIPAR DE SITUAÇÕES DE LEITURA DE CANÇÃO E CONTO.</a:t>
            </a:r>
            <a:endParaRPr sz="2300" dirty="0"/>
          </a:p>
          <a:p>
            <a:pPr marL="342000" lvl="0" indent="-342000" algn="l" rtl="0">
              <a:lnSpc>
                <a:spcPct val="100000"/>
              </a:lnSpc>
              <a:spcAft>
                <a:spcPts val="1200"/>
              </a:spcAft>
              <a:buSzPts val="2000"/>
              <a:buChar char="●"/>
            </a:pPr>
            <a:r>
              <a:rPr lang="pt-BR" sz="2300" dirty="0">
                <a:solidFill>
                  <a:srgbClr val="231F20"/>
                </a:solidFill>
              </a:rPr>
              <a:t>IDENTIFICAR PALAVRAS QUE COMEÇAM  E TERMINAM COM A MESMA LETRA.</a:t>
            </a:r>
            <a:endParaRPr sz="2300" dirty="0"/>
          </a:p>
          <a:p>
            <a:pPr marL="342000" lvl="0" indent="-342000" algn="l" rtl="0">
              <a:lnSpc>
                <a:spcPct val="100000"/>
              </a:lnSpc>
              <a:spcAft>
                <a:spcPts val="1200"/>
              </a:spcAft>
              <a:buSzPts val="2000"/>
              <a:buChar char="●"/>
            </a:pPr>
            <a:r>
              <a:rPr lang="pt-BR" sz="2300" dirty="0">
                <a:solidFill>
                  <a:srgbClr val="231F20"/>
                </a:solidFill>
              </a:rPr>
              <a:t>ESCREVER PALAVRAS ESPONTANEAMENTE, RESPEITANDO AS REGULARIDADES DO SISTEMA DE ESCRITA CONVENCIONAL.</a:t>
            </a:r>
            <a:endParaRPr sz="2300" dirty="0"/>
          </a:p>
        </p:txBody>
      </p:sp>
      <p:sp>
        <p:nvSpPr>
          <p:cNvPr id="140" name="Google Shape;140;p2"/>
          <p:cNvSpPr txBox="1">
            <a:spLocks noGrp="1"/>
          </p:cNvSpPr>
          <p:nvPr>
            <p:ph type="body" idx="2"/>
          </p:nvPr>
        </p:nvSpPr>
        <p:spPr>
          <a:xfrm>
            <a:off x="447135" y="814663"/>
            <a:ext cx="5183050" cy="4960000"/>
          </a:xfrm>
          <a:prstGeom prst="rect">
            <a:avLst/>
          </a:prstGeom>
          <a:noFill/>
          <a:ln>
            <a:noFill/>
          </a:ln>
        </p:spPr>
        <p:txBody>
          <a:bodyPr spcFirstLastPara="1" wrap="square" lIns="121850" tIns="121850" rIns="121850" bIns="121850" anchor="t" anchorCtr="0">
            <a:noAutofit/>
          </a:bodyPr>
          <a:lstStyle/>
          <a:p>
            <a:pPr marL="342000" lvl="0" indent="-342000" algn="l" rtl="0">
              <a:lnSpc>
                <a:spcPct val="100000"/>
              </a:lnSpc>
              <a:spcAft>
                <a:spcPts val="1200"/>
              </a:spcAft>
              <a:buSzPts val="2000"/>
              <a:buChar char="●"/>
            </a:pPr>
            <a:r>
              <a:rPr lang="pt-BR" sz="2300" dirty="0"/>
              <a:t>ALFABETO.</a:t>
            </a:r>
            <a:endParaRPr sz="2300" dirty="0"/>
          </a:p>
          <a:p>
            <a:pPr marL="342000" lvl="0" indent="-342000" algn="l" rtl="0">
              <a:lnSpc>
                <a:spcPct val="100000"/>
              </a:lnSpc>
              <a:spcAft>
                <a:spcPts val="1200"/>
              </a:spcAft>
              <a:buSzPts val="2000"/>
              <a:buChar char="●"/>
            </a:pPr>
            <a:r>
              <a:rPr lang="pt-BR" sz="2300" dirty="0"/>
              <a:t>LEITURA DE CANÇÃO E CONTO.</a:t>
            </a:r>
            <a:endParaRPr sz="2300" dirty="0"/>
          </a:p>
          <a:p>
            <a:pPr marL="342000" lvl="0" indent="-342000" algn="l" rtl="0">
              <a:lnSpc>
                <a:spcPct val="100000"/>
              </a:lnSpc>
              <a:spcAft>
                <a:spcPts val="1200"/>
              </a:spcAft>
              <a:buSzPts val="2000"/>
              <a:buChar char="●"/>
            </a:pPr>
            <a:r>
              <a:rPr lang="pt-BR" sz="2300" dirty="0"/>
              <a:t>SISTEMA DE ESCRITA ALFABÉTICA.</a:t>
            </a:r>
            <a:endParaRPr sz="2300" dirty="0"/>
          </a:p>
          <a:p>
            <a:pPr marL="342000" lvl="0" indent="-342000" algn="l" rtl="0">
              <a:lnSpc>
                <a:spcPct val="100000"/>
              </a:lnSpc>
              <a:spcAft>
                <a:spcPts val="1200"/>
              </a:spcAft>
              <a:buSzPts val="2000"/>
              <a:buNone/>
            </a:pPr>
            <a:endParaRPr sz="2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0"/>
          <p:cNvSpPr txBox="1">
            <a:spLocks noGrp="1"/>
          </p:cNvSpPr>
          <p:nvPr>
            <p:ph type="body" idx="1"/>
          </p:nvPr>
        </p:nvSpPr>
        <p:spPr>
          <a:xfrm>
            <a:off x="589126" y="943282"/>
            <a:ext cx="11058319" cy="3508864"/>
          </a:xfrm>
          <a:prstGeom prst="rect">
            <a:avLst/>
          </a:prstGeom>
          <a:noFill/>
          <a:ln>
            <a:noFill/>
          </a:ln>
        </p:spPr>
        <p:txBody>
          <a:bodyPr spcFirstLastPara="1" wrap="square" lIns="121850" tIns="121850" rIns="121850" bIns="121850" anchor="t" anchorCtr="0">
            <a:noAutofit/>
          </a:bodyPr>
          <a:lstStyle/>
          <a:p>
            <a:pPr marL="0" lvl="0" indent="0">
              <a:spcAft>
                <a:spcPts val="1200"/>
              </a:spcAft>
              <a:buSzPts val="1100"/>
            </a:pPr>
            <a:r>
              <a:rPr lang="pt-BR" dirty="0"/>
              <a:t>LEMOV, Doug. </a:t>
            </a:r>
            <a:r>
              <a:rPr lang="pt-BR" b="1" dirty="0"/>
              <a:t>Aula nota 10 3.0: </a:t>
            </a:r>
            <a:r>
              <a:rPr lang="pt-BR" dirty="0"/>
              <a:t>63 técnicas para melhorar a gestão da sala de aula. 3. ed. Tradução de Sandra Maria </a:t>
            </a:r>
            <a:r>
              <a:rPr lang="pt-BR" dirty="0" err="1"/>
              <a:t>Mallman</a:t>
            </a:r>
            <a:r>
              <a:rPr lang="pt-BR" dirty="0"/>
              <a:t> da Rosa e Daniel Vieira. Porto Alegre: Penso, 2023.</a:t>
            </a:r>
          </a:p>
          <a:p>
            <a:pPr marL="0" lvl="0" indent="0">
              <a:spcAft>
                <a:spcPts val="1200"/>
              </a:spcAft>
              <a:buSzPts val="1100"/>
            </a:pPr>
            <a:r>
              <a:rPr lang="pt-BR" dirty="0"/>
              <a:t>OLIVEIRA, J. E. de; ROSSI, J. R. D. (</a:t>
            </a:r>
            <a:r>
              <a:rPr lang="pt-BR" dirty="0" err="1"/>
              <a:t>org</a:t>
            </a:r>
            <a:r>
              <a:rPr lang="pt-BR" dirty="0"/>
              <a:t>). </a:t>
            </a:r>
            <a:r>
              <a:rPr lang="pt-BR" b="1" dirty="0"/>
              <a:t>Caderno 1</a:t>
            </a:r>
            <a:r>
              <a:rPr lang="pt-BR" dirty="0"/>
              <a:t>. Língua Portuguesa, 1</a:t>
            </a:r>
            <a:r>
              <a:rPr lang="pt-BR" u="sng" baseline="30000" dirty="0"/>
              <a:t>o</a:t>
            </a:r>
            <a:r>
              <a:rPr lang="pt-BR" dirty="0"/>
              <a:t> ano. Caderno de Atividades. Sobral: </a:t>
            </a:r>
            <a:r>
              <a:rPr lang="pt-BR" dirty="0" err="1"/>
              <a:t>Lyceum</a:t>
            </a:r>
            <a:r>
              <a:rPr lang="pt-BR" dirty="0"/>
              <a:t> – Consultoria Educacional Ltda., 2021.</a:t>
            </a:r>
          </a:p>
          <a:p>
            <a:pPr marL="0" lvl="0" indent="0">
              <a:spcAft>
                <a:spcPts val="1200"/>
              </a:spcAft>
              <a:buSzPts val="1100"/>
            </a:pPr>
            <a:r>
              <a:rPr lang="pt-BR" dirty="0"/>
              <a:t>SÃO PAULO (Estado). Secretaria da Educação. </a:t>
            </a:r>
            <a:r>
              <a:rPr lang="pt-BR" b="1" dirty="0"/>
              <a:t>Currículo Paulista</a:t>
            </a:r>
            <a:r>
              <a:rPr lang="pt-BR" dirty="0"/>
              <a:t>, 2019.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1"/>
          <p:cNvSpPr txBox="1">
            <a:spLocks noGrp="1"/>
          </p:cNvSpPr>
          <p:nvPr>
            <p:ph type="body" idx="1"/>
          </p:nvPr>
        </p:nvSpPr>
        <p:spPr>
          <a:xfrm>
            <a:off x="585335" y="943852"/>
            <a:ext cx="11027907" cy="5180708"/>
          </a:xfrm>
          <a:prstGeom prst="rect">
            <a:avLst/>
          </a:prstGeom>
          <a:noFill/>
          <a:ln>
            <a:noFill/>
          </a:ln>
        </p:spPr>
        <p:txBody>
          <a:bodyPr spcFirstLastPara="1" wrap="square" lIns="121850" tIns="121850" rIns="121850" bIns="121850" anchor="t" anchorCtr="0">
            <a:noAutofit/>
          </a:bodyPr>
          <a:lstStyle/>
          <a:p>
            <a:pPr marL="0" indent="0">
              <a:spcAft>
                <a:spcPts val="1200"/>
              </a:spcAft>
            </a:pPr>
            <a:r>
              <a:rPr lang="pt-BR" sz="1800" b="1" dirty="0"/>
              <a:t>Listas de imagens e vídeos</a:t>
            </a:r>
            <a:endParaRPr lang="pt-BR" sz="1800" dirty="0"/>
          </a:p>
          <a:p>
            <a:pPr marL="0" indent="0">
              <a:spcAft>
                <a:spcPts val="1200"/>
              </a:spcAft>
            </a:pPr>
            <a:r>
              <a:rPr lang="pt-BR" sz="1800" b="1" dirty="0"/>
              <a:t>Slide 1</a:t>
            </a:r>
            <a:r>
              <a:rPr lang="pt-BR" sz="1800" dirty="0"/>
              <a:t> – Imagens da capa – SEDUC-SP. </a:t>
            </a:r>
          </a:p>
          <a:p>
            <a:pPr marL="0" indent="0">
              <a:spcAft>
                <a:spcPts val="1200"/>
              </a:spcAft>
            </a:pPr>
            <a:r>
              <a:rPr lang="pt-BR" sz="1800" b="1" dirty="0"/>
              <a:t>Slides 3 e 4; 7 a 10; 13 e 14; 17 e 18</a:t>
            </a:r>
            <a:r>
              <a:rPr lang="pt-BR" sz="1800" dirty="0"/>
              <a:t> – © Getty Images.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363cba281de_0_138"/>
          <p:cNvSpPr txBox="1"/>
          <p:nvPr/>
        </p:nvSpPr>
        <p:spPr>
          <a:xfrm>
            <a:off x="1354165" y="909321"/>
            <a:ext cx="4415157" cy="3941606"/>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600"/>
              </a:spcAft>
              <a:buClr>
                <a:srgbClr val="000000"/>
              </a:buClr>
              <a:buSzPts val="1600"/>
              <a:buFont typeface="Arial"/>
              <a:buNone/>
            </a:pPr>
            <a:r>
              <a:rPr lang="pt-BR" sz="1500" b="1" i="0" u="none" strike="noStrike" cap="none" dirty="0">
                <a:solidFill>
                  <a:srgbClr val="000000"/>
                </a:solidFill>
                <a:latin typeface="Arial"/>
                <a:ea typeface="Arial"/>
                <a:cs typeface="Arial"/>
                <a:sym typeface="Arial"/>
              </a:rPr>
              <a:t>Habilidade:</a:t>
            </a:r>
            <a:r>
              <a:rPr lang="pt-BR" sz="1500" b="0" i="0" u="none" strike="noStrike" cap="none" dirty="0">
                <a:solidFill>
                  <a:srgbClr val="000000"/>
                </a:solidFill>
                <a:latin typeface="Arial"/>
                <a:ea typeface="Arial"/>
                <a:cs typeface="Arial"/>
                <a:sym typeface="Arial"/>
              </a:rPr>
              <a:t> </a:t>
            </a:r>
            <a:r>
              <a:rPr lang="pt-BR" sz="1500" b="0" i="0" u="none" strike="noStrike" cap="none" dirty="0">
                <a:solidFill>
                  <a:schemeClr val="dk1"/>
                </a:solidFill>
                <a:latin typeface="Arial"/>
                <a:ea typeface="Arial"/>
                <a:cs typeface="Arial"/>
                <a:sym typeface="Arial"/>
              </a:rPr>
              <a:t>(EF12LP19) Ler e compreender textos do campo artístico-literário que apresentem rimas, sonoridades, jogos de palavras, expressões e comparações.</a:t>
            </a:r>
            <a:endParaRPr sz="1500" b="0" i="0" u="none" strike="noStrike" cap="none" dirty="0">
              <a:solidFill>
                <a:schemeClr val="dk1"/>
              </a:solidFill>
              <a:latin typeface="Arial"/>
              <a:ea typeface="Arial"/>
              <a:cs typeface="Arial"/>
              <a:sym typeface="Arial"/>
            </a:endParaRPr>
          </a:p>
          <a:p>
            <a:pPr marL="0" marR="0" lvl="0" indent="0" rtl="0">
              <a:spcBef>
                <a:spcPts val="0"/>
              </a:spcBef>
              <a:spcAft>
                <a:spcPts val="600"/>
              </a:spcAft>
              <a:buClr>
                <a:schemeClr val="dk1"/>
              </a:buClr>
              <a:buSzPts val="1100"/>
              <a:buFont typeface="Arial"/>
              <a:buNone/>
            </a:pPr>
            <a:r>
              <a:rPr lang="pt-BR" sz="1500" b="0" i="0" u="none" strike="noStrike" cap="none" dirty="0">
                <a:solidFill>
                  <a:schemeClr val="dk1"/>
                </a:solidFill>
                <a:latin typeface="Arial"/>
                <a:ea typeface="Arial"/>
                <a:cs typeface="Arial"/>
                <a:sym typeface="Arial"/>
              </a:rPr>
              <a:t>(EF01LP16) Ler e compreender, em colaboração com os colegas e com a ajuda do professor, quadrinhas, parlendas, trava-línguas, cantigas, entre outros textos do campo da vida cotidiana, considerando a situação comunicativa, o tema/assunto, a estrutura composicional, o estilo e a finalidade do gênero.</a:t>
            </a:r>
            <a:endParaRPr sz="1500" b="0" i="0" u="none" strike="noStrike" cap="none" dirty="0">
              <a:solidFill>
                <a:schemeClr val="dk1"/>
              </a:solidFill>
              <a:latin typeface="Arial"/>
              <a:ea typeface="Arial"/>
              <a:cs typeface="Arial"/>
              <a:sym typeface="Arial"/>
            </a:endParaRPr>
          </a:p>
          <a:p>
            <a:pPr marL="0" marR="0" lvl="0" indent="0" rtl="0">
              <a:spcBef>
                <a:spcPts val="0"/>
              </a:spcBef>
              <a:spcAft>
                <a:spcPts val="600"/>
              </a:spcAft>
              <a:buClr>
                <a:schemeClr val="dk1"/>
              </a:buClr>
              <a:buSzPts val="1100"/>
              <a:buFont typeface="Arial"/>
              <a:buNone/>
            </a:pPr>
            <a:r>
              <a:rPr lang="pt-BR" sz="1500" b="0" i="0" u="none" strike="noStrike" cap="none" dirty="0">
                <a:solidFill>
                  <a:schemeClr val="dk1"/>
                </a:solidFill>
                <a:latin typeface="Arial"/>
                <a:ea typeface="Arial"/>
                <a:cs typeface="Arial"/>
                <a:sym typeface="Arial"/>
              </a:rPr>
              <a:t>(EF01LP13) Comparar o som e a grafia de diferentes partes da palavra (começo, meio e fim).</a:t>
            </a:r>
          </a:p>
          <a:p>
            <a:pPr>
              <a:spcAft>
                <a:spcPts val="600"/>
              </a:spcAft>
              <a:buClr>
                <a:schemeClr val="dk1"/>
              </a:buClr>
              <a:buSzPts val="1100"/>
            </a:pPr>
            <a:r>
              <a:rPr lang="pt-BR" sz="1500" dirty="0">
                <a:solidFill>
                  <a:schemeClr val="dk1"/>
                </a:solidFill>
              </a:rPr>
              <a:t>(EF01LP04) Distinguir as letras do alfabeto de outros sinais gráficos.</a:t>
            </a:r>
          </a:p>
        </p:txBody>
      </p:sp>
      <p:sp>
        <p:nvSpPr>
          <p:cNvPr id="389" name="Google Shape;389;g363cba281de_0_138"/>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2</a:t>
            </a:r>
            <a:endParaRPr/>
          </a:p>
        </p:txBody>
      </p:sp>
      <p:grpSp>
        <p:nvGrpSpPr>
          <p:cNvPr id="390" name="Google Shape;390;g363cba281de_0_138"/>
          <p:cNvGrpSpPr/>
          <p:nvPr/>
        </p:nvGrpSpPr>
        <p:grpSpPr>
          <a:xfrm>
            <a:off x="512638" y="909321"/>
            <a:ext cx="692100" cy="719784"/>
            <a:chOff x="512793" y="747344"/>
            <a:chExt cx="692308" cy="720000"/>
          </a:xfrm>
        </p:grpSpPr>
        <p:pic>
          <p:nvPicPr>
            <p:cNvPr id="391" name="Google Shape;391;g363cba281de_0_138"/>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392" name="Google Shape;392;g363cba281de_0_138"/>
            <p:cNvPicPr preferRelativeResize="0"/>
            <p:nvPr/>
          </p:nvPicPr>
          <p:blipFill rotWithShape="1">
            <a:blip r:embed="rId4">
              <a:alphaModFix/>
            </a:blip>
            <a:srcRect/>
            <a:stretch/>
          </p:blipFill>
          <p:spPr>
            <a:xfrm>
              <a:off x="673043" y="818751"/>
              <a:ext cx="371612" cy="527449"/>
            </a:xfrm>
            <a:prstGeom prst="rect">
              <a:avLst/>
            </a:prstGeom>
            <a:noFill/>
            <a:ln>
              <a:noFill/>
            </a:ln>
          </p:spPr>
        </p:pic>
      </p:grpSp>
      <p:sp>
        <p:nvSpPr>
          <p:cNvPr id="5" name="Google Shape;388;g363cba281de_0_138">
            <a:extLst>
              <a:ext uri="{FF2B5EF4-FFF2-40B4-BE49-F238E27FC236}">
                <a16:creationId xmlns:a16="http://schemas.microsoft.com/office/drawing/2014/main" id="{48C3E850-6727-1831-9730-C4BCD1DD0A5F}"/>
              </a:ext>
            </a:extLst>
          </p:cNvPr>
          <p:cNvSpPr txBox="1"/>
          <p:nvPr/>
        </p:nvSpPr>
        <p:spPr>
          <a:xfrm>
            <a:off x="1354165" y="4979340"/>
            <a:ext cx="10432674" cy="3941606"/>
          </a:xfrm>
          <a:prstGeom prst="rect">
            <a:avLst/>
          </a:prstGeom>
          <a:noFill/>
          <a:ln>
            <a:noFill/>
          </a:ln>
        </p:spPr>
        <p:txBody>
          <a:bodyPr spcFirstLastPara="1" wrap="square" lIns="91425" tIns="45700" rIns="91425" bIns="45700" anchor="t" anchorCtr="0">
            <a:noAutofit/>
          </a:bodyPr>
          <a:lstStyle/>
          <a:p>
            <a:pPr>
              <a:spcAft>
                <a:spcPts val="600"/>
              </a:spcAft>
            </a:pPr>
            <a:r>
              <a:rPr lang="pt-BR" sz="1500" dirty="0"/>
              <a:t>(EF01LP02B) Escrever textos – de próprio punho ou ditados por um colega, ou professor – utilizando a escrita alfabética. </a:t>
            </a:r>
          </a:p>
        </p:txBody>
      </p:sp>
      <p:pic>
        <p:nvPicPr>
          <p:cNvPr id="7" name="Espaço Reservado para Imagem 6">
            <a:extLst>
              <a:ext uri="{FF2B5EF4-FFF2-40B4-BE49-F238E27FC236}">
                <a16:creationId xmlns:a16="http://schemas.microsoft.com/office/drawing/2014/main" id="{C77B1B5C-9BE4-18F8-A270-F68D32F5BD17}"/>
              </a:ext>
            </a:extLst>
          </p:cNvPr>
          <p:cNvPicPr>
            <a:picLocks noGrp="1" noChangeAspect="1"/>
          </p:cNvPicPr>
          <p:nvPr>
            <p:ph type="pic" idx="2"/>
          </p:nvPr>
        </p:nvPicPr>
        <p:blipFill>
          <a:blip r:embed="rId5"/>
          <a:srcRect l="4585" r="4585"/>
          <a:stretch/>
        </p:blip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363cba281de_0_278"/>
          <p:cNvSpPr txBox="1"/>
          <p:nvPr/>
        </p:nvSpPr>
        <p:spPr>
          <a:xfrm>
            <a:off x="1349256" y="909321"/>
            <a:ext cx="4302116" cy="3921986"/>
          </a:xfrm>
          <a:prstGeom prst="rect">
            <a:avLst/>
          </a:prstGeom>
          <a:noFill/>
          <a:ln>
            <a:noFill/>
          </a:ln>
        </p:spPr>
        <p:txBody>
          <a:bodyPr spcFirstLastPara="1" wrap="square" lIns="91425" tIns="45700" rIns="91425" bIns="45700" anchor="t" anchorCtr="0">
            <a:noAutofit/>
          </a:bodyPr>
          <a:lstStyle/>
          <a:p>
            <a:pPr lvl="0">
              <a:spcAft>
                <a:spcPts val="600"/>
              </a:spcAft>
              <a:buSzPts val="1600"/>
            </a:pPr>
            <a:r>
              <a:rPr lang="pt-BR" sz="1600" b="1" dirty="0"/>
              <a:t>Dinâmica de condução</a:t>
            </a:r>
            <a:r>
              <a:rPr lang="pt-BR" sz="1600" dirty="0"/>
              <a:t>: Caro professor</a:t>
            </a:r>
            <a:r>
              <a:rPr lang="pt-BR" sz="1600" b="0" i="0" u="none" strike="noStrike" cap="none" dirty="0">
                <a:solidFill>
                  <a:srgbClr val="000000"/>
                </a:solidFill>
                <a:latin typeface="Arial"/>
                <a:ea typeface="Arial"/>
                <a:cs typeface="Arial"/>
                <a:sym typeface="Arial"/>
              </a:rPr>
              <a:t>, organize os estudantes em duplas ou trios e entregue a cada grupo uma cartela com os nomes dos meses do ano. Realize um sorteio dos numerais de 1 a 12, um de cada vez. Ao ouvir o número sorteado, os estudantes devem localizar e marcar, na cartela, o mês correspondente àquele número. Essa atividade possibilita que as crianças estabeleçam relações entre os números e a sequência dos meses do ano.</a:t>
            </a:r>
            <a:endParaRPr sz="1600" b="0" i="0" u="none" strike="noStrike" cap="none" dirty="0">
              <a:solidFill>
                <a:srgbClr val="000000"/>
              </a:solidFill>
              <a:latin typeface="Arial"/>
              <a:ea typeface="Arial"/>
              <a:cs typeface="Arial"/>
              <a:sym typeface="Arial"/>
            </a:endParaRPr>
          </a:p>
          <a:p>
            <a:pPr marL="0" marR="0" lvl="0" indent="0" rtl="0">
              <a:spcAft>
                <a:spcPts val="6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Como desafio adicional, proponha que cada estudante diga o número do mês em que faz aniversário, sem revelar o nome do mês. Isso estimulará a memorização e a associação entre número e mês.</a:t>
            </a:r>
            <a:endParaRPr sz="1600" b="0" i="0" u="none" strike="noStrike" cap="none" dirty="0">
              <a:solidFill>
                <a:srgbClr val="000000"/>
              </a:solidFill>
              <a:latin typeface="Arial"/>
              <a:ea typeface="Arial"/>
              <a:cs typeface="Arial"/>
              <a:sym typeface="Arial"/>
            </a:endParaRPr>
          </a:p>
        </p:txBody>
      </p:sp>
      <p:pic>
        <p:nvPicPr>
          <p:cNvPr id="5" name="Espaço Reservado para Imagem 4">
            <a:extLst>
              <a:ext uri="{FF2B5EF4-FFF2-40B4-BE49-F238E27FC236}">
                <a16:creationId xmlns:a16="http://schemas.microsoft.com/office/drawing/2014/main" id="{77F996FD-B9CB-B80E-DC4C-C8B949D97683}"/>
              </a:ext>
            </a:extLst>
          </p:cNvPr>
          <p:cNvPicPr>
            <a:picLocks noGrp="1" noChangeAspect="1"/>
          </p:cNvPicPr>
          <p:nvPr>
            <p:ph type="pic" idx="2"/>
          </p:nvPr>
        </p:nvPicPr>
        <p:blipFill>
          <a:blip r:embed="rId3"/>
          <a:srcRect r="286"/>
          <a:stretch>
            <a:fillRect/>
          </a:stretch>
        </p:blipFill>
        <p:spPr>
          <a:xfrm>
            <a:off x="5795890" y="1160985"/>
            <a:ext cx="5863485" cy="3199141"/>
          </a:xfrm>
          <a:prstGeom prst="rect">
            <a:avLst/>
          </a:prstGeom>
          <a:solidFill>
            <a:srgbClr val="EEEEEE"/>
          </a:solidFill>
          <a:ln>
            <a:noFill/>
          </a:ln>
        </p:spPr>
      </p:pic>
      <p:sp>
        <p:nvSpPr>
          <p:cNvPr id="399" name="Google Shape;399;g363cba281de_0_278"/>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3</a:t>
            </a:r>
            <a:endParaRPr/>
          </a:p>
        </p:txBody>
      </p:sp>
      <p:grpSp>
        <p:nvGrpSpPr>
          <p:cNvPr id="403" name="Google Shape;403;g363cba281de_0_278"/>
          <p:cNvGrpSpPr/>
          <p:nvPr/>
        </p:nvGrpSpPr>
        <p:grpSpPr>
          <a:xfrm>
            <a:off x="512638" y="909321"/>
            <a:ext cx="692100" cy="719784"/>
            <a:chOff x="512793" y="2412643"/>
            <a:chExt cx="692308" cy="720000"/>
          </a:xfrm>
        </p:grpSpPr>
        <p:pic>
          <p:nvPicPr>
            <p:cNvPr id="404" name="Google Shape;404;g363cba281de_0_278"/>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05" name="Google Shape;405;g363cba281de_0_278"/>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
        <p:nvSpPr>
          <p:cNvPr id="3" name="Google Shape;397;g363cba281de_0_278">
            <a:extLst>
              <a:ext uri="{FF2B5EF4-FFF2-40B4-BE49-F238E27FC236}">
                <a16:creationId xmlns:a16="http://schemas.microsoft.com/office/drawing/2014/main" id="{27341C86-4872-CA5E-6789-51B456987C1D}"/>
              </a:ext>
            </a:extLst>
          </p:cNvPr>
          <p:cNvSpPr txBox="1"/>
          <p:nvPr/>
        </p:nvSpPr>
        <p:spPr>
          <a:xfrm>
            <a:off x="1349255" y="4993774"/>
            <a:ext cx="10310119" cy="1317816"/>
          </a:xfrm>
          <a:prstGeom prst="rect">
            <a:avLst/>
          </a:prstGeom>
          <a:noFill/>
          <a:ln>
            <a:noFill/>
          </a:ln>
        </p:spPr>
        <p:txBody>
          <a:bodyPr spcFirstLastPara="1" wrap="square" lIns="91425" tIns="45700" rIns="91425" bIns="45700" anchor="t" anchorCtr="0">
            <a:noAutofit/>
          </a:bodyPr>
          <a:lstStyle/>
          <a:p>
            <a:pPr lvl="0">
              <a:spcAft>
                <a:spcPts val="600"/>
              </a:spcAft>
              <a:buSzPts val="1600"/>
            </a:pPr>
            <a:r>
              <a:rPr lang="pt-BR" sz="1600" dirty="0"/>
              <a:t>Ao final, instigue a turma com a pergunta:</a:t>
            </a:r>
          </a:p>
          <a:p>
            <a:pPr lvl="0">
              <a:spcAft>
                <a:spcPts val="600"/>
              </a:spcAft>
              <a:buSzPts val="1600"/>
            </a:pPr>
            <a:r>
              <a:rPr lang="pt-BR" sz="1600" b="1" dirty="0"/>
              <a:t>O que será que esse “bingo dos meses” tem a ver com o texto de hoje?</a:t>
            </a:r>
          </a:p>
          <a:p>
            <a:pPr lvl="0">
              <a:spcAft>
                <a:spcPts val="600"/>
              </a:spcAft>
              <a:buSzPts val="1600"/>
            </a:pPr>
            <a:r>
              <a:rPr lang="pt-BR" sz="1600" dirty="0"/>
              <a:t>Essa provocação pode abrir caminho para uma leitura com foco em datas, tempo, aniversários ou organização cronológica.</a:t>
            </a:r>
            <a:endParaRPr lang="pt-BR" sz="1600" dirty="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363cba281de_0_422"/>
          <p:cNvSpPr txBox="1"/>
          <p:nvPr/>
        </p:nvSpPr>
        <p:spPr>
          <a:xfrm>
            <a:off x="1490653" y="810441"/>
            <a:ext cx="4160718" cy="4031706"/>
          </a:xfrm>
          <a:prstGeom prst="rect">
            <a:avLst/>
          </a:prstGeom>
          <a:noFill/>
          <a:ln>
            <a:noFill/>
          </a:ln>
        </p:spPr>
        <p:txBody>
          <a:bodyPr spcFirstLastPara="1" wrap="square" lIns="91425" tIns="45700" rIns="91425" bIns="45700" anchor="t" anchorCtr="0">
            <a:noAutofit/>
          </a:bodyPr>
          <a:lstStyle/>
          <a:p>
            <a:pPr lvl="0">
              <a:spcAft>
                <a:spcPts val="1200"/>
              </a:spcAft>
              <a:buSzPts val="1600"/>
            </a:pPr>
            <a:r>
              <a:rPr lang="pt-BR" sz="1500" b="1" dirty="0"/>
              <a:t>Dinâmica de condução</a:t>
            </a:r>
            <a:r>
              <a:rPr lang="pt-BR" sz="1500" dirty="0"/>
              <a:t>: Caro professor</a:t>
            </a:r>
            <a:r>
              <a:rPr lang="pt-BR" sz="1500" b="0" i="0" u="none" strike="noStrike" cap="none" dirty="0">
                <a:solidFill>
                  <a:srgbClr val="000000"/>
                </a:solidFill>
                <a:latin typeface="Arial"/>
                <a:ea typeface="Arial"/>
                <a:cs typeface="Arial"/>
                <a:sym typeface="Arial"/>
              </a:rPr>
              <a:t>, convide os estudantes a cantarem a canção. Após a cantoria, aproveite para explorar o conteúdo linguístico: destaque algumas palavras da canção, identifique sílabas e letras com a turma, fazendo a leitura coletiva desses elementos.</a:t>
            </a:r>
            <a:endParaRPr sz="1500" b="0" i="0" u="none" strike="noStrike" cap="none" dirty="0">
              <a:solidFill>
                <a:srgbClr val="000000"/>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0" i="0" u="none" strike="noStrike" cap="none" dirty="0">
                <a:solidFill>
                  <a:srgbClr val="000000"/>
                </a:solidFill>
                <a:latin typeface="Arial"/>
                <a:ea typeface="Arial"/>
                <a:cs typeface="Arial"/>
                <a:sym typeface="Arial"/>
              </a:rPr>
              <a:t>Em seguida, conduza uma conversa sobre o texto lido:</a:t>
            </a:r>
            <a:endParaRPr sz="1500" b="0" i="0" u="none" strike="noStrike" cap="none" dirty="0">
              <a:solidFill>
                <a:srgbClr val="000000"/>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1" i="0" u="none" strike="noStrike" cap="none" dirty="0">
                <a:solidFill>
                  <a:srgbClr val="000000"/>
                </a:solidFill>
                <a:latin typeface="Arial"/>
                <a:ea typeface="Arial"/>
                <a:cs typeface="Arial"/>
                <a:sym typeface="Arial"/>
              </a:rPr>
              <a:t>Quem escreveu essa canção? (Bertha Celeste.)</a:t>
            </a:r>
            <a:endParaRPr sz="1500" b="1" i="0" u="none" strike="noStrike" cap="none" dirty="0">
              <a:solidFill>
                <a:srgbClr val="000000"/>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1" i="0" u="none" strike="noStrike" cap="none" dirty="0">
                <a:solidFill>
                  <a:srgbClr val="000000"/>
                </a:solidFill>
                <a:latin typeface="Arial"/>
                <a:ea typeface="Arial"/>
                <a:cs typeface="Arial"/>
                <a:sym typeface="Arial"/>
              </a:rPr>
              <a:t>Qual é o gênero do texto de hoje? (Canção.)</a:t>
            </a:r>
            <a:endParaRPr sz="1500" b="1" i="0" u="none" strike="noStrike" cap="none" dirty="0">
              <a:solidFill>
                <a:srgbClr val="000000"/>
              </a:solidFill>
              <a:latin typeface="Arial"/>
              <a:ea typeface="Arial"/>
              <a:cs typeface="Arial"/>
              <a:sym typeface="Arial"/>
            </a:endParaRPr>
          </a:p>
          <a:p>
            <a:pPr>
              <a:spcAft>
                <a:spcPts val="1200"/>
              </a:spcAft>
            </a:pPr>
            <a:r>
              <a:rPr lang="pt-BR" sz="1500" dirty="0"/>
              <a:t>Aproveite o contexto para ampliar a conversa:</a:t>
            </a:r>
          </a:p>
        </p:txBody>
      </p:sp>
      <p:pic>
        <p:nvPicPr>
          <p:cNvPr id="8" name="Espaço Reservado para Imagem 7">
            <a:extLst>
              <a:ext uri="{FF2B5EF4-FFF2-40B4-BE49-F238E27FC236}">
                <a16:creationId xmlns:a16="http://schemas.microsoft.com/office/drawing/2014/main" id="{B7126B04-C4F7-5B3B-3BE1-C72907042FB5}"/>
              </a:ext>
            </a:extLst>
          </p:cNvPr>
          <p:cNvPicPr>
            <a:picLocks noGrp="1" noChangeAspect="1"/>
          </p:cNvPicPr>
          <p:nvPr>
            <p:ph type="pic" idx="2"/>
          </p:nvPr>
        </p:nvPicPr>
        <p:blipFill>
          <a:blip r:embed="rId3"/>
          <a:srcRect l="255" r="282"/>
          <a:stretch>
            <a:fillRect/>
          </a:stretch>
        </p:blipFill>
        <p:spPr>
          <a:xfrm>
            <a:off x="5746840" y="1137514"/>
            <a:ext cx="5912535" cy="3377561"/>
          </a:xfrm>
          <a:prstGeom prst="rect">
            <a:avLst/>
          </a:prstGeom>
          <a:solidFill>
            <a:srgbClr val="EEEEEE"/>
          </a:solidFill>
          <a:ln>
            <a:noFill/>
          </a:ln>
        </p:spPr>
      </p:pic>
      <p:sp>
        <p:nvSpPr>
          <p:cNvPr id="412" name="Google Shape;412;g363cba281de_0_422"/>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4</a:t>
            </a:r>
            <a:endParaRPr/>
          </a:p>
        </p:txBody>
      </p:sp>
      <p:grpSp>
        <p:nvGrpSpPr>
          <p:cNvPr id="2" name="Google Shape;403;g363cba281de_0_278">
            <a:extLst>
              <a:ext uri="{FF2B5EF4-FFF2-40B4-BE49-F238E27FC236}">
                <a16:creationId xmlns:a16="http://schemas.microsoft.com/office/drawing/2014/main" id="{D99E6219-358A-D161-A87E-8F3497EA8D43}"/>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64A79B33-38FA-26FE-B15C-8C32EA3C11E4}"/>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F3FFE8B9-4E5E-7638-45AD-CA6F03113E5C}"/>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
        <p:nvSpPr>
          <p:cNvPr id="6" name="Google Shape;410;g363cba281de_0_422">
            <a:extLst>
              <a:ext uri="{FF2B5EF4-FFF2-40B4-BE49-F238E27FC236}">
                <a16:creationId xmlns:a16="http://schemas.microsoft.com/office/drawing/2014/main" id="{7F2666AE-3434-D959-03D7-7323C4F6BADB}"/>
              </a:ext>
            </a:extLst>
          </p:cNvPr>
          <p:cNvSpPr txBox="1"/>
          <p:nvPr/>
        </p:nvSpPr>
        <p:spPr>
          <a:xfrm>
            <a:off x="1490653" y="4842147"/>
            <a:ext cx="10168722" cy="4031706"/>
          </a:xfrm>
          <a:prstGeom prst="rect">
            <a:avLst/>
          </a:prstGeom>
          <a:noFill/>
          <a:ln>
            <a:noFill/>
          </a:ln>
        </p:spPr>
        <p:txBody>
          <a:bodyPr spcFirstLastPara="1" wrap="square" lIns="91425" tIns="45700" rIns="91425" bIns="45700" anchor="t" anchorCtr="0">
            <a:noAutofit/>
          </a:bodyPr>
          <a:lstStyle/>
          <a:p>
            <a:pPr>
              <a:spcAft>
                <a:spcPts val="1200"/>
              </a:spcAft>
            </a:pPr>
            <a:r>
              <a:rPr lang="pt-BR" sz="1500" b="1" dirty="0"/>
              <a:t>Em que mês estamos?</a:t>
            </a:r>
            <a:r>
              <a:rPr lang="pt-BR" sz="1500" dirty="0"/>
              <a:t> Espere a resposta dos estudantes. </a:t>
            </a:r>
          </a:p>
          <a:p>
            <a:pPr>
              <a:spcAft>
                <a:spcPts val="1200"/>
              </a:spcAft>
            </a:pPr>
            <a:r>
              <a:rPr lang="pt-BR" sz="1500" b="1" dirty="0"/>
              <a:t>Qual número representa esse mês no calendário? </a:t>
            </a:r>
            <a:r>
              <a:rPr lang="pt-BR" sz="1500" dirty="0"/>
              <a:t>Deixe que façam a relação número/mês. </a:t>
            </a:r>
          </a:p>
          <a:p>
            <a:pPr>
              <a:spcAft>
                <a:spcPts val="1200"/>
              </a:spcAft>
            </a:pPr>
            <a:r>
              <a:rPr lang="pt-BR" sz="1500" b="1" dirty="0"/>
              <a:t>Alguém da nossa turma faz aniversário neste mês? Dê espaço para que compartilhem.</a:t>
            </a:r>
            <a:endParaRPr lang="pt-BR" sz="1500" dirty="0"/>
          </a:p>
          <a:p>
            <a:pPr lvl="0">
              <a:spcAft>
                <a:spcPts val="1200"/>
              </a:spcAft>
              <a:buSzPts val="1600"/>
            </a:pPr>
            <a:r>
              <a:rPr lang="pt-BR" sz="1500" dirty="0"/>
              <a:t>Essas perguntas ajudam a conectar o texto ao cotidiano dos estudantes, promovendo a oralidade, a leitura e a construção de noções temporais.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363cba281de_0_567"/>
          <p:cNvSpPr txBox="1"/>
          <p:nvPr/>
        </p:nvSpPr>
        <p:spPr>
          <a:xfrm>
            <a:off x="1349257" y="997996"/>
            <a:ext cx="4397494" cy="3562596"/>
          </a:xfrm>
          <a:prstGeom prst="rect">
            <a:avLst/>
          </a:prstGeom>
          <a:noFill/>
          <a:ln>
            <a:noFill/>
          </a:ln>
        </p:spPr>
        <p:txBody>
          <a:bodyPr spcFirstLastPara="1" wrap="square" lIns="91425" tIns="45700" rIns="91425" bIns="45700" anchor="t" anchorCtr="0">
            <a:noAutofit/>
          </a:bodyPr>
          <a:lstStyle/>
          <a:p>
            <a:pPr lvl="0">
              <a:spcAft>
                <a:spcPts val="1200"/>
              </a:spcAft>
              <a:buSzPts val="1600"/>
            </a:pPr>
            <a:r>
              <a:rPr lang="pt-BR" sz="1500" b="1" dirty="0"/>
              <a:t>Dinâmica de condução</a:t>
            </a:r>
            <a:r>
              <a:rPr lang="pt-BR" sz="1500" dirty="0"/>
              <a:t>: Caro professor, </a:t>
            </a:r>
            <a:r>
              <a:rPr lang="pt-BR" sz="1500" b="0" i="0" u="none" strike="noStrike" cap="none" dirty="0">
                <a:solidFill>
                  <a:schemeClr val="dk1"/>
                </a:solidFill>
                <a:latin typeface="Arial"/>
                <a:ea typeface="Arial"/>
                <a:cs typeface="Arial"/>
                <a:sym typeface="Arial"/>
              </a:rPr>
              <a:t>aproveite este momento para explorar a palavra ANIVERSÁRIO com os estudantes.</a:t>
            </a:r>
            <a:endParaRPr sz="1500" b="0" i="0" u="none" strike="noStrike" cap="none" dirty="0">
              <a:solidFill>
                <a:schemeClr val="dk1"/>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0" i="0" u="none" strike="noStrike" cap="none" dirty="0">
                <a:solidFill>
                  <a:schemeClr val="dk1"/>
                </a:solidFill>
                <a:latin typeface="Arial"/>
                <a:ea typeface="Arial"/>
                <a:cs typeface="Arial"/>
                <a:sym typeface="Arial"/>
              </a:rPr>
              <a:t>Inicie a conversa perguntando:</a:t>
            </a:r>
            <a:endParaRPr sz="1500" b="0" i="0" u="none" strike="noStrike" cap="none" dirty="0">
              <a:solidFill>
                <a:schemeClr val="dk1"/>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1" i="0" u="none" strike="noStrike" cap="none" dirty="0">
                <a:solidFill>
                  <a:schemeClr val="dk1"/>
                </a:solidFill>
                <a:latin typeface="Arial"/>
                <a:ea typeface="Arial"/>
                <a:cs typeface="Arial"/>
                <a:sym typeface="Arial"/>
              </a:rPr>
              <a:t>Qual é a primeira letra da palavra aniversário?</a:t>
            </a:r>
            <a:endParaRPr sz="1500" b="1" i="0" u="none" strike="noStrike" cap="none" dirty="0">
              <a:solidFill>
                <a:schemeClr val="dk1"/>
              </a:solidFill>
              <a:latin typeface="Arial"/>
              <a:ea typeface="Arial"/>
              <a:cs typeface="Arial"/>
              <a:sym typeface="Arial"/>
            </a:endParaRPr>
          </a:p>
          <a:p>
            <a:pPr marL="0" marR="0" lvl="0" indent="0" rtl="0">
              <a:spcBef>
                <a:spcPts val="0"/>
              </a:spcBef>
              <a:spcAft>
                <a:spcPts val="1200"/>
              </a:spcAft>
              <a:buClr>
                <a:srgbClr val="000000"/>
              </a:buClr>
              <a:buSzPts val="1600"/>
              <a:buFont typeface="Arial"/>
              <a:buNone/>
            </a:pPr>
            <a:r>
              <a:rPr lang="pt-BR" sz="1500" b="1" i="0" u="none" strike="noStrike" cap="none" dirty="0">
                <a:solidFill>
                  <a:schemeClr val="dk1"/>
                </a:solidFill>
                <a:latin typeface="Arial"/>
                <a:ea typeface="Arial"/>
                <a:cs typeface="Arial"/>
                <a:sym typeface="Arial"/>
              </a:rPr>
              <a:t>Que outras palavras vocês conhecem que começam com a letra A?</a:t>
            </a:r>
            <a:endParaRPr sz="1500" b="1" i="0" u="none" strike="noStrike" cap="none" dirty="0">
              <a:solidFill>
                <a:schemeClr val="dk1"/>
              </a:solidFill>
              <a:latin typeface="Arial"/>
              <a:ea typeface="Arial"/>
              <a:cs typeface="Arial"/>
              <a:sym typeface="Arial"/>
            </a:endParaRPr>
          </a:p>
          <a:p>
            <a:pPr>
              <a:spcAft>
                <a:spcPts val="1200"/>
              </a:spcAft>
            </a:pPr>
            <a:r>
              <a:rPr lang="pt-BR" sz="1500" b="1" dirty="0"/>
              <a:t>Quais meses do ano têm o nome iniciado por essa letra?</a:t>
            </a:r>
            <a:r>
              <a:rPr lang="pt-BR" sz="1500" dirty="0"/>
              <a:t> (Espere que citem: abril, agosto). </a:t>
            </a:r>
          </a:p>
          <a:p>
            <a:pPr>
              <a:spcAft>
                <a:spcPts val="1200"/>
              </a:spcAft>
            </a:pPr>
            <a:r>
              <a:rPr lang="pt-BR" sz="1500" b="1" dirty="0"/>
              <a:t>E quanto às cores? Quais cores vocês conhecem que também começam com A?</a:t>
            </a:r>
            <a:r>
              <a:rPr lang="pt-BR" sz="1500" dirty="0"/>
              <a:t> (Exemplos: amarelo, azul). </a:t>
            </a:r>
          </a:p>
        </p:txBody>
      </p:sp>
      <p:pic>
        <p:nvPicPr>
          <p:cNvPr id="7" name="Espaço Reservado para Imagem 6">
            <a:extLst>
              <a:ext uri="{FF2B5EF4-FFF2-40B4-BE49-F238E27FC236}">
                <a16:creationId xmlns:a16="http://schemas.microsoft.com/office/drawing/2014/main" id="{54BCEE06-22E3-2482-58CF-0BCEDE9A4099}"/>
              </a:ext>
            </a:extLst>
          </p:cNvPr>
          <p:cNvPicPr>
            <a:picLocks noGrp="1" noChangeAspect="1"/>
          </p:cNvPicPr>
          <p:nvPr>
            <p:ph type="pic" idx="2"/>
          </p:nvPr>
        </p:nvPicPr>
        <p:blipFill>
          <a:blip r:embed="rId3"/>
          <a:srcRect l="438" r="295"/>
          <a:stretch>
            <a:fillRect/>
          </a:stretch>
        </p:blipFill>
        <p:spPr>
          <a:xfrm>
            <a:off x="5746750" y="1160463"/>
            <a:ext cx="5911850" cy="3300025"/>
          </a:xfrm>
          <a:prstGeom prst="rect">
            <a:avLst/>
          </a:prstGeom>
          <a:solidFill>
            <a:srgbClr val="EEEEEE"/>
          </a:solidFill>
          <a:ln>
            <a:noFill/>
          </a:ln>
        </p:spPr>
      </p:pic>
      <p:sp>
        <p:nvSpPr>
          <p:cNvPr id="425" name="Google Shape;425;g363cba281de_0_567"/>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5</a:t>
            </a:r>
            <a:endParaRPr/>
          </a:p>
        </p:txBody>
      </p:sp>
      <p:grpSp>
        <p:nvGrpSpPr>
          <p:cNvPr id="2" name="Google Shape;403;g363cba281de_0_278">
            <a:extLst>
              <a:ext uri="{FF2B5EF4-FFF2-40B4-BE49-F238E27FC236}">
                <a16:creationId xmlns:a16="http://schemas.microsoft.com/office/drawing/2014/main" id="{C2E803A4-D8E3-1155-31AD-D833E13D33AC}"/>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46FB0C33-E51B-9E98-7661-5803BC590A25}"/>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9FFA3DAA-26C2-90CF-47A0-09175CD725A5}"/>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
        <p:nvSpPr>
          <p:cNvPr id="8" name="Google Shape;423;g363cba281de_0_567">
            <a:extLst>
              <a:ext uri="{FF2B5EF4-FFF2-40B4-BE49-F238E27FC236}">
                <a16:creationId xmlns:a16="http://schemas.microsoft.com/office/drawing/2014/main" id="{5C91203E-2461-D0C0-AEC9-3DE5014909E8}"/>
              </a:ext>
            </a:extLst>
          </p:cNvPr>
          <p:cNvSpPr txBox="1"/>
          <p:nvPr/>
        </p:nvSpPr>
        <p:spPr>
          <a:xfrm>
            <a:off x="1349256" y="4711630"/>
            <a:ext cx="10309344" cy="1452825"/>
          </a:xfrm>
          <a:prstGeom prst="rect">
            <a:avLst/>
          </a:prstGeom>
          <a:noFill/>
          <a:ln>
            <a:noFill/>
          </a:ln>
        </p:spPr>
        <p:txBody>
          <a:bodyPr spcFirstLastPara="1" wrap="square" lIns="91425" tIns="45700" rIns="91425" bIns="45700" anchor="t" anchorCtr="0">
            <a:noAutofit/>
          </a:bodyPr>
          <a:lstStyle/>
          <a:p>
            <a:pPr>
              <a:spcAft>
                <a:spcPts val="1200"/>
              </a:spcAft>
            </a:pPr>
            <a:r>
              <a:rPr lang="pt-BR" sz="1500" dirty="0"/>
              <a:t>Após essa exploração oral, proponha uma atividade lúdica com o grupo.</a:t>
            </a:r>
          </a:p>
          <a:p>
            <a:pPr lvl="0">
              <a:spcAft>
                <a:spcPts val="1200"/>
              </a:spcAft>
              <a:buSzPts val="1600"/>
            </a:pPr>
            <a:r>
              <a:rPr lang="pt-BR" sz="1500" dirty="0">
                <a:solidFill>
                  <a:schemeClr val="dk1"/>
                </a:solidFill>
              </a:rPr>
              <a:t>Explique que você vai falar algumas palavras, uma de cada vez. Sempre que ouvirem uma palavra terminada com a letra A, os estudantes devem ficar em pé. Se a palavra terminar com outra letra, devem permanecer sentados.</a:t>
            </a:r>
          </a:p>
          <a:p>
            <a:pPr lvl="0">
              <a:spcAft>
                <a:spcPts val="1200"/>
              </a:spcAft>
              <a:buSzPts val="1600"/>
            </a:pPr>
            <a:r>
              <a:rPr lang="pt-BR" sz="1500" dirty="0">
                <a:solidFill>
                  <a:schemeClr val="dk1"/>
                </a:solidFill>
              </a:rPr>
              <a:t>Essa dinâmica ajudará na percepção auditiva dos sons finais das palavras.</a:t>
            </a:r>
            <a:endParaRPr lang="pt-BR"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363cba281de_0_711"/>
          <p:cNvSpPr txBox="1"/>
          <p:nvPr/>
        </p:nvSpPr>
        <p:spPr>
          <a:xfrm>
            <a:off x="1504301" y="1181135"/>
            <a:ext cx="4026704" cy="1681200"/>
          </a:xfrm>
          <a:prstGeom prst="rect">
            <a:avLst/>
          </a:prstGeom>
          <a:noFill/>
          <a:ln>
            <a:noFill/>
          </a:ln>
        </p:spPr>
        <p:txBody>
          <a:bodyPr spcFirstLastPara="1" wrap="square" lIns="91425" tIns="45700" rIns="91425" bIns="45700" anchor="t" anchorCtr="0">
            <a:noAutofit/>
          </a:bodyPr>
          <a:lstStyle/>
          <a:p>
            <a:pPr lvl="0">
              <a:buSzPts val="1600"/>
            </a:pPr>
            <a:r>
              <a:rPr lang="pt-BR" sz="1600" b="1" dirty="0"/>
              <a:t>Dinâmica de condução</a:t>
            </a:r>
            <a:r>
              <a:rPr lang="pt-BR" sz="1600" dirty="0"/>
              <a:t>: Caro professor</a:t>
            </a:r>
            <a:r>
              <a:rPr lang="pt-BR" sz="1600" b="0" i="0" u="none" strike="noStrike" cap="none" dirty="0">
                <a:solidFill>
                  <a:srgbClr val="000000"/>
                </a:solidFill>
                <a:latin typeface="Arial"/>
                <a:ea typeface="Arial"/>
                <a:cs typeface="Arial"/>
                <a:sym typeface="Arial"/>
              </a:rPr>
              <a:t>, proponha que os estudantes escrevam o próprio nome ao lado do bolo. Você poderá disponibilizar as letras móveis.</a:t>
            </a:r>
          </a:p>
        </p:txBody>
      </p:sp>
      <p:pic>
        <p:nvPicPr>
          <p:cNvPr id="7" name="Espaço Reservado para Imagem 6">
            <a:extLst>
              <a:ext uri="{FF2B5EF4-FFF2-40B4-BE49-F238E27FC236}">
                <a16:creationId xmlns:a16="http://schemas.microsoft.com/office/drawing/2014/main" id="{9E9BCAD2-3AC5-F345-C27B-EA66865C8BE1}"/>
              </a:ext>
            </a:extLst>
          </p:cNvPr>
          <p:cNvPicPr>
            <a:picLocks noGrp="1" noChangeAspect="1"/>
          </p:cNvPicPr>
          <p:nvPr>
            <p:ph type="pic" idx="2"/>
          </p:nvPr>
        </p:nvPicPr>
        <p:blipFill>
          <a:blip r:embed="rId3"/>
          <a:srcRect l="441" r="282"/>
          <a:stretch>
            <a:fillRect/>
          </a:stretch>
        </p:blipFill>
        <p:spPr>
          <a:xfrm>
            <a:off x="5746840" y="1181135"/>
            <a:ext cx="5912535" cy="3385275"/>
          </a:xfrm>
          <a:prstGeom prst="rect">
            <a:avLst/>
          </a:prstGeom>
          <a:solidFill>
            <a:srgbClr val="EEEEEE"/>
          </a:solidFill>
          <a:ln>
            <a:noFill/>
          </a:ln>
        </p:spPr>
      </p:pic>
      <p:sp>
        <p:nvSpPr>
          <p:cNvPr id="438" name="Google Shape;438;g363cba281de_0_711"/>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dirty="0"/>
              <a:t>SLIDE 9</a:t>
            </a:r>
            <a:endParaRPr dirty="0"/>
          </a:p>
        </p:txBody>
      </p:sp>
      <p:grpSp>
        <p:nvGrpSpPr>
          <p:cNvPr id="2" name="Google Shape;403;g363cba281de_0_278">
            <a:extLst>
              <a:ext uri="{FF2B5EF4-FFF2-40B4-BE49-F238E27FC236}">
                <a16:creationId xmlns:a16="http://schemas.microsoft.com/office/drawing/2014/main" id="{9BCF8C2C-9BC2-A06B-8806-FDEB3265874C}"/>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DB2BB5A5-93CB-E2E1-8535-986B3A0A678F}"/>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21441A7E-E31F-D199-78B1-9FFC41854798}"/>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extLst>
      <p:ext uri="{BB962C8B-B14F-4D97-AF65-F5344CB8AC3E}">
        <p14:creationId xmlns:p14="http://schemas.microsoft.com/office/powerpoint/2010/main" val="1897580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363cba281de_0_711"/>
          <p:cNvSpPr txBox="1"/>
          <p:nvPr/>
        </p:nvSpPr>
        <p:spPr>
          <a:xfrm>
            <a:off x="1463357" y="1021985"/>
            <a:ext cx="3978438" cy="1681200"/>
          </a:xfrm>
          <a:prstGeom prst="rect">
            <a:avLst/>
          </a:prstGeom>
          <a:noFill/>
          <a:ln>
            <a:noFill/>
          </a:ln>
        </p:spPr>
        <p:txBody>
          <a:bodyPr spcFirstLastPara="1" wrap="square" lIns="91425" tIns="45700" rIns="91425" bIns="45700" anchor="t" anchorCtr="0">
            <a:noAutofit/>
          </a:bodyPr>
          <a:lstStyle/>
          <a:p>
            <a:pPr lvl="0">
              <a:buSzPts val="1600"/>
            </a:pPr>
            <a:r>
              <a:rPr lang="pt-BR" sz="1600" b="1" dirty="0"/>
              <a:t>Dinâmica de condução</a:t>
            </a:r>
            <a:r>
              <a:rPr lang="pt-BR" sz="1600" dirty="0"/>
              <a:t>: Caro professor</a:t>
            </a:r>
            <a:r>
              <a:rPr lang="pt-BR" sz="1600" b="0" i="0" u="none" strike="noStrike" cap="none" dirty="0">
                <a:solidFill>
                  <a:srgbClr val="000000"/>
                </a:solidFill>
                <a:latin typeface="Arial"/>
                <a:ea typeface="Arial"/>
                <a:cs typeface="Arial"/>
                <a:sym typeface="Arial"/>
              </a:rPr>
              <a:t>, leia com os estudantes os meses do ano que estão na atividade e, caso os estudantes não saibam o mês de nascimento, disponibilize a data de nascimento de cada um. </a:t>
            </a:r>
            <a:endParaRPr sz="1600" b="0" i="0" u="none" strike="noStrike" cap="none" dirty="0">
              <a:solidFill>
                <a:srgbClr val="000000"/>
              </a:solidFill>
              <a:latin typeface="Arial"/>
              <a:ea typeface="Arial"/>
              <a:cs typeface="Arial"/>
              <a:sym typeface="Arial"/>
            </a:endParaRPr>
          </a:p>
        </p:txBody>
      </p:sp>
      <p:pic>
        <p:nvPicPr>
          <p:cNvPr id="7" name="Espaço Reservado para Imagem 6">
            <a:extLst>
              <a:ext uri="{FF2B5EF4-FFF2-40B4-BE49-F238E27FC236}">
                <a16:creationId xmlns:a16="http://schemas.microsoft.com/office/drawing/2014/main" id="{C65684A4-5D12-2643-A1B8-06DABB785909}"/>
              </a:ext>
            </a:extLst>
          </p:cNvPr>
          <p:cNvPicPr>
            <a:picLocks noGrp="1" noChangeAspect="1"/>
          </p:cNvPicPr>
          <p:nvPr>
            <p:ph type="pic" idx="2"/>
          </p:nvPr>
        </p:nvPicPr>
        <p:blipFill>
          <a:blip r:embed="rId3"/>
          <a:srcRect l="252" r="296"/>
          <a:stretch>
            <a:fillRect/>
          </a:stretch>
        </p:blipFill>
        <p:spPr>
          <a:xfrm>
            <a:off x="5746750" y="1149350"/>
            <a:ext cx="5911850" cy="3344591"/>
          </a:xfrm>
          <a:prstGeom prst="rect">
            <a:avLst/>
          </a:prstGeom>
          <a:solidFill>
            <a:srgbClr val="EEEEEE"/>
          </a:solidFill>
          <a:ln>
            <a:noFill/>
          </a:ln>
        </p:spPr>
      </p:pic>
      <p:sp>
        <p:nvSpPr>
          <p:cNvPr id="438" name="Google Shape;438;g363cba281de_0_711"/>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11</a:t>
            </a:r>
            <a:endParaRPr/>
          </a:p>
        </p:txBody>
      </p:sp>
      <p:grpSp>
        <p:nvGrpSpPr>
          <p:cNvPr id="2" name="Google Shape;403;g363cba281de_0_278">
            <a:extLst>
              <a:ext uri="{FF2B5EF4-FFF2-40B4-BE49-F238E27FC236}">
                <a16:creationId xmlns:a16="http://schemas.microsoft.com/office/drawing/2014/main" id="{5697AB30-3C2D-B3D5-E49B-D6DB5A032909}"/>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19A9B08E-165B-F10F-D713-202D9C3B8797}"/>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14F07E0D-13F3-F9E7-EAE8-D23BAD60F779}"/>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g363cba281de_0_856"/>
          <p:cNvSpPr txBox="1"/>
          <p:nvPr/>
        </p:nvSpPr>
        <p:spPr>
          <a:xfrm>
            <a:off x="1349256" y="1021985"/>
            <a:ext cx="4302115" cy="2127300"/>
          </a:xfrm>
          <a:prstGeom prst="rect">
            <a:avLst/>
          </a:prstGeom>
          <a:noFill/>
          <a:ln>
            <a:noFill/>
          </a:ln>
        </p:spPr>
        <p:txBody>
          <a:bodyPr spcFirstLastPara="1" wrap="square" lIns="91425" tIns="45700" rIns="91425" bIns="45700" anchor="t" anchorCtr="0">
            <a:noAutofit/>
          </a:bodyPr>
          <a:lstStyle/>
          <a:p>
            <a:pPr lvl="0">
              <a:spcAft>
                <a:spcPts val="600"/>
              </a:spcAft>
              <a:buSzPts val="1600"/>
            </a:pPr>
            <a:r>
              <a:rPr lang="pt-BR" sz="1600" b="1" dirty="0"/>
              <a:t>Dinâmica de condução</a:t>
            </a:r>
            <a:r>
              <a:rPr lang="pt-BR" sz="1600" dirty="0"/>
              <a:t>: Caro professor</a:t>
            </a:r>
            <a:r>
              <a:rPr lang="pt-BR" sz="1600" b="0" i="0" u="none" strike="noStrike" cap="none" dirty="0">
                <a:solidFill>
                  <a:srgbClr val="000000"/>
                </a:solidFill>
                <a:latin typeface="Arial"/>
                <a:ea typeface="Arial"/>
                <a:cs typeface="Arial"/>
                <a:sym typeface="Arial"/>
              </a:rPr>
              <a:t>, durante esta atividade, proponha que os estudantes elaborem uma lista de palavras que comecem com a letra A. Em seguida, incentive-os a comparar as palavras que escreveram com a palavra ANIVERSÁRIO. Pergunte:</a:t>
            </a:r>
            <a:endParaRPr sz="1600" b="0"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Alguma das palavras escritas termina com a letra O, assim como aniversário?</a:t>
            </a:r>
            <a:endParaRPr sz="1600" b="1"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Qual palavra foi essa?</a:t>
            </a:r>
            <a:endParaRPr sz="1600" b="1"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Alguém mais escreveu uma palavra que também termina com a letra O?</a:t>
            </a:r>
            <a:endParaRPr sz="1600" b="0"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Essa comparação ajudará os estudantes a observar não apenas a letra inicial, mas também a letra final das palavras, promovendo maior atenção à estrutura da escrita.</a:t>
            </a:r>
            <a:endParaRPr sz="1600" b="0" i="0" u="none" strike="noStrike" cap="none" dirty="0">
              <a:solidFill>
                <a:srgbClr val="000000"/>
              </a:solidFill>
              <a:latin typeface="Arial"/>
              <a:ea typeface="Arial"/>
              <a:cs typeface="Arial"/>
              <a:sym typeface="Arial"/>
            </a:endParaRPr>
          </a:p>
        </p:txBody>
      </p:sp>
      <p:pic>
        <p:nvPicPr>
          <p:cNvPr id="7" name="Espaço Reservado para Imagem 6">
            <a:extLst>
              <a:ext uri="{FF2B5EF4-FFF2-40B4-BE49-F238E27FC236}">
                <a16:creationId xmlns:a16="http://schemas.microsoft.com/office/drawing/2014/main" id="{A5B3806C-F4F5-249B-428E-F6269AC26832}"/>
              </a:ext>
            </a:extLst>
          </p:cNvPr>
          <p:cNvPicPr>
            <a:picLocks noGrp="1" noChangeAspect="1"/>
          </p:cNvPicPr>
          <p:nvPr>
            <p:ph type="pic" idx="2"/>
          </p:nvPr>
        </p:nvPicPr>
        <p:blipFill>
          <a:blip r:embed="rId3"/>
          <a:srcRect l="443" r="282"/>
          <a:stretch>
            <a:fillRect/>
          </a:stretch>
        </p:blipFill>
        <p:spPr>
          <a:xfrm>
            <a:off x="5746840" y="1149835"/>
            <a:ext cx="5912535" cy="3500224"/>
          </a:xfrm>
          <a:prstGeom prst="rect">
            <a:avLst/>
          </a:prstGeom>
          <a:solidFill>
            <a:srgbClr val="EEEEEE"/>
          </a:solidFill>
          <a:ln>
            <a:noFill/>
          </a:ln>
        </p:spPr>
      </p:pic>
      <p:sp>
        <p:nvSpPr>
          <p:cNvPr id="451" name="Google Shape;451;g363cba281de_0_856"/>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13</a:t>
            </a:r>
            <a:endParaRPr/>
          </a:p>
        </p:txBody>
      </p:sp>
      <p:grpSp>
        <p:nvGrpSpPr>
          <p:cNvPr id="2" name="Google Shape;403;g363cba281de_0_278">
            <a:extLst>
              <a:ext uri="{FF2B5EF4-FFF2-40B4-BE49-F238E27FC236}">
                <a16:creationId xmlns:a16="http://schemas.microsoft.com/office/drawing/2014/main" id="{FEE88941-9DFE-20C1-AB7D-656527F09258}"/>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A4D9DB6C-282C-7E02-4A76-1D54A192DCF1}"/>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37D85630-5FEF-CB6C-69BD-D821082482DC}"/>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
          <p:cNvSpPr txBox="1">
            <a:spLocks noGrp="1"/>
          </p:cNvSpPr>
          <p:nvPr>
            <p:ph type="title"/>
          </p:nvPr>
        </p:nvSpPr>
        <p:spPr>
          <a:xfrm>
            <a:off x="585741" y="943783"/>
            <a:ext cx="11031733" cy="1405151"/>
          </a:xfrm>
          <a:prstGeom prst="rect">
            <a:avLst/>
          </a:prstGeom>
          <a:noFill/>
          <a:ln>
            <a:noFill/>
          </a:ln>
        </p:spPr>
        <p:txBody>
          <a:bodyPr spcFirstLastPara="1" wrap="square" lIns="121850" tIns="121850" rIns="121850" bIns="121850" anchor="t" anchorCtr="0">
            <a:spAutoFit/>
          </a:bodyPr>
          <a:lstStyle/>
          <a:p>
            <a:pPr marL="0" lvl="0" indent="0" algn="l" rtl="0">
              <a:lnSpc>
                <a:spcPct val="100000"/>
              </a:lnSpc>
              <a:spcBef>
                <a:spcPts val="0"/>
              </a:spcBef>
              <a:spcAft>
                <a:spcPts val="1600"/>
              </a:spcAft>
              <a:buSzPts val="2600"/>
              <a:buNone/>
            </a:pPr>
            <a:r>
              <a:rPr lang="pt-BR" b="1" dirty="0">
                <a:solidFill>
                  <a:srgbClr val="231F20"/>
                </a:solidFill>
              </a:rPr>
              <a:t>BINGO </a:t>
            </a:r>
            <a:r>
              <a:rPr lang="pt-BR" dirty="0">
                <a:solidFill>
                  <a:srgbClr val="231F20"/>
                </a:solidFill>
              </a:rPr>
              <a:t>DE</a:t>
            </a:r>
            <a:r>
              <a:rPr lang="pt-BR" b="1" dirty="0">
                <a:solidFill>
                  <a:srgbClr val="231F20"/>
                </a:solidFill>
              </a:rPr>
              <a:t> ANIVERSÁRIO!</a:t>
            </a:r>
            <a:br>
              <a:rPr lang="pt-BR" b="1" dirty="0">
                <a:solidFill>
                  <a:srgbClr val="231F20"/>
                </a:solidFill>
              </a:rPr>
            </a:br>
            <a:r>
              <a:rPr lang="pt-BR" dirty="0">
                <a:solidFill>
                  <a:srgbClr val="000000"/>
                </a:solidFill>
              </a:rPr>
              <a:t>CONVERSANDO COM A TURMA</a:t>
            </a:r>
            <a:endParaRPr dirty="0"/>
          </a:p>
        </p:txBody>
      </p:sp>
      <p:sp>
        <p:nvSpPr>
          <p:cNvPr id="147" name="Google Shape;147;p3"/>
          <p:cNvSpPr txBox="1"/>
          <p:nvPr/>
        </p:nvSpPr>
        <p:spPr>
          <a:xfrm>
            <a:off x="585740" y="2223965"/>
            <a:ext cx="11027501" cy="176411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VOCÊ JÁ BRINCOU DE BINGO? COMENTE COM A TURMA.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1600"/>
              </a:spcAft>
              <a:buClr>
                <a:srgbClr val="000000"/>
              </a:buClr>
              <a:buSzPts val="2666"/>
              <a:buFont typeface="Arial"/>
              <a:buNone/>
            </a:pPr>
            <a:r>
              <a:rPr lang="pt-BR" sz="2666" b="0" i="0" u="none" strike="noStrike" cap="none">
                <a:solidFill>
                  <a:srgbClr val="000000"/>
                </a:solidFill>
                <a:latin typeface="Arial"/>
                <a:ea typeface="Arial"/>
                <a:cs typeface="Arial"/>
                <a:sym typeface="Arial"/>
              </a:rPr>
              <a:t>QUE TAL BRINCARMOS COM UM BINGO DE MESES DO ANO, PARA MARCARMOS OS MESES DE ANIVERSÁRIO SORTEADOS?</a:t>
            </a:r>
            <a:endParaRPr sz="1400" b="0" i="0" u="none" strike="noStrike" cap="none">
              <a:solidFill>
                <a:srgbClr val="000000"/>
              </a:solidFill>
              <a:latin typeface="Arial"/>
              <a:ea typeface="Arial"/>
              <a:cs typeface="Arial"/>
              <a:sym typeface="Arial"/>
            </a:endParaRPr>
          </a:p>
        </p:txBody>
      </p:sp>
      <p:pic>
        <p:nvPicPr>
          <p:cNvPr id="148" name="Google Shape;148;p3"/>
          <p:cNvPicPr preferRelativeResize="0"/>
          <p:nvPr/>
        </p:nvPicPr>
        <p:blipFill rotWithShape="1">
          <a:blip r:embed="rId3">
            <a:alphaModFix/>
          </a:blip>
          <a:srcRect/>
          <a:stretch/>
        </p:blipFill>
        <p:spPr>
          <a:xfrm>
            <a:off x="2384338" y="4248893"/>
            <a:ext cx="1694488" cy="1863937"/>
          </a:xfrm>
          <a:prstGeom prst="rect">
            <a:avLst/>
          </a:prstGeom>
          <a:noFill/>
          <a:ln>
            <a:noFill/>
          </a:ln>
        </p:spPr>
      </p:pic>
      <p:pic>
        <p:nvPicPr>
          <p:cNvPr id="149" name="Google Shape;149;p3"/>
          <p:cNvPicPr preferRelativeResize="0"/>
          <p:nvPr/>
        </p:nvPicPr>
        <p:blipFill rotWithShape="1">
          <a:blip r:embed="rId4">
            <a:alphaModFix/>
          </a:blip>
          <a:srcRect/>
          <a:stretch/>
        </p:blipFill>
        <p:spPr>
          <a:xfrm>
            <a:off x="4035914" y="4248893"/>
            <a:ext cx="776640" cy="1863937"/>
          </a:xfrm>
          <a:prstGeom prst="rect">
            <a:avLst/>
          </a:prstGeom>
          <a:noFill/>
          <a:ln>
            <a:noFill/>
          </a:ln>
        </p:spPr>
      </p:pic>
      <p:pic>
        <p:nvPicPr>
          <p:cNvPr id="150" name="Google Shape;150;p3"/>
          <p:cNvPicPr preferRelativeResize="0"/>
          <p:nvPr/>
        </p:nvPicPr>
        <p:blipFill rotWithShape="1">
          <a:blip r:embed="rId5">
            <a:alphaModFix/>
          </a:blip>
          <a:srcRect/>
          <a:stretch/>
        </p:blipFill>
        <p:spPr>
          <a:xfrm>
            <a:off x="4849428" y="4248893"/>
            <a:ext cx="1666247" cy="1863937"/>
          </a:xfrm>
          <a:prstGeom prst="rect">
            <a:avLst/>
          </a:prstGeom>
          <a:noFill/>
          <a:ln>
            <a:noFill/>
          </a:ln>
        </p:spPr>
      </p:pic>
      <p:pic>
        <p:nvPicPr>
          <p:cNvPr id="151" name="Google Shape;151;p3"/>
          <p:cNvPicPr preferRelativeResize="0"/>
          <p:nvPr/>
        </p:nvPicPr>
        <p:blipFill rotWithShape="1">
          <a:blip r:embed="rId6">
            <a:alphaModFix/>
          </a:blip>
          <a:srcRect/>
          <a:stretch/>
        </p:blipFill>
        <p:spPr>
          <a:xfrm>
            <a:off x="6437244" y="4206528"/>
            <a:ext cx="1878057" cy="1948663"/>
          </a:xfrm>
          <a:prstGeom prst="rect">
            <a:avLst/>
          </a:prstGeom>
          <a:noFill/>
          <a:ln>
            <a:noFill/>
          </a:ln>
        </p:spPr>
      </p:pic>
      <p:pic>
        <p:nvPicPr>
          <p:cNvPr id="152" name="Google Shape;152;p3"/>
          <p:cNvPicPr preferRelativeResize="0"/>
          <p:nvPr/>
        </p:nvPicPr>
        <p:blipFill rotWithShape="1">
          <a:blip r:embed="rId7">
            <a:alphaModFix/>
          </a:blip>
          <a:srcRect/>
          <a:stretch/>
        </p:blipFill>
        <p:spPr>
          <a:xfrm>
            <a:off x="8154836" y="4206528"/>
            <a:ext cx="1915716" cy="194866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63cba281de_0_1000"/>
          <p:cNvSpPr txBox="1"/>
          <p:nvPr/>
        </p:nvSpPr>
        <p:spPr>
          <a:xfrm>
            <a:off x="1349256" y="1021985"/>
            <a:ext cx="4302115" cy="3187991"/>
          </a:xfrm>
          <a:prstGeom prst="rect">
            <a:avLst/>
          </a:prstGeom>
          <a:noFill/>
          <a:ln>
            <a:noFill/>
          </a:ln>
        </p:spPr>
        <p:txBody>
          <a:bodyPr spcFirstLastPara="1" wrap="square" lIns="91425" tIns="45700" rIns="91425" bIns="45700" anchor="t" anchorCtr="0">
            <a:noAutofit/>
          </a:bodyPr>
          <a:lstStyle/>
          <a:p>
            <a:pPr lvl="0">
              <a:spcAft>
                <a:spcPts val="600"/>
              </a:spcAft>
              <a:buSzPts val="1600"/>
            </a:pPr>
            <a:r>
              <a:rPr lang="pt-BR" sz="1600" b="1" dirty="0"/>
              <a:t>Dinâmica de condução</a:t>
            </a:r>
            <a:r>
              <a:rPr lang="pt-BR" sz="1600" dirty="0"/>
              <a:t>: Caro professor</a:t>
            </a:r>
            <a:r>
              <a:rPr lang="pt-BR" sz="1600" b="0" i="0" u="none" strike="noStrike" cap="none" dirty="0">
                <a:solidFill>
                  <a:srgbClr val="000000"/>
                </a:solidFill>
                <a:latin typeface="Arial"/>
                <a:ea typeface="Arial"/>
                <a:cs typeface="Arial"/>
                <a:sym typeface="Arial"/>
              </a:rPr>
              <a:t>, organize, junto aos estudantes, um levantamento dos colegas que fazem aniversário no mês atual. Os nomes podem ser localizados na lista de nomes da turma. Você pode, também, solicitar que alguns estudantes localizem o nome de um colega.</a:t>
            </a:r>
            <a:endParaRPr sz="1600" b="0"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Em seguida, disponibilize letras móveis para que os estudantes possam escrever esses nomes.</a:t>
            </a:r>
            <a:endParaRPr sz="1600" b="0" i="0" u="none" strike="noStrike" cap="none" dirty="0">
              <a:solidFill>
                <a:srgbClr val="000000"/>
              </a:solidFill>
              <a:latin typeface="Arial"/>
              <a:ea typeface="Arial"/>
              <a:cs typeface="Arial"/>
              <a:sym typeface="Arial"/>
            </a:endParaRPr>
          </a:p>
          <a:p>
            <a:pPr marL="0" marR="0" lvl="0" indent="0" rtl="0">
              <a:spcBef>
                <a:spcPts val="0"/>
              </a:spcBef>
              <a:spcAft>
                <a:spcPts val="6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Aproveite esse momento para propor comparações:</a:t>
            </a:r>
            <a:endParaRPr sz="1600" b="0" i="0" u="none" strike="noStrike" cap="none" dirty="0">
              <a:solidFill>
                <a:srgbClr val="000000"/>
              </a:solidFill>
              <a:latin typeface="Arial"/>
              <a:ea typeface="Arial"/>
              <a:cs typeface="Arial"/>
              <a:sym typeface="Arial"/>
            </a:endParaRPr>
          </a:p>
        </p:txBody>
      </p:sp>
      <p:pic>
        <p:nvPicPr>
          <p:cNvPr id="7" name="Espaço Reservado para Imagem 6">
            <a:extLst>
              <a:ext uri="{FF2B5EF4-FFF2-40B4-BE49-F238E27FC236}">
                <a16:creationId xmlns:a16="http://schemas.microsoft.com/office/drawing/2014/main" id="{31DD6952-8B9A-1A78-1172-0EBFBD77544A}"/>
              </a:ext>
            </a:extLst>
          </p:cNvPr>
          <p:cNvPicPr>
            <a:picLocks noGrp="1" noChangeAspect="1"/>
          </p:cNvPicPr>
          <p:nvPr>
            <p:ph type="pic" idx="2"/>
          </p:nvPr>
        </p:nvPicPr>
        <p:blipFill>
          <a:blip r:embed="rId3"/>
          <a:srcRect l="443" r="282"/>
          <a:stretch>
            <a:fillRect/>
          </a:stretch>
        </p:blipFill>
        <p:spPr>
          <a:xfrm>
            <a:off x="5746840" y="1146664"/>
            <a:ext cx="5912535" cy="3187990"/>
          </a:xfrm>
          <a:prstGeom prst="rect">
            <a:avLst/>
          </a:prstGeom>
          <a:solidFill>
            <a:srgbClr val="EEEEEE"/>
          </a:solidFill>
          <a:ln>
            <a:noFill/>
          </a:ln>
        </p:spPr>
      </p:pic>
      <p:sp>
        <p:nvSpPr>
          <p:cNvPr id="464" name="Google Shape;464;g363cba281de_0_1000"/>
          <p:cNvSpPr txBox="1">
            <a:spLocks noGrp="1"/>
          </p:cNvSpPr>
          <p:nvPr>
            <p:ph type="subTitle" idx="1"/>
          </p:nvPr>
        </p:nvSpPr>
        <p:spPr>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17</a:t>
            </a:r>
            <a:endParaRPr/>
          </a:p>
        </p:txBody>
      </p:sp>
      <p:grpSp>
        <p:nvGrpSpPr>
          <p:cNvPr id="2" name="Google Shape;403;g363cba281de_0_278">
            <a:extLst>
              <a:ext uri="{FF2B5EF4-FFF2-40B4-BE49-F238E27FC236}">
                <a16:creationId xmlns:a16="http://schemas.microsoft.com/office/drawing/2014/main" id="{6041B410-6052-358A-DB5E-5D5D2E1A60CC}"/>
              </a:ext>
            </a:extLst>
          </p:cNvPr>
          <p:cNvGrpSpPr/>
          <p:nvPr/>
        </p:nvGrpSpPr>
        <p:grpSpPr>
          <a:xfrm>
            <a:off x="512638" y="909321"/>
            <a:ext cx="692100" cy="719784"/>
            <a:chOff x="512793" y="2412643"/>
            <a:chExt cx="692308" cy="720000"/>
          </a:xfrm>
        </p:grpSpPr>
        <p:pic>
          <p:nvPicPr>
            <p:cNvPr id="3" name="Google Shape;404;g363cba281de_0_278">
              <a:extLst>
                <a:ext uri="{FF2B5EF4-FFF2-40B4-BE49-F238E27FC236}">
                  <a16:creationId xmlns:a16="http://schemas.microsoft.com/office/drawing/2014/main" id="{DED7CCA9-2CD7-DC11-9653-F26CDF50089F}"/>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4" name="Google Shape;405;g363cba281de_0_278">
              <a:extLst>
                <a:ext uri="{FF2B5EF4-FFF2-40B4-BE49-F238E27FC236}">
                  <a16:creationId xmlns:a16="http://schemas.microsoft.com/office/drawing/2014/main" id="{9ACB13F0-CC13-BADD-9BDC-77B09DEC3A4F}"/>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
        <p:nvSpPr>
          <p:cNvPr id="8" name="Google Shape;462;g363cba281de_0_1000">
            <a:extLst>
              <a:ext uri="{FF2B5EF4-FFF2-40B4-BE49-F238E27FC236}">
                <a16:creationId xmlns:a16="http://schemas.microsoft.com/office/drawing/2014/main" id="{0E39D64A-117B-3EA7-B68C-38E1B6E24757}"/>
              </a:ext>
            </a:extLst>
          </p:cNvPr>
          <p:cNvSpPr txBox="1"/>
          <p:nvPr/>
        </p:nvSpPr>
        <p:spPr>
          <a:xfrm>
            <a:off x="1349255" y="4494348"/>
            <a:ext cx="10310120" cy="1661126"/>
          </a:xfrm>
          <a:prstGeom prst="rect">
            <a:avLst/>
          </a:prstGeom>
          <a:noFill/>
          <a:ln>
            <a:noFill/>
          </a:ln>
        </p:spPr>
        <p:txBody>
          <a:bodyPr spcFirstLastPara="1" wrap="square" lIns="91425" tIns="45700" rIns="91425" bIns="45700" anchor="t" anchorCtr="0">
            <a:noAutofit/>
          </a:bodyPr>
          <a:lstStyle/>
          <a:p>
            <a:pPr lvl="0">
              <a:spcAft>
                <a:spcPts val="600"/>
              </a:spcAft>
              <a:buSzPts val="1600"/>
            </a:pPr>
            <a:r>
              <a:rPr lang="pt-BR" sz="1600" b="1" dirty="0"/>
              <a:t>Quais nomes começam com a mesma letra?</a:t>
            </a:r>
          </a:p>
          <a:p>
            <a:pPr lvl="0">
              <a:spcAft>
                <a:spcPts val="600"/>
              </a:spcAft>
              <a:buSzPts val="1600"/>
            </a:pPr>
            <a:r>
              <a:rPr lang="pt-BR" sz="1600" b="1" dirty="0"/>
              <a:t>Quais nomes terminam com a mesma letra?</a:t>
            </a:r>
          </a:p>
          <a:p>
            <a:pPr lvl="0">
              <a:spcAft>
                <a:spcPts val="600"/>
              </a:spcAft>
              <a:buSzPts val="1600"/>
            </a:pPr>
            <a:r>
              <a:rPr lang="pt-BR" sz="1600" b="1" dirty="0"/>
              <a:t>Há nomes parecidos? Quais são diferentes?</a:t>
            </a:r>
          </a:p>
          <a:p>
            <a:pPr lvl="0">
              <a:spcAft>
                <a:spcPts val="600"/>
              </a:spcAft>
              <a:buSzPts val="1600"/>
            </a:pPr>
            <a:r>
              <a:rPr lang="pt-BR" sz="1600" dirty="0"/>
              <a:t>Essas observações favorecem a percepção das semelhanças e diferenças entre as palavras, contribuindo para o avanço na consciência fonológica e na familiarização com o sistema de escrita.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
          <p:cNvSpPr txBox="1">
            <a:spLocks noGrp="1"/>
          </p:cNvSpPr>
          <p:nvPr>
            <p:ph type="title"/>
          </p:nvPr>
        </p:nvSpPr>
        <p:spPr>
          <a:xfrm>
            <a:off x="555616" y="843578"/>
            <a:ext cx="11102988" cy="646189"/>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chemeClr val="dk1"/>
              </a:buClr>
              <a:buSzPts val="2600"/>
              <a:buFont typeface="Lato"/>
              <a:buNone/>
            </a:pPr>
            <a:r>
              <a:rPr lang="pt-BR" sz="2600" dirty="0">
                <a:solidFill>
                  <a:srgbClr val="7030A0"/>
                </a:solidFill>
              </a:rPr>
              <a:t>1. </a:t>
            </a:r>
            <a:r>
              <a:rPr lang="pt-BR" sz="2600" b="0" dirty="0">
                <a:solidFill>
                  <a:srgbClr val="231F20"/>
                </a:solidFill>
              </a:rPr>
              <a:t>LEIA O TEXTO</a:t>
            </a:r>
            <a:r>
              <a:rPr lang="pt-BR" sz="2600" b="0" dirty="0">
                <a:solidFill>
                  <a:srgbClr val="231F20"/>
                </a:solidFill>
                <a:latin typeface="Arial"/>
                <a:ea typeface="Arial"/>
                <a:cs typeface="Arial"/>
                <a:sym typeface="Arial"/>
              </a:rPr>
              <a:t>.</a:t>
            </a:r>
            <a:endParaRPr sz="2600" dirty="0"/>
          </a:p>
        </p:txBody>
      </p:sp>
      <p:sp>
        <p:nvSpPr>
          <p:cNvPr id="161" name="Google Shape;161;p4"/>
          <p:cNvSpPr txBox="1"/>
          <p:nvPr/>
        </p:nvSpPr>
        <p:spPr>
          <a:xfrm>
            <a:off x="555616" y="2185474"/>
            <a:ext cx="8435661" cy="2964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PARABÉNS A VOCÊ</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NESTA DATA QUERIDA</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MUITA FELICIDADE</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MUITOS ANOS DE VIDA</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666"/>
              <a:buFont typeface="Arial"/>
              <a:buNone/>
            </a:pPr>
            <a:endParaRPr sz="2600" b="0" i="0" u="none" strike="noStrike" cap="none">
              <a:solidFill>
                <a:srgbClr val="000000"/>
              </a:solidFill>
              <a:latin typeface="Arial"/>
              <a:ea typeface="Arial"/>
              <a:cs typeface="Arial"/>
              <a:sym typeface="Arial"/>
            </a:endParaRPr>
          </a:p>
        </p:txBody>
      </p:sp>
      <p:pic>
        <p:nvPicPr>
          <p:cNvPr id="162" name="Google Shape;162;p4"/>
          <p:cNvPicPr preferRelativeResize="0"/>
          <p:nvPr/>
        </p:nvPicPr>
        <p:blipFill rotWithShape="1">
          <a:blip r:embed="rId3">
            <a:alphaModFix/>
          </a:blip>
          <a:srcRect l="-7332" r="-7332"/>
          <a:stretch/>
        </p:blipFill>
        <p:spPr>
          <a:xfrm>
            <a:off x="10064016" y="3328834"/>
            <a:ext cx="1937182" cy="3091248"/>
          </a:xfrm>
          <a:prstGeom prst="rect">
            <a:avLst/>
          </a:prstGeom>
          <a:noFill/>
          <a:ln>
            <a:noFill/>
          </a:ln>
        </p:spPr>
      </p:pic>
      <p:sp>
        <p:nvSpPr>
          <p:cNvPr id="163" name="Google Shape;163;p4"/>
          <p:cNvSpPr txBox="1"/>
          <p:nvPr/>
        </p:nvSpPr>
        <p:spPr>
          <a:xfrm>
            <a:off x="5163074" y="2120901"/>
            <a:ext cx="4717958" cy="309315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É PIQUE, É PIQUE</a:t>
            </a:r>
            <a:endParaRPr sz="26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É PIQUE, É PIQUE, É PIQUE</a:t>
            </a:r>
            <a:endParaRPr sz="26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É HORA, É HORA</a:t>
            </a:r>
            <a:endParaRPr sz="26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É HORA, É HORA, É HORA</a:t>
            </a:r>
            <a:endParaRPr sz="26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66"/>
              <a:buFont typeface="Arial"/>
              <a:buNone/>
            </a:pPr>
            <a:r>
              <a:rPr lang="pt-BR" sz="2600" b="0" i="0" u="none" strike="noStrike" cap="none">
                <a:solidFill>
                  <a:srgbClr val="000000"/>
                </a:solidFill>
                <a:latin typeface="Arial"/>
                <a:ea typeface="Arial"/>
                <a:cs typeface="Arial"/>
                <a:sym typeface="Arial"/>
              </a:rPr>
              <a:t>RA-TIM-BUM</a:t>
            </a:r>
            <a:endParaRPr sz="2600" b="0" i="0" u="none" strike="noStrike" cap="none">
              <a:solidFill>
                <a:srgbClr val="000000"/>
              </a:solidFill>
              <a:latin typeface="Arial"/>
              <a:ea typeface="Arial"/>
              <a:cs typeface="Arial"/>
              <a:sym typeface="Arial"/>
            </a:endParaRPr>
          </a:p>
        </p:txBody>
      </p:sp>
      <p:sp>
        <p:nvSpPr>
          <p:cNvPr id="164" name="Google Shape;164;p4"/>
          <p:cNvSpPr txBox="1"/>
          <p:nvPr/>
        </p:nvSpPr>
        <p:spPr>
          <a:xfrm>
            <a:off x="3489016" y="1526597"/>
            <a:ext cx="3506088" cy="5025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00" b="1" i="0" u="none" strike="noStrike" cap="none" dirty="0">
                <a:solidFill>
                  <a:srgbClr val="7030A0"/>
                </a:solidFill>
                <a:latin typeface="Arial"/>
                <a:ea typeface="Arial"/>
                <a:cs typeface="Arial"/>
                <a:sym typeface="Arial"/>
              </a:rPr>
              <a:t>PARABÉNS A VOCÊ</a:t>
            </a:r>
            <a:endParaRPr sz="2600" b="0" i="0" u="none" strike="noStrike" cap="none" dirty="0">
              <a:solidFill>
                <a:srgbClr val="000000"/>
              </a:solidFill>
              <a:latin typeface="Arial"/>
              <a:ea typeface="Arial"/>
              <a:cs typeface="Arial"/>
              <a:sym typeface="Arial"/>
            </a:endParaRPr>
          </a:p>
        </p:txBody>
      </p:sp>
      <p:sp>
        <p:nvSpPr>
          <p:cNvPr id="165" name="Google Shape;165;p4"/>
          <p:cNvSpPr txBox="1"/>
          <p:nvPr/>
        </p:nvSpPr>
        <p:spPr>
          <a:xfrm>
            <a:off x="7913950" y="5810956"/>
            <a:ext cx="1552028"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pt-BR" sz="1200" b="0" i="0" u="none" strike="noStrike" cap="none">
                <a:solidFill>
                  <a:srgbClr val="000000"/>
                </a:solidFill>
                <a:latin typeface="Arial"/>
                <a:ea typeface="Arial"/>
                <a:cs typeface="Arial"/>
                <a:sym typeface="Arial"/>
              </a:rPr>
              <a:t>BERTHA CELESTE</a:t>
            </a:r>
            <a:endParaRPr sz="1400" b="0" i="0" u="none" strike="noStrike" cap="none">
              <a:solidFill>
                <a:srgbClr val="000000"/>
              </a:solidFill>
              <a:latin typeface="Arial"/>
              <a:ea typeface="Arial"/>
              <a:cs typeface="Arial"/>
              <a:sym typeface="Arial"/>
            </a:endParaRPr>
          </a:p>
        </p:txBody>
      </p:sp>
      <p:grpSp>
        <p:nvGrpSpPr>
          <p:cNvPr id="4" name="Agrupar 3">
            <a:extLst>
              <a:ext uri="{FF2B5EF4-FFF2-40B4-BE49-F238E27FC236}">
                <a16:creationId xmlns:a16="http://schemas.microsoft.com/office/drawing/2014/main" id="{9624E75D-48F7-9E93-8888-7F008F5A4C13}"/>
              </a:ext>
            </a:extLst>
          </p:cNvPr>
          <p:cNvGrpSpPr/>
          <p:nvPr/>
        </p:nvGrpSpPr>
        <p:grpSpPr>
          <a:xfrm>
            <a:off x="9256288" y="480865"/>
            <a:ext cx="2111076" cy="447532"/>
            <a:chOff x="305605" y="2234344"/>
            <a:chExt cx="2111076" cy="447532"/>
          </a:xfrm>
        </p:grpSpPr>
        <p:sp>
          <p:nvSpPr>
            <p:cNvPr id="5" name="CaixaDeTexto 7">
              <a:extLst>
                <a:ext uri="{FF2B5EF4-FFF2-40B4-BE49-F238E27FC236}">
                  <a16:creationId xmlns:a16="http://schemas.microsoft.com/office/drawing/2014/main" id="{EDF51184-6DCF-2C47-2AC0-FCEF79E00C69}"/>
                </a:ext>
              </a:extLst>
            </p:cNvPr>
            <p:cNvSpPr txBox="1"/>
            <p:nvPr/>
          </p:nvSpPr>
          <p:spPr>
            <a:xfrm>
              <a:off x="428150" y="2362132"/>
              <a:ext cx="1988531"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LEITURA EM FASE</a:t>
              </a:r>
            </a:p>
          </p:txBody>
        </p:sp>
        <p:pic>
          <p:nvPicPr>
            <p:cNvPr id="6" name="Gráfico 1">
              <a:extLst>
                <a:ext uri="{FF2B5EF4-FFF2-40B4-BE49-F238E27FC236}">
                  <a16:creationId xmlns:a16="http://schemas.microsoft.com/office/drawing/2014/main" id="{273D39A4-ABAF-7949-0539-3FCE23375A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605" y="2234344"/>
              <a:ext cx="463516" cy="447532"/>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5"/>
          <p:cNvSpPr txBox="1">
            <a:spLocks noGrp="1"/>
          </p:cNvSpPr>
          <p:nvPr>
            <p:ph type="body" idx="1"/>
          </p:nvPr>
        </p:nvSpPr>
        <p:spPr>
          <a:xfrm>
            <a:off x="608442" y="1093275"/>
            <a:ext cx="11097909" cy="940241"/>
          </a:xfrm>
          <a:prstGeom prst="rect">
            <a:avLst/>
          </a:prstGeom>
          <a:noFill/>
          <a:ln>
            <a:noFill/>
          </a:ln>
        </p:spPr>
        <p:txBody>
          <a:bodyPr spcFirstLastPara="1" wrap="square" lIns="121850" tIns="121850" rIns="121850" bIns="121850" anchor="t" anchorCtr="0">
            <a:noAutofit/>
          </a:bodyPr>
          <a:lstStyle/>
          <a:p>
            <a:pPr marL="0" marR="110886" lvl="0" indent="0" algn="l" rtl="0">
              <a:lnSpc>
                <a:spcPct val="100000"/>
              </a:lnSpc>
              <a:spcBef>
                <a:spcPts val="0"/>
              </a:spcBef>
              <a:spcAft>
                <a:spcPts val="600"/>
              </a:spcAft>
              <a:buClr>
                <a:srgbClr val="7030A0"/>
              </a:buClr>
              <a:buSzPts val="2500"/>
            </a:pPr>
            <a:r>
              <a:rPr lang="pt-BR" b="1" dirty="0">
                <a:solidFill>
                  <a:srgbClr val="7030A0"/>
                </a:solidFill>
                <a:latin typeface="Arial"/>
                <a:ea typeface="Arial"/>
                <a:cs typeface="Arial"/>
                <a:sym typeface="Arial"/>
              </a:rPr>
              <a:t>2. </a:t>
            </a:r>
            <a:r>
              <a:rPr lang="pt-BR" dirty="0">
                <a:solidFill>
                  <a:srgbClr val="231F20"/>
                </a:solidFill>
                <a:latin typeface="Arial"/>
                <a:ea typeface="Arial"/>
                <a:cs typeface="Arial"/>
                <a:sym typeface="Arial"/>
              </a:rPr>
              <a:t>IMAGINE QUE HOJE É SEU ANIVERSÁRIO. FAÇA UM DESENHO DE COMO SERIA A COMEMORAÇÃO.</a:t>
            </a:r>
            <a:endParaRPr dirty="0">
              <a:latin typeface="Arial"/>
              <a:ea typeface="Arial"/>
              <a:cs typeface="Arial"/>
              <a:sym typeface="Arial"/>
            </a:endParaRPr>
          </a:p>
        </p:txBody>
      </p:sp>
      <p:sp>
        <p:nvSpPr>
          <p:cNvPr id="171" name="Google Shape;171;p5"/>
          <p:cNvSpPr/>
          <p:nvPr/>
        </p:nvSpPr>
        <p:spPr>
          <a:xfrm>
            <a:off x="575583" y="2146463"/>
            <a:ext cx="11027501" cy="4177335"/>
          </a:xfrm>
          <a:prstGeom prst="roundRect">
            <a:avLst>
              <a:gd name="adj" fmla="val 8400"/>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66"/>
              <a:buFont typeface="Arial"/>
              <a:buNone/>
            </a:pPr>
            <a:endParaRPr sz="1866"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6"/>
          <p:cNvSpPr txBox="1"/>
          <p:nvPr/>
        </p:nvSpPr>
        <p:spPr>
          <a:xfrm>
            <a:off x="8185639"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
        <p:nvSpPr>
          <p:cNvPr id="178" name="Google Shape;178;p6"/>
          <p:cNvSpPr/>
          <p:nvPr/>
        </p:nvSpPr>
        <p:spPr>
          <a:xfrm>
            <a:off x="575583" y="2146463"/>
            <a:ext cx="11027501" cy="4177335"/>
          </a:xfrm>
          <a:prstGeom prst="roundRect">
            <a:avLst>
              <a:gd name="adj" fmla="val 8400"/>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2666"/>
              <a:buFont typeface="Arial"/>
              <a:buNone/>
            </a:pPr>
            <a:r>
              <a:rPr lang="pt-BR" sz="2666" b="1" i="0" u="none" strike="noStrike" cap="none" dirty="0">
                <a:solidFill>
                  <a:schemeClr val="dk1"/>
                </a:solidFill>
                <a:latin typeface="Arial"/>
                <a:ea typeface="Arial"/>
                <a:cs typeface="Arial"/>
                <a:sym typeface="Arial"/>
              </a:rPr>
              <a:t>RESPOSTA PESSOAL.</a:t>
            </a:r>
            <a:endParaRPr sz="2666" b="1" i="0" u="none" strike="noStrike" cap="none" dirty="0">
              <a:solidFill>
                <a:schemeClr val="dk1"/>
              </a:solidFill>
              <a:latin typeface="Arial"/>
              <a:ea typeface="Arial"/>
              <a:cs typeface="Arial"/>
              <a:sym typeface="Arial"/>
            </a:endParaRPr>
          </a:p>
        </p:txBody>
      </p:sp>
      <p:sp>
        <p:nvSpPr>
          <p:cNvPr id="4" name="Google Shape;170;p5">
            <a:extLst>
              <a:ext uri="{FF2B5EF4-FFF2-40B4-BE49-F238E27FC236}">
                <a16:creationId xmlns:a16="http://schemas.microsoft.com/office/drawing/2014/main" id="{29D8727A-CB7A-8D03-D994-E74B2981EE8D}"/>
              </a:ext>
            </a:extLst>
          </p:cNvPr>
          <p:cNvSpPr txBox="1">
            <a:spLocks noGrp="1"/>
          </p:cNvSpPr>
          <p:nvPr>
            <p:ph type="body" idx="1"/>
          </p:nvPr>
        </p:nvSpPr>
        <p:spPr>
          <a:xfrm>
            <a:off x="608442" y="1093275"/>
            <a:ext cx="11097909" cy="940241"/>
          </a:xfrm>
          <a:prstGeom prst="rect">
            <a:avLst/>
          </a:prstGeom>
          <a:noFill/>
          <a:ln>
            <a:noFill/>
          </a:ln>
        </p:spPr>
        <p:txBody>
          <a:bodyPr spcFirstLastPara="1" wrap="square" lIns="121850" tIns="121850" rIns="121850" bIns="121850" anchor="t" anchorCtr="0">
            <a:noAutofit/>
          </a:bodyPr>
          <a:lstStyle/>
          <a:p>
            <a:pPr marL="0" marR="110886" lvl="0" indent="0" algn="l" rtl="0">
              <a:lnSpc>
                <a:spcPct val="100000"/>
              </a:lnSpc>
              <a:spcBef>
                <a:spcPts val="0"/>
              </a:spcBef>
              <a:spcAft>
                <a:spcPts val="600"/>
              </a:spcAft>
              <a:buClr>
                <a:srgbClr val="7030A0"/>
              </a:buClr>
              <a:buSzPts val="2500"/>
            </a:pPr>
            <a:r>
              <a:rPr lang="pt-BR" b="1" dirty="0">
                <a:solidFill>
                  <a:srgbClr val="7030A0"/>
                </a:solidFill>
                <a:latin typeface="Arial"/>
                <a:ea typeface="Arial"/>
                <a:cs typeface="Arial"/>
                <a:sym typeface="Arial"/>
              </a:rPr>
              <a:t>2. </a:t>
            </a:r>
            <a:r>
              <a:rPr lang="pt-BR" dirty="0">
                <a:solidFill>
                  <a:srgbClr val="231F20"/>
                </a:solidFill>
                <a:latin typeface="Arial"/>
                <a:ea typeface="Arial"/>
                <a:cs typeface="Arial"/>
                <a:sym typeface="Arial"/>
              </a:rPr>
              <a:t>IMAGINE QUE HOJE É SEU ANIVERSÁRIO. FAÇA UM DESENHO DE COMO SERIA A COMEMORAÇÃO.</a:t>
            </a:r>
            <a:endParaRPr dirty="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nvPr>
        </p:nvSpPr>
        <p:spPr>
          <a:xfrm>
            <a:off x="823034" y="1089111"/>
            <a:ext cx="10543046"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66" dirty="0">
                <a:solidFill>
                  <a:srgbClr val="7030A0"/>
                </a:solidFill>
              </a:rPr>
              <a:t>3. </a:t>
            </a:r>
            <a:r>
              <a:rPr lang="pt-BR" sz="2666" b="0" dirty="0">
                <a:solidFill>
                  <a:srgbClr val="231F20"/>
                </a:solidFill>
              </a:rPr>
              <a:t>QUAL CENA MELHOR REPRESENTA UM ANIVERSÁRIO? CIRCULE.</a:t>
            </a:r>
            <a:endParaRPr sz="2666" b="0" dirty="0"/>
          </a:p>
        </p:txBody>
      </p:sp>
      <p:pic>
        <p:nvPicPr>
          <p:cNvPr id="184" name="Google Shape;184;p7"/>
          <p:cNvPicPr preferRelativeResize="0"/>
          <p:nvPr/>
        </p:nvPicPr>
        <p:blipFill rotWithShape="1">
          <a:blip r:embed="rId3">
            <a:alphaModFix/>
          </a:blip>
          <a:srcRect/>
          <a:stretch/>
        </p:blipFill>
        <p:spPr>
          <a:xfrm>
            <a:off x="823034" y="2444240"/>
            <a:ext cx="4986973" cy="3324649"/>
          </a:xfrm>
          <a:prstGeom prst="rect">
            <a:avLst/>
          </a:prstGeom>
          <a:noFill/>
          <a:ln>
            <a:noFill/>
          </a:ln>
        </p:spPr>
      </p:pic>
      <p:pic>
        <p:nvPicPr>
          <p:cNvPr id="185" name="Google Shape;185;p7"/>
          <p:cNvPicPr preferRelativeResize="0"/>
          <p:nvPr/>
        </p:nvPicPr>
        <p:blipFill rotWithShape="1">
          <a:blip r:embed="rId4">
            <a:alphaModFix/>
          </a:blip>
          <a:srcRect/>
          <a:stretch/>
        </p:blipFill>
        <p:spPr>
          <a:xfrm>
            <a:off x="6378819" y="2444240"/>
            <a:ext cx="4987261" cy="33246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5" name="Google Shape;183;p7">
            <a:extLst>
              <a:ext uri="{FF2B5EF4-FFF2-40B4-BE49-F238E27FC236}">
                <a16:creationId xmlns:a16="http://schemas.microsoft.com/office/drawing/2014/main" id="{02B8F50D-7588-910F-3A96-B84B3A5DD44F}"/>
              </a:ext>
            </a:extLst>
          </p:cNvPr>
          <p:cNvSpPr txBox="1">
            <a:spLocks/>
          </p:cNvSpPr>
          <p:nvPr/>
        </p:nvSpPr>
        <p:spPr>
          <a:xfrm>
            <a:off x="823034" y="1089111"/>
            <a:ext cx="10543046" cy="1066561"/>
          </a:xfrm>
          <a:prstGeom prst="rect">
            <a:avLst/>
          </a:prstGeom>
          <a:noFill/>
          <a:ln>
            <a:noFill/>
          </a:ln>
        </p:spPr>
        <p:txBody>
          <a:bodyPr spcFirstLastPara="1" wrap="square" lIns="121850" tIns="121850" rIns="121850" bIns="12185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pPr>
              <a:buClr>
                <a:srgbClr val="7030A0"/>
              </a:buClr>
              <a:buSzPts val="2666"/>
            </a:pPr>
            <a:r>
              <a:rPr lang="pt-BR" sz="2666">
                <a:solidFill>
                  <a:srgbClr val="7030A0"/>
                </a:solidFill>
              </a:rPr>
              <a:t>3. </a:t>
            </a:r>
            <a:r>
              <a:rPr lang="pt-BR" sz="2666" b="0">
                <a:solidFill>
                  <a:srgbClr val="231F20"/>
                </a:solidFill>
              </a:rPr>
              <a:t>QUAL CENA MELHOR REPRESENTA UM ANIVERSÁRIO? CIRCULE.</a:t>
            </a:r>
            <a:endParaRPr lang="pt-BR" sz="2666" b="0" dirty="0"/>
          </a:p>
        </p:txBody>
      </p:sp>
      <p:pic>
        <p:nvPicPr>
          <p:cNvPr id="6" name="Google Shape;184;p7">
            <a:extLst>
              <a:ext uri="{FF2B5EF4-FFF2-40B4-BE49-F238E27FC236}">
                <a16:creationId xmlns:a16="http://schemas.microsoft.com/office/drawing/2014/main" id="{6EBE9C5F-CEB5-7CBA-765C-5635044B5B42}"/>
              </a:ext>
            </a:extLst>
          </p:cNvPr>
          <p:cNvPicPr preferRelativeResize="0"/>
          <p:nvPr/>
        </p:nvPicPr>
        <p:blipFill rotWithShape="1">
          <a:blip r:embed="rId3">
            <a:alphaModFix/>
          </a:blip>
          <a:srcRect/>
          <a:stretch/>
        </p:blipFill>
        <p:spPr>
          <a:xfrm>
            <a:off x="823034" y="2444240"/>
            <a:ext cx="4986973" cy="3324649"/>
          </a:xfrm>
          <a:prstGeom prst="rect">
            <a:avLst/>
          </a:prstGeom>
          <a:noFill/>
          <a:ln>
            <a:noFill/>
          </a:ln>
        </p:spPr>
      </p:pic>
      <p:pic>
        <p:nvPicPr>
          <p:cNvPr id="7" name="Google Shape;185;p7">
            <a:extLst>
              <a:ext uri="{FF2B5EF4-FFF2-40B4-BE49-F238E27FC236}">
                <a16:creationId xmlns:a16="http://schemas.microsoft.com/office/drawing/2014/main" id="{37FFF8AC-73AB-EA86-848D-D721938CDB12}"/>
              </a:ext>
            </a:extLst>
          </p:cNvPr>
          <p:cNvPicPr preferRelativeResize="0"/>
          <p:nvPr/>
        </p:nvPicPr>
        <p:blipFill rotWithShape="1">
          <a:blip r:embed="rId4">
            <a:alphaModFix/>
          </a:blip>
          <a:srcRect/>
          <a:stretch/>
        </p:blipFill>
        <p:spPr>
          <a:xfrm>
            <a:off x="6378819" y="2444240"/>
            <a:ext cx="4987261" cy="3324649"/>
          </a:xfrm>
          <a:prstGeom prst="rect">
            <a:avLst/>
          </a:prstGeom>
          <a:noFill/>
          <a:ln>
            <a:noFill/>
          </a:ln>
        </p:spPr>
      </p:pic>
      <p:sp>
        <p:nvSpPr>
          <p:cNvPr id="194" name="Google Shape;194;p8"/>
          <p:cNvSpPr/>
          <p:nvPr/>
        </p:nvSpPr>
        <p:spPr>
          <a:xfrm>
            <a:off x="6209711" y="2109231"/>
            <a:ext cx="5393371" cy="4414190"/>
          </a:xfrm>
          <a:prstGeom prst="ellipse">
            <a:avLst/>
          </a:prstGeom>
          <a:noFill/>
          <a:ln w="5715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318"/>
              <a:buFont typeface="Arial"/>
              <a:buNone/>
            </a:pPr>
            <a:endParaRPr sz="3318" b="0" i="0" u="none" strike="noStrike" cap="none">
              <a:solidFill>
                <a:schemeClr val="lt1"/>
              </a:solidFill>
              <a:latin typeface="Arial"/>
              <a:ea typeface="Arial"/>
              <a:cs typeface="Arial"/>
              <a:sym typeface="Arial"/>
            </a:endParaRPr>
          </a:p>
        </p:txBody>
      </p:sp>
      <p:sp>
        <p:nvSpPr>
          <p:cNvPr id="2" name="Google Shape;176;p6">
            <a:extLst>
              <a:ext uri="{FF2B5EF4-FFF2-40B4-BE49-F238E27FC236}">
                <a16:creationId xmlns:a16="http://schemas.microsoft.com/office/drawing/2014/main" id="{9DFBD4CF-B550-0957-10E7-EB84530D1FA6}"/>
              </a:ext>
            </a:extLst>
          </p:cNvPr>
          <p:cNvSpPr txBox="1"/>
          <p:nvPr/>
        </p:nvSpPr>
        <p:spPr>
          <a:xfrm>
            <a:off x="8732048" y="534202"/>
            <a:ext cx="3091220" cy="553877"/>
          </a:xfrm>
          <a:prstGeom prst="rect">
            <a:avLst/>
          </a:prstGeom>
          <a:noFill/>
          <a:ln>
            <a:noFill/>
          </a:ln>
        </p:spPr>
        <p:txBody>
          <a:bodyPr spcFirstLastPara="1" wrap="square" lIns="121850" tIns="60900" rIns="121850" bIns="60900" anchor="t" anchorCtr="0">
            <a:spAutoFit/>
          </a:bodyPr>
          <a:lstStyle/>
          <a:p>
            <a:pPr lvl="1" algn="r">
              <a:buSzPts val="3466"/>
            </a:pPr>
            <a:r>
              <a:rPr lang="pt-BR" sz="2800" b="1" i="0" u="none" strike="noStrike" cap="none" dirty="0">
                <a:solidFill>
                  <a:srgbClr val="000000"/>
                </a:solidFill>
                <a:latin typeface="Arial"/>
                <a:ea typeface="Arial"/>
                <a:cs typeface="Arial"/>
                <a:sym typeface="Arial"/>
              </a:rPr>
              <a:t>CORREÇÃO</a:t>
            </a:r>
            <a:endParaRPr sz="28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10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9"/>
          <p:cNvSpPr txBox="1">
            <a:spLocks noGrp="1"/>
          </p:cNvSpPr>
          <p:nvPr>
            <p:ph type="title"/>
          </p:nvPr>
        </p:nvSpPr>
        <p:spPr>
          <a:xfrm>
            <a:off x="608441" y="1267259"/>
            <a:ext cx="11102988" cy="1066561"/>
          </a:xfrm>
          <a:prstGeom prst="rect">
            <a:avLst/>
          </a:prstGeom>
          <a:noFill/>
          <a:ln>
            <a:noFill/>
          </a:ln>
        </p:spPr>
        <p:txBody>
          <a:bodyPr spcFirstLastPara="1" wrap="square" lIns="121850" tIns="121850" rIns="121850" bIns="121850" anchor="t" anchorCtr="0">
            <a:spAutoFit/>
          </a:bodyPr>
          <a:lstStyle/>
          <a:p>
            <a:pPr lvl="0" algn="l" rtl="0">
              <a:lnSpc>
                <a:spcPct val="100000"/>
              </a:lnSpc>
              <a:spcBef>
                <a:spcPts val="0"/>
              </a:spcBef>
              <a:spcAft>
                <a:spcPts val="0"/>
              </a:spcAft>
              <a:buClr>
                <a:srgbClr val="7030A0"/>
              </a:buClr>
              <a:buSzPts val="2666"/>
            </a:pPr>
            <a:r>
              <a:rPr lang="pt-BR" sz="2600" dirty="0">
                <a:solidFill>
                  <a:srgbClr val="7030A0"/>
                </a:solidFill>
              </a:rPr>
              <a:t>4. </a:t>
            </a:r>
            <a:r>
              <a:rPr lang="pt-BR" sz="2600" b="0" dirty="0">
                <a:solidFill>
                  <a:srgbClr val="231F20"/>
                </a:solidFill>
              </a:rPr>
              <a:t>ESCREVA O SEU NOME AO LADO DO BOLO E COLOQUE SUA IDADE NA ESTRELA.</a:t>
            </a:r>
            <a:endParaRPr sz="2600" dirty="0"/>
          </a:p>
        </p:txBody>
      </p:sp>
      <p:sp>
        <p:nvSpPr>
          <p:cNvPr id="201" name="Google Shape;201;p9"/>
          <p:cNvSpPr txBox="1"/>
          <p:nvPr/>
        </p:nvSpPr>
        <p:spPr>
          <a:xfrm>
            <a:off x="5658927" y="4948566"/>
            <a:ext cx="6405905"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Clr>
                <a:srgbClr val="000000"/>
              </a:buClr>
              <a:buSzPts val="2666"/>
              <a:buFont typeface="Arial"/>
              <a:buNone/>
            </a:pPr>
            <a:r>
              <a:rPr lang="pt-BR" sz="2666" b="0" i="0" u="none" strike="noStrike" cap="none">
                <a:solidFill>
                  <a:srgbClr val="000000"/>
                </a:solidFill>
                <a:latin typeface="Arial"/>
                <a:ea typeface="Arial"/>
                <a:cs typeface="Arial"/>
                <a:sym typeface="Arial"/>
              </a:rPr>
              <a:t>EU TENHO             ANOS</a:t>
            </a:r>
            <a:r>
              <a:rPr lang="pt-BR" sz="1866"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202" name="Google Shape;202;p9"/>
          <p:cNvPicPr preferRelativeResize="0"/>
          <p:nvPr/>
        </p:nvPicPr>
        <p:blipFill rotWithShape="1">
          <a:blip r:embed="rId3">
            <a:alphaModFix/>
          </a:blip>
          <a:srcRect l="7926" t="9778" r="7160" b="9333"/>
          <a:stretch/>
        </p:blipFill>
        <p:spPr>
          <a:xfrm>
            <a:off x="7663457" y="4716005"/>
            <a:ext cx="918259" cy="874736"/>
          </a:xfrm>
          <a:prstGeom prst="rect">
            <a:avLst/>
          </a:prstGeom>
          <a:noFill/>
          <a:ln>
            <a:noFill/>
          </a:ln>
        </p:spPr>
      </p:pic>
      <p:pic>
        <p:nvPicPr>
          <p:cNvPr id="203" name="Google Shape;203;p9"/>
          <p:cNvPicPr preferRelativeResize="0"/>
          <p:nvPr/>
        </p:nvPicPr>
        <p:blipFill rotWithShape="1">
          <a:blip r:embed="rId4">
            <a:alphaModFix/>
          </a:blip>
          <a:srcRect l="21684" t="16386" r="20916" b="22220"/>
          <a:stretch/>
        </p:blipFill>
        <p:spPr>
          <a:xfrm>
            <a:off x="1032725" y="2291661"/>
            <a:ext cx="2733441" cy="2923576"/>
          </a:xfrm>
          <a:prstGeom prst="rect">
            <a:avLst/>
          </a:prstGeom>
          <a:noFill/>
          <a:ln>
            <a:noFill/>
          </a:ln>
        </p:spPr>
      </p:pic>
      <p:sp>
        <p:nvSpPr>
          <p:cNvPr id="2" name="Google Shape;213;p10">
            <a:extLst>
              <a:ext uri="{FF2B5EF4-FFF2-40B4-BE49-F238E27FC236}">
                <a16:creationId xmlns:a16="http://schemas.microsoft.com/office/drawing/2014/main" id="{2081562B-5843-F9E5-CE70-58ED0F62CC92}"/>
              </a:ext>
            </a:extLst>
          </p:cNvPr>
          <p:cNvSpPr/>
          <p:nvPr/>
        </p:nvSpPr>
        <p:spPr>
          <a:xfrm>
            <a:off x="5006039" y="2959776"/>
            <a:ext cx="6150061" cy="1121404"/>
          </a:xfrm>
          <a:prstGeom prst="rect">
            <a:avLst/>
          </a:prstGeom>
          <a:solidFill>
            <a:schemeClr val="lt1"/>
          </a:solidFill>
          <a:ln w="38100" cap="flat" cmpd="sng">
            <a:solidFill>
              <a:schemeClr val="accent4"/>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2666"/>
              <a:buFont typeface="Arial"/>
              <a:buNone/>
            </a:pPr>
            <a:endParaRPr sz="2666" b="1" i="0" u="none" strike="noStrike" cap="none" dirty="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LP 2026_">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ECE61C-AF42-4751-8E29-33A1C8C4EE11}">
  <ds:schemaRefs>
    <ds:schemaRef ds:uri="http://schemas.microsoft.com/office/2006/metadata/properties"/>
    <ds:schemaRef ds:uri="http://schemas.microsoft.com/office/infopath/2007/PartnerControls"/>
    <ds:schemaRef ds:uri="7700c5b6-cec6-4932-ab65-4424302d85df"/>
    <ds:schemaRef ds:uri="6fbeb102-8e9f-472b-adc1-a7108b369a00"/>
  </ds:schemaRefs>
</ds:datastoreItem>
</file>

<file path=customXml/itemProps2.xml><?xml version="1.0" encoding="utf-8"?>
<ds:datastoreItem xmlns:ds="http://schemas.openxmlformats.org/officeDocument/2006/customXml" ds:itemID="{9EE678B2-8929-46BE-ADA2-9213776CCA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00c5b6-cec6-4932-ab65-4424302d85df"/>
    <ds:schemaRef ds:uri="6fbeb102-8e9f-472b-adc1-a7108b369a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3AEB10-3F54-4A2F-B0EF-E007928127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199</TotalTime>
  <Words>2396</Words>
  <Application>Microsoft Office PowerPoint</Application>
  <PresentationFormat>Personalizar</PresentationFormat>
  <Paragraphs>205</Paragraphs>
  <Slides>31</Slides>
  <Notes>31</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31</vt:i4>
      </vt:variant>
    </vt:vector>
  </HeadingPairs>
  <TitlesOfParts>
    <vt:vector size="39" baseType="lpstr">
      <vt:lpstr>Grandstander</vt:lpstr>
      <vt:lpstr>Fonte do Sistema Regular</vt:lpstr>
      <vt:lpstr>Calibri</vt:lpstr>
      <vt:lpstr>Arial</vt:lpstr>
      <vt:lpstr>Grandstander Medium</vt:lpstr>
      <vt:lpstr>Grandstander SemiBold</vt:lpstr>
      <vt:lpstr>Lato</vt:lpstr>
      <vt:lpstr>LP 2026_</vt:lpstr>
      <vt:lpstr>Apresentação do PowerPoint</vt:lpstr>
      <vt:lpstr>Apresentação do PowerPoint</vt:lpstr>
      <vt:lpstr>BINGO DE ANIVERSÁRIO! CONVERSANDO COM A TURMA</vt:lpstr>
      <vt:lpstr>1. LEIA O TEXTO.</vt:lpstr>
      <vt:lpstr>Apresentação do PowerPoint</vt:lpstr>
      <vt:lpstr>Apresentação do PowerPoint</vt:lpstr>
      <vt:lpstr>3. QUAL CENA MELHOR REPRESENTA UM ANIVERSÁRIO? CIRCULE.</vt:lpstr>
      <vt:lpstr>Apresentação do PowerPoint</vt:lpstr>
      <vt:lpstr>4. ESCREVA O SEU NOME AO LADO DO BOLO E COLOQUE SUA IDADE NA ESTRELA.</vt:lpstr>
      <vt:lpstr>4. ESCREVA O SEU NOME AO LADO DO BOLO E COLOQUE SUA IDADE NA ESTRELA.</vt:lpstr>
      <vt:lpstr>5. LEIA OS MESES DO ANO QUE ESTÃO ESCRITOS ABAIXO. PINTE DE VERMELHO O MÊS DO SEU ANIVERSÁRIO E DE AZUL O MÊS EM QUE ESTAMOS. SE COINCIDIR DE SER O MESMO, PINTE DE VERDE.</vt:lpstr>
      <vt:lpstr>5. LEIA OS MESES DO ANO QUE ESTÃO ESCRITOS ABAIXO. PINTE DE VERMELHO O MÊS DO SEU ANIVERSÁRIO E DE AZUL O MÊS EM QUE ESTAMOS. SE COINCIDIR DE SER O MESMO, PINTE DE VERDE.</vt:lpstr>
      <vt:lpstr>6. O PROFESSOR VAI LER A PALAVRA ABAIXO E JUNTOS VOCÊS VÃO COMPLETAR AS FRASES.</vt:lpstr>
      <vt:lpstr>6. O PROFESSOR VAI LER A PALAVRA ABAIXO E JUNTOS VOCÊS VÃO COMPLETAR AS FRASES.</vt:lpstr>
      <vt:lpstr>7. SEJA O DETETIVE! PINTE OS QUADROS QUE TÊM APENAS LETRAS.</vt:lpstr>
      <vt:lpstr>7. SEJA O DETETIVE! PINTE OS QUADROS QUE TÊM APENAS LETRAS.</vt:lpstr>
      <vt:lpstr>8. ESCREVA NO CARTAZ O NOME DOS COLEGAS QUE FAZEM ANIVERSÁRIO DURANTE ESTE MÊS.</vt:lpstr>
      <vt:lpstr>8. ESCREVA NO CARTAZ O NOME DOS COLEGAS QUE FAZEM ANIVERSÁRIO DURANTE ESTE MÊS.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Cibele Cristina Escudero</dc:creator>
  <cp:lastModifiedBy>Luca Santiago Rocha</cp:lastModifiedBy>
  <cp:revision>14</cp:revision>
  <dcterms:created xsi:type="dcterms:W3CDTF">2024-05-17T14:20:17Z</dcterms:created>
  <dcterms:modified xsi:type="dcterms:W3CDTF">2025-12-05T14:11:29Z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y fmtid="{D5CDD505-2E9C-101B-9397-08002B2CF9AE}" pid="4" name="ICV">
    <vt:lpwstr>F68885AA6B6640DB89B964FFF4ACF2F8_12</vt:lpwstr>
  </property>
  <property fmtid="{D5CDD505-2E9C-101B-9397-08002B2CF9AE}" pid="5" name="KSOProductBuildVer">
    <vt:lpwstr>1046-12.2.0.16909</vt:lpwstr>
  </property>
</Properties>
</file>