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13BDE2-2774-4613-9128-49B7110C2EA0}">
  <a:tblStyle styleId="{2813BDE2-2774-4613-9128-49B7110C2EA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d8d32d593_0_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d8d32d5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53e280aaa4_0_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53e280aa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53e280aaa4_0_12: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53e280aaa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53e280aaa4_0_24: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53e280aaa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53e280aaa4_0_36: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53e280aaa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3e280aaa4_0_48: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53e280aaa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900" cy="3101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42870" y="4282678"/>
            <a:ext cx="9372900" cy="1197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900" cy="2967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42870" y="4763362"/>
            <a:ext cx="93729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42870" y="1741518"/>
            <a:ext cx="93729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4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ysteryscience.com/docs/kindergarten-teks-planning-guide" TargetMode="External"/><Relationship Id="rId4" Type="http://schemas.openxmlformats.org/officeDocument/2006/relationships/hyperlink" Target="https://mysteryscience.com/docs/grade-1-teks-planning-guide" TargetMode="External"/><Relationship Id="rId11" Type="http://schemas.openxmlformats.org/officeDocument/2006/relationships/image" Target="../media/image7.png"/><Relationship Id="rId10" Type="http://schemas.openxmlformats.org/officeDocument/2006/relationships/hyperlink" Target="https://mysteryscience.com/docs/texas" TargetMode="External"/><Relationship Id="rId9" Type="http://schemas.openxmlformats.org/officeDocument/2006/relationships/hyperlink" Target="http://mysteryscience.com/docs/south-carolina" TargetMode="External"/><Relationship Id="rId5" Type="http://schemas.openxmlformats.org/officeDocument/2006/relationships/hyperlink" Target="https://mysteryscience.com/docs/grade-2-teks-planning-guide" TargetMode="External"/><Relationship Id="rId6" Type="http://schemas.openxmlformats.org/officeDocument/2006/relationships/hyperlink" Target="https://mysteryscience.com/docs/grade-3-teks-planning-guide" TargetMode="External"/><Relationship Id="rId7" Type="http://schemas.openxmlformats.org/officeDocument/2006/relationships/hyperlink" Target="https://mysteryscience.com/docs/grade-4-teks-planning-guide" TargetMode="External"/><Relationship Id="rId8" Type="http://schemas.openxmlformats.org/officeDocument/2006/relationships/hyperlink" Target="https://mysteryscience.com/docs/grade-5-teks-planning-guide" TargetMode="External"/></Relationships>
</file>

<file path=ppt/slides/_rels/slide2.xml.rels><?xml version="1.0" encoding="UTF-8" standalone="yes"?><Relationships xmlns="http://schemas.openxmlformats.org/package/2006/relationships"><Relationship Id="rId11" Type="http://schemas.openxmlformats.org/officeDocument/2006/relationships/hyperlink" Target="https://mysteryscience.com/light-tx/mystery-2/light-illumination/137" TargetMode="External"/><Relationship Id="rId10" Type="http://schemas.openxmlformats.org/officeDocument/2006/relationships/hyperlink" Target="https://mysteryscience.com/light-tx/mystery-1/light-materials-transparent-opaque/106" TargetMode="External"/><Relationship Id="rId13" Type="http://schemas.openxmlformats.org/officeDocument/2006/relationships/hyperlink" Target="https://mysteryscience.com/docs/texas" TargetMode="External"/><Relationship Id="rId12" Type="http://schemas.openxmlformats.org/officeDocument/2006/relationships/hyperlink" Target="http://mysteryscience.com/docs/south-carolina"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mysteryscience.com/light-tx/mystery-1/light-materials-transparent-opaque/106" TargetMode="External"/><Relationship Id="rId4" Type="http://schemas.openxmlformats.org/officeDocument/2006/relationships/hyperlink" Target="https://mysteryscience.com/light-tx/mystery-2/light-illumination/137" TargetMode="External"/><Relationship Id="rId9" Type="http://schemas.openxmlformats.org/officeDocument/2006/relationships/image" Target="../media/image4.png"/><Relationship Id="rId5" Type="http://schemas.openxmlformats.org/officeDocument/2006/relationships/hyperlink" Target="https://mysteryscience.com/light-tx/mystery-2/light-illumination/137" TargetMode="External"/><Relationship Id="rId6" Type="http://schemas.openxmlformats.org/officeDocument/2006/relationships/image" Target="../media/image7.png"/><Relationship Id="rId7" Type="http://schemas.openxmlformats.org/officeDocument/2006/relationships/hyperlink" Target="https://mysteryscience.com/light-tx/light-material-properties" TargetMode="External"/><Relationship Id="rId8" Type="http://schemas.openxmlformats.org/officeDocument/2006/relationships/hyperlink" Target="https://mysteryscience.com/light-tx/light-material-properties" TargetMode="External"/></Relationships>
</file>

<file path=ppt/slides/_rels/slide3.xml.rels><?xml version="1.0" encoding="UTF-8" standalone="yes"?><Relationships xmlns="http://schemas.openxmlformats.org/package/2006/relationships"><Relationship Id="rId20" Type="http://schemas.openxmlformats.org/officeDocument/2006/relationships/hyperlink" Target="http://mysteryscience.com/docs/south-carolina" TargetMode="External"/><Relationship Id="rId11" Type="http://schemas.openxmlformats.org/officeDocument/2006/relationships/hyperlink" Target="https://mysteryscience.com/pushes-tx/pushes-pulls" TargetMode="External"/><Relationship Id="rId10" Type="http://schemas.openxmlformats.org/officeDocument/2006/relationships/image" Target="../media/image7.png"/><Relationship Id="rId21" Type="http://schemas.openxmlformats.org/officeDocument/2006/relationships/hyperlink" Target="https://mysteryscience.com/docs/texas" TargetMode="External"/><Relationship Id="rId13" Type="http://schemas.openxmlformats.org/officeDocument/2006/relationships/image" Target="../media/image3.png"/><Relationship Id="rId12" Type="http://schemas.openxmlformats.org/officeDocument/2006/relationships/hyperlink" Target="https://mysteryscience.com/pushes-tx/pushes-pulls"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mysteryscience.com/pushes-tx/mystery-1/pushes-pulls/103" TargetMode="External"/><Relationship Id="rId4" Type="http://schemas.openxmlformats.org/officeDocument/2006/relationships/hyperlink" Target="https://mysteryscience.com/pushes-tx/mystery-2/pushes-pulls-work-words/136" TargetMode="External"/><Relationship Id="rId9" Type="http://schemas.openxmlformats.org/officeDocument/2006/relationships/hyperlink" Target="https://mysteryscience.com/pushes-tx/mystery-6/forces-engineering/158" TargetMode="External"/><Relationship Id="rId15" Type="http://schemas.openxmlformats.org/officeDocument/2006/relationships/hyperlink" Target="https://mysteryscience.com/pushes-tx/mystery-2/pushes-pulls-work-words/136" TargetMode="External"/><Relationship Id="rId14" Type="http://schemas.openxmlformats.org/officeDocument/2006/relationships/hyperlink" Target="https://mysteryscience.com/pushes-tx/mystery-1/pushes-pulls/103" TargetMode="External"/><Relationship Id="rId17" Type="http://schemas.openxmlformats.org/officeDocument/2006/relationships/hyperlink" Target="https://mysteryscience.com/pushes-tx/mystery-4/speed-direction-of-force/141" TargetMode="External"/><Relationship Id="rId16" Type="http://schemas.openxmlformats.org/officeDocument/2006/relationships/hyperlink" Target="https://mysteryscience.com/pushes-tx/mystery-3/motion-speed-strength/104" TargetMode="External"/><Relationship Id="rId5" Type="http://schemas.openxmlformats.org/officeDocument/2006/relationships/hyperlink" Target="https://mysteryscience.com/pushes-tx/mystery-2/pushes-pulls-work-words/136" TargetMode="External"/><Relationship Id="rId19" Type="http://schemas.openxmlformats.org/officeDocument/2006/relationships/hyperlink" Target="https://mysteryscience.com/pushes-tx/mystery-6/forces-engineering/158" TargetMode="External"/><Relationship Id="rId6" Type="http://schemas.openxmlformats.org/officeDocument/2006/relationships/hyperlink" Target="https://mysteryscience.com/pushes-tx/mystery-3/motion-speed-strength/104" TargetMode="External"/><Relationship Id="rId18" Type="http://schemas.openxmlformats.org/officeDocument/2006/relationships/hyperlink" Target="https://mysteryscience.com/pushes-tx/mystery-5/direction-of-motion-engineering/130" TargetMode="External"/><Relationship Id="rId7" Type="http://schemas.openxmlformats.org/officeDocument/2006/relationships/hyperlink" Target="https://mysteryscience.com/pushes-tx/mystery-4/speed-direction-of-force/141" TargetMode="External"/><Relationship Id="rId8" Type="http://schemas.openxmlformats.org/officeDocument/2006/relationships/hyperlink" Target="https://mysteryscience.com/pushes-tx/mystery-5/direction-of-motion-engineering/130"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mysteryscience.com/storms-tx/mystery-2/wind-storms/713" TargetMode="External"/><Relationship Id="rId10" Type="http://schemas.openxmlformats.org/officeDocument/2006/relationships/hyperlink" Target="https://mysteryscience.com/storms-tx/mystery-1/severe-weather-preparation/717" TargetMode="External"/><Relationship Id="rId13" Type="http://schemas.openxmlformats.org/officeDocument/2006/relationships/hyperlink" Target="http://mysteryscience.com/docs/south-carolina" TargetMode="External"/><Relationship Id="rId12" Type="http://schemas.openxmlformats.org/officeDocument/2006/relationships/hyperlink" Target="https://mysteryscience.com/storms-tx/mystery-3/weather-conditions/704"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mysteryscience.com/storms-tx/mystery-1/severe-weather-preparation/717" TargetMode="External"/><Relationship Id="rId4" Type="http://schemas.openxmlformats.org/officeDocument/2006/relationships/hyperlink" Target="https://mysteryscience.com/storms-tx/mystery-2/wind-storms/713" TargetMode="External"/><Relationship Id="rId9" Type="http://schemas.openxmlformats.org/officeDocument/2006/relationships/image" Target="../media/image1.png"/><Relationship Id="rId14" Type="http://schemas.openxmlformats.org/officeDocument/2006/relationships/hyperlink" Target="https://mysteryscience.com/docs/texas" TargetMode="External"/><Relationship Id="rId5" Type="http://schemas.openxmlformats.org/officeDocument/2006/relationships/hyperlink" Target="https://mysteryscience.com/storms-tx/mystery-3/weather-conditions/704" TargetMode="External"/><Relationship Id="rId6" Type="http://schemas.openxmlformats.org/officeDocument/2006/relationships/image" Target="../media/image7.png"/><Relationship Id="rId7" Type="http://schemas.openxmlformats.org/officeDocument/2006/relationships/hyperlink" Target="https://mysteryscience.com/storms-tx/severe-weather" TargetMode="External"/><Relationship Id="rId8" Type="http://schemas.openxmlformats.org/officeDocument/2006/relationships/hyperlink" Target="https://mysteryscience.com/storms-tx/severe-weather" TargetMode="External"/></Relationships>
</file>

<file path=ppt/slides/_rels/slide5.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hyperlink" Target="https://mysteryscience.com/animal-needs-tx/animal-needs" TargetMode="External"/><Relationship Id="rId13" Type="http://schemas.openxmlformats.org/officeDocument/2006/relationships/hyperlink" Target="https://mysteryscience.com/animal-needs-tx/mystery-2/animal-needs-shelter/134" TargetMode="External"/><Relationship Id="rId12" Type="http://schemas.openxmlformats.org/officeDocument/2006/relationships/hyperlink" Target="https://mysteryscience.com/animal-needs-tx/mystery-1/animal-needs-food/115"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mysteryscience.com/animal-needs-tx/mystery-1/animal-needs-food/115" TargetMode="External"/><Relationship Id="rId4" Type="http://schemas.openxmlformats.org/officeDocument/2006/relationships/hyperlink" Target="https://mysteryscience.com/animal-needs-tx/mystery-2/animal-needs-shelter/134" TargetMode="External"/><Relationship Id="rId9" Type="http://schemas.openxmlformats.org/officeDocument/2006/relationships/hyperlink" Target="https://mysteryscience.com/animal-needs-tx/animal-needs" TargetMode="External"/><Relationship Id="rId15" Type="http://schemas.openxmlformats.org/officeDocument/2006/relationships/hyperlink" Target="https://mysteryscience.com/animal-needs-tx/mystery-4/animals-changing-the-environment/142" TargetMode="External"/><Relationship Id="rId14" Type="http://schemas.openxmlformats.org/officeDocument/2006/relationships/hyperlink" Target="https://mysteryscience.com/animal-needs-tx/mystery-3/animal-needs-safety/116" TargetMode="External"/><Relationship Id="rId17" Type="http://schemas.openxmlformats.org/officeDocument/2006/relationships/hyperlink" Target="https://mysteryscience.com/docs/texas" TargetMode="External"/><Relationship Id="rId16" Type="http://schemas.openxmlformats.org/officeDocument/2006/relationships/hyperlink" Target="http://mysteryscience.com/docs/south-carolina" TargetMode="External"/><Relationship Id="rId5" Type="http://schemas.openxmlformats.org/officeDocument/2006/relationships/hyperlink" Target="https://mysteryscience.com/animal-needs-tx/mystery-2/animal-needs-shelter/134" TargetMode="External"/><Relationship Id="rId6" Type="http://schemas.openxmlformats.org/officeDocument/2006/relationships/hyperlink" Target="https://mysteryscience.com/animal-needs-tx/mystery-3/animal-needs-safety/116" TargetMode="External"/><Relationship Id="rId7" Type="http://schemas.openxmlformats.org/officeDocument/2006/relationships/hyperlink" Target="https://mysteryscience.com/animal-needs-tx/mystery-4/animals-changing-the-environment/142" TargetMode="External"/><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20" Type="http://schemas.openxmlformats.org/officeDocument/2006/relationships/hyperlink" Target="https://mysteryscience.com/docs/texas" TargetMode="External"/><Relationship Id="rId11" Type="http://schemas.openxmlformats.org/officeDocument/2006/relationships/hyperlink" Target="https://mysteryscience.com/plant-needs-tx/mystery-2/plant-needs-water-light/570" TargetMode="External"/><Relationship Id="rId10" Type="http://schemas.openxmlformats.org/officeDocument/2006/relationships/image" Target="../media/image13.png"/><Relationship Id="rId13" Type="http://schemas.openxmlformats.org/officeDocument/2006/relationships/image" Target="../media/image11.png"/><Relationship Id="rId12" Type="http://schemas.openxmlformats.org/officeDocument/2006/relationships/hyperlink" Target="https://mysteryscience.com/plant-needs-tx/mystery-3/animal-needs-changing-the-environment/159"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mysteryscience.com/plant-needs-tx/mystery-2/plant-needs-water-light/570" TargetMode="External"/><Relationship Id="rId4" Type="http://schemas.openxmlformats.org/officeDocument/2006/relationships/hyperlink" Target="https://mysteryscience.com/plant-needs-tx/mystery-3/animal-needs-changing-the-environment/159" TargetMode="External"/><Relationship Id="rId9" Type="http://schemas.openxmlformats.org/officeDocument/2006/relationships/hyperlink" Target="https://mysteryscience.com/plant-needs-tx/plant-needs-growth" TargetMode="External"/><Relationship Id="rId15" Type="http://schemas.openxmlformats.org/officeDocument/2006/relationships/image" Target="../media/image2.png"/><Relationship Id="rId14" Type="http://schemas.openxmlformats.org/officeDocument/2006/relationships/image" Target="../media/image5.png"/><Relationship Id="rId17" Type="http://schemas.openxmlformats.org/officeDocument/2006/relationships/image" Target="../media/image10.png"/><Relationship Id="rId16" Type="http://schemas.openxmlformats.org/officeDocument/2006/relationships/image" Target="../media/image12.png"/><Relationship Id="rId5" Type="http://schemas.openxmlformats.org/officeDocument/2006/relationships/hyperlink" Target="https://mysteryscience.com/plant-needs-tx/mystery-3/animal-needs-changing-the-environment/159" TargetMode="External"/><Relationship Id="rId19" Type="http://schemas.openxmlformats.org/officeDocument/2006/relationships/hyperlink" Target="http://mysteryscience.com/docs/south-carolina" TargetMode="External"/><Relationship Id="rId6" Type="http://schemas.openxmlformats.org/officeDocument/2006/relationships/image" Target="../media/image7.png"/><Relationship Id="rId18" Type="http://schemas.openxmlformats.org/officeDocument/2006/relationships/image" Target="../media/image9.png"/><Relationship Id="rId7" Type="http://schemas.openxmlformats.org/officeDocument/2006/relationships/hyperlink" Target="https://mysteryscience.com/plant-needs-tx/plant-needs-growth" TargetMode="External"/><Relationship Id="rId8" Type="http://schemas.openxmlformats.org/officeDocument/2006/relationships/hyperlink" Target="https://mysteryscience.com/plant-needs-tx/plant-needs-growth"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10080000" cy="1429200"/>
          </a:xfrm>
          <a:prstGeom prst="rect">
            <a:avLst/>
          </a:prstGeom>
          <a:solidFill>
            <a:srgbClr val="CAA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364225" y="316950"/>
            <a:ext cx="7682100" cy="95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Mystery Science Alignment with </a:t>
            </a:r>
            <a:endParaRPr b="1" sz="2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Texas Essential Knowledge and Skills</a:t>
            </a:r>
            <a:endParaRPr b="1" i="1" sz="2800">
              <a:solidFill>
                <a:schemeClr val="dk1"/>
              </a:solidFill>
              <a:latin typeface="Poppins"/>
              <a:ea typeface="Poppins"/>
              <a:cs typeface="Poppins"/>
              <a:sym typeface="Poppins"/>
            </a:endParaRPr>
          </a:p>
        </p:txBody>
      </p:sp>
      <p:sp>
        <p:nvSpPr>
          <p:cNvPr id="56" name="Google Shape;56;p13"/>
          <p:cNvSpPr txBox="1"/>
          <p:nvPr/>
        </p:nvSpPr>
        <p:spPr>
          <a:xfrm>
            <a:off x="457200" y="1677250"/>
            <a:ext cx="9144000" cy="956100"/>
          </a:xfrm>
          <a:prstGeom prst="rect">
            <a:avLst/>
          </a:prstGeom>
          <a:noFill/>
          <a:ln>
            <a:noFill/>
          </a:ln>
        </p:spPr>
        <p:txBody>
          <a:bodyPr anchorCtr="0" anchor="t" bIns="91425" lIns="0" spcFirstLastPara="1" rIns="0" wrap="square" tIns="91425">
            <a:noAutofit/>
          </a:bodyPr>
          <a:lstStyle/>
          <a:p>
            <a:pPr indent="0" lvl="0" marL="0" rtl="0" algn="ctr">
              <a:spcBef>
                <a:spcPts val="0"/>
              </a:spcBef>
              <a:spcAft>
                <a:spcPts val="0"/>
              </a:spcAft>
              <a:buNone/>
            </a:pPr>
            <a:r>
              <a:rPr b="1" lang="en" sz="1800">
                <a:latin typeface="Poppins"/>
                <a:ea typeface="Poppins"/>
                <a:cs typeface="Poppins"/>
                <a:sym typeface="Poppins"/>
              </a:rPr>
              <a:t>Kindergarten Planning Guide</a:t>
            </a:r>
            <a:endParaRPr b="1" sz="2400">
              <a:solidFill>
                <a:schemeClr val="dk1"/>
              </a:solidFill>
            </a:endParaRPr>
          </a:p>
          <a:p>
            <a:pPr indent="0" lvl="0" marL="0" rtl="0" algn="ctr">
              <a:spcBef>
                <a:spcPts val="0"/>
              </a:spcBef>
              <a:spcAft>
                <a:spcPts val="0"/>
              </a:spcAft>
              <a:buClr>
                <a:schemeClr val="dk1"/>
              </a:buClr>
              <a:buSzPts val="1100"/>
              <a:buFont typeface="Arial"/>
              <a:buNone/>
            </a:pPr>
            <a:r>
              <a:rPr lang="en" sz="1200" u="sng">
                <a:solidFill>
                  <a:srgbClr val="1155CC"/>
                </a:solidFill>
                <a:hlinkClick r:id="rId3">
                  <a:extLst>
                    <a:ext uri="{A12FA001-AC4F-418D-AE19-62706E023703}">
                      <ahyp:hlinkClr val="tx"/>
                    </a:ext>
                  </a:extLst>
                </a:hlinkClick>
              </a:rPr>
              <a:t>Kindergarten Planning Guide</a:t>
            </a:r>
            <a:r>
              <a:rPr lang="en" sz="1200">
                <a:solidFill>
                  <a:srgbClr val="1155CC"/>
                </a:solidFill>
              </a:rPr>
              <a:t> </a:t>
            </a:r>
            <a:r>
              <a:rPr lang="en" sz="1200">
                <a:solidFill>
                  <a:schemeClr val="dk1"/>
                </a:solidFill>
              </a:rPr>
              <a:t>| </a:t>
            </a:r>
            <a:r>
              <a:rPr lang="en" sz="1200" u="sng">
                <a:solidFill>
                  <a:srgbClr val="1155CC"/>
                </a:solidFill>
                <a:hlinkClick r:id="rId4">
                  <a:extLst>
                    <a:ext uri="{A12FA001-AC4F-418D-AE19-62706E023703}">
                      <ahyp:hlinkClr val="tx"/>
                    </a:ext>
                  </a:extLst>
                </a:hlinkClick>
              </a:rPr>
              <a:t>Grade 1 Planning Guide</a:t>
            </a:r>
            <a:r>
              <a:rPr lang="en" sz="1200">
                <a:solidFill>
                  <a:srgbClr val="3C78D8"/>
                </a:solidFill>
              </a:rPr>
              <a:t> </a:t>
            </a:r>
            <a:r>
              <a:rPr lang="en" sz="1200">
                <a:solidFill>
                  <a:srgbClr val="1155CC"/>
                </a:solidFill>
              </a:rPr>
              <a:t> | </a:t>
            </a:r>
            <a:r>
              <a:rPr lang="en" sz="1200" u="sng">
                <a:solidFill>
                  <a:srgbClr val="1155CC"/>
                </a:solidFill>
                <a:hlinkClick r:id="rId5">
                  <a:extLst>
                    <a:ext uri="{A12FA001-AC4F-418D-AE19-62706E023703}">
                      <ahyp:hlinkClr val="tx"/>
                    </a:ext>
                  </a:extLst>
                </a:hlinkClick>
              </a:rPr>
              <a:t>Grade 2 Planning Guide</a:t>
            </a:r>
            <a:endParaRPr>
              <a:solidFill>
                <a:srgbClr val="1155CC"/>
              </a:solidFill>
            </a:endParaRPr>
          </a:p>
          <a:p>
            <a:pPr indent="0" lvl="0" marL="0" rtl="0" algn="ctr">
              <a:spcBef>
                <a:spcPts val="0"/>
              </a:spcBef>
              <a:spcAft>
                <a:spcPts val="0"/>
              </a:spcAft>
              <a:buNone/>
            </a:pPr>
            <a:r>
              <a:rPr lang="en" sz="1200" u="sng">
                <a:solidFill>
                  <a:srgbClr val="1155CC"/>
                </a:solidFill>
                <a:hlinkClick r:id="rId6">
                  <a:extLst>
                    <a:ext uri="{A12FA001-AC4F-418D-AE19-62706E023703}">
                      <ahyp:hlinkClr val="tx"/>
                    </a:ext>
                  </a:extLst>
                </a:hlinkClick>
              </a:rPr>
              <a:t>Grade 3 Planning Guide</a:t>
            </a:r>
            <a:r>
              <a:rPr lang="en" sz="1200">
                <a:solidFill>
                  <a:srgbClr val="1155CC"/>
                </a:solidFill>
              </a:rPr>
              <a:t> </a:t>
            </a:r>
            <a:r>
              <a:rPr lang="en" sz="1200">
                <a:solidFill>
                  <a:schemeClr val="dk1"/>
                </a:solidFill>
              </a:rPr>
              <a:t>| </a:t>
            </a:r>
            <a:r>
              <a:rPr lang="en" sz="1200" u="sng">
                <a:solidFill>
                  <a:srgbClr val="1155CC"/>
                </a:solidFill>
                <a:hlinkClick r:id="rId7">
                  <a:extLst>
                    <a:ext uri="{A12FA001-AC4F-418D-AE19-62706E023703}">
                      <ahyp:hlinkClr val="tx"/>
                    </a:ext>
                  </a:extLst>
                </a:hlinkClick>
              </a:rPr>
              <a:t>Grade 4 Planning Guide</a:t>
            </a:r>
            <a:r>
              <a:rPr lang="en" sz="1200">
                <a:solidFill>
                  <a:srgbClr val="1155CC"/>
                </a:solidFill>
              </a:rPr>
              <a:t> </a:t>
            </a:r>
            <a:r>
              <a:rPr lang="en" sz="1200">
                <a:solidFill>
                  <a:schemeClr val="dk1"/>
                </a:solidFill>
              </a:rPr>
              <a:t>| </a:t>
            </a:r>
            <a:r>
              <a:rPr lang="en" sz="1200" u="sng">
                <a:solidFill>
                  <a:srgbClr val="1155CC"/>
                </a:solidFill>
                <a:hlinkClick r:id="rId8">
                  <a:extLst>
                    <a:ext uri="{A12FA001-AC4F-418D-AE19-62706E023703}">
                      <ahyp:hlinkClr val="tx"/>
                    </a:ext>
                  </a:extLst>
                </a:hlinkClick>
              </a:rPr>
              <a:t>Grade 5 Planning Guide</a:t>
            </a:r>
            <a:endParaRPr b="1" sz="18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rPr lang="en" sz="1200">
                <a:latin typeface="Poppins"/>
                <a:ea typeface="Poppins"/>
                <a:cs typeface="Poppins"/>
                <a:sym typeface="Poppins"/>
              </a:rPr>
              <a:t>Mystery Science aligns to the Texas Essential Knowledge and Skills (TEKS) for Science. </a:t>
            </a:r>
            <a:r>
              <a:rPr lang="en" sz="1200">
                <a:solidFill>
                  <a:schemeClr val="dk1"/>
                </a:solidFill>
                <a:latin typeface="Poppins"/>
                <a:ea typeface="Poppins"/>
                <a:cs typeface="Poppins"/>
                <a:sym typeface="Poppins"/>
              </a:rPr>
              <a:t>Each lesson (exploration &amp; hands-on lab) </a:t>
            </a:r>
            <a:r>
              <a:rPr lang="en" sz="1200">
                <a:solidFill>
                  <a:schemeClr val="dk1"/>
                </a:solidFill>
                <a:latin typeface="Poppins"/>
                <a:ea typeface="Poppins"/>
                <a:cs typeface="Poppins"/>
                <a:sym typeface="Poppins"/>
              </a:rPr>
              <a:t>is designed to take one hour.</a:t>
            </a:r>
            <a:r>
              <a:rPr lang="en" sz="1200">
                <a:latin typeface="Poppins"/>
                <a:ea typeface="Poppins"/>
                <a:cs typeface="Poppins"/>
                <a:sym typeface="Poppins"/>
              </a:rPr>
              <a:t> </a:t>
            </a:r>
            <a:r>
              <a:rPr lang="en" sz="1200">
                <a:solidFill>
                  <a:srgbClr val="000000"/>
                </a:solidFill>
                <a:latin typeface="Poppins"/>
                <a:ea typeface="Poppins"/>
                <a:cs typeface="Poppins"/>
                <a:sym typeface="Poppins"/>
              </a:rPr>
              <a:t>Extensions are available for each lesson and offer an opportunity for students to continue their science content learning. They include assessments and a curated collection of additional activity suggestions, online resources, project ideas, and readings. </a:t>
            </a:r>
            <a:r>
              <a:rPr lang="en" sz="1200">
                <a:solidFill>
                  <a:schemeClr val="dk1"/>
                </a:solidFill>
                <a:highlight>
                  <a:schemeClr val="lt1"/>
                </a:highlight>
                <a:latin typeface="Poppins"/>
                <a:ea typeface="Poppins"/>
                <a:cs typeface="Poppins"/>
                <a:sym typeface="Poppins"/>
              </a:rPr>
              <a:t>Mini-lessons are 5-minute videos that answer K-5 student questions and can be used as a jumping off point to engage learners for a full lesson planned by the teacher. Each TEKS statement is color-coded to indicate the following:</a:t>
            </a:r>
            <a:endParaRPr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t/>
            </a:r>
            <a:endParaRPr b="1">
              <a:solidFill>
                <a:srgbClr val="000000"/>
              </a:solidFill>
              <a:latin typeface="Poppins"/>
              <a:ea typeface="Poppins"/>
              <a:cs typeface="Poppins"/>
              <a:sym typeface="Poppins"/>
            </a:endParaRPr>
          </a:p>
          <a:p>
            <a:pPr indent="0" lvl="0" marL="0" rtl="0" algn="l">
              <a:spcBef>
                <a:spcPts val="0"/>
              </a:spcBef>
              <a:spcAft>
                <a:spcPts val="0"/>
              </a:spcAft>
              <a:buNone/>
            </a:pPr>
            <a:r>
              <a:t/>
            </a:r>
            <a:endParaRPr b="1">
              <a:solidFill>
                <a:srgbClr val="000000"/>
              </a:solidFill>
              <a:latin typeface="Poppins"/>
              <a:ea typeface="Poppins"/>
              <a:cs typeface="Poppins"/>
              <a:sym typeface="Poppins"/>
            </a:endParaRPr>
          </a:p>
        </p:txBody>
      </p:sp>
      <p:graphicFrame>
        <p:nvGraphicFramePr>
          <p:cNvPr id="57" name="Google Shape;57;p13"/>
          <p:cNvGraphicFramePr/>
          <p:nvPr/>
        </p:nvGraphicFramePr>
        <p:xfrm>
          <a:off x="448138" y="4754350"/>
          <a:ext cx="3000000" cy="3000000"/>
        </p:xfrm>
        <a:graphic>
          <a:graphicData uri="http://schemas.openxmlformats.org/drawingml/2006/table">
            <a:tbl>
              <a:tblPr>
                <a:noFill/>
                <a:tableStyleId>{2813BDE2-2774-4613-9128-49B7110C2EA0}</a:tableStyleId>
              </a:tblPr>
              <a:tblGrid>
                <a:gridCol w="1603300"/>
                <a:gridCol w="1795850"/>
                <a:gridCol w="1933175"/>
                <a:gridCol w="1725050"/>
                <a:gridCol w="2086625"/>
              </a:tblGrid>
              <a:tr h="396200">
                <a:tc gridSpan="5">
                  <a:txBody>
                    <a:bodyPr/>
                    <a:lstStyle/>
                    <a:p>
                      <a:pPr indent="0" lvl="0" marL="0" rtl="0" algn="ctr">
                        <a:lnSpc>
                          <a:spcPct val="150000"/>
                        </a:lnSpc>
                        <a:spcBef>
                          <a:spcPts val="0"/>
                        </a:spcBef>
                        <a:spcAft>
                          <a:spcPts val="0"/>
                        </a:spcAft>
                        <a:buNone/>
                      </a:pPr>
                      <a:r>
                        <a:rPr b="1" lang="en">
                          <a:solidFill>
                            <a:schemeClr val="lt1"/>
                          </a:solidFill>
                          <a:latin typeface="Poppins"/>
                          <a:ea typeface="Poppins"/>
                          <a:cs typeface="Poppins"/>
                          <a:sym typeface="Poppins"/>
                        </a:rPr>
                        <a:t>Table of Contents</a:t>
                      </a:r>
                      <a:endParaRPr b="1">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CAAFF6"/>
                    </a:solidFill>
                  </a:tcPr>
                </a:tc>
                <a:tc hMerge="1"/>
                <a:tc hMerge="1"/>
                <a:tc hMerge="1"/>
                <a:tc hMerge="1"/>
              </a:tr>
              <a:tr h="408275">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extLst>
                              <a:ext uri="{A12FA001-AC4F-418D-AE19-62706E023703}">
                                <ahyp:hlinkClr val="tx"/>
                              </a:ext>
                            </a:extLst>
                          </a:hlinkClick>
                        </a:rPr>
                        <a:t>Matter &amp; Energy</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extLst>
                              <a:ext uri="{A12FA001-AC4F-418D-AE19-62706E023703}">
                                <ahyp:hlinkClr val="tx"/>
                              </a:ext>
                            </a:extLst>
                          </a:hlinkClick>
                        </a:rPr>
                        <a:t>Force, Motion, &amp; Energy</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None/>
                      </a:pPr>
                      <a:r>
                        <a:rPr lang="en" sz="1300" u="sng">
                          <a:solidFill>
                            <a:schemeClr val="dk1"/>
                          </a:solidFill>
                          <a:latin typeface="Poppins"/>
                          <a:ea typeface="Poppins"/>
                          <a:cs typeface="Poppins"/>
                          <a:sym typeface="Poppins"/>
                          <a:hlinkClick>
                            <a:extLst>
                              <a:ext uri="{A12FA001-AC4F-418D-AE19-62706E023703}">
                                <ahyp:hlinkClr val="tx"/>
                              </a:ext>
                            </a:extLst>
                          </a:hlinkClick>
                        </a:rPr>
                        <a:t>Earth &amp; Space</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extLst>
                              <a:ext uri="{A12FA001-AC4F-418D-AE19-62706E023703}">
                                <ahyp:hlinkClr val="tx"/>
                              </a:ext>
                            </a:extLst>
                          </a:hlinkClick>
                        </a:rPr>
                        <a:t>Organisms &amp; Environments</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extLst>
                              <a:ext uri="{A12FA001-AC4F-418D-AE19-62706E023703}">
                                <ahyp:hlinkClr val="tx"/>
                              </a:ext>
                            </a:extLst>
                          </a:hlinkClick>
                        </a:rPr>
                        <a:t>Organisms &amp; Environments</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r h="396200">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K.5 &amp; K.6</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50000"/>
                        </a:lnSpc>
                        <a:spcBef>
                          <a:spcPts val="0"/>
                        </a:spcBef>
                        <a:spcAft>
                          <a:spcPts val="0"/>
                        </a:spcAft>
                        <a:buNone/>
                      </a:pPr>
                      <a:r>
                        <a:rPr lang="en">
                          <a:solidFill>
                            <a:schemeClr val="dk1"/>
                          </a:solidFill>
                          <a:latin typeface="Oswald"/>
                          <a:ea typeface="Oswald"/>
                          <a:cs typeface="Oswald"/>
                          <a:sym typeface="Oswald"/>
                        </a:rPr>
                        <a:t>TEKS K.6</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K.8</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K.9</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K.9 &amp; K.10</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396200">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Oswald"/>
                          <a:ea typeface="Oswald"/>
                          <a:cs typeface="Oswald"/>
                          <a:sym typeface="Oswald"/>
                        </a:rPr>
                        <a:t>Light &amp; Material Properties</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None/>
                      </a:pPr>
                      <a:r>
                        <a:rPr lang="en">
                          <a:solidFill>
                            <a:schemeClr val="dk1"/>
                          </a:solidFill>
                          <a:latin typeface="Oswald"/>
                          <a:ea typeface="Oswald"/>
                          <a:cs typeface="Oswald"/>
                          <a:sym typeface="Oswald"/>
                        </a:rPr>
                        <a:t>Pushes &amp; Pulls</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Severe Weather</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Animal Needs</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Plant Needs &amp; Growth</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sp>
        <p:nvSpPr>
          <p:cNvPr id="58" name="Google Shape;58;p13"/>
          <p:cNvSpPr txBox="1"/>
          <p:nvPr/>
        </p:nvSpPr>
        <p:spPr>
          <a:xfrm>
            <a:off x="791800" y="3870925"/>
            <a:ext cx="87753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990000"/>
                </a:solidFill>
                <a:latin typeface="Poppins"/>
                <a:ea typeface="Poppins"/>
                <a:cs typeface="Poppins"/>
                <a:sym typeface="Poppins"/>
              </a:rPr>
              <a:t>Identified by TEA as a Readiness Standard of the assessed curriculum</a:t>
            </a:r>
            <a:endParaRPr sz="1200">
              <a:solidFill>
                <a:srgbClr val="990000"/>
              </a:solidFill>
              <a:latin typeface="Poppins"/>
              <a:ea typeface="Poppins"/>
              <a:cs typeface="Poppins"/>
              <a:sym typeface="Poppins"/>
            </a:endParaRPr>
          </a:p>
          <a:p>
            <a:pPr indent="0" lvl="0" marL="0" rtl="0" algn="ctr">
              <a:spcBef>
                <a:spcPts val="0"/>
              </a:spcBef>
              <a:spcAft>
                <a:spcPts val="0"/>
              </a:spcAft>
              <a:buClr>
                <a:srgbClr val="000000"/>
              </a:buClr>
              <a:buSzPts val="1100"/>
              <a:buFont typeface="Arial"/>
              <a:buNone/>
            </a:pPr>
            <a:r>
              <a:rPr lang="en" sz="1200">
                <a:solidFill>
                  <a:srgbClr val="38761D"/>
                </a:solidFill>
                <a:latin typeface="Poppins"/>
                <a:ea typeface="Poppins"/>
                <a:cs typeface="Poppins"/>
                <a:sym typeface="Poppins"/>
              </a:rPr>
              <a:t>Identified by TEA as a Supporting Standard of the assessed curriculum</a:t>
            </a:r>
            <a:endParaRPr sz="1200">
              <a:solidFill>
                <a:srgbClr val="38761D"/>
              </a:solidFill>
              <a:latin typeface="Poppins"/>
              <a:ea typeface="Poppins"/>
              <a:cs typeface="Poppins"/>
              <a:sym typeface="Poppins"/>
            </a:endParaRPr>
          </a:p>
          <a:p>
            <a:pPr indent="0" lvl="0" marL="0" rtl="0" algn="ctr">
              <a:spcBef>
                <a:spcPts val="0"/>
              </a:spcBef>
              <a:spcAft>
                <a:spcPts val="0"/>
              </a:spcAft>
              <a:buClr>
                <a:srgbClr val="000000"/>
              </a:buClr>
              <a:buSzPts val="1100"/>
              <a:buFont typeface="Arial"/>
              <a:buNone/>
            </a:pPr>
            <a:r>
              <a:rPr lang="en" sz="1200">
                <a:solidFill>
                  <a:srgbClr val="000000"/>
                </a:solidFill>
                <a:latin typeface="Poppins"/>
                <a:ea typeface="Poppins"/>
                <a:cs typeface="Poppins"/>
                <a:sym typeface="Poppins"/>
              </a:rPr>
              <a:t>Not identified by TEA as part of the assessed curriculum</a:t>
            </a:r>
            <a:endParaRPr sz="1200">
              <a:solidFill>
                <a:srgbClr val="000000"/>
              </a:solidFill>
              <a:latin typeface="Poppins"/>
              <a:ea typeface="Poppins"/>
              <a:cs typeface="Poppins"/>
              <a:sym typeface="Poppins"/>
            </a:endParaRPr>
          </a:p>
          <a:p>
            <a:pPr indent="0" lvl="0" marL="0" rtl="0" algn="l">
              <a:spcBef>
                <a:spcPts val="0"/>
              </a:spcBef>
              <a:spcAft>
                <a:spcPts val="0"/>
              </a:spcAft>
              <a:buNone/>
            </a:pPr>
            <a:r>
              <a:t/>
            </a:r>
            <a:endParaRPr sz="1200"/>
          </a:p>
        </p:txBody>
      </p:sp>
      <p:sp>
        <p:nvSpPr>
          <p:cNvPr id="59" name="Google Shape;59;p13">
            <a:hlinkClick r:id="rId9"/>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0">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pic>
        <p:nvPicPr>
          <p:cNvPr id="60" name="Google Shape;60;p13"/>
          <p:cNvPicPr preferRelativeResize="0"/>
          <p:nvPr/>
        </p:nvPicPr>
        <p:blipFill>
          <a:blip r:embed="rId11">
            <a:alphaModFix/>
          </a:blip>
          <a:stretch>
            <a:fillRect/>
          </a:stretch>
        </p:blipFill>
        <p:spPr>
          <a:xfrm>
            <a:off x="8458200" y="457200"/>
            <a:ext cx="1133998" cy="142306"/>
          </a:xfrm>
          <a:prstGeom prst="rect">
            <a:avLst/>
          </a:prstGeom>
          <a:noFill/>
          <a:ln>
            <a:noFill/>
          </a:ln>
        </p:spPr>
      </p:pic>
      <p:sp>
        <p:nvSpPr>
          <p:cNvPr id="61" name="Google Shape;61;p13"/>
          <p:cNvSpPr txBox="1"/>
          <p:nvPr/>
        </p:nvSpPr>
        <p:spPr>
          <a:xfrm>
            <a:off x="7761025" y="7288175"/>
            <a:ext cx="22545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sz="1000">
              <a:solidFill>
                <a:srgbClr val="000000"/>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1000">
                <a:solidFill>
                  <a:srgbClr val="000000"/>
                </a:solidFill>
                <a:latin typeface="Poppins"/>
                <a:ea typeface="Poppins"/>
                <a:cs typeface="Poppins"/>
                <a:sym typeface="Poppins"/>
              </a:rPr>
              <a:t>Last updated </a:t>
            </a:r>
            <a:r>
              <a:rPr lang="en" sz="1000">
                <a:latin typeface="Poppins"/>
                <a:ea typeface="Poppins"/>
                <a:cs typeface="Poppins"/>
                <a:sym typeface="Poppins"/>
              </a:rPr>
              <a:t>September 6</a:t>
            </a:r>
            <a:r>
              <a:rPr lang="en" sz="1000">
                <a:solidFill>
                  <a:srgbClr val="000000"/>
                </a:solidFill>
                <a:latin typeface="Poppins"/>
                <a:ea typeface="Poppins"/>
                <a:cs typeface="Poppins"/>
                <a:sym typeface="Poppins"/>
              </a:rPr>
              <a:t>, 2022</a:t>
            </a:r>
            <a:endParaRPr sz="1000">
              <a:solidFill>
                <a:srgbClr val="000000"/>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p:nvPr/>
        </p:nvSpPr>
        <p:spPr>
          <a:xfrm>
            <a:off x="0" y="0"/>
            <a:ext cx="10080000" cy="1228500"/>
          </a:xfrm>
          <a:prstGeom prst="rect">
            <a:avLst/>
          </a:prstGeom>
          <a:solidFill>
            <a:srgbClr val="CAA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7" name="Google Shape;67;p14"/>
          <p:cNvGraphicFramePr/>
          <p:nvPr/>
        </p:nvGraphicFramePr>
        <p:xfrm>
          <a:off x="457188" y="1360960"/>
          <a:ext cx="3000000" cy="3000000"/>
        </p:xfrm>
        <a:graphic>
          <a:graphicData uri="http://schemas.openxmlformats.org/drawingml/2006/table">
            <a:tbl>
              <a:tblPr>
                <a:noFill/>
                <a:tableStyleId>{2813BDE2-2774-4613-9128-49B7110C2EA0}</a:tableStyleId>
              </a:tblPr>
              <a:tblGrid>
                <a:gridCol w="914400"/>
                <a:gridCol w="1904675"/>
                <a:gridCol w="2018275"/>
                <a:gridCol w="1506450"/>
                <a:gridCol w="27912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79245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Light, Materials, Transparent &amp; Opaque</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What if there were no windows?</a:t>
                      </a:r>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investigate the properties of different materials that they can and cannot see through. Then they create a stained glass window using tissue paper to explore how materials interact with light.</a:t>
                      </a:r>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K.2D </a:t>
                      </a:r>
                      <a:r>
                        <a:rPr lang="en" sz="800">
                          <a:solidFill>
                            <a:schemeClr val="dk1"/>
                          </a:solidFill>
                          <a:latin typeface="Poppins"/>
                          <a:ea typeface="Poppins"/>
                          <a:cs typeface="Poppins"/>
                          <a:sym typeface="Poppins"/>
                        </a:rPr>
                        <a:t>Record and organize data and observations using pictures, numbers, and words.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K.5A </a:t>
                      </a:r>
                      <a:r>
                        <a:rPr lang="en" sz="800">
                          <a:solidFill>
                            <a:schemeClr val="dk1"/>
                          </a:solidFill>
                          <a:latin typeface="Poppins"/>
                          <a:ea typeface="Poppins"/>
                          <a:cs typeface="Poppins"/>
                          <a:sym typeface="Poppins"/>
                        </a:rPr>
                        <a:t>Observe and record properties of objects, including bigger or smaller, heavier or lighter, shape, color, and texture</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K.6A</a:t>
                      </a:r>
                      <a:r>
                        <a:rPr lang="en" sz="800">
                          <a:solidFill>
                            <a:schemeClr val="dk1"/>
                          </a:solidFill>
                          <a:latin typeface="Poppins"/>
                          <a:ea typeface="Poppins"/>
                          <a:cs typeface="Poppins"/>
                          <a:sym typeface="Poppins"/>
                        </a:rPr>
                        <a:t> Use the senses to explore different forms of energy such as light, thermal, and sound.</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79245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Light &amp; Illumination</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Read-Along </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Can you see in the dark?</a:t>
                      </a:r>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look inside a completely dark box to determine if they can see the shape of the object inside. They allow more light into the box to illuminate the object and allow them to see it. Students use their observations explain that objects need light to be seen.</a:t>
                      </a:r>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K.2B </a:t>
                      </a:r>
                      <a:r>
                        <a:rPr lang="en" sz="800">
                          <a:solidFill>
                            <a:schemeClr val="dk1"/>
                          </a:solidFill>
                          <a:latin typeface="Poppins"/>
                          <a:ea typeface="Poppins"/>
                          <a:cs typeface="Poppins"/>
                          <a:sym typeface="Poppins"/>
                        </a:rPr>
                        <a:t>Plan and conduct simple descriptive investigations.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K.6A</a:t>
                      </a:r>
                      <a:r>
                        <a:rPr lang="en" sz="800">
                          <a:solidFill>
                            <a:schemeClr val="dk1"/>
                          </a:solidFill>
                          <a:latin typeface="Poppins"/>
                          <a:ea typeface="Poppins"/>
                          <a:cs typeface="Poppins"/>
                          <a:sym typeface="Poppins"/>
                        </a:rPr>
                        <a:t> Use the senses to explore different forms of energy such as light, thermal, and sound.</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pic>
        <p:nvPicPr>
          <p:cNvPr id="68" name="Google Shape;68;p14"/>
          <p:cNvPicPr preferRelativeResize="0"/>
          <p:nvPr/>
        </p:nvPicPr>
        <p:blipFill>
          <a:blip r:embed="rId6">
            <a:alphaModFix/>
          </a:blip>
          <a:stretch>
            <a:fillRect/>
          </a:stretch>
        </p:blipFill>
        <p:spPr>
          <a:xfrm>
            <a:off x="8458200" y="457200"/>
            <a:ext cx="1133998" cy="142306"/>
          </a:xfrm>
          <a:prstGeom prst="rect">
            <a:avLst/>
          </a:prstGeom>
          <a:noFill/>
          <a:ln>
            <a:noFill/>
          </a:ln>
        </p:spPr>
      </p:pic>
      <p:sp>
        <p:nvSpPr>
          <p:cNvPr id="69" name="Google Shape;69;p14"/>
          <p:cNvSpPr txBox="1"/>
          <p:nvPr/>
        </p:nvSpPr>
        <p:spPr>
          <a:xfrm>
            <a:off x="457200" y="793700"/>
            <a:ext cx="63438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dk1"/>
                </a:solidFill>
                <a:uFill>
                  <a:noFill/>
                </a:uFill>
                <a:latin typeface="Poppins"/>
                <a:ea typeface="Poppins"/>
                <a:cs typeface="Poppins"/>
                <a:sym typeface="Poppins"/>
                <a:hlinkClick r:id="rId7">
                  <a:extLst>
                    <a:ext uri="{A12FA001-AC4F-418D-AE19-62706E023703}">
                      <ahyp:hlinkClr val="tx"/>
                    </a:ext>
                  </a:extLst>
                </a:hlinkClick>
              </a:rPr>
              <a:t>Light &amp; Material Properties Unit </a:t>
            </a:r>
            <a:r>
              <a:rPr lang="en" sz="1200">
                <a:solidFill>
                  <a:schemeClr val="dk1"/>
                </a:solidFill>
                <a:uFill>
                  <a:noFill/>
                </a:uFill>
                <a:latin typeface="Poppins"/>
                <a:ea typeface="Poppins"/>
                <a:cs typeface="Poppins"/>
                <a:sym typeface="Poppins"/>
                <a:hlinkClick r:id="rId8">
                  <a:extLst>
                    <a:ext uri="{A12FA001-AC4F-418D-AE19-62706E023703}">
                      <ahyp:hlinkClr val="tx"/>
                    </a:ext>
                  </a:extLst>
                </a:hlinkClick>
              </a:rPr>
              <a:t>(Light &amp; Dark)</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t/>
            </a:r>
            <a:endParaRPr b="1">
              <a:solidFill>
                <a:schemeClr val="dk1"/>
              </a:solidFill>
              <a:latin typeface="Poppins"/>
              <a:ea typeface="Poppins"/>
              <a:cs typeface="Poppins"/>
              <a:sym typeface="Poppins"/>
            </a:endParaRPr>
          </a:p>
        </p:txBody>
      </p:sp>
      <p:sp>
        <p:nvSpPr>
          <p:cNvPr id="70" name="Google Shape;70;p14"/>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Kindergarten: Matter &amp; Energy</a:t>
            </a:r>
            <a:endParaRPr b="1" sz="2800">
              <a:solidFill>
                <a:schemeClr val="dk1"/>
              </a:solidFill>
              <a:latin typeface="Poppins"/>
              <a:ea typeface="Poppins"/>
              <a:cs typeface="Poppins"/>
              <a:sym typeface="Poppins"/>
            </a:endParaRPr>
          </a:p>
        </p:txBody>
      </p:sp>
      <p:pic>
        <p:nvPicPr>
          <p:cNvPr id="71" name="Google Shape;71;p14"/>
          <p:cNvPicPr preferRelativeResize="0"/>
          <p:nvPr/>
        </p:nvPicPr>
        <p:blipFill rotWithShape="1">
          <a:blip r:embed="rId9">
            <a:alphaModFix/>
          </a:blip>
          <a:srcRect b="33443" l="0" r="0" t="31038"/>
          <a:stretch/>
        </p:blipFill>
        <p:spPr>
          <a:xfrm>
            <a:off x="457200" y="1848600"/>
            <a:ext cx="914400" cy="2072600"/>
          </a:xfrm>
          <a:prstGeom prst="rect">
            <a:avLst/>
          </a:prstGeom>
          <a:noFill/>
          <a:ln>
            <a:noFill/>
          </a:ln>
        </p:spPr>
      </p:pic>
      <p:graphicFrame>
        <p:nvGraphicFramePr>
          <p:cNvPr id="72" name="Google Shape;72;p14"/>
          <p:cNvGraphicFramePr/>
          <p:nvPr/>
        </p:nvGraphicFramePr>
        <p:xfrm>
          <a:off x="457188" y="1848610"/>
          <a:ext cx="3000000" cy="3000000"/>
        </p:xfrm>
        <a:graphic>
          <a:graphicData uri="http://schemas.openxmlformats.org/drawingml/2006/table">
            <a:tbl>
              <a:tblPr>
                <a:noFill/>
                <a:tableStyleId>{2813BDE2-2774-4613-9128-49B7110C2EA0}</a:tableStyleId>
              </a:tblPr>
              <a:tblGrid>
                <a:gridCol w="657125"/>
              </a:tblGrid>
              <a:tr h="89915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0">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9245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1">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73" name="Google Shape;73;p14">
            <a:hlinkClick r:id="rId12"/>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3">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74" name="Google Shape;74;p14"/>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2 of 6</a:t>
            </a:r>
            <a:endParaRPr sz="800">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p:nvPr/>
        </p:nvSpPr>
        <p:spPr>
          <a:xfrm>
            <a:off x="0" y="0"/>
            <a:ext cx="10080000" cy="1228500"/>
          </a:xfrm>
          <a:prstGeom prst="rect">
            <a:avLst/>
          </a:prstGeom>
          <a:solidFill>
            <a:srgbClr val="CAA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80" name="Google Shape;80;p15"/>
          <p:cNvGraphicFramePr/>
          <p:nvPr/>
        </p:nvGraphicFramePr>
        <p:xfrm>
          <a:off x="457188" y="1360960"/>
          <a:ext cx="3000000" cy="3000000"/>
        </p:xfrm>
        <a:graphic>
          <a:graphicData uri="http://schemas.openxmlformats.org/drawingml/2006/table">
            <a:tbl>
              <a:tblPr>
                <a:noFill/>
                <a:tableStyleId>{2813BDE2-2774-4613-9128-49B7110C2EA0}</a:tableStyleId>
              </a:tblPr>
              <a:tblGrid>
                <a:gridCol w="914400"/>
                <a:gridCol w="1892800"/>
                <a:gridCol w="1975300"/>
                <a:gridCol w="1230325"/>
                <a:gridCol w="3131175"/>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816275">
                <a:tc>
                  <a:txBody>
                    <a:bodyPr/>
                    <a:lstStyle/>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Pushes &amp; Pulls</a:t>
                      </a:r>
                      <a:endParaRPr b="1" sz="800">
                        <a:solidFill>
                          <a:schemeClr val="dk1"/>
                        </a:solidFill>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What’s the biggest excavator?</a:t>
                      </a:r>
                      <a:endParaRPr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observe different machines and use those observations as evidence for why machines make work easier.</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K.2C </a:t>
                      </a:r>
                      <a:r>
                        <a:rPr lang="en" sz="700">
                          <a:solidFill>
                            <a:schemeClr val="dk1"/>
                          </a:solidFill>
                          <a:latin typeface="Poppins"/>
                          <a:ea typeface="Poppins"/>
                          <a:cs typeface="Poppins"/>
                          <a:sym typeface="Poppins"/>
                        </a:rPr>
                        <a:t>Collect data and make observations using simple tools.</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K.6C </a:t>
                      </a:r>
                      <a:r>
                        <a:rPr lang="en" sz="700">
                          <a:solidFill>
                            <a:schemeClr val="dk1"/>
                          </a:solidFill>
                          <a:latin typeface="Poppins"/>
                          <a:ea typeface="Poppins"/>
                          <a:cs typeface="Poppins"/>
                          <a:sym typeface="Poppins"/>
                        </a:rPr>
                        <a:t>Observe and describe the location of an object in relation to another such as above, below, behind, in front of, and beside.</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K.6D</a:t>
                      </a:r>
                      <a:r>
                        <a:rPr lang="en" sz="700">
                          <a:solidFill>
                            <a:schemeClr val="dk1"/>
                          </a:solidFill>
                          <a:latin typeface="Poppins"/>
                          <a:ea typeface="Poppins"/>
                          <a:cs typeface="Poppins"/>
                          <a:sym typeface="Poppins"/>
                        </a:rPr>
                        <a:t> Observe and describe the ways that objects can move such as in a straight line, zigzag, up and down, back and forth, round and round, and fast and slow.</a:t>
                      </a:r>
                      <a:endParaRPr b="1"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816275">
                <a:tc>
                  <a:txBody>
                    <a:bodyPr/>
                    <a:lstStyle/>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Pushes, Pulls, &amp; “Work Words”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builders need so many big machines?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observe construction equipment being used in different ways to move objects.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K.2C </a:t>
                      </a:r>
                      <a:r>
                        <a:rPr lang="en" sz="700">
                          <a:solidFill>
                            <a:schemeClr val="dk1"/>
                          </a:solidFill>
                          <a:latin typeface="Poppins"/>
                          <a:ea typeface="Poppins"/>
                          <a:cs typeface="Poppins"/>
                          <a:sym typeface="Poppins"/>
                        </a:rPr>
                        <a:t>Collect data and make observations using simple tools.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K.6C </a:t>
                      </a:r>
                      <a:r>
                        <a:rPr lang="en" sz="700">
                          <a:solidFill>
                            <a:schemeClr val="dk1"/>
                          </a:solidFill>
                          <a:latin typeface="Poppins"/>
                          <a:ea typeface="Poppins"/>
                          <a:cs typeface="Poppins"/>
                          <a:sym typeface="Poppins"/>
                        </a:rPr>
                        <a:t>Observe and describe the location of an object in relation to another such as above, below, behind, in front of, and beside.</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K.6D</a:t>
                      </a:r>
                      <a:r>
                        <a:rPr lang="en" sz="700">
                          <a:solidFill>
                            <a:schemeClr val="dk1"/>
                          </a:solidFill>
                          <a:latin typeface="Poppins"/>
                          <a:ea typeface="Poppins"/>
                          <a:cs typeface="Poppins"/>
                          <a:sym typeface="Poppins"/>
                        </a:rPr>
                        <a:t> Observe and describe the ways that objects can move such as in a straight line, zigzag, up and down, back and forth, round and round, and fast and slow.</a:t>
                      </a:r>
                      <a:endParaRPr b="1"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816275">
                <a:tc>
                  <a:txBody>
                    <a:bodyPr/>
                    <a:lstStyle/>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Motion, Speed, &amp; Strength</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you knock down a wall made of concrete?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carry out an investigation to determine how far back they should pull a model wrecking ball to knock down a wall, but not the houses behind it.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K.2B </a:t>
                      </a:r>
                      <a:r>
                        <a:rPr lang="en" sz="700">
                          <a:solidFill>
                            <a:schemeClr val="dk1"/>
                          </a:solidFill>
                          <a:latin typeface="Poppins"/>
                          <a:ea typeface="Poppins"/>
                          <a:cs typeface="Poppins"/>
                          <a:sym typeface="Poppins"/>
                        </a:rPr>
                        <a:t>Plan and conduct simple descriptive investigations.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K.6C </a:t>
                      </a:r>
                      <a:r>
                        <a:rPr lang="en" sz="700">
                          <a:solidFill>
                            <a:schemeClr val="dk1"/>
                          </a:solidFill>
                          <a:latin typeface="Poppins"/>
                          <a:ea typeface="Poppins"/>
                          <a:cs typeface="Poppins"/>
                          <a:sym typeface="Poppins"/>
                        </a:rPr>
                        <a:t>Observe and describe the location of an object in relation to another such as above, below, behind, in front of, and beside.</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K.6D</a:t>
                      </a:r>
                      <a:r>
                        <a:rPr lang="en" sz="700">
                          <a:solidFill>
                            <a:schemeClr val="dk1"/>
                          </a:solidFill>
                          <a:latin typeface="Poppins"/>
                          <a:ea typeface="Poppins"/>
                          <a:cs typeface="Poppins"/>
                          <a:sym typeface="Poppins"/>
                        </a:rPr>
                        <a:t> Observe and describe the ways that objects can move such as in a straight line, zigzag, up and down, back and forth, round and round, and fast and slow.</a:t>
                      </a:r>
                      <a:endParaRPr b="1"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816275">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7">
                            <a:extLst>
                              <a:ext uri="{A12FA001-AC4F-418D-AE19-62706E023703}">
                                <ahyp:hlinkClr val="tx"/>
                              </a:ext>
                            </a:extLst>
                          </a:hlinkClick>
                        </a:rPr>
                        <a:t>Speed &amp; Direction of Force 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you knock down the most bowling pins?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play a game of bumper bowling to observe the way that objects can move in straight lines, zigzags, and back and forth.</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K.4B </a:t>
                      </a:r>
                      <a:r>
                        <a:rPr lang="en" sz="700">
                          <a:solidFill>
                            <a:schemeClr val="dk1"/>
                          </a:solidFill>
                          <a:latin typeface="Poppins"/>
                          <a:ea typeface="Poppins"/>
                          <a:cs typeface="Poppins"/>
                          <a:sym typeface="Poppins"/>
                        </a:rPr>
                        <a:t>Use the senses as a tool of observation to identify properties and patterns of organisms, objects, and events in the environment.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K.6C </a:t>
                      </a:r>
                      <a:r>
                        <a:rPr lang="en" sz="700">
                          <a:solidFill>
                            <a:schemeClr val="dk1"/>
                          </a:solidFill>
                          <a:latin typeface="Poppins"/>
                          <a:ea typeface="Poppins"/>
                          <a:cs typeface="Poppins"/>
                          <a:sym typeface="Poppins"/>
                        </a:rPr>
                        <a:t>Observe and describe the location of an object in relation to another such as above, below, behind, in front of, and beside.</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K.6D</a:t>
                      </a:r>
                      <a:r>
                        <a:rPr lang="en" sz="700">
                          <a:solidFill>
                            <a:schemeClr val="dk1"/>
                          </a:solidFill>
                          <a:latin typeface="Poppins"/>
                          <a:ea typeface="Poppins"/>
                          <a:cs typeface="Poppins"/>
                          <a:sym typeface="Poppins"/>
                        </a:rPr>
                        <a:t> Observe and describe the ways that objects can move such as in a straight line, zigzag, up and down, back and forth, round and round, and fast and slow.</a:t>
                      </a:r>
                      <a:endParaRPr b="1"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816275">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8">
                            <a:extLst>
                              <a:ext uri="{A12FA001-AC4F-418D-AE19-62706E023703}">
                                <ahyp:hlinkClr val="tx"/>
                              </a:ext>
                            </a:extLst>
                          </a:hlinkClick>
                        </a:rPr>
                        <a:t>Direction of Motion &amp; Engineering</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we protect a mountain town from falling rocks?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conduct an investigation of how to protect a town from a falling boulder. They design a solution to safely guide the direction of the boulder away from the town.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K.3A </a:t>
                      </a:r>
                      <a:r>
                        <a:rPr lang="en" sz="700">
                          <a:solidFill>
                            <a:schemeClr val="dk1"/>
                          </a:solidFill>
                          <a:latin typeface="Poppins"/>
                          <a:ea typeface="Poppins"/>
                          <a:cs typeface="Poppins"/>
                          <a:sym typeface="Poppins"/>
                        </a:rPr>
                        <a:t>Identify and explain a problem such as the impact of littering and propose a solution.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K.6C </a:t>
                      </a:r>
                      <a:r>
                        <a:rPr lang="en" sz="700">
                          <a:solidFill>
                            <a:schemeClr val="dk1"/>
                          </a:solidFill>
                          <a:latin typeface="Poppins"/>
                          <a:ea typeface="Poppins"/>
                          <a:cs typeface="Poppins"/>
                          <a:sym typeface="Poppins"/>
                        </a:rPr>
                        <a:t>Observe and describe the location of an object in relation to another such as above, below, behind, in front of, and beside.</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K.6D</a:t>
                      </a:r>
                      <a:r>
                        <a:rPr lang="en" sz="700">
                          <a:solidFill>
                            <a:schemeClr val="dk1"/>
                          </a:solidFill>
                          <a:latin typeface="Poppins"/>
                          <a:ea typeface="Poppins"/>
                          <a:cs typeface="Poppins"/>
                          <a:sym typeface="Poppins"/>
                        </a:rPr>
                        <a:t> Observe and describe the ways that objects can move such as in a straight line, zigzag, up and down, back and forth, round and round, and fast and slow.</a:t>
                      </a:r>
                      <a:endParaRPr b="1"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816275">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9">
                            <a:extLst>
                              <a:ext uri="{A12FA001-AC4F-418D-AE19-62706E023703}">
                                <ahyp:hlinkClr val="tx"/>
                              </a:ext>
                            </a:extLst>
                          </a:hlinkClick>
                        </a:rPr>
                        <a:t>Forces &amp; Engineering 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could you invent a trap?</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define a problem they would like to solve and then design a solution using what they know about the locations of objects and how they can move.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K.3A </a:t>
                      </a:r>
                      <a:r>
                        <a:rPr lang="en" sz="700">
                          <a:solidFill>
                            <a:schemeClr val="dk1"/>
                          </a:solidFill>
                          <a:latin typeface="Poppins"/>
                          <a:ea typeface="Poppins"/>
                          <a:cs typeface="Poppins"/>
                          <a:sym typeface="Poppins"/>
                        </a:rPr>
                        <a:t>Identify and explain a problem such as the impact of littering and propose a solution.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K.6C </a:t>
                      </a:r>
                      <a:r>
                        <a:rPr lang="en" sz="700">
                          <a:solidFill>
                            <a:schemeClr val="dk1"/>
                          </a:solidFill>
                          <a:latin typeface="Poppins"/>
                          <a:ea typeface="Poppins"/>
                          <a:cs typeface="Poppins"/>
                          <a:sym typeface="Poppins"/>
                        </a:rPr>
                        <a:t>Observe and describe the location of an object in relation to another such as above, below, behind, in front of, and beside.</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K.6D</a:t>
                      </a:r>
                      <a:r>
                        <a:rPr lang="en" sz="700">
                          <a:solidFill>
                            <a:schemeClr val="dk1"/>
                          </a:solidFill>
                          <a:latin typeface="Poppins"/>
                          <a:ea typeface="Poppins"/>
                          <a:cs typeface="Poppins"/>
                          <a:sym typeface="Poppins"/>
                        </a:rPr>
                        <a:t> Observe and describe the ways that objects can move such as in a straight line, zigzag, up and down, back and forth, round and round, and fast and slow.</a:t>
                      </a:r>
                      <a:endParaRPr b="1"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pic>
        <p:nvPicPr>
          <p:cNvPr id="81" name="Google Shape;81;p15"/>
          <p:cNvPicPr preferRelativeResize="0"/>
          <p:nvPr/>
        </p:nvPicPr>
        <p:blipFill>
          <a:blip r:embed="rId10">
            <a:alphaModFix/>
          </a:blip>
          <a:stretch>
            <a:fillRect/>
          </a:stretch>
        </p:blipFill>
        <p:spPr>
          <a:xfrm>
            <a:off x="8458200" y="457200"/>
            <a:ext cx="1133998" cy="142306"/>
          </a:xfrm>
          <a:prstGeom prst="rect">
            <a:avLst/>
          </a:prstGeom>
          <a:noFill/>
          <a:ln>
            <a:noFill/>
          </a:ln>
        </p:spPr>
      </p:pic>
      <p:sp>
        <p:nvSpPr>
          <p:cNvPr id="82" name="Google Shape;82;p15"/>
          <p:cNvSpPr txBox="1"/>
          <p:nvPr/>
        </p:nvSpPr>
        <p:spPr>
          <a:xfrm>
            <a:off x="457200" y="793700"/>
            <a:ext cx="43299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dk1"/>
                </a:solidFill>
                <a:uFill>
                  <a:noFill/>
                </a:uFill>
                <a:latin typeface="Poppins"/>
                <a:ea typeface="Poppins"/>
                <a:cs typeface="Poppins"/>
                <a:sym typeface="Poppins"/>
                <a:hlinkClick r:id="rId11">
                  <a:extLst>
                    <a:ext uri="{A12FA001-AC4F-418D-AE19-62706E023703}">
                      <ahyp:hlinkClr val="tx"/>
                    </a:ext>
                  </a:extLst>
                </a:hlinkClick>
              </a:rPr>
              <a:t>Pushes &amp; Pulls Unit </a:t>
            </a:r>
            <a:r>
              <a:rPr lang="en" sz="1200">
                <a:solidFill>
                  <a:schemeClr val="dk1"/>
                </a:solidFill>
                <a:uFill>
                  <a:noFill/>
                </a:uFill>
                <a:latin typeface="Poppins"/>
                <a:ea typeface="Poppins"/>
                <a:cs typeface="Poppins"/>
                <a:sym typeface="Poppins"/>
                <a:hlinkClick r:id="rId12">
                  <a:extLst>
                    <a:ext uri="{A12FA001-AC4F-418D-AE19-62706E023703}">
                      <ahyp:hlinkClr val="tx"/>
                    </a:ext>
                  </a:extLst>
                </a:hlinkClick>
              </a:rPr>
              <a:t>(Force Olympics)</a:t>
            </a:r>
            <a:endParaRPr b="1" sz="1600">
              <a:solidFill>
                <a:schemeClr val="dk1"/>
              </a:solidFill>
              <a:latin typeface="Poppins"/>
              <a:ea typeface="Poppins"/>
              <a:cs typeface="Poppins"/>
              <a:sym typeface="Poppins"/>
            </a:endParaRPr>
          </a:p>
        </p:txBody>
      </p:sp>
      <p:sp>
        <p:nvSpPr>
          <p:cNvPr id="83" name="Google Shape;83;p15"/>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800">
                <a:solidFill>
                  <a:schemeClr val="dk1"/>
                </a:solidFill>
                <a:latin typeface="Poppins"/>
                <a:ea typeface="Poppins"/>
                <a:cs typeface="Poppins"/>
                <a:sym typeface="Poppins"/>
              </a:rPr>
              <a:t>Kindergarten: Force, Motion, &amp; Energy</a:t>
            </a:r>
            <a:endParaRPr b="1" sz="2800">
              <a:solidFill>
                <a:schemeClr val="dk1"/>
              </a:solidFill>
              <a:latin typeface="Poppins"/>
              <a:ea typeface="Poppins"/>
              <a:cs typeface="Poppins"/>
              <a:sym typeface="Poppins"/>
            </a:endParaRPr>
          </a:p>
        </p:txBody>
      </p:sp>
      <p:pic>
        <p:nvPicPr>
          <p:cNvPr id="84" name="Google Shape;84;p15"/>
          <p:cNvPicPr preferRelativeResize="0"/>
          <p:nvPr/>
        </p:nvPicPr>
        <p:blipFill>
          <a:blip r:embed="rId13">
            <a:alphaModFix/>
          </a:blip>
          <a:stretch>
            <a:fillRect/>
          </a:stretch>
        </p:blipFill>
        <p:spPr>
          <a:xfrm>
            <a:off x="457200" y="1848600"/>
            <a:ext cx="914400" cy="5029025"/>
          </a:xfrm>
          <a:prstGeom prst="rect">
            <a:avLst/>
          </a:prstGeom>
          <a:noFill/>
          <a:ln>
            <a:noFill/>
          </a:ln>
        </p:spPr>
      </p:pic>
      <p:graphicFrame>
        <p:nvGraphicFramePr>
          <p:cNvPr id="85" name="Google Shape;85;p15"/>
          <p:cNvGraphicFramePr/>
          <p:nvPr/>
        </p:nvGraphicFramePr>
        <p:xfrm>
          <a:off x="457188" y="1848610"/>
          <a:ext cx="3000000" cy="3000000"/>
        </p:xfrm>
        <a:graphic>
          <a:graphicData uri="http://schemas.openxmlformats.org/drawingml/2006/table">
            <a:tbl>
              <a:tblPr>
                <a:noFill/>
                <a:tableStyleId>{2813BDE2-2774-4613-9128-49B7110C2EA0}</a:tableStyleId>
              </a:tblPr>
              <a:tblGrid>
                <a:gridCol w="657125"/>
              </a:tblGrid>
              <a:tr h="83325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4">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84902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5">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84905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6">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849050">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7">
                            <a:extLst>
                              <a:ext uri="{A12FA001-AC4F-418D-AE19-62706E023703}">
                                <ahyp:hlinkClr val="tx"/>
                              </a:ext>
                            </a:extLst>
                          </a:hlinkClick>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834175">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8">
                            <a:extLst>
                              <a:ext uri="{A12FA001-AC4F-418D-AE19-62706E023703}">
                                <ahyp:hlinkClr val="tx"/>
                              </a:ext>
                            </a:extLst>
                          </a:hlinkClick>
                        </a:rPr>
                        <a:t>Lesson 5</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62250">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9">
                            <a:extLst>
                              <a:ext uri="{A12FA001-AC4F-418D-AE19-62706E023703}">
                                <ahyp:hlinkClr val="tx"/>
                              </a:ext>
                            </a:extLst>
                          </a:hlinkClick>
                        </a:rPr>
                        <a:t>Lesson 6</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86" name="Google Shape;86;p15">
            <a:hlinkClick r:id="rId20"/>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21">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87" name="Google Shape;87;p15"/>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3 of 6</a:t>
            </a:r>
            <a:endParaRPr sz="8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p:nvPr/>
        </p:nvSpPr>
        <p:spPr>
          <a:xfrm>
            <a:off x="0" y="0"/>
            <a:ext cx="10080000" cy="1228500"/>
          </a:xfrm>
          <a:prstGeom prst="rect">
            <a:avLst/>
          </a:prstGeom>
          <a:solidFill>
            <a:srgbClr val="CAA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aphicFrame>
        <p:nvGraphicFramePr>
          <p:cNvPr id="93" name="Google Shape;93;p16"/>
          <p:cNvGraphicFramePr/>
          <p:nvPr/>
        </p:nvGraphicFramePr>
        <p:xfrm>
          <a:off x="457188" y="1360960"/>
          <a:ext cx="3000000" cy="3000000"/>
        </p:xfrm>
        <a:graphic>
          <a:graphicData uri="http://schemas.openxmlformats.org/drawingml/2006/table">
            <a:tbl>
              <a:tblPr>
                <a:noFill/>
                <a:tableStyleId>{2813BDE2-2774-4613-9128-49B7110C2EA0}</a:tableStyleId>
              </a:tblPr>
              <a:tblGrid>
                <a:gridCol w="1056925"/>
                <a:gridCol w="1514050"/>
                <a:gridCol w="2001050"/>
                <a:gridCol w="1827525"/>
                <a:gridCol w="274445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914375">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Severe Weather &amp; Preparation 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you get ready for a big storm?</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obtain information of different types of severe weather to observe and describe how the weather changes during these events and what students can do to prepare and stay safe.</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K.2A</a:t>
                      </a:r>
                      <a:r>
                        <a:rPr lang="en" sz="800">
                          <a:solidFill>
                            <a:schemeClr val="dk1"/>
                          </a:solidFill>
                          <a:latin typeface="Poppins"/>
                          <a:ea typeface="Poppins"/>
                          <a:cs typeface="Poppins"/>
                          <a:sym typeface="Poppins"/>
                        </a:rPr>
                        <a:t> Ask questions about organisms, objects, and events observed in the natural world.</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K.8A</a:t>
                      </a:r>
                      <a:r>
                        <a:rPr lang="en" sz="800">
                          <a:solidFill>
                            <a:schemeClr val="dk1"/>
                          </a:solidFill>
                          <a:latin typeface="Poppins"/>
                          <a:ea typeface="Poppins"/>
                          <a:cs typeface="Poppins"/>
                          <a:sym typeface="Poppins"/>
                        </a:rPr>
                        <a:t> Observe and describe weather changes from day to day and over seasons.</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K.8C </a:t>
                      </a:r>
                      <a:r>
                        <a:rPr lang="en" sz="800">
                          <a:solidFill>
                            <a:schemeClr val="dk1"/>
                          </a:solidFill>
                          <a:latin typeface="Poppins"/>
                          <a:ea typeface="Poppins"/>
                          <a:cs typeface="Poppins"/>
                          <a:sym typeface="Poppins"/>
                        </a:rPr>
                        <a:t>Observe, describe, and illustrate objects in the sky such as the clouds, Moon, and stars, including the Sun.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914375">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Wind &amp; Storms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Have you ever watched a storm?</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create a simple tool that allows them to observe how hard the wind is blowing. They use this tool to observe weather changes and describe the pattern of  faster wind speeds right before a storm.</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K.2C </a:t>
                      </a:r>
                      <a:r>
                        <a:rPr lang="en" sz="800">
                          <a:solidFill>
                            <a:schemeClr val="dk1"/>
                          </a:solidFill>
                          <a:latin typeface="Poppins"/>
                          <a:ea typeface="Poppins"/>
                          <a:cs typeface="Poppins"/>
                          <a:sym typeface="Poppins"/>
                        </a:rPr>
                        <a:t>Collect data and make observations using simple tools. </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K.3C </a:t>
                      </a:r>
                      <a:r>
                        <a:rPr lang="en" sz="800">
                          <a:solidFill>
                            <a:schemeClr val="dk1"/>
                          </a:solidFill>
                          <a:latin typeface="Poppins"/>
                          <a:ea typeface="Poppins"/>
                          <a:cs typeface="Poppins"/>
                          <a:sym typeface="Poppins"/>
                        </a:rPr>
                        <a:t>Explore that scientists investigate different things in the natural world and use tools to help in their investigations.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K.8A</a:t>
                      </a:r>
                      <a:r>
                        <a:rPr lang="en" sz="800">
                          <a:solidFill>
                            <a:schemeClr val="dk1"/>
                          </a:solidFill>
                          <a:latin typeface="Poppins"/>
                          <a:ea typeface="Poppins"/>
                          <a:cs typeface="Poppins"/>
                          <a:sym typeface="Poppins"/>
                        </a:rPr>
                        <a:t> Observe and describe weather changes from day to day and over seasons</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K.8C </a:t>
                      </a:r>
                      <a:r>
                        <a:rPr lang="en" sz="800">
                          <a:solidFill>
                            <a:schemeClr val="dk1"/>
                          </a:solidFill>
                          <a:latin typeface="Poppins"/>
                          <a:ea typeface="Poppins"/>
                          <a:cs typeface="Poppins"/>
                          <a:sym typeface="Poppins"/>
                        </a:rPr>
                        <a:t>Observe, describe, and illustrate objects in the sky such as the clouds, Moon, and stars, including the Sun.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914375">
                <a:tc>
                  <a:txBody>
                    <a:bodyPr/>
                    <a:lstStyle/>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Weather Conditions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many different kinds of weather are there?</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obtain information through observations of the weather. They communicate the information by acting as weather watchers and creating drawings of the weather conditions.</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K.2D</a:t>
                      </a:r>
                      <a:r>
                        <a:rPr lang="en" sz="800">
                          <a:solidFill>
                            <a:schemeClr val="dk1"/>
                          </a:solidFill>
                          <a:latin typeface="Poppins"/>
                          <a:ea typeface="Poppins"/>
                          <a:cs typeface="Poppins"/>
                          <a:sym typeface="Poppins"/>
                        </a:rPr>
                        <a:t> Record and organize data and observations using pictures, numbers, and words.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K.8A</a:t>
                      </a:r>
                      <a:r>
                        <a:rPr lang="en" sz="800">
                          <a:solidFill>
                            <a:schemeClr val="dk1"/>
                          </a:solidFill>
                          <a:latin typeface="Poppins"/>
                          <a:ea typeface="Poppins"/>
                          <a:cs typeface="Poppins"/>
                          <a:sym typeface="Poppins"/>
                        </a:rPr>
                        <a:t> Observe and describe weather changes from day to day and over seasons</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K.8C </a:t>
                      </a:r>
                      <a:r>
                        <a:rPr lang="en" sz="800">
                          <a:solidFill>
                            <a:schemeClr val="dk1"/>
                          </a:solidFill>
                          <a:latin typeface="Poppins"/>
                          <a:ea typeface="Poppins"/>
                          <a:cs typeface="Poppins"/>
                          <a:sym typeface="Poppins"/>
                        </a:rPr>
                        <a:t>Observe, describe, and illustrate objects in the sky such as the clouds, Moon, and stars, including the Sun.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94" name="Google Shape;94;p16"/>
          <p:cNvPicPr preferRelativeResize="0"/>
          <p:nvPr/>
        </p:nvPicPr>
        <p:blipFill>
          <a:blip r:embed="rId6">
            <a:alphaModFix/>
          </a:blip>
          <a:stretch>
            <a:fillRect/>
          </a:stretch>
        </p:blipFill>
        <p:spPr>
          <a:xfrm>
            <a:off x="8458200" y="457200"/>
            <a:ext cx="1133998" cy="142306"/>
          </a:xfrm>
          <a:prstGeom prst="rect">
            <a:avLst/>
          </a:prstGeom>
          <a:noFill/>
          <a:ln>
            <a:noFill/>
          </a:ln>
        </p:spPr>
      </p:pic>
      <p:sp>
        <p:nvSpPr>
          <p:cNvPr id="95" name="Google Shape;95;p16"/>
          <p:cNvSpPr txBox="1"/>
          <p:nvPr/>
        </p:nvSpPr>
        <p:spPr>
          <a:xfrm>
            <a:off x="457200" y="793700"/>
            <a:ext cx="37434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dk1"/>
                </a:solidFill>
                <a:uFill>
                  <a:noFill/>
                </a:uFill>
                <a:latin typeface="Poppins"/>
                <a:ea typeface="Poppins"/>
                <a:cs typeface="Poppins"/>
                <a:sym typeface="Poppins"/>
                <a:hlinkClick r:id="rId7">
                  <a:extLst>
                    <a:ext uri="{A12FA001-AC4F-418D-AE19-62706E023703}">
                      <ahyp:hlinkClr val="tx"/>
                    </a:ext>
                  </a:extLst>
                </a:hlinkClick>
              </a:rPr>
              <a:t>Severe Weather Unit </a:t>
            </a:r>
            <a:r>
              <a:rPr lang="en" sz="1200">
                <a:solidFill>
                  <a:schemeClr val="dk1"/>
                </a:solidFill>
                <a:uFill>
                  <a:noFill/>
                </a:uFill>
                <a:latin typeface="Poppins"/>
                <a:ea typeface="Poppins"/>
                <a:cs typeface="Poppins"/>
                <a:sym typeface="Poppins"/>
                <a:hlinkClick r:id="rId8">
                  <a:extLst>
                    <a:ext uri="{A12FA001-AC4F-418D-AE19-62706E023703}">
                      <ahyp:hlinkClr val="tx"/>
                    </a:ext>
                  </a:extLst>
                </a:hlinkClick>
              </a:rPr>
              <a:t>(Wild Weather)</a:t>
            </a:r>
            <a:endParaRPr b="1">
              <a:solidFill>
                <a:schemeClr val="dk1"/>
              </a:solidFill>
              <a:latin typeface="Poppins"/>
              <a:ea typeface="Poppins"/>
              <a:cs typeface="Poppins"/>
              <a:sym typeface="Poppins"/>
            </a:endParaRPr>
          </a:p>
        </p:txBody>
      </p:sp>
      <p:sp>
        <p:nvSpPr>
          <p:cNvPr id="96" name="Google Shape;96;p16"/>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Kindergarten: Earth &amp; Space</a:t>
            </a:r>
            <a:endParaRPr b="1" sz="2800">
              <a:solidFill>
                <a:schemeClr val="dk1"/>
              </a:solidFill>
              <a:latin typeface="Poppins"/>
              <a:ea typeface="Poppins"/>
              <a:cs typeface="Poppins"/>
              <a:sym typeface="Poppins"/>
            </a:endParaRPr>
          </a:p>
        </p:txBody>
      </p:sp>
      <p:pic>
        <p:nvPicPr>
          <p:cNvPr id="97" name="Google Shape;97;p16"/>
          <p:cNvPicPr preferRelativeResize="0"/>
          <p:nvPr/>
        </p:nvPicPr>
        <p:blipFill>
          <a:blip r:embed="rId9">
            <a:alphaModFix/>
          </a:blip>
          <a:stretch>
            <a:fillRect/>
          </a:stretch>
        </p:blipFill>
        <p:spPr>
          <a:xfrm>
            <a:off x="457200" y="1848600"/>
            <a:ext cx="914400" cy="2865050"/>
          </a:xfrm>
          <a:prstGeom prst="rect">
            <a:avLst/>
          </a:prstGeom>
          <a:noFill/>
          <a:ln>
            <a:noFill/>
          </a:ln>
        </p:spPr>
      </p:pic>
      <p:graphicFrame>
        <p:nvGraphicFramePr>
          <p:cNvPr id="98" name="Google Shape;98;p16"/>
          <p:cNvGraphicFramePr/>
          <p:nvPr/>
        </p:nvGraphicFramePr>
        <p:xfrm>
          <a:off x="457188" y="1848635"/>
          <a:ext cx="3000000" cy="3000000"/>
        </p:xfrm>
        <a:graphic>
          <a:graphicData uri="http://schemas.openxmlformats.org/drawingml/2006/table">
            <a:tbl>
              <a:tblPr>
                <a:noFill/>
                <a:tableStyleId>{2813BDE2-2774-4613-9128-49B7110C2EA0}</a:tableStyleId>
              </a:tblPr>
              <a:tblGrid>
                <a:gridCol w="693475"/>
              </a:tblGrid>
              <a:tr h="9611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0">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611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1">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8527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2">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99" name="Google Shape;99;p16">
            <a:hlinkClick r:id="rId13"/>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4">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100" name="Google Shape;100;p16"/>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4 of 6</a:t>
            </a:r>
            <a:endParaRPr sz="8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p:nvPr/>
        </p:nvSpPr>
        <p:spPr>
          <a:xfrm>
            <a:off x="0" y="0"/>
            <a:ext cx="10080000" cy="1228500"/>
          </a:xfrm>
          <a:prstGeom prst="rect">
            <a:avLst/>
          </a:prstGeom>
          <a:solidFill>
            <a:srgbClr val="CAA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06" name="Google Shape;106;p17"/>
          <p:cNvGraphicFramePr/>
          <p:nvPr/>
        </p:nvGraphicFramePr>
        <p:xfrm>
          <a:off x="457188" y="1360960"/>
          <a:ext cx="3000000" cy="3000000"/>
        </p:xfrm>
        <a:graphic>
          <a:graphicData uri="http://schemas.openxmlformats.org/drawingml/2006/table">
            <a:tbl>
              <a:tblPr>
                <a:noFill/>
                <a:tableStyleId>{2813BDE2-2774-4613-9128-49B7110C2EA0}</a:tableStyleId>
              </a:tblPr>
              <a:tblGrid>
                <a:gridCol w="1025825"/>
                <a:gridCol w="1717375"/>
                <a:gridCol w="1969275"/>
                <a:gridCol w="1688325"/>
                <a:gridCol w="27432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79245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Animal Needs: Food</a:t>
                      </a:r>
                      <a:endParaRPr b="1" sz="800">
                        <a:solidFill>
                          <a:schemeClr val="dk1"/>
                        </a:solidFill>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Why do woodpeckers peck wood?</a:t>
                      </a:r>
                      <a:endParaRPr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obtain information through virtual observations of different animal behaviors. They use this evidence to explain that one of the basic needs of animals is food.</a:t>
                      </a:r>
                      <a:endParaRPr b="1"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K.4B </a:t>
                      </a:r>
                      <a:r>
                        <a:rPr lang="en" sz="700">
                          <a:solidFill>
                            <a:schemeClr val="dk1"/>
                          </a:solidFill>
                          <a:latin typeface="Poppins"/>
                          <a:ea typeface="Poppins"/>
                          <a:cs typeface="Poppins"/>
                          <a:sym typeface="Poppins"/>
                        </a:rPr>
                        <a:t>Use the senses as a tool of observation to identify properties and patterns of organisms, objects, and events in the environment.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K.9B </a:t>
                      </a:r>
                      <a:r>
                        <a:rPr lang="en" sz="800">
                          <a:solidFill>
                            <a:schemeClr val="dk1"/>
                          </a:solidFill>
                          <a:latin typeface="Poppins"/>
                          <a:ea typeface="Poppins"/>
                          <a:cs typeface="Poppins"/>
                          <a:sym typeface="Poppins"/>
                        </a:rPr>
                        <a:t>Examine evidence that living organisms have basic needs such as food, water, and shelter for animals and air, water, nutrients, sunlight, and space for plants.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79245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Animal Needs: Shelter </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Where do animals live?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obtain information through media about how different animal homes are built. They use this evidence to explain that animals need shelter.</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K.4B </a:t>
                      </a:r>
                      <a:r>
                        <a:rPr lang="en" sz="700">
                          <a:solidFill>
                            <a:schemeClr val="dk1"/>
                          </a:solidFill>
                          <a:latin typeface="Poppins"/>
                          <a:ea typeface="Poppins"/>
                          <a:cs typeface="Poppins"/>
                          <a:sym typeface="Poppins"/>
                        </a:rPr>
                        <a:t>Use the senses as a tool of observation to identify properties and patterns of organisms, objects, and events in the environment.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K.9B </a:t>
                      </a:r>
                      <a:r>
                        <a:rPr lang="en" sz="800">
                          <a:solidFill>
                            <a:schemeClr val="dk1"/>
                          </a:solidFill>
                          <a:latin typeface="Poppins"/>
                          <a:ea typeface="Poppins"/>
                          <a:cs typeface="Poppins"/>
                          <a:sym typeface="Poppins"/>
                        </a:rPr>
                        <a:t>Examine evidence that living organisms have basic needs such as food, water, and shelter for animals and air, water, nutrients, sunlight, and space for plants. </a:t>
                      </a:r>
                      <a:endParaRPr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79245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Animal Needs: Safety</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you find animals in the woods?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obtain information through virtual observations of different animal behaviors. They use this evidence to explain that one of the basic needs of animals is shelter.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K.4B </a:t>
                      </a:r>
                      <a:r>
                        <a:rPr lang="en" sz="700">
                          <a:solidFill>
                            <a:schemeClr val="dk1"/>
                          </a:solidFill>
                          <a:latin typeface="Poppins"/>
                          <a:ea typeface="Poppins"/>
                          <a:cs typeface="Poppins"/>
                          <a:sym typeface="Poppins"/>
                        </a:rPr>
                        <a:t>Use the senses as a tool of observation to identify properties and patterns of organisms, objects, and events in the environment.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K.9B </a:t>
                      </a:r>
                      <a:r>
                        <a:rPr lang="en" sz="800">
                          <a:solidFill>
                            <a:schemeClr val="dk1"/>
                          </a:solidFill>
                          <a:latin typeface="Poppins"/>
                          <a:ea typeface="Poppins"/>
                          <a:cs typeface="Poppins"/>
                          <a:sym typeface="Poppins"/>
                        </a:rPr>
                        <a:t>Examine evidence that living organisms have basic needs such as food, water, and shelter for animals and air, water, nutrients, sunlight, and space for plants. </a:t>
                      </a:r>
                      <a:endParaRPr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792450">
                <a:tc>
                  <a:txBody>
                    <a:bodyPr/>
                    <a:lstStyle/>
                    <a:p>
                      <a:pPr indent="0" lvl="0" marL="0" rtl="0" algn="l">
                        <a:spcBef>
                          <a:spcPts val="0"/>
                        </a:spcBef>
                        <a:spcAft>
                          <a:spcPts val="0"/>
                        </a:spcAft>
                        <a:buNone/>
                      </a:pPr>
                      <a:r>
                        <a:rPr lang="en" sz="800">
                          <a:latin typeface="Poppins"/>
                          <a:ea typeface="Poppins"/>
                          <a:cs typeface="Poppins"/>
                          <a:sym typeface="Poppins"/>
                        </a:rPr>
                        <a:t>Lesson 4</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7">
                            <a:extLst>
                              <a:ext uri="{A12FA001-AC4F-418D-AE19-62706E023703}">
                                <ahyp:hlinkClr val="tx"/>
                              </a:ext>
                            </a:extLst>
                          </a:hlinkClick>
                        </a:rPr>
                        <a:t>Animals &amp; Changing the Environment 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do animals make their homes in the forest?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take a nature walk to look for evidence of animal homes.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K.4B </a:t>
                      </a:r>
                      <a:r>
                        <a:rPr lang="en" sz="700">
                          <a:solidFill>
                            <a:schemeClr val="dk1"/>
                          </a:solidFill>
                          <a:latin typeface="Poppins"/>
                          <a:ea typeface="Poppins"/>
                          <a:cs typeface="Poppins"/>
                          <a:sym typeface="Poppins"/>
                        </a:rPr>
                        <a:t>Use the senses as a tool of observation to identify properties and patterns of organisms, objects, and events in the environment.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K.9B </a:t>
                      </a:r>
                      <a:r>
                        <a:rPr lang="en" sz="800">
                          <a:solidFill>
                            <a:schemeClr val="dk1"/>
                          </a:solidFill>
                          <a:latin typeface="Poppins"/>
                          <a:ea typeface="Poppins"/>
                          <a:cs typeface="Poppins"/>
                          <a:sym typeface="Poppins"/>
                        </a:rPr>
                        <a:t>Examine evidence that living organisms have basic needs such as food, water, and shelter for animals and air, water, nutrients, sunlight, and space for plants. </a:t>
                      </a:r>
                      <a:endParaRPr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pic>
        <p:nvPicPr>
          <p:cNvPr id="107" name="Google Shape;107;p17"/>
          <p:cNvPicPr preferRelativeResize="0"/>
          <p:nvPr/>
        </p:nvPicPr>
        <p:blipFill>
          <a:blip r:embed="rId8">
            <a:alphaModFix/>
          </a:blip>
          <a:stretch>
            <a:fillRect/>
          </a:stretch>
        </p:blipFill>
        <p:spPr>
          <a:xfrm>
            <a:off x="8458200" y="457200"/>
            <a:ext cx="1133998" cy="142306"/>
          </a:xfrm>
          <a:prstGeom prst="rect">
            <a:avLst/>
          </a:prstGeom>
          <a:noFill/>
          <a:ln>
            <a:noFill/>
          </a:ln>
        </p:spPr>
      </p:pic>
      <p:sp>
        <p:nvSpPr>
          <p:cNvPr id="108" name="Google Shape;108;p17"/>
          <p:cNvSpPr txBox="1"/>
          <p:nvPr/>
        </p:nvSpPr>
        <p:spPr>
          <a:xfrm>
            <a:off x="457200" y="793700"/>
            <a:ext cx="68124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dk1"/>
                </a:solidFill>
                <a:uFill>
                  <a:noFill/>
                </a:uFill>
                <a:latin typeface="Poppins"/>
                <a:ea typeface="Poppins"/>
                <a:cs typeface="Poppins"/>
                <a:sym typeface="Poppins"/>
                <a:hlinkClick r:id="rId9">
                  <a:extLst>
                    <a:ext uri="{A12FA001-AC4F-418D-AE19-62706E023703}">
                      <ahyp:hlinkClr val="tx"/>
                    </a:ext>
                  </a:extLst>
                </a:hlinkClick>
              </a:rPr>
              <a:t>Animal Needs Unit </a:t>
            </a:r>
            <a:r>
              <a:rPr lang="en" sz="1200">
                <a:solidFill>
                  <a:schemeClr val="dk1"/>
                </a:solidFill>
                <a:uFill>
                  <a:noFill/>
                </a:uFill>
                <a:latin typeface="Poppins"/>
                <a:ea typeface="Poppins"/>
                <a:cs typeface="Poppins"/>
                <a:sym typeface="Poppins"/>
                <a:hlinkClick r:id="rId10">
                  <a:extLst>
                    <a:ext uri="{A12FA001-AC4F-418D-AE19-62706E023703}">
                      <ahyp:hlinkClr val="tx"/>
                    </a:ext>
                  </a:extLst>
                </a:hlinkClick>
              </a:rPr>
              <a:t>(Animal Secrets)</a:t>
            </a:r>
            <a:endParaRPr>
              <a:solidFill>
                <a:schemeClr val="dk1"/>
              </a:solidFill>
              <a:latin typeface="Poppins"/>
              <a:ea typeface="Poppins"/>
              <a:cs typeface="Poppins"/>
              <a:sym typeface="Poppins"/>
            </a:endParaRPr>
          </a:p>
        </p:txBody>
      </p:sp>
      <p:sp>
        <p:nvSpPr>
          <p:cNvPr id="109" name="Google Shape;109;p17"/>
          <p:cNvSpPr txBox="1"/>
          <p:nvPr/>
        </p:nvSpPr>
        <p:spPr>
          <a:xfrm>
            <a:off x="364225" y="316950"/>
            <a:ext cx="80013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Kindergarten: Organisms &amp; Environments</a:t>
            </a:r>
            <a:endParaRPr b="1" sz="2800">
              <a:solidFill>
                <a:schemeClr val="dk1"/>
              </a:solidFill>
              <a:latin typeface="Poppins"/>
              <a:ea typeface="Poppins"/>
              <a:cs typeface="Poppins"/>
              <a:sym typeface="Poppins"/>
            </a:endParaRPr>
          </a:p>
        </p:txBody>
      </p:sp>
      <p:pic>
        <p:nvPicPr>
          <p:cNvPr id="110" name="Google Shape;110;p17"/>
          <p:cNvPicPr preferRelativeResize="0"/>
          <p:nvPr/>
        </p:nvPicPr>
        <p:blipFill rotWithShape="1">
          <a:blip r:embed="rId11">
            <a:alphaModFix/>
          </a:blip>
          <a:srcRect b="42889" l="0" r="0" t="0"/>
          <a:stretch/>
        </p:blipFill>
        <p:spPr>
          <a:xfrm>
            <a:off x="457200" y="1848600"/>
            <a:ext cx="914400" cy="3413650"/>
          </a:xfrm>
          <a:prstGeom prst="rect">
            <a:avLst/>
          </a:prstGeom>
          <a:noFill/>
          <a:ln>
            <a:noFill/>
          </a:ln>
        </p:spPr>
      </p:pic>
      <p:graphicFrame>
        <p:nvGraphicFramePr>
          <p:cNvPr id="111" name="Google Shape;111;p17"/>
          <p:cNvGraphicFramePr/>
          <p:nvPr/>
        </p:nvGraphicFramePr>
        <p:xfrm>
          <a:off x="457188" y="1848585"/>
          <a:ext cx="3000000" cy="3000000"/>
        </p:xfrm>
        <a:graphic>
          <a:graphicData uri="http://schemas.openxmlformats.org/drawingml/2006/table">
            <a:tbl>
              <a:tblPr>
                <a:noFill/>
                <a:tableStyleId>{2813BDE2-2774-4613-9128-49B7110C2EA0}</a:tableStyleId>
              </a:tblPr>
              <a:tblGrid>
                <a:gridCol w="793000"/>
              </a:tblGrid>
              <a:tr h="85342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2">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85342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3">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85342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4">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853425">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5">
                            <a:extLst>
                              <a:ext uri="{A12FA001-AC4F-418D-AE19-62706E023703}">
                                <ahyp:hlinkClr val="tx"/>
                              </a:ext>
                            </a:extLst>
                          </a:hlinkClick>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12" name="Google Shape;112;p17">
            <a:hlinkClick r:id="rId16"/>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7">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113" name="Google Shape;113;p17"/>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5 of 6</a:t>
            </a:r>
            <a:endParaRPr sz="8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p:nvPr/>
        </p:nvSpPr>
        <p:spPr>
          <a:xfrm>
            <a:off x="0" y="0"/>
            <a:ext cx="10080000" cy="1228500"/>
          </a:xfrm>
          <a:prstGeom prst="rect">
            <a:avLst/>
          </a:prstGeom>
          <a:solidFill>
            <a:srgbClr val="CAA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19" name="Google Shape;119;p18"/>
          <p:cNvGraphicFramePr/>
          <p:nvPr/>
        </p:nvGraphicFramePr>
        <p:xfrm>
          <a:off x="457188" y="1360960"/>
          <a:ext cx="3000000" cy="3000000"/>
        </p:xfrm>
        <a:graphic>
          <a:graphicData uri="http://schemas.openxmlformats.org/drawingml/2006/table">
            <a:tbl>
              <a:tblPr>
                <a:noFill/>
                <a:tableStyleId>{2813BDE2-2774-4613-9128-49B7110C2EA0}</a:tableStyleId>
              </a:tblPr>
              <a:tblGrid>
                <a:gridCol w="1072650"/>
                <a:gridCol w="1670550"/>
                <a:gridCol w="1672725"/>
                <a:gridCol w="1579075"/>
                <a:gridCol w="314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878625">
                <a:tc>
                  <a:txBody>
                    <a:bodyPr/>
                    <a:lstStyle/>
                    <a:p>
                      <a:pPr indent="0" lvl="0" marL="0" rtl="0" algn="l">
                        <a:spcBef>
                          <a:spcPts val="0"/>
                        </a:spcBef>
                        <a:spcAft>
                          <a:spcPts val="0"/>
                        </a:spcAft>
                        <a:buNone/>
                      </a:pPr>
                      <a:r>
                        <a:rPr lang="en" sz="800">
                          <a:latin typeface="Poppins"/>
                          <a:ea typeface="Poppins"/>
                          <a:cs typeface="Poppins"/>
                          <a:sym typeface="Poppins"/>
                        </a:rPr>
                        <a:t>Lesson 5</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Coming Soon!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October 2022</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A new lesson is in the works!</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K.9A</a:t>
                      </a:r>
                      <a:r>
                        <a:rPr lang="en" sz="800">
                          <a:solidFill>
                            <a:schemeClr val="dk1"/>
                          </a:solidFill>
                          <a:latin typeface="Poppins"/>
                          <a:ea typeface="Poppins"/>
                          <a:cs typeface="Poppins"/>
                          <a:sym typeface="Poppins"/>
                        </a:rPr>
                        <a:t> Differentiate between living and nonliving things based upon whether they have basic needs and produce offspring.</a:t>
                      </a:r>
                      <a:endParaRPr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792450">
                <a:tc>
                  <a:txBody>
                    <a:bodyPr/>
                    <a:lstStyle/>
                    <a:p>
                      <a:pPr indent="0" lvl="0" marL="0" rtl="0" algn="l">
                        <a:spcBef>
                          <a:spcPts val="0"/>
                        </a:spcBef>
                        <a:spcAft>
                          <a:spcPts val="0"/>
                        </a:spcAft>
                        <a:buNone/>
                      </a:pPr>
                      <a:r>
                        <a:rPr lang="en" sz="800">
                          <a:latin typeface="Poppins"/>
                          <a:ea typeface="Poppins"/>
                          <a:cs typeface="Poppins"/>
                          <a:sym typeface="Poppins"/>
                        </a:rPr>
                        <a:t>Lesson 6</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Plant Needs: Water &amp; Light</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do plants and trees grow?</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investigate to determine the basic needs of plants. They observe to identify ways young plants resemble the parent plant and how the plant changes as it proceeds through its life cycle.</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K.2B </a:t>
                      </a:r>
                      <a:r>
                        <a:rPr lang="en" sz="700">
                          <a:solidFill>
                            <a:schemeClr val="dk1"/>
                          </a:solidFill>
                          <a:latin typeface="Poppins"/>
                          <a:ea typeface="Poppins"/>
                          <a:cs typeface="Poppins"/>
                          <a:sym typeface="Poppins"/>
                        </a:rPr>
                        <a:t>Plan and conduct simple descriptive investigations.</a:t>
                      </a:r>
                      <a:endParaRPr sz="700">
                        <a:solidFill>
                          <a:schemeClr val="dk1"/>
                        </a:solidFill>
                        <a:latin typeface="Poppins"/>
                        <a:ea typeface="Poppins"/>
                        <a:cs typeface="Poppins"/>
                        <a:sym typeface="Poppins"/>
                      </a:endParaRPr>
                    </a:p>
                    <a:p>
                      <a:pPr indent="0" lvl="0" marL="0" rtl="0" algn="l">
                        <a:spcBef>
                          <a:spcPts val="0"/>
                        </a:spcBef>
                        <a:spcAft>
                          <a:spcPts val="0"/>
                        </a:spcAft>
                        <a:buNone/>
                      </a:pPr>
                      <a:r>
                        <a:t/>
                      </a:r>
                      <a:endParaRPr sz="700">
                        <a:solidFill>
                          <a:schemeClr val="dk1"/>
                        </a:solidFill>
                        <a:latin typeface="Poppins"/>
                        <a:ea typeface="Poppins"/>
                        <a:cs typeface="Poppins"/>
                        <a:sym typeface="Poppins"/>
                      </a:endParaRPr>
                    </a:p>
                    <a:p>
                      <a:pPr indent="0" lvl="0" marL="0" rtl="0" algn="l">
                        <a:spcBef>
                          <a:spcPts val="0"/>
                        </a:spcBef>
                        <a:spcAft>
                          <a:spcPts val="0"/>
                        </a:spcAft>
                        <a:buNone/>
                      </a:pPr>
                      <a:r>
                        <a:rPr b="1" lang="en" sz="700">
                          <a:solidFill>
                            <a:schemeClr val="dk1"/>
                          </a:solidFill>
                          <a:latin typeface="Poppins"/>
                          <a:ea typeface="Poppins"/>
                          <a:cs typeface="Poppins"/>
                          <a:sym typeface="Poppins"/>
                        </a:rPr>
                        <a:t>K.2C </a:t>
                      </a:r>
                      <a:r>
                        <a:rPr lang="en" sz="700">
                          <a:solidFill>
                            <a:schemeClr val="dk1"/>
                          </a:solidFill>
                          <a:latin typeface="Poppins"/>
                          <a:ea typeface="Poppins"/>
                          <a:cs typeface="Poppins"/>
                          <a:sym typeface="Poppins"/>
                        </a:rPr>
                        <a:t>Collect data and make observations using simple tools.</a:t>
                      </a:r>
                      <a:endParaRPr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K.9B </a:t>
                      </a:r>
                      <a:r>
                        <a:rPr lang="en" sz="800">
                          <a:solidFill>
                            <a:schemeClr val="dk1"/>
                          </a:solidFill>
                          <a:latin typeface="Poppins"/>
                          <a:ea typeface="Poppins"/>
                          <a:cs typeface="Poppins"/>
                          <a:sym typeface="Poppins"/>
                        </a:rPr>
                        <a:t>Examine evidence that living organisms have basic needs such as food, water, and shelter for animals and air, water, nutrients, sunlight, and space for plants.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K.10C </a:t>
                      </a:r>
                      <a:r>
                        <a:rPr lang="en" sz="800">
                          <a:solidFill>
                            <a:schemeClr val="dk1"/>
                          </a:solidFill>
                          <a:latin typeface="Poppins"/>
                          <a:ea typeface="Poppins"/>
                          <a:cs typeface="Poppins"/>
                          <a:sym typeface="Poppins"/>
                        </a:rPr>
                        <a:t>Identify ways that young plants resemble the parent plant.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K.10D</a:t>
                      </a:r>
                      <a:r>
                        <a:rPr lang="en" sz="800">
                          <a:solidFill>
                            <a:schemeClr val="dk1"/>
                          </a:solidFill>
                          <a:latin typeface="Poppins"/>
                          <a:ea typeface="Poppins"/>
                          <a:cs typeface="Poppins"/>
                          <a:sym typeface="Poppins"/>
                        </a:rPr>
                        <a:t> Observe changes that are part of a simple life cycle of a plant: seed, seedling, plant, flower, and fruit.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848725">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7</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Animal Needs &amp; Changing the Environment </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Read-Along</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would you want an old log in your backyard?</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obtain evidence of living organisms by virtually keeping watch of a log and the living things that visit it.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K.4B </a:t>
                      </a:r>
                      <a:r>
                        <a:rPr lang="en" sz="700">
                          <a:solidFill>
                            <a:schemeClr val="dk1"/>
                          </a:solidFill>
                          <a:latin typeface="Poppins"/>
                          <a:ea typeface="Poppins"/>
                          <a:cs typeface="Poppins"/>
                          <a:sym typeface="Poppins"/>
                        </a:rPr>
                        <a:t>Use the senses as a tool of observation to identify properties and patterns of organisms, objects, and events in the environment.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K.9B </a:t>
                      </a:r>
                      <a:r>
                        <a:rPr lang="en" sz="800">
                          <a:solidFill>
                            <a:schemeClr val="dk1"/>
                          </a:solidFill>
                          <a:latin typeface="Poppins"/>
                          <a:ea typeface="Poppins"/>
                          <a:cs typeface="Poppins"/>
                          <a:sym typeface="Poppins"/>
                        </a:rPr>
                        <a:t>Examine evidence that living organisms have basic needs such as food, water, and shelter for animals and air, water, nutrients, sunlight, and space for plants. </a:t>
                      </a:r>
                      <a:endParaRPr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120" name="Google Shape;120;p18"/>
          <p:cNvPicPr preferRelativeResize="0"/>
          <p:nvPr/>
        </p:nvPicPr>
        <p:blipFill>
          <a:blip r:embed="rId6">
            <a:alphaModFix/>
          </a:blip>
          <a:stretch>
            <a:fillRect/>
          </a:stretch>
        </p:blipFill>
        <p:spPr>
          <a:xfrm>
            <a:off x="8458200" y="457200"/>
            <a:ext cx="1133998" cy="142306"/>
          </a:xfrm>
          <a:prstGeom prst="rect">
            <a:avLst/>
          </a:prstGeom>
          <a:noFill/>
          <a:ln>
            <a:noFill/>
          </a:ln>
        </p:spPr>
      </p:pic>
      <p:sp>
        <p:nvSpPr>
          <p:cNvPr id="121" name="Google Shape;121;p18"/>
          <p:cNvSpPr txBox="1"/>
          <p:nvPr/>
        </p:nvSpPr>
        <p:spPr>
          <a:xfrm>
            <a:off x="457200" y="793700"/>
            <a:ext cx="37434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dk1"/>
                </a:solidFill>
                <a:uFill>
                  <a:noFill/>
                </a:uFill>
                <a:latin typeface="Poppins"/>
                <a:ea typeface="Poppins"/>
                <a:cs typeface="Poppins"/>
                <a:sym typeface="Poppins"/>
                <a:hlinkClick r:id="rId7">
                  <a:extLst>
                    <a:ext uri="{A12FA001-AC4F-418D-AE19-62706E023703}">
                      <ahyp:hlinkClr val="tx"/>
                    </a:ext>
                  </a:extLst>
                </a:hlinkClick>
              </a:rPr>
              <a:t>Plant Needs &amp; Growth Unit</a:t>
            </a:r>
            <a:r>
              <a:rPr b="1" lang="en" sz="1200">
                <a:solidFill>
                  <a:schemeClr val="dk1"/>
                </a:solidFill>
                <a:uFill>
                  <a:noFill/>
                </a:uFill>
                <a:latin typeface="Poppins"/>
                <a:ea typeface="Poppins"/>
                <a:cs typeface="Poppins"/>
                <a:sym typeface="Poppins"/>
                <a:hlinkClick r:id="rId8">
                  <a:extLst>
                    <a:ext uri="{A12FA001-AC4F-418D-AE19-62706E023703}">
                      <ahyp:hlinkClr val="tx"/>
                    </a:ext>
                  </a:extLst>
                </a:hlinkClick>
              </a:rPr>
              <a:t> </a:t>
            </a:r>
            <a:r>
              <a:rPr lang="en" sz="1200">
                <a:solidFill>
                  <a:schemeClr val="dk1"/>
                </a:solidFill>
                <a:uFill>
                  <a:noFill/>
                </a:uFill>
                <a:latin typeface="Poppins"/>
                <a:ea typeface="Poppins"/>
                <a:cs typeface="Poppins"/>
                <a:sym typeface="Poppins"/>
                <a:hlinkClick r:id="rId9">
                  <a:extLst>
                    <a:ext uri="{A12FA001-AC4F-418D-AE19-62706E023703}">
                      <ahyp:hlinkClr val="tx"/>
                    </a:ext>
                  </a:extLst>
                </a:hlinkClick>
              </a:rPr>
              <a:t>(Plant Secrets)</a:t>
            </a:r>
            <a:endParaRPr b="1">
              <a:solidFill>
                <a:schemeClr val="dk1"/>
              </a:solidFill>
              <a:latin typeface="Poppins"/>
              <a:ea typeface="Poppins"/>
              <a:cs typeface="Poppins"/>
              <a:sym typeface="Poppins"/>
            </a:endParaRPr>
          </a:p>
        </p:txBody>
      </p:sp>
      <p:sp>
        <p:nvSpPr>
          <p:cNvPr id="122" name="Google Shape;122;p18"/>
          <p:cNvSpPr txBox="1"/>
          <p:nvPr/>
        </p:nvSpPr>
        <p:spPr>
          <a:xfrm>
            <a:off x="364225" y="316950"/>
            <a:ext cx="79077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Kindergarten: Organisms &amp; Environments</a:t>
            </a:r>
            <a:endParaRPr b="1" sz="2800">
              <a:solidFill>
                <a:schemeClr val="dk1"/>
              </a:solidFill>
              <a:latin typeface="Poppins"/>
              <a:ea typeface="Poppins"/>
              <a:cs typeface="Poppins"/>
              <a:sym typeface="Poppins"/>
            </a:endParaRPr>
          </a:p>
        </p:txBody>
      </p:sp>
      <p:pic>
        <p:nvPicPr>
          <p:cNvPr id="123" name="Google Shape;123;p18"/>
          <p:cNvPicPr preferRelativeResize="0"/>
          <p:nvPr/>
        </p:nvPicPr>
        <p:blipFill rotWithShape="1">
          <a:blip r:embed="rId10">
            <a:alphaModFix/>
          </a:blip>
          <a:srcRect b="449" l="0" r="0" t="57108"/>
          <a:stretch/>
        </p:blipFill>
        <p:spPr>
          <a:xfrm>
            <a:off x="457200" y="1848600"/>
            <a:ext cx="914400" cy="3007500"/>
          </a:xfrm>
          <a:prstGeom prst="rect">
            <a:avLst/>
          </a:prstGeom>
          <a:noFill/>
          <a:ln>
            <a:noFill/>
          </a:ln>
        </p:spPr>
      </p:pic>
      <p:graphicFrame>
        <p:nvGraphicFramePr>
          <p:cNvPr id="124" name="Google Shape;124;p18"/>
          <p:cNvGraphicFramePr/>
          <p:nvPr/>
        </p:nvGraphicFramePr>
        <p:xfrm>
          <a:off x="457188" y="1848610"/>
          <a:ext cx="3000000" cy="3000000"/>
        </p:xfrm>
        <a:graphic>
          <a:graphicData uri="http://schemas.openxmlformats.org/drawingml/2006/table">
            <a:tbl>
              <a:tblPr>
                <a:noFill/>
                <a:tableStyleId>{2813BDE2-2774-4613-9128-49B7110C2EA0}</a:tableStyleId>
              </a:tblPr>
              <a:tblGrid>
                <a:gridCol w="693475"/>
              </a:tblGrid>
              <a:tr h="92230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426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1">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426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2">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25" name="Google Shape;125;p18"/>
          <p:cNvSpPr/>
          <p:nvPr/>
        </p:nvSpPr>
        <p:spPr>
          <a:xfrm>
            <a:off x="6675305" y="5149151"/>
            <a:ext cx="2925900" cy="848700"/>
          </a:xfrm>
          <a:prstGeom prst="rect">
            <a:avLst/>
          </a:prstGeom>
          <a:solidFill>
            <a:srgbClr val="CAAFF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p:nvPr/>
        </p:nvSpPr>
        <p:spPr>
          <a:xfrm>
            <a:off x="6530375" y="50219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18"/>
          <p:cNvPicPr preferRelativeResize="0"/>
          <p:nvPr/>
        </p:nvPicPr>
        <p:blipFill rotWithShape="1">
          <a:blip r:embed="rId13">
            <a:alphaModFix/>
          </a:blip>
          <a:srcRect b="45160" l="16735" r="27851" t="0"/>
          <a:stretch/>
        </p:blipFill>
        <p:spPr>
          <a:xfrm>
            <a:off x="6536875" y="5028350"/>
            <a:ext cx="879801" cy="833100"/>
          </a:xfrm>
          <a:prstGeom prst="rect">
            <a:avLst/>
          </a:prstGeom>
          <a:noFill/>
          <a:ln>
            <a:noFill/>
          </a:ln>
        </p:spPr>
      </p:pic>
      <p:graphicFrame>
        <p:nvGraphicFramePr>
          <p:cNvPr id="128" name="Google Shape;128;p18"/>
          <p:cNvGraphicFramePr/>
          <p:nvPr/>
        </p:nvGraphicFramePr>
        <p:xfrm>
          <a:off x="7416675" y="5102135"/>
          <a:ext cx="3000000" cy="3000000"/>
        </p:xfrm>
        <a:graphic>
          <a:graphicData uri="http://schemas.openxmlformats.org/drawingml/2006/table">
            <a:tbl>
              <a:tblPr>
                <a:noFill/>
                <a:tableStyleId>{2813BDE2-2774-4613-9128-49B7110C2EA0}</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K.10A</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Why don’t all trees lose their leaves in the fall?</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29" name="Google Shape;129;p18"/>
          <p:cNvPicPr preferRelativeResize="0"/>
          <p:nvPr/>
        </p:nvPicPr>
        <p:blipFill rotWithShape="1">
          <a:blip r:embed="rId14">
            <a:alphaModFix/>
          </a:blip>
          <a:srcRect b="3559" l="363" r="50489" t="11687"/>
          <a:stretch/>
        </p:blipFill>
        <p:spPr>
          <a:xfrm>
            <a:off x="6536875" y="5028350"/>
            <a:ext cx="879800" cy="833100"/>
          </a:xfrm>
          <a:prstGeom prst="rect">
            <a:avLst/>
          </a:prstGeom>
          <a:noFill/>
          <a:ln>
            <a:noFill/>
          </a:ln>
        </p:spPr>
      </p:pic>
      <p:pic>
        <p:nvPicPr>
          <p:cNvPr id="130" name="Google Shape;130;p18"/>
          <p:cNvPicPr preferRelativeResize="0"/>
          <p:nvPr/>
        </p:nvPicPr>
        <p:blipFill rotWithShape="1">
          <a:blip r:embed="rId15">
            <a:alphaModFix/>
          </a:blip>
          <a:srcRect b="93127" l="0" r="30458" t="0"/>
          <a:stretch/>
        </p:blipFill>
        <p:spPr>
          <a:xfrm>
            <a:off x="6536875" y="5021900"/>
            <a:ext cx="750250" cy="296600"/>
          </a:xfrm>
          <a:prstGeom prst="rect">
            <a:avLst/>
          </a:prstGeom>
          <a:noFill/>
          <a:ln>
            <a:noFill/>
          </a:ln>
        </p:spPr>
      </p:pic>
      <p:graphicFrame>
        <p:nvGraphicFramePr>
          <p:cNvPr id="131" name="Google Shape;131;p18"/>
          <p:cNvGraphicFramePr/>
          <p:nvPr/>
        </p:nvGraphicFramePr>
        <p:xfrm>
          <a:off x="6511400" y="5021910"/>
          <a:ext cx="3000000" cy="3000000"/>
        </p:xfrm>
        <a:graphic>
          <a:graphicData uri="http://schemas.openxmlformats.org/drawingml/2006/table">
            <a:tbl>
              <a:tblPr>
                <a:noFill/>
                <a:tableStyleId>{2813BDE2-2774-4613-9128-49B7110C2EA0}</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32" name="Google Shape;132;p18"/>
          <p:cNvSpPr/>
          <p:nvPr/>
        </p:nvSpPr>
        <p:spPr>
          <a:xfrm>
            <a:off x="6675305" y="6520751"/>
            <a:ext cx="2925900" cy="848700"/>
          </a:xfrm>
          <a:prstGeom prst="rect">
            <a:avLst/>
          </a:prstGeom>
          <a:solidFill>
            <a:srgbClr val="CAAFF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6530375" y="63935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18"/>
          <p:cNvPicPr preferRelativeResize="0"/>
          <p:nvPr/>
        </p:nvPicPr>
        <p:blipFill rotWithShape="1">
          <a:blip r:embed="rId13">
            <a:alphaModFix/>
          </a:blip>
          <a:srcRect b="45160" l="16735" r="27851" t="0"/>
          <a:stretch/>
        </p:blipFill>
        <p:spPr>
          <a:xfrm>
            <a:off x="6536875" y="6399950"/>
            <a:ext cx="879801" cy="833100"/>
          </a:xfrm>
          <a:prstGeom prst="rect">
            <a:avLst/>
          </a:prstGeom>
          <a:noFill/>
          <a:ln>
            <a:noFill/>
          </a:ln>
        </p:spPr>
      </p:pic>
      <p:graphicFrame>
        <p:nvGraphicFramePr>
          <p:cNvPr id="135" name="Google Shape;135;p18"/>
          <p:cNvGraphicFramePr/>
          <p:nvPr/>
        </p:nvGraphicFramePr>
        <p:xfrm>
          <a:off x="7416675" y="6473735"/>
          <a:ext cx="3000000" cy="3000000"/>
        </p:xfrm>
        <a:graphic>
          <a:graphicData uri="http://schemas.openxmlformats.org/drawingml/2006/table">
            <a:tbl>
              <a:tblPr>
                <a:noFill/>
                <a:tableStyleId>{2813BDE2-2774-4613-9128-49B7110C2EA0}</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K.10B</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What’s the biggest tree in the world?</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36" name="Google Shape;136;p18"/>
          <p:cNvPicPr preferRelativeResize="0"/>
          <p:nvPr/>
        </p:nvPicPr>
        <p:blipFill rotWithShape="1">
          <a:blip r:embed="rId16">
            <a:alphaModFix/>
          </a:blip>
          <a:srcRect b="51026" l="41362" r="10863" t="4261"/>
          <a:stretch/>
        </p:blipFill>
        <p:spPr>
          <a:xfrm>
            <a:off x="6536875" y="6433350"/>
            <a:ext cx="879801" cy="799699"/>
          </a:xfrm>
          <a:prstGeom prst="rect">
            <a:avLst/>
          </a:prstGeom>
          <a:noFill/>
          <a:ln>
            <a:noFill/>
          </a:ln>
        </p:spPr>
      </p:pic>
      <p:pic>
        <p:nvPicPr>
          <p:cNvPr id="137" name="Google Shape;137;p18"/>
          <p:cNvPicPr preferRelativeResize="0"/>
          <p:nvPr/>
        </p:nvPicPr>
        <p:blipFill rotWithShape="1">
          <a:blip r:embed="rId15">
            <a:alphaModFix/>
          </a:blip>
          <a:srcRect b="93127" l="0" r="30458" t="0"/>
          <a:stretch/>
        </p:blipFill>
        <p:spPr>
          <a:xfrm>
            <a:off x="6536875" y="6393500"/>
            <a:ext cx="750250" cy="296600"/>
          </a:xfrm>
          <a:prstGeom prst="rect">
            <a:avLst/>
          </a:prstGeom>
          <a:noFill/>
          <a:ln>
            <a:noFill/>
          </a:ln>
        </p:spPr>
      </p:pic>
      <p:graphicFrame>
        <p:nvGraphicFramePr>
          <p:cNvPr id="138" name="Google Shape;138;p18"/>
          <p:cNvGraphicFramePr/>
          <p:nvPr/>
        </p:nvGraphicFramePr>
        <p:xfrm>
          <a:off x="6511400" y="6393510"/>
          <a:ext cx="3000000" cy="3000000"/>
        </p:xfrm>
        <a:graphic>
          <a:graphicData uri="http://schemas.openxmlformats.org/drawingml/2006/table">
            <a:tbl>
              <a:tblPr>
                <a:noFill/>
                <a:tableStyleId>{2813BDE2-2774-4613-9128-49B7110C2EA0}</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39" name="Google Shape;139;p18"/>
          <p:cNvSpPr/>
          <p:nvPr/>
        </p:nvSpPr>
        <p:spPr>
          <a:xfrm>
            <a:off x="3170105" y="5149151"/>
            <a:ext cx="2925900" cy="848700"/>
          </a:xfrm>
          <a:prstGeom prst="rect">
            <a:avLst/>
          </a:prstGeom>
          <a:solidFill>
            <a:srgbClr val="CAAFF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p:nvPr/>
        </p:nvSpPr>
        <p:spPr>
          <a:xfrm>
            <a:off x="3025175" y="50219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18"/>
          <p:cNvPicPr preferRelativeResize="0"/>
          <p:nvPr/>
        </p:nvPicPr>
        <p:blipFill rotWithShape="1">
          <a:blip r:embed="rId13">
            <a:alphaModFix/>
          </a:blip>
          <a:srcRect b="45160" l="16735" r="27851" t="0"/>
          <a:stretch/>
        </p:blipFill>
        <p:spPr>
          <a:xfrm>
            <a:off x="3031675" y="5028350"/>
            <a:ext cx="879801" cy="833100"/>
          </a:xfrm>
          <a:prstGeom prst="rect">
            <a:avLst/>
          </a:prstGeom>
          <a:noFill/>
          <a:ln>
            <a:noFill/>
          </a:ln>
        </p:spPr>
      </p:pic>
      <p:graphicFrame>
        <p:nvGraphicFramePr>
          <p:cNvPr id="142" name="Google Shape;142;p18"/>
          <p:cNvGraphicFramePr/>
          <p:nvPr/>
        </p:nvGraphicFramePr>
        <p:xfrm>
          <a:off x="3911475" y="5102135"/>
          <a:ext cx="3000000" cy="3000000"/>
        </p:xfrm>
        <a:graphic>
          <a:graphicData uri="http://schemas.openxmlformats.org/drawingml/2006/table">
            <a:tbl>
              <a:tblPr>
                <a:noFill/>
                <a:tableStyleId>{2813BDE2-2774-4613-9128-49B7110C2EA0}</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K.10B</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What’s the biggest apple in the world?</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43" name="Google Shape;143;p18"/>
          <p:cNvPicPr preferRelativeResize="0"/>
          <p:nvPr/>
        </p:nvPicPr>
        <p:blipFill rotWithShape="1">
          <a:blip r:embed="rId17">
            <a:alphaModFix/>
          </a:blip>
          <a:srcRect b="54342" l="38170" r="11512" t="0"/>
          <a:stretch/>
        </p:blipFill>
        <p:spPr>
          <a:xfrm>
            <a:off x="3031675" y="5028350"/>
            <a:ext cx="879800" cy="833100"/>
          </a:xfrm>
          <a:prstGeom prst="rect">
            <a:avLst/>
          </a:prstGeom>
          <a:noFill/>
          <a:ln>
            <a:noFill/>
          </a:ln>
        </p:spPr>
      </p:pic>
      <p:pic>
        <p:nvPicPr>
          <p:cNvPr id="144" name="Google Shape;144;p18"/>
          <p:cNvPicPr preferRelativeResize="0"/>
          <p:nvPr/>
        </p:nvPicPr>
        <p:blipFill rotWithShape="1">
          <a:blip r:embed="rId15">
            <a:alphaModFix/>
          </a:blip>
          <a:srcRect b="93127" l="0" r="30458" t="0"/>
          <a:stretch/>
        </p:blipFill>
        <p:spPr>
          <a:xfrm>
            <a:off x="3031675" y="5021900"/>
            <a:ext cx="750250" cy="296600"/>
          </a:xfrm>
          <a:prstGeom prst="rect">
            <a:avLst/>
          </a:prstGeom>
          <a:noFill/>
          <a:ln>
            <a:noFill/>
          </a:ln>
        </p:spPr>
      </p:pic>
      <p:graphicFrame>
        <p:nvGraphicFramePr>
          <p:cNvPr id="145" name="Google Shape;145;p18"/>
          <p:cNvGraphicFramePr/>
          <p:nvPr/>
        </p:nvGraphicFramePr>
        <p:xfrm>
          <a:off x="3006200" y="5021910"/>
          <a:ext cx="3000000" cy="3000000"/>
        </p:xfrm>
        <a:graphic>
          <a:graphicData uri="http://schemas.openxmlformats.org/drawingml/2006/table">
            <a:tbl>
              <a:tblPr>
                <a:noFill/>
                <a:tableStyleId>{2813BDE2-2774-4613-9128-49B7110C2EA0}</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46" name="Google Shape;146;p18"/>
          <p:cNvSpPr/>
          <p:nvPr/>
        </p:nvSpPr>
        <p:spPr>
          <a:xfrm>
            <a:off x="3170105" y="6520751"/>
            <a:ext cx="2925900" cy="848700"/>
          </a:xfrm>
          <a:prstGeom prst="rect">
            <a:avLst/>
          </a:prstGeom>
          <a:solidFill>
            <a:srgbClr val="CAAFF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a:off x="3025175" y="63935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18"/>
          <p:cNvPicPr preferRelativeResize="0"/>
          <p:nvPr/>
        </p:nvPicPr>
        <p:blipFill rotWithShape="1">
          <a:blip r:embed="rId13">
            <a:alphaModFix/>
          </a:blip>
          <a:srcRect b="45160" l="16735" r="27851" t="0"/>
          <a:stretch/>
        </p:blipFill>
        <p:spPr>
          <a:xfrm>
            <a:off x="3031675" y="6399950"/>
            <a:ext cx="879801" cy="833100"/>
          </a:xfrm>
          <a:prstGeom prst="rect">
            <a:avLst/>
          </a:prstGeom>
          <a:noFill/>
          <a:ln>
            <a:noFill/>
          </a:ln>
        </p:spPr>
      </p:pic>
      <p:graphicFrame>
        <p:nvGraphicFramePr>
          <p:cNvPr id="149" name="Google Shape;149;p18"/>
          <p:cNvGraphicFramePr/>
          <p:nvPr/>
        </p:nvGraphicFramePr>
        <p:xfrm>
          <a:off x="3911475" y="6473735"/>
          <a:ext cx="3000000" cy="3000000"/>
        </p:xfrm>
        <a:graphic>
          <a:graphicData uri="http://schemas.openxmlformats.org/drawingml/2006/table">
            <a:tbl>
              <a:tblPr>
                <a:noFill/>
                <a:tableStyleId>{2813BDE2-2774-4613-9128-49B7110C2EA0}</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K.10A</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Why do leaves change color in the fall?</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50" name="Google Shape;150;p18"/>
          <p:cNvPicPr preferRelativeResize="0"/>
          <p:nvPr/>
        </p:nvPicPr>
        <p:blipFill rotWithShape="1">
          <a:blip r:embed="rId18">
            <a:alphaModFix/>
          </a:blip>
          <a:srcRect b="54974" l="45051" r="5804" t="1934"/>
          <a:stretch/>
        </p:blipFill>
        <p:spPr>
          <a:xfrm>
            <a:off x="3031675" y="6399950"/>
            <a:ext cx="879801" cy="833100"/>
          </a:xfrm>
          <a:prstGeom prst="rect">
            <a:avLst/>
          </a:prstGeom>
          <a:noFill/>
          <a:ln>
            <a:noFill/>
          </a:ln>
        </p:spPr>
      </p:pic>
      <p:pic>
        <p:nvPicPr>
          <p:cNvPr id="151" name="Google Shape;151;p18"/>
          <p:cNvPicPr preferRelativeResize="0"/>
          <p:nvPr/>
        </p:nvPicPr>
        <p:blipFill rotWithShape="1">
          <a:blip r:embed="rId15">
            <a:alphaModFix/>
          </a:blip>
          <a:srcRect b="93127" l="0" r="30458" t="0"/>
          <a:stretch/>
        </p:blipFill>
        <p:spPr>
          <a:xfrm>
            <a:off x="3031675" y="6393500"/>
            <a:ext cx="750250" cy="296600"/>
          </a:xfrm>
          <a:prstGeom prst="rect">
            <a:avLst/>
          </a:prstGeom>
          <a:noFill/>
          <a:ln>
            <a:noFill/>
          </a:ln>
        </p:spPr>
      </p:pic>
      <p:graphicFrame>
        <p:nvGraphicFramePr>
          <p:cNvPr id="152" name="Google Shape;152;p18"/>
          <p:cNvGraphicFramePr/>
          <p:nvPr/>
        </p:nvGraphicFramePr>
        <p:xfrm>
          <a:off x="3006200" y="6393510"/>
          <a:ext cx="3000000" cy="3000000"/>
        </p:xfrm>
        <a:graphic>
          <a:graphicData uri="http://schemas.openxmlformats.org/drawingml/2006/table">
            <a:tbl>
              <a:tblPr>
                <a:noFill/>
                <a:tableStyleId>{2813BDE2-2774-4613-9128-49B7110C2EA0}</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53" name="Google Shape;153;p18">
            <a:hlinkClick r:id="rId19"/>
          </p:cNvPr>
          <p:cNvSpPr txBox="1"/>
          <p:nvPr/>
        </p:nvSpPr>
        <p:spPr>
          <a:xfrm>
            <a:off x="364225" y="7208275"/>
            <a:ext cx="19914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20">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154" name="Google Shape;154;p18"/>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6 of 6</a:t>
            </a:r>
            <a:endParaRPr sz="8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